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8"/>
  </p:notesMasterIdLst>
  <p:handoutMasterIdLst>
    <p:handoutMasterId r:id="rId29"/>
  </p:handoutMasterIdLst>
  <p:sldIdLst>
    <p:sldId id="553" r:id="rId2"/>
    <p:sldId id="723" r:id="rId3"/>
    <p:sldId id="756" r:id="rId4"/>
    <p:sldId id="757" r:id="rId5"/>
    <p:sldId id="758" r:id="rId6"/>
    <p:sldId id="759" r:id="rId7"/>
    <p:sldId id="760" r:id="rId8"/>
    <p:sldId id="761" r:id="rId9"/>
    <p:sldId id="762" r:id="rId10"/>
    <p:sldId id="763" r:id="rId11"/>
    <p:sldId id="764" r:id="rId12"/>
    <p:sldId id="766" r:id="rId13"/>
    <p:sldId id="767" r:id="rId14"/>
    <p:sldId id="768" r:id="rId15"/>
    <p:sldId id="765" r:id="rId16"/>
    <p:sldId id="769" r:id="rId17"/>
    <p:sldId id="770" r:id="rId18"/>
    <p:sldId id="738" r:id="rId19"/>
    <p:sldId id="771" r:id="rId20"/>
    <p:sldId id="772" r:id="rId21"/>
    <p:sldId id="773" r:id="rId22"/>
    <p:sldId id="774" r:id="rId23"/>
    <p:sldId id="775" r:id="rId24"/>
    <p:sldId id="776" r:id="rId25"/>
    <p:sldId id="777" r:id="rId26"/>
    <p:sldId id="288"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F2D0FC-9323-43A6-8AAB-BEA1DA8D05B0}">
          <p14:sldIdLst>
            <p14:sldId id="553"/>
            <p14:sldId id="723"/>
            <p14:sldId id="756"/>
            <p14:sldId id="757"/>
            <p14:sldId id="758"/>
          </p14:sldIdLst>
        </p14:section>
        <p14:section name="Untitled Section" id="{1110FABB-C1A1-4902-A349-60F8ECB424CF}">
          <p14:sldIdLst>
            <p14:sldId id="759"/>
            <p14:sldId id="760"/>
            <p14:sldId id="761"/>
            <p14:sldId id="762"/>
            <p14:sldId id="763"/>
            <p14:sldId id="764"/>
            <p14:sldId id="766"/>
            <p14:sldId id="767"/>
            <p14:sldId id="768"/>
            <p14:sldId id="765"/>
            <p14:sldId id="769"/>
            <p14:sldId id="770"/>
            <p14:sldId id="738"/>
            <p14:sldId id="771"/>
            <p14:sldId id="772"/>
            <p14:sldId id="773"/>
            <p14:sldId id="774"/>
            <p14:sldId id="775"/>
            <p14:sldId id="776"/>
            <p14:sldId id="777"/>
          </p14:sldIdLst>
        </p14:section>
        <p14:section name="Untitled Section" id="{4E2DBC70-53A0-43FC-9245-37BF908AC9B0}">
          <p14:sldIdLst>
            <p14:sldId id="28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658"/>
    <a:srgbClr val="FFFFCC"/>
    <a:srgbClr val="660066"/>
    <a:srgbClr val="AFB0B0"/>
    <a:srgbClr val="808000"/>
    <a:srgbClr val="F0E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8" autoAdjust="0"/>
    <p:restoredTop sz="90684" autoAdjust="0"/>
  </p:normalViewPr>
  <p:slideViewPr>
    <p:cSldViewPr snapToGrid="0">
      <p:cViewPr varScale="1">
        <p:scale>
          <a:sx n="70" d="100"/>
          <a:sy n="70" d="100"/>
        </p:scale>
        <p:origin x="1084" y="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44" d="100"/>
          <a:sy n="44" d="100"/>
        </p:scale>
        <p:origin x="2704" y="32"/>
      </p:cViewPr>
      <p:guideLst>
        <p:guide orient="horz" pos="2928"/>
        <p:guide pos="220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ata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ata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1" Type="http://schemas.openxmlformats.org/officeDocument/2006/relationships/image" Target="../media/image7.jpg"/></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diagrams/_rels/data8.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rawing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diagrams/_rels/drawing8.xml.rels><?xml version="1.0" encoding="UTF-8" standalone="yes"?>
<Relationships xmlns="http://schemas.openxmlformats.org/package/2006/relationships"><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E00E8-01B8-435D-80EB-0A968E59959A}" type="doc">
      <dgm:prSet loTypeId="urn:microsoft.com/office/officeart/2005/8/layout/vList4" loCatId="list" qsTypeId="urn:microsoft.com/office/officeart/2005/8/quickstyle/simple3" qsCatId="simple" csTypeId="urn:microsoft.com/office/officeart/2005/8/colors/accent1_5" csCatId="accent1" phldr="1"/>
      <dgm:spPr/>
      <dgm:t>
        <a:bodyPr/>
        <a:lstStyle/>
        <a:p>
          <a:endParaRPr lang="en-IN"/>
        </a:p>
      </dgm:t>
    </dgm:pt>
    <dgm:pt modelId="{5ADE51F8-48AB-415B-8123-2EF174F36DC4}">
      <dgm:prSet custT="1"/>
      <dgm:spPr/>
      <dgm:t>
        <a:bodyPr/>
        <a:lstStyle/>
        <a:p>
          <a:pPr algn="ctr"/>
          <a:r>
            <a:rPr lang="en-IN" sz="3000" b="1" dirty="0">
              <a:solidFill>
                <a:srgbClr val="C00000"/>
              </a:solidFill>
            </a:rPr>
            <a:t>24</a:t>
          </a:r>
          <a:r>
            <a:rPr lang="en-IN" sz="3000" b="1" baseline="30000" dirty="0">
              <a:solidFill>
                <a:srgbClr val="C00000"/>
              </a:solidFill>
            </a:rPr>
            <a:t>th</a:t>
          </a:r>
          <a:r>
            <a:rPr lang="en-IN" sz="3000" b="1" dirty="0">
              <a:solidFill>
                <a:srgbClr val="C00000"/>
              </a:solidFill>
            </a:rPr>
            <a:t> October 2023</a:t>
          </a:r>
          <a:endParaRPr lang="en-IN" sz="3000" dirty="0">
            <a:solidFill>
              <a:srgbClr val="C00000"/>
            </a:solidFill>
          </a:endParaRPr>
        </a:p>
      </dgm:t>
    </dgm:pt>
    <dgm:pt modelId="{42D028E6-0433-4CD8-B33D-60ACC2DD8127}" type="parTrans" cxnId="{BF33DE2E-D8AC-41C8-BABC-977C1922E462}">
      <dgm:prSet/>
      <dgm:spPr/>
      <dgm:t>
        <a:bodyPr/>
        <a:lstStyle/>
        <a:p>
          <a:endParaRPr lang="en-IN"/>
        </a:p>
      </dgm:t>
    </dgm:pt>
    <dgm:pt modelId="{06613F64-4998-4650-9D90-77C55285CFFD}" type="sibTrans" cxnId="{BF33DE2E-D8AC-41C8-BABC-977C1922E462}">
      <dgm:prSet/>
      <dgm:spPr/>
      <dgm:t>
        <a:bodyPr/>
        <a:lstStyle/>
        <a:p>
          <a:endParaRPr lang="en-IN"/>
        </a:p>
      </dgm:t>
    </dgm:pt>
    <dgm:pt modelId="{1AFA31AD-CC75-41EF-A8E8-3BB98C907C96}">
      <dgm:prSet custT="1"/>
      <dgm:spPr/>
      <dgm:t>
        <a:bodyPr/>
        <a:lstStyle/>
        <a:p>
          <a:pPr algn="ctr"/>
          <a:r>
            <a:rPr lang="en-IN" sz="3900" b="1" dirty="0"/>
            <a:t> </a:t>
          </a:r>
          <a:r>
            <a:rPr lang="en-IN" sz="3000" b="1" dirty="0">
              <a:solidFill>
                <a:srgbClr val="C00000"/>
              </a:solidFill>
            </a:rPr>
            <a:t>Tuesday</a:t>
          </a:r>
          <a:endParaRPr lang="en-IN" sz="3000" dirty="0">
            <a:solidFill>
              <a:srgbClr val="C00000"/>
            </a:solidFill>
          </a:endParaRPr>
        </a:p>
      </dgm:t>
    </dgm:pt>
    <dgm:pt modelId="{740B7B77-FEB9-4C23-8633-9BD2E493B0EA}" type="parTrans" cxnId="{0089891F-E504-4157-9210-D4F73570CF8E}">
      <dgm:prSet/>
      <dgm:spPr/>
      <dgm:t>
        <a:bodyPr/>
        <a:lstStyle/>
        <a:p>
          <a:endParaRPr lang="en-IN"/>
        </a:p>
      </dgm:t>
    </dgm:pt>
    <dgm:pt modelId="{E3F065A2-C38D-4F1C-80F2-B9F2FB68CD4B}" type="sibTrans" cxnId="{0089891F-E504-4157-9210-D4F73570CF8E}">
      <dgm:prSet/>
      <dgm:spPr/>
      <dgm:t>
        <a:bodyPr/>
        <a:lstStyle/>
        <a:p>
          <a:endParaRPr lang="en-IN"/>
        </a:p>
      </dgm:t>
    </dgm:pt>
    <dgm:pt modelId="{06FAF4F3-4A50-4854-B143-AA54C24FEC63}">
      <dgm:prSet custT="1"/>
      <dgm:spPr/>
      <dgm:t>
        <a:bodyPr/>
        <a:lstStyle/>
        <a:p>
          <a:pPr algn="ctr"/>
          <a:r>
            <a:rPr lang="en-IN" sz="3900" b="1" dirty="0"/>
            <a:t> </a:t>
          </a:r>
          <a:r>
            <a:rPr lang="en-IN" sz="3000" b="1" dirty="0">
              <a:solidFill>
                <a:srgbClr val="C00000"/>
              </a:solidFill>
            </a:rPr>
            <a:t>5 PM to 8 PM</a:t>
          </a:r>
          <a:endParaRPr lang="en-IN" sz="3000" dirty="0">
            <a:solidFill>
              <a:srgbClr val="C00000"/>
            </a:solidFill>
          </a:endParaRPr>
        </a:p>
      </dgm:t>
    </dgm:pt>
    <dgm:pt modelId="{04224253-632D-4DC0-8E70-4D84BCA8181A}" type="parTrans" cxnId="{ED5C75A1-336E-450C-B90F-2518DC9AE8F6}">
      <dgm:prSet/>
      <dgm:spPr/>
      <dgm:t>
        <a:bodyPr/>
        <a:lstStyle/>
        <a:p>
          <a:endParaRPr lang="en-IN"/>
        </a:p>
      </dgm:t>
    </dgm:pt>
    <dgm:pt modelId="{17338847-0FAF-4A97-842E-29D99F11ACDA}" type="sibTrans" cxnId="{ED5C75A1-336E-450C-B90F-2518DC9AE8F6}">
      <dgm:prSet/>
      <dgm:spPr/>
      <dgm:t>
        <a:bodyPr/>
        <a:lstStyle/>
        <a:p>
          <a:endParaRPr lang="en-IN"/>
        </a:p>
      </dgm:t>
    </dgm:pt>
    <dgm:pt modelId="{277F5E64-7F5A-41BF-A8CB-3F3456596C7C}" type="pres">
      <dgm:prSet presAssocID="{ABEE00E8-01B8-435D-80EB-0A968E59959A}" presName="linear" presStyleCnt="0">
        <dgm:presLayoutVars>
          <dgm:dir/>
          <dgm:resizeHandles val="exact"/>
        </dgm:presLayoutVars>
      </dgm:prSet>
      <dgm:spPr/>
    </dgm:pt>
    <dgm:pt modelId="{EC717C0F-426D-476F-BB92-484CF9A890ED}" type="pres">
      <dgm:prSet presAssocID="{5ADE51F8-48AB-415B-8123-2EF174F36DC4}" presName="comp" presStyleCnt="0"/>
      <dgm:spPr/>
    </dgm:pt>
    <dgm:pt modelId="{C72D0462-D1D8-4278-8734-5A70C3C5124F}" type="pres">
      <dgm:prSet presAssocID="{5ADE51F8-48AB-415B-8123-2EF174F36DC4}" presName="box" presStyleLbl="node1" presStyleIdx="0" presStyleCnt="3"/>
      <dgm:spPr/>
    </dgm:pt>
    <dgm:pt modelId="{0C365328-971E-4638-9BE5-C2DE326DE52A}" type="pres">
      <dgm:prSet presAssocID="{5ADE51F8-48AB-415B-8123-2EF174F36DC4}"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EF4FC8DA-3F13-46AC-AE73-804B95FE7ED2}" type="pres">
      <dgm:prSet presAssocID="{5ADE51F8-48AB-415B-8123-2EF174F36DC4}" presName="text" presStyleLbl="node1" presStyleIdx="0" presStyleCnt="3">
        <dgm:presLayoutVars>
          <dgm:bulletEnabled val="1"/>
        </dgm:presLayoutVars>
      </dgm:prSet>
      <dgm:spPr/>
    </dgm:pt>
    <dgm:pt modelId="{98F83A73-B2EE-4FA8-B8EF-020761C399AB}" type="pres">
      <dgm:prSet presAssocID="{06613F64-4998-4650-9D90-77C55285CFFD}" presName="spacer" presStyleCnt="0"/>
      <dgm:spPr/>
    </dgm:pt>
    <dgm:pt modelId="{7A6001C1-7640-45E5-90C4-BC13DC151CA5}" type="pres">
      <dgm:prSet presAssocID="{1AFA31AD-CC75-41EF-A8E8-3BB98C907C96}" presName="comp" presStyleCnt="0"/>
      <dgm:spPr/>
    </dgm:pt>
    <dgm:pt modelId="{CD1126E8-191E-44A8-BF0A-3C777B8FCF59}" type="pres">
      <dgm:prSet presAssocID="{1AFA31AD-CC75-41EF-A8E8-3BB98C907C96}" presName="box" presStyleLbl="node1" presStyleIdx="1" presStyleCnt="3"/>
      <dgm:spPr/>
    </dgm:pt>
    <dgm:pt modelId="{43F21905-B2F9-42B6-BE6B-ED1DB2F2B13B}" type="pres">
      <dgm:prSet presAssocID="{1AFA31AD-CC75-41EF-A8E8-3BB98C907C96}"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74000" b="-74000"/>
          </a:stretch>
        </a:blipFill>
      </dgm:spPr>
    </dgm:pt>
    <dgm:pt modelId="{D58EE681-F6E1-42CF-A448-349590D23156}" type="pres">
      <dgm:prSet presAssocID="{1AFA31AD-CC75-41EF-A8E8-3BB98C907C96}" presName="text" presStyleLbl="node1" presStyleIdx="1" presStyleCnt="3">
        <dgm:presLayoutVars>
          <dgm:bulletEnabled val="1"/>
        </dgm:presLayoutVars>
      </dgm:prSet>
      <dgm:spPr/>
    </dgm:pt>
    <dgm:pt modelId="{0C42CAD4-5826-4591-9CD3-9B6FD84A16ED}" type="pres">
      <dgm:prSet presAssocID="{E3F065A2-C38D-4F1C-80F2-B9F2FB68CD4B}" presName="spacer" presStyleCnt="0"/>
      <dgm:spPr/>
    </dgm:pt>
    <dgm:pt modelId="{CA5668D0-1B39-4210-984B-BD6215134D35}" type="pres">
      <dgm:prSet presAssocID="{06FAF4F3-4A50-4854-B143-AA54C24FEC63}" presName="comp" presStyleCnt="0"/>
      <dgm:spPr/>
    </dgm:pt>
    <dgm:pt modelId="{D4830B93-2864-4CDF-8D47-083AD6D5EBC1}" type="pres">
      <dgm:prSet presAssocID="{06FAF4F3-4A50-4854-B143-AA54C24FEC63}" presName="box" presStyleLbl="node1" presStyleIdx="2" presStyleCnt="3"/>
      <dgm:spPr/>
    </dgm:pt>
    <dgm:pt modelId="{E0A9635F-4497-450D-99E0-EB95097F7D2A}" type="pres">
      <dgm:prSet presAssocID="{06FAF4F3-4A50-4854-B143-AA54C24FEC63}"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BB294E52-FA93-4AFB-B627-3CAB60CA5559}" type="pres">
      <dgm:prSet presAssocID="{06FAF4F3-4A50-4854-B143-AA54C24FEC63}" presName="text" presStyleLbl="node1" presStyleIdx="2" presStyleCnt="3">
        <dgm:presLayoutVars>
          <dgm:bulletEnabled val="1"/>
        </dgm:presLayoutVars>
      </dgm:prSet>
      <dgm:spPr/>
    </dgm:pt>
  </dgm:ptLst>
  <dgm:cxnLst>
    <dgm:cxn modelId="{51FE6708-2595-4E63-AF9B-2AB1D8F9F935}" type="presOf" srcId="{5ADE51F8-48AB-415B-8123-2EF174F36DC4}" destId="{EF4FC8DA-3F13-46AC-AE73-804B95FE7ED2}" srcOrd="1" destOrd="0" presId="urn:microsoft.com/office/officeart/2005/8/layout/vList4"/>
    <dgm:cxn modelId="{0089891F-E504-4157-9210-D4F73570CF8E}" srcId="{ABEE00E8-01B8-435D-80EB-0A968E59959A}" destId="{1AFA31AD-CC75-41EF-A8E8-3BB98C907C96}" srcOrd="1" destOrd="0" parTransId="{740B7B77-FEB9-4C23-8633-9BD2E493B0EA}" sibTransId="{E3F065A2-C38D-4F1C-80F2-B9F2FB68CD4B}"/>
    <dgm:cxn modelId="{BF33DE2E-D8AC-41C8-BABC-977C1922E462}" srcId="{ABEE00E8-01B8-435D-80EB-0A968E59959A}" destId="{5ADE51F8-48AB-415B-8123-2EF174F36DC4}" srcOrd="0" destOrd="0" parTransId="{42D028E6-0433-4CD8-B33D-60ACC2DD8127}" sibTransId="{06613F64-4998-4650-9D90-77C55285CFFD}"/>
    <dgm:cxn modelId="{8F412C38-CE72-4970-866D-7E6542AD9858}" type="presOf" srcId="{06FAF4F3-4A50-4854-B143-AA54C24FEC63}" destId="{BB294E52-FA93-4AFB-B627-3CAB60CA5559}" srcOrd="1" destOrd="0" presId="urn:microsoft.com/office/officeart/2005/8/layout/vList4"/>
    <dgm:cxn modelId="{A340585C-4067-44F2-8B1A-636E190C47E9}" type="presOf" srcId="{1AFA31AD-CC75-41EF-A8E8-3BB98C907C96}" destId="{D58EE681-F6E1-42CF-A448-349590D23156}" srcOrd="1" destOrd="0" presId="urn:microsoft.com/office/officeart/2005/8/layout/vList4"/>
    <dgm:cxn modelId="{FBE61E50-DBB2-4031-90BB-2CF2D5D5D8AF}" type="presOf" srcId="{5ADE51F8-48AB-415B-8123-2EF174F36DC4}" destId="{C72D0462-D1D8-4278-8734-5A70C3C5124F}" srcOrd="0" destOrd="0" presId="urn:microsoft.com/office/officeart/2005/8/layout/vList4"/>
    <dgm:cxn modelId="{B3DB6B8E-85A5-4D2D-BA82-12866A11ECCC}" type="presOf" srcId="{06FAF4F3-4A50-4854-B143-AA54C24FEC63}" destId="{D4830B93-2864-4CDF-8D47-083AD6D5EBC1}" srcOrd="0" destOrd="0" presId="urn:microsoft.com/office/officeart/2005/8/layout/vList4"/>
    <dgm:cxn modelId="{ED5C75A1-336E-450C-B90F-2518DC9AE8F6}" srcId="{ABEE00E8-01B8-435D-80EB-0A968E59959A}" destId="{06FAF4F3-4A50-4854-B143-AA54C24FEC63}" srcOrd="2" destOrd="0" parTransId="{04224253-632D-4DC0-8E70-4D84BCA8181A}" sibTransId="{17338847-0FAF-4A97-842E-29D99F11ACDA}"/>
    <dgm:cxn modelId="{8F8127E4-A15E-47C4-8D6C-0556E6859B12}" type="presOf" srcId="{ABEE00E8-01B8-435D-80EB-0A968E59959A}" destId="{277F5E64-7F5A-41BF-A8CB-3F3456596C7C}" srcOrd="0" destOrd="0" presId="urn:microsoft.com/office/officeart/2005/8/layout/vList4"/>
    <dgm:cxn modelId="{7BD888FD-255F-426B-8CA7-EECE02093DAB}" type="presOf" srcId="{1AFA31AD-CC75-41EF-A8E8-3BB98C907C96}" destId="{CD1126E8-191E-44A8-BF0A-3C777B8FCF59}" srcOrd="0" destOrd="0" presId="urn:microsoft.com/office/officeart/2005/8/layout/vList4"/>
    <dgm:cxn modelId="{AC567525-C648-4440-9307-9A19A70F9DCC}" type="presParOf" srcId="{277F5E64-7F5A-41BF-A8CB-3F3456596C7C}" destId="{EC717C0F-426D-476F-BB92-484CF9A890ED}" srcOrd="0" destOrd="0" presId="urn:microsoft.com/office/officeart/2005/8/layout/vList4"/>
    <dgm:cxn modelId="{9211945B-29AB-438C-A650-15C1A1A41A3B}" type="presParOf" srcId="{EC717C0F-426D-476F-BB92-484CF9A890ED}" destId="{C72D0462-D1D8-4278-8734-5A70C3C5124F}" srcOrd="0" destOrd="0" presId="urn:microsoft.com/office/officeart/2005/8/layout/vList4"/>
    <dgm:cxn modelId="{104B3EFA-3F69-4EE6-9B68-9A6C3A5E6EF2}" type="presParOf" srcId="{EC717C0F-426D-476F-BB92-484CF9A890ED}" destId="{0C365328-971E-4638-9BE5-C2DE326DE52A}" srcOrd="1" destOrd="0" presId="urn:microsoft.com/office/officeart/2005/8/layout/vList4"/>
    <dgm:cxn modelId="{DA272BDF-F7B9-452C-8D9C-8F98EF0C9354}" type="presParOf" srcId="{EC717C0F-426D-476F-BB92-484CF9A890ED}" destId="{EF4FC8DA-3F13-46AC-AE73-804B95FE7ED2}" srcOrd="2" destOrd="0" presId="urn:microsoft.com/office/officeart/2005/8/layout/vList4"/>
    <dgm:cxn modelId="{12A037CD-8B88-446E-A672-4851BBFE765E}" type="presParOf" srcId="{277F5E64-7F5A-41BF-A8CB-3F3456596C7C}" destId="{98F83A73-B2EE-4FA8-B8EF-020761C399AB}" srcOrd="1" destOrd="0" presId="urn:microsoft.com/office/officeart/2005/8/layout/vList4"/>
    <dgm:cxn modelId="{61D25C97-B620-4D6C-8708-62DF89C913B2}" type="presParOf" srcId="{277F5E64-7F5A-41BF-A8CB-3F3456596C7C}" destId="{7A6001C1-7640-45E5-90C4-BC13DC151CA5}" srcOrd="2" destOrd="0" presId="urn:microsoft.com/office/officeart/2005/8/layout/vList4"/>
    <dgm:cxn modelId="{0D0A4AF0-FA05-4B67-B431-4C9E607EC39A}" type="presParOf" srcId="{7A6001C1-7640-45E5-90C4-BC13DC151CA5}" destId="{CD1126E8-191E-44A8-BF0A-3C777B8FCF59}" srcOrd="0" destOrd="0" presId="urn:microsoft.com/office/officeart/2005/8/layout/vList4"/>
    <dgm:cxn modelId="{78A25FFB-D6F5-40D2-A134-3071EE422FD4}" type="presParOf" srcId="{7A6001C1-7640-45E5-90C4-BC13DC151CA5}" destId="{43F21905-B2F9-42B6-BE6B-ED1DB2F2B13B}" srcOrd="1" destOrd="0" presId="urn:microsoft.com/office/officeart/2005/8/layout/vList4"/>
    <dgm:cxn modelId="{61C054B6-3C99-46E3-AE7D-6ACFF2526DB7}" type="presParOf" srcId="{7A6001C1-7640-45E5-90C4-BC13DC151CA5}" destId="{D58EE681-F6E1-42CF-A448-349590D23156}" srcOrd="2" destOrd="0" presId="urn:microsoft.com/office/officeart/2005/8/layout/vList4"/>
    <dgm:cxn modelId="{C09A97EA-4D0D-4CB9-A577-7A9B415BE2E9}" type="presParOf" srcId="{277F5E64-7F5A-41BF-A8CB-3F3456596C7C}" destId="{0C42CAD4-5826-4591-9CD3-9B6FD84A16ED}" srcOrd="3" destOrd="0" presId="urn:microsoft.com/office/officeart/2005/8/layout/vList4"/>
    <dgm:cxn modelId="{455B228A-2A4D-40E5-97CB-B7C0206AD1B3}" type="presParOf" srcId="{277F5E64-7F5A-41BF-A8CB-3F3456596C7C}" destId="{CA5668D0-1B39-4210-984B-BD6215134D35}" srcOrd="4" destOrd="0" presId="urn:microsoft.com/office/officeart/2005/8/layout/vList4"/>
    <dgm:cxn modelId="{39DDB81B-C5D5-4A46-BF3E-AF7F756DAF88}" type="presParOf" srcId="{CA5668D0-1B39-4210-984B-BD6215134D35}" destId="{D4830B93-2864-4CDF-8D47-083AD6D5EBC1}" srcOrd="0" destOrd="0" presId="urn:microsoft.com/office/officeart/2005/8/layout/vList4"/>
    <dgm:cxn modelId="{05F99F9A-2C22-45E3-833A-A88C0F5E55EA}" type="presParOf" srcId="{CA5668D0-1B39-4210-984B-BD6215134D35}" destId="{E0A9635F-4497-450D-99E0-EB95097F7D2A}" srcOrd="1" destOrd="0" presId="urn:microsoft.com/office/officeart/2005/8/layout/vList4"/>
    <dgm:cxn modelId="{EBCA3F99-89AA-4A84-B6CC-CCA26B4CFA71}" type="presParOf" srcId="{CA5668D0-1B39-4210-984B-BD6215134D35}" destId="{BB294E52-FA93-4AFB-B627-3CAB60CA555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C97792-D8B3-4946-BB86-D5DFF8184A48}"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0C03B2E0-205B-48D8-AAFA-62D6AEF5D264}">
      <dgm:prSet phldrT="[Text]" custT="1"/>
      <dgm:spPr/>
      <dgm:t>
        <a:bodyPr/>
        <a:lstStyle/>
        <a:p>
          <a:r>
            <a:rPr kumimoji="0" lang="en-US" sz="2500" b="1" i="0" u="none" strike="noStrike" cap="none" spc="0" normalizeH="0" baseline="0" noProof="0" dirty="0">
              <a:ln/>
              <a:solidFill>
                <a:srgbClr val="FFFF00"/>
              </a:solidFill>
              <a:effectLst/>
              <a:uLnTx/>
              <a:uFillTx/>
              <a:latin typeface="Calibri" panose="020F0502020204030204"/>
              <a:ea typeface="+mn-ea"/>
              <a:cs typeface="+mn-cs"/>
            </a:rPr>
            <a:t>Multiple basis for Segmentation</a:t>
          </a:r>
          <a:endParaRPr lang="en-US" sz="2500" b="1" dirty="0">
            <a:solidFill>
              <a:srgbClr val="FFFF00"/>
            </a:solidFill>
          </a:endParaRPr>
        </a:p>
      </dgm:t>
    </dgm:pt>
    <dgm:pt modelId="{65E9D2CF-1E91-48A6-A798-74971523DE75}" type="parTrans" cxnId="{7C024886-6D00-472B-BC1A-DD249954AA70}">
      <dgm:prSet/>
      <dgm:spPr/>
      <dgm:t>
        <a:bodyPr/>
        <a:lstStyle/>
        <a:p>
          <a:endParaRPr lang="en-US"/>
        </a:p>
      </dgm:t>
    </dgm:pt>
    <dgm:pt modelId="{62BFC1AD-7E45-48F3-B29A-B06F95902300}" type="sibTrans" cxnId="{7C024886-6D00-472B-BC1A-DD249954AA70}">
      <dgm:prSet/>
      <dgm:spPr/>
      <dgm:t>
        <a:bodyPr/>
        <a:lstStyle/>
        <a:p>
          <a:endParaRPr lang="en-US"/>
        </a:p>
      </dgm:t>
    </dgm:pt>
    <dgm:pt modelId="{6104DCD2-4077-449F-B7F0-4351CD39D6AB}">
      <dgm:prSet phldrT="[Text]" custT="1"/>
      <dgm:spPr/>
      <dgm:t>
        <a:bodyPr/>
        <a:lstStyle/>
        <a:p>
          <a:pPr algn="just" rtl="0"/>
          <a:r>
            <a:rPr lang="en-US" sz="1900" dirty="0">
              <a:solidFill>
                <a:schemeClr val="tx1"/>
              </a:solidFill>
            </a:rPr>
            <a:t>A Co. has two business components in India. Component A manufactures and sells white goods and Component B is involved in construction activity. The CODM assesses performance, makes operating decisions and allocates resources to these business components based on the financial information presented for Component A and Component B.  A Co. has the same operating component in UK. However, the CODM assesses performance, makes presented for the UK Operation in aggregate. A Co. has three operating segments: A and B in India which are determined on a product line basis and a segment representing the UK operation (comprising A and B in UK) which is determined on a geographic basis.</a:t>
          </a:r>
        </a:p>
      </dgm:t>
    </dgm:pt>
    <dgm:pt modelId="{C62E7E4B-BD71-4091-A438-BA21CCC7402B}" type="parTrans" cxnId="{41D4B3A9-EADD-4BB2-A6F9-C394E14CD7F2}">
      <dgm:prSet/>
      <dgm:spPr/>
      <dgm:t>
        <a:bodyPr/>
        <a:lstStyle/>
        <a:p>
          <a:endParaRPr lang="en-US"/>
        </a:p>
      </dgm:t>
    </dgm:pt>
    <dgm:pt modelId="{1244550A-D1C0-4FB3-A3CB-FF0BF459189B}" type="sibTrans" cxnId="{41D4B3A9-EADD-4BB2-A6F9-C394E14CD7F2}">
      <dgm:prSet/>
      <dgm:spPr/>
      <dgm:t>
        <a:bodyPr/>
        <a:lstStyle/>
        <a:p>
          <a:endParaRPr lang="en-US"/>
        </a:p>
      </dgm:t>
    </dgm:pt>
    <dgm:pt modelId="{AC64FECE-D95B-46E9-8C59-B2C5DD63B948}" type="pres">
      <dgm:prSet presAssocID="{80C97792-D8B3-4946-BB86-D5DFF8184A48}" presName="Name0" presStyleCnt="0">
        <dgm:presLayoutVars>
          <dgm:dir/>
          <dgm:animLvl val="lvl"/>
          <dgm:resizeHandles val="exact"/>
        </dgm:presLayoutVars>
      </dgm:prSet>
      <dgm:spPr/>
    </dgm:pt>
    <dgm:pt modelId="{74E04255-6323-43B6-80E3-F85736F749B8}" type="pres">
      <dgm:prSet presAssocID="{0C03B2E0-205B-48D8-AAFA-62D6AEF5D264}" presName="linNode" presStyleCnt="0"/>
      <dgm:spPr/>
    </dgm:pt>
    <dgm:pt modelId="{36C8BFCC-66CC-4EC4-9CD8-5DFFA481C8CA}" type="pres">
      <dgm:prSet presAssocID="{0C03B2E0-205B-48D8-AAFA-62D6AEF5D264}" presName="parentText" presStyleLbl="node1" presStyleIdx="0" presStyleCnt="1" custScaleX="71368" custScaleY="54131">
        <dgm:presLayoutVars>
          <dgm:chMax val="1"/>
          <dgm:bulletEnabled val="1"/>
        </dgm:presLayoutVars>
      </dgm:prSet>
      <dgm:spPr/>
    </dgm:pt>
    <dgm:pt modelId="{A97AA32F-63B5-4C5A-BA27-DFF0B9046C82}" type="pres">
      <dgm:prSet presAssocID="{0C03B2E0-205B-48D8-AAFA-62D6AEF5D264}" presName="descendantText" presStyleLbl="alignAccFollowNode1" presStyleIdx="0" presStyleCnt="1" custScaleX="119636" custScaleY="117223">
        <dgm:presLayoutVars>
          <dgm:bulletEnabled val="1"/>
        </dgm:presLayoutVars>
      </dgm:prSet>
      <dgm:spPr/>
    </dgm:pt>
  </dgm:ptLst>
  <dgm:cxnLst>
    <dgm:cxn modelId="{B406880D-A9B8-41F8-A00D-F449DFF2F6DE}" type="presOf" srcId="{80C97792-D8B3-4946-BB86-D5DFF8184A48}" destId="{AC64FECE-D95B-46E9-8C59-B2C5DD63B948}" srcOrd="0" destOrd="0" presId="urn:microsoft.com/office/officeart/2005/8/layout/vList5"/>
    <dgm:cxn modelId="{3C726223-64C6-4B69-9C26-1DF5CC367A86}" type="presOf" srcId="{6104DCD2-4077-449F-B7F0-4351CD39D6AB}" destId="{A97AA32F-63B5-4C5A-BA27-DFF0B9046C82}" srcOrd="0" destOrd="0" presId="urn:microsoft.com/office/officeart/2005/8/layout/vList5"/>
    <dgm:cxn modelId="{7C024886-6D00-472B-BC1A-DD249954AA70}" srcId="{80C97792-D8B3-4946-BB86-D5DFF8184A48}" destId="{0C03B2E0-205B-48D8-AAFA-62D6AEF5D264}" srcOrd="0" destOrd="0" parTransId="{65E9D2CF-1E91-48A6-A798-74971523DE75}" sibTransId="{62BFC1AD-7E45-48F3-B29A-B06F95902300}"/>
    <dgm:cxn modelId="{3B175AA5-F898-4A07-8F05-0B0B5F4F33B3}" type="presOf" srcId="{0C03B2E0-205B-48D8-AAFA-62D6AEF5D264}" destId="{36C8BFCC-66CC-4EC4-9CD8-5DFFA481C8CA}" srcOrd="0" destOrd="0" presId="urn:microsoft.com/office/officeart/2005/8/layout/vList5"/>
    <dgm:cxn modelId="{41D4B3A9-EADD-4BB2-A6F9-C394E14CD7F2}" srcId="{0C03B2E0-205B-48D8-AAFA-62D6AEF5D264}" destId="{6104DCD2-4077-449F-B7F0-4351CD39D6AB}" srcOrd="0" destOrd="0" parTransId="{C62E7E4B-BD71-4091-A438-BA21CCC7402B}" sibTransId="{1244550A-D1C0-4FB3-A3CB-FF0BF459189B}"/>
    <dgm:cxn modelId="{76F3112B-7782-4709-9A5A-DA75E219F171}" type="presParOf" srcId="{AC64FECE-D95B-46E9-8C59-B2C5DD63B948}" destId="{74E04255-6323-43B6-80E3-F85736F749B8}" srcOrd="0" destOrd="0" presId="urn:microsoft.com/office/officeart/2005/8/layout/vList5"/>
    <dgm:cxn modelId="{D2A16853-55CA-4266-A2CB-3024F474BAEF}" type="presParOf" srcId="{74E04255-6323-43B6-80E3-F85736F749B8}" destId="{36C8BFCC-66CC-4EC4-9CD8-5DFFA481C8CA}" srcOrd="0" destOrd="0" presId="urn:microsoft.com/office/officeart/2005/8/layout/vList5"/>
    <dgm:cxn modelId="{BA3751F9-F36F-45A6-AF00-F14DDCEB161B}" type="presParOf" srcId="{74E04255-6323-43B6-80E3-F85736F749B8}" destId="{A97AA32F-63B5-4C5A-BA27-DFF0B9046C8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C97792-D8B3-4946-BB86-D5DFF8184A48}"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0C03B2E0-205B-48D8-AAFA-62D6AEF5D264}">
      <dgm:prSet phldrT="[Text]" custT="1"/>
      <dgm:spPr/>
      <dgm:t>
        <a:bodyPr/>
        <a:lstStyle/>
        <a:p>
          <a:r>
            <a:rPr kumimoji="0" lang="en-US" sz="2500" b="1" i="0" u="none" strike="noStrike" cap="none" spc="0" normalizeH="0" baseline="0" noProof="0" dirty="0">
              <a:ln/>
              <a:solidFill>
                <a:srgbClr val="FFFF00"/>
              </a:solidFill>
              <a:effectLst/>
              <a:uLnTx/>
              <a:uFillTx/>
              <a:latin typeface="Calibri" panose="020F0502020204030204"/>
              <a:ea typeface="+mn-ea"/>
              <a:cs typeface="+mn-cs"/>
            </a:rPr>
            <a:t>Start up Operation</a:t>
          </a:r>
          <a:endParaRPr lang="en-US" sz="2500" b="1" dirty="0">
            <a:solidFill>
              <a:srgbClr val="FFFF00"/>
            </a:solidFill>
          </a:endParaRPr>
        </a:p>
      </dgm:t>
    </dgm:pt>
    <dgm:pt modelId="{65E9D2CF-1E91-48A6-A798-74971523DE75}" type="parTrans" cxnId="{7C024886-6D00-472B-BC1A-DD249954AA70}">
      <dgm:prSet/>
      <dgm:spPr/>
      <dgm:t>
        <a:bodyPr/>
        <a:lstStyle/>
        <a:p>
          <a:endParaRPr lang="en-US"/>
        </a:p>
      </dgm:t>
    </dgm:pt>
    <dgm:pt modelId="{62BFC1AD-7E45-48F3-B29A-B06F95902300}" type="sibTrans" cxnId="{7C024886-6D00-472B-BC1A-DD249954AA70}">
      <dgm:prSet/>
      <dgm:spPr/>
      <dgm:t>
        <a:bodyPr/>
        <a:lstStyle/>
        <a:p>
          <a:endParaRPr lang="en-US"/>
        </a:p>
      </dgm:t>
    </dgm:pt>
    <dgm:pt modelId="{6104DCD2-4077-449F-B7F0-4351CD39D6AB}">
      <dgm:prSet phldrT="[Text]" custT="1"/>
      <dgm:spPr/>
      <dgm:t>
        <a:bodyPr/>
        <a:lstStyle/>
        <a:p>
          <a:pPr algn="just" rtl="0">
            <a:lnSpc>
              <a:spcPct val="150000"/>
            </a:lnSpc>
          </a:pPr>
          <a:r>
            <a:rPr lang="en-US" sz="1900" dirty="0">
              <a:solidFill>
                <a:schemeClr val="tx1"/>
              </a:solidFill>
            </a:rPr>
            <a:t>A Co. manufactures and sells air conditioners. It plans to diversify into refrigerators. During April 2021,  A Co. began construction of a new plant for manufacturing refrigerators. The plant will start producing in the first quarter of 2022 and in three years time will contribute at least 30% of total revenue. Discrete financial information about the operation is being provided to and used by the CODM. The refrigeration business, even though it is in the start up stage is an operating segment</a:t>
          </a:r>
        </a:p>
      </dgm:t>
    </dgm:pt>
    <dgm:pt modelId="{C62E7E4B-BD71-4091-A438-BA21CCC7402B}" type="parTrans" cxnId="{41D4B3A9-EADD-4BB2-A6F9-C394E14CD7F2}">
      <dgm:prSet/>
      <dgm:spPr/>
      <dgm:t>
        <a:bodyPr/>
        <a:lstStyle/>
        <a:p>
          <a:endParaRPr lang="en-US"/>
        </a:p>
      </dgm:t>
    </dgm:pt>
    <dgm:pt modelId="{1244550A-D1C0-4FB3-A3CB-FF0BF459189B}" type="sibTrans" cxnId="{41D4B3A9-EADD-4BB2-A6F9-C394E14CD7F2}">
      <dgm:prSet/>
      <dgm:spPr/>
      <dgm:t>
        <a:bodyPr/>
        <a:lstStyle/>
        <a:p>
          <a:endParaRPr lang="en-US"/>
        </a:p>
      </dgm:t>
    </dgm:pt>
    <dgm:pt modelId="{AC64FECE-D95B-46E9-8C59-B2C5DD63B948}" type="pres">
      <dgm:prSet presAssocID="{80C97792-D8B3-4946-BB86-D5DFF8184A48}" presName="Name0" presStyleCnt="0">
        <dgm:presLayoutVars>
          <dgm:dir/>
          <dgm:animLvl val="lvl"/>
          <dgm:resizeHandles val="exact"/>
        </dgm:presLayoutVars>
      </dgm:prSet>
      <dgm:spPr/>
    </dgm:pt>
    <dgm:pt modelId="{74E04255-6323-43B6-80E3-F85736F749B8}" type="pres">
      <dgm:prSet presAssocID="{0C03B2E0-205B-48D8-AAFA-62D6AEF5D264}" presName="linNode" presStyleCnt="0"/>
      <dgm:spPr/>
    </dgm:pt>
    <dgm:pt modelId="{36C8BFCC-66CC-4EC4-9CD8-5DFFA481C8CA}" type="pres">
      <dgm:prSet presAssocID="{0C03B2E0-205B-48D8-AAFA-62D6AEF5D264}" presName="parentText" presStyleLbl="node1" presStyleIdx="0" presStyleCnt="1" custScaleX="71368" custScaleY="54131">
        <dgm:presLayoutVars>
          <dgm:chMax val="1"/>
          <dgm:bulletEnabled val="1"/>
        </dgm:presLayoutVars>
      </dgm:prSet>
      <dgm:spPr/>
    </dgm:pt>
    <dgm:pt modelId="{A97AA32F-63B5-4C5A-BA27-DFF0B9046C82}" type="pres">
      <dgm:prSet presAssocID="{0C03B2E0-205B-48D8-AAFA-62D6AEF5D264}" presName="descendantText" presStyleLbl="alignAccFollowNode1" presStyleIdx="0" presStyleCnt="1" custScaleX="119636" custScaleY="117223">
        <dgm:presLayoutVars>
          <dgm:bulletEnabled val="1"/>
        </dgm:presLayoutVars>
      </dgm:prSet>
      <dgm:spPr/>
    </dgm:pt>
  </dgm:ptLst>
  <dgm:cxnLst>
    <dgm:cxn modelId="{B406880D-A9B8-41F8-A00D-F449DFF2F6DE}" type="presOf" srcId="{80C97792-D8B3-4946-BB86-D5DFF8184A48}" destId="{AC64FECE-D95B-46E9-8C59-B2C5DD63B948}" srcOrd="0" destOrd="0" presId="urn:microsoft.com/office/officeart/2005/8/layout/vList5"/>
    <dgm:cxn modelId="{3C726223-64C6-4B69-9C26-1DF5CC367A86}" type="presOf" srcId="{6104DCD2-4077-449F-B7F0-4351CD39D6AB}" destId="{A97AA32F-63B5-4C5A-BA27-DFF0B9046C82}" srcOrd="0" destOrd="0" presId="urn:microsoft.com/office/officeart/2005/8/layout/vList5"/>
    <dgm:cxn modelId="{7C024886-6D00-472B-BC1A-DD249954AA70}" srcId="{80C97792-D8B3-4946-BB86-D5DFF8184A48}" destId="{0C03B2E0-205B-48D8-AAFA-62D6AEF5D264}" srcOrd="0" destOrd="0" parTransId="{65E9D2CF-1E91-48A6-A798-74971523DE75}" sibTransId="{62BFC1AD-7E45-48F3-B29A-B06F95902300}"/>
    <dgm:cxn modelId="{3B175AA5-F898-4A07-8F05-0B0B5F4F33B3}" type="presOf" srcId="{0C03B2E0-205B-48D8-AAFA-62D6AEF5D264}" destId="{36C8BFCC-66CC-4EC4-9CD8-5DFFA481C8CA}" srcOrd="0" destOrd="0" presId="urn:microsoft.com/office/officeart/2005/8/layout/vList5"/>
    <dgm:cxn modelId="{41D4B3A9-EADD-4BB2-A6F9-C394E14CD7F2}" srcId="{0C03B2E0-205B-48D8-AAFA-62D6AEF5D264}" destId="{6104DCD2-4077-449F-B7F0-4351CD39D6AB}" srcOrd="0" destOrd="0" parTransId="{C62E7E4B-BD71-4091-A438-BA21CCC7402B}" sibTransId="{1244550A-D1C0-4FB3-A3CB-FF0BF459189B}"/>
    <dgm:cxn modelId="{76F3112B-7782-4709-9A5A-DA75E219F171}" type="presParOf" srcId="{AC64FECE-D95B-46E9-8C59-B2C5DD63B948}" destId="{74E04255-6323-43B6-80E3-F85736F749B8}" srcOrd="0" destOrd="0" presId="urn:microsoft.com/office/officeart/2005/8/layout/vList5"/>
    <dgm:cxn modelId="{D2A16853-55CA-4266-A2CB-3024F474BAEF}" type="presParOf" srcId="{74E04255-6323-43B6-80E3-F85736F749B8}" destId="{36C8BFCC-66CC-4EC4-9CD8-5DFFA481C8CA}" srcOrd="0" destOrd="0" presId="urn:microsoft.com/office/officeart/2005/8/layout/vList5"/>
    <dgm:cxn modelId="{BA3751F9-F36F-45A6-AF00-F14DDCEB161B}" type="presParOf" srcId="{74E04255-6323-43B6-80E3-F85736F749B8}" destId="{A97AA32F-63B5-4C5A-BA27-DFF0B9046C8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AB6768-9B83-4A1C-8E42-9D209BC62D52}" type="doc">
      <dgm:prSet loTypeId="urn:microsoft.com/office/officeart/2005/8/layout/equation1" loCatId="process" qsTypeId="urn:microsoft.com/office/officeart/2005/8/quickstyle/3d5" qsCatId="3D" csTypeId="urn:microsoft.com/office/officeart/2005/8/colors/accent1_2" csCatId="accent1" phldr="1"/>
      <dgm:spPr/>
    </dgm:pt>
    <dgm:pt modelId="{17AB8283-FD33-4611-874E-46725CCB8F89}">
      <dgm:prSet phldrT="[Text]" custT="1"/>
      <dgm:spPr/>
      <dgm:t>
        <a:bodyPr/>
        <a:lstStyle/>
        <a:p>
          <a:r>
            <a:rPr lang="en-US" sz="2200" b="1" dirty="0"/>
            <a:t>Quantitative Thresholds</a:t>
          </a:r>
        </a:p>
      </dgm:t>
    </dgm:pt>
    <dgm:pt modelId="{3C3E67E7-514E-492F-AE41-E1FAF2F5583C}" type="parTrans" cxnId="{6EFEAD4D-34D8-4047-B50E-DF95B5EF1C87}">
      <dgm:prSet/>
      <dgm:spPr/>
      <dgm:t>
        <a:bodyPr/>
        <a:lstStyle/>
        <a:p>
          <a:endParaRPr lang="en-US"/>
        </a:p>
      </dgm:t>
    </dgm:pt>
    <dgm:pt modelId="{A6460018-F0CB-41AF-B050-F73A703CA931}" type="sibTrans" cxnId="{6EFEAD4D-34D8-4047-B50E-DF95B5EF1C87}">
      <dgm:prSet/>
      <dgm:spPr/>
      <dgm:t>
        <a:bodyPr/>
        <a:lstStyle/>
        <a:p>
          <a:endParaRPr lang="en-US"/>
        </a:p>
      </dgm:t>
    </dgm:pt>
    <dgm:pt modelId="{FA4F298D-B38E-4361-9364-3D8C81D806D0}">
      <dgm:prSet phldrT="[Text]" custT="1"/>
      <dgm:spPr/>
      <dgm:t>
        <a:bodyPr/>
        <a:lstStyle/>
        <a:p>
          <a:r>
            <a:rPr lang="en-US" sz="2200" b="1" dirty="0"/>
            <a:t>Aggregation Criteria</a:t>
          </a:r>
        </a:p>
      </dgm:t>
    </dgm:pt>
    <dgm:pt modelId="{51BF2E9D-3838-424F-9A80-3B73C80E19FC}" type="parTrans" cxnId="{1BF52D6D-917B-4EE4-B0CB-EB9E9D2278E3}">
      <dgm:prSet/>
      <dgm:spPr/>
      <dgm:t>
        <a:bodyPr/>
        <a:lstStyle/>
        <a:p>
          <a:endParaRPr lang="en-US"/>
        </a:p>
      </dgm:t>
    </dgm:pt>
    <dgm:pt modelId="{C57A586B-4410-4492-A4C8-03557C91059A}" type="sibTrans" cxnId="{1BF52D6D-917B-4EE4-B0CB-EB9E9D2278E3}">
      <dgm:prSet/>
      <dgm:spPr/>
      <dgm:t>
        <a:bodyPr/>
        <a:lstStyle/>
        <a:p>
          <a:endParaRPr lang="en-US"/>
        </a:p>
      </dgm:t>
    </dgm:pt>
    <dgm:pt modelId="{6E98F165-44EE-40F2-9D15-454E4DE1960E}">
      <dgm:prSet phldrT="[Text]" custT="1"/>
      <dgm:spPr/>
      <dgm:t>
        <a:bodyPr/>
        <a:lstStyle/>
        <a:p>
          <a:r>
            <a:rPr lang="en-US" sz="2400" b="1" dirty="0">
              <a:solidFill>
                <a:srgbClr val="FFFF00"/>
              </a:solidFill>
            </a:rPr>
            <a:t>Reportable Segment</a:t>
          </a:r>
        </a:p>
      </dgm:t>
    </dgm:pt>
    <dgm:pt modelId="{8DF5F336-B63D-4818-9111-D3359BC011FE}" type="parTrans" cxnId="{B238EB69-0E0E-4107-96CA-E3175D8DD7F4}">
      <dgm:prSet/>
      <dgm:spPr/>
      <dgm:t>
        <a:bodyPr/>
        <a:lstStyle/>
        <a:p>
          <a:endParaRPr lang="en-US"/>
        </a:p>
      </dgm:t>
    </dgm:pt>
    <dgm:pt modelId="{5B405A4E-AC34-4BFA-BB17-C583665CF3A7}" type="sibTrans" cxnId="{B238EB69-0E0E-4107-96CA-E3175D8DD7F4}">
      <dgm:prSet/>
      <dgm:spPr/>
      <dgm:t>
        <a:bodyPr/>
        <a:lstStyle/>
        <a:p>
          <a:endParaRPr lang="en-US"/>
        </a:p>
      </dgm:t>
    </dgm:pt>
    <dgm:pt modelId="{85DA24B2-ED95-4BEA-B6E0-6FE027C2953E}" type="pres">
      <dgm:prSet presAssocID="{B4AB6768-9B83-4A1C-8E42-9D209BC62D52}" presName="linearFlow" presStyleCnt="0">
        <dgm:presLayoutVars>
          <dgm:dir val="rev"/>
          <dgm:resizeHandles val="exact"/>
        </dgm:presLayoutVars>
      </dgm:prSet>
      <dgm:spPr/>
    </dgm:pt>
    <dgm:pt modelId="{7579025D-7E52-4FAC-8F71-CCEFFB18086A}" type="pres">
      <dgm:prSet presAssocID="{17AB8283-FD33-4611-874E-46725CCB8F89}" presName="node" presStyleLbl="node1" presStyleIdx="0" presStyleCnt="3" custScaleX="201470">
        <dgm:presLayoutVars>
          <dgm:bulletEnabled val="1"/>
        </dgm:presLayoutVars>
      </dgm:prSet>
      <dgm:spPr/>
    </dgm:pt>
    <dgm:pt modelId="{949D8936-7B72-439F-AEFE-0C1253CE92A1}" type="pres">
      <dgm:prSet presAssocID="{A6460018-F0CB-41AF-B050-F73A703CA931}" presName="spacerL" presStyleCnt="0"/>
      <dgm:spPr/>
    </dgm:pt>
    <dgm:pt modelId="{70DE557F-2245-49AD-9FB8-EB7D71C4963B}" type="pres">
      <dgm:prSet presAssocID="{A6460018-F0CB-41AF-B050-F73A703CA931}" presName="sibTrans" presStyleLbl="sibTrans2D1" presStyleIdx="0" presStyleCnt="2"/>
      <dgm:spPr/>
    </dgm:pt>
    <dgm:pt modelId="{EDCB9096-BAC9-4445-8E1D-FCEC421D5AE0}" type="pres">
      <dgm:prSet presAssocID="{A6460018-F0CB-41AF-B050-F73A703CA931}" presName="spacerR" presStyleCnt="0"/>
      <dgm:spPr/>
    </dgm:pt>
    <dgm:pt modelId="{58382906-9C14-4762-987A-F84527218FC6}" type="pres">
      <dgm:prSet presAssocID="{FA4F298D-B38E-4361-9364-3D8C81D806D0}" presName="node" presStyleLbl="node1" presStyleIdx="1" presStyleCnt="3" custScaleX="201470">
        <dgm:presLayoutVars>
          <dgm:bulletEnabled val="1"/>
        </dgm:presLayoutVars>
      </dgm:prSet>
      <dgm:spPr/>
    </dgm:pt>
    <dgm:pt modelId="{589729FE-456A-4239-9D5F-76C5E7086FD9}" type="pres">
      <dgm:prSet presAssocID="{C57A586B-4410-4492-A4C8-03557C91059A}" presName="spacerL" presStyleCnt="0"/>
      <dgm:spPr/>
    </dgm:pt>
    <dgm:pt modelId="{276535FD-0E32-4591-B5FC-ADE72B8AC93A}" type="pres">
      <dgm:prSet presAssocID="{C57A586B-4410-4492-A4C8-03557C91059A}" presName="sibTrans" presStyleLbl="sibTrans2D1" presStyleIdx="1" presStyleCnt="2"/>
      <dgm:spPr/>
    </dgm:pt>
    <dgm:pt modelId="{79CCE680-FB7A-40A1-9DF7-D3DFDCCC1B1D}" type="pres">
      <dgm:prSet presAssocID="{C57A586B-4410-4492-A4C8-03557C91059A}" presName="spacerR" presStyleCnt="0"/>
      <dgm:spPr/>
    </dgm:pt>
    <dgm:pt modelId="{C5EDCD33-4B88-4972-8961-58E579448E70}" type="pres">
      <dgm:prSet presAssocID="{6E98F165-44EE-40F2-9D15-454E4DE1960E}" presName="node" presStyleLbl="node1" presStyleIdx="2" presStyleCnt="3" custScaleX="201470">
        <dgm:presLayoutVars>
          <dgm:bulletEnabled val="1"/>
        </dgm:presLayoutVars>
      </dgm:prSet>
      <dgm:spPr/>
    </dgm:pt>
  </dgm:ptLst>
  <dgm:cxnLst>
    <dgm:cxn modelId="{7E503C5B-1532-433F-980B-C84D8F3D0B0C}" type="presOf" srcId="{B4AB6768-9B83-4A1C-8E42-9D209BC62D52}" destId="{85DA24B2-ED95-4BEA-B6E0-6FE027C2953E}" srcOrd="0" destOrd="0" presId="urn:microsoft.com/office/officeart/2005/8/layout/equation1"/>
    <dgm:cxn modelId="{75BEB05C-EB7A-4D2C-A3DD-5B99F11E1EEF}" type="presOf" srcId="{A6460018-F0CB-41AF-B050-F73A703CA931}" destId="{70DE557F-2245-49AD-9FB8-EB7D71C4963B}" srcOrd="0" destOrd="0" presId="urn:microsoft.com/office/officeart/2005/8/layout/equation1"/>
    <dgm:cxn modelId="{B238EB69-0E0E-4107-96CA-E3175D8DD7F4}" srcId="{B4AB6768-9B83-4A1C-8E42-9D209BC62D52}" destId="{6E98F165-44EE-40F2-9D15-454E4DE1960E}" srcOrd="2" destOrd="0" parTransId="{8DF5F336-B63D-4818-9111-D3359BC011FE}" sibTransId="{5B405A4E-AC34-4BFA-BB17-C583665CF3A7}"/>
    <dgm:cxn modelId="{1BF52D6D-917B-4EE4-B0CB-EB9E9D2278E3}" srcId="{B4AB6768-9B83-4A1C-8E42-9D209BC62D52}" destId="{FA4F298D-B38E-4361-9364-3D8C81D806D0}" srcOrd="1" destOrd="0" parTransId="{51BF2E9D-3838-424F-9A80-3B73C80E19FC}" sibTransId="{C57A586B-4410-4492-A4C8-03557C91059A}"/>
    <dgm:cxn modelId="{6EFEAD4D-34D8-4047-B50E-DF95B5EF1C87}" srcId="{B4AB6768-9B83-4A1C-8E42-9D209BC62D52}" destId="{17AB8283-FD33-4611-874E-46725CCB8F89}" srcOrd="0" destOrd="0" parTransId="{3C3E67E7-514E-492F-AE41-E1FAF2F5583C}" sibTransId="{A6460018-F0CB-41AF-B050-F73A703CA931}"/>
    <dgm:cxn modelId="{F9676956-8997-4199-B6F9-33FC3DFFD911}" type="presOf" srcId="{17AB8283-FD33-4611-874E-46725CCB8F89}" destId="{7579025D-7E52-4FAC-8F71-CCEFFB18086A}" srcOrd="0" destOrd="0" presId="urn:microsoft.com/office/officeart/2005/8/layout/equation1"/>
    <dgm:cxn modelId="{BC62E498-6E85-4488-B0C9-44CAB062BB00}" type="presOf" srcId="{6E98F165-44EE-40F2-9D15-454E4DE1960E}" destId="{C5EDCD33-4B88-4972-8961-58E579448E70}" srcOrd="0" destOrd="0" presId="urn:microsoft.com/office/officeart/2005/8/layout/equation1"/>
    <dgm:cxn modelId="{49EFE0B6-7B84-4B82-A1BB-7B7CCDF01F01}" type="presOf" srcId="{C57A586B-4410-4492-A4C8-03557C91059A}" destId="{276535FD-0E32-4591-B5FC-ADE72B8AC93A}" srcOrd="0" destOrd="0" presId="urn:microsoft.com/office/officeart/2005/8/layout/equation1"/>
    <dgm:cxn modelId="{2745D5C1-85CE-4F3A-B6EE-A7184102D1E6}" type="presOf" srcId="{FA4F298D-B38E-4361-9364-3D8C81D806D0}" destId="{58382906-9C14-4762-987A-F84527218FC6}" srcOrd="0" destOrd="0" presId="urn:microsoft.com/office/officeart/2005/8/layout/equation1"/>
    <dgm:cxn modelId="{4B723969-2323-42D3-BDF7-5095DB4778AA}" type="presParOf" srcId="{85DA24B2-ED95-4BEA-B6E0-6FE027C2953E}" destId="{7579025D-7E52-4FAC-8F71-CCEFFB18086A}" srcOrd="0" destOrd="0" presId="urn:microsoft.com/office/officeart/2005/8/layout/equation1"/>
    <dgm:cxn modelId="{2B1EFCF8-A1E2-4771-B686-8FC1EABBEA0E}" type="presParOf" srcId="{85DA24B2-ED95-4BEA-B6E0-6FE027C2953E}" destId="{949D8936-7B72-439F-AEFE-0C1253CE92A1}" srcOrd="1" destOrd="0" presId="urn:microsoft.com/office/officeart/2005/8/layout/equation1"/>
    <dgm:cxn modelId="{35F2E931-F112-4175-9ECB-6D0E9FDF9956}" type="presParOf" srcId="{85DA24B2-ED95-4BEA-B6E0-6FE027C2953E}" destId="{70DE557F-2245-49AD-9FB8-EB7D71C4963B}" srcOrd="2" destOrd="0" presId="urn:microsoft.com/office/officeart/2005/8/layout/equation1"/>
    <dgm:cxn modelId="{4D2D3B41-9712-4A03-8183-98DB58F9F9C4}" type="presParOf" srcId="{85DA24B2-ED95-4BEA-B6E0-6FE027C2953E}" destId="{EDCB9096-BAC9-4445-8E1D-FCEC421D5AE0}" srcOrd="3" destOrd="0" presId="urn:microsoft.com/office/officeart/2005/8/layout/equation1"/>
    <dgm:cxn modelId="{B24456BE-EAC0-408F-BC0B-5418F6F6571B}" type="presParOf" srcId="{85DA24B2-ED95-4BEA-B6E0-6FE027C2953E}" destId="{58382906-9C14-4762-987A-F84527218FC6}" srcOrd="4" destOrd="0" presId="urn:microsoft.com/office/officeart/2005/8/layout/equation1"/>
    <dgm:cxn modelId="{0FDB23E2-26FB-4558-9D7C-28689B4BB848}" type="presParOf" srcId="{85DA24B2-ED95-4BEA-B6E0-6FE027C2953E}" destId="{589729FE-456A-4239-9D5F-76C5E7086FD9}" srcOrd="5" destOrd="0" presId="urn:microsoft.com/office/officeart/2005/8/layout/equation1"/>
    <dgm:cxn modelId="{D13EB748-9846-435D-8182-B3227C3206A8}" type="presParOf" srcId="{85DA24B2-ED95-4BEA-B6E0-6FE027C2953E}" destId="{276535FD-0E32-4591-B5FC-ADE72B8AC93A}" srcOrd="6" destOrd="0" presId="urn:microsoft.com/office/officeart/2005/8/layout/equation1"/>
    <dgm:cxn modelId="{E450E3A4-F13C-4A02-8024-B70C9C0CC6B2}" type="presParOf" srcId="{85DA24B2-ED95-4BEA-B6E0-6FE027C2953E}" destId="{79CCE680-FB7A-40A1-9DF7-D3DFDCCC1B1D}" srcOrd="7" destOrd="0" presId="urn:microsoft.com/office/officeart/2005/8/layout/equation1"/>
    <dgm:cxn modelId="{B2CC5885-1E6C-4CFE-888D-450E82936A41}" type="presParOf" srcId="{85DA24B2-ED95-4BEA-B6E0-6FE027C2953E}" destId="{C5EDCD33-4B88-4972-8961-58E579448E7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011F843-E2C6-47EA-BC08-0A59F57977D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C26B6FE-E851-458E-B4D2-BCFDC81383EB}">
      <dgm:prSet phldrT="[Text]" custT="1"/>
      <dgm:spPr/>
      <dgm:t>
        <a:bodyPr/>
        <a:lstStyle/>
        <a:p>
          <a:pPr algn="just"/>
          <a:r>
            <a:rPr lang="en-US" sz="1800" dirty="0"/>
            <a:t>Two or more operating segments may be aggregated into a single operating segment if aggregation is consistent with the core principle of </a:t>
          </a:r>
          <a:r>
            <a:rPr lang="en-US" sz="1800" dirty="0" err="1"/>
            <a:t>Ind</a:t>
          </a:r>
          <a:r>
            <a:rPr lang="en-US" sz="1800" dirty="0"/>
            <a:t> AS 108, the segments have similar economic characteristics, and the segments are similar in each of the following respects</a:t>
          </a:r>
        </a:p>
      </dgm:t>
    </dgm:pt>
    <dgm:pt modelId="{77FDE7D5-E71B-44C5-88B2-F7722428145F}" type="parTrans" cxnId="{E74A242A-8C72-4D58-8443-F9BC24586031}">
      <dgm:prSet/>
      <dgm:spPr/>
      <dgm:t>
        <a:bodyPr/>
        <a:lstStyle/>
        <a:p>
          <a:endParaRPr lang="en-US"/>
        </a:p>
      </dgm:t>
    </dgm:pt>
    <dgm:pt modelId="{79C7E1BE-CDAB-4B7E-AA60-33ACBC92E0CD}" type="sibTrans" cxnId="{E74A242A-8C72-4D58-8443-F9BC24586031}">
      <dgm:prSet/>
      <dgm:spPr/>
      <dgm:t>
        <a:bodyPr/>
        <a:lstStyle/>
        <a:p>
          <a:endParaRPr lang="en-US"/>
        </a:p>
      </dgm:t>
    </dgm:pt>
    <dgm:pt modelId="{CC144439-C3BF-4395-8B20-CA568F3F5222}">
      <dgm:prSet phldrT="[Text]" custT="1"/>
      <dgm:spPr/>
      <dgm:t>
        <a:bodyPr/>
        <a:lstStyle/>
        <a:p>
          <a:pPr algn="just"/>
          <a:r>
            <a:rPr lang="en-US" sz="1800" dirty="0"/>
            <a:t>The nature of the products and services</a:t>
          </a:r>
        </a:p>
      </dgm:t>
    </dgm:pt>
    <dgm:pt modelId="{9C4754C8-0F5D-4F58-A3D5-0224EC6A14DF}" type="parTrans" cxnId="{96E00CD3-3D7F-4473-AEF4-BDE0E5DF7EA7}">
      <dgm:prSet/>
      <dgm:spPr/>
      <dgm:t>
        <a:bodyPr/>
        <a:lstStyle/>
        <a:p>
          <a:endParaRPr lang="en-US"/>
        </a:p>
      </dgm:t>
    </dgm:pt>
    <dgm:pt modelId="{A21F2DF7-C4C5-4989-8E24-0CE268520790}" type="sibTrans" cxnId="{96E00CD3-3D7F-4473-AEF4-BDE0E5DF7EA7}">
      <dgm:prSet/>
      <dgm:spPr/>
      <dgm:t>
        <a:bodyPr/>
        <a:lstStyle/>
        <a:p>
          <a:endParaRPr lang="en-US"/>
        </a:p>
      </dgm:t>
    </dgm:pt>
    <dgm:pt modelId="{A52BE649-D945-41C9-AA41-E18537E4043E}">
      <dgm:prSet phldrT="[Text]" custT="1"/>
      <dgm:spPr/>
      <dgm:t>
        <a:bodyPr/>
        <a:lstStyle/>
        <a:p>
          <a:pPr algn="just"/>
          <a:r>
            <a:rPr lang="en-US" sz="1800" dirty="0"/>
            <a:t>The nature of the production processes</a:t>
          </a:r>
        </a:p>
      </dgm:t>
    </dgm:pt>
    <dgm:pt modelId="{BFA769A1-9B35-498E-A5C5-0335322A8D41}" type="parTrans" cxnId="{BF7A06D2-248E-468B-B3A7-AD9AEA61AF90}">
      <dgm:prSet/>
      <dgm:spPr/>
      <dgm:t>
        <a:bodyPr/>
        <a:lstStyle/>
        <a:p>
          <a:endParaRPr lang="en-US"/>
        </a:p>
      </dgm:t>
    </dgm:pt>
    <dgm:pt modelId="{428EE592-1EFA-42CC-A784-BA5B8476580A}" type="sibTrans" cxnId="{BF7A06D2-248E-468B-B3A7-AD9AEA61AF90}">
      <dgm:prSet/>
      <dgm:spPr/>
      <dgm:t>
        <a:bodyPr/>
        <a:lstStyle/>
        <a:p>
          <a:endParaRPr lang="en-US"/>
        </a:p>
      </dgm:t>
    </dgm:pt>
    <dgm:pt modelId="{0F9EC0F5-163B-4F3C-99DF-B7EC62F75795}">
      <dgm:prSet phldrT="[Text]" custT="1"/>
      <dgm:spPr/>
      <dgm:t>
        <a:bodyPr/>
        <a:lstStyle/>
        <a:p>
          <a:pPr algn="just"/>
          <a:r>
            <a:rPr lang="en-US" sz="1800" dirty="0"/>
            <a:t>The type or class of customer for their products and services</a:t>
          </a:r>
        </a:p>
      </dgm:t>
    </dgm:pt>
    <dgm:pt modelId="{5B1544D3-B779-46F7-8B08-D0B8EF0B6489}" type="parTrans" cxnId="{819739CA-408A-4938-8A9C-FAEE32462166}">
      <dgm:prSet/>
      <dgm:spPr/>
      <dgm:t>
        <a:bodyPr/>
        <a:lstStyle/>
        <a:p>
          <a:endParaRPr lang="en-US"/>
        </a:p>
      </dgm:t>
    </dgm:pt>
    <dgm:pt modelId="{33DB4BB6-CC21-41D5-A908-3C931E69BAB4}" type="sibTrans" cxnId="{819739CA-408A-4938-8A9C-FAEE32462166}">
      <dgm:prSet/>
      <dgm:spPr/>
      <dgm:t>
        <a:bodyPr/>
        <a:lstStyle/>
        <a:p>
          <a:endParaRPr lang="en-US"/>
        </a:p>
      </dgm:t>
    </dgm:pt>
    <dgm:pt modelId="{A87C672B-3453-4634-9C76-D9C8E2F7B8D8}">
      <dgm:prSet phldrT="[Text]" custT="1"/>
      <dgm:spPr/>
      <dgm:t>
        <a:bodyPr/>
        <a:lstStyle/>
        <a:p>
          <a:pPr algn="just"/>
          <a:r>
            <a:rPr lang="en-US" sz="1800" dirty="0"/>
            <a:t>The methods used to distribute their products or provide their services</a:t>
          </a:r>
        </a:p>
      </dgm:t>
    </dgm:pt>
    <dgm:pt modelId="{06D9F580-3DE4-4CF8-BAB3-934AE1517145}" type="parTrans" cxnId="{445DE975-608B-4420-A73B-EA455D61E62A}">
      <dgm:prSet/>
      <dgm:spPr/>
      <dgm:t>
        <a:bodyPr/>
        <a:lstStyle/>
        <a:p>
          <a:endParaRPr lang="en-US"/>
        </a:p>
      </dgm:t>
    </dgm:pt>
    <dgm:pt modelId="{B4EDE071-69E5-47C6-83FE-43D0200C7AFA}" type="sibTrans" cxnId="{445DE975-608B-4420-A73B-EA455D61E62A}">
      <dgm:prSet/>
      <dgm:spPr/>
      <dgm:t>
        <a:bodyPr/>
        <a:lstStyle/>
        <a:p>
          <a:endParaRPr lang="en-US"/>
        </a:p>
      </dgm:t>
    </dgm:pt>
    <dgm:pt modelId="{52DA1E22-9F02-47BC-A033-4DD838C566ED}">
      <dgm:prSet phldrT="[Text]" custT="1"/>
      <dgm:spPr/>
      <dgm:t>
        <a:bodyPr/>
        <a:lstStyle/>
        <a:p>
          <a:pPr algn="just"/>
          <a:r>
            <a:rPr lang="en-US" sz="1800" dirty="0"/>
            <a:t>If applicable, the nature of the regulatory environment, for example, banking, insurance or public utilities.</a:t>
          </a:r>
        </a:p>
      </dgm:t>
    </dgm:pt>
    <dgm:pt modelId="{6F971969-2588-4C48-82A2-9120B616BB56}" type="parTrans" cxnId="{874DDCA8-A1DE-4316-84FF-5A5DEB221DF1}">
      <dgm:prSet/>
      <dgm:spPr/>
      <dgm:t>
        <a:bodyPr/>
        <a:lstStyle/>
        <a:p>
          <a:endParaRPr lang="en-US"/>
        </a:p>
      </dgm:t>
    </dgm:pt>
    <dgm:pt modelId="{236C51C6-8024-4AF7-AF0F-65214DC4B150}" type="sibTrans" cxnId="{874DDCA8-A1DE-4316-84FF-5A5DEB221DF1}">
      <dgm:prSet/>
      <dgm:spPr/>
      <dgm:t>
        <a:bodyPr/>
        <a:lstStyle/>
        <a:p>
          <a:endParaRPr lang="en-US"/>
        </a:p>
      </dgm:t>
    </dgm:pt>
    <dgm:pt modelId="{79A69EC3-9527-4846-ACA9-E617D5ED60E1}" type="pres">
      <dgm:prSet presAssocID="{5011F843-E2C6-47EA-BC08-0A59F57977D0}" presName="hierChild1" presStyleCnt="0">
        <dgm:presLayoutVars>
          <dgm:chPref val="1"/>
          <dgm:dir/>
          <dgm:animOne val="branch"/>
          <dgm:animLvl val="lvl"/>
          <dgm:resizeHandles/>
        </dgm:presLayoutVars>
      </dgm:prSet>
      <dgm:spPr/>
    </dgm:pt>
    <dgm:pt modelId="{6FCD3DA7-86B8-4A6A-B88B-0ED9873ECB88}" type="pres">
      <dgm:prSet presAssocID="{5C26B6FE-E851-458E-B4D2-BCFDC81383EB}" presName="hierRoot1" presStyleCnt="0"/>
      <dgm:spPr/>
    </dgm:pt>
    <dgm:pt modelId="{16392377-532A-4743-8261-EC9BC063735A}" type="pres">
      <dgm:prSet presAssocID="{5C26B6FE-E851-458E-B4D2-BCFDC81383EB}" presName="composite" presStyleCnt="0"/>
      <dgm:spPr/>
    </dgm:pt>
    <dgm:pt modelId="{52981D8B-C9A0-4C1D-81C1-DD370D0470DE}" type="pres">
      <dgm:prSet presAssocID="{5C26B6FE-E851-458E-B4D2-BCFDC81383EB}" presName="background" presStyleLbl="node0" presStyleIdx="0" presStyleCnt="1"/>
      <dgm:spPr/>
    </dgm:pt>
    <dgm:pt modelId="{250FA921-3DE4-48A1-88EA-52B7C7F619D0}" type="pres">
      <dgm:prSet presAssocID="{5C26B6FE-E851-458E-B4D2-BCFDC81383EB}" presName="text" presStyleLbl="fgAcc0" presStyleIdx="0" presStyleCnt="1" custScaleX="925648" custScaleY="200132" custLinFactNeighborX="1624" custLinFactNeighborY="-28136">
        <dgm:presLayoutVars>
          <dgm:chPref val="3"/>
        </dgm:presLayoutVars>
      </dgm:prSet>
      <dgm:spPr/>
    </dgm:pt>
    <dgm:pt modelId="{FCEBD95A-B791-4455-B2FA-58D6BBF41128}" type="pres">
      <dgm:prSet presAssocID="{5C26B6FE-E851-458E-B4D2-BCFDC81383EB}" presName="hierChild2" presStyleCnt="0"/>
      <dgm:spPr/>
    </dgm:pt>
    <dgm:pt modelId="{08C375E9-CF21-4433-BAC1-E1B597CA75FA}" type="pres">
      <dgm:prSet presAssocID="{9C4754C8-0F5D-4F58-A3D5-0224EC6A14DF}" presName="Name10" presStyleLbl="parChTrans1D2" presStyleIdx="0" presStyleCnt="5"/>
      <dgm:spPr/>
    </dgm:pt>
    <dgm:pt modelId="{52394F83-B526-467F-966C-79DCAAFA5447}" type="pres">
      <dgm:prSet presAssocID="{CC144439-C3BF-4395-8B20-CA568F3F5222}" presName="hierRoot2" presStyleCnt="0"/>
      <dgm:spPr/>
    </dgm:pt>
    <dgm:pt modelId="{D0549F76-DBB8-479F-9990-7BDD125E7E5B}" type="pres">
      <dgm:prSet presAssocID="{CC144439-C3BF-4395-8B20-CA568F3F5222}" presName="composite2" presStyleCnt="0"/>
      <dgm:spPr/>
    </dgm:pt>
    <dgm:pt modelId="{C6941782-8A7A-494A-B979-F5E9254CECAA}" type="pres">
      <dgm:prSet presAssocID="{CC144439-C3BF-4395-8B20-CA568F3F5222}" presName="background2" presStyleLbl="node2" presStyleIdx="0" presStyleCnt="5"/>
      <dgm:spPr/>
    </dgm:pt>
    <dgm:pt modelId="{D7586238-290B-4734-9305-590F39BA996F}" type="pres">
      <dgm:prSet presAssocID="{CC144439-C3BF-4395-8B20-CA568F3F5222}" presName="text2" presStyleLbl="fgAcc2" presStyleIdx="0" presStyleCnt="5" custScaleX="205449" custScaleY="462245">
        <dgm:presLayoutVars>
          <dgm:chPref val="3"/>
        </dgm:presLayoutVars>
      </dgm:prSet>
      <dgm:spPr/>
    </dgm:pt>
    <dgm:pt modelId="{687ABBA4-2391-4A84-9347-BC2251F97D47}" type="pres">
      <dgm:prSet presAssocID="{CC144439-C3BF-4395-8B20-CA568F3F5222}" presName="hierChild3" presStyleCnt="0"/>
      <dgm:spPr/>
    </dgm:pt>
    <dgm:pt modelId="{AC74EE2C-87F2-418A-AB84-4F4F22A70658}" type="pres">
      <dgm:prSet presAssocID="{BFA769A1-9B35-498E-A5C5-0335322A8D41}" presName="Name10" presStyleLbl="parChTrans1D2" presStyleIdx="1" presStyleCnt="5"/>
      <dgm:spPr/>
    </dgm:pt>
    <dgm:pt modelId="{9F486CD6-D787-48BE-AD42-162298C24AAC}" type="pres">
      <dgm:prSet presAssocID="{A52BE649-D945-41C9-AA41-E18537E4043E}" presName="hierRoot2" presStyleCnt="0"/>
      <dgm:spPr/>
    </dgm:pt>
    <dgm:pt modelId="{AB601CFD-8EE1-4CAC-8856-32A7C623CF1A}" type="pres">
      <dgm:prSet presAssocID="{A52BE649-D945-41C9-AA41-E18537E4043E}" presName="composite2" presStyleCnt="0"/>
      <dgm:spPr/>
    </dgm:pt>
    <dgm:pt modelId="{E0CAE79C-4E43-4ECD-8606-29CB0345D2CC}" type="pres">
      <dgm:prSet presAssocID="{A52BE649-D945-41C9-AA41-E18537E4043E}" presName="background2" presStyleLbl="node2" presStyleIdx="1" presStyleCnt="5"/>
      <dgm:spPr/>
    </dgm:pt>
    <dgm:pt modelId="{CC374308-4ED9-4AC3-8CD7-153E6E02B2A1}" type="pres">
      <dgm:prSet presAssocID="{A52BE649-D945-41C9-AA41-E18537E4043E}" presName="text2" presStyleLbl="fgAcc2" presStyleIdx="1" presStyleCnt="5" custScaleX="205449" custScaleY="462245">
        <dgm:presLayoutVars>
          <dgm:chPref val="3"/>
        </dgm:presLayoutVars>
      </dgm:prSet>
      <dgm:spPr/>
    </dgm:pt>
    <dgm:pt modelId="{84EC9719-76AF-4C84-82EC-1C14D5FDCDC6}" type="pres">
      <dgm:prSet presAssocID="{A52BE649-D945-41C9-AA41-E18537E4043E}" presName="hierChild3" presStyleCnt="0"/>
      <dgm:spPr/>
    </dgm:pt>
    <dgm:pt modelId="{2E64BCBE-C711-4FE3-858E-F036AB07AC52}" type="pres">
      <dgm:prSet presAssocID="{5B1544D3-B779-46F7-8B08-D0B8EF0B6489}" presName="Name10" presStyleLbl="parChTrans1D2" presStyleIdx="2" presStyleCnt="5"/>
      <dgm:spPr/>
    </dgm:pt>
    <dgm:pt modelId="{CB009C55-18C8-4EDE-8742-36C982B29089}" type="pres">
      <dgm:prSet presAssocID="{0F9EC0F5-163B-4F3C-99DF-B7EC62F75795}" presName="hierRoot2" presStyleCnt="0"/>
      <dgm:spPr/>
    </dgm:pt>
    <dgm:pt modelId="{5DD94768-45F9-4D99-829F-A9092AFAA36C}" type="pres">
      <dgm:prSet presAssocID="{0F9EC0F5-163B-4F3C-99DF-B7EC62F75795}" presName="composite2" presStyleCnt="0"/>
      <dgm:spPr/>
    </dgm:pt>
    <dgm:pt modelId="{B0577CB1-2CBD-4152-9523-02A5770C59A1}" type="pres">
      <dgm:prSet presAssocID="{0F9EC0F5-163B-4F3C-99DF-B7EC62F75795}" presName="background2" presStyleLbl="node2" presStyleIdx="2" presStyleCnt="5"/>
      <dgm:spPr/>
    </dgm:pt>
    <dgm:pt modelId="{34C51607-C466-47C0-BB43-D5D60DBF7563}" type="pres">
      <dgm:prSet presAssocID="{0F9EC0F5-163B-4F3C-99DF-B7EC62F75795}" presName="text2" presStyleLbl="fgAcc2" presStyleIdx="2" presStyleCnt="5" custScaleX="205449" custScaleY="462245">
        <dgm:presLayoutVars>
          <dgm:chPref val="3"/>
        </dgm:presLayoutVars>
      </dgm:prSet>
      <dgm:spPr/>
    </dgm:pt>
    <dgm:pt modelId="{9887E1FC-65F1-4017-BA9D-2F4D9CFBE663}" type="pres">
      <dgm:prSet presAssocID="{0F9EC0F5-163B-4F3C-99DF-B7EC62F75795}" presName="hierChild3" presStyleCnt="0"/>
      <dgm:spPr/>
    </dgm:pt>
    <dgm:pt modelId="{933C04C2-7BCB-41F9-B26A-D948D4E5CD8A}" type="pres">
      <dgm:prSet presAssocID="{06D9F580-3DE4-4CF8-BAB3-934AE1517145}" presName="Name10" presStyleLbl="parChTrans1D2" presStyleIdx="3" presStyleCnt="5"/>
      <dgm:spPr/>
    </dgm:pt>
    <dgm:pt modelId="{FD00D3D4-AD4D-41ED-B389-A0245085B74A}" type="pres">
      <dgm:prSet presAssocID="{A87C672B-3453-4634-9C76-D9C8E2F7B8D8}" presName="hierRoot2" presStyleCnt="0"/>
      <dgm:spPr/>
    </dgm:pt>
    <dgm:pt modelId="{DB0731B7-7EA6-42D2-B756-E234FB8E3DBB}" type="pres">
      <dgm:prSet presAssocID="{A87C672B-3453-4634-9C76-D9C8E2F7B8D8}" presName="composite2" presStyleCnt="0"/>
      <dgm:spPr/>
    </dgm:pt>
    <dgm:pt modelId="{2A3218A4-A94E-4A38-90D2-1C8AB5CED527}" type="pres">
      <dgm:prSet presAssocID="{A87C672B-3453-4634-9C76-D9C8E2F7B8D8}" presName="background2" presStyleLbl="node2" presStyleIdx="3" presStyleCnt="5"/>
      <dgm:spPr/>
    </dgm:pt>
    <dgm:pt modelId="{62A785D8-485A-4FE4-A7F2-0092F1253706}" type="pres">
      <dgm:prSet presAssocID="{A87C672B-3453-4634-9C76-D9C8E2F7B8D8}" presName="text2" presStyleLbl="fgAcc2" presStyleIdx="3" presStyleCnt="5" custScaleX="205449" custScaleY="462245">
        <dgm:presLayoutVars>
          <dgm:chPref val="3"/>
        </dgm:presLayoutVars>
      </dgm:prSet>
      <dgm:spPr/>
    </dgm:pt>
    <dgm:pt modelId="{0987B1C1-CF13-46EB-9C5B-74B31AEC138B}" type="pres">
      <dgm:prSet presAssocID="{A87C672B-3453-4634-9C76-D9C8E2F7B8D8}" presName="hierChild3" presStyleCnt="0"/>
      <dgm:spPr/>
    </dgm:pt>
    <dgm:pt modelId="{649BECA6-A371-44B2-BB15-FDA844BC0802}" type="pres">
      <dgm:prSet presAssocID="{6F971969-2588-4C48-82A2-9120B616BB56}" presName="Name10" presStyleLbl="parChTrans1D2" presStyleIdx="4" presStyleCnt="5"/>
      <dgm:spPr/>
    </dgm:pt>
    <dgm:pt modelId="{1B5A6274-2AC5-4C39-828D-46053B162E7E}" type="pres">
      <dgm:prSet presAssocID="{52DA1E22-9F02-47BC-A033-4DD838C566ED}" presName="hierRoot2" presStyleCnt="0"/>
      <dgm:spPr/>
    </dgm:pt>
    <dgm:pt modelId="{51813B27-9261-4A95-94E7-465F7E40E6E6}" type="pres">
      <dgm:prSet presAssocID="{52DA1E22-9F02-47BC-A033-4DD838C566ED}" presName="composite2" presStyleCnt="0"/>
      <dgm:spPr/>
    </dgm:pt>
    <dgm:pt modelId="{F698D962-D7A6-4D51-99F9-6498C1222D1D}" type="pres">
      <dgm:prSet presAssocID="{52DA1E22-9F02-47BC-A033-4DD838C566ED}" presName="background2" presStyleLbl="node2" presStyleIdx="4" presStyleCnt="5"/>
      <dgm:spPr/>
    </dgm:pt>
    <dgm:pt modelId="{E6B016BD-B009-4FE6-8281-63E1B5C580B0}" type="pres">
      <dgm:prSet presAssocID="{52DA1E22-9F02-47BC-A033-4DD838C566ED}" presName="text2" presStyleLbl="fgAcc2" presStyleIdx="4" presStyleCnt="5" custScaleX="205449" custScaleY="462245">
        <dgm:presLayoutVars>
          <dgm:chPref val="3"/>
        </dgm:presLayoutVars>
      </dgm:prSet>
      <dgm:spPr/>
    </dgm:pt>
    <dgm:pt modelId="{80284123-B59E-4A3F-AF8A-1B676B89F2D7}" type="pres">
      <dgm:prSet presAssocID="{52DA1E22-9F02-47BC-A033-4DD838C566ED}" presName="hierChild3" presStyleCnt="0"/>
      <dgm:spPr/>
    </dgm:pt>
  </dgm:ptLst>
  <dgm:cxnLst>
    <dgm:cxn modelId="{F448A700-D27D-432E-B32B-1FAF98230A2A}" type="presOf" srcId="{5C26B6FE-E851-458E-B4D2-BCFDC81383EB}" destId="{250FA921-3DE4-48A1-88EA-52B7C7F619D0}" srcOrd="0" destOrd="0" presId="urn:microsoft.com/office/officeart/2005/8/layout/hierarchy1"/>
    <dgm:cxn modelId="{D5A8231B-112D-48F0-8E1E-F63D2375CBF0}" type="presOf" srcId="{06D9F580-3DE4-4CF8-BAB3-934AE1517145}" destId="{933C04C2-7BCB-41F9-B26A-D948D4E5CD8A}" srcOrd="0" destOrd="0" presId="urn:microsoft.com/office/officeart/2005/8/layout/hierarchy1"/>
    <dgm:cxn modelId="{BB986221-4EE9-4290-AA61-9FE325ECBDEF}" type="presOf" srcId="{BFA769A1-9B35-498E-A5C5-0335322A8D41}" destId="{AC74EE2C-87F2-418A-AB84-4F4F22A70658}" srcOrd="0" destOrd="0" presId="urn:microsoft.com/office/officeart/2005/8/layout/hierarchy1"/>
    <dgm:cxn modelId="{E74A242A-8C72-4D58-8443-F9BC24586031}" srcId="{5011F843-E2C6-47EA-BC08-0A59F57977D0}" destId="{5C26B6FE-E851-458E-B4D2-BCFDC81383EB}" srcOrd="0" destOrd="0" parTransId="{77FDE7D5-E71B-44C5-88B2-F7722428145F}" sibTransId="{79C7E1BE-CDAB-4B7E-AA60-33ACBC92E0CD}"/>
    <dgm:cxn modelId="{1CD58C5E-D4E8-450D-B912-2FB66B3008B9}" type="presOf" srcId="{5B1544D3-B779-46F7-8B08-D0B8EF0B6489}" destId="{2E64BCBE-C711-4FE3-858E-F036AB07AC52}" srcOrd="0" destOrd="0" presId="urn:microsoft.com/office/officeart/2005/8/layout/hierarchy1"/>
    <dgm:cxn modelId="{2AC23B68-0D69-41B8-BB81-49CC5D6D5149}" type="presOf" srcId="{CC144439-C3BF-4395-8B20-CA568F3F5222}" destId="{D7586238-290B-4734-9305-590F39BA996F}" srcOrd="0" destOrd="0" presId="urn:microsoft.com/office/officeart/2005/8/layout/hierarchy1"/>
    <dgm:cxn modelId="{F9A6A174-DAEF-43B9-BB53-7135C01815C6}" type="presOf" srcId="{52DA1E22-9F02-47BC-A033-4DD838C566ED}" destId="{E6B016BD-B009-4FE6-8281-63E1B5C580B0}" srcOrd="0" destOrd="0" presId="urn:microsoft.com/office/officeart/2005/8/layout/hierarchy1"/>
    <dgm:cxn modelId="{445DE975-608B-4420-A73B-EA455D61E62A}" srcId="{5C26B6FE-E851-458E-B4D2-BCFDC81383EB}" destId="{A87C672B-3453-4634-9C76-D9C8E2F7B8D8}" srcOrd="3" destOrd="0" parTransId="{06D9F580-3DE4-4CF8-BAB3-934AE1517145}" sibTransId="{B4EDE071-69E5-47C6-83FE-43D0200C7AFA}"/>
    <dgm:cxn modelId="{874DDCA8-A1DE-4316-84FF-5A5DEB221DF1}" srcId="{5C26B6FE-E851-458E-B4D2-BCFDC81383EB}" destId="{52DA1E22-9F02-47BC-A033-4DD838C566ED}" srcOrd="4" destOrd="0" parTransId="{6F971969-2588-4C48-82A2-9120B616BB56}" sibTransId="{236C51C6-8024-4AF7-AF0F-65214DC4B150}"/>
    <dgm:cxn modelId="{05B623A9-A595-4C44-A415-2632DB9856CF}" type="presOf" srcId="{5011F843-E2C6-47EA-BC08-0A59F57977D0}" destId="{79A69EC3-9527-4846-ACA9-E617D5ED60E1}" srcOrd="0" destOrd="0" presId="urn:microsoft.com/office/officeart/2005/8/layout/hierarchy1"/>
    <dgm:cxn modelId="{819739CA-408A-4938-8A9C-FAEE32462166}" srcId="{5C26B6FE-E851-458E-B4D2-BCFDC81383EB}" destId="{0F9EC0F5-163B-4F3C-99DF-B7EC62F75795}" srcOrd="2" destOrd="0" parTransId="{5B1544D3-B779-46F7-8B08-D0B8EF0B6489}" sibTransId="{33DB4BB6-CC21-41D5-A908-3C931E69BAB4}"/>
    <dgm:cxn modelId="{BF7A06D2-248E-468B-B3A7-AD9AEA61AF90}" srcId="{5C26B6FE-E851-458E-B4D2-BCFDC81383EB}" destId="{A52BE649-D945-41C9-AA41-E18537E4043E}" srcOrd="1" destOrd="0" parTransId="{BFA769A1-9B35-498E-A5C5-0335322A8D41}" sibTransId="{428EE592-1EFA-42CC-A784-BA5B8476580A}"/>
    <dgm:cxn modelId="{96E00CD3-3D7F-4473-AEF4-BDE0E5DF7EA7}" srcId="{5C26B6FE-E851-458E-B4D2-BCFDC81383EB}" destId="{CC144439-C3BF-4395-8B20-CA568F3F5222}" srcOrd="0" destOrd="0" parTransId="{9C4754C8-0F5D-4F58-A3D5-0224EC6A14DF}" sibTransId="{A21F2DF7-C4C5-4989-8E24-0CE268520790}"/>
    <dgm:cxn modelId="{67D732D4-3ED1-40FB-A058-1CE421605D70}" type="presOf" srcId="{9C4754C8-0F5D-4F58-A3D5-0224EC6A14DF}" destId="{08C375E9-CF21-4433-BAC1-E1B597CA75FA}" srcOrd="0" destOrd="0" presId="urn:microsoft.com/office/officeart/2005/8/layout/hierarchy1"/>
    <dgm:cxn modelId="{C9C16AD8-F60F-4330-B3FD-66A0A51812DC}" type="presOf" srcId="{A87C672B-3453-4634-9C76-D9C8E2F7B8D8}" destId="{62A785D8-485A-4FE4-A7F2-0092F1253706}" srcOrd="0" destOrd="0" presId="urn:microsoft.com/office/officeart/2005/8/layout/hierarchy1"/>
    <dgm:cxn modelId="{BEBB3CDE-3909-4F40-A212-06689AD96301}" type="presOf" srcId="{0F9EC0F5-163B-4F3C-99DF-B7EC62F75795}" destId="{34C51607-C466-47C0-BB43-D5D60DBF7563}" srcOrd="0" destOrd="0" presId="urn:microsoft.com/office/officeart/2005/8/layout/hierarchy1"/>
    <dgm:cxn modelId="{F036DCFA-3679-44C8-AE0A-7DBB463F3684}" type="presOf" srcId="{6F971969-2588-4C48-82A2-9120B616BB56}" destId="{649BECA6-A371-44B2-BB15-FDA844BC0802}" srcOrd="0" destOrd="0" presId="urn:microsoft.com/office/officeart/2005/8/layout/hierarchy1"/>
    <dgm:cxn modelId="{D1B692FF-F0E9-4804-9953-32C58C9B8A73}" type="presOf" srcId="{A52BE649-D945-41C9-AA41-E18537E4043E}" destId="{CC374308-4ED9-4AC3-8CD7-153E6E02B2A1}" srcOrd="0" destOrd="0" presId="urn:microsoft.com/office/officeart/2005/8/layout/hierarchy1"/>
    <dgm:cxn modelId="{C9E86A78-D577-41E4-BC07-CA1C91662F31}" type="presParOf" srcId="{79A69EC3-9527-4846-ACA9-E617D5ED60E1}" destId="{6FCD3DA7-86B8-4A6A-B88B-0ED9873ECB88}" srcOrd="0" destOrd="0" presId="urn:microsoft.com/office/officeart/2005/8/layout/hierarchy1"/>
    <dgm:cxn modelId="{8E7FA66E-1060-411A-BC98-C9DDD43072E1}" type="presParOf" srcId="{6FCD3DA7-86B8-4A6A-B88B-0ED9873ECB88}" destId="{16392377-532A-4743-8261-EC9BC063735A}" srcOrd="0" destOrd="0" presId="urn:microsoft.com/office/officeart/2005/8/layout/hierarchy1"/>
    <dgm:cxn modelId="{109C762C-2006-4472-9874-219836749266}" type="presParOf" srcId="{16392377-532A-4743-8261-EC9BC063735A}" destId="{52981D8B-C9A0-4C1D-81C1-DD370D0470DE}" srcOrd="0" destOrd="0" presId="urn:microsoft.com/office/officeart/2005/8/layout/hierarchy1"/>
    <dgm:cxn modelId="{4C4D34D3-D643-4F7E-9335-61A8199C4F82}" type="presParOf" srcId="{16392377-532A-4743-8261-EC9BC063735A}" destId="{250FA921-3DE4-48A1-88EA-52B7C7F619D0}" srcOrd="1" destOrd="0" presId="urn:microsoft.com/office/officeart/2005/8/layout/hierarchy1"/>
    <dgm:cxn modelId="{9F2F208F-7615-4F9A-BD23-B4B8BB81DE28}" type="presParOf" srcId="{6FCD3DA7-86B8-4A6A-B88B-0ED9873ECB88}" destId="{FCEBD95A-B791-4455-B2FA-58D6BBF41128}" srcOrd="1" destOrd="0" presId="urn:microsoft.com/office/officeart/2005/8/layout/hierarchy1"/>
    <dgm:cxn modelId="{32DA53B9-A669-4904-9B92-7A7F7ED7FF1E}" type="presParOf" srcId="{FCEBD95A-B791-4455-B2FA-58D6BBF41128}" destId="{08C375E9-CF21-4433-BAC1-E1B597CA75FA}" srcOrd="0" destOrd="0" presId="urn:microsoft.com/office/officeart/2005/8/layout/hierarchy1"/>
    <dgm:cxn modelId="{D31E0D36-955A-41C3-AF53-DFA129F207A8}" type="presParOf" srcId="{FCEBD95A-B791-4455-B2FA-58D6BBF41128}" destId="{52394F83-B526-467F-966C-79DCAAFA5447}" srcOrd="1" destOrd="0" presId="urn:microsoft.com/office/officeart/2005/8/layout/hierarchy1"/>
    <dgm:cxn modelId="{9E127BBB-8792-4114-BD94-9A3910625F26}" type="presParOf" srcId="{52394F83-B526-467F-966C-79DCAAFA5447}" destId="{D0549F76-DBB8-479F-9990-7BDD125E7E5B}" srcOrd="0" destOrd="0" presId="urn:microsoft.com/office/officeart/2005/8/layout/hierarchy1"/>
    <dgm:cxn modelId="{12A1B659-91D6-404A-82B5-3711AE2DBC24}" type="presParOf" srcId="{D0549F76-DBB8-479F-9990-7BDD125E7E5B}" destId="{C6941782-8A7A-494A-B979-F5E9254CECAA}" srcOrd="0" destOrd="0" presId="urn:microsoft.com/office/officeart/2005/8/layout/hierarchy1"/>
    <dgm:cxn modelId="{E802212E-320E-4622-97F0-2CBF656746BE}" type="presParOf" srcId="{D0549F76-DBB8-479F-9990-7BDD125E7E5B}" destId="{D7586238-290B-4734-9305-590F39BA996F}" srcOrd="1" destOrd="0" presId="urn:microsoft.com/office/officeart/2005/8/layout/hierarchy1"/>
    <dgm:cxn modelId="{FD80388B-973B-4CBA-8806-B4084A08C2C3}" type="presParOf" srcId="{52394F83-B526-467F-966C-79DCAAFA5447}" destId="{687ABBA4-2391-4A84-9347-BC2251F97D47}" srcOrd="1" destOrd="0" presId="urn:microsoft.com/office/officeart/2005/8/layout/hierarchy1"/>
    <dgm:cxn modelId="{F71F400A-8A43-491D-92FE-2C3845288DDD}" type="presParOf" srcId="{FCEBD95A-B791-4455-B2FA-58D6BBF41128}" destId="{AC74EE2C-87F2-418A-AB84-4F4F22A70658}" srcOrd="2" destOrd="0" presId="urn:microsoft.com/office/officeart/2005/8/layout/hierarchy1"/>
    <dgm:cxn modelId="{7E315994-2368-4AB4-A353-D8B4FA96AA9B}" type="presParOf" srcId="{FCEBD95A-B791-4455-B2FA-58D6BBF41128}" destId="{9F486CD6-D787-48BE-AD42-162298C24AAC}" srcOrd="3" destOrd="0" presId="urn:microsoft.com/office/officeart/2005/8/layout/hierarchy1"/>
    <dgm:cxn modelId="{34645465-6B56-448E-B300-9E1165C323A6}" type="presParOf" srcId="{9F486CD6-D787-48BE-AD42-162298C24AAC}" destId="{AB601CFD-8EE1-4CAC-8856-32A7C623CF1A}" srcOrd="0" destOrd="0" presId="urn:microsoft.com/office/officeart/2005/8/layout/hierarchy1"/>
    <dgm:cxn modelId="{7E7D6019-3E69-4094-B5BA-49E910A0B4C7}" type="presParOf" srcId="{AB601CFD-8EE1-4CAC-8856-32A7C623CF1A}" destId="{E0CAE79C-4E43-4ECD-8606-29CB0345D2CC}" srcOrd="0" destOrd="0" presId="urn:microsoft.com/office/officeart/2005/8/layout/hierarchy1"/>
    <dgm:cxn modelId="{3FDE2FE3-2DF2-4521-8394-7091AA471A15}" type="presParOf" srcId="{AB601CFD-8EE1-4CAC-8856-32A7C623CF1A}" destId="{CC374308-4ED9-4AC3-8CD7-153E6E02B2A1}" srcOrd="1" destOrd="0" presId="urn:microsoft.com/office/officeart/2005/8/layout/hierarchy1"/>
    <dgm:cxn modelId="{FCE328FA-5CC9-4B4E-8784-A1EAB6B34D66}" type="presParOf" srcId="{9F486CD6-D787-48BE-AD42-162298C24AAC}" destId="{84EC9719-76AF-4C84-82EC-1C14D5FDCDC6}" srcOrd="1" destOrd="0" presId="urn:microsoft.com/office/officeart/2005/8/layout/hierarchy1"/>
    <dgm:cxn modelId="{A0BB8248-BE6B-42B0-A70F-62BE50AF1F69}" type="presParOf" srcId="{FCEBD95A-B791-4455-B2FA-58D6BBF41128}" destId="{2E64BCBE-C711-4FE3-858E-F036AB07AC52}" srcOrd="4" destOrd="0" presId="urn:microsoft.com/office/officeart/2005/8/layout/hierarchy1"/>
    <dgm:cxn modelId="{309EC4B9-F497-43A8-9237-B52FE9FE5F93}" type="presParOf" srcId="{FCEBD95A-B791-4455-B2FA-58D6BBF41128}" destId="{CB009C55-18C8-4EDE-8742-36C982B29089}" srcOrd="5" destOrd="0" presId="urn:microsoft.com/office/officeart/2005/8/layout/hierarchy1"/>
    <dgm:cxn modelId="{3C5BEFDD-3356-4254-B736-FBECB4C16E91}" type="presParOf" srcId="{CB009C55-18C8-4EDE-8742-36C982B29089}" destId="{5DD94768-45F9-4D99-829F-A9092AFAA36C}" srcOrd="0" destOrd="0" presId="urn:microsoft.com/office/officeart/2005/8/layout/hierarchy1"/>
    <dgm:cxn modelId="{D6A2631D-7652-4B4C-8076-503F8160487C}" type="presParOf" srcId="{5DD94768-45F9-4D99-829F-A9092AFAA36C}" destId="{B0577CB1-2CBD-4152-9523-02A5770C59A1}" srcOrd="0" destOrd="0" presId="urn:microsoft.com/office/officeart/2005/8/layout/hierarchy1"/>
    <dgm:cxn modelId="{633DC42B-ABF5-40EA-8A31-3E40FE046AB5}" type="presParOf" srcId="{5DD94768-45F9-4D99-829F-A9092AFAA36C}" destId="{34C51607-C466-47C0-BB43-D5D60DBF7563}" srcOrd="1" destOrd="0" presId="urn:microsoft.com/office/officeart/2005/8/layout/hierarchy1"/>
    <dgm:cxn modelId="{9EBCCD15-DB30-4A5F-AE7B-0C3EEF10868E}" type="presParOf" srcId="{CB009C55-18C8-4EDE-8742-36C982B29089}" destId="{9887E1FC-65F1-4017-BA9D-2F4D9CFBE663}" srcOrd="1" destOrd="0" presId="urn:microsoft.com/office/officeart/2005/8/layout/hierarchy1"/>
    <dgm:cxn modelId="{5598B631-5115-4DF8-8A30-A8CE306A2259}" type="presParOf" srcId="{FCEBD95A-B791-4455-B2FA-58D6BBF41128}" destId="{933C04C2-7BCB-41F9-B26A-D948D4E5CD8A}" srcOrd="6" destOrd="0" presId="urn:microsoft.com/office/officeart/2005/8/layout/hierarchy1"/>
    <dgm:cxn modelId="{9A30AC0E-B5B9-41D5-AD16-984C4FAF5736}" type="presParOf" srcId="{FCEBD95A-B791-4455-B2FA-58D6BBF41128}" destId="{FD00D3D4-AD4D-41ED-B389-A0245085B74A}" srcOrd="7" destOrd="0" presId="urn:microsoft.com/office/officeart/2005/8/layout/hierarchy1"/>
    <dgm:cxn modelId="{4AC99493-D63C-48FA-BF2B-AD4BBDDC84E4}" type="presParOf" srcId="{FD00D3D4-AD4D-41ED-B389-A0245085B74A}" destId="{DB0731B7-7EA6-42D2-B756-E234FB8E3DBB}" srcOrd="0" destOrd="0" presId="urn:microsoft.com/office/officeart/2005/8/layout/hierarchy1"/>
    <dgm:cxn modelId="{3E7BADDD-AE57-4284-83B1-54CAA932F5F5}" type="presParOf" srcId="{DB0731B7-7EA6-42D2-B756-E234FB8E3DBB}" destId="{2A3218A4-A94E-4A38-90D2-1C8AB5CED527}" srcOrd="0" destOrd="0" presId="urn:microsoft.com/office/officeart/2005/8/layout/hierarchy1"/>
    <dgm:cxn modelId="{A8D88B43-A6B9-4E6B-A40F-6F4B82FDF798}" type="presParOf" srcId="{DB0731B7-7EA6-42D2-B756-E234FB8E3DBB}" destId="{62A785D8-485A-4FE4-A7F2-0092F1253706}" srcOrd="1" destOrd="0" presId="urn:microsoft.com/office/officeart/2005/8/layout/hierarchy1"/>
    <dgm:cxn modelId="{7B1D5F65-8D15-4477-89BE-EAA667DECC03}" type="presParOf" srcId="{FD00D3D4-AD4D-41ED-B389-A0245085B74A}" destId="{0987B1C1-CF13-46EB-9C5B-74B31AEC138B}" srcOrd="1" destOrd="0" presId="urn:microsoft.com/office/officeart/2005/8/layout/hierarchy1"/>
    <dgm:cxn modelId="{5A62F332-1B36-46B4-AF4A-FA393A053F34}" type="presParOf" srcId="{FCEBD95A-B791-4455-B2FA-58D6BBF41128}" destId="{649BECA6-A371-44B2-BB15-FDA844BC0802}" srcOrd="8" destOrd="0" presId="urn:microsoft.com/office/officeart/2005/8/layout/hierarchy1"/>
    <dgm:cxn modelId="{6AA827E2-BECC-4ABA-A584-FB1568CA5353}" type="presParOf" srcId="{FCEBD95A-B791-4455-B2FA-58D6BBF41128}" destId="{1B5A6274-2AC5-4C39-828D-46053B162E7E}" srcOrd="9" destOrd="0" presId="urn:microsoft.com/office/officeart/2005/8/layout/hierarchy1"/>
    <dgm:cxn modelId="{5F3D11E6-C7C4-4F5E-94E4-C27488B0178A}" type="presParOf" srcId="{1B5A6274-2AC5-4C39-828D-46053B162E7E}" destId="{51813B27-9261-4A95-94E7-465F7E40E6E6}" srcOrd="0" destOrd="0" presId="urn:microsoft.com/office/officeart/2005/8/layout/hierarchy1"/>
    <dgm:cxn modelId="{A4A81CB3-2B7C-452C-9234-5F6F64CDAEFB}" type="presParOf" srcId="{51813B27-9261-4A95-94E7-465F7E40E6E6}" destId="{F698D962-D7A6-4D51-99F9-6498C1222D1D}" srcOrd="0" destOrd="0" presId="urn:microsoft.com/office/officeart/2005/8/layout/hierarchy1"/>
    <dgm:cxn modelId="{D9F3A319-DB06-440B-A4C9-2BF8367F1653}" type="presParOf" srcId="{51813B27-9261-4A95-94E7-465F7E40E6E6}" destId="{E6B016BD-B009-4FE6-8281-63E1B5C580B0}" srcOrd="1" destOrd="0" presId="urn:microsoft.com/office/officeart/2005/8/layout/hierarchy1"/>
    <dgm:cxn modelId="{629E2FED-7707-4C10-A50B-FED924ADDC4F}" type="presParOf" srcId="{1B5A6274-2AC5-4C39-828D-46053B162E7E}" destId="{80284123-B59E-4A3F-AF8A-1B676B89F2D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030EED-9E05-4F24-9C0D-537A29571981}" type="doc">
      <dgm:prSet loTypeId="urn:microsoft.com/office/officeart/2008/layout/PictureAccentList" loCatId="list" qsTypeId="urn:microsoft.com/office/officeart/2005/8/quickstyle/3d3" qsCatId="3D" csTypeId="urn:microsoft.com/office/officeart/2005/8/colors/accent6_3" csCatId="accent6" phldr="1"/>
      <dgm:spPr/>
      <dgm:t>
        <a:bodyPr/>
        <a:lstStyle/>
        <a:p>
          <a:endParaRPr lang="en-US"/>
        </a:p>
      </dgm:t>
    </dgm:pt>
    <dgm:pt modelId="{D995B619-9FA1-4879-952D-1CDFF31F3327}">
      <dgm:prSet phldrT="[Text]" custT="1"/>
      <dgm:spPr/>
      <dgm:t>
        <a:bodyPr/>
        <a:lstStyle/>
        <a:p>
          <a:pPr algn="ctr"/>
          <a:r>
            <a:rPr lang="en-US" sz="2500" b="1" u="none" dirty="0">
              <a:solidFill>
                <a:srgbClr val="FFFF00"/>
              </a:solidFill>
              <a:latin typeface="+mj-lt"/>
            </a:rPr>
            <a:t>Identify whether aggregation criteria is applicable ??????</a:t>
          </a:r>
        </a:p>
      </dgm:t>
    </dgm:pt>
    <dgm:pt modelId="{D78254B6-1842-4CCA-8EC5-D0246E95C2A5}" type="parTrans" cxnId="{0474FAE1-2B06-4554-A3B1-FA3119A69E97}">
      <dgm:prSet/>
      <dgm:spPr/>
      <dgm:t>
        <a:bodyPr/>
        <a:lstStyle/>
        <a:p>
          <a:endParaRPr lang="en-US"/>
        </a:p>
      </dgm:t>
    </dgm:pt>
    <dgm:pt modelId="{F3443961-49BA-4F69-84AB-0E853CC4F5C8}" type="sibTrans" cxnId="{0474FAE1-2B06-4554-A3B1-FA3119A69E97}">
      <dgm:prSet/>
      <dgm:spPr/>
      <dgm:t>
        <a:bodyPr/>
        <a:lstStyle/>
        <a:p>
          <a:endParaRPr lang="en-US"/>
        </a:p>
      </dgm:t>
    </dgm:pt>
    <dgm:pt modelId="{34F616E4-4BCF-4559-96B7-4EB19BA2EABF}">
      <dgm:prSet phldrT="[Text]" custT="1"/>
      <dgm:spPr/>
      <dgm:t>
        <a:bodyPr/>
        <a:lstStyle/>
        <a:p>
          <a:pPr algn="just"/>
          <a:r>
            <a:rPr lang="en-US" sz="1800" i="0" dirty="0"/>
            <a:t>X Ltd. is engaged in the business of manufacturing and selling papers. Varieties of paper like adhesive paper, anti-rust paper, antique paper, art paper etc., are manufactured and sold by X Ltd. Should X Ltd. classify these papers into different segments?</a:t>
          </a:r>
          <a:endParaRPr lang="en-US" sz="1800" i="0" dirty="0">
            <a:latin typeface="Book Antiqua" panose="02040602050305030304" pitchFamily="18" charset="0"/>
          </a:endParaRPr>
        </a:p>
      </dgm:t>
    </dgm:pt>
    <dgm:pt modelId="{392E34AD-2CB1-4D76-AA09-C1236726B216}" type="parTrans" cxnId="{CA47A971-2A8A-44D8-807F-61A0E1DFE67F}">
      <dgm:prSet/>
      <dgm:spPr/>
      <dgm:t>
        <a:bodyPr/>
        <a:lstStyle/>
        <a:p>
          <a:endParaRPr lang="en-US"/>
        </a:p>
      </dgm:t>
    </dgm:pt>
    <dgm:pt modelId="{57BF799D-CF94-4456-9151-619C86B5AE39}" type="sibTrans" cxnId="{CA47A971-2A8A-44D8-807F-61A0E1DFE67F}">
      <dgm:prSet/>
      <dgm:spPr/>
      <dgm:t>
        <a:bodyPr/>
        <a:lstStyle/>
        <a:p>
          <a:endParaRPr lang="en-US"/>
        </a:p>
      </dgm:t>
    </dgm:pt>
    <dgm:pt modelId="{4799A5A8-0432-4B67-84BF-C11A8E1B7706}">
      <dgm:prSet phldrT="[Text]" custT="1"/>
      <dgm:spPr/>
      <dgm:t>
        <a:bodyPr/>
        <a:lstStyle/>
        <a:p>
          <a:pPr algn="just"/>
          <a:r>
            <a:rPr lang="en-US" sz="1800" dirty="0">
              <a:solidFill>
                <a:schemeClr val="tx1"/>
              </a:solidFill>
            </a:rPr>
            <a:t>In case of X Ltd., so far as varieties of paper concerned, if all factors such as nature of the product and production process, type of customers, method of distribution and regulatory requirement are common, there is no need to create different segments for each type of paper.</a:t>
          </a:r>
          <a:endParaRPr lang="en-US" sz="1800" dirty="0">
            <a:solidFill>
              <a:schemeClr val="tx1"/>
            </a:solidFill>
            <a:latin typeface="Book Antiqua" panose="02040602050305030304" pitchFamily="18" charset="0"/>
          </a:endParaRPr>
        </a:p>
      </dgm:t>
    </dgm:pt>
    <dgm:pt modelId="{5B427736-2DA9-4371-9064-B484A5FBDF2E}" type="parTrans" cxnId="{AB9E5FD4-D36C-4511-A376-308AD3EC0395}">
      <dgm:prSet/>
      <dgm:spPr/>
      <dgm:t>
        <a:bodyPr/>
        <a:lstStyle/>
        <a:p>
          <a:endParaRPr lang="en-US"/>
        </a:p>
      </dgm:t>
    </dgm:pt>
    <dgm:pt modelId="{660B7D3F-07F8-42E2-B45B-F1452A42DC97}" type="sibTrans" cxnId="{AB9E5FD4-D36C-4511-A376-308AD3EC0395}">
      <dgm:prSet/>
      <dgm:spPr/>
      <dgm:t>
        <a:bodyPr/>
        <a:lstStyle/>
        <a:p>
          <a:endParaRPr lang="en-US"/>
        </a:p>
      </dgm:t>
    </dgm:pt>
    <dgm:pt modelId="{95BD80E2-E6B9-4ED0-A500-3BB37C639C13}" type="pres">
      <dgm:prSet presAssocID="{8C030EED-9E05-4F24-9C0D-537A29571981}" presName="layout" presStyleCnt="0">
        <dgm:presLayoutVars>
          <dgm:chMax/>
          <dgm:chPref/>
          <dgm:dir/>
          <dgm:animOne val="branch"/>
          <dgm:animLvl val="lvl"/>
          <dgm:resizeHandles/>
        </dgm:presLayoutVars>
      </dgm:prSet>
      <dgm:spPr/>
    </dgm:pt>
    <dgm:pt modelId="{F682B9BD-77CA-435A-A356-21B49AC15E71}" type="pres">
      <dgm:prSet presAssocID="{D995B619-9FA1-4879-952D-1CDFF31F3327}" presName="root" presStyleCnt="0">
        <dgm:presLayoutVars>
          <dgm:chMax/>
          <dgm:chPref val="4"/>
        </dgm:presLayoutVars>
      </dgm:prSet>
      <dgm:spPr/>
    </dgm:pt>
    <dgm:pt modelId="{E4D139F1-3727-4ECD-85DF-8EBBF0F2C161}" type="pres">
      <dgm:prSet presAssocID="{D995B619-9FA1-4879-952D-1CDFF31F3327}" presName="rootComposite" presStyleCnt="0">
        <dgm:presLayoutVars/>
      </dgm:prSet>
      <dgm:spPr/>
    </dgm:pt>
    <dgm:pt modelId="{36A3FCD0-69F1-4DF8-A11D-E38A2F7AB6C7}" type="pres">
      <dgm:prSet presAssocID="{D995B619-9FA1-4879-952D-1CDFF31F3327}" presName="rootText" presStyleLbl="node0" presStyleIdx="0" presStyleCnt="1" custScaleY="86899" custLinFactNeighborY="-35516">
        <dgm:presLayoutVars>
          <dgm:chMax/>
          <dgm:chPref val="4"/>
        </dgm:presLayoutVars>
      </dgm:prSet>
      <dgm:spPr/>
    </dgm:pt>
    <dgm:pt modelId="{EF29B77F-D66C-45A5-BB5E-DBD37C0372D3}" type="pres">
      <dgm:prSet presAssocID="{D995B619-9FA1-4879-952D-1CDFF31F3327}" presName="childShape" presStyleCnt="0">
        <dgm:presLayoutVars>
          <dgm:chMax val="0"/>
          <dgm:chPref val="0"/>
        </dgm:presLayoutVars>
      </dgm:prSet>
      <dgm:spPr/>
    </dgm:pt>
    <dgm:pt modelId="{7319BA3E-1F86-4610-BA7B-8151378F4FD7}" type="pres">
      <dgm:prSet presAssocID="{34F616E4-4BCF-4559-96B7-4EB19BA2EABF}" presName="childComposite" presStyleCnt="0">
        <dgm:presLayoutVars>
          <dgm:chMax val="0"/>
          <dgm:chPref val="0"/>
        </dgm:presLayoutVars>
      </dgm:prSet>
      <dgm:spPr/>
    </dgm:pt>
    <dgm:pt modelId="{C5820C4B-C9B1-4146-83BC-88F2392BF60A}" type="pres">
      <dgm:prSet presAssocID="{34F616E4-4BCF-4559-96B7-4EB19BA2EABF}" presName="Image" presStyleLbl="node1" presStyleIdx="0" presStyleCnt="2" custScaleX="199307" custScaleY="15537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dgm:spPr>
    </dgm:pt>
    <dgm:pt modelId="{AECD0B1D-8F27-49CD-83ED-694471130F89}" type="pres">
      <dgm:prSet presAssocID="{34F616E4-4BCF-4559-96B7-4EB19BA2EABF}" presName="childText" presStyleLbl="lnNode1" presStyleIdx="0" presStyleCnt="2" custScaleX="85711" custScaleY="155371">
        <dgm:presLayoutVars>
          <dgm:chMax val="0"/>
          <dgm:chPref val="0"/>
          <dgm:bulletEnabled val="1"/>
        </dgm:presLayoutVars>
      </dgm:prSet>
      <dgm:spPr/>
    </dgm:pt>
    <dgm:pt modelId="{C80EBF30-1D3E-4E1E-ACCF-185B070CE0E3}" type="pres">
      <dgm:prSet presAssocID="{4799A5A8-0432-4B67-84BF-C11A8E1B7706}" presName="childComposite" presStyleCnt="0">
        <dgm:presLayoutVars>
          <dgm:chMax val="0"/>
          <dgm:chPref val="0"/>
        </dgm:presLayoutVars>
      </dgm:prSet>
      <dgm:spPr/>
    </dgm:pt>
    <dgm:pt modelId="{7E8A98FD-74C4-4EE6-B733-D46C74F72D83}" type="pres">
      <dgm:prSet presAssocID="{4799A5A8-0432-4B67-84BF-C11A8E1B7706}" presName="Image" presStyleLbl="node1" presStyleIdx="1" presStyleCnt="2" custScaleX="199307" custScaleY="15537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dgm:spPr>
    </dgm:pt>
    <dgm:pt modelId="{7FFA64B7-A299-4FCC-990D-D8522456D415}" type="pres">
      <dgm:prSet presAssocID="{4799A5A8-0432-4B67-84BF-C11A8E1B7706}" presName="childText" presStyleLbl="lnNode1" presStyleIdx="1" presStyleCnt="2" custScaleX="85711" custScaleY="155371">
        <dgm:presLayoutVars>
          <dgm:chMax val="0"/>
          <dgm:chPref val="0"/>
          <dgm:bulletEnabled val="1"/>
        </dgm:presLayoutVars>
      </dgm:prSet>
      <dgm:spPr/>
    </dgm:pt>
  </dgm:ptLst>
  <dgm:cxnLst>
    <dgm:cxn modelId="{99F28D0C-F746-4B4F-9E93-BDA4A3939747}" type="presOf" srcId="{8C030EED-9E05-4F24-9C0D-537A29571981}" destId="{95BD80E2-E6B9-4ED0-A500-3BB37C639C13}" srcOrd="0" destOrd="0" presId="urn:microsoft.com/office/officeart/2008/layout/PictureAccentList"/>
    <dgm:cxn modelId="{035DDE0C-F648-425B-882E-3FF30D952670}" type="presOf" srcId="{D995B619-9FA1-4879-952D-1CDFF31F3327}" destId="{36A3FCD0-69F1-4DF8-A11D-E38A2F7AB6C7}" srcOrd="0" destOrd="0" presId="urn:microsoft.com/office/officeart/2008/layout/PictureAccentList"/>
    <dgm:cxn modelId="{6A4C536F-4C09-4642-ACB5-714FD60A732C}" type="presOf" srcId="{4799A5A8-0432-4B67-84BF-C11A8E1B7706}" destId="{7FFA64B7-A299-4FCC-990D-D8522456D415}" srcOrd="0" destOrd="0" presId="urn:microsoft.com/office/officeart/2008/layout/PictureAccentList"/>
    <dgm:cxn modelId="{CA47A971-2A8A-44D8-807F-61A0E1DFE67F}" srcId="{D995B619-9FA1-4879-952D-1CDFF31F3327}" destId="{34F616E4-4BCF-4559-96B7-4EB19BA2EABF}" srcOrd="0" destOrd="0" parTransId="{392E34AD-2CB1-4D76-AA09-C1236726B216}" sibTransId="{57BF799D-CF94-4456-9151-619C86B5AE39}"/>
    <dgm:cxn modelId="{1F18D7BB-CCF1-4806-873C-C14FA9616B9D}" type="presOf" srcId="{34F616E4-4BCF-4559-96B7-4EB19BA2EABF}" destId="{AECD0B1D-8F27-49CD-83ED-694471130F89}" srcOrd="0" destOrd="0" presId="urn:microsoft.com/office/officeart/2008/layout/PictureAccentList"/>
    <dgm:cxn modelId="{AB9E5FD4-D36C-4511-A376-308AD3EC0395}" srcId="{D995B619-9FA1-4879-952D-1CDFF31F3327}" destId="{4799A5A8-0432-4B67-84BF-C11A8E1B7706}" srcOrd="1" destOrd="0" parTransId="{5B427736-2DA9-4371-9064-B484A5FBDF2E}" sibTransId="{660B7D3F-07F8-42E2-B45B-F1452A42DC97}"/>
    <dgm:cxn modelId="{0474FAE1-2B06-4554-A3B1-FA3119A69E97}" srcId="{8C030EED-9E05-4F24-9C0D-537A29571981}" destId="{D995B619-9FA1-4879-952D-1CDFF31F3327}" srcOrd="0" destOrd="0" parTransId="{D78254B6-1842-4CCA-8EC5-D0246E95C2A5}" sibTransId="{F3443961-49BA-4F69-84AB-0E853CC4F5C8}"/>
    <dgm:cxn modelId="{EF102367-E608-41C2-ACB5-A5EBA8AC923B}" type="presParOf" srcId="{95BD80E2-E6B9-4ED0-A500-3BB37C639C13}" destId="{F682B9BD-77CA-435A-A356-21B49AC15E71}" srcOrd="0" destOrd="0" presId="urn:microsoft.com/office/officeart/2008/layout/PictureAccentList"/>
    <dgm:cxn modelId="{E07044D1-3320-4133-9648-D36320C0AAAC}" type="presParOf" srcId="{F682B9BD-77CA-435A-A356-21B49AC15E71}" destId="{E4D139F1-3727-4ECD-85DF-8EBBF0F2C161}" srcOrd="0" destOrd="0" presId="urn:microsoft.com/office/officeart/2008/layout/PictureAccentList"/>
    <dgm:cxn modelId="{EABC2B57-AB6F-427C-98D8-9A366B491B76}" type="presParOf" srcId="{E4D139F1-3727-4ECD-85DF-8EBBF0F2C161}" destId="{36A3FCD0-69F1-4DF8-A11D-E38A2F7AB6C7}" srcOrd="0" destOrd="0" presId="urn:microsoft.com/office/officeart/2008/layout/PictureAccentList"/>
    <dgm:cxn modelId="{589192D5-81DF-4033-A968-54D837DC0203}" type="presParOf" srcId="{F682B9BD-77CA-435A-A356-21B49AC15E71}" destId="{EF29B77F-D66C-45A5-BB5E-DBD37C0372D3}" srcOrd="1" destOrd="0" presId="urn:microsoft.com/office/officeart/2008/layout/PictureAccentList"/>
    <dgm:cxn modelId="{5500EB23-3357-4D7D-B902-4A79518B31AA}" type="presParOf" srcId="{EF29B77F-D66C-45A5-BB5E-DBD37C0372D3}" destId="{7319BA3E-1F86-4610-BA7B-8151378F4FD7}" srcOrd="0" destOrd="0" presId="urn:microsoft.com/office/officeart/2008/layout/PictureAccentList"/>
    <dgm:cxn modelId="{9D181948-6B20-4CC7-8174-EB57D80D9857}" type="presParOf" srcId="{7319BA3E-1F86-4610-BA7B-8151378F4FD7}" destId="{C5820C4B-C9B1-4146-83BC-88F2392BF60A}" srcOrd="0" destOrd="0" presId="urn:microsoft.com/office/officeart/2008/layout/PictureAccentList"/>
    <dgm:cxn modelId="{7FFA3975-3515-446E-8C4B-07DFF947AD1C}" type="presParOf" srcId="{7319BA3E-1F86-4610-BA7B-8151378F4FD7}" destId="{AECD0B1D-8F27-49CD-83ED-694471130F89}" srcOrd="1" destOrd="0" presId="urn:microsoft.com/office/officeart/2008/layout/PictureAccentList"/>
    <dgm:cxn modelId="{16C51FB8-9B5B-400E-BF2F-B85349FC8B56}" type="presParOf" srcId="{EF29B77F-D66C-45A5-BB5E-DBD37C0372D3}" destId="{C80EBF30-1D3E-4E1E-ACCF-185B070CE0E3}" srcOrd="1" destOrd="0" presId="urn:microsoft.com/office/officeart/2008/layout/PictureAccentList"/>
    <dgm:cxn modelId="{EEBC0680-BDD5-494B-8279-21B91CA2EA4F}" type="presParOf" srcId="{C80EBF30-1D3E-4E1E-ACCF-185B070CE0E3}" destId="{7E8A98FD-74C4-4EE6-B733-D46C74F72D83}" srcOrd="0" destOrd="0" presId="urn:microsoft.com/office/officeart/2008/layout/PictureAccentList"/>
    <dgm:cxn modelId="{D6DCF677-C971-4703-8B54-5520436CC77D}" type="presParOf" srcId="{C80EBF30-1D3E-4E1E-ACCF-185B070CE0E3}" destId="{7FFA64B7-A299-4FCC-990D-D8522456D415}"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6E185C1-CCA2-4EAB-952D-1D08123A1D3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BBDAD7C-CC48-4D0F-B842-143FC1C82896}">
      <dgm:prSet phldrT="[Text]" custT="1"/>
      <dgm:spPr/>
      <dgm:t>
        <a:bodyPr/>
        <a:lstStyle/>
        <a:p>
          <a:r>
            <a:rPr lang="en-US" sz="2200" b="1" dirty="0" err="1">
              <a:solidFill>
                <a:srgbClr val="FFFF00"/>
              </a:solidFill>
            </a:rPr>
            <a:t>RevenueTest</a:t>
          </a:r>
          <a:endParaRPr lang="en-US" sz="2200" b="1" dirty="0">
            <a:solidFill>
              <a:srgbClr val="FFFF00"/>
            </a:solidFill>
          </a:endParaRPr>
        </a:p>
      </dgm:t>
    </dgm:pt>
    <dgm:pt modelId="{6322DE57-DF43-499B-A51C-F5C424324817}" type="parTrans" cxnId="{1BBF721A-136C-4A6C-AE51-4410A25F3301}">
      <dgm:prSet/>
      <dgm:spPr/>
      <dgm:t>
        <a:bodyPr/>
        <a:lstStyle/>
        <a:p>
          <a:endParaRPr lang="en-US"/>
        </a:p>
      </dgm:t>
    </dgm:pt>
    <dgm:pt modelId="{178EC9DA-6B79-4F88-95B5-D56EAA4B79EA}" type="sibTrans" cxnId="{1BBF721A-136C-4A6C-AE51-4410A25F3301}">
      <dgm:prSet/>
      <dgm:spPr/>
      <dgm:t>
        <a:bodyPr/>
        <a:lstStyle/>
        <a:p>
          <a:endParaRPr lang="en-US"/>
        </a:p>
      </dgm:t>
    </dgm:pt>
    <dgm:pt modelId="{B37FDC32-0976-4F38-BB66-68773586C2C3}">
      <dgm:prSet phldrT="[Text]" custT="1"/>
      <dgm:spPr/>
      <dgm:t>
        <a:bodyPr/>
        <a:lstStyle/>
        <a:p>
          <a:r>
            <a:rPr lang="en-US" sz="1800" dirty="0"/>
            <a:t>10% or more of combined revenue (internal or external) for all segments</a:t>
          </a:r>
        </a:p>
      </dgm:t>
    </dgm:pt>
    <dgm:pt modelId="{E66D6748-AA95-45B9-A63A-7B5AF703B844}" type="parTrans" cxnId="{97D6075B-F894-4C55-B0A8-EBE30FC72717}">
      <dgm:prSet/>
      <dgm:spPr/>
      <dgm:t>
        <a:bodyPr/>
        <a:lstStyle/>
        <a:p>
          <a:endParaRPr lang="en-US"/>
        </a:p>
      </dgm:t>
    </dgm:pt>
    <dgm:pt modelId="{DF6200AF-A3D6-4DF3-807F-F6D69EBB9F4B}" type="sibTrans" cxnId="{97D6075B-F894-4C55-B0A8-EBE30FC72717}">
      <dgm:prSet/>
      <dgm:spPr/>
      <dgm:t>
        <a:bodyPr/>
        <a:lstStyle/>
        <a:p>
          <a:endParaRPr lang="en-US"/>
        </a:p>
      </dgm:t>
    </dgm:pt>
    <dgm:pt modelId="{88DE13C0-DE93-40E0-9F7D-99C263FD3BFA}">
      <dgm:prSet phldrT="[Text]" custT="1"/>
      <dgm:spPr/>
      <dgm:t>
        <a:bodyPr/>
        <a:lstStyle/>
        <a:p>
          <a:r>
            <a:rPr lang="en-US" sz="2200" b="1" dirty="0">
              <a:solidFill>
                <a:srgbClr val="FFFF00"/>
              </a:solidFill>
            </a:rPr>
            <a:t>Profit or Loss Test</a:t>
          </a:r>
        </a:p>
      </dgm:t>
    </dgm:pt>
    <dgm:pt modelId="{C6AA9B9B-3D2A-4DDB-A8DF-CC291620C663}" type="parTrans" cxnId="{320954F9-46D8-4C08-A8E2-3F4A933685EA}">
      <dgm:prSet/>
      <dgm:spPr/>
      <dgm:t>
        <a:bodyPr/>
        <a:lstStyle/>
        <a:p>
          <a:endParaRPr lang="en-US"/>
        </a:p>
      </dgm:t>
    </dgm:pt>
    <dgm:pt modelId="{17AF2BD8-C3BE-44BF-8176-604FFDC92A2E}" type="sibTrans" cxnId="{320954F9-46D8-4C08-A8E2-3F4A933685EA}">
      <dgm:prSet/>
      <dgm:spPr/>
      <dgm:t>
        <a:bodyPr/>
        <a:lstStyle/>
        <a:p>
          <a:endParaRPr lang="en-US"/>
        </a:p>
      </dgm:t>
    </dgm:pt>
    <dgm:pt modelId="{83B000EF-643F-47EA-BC28-E10136D51DD1}">
      <dgm:prSet phldrT="[Text]" custT="1"/>
      <dgm:spPr/>
      <dgm:t>
        <a:bodyPr/>
        <a:lstStyle/>
        <a:p>
          <a:r>
            <a:rPr lang="en-US" sz="1800" dirty="0"/>
            <a:t>10% or more of absolute combined profit or combined loss (whichever is greater)</a:t>
          </a:r>
        </a:p>
      </dgm:t>
    </dgm:pt>
    <dgm:pt modelId="{D1BA1CD5-2C76-49ED-A708-60A098744A3B}" type="parTrans" cxnId="{CF764449-D90B-4C82-A8F4-0C3DF3E76F60}">
      <dgm:prSet/>
      <dgm:spPr/>
      <dgm:t>
        <a:bodyPr/>
        <a:lstStyle/>
        <a:p>
          <a:endParaRPr lang="en-US"/>
        </a:p>
      </dgm:t>
    </dgm:pt>
    <dgm:pt modelId="{397EA63D-C2AF-43FD-8774-316EC24F363B}" type="sibTrans" cxnId="{CF764449-D90B-4C82-A8F4-0C3DF3E76F60}">
      <dgm:prSet/>
      <dgm:spPr/>
      <dgm:t>
        <a:bodyPr/>
        <a:lstStyle/>
        <a:p>
          <a:endParaRPr lang="en-US"/>
        </a:p>
      </dgm:t>
    </dgm:pt>
    <dgm:pt modelId="{AAD0AF17-B491-426B-AA60-6699990ABF29}">
      <dgm:prSet phldrT="[Text]" custT="1"/>
      <dgm:spPr/>
      <dgm:t>
        <a:bodyPr/>
        <a:lstStyle/>
        <a:p>
          <a:r>
            <a:rPr lang="en-US" sz="2200" b="1" dirty="0">
              <a:solidFill>
                <a:srgbClr val="FFFF00"/>
              </a:solidFill>
            </a:rPr>
            <a:t>Asset Test</a:t>
          </a:r>
        </a:p>
      </dgm:t>
    </dgm:pt>
    <dgm:pt modelId="{5F07281E-24DD-4D69-91D3-DC72DC5722FE}" type="parTrans" cxnId="{A8D37CEE-D753-46E4-8C36-8A8111B5F541}">
      <dgm:prSet/>
      <dgm:spPr/>
      <dgm:t>
        <a:bodyPr/>
        <a:lstStyle/>
        <a:p>
          <a:endParaRPr lang="en-US"/>
        </a:p>
      </dgm:t>
    </dgm:pt>
    <dgm:pt modelId="{E03706B0-E2F2-4ED8-B74B-7FE697A0C590}" type="sibTrans" cxnId="{A8D37CEE-D753-46E4-8C36-8A8111B5F541}">
      <dgm:prSet/>
      <dgm:spPr/>
      <dgm:t>
        <a:bodyPr/>
        <a:lstStyle/>
        <a:p>
          <a:endParaRPr lang="en-US"/>
        </a:p>
      </dgm:t>
    </dgm:pt>
    <dgm:pt modelId="{05C88F9D-C082-4E92-B6A1-121473F2B28E}">
      <dgm:prSet phldrT="[Text]" custT="1"/>
      <dgm:spPr/>
      <dgm:t>
        <a:bodyPr/>
        <a:lstStyle/>
        <a:p>
          <a:r>
            <a:rPr lang="en-US" sz="1800" dirty="0"/>
            <a:t>10% or more of combined assets for all operating segments</a:t>
          </a:r>
        </a:p>
      </dgm:t>
    </dgm:pt>
    <dgm:pt modelId="{6979452D-D779-4718-BD4F-7399470B349C}" type="parTrans" cxnId="{AE26D3A3-9AB0-49D9-996D-F51A17674656}">
      <dgm:prSet/>
      <dgm:spPr/>
      <dgm:t>
        <a:bodyPr/>
        <a:lstStyle/>
        <a:p>
          <a:endParaRPr lang="en-US"/>
        </a:p>
      </dgm:t>
    </dgm:pt>
    <dgm:pt modelId="{9AA608AA-2B9C-4CED-BB48-9A32ACCF2E3A}" type="sibTrans" cxnId="{AE26D3A3-9AB0-49D9-996D-F51A17674656}">
      <dgm:prSet/>
      <dgm:spPr/>
      <dgm:t>
        <a:bodyPr/>
        <a:lstStyle/>
        <a:p>
          <a:endParaRPr lang="en-US"/>
        </a:p>
      </dgm:t>
    </dgm:pt>
    <dgm:pt modelId="{72BC322C-1C8B-4230-AAD9-C32D2348520D}" type="pres">
      <dgm:prSet presAssocID="{F6E185C1-CCA2-4EAB-952D-1D08123A1D3C}" presName="Name0" presStyleCnt="0">
        <dgm:presLayoutVars>
          <dgm:dir/>
          <dgm:animLvl val="lvl"/>
          <dgm:resizeHandles val="exact"/>
        </dgm:presLayoutVars>
      </dgm:prSet>
      <dgm:spPr/>
    </dgm:pt>
    <dgm:pt modelId="{6B90E323-4DBA-41DA-BA10-B3A778268A46}" type="pres">
      <dgm:prSet presAssocID="{AAD0AF17-B491-426B-AA60-6699990ABF29}" presName="boxAndChildren" presStyleCnt="0"/>
      <dgm:spPr/>
    </dgm:pt>
    <dgm:pt modelId="{522575AF-CC3F-4BBF-9901-794CF7F631A8}" type="pres">
      <dgm:prSet presAssocID="{AAD0AF17-B491-426B-AA60-6699990ABF29}" presName="parentTextBox" presStyleLbl="node1" presStyleIdx="0" presStyleCnt="3"/>
      <dgm:spPr/>
    </dgm:pt>
    <dgm:pt modelId="{89FB1135-F424-485E-A467-A6751F3D8008}" type="pres">
      <dgm:prSet presAssocID="{AAD0AF17-B491-426B-AA60-6699990ABF29}" presName="entireBox" presStyleLbl="node1" presStyleIdx="0" presStyleCnt="3"/>
      <dgm:spPr/>
    </dgm:pt>
    <dgm:pt modelId="{A8F8DEB0-58B5-4C47-8212-4F662D94F364}" type="pres">
      <dgm:prSet presAssocID="{AAD0AF17-B491-426B-AA60-6699990ABF29}" presName="descendantBox" presStyleCnt="0"/>
      <dgm:spPr/>
    </dgm:pt>
    <dgm:pt modelId="{A9D5C8DA-603D-4958-9A94-078AA8AF9C1B}" type="pres">
      <dgm:prSet presAssocID="{05C88F9D-C082-4E92-B6A1-121473F2B28E}" presName="childTextBox" presStyleLbl="fgAccFollowNode1" presStyleIdx="0" presStyleCnt="3" custScaleX="2000000">
        <dgm:presLayoutVars>
          <dgm:bulletEnabled val="1"/>
        </dgm:presLayoutVars>
      </dgm:prSet>
      <dgm:spPr/>
    </dgm:pt>
    <dgm:pt modelId="{48BE1FB6-A089-48DC-9112-C3C7C69A11C5}" type="pres">
      <dgm:prSet presAssocID="{17AF2BD8-C3BE-44BF-8176-604FFDC92A2E}" presName="sp" presStyleCnt="0"/>
      <dgm:spPr/>
    </dgm:pt>
    <dgm:pt modelId="{0F82FDDB-857D-428F-ACF4-88F96C482725}" type="pres">
      <dgm:prSet presAssocID="{88DE13C0-DE93-40E0-9F7D-99C263FD3BFA}" presName="arrowAndChildren" presStyleCnt="0"/>
      <dgm:spPr/>
    </dgm:pt>
    <dgm:pt modelId="{AE43AE32-F3CE-4785-97BA-44FA4F81166D}" type="pres">
      <dgm:prSet presAssocID="{88DE13C0-DE93-40E0-9F7D-99C263FD3BFA}" presName="parentTextArrow" presStyleLbl="node1" presStyleIdx="0" presStyleCnt="3"/>
      <dgm:spPr/>
    </dgm:pt>
    <dgm:pt modelId="{4CFC445B-B06C-41B3-992E-E71E09387863}" type="pres">
      <dgm:prSet presAssocID="{88DE13C0-DE93-40E0-9F7D-99C263FD3BFA}" presName="arrow" presStyleLbl="node1" presStyleIdx="1" presStyleCnt="3"/>
      <dgm:spPr/>
    </dgm:pt>
    <dgm:pt modelId="{7D267478-5322-4808-B5E8-5223DD4CBE5B}" type="pres">
      <dgm:prSet presAssocID="{88DE13C0-DE93-40E0-9F7D-99C263FD3BFA}" presName="descendantArrow" presStyleCnt="0"/>
      <dgm:spPr/>
    </dgm:pt>
    <dgm:pt modelId="{972DB5DE-6BC5-495D-B4F5-08260241CD3C}" type="pres">
      <dgm:prSet presAssocID="{83B000EF-643F-47EA-BC28-E10136D51DD1}" presName="childTextArrow" presStyleLbl="fgAccFollowNode1" presStyleIdx="1" presStyleCnt="3" custScaleX="2000000">
        <dgm:presLayoutVars>
          <dgm:bulletEnabled val="1"/>
        </dgm:presLayoutVars>
      </dgm:prSet>
      <dgm:spPr/>
    </dgm:pt>
    <dgm:pt modelId="{11B0F424-7EF1-4DA7-A93E-630446C40996}" type="pres">
      <dgm:prSet presAssocID="{178EC9DA-6B79-4F88-95B5-D56EAA4B79EA}" presName="sp" presStyleCnt="0"/>
      <dgm:spPr/>
    </dgm:pt>
    <dgm:pt modelId="{737AFC7D-1D80-400E-8EEA-7BF33177A543}" type="pres">
      <dgm:prSet presAssocID="{0BBDAD7C-CC48-4D0F-B842-143FC1C82896}" presName="arrowAndChildren" presStyleCnt="0"/>
      <dgm:spPr/>
    </dgm:pt>
    <dgm:pt modelId="{C608290D-4087-4F70-8A78-DFE42A0E7F84}" type="pres">
      <dgm:prSet presAssocID="{0BBDAD7C-CC48-4D0F-B842-143FC1C82896}" presName="parentTextArrow" presStyleLbl="node1" presStyleIdx="1" presStyleCnt="3"/>
      <dgm:spPr/>
    </dgm:pt>
    <dgm:pt modelId="{CEACA496-A494-43BC-8C1D-08359AC41109}" type="pres">
      <dgm:prSet presAssocID="{0BBDAD7C-CC48-4D0F-B842-143FC1C82896}" presName="arrow" presStyleLbl="node1" presStyleIdx="2" presStyleCnt="3"/>
      <dgm:spPr/>
    </dgm:pt>
    <dgm:pt modelId="{876AB216-5867-439C-8D0E-AB6B2E6B0CD7}" type="pres">
      <dgm:prSet presAssocID="{0BBDAD7C-CC48-4D0F-B842-143FC1C82896}" presName="descendantArrow" presStyleCnt="0"/>
      <dgm:spPr/>
    </dgm:pt>
    <dgm:pt modelId="{16AB7070-067D-40BC-AD86-B0800709145A}" type="pres">
      <dgm:prSet presAssocID="{B37FDC32-0976-4F38-BB66-68773586C2C3}" presName="childTextArrow" presStyleLbl="fgAccFollowNode1" presStyleIdx="2" presStyleCnt="3" custScaleX="2000000">
        <dgm:presLayoutVars>
          <dgm:bulletEnabled val="1"/>
        </dgm:presLayoutVars>
      </dgm:prSet>
      <dgm:spPr/>
    </dgm:pt>
  </dgm:ptLst>
  <dgm:cxnLst>
    <dgm:cxn modelId="{9C2FA914-C460-4056-8C04-988C9EC951F8}" type="presOf" srcId="{F6E185C1-CCA2-4EAB-952D-1D08123A1D3C}" destId="{72BC322C-1C8B-4230-AAD9-C32D2348520D}" srcOrd="0" destOrd="0" presId="urn:microsoft.com/office/officeart/2005/8/layout/process4"/>
    <dgm:cxn modelId="{1BBF721A-136C-4A6C-AE51-4410A25F3301}" srcId="{F6E185C1-CCA2-4EAB-952D-1D08123A1D3C}" destId="{0BBDAD7C-CC48-4D0F-B842-143FC1C82896}" srcOrd="0" destOrd="0" parTransId="{6322DE57-DF43-499B-A51C-F5C424324817}" sibTransId="{178EC9DA-6B79-4F88-95B5-D56EAA4B79EA}"/>
    <dgm:cxn modelId="{BE506E33-4675-4C19-85A9-65B4ED533CCA}" type="presOf" srcId="{0BBDAD7C-CC48-4D0F-B842-143FC1C82896}" destId="{CEACA496-A494-43BC-8C1D-08359AC41109}" srcOrd="1" destOrd="0" presId="urn:microsoft.com/office/officeart/2005/8/layout/process4"/>
    <dgm:cxn modelId="{FC7C5D40-6BBD-48B0-B39E-0362F7088D95}" type="presOf" srcId="{05C88F9D-C082-4E92-B6A1-121473F2B28E}" destId="{A9D5C8DA-603D-4958-9A94-078AA8AF9C1B}" srcOrd="0" destOrd="0" presId="urn:microsoft.com/office/officeart/2005/8/layout/process4"/>
    <dgm:cxn modelId="{97D6075B-F894-4C55-B0A8-EBE30FC72717}" srcId="{0BBDAD7C-CC48-4D0F-B842-143FC1C82896}" destId="{B37FDC32-0976-4F38-BB66-68773586C2C3}" srcOrd="0" destOrd="0" parTransId="{E66D6748-AA95-45B9-A63A-7B5AF703B844}" sibTransId="{DF6200AF-A3D6-4DF3-807F-F6D69EBB9F4B}"/>
    <dgm:cxn modelId="{CF764449-D90B-4C82-A8F4-0C3DF3E76F60}" srcId="{88DE13C0-DE93-40E0-9F7D-99C263FD3BFA}" destId="{83B000EF-643F-47EA-BC28-E10136D51DD1}" srcOrd="0" destOrd="0" parTransId="{D1BA1CD5-2C76-49ED-A708-60A098744A3B}" sibTransId="{397EA63D-C2AF-43FD-8774-316EC24F363B}"/>
    <dgm:cxn modelId="{50BB4E50-403D-424D-B6C3-28548CE5D899}" type="presOf" srcId="{0BBDAD7C-CC48-4D0F-B842-143FC1C82896}" destId="{C608290D-4087-4F70-8A78-DFE42A0E7F84}" srcOrd="0" destOrd="0" presId="urn:microsoft.com/office/officeart/2005/8/layout/process4"/>
    <dgm:cxn modelId="{70FAED70-2F0A-4A40-95AF-B03A797A90E1}" type="presOf" srcId="{B37FDC32-0976-4F38-BB66-68773586C2C3}" destId="{16AB7070-067D-40BC-AD86-B0800709145A}" srcOrd="0" destOrd="0" presId="urn:microsoft.com/office/officeart/2005/8/layout/process4"/>
    <dgm:cxn modelId="{1F31D472-1AAE-4610-9D62-2FE902F64DAC}" type="presOf" srcId="{88DE13C0-DE93-40E0-9F7D-99C263FD3BFA}" destId="{4CFC445B-B06C-41B3-992E-E71E09387863}" srcOrd="1" destOrd="0" presId="urn:microsoft.com/office/officeart/2005/8/layout/process4"/>
    <dgm:cxn modelId="{F7CCA277-F773-49A3-B167-474E314A8579}" type="presOf" srcId="{AAD0AF17-B491-426B-AA60-6699990ABF29}" destId="{89FB1135-F424-485E-A467-A6751F3D8008}" srcOrd="1" destOrd="0" presId="urn:microsoft.com/office/officeart/2005/8/layout/process4"/>
    <dgm:cxn modelId="{AE26D3A3-9AB0-49D9-996D-F51A17674656}" srcId="{AAD0AF17-B491-426B-AA60-6699990ABF29}" destId="{05C88F9D-C082-4E92-B6A1-121473F2B28E}" srcOrd="0" destOrd="0" parTransId="{6979452D-D779-4718-BD4F-7399470B349C}" sibTransId="{9AA608AA-2B9C-4CED-BB48-9A32ACCF2E3A}"/>
    <dgm:cxn modelId="{0D128FC3-5015-43B7-A67D-320938E63894}" type="presOf" srcId="{83B000EF-643F-47EA-BC28-E10136D51DD1}" destId="{972DB5DE-6BC5-495D-B4F5-08260241CD3C}" srcOrd="0" destOrd="0" presId="urn:microsoft.com/office/officeart/2005/8/layout/process4"/>
    <dgm:cxn modelId="{FFBEB0DC-0394-4CA4-BDF1-69C3319FF727}" type="presOf" srcId="{88DE13C0-DE93-40E0-9F7D-99C263FD3BFA}" destId="{AE43AE32-F3CE-4785-97BA-44FA4F81166D}" srcOrd="0" destOrd="0" presId="urn:microsoft.com/office/officeart/2005/8/layout/process4"/>
    <dgm:cxn modelId="{6D3551EC-9257-4719-BF5E-6E49130B45B3}" type="presOf" srcId="{AAD0AF17-B491-426B-AA60-6699990ABF29}" destId="{522575AF-CC3F-4BBF-9901-794CF7F631A8}" srcOrd="0" destOrd="0" presId="urn:microsoft.com/office/officeart/2005/8/layout/process4"/>
    <dgm:cxn modelId="{A8D37CEE-D753-46E4-8C36-8A8111B5F541}" srcId="{F6E185C1-CCA2-4EAB-952D-1D08123A1D3C}" destId="{AAD0AF17-B491-426B-AA60-6699990ABF29}" srcOrd="2" destOrd="0" parTransId="{5F07281E-24DD-4D69-91D3-DC72DC5722FE}" sibTransId="{E03706B0-E2F2-4ED8-B74B-7FE697A0C590}"/>
    <dgm:cxn modelId="{320954F9-46D8-4C08-A8E2-3F4A933685EA}" srcId="{F6E185C1-CCA2-4EAB-952D-1D08123A1D3C}" destId="{88DE13C0-DE93-40E0-9F7D-99C263FD3BFA}" srcOrd="1" destOrd="0" parTransId="{C6AA9B9B-3D2A-4DDB-A8DF-CC291620C663}" sibTransId="{17AF2BD8-C3BE-44BF-8176-604FFDC92A2E}"/>
    <dgm:cxn modelId="{9D3474AF-2BB2-4CCE-92E8-3CD2CC638620}" type="presParOf" srcId="{72BC322C-1C8B-4230-AAD9-C32D2348520D}" destId="{6B90E323-4DBA-41DA-BA10-B3A778268A46}" srcOrd="0" destOrd="0" presId="urn:microsoft.com/office/officeart/2005/8/layout/process4"/>
    <dgm:cxn modelId="{E4247D52-8C1B-49F6-8CDB-B871C41F9E84}" type="presParOf" srcId="{6B90E323-4DBA-41DA-BA10-B3A778268A46}" destId="{522575AF-CC3F-4BBF-9901-794CF7F631A8}" srcOrd="0" destOrd="0" presId="urn:microsoft.com/office/officeart/2005/8/layout/process4"/>
    <dgm:cxn modelId="{06CDA218-F479-44A6-B1E4-2A60475B7827}" type="presParOf" srcId="{6B90E323-4DBA-41DA-BA10-B3A778268A46}" destId="{89FB1135-F424-485E-A467-A6751F3D8008}" srcOrd="1" destOrd="0" presId="urn:microsoft.com/office/officeart/2005/8/layout/process4"/>
    <dgm:cxn modelId="{869EEA0C-DB55-4F51-886A-87B2BFC32CE8}" type="presParOf" srcId="{6B90E323-4DBA-41DA-BA10-B3A778268A46}" destId="{A8F8DEB0-58B5-4C47-8212-4F662D94F364}" srcOrd="2" destOrd="0" presId="urn:microsoft.com/office/officeart/2005/8/layout/process4"/>
    <dgm:cxn modelId="{33C7B67D-3DA7-43B2-AB3C-6925A43935B5}" type="presParOf" srcId="{A8F8DEB0-58B5-4C47-8212-4F662D94F364}" destId="{A9D5C8DA-603D-4958-9A94-078AA8AF9C1B}" srcOrd="0" destOrd="0" presId="urn:microsoft.com/office/officeart/2005/8/layout/process4"/>
    <dgm:cxn modelId="{7CC4C80E-267C-408F-9810-FFDEB4C45987}" type="presParOf" srcId="{72BC322C-1C8B-4230-AAD9-C32D2348520D}" destId="{48BE1FB6-A089-48DC-9112-C3C7C69A11C5}" srcOrd="1" destOrd="0" presId="urn:microsoft.com/office/officeart/2005/8/layout/process4"/>
    <dgm:cxn modelId="{D5DDEB06-8347-4E82-AFE8-4A6AC739B36F}" type="presParOf" srcId="{72BC322C-1C8B-4230-AAD9-C32D2348520D}" destId="{0F82FDDB-857D-428F-ACF4-88F96C482725}" srcOrd="2" destOrd="0" presId="urn:microsoft.com/office/officeart/2005/8/layout/process4"/>
    <dgm:cxn modelId="{A36C5E31-9379-47B3-96CB-CA1860D1F310}" type="presParOf" srcId="{0F82FDDB-857D-428F-ACF4-88F96C482725}" destId="{AE43AE32-F3CE-4785-97BA-44FA4F81166D}" srcOrd="0" destOrd="0" presId="urn:microsoft.com/office/officeart/2005/8/layout/process4"/>
    <dgm:cxn modelId="{6DC0F501-1A68-4A17-832A-346656F6D820}" type="presParOf" srcId="{0F82FDDB-857D-428F-ACF4-88F96C482725}" destId="{4CFC445B-B06C-41B3-992E-E71E09387863}" srcOrd="1" destOrd="0" presId="urn:microsoft.com/office/officeart/2005/8/layout/process4"/>
    <dgm:cxn modelId="{A530C723-FD97-48D8-9E7E-DD6A4F511BB8}" type="presParOf" srcId="{0F82FDDB-857D-428F-ACF4-88F96C482725}" destId="{7D267478-5322-4808-B5E8-5223DD4CBE5B}" srcOrd="2" destOrd="0" presId="urn:microsoft.com/office/officeart/2005/8/layout/process4"/>
    <dgm:cxn modelId="{9FE8281D-0313-4A59-A6FC-8B959F2F03F1}" type="presParOf" srcId="{7D267478-5322-4808-B5E8-5223DD4CBE5B}" destId="{972DB5DE-6BC5-495D-B4F5-08260241CD3C}" srcOrd="0" destOrd="0" presId="urn:microsoft.com/office/officeart/2005/8/layout/process4"/>
    <dgm:cxn modelId="{3EC35F79-CAA2-472D-9F1E-18AEB3EE86D6}" type="presParOf" srcId="{72BC322C-1C8B-4230-AAD9-C32D2348520D}" destId="{11B0F424-7EF1-4DA7-A93E-630446C40996}" srcOrd="3" destOrd="0" presId="urn:microsoft.com/office/officeart/2005/8/layout/process4"/>
    <dgm:cxn modelId="{163E5B7B-17B7-4893-9F2A-75DC108AB8C0}" type="presParOf" srcId="{72BC322C-1C8B-4230-AAD9-C32D2348520D}" destId="{737AFC7D-1D80-400E-8EEA-7BF33177A543}" srcOrd="4" destOrd="0" presId="urn:microsoft.com/office/officeart/2005/8/layout/process4"/>
    <dgm:cxn modelId="{C9040187-AD90-4888-9135-9A9DC0E40C8E}" type="presParOf" srcId="{737AFC7D-1D80-400E-8EEA-7BF33177A543}" destId="{C608290D-4087-4F70-8A78-DFE42A0E7F84}" srcOrd="0" destOrd="0" presId="urn:microsoft.com/office/officeart/2005/8/layout/process4"/>
    <dgm:cxn modelId="{DD80789F-E52C-47CC-81C4-1BCF01207672}" type="presParOf" srcId="{737AFC7D-1D80-400E-8EEA-7BF33177A543}" destId="{CEACA496-A494-43BC-8C1D-08359AC41109}" srcOrd="1" destOrd="0" presId="urn:microsoft.com/office/officeart/2005/8/layout/process4"/>
    <dgm:cxn modelId="{CE34E6D2-DEC2-457D-8092-B5793F50D135}" type="presParOf" srcId="{737AFC7D-1D80-400E-8EEA-7BF33177A543}" destId="{876AB216-5867-439C-8D0E-AB6B2E6B0CD7}" srcOrd="2" destOrd="0" presId="urn:microsoft.com/office/officeart/2005/8/layout/process4"/>
    <dgm:cxn modelId="{E68AF070-C09E-4D4E-AFA4-0393B1323AFE}" type="presParOf" srcId="{876AB216-5867-439C-8D0E-AB6B2E6B0CD7}" destId="{16AB7070-067D-40BC-AD86-B0800709145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04D1F62-3224-48A3-AB50-FE4042F94788}"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n-US"/>
        </a:p>
      </dgm:t>
    </dgm:pt>
    <dgm:pt modelId="{E56DA763-D06B-43F0-9150-B7C33C18B18C}">
      <dgm:prSet custT="1"/>
      <dgm:spPr/>
      <dgm:t>
        <a:bodyPr/>
        <a:lstStyle/>
        <a:p>
          <a:pPr algn="ctr" rtl="0"/>
          <a:r>
            <a:rPr lang="en-US" sz="1700" b="1" dirty="0"/>
            <a:t>Operating Segment is reported if it meets any of the following quantitative thresholds</a:t>
          </a:r>
          <a:r>
            <a:rPr lang="en-US" sz="1600" dirty="0"/>
            <a:t>:</a:t>
          </a:r>
          <a:endParaRPr lang="en-IN" sz="1600" dirty="0"/>
        </a:p>
      </dgm:t>
    </dgm:pt>
    <dgm:pt modelId="{0DDC7128-5137-4298-BB2C-D918FB9C03D5}" type="parTrans" cxnId="{4FBDD570-0AEF-459D-9C92-9C402D557814}">
      <dgm:prSet/>
      <dgm:spPr/>
      <dgm:t>
        <a:bodyPr/>
        <a:lstStyle/>
        <a:p>
          <a:endParaRPr lang="en-US"/>
        </a:p>
      </dgm:t>
    </dgm:pt>
    <dgm:pt modelId="{72B718F7-0109-4BCB-9EE8-67638CA76D0C}" type="sibTrans" cxnId="{4FBDD570-0AEF-459D-9C92-9C402D557814}">
      <dgm:prSet/>
      <dgm:spPr/>
      <dgm:t>
        <a:bodyPr/>
        <a:lstStyle/>
        <a:p>
          <a:endParaRPr lang="en-US"/>
        </a:p>
      </dgm:t>
    </dgm:pt>
    <dgm:pt modelId="{248D2AAD-A12D-4912-BCEF-F53B2320C39C}" type="pres">
      <dgm:prSet presAssocID="{204D1F62-3224-48A3-AB50-FE4042F94788}" presName="linear" presStyleCnt="0">
        <dgm:presLayoutVars>
          <dgm:animLvl val="lvl"/>
          <dgm:resizeHandles val="exact"/>
        </dgm:presLayoutVars>
      </dgm:prSet>
      <dgm:spPr/>
    </dgm:pt>
    <dgm:pt modelId="{133568B7-E61E-47FD-AC4F-6D3F5D454CA1}" type="pres">
      <dgm:prSet presAssocID="{E56DA763-D06B-43F0-9150-B7C33C18B18C}" presName="parentText" presStyleLbl="node1" presStyleIdx="0" presStyleCnt="1" custLinFactNeighborX="-128">
        <dgm:presLayoutVars>
          <dgm:chMax val="0"/>
          <dgm:bulletEnabled val="1"/>
        </dgm:presLayoutVars>
      </dgm:prSet>
      <dgm:spPr/>
    </dgm:pt>
  </dgm:ptLst>
  <dgm:cxnLst>
    <dgm:cxn modelId="{C86F9663-9273-49F7-B7E7-0F053F79B79C}" type="presOf" srcId="{204D1F62-3224-48A3-AB50-FE4042F94788}" destId="{248D2AAD-A12D-4912-BCEF-F53B2320C39C}" srcOrd="0" destOrd="0" presId="urn:microsoft.com/office/officeart/2005/8/layout/vList2"/>
    <dgm:cxn modelId="{4FBDD570-0AEF-459D-9C92-9C402D557814}" srcId="{204D1F62-3224-48A3-AB50-FE4042F94788}" destId="{E56DA763-D06B-43F0-9150-B7C33C18B18C}" srcOrd="0" destOrd="0" parTransId="{0DDC7128-5137-4298-BB2C-D918FB9C03D5}" sibTransId="{72B718F7-0109-4BCB-9EE8-67638CA76D0C}"/>
    <dgm:cxn modelId="{FBEC77C1-D990-467A-AC6A-1A5F0CF03515}" type="presOf" srcId="{E56DA763-D06B-43F0-9150-B7C33C18B18C}" destId="{133568B7-E61E-47FD-AC4F-6D3F5D454CA1}" srcOrd="0" destOrd="0" presId="urn:microsoft.com/office/officeart/2005/8/layout/vList2"/>
    <dgm:cxn modelId="{800E03EA-3CE4-414E-8B72-B249B466EBCF}" type="presParOf" srcId="{248D2AAD-A12D-4912-BCEF-F53B2320C39C}" destId="{133568B7-E61E-47FD-AC4F-6D3F5D454CA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414806D-C9E7-4492-85EF-A60B3EDDA0B1}" type="doc">
      <dgm:prSet loTypeId="urn:microsoft.com/office/officeart/2005/8/layout/hList6" loCatId="list" qsTypeId="urn:microsoft.com/office/officeart/2005/8/quickstyle/3d5" qsCatId="3D" csTypeId="urn:microsoft.com/office/officeart/2005/8/colors/accent1_2" csCatId="accent1" phldr="1"/>
      <dgm:spPr/>
      <dgm:t>
        <a:bodyPr/>
        <a:lstStyle/>
        <a:p>
          <a:endParaRPr lang="en-US"/>
        </a:p>
      </dgm:t>
    </dgm:pt>
    <dgm:pt modelId="{998F13B8-ECA8-419B-AA66-D99344B411FC}">
      <dgm:prSet phldrT="[Text]" custT="1"/>
      <dgm:spPr/>
      <dgm:t>
        <a:bodyPr/>
        <a:lstStyle/>
        <a:p>
          <a:pPr algn="l"/>
          <a:r>
            <a:rPr lang="en-US" sz="1800" b="1" dirty="0">
              <a:solidFill>
                <a:srgbClr val="FFFF00"/>
              </a:solidFill>
            </a:rPr>
            <a:t>General information:</a:t>
          </a:r>
        </a:p>
      </dgm:t>
    </dgm:pt>
    <dgm:pt modelId="{B0CC6175-A78F-49A3-ABB1-A24F6AEBA078}" type="parTrans" cxnId="{C31F7EF1-B8E5-402B-9BC6-EBFEA45C8CD8}">
      <dgm:prSet/>
      <dgm:spPr/>
      <dgm:t>
        <a:bodyPr/>
        <a:lstStyle/>
        <a:p>
          <a:endParaRPr lang="en-US"/>
        </a:p>
      </dgm:t>
    </dgm:pt>
    <dgm:pt modelId="{FCD3B0AA-0409-46B1-B134-CED560B9E431}" type="sibTrans" cxnId="{C31F7EF1-B8E5-402B-9BC6-EBFEA45C8CD8}">
      <dgm:prSet/>
      <dgm:spPr/>
      <dgm:t>
        <a:bodyPr/>
        <a:lstStyle/>
        <a:p>
          <a:endParaRPr lang="en-US"/>
        </a:p>
      </dgm:t>
    </dgm:pt>
    <dgm:pt modelId="{FBCBD661-02C2-4818-8866-84A11474443C}">
      <dgm:prSet phldrT="[Text]" custT="1"/>
      <dgm:spPr/>
      <dgm:t>
        <a:bodyPr/>
        <a:lstStyle/>
        <a:p>
          <a:pPr algn="just"/>
          <a:r>
            <a:rPr lang="en-US" sz="1800" dirty="0"/>
            <a:t>Factors used to identify the entity’s reportable segments</a:t>
          </a:r>
        </a:p>
      </dgm:t>
    </dgm:pt>
    <dgm:pt modelId="{243B4E23-EB3B-495F-9C15-C2AC797B57C8}" type="parTrans" cxnId="{4436B081-4A36-4D3B-A8A4-ACD90BF42D3D}">
      <dgm:prSet/>
      <dgm:spPr/>
      <dgm:t>
        <a:bodyPr/>
        <a:lstStyle/>
        <a:p>
          <a:endParaRPr lang="en-US"/>
        </a:p>
      </dgm:t>
    </dgm:pt>
    <dgm:pt modelId="{CE367355-06D8-47FF-B4DC-8362776CB688}" type="sibTrans" cxnId="{4436B081-4A36-4D3B-A8A4-ACD90BF42D3D}">
      <dgm:prSet/>
      <dgm:spPr/>
      <dgm:t>
        <a:bodyPr/>
        <a:lstStyle/>
        <a:p>
          <a:endParaRPr lang="en-US"/>
        </a:p>
      </dgm:t>
    </dgm:pt>
    <dgm:pt modelId="{A3F022E5-2B4A-44FE-80D8-6092DC1FA661}">
      <dgm:prSet phldrT="[Text]" custT="1"/>
      <dgm:spPr/>
      <dgm:t>
        <a:bodyPr/>
        <a:lstStyle/>
        <a:p>
          <a:pPr algn="just"/>
          <a:r>
            <a:rPr lang="en-US" sz="1800" dirty="0"/>
            <a:t>Types of products and services from which each reportable segment derives its revenues</a:t>
          </a:r>
        </a:p>
      </dgm:t>
    </dgm:pt>
    <dgm:pt modelId="{B7CB64AD-1C63-464B-A5A2-DB33A035C8BA}" type="parTrans" cxnId="{6B9242BD-A16C-41D6-8192-484739F2019C}">
      <dgm:prSet/>
      <dgm:spPr/>
      <dgm:t>
        <a:bodyPr/>
        <a:lstStyle/>
        <a:p>
          <a:endParaRPr lang="en-US"/>
        </a:p>
      </dgm:t>
    </dgm:pt>
    <dgm:pt modelId="{8FAB70A7-4C76-44BC-9501-C4E2B0530B33}" type="sibTrans" cxnId="{6B9242BD-A16C-41D6-8192-484739F2019C}">
      <dgm:prSet/>
      <dgm:spPr/>
      <dgm:t>
        <a:bodyPr/>
        <a:lstStyle/>
        <a:p>
          <a:endParaRPr lang="en-US"/>
        </a:p>
      </dgm:t>
    </dgm:pt>
    <dgm:pt modelId="{48AE6D3A-D4A5-4C18-AD3D-101302B6FA8B}">
      <dgm:prSet phldrT="[Text]" custT="1"/>
      <dgm:spPr/>
      <dgm:t>
        <a:bodyPr/>
        <a:lstStyle/>
        <a:p>
          <a:pPr algn="just"/>
          <a:r>
            <a:rPr lang="en-US" sz="1800" b="1" dirty="0">
              <a:solidFill>
                <a:srgbClr val="FFFF00"/>
              </a:solidFill>
            </a:rPr>
            <a:t>Information and measurement about profit or loss, assets and liabilities</a:t>
          </a:r>
        </a:p>
      </dgm:t>
    </dgm:pt>
    <dgm:pt modelId="{D04A7A08-B7ED-41B0-9927-73B389C8036C}" type="parTrans" cxnId="{71D654E6-926E-4ACA-A877-DF1CDEF28147}">
      <dgm:prSet/>
      <dgm:spPr/>
      <dgm:t>
        <a:bodyPr/>
        <a:lstStyle/>
        <a:p>
          <a:endParaRPr lang="en-US"/>
        </a:p>
      </dgm:t>
    </dgm:pt>
    <dgm:pt modelId="{7D237676-4BC3-4DF9-99B8-D591960CFEE9}" type="sibTrans" cxnId="{71D654E6-926E-4ACA-A877-DF1CDEF28147}">
      <dgm:prSet/>
      <dgm:spPr/>
      <dgm:t>
        <a:bodyPr/>
        <a:lstStyle/>
        <a:p>
          <a:endParaRPr lang="en-US"/>
        </a:p>
      </dgm:t>
    </dgm:pt>
    <dgm:pt modelId="{6B0A6143-166B-45C3-BF8E-3CEB5C467066}">
      <dgm:prSet phldrT="[Text]" custT="1"/>
      <dgm:spPr/>
      <dgm:t>
        <a:bodyPr/>
        <a:lstStyle/>
        <a:p>
          <a:pPr algn="l"/>
          <a:r>
            <a:rPr lang="en-US" sz="1800" dirty="0"/>
            <a:t>Measurement criteria</a:t>
          </a:r>
        </a:p>
      </dgm:t>
    </dgm:pt>
    <dgm:pt modelId="{26A37AE7-445F-4238-B586-730108196B4B}" type="parTrans" cxnId="{DBB87C7F-D4DF-49EF-BE6F-6C0E5913AADD}">
      <dgm:prSet/>
      <dgm:spPr/>
      <dgm:t>
        <a:bodyPr/>
        <a:lstStyle/>
        <a:p>
          <a:endParaRPr lang="en-US"/>
        </a:p>
      </dgm:t>
    </dgm:pt>
    <dgm:pt modelId="{9932982C-EEA9-401A-A077-F20805936171}" type="sibTrans" cxnId="{DBB87C7F-D4DF-49EF-BE6F-6C0E5913AADD}">
      <dgm:prSet/>
      <dgm:spPr/>
      <dgm:t>
        <a:bodyPr/>
        <a:lstStyle/>
        <a:p>
          <a:endParaRPr lang="en-US"/>
        </a:p>
      </dgm:t>
    </dgm:pt>
    <dgm:pt modelId="{AC3F331A-286C-4423-8845-C0A198305061}">
      <dgm:prSet phldrT="[Text]" custT="1"/>
      <dgm:spPr/>
      <dgm:t>
        <a:bodyPr/>
        <a:lstStyle/>
        <a:p>
          <a:pPr algn="l"/>
          <a:r>
            <a:rPr lang="en-US" sz="1800" dirty="0"/>
            <a:t>Significant information</a:t>
          </a:r>
        </a:p>
      </dgm:t>
    </dgm:pt>
    <dgm:pt modelId="{53D638BF-9573-4FD3-A621-FEB7DCB559A1}" type="parTrans" cxnId="{814CCE45-7186-4273-ACC3-0924BB7B082F}">
      <dgm:prSet/>
      <dgm:spPr/>
      <dgm:t>
        <a:bodyPr/>
        <a:lstStyle/>
        <a:p>
          <a:endParaRPr lang="en-US"/>
        </a:p>
      </dgm:t>
    </dgm:pt>
    <dgm:pt modelId="{1DAF5EB9-45DC-43B1-8A02-5873C76CB9DD}" type="sibTrans" cxnId="{814CCE45-7186-4273-ACC3-0924BB7B082F}">
      <dgm:prSet/>
      <dgm:spPr/>
      <dgm:t>
        <a:bodyPr/>
        <a:lstStyle/>
        <a:p>
          <a:endParaRPr lang="en-US"/>
        </a:p>
      </dgm:t>
    </dgm:pt>
    <dgm:pt modelId="{CF1535B0-4E97-449C-AEAF-1FD93ECCEDD2}">
      <dgm:prSet phldrT="[Text]"/>
      <dgm:spPr/>
      <dgm:t>
        <a:bodyPr/>
        <a:lstStyle/>
        <a:p>
          <a:pPr algn="just"/>
          <a:r>
            <a:rPr lang="en-US" sz="1600" b="1" dirty="0">
              <a:solidFill>
                <a:srgbClr val="FFFF00"/>
              </a:solidFill>
            </a:rPr>
            <a:t>Reconciliation of segment information to corresponding entity amounts:</a:t>
          </a:r>
        </a:p>
      </dgm:t>
    </dgm:pt>
    <dgm:pt modelId="{B9B3782E-F84D-4E86-81B3-2F3560022FB1}" type="parTrans" cxnId="{D2658F6E-9538-4B35-97B0-08F150BC77DD}">
      <dgm:prSet/>
      <dgm:spPr/>
      <dgm:t>
        <a:bodyPr/>
        <a:lstStyle/>
        <a:p>
          <a:endParaRPr lang="en-US"/>
        </a:p>
      </dgm:t>
    </dgm:pt>
    <dgm:pt modelId="{CDD09BDE-CCCE-4C5E-AF32-6EE7F8BD8FF2}" type="sibTrans" cxnId="{D2658F6E-9538-4B35-97B0-08F150BC77DD}">
      <dgm:prSet/>
      <dgm:spPr/>
      <dgm:t>
        <a:bodyPr/>
        <a:lstStyle/>
        <a:p>
          <a:endParaRPr lang="en-US"/>
        </a:p>
      </dgm:t>
    </dgm:pt>
    <dgm:pt modelId="{C46F3A73-6805-47EC-8933-5968872AD0AA}">
      <dgm:prSet phldrT="[Text]" custT="1"/>
      <dgm:spPr/>
      <dgm:t>
        <a:bodyPr/>
        <a:lstStyle/>
        <a:p>
          <a:pPr algn="just"/>
          <a:r>
            <a:rPr lang="en-US" sz="1600" dirty="0"/>
            <a:t>The total of the reportable segments’ revenues to the entity’s revenue</a:t>
          </a:r>
        </a:p>
      </dgm:t>
    </dgm:pt>
    <dgm:pt modelId="{68FE2436-21F9-412C-80EB-C120EFAC997E}" type="parTrans" cxnId="{49E87252-99B1-424A-A32C-327EB82A0FCA}">
      <dgm:prSet/>
      <dgm:spPr/>
      <dgm:t>
        <a:bodyPr/>
        <a:lstStyle/>
        <a:p>
          <a:endParaRPr lang="en-US"/>
        </a:p>
      </dgm:t>
    </dgm:pt>
    <dgm:pt modelId="{54E57560-DE6B-4609-9046-FA9B64E7405F}" type="sibTrans" cxnId="{49E87252-99B1-424A-A32C-327EB82A0FCA}">
      <dgm:prSet/>
      <dgm:spPr/>
      <dgm:t>
        <a:bodyPr/>
        <a:lstStyle/>
        <a:p>
          <a:endParaRPr lang="en-US"/>
        </a:p>
      </dgm:t>
    </dgm:pt>
    <dgm:pt modelId="{9F3259E2-59F3-49F6-BE44-20751022EC19}">
      <dgm:prSet phldrT="[Text]" custT="1"/>
      <dgm:spPr/>
      <dgm:t>
        <a:bodyPr/>
        <a:lstStyle/>
        <a:p>
          <a:pPr algn="just"/>
          <a:r>
            <a:rPr lang="en-US" sz="1600" dirty="0"/>
            <a:t>The total of the reportable segments’ measures of profit or loss to the entity’s profit or loss etc….</a:t>
          </a:r>
        </a:p>
      </dgm:t>
    </dgm:pt>
    <dgm:pt modelId="{24F13054-B1FA-4578-99BC-A329319DCDD5}" type="parTrans" cxnId="{6A71FD74-AAFA-4E67-B08D-D0E6D43F76D0}">
      <dgm:prSet/>
      <dgm:spPr/>
      <dgm:t>
        <a:bodyPr/>
        <a:lstStyle/>
        <a:p>
          <a:endParaRPr lang="en-US"/>
        </a:p>
      </dgm:t>
    </dgm:pt>
    <dgm:pt modelId="{B53C613B-1E26-4D81-9992-F96DC8AAF1CF}" type="sibTrans" cxnId="{6A71FD74-AAFA-4E67-B08D-D0E6D43F76D0}">
      <dgm:prSet/>
      <dgm:spPr/>
      <dgm:t>
        <a:bodyPr/>
        <a:lstStyle/>
        <a:p>
          <a:endParaRPr lang="en-US"/>
        </a:p>
      </dgm:t>
    </dgm:pt>
    <dgm:pt modelId="{03D9CD07-7D66-4161-AF43-8B5BA855A1A0}" type="pres">
      <dgm:prSet presAssocID="{A414806D-C9E7-4492-85EF-A60B3EDDA0B1}" presName="Name0" presStyleCnt="0">
        <dgm:presLayoutVars>
          <dgm:dir/>
          <dgm:resizeHandles val="exact"/>
        </dgm:presLayoutVars>
      </dgm:prSet>
      <dgm:spPr/>
    </dgm:pt>
    <dgm:pt modelId="{5C7DF4E8-CFD4-4652-A8ED-B79B1EAF6C49}" type="pres">
      <dgm:prSet presAssocID="{998F13B8-ECA8-419B-AA66-D99344B411FC}" presName="node" presStyleLbl="node1" presStyleIdx="0" presStyleCnt="3">
        <dgm:presLayoutVars>
          <dgm:bulletEnabled val="1"/>
        </dgm:presLayoutVars>
      </dgm:prSet>
      <dgm:spPr/>
    </dgm:pt>
    <dgm:pt modelId="{117444D3-A1C2-425E-A7AD-0F4FC3F12A55}" type="pres">
      <dgm:prSet presAssocID="{FCD3B0AA-0409-46B1-B134-CED560B9E431}" presName="sibTrans" presStyleCnt="0"/>
      <dgm:spPr/>
    </dgm:pt>
    <dgm:pt modelId="{FDA42D3D-595A-438F-9D60-743B9DA1176A}" type="pres">
      <dgm:prSet presAssocID="{48AE6D3A-D4A5-4C18-AD3D-101302B6FA8B}" presName="node" presStyleLbl="node1" presStyleIdx="1" presStyleCnt="3">
        <dgm:presLayoutVars>
          <dgm:bulletEnabled val="1"/>
        </dgm:presLayoutVars>
      </dgm:prSet>
      <dgm:spPr/>
    </dgm:pt>
    <dgm:pt modelId="{57A0759D-0DDB-4876-999E-04D61BFDC8B8}" type="pres">
      <dgm:prSet presAssocID="{7D237676-4BC3-4DF9-99B8-D591960CFEE9}" presName="sibTrans" presStyleCnt="0"/>
      <dgm:spPr/>
    </dgm:pt>
    <dgm:pt modelId="{998CF168-E5A8-4B91-B901-AB572E20568E}" type="pres">
      <dgm:prSet presAssocID="{CF1535B0-4E97-449C-AEAF-1FD93ECCEDD2}" presName="node" presStyleLbl="node1" presStyleIdx="2" presStyleCnt="3">
        <dgm:presLayoutVars>
          <dgm:bulletEnabled val="1"/>
        </dgm:presLayoutVars>
      </dgm:prSet>
      <dgm:spPr/>
    </dgm:pt>
  </dgm:ptLst>
  <dgm:cxnLst>
    <dgm:cxn modelId="{7DE1210B-5C89-4E1B-AE87-CEAF5386873B}" type="presOf" srcId="{998F13B8-ECA8-419B-AA66-D99344B411FC}" destId="{5C7DF4E8-CFD4-4652-A8ED-B79B1EAF6C49}" srcOrd="0" destOrd="0" presId="urn:microsoft.com/office/officeart/2005/8/layout/hList6"/>
    <dgm:cxn modelId="{6D944F34-A682-45CA-A930-BD65AE9155A4}" type="presOf" srcId="{A414806D-C9E7-4492-85EF-A60B3EDDA0B1}" destId="{03D9CD07-7D66-4161-AF43-8B5BA855A1A0}" srcOrd="0" destOrd="0" presId="urn:microsoft.com/office/officeart/2005/8/layout/hList6"/>
    <dgm:cxn modelId="{0D4A8535-FBF9-4581-9A90-D958B9B6C0C2}" type="presOf" srcId="{A3F022E5-2B4A-44FE-80D8-6092DC1FA661}" destId="{5C7DF4E8-CFD4-4652-A8ED-B79B1EAF6C49}" srcOrd="0" destOrd="2" presId="urn:microsoft.com/office/officeart/2005/8/layout/hList6"/>
    <dgm:cxn modelId="{EB91C540-85DF-4F68-82E1-1070DBA2E83C}" type="presOf" srcId="{AC3F331A-286C-4423-8845-C0A198305061}" destId="{FDA42D3D-595A-438F-9D60-743B9DA1176A}" srcOrd="0" destOrd="2" presId="urn:microsoft.com/office/officeart/2005/8/layout/hList6"/>
    <dgm:cxn modelId="{6C399C5C-3270-49E2-B0DE-9C4753CC39BB}" type="presOf" srcId="{48AE6D3A-D4A5-4C18-AD3D-101302B6FA8B}" destId="{FDA42D3D-595A-438F-9D60-743B9DA1176A}" srcOrd="0" destOrd="0" presId="urn:microsoft.com/office/officeart/2005/8/layout/hList6"/>
    <dgm:cxn modelId="{814CCE45-7186-4273-ACC3-0924BB7B082F}" srcId="{48AE6D3A-D4A5-4C18-AD3D-101302B6FA8B}" destId="{AC3F331A-286C-4423-8845-C0A198305061}" srcOrd="1" destOrd="0" parTransId="{53D638BF-9573-4FD3-A621-FEB7DCB559A1}" sibTransId="{1DAF5EB9-45DC-43B1-8A02-5873C76CB9DD}"/>
    <dgm:cxn modelId="{D2658F6E-9538-4B35-97B0-08F150BC77DD}" srcId="{A414806D-C9E7-4492-85EF-A60B3EDDA0B1}" destId="{CF1535B0-4E97-449C-AEAF-1FD93ECCEDD2}" srcOrd="2" destOrd="0" parTransId="{B9B3782E-F84D-4E86-81B3-2F3560022FB1}" sibTransId="{CDD09BDE-CCCE-4C5E-AF32-6EE7F8BD8FF2}"/>
    <dgm:cxn modelId="{49E87252-99B1-424A-A32C-327EB82A0FCA}" srcId="{CF1535B0-4E97-449C-AEAF-1FD93ECCEDD2}" destId="{C46F3A73-6805-47EC-8933-5968872AD0AA}" srcOrd="0" destOrd="0" parTransId="{68FE2436-21F9-412C-80EB-C120EFAC997E}" sibTransId="{54E57560-DE6B-4609-9046-FA9B64E7405F}"/>
    <dgm:cxn modelId="{6A71FD74-AAFA-4E67-B08D-D0E6D43F76D0}" srcId="{CF1535B0-4E97-449C-AEAF-1FD93ECCEDD2}" destId="{9F3259E2-59F3-49F6-BE44-20751022EC19}" srcOrd="1" destOrd="0" parTransId="{24F13054-B1FA-4578-99BC-A329319DCDD5}" sibTransId="{B53C613B-1E26-4D81-9992-F96DC8AAF1CF}"/>
    <dgm:cxn modelId="{C5EE9778-0C9E-42BE-AFEC-A3AD6E1E1F0E}" type="presOf" srcId="{C46F3A73-6805-47EC-8933-5968872AD0AA}" destId="{998CF168-E5A8-4B91-B901-AB572E20568E}" srcOrd="0" destOrd="1" presId="urn:microsoft.com/office/officeart/2005/8/layout/hList6"/>
    <dgm:cxn modelId="{DBB87C7F-D4DF-49EF-BE6F-6C0E5913AADD}" srcId="{48AE6D3A-D4A5-4C18-AD3D-101302B6FA8B}" destId="{6B0A6143-166B-45C3-BF8E-3CEB5C467066}" srcOrd="0" destOrd="0" parTransId="{26A37AE7-445F-4238-B586-730108196B4B}" sibTransId="{9932982C-EEA9-401A-A077-F20805936171}"/>
    <dgm:cxn modelId="{4436B081-4A36-4D3B-A8A4-ACD90BF42D3D}" srcId="{998F13B8-ECA8-419B-AA66-D99344B411FC}" destId="{FBCBD661-02C2-4818-8866-84A11474443C}" srcOrd="0" destOrd="0" parTransId="{243B4E23-EB3B-495F-9C15-C2AC797B57C8}" sibTransId="{CE367355-06D8-47FF-B4DC-8362776CB688}"/>
    <dgm:cxn modelId="{F9409D87-29F3-490A-A8EF-37E735DF91D0}" type="presOf" srcId="{CF1535B0-4E97-449C-AEAF-1FD93ECCEDD2}" destId="{998CF168-E5A8-4B91-B901-AB572E20568E}" srcOrd="0" destOrd="0" presId="urn:microsoft.com/office/officeart/2005/8/layout/hList6"/>
    <dgm:cxn modelId="{63C67B91-992A-4DDB-8DDE-28CBA2549394}" type="presOf" srcId="{6B0A6143-166B-45C3-BF8E-3CEB5C467066}" destId="{FDA42D3D-595A-438F-9D60-743B9DA1176A}" srcOrd="0" destOrd="1" presId="urn:microsoft.com/office/officeart/2005/8/layout/hList6"/>
    <dgm:cxn modelId="{6B9242BD-A16C-41D6-8192-484739F2019C}" srcId="{998F13B8-ECA8-419B-AA66-D99344B411FC}" destId="{A3F022E5-2B4A-44FE-80D8-6092DC1FA661}" srcOrd="1" destOrd="0" parTransId="{B7CB64AD-1C63-464B-A5A2-DB33A035C8BA}" sibTransId="{8FAB70A7-4C76-44BC-9501-C4E2B0530B33}"/>
    <dgm:cxn modelId="{D052BAC3-C2F9-4AAA-BFCA-78DE6891FD1B}" type="presOf" srcId="{FBCBD661-02C2-4818-8866-84A11474443C}" destId="{5C7DF4E8-CFD4-4652-A8ED-B79B1EAF6C49}" srcOrd="0" destOrd="1" presId="urn:microsoft.com/office/officeart/2005/8/layout/hList6"/>
    <dgm:cxn modelId="{71D654E6-926E-4ACA-A877-DF1CDEF28147}" srcId="{A414806D-C9E7-4492-85EF-A60B3EDDA0B1}" destId="{48AE6D3A-D4A5-4C18-AD3D-101302B6FA8B}" srcOrd="1" destOrd="0" parTransId="{D04A7A08-B7ED-41B0-9927-73B389C8036C}" sibTransId="{7D237676-4BC3-4DF9-99B8-D591960CFEE9}"/>
    <dgm:cxn modelId="{C31F7EF1-B8E5-402B-9BC6-EBFEA45C8CD8}" srcId="{A414806D-C9E7-4492-85EF-A60B3EDDA0B1}" destId="{998F13B8-ECA8-419B-AA66-D99344B411FC}" srcOrd="0" destOrd="0" parTransId="{B0CC6175-A78F-49A3-ABB1-A24F6AEBA078}" sibTransId="{FCD3B0AA-0409-46B1-B134-CED560B9E431}"/>
    <dgm:cxn modelId="{933BDCF1-E92D-4C34-A667-658F6B73FCBE}" type="presOf" srcId="{9F3259E2-59F3-49F6-BE44-20751022EC19}" destId="{998CF168-E5A8-4B91-B901-AB572E20568E}" srcOrd="0" destOrd="2" presId="urn:microsoft.com/office/officeart/2005/8/layout/hList6"/>
    <dgm:cxn modelId="{DFFC9AB0-7F91-4932-B26F-6D4EACD28112}" type="presParOf" srcId="{03D9CD07-7D66-4161-AF43-8B5BA855A1A0}" destId="{5C7DF4E8-CFD4-4652-A8ED-B79B1EAF6C49}" srcOrd="0" destOrd="0" presId="urn:microsoft.com/office/officeart/2005/8/layout/hList6"/>
    <dgm:cxn modelId="{E722EE18-5EDA-425C-AEE6-3CD4C2D725EB}" type="presParOf" srcId="{03D9CD07-7D66-4161-AF43-8B5BA855A1A0}" destId="{117444D3-A1C2-425E-A7AD-0F4FC3F12A55}" srcOrd="1" destOrd="0" presId="urn:microsoft.com/office/officeart/2005/8/layout/hList6"/>
    <dgm:cxn modelId="{042D1EAF-27DC-46AB-96F6-5E291C99CC58}" type="presParOf" srcId="{03D9CD07-7D66-4161-AF43-8B5BA855A1A0}" destId="{FDA42D3D-595A-438F-9D60-743B9DA1176A}" srcOrd="2" destOrd="0" presId="urn:microsoft.com/office/officeart/2005/8/layout/hList6"/>
    <dgm:cxn modelId="{6423AA88-41D7-4A32-923F-C6ECB7ACE4B8}" type="presParOf" srcId="{03D9CD07-7D66-4161-AF43-8B5BA855A1A0}" destId="{57A0759D-0DDB-4876-999E-04D61BFDC8B8}" srcOrd="3" destOrd="0" presId="urn:microsoft.com/office/officeart/2005/8/layout/hList6"/>
    <dgm:cxn modelId="{FE490541-E8E9-4AD7-9086-C7DC719A1242}" type="presParOf" srcId="{03D9CD07-7D66-4161-AF43-8B5BA855A1A0}" destId="{998CF168-E5A8-4B91-B901-AB572E20568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4858E-71CA-4889-88F4-CE76586E5C05}" type="doc">
      <dgm:prSet loTypeId="urn:microsoft.com/office/officeart/2009/3/layout/SnapshotPictureList" loCatId="picture" qsTypeId="urn:microsoft.com/office/officeart/2005/8/quickstyle/3d7" qsCatId="3D" csTypeId="urn:microsoft.com/office/officeart/2005/8/colors/accent1_2" csCatId="accent1" phldr="1"/>
      <dgm:spPr/>
      <dgm:t>
        <a:bodyPr/>
        <a:lstStyle/>
        <a:p>
          <a:endParaRPr lang="en-IN"/>
        </a:p>
      </dgm:t>
    </dgm:pt>
    <dgm:pt modelId="{C072EF4D-CCE0-48BE-B6F4-EFE8AFA49473}">
      <dgm:prSet phldrT="[Text]" custT="1"/>
      <dgm:spPr/>
      <dgm:t>
        <a:bodyPr/>
        <a:lstStyle/>
        <a:p>
          <a:r>
            <a:rPr lang="en-IN" sz="2400" b="1" dirty="0"/>
            <a:t>CA Bhavesh M. Gondhiya</a:t>
          </a:r>
        </a:p>
      </dgm:t>
    </dgm:pt>
    <dgm:pt modelId="{7A007478-3AE2-4F2E-B443-FF398AF83EBE}" type="parTrans" cxnId="{5433621F-FA61-4DAA-8581-1C8BACF4AA72}">
      <dgm:prSet/>
      <dgm:spPr/>
      <dgm:t>
        <a:bodyPr/>
        <a:lstStyle/>
        <a:p>
          <a:endParaRPr lang="en-IN"/>
        </a:p>
      </dgm:t>
    </dgm:pt>
    <dgm:pt modelId="{36A9C3A4-F79D-4D2B-80C5-432CC6C31542}" type="sibTrans" cxnId="{5433621F-FA61-4DAA-8581-1C8BACF4AA72}">
      <dgm:prSet/>
      <dgm:spPr/>
      <dgm:t>
        <a:bodyPr/>
        <a:lstStyle/>
        <a:p>
          <a:endParaRPr lang="en-IN"/>
        </a:p>
      </dgm:t>
    </dgm:pt>
    <dgm:pt modelId="{1944CAAB-3842-4E66-9089-C76B5CB89675}" type="pres">
      <dgm:prSet presAssocID="{E364858E-71CA-4889-88F4-CE76586E5C05}" presName="Name0" presStyleCnt="0">
        <dgm:presLayoutVars>
          <dgm:chMax/>
          <dgm:chPref/>
          <dgm:dir/>
          <dgm:animLvl val="lvl"/>
        </dgm:presLayoutVars>
      </dgm:prSet>
      <dgm:spPr/>
    </dgm:pt>
    <dgm:pt modelId="{47E75370-0332-4211-A2E8-6DD2CD734E3D}" type="pres">
      <dgm:prSet presAssocID="{C072EF4D-CCE0-48BE-B6F4-EFE8AFA49473}" presName="composite" presStyleCnt="0"/>
      <dgm:spPr/>
    </dgm:pt>
    <dgm:pt modelId="{8698CAA7-F2A7-4081-BDA7-33A60C173974}" type="pres">
      <dgm:prSet presAssocID="{C072EF4D-CCE0-48BE-B6F4-EFE8AFA49473}" presName="ParentAccentShape" presStyleLbl="trBgShp" presStyleIdx="0" presStyleCnt="1"/>
      <dgm:spPr/>
    </dgm:pt>
    <dgm:pt modelId="{CD44CFBF-5EB4-470F-9A36-F97E74DB7C0B}" type="pres">
      <dgm:prSet presAssocID="{C072EF4D-CCE0-48BE-B6F4-EFE8AFA49473}" presName="ParentText" presStyleLbl="revTx" presStyleIdx="0" presStyleCnt="2" custScaleX="219820" custScaleY="437578" custLinFactNeighborX="-12525" custLinFactNeighborY="47962">
        <dgm:presLayoutVars>
          <dgm:chMax val="1"/>
          <dgm:chPref val="1"/>
          <dgm:bulletEnabled val="1"/>
        </dgm:presLayoutVars>
      </dgm:prSet>
      <dgm:spPr/>
    </dgm:pt>
    <dgm:pt modelId="{7B23C233-5F41-44EE-9F67-222F562992C3}" type="pres">
      <dgm:prSet presAssocID="{C072EF4D-CCE0-48BE-B6F4-EFE8AFA49473}" presName="ChildText" presStyleLbl="revTx" presStyleIdx="1" presStyleCnt="2" custScaleX="168576">
        <dgm:presLayoutVars>
          <dgm:chMax val="0"/>
          <dgm:chPref val="0"/>
        </dgm:presLayoutVars>
      </dgm:prSet>
      <dgm:spPr/>
    </dgm:pt>
    <dgm:pt modelId="{3E476E9A-29F9-4DC0-B05B-5A88B0FB9561}" type="pres">
      <dgm:prSet presAssocID="{C072EF4D-CCE0-48BE-B6F4-EFE8AFA49473}" presName="ChildAccentShape" presStyleLbl="trBgShp" presStyleIdx="0" presStyleCnt="1"/>
      <dgm:spPr/>
    </dgm:pt>
    <dgm:pt modelId="{E0803969-63BB-466B-B03C-4A4046080A20}" type="pres">
      <dgm:prSet presAssocID="{C072EF4D-CCE0-48BE-B6F4-EFE8AFA49473}" presName="Image" presStyleLbl="alignImgPlace1" presStyleIdx="0" presStyleCnt="1" custScaleX="153366" custScaleY="146618" custLinFactNeighborX="1892" custLinFactNeighborY="-26507"/>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artisticTexturizer/>
                    </a14:imgEffect>
                    <a14:imgEffect>
                      <a14:sharpenSoften amount="55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l="-9000" r="-9000"/>
          </a:stretch>
        </a:blipFill>
      </dgm:spPr>
    </dgm:pt>
  </dgm:ptLst>
  <dgm:cxnLst>
    <dgm:cxn modelId="{5433621F-FA61-4DAA-8581-1C8BACF4AA72}" srcId="{E364858E-71CA-4889-88F4-CE76586E5C05}" destId="{C072EF4D-CCE0-48BE-B6F4-EFE8AFA49473}" srcOrd="0" destOrd="0" parTransId="{7A007478-3AE2-4F2E-B443-FF398AF83EBE}" sibTransId="{36A9C3A4-F79D-4D2B-80C5-432CC6C31542}"/>
    <dgm:cxn modelId="{103FC828-3E32-4D71-A1DA-FA747B530D15}" type="presOf" srcId="{C072EF4D-CCE0-48BE-B6F4-EFE8AFA49473}" destId="{CD44CFBF-5EB4-470F-9A36-F97E74DB7C0B}" srcOrd="0" destOrd="0" presId="urn:microsoft.com/office/officeart/2009/3/layout/SnapshotPictureList"/>
    <dgm:cxn modelId="{526EFAB3-E895-41D5-87B8-68A6BF53A501}" type="presOf" srcId="{E364858E-71CA-4889-88F4-CE76586E5C05}" destId="{1944CAAB-3842-4E66-9089-C76B5CB89675}" srcOrd="0" destOrd="0" presId="urn:microsoft.com/office/officeart/2009/3/layout/SnapshotPictureList"/>
    <dgm:cxn modelId="{2B48BC71-A80C-495D-A11A-3110DF44B540}" type="presParOf" srcId="{1944CAAB-3842-4E66-9089-C76B5CB89675}" destId="{47E75370-0332-4211-A2E8-6DD2CD734E3D}" srcOrd="0" destOrd="0" presId="urn:microsoft.com/office/officeart/2009/3/layout/SnapshotPictureList"/>
    <dgm:cxn modelId="{8EA46F35-D821-4B52-BE45-A91045A1B06D}" type="presParOf" srcId="{47E75370-0332-4211-A2E8-6DD2CD734E3D}" destId="{8698CAA7-F2A7-4081-BDA7-33A60C173974}" srcOrd="0" destOrd="0" presId="urn:microsoft.com/office/officeart/2009/3/layout/SnapshotPictureList"/>
    <dgm:cxn modelId="{C9BD9C76-CA9A-4560-91C4-BC79A7F04A77}" type="presParOf" srcId="{47E75370-0332-4211-A2E8-6DD2CD734E3D}" destId="{CD44CFBF-5EB4-470F-9A36-F97E74DB7C0B}" srcOrd="1" destOrd="0" presId="urn:microsoft.com/office/officeart/2009/3/layout/SnapshotPictureList"/>
    <dgm:cxn modelId="{8246CBC9-D1C6-4473-AF03-DF321DE6EA5F}" type="presParOf" srcId="{47E75370-0332-4211-A2E8-6DD2CD734E3D}" destId="{7B23C233-5F41-44EE-9F67-222F562992C3}" srcOrd="2" destOrd="0" presId="urn:microsoft.com/office/officeart/2009/3/layout/SnapshotPictureList"/>
    <dgm:cxn modelId="{A53DF0AD-1052-40F1-9571-ECE4B9A34170}" type="presParOf" srcId="{47E75370-0332-4211-A2E8-6DD2CD734E3D}" destId="{3E476E9A-29F9-4DC0-B05B-5A88B0FB9561}" srcOrd="3" destOrd="0" presId="urn:microsoft.com/office/officeart/2009/3/layout/SnapshotPictureList"/>
    <dgm:cxn modelId="{7C35B409-CA64-4038-9B60-901C3215853E}" type="presParOf" srcId="{47E75370-0332-4211-A2E8-6DD2CD734E3D}" destId="{E0803969-63BB-466B-B03C-4A4046080A20}" srcOrd="4" destOrd="0" presId="urn:microsoft.com/office/officeart/2009/3/layout/SnapshotPicture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83B74A-5E25-42E3-8F55-2FA13CB67981}" type="doc">
      <dgm:prSet loTypeId="urn:microsoft.com/office/officeart/2005/8/layout/process1" loCatId="process" qsTypeId="urn:microsoft.com/office/officeart/2009/2/quickstyle/3d8" qsCatId="3D" csTypeId="urn:microsoft.com/office/officeart/2005/8/colors/accent1_2" csCatId="accent1" phldr="1"/>
      <dgm:spPr/>
      <dgm:t>
        <a:bodyPr/>
        <a:lstStyle/>
        <a:p>
          <a:endParaRPr lang="en-IN"/>
        </a:p>
      </dgm:t>
    </dgm:pt>
    <dgm:pt modelId="{511D4EAB-8F6B-4523-8DD1-5AF0A0ABBBA0}">
      <dgm:prSet/>
      <dgm:spPr/>
      <dgm:t>
        <a:bodyPr/>
        <a:lstStyle/>
        <a:p>
          <a:r>
            <a:rPr lang="en-IN" b="1" dirty="0">
              <a:solidFill>
                <a:srgbClr val="FFFF00"/>
              </a:solidFill>
            </a:rPr>
            <a:t>Faculty</a:t>
          </a:r>
          <a:endParaRPr lang="en-IN" dirty="0">
            <a:solidFill>
              <a:srgbClr val="FFFF00"/>
            </a:solidFill>
          </a:endParaRPr>
        </a:p>
      </dgm:t>
    </dgm:pt>
    <dgm:pt modelId="{37C4ADDF-3075-4AE7-8302-F5A2ECBFC8CC}" type="parTrans" cxnId="{966A2148-B610-49B9-9EF1-81CBBF8E1A31}">
      <dgm:prSet/>
      <dgm:spPr/>
      <dgm:t>
        <a:bodyPr/>
        <a:lstStyle/>
        <a:p>
          <a:endParaRPr lang="en-IN"/>
        </a:p>
      </dgm:t>
    </dgm:pt>
    <dgm:pt modelId="{2B5959AB-8750-449D-8009-9F551D542303}" type="sibTrans" cxnId="{966A2148-B610-49B9-9EF1-81CBBF8E1A31}">
      <dgm:prSet/>
      <dgm:spPr/>
      <dgm:t>
        <a:bodyPr/>
        <a:lstStyle/>
        <a:p>
          <a:endParaRPr lang="en-IN"/>
        </a:p>
      </dgm:t>
    </dgm:pt>
    <dgm:pt modelId="{2E4D0D1A-9E41-4963-8E62-DF3AD7610EF0}" type="pres">
      <dgm:prSet presAssocID="{F183B74A-5E25-42E3-8F55-2FA13CB67981}" presName="Name0" presStyleCnt="0">
        <dgm:presLayoutVars>
          <dgm:dir/>
          <dgm:resizeHandles val="exact"/>
        </dgm:presLayoutVars>
      </dgm:prSet>
      <dgm:spPr/>
    </dgm:pt>
    <dgm:pt modelId="{F095E2B8-EEC7-4461-BC13-924DC53759A7}" type="pres">
      <dgm:prSet presAssocID="{511D4EAB-8F6B-4523-8DD1-5AF0A0ABBBA0}" presName="node" presStyleLbl="node1" presStyleIdx="0" presStyleCnt="1" custLinFactNeighborX="-2907" custLinFactNeighborY="33163">
        <dgm:presLayoutVars>
          <dgm:bulletEnabled val="1"/>
        </dgm:presLayoutVars>
      </dgm:prSet>
      <dgm:spPr/>
    </dgm:pt>
  </dgm:ptLst>
  <dgm:cxnLst>
    <dgm:cxn modelId="{2A8B565E-BF1D-4221-B6E3-EB93D2AA868E}" type="presOf" srcId="{511D4EAB-8F6B-4523-8DD1-5AF0A0ABBBA0}" destId="{F095E2B8-EEC7-4461-BC13-924DC53759A7}" srcOrd="0" destOrd="0" presId="urn:microsoft.com/office/officeart/2005/8/layout/process1"/>
    <dgm:cxn modelId="{966A2148-B610-49B9-9EF1-81CBBF8E1A31}" srcId="{F183B74A-5E25-42E3-8F55-2FA13CB67981}" destId="{511D4EAB-8F6B-4523-8DD1-5AF0A0ABBBA0}" srcOrd="0" destOrd="0" parTransId="{37C4ADDF-3075-4AE7-8302-F5A2ECBFC8CC}" sibTransId="{2B5959AB-8750-449D-8009-9F551D542303}"/>
    <dgm:cxn modelId="{9397BB4E-AAE8-43E9-8518-9A3A8B2A1669}" type="presOf" srcId="{F183B74A-5E25-42E3-8F55-2FA13CB67981}" destId="{2E4D0D1A-9E41-4963-8E62-DF3AD7610EF0}" srcOrd="0" destOrd="0" presId="urn:microsoft.com/office/officeart/2005/8/layout/process1"/>
    <dgm:cxn modelId="{68D3E8A1-09F1-4DC6-AAB3-55E8E580B397}" type="presParOf" srcId="{2E4D0D1A-9E41-4963-8E62-DF3AD7610EF0}" destId="{F095E2B8-EEC7-4461-BC13-924DC53759A7}" srcOrd="0"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0C5AAE-4A14-4F82-A8AC-BF3422CA752B}" type="doc">
      <dgm:prSet loTypeId="urn:microsoft.com/office/officeart/2009/3/layout/FramedTextPicture" loCatId="picture" qsTypeId="urn:microsoft.com/office/officeart/2005/8/quickstyle/3d5" qsCatId="3D" csTypeId="urn:microsoft.com/office/officeart/2005/8/colors/accent1_2" csCatId="accent1" phldr="1"/>
      <dgm:spPr/>
      <dgm:t>
        <a:bodyPr/>
        <a:lstStyle/>
        <a:p>
          <a:endParaRPr lang="en-US"/>
        </a:p>
      </dgm:t>
    </dgm:pt>
    <dgm:pt modelId="{EABBE11C-25CD-447E-A3FE-B7BC44DD6DF7}">
      <dgm:prSet phldrT="[Text]" custT="1"/>
      <dgm:spPr/>
      <dgm:t>
        <a:bodyPr/>
        <a:lstStyle/>
        <a:p>
          <a:r>
            <a:rPr lang="en-US" sz="3500" b="1" dirty="0">
              <a:solidFill>
                <a:srgbClr val="FF0000"/>
              </a:solidFill>
            </a:rPr>
            <a:t>IND AS 108</a:t>
          </a:r>
        </a:p>
      </dgm:t>
    </dgm:pt>
    <dgm:pt modelId="{F07D15C9-6601-4459-A99A-CB13537E1A7A}" type="parTrans" cxnId="{6918632C-422F-4E48-AF08-45CF02F9146A}">
      <dgm:prSet/>
      <dgm:spPr/>
      <dgm:t>
        <a:bodyPr/>
        <a:lstStyle/>
        <a:p>
          <a:endParaRPr lang="en-US"/>
        </a:p>
      </dgm:t>
    </dgm:pt>
    <dgm:pt modelId="{8B9135E0-B758-4932-B113-0AB81921FFEE}" type="sibTrans" cxnId="{6918632C-422F-4E48-AF08-45CF02F9146A}">
      <dgm:prSet/>
      <dgm:spPr/>
      <dgm:t>
        <a:bodyPr/>
        <a:lstStyle/>
        <a:p>
          <a:endParaRPr lang="en-US"/>
        </a:p>
      </dgm:t>
    </dgm:pt>
    <dgm:pt modelId="{6C0C4D86-5F25-4F41-835F-B2EB38A035B3}" type="pres">
      <dgm:prSet presAssocID="{840C5AAE-4A14-4F82-A8AC-BF3422CA752B}" presName="Name0" presStyleCnt="0">
        <dgm:presLayoutVars>
          <dgm:chMax/>
          <dgm:chPref/>
          <dgm:dir/>
        </dgm:presLayoutVars>
      </dgm:prSet>
      <dgm:spPr/>
    </dgm:pt>
    <dgm:pt modelId="{96768BBF-12ED-4392-8393-248AE9A24E4D}" type="pres">
      <dgm:prSet presAssocID="{EABBE11C-25CD-447E-A3FE-B7BC44DD6DF7}" presName="composite" presStyleCnt="0">
        <dgm:presLayoutVars>
          <dgm:chMax/>
          <dgm:chPref/>
        </dgm:presLayoutVars>
      </dgm:prSet>
      <dgm:spPr/>
    </dgm:pt>
    <dgm:pt modelId="{51BE61D6-2817-418C-A13D-2EA7996E13AD}" type="pres">
      <dgm:prSet presAssocID="{EABBE11C-25CD-447E-A3FE-B7BC44DD6DF7}" presName="Image" presStyleLbl="bgImgPlace1" presStyleIdx="0" presStyleCnt="1" custScaleX="194165" custScaleY="213099"/>
      <dgm:spPr>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pt>
    <dgm:pt modelId="{3D53F23E-1875-4DDA-B30A-68350589D843}" type="pres">
      <dgm:prSet presAssocID="{EABBE11C-25CD-447E-A3FE-B7BC44DD6DF7}" presName="ParentText" presStyleLbl="revTx" presStyleIdx="0" presStyleCnt="1" custScaleX="194631" custLinFactNeighborX="2076" custLinFactNeighborY="7562">
        <dgm:presLayoutVars>
          <dgm:chMax val="0"/>
          <dgm:chPref val="0"/>
          <dgm:bulletEnabled val="1"/>
        </dgm:presLayoutVars>
      </dgm:prSet>
      <dgm:spPr/>
    </dgm:pt>
    <dgm:pt modelId="{9CF99EDC-5249-401B-A5C2-EE01D6AE23B7}" type="pres">
      <dgm:prSet presAssocID="{EABBE11C-25CD-447E-A3FE-B7BC44DD6DF7}" presName="tlFrame" presStyleLbl="node1" presStyleIdx="0" presStyleCnt="4"/>
      <dgm:spPr/>
    </dgm:pt>
    <dgm:pt modelId="{A614B7C9-26F9-4F55-B8CA-38E957DA5495}" type="pres">
      <dgm:prSet presAssocID="{EABBE11C-25CD-447E-A3FE-B7BC44DD6DF7}" presName="trFrame" presStyleLbl="node1" presStyleIdx="1" presStyleCnt="4"/>
      <dgm:spPr/>
    </dgm:pt>
    <dgm:pt modelId="{A72EEBA8-A06E-4F07-9C45-510AF71DC941}" type="pres">
      <dgm:prSet presAssocID="{EABBE11C-25CD-447E-A3FE-B7BC44DD6DF7}" presName="blFrame" presStyleLbl="node1" presStyleIdx="2" presStyleCnt="4"/>
      <dgm:spPr/>
    </dgm:pt>
    <dgm:pt modelId="{A2E08A5E-800D-47E6-B419-49A97A2C530B}" type="pres">
      <dgm:prSet presAssocID="{EABBE11C-25CD-447E-A3FE-B7BC44DD6DF7}" presName="brFrame" presStyleLbl="node1" presStyleIdx="3" presStyleCnt="4"/>
      <dgm:spPr/>
    </dgm:pt>
  </dgm:ptLst>
  <dgm:cxnLst>
    <dgm:cxn modelId="{76418A05-E18C-42D1-B273-556F34C24C5A}" type="presOf" srcId="{EABBE11C-25CD-447E-A3FE-B7BC44DD6DF7}" destId="{3D53F23E-1875-4DDA-B30A-68350589D843}" srcOrd="0" destOrd="0" presId="urn:microsoft.com/office/officeart/2009/3/layout/FramedTextPicture"/>
    <dgm:cxn modelId="{7FE3CD08-296D-48C6-A976-045FC4BE50B2}" type="presOf" srcId="{840C5AAE-4A14-4F82-A8AC-BF3422CA752B}" destId="{6C0C4D86-5F25-4F41-835F-B2EB38A035B3}" srcOrd="0" destOrd="0" presId="urn:microsoft.com/office/officeart/2009/3/layout/FramedTextPicture"/>
    <dgm:cxn modelId="{6918632C-422F-4E48-AF08-45CF02F9146A}" srcId="{840C5AAE-4A14-4F82-A8AC-BF3422CA752B}" destId="{EABBE11C-25CD-447E-A3FE-B7BC44DD6DF7}" srcOrd="0" destOrd="0" parTransId="{F07D15C9-6601-4459-A99A-CB13537E1A7A}" sibTransId="{8B9135E0-B758-4932-B113-0AB81921FFEE}"/>
    <dgm:cxn modelId="{697BD260-784F-4C5C-8588-E076E9B4E85B}" type="presParOf" srcId="{6C0C4D86-5F25-4F41-835F-B2EB38A035B3}" destId="{96768BBF-12ED-4392-8393-248AE9A24E4D}" srcOrd="0" destOrd="0" presId="urn:microsoft.com/office/officeart/2009/3/layout/FramedTextPicture"/>
    <dgm:cxn modelId="{8289164E-815D-4BEE-B892-E124BDE2611B}" type="presParOf" srcId="{96768BBF-12ED-4392-8393-248AE9A24E4D}" destId="{51BE61D6-2817-418C-A13D-2EA7996E13AD}" srcOrd="0" destOrd="0" presId="urn:microsoft.com/office/officeart/2009/3/layout/FramedTextPicture"/>
    <dgm:cxn modelId="{7971F225-7CD1-4DC3-B7EB-C5B9E6A51DF4}" type="presParOf" srcId="{96768BBF-12ED-4392-8393-248AE9A24E4D}" destId="{3D53F23E-1875-4DDA-B30A-68350589D843}" srcOrd="1" destOrd="0" presId="urn:microsoft.com/office/officeart/2009/3/layout/FramedTextPicture"/>
    <dgm:cxn modelId="{FEA3DD1B-FD8B-4B43-B619-03DF6BE20818}" type="presParOf" srcId="{96768BBF-12ED-4392-8393-248AE9A24E4D}" destId="{9CF99EDC-5249-401B-A5C2-EE01D6AE23B7}" srcOrd="2" destOrd="0" presId="urn:microsoft.com/office/officeart/2009/3/layout/FramedTextPicture"/>
    <dgm:cxn modelId="{753EAE2F-1434-40ED-8D2B-456800777BC2}" type="presParOf" srcId="{96768BBF-12ED-4392-8393-248AE9A24E4D}" destId="{A614B7C9-26F9-4F55-B8CA-38E957DA5495}" srcOrd="3" destOrd="0" presId="urn:microsoft.com/office/officeart/2009/3/layout/FramedTextPicture"/>
    <dgm:cxn modelId="{83086B5A-161F-485E-B9E6-82F0E02DCBB7}" type="presParOf" srcId="{96768BBF-12ED-4392-8393-248AE9A24E4D}" destId="{A72EEBA8-A06E-4F07-9C45-510AF71DC941}" srcOrd="4" destOrd="0" presId="urn:microsoft.com/office/officeart/2009/3/layout/FramedTextPicture"/>
    <dgm:cxn modelId="{EECF6C99-57C9-44DA-B9B9-E041977B9514}" type="presParOf" srcId="{96768BBF-12ED-4392-8393-248AE9A24E4D}" destId="{A2E08A5E-800D-47E6-B419-49A97A2C530B}"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263249-3CE9-4B69-99B7-5BDC8A85AFC5}" type="doc">
      <dgm:prSet loTypeId="urn:microsoft.com/office/officeart/2005/8/layout/vList3" loCatId="picture" qsTypeId="urn:microsoft.com/office/officeart/2005/8/quickstyle/simple1" qsCatId="simple" csTypeId="urn:microsoft.com/office/officeart/2005/8/colors/accent1_2" csCatId="accent1" phldr="1"/>
      <dgm:spPr/>
    </dgm:pt>
    <dgm:pt modelId="{B95C5DFA-1E3D-442F-A543-B6ECE79A2155}">
      <dgm:prSet phldrT="[Text]" custT="1"/>
      <dgm:spPr/>
      <dgm:t>
        <a:bodyPr/>
        <a:lstStyle/>
        <a:p>
          <a:pPr algn="ctr"/>
          <a:r>
            <a:rPr lang="en-US" sz="2000" dirty="0">
              <a:solidFill>
                <a:schemeClr val="bg1">
                  <a:lumMod val="95000"/>
                </a:schemeClr>
              </a:solidFill>
            </a:rPr>
            <a:t>Applicability : Necessity : Principle</a:t>
          </a:r>
        </a:p>
      </dgm:t>
    </dgm:pt>
    <dgm:pt modelId="{293FF0CA-A32B-460D-A43E-63884495A756}" type="parTrans" cxnId="{1F6F8D77-50F5-4BA1-85AF-F62EE512FF65}">
      <dgm:prSet/>
      <dgm:spPr/>
      <dgm:t>
        <a:bodyPr/>
        <a:lstStyle/>
        <a:p>
          <a:endParaRPr lang="en-US"/>
        </a:p>
      </dgm:t>
    </dgm:pt>
    <dgm:pt modelId="{76249C38-1980-4355-992B-DE78023F5417}" type="sibTrans" cxnId="{1F6F8D77-50F5-4BA1-85AF-F62EE512FF65}">
      <dgm:prSet/>
      <dgm:spPr/>
      <dgm:t>
        <a:bodyPr/>
        <a:lstStyle/>
        <a:p>
          <a:endParaRPr lang="en-US"/>
        </a:p>
      </dgm:t>
    </dgm:pt>
    <dgm:pt modelId="{46A2418C-E0A6-4D61-B534-338019F2168C}">
      <dgm:prSet phldrT="[Text]" custT="1"/>
      <dgm:spPr/>
      <dgm:t>
        <a:bodyPr/>
        <a:lstStyle/>
        <a:p>
          <a:pPr algn="ctr"/>
          <a:r>
            <a:rPr lang="en-US" sz="2000" dirty="0">
              <a:solidFill>
                <a:schemeClr val="bg1">
                  <a:lumMod val="95000"/>
                </a:schemeClr>
              </a:solidFill>
            </a:rPr>
            <a:t>      Roadmap for Reporting Operating Segment </a:t>
          </a:r>
        </a:p>
      </dgm:t>
    </dgm:pt>
    <dgm:pt modelId="{820B69C8-FD1D-47BE-A508-22855D324093}" type="parTrans" cxnId="{8336B893-CC9B-4863-A62C-F2DB2F0F1E11}">
      <dgm:prSet/>
      <dgm:spPr/>
      <dgm:t>
        <a:bodyPr/>
        <a:lstStyle/>
        <a:p>
          <a:endParaRPr lang="en-US"/>
        </a:p>
      </dgm:t>
    </dgm:pt>
    <dgm:pt modelId="{D012FCCE-88E6-49A6-AAD0-FF2C85ADAA2D}" type="sibTrans" cxnId="{8336B893-CC9B-4863-A62C-F2DB2F0F1E11}">
      <dgm:prSet/>
      <dgm:spPr/>
      <dgm:t>
        <a:bodyPr/>
        <a:lstStyle/>
        <a:p>
          <a:endParaRPr lang="en-US"/>
        </a:p>
      </dgm:t>
    </dgm:pt>
    <dgm:pt modelId="{13EA4237-32A2-422D-8B99-94CE63585265}">
      <dgm:prSet phldrT="[Text]" custT="1"/>
      <dgm:spPr/>
      <dgm:t>
        <a:bodyPr/>
        <a:lstStyle/>
        <a:p>
          <a:pPr algn="ctr"/>
          <a:r>
            <a:rPr lang="en-US" sz="2000" dirty="0">
              <a:solidFill>
                <a:schemeClr val="bg1">
                  <a:lumMod val="95000"/>
                </a:schemeClr>
              </a:solidFill>
            </a:rPr>
            <a:t>        Identify Chief Operating Decision Maker (CODM)</a:t>
          </a:r>
        </a:p>
      </dgm:t>
    </dgm:pt>
    <dgm:pt modelId="{EF5ACAF8-0C86-4400-A358-BDABCE9E556D}" type="parTrans" cxnId="{7D56C551-2293-483B-AAE3-1ECD6F7FAE6F}">
      <dgm:prSet/>
      <dgm:spPr/>
      <dgm:t>
        <a:bodyPr/>
        <a:lstStyle/>
        <a:p>
          <a:endParaRPr lang="en-US"/>
        </a:p>
      </dgm:t>
    </dgm:pt>
    <dgm:pt modelId="{A3187A37-0E28-4797-876B-558E93C3A70E}" type="sibTrans" cxnId="{7D56C551-2293-483B-AAE3-1ECD6F7FAE6F}">
      <dgm:prSet/>
      <dgm:spPr/>
      <dgm:t>
        <a:bodyPr/>
        <a:lstStyle/>
        <a:p>
          <a:endParaRPr lang="en-US"/>
        </a:p>
      </dgm:t>
    </dgm:pt>
    <dgm:pt modelId="{38FC1B90-3166-4DCC-9525-E5D0A0792D24}">
      <dgm:prSet phldrT="[Text]" custT="1"/>
      <dgm:spPr/>
      <dgm:t>
        <a:bodyPr/>
        <a:lstStyle/>
        <a:p>
          <a:pPr algn="ctr"/>
          <a:r>
            <a:rPr lang="en-US" sz="2000" dirty="0">
              <a:solidFill>
                <a:schemeClr val="bg1">
                  <a:lumMod val="95000"/>
                </a:schemeClr>
              </a:solidFill>
            </a:rPr>
            <a:t>Identification of Operating Segment</a:t>
          </a:r>
        </a:p>
      </dgm:t>
    </dgm:pt>
    <dgm:pt modelId="{22526598-E3B1-44AD-8979-5C8590602038}" type="parTrans" cxnId="{F1D7190F-4900-44E4-8921-45C547E205AD}">
      <dgm:prSet/>
      <dgm:spPr/>
      <dgm:t>
        <a:bodyPr/>
        <a:lstStyle/>
        <a:p>
          <a:endParaRPr lang="en-US"/>
        </a:p>
      </dgm:t>
    </dgm:pt>
    <dgm:pt modelId="{10945A77-1D05-4AB7-A254-69E2EFF2D950}" type="sibTrans" cxnId="{F1D7190F-4900-44E4-8921-45C547E205AD}">
      <dgm:prSet/>
      <dgm:spPr/>
      <dgm:t>
        <a:bodyPr/>
        <a:lstStyle/>
        <a:p>
          <a:endParaRPr lang="en-US"/>
        </a:p>
      </dgm:t>
    </dgm:pt>
    <dgm:pt modelId="{70166E13-9404-4C83-AF18-2DD9BC139C14}">
      <dgm:prSet phldrT="[Text]" custT="1"/>
      <dgm:spPr/>
      <dgm:t>
        <a:bodyPr/>
        <a:lstStyle/>
        <a:p>
          <a:pPr algn="ctr"/>
          <a:r>
            <a:rPr lang="en-US" sz="2000" dirty="0">
              <a:solidFill>
                <a:schemeClr val="bg1">
                  <a:lumMod val="95000"/>
                </a:schemeClr>
              </a:solidFill>
            </a:rPr>
            <a:t>Determining Reportable Segment</a:t>
          </a:r>
        </a:p>
      </dgm:t>
    </dgm:pt>
    <dgm:pt modelId="{7833DA1B-0444-4739-A1CC-FCA81FB0C535}" type="parTrans" cxnId="{7027B478-B694-43CA-B27C-904F23760C6B}">
      <dgm:prSet/>
      <dgm:spPr/>
      <dgm:t>
        <a:bodyPr/>
        <a:lstStyle/>
        <a:p>
          <a:endParaRPr lang="en-US"/>
        </a:p>
      </dgm:t>
    </dgm:pt>
    <dgm:pt modelId="{69D97553-7B53-4442-A1C6-6D9399710ACE}" type="sibTrans" cxnId="{7027B478-B694-43CA-B27C-904F23760C6B}">
      <dgm:prSet/>
      <dgm:spPr/>
      <dgm:t>
        <a:bodyPr/>
        <a:lstStyle/>
        <a:p>
          <a:endParaRPr lang="en-US"/>
        </a:p>
      </dgm:t>
    </dgm:pt>
    <dgm:pt modelId="{3870A2B8-322B-4959-A63A-89F7ACDB78CB}">
      <dgm:prSet phldrT="[Text]" custT="1"/>
      <dgm:spPr/>
      <dgm:t>
        <a:bodyPr/>
        <a:lstStyle/>
        <a:p>
          <a:pPr algn="ctr"/>
          <a:r>
            <a:rPr lang="en-US" sz="2000" dirty="0">
              <a:solidFill>
                <a:schemeClr val="bg1">
                  <a:lumMod val="95000"/>
                </a:schemeClr>
              </a:solidFill>
            </a:rPr>
            <a:t>    Significant Disclosure and Key Differences</a:t>
          </a:r>
        </a:p>
      </dgm:t>
    </dgm:pt>
    <dgm:pt modelId="{D3320EFC-BF93-4648-92CD-3C1A08C0DDAE}" type="parTrans" cxnId="{D21A539D-D755-49D9-AAE7-956B0972E1D8}">
      <dgm:prSet/>
      <dgm:spPr/>
      <dgm:t>
        <a:bodyPr/>
        <a:lstStyle/>
        <a:p>
          <a:endParaRPr lang="en-US"/>
        </a:p>
      </dgm:t>
    </dgm:pt>
    <dgm:pt modelId="{EE481681-1889-464D-941B-A062713CECA5}" type="sibTrans" cxnId="{D21A539D-D755-49D9-AAE7-956B0972E1D8}">
      <dgm:prSet/>
      <dgm:spPr/>
      <dgm:t>
        <a:bodyPr/>
        <a:lstStyle/>
        <a:p>
          <a:endParaRPr lang="en-US"/>
        </a:p>
      </dgm:t>
    </dgm:pt>
    <dgm:pt modelId="{C4B6F75C-7505-4D67-9A89-5E0BC7B66207}" type="pres">
      <dgm:prSet presAssocID="{81263249-3CE9-4B69-99B7-5BDC8A85AFC5}" presName="linearFlow" presStyleCnt="0">
        <dgm:presLayoutVars>
          <dgm:dir/>
          <dgm:resizeHandles val="exact"/>
        </dgm:presLayoutVars>
      </dgm:prSet>
      <dgm:spPr/>
    </dgm:pt>
    <dgm:pt modelId="{D892B695-5458-4AAF-8AF1-D24B27DAC92F}" type="pres">
      <dgm:prSet presAssocID="{B95C5DFA-1E3D-442F-A543-B6ECE79A2155}" presName="composite" presStyleCnt="0"/>
      <dgm:spPr/>
    </dgm:pt>
    <dgm:pt modelId="{FCCDA975-4112-4066-A508-B15CD75AFB91}" type="pres">
      <dgm:prSet presAssocID="{B95C5DFA-1E3D-442F-A543-B6ECE79A2155}" presName="imgShp" presStyleLbl="fgImgPlace1" presStyleIdx="0" presStyleCnt="6" custScaleX="298456" custScaleY="104137" custLinFactNeighborY="226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5000" b="-45000"/>
          </a:stretch>
        </a:blipFill>
      </dgm:spPr>
    </dgm:pt>
    <dgm:pt modelId="{8E5B3E2B-9C27-4143-85FC-09AD08FFBE8A}" type="pres">
      <dgm:prSet presAssocID="{B95C5DFA-1E3D-442F-A543-B6ECE79A2155}" presName="txShp" presStyleLbl="node1" presStyleIdx="0" presStyleCnt="6">
        <dgm:presLayoutVars>
          <dgm:bulletEnabled val="1"/>
        </dgm:presLayoutVars>
      </dgm:prSet>
      <dgm:spPr/>
    </dgm:pt>
    <dgm:pt modelId="{74444B36-5417-4F77-8EAE-412C3F0DD697}" type="pres">
      <dgm:prSet presAssocID="{76249C38-1980-4355-992B-DE78023F5417}" presName="spacing" presStyleCnt="0"/>
      <dgm:spPr/>
    </dgm:pt>
    <dgm:pt modelId="{846A30F6-562E-4972-98A4-590CECB337CD}" type="pres">
      <dgm:prSet presAssocID="{46A2418C-E0A6-4D61-B534-338019F2168C}" presName="composite" presStyleCnt="0"/>
      <dgm:spPr/>
    </dgm:pt>
    <dgm:pt modelId="{49B1C010-E272-4085-8D9A-58CD2A58BA61}" type="pres">
      <dgm:prSet presAssocID="{46A2418C-E0A6-4D61-B534-338019F2168C}" presName="imgShp" presStyleLbl="fgImgPlace1" presStyleIdx="1" presStyleCnt="6" custScaleX="298456" custScaleY="10413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5000" b="-45000"/>
          </a:stretch>
        </a:blipFill>
      </dgm:spPr>
    </dgm:pt>
    <dgm:pt modelId="{1918EB65-C498-4EDA-B557-A99AE3AAC426}" type="pres">
      <dgm:prSet presAssocID="{46A2418C-E0A6-4D61-B534-338019F2168C}" presName="txShp" presStyleLbl="node1" presStyleIdx="1" presStyleCnt="6">
        <dgm:presLayoutVars>
          <dgm:bulletEnabled val="1"/>
        </dgm:presLayoutVars>
      </dgm:prSet>
      <dgm:spPr/>
    </dgm:pt>
    <dgm:pt modelId="{D3387EBA-70F9-442B-8793-197AC69D6063}" type="pres">
      <dgm:prSet presAssocID="{D012FCCE-88E6-49A6-AAD0-FF2C85ADAA2D}" presName="spacing" presStyleCnt="0"/>
      <dgm:spPr/>
    </dgm:pt>
    <dgm:pt modelId="{88C56F52-02F9-4F29-8B34-BFFC26BADEFA}" type="pres">
      <dgm:prSet presAssocID="{13EA4237-32A2-422D-8B99-94CE63585265}" presName="composite" presStyleCnt="0"/>
      <dgm:spPr/>
    </dgm:pt>
    <dgm:pt modelId="{2CDAD657-7977-483F-9586-2D243FF14DD3}" type="pres">
      <dgm:prSet presAssocID="{13EA4237-32A2-422D-8B99-94CE63585265}" presName="imgShp" presStyleLbl="fgImgPlace1" presStyleIdx="2" presStyleCnt="6" custScaleX="298456" custScaleY="104137"/>
      <dgm:spPr>
        <a:blipFill>
          <a:blip xmlns:r="http://schemas.openxmlformats.org/officeDocument/2006/relationships" r:embed="rId3">
            <a:extLst>
              <a:ext uri="{28A0092B-C50C-407E-A947-70E740481C1C}">
                <a14:useLocalDpi xmlns:a14="http://schemas.microsoft.com/office/drawing/2010/main" val="0"/>
              </a:ext>
            </a:extLst>
          </a:blip>
          <a:srcRect/>
          <a:stretch>
            <a:fillRect t="-30000" b="-30000"/>
          </a:stretch>
        </a:blipFill>
      </dgm:spPr>
    </dgm:pt>
    <dgm:pt modelId="{14CDBA90-819B-4B04-AF3E-82545F94C48E}" type="pres">
      <dgm:prSet presAssocID="{13EA4237-32A2-422D-8B99-94CE63585265}" presName="txShp" presStyleLbl="node1" presStyleIdx="2" presStyleCnt="6">
        <dgm:presLayoutVars>
          <dgm:bulletEnabled val="1"/>
        </dgm:presLayoutVars>
      </dgm:prSet>
      <dgm:spPr/>
    </dgm:pt>
    <dgm:pt modelId="{D8086449-7B7E-42D7-BA38-B484D1F19A8D}" type="pres">
      <dgm:prSet presAssocID="{A3187A37-0E28-4797-876B-558E93C3A70E}" presName="spacing" presStyleCnt="0"/>
      <dgm:spPr/>
    </dgm:pt>
    <dgm:pt modelId="{EF6A9FC8-9AAA-42EC-968E-1D6786EFC778}" type="pres">
      <dgm:prSet presAssocID="{38FC1B90-3166-4DCC-9525-E5D0A0792D24}" presName="composite" presStyleCnt="0"/>
      <dgm:spPr/>
    </dgm:pt>
    <dgm:pt modelId="{F08BFE5A-BCE8-4726-B461-B86878BC815C}" type="pres">
      <dgm:prSet presAssocID="{38FC1B90-3166-4DCC-9525-E5D0A0792D24}" presName="imgShp" presStyleLbl="fgImgPlace1" presStyleIdx="3" presStyleCnt="6" custScaleX="298456" custScaleY="104137"/>
      <dgm:spPr>
        <a:blipFill>
          <a:blip xmlns:r="http://schemas.openxmlformats.org/officeDocument/2006/relationships" r:embed="rId4">
            <a:extLst>
              <a:ext uri="{28A0092B-C50C-407E-A947-70E740481C1C}">
                <a14:useLocalDpi xmlns:a14="http://schemas.microsoft.com/office/drawing/2010/main" val="0"/>
              </a:ext>
            </a:extLst>
          </a:blip>
          <a:srcRect/>
          <a:stretch>
            <a:fillRect t="-30000" b="-30000"/>
          </a:stretch>
        </a:blipFill>
      </dgm:spPr>
    </dgm:pt>
    <dgm:pt modelId="{818807E0-034B-4EC4-B432-B3B979EB623D}" type="pres">
      <dgm:prSet presAssocID="{38FC1B90-3166-4DCC-9525-E5D0A0792D24}" presName="txShp" presStyleLbl="node1" presStyleIdx="3" presStyleCnt="6">
        <dgm:presLayoutVars>
          <dgm:bulletEnabled val="1"/>
        </dgm:presLayoutVars>
      </dgm:prSet>
      <dgm:spPr/>
    </dgm:pt>
    <dgm:pt modelId="{9B278127-474B-4FE8-84E5-7C68C16FEA24}" type="pres">
      <dgm:prSet presAssocID="{10945A77-1D05-4AB7-A254-69E2EFF2D950}" presName="spacing" presStyleCnt="0"/>
      <dgm:spPr/>
    </dgm:pt>
    <dgm:pt modelId="{F9933B4D-FA6F-474C-A243-BA4AA8950681}" type="pres">
      <dgm:prSet presAssocID="{70166E13-9404-4C83-AF18-2DD9BC139C14}" presName="composite" presStyleCnt="0"/>
      <dgm:spPr/>
    </dgm:pt>
    <dgm:pt modelId="{6B29D79B-D271-489B-AA67-E517C30236AA}" type="pres">
      <dgm:prSet presAssocID="{70166E13-9404-4C83-AF18-2DD9BC139C14}" presName="imgShp" presStyleLbl="fgImgPlace1" presStyleIdx="4" presStyleCnt="6" custScaleX="298456" custScaleY="104137"/>
      <dgm:spPr>
        <a:blipFill>
          <a:blip xmlns:r="http://schemas.openxmlformats.org/officeDocument/2006/relationships" r:embed="rId5">
            <a:extLst>
              <a:ext uri="{28A0092B-C50C-407E-A947-70E740481C1C}">
                <a14:useLocalDpi xmlns:a14="http://schemas.microsoft.com/office/drawing/2010/main" val="0"/>
              </a:ext>
            </a:extLst>
          </a:blip>
          <a:srcRect/>
          <a:stretch>
            <a:fillRect t="-93000" b="-93000"/>
          </a:stretch>
        </a:blipFill>
      </dgm:spPr>
    </dgm:pt>
    <dgm:pt modelId="{FF93FE40-122D-4137-B20A-10EA7095B434}" type="pres">
      <dgm:prSet presAssocID="{70166E13-9404-4C83-AF18-2DD9BC139C14}" presName="txShp" presStyleLbl="node1" presStyleIdx="4" presStyleCnt="6">
        <dgm:presLayoutVars>
          <dgm:bulletEnabled val="1"/>
        </dgm:presLayoutVars>
      </dgm:prSet>
      <dgm:spPr/>
    </dgm:pt>
    <dgm:pt modelId="{3D195F1A-A5CF-4AD9-A30C-31481E0F40F3}" type="pres">
      <dgm:prSet presAssocID="{69D97553-7B53-4442-A1C6-6D9399710ACE}" presName="spacing" presStyleCnt="0"/>
      <dgm:spPr/>
    </dgm:pt>
    <dgm:pt modelId="{3BD925C9-C918-4CDC-81C3-46DE498DEB96}" type="pres">
      <dgm:prSet presAssocID="{3870A2B8-322B-4959-A63A-89F7ACDB78CB}" presName="composite" presStyleCnt="0"/>
      <dgm:spPr/>
    </dgm:pt>
    <dgm:pt modelId="{49F4D2EE-3D03-4531-8EAB-3B9829AAA293}" type="pres">
      <dgm:prSet presAssocID="{3870A2B8-322B-4959-A63A-89F7ACDB78CB}" presName="imgShp" presStyleLbl="fgImgPlace1" presStyleIdx="5" presStyleCnt="6" custScaleX="298456" custScaleY="104137"/>
      <dgm:spPr>
        <a:blipFill>
          <a:blip xmlns:r="http://schemas.openxmlformats.org/officeDocument/2006/relationships" r:embed="rId6">
            <a:extLst>
              <a:ext uri="{28A0092B-C50C-407E-A947-70E740481C1C}">
                <a14:useLocalDpi xmlns:a14="http://schemas.microsoft.com/office/drawing/2010/main" val="0"/>
              </a:ext>
            </a:extLst>
          </a:blip>
          <a:srcRect/>
          <a:stretch>
            <a:fillRect t="-29000" b="-29000"/>
          </a:stretch>
        </a:blipFill>
      </dgm:spPr>
    </dgm:pt>
    <dgm:pt modelId="{C8BD6113-81B7-42B0-9FBB-6BB73E14558D}" type="pres">
      <dgm:prSet presAssocID="{3870A2B8-322B-4959-A63A-89F7ACDB78CB}" presName="txShp" presStyleLbl="node1" presStyleIdx="5" presStyleCnt="6">
        <dgm:presLayoutVars>
          <dgm:bulletEnabled val="1"/>
        </dgm:presLayoutVars>
      </dgm:prSet>
      <dgm:spPr/>
    </dgm:pt>
  </dgm:ptLst>
  <dgm:cxnLst>
    <dgm:cxn modelId="{F1D7190F-4900-44E4-8921-45C547E205AD}" srcId="{81263249-3CE9-4B69-99B7-5BDC8A85AFC5}" destId="{38FC1B90-3166-4DCC-9525-E5D0A0792D24}" srcOrd="3" destOrd="0" parTransId="{22526598-E3B1-44AD-8979-5C8590602038}" sibTransId="{10945A77-1D05-4AB7-A254-69E2EFF2D950}"/>
    <dgm:cxn modelId="{827D651A-454C-44C5-AB50-04102666CFC3}" type="presOf" srcId="{38FC1B90-3166-4DCC-9525-E5D0A0792D24}" destId="{818807E0-034B-4EC4-B432-B3B979EB623D}" srcOrd="0" destOrd="0" presId="urn:microsoft.com/office/officeart/2005/8/layout/vList3"/>
    <dgm:cxn modelId="{9F65CC24-5F3D-4295-A7A9-687326338028}" type="presOf" srcId="{B95C5DFA-1E3D-442F-A543-B6ECE79A2155}" destId="{8E5B3E2B-9C27-4143-85FC-09AD08FFBE8A}" srcOrd="0" destOrd="0" presId="urn:microsoft.com/office/officeart/2005/8/layout/vList3"/>
    <dgm:cxn modelId="{882D4D47-003E-4939-BB3F-EE536FB7FDB6}" type="presOf" srcId="{46A2418C-E0A6-4D61-B534-338019F2168C}" destId="{1918EB65-C498-4EDA-B557-A99AE3AAC426}" srcOrd="0" destOrd="0" presId="urn:microsoft.com/office/officeart/2005/8/layout/vList3"/>
    <dgm:cxn modelId="{7D56C551-2293-483B-AAE3-1ECD6F7FAE6F}" srcId="{81263249-3CE9-4B69-99B7-5BDC8A85AFC5}" destId="{13EA4237-32A2-422D-8B99-94CE63585265}" srcOrd="2" destOrd="0" parTransId="{EF5ACAF8-0C86-4400-A358-BDABCE9E556D}" sibTransId="{A3187A37-0E28-4797-876B-558E93C3A70E}"/>
    <dgm:cxn modelId="{1F6F8D77-50F5-4BA1-85AF-F62EE512FF65}" srcId="{81263249-3CE9-4B69-99B7-5BDC8A85AFC5}" destId="{B95C5DFA-1E3D-442F-A543-B6ECE79A2155}" srcOrd="0" destOrd="0" parTransId="{293FF0CA-A32B-460D-A43E-63884495A756}" sibTransId="{76249C38-1980-4355-992B-DE78023F5417}"/>
    <dgm:cxn modelId="{7027B478-B694-43CA-B27C-904F23760C6B}" srcId="{81263249-3CE9-4B69-99B7-5BDC8A85AFC5}" destId="{70166E13-9404-4C83-AF18-2DD9BC139C14}" srcOrd="4" destOrd="0" parTransId="{7833DA1B-0444-4739-A1CC-FCA81FB0C535}" sibTransId="{69D97553-7B53-4442-A1C6-6D9399710ACE}"/>
    <dgm:cxn modelId="{8DF6E881-1F08-4919-B05B-077932CB5CDE}" type="presOf" srcId="{70166E13-9404-4C83-AF18-2DD9BC139C14}" destId="{FF93FE40-122D-4137-B20A-10EA7095B434}" srcOrd="0" destOrd="0" presId="urn:microsoft.com/office/officeart/2005/8/layout/vList3"/>
    <dgm:cxn modelId="{8336B893-CC9B-4863-A62C-F2DB2F0F1E11}" srcId="{81263249-3CE9-4B69-99B7-5BDC8A85AFC5}" destId="{46A2418C-E0A6-4D61-B534-338019F2168C}" srcOrd="1" destOrd="0" parTransId="{820B69C8-FD1D-47BE-A508-22855D324093}" sibTransId="{D012FCCE-88E6-49A6-AAD0-FF2C85ADAA2D}"/>
    <dgm:cxn modelId="{18A3AF95-9574-408D-AFC4-D9F22EC95B2D}" type="presOf" srcId="{81263249-3CE9-4B69-99B7-5BDC8A85AFC5}" destId="{C4B6F75C-7505-4D67-9A89-5E0BC7B66207}" srcOrd="0" destOrd="0" presId="urn:microsoft.com/office/officeart/2005/8/layout/vList3"/>
    <dgm:cxn modelId="{D21A539D-D755-49D9-AAE7-956B0972E1D8}" srcId="{81263249-3CE9-4B69-99B7-5BDC8A85AFC5}" destId="{3870A2B8-322B-4959-A63A-89F7ACDB78CB}" srcOrd="5" destOrd="0" parTransId="{D3320EFC-BF93-4648-92CD-3C1A08C0DDAE}" sibTransId="{EE481681-1889-464D-941B-A062713CECA5}"/>
    <dgm:cxn modelId="{65DDD2C6-602D-47C7-99E3-B956D9D6C4B0}" type="presOf" srcId="{3870A2B8-322B-4959-A63A-89F7ACDB78CB}" destId="{C8BD6113-81B7-42B0-9FBB-6BB73E14558D}" srcOrd="0" destOrd="0" presId="urn:microsoft.com/office/officeart/2005/8/layout/vList3"/>
    <dgm:cxn modelId="{3ABE99C9-A978-4E34-935D-C2257D05AE9F}" type="presOf" srcId="{13EA4237-32A2-422D-8B99-94CE63585265}" destId="{14CDBA90-819B-4B04-AF3E-82545F94C48E}" srcOrd="0" destOrd="0" presId="urn:microsoft.com/office/officeart/2005/8/layout/vList3"/>
    <dgm:cxn modelId="{DB65E0E1-D5BF-4895-B4C8-B0681E6F795F}" type="presParOf" srcId="{C4B6F75C-7505-4D67-9A89-5E0BC7B66207}" destId="{D892B695-5458-4AAF-8AF1-D24B27DAC92F}" srcOrd="0" destOrd="0" presId="urn:microsoft.com/office/officeart/2005/8/layout/vList3"/>
    <dgm:cxn modelId="{294DF1C9-673A-4CD5-A4EA-8A9EB883E313}" type="presParOf" srcId="{D892B695-5458-4AAF-8AF1-D24B27DAC92F}" destId="{FCCDA975-4112-4066-A508-B15CD75AFB91}" srcOrd="0" destOrd="0" presId="urn:microsoft.com/office/officeart/2005/8/layout/vList3"/>
    <dgm:cxn modelId="{8A2FDFEF-0E61-44AF-BAA3-DA7A7F286E6A}" type="presParOf" srcId="{D892B695-5458-4AAF-8AF1-D24B27DAC92F}" destId="{8E5B3E2B-9C27-4143-85FC-09AD08FFBE8A}" srcOrd="1" destOrd="0" presId="urn:microsoft.com/office/officeart/2005/8/layout/vList3"/>
    <dgm:cxn modelId="{99C798D7-FD5B-4580-A63A-7CF329FCEA25}" type="presParOf" srcId="{C4B6F75C-7505-4D67-9A89-5E0BC7B66207}" destId="{74444B36-5417-4F77-8EAE-412C3F0DD697}" srcOrd="1" destOrd="0" presId="urn:microsoft.com/office/officeart/2005/8/layout/vList3"/>
    <dgm:cxn modelId="{BBC7A598-1E01-48B6-A61A-A679D8CAE8C7}" type="presParOf" srcId="{C4B6F75C-7505-4D67-9A89-5E0BC7B66207}" destId="{846A30F6-562E-4972-98A4-590CECB337CD}" srcOrd="2" destOrd="0" presId="urn:microsoft.com/office/officeart/2005/8/layout/vList3"/>
    <dgm:cxn modelId="{7E28F5F3-4736-4DFB-B75F-ADC7CF8BBB4F}" type="presParOf" srcId="{846A30F6-562E-4972-98A4-590CECB337CD}" destId="{49B1C010-E272-4085-8D9A-58CD2A58BA61}" srcOrd="0" destOrd="0" presId="urn:microsoft.com/office/officeart/2005/8/layout/vList3"/>
    <dgm:cxn modelId="{B04B9F9A-4FE4-4006-B7EC-23C94364250F}" type="presParOf" srcId="{846A30F6-562E-4972-98A4-590CECB337CD}" destId="{1918EB65-C498-4EDA-B557-A99AE3AAC426}" srcOrd="1" destOrd="0" presId="urn:microsoft.com/office/officeart/2005/8/layout/vList3"/>
    <dgm:cxn modelId="{88BCB887-BFF8-40F1-BB4A-4A8CE087F4B5}" type="presParOf" srcId="{C4B6F75C-7505-4D67-9A89-5E0BC7B66207}" destId="{D3387EBA-70F9-442B-8793-197AC69D6063}" srcOrd="3" destOrd="0" presId="urn:microsoft.com/office/officeart/2005/8/layout/vList3"/>
    <dgm:cxn modelId="{627070A0-4C73-4EA9-BA91-A3F964A91BEA}" type="presParOf" srcId="{C4B6F75C-7505-4D67-9A89-5E0BC7B66207}" destId="{88C56F52-02F9-4F29-8B34-BFFC26BADEFA}" srcOrd="4" destOrd="0" presId="urn:microsoft.com/office/officeart/2005/8/layout/vList3"/>
    <dgm:cxn modelId="{3F4D0B37-F516-40D5-A785-F87FB9BD8BB8}" type="presParOf" srcId="{88C56F52-02F9-4F29-8B34-BFFC26BADEFA}" destId="{2CDAD657-7977-483F-9586-2D243FF14DD3}" srcOrd="0" destOrd="0" presId="urn:microsoft.com/office/officeart/2005/8/layout/vList3"/>
    <dgm:cxn modelId="{4F8E1E95-B18D-4FD5-AA83-201DF2CFE710}" type="presParOf" srcId="{88C56F52-02F9-4F29-8B34-BFFC26BADEFA}" destId="{14CDBA90-819B-4B04-AF3E-82545F94C48E}" srcOrd="1" destOrd="0" presId="urn:microsoft.com/office/officeart/2005/8/layout/vList3"/>
    <dgm:cxn modelId="{250A11F4-83B3-4AA0-9A94-C8003773C062}" type="presParOf" srcId="{C4B6F75C-7505-4D67-9A89-5E0BC7B66207}" destId="{D8086449-7B7E-42D7-BA38-B484D1F19A8D}" srcOrd="5" destOrd="0" presId="urn:microsoft.com/office/officeart/2005/8/layout/vList3"/>
    <dgm:cxn modelId="{D7697323-D7D9-4948-BFDB-E22C98BC9A3D}" type="presParOf" srcId="{C4B6F75C-7505-4D67-9A89-5E0BC7B66207}" destId="{EF6A9FC8-9AAA-42EC-968E-1D6786EFC778}" srcOrd="6" destOrd="0" presId="urn:microsoft.com/office/officeart/2005/8/layout/vList3"/>
    <dgm:cxn modelId="{F2D51F01-C438-43E3-B236-939CC005527D}" type="presParOf" srcId="{EF6A9FC8-9AAA-42EC-968E-1D6786EFC778}" destId="{F08BFE5A-BCE8-4726-B461-B86878BC815C}" srcOrd="0" destOrd="0" presId="urn:microsoft.com/office/officeart/2005/8/layout/vList3"/>
    <dgm:cxn modelId="{4D88C08F-C19B-456E-B930-4D70F227277A}" type="presParOf" srcId="{EF6A9FC8-9AAA-42EC-968E-1D6786EFC778}" destId="{818807E0-034B-4EC4-B432-B3B979EB623D}" srcOrd="1" destOrd="0" presId="urn:microsoft.com/office/officeart/2005/8/layout/vList3"/>
    <dgm:cxn modelId="{A5BD230A-2BA2-48AA-9494-06831897E771}" type="presParOf" srcId="{C4B6F75C-7505-4D67-9A89-5E0BC7B66207}" destId="{9B278127-474B-4FE8-84E5-7C68C16FEA24}" srcOrd="7" destOrd="0" presId="urn:microsoft.com/office/officeart/2005/8/layout/vList3"/>
    <dgm:cxn modelId="{304AC2A2-8633-4826-92D6-E53C6088C08B}" type="presParOf" srcId="{C4B6F75C-7505-4D67-9A89-5E0BC7B66207}" destId="{F9933B4D-FA6F-474C-A243-BA4AA8950681}" srcOrd="8" destOrd="0" presId="urn:microsoft.com/office/officeart/2005/8/layout/vList3"/>
    <dgm:cxn modelId="{7E2EE4E0-6619-4FE9-A17B-5C53857DAA45}" type="presParOf" srcId="{F9933B4D-FA6F-474C-A243-BA4AA8950681}" destId="{6B29D79B-D271-489B-AA67-E517C30236AA}" srcOrd="0" destOrd="0" presId="urn:microsoft.com/office/officeart/2005/8/layout/vList3"/>
    <dgm:cxn modelId="{5E4B0DAB-BFF3-4181-8656-2B49EA0A031D}" type="presParOf" srcId="{F9933B4D-FA6F-474C-A243-BA4AA8950681}" destId="{FF93FE40-122D-4137-B20A-10EA7095B434}" srcOrd="1" destOrd="0" presId="urn:microsoft.com/office/officeart/2005/8/layout/vList3"/>
    <dgm:cxn modelId="{AEDFB440-B5BA-4CA7-BA5D-72DF6B4412E7}" type="presParOf" srcId="{C4B6F75C-7505-4D67-9A89-5E0BC7B66207}" destId="{3D195F1A-A5CF-4AD9-A30C-31481E0F40F3}" srcOrd="9" destOrd="0" presId="urn:microsoft.com/office/officeart/2005/8/layout/vList3"/>
    <dgm:cxn modelId="{2CE81009-8954-410E-9278-E7A94CEF4745}" type="presParOf" srcId="{C4B6F75C-7505-4D67-9A89-5E0BC7B66207}" destId="{3BD925C9-C918-4CDC-81C3-46DE498DEB96}" srcOrd="10" destOrd="0" presId="urn:microsoft.com/office/officeart/2005/8/layout/vList3"/>
    <dgm:cxn modelId="{12520633-FF5C-4BA8-BBD9-0DF7AE5E806E}" type="presParOf" srcId="{3BD925C9-C918-4CDC-81C3-46DE498DEB96}" destId="{49F4D2EE-3D03-4531-8EAB-3B9829AAA293}" srcOrd="0" destOrd="0" presId="urn:microsoft.com/office/officeart/2005/8/layout/vList3"/>
    <dgm:cxn modelId="{A886B67A-2624-41A1-A03C-1F56434DC812}" type="presParOf" srcId="{3BD925C9-C918-4CDC-81C3-46DE498DEB96}" destId="{C8BD6113-81B7-42B0-9FBB-6BB73E14558D}"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BFFF5D-D870-458F-AC69-E9CE610481DB}" type="doc">
      <dgm:prSet loTypeId="urn:microsoft.com/office/officeart/2005/8/layout/target3" loCatId="list" qsTypeId="urn:microsoft.com/office/officeart/2005/8/quickstyle/3d3" qsCatId="3D" csTypeId="urn:microsoft.com/office/officeart/2005/8/colors/accent1_2" csCatId="accent1" phldr="1"/>
      <dgm:spPr/>
      <dgm:t>
        <a:bodyPr/>
        <a:lstStyle/>
        <a:p>
          <a:endParaRPr lang="en-US"/>
        </a:p>
      </dgm:t>
    </dgm:pt>
    <dgm:pt modelId="{7F8E3F88-2E4F-411B-A22F-AD27C04D2A0B}">
      <dgm:prSet custT="1"/>
      <dgm:spPr/>
      <dgm:t>
        <a:bodyPr/>
        <a:lstStyle/>
        <a:p>
          <a:pPr algn="just" rtl="0">
            <a:lnSpc>
              <a:spcPct val="150000"/>
            </a:lnSpc>
          </a:pPr>
          <a:r>
            <a:rPr lang="en-US" sz="1500" b="1" dirty="0">
              <a:solidFill>
                <a:schemeClr val="tx1"/>
              </a:solidFill>
            </a:rPr>
            <a:t>An entity should disclose information to enable users of its financial statements to evaluate the nature and financial effects of the business activities in which it engages and the economic environments in which it operates. </a:t>
          </a:r>
          <a:endParaRPr lang="en-IN" sz="1500" b="1" dirty="0">
            <a:solidFill>
              <a:schemeClr val="tx1"/>
            </a:solidFill>
          </a:endParaRPr>
        </a:p>
      </dgm:t>
    </dgm:pt>
    <dgm:pt modelId="{80F3752D-84D2-4805-B205-C9471B9B38B5}" type="parTrans" cxnId="{FFC443A1-8DCC-4DB4-A9D0-5B37A5AF738D}">
      <dgm:prSet/>
      <dgm:spPr/>
      <dgm:t>
        <a:bodyPr/>
        <a:lstStyle/>
        <a:p>
          <a:endParaRPr lang="en-US"/>
        </a:p>
      </dgm:t>
    </dgm:pt>
    <dgm:pt modelId="{E5C155B1-B9EF-4071-9B0F-5FD82D1EABA6}" type="sibTrans" cxnId="{FFC443A1-8DCC-4DB4-A9D0-5B37A5AF738D}">
      <dgm:prSet/>
      <dgm:spPr/>
      <dgm:t>
        <a:bodyPr/>
        <a:lstStyle/>
        <a:p>
          <a:endParaRPr lang="en-US"/>
        </a:p>
      </dgm:t>
    </dgm:pt>
    <dgm:pt modelId="{8E97F0B4-625F-4E2A-A899-984C5E70AB69}">
      <dgm:prSet custT="1"/>
      <dgm:spPr/>
      <dgm:t>
        <a:bodyPr/>
        <a:lstStyle/>
        <a:p>
          <a:pPr algn="just" rtl="0">
            <a:lnSpc>
              <a:spcPct val="150000"/>
            </a:lnSpc>
          </a:pPr>
          <a:r>
            <a:rPr lang="en-US" sz="1500" b="1" dirty="0">
              <a:solidFill>
                <a:srgbClr val="FF0000"/>
              </a:solidFill>
            </a:rPr>
            <a:t>An entity may be operating across multiple economic environments include political and economic macro-systems, trade cycles, economic resources, statutory environment, income levels, industrial growth rates. In view of these complexities, </a:t>
          </a:r>
          <a:r>
            <a:rPr lang="en-US" sz="1500" b="1" dirty="0" err="1">
              <a:solidFill>
                <a:srgbClr val="FF0000"/>
              </a:solidFill>
            </a:rPr>
            <a:t>Ind</a:t>
          </a:r>
          <a:r>
            <a:rPr lang="en-US" sz="1500" b="1" dirty="0">
              <a:solidFill>
                <a:srgbClr val="FF0000"/>
              </a:solidFill>
            </a:rPr>
            <a:t> AS 108 requires disclosure of information in a manner which enables users to make informed decisions based on their assessment of the economic environments in which the different businesses of an entity operate  </a:t>
          </a:r>
          <a:endParaRPr lang="en-IN" sz="1500" b="1" dirty="0">
            <a:solidFill>
              <a:srgbClr val="FF0000"/>
            </a:solidFill>
          </a:endParaRPr>
        </a:p>
      </dgm:t>
    </dgm:pt>
    <dgm:pt modelId="{1A021AD2-2CB2-47EF-A25A-281612ECD8D5}" type="parTrans" cxnId="{A975300C-AE32-4833-8AC9-1D8CBC83D9D0}">
      <dgm:prSet/>
      <dgm:spPr/>
      <dgm:t>
        <a:bodyPr/>
        <a:lstStyle/>
        <a:p>
          <a:endParaRPr lang="en-US"/>
        </a:p>
      </dgm:t>
    </dgm:pt>
    <dgm:pt modelId="{C5AF9A71-D6C1-458A-A4AC-4E962714CDA6}" type="sibTrans" cxnId="{A975300C-AE32-4833-8AC9-1D8CBC83D9D0}">
      <dgm:prSet/>
      <dgm:spPr/>
      <dgm:t>
        <a:bodyPr/>
        <a:lstStyle/>
        <a:p>
          <a:endParaRPr lang="en-US"/>
        </a:p>
      </dgm:t>
    </dgm:pt>
    <dgm:pt modelId="{972EB7BF-47CB-4034-A2D3-3059FBE5DE52}" type="pres">
      <dgm:prSet presAssocID="{EABFFF5D-D870-458F-AC69-E9CE610481DB}" presName="Name0" presStyleCnt="0">
        <dgm:presLayoutVars>
          <dgm:chMax val="7"/>
          <dgm:dir/>
          <dgm:animLvl val="lvl"/>
          <dgm:resizeHandles val="exact"/>
        </dgm:presLayoutVars>
      </dgm:prSet>
      <dgm:spPr/>
    </dgm:pt>
    <dgm:pt modelId="{9DD75A30-086B-4097-8539-8EDA6A193B72}" type="pres">
      <dgm:prSet presAssocID="{7F8E3F88-2E4F-411B-A22F-AD27C04D2A0B}" presName="circle1" presStyleLbl="node1" presStyleIdx="0" presStyleCnt="2" custLinFactNeighborX="2926" custLinFactNeighborY="-53"/>
      <dgm:spPr/>
    </dgm:pt>
    <dgm:pt modelId="{13FA63A9-4733-43B0-85B5-1645E7182543}" type="pres">
      <dgm:prSet presAssocID="{7F8E3F88-2E4F-411B-A22F-AD27C04D2A0B}" presName="space" presStyleCnt="0"/>
      <dgm:spPr/>
    </dgm:pt>
    <dgm:pt modelId="{865EB2E5-D93A-4778-8260-9A4F05749B1B}" type="pres">
      <dgm:prSet presAssocID="{7F8E3F88-2E4F-411B-A22F-AD27C04D2A0B}" presName="rect1" presStyleLbl="alignAcc1" presStyleIdx="0" presStyleCnt="2"/>
      <dgm:spPr/>
    </dgm:pt>
    <dgm:pt modelId="{D2ACA9C6-55FB-43AF-845B-BB64C3EC451B}" type="pres">
      <dgm:prSet presAssocID="{8E97F0B4-625F-4E2A-A899-984C5E70AB69}" presName="vertSpace2" presStyleLbl="node1" presStyleIdx="0" presStyleCnt="2"/>
      <dgm:spPr/>
    </dgm:pt>
    <dgm:pt modelId="{A3CA80BF-0085-4F57-9511-9091E75AB66A}" type="pres">
      <dgm:prSet presAssocID="{8E97F0B4-625F-4E2A-A899-984C5E70AB69}" presName="circle2" presStyleLbl="node1" presStyleIdx="1" presStyleCnt="2"/>
      <dgm:spPr/>
    </dgm:pt>
    <dgm:pt modelId="{CD361803-3C57-4001-8876-DB1022407708}" type="pres">
      <dgm:prSet presAssocID="{8E97F0B4-625F-4E2A-A899-984C5E70AB69}" presName="rect2" presStyleLbl="alignAcc1" presStyleIdx="1" presStyleCnt="2" custScaleY="118089"/>
      <dgm:spPr/>
    </dgm:pt>
    <dgm:pt modelId="{C817A82C-A205-4D3E-AE37-2DE1766C48EF}" type="pres">
      <dgm:prSet presAssocID="{7F8E3F88-2E4F-411B-A22F-AD27C04D2A0B}" presName="rect1ParTxNoCh" presStyleLbl="alignAcc1" presStyleIdx="1" presStyleCnt="2">
        <dgm:presLayoutVars>
          <dgm:chMax val="1"/>
          <dgm:bulletEnabled val="1"/>
        </dgm:presLayoutVars>
      </dgm:prSet>
      <dgm:spPr/>
    </dgm:pt>
    <dgm:pt modelId="{9646086C-066F-4BF0-B33D-EC2614261C86}" type="pres">
      <dgm:prSet presAssocID="{8E97F0B4-625F-4E2A-A899-984C5E70AB69}" presName="rect2ParTxNoCh" presStyleLbl="alignAcc1" presStyleIdx="1" presStyleCnt="2">
        <dgm:presLayoutVars>
          <dgm:chMax val="1"/>
          <dgm:bulletEnabled val="1"/>
        </dgm:presLayoutVars>
      </dgm:prSet>
      <dgm:spPr/>
    </dgm:pt>
  </dgm:ptLst>
  <dgm:cxnLst>
    <dgm:cxn modelId="{C187E905-E67B-40B3-873E-1015F6FDC270}" type="presOf" srcId="{8E97F0B4-625F-4E2A-A899-984C5E70AB69}" destId="{CD361803-3C57-4001-8876-DB1022407708}" srcOrd="0" destOrd="0" presId="urn:microsoft.com/office/officeart/2005/8/layout/target3"/>
    <dgm:cxn modelId="{A975300C-AE32-4833-8AC9-1D8CBC83D9D0}" srcId="{EABFFF5D-D870-458F-AC69-E9CE610481DB}" destId="{8E97F0B4-625F-4E2A-A899-984C5E70AB69}" srcOrd="1" destOrd="0" parTransId="{1A021AD2-2CB2-47EF-A25A-281612ECD8D5}" sibTransId="{C5AF9A71-D6C1-458A-A4AC-4E962714CDA6}"/>
    <dgm:cxn modelId="{53F32736-8F42-4781-BC48-EC3395F08BAA}" type="presOf" srcId="{EABFFF5D-D870-458F-AC69-E9CE610481DB}" destId="{972EB7BF-47CB-4034-A2D3-3059FBE5DE52}" srcOrd="0" destOrd="0" presId="urn:microsoft.com/office/officeart/2005/8/layout/target3"/>
    <dgm:cxn modelId="{D1B7B059-9761-42EB-94E5-FCB15081235C}" type="presOf" srcId="{8E97F0B4-625F-4E2A-A899-984C5E70AB69}" destId="{9646086C-066F-4BF0-B33D-EC2614261C86}" srcOrd="1" destOrd="0" presId="urn:microsoft.com/office/officeart/2005/8/layout/target3"/>
    <dgm:cxn modelId="{AE0812A0-AECF-42E8-A64D-273D339D7942}" type="presOf" srcId="{7F8E3F88-2E4F-411B-A22F-AD27C04D2A0B}" destId="{865EB2E5-D93A-4778-8260-9A4F05749B1B}" srcOrd="0" destOrd="0" presId="urn:microsoft.com/office/officeart/2005/8/layout/target3"/>
    <dgm:cxn modelId="{FFC443A1-8DCC-4DB4-A9D0-5B37A5AF738D}" srcId="{EABFFF5D-D870-458F-AC69-E9CE610481DB}" destId="{7F8E3F88-2E4F-411B-A22F-AD27C04D2A0B}" srcOrd="0" destOrd="0" parTransId="{80F3752D-84D2-4805-B205-C9471B9B38B5}" sibTransId="{E5C155B1-B9EF-4071-9B0F-5FD82D1EABA6}"/>
    <dgm:cxn modelId="{FD784FBA-58CD-4F39-8881-BC9A03CF1479}" type="presOf" srcId="{7F8E3F88-2E4F-411B-A22F-AD27C04D2A0B}" destId="{C817A82C-A205-4D3E-AE37-2DE1766C48EF}" srcOrd="1" destOrd="0" presId="urn:microsoft.com/office/officeart/2005/8/layout/target3"/>
    <dgm:cxn modelId="{44353AEB-B112-4075-B7AE-B2EF19E387A4}" type="presParOf" srcId="{972EB7BF-47CB-4034-A2D3-3059FBE5DE52}" destId="{9DD75A30-086B-4097-8539-8EDA6A193B72}" srcOrd="0" destOrd="0" presId="urn:microsoft.com/office/officeart/2005/8/layout/target3"/>
    <dgm:cxn modelId="{BAAFA98D-0640-45BA-9F68-3DA00E805BFE}" type="presParOf" srcId="{972EB7BF-47CB-4034-A2D3-3059FBE5DE52}" destId="{13FA63A9-4733-43B0-85B5-1645E7182543}" srcOrd="1" destOrd="0" presId="urn:microsoft.com/office/officeart/2005/8/layout/target3"/>
    <dgm:cxn modelId="{EB26813E-C76B-4752-9EC9-94AD12F73552}" type="presParOf" srcId="{972EB7BF-47CB-4034-A2D3-3059FBE5DE52}" destId="{865EB2E5-D93A-4778-8260-9A4F05749B1B}" srcOrd="2" destOrd="0" presId="urn:microsoft.com/office/officeart/2005/8/layout/target3"/>
    <dgm:cxn modelId="{5D03FF71-0BDA-41E0-8FC6-BAE00C8B495F}" type="presParOf" srcId="{972EB7BF-47CB-4034-A2D3-3059FBE5DE52}" destId="{D2ACA9C6-55FB-43AF-845B-BB64C3EC451B}" srcOrd="3" destOrd="0" presId="urn:microsoft.com/office/officeart/2005/8/layout/target3"/>
    <dgm:cxn modelId="{F467979B-0A5A-453F-82E2-7FA9A84321A2}" type="presParOf" srcId="{972EB7BF-47CB-4034-A2D3-3059FBE5DE52}" destId="{A3CA80BF-0085-4F57-9511-9091E75AB66A}" srcOrd="4" destOrd="0" presId="urn:microsoft.com/office/officeart/2005/8/layout/target3"/>
    <dgm:cxn modelId="{1ED9AD70-B7EA-49F1-894E-0B4B7EE71D34}" type="presParOf" srcId="{972EB7BF-47CB-4034-A2D3-3059FBE5DE52}" destId="{CD361803-3C57-4001-8876-DB1022407708}" srcOrd="5" destOrd="0" presId="urn:microsoft.com/office/officeart/2005/8/layout/target3"/>
    <dgm:cxn modelId="{F62D1142-2317-4D65-BC0D-8EE1E3954BE7}" type="presParOf" srcId="{972EB7BF-47CB-4034-A2D3-3059FBE5DE52}" destId="{C817A82C-A205-4D3E-AE37-2DE1766C48EF}" srcOrd="6" destOrd="0" presId="urn:microsoft.com/office/officeart/2005/8/layout/target3"/>
    <dgm:cxn modelId="{51B350D8-DB82-4832-8C72-67F09824408B}" type="presParOf" srcId="{972EB7BF-47CB-4034-A2D3-3059FBE5DE52}" destId="{9646086C-066F-4BF0-B33D-EC2614261C86}"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56DB61-96DA-4FE5-B5B3-43FEF340761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242B66A3-0F33-496B-82BB-3BB8B10FA344}">
      <dgm:prSet phldrT="[Text]" custT="1"/>
      <dgm:spPr/>
      <dgm:t>
        <a:bodyPr/>
        <a:lstStyle/>
        <a:p>
          <a:r>
            <a:rPr lang="en-US" sz="2500" b="1" dirty="0">
              <a:solidFill>
                <a:srgbClr val="FFFF00"/>
              </a:solidFill>
            </a:rPr>
            <a:t>Step1</a:t>
          </a:r>
        </a:p>
      </dgm:t>
    </dgm:pt>
    <dgm:pt modelId="{EEFAC72B-06BE-4DB3-AFC4-7D44D143BD2D}" type="parTrans" cxnId="{A376CF10-3F28-4FA8-BDBC-B656C3CBD404}">
      <dgm:prSet/>
      <dgm:spPr/>
      <dgm:t>
        <a:bodyPr/>
        <a:lstStyle/>
        <a:p>
          <a:endParaRPr lang="en-US"/>
        </a:p>
      </dgm:t>
    </dgm:pt>
    <dgm:pt modelId="{D5ACEB80-ABCB-4FF8-A6BC-BDE901B92E97}" type="sibTrans" cxnId="{A376CF10-3F28-4FA8-BDBC-B656C3CBD404}">
      <dgm:prSet/>
      <dgm:spPr/>
      <dgm:t>
        <a:bodyPr/>
        <a:lstStyle/>
        <a:p>
          <a:endParaRPr lang="en-US"/>
        </a:p>
      </dgm:t>
    </dgm:pt>
    <dgm:pt modelId="{7F625323-66CC-45B8-B119-A7AA8678992E}">
      <dgm:prSet phldrT="[Text]" custT="1"/>
      <dgm:spPr/>
      <dgm:t>
        <a:bodyPr/>
        <a:lstStyle/>
        <a:p>
          <a:r>
            <a:rPr lang="en-US" sz="2500" b="1" dirty="0">
              <a:solidFill>
                <a:srgbClr val="FFFF00"/>
              </a:solidFill>
            </a:rPr>
            <a:t>Step 2</a:t>
          </a:r>
        </a:p>
      </dgm:t>
    </dgm:pt>
    <dgm:pt modelId="{B685A69B-663D-4B98-BC2D-16C4D20AE34A}" type="parTrans" cxnId="{EA902271-3B81-4B35-B0B1-2DBCC3C109E2}">
      <dgm:prSet/>
      <dgm:spPr/>
      <dgm:t>
        <a:bodyPr/>
        <a:lstStyle/>
        <a:p>
          <a:endParaRPr lang="en-US"/>
        </a:p>
      </dgm:t>
    </dgm:pt>
    <dgm:pt modelId="{8DC1308A-9FE2-49AC-86F6-22A0F74F804A}" type="sibTrans" cxnId="{EA902271-3B81-4B35-B0B1-2DBCC3C109E2}">
      <dgm:prSet/>
      <dgm:spPr/>
      <dgm:t>
        <a:bodyPr/>
        <a:lstStyle/>
        <a:p>
          <a:endParaRPr lang="en-US"/>
        </a:p>
      </dgm:t>
    </dgm:pt>
    <dgm:pt modelId="{6309A32F-D2EC-4238-BCE1-94F4F9E949BA}">
      <dgm:prSet phldrT="[Text]" custT="1"/>
      <dgm:spPr/>
      <dgm:t>
        <a:bodyPr/>
        <a:lstStyle/>
        <a:p>
          <a:r>
            <a:rPr lang="en-US" sz="2500" b="1" dirty="0">
              <a:solidFill>
                <a:srgbClr val="FFFF00"/>
              </a:solidFill>
            </a:rPr>
            <a:t>Step 3</a:t>
          </a:r>
        </a:p>
      </dgm:t>
    </dgm:pt>
    <dgm:pt modelId="{2243EE44-59EA-47B0-A289-4652ADC183A9}" type="parTrans" cxnId="{CC4F2E17-C3E9-4CBA-B2F9-3565EFC33DE4}">
      <dgm:prSet/>
      <dgm:spPr/>
      <dgm:t>
        <a:bodyPr/>
        <a:lstStyle/>
        <a:p>
          <a:endParaRPr lang="en-US"/>
        </a:p>
      </dgm:t>
    </dgm:pt>
    <dgm:pt modelId="{290EBCD9-3315-4C1F-98EC-0D1D20572D1E}" type="sibTrans" cxnId="{CC4F2E17-C3E9-4CBA-B2F9-3565EFC33DE4}">
      <dgm:prSet/>
      <dgm:spPr/>
      <dgm:t>
        <a:bodyPr/>
        <a:lstStyle/>
        <a:p>
          <a:endParaRPr lang="en-US"/>
        </a:p>
      </dgm:t>
    </dgm:pt>
    <dgm:pt modelId="{114F0158-DA76-4984-B92D-A71F284B505D}">
      <dgm:prSet phldrT="[Text]" custT="1"/>
      <dgm:spPr/>
      <dgm:t>
        <a:bodyPr/>
        <a:lstStyle/>
        <a:p>
          <a:r>
            <a:rPr lang="en-US" sz="2500" b="1" dirty="0">
              <a:solidFill>
                <a:srgbClr val="FFFF00"/>
              </a:solidFill>
            </a:rPr>
            <a:t>Step 4</a:t>
          </a:r>
        </a:p>
      </dgm:t>
    </dgm:pt>
    <dgm:pt modelId="{CAA8FD93-8F18-4B1E-9FAA-05BA463E2599}" type="parTrans" cxnId="{DB087F5E-734D-4AEE-A4F3-31D53D7CE0F5}">
      <dgm:prSet/>
      <dgm:spPr/>
      <dgm:t>
        <a:bodyPr/>
        <a:lstStyle/>
        <a:p>
          <a:endParaRPr lang="en-US"/>
        </a:p>
      </dgm:t>
    </dgm:pt>
    <dgm:pt modelId="{B82F7C25-D14C-4120-BA29-C9A1AAEE0E88}" type="sibTrans" cxnId="{DB087F5E-734D-4AEE-A4F3-31D53D7CE0F5}">
      <dgm:prSet/>
      <dgm:spPr/>
      <dgm:t>
        <a:bodyPr/>
        <a:lstStyle/>
        <a:p>
          <a:endParaRPr lang="en-US"/>
        </a:p>
      </dgm:t>
    </dgm:pt>
    <dgm:pt modelId="{6E6C011D-A890-4811-A9EB-9DBFE0D93FAD}">
      <dgm:prSet custT="1"/>
      <dgm:spPr/>
      <dgm:t>
        <a:bodyPr/>
        <a:lstStyle/>
        <a:p>
          <a:pPr algn="just"/>
          <a:r>
            <a:rPr lang="en-US" sz="1700" dirty="0"/>
            <a:t>Identify CODM</a:t>
          </a:r>
        </a:p>
      </dgm:t>
    </dgm:pt>
    <dgm:pt modelId="{3558CA5F-869E-4D22-AE31-7D109DF503CB}" type="parTrans" cxnId="{DC39009E-0EA6-46D3-A1CE-8AAC91159AA2}">
      <dgm:prSet/>
      <dgm:spPr/>
      <dgm:t>
        <a:bodyPr/>
        <a:lstStyle/>
        <a:p>
          <a:endParaRPr lang="en-US"/>
        </a:p>
      </dgm:t>
    </dgm:pt>
    <dgm:pt modelId="{B187E50B-D041-4967-9A96-F998927634F7}" type="sibTrans" cxnId="{DC39009E-0EA6-46D3-A1CE-8AAC91159AA2}">
      <dgm:prSet/>
      <dgm:spPr/>
      <dgm:t>
        <a:bodyPr/>
        <a:lstStyle/>
        <a:p>
          <a:endParaRPr lang="en-US"/>
        </a:p>
      </dgm:t>
    </dgm:pt>
    <dgm:pt modelId="{F267DCFB-D4BC-410B-ABE2-5B239EC648EC}">
      <dgm:prSet custT="1"/>
      <dgm:spPr/>
      <dgm:t>
        <a:bodyPr/>
        <a:lstStyle/>
        <a:p>
          <a:pPr algn="just"/>
          <a:r>
            <a:rPr lang="en-US" sz="1700" dirty="0"/>
            <a:t>Identify Operating Segment</a:t>
          </a:r>
        </a:p>
      </dgm:t>
    </dgm:pt>
    <dgm:pt modelId="{23E5CD7B-01BD-4D86-933C-9307144A9002}" type="parTrans" cxnId="{1F6F6F37-2DFC-4E4B-AF91-8A981021D19E}">
      <dgm:prSet/>
      <dgm:spPr/>
      <dgm:t>
        <a:bodyPr/>
        <a:lstStyle/>
        <a:p>
          <a:endParaRPr lang="en-US"/>
        </a:p>
      </dgm:t>
    </dgm:pt>
    <dgm:pt modelId="{B0354D10-4603-43EA-BDF2-1700096B88C5}" type="sibTrans" cxnId="{1F6F6F37-2DFC-4E4B-AF91-8A981021D19E}">
      <dgm:prSet/>
      <dgm:spPr/>
      <dgm:t>
        <a:bodyPr/>
        <a:lstStyle/>
        <a:p>
          <a:endParaRPr lang="en-US"/>
        </a:p>
      </dgm:t>
    </dgm:pt>
    <dgm:pt modelId="{B6806E87-8719-4276-838B-F5284527F3FA}">
      <dgm:prSet custT="1"/>
      <dgm:spPr/>
      <dgm:t>
        <a:bodyPr/>
        <a:lstStyle/>
        <a:p>
          <a:r>
            <a:rPr lang="en-US" sz="1700" dirty="0"/>
            <a:t>Determine the Reportable Segment</a:t>
          </a:r>
        </a:p>
      </dgm:t>
    </dgm:pt>
    <dgm:pt modelId="{606E9BAC-FB55-4657-8885-7B3493F60671}" type="parTrans" cxnId="{017887A1-2791-46E6-9C10-4B886F874445}">
      <dgm:prSet/>
      <dgm:spPr/>
      <dgm:t>
        <a:bodyPr/>
        <a:lstStyle/>
        <a:p>
          <a:endParaRPr lang="en-US"/>
        </a:p>
      </dgm:t>
    </dgm:pt>
    <dgm:pt modelId="{8628781E-CFDA-4ACB-A32D-95C490CA1EEC}" type="sibTrans" cxnId="{017887A1-2791-46E6-9C10-4B886F874445}">
      <dgm:prSet/>
      <dgm:spPr/>
      <dgm:t>
        <a:bodyPr/>
        <a:lstStyle/>
        <a:p>
          <a:endParaRPr lang="en-US"/>
        </a:p>
      </dgm:t>
    </dgm:pt>
    <dgm:pt modelId="{CD361234-B5B1-4D1E-A1C2-010581EDFD9F}">
      <dgm:prSet custT="1"/>
      <dgm:spPr/>
      <dgm:t>
        <a:bodyPr/>
        <a:lstStyle/>
        <a:p>
          <a:r>
            <a:rPr lang="en-US" sz="1700" dirty="0"/>
            <a:t>Present the required information </a:t>
          </a:r>
        </a:p>
      </dgm:t>
    </dgm:pt>
    <dgm:pt modelId="{CBFD3E2B-999B-42A9-8BB2-0D5B21AB1020}" type="parTrans" cxnId="{3442BF41-AB97-41E7-A5B6-6A86F3DB2453}">
      <dgm:prSet/>
      <dgm:spPr/>
      <dgm:t>
        <a:bodyPr/>
        <a:lstStyle/>
        <a:p>
          <a:endParaRPr lang="en-US"/>
        </a:p>
      </dgm:t>
    </dgm:pt>
    <dgm:pt modelId="{A7878993-DEB1-4515-9378-D34F67D21D1C}" type="sibTrans" cxnId="{3442BF41-AB97-41E7-A5B6-6A86F3DB2453}">
      <dgm:prSet/>
      <dgm:spPr/>
      <dgm:t>
        <a:bodyPr/>
        <a:lstStyle/>
        <a:p>
          <a:endParaRPr lang="en-US"/>
        </a:p>
      </dgm:t>
    </dgm:pt>
    <dgm:pt modelId="{B523D6D1-E708-4FA8-8B1B-D91D27530829}" type="pres">
      <dgm:prSet presAssocID="{C156DB61-96DA-4FE5-B5B3-43FEF3407611}" presName="Name0" presStyleCnt="0">
        <dgm:presLayoutVars>
          <dgm:dir/>
          <dgm:animLvl val="lvl"/>
          <dgm:resizeHandles val="exact"/>
        </dgm:presLayoutVars>
      </dgm:prSet>
      <dgm:spPr/>
    </dgm:pt>
    <dgm:pt modelId="{5ADA9228-740D-443C-BB32-646CC87015BF}" type="pres">
      <dgm:prSet presAssocID="{C156DB61-96DA-4FE5-B5B3-43FEF3407611}" presName="tSp" presStyleCnt="0"/>
      <dgm:spPr/>
    </dgm:pt>
    <dgm:pt modelId="{17E46CB2-8507-4BB2-A2FC-BD75E0F93E88}" type="pres">
      <dgm:prSet presAssocID="{C156DB61-96DA-4FE5-B5B3-43FEF3407611}" presName="bSp" presStyleCnt="0"/>
      <dgm:spPr/>
    </dgm:pt>
    <dgm:pt modelId="{09335302-FD4A-4494-AE2E-39B4A45E3B04}" type="pres">
      <dgm:prSet presAssocID="{C156DB61-96DA-4FE5-B5B3-43FEF3407611}" presName="process" presStyleCnt="0"/>
      <dgm:spPr/>
    </dgm:pt>
    <dgm:pt modelId="{3D2721BF-B09B-49C7-BC05-182A0D048D5A}" type="pres">
      <dgm:prSet presAssocID="{242B66A3-0F33-496B-82BB-3BB8B10FA344}" presName="composite1" presStyleCnt="0"/>
      <dgm:spPr/>
    </dgm:pt>
    <dgm:pt modelId="{062A7584-158F-4409-B871-F76F34AFE651}" type="pres">
      <dgm:prSet presAssocID="{242B66A3-0F33-496B-82BB-3BB8B10FA344}" presName="dummyNode1" presStyleLbl="node1" presStyleIdx="0" presStyleCnt="4"/>
      <dgm:spPr/>
    </dgm:pt>
    <dgm:pt modelId="{6A0FFAA0-5A0C-43D6-B232-9DFEF9C2EE87}" type="pres">
      <dgm:prSet presAssocID="{242B66A3-0F33-496B-82BB-3BB8B10FA344}" presName="childNode1" presStyleLbl="bgAcc1" presStyleIdx="0" presStyleCnt="4">
        <dgm:presLayoutVars>
          <dgm:bulletEnabled val="1"/>
        </dgm:presLayoutVars>
      </dgm:prSet>
      <dgm:spPr/>
    </dgm:pt>
    <dgm:pt modelId="{476189BF-3DF7-46A2-A594-2495FCCA070E}" type="pres">
      <dgm:prSet presAssocID="{242B66A3-0F33-496B-82BB-3BB8B10FA344}" presName="childNode1tx" presStyleLbl="bgAcc1" presStyleIdx="0" presStyleCnt="4">
        <dgm:presLayoutVars>
          <dgm:bulletEnabled val="1"/>
        </dgm:presLayoutVars>
      </dgm:prSet>
      <dgm:spPr/>
    </dgm:pt>
    <dgm:pt modelId="{03ABD003-8888-42F0-833C-13A3C74BF688}" type="pres">
      <dgm:prSet presAssocID="{242B66A3-0F33-496B-82BB-3BB8B10FA344}" presName="parentNode1" presStyleLbl="node1" presStyleIdx="0" presStyleCnt="4">
        <dgm:presLayoutVars>
          <dgm:chMax val="1"/>
          <dgm:bulletEnabled val="1"/>
        </dgm:presLayoutVars>
      </dgm:prSet>
      <dgm:spPr/>
    </dgm:pt>
    <dgm:pt modelId="{06189888-7E24-4CFF-91EF-63029B47982F}" type="pres">
      <dgm:prSet presAssocID="{242B66A3-0F33-496B-82BB-3BB8B10FA344}" presName="connSite1" presStyleCnt="0"/>
      <dgm:spPr/>
    </dgm:pt>
    <dgm:pt modelId="{CB689DAB-DA53-4C68-B872-BC0101E87886}" type="pres">
      <dgm:prSet presAssocID="{D5ACEB80-ABCB-4FF8-A6BC-BDE901B92E97}" presName="Name9" presStyleLbl="sibTrans2D1" presStyleIdx="0" presStyleCnt="3"/>
      <dgm:spPr/>
    </dgm:pt>
    <dgm:pt modelId="{C73CB6B3-FC99-456C-9827-86CA9A47D3C5}" type="pres">
      <dgm:prSet presAssocID="{7F625323-66CC-45B8-B119-A7AA8678992E}" presName="composite2" presStyleCnt="0"/>
      <dgm:spPr/>
    </dgm:pt>
    <dgm:pt modelId="{2325D28F-EFE7-4F32-95B7-60E0719CEF82}" type="pres">
      <dgm:prSet presAssocID="{7F625323-66CC-45B8-B119-A7AA8678992E}" presName="dummyNode2" presStyleLbl="node1" presStyleIdx="0" presStyleCnt="4"/>
      <dgm:spPr/>
    </dgm:pt>
    <dgm:pt modelId="{7D9A6EDF-4F74-49B9-9E58-5F407E56EAF4}" type="pres">
      <dgm:prSet presAssocID="{7F625323-66CC-45B8-B119-A7AA8678992E}" presName="childNode2" presStyleLbl="bgAcc1" presStyleIdx="1" presStyleCnt="4">
        <dgm:presLayoutVars>
          <dgm:bulletEnabled val="1"/>
        </dgm:presLayoutVars>
      </dgm:prSet>
      <dgm:spPr/>
    </dgm:pt>
    <dgm:pt modelId="{88E11D0D-ED15-4B69-B85B-342ED39A3148}" type="pres">
      <dgm:prSet presAssocID="{7F625323-66CC-45B8-B119-A7AA8678992E}" presName="childNode2tx" presStyleLbl="bgAcc1" presStyleIdx="1" presStyleCnt="4">
        <dgm:presLayoutVars>
          <dgm:bulletEnabled val="1"/>
        </dgm:presLayoutVars>
      </dgm:prSet>
      <dgm:spPr/>
    </dgm:pt>
    <dgm:pt modelId="{B59B0675-A157-480B-B673-F42C2DDB3F48}" type="pres">
      <dgm:prSet presAssocID="{7F625323-66CC-45B8-B119-A7AA8678992E}" presName="parentNode2" presStyleLbl="node1" presStyleIdx="1" presStyleCnt="4">
        <dgm:presLayoutVars>
          <dgm:chMax val="0"/>
          <dgm:bulletEnabled val="1"/>
        </dgm:presLayoutVars>
      </dgm:prSet>
      <dgm:spPr/>
    </dgm:pt>
    <dgm:pt modelId="{8D70BD7C-D082-4C74-B4A9-A57AE70B22A9}" type="pres">
      <dgm:prSet presAssocID="{7F625323-66CC-45B8-B119-A7AA8678992E}" presName="connSite2" presStyleCnt="0"/>
      <dgm:spPr/>
    </dgm:pt>
    <dgm:pt modelId="{51B72F74-D7D5-4762-AEA4-1B9C741B4977}" type="pres">
      <dgm:prSet presAssocID="{8DC1308A-9FE2-49AC-86F6-22A0F74F804A}" presName="Name18" presStyleLbl="sibTrans2D1" presStyleIdx="1" presStyleCnt="3"/>
      <dgm:spPr/>
    </dgm:pt>
    <dgm:pt modelId="{8FBBF362-ABE7-49D3-BB43-6AD2E8288AFA}" type="pres">
      <dgm:prSet presAssocID="{6309A32F-D2EC-4238-BCE1-94F4F9E949BA}" presName="composite1" presStyleCnt="0"/>
      <dgm:spPr/>
    </dgm:pt>
    <dgm:pt modelId="{7E09AD45-50A5-4DDA-830D-621474AAE6AE}" type="pres">
      <dgm:prSet presAssocID="{6309A32F-D2EC-4238-BCE1-94F4F9E949BA}" presName="dummyNode1" presStyleLbl="node1" presStyleIdx="1" presStyleCnt="4"/>
      <dgm:spPr/>
    </dgm:pt>
    <dgm:pt modelId="{F0E230AC-4421-4654-A8EE-A6DD5F2636E5}" type="pres">
      <dgm:prSet presAssocID="{6309A32F-D2EC-4238-BCE1-94F4F9E949BA}" presName="childNode1" presStyleLbl="bgAcc1" presStyleIdx="2" presStyleCnt="4" custScaleX="127416">
        <dgm:presLayoutVars>
          <dgm:bulletEnabled val="1"/>
        </dgm:presLayoutVars>
      </dgm:prSet>
      <dgm:spPr/>
    </dgm:pt>
    <dgm:pt modelId="{E82B6FB9-D749-4DC6-B8C9-8AF70E4D1FB8}" type="pres">
      <dgm:prSet presAssocID="{6309A32F-D2EC-4238-BCE1-94F4F9E949BA}" presName="childNode1tx" presStyleLbl="bgAcc1" presStyleIdx="2" presStyleCnt="4">
        <dgm:presLayoutVars>
          <dgm:bulletEnabled val="1"/>
        </dgm:presLayoutVars>
      </dgm:prSet>
      <dgm:spPr/>
    </dgm:pt>
    <dgm:pt modelId="{208FA5B6-4FA4-4DC8-89B2-080699607E4D}" type="pres">
      <dgm:prSet presAssocID="{6309A32F-D2EC-4238-BCE1-94F4F9E949BA}" presName="parentNode1" presStyleLbl="node1" presStyleIdx="2" presStyleCnt="4">
        <dgm:presLayoutVars>
          <dgm:chMax val="1"/>
          <dgm:bulletEnabled val="1"/>
        </dgm:presLayoutVars>
      </dgm:prSet>
      <dgm:spPr/>
    </dgm:pt>
    <dgm:pt modelId="{319EE621-8257-4D59-ACD6-8EF3C49DACCC}" type="pres">
      <dgm:prSet presAssocID="{6309A32F-D2EC-4238-BCE1-94F4F9E949BA}" presName="connSite1" presStyleCnt="0"/>
      <dgm:spPr/>
    </dgm:pt>
    <dgm:pt modelId="{DF54578B-2787-4C56-B7F0-41A7D0E8C970}" type="pres">
      <dgm:prSet presAssocID="{290EBCD9-3315-4C1F-98EC-0D1D20572D1E}" presName="Name9" presStyleLbl="sibTrans2D1" presStyleIdx="2" presStyleCnt="3"/>
      <dgm:spPr/>
    </dgm:pt>
    <dgm:pt modelId="{B2218CF1-2FCE-40F6-A50F-C65D5041A4DD}" type="pres">
      <dgm:prSet presAssocID="{114F0158-DA76-4984-B92D-A71F284B505D}" presName="composite2" presStyleCnt="0"/>
      <dgm:spPr/>
    </dgm:pt>
    <dgm:pt modelId="{F34A1741-CBAC-4B81-A614-85A4B938FF56}" type="pres">
      <dgm:prSet presAssocID="{114F0158-DA76-4984-B92D-A71F284B505D}" presName="dummyNode2" presStyleLbl="node1" presStyleIdx="2" presStyleCnt="4"/>
      <dgm:spPr/>
    </dgm:pt>
    <dgm:pt modelId="{FB15BA6D-75C9-4911-B4F5-6E7BD199AF4B}" type="pres">
      <dgm:prSet presAssocID="{114F0158-DA76-4984-B92D-A71F284B505D}" presName="childNode2" presStyleLbl="bgAcc1" presStyleIdx="3" presStyleCnt="4">
        <dgm:presLayoutVars>
          <dgm:bulletEnabled val="1"/>
        </dgm:presLayoutVars>
      </dgm:prSet>
      <dgm:spPr/>
    </dgm:pt>
    <dgm:pt modelId="{CA1316EF-D897-48D6-B549-99BB3EE4AA78}" type="pres">
      <dgm:prSet presAssocID="{114F0158-DA76-4984-B92D-A71F284B505D}" presName="childNode2tx" presStyleLbl="bgAcc1" presStyleIdx="3" presStyleCnt="4">
        <dgm:presLayoutVars>
          <dgm:bulletEnabled val="1"/>
        </dgm:presLayoutVars>
      </dgm:prSet>
      <dgm:spPr/>
    </dgm:pt>
    <dgm:pt modelId="{F136A8CF-5BA5-4ED0-975F-55E6243327F7}" type="pres">
      <dgm:prSet presAssocID="{114F0158-DA76-4984-B92D-A71F284B505D}" presName="parentNode2" presStyleLbl="node1" presStyleIdx="3" presStyleCnt="4">
        <dgm:presLayoutVars>
          <dgm:chMax val="0"/>
          <dgm:bulletEnabled val="1"/>
        </dgm:presLayoutVars>
      </dgm:prSet>
      <dgm:spPr/>
    </dgm:pt>
    <dgm:pt modelId="{7F779F63-F2B4-425A-B849-5B3757B68E77}" type="pres">
      <dgm:prSet presAssocID="{114F0158-DA76-4984-B92D-A71F284B505D}" presName="connSite2" presStyleCnt="0"/>
      <dgm:spPr/>
    </dgm:pt>
  </dgm:ptLst>
  <dgm:cxnLst>
    <dgm:cxn modelId="{A376CF10-3F28-4FA8-BDBC-B656C3CBD404}" srcId="{C156DB61-96DA-4FE5-B5B3-43FEF3407611}" destId="{242B66A3-0F33-496B-82BB-3BB8B10FA344}" srcOrd="0" destOrd="0" parTransId="{EEFAC72B-06BE-4DB3-AFC4-7D44D143BD2D}" sibTransId="{D5ACEB80-ABCB-4FF8-A6BC-BDE901B92E97}"/>
    <dgm:cxn modelId="{CC4F2E17-C3E9-4CBA-B2F9-3565EFC33DE4}" srcId="{C156DB61-96DA-4FE5-B5B3-43FEF3407611}" destId="{6309A32F-D2EC-4238-BCE1-94F4F9E949BA}" srcOrd="2" destOrd="0" parTransId="{2243EE44-59EA-47B0-A289-4652ADC183A9}" sibTransId="{290EBCD9-3315-4C1F-98EC-0D1D20572D1E}"/>
    <dgm:cxn modelId="{AA61261C-43A9-4F38-AAE0-02059D6587B6}" type="presOf" srcId="{290EBCD9-3315-4C1F-98EC-0D1D20572D1E}" destId="{DF54578B-2787-4C56-B7F0-41A7D0E8C970}" srcOrd="0" destOrd="0" presId="urn:microsoft.com/office/officeart/2005/8/layout/hProcess4"/>
    <dgm:cxn modelId="{8A4C0B20-53DB-4D87-95E7-117C7C41A7E2}" type="presOf" srcId="{F267DCFB-D4BC-410B-ABE2-5B239EC648EC}" destId="{7D9A6EDF-4F74-49B9-9E58-5F407E56EAF4}" srcOrd="0" destOrd="0" presId="urn:microsoft.com/office/officeart/2005/8/layout/hProcess4"/>
    <dgm:cxn modelId="{B1719523-7053-476F-9C12-8DE99821F47D}" type="presOf" srcId="{CD361234-B5B1-4D1E-A1C2-010581EDFD9F}" destId="{FB15BA6D-75C9-4911-B4F5-6E7BD199AF4B}" srcOrd="0" destOrd="0" presId="urn:microsoft.com/office/officeart/2005/8/layout/hProcess4"/>
    <dgm:cxn modelId="{2DCDFB34-5C1A-453C-BC19-9A75B46AA567}" type="presOf" srcId="{114F0158-DA76-4984-B92D-A71F284B505D}" destId="{F136A8CF-5BA5-4ED0-975F-55E6243327F7}" srcOrd="0" destOrd="0" presId="urn:microsoft.com/office/officeart/2005/8/layout/hProcess4"/>
    <dgm:cxn modelId="{1F6F6F37-2DFC-4E4B-AF91-8A981021D19E}" srcId="{7F625323-66CC-45B8-B119-A7AA8678992E}" destId="{F267DCFB-D4BC-410B-ABE2-5B239EC648EC}" srcOrd="0" destOrd="0" parTransId="{23E5CD7B-01BD-4D86-933C-9307144A9002}" sibTransId="{B0354D10-4603-43EA-BDF2-1700096B88C5}"/>
    <dgm:cxn modelId="{DB087F5E-734D-4AEE-A4F3-31D53D7CE0F5}" srcId="{C156DB61-96DA-4FE5-B5B3-43FEF3407611}" destId="{114F0158-DA76-4984-B92D-A71F284B505D}" srcOrd="3" destOrd="0" parTransId="{CAA8FD93-8F18-4B1E-9FAA-05BA463E2599}" sibTransId="{B82F7C25-D14C-4120-BA29-C9A1AAEE0E88}"/>
    <dgm:cxn modelId="{3442BF41-AB97-41E7-A5B6-6A86F3DB2453}" srcId="{114F0158-DA76-4984-B92D-A71F284B505D}" destId="{CD361234-B5B1-4D1E-A1C2-010581EDFD9F}" srcOrd="0" destOrd="0" parTransId="{CBFD3E2B-999B-42A9-8BB2-0D5B21AB1020}" sibTransId="{A7878993-DEB1-4515-9378-D34F67D21D1C}"/>
    <dgm:cxn modelId="{FC4ED544-B674-40C2-A5FB-89A19B18D2F7}" type="presOf" srcId="{CD361234-B5B1-4D1E-A1C2-010581EDFD9F}" destId="{CA1316EF-D897-48D6-B549-99BB3EE4AA78}" srcOrd="1" destOrd="0" presId="urn:microsoft.com/office/officeart/2005/8/layout/hProcess4"/>
    <dgm:cxn modelId="{9EEE496F-5A4A-42F2-8AC6-752CB47BCA57}" type="presOf" srcId="{6309A32F-D2EC-4238-BCE1-94F4F9E949BA}" destId="{208FA5B6-4FA4-4DC8-89B2-080699607E4D}" srcOrd="0" destOrd="0" presId="urn:microsoft.com/office/officeart/2005/8/layout/hProcess4"/>
    <dgm:cxn modelId="{EA902271-3B81-4B35-B0B1-2DBCC3C109E2}" srcId="{C156DB61-96DA-4FE5-B5B3-43FEF3407611}" destId="{7F625323-66CC-45B8-B119-A7AA8678992E}" srcOrd="1" destOrd="0" parTransId="{B685A69B-663D-4B98-BC2D-16C4D20AE34A}" sibTransId="{8DC1308A-9FE2-49AC-86F6-22A0F74F804A}"/>
    <dgm:cxn modelId="{F2C7BE73-9226-4BE5-8672-BCC44BD3FFE8}" type="presOf" srcId="{B6806E87-8719-4276-838B-F5284527F3FA}" destId="{E82B6FB9-D749-4DC6-B8C9-8AF70E4D1FB8}" srcOrd="1" destOrd="0" presId="urn:microsoft.com/office/officeart/2005/8/layout/hProcess4"/>
    <dgm:cxn modelId="{6B9BF477-A98B-4C98-ABDB-121F185B5C3D}" type="presOf" srcId="{B6806E87-8719-4276-838B-F5284527F3FA}" destId="{F0E230AC-4421-4654-A8EE-A6DD5F2636E5}" srcOrd="0" destOrd="0" presId="urn:microsoft.com/office/officeart/2005/8/layout/hProcess4"/>
    <dgm:cxn modelId="{E1F3587F-2ECA-49BB-B719-8121B7B421E1}" type="presOf" srcId="{D5ACEB80-ABCB-4FF8-A6BC-BDE901B92E97}" destId="{CB689DAB-DA53-4C68-B872-BC0101E87886}" srcOrd="0" destOrd="0" presId="urn:microsoft.com/office/officeart/2005/8/layout/hProcess4"/>
    <dgm:cxn modelId="{A7A61087-0C9F-4249-A1DD-76923A04F3B2}" type="presOf" srcId="{6E6C011D-A890-4811-A9EB-9DBFE0D93FAD}" destId="{476189BF-3DF7-46A2-A594-2495FCCA070E}" srcOrd="1" destOrd="0" presId="urn:microsoft.com/office/officeart/2005/8/layout/hProcess4"/>
    <dgm:cxn modelId="{E664B887-6451-4FED-9B35-875FCCAADCD4}" type="presOf" srcId="{6E6C011D-A890-4811-A9EB-9DBFE0D93FAD}" destId="{6A0FFAA0-5A0C-43D6-B232-9DFEF9C2EE87}" srcOrd="0" destOrd="0" presId="urn:microsoft.com/office/officeart/2005/8/layout/hProcess4"/>
    <dgm:cxn modelId="{75F1728C-8761-469A-993A-6651E370157B}" type="presOf" srcId="{7F625323-66CC-45B8-B119-A7AA8678992E}" destId="{B59B0675-A157-480B-B673-F42C2DDB3F48}" srcOrd="0" destOrd="0" presId="urn:microsoft.com/office/officeart/2005/8/layout/hProcess4"/>
    <dgm:cxn modelId="{DC39009E-0EA6-46D3-A1CE-8AAC91159AA2}" srcId="{242B66A3-0F33-496B-82BB-3BB8B10FA344}" destId="{6E6C011D-A890-4811-A9EB-9DBFE0D93FAD}" srcOrd="0" destOrd="0" parTransId="{3558CA5F-869E-4D22-AE31-7D109DF503CB}" sibTransId="{B187E50B-D041-4967-9A96-F998927634F7}"/>
    <dgm:cxn modelId="{FC21E59F-ACBF-4710-BE9A-1B18BBB22333}" type="presOf" srcId="{8DC1308A-9FE2-49AC-86F6-22A0F74F804A}" destId="{51B72F74-D7D5-4762-AEA4-1B9C741B4977}" srcOrd="0" destOrd="0" presId="urn:microsoft.com/office/officeart/2005/8/layout/hProcess4"/>
    <dgm:cxn modelId="{017887A1-2791-46E6-9C10-4B886F874445}" srcId="{6309A32F-D2EC-4238-BCE1-94F4F9E949BA}" destId="{B6806E87-8719-4276-838B-F5284527F3FA}" srcOrd="0" destOrd="0" parTransId="{606E9BAC-FB55-4657-8885-7B3493F60671}" sibTransId="{8628781E-CFDA-4ACB-A32D-95C490CA1EEC}"/>
    <dgm:cxn modelId="{8E6512A6-FAE7-4A13-B10F-D158A26063A2}" type="presOf" srcId="{F267DCFB-D4BC-410B-ABE2-5B239EC648EC}" destId="{88E11D0D-ED15-4B69-B85B-342ED39A3148}" srcOrd="1" destOrd="0" presId="urn:microsoft.com/office/officeart/2005/8/layout/hProcess4"/>
    <dgm:cxn modelId="{B6ED7FDE-BBA3-4A99-A10D-C083089FCBA4}" type="presOf" srcId="{C156DB61-96DA-4FE5-B5B3-43FEF3407611}" destId="{B523D6D1-E708-4FA8-8B1B-D91D27530829}" srcOrd="0" destOrd="0" presId="urn:microsoft.com/office/officeart/2005/8/layout/hProcess4"/>
    <dgm:cxn modelId="{DCC64FF4-CEAE-4F1F-A637-61F4E014372D}" type="presOf" srcId="{242B66A3-0F33-496B-82BB-3BB8B10FA344}" destId="{03ABD003-8888-42F0-833C-13A3C74BF688}" srcOrd="0" destOrd="0" presId="urn:microsoft.com/office/officeart/2005/8/layout/hProcess4"/>
    <dgm:cxn modelId="{886B67B7-B9C4-44B3-98E2-6110DA125664}" type="presParOf" srcId="{B523D6D1-E708-4FA8-8B1B-D91D27530829}" destId="{5ADA9228-740D-443C-BB32-646CC87015BF}" srcOrd="0" destOrd="0" presId="urn:microsoft.com/office/officeart/2005/8/layout/hProcess4"/>
    <dgm:cxn modelId="{468596D4-3D90-4C7D-AE99-40636E4CBE16}" type="presParOf" srcId="{B523D6D1-E708-4FA8-8B1B-D91D27530829}" destId="{17E46CB2-8507-4BB2-A2FC-BD75E0F93E88}" srcOrd="1" destOrd="0" presId="urn:microsoft.com/office/officeart/2005/8/layout/hProcess4"/>
    <dgm:cxn modelId="{A37071F2-6A25-424D-9448-5CCB05255F4B}" type="presParOf" srcId="{B523D6D1-E708-4FA8-8B1B-D91D27530829}" destId="{09335302-FD4A-4494-AE2E-39B4A45E3B04}" srcOrd="2" destOrd="0" presId="urn:microsoft.com/office/officeart/2005/8/layout/hProcess4"/>
    <dgm:cxn modelId="{B529686A-CB20-4D71-86F6-A5CEB8012161}" type="presParOf" srcId="{09335302-FD4A-4494-AE2E-39B4A45E3B04}" destId="{3D2721BF-B09B-49C7-BC05-182A0D048D5A}" srcOrd="0" destOrd="0" presId="urn:microsoft.com/office/officeart/2005/8/layout/hProcess4"/>
    <dgm:cxn modelId="{090653EB-74A9-4D09-9403-CC3542AD9AD2}" type="presParOf" srcId="{3D2721BF-B09B-49C7-BC05-182A0D048D5A}" destId="{062A7584-158F-4409-B871-F76F34AFE651}" srcOrd="0" destOrd="0" presId="urn:microsoft.com/office/officeart/2005/8/layout/hProcess4"/>
    <dgm:cxn modelId="{767277DE-2855-48BE-B23D-0BC1CE100943}" type="presParOf" srcId="{3D2721BF-B09B-49C7-BC05-182A0D048D5A}" destId="{6A0FFAA0-5A0C-43D6-B232-9DFEF9C2EE87}" srcOrd="1" destOrd="0" presId="urn:microsoft.com/office/officeart/2005/8/layout/hProcess4"/>
    <dgm:cxn modelId="{32DE0206-4BB3-4CD6-ADA3-EC354BD4D193}" type="presParOf" srcId="{3D2721BF-B09B-49C7-BC05-182A0D048D5A}" destId="{476189BF-3DF7-46A2-A594-2495FCCA070E}" srcOrd="2" destOrd="0" presId="urn:microsoft.com/office/officeart/2005/8/layout/hProcess4"/>
    <dgm:cxn modelId="{4178AAE1-E194-49F7-B18B-2D3C11A44DB8}" type="presParOf" srcId="{3D2721BF-B09B-49C7-BC05-182A0D048D5A}" destId="{03ABD003-8888-42F0-833C-13A3C74BF688}" srcOrd="3" destOrd="0" presId="urn:microsoft.com/office/officeart/2005/8/layout/hProcess4"/>
    <dgm:cxn modelId="{54A47C50-CC0E-4EA7-9527-C177A5C5E09D}" type="presParOf" srcId="{3D2721BF-B09B-49C7-BC05-182A0D048D5A}" destId="{06189888-7E24-4CFF-91EF-63029B47982F}" srcOrd="4" destOrd="0" presId="urn:microsoft.com/office/officeart/2005/8/layout/hProcess4"/>
    <dgm:cxn modelId="{516DAC18-67E4-4403-A326-FDA792D9AC8A}" type="presParOf" srcId="{09335302-FD4A-4494-AE2E-39B4A45E3B04}" destId="{CB689DAB-DA53-4C68-B872-BC0101E87886}" srcOrd="1" destOrd="0" presId="urn:microsoft.com/office/officeart/2005/8/layout/hProcess4"/>
    <dgm:cxn modelId="{F18F8BD2-8B05-4B7D-A923-48616A61C312}" type="presParOf" srcId="{09335302-FD4A-4494-AE2E-39B4A45E3B04}" destId="{C73CB6B3-FC99-456C-9827-86CA9A47D3C5}" srcOrd="2" destOrd="0" presId="urn:microsoft.com/office/officeart/2005/8/layout/hProcess4"/>
    <dgm:cxn modelId="{0B74FAD0-7D2A-4CAF-8351-CA8A67CB98B7}" type="presParOf" srcId="{C73CB6B3-FC99-456C-9827-86CA9A47D3C5}" destId="{2325D28F-EFE7-4F32-95B7-60E0719CEF82}" srcOrd="0" destOrd="0" presId="urn:microsoft.com/office/officeart/2005/8/layout/hProcess4"/>
    <dgm:cxn modelId="{7D191CF5-9292-414B-BB52-E0A320A40685}" type="presParOf" srcId="{C73CB6B3-FC99-456C-9827-86CA9A47D3C5}" destId="{7D9A6EDF-4F74-49B9-9E58-5F407E56EAF4}" srcOrd="1" destOrd="0" presId="urn:microsoft.com/office/officeart/2005/8/layout/hProcess4"/>
    <dgm:cxn modelId="{6C55A04B-073C-4B75-A6F4-75424927BA43}" type="presParOf" srcId="{C73CB6B3-FC99-456C-9827-86CA9A47D3C5}" destId="{88E11D0D-ED15-4B69-B85B-342ED39A3148}" srcOrd="2" destOrd="0" presId="urn:microsoft.com/office/officeart/2005/8/layout/hProcess4"/>
    <dgm:cxn modelId="{AE7CFA5F-A640-4906-A188-4B2B129ED00F}" type="presParOf" srcId="{C73CB6B3-FC99-456C-9827-86CA9A47D3C5}" destId="{B59B0675-A157-480B-B673-F42C2DDB3F48}" srcOrd="3" destOrd="0" presId="urn:microsoft.com/office/officeart/2005/8/layout/hProcess4"/>
    <dgm:cxn modelId="{183BBFD9-348A-48C8-840D-0FB21536ED2A}" type="presParOf" srcId="{C73CB6B3-FC99-456C-9827-86CA9A47D3C5}" destId="{8D70BD7C-D082-4C74-B4A9-A57AE70B22A9}" srcOrd="4" destOrd="0" presId="urn:microsoft.com/office/officeart/2005/8/layout/hProcess4"/>
    <dgm:cxn modelId="{A8814F05-CBDA-4B4A-B4C6-3701BC625FB8}" type="presParOf" srcId="{09335302-FD4A-4494-AE2E-39B4A45E3B04}" destId="{51B72F74-D7D5-4762-AEA4-1B9C741B4977}" srcOrd="3" destOrd="0" presId="urn:microsoft.com/office/officeart/2005/8/layout/hProcess4"/>
    <dgm:cxn modelId="{C0ABAE3F-EB3E-4344-9864-87932ABEB540}" type="presParOf" srcId="{09335302-FD4A-4494-AE2E-39B4A45E3B04}" destId="{8FBBF362-ABE7-49D3-BB43-6AD2E8288AFA}" srcOrd="4" destOrd="0" presId="urn:microsoft.com/office/officeart/2005/8/layout/hProcess4"/>
    <dgm:cxn modelId="{A4C1167F-6B20-4E12-BE7B-D710B544BAAE}" type="presParOf" srcId="{8FBBF362-ABE7-49D3-BB43-6AD2E8288AFA}" destId="{7E09AD45-50A5-4DDA-830D-621474AAE6AE}" srcOrd="0" destOrd="0" presId="urn:microsoft.com/office/officeart/2005/8/layout/hProcess4"/>
    <dgm:cxn modelId="{1CEB3065-5EC8-4C75-9D7A-7A4F5E897A00}" type="presParOf" srcId="{8FBBF362-ABE7-49D3-BB43-6AD2E8288AFA}" destId="{F0E230AC-4421-4654-A8EE-A6DD5F2636E5}" srcOrd="1" destOrd="0" presId="urn:microsoft.com/office/officeart/2005/8/layout/hProcess4"/>
    <dgm:cxn modelId="{CCED1229-48DB-4545-84E7-CD3936C8303A}" type="presParOf" srcId="{8FBBF362-ABE7-49D3-BB43-6AD2E8288AFA}" destId="{E82B6FB9-D749-4DC6-B8C9-8AF70E4D1FB8}" srcOrd="2" destOrd="0" presId="urn:microsoft.com/office/officeart/2005/8/layout/hProcess4"/>
    <dgm:cxn modelId="{B51C99BA-1FA8-42A5-A4FE-D0095433EAE6}" type="presParOf" srcId="{8FBBF362-ABE7-49D3-BB43-6AD2E8288AFA}" destId="{208FA5B6-4FA4-4DC8-89B2-080699607E4D}" srcOrd="3" destOrd="0" presId="urn:microsoft.com/office/officeart/2005/8/layout/hProcess4"/>
    <dgm:cxn modelId="{C7F0B743-21FF-4318-A31D-ECB4B1094D07}" type="presParOf" srcId="{8FBBF362-ABE7-49D3-BB43-6AD2E8288AFA}" destId="{319EE621-8257-4D59-ACD6-8EF3C49DACCC}" srcOrd="4" destOrd="0" presId="urn:microsoft.com/office/officeart/2005/8/layout/hProcess4"/>
    <dgm:cxn modelId="{5905BFAF-8C6F-4FB4-B477-F084CBA5A1F1}" type="presParOf" srcId="{09335302-FD4A-4494-AE2E-39B4A45E3B04}" destId="{DF54578B-2787-4C56-B7F0-41A7D0E8C970}" srcOrd="5" destOrd="0" presId="urn:microsoft.com/office/officeart/2005/8/layout/hProcess4"/>
    <dgm:cxn modelId="{B5C5F393-4B0E-4569-97EB-C5D84F8F91FE}" type="presParOf" srcId="{09335302-FD4A-4494-AE2E-39B4A45E3B04}" destId="{B2218CF1-2FCE-40F6-A50F-C65D5041A4DD}" srcOrd="6" destOrd="0" presId="urn:microsoft.com/office/officeart/2005/8/layout/hProcess4"/>
    <dgm:cxn modelId="{0D85B6CF-4DFD-4E88-B56C-D246FFD2FE7C}" type="presParOf" srcId="{B2218CF1-2FCE-40F6-A50F-C65D5041A4DD}" destId="{F34A1741-CBAC-4B81-A614-85A4B938FF56}" srcOrd="0" destOrd="0" presId="urn:microsoft.com/office/officeart/2005/8/layout/hProcess4"/>
    <dgm:cxn modelId="{75731E0A-8414-4139-A8E2-50A527FC11C9}" type="presParOf" srcId="{B2218CF1-2FCE-40F6-A50F-C65D5041A4DD}" destId="{FB15BA6D-75C9-4911-B4F5-6E7BD199AF4B}" srcOrd="1" destOrd="0" presId="urn:microsoft.com/office/officeart/2005/8/layout/hProcess4"/>
    <dgm:cxn modelId="{BCEED850-EED5-493D-81C8-BF50A094DABF}" type="presParOf" srcId="{B2218CF1-2FCE-40F6-A50F-C65D5041A4DD}" destId="{CA1316EF-D897-48D6-B549-99BB3EE4AA78}" srcOrd="2" destOrd="0" presId="urn:microsoft.com/office/officeart/2005/8/layout/hProcess4"/>
    <dgm:cxn modelId="{1FFB42CE-307F-47C0-AA86-574AE7819856}" type="presParOf" srcId="{B2218CF1-2FCE-40F6-A50F-C65D5041A4DD}" destId="{F136A8CF-5BA5-4ED0-975F-55E6243327F7}" srcOrd="3" destOrd="0" presId="urn:microsoft.com/office/officeart/2005/8/layout/hProcess4"/>
    <dgm:cxn modelId="{F384E4DC-DEE0-49D8-B494-57F3433F7E34}" type="presParOf" srcId="{B2218CF1-2FCE-40F6-A50F-C65D5041A4DD}" destId="{7F779F63-F2B4-425A-B849-5B3757B68E7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5A0712-A21B-4A7E-A160-A79F9B24326C}" type="doc">
      <dgm:prSet loTypeId="urn:microsoft.com/office/officeart/2005/8/layout/vList3" loCatId="picture" qsTypeId="urn:microsoft.com/office/officeart/2005/8/quickstyle/3d2" qsCatId="3D" csTypeId="urn:microsoft.com/office/officeart/2005/8/colors/accent1_2" csCatId="accent1" phldr="1"/>
      <dgm:spPr/>
      <dgm:t>
        <a:bodyPr/>
        <a:lstStyle/>
        <a:p>
          <a:endParaRPr lang="en-US"/>
        </a:p>
      </dgm:t>
    </dgm:pt>
    <dgm:pt modelId="{AFAFF724-61EF-439E-8F4B-725654E9C80D}">
      <dgm:prSet phldrT="[Text]" custT="1"/>
      <dgm:spPr/>
      <dgm:t>
        <a:bodyPr/>
        <a:lstStyle/>
        <a:p>
          <a:pPr algn="just"/>
          <a:r>
            <a:rPr lang="en-US" sz="2500" u="sng" dirty="0">
              <a:solidFill>
                <a:srgbClr val="FFFF00"/>
              </a:solidFill>
            </a:rPr>
            <a:t>Operating Segment </a:t>
          </a:r>
        </a:p>
        <a:p>
          <a:pPr algn="just"/>
          <a:r>
            <a:rPr lang="en-US" sz="2500" dirty="0"/>
            <a:t>Are the Individual Operations that the CODM reviews for purposes of assessing performance and making resource allocation decision. Operating segment could be identified on different bases, including : Products, Services, Customers, Geographically, Projects….. </a:t>
          </a:r>
          <a:endParaRPr lang="en-US" sz="2500" i="1" dirty="0">
            <a:solidFill>
              <a:srgbClr val="FFFF00"/>
            </a:solidFill>
          </a:endParaRPr>
        </a:p>
      </dgm:t>
    </dgm:pt>
    <dgm:pt modelId="{09747057-F00D-4A77-A467-A39F56EB60FA}" type="parTrans" cxnId="{3920C581-3BFB-4917-8656-425651A6908C}">
      <dgm:prSet/>
      <dgm:spPr/>
      <dgm:t>
        <a:bodyPr/>
        <a:lstStyle/>
        <a:p>
          <a:endParaRPr lang="en-US"/>
        </a:p>
      </dgm:t>
    </dgm:pt>
    <dgm:pt modelId="{5AD017E2-5F8B-4889-A5BF-CCE5528A9F6F}" type="sibTrans" cxnId="{3920C581-3BFB-4917-8656-425651A6908C}">
      <dgm:prSet/>
      <dgm:spPr/>
      <dgm:t>
        <a:bodyPr/>
        <a:lstStyle/>
        <a:p>
          <a:endParaRPr lang="en-US"/>
        </a:p>
      </dgm:t>
    </dgm:pt>
    <dgm:pt modelId="{B7BEC5C3-E53A-4A74-A5DE-740CF5BB5F2D}" type="pres">
      <dgm:prSet presAssocID="{BC5A0712-A21B-4A7E-A160-A79F9B24326C}" presName="linearFlow" presStyleCnt="0">
        <dgm:presLayoutVars>
          <dgm:dir/>
          <dgm:resizeHandles val="exact"/>
        </dgm:presLayoutVars>
      </dgm:prSet>
      <dgm:spPr/>
    </dgm:pt>
    <dgm:pt modelId="{E51DC233-37D2-4346-9D39-E1A5A2CBA8AF}" type="pres">
      <dgm:prSet presAssocID="{AFAFF724-61EF-439E-8F4B-725654E9C80D}" presName="composite" presStyleCnt="0"/>
      <dgm:spPr/>
    </dgm:pt>
    <dgm:pt modelId="{48BE0F9E-871B-43E6-A2E5-720DCF9A2A0D}" type="pres">
      <dgm:prSet presAssocID="{AFAFF724-61EF-439E-8F4B-725654E9C80D}"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07238E33-8233-446F-A9CD-5B2CD7A5D6CC}" type="pres">
      <dgm:prSet presAssocID="{AFAFF724-61EF-439E-8F4B-725654E9C80D}" presName="txShp" presStyleLbl="node1" presStyleIdx="0" presStyleCnt="1">
        <dgm:presLayoutVars>
          <dgm:bulletEnabled val="1"/>
        </dgm:presLayoutVars>
      </dgm:prSet>
      <dgm:spPr/>
    </dgm:pt>
  </dgm:ptLst>
  <dgm:cxnLst>
    <dgm:cxn modelId="{A7240E19-16B0-4BF0-B945-6962CE0D6BC1}" type="presOf" srcId="{AFAFF724-61EF-439E-8F4B-725654E9C80D}" destId="{07238E33-8233-446F-A9CD-5B2CD7A5D6CC}" srcOrd="0" destOrd="0" presId="urn:microsoft.com/office/officeart/2005/8/layout/vList3"/>
    <dgm:cxn modelId="{3920C581-3BFB-4917-8656-425651A6908C}" srcId="{BC5A0712-A21B-4A7E-A160-A79F9B24326C}" destId="{AFAFF724-61EF-439E-8F4B-725654E9C80D}" srcOrd="0" destOrd="0" parTransId="{09747057-F00D-4A77-A467-A39F56EB60FA}" sibTransId="{5AD017E2-5F8B-4889-A5BF-CCE5528A9F6F}"/>
    <dgm:cxn modelId="{2D8584FE-7F87-466D-9363-C549510453B0}" type="presOf" srcId="{BC5A0712-A21B-4A7E-A160-A79F9B24326C}" destId="{B7BEC5C3-E53A-4A74-A5DE-740CF5BB5F2D}" srcOrd="0" destOrd="0" presId="urn:microsoft.com/office/officeart/2005/8/layout/vList3"/>
    <dgm:cxn modelId="{4CD91144-46C3-4B62-96BE-61A0F2F05AB9}" type="presParOf" srcId="{B7BEC5C3-E53A-4A74-A5DE-740CF5BB5F2D}" destId="{E51DC233-37D2-4346-9D39-E1A5A2CBA8AF}" srcOrd="0" destOrd="0" presId="urn:microsoft.com/office/officeart/2005/8/layout/vList3"/>
    <dgm:cxn modelId="{930CECD8-5E3D-4A87-A74E-438D2D9EA6CE}" type="presParOf" srcId="{E51DC233-37D2-4346-9D39-E1A5A2CBA8AF}" destId="{48BE0F9E-871B-43E6-A2E5-720DCF9A2A0D}" srcOrd="0" destOrd="0" presId="urn:microsoft.com/office/officeart/2005/8/layout/vList3"/>
    <dgm:cxn modelId="{46C0E4AB-00A2-4BD3-8B43-DD79061E3DAC}" type="presParOf" srcId="{E51DC233-37D2-4346-9D39-E1A5A2CBA8AF}" destId="{07238E33-8233-446F-A9CD-5B2CD7A5D6C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C97792-D8B3-4946-BB86-D5DFF8184A48}"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0C03B2E0-205B-48D8-AAFA-62D6AEF5D264}">
      <dgm:prSet phldrT="[Text]" custT="1"/>
      <dgm:spPr/>
      <dgm:t>
        <a:bodyPr/>
        <a:lstStyle/>
        <a:p>
          <a:r>
            <a:rPr kumimoji="0" lang="en-US" sz="2500" b="1" i="0" u="none" strike="noStrike" cap="none" spc="0" normalizeH="0" baseline="0" noProof="0" dirty="0">
              <a:ln/>
              <a:solidFill>
                <a:srgbClr val="FFFF00"/>
              </a:solidFill>
              <a:effectLst/>
              <a:uLnTx/>
              <a:uFillTx/>
              <a:latin typeface="Calibri" panose="020F0502020204030204"/>
              <a:ea typeface="+mn-ea"/>
              <a:cs typeface="+mn-cs"/>
            </a:rPr>
            <a:t>Non Comparable Segments</a:t>
          </a:r>
          <a:endParaRPr lang="en-US" sz="2500" b="1" dirty="0">
            <a:solidFill>
              <a:srgbClr val="FFFF00"/>
            </a:solidFill>
          </a:endParaRPr>
        </a:p>
      </dgm:t>
    </dgm:pt>
    <dgm:pt modelId="{65E9D2CF-1E91-48A6-A798-74971523DE75}" type="parTrans" cxnId="{7C024886-6D00-472B-BC1A-DD249954AA70}">
      <dgm:prSet/>
      <dgm:spPr/>
      <dgm:t>
        <a:bodyPr/>
        <a:lstStyle/>
        <a:p>
          <a:endParaRPr lang="en-US"/>
        </a:p>
      </dgm:t>
    </dgm:pt>
    <dgm:pt modelId="{62BFC1AD-7E45-48F3-B29A-B06F95902300}" type="sibTrans" cxnId="{7C024886-6D00-472B-BC1A-DD249954AA70}">
      <dgm:prSet/>
      <dgm:spPr/>
      <dgm:t>
        <a:bodyPr/>
        <a:lstStyle/>
        <a:p>
          <a:endParaRPr lang="en-US"/>
        </a:p>
      </dgm:t>
    </dgm:pt>
    <dgm:pt modelId="{6104DCD2-4077-449F-B7F0-4351CD39D6AB}">
      <dgm:prSet phldrT="[Text]" custT="1"/>
      <dgm:spPr/>
      <dgm:t>
        <a:bodyPr/>
        <a:lstStyle/>
        <a:p>
          <a:pPr algn="just" rtl="0"/>
          <a:r>
            <a:rPr lang="en-US" sz="1800" dirty="0">
              <a:solidFill>
                <a:schemeClr val="tx1"/>
              </a:solidFill>
            </a:rPr>
            <a:t>A Co. and B Co. manufacture and sell automobile components in India.  A Co. is structured such that decisions are made and performance is evaluated on a regional basis (</a:t>
          </a:r>
          <a:r>
            <a:rPr lang="en-US" sz="1800" dirty="0" err="1">
              <a:solidFill>
                <a:schemeClr val="tx1"/>
              </a:solidFill>
            </a:rPr>
            <a:t>eg</a:t>
          </a:r>
          <a:r>
            <a:rPr lang="en-US" sz="1800" dirty="0">
              <a:solidFill>
                <a:schemeClr val="tx1"/>
              </a:solidFill>
            </a:rPr>
            <a:t>. North, South, East and West) whereas B Co. decisions and evaluates performance on  a product line basis (</a:t>
          </a:r>
          <a:r>
            <a:rPr lang="en-US" sz="1800" dirty="0" err="1">
              <a:solidFill>
                <a:schemeClr val="tx1"/>
              </a:solidFill>
            </a:rPr>
            <a:t>eg</a:t>
          </a:r>
          <a:r>
            <a:rPr lang="en-US" sz="1800" dirty="0">
              <a:solidFill>
                <a:schemeClr val="tx1"/>
              </a:solidFill>
            </a:rPr>
            <a:t>. Clutch, Engines, Seats </a:t>
          </a:r>
          <a:r>
            <a:rPr lang="en-US" sz="1800" dirty="0" err="1">
              <a:solidFill>
                <a:schemeClr val="tx1"/>
              </a:solidFill>
            </a:rPr>
            <a:t>etc</a:t>
          </a:r>
          <a:r>
            <a:rPr lang="en-US" sz="1800" dirty="0">
              <a:solidFill>
                <a:schemeClr val="tx1"/>
              </a:solidFill>
            </a:rPr>
            <a:t>). The Management approach identifies operating segments based on internal reports that are regularly reviewed by the CODM to allocate resources to the segment and assess its performance. Consequently, A Co. and B Co. will not report similar operating segments under IND AS 108. A Co. should report operating segments based on regions and B Co. should report operating segments based on product lines. Similarly, a parent Co. and Its Subsidiary may not report similar segments even when they undertake the same business because they may have different CODM and the information provided to these CODM may be organized and presented differently. </a:t>
          </a:r>
        </a:p>
      </dgm:t>
    </dgm:pt>
    <dgm:pt modelId="{C62E7E4B-BD71-4091-A438-BA21CCC7402B}" type="parTrans" cxnId="{41D4B3A9-EADD-4BB2-A6F9-C394E14CD7F2}">
      <dgm:prSet/>
      <dgm:spPr/>
      <dgm:t>
        <a:bodyPr/>
        <a:lstStyle/>
        <a:p>
          <a:endParaRPr lang="en-US"/>
        </a:p>
      </dgm:t>
    </dgm:pt>
    <dgm:pt modelId="{1244550A-D1C0-4FB3-A3CB-FF0BF459189B}" type="sibTrans" cxnId="{41D4B3A9-EADD-4BB2-A6F9-C394E14CD7F2}">
      <dgm:prSet/>
      <dgm:spPr/>
      <dgm:t>
        <a:bodyPr/>
        <a:lstStyle/>
        <a:p>
          <a:endParaRPr lang="en-US"/>
        </a:p>
      </dgm:t>
    </dgm:pt>
    <dgm:pt modelId="{AC64FECE-D95B-46E9-8C59-B2C5DD63B948}" type="pres">
      <dgm:prSet presAssocID="{80C97792-D8B3-4946-BB86-D5DFF8184A48}" presName="Name0" presStyleCnt="0">
        <dgm:presLayoutVars>
          <dgm:dir/>
          <dgm:animLvl val="lvl"/>
          <dgm:resizeHandles val="exact"/>
        </dgm:presLayoutVars>
      </dgm:prSet>
      <dgm:spPr/>
    </dgm:pt>
    <dgm:pt modelId="{74E04255-6323-43B6-80E3-F85736F749B8}" type="pres">
      <dgm:prSet presAssocID="{0C03B2E0-205B-48D8-AAFA-62D6AEF5D264}" presName="linNode" presStyleCnt="0"/>
      <dgm:spPr/>
    </dgm:pt>
    <dgm:pt modelId="{36C8BFCC-66CC-4EC4-9CD8-5DFFA481C8CA}" type="pres">
      <dgm:prSet presAssocID="{0C03B2E0-205B-48D8-AAFA-62D6AEF5D264}" presName="parentText" presStyleLbl="node1" presStyleIdx="0" presStyleCnt="1" custScaleX="61500" custScaleY="54131">
        <dgm:presLayoutVars>
          <dgm:chMax val="1"/>
          <dgm:bulletEnabled val="1"/>
        </dgm:presLayoutVars>
      </dgm:prSet>
      <dgm:spPr/>
    </dgm:pt>
    <dgm:pt modelId="{A97AA32F-63B5-4C5A-BA27-DFF0B9046C82}" type="pres">
      <dgm:prSet presAssocID="{0C03B2E0-205B-48D8-AAFA-62D6AEF5D264}" presName="descendantText" presStyleLbl="alignAccFollowNode1" presStyleIdx="0" presStyleCnt="1" custScaleX="119636" custScaleY="125122">
        <dgm:presLayoutVars>
          <dgm:bulletEnabled val="1"/>
        </dgm:presLayoutVars>
      </dgm:prSet>
      <dgm:spPr/>
    </dgm:pt>
  </dgm:ptLst>
  <dgm:cxnLst>
    <dgm:cxn modelId="{B406880D-A9B8-41F8-A00D-F449DFF2F6DE}" type="presOf" srcId="{80C97792-D8B3-4946-BB86-D5DFF8184A48}" destId="{AC64FECE-D95B-46E9-8C59-B2C5DD63B948}" srcOrd="0" destOrd="0" presId="urn:microsoft.com/office/officeart/2005/8/layout/vList5"/>
    <dgm:cxn modelId="{3C726223-64C6-4B69-9C26-1DF5CC367A86}" type="presOf" srcId="{6104DCD2-4077-449F-B7F0-4351CD39D6AB}" destId="{A97AA32F-63B5-4C5A-BA27-DFF0B9046C82}" srcOrd="0" destOrd="0" presId="urn:microsoft.com/office/officeart/2005/8/layout/vList5"/>
    <dgm:cxn modelId="{7C024886-6D00-472B-BC1A-DD249954AA70}" srcId="{80C97792-D8B3-4946-BB86-D5DFF8184A48}" destId="{0C03B2E0-205B-48D8-AAFA-62D6AEF5D264}" srcOrd="0" destOrd="0" parTransId="{65E9D2CF-1E91-48A6-A798-74971523DE75}" sibTransId="{62BFC1AD-7E45-48F3-B29A-B06F95902300}"/>
    <dgm:cxn modelId="{3B175AA5-F898-4A07-8F05-0B0B5F4F33B3}" type="presOf" srcId="{0C03B2E0-205B-48D8-AAFA-62D6AEF5D264}" destId="{36C8BFCC-66CC-4EC4-9CD8-5DFFA481C8CA}" srcOrd="0" destOrd="0" presId="urn:microsoft.com/office/officeart/2005/8/layout/vList5"/>
    <dgm:cxn modelId="{41D4B3A9-EADD-4BB2-A6F9-C394E14CD7F2}" srcId="{0C03B2E0-205B-48D8-AAFA-62D6AEF5D264}" destId="{6104DCD2-4077-449F-B7F0-4351CD39D6AB}" srcOrd="0" destOrd="0" parTransId="{C62E7E4B-BD71-4091-A438-BA21CCC7402B}" sibTransId="{1244550A-D1C0-4FB3-A3CB-FF0BF459189B}"/>
    <dgm:cxn modelId="{76F3112B-7782-4709-9A5A-DA75E219F171}" type="presParOf" srcId="{AC64FECE-D95B-46E9-8C59-B2C5DD63B948}" destId="{74E04255-6323-43B6-80E3-F85736F749B8}" srcOrd="0" destOrd="0" presId="urn:microsoft.com/office/officeart/2005/8/layout/vList5"/>
    <dgm:cxn modelId="{D2A16853-55CA-4266-A2CB-3024F474BAEF}" type="presParOf" srcId="{74E04255-6323-43B6-80E3-F85736F749B8}" destId="{36C8BFCC-66CC-4EC4-9CD8-5DFFA481C8CA}" srcOrd="0" destOrd="0" presId="urn:microsoft.com/office/officeart/2005/8/layout/vList5"/>
    <dgm:cxn modelId="{BA3751F9-F36F-45A6-AF00-F14DDCEB161B}" type="presParOf" srcId="{74E04255-6323-43B6-80E3-F85736F749B8}" destId="{A97AA32F-63B5-4C5A-BA27-DFF0B9046C8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0462-D1D8-4278-8734-5A70C3C5124F}">
      <dsp:nvSpPr>
        <dsp:cNvPr id="0" name=""/>
        <dsp:cNvSpPr/>
      </dsp:nvSpPr>
      <dsp:spPr>
        <a:xfrm>
          <a:off x="0" y="0"/>
          <a:ext cx="4520113" cy="1012681"/>
        </a:xfrm>
        <a:prstGeom prst="roundRect">
          <a:avLst>
            <a:gd name="adj" fmla="val 10000"/>
          </a:avLst>
        </a:prstGeom>
        <a:gradFill rotWithShape="0">
          <a:gsLst>
            <a:gs pos="0">
              <a:schemeClr val="accent1">
                <a:alpha val="90000"/>
                <a:hueOff val="0"/>
                <a:satOff val="0"/>
                <a:lumOff val="0"/>
                <a:alphaOff val="0"/>
                <a:tint val="68000"/>
                <a:alpha val="90000"/>
                <a:lumMod val="100000"/>
              </a:schemeClr>
            </a:gs>
            <a:gs pos="100000">
              <a:schemeClr val="accent1">
                <a:alpha val="90000"/>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IN" sz="3000" b="1" kern="1200" dirty="0">
              <a:solidFill>
                <a:srgbClr val="C00000"/>
              </a:solidFill>
            </a:rPr>
            <a:t>24</a:t>
          </a:r>
          <a:r>
            <a:rPr lang="en-IN" sz="3000" b="1" kern="1200" baseline="30000" dirty="0">
              <a:solidFill>
                <a:srgbClr val="C00000"/>
              </a:solidFill>
            </a:rPr>
            <a:t>th</a:t>
          </a:r>
          <a:r>
            <a:rPr lang="en-IN" sz="3000" b="1" kern="1200" dirty="0">
              <a:solidFill>
                <a:srgbClr val="C00000"/>
              </a:solidFill>
            </a:rPr>
            <a:t> October 2023</a:t>
          </a:r>
          <a:endParaRPr lang="en-IN" sz="3000" kern="1200" dirty="0">
            <a:solidFill>
              <a:srgbClr val="C00000"/>
            </a:solidFill>
          </a:endParaRPr>
        </a:p>
      </dsp:txBody>
      <dsp:txXfrm>
        <a:off x="1005290" y="0"/>
        <a:ext cx="3514822" cy="1012681"/>
      </dsp:txXfrm>
    </dsp:sp>
    <dsp:sp modelId="{0C365328-971E-4638-9BE5-C2DE326DE52A}">
      <dsp:nvSpPr>
        <dsp:cNvPr id="0" name=""/>
        <dsp:cNvSpPr/>
      </dsp:nvSpPr>
      <dsp:spPr>
        <a:xfrm>
          <a:off x="101268" y="101268"/>
          <a:ext cx="904022" cy="81014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CD1126E8-191E-44A8-BF0A-3C777B8FCF59}">
      <dsp:nvSpPr>
        <dsp:cNvPr id="0" name=""/>
        <dsp:cNvSpPr/>
      </dsp:nvSpPr>
      <dsp:spPr>
        <a:xfrm>
          <a:off x="0" y="1113949"/>
          <a:ext cx="4520113" cy="1012681"/>
        </a:xfrm>
        <a:prstGeom prst="roundRect">
          <a:avLst>
            <a:gd name="adj" fmla="val 10000"/>
          </a:avLst>
        </a:prstGeom>
        <a:gradFill rotWithShape="0">
          <a:gsLst>
            <a:gs pos="0">
              <a:schemeClr val="accent1">
                <a:alpha val="90000"/>
                <a:hueOff val="0"/>
                <a:satOff val="0"/>
                <a:lumOff val="0"/>
                <a:alphaOff val="-20000"/>
                <a:tint val="68000"/>
                <a:alpha val="90000"/>
                <a:lumMod val="100000"/>
              </a:schemeClr>
            </a:gs>
            <a:gs pos="100000">
              <a:schemeClr val="accent1">
                <a:alpha val="90000"/>
                <a:hueOff val="0"/>
                <a:satOff val="0"/>
                <a:lumOff val="0"/>
                <a:alphaOff val="-2000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IN" sz="3900" b="1" kern="1200" dirty="0"/>
            <a:t> </a:t>
          </a:r>
          <a:r>
            <a:rPr lang="en-IN" sz="3000" b="1" kern="1200" dirty="0">
              <a:solidFill>
                <a:srgbClr val="C00000"/>
              </a:solidFill>
            </a:rPr>
            <a:t>Tuesday</a:t>
          </a:r>
          <a:endParaRPr lang="en-IN" sz="3000" kern="1200" dirty="0">
            <a:solidFill>
              <a:srgbClr val="C00000"/>
            </a:solidFill>
          </a:endParaRPr>
        </a:p>
      </dsp:txBody>
      <dsp:txXfrm>
        <a:off x="1005290" y="1113949"/>
        <a:ext cx="3514822" cy="1012681"/>
      </dsp:txXfrm>
    </dsp:sp>
    <dsp:sp modelId="{43F21905-B2F9-42B6-BE6B-ED1DB2F2B13B}">
      <dsp:nvSpPr>
        <dsp:cNvPr id="0" name=""/>
        <dsp:cNvSpPr/>
      </dsp:nvSpPr>
      <dsp:spPr>
        <a:xfrm>
          <a:off x="101268" y="1215217"/>
          <a:ext cx="904022" cy="81014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4000" b="-74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D4830B93-2864-4CDF-8D47-083AD6D5EBC1}">
      <dsp:nvSpPr>
        <dsp:cNvPr id="0" name=""/>
        <dsp:cNvSpPr/>
      </dsp:nvSpPr>
      <dsp:spPr>
        <a:xfrm>
          <a:off x="0" y="2227899"/>
          <a:ext cx="4520113" cy="1012681"/>
        </a:xfrm>
        <a:prstGeom prst="roundRect">
          <a:avLst>
            <a:gd name="adj" fmla="val 10000"/>
          </a:avLst>
        </a:prstGeom>
        <a:gradFill rotWithShape="0">
          <a:gsLst>
            <a:gs pos="0">
              <a:schemeClr val="accent1">
                <a:alpha val="90000"/>
                <a:hueOff val="0"/>
                <a:satOff val="0"/>
                <a:lumOff val="0"/>
                <a:alphaOff val="-40000"/>
                <a:tint val="68000"/>
                <a:alpha val="90000"/>
                <a:lumMod val="100000"/>
              </a:schemeClr>
            </a:gs>
            <a:gs pos="100000">
              <a:schemeClr val="accent1">
                <a:alpha val="90000"/>
                <a:hueOff val="0"/>
                <a:satOff val="0"/>
                <a:lumOff val="0"/>
                <a:alphaOff val="-4000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IN" sz="3900" b="1" kern="1200" dirty="0"/>
            <a:t> </a:t>
          </a:r>
          <a:r>
            <a:rPr lang="en-IN" sz="3000" b="1" kern="1200" dirty="0">
              <a:solidFill>
                <a:srgbClr val="C00000"/>
              </a:solidFill>
            </a:rPr>
            <a:t>5 PM to 8 PM</a:t>
          </a:r>
          <a:endParaRPr lang="en-IN" sz="3000" kern="1200" dirty="0">
            <a:solidFill>
              <a:srgbClr val="C00000"/>
            </a:solidFill>
          </a:endParaRPr>
        </a:p>
      </dsp:txBody>
      <dsp:txXfrm>
        <a:off x="1005290" y="2227899"/>
        <a:ext cx="3514822" cy="1012681"/>
      </dsp:txXfrm>
    </dsp:sp>
    <dsp:sp modelId="{E0A9635F-4497-450D-99E0-EB95097F7D2A}">
      <dsp:nvSpPr>
        <dsp:cNvPr id="0" name=""/>
        <dsp:cNvSpPr/>
      </dsp:nvSpPr>
      <dsp:spPr>
        <a:xfrm>
          <a:off x="101268" y="2329167"/>
          <a:ext cx="904022" cy="81014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AA32F-63B5-4C5A-BA27-DFF0B9046C82}">
      <dsp:nvSpPr>
        <dsp:cNvPr id="0" name=""/>
        <dsp:cNvSpPr/>
      </dsp:nvSpPr>
      <dsp:spPr>
        <a:xfrm rot="5400000">
          <a:off x="3834961" y="-1434377"/>
          <a:ext cx="3665255" cy="6780997"/>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44550" rtl="0">
            <a:lnSpc>
              <a:spcPct val="90000"/>
            </a:lnSpc>
            <a:spcBef>
              <a:spcPct val="0"/>
            </a:spcBef>
            <a:spcAft>
              <a:spcPct val="15000"/>
            </a:spcAft>
            <a:buChar char="•"/>
          </a:pPr>
          <a:r>
            <a:rPr lang="en-US" sz="1900" kern="1200" dirty="0">
              <a:solidFill>
                <a:schemeClr val="tx1"/>
              </a:solidFill>
            </a:rPr>
            <a:t>A Co. has two business components in India. Component A manufactures and sells white goods and Component B is involved in construction activity. The CODM assesses performance, makes operating decisions and allocates resources to these business components based on the financial information presented for Component A and Component B.  A Co. has the same operating component in UK. However, the CODM assesses performance, makes presented for the UK Operation in aggregate. A Co. has three operating segments: A and B in India which are determined on a product line basis and a segment representing the UK operation (comprising A and B in UK) which is determined on a geographic basis.</a:t>
          </a:r>
        </a:p>
      </dsp:txBody>
      <dsp:txXfrm rot="-5400000">
        <a:off x="2277091" y="302416"/>
        <a:ext cx="6602074" cy="3307409"/>
      </dsp:txXfrm>
    </dsp:sp>
    <dsp:sp modelId="{36C8BFCC-66CC-4EC4-9CD8-5DFFA481C8CA}">
      <dsp:nvSpPr>
        <dsp:cNvPr id="0" name=""/>
        <dsp:cNvSpPr/>
      </dsp:nvSpPr>
      <dsp:spPr>
        <a:xfrm>
          <a:off x="1690" y="898287"/>
          <a:ext cx="2275399" cy="2115667"/>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kumimoji="0" lang="en-US" sz="2500" b="1" i="0" u="none" strike="noStrike" kern="1200" cap="none" spc="0" normalizeH="0" baseline="0" noProof="0" dirty="0">
              <a:ln/>
              <a:solidFill>
                <a:srgbClr val="FFFF00"/>
              </a:solidFill>
              <a:effectLst/>
              <a:uLnTx/>
              <a:uFillTx/>
              <a:latin typeface="Calibri" panose="020F0502020204030204"/>
              <a:ea typeface="+mn-ea"/>
              <a:cs typeface="+mn-cs"/>
            </a:rPr>
            <a:t>Multiple basis for Segmentation</a:t>
          </a:r>
          <a:endParaRPr lang="en-US" sz="2500" b="1" kern="1200" dirty="0">
            <a:solidFill>
              <a:srgbClr val="FFFF00"/>
            </a:solidFill>
          </a:endParaRPr>
        </a:p>
      </dsp:txBody>
      <dsp:txXfrm>
        <a:off x="104968" y="1001565"/>
        <a:ext cx="2068843" cy="19091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AA32F-63B5-4C5A-BA27-DFF0B9046C82}">
      <dsp:nvSpPr>
        <dsp:cNvPr id="0" name=""/>
        <dsp:cNvSpPr/>
      </dsp:nvSpPr>
      <dsp:spPr>
        <a:xfrm rot="5400000">
          <a:off x="3721100" y="-1312843"/>
          <a:ext cx="3892978" cy="6780997"/>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44550" rtl="0">
            <a:lnSpc>
              <a:spcPct val="150000"/>
            </a:lnSpc>
            <a:spcBef>
              <a:spcPct val="0"/>
            </a:spcBef>
            <a:spcAft>
              <a:spcPct val="15000"/>
            </a:spcAft>
            <a:buChar char="•"/>
          </a:pPr>
          <a:r>
            <a:rPr lang="en-US" sz="1900" kern="1200" dirty="0">
              <a:solidFill>
                <a:schemeClr val="tx1"/>
              </a:solidFill>
            </a:rPr>
            <a:t>A Co. manufactures and sells air conditioners. It plans to diversify into refrigerators. During April 2021,  A Co. began construction of a new plant for manufacturing refrigerators. The plant will start producing in the first quarter of 2022 and in three years time will contribute at least 30% of total revenue. Discrete financial information about the operation is being provided to and used by the CODM. The refrigeration business, even though it is in the start up stage is an operating segment</a:t>
          </a:r>
        </a:p>
      </dsp:txBody>
      <dsp:txXfrm rot="-5400000">
        <a:off x="2277091" y="321206"/>
        <a:ext cx="6590957" cy="3512898"/>
      </dsp:txXfrm>
    </dsp:sp>
    <dsp:sp modelId="{36C8BFCC-66CC-4EC4-9CD8-5DFFA481C8CA}">
      <dsp:nvSpPr>
        <dsp:cNvPr id="0" name=""/>
        <dsp:cNvSpPr/>
      </dsp:nvSpPr>
      <dsp:spPr>
        <a:xfrm>
          <a:off x="1690" y="954098"/>
          <a:ext cx="2275399" cy="2247114"/>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kumimoji="0" lang="en-US" sz="2500" b="1" i="0" u="none" strike="noStrike" kern="1200" cap="none" spc="0" normalizeH="0" baseline="0" noProof="0" dirty="0">
              <a:ln/>
              <a:solidFill>
                <a:srgbClr val="FFFF00"/>
              </a:solidFill>
              <a:effectLst/>
              <a:uLnTx/>
              <a:uFillTx/>
              <a:latin typeface="Calibri" panose="020F0502020204030204"/>
              <a:ea typeface="+mn-ea"/>
              <a:cs typeface="+mn-cs"/>
            </a:rPr>
            <a:t>Start up Operation</a:t>
          </a:r>
          <a:endParaRPr lang="en-US" sz="2500" b="1" kern="1200" dirty="0">
            <a:solidFill>
              <a:srgbClr val="FFFF00"/>
            </a:solidFill>
          </a:endParaRPr>
        </a:p>
      </dsp:txBody>
      <dsp:txXfrm>
        <a:off x="111385" y="1063793"/>
        <a:ext cx="2056009" cy="20277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9025D-7E52-4FAC-8F71-CCEFFB18086A}">
      <dsp:nvSpPr>
        <dsp:cNvPr id="0" name=""/>
        <dsp:cNvSpPr/>
      </dsp:nvSpPr>
      <dsp:spPr>
        <a:xfrm>
          <a:off x="6620666" y="1398831"/>
          <a:ext cx="2418852" cy="1200602"/>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Quantitative Thresholds</a:t>
          </a:r>
        </a:p>
      </dsp:txBody>
      <dsp:txXfrm>
        <a:off x="6974899" y="1574655"/>
        <a:ext cx="1710386" cy="848954"/>
      </dsp:txXfrm>
    </dsp:sp>
    <dsp:sp modelId="{70DE557F-2245-49AD-9FB8-EB7D71C4963B}">
      <dsp:nvSpPr>
        <dsp:cNvPr id="0" name=""/>
        <dsp:cNvSpPr/>
      </dsp:nvSpPr>
      <dsp:spPr>
        <a:xfrm>
          <a:off x="5826828" y="1650958"/>
          <a:ext cx="696349" cy="696349"/>
        </a:xfrm>
        <a:prstGeom prst="mathPlus">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919129" y="1917242"/>
        <a:ext cx="511747" cy="163781"/>
      </dsp:txXfrm>
    </dsp:sp>
    <dsp:sp modelId="{58382906-9C14-4762-987A-F84527218FC6}">
      <dsp:nvSpPr>
        <dsp:cNvPr id="0" name=""/>
        <dsp:cNvSpPr/>
      </dsp:nvSpPr>
      <dsp:spPr>
        <a:xfrm>
          <a:off x="3310487" y="1398831"/>
          <a:ext cx="2418852" cy="1200602"/>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Aggregation Criteria</a:t>
          </a:r>
        </a:p>
      </dsp:txBody>
      <dsp:txXfrm>
        <a:off x="3664720" y="1574655"/>
        <a:ext cx="1710386" cy="848954"/>
      </dsp:txXfrm>
    </dsp:sp>
    <dsp:sp modelId="{276535FD-0E32-4591-B5FC-ADE72B8AC93A}">
      <dsp:nvSpPr>
        <dsp:cNvPr id="0" name=""/>
        <dsp:cNvSpPr/>
      </dsp:nvSpPr>
      <dsp:spPr>
        <a:xfrm>
          <a:off x="2516648" y="1650958"/>
          <a:ext cx="696349" cy="696349"/>
        </a:xfrm>
        <a:prstGeom prst="mathEqual">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2608949" y="1794406"/>
        <a:ext cx="511747" cy="409453"/>
      </dsp:txXfrm>
    </dsp:sp>
    <dsp:sp modelId="{C5EDCD33-4B88-4972-8961-58E579448E70}">
      <dsp:nvSpPr>
        <dsp:cNvPr id="0" name=""/>
        <dsp:cNvSpPr/>
      </dsp:nvSpPr>
      <dsp:spPr>
        <a:xfrm>
          <a:off x="307" y="1398831"/>
          <a:ext cx="2418852" cy="1200602"/>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FF00"/>
              </a:solidFill>
            </a:rPr>
            <a:t>Reportable Segment</a:t>
          </a:r>
        </a:p>
      </dsp:txBody>
      <dsp:txXfrm>
        <a:off x="354540" y="1574655"/>
        <a:ext cx="1710386" cy="8489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BECA6-A371-44B2-BB15-FDA844BC0802}">
      <dsp:nvSpPr>
        <dsp:cNvPr id="0" name=""/>
        <dsp:cNvSpPr/>
      </dsp:nvSpPr>
      <dsp:spPr>
        <a:xfrm>
          <a:off x="4346644" y="979357"/>
          <a:ext cx="3521558" cy="364402"/>
        </a:xfrm>
        <a:custGeom>
          <a:avLst/>
          <a:gdLst/>
          <a:ahLst/>
          <a:cxnLst/>
          <a:rect l="0" t="0" r="0" b="0"/>
          <a:pathLst>
            <a:path>
              <a:moveTo>
                <a:pt x="0" y="0"/>
              </a:moveTo>
              <a:lnTo>
                <a:pt x="0" y="292500"/>
              </a:lnTo>
              <a:lnTo>
                <a:pt x="3521558" y="292500"/>
              </a:lnTo>
              <a:lnTo>
                <a:pt x="3521558" y="36440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3C04C2-7BCB-41F9-B26A-D948D4E5CD8A}">
      <dsp:nvSpPr>
        <dsp:cNvPr id="0" name=""/>
        <dsp:cNvSpPr/>
      </dsp:nvSpPr>
      <dsp:spPr>
        <a:xfrm>
          <a:off x="4346644" y="979357"/>
          <a:ext cx="1754476" cy="364402"/>
        </a:xfrm>
        <a:custGeom>
          <a:avLst/>
          <a:gdLst/>
          <a:ahLst/>
          <a:cxnLst/>
          <a:rect l="0" t="0" r="0" b="0"/>
          <a:pathLst>
            <a:path>
              <a:moveTo>
                <a:pt x="0" y="0"/>
              </a:moveTo>
              <a:lnTo>
                <a:pt x="0" y="292500"/>
              </a:lnTo>
              <a:lnTo>
                <a:pt x="1754476" y="292500"/>
              </a:lnTo>
              <a:lnTo>
                <a:pt x="1754476" y="36440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64BCBE-C711-4FE3-858E-F036AB07AC52}">
      <dsp:nvSpPr>
        <dsp:cNvPr id="0" name=""/>
        <dsp:cNvSpPr/>
      </dsp:nvSpPr>
      <dsp:spPr>
        <a:xfrm>
          <a:off x="4288319" y="979357"/>
          <a:ext cx="91440" cy="364402"/>
        </a:xfrm>
        <a:custGeom>
          <a:avLst/>
          <a:gdLst/>
          <a:ahLst/>
          <a:cxnLst/>
          <a:rect l="0" t="0" r="0" b="0"/>
          <a:pathLst>
            <a:path>
              <a:moveTo>
                <a:pt x="58324" y="0"/>
              </a:moveTo>
              <a:lnTo>
                <a:pt x="58324" y="292500"/>
              </a:lnTo>
              <a:lnTo>
                <a:pt x="45720" y="292500"/>
              </a:lnTo>
              <a:lnTo>
                <a:pt x="45720" y="36440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4EE2C-87F2-418A-AB84-4F4F22A70658}">
      <dsp:nvSpPr>
        <dsp:cNvPr id="0" name=""/>
        <dsp:cNvSpPr/>
      </dsp:nvSpPr>
      <dsp:spPr>
        <a:xfrm>
          <a:off x="2566958" y="979357"/>
          <a:ext cx="1779686" cy="364402"/>
        </a:xfrm>
        <a:custGeom>
          <a:avLst/>
          <a:gdLst/>
          <a:ahLst/>
          <a:cxnLst/>
          <a:rect l="0" t="0" r="0" b="0"/>
          <a:pathLst>
            <a:path>
              <a:moveTo>
                <a:pt x="1779686" y="0"/>
              </a:moveTo>
              <a:lnTo>
                <a:pt x="1779686" y="292500"/>
              </a:lnTo>
              <a:lnTo>
                <a:pt x="0" y="292500"/>
              </a:lnTo>
              <a:lnTo>
                <a:pt x="0" y="36440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375E9-CF21-4433-BAC1-E1B597CA75FA}">
      <dsp:nvSpPr>
        <dsp:cNvPr id="0" name=""/>
        <dsp:cNvSpPr/>
      </dsp:nvSpPr>
      <dsp:spPr>
        <a:xfrm>
          <a:off x="799876" y="979357"/>
          <a:ext cx="3546767" cy="364402"/>
        </a:xfrm>
        <a:custGeom>
          <a:avLst/>
          <a:gdLst/>
          <a:ahLst/>
          <a:cxnLst/>
          <a:rect l="0" t="0" r="0" b="0"/>
          <a:pathLst>
            <a:path>
              <a:moveTo>
                <a:pt x="3546767" y="0"/>
              </a:moveTo>
              <a:lnTo>
                <a:pt x="3546767" y="292500"/>
              </a:lnTo>
              <a:lnTo>
                <a:pt x="0" y="292500"/>
              </a:lnTo>
              <a:lnTo>
                <a:pt x="0" y="36440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981D8B-C9A0-4C1D-81C1-DD370D0470DE}">
      <dsp:nvSpPr>
        <dsp:cNvPr id="0" name=""/>
        <dsp:cNvSpPr/>
      </dsp:nvSpPr>
      <dsp:spPr>
        <a:xfrm>
          <a:off x="754412" y="-7010"/>
          <a:ext cx="7184463" cy="98636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FA921-3DE4-48A1-88EA-52B7C7F619D0}">
      <dsp:nvSpPr>
        <dsp:cNvPr id="0" name=""/>
        <dsp:cNvSpPr/>
      </dsp:nvSpPr>
      <dsp:spPr>
        <a:xfrm>
          <a:off x="840652" y="74917"/>
          <a:ext cx="7184463" cy="98636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t>Two or more operating segments may be aggregated into a single operating segment if aggregation is consistent with the core principle of </a:t>
          </a:r>
          <a:r>
            <a:rPr lang="en-US" sz="1800" kern="1200" dirty="0" err="1"/>
            <a:t>Ind</a:t>
          </a:r>
          <a:r>
            <a:rPr lang="en-US" sz="1800" kern="1200" dirty="0"/>
            <a:t> AS 108, the segments have similar economic characteristics, and the segments are similar in each of the following respects</a:t>
          </a:r>
        </a:p>
      </dsp:txBody>
      <dsp:txXfrm>
        <a:off x="869542" y="103807"/>
        <a:ext cx="7126683" cy="928587"/>
      </dsp:txXfrm>
    </dsp:sp>
    <dsp:sp modelId="{C6941782-8A7A-494A-B979-F5E9254CECAA}">
      <dsp:nvSpPr>
        <dsp:cNvPr id="0" name=""/>
        <dsp:cNvSpPr/>
      </dsp:nvSpPr>
      <dsp:spPr>
        <a:xfrm>
          <a:off x="2575" y="1343759"/>
          <a:ext cx="1594602" cy="227821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586238-290B-4734-9305-590F39BA996F}">
      <dsp:nvSpPr>
        <dsp:cNvPr id="0" name=""/>
        <dsp:cNvSpPr/>
      </dsp:nvSpPr>
      <dsp:spPr>
        <a:xfrm>
          <a:off x="88814" y="1425687"/>
          <a:ext cx="1594602" cy="227821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t>The nature of the products and services</a:t>
          </a:r>
        </a:p>
      </dsp:txBody>
      <dsp:txXfrm>
        <a:off x="135518" y="1472391"/>
        <a:ext cx="1501194" cy="2184805"/>
      </dsp:txXfrm>
    </dsp:sp>
    <dsp:sp modelId="{E0CAE79C-4E43-4ECD-8606-29CB0345D2CC}">
      <dsp:nvSpPr>
        <dsp:cNvPr id="0" name=""/>
        <dsp:cNvSpPr/>
      </dsp:nvSpPr>
      <dsp:spPr>
        <a:xfrm>
          <a:off x="1769656" y="1343759"/>
          <a:ext cx="1594602" cy="227821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374308-4ED9-4AC3-8CD7-153E6E02B2A1}">
      <dsp:nvSpPr>
        <dsp:cNvPr id="0" name=""/>
        <dsp:cNvSpPr/>
      </dsp:nvSpPr>
      <dsp:spPr>
        <a:xfrm>
          <a:off x="1855896" y="1425687"/>
          <a:ext cx="1594602" cy="227821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t>The nature of the production processes</a:t>
          </a:r>
        </a:p>
      </dsp:txBody>
      <dsp:txXfrm>
        <a:off x="1902600" y="1472391"/>
        <a:ext cx="1501194" cy="2184805"/>
      </dsp:txXfrm>
    </dsp:sp>
    <dsp:sp modelId="{B0577CB1-2CBD-4152-9523-02A5770C59A1}">
      <dsp:nvSpPr>
        <dsp:cNvPr id="0" name=""/>
        <dsp:cNvSpPr/>
      </dsp:nvSpPr>
      <dsp:spPr>
        <a:xfrm>
          <a:off x="3536738" y="1343759"/>
          <a:ext cx="1594602" cy="227821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51607-C466-47C0-BB43-D5D60DBF7563}">
      <dsp:nvSpPr>
        <dsp:cNvPr id="0" name=""/>
        <dsp:cNvSpPr/>
      </dsp:nvSpPr>
      <dsp:spPr>
        <a:xfrm>
          <a:off x="3622977" y="1425687"/>
          <a:ext cx="1594602" cy="227821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t>The type or class of customer for their products and services</a:t>
          </a:r>
        </a:p>
      </dsp:txBody>
      <dsp:txXfrm>
        <a:off x="3669681" y="1472391"/>
        <a:ext cx="1501194" cy="2184805"/>
      </dsp:txXfrm>
    </dsp:sp>
    <dsp:sp modelId="{2A3218A4-A94E-4A38-90D2-1C8AB5CED527}">
      <dsp:nvSpPr>
        <dsp:cNvPr id="0" name=""/>
        <dsp:cNvSpPr/>
      </dsp:nvSpPr>
      <dsp:spPr>
        <a:xfrm>
          <a:off x="5303820" y="1343759"/>
          <a:ext cx="1594602" cy="227821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785D8-485A-4FE4-A7F2-0092F1253706}">
      <dsp:nvSpPr>
        <dsp:cNvPr id="0" name=""/>
        <dsp:cNvSpPr/>
      </dsp:nvSpPr>
      <dsp:spPr>
        <a:xfrm>
          <a:off x="5390059" y="1425687"/>
          <a:ext cx="1594602" cy="227821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t>The methods used to distribute their products or provide their services</a:t>
          </a:r>
        </a:p>
      </dsp:txBody>
      <dsp:txXfrm>
        <a:off x="5436763" y="1472391"/>
        <a:ext cx="1501194" cy="2184805"/>
      </dsp:txXfrm>
    </dsp:sp>
    <dsp:sp modelId="{F698D962-D7A6-4D51-99F9-6498C1222D1D}">
      <dsp:nvSpPr>
        <dsp:cNvPr id="0" name=""/>
        <dsp:cNvSpPr/>
      </dsp:nvSpPr>
      <dsp:spPr>
        <a:xfrm>
          <a:off x="7070901" y="1343759"/>
          <a:ext cx="1594602" cy="227821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B016BD-B009-4FE6-8281-63E1B5C580B0}">
      <dsp:nvSpPr>
        <dsp:cNvPr id="0" name=""/>
        <dsp:cNvSpPr/>
      </dsp:nvSpPr>
      <dsp:spPr>
        <a:xfrm>
          <a:off x="7157141" y="1425687"/>
          <a:ext cx="1594602" cy="227821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t>If applicable, the nature of the regulatory environment, for example, banking, insurance or public utilities.</a:t>
          </a:r>
        </a:p>
      </dsp:txBody>
      <dsp:txXfrm>
        <a:off x="7203845" y="1472391"/>
        <a:ext cx="1501194" cy="21848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3FCD0-69F1-4DF8-A11D-E38A2F7AB6C7}">
      <dsp:nvSpPr>
        <dsp:cNvPr id="0" name=""/>
        <dsp:cNvSpPr/>
      </dsp:nvSpPr>
      <dsp:spPr>
        <a:xfrm>
          <a:off x="294712" y="0"/>
          <a:ext cx="8419113" cy="731996"/>
        </a:xfrm>
        <a:prstGeom prst="roundRect">
          <a:avLst>
            <a:gd name="adj" fmla="val 10000"/>
          </a:avLst>
        </a:prstGeom>
        <a:solidFill>
          <a:schemeClr val="accent6">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b="1" u="none" kern="1200" dirty="0">
              <a:solidFill>
                <a:srgbClr val="FFFF00"/>
              </a:solidFill>
              <a:latin typeface="+mj-lt"/>
            </a:rPr>
            <a:t>Identify whether aggregation criteria is applicable ??????</a:t>
          </a:r>
        </a:p>
      </dsp:txBody>
      <dsp:txXfrm>
        <a:off x="316151" y="21439"/>
        <a:ext cx="8376235" cy="689118"/>
      </dsp:txXfrm>
    </dsp:sp>
    <dsp:sp modelId="{C5820C4B-C9B1-4146-83BC-88F2392BF60A}">
      <dsp:nvSpPr>
        <dsp:cNvPr id="0" name=""/>
        <dsp:cNvSpPr/>
      </dsp:nvSpPr>
      <dsp:spPr>
        <a:xfrm>
          <a:off x="354439" y="885149"/>
          <a:ext cx="1678869" cy="1308772"/>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ECD0B1D-8F27-49CD-83ED-694471130F89}">
      <dsp:nvSpPr>
        <dsp:cNvPr id="0" name=""/>
        <dsp:cNvSpPr/>
      </dsp:nvSpPr>
      <dsp:spPr>
        <a:xfrm>
          <a:off x="2203302" y="885149"/>
          <a:ext cx="6450797" cy="1308772"/>
        </a:xfrm>
        <a:prstGeom prst="roundRect">
          <a:avLst>
            <a:gd name="adj" fmla="val 16670"/>
          </a:avLst>
        </a:prstGeom>
        <a:solidFill>
          <a:schemeClr val="accent6">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n-US" sz="1800" i="0" kern="1200" dirty="0"/>
            <a:t>X Ltd. is engaged in the business of manufacturing and selling papers. Varieties of paper like adhesive paper, anti-rust paper, antique paper, art paper etc., are manufactured and sold by X Ltd. Should X Ltd. classify these papers into different segments?</a:t>
          </a:r>
          <a:endParaRPr lang="en-US" sz="1800" i="0" kern="1200" dirty="0">
            <a:latin typeface="Book Antiqua" panose="02040602050305030304" pitchFamily="18" charset="0"/>
          </a:endParaRPr>
        </a:p>
      </dsp:txBody>
      <dsp:txXfrm>
        <a:off x="2267202" y="949049"/>
        <a:ext cx="6322997" cy="1180972"/>
      </dsp:txXfrm>
    </dsp:sp>
    <dsp:sp modelId="{7E8A98FD-74C4-4EE6-B733-D46C74F72D83}">
      <dsp:nvSpPr>
        <dsp:cNvPr id="0" name=""/>
        <dsp:cNvSpPr/>
      </dsp:nvSpPr>
      <dsp:spPr>
        <a:xfrm>
          <a:off x="354439" y="2295005"/>
          <a:ext cx="1678869" cy="1308772"/>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FFA64B7-A299-4FCC-990D-D8522456D415}">
      <dsp:nvSpPr>
        <dsp:cNvPr id="0" name=""/>
        <dsp:cNvSpPr/>
      </dsp:nvSpPr>
      <dsp:spPr>
        <a:xfrm>
          <a:off x="2203302" y="2295005"/>
          <a:ext cx="6450797" cy="1308772"/>
        </a:xfrm>
        <a:prstGeom prst="roundRect">
          <a:avLst>
            <a:gd name="adj" fmla="val 16670"/>
          </a:avLst>
        </a:prstGeom>
        <a:solidFill>
          <a:schemeClr val="accent6">
            <a:shade val="80000"/>
            <a:hueOff val="-574219"/>
            <a:satOff val="-41407"/>
            <a:lumOff val="341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chemeClr val="tx1"/>
              </a:solidFill>
            </a:rPr>
            <a:t>In case of X Ltd., so far as varieties of paper concerned, if all factors such as nature of the product and production process, type of customers, method of distribution and regulatory requirement are common, there is no need to create different segments for each type of paper.</a:t>
          </a:r>
          <a:endParaRPr lang="en-US" sz="1800" kern="1200" dirty="0">
            <a:solidFill>
              <a:schemeClr val="tx1"/>
            </a:solidFill>
            <a:latin typeface="Book Antiqua" panose="02040602050305030304" pitchFamily="18" charset="0"/>
          </a:endParaRPr>
        </a:p>
      </dsp:txBody>
      <dsp:txXfrm>
        <a:off x="2267202" y="2358905"/>
        <a:ext cx="6322997" cy="11809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B1135-F424-485E-A467-A6751F3D8008}">
      <dsp:nvSpPr>
        <dsp:cNvPr id="0" name=""/>
        <dsp:cNvSpPr/>
      </dsp:nvSpPr>
      <dsp:spPr>
        <a:xfrm>
          <a:off x="0" y="1538775"/>
          <a:ext cx="8715737" cy="50506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FF00"/>
              </a:solidFill>
            </a:rPr>
            <a:t>Asset Test</a:t>
          </a:r>
        </a:p>
      </dsp:txBody>
      <dsp:txXfrm>
        <a:off x="0" y="1538775"/>
        <a:ext cx="8715737" cy="272732"/>
      </dsp:txXfrm>
    </dsp:sp>
    <dsp:sp modelId="{A9D5C8DA-603D-4958-9A94-078AA8AF9C1B}">
      <dsp:nvSpPr>
        <dsp:cNvPr id="0" name=""/>
        <dsp:cNvSpPr/>
      </dsp:nvSpPr>
      <dsp:spPr>
        <a:xfrm>
          <a:off x="1063" y="1801406"/>
          <a:ext cx="8713609" cy="232327"/>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10% or more of combined assets for all operating segments</a:t>
          </a:r>
        </a:p>
      </dsp:txBody>
      <dsp:txXfrm>
        <a:off x="1063" y="1801406"/>
        <a:ext cx="8713609" cy="232327"/>
      </dsp:txXfrm>
    </dsp:sp>
    <dsp:sp modelId="{4CFC445B-B06C-41B3-992E-E71E09387863}">
      <dsp:nvSpPr>
        <dsp:cNvPr id="0" name=""/>
        <dsp:cNvSpPr/>
      </dsp:nvSpPr>
      <dsp:spPr>
        <a:xfrm rot="10800000">
          <a:off x="0" y="769568"/>
          <a:ext cx="8715737" cy="776782"/>
        </a:xfrm>
        <a:prstGeom prst="upArrowCallou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FF00"/>
              </a:solidFill>
            </a:rPr>
            <a:t>Profit or Loss Test</a:t>
          </a:r>
        </a:p>
      </dsp:txBody>
      <dsp:txXfrm rot="-10800000">
        <a:off x="0" y="769568"/>
        <a:ext cx="8715737" cy="272650"/>
      </dsp:txXfrm>
    </dsp:sp>
    <dsp:sp modelId="{972DB5DE-6BC5-495D-B4F5-08260241CD3C}">
      <dsp:nvSpPr>
        <dsp:cNvPr id="0" name=""/>
        <dsp:cNvSpPr/>
      </dsp:nvSpPr>
      <dsp:spPr>
        <a:xfrm>
          <a:off x="1063" y="1042219"/>
          <a:ext cx="8713609" cy="23225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10% or more of absolute combined profit or combined loss (whichever is greater)</a:t>
          </a:r>
        </a:p>
      </dsp:txBody>
      <dsp:txXfrm>
        <a:off x="1063" y="1042219"/>
        <a:ext cx="8713609" cy="232258"/>
      </dsp:txXfrm>
    </dsp:sp>
    <dsp:sp modelId="{CEACA496-A494-43BC-8C1D-08359AC41109}">
      <dsp:nvSpPr>
        <dsp:cNvPr id="0" name=""/>
        <dsp:cNvSpPr/>
      </dsp:nvSpPr>
      <dsp:spPr>
        <a:xfrm rot="10800000">
          <a:off x="0" y="361"/>
          <a:ext cx="8715737" cy="776782"/>
        </a:xfrm>
        <a:prstGeom prst="upArrowCallou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err="1">
              <a:solidFill>
                <a:srgbClr val="FFFF00"/>
              </a:solidFill>
            </a:rPr>
            <a:t>RevenueTest</a:t>
          </a:r>
          <a:endParaRPr lang="en-US" sz="2200" b="1" kern="1200" dirty="0">
            <a:solidFill>
              <a:srgbClr val="FFFF00"/>
            </a:solidFill>
          </a:endParaRPr>
        </a:p>
      </dsp:txBody>
      <dsp:txXfrm rot="-10800000">
        <a:off x="0" y="361"/>
        <a:ext cx="8715737" cy="272650"/>
      </dsp:txXfrm>
    </dsp:sp>
    <dsp:sp modelId="{16AB7070-067D-40BC-AD86-B0800709145A}">
      <dsp:nvSpPr>
        <dsp:cNvPr id="0" name=""/>
        <dsp:cNvSpPr/>
      </dsp:nvSpPr>
      <dsp:spPr>
        <a:xfrm>
          <a:off x="1063" y="273012"/>
          <a:ext cx="8713609" cy="23225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10% or more of combined revenue (internal or external) for all segments</a:t>
          </a:r>
        </a:p>
      </dsp:txBody>
      <dsp:txXfrm>
        <a:off x="1063" y="273012"/>
        <a:ext cx="8713609" cy="2322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568B7-E61E-47FD-AC4F-6D3F5D454CA1}">
      <dsp:nvSpPr>
        <dsp:cNvPr id="0" name=""/>
        <dsp:cNvSpPr/>
      </dsp:nvSpPr>
      <dsp:spPr>
        <a:xfrm>
          <a:off x="0" y="7710"/>
          <a:ext cx="9062968" cy="505440"/>
        </a:xfrm>
        <a:prstGeom prst="round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t>Operating Segment is reported if it meets any of the following quantitative thresholds</a:t>
          </a:r>
          <a:r>
            <a:rPr lang="en-US" sz="1600" kern="1200" dirty="0"/>
            <a:t>:</a:t>
          </a:r>
          <a:endParaRPr lang="en-IN" sz="1600" kern="1200" dirty="0"/>
        </a:p>
      </dsp:txBody>
      <dsp:txXfrm>
        <a:off x="24674" y="32384"/>
        <a:ext cx="9013620" cy="4560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DF4E8-CFD4-4652-A8ED-B79B1EAF6C49}">
      <dsp:nvSpPr>
        <dsp:cNvPr id="0" name=""/>
        <dsp:cNvSpPr/>
      </dsp:nvSpPr>
      <dsp:spPr>
        <a:xfrm rot="16200000">
          <a:off x="-426916" y="428030"/>
          <a:ext cx="3754537" cy="2898475"/>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solidFill>
                <a:srgbClr val="FFFF00"/>
              </a:solidFill>
            </a:rPr>
            <a:t>General information:</a:t>
          </a:r>
        </a:p>
        <a:p>
          <a:pPr marL="171450" lvl="1" indent="-171450" algn="just" defTabSz="800100">
            <a:lnSpc>
              <a:spcPct val="90000"/>
            </a:lnSpc>
            <a:spcBef>
              <a:spcPct val="0"/>
            </a:spcBef>
            <a:spcAft>
              <a:spcPct val="15000"/>
            </a:spcAft>
            <a:buChar char="•"/>
          </a:pPr>
          <a:r>
            <a:rPr lang="en-US" sz="1800" kern="1200" dirty="0"/>
            <a:t>Factors used to identify the entity’s reportable segments</a:t>
          </a:r>
        </a:p>
        <a:p>
          <a:pPr marL="171450" lvl="1" indent="-171450" algn="just" defTabSz="800100">
            <a:lnSpc>
              <a:spcPct val="90000"/>
            </a:lnSpc>
            <a:spcBef>
              <a:spcPct val="0"/>
            </a:spcBef>
            <a:spcAft>
              <a:spcPct val="15000"/>
            </a:spcAft>
            <a:buChar char="•"/>
          </a:pPr>
          <a:r>
            <a:rPr lang="en-US" sz="1800" kern="1200" dirty="0"/>
            <a:t>Types of products and services from which each reportable segment derives its revenues</a:t>
          </a:r>
        </a:p>
      </dsp:txBody>
      <dsp:txXfrm rot="5400000">
        <a:off x="1115" y="750906"/>
        <a:ext cx="2898475" cy="2252723"/>
      </dsp:txXfrm>
    </dsp:sp>
    <dsp:sp modelId="{FDA42D3D-595A-438F-9D60-743B9DA1176A}">
      <dsp:nvSpPr>
        <dsp:cNvPr id="0" name=""/>
        <dsp:cNvSpPr/>
      </dsp:nvSpPr>
      <dsp:spPr>
        <a:xfrm rot="16200000">
          <a:off x="2688944" y="428030"/>
          <a:ext cx="3754537" cy="2898475"/>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just" defTabSz="800100">
            <a:lnSpc>
              <a:spcPct val="90000"/>
            </a:lnSpc>
            <a:spcBef>
              <a:spcPct val="0"/>
            </a:spcBef>
            <a:spcAft>
              <a:spcPct val="35000"/>
            </a:spcAft>
            <a:buNone/>
          </a:pPr>
          <a:r>
            <a:rPr lang="en-US" sz="1800" b="1" kern="1200" dirty="0">
              <a:solidFill>
                <a:srgbClr val="FFFF00"/>
              </a:solidFill>
            </a:rPr>
            <a:t>Information and measurement about profit or loss, assets and liabilities</a:t>
          </a:r>
        </a:p>
        <a:p>
          <a:pPr marL="171450" lvl="1" indent="-171450" algn="l" defTabSz="800100">
            <a:lnSpc>
              <a:spcPct val="90000"/>
            </a:lnSpc>
            <a:spcBef>
              <a:spcPct val="0"/>
            </a:spcBef>
            <a:spcAft>
              <a:spcPct val="15000"/>
            </a:spcAft>
            <a:buChar char="•"/>
          </a:pPr>
          <a:r>
            <a:rPr lang="en-US" sz="1800" kern="1200" dirty="0"/>
            <a:t>Measurement criteria</a:t>
          </a:r>
        </a:p>
        <a:p>
          <a:pPr marL="171450" lvl="1" indent="-171450" algn="l" defTabSz="800100">
            <a:lnSpc>
              <a:spcPct val="90000"/>
            </a:lnSpc>
            <a:spcBef>
              <a:spcPct val="0"/>
            </a:spcBef>
            <a:spcAft>
              <a:spcPct val="15000"/>
            </a:spcAft>
            <a:buChar char="•"/>
          </a:pPr>
          <a:r>
            <a:rPr lang="en-US" sz="1800" kern="1200" dirty="0"/>
            <a:t>Significant information</a:t>
          </a:r>
        </a:p>
      </dsp:txBody>
      <dsp:txXfrm rot="5400000">
        <a:off x="3116975" y="750906"/>
        <a:ext cx="2898475" cy="2252723"/>
      </dsp:txXfrm>
    </dsp:sp>
    <dsp:sp modelId="{998CF168-E5A8-4B91-B901-AB572E20568E}">
      <dsp:nvSpPr>
        <dsp:cNvPr id="0" name=""/>
        <dsp:cNvSpPr/>
      </dsp:nvSpPr>
      <dsp:spPr>
        <a:xfrm rot="16200000">
          <a:off x="5804805" y="428030"/>
          <a:ext cx="3754537" cy="2898475"/>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just" defTabSz="711200">
            <a:lnSpc>
              <a:spcPct val="90000"/>
            </a:lnSpc>
            <a:spcBef>
              <a:spcPct val="0"/>
            </a:spcBef>
            <a:spcAft>
              <a:spcPct val="35000"/>
            </a:spcAft>
            <a:buNone/>
          </a:pPr>
          <a:r>
            <a:rPr lang="en-US" sz="1600" b="1" kern="1200" dirty="0">
              <a:solidFill>
                <a:srgbClr val="FFFF00"/>
              </a:solidFill>
            </a:rPr>
            <a:t>Reconciliation of segment information to corresponding entity amounts:</a:t>
          </a:r>
        </a:p>
        <a:p>
          <a:pPr marL="171450" lvl="1" indent="-171450" algn="just" defTabSz="711200">
            <a:lnSpc>
              <a:spcPct val="90000"/>
            </a:lnSpc>
            <a:spcBef>
              <a:spcPct val="0"/>
            </a:spcBef>
            <a:spcAft>
              <a:spcPct val="15000"/>
            </a:spcAft>
            <a:buChar char="•"/>
          </a:pPr>
          <a:r>
            <a:rPr lang="en-US" sz="1600" kern="1200" dirty="0"/>
            <a:t>The total of the reportable segments’ revenues to the entity’s revenue</a:t>
          </a:r>
        </a:p>
        <a:p>
          <a:pPr marL="171450" lvl="1" indent="-171450" algn="just" defTabSz="711200">
            <a:lnSpc>
              <a:spcPct val="90000"/>
            </a:lnSpc>
            <a:spcBef>
              <a:spcPct val="0"/>
            </a:spcBef>
            <a:spcAft>
              <a:spcPct val="15000"/>
            </a:spcAft>
            <a:buChar char="•"/>
          </a:pPr>
          <a:r>
            <a:rPr lang="en-US" sz="1600" kern="1200" dirty="0"/>
            <a:t>The total of the reportable segments’ measures of profit or loss to the entity’s profit or loss etc….</a:t>
          </a:r>
        </a:p>
      </dsp:txBody>
      <dsp:txXfrm rot="5400000">
        <a:off x="6232836" y="750906"/>
        <a:ext cx="2898475" cy="2252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8CAA7-F2A7-4081-BDA7-33A60C173974}">
      <dsp:nvSpPr>
        <dsp:cNvPr id="0" name=""/>
        <dsp:cNvSpPr/>
      </dsp:nvSpPr>
      <dsp:spPr>
        <a:xfrm>
          <a:off x="1072118" y="892366"/>
          <a:ext cx="2082067" cy="1481622"/>
        </a:xfrm>
        <a:prstGeom prst="frame">
          <a:avLst>
            <a:gd name="adj1" fmla="val 5450"/>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E0803969-63BB-466B-B03C-4A4046080A20}">
      <dsp:nvSpPr>
        <dsp:cNvPr id="0" name=""/>
        <dsp:cNvSpPr/>
      </dsp:nvSpPr>
      <dsp:spPr>
        <a:xfrm>
          <a:off x="495745" y="16673"/>
          <a:ext cx="3070408" cy="2054830"/>
        </a:xfrm>
        <a:prstGeom prst="rect">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artisticTexturizer/>
                    </a14:imgEffect>
                    <a14:imgEffect>
                      <a14:sharpenSoften amount="55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l="-9000" r="-9000"/>
          </a:stretch>
        </a:blip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dsp:style>
    </dsp:sp>
    <dsp:sp modelId="{CD44CFBF-5EB4-470F-9A36-F97E74DB7C0B}">
      <dsp:nvSpPr>
        <dsp:cNvPr id="0" name=""/>
        <dsp:cNvSpPr/>
      </dsp:nvSpPr>
      <dsp:spPr>
        <a:xfrm>
          <a:off x="0" y="1904322"/>
          <a:ext cx="4221895" cy="76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marL="0" lvl="0" indent="0" algn="l" defTabSz="1066800">
            <a:lnSpc>
              <a:spcPct val="90000"/>
            </a:lnSpc>
            <a:spcBef>
              <a:spcPct val="0"/>
            </a:spcBef>
            <a:spcAft>
              <a:spcPct val="35000"/>
            </a:spcAft>
            <a:buNone/>
          </a:pPr>
          <a:r>
            <a:rPr lang="en-IN" sz="2400" b="1" kern="1200" dirty="0"/>
            <a:t>CA Bhavesh M. Gondhiya</a:t>
          </a:r>
        </a:p>
      </dsp:txBody>
      <dsp:txXfrm>
        <a:off x="0" y="1904322"/>
        <a:ext cx="4221895" cy="769568"/>
      </dsp:txXfrm>
    </dsp:sp>
    <dsp:sp modelId="{7B23C233-5F41-44EE-9F67-222F562992C3}">
      <dsp:nvSpPr>
        <dsp:cNvPr id="0" name=""/>
        <dsp:cNvSpPr/>
      </dsp:nvSpPr>
      <dsp:spPr>
        <a:xfrm>
          <a:off x="2912562" y="892366"/>
          <a:ext cx="1604672" cy="148162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5E2B8-EEC7-4461-BC13-924DC53759A7}">
      <dsp:nvSpPr>
        <dsp:cNvPr id="0" name=""/>
        <dsp:cNvSpPr/>
      </dsp:nvSpPr>
      <dsp:spPr>
        <a:xfrm>
          <a:off x="0" y="0"/>
          <a:ext cx="1854419" cy="576072"/>
        </a:xfrm>
        <a:prstGeom prst="roundRect">
          <a:avLst>
            <a:gd name="adj" fmla="val 10000"/>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b="1" kern="1200" dirty="0">
              <a:solidFill>
                <a:srgbClr val="FFFF00"/>
              </a:solidFill>
            </a:rPr>
            <a:t>Faculty</a:t>
          </a:r>
          <a:endParaRPr lang="en-IN" sz="2500" kern="1200" dirty="0">
            <a:solidFill>
              <a:srgbClr val="FFFF00"/>
            </a:solidFill>
          </a:endParaRPr>
        </a:p>
      </dsp:txBody>
      <dsp:txXfrm>
        <a:off x="16873" y="16873"/>
        <a:ext cx="1820673" cy="542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E61D6-2817-418C-A13D-2EA7996E13AD}">
      <dsp:nvSpPr>
        <dsp:cNvPr id="0" name=""/>
        <dsp:cNvSpPr/>
      </dsp:nvSpPr>
      <dsp:spPr>
        <a:xfrm>
          <a:off x="249380" y="1818"/>
          <a:ext cx="3177045" cy="232456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3D53F23E-1875-4DDA-B30A-68350589D843}">
      <dsp:nvSpPr>
        <dsp:cNvPr id="0" name=""/>
        <dsp:cNvSpPr/>
      </dsp:nvSpPr>
      <dsp:spPr>
        <a:xfrm>
          <a:off x="1675621" y="1886009"/>
          <a:ext cx="4511892" cy="1431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FF0000"/>
              </a:solidFill>
            </a:rPr>
            <a:t>IND AS 108</a:t>
          </a:r>
        </a:p>
      </dsp:txBody>
      <dsp:txXfrm>
        <a:off x="1675621" y="1886009"/>
        <a:ext cx="4511892" cy="1431897"/>
      </dsp:txXfrm>
    </dsp:sp>
    <dsp:sp modelId="{9CF99EDC-5249-401B-A5C2-EE01D6AE23B7}">
      <dsp:nvSpPr>
        <dsp:cNvPr id="0" name=""/>
        <dsp:cNvSpPr/>
      </dsp:nvSpPr>
      <dsp:spPr>
        <a:xfrm>
          <a:off x="2519820" y="1573372"/>
          <a:ext cx="556736" cy="556880"/>
        </a:xfrm>
        <a:prstGeom prst="halfFrame">
          <a:avLst>
            <a:gd name="adj1" fmla="val 25770"/>
            <a:gd name="adj2" fmla="val 2577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14B7C9-26F9-4F55-B8CA-38E957DA5495}">
      <dsp:nvSpPr>
        <dsp:cNvPr id="0" name=""/>
        <dsp:cNvSpPr/>
      </dsp:nvSpPr>
      <dsp:spPr>
        <a:xfrm rot="5400000">
          <a:off x="4706380" y="1573444"/>
          <a:ext cx="556880" cy="556736"/>
        </a:xfrm>
        <a:prstGeom prst="halfFrame">
          <a:avLst>
            <a:gd name="adj1" fmla="val 25770"/>
            <a:gd name="adj2" fmla="val 2577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72EEBA8-A06E-4F07-9C45-510AF71DC941}">
      <dsp:nvSpPr>
        <dsp:cNvPr id="0" name=""/>
        <dsp:cNvSpPr/>
      </dsp:nvSpPr>
      <dsp:spPr>
        <a:xfrm rot="16200000">
          <a:off x="2519748" y="2857455"/>
          <a:ext cx="556880" cy="556736"/>
        </a:xfrm>
        <a:prstGeom prst="halfFrame">
          <a:avLst>
            <a:gd name="adj1" fmla="val 25770"/>
            <a:gd name="adj2" fmla="val 2577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2E08A5E-800D-47E6-B419-49A97A2C530B}">
      <dsp:nvSpPr>
        <dsp:cNvPr id="0" name=""/>
        <dsp:cNvSpPr/>
      </dsp:nvSpPr>
      <dsp:spPr>
        <a:xfrm rot="10800000">
          <a:off x="4706452" y="2857383"/>
          <a:ext cx="556736" cy="556880"/>
        </a:xfrm>
        <a:prstGeom prst="halfFrame">
          <a:avLst>
            <a:gd name="adj1" fmla="val 25770"/>
            <a:gd name="adj2" fmla="val 2577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B3E2B-9C27-4143-85FC-09AD08FFBE8A}">
      <dsp:nvSpPr>
        <dsp:cNvPr id="0" name=""/>
        <dsp:cNvSpPr/>
      </dsp:nvSpPr>
      <dsp:spPr>
        <a:xfrm rot="10800000">
          <a:off x="2016980" y="12725"/>
          <a:ext cx="6495527" cy="510479"/>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10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lumMod val="95000"/>
                </a:schemeClr>
              </a:solidFill>
            </a:rPr>
            <a:t>Applicability : Necessity : Principle</a:t>
          </a:r>
        </a:p>
      </dsp:txBody>
      <dsp:txXfrm rot="10800000">
        <a:off x="2144600" y="12725"/>
        <a:ext cx="6367907" cy="510479"/>
      </dsp:txXfrm>
    </dsp:sp>
    <dsp:sp modelId="{FCCDA975-4112-4066-A508-B15CD75AFB91}">
      <dsp:nvSpPr>
        <dsp:cNvPr id="0" name=""/>
        <dsp:cNvSpPr/>
      </dsp:nvSpPr>
      <dsp:spPr>
        <a:xfrm>
          <a:off x="1255202" y="13738"/>
          <a:ext cx="1523557" cy="53159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5000" b="-4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8EB65-C498-4EDA-B557-A99AE3AAC426}">
      <dsp:nvSpPr>
        <dsp:cNvPr id="0" name=""/>
        <dsp:cNvSpPr/>
      </dsp:nvSpPr>
      <dsp:spPr>
        <a:xfrm rot="10800000">
          <a:off x="2016980" y="696705"/>
          <a:ext cx="6495527" cy="510479"/>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10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lumMod val="95000"/>
                </a:schemeClr>
              </a:solidFill>
            </a:rPr>
            <a:t>      Roadmap for Reporting Operating Segment </a:t>
          </a:r>
        </a:p>
      </dsp:txBody>
      <dsp:txXfrm rot="10800000">
        <a:off x="2144600" y="696705"/>
        <a:ext cx="6367907" cy="510479"/>
      </dsp:txXfrm>
    </dsp:sp>
    <dsp:sp modelId="{49B1C010-E272-4085-8D9A-58CD2A58BA61}">
      <dsp:nvSpPr>
        <dsp:cNvPr id="0" name=""/>
        <dsp:cNvSpPr/>
      </dsp:nvSpPr>
      <dsp:spPr>
        <a:xfrm>
          <a:off x="1255202" y="686146"/>
          <a:ext cx="1523557" cy="53159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5000" b="-4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CDBA90-819B-4B04-AF3E-82545F94C48E}">
      <dsp:nvSpPr>
        <dsp:cNvPr id="0" name=""/>
        <dsp:cNvSpPr/>
      </dsp:nvSpPr>
      <dsp:spPr>
        <a:xfrm rot="10800000">
          <a:off x="2016980" y="1380685"/>
          <a:ext cx="6495527" cy="510479"/>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10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lumMod val="95000"/>
                </a:schemeClr>
              </a:solidFill>
            </a:rPr>
            <a:t>        Identify Chief Operating Decision Maker (CODM)</a:t>
          </a:r>
        </a:p>
      </dsp:txBody>
      <dsp:txXfrm rot="10800000">
        <a:off x="2144600" y="1380685"/>
        <a:ext cx="6367907" cy="510479"/>
      </dsp:txXfrm>
    </dsp:sp>
    <dsp:sp modelId="{2CDAD657-7977-483F-9586-2D243FF14DD3}">
      <dsp:nvSpPr>
        <dsp:cNvPr id="0" name=""/>
        <dsp:cNvSpPr/>
      </dsp:nvSpPr>
      <dsp:spPr>
        <a:xfrm>
          <a:off x="1255202" y="1370126"/>
          <a:ext cx="1523557" cy="53159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0" b="-30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807E0-034B-4EC4-B432-B3B979EB623D}">
      <dsp:nvSpPr>
        <dsp:cNvPr id="0" name=""/>
        <dsp:cNvSpPr/>
      </dsp:nvSpPr>
      <dsp:spPr>
        <a:xfrm rot="10800000">
          <a:off x="2016980" y="2064665"/>
          <a:ext cx="6495527" cy="510479"/>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10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lumMod val="95000"/>
                </a:schemeClr>
              </a:solidFill>
            </a:rPr>
            <a:t>Identification of Operating Segment</a:t>
          </a:r>
        </a:p>
      </dsp:txBody>
      <dsp:txXfrm rot="10800000">
        <a:off x="2144600" y="2064665"/>
        <a:ext cx="6367907" cy="510479"/>
      </dsp:txXfrm>
    </dsp:sp>
    <dsp:sp modelId="{F08BFE5A-BCE8-4726-B461-B86878BC815C}">
      <dsp:nvSpPr>
        <dsp:cNvPr id="0" name=""/>
        <dsp:cNvSpPr/>
      </dsp:nvSpPr>
      <dsp:spPr>
        <a:xfrm>
          <a:off x="1255202" y="2054106"/>
          <a:ext cx="1523557" cy="53159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0" b="-30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93FE40-122D-4137-B20A-10EA7095B434}">
      <dsp:nvSpPr>
        <dsp:cNvPr id="0" name=""/>
        <dsp:cNvSpPr/>
      </dsp:nvSpPr>
      <dsp:spPr>
        <a:xfrm rot="10800000">
          <a:off x="2016980" y="2748646"/>
          <a:ext cx="6495527" cy="510479"/>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10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lumMod val="95000"/>
                </a:schemeClr>
              </a:solidFill>
            </a:rPr>
            <a:t>Determining Reportable Segment</a:t>
          </a:r>
        </a:p>
      </dsp:txBody>
      <dsp:txXfrm rot="10800000">
        <a:off x="2144600" y="2748646"/>
        <a:ext cx="6367907" cy="510479"/>
      </dsp:txXfrm>
    </dsp:sp>
    <dsp:sp modelId="{6B29D79B-D271-489B-AA67-E517C30236AA}">
      <dsp:nvSpPr>
        <dsp:cNvPr id="0" name=""/>
        <dsp:cNvSpPr/>
      </dsp:nvSpPr>
      <dsp:spPr>
        <a:xfrm>
          <a:off x="1255202" y="2738086"/>
          <a:ext cx="1523557" cy="53159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3000" b="-93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BD6113-81B7-42B0-9FBB-6BB73E14558D}">
      <dsp:nvSpPr>
        <dsp:cNvPr id="0" name=""/>
        <dsp:cNvSpPr/>
      </dsp:nvSpPr>
      <dsp:spPr>
        <a:xfrm rot="10800000">
          <a:off x="2016980" y="3432626"/>
          <a:ext cx="6495527" cy="510479"/>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10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lumMod val="95000"/>
                </a:schemeClr>
              </a:solidFill>
            </a:rPr>
            <a:t>    Significant Disclosure and Key Differences</a:t>
          </a:r>
        </a:p>
      </dsp:txBody>
      <dsp:txXfrm rot="10800000">
        <a:off x="2144600" y="3432626"/>
        <a:ext cx="6367907" cy="510479"/>
      </dsp:txXfrm>
    </dsp:sp>
    <dsp:sp modelId="{49F4D2EE-3D03-4531-8EAB-3B9829AAA293}">
      <dsp:nvSpPr>
        <dsp:cNvPr id="0" name=""/>
        <dsp:cNvSpPr/>
      </dsp:nvSpPr>
      <dsp:spPr>
        <a:xfrm>
          <a:off x="1255202" y="3422066"/>
          <a:ext cx="1523557" cy="53159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29000" b="-29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75A30-086B-4097-8539-8EDA6A193B72}">
      <dsp:nvSpPr>
        <dsp:cNvPr id="0" name=""/>
        <dsp:cNvSpPr/>
      </dsp:nvSpPr>
      <dsp:spPr>
        <a:xfrm>
          <a:off x="114818" y="-2079"/>
          <a:ext cx="3924088" cy="3924088"/>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65EB2E5-D93A-4778-8260-9A4F05749B1B}">
      <dsp:nvSpPr>
        <dsp:cNvPr id="0" name=""/>
        <dsp:cNvSpPr/>
      </dsp:nvSpPr>
      <dsp:spPr>
        <a:xfrm>
          <a:off x="1962044" y="0"/>
          <a:ext cx="6371730" cy="392408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just" defTabSz="666750" rtl="0">
            <a:lnSpc>
              <a:spcPct val="150000"/>
            </a:lnSpc>
            <a:spcBef>
              <a:spcPct val="0"/>
            </a:spcBef>
            <a:spcAft>
              <a:spcPct val="35000"/>
            </a:spcAft>
            <a:buNone/>
          </a:pPr>
          <a:r>
            <a:rPr lang="en-US" sz="1500" b="1" kern="1200" dirty="0">
              <a:solidFill>
                <a:schemeClr val="tx1"/>
              </a:solidFill>
            </a:rPr>
            <a:t>An entity should disclose information to enable users of its financial statements to evaluate the nature and financial effects of the business activities in which it engages and the economic environments in which it operates. </a:t>
          </a:r>
          <a:endParaRPr lang="en-IN" sz="1500" b="1" kern="1200" dirty="0">
            <a:solidFill>
              <a:schemeClr val="tx1"/>
            </a:solidFill>
          </a:endParaRPr>
        </a:p>
      </dsp:txBody>
      <dsp:txXfrm>
        <a:off x="1962044" y="0"/>
        <a:ext cx="6371730" cy="1863941"/>
      </dsp:txXfrm>
    </dsp:sp>
    <dsp:sp modelId="{A3CA80BF-0085-4F57-9511-9091E75AB66A}">
      <dsp:nvSpPr>
        <dsp:cNvPr id="0" name=""/>
        <dsp:cNvSpPr/>
      </dsp:nvSpPr>
      <dsp:spPr>
        <a:xfrm>
          <a:off x="1030073" y="1863941"/>
          <a:ext cx="1863941" cy="1863941"/>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D361803-3C57-4001-8876-DB1022407708}">
      <dsp:nvSpPr>
        <dsp:cNvPr id="0" name=""/>
        <dsp:cNvSpPr/>
      </dsp:nvSpPr>
      <dsp:spPr>
        <a:xfrm>
          <a:off x="1962044" y="1695357"/>
          <a:ext cx="6371730" cy="220111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just" defTabSz="666750" rtl="0">
            <a:lnSpc>
              <a:spcPct val="150000"/>
            </a:lnSpc>
            <a:spcBef>
              <a:spcPct val="0"/>
            </a:spcBef>
            <a:spcAft>
              <a:spcPct val="35000"/>
            </a:spcAft>
            <a:buNone/>
          </a:pPr>
          <a:r>
            <a:rPr lang="en-US" sz="1500" b="1" kern="1200" dirty="0">
              <a:solidFill>
                <a:srgbClr val="FF0000"/>
              </a:solidFill>
            </a:rPr>
            <a:t>An entity may be operating across multiple economic environments include political and economic macro-systems, trade cycles, economic resources, statutory environment, income levels, industrial growth rates. In view of these complexities, </a:t>
          </a:r>
          <a:r>
            <a:rPr lang="en-US" sz="1500" b="1" kern="1200" dirty="0" err="1">
              <a:solidFill>
                <a:srgbClr val="FF0000"/>
              </a:solidFill>
            </a:rPr>
            <a:t>Ind</a:t>
          </a:r>
          <a:r>
            <a:rPr lang="en-US" sz="1500" b="1" kern="1200" dirty="0">
              <a:solidFill>
                <a:srgbClr val="FF0000"/>
              </a:solidFill>
            </a:rPr>
            <a:t> AS 108 requires disclosure of information in a manner which enables users to make informed decisions based on their assessment of the economic environments in which the different businesses of an entity operate  </a:t>
          </a:r>
          <a:endParaRPr lang="en-IN" sz="1500" b="1" kern="1200" dirty="0">
            <a:solidFill>
              <a:srgbClr val="FF0000"/>
            </a:solidFill>
          </a:endParaRPr>
        </a:p>
      </dsp:txBody>
      <dsp:txXfrm>
        <a:off x="1962044" y="1695357"/>
        <a:ext cx="6371730" cy="22011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FFAA0-5A0C-43D6-B232-9DFEF9C2EE87}">
      <dsp:nvSpPr>
        <dsp:cNvPr id="0" name=""/>
        <dsp:cNvSpPr/>
      </dsp:nvSpPr>
      <dsp:spPr>
        <a:xfrm>
          <a:off x="3187" y="1242488"/>
          <a:ext cx="1651741" cy="136234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a:t>Identify CODM</a:t>
          </a:r>
        </a:p>
      </dsp:txBody>
      <dsp:txXfrm>
        <a:off x="34538" y="1273839"/>
        <a:ext cx="1589039" cy="1007709"/>
      </dsp:txXfrm>
    </dsp:sp>
    <dsp:sp modelId="{CB689DAB-DA53-4C68-B872-BC0101E87886}">
      <dsp:nvSpPr>
        <dsp:cNvPr id="0" name=""/>
        <dsp:cNvSpPr/>
      </dsp:nvSpPr>
      <dsp:spPr>
        <a:xfrm>
          <a:off x="920816" y="1528862"/>
          <a:ext cx="1877839" cy="1877839"/>
        </a:xfrm>
        <a:prstGeom prst="leftCircularArrow">
          <a:avLst>
            <a:gd name="adj1" fmla="val 3452"/>
            <a:gd name="adj2" fmla="val 427815"/>
            <a:gd name="adj3" fmla="val 2203326"/>
            <a:gd name="adj4" fmla="val 9024489"/>
            <a:gd name="adj5" fmla="val 40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ABD003-8888-42F0-833C-13A3C74BF688}">
      <dsp:nvSpPr>
        <dsp:cNvPr id="0" name=""/>
        <dsp:cNvSpPr/>
      </dsp:nvSpPr>
      <dsp:spPr>
        <a:xfrm>
          <a:off x="370241" y="2312899"/>
          <a:ext cx="1468214" cy="58386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FFFF00"/>
              </a:solidFill>
            </a:rPr>
            <a:t>Step1</a:t>
          </a:r>
        </a:p>
      </dsp:txBody>
      <dsp:txXfrm>
        <a:off x="387342" y="2330000"/>
        <a:ext cx="1434012" cy="549658"/>
      </dsp:txXfrm>
    </dsp:sp>
    <dsp:sp modelId="{7D9A6EDF-4F74-49B9-9E58-5F407E56EAF4}">
      <dsp:nvSpPr>
        <dsp:cNvPr id="0" name=""/>
        <dsp:cNvSpPr/>
      </dsp:nvSpPr>
      <dsp:spPr>
        <a:xfrm>
          <a:off x="2147130" y="1242488"/>
          <a:ext cx="1651741" cy="136234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a:t>Identify Operating Segment</a:t>
          </a:r>
        </a:p>
      </dsp:txBody>
      <dsp:txXfrm>
        <a:off x="2178481" y="1565769"/>
        <a:ext cx="1589039" cy="1007709"/>
      </dsp:txXfrm>
    </dsp:sp>
    <dsp:sp modelId="{51B72F74-D7D5-4762-AEA4-1B9C741B4977}">
      <dsp:nvSpPr>
        <dsp:cNvPr id="0" name=""/>
        <dsp:cNvSpPr/>
      </dsp:nvSpPr>
      <dsp:spPr>
        <a:xfrm>
          <a:off x="3034014" y="321299"/>
          <a:ext cx="2349278" cy="2349278"/>
        </a:xfrm>
        <a:prstGeom prst="circularArrow">
          <a:avLst>
            <a:gd name="adj1" fmla="val 2759"/>
            <a:gd name="adj2" fmla="val 336422"/>
            <a:gd name="adj3" fmla="val 19488068"/>
            <a:gd name="adj4" fmla="val 12575511"/>
            <a:gd name="adj5" fmla="val 32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9B0675-A157-480B-B673-F42C2DDB3F48}">
      <dsp:nvSpPr>
        <dsp:cNvPr id="0" name=""/>
        <dsp:cNvSpPr/>
      </dsp:nvSpPr>
      <dsp:spPr>
        <a:xfrm>
          <a:off x="2514184" y="950558"/>
          <a:ext cx="1468214" cy="58386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FFFF00"/>
              </a:solidFill>
            </a:rPr>
            <a:t>Step 2</a:t>
          </a:r>
        </a:p>
      </dsp:txBody>
      <dsp:txXfrm>
        <a:off x="2531285" y="967659"/>
        <a:ext cx="1434012" cy="549658"/>
      </dsp:txXfrm>
    </dsp:sp>
    <dsp:sp modelId="{F0E230AC-4421-4654-A8EE-A6DD5F2636E5}">
      <dsp:nvSpPr>
        <dsp:cNvPr id="0" name=""/>
        <dsp:cNvSpPr/>
      </dsp:nvSpPr>
      <dsp:spPr>
        <a:xfrm>
          <a:off x="4291074" y="1242488"/>
          <a:ext cx="2104582" cy="136234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Determine the Reportable Segment</a:t>
          </a:r>
        </a:p>
      </dsp:txBody>
      <dsp:txXfrm>
        <a:off x="4322425" y="1273839"/>
        <a:ext cx="2041880" cy="1007709"/>
      </dsp:txXfrm>
    </dsp:sp>
    <dsp:sp modelId="{DF54578B-2787-4C56-B7F0-41A7D0E8C970}">
      <dsp:nvSpPr>
        <dsp:cNvPr id="0" name=""/>
        <dsp:cNvSpPr/>
      </dsp:nvSpPr>
      <dsp:spPr>
        <a:xfrm>
          <a:off x="5431907" y="1492018"/>
          <a:ext cx="1927167" cy="1927167"/>
        </a:xfrm>
        <a:prstGeom prst="leftCircularArrow">
          <a:avLst>
            <a:gd name="adj1" fmla="val 3364"/>
            <a:gd name="adj2" fmla="val 415989"/>
            <a:gd name="adj3" fmla="val 2191500"/>
            <a:gd name="adj4" fmla="val 9024489"/>
            <a:gd name="adj5" fmla="val 39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8FA5B6-4FA4-4DC8-89B2-080699607E4D}">
      <dsp:nvSpPr>
        <dsp:cNvPr id="0" name=""/>
        <dsp:cNvSpPr/>
      </dsp:nvSpPr>
      <dsp:spPr>
        <a:xfrm>
          <a:off x="4884548" y="2312899"/>
          <a:ext cx="1468214" cy="58386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FFFF00"/>
              </a:solidFill>
            </a:rPr>
            <a:t>Step 3</a:t>
          </a:r>
        </a:p>
      </dsp:txBody>
      <dsp:txXfrm>
        <a:off x="4901649" y="2330000"/>
        <a:ext cx="1434012" cy="549658"/>
      </dsp:txXfrm>
    </dsp:sp>
    <dsp:sp modelId="{FB15BA6D-75C9-4911-B4F5-6E7BD199AF4B}">
      <dsp:nvSpPr>
        <dsp:cNvPr id="0" name=""/>
        <dsp:cNvSpPr/>
      </dsp:nvSpPr>
      <dsp:spPr>
        <a:xfrm>
          <a:off x="6704332" y="1242488"/>
          <a:ext cx="1651741" cy="136234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Present the required information </a:t>
          </a:r>
        </a:p>
      </dsp:txBody>
      <dsp:txXfrm>
        <a:off x="6735683" y="1565769"/>
        <a:ext cx="1589039" cy="1007709"/>
      </dsp:txXfrm>
    </dsp:sp>
    <dsp:sp modelId="{F136A8CF-5BA5-4ED0-975F-55E6243327F7}">
      <dsp:nvSpPr>
        <dsp:cNvPr id="0" name=""/>
        <dsp:cNvSpPr/>
      </dsp:nvSpPr>
      <dsp:spPr>
        <a:xfrm>
          <a:off x="7071385" y="950558"/>
          <a:ext cx="1468214" cy="58386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FFFF00"/>
              </a:solidFill>
            </a:rPr>
            <a:t>Step 4</a:t>
          </a:r>
        </a:p>
      </dsp:txBody>
      <dsp:txXfrm>
        <a:off x="7088486" y="967659"/>
        <a:ext cx="1434012" cy="5496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38E33-8233-446F-A9CD-5B2CD7A5D6CC}">
      <dsp:nvSpPr>
        <dsp:cNvPr id="0" name=""/>
        <dsp:cNvSpPr/>
      </dsp:nvSpPr>
      <dsp:spPr>
        <a:xfrm rot="10800000">
          <a:off x="2718711" y="311132"/>
          <a:ext cx="7198137" cy="3622588"/>
        </a:xfrm>
        <a:prstGeom prst="homePlat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97461" tIns="95250" rIns="177800" bIns="95250" numCol="1" spcCol="1270" anchor="ctr" anchorCtr="0">
          <a:noAutofit/>
        </a:bodyPr>
        <a:lstStyle/>
        <a:p>
          <a:pPr marL="0" lvl="0" indent="0" algn="just" defTabSz="1111250">
            <a:lnSpc>
              <a:spcPct val="90000"/>
            </a:lnSpc>
            <a:spcBef>
              <a:spcPct val="0"/>
            </a:spcBef>
            <a:spcAft>
              <a:spcPct val="35000"/>
            </a:spcAft>
            <a:buNone/>
          </a:pPr>
          <a:r>
            <a:rPr lang="en-US" sz="2500" u="sng" kern="1200" dirty="0">
              <a:solidFill>
                <a:srgbClr val="FFFF00"/>
              </a:solidFill>
            </a:rPr>
            <a:t>Operating Segment </a:t>
          </a:r>
        </a:p>
        <a:p>
          <a:pPr marL="0" lvl="0" indent="0" algn="just" defTabSz="1111250">
            <a:lnSpc>
              <a:spcPct val="90000"/>
            </a:lnSpc>
            <a:spcBef>
              <a:spcPct val="0"/>
            </a:spcBef>
            <a:spcAft>
              <a:spcPct val="35000"/>
            </a:spcAft>
            <a:buNone/>
          </a:pPr>
          <a:r>
            <a:rPr lang="en-US" sz="2500" kern="1200" dirty="0"/>
            <a:t>Are the Individual Operations that the CODM reviews for purposes of assessing performance and making resource allocation decision. Operating segment could be identified on different bases, including : Products, Services, Customers, Geographically, Projects….. </a:t>
          </a:r>
          <a:endParaRPr lang="en-US" sz="2500" i="1" kern="1200" dirty="0">
            <a:solidFill>
              <a:srgbClr val="FFFF00"/>
            </a:solidFill>
          </a:endParaRPr>
        </a:p>
      </dsp:txBody>
      <dsp:txXfrm rot="10800000">
        <a:off x="3624358" y="311132"/>
        <a:ext cx="6292490" cy="3622588"/>
      </dsp:txXfrm>
    </dsp:sp>
    <dsp:sp modelId="{48BE0F9E-871B-43E6-A2E5-720DCF9A2A0D}">
      <dsp:nvSpPr>
        <dsp:cNvPr id="0" name=""/>
        <dsp:cNvSpPr/>
      </dsp:nvSpPr>
      <dsp:spPr>
        <a:xfrm>
          <a:off x="907417" y="311132"/>
          <a:ext cx="3622588" cy="36225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AA32F-63B5-4C5A-BA27-DFF0B9046C82}">
      <dsp:nvSpPr>
        <dsp:cNvPr id="0" name=""/>
        <dsp:cNvSpPr/>
      </dsp:nvSpPr>
      <dsp:spPr>
        <a:xfrm rot="5400000">
          <a:off x="3602383" y="-1535568"/>
          <a:ext cx="3858888" cy="6930030"/>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rtl="0">
            <a:lnSpc>
              <a:spcPct val="90000"/>
            </a:lnSpc>
            <a:spcBef>
              <a:spcPct val="0"/>
            </a:spcBef>
            <a:spcAft>
              <a:spcPct val="15000"/>
            </a:spcAft>
            <a:buChar char="•"/>
          </a:pPr>
          <a:r>
            <a:rPr lang="en-US" sz="1800" kern="1200" dirty="0">
              <a:solidFill>
                <a:schemeClr val="tx1"/>
              </a:solidFill>
            </a:rPr>
            <a:t>A Co. and B Co. manufacture and sell automobile components in India.  A Co. is structured such that decisions are made and performance is evaluated on a regional basis (</a:t>
          </a:r>
          <a:r>
            <a:rPr lang="en-US" sz="1800" kern="1200" dirty="0" err="1">
              <a:solidFill>
                <a:schemeClr val="tx1"/>
              </a:solidFill>
            </a:rPr>
            <a:t>eg</a:t>
          </a:r>
          <a:r>
            <a:rPr lang="en-US" sz="1800" kern="1200" dirty="0">
              <a:solidFill>
                <a:schemeClr val="tx1"/>
              </a:solidFill>
            </a:rPr>
            <a:t>. North, South, East and West) whereas B Co. decisions and evaluates performance on  a product line basis (</a:t>
          </a:r>
          <a:r>
            <a:rPr lang="en-US" sz="1800" kern="1200" dirty="0" err="1">
              <a:solidFill>
                <a:schemeClr val="tx1"/>
              </a:solidFill>
            </a:rPr>
            <a:t>eg</a:t>
          </a:r>
          <a:r>
            <a:rPr lang="en-US" sz="1800" kern="1200" dirty="0">
              <a:solidFill>
                <a:schemeClr val="tx1"/>
              </a:solidFill>
            </a:rPr>
            <a:t>. Clutch, Engines, Seats </a:t>
          </a:r>
          <a:r>
            <a:rPr lang="en-US" sz="1800" kern="1200" dirty="0" err="1">
              <a:solidFill>
                <a:schemeClr val="tx1"/>
              </a:solidFill>
            </a:rPr>
            <a:t>etc</a:t>
          </a:r>
          <a:r>
            <a:rPr lang="en-US" sz="1800" kern="1200" dirty="0">
              <a:solidFill>
                <a:schemeClr val="tx1"/>
              </a:solidFill>
            </a:rPr>
            <a:t>). The Management approach identifies operating segments based on internal reports that are regularly reviewed by the CODM to allocate resources to the segment and assess its performance. Consequently, A Co. and B Co. will not report similar operating segments under IND AS 108. A Co. should report operating segments based on regions and B Co. should report operating segments based on product lines. Similarly, a parent Co. and Its Subsidiary may not report similar segments even when they undertake the same business because they may have different CODM and the information provided to these CODM may be organized and presented differently. </a:t>
          </a:r>
        </a:p>
      </dsp:txBody>
      <dsp:txXfrm rot="-5400000">
        <a:off x="2066813" y="188377"/>
        <a:ext cx="6741655" cy="3482138"/>
      </dsp:txXfrm>
    </dsp:sp>
    <dsp:sp modelId="{36C8BFCC-66CC-4EC4-9CD8-5DFFA481C8CA}">
      <dsp:nvSpPr>
        <dsp:cNvPr id="0" name=""/>
        <dsp:cNvSpPr/>
      </dsp:nvSpPr>
      <dsp:spPr>
        <a:xfrm>
          <a:off x="62936" y="886037"/>
          <a:ext cx="2003876" cy="2086818"/>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kumimoji="0" lang="en-US" sz="2500" b="1" i="0" u="none" strike="noStrike" kern="1200" cap="none" spc="0" normalizeH="0" baseline="0" noProof="0" dirty="0">
              <a:ln/>
              <a:solidFill>
                <a:srgbClr val="FFFF00"/>
              </a:solidFill>
              <a:effectLst/>
              <a:uLnTx/>
              <a:uFillTx/>
              <a:latin typeface="Calibri" panose="020F0502020204030204"/>
              <a:ea typeface="+mn-ea"/>
              <a:cs typeface="+mn-cs"/>
            </a:rPr>
            <a:t>Non Comparable Segments</a:t>
          </a:r>
          <a:endParaRPr lang="en-US" sz="2500" b="1" kern="1200" dirty="0">
            <a:solidFill>
              <a:srgbClr val="FFFF00"/>
            </a:solidFill>
          </a:endParaRPr>
        </a:p>
      </dsp:txBody>
      <dsp:txXfrm>
        <a:off x="160757" y="983858"/>
        <a:ext cx="1808234" cy="189117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r>
              <a:rPr lang="en-IN"/>
              <a:t>CA Bhavesh M Gondhiya</a:t>
            </a:r>
            <a:endParaRPr lang="en-IN"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EDA81FC9-58FA-4FCF-B31D-86DB017605F7}" type="datetime2">
              <a:rPr lang="en-US" smtClean="0"/>
              <a:t>Friday, October 20, 2023</a:t>
            </a:fld>
            <a:endParaRPr lang="en-IN"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C7CD9DC8-77D1-41B6-8C7E-FEFEE989A0DC}" type="slidenum">
              <a:rPr lang="en-IN" smtClean="0"/>
              <a:pPr/>
              <a:t>‹#›</a:t>
            </a:fld>
            <a:endParaRPr lang="en-IN" dirty="0"/>
          </a:p>
        </p:txBody>
      </p:sp>
    </p:spTree>
    <p:extLst>
      <p:ext uri="{BB962C8B-B14F-4D97-AF65-F5344CB8AC3E}">
        <p14:creationId xmlns:p14="http://schemas.microsoft.com/office/powerpoint/2010/main" val="25975349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1440" tIns="45720" rIns="91440" bIns="45720" rtlCol="0"/>
          <a:lstStyle>
            <a:lvl1pPr algn="l">
              <a:defRPr sz="1200"/>
            </a:lvl1pPr>
          </a:lstStyle>
          <a:p>
            <a:r>
              <a:rPr lang="en-IN"/>
              <a:t>CA Bhavesh M Gondhiya</a:t>
            </a:r>
            <a:endParaRPr lang="en-IN" dirty="0"/>
          </a:p>
        </p:txBody>
      </p:sp>
      <p:sp>
        <p:nvSpPr>
          <p:cNvPr id="3" name="Date Placeholder 2"/>
          <p:cNvSpPr>
            <a:spLocks noGrp="1"/>
          </p:cNvSpPr>
          <p:nvPr>
            <p:ph type="dt" idx="1"/>
          </p:nvPr>
        </p:nvSpPr>
        <p:spPr>
          <a:xfrm>
            <a:off x="3970938" y="1"/>
            <a:ext cx="3037840" cy="466434"/>
          </a:xfrm>
          <a:prstGeom prst="rect">
            <a:avLst/>
          </a:prstGeom>
        </p:spPr>
        <p:txBody>
          <a:bodyPr vert="horz" lIns="91440" tIns="45720" rIns="91440" bIns="45720" rtlCol="0"/>
          <a:lstStyle>
            <a:lvl1pPr algn="r">
              <a:defRPr sz="1200"/>
            </a:lvl1pPr>
          </a:lstStyle>
          <a:p>
            <a:fld id="{6782E83E-0C98-4E60-B8EA-B7A816806A39}" type="datetime2">
              <a:rPr lang="en-US" smtClean="0"/>
              <a:t>Friday, October 20, 2023</a:t>
            </a:fld>
            <a:endParaRPr lang="en-IN"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1" y="8829968"/>
            <a:ext cx="3037840" cy="466433"/>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AC19742F-A377-49E9-9669-F20A3D55752A}" type="slidenum">
              <a:rPr lang="en-IN" smtClean="0"/>
              <a:pPr/>
              <a:t>‹#›</a:t>
            </a:fld>
            <a:endParaRPr lang="en-IN" dirty="0"/>
          </a:p>
        </p:txBody>
      </p:sp>
    </p:spTree>
    <p:extLst>
      <p:ext uri="{BB962C8B-B14F-4D97-AF65-F5344CB8AC3E}">
        <p14:creationId xmlns:p14="http://schemas.microsoft.com/office/powerpoint/2010/main" val="11468421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C19742F-A377-49E9-9669-F20A3D55752A}" type="slidenum">
              <a:rPr lang="en-IN" smtClean="0"/>
              <a:pPr/>
              <a:t>1</a:t>
            </a:fld>
            <a:endParaRPr lang="en-IN" dirty="0"/>
          </a:p>
        </p:txBody>
      </p:sp>
    </p:spTree>
    <p:extLst>
      <p:ext uri="{BB962C8B-B14F-4D97-AF65-F5344CB8AC3E}">
        <p14:creationId xmlns:p14="http://schemas.microsoft.com/office/powerpoint/2010/main" val="133844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C19742F-A377-49E9-9669-F20A3D55752A}" type="slidenum">
              <a:rPr lang="en-IN" smtClean="0"/>
              <a:pPr/>
              <a:t>3</a:t>
            </a:fld>
            <a:endParaRPr lang="en-IN" dirty="0"/>
          </a:p>
        </p:txBody>
      </p:sp>
    </p:spTree>
    <p:extLst>
      <p:ext uri="{BB962C8B-B14F-4D97-AF65-F5344CB8AC3E}">
        <p14:creationId xmlns:p14="http://schemas.microsoft.com/office/powerpoint/2010/main" val="161052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2314324"/>
            <a:ext cx="8240108" cy="2746774"/>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8091" y="742951"/>
            <a:ext cx="8240108" cy="112863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48091" y="1871584"/>
            <a:ext cx="8240108" cy="44274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IN"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IN"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196787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5" y="449794"/>
            <a:ext cx="823870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416163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3" y="449795"/>
            <a:ext cx="2057399" cy="43627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3" y="506795"/>
            <a:ext cx="1503123" cy="38873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5" y="506795"/>
            <a:ext cx="5922209" cy="388730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4467102"/>
            <a:ext cx="947672" cy="273844"/>
          </a:xfrm>
        </p:spPr>
        <p:txBody>
          <a:bodyPr/>
          <a:lstStyle>
            <a:lvl1pPr>
              <a:defRPr>
                <a:solidFill>
                  <a:schemeClr val="accent1">
                    <a:lumMod val="75000"/>
                    <a:lumOff val="25000"/>
                  </a:schemeClr>
                </a:solidFill>
              </a:defRPr>
            </a:lvl1pPr>
          </a:lstStyle>
          <a:p>
            <a:endParaRPr lang="en-IN" dirty="0"/>
          </a:p>
        </p:txBody>
      </p:sp>
      <p:sp>
        <p:nvSpPr>
          <p:cNvPr id="5" name="Footer Placeholder 4"/>
          <p:cNvSpPr>
            <a:spLocks noGrp="1"/>
          </p:cNvSpPr>
          <p:nvPr>
            <p:ph type="ftr" sz="quarter" idx="11"/>
          </p:nvPr>
        </p:nvSpPr>
        <p:spPr>
          <a:xfrm>
            <a:off x="581195" y="4463859"/>
            <a:ext cx="5922209" cy="273844"/>
          </a:xfrm>
        </p:spPr>
        <p:txBody>
          <a:bodyPr/>
          <a:lstStyle/>
          <a:p>
            <a:endParaRPr lang="en-IN"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187920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5" y="449795"/>
            <a:ext cx="8238707" cy="7432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8092" y="515607"/>
            <a:ext cx="7124284" cy="598820"/>
          </a:xfrm>
        </p:spPr>
        <p:txBody>
          <a:bodyPr anchor="ctr" anchorCtr="0"/>
          <a:lstStyle>
            <a:lvl1pPr>
              <a:defRPr b="1"/>
            </a:lvl1pPr>
          </a:lstStyle>
          <a:p>
            <a:r>
              <a:rPr lang="en-US" dirty="0"/>
              <a:t>Click to edit Master title style</a:t>
            </a:r>
          </a:p>
        </p:txBody>
      </p:sp>
      <p:sp>
        <p:nvSpPr>
          <p:cNvPr id="4" name="Date Placeholder 3"/>
          <p:cNvSpPr>
            <a:spLocks noGrp="1"/>
          </p:cNvSpPr>
          <p:nvPr>
            <p:ph type="dt" sz="half" idx="10"/>
          </p:nvPr>
        </p:nvSpPr>
        <p:spPr>
          <a:xfrm>
            <a:off x="5559327" y="4832559"/>
            <a:ext cx="2133600" cy="273844"/>
          </a:xfrm>
        </p:spPr>
        <p:txBody>
          <a:bodyPr/>
          <a:lstStyle/>
          <a:p>
            <a:endParaRPr lang="en-IN" dirty="0"/>
          </a:p>
        </p:txBody>
      </p:sp>
      <p:sp>
        <p:nvSpPr>
          <p:cNvPr id="5" name="Footer Placeholder 4"/>
          <p:cNvSpPr>
            <a:spLocks noGrp="1"/>
          </p:cNvSpPr>
          <p:nvPr>
            <p:ph type="ftr" sz="quarter" idx="11"/>
          </p:nvPr>
        </p:nvSpPr>
        <p:spPr>
          <a:xfrm>
            <a:off x="448094" y="4832559"/>
            <a:ext cx="4870585" cy="273844"/>
          </a:xfrm>
        </p:spPr>
        <p:txBody>
          <a:bodyPr/>
          <a:lstStyle>
            <a:lvl1pPr>
              <a:defRPr sz="1000" b="1">
                <a:solidFill>
                  <a:srgbClr val="366658"/>
                </a:solidFill>
              </a:defRPr>
            </a:lvl1pPr>
          </a:lstStyle>
          <a:p>
            <a:endParaRPr lang="en-US" dirty="0"/>
          </a:p>
        </p:txBody>
      </p:sp>
      <p:sp>
        <p:nvSpPr>
          <p:cNvPr id="6" name="Slide Number Placeholder 5"/>
          <p:cNvSpPr>
            <a:spLocks noGrp="1"/>
          </p:cNvSpPr>
          <p:nvPr>
            <p:ph type="sldNum" sz="quarter" idx="12"/>
          </p:nvPr>
        </p:nvSpPr>
        <p:spPr>
          <a:xfrm>
            <a:off x="7933578" y="4814712"/>
            <a:ext cx="770468" cy="273844"/>
          </a:xfrm>
        </p:spPr>
        <p:txBody>
          <a:bodyPr/>
          <a:lstStyle>
            <a:lvl1pPr>
              <a:defRPr sz="1800" b="1">
                <a:solidFill>
                  <a:srgbClr val="366658"/>
                </a:solidFill>
              </a:defRPr>
            </a:lvl1pPr>
          </a:lstStyle>
          <a:p>
            <a:fld id="{1F28DAEE-427E-4030-87EA-38D724728595}" type="slidenum">
              <a:rPr lang="en-IN" smtClean="0"/>
              <a:pPr/>
              <a:t>‹#›</a:t>
            </a:fld>
            <a:endParaRPr lang="en-IN" dirty="0"/>
          </a:p>
        </p:txBody>
      </p:sp>
      <p:pic>
        <p:nvPicPr>
          <p:cNvPr id="8" name="Picture 3" descr="ICAILogoFinal"/>
          <p:cNvPicPr>
            <a:picLocks noChangeAspect="1" noChangeArrowheads="1"/>
          </p:cNvPicPr>
          <p:nvPr userDrawn="1"/>
        </p:nvPicPr>
        <p:blipFill>
          <a:blip r:embed="rId2" cstate="print"/>
          <a:srcRect/>
          <a:stretch>
            <a:fillRect/>
          </a:stretch>
        </p:blipFill>
        <p:spPr bwMode="auto">
          <a:xfrm>
            <a:off x="7671251" y="404400"/>
            <a:ext cx="1025074" cy="620572"/>
          </a:xfrm>
          <a:prstGeom prst="rect">
            <a:avLst/>
          </a:prstGeom>
          <a:noFill/>
          <a:ln w="9525">
            <a:noFill/>
            <a:miter lim="800000"/>
            <a:headEnd/>
            <a:tailEnd/>
          </a:ln>
        </p:spPr>
      </p:pic>
      <p:sp>
        <p:nvSpPr>
          <p:cNvPr id="9" name="Rectangle 8"/>
          <p:cNvSpPr/>
          <p:nvPr userDrawn="1"/>
        </p:nvSpPr>
        <p:spPr>
          <a:xfrm>
            <a:off x="7559750" y="1024971"/>
            <a:ext cx="1076476" cy="100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 b="1" dirty="0" err="1">
                <a:solidFill>
                  <a:prstClr val="white"/>
                </a:solidFill>
              </a:rPr>
              <a:t>Ind</a:t>
            </a:r>
            <a:r>
              <a:rPr lang="en-IN" sz="800" b="1" dirty="0">
                <a:solidFill>
                  <a:prstClr val="white"/>
                </a:solidFill>
              </a:rPr>
              <a:t> AS Course ICAI</a:t>
            </a:r>
          </a:p>
        </p:txBody>
      </p:sp>
    </p:spTree>
    <p:extLst>
      <p:ext uri="{BB962C8B-B14F-4D97-AF65-F5344CB8AC3E}">
        <p14:creationId xmlns:p14="http://schemas.microsoft.com/office/powerpoint/2010/main" val="345538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9" y="3856480"/>
            <a:ext cx="823870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6" y="2277431"/>
            <a:ext cx="7989751" cy="1128633"/>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6" y="3406064"/>
            <a:ext cx="7989751" cy="450417"/>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IN"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IN"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115398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5" y="449794"/>
            <a:ext cx="823870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5" y="1671003"/>
            <a:ext cx="3899527" cy="27247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1671004"/>
            <a:ext cx="3907662" cy="27247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26062839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5" y="449794"/>
            <a:ext cx="823870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1671003"/>
            <a:ext cx="3593500" cy="432197"/>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5" y="2194540"/>
            <a:ext cx="3899527" cy="22012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9" y="1671003"/>
            <a:ext cx="3601635" cy="432197"/>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194540"/>
            <a:ext cx="3907662" cy="22012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72934744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5" y="449794"/>
            <a:ext cx="823870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332757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559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9" y="3856481"/>
            <a:ext cx="8238707" cy="9560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5" y="3946723"/>
            <a:ext cx="3536625" cy="517136"/>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450900"/>
            <a:ext cx="8240400" cy="31536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05620" y="3946723"/>
            <a:ext cx="4265327" cy="517136"/>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IN"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IN"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13967223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3520042"/>
            <a:ext cx="7989752" cy="425054"/>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449795"/>
            <a:ext cx="8238706" cy="266793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3945096"/>
            <a:ext cx="7989752" cy="449003"/>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F28DAEE-427E-4030-87EA-38D724728595}" type="slidenum">
              <a:rPr lang="en-IN" smtClean="0"/>
              <a:pPr/>
              <a:t>‹#›</a:t>
            </a:fld>
            <a:endParaRPr lang="en-IN" dirty="0"/>
          </a:p>
        </p:txBody>
      </p:sp>
    </p:spTree>
    <p:extLst>
      <p:ext uri="{BB962C8B-B14F-4D97-AF65-F5344CB8AC3E}">
        <p14:creationId xmlns:p14="http://schemas.microsoft.com/office/powerpoint/2010/main" val="351297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515607"/>
            <a:ext cx="7989752" cy="8124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1671003"/>
            <a:ext cx="7989752" cy="2723096"/>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4467102"/>
            <a:ext cx="2133600" cy="273844"/>
          </a:xfrm>
          <a:prstGeom prst="rect">
            <a:avLst/>
          </a:prstGeom>
        </p:spPr>
        <p:txBody>
          <a:bodyPr vert="horz" lIns="91440" tIns="45720" rIns="91440" bIns="45720" rtlCol="0" anchor="ctr"/>
          <a:lstStyle>
            <a:lvl1pPr algn="r">
              <a:defRPr sz="900">
                <a:solidFill>
                  <a:schemeClr val="accent2"/>
                </a:solidFill>
              </a:defRPr>
            </a:lvl1pPr>
          </a:lstStyle>
          <a:p>
            <a:endParaRPr lang="en-IN" dirty="0"/>
          </a:p>
        </p:txBody>
      </p:sp>
      <p:sp>
        <p:nvSpPr>
          <p:cNvPr id="5" name="Footer Placeholder 4"/>
          <p:cNvSpPr>
            <a:spLocks noGrp="1"/>
          </p:cNvSpPr>
          <p:nvPr>
            <p:ph type="ftr" sz="quarter" idx="3"/>
          </p:nvPr>
        </p:nvSpPr>
        <p:spPr>
          <a:xfrm>
            <a:off x="581195" y="4463859"/>
            <a:ext cx="4870585" cy="273844"/>
          </a:xfrm>
          <a:prstGeom prst="rect">
            <a:avLst/>
          </a:prstGeom>
        </p:spPr>
        <p:txBody>
          <a:bodyPr vert="horz" lIns="91440" tIns="45720" rIns="91440" bIns="45720" rtlCol="0" anchor="ctr"/>
          <a:lstStyle>
            <a:lvl1pPr algn="l">
              <a:defRPr sz="900" cap="all">
                <a:solidFill>
                  <a:schemeClr val="accent2"/>
                </a:solidFill>
              </a:defRPr>
            </a:lvl1pPr>
          </a:lstStyle>
          <a:p>
            <a:endParaRPr lang="en-IN" dirty="0"/>
          </a:p>
        </p:txBody>
      </p:sp>
      <p:sp>
        <p:nvSpPr>
          <p:cNvPr id="6" name="Slide Number Placeholder 5"/>
          <p:cNvSpPr>
            <a:spLocks noGrp="1"/>
          </p:cNvSpPr>
          <p:nvPr>
            <p:ph type="sldNum" sz="quarter" idx="4"/>
          </p:nvPr>
        </p:nvSpPr>
        <p:spPr>
          <a:xfrm>
            <a:off x="7800476" y="4467102"/>
            <a:ext cx="770468" cy="273844"/>
          </a:xfrm>
          <a:prstGeom prst="rect">
            <a:avLst/>
          </a:prstGeom>
        </p:spPr>
        <p:txBody>
          <a:bodyPr vert="horz" lIns="91440" tIns="45720" rIns="91440" bIns="45720" rtlCol="0" anchor="ctr"/>
          <a:lstStyle>
            <a:lvl1pPr algn="r">
              <a:defRPr sz="900">
                <a:solidFill>
                  <a:schemeClr val="accent2"/>
                </a:solidFill>
              </a:defRPr>
            </a:lvl1pPr>
          </a:lstStyle>
          <a:p>
            <a:fld id="{1F28DAEE-427E-4030-87EA-38D724728595}" type="slidenum">
              <a:rPr lang="en-IN" smtClean="0"/>
              <a:pPr/>
              <a:t>‹#›</a:t>
            </a:fld>
            <a:endParaRPr lang="en-IN" dirty="0"/>
          </a:p>
        </p:txBody>
      </p:sp>
      <p:sp>
        <p:nvSpPr>
          <p:cNvPr id="9" name="Rectangle 8"/>
          <p:cNvSpPr/>
          <p:nvPr/>
        </p:nvSpPr>
        <p:spPr>
          <a:xfrm>
            <a:off x="448094" y="330994"/>
            <a:ext cx="2719909" cy="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330994"/>
            <a:ext cx="2710800" cy="81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330994"/>
            <a:ext cx="2710800" cy="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77892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xml"/><Relationship Id="rId16" Type="http://schemas.openxmlformats.org/officeDocument/2006/relationships/diagramQuickStyle" Target="../diagrams/quickStyl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19.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Bgondhiya@gmail.com"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3" y="466344"/>
            <a:ext cx="8229594" cy="1188720"/>
          </a:xfrm>
          <a:solidFill>
            <a:schemeClr val="tx1">
              <a:lumMod val="65000"/>
              <a:lumOff val="35000"/>
            </a:schemeClr>
          </a:solidFill>
        </p:spPr>
        <p:txBody>
          <a:bodyPr anchor="t" anchorCtr="0">
            <a:normAutofit/>
          </a:bodyPr>
          <a:lstStyle/>
          <a:p>
            <a:pPr algn="ctr"/>
            <a:br>
              <a:rPr lang="en-IN" sz="100" b="1" dirty="0">
                <a:solidFill>
                  <a:srgbClr val="FFFF00"/>
                </a:solidFill>
              </a:rPr>
            </a:br>
            <a:r>
              <a:rPr lang="en-IN" sz="3000" b="1" dirty="0">
                <a:solidFill>
                  <a:srgbClr val="FFFF00"/>
                </a:solidFill>
              </a:rPr>
              <a:t>Ind AS 108 </a:t>
            </a:r>
            <a:br>
              <a:rPr lang="en-IN" sz="3000" b="1" dirty="0">
                <a:solidFill>
                  <a:srgbClr val="FFFF00"/>
                </a:solidFill>
              </a:rPr>
            </a:br>
            <a:r>
              <a:rPr lang="en-IN" sz="3000" b="1" dirty="0">
                <a:solidFill>
                  <a:srgbClr val="FFFF00"/>
                </a:solidFill>
              </a:rPr>
              <a:t>operating segment </a:t>
            </a:r>
            <a:endParaRPr lang="en-IN" sz="3000" b="1" dirty="0">
              <a:solidFill>
                <a:srgbClr val="FFFF00"/>
              </a:solidFill>
              <a:effectLst>
                <a:reflection blurRad="6350" stA="55000" endA="300" endPos="45500" dir="5400000" sy="-100000" algn="bl" rotWithShape="0"/>
              </a:effectLst>
              <a:cs typeface="Arial" pitchFamily="34" charset="0"/>
            </a:endParaRPr>
          </a:p>
        </p:txBody>
      </p:sp>
      <p:graphicFrame>
        <p:nvGraphicFramePr>
          <p:cNvPr id="6" name="Diagram 5">
            <a:extLst>
              <a:ext uri="{FF2B5EF4-FFF2-40B4-BE49-F238E27FC236}">
                <a16:creationId xmlns:a16="http://schemas.microsoft.com/office/drawing/2014/main" id="{50E34BE4-8BC6-D4B9-C082-44A689A653F5}"/>
              </a:ext>
            </a:extLst>
          </p:cNvPr>
          <p:cNvGraphicFramePr/>
          <p:nvPr>
            <p:extLst>
              <p:ext uri="{D42A27DB-BD31-4B8C-83A1-F6EECF244321}">
                <p14:modId xmlns:p14="http://schemas.microsoft.com/office/powerpoint/2010/main" val="1251330502"/>
              </p:ext>
            </p:extLst>
          </p:nvPr>
        </p:nvGraphicFramePr>
        <p:xfrm>
          <a:off x="457203" y="1837944"/>
          <a:ext cx="4520113" cy="3240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descr="ICAILogoFinal"/>
          <p:cNvPicPr>
            <a:picLocks noChangeAspect="1" noChangeArrowheads="1"/>
          </p:cNvPicPr>
          <p:nvPr/>
        </p:nvPicPr>
        <p:blipFill>
          <a:blip r:embed="rId8" cstate="print"/>
          <a:srcRect/>
          <a:stretch>
            <a:fillRect/>
          </a:stretch>
        </p:blipFill>
        <p:spPr bwMode="auto">
          <a:xfrm>
            <a:off x="7347013" y="466344"/>
            <a:ext cx="1339784" cy="1188720"/>
          </a:xfrm>
          <a:prstGeom prst="rect">
            <a:avLst/>
          </a:prstGeom>
          <a:noFill/>
          <a:ln w="9525">
            <a:noFill/>
            <a:miter lim="800000"/>
            <a:headEnd/>
            <a:tailEnd/>
          </a:ln>
        </p:spPr>
      </p:pic>
      <p:graphicFrame>
        <p:nvGraphicFramePr>
          <p:cNvPr id="8" name="Diagram 7">
            <a:extLst>
              <a:ext uri="{FF2B5EF4-FFF2-40B4-BE49-F238E27FC236}">
                <a16:creationId xmlns:a16="http://schemas.microsoft.com/office/drawing/2014/main" id="{FD64A816-A2AD-0E87-9808-8305885F97E4}"/>
              </a:ext>
            </a:extLst>
          </p:cNvPr>
          <p:cNvGraphicFramePr/>
          <p:nvPr>
            <p:extLst>
              <p:ext uri="{D42A27DB-BD31-4B8C-83A1-F6EECF244321}">
                <p14:modId xmlns:p14="http://schemas.microsoft.com/office/powerpoint/2010/main" val="3176576140"/>
              </p:ext>
            </p:extLst>
          </p:nvPr>
        </p:nvGraphicFramePr>
        <p:xfrm>
          <a:off x="4623888" y="2564892"/>
          <a:ext cx="4520112" cy="29777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agram 10">
            <a:extLst>
              <a:ext uri="{FF2B5EF4-FFF2-40B4-BE49-F238E27FC236}">
                <a16:creationId xmlns:a16="http://schemas.microsoft.com/office/drawing/2014/main" id="{C4511090-0966-D8D4-0F4F-8A65EFFECA35}"/>
              </a:ext>
            </a:extLst>
          </p:cNvPr>
          <p:cNvGraphicFramePr/>
          <p:nvPr>
            <p:extLst>
              <p:ext uri="{D42A27DB-BD31-4B8C-83A1-F6EECF244321}">
                <p14:modId xmlns:p14="http://schemas.microsoft.com/office/powerpoint/2010/main" val="503417380"/>
              </p:ext>
            </p:extLst>
          </p:nvPr>
        </p:nvGraphicFramePr>
        <p:xfrm>
          <a:off x="5733288" y="1995678"/>
          <a:ext cx="1856232" cy="57607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40735821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66" y="506081"/>
            <a:ext cx="7720312" cy="681587"/>
          </a:xfrm>
        </p:spPr>
        <p:txBody>
          <a:bodyPr>
            <a:noAutofit/>
          </a:bodyPr>
          <a:lstStyle/>
          <a:p>
            <a:pPr algn="just"/>
            <a:r>
              <a:rPr lang="en-IN" sz="2500" dirty="0" err="1">
                <a:solidFill>
                  <a:srgbClr val="FFFF00"/>
                </a:solidFill>
              </a:rPr>
              <a:t>CASe</a:t>
            </a:r>
            <a:r>
              <a:rPr lang="en-IN" sz="2500" dirty="0">
                <a:solidFill>
                  <a:srgbClr val="FFFF00"/>
                </a:solidFill>
              </a:rPr>
              <a:t> study - (CODM) </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10</a:t>
            </a:fld>
            <a:endParaRPr lang="en-IN"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5496" b="1"/>
          <a:stretch/>
        </p:blipFill>
        <p:spPr>
          <a:xfrm>
            <a:off x="960690" y="1187668"/>
            <a:ext cx="6227179" cy="2377335"/>
          </a:xfrm>
          <a:prstGeom prst="rect">
            <a:avLst/>
          </a:prstGeom>
        </p:spPr>
      </p:pic>
      <p:sp>
        <p:nvSpPr>
          <p:cNvPr id="6" name="Rounded Rectangle 5"/>
          <p:cNvSpPr/>
          <p:nvPr/>
        </p:nvSpPr>
        <p:spPr>
          <a:xfrm>
            <a:off x="1516276" y="1452560"/>
            <a:ext cx="1111169" cy="59967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dirty="0">
                <a:solidFill>
                  <a:schemeClr val="bg1"/>
                </a:solidFill>
              </a:rPr>
              <a:t>CEO</a:t>
            </a:r>
          </a:p>
        </p:txBody>
      </p:sp>
      <p:sp>
        <p:nvSpPr>
          <p:cNvPr id="7" name="Rounded Rectangle 6"/>
          <p:cNvSpPr/>
          <p:nvPr/>
        </p:nvSpPr>
        <p:spPr>
          <a:xfrm>
            <a:off x="3495549" y="1447380"/>
            <a:ext cx="1203769" cy="59967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dirty="0">
                <a:solidFill>
                  <a:schemeClr val="bg1"/>
                </a:solidFill>
              </a:rPr>
              <a:t>COO</a:t>
            </a:r>
          </a:p>
        </p:txBody>
      </p:sp>
      <p:sp>
        <p:nvSpPr>
          <p:cNvPr id="8" name="Rounded Rectangle 7"/>
          <p:cNvSpPr/>
          <p:nvPr/>
        </p:nvSpPr>
        <p:spPr>
          <a:xfrm>
            <a:off x="5416945" y="1458955"/>
            <a:ext cx="1388962" cy="59967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bg1"/>
                </a:solidFill>
              </a:rPr>
              <a:t>President</a:t>
            </a:r>
            <a:endParaRPr lang="en-IN" sz="2000" b="1" dirty="0">
              <a:solidFill>
                <a:schemeClr val="bg1"/>
              </a:solidFill>
            </a:endParaRPr>
          </a:p>
        </p:txBody>
      </p:sp>
      <p:sp>
        <p:nvSpPr>
          <p:cNvPr id="9" name="Rounded Rectangle 8"/>
          <p:cNvSpPr/>
          <p:nvPr/>
        </p:nvSpPr>
        <p:spPr>
          <a:xfrm>
            <a:off x="1082223" y="2997709"/>
            <a:ext cx="5984112" cy="20861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IN" sz="2000" dirty="0"/>
          </a:p>
          <a:p>
            <a:pPr algn="ctr"/>
            <a:r>
              <a:rPr lang="en-US" sz="2000" b="1" dirty="0"/>
              <a:t>Executive Committee of Company HRM Ltd</a:t>
            </a:r>
          </a:p>
        </p:txBody>
      </p:sp>
      <p:sp>
        <p:nvSpPr>
          <p:cNvPr id="12" name="Rounded Rectangle 11"/>
          <p:cNvSpPr/>
          <p:nvPr/>
        </p:nvSpPr>
        <p:spPr>
          <a:xfrm>
            <a:off x="127319" y="3581648"/>
            <a:ext cx="8246213" cy="57014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Executive Committee assesses performance and makes resource allocation decisions and </a:t>
            </a:r>
            <a:r>
              <a:rPr lang="en-US" b="1" i="1" dirty="0">
                <a:solidFill>
                  <a:srgbClr val="FF0000"/>
                </a:solidFill>
              </a:rPr>
              <a:t>Supervisory Board reviews the operation of the Executive Committee</a:t>
            </a:r>
            <a:endParaRPr lang="en-IN" b="1" dirty="0">
              <a:solidFill>
                <a:schemeClr val="tx1"/>
              </a:solidFill>
            </a:endParaRPr>
          </a:p>
        </p:txBody>
      </p:sp>
      <p:sp>
        <p:nvSpPr>
          <p:cNvPr id="14" name="Rectangle 13"/>
          <p:cNvSpPr/>
          <p:nvPr/>
        </p:nvSpPr>
        <p:spPr>
          <a:xfrm>
            <a:off x="6667009" y="1598613"/>
            <a:ext cx="2592735" cy="947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FF0000"/>
                </a:solidFill>
              </a:rPr>
              <a:t>Who is the CODM ?</a:t>
            </a:r>
          </a:p>
          <a:p>
            <a:pPr algn="ctr"/>
            <a:r>
              <a:rPr lang="en-IN" b="1" dirty="0">
                <a:solidFill>
                  <a:srgbClr val="FF0000"/>
                </a:solidFill>
              </a:rPr>
              <a:t>Executive Committee</a:t>
            </a:r>
          </a:p>
          <a:p>
            <a:pPr algn="ctr"/>
            <a:r>
              <a:rPr lang="en-IN" b="1" dirty="0">
                <a:solidFill>
                  <a:srgbClr val="FF0000"/>
                </a:solidFill>
              </a:rPr>
              <a:t>CEO</a:t>
            </a:r>
          </a:p>
          <a:p>
            <a:pPr algn="ctr"/>
            <a:r>
              <a:rPr lang="en-IN" b="1" dirty="0">
                <a:solidFill>
                  <a:srgbClr val="FF0000"/>
                </a:solidFill>
              </a:rPr>
              <a:t>COO</a:t>
            </a:r>
          </a:p>
          <a:p>
            <a:pPr algn="ctr"/>
            <a:r>
              <a:rPr lang="en-IN" b="1" dirty="0">
                <a:solidFill>
                  <a:srgbClr val="FF0000"/>
                </a:solidFill>
              </a:rPr>
              <a:t>President</a:t>
            </a:r>
          </a:p>
          <a:p>
            <a:pPr algn="ctr"/>
            <a:r>
              <a:rPr lang="en-US" b="1" dirty="0">
                <a:solidFill>
                  <a:srgbClr val="FF0000"/>
                </a:solidFill>
              </a:rPr>
              <a:t>Supervisory Board</a:t>
            </a:r>
            <a:endParaRPr lang="en-IN" b="1" dirty="0">
              <a:solidFill>
                <a:srgbClr val="FF0000"/>
              </a:solidFill>
            </a:endParaRPr>
          </a:p>
        </p:txBody>
      </p:sp>
      <p:sp>
        <p:nvSpPr>
          <p:cNvPr id="15" name="Rectangle 14"/>
          <p:cNvSpPr/>
          <p:nvPr/>
        </p:nvSpPr>
        <p:spPr>
          <a:xfrm>
            <a:off x="668433" y="4126580"/>
            <a:ext cx="8475568" cy="1077218"/>
          </a:xfrm>
          <a:prstGeom prst="rect">
            <a:avLst/>
          </a:prstGeom>
        </p:spPr>
        <p:txBody>
          <a:bodyPr wrap="square">
            <a:spAutoFit/>
          </a:bodyPr>
          <a:lstStyle/>
          <a:p>
            <a:pPr algn="just"/>
            <a:r>
              <a:rPr lang="en-US" sz="1600" b="1" dirty="0">
                <a:solidFill>
                  <a:srgbClr val="FF0000"/>
                </a:solidFill>
                <a:latin typeface="+mj-lt"/>
              </a:rPr>
              <a:t>Executive Committee is CODM because the mere existence of the higher level Supervisory Board does not necessarily mean that it is the CODM. There is no indication that the Supervisory Board assesses performance and/or makes resource allocation decisions.</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21014" t="23555" r="23897" b="22977"/>
          <a:stretch/>
        </p:blipFill>
        <p:spPr>
          <a:xfrm>
            <a:off x="0" y="4259484"/>
            <a:ext cx="752354" cy="884017"/>
          </a:xfrm>
          <a:prstGeom prst="rect">
            <a:avLst/>
          </a:prstGeom>
        </p:spPr>
      </p:pic>
      <p:sp>
        <p:nvSpPr>
          <p:cNvPr id="3" name="Rectangle 2"/>
          <p:cNvSpPr/>
          <p:nvPr/>
        </p:nvSpPr>
        <p:spPr>
          <a:xfrm>
            <a:off x="63654" y="1269579"/>
            <a:ext cx="1307930" cy="599676"/>
          </a:xfrm>
          <a:prstGeom prst="rect">
            <a:avLst/>
          </a:prstGeom>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a:solidFill>
                  <a:srgbClr val="FF0000"/>
                </a:solidFill>
              </a:rPr>
              <a:t>CASE 2</a:t>
            </a:r>
            <a:endParaRPr lang="en-IN" sz="2200" b="1" dirty="0">
              <a:solidFill>
                <a:srgbClr val="FF0000"/>
              </a:solidFill>
            </a:endParaRPr>
          </a:p>
        </p:txBody>
      </p:sp>
    </p:spTree>
    <p:extLst>
      <p:ext uri="{BB962C8B-B14F-4D97-AF65-F5344CB8AC3E}">
        <p14:creationId xmlns:p14="http://schemas.microsoft.com/office/powerpoint/2010/main" val="1417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animBg="1"/>
      <p:bldP spid="14" grpId="0"/>
      <p:bldP spid="15"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41" y="506081"/>
            <a:ext cx="7339017" cy="681587"/>
          </a:xfrm>
        </p:spPr>
        <p:txBody>
          <a:bodyPr>
            <a:noAutofit/>
          </a:bodyPr>
          <a:lstStyle/>
          <a:p>
            <a:pPr lvl="0"/>
            <a:r>
              <a:rPr lang="en-US" sz="2400" dirty="0">
                <a:solidFill>
                  <a:srgbClr val="FFFF00"/>
                </a:solidFill>
              </a:rPr>
              <a:t>Step 2 : Identify Operating Segment</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11</a:t>
            </a:fld>
            <a:endParaRPr lang="en-IN" dirty="0"/>
          </a:p>
        </p:txBody>
      </p:sp>
      <p:graphicFrame>
        <p:nvGraphicFramePr>
          <p:cNvPr id="6" name="Diagram 5"/>
          <p:cNvGraphicFramePr/>
          <p:nvPr>
            <p:extLst>
              <p:ext uri="{D42A27DB-BD31-4B8C-83A1-F6EECF244321}">
                <p14:modId xmlns:p14="http://schemas.microsoft.com/office/powerpoint/2010/main" val="2295457438"/>
              </p:ext>
            </p:extLst>
          </p:nvPr>
        </p:nvGraphicFramePr>
        <p:xfrm>
          <a:off x="-886184" y="935121"/>
          <a:ext cx="10824267" cy="4244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13172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48BE0F9E-871B-43E6-A2E5-720DCF9A2A0D}"/>
                                            </p:graphicEl>
                                          </p:spTgt>
                                        </p:tgtEl>
                                        <p:attrNameLst>
                                          <p:attrName>style.visibility</p:attrName>
                                        </p:attrNameLst>
                                      </p:cBhvr>
                                      <p:to>
                                        <p:strVal val="visible"/>
                                      </p:to>
                                    </p:set>
                                    <p:animEffect transition="in" filter="fade">
                                      <p:cBhvr>
                                        <p:cTn id="7" dur="1000"/>
                                        <p:tgtEl>
                                          <p:spTgt spid="6">
                                            <p:graphicEl>
                                              <a:dgm id="{48BE0F9E-871B-43E6-A2E5-720DCF9A2A0D}"/>
                                            </p:graphicEl>
                                          </p:spTgt>
                                        </p:tgtEl>
                                      </p:cBhvr>
                                    </p:animEffect>
                                    <p:anim calcmode="lin" valueType="num">
                                      <p:cBhvr>
                                        <p:cTn id="8" dur="1000" fill="hold"/>
                                        <p:tgtEl>
                                          <p:spTgt spid="6">
                                            <p:graphicEl>
                                              <a:dgm id="{48BE0F9E-871B-43E6-A2E5-720DCF9A2A0D}"/>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48BE0F9E-871B-43E6-A2E5-720DCF9A2A0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07238E33-8233-446F-A9CD-5B2CD7A5D6CC}"/>
                                            </p:graphicEl>
                                          </p:spTgt>
                                        </p:tgtEl>
                                        <p:attrNameLst>
                                          <p:attrName>style.visibility</p:attrName>
                                        </p:attrNameLst>
                                      </p:cBhvr>
                                      <p:to>
                                        <p:strVal val="visible"/>
                                      </p:to>
                                    </p:set>
                                    <p:animEffect transition="in" filter="fade">
                                      <p:cBhvr>
                                        <p:cTn id="12" dur="1000"/>
                                        <p:tgtEl>
                                          <p:spTgt spid="6">
                                            <p:graphicEl>
                                              <a:dgm id="{07238E33-8233-446F-A9CD-5B2CD7A5D6CC}"/>
                                            </p:graphicEl>
                                          </p:spTgt>
                                        </p:tgtEl>
                                      </p:cBhvr>
                                    </p:animEffect>
                                    <p:anim calcmode="lin" valueType="num">
                                      <p:cBhvr>
                                        <p:cTn id="13" dur="1000" fill="hold"/>
                                        <p:tgtEl>
                                          <p:spTgt spid="6">
                                            <p:graphicEl>
                                              <a:dgm id="{07238E33-8233-446F-A9CD-5B2CD7A5D6CC}"/>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07238E33-8233-446F-A9CD-5B2CD7A5D6C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56" y="506081"/>
            <a:ext cx="7638133" cy="681587"/>
          </a:xfrm>
        </p:spPr>
        <p:txBody>
          <a:bodyPr>
            <a:noAutofit/>
          </a:bodyPr>
          <a:lstStyle/>
          <a:p>
            <a:pPr lvl="0"/>
            <a:r>
              <a:rPr lang="en-US" sz="2400" dirty="0">
                <a:solidFill>
                  <a:srgbClr val="FFFF00"/>
                </a:solidFill>
              </a:rPr>
              <a:t>Case study : Identify Operating Segment</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12</a:t>
            </a:fld>
            <a:endParaRPr lang="en-IN" dirty="0"/>
          </a:p>
        </p:txBody>
      </p:sp>
      <p:graphicFrame>
        <p:nvGraphicFramePr>
          <p:cNvPr id="5" name="Diagram 4"/>
          <p:cNvGraphicFramePr/>
          <p:nvPr>
            <p:extLst>
              <p:ext uri="{D42A27DB-BD31-4B8C-83A1-F6EECF244321}">
                <p14:modId xmlns:p14="http://schemas.microsoft.com/office/powerpoint/2010/main" val="2035355073"/>
              </p:ext>
            </p:extLst>
          </p:nvPr>
        </p:nvGraphicFramePr>
        <p:xfrm>
          <a:off x="-1" y="1187668"/>
          <a:ext cx="9059779" cy="385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31326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36C8BFCC-66CC-4EC4-9CD8-5DFFA481C8CA}"/>
                                            </p:graphicEl>
                                          </p:spTgt>
                                        </p:tgtEl>
                                        <p:attrNameLst>
                                          <p:attrName>style.visibility</p:attrName>
                                        </p:attrNameLst>
                                      </p:cBhvr>
                                      <p:to>
                                        <p:strVal val="visible"/>
                                      </p:to>
                                    </p:set>
                                    <p:animEffect transition="in" filter="fade">
                                      <p:cBhvr>
                                        <p:cTn id="7" dur="1000"/>
                                        <p:tgtEl>
                                          <p:spTgt spid="5">
                                            <p:graphicEl>
                                              <a:dgm id="{36C8BFCC-66CC-4EC4-9CD8-5DFFA481C8CA}"/>
                                            </p:graphicEl>
                                          </p:spTgt>
                                        </p:tgtEl>
                                      </p:cBhvr>
                                    </p:animEffect>
                                    <p:anim calcmode="lin" valueType="num">
                                      <p:cBhvr>
                                        <p:cTn id="8" dur="1000" fill="hold"/>
                                        <p:tgtEl>
                                          <p:spTgt spid="5">
                                            <p:graphicEl>
                                              <a:dgm id="{36C8BFCC-66CC-4EC4-9CD8-5DFFA481C8CA}"/>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36C8BFCC-66CC-4EC4-9CD8-5DFFA481C8C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A97AA32F-63B5-4C5A-BA27-DFF0B9046C82}"/>
                                            </p:graphicEl>
                                          </p:spTgt>
                                        </p:tgtEl>
                                        <p:attrNameLst>
                                          <p:attrName>style.visibility</p:attrName>
                                        </p:attrNameLst>
                                      </p:cBhvr>
                                      <p:to>
                                        <p:strVal val="visible"/>
                                      </p:to>
                                    </p:set>
                                    <p:animEffect transition="in" filter="fade">
                                      <p:cBhvr>
                                        <p:cTn id="14" dur="1000"/>
                                        <p:tgtEl>
                                          <p:spTgt spid="5">
                                            <p:graphicEl>
                                              <a:dgm id="{A97AA32F-63B5-4C5A-BA27-DFF0B9046C82}"/>
                                            </p:graphicEl>
                                          </p:spTgt>
                                        </p:tgtEl>
                                      </p:cBhvr>
                                    </p:animEffect>
                                    <p:anim calcmode="lin" valueType="num">
                                      <p:cBhvr>
                                        <p:cTn id="15" dur="1000" fill="hold"/>
                                        <p:tgtEl>
                                          <p:spTgt spid="5">
                                            <p:graphicEl>
                                              <a:dgm id="{A97AA32F-63B5-4C5A-BA27-DFF0B9046C82}"/>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A97AA32F-63B5-4C5A-BA27-DFF0B9046C8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56" y="506081"/>
            <a:ext cx="7638133" cy="681587"/>
          </a:xfrm>
        </p:spPr>
        <p:txBody>
          <a:bodyPr>
            <a:noAutofit/>
          </a:bodyPr>
          <a:lstStyle/>
          <a:p>
            <a:pPr lvl="0"/>
            <a:r>
              <a:rPr lang="en-US" sz="2400" dirty="0">
                <a:solidFill>
                  <a:srgbClr val="FFFF00"/>
                </a:solidFill>
              </a:rPr>
              <a:t>Case study : Identify Operating Segment</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13</a:t>
            </a:fld>
            <a:endParaRPr lang="en-IN" dirty="0"/>
          </a:p>
        </p:txBody>
      </p:sp>
      <p:graphicFrame>
        <p:nvGraphicFramePr>
          <p:cNvPr id="5" name="Diagram 4"/>
          <p:cNvGraphicFramePr/>
          <p:nvPr>
            <p:extLst>
              <p:ext uri="{D42A27DB-BD31-4B8C-83A1-F6EECF244321}">
                <p14:modId xmlns:p14="http://schemas.microsoft.com/office/powerpoint/2010/main" val="3807363631"/>
              </p:ext>
            </p:extLst>
          </p:nvPr>
        </p:nvGraphicFramePr>
        <p:xfrm>
          <a:off x="-1" y="1145894"/>
          <a:ext cx="9059779" cy="3912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90821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36C8BFCC-66CC-4EC4-9CD8-5DFFA481C8CA}"/>
                                            </p:graphicEl>
                                          </p:spTgt>
                                        </p:tgtEl>
                                        <p:attrNameLst>
                                          <p:attrName>style.visibility</p:attrName>
                                        </p:attrNameLst>
                                      </p:cBhvr>
                                      <p:to>
                                        <p:strVal val="visible"/>
                                      </p:to>
                                    </p:set>
                                    <p:animEffect transition="in" filter="fade">
                                      <p:cBhvr>
                                        <p:cTn id="7" dur="1000"/>
                                        <p:tgtEl>
                                          <p:spTgt spid="5">
                                            <p:graphicEl>
                                              <a:dgm id="{36C8BFCC-66CC-4EC4-9CD8-5DFFA481C8CA}"/>
                                            </p:graphicEl>
                                          </p:spTgt>
                                        </p:tgtEl>
                                      </p:cBhvr>
                                    </p:animEffect>
                                    <p:anim calcmode="lin" valueType="num">
                                      <p:cBhvr>
                                        <p:cTn id="8" dur="1000" fill="hold"/>
                                        <p:tgtEl>
                                          <p:spTgt spid="5">
                                            <p:graphicEl>
                                              <a:dgm id="{36C8BFCC-66CC-4EC4-9CD8-5DFFA481C8CA}"/>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36C8BFCC-66CC-4EC4-9CD8-5DFFA481C8C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A97AA32F-63B5-4C5A-BA27-DFF0B9046C82}"/>
                                            </p:graphicEl>
                                          </p:spTgt>
                                        </p:tgtEl>
                                        <p:attrNameLst>
                                          <p:attrName>style.visibility</p:attrName>
                                        </p:attrNameLst>
                                      </p:cBhvr>
                                      <p:to>
                                        <p:strVal val="visible"/>
                                      </p:to>
                                    </p:set>
                                    <p:animEffect transition="in" filter="fade">
                                      <p:cBhvr>
                                        <p:cTn id="14" dur="1000"/>
                                        <p:tgtEl>
                                          <p:spTgt spid="5">
                                            <p:graphicEl>
                                              <a:dgm id="{A97AA32F-63B5-4C5A-BA27-DFF0B9046C82}"/>
                                            </p:graphicEl>
                                          </p:spTgt>
                                        </p:tgtEl>
                                      </p:cBhvr>
                                    </p:animEffect>
                                    <p:anim calcmode="lin" valueType="num">
                                      <p:cBhvr>
                                        <p:cTn id="15" dur="1000" fill="hold"/>
                                        <p:tgtEl>
                                          <p:spTgt spid="5">
                                            <p:graphicEl>
                                              <a:dgm id="{A97AA32F-63B5-4C5A-BA27-DFF0B9046C82}"/>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A97AA32F-63B5-4C5A-BA27-DFF0B9046C8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56" y="506081"/>
            <a:ext cx="7638133" cy="681587"/>
          </a:xfrm>
        </p:spPr>
        <p:txBody>
          <a:bodyPr>
            <a:noAutofit/>
          </a:bodyPr>
          <a:lstStyle/>
          <a:p>
            <a:pPr lvl="0"/>
            <a:r>
              <a:rPr lang="en-US" sz="2400" dirty="0">
                <a:solidFill>
                  <a:srgbClr val="FFFF00"/>
                </a:solidFill>
              </a:rPr>
              <a:t>Case study : Identify Operating Segment</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14</a:t>
            </a:fld>
            <a:endParaRPr lang="en-IN" dirty="0"/>
          </a:p>
        </p:txBody>
      </p:sp>
      <p:graphicFrame>
        <p:nvGraphicFramePr>
          <p:cNvPr id="5" name="Diagram 4"/>
          <p:cNvGraphicFramePr/>
          <p:nvPr>
            <p:extLst>
              <p:ext uri="{D42A27DB-BD31-4B8C-83A1-F6EECF244321}">
                <p14:modId xmlns:p14="http://schemas.microsoft.com/office/powerpoint/2010/main" val="3212120113"/>
              </p:ext>
            </p:extLst>
          </p:nvPr>
        </p:nvGraphicFramePr>
        <p:xfrm>
          <a:off x="-46299" y="1099595"/>
          <a:ext cx="9059779" cy="4155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140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36C8BFCC-66CC-4EC4-9CD8-5DFFA481C8CA}"/>
                                            </p:graphicEl>
                                          </p:spTgt>
                                        </p:tgtEl>
                                        <p:attrNameLst>
                                          <p:attrName>style.visibility</p:attrName>
                                        </p:attrNameLst>
                                      </p:cBhvr>
                                      <p:to>
                                        <p:strVal val="visible"/>
                                      </p:to>
                                    </p:set>
                                    <p:animEffect transition="in" filter="fade">
                                      <p:cBhvr>
                                        <p:cTn id="7" dur="1000"/>
                                        <p:tgtEl>
                                          <p:spTgt spid="5">
                                            <p:graphicEl>
                                              <a:dgm id="{36C8BFCC-66CC-4EC4-9CD8-5DFFA481C8CA}"/>
                                            </p:graphicEl>
                                          </p:spTgt>
                                        </p:tgtEl>
                                      </p:cBhvr>
                                    </p:animEffect>
                                    <p:anim calcmode="lin" valueType="num">
                                      <p:cBhvr>
                                        <p:cTn id="8" dur="1000" fill="hold"/>
                                        <p:tgtEl>
                                          <p:spTgt spid="5">
                                            <p:graphicEl>
                                              <a:dgm id="{36C8BFCC-66CC-4EC4-9CD8-5DFFA481C8CA}"/>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36C8BFCC-66CC-4EC4-9CD8-5DFFA481C8C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A97AA32F-63B5-4C5A-BA27-DFF0B9046C82}"/>
                                            </p:graphicEl>
                                          </p:spTgt>
                                        </p:tgtEl>
                                        <p:attrNameLst>
                                          <p:attrName>style.visibility</p:attrName>
                                        </p:attrNameLst>
                                      </p:cBhvr>
                                      <p:to>
                                        <p:strVal val="visible"/>
                                      </p:to>
                                    </p:set>
                                    <p:animEffect transition="in" filter="fade">
                                      <p:cBhvr>
                                        <p:cTn id="14" dur="1000"/>
                                        <p:tgtEl>
                                          <p:spTgt spid="5">
                                            <p:graphicEl>
                                              <a:dgm id="{A97AA32F-63B5-4C5A-BA27-DFF0B9046C82}"/>
                                            </p:graphicEl>
                                          </p:spTgt>
                                        </p:tgtEl>
                                      </p:cBhvr>
                                    </p:animEffect>
                                    <p:anim calcmode="lin" valueType="num">
                                      <p:cBhvr>
                                        <p:cTn id="15" dur="1000" fill="hold"/>
                                        <p:tgtEl>
                                          <p:spTgt spid="5">
                                            <p:graphicEl>
                                              <a:dgm id="{A97AA32F-63B5-4C5A-BA27-DFF0B9046C82}"/>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A97AA32F-63B5-4C5A-BA27-DFF0B9046C8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41" y="506081"/>
            <a:ext cx="7339017" cy="681587"/>
          </a:xfrm>
        </p:spPr>
        <p:txBody>
          <a:bodyPr>
            <a:noAutofit/>
          </a:bodyPr>
          <a:lstStyle/>
          <a:p>
            <a:pPr lvl="0"/>
            <a:r>
              <a:rPr lang="en-US" sz="2400" dirty="0">
                <a:solidFill>
                  <a:srgbClr val="FFFF00"/>
                </a:solidFill>
              </a:rPr>
              <a:t>Step 2 : Identify Operating Segment</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15</a:t>
            </a:fld>
            <a:endParaRPr lang="en-IN"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3348" b="9817"/>
          <a:stretch/>
        </p:blipFill>
        <p:spPr>
          <a:xfrm>
            <a:off x="844954" y="1238488"/>
            <a:ext cx="8391645" cy="3657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perspectiveRigh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77025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41" y="506081"/>
            <a:ext cx="7339017" cy="681587"/>
          </a:xfrm>
        </p:spPr>
        <p:txBody>
          <a:bodyPr>
            <a:noAutofit/>
          </a:bodyPr>
          <a:lstStyle/>
          <a:p>
            <a:pPr algn="just"/>
            <a:r>
              <a:rPr lang="en-IN" sz="2100" dirty="0">
                <a:solidFill>
                  <a:srgbClr val="FFFF00"/>
                </a:solidFill>
              </a:rPr>
              <a:t>Step 3 : Determine the Reportable Segment</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16</a:t>
            </a:fld>
            <a:endParaRPr lang="en-IN" dirty="0"/>
          </a:p>
        </p:txBody>
      </p:sp>
      <p:graphicFrame>
        <p:nvGraphicFramePr>
          <p:cNvPr id="3" name="Diagram 2"/>
          <p:cNvGraphicFramePr/>
          <p:nvPr>
            <p:extLst>
              <p:ext uri="{D42A27DB-BD31-4B8C-83A1-F6EECF244321}">
                <p14:modId xmlns:p14="http://schemas.microsoft.com/office/powerpoint/2010/main" val="1373547882"/>
              </p:ext>
            </p:extLst>
          </p:nvPr>
        </p:nvGraphicFramePr>
        <p:xfrm>
          <a:off x="-81021" y="1284791"/>
          <a:ext cx="9039827" cy="3998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54942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41" y="506081"/>
            <a:ext cx="7339017" cy="681587"/>
          </a:xfrm>
        </p:spPr>
        <p:txBody>
          <a:bodyPr>
            <a:noAutofit/>
          </a:bodyPr>
          <a:lstStyle/>
          <a:p>
            <a:pPr algn="just"/>
            <a:r>
              <a:rPr lang="en-IN" sz="2100" dirty="0">
                <a:solidFill>
                  <a:srgbClr val="FFFF00"/>
                </a:solidFill>
              </a:rPr>
              <a:t>Aggregation Criteria</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17</a:t>
            </a:fld>
            <a:endParaRPr lang="en-IN" dirty="0"/>
          </a:p>
        </p:txBody>
      </p:sp>
      <p:graphicFrame>
        <p:nvGraphicFramePr>
          <p:cNvPr id="5" name="Diagram 4"/>
          <p:cNvGraphicFramePr/>
          <p:nvPr>
            <p:extLst>
              <p:ext uri="{D42A27DB-BD31-4B8C-83A1-F6EECF244321}">
                <p14:modId xmlns:p14="http://schemas.microsoft.com/office/powerpoint/2010/main" val="1883247143"/>
              </p:ext>
            </p:extLst>
          </p:nvPr>
        </p:nvGraphicFramePr>
        <p:xfrm>
          <a:off x="111889" y="1307939"/>
          <a:ext cx="8754319" cy="383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29629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52981D8B-C9A0-4C1D-81C1-DD370D0470DE}"/>
                                            </p:graphicEl>
                                          </p:spTgt>
                                        </p:tgtEl>
                                        <p:attrNameLst>
                                          <p:attrName>style.visibility</p:attrName>
                                        </p:attrNameLst>
                                      </p:cBhvr>
                                      <p:to>
                                        <p:strVal val="visible"/>
                                      </p:to>
                                    </p:set>
                                    <p:animEffect transition="in" filter="fade">
                                      <p:cBhvr>
                                        <p:cTn id="7" dur="1000"/>
                                        <p:tgtEl>
                                          <p:spTgt spid="5">
                                            <p:graphicEl>
                                              <a:dgm id="{52981D8B-C9A0-4C1D-81C1-DD370D0470DE}"/>
                                            </p:graphicEl>
                                          </p:spTgt>
                                        </p:tgtEl>
                                      </p:cBhvr>
                                    </p:animEffect>
                                    <p:anim calcmode="lin" valueType="num">
                                      <p:cBhvr>
                                        <p:cTn id="8" dur="1000" fill="hold"/>
                                        <p:tgtEl>
                                          <p:spTgt spid="5">
                                            <p:graphicEl>
                                              <a:dgm id="{52981D8B-C9A0-4C1D-81C1-DD370D0470DE}"/>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52981D8B-C9A0-4C1D-81C1-DD370D0470DE}"/>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250FA921-3DE4-48A1-88EA-52B7C7F619D0}"/>
                                            </p:graphicEl>
                                          </p:spTgt>
                                        </p:tgtEl>
                                        <p:attrNameLst>
                                          <p:attrName>style.visibility</p:attrName>
                                        </p:attrNameLst>
                                      </p:cBhvr>
                                      <p:to>
                                        <p:strVal val="visible"/>
                                      </p:to>
                                    </p:set>
                                    <p:animEffect transition="in" filter="fade">
                                      <p:cBhvr>
                                        <p:cTn id="12" dur="1000"/>
                                        <p:tgtEl>
                                          <p:spTgt spid="5">
                                            <p:graphicEl>
                                              <a:dgm id="{250FA921-3DE4-48A1-88EA-52B7C7F619D0}"/>
                                            </p:graphicEl>
                                          </p:spTgt>
                                        </p:tgtEl>
                                      </p:cBhvr>
                                    </p:animEffect>
                                    <p:anim calcmode="lin" valueType="num">
                                      <p:cBhvr>
                                        <p:cTn id="13" dur="1000" fill="hold"/>
                                        <p:tgtEl>
                                          <p:spTgt spid="5">
                                            <p:graphicEl>
                                              <a:dgm id="{250FA921-3DE4-48A1-88EA-52B7C7F619D0}"/>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250FA921-3DE4-48A1-88EA-52B7C7F619D0}"/>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08C375E9-CF21-4433-BAC1-E1B597CA75FA}"/>
                                            </p:graphicEl>
                                          </p:spTgt>
                                        </p:tgtEl>
                                        <p:attrNameLst>
                                          <p:attrName>style.visibility</p:attrName>
                                        </p:attrNameLst>
                                      </p:cBhvr>
                                      <p:to>
                                        <p:strVal val="visible"/>
                                      </p:to>
                                    </p:set>
                                    <p:animEffect transition="in" filter="fade">
                                      <p:cBhvr>
                                        <p:cTn id="19" dur="1000"/>
                                        <p:tgtEl>
                                          <p:spTgt spid="5">
                                            <p:graphicEl>
                                              <a:dgm id="{08C375E9-CF21-4433-BAC1-E1B597CA75FA}"/>
                                            </p:graphicEl>
                                          </p:spTgt>
                                        </p:tgtEl>
                                      </p:cBhvr>
                                    </p:animEffect>
                                    <p:anim calcmode="lin" valueType="num">
                                      <p:cBhvr>
                                        <p:cTn id="20" dur="1000" fill="hold"/>
                                        <p:tgtEl>
                                          <p:spTgt spid="5">
                                            <p:graphicEl>
                                              <a:dgm id="{08C375E9-CF21-4433-BAC1-E1B597CA75FA}"/>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08C375E9-CF21-4433-BAC1-E1B597CA75FA}"/>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graphicEl>
                                              <a:dgm id="{C6941782-8A7A-494A-B979-F5E9254CECAA}"/>
                                            </p:graphicEl>
                                          </p:spTgt>
                                        </p:tgtEl>
                                        <p:attrNameLst>
                                          <p:attrName>style.visibility</p:attrName>
                                        </p:attrNameLst>
                                      </p:cBhvr>
                                      <p:to>
                                        <p:strVal val="visible"/>
                                      </p:to>
                                    </p:set>
                                    <p:animEffect transition="in" filter="fade">
                                      <p:cBhvr>
                                        <p:cTn id="24" dur="1000"/>
                                        <p:tgtEl>
                                          <p:spTgt spid="5">
                                            <p:graphicEl>
                                              <a:dgm id="{C6941782-8A7A-494A-B979-F5E9254CECAA}"/>
                                            </p:graphicEl>
                                          </p:spTgt>
                                        </p:tgtEl>
                                      </p:cBhvr>
                                    </p:animEffect>
                                    <p:anim calcmode="lin" valueType="num">
                                      <p:cBhvr>
                                        <p:cTn id="25" dur="1000" fill="hold"/>
                                        <p:tgtEl>
                                          <p:spTgt spid="5">
                                            <p:graphicEl>
                                              <a:dgm id="{C6941782-8A7A-494A-B979-F5E9254CECAA}"/>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C6941782-8A7A-494A-B979-F5E9254CECAA}"/>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graphicEl>
                                              <a:dgm id="{D7586238-290B-4734-9305-590F39BA996F}"/>
                                            </p:graphicEl>
                                          </p:spTgt>
                                        </p:tgtEl>
                                        <p:attrNameLst>
                                          <p:attrName>style.visibility</p:attrName>
                                        </p:attrNameLst>
                                      </p:cBhvr>
                                      <p:to>
                                        <p:strVal val="visible"/>
                                      </p:to>
                                    </p:set>
                                    <p:animEffect transition="in" filter="fade">
                                      <p:cBhvr>
                                        <p:cTn id="29" dur="1000"/>
                                        <p:tgtEl>
                                          <p:spTgt spid="5">
                                            <p:graphicEl>
                                              <a:dgm id="{D7586238-290B-4734-9305-590F39BA996F}"/>
                                            </p:graphicEl>
                                          </p:spTgt>
                                        </p:tgtEl>
                                      </p:cBhvr>
                                    </p:animEffect>
                                    <p:anim calcmode="lin" valueType="num">
                                      <p:cBhvr>
                                        <p:cTn id="30" dur="1000" fill="hold"/>
                                        <p:tgtEl>
                                          <p:spTgt spid="5">
                                            <p:graphicEl>
                                              <a:dgm id="{D7586238-290B-4734-9305-590F39BA996F}"/>
                                            </p:graphicEl>
                                          </p:spTgt>
                                        </p:tgtEl>
                                        <p:attrNameLst>
                                          <p:attrName>ppt_x</p:attrName>
                                        </p:attrNameLst>
                                      </p:cBhvr>
                                      <p:tavLst>
                                        <p:tav tm="0">
                                          <p:val>
                                            <p:strVal val="#ppt_x"/>
                                          </p:val>
                                        </p:tav>
                                        <p:tav tm="100000">
                                          <p:val>
                                            <p:strVal val="#ppt_x"/>
                                          </p:val>
                                        </p:tav>
                                      </p:tavLst>
                                    </p:anim>
                                    <p:anim calcmode="lin" valueType="num">
                                      <p:cBhvr>
                                        <p:cTn id="31" dur="1000" fill="hold"/>
                                        <p:tgtEl>
                                          <p:spTgt spid="5">
                                            <p:graphicEl>
                                              <a:dgm id="{D7586238-290B-4734-9305-590F39BA996F}"/>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graphicEl>
                                              <a:dgm id="{AC74EE2C-87F2-418A-AB84-4F4F22A70658}"/>
                                            </p:graphicEl>
                                          </p:spTgt>
                                        </p:tgtEl>
                                        <p:attrNameLst>
                                          <p:attrName>style.visibility</p:attrName>
                                        </p:attrNameLst>
                                      </p:cBhvr>
                                      <p:to>
                                        <p:strVal val="visible"/>
                                      </p:to>
                                    </p:set>
                                    <p:animEffect transition="in" filter="fade">
                                      <p:cBhvr>
                                        <p:cTn id="36" dur="1000"/>
                                        <p:tgtEl>
                                          <p:spTgt spid="5">
                                            <p:graphicEl>
                                              <a:dgm id="{AC74EE2C-87F2-418A-AB84-4F4F22A70658}"/>
                                            </p:graphicEl>
                                          </p:spTgt>
                                        </p:tgtEl>
                                      </p:cBhvr>
                                    </p:animEffect>
                                    <p:anim calcmode="lin" valueType="num">
                                      <p:cBhvr>
                                        <p:cTn id="37" dur="1000" fill="hold"/>
                                        <p:tgtEl>
                                          <p:spTgt spid="5">
                                            <p:graphicEl>
                                              <a:dgm id="{AC74EE2C-87F2-418A-AB84-4F4F22A70658}"/>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AC74EE2C-87F2-418A-AB84-4F4F22A70658}"/>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graphicEl>
                                              <a:dgm id="{E0CAE79C-4E43-4ECD-8606-29CB0345D2CC}"/>
                                            </p:graphicEl>
                                          </p:spTgt>
                                        </p:tgtEl>
                                        <p:attrNameLst>
                                          <p:attrName>style.visibility</p:attrName>
                                        </p:attrNameLst>
                                      </p:cBhvr>
                                      <p:to>
                                        <p:strVal val="visible"/>
                                      </p:to>
                                    </p:set>
                                    <p:animEffect transition="in" filter="fade">
                                      <p:cBhvr>
                                        <p:cTn id="41" dur="1000"/>
                                        <p:tgtEl>
                                          <p:spTgt spid="5">
                                            <p:graphicEl>
                                              <a:dgm id="{E0CAE79C-4E43-4ECD-8606-29CB0345D2CC}"/>
                                            </p:graphicEl>
                                          </p:spTgt>
                                        </p:tgtEl>
                                      </p:cBhvr>
                                    </p:animEffect>
                                    <p:anim calcmode="lin" valueType="num">
                                      <p:cBhvr>
                                        <p:cTn id="42" dur="1000" fill="hold"/>
                                        <p:tgtEl>
                                          <p:spTgt spid="5">
                                            <p:graphicEl>
                                              <a:dgm id="{E0CAE79C-4E43-4ECD-8606-29CB0345D2CC}"/>
                                            </p:graphicEl>
                                          </p:spTgt>
                                        </p:tgtEl>
                                        <p:attrNameLst>
                                          <p:attrName>ppt_x</p:attrName>
                                        </p:attrNameLst>
                                      </p:cBhvr>
                                      <p:tavLst>
                                        <p:tav tm="0">
                                          <p:val>
                                            <p:strVal val="#ppt_x"/>
                                          </p:val>
                                        </p:tav>
                                        <p:tav tm="100000">
                                          <p:val>
                                            <p:strVal val="#ppt_x"/>
                                          </p:val>
                                        </p:tav>
                                      </p:tavLst>
                                    </p:anim>
                                    <p:anim calcmode="lin" valueType="num">
                                      <p:cBhvr>
                                        <p:cTn id="43" dur="1000" fill="hold"/>
                                        <p:tgtEl>
                                          <p:spTgt spid="5">
                                            <p:graphicEl>
                                              <a:dgm id="{E0CAE79C-4E43-4ECD-8606-29CB0345D2CC}"/>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graphicEl>
                                              <a:dgm id="{CC374308-4ED9-4AC3-8CD7-153E6E02B2A1}"/>
                                            </p:graphicEl>
                                          </p:spTgt>
                                        </p:tgtEl>
                                        <p:attrNameLst>
                                          <p:attrName>style.visibility</p:attrName>
                                        </p:attrNameLst>
                                      </p:cBhvr>
                                      <p:to>
                                        <p:strVal val="visible"/>
                                      </p:to>
                                    </p:set>
                                    <p:animEffect transition="in" filter="fade">
                                      <p:cBhvr>
                                        <p:cTn id="46" dur="1000"/>
                                        <p:tgtEl>
                                          <p:spTgt spid="5">
                                            <p:graphicEl>
                                              <a:dgm id="{CC374308-4ED9-4AC3-8CD7-153E6E02B2A1}"/>
                                            </p:graphicEl>
                                          </p:spTgt>
                                        </p:tgtEl>
                                      </p:cBhvr>
                                    </p:animEffect>
                                    <p:anim calcmode="lin" valueType="num">
                                      <p:cBhvr>
                                        <p:cTn id="47" dur="1000" fill="hold"/>
                                        <p:tgtEl>
                                          <p:spTgt spid="5">
                                            <p:graphicEl>
                                              <a:dgm id="{CC374308-4ED9-4AC3-8CD7-153E6E02B2A1}"/>
                                            </p:graphicEl>
                                          </p:spTgt>
                                        </p:tgtEl>
                                        <p:attrNameLst>
                                          <p:attrName>ppt_x</p:attrName>
                                        </p:attrNameLst>
                                      </p:cBhvr>
                                      <p:tavLst>
                                        <p:tav tm="0">
                                          <p:val>
                                            <p:strVal val="#ppt_x"/>
                                          </p:val>
                                        </p:tav>
                                        <p:tav tm="100000">
                                          <p:val>
                                            <p:strVal val="#ppt_x"/>
                                          </p:val>
                                        </p:tav>
                                      </p:tavLst>
                                    </p:anim>
                                    <p:anim calcmode="lin" valueType="num">
                                      <p:cBhvr>
                                        <p:cTn id="48" dur="1000" fill="hold"/>
                                        <p:tgtEl>
                                          <p:spTgt spid="5">
                                            <p:graphicEl>
                                              <a:dgm id="{CC374308-4ED9-4AC3-8CD7-153E6E02B2A1}"/>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graphicEl>
                                              <a:dgm id="{2E64BCBE-C711-4FE3-858E-F036AB07AC52}"/>
                                            </p:graphicEl>
                                          </p:spTgt>
                                        </p:tgtEl>
                                        <p:attrNameLst>
                                          <p:attrName>style.visibility</p:attrName>
                                        </p:attrNameLst>
                                      </p:cBhvr>
                                      <p:to>
                                        <p:strVal val="visible"/>
                                      </p:to>
                                    </p:set>
                                    <p:animEffect transition="in" filter="fade">
                                      <p:cBhvr>
                                        <p:cTn id="53" dur="1000"/>
                                        <p:tgtEl>
                                          <p:spTgt spid="5">
                                            <p:graphicEl>
                                              <a:dgm id="{2E64BCBE-C711-4FE3-858E-F036AB07AC52}"/>
                                            </p:graphicEl>
                                          </p:spTgt>
                                        </p:tgtEl>
                                      </p:cBhvr>
                                    </p:animEffect>
                                    <p:anim calcmode="lin" valueType="num">
                                      <p:cBhvr>
                                        <p:cTn id="54" dur="1000" fill="hold"/>
                                        <p:tgtEl>
                                          <p:spTgt spid="5">
                                            <p:graphicEl>
                                              <a:dgm id="{2E64BCBE-C711-4FE3-858E-F036AB07AC52}"/>
                                            </p:graphicEl>
                                          </p:spTgt>
                                        </p:tgtEl>
                                        <p:attrNameLst>
                                          <p:attrName>ppt_x</p:attrName>
                                        </p:attrNameLst>
                                      </p:cBhvr>
                                      <p:tavLst>
                                        <p:tav tm="0">
                                          <p:val>
                                            <p:strVal val="#ppt_x"/>
                                          </p:val>
                                        </p:tav>
                                        <p:tav tm="100000">
                                          <p:val>
                                            <p:strVal val="#ppt_x"/>
                                          </p:val>
                                        </p:tav>
                                      </p:tavLst>
                                    </p:anim>
                                    <p:anim calcmode="lin" valueType="num">
                                      <p:cBhvr>
                                        <p:cTn id="55" dur="1000" fill="hold"/>
                                        <p:tgtEl>
                                          <p:spTgt spid="5">
                                            <p:graphicEl>
                                              <a:dgm id="{2E64BCBE-C711-4FE3-858E-F036AB07AC52}"/>
                                            </p:graphic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
                                            <p:graphicEl>
                                              <a:dgm id="{B0577CB1-2CBD-4152-9523-02A5770C59A1}"/>
                                            </p:graphicEl>
                                          </p:spTgt>
                                        </p:tgtEl>
                                        <p:attrNameLst>
                                          <p:attrName>style.visibility</p:attrName>
                                        </p:attrNameLst>
                                      </p:cBhvr>
                                      <p:to>
                                        <p:strVal val="visible"/>
                                      </p:to>
                                    </p:set>
                                    <p:animEffect transition="in" filter="fade">
                                      <p:cBhvr>
                                        <p:cTn id="58" dur="1000"/>
                                        <p:tgtEl>
                                          <p:spTgt spid="5">
                                            <p:graphicEl>
                                              <a:dgm id="{B0577CB1-2CBD-4152-9523-02A5770C59A1}"/>
                                            </p:graphicEl>
                                          </p:spTgt>
                                        </p:tgtEl>
                                      </p:cBhvr>
                                    </p:animEffect>
                                    <p:anim calcmode="lin" valueType="num">
                                      <p:cBhvr>
                                        <p:cTn id="59" dur="1000" fill="hold"/>
                                        <p:tgtEl>
                                          <p:spTgt spid="5">
                                            <p:graphicEl>
                                              <a:dgm id="{B0577CB1-2CBD-4152-9523-02A5770C59A1}"/>
                                            </p:graphicEl>
                                          </p:spTgt>
                                        </p:tgtEl>
                                        <p:attrNameLst>
                                          <p:attrName>ppt_x</p:attrName>
                                        </p:attrNameLst>
                                      </p:cBhvr>
                                      <p:tavLst>
                                        <p:tav tm="0">
                                          <p:val>
                                            <p:strVal val="#ppt_x"/>
                                          </p:val>
                                        </p:tav>
                                        <p:tav tm="100000">
                                          <p:val>
                                            <p:strVal val="#ppt_x"/>
                                          </p:val>
                                        </p:tav>
                                      </p:tavLst>
                                    </p:anim>
                                    <p:anim calcmode="lin" valueType="num">
                                      <p:cBhvr>
                                        <p:cTn id="60" dur="1000" fill="hold"/>
                                        <p:tgtEl>
                                          <p:spTgt spid="5">
                                            <p:graphicEl>
                                              <a:dgm id="{B0577CB1-2CBD-4152-9523-02A5770C59A1}"/>
                                            </p:graphic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
                                            <p:graphicEl>
                                              <a:dgm id="{34C51607-C466-47C0-BB43-D5D60DBF7563}"/>
                                            </p:graphicEl>
                                          </p:spTgt>
                                        </p:tgtEl>
                                        <p:attrNameLst>
                                          <p:attrName>style.visibility</p:attrName>
                                        </p:attrNameLst>
                                      </p:cBhvr>
                                      <p:to>
                                        <p:strVal val="visible"/>
                                      </p:to>
                                    </p:set>
                                    <p:animEffect transition="in" filter="fade">
                                      <p:cBhvr>
                                        <p:cTn id="63" dur="1000"/>
                                        <p:tgtEl>
                                          <p:spTgt spid="5">
                                            <p:graphicEl>
                                              <a:dgm id="{34C51607-C466-47C0-BB43-D5D60DBF7563}"/>
                                            </p:graphicEl>
                                          </p:spTgt>
                                        </p:tgtEl>
                                      </p:cBhvr>
                                    </p:animEffect>
                                    <p:anim calcmode="lin" valueType="num">
                                      <p:cBhvr>
                                        <p:cTn id="64" dur="1000" fill="hold"/>
                                        <p:tgtEl>
                                          <p:spTgt spid="5">
                                            <p:graphicEl>
                                              <a:dgm id="{34C51607-C466-47C0-BB43-D5D60DBF7563}"/>
                                            </p:graphicEl>
                                          </p:spTgt>
                                        </p:tgtEl>
                                        <p:attrNameLst>
                                          <p:attrName>ppt_x</p:attrName>
                                        </p:attrNameLst>
                                      </p:cBhvr>
                                      <p:tavLst>
                                        <p:tav tm="0">
                                          <p:val>
                                            <p:strVal val="#ppt_x"/>
                                          </p:val>
                                        </p:tav>
                                        <p:tav tm="100000">
                                          <p:val>
                                            <p:strVal val="#ppt_x"/>
                                          </p:val>
                                        </p:tav>
                                      </p:tavLst>
                                    </p:anim>
                                    <p:anim calcmode="lin" valueType="num">
                                      <p:cBhvr>
                                        <p:cTn id="65" dur="1000" fill="hold"/>
                                        <p:tgtEl>
                                          <p:spTgt spid="5">
                                            <p:graphicEl>
                                              <a:dgm id="{34C51607-C466-47C0-BB43-D5D60DBF7563}"/>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graphicEl>
                                              <a:dgm id="{933C04C2-7BCB-41F9-B26A-D948D4E5CD8A}"/>
                                            </p:graphicEl>
                                          </p:spTgt>
                                        </p:tgtEl>
                                        <p:attrNameLst>
                                          <p:attrName>style.visibility</p:attrName>
                                        </p:attrNameLst>
                                      </p:cBhvr>
                                      <p:to>
                                        <p:strVal val="visible"/>
                                      </p:to>
                                    </p:set>
                                    <p:animEffect transition="in" filter="fade">
                                      <p:cBhvr>
                                        <p:cTn id="70" dur="1000"/>
                                        <p:tgtEl>
                                          <p:spTgt spid="5">
                                            <p:graphicEl>
                                              <a:dgm id="{933C04C2-7BCB-41F9-B26A-D948D4E5CD8A}"/>
                                            </p:graphicEl>
                                          </p:spTgt>
                                        </p:tgtEl>
                                      </p:cBhvr>
                                    </p:animEffect>
                                    <p:anim calcmode="lin" valueType="num">
                                      <p:cBhvr>
                                        <p:cTn id="71" dur="1000" fill="hold"/>
                                        <p:tgtEl>
                                          <p:spTgt spid="5">
                                            <p:graphicEl>
                                              <a:dgm id="{933C04C2-7BCB-41F9-B26A-D948D4E5CD8A}"/>
                                            </p:graphicEl>
                                          </p:spTgt>
                                        </p:tgtEl>
                                        <p:attrNameLst>
                                          <p:attrName>ppt_x</p:attrName>
                                        </p:attrNameLst>
                                      </p:cBhvr>
                                      <p:tavLst>
                                        <p:tav tm="0">
                                          <p:val>
                                            <p:strVal val="#ppt_x"/>
                                          </p:val>
                                        </p:tav>
                                        <p:tav tm="100000">
                                          <p:val>
                                            <p:strVal val="#ppt_x"/>
                                          </p:val>
                                        </p:tav>
                                      </p:tavLst>
                                    </p:anim>
                                    <p:anim calcmode="lin" valueType="num">
                                      <p:cBhvr>
                                        <p:cTn id="72" dur="1000" fill="hold"/>
                                        <p:tgtEl>
                                          <p:spTgt spid="5">
                                            <p:graphicEl>
                                              <a:dgm id="{933C04C2-7BCB-41F9-B26A-D948D4E5CD8A}"/>
                                            </p:graphic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graphicEl>
                                              <a:dgm id="{2A3218A4-A94E-4A38-90D2-1C8AB5CED527}"/>
                                            </p:graphicEl>
                                          </p:spTgt>
                                        </p:tgtEl>
                                        <p:attrNameLst>
                                          <p:attrName>style.visibility</p:attrName>
                                        </p:attrNameLst>
                                      </p:cBhvr>
                                      <p:to>
                                        <p:strVal val="visible"/>
                                      </p:to>
                                    </p:set>
                                    <p:animEffect transition="in" filter="fade">
                                      <p:cBhvr>
                                        <p:cTn id="75" dur="1000"/>
                                        <p:tgtEl>
                                          <p:spTgt spid="5">
                                            <p:graphicEl>
                                              <a:dgm id="{2A3218A4-A94E-4A38-90D2-1C8AB5CED527}"/>
                                            </p:graphicEl>
                                          </p:spTgt>
                                        </p:tgtEl>
                                      </p:cBhvr>
                                    </p:animEffect>
                                    <p:anim calcmode="lin" valueType="num">
                                      <p:cBhvr>
                                        <p:cTn id="76" dur="1000" fill="hold"/>
                                        <p:tgtEl>
                                          <p:spTgt spid="5">
                                            <p:graphicEl>
                                              <a:dgm id="{2A3218A4-A94E-4A38-90D2-1C8AB5CED527}"/>
                                            </p:graphicEl>
                                          </p:spTgt>
                                        </p:tgtEl>
                                        <p:attrNameLst>
                                          <p:attrName>ppt_x</p:attrName>
                                        </p:attrNameLst>
                                      </p:cBhvr>
                                      <p:tavLst>
                                        <p:tav tm="0">
                                          <p:val>
                                            <p:strVal val="#ppt_x"/>
                                          </p:val>
                                        </p:tav>
                                        <p:tav tm="100000">
                                          <p:val>
                                            <p:strVal val="#ppt_x"/>
                                          </p:val>
                                        </p:tav>
                                      </p:tavLst>
                                    </p:anim>
                                    <p:anim calcmode="lin" valueType="num">
                                      <p:cBhvr>
                                        <p:cTn id="77" dur="1000" fill="hold"/>
                                        <p:tgtEl>
                                          <p:spTgt spid="5">
                                            <p:graphicEl>
                                              <a:dgm id="{2A3218A4-A94E-4A38-90D2-1C8AB5CED527}"/>
                                            </p:graphic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5">
                                            <p:graphicEl>
                                              <a:dgm id="{62A785D8-485A-4FE4-A7F2-0092F1253706}"/>
                                            </p:graphicEl>
                                          </p:spTgt>
                                        </p:tgtEl>
                                        <p:attrNameLst>
                                          <p:attrName>style.visibility</p:attrName>
                                        </p:attrNameLst>
                                      </p:cBhvr>
                                      <p:to>
                                        <p:strVal val="visible"/>
                                      </p:to>
                                    </p:set>
                                    <p:animEffect transition="in" filter="fade">
                                      <p:cBhvr>
                                        <p:cTn id="80" dur="1000"/>
                                        <p:tgtEl>
                                          <p:spTgt spid="5">
                                            <p:graphicEl>
                                              <a:dgm id="{62A785D8-485A-4FE4-A7F2-0092F1253706}"/>
                                            </p:graphicEl>
                                          </p:spTgt>
                                        </p:tgtEl>
                                      </p:cBhvr>
                                    </p:animEffect>
                                    <p:anim calcmode="lin" valueType="num">
                                      <p:cBhvr>
                                        <p:cTn id="81" dur="1000" fill="hold"/>
                                        <p:tgtEl>
                                          <p:spTgt spid="5">
                                            <p:graphicEl>
                                              <a:dgm id="{62A785D8-485A-4FE4-A7F2-0092F1253706}"/>
                                            </p:graphicEl>
                                          </p:spTgt>
                                        </p:tgtEl>
                                        <p:attrNameLst>
                                          <p:attrName>ppt_x</p:attrName>
                                        </p:attrNameLst>
                                      </p:cBhvr>
                                      <p:tavLst>
                                        <p:tav tm="0">
                                          <p:val>
                                            <p:strVal val="#ppt_x"/>
                                          </p:val>
                                        </p:tav>
                                        <p:tav tm="100000">
                                          <p:val>
                                            <p:strVal val="#ppt_x"/>
                                          </p:val>
                                        </p:tav>
                                      </p:tavLst>
                                    </p:anim>
                                    <p:anim calcmode="lin" valueType="num">
                                      <p:cBhvr>
                                        <p:cTn id="82" dur="1000" fill="hold"/>
                                        <p:tgtEl>
                                          <p:spTgt spid="5">
                                            <p:graphicEl>
                                              <a:dgm id="{62A785D8-485A-4FE4-A7F2-0092F1253706}"/>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5">
                                            <p:graphicEl>
                                              <a:dgm id="{649BECA6-A371-44B2-BB15-FDA844BC0802}"/>
                                            </p:graphicEl>
                                          </p:spTgt>
                                        </p:tgtEl>
                                        <p:attrNameLst>
                                          <p:attrName>style.visibility</p:attrName>
                                        </p:attrNameLst>
                                      </p:cBhvr>
                                      <p:to>
                                        <p:strVal val="visible"/>
                                      </p:to>
                                    </p:set>
                                    <p:animEffect transition="in" filter="fade">
                                      <p:cBhvr>
                                        <p:cTn id="87" dur="1000"/>
                                        <p:tgtEl>
                                          <p:spTgt spid="5">
                                            <p:graphicEl>
                                              <a:dgm id="{649BECA6-A371-44B2-BB15-FDA844BC0802}"/>
                                            </p:graphicEl>
                                          </p:spTgt>
                                        </p:tgtEl>
                                      </p:cBhvr>
                                    </p:animEffect>
                                    <p:anim calcmode="lin" valueType="num">
                                      <p:cBhvr>
                                        <p:cTn id="88" dur="1000" fill="hold"/>
                                        <p:tgtEl>
                                          <p:spTgt spid="5">
                                            <p:graphicEl>
                                              <a:dgm id="{649BECA6-A371-44B2-BB15-FDA844BC0802}"/>
                                            </p:graphicEl>
                                          </p:spTgt>
                                        </p:tgtEl>
                                        <p:attrNameLst>
                                          <p:attrName>ppt_x</p:attrName>
                                        </p:attrNameLst>
                                      </p:cBhvr>
                                      <p:tavLst>
                                        <p:tav tm="0">
                                          <p:val>
                                            <p:strVal val="#ppt_x"/>
                                          </p:val>
                                        </p:tav>
                                        <p:tav tm="100000">
                                          <p:val>
                                            <p:strVal val="#ppt_x"/>
                                          </p:val>
                                        </p:tav>
                                      </p:tavLst>
                                    </p:anim>
                                    <p:anim calcmode="lin" valueType="num">
                                      <p:cBhvr>
                                        <p:cTn id="89" dur="1000" fill="hold"/>
                                        <p:tgtEl>
                                          <p:spTgt spid="5">
                                            <p:graphicEl>
                                              <a:dgm id="{649BECA6-A371-44B2-BB15-FDA844BC0802}"/>
                                            </p:graphicEl>
                                          </p:spTgt>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
                                            <p:graphicEl>
                                              <a:dgm id="{F698D962-D7A6-4D51-99F9-6498C1222D1D}"/>
                                            </p:graphicEl>
                                          </p:spTgt>
                                        </p:tgtEl>
                                        <p:attrNameLst>
                                          <p:attrName>style.visibility</p:attrName>
                                        </p:attrNameLst>
                                      </p:cBhvr>
                                      <p:to>
                                        <p:strVal val="visible"/>
                                      </p:to>
                                    </p:set>
                                    <p:animEffect transition="in" filter="fade">
                                      <p:cBhvr>
                                        <p:cTn id="92" dur="1000"/>
                                        <p:tgtEl>
                                          <p:spTgt spid="5">
                                            <p:graphicEl>
                                              <a:dgm id="{F698D962-D7A6-4D51-99F9-6498C1222D1D}"/>
                                            </p:graphicEl>
                                          </p:spTgt>
                                        </p:tgtEl>
                                      </p:cBhvr>
                                    </p:animEffect>
                                    <p:anim calcmode="lin" valueType="num">
                                      <p:cBhvr>
                                        <p:cTn id="93" dur="1000" fill="hold"/>
                                        <p:tgtEl>
                                          <p:spTgt spid="5">
                                            <p:graphicEl>
                                              <a:dgm id="{F698D962-D7A6-4D51-99F9-6498C1222D1D}"/>
                                            </p:graphicEl>
                                          </p:spTgt>
                                        </p:tgtEl>
                                        <p:attrNameLst>
                                          <p:attrName>ppt_x</p:attrName>
                                        </p:attrNameLst>
                                      </p:cBhvr>
                                      <p:tavLst>
                                        <p:tav tm="0">
                                          <p:val>
                                            <p:strVal val="#ppt_x"/>
                                          </p:val>
                                        </p:tav>
                                        <p:tav tm="100000">
                                          <p:val>
                                            <p:strVal val="#ppt_x"/>
                                          </p:val>
                                        </p:tav>
                                      </p:tavLst>
                                    </p:anim>
                                    <p:anim calcmode="lin" valueType="num">
                                      <p:cBhvr>
                                        <p:cTn id="94" dur="1000" fill="hold"/>
                                        <p:tgtEl>
                                          <p:spTgt spid="5">
                                            <p:graphicEl>
                                              <a:dgm id="{F698D962-D7A6-4D51-99F9-6498C1222D1D}"/>
                                            </p:graphicEl>
                                          </p:spTgt>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
                                            <p:graphicEl>
                                              <a:dgm id="{E6B016BD-B009-4FE6-8281-63E1B5C580B0}"/>
                                            </p:graphicEl>
                                          </p:spTgt>
                                        </p:tgtEl>
                                        <p:attrNameLst>
                                          <p:attrName>style.visibility</p:attrName>
                                        </p:attrNameLst>
                                      </p:cBhvr>
                                      <p:to>
                                        <p:strVal val="visible"/>
                                      </p:to>
                                    </p:set>
                                    <p:animEffect transition="in" filter="fade">
                                      <p:cBhvr>
                                        <p:cTn id="97" dur="1000"/>
                                        <p:tgtEl>
                                          <p:spTgt spid="5">
                                            <p:graphicEl>
                                              <a:dgm id="{E6B016BD-B009-4FE6-8281-63E1B5C580B0}"/>
                                            </p:graphicEl>
                                          </p:spTgt>
                                        </p:tgtEl>
                                      </p:cBhvr>
                                    </p:animEffect>
                                    <p:anim calcmode="lin" valueType="num">
                                      <p:cBhvr>
                                        <p:cTn id="98" dur="1000" fill="hold"/>
                                        <p:tgtEl>
                                          <p:spTgt spid="5">
                                            <p:graphicEl>
                                              <a:dgm id="{E6B016BD-B009-4FE6-8281-63E1B5C580B0}"/>
                                            </p:graphicEl>
                                          </p:spTgt>
                                        </p:tgtEl>
                                        <p:attrNameLst>
                                          <p:attrName>ppt_x</p:attrName>
                                        </p:attrNameLst>
                                      </p:cBhvr>
                                      <p:tavLst>
                                        <p:tav tm="0">
                                          <p:val>
                                            <p:strVal val="#ppt_x"/>
                                          </p:val>
                                        </p:tav>
                                        <p:tav tm="100000">
                                          <p:val>
                                            <p:strVal val="#ppt_x"/>
                                          </p:val>
                                        </p:tav>
                                      </p:tavLst>
                                    </p:anim>
                                    <p:anim calcmode="lin" valueType="num">
                                      <p:cBhvr>
                                        <p:cTn id="99" dur="1000" fill="hold"/>
                                        <p:tgtEl>
                                          <p:spTgt spid="5">
                                            <p:graphicEl>
                                              <a:dgm id="{E6B016BD-B009-4FE6-8281-63E1B5C580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94" y="444913"/>
            <a:ext cx="7124284" cy="598820"/>
          </a:xfrm>
        </p:spPr>
        <p:txBody>
          <a:bodyPr vert="horz" lIns="91440" tIns="45720" rIns="91440" bIns="45720" rtlCol="0" anchor="ctr" anchorCtr="0">
            <a:normAutofit fontScale="90000"/>
          </a:bodyPr>
          <a:lstStyle/>
          <a:p>
            <a:r>
              <a:rPr lang="en-IN" dirty="0">
                <a:solidFill>
                  <a:srgbClr val="FFFF00"/>
                </a:solidFill>
              </a:rPr>
              <a:t>Case study - Aggregation Criteria</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8DAEE-427E-4030-87EA-38D724728595}" type="slidenum">
              <a:rPr kumimoji="0" lang="en-IN" sz="1800" b="1" i="0" u="none" strike="noStrike" kern="1200" cap="none" spc="0" normalizeH="0" baseline="0" noProof="0" smtClean="0">
                <a:ln>
                  <a:noFill/>
                </a:ln>
                <a:solidFill>
                  <a:srgbClr val="366658"/>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N" sz="1800" b="1" i="0" u="none" strike="noStrike" kern="1200" cap="none" spc="0" normalizeH="0" baseline="0" noProof="0" dirty="0">
              <a:ln>
                <a:noFill/>
              </a:ln>
              <a:solidFill>
                <a:srgbClr val="366658"/>
              </a:solidFill>
              <a:effectLst/>
              <a:uLnTx/>
              <a:uFillTx/>
              <a:latin typeface="Gill Sans MT"/>
              <a:ea typeface="+mn-ea"/>
              <a:cs typeface="+mn-cs"/>
            </a:endParaRPr>
          </a:p>
        </p:txBody>
      </p:sp>
      <p:graphicFrame>
        <p:nvGraphicFramePr>
          <p:cNvPr id="3" name="Diagram 2"/>
          <p:cNvGraphicFramePr/>
          <p:nvPr>
            <p:extLst>
              <p:ext uri="{D42A27DB-BD31-4B8C-83A1-F6EECF244321}">
                <p14:modId xmlns:p14="http://schemas.microsoft.com/office/powerpoint/2010/main" val="3560522706"/>
              </p:ext>
            </p:extLst>
          </p:nvPr>
        </p:nvGraphicFramePr>
        <p:xfrm>
          <a:off x="135461" y="1319926"/>
          <a:ext cx="9008539" cy="3605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22252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graphicEl>
                                              <a:dgm id="{36A3FCD0-69F1-4DF8-A11D-E38A2F7AB6C7}"/>
                                            </p:graphicEl>
                                          </p:spTgt>
                                        </p:tgtEl>
                                        <p:attrNameLst>
                                          <p:attrName>style.visibility</p:attrName>
                                        </p:attrNameLst>
                                      </p:cBhvr>
                                      <p:to>
                                        <p:strVal val="visible"/>
                                      </p:to>
                                    </p:set>
                                    <p:animEffect transition="in" filter="fade">
                                      <p:cBhvr>
                                        <p:cTn id="13" dur="1000"/>
                                        <p:tgtEl>
                                          <p:spTgt spid="3">
                                            <p:graphicEl>
                                              <a:dgm id="{36A3FCD0-69F1-4DF8-A11D-E38A2F7AB6C7}"/>
                                            </p:graphicEl>
                                          </p:spTgt>
                                        </p:tgtEl>
                                      </p:cBhvr>
                                    </p:animEffect>
                                    <p:anim calcmode="lin" valueType="num">
                                      <p:cBhvr>
                                        <p:cTn id="14" dur="1000" fill="hold"/>
                                        <p:tgtEl>
                                          <p:spTgt spid="3">
                                            <p:graphicEl>
                                              <a:dgm id="{36A3FCD0-69F1-4DF8-A11D-E38A2F7AB6C7}"/>
                                            </p:graphicEl>
                                          </p:spTgt>
                                        </p:tgtEl>
                                        <p:attrNameLst>
                                          <p:attrName>ppt_x</p:attrName>
                                        </p:attrNameLst>
                                      </p:cBhvr>
                                      <p:tavLst>
                                        <p:tav tm="0">
                                          <p:val>
                                            <p:strVal val="#ppt_x"/>
                                          </p:val>
                                        </p:tav>
                                        <p:tav tm="100000">
                                          <p:val>
                                            <p:strVal val="#ppt_x"/>
                                          </p:val>
                                        </p:tav>
                                      </p:tavLst>
                                    </p:anim>
                                    <p:anim calcmode="lin" valueType="num">
                                      <p:cBhvr>
                                        <p:cTn id="15" dur="1000" fill="hold"/>
                                        <p:tgtEl>
                                          <p:spTgt spid="3">
                                            <p:graphicEl>
                                              <a:dgm id="{36A3FCD0-69F1-4DF8-A11D-E38A2F7AB6C7}"/>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graphicEl>
                                              <a:dgm id="{C5820C4B-C9B1-4146-83BC-88F2392BF60A}"/>
                                            </p:graphicEl>
                                          </p:spTgt>
                                        </p:tgtEl>
                                        <p:attrNameLst>
                                          <p:attrName>style.visibility</p:attrName>
                                        </p:attrNameLst>
                                      </p:cBhvr>
                                      <p:to>
                                        <p:strVal val="visible"/>
                                      </p:to>
                                    </p:set>
                                    <p:animEffect transition="in" filter="fade">
                                      <p:cBhvr>
                                        <p:cTn id="20" dur="1000"/>
                                        <p:tgtEl>
                                          <p:spTgt spid="3">
                                            <p:graphicEl>
                                              <a:dgm id="{C5820C4B-C9B1-4146-83BC-88F2392BF60A}"/>
                                            </p:graphicEl>
                                          </p:spTgt>
                                        </p:tgtEl>
                                      </p:cBhvr>
                                    </p:animEffect>
                                    <p:anim calcmode="lin" valueType="num">
                                      <p:cBhvr>
                                        <p:cTn id="21" dur="1000" fill="hold"/>
                                        <p:tgtEl>
                                          <p:spTgt spid="3">
                                            <p:graphicEl>
                                              <a:dgm id="{C5820C4B-C9B1-4146-83BC-88F2392BF60A}"/>
                                            </p:graphicEl>
                                          </p:spTgt>
                                        </p:tgtEl>
                                        <p:attrNameLst>
                                          <p:attrName>ppt_x</p:attrName>
                                        </p:attrNameLst>
                                      </p:cBhvr>
                                      <p:tavLst>
                                        <p:tav tm="0">
                                          <p:val>
                                            <p:strVal val="#ppt_x"/>
                                          </p:val>
                                        </p:tav>
                                        <p:tav tm="100000">
                                          <p:val>
                                            <p:strVal val="#ppt_x"/>
                                          </p:val>
                                        </p:tav>
                                      </p:tavLst>
                                    </p:anim>
                                    <p:anim calcmode="lin" valueType="num">
                                      <p:cBhvr>
                                        <p:cTn id="22" dur="1000" fill="hold"/>
                                        <p:tgtEl>
                                          <p:spTgt spid="3">
                                            <p:graphicEl>
                                              <a:dgm id="{C5820C4B-C9B1-4146-83BC-88F2392BF60A}"/>
                                            </p:graphic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graphicEl>
                                              <a:dgm id="{AECD0B1D-8F27-49CD-83ED-694471130F89}"/>
                                            </p:graphicEl>
                                          </p:spTgt>
                                        </p:tgtEl>
                                        <p:attrNameLst>
                                          <p:attrName>style.visibility</p:attrName>
                                        </p:attrNameLst>
                                      </p:cBhvr>
                                      <p:to>
                                        <p:strVal val="visible"/>
                                      </p:to>
                                    </p:set>
                                    <p:animEffect transition="in" filter="fade">
                                      <p:cBhvr>
                                        <p:cTn id="25" dur="1000"/>
                                        <p:tgtEl>
                                          <p:spTgt spid="3">
                                            <p:graphicEl>
                                              <a:dgm id="{AECD0B1D-8F27-49CD-83ED-694471130F89}"/>
                                            </p:graphicEl>
                                          </p:spTgt>
                                        </p:tgtEl>
                                      </p:cBhvr>
                                    </p:animEffect>
                                    <p:anim calcmode="lin" valueType="num">
                                      <p:cBhvr>
                                        <p:cTn id="26" dur="1000" fill="hold"/>
                                        <p:tgtEl>
                                          <p:spTgt spid="3">
                                            <p:graphicEl>
                                              <a:dgm id="{AECD0B1D-8F27-49CD-83ED-694471130F89}"/>
                                            </p:graphicEl>
                                          </p:spTgt>
                                        </p:tgtEl>
                                        <p:attrNameLst>
                                          <p:attrName>ppt_x</p:attrName>
                                        </p:attrNameLst>
                                      </p:cBhvr>
                                      <p:tavLst>
                                        <p:tav tm="0">
                                          <p:val>
                                            <p:strVal val="#ppt_x"/>
                                          </p:val>
                                        </p:tav>
                                        <p:tav tm="100000">
                                          <p:val>
                                            <p:strVal val="#ppt_x"/>
                                          </p:val>
                                        </p:tav>
                                      </p:tavLst>
                                    </p:anim>
                                    <p:anim calcmode="lin" valueType="num">
                                      <p:cBhvr>
                                        <p:cTn id="27" dur="1000" fill="hold"/>
                                        <p:tgtEl>
                                          <p:spTgt spid="3">
                                            <p:graphicEl>
                                              <a:dgm id="{AECD0B1D-8F27-49CD-83ED-694471130F89}"/>
                                            </p:graphic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graphicEl>
                                              <a:dgm id="{7E8A98FD-74C4-4EE6-B733-D46C74F72D83}"/>
                                            </p:graphicEl>
                                          </p:spTgt>
                                        </p:tgtEl>
                                        <p:attrNameLst>
                                          <p:attrName>style.visibility</p:attrName>
                                        </p:attrNameLst>
                                      </p:cBhvr>
                                      <p:to>
                                        <p:strVal val="visible"/>
                                      </p:to>
                                    </p:set>
                                    <p:animEffect transition="in" filter="fade">
                                      <p:cBhvr>
                                        <p:cTn id="32" dur="1000"/>
                                        <p:tgtEl>
                                          <p:spTgt spid="3">
                                            <p:graphicEl>
                                              <a:dgm id="{7E8A98FD-74C4-4EE6-B733-D46C74F72D83}"/>
                                            </p:graphicEl>
                                          </p:spTgt>
                                        </p:tgtEl>
                                      </p:cBhvr>
                                    </p:animEffect>
                                    <p:anim calcmode="lin" valueType="num">
                                      <p:cBhvr>
                                        <p:cTn id="33" dur="1000" fill="hold"/>
                                        <p:tgtEl>
                                          <p:spTgt spid="3">
                                            <p:graphicEl>
                                              <a:dgm id="{7E8A98FD-74C4-4EE6-B733-D46C74F72D83}"/>
                                            </p:graphicEl>
                                          </p:spTgt>
                                        </p:tgtEl>
                                        <p:attrNameLst>
                                          <p:attrName>ppt_x</p:attrName>
                                        </p:attrNameLst>
                                      </p:cBhvr>
                                      <p:tavLst>
                                        <p:tav tm="0">
                                          <p:val>
                                            <p:strVal val="#ppt_x"/>
                                          </p:val>
                                        </p:tav>
                                        <p:tav tm="100000">
                                          <p:val>
                                            <p:strVal val="#ppt_x"/>
                                          </p:val>
                                        </p:tav>
                                      </p:tavLst>
                                    </p:anim>
                                    <p:anim calcmode="lin" valueType="num">
                                      <p:cBhvr>
                                        <p:cTn id="34" dur="1000" fill="hold"/>
                                        <p:tgtEl>
                                          <p:spTgt spid="3">
                                            <p:graphicEl>
                                              <a:dgm id="{7E8A98FD-74C4-4EE6-B733-D46C74F72D83}"/>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graphicEl>
                                              <a:dgm id="{7FFA64B7-A299-4FCC-990D-D8522456D415}"/>
                                            </p:graphicEl>
                                          </p:spTgt>
                                        </p:tgtEl>
                                        <p:attrNameLst>
                                          <p:attrName>style.visibility</p:attrName>
                                        </p:attrNameLst>
                                      </p:cBhvr>
                                      <p:to>
                                        <p:strVal val="visible"/>
                                      </p:to>
                                    </p:set>
                                    <p:animEffect transition="in" filter="fade">
                                      <p:cBhvr>
                                        <p:cTn id="37" dur="1000"/>
                                        <p:tgtEl>
                                          <p:spTgt spid="3">
                                            <p:graphicEl>
                                              <a:dgm id="{7FFA64B7-A299-4FCC-990D-D8522456D415}"/>
                                            </p:graphicEl>
                                          </p:spTgt>
                                        </p:tgtEl>
                                      </p:cBhvr>
                                    </p:animEffect>
                                    <p:anim calcmode="lin" valueType="num">
                                      <p:cBhvr>
                                        <p:cTn id="38" dur="1000" fill="hold"/>
                                        <p:tgtEl>
                                          <p:spTgt spid="3">
                                            <p:graphicEl>
                                              <a:dgm id="{7FFA64B7-A299-4FCC-990D-D8522456D415}"/>
                                            </p:graphicEl>
                                          </p:spTgt>
                                        </p:tgtEl>
                                        <p:attrNameLst>
                                          <p:attrName>ppt_x</p:attrName>
                                        </p:attrNameLst>
                                      </p:cBhvr>
                                      <p:tavLst>
                                        <p:tav tm="0">
                                          <p:val>
                                            <p:strVal val="#ppt_x"/>
                                          </p:val>
                                        </p:tav>
                                        <p:tav tm="100000">
                                          <p:val>
                                            <p:strVal val="#ppt_x"/>
                                          </p:val>
                                        </p:tav>
                                      </p:tavLst>
                                    </p:anim>
                                    <p:anim calcmode="lin" valueType="num">
                                      <p:cBhvr>
                                        <p:cTn id="39" dur="1000" fill="hold"/>
                                        <p:tgtEl>
                                          <p:spTgt spid="3">
                                            <p:graphicEl>
                                              <a:dgm id="{7FFA64B7-A299-4FCC-990D-D8522456D41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4456255" y="3981691"/>
            <a:ext cx="4548857" cy="1053297"/>
          </a:xfrm>
          <a:prstGeom prst="round2DiagRect">
            <a:avLst>
              <a:gd name="adj1" fmla="val 4469"/>
              <a:gd name="adj2" fmla="val 0"/>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a:t>Operating segments that do not meet any of the quantitative thresholds may be considered reportable if CODM believes that segment information is useful to users.</a:t>
            </a:r>
            <a:endParaRPr lang="en-IN" dirty="0"/>
          </a:p>
        </p:txBody>
      </p:sp>
      <p:sp>
        <p:nvSpPr>
          <p:cNvPr id="2" name="Title 1"/>
          <p:cNvSpPr>
            <a:spLocks noGrp="1"/>
          </p:cNvSpPr>
          <p:nvPr>
            <p:ph type="title"/>
          </p:nvPr>
        </p:nvSpPr>
        <p:spPr>
          <a:xfrm>
            <a:off x="543341" y="506081"/>
            <a:ext cx="7339017" cy="681587"/>
          </a:xfrm>
        </p:spPr>
        <p:txBody>
          <a:bodyPr>
            <a:noAutofit/>
          </a:bodyPr>
          <a:lstStyle/>
          <a:p>
            <a:pPr algn="just"/>
            <a:r>
              <a:rPr lang="en-IN" sz="2100" dirty="0">
                <a:solidFill>
                  <a:srgbClr val="FFFF00"/>
                </a:solidFill>
              </a:rPr>
              <a:t>Quantitative Thresholds</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19</a:t>
            </a:fld>
            <a:endParaRPr lang="en-IN" dirty="0"/>
          </a:p>
        </p:txBody>
      </p:sp>
      <p:graphicFrame>
        <p:nvGraphicFramePr>
          <p:cNvPr id="5" name="Diagram 4"/>
          <p:cNvGraphicFramePr/>
          <p:nvPr>
            <p:extLst>
              <p:ext uri="{D42A27DB-BD31-4B8C-83A1-F6EECF244321}">
                <p14:modId xmlns:p14="http://schemas.microsoft.com/office/powerpoint/2010/main" val="2170917610"/>
              </p:ext>
            </p:extLst>
          </p:nvPr>
        </p:nvGraphicFramePr>
        <p:xfrm>
          <a:off x="289375" y="1879621"/>
          <a:ext cx="8715737" cy="2044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800107278"/>
              </p:ext>
            </p:extLst>
          </p:nvPr>
        </p:nvGraphicFramePr>
        <p:xfrm>
          <a:off x="34734" y="1273214"/>
          <a:ext cx="9062968" cy="5208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Snip Single Corner Rectangle 7"/>
          <p:cNvSpPr/>
          <p:nvPr/>
        </p:nvSpPr>
        <p:spPr>
          <a:xfrm>
            <a:off x="81026" y="3981692"/>
            <a:ext cx="4305782" cy="1053296"/>
          </a:xfrm>
          <a:prstGeom prst="snip1Rect">
            <a:avLst>
              <a:gd name="adj" fmla="val 2436"/>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b="1" u="sng" dirty="0">
                <a:solidFill>
                  <a:srgbClr val="FF0000"/>
                </a:solidFill>
              </a:rPr>
              <a:t>CHECK CONDITION </a:t>
            </a:r>
          </a:p>
          <a:p>
            <a:pPr algn="just"/>
            <a:r>
              <a:rPr lang="en-US" dirty="0">
                <a:solidFill>
                  <a:srgbClr val="00B0F0"/>
                </a:solidFill>
              </a:rPr>
              <a:t>REPORT ADDITIONAL SEGMENTS</a:t>
            </a:r>
            <a:r>
              <a:rPr lang="en-US" dirty="0"/>
              <a:t>, If external revenue of all reportable segments is less than 75% of total “ external revenue”</a:t>
            </a:r>
            <a:endParaRPr lang="en-IN" dirty="0"/>
          </a:p>
        </p:txBody>
      </p:sp>
    </p:spTree>
    <p:extLst>
      <p:ext uri="{BB962C8B-B14F-4D97-AF65-F5344CB8AC3E}">
        <p14:creationId xmlns:p14="http://schemas.microsoft.com/office/powerpoint/2010/main" val="8417035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CEACA496-A494-43BC-8C1D-08359AC41109}"/>
                                            </p:graphicEl>
                                          </p:spTgt>
                                        </p:tgtEl>
                                        <p:attrNameLst>
                                          <p:attrName>style.visibility</p:attrName>
                                        </p:attrNameLst>
                                      </p:cBhvr>
                                      <p:to>
                                        <p:strVal val="visible"/>
                                      </p:to>
                                    </p:set>
                                    <p:animEffect transition="in" filter="fade">
                                      <p:cBhvr>
                                        <p:cTn id="14" dur="1000"/>
                                        <p:tgtEl>
                                          <p:spTgt spid="5">
                                            <p:graphicEl>
                                              <a:dgm id="{CEACA496-A494-43BC-8C1D-08359AC41109}"/>
                                            </p:graphicEl>
                                          </p:spTgt>
                                        </p:tgtEl>
                                      </p:cBhvr>
                                    </p:animEffect>
                                    <p:anim calcmode="lin" valueType="num">
                                      <p:cBhvr>
                                        <p:cTn id="15" dur="1000" fill="hold"/>
                                        <p:tgtEl>
                                          <p:spTgt spid="5">
                                            <p:graphicEl>
                                              <a:dgm id="{CEACA496-A494-43BC-8C1D-08359AC41109}"/>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CEACA496-A494-43BC-8C1D-08359AC41109}"/>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16AB7070-067D-40BC-AD86-B0800709145A}"/>
                                            </p:graphicEl>
                                          </p:spTgt>
                                        </p:tgtEl>
                                        <p:attrNameLst>
                                          <p:attrName>style.visibility</p:attrName>
                                        </p:attrNameLst>
                                      </p:cBhvr>
                                      <p:to>
                                        <p:strVal val="visible"/>
                                      </p:to>
                                    </p:set>
                                    <p:animEffect transition="in" filter="fade">
                                      <p:cBhvr>
                                        <p:cTn id="21" dur="1000"/>
                                        <p:tgtEl>
                                          <p:spTgt spid="5">
                                            <p:graphicEl>
                                              <a:dgm id="{16AB7070-067D-40BC-AD86-B0800709145A}"/>
                                            </p:graphicEl>
                                          </p:spTgt>
                                        </p:tgtEl>
                                      </p:cBhvr>
                                    </p:animEffect>
                                    <p:anim calcmode="lin" valueType="num">
                                      <p:cBhvr>
                                        <p:cTn id="22" dur="1000" fill="hold"/>
                                        <p:tgtEl>
                                          <p:spTgt spid="5">
                                            <p:graphicEl>
                                              <a:dgm id="{16AB7070-067D-40BC-AD86-B0800709145A}"/>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16AB7070-067D-40BC-AD86-B0800709145A}"/>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dgm id="{4CFC445B-B06C-41B3-992E-E71E09387863}"/>
                                            </p:graphicEl>
                                          </p:spTgt>
                                        </p:tgtEl>
                                        <p:attrNameLst>
                                          <p:attrName>style.visibility</p:attrName>
                                        </p:attrNameLst>
                                      </p:cBhvr>
                                      <p:to>
                                        <p:strVal val="visible"/>
                                      </p:to>
                                    </p:set>
                                    <p:animEffect transition="in" filter="fade">
                                      <p:cBhvr>
                                        <p:cTn id="28" dur="1000"/>
                                        <p:tgtEl>
                                          <p:spTgt spid="5">
                                            <p:graphicEl>
                                              <a:dgm id="{4CFC445B-B06C-41B3-992E-E71E09387863}"/>
                                            </p:graphicEl>
                                          </p:spTgt>
                                        </p:tgtEl>
                                      </p:cBhvr>
                                    </p:animEffect>
                                    <p:anim calcmode="lin" valueType="num">
                                      <p:cBhvr>
                                        <p:cTn id="29" dur="1000" fill="hold"/>
                                        <p:tgtEl>
                                          <p:spTgt spid="5">
                                            <p:graphicEl>
                                              <a:dgm id="{4CFC445B-B06C-41B3-992E-E71E09387863}"/>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dgm id="{4CFC445B-B06C-41B3-992E-E71E0938786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graphicEl>
                                              <a:dgm id="{972DB5DE-6BC5-495D-B4F5-08260241CD3C}"/>
                                            </p:graphicEl>
                                          </p:spTgt>
                                        </p:tgtEl>
                                        <p:attrNameLst>
                                          <p:attrName>style.visibility</p:attrName>
                                        </p:attrNameLst>
                                      </p:cBhvr>
                                      <p:to>
                                        <p:strVal val="visible"/>
                                      </p:to>
                                    </p:set>
                                    <p:animEffect transition="in" filter="fade">
                                      <p:cBhvr>
                                        <p:cTn id="35" dur="1000"/>
                                        <p:tgtEl>
                                          <p:spTgt spid="5">
                                            <p:graphicEl>
                                              <a:dgm id="{972DB5DE-6BC5-495D-B4F5-08260241CD3C}"/>
                                            </p:graphicEl>
                                          </p:spTgt>
                                        </p:tgtEl>
                                      </p:cBhvr>
                                    </p:animEffect>
                                    <p:anim calcmode="lin" valueType="num">
                                      <p:cBhvr>
                                        <p:cTn id="36" dur="1000" fill="hold"/>
                                        <p:tgtEl>
                                          <p:spTgt spid="5">
                                            <p:graphicEl>
                                              <a:dgm id="{972DB5DE-6BC5-495D-B4F5-08260241CD3C}"/>
                                            </p:graphicEl>
                                          </p:spTgt>
                                        </p:tgtEl>
                                        <p:attrNameLst>
                                          <p:attrName>ppt_x</p:attrName>
                                        </p:attrNameLst>
                                      </p:cBhvr>
                                      <p:tavLst>
                                        <p:tav tm="0">
                                          <p:val>
                                            <p:strVal val="#ppt_x"/>
                                          </p:val>
                                        </p:tav>
                                        <p:tav tm="100000">
                                          <p:val>
                                            <p:strVal val="#ppt_x"/>
                                          </p:val>
                                        </p:tav>
                                      </p:tavLst>
                                    </p:anim>
                                    <p:anim calcmode="lin" valueType="num">
                                      <p:cBhvr>
                                        <p:cTn id="37" dur="1000" fill="hold"/>
                                        <p:tgtEl>
                                          <p:spTgt spid="5">
                                            <p:graphicEl>
                                              <a:dgm id="{972DB5DE-6BC5-495D-B4F5-08260241CD3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graphicEl>
                                              <a:dgm id="{89FB1135-F424-485E-A467-A6751F3D8008}"/>
                                            </p:graphicEl>
                                          </p:spTgt>
                                        </p:tgtEl>
                                        <p:attrNameLst>
                                          <p:attrName>style.visibility</p:attrName>
                                        </p:attrNameLst>
                                      </p:cBhvr>
                                      <p:to>
                                        <p:strVal val="visible"/>
                                      </p:to>
                                    </p:set>
                                    <p:animEffect transition="in" filter="fade">
                                      <p:cBhvr>
                                        <p:cTn id="42" dur="1000"/>
                                        <p:tgtEl>
                                          <p:spTgt spid="5">
                                            <p:graphicEl>
                                              <a:dgm id="{89FB1135-F424-485E-A467-A6751F3D8008}"/>
                                            </p:graphicEl>
                                          </p:spTgt>
                                        </p:tgtEl>
                                      </p:cBhvr>
                                    </p:animEffect>
                                    <p:anim calcmode="lin" valueType="num">
                                      <p:cBhvr>
                                        <p:cTn id="43" dur="1000" fill="hold"/>
                                        <p:tgtEl>
                                          <p:spTgt spid="5">
                                            <p:graphicEl>
                                              <a:dgm id="{89FB1135-F424-485E-A467-A6751F3D8008}"/>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dgm id="{89FB1135-F424-485E-A467-A6751F3D8008}"/>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graphicEl>
                                              <a:dgm id="{A9D5C8DA-603D-4958-9A94-078AA8AF9C1B}"/>
                                            </p:graphicEl>
                                          </p:spTgt>
                                        </p:tgtEl>
                                        <p:attrNameLst>
                                          <p:attrName>style.visibility</p:attrName>
                                        </p:attrNameLst>
                                      </p:cBhvr>
                                      <p:to>
                                        <p:strVal val="visible"/>
                                      </p:to>
                                    </p:set>
                                    <p:animEffect transition="in" filter="fade">
                                      <p:cBhvr>
                                        <p:cTn id="49" dur="1000"/>
                                        <p:tgtEl>
                                          <p:spTgt spid="5">
                                            <p:graphicEl>
                                              <a:dgm id="{A9D5C8DA-603D-4958-9A94-078AA8AF9C1B}"/>
                                            </p:graphicEl>
                                          </p:spTgt>
                                        </p:tgtEl>
                                      </p:cBhvr>
                                    </p:animEffect>
                                    <p:anim calcmode="lin" valueType="num">
                                      <p:cBhvr>
                                        <p:cTn id="50" dur="1000" fill="hold"/>
                                        <p:tgtEl>
                                          <p:spTgt spid="5">
                                            <p:graphicEl>
                                              <a:dgm id="{A9D5C8DA-603D-4958-9A94-078AA8AF9C1B}"/>
                                            </p:graphicEl>
                                          </p:spTgt>
                                        </p:tgtEl>
                                        <p:attrNameLst>
                                          <p:attrName>ppt_x</p:attrName>
                                        </p:attrNameLst>
                                      </p:cBhvr>
                                      <p:tavLst>
                                        <p:tav tm="0">
                                          <p:val>
                                            <p:strVal val="#ppt_x"/>
                                          </p:val>
                                        </p:tav>
                                        <p:tav tm="100000">
                                          <p:val>
                                            <p:strVal val="#ppt_x"/>
                                          </p:val>
                                        </p:tav>
                                      </p:tavLst>
                                    </p:anim>
                                    <p:anim calcmode="lin" valueType="num">
                                      <p:cBhvr>
                                        <p:cTn id="51" dur="1000" fill="hold"/>
                                        <p:tgtEl>
                                          <p:spTgt spid="5">
                                            <p:graphicEl>
                                              <a:dgm id="{A9D5C8DA-603D-4958-9A94-078AA8AF9C1B}"/>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5" grpId="0">
        <p:bldSub>
          <a:bldDgm bld="one"/>
        </p:bldSub>
      </p:bldGraphic>
      <p:bldGraphic spid="7" grpId="0">
        <p:bldAsOne/>
      </p:bldGraphic>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4" name="Rectangle 13"/>
          <p:cNvSpPr/>
          <p:nvPr/>
        </p:nvSpPr>
        <p:spPr>
          <a:xfrm>
            <a:off x="4673596" y="4098042"/>
            <a:ext cx="4377804" cy="860258"/>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a:solidFill>
                  <a:srgbClr val="FF0000"/>
                </a:solidFill>
              </a:rPr>
              <a:t>This Information is translated to other outside user to enable Transparency hence Segment Reporting………</a:t>
            </a:r>
            <a:endParaRPr lang="en-IN" dirty="0">
              <a:solidFill>
                <a:srgbClr val="FF0000"/>
              </a:solidFill>
            </a:endParaRPr>
          </a:p>
        </p:txBody>
      </p:sp>
      <p:sp>
        <p:nvSpPr>
          <p:cNvPr id="2" name="Title 1"/>
          <p:cNvSpPr>
            <a:spLocks noGrp="1"/>
          </p:cNvSpPr>
          <p:nvPr>
            <p:ph type="title"/>
          </p:nvPr>
        </p:nvSpPr>
        <p:spPr>
          <a:xfrm>
            <a:off x="543342" y="506081"/>
            <a:ext cx="7124284" cy="681587"/>
          </a:xfrm>
        </p:spPr>
        <p:txBody>
          <a:bodyPr>
            <a:normAutofit/>
          </a:bodyPr>
          <a:lstStyle/>
          <a:p>
            <a:pPr algn="just"/>
            <a:r>
              <a:rPr lang="en-IN" dirty="0" err="1">
                <a:solidFill>
                  <a:srgbClr val="FFFF00"/>
                </a:solidFill>
                <a:latin typeface="Arial Narrow" pitchFamily="34" charset="0"/>
              </a:rPr>
              <a:t>Ind</a:t>
            </a:r>
            <a:r>
              <a:rPr lang="en-IN" dirty="0">
                <a:solidFill>
                  <a:srgbClr val="FFFF00"/>
                </a:solidFill>
                <a:latin typeface="Arial Narrow" pitchFamily="34" charset="0"/>
              </a:rPr>
              <a:t> AS 108: operating segment </a:t>
            </a:r>
            <a:endParaRPr lang="en-IN" sz="1600" dirty="0"/>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2</a:t>
            </a:fld>
            <a:endParaRPr lang="en-IN" dirty="0"/>
          </a:p>
        </p:txBody>
      </p:sp>
      <p:graphicFrame>
        <p:nvGraphicFramePr>
          <p:cNvPr id="8" name="Diagram 7"/>
          <p:cNvGraphicFramePr/>
          <p:nvPr>
            <p:extLst>
              <p:ext uri="{D42A27DB-BD31-4B8C-83A1-F6EECF244321}">
                <p14:modId xmlns:p14="http://schemas.microsoft.com/office/powerpoint/2010/main" val="4276442693"/>
              </p:ext>
            </p:extLst>
          </p:nvPr>
        </p:nvGraphicFramePr>
        <p:xfrm>
          <a:off x="-544731" y="1590496"/>
          <a:ext cx="6388769" cy="341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Down Arrow 12"/>
          <p:cNvSpPr/>
          <p:nvPr/>
        </p:nvSpPr>
        <p:spPr>
          <a:xfrm rot="2330039">
            <a:off x="6425469" y="2911182"/>
            <a:ext cx="389945" cy="1279866"/>
          </a:xfrm>
          <a:prstGeom prst="downArrow">
            <a:avLst>
              <a:gd name="adj1" fmla="val 50000"/>
              <a:gd name="adj2" fmla="val 51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ounded Rectangle 2"/>
          <p:cNvSpPr/>
          <p:nvPr/>
        </p:nvSpPr>
        <p:spPr>
          <a:xfrm>
            <a:off x="5174341" y="1247918"/>
            <a:ext cx="3758503" cy="2164466"/>
          </a:xfrm>
          <a:prstGeom prst="roundRect">
            <a:avLst>
              <a:gd name="adj" fmla="val 841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1200"/>
              </a:spcBef>
            </a:pPr>
            <a:r>
              <a:rPr lang="en-US" dirty="0">
                <a:solidFill>
                  <a:schemeClr val="tx1"/>
                </a:solidFill>
              </a:rPr>
              <a:t>Traditionally the statement of Profit and Loss shows one single amount of Profit but that was been contributed by various segments which were known to the Promoter/Management</a:t>
            </a:r>
            <a:endParaRPr lang="en-IN" dirty="0">
              <a:solidFill>
                <a:schemeClr val="tx1"/>
              </a:solidFill>
            </a:endParaRPr>
          </a:p>
        </p:txBody>
      </p:sp>
    </p:spTree>
    <p:extLst>
      <p:ext uri="{BB962C8B-B14F-4D97-AF65-F5344CB8AC3E}">
        <p14:creationId xmlns:p14="http://schemas.microsoft.com/office/powerpoint/2010/main" val="20916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Graphic spid="8" grpId="0">
        <p:bldAsOne/>
      </p:bldGraphic>
      <p:bldP spid="13"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41" y="506081"/>
            <a:ext cx="7339017" cy="681587"/>
          </a:xfrm>
        </p:spPr>
        <p:txBody>
          <a:bodyPr>
            <a:noAutofit/>
          </a:bodyPr>
          <a:lstStyle/>
          <a:p>
            <a:pPr algn="just"/>
            <a:r>
              <a:rPr lang="en-IN" sz="2100" dirty="0">
                <a:solidFill>
                  <a:srgbClr val="FFFF00"/>
                </a:solidFill>
              </a:rPr>
              <a:t>Practical questions – reportable segment</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20</a:t>
            </a:fld>
            <a:endParaRPr lang="en-IN" dirty="0"/>
          </a:p>
        </p:txBody>
      </p:sp>
      <p:sp>
        <p:nvSpPr>
          <p:cNvPr id="3" name="Rectangle 2"/>
          <p:cNvSpPr/>
          <p:nvPr/>
        </p:nvSpPr>
        <p:spPr>
          <a:xfrm>
            <a:off x="162047" y="1901350"/>
            <a:ext cx="8692586" cy="369332"/>
          </a:xfrm>
          <a:prstGeom prst="rect">
            <a:avLst/>
          </a:prstGeom>
        </p:spPr>
        <p:txBody>
          <a:bodyPr wrap="square">
            <a:spAutoFit/>
          </a:bodyPr>
          <a:lstStyle/>
          <a:p>
            <a:pPr algn="just"/>
            <a:r>
              <a:rPr lang="en-US" b="1" dirty="0">
                <a:latin typeface="Book Antiqua" panose="02040602050305030304" pitchFamily="18" charset="0"/>
                <a:ea typeface="Times New Roman" panose="02020603050405020304" pitchFamily="18" charset="0"/>
                <a:cs typeface="Arial Narrow" panose="020B0606020202030204" pitchFamily="34" charset="0"/>
              </a:rPr>
              <a:t>X Ltd. has identified 4 operating segments for which revenue data is given below:</a:t>
            </a:r>
            <a:endParaRPr lang="en-IN" sz="1100" b="1" dirty="0">
              <a:effectLst/>
              <a:latin typeface="Tahoma" panose="020B0604030504040204" pitchFamily="34" charset="0"/>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46278244"/>
              </p:ext>
            </p:extLst>
          </p:nvPr>
        </p:nvGraphicFramePr>
        <p:xfrm>
          <a:off x="925975" y="2593982"/>
          <a:ext cx="6504270" cy="1880328"/>
        </p:xfrm>
        <a:graphic>
          <a:graphicData uri="http://schemas.openxmlformats.org/drawingml/2006/table">
            <a:tbl>
              <a:tblPr>
                <a:tableStyleId>{5C22544A-7EE6-4342-B048-85BDC9FD1C3A}</a:tableStyleId>
              </a:tblPr>
              <a:tblGrid>
                <a:gridCol w="1354772">
                  <a:extLst>
                    <a:ext uri="{9D8B030D-6E8A-4147-A177-3AD203B41FA5}">
                      <a16:colId xmlns:a16="http://schemas.microsoft.com/office/drawing/2014/main" val="2761709512"/>
                    </a:ext>
                  </a:extLst>
                </a:gridCol>
                <a:gridCol w="1899285">
                  <a:extLst>
                    <a:ext uri="{9D8B030D-6E8A-4147-A177-3AD203B41FA5}">
                      <a16:colId xmlns:a16="http://schemas.microsoft.com/office/drawing/2014/main" val="2352298395"/>
                    </a:ext>
                  </a:extLst>
                </a:gridCol>
                <a:gridCol w="1848485">
                  <a:extLst>
                    <a:ext uri="{9D8B030D-6E8A-4147-A177-3AD203B41FA5}">
                      <a16:colId xmlns:a16="http://schemas.microsoft.com/office/drawing/2014/main" val="3165378428"/>
                    </a:ext>
                  </a:extLst>
                </a:gridCol>
                <a:gridCol w="1401728">
                  <a:extLst>
                    <a:ext uri="{9D8B030D-6E8A-4147-A177-3AD203B41FA5}">
                      <a16:colId xmlns:a16="http://schemas.microsoft.com/office/drawing/2014/main" val="2058993539"/>
                    </a:ext>
                  </a:extLst>
                </a:gridCol>
              </a:tblGrid>
              <a:tr h="324348">
                <a:tc>
                  <a:txBody>
                    <a:bodyPr/>
                    <a:lstStyle/>
                    <a:p>
                      <a:pPr marL="0" marR="0">
                        <a:spcBef>
                          <a:spcPts val="0"/>
                        </a:spcBef>
                        <a:spcAft>
                          <a:spcPts val="0"/>
                        </a:spcAft>
                      </a:pPr>
                      <a:r>
                        <a:rPr lang="en-IN" sz="1600" dirty="0">
                          <a:effectLst/>
                        </a:rPr>
                        <a:t> </a:t>
                      </a:r>
                      <a:endParaRPr lang="en-IN"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8890" algn="ctr">
                        <a:spcBef>
                          <a:spcPts val="0"/>
                        </a:spcBef>
                        <a:spcAft>
                          <a:spcPts val="0"/>
                        </a:spcAft>
                      </a:pPr>
                      <a:r>
                        <a:rPr lang="en-IN" sz="1600" b="1" spc="40" dirty="0">
                          <a:effectLst/>
                        </a:rPr>
                        <a:t>External Sale </a:t>
                      </a:r>
                      <a:r>
                        <a:rPr lang="en-IN" sz="1600" b="1" dirty="0">
                          <a:effectLst/>
                        </a:rPr>
                        <a:t>(</a:t>
                      </a:r>
                      <a:r>
                        <a:rPr lang="en-IN" sz="1600" b="1" dirty="0" err="1">
                          <a:effectLst/>
                        </a:rPr>
                        <a:t>Rs</a:t>
                      </a:r>
                      <a:r>
                        <a:rPr lang="en-IN" sz="1600" b="1" dirty="0">
                          <a:effectLst/>
                        </a:rPr>
                        <a:t>.)</a:t>
                      </a:r>
                      <a:endParaRPr lang="en-IN" sz="16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2065" algn="ctr">
                        <a:spcBef>
                          <a:spcPts val="0"/>
                        </a:spcBef>
                        <a:spcAft>
                          <a:spcPts val="0"/>
                        </a:spcAft>
                      </a:pPr>
                      <a:r>
                        <a:rPr lang="en-IN" sz="1600" b="1" spc="40" dirty="0">
                          <a:effectLst/>
                        </a:rPr>
                        <a:t>Internal Sale </a:t>
                      </a:r>
                      <a:r>
                        <a:rPr lang="en-IN" sz="1600" b="1" dirty="0">
                          <a:effectLst/>
                        </a:rPr>
                        <a:t>(</a:t>
                      </a:r>
                      <a:r>
                        <a:rPr lang="en-IN" sz="1600" b="1" dirty="0" err="1">
                          <a:effectLst/>
                        </a:rPr>
                        <a:t>Rs</a:t>
                      </a:r>
                      <a:r>
                        <a:rPr lang="en-IN" sz="1600" b="1" dirty="0">
                          <a:effectLst/>
                        </a:rPr>
                        <a:t>.)</a:t>
                      </a:r>
                      <a:endParaRPr lang="en-IN" sz="16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540" algn="ctr">
                        <a:spcBef>
                          <a:spcPts val="0"/>
                        </a:spcBef>
                        <a:spcAft>
                          <a:spcPts val="0"/>
                        </a:spcAft>
                      </a:pPr>
                      <a:r>
                        <a:rPr lang="en-IN" sz="1600" b="1" spc="40" dirty="0">
                          <a:effectLst/>
                        </a:rPr>
                        <a:t>Total </a:t>
                      </a:r>
                      <a:r>
                        <a:rPr lang="en-IN" sz="1600" b="1" dirty="0">
                          <a:effectLst/>
                        </a:rPr>
                        <a:t>(</a:t>
                      </a:r>
                      <a:r>
                        <a:rPr lang="en-IN" sz="1600" b="1" dirty="0" err="1">
                          <a:effectLst/>
                        </a:rPr>
                        <a:t>Rs</a:t>
                      </a:r>
                      <a:r>
                        <a:rPr lang="en-IN" sz="1600" b="1" dirty="0">
                          <a:effectLst/>
                        </a:rPr>
                        <a:t>.)</a:t>
                      </a:r>
                      <a:endParaRPr lang="en-IN" sz="16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56082"/>
                  </a:ext>
                </a:extLst>
              </a:tr>
              <a:tr h="311018">
                <a:tc>
                  <a:txBody>
                    <a:bodyPr/>
                    <a:lstStyle/>
                    <a:p>
                      <a:pPr marL="0" marR="219710" algn="ctr">
                        <a:spcBef>
                          <a:spcPts val="0"/>
                        </a:spcBef>
                        <a:spcAft>
                          <a:spcPts val="0"/>
                        </a:spcAft>
                      </a:pPr>
                      <a:r>
                        <a:rPr lang="en-IN" sz="1600" b="1" dirty="0">
                          <a:effectLst/>
                        </a:rPr>
                        <a:t>Segment A</a:t>
                      </a:r>
                      <a:endParaRPr lang="en-IN" sz="16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8890" algn="ctr">
                        <a:spcBef>
                          <a:spcPts val="0"/>
                        </a:spcBef>
                        <a:spcAft>
                          <a:spcPts val="0"/>
                        </a:spcAft>
                      </a:pPr>
                      <a:r>
                        <a:rPr lang="en-IN" sz="1600" b="0" spc="-50" dirty="0">
                          <a:effectLst/>
                        </a:rPr>
                        <a:t>30,00,000</a:t>
                      </a:r>
                      <a:endParaRPr lang="en-IN" sz="16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2065" algn="ctr">
                        <a:spcBef>
                          <a:spcPts val="0"/>
                        </a:spcBef>
                        <a:spcAft>
                          <a:spcPts val="0"/>
                        </a:spcAft>
                      </a:pPr>
                      <a:r>
                        <a:rPr lang="en-IN" sz="1600" b="0">
                          <a:effectLst/>
                        </a:rPr>
                        <a:t>Nil</a:t>
                      </a:r>
                      <a:endParaRPr lang="en-IN" sz="1600" b="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540" algn="ctr">
                        <a:spcBef>
                          <a:spcPts val="0"/>
                        </a:spcBef>
                        <a:spcAft>
                          <a:spcPts val="0"/>
                        </a:spcAft>
                      </a:pPr>
                      <a:r>
                        <a:rPr lang="en-IN" sz="1600" b="0" spc="-50" dirty="0">
                          <a:effectLst/>
                        </a:rPr>
                        <a:t>30,00,000</a:t>
                      </a:r>
                      <a:endParaRPr lang="en-IN" sz="16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5077051"/>
                  </a:ext>
                </a:extLst>
              </a:tr>
              <a:tr h="315461">
                <a:tc>
                  <a:txBody>
                    <a:bodyPr/>
                    <a:lstStyle/>
                    <a:p>
                      <a:pPr marL="0" marR="219710" algn="ctr">
                        <a:spcBef>
                          <a:spcPts val="0"/>
                        </a:spcBef>
                        <a:spcAft>
                          <a:spcPts val="0"/>
                        </a:spcAft>
                      </a:pPr>
                      <a:r>
                        <a:rPr lang="en-IN" sz="1600" b="1" dirty="0">
                          <a:effectLst/>
                        </a:rPr>
                        <a:t>Segment B</a:t>
                      </a:r>
                      <a:endParaRPr lang="en-IN" sz="16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8890" algn="ctr">
                        <a:spcBef>
                          <a:spcPts val="0"/>
                        </a:spcBef>
                        <a:spcAft>
                          <a:spcPts val="0"/>
                        </a:spcAft>
                      </a:pPr>
                      <a:r>
                        <a:rPr lang="en-IN" sz="1600" b="0" dirty="0">
                          <a:effectLst/>
                        </a:rPr>
                        <a:t>6,50,000</a:t>
                      </a:r>
                      <a:endParaRPr lang="en-IN" sz="16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2065" algn="ctr">
                        <a:spcBef>
                          <a:spcPts val="0"/>
                        </a:spcBef>
                        <a:spcAft>
                          <a:spcPts val="0"/>
                        </a:spcAft>
                      </a:pPr>
                      <a:r>
                        <a:rPr lang="en-IN" sz="1600" b="0" dirty="0">
                          <a:effectLst/>
                        </a:rPr>
                        <a:t>Nil</a:t>
                      </a:r>
                      <a:endParaRPr lang="en-IN" sz="16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540" algn="ctr">
                        <a:spcBef>
                          <a:spcPts val="0"/>
                        </a:spcBef>
                        <a:spcAft>
                          <a:spcPts val="0"/>
                        </a:spcAft>
                      </a:pPr>
                      <a:r>
                        <a:rPr lang="en-IN" sz="1600" b="0">
                          <a:effectLst/>
                        </a:rPr>
                        <a:t>6,50,000</a:t>
                      </a:r>
                      <a:endParaRPr lang="en-IN" sz="1600" b="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0190951"/>
                  </a:ext>
                </a:extLst>
              </a:tr>
              <a:tr h="307464">
                <a:tc>
                  <a:txBody>
                    <a:bodyPr/>
                    <a:lstStyle/>
                    <a:p>
                      <a:pPr marL="0" marR="219710" algn="ctr">
                        <a:spcBef>
                          <a:spcPts val="0"/>
                        </a:spcBef>
                        <a:spcAft>
                          <a:spcPts val="0"/>
                        </a:spcAft>
                      </a:pPr>
                      <a:r>
                        <a:rPr lang="en-IN" sz="1600" b="1" dirty="0">
                          <a:effectLst/>
                        </a:rPr>
                        <a:t>Segment C</a:t>
                      </a:r>
                      <a:endParaRPr lang="en-IN" sz="16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8890" algn="ctr">
                        <a:spcBef>
                          <a:spcPts val="0"/>
                        </a:spcBef>
                        <a:spcAft>
                          <a:spcPts val="0"/>
                        </a:spcAft>
                      </a:pPr>
                      <a:r>
                        <a:rPr lang="en-IN" sz="1600" b="0" dirty="0">
                          <a:effectLst/>
                        </a:rPr>
                        <a:t>8,50,000</a:t>
                      </a:r>
                      <a:endParaRPr lang="en-IN" sz="16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2065" algn="ctr">
                        <a:spcBef>
                          <a:spcPts val="0"/>
                        </a:spcBef>
                        <a:spcAft>
                          <a:spcPts val="0"/>
                        </a:spcAft>
                      </a:pPr>
                      <a:r>
                        <a:rPr lang="en-IN" sz="1600" b="0" dirty="0">
                          <a:effectLst/>
                        </a:rPr>
                        <a:t>1,00,000</a:t>
                      </a:r>
                      <a:endParaRPr lang="en-IN" sz="16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540" algn="ctr">
                        <a:spcBef>
                          <a:spcPts val="0"/>
                        </a:spcBef>
                        <a:spcAft>
                          <a:spcPts val="0"/>
                        </a:spcAft>
                      </a:pPr>
                      <a:r>
                        <a:rPr lang="en-IN" sz="1600" b="0" dirty="0">
                          <a:effectLst/>
                        </a:rPr>
                        <a:t>9,50,000</a:t>
                      </a:r>
                      <a:endParaRPr lang="en-IN" sz="16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6842005"/>
                  </a:ext>
                </a:extLst>
              </a:tr>
              <a:tr h="264810">
                <a:tc>
                  <a:txBody>
                    <a:bodyPr/>
                    <a:lstStyle/>
                    <a:p>
                      <a:pPr marL="0" marR="219710" algn="ctr">
                        <a:spcBef>
                          <a:spcPts val="0"/>
                        </a:spcBef>
                        <a:spcAft>
                          <a:spcPts val="0"/>
                        </a:spcAft>
                      </a:pPr>
                      <a:r>
                        <a:rPr lang="en-IN" sz="1600" b="1" dirty="0">
                          <a:effectLst/>
                        </a:rPr>
                        <a:t>Segment D</a:t>
                      </a:r>
                      <a:endParaRPr lang="en-IN" sz="16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8890" algn="ctr">
                        <a:spcBef>
                          <a:spcPts val="0"/>
                        </a:spcBef>
                        <a:spcAft>
                          <a:spcPts val="0"/>
                        </a:spcAft>
                      </a:pPr>
                      <a:r>
                        <a:rPr lang="en-IN" sz="1600" b="0" dirty="0">
                          <a:effectLst/>
                        </a:rPr>
                        <a:t>5,00,000</a:t>
                      </a:r>
                      <a:endParaRPr lang="en-IN" sz="16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2065" algn="ctr">
                        <a:spcBef>
                          <a:spcPts val="0"/>
                        </a:spcBef>
                        <a:spcAft>
                          <a:spcPts val="0"/>
                        </a:spcAft>
                      </a:pPr>
                      <a:r>
                        <a:rPr lang="en-IN" sz="1600" b="0" dirty="0">
                          <a:effectLst/>
                        </a:rPr>
                        <a:t>49,00,000</a:t>
                      </a:r>
                      <a:endParaRPr lang="en-IN" sz="16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540" algn="ctr">
                        <a:spcBef>
                          <a:spcPts val="0"/>
                        </a:spcBef>
                        <a:spcAft>
                          <a:spcPts val="0"/>
                        </a:spcAft>
                      </a:pPr>
                      <a:r>
                        <a:rPr lang="en-IN" sz="1600" b="0" dirty="0">
                          <a:effectLst/>
                        </a:rPr>
                        <a:t>54,00,000</a:t>
                      </a:r>
                      <a:endParaRPr lang="en-IN" sz="16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8130998"/>
                  </a:ext>
                </a:extLst>
              </a:tr>
              <a:tr h="357227">
                <a:tc>
                  <a:txBody>
                    <a:bodyPr/>
                    <a:lstStyle/>
                    <a:p>
                      <a:pPr marL="0" marR="219710" algn="ctr">
                        <a:spcBef>
                          <a:spcPts val="0"/>
                        </a:spcBef>
                        <a:spcAft>
                          <a:spcPts val="0"/>
                        </a:spcAft>
                      </a:pPr>
                      <a:r>
                        <a:rPr lang="en-IN" sz="1600" b="1" dirty="0">
                          <a:effectLst/>
                        </a:rPr>
                        <a:t>Total Sales</a:t>
                      </a:r>
                      <a:endParaRPr lang="en-IN" sz="16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8890" algn="ctr">
                        <a:spcBef>
                          <a:spcPts val="0"/>
                        </a:spcBef>
                        <a:spcAft>
                          <a:spcPts val="0"/>
                        </a:spcAft>
                      </a:pPr>
                      <a:r>
                        <a:rPr lang="en-IN" sz="1600" b="1" dirty="0">
                          <a:effectLst/>
                        </a:rPr>
                        <a:t>50,00,000</a:t>
                      </a:r>
                      <a:endParaRPr lang="en-IN" sz="16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2065" algn="ctr">
                        <a:spcBef>
                          <a:spcPts val="0"/>
                        </a:spcBef>
                        <a:spcAft>
                          <a:spcPts val="0"/>
                        </a:spcAft>
                      </a:pPr>
                      <a:r>
                        <a:rPr lang="en-IN" sz="1600" b="1" dirty="0">
                          <a:effectLst/>
                        </a:rPr>
                        <a:t>50,00,000</a:t>
                      </a:r>
                      <a:endParaRPr lang="en-IN" sz="16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540" algn="ctr">
                        <a:spcBef>
                          <a:spcPts val="0"/>
                        </a:spcBef>
                        <a:spcAft>
                          <a:spcPts val="0"/>
                        </a:spcAft>
                      </a:pPr>
                      <a:r>
                        <a:rPr lang="en-IN" sz="1600" b="1" dirty="0">
                          <a:effectLst/>
                        </a:rPr>
                        <a:t>1,00,00,000 </a:t>
                      </a:r>
                      <a:endParaRPr lang="en-IN" sz="16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169615"/>
                  </a:ext>
                </a:extLst>
              </a:tr>
            </a:tbl>
          </a:graphicData>
        </a:graphic>
      </p:graphicFrame>
      <p:sp>
        <p:nvSpPr>
          <p:cNvPr id="7" name="Rectangle 6"/>
          <p:cNvSpPr/>
          <p:nvPr/>
        </p:nvSpPr>
        <p:spPr>
          <a:xfrm>
            <a:off x="-57875" y="4566100"/>
            <a:ext cx="9340769" cy="369332"/>
          </a:xfrm>
          <a:prstGeom prst="rect">
            <a:avLst/>
          </a:prstGeom>
        </p:spPr>
        <p:txBody>
          <a:bodyPr wrap="square">
            <a:spAutoFit/>
          </a:bodyPr>
          <a:lstStyle/>
          <a:p>
            <a:pPr algn="just"/>
            <a:r>
              <a:rPr lang="en-US" b="1" dirty="0">
                <a:latin typeface="Book Antiqua" panose="02040602050305030304" pitchFamily="18" charset="0"/>
                <a:ea typeface="Times New Roman" panose="02020603050405020304" pitchFamily="18" charset="0"/>
                <a:cs typeface="Arial Narrow" panose="020B0606020202030204" pitchFamily="34" charset="0"/>
              </a:rPr>
              <a:t>Which of the segments would be reportable under the criteria identified in </a:t>
            </a:r>
            <a:r>
              <a:rPr lang="en-US" b="1" dirty="0" err="1">
                <a:latin typeface="Book Antiqua" panose="02040602050305030304" pitchFamily="18" charset="0"/>
                <a:ea typeface="Times New Roman" panose="02020603050405020304" pitchFamily="18" charset="0"/>
                <a:cs typeface="Arial Narrow" panose="020B0606020202030204" pitchFamily="34" charset="0"/>
              </a:rPr>
              <a:t>Ind</a:t>
            </a:r>
            <a:r>
              <a:rPr lang="en-US" b="1" dirty="0">
                <a:latin typeface="Book Antiqua" panose="02040602050305030304" pitchFamily="18" charset="0"/>
                <a:ea typeface="Times New Roman" panose="02020603050405020304" pitchFamily="18" charset="0"/>
                <a:cs typeface="Arial Narrow" panose="020B0606020202030204" pitchFamily="34" charset="0"/>
              </a:rPr>
              <a:t> AS 108?</a:t>
            </a:r>
            <a:endParaRPr lang="en-IN" sz="1100" b="1" dirty="0">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8" name="Round Diagonal Corner Rectangle 7"/>
          <p:cNvSpPr/>
          <p:nvPr/>
        </p:nvSpPr>
        <p:spPr>
          <a:xfrm>
            <a:off x="3553428" y="1297172"/>
            <a:ext cx="1875099" cy="512388"/>
          </a:xfrm>
          <a:prstGeom prst="round2DiagRect">
            <a:avLst/>
          </a:prstGeom>
          <a:ln w="28575">
            <a:prstDash val="lgDash"/>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accent3"/>
                </a:solidFill>
              </a:rPr>
              <a:t>Question 1</a:t>
            </a:r>
            <a:endParaRPr lang="en-IN" sz="2400" b="1" dirty="0">
              <a:ln/>
              <a:solidFill>
                <a:schemeClr val="accent3"/>
              </a:solidFill>
            </a:endParaRPr>
          </a:p>
        </p:txBody>
      </p:sp>
    </p:spTree>
    <p:extLst>
      <p:ext uri="{BB962C8B-B14F-4D97-AF65-F5344CB8AC3E}">
        <p14:creationId xmlns:p14="http://schemas.microsoft.com/office/powerpoint/2010/main" val="28805157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41" y="506081"/>
            <a:ext cx="7339017" cy="681587"/>
          </a:xfrm>
        </p:spPr>
        <p:txBody>
          <a:bodyPr>
            <a:noAutofit/>
          </a:bodyPr>
          <a:lstStyle/>
          <a:p>
            <a:pPr algn="just"/>
            <a:r>
              <a:rPr lang="en-IN" sz="2100" dirty="0">
                <a:solidFill>
                  <a:srgbClr val="FFFF00"/>
                </a:solidFill>
              </a:rPr>
              <a:t>Practical questions – reportable segment</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21</a:t>
            </a:fld>
            <a:endParaRPr lang="en-IN" dirty="0"/>
          </a:p>
        </p:txBody>
      </p:sp>
      <p:sp>
        <p:nvSpPr>
          <p:cNvPr id="3" name="Rectangle 2"/>
          <p:cNvSpPr/>
          <p:nvPr/>
        </p:nvSpPr>
        <p:spPr>
          <a:xfrm>
            <a:off x="266219" y="2087433"/>
            <a:ext cx="8877781" cy="369332"/>
          </a:xfrm>
          <a:prstGeom prst="rect">
            <a:avLst/>
          </a:prstGeom>
        </p:spPr>
        <p:txBody>
          <a:bodyPr wrap="square">
            <a:spAutoFit/>
          </a:bodyPr>
          <a:lstStyle/>
          <a:p>
            <a:pPr algn="just"/>
            <a:r>
              <a:rPr lang="en-IN" dirty="0"/>
              <a:t>Identify the reportable segment by profitability test is demonstrated as follows for XYZ Ltd.</a:t>
            </a:r>
            <a:endParaRPr lang="en-IN" sz="1100" b="1" dirty="0">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8" name="Round Diagonal Corner Rectangle 7"/>
          <p:cNvSpPr/>
          <p:nvPr/>
        </p:nvSpPr>
        <p:spPr>
          <a:xfrm>
            <a:off x="3553428" y="1297172"/>
            <a:ext cx="1875099" cy="512388"/>
          </a:xfrm>
          <a:prstGeom prst="round2DiagRect">
            <a:avLst/>
          </a:prstGeom>
          <a:ln w="28575">
            <a:prstDash val="lgDash"/>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accent3"/>
                </a:solidFill>
              </a:rPr>
              <a:t>Question 2</a:t>
            </a:r>
            <a:endParaRPr lang="en-IN" sz="2400" b="1" dirty="0">
              <a:ln/>
              <a:solidFill>
                <a:schemeClr val="accent3"/>
              </a:solidFill>
            </a:endParaRPr>
          </a:p>
        </p:txBody>
      </p:sp>
      <p:sp>
        <p:nvSpPr>
          <p:cNvPr id="5" name="Rectangle 4"/>
          <p:cNvSpPr/>
          <p:nvPr/>
        </p:nvSpPr>
        <p:spPr>
          <a:xfrm>
            <a:off x="1603094" y="2693006"/>
            <a:ext cx="4572000" cy="1754326"/>
          </a:xfrm>
          <a:prstGeom prst="rect">
            <a:avLst/>
          </a:prstGeom>
        </p:spPr>
        <p:txBody>
          <a:bodyPr>
            <a:spAutoFit/>
          </a:bodyPr>
          <a:lstStyle/>
          <a:p>
            <a:pPr algn="just"/>
            <a:r>
              <a:rPr lang="en-IN" b="1" dirty="0">
                <a:latin typeface="Book Antiqua" panose="02040602050305030304" pitchFamily="18" charset="0"/>
                <a:ea typeface="Times New Roman" panose="02020603050405020304" pitchFamily="18" charset="0"/>
                <a:cs typeface="Arial Narrow" panose="020B0606020202030204" pitchFamily="34" charset="0"/>
              </a:rPr>
              <a:t>Segment		Profit/(Loss)</a:t>
            </a:r>
            <a:endParaRPr lang="en-IN" sz="1100" dirty="0">
              <a:latin typeface="Tahoma" panose="020B0604030504040204" pitchFamily="34" charset="0"/>
              <a:ea typeface="Times New Roman" panose="02020603050405020304" pitchFamily="18" charset="0"/>
              <a:cs typeface="Times New Roman" panose="02020603050405020304" pitchFamily="18" charset="0"/>
            </a:endParaRPr>
          </a:p>
          <a:p>
            <a:pPr algn="just"/>
            <a:r>
              <a:rPr lang="en-IN" dirty="0">
                <a:latin typeface="Book Antiqua" panose="02040602050305030304" pitchFamily="18" charset="0"/>
                <a:ea typeface="Times New Roman" panose="02020603050405020304" pitchFamily="18" charset="0"/>
                <a:cs typeface="Arial Narrow" panose="020B0606020202030204" pitchFamily="34" charset="0"/>
              </a:rPr>
              <a:t>A			450</a:t>
            </a:r>
            <a:endParaRPr lang="en-IN" sz="1100" dirty="0">
              <a:latin typeface="Tahoma" panose="020B0604030504040204" pitchFamily="34" charset="0"/>
              <a:ea typeface="Times New Roman" panose="02020603050405020304" pitchFamily="18" charset="0"/>
              <a:cs typeface="Times New Roman" panose="02020603050405020304" pitchFamily="18" charset="0"/>
            </a:endParaRPr>
          </a:p>
          <a:p>
            <a:pPr algn="just"/>
            <a:r>
              <a:rPr lang="en-IN" dirty="0">
                <a:latin typeface="Book Antiqua" panose="02040602050305030304" pitchFamily="18" charset="0"/>
                <a:ea typeface="Times New Roman" panose="02020603050405020304" pitchFamily="18" charset="0"/>
                <a:cs typeface="Arial Narrow" panose="020B0606020202030204" pitchFamily="34" charset="0"/>
              </a:rPr>
              <a:t>B			50</a:t>
            </a:r>
            <a:endParaRPr lang="en-IN" sz="1100" dirty="0">
              <a:latin typeface="Tahoma" panose="020B0604030504040204" pitchFamily="34" charset="0"/>
              <a:ea typeface="Times New Roman" panose="02020603050405020304" pitchFamily="18" charset="0"/>
              <a:cs typeface="Times New Roman" panose="02020603050405020304" pitchFamily="18" charset="0"/>
            </a:endParaRPr>
          </a:p>
          <a:p>
            <a:pPr algn="just"/>
            <a:r>
              <a:rPr lang="en-IN" dirty="0">
                <a:latin typeface="Book Antiqua" panose="02040602050305030304" pitchFamily="18" charset="0"/>
                <a:ea typeface="Times New Roman" panose="02020603050405020304" pitchFamily="18" charset="0"/>
                <a:cs typeface="Arial Narrow" panose="020B0606020202030204" pitchFamily="34" charset="0"/>
              </a:rPr>
              <a:t>C			(350)</a:t>
            </a:r>
            <a:endParaRPr lang="en-IN" sz="1100" dirty="0">
              <a:latin typeface="Tahoma" panose="020B0604030504040204" pitchFamily="34" charset="0"/>
              <a:ea typeface="Times New Roman" panose="02020603050405020304" pitchFamily="18" charset="0"/>
              <a:cs typeface="Times New Roman" panose="02020603050405020304" pitchFamily="18" charset="0"/>
            </a:endParaRPr>
          </a:p>
          <a:p>
            <a:pPr algn="just"/>
            <a:r>
              <a:rPr lang="en-IN" dirty="0">
                <a:latin typeface="Book Antiqua" panose="02040602050305030304" pitchFamily="18" charset="0"/>
                <a:ea typeface="Times New Roman" panose="02020603050405020304" pitchFamily="18" charset="0"/>
                <a:cs typeface="Arial Narrow" panose="020B0606020202030204" pitchFamily="34" charset="0"/>
              </a:rPr>
              <a:t>D			(40)</a:t>
            </a:r>
            <a:endParaRPr lang="en-IN" sz="1100" dirty="0">
              <a:latin typeface="Tahoma" panose="020B0604030504040204" pitchFamily="34" charset="0"/>
              <a:ea typeface="Times New Roman" panose="02020603050405020304" pitchFamily="18" charset="0"/>
              <a:cs typeface="Times New Roman" panose="02020603050405020304" pitchFamily="18" charset="0"/>
            </a:endParaRPr>
          </a:p>
          <a:p>
            <a:pPr algn="just"/>
            <a:r>
              <a:rPr lang="en-IN" dirty="0">
                <a:latin typeface="Book Antiqua" panose="02040602050305030304" pitchFamily="18" charset="0"/>
                <a:ea typeface="Times New Roman" panose="02020603050405020304" pitchFamily="18" charset="0"/>
                <a:cs typeface="Arial Narrow" panose="020B0606020202030204" pitchFamily="34" charset="0"/>
              </a:rPr>
              <a:t>E			(210)	</a:t>
            </a:r>
            <a:endParaRPr lang="en-IN" sz="11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1131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41" y="506081"/>
            <a:ext cx="7339017" cy="681587"/>
          </a:xfrm>
        </p:spPr>
        <p:txBody>
          <a:bodyPr>
            <a:noAutofit/>
          </a:bodyPr>
          <a:lstStyle/>
          <a:p>
            <a:pPr algn="just"/>
            <a:r>
              <a:rPr lang="en-IN" sz="2100" dirty="0">
                <a:solidFill>
                  <a:srgbClr val="FFFF00"/>
                </a:solidFill>
              </a:rPr>
              <a:t>Practical questions – reportable segment</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22</a:t>
            </a:fld>
            <a:endParaRPr lang="en-IN" dirty="0"/>
          </a:p>
        </p:txBody>
      </p:sp>
      <p:sp>
        <p:nvSpPr>
          <p:cNvPr id="3" name="Rectangle 2"/>
          <p:cNvSpPr/>
          <p:nvPr/>
        </p:nvSpPr>
        <p:spPr>
          <a:xfrm>
            <a:off x="162047" y="1901350"/>
            <a:ext cx="8692586" cy="369332"/>
          </a:xfrm>
          <a:prstGeom prst="rect">
            <a:avLst/>
          </a:prstGeom>
        </p:spPr>
        <p:txBody>
          <a:bodyPr wrap="square">
            <a:spAutoFit/>
          </a:bodyPr>
          <a:lstStyle/>
          <a:p>
            <a:pPr algn="ctr"/>
            <a:r>
              <a:rPr lang="en-US" b="1" dirty="0"/>
              <a:t>X Ltd. has identified the following business components</a:t>
            </a:r>
            <a:r>
              <a:rPr lang="en-US" dirty="0"/>
              <a:t>.</a:t>
            </a:r>
            <a:endParaRPr lang="en-IN" sz="1100" b="1" dirty="0">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57875" y="4473500"/>
            <a:ext cx="9340769" cy="369332"/>
          </a:xfrm>
          <a:prstGeom prst="rect">
            <a:avLst/>
          </a:prstGeom>
        </p:spPr>
        <p:txBody>
          <a:bodyPr wrap="square">
            <a:spAutoFit/>
          </a:bodyPr>
          <a:lstStyle/>
          <a:p>
            <a:pPr algn="just"/>
            <a:r>
              <a:rPr lang="en-US" b="1" dirty="0">
                <a:latin typeface="Book Antiqua" panose="02040602050305030304" pitchFamily="18" charset="0"/>
                <a:ea typeface="Times New Roman" panose="02020603050405020304" pitchFamily="18" charset="0"/>
                <a:cs typeface="Arial Narrow" panose="020B0606020202030204" pitchFamily="34" charset="0"/>
              </a:rPr>
              <a:t>Which of the segments would be reportable under the criteria identified in </a:t>
            </a:r>
            <a:r>
              <a:rPr lang="en-US" b="1" dirty="0" err="1">
                <a:latin typeface="Book Antiqua" panose="02040602050305030304" pitchFamily="18" charset="0"/>
                <a:ea typeface="Times New Roman" panose="02020603050405020304" pitchFamily="18" charset="0"/>
                <a:cs typeface="Arial Narrow" panose="020B0606020202030204" pitchFamily="34" charset="0"/>
              </a:rPr>
              <a:t>Ind</a:t>
            </a:r>
            <a:r>
              <a:rPr lang="en-US" b="1" dirty="0">
                <a:latin typeface="Book Antiqua" panose="02040602050305030304" pitchFamily="18" charset="0"/>
                <a:ea typeface="Times New Roman" panose="02020603050405020304" pitchFamily="18" charset="0"/>
                <a:cs typeface="Arial Narrow" panose="020B0606020202030204" pitchFamily="34" charset="0"/>
              </a:rPr>
              <a:t> AS 108?</a:t>
            </a:r>
            <a:endParaRPr lang="en-IN" sz="1100" b="1" dirty="0">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8" name="Round Diagonal Corner Rectangle 7"/>
          <p:cNvSpPr/>
          <p:nvPr/>
        </p:nvSpPr>
        <p:spPr>
          <a:xfrm>
            <a:off x="3553428" y="1297172"/>
            <a:ext cx="1875099" cy="512388"/>
          </a:xfrm>
          <a:prstGeom prst="round2DiagRect">
            <a:avLst/>
          </a:prstGeom>
          <a:ln w="28575">
            <a:prstDash val="lgDash"/>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accent3"/>
                </a:solidFill>
              </a:rPr>
              <a:t>Question 3</a:t>
            </a:r>
            <a:endParaRPr lang="en-IN" sz="2400" b="1" dirty="0">
              <a:ln/>
              <a:solidFill>
                <a:schemeClr val="accent3"/>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64478287"/>
              </p:ext>
            </p:extLst>
          </p:nvPr>
        </p:nvGraphicFramePr>
        <p:xfrm>
          <a:off x="439838" y="2362472"/>
          <a:ext cx="8102278" cy="1920240"/>
        </p:xfrm>
        <a:graphic>
          <a:graphicData uri="http://schemas.openxmlformats.org/drawingml/2006/table">
            <a:tbl>
              <a:tblPr>
                <a:tableStyleId>{5C22544A-7EE6-4342-B048-85BDC9FD1C3A}</a:tableStyleId>
              </a:tblPr>
              <a:tblGrid>
                <a:gridCol w="2372713">
                  <a:extLst>
                    <a:ext uri="{9D8B030D-6E8A-4147-A177-3AD203B41FA5}">
                      <a16:colId xmlns:a16="http://schemas.microsoft.com/office/drawing/2014/main" val="2014123413"/>
                    </a:ext>
                  </a:extLst>
                </a:gridCol>
                <a:gridCol w="1317126">
                  <a:extLst>
                    <a:ext uri="{9D8B030D-6E8A-4147-A177-3AD203B41FA5}">
                      <a16:colId xmlns:a16="http://schemas.microsoft.com/office/drawing/2014/main" val="48574299"/>
                    </a:ext>
                  </a:extLst>
                </a:gridCol>
                <a:gridCol w="1198144">
                  <a:extLst>
                    <a:ext uri="{9D8B030D-6E8A-4147-A177-3AD203B41FA5}">
                      <a16:colId xmlns:a16="http://schemas.microsoft.com/office/drawing/2014/main" val="3646750094"/>
                    </a:ext>
                  </a:extLst>
                </a:gridCol>
                <a:gridCol w="1558085">
                  <a:extLst>
                    <a:ext uri="{9D8B030D-6E8A-4147-A177-3AD203B41FA5}">
                      <a16:colId xmlns:a16="http://schemas.microsoft.com/office/drawing/2014/main" val="730260204"/>
                    </a:ext>
                  </a:extLst>
                </a:gridCol>
                <a:gridCol w="1656210">
                  <a:extLst>
                    <a:ext uri="{9D8B030D-6E8A-4147-A177-3AD203B41FA5}">
                      <a16:colId xmlns:a16="http://schemas.microsoft.com/office/drawing/2014/main" val="3595274756"/>
                    </a:ext>
                  </a:extLst>
                </a:gridCol>
              </a:tblGrid>
              <a:tr h="222250">
                <a:tc rowSpan="2">
                  <a:txBody>
                    <a:bodyPr/>
                    <a:lstStyle/>
                    <a:p>
                      <a:pPr marL="88265" marR="0" algn="ctr">
                        <a:spcBef>
                          <a:spcPts val="0"/>
                        </a:spcBef>
                        <a:spcAft>
                          <a:spcPts val="0"/>
                        </a:spcAft>
                      </a:pPr>
                      <a:r>
                        <a:rPr lang="en-IN" sz="1800" b="1" dirty="0">
                          <a:effectLst/>
                        </a:rPr>
                        <a:t>Segment</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459740" algn="ctr">
                        <a:spcBef>
                          <a:spcPts val="0"/>
                        </a:spcBef>
                        <a:spcAft>
                          <a:spcPts val="0"/>
                        </a:spcAft>
                      </a:pPr>
                      <a:r>
                        <a:rPr lang="en-IN" sz="1800" b="1" dirty="0">
                          <a:effectLst/>
                        </a:rPr>
                        <a:t>Revenue (</a:t>
                      </a:r>
                      <a:r>
                        <a:rPr lang="en-IN" sz="1800" b="1" dirty="0" err="1">
                          <a:effectLst/>
                        </a:rPr>
                        <a:t>Rs</a:t>
                      </a:r>
                      <a:r>
                        <a:rPr lang="en-IN" sz="1800" b="1" dirty="0">
                          <a:effectLst/>
                        </a:rPr>
                        <a:t>.)</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rowSpan="2">
                  <a:txBody>
                    <a:bodyPr/>
                    <a:lstStyle/>
                    <a:p>
                      <a:pPr marL="0" marR="265430" algn="ctr">
                        <a:spcBef>
                          <a:spcPts val="0"/>
                        </a:spcBef>
                        <a:spcAft>
                          <a:spcPts val="0"/>
                        </a:spcAft>
                      </a:pPr>
                      <a:r>
                        <a:rPr lang="en-IN" sz="1800" b="1" dirty="0">
                          <a:effectLst/>
                        </a:rPr>
                        <a:t>Profit (</a:t>
                      </a:r>
                      <a:r>
                        <a:rPr lang="en-IN" sz="1800" b="1" dirty="0" err="1">
                          <a:effectLst/>
                        </a:rPr>
                        <a:t>Rs</a:t>
                      </a:r>
                      <a:r>
                        <a:rPr lang="en-IN" sz="1800" b="1" dirty="0">
                          <a:effectLst/>
                        </a:rPr>
                        <a:t>.)</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411480" algn="ctr">
                        <a:spcBef>
                          <a:spcPts val="0"/>
                        </a:spcBef>
                        <a:spcAft>
                          <a:spcPts val="0"/>
                        </a:spcAft>
                      </a:pPr>
                      <a:r>
                        <a:rPr lang="en-IN" sz="1800" b="1" dirty="0">
                          <a:effectLst/>
                        </a:rPr>
                        <a:t>Assets (</a:t>
                      </a:r>
                      <a:r>
                        <a:rPr lang="en-IN" sz="1800" b="1" dirty="0" err="1">
                          <a:effectLst/>
                        </a:rPr>
                        <a:t>Rs</a:t>
                      </a:r>
                      <a:r>
                        <a:rPr lang="en-IN" sz="1800" b="1" dirty="0">
                          <a:effectLst/>
                        </a:rPr>
                        <a:t>.)</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985510"/>
                  </a:ext>
                </a:extLst>
              </a:tr>
              <a:tr h="219710">
                <a:tc vMerge="1">
                  <a:txBody>
                    <a:bodyPr/>
                    <a:lstStyle/>
                    <a:p>
                      <a:endParaRPr lang="en-IN"/>
                    </a:p>
                  </a:txBody>
                  <a:tcPr/>
                </a:tc>
                <a:tc>
                  <a:txBody>
                    <a:bodyPr/>
                    <a:lstStyle/>
                    <a:p>
                      <a:pPr marL="0" marR="59690" algn="ctr">
                        <a:spcBef>
                          <a:spcPts val="0"/>
                        </a:spcBef>
                        <a:spcAft>
                          <a:spcPts val="0"/>
                        </a:spcAft>
                      </a:pPr>
                      <a:r>
                        <a:rPr lang="en-IN" sz="1800" b="1" dirty="0">
                          <a:effectLst/>
                        </a:rPr>
                        <a:t>External</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76200" algn="ctr">
                        <a:spcBef>
                          <a:spcPts val="0"/>
                        </a:spcBef>
                        <a:spcAft>
                          <a:spcPts val="0"/>
                        </a:spcAft>
                      </a:pPr>
                      <a:r>
                        <a:rPr lang="en-IN" sz="1800" b="1" dirty="0">
                          <a:effectLst/>
                        </a:rPr>
                        <a:t>Internal</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3666146971"/>
                  </a:ext>
                </a:extLst>
              </a:tr>
              <a:tr h="194945">
                <a:tc>
                  <a:txBody>
                    <a:bodyPr/>
                    <a:lstStyle/>
                    <a:p>
                      <a:pPr marL="88265" marR="0" algn="ctr">
                        <a:spcBef>
                          <a:spcPts val="0"/>
                        </a:spcBef>
                        <a:spcAft>
                          <a:spcPts val="0"/>
                        </a:spcAft>
                      </a:pPr>
                      <a:r>
                        <a:rPr lang="en-IN" sz="1800" b="1" dirty="0">
                          <a:effectLst/>
                        </a:rPr>
                        <a:t>Pharma</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540" algn="ctr">
                        <a:spcBef>
                          <a:spcPts val="0"/>
                        </a:spcBef>
                        <a:spcAft>
                          <a:spcPts val="0"/>
                        </a:spcAft>
                      </a:pPr>
                      <a:r>
                        <a:rPr lang="en-IN" sz="1800" b="0" dirty="0">
                          <a:effectLst/>
                        </a:rPr>
                        <a:t>97,00,000</a:t>
                      </a:r>
                      <a:endParaRPr lang="en-IN" sz="18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76200" algn="ctr">
                        <a:spcBef>
                          <a:spcPts val="0"/>
                        </a:spcBef>
                        <a:spcAft>
                          <a:spcPts val="0"/>
                        </a:spcAft>
                      </a:pPr>
                      <a:r>
                        <a:rPr lang="en-IN" sz="1800" b="0" dirty="0">
                          <a:effectLst/>
                        </a:rPr>
                        <a:t>Nil</a:t>
                      </a:r>
                      <a:endParaRPr lang="en-IN" sz="18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6830" algn="ctr">
                        <a:spcBef>
                          <a:spcPts val="0"/>
                        </a:spcBef>
                        <a:spcAft>
                          <a:spcPts val="0"/>
                        </a:spcAft>
                      </a:pPr>
                      <a:r>
                        <a:rPr lang="en-IN" sz="1800" b="0" dirty="0">
                          <a:effectLst/>
                        </a:rPr>
                        <a:t>20,00,000</a:t>
                      </a:r>
                      <a:endParaRPr lang="en-IN" sz="18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82880" algn="ctr">
                        <a:spcBef>
                          <a:spcPts val="0"/>
                        </a:spcBef>
                        <a:spcAft>
                          <a:spcPts val="0"/>
                        </a:spcAft>
                      </a:pPr>
                      <a:r>
                        <a:rPr lang="en-IN" sz="1800" b="0" dirty="0">
                          <a:effectLst/>
                        </a:rPr>
                        <a:t>55,00,000</a:t>
                      </a:r>
                      <a:endParaRPr lang="en-IN" sz="18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174171"/>
                  </a:ext>
                </a:extLst>
              </a:tr>
              <a:tr h="186055">
                <a:tc>
                  <a:txBody>
                    <a:bodyPr/>
                    <a:lstStyle/>
                    <a:p>
                      <a:pPr marL="88265" marR="0" algn="ctr">
                        <a:spcBef>
                          <a:spcPts val="0"/>
                        </a:spcBef>
                        <a:spcAft>
                          <a:spcPts val="0"/>
                        </a:spcAft>
                      </a:pPr>
                      <a:r>
                        <a:rPr lang="en-IN" sz="1800" b="1" dirty="0">
                          <a:effectLst/>
                        </a:rPr>
                        <a:t>FMCG</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540" algn="ctr">
                        <a:spcBef>
                          <a:spcPts val="0"/>
                        </a:spcBef>
                        <a:spcAft>
                          <a:spcPts val="0"/>
                        </a:spcAft>
                      </a:pPr>
                      <a:r>
                        <a:rPr lang="en-IN" sz="1800" b="0" dirty="0">
                          <a:effectLst/>
                        </a:rPr>
                        <a:t>Nil</a:t>
                      </a:r>
                      <a:endParaRPr lang="en-IN" sz="18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76200" algn="ctr">
                        <a:spcBef>
                          <a:spcPts val="0"/>
                        </a:spcBef>
                        <a:spcAft>
                          <a:spcPts val="0"/>
                        </a:spcAft>
                      </a:pPr>
                      <a:r>
                        <a:rPr lang="en-IN" sz="1800" b="0" dirty="0">
                          <a:effectLst/>
                        </a:rPr>
                        <a:t>4,00,000</a:t>
                      </a:r>
                      <a:endParaRPr lang="en-IN" sz="18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6830" algn="ctr">
                        <a:spcBef>
                          <a:spcPts val="0"/>
                        </a:spcBef>
                        <a:spcAft>
                          <a:spcPts val="0"/>
                        </a:spcAft>
                      </a:pPr>
                      <a:r>
                        <a:rPr lang="en-IN" sz="1800" b="0" dirty="0">
                          <a:effectLst/>
                        </a:rPr>
                        <a:t>2,50,000</a:t>
                      </a:r>
                      <a:endParaRPr lang="en-IN" sz="18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82880" algn="ctr">
                        <a:spcBef>
                          <a:spcPts val="0"/>
                        </a:spcBef>
                        <a:spcAft>
                          <a:spcPts val="0"/>
                        </a:spcAft>
                      </a:pPr>
                      <a:r>
                        <a:rPr lang="en-IN" sz="1800" b="0">
                          <a:effectLst/>
                        </a:rPr>
                        <a:t>25,00,000</a:t>
                      </a:r>
                      <a:endParaRPr lang="en-IN" sz="1800" b="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3355211"/>
                  </a:ext>
                </a:extLst>
              </a:tr>
              <a:tr h="186055">
                <a:tc>
                  <a:txBody>
                    <a:bodyPr/>
                    <a:lstStyle/>
                    <a:p>
                      <a:pPr marL="88265" marR="0" algn="ctr">
                        <a:spcBef>
                          <a:spcPts val="0"/>
                        </a:spcBef>
                        <a:spcAft>
                          <a:spcPts val="0"/>
                        </a:spcAft>
                      </a:pPr>
                      <a:r>
                        <a:rPr lang="en-IN" sz="1800" b="1" dirty="0">
                          <a:effectLst/>
                        </a:rPr>
                        <a:t>Ayurveda</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540" algn="ctr">
                        <a:spcBef>
                          <a:spcPts val="0"/>
                        </a:spcBef>
                        <a:spcAft>
                          <a:spcPts val="0"/>
                        </a:spcAft>
                      </a:pPr>
                      <a:r>
                        <a:rPr lang="en-IN" sz="1800" b="0">
                          <a:effectLst/>
                        </a:rPr>
                        <a:t>3,00,000</a:t>
                      </a:r>
                      <a:endParaRPr lang="en-IN" sz="1800" b="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76200" algn="ctr">
                        <a:spcBef>
                          <a:spcPts val="0"/>
                        </a:spcBef>
                        <a:spcAft>
                          <a:spcPts val="0"/>
                        </a:spcAft>
                      </a:pPr>
                      <a:r>
                        <a:rPr lang="en-IN" sz="1800" b="0" dirty="0">
                          <a:effectLst/>
                        </a:rPr>
                        <a:t>Nil</a:t>
                      </a:r>
                      <a:endParaRPr lang="en-IN" sz="18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6830" algn="ctr">
                        <a:spcBef>
                          <a:spcPts val="0"/>
                        </a:spcBef>
                        <a:spcAft>
                          <a:spcPts val="0"/>
                        </a:spcAft>
                      </a:pPr>
                      <a:r>
                        <a:rPr lang="en-IN" sz="1800" b="0" dirty="0">
                          <a:effectLst/>
                        </a:rPr>
                        <a:t>2,00,000</a:t>
                      </a:r>
                      <a:endParaRPr lang="en-IN" sz="18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82880" algn="ctr">
                        <a:spcBef>
                          <a:spcPts val="0"/>
                        </a:spcBef>
                        <a:spcAft>
                          <a:spcPts val="0"/>
                        </a:spcAft>
                      </a:pPr>
                      <a:r>
                        <a:rPr lang="en-IN" sz="1800" b="0" dirty="0">
                          <a:effectLst/>
                        </a:rPr>
                        <a:t>4,00,000</a:t>
                      </a:r>
                      <a:endParaRPr lang="en-IN" sz="18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76493"/>
                  </a:ext>
                </a:extLst>
              </a:tr>
              <a:tr h="186055">
                <a:tc>
                  <a:txBody>
                    <a:bodyPr/>
                    <a:lstStyle/>
                    <a:p>
                      <a:pPr marL="88265" marR="0" algn="ctr">
                        <a:spcBef>
                          <a:spcPts val="0"/>
                        </a:spcBef>
                        <a:spcAft>
                          <a:spcPts val="0"/>
                        </a:spcAft>
                      </a:pPr>
                      <a:r>
                        <a:rPr lang="en-IN" sz="1800" b="1" dirty="0">
                          <a:effectLst/>
                        </a:rPr>
                        <a:t>Others</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540" algn="ctr">
                        <a:spcBef>
                          <a:spcPts val="0"/>
                        </a:spcBef>
                        <a:spcAft>
                          <a:spcPts val="0"/>
                        </a:spcAft>
                      </a:pPr>
                      <a:r>
                        <a:rPr lang="en-IN" sz="1800" b="0">
                          <a:effectLst/>
                        </a:rPr>
                        <a:t>8,00,000</a:t>
                      </a:r>
                      <a:endParaRPr lang="en-IN" sz="1800" b="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76200" algn="ctr">
                        <a:spcBef>
                          <a:spcPts val="0"/>
                        </a:spcBef>
                        <a:spcAft>
                          <a:spcPts val="0"/>
                        </a:spcAft>
                      </a:pPr>
                      <a:r>
                        <a:rPr lang="en-IN" sz="1800" b="0">
                          <a:effectLst/>
                        </a:rPr>
                        <a:t>41,00,000</a:t>
                      </a:r>
                      <a:endParaRPr lang="en-IN" sz="1800" b="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6830" algn="ctr">
                        <a:spcBef>
                          <a:spcPts val="0"/>
                        </a:spcBef>
                        <a:spcAft>
                          <a:spcPts val="0"/>
                        </a:spcAft>
                      </a:pPr>
                      <a:r>
                        <a:rPr lang="en-IN" sz="1800" b="0" dirty="0">
                          <a:effectLst/>
                        </a:rPr>
                        <a:t>5,50,000</a:t>
                      </a:r>
                      <a:endParaRPr lang="en-IN" sz="18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82880" algn="ctr">
                        <a:spcBef>
                          <a:spcPts val="0"/>
                        </a:spcBef>
                        <a:spcAft>
                          <a:spcPts val="0"/>
                        </a:spcAft>
                      </a:pPr>
                      <a:r>
                        <a:rPr lang="en-IN" sz="1800" b="0" dirty="0">
                          <a:effectLst/>
                        </a:rPr>
                        <a:t>6,00,000</a:t>
                      </a:r>
                      <a:endParaRPr lang="en-IN" sz="18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959937"/>
                  </a:ext>
                </a:extLst>
              </a:tr>
              <a:tr h="210185">
                <a:tc>
                  <a:txBody>
                    <a:bodyPr/>
                    <a:lstStyle/>
                    <a:p>
                      <a:pPr marL="88265" marR="0" algn="ctr">
                        <a:spcBef>
                          <a:spcPts val="0"/>
                        </a:spcBef>
                        <a:spcAft>
                          <a:spcPts val="0"/>
                        </a:spcAft>
                      </a:pPr>
                      <a:r>
                        <a:rPr lang="en-IN" sz="1800" b="1" spc="10" dirty="0">
                          <a:effectLst/>
                        </a:rPr>
                        <a:t>Total for the entity</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540" algn="ctr">
                        <a:spcBef>
                          <a:spcPts val="0"/>
                        </a:spcBef>
                        <a:spcAft>
                          <a:spcPts val="0"/>
                        </a:spcAft>
                      </a:pPr>
                      <a:r>
                        <a:rPr lang="en-IN" sz="1800" b="1" dirty="0">
                          <a:effectLst/>
                        </a:rPr>
                        <a:t>1,08,00,000</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76200" algn="ctr">
                        <a:spcBef>
                          <a:spcPts val="0"/>
                        </a:spcBef>
                        <a:spcAft>
                          <a:spcPts val="0"/>
                        </a:spcAft>
                      </a:pPr>
                      <a:r>
                        <a:rPr lang="en-IN" sz="1800" b="1" dirty="0">
                          <a:effectLst/>
                        </a:rPr>
                        <a:t>45,00,000</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6830" algn="ctr">
                        <a:spcBef>
                          <a:spcPts val="0"/>
                        </a:spcBef>
                        <a:spcAft>
                          <a:spcPts val="0"/>
                        </a:spcAft>
                      </a:pPr>
                      <a:r>
                        <a:rPr lang="en-IN" sz="1800" b="1" dirty="0">
                          <a:effectLst/>
                        </a:rPr>
                        <a:t>30,00,000</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82880" algn="ctr">
                        <a:spcBef>
                          <a:spcPts val="0"/>
                        </a:spcBef>
                        <a:spcAft>
                          <a:spcPts val="0"/>
                        </a:spcAft>
                      </a:pPr>
                      <a:r>
                        <a:rPr lang="en-IN" sz="1800" b="1" dirty="0">
                          <a:effectLst/>
                        </a:rPr>
                        <a:t>90,00,000</a:t>
                      </a:r>
                      <a:endParaRPr lang="en-IN" sz="1800" b="1"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8853555"/>
                  </a:ext>
                </a:extLst>
              </a:tr>
            </a:tbl>
          </a:graphicData>
        </a:graphic>
      </p:graphicFrame>
    </p:spTree>
    <p:extLst>
      <p:ext uri="{BB962C8B-B14F-4D97-AF65-F5344CB8AC3E}">
        <p14:creationId xmlns:p14="http://schemas.microsoft.com/office/powerpoint/2010/main" val="14809362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41" y="506081"/>
            <a:ext cx="7339017" cy="681587"/>
          </a:xfrm>
        </p:spPr>
        <p:txBody>
          <a:bodyPr>
            <a:noAutofit/>
          </a:bodyPr>
          <a:lstStyle/>
          <a:p>
            <a:pPr algn="just"/>
            <a:r>
              <a:rPr lang="en-IN" sz="2100" dirty="0">
                <a:solidFill>
                  <a:srgbClr val="FFFF00"/>
                </a:solidFill>
              </a:rPr>
              <a:t>Presentation and disclosure</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23</a:t>
            </a:fld>
            <a:endParaRPr lang="en-IN" dirty="0"/>
          </a:p>
        </p:txBody>
      </p:sp>
      <p:graphicFrame>
        <p:nvGraphicFramePr>
          <p:cNvPr id="6" name="Diagram 5"/>
          <p:cNvGraphicFramePr/>
          <p:nvPr>
            <p:extLst>
              <p:ext uri="{D42A27DB-BD31-4B8C-83A1-F6EECF244321}">
                <p14:modId xmlns:p14="http://schemas.microsoft.com/office/powerpoint/2010/main" val="3567239698"/>
              </p:ext>
            </p:extLst>
          </p:nvPr>
        </p:nvGraphicFramePr>
        <p:xfrm>
          <a:off x="-46301" y="1458409"/>
          <a:ext cx="9132426" cy="3754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6638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5C7DF4E8-CFD4-4652-A8ED-B79B1EAF6C49}"/>
                                            </p:graphicEl>
                                          </p:spTgt>
                                        </p:tgtEl>
                                        <p:attrNameLst>
                                          <p:attrName>style.visibility</p:attrName>
                                        </p:attrNameLst>
                                      </p:cBhvr>
                                      <p:to>
                                        <p:strVal val="visible"/>
                                      </p:to>
                                    </p:set>
                                    <p:animEffect transition="in" filter="fade">
                                      <p:cBhvr>
                                        <p:cTn id="7" dur="1000"/>
                                        <p:tgtEl>
                                          <p:spTgt spid="6">
                                            <p:graphicEl>
                                              <a:dgm id="{5C7DF4E8-CFD4-4652-A8ED-B79B1EAF6C49}"/>
                                            </p:graphicEl>
                                          </p:spTgt>
                                        </p:tgtEl>
                                      </p:cBhvr>
                                    </p:animEffect>
                                    <p:anim calcmode="lin" valueType="num">
                                      <p:cBhvr>
                                        <p:cTn id="8" dur="1000" fill="hold"/>
                                        <p:tgtEl>
                                          <p:spTgt spid="6">
                                            <p:graphicEl>
                                              <a:dgm id="{5C7DF4E8-CFD4-4652-A8ED-B79B1EAF6C49}"/>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5C7DF4E8-CFD4-4652-A8ED-B79B1EAF6C4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FDA42D3D-595A-438F-9D60-743B9DA1176A}"/>
                                            </p:graphicEl>
                                          </p:spTgt>
                                        </p:tgtEl>
                                        <p:attrNameLst>
                                          <p:attrName>style.visibility</p:attrName>
                                        </p:attrNameLst>
                                      </p:cBhvr>
                                      <p:to>
                                        <p:strVal val="visible"/>
                                      </p:to>
                                    </p:set>
                                    <p:animEffect transition="in" filter="fade">
                                      <p:cBhvr>
                                        <p:cTn id="14" dur="1000"/>
                                        <p:tgtEl>
                                          <p:spTgt spid="6">
                                            <p:graphicEl>
                                              <a:dgm id="{FDA42D3D-595A-438F-9D60-743B9DA1176A}"/>
                                            </p:graphicEl>
                                          </p:spTgt>
                                        </p:tgtEl>
                                      </p:cBhvr>
                                    </p:animEffect>
                                    <p:anim calcmode="lin" valueType="num">
                                      <p:cBhvr>
                                        <p:cTn id="15" dur="1000" fill="hold"/>
                                        <p:tgtEl>
                                          <p:spTgt spid="6">
                                            <p:graphicEl>
                                              <a:dgm id="{FDA42D3D-595A-438F-9D60-743B9DA1176A}"/>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FDA42D3D-595A-438F-9D60-743B9DA1176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998CF168-E5A8-4B91-B901-AB572E20568E}"/>
                                            </p:graphicEl>
                                          </p:spTgt>
                                        </p:tgtEl>
                                        <p:attrNameLst>
                                          <p:attrName>style.visibility</p:attrName>
                                        </p:attrNameLst>
                                      </p:cBhvr>
                                      <p:to>
                                        <p:strVal val="visible"/>
                                      </p:to>
                                    </p:set>
                                    <p:animEffect transition="in" filter="fade">
                                      <p:cBhvr>
                                        <p:cTn id="21" dur="1000"/>
                                        <p:tgtEl>
                                          <p:spTgt spid="6">
                                            <p:graphicEl>
                                              <a:dgm id="{998CF168-E5A8-4B91-B901-AB572E20568E}"/>
                                            </p:graphicEl>
                                          </p:spTgt>
                                        </p:tgtEl>
                                      </p:cBhvr>
                                    </p:animEffect>
                                    <p:anim calcmode="lin" valueType="num">
                                      <p:cBhvr>
                                        <p:cTn id="22" dur="1000" fill="hold"/>
                                        <p:tgtEl>
                                          <p:spTgt spid="6">
                                            <p:graphicEl>
                                              <a:dgm id="{998CF168-E5A8-4B91-B901-AB572E20568E}"/>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998CF168-E5A8-4B91-B901-AB572E20568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41" y="506081"/>
            <a:ext cx="7339017" cy="681587"/>
          </a:xfrm>
        </p:spPr>
        <p:txBody>
          <a:bodyPr>
            <a:noAutofit/>
          </a:bodyPr>
          <a:lstStyle/>
          <a:p>
            <a:pPr algn="just"/>
            <a:r>
              <a:rPr lang="en-IN" sz="2100" dirty="0">
                <a:solidFill>
                  <a:srgbClr val="FFFF00"/>
                </a:solidFill>
              </a:rPr>
              <a:t>KEY DIFFERENCES – </a:t>
            </a:r>
            <a:r>
              <a:rPr lang="en-IN" sz="2100" dirty="0" err="1">
                <a:solidFill>
                  <a:srgbClr val="FFFF00"/>
                </a:solidFill>
              </a:rPr>
              <a:t>ind</a:t>
            </a:r>
            <a:r>
              <a:rPr lang="en-IN" sz="2100" dirty="0">
                <a:solidFill>
                  <a:srgbClr val="FFFF00"/>
                </a:solidFill>
              </a:rPr>
              <a:t> as 108 and as 17</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24</a:t>
            </a:fld>
            <a:endParaRPr lang="en-IN" dirty="0"/>
          </a:p>
        </p:txBody>
      </p:sp>
      <p:pic>
        <p:nvPicPr>
          <p:cNvPr id="7" name="Picture 6"/>
          <p:cNvPicPr>
            <a:picLocks noChangeAspect="1"/>
          </p:cNvPicPr>
          <p:nvPr/>
        </p:nvPicPr>
        <p:blipFill rotWithShape="1">
          <a:blip r:embed="rId2"/>
          <a:srcRect l="18229" t="10677" r="22914" b="14062"/>
          <a:stretch/>
        </p:blipFill>
        <p:spPr>
          <a:xfrm>
            <a:off x="717549" y="1308100"/>
            <a:ext cx="8324851" cy="3561556"/>
          </a:xfrm>
          <a:prstGeom prst="rect">
            <a:avLst/>
          </a:prstGeom>
          <a:solidFill>
            <a:srgbClr val="366658"/>
          </a:solidFill>
          <a:ln>
            <a:noFill/>
          </a:ln>
          <a:effectLst>
            <a:glow rad="228600">
              <a:schemeClr val="accent5">
                <a:satMod val="175000"/>
                <a:alpha val="40000"/>
              </a:schemeClr>
            </a:glow>
          </a:effectLst>
          <a:scene3d>
            <a:camera prst="perspectiveRight"/>
            <a:lightRig rig="threePt" dir="t"/>
          </a:scene3d>
          <a:sp3d>
            <a:bevelT prst="relaxedInset"/>
          </a:sp3d>
        </p:spPr>
      </p:pic>
    </p:spTree>
    <p:extLst>
      <p:ext uri="{BB962C8B-B14F-4D97-AF65-F5344CB8AC3E}">
        <p14:creationId xmlns:p14="http://schemas.microsoft.com/office/powerpoint/2010/main" val="21255595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41" y="506081"/>
            <a:ext cx="7339017" cy="681587"/>
          </a:xfrm>
        </p:spPr>
        <p:txBody>
          <a:bodyPr>
            <a:noAutofit/>
          </a:bodyPr>
          <a:lstStyle/>
          <a:p>
            <a:pPr algn="just"/>
            <a:r>
              <a:rPr lang="en-IN" sz="2100" dirty="0">
                <a:solidFill>
                  <a:srgbClr val="FFFF00"/>
                </a:solidFill>
              </a:rPr>
              <a:t>KEY DIFFERENCES – </a:t>
            </a:r>
            <a:r>
              <a:rPr lang="en-IN" sz="2100" dirty="0" err="1">
                <a:solidFill>
                  <a:srgbClr val="FFFF00"/>
                </a:solidFill>
              </a:rPr>
              <a:t>ind</a:t>
            </a:r>
            <a:r>
              <a:rPr lang="en-IN" sz="2100" dirty="0">
                <a:solidFill>
                  <a:srgbClr val="FFFF00"/>
                </a:solidFill>
              </a:rPr>
              <a:t> as 108 and as 17</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25</a:t>
            </a:fld>
            <a:endParaRPr lang="en-IN" dirty="0"/>
          </a:p>
        </p:txBody>
      </p:sp>
      <p:pic>
        <p:nvPicPr>
          <p:cNvPr id="3" name="Picture 2"/>
          <p:cNvPicPr>
            <a:picLocks noChangeAspect="1"/>
          </p:cNvPicPr>
          <p:nvPr/>
        </p:nvPicPr>
        <p:blipFill rotWithShape="1">
          <a:blip r:embed="rId2"/>
          <a:srcRect l="18229" t="34896" r="22767" b="16665"/>
          <a:stretch/>
        </p:blipFill>
        <p:spPr>
          <a:xfrm>
            <a:off x="543341" y="1463278"/>
            <a:ext cx="8519636" cy="3406378"/>
          </a:xfrm>
          <a:prstGeom prst="rect">
            <a:avLst/>
          </a:prstGeom>
          <a:noFill/>
          <a:ln>
            <a:noFill/>
          </a:ln>
          <a:effectLst>
            <a:glow rad="228600">
              <a:schemeClr val="accent5">
                <a:satMod val="175000"/>
                <a:alpha val="40000"/>
              </a:schemeClr>
            </a:glow>
          </a:effectLst>
          <a:scene3d>
            <a:camera prst="perspectiveRight"/>
            <a:lightRig rig="threePt" dir="t"/>
          </a:scene3d>
        </p:spPr>
      </p:pic>
    </p:spTree>
    <p:extLst>
      <p:ext uri="{BB962C8B-B14F-4D97-AF65-F5344CB8AC3E}">
        <p14:creationId xmlns:p14="http://schemas.microsoft.com/office/powerpoint/2010/main" val="36134740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46754" y="1720347"/>
            <a:ext cx="5267325" cy="1128713"/>
          </a:xfrm>
          <a:effectLst>
            <a:glow rad="63500">
              <a:schemeClr val="accent6">
                <a:satMod val="175000"/>
                <a:alpha val="40000"/>
              </a:schemeClr>
            </a:glow>
          </a:effectLst>
        </p:spPr>
      </p:pic>
      <p:sp>
        <p:nvSpPr>
          <p:cNvPr id="6" name="Rectangle 5"/>
          <p:cNvSpPr/>
          <p:nvPr/>
        </p:nvSpPr>
        <p:spPr>
          <a:xfrm>
            <a:off x="-411725" y="3587368"/>
            <a:ext cx="8255955" cy="1556132"/>
          </a:xfrm>
          <a:prstGeom prst="rect">
            <a:avLst/>
          </a:prstGeom>
        </p:spPr>
        <p:txBody>
          <a:bodyPr wrap="square">
            <a:spAutoFit/>
          </a:bodyPr>
          <a:lstStyle/>
          <a:p>
            <a:pPr algn="ctr">
              <a:lnSpc>
                <a:spcPct val="150000"/>
              </a:lnSpc>
            </a:pPr>
            <a:r>
              <a:rPr lang="en-IN" sz="2200" b="1" i="1" dirty="0"/>
              <a:t>Faculty Contact Details:  CA Bhavesh Gondhiya</a:t>
            </a:r>
          </a:p>
          <a:p>
            <a:pPr algn="ctr">
              <a:lnSpc>
                <a:spcPct val="150000"/>
              </a:lnSpc>
            </a:pPr>
            <a:r>
              <a:rPr lang="en-IN" sz="2200" b="1" i="1" dirty="0"/>
              <a:t>E mail : </a:t>
            </a:r>
            <a:r>
              <a:rPr lang="en-IN" sz="2200" b="1" i="1" dirty="0">
                <a:hlinkClick r:id="rId3"/>
              </a:rPr>
              <a:t>Bgondhiya@gmail.com</a:t>
            </a:r>
            <a:endParaRPr lang="en-IN" sz="2200" b="1" i="1" dirty="0"/>
          </a:p>
          <a:p>
            <a:pPr algn="ctr">
              <a:lnSpc>
                <a:spcPct val="150000"/>
              </a:lnSpc>
            </a:pPr>
            <a:r>
              <a:rPr lang="en-IN" sz="2200" b="1" i="1" dirty="0"/>
              <a:t>9429617541</a:t>
            </a:r>
          </a:p>
        </p:txBody>
      </p:sp>
      <p:sp>
        <p:nvSpPr>
          <p:cNvPr id="11" name="Rectangle 10"/>
          <p:cNvSpPr/>
          <p:nvPr/>
        </p:nvSpPr>
        <p:spPr>
          <a:xfrm>
            <a:off x="5696076" y="1361067"/>
            <a:ext cx="3101170" cy="2685327"/>
          </a:xfrm>
          <a:prstGeom prst="rect">
            <a:avLst/>
          </a:prstGeom>
          <a:blipFill>
            <a:blip r:embed="rId4" cstate="print">
              <a:extLst>
                <a:ext uri="{BEBA8EAE-BF5A-486C-A8C5-ECC9F3942E4B}">
                  <a14:imgProps xmlns:a14="http://schemas.microsoft.com/office/drawing/2010/main">
                    <a14:imgLayer r:embed="rId5">
                      <a14:imgEffect>
                        <a14:artisticTexturizer/>
                      </a14:imgEffect>
                      <a14:imgEffect>
                        <a14:sharpenSoften amount="55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l="-23000" r="-23000"/>
            </a:stretch>
          </a:blipFill>
          <a:ln>
            <a:prstDash val="sysDash"/>
          </a:ln>
          <a:effectLst>
            <a:glow rad="63500">
              <a:schemeClr val="accent2">
                <a:satMod val="175000"/>
                <a:alpha val="40000"/>
              </a:schemeClr>
            </a:glow>
          </a:effectLst>
          <a:scene3d>
            <a:camera prst="perspectiveContrastingLeftFacing"/>
            <a:lightRig rig="threePt" dir="t"/>
          </a:scene3d>
          <a:sp3d>
            <a:bevelT prst="relaxedInset"/>
          </a:sp3d>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txBody>
          <a:bodyPr/>
          <a:lstStyle/>
          <a:p>
            <a:endParaRPr lang="en-IN"/>
          </a:p>
        </p:txBody>
      </p:sp>
      <p:sp>
        <p:nvSpPr>
          <p:cNvPr id="4" name="Slide Number Placeholder 3">
            <a:extLst>
              <a:ext uri="{FF2B5EF4-FFF2-40B4-BE49-F238E27FC236}">
                <a16:creationId xmlns:a16="http://schemas.microsoft.com/office/drawing/2014/main" id="{3E3BE1D5-6526-E027-6D79-527E1CF7CBFA}"/>
              </a:ext>
            </a:extLst>
          </p:cNvPr>
          <p:cNvSpPr>
            <a:spLocks noGrp="1"/>
          </p:cNvSpPr>
          <p:nvPr>
            <p:ph type="sldNum" sz="quarter" idx="12"/>
          </p:nvPr>
        </p:nvSpPr>
        <p:spPr/>
        <p:txBody>
          <a:bodyPr/>
          <a:lstStyle/>
          <a:p>
            <a:fld id="{1F28DAEE-427E-4030-87EA-38D724728595}" type="slidenum">
              <a:rPr lang="en-IN" smtClean="0"/>
              <a:pPr/>
              <a:t>26</a:t>
            </a:fld>
            <a:endParaRPr lang="en-IN" dirty="0"/>
          </a:p>
        </p:txBody>
      </p:sp>
    </p:spTree>
    <p:extLst>
      <p:ext uri="{BB962C8B-B14F-4D97-AF65-F5344CB8AC3E}">
        <p14:creationId xmlns:p14="http://schemas.microsoft.com/office/powerpoint/2010/main" val="27575180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986343" y="1486343"/>
            <a:ext cx="2001755" cy="3397756"/>
            <a:chOff x="-148284" y="-50116"/>
            <a:chExt cx="1424588" cy="2101578"/>
          </a:xfrm>
        </p:grpSpPr>
        <p:sp>
          <p:nvSpPr>
            <p:cNvPr id="10" name="Freeform 9"/>
            <p:cNvSpPr/>
            <p:nvPr/>
          </p:nvSpPr>
          <p:spPr>
            <a:xfrm>
              <a:off x="-148284" y="-50116"/>
              <a:ext cx="1424588" cy="2101578"/>
            </a:xfrm>
            <a:custGeom>
              <a:avLst/>
              <a:gdLst/>
              <a:ahLst/>
              <a:cxnLst/>
              <a:rect l="l" t="t" r="r" b="b"/>
              <a:pathLst>
                <a:path w="1424588" h="2101578">
                  <a:moveTo>
                    <a:pt x="0" y="0"/>
                  </a:moveTo>
                  <a:lnTo>
                    <a:pt x="1424588" y="0"/>
                  </a:lnTo>
                  <a:lnTo>
                    <a:pt x="1424588" y="2101578"/>
                  </a:lnTo>
                  <a:lnTo>
                    <a:pt x="0" y="2101578"/>
                  </a:lnTo>
                  <a:close/>
                </a:path>
              </a:pathLst>
            </a:custGeom>
            <a:solidFill>
              <a:srgbClr val="1C5739"/>
            </a:solidFill>
          </p:spPr>
          <p:txBody>
            <a:bodyPr/>
            <a:lstStyle/>
            <a:p>
              <a:endParaRPr lang="en-IN"/>
            </a:p>
          </p:txBody>
        </p:sp>
        <p:sp>
          <p:nvSpPr>
            <p:cNvPr id="11" name="TextBox 10"/>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2" name="Freeform 12"/>
          <p:cNvSpPr/>
          <p:nvPr/>
        </p:nvSpPr>
        <p:spPr>
          <a:xfrm>
            <a:off x="6832270" y="1227143"/>
            <a:ext cx="2030405" cy="3398382"/>
          </a:xfrm>
          <a:custGeom>
            <a:avLst/>
            <a:gdLst/>
            <a:ahLst/>
            <a:cxnLst/>
            <a:rect l="l" t="t" r="r" b="b"/>
            <a:pathLst>
              <a:path w="5486400" h="7980897">
                <a:moveTo>
                  <a:pt x="0" y="0"/>
                </a:moveTo>
                <a:lnTo>
                  <a:pt x="5486400" y="0"/>
                </a:lnTo>
                <a:lnTo>
                  <a:pt x="5486400" y="7980897"/>
                </a:lnTo>
                <a:lnTo>
                  <a:pt x="0" y="7980897"/>
                </a:lnTo>
                <a:lnTo>
                  <a:pt x="0" y="0"/>
                </a:lnTo>
                <a:close/>
              </a:path>
            </a:pathLst>
          </a:custGeom>
          <a:blipFill>
            <a:blip r:embed="rId3"/>
            <a:stretch>
              <a:fillRect b="-3116"/>
            </a:stretch>
          </a:blipFill>
        </p:spPr>
        <p:txBody>
          <a:bodyPr/>
          <a:lstStyle/>
          <a:p>
            <a:endParaRPr lang="en-IN"/>
          </a:p>
        </p:txBody>
      </p:sp>
      <p:sp>
        <p:nvSpPr>
          <p:cNvPr id="2" name="Title 1"/>
          <p:cNvSpPr>
            <a:spLocks noGrp="1"/>
          </p:cNvSpPr>
          <p:nvPr>
            <p:ph type="title"/>
          </p:nvPr>
        </p:nvSpPr>
        <p:spPr>
          <a:xfrm>
            <a:off x="543342" y="506081"/>
            <a:ext cx="7124284" cy="681587"/>
          </a:xfrm>
        </p:spPr>
        <p:txBody>
          <a:bodyPr>
            <a:normAutofit/>
          </a:bodyPr>
          <a:lstStyle/>
          <a:p>
            <a:pPr algn="just"/>
            <a:r>
              <a:rPr lang="en-IN">
                <a:solidFill>
                  <a:srgbClr val="FFFF00"/>
                </a:solidFill>
              </a:rPr>
              <a:t>Agenda</a:t>
            </a:r>
            <a:endParaRPr lang="en-IN" sz="1600" dirty="0"/>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3</a:t>
            </a:fld>
            <a:endParaRPr lang="en-IN" dirty="0"/>
          </a:p>
        </p:txBody>
      </p:sp>
      <p:graphicFrame>
        <p:nvGraphicFramePr>
          <p:cNvPr id="3" name="Diagram 2"/>
          <p:cNvGraphicFramePr/>
          <p:nvPr>
            <p:extLst>
              <p:ext uri="{D42A27DB-BD31-4B8C-83A1-F6EECF244321}">
                <p14:modId xmlns:p14="http://schemas.microsoft.com/office/powerpoint/2010/main" val="2236315896"/>
              </p:ext>
            </p:extLst>
          </p:nvPr>
        </p:nvGraphicFramePr>
        <p:xfrm>
          <a:off x="-1132995" y="1187668"/>
          <a:ext cx="9767710" cy="39558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91460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graphicEl>
                                              <a:dgm id="{FCCDA975-4112-4066-A508-B15CD75AFB91}"/>
                                            </p:graphicEl>
                                          </p:spTgt>
                                        </p:tgtEl>
                                        <p:attrNameLst>
                                          <p:attrName>style.visibility</p:attrName>
                                        </p:attrNameLst>
                                      </p:cBhvr>
                                      <p:to>
                                        <p:strVal val="visible"/>
                                      </p:to>
                                    </p:set>
                                    <p:animEffect transition="in" filter="fade">
                                      <p:cBhvr>
                                        <p:cTn id="19" dur="1000"/>
                                        <p:tgtEl>
                                          <p:spTgt spid="3">
                                            <p:graphicEl>
                                              <a:dgm id="{FCCDA975-4112-4066-A508-B15CD75AFB91}"/>
                                            </p:graphicEl>
                                          </p:spTgt>
                                        </p:tgtEl>
                                      </p:cBhvr>
                                    </p:animEffect>
                                    <p:anim calcmode="lin" valueType="num">
                                      <p:cBhvr>
                                        <p:cTn id="20" dur="1000" fill="hold"/>
                                        <p:tgtEl>
                                          <p:spTgt spid="3">
                                            <p:graphicEl>
                                              <a:dgm id="{FCCDA975-4112-4066-A508-B15CD75AFB91}"/>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FCCDA975-4112-4066-A508-B15CD75AFB91}"/>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graphicEl>
                                              <a:dgm id="{8E5B3E2B-9C27-4143-85FC-09AD08FFBE8A}"/>
                                            </p:graphicEl>
                                          </p:spTgt>
                                        </p:tgtEl>
                                        <p:attrNameLst>
                                          <p:attrName>style.visibility</p:attrName>
                                        </p:attrNameLst>
                                      </p:cBhvr>
                                      <p:to>
                                        <p:strVal val="visible"/>
                                      </p:to>
                                    </p:set>
                                    <p:animEffect transition="in" filter="fade">
                                      <p:cBhvr>
                                        <p:cTn id="24" dur="1000"/>
                                        <p:tgtEl>
                                          <p:spTgt spid="3">
                                            <p:graphicEl>
                                              <a:dgm id="{8E5B3E2B-9C27-4143-85FC-09AD08FFBE8A}"/>
                                            </p:graphicEl>
                                          </p:spTgt>
                                        </p:tgtEl>
                                      </p:cBhvr>
                                    </p:animEffect>
                                    <p:anim calcmode="lin" valueType="num">
                                      <p:cBhvr>
                                        <p:cTn id="25" dur="1000" fill="hold"/>
                                        <p:tgtEl>
                                          <p:spTgt spid="3">
                                            <p:graphicEl>
                                              <a:dgm id="{8E5B3E2B-9C27-4143-85FC-09AD08FFBE8A}"/>
                                            </p:graphicEl>
                                          </p:spTgt>
                                        </p:tgtEl>
                                        <p:attrNameLst>
                                          <p:attrName>ppt_x</p:attrName>
                                        </p:attrNameLst>
                                      </p:cBhvr>
                                      <p:tavLst>
                                        <p:tav tm="0">
                                          <p:val>
                                            <p:strVal val="#ppt_x"/>
                                          </p:val>
                                        </p:tav>
                                        <p:tav tm="100000">
                                          <p:val>
                                            <p:strVal val="#ppt_x"/>
                                          </p:val>
                                        </p:tav>
                                      </p:tavLst>
                                    </p:anim>
                                    <p:anim calcmode="lin" valueType="num">
                                      <p:cBhvr>
                                        <p:cTn id="26" dur="1000" fill="hold"/>
                                        <p:tgtEl>
                                          <p:spTgt spid="3">
                                            <p:graphicEl>
                                              <a:dgm id="{8E5B3E2B-9C27-4143-85FC-09AD08FFBE8A}"/>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graphicEl>
                                              <a:dgm id="{49B1C010-E272-4085-8D9A-58CD2A58BA61}"/>
                                            </p:graphicEl>
                                          </p:spTgt>
                                        </p:tgtEl>
                                        <p:attrNameLst>
                                          <p:attrName>style.visibility</p:attrName>
                                        </p:attrNameLst>
                                      </p:cBhvr>
                                      <p:to>
                                        <p:strVal val="visible"/>
                                      </p:to>
                                    </p:set>
                                    <p:animEffect transition="in" filter="fade">
                                      <p:cBhvr>
                                        <p:cTn id="31" dur="1000"/>
                                        <p:tgtEl>
                                          <p:spTgt spid="3">
                                            <p:graphicEl>
                                              <a:dgm id="{49B1C010-E272-4085-8D9A-58CD2A58BA61}"/>
                                            </p:graphicEl>
                                          </p:spTgt>
                                        </p:tgtEl>
                                      </p:cBhvr>
                                    </p:animEffect>
                                    <p:anim calcmode="lin" valueType="num">
                                      <p:cBhvr>
                                        <p:cTn id="32" dur="1000" fill="hold"/>
                                        <p:tgtEl>
                                          <p:spTgt spid="3">
                                            <p:graphicEl>
                                              <a:dgm id="{49B1C010-E272-4085-8D9A-58CD2A58BA61}"/>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49B1C010-E272-4085-8D9A-58CD2A58BA61}"/>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graphicEl>
                                              <a:dgm id="{1918EB65-C498-4EDA-B557-A99AE3AAC426}"/>
                                            </p:graphicEl>
                                          </p:spTgt>
                                        </p:tgtEl>
                                        <p:attrNameLst>
                                          <p:attrName>style.visibility</p:attrName>
                                        </p:attrNameLst>
                                      </p:cBhvr>
                                      <p:to>
                                        <p:strVal val="visible"/>
                                      </p:to>
                                    </p:set>
                                    <p:animEffect transition="in" filter="fade">
                                      <p:cBhvr>
                                        <p:cTn id="36" dur="1000"/>
                                        <p:tgtEl>
                                          <p:spTgt spid="3">
                                            <p:graphicEl>
                                              <a:dgm id="{1918EB65-C498-4EDA-B557-A99AE3AAC426}"/>
                                            </p:graphicEl>
                                          </p:spTgt>
                                        </p:tgtEl>
                                      </p:cBhvr>
                                    </p:animEffect>
                                    <p:anim calcmode="lin" valueType="num">
                                      <p:cBhvr>
                                        <p:cTn id="37" dur="1000" fill="hold"/>
                                        <p:tgtEl>
                                          <p:spTgt spid="3">
                                            <p:graphicEl>
                                              <a:dgm id="{1918EB65-C498-4EDA-B557-A99AE3AAC426}"/>
                                            </p:graphicEl>
                                          </p:spTgt>
                                        </p:tgtEl>
                                        <p:attrNameLst>
                                          <p:attrName>ppt_x</p:attrName>
                                        </p:attrNameLst>
                                      </p:cBhvr>
                                      <p:tavLst>
                                        <p:tav tm="0">
                                          <p:val>
                                            <p:strVal val="#ppt_x"/>
                                          </p:val>
                                        </p:tav>
                                        <p:tav tm="100000">
                                          <p:val>
                                            <p:strVal val="#ppt_x"/>
                                          </p:val>
                                        </p:tav>
                                      </p:tavLst>
                                    </p:anim>
                                    <p:anim calcmode="lin" valueType="num">
                                      <p:cBhvr>
                                        <p:cTn id="38" dur="1000" fill="hold"/>
                                        <p:tgtEl>
                                          <p:spTgt spid="3">
                                            <p:graphicEl>
                                              <a:dgm id="{1918EB65-C498-4EDA-B557-A99AE3AAC426}"/>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graphicEl>
                                              <a:dgm id="{2CDAD657-7977-483F-9586-2D243FF14DD3}"/>
                                            </p:graphicEl>
                                          </p:spTgt>
                                        </p:tgtEl>
                                        <p:attrNameLst>
                                          <p:attrName>style.visibility</p:attrName>
                                        </p:attrNameLst>
                                      </p:cBhvr>
                                      <p:to>
                                        <p:strVal val="visible"/>
                                      </p:to>
                                    </p:set>
                                    <p:animEffect transition="in" filter="fade">
                                      <p:cBhvr>
                                        <p:cTn id="43" dur="1000"/>
                                        <p:tgtEl>
                                          <p:spTgt spid="3">
                                            <p:graphicEl>
                                              <a:dgm id="{2CDAD657-7977-483F-9586-2D243FF14DD3}"/>
                                            </p:graphicEl>
                                          </p:spTgt>
                                        </p:tgtEl>
                                      </p:cBhvr>
                                    </p:animEffect>
                                    <p:anim calcmode="lin" valueType="num">
                                      <p:cBhvr>
                                        <p:cTn id="44" dur="1000" fill="hold"/>
                                        <p:tgtEl>
                                          <p:spTgt spid="3">
                                            <p:graphicEl>
                                              <a:dgm id="{2CDAD657-7977-483F-9586-2D243FF14DD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2CDAD657-7977-483F-9586-2D243FF14DD3}"/>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graphicEl>
                                              <a:dgm id="{14CDBA90-819B-4B04-AF3E-82545F94C48E}"/>
                                            </p:graphicEl>
                                          </p:spTgt>
                                        </p:tgtEl>
                                        <p:attrNameLst>
                                          <p:attrName>style.visibility</p:attrName>
                                        </p:attrNameLst>
                                      </p:cBhvr>
                                      <p:to>
                                        <p:strVal val="visible"/>
                                      </p:to>
                                    </p:set>
                                    <p:animEffect transition="in" filter="fade">
                                      <p:cBhvr>
                                        <p:cTn id="48" dur="1000"/>
                                        <p:tgtEl>
                                          <p:spTgt spid="3">
                                            <p:graphicEl>
                                              <a:dgm id="{14CDBA90-819B-4B04-AF3E-82545F94C48E}"/>
                                            </p:graphicEl>
                                          </p:spTgt>
                                        </p:tgtEl>
                                      </p:cBhvr>
                                    </p:animEffect>
                                    <p:anim calcmode="lin" valueType="num">
                                      <p:cBhvr>
                                        <p:cTn id="49" dur="1000" fill="hold"/>
                                        <p:tgtEl>
                                          <p:spTgt spid="3">
                                            <p:graphicEl>
                                              <a:dgm id="{14CDBA90-819B-4B04-AF3E-82545F94C48E}"/>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4CDBA90-819B-4B04-AF3E-82545F94C48E}"/>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graphicEl>
                                              <a:dgm id="{F08BFE5A-BCE8-4726-B461-B86878BC815C}"/>
                                            </p:graphicEl>
                                          </p:spTgt>
                                        </p:tgtEl>
                                        <p:attrNameLst>
                                          <p:attrName>style.visibility</p:attrName>
                                        </p:attrNameLst>
                                      </p:cBhvr>
                                      <p:to>
                                        <p:strVal val="visible"/>
                                      </p:to>
                                    </p:set>
                                    <p:animEffect transition="in" filter="fade">
                                      <p:cBhvr>
                                        <p:cTn id="55" dur="1000"/>
                                        <p:tgtEl>
                                          <p:spTgt spid="3">
                                            <p:graphicEl>
                                              <a:dgm id="{F08BFE5A-BCE8-4726-B461-B86878BC815C}"/>
                                            </p:graphicEl>
                                          </p:spTgt>
                                        </p:tgtEl>
                                      </p:cBhvr>
                                    </p:animEffect>
                                    <p:anim calcmode="lin" valueType="num">
                                      <p:cBhvr>
                                        <p:cTn id="56" dur="1000" fill="hold"/>
                                        <p:tgtEl>
                                          <p:spTgt spid="3">
                                            <p:graphicEl>
                                              <a:dgm id="{F08BFE5A-BCE8-4726-B461-B86878BC815C}"/>
                                            </p:graphicEl>
                                          </p:spTgt>
                                        </p:tgtEl>
                                        <p:attrNameLst>
                                          <p:attrName>ppt_x</p:attrName>
                                        </p:attrNameLst>
                                      </p:cBhvr>
                                      <p:tavLst>
                                        <p:tav tm="0">
                                          <p:val>
                                            <p:strVal val="#ppt_x"/>
                                          </p:val>
                                        </p:tav>
                                        <p:tav tm="100000">
                                          <p:val>
                                            <p:strVal val="#ppt_x"/>
                                          </p:val>
                                        </p:tav>
                                      </p:tavLst>
                                    </p:anim>
                                    <p:anim calcmode="lin" valueType="num">
                                      <p:cBhvr>
                                        <p:cTn id="57" dur="1000" fill="hold"/>
                                        <p:tgtEl>
                                          <p:spTgt spid="3">
                                            <p:graphicEl>
                                              <a:dgm id="{F08BFE5A-BCE8-4726-B461-B86878BC815C}"/>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graphicEl>
                                              <a:dgm id="{818807E0-034B-4EC4-B432-B3B979EB623D}"/>
                                            </p:graphicEl>
                                          </p:spTgt>
                                        </p:tgtEl>
                                        <p:attrNameLst>
                                          <p:attrName>style.visibility</p:attrName>
                                        </p:attrNameLst>
                                      </p:cBhvr>
                                      <p:to>
                                        <p:strVal val="visible"/>
                                      </p:to>
                                    </p:set>
                                    <p:animEffect transition="in" filter="fade">
                                      <p:cBhvr>
                                        <p:cTn id="60" dur="1000"/>
                                        <p:tgtEl>
                                          <p:spTgt spid="3">
                                            <p:graphicEl>
                                              <a:dgm id="{818807E0-034B-4EC4-B432-B3B979EB623D}"/>
                                            </p:graphicEl>
                                          </p:spTgt>
                                        </p:tgtEl>
                                      </p:cBhvr>
                                    </p:animEffect>
                                    <p:anim calcmode="lin" valueType="num">
                                      <p:cBhvr>
                                        <p:cTn id="61" dur="1000" fill="hold"/>
                                        <p:tgtEl>
                                          <p:spTgt spid="3">
                                            <p:graphicEl>
                                              <a:dgm id="{818807E0-034B-4EC4-B432-B3B979EB623D}"/>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818807E0-034B-4EC4-B432-B3B979EB623D}"/>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graphicEl>
                                              <a:dgm id="{6B29D79B-D271-489B-AA67-E517C30236AA}"/>
                                            </p:graphicEl>
                                          </p:spTgt>
                                        </p:tgtEl>
                                        <p:attrNameLst>
                                          <p:attrName>style.visibility</p:attrName>
                                        </p:attrNameLst>
                                      </p:cBhvr>
                                      <p:to>
                                        <p:strVal val="visible"/>
                                      </p:to>
                                    </p:set>
                                    <p:animEffect transition="in" filter="fade">
                                      <p:cBhvr>
                                        <p:cTn id="67" dur="1000"/>
                                        <p:tgtEl>
                                          <p:spTgt spid="3">
                                            <p:graphicEl>
                                              <a:dgm id="{6B29D79B-D271-489B-AA67-E517C30236AA}"/>
                                            </p:graphicEl>
                                          </p:spTgt>
                                        </p:tgtEl>
                                      </p:cBhvr>
                                    </p:animEffect>
                                    <p:anim calcmode="lin" valueType="num">
                                      <p:cBhvr>
                                        <p:cTn id="68" dur="1000" fill="hold"/>
                                        <p:tgtEl>
                                          <p:spTgt spid="3">
                                            <p:graphicEl>
                                              <a:dgm id="{6B29D79B-D271-489B-AA67-E517C30236AA}"/>
                                            </p:graphicEl>
                                          </p:spTgt>
                                        </p:tgtEl>
                                        <p:attrNameLst>
                                          <p:attrName>ppt_x</p:attrName>
                                        </p:attrNameLst>
                                      </p:cBhvr>
                                      <p:tavLst>
                                        <p:tav tm="0">
                                          <p:val>
                                            <p:strVal val="#ppt_x"/>
                                          </p:val>
                                        </p:tav>
                                        <p:tav tm="100000">
                                          <p:val>
                                            <p:strVal val="#ppt_x"/>
                                          </p:val>
                                        </p:tav>
                                      </p:tavLst>
                                    </p:anim>
                                    <p:anim calcmode="lin" valueType="num">
                                      <p:cBhvr>
                                        <p:cTn id="69" dur="1000" fill="hold"/>
                                        <p:tgtEl>
                                          <p:spTgt spid="3">
                                            <p:graphicEl>
                                              <a:dgm id="{6B29D79B-D271-489B-AA67-E517C30236AA}"/>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graphicEl>
                                              <a:dgm id="{FF93FE40-122D-4137-B20A-10EA7095B434}"/>
                                            </p:graphicEl>
                                          </p:spTgt>
                                        </p:tgtEl>
                                        <p:attrNameLst>
                                          <p:attrName>style.visibility</p:attrName>
                                        </p:attrNameLst>
                                      </p:cBhvr>
                                      <p:to>
                                        <p:strVal val="visible"/>
                                      </p:to>
                                    </p:set>
                                    <p:animEffect transition="in" filter="fade">
                                      <p:cBhvr>
                                        <p:cTn id="72" dur="1000"/>
                                        <p:tgtEl>
                                          <p:spTgt spid="3">
                                            <p:graphicEl>
                                              <a:dgm id="{FF93FE40-122D-4137-B20A-10EA7095B434}"/>
                                            </p:graphicEl>
                                          </p:spTgt>
                                        </p:tgtEl>
                                      </p:cBhvr>
                                    </p:animEffect>
                                    <p:anim calcmode="lin" valueType="num">
                                      <p:cBhvr>
                                        <p:cTn id="73" dur="1000" fill="hold"/>
                                        <p:tgtEl>
                                          <p:spTgt spid="3">
                                            <p:graphicEl>
                                              <a:dgm id="{FF93FE40-122D-4137-B20A-10EA7095B434}"/>
                                            </p:graphicEl>
                                          </p:spTgt>
                                        </p:tgtEl>
                                        <p:attrNameLst>
                                          <p:attrName>ppt_x</p:attrName>
                                        </p:attrNameLst>
                                      </p:cBhvr>
                                      <p:tavLst>
                                        <p:tav tm="0">
                                          <p:val>
                                            <p:strVal val="#ppt_x"/>
                                          </p:val>
                                        </p:tav>
                                        <p:tav tm="100000">
                                          <p:val>
                                            <p:strVal val="#ppt_x"/>
                                          </p:val>
                                        </p:tav>
                                      </p:tavLst>
                                    </p:anim>
                                    <p:anim calcmode="lin" valueType="num">
                                      <p:cBhvr>
                                        <p:cTn id="74" dur="1000" fill="hold"/>
                                        <p:tgtEl>
                                          <p:spTgt spid="3">
                                            <p:graphicEl>
                                              <a:dgm id="{FF93FE40-122D-4137-B20A-10EA7095B434}"/>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graphicEl>
                                              <a:dgm id="{49F4D2EE-3D03-4531-8EAB-3B9829AAA293}"/>
                                            </p:graphicEl>
                                          </p:spTgt>
                                        </p:tgtEl>
                                        <p:attrNameLst>
                                          <p:attrName>style.visibility</p:attrName>
                                        </p:attrNameLst>
                                      </p:cBhvr>
                                      <p:to>
                                        <p:strVal val="visible"/>
                                      </p:to>
                                    </p:set>
                                    <p:animEffect transition="in" filter="fade">
                                      <p:cBhvr>
                                        <p:cTn id="79" dur="1000"/>
                                        <p:tgtEl>
                                          <p:spTgt spid="3">
                                            <p:graphicEl>
                                              <a:dgm id="{49F4D2EE-3D03-4531-8EAB-3B9829AAA293}"/>
                                            </p:graphicEl>
                                          </p:spTgt>
                                        </p:tgtEl>
                                      </p:cBhvr>
                                    </p:animEffect>
                                    <p:anim calcmode="lin" valueType="num">
                                      <p:cBhvr>
                                        <p:cTn id="80" dur="1000" fill="hold"/>
                                        <p:tgtEl>
                                          <p:spTgt spid="3">
                                            <p:graphicEl>
                                              <a:dgm id="{49F4D2EE-3D03-4531-8EAB-3B9829AAA293}"/>
                                            </p:graphicEl>
                                          </p:spTgt>
                                        </p:tgtEl>
                                        <p:attrNameLst>
                                          <p:attrName>ppt_x</p:attrName>
                                        </p:attrNameLst>
                                      </p:cBhvr>
                                      <p:tavLst>
                                        <p:tav tm="0">
                                          <p:val>
                                            <p:strVal val="#ppt_x"/>
                                          </p:val>
                                        </p:tav>
                                        <p:tav tm="100000">
                                          <p:val>
                                            <p:strVal val="#ppt_x"/>
                                          </p:val>
                                        </p:tav>
                                      </p:tavLst>
                                    </p:anim>
                                    <p:anim calcmode="lin" valueType="num">
                                      <p:cBhvr>
                                        <p:cTn id="81" dur="1000" fill="hold"/>
                                        <p:tgtEl>
                                          <p:spTgt spid="3">
                                            <p:graphicEl>
                                              <a:dgm id="{49F4D2EE-3D03-4531-8EAB-3B9829AAA293}"/>
                                            </p:graphic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
                                            <p:graphicEl>
                                              <a:dgm id="{C8BD6113-81B7-42B0-9FBB-6BB73E14558D}"/>
                                            </p:graphicEl>
                                          </p:spTgt>
                                        </p:tgtEl>
                                        <p:attrNameLst>
                                          <p:attrName>style.visibility</p:attrName>
                                        </p:attrNameLst>
                                      </p:cBhvr>
                                      <p:to>
                                        <p:strVal val="visible"/>
                                      </p:to>
                                    </p:set>
                                    <p:animEffect transition="in" filter="fade">
                                      <p:cBhvr>
                                        <p:cTn id="84" dur="1000"/>
                                        <p:tgtEl>
                                          <p:spTgt spid="3">
                                            <p:graphicEl>
                                              <a:dgm id="{C8BD6113-81B7-42B0-9FBB-6BB73E14558D}"/>
                                            </p:graphicEl>
                                          </p:spTgt>
                                        </p:tgtEl>
                                      </p:cBhvr>
                                    </p:animEffect>
                                    <p:anim calcmode="lin" valueType="num">
                                      <p:cBhvr>
                                        <p:cTn id="85" dur="1000" fill="hold"/>
                                        <p:tgtEl>
                                          <p:spTgt spid="3">
                                            <p:graphicEl>
                                              <a:dgm id="{C8BD6113-81B7-42B0-9FBB-6BB73E14558D}"/>
                                            </p:graphicEl>
                                          </p:spTgt>
                                        </p:tgtEl>
                                        <p:attrNameLst>
                                          <p:attrName>ppt_x</p:attrName>
                                        </p:attrNameLst>
                                      </p:cBhvr>
                                      <p:tavLst>
                                        <p:tav tm="0">
                                          <p:val>
                                            <p:strVal val="#ppt_x"/>
                                          </p:val>
                                        </p:tav>
                                        <p:tav tm="100000">
                                          <p:val>
                                            <p:strVal val="#ppt_x"/>
                                          </p:val>
                                        </p:tav>
                                      </p:tavLst>
                                    </p:anim>
                                    <p:anim calcmode="lin" valueType="num">
                                      <p:cBhvr>
                                        <p:cTn id="86" dur="1000" fill="hold"/>
                                        <p:tgtEl>
                                          <p:spTgt spid="3">
                                            <p:graphicEl>
                                              <a:dgm id="{C8BD6113-81B7-42B0-9FBB-6BB73E14558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42" y="506081"/>
            <a:ext cx="7124284" cy="681587"/>
          </a:xfrm>
        </p:spPr>
        <p:txBody>
          <a:bodyPr>
            <a:normAutofit fontScale="90000"/>
          </a:bodyPr>
          <a:lstStyle/>
          <a:p>
            <a:pPr algn="just"/>
            <a:r>
              <a:rPr lang="en-IN" dirty="0">
                <a:solidFill>
                  <a:srgbClr val="FFFF00"/>
                </a:solidFill>
              </a:rPr>
              <a:t>Applicability : Necessity : Principle</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4</a:t>
            </a:fld>
            <a:endParaRPr lang="en-IN" dirty="0"/>
          </a:p>
        </p:txBody>
      </p:sp>
      <p:sp>
        <p:nvSpPr>
          <p:cNvPr id="7" name="Rounded Rectangle 6"/>
          <p:cNvSpPr/>
          <p:nvPr/>
        </p:nvSpPr>
        <p:spPr>
          <a:xfrm rot="21417191">
            <a:off x="547139" y="3414437"/>
            <a:ext cx="8215424" cy="1469759"/>
          </a:xfrm>
          <a:prstGeom prst="roundRect">
            <a:avLst>
              <a:gd name="adj" fmla="val 11336"/>
            </a:avLst>
          </a:prstGeom>
          <a:ln>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b="1" dirty="0">
                <a:solidFill>
                  <a:srgbClr val="FF0000"/>
                </a:solidFill>
              </a:rPr>
              <a:t>An Operating Segment is a Component of an entity that engages in Business Activity from which it may earn Revenue and incurs Expenses……..Whose operating results are reviewed by the entities Chief Operating Decision Maker (CODM) to make decision about Resources to be allocated to the segments and assess its Performance </a:t>
            </a:r>
            <a:endParaRPr lang="en-IN"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900826813"/>
              </p:ext>
            </p:extLst>
          </p:nvPr>
        </p:nvGraphicFramePr>
        <p:xfrm>
          <a:off x="323420" y="1257378"/>
          <a:ext cx="8403888" cy="1854200"/>
        </p:xfrm>
        <a:graphic>
          <a:graphicData uri="http://schemas.openxmlformats.org/drawingml/2006/table">
            <a:tbl>
              <a:tblPr firstRow="1" bandRow="1">
                <a:effectLst>
                  <a:outerShdw blurRad="152400" dist="317500" dir="5400000" sx="90000" sy="-19000" rotWithShape="0">
                    <a:prstClr val="black">
                      <a:alpha val="15000"/>
                    </a:prstClr>
                  </a:outerShdw>
                </a:effectLst>
                <a:tableStyleId>{10A1B5D5-9B99-4C35-A422-299274C87663}</a:tableStyleId>
              </a:tblPr>
              <a:tblGrid>
                <a:gridCol w="2064351">
                  <a:extLst>
                    <a:ext uri="{9D8B030D-6E8A-4147-A177-3AD203B41FA5}">
                      <a16:colId xmlns:a16="http://schemas.microsoft.com/office/drawing/2014/main" val="3363073002"/>
                    </a:ext>
                  </a:extLst>
                </a:gridCol>
                <a:gridCol w="2214735">
                  <a:extLst>
                    <a:ext uri="{9D8B030D-6E8A-4147-A177-3AD203B41FA5}">
                      <a16:colId xmlns:a16="http://schemas.microsoft.com/office/drawing/2014/main" val="400986155"/>
                    </a:ext>
                  </a:extLst>
                </a:gridCol>
                <a:gridCol w="4124802">
                  <a:extLst>
                    <a:ext uri="{9D8B030D-6E8A-4147-A177-3AD203B41FA5}">
                      <a16:colId xmlns:a16="http://schemas.microsoft.com/office/drawing/2014/main" val="3570510382"/>
                    </a:ext>
                  </a:extLst>
                </a:gridCol>
              </a:tblGrid>
              <a:tr h="370840">
                <a:tc>
                  <a:txBody>
                    <a:bodyPr/>
                    <a:lstStyle/>
                    <a:p>
                      <a:pPr algn="ctr"/>
                      <a:r>
                        <a:rPr lang="en-US" dirty="0"/>
                        <a:t>Product</a:t>
                      </a:r>
                      <a:endParaRPr lang="en-IN" dirty="0"/>
                    </a:p>
                  </a:txBody>
                  <a:tcPr>
                    <a:cell3D prstMaterial="dkEdge">
                      <a:bevel prst="slope"/>
                      <a:lightRig rig="flood" dir="t"/>
                    </a:cell3D>
                  </a:tcPr>
                </a:tc>
                <a:tc>
                  <a:txBody>
                    <a:bodyPr/>
                    <a:lstStyle/>
                    <a:p>
                      <a:pPr algn="ctr"/>
                      <a:r>
                        <a:rPr lang="en-US" dirty="0"/>
                        <a:t>Location</a:t>
                      </a:r>
                      <a:endParaRPr lang="en-IN" dirty="0"/>
                    </a:p>
                  </a:txBody>
                  <a:tcPr>
                    <a:cell3D prstMaterial="dkEdge">
                      <a:bevel prst="slope"/>
                      <a:lightRig rig="flood" dir="t"/>
                    </a:cell3D>
                  </a:tcPr>
                </a:tc>
                <a:tc>
                  <a:txBody>
                    <a:bodyPr/>
                    <a:lstStyle/>
                    <a:p>
                      <a:pPr algn="ctr"/>
                      <a:r>
                        <a:rPr lang="en-US" dirty="0"/>
                        <a:t>Applicability (Yes/No)</a:t>
                      </a:r>
                      <a:endParaRPr lang="en-IN" dirty="0"/>
                    </a:p>
                  </a:txBody>
                  <a:tcPr>
                    <a:cell3D prstMaterial="dkEdge">
                      <a:bevel prst="slope"/>
                      <a:lightRig rig="flood" dir="t"/>
                    </a:cell3D>
                  </a:tcPr>
                </a:tc>
                <a:extLst>
                  <a:ext uri="{0D108BD9-81ED-4DB2-BD59-A6C34878D82A}">
                    <a16:rowId xmlns:a16="http://schemas.microsoft.com/office/drawing/2014/main" val="3192106595"/>
                  </a:ext>
                </a:extLst>
              </a:tr>
              <a:tr h="370840">
                <a:tc>
                  <a:txBody>
                    <a:bodyPr/>
                    <a:lstStyle/>
                    <a:p>
                      <a:pPr algn="ctr"/>
                      <a:r>
                        <a:rPr lang="en-US" dirty="0"/>
                        <a:t>Single</a:t>
                      </a:r>
                      <a:endParaRPr lang="en-IN" dirty="0"/>
                    </a:p>
                  </a:txBody>
                  <a:tcPr>
                    <a:cell3D prstMaterial="dkEdge">
                      <a:bevel prst="slope"/>
                      <a:lightRig rig="flood" dir="t"/>
                    </a:cell3D>
                  </a:tcPr>
                </a:tc>
                <a:tc>
                  <a:txBody>
                    <a:bodyPr/>
                    <a:lstStyle/>
                    <a:p>
                      <a:pPr algn="ctr"/>
                      <a:r>
                        <a:rPr lang="en-US" dirty="0"/>
                        <a:t>Single</a:t>
                      </a:r>
                      <a:endParaRPr lang="en-IN" dirty="0"/>
                    </a:p>
                  </a:txBody>
                  <a:tcPr>
                    <a:cell3D prstMaterial="dkEdge">
                      <a:bevel prst="slope"/>
                      <a:lightRig rig="flood" dir="t"/>
                    </a:cell3D>
                  </a:tcPr>
                </a:tc>
                <a:tc>
                  <a:txBody>
                    <a:bodyPr/>
                    <a:lstStyle/>
                    <a:p>
                      <a:pPr algn="ctr"/>
                      <a:r>
                        <a:rPr lang="en-US" dirty="0"/>
                        <a:t>No (Profit and Loss</a:t>
                      </a:r>
                      <a:r>
                        <a:rPr lang="en-US" baseline="0" dirty="0"/>
                        <a:t> itself is segment)</a:t>
                      </a:r>
                      <a:endParaRPr lang="en-IN" dirty="0"/>
                    </a:p>
                  </a:txBody>
                  <a:tcPr>
                    <a:cell3D prstMaterial="dkEdge">
                      <a:bevel prst="slope"/>
                      <a:lightRig rig="flood" dir="t"/>
                    </a:cell3D>
                  </a:tcPr>
                </a:tc>
                <a:extLst>
                  <a:ext uri="{0D108BD9-81ED-4DB2-BD59-A6C34878D82A}">
                    <a16:rowId xmlns:a16="http://schemas.microsoft.com/office/drawing/2014/main" val="691400518"/>
                  </a:ext>
                </a:extLst>
              </a:tr>
              <a:tr h="370840">
                <a:tc>
                  <a:txBody>
                    <a:bodyPr/>
                    <a:lstStyle/>
                    <a:p>
                      <a:pPr algn="ctr"/>
                      <a:r>
                        <a:rPr lang="en-US" dirty="0"/>
                        <a:t>Single</a:t>
                      </a:r>
                      <a:endParaRPr lang="en-IN" dirty="0"/>
                    </a:p>
                  </a:txBody>
                  <a:tcPr>
                    <a:cell3D prstMaterial="dkEdge">
                      <a:bevel prst="slope"/>
                      <a:lightRig rig="flood" dir="t"/>
                    </a:cell3D>
                  </a:tcPr>
                </a:tc>
                <a:tc>
                  <a:txBody>
                    <a:bodyPr/>
                    <a:lstStyle/>
                    <a:p>
                      <a:pPr algn="ctr"/>
                      <a:r>
                        <a:rPr lang="en-US" dirty="0"/>
                        <a:t>Multiple</a:t>
                      </a:r>
                      <a:endParaRPr lang="en-IN" dirty="0"/>
                    </a:p>
                  </a:txBody>
                  <a:tcPr>
                    <a:cell3D prstMaterial="dkEdge">
                      <a:bevel prst="slope"/>
                      <a:lightRig rig="flood" dir="t"/>
                    </a:cell3D>
                  </a:tcPr>
                </a:tc>
                <a:tc>
                  <a:txBody>
                    <a:bodyPr/>
                    <a:lstStyle/>
                    <a:p>
                      <a:pPr algn="ctr"/>
                      <a:r>
                        <a:rPr lang="en-US" dirty="0"/>
                        <a:t>Yes (location)</a:t>
                      </a:r>
                      <a:endParaRPr lang="en-IN" dirty="0"/>
                    </a:p>
                  </a:txBody>
                  <a:tcPr>
                    <a:cell3D prstMaterial="dkEdge">
                      <a:bevel prst="slope"/>
                      <a:lightRig rig="flood" dir="t"/>
                    </a:cell3D>
                  </a:tcPr>
                </a:tc>
                <a:extLst>
                  <a:ext uri="{0D108BD9-81ED-4DB2-BD59-A6C34878D82A}">
                    <a16:rowId xmlns:a16="http://schemas.microsoft.com/office/drawing/2014/main" val="3548516117"/>
                  </a:ext>
                </a:extLst>
              </a:tr>
              <a:tr h="370840">
                <a:tc>
                  <a:txBody>
                    <a:bodyPr/>
                    <a:lstStyle/>
                    <a:p>
                      <a:pPr algn="ctr"/>
                      <a:r>
                        <a:rPr lang="en-US" dirty="0"/>
                        <a:t>Multiple</a:t>
                      </a:r>
                      <a:endParaRPr lang="en-IN" dirty="0"/>
                    </a:p>
                  </a:txBody>
                  <a:tcPr>
                    <a:cell3D prstMaterial="dkEdge">
                      <a:bevel prst="slope"/>
                      <a:lightRig rig="flood" dir="t"/>
                    </a:cell3D>
                  </a:tcPr>
                </a:tc>
                <a:tc>
                  <a:txBody>
                    <a:bodyPr/>
                    <a:lstStyle/>
                    <a:p>
                      <a:pPr algn="ctr"/>
                      <a:r>
                        <a:rPr lang="en-US" dirty="0"/>
                        <a:t>Single</a:t>
                      </a:r>
                      <a:endParaRPr lang="en-IN" dirty="0"/>
                    </a:p>
                  </a:txBody>
                  <a:tcPr>
                    <a:cell3D prstMaterial="dkEdge">
                      <a:bevel prst="slope"/>
                      <a:lightRig rig="flood" dir="t"/>
                    </a:cell3D>
                  </a:tcPr>
                </a:tc>
                <a:tc>
                  <a:txBody>
                    <a:bodyPr/>
                    <a:lstStyle/>
                    <a:p>
                      <a:pPr algn="ctr"/>
                      <a:r>
                        <a:rPr lang="en-US" dirty="0"/>
                        <a:t>Yes (Product)</a:t>
                      </a:r>
                      <a:endParaRPr lang="en-IN" dirty="0"/>
                    </a:p>
                  </a:txBody>
                  <a:tcPr>
                    <a:cell3D prstMaterial="dkEdge">
                      <a:bevel prst="slope"/>
                      <a:lightRig rig="flood" dir="t"/>
                    </a:cell3D>
                  </a:tcPr>
                </a:tc>
                <a:extLst>
                  <a:ext uri="{0D108BD9-81ED-4DB2-BD59-A6C34878D82A}">
                    <a16:rowId xmlns:a16="http://schemas.microsoft.com/office/drawing/2014/main" val="3247672955"/>
                  </a:ext>
                </a:extLst>
              </a:tr>
              <a:tr h="370840">
                <a:tc>
                  <a:txBody>
                    <a:bodyPr/>
                    <a:lstStyle/>
                    <a:p>
                      <a:pPr algn="ctr"/>
                      <a:r>
                        <a:rPr lang="en-US" dirty="0"/>
                        <a:t>Multiple</a:t>
                      </a:r>
                      <a:endParaRPr lang="en-IN" dirty="0"/>
                    </a:p>
                  </a:txBody>
                  <a:tcPr>
                    <a:cell3D prstMaterial="dkEdge">
                      <a:bevel prst="slope"/>
                      <a:lightRig rig="flood" dir="t"/>
                    </a:cell3D>
                  </a:tcPr>
                </a:tc>
                <a:tc>
                  <a:txBody>
                    <a:bodyPr/>
                    <a:lstStyle/>
                    <a:p>
                      <a:pPr algn="ctr"/>
                      <a:r>
                        <a:rPr lang="en-US" dirty="0"/>
                        <a:t>Multiple</a:t>
                      </a:r>
                      <a:endParaRPr lang="en-IN" dirty="0"/>
                    </a:p>
                  </a:txBody>
                  <a:tcPr>
                    <a:cell3D prstMaterial="dkEdge">
                      <a:bevel prst="slope"/>
                      <a:lightRig rig="flood" dir="t"/>
                    </a:cell3D>
                  </a:tcPr>
                </a:tc>
                <a:tc>
                  <a:txBody>
                    <a:bodyPr/>
                    <a:lstStyle/>
                    <a:p>
                      <a:pPr algn="ctr"/>
                      <a:r>
                        <a:rPr lang="en-US" dirty="0"/>
                        <a:t>Yes ( Dominating Factor Product/location)</a:t>
                      </a:r>
                      <a:endParaRPr lang="en-IN" dirty="0"/>
                    </a:p>
                  </a:txBody>
                  <a:tcPr>
                    <a:cell3D prstMaterial="dkEdge">
                      <a:bevel prst="slope"/>
                      <a:lightRig rig="flood" dir="t"/>
                    </a:cell3D>
                  </a:tcPr>
                </a:tc>
                <a:extLst>
                  <a:ext uri="{0D108BD9-81ED-4DB2-BD59-A6C34878D82A}">
                    <a16:rowId xmlns:a16="http://schemas.microsoft.com/office/drawing/2014/main" val="1115524791"/>
                  </a:ext>
                </a:extLst>
              </a:tr>
            </a:tbl>
          </a:graphicData>
        </a:graphic>
      </p:graphicFrame>
    </p:spTree>
    <p:extLst>
      <p:ext uri="{BB962C8B-B14F-4D97-AF65-F5344CB8AC3E}">
        <p14:creationId xmlns:p14="http://schemas.microsoft.com/office/powerpoint/2010/main" val="8610720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42" y="506081"/>
            <a:ext cx="7124284" cy="681587"/>
          </a:xfrm>
        </p:spPr>
        <p:txBody>
          <a:bodyPr>
            <a:normAutofit fontScale="90000"/>
          </a:bodyPr>
          <a:lstStyle/>
          <a:p>
            <a:pPr algn="just"/>
            <a:r>
              <a:rPr lang="en-IN" dirty="0">
                <a:solidFill>
                  <a:srgbClr val="FFFF00"/>
                </a:solidFill>
              </a:rPr>
              <a:t>Applicability : Necessity : Principle</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5</a:t>
            </a:fld>
            <a:endParaRPr lang="en-IN" dirty="0"/>
          </a:p>
        </p:txBody>
      </p:sp>
      <p:graphicFrame>
        <p:nvGraphicFramePr>
          <p:cNvPr id="8" name="Diagram 7"/>
          <p:cNvGraphicFramePr/>
          <p:nvPr>
            <p:extLst>
              <p:ext uri="{D42A27DB-BD31-4B8C-83A1-F6EECF244321}">
                <p14:modId xmlns:p14="http://schemas.microsoft.com/office/powerpoint/2010/main" val="3473824092"/>
              </p:ext>
            </p:extLst>
          </p:nvPr>
        </p:nvGraphicFramePr>
        <p:xfrm>
          <a:off x="277791" y="1221511"/>
          <a:ext cx="8333774" cy="3924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 Diagonal Corner Rectangle 8"/>
          <p:cNvSpPr/>
          <p:nvPr/>
        </p:nvSpPr>
        <p:spPr>
          <a:xfrm>
            <a:off x="4227683" y="1112572"/>
            <a:ext cx="3261137" cy="439312"/>
          </a:xfrm>
          <a:prstGeom prst="round2DiagRect">
            <a:avLst/>
          </a:prstGeom>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n w="0"/>
                <a:solidFill>
                  <a:srgbClr val="FFFF00"/>
                </a:solidFill>
                <a:effectLst>
                  <a:outerShdw blurRad="38100" dist="19050" dir="2700000" algn="tl" rotWithShape="0">
                    <a:schemeClr val="dk1">
                      <a:alpha val="40000"/>
                    </a:schemeClr>
                  </a:outerShdw>
                </a:effectLst>
              </a:rPr>
              <a:t>Core Principle</a:t>
            </a:r>
            <a:endParaRPr lang="en-IN" sz="2600" b="1" dirty="0">
              <a:ln w="0"/>
              <a:solidFill>
                <a:srgbClr val="FFFF00"/>
              </a:solidFill>
              <a:effectLst>
                <a:outerShdw blurRad="38100" dist="19050" dir="2700000" algn="tl" rotWithShape="0">
                  <a:schemeClr val="dk1">
                    <a:alpha val="40000"/>
                  </a:schemeClr>
                </a:outerShdw>
              </a:effectLst>
            </a:endParaRPr>
          </a:p>
        </p:txBody>
      </p:sp>
      <p:sp>
        <p:nvSpPr>
          <p:cNvPr id="3" name="Explosion 2 2"/>
          <p:cNvSpPr/>
          <p:nvPr/>
        </p:nvSpPr>
        <p:spPr>
          <a:xfrm rot="18708843">
            <a:off x="-547604" y="1608803"/>
            <a:ext cx="3574639" cy="2262435"/>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rgbClr val="FF0000"/>
                </a:solidFill>
              </a:rPr>
              <a:t> </a:t>
            </a:r>
            <a:r>
              <a:rPr lang="en-US" sz="1500" b="1" dirty="0">
                <a:solidFill>
                  <a:srgbClr val="FF0000"/>
                </a:solidFill>
              </a:rPr>
              <a:t>Applicable to all entities on which </a:t>
            </a:r>
            <a:r>
              <a:rPr lang="en-US" sz="1500" b="1" dirty="0" err="1">
                <a:solidFill>
                  <a:srgbClr val="FF0000"/>
                </a:solidFill>
              </a:rPr>
              <a:t>Ind</a:t>
            </a:r>
            <a:r>
              <a:rPr lang="en-US" sz="1500" b="1" dirty="0">
                <a:solidFill>
                  <a:srgbClr val="FF0000"/>
                </a:solidFill>
              </a:rPr>
              <a:t> AS is applicable</a:t>
            </a:r>
            <a:r>
              <a:rPr lang="en-US" sz="1500" dirty="0">
                <a:solidFill>
                  <a:srgbClr val="FFFF00"/>
                </a:solidFill>
              </a:rPr>
              <a:t>.</a:t>
            </a:r>
            <a:endParaRPr lang="en-IN" sz="1500" dirty="0">
              <a:solidFill>
                <a:srgbClr val="FFFF00"/>
              </a:solidFill>
            </a:endParaRPr>
          </a:p>
        </p:txBody>
      </p:sp>
    </p:spTree>
    <p:extLst>
      <p:ext uri="{BB962C8B-B14F-4D97-AF65-F5344CB8AC3E}">
        <p14:creationId xmlns:p14="http://schemas.microsoft.com/office/powerpoint/2010/main" val="3101317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graphicEl>
                                              <a:dgm id="{9DD75A30-086B-4097-8539-8EDA6A193B72}"/>
                                            </p:graphicEl>
                                          </p:spTgt>
                                        </p:tgtEl>
                                        <p:attrNameLst>
                                          <p:attrName>style.visibility</p:attrName>
                                        </p:attrNameLst>
                                      </p:cBhvr>
                                      <p:to>
                                        <p:strVal val="visible"/>
                                      </p:to>
                                    </p:set>
                                    <p:animEffect transition="in" filter="fade">
                                      <p:cBhvr>
                                        <p:cTn id="21" dur="1000"/>
                                        <p:tgtEl>
                                          <p:spTgt spid="8">
                                            <p:graphicEl>
                                              <a:dgm id="{9DD75A30-086B-4097-8539-8EDA6A193B72}"/>
                                            </p:graphicEl>
                                          </p:spTgt>
                                        </p:tgtEl>
                                      </p:cBhvr>
                                    </p:animEffect>
                                    <p:anim calcmode="lin" valueType="num">
                                      <p:cBhvr>
                                        <p:cTn id="22" dur="1000" fill="hold"/>
                                        <p:tgtEl>
                                          <p:spTgt spid="8">
                                            <p:graphicEl>
                                              <a:dgm id="{9DD75A30-086B-4097-8539-8EDA6A193B72}"/>
                                            </p:graphicEl>
                                          </p:spTgt>
                                        </p:tgtEl>
                                        <p:attrNameLst>
                                          <p:attrName>ppt_x</p:attrName>
                                        </p:attrNameLst>
                                      </p:cBhvr>
                                      <p:tavLst>
                                        <p:tav tm="0">
                                          <p:val>
                                            <p:strVal val="#ppt_x"/>
                                          </p:val>
                                        </p:tav>
                                        <p:tav tm="100000">
                                          <p:val>
                                            <p:strVal val="#ppt_x"/>
                                          </p:val>
                                        </p:tav>
                                      </p:tavLst>
                                    </p:anim>
                                    <p:anim calcmode="lin" valueType="num">
                                      <p:cBhvr>
                                        <p:cTn id="23" dur="1000" fill="hold"/>
                                        <p:tgtEl>
                                          <p:spTgt spid="8">
                                            <p:graphicEl>
                                              <a:dgm id="{9DD75A30-086B-4097-8539-8EDA6A193B72}"/>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graphicEl>
                                              <a:dgm id="{865EB2E5-D93A-4778-8260-9A4F05749B1B}"/>
                                            </p:graphicEl>
                                          </p:spTgt>
                                        </p:tgtEl>
                                        <p:attrNameLst>
                                          <p:attrName>style.visibility</p:attrName>
                                        </p:attrNameLst>
                                      </p:cBhvr>
                                      <p:to>
                                        <p:strVal val="visible"/>
                                      </p:to>
                                    </p:set>
                                    <p:animEffect transition="in" filter="fade">
                                      <p:cBhvr>
                                        <p:cTn id="26" dur="1000"/>
                                        <p:tgtEl>
                                          <p:spTgt spid="8">
                                            <p:graphicEl>
                                              <a:dgm id="{865EB2E5-D93A-4778-8260-9A4F05749B1B}"/>
                                            </p:graphicEl>
                                          </p:spTgt>
                                        </p:tgtEl>
                                      </p:cBhvr>
                                    </p:animEffect>
                                    <p:anim calcmode="lin" valueType="num">
                                      <p:cBhvr>
                                        <p:cTn id="27" dur="1000" fill="hold"/>
                                        <p:tgtEl>
                                          <p:spTgt spid="8">
                                            <p:graphicEl>
                                              <a:dgm id="{865EB2E5-D93A-4778-8260-9A4F05749B1B}"/>
                                            </p:graphicEl>
                                          </p:spTgt>
                                        </p:tgtEl>
                                        <p:attrNameLst>
                                          <p:attrName>ppt_x</p:attrName>
                                        </p:attrNameLst>
                                      </p:cBhvr>
                                      <p:tavLst>
                                        <p:tav tm="0">
                                          <p:val>
                                            <p:strVal val="#ppt_x"/>
                                          </p:val>
                                        </p:tav>
                                        <p:tav tm="100000">
                                          <p:val>
                                            <p:strVal val="#ppt_x"/>
                                          </p:val>
                                        </p:tav>
                                      </p:tavLst>
                                    </p:anim>
                                    <p:anim calcmode="lin" valueType="num">
                                      <p:cBhvr>
                                        <p:cTn id="28" dur="1000" fill="hold"/>
                                        <p:tgtEl>
                                          <p:spTgt spid="8">
                                            <p:graphicEl>
                                              <a:dgm id="{865EB2E5-D93A-4778-8260-9A4F05749B1B}"/>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graphicEl>
                                              <a:dgm id="{A3CA80BF-0085-4F57-9511-9091E75AB66A}"/>
                                            </p:graphicEl>
                                          </p:spTgt>
                                        </p:tgtEl>
                                        <p:attrNameLst>
                                          <p:attrName>style.visibility</p:attrName>
                                        </p:attrNameLst>
                                      </p:cBhvr>
                                      <p:to>
                                        <p:strVal val="visible"/>
                                      </p:to>
                                    </p:set>
                                    <p:animEffect transition="in" filter="fade">
                                      <p:cBhvr>
                                        <p:cTn id="33" dur="1000"/>
                                        <p:tgtEl>
                                          <p:spTgt spid="8">
                                            <p:graphicEl>
                                              <a:dgm id="{A3CA80BF-0085-4F57-9511-9091E75AB66A}"/>
                                            </p:graphicEl>
                                          </p:spTgt>
                                        </p:tgtEl>
                                      </p:cBhvr>
                                    </p:animEffect>
                                    <p:anim calcmode="lin" valueType="num">
                                      <p:cBhvr>
                                        <p:cTn id="34" dur="1000" fill="hold"/>
                                        <p:tgtEl>
                                          <p:spTgt spid="8">
                                            <p:graphicEl>
                                              <a:dgm id="{A3CA80BF-0085-4F57-9511-9091E75AB66A}"/>
                                            </p:graphicEl>
                                          </p:spTgt>
                                        </p:tgtEl>
                                        <p:attrNameLst>
                                          <p:attrName>ppt_x</p:attrName>
                                        </p:attrNameLst>
                                      </p:cBhvr>
                                      <p:tavLst>
                                        <p:tav tm="0">
                                          <p:val>
                                            <p:strVal val="#ppt_x"/>
                                          </p:val>
                                        </p:tav>
                                        <p:tav tm="100000">
                                          <p:val>
                                            <p:strVal val="#ppt_x"/>
                                          </p:val>
                                        </p:tav>
                                      </p:tavLst>
                                    </p:anim>
                                    <p:anim calcmode="lin" valueType="num">
                                      <p:cBhvr>
                                        <p:cTn id="35" dur="1000" fill="hold"/>
                                        <p:tgtEl>
                                          <p:spTgt spid="8">
                                            <p:graphicEl>
                                              <a:dgm id="{A3CA80BF-0085-4F57-9511-9091E75AB66A}"/>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graphicEl>
                                              <a:dgm id="{CD361803-3C57-4001-8876-DB1022407708}"/>
                                            </p:graphicEl>
                                          </p:spTgt>
                                        </p:tgtEl>
                                        <p:attrNameLst>
                                          <p:attrName>style.visibility</p:attrName>
                                        </p:attrNameLst>
                                      </p:cBhvr>
                                      <p:to>
                                        <p:strVal val="visible"/>
                                      </p:to>
                                    </p:set>
                                    <p:animEffect transition="in" filter="fade">
                                      <p:cBhvr>
                                        <p:cTn id="38" dur="1000"/>
                                        <p:tgtEl>
                                          <p:spTgt spid="8">
                                            <p:graphicEl>
                                              <a:dgm id="{CD361803-3C57-4001-8876-DB1022407708}"/>
                                            </p:graphicEl>
                                          </p:spTgt>
                                        </p:tgtEl>
                                      </p:cBhvr>
                                    </p:animEffect>
                                    <p:anim calcmode="lin" valueType="num">
                                      <p:cBhvr>
                                        <p:cTn id="39" dur="1000" fill="hold"/>
                                        <p:tgtEl>
                                          <p:spTgt spid="8">
                                            <p:graphicEl>
                                              <a:dgm id="{CD361803-3C57-4001-8876-DB1022407708}"/>
                                            </p:graphicEl>
                                          </p:spTgt>
                                        </p:tgtEl>
                                        <p:attrNameLst>
                                          <p:attrName>ppt_x</p:attrName>
                                        </p:attrNameLst>
                                      </p:cBhvr>
                                      <p:tavLst>
                                        <p:tav tm="0">
                                          <p:val>
                                            <p:strVal val="#ppt_x"/>
                                          </p:val>
                                        </p:tav>
                                        <p:tav tm="100000">
                                          <p:val>
                                            <p:strVal val="#ppt_x"/>
                                          </p:val>
                                        </p:tav>
                                      </p:tavLst>
                                    </p:anim>
                                    <p:anim calcmode="lin" valueType="num">
                                      <p:cBhvr>
                                        <p:cTn id="40" dur="1000" fill="hold"/>
                                        <p:tgtEl>
                                          <p:spTgt spid="8">
                                            <p:graphicEl>
                                              <a:dgm id="{CD361803-3C57-4001-8876-DB102240770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P spid="9"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41" y="506081"/>
            <a:ext cx="7339017" cy="681587"/>
          </a:xfrm>
        </p:spPr>
        <p:txBody>
          <a:bodyPr>
            <a:noAutofit/>
          </a:bodyPr>
          <a:lstStyle/>
          <a:p>
            <a:pPr algn="just"/>
            <a:r>
              <a:rPr lang="en-IN" sz="2100" dirty="0">
                <a:solidFill>
                  <a:srgbClr val="FFFF00"/>
                </a:solidFill>
              </a:rPr>
              <a:t>Roadmap for Reporting Operating Segment </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6</a:t>
            </a:fld>
            <a:endParaRPr lang="en-IN" dirty="0"/>
          </a:p>
        </p:txBody>
      </p:sp>
      <p:graphicFrame>
        <p:nvGraphicFramePr>
          <p:cNvPr id="5" name="Diagram 4"/>
          <p:cNvGraphicFramePr/>
          <p:nvPr>
            <p:extLst>
              <p:ext uri="{D42A27DB-BD31-4B8C-83A1-F6EECF244321}">
                <p14:modId xmlns:p14="http://schemas.microsoft.com/office/powerpoint/2010/main" val="1637755127"/>
              </p:ext>
            </p:extLst>
          </p:nvPr>
        </p:nvGraphicFramePr>
        <p:xfrm>
          <a:off x="230823" y="1187668"/>
          <a:ext cx="8542788" cy="3847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7207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03ABD003-8888-42F0-833C-13A3C74BF688}"/>
                                            </p:graphicEl>
                                          </p:spTgt>
                                        </p:tgtEl>
                                        <p:attrNameLst>
                                          <p:attrName>style.visibility</p:attrName>
                                        </p:attrNameLst>
                                      </p:cBhvr>
                                      <p:to>
                                        <p:strVal val="visible"/>
                                      </p:to>
                                    </p:set>
                                    <p:animEffect transition="in" filter="fade">
                                      <p:cBhvr>
                                        <p:cTn id="7" dur="1000"/>
                                        <p:tgtEl>
                                          <p:spTgt spid="5">
                                            <p:graphicEl>
                                              <a:dgm id="{03ABD003-8888-42F0-833C-13A3C74BF688}"/>
                                            </p:graphicEl>
                                          </p:spTgt>
                                        </p:tgtEl>
                                      </p:cBhvr>
                                    </p:animEffect>
                                    <p:anim calcmode="lin" valueType="num">
                                      <p:cBhvr>
                                        <p:cTn id="8" dur="1000" fill="hold"/>
                                        <p:tgtEl>
                                          <p:spTgt spid="5">
                                            <p:graphicEl>
                                              <a:dgm id="{03ABD003-8888-42F0-833C-13A3C74BF688}"/>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03ABD003-8888-42F0-833C-13A3C74BF68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6A0FFAA0-5A0C-43D6-B232-9DFEF9C2EE87}"/>
                                            </p:graphicEl>
                                          </p:spTgt>
                                        </p:tgtEl>
                                        <p:attrNameLst>
                                          <p:attrName>style.visibility</p:attrName>
                                        </p:attrNameLst>
                                      </p:cBhvr>
                                      <p:to>
                                        <p:strVal val="visible"/>
                                      </p:to>
                                    </p:set>
                                    <p:animEffect transition="in" filter="fade">
                                      <p:cBhvr>
                                        <p:cTn id="14" dur="1000"/>
                                        <p:tgtEl>
                                          <p:spTgt spid="5">
                                            <p:graphicEl>
                                              <a:dgm id="{6A0FFAA0-5A0C-43D6-B232-9DFEF9C2EE87}"/>
                                            </p:graphicEl>
                                          </p:spTgt>
                                        </p:tgtEl>
                                      </p:cBhvr>
                                    </p:animEffect>
                                    <p:anim calcmode="lin" valueType="num">
                                      <p:cBhvr>
                                        <p:cTn id="15" dur="1000" fill="hold"/>
                                        <p:tgtEl>
                                          <p:spTgt spid="5">
                                            <p:graphicEl>
                                              <a:dgm id="{6A0FFAA0-5A0C-43D6-B232-9DFEF9C2EE87}"/>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6A0FFAA0-5A0C-43D6-B232-9DFEF9C2EE87}"/>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CB689DAB-DA53-4C68-B872-BC0101E87886}"/>
                                            </p:graphicEl>
                                          </p:spTgt>
                                        </p:tgtEl>
                                        <p:attrNameLst>
                                          <p:attrName>style.visibility</p:attrName>
                                        </p:attrNameLst>
                                      </p:cBhvr>
                                      <p:to>
                                        <p:strVal val="visible"/>
                                      </p:to>
                                    </p:set>
                                    <p:animEffect transition="in" filter="fade">
                                      <p:cBhvr>
                                        <p:cTn id="21" dur="1000"/>
                                        <p:tgtEl>
                                          <p:spTgt spid="5">
                                            <p:graphicEl>
                                              <a:dgm id="{CB689DAB-DA53-4C68-B872-BC0101E87886}"/>
                                            </p:graphicEl>
                                          </p:spTgt>
                                        </p:tgtEl>
                                      </p:cBhvr>
                                    </p:animEffect>
                                    <p:anim calcmode="lin" valueType="num">
                                      <p:cBhvr>
                                        <p:cTn id="22" dur="1000" fill="hold"/>
                                        <p:tgtEl>
                                          <p:spTgt spid="5">
                                            <p:graphicEl>
                                              <a:dgm id="{CB689DAB-DA53-4C68-B872-BC0101E87886}"/>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CB689DAB-DA53-4C68-B872-BC0101E87886}"/>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graphicEl>
                                              <a:dgm id="{B59B0675-A157-480B-B673-F42C2DDB3F48}"/>
                                            </p:graphicEl>
                                          </p:spTgt>
                                        </p:tgtEl>
                                        <p:attrNameLst>
                                          <p:attrName>style.visibility</p:attrName>
                                        </p:attrNameLst>
                                      </p:cBhvr>
                                      <p:to>
                                        <p:strVal val="visible"/>
                                      </p:to>
                                    </p:set>
                                    <p:animEffect transition="in" filter="fade">
                                      <p:cBhvr>
                                        <p:cTn id="26" dur="1000"/>
                                        <p:tgtEl>
                                          <p:spTgt spid="5">
                                            <p:graphicEl>
                                              <a:dgm id="{B59B0675-A157-480B-B673-F42C2DDB3F48}"/>
                                            </p:graphicEl>
                                          </p:spTgt>
                                        </p:tgtEl>
                                      </p:cBhvr>
                                    </p:animEffect>
                                    <p:anim calcmode="lin" valueType="num">
                                      <p:cBhvr>
                                        <p:cTn id="27" dur="1000" fill="hold"/>
                                        <p:tgtEl>
                                          <p:spTgt spid="5">
                                            <p:graphicEl>
                                              <a:dgm id="{B59B0675-A157-480B-B673-F42C2DDB3F48}"/>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B59B0675-A157-480B-B673-F42C2DDB3F48}"/>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7D9A6EDF-4F74-49B9-9E58-5F407E56EAF4}"/>
                                            </p:graphicEl>
                                          </p:spTgt>
                                        </p:tgtEl>
                                        <p:attrNameLst>
                                          <p:attrName>style.visibility</p:attrName>
                                        </p:attrNameLst>
                                      </p:cBhvr>
                                      <p:to>
                                        <p:strVal val="visible"/>
                                      </p:to>
                                    </p:set>
                                    <p:animEffect transition="in" filter="fade">
                                      <p:cBhvr>
                                        <p:cTn id="33" dur="1000"/>
                                        <p:tgtEl>
                                          <p:spTgt spid="5">
                                            <p:graphicEl>
                                              <a:dgm id="{7D9A6EDF-4F74-49B9-9E58-5F407E56EAF4}"/>
                                            </p:graphicEl>
                                          </p:spTgt>
                                        </p:tgtEl>
                                      </p:cBhvr>
                                    </p:animEffect>
                                    <p:anim calcmode="lin" valueType="num">
                                      <p:cBhvr>
                                        <p:cTn id="34" dur="1000" fill="hold"/>
                                        <p:tgtEl>
                                          <p:spTgt spid="5">
                                            <p:graphicEl>
                                              <a:dgm id="{7D9A6EDF-4F74-49B9-9E58-5F407E56EAF4}"/>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7D9A6EDF-4F74-49B9-9E58-5F407E56EAF4}"/>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graphicEl>
                                              <a:dgm id="{51B72F74-D7D5-4762-AEA4-1B9C741B4977}"/>
                                            </p:graphicEl>
                                          </p:spTgt>
                                        </p:tgtEl>
                                        <p:attrNameLst>
                                          <p:attrName>style.visibility</p:attrName>
                                        </p:attrNameLst>
                                      </p:cBhvr>
                                      <p:to>
                                        <p:strVal val="visible"/>
                                      </p:to>
                                    </p:set>
                                    <p:animEffect transition="in" filter="fade">
                                      <p:cBhvr>
                                        <p:cTn id="40" dur="1000"/>
                                        <p:tgtEl>
                                          <p:spTgt spid="5">
                                            <p:graphicEl>
                                              <a:dgm id="{51B72F74-D7D5-4762-AEA4-1B9C741B4977}"/>
                                            </p:graphicEl>
                                          </p:spTgt>
                                        </p:tgtEl>
                                      </p:cBhvr>
                                    </p:animEffect>
                                    <p:anim calcmode="lin" valueType="num">
                                      <p:cBhvr>
                                        <p:cTn id="41" dur="1000" fill="hold"/>
                                        <p:tgtEl>
                                          <p:spTgt spid="5">
                                            <p:graphicEl>
                                              <a:dgm id="{51B72F74-D7D5-4762-AEA4-1B9C741B4977}"/>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51B72F74-D7D5-4762-AEA4-1B9C741B4977}"/>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graphicEl>
                                              <a:dgm id="{208FA5B6-4FA4-4DC8-89B2-080699607E4D}"/>
                                            </p:graphicEl>
                                          </p:spTgt>
                                        </p:tgtEl>
                                        <p:attrNameLst>
                                          <p:attrName>style.visibility</p:attrName>
                                        </p:attrNameLst>
                                      </p:cBhvr>
                                      <p:to>
                                        <p:strVal val="visible"/>
                                      </p:to>
                                    </p:set>
                                    <p:animEffect transition="in" filter="fade">
                                      <p:cBhvr>
                                        <p:cTn id="45" dur="1000"/>
                                        <p:tgtEl>
                                          <p:spTgt spid="5">
                                            <p:graphicEl>
                                              <a:dgm id="{208FA5B6-4FA4-4DC8-89B2-080699607E4D}"/>
                                            </p:graphicEl>
                                          </p:spTgt>
                                        </p:tgtEl>
                                      </p:cBhvr>
                                    </p:animEffect>
                                    <p:anim calcmode="lin" valueType="num">
                                      <p:cBhvr>
                                        <p:cTn id="46" dur="1000" fill="hold"/>
                                        <p:tgtEl>
                                          <p:spTgt spid="5">
                                            <p:graphicEl>
                                              <a:dgm id="{208FA5B6-4FA4-4DC8-89B2-080699607E4D}"/>
                                            </p:graphicEl>
                                          </p:spTgt>
                                        </p:tgtEl>
                                        <p:attrNameLst>
                                          <p:attrName>ppt_x</p:attrName>
                                        </p:attrNameLst>
                                      </p:cBhvr>
                                      <p:tavLst>
                                        <p:tav tm="0">
                                          <p:val>
                                            <p:strVal val="#ppt_x"/>
                                          </p:val>
                                        </p:tav>
                                        <p:tav tm="100000">
                                          <p:val>
                                            <p:strVal val="#ppt_x"/>
                                          </p:val>
                                        </p:tav>
                                      </p:tavLst>
                                    </p:anim>
                                    <p:anim calcmode="lin" valueType="num">
                                      <p:cBhvr>
                                        <p:cTn id="47" dur="1000" fill="hold"/>
                                        <p:tgtEl>
                                          <p:spTgt spid="5">
                                            <p:graphicEl>
                                              <a:dgm id="{208FA5B6-4FA4-4DC8-89B2-080699607E4D}"/>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graphicEl>
                                              <a:dgm id="{F0E230AC-4421-4654-A8EE-A6DD5F2636E5}"/>
                                            </p:graphicEl>
                                          </p:spTgt>
                                        </p:tgtEl>
                                        <p:attrNameLst>
                                          <p:attrName>style.visibility</p:attrName>
                                        </p:attrNameLst>
                                      </p:cBhvr>
                                      <p:to>
                                        <p:strVal val="visible"/>
                                      </p:to>
                                    </p:set>
                                    <p:animEffect transition="in" filter="fade">
                                      <p:cBhvr>
                                        <p:cTn id="52" dur="1000"/>
                                        <p:tgtEl>
                                          <p:spTgt spid="5">
                                            <p:graphicEl>
                                              <a:dgm id="{F0E230AC-4421-4654-A8EE-A6DD5F2636E5}"/>
                                            </p:graphicEl>
                                          </p:spTgt>
                                        </p:tgtEl>
                                      </p:cBhvr>
                                    </p:animEffect>
                                    <p:anim calcmode="lin" valueType="num">
                                      <p:cBhvr>
                                        <p:cTn id="53" dur="1000" fill="hold"/>
                                        <p:tgtEl>
                                          <p:spTgt spid="5">
                                            <p:graphicEl>
                                              <a:dgm id="{F0E230AC-4421-4654-A8EE-A6DD5F2636E5}"/>
                                            </p:graphicEl>
                                          </p:spTgt>
                                        </p:tgtEl>
                                        <p:attrNameLst>
                                          <p:attrName>ppt_x</p:attrName>
                                        </p:attrNameLst>
                                      </p:cBhvr>
                                      <p:tavLst>
                                        <p:tav tm="0">
                                          <p:val>
                                            <p:strVal val="#ppt_x"/>
                                          </p:val>
                                        </p:tav>
                                        <p:tav tm="100000">
                                          <p:val>
                                            <p:strVal val="#ppt_x"/>
                                          </p:val>
                                        </p:tav>
                                      </p:tavLst>
                                    </p:anim>
                                    <p:anim calcmode="lin" valueType="num">
                                      <p:cBhvr>
                                        <p:cTn id="54" dur="1000" fill="hold"/>
                                        <p:tgtEl>
                                          <p:spTgt spid="5">
                                            <p:graphicEl>
                                              <a:dgm id="{F0E230AC-4421-4654-A8EE-A6DD5F2636E5}"/>
                                            </p:graphic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
                                            <p:graphicEl>
                                              <a:dgm id="{DF54578B-2787-4C56-B7F0-41A7D0E8C970}"/>
                                            </p:graphicEl>
                                          </p:spTgt>
                                        </p:tgtEl>
                                        <p:attrNameLst>
                                          <p:attrName>style.visibility</p:attrName>
                                        </p:attrNameLst>
                                      </p:cBhvr>
                                      <p:to>
                                        <p:strVal val="visible"/>
                                      </p:to>
                                    </p:set>
                                    <p:animEffect transition="in" filter="fade">
                                      <p:cBhvr>
                                        <p:cTn id="59" dur="1000"/>
                                        <p:tgtEl>
                                          <p:spTgt spid="5">
                                            <p:graphicEl>
                                              <a:dgm id="{DF54578B-2787-4C56-B7F0-41A7D0E8C970}"/>
                                            </p:graphicEl>
                                          </p:spTgt>
                                        </p:tgtEl>
                                      </p:cBhvr>
                                    </p:animEffect>
                                    <p:anim calcmode="lin" valueType="num">
                                      <p:cBhvr>
                                        <p:cTn id="60" dur="1000" fill="hold"/>
                                        <p:tgtEl>
                                          <p:spTgt spid="5">
                                            <p:graphicEl>
                                              <a:dgm id="{DF54578B-2787-4C56-B7F0-41A7D0E8C970}"/>
                                            </p:graphicEl>
                                          </p:spTgt>
                                        </p:tgtEl>
                                        <p:attrNameLst>
                                          <p:attrName>ppt_x</p:attrName>
                                        </p:attrNameLst>
                                      </p:cBhvr>
                                      <p:tavLst>
                                        <p:tav tm="0">
                                          <p:val>
                                            <p:strVal val="#ppt_x"/>
                                          </p:val>
                                        </p:tav>
                                        <p:tav tm="100000">
                                          <p:val>
                                            <p:strVal val="#ppt_x"/>
                                          </p:val>
                                        </p:tav>
                                      </p:tavLst>
                                    </p:anim>
                                    <p:anim calcmode="lin" valueType="num">
                                      <p:cBhvr>
                                        <p:cTn id="61" dur="1000" fill="hold"/>
                                        <p:tgtEl>
                                          <p:spTgt spid="5">
                                            <p:graphicEl>
                                              <a:dgm id="{DF54578B-2787-4C56-B7F0-41A7D0E8C970}"/>
                                            </p:graphic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
                                            <p:graphicEl>
                                              <a:dgm id="{F136A8CF-5BA5-4ED0-975F-55E6243327F7}"/>
                                            </p:graphicEl>
                                          </p:spTgt>
                                        </p:tgtEl>
                                        <p:attrNameLst>
                                          <p:attrName>style.visibility</p:attrName>
                                        </p:attrNameLst>
                                      </p:cBhvr>
                                      <p:to>
                                        <p:strVal val="visible"/>
                                      </p:to>
                                    </p:set>
                                    <p:animEffect transition="in" filter="fade">
                                      <p:cBhvr>
                                        <p:cTn id="64" dur="1000"/>
                                        <p:tgtEl>
                                          <p:spTgt spid="5">
                                            <p:graphicEl>
                                              <a:dgm id="{F136A8CF-5BA5-4ED0-975F-55E6243327F7}"/>
                                            </p:graphicEl>
                                          </p:spTgt>
                                        </p:tgtEl>
                                      </p:cBhvr>
                                    </p:animEffect>
                                    <p:anim calcmode="lin" valueType="num">
                                      <p:cBhvr>
                                        <p:cTn id="65" dur="1000" fill="hold"/>
                                        <p:tgtEl>
                                          <p:spTgt spid="5">
                                            <p:graphicEl>
                                              <a:dgm id="{F136A8CF-5BA5-4ED0-975F-55E6243327F7}"/>
                                            </p:graphicEl>
                                          </p:spTgt>
                                        </p:tgtEl>
                                        <p:attrNameLst>
                                          <p:attrName>ppt_x</p:attrName>
                                        </p:attrNameLst>
                                      </p:cBhvr>
                                      <p:tavLst>
                                        <p:tav tm="0">
                                          <p:val>
                                            <p:strVal val="#ppt_x"/>
                                          </p:val>
                                        </p:tav>
                                        <p:tav tm="100000">
                                          <p:val>
                                            <p:strVal val="#ppt_x"/>
                                          </p:val>
                                        </p:tav>
                                      </p:tavLst>
                                    </p:anim>
                                    <p:anim calcmode="lin" valueType="num">
                                      <p:cBhvr>
                                        <p:cTn id="66" dur="1000" fill="hold"/>
                                        <p:tgtEl>
                                          <p:spTgt spid="5">
                                            <p:graphicEl>
                                              <a:dgm id="{F136A8CF-5BA5-4ED0-975F-55E6243327F7}"/>
                                            </p:graphic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
                                            <p:graphicEl>
                                              <a:dgm id="{FB15BA6D-75C9-4911-B4F5-6E7BD199AF4B}"/>
                                            </p:graphicEl>
                                          </p:spTgt>
                                        </p:tgtEl>
                                        <p:attrNameLst>
                                          <p:attrName>style.visibility</p:attrName>
                                        </p:attrNameLst>
                                      </p:cBhvr>
                                      <p:to>
                                        <p:strVal val="visible"/>
                                      </p:to>
                                    </p:set>
                                    <p:animEffect transition="in" filter="fade">
                                      <p:cBhvr>
                                        <p:cTn id="71" dur="1000"/>
                                        <p:tgtEl>
                                          <p:spTgt spid="5">
                                            <p:graphicEl>
                                              <a:dgm id="{FB15BA6D-75C9-4911-B4F5-6E7BD199AF4B}"/>
                                            </p:graphicEl>
                                          </p:spTgt>
                                        </p:tgtEl>
                                      </p:cBhvr>
                                    </p:animEffect>
                                    <p:anim calcmode="lin" valueType="num">
                                      <p:cBhvr>
                                        <p:cTn id="72" dur="1000" fill="hold"/>
                                        <p:tgtEl>
                                          <p:spTgt spid="5">
                                            <p:graphicEl>
                                              <a:dgm id="{FB15BA6D-75C9-4911-B4F5-6E7BD199AF4B}"/>
                                            </p:graphicEl>
                                          </p:spTgt>
                                        </p:tgtEl>
                                        <p:attrNameLst>
                                          <p:attrName>ppt_x</p:attrName>
                                        </p:attrNameLst>
                                      </p:cBhvr>
                                      <p:tavLst>
                                        <p:tav tm="0">
                                          <p:val>
                                            <p:strVal val="#ppt_x"/>
                                          </p:val>
                                        </p:tav>
                                        <p:tav tm="100000">
                                          <p:val>
                                            <p:strVal val="#ppt_x"/>
                                          </p:val>
                                        </p:tav>
                                      </p:tavLst>
                                    </p:anim>
                                    <p:anim calcmode="lin" valueType="num">
                                      <p:cBhvr>
                                        <p:cTn id="73" dur="1000" fill="hold"/>
                                        <p:tgtEl>
                                          <p:spTgt spid="5">
                                            <p:graphicEl>
                                              <a:dgm id="{FB15BA6D-75C9-4911-B4F5-6E7BD199AF4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66" y="506081"/>
            <a:ext cx="7720312" cy="681587"/>
          </a:xfrm>
        </p:spPr>
        <p:txBody>
          <a:bodyPr>
            <a:noAutofit/>
          </a:bodyPr>
          <a:lstStyle/>
          <a:p>
            <a:pPr algn="just"/>
            <a:r>
              <a:rPr lang="en-IN" sz="1700" dirty="0">
                <a:solidFill>
                  <a:srgbClr val="FFFF00"/>
                </a:solidFill>
              </a:rPr>
              <a:t>Step 1 : Identify Chief operating decision maker (CODM) </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7</a:t>
            </a:fld>
            <a:endParaRPr lang="en-IN" dirty="0"/>
          </a:p>
        </p:txBody>
      </p:sp>
      <p:sp>
        <p:nvSpPr>
          <p:cNvPr id="3" name="Rectangle 2"/>
          <p:cNvSpPr/>
          <p:nvPr/>
        </p:nvSpPr>
        <p:spPr>
          <a:xfrm>
            <a:off x="428266" y="1237893"/>
            <a:ext cx="8264320" cy="3631763"/>
          </a:xfrm>
          <a:prstGeom prst="rect">
            <a:avLst/>
          </a:prstGeom>
        </p:spPr>
        <p:txBody>
          <a:bodyPr wrap="square">
            <a:spAutoFit/>
          </a:bodyPr>
          <a:lstStyle/>
          <a:p>
            <a:endParaRPr lang="en-IN" sz="1400" dirty="0">
              <a:latin typeface="Arial" panose="020B0604020202020204" pitchFamily="34" charset="0"/>
            </a:endParaRPr>
          </a:p>
          <a:p>
            <a:pPr marL="285750" indent="-285750" algn="just">
              <a:lnSpc>
                <a:spcPct val="150000"/>
              </a:lnSpc>
              <a:buFont typeface="Wingdings" panose="05000000000000000000" pitchFamily="2" charset="2"/>
              <a:buChar char="q"/>
            </a:pPr>
            <a:r>
              <a:rPr lang="en-US" dirty="0">
                <a:latin typeface="Arial" panose="020B0604020202020204" pitchFamily="34" charset="0"/>
              </a:rPr>
              <a:t>A reporting entity can have only </a:t>
            </a:r>
            <a:r>
              <a:rPr lang="en-US" b="1" dirty="0">
                <a:solidFill>
                  <a:srgbClr val="FF0000"/>
                </a:solidFill>
                <a:latin typeface="Arial" panose="020B0604020202020204" pitchFamily="34" charset="0"/>
              </a:rPr>
              <a:t>ONE CODM</a:t>
            </a:r>
            <a:r>
              <a:rPr lang="en-US" dirty="0">
                <a:latin typeface="Arial" panose="020B0604020202020204" pitchFamily="34" charset="0"/>
              </a:rPr>
              <a:t> </a:t>
            </a:r>
            <a:r>
              <a:rPr lang="en-US" dirty="0"/>
              <a:t>which might be Chief Executive Officer – CEO or Chief Operating Officer - COO or it may also be a group of executive directors or others.</a:t>
            </a:r>
          </a:p>
          <a:p>
            <a:pPr marL="285750" indent="-285750" algn="just">
              <a:lnSpc>
                <a:spcPct val="150000"/>
              </a:lnSpc>
              <a:buFont typeface="Wingdings" panose="05000000000000000000" pitchFamily="2" charset="2"/>
              <a:buChar char="q"/>
            </a:pPr>
            <a:r>
              <a:rPr lang="en-US" dirty="0"/>
              <a:t>The term </a:t>
            </a:r>
            <a:r>
              <a:rPr lang="en-US" b="1" dirty="0">
                <a:solidFill>
                  <a:srgbClr val="FF0000"/>
                </a:solidFill>
              </a:rPr>
              <a:t>‘Chief Operating Decision Maker’ (CODM) </a:t>
            </a:r>
            <a:r>
              <a:rPr lang="en-US" dirty="0"/>
              <a:t>identifies a function which allocates resources to and assesses the performance of operating segment. It does not necessarily a manager with a specific title.</a:t>
            </a:r>
          </a:p>
          <a:p>
            <a:pPr marL="285750" indent="-285750" algn="just">
              <a:lnSpc>
                <a:spcPct val="150000"/>
              </a:lnSpc>
              <a:buFont typeface="Wingdings" panose="05000000000000000000" pitchFamily="2" charset="2"/>
              <a:buChar char="q"/>
            </a:pPr>
            <a:r>
              <a:rPr lang="en-US" dirty="0"/>
              <a:t>Generally, </a:t>
            </a:r>
            <a:r>
              <a:rPr lang="en-US" b="1" dirty="0">
                <a:solidFill>
                  <a:srgbClr val="FF0000"/>
                </a:solidFill>
              </a:rPr>
              <a:t>CODM</a:t>
            </a:r>
            <a:r>
              <a:rPr lang="en-US" dirty="0"/>
              <a:t> is the highest level of management who is responsible for making strategic decisions about the entity’s segments.</a:t>
            </a:r>
          </a:p>
        </p:txBody>
      </p:sp>
    </p:spTree>
    <p:extLst>
      <p:ext uri="{BB962C8B-B14F-4D97-AF65-F5344CB8AC3E}">
        <p14:creationId xmlns:p14="http://schemas.microsoft.com/office/powerpoint/2010/main" val="13745546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66" y="506081"/>
            <a:ext cx="7720312" cy="681587"/>
          </a:xfrm>
        </p:spPr>
        <p:txBody>
          <a:bodyPr>
            <a:noAutofit/>
          </a:bodyPr>
          <a:lstStyle/>
          <a:p>
            <a:pPr algn="just"/>
            <a:r>
              <a:rPr lang="en-IN" sz="2500" dirty="0" err="1">
                <a:solidFill>
                  <a:srgbClr val="FFFF00"/>
                </a:solidFill>
              </a:rPr>
              <a:t>CASe</a:t>
            </a:r>
            <a:r>
              <a:rPr lang="en-IN" sz="2500" dirty="0">
                <a:solidFill>
                  <a:srgbClr val="FFFF00"/>
                </a:solidFill>
              </a:rPr>
              <a:t> study - (CODM) </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8</a:t>
            </a:fld>
            <a:endParaRPr lang="en-IN"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5496" b="1"/>
          <a:stretch/>
        </p:blipFill>
        <p:spPr>
          <a:xfrm>
            <a:off x="960690" y="1187668"/>
            <a:ext cx="6227179" cy="2377335"/>
          </a:xfrm>
          <a:prstGeom prst="rect">
            <a:avLst/>
          </a:prstGeom>
        </p:spPr>
      </p:pic>
      <p:sp>
        <p:nvSpPr>
          <p:cNvPr id="6" name="Rounded Rectangle 5"/>
          <p:cNvSpPr/>
          <p:nvPr/>
        </p:nvSpPr>
        <p:spPr>
          <a:xfrm>
            <a:off x="1516276" y="1452560"/>
            <a:ext cx="1111169" cy="59967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dirty="0">
                <a:solidFill>
                  <a:schemeClr val="bg1"/>
                </a:solidFill>
              </a:rPr>
              <a:t>CEO</a:t>
            </a:r>
          </a:p>
        </p:txBody>
      </p:sp>
      <p:sp>
        <p:nvSpPr>
          <p:cNvPr id="7" name="Rounded Rectangle 6"/>
          <p:cNvSpPr/>
          <p:nvPr/>
        </p:nvSpPr>
        <p:spPr>
          <a:xfrm>
            <a:off x="3495549" y="1447380"/>
            <a:ext cx="1203769" cy="59967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dirty="0">
                <a:solidFill>
                  <a:schemeClr val="bg1"/>
                </a:solidFill>
              </a:rPr>
              <a:t>COO</a:t>
            </a:r>
          </a:p>
        </p:txBody>
      </p:sp>
      <p:sp>
        <p:nvSpPr>
          <p:cNvPr id="8" name="Rounded Rectangle 7"/>
          <p:cNvSpPr/>
          <p:nvPr/>
        </p:nvSpPr>
        <p:spPr>
          <a:xfrm>
            <a:off x="5416945" y="1458955"/>
            <a:ext cx="1388962" cy="59967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bg1"/>
                </a:solidFill>
              </a:rPr>
              <a:t>President</a:t>
            </a:r>
            <a:endParaRPr lang="en-IN" sz="2000" b="1" dirty="0">
              <a:solidFill>
                <a:schemeClr val="bg1"/>
              </a:solidFill>
            </a:endParaRPr>
          </a:p>
        </p:txBody>
      </p:sp>
      <p:sp>
        <p:nvSpPr>
          <p:cNvPr id="9" name="Rounded Rectangle 8"/>
          <p:cNvSpPr/>
          <p:nvPr/>
        </p:nvSpPr>
        <p:spPr>
          <a:xfrm>
            <a:off x="1082223" y="2997709"/>
            <a:ext cx="5984112" cy="20861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IN" sz="2000" dirty="0"/>
          </a:p>
          <a:p>
            <a:pPr algn="ctr"/>
            <a:r>
              <a:rPr lang="en-US" sz="2000" b="1" dirty="0"/>
              <a:t>Executive Committee of Company HRM Ltd</a:t>
            </a:r>
          </a:p>
        </p:txBody>
      </p:sp>
      <p:sp>
        <p:nvSpPr>
          <p:cNvPr id="11" name="Rounded Rectangle 10"/>
          <p:cNvSpPr/>
          <p:nvPr/>
        </p:nvSpPr>
        <p:spPr>
          <a:xfrm>
            <a:off x="46293" y="1319730"/>
            <a:ext cx="1244278" cy="1099050"/>
          </a:xfrm>
          <a:prstGeom prst="roundRect">
            <a:avLst>
              <a:gd name="adj" fmla="val 16670"/>
            </a:avLst>
          </a:prstGeom>
          <a:blipFill>
            <a:blip r:embed="rId3" cstate="print">
              <a:extLst>
                <a:ext uri="{28A0092B-C50C-407E-A947-70E740481C1C}">
                  <a14:useLocalDpi xmlns:a14="http://schemas.microsoft.com/office/drawing/2010/main" val="0"/>
                </a:ext>
              </a:extLst>
            </a:blip>
            <a:srcRect/>
            <a:stretch>
              <a:fillRect t="-11000" b="-11000"/>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shade val="80000"/>
              <a:hueOff val="0"/>
              <a:satOff val="0"/>
              <a:lumOff val="0"/>
              <a:alphaOff val="0"/>
            </a:schemeClr>
          </a:effectRef>
          <a:fontRef idx="minor">
            <a:schemeClr val="lt1"/>
          </a:fontRef>
        </p:style>
        <p:txBody>
          <a:bodyPr/>
          <a:lstStyle/>
          <a:p>
            <a:endParaRPr lang="en-IN"/>
          </a:p>
        </p:txBody>
      </p:sp>
      <p:sp>
        <p:nvSpPr>
          <p:cNvPr id="12" name="Rounded Rectangle 11"/>
          <p:cNvSpPr/>
          <p:nvPr/>
        </p:nvSpPr>
        <p:spPr>
          <a:xfrm>
            <a:off x="127319" y="3581648"/>
            <a:ext cx="8021259" cy="57014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Executive Committee assesses performance and makes resource allocation decisions and Each Committee member has a single vote.</a:t>
            </a:r>
            <a:endParaRPr lang="en-IN" dirty="0">
              <a:solidFill>
                <a:schemeClr val="tx1"/>
              </a:solidFill>
            </a:endParaRPr>
          </a:p>
        </p:txBody>
      </p:sp>
      <p:sp>
        <p:nvSpPr>
          <p:cNvPr id="14" name="Rectangle 13"/>
          <p:cNvSpPr/>
          <p:nvPr/>
        </p:nvSpPr>
        <p:spPr>
          <a:xfrm>
            <a:off x="6655434" y="1598613"/>
            <a:ext cx="2592735" cy="947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FF0000"/>
                </a:solidFill>
              </a:rPr>
              <a:t>Who is the CODM ?</a:t>
            </a:r>
          </a:p>
          <a:p>
            <a:pPr algn="ctr"/>
            <a:r>
              <a:rPr lang="en-IN" b="1" dirty="0">
                <a:solidFill>
                  <a:srgbClr val="FF0000"/>
                </a:solidFill>
              </a:rPr>
              <a:t>Executive Committee</a:t>
            </a:r>
          </a:p>
          <a:p>
            <a:pPr algn="ctr"/>
            <a:r>
              <a:rPr lang="en-IN" b="1" dirty="0">
                <a:solidFill>
                  <a:srgbClr val="FF0000"/>
                </a:solidFill>
              </a:rPr>
              <a:t>CEO</a:t>
            </a:r>
          </a:p>
          <a:p>
            <a:pPr algn="ctr"/>
            <a:r>
              <a:rPr lang="en-IN" b="1" dirty="0">
                <a:solidFill>
                  <a:srgbClr val="FF0000"/>
                </a:solidFill>
              </a:rPr>
              <a:t>COO</a:t>
            </a:r>
          </a:p>
          <a:p>
            <a:pPr algn="ctr"/>
            <a:r>
              <a:rPr lang="en-IN" b="1" dirty="0">
                <a:solidFill>
                  <a:srgbClr val="FF0000"/>
                </a:solidFill>
              </a:rPr>
              <a:t>President</a:t>
            </a:r>
          </a:p>
        </p:txBody>
      </p:sp>
      <p:sp>
        <p:nvSpPr>
          <p:cNvPr id="15" name="Rectangle 14"/>
          <p:cNvSpPr/>
          <p:nvPr/>
        </p:nvSpPr>
        <p:spPr>
          <a:xfrm>
            <a:off x="668433" y="4277055"/>
            <a:ext cx="8475568" cy="969496"/>
          </a:xfrm>
          <a:prstGeom prst="rect">
            <a:avLst/>
          </a:prstGeom>
        </p:spPr>
        <p:txBody>
          <a:bodyPr wrap="square">
            <a:spAutoFit/>
          </a:bodyPr>
          <a:lstStyle/>
          <a:p>
            <a:pPr algn="just"/>
            <a:r>
              <a:rPr lang="en-US" sz="1900" b="1" dirty="0">
                <a:solidFill>
                  <a:srgbClr val="FF0000"/>
                </a:solidFill>
                <a:latin typeface="+mj-lt"/>
              </a:rPr>
              <a:t>The Executive Committee is the CODM because it is the highest level of management that assesses performance and makes resource allocation decisions.</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21014" t="23555" r="23897" b="22977"/>
          <a:stretch/>
        </p:blipFill>
        <p:spPr>
          <a:xfrm>
            <a:off x="0" y="4328932"/>
            <a:ext cx="752354" cy="814569"/>
          </a:xfrm>
          <a:prstGeom prst="rect">
            <a:avLst/>
          </a:prstGeom>
        </p:spPr>
      </p:pic>
    </p:spTree>
    <p:extLst>
      <p:ext uri="{BB962C8B-B14F-4D97-AF65-F5344CB8AC3E}">
        <p14:creationId xmlns:p14="http://schemas.microsoft.com/office/powerpoint/2010/main" val="22480246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66" y="506081"/>
            <a:ext cx="7720312" cy="681587"/>
          </a:xfrm>
        </p:spPr>
        <p:txBody>
          <a:bodyPr>
            <a:noAutofit/>
          </a:bodyPr>
          <a:lstStyle/>
          <a:p>
            <a:pPr algn="just"/>
            <a:r>
              <a:rPr lang="en-IN" sz="2500" dirty="0" err="1">
                <a:solidFill>
                  <a:srgbClr val="FFFF00"/>
                </a:solidFill>
              </a:rPr>
              <a:t>CASe</a:t>
            </a:r>
            <a:r>
              <a:rPr lang="en-IN" sz="2500" dirty="0">
                <a:solidFill>
                  <a:srgbClr val="FFFF00"/>
                </a:solidFill>
              </a:rPr>
              <a:t> study - (CODM) </a:t>
            </a:r>
          </a:p>
        </p:txBody>
      </p:sp>
      <p:sp>
        <p:nvSpPr>
          <p:cNvPr id="4" name="Slide Number Placeholder 3"/>
          <p:cNvSpPr>
            <a:spLocks noGrp="1"/>
          </p:cNvSpPr>
          <p:nvPr>
            <p:ph type="sldNum" sz="quarter" idx="12"/>
          </p:nvPr>
        </p:nvSpPr>
        <p:spPr>
          <a:xfrm>
            <a:off x="8373532" y="4869656"/>
            <a:ext cx="770468" cy="273844"/>
          </a:xfrm>
        </p:spPr>
        <p:txBody>
          <a:bodyPr/>
          <a:lstStyle/>
          <a:p>
            <a:fld id="{1F28DAEE-427E-4030-87EA-38D724728595}" type="slidenum">
              <a:rPr lang="en-IN" smtClean="0"/>
              <a:pPr/>
              <a:t>9</a:t>
            </a:fld>
            <a:endParaRPr lang="en-IN"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5496" b="1"/>
          <a:stretch/>
        </p:blipFill>
        <p:spPr>
          <a:xfrm>
            <a:off x="960690" y="1187668"/>
            <a:ext cx="6227179" cy="2377335"/>
          </a:xfrm>
          <a:prstGeom prst="rect">
            <a:avLst/>
          </a:prstGeom>
        </p:spPr>
      </p:pic>
      <p:sp>
        <p:nvSpPr>
          <p:cNvPr id="6" name="Rounded Rectangle 5"/>
          <p:cNvSpPr/>
          <p:nvPr/>
        </p:nvSpPr>
        <p:spPr>
          <a:xfrm>
            <a:off x="1516276" y="1452560"/>
            <a:ext cx="1111169" cy="59967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dirty="0">
                <a:solidFill>
                  <a:schemeClr val="bg1"/>
                </a:solidFill>
              </a:rPr>
              <a:t>CEO</a:t>
            </a:r>
          </a:p>
        </p:txBody>
      </p:sp>
      <p:sp>
        <p:nvSpPr>
          <p:cNvPr id="7" name="Rounded Rectangle 6"/>
          <p:cNvSpPr/>
          <p:nvPr/>
        </p:nvSpPr>
        <p:spPr>
          <a:xfrm>
            <a:off x="3495549" y="1447380"/>
            <a:ext cx="1203769" cy="59967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dirty="0">
                <a:solidFill>
                  <a:schemeClr val="bg1"/>
                </a:solidFill>
              </a:rPr>
              <a:t>COO</a:t>
            </a:r>
          </a:p>
        </p:txBody>
      </p:sp>
      <p:sp>
        <p:nvSpPr>
          <p:cNvPr id="8" name="Rounded Rectangle 7"/>
          <p:cNvSpPr/>
          <p:nvPr/>
        </p:nvSpPr>
        <p:spPr>
          <a:xfrm>
            <a:off x="5416945" y="1458955"/>
            <a:ext cx="1388962" cy="59967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bg1"/>
                </a:solidFill>
              </a:rPr>
              <a:t>President</a:t>
            </a:r>
            <a:endParaRPr lang="en-IN" sz="2000" b="1" dirty="0">
              <a:solidFill>
                <a:schemeClr val="bg1"/>
              </a:solidFill>
            </a:endParaRPr>
          </a:p>
        </p:txBody>
      </p:sp>
      <p:sp>
        <p:nvSpPr>
          <p:cNvPr id="9" name="Rounded Rectangle 8"/>
          <p:cNvSpPr/>
          <p:nvPr/>
        </p:nvSpPr>
        <p:spPr>
          <a:xfrm>
            <a:off x="1082223" y="2997709"/>
            <a:ext cx="5984112" cy="20861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IN" sz="2000" dirty="0"/>
          </a:p>
          <a:p>
            <a:pPr algn="ctr"/>
            <a:r>
              <a:rPr lang="en-US" sz="2000" b="1" dirty="0"/>
              <a:t>Executive Committee of Company HRM Ltd</a:t>
            </a:r>
          </a:p>
        </p:txBody>
      </p:sp>
      <p:sp>
        <p:nvSpPr>
          <p:cNvPr id="12" name="Rounded Rectangle 11"/>
          <p:cNvSpPr/>
          <p:nvPr/>
        </p:nvSpPr>
        <p:spPr>
          <a:xfrm>
            <a:off x="127319" y="3581648"/>
            <a:ext cx="8021259" cy="57014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Executive Committee assesses performance and makes resource allocation decisions and </a:t>
            </a:r>
            <a:r>
              <a:rPr lang="en-US" b="1" i="1" dirty="0">
                <a:solidFill>
                  <a:srgbClr val="FF0000"/>
                </a:solidFill>
              </a:rPr>
              <a:t>President can override a vote of the Committee</a:t>
            </a:r>
            <a:r>
              <a:rPr lang="en-US" dirty="0">
                <a:solidFill>
                  <a:schemeClr val="tx1"/>
                </a:solidFill>
              </a:rPr>
              <a:t>.</a:t>
            </a:r>
            <a:endParaRPr lang="en-IN" dirty="0">
              <a:solidFill>
                <a:schemeClr val="tx1"/>
              </a:solidFill>
            </a:endParaRPr>
          </a:p>
        </p:txBody>
      </p:sp>
      <p:sp>
        <p:nvSpPr>
          <p:cNvPr id="14" name="Rectangle 13"/>
          <p:cNvSpPr/>
          <p:nvPr/>
        </p:nvSpPr>
        <p:spPr>
          <a:xfrm>
            <a:off x="6655434" y="1598613"/>
            <a:ext cx="2592735" cy="947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FF0000"/>
                </a:solidFill>
              </a:rPr>
              <a:t>Who is the CODM ?</a:t>
            </a:r>
          </a:p>
          <a:p>
            <a:pPr algn="ctr"/>
            <a:r>
              <a:rPr lang="en-IN" b="1" dirty="0">
                <a:solidFill>
                  <a:srgbClr val="FF0000"/>
                </a:solidFill>
              </a:rPr>
              <a:t>Executive Committee</a:t>
            </a:r>
          </a:p>
          <a:p>
            <a:pPr algn="ctr"/>
            <a:r>
              <a:rPr lang="en-IN" b="1" dirty="0">
                <a:solidFill>
                  <a:srgbClr val="FF0000"/>
                </a:solidFill>
              </a:rPr>
              <a:t>CEO</a:t>
            </a:r>
          </a:p>
          <a:p>
            <a:pPr algn="ctr"/>
            <a:r>
              <a:rPr lang="en-IN" b="1" dirty="0">
                <a:solidFill>
                  <a:srgbClr val="FF0000"/>
                </a:solidFill>
              </a:rPr>
              <a:t>COO</a:t>
            </a:r>
          </a:p>
          <a:p>
            <a:pPr algn="ctr"/>
            <a:r>
              <a:rPr lang="en-IN" b="1" dirty="0">
                <a:solidFill>
                  <a:srgbClr val="FF0000"/>
                </a:solidFill>
              </a:rPr>
              <a:t>President</a:t>
            </a:r>
          </a:p>
        </p:txBody>
      </p:sp>
      <p:sp>
        <p:nvSpPr>
          <p:cNvPr id="15" name="Rectangle 14"/>
          <p:cNvSpPr/>
          <p:nvPr/>
        </p:nvSpPr>
        <p:spPr>
          <a:xfrm>
            <a:off x="668433" y="4253905"/>
            <a:ext cx="8475568" cy="923330"/>
          </a:xfrm>
          <a:prstGeom prst="rect">
            <a:avLst/>
          </a:prstGeom>
        </p:spPr>
        <p:txBody>
          <a:bodyPr wrap="square">
            <a:spAutoFit/>
          </a:bodyPr>
          <a:lstStyle/>
          <a:p>
            <a:pPr algn="just"/>
            <a:r>
              <a:rPr lang="en-US" b="1" dirty="0">
                <a:solidFill>
                  <a:srgbClr val="FF0000"/>
                </a:solidFill>
                <a:latin typeface="+mj-lt"/>
              </a:rPr>
              <a:t>President is the CODM. This is on the basis that the President essentially controls the Executive Committee and therefore has control over the operating decisions that the Executive Committee makes.</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21014" t="23555" r="23897" b="22977"/>
          <a:stretch/>
        </p:blipFill>
        <p:spPr>
          <a:xfrm>
            <a:off x="0" y="4328932"/>
            <a:ext cx="752354" cy="814569"/>
          </a:xfrm>
          <a:prstGeom prst="rect">
            <a:avLst/>
          </a:prstGeom>
        </p:spPr>
      </p:pic>
      <p:sp>
        <p:nvSpPr>
          <p:cNvPr id="3" name="Rectangle 2"/>
          <p:cNvSpPr/>
          <p:nvPr/>
        </p:nvSpPr>
        <p:spPr>
          <a:xfrm>
            <a:off x="63654" y="1269579"/>
            <a:ext cx="1307930" cy="599676"/>
          </a:xfrm>
          <a:prstGeom prst="rect">
            <a:avLst/>
          </a:prstGeom>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a:solidFill>
                  <a:srgbClr val="FF0000"/>
                </a:solidFill>
              </a:rPr>
              <a:t>CASE 1</a:t>
            </a:r>
            <a:endParaRPr lang="en-IN" sz="2200" b="1" dirty="0">
              <a:solidFill>
                <a:srgbClr val="FF0000"/>
              </a:solidFill>
            </a:endParaRPr>
          </a:p>
        </p:txBody>
      </p:sp>
    </p:spTree>
    <p:extLst>
      <p:ext uri="{BB962C8B-B14F-4D97-AF65-F5344CB8AC3E}">
        <p14:creationId xmlns:p14="http://schemas.microsoft.com/office/powerpoint/2010/main" val="11737737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animBg="1"/>
      <p:bldP spid="14" grpId="0"/>
      <p:bldP spid="15" grpId="0"/>
      <p:bldP spid="3" grpId="0" animBg="1"/>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10817</TotalTime>
  <Words>1883</Words>
  <Application>Microsoft Office PowerPoint</Application>
  <PresentationFormat>On-screen Show (16:9)</PresentationFormat>
  <Paragraphs>248</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Narrow</vt:lpstr>
      <vt:lpstr>Book Antiqua</vt:lpstr>
      <vt:lpstr>Calibri</vt:lpstr>
      <vt:lpstr>Gill Sans MT</vt:lpstr>
      <vt:lpstr>Tahoma</vt:lpstr>
      <vt:lpstr>Wingdings</vt:lpstr>
      <vt:lpstr>Wingdings 2</vt:lpstr>
      <vt:lpstr>Dividend</vt:lpstr>
      <vt:lpstr> Ind AS 108  operating segment </vt:lpstr>
      <vt:lpstr>Ind AS 108: operating segment </vt:lpstr>
      <vt:lpstr>Agenda</vt:lpstr>
      <vt:lpstr>Applicability : Necessity : Principle</vt:lpstr>
      <vt:lpstr>Applicability : Necessity : Principle</vt:lpstr>
      <vt:lpstr>Roadmap for Reporting Operating Segment </vt:lpstr>
      <vt:lpstr>Step 1 : Identify Chief operating decision maker (CODM) </vt:lpstr>
      <vt:lpstr>CASe study - (CODM) </vt:lpstr>
      <vt:lpstr>CASe study - (CODM) </vt:lpstr>
      <vt:lpstr>CASe study - (CODM) </vt:lpstr>
      <vt:lpstr>Step 2 : Identify Operating Segment</vt:lpstr>
      <vt:lpstr>Case study : Identify Operating Segment</vt:lpstr>
      <vt:lpstr>Case study : Identify Operating Segment</vt:lpstr>
      <vt:lpstr>Case study : Identify Operating Segment</vt:lpstr>
      <vt:lpstr>Step 2 : Identify Operating Segment</vt:lpstr>
      <vt:lpstr>Step 3 : Determine the Reportable Segment</vt:lpstr>
      <vt:lpstr>Aggregation Criteria</vt:lpstr>
      <vt:lpstr>Case study - Aggregation Criteria</vt:lpstr>
      <vt:lpstr>Quantitative Thresholds</vt:lpstr>
      <vt:lpstr>Practical questions – reportable segment</vt:lpstr>
      <vt:lpstr>Practical questions – reportable segment</vt:lpstr>
      <vt:lpstr>Practical questions – reportable segment</vt:lpstr>
      <vt:lpstr>Presentation and disclosure</vt:lpstr>
      <vt:lpstr>KEY DIFFERENCES – ind as 108 and as 17</vt:lpstr>
      <vt:lpstr>KEY DIFFERENCES – ind as 108 and as 17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Micro-entities Financial Reporting Challenges</dc:title>
  <dc:creator>Vikas</dc:creator>
  <cp:lastModifiedBy>Bhavesh Gondhiya</cp:lastModifiedBy>
  <cp:revision>1218</cp:revision>
  <cp:lastPrinted>2022-10-09T11:46:20Z</cp:lastPrinted>
  <dcterms:created xsi:type="dcterms:W3CDTF">2017-04-27T09:21:07Z</dcterms:created>
  <dcterms:modified xsi:type="dcterms:W3CDTF">2023-10-20T14:32:41Z</dcterms:modified>
</cp:coreProperties>
</file>