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</p:sldMasterIdLst>
  <p:notesMasterIdLst>
    <p:notesMasterId r:id="rId49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6" r:id="rId10"/>
    <p:sldId id="267" r:id="rId11"/>
    <p:sldId id="322" r:id="rId12"/>
    <p:sldId id="323" r:id="rId13"/>
    <p:sldId id="324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63" r:id="rId22"/>
    <p:sldId id="311" r:id="rId23"/>
    <p:sldId id="325" r:id="rId24"/>
    <p:sldId id="313" r:id="rId25"/>
    <p:sldId id="276" r:id="rId26"/>
    <p:sldId id="316" r:id="rId27"/>
    <p:sldId id="275" r:id="rId28"/>
    <p:sldId id="317" r:id="rId29"/>
    <p:sldId id="318" r:id="rId30"/>
    <p:sldId id="319" r:id="rId31"/>
    <p:sldId id="320" r:id="rId32"/>
    <p:sldId id="321" r:id="rId33"/>
    <p:sldId id="277" r:id="rId34"/>
    <p:sldId id="312" r:id="rId35"/>
    <p:sldId id="295" r:id="rId36"/>
    <p:sldId id="296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265" r:id="rId47"/>
    <p:sldId id="264" r:id="rId48"/>
  </p:sldIdLst>
  <p:sldSz cx="18288000" cy="10287000"/>
  <p:notesSz cx="6858000" cy="9144000"/>
  <p:embeddedFontLst>
    <p:embeddedFont>
      <p:font typeface="Open Sans Bold" panose="020B0604020202020204" charset="0"/>
      <p:regular r:id="rId50"/>
    </p:embeddedFont>
    <p:embeddedFont>
      <p:font typeface="Fira Sans Bold" panose="020B0604020202020204" charset="0"/>
      <p:regular r:id="rId51"/>
    </p:embeddedFont>
    <p:embeddedFont>
      <p:font typeface="Trebuchet MS" panose="020B0603020202020204" pitchFamily="34" charset="0"/>
      <p:regular r:id="rId52"/>
      <p:bold r:id="rId53"/>
      <p:italic r:id="rId54"/>
      <p:boldItalic r:id="rId55"/>
    </p:embeddedFont>
    <p:embeddedFont>
      <p:font typeface="Fira Sans Ultra-Bold" panose="020B0604020202020204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Rockwell" panose="02060603020205020403" pitchFamily="18" charset="0"/>
      <p:regular r:id="rId61"/>
      <p:bold r:id="rId62"/>
      <p:italic r:id="rId63"/>
      <p:boldItalic r:id="rId64"/>
    </p:embeddedFont>
    <p:embeddedFont>
      <p:font typeface="League Spartan" panose="020B0604020202020204" charset="0"/>
      <p:regular r:id="rId65"/>
    </p:embeddedFont>
    <p:embeddedFont>
      <p:font typeface="Open Sans" panose="020B0604020202020204" charset="0"/>
      <p:regular r:id="rId66"/>
      <p:bold r:id="rId67"/>
      <p:italic r:id="rId68"/>
      <p:boldItalic r:id="rId69"/>
    </p:embeddedFont>
    <p:embeddedFont>
      <p:font typeface="Fira Sans" panose="020B0604020202020204" charset="0"/>
      <p:regular r:id="rId70"/>
      <p:bold r:id="rId71"/>
      <p:italic r:id="rId72"/>
      <p:boldItalic r:id="rId73"/>
    </p:embeddedFont>
    <p:embeddedFont>
      <p:font typeface="Fira Sans Light" panose="020B0604020202020204" charset="0"/>
      <p:regular r:id="rId74"/>
      <p:italic r:id="rId75"/>
    </p:embeddedFont>
    <p:embeddedFont>
      <p:font typeface="Dubai Light" panose="020B0604020202020204" charset="-78"/>
      <p:regular r:id="rId76"/>
    </p:embeddedFont>
    <p:embeddedFont>
      <p:font typeface="Fira Sans Semi-Bold" panose="020B0604020202020204" charset="0"/>
      <p:regular r:id="rId77"/>
    </p:embeddedFont>
    <p:embeddedFont>
      <p:font typeface="Rockwell Condensed" panose="02060603050405020104" pitchFamily="18" charset="0"/>
      <p:regular r:id="rId78"/>
      <p:bold r:id="rId79"/>
    </p:embeddedFont>
    <p:embeddedFont>
      <p:font typeface="Tahoma" panose="020B0604030504040204" pitchFamily="34" charset="0"/>
      <p:regular r:id="rId80"/>
      <p:bold r:id="rId81"/>
    </p:embeddedFont>
    <p:embeddedFont>
      <p:font typeface="Fira Sans Italics" panose="020B0604020202020204" charset="0"/>
      <p:regular r:id="rId82"/>
    </p:embeddedFont>
    <p:embeddedFont>
      <p:font typeface="Calibri Light" panose="020F0302020204030204" pitchFamily="34" charset="0"/>
      <p:regular r:id="rId83"/>
      <p: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7D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84" Type="http://schemas.openxmlformats.org/officeDocument/2006/relationships/font" Target="fonts/font35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74" Type="http://schemas.openxmlformats.org/officeDocument/2006/relationships/font" Target="fonts/font25.fntdata"/><Relationship Id="rId79" Type="http://schemas.openxmlformats.org/officeDocument/2006/relationships/font" Target="fonts/font30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80" Type="http://schemas.openxmlformats.org/officeDocument/2006/relationships/font" Target="fonts/font31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83" Type="http://schemas.openxmlformats.org/officeDocument/2006/relationships/font" Target="fonts/font3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font" Target="fonts/font29.fntdata"/><Relationship Id="rId81" Type="http://schemas.openxmlformats.org/officeDocument/2006/relationships/font" Target="fonts/font32.fntdata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font" Target="fonts/font27.fntdata"/><Relationship Id="rId7" Type="http://schemas.openxmlformats.org/officeDocument/2006/relationships/slide" Target="slides/slide5.xml"/><Relationship Id="rId71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7.fntdata"/><Relationship Id="rId87" Type="http://schemas.openxmlformats.org/officeDocument/2006/relationships/theme" Target="theme/theme1.xml"/><Relationship Id="rId61" Type="http://schemas.openxmlformats.org/officeDocument/2006/relationships/font" Target="fonts/font12.fntdata"/><Relationship Id="rId82" Type="http://schemas.openxmlformats.org/officeDocument/2006/relationships/font" Target="fonts/font3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24512-0628-4FDC-83B0-5C5E4E7B1F9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C99D034A-0168-4E4E-846A-53F9839049A1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10" dirty="0">
              <a:latin typeface="Calibri"/>
              <a:cs typeface="Calibri"/>
            </a:rPr>
            <a:t>Interim</a:t>
          </a:r>
          <a:r>
            <a:rPr lang="en-US" sz="2500" b="0" spc="-2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Resolution</a:t>
          </a:r>
          <a:r>
            <a:rPr lang="en-US" sz="2500" b="0" spc="-4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Professionals</a:t>
          </a:r>
          <a:r>
            <a:rPr lang="en-US" sz="2500" b="0" spc="2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</a:t>
          </a:r>
          <a:r>
            <a:rPr lang="en-US" sz="2500" b="0" spc="-10" dirty="0">
              <a:latin typeface="Calibri"/>
              <a:cs typeface="Calibri"/>
            </a:rPr>
            <a:t> (for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initial</a:t>
          </a:r>
          <a:r>
            <a:rPr lang="en-US" sz="2500" b="0" spc="2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appointment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up</a:t>
          </a:r>
          <a:r>
            <a:rPr lang="en-US" sz="2500" b="0" spc="-15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to</a:t>
          </a:r>
          <a:r>
            <a:rPr lang="en-US" sz="2500" b="0" spc="-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40</a:t>
          </a:r>
          <a:r>
            <a:rPr lang="en-US" sz="2500" b="0" spc="-15" dirty="0">
              <a:latin typeface="Calibri"/>
              <a:cs typeface="Calibri"/>
            </a:rPr>
            <a:t> days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during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CIRP)</a:t>
          </a:r>
          <a:endParaRPr lang="en-IN" sz="2500" b="0" dirty="0"/>
        </a:p>
      </dgm:t>
    </dgm:pt>
    <dgm:pt modelId="{BA8008A6-42BB-445E-A0E8-19AB929051B1}" type="parTrans" cxnId="{3E7B204C-D7A7-423E-81AA-02BB5F93CA1F}">
      <dgm:prSet/>
      <dgm:spPr/>
      <dgm:t>
        <a:bodyPr/>
        <a:lstStyle/>
        <a:p>
          <a:endParaRPr lang="en-IN" sz="2000" b="0"/>
        </a:p>
      </dgm:t>
    </dgm:pt>
    <dgm:pt modelId="{0693AA92-BB82-45E3-BF12-C179E467D0DD}" type="sibTrans" cxnId="{3E7B204C-D7A7-423E-81AA-02BB5F93CA1F}">
      <dgm:prSet/>
      <dgm:spPr/>
      <dgm:t>
        <a:bodyPr/>
        <a:lstStyle/>
        <a:p>
          <a:endParaRPr lang="en-IN" sz="2000" b="0"/>
        </a:p>
      </dgm:t>
    </dgm:pt>
    <dgm:pt modelId="{0DCAFBCC-D275-440C-AE0E-5E2A83003BFB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5" dirty="0">
              <a:latin typeface="Calibri"/>
              <a:cs typeface="Calibri"/>
            </a:rPr>
            <a:t>Resolution</a:t>
          </a:r>
          <a:r>
            <a:rPr lang="en-US" sz="2500" b="0" spc="-3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Professionals</a:t>
          </a:r>
          <a:r>
            <a:rPr lang="en-US" sz="2500" b="0" spc="-2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(for</a:t>
          </a:r>
          <a:r>
            <a:rPr lang="en-US" sz="2500" b="0" spc="-2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CIRP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period</a:t>
          </a:r>
          <a:r>
            <a:rPr lang="en-US" sz="2500" b="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of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180</a:t>
          </a:r>
          <a:r>
            <a:rPr lang="en-US" sz="2500" b="0" spc="-15" dirty="0">
              <a:latin typeface="Calibri"/>
              <a:cs typeface="Calibri"/>
            </a:rPr>
            <a:t> days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or</a:t>
          </a:r>
          <a:r>
            <a:rPr lang="en-US" sz="2500" b="0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extended</a:t>
          </a:r>
          <a:r>
            <a:rPr lang="en-US" sz="2500" b="0" spc="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up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to</a:t>
          </a:r>
          <a:r>
            <a:rPr lang="en-US" sz="2500" b="0" dirty="0">
              <a:latin typeface="Calibri"/>
              <a:cs typeface="Calibri"/>
            </a:rPr>
            <a:t> 270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days)</a:t>
          </a:r>
          <a:endParaRPr lang="en-IN" sz="2500" b="0" dirty="0"/>
        </a:p>
      </dgm:t>
    </dgm:pt>
    <dgm:pt modelId="{879B8FE4-21E8-4D4E-A9C5-CE62BF2EDFA4}" type="parTrans" cxnId="{AA3BE886-A75A-47B7-AD9F-CAFBA3F84C16}">
      <dgm:prSet/>
      <dgm:spPr/>
      <dgm:t>
        <a:bodyPr/>
        <a:lstStyle/>
        <a:p>
          <a:endParaRPr lang="en-IN" sz="2000" b="0"/>
        </a:p>
      </dgm:t>
    </dgm:pt>
    <dgm:pt modelId="{E4F6F1DC-9189-4172-AF62-D8AD39A2B15F}" type="sibTrans" cxnId="{AA3BE886-A75A-47B7-AD9F-CAFBA3F84C16}">
      <dgm:prSet/>
      <dgm:spPr/>
      <dgm:t>
        <a:bodyPr/>
        <a:lstStyle/>
        <a:p>
          <a:endParaRPr lang="en-IN" sz="2000" b="0"/>
        </a:p>
      </dgm:t>
    </dgm:pt>
    <dgm:pt modelId="{9E106069-4B74-4B66-8A73-100C28E32476}">
      <dgm:prSet phldrT="[Text]" custT="1"/>
      <dgm:spPr/>
      <dgm:t>
        <a:bodyPr/>
        <a:lstStyle/>
        <a:p>
          <a:r>
            <a:rPr lang="en-IN" sz="6000" b="0" dirty="0"/>
            <a:t>Under Liquidation</a:t>
          </a:r>
        </a:p>
      </dgm:t>
    </dgm:pt>
    <dgm:pt modelId="{6A912F18-6D63-4AE6-B3F1-FB2B0E3DD1C9}" type="parTrans" cxnId="{6F349957-43A8-4A0B-BEA5-EEF885492F45}">
      <dgm:prSet/>
      <dgm:spPr/>
      <dgm:t>
        <a:bodyPr/>
        <a:lstStyle/>
        <a:p>
          <a:endParaRPr lang="en-IN" sz="2000" b="0"/>
        </a:p>
      </dgm:t>
    </dgm:pt>
    <dgm:pt modelId="{18CE1898-DA67-4D93-8CEA-F9B8A57139F9}" type="sibTrans" cxnId="{6F349957-43A8-4A0B-BEA5-EEF885492F45}">
      <dgm:prSet/>
      <dgm:spPr/>
      <dgm:t>
        <a:bodyPr/>
        <a:lstStyle/>
        <a:p>
          <a:endParaRPr lang="en-IN" sz="2000" b="0"/>
        </a:p>
      </dgm:t>
    </dgm:pt>
    <dgm:pt modelId="{1A10DF53-518D-4224-917E-CCE73296B2D2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5" dirty="0">
              <a:latin typeface="Calibri"/>
              <a:cs typeface="Calibri"/>
            </a:rPr>
            <a:t>Liquidator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(the</a:t>
          </a:r>
          <a:r>
            <a:rPr lang="en-US" sz="2500" b="0" spc="-5" dirty="0">
              <a:latin typeface="Calibri"/>
              <a:cs typeface="Calibri"/>
            </a:rPr>
            <a:t> assignment</a:t>
          </a:r>
          <a:r>
            <a:rPr lang="en-US" sz="2500" b="0" spc="15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may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be</a:t>
          </a:r>
          <a:r>
            <a:rPr lang="en-US" sz="2500" b="0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for</a:t>
          </a:r>
          <a:r>
            <a:rPr lang="en-US" sz="2500" b="0" spc="-10" dirty="0">
              <a:latin typeface="Calibri"/>
              <a:cs typeface="Calibri"/>
            </a:rPr>
            <a:t> two</a:t>
          </a:r>
          <a:r>
            <a:rPr lang="en-US" sz="2500" b="0" spc="-5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years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or</a:t>
          </a:r>
          <a:r>
            <a:rPr lang="en-US" sz="2500" b="0" spc="-1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till</a:t>
          </a:r>
          <a:r>
            <a:rPr lang="en-US" sz="2500" b="0" spc="2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the</a:t>
          </a:r>
          <a:r>
            <a:rPr lang="en-US" sz="2500" b="0" spc="-5" dirty="0">
              <a:latin typeface="Calibri"/>
              <a:cs typeface="Calibri"/>
            </a:rPr>
            <a:t> sale</a:t>
          </a:r>
          <a:r>
            <a:rPr lang="en-US" sz="2500" b="0" spc="3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of </a:t>
          </a:r>
          <a:r>
            <a:rPr lang="en-US" sz="2500" b="0" dirty="0">
              <a:latin typeface="Calibri"/>
              <a:cs typeface="Calibri"/>
            </a:rPr>
            <a:t>all</a:t>
          </a:r>
          <a:r>
            <a:rPr lang="en-US" sz="2500" b="0" spc="-5" dirty="0">
              <a:latin typeface="Calibri"/>
              <a:cs typeface="Calibri"/>
            </a:rPr>
            <a:t> assets)</a:t>
          </a:r>
          <a:endParaRPr lang="en-IN" sz="2500" b="0" dirty="0"/>
        </a:p>
      </dgm:t>
    </dgm:pt>
    <dgm:pt modelId="{CA79DC06-614D-4669-899A-4CE1D3953D24}" type="parTrans" cxnId="{D3F9909F-D9AB-4A61-8094-5A9735CE9C29}">
      <dgm:prSet/>
      <dgm:spPr/>
      <dgm:t>
        <a:bodyPr/>
        <a:lstStyle/>
        <a:p>
          <a:endParaRPr lang="en-IN" sz="2000" b="0"/>
        </a:p>
      </dgm:t>
    </dgm:pt>
    <dgm:pt modelId="{CA7A4C8E-41D9-49C6-87B5-E9DBB403CA2B}" type="sibTrans" cxnId="{D3F9909F-D9AB-4A61-8094-5A9735CE9C29}">
      <dgm:prSet/>
      <dgm:spPr/>
      <dgm:t>
        <a:bodyPr/>
        <a:lstStyle/>
        <a:p>
          <a:endParaRPr lang="en-IN" sz="2000" b="0"/>
        </a:p>
      </dgm:t>
    </dgm:pt>
    <dgm:pt modelId="{44AB97FA-1A83-43FB-9A7B-3D3A99D1A73C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15" dirty="0">
              <a:latin typeface="Calibri"/>
              <a:cs typeface="Calibri"/>
            </a:rPr>
            <a:t>Voluntary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Liquidator</a:t>
          </a:r>
          <a:r>
            <a:rPr lang="en-US" sz="2500" b="0" spc="-1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(For</a:t>
          </a:r>
          <a:r>
            <a:rPr lang="en-US" sz="2500" b="0" spc="-15" dirty="0">
              <a:latin typeface="Calibri"/>
              <a:cs typeface="Calibri"/>
            </a:rPr>
            <a:t> Voluntary</a:t>
          </a:r>
          <a:r>
            <a:rPr lang="en-US" sz="2500" b="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Liquidation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of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Corporate</a:t>
          </a:r>
          <a:r>
            <a:rPr lang="en-US" sz="2500" b="0" spc="-5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Persons</a:t>
          </a:r>
          <a:r>
            <a:rPr lang="en-US" sz="2500" b="0" spc="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under</a:t>
          </a:r>
          <a:r>
            <a:rPr lang="en-US" sz="2500" b="0" spc="-1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Chapter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V of the </a:t>
          </a:r>
          <a:r>
            <a:rPr lang="en-IN" sz="2500" b="0" spc="-5" dirty="0">
              <a:latin typeface="Calibri"/>
              <a:cs typeface="Calibri"/>
            </a:rPr>
            <a:t>Code)</a:t>
          </a:r>
          <a:endParaRPr lang="en-IN" sz="2500" b="0" dirty="0"/>
        </a:p>
      </dgm:t>
    </dgm:pt>
    <dgm:pt modelId="{11868492-07DC-499E-984D-E7B37CB53216}" type="parTrans" cxnId="{A6845FD6-7727-4BEB-B768-2A2B7F9FBB1C}">
      <dgm:prSet/>
      <dgm:spPr/>
      <dgm:t>
        <a:bodyPr/>
        <a:lstStyle/>
        <a:p>
          <a:endParaRPr lang="en-IN" sz="2000" b="0"/>
        </a:p>
      </dgm:t>
    </dgm:pt>
    <dgm:pt modelId="{D2CF03B0-F42A-4172-B8FE-99E4FD541559}" type="sibTrans" cxnId="{A6845FD6-7727-4BEB-B768-2A2B7F9FBB1C}">
      <dgm:prSet/>
      <dgm:spPr/>
      <dgm:t>
        <a:bodyPr/>
        <a:lstStyle/>
        <a:p>
          <a:endParaRPr lang="en-IN" sz="2000" b="0"/>
        </a:p>
      </dgm:t>
    </dgm:pt>
    <dgm:pt modelId="{E1279AC7-68DB-414D-9D98-75CF15D0B949}">
      <dgm:prSet phldrT="[Text]" custT="1"/>
      <dgm:spPr/>
      <dgm:t>
        <a:bodyPr/>
        <a:lstStyle/>
        <a:p>
          <a:r>
            <a:rPr lang="en-IN" sz="6000" b="0" dirty="0"/>
            <a:t>Bankruptcy</a:t>
          </a:r>
        </a:p>
      </dgm:t>
    </dgm:pt>
    <dgm:pt modelId="{F992E0E8-5ACA-4A6B-8254-F465781CA9ED}" type="parTrans" cxnId="{F4A1F690-446A-4D84-821C-C870FAFD0F08}">
      <dgm:prSet/>
      <dgm:spPr/>
      <dgm:t>
        <a:bodyPr/>
        <a:lstStyle/>
        <a:p>
          <a:endParaRPr lang="en-IN" sz="2000" b="0"/>
        </a:p>
      </dgm:t>
    </dgm:pt>
    <dgm:pt modelId="{4425CE59-81E8-4E7F-97B0-DE54EA6E9600}" type="sibTrans" cxnId="{F4A1F690-446A-4D84-821C-C870FAFD0F08}">
      <dgm:prSet/>
      <dgm:spPr/>
      <dgm:t>
        <a:bodyPr/>
        <a:lstStyle/>
        <a:p>
          <a:endParaRPr lang="en-IN" sz="2000" b="0"/>
        </a:p>
      </dgm:t>
    </dgm:pt>
    <dgm:pt modelId="{0E03A72A-428F-4591-B7C4-49EC24600D0B}">
      <dgm:prSet phldrT="[Text]" custT="1"/>
      <dgm:spPr/>
      <dgm:t>
        <a:bodyPr/>
        <a:lstStyle/>
        <a:p>
          <a:pPr>
            <a:buNone/>
          </a:pPr>
          <a:r>
            <a:rPr lang="en-US" sz="2500" b="0" spc="-5" dirty="0">
              <a:latin typeface="Calibri"/>
              <a:cs typeface="Calibri"/>
            </a:rPr>
            <a:t>A. Bankruptcy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spc="-25" dirty="0">
              <a:latin typeface="Calibri"/>
              <a:cs typeface="Calibri"/>
            </a:rPr>
            <a:t>Trustee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</a:t>
          </a:r>
          <a:r>
            <a:rPr lang="en-US" sz="2500" b="0" spc="10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(For</a:t>
          </a:r>
          <a:r>
            <a:rPr lang="en-US" sz="2500" b="0" spc="-5" dirty="0">
              <a:latin typeface="Calibri"/>
              <a:cs typeface="Calibri"/>
            </a:rPr>
            <a:t> bankruptcy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Process</a:t>
          </a:r>
          <a:r>
            <a:rPr lang="en-US" sz="2500" b="0" spc="2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of</a:t>
          </a:r>
          <a:r>
            <a:rPr lang="en-US" sz="2500" b="0" dirty="0">
              <a:latin typeface="Calibri"/>
              <a:cs typeface="Calibri"/>
            </a:rPr>
            <a:t> Individuals, </a:t>
          </a:r>
          <a:r>
            <a:rPr lang="en-US" sz="2500" b="0" spc="-15" dirty="0">
              <a:latin typeface="Calibri"/>
              <a:cs typeface="Calibri"/>
            </a:rPr>
            <a:t>Proprietorship</a:t>
          </a:r>
          <a:r>
            <a:rPr lang="en-US" sz="2500" b="0" spc="3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Concerns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&amp; </a:t>
          </a:r>
          <a:r>
            <a:rPr lang="en-US" sz="2500" b="0" spc="-434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Partnership</a:t>
          </a:r>
          <a:r>
            <a:rPr lang="en-US" sz="2500" b="0" spc="1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Firms</a:t>
          </a:r>
          <a:r>
            <a:rPr lang="en-US" sz="2500" b="0" spc="2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 </a:t>
          </a:r>
          <a:r>
            <a:rPr lang="en-US" sz="2500" b="0" spc="-10" dirty="0">
              <a:latin typeface="Calibri"/>
              <a:cs typeface="Calibri"/>
            </a:rPr>
            <a:t>Just</a:t>
          </a:r>
          <a:r>
            <a:rPr lang="en-US" sz="2500" b="0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like</a:t>
          </a:r>
          <a:r>
            <a:rPr lang="en-US" sz="2500" b="0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Liquidator</a:t>
          </a:r>
          <a:r>
            <a:rPr lang="en-US" sz="2500" b="0" spc="-5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for </a:t>
          </a:r>
          <a:r>
            <a:rPr lang="en-US" sz="2500" b="0" spc="-10" dirty="0">
              <a:latin typeface="Calibri"/>
              <a:cs typeface="Calibri"/>
            </a:rPr>
            <a:t>Corporates)</a:t>
          </a:r>
          <a:endParaRPr lang="en-IN" sz="2500" b="0" dirty="0"/>
        </a:p>
      </dgm:t>
    </dgm:pt>
    <dgm:pt modelId="{260D3CE1-0DF5-44E1-95E5-B617BA97B4A9}" type="parTrans" cxnId="{316B4B47-0BF8-4E76-A489-8344F8E0518B}">
      <dgm:prSet/>
      <dgm:spPr/>
      <dgm:t>
        <a:bodyPr/>
        <a:lstStyle/>
        <a:p>
          <a:endParaRPr lang="en-IN" sz="2000" b="0"/>
        </a:p>
      </dgm:t>
    </dgm:pt>
    <dgm:pt modelId="{81373CDB-544C-4772-A8CE-943A3B3CD3CE}" type="sibTrans" cxnId="{316B4B47-0BF8-4E76-A489-8344F8E0518B}">
      <dgm:prSet/>
      <dgm:spPr/>
      <dgm:t>
        <a:bodyPr/>
        <a:lstStyle/>
        <a:p>
          <a:endParaRPr lang="en-IN" sz="2000" b="0"/>
        </a:p>
      </dgm:t>
    </dgm:pt>
    <dgm:pt modelId="{3443E5E7-19D7-4B7E-BB01-9660718F9274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5" dirty="0">
              <a:latin typeface="Calibri"/>
              <a:cs typeface="Calibri"/>
            </a:rPr>
            <a:t>Resolution</a:t>
          </a:r>
          <a:r>
            <a:rPr lang="en-US" sz="2500" b="0" spc="-35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Professional</a:t>
          </a:r>
          <a:r>
            <a:rPr lang="en-US" sz="2500" b="0" spc="-30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for</a:t>
          </a:r>
          <a:r>
            <a:rPr lang="en-US" sz="2500" b="0" spc="2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PPIRP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(consultancy</a:t>
          </a:r>
          <a:r>
            <a:rPr lang="en-US" sz="2500" b="0" spc="-25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Role</a:t>
          </a:r>
          <a:r>
            <a:rPr lang="en-US" sz="2500" b="0" spc="-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with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the</a:t>
          </a:r>
          <a:r>
            <a:rPr lang="en-US" sz="2500" b="0" spc="-5" dirty="0">
              <a:latin typeface="Calibri"/>
              <a:cs typeface="Calibri"/>
            </a:rPr>
            <a:t> CD)</a:t>
          </a:r>
          <a:endParaRPr lang="en-IN" sz="2500" b="0" dirty="0"/>
        </a:p>
      </dgm:t>
    </dgm:pt>
    <dgm:pt modelId="{BB9FBCA6-00C1-40BE-98DA-83E3F57960ED}" type="parTrans" cxnId="{6F11A382-F562-46CF-8C84-99BCE067B861}">
      <dgm:prSet/>
      <dgm:spPr/>
      <dgm:t>
        <a:bodyPr/>
        <a:lstStyle/>
        <a:p>
          <a:endParaRPr lang="en-IN" sz="2000" b="0"/>
        </a:p>
      </dgm:t>
    </dgm:pt>
    <dgm:pt modelId="{286E3A75-DEA2-4EF1-8C37-B52A6D3FB500}" type="sibTrans" cxnId="{6F11A382-F562-46CF-8C84-99BCE067B861}">
      <dgm:prSet/>
      <dgm:spPr/>
      <dgm:t>
        <a:bodyPr/>
        <a:lstStyle/>
        <a:p>
          <a:endParaRPr lang="en-IN" sz="2000" b="0"/>
        </a:p>
      </dgm:t>
    </dgm:pt>
    <dgm:pt modelId="{FC694194-38A8-46A2-8D0E-8B3E99A2F63C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15" dirty="0">
              <a:latin typeface="Calibri"/>
              <a:cs typeface="Calibri"/>
            </a:rPr>
            <a:t>Representative</a:t>
          </a:r>
          <a:r>
            <a:rPr lang="en-US" sz="2500" b="0" dirty="0">
              <a:latin typeface="Calibri"/>
              <a:cs typeface="Calibri"/>
            </a:rPr>
            <a:t> of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a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creditor</a:t>
          </a:r>
          <a:r>
            <a:rPr lang="en-US" sz="2500" b="0" dirty="0">
              <a:latin typeface="Calibri"/>
              <a:cs typeface="Calibri"/>
            </a:rPr>
            <a:t> in </a:t>
          </a:r>
          <a:r>
            <a:rPr lang="en-US" sz="2500" b="0" spc="-10" dirty="0">
              <a:latin typeface="Calibri"/>
              <a:cs typeface="Calibri"/>
            </a:rPr>
            <a:t>Committee</a:t>
          </a:r>
          <a:r>
            <a:rPr lang="en-US" sz="2500" b="0" spc="-2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of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Creditors</a:t>
          </a:r>
          <a:r>
            <a:rPr lang="en-US" sz="2500" b="0" spc="4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</a:t>
          </a:r>
          <a:r>
            <a:rPr lang="en-US" sz="2500" b="0" spc="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{Under</a:t>
          </a:r>
          <a:r>
            <a:rPr lang="en-US" sz="2500" b="0" spc="-1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Sec.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21(6)(c)}</a:t>
          </a:r>
          <a:endParaRPr lang="en-IN" sz="2500" b="0" dirty="0"/>
        </a:p>
      </dgm:t>
    </dgm:pt>
    <dgm:pt modelId="{D81B9F79-E089-49F7-B606-98756F46911E}" type="parTrans" cxnId="{746C00F6-ABC9-40C3-B420-B2C19A0D2658}">
      <dgm:prSet/>
      <dgm:spPr/>
      <dgm:t>
        <a:bodyPr/>
        <a:lstStyle/>
        <a:p>
          <a:endParaRPr lang="en-IN" sz="2000" b="0"/>
        </a:p>
      </dgm:t>
    </dgm:pt>
    <dgm:pt modelId="{A5EFE06E-A5FF-4BE4-9EFE-CFACF0C262FA}" type="sibTrans" cxnId="{746C00F6-ABC9-40C3-B420-B2C19A0D2658}">
      <dgm:prSet/>
      <dgm:spPr/>
      <dgm:t>
        <a:bodyPr/>
        <a:lstStyle/>
        <a:p>
          <a:endParaRPr lang="en-IN" sz="2000" b="0"/>
        </a:p>
      </dgm:t>
    </dgm:pt>
    <dgm:pt modelId="{83048090-B75E-4134-A290-AE06E1B97D4A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15" dirty="0">
              <a:latin typeface="Calibri"/>
              <a:cs typeface="Calibri"/>
            </a:rPr>
            <a:t>Representative</a:t>
          </a:r>
          <a:r>
            <a:rPr lang="en-US" sz="2500" b="0" dirty="0">
              <a:latin typeface="Calibri"/>
              <a:cs typeface="Calibri"/>
            </a:rPr>
            <a:t> of a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class</a:t>
          </a:r>
          <a:r>
            <a:rPr lang="en-US" sz="2500" b="0" dirty="0">
              <a:latin typeface="Calibri"/>
              <a:cs typeface="Calibri"/>
            </a:rPr>
            <a:t> of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creditors</a:t>
          </a:r>
          <a:r>
            <a:rPr lang="en-US" sz="2500" b="0" spc="3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- {Under</a:t>
          </a:r>
          <a:r>
            <a:rPr lang="en-US" sz="2500" b="0" spc="-5" dirty="0">
              <a:latin typeface="Calibri"/>
              <a:cs typeface="Calibri"/>
            </a:rPr>
            <a:t> Sec.</a:t>
          </a:r>
          <a:r>
            <a:rPr lang="en-US" sz="2500" b="0" spc="-10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21(6A)(b)}</a:t>
          </a:r>
          <a:endParaRPr lang="en-IN" sz="2500" b="0" dirty="0"/>
        </a:p>
      </dgm:t>
    </dgm:pt>
    <dgm:pt modelId="{1BB310C3-D168-4BE8-AC38-C1181A6C08F4}" type="parTrans" cxnId="{00DE83B4-07CE-40A0-A8CE-944FFA6E5405}">
      <dgm:prSet/>
      <dgm:spPr/>
      <dgm:t>
        <a:bodyPr/>
        <a:lstStyle/>
        <a:p>
          <a:endParaRPr lang="en-IN" sz="2000" b="0"/>
        </a:p>
      </dgm:t>
    </dgm:pt>
    <dgm:pt modelId="{E8F75651-7044-475D-92D9-60FCF8E2D8BF}" type="sibTrans" cxnId="{00DE83B4-07CE-40A0-A8CE-944FFA6E5405}">
      <dgm:prSet/>
      <dgm:spPr/>
      <dgm:t>
        <a:bodyPr/>
        <a:lstStyle/>
        <a:p>
          <a:endParaRPr lang="en-IN" sz="2000" b="0"/>
        </a:p>
      </dgm:t>
    </dgm:pt>
    <dgm:pt modelId="{4C2BC830-8E37-4AB4-AB02-63CFE7264BE3}">
      <dgm:prSet phldrT="[Text]" custT="1"/>
      <dgm:spPr/>
      <dgm:t>
        <a:bodyPr/>
        <a:lstStyle/>
        <a:p>
          <a:pPr>
            <a:buAutoNum type="alphaUcPeriod" startAt="7"/>
          </a:pPr>
          <a:r>
            <a:rPr lang="en-IN" sz="6000" b="0" dirty="0"/>
            <a:t>Under Pre-pack</a:t>
          </a:r>
        </a:p>
      </dgm:t>
    </dgm:pt>
    <dgm:pt modelId="{C6713751-56ED-4536-B16C-3D2C5AC54588}" type="parTrans" cxnId="{41E28FF0-1EF9-4FDF-B248-EDA1A6FFB3B9}">
      <dgm:prSet/>
      <dgm:spPr/>
      <dgm:t>
        <a:bodyPr/>
        <a:lstStyle/>
        <a:p>
          <a:endParaRPr lang="en-IN" sz="2000" b="0"/>
        </a:p>
      </dgm:t>
    </dgm:pt>
    <dgm:pt modelId="{553F1E88-41DB-4E8D-9C1B-BEA258453C8B}" type="sibTrans" cxnId="{41E28FF0-1EF9-4FDF-B248-EDA1A6FFB3B9}">
      <dgm:prSet/>
      <dgm:spPr/>
      <dgm:t>
        <a:bodyPr/>
        <a:lstStyle/>
        <a:p>
          <a:endParaRPr lang="en-IN" sz="2000" b="0"/>
        </a:p>
      </dgm:t>
    </dgm:pt>
    <dgm:pt modelId="{97B13DF9-62DB-4CA7-9B18-0B1DC43BB494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5" dirty="0">
              <a:latin typeface="Calibri"/>
              <a:cs typeface="Calibri"/>
            </a:rPr>
            <a:t>Resolution</a:t>
          </a:r>
          <a:r>
            <a:rPr lang="en-US" sz="2500" b="0" spc="-3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Professional</a:t>
          </a:r>
          <a:r>
            <a:rPr lang="en-US" sz="2500" b="0" spc="-35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for</a:t>
          </a:r>
          <a:r>
            <a:rPr lang="en-US" sz="2500" b="0" dirty="0">
              <a:latin typeface="Calibri"/>
              <a:cs typeface="Calibri"/>
            </a:rPr>
            <a:t> PPIRP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(Pre-appointment</a:t>
          </a:r>
          <a:r>
            <a:rPr lang="en-US" sz="2500" b="0" spc="-30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Role)</a:t>
          </a:r>
          <a:endParaRPr lang="en-IN" sz="2500" b="0" dirty="0"/>
        </a:p>
      </dgm:t>
    </dgm:pt>
    <dgm:pt modelId="{1CC6D2AA-E37E-426D-AE0E-012C7ECEAC31}" type="parTrans" cxnId="{C599DC00-8193-4054-B845-CC5BCDE4DC52}">
      <dgm:prSet/>
      <dgm:spPr/>
      <dgm:t>
        <a:bodyPr/>
        <a:lstStyle/>
        <a:p>
          <a:endParaRPr lang="en-IN" sz="2000" b="0"/>
        </a:p>
      </dgm:t>
    </dgm:pt>
    <dgm:pt modelId="{39CEB242-0DB3-4028-92AE-C9F80F3F262E}" type="sibTrans" cxnId="{C599DC00-8193-4054-B845-CC5BCDE4DC52}">
      <dgm:prSet/>
      <dgm:spPr/>
      <dgm:t>
        <a:bodyPr/>
        <a:lstStyle/>
        <a:p>
          <a:endParaRPr lang="en-IN" sz="2000" b="0"/>
        </a:p>
      </dgm:t>
    </dgm:pt>
    <dgm:pt modelId="{B61982E6-D32E-4B01-8FD0-89B1AD64F147}">
      <dgm:prSet phldrT="[Text]" custT="1"/>
      <dgm:spPr/>
      <dgm:t>
        <a:bodyPr/>
        <a:lstStyle/>
        <a:p>
          <a:pPr>
            <a:buAutoNum type="alphaUcPeriod"/>
          </a:pPr>
          <a:r>
            <a:rPr lang="en-US" sz="2500" b="0" spc="-5" dirty="0">
              <a:latin typeface="Calibri"/>
              <a:cs typeface="Calibri"/>
            </a:rPr>
            <a:t>Resolution</a:t>
          </a:r>
          <a:r>
            <a:rPr lang="en-US" sz="2500" b="0" spc="-35" dirty="0">
              <a:latin typeface="Calibri"/>
              <a:cs typeface="Calibri"/>
            </a:rPr>
            <a:t> </a:t>
          </a:r>
          <a:r>
            <a:rPr lang="en-US" sz="2500" b="0" spc="-5" dirty="0">
              <a:latin typeface="Calibri"/>
              <a:cs typeface="Calibri"/>
            </a:rPr>
            <a:t>Professional</a:t>
          </a:r>
          <a:r>
            <a:rPr lang="en-US" sz="2500" b="0" spc="-30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for</a:t>
          </a:r>
          <a:r>
            <a:rPr lang="en-US" sz="2500" b="0" spc="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PPIRP</a:t>
          </a:r>
          <a:r>
            <a:rPr lang="en-US" sz="2500" b="0" spc="-20" dirty="0">
              <a:latin typeface="Calibri"/>
              <a:cs typeface="Calibri"/>
            </a:rPr>
            <a:t> </a:t>
          </a:r>
          <a:r>
            <a:rPr lang="en-US" sz="2500" b="0" spc="-15" dirty="0">
              <a:latin typeface="Calibri"/>
              <a:cs typeface="Calibri"/>
            </a:rPr>
            <a:t>(Post </a:t>
          </a:r>
          <a:r>
            <a:rPr lang="en-US" sz="2500" b="0" spc="-5" dirty="0">
              <a:latin typeface="Calibri"/>
              <a:cs typeface="Calibri"/>
            </a:rPr>
            <a:t>appointment</a:t>
          </a:r>
          <a:r>
            <a:rPr lang="en-US" sz="2500" b="0" spc="-25" dirty="0">
              <a:latin typeface="Calibri"/>
              <a:cs typeface="Calibri"/>
            </a:rPr>
            <a:t> </a:t>
          </a:r>
          <a:r>
            <a:rPr lang="en-US" sz="2500" b="0" spc="-10" dirty="0">
              <a:latin typeface="Calibri"/>
              <a:cs typeface="Calibri"/>
            </a:rPr>
            <a:t>Role</a:t>
          </a:r>
          <a:r>
            <a:rPr lang="en-US" sz="2500" b="0" spc="-5" dirty="0">
              <a:latin typeface="Calibri"/>
              <a:cs typeface="Calibri"/>
            </a:rPr>
            <a:t> </a:t>
          </a:r>
          <a:r>
            <a:rPr lang="en-US" sz="2500" b="0" dirty="0">
              <a:latin typeface="Calibri"/>
              <a:cs typeface="Calibri"/>
            </a:rPr>
            <a:t>of RP)</a:t>
          </a:r>
          <a:endParaRPr lang="en-IN" sz="2500" b="0" dirty="0"/>
        </a:p>
      </dgm:t>
    </dgm:pt>
    <dgm:pt modelId="{02925991-A3C2-429E-9753-5BBB66ED8FFA}" type="parTrans" cxnId="{857012FB-D2D4-49FC-8622-C39978B68CD6}">
      <dgm:prSet/>
      <dgm:spPr/>
      <dgm:t>
        <a:bodyPr/>
        <a:lstStyle/>
        <a:p>
          <a:endParaRPr lang="en-IN" sz="2000" b="0"/>
        </a:p>
      </dgm:t>
    </dgm:pt>
    <dgm:pt modelId="{0D61CAF0-ECBA-495A-A6CC-EC5319B72508}" type="sibTrans" cxnId="{857012FB-D2D4-49FC-8622-C39978B68CD6}">
      <dgm:prSet/>
      <dgm:spPr/>
      <dgm:t>
        <a:bodyPr/>
        <a:lstStyle/>
        <a:p>
          <a:endParaRPr lang="en-IN" sz="2000" b="0"/>
        </a:p>
      </dgm:t>
    </dgm:pt>
    <dgm:pt modelId="{565C310D-25B3-42B7-8000-14A02E4C0BD4}">
      <dgm:prSet phldrT="[Text]" custT="1"/>
      <dgm:spPr/>
      <dgm:t>
        <a:bodyPr/>
        <a:lstStyle/>
        <a:p>
          <a:r>
            <a:rPr lang="en-IN" sz="6000" b="0" dirty="0"/>
            <a:t>Under CIRP </a:t>
          </a:r>
        </a:p>
      </dgm:t>
    </dgm:pt>
    <dgm:pt modelId="{7F20B47A-E221-4B04-8C5F-46DBD1DFA444}" type="sibTrans" cxnId="{55FE20F1-872B-49C2-B6A9-1AC29B9B08E1}">
      <dgm:prSet/>
      <dgm:spPr/>
      <dgm:t>
        <a:bodyPr/>
        <a:lstStyle/>
        <a:p>
          <a:endParaRPr lang="en-IN" sz="2000" b="0"/>
        </a:p>
      </dgm:t>
    </dgm:pt>
    <dgm:pt modelId="{68200AA8-9FC7-40E7-86D3-3E3656A3D926}" type="parTrans" cxnId="{55FE20F1-872B-49C2-B6A9-1AC29B9B08E1}">
      <dgm:prSet/>
      <dgm:spPr/>
      <dgm:t>
        <a:bodyPr/>
        <a:lstStyle/>
        <a:p>
          <a:endParaRPr lang="en-IN" sz="2000" b="0"/>
        </a:p>
      </dgm:t>
    </dgm:pt>
    <dgm:pt modelId="{782C17BF-E391-4207-B9EE-F47CD9D7D9CD}" type="pres">
      <dgm:prSet presAssocID="{30924512-0628-4FDC-83B0-5C5E4E7B1F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B896F1-8C76-458E-BDCC-EB60E2F079AF}" type="pres">
      <dgm:prSet presAssocID="{565C310D-25B3-42B7-8000-14A02E4C0BD4}" presName="linNode" presStyleCnt="0"/>
      <dgm:spPr/>
    </dgm:pt>
    <dgm:pt modelId="{0CDC245C-B88A-45F4-A779-E5219196DD10}" type="pres">
      <dgm:prSet presAssocID="{565C310D-25B3-42B7-8000-14A02E4C0BD4}" presName="parentText" presStyleLbl="node1" presStyleIdx="0" presStyleCnt="4" custScaleY="126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6E837-90D4-4843-BE22-B1D20C248D3B}" type="pres">
      <dgm:prSet presAssocID="{565C310D-25B3-42B7-8000-14A02E4C0BD4}" presName="descendantText" presStyleLbl="alignAccFollowNode1" presStyleIdx="0" presStyleCnt="4" custScaleY="167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78DA2-36F4-439B-8935-01161939CAA5}" type="pres">
      <dgm:prSet presAssocID="{7F20B47A-E221-4B04-8C5F-46DBD1DFA444}" presName="sp" presStyleCnt="0"/>
      <dgm:spPr/>
    </dgm:pt>
    <dgm:pt modelId="{0FA3A11B-6CFE-43F1-8AA7-E849978834F4}" type="pres">
      <dgm:prSet presAssocID="{9E106069-4B74-4B66-8A73-100C28E32476}" presName="linNode" presStyleCnt="0"/>
      <dgm:spPr/>
    </dgm:pt>
    <dgm:pt modelId="{94144093-C72F-44BD-8B9C-D11E11902692}" type="pres">
      <dgm:prSet presAssocID="{9E106069-4B74-4B66-8A73-100C28E3247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1CA90-C1E3-4306-A21A-2FCC74D0B09A}" type="pres">
      <dgm:prSet presAssocID="{9E106069-4B74-4B66-8A73-100C28E3247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A9CE-972D-46BD-B083-CBA09EF5BD12}" type="pres">
      <dgm:prSet presAssocID="{18CE1898-DA67-4D93-8CEA-F9B8A57139F9}" presName="sp" presStyleCnt="0"/>
      <dgm:spPr/>
    </dgm:pt>
    <dgm:pt modelId="{88ABB435-936F-4399-914A-52B413E66CD3}" type="pres">
      <dgm:prSet presAssocID="{E1279AC7-68DB-414D-9D98-75CF15D0B949}" presName="linNode" presStyleCnt="0"/>
      <dgm:spPr/>
    </dgm:pt>
    <dgm:pt modelId="{49E72580-46EF-4091-BC71-B0032B880CEE}" type="pres">
      <dgm:prSet presAssocID="{E1279AC7-68DB-414D-9D98-75CF15D0B94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2CF15-C18F-4D9E-8D17-1269F168B4F1}" type="pres">
      <dgm:prSet presAssocID="{E1279AC7-68DB-414D-9D98-75CF15D0B94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7752E-D73C-4AB6-B188-AFC7E33897D1}" type="pres">
      <dgm:prSet presAssocID="{4425CE59-81E8-4E7F-97B0-DE54EA6E9600}" presName="sp" presStyleCnt="0"/>
      <dgm:spPr/>
    </dgm:pt>
    <dgm:pt modelId="{0A44073F-717A-444E-BF9F-56E84634B513}" type="pres">
      <dgm:prSet presAssocID="{4C2BC830-8E37-4AB4-AB02-63CFE7264BE3}" presName="linNode" presStyleCnt="0"/>
      <dgm:spPr/>
    </dgm:pt>
    <dgm:pt modelId="{F3519EDB-DE21-4330-A3E7-FD444767E04D}" type="pres">
      <dgm:prSet presAssocID="{4C2BC830-8E37-4AB4-AB02-63CFE7264BE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24FA3-75ED-49D6-BE6A-6BA83D1AFD49}" type="pres">
      <dgm:prSet presAssocID="{4C2BC830-8E37-4AB4-AB02-63CFE7264BE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59E26-43D3-47C8-B03E-8DB1FE96E97B}" type="presOf" srcId="{3443E5E7-19D7-4B7E-BB01-9660718F9274}" destId="{48224FA3-75ED-49D6-BE6A-6BA83D1AFD49}" srcOrd="0" destOrd="0" presId="urn:microsoft.com/office/officeart/2005/8/layout/vList5"/>
    <dgm:cxn modelId="{F4A1F690-446A-4D84-821C-C870FAFD0F08}" srcId="{30924512-0628-4FDC-83B0-5C5E4E7B1F94}" destId="{E1279AC7-68DB-414D-9D98-75CF15D0B949}" srcOrd="2" destOrd="0" parTransId="{F992E0E8-5ACA-4A6B-8254-F465781CA9ED}" sibTransId="{4425CE59-81E8-4E7F-97B0-DE54EA6E9600}"/>
    <dgm:cxn modelId="{B67ED860-C172-431F-863F-7AFD9201F67F}" type="presOf" srcId="{44AB97FA-1A83-43FB-9A7B-3D3A99D1A73C}" destId="{DE51CA90-C1E3-4306-A21A-2FCC74D0B09A}" srcOrd="0" destOrd="1" presId="urn:microsoft.com/office/officeart/2005/8/layout/vList5"/>
    <dgm:cxn modelId="{828FF87D-16EA-4DA4-8751-A1DDE2E4DF86}" type="presOf" srcId="{30924512-0628-4FDC-83B0-5C5E4E7B1F94}" destId="{782C17BF-E391-4207-B9EE-F47CD9D7D9CD}" srcOrd="0" destOrd="0" presId="urn:microsoft.com/office/officeart/2005/8/layout/vList5"/>
    <dgm:cxn modelId="{00DE83B4-07CE-40A0-A8CE-944FFA6E5405}" srcId="{565C310D-25B3-42B7-8000-14A02E4C0BD4}" destId="{83048090-B75E-4134-A290-AE06E1B97D4A}" srcOrd="3" destOrd="0" parTransId="{1BB310C3-D168-4BE8-AC38-C1181A6C08F4}" sibTransId="{E8F75651-7044-475D-92D9-60FCF8E2D8BF}"/>
    <dgm:cxn modelId="{3E7B204C-D7A7-423E-81AA-02BB5F93CA1F}" srcId="{565C310D-25B3-42B7-8000-14A02E4C0BD4}" destId="{C99D034A-0168-4E4E-846A-53F9839049A1}" srcOrd="0" destOrd="0" parTransId="{BA8008A6-42BB-445E-A0E8-19AB929051B1}" sibTransId="{0693AA92-BB82-45E3-BF12-C179E467D0DD}"/>
    <dgm:cxn modelId="{859B7512-64B7-4576-8BAA-071469621CD6}" type="presOf" srcId="{9E106069-4B74-4B66-8A73-100C28E32476}" destId="{94144093-C72F-44BD-8B9C-D11E11902692}" srcOrd="0" destOrd="0" presId="urn:microsoft.com/office/officeart/2005/8/layout/vList5"/>
    <dgm:cxn modelId="{5C51201B-F73E-42A3-BFFF-2428C51670CE}" type="presOf" srcId="{1A10DF53-518D-4224-917E-CCE73296B2D2}" destId="{DE51CA90-C1E3-4306-A21A-2FCC74D0B09A}" srcOrd="0" destOrd="0" presId="urn:microsoft.com/office/officeart/2005/8/layout/vList5"/>
    <dgm:cxn modelId="{D3F9909F-D9AB-4A61-8094-5A9735CE9C29}" srcId="{9E106069-4B74-4B66-8A73-100C28E32476}" destId="{1A10DF53-518D-4224-917E-CCE73296B2D2}" srcOrd="0" destOrd="0" parTransId="{CA79DC06-614D-4669-899A-4CE1D3953D24}" sibTransId="{CA7A4C8E-41D9-49C6-87B5-E9DBB403CA2B}"/>
    <dgm:cxn modelId="{5A24211E-69B7-444E-9209-A8BF2C27C086}" type="presOf" srcId="{FC694194-38A8-46A2-8D0E-8B3E99A2F63C}" destId="{DD96E837-90D4-4843-BE22-B1D20C248D3B}" srcOrd="0" destOrd="2" presId="urn:microsoft.com/office/officeart/2005/8/layout/vList5"/>
    <dgm:cxn modelId="{872AE696-CAF7-45B1-A48E-BC576694FC36}" type="presOf" srcId="{C99D034A-0168-4E4E-846A-53F9839049A1}" destId="{DD96E837-90D4-4843-BE22-B1D20C248D3B}" srcOrd="0" destOrd="0" presId="urn:microsoft.com/office/officeart/2005/8/layout/vList5"/>
    <dgm:cxn modelId="{C599DC00-8193-4054-B845-CC5BCDE4DC52}" srcId="{4C2BC830-8E37-4AB4-AB02-63CFE7264BE3}" destId="{97B13DF9-62DB-4CA7-9B18-0B1DC43BB494}" srcOrd="1" destOrd="0" parTransId="{1CC6D2AA-E37E-426D-AE0E-012C7ECEAC31}" sibTransId="{39CEB242-0DB3-4028-92AE-C9F80F3F262E}"/>
    <dgm:cxn modelId="{41E28FF0-1EF9-4FDF-B248-EDA1A6FFB3B9}" srcId="{30924512-0628-4FDC-83B0-5C5E4E7B1F94}" destId="{4C2BC830-8E37-4AB4-AB02-63CFE7264BE3}" srcOrd="3" destOrd="0" parTransId="{C6713751-56ED-4536-B16C-3D2C5AC54588}" sibTransId="{553F1E88-41DB-4E8D-9C1B-BEA258453C8B}"/>
    <dgm:cxn modelId="{FDDE5BB0-0FE0-45B7-AC3E-006137E51FF4}" type="presOf" srcId="{83048090-B75E-4134-A290-AE06E1B97D4A}" destId="{DD96E837-90D4-4843-BE22-B1D20C248D3B}" srcOrd="0" destOrd="3" presId="urn:microsoft.com/office/officeart/2005/8/layout/vList5"/>
    <dgm:cxn modelId="{D1FAF092-14D7-4189-9683-01F9D704BE6B}" type="presOf" srcId="{0E03A72A-428F-4591-B7C4-49EC24600D0B}" destId="{8E22CF15-C18F-4D9E-8D17-1269F168B4F1}" srcOrd="0" destOrd="0" presId="urn:microsoft.com/office/officeart/2005/8/layout/vList5"/>
    <dgm:cxn modelId="{8D433B8C-40CA-4A4B-A155-8F83BCC29B70}" type="presOf" srcId="{B61982E6-D32E-4B01-8FD0-89B1AD64F147}" destId="{48224FA3-75ED-49D6-BE6A-6BA83D1AFD49}" srcOrd="0" destOrd="2" presId="urn:microsoft.com/office/officeart/2005/8/layout/vList5"/>
    <dgm:cxn modelId="{890C2587-F52A-48BF-95A7-FF505F014106}" type="presOf" srcId="{0DCAFBCC-D275-440C-AE0E-5E2A83003BFB}" destId="{DD96E837-90D4-4843-BE22-B1D20C248D3B}" srcOrd="0" destOrd="1" presId="urn:microsoft.com/office/officeart/2005/8/layout/vList5"/>
    <dgm:cxn modelId="{A6845FD6-7727-4BEB-B768-2A2B7F9FBB1C}" srcId="{9E106069-4B74-4B66-8A73-100C28E32476}" destId="{44AB97FA-1A83-43FB-9A7B-3D3A99D1A73C}" srcOrd="1" destOrd="0" parTransId="{11868492-07DC-499E-984D-E7B37CB53216}" sibTransId="{D2CF03B0-F42A-4172-B8FE-99E4FD541559}"/>
    <dgm:cxn modelId="{6F349957-43A8-4A0B-BEA5-EEF885492F45}" srcId="{30924512-0628-4FDC-83B0-5C5E4E7B1F94}" destId="{9E106069-4B74-4B66-8A73-100C28E32476}" srcOrd="1" destOrd="0" parTransId="{6A912F18-6D63-4AE6-B3F1-FB2B0E3DD1C9}" sibTransId="{18CE1898-DA67-4D93-8CEA-F9B8A57139F9}"/>
    <dgm:cxn modelId="{AA3BE886-A75A-47B7-AD9F-CAFBA3F84C16}" srcId="{565C310D-25B3-42B7-8000-14A02E4C0BD4}" destId="{0DCAFBCC-D275-440C-AE0E-5E2A83003BFB}" srcOrd="1" destOrd="0" parTransId="{879B8FE4-21E8-4D4E-A9C5-CE62BF2EDFA4}" sibTransId="{E4F6F1DC-9189-4172-AF62-D8AD39A2B15F}"/>
    <dgm:cxn modelId="{134DD4BA-8D56-4B01-871C-96D1FCF5CF3B}" type="presOf" srcId="{E1279AC7-68DB-414D-9D98-75CF15D0B949}" destId="{49E72580-46EF-4091-BC71-B0032B880CEE}" srcOrd="0" destOrd="0" presId="urn:microsoft.com/office/officeart/2005/8/layout/vList5"/>
    <dgm:cxn modelId="{746C00F6-ABC9-40C3-B420-B2C19A0D2658}" srcId="{565C310D-25B3-42B7-8000-14A02E4C0BD4}" destId="{FC694194-38A8-46A2-8D0E-8B3E99A2F63C}" srcOrd="2" destOrd="0" parTransId="{D81B9F79-E089-49F7-B606-98756F46911E}" sibTransId="{A5EFE06E-A5FF-4BE4-9EFE-CFACF0C262FA}"/>
    <dgm:cxn modelId="{857012FB-D2D4-49FC-8622-C39978B68CD6}" srcId="{4C2BC830-8E37-4AB4-AB02-63CFE7264BE3}" destId="{B61982E6-D32E-4B01-8FD0-89B1AD64F147}" srcOrd="2" destOrd="0" parTransId="{02925991-A3C2-429E-9753-5BBB66ED8FFA}" sibTransId="{0D61CAF0-ECBA-495A-A6CC-EC5319B72508}"/>
    <dgm:cxn modelId="{4C183F2C-2F4E-44F0-9E5F-566E27C4B31F}" type="presOf" srcId="{4C2BC830-8E37-4AB4-AB02-63CFE7264BE3}" destId="{F3519EDB-DE21-4330-A3E7-FD444767E04D}" srcOrd="0" destOrd="0" presId="urn:microsoft.com/office/officeart/2005/8/layout/vList5"/>
    <dgm:cxn modelId="{6F11A382-F562-46CF-8C84-99BCE067B861}" srcId="{4C2BC830-8E37-4AB4-AB02-63CFE7264BE3}" destId="{3443E5E7-19D7-4B7E-BB01-9660718F9274}" srcOrd="0" destOrd="0" parTransId="{BB9FBCA6-00C1-40BE-98DA-83E3F57960ED}" sibTransId="{286E3A75-DEA2-4EF1-8C37-B52A6D3FB500}"/>
    <dgm:cxn modelId="{55FE20F1-872B-49C2-B6A9-1AC29B9B08E1}" srcId="{30924512-0628-4FDC-83B0-5C5E4E7B1F94}" destId="{565C310D-25B3-42B7-8000-14A02E4C0BD4}" srcOrd="0" destOrd="0" parTransId="{68200AA8-9FC7-40E7-86D3-3E3656A3D926}" sibTransId="{7F20B47A-E221-4B04-8C5F-46DBD1DFA444}"/>
    <dgm:cxn modelId="{5CA57D08-5369-4796-B619-79740CBBF083}" type="presOf" srcId="{97B13DF9-62DB-4CA7-9B18-0B1DC43BB494}" destId="{48224FA3-75ED-49D6-BE6A-6BA83D1AFD49}" srcOrd="0" destOrd="1" presId="urn:microsoft.com/office/officeart/2005/8/layout/vList5"/>
    <dgm:cxn modelId="{316B4B47-0BF8-4E76-A489-8344F8E0518B}" srcId="{E1279AC7-68DB-414D-9D98-75CF15D0B949}" destId="{0E03A72A-428F-4591-B7C4-49EC24600D0B}" srcOrd="0" destOrd="0" parTransId="{260D3CE1-0DF5-44E1-95E5-B617BA97B4A9}" sibTransId="{81373CDB-544C-4772-A8CE-943A3B3CD3CE}"/>
    <dgm:cxn modelId="{4CF3453C-5D23-4F07-AC97-588FE0611632}" type="presOf" srcId="{565C310D-25B3-42B7-8000-14A02E4C0BD4}" destId="{0CDC245C-B88A-45F4-A779-E5219196DD10}" srcOrd="0" destOrd="0" presId="urn:microsoft.com/office/officeart/2005/8/layout/vList5"/>
    <dgm:cxn modelId="{96ECD56E-C4C1-4FE8-BAD5-9B532F63F351}" type="presParOf" srcId="{782C17BF-E391-4207-B9EE-F47CD9D7D9CD}" destId="{A9B896F1-8C76-458E-BDCC-EB60E2F079AF}" srcOrd="0" destOrd="0" presId="urn:microsoft.com/office/officeart/2005/8/layout/vList5"/>
    <dgm:cxn modelId="{70DB3E2D-6CFB-4ACA-891B-12A6E7AC84E5}" type="presParOf" srcId="{A9B896F1-8C76-458E-BDCC-EB60E2F079AF}" destId="{0CDC245C-B88A-45F4-A779-E5219196DD10}" srcOrd="0" destOrd="0" presId="urn:microsoft.com/office/officeart/2005/8/layout/vList5"/>
    <dgm:cxn modelId="{02267C51-FCC9-4015-A54A-F052BBA25880}" type="presParOf" srcId="{A9B896F1-8C76-458E-BDCC-EB60E2F079AF}" destId="{DD96E837-90D4-4843-BE22-B1D20C248D3B}" srcOrd="1" destOrd="0" presId="urn:microsoft.com/office/officeart/2005/8/layout/vList5"/>
    <dgm:cxn modelId="{629649A2-CB2B-4EC8-9396-8461105260A5}" type="presParOf" srcId="{782C17BF-E391-4207-B9EE-F47CD9D7D9CD}" destId="{7E978DA2-36F4-439B-8935-01161939CAA5}" srcOrd="1" destOrd="0" presId="urn:microsoft.com/office/officeart/2005/8/layout/vList5"/>
    <dgm:cxn modelId="{F9B2B7F9-1B00-4693-B526-3E0B00C6CE32}" type="presParOf" srcId="{782C17BF-E391-4207-B9EE-F47CD9D7D9CD}" destId="{0FA3A11B-6CFE-43F1-8AA7-E849978834F4}" srcOrd="2" destOrd="0" presId="urn:microsoft.com/office/officeart/2005/8/layout/vList5"/>
    <dgm:cxn modelId="{23D2DEEE-5CAC-4268-9E9B-D95339294C50}" type="presParOf" srcId="{0FA3A11B-6CFE-43F1-8AA7-E849978834F4}" destId="{94144093-C72F-44BD-8B9C-D11E11902692}" srcOrd="0" destOrd="0" presId="urn:microsoft.com/office/officeart/2005/8/layout/vList5"/>
    <dgm:cxn modelId="{684B5365-321F-449B-8822-2AD93A3E8E43}" type="presParOf" srcId="{0FA3A11B-6CFE-43F1-8AA7-E849978834F4}" destId="{DE51CA90-C1E3-4306-A21A-2FCC74D0B09A}" srcOrd="1" destOrd="0" presId="urn:microsoft.com/office/officeart/2005/8/layout/vList5"/>
    <dgm:cxn modelId="{F0BFB979-38D6-4A25-AA4D-D9BE33A0D379}" type="presParOf" srcId="{782C17BF-E391-4207-B9EE-F47CD9D7D9CD}" destId="{0E86A9CE-972D-46BD-B083-CBA09EF5BD12}" srcOrd="3" destOrd="0" presId="urn:microsoft.com/office/officeart/2005/8/layout/vList5"/>
    <dgm:cxn modelId="{15FADD65-0D7C-45BD-ADB3-76F4FB67CF3E}" type="presParOf" srcId="{782C17BF-E391-4207-B9EE-F47CD9D7D9CD}" destId="{88ABB435-936F-4399-914A-52B413E66CD3}" srcOrd="4" destOrd="0" presId="urn:microsoft.com/office/officeart/2005/8/layout/vList5"/>
    <dgm:cxn modelId="{B3632BF8-71AF-4AE9-BF28-3F157B331174}" type="presParOf" srcId="{88ABB435-936F-4399-914A-52B413E66CD3}" destId="{49E72580-46EF-4091-BC71-B0032B880CEE}" srcOrd="0" destOrd="0" presId="urn:microsoft.com/office/officeart/2005/8/layout/vList5"/>
    <dgm:cxn modelId="{9FF19A53-6E25-4512-AD39-975F72C8B9AE}" type="presParOf" srcId="{88ABB435-936F-4399-914A-52B413E66CD3}" destId="{8E22CF15-C18F-4D9E-8D17-1269F168B4F1}" srcOrd="1" destOrd="0" presId="urn:microsoft.com/office/officeart/2005/8/layout/vList5"/>
    <dgm:cxn modelId="{01C29E7C-579B-47CF-AA86-C028901F4F9D}" type="presParOf" srcId="{782C17BF-E391-4207-B9EE-F47CD9D7D9CD}" destId="{6667752E-D73C-4AB6-B188-AFC7E33897D1}" srcOrd="5" destOrd="0" presId="urn:microsoft.com/office/officeart/2005/8/layout/vList5"/>
    <dgm:cxn modelId="{E3BB8DFE-DE12-4D94-8FEF-4AF0DC211AA0}" type="presParOf" srcId="{782C17BF-E391-4207-B9EE-F47CD9D7D9CD}" destId="{0A44073F-717A-444E-BF9F-56E84634B513}" srcOrd="6" destOrd="0" presId="urn:microsoft.com/office/officeart/2005/8/layout/vList5"/>
    <dgm:cxn modelId="{78CFBCDB-2787-4490-AD8B-741CBD23697C}" type="presParOf" srcId="{0A44073F-717A-444E-BF9F-56E84634B513}" destId="{F3519EDB-DE21-4330-A3E7-FD444767E04D}" srcOrd="0" destOrd="0" presId="urn:microsoft.com/office/officeart/2005/8/layout/vList5"/>
    <dgm:cxn modelId="{D28FC9CE-8F22-4098-96AE-22B13AA5EA7C}" type="presParOf" srcId="{0A44073F-717A-444E-BF9F-56E84634B513}" destId="{48224FA3-75ED-49D6-BE6A-6BA83D1AFD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6E837-90D4-4843-BE22-B1D20C248D3B}">
      <dsp:nvSpPr>
        <dsp:cNvPr id="0" name=""/>
        <dsp:cNvSpPr/>
      </dsp:nvSpPr>
      <dsp:spPr>
        <a:xfrm rot="5400000">
          <a:off x="10241469" y="-4182041"/>
          <a:ext cx="2397367" cy="107672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10" dirty="0">
              <a:latin typeface="Calibri"/>
              <a:cs typeface="Calibri"/>
            </a:rPr>
            <a:t>Interim</a:t>
          </a:r>
          <a:r>
            <a:rPr lang="en-US" sz="2500" b="0" kern="1200" spc="-2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Resolution</a:t>
          </a:r>
          <a:r>
            <a:rPr lang="en-US" sz="2500" b="0" kern="1200" spc="-4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Professionals</a:t>
          </a:r>
          <a:r>
            <a:rPr lang="en-US" sz="2500" b="0" kern="1200" spc="2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</a:t>
          </a:r>
          <a:r>
            <a:rPr lang="en-US" sz="2500" b="0" kern="1200" spc="-10" dirty="0">
              <a:latin typeface="Calibri"/>
              <a:cs typeface="Calibri"/>
            </a:rPr>
            <a:t> (for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initial</a:t>
          </a:r>
          <a:r>
            <a:rPr lang="en-US" sz="2500" b="0" kern="1200" spc="2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appointment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up</a:t>
          </a:r>
          <a:r>
            <a:rPr lang="en-US" sz="2500" b="0" kern="1200" spc="-15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to</a:t>
          </a:r>
          <a:r>
            <a:rPr lang="en-US" sz="2500" b="0" kern="1200" spc="-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40</a:t>
          </a:r>
          <a:r>
            <a:rPr lang="en-US" sz="2500" b="0" kern="1200" spc="-15" dirty="0">
              <a:latin typeface="Calibri"/>
              <a:cs typeface="Calibri"/>
            </a:rPr>
            <a:t> days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during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CIRP)</a:t>
          </a:r>
          <a:endParaRPr lang="en-IN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5" dirty="0">
              <a:latin typeface="Calibri"/>
              <a:cs typeface="Calibri"/>
            </a:rPr>
            <a:t>Resolution</a:t>
          </a:r>
          <a:r>
            <a:rPr lang="en-US" sz="2500" b="0" kern="1200" spc="-3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Professionals</a:t>
          </a:r>
          <a:r>
            <a:rPr lang="en-US" sz="2500" b="0" kern="1200" spc="-2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(for</a:t>
          </a:r>
          <a:r>
            <a:rPr lang="en-US" sz="2500" b="0" kern="1200" spc="-2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CIRP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period</a:t>
          </a:r>
          <a:r>
            <a:rPr lang="en-US" sz="2500" b="0" kern="120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of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180</a:t>
          </a:r>
          <a:r>
            <a:rPr lang="en-US" sz="2500" b="0" kern="1200" spc="-15" dirty="0">
              <a:latin typeface="Calibri"/>
              <a:cs typeface="Calibri"/>
            </a:rPr>
            <a:t> days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or</a:t>
          </a:r>
          <a:r>
            <a:rPr lang="en-US" sz="2500" b="0" kern="1200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extended</a:t>
          </a:r>
          <a:r>
            <a:rPr lang="en-US" sz="2500" b="0" kern="1200" spc="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up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to</a:t>
          </a:r>
          <a:r>
            <a:rPr lang="en-US" sz="2500" b="0" kern="1200" dirty="0">
              <a:latin typeface="Calibri"/>
              <a:cs typeface="Calibri"/>
            </a:rPr>
            <a:t> 270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days)</a:t>
          </a:r>
          <a:endParaRPr lang="en-IN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15" dirty="0">
              <a:latin typeface="Calibri"/>
              <a:cs typeface="Calibri"/>
            </a:rPr>
            <a:t>Representative</a:t>
          </a:r>
          <a:r>
            <a:rPr lang="en-US" sz="2500" b="0" kern="1200" dirty="0">
              <a:latin typeface="Calibri"/>
              <a:cs typeface="Calibri"/>
            </a:rPr>
            <a:t> of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a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creditor</a:t>
          </a:r>
          <a:r>
            <a:rPr lang="en-US" sz="2500" b="0" kern="1200" dirty="0">
              <a:latin typeface="Calibri"/>
              <a:cs typeface="Calibri"/>
            </a:rPr>
            <a:t> in </a:t>
          </a:r>
          <a:r>
            <a:rPr lang="en-US" sz="2500" b="0" kern="1200" spc="-10" dirty="0">
              <a:latin typeface="Calibri"/>
              <a:cs typeface="Calibri"/>
            </a:rPr>
            <a:t>Committee</a:t>
          </a:r>
          <a:r>
            <a:rPr lang="en-US" sz="2500" b="0" kern="1200" spc="-2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of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Creditors</a:t>
          </a:r>
          <a:r>
            <a:rPr lang="en-US" sz="2500" b="0" kern="1200" spc="4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</a:t>
          </a:r>
          <a:r>
            <a:rPr lang="en-US" sz="2500" b="0" kern="1200" spc="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{Under</a:t>
          </a:r>
          <a:r>
            <a:rPr lang="en-US" sz="2500" b="0" kern="1200" spc="-1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Sec.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21(6)(c)}</a:t>
          </a:r>
          <a:endParaRPr lang="en-IN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15" dirty="0">
              <a:latin typeface="Calibri"/>
              <a:cs typeface="Calibri"/>
            </a:rPr>
            <a:t>Representative</a:t>
          </a:r>
          <a:r>
            <a:rPr lang="en-US" sz="2500" b="0" kern="1200" dirty="0">
              <a:latin typeface="Calibri"/>
              <a:cs typeface="Calibri"/>
            </a:rPr>
            <a:t> of a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class</a:t>
          </a:r>
          <a:r>
            <a:rPr lang="en-US" sz="2500" b="0" kern="1200" dirty="0">
              <a:latin typeface="Calibri"/>
              <a:cs typeface="Calibri"/>
            </a:rPr>
            <a:t> of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creditors</a:t>
          </a:r>
          <a:r>
            <a:rPr lang="en-US" sz="2500" b="0" kern="1200" spc="3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 {Under</a:t>
          </a:r>
          <a:r>
            <a:rPr lang="en-US" sz="2500" b="0" kern="1200" spc="-5" dirty="0">
              <a:latin typeface="Calibri"/>
              <a:cs typeface="Calibri"/>
            </a:rPr>
            <a:t> Sec.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21(6A)(b)}</a:t>
          </a:r>
          <a:endParaRPr lang="en-IN" sz="2500" b="0" kern="1200" dirty="0"/>
        </a:p>
      </dsp:txBody>
      <dsp:txXfrm rot="-5400000">
        <a:off x="6056552" y="119906"/>
        <a:ext cx="10650172" cy="2163307"/>
      </dsp:txXfrm>
    </dsp:sp>
    <dsp:sp modelId="{0CDC245C-B88A-45F4-A779-E5219196DD10}">
      <dsp:nvSpPr>
        <dsp:cNvPr id="0" name=""/>
        <dsp:cNvSpPr/>
      </dsp:nvSpPr>
      <dsp:spPr>
        <a:xfrm>
          <a:off x="0" y="76198"/>
          <a:ext cx="6056551" cy="22507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b="0" kern="1200" dirty="0"/>
            <a:t>Under CIRP </a:t>
          </a:r>
        </a:p>
      </dsp:txBody>
      <dsp:txXfrm>
        <a:off x="109871" y="186069"/>
        <a:ext cx="5836809" cy="2030980"/>
      </dsp:txXfrm>
    </dsp:sp>
    <dsp:sp modelId="{DE51CA90-C1E3-4306-A21A-2FCC74D0B09A}">
      <dsp:nvSpPr>
        <dsp:cNvPr id="0" name=""/>
        <dsp:cNvSpPr/>
      </dsp:nvSpPr>
      <dsp:spPr>
        <a:xfrm rot="5400000">
          <a:off x="10737268" y="-2006778"/>
          <a:ext cx="1428134" cy="10777728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5" dirty="0">
              <a:latin typeface="Calibri"/>
              <a:cs typeface="Calibri"/>
            </a:rPr>
            <a:t>Liquidator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(the</a:t>
          </a:r>
          <a:r>
            <a:rPr lang="en-US" sz="2500" b="0" kern="1200" spc="-5" dirty="0">
              <a:latin typeface="Calibri"/>
              <a:cs typeface="Calibri"/>
            </a:rPr>
            <a:t> assignment</a:t>
          </a:r>
          <a:r>
            <a:rPr lang="en-US" sz="2500" b="0" kern="1200" spc="15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may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be</a:t>
          </a:r>
          <a:r>
            <a:rPr lang="en-US" sz="2500" b="0" kern="1200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for</a:t>
          </a:r>
          <a:r>
            <a:rPr lang="en-US" sz="2500" b="0" kern="1200" spc="-10" dirty="0">
              <a:latin typeface="Calibri"/>
              <a:cs typeface="Calibri"/>
            </a:rPr>
            <a:t> two</a:t>
          </a:r>
          <a:r>
            <a:rPr lang="en-US" sz="2500" b="0" kern="1200" spc="-5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years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or</a:t>
          </a:r>
          <a:r>
            <a:rPr lang="en-US" sz="2500" b="0" kern="1200" spc="-1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till</a:t>
          </a:r>
          <a:r>
            <a:rPr lang="en-US" sz="2500" b="0" kern="1200" spc="2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the</a:t>
          </a:r>
          <a:r>
            <a:rPr lang="en-US" sz="2500" b="0" kern="1200" spc="-5" dirty="0">
              <a:latin typeface="Calibri"/>
              <a:cs typeface="Calibri"/>
            </a:rPr>
            <a:t> sale</a:t>
          </a:r>
          <a:r>
            <a:rPr lang="en-US" sz="2500" b="0" kern="1200" spc="3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of </a:t>
          </a:r>
          <a:r>
            <a:rPr lang="en-US" sz="2500" b="0" kern="1200" dirty="0">
              <a:latin typeface="Calibri"/>
              <a:cs typeface="Calibri"/>
            </a:rPr>
            <a:t>all</a:t>
          </a:r>
          <a:r>
            <a:rPr lang="en-US" sz="2500" b="0" kern="1200" spc="-5" dirty="0">
              <a:latin typeface="Calibri"/>
              <a:cs typeface="Calibri"/>
            </a:rPr>
            <a:t> assets)</a:t>
          </a:r>
          <a:endParaRPr lang="en-IN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15" dirty="0">
              <a:latin typeface="Calibri"/>
              <a:cs typeface="Calibri"/>
            </a:rPr>
            <a:t>Voluntary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Liquidator</a:t>
          </a:r>
          <a:r>
            <a:rPr lang="en-US" sz="2500" b="0" kern="1200" spc="-1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(For</a:t>
          </a:r>
          <a:r>
            <a:rPr lang="en-US" sz="2500" b="0" kern="1200" spc="-15" dirty="0">
              <a:latin typeface="Calibri"/>
              <a:cs typeface="Calibri"/>
            </a:rPr>
            <a:t> Voluntary</a:t>
          </a:r>
          <a:r>
            <a:rPr lang="en-US" sz="2500" b="0" kern="120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Liquidation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of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Corporate</a:t>
          </a:r>
          <a:r>
            <a:rPr lang="en-US" sz="2500" b="0" kern="1200" spc="-5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Persons</a:t>
          </a:r>
          <a:r>
            <a:rPr lang="en-US" sz="2500" b="0" kern="1200" spc="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under</a:t>
          </a:r>
          <a:r>
            <a:rPr lang="en-US" sz="2500" b="0" kern="1200" spc="-1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Chapter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V of the </a:t>
          </a:r>
          <a:r>
            <a:rPr lang="en-IN" sz="2500" b="0" kern="1200" spc="-5" dirty="0">
              <a:latin typeface="Calibri"/>
              <a:cs typeface="Calibri"/>
            </a:rPr>
            <a:t>Code)</a:t>
          </a:r>
          <a:endParaRPr lang="en-IN" sz="2500" b="0" kern="1200" dirty="0"/>
        </a:p>
      </dsp:txBody>
      <dsp:txXfrm rot="-5400000">
        <a:off x="6062471" y="2737735"/>
        <a:ext cx="10708012" cy="1288702"/>
      </dsp:txXfrm>
    </dsp:sp>
    <dsp:sp modelId="{94144093-C72F-44BD-8B9C-D11E11902692}">
      <dsp:nvSpPr>
        <dsp:cNvPr id="0" name=""/>
        <dsp:cNvSpPr/>
      </dsp:nvSpPr>
      <dsp:spPr>
        <a:xfrm>
          <a:off x="0" y="2489501"/>
          <a:ext cx="6062472" cy="178516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b="0" kern="1200" dirty="0"/>
            <a:t>Under Liquidation</a:t>
          </a:r>
        </a:p>
      </dsp:txBody>
      <dsp:txXfrm>
        <a:off x="87145" y="2576646"/>
        <a:ext cx="5888182" cy="1610878"/>
      </dsp:txXfrm>
    </dsp:sp>
    <dsp:sp modelId="{8E22CF15-C18F-4D9E-8D17-1269F168B4F1}">
      <dsp:nvSpPr>
        <dsp:cNvPr id="0" name=""/>
        <dsp:cNvSpPr/>
      </dsp:nvSpPr>
      <dsp:spPr>
        <a:xfrm rot="5400000">
          <a:off x="10737268" y="-132351"/>
          <a:ext cx="1428134" cy="10777728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5" dirty="0">
              <a:latin typeface="Calibri"/>
              <a:cs typeface="Calibri"/>
            </a:rPr>
            <a:t>A. Bankruptcy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spc="-25" dirty="0">
              <a:latin typeface="Calibri"/>
              <a:cs typeface="Calibri"/>
            </a:rPr>
            <a:t>Trustee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</a:t>
          </a:r>
          <a:r>
            <a:rPr lang="en-US" sz="2500" b="0" kern="1200" spc="10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(For</a:t>
          </a:r>
          <a:r>
            <a:rPr lang="en-US" sz="2500" b="0" kern="1200" spc="-5" dirty="0">
              <a:latin typeface="Calibri"/>
              <a:cs typeface="Calibri"/>
            </a:rPr>
            <a:t> bankruptcy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Process</a:t>
          </a:r>
          <a:r>
            <a:rPr lang="en-US" sz="2500" b="0" kern="1200" spc="2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of</a:t>
          </a:r>
          <a:r>
            <a:rPr lang="en-US" sz="2500" b="0" kern="1200" dirty="0">
              <a:latin typeface="Calibri"/>
              <a:cs typeface="Calibri"/>
            </a:rPr>
            <a:t> Individuals, </a:t>
          </a:r>
          <a:r>
            <a:rPr lang="en-US" sz="2500" b="0" kern="1200" spc="-15" dirty="0">
              <a:latin typeface="Calibri"/>
              <a:cs typeface="Calibri"/>
            </a:rPr>
            <a:t>Proprietorship</a:t>
          </a:r>
          <a:r>
            <a:rPr lang="en-US" sz="2500" b="0" kern="1200" spc="3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Concerns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&amp; </a:t>
          </a:r>
          <a:r>
            <a:rPr lang="en-US" sz="2500" b="0" kern="1200" spc="-434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Partnership</a:t>
          </a:r>
          <a:r>
            <a:rPr lang="en-US" sz="2500" b="0" kern="1200" spc="1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Firms</a:t>
          </a:r>
          <a:r>
            <a:rPr lang="en-US" sz="2500" b="0" kern="1200" spc="2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- </a:t>
          </a:r>
          <a:r>
            <a:rPr lang="en-US" sz="2500" b="0" kern="1200" spc="-10" dirty="0">
              <a:latin typeface="Calibri"/>
              <a:cs typeface="Calibri"/>
            </a:rPr>
            <a:t>Just</a:t>
          </a:r>
          <a:r>
            <a:rPr lang="en-US" sz="2500" b="0" kern="1200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like</a:t>
          </a:r>
          <a:r>
            <a:rPr lang="en-US" sz="2500" b="0" kern="1200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Liquidator</a:t>
          </a:r>
          <a:r>
            <a:rPr lang="en-US" sz="2500" b="0" kern="1200" spc="-5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for </a:t>
          </a:r>
          <a:r>
            <a:rPr lang="en-US" sz="2500" b="0" kern="1200" spc="-10" dirty="0">
              <a:latin typeface="Calibri"/>
              <a:cs typeface="Calibri"/>
            </a:rPr>
            <a:t>Corporates)</a:t>
          </a:r>
          <a:endParaRPr lang="en-IN" sz="2500" b="0" kern="1200" dirty="0"/>
        </a:p>
      </dsp:txBody>
      <dsp:txXfrm rot="-5400000">
        <a:off x="6062471" y="4612162"/>
        <a:ext cx="10708012" cy="1288702"/>
      </dsp:txXfrm>
    </dsp:sp>
    <dsp:sp modelId="{49E72580-46EF-4091-BC71-B0032B880CEE}">
      <dsp:nvSpPr>
        <dsp:cNvPr id="0" name=""/>
        <dsp:cNvSpPr/>
      </dsp:nvSpPr>
      <dsp:spPr>
        <a:xfrm>
          <a:off x="0" y="4363928"/>
          <a:ext cx="6062472" cy="178516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b="0" kern="1200" dirty="0"/>
            <a:t>Bankruptcy</a:t>
          </a:r>
        </a:p>
      </dsp:txBody>
      <dsp:txXfrm>
        <a:off x="87145" y="4451073"/>
        <a:ext cx="5888182" cy="1610878"/>
      </dsp:txXfrm>
    </dsp:sp>
    <dsp:sp modelId="{48224FA3-75ED-49D6-BE6A-6BA83D1AFD49}">
      <dsp:nvSpPr>
        <dsp:cNvPr id="0" name=""/>
        <dsp:cNvSpPr/>
      </dsp:nvSpPr>
      <dsp:spPr>
        <a:xfrm rot="5400000">
          <a:off x="10737268" y="1742075"/>
          <a:ext cx="1428134" cy="1077772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5" dirty="0">
              <a:latin typeface="Calibri"/>
              <a:cs typeface="Calibri"/>
            </a:rPr>
            <a:t>Resolution</a:t>
          </a:r>
          <a:r>
            <a:rPr lang="en-US" sz="2500" b="0" kern="1200" spc="-35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Professional</a:t>
          </a:r>
          <a:r>
            <a:rPr lang="en-US" sz="2500" b="0" kern="1200" spc="-30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for</a:t>
          </a:r>
          <a:r>
            <a:rPr lang="en-US" sz="2500" b="0" kern="1200" spc="2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PPIRP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(consultancy</a:t>
          </a:r>
          <a:r>
            <a:rPr lang="en-US" sz="2500" b="0" kern="1200" spc="-25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Role</a:t>
          </a:r>
          <a:r>
            <a:rPr lang="en-US" sz="2500" b="0" kern="1200" spc="-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with</a:t>
          </a:r>
          <a:r>
            <a:rPr lang="en-US" sz="2500" b="0" kern="1200" spc="-10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the</a:t>
          </a:r>
          <a:r>
            <a:rPr lang="en-US" sz="2500" b="0" kern="1200" spc="-5" dirty="0">
              <a:latin typeface="Calibri"/>
              <a:cs typeface="Calibri"/>
            </a:rPr>
            <a:t> CD)</a:t>
          </a:r>
          <a:endParaRPr lang="en-IN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5" dirty="0">
              <a:latin typeface="Calibri"/>
              <a:cs typeface="Calibri"/>
            </a:rPr>
            <a:t>Resolution</a:t>
          </a:r>
          <a:r>
            <a:rPr lang="en-US" sz="2500" b="0" kern="1200" spc="-3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Professional</a:t>
          </a:r>
          <a:r>
            <a:rPr lang="en-US" sz="2500" b="0" kern="1200" spc="-35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for</a:t>
          </a:r>
          <a:r>
            <a:rPr lang="en-US" sz="2500" b="0" kern="1200" dirty="0">
              <a:latin typeface="Calibri"/>
              <a:cs typeface="Calibri"/>
            </a:rPr>
            <a:t> PPIRP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(Pre-appointment</a:t>
          </a:r>
          <a:r>
            <a:rPr lang="en-US" sz="2500" b="0" kern="1200" spc="-30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Role)</a:t>
          </a:r>
          <a:endParaRPr lang="en-IN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spc="-5" dirty="0">
              <a:latin typeface="Calibri"/>
              <a:cs typeface="Calibri"/>
            </a:rPr>
            <a:t>Resolution</a:t>
          </a:r>
          <a:r>
            <a:rPr lang="en-US" sz="2500" b="0" kern="1200" spc="-35" dirty="0">
              <a:latin typeface="Calibri"/>
              <a:cs typeface="Calibri"/>
            </a:rPr>
            <a:t> </a:t>
          </a:r>
          <a:r>
            <a:rPr lang="en-US" sz="2500" b="0" kern="1200" spc="-5" dirty="0">
              <a:latin typeface="Calibri"/>
              <a:cs typeface="Calibri"/>
            </a:rPr>
            <a:t>Professional</a:t>
          </a:r>
          <a:r>
            <a:rPr lang="en-US" sz="2500" b="0" kern="1200" spc="-30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for</a:t>
          </a:r>
          <a:r>
            <a:rPr lang="en-US" sz="2500" b="0" kern="1200" spc="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PPIRP</a:t>
          </a:r>
          <a:r>
            <a:rPr lang="en-US" sz="2500" b="0" kern="1200" spc="-20" dirty="0">
              <a:latin typeface="Calibri"/>
              <a:cs typeface="Calibri"/>
            </a:rPr>
            <a:t> </a:t>
          </a:r>
          <a:r>
            <a:rPr lang="en-US" sz="2500" b="0" kern="1200" spc="-15" dirty="0">
              <a:latin typeface="Calibri"/>
              <a:cs typeface="Calibri"/>
            </a:rPr>
            <a:t>(Post </a:t>
          </a:r>
          <a:r>
            <a:rPr lang="en-US" sz="2500" b="0" kern="1200" spc="-5" dirty="0">
              <a:latin typeface="Calibri"/>
              <a:cs typeface="Calibri"/>
            </a:rPr>
            <a:t>appointment</a:t>
          </a:r>
          <a:r>
            <a:rPr lang="en-US" sz="2500" b="0" kern="1200" spc="-25" dirty="0">
              <a:latin typeface="Calibri"/>
              <a:cs typeface="Calibri"/>
            </a:rPr>
            <a:t> </a:t>
          </a:r>
          <a:r>
            <a:rPr lang="en-US" sz="2500" b="0" kern="1200" spc="-10" dirty="0">
              <a:latin typeface="Calibri"/>
              <a:cs typeface="Calibri"/>
            </a:rPr>
            <a:t>Role</a:t>
          </a:r>
          <a:r>
            <a:rPr lang="en-US" sz="2500" b="0" kern="1200" spc="-5" dirty="0">
              <a:latin typeface="Calibri"/>
              <a:cs typeface="Calibri"/>
            </a:rPr>
            <a:t> </a:t>
          </a:r>
          <a:r>
            <a:rPr lang="en-US" sz="2500" b="0" kern="1200" dirty="0">
              <a:latin typeface="Calibri"/>
              <a:cs typeface="Calibri"/>
            </a:rPr>
            <a:t>of RP)</a:t>
          </a:r>
          <a:endParaRPr lang="en-IN" sz="2500" b="0" kern="1200" dirty="0"/>
        </a:p>
      </dsp:txBody>
      <dsp:txXfrm rot="-5400000">
        <a:off x="6062471" y="6486588"/>
        <a:ext cx="10708012" cy="1288702"/>
      </dsp:txXfrm>
    </dsp:sp>
    <dsp:sp modelId="{F3519EDB-DE21-4330-A3E7-FD444767E04D}">
      <dsp:nvSpPr>
        <dsp:cNvPr id="0" name=""/>
        <dsp:cNvSpPr/>
      </dsp:nvSpPr>
      <dsp:spPr>
        <a:xfrm>
          <a:off x="0" y="6238355"/>
          <a:ext cx="6062472" cy="178516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AutoNum type="alphaUcPeriod" startAt="7"/>
          </a:pPr>
          <a:r>
            <a:rPr lang="en-IN" sz="6000" b="0" kern="1200" dirty="0"/>
            <a:t>Under Pre-pack</a:t>
          </a:r>
        </a:p>
      </dsp:txBody>
      <dsp:txXfrm>
        <a:off x="87145" y="6325500"/>
        <a:ext cx="5888182" cy="1610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8E6B-B4B1-473E-828F-A57890EEE4CC}" type="datetimeFigureOut">
              <a:rPr lang="en-IN" smtClean="0"/>
              <a:t>04-11-2023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B1AF9-2DE5-42B7-9B17-F3E7DA8B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5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1AF9-2DE5-42B7-9B17-F3E7DA8B573F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559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1AF9-2DE5-42B7-9B17-F3E7DA8B573F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8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1AF9-2DE5-42B7-9B17-F3E7DA8B573F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1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1AF9-2DE5-42B7-9B17-F3E7DA8B573F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1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B1AF9-2DE5-42B7-9B17-F3E7DA8B573F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85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1251" y="2020420"/>
            <a:ext cx="15334488" cy="12102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81251" y="6449545"/>
            <a:ext cx="15334488" cy="12102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81251" y="2227169"/>
            <a:ext cx="15334488" cy="41148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4473823" y="6103385"/>
            <a:ext cx="1621356" cy="1621353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2148335"/>
            <a:ext cx="14950440" cy="455371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44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772" y="6583680"/>
            <a:ext cx="11836908" cy="1604772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9100" y="6434001"/>
            <a:ext cx="1790802" cy="960120"/>
          </a:xfrm>
        </p:spPr>
        <p:txBody>
          <a:bodyPr/>
          <a:lstStyle>
            <a:lvl1pPr>
              <a:defRPr sz="4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7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6984"/>
            <a:ext cx="18288000" cy="291001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692" y="1837944"/>
            <a:ext cx="13921740" cy="528066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1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8661" y="7530084"/>
            <a:ext cx="13578840" cy="1600200"/>
          </a:xfrm>
        </p:spPr>
        <p:txBody>
          <a:bodyPr anchor="t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90501" y="9409177"/>
            <a:ext cx="3966464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062" y="9409177"/>
            <a:ext cx="9491472" cy="547688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46099" y="3488772"/>
            <a:ext cx="1621356" cy="1621353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5553" y="3759200"/>
            <a:ext cx="1782447" cy="1080498"/>
          </a:xfrm>
        </p:spPr>
        <p:txBody>
          <a:bodyPr/>
          <a:lstStyle>
            <a:lvl1pPr>
              <a:defRPr sz="4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4772" y="3291840"/>
            <a:ext cx="7132320" cy="59664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6336" y="3291840"/>
            <a:ext cx="7132320" cy="59664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5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072384"/>
            <a:ext cx="7132320" cy="960120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772" y="4114800"/>
            <a:ext cx="7132320" cy="49377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46336" y="3072384"/>
            <a:ext cx="7132320" cy="960120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46336" y="4114800"/>
            <a:ext cx="7132320" cy="49377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0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55611" y="1"/>
            <a:ext cx="5832389" cy="10286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460" y="1028700"/>
            <a:ext cx="4800600" cy="2606040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028700"/>
            <a:ext cx="10067544" cy="753008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4460" y="3634740"/>
            <a:ext cx="4800600" cy="49377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7102588" y="9344522"/>
            <a:ext cx="685800" cy="6858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55611" y="1"/>
            <a:ext cx="5832389" cy="10286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460" y="1028700"/>
            <a:ext cx="4800600" cy="2606040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455610" cy="10287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4460" y="3634740"/>
            <a:ext cx="4800600" cy="49377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102588" y="9344522"/>
            <a:ext cx="685800" cy="6858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800100"/>
            <a:ext cx="3829050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800100"/>
            <a:ext cx="11258550" cy="845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0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772" y="726948"/>
            <a:ext cx="15087600" cy="2414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772" y="3182112"/>
            <a:ext cx="15087600" cy="607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6636" y="9409177"/>
            <a:ext cx="491032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204" y="9409177"/>
            <a:ext cx="949147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102588" y="9344522"/>
            <a:ext cx="685800" cy="6858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66692" y="9409177"/>
            <a:ext cx="9601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85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30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75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acapitalservices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bbi.gov.in/en/examination/view-examination/2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>
            <a:off x="4580054" y="3543300"/>
            <a:ext cx="10211441" cy="0"/>
          </a:xfrm>
          <a:prstGeom prst="line">
            <a:avLst/>
          </a:prstGeom>
          <a:ln w="28575" cap="rnd">
            <a:solidFill>
              <a:srgbClr val="764B3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2743200" y="4737420"/>
            <a:ext cx="13126144" cy="4894434"/>
            <a:chOff x="-1012009" y="-4953685"/>
            <a:chExt cx="17501525" cy="6525910"/>
          </a:xfrm>
        </p:grpSpPr>
        <p:sp>
          <p:nvSpPr>
            <p:cNvPr id="8" name="TextBox 8"/>
            <p:cNvSpPr txBox="1"/>
            <p:nvPr/>
          </p:nvSpPr>
          <p:spPr>
            <a:xfrm>
              <a:off x="-1012009" y="-4953685"/>
              <a:ext cx="16489516" cy="2154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b="1" spc="105" dirty="0">
                  <a:solidFill>
                    <a:srgbClr val="764B36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Presented By:</a:t>
              </a:r>
            </a:p>
            <a:p>
              <a:pPr algn="ctr">
                <a:lnSpc>
                  <a:spcPts val="4200"/>
                </a:lnSpc>
              </a:pPr>
              <a:r>
                <a:rPr lang="en-US" sz="3500" spc="105" dirty="0">
                  <a:solidFill>
                    <a:srgbClr val="764B36"/>
                  </a:solidFill>
                  <a:latin typeface="Fira Sans Ultra-Bold"/>
                </a:rPr>
                <a:t>CA Ramchandra D. Choudhary</a:t>
              </a:r>
            </a:p>
            <a:p>
              <a:pPr algn="ctr">
                <a:lnSpc>
                  <a:spcPts val="4200"/>
                </a:lnSpc>
              </a:pPr>
              <a:r>
                <a:rPr lang="en-US" sz="3500" b="1" spc="105" dirty="0">
                  <a:solidFill>
                    <a:srgbClr val="764B36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Chartered Accountant &amp; Insolvency Professional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7681"/>
              <a:ext cx="16489516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spc="15" dirty="0">
                <a:solidFill>
                  <a:srgbClr val="D1774C"/>
                </a:solidFill>
                <a:latin typeface="Fira Sans Itali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0253" y="1054815"/>
            <a:ext cx="16967493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spc="125" dirty="0">
                <a:solidFill>
                  <a:srgbClr val="1F3F52"/>
                </a:solidFill>
                <a:latin typeface="Fira Sans Italics"/>
              </a:rPr>
              <a:t>OPPORTUNITIES  FOR PROFESSIONALS</a:t>
            </a:r>
          </a:p>
          <a:p>
            <a:pPr algn="ctr"/>
            <a:r>
              <a:rPr lang="en-US" sz="6600" b="1" spc="125" dirty="0">
                <a:solidFill>
                  <a:srgbClr val="1F3F52"/>
                </a:solidFill>
                <a:latin typeface="Fira Sans Italics"/>
              </a:rPr>
              <a:t>UNDER INSOLVENCY AND BANKRUPTCY LAW</a:t>
            </a:r>
            <a:endParaRPr lang="en-US" sz="4800" b="1" spc="125" dirty="0">
              <a:solidFill>
                <a:srgbClr val="1F3F52"/>
              </a:solidFill>
              <a:latin typeface="Fira Sans Italics"/>
            </a:endParaRPr>
          </a:p>
          <a:p>
            <a:pPr algn="ctr"/>
            <a:endParaRPr lang="en-US" sz="4800" spc="125" dirty="0">
              <a:solidFill>
                <a:srgbClr val="6B848F"/>
              </a:solidFill>
              <a:latin typeface="Fira Sans Italics"/>
            </a:endParaRPr>
          </a:p>
          <a:p>
            <a:pPr algn="ctr"/>
            <a:r>
              <a:rPr lang="en-US" sz="4800" spc="125" dirty="0">
                <a:solidFill>
                  <a:srgbClr val="6B848F"/>
                </a:solidFill>
                <a:latin typeface="Fira Sans Italics"/>
              </a:rPr>
              <a:t>ICAI Rajkot Branch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C4E4977A-0B72-596E-5757-24C00D270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75593"/>
              </p:ext>
            </p:extLst>
          </p:nvPr>
        </p:nvGraphicFramePr>
        <p:xfrm>
          <a:off x="1028700" y="6701151"/>
          <a:ext cx="16230600" cy="30900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en-US" sz="3200" b="1" u="sng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 Resolution Professionals</a:t>
                      </a:r>
                      <a:r>
                        <a:rPr lang="en-US" sz="32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Private Limited</a:t>
                      </a:r>
                      <a:endParaRPr lang="en-US" sz="2400" b="1" u="sng" baseline="0" dirty="0">
                        <a:solidFill>
                          <a:schemeClr val="bg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en-US" sz="2400" b="0" u="none" baseline="0" dirty="0">
                          <a:solidFill>
                            <a:schemeClr val="bg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 Insolvency Professional Entity registered with IBBI)</a:t>
                      </a:r>
                      <a:endParaRPr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en-US" sz="3200" b="1" u="heavy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 Choudhary</a:t>
                      </a:r>
                      <a:r>
                        <a:rPr lang="en-US" sz="32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Associates</a:t>
                      </a:r>
                      <a:endParaRPr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400" b="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Branch</a:t>
                      </a:r>
                      <a:r>
                        <a:rPr sz="2400" b="0" spc="-6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offices:</a:t>
                      </a:r>
                    </a:p>
                    <a:p>
                      <a:pPr marL="274955" marR="269240" algn="ctr">
                        <a:lnSpc>
                          <a:spcPct val="114999"/>
                        </a:lnSpc>
                      </a:pP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Mumbai</a:t>
                      </a:r>
                      <a:r>
                        <a:rPr sz="2400" b="0" spc="-3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sz="2400" b="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1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Delhi-NCR</a:t>
                      </a:r>
                      <a:r>
                        <a:rPr sz="2400" b="0" spc="-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sz="2400" b="0" spc="-1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Ahmedabad</a:t>
                      </a:r>
                      <a:r>
                        <a:rPr sz="2400" b="0" spc="-4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sz="2400" b="0" spc="-1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Vadodara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sz="2400" b="0" spc="-2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Surat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sz="2400" b="0" spc="-1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Bhinmal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sz="2400" b="0" spc="-3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5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Palanpur</a:t>
                      </a:r>
                      <a:r>
                        <a:rPr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sz="2400" b="0" spc="-1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5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Deesa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b="0" spc="-1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15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Mehsana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b="0" spc="-1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Pune</a:t>
                      </a:r>
                      <a:r>
                        <a:rPr lang="en-US" sz="2400" b="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62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www.</a:t>
                      </a:r>
                      <a:r>
                        <a:rPr lang="en-US" sz="2400" b="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sunresolution.in</a:t>
                      </a:r>
                      <a:endParaRPr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IN" sz="2400" b="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www.</a:t>
                      </a:r>
                      <a:r>
                        <a:rPr lang="en-IN" sz="2400" b="0" u="sng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ca-rca.com</a:t>
                      </a:r>
                      <a:endParaRPr sz="2400" b="0" u="sng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162" y="628650"/>
            <a:ext cx="1559967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60"/>
              </a:lnSpc>
              <a:spcBef>
                <a:spcPct val="0"/>
              </a:spcBef>
            </a:pPr>
            <a:r>
              <a:rPr lang="en-US" sz="5300" dirty="0">
                <a:solidFill>
                  <a:srgbClr val="764B36"/>
                </a:solidFill>
                <a:latin typeface="Open Sans Bold"/>
              </a:rPr>
              <a:t>PROFESSIONAL FEES AS IRP/RP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94F78-8586-23A8-6308-59C03779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66900"/>
            <a:ext cx="15392400" cy="80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6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162" y="628650"/>
            <a:ext cx="1559967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60"/>
              </a:lnSpc>
              <a:spcBef>
                <a:spcPct val="0"/>
              </a:spcBef>
            </a:pPr>
            <a:r>
              <a:rPr lang="en-US" sz="5300" dirty="0">
                <a:solidFill>
                  <a:srgbClr val="764B36"/>
                </a:solidFill>
                <a:latin typeface="Open Sans Bold"/>
              </a:rPr>
              <a:t>PROFESSIONAL FEES AS LIQUIDATOR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B50A8-3D10-3D3B-2AA1-798FB0DE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7583"/>
            <a:ext cx="15733909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162" y="628650"/>
            <a:ext cx="15599676" cy="161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60"/>
              </a:lnSpc>
              <a:spcBef>
                <a:spcPct val="0"/>
              </a:spcBef>
            </a:pPr>
            <a:r>
              <a:rPr lang="en-US" sz="5300" dirty="0">
                <a:solidFill>
                  <a:srgbClr val="764B36"/>
                </a:solidFill>
                <a:latin typeface="Open Sans Bold"/>
              </a:rPr>
              <a:t>PROFESSIONAL FEES AS AUTHORIZED REPRESENTATIVE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79DD2-D4DB-557B-49D1-3E14C71E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62" y="2705100"/>
            <a:ext cx="14886438" cy="3728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6C629-EC0C-A431-0DCD-25F6F1186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01" y="6433182"/>
            <a:ext cx="13999160" cy="36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3411200" cy="1524000"/>
          </a:xfrm>
        </p:spPr>
        <p:txBody>
          <a:bodyPr/>
          <a:lstStyle/>
          <a:p>
            <a:r>
              <a:rPr lang="en-IN" sz="6600" spc="-20" dirty="0"/>
              <a:t>Interim</a:t>
            </a:r>
            <a:r>
              <a:rPr lang="en-IN" sz="6600" spc="5" dirty="0"/>
              <a:t> </a:t>
            </a:r>
            <a:r>
              <a:rPr lang="en-IN" sz="6600" spc="-15" dirty="0"/>
              <a:t>Resolution</a:t>
            </a:r>
            <a:r>
              <a:rPr lang="en-IN" sz="6600" spc="15" dirty="0"/>
              <a:t> </a:t>
            </a:r>
            <a:r>
              <a:rPr lang="en-IN" sz="6600" spc="-20" dirty="0"/>
              <a:t>Professional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24100"/>
            <a:ext cx="16611599" cy="7391400"/>
          </a:xfrm>
        </p:spPr>
        <p:txBody>
          <a:bodyPr>
            <a:normAutofit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Take</a:t>
            </a:r>
            <a:r>
              <a:rPr lang="en-US" sz="3200" spc="-5" dirty="0">
                <a:latin typeface="Calibri"/>
                <a:cs typeface="Calibri"/>
              </a:rPr>
              <a:t> over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control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and</a:t>
            </a:r>
            <a:r>
              <a:rPr lang="en-US" sz="3200" spc="-10" dirty="0">
                <a:latin typeface="Calibri"/>
                <a:cs typeface="Calibri"/>
              </a:rPr>
              <a:t> custody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Corporate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Debtor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as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going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concern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80" dirty="0">
                <a:latin typeface="Calibri"/>
                <a:cs typeface="Calibri"/>
              </a:rPr>
              <a:t>To</a:t>
            </a:r>
            <a:r>
              <a:rPr lang="en-US" sz="3200" spc="-10" dirty="0">
                <a:latin typeface="Calibri"/>
                <a:cs typeface="Calibri"/>
              </a:rPr>
              <a:t> understand</a:t>
            </a:r>
            <a:r>
              <a:rPr lang="en-US" sz="3200" spc="-5" dirty="0">
                <a:latin typeface="Calibri"/>
                <a:cs typeface="Calibri"/>
              </a:rPr>
              <a:t> financial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position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Corporate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Debtor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including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fund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flow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and</a:t>
            </a:r>
            <a:r>
              <a:rPr lang="en-US" sz="3200" spc="-5" dirty="0">
                <a:latin typeface="Calibri"/>
                <a:cs typeface="Calibri"/>
              </a:rPr>
              <a:t> asset</a:t>
            </a:r>
            <a:r>
              <a:rPr lang="en-US" sz="3200" spc="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–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liability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mis-match.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85" dirty="0">
                <a:latin typeface="Calibri"/>
                <a:cs typeface="Calibri"/>
              </a:rPr>
              <a:t>To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understand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formation,</a:t>
            </a:r>
            <a:r>
              <a:rPr lang="en-US" sz="3200" spc="-5" dirty="0">
                <a:latin typeface="Calibri"/>
                <a:cs typeface="Calibri"/>
              </a:rPr>
              <a:t> objective,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sustenance,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reasons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for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default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Corporate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Debtor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35" dirty="0">
                <a:latin typeface="Calibri"/>
                <a:cs typeface="Calibri"/>
              </a:rPr>
              <a:t>Takeover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control </a:t>
            </a:r>
            <a:r>
              <a:rPr lang="en-US" sz="3200" dirty="0">
                <a:latin typeface="Calibri"/>
                <a:cs typeface="Calibri"/>
              </a:rPr>
              <a:t>and </a:t>
            </a:r>
            <a:r>
              <a:rPr lang="en-US" sz="3200" spc="-10" dirty="0">
                <a:latin typeface="Calibri"/>
                <a:cs typeface="Calibri"/>
              </a:rPr>
              <a:t>operations</a:t>
            </a:r>
            <a:r>
              <a:rPr lang="en-US" sz="3200" spc="-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all</a:t>
            </a:r>
            <a:r>
              <a:rPr lang="en-US" sz="3200" dirty="0">
                <a:latin typeface="Calibri"/>
                <a:cs typeface="Calibri"/>
              </a:rPr>
              <a:t> the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bank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accounts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Corporate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Debtor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dirty="0">
                <a:latin typeface="Calibri"/>
                <a:cs typeface="Calibri"/>
              </a:rPr>
              <a:t>Public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announcement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CIRP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and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inviting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claims</a:t>
            </a:r>
            <a:endParaRPr lang="en-US" sz="3200" dirty="0">
              <a:latin typeface="Calibri"/>
              <a:cs typeface="Calibri"/>
            </a:endParaRPr>
          </a:p>
          <a:p>
            <a:pPr marL="469900" marR="534035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>
                <a:latin typeface="Calibri"/>
                <a:cs typeface="Calibri"/>
              </a:rPr>
              <a:t>Receiving,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collating,</a:t>
            </a:r>
            <a:r>
              <a:rPr lang="en-US" sz="3200" spc="-10" dirty="0">
                <a:latin typeface="Calibri"/>
                <a:cs typeface="Calibri"/>
              </a:rPr>
              <a:t> verification</a:t>
            </a:r>
            <a:r>
              <a:rPr lang="en-US" sz="3200" dirty="0">
                <a:latin typeface="Calibri"/>
                <a:cs typeface="Calibri"/>
              </a:rPr>
              <a:t> of</a:t>
            </a:r>
            <a:r>
              <a:rPr lang="en-US" sz="3200" spc="2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claims</a:t>
            </a:r>
            <a:r>
              <a:rPr lang="en-US" sz="3200" spc="-10" dirty="0">
                <a:latin typeface="Calibri"/>
                <a:cs typeface="Calibri"/>
              </a:rPr>
              <a:t> from</a:t>
            </a:r>
            <a:r>
              <a:rPr lang="en-US" sz="3200" spc="1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secured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or</a:t>
            </a:r>
            <a:r>
              <a:rPr lang="en-US" sz="3200" spc="-5" dirty="0">
                <a:latin typeface="Calibri"/>
                <a:cs typeface="Calibri"/>
              </a:rPr>
              <a:t> unsecured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financial </a:t>
            </a:r>
            <a:r>
              <a:rPr lang="en-US" sz="3200" spc="-10" dirty="0">
                <a:latin typeface="Calibri"/>
                <a:cs typeface="Calibri"/>
              </a:rPr>
              <a:t>creditors,</a:t>
            </a:r>
            <a:r>
              <a:rPr lang="en-US" sz="3200" spc="-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operations </a:t>
            </a:r>
            <a:r>
              <a:rPr lang="en-US" sz="3200" spc="-44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creditors,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government</a:t>
            </a:r>
            <a:r>
              <a:rPr lang="en-US" sz="3200" dirty="0">
                <a:latin typeface="Calibri"/>
                <a:cs typeface="Calibri"/>
              </a:rPr>
              <a:t> dues,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workers,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employees</a:t>
            </a:r>
            <a:r>
              <a:rPr lang="en-US" sz="3200" spc="-5" dirty="0">
                <a:latin typeface="Calibri"/>
                <a:cs typeface="Calibri"/>
              </a:rPr>
              <a:t> and </a:t>
            </a:r>
            <a:r>
              <a:rPr lang="en-US" sz="3200" dirty="0">
                <a:latin typeface="Calibri"/>
                <a:cs typeface="Calibri"/>
              </a:rPr>
              <a:t>other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stakeholders.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>
                <a:latin typeface="Calibri"/>
                <a:cs typeface="Calibri"/>
              </a:rPr>
              <a:t>Constitution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 </a:t>
            </a:r>
            <a:r>
              <a:rPr lang="en-US" sz="3200" spc="-5" dirty="0">
                <a:latin typeface="Calibri"/>
                <a:cs typeface="Calibri"/>
              </a:rPr>
              <a:t>Committee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 </a:t>
            </a:r>
            <a:r>
              <a:rPr lang="en-US" sz="3200" spc="-15" dirty="0">
                <a:latin typeface="Calibri"/>
                <a:cs typeface="Calibri"/>
              </a:rPr>
              <a:t>Creditors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>
                <a:latin typeface="Calibri"/>
                <a:cs typeface="Calibri"/>
              </a:rPr>
              <a:t>Appoint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representatives</a:t>
            </a:r>
            <a:r>
              <a:rPr lang="en-US" sz="3200" spc="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class</a:t>
            </a:r>
            <a:r>
              <a:rPr lang="en-US" sz="3200" dirty="0">
                <a:latin typeface="Calibri"/>
                <a:cs typeface="Calibri"/>
              </a:rPr>
              <a:t> of </a:t>
            </a:r>
            <a:r>
              <a:rPr lang="en-US" sz="3200" spc="-10" dirty="0">
                <a:latin typeface="Calibri"/>
                <a:cs typeface="Calibri"/>
              </a:rPr>
              <a:t>creditors, </a:t>
            </a:r>
            <a:r>
              <a:rPr lang="en-US" sz="3200" dirty="0">
                <a:latin typeface="Calibri"/>
                <a:cs typeface="Calibri"/>
              </a:rPr>
              <a:t>if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required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15" dirty="0">
                <a:latin typeface="Calibri"/>
                <a:cs typeface="Calibri"/>
              </a:rPr>
              <a:t>Preparation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reports</a:t>
            </a:r>
            <a:r>
              <a:rPr lang="en-US" sz="3200" spc="-5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for</a:t>
            </a:r>
            <a:r>
              <a:rPr lang="en-US" sz="3200" spc="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submission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5" dirty="0">
                <a:latin typeface="Calibri"/>
                <a:cs typeface="Calibri"/>
              </a:rPr>
              <a:t>to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National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Company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Law </a:t>
            </a:r>
            <a:r>
              <a:rPr lang="en-US" sz="3200" spc="-15" dirty="0">
                <a:latin typeface="Calibri"/>
                <a:cs typeface="Calibri"/>
              </a:rPr>
              <a:t>Tribunal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10" dirty="0">
                <a:latin typeface="Calibri"/>
                <a:cs typeface="Calibri"/>
              </a:rPr>
              <a:t>Convening </a:t>
            </a:r>
            <a:r>
              <a:rPr lang="en-US" sz="3200" dirty="0">
                <a:latin typeface="Calibri"/>
                <a:cs typeface="Calibri"/>
              </a:rPr>
              <a:t>of </a:t>
            </a:r>
            <a:r>
              <a:rPr lang="en-US" sz="3200" spc="-5" dirty="0">
                <a:latin typeface="Calibri"/>
                <a:cs typeface="Calibri"/>
              </a:rPr>
              <a:t>meetings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 </a:t>
            </a:r>
            <a:r>
              <a:rPr lang="en-US" sz="3200" spc="-5" dirty="0">
                <a:latin typeface="Calibri"/>
                <a:cs typeface="Calibri"/>
              </a:rPr>
              <a:t>Committee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 </a:t>
            </a:r>
            <a:r>
              <a:rPr lang="en-US" sz="3200" spc="-15" dirty="0">
                <a:latin typeface="Calibri"/>
                <a:cs typeface="Calibri"/>
              </a:rPr>
              <a:t>Creditors</a:t>
            </a:r>
            <a:endParaRPr lang="en-US" sz="3200" dirty="0">
              <a:latin typeface="Calibri"/>
              <a:cs typeface="Calibri"/>
            </a:endParaRPr>
          </a:p>
          <a:p>
            <a:pPr algn="just"/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5E3F1-2645-01D1-FF43-375EB7AC99E5}"/>
              </a:ext>
            </a:extLst>
          </p:cNvPr>
          <p:cNvSpPr txBox="1"/>
          <p:nvPr/>
        </p:nvSpPr>
        <p:spPr>
          <a:xfrm>
            <a:off x="1143000" y="1498312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(for an initial period of CIRP up to 40 days)</a:t>
            </a:r>
          </a:p>
        </p:txBody>
      </p:sp>
    </p:spTree>
    <p:extLst>
      <p:ext uri="{BB962C8B-B14F-4D97-AF65-F5344CB8AC3E}">
        <p14:creationId xmlns:p14="http://schemas.microsoft.com/office/powerpoint/2010/main" val="276114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3411200" cy="1524000"/>
          </a:xfrm>
        </p:spPr>
        <p:txBody>
          <a:bodyPr/>
          <a:lstStyle/>
          <a:p>
            <a:r>
              <a:rPr lang="en-IN" sz="6600" spc="-15" dirty="0"/>
              <a:t>Resolution</a:t>
            </a:r>
            <a:r>
              <a:rPr lang="en-IN" sz="6600" spc="10" dirty="0"/>
              <a:t> </a:t>
            </a:r>
            <a:r>
              <a:rPr lang="en-IN" sz="6600" spc="-20" dirty="0"/>
              <a:t>Professional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4085"/>
            <a:ext cx="16611599" cy="7391400"/>
          </a:xfrm>
        </p:spPr>
        <p:txBody>
          <a:bodyPr>
            <a:normAutofit fontScale="92500" lnSpcReduction="10000"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To continue the operations of the Corporate Debtor as a going concern and manage the entire business  including fund flow, accounting, assessments, litigations, etc.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Preparation of Information Memorandum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Getting the valuation of assets done from registered valuers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Convening and chairing Committee of Creditors meetings for various approvals, appraisals and directions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Preparation of Bid Evaluation Matrix, Request for Resolution Plan (RFRP)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Invite Expression of Interest and developing resolution applicants for submission of resolution plans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Appoint transaction auditors or forensic auditors for identification of transactions u/s 43, 45, 50 &amp; 66 of  IBC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Examination of all the resolution plans, verification of eligibility criteria, eligibility u/s 29A and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presentation before COC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spc="-55" dirty="0">
                <a:latin typeface="Calibri"/>
                <a:cs typeface="Calibri"/>
              </a:rPr>
              <a:t>To comply with all the statutory compliances including stock exchanges, SEBI, RBI, direct and indirect  taxes, </a:t>
            </a:r>
            <a:r>
              <a:rPr lang="en-US" sz="3200" spc="-55" dirty="0" err="1">
                <a:latin typeface="Calibri"/>
                <a:cs typeface="Calibri"/>
              </a:rPr>
              <a:t>labour</a:t>
            </a:r>
            <a:r>
              <a:rPr lang="en-US" sz="3200" spc="-55" dirty="0">
                <a:latin typeface="Calibri"/>
                <a:cs typeface="Calibri"/>
              </a:rPr>
              <a:t> laws, etc.</a:t>
            </a:r>
          </a:p>
          <a:p>
            <a:pPr algn="just"/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5E3F1-2645-01D1-FF43-375EB7AC99E5}"/>
              </a:ext>
            </a:extLst>
          </p:cNvPr>
          <p:cNvSpPr txBox="1"/>
          <p:nvPr/>
        </p:nvSpPr>
        <p:spPr>
          <a:xfrm>
            <a:off x="1143000" y="1498312"/>
            <a:ext cx="1684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(up to 180th day of CIRP or up to 270th day, if extended or up to the date of handing over to resolution applicant or up to the date of liquidation order)</a:t>
            </a:r>
          </a:p>
        </p:txBody>
      </p:sp>
    </p:spTree>
    <p:extLst>
      <p:ext uri="{BB962C8B-B14F-4D97-AF65-F5344CB8AC3E}">
        <p14:creationId xmlns:p14="http://schemas.microsoft.com/office/powerpoint/2010/main" val="3644987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34" y="732672"/>
            <a:ext cx="16388166" cy="1524000"/>
          </a:xfrm>
        </p:spPr>
        <p:txBody>
          <a:bodyPr>
            <a:normAutofit fontScale="90000"/>
          </a:bodyPr>
          <a:lstStyle/>
          <a:p>
            <a:r>
              <a:rPr lang="en-US" sz="6600" spc="-25" dirty="0"/>
              <a:t>Representative</a:t>
            </a:r>
            <a:r>
              <a:rPr lang="en-US" sz="6600" spc="15" dirty="0"/>
              <a:t> </a:t>
            </a:r>
            <a:r>
              <a:rPr lang="en-US" sz="6600" spc="-5" dirty="0"/>
              <a:t>of</a:t>
            </a:r>
            <a:r>
              <a:rPr lang="en-US" sz="6600" dirty="0"/>
              <a:t> </a:t>
            </a:r>
            <a:r>
              <a:rPr lang="en-US" sz="6600" spc="-5" dirty="0"/>
              <a:t>a</a:t>
            </a:r>
            <a:r>
              <a:rPr lang="en-US" sz="6600" spc="-15" dirty="0"/>
              <a:t> </a:t>
            </a:r>
            <a:r>
              <a:rPr lang="en-US" sz="6600" spc="-5" dirty="0"/>
              <a:t>Member of</a:t>
            </a:r>
            <a:r>
              <a:rPr lang="en-US" sz="6600" dirty="0"/>
              <a:t> </a:t>
            </a:r>
            <a:r>
              <a:rPr lang="en-US" sz="6600" spc="-20" dirty="0"/>
              <a:t>Committee</a:t>
            </a:r>
            <a:r>
              <a:rPr lang="en-US" sz="6600" spc="5" dirty="0"/>
              <a:t> </a:t>
            </a:r>
            <a:r>
              <a:rPr lang="en-US" sz="6600" spc="-5" dirty="0"/>
              <a:t>of </a:t>
            </a:r>
            <a:r>
              <a:rPr lang="en-US" sz="6600" spc="-890" dirty="0"/>
              <a:t> </a:t>
            </a:r>
            <a:r>
              <a:rPr lang="en-US" sz="6600" spc="-25" dirty="0"/>
              <a:t>Creditors</a:t>
            </a:r>
            <a:r>
              <a:rPr lang="en-US" sz="6600" spc="20" dirty="0"/>
              <a:t> </a:t>
            </a:r>
            <a:r>
              <a:rPr lang="en-US" sz="6600" spc="-5" dirty="0"/>
              <a:t>(Sec</a:t>
            </a:r>
            <a:r>
              <a:rPr lang="en-US" sz="6600" dirty="0"/>
              <a:t> </a:t>
            </a:r>
            <a:r>
              <a:rPr lang="en-US" sz="6600" spc="-5" dirty="0"/>
              <a:t>21(6)(c)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</p:spPr>
        <p:txBody>
          <a:bodyPr>
            <a:normAutofit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600" spc="-55" dirty="0">
                <a:latin typeface="Calibri"/>
                <a:cs typeface="Calibri"/>
              </a:rPr>
              <a:t>Member of COC can appoint an IP only as representative for attending the meetings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36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600" spc="-55" dirty="0">
                <a:latin typeface="Calibri"/>
                <a:cs typeface="Calibri"/>
              </a:rPr>
              <a:t>The participant of meeting can either be an employee of member or a qualified IP (unless allowed by COC)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36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600" spc="-55" dirty="0">
                <a:latin typeface="Calibri"/>
                <a:cs typeface="Calibri"/>
              </a:rPr>
              <a:t>Role is to understand the proceedings and protect the interest of member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36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600" spc="-55" dirty="0">
                <a:latin typeface="Calibri"/>
                <a:cs typeface="Calibri"/>
              </a:rPr>
              <a:t>To prepare a report on the meeting and keep the member fully appraised</a:t>
            </a:r>
          </a:p>
        </p:txBody>
      </p:sp>
    </p:spTree>
    <p:extLst>
      <p:ext uri="{BB962C8B-B14F-4D97-AF65-F5344CB8AC3E}">
        <p14:creationId xmlns:p14="http://schemas.microsoft.com/office/powerpoint/2010/main" val="422512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3411200" cy="1524000"/>
          </a:xfrm>
        </p:spPr>
        <p:txBody>
          <a:bodyPr/>
          <a:lstStyle/>
          <a:p>
            <a:r>
              <a:rPr lang="en-IN" sz="6600" spc="-35" dirty="0"/>
              <a:t>Voluntary</a:t>
            </a:r>
            <a:r>
              <a:rPr lang="en-IN" sz="6600" spc="10" dirty="0"/>
              <a:t> </a:t>
            </a:r>
            <a:r>
              <a:rPr lang="en-IN" sz="6600" spc="-10" dirty="0"/>
              <a:t>Liquidator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</p:spPr>
        <p:txBody>
          <a:bodyPr>
            <a:normAutofit fontScale="92500" lnSpcReduction="10000"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To verify that no default is committed by the Corporate Debtor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40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To complete all the documentations, approvals, resolutions, etc. for  initiating the process of Voluntary Liquidation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40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To liquidate all the assets by way of sale or </a:t>
            </a:r>
            <a:r>
              <a:rPr lang="en-US" sz="4000" spc="-55" dirty="0" err="1">
                <a:latin typeface="Calibri"/>
                <a:cs typeface="Calibri"/>
              </a:rPr>
              <a:t>realisation</a:t>
            </a:r>
            <a:endParaRPr lang="en-US" sz="40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40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To distribute the sale proceeds to creditors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endParaRPr lang="en-US" sz="4000" spc="-55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Application to Adjudicating Authority for liquidating the Corporate  Debtor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5E3F1-2645-01D1-FF43-375EB7AC99E5}"/>
              </a:ext>
            </a:extLst>
          </p:cNvPr>
          <p:cNvSpPr txBox="1"/>
          <p:nvPr/>
        </p:nvSpPr>
        <p:spPr>
          <a:xfrm>
            <a:off x="1143000" y="1498312"/>
            <a:ext cx="168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(For Voluntary Liquidation of Corporate Persons under Chapter V of the Code)</a:t>
            </a:r>
          </a:p>
        </p:txBody>
      </p:sp>
    </p:spTree>
    <p:extLst>
      <p:ext uri="{BB962C8B-B14F-4D97-AF65-F5344CB8AC3E}">
        <p14:creationId xmlns:p14="http://schemas.microsoft.com/office/powerpoint/2010/main" val="404668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3411200" cy="1524000"/>
          </a:xfrm>
        </p:spPr>
        <p:txBody>
          <a:bodyPr/>
          <a:lstStyle/>
          <a:p>
            <a:r>
              <a:rPr lang="en-IN" sz="6600" spc="-10" dirty="0"/>
              <a:t>Liquidator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</p:spPr>
        <p:txBody>
          <a:bodyPr>
            <a:normAutofit fontScale="92500" lnSpcReduction="20000"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continue the operations in case it helps faster or higher recovery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make a public announcement for inviting claims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receive, collate, verify and admit claims of all the stakeholders i.e. secured or unsecured creditors,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operational creditors, statutory liabilities, workmen, employees or other stakeholders.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complete all the books of account, operate the bank account of the Corporate Debtor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get the valuation of the assets from the registered valuers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prepare and submit various reports to NCLT i.e. Preliminary Report, Progress Report, Asset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Memorandum, Asset Sale Report, etc.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prepare complete description of assets and all terms and conditions for e-auction of assets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sell fixed and current assets either on e-auction or physical auction or private treaty.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recover all debts of the Corporate Debtor i.e. sundry receivables, advances, refunds, claims, etc.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do all compliances as applicable during liquidation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To do the closure process and file closure report after all the assets are sold or </a:t>
            </a:r>
            <a:r>
              <a:rPr lang="en-US" sz="2800" spc="-55" dirty="0" err="1">
                <a:latin typeface="Calibri"/>
                <a:cs typeface="Calibri"/>
              </a:rPr>
              <a:t>realised</a:t>
            </a:r>
            <a:r>
              <a:rPr lang="en-US" sz="2800" spc="-55" dirty="0">
                <a:latin typeface="Calibri"/>
                <a:cs typeface="Calibri"/>
              </a:rPr>
              <a:t> and proceeds are  distributed to claimants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5E3F1-2645-01D1-FF43-375EB7AC99E5}"/>
              </a:ext>
            </a:extLst>
          </p:cNvPr>
          <p:cNvSpPr txBox="1"/>
          <p:nvPr/>
        </p:nvSpPr>
        <p:spPr>
          <a:xfrm>
            <a:off x="1143000" y="1498312"/>
            <a:ext cx="1684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(from the date of liquidation order till the assets are disposed off or recovered and  proceeds are distributed to stakeholders – expected to be completed in 2 years)</a:t>
            </a:r>
          </a:p>
        </p:txBody>
      </p:sp>
    </p:spTree>
    <p:extLst>
      <p:ext uri="{BB962C8B-B14F-4D97-AF65-F5344CB8AC3E}">
        <p14:creationId xmlns:p14="http://schemas.microsoft.com/office/powerpoint/2010/main" val="235640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3411200" cy="1524000"/>
          </a:xfrm>
        </p:spPr>
        <p:txBody>
          <a:bodyPr/>
          <a:lstStyle/>
          <a:p>
            <a:r>
              <a:rPr lang="en-IN" sz="6600" spc="-10" dirty="0"/>
              <a:t>Bankruptcy Trustee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</p:spPr>
        <p:txBody>
          <a:bodyPr>
            <a:normAutofit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Preparation of application for Bankruptcy on behalf of a creditor or debtor himself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Appointment as Bankruptcy Trustee for conducting the bankruptcy Process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Take control and custody of Bankruptcy Estate of the debtor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Invite claims from creditors, register the claims, list of creditors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Summoning a meeting of creditors and conducting the meeting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 err="1">
                <a:latin typeface="Calibri"/>
                <a:cs typeface="Calibri"/>
              </a:rPr>
              <a:t>Realise</a:t>
            </a:r>
            <a:r>
              <a:rPr lang="en-US" sz="2800" spc="-55" dirty="0">
                <a:latin typeface="Calibri"/>
                <a:cs typeface="Calibri"/>
              </a:rPr>
              <a:t> the value of all items of Bankruptcy Estate by sale of assets or otherwise by way of </a:t>
            </a:r>
            <a:r>
              <a:rPr lang="en-US" sz="2800" spc="-55" dirty="0" err="1">
                <a:latin typeface="Calibri"/>
                <a:cs typeface="Calibri"/>
              </a:rPr>
              <a:t>realisation</a:t>
            </a:r>
            <a:r>
              <a:rPr lang="en-US" sz="2800" spc="-55" dirty="0">
                <a:latin typeface="Calibri"/>
                <a:cs typeface="Calibri"/>
              </a:rPr>
              <a:t>  of debts and claims.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Finding Undervalued, Preferential, Extortionate and fraudulent transactions and making an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application to Adjudicating Authority for obtaining appropriate order.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Divide and disburse the value </a:t>
            </a:r>
            <a:r>
              <a:rPr lang="en-US" sz="2800" spc="-55" dirty="0" err="1">
                <a:latin typeface="Calibri"/>
                <a:cs typeface="Calibri"/>
              </a:rPr>
              <a:t>realised</a:t>
            </a:r>
            <a:r>
              <a:rPr lang="en-US" sz="2800" spc="-55" dirty="0">
                <a:latin typeface="Calibri"/>
                <a:cs typeface="Calibri"/>
              </a:rPr>
              <a:t> to claimants /creditors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2800" spc="-55" dirty="0">
                <a:latin typeface="Calibri"/>
                <a:cs typeface="Calibri"/>
              </a:rPr>
              <a:t>Closure of Bankruptcy Process, preparation of closure report and apply for discharge order.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5E3F1-2645-01D1-FF43-375EB7AC99E5}"/>
              </a:ext>
            </a:extLst>
          </p:cNvPr>
          <p:cNvSpPr txBox="1"/>
          <p:nvPr/>
        </p:nvSpPr>
        <p:spPr>
          <a:xfrm>
            <a:off x="1143000" y="1498312"/>
            <a:ext cx="1684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(For bankruptcy Process of Individuals, Proprietorship Concerns &amp; Partnership Firms -  Just like Liquidator for Corporates)</a:t>
            </a:r>
          </a:p>
        </p:txBody>
      </p:sp>
    </p:spTree>
    <p:extLst>
      <p:ext uri="{BB962C8B-B14F-4D97-AF65-F5344CB8AC3E}">
        <p14:creationId xmlns:p14="http://schemas.microsoft.com/office/powerpoint/2010/main" val="105926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00100"/>
            <a:ext cx="13411200" cy="1524000"/>
          </a:xfrm>
        </p:spPr>
        <p:txBody>
          <a:bodyPr>
            <a:normAutofit/>
          </a:bodyPr>
          <a:lstStyle/>
          <a:p>
            <a:r>
              <a:rPr lang="en-IN" sz="6600" spc="-20" dirty="0"/>
              <a:t>REGISTERED</a:t>
            </a:r>
            <a:r>
              <a:rPr lang="en-IN" sz="6600" spc="5" dirty="0"/>
              <a:t> </a:t>
            </a:r>
            <a:r>
              <a:rPr lang="en-IN" sz="6600" spc="-55" dirty="0"/>
              <a:t>VALUERS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  <a:solidFill>
            <a:srgbClr val="EFE7DD"/>
          </a:solidFill>
        </p:spPr>
        <p:txBody>
          <a:bodyPr>
            <a:normAutofit/>
          </a:bodyPr>
          <a:lstStyle/>
          <a:p>
            <a:pPr marL="12700">
              <a:lnSpc>
                <a:spcPct val="150000"/>
              </a:lnSpc>
            </a:pPr>
            <a:r>
              <a:rPr lang="en-US" sz="4000" b="1" i="1" spc="-5" dirty="0">
                <a:latin typeface="Calibri"/>
                <a:cs typeface="Calibri"/>
              </a:rPr>
              <a:t>No</a:t>
            </a:r>
            <a:r>
              <a:rPr lang="en-US" sz="4000" b="1" i="1" spc="315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valuation</a:t>
            </a:r>
            <a:r>
              <a:rPr lang="en-US" sz="4000" b="1" i="1" spc="315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services</a:t>
            </a:r>
            <a:r>
              <a:rPr lang="en-US" sz="4000" b="1" i="1" spc="325" dirty="0">
                <a:latin typeface="Calibri"/>
                <a:cs typeface="Calibri"/>
              </a:rPr>
              <a:t> </a:t>
            </a:r>
            <a:r>
              <a:rPr lang="en-US" sz="4000" b="1" i="1" spc="-10" dirty="0">
                <a:latin typeface="Calibri"/>
                <a:cs typeface="Calibri"/>
              </a:rPr>
              <a:t>can</a:t>
            </a:r>
            <a:r>
              <a:rPr lang="en-US" sz="4000" b="1" i="1" spc="305" dirty="0">
                <a:latin typeface="Calibri"/>
                <a:cs typeface="Calibri"/>
              </a:rPr>
              <a:t> </a:t>
            </a:r>
            <a:r>
              <a:rPr lang="en-US" sz="4000" b="1" i="1" dirty="0">
                <a:latin typeface="Calibri"/>
                <a:cs typeface="Calibri"/>
              </a:rPr>
              <a:t>be</a:t>
            </a:r>
            <a:r>
              <a:rPr lang="en-US" sz="4000" b="1" i="1" spc="320" dirty="0">
                <a:latin typeface="Calibri"/>
                <a:cs typeface="Calibri"/>
              </a:rPr>
              <a:t> </a:t>
            </a:r>
            <a:r>
              <a:rPr lang="en-US" sz="4000" b="1" i="1" spc="-10" dirty="0">
                <a:latin typeface="Calibri"/>
                <a:cs typeface="Calibri"/>
              </a:rPr>
              <a:t>rendered</a:t>
            </a:r>
            <a:r>
              <a:rPr lang="en-US" sz="4000" b="1" i="1" spc="325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under</a:t>
            </a:r>
            <a:r>
              <a:rPr lang="en-US" sz="4000" b="1" i="1" spc="315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the</a:t>
            </a:r>
            <a:r>
              <a:rPr lang="en-US" sz="4000" b="1" i="1" spc="315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Companies</a:t>
            </a:r>
            <a:r>
              <a:rPr lang="en-US" sz="4000" b="1" i="1" spc="320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Act</a:t>
            </a:r>
            <a:r>
              <a:rPr lang="en-US" sz="4000" b="1" i="1" spc="320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without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lang="en-US" sz="4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registration</a:t>
            </a:r>
            <a:r>
              <a:rPr lang="en-US" sz="4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certificate</a:t>
            </a:r>
            <a:r>
              <a:rPr lang="en-US" sz="4000" b="1" i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lang="en-US" sz="40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IBBI</a:t>
            </a:r>
            <a:r>
              <a:rPr lang="en-US" sz="40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after</a:t>
            </a:r>
            <a:r>
              <a:rPr lang="en-US" sz="4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30th</a:t>
            </a:r>
            <a:r>
              <a:rPr lang="en-US" sz="4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September</a:t>
            </a:r>
            <a:r>
              <a:rPr lang="en-US" sz="4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2018</a:t>
            </a: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endParaRPr lang="en-US" sz="4000" dirty="0">
              <a:latin typeface="Calibri"/>
              <a:cs typeface="Calibri"/>
            </a:endParaRPr>
          </a:p>
          <a:p>
            <a:pPr marL="12700" marR="5715" algn="just">
              <a:lnSpc>
                <a:spcPct val="150000"/>
              </a:lnSpc>
              <a:spcBef>
                <a:spcPts val="600"/>
              </a:spcBef>
            </a:pPr>
            <a:r>
              <a:rPr lang="en-US" sz="4000" b="1" i="1" spc="-5" dirty="0">
                <a:latin typeface="Calibri"/>
                <a:cs typeface="Calibri"/>
              </a:rPr>
              <a:t>The </a:t>
            </a:r>
            <a:r>
              <a:rPr lang="en-US" sz="4000" b="1" i="1" spc="-10" dirty="0">
                <a:latin typeface="Calibri"/>
                <a:cs typeface="Calibri"/>
              </a:rPr>
              <a:t>registered </a:t>
            </a:r>
            <a:r>
              <a:rPr lang="en-US" sz="4000" b="1" i="1" spc="-5" dirty="0">
                <a:latin typeface="Calibri"/>
                <a:cs typeface="Calibri"/>
              </a:rPr>
              <a:t>valuer may </a:t>
            </a:r>
            <a:r>
              <a:rPr lang="en-US" sz="4000" b="1" i="1" spc="-10" dirty="0">
                <a:latin typeface="Calibri"/>
                <a:cs typeface="Calibri"/>
              </a:rPr>
              <a:t>conduct </a:t>
            </a:r>
            <a:r>
              <a:rPr lang="en-US" sz="4000" b="1" i="1" spc="-5" dirty="0">
                <a:latin typeface="Calibri"/>
                <a:cs typeface="Calibri"/>
              </a:rPr>
              <a:t>the valuation services under </a:t>
            </a:r>
            <a:r>
              <a:rPr lang="en-US" sz="4000" b="1" i="1" spc="-10" dirty="0">
                <a:latin typeface="Calibri"/>
                <a:cs typeface="Calibri"/>
              </a:rPr>
              <a:t>other </a:t>
            </a:r>
            <a:r>
              <a:rPr lang="en-US" sz="4000" b="1" i="1" dirty="0">
                <a:latin typeface="Calibri"/>
                <a:cs typeface="Calibri"/>
              </a:rPr>
              <a:t>laws </a:t>
            </a:r>
            <a:r>
              <a:rPr lang="en-US" sz="4000" b="1" i="1" spc="5" dirty="0">
                <a:latin typeface="Calibri"/>
                <a:cs typeface="Calibri"/>
              </a:rPr>
              <a:t> </a:t>
            </a:r>
            <a:r>
              <a:rPr lang="en-US" sz="4000" b="1" i="1" spc="-5" dirty="0">
                <a:latin typeface="Calibri"/>
                <a:cs typeface="Calibri"/>
              </a:rPr>
              <a:t>under </a:t>
            </a:r>
            <a:r>
              <a:rPr lang="en-US" sz="4000" b="1" i="1" dirty="0">
                <a:latin typeface="Calibri"/>
                <a:cs typeface="Calibri"/>
              </a:rPr>
              <a:t>these </a:t>
            </a:r>
            <a:r>
              <a:rPr lang="en-US" sz="4000" b="1" i="1" spc="-5" dirty="0">
                <a:latin typeface="Calibri"/>
                <a:cs typeface="Calibri"/>
              </a:rPr>
              <a:t>rules, </a:t>
            </a:r>
            <a:r>
              <a:rPr lang="en-US" sz="4000" b="1" i="1" spc="-25" dirty="0">
                <a:latin typeface="Calibri"/>
                <a:cs typeface="Calibri"/>
              </a:rPr>
              <a:t>however, </a:t>
            </a:r>
            <a:r>
              <a:rPr lang="en-US" sz="4000" b="1" i="1" spc="-5" dirty="0">
                <a:latin typeface="Calibri"/>
                <a:cs typeface="Calibri"/>
              </a:rPr>
              <a:t>the same is </a:t>
            </a:r>
            <a:r>
              <a:rPr lang="en-US" sz="4000" b="1" i="1" spc="-10" dirty="0">
                <a:latin typeface="Calibri"/>
                <a:cs typeface="Calibri"/>
              </a:rPr>
              <a:t>not mandatory </a:t>
            </a:r>
            <a:r>
              <a:rPr lang="en-US" sz="4000" b="1" i="1" spc="-5" dirty="0">
                <a:latin typeface="Calibri"/>
                <a:cs typeface="Calibri"/>
              </a:rPr>
              <a:t>unless </a:t>
            </a:r>
            <a:r>
              <a:rPr lang="en-US" sz="4000" b="1" i="1" spc="-10" dirty="0">
                <a:latin typeface="Calibri"/>
                <a:cs typeface="Calibri"/>
              </a:rPr>
              <a:t>notified </a:t>
            </a:r>
            <a:r>
              <a:rPr lang="en-US" sz="4000" b="1" i="1" spc="-20" dirty="0">
                <a:latin typeface="Calibri"/>
                <a:cs typeface="Calibri"/>
              </a:rPr>
              <a:t>by </a:t>
            </a:r>
            <a:r>
              <a:rPr lang="en-US" sz="4000" b="1" i="1" spc="-15" dirty="0">
                <a:latin typeface="Calibri"/>
                <a:cs typeface="Calibri"/>
              </a:rPr>
              <a:t> </a:t>
            </a:r>
            <a:r>
              <a:rPr lang="en-US" sz="4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lang="en-US" sz="40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other</a:t>
            </a:r>
            <a:r>
              <a:rPr lang="en-US" sz="4000" b="1" i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law.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86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82193" y="1700501"/>
            <a:ext cx="319604" cy="28589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8882193" y="3202889"/>
            <a:ext cx="319604" cy="28589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8882193" y="4705277"/>
            <a:ext cx="319604" cy="28589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882193" y="6864277"/>
            <a:ext cx="319604" cy="28589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8882193" y="8661940"/>
            <a:ext cx="319604" cy="28589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5143500"/>
            <a:ext cx="6863872" cy="4114800"/>
            <a:chOff x="0" y="0"/>
            <a:chExt cx="9151829" cy="54864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4932" b="4932"/>
            <a:stretch>
              <a:fillRect/>
            </a:stretch>
          </p:blipFill>
          <p:spPr>
            <a:xfrm>
              <a:off x="0" y="0"/>
              <a:ext cx="9151829" cy="54864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28700" y="1540236"/>
            <a:ext cx="6370994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953"/>
              </a:lnSpc>
            </a:pPr>
            <a:r>
              <a:rPr lang="en-US" sz="8294">
                <a:solidFill>
                  <a:srgbClr val="000000"/>
                </a:solidFill>
                <a:latin typeface="Open Sans Bold"/>
              </a:rPr>
              <a:t>OBJECTIVES OF IBC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868547" y="1540236"/>
            <a:ext cx="6402042" cy="720726"/>
            <a:chOff x="0" y="0"/>
            <a:chExt cx="8536056" cy="9609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1027877" cy="834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4"/>
                </a:lnSpc>
              </a:pPr>
              <a:r>
                <a:rPr lang="en-US" sz="3949">
                  <a:solidFill>
                    <a:srgbClr val="000000"/>
                  </a:solidFill>
                  <a:latin typeface="Open Sans Bold"/>
                </a:rPr>
                <a:t>01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45499" y="114300"/>
              <a:ext cx="7190557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"/>
                </a:rPr>
                <a:t>Ease of doing business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8547" y="3042624"/>
            <a:ext cx="7673251" cy="720725"/>
            <a:chOff x="0" y="0"/>
            <a:chExt cx="10231001" cy="9609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1231976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 Bold"/>
                </a:rPr>
                <a:t>02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12665" y="114300"/>
              <a:ext cx="8618336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"/>
                </a:rPr>
                <a:t>Promote Entrepreneurship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68547" y="4545012"/>
            <a:ext cx="7673251" cy="1377950"/>
            <a:chOff x="0" y="0"/>
            <a:chExt cx="10231001" cy="183726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38100"/>
              <a:ext cx="1231976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 Bold"/>
                </a:rPr>
                <a:t>03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12665" y="114300"/>
              <a:ext cx="8618336" cy="172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"/>
                </a:rPr>
                <a:t>Improve Availability of Credit at low mark-up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868547" y="6704013"/>
            <a:ext cx="7673251" cy="1377950"/>
            <a:chOff x="0" y="0"/>
            <a:chExt cx="10231001" cy="183726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38100"/>
              <a:ext cx="1231976" cy="834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4"/>
                </a:lnSpc>
              </a:pPr>
              <a:r>
                <a:rPr lang="en-US" sz="3949">
                  <a:solidFill>
                    <a:srgbClr val="000000"/>
                  </a:solidFill>
                  <a:latin typeface="Open Sans Bold"/>
                </a:rPr>
                <a:t>04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12665" y="114300"/>
              <a:ext cx="8618336" cy="172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"/>
                </a:rPr>
                <a:t>Balance the interest of all stakeholders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68547" y="8501676"/>
            <a:ext cx="7673251" cy="1377950"/>
            <a:chOff x="0" y="0"/>
            <a:chExt cx="10231001" cy="1837267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38100"/>
              <a:ext cx="1231976" cy="846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 Bold"/>
                </a:rPr>
                <a:t>05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12665" y="114300"/>
              <a:ext cx="8618336" cy="172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Open Sans"/>
                </a:rPr>
                <a:t>Maximisation of the value of assets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141" y="700005"/>
            <a:ext cx="1812131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40"/>
              </a:lnSpc>
              <a:spcBef>
                <a:spcPct val="0"/>
              </a:spcBef>
            </a:pPr>
            <a:r>
              <a:rPr lang="en-US" sz="6200" dirty="0">
                <a:solidFill>
                  <a:srgbClr val="9B4922"/>
                </a:solidFill>
                <a:latin typeface="League Spartan"/>
              </a:rPr>
              <a:t> Opportunity as an Insolvency Professional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4162" y="1900155"/>
            <a:ext cx="7354741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79"/>
              </a:lnSpc>
              <a:spcBef>
                <a:spcPct val="0"/>
              </a:spcBef>
            </a:pPr>
            <a:r>
              <a:rPr lang="en-US" sz="3599">
                <a:solidFill>
                  <a:srgbClr val="764B36"/>
                </a:solidFill>
                <a:latin typeface="Open Sans Bold"/>
              </a:rPr>
              <a:t>As an IRP/RP/Liquidator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44162" y="2642241"/>
            <a:ext cx="15599676" cy="51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49"/>
              </a:lnSpc>
              <a:spcBef>
                <a:spcPct val="0"/>
              </a:spcBef>
            </a:pPr>
            <a:r>
              <a:rPr lang="en-US" sz="2899">
                <a:solidFill>
                  <a:srgbClr val="764B36"/>
                </a:solidFill>
                <a:latin typeface="Open Sans"/>
              </a:rPr>
              <a:t>or as an assisting Professional to the IPE team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4162" y="3669036"/>
            <a:ext cx="7354741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79"/>
              </a:lnSpc>
              <a:spcBef>
                <a:spcPct val="0"/>
              </a:spcBef>
            </a:pPr>
            <a:r>
              <a:rPr lang="en-US" sz="3599">
                <a:solidFill>
                  <a:srgbClr val="764B36"/>
                </a:solidFill>
                <a:latin typeface="Open Sans Bold"/>
              </a:rPr>
              <a:t>Advisory Service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4162" y="4411122"/>
            <a:ext cx="15040685" cy="268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>
              <a:lnSpc>
                <a:spcPts val="4349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Advisory to Resolution Applicants, Financial due diligence, 29 A Report, SFA valuation, Forensic Auditor, Statutory Auditor, Negotiation Specialist, etc.</a:t>
            </a:r>
          </a:p>
          <a:p>
            <a:pPr marL="626106" lvl="1" indent="-313053">
              <a:lnSpc>
                <a:spcPts val="4349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Pre- CIRP Advisory, Resolution Plan Implementation Advisory, Restructuring, Settlements, etc.</a:t>
            </a:r>
          </a:p>
          <a:p>
            <a:pPr marL="626106" lvl="1" indent="-313053" algn="l">
              <a:lnSpc>
                <a:spcPts val="4349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Fund Syndications, Management of Operations in going concern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4162" y="7352442"/>
            <a:ext cx="7354741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79"/>
              </a:lnSpc>
              <a:spcBef>
                <a:spcPct val="0"/>
              </a:spcBef>
            </a:pPr>
            <a:r>
              <a:rPr lang="en-US" sz="3599">
                <a:solidFill>
                  <a:srgbClr val="764B36"/>
                </a:solidFill>
                <a:latin typeface="Open Sans Bold"/>
              </a:rPr>
              <a:t>Upcoming Scope in Advisory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4162" y="8097297"/>
            <a:ext cx="15040685" cy="2146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>
              <a:lnSpc>
                <a:spcPts val="4349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Assessing Cross Border Insolvency transactions</a:t>
            </a:r>
          </a:p>
          <a:p>
            <a:pPr marL="626106" lvl="1" indent="-313053">
              <a:lnSpc>
                <a:spcPts val="4349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Personal Insolvency </a:t>
            </a:r>
          </a:p>
          <a:p>
            <a:pPr marL="626106" lvl="1" indent="-313053">
              <a:lnSpc>
                <a:spcPts val="4349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Partnership Insolvency</a:t>
            </a:r>
          </a:p>
          <a:p>
            <a:pPr marL="0" lvl="0" indent="0" algn="l">
              <a:lnSpc>
                <a:spcPts val="4349"/>
              </a:lnSpc>
              <a:spcBef>
                <a:spcPct val="0"/>
              </a:spcBef>
            </a:pPr>
            <a:endParaRPr lang="en-US" sz="2899" dirty="0">
              <a:solidFill>
                <a:srgbClr val="764B36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6A1D8F-789D-AE80-67EF-369690E6BEA4}"/>
              </a:ext>
            </a:extLst>
          </p:cNvPr>
          <p:cNvSpPr/>
          <p:nvPr/>
        </p:nvSpPr>
        <p:spPr>
          <a:xfrm>
            <a:off x="1219200" y="777377"/>
            <a:ext cx="17441249" cy="15447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700" marR="2862580" algn="ctr">
              <a:lnSpc>
                <a:spcPts val="5180"/>
              </a:lnSpc>
              <a:spcBef>
                <a:spcPts val="755"/>
              </a:spcBef>
            </a:pPr>
            <a:r>
              <a:rPr lang="en-US" sz="54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 Light"/>
                <a:cs typeface="Calibri Light"/>
              </a:rPr>
              <a:t>OPPORTUNITIES FOR PROFESSIONALS  OTHER THAN</a:t>
            </a:r>
          </a:p>
          <a:p>
            <a:pPr marL="12700" marR="2862580" algn="ctr">
              <a:lnSpc>
                <a:spcPts val="5180"/>
              </a:lnSpc>
              <a:spcBef>
                <a:spcPts val="755"/>
              </a:spcBef>
            </a:pPr>
            <a:r>
              <a:rPr lang="en-US" sz="54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 Light"/>
                <a:cs typeface="Calibri Light"/>
              </a:rPr>
              <a:t>AN INSOLVENCY PROFESSIONAL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88CD4-559F-F6DC-F87A-29D9C167C626}"/>
              </a:ext>
            </a:extLst>
          </p:cNvPr>
          <p:cNvSpPr txBox="1"/>
          <p:nvPr/>
        </p:nvSpPr>
        <p:spPr>
          <a:xfrm>
            <a:off x="922037" y="2324100"/>
            <a:ext cx="16451563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9900" indent="-457200">
              <a:lnSpc>
                <a:spcPct val="150000"/>
              </a:lnSpc>
              <a:spcBef>
                <a:spcPts val="7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lang="en-US" sz="2800" b="1" spc="-5" dirty="0">
                <a:latin typeface="Calibri"/>
                <a:cs typeface="Calibri"/>
              </a:rPr>
              <a:t>Support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Services </a:t>
            </a:r>
            <a:r>
              <a:rPr lang="en-US" sz="2800" b="1" spc="-15" dirty="0">
                <a:latin typeface="Calibri"/>
                <a:cs typeface="Calibri"/>
              </a:rPr>
              <a:t>to</a:t>
            </a: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Insolvency </a:t>
            </a:r>
            <a:r>
              <a:rPr lang="en-US" sz="2800" b="1" spc="-10" dirty="0">
                <a:latin typeface="Calibri"/>
                <a:cs typeface="Calibri"/>
              </a:rPr>
              <a:t>Professionals</a:t>
            </a:r>
            <a:endParaRPr lang="en-US" sz="2800" dirty="0">
              <a:latin typeface="Calibri"/>
              <a:cs typeface="Calibri"/>
            </a:endParaRPr>
          </a:p>
          <a:p>
            <a:pPr marL="469900" indent="-457200">
              <a:lnSpc>
                <a:spcPct val="150000"/>
              </a:lnSpc>
              <a:spcBef>
                <a:spcPts val="60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lang="en-US" sz="2800" b="1" spc="-5" dirty="0">
                <a:latin typeface="Calibri"/>
                <a:cs typeface="Calibri"/>
              </a:rPr>
              <a:t>Advisor </a:t>
            </a:r>
            <a:r>
              <a:rPr lang="en-US" sz="2800" b="1" spc="-15" dirty="0">
                <a:latin typeface="Calibri"/>
                <a:cs typeface="Calibri"/>
              </a:rPr>
              <a:t>to</a:t>
            </a:r>
            <a:r>
              <a:rPr lang="en-US" sz="2800" b="1" spc="10" dirty="0">
                <a:latin typeface="Calibri"/>
                <a:cs typeface="Calibri"/>
              </a:rPr>
              <a:t> </a:t>
            </a:r>
            <a:r>
              <a:rPr lang="en-US" sz="2800" b="1" spc="-15" dirty="0" smtClean="0">
                <a:latin typeface="Calibri"/>
                <a:cs typeface="Calibri"/>
              </a:rPr>
              <a:t>SBOD</a:t>
            </a:r>
          </a:p>
          <a:p>
            <a:pPr marL="469900" indent="-457200">
              <a:lnSpc>
                <a:spcPct val="150000"/>
              </a:lnSpc>
              <a:spcBef>
                <a:spcPts val="605"/>
              </a:spcBef>
              <a:buFontTx/>
              <a:buAutoNum type="alphaUcPeriod"/>
              <a:tabLst>
                <a:tab pos="469265" algn="l"/>
                <a:tab pos="469900" algn="l"/>
              </a:tabLst>
            </a:pPr>
            <a:r>
              <a:rPr lang="en-US" sz="2800" b="1" spc="-5" dirty="0">
                <a:cs typeface="Calibri"/>
              </a:rPr>
              <a:t>Advisor</a:t>
            </a:r>
            <a:r>
              <a:rPr lang="en-US" sz="2800" b="1" spc="-10" dirty="0">
                <a:cs typeface="Calibri"/>
              </a:rPr>
              <a:t> </a:t>
            </a:r>
            <a:r>
              <a:rPr lang="en-US" sz="2800" b="1" spc="-15" dirty="0">
                <a:cs typeface="Calibri"/>
              </a:rPr>
              <a:t>to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spc="-10" dirty="0">
                <a:cs typeface="Calibri"/>
              </a:rPr>
              <a:t>Resolution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spc="-10" dirty="0">
                <a:cs typeface="Calibri"/>
              </a:rPr>
              <a:t>Applicants</a:t>
            </a:r>
            <a:r>
              <a:rPr lang="en-US" sz="2800" b="1" spc="5" dirty="0">
                <a:cs typeface="Calibri"/>
              </a:rPr>
              <a:t> </a:t>
            </a:r>
            <a:r>
              <a:rPr lang="en-US" sz="2800" b="1" spc="-15" dirty="0">
                <a:cs typeface="Calibri"/>
              </a:rPr>
              <a:t>for</a:t>
            </a:r>
            <a:r>
              <a:rPr lang="en-US" sz="2800" b="1" spc="-5" dirty="0">
                <a:cs typeface="Calibri"/>
              </a:rPr>
              <a:t> taking </a:t>
            </a:r>
            <a:r>
              <a:rPr lang="en-US" sz="2800" b="1" spc="-10" dirty="0">
                <a:cs typeface="Calibri"/>
              </a:rPr>
              <a:t>over</a:t>
            </a:r>
            <a:r>
              <a:rPr lang="en-US" sz="2800" b="1" spc="-15" dirty="0">
                <a:cs typeface="Calibri"/>
              </a:rPr>
              <a:t> </a:t>
            </a:r>
            <a:r>
              <a:rPr lang="en-US" sz="2800" b="1" spc="-5" dirty="0">
                <a:cs typeface="Calibri"/>
              </a:rPr>
              <a:t>Companies</a:t>
            </a:r>
            <a:endParaRPr lang="en-US" sz="2800" dirty="0">
              <a:cs typeface="Calibri"/>
            </a:endParaRPr>
          </a:p>
          <a:p>
            <a:pPr marL="469900" marR="8890" indent="-457200">
              <a:lnSpc>
                <a:spcPct val="150000"/>
              </a:lnSpc>
              <a:spcBef>
                <a:spcPts val="6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lang="en-US" sz="2800" b="1" spc="-10" dirty="0" smtClean="0">
                <a:latin typeface="Calibri"/>
                <a:cs typeface="Calibri"/>
              </a:rPr>
              <a:t>Consultations</a:t>
            </a:r>
            <a:r>
              <a:rPr lang="en-US" sz="2800" b="1" spc="155" dirty="0" smtClean="0">
                <a:latin typeface="Calibri"/>
                <a:cs typeface="Calibri"/>
              </a:rPr>
              <a:t> </a:t>
            </a:r>
            <a:r>
              <a:rPr lang="en-US" sz="2800" b="1" spc="-15" dirty="0">
                <a:latin typeface="Calibri"/>
                <a:cs typeface="Calibri"/>
              </a:rPr>
              <a:t>to</a:t>
            </a:r>
            <a:r>
              <a:rPr lang="en-US" sz="2800" b="1" spc="16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Entities</a:t>
            </a:r>
            <a:r>
              <a:rPr lang="en-US" sz="2800" b="1" spc="16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under</a:t>
            </a:r>
            <a:r>
              <a:rPr lang="en-US" sz="2800" b="1" spc="15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Financial</a:t>
            </a:r>
            <a:r>
              <a:rPr lang="en-US" sz="2800" b="1" spc="14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Stress</a:t>
            </a:r>
            <a:r>
              <a:rPr lang="en-US" sz="2800" b="1" spc="15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(including</a:t>
            </a:r>
            <a:r>
              <a:rPr lang="en-US" sz="2800" b="1" spc="15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options</a:t>
            </a:r>
            <a:r>
              <a:rPr lang="en-US" sz="2800" b="1" spc="16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and</a:t>
            </a:r>
            <a:r>
              <a:rPr lang="en-US" sz="2800" b="1" spc="15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threats</a:t>
            </a:r>
            <a:r>
              <a:rPr lang="en-US" sz="2800" b="1" spc="15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under </a:t>
            </a:r>
            <a:r>
              <a:rPr lang="en-US" sz="2800" b="1" spc="-5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IBC)</a:t>
            </a:r>
            <a:endParaRPr lang="en-US" sz="2800" dirty="0">
              <a:latin typeface="Calibri"/>
              <a:cs typeface="Calibri"/>
            </a:endParaRPr>
          </a:p>
          <a:p>
            <a:pPr marL="469900" marR="8890" indent="-457200">
              <a:lnSpc>
                <a:spcPct val="150000"/>
              </a:lnSpc>
              <a:spcBef>
                <a:spcPts val="6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lang="en-US" sz="2800" b="1" spc="-5" dirty="0">
                <a:latin typeface="Calibri"/>
                <a:cs typeface="Calibri"/>
              </a:rPr>
              <a:t>P</a:t>
            </a:r>
            <a:r>
              <a:rPr lang="en-US" sz="2800" b="1" spc="-35" dirty="0">
                <a:latin typeface="Calibri"/>
                <a:cs typeface="Calibri"/>
              </a:rPr>
              <a:t>r</a:t>
            </a:r>
            <a:r>
              <a:rPr lang="en-US" sz="2800" b="1" dirty="0">
                <a:latin typeface="Calibri"/>
                <a:cs typeface="Calibri"/>
              </a:rPr>
              <a:t>o</a:t>
            </a:r>
            <a:r>
              <a:rPr lang="en-US" sz="2800" b="1" spc="-30" dirty="0">
                <a:latin typeface="Calibri"/>
                <a:cs typeface="Calibri"/>
              </a:rPr>
              <a:t>t</a:t>
            </a:r>
            <a:r>
              <a:rPr lang="en-US" sz="2800" b="1" spc="-5" dirty="0">
                <a:latin typeface="Calibri"/>
                <a:cs typeface="Calibri"/>
              </a:rPr>
              <a:t>e</a:t>
            </a:r>
            <a:r>
              <a:rPr lang="en-US" sz="2800" b="1" dirty="0">
                <a:latin typeface="Calibri"/>
                <a:cs typeface="Calibri"/>
              </a:rPr>
              <a:t>ct</a:t>
            </a:r>
            <a:r>
              <a:rPr lang="en-US" sz="2800" b="1" spc="-10" dirty="0">
                <a:latin typeface="Calibri"/>
                <a:cs typeface="Calibri"/>
              </a:rPr>
              <a:t>i</a:t>
            </a:r>
            <a:r>
              <a:rPr lang="en-US" sz="2800" b="1" dirty="0">
                <a:latin typeface="Calibri"/>
                <a:cs typeface="Calibri"/>
              </a:rPr>
              <a:t>on a</a:t>
            </a:r>
            <a:r>
              <a:rPr lang="en-US" sz="2800" b="1" spc="-35" dirty="0">
                <a:latin typeface="Calibri"/>
                <a:cs typeface="Calibri"/>
              </a:rPr>
              <a:t>g</a:t>
            </a:r>
            <a:r>
              <a:rPr lang="en-US" sz="2800" b="1" dirty="0">
                <a:latin typeface="Calibri"/>
                <a:cs typeface="Calibri"/>
              </a:rPr>
              <a:t>ai</a:t>
            </a:r>
            <a:r>
              <a:rPr lang="en-US" sz="2800" b="1" spc="-10" dirty="0">
                <a:latin typeface="Calibri"/>
                <a:cs typeface="Calibri"/>
              </a:rPr>
              <a:t>n</a:t>
            </a:r>
            <a:r>
              <a:rPr lang="en-US" sz="2800" b="1" spc="-25" dirty="0">
                <a:latin typeface="Calibri"/>
                <a:cs typeface="Calibri"/>
              </a:rPr>
              <a:t>s</a:t>
            </a:r>
            <a:r>
              <a:rPr lang="en-US" sz="2800" b="1" dirty="0">
                <a:latin typeface="Calibri"/>
                <a:cs typeface="Calibri"/>
              </a:rPr>
              <a:t>t	‘I</a:t>
            </a:r>
            <a:r>
              <a:rPr lang="en-US" sz="2800" b="1" spc="-10" dirty="0">
                <a:latin typeface="Calibri"/>
                <a:cs typeface="Calibri"/>
              </a:rPr>
              <a:t>n</a:t>
            </a:r>
            <a:r>
              <a:rPr lang="en-US" sz="2800" b="1" spc="10" dirty="0">
                <a:latin typeface="Calibri"/>
                <a:cs typeface="Calibri"/>
              </a:rPr>
              <a:t>s</a:t>
            </a:r>
            <a:r>
              <a:rPr lang="en-US" sz="2800" b="1" dirty="0">
                <a:latin typeface="Calibri"/>
                <a:cs typeface="Calibri"/>
              </a:rPr>
              <a:t>ol</a:t>
            </a:r>
            <a:r>
              <a:rPr lang="en-US" sz="2800" b="1" spc="-20" dirty="0">
                <a:latin typeface="Calibri"/>
                <a:cs typeface="Calibri"/>
              </a:rPr>
              <a:t>v</a:t>
            </a:r>
            <a:r>
              <a:rPr lang="en-US" sz="2800" b="1" spc="-5" dirty="0">
                <a:latin typeface="Calibri"/>
                <a:cs typeface="Calibri"/>
              </a:rPr>
              <a:t>enc</a:t>
            </a:r>
            <a:r>
              <a:rPr lang="en-US" sz="2800" b="1" dirty="0">
                <a:latin typeface="Calibri"/>
                <a:cs typeface="Calibri"/>
              </a:rPr>
              <a:t>y	</a:t>
            </a:r>
            <a:r>
              <a:rPr lang="en-US" sz="2800" b="1" spc="-25" dirty="0">
                <a:latin typeface="Calibri"/>
                <a:cs typeface="Calibri"/>
              </a:rPr>
              <a:t>a</a:t>
            </a:r>
            <a:r>
              <a:rPr lang="en-US" sz="2800" b="1" spc="-30" dirty="0">
                <a:latin typeface="Calibri"/>
                <a:cs typeface="Calibri"/>
              </a:rPr>
              <a:t>t</a:t>
            </a:r>
            <a:r>
              <a:rPr lang="en-US" sz="2800" b="1" spc="-20" dirty="0">
                <a:latin typeface="Calibri"/>
                <a:cs typeface="Calibri"/>
              </a:rPr>
              <a:t>t</a:t>
            </a:r>
            <a:r>
              <a:rPr lang="en-US" sz="2800" b="1" dirty="0">
                <a:latin typeface="Calibri"/>
                <a:cs typeface="Calibri"/>
              </a:rPr>
              <a:t>ac</a:t>
            </a:r>
            <a:r>
              <a:rPr lang="en-US" sz="2800" b="1" spc="-20" dirty="0">
                <a:latin typeface="Calibri"/>
                <a:cs typeface="Calibri"/>
              </a:rPr>
              <a:t>k</a:t>
            </a:r>
            <a:r>
              <a:rPr lang="en-US" sz="2800" b="1" dirty="0">
                <a:latin typeface="Calibri"/>
                <a:cs typeface="Calibri"/>
              </a:rPr>
              <a:t>s’	and	</a:t>
            </a:r>
            <a:r>
              <a:rPr lang="en-US" sz="2800" b="1" spc="-30" dirty="0">
                <a:latin typeface="Calibri"/>
                <a:cs typeface="Calibri"/>
              </a:rPr>
              <a:t>r</a:t>
            </a:r>
            <a:r>
              <a:rPr lang="en-US" sz="2800" b="1" spc="-5" dirty="0">
                <a:latin typeface="Calibri"/>
                <a:cs typeface="Calibri"/>
              </a:rPr>
              <a:t>ec</a:t>
            </a:r>
            <a:r>
              <a:rPr lang="en-US" sz="2800" b="1" spc="-15" dirty="0">
                <a:latin typeface="Calibri"/>
                <a:cs typeface="Calibri"/>
              </a:rPr>
              <a:t>o</a:t>
            </a:r>
            <a:r>
              <a:rPr lang="en-US" sz="2800" b="1" spc="-20" dirty="0">
                <a:latin typeface="Calibri"/>
                <a:cs typeface="Calibri"/>
              </a:rPr>
              <a:t>v</a:t>
            </a:r>
            <a:r>
              <a:rPr lang="en-US" sz="2800" b="1" spc="-10" dirty="0">
                <a:latin typeface="Calibri"/>
                <a:cs typeface="Calibri"/>
              </a:rPr>
              <a:t>e</a:t>
            </a:r>
            <a:r>
              <a:rPr lang="en-US" sz="2800" b="1" spc="5" dirty="0">
                <a:latin typeface="Calibri"/>
                <a:cs typeface="Calibri"/>
              </a:rPr>
              <a:t>r</a:t>
            </a:r>
            <a:r>
              <a:rPr lang="en-US" sz="2800" b="1" dirty="0">
                <a:latin typeface="Calibri"/>
                <a:cs typeface="Calibri"/>
              </a:rPr>
              <a:t>y	of	b</a:t>
            </a:r>
            <a:r>
              <a:rPr lang="en-US" sz="2800" b="1" spc="-15" dirty="0">
                <a:latin typeface="Calibri"/>
                <a:cs typeface="Calibri"/>
              </a:rPr>
              <a:t>u</a:t>
            </a:r>
            <a:r>
              <a:rPr lang="en-US" sz="2800" b="1" dirty="0">
                <a:latin typeface="Calibri"/>
                <a:cs typeface="Calibri"/>
              </a:rPr>
              <a:t>si</a:t>
            </a:r>
            <a:r>
              <a:rPr lang="en-US" sz="2800" b="1" spc="-10" dirty="0">
                <a:latin typeface="Calibri"/>
                <a:cs typeface="Calibri"/>
              </a:rPr>
              <a:t>n</a:t>
            </a:r>
            <a:r>
              <a:rPr lang="en-US" sz="2800" b="1" spc="-5" dirty="0">
                <a:latin typeface="Calibri"/>
                <a:cs typeface="Calibri"/>
              </a:rPr>
              <a:t>es</a:t>
            </a:r>
            <a:r>
              <a:rPr lang="en-US" sz="2800" b="1" dirty="0">
                <a:latin typeface="Calibri"/>
                <a:cs typeface="Calibri"/>
              </a:rPr>
              <a:t>s	de</a:t>
            </a:r>
            <a:r>
              <a:rPr lang="en-US" sz="2800" b="1" spc="-10" dirty="0">
                <a:latin typeface="Calibri"/>
                <a:cs typeface="Calibri"/>
              </a:rPr>
              <a:t>b</a:t>
            </a:r>
            <a:r>
              <a:rPr lang="en-US" sz="2800" b="1" spc="-30" dirty="0">
                <a:latin typeface="Calibri"/>
                <a:cs typeface="Calibri"/>
              </a:rPr>
              <a:t>t</a:t>
            </a:r>
            <a:r>
              <a:rPr lang="en-US" sz="2800" b="1" dirty="0">
                <a:latin typeface="Calibri"/>
                <a:cs typeface="Calibri"/>
              </a:rPr>
              <a:t>o</a:t>
            </a:r>
            <a:r>
              <a:rPr lang="en-US" sz="2800" b="1" spc="-25" dirty="0">
                <a:latin typeface="Calibri"/>
                <a:cs typeface="Calibri"/>
              </a:rPr>
              <a:t>r</a:t>
            </a:r>
            <a:r>
              <a:rPr lang="en-US" sz="2800" b="1" dirty="0">
                <a:latin typeface="Calibri"/>
                <a:cs typeface="Calibri"/>
              </a:rPr>
              <a:t>s	and</a:t>
            </a:r>
            <a:endParaRPr lang="en-US" sz="2800" dirty="0">
              <a:latin typeface="Calibri"/>
              <a:cs typeface="Calibri"/>
            </a:endParaRPr>
          </a:p>
          <a:p>
            <a:pPr marL="469900">
              <a:lnSpc>
                <a:spcPct val="150000"/>
              </a:lnSpc>
            </a:pPr>
            <a:r>
              <a:rPr lang="en-US" sz="2800" b="1" spc="-5" dirty="0">
                <a:latin typeface="Calibri"/>
                <a:cs typeface="Calibri"/>
              </a:rPr>
              <a:t>advances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thru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IBC</a:t>
            </a:r>
            <a:endParaRPr lang="en-US" sz="2800" dirty="0">
              <a:latin typeface="Calibri"/>
              <a:cs typeface="Calibri"/>
            </a:endParaRPr>
          </a:p>
          <a:p>
            <a:pPr marL="469900" indent="-457200">
              <a:lnSpc>
                <a:spcPct val="150000"/>
              </a:lnSpc>
              <a:spcBef>
                <a:spcPts val="600"/>
              </a:spcBef>
              <a:buAutoNum type="alphaUcPeriod" startAt="5"/>
              <a:tabLst>
                <a:tab pos="469265" algn="l"/>
                <a:tab pos="469900" algn="l"/>
              </a:tabLst>
            </a:pPr>
            <a:r>
              <a:rPr lang="en-US" sz="2800" b="1" spc="-15" dirty="0" smtClean="0">
                <a:latin typeface="Calibri"/>
                <a:cs typeface="Calibri"/>
              </a:rPr>
              <a:t>Transactions</a:t>
            </a:r>
            <a:r>
              <a:rPr lang="en-US" sz="2800" b="1" spc="-30" dirty="0" smtClean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Audit </a:t>
            </a:r>
            <a:r>
              <a:rPr lang="en-US" sz="2800" b="1" dirty="0">
                <a:latin typeface="Calibri"/>
                <a:cs typeface="Calibri"/>
              </a:rPr>
              <a:t>or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Forensic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Audits</a:t>
            </a:r>
            <a:endParaRPr lang="en-US" sz="2800" dirty="0">
              <a:latin typeface="Calibri"/>
              <a:cs typeface="Calibri"/>
            </a:endParaRPr>
          </a:p>
          <a:p>
            <a:pPr marL="469900" indent="-457200">
              <a:lnSpc>
                <a:spcPct val="150000"/>
              </a:lnSpc>
              <a:spcBef>
                <a:spcPts val="600"/>
              </a:spcBef>
              <a:buAutoNum type="alphaUcPeriod" startAt="5"/>
              <a:tabLst>
                <a:tab pos="469265" algn="l"/>
                <a:tab pos="469900" algn="l"/>
              </a:tabLst>
            </a:pPr>
            <a:r>
              <a:rPr lang="en-US" sz="2800" b="1" dirty="0">
                <a:latin typeface="Calibri"/>
                <a:cs typeface="Calibri"/>
              </a:rPr>
              <a:t>Services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of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spc="-15" dirty="0">
                <a:latin typeface="Calibri"/>
                <a:cs typeface="Calibri"/>
              </a:rPr>
              <a:t>Registered </a:t>
            </a:r>
            <a:r>
              <a:rPr lang="en-US" sz="2800" b="1" spc="-30" dirty="0">
                <a:latin typeface="Calibri"/>
                <a:cs typeface="Calibri"/>
              </a:rPr>
              <a:t>Valuer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76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47700"/>
            <a:ext cx="13411200" cy="1524000"/>
          </a:xfrm>
        </p:spPr>
        <p:txBody>
          <a:bodyPr>
            <a:normAutofit fontScale="90000"/>
          </a:bodyPr>
          <a:lstStyle/>
          <a:p>
            <a:r>
              <a:rPr lang="en-US" sz="6600" spc="-10" dirty="0"/>
              <a:t>SUPPORT SERVICES TO INSOLVENCY PROFESSIONALS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  <a:solidFill>
            <a:srgbClr val="EFE7DD"/>
          </a:solidFill>
        </p:spPr>
        <p:txBody>
          <a:bodyPr>
            <a:normAutofit fontScale="85000" lnSpcReduction="10000"/>
          </a:bodyPr>
          <a:lstStyle/>
          <a:p>
            <a:pPr marL="469900" indent="-457200">
              <a:lnSpc>
                <a:spcPct val="160000"/>
              </a:lnSpc>
              <a:spcBef>
                <a:spcPts val="7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15" dirty="0">
                <a:latin typeface="Calibri"/>
                <a:cs typeface="Calibri"/>
              </a:rPr>
              <a:t>Preparation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 </a:t>
            </a:r>
            <a:r>
              <a:rPr lang="en-US" sz="3200" b="1" spc="-5" dirty="0">
                <a:latin typeface="Calibri"/>
                <a:cs typeface="Calibri"/>
              </a:rPr>
              <a:t>Information</a:t>
            </a:r>
            <a:r>
              <a:rPr lang="en-US" sz="3200" b="1" spc="-3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Memorandum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6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10" dirty="0">
                <a:latin typeface="Calibri"/>
                <a:cs typeface="Calibri"/>
              </a:rPr>
              <a:t>Preparing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report</a:t>
            </a:r>
            <a:r>
              <a:rPr lang="en-US" sz="3200" b="1" spc="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on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business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 </a:t>
            </a:r>
            <a:r>
              <a:rPr lang="en-US" sz="3200" b="1" spc="-5" dirty="0">
                <a:latin typeface="Calibri"/>
                <a:cs typeface="Calibri"/>
              </a:rPr>
              <a:t>financial </a:t>
            </a:r>
            <a:r>
              <a:rPr lang="en-US" sz="3200" b="1" spc="-10" dirty="0">
                <a:latin typeface="Calibri"/>
                <a:cs typeface="Calibri"/>
              </a:rPr>
              <a:t>operations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 </a:t>
            </a:r>
            <a:r>
              <a:rPr lang="en-US" sz="3200" b="1" spc="-15" dirty="0">
                <a:latin typeface="Calibri"/>
                <a:cs typeface="Calibri"/>
              </a:rPr>
              <a:t>Corporate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Debtor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for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the </a:t>
            </a:r>
            <a:r>
              <a:rPr lang="en-US" sz="3200" b="1" spc="-10" dirty="0">
                <a:latin typeface="Calibri"/>
                <a:cs typeface="Calibri"/>
              </a:rPr>
              <a:t>previous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two</a:t>
            </a:r>
            <a:r>
              <a:rPr lang="en-US" sz="3200" b="1" spc="-15" dirty="0">
                <a:latin typeface="Calibri"/>
                <a:cs typeface="Calibri"/>
              </a:rPr>
              <a:t> years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6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5" dirty="0">
                <a:latin typeface="Calibri"/>
                <a:cs typeface="Calibri"/>
              </a:rPr>
              <a:t>Claim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Verification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Process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6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15" dirty="0">
                <a:latin typeface="Calibri"/>
                <a:cs typeface="Calibri"/>
              </a:rPr>
              <a:t>Evaluation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assets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liabilities</a:t>
            </a:r>
            <a:r>
              <a:rPr lang="en-US" sz="3200" b="1" spc="-4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as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at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the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date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commencement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CIRP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6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5" dirty="0">
                <a:latin typeface="Calibri"/>
                <a:cs typeface="Calibri"/>
              </a:rPr>
              <a:t>Examination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Resolution</a:t>
            </a:r>
            <a:r>
              <a:rPr lang="en-US" sz="3200" b="1" spc="-3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Plans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submitted</a:t>
            </a:r>
            <a:r>
              <a:rPr lang="en-US" sz="3200" b="1" spc="-40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to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Resolution</a:t>
            </a:r>
            <a:r>
              <a:rPr lang="en-US" sz="3200" b="1" spc="-3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Professional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6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10" dirty="0">
                <a:latin typeface="Calibri"/>
                <a:cs typeface="Calibri"/>
              </a:rPr>
              <a:t>Internal</a:t>
            </a:r>
            <a:r>
              <a:rPr lang="en-US" sz="3200" b="1" spc="33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audit</a:t>
            </a:r>
            <a:r>
              <a:rPr lang="en-US" sz="3200" b="1" spc="3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during</a:t>
            </a:r>
            <a:r>
              <a:rPr lang="en-US" sz="3200" b="1" spc="34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CIRP</a:t>
            </a:r>
            <a:r>
              <a:rPr lang="en-US" sz="3200" b="1" spc="32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at</a:t>
            </a:r>
            <a:r>
              <a:rPr lang="en-US" sz="3200" b="1" spc="33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the</a:t>
            </a:r>
            <a:r>
              <a:rPr lang="en-US" sz="3200" b="1" spc="330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instance</a:t>
            </a:r>
            <a:r>
              <a:rPr lang="en-US" sz="3200" b="1" spc="32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33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RP</a:t>
            </a:r>
            <a:r>
              <a:rPr lang="en-US" sz="3200" b="1" spc="3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with</a:t>
            </a:r>
            <a:r>
              <a:rPr lang="en-US" sz="3200" b="1" spc="3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special</a:t>
            </a:r>
            <a:r>
              <a:rPr lang="en-US" sz="3200" b="1" spc="3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focus</a:t>
            </a:r>
            <a:r>
              <a:rPr lang="en-US" sz="3200" b="1" spc="3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on</a:t>
            </a:r>
            <a:r>
              <a:rPr lang="en-US" sz="3200" b="1" spc="34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fund</a:t>
            </a:r>
            <a:r>
              <a:rPr lang="en-US" sz="3200" b="1" spc="33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flow</a:t>
            </a:r>
            <a:r>
              <a:rPr lang="en-US" sz="3200" b="1" spc="30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</a:t>
            </a:r>
            <a:r>
              <a:rPr lang="en-US" sz="3200" b="1" spc="320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leakage</a:t>
            </a:r>
            <a:r>
              <a:rPr lang="en-US" sz="3200" b="1" spc="32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33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funds </a:t>
            </a:r>
            <a:r>
              <a:rPr lang="en-US" sz="3200" b="1" dirty="0">
                <a:latin typeface="Calibri"/>
                <a:cs typeface="Calibri"/>
              </a:rPr>
              <a:t>during</a:t>
            </a:r>
            <a:r>
              <a:rPr lang="en-US" sz="3200" b="1" spc="-5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CIRP</a:t>
            </a:r>
            <a:endParaRPr lang="en-US" sz="32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60000"/>
              </a:lnSpc>
              <a:spcBef>
                <a:spcPts val="6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5" dirty="0">
                <a:latin typeface="Calibri"/>
                <a:cs typeface="Calibri"/>
              </a:rPr>
              <a:t>Stock</a:t>
            </a:r>
            <a:r>
              <a:rPr lang="en-US" sz="3200" b="1" spc="26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audit</a:t>
            </a:r>
            <a:r>
              <a:rPr lang="en-US" sz="3200" b="1" spc="26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during</a:t>
            </a:r>
            <a:r>
              <a:rPr lang="en-US" sz="3200" b="1" spc="254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CIRP</a:t>
            </a:r>
            <a:r>
              <a:rPr lang="en-US" sz="3200" b="1" spc="254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as</a:t>
            </a:r>
            <a:r>
              <a:rPr lang="en-US" sz="3200" b="1" spc="254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RP</a:t>
            </a:r>
            <a:r>
              <a:rPr lang="en-US" sz="3200" b="1" spc="24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is</a:t>
            </a:r>
            <a:r>
              <a:rPr lang="en-US" sz="3200" b="1" spc="26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responsible</a:t>
            </a:r>
            <a:r>
              <a:rPr lang="en-US" sz="3200" b="1" spc="270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for</a:t>
            </a:r>
            <a:r>
              <a:rPr lang="en-US" sz="3200" b="1" spc="254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protection</a:t>
            </a:r>
            <a:r>
              <a:rPr lang="en-US" sz="3200" b="1" spc="254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26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assets</a:t>
            </a:r>
            <a:r>
              <a:rPr lang="en-US" sz="3200" b="1" spc="23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while</a:t>
            </a:r>
            <a:r>
              <a:rPr lang="en-US" sz="3200" b="1" spc="25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the</a:t>
            </a:r>
            <a:r>
              <a:rPr lang="en-US" sz="3200" b="1" spc="254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business</a:t>
            </a:r>
            <a:r>
              <a:rPr lang="en-US" sz="3200" b="1" spc="260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is</a:t>
            </a:r>
            <a:r>
              <a:rPr lang="en-US" sz="3200" b="1" spc="254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being</a:t>
            </a:r>
            <a:r>
              <a:rPr lang="en-US" sz="3200" b="1" spc="25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run</a:t>
            </a:r>
            <a:r>
              <a:rPr lang="en-US" sz="3200" b="1" spc="26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by </a:t>
            </a:r>
            <a:r>
              <a:rPr lang="en-US" sz="3200" b="1" spc="-434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KMPs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6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spc="-10" dirty="0">
                <a:latin typeface="Calibri"/>
                <a:cs typeface="Calibri"/>
              </a:rPr>
              <a:t>Statutory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audits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in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case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RP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wants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to</a:t>
            </a:r>
            <a:r>
              <a:rPr lang="en-US" sz="3200" b="1" spc="-5" dirty="0">
                <a:latin typeface="Calibri"/>
                <a:cs typeface="Calibri"/>
              </a:rPr>
              <a:t> change </a:t>
            </a:r>
            <a:r>
              <a:rPr lang="en-US" sz="3200" b="1" dirty="0">
                <a:latin typeface="Calibri"/>
                <a:cs typeface="Calibri"/>
              </a:rPr>
              <a:t>the </a:t>
            </a:r>
            <a:r>
              <a:rPr lang="en-US" sz="3200" b="1" spc="-5" dirty="0">
                <a:latin typeface="Calibri"/>
                <a:cs typeface="Calibri"/>
              </a:rPr>
              <a:t>auditor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 </a:t>
            </a:r>
            <a:r>
              <a:rPr lang="en-US" sz="3200" b="1" spc="-10" dirty="0">
                <a:latin typeface="Calibri"/>
                <a:cs typeface="Calibri"/>
              </a:rPr>
              <a:t>COC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approves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it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5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dirty="0">
                <a:latin typeface="Calibri"/>
                <a:cs typeface="Calibri"/>
              </a:rPr>
              <a:t>Audit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Income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Expenditure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Corporate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Debtor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during</a:t>
            </a:r>
            <a:r>
              <a:rPr lang="en-US" sz="3200" b="1" spc="-5" dirty="0">
                <a:latin typeface="Calibri"/>
                <a:cs typeface="Calibri"/>
              </a:rPr>
              <a:t> liquidation</a:t>
            </a:r>
            <a:r>
              <a:rPr lang="en-US" sz="3200" b="1" spc="-3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process</a:t>
            </a:r>
            <a:endParaRPr lang="en-US" sz="3200" dirty="0">
              <a:latin typeface="Calibri"/>
              <a:cs typeface="Calibri"/>
            </a:endParaRPr>
          </a:p>
          <a:p>
            <a:pPr marL="469900" indent="-457200">
              <a:lnSpc>
                <a:spcPct val="160000"/>
              </a:lnSpc>
              <a:spcBef>
                <a:spcPts val="6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3200" b="1" dirty="0">
                <a:latin typeface="Calibri"/>
                <a:cs typeface="Calibri"/>
              </a:rPr>
              <a:t>All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compliances</a:t>
            </a:r>
            <a:r>
              <a:rPr lang="en-US" sz="3200" b="1" spc="-4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Corporate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Debtor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during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CIRP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for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which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RP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will appoint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professionals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37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47700"/>
            <a:ext cx="13411200" cy="1524000"/>
          </a:xfrm>
        </p:spPr>
        <p:txBody>
          <a:bodyPr>
            <a:normAutofit/>
          </a:bodyPr>
          <a:lstStyle/>
          <a:p>
            <a:r>
              <a:rPr lang="en-US" sz="6600" spc="-10" dirty="0"/>
              <a:t>ADVISOR TO SUSPENDED BOARD OF DIRECTORS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  <a:solidFill>
            <a:srgbClr val="EFE7DD"/>
          </a:solidFill>
        </p:spPr>
        <p:txBody>
          <a:bodyPr>
            <a:normAutofit/>
          </a:bodyPr>
          <a:lstStyle/>
          <a:p>
            <a:pPr marL="469900" indent="-457200" algn="just">
              <a:lnSpc>
                <a:spcPct val="15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Strategy for dealing with the Corporate Insolvency Resolution Process</a:t>
            </a:r>
          </a:p>
          <a:p>
            <a:pPr marL="469900" indent="-457200" algn="just">
              <a:lnSpc>
                <a:spcPct val="15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Compiling all the information required by Resolution Professional</a:t>
            </a:r>
          </a:p>
          <a:p>
            <a:pPr marL="469900" indent="-457200" algn="just">
              <a:lnSpc>
                <a:spcPct val="15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Preparation, submission and discussion on Resolution Plan, if they are permitted u/s 29A to submit</a:t>
            </a:r>
          </a:p>
          <a:p>
            <a:pPr marL="469900" indent="-457200" algn="just">
              <a:lnSpc>
                <a:spcPct val="15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Advisor to SBOD for getting the comments on forensic /transaction audit conducted</a:t>
            </a:r>
          </a:p>
          <a:p>
            <a:pPr marL="469900" indent="-457200" algn="just">
              <a:lnSpc>
                <a:spcPct val="15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Identifying and evaluating reasons for financial stress of the Corporate Debtor</a:t>
            </a:r>
          </a:p>
        </p:txBody>
      </p:sp>
    </p:spTree>
    <p:extLst>
      <p:ext uri="{BB962C8B-B14F-4D97-AF65-F5344CB8AC3E}">
        <p14:creationId xmlns:p14="http://schemas.microsoft.com/office/powerpoint/2010/main" val="1529651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7145000" cy="1524000"/>
          </a:xfrm>
        </p:spPr>
        <p:txBody>
          <a:bodyPr>
            <a:normAutofit/>
          </a:bodyPr>
          <a:lstStyle/>
          <a:p>
            <a:r>
              <a:rPr lang="en-US" sz="6600" spc="-15" dirty="0"/>
              <a:t>ADVISOR</a:t>
            </a:r>
            <a:r>
              <a:rPr lang="en-US" sz="6600" spc="-25" dirty="0"/>
              <a:t> </a:t>
            </a:r>
            <a:r>
              <a:rPr lang="en-US" sz="6600" spc="-55" dirty="0"/>
              <a:t>TO</a:t>
            </a:r>
            <a:r>
              <a:rPr lang="en-US" sz="6600" spc="-5" dirty="0"/>
              <a:t> </a:t>
            </a:r>
            <a:r>
              <a:rPr lang="en-US" sz="6600" spc="-20" dirty="0"/>
              <a:t>RESOLUTION</a:t>
            </a:r>
            <a:r>
              <a:rPr lang="en-US" sz="6600" spc="-25" dirty="0"/>
              <a:t> </a:t>
            </a:r>
            <a:r>
              <a:rPr lang="en-US" sz="6600" spc="-5" dirty="0"/>
              <a:t>APPLICANTS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76" y="1818468"/>
            <a:ext cx="17449800" cy="7391400"/>
          </a:xfrm>
          <a:solidFill>
            <a:srgbClr val="EFE7DD"/>
          </a:solidFill>
        </p:spPr>
        <p:txBody>
          <a:bodyPr>
            <a:normAutofit fontScale="85000" lnSpcReduction="10000"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Guiding clients for acquiring companies under IBC through Resolution Plan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Study of Sustainable/ Non-sustainable debts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Business Evaluation (Technical as well as Financial)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Due Diligence of the Project (including valuation, litigations, financials, etc.)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Complete	advisory	services 	for	strategy,	preparation documents,	process, submission of Resolution Plan and  implementation to take over a Corporate Debtor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Preparation of Resolution Plan with sustainable debt and restructuring of debt and  equity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Arrangement of funds for taking over companies under IBC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Consultancy for acquisition funding under IBC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Propose Tax Planning, such as merger, de-merger scheme, carry forward, set off losses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Representing the Resolution Applicant before RP and COC</a:t>
            </a:r>
          </a:p>
        </p:txBody>
      </p:sp>
    </p:spTree>
    <p:extLst>
      <p:ext uri="{BB962C8B-B14F-4D97-AF65-F5344CB8AC3E}">
        <p14:creationId xmlns:p14="http://schemas.microsoft.com/office/powerpoint/2010/main" val="1288470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689027"/>
            <a:ext cx="1812131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40"/>
              </a:lnSpc>
              <a:spcBef>
                <a:spcPct val="0"/>
              </a:spcBef>
            </a:pPr>
            <a:r>
              <a:rPr lang="en-US" sz="6200" dirty="0">
                <a:solidFill>
                  <a:srgbClr val="9B4922"/>
                </a:solidFill>
                <a:latin typeface="League Spartan"/>
              </a:rPr>
              <a:t>ADVISORY TO EXISTING CLIENT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6800" y="1782118"/>
            <a:ext cx="7354741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79"/>
              </a:lnSpc>
              <a:spcBef>
                <a:spcPct val="0"/>
              </a:spcBef>
            </a:pPr>
            <a:r>
              <a:rPr lang="en-US" sz="3599" dirty="0">
                <a:solidFill>
                  <a:srgbClr val="764B36"/>
                </a:solidFill>
                <a:latin typeface="Open Sans Bold"/>
              </a:rPr>
              <a:t>Advisory Service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200" y="2355523"/>
            <a:ext cx="16992600" cy="7903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06" lvl="1" indent="-313053">
              <a:lnSpc>
                <a:spcPct val="200000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Merger, De-merger and such other restructuring through resolution plan becomes faster in comparison with other laws</a:t>
            </a:r>
          </a:p>
          <a:p>
            <a:pPr marL="626106" lvl="1" indent="-313053">
              <a:lnSpc>
                <a:spcPct val="200000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Takeover of company having huge tax losses without any liabilities (clean slate)</a:t>
            </a:r>
          </a:p>
          <a:p>
            <a:pPr marL="626106" lvl="1" indent="-313053">
              <a:lnSpc>
                <a:spcPct val="200000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Acquisition of Listed company, and back door listing of unlisted companies through reverse merger without going through IPO process</a:t>
            </a:r>
          </a:p>
          <a:p>
            <a:pPr marL="626106" lvl="1" indent="-313053">
              <a:lnSpc>
                <a:spcPct val="200000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Reliefs under Resolution Plan</a:t>
            </a:r>
          </a:p>
          <a:p>
            <a:pPr marL="626106" lvl="1" indent="-313053">
              <a:lnSpc>
                <a:spcPct val="200000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Opportunity of quick business expansion with deferred payment structure</a:t>
            </a:r>
          </a:p>
          <a:p>
            <a:pPr marL="626106" lvl="1" indent="-313053">
              <a:lnSpc>
                <a:spcPct val="200000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Acquisition of assets at discounted market value through court orders and no stamp duty</a:t>
            </a:r>
          </a:p>
          <a:p>
            <a:pPr marL="626106" lvl="1" indent="-313053">
              <a:lnSpc>
                <a:spcPct val="200000"/>
              </a:lnSpc>
              <a:buFont typeface="Arial"/>
              <a:buChar char="•"/>
            </a:pPr>
            <a:r>
              <a:rPr lang="en-US" sz="2899" dirty="0">
                <a:solidFill>
                  <a:srgbClr val="764B36"/>
                </a:solidFill>
                <a:latin typeface="Open Sans"/>
              </a:rPr>
              <a:t>Benefit of Moratorium </a:t>
            </a:r>
          </a:p>
        </p:txBody>
      </p:sp>
    </p:spTree>
    <p:extLst>
      <p:ext uri="{BB962C8B-B14F-4D97-AF65-F5344CB8AC3E}">
        <p14:creationId xmlns:p14="http://schemas.microsoft.com/office/powerpoint/2010/main" val="2257128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7145000" cy="1524000"/>
          </a:xfrm>
        </p:spPr>
        <p:txBody>
          <a:bodyPr>
            <a:normAutofit fontScale="90000"/>
          </a:bodyPr>
          <a:lstStyle/>
          <a:p>
            <a:r>
              <a:rPr lang="en-US" sz="6600" spc="-65" dirty="0"/>
              <a:t>CONSULTATIONS</a:t>
            </a:r>
            <a:r>
              <a:rPr lang="en-US" sz="6600" spc="-10" dirty="0"/>
              <a:t> </a:t>
            </a:r>
            <a:r>
              <a:rPr lang="en-US" sz="6600" spc="-45" dirty="0"/>
              <a:t>TO</a:t>
            </a:r>
            <a:r>
              <a:rPr lang="en-US" sz="6600" spc="-10" dirty="0"/>
              <a:t> ENTITIES</a:t>
            </a:r>
            <a:r>
              <a:rPr lang="en-US" sz="6600" spc="20" dirty="0"/>
              <a:t> </a:t>
            </a:r>
            <a:r>
              <a:rPr lang="en-US" sz="6600" dirty="0"/>
              <a:t>UNDER</a:t>
            </a:r>
            <a:r>
              <a:rPr lang="en-US" sz="6600" spc="-5" dirty="0"/>
              <a:t> </a:t>
            </a:r>
            <a:r>
              <a:rPr lang="en-US" sz="6600" dirty="0"/>
              <a:t>FINANCIAL</a:t>
            </a:r>
            <a:r>
              <a:rPr lang="en-US" sz="6600" spc="-15" dirty="0"/>
              <a:t> STRESS </a:t>
            </a:r>
            <a:r>
              <a:rPr lang="en-US" sz="6600" spc="-710" dirty="0"/>
              <a:t> </a:t>
            </a:r>
            <a:r>
              <a:rPr lang="en-US" sz="6600" spc="-10" dirty="0"/>
              <a:t>(INCLUDING</a:t>
            </a:r>
            <a:r>
              <a:rPr lang="en-US" sz="6600" spc="-5" dirty="0"/>
              <a:t> OPTIONS</a:t>
            </a:r>
            <a:r>
              <a:rPr lang="en-US" sz="6600" spc="-20" dirty="0"/>
              <a:t> </a:t>
            </a:r>
            <a:r>
              <a:rPr lang="en-US" sz="6600" dirty="0"/>
              <a:t>AND</a:t>
            </a:r>
            <a:r>
              <a:rPr lang="en-US" sz="6600" spc="-20" dirty="0"/>
              <a:t> </a:t>
            </a:r>
            <a:r>
              <a:rPr lang="en-US" sz="6600" spc="-45" dirty="0"/>
              <a:t>THREATS</a:t>
            </a:r>
            <a:r>
              <a:rPr lang="en-US" sz="6600" spc="-5" dirty="0"/>
              <a:t> </a:t>
            </a:r>
            <a:r>
              <a:rPr lang="en-US" sz="6600" dirty="0"/>
              <a:t>UNDER IBC)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  <a:solidFill>
            <a:srgbClr val="EFE7DD"/>
          </a:solidFill>
        </p:spPr>
        <p:txBody>
          <a:bodyPr>
            <a:normAutofit fontScale="92500" lnSpcReduction="10000"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Identifying and evaluating distressed companies for restructuring and rescue planning.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Working out a detailed plan for restructuring the business from all angles.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Assessment of distressed assets, cash position, due diligence and turnaround feasibility.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Advice on the utilization of resources to the optimum level.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Drafting insolvency petitions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Representation before the National Company Law Tribunal and National Company Law  Appellate Tribunal for clients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Negotiating settlements with banks and other creditors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Advising for merger or acquisition or takeover.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Advisory services to management on an ongoing basis.</a:t>
            </a:r>
          </a:p>
        </p:txBody>
      </p:sp>
    </p:spTree>
    <p:extLst>
      <p:ext uri="{BB962C8B-B14F-4D97-AF65-F5344CB8AC3E}">
        <p14:creationId xmlns:p14="http://schemas.microsoft.com/office/powerpoint/2010/main" val="191008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6A1D8F-789D-AE80-67EF-369690E6BEA4}"/>
              </a:ext>
            </a:extLst>
          </p:cNvPr>
          <p:cNvSpPr/>
          <p:nvPr/>
        </p:nvSpPr>
        <p:spPr>
          <a:xfrm>
            <a:off x="2133600" y="3390900"/>
            <a:ext cx="14859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5"/>
              </a:spcBef>
            </a:pPr>
            <a:r>
              <a:rPr lang="en-US" sz="8000" b="1" spc="-7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NCLT </a:t>
            </a:r>
            <a:r>
              <a:rPr lang="en-US" sz="80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OPTION </a:t>
            </a:r>
            <a:r>
              <a:rPr lang="en-US" sz="8000" b="1" spc="-8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0" b="1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FOR </a:t>
            </a:r>
            <a:r>
              <a:rPr lang="en-US" sz="80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0" b="1" spc="-4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COMPANIES </a:t>
            </a:r>
            <a:r>
              <a:rPr lang="en-US" sz="8000" b="1" spc="-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UNDER </a:t>
            </a:r>
            <a:r>
              <a:rPr lang="en-US" sz="80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FINANCIAL 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8000" b="1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STRESS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765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7145000" cy="1524000"/>
          </a:xfrm>
        </p:spPr>
        <p:txBody>
          <a:bodyPr>
            <a:normAutofit fontScale="90000"/>
          </a:bodyPr>
          <a:lstStyle/>
          <a:p>
            <a:r>
              <a:rPr lang="en-US" sz="6600" spc="-5" dirty="0"/>
              <a:t>WHEN</a:t>
            </a:r>
            <a:r>
              <a:rPr lang="en-US" sz="6600" spc="-10" dirty="0"/>
              <a:t> </a:t>
            </a:r>
            <a:r>
              <a:rPr lang="en-US" sz="6600" dirty="0"/>
              <a:t>A </a:t>
            </a:r>
            <a:r>
              <a:rPr lang="en-US" sz="6600" spc="-35" dirty="0"/>
              <a:t>CORPORATE</a:t>
            </a:r>
            <a:r>
              <a:rPr lang="en-US" sz="6600" spc="-25" dirty="0"/>
              <a:t> </a:t>
            </a:r>
            <a:r>
              <a:rPr lang="en-US" sz="6600" spc="-30" dirty="0"/>
              <a:t>DEBTOR</a:t>
            </a:r>
            <a:r>
              <a:rPr lang="en-US" sz="6600" spc="-5" dirty="0"/>
              <a:t> SHOULD SUO</a:t>
            </a:r>
            <a:r>
              <a:rPr lang="en-US" sz="6600" spc="-15" dirty="0"/>
              <a:t> </a:t>
            </a:r>
            <a:r>
              <a:rPr lang="en-US" sz="6600" spc="-40" dirty="0"/>
              <a:t>MOTO</a:t>
            </a:r>
            <a:r>
              <a:rPr lang="en-US" sz="6600" spc="-5" dirty="0"/>
              <a:t> </a:t>
            </a:r>
            <a:r>
              <a:rPr lang="en-US" sz="6600" dirty="0"/>
              <a:t>GO</a:t>
            </a:r>
            <a:r>
              <a:rPr lang="en-US" sz="6600" spc="-10" dirty="0"/>
              <a:t> </a:t>
            </a:r>
            <a:r>
              <a:rPr lang="en-US" sz="6600" spc="-50" dirty="0"/>
              <a:t>TO</a:t>
            </a:r>
            <a:r>
              <a:rPr lang="en-US" sz="6600" spc="-5" dirty="0"/>
              <a:t> </a:t>
            </a:r>
            <a:r>
              <a:rPr lang="en-US" sz="6600" spc="-60" dirty="0"/>
              <a:t>NCLT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76" y="1818468"/>
            <a:ext cx="17449800" cy="7391400"/>
          </a:xfrm>
          <a:solidFill>
            <a:srgbClr val="EFE7DD"/>
          </a:solidFill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latin typeface="Calibri"/>
                <a:cs typeface="Calibri"/>
              </a:rPr>
              <a:t>Section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10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empowers </a:t>
            </a:r>
            <a:r>
              <a:rPr lang="en-US" sz="4000" b="1" dirty="0">
                <a:latin typeface="Calibri"/>
                <a:cs typeface="Calibri"/>
              </a:rPr>
              <a:t>a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corporate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applicant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to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file</a:t>
            </a:r>
            <a:r>
              <a:rPr lang="en-US" sz="4000" b="1" dirty="0">
                <a:latin typeface="Calibri"/>
                <a:cs typeface="Calibri"/>
              </a:rPr>
              <a:t> an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application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for</a:t>
            </a:r>
            <a:r>
              <a:rPr lang="en-US" sz="4000" b="1" spc="-5" dirty="0">
                <a:latin typeface="Calibri"/>
                <a:cs typeface="Calibri"/>
              </a:rPr>
              <a:t> CIRP</a:t>
            </a: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lang="en-US"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Corporate</a:t>
            </a:r>
            <a:r>
              <a:rPr lang="en-US" sz="40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Applicant</a:t>
            </a:r>
            <a:r>
              <a:rPr lang="en-US" sz="40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means:</a:t>
            </a: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Calibri"/>
              <a:cs typeface="Calibri"/>
            </a:endParaRPr>
          </a:p>
          <a:p>
            <a:pPr marL="927100" indent="-457834">
              <a:lnSpc>
                <a:spcPct val="100000"/>
              </a:lnSpc>
              <a:spcBef>
                <a:spcPts val="1775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lang="en-US" sz="4000" b="1" spc="-15" dirty="0">
                <a:latin typeface="Calibri"/>
                <a:cs typeface="Calibri"/>
              </a:rPr>
              <a:t>Corporate</a:t>
            </a:r>
            <a:r>
              <a:rPr lang="en-US" sz="4000" b="1" spc="-5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Debtor</a:t>
            </a:r>
            <a:endParaRPr lang="en-US" sz="4000" dirty="0">
              <a:latin typeface="Calibri"/>
              <a:cs typeface="Calibri"/>
            </a:endParaRPr>
          </a:p>
          <a:p>
            <a:pPr marL="926465" marR="808355" indent="-457200">
              <a:lnSpc>
                <a:spcPts val="2590"/>
              </a:lnSpc>
              <a:spcBef>
                <a:spcPts val="124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lang="en-US" sz="4000" b="1" spc="-5" dirty="0">
                <a:latin typeface="Calibri"/>
                <a:cs typeface="Calibri"/>
              </a:rPr>
              <a:t>Member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or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spc="-25" dirty="0">
                <a:latin typeface="Calibri"/>
                <a:cs typeface="Calibri"/>
              </a:rPr>
              <a:t>partner,</a:t>
            </a:r>
            <a:r>
              <a:rPr lang="en-US" sz="4000" b="1" spc="2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who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is </a:t>
            </a:r>
            <a:r>
              <a:rPr lang="en-US" sz="4000" b="1" spc="-5" dirty="0" err="1">
                <a:latin typeface="Calibri"/>
                <a:cs typeface="Calibri"/>
              </a:rPr>
              <a:t>authorised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under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constitutional </a:t>
            </a:r>
            <a:r>
              <a:rPr lang="en-US" sz="4000" b="1" spc="-53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document</a:t>
            </a:r>
            <a:endParaRPr lang="en-US" sz="4000" dirty="0">
              <a:latin typeface="Calibri"/>
              <a:cs typeface="Calibri"/>
            </a:endParaRPr>
          </a:p>
          <a:p>
            <a:pPr marL="926465" marR="423545" indent="-457200">
              <a:lnSpc>
                <a:spcPts val="2590"/>
              </a:lnSpc>
              <a:spcBef>
                <a:spcPts val="1205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lang="en-US" sz="4000" b="1" dirty="0">
                <a:latin typeface="Calibri"/>
                <a:cs typeface="Calibri"/>
              </a:rPr>
              <a:t>An </a:t>
            </a:r>
            <a:r>
              <a:rPr lang="en-US" sz="4000" b="1" spc="-5" dirty="0">
                <a:latin typeface="Calibri"/>
                <a:cs typeface="Calibri"/>
              </a:rPr>
              <a:t>individual who </a:t>
            </a:r>
            <a:r>
              <a:rPr lang="en-US" sz="4000" b="1" dirty="0">
                <a:latin typeface="Calibri"/>
                <a:cs typeface="Calibri"/>
              </a:rPr>
              <a:t>is in </a:t>
            </a:r>
            <a:r>
              <a:rPr lang="en-US" sz="4000" b="1" spc="-15" dirty="0">
                <a:latin typeface="Calibri"/>
                <a:cs typeface="Calibri"/>
              </a:rPr>
              <a:t>charge </a:t>
            </a:r>
            <a:r>
              <a:rPr lang="en-US" sz="4000" b="1" dirty="0">
                <a:latin typeface="Calibri"/>
                <a:cs typeface="Calibri"/>
              </a:rPr>
              <a:t>of </a:t>
            </a:r>
            <a:r>
              <a:rPr lang="en-US" sz="4000" b="1" spc="-5" dirty="0">
                <a:latin typeface="Calibri"/>
                <a:cs typeface="Calibri"/>
              </a:rPr>
              <a:t>managing the </a:t>
            </a:r>
            <a:r>
              <a:rPr lang="en-US" sz="4000" b="1" spc="-10" dirty="0">
                <a:latin typeface="Calibri"/>
                <a:cs typeface="Calibri"/>
              </a:rPr>
              <a:t>operations </a:t>
            </a:r>
            <a:r>
              <a:rPr lang="en-US" sz="4000" b="1" dirty="0">
                <a:latin typeface="Calibri"/>
                <a:cs typeface="Calibri"/>
              </a:rPr>
              <a:t>and </a:t>
            </a:r>
            <a:r>
              <a:rPr lang="en-US" sz="4000" b="1" spc="-53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resources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of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the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Corporate </a:t>
            </a:r>
            <a:r>
              <a:rPr lang="en-US" sz="4000" b="1" spc="-10" dirty="0">
                <a:latin typeface="Calibri"/>
                <a:cs typeface="Calibri"/>
              </a:rPr>
              <a:t>Debtor</a:t>
            </a:r>
            <a:endParaRPr lang="en-US" sz="4000" dirty="0">
              <a:latin typeface="Calibri"/>
              <a:cs typeface="Calibri"/>
            </a:endParaRPr>
          </a:p>
          <a:p>
            <a:pPr marL="926465" marR="245745" indent="-457200">
              <a:lnSpc>
                <a:spcPts val="2590"/>
              </a:lnSpc>
              <a:spcBef>
                <a:spcPts val="1205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lang="en-US" sz="4000" b="1" dirty="0">
                <a:latin typeface="Calibri"/>
                <a:cs typeface="Calibri"/>
              </a:rPr>
              <a:t>A </a:t>
            </a:r>
            <a:r>
              <a:rPr lang="en-US" sz="4000" b="1" spc="-10" dirty="0">
                <a:latin typeface="Calibri"/>
                <a:cs typeface="Calibri"/>
              </a:rPr>
              <a:t>person </a:t>
            </a:r>
            <a:r>
              <a:rPr lang="en-US" sz="4000" b="1" spc="-5" dirty="0">
                <a:latin typeface="Calibri"/>
                <a:cs typeface="Calibri"/>
              </a:rPr>
              <a:t>who </a:t>
            </a:r>
            <a:r>
              <a:rPr lang="en-US" sz="4000" b="1" dirty="0">
                <a:latin typeface="Calibri"/>
                <a:cs typeface="Calibri"/>
              </a:rPr>
              <a:t>has </a:t>
            </a:r>
            <a:r>
              <a:rPr lang="en-US" sz="4000" b="1" spc="-5" dirty="0">
                <a:latin typeface="Calibri"/>
                <a:cs typeface="Calibri"/>
              </a:rPr>
              <a:t>the </a:t>
            </a:r>
            <a:r>
              <a:rPr lang="en-US" sz="4000" b="1" spc="-10" dirty="0">
                <a:latin typeface="Calibri"/>
                <a:cs typeface="Calibri"/>
              </a:rPr>
              <a:t>control </a:t>
            </a:r>
            <a:r>
              <a:rPr lang="en-US" sz="4000" b="1" dirty="0">
                <a:latin typeface="Calibri"/>
                <a:cs typeface="Calibri"/>
              </a:rPr>
              <a:t>and </a:t>
            </a:r>
            <a:r>
              <a:rPr lang="en-US" sz="4000" b="1" spc="-5" dirty="0">
                <a:latin typeface="Calibri"/>
                <a:cs typeface="Calibri"/>
              </a:rPr>
              <a:t>supervision </a:t>
            </a:r>
            <a:r>
              <a:rPr lang="en-US" sz="4000" b="1" spc="-10" dirty="0">
                <a:latin typeface="Calibri"/>
                <a:cs typeface="Calibri"/>
              </a:rPr>
              <a:t>over </a:t>
            </a:r>
            <a:r>
              <a:rPr lang="en-US" sz="4000" b="1" spc="-5" dirty="0">
                <a:latin typeface="Calibri"/>
                <a:cs typeface="Calibri"/>
              </a:rPr>
              <a:t>the financial </a:t>
            </a:r>
            <a:r>
              <a:rPr lang="en-US" sz="4000" b="1" spc="-530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affairs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of </a:t>
            </a:r>
            <a:r>
              <a:rPr lang="en-US" sz="4000" b="1" spc="-5" dirty="0">
                <a:latin typeface="Calibri"/>
                <a:cs typeface="Calibri"/>
              </a:rPr>
              <a:t>the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Corporate</a:t>
            </a:r>
            <a:r>
              <a:rPr lang="en-US" sz="4000" b="1" spc="-2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Debtor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80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6700"/>
            <a:ext cx="17145000" cy="1524000"/>
          </a:xfrm>
        </p:spPr>
        <p:txBody>
          <a:bodyPr>
            <a:normAutofit fontScale="90000"/>
          </a:bodyPr>
          <a:lstStyle/>
          <a:p>
            <a:r>
              <a:rPr lang="en-US" sz="6600" spc="-5" dirty="0"/>
              <a:t>WHEN</a:t>
            </a:r>
            <a:r>
              <a:rPr lang="en-US" sz="6600" spc="-10" dirty="0"/>
              <a:t> </a:t>
            </a:r>
            <a:r>
              <a:rPr lang="en-US" sz="6600" dirty="0"/>
              <a:t>A </a:t>
            </a:r>
            <a:r>
              <a:rPr lang="en-US" sz="6600" spc="-35" dirty="0"/>
              <a:t>CORPORATE</a:t>
            </a:r>
            <a:r>
              <a:rPr lang="en-US" sz="6600" spc="-25" dirty="0"/>
              <a:t> </a:t>
            </a:r>
            <a:r>
              <a:rPr lang="en-US" sz="6600" spc="-30" dirty="0"/>
              <a:t>DEBTOR</a:t>
            </a:r>
            <a:r>
              <a:rPr lang="en-US" sz="6600" spc="-5" dirty="0"/>
              <a:t> SHOULD SUO</a:t>
            </a:r>
            <a:r>
              <a:rPr lang="en-US" sz="6600" spc="-15" dirty="0"/>
              <a:t> </a:t>
            </a:r>
            <a:r>
              <a:rPr lang="en-US" sz="6600" spc="-40" dirty="0"/>
              <a:t>MOTO</a:t>
            </a:r>
            <a:r>
              <a:rPr lang="en-US" sz="6600" spc="-5" dirty="0"/>
              <a:t> </a:t>
            </a:r>
            <a:r>
              <a:rPr lang="en-US" sz="6600" dirty="0"/>
              <a:t>GO</a:t>
            </a:r>
            <a:r>
              <a:rPr lang="en-US" sz="6600" spc="-10" dirty="0"/>
              <a:t> </a:t>
            </a:r>
            <a:r>
              <a:rPr lang="en-US" sz="6600" spc="-50" dirty="0"/>
              <a:t>TO</a:t>
            </a:r>
            <a:r>
              <a:rPr lang="en-US" sz="6600" spc="-5" dirty="0"/>
              <a:t> </a:t>
            </a:r>
            <a:r>
              <a:rPr lang="en-US" sz="6600" spc="-60" dirty="0"/>
              <a:t>NCLT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76" y="1818468"/>
            <a:ext cx="17449800" cy="7391400"/>
          </a:xfrm>
          <a:solidFill>
            <a:srgbClr val="EFE7DD"/>
          </a:solidFill>
        </p:spPr>
        <p:txBody>
          <a:bodyPr>
            <a:normAutofit fontScale="85000" lnSpcReduction="10000"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Section</a:t>
            </a:r>
            <a:r>
              <a:rPr lang="en-US"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29A:</a:t>
            </a:r>
            <a:r>
              <a:rPr lang="en-US" sz="40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Persons</a:t>
            </a:r>
            <a:r>
              <a:rPr lang="en-US"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not</a:t>
            </a:r>
            <a:r>
              <a:rPr lang="en-US"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eligible</a:t>
            </a:r>
            <a:r>
              <a:rPr lang="en-US" sz="4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lang="en-US"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lang="en-US" sz="40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Resolution</a:t>
            </a:r>
            <a:r>
              <a:rPr lang="en-US" sz="40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Applicant</a:t>
            </a: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5" dirty="0">
                <a:latin typeface="Calibri"/>
                <a:cs typeface="Calibri"/>
              </a:rPr>
              <a:t>Undischarged</a:t>
            </a:r>
            <a:r>
              <a:rPr lang="en-US" sz="4000" b="1" spc="-5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insolvent</a:t>
            </a: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65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5" dirty="0" err="1">
                <a:latin typeface="Calibri"/>
                <a:cs typeface="Calibri"/>
              </a:rPr>
              <a:t>Wilful</a:t>
            </a:r>
            <a:r>
              <a:rPr lang="en-US" sz="4000" b="1" spc="-5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defaulter</a:t>
            </a: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45" dirty="0">
                <a:latin typeface="Calibri"/>
                <a:cs typeface="Calibri"/>
              </a:rPr>
              <a:t>NPA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account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of</a:t>
            </a:r>
            <a:r>
              <a:rPr lang="en-US" sz="4000" b="1" spc="1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more</a:t>
            </a:r>
            <a:r>
              <a:rPr lang="en-US" sz="4000" b="1" dirty="0">
                <a:latin typeface="Calibri"/>
                <a:cs typeface="Calibri"/>
              </a:rPr>
              <a:t> than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one</a:t>
            </a:r>
            <a:r>
              <a:rPr lang="en-US" sz="4000" b="1" spc="1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year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or the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entire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overdue</a:t>
            </a:r>
            <a:r>
              <a:rPr lang="en-US" sz="4000" b="1" spc="-5" dirty="0">
                <a:latin typeface="Calibri"/>
                <a:cs typeface="Calibri"/>
              </a:rPr>
              <a:t> amounts</a:t>
            </a:r>
            <a:r>
              <a:rPr lang="en-US" sz="4000" b="1" spc="-10" dirty="0">
                <a:latin typeface="Calibri"/>
                <a:cs typeface="Calibri"/>
              </a:rPr>
              <a:t> are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paid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with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interest.</a:t>
            </a: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10" dirty="0">
                <a:latin typeface="Calibri"/>
                <a:cs typeface="Calibri"/>
              </a:rPr>
              <a:t>Convicted</a:t>
            </a:r>
            <a:r>
              <a:rPr lang="en-US" sz="4000" b="1" spc="-15" dirty="0">
                <a:latin typeface="Calibri"/>
                <a:cs typeface="Calibri"/>
              </a:rPr>
              <a:t> for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any</a:t>
            </a:r>
            <a:r>
              <a:rPr lang="en-US" sz="4000" b="1" spc="-5" dirty="0">
                <a:latin typeface="Calibri"/>
                <a:cs typeface="Calibri"/>
              </a:rPr>
              <a:t> offence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for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2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years</a:t>
            </a:r>
            <a:r>
              <a:rPr lang="en-US" sz="4000" b="1" spc="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or</a:t>
            </a:r>
            <a:r>
              <a:rPr lang="en-US" sz="4000" b="1" spc="1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more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for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any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acts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under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12th</a:t>
            </a:r>
            <a:r>
              <a:rPr lang="en-US" sz="4000" b="1" spc="-2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schedule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or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7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years</a:t>
            </a:r>
            <a:r>
              <a:rPr lang="en-US" sz="4000" b="1" spc="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or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more</a:t>
            </a: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5" dirty="0">
                <a:latin typeface="Calibri"/>
                <a:cs typeface="Calibri"/>
              </a:rPr>
              <a:t>Disqualified</a:t>
            </a:r>
            <a:r>
              <a:rPr lang="en-US" sz="4000" b="1" spc="-2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to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act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as</a:t>
            </a:r>
            <a:r>
              <a:rPr lang="en-US" sz="4000" b="1" spc="1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director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under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the</a:t>
            </a:r>
            <a:r>
              <a:rPr lang="en-US" sz="4000" b="1" spc="-5" dirty="0">
                <a:latin typeface="Calibri"/>
                <a:cs typeface="Calibri"/>
              </a:rPr>
              <a:t> Companies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Act,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2013</a:t>
            </a: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5" dirty="0">
                <a:latin typeface="Calibri"/>
                <a:cs typeface="Calibri"/>
              </a:rPr>
              <a:t>Prohibited</a:t>
            </a:r>
            <a:r>
              <a:rPr lang="en-US" sz="4000" b="1" spc="-4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by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SEBI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from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trading </a:t>
            </a:r>
            <a:r>
              <a:rPr lang="en-US" sz="4000" b="1" dirty="0">
                <a:latin typeface="Calibri"/>
                <a:cs typeface="Calibri"/>
              </a:rPr>
              <a:t>or accessing</a:t>
            </a:r>
            <a:r>
              <a:rPr lang="en-US" sz="4000" b="1" spc="-3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in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securities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market</a:t>
            </a:r>
            <a:endParaRPr lang="en-US" sz="4000" dirty="0">
              <a:latin typeface="Calibri"/>
              <a:cs typeface="Calibri"/>
            </a:endParaRPr>
          </a:p>
          <a:p>
            <a:pPr marL="469900" marR="370840" indent="-457200">
              <a:lnSpc>
                <a:spcPts val="2160"/>
              </a:lnSpc>
              <a:spcBef>
                <a:spcPts val="63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10" dirty="0">
                <a:latin typeface="Calibri"/>
                <a:cs typeface="Calibri"/>
              </a:rPr>
              <a:t>Promoter</a:t>
            </a:r>
            <a:r>
              <a:rPr lang="en-US" sz="4000" b="1" spc="-2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of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any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Corporate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Debtor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where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avoidable transactions</a:t>
            </a:r>
            <a:r>
              <a:rPr lang="en-US" sz="4000" b="1" spc="-3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u/s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43,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45,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50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&amp;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66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are</a:t>
            </a:r>
            <a:r>
              <a:rPr lang="en-US" sz="4000" b="1" spc="1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found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an </a:t>
            </a:r>
            <a:r>
              <a:rPr lang="en-US" sz="4000" b="1" spc="-44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order </a:t>
            </a:r>
            <a:r>
              <a:rPr lang="en-US" sz="4000" b="1" dirty="0">
                <a:latin typeface="Calibri"/>
                <a:cs typeface="Calibri"/>
              </a:rPr>
              <a:t>has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been</a:t>
            </a:r>
            <a:r>
              <a:rPr lang="en-US" sz="4000" b="1" spc="-5" dirty="0">
                <a:latin typeface="Calibri"/>
                <a:cs typeface="Calibri"/>
              </a:rPr>
              <a:t> obtained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from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Adjudicating</a:t>
            </a:r>
            <a:r>
              <a:rPr lang="en-US" sz="4000" b="1" spc="-3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Authority</a:t>
            </a:r>
            <a:endParaRPr lang="en-US" sz="4000" dirty="0">
              <a:latin typeface="Calibri"/>
              <a:cs typeface="Calibri"/>
            </a:endParaRPr>
          </a:p>
          <a:p>
            <a:pPr marL="469900" marR="5080" indent="-457200">
              <a:lnSpc>
                <a:spcPts val="2160"/>
              </a:lnSpc>
              <a:spcBef>
                <a:spcPts val="6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15" dirty="0">
                <a:latin typeface="Calibri"/>
                <a:cs typeface="Calibri"/>
              </a:rPr>
              <a:t>Guarantors</a:t>
            </a:r>
            <a:r>
              <a:rPr lang="en-US" sz="4000" b="1" spc="10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to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any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Corporate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Debtor</a:t>
            </a:r>
            <a:r>
              <a:rPr lang="en-US" sz="4000" b="1" spc="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under</a:t>
            </a:r>
            <a:r>
              <a:rPr lang="en-US" sz="4000" b="1" spc="-5" dirty="0">
                <a:latin typeface="Calibri"/>
                <a:cs typeface="Calibri"/>
              </a:rPr>
              <a:t> CIRP </a:t>
            </a:r>
            <a:r>
              <a:rPr lang="en-US" sz="4000" b="1" dirty="0">
                <a:latin typeface="Calibri"/>
                <a:cs typeface="Calibri"/>
              </a:rPr>
              <a:t>and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the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5" dirty="0">
                <a:latin typeface="Calibri"/>
                <a:cs typeface="Calibri"/>
              </a:rPr>
              <a:t>guarantee</a:t>
            </a:r>
            <a:r>
              <a:rPr lang="en-US" sz="4000" b="1" spc="2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has been </a:t>
            </a:r>
            <a:r>
              <a:rPr lang="en-US" sz="4000" b="1" spc="-15" dirty="0">
                <a:latin typeface="Calibri"/>
                <a:cs typeface="Calibri"/>
              </a:rPr>
              <a:t>invoked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by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creditor</a:t>
            </a:r>
            <a:r>
              <a:rPr lang="en-US" sz="4000" b="1" dirty="0">
                <a:latin typeface="Calibri"/>
                <a:cs typeface="Calibri"/>
              </a:rPr>
              <a:t> and </a:t>
            </a:r>
            <a:r>
              <a:rPr lang="en-US" sz="4000" b="1" spc="-440" dirty="0">
                <a:latin typeface="Calibri"/>
                <a:cs typeface="Calibri"/>
              </a:rPr>
              <a:t> </a:t>
            </a:r>
            <a:r>
              <a:rPr lang="en-US" sz="4000" b="1" spc="-10" dirty="0">
                <a:latin typeface="Calibri"/>
                <a:cs typeface="Calibri"/>
              </a:rPr>
              <a:t>remains </a:t>
            </a:r>
            <a:r>
              <a:rPr lang="en-US" sz="4000" b="1" dirty="0">
                <a:latin typeface="Calibri"/>
                <a:cs typeface="Calibri"/>
              </a:rPr>
              <a:t>unpaid</a:t>
            </a: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3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10" dirty="0">
                <a:latin typeface="Calibri"/>
                <a:cs typeface="Calibri"/>
              </a:rPr>
              <a:t>Any</a:t>
            </a:r>
            <a:r>
              <a:rPr lang="en-US" sz="4000" b="1" spc="-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such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disability</a:t>
            </a:r>
            <a:r>
              <a:rPr lang="en-US" sz="4000" b="1" spc="-4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corresponding</a:t>
            </a:r>
            <a:r>
              <a:rPr lang="en-US" sz="4000" b="1" spc="-10" dirty="0">
                <a:latin typeface="Calibri"/>
                <a:cs typeface="Calibri"/>
              </a:rPr>
              <a:t> to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above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clauses </a:t>
            </a:r>
            <a:r>
              <a:rPr lang="en-US" sz="4000" b="1" spc="-15" dirty="0">
                <a:latin typeface="Calibri"/>
                <a:cs typeface="Calibri"/>
              </a:rPr>
              <a:t>any</a:t>
            </a:r>
            <a:r>
              <a:rPr lang="en-US" sz="4000" b="1" spc="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other </a:t>
            </a:r>
            <a:r>
              <a:rPr lang="en-US" sz="4000" b="1" spc="-5" dirty="0">
                <a:latin typeface="Calibri"/>
                <a:cs typeface="Calibri"/>
              </a:rPr>
              <a:t>jurisdiction</a:t>
            </a:r>
            <a:r>
              <a:rPr lang="en-US" sz="4000" b="1" spc="-3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outside</a:t>
            </a:r>
            <a:r>
              <a:rPr lang="en-US" sz="4000" b="1" spc="-2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India.</a:t>
            </a:r>
            <a:endParaRPr lang="en-US" sz="4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65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en-US" sz="4000" b="1" spc="-5" dirty="0">
                <a:latin typeface="Calibri"/>
                <a:cs typeface="Calibri"/>
              </a:rPr>
              <a:t>Has</a:t>
            </a:r>
            <a:r>
              <a:rPr lang="en-US" sz="4000" b="1" dirty="0">
                <a:latin typeface="Calibri"/>
                <a:cs typeface="Calibri"/>
              </a:rPr>
              <a:t> a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connected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person</a:t>
            </a:r>
            <a:r>
              <a:rPr lang="en-US" sz="4000" b="1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who</a:t>
            </a:r>
            <a:r>
              <a:rPr lang="en-US" sz="4000" b="1" spc="-15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is ineligible</a:t>
            </a:r>
            <a:r>
              <a:rPr lang="en-US" sz="4000" b="1" spc="-2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under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dirty="0">
                <a:latin typeface="Calibri"/>
                <a:cs typeface="Calibri"/>
              </a:rPr>
              <a:t>these</a:t>
            </a:r>
            <a:r>
              <a:rPr lang="en-US" sz="4000" b="1" spc="-10" dirty="0">
                <a:latin typeface="Calibri"/>
                <a:cs typeface="Calibri"/>
              </a:rPr>
              <a:t> </a:t>
            </a:r>
            <a:r>
              <a:rPr lang="en-US" sz="4000" b="1" spc="-5" dirty="0">
                <a:latin typeface="Calibri"/>
                <a:cs typeface="Calibri"/>
              </a:rPr>
              <a:t>clauses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8660" y="3279415"/>
            <a:ext cx="3774167" cy="5713471"/>
            <a:chOff x="0" y="0"/>
            <a:chExt cx="3133810" cy="4744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4744077"/>
            </a:xfrm>
            <a:custGeom>
              <a:avLst/>
              <a:gdLst/>
              <a:ahLst/>
              <a:cxnLst/>
              <a:rect l="l" t="t" r="r" b="b"/>
              <a:pathLst>
                <a:path w="3133810" h="4744077">
                  <a:moveTo>
                    <a:pt x="3009350" y="4744076"/>
                  </a:moveTo>
                  <a:lnTo>
                    <a:pt x="124460" y="4744076"/>
                  </a:lnTo>
                  <a:cubicBezTo>
                    <a:pt x="55880" y="4744076"/>
                    <a:pt x="0" y="4688196"/>
                    <a:pt x="0" y="46196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4619616"/>
                  </a:lnTo>
                  <a:cubicBezTo>
                    <a:pt x="3133810" y="4688196"/>
                    <a:pt x="3077930" y="4744077"/>
                    <a:pt x="3009350" y="4744077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393002" y="3279415"/>
            <a:ext cx="3774167" cy="5713471"/>
            <a:chOff x="0" y="0"/>
            <a:chExt cx="3133810" cy="4744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810" cy="4744077"/>
            </a:xfrm>
            <a:custGeom>
              <a:avLst/>
              <a:gdLst/>
              <a:ahLst/>
              <a:cxnLst/>
              <a:rect l="l" t="t" r="r" b="b"/>
              <a:pathLst>
                <a:path w="3133810" h="4744077">
                  <a:moveTo>
                    <a:pt x="3009350" y="4744076"/>
                  </a:moveTo>
                  <a:lnTo>
                    <a:pt x="124460" y="4744076"/>
                  </a:lnTo>
                  <a:cubicBezTo>
                    <a:pt x="55880" y="4744076"/>
                    <a:pt x="0" y="4688196"/>
                    <a:pt x="0" y="46196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4619616"/>
                  </a:lnTo>
                  <a:cubicBezTo>
                    <a:pt x="3133810" y="4688196"/>
                    <a:pt x="3077930" y="4744077"/>
                    <a:pt x="3009350" y="4744077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665173" y="3279415"/>
            <a:ext cx="3774167" cy="5713471"/>
            <a:chOff x="0" y="0"/>
            <a:chExt cx="3133810" cy="47440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4744077"/>
            </a:xfrm>
            <a:custGeom>
              <a:avLst/>
              <a:gdLst/>
              <a:ahLst/>
              <a:cxnLst/>
              <a:rect l="l" t="t" r="r" b="b"/>
              <a:pathLst>
                <a:path w="3133810" h="4744077">
                  <a:moveTo>
                    <a:pt x="3009350" y="4744076"/>
                  </a:moveTo>
                  <a:lnTo>
                    <a:pt x="124460" y="4744076"/>
                  </a:lnTo>
                  <a:cubicBezTo>
                    <a:pt x="55880" y="4744076"/>
                    <a:pt x="0" y="4688196"/>
                    <a:pt x="0" y="46196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4619616"/>
                  </a:lnTo>
                  <a:cubicBezTo>
                    <a:pt x="3133810" y="4688196"/>
                    <a:pt x="3077930" y="4744077"/>
                    <a:pt x="3009350" y="4744077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120831" y="3279415"/>
            <a:ext cx="3774167" cy="5713471"/>
            <a:chOff x="0" y="0"/>
            <a:chExt cx="3133810" cy="47440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33810" cy="4744077"/>
            </a:xfrm>
            <a:custGeom>
              <a:avLst/>
              <a:gdLst/>
              <a:ahLst/>
              <a:cxnLst/>
              <a:rect l="l" t="t" r="r" b="b"/>
              <a:pathLst>
                <a:path w="3133810" h="4744077">
                  <a:moveTo>
                    <a:pt x="3009350" y="4744076"/>
                  </a:moveTo>
                  <a:lnTo>
                    <a:pt x="124460" y="4744076"/>
                  </a:lnTo>
                  <a:cubicBezTo>
                    <a:pt x="55880" y="4744076"/>
                    <a:pt x="0" y="4688196"/>
                    <a:pt x="0" y="46196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4619616"/>
                  </a:lnTo>
                  <a:cubicBezTo>
                    <a:pt x="3133810" y="4688196"/>
                    <a:pt x="3077930" y="4744077"/>
                    <a:pt x="3009350" y="4744077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627533"/>
            <a:ext cx="1828800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764B36"/>
                </a:solidFill>
                <a:latin typeface="Open Sans Bold"/>
              </a:rPr>
              <a:t>QUALIFICATION &amp; EXPERIENCE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9079" y="4109004"/>
            <a:ext cx="3024502" cy="394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764B36"/>
                </a:solidFill>
                <a:latin typeface="Open Sans Bold"/>
              </a:rPr>
              <a:t>Professionals (Chartered Accountant, Company Secretary, Cost Accountant or an Advocate) having 10 years of experience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52248" y="4918710"/>
            <a:ext cx="3024502" cy="175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764B36"/>
                </a:solidFill>
                <a:latin typeface="Open Sans Bold"/>
              </a:rPr>
              <a:t>Graduates having 15 years of managerial experience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52994" y="4156629"/>
            <a:ext cx="3024502" cy="350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764B36"/>
                </a:solidFill>
                <a:latin typeface="Open Sans Bold"/>
              </a:rPr>
              <a:t>Young Professionals, having less than 10 years of experience- Graduate Insolvency Programm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95663" y="3470829"/>
            <a:ext cx="3024502" cy="526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764B36"/>
                </a:solidFill>
                <a:latin typeface="Open Sans Bold"/>
              </a:rPr>
              <a:t>Graduates having 10 years of experience in the field of law or Masters’ Degree holders/Post-Graduate Diploma holders, in management, having 10 years of managerial experience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39079" y="2264147"/>
            <a:ext cx="13972872" cy="597854"/>
            <a:chOff x="0" y="0"/>
            <a:chExt cx="18630496" cy="79713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0"/>
              <a:ext cx="1086856" cy="71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866"/>
                </a:lnSpc>
                <a:spcBef>
                  <a:spcPct val="0"/>
                </a:spcBef>
              </a:pPr>
              <a:r>
                <a:rPr lang="en-US" sz="3099" u="none">
                  <a:solidFill>
                    <a:srgbClr val="764B36"/>
                  </a:solidFill>
                  <a:latin typeface="Open Sans Bold"/>
                </a:rPr>
                <a:t>01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849028" y="83312"/>
              <a:ext cx="1086856" cy="71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866"/>
                </a:lnSpc>
                <a:spcBef>
                  <a:spcPct val="0"/>
                </a:spcBef>
              </a:pPr>
              <a:r>
                <a:rPr lang="en-US" sz="3099" u="none">
                  <a:solidFill>
                    <a:srgbClr val="764B36"/>
                  </a:solidFill>
                  <a:latin typeface="Open Sans Bold"/>
                </a:rPr>
                <a:t>03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543640" y="83312"/>
              <a:ext cx="1086856" cy="71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866"/>
                </a:lnSpc>
                <a:spcBef>
                  <a:spcPct val="0"/>
                </a:spcBef>
              </a:pPr>
              <a:r>
                <a:rPr lang="en-US" sz="3099" u="none">
                  <a:solidFill>
                    <a:srgbClr val="764B36"/>
                  </a:solidFill>
                  <a:latin typeface="Open Sans Bold"/>
                </a:rPr>
                <a:t>04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696228" y="83312"/>
              <a:ext cx="1086856" cy="71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866"/>
                </a:lnSpc>
                <a:spcBef>
                  <a:spcPct val="0"/>
                </a:spcBef>
              </a:pPr>
              <a:r>
                <a:rPr lang="en-US" sz="3099" u="none">
                  <a:solidFill>
                    <a:srgbClr val="764B36"/>
                  </a:solidFill>
                  <a:latin typeface="Open Sans Bold"/>
                </a:rPr>
                <a:t>02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93" y="294468"/>
            <a:ext cx="17145000" cy="1524000"/>
          </a:xfrm>
        </p:spPr>
        <p:txBody>
          <a:bodyPr>
            <a:normAutofit fontScale="90000"/>
          </a:bodyPr>
          <a:lstStyle/>
          <a:p>
            <a:r>
              <a:rPr lang="en-US" sz="6600" spc="-10" dirty="0"/>
              <a:t>Justification</a:t>
            </a:r>
            <a:r>
              <a:rPr lang="en-US" sz="6600" spc="30" dirty="0"/>
              <a:t> </a:t>
            </a:r>
            <a:r>
              <a:rPr lang="en-US" sz="6600" spc="-20" dirty="0"/>
              <a:t>for</a:t>
            </a:r>
            <a:r>
              <a:rPr lang="en-US" sz="6600" spc="25" dirty="0"/>
              <a:t> </a:t>
            </a:r>
            <a:r>
              <a:rPr lang="en-US" sz="6600" spc="-20" dirty="0"/>
              <a:t>Corporate</a:t>
            </a:r>
            <a:r>
              <a:rPr lang="en-US" sz="6600" spc="40" dirty="0"/>
              <a:t> </a:t>
            </a:r>
            <a:r>
              <a:rPr lang="en-US" sz="6600" spc="-10" dirty="0"/>
              <a:t>Debtor</a:t>
            </a:r>
            <a:r>
              <a:rPr lang="en-US" sz="6600" spc="25" dirty="0"/>
              <a:t> </a:t>
            </a:r>
            <a:r>
              <a:rPr lang="en-US" sz="6600" spc="-10" dirty="0"/>
              <a:t>going</a:t>
            </a:r>
            <a:r>
              <a:rPr lang="en-US" sz="6600" spc="10" dirty="0"/>
              <a:t> </a:t>
            </a:r>
            <a:r>
              <a:rPr lang="en-US" sz="6600" spc="-15" dirty="0"/>
              <a:t>to</a:t>
            </a:r>
            <a:r>
              <a:rPr lang="en-US" sz="6600" spc="5" dirty="0"/>
              <a:t> </a:t>
            </a:r>
            <a:r>
              <a:rPr lang="en-US" sz="6600" spc="-5" dirty="0"/>
              <a:t>National</a:t>
            </a:r>
            <a:r>
              <a:rPr lang="en-US" sz="6600" spc="45" dirty="0"/>
              <a:t> </a:t>
            </a:r>
            <a:r>
              <a:rPr lang="en-US" sz="6600" spc="-15" dirty="0"/>
              <a:t>Company</a:t>
            </a:r>
            <a:r>
              <a:rPr lang="en-US" sz="6600" spc="25" dirty="0"/>
              <a:t> </a:t>
            </a:r>
            <a:r>
              <a:rPr lang="en-US" sz="6600" spc="-10" dirty="0"/>
              <a:t>Law</a:t>
            </a:r>
            <a:r>
              <a:rPr lang="en-US" sz="6600" spc="10" dirty="0"/>
              <a:t> </a:t>
            </a:r>
            <a:r>
              <a:rPr lang="en-US" sz="6600" spc="-25" dirty="0"/>
              <a:t>Tribunal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71700"/>
            <a:ext cx="17449800" cy="7391400"/>
          </a:xfrm>
          <a:solidFill>
            <a:srgbClr val="EFE7DD"/>
          </a:solidFill>
        </p:spPr>
        <p:txBody>
          <a:bodyPr>
            <a:normAutofit fontScale="92500" lnSpcReduction="10000"/>
          </a:bodyPr>
          <a:lstStyle/>
          <a:p>
            <a:pPr marL="469900" indent="-457834">
              <a:lnSpc>
                <a:spcPct val="100000"/>
              </a:lnSpc>
              <a:spcBef>
                <a:spcPts val="106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lang="en-US" sz="3200" b="1" spc="-5" dirty="0">
                <a:latin typeface="Calibri"/>
                <a:cs typeface="Calibri"/>
              </a:rPr>
              <a:t>Restructuring</a:t>
            </a:r>
            <a:r>
              <a:rPr lang="en-US" sz="3200" b="1" spc="-3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stress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at</a:t>
            </a:r>
            <a:r>
              <a:rPr lang="en-US" sz="3200" b="1" dirty="0">
                <a:latin typeface="Calibri"/>
                <a:cs typeface="Calibri"/>
              </a:rPr>
              <a:t> the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initial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stage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before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CD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become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ineligible</a:t>
            </a:r>
            <a:r>
              <a:rPr lang="en-US" sz="3200" b="1" spc="-15" dirty="0">
                <a:latin typeface="Calibri"/>
                <a:cs typeface="Calibri"/>
              </a:rPr>
              <a:t> for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submission</a:t>
            </a:r>
            <a:r>
              <a:rPr lang="en-US" sz="3200" b="1" spc="-3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Resolution</a:t>
            </a:r>
            <a:r>
              <a:rPr lang="en-US" sz="3200" b="1" spc="-3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Plan</a:t>
            </a:r>
            <a:endParaRPr lang="en-US" sz="3200" dirty="0">
              <a:latin typeface="Calibri"/>
              <a:cs typeface="Calibri"/>
            </a:endParaRPr>
          </a:p>
          <a:p>
            <a:pPr marL="469900" marR="361315" indent="-457834">
              <a:lnSpc>
                <a:spcPct val="100000"/>
              </a:lnSpc>
              <a:spcBef>
                <a:spcPts val="123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lang="en-US" sz="3200" b="1" spc="-5" dirty="0">
                <a:latin typeface="Calibri"/>
                <a:cs typeface="Calibri"/>
              </a:rPr>
              <a:t>Situation can </a:t>
            </a:r>
            <a:r>
              <a:rPr lang="en-US" sz="3200" b="1" dirty="0">
                <a:latin typeface="Calibri"/>
                <a:cs typeface="Calibri"/>
              </a:rPr>
              <a:t>be </a:t>
            </a:r>
            <a:r>
              <a:rPr lang="en-US" sz="3200" b="1" spc="-5" dirty="0">
                <a:latin typeface="Calibri"/>
                <a:cs typeface="Calibri"/>
              </a:rPr>
              <a:t>controlled </a:t>
            </a:r>
            <a:r>
              <a:rPr lang="en-US" sz="3200" b="1" spc="-15" dirty="0">
                <a:latin typeface="Calibri"/>
                <a:cs typeface="Calibri"/>
              </a:rPr>
              <a:t>before </a:t>
            </a:r>
            <a:r>
              <a:rPr lang="en-US" sz="3200" b="1" dirty="0">
                <a:latin typeface="Calibri"/>
                <a:cs typeface="Calibri"/>
              </a:rPr>
              <a:t>the business is </a:t>
            </a:r>
            <a:r>
              <a:rPr lang="en-US" sz="3200" b="1" spc="-10" dirty="0">
                <a:latin typeface="Calibri"/>
                <a:cs typeface="Calibri"/>
              </a:rPr>
              <a:t>getting adverse </a:t>
            </a:r>
            <a:r>
              <a:rPr lang="en-US" sz="3200" b="1" dirty="0">
                <a:latin typeface="Calibri"/>
                <a:cs typeface="Calibri"/>
              </a:rPr>
              <a:t>impact </a:t>
            </a:r>
            <a:r>
              <a:rPr lang="en-US" sz="3200" b="1" spc="-5" dirty="0">
                <a:latin typeface="Calibri"/>
                <a:cs typeface="Calibri"/>
              </a:rPr>
              <a:t>by </a:t>
            </a:r>
            <a:r>
              <a:rPr lang="en-US" sz="3200" b="1" spc="-25" dirty="0">
                <a:latin typeface="Calibri"/>
                <a:cs typeface="Calibri"/>
              </a:rPr>
              <a:t>way </a:t>
            </a:r>
            <a:r>
              <a:rPr lang="en-US" sz="3200" b="1" dirty="0">
                <a:latin typeface="Calibri"/>
                <a:cs typeface="Calibri"/>
              </a:rPr>
              <a:t>of losing </a:t>
            </a:r>
            <a:r>
              <a:rPr lang="en-US" sz="3200" b="1" spc="-15" dirty="0">
                <a:latin typeface="Calibri"/>
                <a:cs typeface="Calibri"/>
              </a:rPr>
              <a:t>credibility, </a:t>
            </a:r>
            <a:r>
              <a:rPr lang="en-US" sz="3200" b="1" spc="-44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loss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 </a:t>
            </a:r>
            <a:r>
              <a:rPr lang="en-US" sz="3200" b="1" spc="-5" dirty="0">
                <a:latin typeface="Calibri"/>
                <a:cs typeface="Calibri"/>
              </a:rPr>
              <a:t>customer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trust,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loss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 human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resources</a:t>
            </a:r>
            <a:endParaRPr lang="en-US" sz="3200" dirty="0">
              <a:latin typeface="Calibri"/>
              <a:cs typeface="Calibri"/>
            </a:endParaRPr>
          </a:p>
          <a:p>
            <a:pPr marL="469900" marR="48895" indent="-457834">
              <a:lnSpc>
                <a:spcPct val="100000"/>
              </a:lnSpc>
              <a:spcBef>
                <a:spcPts val="117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lang="en-US" sz="3200" b="1" spc="-15" dirty="0">
                <a:latin typeface="Calibri"/>
                <a:cs typeface="Calibri"/>
              </a:rPr>
              <a:t>Corporate </a:t>
            </a:r>
            <a:r>
              <a:rPr lang="en-US" sz="3200" b="1" spc="-10" dirty="0">
                <a:latin typeface="Calibri"/>
                <a:cs typeface="Calibri"/>
              </a:rPr>
              <a:t>Debtor </a:t>
            </a:r>
            <a:r>
              <a:rPr lang="en-US" sz="3200" b="1" dirty="0">
                <a:latin typeface="Calibri"/>
                <a:cs typeface="Calibri"/>
              </a:rPr>
              <a:t>with </a:t>
            </a:r>
            <a:r>
              <a:rPr lang="en-US" sz="3200" b="1" spc="-10" dirty="0">
                <a:latin typeface="Calibri"/>
                <a:cs typeface="Calibri"/>
              </a:rPr>
              <a:t>too many </a:t>
            </a:r>
            <a:r>
              <a:rPr lang="en-US" sz="3200" b="1" spc="-5" dirty="0">
                <a:latin typeface="Calibri"/>
                <a:cs typeface="Calibri"/>
              </a:rPr>
              <a:t>litigations, </a:t>
            </a:r>
            <a:r>
              <a:rPr lang="en-US" sz="3200" b="1" spc="-10" dirty="0">
                <a:latin typeface="Calibri"/>
                <a:cs typeface="Calibri"/>
              </a:rPr>
              <a:t>statutory </a:t>
            </a:r>
            <a:r>
              <a:rPr lang="en-US" sz="3200" b="1" dirty="0">
                <a:latin typeface="Calibri"/>
                <a:cs typeface="Calibri"/>
              </a:rPr>
              <a:t>liabilities, high </a:t>
            </a:r>
            <a:r>
              <a:rPr lang="en-US" sz="3200" b="1" spc="-5" dirty="0">
                <a:latin typeface="Calibri"/>
                <a:cs typeface="Calibri"/>
              </a:rPr>
              <a:t>financial </a:t>
            </a:r>
            <a:r>
              <a:rPr lang="en-US" sz="3200" b="1" dirty="0">
                <a:latin typeface="Calibri"/>
                <a:cs typeface="Calibri"/>
              </a:rPr>
              <a:t>and </a:t>
            </a:r>
            <a:r>
              <a:rPr lang="en-US" sz="3200" b="1" spc="-10" dirty="0">
                <a:latin typeface="Calibri"/>
                <a:cs typeface="Calibri"/>
              </a:rPr>
              <a:t>operational </a:t>
            </a:r>
            <a:r>
              <a:rPr lang="en-US" sz="3200" b="1" dirty="0">
                <a:latin typeface="Calibri"/>
                <a:cs typeface="Calibri"/>
              </a:rPr>
              <a:t>debt but </a:t>
            </a:r>
            <a:r>
              <a:rPr lang="en-US" sz="3200" b="1" spc="-44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is </a:t>
            </a:r>
            <a:r>
              <a:rPr lang="en-US" sz="3200" b="1" spc="-5" dirty="0">
                <a:latin typeface="Calibri"/>
                <a:cs typeface="Calibri"/>
              </a:rPr>
              <a:t>having </a:t>
            </a:r>
            <a:r>
              <a:rPr lang="en-US" sz="3200" b="1" dirty="0">
                <a:latin typeface="Calibri"/>
                <a:cs typeface="Calibri"/>
              </a:rPr>
              <a:t>a </a:t>
            </a:r>
            <a:r>
              <a:rPr lang="en-US" sz="3200" b="1" spc="-5" dirty="0">
                <a:latin typeface="Calibri"/>
                <a:cs typeface="Calibri"/>
              </a:rPr>
              <a:t>good </a:t>
            </a:r>
            <a:r>
              <a:rPr lang="en-US" sz="3200" b="1" dirty="0">
                <a:latin typeface="Calibri"/>
                <a:cs typeface="Calibri"/>
              </a:rPr>
              <a:t>business </a:t>
            </a:r>
            <a:r>
              <a:rPr lang="en-US" sz="3200" b="1" spc="-5" dirty="0">
                <a:latin typeface="Calibri"/>
                <a:cs typeface="Calibri"/>
              </a:rPr>
              <a:t>model. Can </a:t>
            </a:r>
            <a:r>
              <a:rPr lang="en-US" sz="3200" b="1" spc="5" dirty="0">
                <a:latin typeface="Calibri"/>
                <a:cs typeface="Calibri"/>
              </a:rPr>
              <a:t>be </a:t>
            </a:r>
            <a:r>
              <a:rPr lang="en-US" sz="3200" b="1" spc="-15" dirty="0">
                <a:latin typeface="Calibri"/>
                <a:cs typeface="Calibri"/>
              </a:rPr>
              <a:t>transferred </a:t>
            </a:r>
            <a:r>
              <a:rPr lang="en-US" sz="3200" b="1" spc="-10" dirty="0">
                <a:latin typeface="Calibri"/>
                <a:cs typeface="Calibri"/>
              </a:rPr>
              <a:t>to </a:t>
            </a:r>
            <a:r>
              <a:rPr lang="en-US" sz="3200" b="1" spc="-5" dirty="0">
                <a:latin typeface="Calibri"/>
                <a:cs typeface="Calibri"/>
              </a:rPr>
              <a:t>genuine </a:t>
            </a:r>
            <a:r>
              <a:rPr lang="en-US" sz="3200" b="1" dirty="0">
                <a:latin typeface="Calibri"/>
                <a:cs typeface="Calibri"/>
              </a:rPr>
              <a:t>business </a:t>
            </a:r>
            <a:r>
              <a:rPr lang="en-US" sz="3200" b="1" spc="-10" dirty="0">
                <a:latin typeface="Calibri"/>
                <a:cs typeface="Calibri"/>
              </a:rPr>
              <a:t>buyers </a:t>
            </a:r>
            <a:r>
              <a:rPr lang="en-US" sz="3200" b="1" dirty="0">
                <a:latin typeface="Calibri"/>
                <a:cs typeface="Calibri"/>
              </a:rPr>
              <a:t>without depleting 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further value. </a:t>
            </a:r>
            <a:r>
              <a:rPr lang="en-US" sz="3200" b="1" dirty="0">
                <a:latin typeface="Calibri"/>
                <a:cs typeface="Calibri"/>
              </a:rPr>
              <a:t>This </a:t>
            </a:r>
            <a:r>
              <a:rPr lang="en-US" sz="3200" b="1" spc="-15" dirty="0">
                <a:latin typeface="Calibri"/>
                <a:cs typeface="Calibri"/>
              </a:rPr>
              <a:t>may fetch </a:t>
            </a:r>
            <a:r>
              <a:rPr lang="en-US" sz="3200" b="1" spc="-5" dirty="0">
                <a:latin typeface="Calibri"/>
                <a:cs typeface="Calibri"/>
              </a:rPr>
              <a:t>best </a:t>
            </a:r>
            <a:r>
              <a:rPr lang="en-US" sz="3200" b="1" spc="-10" dirty="0">
                <a:latin typeface="Calibri"/>
                <a:cs typeface="Calibri"/>
              </a:rPr>
              <a:t>value </a:t>
            </a:r>
            <a:r>
              <a:rPr lang="en-US" sz="3200" b="1" spc="-15" dirty="0">
                <a:latin typeface="Calibri"/>
                <a:cs typeface="Calibri"/>
              </a:rPr>
              <a:t>for </a:t>
            </a:r>
            <a:r>
              <a:rPr lang="en-US" sz="3200" b="1" dirty="0">
                <a:latin typeface="Calibri"/>
                <a:cs typeface="Calibri"/>
              </a:rPr>
              <a:t>the business as the liabilities </a:t>
            </a:r>
            <a:r>
              <a:rPr lang="en-US" sz="3200" b="1" spc="-5" dirty="0">
                <a:latin typeface="Calibri"/>
                <a:cs typeface="Calibri"/>
              </a:rPr>
              <a:t>would </a:t>
            </a:r>
            <a:r>
              <a:rPr lang="en-US" sz="3200" b="1" dirty="0">
                <a:latin typeface="Calibri"/>
                <a:cs typeface="Calibri"/>
              </a:rPr>
              <a:t>be </a:t>
            </a:r>
            <a:r>
              <a:rPr lang="en-US" sz="3200" b="1" spc="-10" dirty="0">
                <a:latin typeface="Calibri"/>
                <a:cs typeface="Calibri"/>
              </a:rPr>
              <a:t>waived, </a:t>
            </a:r>
            <a:r>
              <a:rPr lang="en-US" sz="3200" b="1" spc="-5" dirty="0">
                <a:latin typeface="Calibri"/>
                <a:cs typeface="Calibri"/>
              </a:rPr>
              <a:t>which </a:t>
            </a:r>
            <a:r>
              <a:rPr lang="en-US" sz="3200" b="1" dirty="0">
                <a:latin typeface="Calibri"/>
                <a:cs typeface="Calibri"/>
              </a:rPr>
              <a:t> otherwise</a:t>
            </a:r>
            <a:r>
              <a:rPr lang="en-US" sz="3200" b="1" spc="-3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would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not</a:t>
            </a:r>
            <a:r>
              <a:rPr lang="en-US" sz="3200" b="1" spc="-15" dirty="0">
                <a:latin typeface="Calibri"/>
                <a:cs typeface="Calibri"/>
              </a:rPr>
              <a:t> have</a:t>
            </a:r>
            <a:r>
              <a:rPr lang="en-US" sz="3200" b="1" spc="-5" dirty="0">
                <a:latin typeface="Calibri"/>
                <a:cs typeface="Calibri"/>
              </a:rPr>
              <a:t> been </a:t>
            </a:r>
            <a:r>
              <a:rPr lang="en-US" sz="3200" b="1" dirty="0">
                <a:latin typeface="Calibri"/>
                <a:cs typeface="Calibri"/>
              </a:rPr>
              <a:t>possible.</a:t>
            </a:r>
            <a:endParaRPr lang="en-US" sz="3200" dirty="0">
              <a:latin typeface="Calibri"/>
              <a:cs typeface="Calibri"/>
            </a:endParaRPr>
          </a:p>
          <a:p>
            <a:pPr marL="469900" marR="30480" indent="-457834">
              <a:lnSpc>
                <a:spcPct val="100000"/>
              </a:lnSpc>
              <a:spcBef>
                <a:spcPts val="123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lang="en-US" sz="3200" b="1" spc="-15" dirty="0">
                <a:latin typeface="Calibri"/>
                <a:cs typeface="Calibri"/>
              </a:rPr>
              <a:t>Voluntary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Liquidation</a:t>
            </a:r>
            <a:r>
              <a:rPr lang="en-US" sz="3200" b="1" spc="-3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u/s</a:t>
            </a:r>
            <a:r>
              <a:rPr lang="en-US" sz="3200" b="1" dirty="0">
                <a:latin typeface="Calibri"/>
                <a:cs typeface="Calibri"/>
              </a:rPr>
              <a:t> 59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IBC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for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closely </a:t>
            </a:r>
            <a:r>
              <a:rPr lang="en-US" sz="3200" b="1" dirty="0">
                <a:latin typeface="Calibri"/>
                <a:cs typeface="Calibri"/>
              </a:rPr>
              <a:t>held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companies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for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sale of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properties.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The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properties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can </a:t>
            </a:r>
            <a:r>
              <a:rPr lang="en-US" sz="3200" b="1" spc="-434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be </a:t>
            </a:r>
            <a:r>
              <a:rPr lang="en-US" sz="3200" b="1" spc="-15" dirty="0">
                <a:latin typeface="Calibri"/>
                <a:cs typeface="Calibri"/>
              </a:rPr>
              <a:t>transferred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to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shareholders</a:t>
            </a:r>
            <a:r>
              <a:rPr lang="en-US" sz="3200" b="1" dirty="0">
                <a:latin typeface="Calibri"/>
                <a:cs typeface="Calibri"/>
              </a:rPr>
              <a:t> in</a:t>
            </a:r>
            <a:r>
              <a:rPr lang="en-US" sz="3200" b="1" spc="-10" dirty="0">
                <a:latin typeface="Calibri"/>
                <a:cs typeface="Calibri"/>
              </a:rPr>
              <a:t> voluntary </a:t>
            </a:r>
            <a:r>
              <a:rPr lang="en-US" sz="3200" b="1" spc="-5" dirty="0">
                <a:latin typeface="Calibri"/>
                <a:cs typeface="Calibri"/>
              </a:rPr>
              <a:t>liquidation</a:t>
            </a:r>
            <a:endParaRPr lang="en-US"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93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lang="en-US" sz="3200" b="1" spc="-5" dirty="0">
                <a:latin typeface="Calibri"/>
                <a:cs typeface="Calibri"/>
              </a:rPr>
              <a:t>Earlier</a:t>
            </a:r>
            <a:r>
              <a:rPr lang="en-US" sz="3200" b="1" dirty="0">
                <a:latin typeface="Calibri"/>
                <a:cs typeface="Calibri"/>
              </a:rPr>
              <a:t> option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with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the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promoters was</a:t>
            </a:r>
            <a:r>
              <a:rPr lang="en-US" sz="3200" b="1" spc="-5" dirty="0">
                <a:latin typeface="Calibri"/>
                <a:cs typeface="Calibri"/>
              </a:rPr>
              <a:t> either </a:t>
            </a:r>
            <a:r>
              <a:rPr lang="en-US" sz="3200" b="1" spc="-20" dirty="0">
                <a:latin typeface="Calibri"/>
                <a:cs typeface="Calibri"/>
              </a:rPr>
              <a:t>make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the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company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‘Zombie</a:t>
            </a:r>
            <a:r>
              <a:rPr lang="en-US" sz="3200" b="1" spc="-3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Company’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drag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it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along</a:t>
            </a:r>
            <a:endParaRPr lang="en-US" sz="3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lang="en-US" sz="3200" b="1" spc="-15" dirty="0">
                <a:latin typeface="Calibri"/>
                <a:cs typeface="Calibri"/>
              </a:rPr>
              <a:t>unlawfully.</a:t>
            </a:r>
            <a:endParaRPr lang="en-US" sz="3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960"/>
              </a:spcBef>
              <a:buAutoNum type="alphaLcParenR" startAt="6"/>
              <a:tabLst>
                <a:tab pos="469900" algn="l"/>
                <a:tab pos="470534" algn="l"/>
              </a:tabLst>
            </a:pPr>
            <a:r>
              <a:rPr lang="en-US" sz="3200" b="1" spc="-5" dirty="0">
                <a:latin typeface="Calibri"/>
                <a:cs typeface="Calibri"/>
              </a:rPr>
              <a:t>Other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option</a:t>
            </a:r>
            <a:r>
              <a:rPr lang="en-US" sz="3200" b="1" spc="-30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was </a:t>
            </a:r>
            <a:r>
              <a:rPr lang="en-US" sz="3200" b="1" spc="-15" dirty="0">
                <a:latin typeface="Calibri"/>
                <a:cs typeface="Calibri"/>
              </a:rPr>
              <a:t>to</a:t>
            </a:r>
            <a:r>
              <a:rPr lang="en-US" sz="3200" b="1" spc="-10" dirty="0">
                <a:latin typeface="Calibri"/>
                <a:cs typeface="Calibri"/>
              </a:rPr>
              <a:t> start </a:t>
            </a:r>
            <a:r>
              <a:rPr lang="en-US" sz="3200" b="1" spc="5" dirty="0">
                <a:latin typeface="Calibri"/>
                <a:cs typeface="Calibri"/>
              </a:rPr>
              <a:t>‘</a:t>
            </a:r>
            <a:r>
              <a:rPr lang="en-US" sz="3200" b="1" spc="5" dirty="0" err="1">
                <a:latin typeface="Calibri"/>
                <a:cs typeface="Calibri"/>
              </a:rPr>
              <a:t>Phoenixing</a:t>
            </a:r>
            <a:r>
              <a:rPr lang="en-US" sz="3200" b="1" spc="5" dirty="0">
                <a:latin typeface="Calibri"/>
                <a:cs typeface="Calibri"/>
              </a:rPr>
              <a:t>’</a:t>
            </a:r>
            <a:r>
              <a:rPr lang="en-US" sz="3200" b="1" spc="-4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indulge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in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unlawful</a:t>
            </a:r>
            <a:r>
              <a:rPr lang="en-US" sz="3200" b="1" spc="-3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activities.</a:t>
            </a:r>
            <a:endParaRPr lang="en-US" sz="3200" dirty="0">
              <a:latin typeface="Calibri"/>
              <a:cs typeface="Calibri"/>
            </a:endParaRPr>
          </a:p>
          <a:p>
            <a:pPr marL="469900" marR="225425" indent="-457834">
              <a:lnSpc>
                <a:spcPct val="100000"/>
              </a:lnSpc>
              <a:spcBef>
                <a:spcPts val="1200"/>
              </a:spcBef>
              <a:buAutoNum type="alphaLcParenR" startAt="6"/>
              <a:tabLst>
                <a:tab pos="469900" algn="l"/>
                <a:tab pos="470534" algn="l"/>
              </a:tabLst>
            </a:pPr>
            <a:r>
              <a:rPr lang="en-US" sz="3200" b="1" dirty="0">
                <a:latin typeface="Calibri"/>
                <a:cs typeface="Calibri"/>
              </a:rPr>
              <a:t>Both these options </a:t>
            </a:r>
            <a:r>
              <a:rPr lang="en-US" sz="3200" b="1" spc="-15" dirty="0">
                <a:latin typeface="Calibri"/>
                <a:cs typeface="Calibri"/>
              </a:rPr>
              <a:t>may </a:t>
            </a:r>
            <a:r>
              <a:rPr lang="en-US" sz="3200" b="1" dirty="0">
                <a:latin typeface="Calibri"/>
                <a:cs typeface="Calibri"/>
              </a:rPr>
              <a:t>not be </a:t>
            </a:r>
            <a:r>
              <a:rPr lang="en-US" sz="3200" b="1" spc="-10" dirty="0">
                <a:latin typeface="Calibri"/>
                <a:cs typeface="Calibri"/>
              </a:rPr>
              <a:t>available </a:t>
            </a:r>
            <a:r>
              <a:rPr lang="en-US" sz="3200" b="1" dirty="0">
                <a:latin typeface="Calibri"/>
                <a:cs typeface="Calibri"/>
              </a:rPr>
              <a:t>now as </a:t>
            </a:r>
            <a:r>
              <a:rPr lang="en-US" sz="3200" b="1" spc="-10" dirty="0">
                <a:latin typeface="Calibri"/>
                <a:cs typeface="Calibri"/>
              </a:rPr>
              <a:t>anyone </a:t>
            </a:r>
            <a:r>
              <a:rPr lang="en-US" sz="3200" b="1" spc="-5" dirty="0">
                <a:latin typeface="Calibri"/>
                <a:cs typeface="Calibri"/>
              </a:rPr>
              <a:t>can </a:t>
            </a:r>
            <a:r>
              <a:rPr lang="en-US" sz="3200" b="1" spc="-25" dirty="0">
                <a:latin typeface="Calibri"/>
                <a:cs typeface="Calibri"/>
              </a:rPr>
              <a:t>take </a:t>
            </a:r>
            <a:r>
              <a:rPr lang="en-US" sz="3200" b="1" spc="-10" dirty="0">
                <a:latin typeface="Calibri"/>
                <a:cs typeface="Calibri"/>
              </a:rPr>
              <a:t>you </a:t>
            </a:r>
            <a:r>
              <a:rPr lang="en-US" sz="3200" b="1" spc="-15" dirty="0">
                <a:latin typeface="Calibri"/>
                <a:cs typeface="Calibri"/>
              </a:rPr>
              <a:t>to </a:t>
            </a:r>
            <a:r>
              <a:rPr lang="en-US" sz="3200" b="1" spc="-5" dirty="0">
                <a:latin typeface="Calibri"/>
                <a:cs typeface="Calibri"/>
              </a:rPr>
              <a:t>CIRP </a:t>
            </a:r>
            <a:r>
              <a:rPr lang="en-US" sz="3200" b="1" dirty="0">
                <a:latin typeface="Calibri"/>
                <a:cs typeface="Calibri"/>
              </a:rPr>
              <a:t>including </a:t>
            </a:r>
            <a:r>
              <a:rPr lang="en-US" sz="3200" b="1" spc="-15" dirty="0">
                <a:latin typeface="Calibri"/>
                <a:cs typeface="Calibri"/>
              </a:rPr>
              <a:t>workers, 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employees, shareholders, suppliers </a:t>
            </a:r>
            <a:r>
              <a:rPr lang="en-US" sz="3200" b="1" dirty="0">
                <a:latin typeface="Calibri"/>
                <a:cs typeface="Calibri"/>
              </a:rPr>
              <a:t>of </a:t>
            </a:r>
            <a:r>
              <a:rPr lang="en-US" sz="3200" b="1" spc="-5" dirty="0">
                <a:latin typeface="Calibri"/>
                <a:cs typeface="Calibri"/>
              </a:rPr>
              <a:t>goods </a:t>
            </a:r>
            <a:r>
              <a:rPr lang="en-US" sz="3200" b="1" dirty="0">
                <a:latin typeface="Calibri"/>
                <a:cs typeface="Calibri"/>
              </a:rPr>
              <a:t>or services, </a:t>
            </a:r>
            <a:r>
              <a:rPr lang="en-US" sz="3200" b="1" spc="-10" dirty="0">
                <a:latin typeface="Calibri"/>
                <a:cs typeface="Calibri"/>
              </a:rPr>
              <a:t>government </a:t>
            </a:r>
            <a:r>
              <a:rPr lang="en-US" sz="3200" b="1" spc="-5" dirty="0">
                <a:latin typeface="Calibri"/>
                <a:cs typeface="Calibri"/>
              </a:rPr>
              <a:t>departments </a:t>
            </a:r>
            <a:r>
              <a:rPr lang="en-US" sz="3200" b="1" spc="-10" dirty="0">
                <a:latin typeface="Calibri"/>
                <a:cs typeface="Calibri"/>
              </a:rPr>
              <a:t>against </a:t>
            </a:r>
            <a:r>
              <a:rPr lang="en-US" sz="3200" b="1" dirty="0">
                <a:latin typeface="Calibri"/>
                <a:cs typeface="Calibri"/>
              </a:rPr>
              <a:t>their dues, </a:t>
            </a:r>
            <a:r>
              <a:rPr lang="en-US" sz="3200" b="1" spc="-44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unsecured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loans,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depositors</a:t>
            </a:r>
            <a:r>
              <a:rPr lang="en-US" sz="3200" b="1" spc="-3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financial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creditors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637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93" y="294468"/>
            <a:ext cx="17145000" cy="1524000"/>
          </a:xfrm>
        </p:spPr>
        <p:txBody>
          <a:bodyPr>
            <a:noAutofit/>
          </a:bodyPr>
          <a:lstStyle/>
          <a:p>
            <a:r>
              <a:rPr lang="en-US" sz="4800" spc="-10" dirty="0"/>
              <a:t>Justification for Corporate Debtor going to National Company Law Tribunal...Contd.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71700"/>
            <a:ext cx="17449800" cy="7391400"/>
          </a:xfrm>
          <a:solidFill>
            <a:srgbClr val="EFE7DD"/>
          </a:solidFill>
        </p:spPr>
        <p:txBody>
          <a:bodyPr>
            <a:normAutofit/>
          </a:bodyPr>
          <a:lstStyle/>
          <a:p>
            <a:pPr marL="469900" marR="469265" indent="-457834">
              <a:lnSpc>
                <a:spcPct val="150000"/>
              </a:lnSpc>
              <a:spcBef>
                <a:spcPts val="425"/>
              </a:spcBef>
              <a:buAutoNum type="alphaLcParenR" startAt="8"/>
              <a:tabLst>
                <a:tab pos="469900" algn="l"/>
                <a:tab pos="470534" algn="l"/>
              </a:tabLst>
            </a:pPr>
            <a:r>
              <a:rPr lang="en-US" sz="3200" b="1" spc="-10" dirty="0">
                <a:latin typeface="Calibri"/>
                <a:cs typeface="Calibri"/>
              </a:rPr>
              <a:t>Banks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were</a:t>
            </a:r>
            <a:r>
              <a:rPr lang="en-US" sz="3200" b="1" dirty="0">
                <a:latin typeface="Calibri"/>
                <a:cs typeface="Calibri"/>
              </a:rPr>
              <a:t> not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doing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spc="-20" dirty="0">
                <a:latin typeface="Calibri"/>
                <a:cs typeface="Calibri"/>
              </a:rPr>
              <a:t>any</a:t>
            </a:r>
            <a:r>
              <a:rPr lang="en-US" sz="3200" b="1" spc="1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restructuring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in the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last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2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to</a:t>
            </a:r>
            <a:r>
              <a:rPr lang="en-US" sz="3200" b="1" dirty="0">
                <a:latin typeface="Calibri"/>
                <a:cs typeface="Calibri"/>
              </a:rPr>
              <a:t> 3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years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</a:t>
            </a:r>
            <a:r>
              <a:rPr lang="en-US" sz="3200" b="1" spc="-5" dirty="0">
                <a:latin typeface="Calibri"/>
                <a:cs typeface="Calibri"/>
              </a:rPr>
              <a:t> financial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stress </a:t>
            </a:r>
            <a:r>
              <a:rPr lang="en-US" sz="3200" b="1" spc="-52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worsened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further</a:t>
            </a:r>
            <a:endParaRPr lang="en-US" sz="3200" dirty="0">
              <a:latin typeface="Calibri"/>
              <a:cs typeface="Calibri"/>
            </a:endParaRPr>
          </a:p>
          <a:p>
            <a:pPr marL="469900" indent="-457834">
              <a:lnSpc>
                <a:spcPct val="150000"/>
              </a:lnSpc>
              <a:spcBef>
                <a:spcPts val="875"/>
              </a:spcBef>
              <a:buAutoNum type="alphaLcParenR" startAt="8"/>
              <a:tabLst>
                <a:tab pos="469900" algn="l"/>
                <a:tab pos="470534" algn="l"/>
              </a:tabLst>
            </a:pPr>
            <a:r>
              <a:rPr lang="en-US" sz="3200" b="1" spc="-60" dirty="0">
                <a:latin typeface="Calibri"/>
                <a:cs typeface="Calibri"/>
              </a:rPr>
              <a:t>NPA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classification was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being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delayed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in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connivance with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banks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and </a:t>
            </a:r>
            <a:r>
              <a:rPr lang="en-US" sz="3200" b="1" spc="-5" dirty="0">
                <a:latin typeface="Calibri"/>
                <a:cs typeface="Calibri"/>
              </a:rPr>
              <a:t>other</a:t>
            </a:r>
            <a:endParaRPr lang="en-US" sz="3200" dirty="0">
              <a:latin typeface="Calibri"/>
              <a:cs typeface="Calibri"/>
            </a:endParaRPr>
          </a:p>
          <a:p>
            <a:pPr marL="469900">
              <a:lnSpc>
                <a:spcPct val="150000"/>
              </a:lnSpc>
            </a:pPr>
            <a:r>
              <a:rPr lang="en-US" sz="3200" b="1" spc="-5" dirty="0">
                <a:latin typeface="Calibri"/>
                <a:cs typeface="Calibri"/>
              </a:rPr>
              <a:t>professionals,</a:t>
            </a:r>
            <a:r>
              <a:rPr lang="en-US" sz="3200" b="1" spc="-10" dirty="0">
                <a:latin typeface="Calibri"/>
                <a:cs typeface="Calibri"/>
              </a:rPr>
              <a:t> however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the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priorities</a:t>
            </a:r>
            <a:r>
              <a:rPr lang="en-US" sz="3200" b="1" dirty="0">
                <a:latin typeface="Calibri"/>
                <a:cs typeface="Calibri"/>
              </a:rPr>
              <a:t> of </a:t>
            </a:r>
            <a:r>
              <a:rPr lang="en-US" sz="3200" b="1" spc="-10" dirty="0">
                <a:latin typeface="Calibri"/>
                <a:cs typeface="Calibri"/>
              </a:rPr>
              <a:t>banks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have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changed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40" dirty="0">
                <a:latin typeface="Calibri"/>
                <a:cs typeface="Calibri"/>
              </a:rPr>
              <a:t>now.</a:t>
            </a:r>
            <a:endParaRPr lang="en-US" sz="3200" dirty="0">
              <a:latin typeface="Calibri"/>
              <a:cs typeface="Calibri"/>
            </a:endParaRPr>
          </a:p>
          <a:p>
            <a:pPr marL="469900" indent="-457834">
              <a:lnSpc>
                <a:spcPct val="150000"/>
              </a:lnSpc>
              <a:spcBef>
                <a:spcPts val="915"/>
              </a:spcBef>
              <a:buAutoNum type="alphaLcParenR" startAt="10"/>
              <a:tabLst>
                <a:tab pos="469900" algn="l"/>
                <a:tab pos="470534" algn="l"/>
              </a:tabLst>
            </a:pPr>
            <a:r>
              <a:rPr lang="en-US" sz="3200" b="1" dirty="0">
                <a:latin typeface="Calibri"/>
                <a:cs typeface="Calibri"/>
              </a:rPr>
              <a:t>It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is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better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that</a:t>
            </a:r>
            <a:r>
              <a:rPr lang="en-US" sz="3200" b="1" spc="2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CD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goes</a:t>
            </a:r>
            <a:r>
              <a:rPr lang="en-US" sz="3200" b="1" spc="-15" dirty="0">
                <a:latin typeface="Calibri"/>
                <a:cs typeface="Calibri"/>
              </a:rPr>
              <a:t> to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45" dirty="0">
                <a:latin typeface="Calibri"/>
                <a:cs typeface="Calibri"/>
              </a:rPr>
              <a:t>NCLT</a:t>
            </a:r>
            <a:r>
              <a:rPr lang="en-US" sz="3200" b="1" spc="-15" dirty="0">
                <a:latin typeface="Calibri"/>
                <a:cs typeface="Calibri"/>
              </a:rPr>
              <a:t> before </a:t>
            </a:r>
            <a:r>
              <a:rPr lang="en-US" sz="3200" b="1" spc="-20" dirty="0">
                <a:latin typeface="Calibri"/>
                <a:cs typeface="Calibri"/>
              </a:rPr>
              <a:t>any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other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person </a:t>
            </a:r>
            <a:r>
              <a:rPr lang="en-US" sz="3200" b="1" spc="-20" dirty="0">
                <a:latin typeface="Calibri"/>
                <a:cs typeface="Calibri"/>
              </a:rPr>
              <a:t>make </a:t>
            </a:r>
            <a:r>
              <a:rPr lang="en-US" sz="3200" b="1" dirty="0">
                <a:latin typeface="Calibri"/>
                <a:cs typeface="Calibri"/>
              </a:rPr>
              <a:t>an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application.</a:t>
            </a:r>
            <a:endParaRPr lang="en-US" sz="3200" dirty="0">
              <a:latin typeface="Calibri"/>
              <a:cs typeface="Calibri"/>
            </a:endParaRPr>
          </a:p>
          <a:p>
            <a:pPr marL="469900" indent="-457834">
              <a:lnSpc>
                <a:spcPct val="150000"/>
              </a:lnSpc>
              <a:spcBef>
                <a:spcPts val="910"/>
              </a:spcBef>
              <a:buAutoNum type="alphaLcParenR" startAt="10"/>
              <a:tabLst>
                <a:tab pos="469900" algn="l"/>
                <a:tab pos="470534" algn="l"/>
              </a:tabLst>
            </a:pPr>
            <a:r>
              <a:rPr lang="en-US" sz="3200" b="1" dirty="0">
                <a:latin typeface="Calibri"/>
                <a:cs typeface="Calibri"/>
              </a:rPr>
              <a:t>RBI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Circular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dated</a:t>
            </a:r>
            <a:r>
              <a:rPr lang="en-US" sz="3200" b="1" spc="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12th </a:t>
            </a:r>
            <a:r>
              <a:rPr lang="en-US" sz="3200" b="1" spc="-10" dirty="0">
                <a:latin typeface="Calibri"/>
                <a:cs typeface="Calibri"/>
              </a:rPr>
              <a:t>February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2018</a:t>
            </a:r>
            <a:r>
              <a:rPr lang="en-US" sz="3200" b="1" spc="-1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has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not </a:t>
            </a:r>
            <a:r>
              <a:rPr lang="en-US" sz="3200" b="1" spc="-20" dirty="0">
                <a:latin typeface="Calibri"/>
                <a:cs typeface="Calibri"/>
              </a:rPr>
              <a:t>taken</a:t>
            </a:r>
            <a:r>
              <a:rPr lang="en-US" sz="3200" b="1" dirty="0">
                <a:latin typeface="Calibri"/>
                <a:cs typeface="Calibri"/>
              </a:rPr>
              <a:t> off </a:t>
            </a:r>
            <a:r>
              <a:rPr lang="en-US" sz="3200" b="1" spc="-15" dirty="0">
                <a:latin typeface="Calibri"/>
                <a:cs typeface="Calibri"/>
              </a:rPr>
              <a:t>yet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15" dirty="0">
                <a:latin typeface="Calibri"/>
                <a:cs typeface="Calibri"/>
              </a:rPr>
              <a:t>for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b="1" spc="-10" dirty="0">
                <a:latin typeface="Calibri"/>
                <a:cs typeface="Calibri"/>
              </a:rPr>
              <a:t>restructuring</a:t>
            </a:r>
            <a:r>
              <a:rPr lang="en-US" sz="3200" b="1" spc="5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of </a:t>
            </a:r>
            <a:r>
              <a:rPr lang="en-US" sz="3200" b="1" spc="-5" dirty="0">
                <a:latin typeface="Calibri"/>
                <a:cs typeface="Calibri"/>
              </a:rPr>
              <a:t>cases.</a:t>
            </a:r>
            <a:endParaRPr lang="en-US" sz="3200" dirty="0">
              <a:latin typeface="Calibri"/>
              <a:cs typeface="Calibri"/>
            </a:endParaRPr>
          </a:p>
          <a:p>
            <a:pPr marL="469900" indent="-457834">
              <a:lnSpc>
                <a:spcPct val="150000"/>
              </a:lnSpc>
              <a:spcBef>
                <a:spcPts val="915"/>
              </a:spcBef>
              <a:buAutoNum type="alphaLcParenR" startAt="10"/>
              <a:tabLst>
                <a:tab pos="469900" algn="l"/>
                <a:tab pos="470534" algn="l"/>
              </a:tabLst>
            </a:pPr>
            <a:r>
              <a:rPr lang="en-US" sz="3200" b="1" spc="-10" dirty="0">
                <a:latin typeface="Calibri"/>
                <a:cs typeface="Calibri"/>
              </a:rPr>
              <a:t>Pre-packaged</a:t>
            </a:r>
            <a:r>
              <a:rPr lang="en-US" sz="3200" b="1" spc="-20" dirty="0">
                <a:latin typeface="Calibri"/>
                <a:cs typeface="Calibri"/>
              </a:rPr>
              <a:t> </a:t>
            </a:r>
            <a:r>
              <a:rPr lang="en-US" sz="3200" b="1" dirty="0">
                <a:latin typeface="Calibri"/>
                <a:cs typeface="Calibri"/>
              </a:rPr>
              <a:t>sale of </a:t>
            </a:r>
            <a:r>
              <a:rPr lang="en-US" sz="3200" b="1" spc="-10" dirty="0">
                <a:latin typeface="Calibri"/>
                <a:cs typeface="Calibri"/>
              </a:rPr>
              <a:t>running</a:t>
            </a:r>
            <a:r>
              <a:rPr lang="en-US" sz="3200" b="1" spc="-5" dirty="0">
                <a:latin typeface="Calibri"/>
                <a:cs typeface="Calibri"/>
              </a:rPr>
              <a:t> </a:t>
            </a:r>
            <a:r>
              <a:rPr lang="en-US" sz="3200" b="1" spc="-5" dirty="0" smtClean="0">
                <a:latin typeface="Calibri"/>
                <a:cs typeface="Calibri"/>
              </a:rPr>
              <a:t>businesses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380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36" y="723900"/>
            <a:ext cx="17145000" cy="1524000"/>
          </a:xfrm>
        </p:spPr>
        <p:txBody>
          <a:bodyPr>
            <a:normAutofit/>
          </a:bodyPr>
          <a:lstStyle/>
          <a:p>
            <a:r>
              <a:rPr lang="en-IN" sz="6600" spc="-15" dirty="0"/>
              <a:t>TRANSACTIONS</a:t>
            </a:r>
            <a:r>
              <a:rPr lang="en-IN" sz="6600" spc="-10" dirty="0"/>
              <a:t> </a:t>
            </a:r>
            <a:r>
              <a:rPr lang="en-IN" sz="6600" spc="-15" dirty="0"/>
              <a:t>AUDIT</a:t>
            </a:r>
            <a:r>
              <a:rPr lang="en-IN" sz="6600" spc="-5" dirty="0"/>
              <a:t> OR</a:t>
            </a:r>
            <a:r>
              <a:rPr lang="en-IN" sz="6600" spc="-10" dirty="0"/>
              <a:t> FORENSIC</a:t>
            </a:r>
            <a:r>
              <a:rPr lang="en-IN" sz="6600" spc="-20" dirty="0"/>
              <a:t> AUDITS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36" y="2491811"/>
            <a:ext cx="17449800" cy="7391400"/>
          </a:xfrm>
          <a:solidFill>
            <a:srgbClr val="EFE7DD"/>
          </a:solidFill>
        </p:spPr>
        <p:txBody>
          <a:bodyPr>
            <a:normAutofit fontScale="92500" lnSpcReduction="20000"/>
          </a:bodyPr>
          <a:lstStyle/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Investigations, analysis and determination of transactions under section 43, 45, 50 and  66 of IBC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Preferential Transactions (Sec. 43 &amp; 44) – while CD has paid to one creditor and not to  other having same priority under IBC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Undervalued Transactions (Sec. 45, 46, 47, 48 &amp; 49) – Gifts, transfer of assets at value  significantly less than sale consideration taken by Corporate Debtor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Extortionate Credit Transactions (Sec 50 &amp; 51) – Receipt of financial or operational debt  which requires exorbitant payments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Fraudulent	Transactions	(Sec	49,	66,	67,	69)	–	all transactions	with	the	intent	of  defrauding the creditors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IBA registration is being preferred by PSBs</a:t>
            </a:r>
          </a:p>
          <a:p>
            <a:pPr marL="469900" indent="-457200" algn="just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en-US" sz="4000" spc="-55" dirty="0">
                <a:latin typeface="Calibri"/>
                <a:cs typeface="Calibri"/>
              </a:rPr>
              <a:t>Complete independence and a character and profile which is not influenced by external  pressure is required</a:t>
            </a:r>
          </a:p>
        </p:txBody>
      </p:sp>
    </p:spTree>
    <p:extLst>
      <p:ext uri="{BB962C8B-B14F-4D97-AF65-F5344CB8AC3E}">
        <p14:creationId xmlns:p14="http://schemas.microsoft.com/office/powerpoint/2010/main" val="60103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6A1D8F-789D-AE80-67EF-369690E6BEA4}"/>
              </a:ext>
            </a:extLst>
          </p:cNvPr>
          <p:cNvSpPr/>
          <p:nvPr/>
        </p:nvSpPr>
        <p:spPr>
          <a:xfrm>
            <a:off x="1707166" y="495300"/>
            <a:ext cx="16973942" cy="8159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700" marR="2862580" algn="ctr">
              <a:lnSpc>
                <a:spcPts val="5180"/>
              </a:lnSpc>
              <a:spcBef>
                <a:spcPts val="755"/>
              </a:spcBef>
            </a:pPr>
            <a:r>
              <a:rPr lang="en-US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/>
                <a:cs typeface="Calibri Light"/>
              </a:rPr>
              <a:t>OPPORTUNITIES  AS REGISTERED  VALUER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88CD4-559F-F6DC-F87A-29D9C167C626}"/>
              </a:ext>
            </a:extLst>
          </p:cNvPr>
          <p:cNvSpPr txBox="1"/>
          <p:nvPr/>
        </p:nvSpPr>
        <p:spPr>
          <a:xfrm>
            <a:off x="533400" y="2150373"/>
            <a:ext cx="9216382" cy="59862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0805" marR="146685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THE </a:t>
            </a:r>
            <a:r>
              <a:rPr kumimoji="0" lang="en-US" sz="3200" b="1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COMPANIES </a:t>
            </a:r>
            <a:r>
              <a:rPr kumimoji="0" lang="en-US" sz="32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(REGISTERED </a:t>
            </a:r>
            <a:r>
              <a:rPr kumimoji="0" lang="en-US" sz="3200" b="1" i="0" u="heavy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VALUERS </a:t>
            </a:r>
            <a:r>
              <a:rPr kumimoji="0" lang="en-US" sz="32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AND </a:t>
            </a:r>
            <a:r>
              <a:rPr kumimoji="0" lang="en-US" sz="3200" b="1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heavy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VALUATION)</a:t>
            </a:r>
            <a:r>
              <a:rPr kumimoji="0" lang="en-US" sz="3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RULES,</a:t>
            </a:r>
            <a:r>
              <a:rPr kumimoji="0" lang="en-US" sz="32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2017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0" lvl="0" indent="0" algn="just" defTabSz="914400" rtl="0" eaLnBrk="1" fontAlgn="auto" latinLnBrk="0" hangingPunct="1"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(Amended up 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13/06/2018)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169545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These rules 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made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Central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Government </a:t>
            </a:r>
            <a:r>
              <a:rPr kumimoji="0" lang="en-US" sz="32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lang="en-US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exercise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powers </a:t>
            </a:r>
            <a:r>
              <a:rPr kumimoji="0" lang="en-US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conferred by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section </a:t>
            </a:r>
            <a:r>
              <a:rPr kumimoji="0" lang="en-US" sz="3200" b="0" i="1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247</a:t>
            </a:r>
            <a:r>
              <a:rPr kumimoji="0" lang="en-US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read</a:t>
            </a:r>
            <a:r>
              <a:rPr kumimoji="0" lang="en-US" sz="3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sections</a:t>
            </a:r>
            <a:r>
              <a:rPr kumimoji="0" lang="en-US" sz="3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458,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459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lang="en-US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469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lang="en-US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Companies Act,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(18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lang="en-US" sz="32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309245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INSOLVENCY</a:t>
            </a:r>
            <a:r>
              <a:rPr kumimoji="0" lang="en-US" sz="32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AND </a:t>
            </a:r>
            <a:r>
              <a:rPr kumimoji="0" lang="en-US" sz="32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BANKRUPTCY BOARD</a:t>
            </a:r>
            <a:r>
              <a:rPr kumimoji="0" lang="en-US" sz="3200" b="1" i="0" u="heavy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OF </a:t>
            </a:r>
            <a:r>
              <a:rPr kumimoji="0" lang="en-US" sz="3200" b="1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INDIA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0805" marR="274955" lvl="0" indent="0" algn="just" defTabSz="914400" rtl="0" eaLnBrk="1" fontAlgn="auto" latinLnBrk="0" hangingPunct="1"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(Authority under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Companies 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(Registered </a:t>
            </a:r>
            <a:r>
              <a:rPr kumimoji="0" lang="en-US" sz="32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Valuers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Valuation)</a:t>
            </a:r>
            <a:r>
              <a:rPr kumimoji="0" lang="en-US" sz="3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Rules,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E4532-3AD1-5C6B-2123-DB0541781B78}"/>
              </a:ext>
            </a:extLst>
          </p:cNvPr>
          <p:cNvSpPr txBox="1"/>
          <p:nvPr/>
        </p:nvSpPr>
        <p:spPr>
          <a:xfrm>
            <a:off x="10287000" y="1426655"/>
            <a:ext cx="7467600" cy="8376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dirty="0">
                <a:latin typeface="Calibri"/>
                <a:cs typeface="Calibri"/>
              </a:rPr>
              <a:t>ICAI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15" dirty="0">
                <a:latin typeface="Calibri"/>
                <a:cs typeface="Calibri"/>
              </a:rPr>
              <a:t>Registered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25" dirty="0">
                <a:latin typeface="Calibri"/>
                <a:cs typeface="Calibri"/>
              </a:rPr>
              <a:t>Valuers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10" dirty="0">
                <a:latin typeface="Calibri"/>
                <a:cs typeface="Calibri"/>
              </a:rPr>
              <a:t>Organisation,</a:t>
            </a:r>
            <a:r>
              <a:rPr lang="en-IN" sz="3200" spc="-20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New Delhi</a:t>
            </a:r>
            <a:endParaRPr lang="en-IN"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dirty="0">
                <a:latin typeface="Calibri"/>
                <a:cs typeface="Calibri"/>
              </a:rPr>
              <a:t>ICSI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15" dirty="0">
                <a:latin typeface="Calibri"/>
                <a:cs typeface="Calibri"/>
              </a:rPr>
              <a:t>Registered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25" dirty="0">
                <a:latin typeface="Calibri"/>
                <a:cs typeface="Calibri"/>
              </a:rPr>
              <a:t>Valuers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10" dirty="0">
                <a:latin typeface="Calibri"/>
                <a:cs typeface="Calibri"/>
              </a:rPr>
              <a:t>Organisation,</a:t>
            </a:r>
            <a:r>
              <a:rPr lang="en-IN" sz="3200" spc="-20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New Delhi</a:t>
            </a:r>
            <a:endParaRPr lang="en-IN"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dirty="0">
                <a:latin typeface="Calibri"/>
                <a:cs typeface="Calibri"/>
              </a:rPr>
              <a:t>ICMAI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15" dirty="0">
                <a:latin typeface="Calibri"/>
                <a:cs typeface="Calibri"/>
              </a:rPr>
              <a:t>Registered</a:t>
            </a:r>
            <a:r>
              <a:rPr lang="en-IN" sz="3200" spc="-20" dirty="0">
                <a:latin typeface="Calibri"/>
                <a:cs typeface="Calibri"/>
              </a:rPr>
              <a:t> </a:t>
            </a:r>
            <a:r>
              <a:rPr lang="en-IN" sz="3200" spc="-25" dirty="0">
                <a:latin typeface="Calibri"/>
                <a:cs typeface="Calibri"/>
              </a:rPr>
              <a:t>Valuers</a:t>
            </a:r>
            <a:r>
              <a:rPr lang="en-IN" sz="3200" dirty="0">
                <a:latin typeface="Calibri"/>
                <a:cs typeface="Calibri"/>
              </a:rPr>
              <a:t> </a:t>
            </a:r>
            <a:r>
              <a:rPr lang="en-IN" sz="3200" spc="-15" dirty="0">
                <a:latin typeface="Calibri"/>
                <a:cs typeface="Calibri"/>
              </a:rPr>
              <a:t>Organisation,</a:t>
            </a:r>
            <a:r>
              <a:rPr lang="en-IN" sz="3200" dirty="0">
                <a:latin typeface="Calibri"/>
                <a:cs typeface="Calibri"/>
              </a:rPr>
              <a:t> </a:t>
            </a:r>
            <a:r>
              <a:rPr lang="en-IN" sz="3200" spc="-10" dirty="0">
                <a:latin typeface="Calibri"/>
                <a:cs typeface="Calibri"/>
              </a:rPr>
              <a:t>New</a:t>
            </a:r>
            <a:r>
              <a:rPr lang="en-IN" sz="3200" spc="5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Delhi</a:t>
            </a:r>
            <a:endParaRPr lang="en-IN"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spc="-5" dirty="0">
                <a:latin typeface="Calibri"/>
                <a:cs typeface="Calibri"/>
              </a:rPr>
              <a:t>The </a:t>
            </a:r>
            <a:r>
              <a:rPr lang="en-IN" sz="3200" dirty="0">
                <a:latin typeface="Calibri"/>
                <a:cs typeface="Calibri"/>
              </a:rPr>
              <a:t>Indian</a:t>
            </a:r>
            <a:r>
              <a:rPr lang="en-IN" sz="3200" spc="-10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Institution</a:t>
            </a:r>
            <a:r>
              <a:rPr lang="en-IN" sz="3200" spc="-25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of</a:t>
            </a:r>
            <a:r>
              <a:rPr lang="en-IN" sz="3200" spc="-15" dirty="0">
                <a:latin typeface="Calibri"/>
                <a:cs typeface="Calibri"/>
              </a:rPr>
              <a:t> </a:t>
            </a:r>
            <a:r>
              <a:rPr lang="en-IN" sz="3200" spc="-25" dirty="0">
                <a:latin typeface="Calibri"/>
                <a:cs typeface="Calibri"/>
              </a:rPr>
              <a:t>Valuers, </a:t>
            </a:r>
            <a:r>
              <a:rPr lang="en-IN" sz="3200" dirty="0">
                <a:latin typeface="Calibri"/>
                <a:cs typeface="Calibri"/>
              </a:rPr>
              <a:t>Pune</a:t>
            </a:r>
          </a:p>
          <a:p>
            <a:pPr marL="469900" marR="499745" indent="-4572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spc="-5" dirty="0">
                <a:latin typeface="Calibri"/>
                <a:cs typeface="Calibri"/>
              </a:rPr>
              <a:t>Institution of </a:t>
            </a:r>
            <a:r>
              <a:rPr lang="en-IN" sz="3200" spc="-20" dirty="0">
                <a:latin typeface="Calibri"/>
                <a:cs typeface="Calibri"/>
              </a:rPr>
              <a:t>Estate </a:t>
            </a:r>
            <a:r>
              <a:rPr lang="en-IN" sz="3200" spc="-10" dirty="0">
                <a:latin typeface="Calibri"/>
                <a:cs typeface="Calibri"/>
              </a:rPr>
              <a:t>Managers </a:t>
            </a:r>
            <a:r>
              <a:rPr lang="en-IN" sz="3200" dirty="0">
                <a:latin typeface="Calibri"/>
                <a:cs typeface="Calibri"/>
              </a:rPr>
              <a:t>and </a:t>
            </a:r>
            <a:r>
              <a:rPr lang="en-IN" sz="3200" spc="-10" dirty="0">
                <a:latin typeface="Calibri"/>
                <a:cs typeface="Calibri"/>
              </a:rPr>
              <a:t>Appraisers, </a:t>
            </a:r>
            <a:r>
              <a:rPr lang="en-IN" sz="3200" spc="-530" dirty="0">
                <a:latin typeface="Calibri"/>
                <a:cs typeface="Calibri"/>
              </a:rPr>
              <a:t> </a:t>
            </a:r>
            <a:r>
              <a:rPr lang="en-IN" sz="3200" spc="-25" dirty="0">
                <a:latin typeface="Calibri"/>
                <a:cs typeface="Calibri"/>
              </a:rPr>
              <a:t>Kolkata</a:t>
            </a:r>
            <a:endParaRPr lang="en-IN"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spc="-15" dirty="0">
                <a:latin typeface="Calibri"/>
                <a:cs typeface="Calibri"/>
              </a:rPr>
              <a:t>IOV</a:t>
            </a:r>
            <a:r>
              <a:rPr lang="en-IN" sz="3200" spc="-10" dirty="0">
                <a:latin typeface="Calibri"/>
                <a:cs typeface="Calibri"/>
              </a:rPr>
              <a:t> </a:t>
            </a:r>
            <a:r>
              <a:rPr lang="en-IN" sz="3200" spc="-15" dirty="0">
                <a:latin typeface="Calibri"/>
                <a:cs typeface="Calibri"/>
              </a:rPr>
              <a:t>Registered</a:t>
            </a:r>
            <a:r>
              <a:rPr lang="en-IN" sz="3200" spc="-25" dirty="0">
                <a:latin typeface="Calibri"/>
                <a:cs typeface="Calibri"/>
              </a:rPr>
              <a:t> Valuers</a:t>
            </a:r>
            <a:r>
              <a:rPr lang="en-IN" sz="3200" spc="-10" dirty="0">
                <a:latin typeface="Calibri"/>
                <a:cs typeface="Calibri"/>
              </a:rPr>
              <a:t> Foundation,</a:t>
            </a:r>
            <a:r>
              <a:rPr lang="en-IN" sz="3200" spc="-15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New Delhi</a:t>
            </a:r>
            <a:endParaRPr lang="en-IN"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spc="-35" dirty="0">
                <a:latin typeface="Calibri"/>
                <a:cs typeface="Calibri"/>
              </a:rPr>
              <a:t>PVAI</a:t>
            </a:r>
            <a:r>
              <a:rPr lang="en-IN" sz="3200" spc="-15" dirty="0">
                <a:latin typeface="Calibri"/>
                <a:cs typeface="Calibri"/>
              </a:rPr>
              <a:t> </a:t>
            </a:r>
            <a:r>
              <a:rPr lang="en-IN" sz="3200" spc="-20" dirty="0">
                <a:latin typeface="Calibri"/>
                <a:cs typeface="Calibri"/>
              </a:rPr>
              <a:t>Valuation </a:t>
            </a:r>
            <a:r>
              <a:rPr lang="en-IN" sz="3200" spc="-10" dirty="0">
                <a:latin typeface="Calibri"/>
                <a:cs typeface="Calibri"/>
              </a:rPr>
              <a:t>Professional</a:t>
            </a:r>
            <a:r>
              <a:rPr lang="en-IN" sz="3200" spc="-15" dirty="0">
                <a:latin typeface="Calibri"/>
                <a:cs typeface="Calibri"/>
              </a:rPr>
              <a:t> </a:t>
            </a:r>
            <a:r>
              <a:rPr lang="en-IN" sz="3200" spc="-10" dirty="0">
                <a:latin typeface="Calibri"/>
                <a:cs typeface="Calibri"/>
              </a:rPr>
              <a:t>Organisation,</a:t>
            </a:r>
            <a:r>
              <a:rPr lang="en-IN" sz="3200" spc="-20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Mumbai</a:t>
            </a:r>
            <a:endParaRPr lang="en-IN" sz="3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N" sz="3200" spc="-45" dirty="0">
                <a:latin typeface="Calibri"/>
                <a:cs typeface="Calibri"/>
              </a:rPr>
              <a:t>CVSRTA</a:t>
            </a:r>
            <a:r>
              <a:rPr lang="en-IN" sz="3200" spc="-20" dirty="0">
                <a:latin typeface="Calibri"/>
                <a:cs typeface="Calibri"/>
              </a:rPr>
              <a:t> </a:t>
            </a:r>
            <a:r>
              <a:rPr lang="en-IN" sz="3200" spc="-15" dirty="0">
                <a:latin typeface="Calibri"/>
                <a:cs typeface="Calibri"/>
              </a:rPr>
              <a:t>Registered</a:t>
            </a:r>
            <a:r>
              <a:rPr lang="en-IN" sz="3200" spc="-30" dirty="0">
                <a:latin typeface="Calibri"/>
                <a:cs typeface="Calibri"/>
              </a:rPr>
              <a:t> </a:t>
            </a:r>
            <a:r>
              <a:rPr lang="en-IN" sz="3200" spc="-25" dirty="0">
                <a:latin typeface="Calibri"/>
                <a:cs typeface="Calibri"/>
              </a:rPr>
              <a:t>Valuers</a:t>
            </a:r>
            <a:r>
              <a:rPr lang="en-IN" sz="3200" spc="-10" dirty="0">
                <a:latin typeface="Calibri"/>
                <a:cs typeface="Calibri"/>
              </a:rPr>
              <a:t> </a:t>
            </a:r>
            <a:r>
              <a:rPr lang="en-IN" sz="3200" spc="-5" dirty="0">
                <a:latin typeface="Calibri"/>
                <a:cs typeface="Calibri"/>
              </a:rPr>
              <a:t>Association,</a:t>
            </a:r>
            <a:r>
              <a:rPr lang="en-IN" sz="3200" spc="-20" dirty="0">
                <a:latin typeface="Calibri"/>
                <a:cs typeface="Calibri"/>
              </a:rPr>
              <a:t> </a:t>
            </a:r>
            <a:r>
              <a:rPr lang="en-IN" sz="3200" dirty="0">
                <a:latin typeface="Calibri"/>
                <a:cs typeface="Calibri"/>
              </a:rPr>
              <a:t>Mumbai</a:t>
            </a:r>
          </a:p>
        </p:txBody>
      </p:sp>
    </p:spTree>
    <p:extLst>
      <p:ext uri="{BB962C8B-B14F-4D97-AF65-F5344CB8AC3E}">
        <p14:creationId xmlns:p14="http://schemas.microsoft.com/office/powerpoint/2010/main" val="2442691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043" y="356615"/>
            <a:ext cx="6629400" cy="9574530"/>
          </a:xfrm>
          <a:custGeom>
            <a:avLst/>
            <a:gdLst/>
            <a:ahLst/>
            <a:cxnLst/>
            <a:rect l="l" t="t" r="r" b="b"/>
            <a:pathLst>
              <a:path w="4419600" h="6383020">
                <a:moveTo>
                  <a:pt x="4419600" y="0"/>
                </a:moveTo>
                <a:lnTo>
                  <a:pt x="0" y="0"/>
                </a:lnTo>
                <a:lnTo>
                  <a:pt x="0" y="6382511"/>
                </a:lnTo>
                <a:lnTo>
                  <a:pt x="4419600" y="6382511"/>
                </a:lnTo>
                <a:lnTo>
                  <a:pt x="4419600" y="0"/>
                </a:lnTo>
                <a:close/>
              </a:path>
            </a:pathLst>
          </a:custGeom>
          <a:solidFill>
            <a:srgbClr val="D9D9D9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557784" y="562357"/>
            <a:ext cx="6183630" cy="6918561"/>
          </a:xfrm>
          <a:prstGeom prst="rect">
            <a:avLst/>
          </a:prstGeom>
          <a:solidFill>
            <a:srgbClr val="D9D9D9">
              <a:alpha val="59999"/>
            </a:srgbClr>
          </a:solidFill>
          <a:ln w="6350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9375">
              <a:latin typeface="Times New Roman"/>
              <a:cs typeface="Times New Roman"/>
            </a:endParaRPr>
          </a:p>
          <a:p>
            <a:pPr marL="526733" marR="447675" indent="2858" algn="ctr">
              <a:lnSpc>
                <a:spcPts val="5835"/>
              </a:lnSpc>
            </a:pPr>
            <a:r>
              <a:rPr sz="5400" b="1" u="heavy" spc="-55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OPPORTUNITIES </a:t>
            </a:r>
            <a:r>
              <a:rPr sz="5400" b="1" spc="-548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5400" b="1" u="heavy" spc="-323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FOR </a:t>
            </a:r>
            <a:r>
              <a:rPr sz="5400" b="1" spc="-3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5400" b="1" u="heavy" spc="-40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PROFESSIONALS</a:t>
            </a:r>
            <a:endParaRPr sz="5400">
              <a:latin typeface="Tahoma"/>
              <a:cs typeface="Tahoma"/>
            </a:endParaRPr>
          </a:p>
          <a:p>
            <a:pPr marL="69533" algn="ctr">
              <a:lnSpc>
                <a:spcPts val="5744"/>
              </a:lnSpc>
            </a:pPr>
            <a:r>
              <a:rPr sz="5400" b="1" u="heavy" spc="-13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under</a:t>
            </a:r>
            <a:endParaRPr sz="5400">
              <a:latin typeface="Tahoma"/>
              <a:cs typeface="Tahoma"/>
            </a:endParaRPr>
          </a:p>
          <a:p>
            <a:pPr marL="69533" algn="ctr">
              <a:spcBef>
                <a:spcPts val="5168"/>
              </a:spcBef>
            </a:pPr>
            <a:r>
              <a:rPr sz="5400" b="1" u="heavy" spc="-70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PPIRP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18169" y="1209293"/>
            <a:ext cx="8858250" cy="1500188"/>
          </a:xfrm>
          <a:custGeom>
            <a:avLst/>
            <a:gdLst/>
            <a:ahLst/>
            <a:cxnLst/>
            <a:rect l="l" t="t" r="r" b="b"/>
            <a:pathLst>
              <a:path w="5905500" h="1000125">
                <a:moveTo>
                  <a:pt x="5738876" y="0"/>
                </a:moveTo>
                <a:lnTo>
                  <a:pt x="166624" y="0"/>
                </a:lnTo>
                <a:lnTo>
                  <a:pt x="122310" y="5948"/>
                </a:lnTo>
                <a:lnTo>
                  <a:pt x="82502" y="22737"/>
                </a:lnTo>
                <a:lnTo>
                  <a:pt x="48783" y="48783"/>
                </a:lnTo>
                <a:lnTo>
                  <a:pt x="22737" y="82502"/>
                </a:lnTo>
                <a:lnTo>
                  <a:pt x="5948" y="122310"/>
                </a:lnTo>
                <a:lnTo>
                  <a:pt x="0" y="166624"/>
                </a:lnTo>
                <a:lnTo>
                  <a:pt x="0" y="833119"/>
                </a:lnTo>
                <a:lnTo>
                  <a:pt x="5948" y="877433"/>
                </a:lnTo>
                <a:lnTo>
                  <a:pt x="22737" y="917241"/>
                </a:lnTo>
                <a:lnTo>
                  <a:pt x="48783" y="950960"/>
                </a:lnTo>
                <a:lnTo>
                  <a:pt x="82502" y="977006"/>
                </a:lnTo>
                <a:lnTo>
                  <a:pt x="122310" y="993795"/>
                </a:lnTo>
                <a:lnTo>
                  <a:pt x="166624" y="999743"/>
                </a:lnTo>
                <a:lnTo>
                  <a:pt x="5738876" y="999743"/>
                </a:lnTo>
                <a:lnTo>
                  <a:pt x="5783189" y="993795"/>
                </a:lnTo>
                <a:lnTo>
                  <a:pt x="5822997" y="977006"/>
                </a:lnTo>
                <a:lnTo>
                  <a:pt x="5856716" y="950960"/>
                </a:lnTo>
                <a:lnTo>
                  <a:pt x="5882762" y="917241"/>
                </a:lnTo>
                <a:lnTo>
                  <a:pt x="5899551" y="877433"/>
                </a:lnTo>
                <a:lnTo>
                  <a:pt x="5905500" y="833119"/>
                </a:lnTo>
                <a:lnTo>
                  <a:pt x="5905500" y="166624"/>
                </a:lnTo>
                <a:lnTo>
                  <a:pt x="5899551" y="122310"/>
                </a:lnTo>
                <a:lnTo>
                  <a:pt x="5882762" y="82502"/>
                </a:lnTo>
                <a:lnTo>
                  <a:pt x="5856716" y="48783"/>
                </a:lnTo>
                <a:lnTo>
                  <a:pt x="5822997" y="22737"/>
                </a:lnTo>
                <a:lnTo>
                  <a:pt x="5783189" y="5948"/>
                </a:lnTo>
                <a:lnTo>
                  <a:pt x="5738876" y="0"/>
                </a:lnTo>
                <a:close/>
              </a:path>
            </a:pathLst>
          </a:custGeom>
          <a:solidFill>
            <a:srgbClr val="CA571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8381048" y="1307781"/>
            <a:ext cx="8379143" cy="1233029"/>
          </a:xfrm>
          <a:prstGeom prst="rect">
            <a:avLst/>
          </a:prstGeom>
        </p:spPr>
        <p:txBody>
          <a:bodyPr vert="horz" wrap="square" lIns="0" tIns="78104" rIns="0" bIns="0" rtlCol="0">
            <a:spAutoFit/>
          </a:bodyPr>
          <a:lstStyle/>
          <a:p>
            <a:pPr marL="19050" marR="7620">
              <a:lnSpc>
                <a:spcPts val="2970"/>
              </a:lnSpc>
              <a:spcBef>
                <a:spcPts val="614"/>
              </a:spcBef>
            </a:pP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Banks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FIs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would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interested</a:t>
            </a:r>
            <a:r>
              <a:rPr sz="28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restructuring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under </a:t>
            </a:r>
            <a:r>
              <a:rPr sz="2850" spc="-8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ruc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50" spc="-24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comm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sz="2850" spc="-2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mar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850" spc="-2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lu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18169" y="2791206"/>
            <a:ext cx="8858250" cy="1502091"/>
          </a:xfrm>
          <a:custGeom>
            <a:avLst/>
            <a:gdLst/>
            <a:ahLst/>
            <a:cxnLst/>
            <a:rect l="l" t="t" r="r" b="b"/>
            <a:pathLst>
              <a:path w="5905500" h="1001394">
                <a:moveTo>
                  <a:pt x="5738622" y="0"/>
                </a:moveTo>
                <a:lnTo>
                  <a:pt x="166878" y="0"/>
                </a:lnTo>
                <a:lnTo>
                  <a:pt x="122502" y="5958"/>
                </a:lnTo>
                <a:lnTo>
                  <a:pt x="82634" y="22775"/>
                </a:lnTo>
                <a:lnTo>
                  <a:pt x="48863" y="48863"/>
                </a:lnTo>
                <a:lnTo>
                  <a:pt x="22775" y="82634"/>
                </a:lnTo>
                <a:lnTo>
                  <a:pt x="5958" y="122502"/>
                </a:lnTo>
                <a:lnTo>
                  <a:pt x="0" y="166878"/>
                </a:lnTo>
                <a:lnTo>
                  <a:pt x="0" y="834390"/>
                </a:lnTo>
                <a:lnTo>
                  <a:pt x="5958" y="878765"/>
                </a:lnTo>
                <a:lnTo>
                  <a:pt x="22775" y="918633"/>
                </a:lnTo>
                <a:lnTo>
                  <a:pt x="48863" y="952404"/>
                </a:lnTo>
                <a:lnTo>
                  <a:pt x="82634" y="978492"/>
                </a:lnTo>
                <a:lnTo>
                  <a:pt x="122502" y="995309"/>
                </a:lnTo>
                <a:lnTo>
                  <a:pt x="166878" y="1001268"/>
                </a:lnTo>
                <a:lnTo>
                  <a:pt x="5738622" y="1001268"/>
                </a:lnTo>
                <a:lnTo>
                  <a:pt x="5782997" y="995309"/>
                </a:lnTo>
                <a:lnTo>
                  <a:pt x="5822865" y="978492"/>
                </a:lnTo>
                <a:lnTo>
                  <a:pt x="5856636" y="952404"/>
                </a:lnTo>
                <a:lnTo>
                  <a:pt x="5882724" y="918633"/>
                </a:lnTo>
                <a:lnTo>
                  <a:pt x="5899541" y="878765"/>
                </a:lnTo>
                <a:lnTo>
                  <a:pt x="5905500" y="834390"/>
                </a:lnTo>
                <a:lnTo>
                  <a:pt x="5905500" y="166878"/>
                </a:lnTo>
                <a:lnTo>
                  <a:pt x="5899541" y="122502"/>
                </a:lnTo>
                <a:lnTo>
                  <a:pt x="5882724" y="82634"/>
                </a:lnTo>
                <a:lnTo>
                  <a:pt x="5856636" y="48863"/>
                </a:lnTo>
                <a:lnTo>
                  <a:pt x="5822865" y="22775"/>
                </a:lnTo>
                <a:lnTo>
                  <a:pt x="5782997" y="5958"/>
                </a:lnTo>
                <a:lnTo>
                  <a:pt x="5738622" y="0"/>
                </a:lnTo>
                <a:close/>
              </a:path>
            </a:pathLst>
          </a:custGeom>
          <a:solidFill>
            <a:srgbClr val="CA571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8381048" y="3079431"/>
            <a:ext cx="8527733" cy="848308"/>
          </a:xfrm>
          <a:prstGeom prst="rect">
            <a:avLst/>
          </a:prstGeom>
        </p:spPr>
        <p:txBody>
          <a:bodyPr vert="horz" wrap="square" lIns="0" tIns="78104" rIns="0" bIns="0" rtlCol="0">
            <a:spAutoFit/>
          </a:bodyPr>
          <a:lstStyle/>
          <a:p>
            <a:pPr marL="19050" marR="7620">
              <a:lnSpc>
                <a:spcPts val="2970"/>
              </a:lnSpc>
              <a:spcBef>
                <a:spcPts val="614"/>
              </a:spcBef>
            </a:pP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Lenders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prefer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approach</a:t>
            </a:r>
            <a:r>
              <a:rPr sz="2850" spc="-2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times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50" spc="-83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RP</a:t>
            </a:r>
            <a:r>
              <a:rPr sz="28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cost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ould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bo</a:t>
            </a:r>
            <a:r>
              <a:rPr sz="2850" spc="-2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ne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344" dirty="0">
                <a:solidFill>
                  <a:srgbClr val="FFFFFF"/>
                </a:solidFill>
                <a:latin typeface="Trebuchet MS"/>
                <a:cs typeface="Trebuchet MS"/>
              </a:rPr>
              <a:t>CD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18169" y="4373117"/>
            <a:ext cx="8858250" cy="1502091"/>
          </a:xfrm>
          <a:custGeom>
            <a:avLst/>
            <a:gdLst/>
            <a:ahLst/>
            <a:cxnLst/>
            <a:rect l="l" t="t" r="r" b="b"/>
            <a:pathLst>
              <a:path w="5905500" h="1001395">
                <a:moveTo>
                  <a:pt x="5738622" y="0"/>
                </a:moveTo>
                <a:lnTo>
                  <a:pt x="166878" y="0"/>
                </a:lnTo>
                <a:lnTo>
                  <a:pt x="122502" y="5958"/>
                </a:lnTo>
                <a:lnTo>
                  <a:pt x="82634" y="22775"/>
                </a:lnTo>
                <a:lnTo>
                  <a:pt x="48863" y="48863"/>
                </a:lnTo>
                <a:lnTo>
                  <a:pt x="22775" y="82634"/>
                </a:lnTo>
                <a:lnTo>
                  <a:pt x="5958" y="122502"/>
                </a:lnTo>
                <a:lnTo>
                  <a:pt x="0" y="166877"/>
                </a:lnTo>
                <a:lnTo>
                  <a:pt x="0" y="834389"/>
                </a:lnTo>
                <a:lnTo>
                  <a:pt x="5958" y="878765"/>
                </a:lnTo>
                <a:lnTo>
                  <a:pt x="22775" y="918633"/>
                </a:lnTo>
                <a:lnTo>
                  <a:pt x="48863" y="952404"/>
                </a:lnTo>
                <a:lnTo>
                  <a:pt x="82634" y="978492"/>
                </a:lnTo>
                <a:lnTo>
                  <a:pt x="122502" y="995309"/>
                </a:lnTo>
                <a:lnTo>
                  <a:pt x="166878" y="1001268"/>
                </a:lnTo>
                <a:lnTo>
                  <a:pt x="5738622" y="1001268"/>
                </a:lnTo>
                <a:lnTo>
                  <a:pt x="5782997" y="995309"/>
                </a:lnTo>
                <a:lnTo>
                  <a:pt x="5822865" y="978492"/>
                </a:lnTo>
                <a:lnTo>
                  <a:pt x="5856636" y="952404"/>
                </a:lnTo>
                <a:lnTo>
                  <a:pt x="5882724" y="918633"/>
                </a:lnTo>
                <a:lnTo>
                  <a:pt x="5899541" y="878765"/>
                </a:lnTo>
                <a:lnTo>
                  <a:pt x="5905500" y="834389"/>
                </a:lnTo>
                <a:lnTo>
                  <a:pt x="5905500" y="166877"/>
                </a:lnTo>
                <a:lnTo>
                  <a:pt x="5899541" y="122502"/>
                </a:lnTo>
                <a:lnTo>
                  <a:pt x="5882724" y="82634"/>
                </a:lnTo>
                <a:lnTo>
                  <a:pt x="5856636" y="48863"/>
                </a:lnTo>
                <a:lnTo>
                  <a:pt x="5822865" y="22775"/>
                </a:lnTo>
                <a:lnTo>
                  <a:pt x="5782997" y="5958"/>
                </a:lnTo>
                <a:lnTo>
                  <a:pt x="5738622" y="0"/>
                </a:lnTo>
                <a:close/>
              </a:path>
            </a:pathLst>
          </a:custGeom>
          <a:solidFill>
            <a:srgbClr val="CA571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 txBox="1"/>
          <p:nvPr/>
        </p:nvSpPr>
        <p:spPr>
          <a:xfrm>
            <a:off x="8381048" y="4473320"/>
            <a:ext cx="8023860" cy="1233029"/>
          </a:xfrm>
          <a:prstGeom prst="rect">
            <a:avLst/>
          </a:prstGeom>
        </p:spPr>
        <p:txBody>
          <a:bodyPr vert="horz" wrap="square" lIns="0" tIns="78104" rIns="0" bIns="0" rtlCol="0">
            <a:spAutoFit/>
          </a:bodyPr>
          <a:lstStyle/>
          <a:p>
            <a:pPr marL="19050" marR="7620">
              <a:lnSpc>
                <a:spcPts val="2970"/>
              </a:lnSpc>
              <a:spcBef>
                <a:spcPts val="614"/>
              </a:spcBef>
            </a:pPr>
            <a:r>
              <a:rPr sz="2850" spc="344" dirty="0">
                <a:solidFill>
                  <a:srgbClr val="FFFFFF"/>
                </a:solidFill>
                <a:latin typeface="Trebuchet MS"/>
                <a:cs typeface="Trebuchet MS"/>
              </a:rPr>
              <a:t>CD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would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prefer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route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less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expensive, </a:t>
            </a:r>
            <a:r>
              <a:rPr sz="2850" spc="-8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26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ensi</a:t>
            </a:r>
            <a:r>
              <a:rPr sz="2850" spc="-27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428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50" spc="-3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8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spc="-9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285" dirty="0">
                <a:solidFill>
                  <a:srgbClr val="FFFFFF"/>
                </a:solidFill>
                <a:latin typeface="Trebuchet MS"/>
                <a:cs typeface="Trebuchet MS"/>
              </a:rPr>
              <a:t>igma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50" spc="-34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26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upt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428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50" spc="-3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44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aster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quicker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18169" y="5957317"/>
            <a:ext cx="8858250" cy="1500188"/>
          </a:xfrm>
          <a:custGeom>
            <a:avLst/>
            <a:gdLst/>
            <a:ahLst/>
            <a:cxnLst/>
            <a:rect l="l" t="t" r="r" b="b"/>
            <a:pathLst>
              <a:path w="5905500" h="1000125">
                <a:moveTo>
                  <a:pt x="5738876" y="0"/>
                </a:moveTo>
                <a:lnTo>
                  <a:pt x="166624" y="0"/>
                </a:lnTo>
                <a:lnTo>
                  <a:pt x="122310" y="5948"/>
                </a:lnTo>
                <a:lnTo>
                  <a:pt x="82502" y="22737"/>
                </a:lnTo>
                <a:lnTo>
                  <a:pt x="48783" y="48783"/>
                </a:lnTo>
                <a:lnTo>
                  <a:pt x="22737" y="82502"/>
                </a:lnTo>
                <a:lnTo>
                  <a:pt x="5948" y="122310"/>
                </a:lnTo>
                <a:lnTo>
                  <a:pt x="0" y="166623"/>
                </a:lnTo>
                <a:lnTo>
                  <a:pt x="0" y="833119"/>
                </a:lnTo>
                <a:lnTo>
                  <a:pt x="5948" y="877433"/>
                </a:lnTo>
                <a:lnTo>
                  <a:pt x="22737" y="917241"/>
                </a:lnTo>
                <a:lnTo>
                  <a:pt x="48783" y="950960"/>
                </a:lnTo>
                <a:lnTo>
                  <a:pt x="82502" y="977006"/>
                </a:lnTo>
                <a:lnTo>
                  <a:pt x="122310" y="993795"/>
                </a:lnTo>
                <a:lnTo>
                  <a:pt x="166624" y="999743"/>
                </a:lnTo>
                <a:lnTo>
                  <a:pt x="5738876" y="999743"/>
                </a:lnTo>
                <a:lnTo>
                  <a:pt x="5783189" y="993795"/>
                </a:lnTo>
                <a:lnTo>
                  <a:pt x="5822997" y="977006"/>
                </a:lnTo>
                <a:lnTo>
                  <a:pt x="5856716" y="950960"/>
                </a:lnTo>
                <a:lnTo>
                  <a:pt x="5882762" y="917241"/>
                </a:lnTo>
                <a:lnTo>
                  <a:pt x="5899551" y="877433"/>
                </a:lnTo>
                <a:lnTo>
                  <a:pt x="5905500" y="833119"/>
                </a:lnTo>
                <a:lnTo>
                  <a:pt x="5905500" y="166623"/>
                </a:lnTo>
                <a:lnTo>
                  <a:pt x="5899551" y="122310"/>
                </a:lnTo>
                <a:lnTo>
                  <a:pt x="5882762" y="82502"/>
                </a:lnTo>
                <a:lnTo>
                  <a:pt x="5856716" y="48783"/>
                </a:lnTo>
                <a:lnTo>
                  <a:pt x="5822997" y="22737"/>
                </a:lnTo>
                <a:lnTo>
                  <a:pt x="5783189" y="5948"/>
                </a:lnTo>
                <a:lnTo>
                  <a:pt x="5738876" y="0"/>
                </a:lnTo>
                <a:close/>
              </a:path>
            </a:pathLst>
          </a:custGeom>
          <a:solidFill>
            <a:srgbClr val="CA571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8381048" y="6244514"/>
            <a:ext cx="7316153" cy="839012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lnSpc>
                <a:spcPts val="3195"/>
              </a:lnSpc>
              <a:spcBef>
                <a:spcPts val="143"/>
              </a:spcBef>
            </a:pP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Proper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checks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balances</a:t>
            </a:r>
            <a:r>
              <a:rPr sz="28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4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built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2850">
              <a:latin typeface="Trebuchet MS"/>
              <a:cs typeface="Trebuchet MS"/>
            </a:endParaRPr>
          </a:p>
          <a:p>
            <a:pPr marL="19050">
              <a:lnSpc>
                <a:spcPts val="3195"/>
              </a:lnSpc>
            </a:pPr>
            <a:r>
              <a:rPr sz="2850" spc="-90" dirty="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18169" y="7539229"/>
            <a:ext cx="8858250" cy="1500188"/>
          </a:xfrm>
          <a:custGeom>
            <a:avLst/>
            <a:gdLst/>
            <a:ahLst/>
            <a:cxnLst/>
            <a:rect l="l" t="t" r="r" b="b"/>
            <a:pathLst>
              <a:path w="5905500" h="1000125">
                <a:moveTo>
                  <a:pt x="5738876" y="0"/>
                </a:moveTo>
                <a:lnTo>
                  <a:pt x="166624" y="0"/>
                </a:lnTo>
                <a:lnTo>
                  <a:pt x="122310" y="5948"/>
                </a:lnTo>
                <a:lnTo>
                  <a:pt x="82502" y="22737"/>
                </a:lnTo>
                <a:lnTo>
                  <a:pt x="48783" y="48783"/>
                </a:lnTo>
                <a:lnTo>
                  <a:pt x="22737" y="82502"/>
                </a:lnTo>
                <a:lnTo>
                  <a:pt x="5948" y="122310"/>
                </a:lnTo>
                <a:lnTo>
                  <a:pt x="0" y="166624"/>
                </a:lnTo>
                <a:lnTo>
                  <a:pt x="0" y="833120"/>
                </a:lnTo>
                <a:lnTo>
                  <a:pt x="5948" y="877415"/>
                </a:lnTo>
                <a:lnTo>
                  <a:pt x="22737" y="917218"/>
                </a:lnTo>
                <a:lnTo>
                  <a:pt x="48783" y="950941"/>
                </a:lnTo>
                <a:lnTo>
                  <a:pt x="82502" y="976995"/>
                </a:lnTo>
                <a:lnTo>
                  <a:pt x="122310" y="993792"/>
                </a:lnTo>
                <a:lnTo>
                  <a:pt x="166624" y="999744"/>
                </a:lnTo>
                <a:lnTo>
                  <a:pt x="5738876" y="999744"/>
                </a:lnTo>
                <a:lnTo>
                  <a:pt x="5783189" y="993792"/>
                </a:lnTo>
                <a:lnTo>
                  <a:pt x="5822997" y="976995"/>
                </a:lnTo>
                <a:lnTo>
                  <a:pt x="5856716" y="950941"/>
                </a:lnTo>
                <a:lnTo>
                  <a:pt x="5882762" y="917218"/>
                </a:lnTo>
                <a:lnTo>
                  <a:pt x="5899551" y="877415"/>
                </a:lnTo>
                <a:lnTo>
                  <a:pt x="5905500" y="833120"/>
                </a:lnTo>
                <a:lnTo>
                  <a:pt x="5905500" y="166624"/>
                </a:lnTo>
                <a:lnTo>
                  <a:pt x="5899551" y="122310"/>
                </a:lnTo>
                <a:lnTo>
                  <a:pt x="5882762" y="82502"/>
                </a:lnTo>
                <a:lnTo>
                  <a:pt x="5856716" y="48783"/>
                </a:lnTo>
                <a:lnTo>
                  <a:pt x="5822997" y="22737"/>
                </a:lnTo>
                <a:lnTo>
                  <a:pt x="5783189" y="5948"/>
                </a:lnTo>
                <a:lnTo>
                  <a:pt x="5738876" y="0"/>
                </a:lnTo>
                <a:close/>
              </a:path>
            </a:pathLst>
          </a:custGeom>
          <a:solidFill>
            <a:srgbClr val="CA571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3" name="object 13"/>
          <p:cNvSpPr txBox="1"/>
          <p:nvPr/>
        </p:nvSpPr>
        <p:spPr>
          <a:xfrm>
            <a:off x="8381048" y="7828407"/>
            <a:ext cx="7893368" cy="848308"/>
          </a:xfrm>
          <a:prstGeom prst="rect">
            <a:avLst/>
          </a:prstGeom>
        </p:spPr>
        <p:txBody>
          <a:bodyPr vert="horz" wrap="square" lIns="0" tIns="78104" rIns="0" bIns="0" rtlCol="0">
            <a:spAutoFit/>
          </a:bodyPr>
          <a:lstStyle/>
          <a:p>
            <a:pPr marL="19050" marR="7620">
              <a:lnSpc>
                <a:spcPts val="2970"/>
              </a:lnSpc>
              <a:spcBef>
                <a:spcPts val="614"/>
              </a:spcBef>
            </a:pPr>
            <a:r>
              <a:rPr sz="2850" spc="344" dirty="0">
                <a:solidFill>
                  <a:srgbClr val="FFFFFF"/>
                </a:solidFill>
                <a:latin typeface="Trebuchet MS"/>
                <a:cs typeface="Trebuchet MS"/>
              </a:rPr>
              <a:t>CD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prefer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circumvent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pressure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850" spc="-8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ul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ip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2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210" dirty="0">
                <a:solidFill>
                  <a:srgbClr val="FFFFFF"/>
                </a:solidFill>
                <a:latin typeface="Trebuchet MS"/>
                <a:cs typeface="Trebuchet MS"/>
              </a:rPr>
              <a:t>ppl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50" spc="-24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ons </a:t>
            </a:r>
            <a:r>
              <a:rPr sz="2850" spc="-300" dirty="0">
                <a:solidFill>
                  <a:srgbClr val="FFFFFF"/>
                </a:solidFill>
                <a:latin typeface="Trebuchet MS"/>
                <a:cs typeface="Trebuchet MS"/>
              </a:rPr>
              <a:t>u/s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7 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2043" y="356615"/>
            <a:ext cx="17584103" cy="9574530"/>
            <a:chOff x="234695" y="237743"/>
            <a:chExt cx="11722735" cy="6383020"/>
          </a:xfrm>
        </p:grpSpPr>
        <p:sp>
          <p:nvSpPr>
            <p:cNvPr id="3" name="object 3"/>
            <p:cNvSpPr/>
            <p:nvPr/>
          </p:nvSpPr>
          <p:spPr>
            <a:xfrm>
              <a:off x="234695" y="237743"/>
              <a:ext cx="11722735" cy="6383020"/>
            </a:xfrm>
            <a:custGeom>
              <a:avLst/>
              <a:gdLst/>
              <a:ahLst/>
              <a:cxnLst/>
              <a:rect l="l" t="t" r="r" b="b"/>
              <a:pathLst>
                <a:path w="11722735" h="6383020">
                  <a:moveTo>
                    <a:pt x="11722608" y="0"/>
                  </a:moveTo>
                  <a:lnTo>
                    <a:pt x="0" y="0"/>
                  </a:lnTo>
                  <a:lnTo>
                    <a:pt x="0" y="6382511"/>
                  </a:lnTo>
                  <a:lnTo>
                    <a:pt x="11722608" y="6382511"/>
                  </a:lnTo>
                  <a:lnTo>
                    <a:pt x="11722608" y="0"/>
                  </a:lnTo>
                  <a:close/>
                </a:path>
              </a:pathLst>
            </a:custGeom>
            <a:solidFill>
              <a:srgbClr val="D9D9D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371855" y="374903"/>
              <a:ext cx="11448415" cy="6108700"/>
            </a:xfrm>
            <a:custGeom>
              <a:avLst/>
              <a:gdLst/>
              <a:ahLst/>
              <a:cxnLst/>
              <a:rect l="l" t="t" r="r" b="b"/>
              <a:pathLst>
                <a:path w="11448415" h="6108700">
                  <a:moveTo>
                    <a:pt x="0" y="6108192"/>
                  </a:moveTo>
                  <a:lnTo>
                    <a:pt x="11448288" y="6108192"/>
                  </a:lnTo>
                  <a:lnTo>
                    <a:pt x="11448288" y="0"/>
                  </a:lnTo>
                  <a:lnTo>
                    <a:pt x="0" y="0"/>
                  </a:lnTo>
                  <a:lnTo>
                    <a:pt x="0" y="6108192"/>
                  </a:lnTo>
                  <a:close/>
                </a:path>
              </a:pathLst>
            </a:custGeom>
            <a:ln w="63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0871" y="1632003"/>
            <a:ext cx="13488353" cy="71173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sz="4500" u="heavy" spc="-458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OPPORTUNITIE</a:t>
            </a:r>
            <a:r>
              <a:rPr sz="4500" u="heavy" spc="-5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S</a:t>
            </a:r>
            <a:r>
              <a:rPr sz="4500" u="heavy" spc="-4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 </a:t>
            </a:r>
            <a:r>
              <a:rPr sz="4500" u="heavy" spc="-7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FO</a:t>
            </a:r>
            <a:r>
              <a:rPr sz="4500" u="heavy" spc="-6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R</a:t>
            </a:r>
            <a:r>
              <a:rPr sz="4500" u="heavy" spc="-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 </a:t>
            </a:r>
            <a:r>
              <a:rPr sz="4500" u="heavy" spc="-323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PROFESSIONAL</a:t>
            </a:r>
            <a:r>
              <a:rPr sz="4500" u="heavy" spc="-5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S</a:t>
            </a:r>
            <a:r>
              <a:rPr sz="4500" u="heavy" spc="-53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 </a:t>
            </a:r>
            <a:r>
              <a:rPr sz="4500" u="heavy" spc="-33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UNDE</a:t>
            </a:r>
            <a:r>
              <a:rPr sz="4500" u="heavy" spc="-6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R</a:t>
            </a:r>
            <a:r>
              <a:rPr sz="4500" u="heavy" spc="-23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 </a:t>
            </a:r>
            <a:r>
              <a:rPr sz="4500" u="heavy" spc="-58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ahoma"/>
                <a:cs typeface="Tahoma"/>
              </a:rPr>
              <a:t>PPIRP</a:t>
            </a:r>
            <a:endParaRPr sz="4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3426" y="3469006"/>
            <a:ext cx="4295775" cy="1893019"/>
          </a:xfrm>
          <a:prstGeom prst="rect">
            <a:avLst/>
          </a:prstGeom>
          <a:solidFill>
            <a:srgbClr val="CA571F"/>
          </a:solidFill>
          <a:ln w="19050">
            <a:solidFill>
              <a:srgbClr val="FFFFFF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endParaRPr sz="4800">
              <a:latin typeface="Times New Roman"/>
              <a:cs typeface="Times New Roman"/>
            </a:endParaRPr>
          </a:p>
          <a:p>
            <a:pPr marL="120968" marR="115253" algn="ctr">
              <a:lnSpc>
                <a:spcPct val="86900"/>
              </a:lnSpc>
            </a:pP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RP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get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38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om </a:t>
            </a:r>
            <a:r>
              <a:rPr sz="2850" spc="344" dirty="0">
                <a:solidFill>
                  <a:srgbClr val="FFFFFF"/>
                </a:solidFill>
                <a:latin typeface="Trebuchet MS"/>
                <a:cs typeface="Trebuchet MS"/>
              </a:rPr>
              <a:t>CD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50" spc="23" dirty="0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50" spc="-3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ppoin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r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ole 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8589" y="3469006"/>
            <a:ext cx="4293870" cy="2075505"/>
          </a:xfrm>
          <a:prstGeom prst="rect">
            <a:avLst/>
          </a:prstGeom>
          <a:solidFill>
            <a:srgbClr val="C36C2E"/>
          </a:solidFill>
          <a:ln w="19050">
            <a:solidFill>
              <a:srgbClr val="FFFFFF"/>
            </a:solidFill>
          </a:ln>
        </p:spPr>
        <p:txBody>
          <a:bodyPr vert="horz" wrap="square" lIns="0" tIns="6668" rIns="0" bIns="0" rtlCol="0">
            <a:spAutoFit/>
          </a:bodyPr>
          <a:lstStyle/>
          <a:p>
            <a:pPr>
              <a:spcBef>
                <a:spcPts val="53"/>
              </a:spcBef>
            </a:pPr>
            <a:endParaRPr sz="3525">
              <a:latin typeface="Times New Roman"/>
              <a:cs typeface="Times New Roman"/>
            </a:endParaRPr>
          </a:p>
          <a:p>
            <a:pPr marL="408623" marR="397193" indent="-3810" algn="ctr">
              <a:lnSpc>
                <a:spcPct val="87000"/>
              </a:lnSpc>
            </a:pP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RP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spc="-8" dirty="0">
                <a:solidFill>
                  <a:srgbClr val="FFFFFF"/>
                </a:solidFill>
                <a:latin typeface="Trebuchet MS"/>
                <a:cs typeface="Trebuchet MS"/>
              </a:rPr>
              <a:t>ork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Base  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Resolu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4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21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nd 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2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63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ina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8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ormat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38" dirty="0">
                <a:solidFill>
                  <a:srgbClr val="FFFFFF"/>
                </a:solidFill>
                <a:latin typeface="Trebuchet MS"/>
                <a:cs typeface="Trebuchet MS"/>
              </a:rPr>
              <a:t>on  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Memorandum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21464" y="3469006"/>
            <a:ext cx="4295775" cy="2434705"/>
          </a:xfrm>
          <a:prstGeom prst="rect">
            <a:avLst/>
          </a:prstGeom>
          <a:solidFill>
            <a:srgbClr val="B97B41"/>
          </a:solidFill>
          <a:ln w="19050">
            <a:solidFill>
              <a:srgbClr val="FFFFFF"/>
            </a:solidFill>
          </a:ln>
        </p:spPr>
        <p:txBody>
          <a:bodyPr vert="horz" wrap="square" lIns="0" tIns="143828" rIns="0" bIns="0" rtlCol="0">
            <a:spAutoFit/>
          </a:bodyPr>
          <a:lstStyle/>
          <a:p>
            <a:pPr marL="200978" marR="190500" algn="ctr">
              <a:lnSpc>
                <a:spcPct val="86900"/>
              </a:lnSpc>
              <a:spcBef>
                <a:spcPts val="1133"/>
              </a:spcBef>
            </a:pP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othe</a:t>
            </a:r>
            <a:r>
              <a:rPr sz="285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than 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Insolvency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Professionals 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als</a:t>
            </a:r>
            <a:r>
              <a:rPr sz="2850" spc="38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27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he  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assignment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ppoint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40" dirty="0">
                <a:solidFill>
                  <a:srgbClr val="FFFFFF"/>
                </a:solidFill>
                <a:latin typeface="Trebuchet MS"/>
                <a:cs typeface="Trebuchet MS"/>
              </a:rPr>
              <a:t>aft</a:t>
            </a:r>
            <a:r>
              <a:rPr sz="2850" spc="-29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ncip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cis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ons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278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Trebuchet MS"/>
                <a:cs typeface="Trebuchet MS"/>
              </a:rPr>
              <a:t>FCs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4865" y="6475094"/>
            <a:ext cx="4295775" cy="2076466"/>
          </a:xfrm>
          <a:prstGeom prst="rect">
            <a:avLst/>
          </a:prstGeom>
          <a:solidFill>
            <a:srgbClr val="AE8754"/>
          </a:solidFill>
          <a:ln w="19050">
            <a:solidFill>
              <a:srgbClr val="FFFFFF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>
              <a:spcBef>
                <a:spcPts val="60"/>
              </a:spcBef>
            </a:pPr>
            <a:endParaRPr sz="3525">
              <a:latin typeface="Times New Roman"/>
              <a:cs typeface="Times New Roman"/>
            </a:endParaRPr>
          </a:p>
          <a:p>
            <a:pPr marL="115253" marR="105728" algn="ctr">
              <a:lnSpc>
                <a:spcPct val="87000"/>
              </a:lnSpc>
            </a:pP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Merge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850" spc="-33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8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qui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2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ion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those</a:t>
            </a:r>
            <a:r>
              <a:rPr sz="2850" spc="6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companies</a:t>
            </a:r>
            <a:r>
              <a:rPr sz="2850" spc="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98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344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inan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50" spc="-263" dirty="0">
                <a:solidFill>
                  <a:srgbClr val="FFFFFF"/>
                </a:solidFill>
                <a:latin typeface="Trebuchet MS"/>
                <a:cs typeface="Trebuchet MS"/>
              </a:rPr>
              <a:t>ia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st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05" dirty="0">
                <a:solidFill>
                  <a:srgbClr val="FFFFFF"/>
                </a:solidFill>
                <a:latin typeface="Trebuchet MS"/>
                <a:cs typeface="Trebuchet MS"/>
              </a:rPr>
              <a:t>ess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17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50" spc="-24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2850" spc="-188" dirty="0">
                <a:solidFill>
                  <a:srgbClr val="FFFFFF"/>
                </a:solidFill>
                <a:latin typeface="Trebuchet MS"/>
                <a:cs typeface="Trebuchet MS"/>
              </a:rPr>
              <a:t>handl</a:t>
            </a:r>
            <a:r>
              <a:rPr sz="285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und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RP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0026" y="6475094"/>
            <a:ext cx="4295775" cy="1715854"/>
          </a:xfrm>
          <a:prstGeom prst="rect">
            <a:avLst/>
          </a:prstGeom>
          <a:solidFill>
            <a:srgbClr val="A18E6A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448628" marR="441008" indent="34290">
              <a:lnSpc>
                <a:spcPts val="2970"/>
              </a:lnSpc>
            </a:pPr>
            <a:r>
              <a:rPr sz="2850" spc="-171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50" spc="-2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58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7" dirty="0">
                <a:solidFill>
                  <a:srgbClr val="FFFFFF"/>
                </a:solidFill>
                <a:latin typeface="Trebuchet MS"/>
                <a:cs typeface="Trebuchet MS"/>
              </a:rPr>
              <a:t>bus</a:t>
            </a:r>
            <a:r>
              <a:rPr sz="2850" spc="-16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50" spc="-20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2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50" spc="-24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2850" spc="-53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oute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5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2850" spc="-1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spc="-113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2850" spc="-12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43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2850" spc="-1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spc="-8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50" spc="-45" dirty="0">
                <a:solidFill>
                  <a:srgbClr val="FFFFFF"/>
                </a:solidFill>
                <a:latin typeface="Trebuchet MS"/>
                <a:cs typeface="Trebuchet MS"/>
              </a:rPr>
              <a:t>RP</a:t>
            </a:r>
            <a:endParaRPr sz="28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2324100"/>
            <a:ext cx="15621000" cy="4566635"/>
          </a:xfrm>
          <a:prstGeom prst="rect">
            <a:avLst/>
          </a:prstGeom>
        </p:spPr>
        <p:txBody>
          <a:bodyPr vert="horz" wrap="square" lIns="0" tIns="133350" rIns="0" bIns="0" rtlCol="0" anchor="ctr">
            <a:spAutoFit/>
          </a:bodyPr>
          <a:lstStyle/>
          <a:p>
            <a:pPr marL="1160145" marR="7620" indent="-1142048" algn="ctr">
              <a:lnSpc>
                <a:spcPct val="100000"/>
              </a:lnSpc>
              <a:spcBef>
                <a:spcPts val="1050"/>
              </a:spcBef>
            </a:pPr>
            <a:r>
              <a:rPr sz="96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ROLE OF CAs UNDER IBC AND AS AUDITOR OF  COMPANIES UNDER FINANCIAL STRESS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7145000" cy="1524000"/>
          </a:xfrm>
        </p:spPr>
        <p:txBody>
          <a:bodyPr>
            <a:normAutofit/>
          </a:bodyPr>
          <a:lstStyle/>
          <a:p>
            <a:r>
              <a:rPr lang="en-US" sz="6600" spc="-15" dirty="0"/>
              <a:t>ROLE</a:t>
            </a:r>
            <a:r>
              <a:rPr lang="en-US" sz="6600" spc="-5" dirty="0"/>
              <a:t> OF</a:t>
            </a:r>
            <a:r>
              <a:rPr lang="en-US" sz="6600" dirty="0"/>
              <a:t> </a:t>
            </a:r>
            <a:r>
              <a:rPr lang="en-US" sz="6600" spc="-5" dirty="0"/>
              <a:t>CAs</a:t>
            </a:r>
            <a:r>
              <a:rPr lang="en-US" sz="6600" spc="10" dirty="0"/>
              <a:t> </a:t>
            </a:r>
            <a:r>
              <a:rPr lang="en-US" sz="6600" spc="-50" dirty="0"/>
              <a:t>PARTICULARLY</a:t>
            </a:r>
            <a:r>
              <a:rPr lang="en-US" sz="6600" spc="-20" dirty="0"/>
              <a:t> </a:t>
            </a:r>
            <a:r>
              <a:rPr lang="en-US" sz="6600" spc="-80" dirty="0"/>
              <a:t>STATUTORY</a:t>
            </a:r>
            <a:r>
              <a:rPr lang="en-US" sz="6600" spc="5" dirty="0"/>
              <a:t> </a:t>
            </a:r>
            <a:r>
              <a:rPr lang="en-US" sz="6600" spc="-25" dirty="0"/>
              <a:t>AUDITORS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9701"/>
            <a:ext cx="17678400" cy="7696200"/>
          </a:xfrm>
          <a:solidFill>
            <a:srgbClr val="EFE7DD"/>
          </a:solidFill>
        </p:spPr>
        <p:txBody>
          <a:bodyPr>
            <a:noAutofit/>
          </a:bodyPr>
          <a:lstStyle/>
          <a:p>
            <a:pPr marL="337185" marR="548640" indent="-325120" algn="just">
              <a:lnSpc>
                <a:spcPct val="12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Calibri"/>
                <a:cs typeface="Calibri"/>
              </a:rPr>
              <a:t>IRP</a:t>
            </a:r>
            <a:r>
              <a:rPr lang="en-US" sz="2700" spc="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is</a:t>
            </a:r>
            <a:r>
              <a:rPr lang="en-US" sz="2700" spc="-10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having</a:t>
            </a:r>
            <a:r>
              <a:rPr lang="en-US" sz="2700" spc="-4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the</a:t>
            </a:r>
            <a:r>
              <a:rPr lang="en-US" sz="2700" spc="-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authority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dirty="0">
                <a:latin typeface="Calibri"/>
                <a:cs typeface="Calibri"/>
              </a:rPr>
              <a:t>access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the</a:t>
            </a:r>
            <a:r>
              <a:rPr lang="en-US" sz="2700" spc="-5" dirty="0">
                <a:latin typeface="Calibri"/>
                <a:cs typeface="Calibri"/>
              </a:rPr>
              <a:t> books</a:t>
            </a:r>
            <a:r>
              <a:rPr lang="en-US" sz="2700" spc="-2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of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accounts,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records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and</a:t>
            </a:r>
            <a:r>
              <a:rPr lang="en-US" sz="2700" spc="-2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other</a:t>
            </a:r>
            <a:r>
              <a:rPr lang="en-US" sz="2700" spc="-30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relevant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documents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of</a:t>
            </a:r>
            <a:r>
              <a:rPr lang="en-US" sz="2700" spc="10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CD </a:t>
            </a:r>
            <a:r>
              <a:rPr lang="en-US" sz="2700" spc="-39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available</a:t>
            </a:r>
            <a:r>
              <a:rPr lang="en-US" sz="2700" spc="-40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with </a:t>
            </a:r>
            <a:r>
              <a:rPr lang="en-US" sz="2700" spc="-10" dirty="0">
                <a:latin typeface="Calibri"/>
                <a:cs typeface="Calibri"/>
              </a:rPr>
              <a:t>statutory</a:t>
            </a:r>
            <a:r>
              <a:rPr lang="en-US" sz="2700" spc="-30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auditors,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accountants,</a:t>
            </a:r>
            <a:r>
              <a:rPr lang="en-US" sz="2700" spc="-40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government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authorities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-Sec</a:t>
            </a:r>
            <a:r>
              <a:rPr lang="en-US" sz="2700" spc="-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17(2)(d)</a:t>
            </a:r>
          </a:p>
          <a:p>
            <a:pPr marL="337185" marR="5080" indent="-325120" algn="just">
              <a:lnSpc>
                <a:spcPct val="120000"/>
              </a:lnSpc>
              <a:spcBef>
                <a:spcPts val="1200"/>
              </a:spcBef>
              <a:buAutoNum type="alphaLcParenR"/>
              <a:tabLst>
                <a:tab pos="355600" algn="l"/>
              </a:tabLst>
            </a:pPr>
            <a:r>
              <a:rPr lang="en-US" sz="2700" spc="-5" dirty="0">
                <a:latin typeface="Calibri"/>
                <a:cs typeface="Calibri"/>
              </a:rPr>
              <a:t>Punishment </a:t>
            </a:r>
            <a:r>
              <a:rPr lang="en-US" sz="2700" spc="-10" dirty="0">
                <a:latin typeface="Calibri"/>
                <a:cs typeface="Calibri"/>
              </a:rPr>
              <a:t>for </a:t>
            </a:r>
            <a:r>
              <a:rPr lang="en-US" sz="2700" spc="-5" dirty="0">
                <a:latin typeface="Calibri"/>
                <a:cs typeface="Calibri"/>
              </a:rPr>
              <a:t>falsification </a:t>
            </a:r>
            <a:r>
              <a:rPr lang="en-US" sz="2700" dirty="0">
                <a:latin typeface="Calibri"/>
                <a:cs typeface="Calibri"/>
              </a:rPr>
              <a:t>of </a:t>
            </a:r>
            <a:r>
              <a:rPr lang="en-US" sz="2700" spc="-5" dirty="0">
                <a:latin typeface="Calibri"/>
                <a:cs typeface="Calibri"/>
              </a:rPr>
              <a:t>books </a:t>
            </a:r>
            <a:r>
              <a:rPr lang="en-US" sz="2700" dirty="0">
                <a:latin typeface="Calibri"/>
                <a:cs typeface="Calibri"/>
              </a:rPr>
              <a:t>of </a:t>
            </a:r>
            <a:r>
              <a:rPr lang="en-US" sz="2700" spc="-5" dirty="0">
                <a:latin typeface="Calibri"/>
                <a:cs typeface="Calibri"/>
              </a:rPr>
              <a:t>CD </a:t>
            </a:r>
            <a:r>
              <a:rPr lang="en-US" sz="2700" dirty="0">
                <a:latin typeface="Calibri"/>
                <a:cs typeface="Calibri"/>
              </a:rPr>
              <a:t>– Sec 71 of IBC – </a:t>
            </a:r>
            <a:r>
              <a:rPr lang="en-US" sz="2700" spc="-15" dirty="0">
                <a:latin typeface="Calibri"/>
                <a:cs typeface="Calibri"/>
              </a:rPr>
              <a:t>any </a:t>
            </a:r>
            <a:r>
              <a:rPr lang="en-US" sz="2700" spc="-5" dirty="0">
                <a:latin typeface="Calibri"/>
                <a:cs typeface="Calibri"/>
              </a:rPr>
              <a:t>person </a:t>
            </a:r>
            <a:r>
              <a:rPr lang="en-US" sz="2700" spc="-10" dirty="0">
                <a:latin typeface="Calibri"/>
                <a:cs typeface="Calibri"/>
              </a:rPr>
              <a:t>alters </a:t>
            </a:r>
            <a:r>
              <a:rPr lang="en-US" sz="2700" dirty="0">
                <a:latin typeface="Calibri"/>
                <a:cs typeface="Calibri"/>
              </a:rPr>
              <a:t>or </a:t>
            </a:r>
            <a:r>
              <a:rPr lang="en-US" sz="2700" spc="-5" dirty="0">
                <a:latin typeface="Calibri"/>
                <a:cs typeface="Calibri"/>
              </a:rPr>
              <a:t>falsifies </a:t>
            </a:r>
            <a:r>
              <a:rPr lang="en-US" sz="2700" spc="-15" dirty="0">
                <a:latin typeface="Calibri"/>
                <a:cs typeface="Calibri"/>
              </a:rPr>
              <a:t>any </a:t>
            </a:r>
            <a:r>
              <a:rPr lang="en-US" sz="2700" spc="-5" dirty="0">
                <a:latin typeface="Calibri"/>
                <a:cs typeface="Calibri"/>
              </a:rPr>
              <a:t>books, papers </a:t>
            </a:r>
            <a:r>
              <a:rPr lang="en-US" sz="2700" dirty="0">
                <a:latin typeface="Calibri"/>
                <a:cs typeface="Calibri"/>
              </a:rPr>
              <a:t>or </a:t>
            </a:r>
            <a:r>
              <a:rPr lang="en-US" sz="2700" spc="-39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securities </a:t>
            </a:r>
            <a:r>
              <a:rPr lang="en-US" sz="2700" dirty="0">
                <a:latin typeface="Calibri"/>
                <a:cs typeface="Calibri"/>
              </a:rPr>
              <a:t>or </a:t>
            </a:r>
            <a:r>
              <a:rPr lang="en-US" sz="2700" spc="-15" dirty="0">
                <a:latin typeface="Calibri"/>
                <a:cs typeface="Calibri"/>
              </a:rPr>
              <a:t>makes any </a:t>
            </a:r>
            <a:r>
              <a:rPr lang="en-US" sz="2700" spc="-10" dirty="0">
                <a:latin typeface="Calibri"/>
                <a:cs typeface="Calibri"/>
              </a:rPr>
              <a:t>false </a:t>
            </a:r>
            <a:r>
              <a:rPr lang="en-US" sz="2700" dirty="0">
                <a:latin typeface="Calibri"/>
                <a:cs typeface="Calibri"/>
              </a:rPr>
              <a:t>or </a:t>
            </a:r>
            <a:r>
              <a:rPr lang="en-US" sz="2700" spc="-10" dirty="0">
                <a:latin typeface="Calibri"/>
                <a:cs typeface="Calibri"/>
              </a:rPr>
              <a:t>fraudulent </a:t>
            </a:r>
            <a:r>
              <a:rPr lang="en-US" sz="2700" spc="-5" dirty="0">
                <a:latin typeface="Calibri"/>
                <a:cs typeface="Calibri"/>
              </a:rPr>
              <a:t>entry </a:t>
            </a:r>
            <a:r>
              <a:rPr lang="en-US" sz="2700" dirty="0">
                <a:latin typeface="Calibri"/>
                <a:cs typeface="Calibri"/>
              </a:rPr>
              <a:t>in </a:t>
            </a:r>
            <a:r>
              <a:rPr lang="en-US" sz="2700" spc="-15" dirty="0">
                <a:latin typeface="Calibri"/>
                <a:cs typeface="Calibri"/>
              </a:rPr>
              <a:t>any </a:t>
            </a:r>
            <a:r>
              <a:rPr lang="en-US" sz="2700" spc="-5" dirty="0">
                <a:latin typeface="Calibri"/>
                <a:cs typeface="Calibri"/>
              </a:rPr>
              <a:t>books with </a:t>
            </a:r>
            <a:r>
              <a:rPr lang="en-US" sz="2700" dirty="0">
                <a:latin typeface="Calibri"/>
                <a:cs typeface="Calibri"/>
              </a:rPr>
              <a:t>the </a:t>
            </a:r>
            <a:r>
              <a:rPr lang="en-US" sz="2700" spc="-10" dirty="0">
                <a:latin typeface="Calibri"/>
                <a:cs typeface="Calibri"/>
              </a:rPr>
              <a:t>intent </a:t>
            </a:r>
            <a:r>
              <a:rPr lang="en-US" sz="2700" dirty="0">
                <a:latin typeface="Calibri"/>
                <a:cs typeface="Calibri"/>
              </a:rPr>
              <a:t>of </a:t>
            </a:r>
            <a:r>
              <a:rPr lang="en-US" sz="2700" spc="-10" dirty="0">
                <a:latin typeface="Calibri"/>
                <a:cs typeface="Calibri"/>
              </a:rPr>
              <a:t>defrauding </a:t>
            </a:r>
            <a:r>
              <a:rPr lang="en-US" sz="2700" dirty="0">
                <a:latin typeface="Calibri"/>
                <a:cs typeface="Calibri"/>
              </a:rPr>
              <a:t>the </a:t>
            </a:r>
            <a:r>
              <a:rPr lang="en-US" sz="2700" spc="-10" dirty="0">
                <a:latin typeface="Calibri"/>
                <a:cs typeface="Calibri"/>
              </a:rPr>
              <a:t>creditors </a:t>
            </a:r>
            <a:r>
              <a:rPr lang="en-US" sz="2700" dirty="0">
                <a:latin typeface="Calibri"/>
                <a:cs typeface="Calibri"/>
              </a:rPr>
              <a:t>– </a:t>
            </a:r>
            <a:r>
              <a:rPr lang="en-US" sz="2700" spc="-5" dirty="0">
                <a:latin typeface="Calibri"/>
                <a:cs typeface="Calibri"/>
              </a:rPr>
              <a:t>3-5 </a:t>
            </a:r>
            <a:r>
              <a:rPr lang="en-US" sz="2700" spc="-395" dirty="0">
                <a:latin typeface="Calibri"/>
                <a:cs typeface="Calibri"/>
              </a:rPr>
              <a:t> </a:t>
            </a:r>
            <a:r>
              <a:rPr lang="en-US" sz="2700" spc="-15" dirty="0">
                <a:latin typeface="Calibri"/>
                <a:cs typeface="Calibri"/>
              </a:rPr>
              <a:t>years </a:t>
            </a:r>
            <a:r>
              <a:rPr lang="en-US" sz="2700" spc="-5" dirty="0">
                <a:latin typeface="Calibri"/>
                <a:cs typeface="Calibri"/>
              </a:rPr>
              <a:t>imprisonment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or </a:t>
            </a:r>
            <a:r>
              <a:rPr lang="en-US" sz="2700" spc="-5" dirty="0">
                <a:latin typeface="Calibri"/>
                <a:cs typeface="Calibri"/>
              </a:rPr>
              <a:t>fine </a:t>
            </a:r>
            <a:r>
              <a:rPr lang="en-US" sz="2700" dirty="0">
                <a:latin typeface="Calibri"/>
                <a:cs typeface="Calibri"/>
              </a:rPr>
              <a:t>1 </a:t>
            </a:r>
            <a:r>
              <a:rPr lang="en-US" sz="2700" spc="-5" dirty="0">
                <a:latin typeface="Calibri"/>
                <a:cs typeface="Calibri"/>
              </a:rPr>
              <a:t>Lakh</a:t>
            </a:r>
            <a:r>
              <a:rPr lang="en-US" sz="2700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to</a:t>
            </a:r>
            <a:r>
              <a:rPr lang="en-US" sz="2700" dirty="0">
                <a:latin typeface="Calibri"/>
                <a:cs typeface="Calibri"/>
              </a:rPr>
              <a:t> 100 Lakh or</a:t>
            </a:r>
            <a:r>
              <a:rPr lang="en-US" sz="2700" spc="-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both</a:t>
            </a:r>
          </a:p>
          <a:p>
            <a:pPr marL="355600" indent="-342900" algn="just">
              <a:lnSpc>
                <a:spcPct val="120000"/>
              </a:lnSpc>
              <a:spcBef>
                <a:spcPts val="12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lang="en-US" sz="2700" dirty="0">
                <a:latin typeface="Calibri"/>
                <a:cs typeface="Calibri"/>
              </a:rPr>
              <a:t>Sec</a:t>
            </a:r>
            <a:r>
              <a:rPr lang="en-US" sz="2700" spc="-1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147 of</a:t>
            </a:r>
            <a:r>
              <a:rPr lang="en-US" sz="2700" spc="1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the</a:t>
            </a:r>
            <a:r>
              <a:rPr lang="en-US" sz="2700" spc="-1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Companies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Act,</a:t>
            </a:r>
            <a:r>
              <a:rPr lang="en-US" sz="2700" spc="-1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2013</a:t>
            </a:r>
            <a:r>
              <a:rPr lang="en-US" sz="2700" spc="1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– </a:t>
            </a:r>
            <a:r>
              <a:rPr lang="en-US" sz="2700" spc="-5" dirty="0">
                <a:latin typeface="Calibri"/>
                <a:cs typeface="Calibri"/>
              </a:rPr>
              <a:t>Punishment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for</a:t>
            </a:r>
            <a:r>
              <a:rPr lang="en-US" sz="2700" spc="-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contravention</a:t>
            </a:r>
            <a:r>
              <a:rPr lang="en-US" sz="2700" spc="-4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–</a:t>
            </a:r>
            <a:r>
              <a:rPr lang="en-US" sz="2700" spc="-20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fine</a:t>
            </a:r>
            <a:r>
              <a:rPr lang="en-US" sz="2700" spc="-1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25K</a:t>
            </a:r>
            <a:r>
              <a:rPr lang="en-US" sz="2700" spc="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dirty="0">
                <a:latin typeface="Calibri"/>
                <a:cs typeface="Calibri"/>
              </a:rPr>
              <a:t>500K</a:t>
            </a:r>
            <a:r>
              <a:rPr lang="en-US" sz="2700" spc="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or</a:t>
            </a:r>
            <a:r>
              <a:rPr lang="en-US" sz="2700" spc="-1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4</a:t>
            </a:r>
            <a:r>
              <a:rPr lang="en-US" sz="2700" spc="1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times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of</a:t>
            </a:r>
            <a:r>
              <a:rPr lang="en-US" sz="2700" spc="10" dirty="0">
                <a:latin typeface="Calibri"/>
                <a:cs typeface="Calibri"/>
              </a:rPr>
              <a:t> </a:t>
            </a:r>
            <a:r>
              <a:rPr lang="en-US" sz="2700" spc="-15" dirty="0">
                <a:latin typeface="Calibri"/>
                <a:cs typeface="Calibri"/>
              </a:rPr>
              <a:t>fee</a:t>
            </a:r>
            <a:r>
              <a:rPr lang="en-US" sz="2700" dirty="0">
                <a:latin typeface="Calibri"/>
                <a:cs typeface="Calibri"/>
              </a:rPr>
              <a:t> –</a:t>
            </a:r>
            <a:r>
              <a:rPr lang="en-US" sz="2700" spc="1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for</a:t>
            </a:r>
            <a:endParaRPr lang="en-US" sz="2700" dirty="0">
              <a:latin typeface="Calibri"/>
              <a:cs typeface="Calibri"/>
            </a:endParaRPr>
          </a:p>
          <a:p>
            <a:pPr marL="748665" lvl="1" algn="just">
              <a:lnSpc>
                <a:spcPct val="120000"/>
              </a:lnSpc>
            </a:pPr>
            <a:r>
              <a:rPr lang="en-US" spc="-5" dirty="0" err="1">
                <a:latin typeface="Calibri"/>
                <a:cs typeface="Calibri"/>
              </a:rPr>
              <a:t>wilful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5" dirty="0">
                <a:latin typeface="Calibri"/>
                <a:cs typeface="Calibri"/>
              </a:rPr>
              <a:t> with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intent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to</a:t>
            </a:r>
            <a:r>
              <a:rPr lang="en-US" spc="-5" dirty="0">
                <a:latin typeface="Calibri"/>
                <a:cs typeface="Calibri"/>
              </a:rPr>
              <a:t> deceive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creditors,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shareholders</a:t>
            </a:r>
            <a:r>
              <a:rPr lang="en-US" dirty="0">
                <a:latin typeface="Calibri"/>
                <a:cs typeface="Calibri"/>
              </a:rPr>
              <a:t> –</a:t>
            </a:r>
            <a:r>
              <a:rPr lang="en-US" spc="2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fine</a:t>
            </a:r>
            <a:r>
              <a:rPr lang="en-US" dirty="0">
                <a:latin typeface="Calibri"/>
                <a:cs typeface="Calibri"/>
              </a:rPr>
              <a:t> 50K </a:t>
            </a:r>
            <a:r>
              <a:rPr lang="en-US" spc="-10" dirty="0">
                <a:latin typeface="Calibri"/>
                <a:cs typeface="Calibri"/>
              </a:rPr>
              <a:t>to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2500K or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8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times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spc="-20" dirty="0">
                <a:latin typeface="Calibri"/>
                <a:cs typeface="Calibri"/>
              </a:rPr>
              <a:t>fee</a:t>
            </a:r>
            <a:r>
              <a:rPr lang="en-US" dirty="0">
                <a:latin typeface="Calibri"/>
                <a:cs typeface="Calibri"/>
              </a:rPr>
              <a:t> –</a:t>
            </a:r>
          </a:p>
          <a:p>
            <a:pPr marL="748665" lvl="1" algn="just">
              <a:lnSpc>
                <a:spcPct val="120000"/>
              </a:lnSpc>
              <a:spcBef>
                <a:spcPts val="5"/>
              </a:spcBef>
            </a:pPr>
            <a:r>
              <a:rPr lang="en-US" spc="-5" dirty="0">
                <a:latin typeface="Calibri"/>
                <a:cs typeface="Calibri"/>
              </a:rPr>
              <a:t>Imprisonment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for </a:t>
            </a:r>
            <a:r>
              <a:rPr lang="en-US" dirty="0">
                <a:latin typeface="Calibri"/>
                <a:cs typeface="Calibri"/>
              </a:rPr>
              <a:t>1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year</a:t>
            </a:r>
            <a:endParaRPr lang="en-US" dirty="0">
              <a:latin typeface="Calibri"/>
              <a:cs typeface="Calibri"/>
            </a:endParaRPr>
          </a:p>
          <a:p>
            <a:pPr marL="337185" marR="493395" indent="-325120" algn="just">
              <a:lnSpc>
                <a:spcPct val="120000"/>
              </a:lnSpc>
              <a:spcBef>
                <a:spcPts val="1200"/>
              </a:spcBef>
              <a:buAutoNum type="alphaLcParenR" startAt="4"/>
              <a:tabLst>
                <a:tab pos="354965" algn="l"/>
                <a:tab pos="355600" algn="l"/>
              </a:tabLst>
            </a:pPr>
            <a:r>
              <a:rPr lang="en-US" sz="2700" dirty="0">
                <a:latin typeface="Calibri"/>
                <a:cs typeface="Calibri"/>
              </a:rPr>
              <a:t>Sec 147 </a:t>
            </a:r>
            <a:r>
              <a:rPr lang="en-US" sz="2700" spc="-5" dirty="0">
                <a:latin typeface="Calibri"/>
                <a:cs typeface="Calibri"/>
              </a:rPr>
              <a:t>further provides that </a:t>
            </a:r>
            <a:r>
              <a:rPr lang="en-US" sz="2700" dirty="0">
                <a:latin typeface="Calibri"/>
                <a:cs typeface="Calibri"/>
              </a:rPr>
              <a:t>the </a:t>
            </a:r>
            <a:r>
              <a:rPr lang="en-US" sz="2700" spc="-5" dirty="0">
                <a:latin typeface="Calibri"/>
                <a:cs typeface="Calibri"/>
              </a:rPr>
              <a:t>auditor will </a:t>
            </a:r>
            <a:r>
              <a:rPr lang="en-US" sz="2700" spc="-10" dirty="0">
                <a:latin typeface="Calibri"/>
                <a:cs typeface="Calibri"/>
              </a:rPr>
              <a:t>refund </a:t>
            </a:r>
            <a:r>
              <a:rPr lang="en-US" sz="2700" dirty="0">
                <a:latin typeface="Calibri"/>
                <a:cs typeface="Calibri"/>
              </a:rPr>
              <a:t>the </a:t>
            </a:r>
            <a:r>
              <a:rPr lang="en-US" sz="2700" spc="-10" dirty="0">
                <a:latin typeface="Calibri"/>
                <a:cs typeface="Calibri"/>
              </a:rPr>
              <a:t>remuneration </a:t>
            </a:r>
            <a:r>
              <a:rPr lang="en-US" sz="2700" spc="-15" dirty="0">
                <a:latin typeface="Calibri"/>
                <a:cs typeface="Calibri"/>
              </a:rPr>
              <a:t>taken </a:t>
            </a:r>
            <a:r>
              <a:rPr lang="en-US" sz="2700" spc="-10" dirty="0">
                <a:latin typeface="Calibri"/>
                <a:cs typeface="Calibri"/>
              </a:rPr>
              <a:t>from </a:t>
            </a:r>
            <a:r>
              <a:rPr lang="en-US" sz="2700" dirty="0">
                <a:latin typeface="Calibri"/>
                <a:cs typeface="Calibri"/>
              </a:rPr>
              <a:t>the </a:t>
            </a:r>
            <a:r>
              <a:rPr lang="en-US" sz="2700" spc="-10" dirty="0">
                <a:latin typeface="Calibri"/>
                <a:cs typeface="Calibri"/>
              </a:rPr>
              <a:t>Company </a:t>
            </a:r>
            <a:r>
              <a:rPr lang="en-US" sz="2700" dirty="0">
                <a:latin typeface="Calibri"/>
                <a:cs typeface="Calibri"/>
              </a:rPr>
              <a:t>and </a:t>
            </a:r>
            <a:r>
              <a:rPr lang="en-US" sz="2700" spc="-15" dirty="0">
                <a:latin typeface="Calibri"/>
                <a:cs typeface="Calibri"/>
              </a:rPr>
              <a:t>pay </a:t>
            </a:r>
            <a:r>
              <a:rPr lang="en-US" sz="2700" spc="-39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compensation</a:t>
            </a:r>
            <a:r>
              <a:rPr lang="en-US" sz="2700" spc="-1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and</a:t>
            </a:r>
            <a:r>
              <a:rPr lang="en-US" sz="2700" spc="-4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damages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spc="-5" dirty="0">
                <a:latin typeface="Calibri"/>
                <a:cs typeface="Calibri"/>
              </a:rPr>
              <a:t>members,</a:t>
            </a:r>
            <a:r>
              <a:rPr lang="en-US" sz="2700" spc="-35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creditors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and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Govt</a:t>
            </a:r>
            <a:r>
              <a:rPr lang="en-US" sz="2700" spc="-1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authorities</a:t>
            </a:r>
          </a:p>
          <a:p>
            <a:pPr marL="337185" marR="208279" indent="-325120" algn="just">
              <a:lnSpc>
                <a:spcPct val="120000"/>
              </a:lnSpc>
              <a:spcBef>
                <a:spcPts val="1200"/>
              </a:spcBef>
              <a:buAutoNum type="alphaLcParenR" startAt="4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Calibri"/>
                <a:cs typeface="Calibri"/>
              </a:rPr>
              <a:t>National </a:t>
            </a:r>
            <a:r>
              <a:rPr lang="en-US" sz="2700" dirty="0">
                <a:latin typeface="Calibri"/>
                <a:cs typeface="Calibri"/>
              </a:rPr>
              <a:t>Financial </a:t>
            </a:r>
            <a:r>
              <a:rPr lang="en-US" sz="2700" spc="-10" dirty="0">
                <a:latin typeface="Calibri"/>
                <a:cs typeface="Calibri"/>
              </a:rPr>
              <a:t>Reporting </a:t>
            </a:r>
            <a:r>
              <a:rPr lang="en-US" sz="2700" spc="-5" dirty="0">
                <a:latin typeface="Calibri"/>
                <a:cs typeface="Calibri"/>
              </a:rPr>
              <a:t>Authority </a:t>
            </a:r>
            <a:r>
              <a:rPr lang="en-US" sz="2700" dirty="0">
                <a:latin typeface="Calibri"/>
                <a:cs typeface="Calibri"/>
              </a:rPr>
              <a:t>(NFRA) has been set up </a:t>
            </a:r>
            <a:r>
              <a:rPr lang="en-US" sz="2700" spc="-5" dirty="0">
                <a:latin typeface="Calibri"/>
                <a:cs typeface="Calibri"/>
              </a:rPr>
              <a:t>with </a:t>
            </a:r>
            <a:r>
              <a:rPr lang="en-US" sz="2700" spc="-15" dirty="0">
                <a:latin typeface="Calibri"/>
                <a:cs typeface="Calibri"/>
              </a:rPr>
              <a:t>vast </a:t>
            </a:r>
            <a:r>
              <a:rPr lang="en-US" sz="2700" spc="-10" dirty="0">
                <a:latin typeface="Calibri"/>
                <a:cs typeface="Calibri"/>
              </a:rPr>
              <a:t>powers </a:t>
            </a:r>
            <a:r>
              <a:rPr lang="en-US" sz="2700" dirty="0">
                <a:latin typeface="Calibri"/>
                <a:cs typeface="Calibri"/>
              </a:rPr>
              <a:t>and </a:t>
            </a:r>
            <a:r>
              <a:rPr lang="en-US" sz="2700" spc="-5" dirty="0">
                <a:latin typeface="Calibri"/>
                <a:cs typeface="Calibri"/>
              </a:rPr>
              <a:t>there </a:t>
            </a:r>
            <a:r>
              <a:rPr lang="en-US" sz="2700" dirty="0">
                <a:latin typeface="Calibri"/>
                <a:cs typeface="Calibri"/>
              </a:rPr>
              <a:t>is a </a:t>
            </a:r>
            <a:r>
              <a:rPr lang="en-US" sz="2700" spc="-5" dirty="0">
                <a:latin typeface="Calibri"/>
                <a:cs typeface="Calibri"/>
              </a:rPr>
              <a:t>possibility </a:t>
            </a:r>
            <a:r>
              <a:rPr lang="en-US" sz="2700" dirty="0">
                <a:latin typeface="Calibri"/>
                <a:cs typeface="Calibri"/>
              </a:rPr>
              <a:t>of </a:t>
            </a:r>
            <a:r>
              <a:rPr lang="en-US" sz="2700" spc="-39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complaints </a:t>
            </a:r>
            <a:r>
              <a:rPr lang="en-US" sz="2700" spc="-10" dirty="0">
                <a:latin typeface="Calibri"/>
                <a:cs typeface="Calibri"/>
              </a:rPr>
              <a:t>against </a:t>
            </a:r>
            <a:r>
              <a:rPr lang="en-US" sz="2700" spc="-5" dirty="0">
                <a:latin typeface="Calibri"/>
                <a:cs typeface="Calibri"/>
              </a:rPr>
              <a:t>erring CAs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dirty="0">
                <a:latin typeface="Calibri"/>
                <a:cs typeface="Calibri"/>
              </a:rPr>
              <a:t>NFRA and the </a:t>
            </a:r>
            <a:r>
              <a:rPr lang="en-US" sz="2700" spc="-10" dirty="0">
                <a:latin typeface="Calibri"/>
                <a:cs typeface="Calibri"/>
              </a:rPr>
              <a:t>powers are </a:t>
            </a:r>
            <a:r>
              <a:rPr lang="en-US" sz="2700" spc="-5" dirty="0">
                <a:latin typeface="Calibri"/>
                <a:cs typeface="Calibri"/>
              </a:rPr>
              <a:t>very </a:t>
            </a:r>
            <a:r>
              <a:rPr lang="en-US" sz="2700" spc="-10" dirty="0">
                <a:latin typeface="Calibri"/>
                <a:cs typeface="Calibri"/>
              </a:rPr>
              <a:t>large. </a:t>
            </a:r>
            <a:r>
              <a:rPr lang="en-US" sz="2700" dirty="0">
                <a:latin typeface="Calibri"/>
                <a:cs typeface="Calibri"/>
              </a:rPr>
              <a:t>NFRA is </a:t>
            </a:r>
            <a:r>
              <a:rPr lang="en-US" sz="2700" spc="-10" dirty="0">
                <a:latin typeface="Calibri"/>
                <a:cs typeface="Calibri"/>
              </a:rPr>
              <a:t>having powers </a:t>
            </a:r>
            <a:r>
              <a:rPr lang="en-US" sz="2700" spc="-20" dirty="0">
                <a:latin typeface="Calibri"/>
                <a:cs typeface="Calibri"/>
              </a:rPr>
              <a:t>u/s </a:t>
            </a:r>
            <a:r>
              <a:rPr lang="en-US" sz="2700" dirty="0">
                <a:latin typeface="Calibri"/>
                <a:cs typeface="Calibri"/>
              </a:rPr>
              <a:t>132 of the </a:t>
            </a:r>
            <a:r>
              <a:rPr lang="en-US" sz="2700" spc="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Companies </a:t>
            </a:r>
            <a:r>
              <a:rPr lang="en-US" sz="2700" dirty="0">
                <a:latin typeface="Calibri"/>
                <a:cs typeface="Calibri"/>
              </a:rPr>
              <a:t>Act, 2013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spc="-5" dirty="0">
                <a:latin typeface="Calibri"/>
                <a:cs typeface="Calibri"/>
              </a:rPr>
              <a:t>fine </a:t>
            </a:r>
            <a:r>
              <a:rPr lang="en-US" sz="2700" dirty="0">
                <a:latin typeface="Calibri"/>
                <a:cs typeface="Calibri"/>
              </a:rPr>
              <a:t>1 </a:t>
            </a:r>
            <a:r>
              <a:rPr lang="en-US" sz="2700" spc="-5" dirty="0">
                <a:latin typeface="Calibri"/>
                <a:cs typeface="Calibri"/>
              </a:rPr>
              <a:t>Lakh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dirty="0">
                <a:latin typeface="Calibri"/>
                <a:cs typeface="Calibri"/>
              </a:rPr>
              <a:t>5 </a:t>
            </a:r>
            <a:r>
              <a:rPr lang="en-US" sz="2700" spc="-5" dirty="0">
                <a:latin typeface="Calibri"/>
                <a:cs typeface="Calibri"/>
              </a:rPr>
              <a:t>Lakh </a:t>
            </a:r>
            <a:r>
              <a:rPr lang="en-US" sz="2700" dirty="0">
                <a:latin typeface="Calibri"/>
                <a:cs typeface="Calibri"/>
              </a:rPr>
              <a:t>– 5 time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dirty="0">
                <a:latin typeface="Calibri"/>
                <a:cs typeface="Calibri"/>
              </a:rPr>
              <a:t>10 times of </a:t>
            </a:r>
            <a:r>
              <a:rPr lang="en-US" sz="2700" spc="-15" dirty="0">
                <a:latin typeface="Calibri"/>
                <a:cs typeface="Calibri"/>
              </a:rPr>
              <a:t>fee </a:t>
            </a:r>
            <a:r>
              <a:rPr lang="en-US" sz="2700" dirty="0">
                <a:latin typeface="Calibri"/>
                <a:cs typeface="Calibri"/>
              </a:rPr>
              <a:t>– </a:t>
            </a:r>
            <a:r>
              <a:rPr lang="en-US" sz="2700" spc="-5" dirty="0">
                <a:latin typeface="Calibri"/>
                <a:cs typeface="Calibri"/>
              </a:rPr>
              <a:t>debarring </a:t>
            </a:r>
            <a:r>
              <a:rPr lang="en-US" sz="2700" spc="-10" dirty="0">
                <a:latin typeface="Calibri"/>
                <a:cs typeface="Calibri"/>
              </a:rPr>
              <a:t>from </a:t>
            </a:r>
            <a:r>
              <a:rPr lang="en-US" sz="2700" spc="-5" dirty="0">
                <a:latin typeface="Calibri"/>
                <a:cs typeface="Calibri"/>
              </a:rPr>
              <a:t>practice </a:t>
            </a:r>
            <a:r>
              <a:rPr lang="en-US" sz="2700" spc="-10" dirty="0">
                <a:latin typeface="Calibri"/>
                <a:cs typeface="Calibri"/>
              </a:rPr>
              <a:t>for </a:t>
            </a:r>
            <a:r>
              <a:rPr lang="en-US" sz="2700" dirty="0">
                <a:latin typeface="Calibri"/>
                <a:cs typeface="Calibri"/>
              </a:rPr>
              <a:t>6 </a:t>
            </a:r>
            <a:r>
              <a:rPr lang="en-US" sz="2700" spc="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months</a:t>
            </a:r>
            <a:r>
              <a:rPr lang="en-US" sz="2700" spc="-40" dirty="0">
                <a:latin typeface="Calibri"/>
                <a:cs typeface="Calibri"/>
              </a:rPr>
              <a:t> </a:t>
            </a:r>
            <a:r>
              <a:rPr lang="en-US" sz="2700" spc="-10" dirty="0">
                <a:latin typeface="Calibri"/>
                <a:cs typeface="Calibri"/>
              </a:rPr>
              <a:t>to </a:t>
            </a:r>
            <a:r>
              <a:rPr lang="en-US" sz="2700" dirty="0">
                <a:latin typeface="Calibri"/>
                <a:cs typeface="Calibri"/>
              </a:rPr>
              <a:t>10</a:t>
            </a:r>
            <a:r>
              <a:rPr lang="en-US" sz="2700" spc="10" dirty="0">
                <a:latin typeface="Calibri"/>
                <a:cs typeface="Calibri"/>
              </a:rPr>
              <a:t> </a:t>
            </a:r>
            <a:r>
              <a:rPr lang="en-US" sz="2700" spc="-15" dirty="0">
                <a:latin typeface="Calibri"/>
                <a:cs typeface="Calibri"/>
              </a:rPr>
              <a:t>years</a:t>
            </a:r>
            <a:endParaRPr lang="en-US" sz="2700" dirty="0">
              <a:latin typeface="Calibri"/>
              <a:cs typeface="Calibri"/>
            </a:endParaRPr>
          </a:p>
          <a:p>
            <a:pPr marL="337185" marR="50165" indent="-325120" algn="just">
              <a:lnSpc>
                <a:spcPct val="120000"/>
              </a:lnSpc>
              <a:spcBef>
                <a:spcPts val="1200"/>
              </a:spcBef>
              <a:buAutoNum type="alphaLcParenR" startAt="4"/>
              <a:tabLst>
                <a:tab pos="354965" algn="l"/>
                <a:tab pos="355600" algn="l"/>
              </a:tabLst>
            </a:pPr>
            <a:r>
              <a:rPr lang="en-US" sz="2700" dirty="0">
                <a:latin typeface="Calibri"/>
                <a:cs typeface="Calibri"/>
              </a:rPr>
              <a:t>All </a:t>
            </a:r>
            <a:r>
              <a:rPr lang="en-US" sz="2700" spc="-5" dirty="0">
                <a:latin typeface="Calibri"/>
                <a:cs typeface="Calibri"/>
              </a:rPr>
              <a:t>depends </a:t>
            </a:r>
            <a:r>
              <a:rPr lang="en-US" sz="2700" dirty="0">
                <a:latin typeface="Calibri"/>
                <a:cs typeface="Calibri"/>
              </a:rPr>
              <a:t>upon the </a:t>
            </a:r>
            <a:r>
              <a:rPr lang="en-US" sz="2700" spc="-10" dirty="0">
                <a:latin typeface="Calibri"/>
                <a:cs typeface="Calibri"/>
              </a:rPr>
              <a:t>regulator </a:t>
            </a:r>
            <a:r>
              <a:rPr lang="en-US" sz="2700" dirty="0">
                <a:latin typeface="Calibri"/>
                <a:cs typeface="Calibri"/>
              </a:rPr>
              <a:t>– </a:t>
            </a:r>
            <a:r>
              <a:rPr lang="en-US" sz="2700" spc="-15" dirty="0">
                <a:latin typeface="Calibri"/>
                <a:cs typeface="Calibri"/>
              </a:rPr>
              <a:t>like </a:t>
            </a:r>
            <a:r>
              <a:rPr lang="en-US" sz="2700" dirty="0">
                <a:latin typeface="Calibri"/>
                <a:cs typeface="Calibri"/>
              </a:rPr>
              <a:t>IBBI if </a:t>
            </a:r>
            <a:r>
              <a:rPr lang="en-US" sz="2700" spc="-5" dirty="0">
                <a:latin typeface="Calibri"/>
                <a:cs typeface="Calibri"/>
              </a:rPr>
              <a:t>complainant will </a:t>
            </a:r>
            <a:r>
              <a:rPr lang="en-US" sz="2700" spc="-15" dirty="0">
                <a:latin typeface="Calibri"/>
                <a:cs typeface="Calibri"/>
              </a:rPr>
              <a:t>get </a:t>
            </a:r>
            <a:r>
              <a:rPr lang="en-US" sz="2700" spc="-5" dirty="0">
                <a:latin typeface="Calibri"/>
                <a:cs typeface="Calibri"/>
              </a:rPr>
              <a:t>response </a:t>
            </a:r>
            <a:r>
              <a:rPr lang="en-US" sz="2700" dirty="0">
                <a:latin typeface="Calibri"/>
                <a:cs typeface="Calibri"/>
              </a:rPr>
              <a:t>– </a:t>
            </a:r>
            <a:r>
              <a:rPr lang="en-US" sz="2700" spc="-10" dirty="0">
                <a:latin typeface="Calibri"/>
                <a:cs typeface="Calibri"/>
              </a:rPr>
              <a:t>everyone </a:t>
            </a:r>
            <a:r>
              <a:rPr lang="en-US" sz="2700" spc="-5" dirty="0">
                <a:latin typeface="Calibri"/>
                <a:cs typeface="Calibri"/>
              </a:rPr>
              <a:t>will file </a:t>
            </a:r>
            <a:r>
              <a:rPr lang="en-US" sz="2700" dirty="0">
                <a:latin typeface="Calibri"/>
                <a:cs typeface="Calibri"/>
              </a:rPr>
              <a:t>a </a:t>
            </a:r>
            <a:r>
              <a:rPr lang="en-US" sz="2700" spc="-5" dirty="0">
                <a:latin typeface="Calibri"/>
                <a:cs typeface="Calibri"/>
              </a:rPr>
              <a:t>complaint; </a:t>
            </a:r>
            <a:r>
              <a:rPr lang="en-US" sz="2700" dirty="0">
                <a:latin typeface="Calibri"/>
                <a:cs typeface="Calibri"/>
              </a:rPr>
              <a:t>if </a:t>
            </a:r>
            <a:r>
              <a:rPr lang="en-US" sz="2700" spc="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NFRA </a:t>
            </a:r>
            <a:r>
              <a:rPr lang="en-US" sz="2700" spc="-5" dirty="0">
                <a:latin typeface="Calibri"/>
                <a:cs typeface="Calibri"/>
              </a:rPr>
              <a:t>would </a:t>
            </a:r>
            <a:r>
              <a:rPr lang="en-US" sz="2700" dirty="0">
                <a:latin typeface="Calibri"/>
                <a:cs typeface="Calibri"/>
              </a:rPr>
              <a:t>be </a:t>
            </a:r>
            <a:r>
              <a:rPr lang="en-US" sz="2700" spc="-10" dirty="0">
                <a:latin typeface="Calibri"/>
                <a:cs typeface="Calibri"/>
              </a:rPr>
              <a:t>responsive </a:t>
            </a:r>
            <a:r>
              <a:rPr lang="en-US" sz="2700" dirty="0">
                <a:latin typeface="Calibri"/>
                <a:cs typeface="Calibri"/>
              </a:rPr>
              <a:t>– </a:t>
            </a:r>
            <a:r>
              <a:rPr lang="en-US" sz="2700" spc="-10" dirty="0">
                <a:latin typeface="Calibri"/>
                <a:cs typeface="Calibri"/>
              </a:rPr>
              <a:t>more </a:t>
            </a:r>
            <a:r>
              <a:rPr lang="en-US" sz="2700" spc="-5" dirty="0">
                <a:latin typeface="Calibri"/>
                <a:cs typeface="Calibri"/>
              </a:rPr>
              <a:t>complaints would </a:t>
            </a:r>
            <a:r>
              <a:rPr lang="en-US" sz="2700" dirty="0">
                <a:latin typeface="Calibri"/>
                <a:cs typeface="Calibri"/>
              </a:rPr>
              <a:t>be </a:t>
            </a:r>
            <a:r>
              <a:rPr lang="en-US" sz="2700" spc="-5" dirty="0">
                <a:latin typeface="Calibri"/>
                <a:cs typeface="Calibri"/>
              </a:rPr>
              <a:t>filed by </a:t>
            </a:r>
            <a:r>
              <a:rPr lang="en-US" sz="2700" spc="-10" dirty="0">
                <a:latin typeface="Calibri"/>
                <a:cs typeface="Calibri"/>
              </a:rPr>
              <a:t>creditors, </a:t>
            </a:r>
            <a:r>
              <a:rPr lang="en-US" sz="2700" spc="-15" dirty="0">
                <a:latin typeface="Calibri"/>
                <a:cs typeface="Calibri"/>
              </a:rPr>
              <a:t>government </a:t>
            </a:r>
            <a:r>
              <a:rPr lang="en-US" sz="2700" spc="-5" dirty="0">
                <a:latin typeface="Calibri"/>
                <a:cs typeface="Calibri"/>
              </a:rPr>
              <a:t>authorities, </a:t>
            </a:r>
            <a:r>
              <a:rPr lang="en-US" sz="2700" spc="-10" dirty="0">
                <a:latin typeface="Calibri"/>
                <a:cs typeface="Calibri"/>
              </a:rPr>
              <a:t>IPs </a:t>
            </a:r>
            <a:r>
              <a:rPr lang="en-US" sz="2700" dirty="0">
                <a:latin typeface="Calibri"/>
                <a:cs typeface="Calibri"/>
              </a:rPr>
              <a:t>(based </a:t>
            </a:r>
            <a:r>
              <a:rPr lang="en-US" sz="2700" spc="-395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on</a:t>
            </a:r>
            <a:r>
              <a:rPr lang="en-US" sz="2700" spc="-10" dirty="0">
                <a:latin typeface="Calibri"/>
                <a:cs typeface="Calibri"/>
              </a:rPr>
              <a:t> forensic</a:t>
            </a:r>
            <a:r>
              <a:rPr lang="en-US" sz="2700" spc="-30" dirty="0">
                <a:latin typeface="Calibri"/>
                <a:cs typeface="Calibri"/>
              </a:rPr>
              <a:t> </a:t>
            </a:r>
            <a:r>
              <a:rPr lang="en-US" sz="2700" dirty="0">
                <a:latin typeface="Calibri"/>
                <a:cs typeface="Calibri"/>
              </a:rPr>
              <a:t>audit</a:t>
            </a:r>
            <a:r>
              <a:rPr lang="en-US" sz="2700" spc="-25" dirty="0">
                <a:latin typeface="Calibri"/>
                <a:cs typeface="Calibri"/>
              </a:rPr>
              <a:t> </a:t>
            </a:r>
            <a:r>
              <a:rPr lang="en-US" sz="2700" spc="-5" dirty="0">
                <a:latin typeface="Calibri"/>
                <a:cs typeface="Calibri"/>
              </a:rPr>
              <a:t>report)</a:t>
            </a:r>
            <a:endParaRPr lang="en-US" sz="2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93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"/>
            <a:ext cx="17145000" cy="1524000"/>
          </a:xfrm>
        </p:spPr>
        <p:txBody>
          <a:bodyPr>
            <a:normAutofit fontScale="90000"/>
          </a:bodyPr>
          <a:lstStyle/>
          <a:p>
            <a:r>
              <a:rPr lang="en-US" sz="6600" spc="-15" dirty="0"/>
              <a:t>PRACTICAL TIPS ON WHAT PROFESSIONALS’ OVERLOOK FROM</a:t>
            </a:r>
            <a:br>
              <a:rPr lang="en-US" sz="6600" spc="-15" dirty="0"/>
            </a:br>
            <a:r>
              <a:rPr lang="en-US" sz="6600" spc="-15" dirty="0"/>
              <a:t>REPORTING POINT OF VIEW WHEN AN ACCOUNT SHOWS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95500"/>
            <a:ext cx="17678400" cy="7696200"/>
          </a:xfrm>
          <a:solidFill>
            <a:srgbClr val="EFE7DD"/>
          </a:solidFill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Signs</a:t>
            </a:r>
            <a:r>
              <a:rPr lang="en-US"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lang="en-US"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diversion</a:t>
            </a:r>
            <a:r>
              <a:rPr lang="en-US"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lang="en-US"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Bank Loan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lang="en-US"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deceiving</a:t>
            </a:r>
            <a:r>
              <a:rPr lang="en-US"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</a:t>
            </a:r>
            <a:r>
              <a:rPr lang="en-US"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parties</a:t>
            </a:r>
            <a:r>
              <a:rPr lang="en-US"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personal</a:t>
            </a:r>
            <a:r>
              <a:rPr lang="en-US"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gains</a:t>
            </a:r>
            <a:r>
              <a:rPr lang="en-US"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lang="en-US"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classified</a:t>
            </a:r>
            <a:r>
              <a:rPr lang="en-US"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lang="en-US"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fraud</a:t>
            </a: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2800" dirty="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Calibri"/>
                <a:cs typeface="Calibri"/>
              </a:rPr>
              <a:t>DBR.No.CID.BC.22/20.16.003/2015-16</a:t>
            </a:r>
            <a:r>
              <a:rPr lang="en-US" sz="2400" spc="6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dated 1st</a:t>
            </a:r>
            <a:r>
              <a:rPr lang="en-US" sz="2400" spc="2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July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2015</a:t>
            </a:r>
            <a:r>
              <a:rPr lang="en-US" sz="2400" spc="3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titled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as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Master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Circular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on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5" dirty="0" err="1">
                <a:latin typeface="Calibri"/>
                <a:cs typeface="Calibri"/>
              </a:rPr>
              <a:t>Wilful</a:t>
            </a:r>
            <a:r>
              <a:rPr lang="en-US" sz="2400" spc="-15" dirty="0">
                <a:latin typeface="Calibri"/>
                <a:cs typeface="Calibri"/>
              </a:rPr>
              <a:t> Defaulters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has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provided</a:t>
            </a:r>
            <a:r>
              <a:rPr lang="en-US" sz="2400" spc="2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that </a:t>
            </a:r>
            <a:r>
              <a:rPr lang="en-US" sz="2400" spc="-34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in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case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Statutory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Auditor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has </a:t>
            </a:r>
            <a:r>
              <a:rPr lang="en-US" sz="2400" spc="-10" dirty="0">
                <a:latin typeface="Calibri"/>
                <a:cs typeface="Calibri"/>
              </a:rPr>
              <a:t>not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reported</a:t>
            </a:r>
            <a:r>
              <a:rPr lang="en-US" sz="2400" spc="5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such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diversion,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then the </a:t>
            </a:r>
            <a:r>
              <a:rPr lang="en-US" sz="2400" spc="-10" dirty="0">
                <a:latin typeface="Calibri"/>
                <a:cs typeface="Calibri"/>
              </a:rPr>
              <a:t>banks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are</a:t>
            </a:r>
            <a:r>
              <a:rPr lang="en-US" sz="2400" spc="2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required</a:t>
            </a:r>
            <a:r>
              <a:rPr lang="en-US" sz="2400" spc="2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to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report</a:t>
            </a:r>
            <a:r>
              <a:rPr lang="en-US" sz="2400" spc="4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to:</a:t>
            </a:r>
            <a:endParaRPr lang="en-US" sz="2400" dirty="0">
              <a:latin typeface="Calibri"/>
              <a:cs typeface="Calibri"/>
            </a:endParaRPr>
          </a:p>
          <a:p>
            <a:pPr marL="1236344" lvl="2" indent="-401320">
              <a:lnSpc>
                <a:spcPct val="100000"/>
              </a:lnSpc>
              <a:spcBef>
                <a:spcPts val="95"/>
              </a:spcBef>
              <a:buAutoNum type="romanUcPeriod"/>
              <a:tabLst>
                <a:tab pos="413384" algn="l"/>
                <a:tab pos="414020" algn="l"/>
              </a:tabLst>
            </a:pPr>
            <a:r>
              <a:rPr lang="en-US" spc="-5" dirty="0">
                <a:latin typeface="Calibri"/>
                <a:cs typeface="Calibri"/>
              </a:rPr>
              <a:t>ICAI</a:t>
            </a:r>
            <a:endParaRPr lang="en-US" dirty="0">
              <a:latin typeface="Calibri"/>
              <a:cs typeface="Calibri"/>
            </a:endParaRPr>
          </a:p>
          <a:p>
            <a:pPr marL="1236344" marR="5080" lvl="2" indent="-401320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413384" algn="l"/>
                <a:tab pos="414020" algn="l"/>
              </a:tabLst>
            </a:pPr>
            <a:r>
              <a:rPr lang="en-US" spc="-10" dirty="0">
                <a:latin typeface="Calibri"/>
                <a:cs typeface="Calibri"/>
              </a:rPr>
              <a:t>RBI</a:t>
            </a:r>
            <a:r>
              <a:rPr lang="en-US" spc="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(Department</a:t>
            </a:r>
            <a:r>
              <a:rPr lang="en-US" spc="3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of</a:t>
            </a:r>
            <a:r>
              <a:rPr lang="en-US" spc="2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Banking Supervision,</a:t>
            </a:r>
            <a:r>
              <a:rPr lang="en-US" spc="25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Central</a:t>
            </a:r>
            <a:r>
              <a:rPr lang="en-US" spc="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office)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for</a:t>
            </a:r>
            <a:r>
              <a:rPr lang="en-US" spc="20" dirty="0">
                <a:latin typeface="Calibri"/>
                <a:cs typeface="Calibri"/>
              </a:rPr>
              <a:t> </a:t>
            </a:r>
            <a:r>
              <a:rPr lang="en-US" spc="-20" dirty="0">
                <a:latin typeface="Calibri"/>
                <a:cs typeface="Calibri"/>
              </a:rPr>
              <a:t>records</a:t>
            </a:r>
            <a:r>
              <a:rPr lang="en-US" spc="5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and sharing the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information</a:t>
            </a:r>
            <a:r>
              <a:rPr lang="en-US" spc="1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with</a:t>
            </a:r>
            <a:r>
              <a:rPr lang="en-US" spc="-10" dirty="0">
                <a:latin typeface="Calibri"/>
                <a:cs typeface="Calibri"/>
              </a:rPr>
              <a:t> banks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and </a:t>
            </a:r>
            <a:r>
              <a:rPr lang="en-US" spc="-35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CAG</a:t>
            </a:r>
            <a:r>
              <a:rPr lang="en-US" spc="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&amp;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MCA</a:t>
            </a:r>
            <a:endParaRPr lang="en-US" sz="3000" dirty="0">
              <a:latin typeface="Calibri"/>
              <a:cs typeface="Calibri"/>
            </a:endParaRPr>
          </a:p>
          <a:p>
            <a:pPr marL="1236344" marR="5080" lvl="2" indent="-401320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413384" algn="l"/>
                <a:tab pos="414020" algn="l"/>
              </a:tabLst>
            </a:pPr>
            <a:r>
              <a:rPr lang="en-US" sz="2400" spc="-10" dirty="0">
                <a:latin typeface="Calibri"/>
                <a:cs typeface="Calibri"/>
              </a:rPr>
              <a:t>IBA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for</a:t>
            </a:r>
            <a:r>
              <a:rPr lang="en-US" sz="2400" spc="15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records</a:t>
            </a:r>
            <a:r>
              <a:rPr lang="en-US" sz="2400" spc="5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circulating</a:t>
            </a:r>
            <a:r>
              <a:rPr lang="en-US" sz="2400" spc="-2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the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information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with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banks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for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caution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removal</a:t>
            </a:r>
            <a:r>
              <a:rPr lang="en-US" sz="2400" spc="4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from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panels,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if</a:t>
            </a:r>
            <a:r>
              <a:rPr lang="en-US" sz="2400" spc="-10" dirty="0">
                <a:latin typeface="Calibri"/>
                <a:cs typeface="Calibri"/>
              </a:rPr>
              <a:t> any</a:t>
            </a:r>
          </a:p>
          <a:p>
            <a:pPr marL="1236344" marR="5080" lvl="2" indent="-401320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413384" algn="l"/>
                <a:tab pos="414020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10" dirty="0">
                <a:latin typeface="Calibri"/>
                <a:cs typeface="Calibri"/>
              </a:rPr>
              <a:t>Standard</a:t>
            </a:r>
            <a:r>
              <a:rPr lang="en-US" sz="2400" b="1" spc="3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on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Auditing-</a:t>
            </a:r>
            <a:r>
              <a:rPr lang="en-US" sz="2400" b="1" spc="3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240</a:t>
            </a:r>
            <a:r>
              <a:rPr lang="en-US" sz="2400" b="1" spc="50" dirty="0">
                <a:latin typeface="Calibri"/>
                <a:cs typeface="Calibri"/>
              </a:rPr>
              <a:t> </a:t>
            </a:r>
            <a:r>
              <a:rPr lang="en-US" sz="2400" b="1" spc="10" dirty="0">
                <a:latin typeface="Calibri"/>
                <a:cs typeface="Calibri"/>
              </a:rPr>
              <a:t>“The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Auditor’s</a:t>
            </a:r>
            <a:r>
              <a:rPr lang="en-US" sz="2400" b="1" spc="2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Responsibilities </a:t>
            </a:r>
            <a:r>
              <a:rPr lang="en-US" sz="2400" b="1" spc="-10" dirty="0">
                <a:latin typeface="Calibri"/>
                <a:cs typeface="Calibri"/>
              </a:rPr>
              <a:t>Relating to</a:t>
            </a:r>
            <a:r>
              <a:rPr lang="en-US" sz="2400" b="1" spc="-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Fraud</a:t>
            </a:r>
            <a:r>
              <a:rPr lang="en-US" sz="2400" b="1" spc="3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in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an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Audit</a:t>
            </a:r>
            <a:r>
              <a:rPr lang="en-US" sz="2400" b="1" spc="20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of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Financial </a:t>
            </a:r>
            <a:r>
              <a:rPr lang="en-US" sz="2400" b="1" spc="-10" dirty="0">
                <a:latin typeface="Calibri"/>
                <a:cs typeface="Calibri"/>
              </a:rPr>
              <a:t>Statements”</a:t>
            </a:r>
            <a:r>
              <a:rPr lang="en-US" sz="2400" b="1" spc="2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puts</a:t>
            </a:r>
            <a:r>
              <a:rPr lang="en-US" sz="2400" b="1" spc="2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the</a:t>
            </a:r>
            <a:endParaRPr lang="en-US" sz="2400" dirty="0">
              <a:latin typeface="Calibri"/>
              <a:cs typeface="Calibri"/>
            </a:endParaRPr>
          </a:p>
          <a:p>
            <a:pPr marL="337185">
              <a:lnSpc>
                <a:spcPct val="100000"/>
              </a:lnSpc>
            </a:pPr>
            <a:r>
              <a:rPr lang="en-US" sz="2400" b="1" spc="-5" dirty="0">
                <a:latin typeface="Calibri"/>
                <a:cs typeface="Calibri"/>
              </a:rPr>
              <a:t>onus</a:t>
            </a:r>
            <a:r>
              <a:rPr lang="en-US" sz="2400" b="1" spc="2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on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the</a:t>
            </a:r>
            <a:r>
              <a:rPr lang="en-US" sz="2400" b="1" spc="-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auditors</a:t>
            </a:r>
            <a:r>
              <a:rPr lang="en-US" sz="2400" b="1" spc="2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to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report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the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fraud</a:t>
            </a:r>
            <a:r>
              <a:rPr lang="en-US" sz="2400" b="1" spc="35" dirty="0">
                <a:latin typeface="Calibri"/>
                <a:cs typeface="Calibri"/>
              </a:rPr>
              <a:t> </a:t>
            </a:r>
            <a:r>
              <a:rPr lang="en-US" sz="2400" b="1" spc="-40" dirty="0">
                <a:latin typeface="Calibri"/>
                <a:cs typeface="Calibri"/>
              </a:rPr>
              <a:t>w.e.f.</a:t>
            </a:r>
            <a:r>
              <a:rPr lang="en-US" sz="2400" b="1" spc="-10" dirty="0">
                <a:latin typeface="Calibri"/>
                <a:cs typeface="Calibri"/>
              </a:rPr>
              <a:t> 1st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April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2014</a:t>
            </a:r>
            <a:endParaRPr lang="en-US" sz="2400" dirty="0">
              <a:latin typeface="Calibri"/>
              <a:cs typeface="Calibri"/>
            </a:endParaRPr>
          </a:p>
          <a:p>
            <a:pPr marL="337185" marR="5080" indent="-32512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Section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143</a:t>
            </a:r>
            <a:r>
              <a:rPr lang="en-US" sz="2400" b="1" spc="2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of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the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Companies</a:t>
            </a:r>
            <a:r>
              <a:rPr lang="en-US" sz="2400" b="1" spc="3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Act,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2013</a:t>
            </a:r>
            <a:r>
              <a:rPr lang="en-US" sz="2400" b="1" spc="3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puts</a:t>
            </a:r>
            <a:r>
              <a:rPr lang="en-US" sz="2400" b="1" spc="2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an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onus</a:t>
            </a:r>
            <a:r>
              <a:rPr lang="en-US" sz="2400" b="1" spc="3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on </a:t>
            </a:r>
            <a:r>
              <a:rPr lang="en-US" sz="2400" b="1" spc="-10" dirty="0">
                <a:latin typeface="Calibri"/>
                <a:cs typeface="Calibri"/>
              </a:rPr>
              <a:t>the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auditor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to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report</a:t>
            </a:r>
            <a:r>
              <a:rPr lang="en-US" sz="2400" b="1" spc="25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any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fraud</a:t>
            </a:r>
            <a:r>
              <a:rPr lang="en-US" sz="2400" b="1" spc="3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and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also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report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any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non-compliance </a:t>
            </a:r>
            <a:r>
              <a:rPr lang="en-US" sz="2400" b="1" spc="-34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of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Standards</a:t>
            </a:r>
            <a:r>
              <a:rPr lang="en-US" sz="2400" b="1" spc="3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on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Auditing</a:t>
            </a:r>
            <a:endParaRPr lang="en-US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10" dirty="0">
                <a:latin typeface="Calibri"/>
                <a:cs typeface="Calibri"/>
              </a:rPr>
              <a:t>CARO</a:t>
            </a:r>
            <a:r>
              <a:rPr lang="en-US" sz="2400" b="1" spc="2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clauses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(a)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&amp;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(b)</a:t>
            </a:r>
            <a:r>
              <a:rPr lang="en-US" sz="2400" b="1" spc="2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also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require</a:t>
            </a:r>
            <a:r>
              <a:rPr lang="en-US" sz="2400" b="1" spc="3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auditor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to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qualify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or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modify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the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audit</a:t>
            </a:r>
            <a:r>
              <a:rPr lang="en-US" sz="2400" b="1" spc="2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report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if</a:t>
            </a:r>
            <a:r>
              <a:rPr lang="en-US" sz="2400" b="1" spc="20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any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losses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or</a:t>
            </a:r>
            <a:r>
              <a:rPr lang="en-US" sz="2400" b="1" spc="2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litigation</a:t>
            </a:r>
            <a:r>
              <a:rPr lang="en-US" sz="2400" b="1" spc="-2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is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foreseeable</a:t>
            </a:r>
            <a:endParaRPr lang="en-US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Clause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41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of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the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Listing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Agreement</a:t>
            </a:r>
            <a:r>
              <a:rPr lang="en-US" sz="2400" b="1" spc="10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fraud</a:t>
            </a:r>
            <a:r>
              <a:rPr lang="en-US" sz="2400" b="1" spc="3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reporting</a:t>
            </a:r>
            <a:r>
              <a:rPr lang="en-US" sz="2400" b="1" spc="3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to</a:t>
            </a:r>
            <a:r>
              <a:rPr lang="en-US" sz="2400" b="1" spc="-5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Central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Government</a:t>
            </a:r>
            <a:r>
              <a:rPr lang="en-US" sz="2400" b="1" spc="4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is</a:t>
            </a:r>
            <a:r>
              <a:rPr lang="en-US" sz="2400" b="1" spc="-10" dirty="0">
                <a:latin typeface="Calibri"/>
                <a:cs typeface="Calibri"/>
              </a:rPr>
              <a:t> required</a:t>
            </a:r>
            <a:r>
              <a:rPr lang="en-US" sz="2400" b="1" spc="30" dirty="0">
                <a:latin typeface="Calibri"/>
                <a:cs typeface="Calibri"/>
              </a:rPr>
              <a:t> </a:t>
            </a:r>
            <a:r>
              <a:rPr lang="en-US" sz="2400" b="1" spc="-15" dirty="0">
                <a:latin typeface="Calibri"/>
                <a:cs typeface="Calibri"/>
              </a:rPr>
              <a:t>by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auditors</a:t>
            </a:r>
            <a:endParaRPr lang="en-US" sz="2400" spc="-10" dirty="0">
              <a:latin typeface="Calibri"/>
              <a:cs typeface="Calibri"/>
            </a:endParaRPr>
          </a:p>
          <a:p>
            <a:pPr marL="835024" marR="5080" lvl="2" indent="0">
              <a:lnSpc>
                <a:spcPct val="100000"/>
              </a:lnSpc>
              <a:spcBef>
                <a:spcPts val="5"/>
              </a:spcBef>
              <a:buNone/>
              <a:tabLst>
                <a:tab pos="413384" algn="l"/>
                <a:tab pos="41402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1571625" marR="548640" lvl="3" indent="-325120" algn="just">
              <a:lnSpc>
                <a:spcPct val="12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endParaRPr lang="en-US"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424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"/>
            <a:ext cx="17145000" cy="1524000"/>
          </a:xfrm>
        </p:spPr>
        <p:txBody>
          <a:bodyPr>
            <a:normAutofit/>
          </a:bodyPr>
          <a:lstStyle/>
          <a:p>
            <a:r>
              <a:rPr lang="en-IN" sz="6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Business</a:t>
            </a:r>
            <a:r>
              <a:rPr lang="en-IN" sz="6600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IN" sz="66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cycle</a:t>
            </a:r>
            <a:r>
              <a:rPr lang="en-IN" sz="6600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IN" sz="66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starts</a:t>
            </a:r>
            <a:r>
              <a:rPr lang="en-IN" sz="6600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IN" sz="66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increasing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95500"/>
            <a:ext cx="17678400" cy="7696200"/>
          </a:xfrm>
          <a:solidFill>
            <a:srgbClr val="EFE7DD"/>
          </a:solidFill>
        </p:spPr>
        <p:txBody>
          <a:bodyPr>
            <a:noAutofit/>
          </a:bodyPr>
          <a:lstStyle/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5" dirty="0">
                <a:latin typeface="Calibri"/>
                <a:cs typeface="Calibri"/>
              </a:rPr>
              <a:t>Business </a:t>
            </a:r>
            <a:r>
              <a:rPr lang="en-US" sz="2800" b="1" spc="-10" dirty="0">
                <a:latin typeface="Calibri"/>
                <a:cs typeface="Calibri"/>
              </a:rPr>
              <a:t>cycle starts </a:t>
            </a:r>
            <a:r>
              <a:rPr lang="en-US" sz="2800" b="1" spc="-5" dirty="0">
                <a:latin typeface="Calibri"/>
                <a:cs typeface="Calibri"/>
              </a:rPr>
              <a:t>increasing with </a:t>
            </a:r>
            <a:r>
              <a:rPr lang="en-US" sz="2800" b="1" dirty="0">
                <a:latin typeface="Calibri"/>
                <a:cs typeface="Calibri"/>
              </a:rPr>
              <a:t>higher </a:t>
            </a:r>
            <a:r>
              <a:rPr lang="en-US" sz="2800" b="1" spc="-10" dirty="0">
                <a:latin typeface="Calibri"/>
                <a:cs typeface="Calibri"/>
              </a:rPr>
              <a:t>inventory </a:t>
            </a:r>
            <a:r>
              <a:rPr lang="en-US" sz="2800" b="1" dirty="0">
                <a:latin typeface="Calibri"/>
                <a:cs typeface="Calibri"/>
              </a:rPr>
              <a:t>of </a:t>
            </a:r>
            <a:r>
              <a:rPr lang="en-US" sz="2800" b="1" spc="-5" dirty="0">
                <a:latin typeface="Calibri"/>
                <a:cs typeface="Calibri"/>
              </a:rPr>
              <a:t>RM, WIP </a:t>
            </a:r>
            <a:r>
              <a:rPr lang="en-US" sz="2800" b="1" dirty="0">
                <a:latin typeface="Calibri"/>
                <a:cs typeface="Calibri"/>
              </a:rPr>
              <a:t>&amp; </a:t>
            </a:r>
            <a:r>
              <a:rPr lang="en-US" sz="2800" b="1" spc="-10" dirty="0">
                <a:latin typeface="Calibri"/>
                <a:cs typeface="Calibri"/>
              </a:rPr>
              <a:t>FG </a:t>
            </a:r>
            <a:r>
              <a:rPr lang="en-US" sz="2800" b="1" dirty="0">
                <a:latin typeface="Calibri"/>
                <a:cs typeface="Calibri"/>
              </a:rPr>
              <a:t>and higher </a:t>
            </a:r>
            <a:r>
              <a:rPr lang="en-US" sz="2800" b="1" spc="-5" dirty="0">
                <a:latin typeface="Calibri"/>
                <a:cs typeface="Calibri"/>
              </a:rPr>
              <a:t>credit period </a:t>
            </a:r>
            <a:r>
              <a:rPr lang="en-US" sz="2800" b="1" spc="-15" dirty="0">
                <a:latin typeface="Calibri"/>
                <a:cs typeface="Calibri"/>
              </a:rPr>
              <a:t>extended </a:t>
            </a:r>
            <a:r>
              <a:rPr lang="en-US" sz="2800" b="1" spc="-10" dirty="0">
                <a:latin typeface="Calibri"/>
                <a:cs typeface="Calibri"/>
              </a:rPr>
              <a:t>to </a:t>
            </a:r>
            <a:r>
              <a:rPr lang="en-US" sz="2800" b="1" spc="-39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customers.</a:t>
            </a:r>
            <a:endParaRPr lang="en-US"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10" dirty="0">
                <a:latin typeface="Calibri"/>
                <a:cs typeface="Calibri"/>
              </a:rPr>
              <a:t>That </a:t>
            </a:r>
            <a:r>
              <a:rPr lang="en-US" sz="2800" b="1" spc="-5" dirty="0">
                <a:latin typeface="Calibri"/>
                <a:cs typeface="Calibri"/>
              </a:rPr>
              <a:t>means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losses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are</a:t>
            </a:r>
            <a:r>
              <a:rPr lang="en-US" sz="2800" b="1" spc="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being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parked </a:t>
            </a:r>
            <a:r>
              <a:rPr lang="en-US" sz="2800" b="1" dirty="0">
                <a:latin typeface="Calibri"/>
                <a:cs typeface="Calibri"/>
              </a:rPr>
              <a:t>in</a:t>
            </a:r>
            <a:r>
              <a:rPr lang="en-US" sz="2800" b="1" spc="-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current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assets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to</a:t>
            </a:r>
            <a:r>
              <a:rPr lang="en-US" sz="2800" b="1" spc="-5" dirty="0">
                <a:latin typeface="Calibri"/>
                <a:cs typeface="Calibri"/>
              </a:rPr>
              <a:t> deceive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creditors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and</a:t>
            </a:r>
            <a:r>
              <a:rPr lang="en-US" sz="2800" b="1" spc="-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present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</a:t>
            </a:r>
            <a:r>
              <a:rPr lang="en-US" sz="2800" b="1" spc="15" dirty="0">
                <a:latin typeface="Calibri"/>
                <a:cs typeface="Calibri"/>
              </a:rPr>
              <a:t> </a:t>
            </a:r>
            <a:r>
              <a:rPr lang="en-US" sz="2800" b="1" spc="-15" dirty="0">
                <a:latin typeface="Calibri"/>
                <a:cs typeface="Calibri"/>
              </a:rPr>
              <a:t>rosy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picture</a:t>
            </a:r>
            <a:endParaRPr lang="en-US"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5" dirty="0">
                <a:latin typeface="Calibri"/>
                <a:cs typeface="Calibri"/>
              </a:rPr>
              <a:t>‘Zombie</a:t>
            </a:r>
            <a:r>
              <a:rPr lang="en-US" sz="2800" b="1" spc="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Company’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scenario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means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carrying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 </a:t>
            </a:r>
            <a:r>
              <a:rPr lang="en-US" sz="2800" b="1" spc="-5" dirty="0">
                <a:latin typeface="Calibri"/>
                <a:cs typeface="Calibri"/>
              </a:rPr>
              <a:t>corpse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duly</a:t>
            </a:r>
            <a:r>
              <a:rPr lang="en-US" sz="2800" b="1" spc="-15" dirty="0">
                <a:latin typeface="Calibri"/>
                <a:cs typeface="Calibri"/>
              </a:rPr>
              <a:t> decorated</a:t>
            </a:r>
            <a:r>
              <a:rPr lang="en-US" sz="2800" b="1" spc="-5" dirty="0">
                <a:latin typeface="Calibri"/>
                <a:cs typeface="Calibri"/>
              </a:rPr>
              <a:t> with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objective </a:t>
            </a:r>
            <a:r>
              <a:rPr lang="en-US" sz="2800" b="1" dirty="0">
                <a:latin typeface="Calibri"/>
                <a:cs typeface="Calibri"/>
              </a:rPr>
              <a:t>of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defrauding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 </a:t>
            </a:r>
            <a:r>
              <a:rPr lang="en-US" sz="2800" b="1" spc="-10" dirty="0">
                <a:latin typeface="Calibri"/>
                <a:cs typeface="Calibri"/>
              </a:rPr>
              <a:t>creditors</a:t>
            </a:r>
            <a:endParaRPr lang="en-US"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5" dirty="0">
                <a:latin typeface="Calibri"/>
                <a:cs typeface="Calibri"/>
              </a:rPr>
              <a:t>Diversion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of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funds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out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by</a:t>
            </a:r>
            <a:r>
              <a:rPr lang="en-US" sz="2800" b="1" dirty="0">
                <a:latin typeface="Calibri"/>
                <a:cs typeface="Calibri"/>
              </a:rPr>
              <a:t> padding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up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-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purchase for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-5" dirty="0">
                <a:latin typeface="Calibri"/>
                <a:cs typeface="Calibri"/>
              </a:rPr>
              <a:t> purpose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of</a:t>
            </a:r>
            <a:r>
              <a:rPr lang="en-US" sz="2800" b="1" spc="1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personal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use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of </a:t>
            </a:r>
            <a:r>
              <a:rPr lang="en-US" sz="2800" b="1" spc="-5" dirty="0">
                <a:latin typeface="Calibri"/>
                <a:cs typeface="Calibri"/>
              </a:rPr>
              <a:t>funds</a:t>
            </a:r>
            <a:endParaRPr lang="en-US"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5" dirty="0">
                <a:latin typeface="Calibri"/>
                <a:cs typeface="Calibri"/>
              </a:rPr>
              <a:t>Increasing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-5" dirty="0">
                <a:latin typeface="Calibri"/>
                <a:cs typeface="Calibri"/>
              </a:rPr>
              <a:t> closing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stock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to</a:t>
            </a: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declare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profit</a:t>
            </a:r>
            <a:endParaRPr lang="en-US"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dirty="0">
                <a:latin typeface="Calibri"/>
                <a:cs typeface="Calibri"/>
              </a:rPr>
              <a:t>Not</a:t>
            </a:r>
            <a:r>
              <a:rPr lang="en-US" sz="2800" b="1" spc="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recording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rejections,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debit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notes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issued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by</a:t>
            </a:r>
            <a:r>
              <a:rPr lang="en-US" sz="2800" b="1" spc="1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customers,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not</a:t>
            </a:r>
            <a:r>
              <a:rPr lang="en-US" sz="2800" b="1" spc="-10" dirty="0">
                <a:latin typeface="Calibri"/>
                <a:cs typeface="Calibri"/>
              </a:rPr>
              <a:t> recording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purchase bills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and</a:t>
            </a:r>
            <a:r>
              <a:rPr lang="en-US" sz="2800" b="1" spc="-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amount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paid is being</a:t>
            </a:r>
            <a:endParaRPr lang="en-US"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lang="en-US" sz="2800" b="1" dirty="0">
                <a:latin typeface="Calibri"/>
                <a:cs typeface="Calibri"/>
              </a:rPr>
              <a:t>shown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as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advances.</a:t>
            </a:r>
            <a:endParaRPr lang="en-US" sz="2800" dirty="0">
              <a:latin typeface="Calibri"/>
              <a:cs typeface="Calibri"/>
            </a:endParaRPr>
          </a:p>
          <a:p>
            <a:pPr marL="355600" marR="586105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10" dirty="0">
                <a:latin typeface="Calibri"/>
                <a:cs typeface="Calibri"/>
              </a:rPr>
              <a:t>Swelling </a:t>
            </a:r>
            <a:r>
              <a:rPr lang="en-US" sz="2800" b="1" dirty="0">
                <a:latin typeface="Calibri"/>
                <a:cs typeface="Calibri"/>
              </a:rPr>
              <a:t>of </a:t>
            </a:r>
            <a:r>
              <a:rPr lang="en-US" sz="2800" b="1" spc="-15" dirty="0">
                <a:latin typeface="Calibri"/>
                <a:cs typeface="Calibri"/>
              </a:rPr>
              <a:t>fixed </a:t>
            </a:r>
            <a:r>
              <a:rPr lang="en-US" sz="2800" b="1" dirty="0">
                <a:latin typeface="Calibri"/>
                <a:cs typeface="Calibri"/>
              </a:rPr>
              <a:t>assets </a:t>
            </a:r>
            <a:r>
              <a:rPr lang="en-US" sz="2800" b="1" spc="-5" dirty="0">
                <a:latin typeface="Calibri"/>
                <a:cs typeface="Calibri"/>
              </a:rPr>
              <a:t>without </a:t>
            </a:r>
            <a:r>
              <a:rPr lang="en-US" sz="2800" b="1" spc="-10" dirty="0">
                <a:latin typeface="Calibri"/>
                <a:cs typeface="Calibri"/>
              </a:rPr>
              <a:t>corresponding </a:t>
            </a:r>
            <a:r>
              <a:rPr lang="en-US" sz="2800" b="1" spc="-5" dirty="0">
                <a:latin typeface="Calibri"/>
                <a:cs typeface="Calibri"/>
              </a:rPr>
              <a:t>increase </a:t>
            </a:r>
            <a:r>
              <a:rPr lang="en-US" sz="2800" b="1" dirty="0">
                <a:latin typeface="Calibri"/>
                <a:cs typeface="Calibri"/>
              </a:rPr>
              <a:t>in </a:t>
            </a:r>
            <a:r>
              <a:rPr lang="en-US" sz="2800" b="1" spc="-5" dirty="0">
                <a:latin typeface="Calibri"/>
                <a:cs typeface="Calibri"/>
              </a:rPr>
              <a:t>capacity </a:t>
            </a:r>
            <a:r>
              <a:rPr lang="en-US" sz="2800" b="1" dirty="0">
                <a:latin typeface="Calibri"/>
                <a:cs typeface="Calibri"/>
              </a:rPr>
              <a:t>and </a:t>
            </a:r>
            <a:r>
              <a:rPr lang="en-US" sz="2800" b="1" spc="-5" dirty="0">
                <a:latin typeface="Calibri"/>
                <a:cs typeface="Calibri"/>
              </a:rPr>
              <a:t>business. </a:t>
            </a:r>
            <a:r>
              <a:rPr lang="en-US" sz="2800" b="1" spc="-10" dirty="0">
                <a:latin typeface="Calibri"/>
                <a:cs typeface="Calibri"/>
              </a:rPr>
              <a:t>That </a:t>
            </a:r>
            <a:r>
              <a:rPr lang="en-US" sz="2800" b="1" spc="-5" dirty="0">
                <a:latin typeface="Calibri"/>
                <a:cs typeface="Calibri"/>
              </a:rPr>
              <a:t>means </a:t>
            </a:r>
            <a:r>
              <a:rPr lang="en-US" sz="2800" b="1" dirty="0">
                <a:latin typeface="Calibri"/>
                <a:cs typeface="Calibri"/>
              </a:rPr>
              <a:t>loading losses </a:t>
            </a:r>
            <a:r>
              <a:rPr lang="en-US" sz="2800" b="1" spc="-10" dirty="0">
                <a:latin typeface="Calibri"/>
                <a:cs typeface="Calibri"/>
              </a:rPr>
              <a:t>to </a:t>
            </a:r>
            <a:r>
              <a:rPr lang="en-US" sz="2800" b="1" spc="-39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Capital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Assets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by</a:t>
            </a:r>
            <a:r>
              <a:rPr lang="en-US" sz="2800" b="1" dirty="0">
                <a:latin typeface="Calibri"/>
                <a:cs typeface="Calibri"/>
              </a:rPr>
              <a:t> higher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5" dirty="0" err="1">
                <a:latin typeface="Calibri"/>
                <a:cs typeface="Calibri"/>
              </a:rPr>
              <a:t>capitalisation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or by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raising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fake</a:t>
            </a:r>
            <a:r>
              <a:rPr lang="en-US" sz="2800" b="1" dirty="0">
                <a:latin typeface="Calibri"/>
                <a:cs typeface="Calibri"/>
              </a:rPr>
              <a:t> bills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for</a:t>
            </a: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spc="-15" dirty="0">
                <a:latin typeface="Calibri"/>
                <a:cs typeface="Calibri"/>
              </a:rPr>
              <a:t>fixed</a:t>
            </a:r>
            <a:r>
              <a:rPr lang="en-US" sz="2800" b="1" spc="-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assets.</a:t>
            </a:r>
            <a:endParaRPr lang="en-US" sz="2800" dirty="0">
              <a:latin typeface="Calibri"/>
              <a:cs typeface="Calibri"/>
            </a:endParaRPr>
          </a:p>
          <a:p>
            <a:pPr marL="355600" marR="242570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10" dirty="0">
                <a:latin typeface="Calibri"/>
                <a:cs typeface="Calibri"/>
              </a:rPr>
              <a:t>Quantitative records </a:t>
            </a:r>
            <a:r>
              <a:rPr lang="en-US" sz="2800" b="1" dirty="0">
                <a:latin typeface="Calibri"/>
                <a:cs typeface="Calibri"/>
              </a:rPr>
              <a:t>of </a:t>
            </a:r>
            <a:r>
              <a:rPr lang="en-US" sz="2800" b="1" spc="-10" dirty="0">
                <a:latin typeface="Calibri"/>
                <a:cs typeface="Calibri"/>
              </a:rPr>
              <a:t>inventory </a:t>
            </a:r>
            <a:r>
              <a:rPr lang="en-US" sz="2800" b="1" dirty="0">
                <a:latin typeface="Calibri"/>
                <a:cs typeface="Calibri"/>
              </a:rPr>
              <a:t>is not </a:t>
            </a:r>
            <a:r>
              <a:rPr lang="en-US" sz="2800" b="1" spc="-10" dirty="0">
                <a:latin typeface="Calibri"/>
                <a:cs typeface="Calibri"/>
              </a:rPr>
              <a:t>satisfactory </a:t>
            </a:r>
            <a:r>
              <a:rPr lang="en-US" sz="2800" b="1" dirty="0">
                <a:latin typeface="Calibri"/>
                <a:cs typeface="Calibri"/>
              </a:rPr>
              <a:t>or </a:t>
            </a:r>
            <a:r>
              <a:rPr lang="en-US" sz="2800" b="1" spc="-5" dirty="0">
                <a:latin typeface="Calibri"/>
                <a:cs typeface="Calibri"/>
              </a:rPr>
              <a:t>complete </a:t>
            </a:r>
            <a:r>
              <a:rPr lang="en-US" sz="2800" b="1" dirty="0">
                <a:latin typeface="Calibri"/>
                <a:cs typeface="Calibri"/>
              </a:rPr>
              <a:t>or </a:t>
            </a:r>
            <a:r>
              <a:rPr lang="en-US" sz="2800" b="1" spc="-5" dirty="0">
                <a:latin typeface="Calibri"/>
                <a:cs typeface="Calibri"/>
              </a:rPr>
              <a:t>there </a:t>
            </a:r>
            <a:r>
              <a:rPr lang="en-US" sz="2800" b="1" dirty="0">
                <a:latin typeface="Calibri"/>
                <a:cs typeface="Calibri"/>
              </a:rPr>
              <a:t>is no </a:t>
            </a:r>
            <a:r>
              <a:rPr lang="en-US" sz="2800" b="1" spc="-10" dirty="0">
                <a:latin typeface="Calibri"/>
                <a:cs typeface="Calibri"/>
              </a:rPr>
              <a:t>records </a:t>
            </a:r>
            <a:r>
              <a:rPr lang="en-US" sz="2800" b="1" dirty="0">
                <a:latin typeface="Calibri"/>
                <a:cs typeface="Calibri"/>
              </a:rPr>
              <a:t>of </a:t>
            </a:r>
            <a:r>
              <a:rPr lang="en-US" sz="2800" b="1" spc="-25" dirty="0">
                <a:latin typeface="Calibri"/>
                <a:cs typeface="Calibri"/>
              </a:rPr>
              <a:t>inflow, </a:t>
            </a:r>
            <a:r>
              <a:rPr lang="en-US" sz="2800" b="1" spc="-20" dirty="0">
                <a:latin typeface="Calibri"/>
                <a:cs typeface="Calibri"/>
              </a:rPr>
              <a:t>outflow, 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consumption,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yield,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shortage, burning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loss,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spc="-15" dirty="0">
                <a:latin typeface="Calibri"/>
                <a:cs typeface="Calibri"/>
              </a:rPr>
              <a:t>wastage </a:t>
            </a:r>
            <a:r>
              <a:rPr lang="en-US" sz="2800" b="1" dirty="0">
                <a:latin typeface="Calibri"/>
                <a:cs typeface="Calibri"/>
              </a:rPr>
              <a:t>on</a:t>
            </a:r>
            <a:r>
              <a:rPr lang="en-US" sz="2800" b="1" spc="-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each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process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and</a:t>
            </a:r>
            <a:r>
              <a:rPr lang="en-US" sz="2800" b="1" spc="-5" dirty="0">
                <a:latin typeface="Calibri"/>
                <a:cs typeface="Calibri"/>
              </a:rPr>
              <a:t> closing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stock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for</a:t>
            </a:r>
            <a:r>
              <a:rPr lang="en-US" sz="2800" b="1" spc="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each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process </a:t>
            </a:r>
            <a:r>
              <a:rPr lang="en-US" sz="2800" b="1" dirty="0">
                <a:latin typeface="Calibri"/>
                <a:cs typeface="Calibri"/>
              </a:rPr>
              <a:t>or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15" dirty="0">
                <a:latin typeface="Calibri"/>
                <a:cs typeface="Calibri"/>
              </a:rPr>
              <a:t>stage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of </a:t>
            </a:r>
            <a:r>
              <a:rPr lang="en-US" sz="2800" b="1" spc="-39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inventory.</a:t>
            </a:r>
            <a:endParaRPr lang="en-US"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dirty="0">
                <a:latin typeface="Calibri"/>
                <a:cs typeface="Calibri"/>
              </a:rPr>
              <a:t>Asset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verification</a:t>
            </a:r>
            <a:r>
              <a:rPr lang="en-US" sz="2800" b="1" spc="-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is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primary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duty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of</a:t>
            </a:r>
            <a:r>
              <a:rPr lang="en-US" sz="2800" b="1" spc="1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auditor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and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in </a:t>
            </a:r>
            <a:r>
              <a:rPr lang="en-US" sz="2800" b="1" spc="-5" dirty="0">
                <a:latin typeface="Calibri"/>
                <a:cs typeface="Calibri"/>
              </a:rPr>
              <a:t>case </a:t>
            </a:r>
            <a:r>
              <a:rPr lang="en-US" sz="2800" b="1" dirty="0">
                <a:latin typeface="Calibri"/>
                <a:cs typeface="Calibri"/>
              </a:rPr>
              <a:t>not</a:t>
            </a:r>
            <a:r>
              <a:rPr lang="en-US" sz="2800" b="1" spc="-5" dirty="0">
                <a:latin typeface="Calibri"/>
                <a:cs typeface="Calibri"/>
              </a:rPr>
              <a:t> verifiable,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it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has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to</a:t>
            </a:r>
            <a:r>
              <a:rPr lang="en-US" sz="2800" b="1" spc="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be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reported.</a:t>
            </a:r>
            <a:endParaRPr lang="en-US" sz="2800" dirty="0">
              <a:latin typeface="Calibri"/>
              <a:cs typeface="Calibri"/>
            </a:endParaRPr>
          </a:p>
          <a:p>
            <a:pPr marL="355600" indent="-343535">
              <a:spcBef>
                <a:spcPts val="12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800" b="1" spc="-10" dirty="0">
                <a:latin typeface="Calibri"/>
                <a:cs typeface="Calibri"/>
              </a:rPr>
              <a:t>Auditors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responsibility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in</a:t>
            </a:r>
            <a:r>
              <a:rPr lang="en-US" sz="2800" b="1" spc="-5" dirty="0">
                <a:latin typeface="Calibri"/>
                <a:cs typeface="Calibri"/>
              </a:rPr>
              <a:t> reporting</a:t>
            </a:r>
            <a:r>
              <a:rPr lang="en-US" sz="2800" b="1" spc="-2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is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same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as </a:t>
            </a:r>
            <a:r>
              <a:rPr lang="en-US" sz="2800" b="1" spc="-5" dirty="0">
                <a:latin typeface="Calibri"/>
                <a:cs typeface="Calibri"/>
              </a:rPr>
              <a:t>discussed</a:t>
            </a:r>
            <a:r>
              <a:rPr lang="en-US" sz="2800" b="1" spc="-10" dirty="0">
                <a:latin typeface="Calibri"/>
                <a:cs typeface="Calibri"/>
              </a:rPr>
              <a:t> </a:t>
            </a:r>
            <a:r>
              <a:rPr lang="en-US" sz="2800" b="1" spc="-5" dirty="0">
                <a:latin typeface="Calibri"/>
                <a:cs typeface="Calibri"/>
              </a:rPr>
              <a:t>earlier</a:t>
            </a:r>
            <a:endParaRPr lang="en-US" sz="1600" dirty="0">
              <a:latin typeface="Calibri"/>
              <a:cs typeface="Calibri"/>
            </a:endParaRPr>
          </a:p>
          <a:p>
            <a:pPr marL="1571625" marR="548640" lvl="3" indent="-325120" algn="just">
              <a:lnSpc>
                <a:spcPct val="12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endParaRPr lang="en-US"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51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915" y="1145228"/>
            <a:ext cx="15912385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764B36"/>
                </a:solidFill>
                <a:latin typeface="Open Sans Bold"/>
              </a:rPr>
              <a:t>STEPS TO BECOME INSOLVENCY PROFESSIONAL</a:t>
            </a:r>
          </a:p>
        </p:txBody>
      </p:sp>
      <p:sp>
        <p:nvSpPr>
          <p:cNvPr id="3" name="Freeform 3"/>
          <p:cNvSpPr/>
          <p:nvPr/>
        </p:nvSpPr>
        <p:spPr>
          <a:xfrm>
            <a:off x="766267" y="3976250"/>
            <a:ext cx="16755467" cy="4692462"/>
          </a:xfrm>
          <a:custGeom>
            <a:avLst/>
            <a:gdLst/>
            <a:ahLst/>
            <a:cxnLst/>
            <a:rect l="l" t="t" r="r" b="b"/>
            <a:pathLst>
              <a:path w="16755467" h="4692462">
                <a:moveTo>
                  <a:pt x="0" y="0"/>
                </a:moveTo>
                <a:lnTo>
                  <a:pt x="16755466" y="0"/>
                </a:lnTo>
                <a:lnTo>
                  <a:pt x="16755466" y="4692462"/>
                </a:lnTo>
                <a:lnTo>
                  <a:pt x="0" y="469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AC2E0-BD31-F91F-B55A-C2DE6E210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90500"/>
            <a:ext cx="7132320" cy="3680460"/>
          </a:xfrm>
          <a:solidFill>
            <a:srgbClr val="FF993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Outstanding</a:t>
            </a:r>
            <a:r>
              <a:rPr lang="en-US" sz="3600" spc="2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balances 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are</a:t>
            </a:r>
            <a:r>
              <a:rPr lang="en-US" sz="3600" spc="-2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not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squared/ </a:t>
            </a:r>
            <a:r>
              <a:rPr lang="en-US" sz="3600" spc="-53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reconciled</a:t>
            </a:r>
            <a:r>
              <a:rPr lang="en-US" sz="3600" spc="-4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up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bill</a:t>
            </a:r>
            <a:r>
              <a:rPr lang="en-US" sz="3600" spc="-1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2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to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bill</a:t>
            </a:r>
            <a:endParaRPr lang="en-IN" sz="3600" dirty="0">
              <a:solidFill>
                <a:schemeClr val="tx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03892-2741-F425-5EB5-BD8326C9E0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37185" marR="642620" indent="-325120" algn="just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85" marR="551180" indent="-325120" algn="just">
              <a:lnSpc>
                <a:spcPct val="100000"/>
              </a:lnSpc>
              <a:spcBef>
                <a:spcPts val="20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</a:p>
          <a:p>
            <a:pPr marL="337185" marR="5080" indent="-325120" algn="just">
              <a:lnSpc>
                <a:spcPct val="100000"/>
              </a:lnSpc>
              <a:spcBef>
                <a:spcPts val="20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duty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verifiable,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85" marR="88265" indent="-325120" algn="just">
              <a:lnSpc>
                <a:spcPct val="100000"/>
              </a:lnSpc>
              <a:spcBef>
                <a:spcPts val="20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in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same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</a:p>
          <a:p>
            <a:pPr algn="just">
              <a:lnSpc>
                <a:spcPct val="100000"/>
              </a:lnSpc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6617BF-E17C-83E9-A075-4916D17A7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774936" y="190500"/>
            <a:ext cx="7132320" cy="3680460"/>
          </a:xfrm>
          <a:solidFill>
            <a:srgbClr val="FF993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When 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Corporate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Debtor 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requires more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funds to meet </a:t>
            </a:r>
            <a:r>
              <a:rPr lang="en-US" sz="3600" spc="-37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out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old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known</a:t>
            </a:r>
            <a:r>
              <a:rPr lang="en-US" sz="3600" spc="-2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liabilities</a:t>
            </a:r>
            <a:r>
              <a:rPr lang="en-US" sz="3600" spc="-1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or</a:t>
            </a:r>
            <a:r>
              <a:rPr lang="en-US" sz="3600" spc="-4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demands</a:t>
            </a:r>
            <a:r>
              <a:rPr lang="en-US" sz="3600" spc="-1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enhancement</a:t>
            </a:r>
            <a:r>
              <a:rPr lang="en-US" sz="3600" spc="-2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of </a:t>
            </a:r>
            <a:r>
              <a:rPr lang="en-US" sz="3600" spc="-37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Fund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or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Non-Fund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limits</a:t>
            </a:r>
            <a:r>
              <a:rPr lang="en-US" sz="3600" spc="-3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to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fulfil</a:t>
            </a:r>
            <a:r>
              <a:rPr lang="en-US" sz="3600" spc="-2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its</a:t>
            </a:r>
            <a:r>
              <a:rPr lang="en-US" sz="3600" spc="-10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obligations</a:t>
            </a:r>
            <a:endParaRPr lang="en-US" sz="3600" dirty="0">
              <a:solidFill>
                <a:schemeClr val="tx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6AD8EA-7D29-2E5A-DC72-22CF06B569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41300" marR="144145" indent="-228600" algn="just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Evergreening: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debt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one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account,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account.</a:t>
            </a:r>
          </a:p>
          <a:p>
            <a:pPr marL="241300" marR="5080" indent="-228600" algn="just">
              <a:lnSpc>
                <a:spcPct val="100000"/>
              </a:lnSpc>
              <a:spcBef>
                <a:spcPts val="163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going up,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and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to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up.</a:t>
            </a:r>
          </a:p>
          <a:p>
            <a:pPr marL="241300" marR="1113155" indent="-228600" algn="just">
              <a:lnSpc>
                <a:spcPct val="100000"/>
              </a:lnSpc>
              <a:spcBef>
                <a:spcPts val="171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receivables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</a:p>
          <a:p>
            <a:pPr algn="just">
              <a:lnSpc>
                <a:spcPct val="100000"/>
              </a:lnSpc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97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104900"/>
            <a:ext cx="17145000" cy="7521290"/>
          </a:xfrm>
          <a:prstGeom prst="rect">
            <a:avLst/>
          </a:prstGeom>
        </p:spPr>
        <p:txBody>
          <a:bodyPr vert="horz" wrap="square" lIns="0" tIns="133350" rIns="0" bIns="0" rtlCol="0" anchor="ctr">
            <a:spAutoFit/>
          </a:bodyPr>
          <a:lstStyle/>
          <a:p>
            <a:pPr marL="1160145" marR="7620" indent="-1142048" algn="ctr">
              <a:lnSpc>
                <a:spcPct val="100000"/>
              </a:lnSpc>
              <a:spcBef>
                <a:spcPts val="1050"/>
              </a:spcBef>
            </a:pPr>
            <a: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PRINCIPLES  OF PUTTING</a:t>
            </a:r>
            <a:b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</a:br>
            <a: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*RED FLAGS*  OR</a:t>
            </a:r>
            <a:b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</a:br>
            <a: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ISSUING  GUARDED</a:t>
            </a:r>
            <a:b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</a:br>
            <a: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WARNINGS  TO THE  BANKERS &amp;</a:t>
            </a:r>
            <a:b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</a:br>
            <a:r>
              <a:rPr lang="en-US" sz="96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  <a:cs typeface="Calibri Light"/>
              </a:rPr>
              <a:t>THE STAKE  HOLDERS</a:t>
            </a:r>
          </a:p>
        </p:txBody>
      </p:sp>
    </p:spTree>
    <p:extLst>
      <p:ext uri="{BB962C8B-B14F-4D97-AF65-F5344CB8AC3E}">
        <p14:creationId xmlns:p14="http://schemas.microsoft.com/office/powerpoint/2010/main" val="3539298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"/>
            <a:ext cx="17145000" cy="1524000"/>
          </a:xfrm>
        </p:spPr>
        <p:txBody>
          <a:bodyPr>
            <a:normAutofit/>
          </a:bodyPr>
          <a:lstStyle/>
          <a:p>
            <a:r>
              <a:rPr lang="en-IN" sz="6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RED FLAGS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95500"/>
            <a:ext cx="17678400" cy="7696200"/>
          </a:xfrm>
          <a:solidFill>
            <a:srgbClr val="EFE7DD"/>
          </a:solidFill>
        </p:spPr>
        <p:txBody>
          <a:bodyPr>
            <a:noAutofit/>
          </a:bodyPr>
          <a:lstStyle/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Evergreening: means the debt never comes down, repaid in one account, fresh loan in another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account.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Business cycle continuously going up, inventory is going up and credit extended to customer is  also going up.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Third party confirmations of receivables are not obtained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Physical verification of inventory or fixed assets is not allowed or not liked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Market credit is also increasing constantly.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Regular Capex in the same existing unit with little increase in the capacity or sales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Always take suggestions about how to raise further loans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Offers higher interest rates to friends and relatives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Living beyond one’s means, luxurious life to display that his business is doing well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Unusually close association with vendor or customer, regular parties with creditors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No delegation of authority in the accounts department</a:t>
            </a:r>
          </a:p>
          <a:p>
            <a:pPr marL="355600" marR="80137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b="1" spc="-5" dirty="0">
                <a:latin typeface="Calibri"/>
                <a:cs typeface="Calibri"/>
              </a:rPr>
              <a:t>The director will directly interact with you and will not allow the accountant to speak to you</a:t>
            </a:r>
          </a:p>
          <a:p>
            <a:pPr marL="1571625" marR="548640" lvl="3" indent="-325120" algn="just">
              <a:lnSpc>
                <a:spcPct val="12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58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"/>
            <a:ext cx="17145000" cy="1524000"/>
          </a:xfrm>
        </p:spPr>
        <p:txBody>
          <a:bodyPr>
            <a:normAutofit/>
          </a:bodyPr>
          <a:lstStyle/>
          <a:p>
            <a:r>
              <a:rPr lang="en-US" sz="6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GUARDED WARNING TO BANKERS AND CREDITORS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95500"/>
            <a:ext cx="17678400" cy="7696200"/>
          </a:xfrm>
          <a:solidFill>
            <a:srgbClr val="EFE7DD"/>
          </a:solidFill>
        </p:spPr>
        <p:txBody>
          <a:bodyPr>
            <a:noAutofit/>
          </a:bodyPr>
          <a:lstStyle/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4000" spc="-5" dirty="0">
                <a:latin typeface="Calibri"/>
                <a:cs typeface="Calibri"/>
              </a:rPr>
              <a:t>First is warning to himself as auditor and start detailed due diligence  and comply with all auditing standards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4000" spc="-5" dirty="0">
                <a:latin typeface="Calibri"/>
                <a:cs typeface="Calibri"/>
              </a:rPr>
              <a:t>Report	all	facts	and	observations	in	audit	report	or	CARO	after  seeking clarification from the auditee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4000" spc="-5" dirty="0">
                <a:latin typeface="Calibri"/>
                <a:cs typeface="Calibri"/>
              </a:rPr>
              <a:t>Comply with RBI Master circular dated 1st July 2015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4000" spc="-5" dirty="0">
                <a:latin typeface="Calibri"/>
                <a:cs typeface="Calibri"/>
              </a:rPr>
              <a:t>Comply with SA 240 all duties u/s 143 of the Companies Act, 2013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4000" spc="-5" dirty="0">
                <a:latin typeface="Calibri"/>
                <a:cs typeface="Calibri"/>
              </a:rPr>
              <a:t>Must verify the financial	statements	submitted	to	banks	and	other  creditors and also uploaded on MCA website</a:t>
            </a:r>
          </a:p>
          <a:p>
            <a:pPr marL="1571625" marR="548640" lvl="3" indent="-325120" algn="just">
              <a:lnSpc>
                <a:spcPct val="15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927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7130-BBE1-0088-A7E6-8BB293D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"/>
            <a:ext cx="17145000" cy="1524000"/>
          </a:xfrm>
        </p:spPr>
        <p:txBody>
          <a:bodyPr>
            <a:normAutofit/>
          </a:bodyPr>
          <a:lstStyle/>
          <a:p>
            <a:r>
              <a:rPr lang="en-US" sz="6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TIPS FOR PROFESSIONALs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05C8-A610-8374-B5AB-0F9E56D6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95500"/>
            <a:ext cx="17678400" cy="7696200"/>
          </a:xfrm>
          <a:solidFill>
            <a:srgbClr val="EFE7DD"/>
          </a:solidFill>
        </p:spPr>
        <p:txBody>
          <a:bodyPr>
            <a:noAutofit/>
          </a:bodyPr>
          <a:lstStyle/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600" spc="-5" dirty="0">
                <a:latin typeface="Calibri"/>
                <a:cs typeface="Calibri"/>
              </a:rPr>
              <a:t>Avail the professional opportunity under IBC and if not IP then should  practice as consultant for the benefit of clients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600" spc="-5" dirty="0">
                <a:latin typeface="Calibri"/>
                <a:cs typeface="Calibri"/>
              </a:rPr>
              <a:t>Should also adopt the profession of registered valuer as the  opportunities are increasing under IBC, Companies Act, SEBI, Income  tax, business transactions, Ind AS.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600" spc="-5" dirty="0">
                <a:latin typeface="Calibri"/>
                <a:cs typeface="Calibri"/>
              </a:rPr>
              <a:t>Multiple sources of income will reduce your dependence on auditees  and you can afford to achieve auditor’s independence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600" spc="-5" dirty="0">
                <a:latin typeface="Calibri"/>
                <a:cs typeface="Calibri"/>
              </a:rPr>
              <a:t>Early detection of stress and default regime</a:t>
            </a:r>
          </a:p>
          <a:p>
            <a:pPr marL="355600" marR="801370" indent="-34353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600" spc="-5" dirty="0">
                <a:latin typeface="Calibri"/>
                <a:cs typeface="Calibri"/>
              </a:rPr>
              <a:t>Insolvency attacks on companies by operational creditors, workers  and government authorities</a:t>
            </a:r>
          </a:p>
          <a:p>
            <a:pPr marL="1571625" marR="548640" lvl="3" indent="-325120" algn="just">
              <a:lnSpc>
                <a:spcPct val="15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835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9306" y="1028700"/>
            <a:ext cx="9737102" cy="9547574"/>
            <a:chOff x="0" y="0"/>
            <a:chExt cx="12982803" cy="12730098"/>
          </a:xfrm>
        </p:grpSpPr>
        <p:sp>
          <p:nvSpPr>
            <p:cNvPr id="3" name="Freeform 3"/>
            <p:cNvSpPr/>
            <p:nvPr/>
          </p:nvSpPr>
          <p:spPr>
            <a:xfrm>
              <a:off x="0" y="6357796"/>
              <a:ext cx="11160540" cy="6372302"/>
            </a:xfrm>
            <a:custGeom>
              <a:avLst/>
              <a:gdLst/>
              <a:ahLst/>
              <a:cxnLst/>
              <a:rect l="l" t="t" r="r" b="b"/>
              <a:pathLst>
                <a:path w="11160540" h="6372302">
                  <a:moveTo>
                    <a:pt x="0" y="0"/>
                  </a:moveTo>
                  <a:lnTo>
                    <a:pt x="11160540" y="0"/>
                  </a:lnTo>
                  <a:lnTo>
                    <a:pt x="11160540" y="6372302"/>
                  </a:lnTo>
                  <a:lnTo>
                    <a:pt x="0" y="637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5157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822263" y="0"/>
              <a:ext cx="11160540" cy="6372302"/>
            </a:xfrm>
            <a:custGeom>
              <a:avLst/>
              <a:gdLst/>
              <a:ahLst/>
              <a:cxnLst/>
              <a:rect l="l" t="t" r="r" b="b"/>
              <a:pathLst>
                <a:path w="11160540" h="6372302">
                  <a:moveTo>
                    <a:pt x="0" y="0"/>
                  </a:moveTo>
                  <a:lnTo>
                    <a:pt x="11160540" y="0"/>
                  </a:lnTo>
                  <a:lnTo>
                    <a:pt x="11160540" y="6372302"/>
                  </a:lnTo>
                  <a:lnTo>
                    <a:pt x="0" y="637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5157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95786" y="6573250"/>
            <a:ext cx="6067698" cy="2454842"/>
            <a:chOff x="0" y="0"/>
            <a:chExt cx="8090263" cy="3273123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8090263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sz="3299" spc="16">
                  <a:solidFill>
                    <a:srgbClr val="764B36"/>
                  </a:solidFill>
                  <a:latin typeface="Fira Sans Light"/>
                </a:rPr>
                <a:t>+91- 9909903614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228891"/>
              <a:ext cx="8090263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sz="3299" spc="16">
                  <a:solidFill>
                    <a:srgbClr val="764B36"/>
                  </a:solidFill>
                  <a:latin typeface="Fira Sans Light"/>
                </a:rPr>
                <a:t>rdc_rca@yahoo.com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533983"/>
              <a:ext cx="8090263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sz="3299" spc="16">
                  <a:solidFill>
                    <a:srgbClr val="764B36"/>
                  </a:solidFill>
                  <a:latin typeface="Fira Sans Light"/>
                </a:rPr>
                <a:t>www.sunresolution.in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5786" y="2806526"/>
            <a:ext cx="7242768" cy="1997045"/>
            <a:chOff x="0" y="0"/>
            <a:chExt cx="9657024" cy="266272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0"/>
              <a:ext cx="9657024" cy="192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>
                  <a:solidFill>
                    <a:srgbClr val="764B36"/>
                  </a:solidFill>
                  <a:latin typeface="Fira Sans Semi-Bold"/>
                </a:rPr>
                <a:t>THANK YOU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643677"/>
              <a:ext cx="9657024" cy="0"/>
            </a:xfrm>
            <a:prstGeom prst="line">
              <a:avLst/>
            </a:prstGeom>
            <a:ln w="38100" cap="rnd">
              <a:solidFill>
                <a:srgbClr val="764B3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1295786" y="5611291"/>
            <a:ext cx="606769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spc="16">
                <a:solidFill>
                  <a:srgbClr val="764B36"/>
                </a:solidFill>
                <a:latin typeface="Fira Sans Bold"/>
              </a:rPr>
              <a:t>CA Ramchandra D. Choudhary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95786" y="1028700"/>
            <a:ext cx="6067698" cy="1089926"/>
          </a:xfrm>
          <a:custGeom>
            <a:avLst/>
            <a:gdLst/>
            <a:ahLst/>
            <a:cxnLst/>
            <a:rect l="l" t="t" r="r" b="b"/>
            <a:pathLst>
              <a:path w="6067698" h="1089926">
                <a:moveTo>
                  <a:pt x="0" y="0"/>
                </a:moveTo>
                <a:lnTo>
                  <a:pt x="6067698" y="0"/>
                </a:lnTo>
                <a:lnTo>
                  <a:pt x="6067698" y="1089926"/>
                </a:lnTo>
                <a:lnTo>
                  <a:pt x="0" y="1089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8413" y="382253"/>
            <a:ext cx="3306861" cy="3345765"/>
          </a:xfrm>
          <a:custGeom>
            <a:avLst/>
            <a:gdLst/>
            <a:ahLst/>
            <a:cxnLst/>
            <a:rect l="l" t="t" r="r" b="b"/>
            <a:pathLst>
              <a:path w="3306861" h="3345765">
                <a:moveTo>
                  <a:pt x="0" y="0"/>
                </a:moveTo>
                <a:lnTo>
                  <a:pt x="3306861" y="0"/>
                </a:lnTo>
                <a:lnTo>
                  <a:pt x="3306861" y="3345765"/>
                </a:lnTo>
                <a:lnTo>
                  <a:pt x="0" y="3345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5477" y="2274577"/>
            <a:ext cx="13553549" cy="4309978"/>
            <a:chOff x="0" y="0"/>
            <a:chExt cx="18071398" cy="5746637"/>
          </a:xfrm>
        </p:grpSpPr>
        <p:sp>
          <p:nvSpPr>
            <p:cNvPr id="4" name="TextBox 4"/>
            <p:cNvSpPr txBox="1"/>
            <p:nvPr/>
          </p:nvSpPr>
          <p:spPr>
            <a:xfrm>
              <a:off x="0" y="1325641"/>
              <a:ext cx="18071398" cy="4420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18"/>
                </a:lnSpc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IBBI/IPA-001/IP-P00157/2017-018/10326 AFA Valid till: 15-Nov-23</a:t>
              </a:r>
            </a:p>
            <a:p>
              <a:pPr algn="just">
                <a:lnSpc>
                  <a:spcPts val="3318"/>
                </a:lnSpc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Within the IBC framework, Mr.  R. D. Choudhary has handled complex CIRPs/Liquidations:</a:t>
              </a:r>
            </a:p>
            <a:p>
              <a:pPr marL="453392" lvl="1" indent="-226696" algn="just">
                <a:lnSpc>
                  <a:spcPts val="3318"/>
                </a:lnSpc>
                <a:buFont typeface="Arial"/>
                <a:buChar char="•"/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46 cases where appointed as an IRP/RP/Liquidator under IBC</a:t>
              </a:r>
            </a:p>
            <a:p>
              <a:pPr marL="906783" lvl="2" indent="-302261" algn="just">
                <a:lnSpc>
                  <a:spcPts val="3318"/>
                </a:lnSpc>
                <a:buFont typeface="Arial"/>
                <a:buChar char="⚬"/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As IRP Total: 17 </a:t>
              </a:r>
            </a:p>
            <a:p>
              <a:pPr marL="906783" lvl="2" indent="-302261" algn="just">
                <a:lnSpc>
                  <a:spcPts val="3318"/>
                </a:lnSpc>
                <a:buFont typeface="Arial"/>
                <a:buChar char="⚬"/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As RP Total: 21</a:t>
              </a:r>
            </a:p>
            <a:p>
              <a:pPr marL="906783" lvl="2" indent="-302261" algn="just">
                <a:lnSpc>
                  <a:spcPts val="3318"/>
                </a:lnSpc>
                <a:buFont typeface="Arial"/>
                <a:buChar char="⚬"/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As Liquidator Total: 8</a:t>
              </a:r>
            </a:p>
            <a:p>
              <a:pPr marL="453392" lvl="1" indent="-226696" algn="just">
                <a:lnSpc>
                  <a:spcPts val="3318"/>
                </a:lnSpc>
                <a:buFont typeface="Arial"/>
                <a:buChar char="•"/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 Handled cases with debt size of INR 17612.18 crore in CIRP and Liquidation</a:t>
              </a:r>
            </a:p>
            <a:p>
              <a:pPr marL="453392" lvl="1" indent="-226696" algn="just">
                <a:lnSpc>
                  <a:spcPts val="3318"/>
                </a:lnSpc>
                <a:buFont typeface="Arial"/>
                <a:buChar char="•"/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09 Cases with Resolution Plan successfully approved by COC.  (Includes – 02 Cases Sale as going Concerns)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8071398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8"/>
                </a:lnSpc>
              </a:pPr>
              <a:r>
                <a:rPr lang="en-US" sz="2665" spc="79">
                  <a:solidFill>
                    <a:srgbClr val="764B36"/>
                  </a:solidFill>
                  <a:latin typeface="Fira Sans Ultra-Bold"/>
                </a:rPr>
                <a:t>Founder &amp; Managing Director, Sun Resolution Professionals Pvt. Ltd. - IPE</a:t>
              </a:r>
            </a:p>
            <a:p>
              <a:pPr>
                <a:lnSpc>
                  <a:spcPts val="3198"/>
                </a:lnSpc>
              </a:pPr>
              <a:r>
                <a:rPr lang="en-US" sz="2665" spc="79">
                  <a:solidFill>
                    <a:srgbClr val="764B36"/>
                  </a:solidFill>
                  <a:latin typeface="Fira Sans Ultra-Bold"/>
                </a:rPr>
                <a:t>Founding Partner of R. Choudhary &amp; Associates- CA Firm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5477" y="6574188"/>
            <a:ext cx="14215952" cy="837539"/>
            <a:chOff x="0" y="0"/>
            <a:chExt cx="18954603" cy="1116719"/>
          </a:xfrm>
        </p:grpSpPr>
        <p:sp>
          <p:nvSpPr>
            <p:cNvPr id="7" name="TextBox 7"/>
            <p:cNvSpPr txBox="1"/>
            <p:nvPr/>
          </p:nvSpPr>
          <p:spPr>
            <a:xfrm>
              <a:off x="0" y="714129"/>
              <a:ext cx="18954603" cy="40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5"/>
                </a:lnSpc>
              </a:pPr>
              <a:r>
                <a:rPr lang="en-US" sz="2100" spc="10">
                  <a:solidFill>
                    <a:srgbClr val="764B36"/>
                  </a:solidFill>
                  <a:latin typeface="Fira Sans"/>
                </a:rPr>
                <a:t>M. Com, F.C.A.,IP, FAFD(ICAI)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8954603" cy="55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8"/>
                </a:lnSpc>
              </a:pPr>
              <a:r>
                <a:rPr lang="en-US" sz="2865" spc="85">
                  <a:solidFill>
                    <a:srgbClr val="764B36"/>
                  </a:solidFill>
                  <a:latin typeface="Fira Sans Ultra-Bold"/>
                </a:rPr>
                <a:t>Education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5477" y="7622344"/>
            <a:ext cx="1451996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8"/>
              </a:lnSpc>
            </a:pPr>
            <a:r>
              <a:rPr lang="en-US" sz="2965" spc="88">
                <a:solidFill>
                  <a:srgbClr val="764B36"/>
                </a:solidFill>
                <a:latin typeface="Fira Sans Ultra-Bold"/>
              </a:rPr>
              <a:t>Areas of Experience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45477" y="382253"/>
            <a:ext cx="17260894" cy="1569698"/>
            <a:chOff x="0" y="0"/>
            <a:chExt cx="23014525" cy="209293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09575"/>
              <a:ext cx="23014525" cy="882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6400">
                  <a:solidFill>
                    <a:srgbClr val="764B36"/>
                  </a:solidFill>
                  <a:latin typeface="Fira Sans Semi-Bold"/>
                </a:rPr>
                <a:t>Domain experience and expertise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757648"/>
              <a:ext cx="23014525" cy="33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2400" spc="12">
                  <a:solidFill>
                    <a:srgbClr val="764B36"/>
                  </a:solidFill>
                  <a:latin typeface="Fira Sans"/>
                </a:rPr>
                <a:t>Resolution Professional Profile – CA Ramchandra D. Choudhary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45477" y="8247761"/>
            <a:ext cx="5261525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Restructuring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Corporate finance advisory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M&amp;A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Industrial operations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18169" y="8247761"/>
            <a:ext cx="5261525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Fund Raising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Due Diligence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Strategic consulting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Concurrent Audit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42029" y="8247761"/>
            <a:ext cx="5261525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Transaction / Forensic Audits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Government Audits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Management consulting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spc="10">
                <a:solidFill>
                  <a:srgbClr val="764B36"/>
                </a:solidFill>
                <a:latin typeface="Fira Sans"/>
              </a:rPr>
              <a:t>Business Process Designing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9087" y="6695180"/>
            <a:ext cx="12029827" cy="112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9"/>
              </a:lnSpc>
            </a:pPr>
            <a:r>
              <a:rPr lang="en-US" sz="3099">
                <a:solidFill>
                  <a:srgbClr val="764B36"/>
                </a:solidFill>
                <a:latin typeface="Open Sans Bold"/>
              </a:rPr>
              <a:t>For Syllabus : </a:t>
            </a:r>
            <a:r>
              <a:rPr lang="en-US" sz="3099" u="sng">
                <a:solidFill>
                  <a:srgbClr val="764B36"/>
                </a:solidFill>
                <a:latin typeface="Open Sans"/>
                <a:hlinkClick r:id="rId2" tooltip="https://ibbi.gov.in/en/examination/view-examination/22"/>
              </a:rPr>
              <a:t>w.e.f 1st July 2023</a:t>
            </a:r>
          </a:p>
          <a:p>
            <a:pPr marL="0" lvl="0" indent="0" algn="ctr">
              <a:lnSpc>
                <a:spcPts val="4649"/>
              </a:lnSpc>
              <a:spcBef>
                <a:spcPct val="0"/>
              </a:spcBef>
            </a:pPr>
            <a:endParaRPr lang="en-US" sz="3099" u="sng">
              <a:solidFill>
                <a:srgbClr val="764B36"/>
              </a:solidFill>
              <a:latin typeface="Open Sans"/>
              <a:hlinkClick r:id="rId2" tooltip="https://ibbi.gov.in/en/examination/view-examination/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666" y="3354482"/>
            <a:ext cx="15692667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600">
                <a:solidFill>
                  <a:srgbClr val="764B36"/>
                </a:solidFill>
                <a:latin typeface="Open Sans Bold"/>
              </a:rPr>
              <a:t>LIMITED INSOLVENCY EXAMINATION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15430" y="1272614"/>
            <a:ext cx="11876418" cy="1336979"/>
            <a:chOff x="0" y="0"/>
            <a:chExt cx="15835224" cy="17826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835224" cy="1782638"/>
              <a:chOff x="0" y="0"/>
              <a:chExt cx="18491462" cy="208166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491462" cy="2081662"/>
              </a:xfrm>
              <a:custGeom>
                <a:avLst/>
                <a:gdLst/>
                <a:ahLst/>
                <a:cxnLst/>
                <a:rect l="l" t="t" r="r" b="b"/>
                <a:pathLst>
                  <a:path w="18491462" h="2081662">
                    <a:moveTo>
                      <a:pt x="17521817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040831"/>
                    </a:cubicBezTo>
                    <a:cubicBezTo>
                      <a:pt x="0" y="1646687"/>
                      <a:pt x="434975" y="2081662"/>
                      <a:pt x="969645" y="2081662"/>
                    </a:cubicBezTo>
                    <a:lnTo>
                      <a:pt x="17521817" y="2081662"/>
                    </a:lnTo>
                    <a:cubicBezTo>
                      <a:pt x="18056487" y="2081662"/>
                      <a:pt x="18491462" y="1646687"/>
                      <a:pt x="18491462" y="1040831"/>
                    </a:cubicBezTo>
                    <a:cubicBezTo>
                      <a:pt x="18491462" y="434975"/>
                      <a:pt x="18056487" y="0"/>
                      <a:pt x="17521817" y="0"/>
                    </a:cubicBezTo>
                    <a:close/>
                    <a:moveTo>
                      <a:pt x="17521817" y="2056262"/>
                    </a:moveTo>
                    <a:lnTo>
                      <a:pt x="969645" y="2056262"/>
                    </a:lnTo>
                    <a:cubicBezTo>
                      <a:pt x="448945" y="2056262"/>
                      <a:pt x="25400" y="1632717"/>
                      <a:pt x="25400" y="1040831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7521817" y="25400"/>
                    </a:lnTo>
                    <a:cubicBezTo>
                      <a:pt x="18042517" y="25400"/>
                      <a:pt x="18466062" y="448945"/>
                      <a:pt x="18466062" y="1040831"/>
                    </a:cubicBezTo>
                    <a:cubicBezTo>
                      <a:pt x="18466062" y="1632717"/>
                      <a:pt x="18042517" y="2056262"/>
                      <a:pt x="17521817" y="2056262"/>
                    </a:cubicBezTo>
                    <a:close/>
                  </a:path>
                </a:pathLst>
              </a:custGeom>
              <a:solidFill>
                <a:srgbClr val="764B36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54148" y="456979"/>
              <a:ext cx="13326928" cy="773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764B36"/>
                  </a:solidFill>
                  <a:latin typeface="Open Sans Bold"/>
                </a:rPr>
                <a:t>Insolvency and Bankruptcy Board of India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3447" y="180975"/>
            <a:ext cx="632110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EFE7DD"/>
                </a:solidFill>
                <a:latin typeface="Open Sans Bold"/>
              </a:rPr>
              <a:t>SYALLABUS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728933"/>
            <a:ext cx="16678769" cy="8120464"/>
            <a:chOff x="0" y="0"/>
            <a:chExt cx="22238359" cy="10827286"/>
          </a:xfrm>
        </p:grpSpPr>
        <p:sp>
          <p:nvSpPr>
            <p:cNvPr id="4" name="TextBox 4"/>
            <p:cNvSpPr txBox="1"/>
            <p:nvPr/>
          </p:nvSpPr>
          <p:spPr>
            <a:xfrm>
              <a:off x="0" y="-304800"/>
              <a:ext cx="18881593" cy="10824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84828" lvl="1" indent="-442414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The Insolvency and Bankruptcy Code, 2016 (Code) </a:t>
              </a:r>
            </a:p>
            <a:p>
              <a:pPr marL="884828" lvl="1" indent="-442414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All Rules and Regulations under the Code </a:t>
              </a:r>
            </a:p>
            <a:p>
              <a:pPr marL="884828" lvl="1" indent="-442414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Business Laws</a:t>
              </a:r>
            </a:p>
            <a:p>
              <a:pPr marL="884828" lvl="1" indent="-442414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General Laws</a:t>
              </a:r>
            </a:p>
            <a:p>
              <a:pPr marL="884828" lvl="1" indent="-442414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Finance and Accounts</a:t>
              </a:r>
            </a:p>
            <a:p>
              <a:pPr marL="884828" lvl="1" indent="-442414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General Awareness </a:t>
              </a:r>
            </a:p>
            <a:p>
              <a:pPr marL="884828" lvl="1" indent="-442414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Case Laws</a:t>
              </a:r>
            </a:p>
            <a:p>
              <a:pPr marL="884828" lvl="1" indent="-442414" algn="l">
                <a:lnSpc>
                  <a:spcPts val="8196"/>
                </a:lnSpc>
                <a:buFont typeface="Arial"/>
                <a:buChar char="•"/>
              </a:pPr>
              <a:r>
                <a:rPr lang="en-US" sz="4098">
                  <a:solidFill>
                    <a:srgbClr val="EFE7DD"/>
                  </a:solidFill>
                  <a:latin typeface="Open Sans"/>
                </a:rPr>
                <a:t>Case Studies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8068382" y="-371475"/>
              <a:ext cx="4169976" cy="11198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-04</a:t>
              </a:r>
            </a:p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-06</a:t>
              </a:r>
            </a:p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-04</a:t>
              </a:r>
            </a:p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-07</a:t>
              </a:r>
            </a:p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-02</a:t>
              </a:r>
            </a:p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-02</a:t>
              </a:r>
            </a:p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-05</a:t>
              </a:r>
            </a:p>
            <a:p>
              <a:pPr>
                <a:lnSpc>
                  <a:spcPts val="8537"/>
                </a:lnSpc>
              </a:pPr>
              <a:r>
                <a:rPr lang="en-US" sz="3898">
                  <a:solidFill>
                    <a:srgbClr val="EFE7DD"/>
                  </a:solidFill>
                  <a:latin typeface="Open Sans Bold"/>
                </a:rPr>
                <a:t>-70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162" y="628650"/>
            <a:ext cx="1559967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764B36"/>
                </a:solidFill>
                <a:latin typeface="Open Sans Bold"/>
              </a:rPr>
              <a:t>MAJOR FOCUS : REGULATIONS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3595" y="2024691"/>
            <a:ext cx="17490454" cy="704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4" lvl="1" indent="-410207">
              <a:lnSpc>
                <a:spcPts val="9499"/>
              </a:lnSpc>
              <a:buFont typeface="Arial"/>
              <a:buChar char="•"/>
            </a:pPr>
            <a:r>
              <a:rPr lang="en-US" sz="3799">
                <a:solidFill>
                  <a:srgbClr val="9B4922"/>
                </a:solidFill>
                <a:latin typeface="Open Sans Bold"/>
              </a:rPr>
              <a:t>Case study on Corporate Insolvency Resolution Process : 20</a:t>
            </a:r>
          </a:p>
          <a:p>
            <a:pPr marL="820414" lvl="1" indent="-410207">
              <a:lnSpc>
                <a:spcPts val="9499"/>
              </a:lnSpc>
              <a:buFont typeface="Arial"/>
              <a:buChar char="•"/>
            </a:pPr>
            <a:r>
              <a:rPr lang="en-US" sz="3799">
                <a:solidFill>
                  <a:srgbClr val="9B4922"/>
                </a:solidFill>
                <a:latin typeface="Open Sans Bold"/>
              </a:rPr>
              <a:t>Case study on Liquidation Process : 20</a:t>
            </a:r>
          </a:p>
          <a:p>
            <a:pPr marL="820414" lvl="1" indent="-410207">
              <a:lnSpc>
                <a:spcPts val="9499"/>
              </a:lnSpc>
              <a:buFont typeface="Arial"/>
              <a:buChar char="•"/>
            </a:pPr>
            <a:r>
              <a:rPr lang="en-US" sz="3799">
                <a:solidFill>
                  <a:srgbClr val="9B4922"/>
                </a:solidFill>
                <a:latin typeface="Open Sans Bold"/>
              </a:rPr>
              <a:t>Case study on Pre-Packaged Insolvency Resolution process : 08</a:t>
            </a:r>
          </a:p>
          <a:p>
            <a:pPr marL="820414" lvl="1" indent="-410207">
              <a:lnSpc>
                <a:spcPts val="9499"/>
              </a:lnSpc>
              <a:buFont typeface="Arial"/>
              <a:buChar char="•"/>
            </a:pPr>
            <a:r>
              <a:rPr lang="en-US" sz="3799">
                <a:solidFill>
                  <a:srgbClr val="9B4922"/>
                </a:solidFill>
                <a:latin typeface="Open Sans Bold"/>
              </a:rPr>
              <a:t>Case study on Individual Insolvency Resolution and Bankruptcy : 08 </a:t>
            </a:r>
          </a:p>
          <a:p>
            <a:pPr marL="820414" lvl="1" indent="-410207">
              <a:lnSpc>
                <a:spcPts val="9499"/>
              </a:lnSpc>
              <a:buFont typeface="Arial"/>
              <a:buChar char="•"/>
            </a:pPr>
            <a:r>
              <a:rPr lang="en-US" sz="3799">
                <a:solidFill>
                  <a:srgbClr val="9B4922"/>
                </a:solidFill>
                <a:latin typeface="Open Sans Bold"/>
              </a:rPr>
              <a:t>Case study on Business and General Laws : 08</a:t>
            </a:r>
          </a:p>
          <a:p>
            <a:pPr marL="820414" lvl="1" indent="-410207" algn="l">
              <a:lnSpc>
                <a:spcPts val="9499"/>
              </a:lnSpc>
              <a:buFont typeface="Arial"/>
              <a:buChar char="•"/>
            </a:pPr>
            <a:r>
              <a:rPr lang="en-US" sz="3799">
                <a:solidFill>
                  <a:srgbClr val="9B4922"/>
                </a:solidFill>
                <a:latin typeface="Open Sans Bold"/>
              </a:rPr>
              <a:t>Case study on Business and Professional Ethics  : 06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569C-3B21-B390-BC91-7D1C7494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5300"/>
            <a:ext cx="16916400" cy="1143000"/>
          </a:xfrm>
        </p:spPr>
        <p:txBody>
          <a:bodyPr>
            <a:normAutofit/>
          </a:bodyPr>
          <a:lstStyle/>
          <a:p>
            <a:r>
              <a:rPr lang="en-IN" b="1" spc="-5" dirty="0"/>
              <a:t>Qualities one must possess as a</a:t>
            </a:r>
            <a:r>
              <a:rPr lang="en-IN" sz="4400" b="1" spc="-5" dirty="0"/>
              <a:t>n</a:t>
            </a:r>
            <a:r>
              <a:rPr lang="en-IN" sz="4400" b="1" spc="10" dirty="0"/>
              <a:t> </a:t>
            </a:r>
            <a:r>
              <a:rPr lang="en-IN" sz="4400" b="1" spc="-10" dirty="0"/>
              <a:t>Insolvency</a:t>
            </a:r>
            <a:r>
              <a:rPr lang="en-IN" sz="4400" b="1" dirty="0"/>
              <a:t> </a:t>
            </a:r>
            <a:r>
              <a:rPr lang="en-IN" sz="4400" b="1" spc="-20" dirty="0"/>
              <a:t>Professional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0F7A-BBD6-1D5F-01D2-E471DD00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4500"/>
            <a:ext cx="16916400" cy="8153400"/>
          </a:xfrm>
        </p:spPr>
        <p:txBody>
          <a:bodyPr>
            <a:normAutofit fontScale="77500" lnSpcReduction="20000"/>
          </a:bodyPr>
          <a:lstStyle/>
          <a:p>
            <a:pPr marL="584200" indent="-571500" algn="just">
              <a:lnSpc>
                <a:spcPct val="170000"/>
              </a:lnSpc>
              <a:spcBef>
                <a:spcPts val="1295"/>
              </a:spcBef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sz="4000" spc="-10" dirty="0">
                <a:latin typeface="Calibri"/>
                <a:cs typeface="Calibri"/>
              </a:rPr>
              <a:t>Maintain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integrity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by </a:t>
            </a:r>
            <a:r>
              <a:rPr lang="en-US" sz="4000" dirty="0">
                <a:latin typeface="Calibri"/>
                <a:cs typeface="Calibri"/>
              </a:rPr>
              <a:t>being</a:t>
            </a:r>
            <a:r>
              <a:rPr lang="en-US" sz="4000" spc="-5" dirty="0">
                <a:latin typeface="Calibri"/>
                <a:cs typeface="Calibri"/>
              </a:rPr>
              <a:t> honest,</a:t>
            </a:r>
            <a:r>
              <a:rPr lang="en-US" sz="4000" spc="-15" dirty="0">
                <a:latin typeface="Calibri"/>
                <a:cs typeface="Calibri"/>
              </a:rPr>
              <a:t> straightforward</a:t>
            </a:r>
            <a:r>
              <a:rPr lang="en-US" sz="4000" spc="1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and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forthright </a:t>
            </a:r>
            <a:r>
              <a:rPr lang="en-US" sz="4000" dirty="0">
                <a:latin typeface="Calibri"/>
                <a:cs typeface="Calibri"/>
              </a:rPr>
              <a:t>in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all professional relationship</a:t>
            </a:r>
          </a:p>
          <a:p>
            <a:pPr marL="584200" indent="-5715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sz="4000" spc="-5" dirty="0">
                <a:latin typeface="Calibri"/>
                <a:cs typeface="Calibri"/>
              </a:rPr>
              <a:t>Good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communication</a:t>
            </a:r>
            <a:r>
              <a:rPr lang="en-US" sz="4000" spc="-4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skills.</a:t>
            </a:r>
          </a:p>
          <a:p>
            <a:pPr marL="584200" indent="-5715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4000" spc="-10" dirty="0">
                <a:latin typeface="Calibri"/>
                <a:cs typeface="Calibri"/>
              </a:rPr>
              <a:t>Maintain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complete</a:t>
            </a:r>
            <a:r>
              <a:rPr lang="en-US" sz="4000" spc="-3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independence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without</a:t>
            </a:r>
            <a:r>
              <a:rPr lang="en-US" sz="4000" spc="-30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external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influence.</a:t>
            </a:r>
            <a:endParaRPr lang="en-US" sz="4000" dirty="0">
              <a:latin typeface="Calibri"/>
              <a:cs typeface="Calibri"/>
            </a:endParaRPr>
          </a:p>
          <a:p>
            <a:pPr marL="584200" indent="-5715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4000" spc="-5" dirty="0">
                <a:latin typeface="Calibri"/>
                <a:cs typeface="Calibri"/>
              </a:rPr>
              <a:t>Shall take Reasonable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spc="-15" dirty="0">
                <a:latin typeface="Calibri"/>
                <a:cs typeface="Calibri"/>
              </a:rPr>
              <a:t>care</a:t>
            </a:r>
            <a:r>
              <a:rPr lang="en-US" sz="4000" spc="1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and</a:t>
            </a:r>
            <a:r>
              <a:rPr lang="en-US" sz="4000" spc="-1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diligence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is </a:t>
            </a:r>
            <a:r>
              <a:rPr lang="en-US" sz="4000" spc="-10" dirty="0">
                <a:latin typeface="Calibri"/>
                <a:cs typeface="Calibri"/>
              </a:rPr>
              <a:t>expected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while</a:t>
            </a:r>
            <a:r>
              <a:rPr lang="en-US" sz="4000" spc="-1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doing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the </a:t>
            </a:r>
            <a:r>
              <a:rPr lang="en-US" sz="4000" spc="-5" dirty="0">
                <a:latin typeface="Calibri"/>
                <a:cs typeface="Calibri"/>
              </a:rPr>
              <a:t>process</a:t>
            </a:r>
            <a:endParaRPr lang="en-US" sz="4000" dirty="0">
              <a:latin typeface="Calibri"/>
              <a:cs typeface="Calibri"/>
            </a:endParaRPr>
          </a:p>
          <a:p>
            <a:pPr marL="584200" indent="-571500" algn="just">
              <a:lnSpc>
                <a:spcPct val="170000"/>
              </a:lnSpc>
              <a:spcBef>
                <a:spcPts val="1205"/>
              </a:spcBef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sz="4000" dirty="0">
                <a:latin typeface="Calibri"/>
                <a:cs typeface="Calibri"/>
              </a:rPr>
              <a:t>The</a:t>
            </a:r>
            <a:r>
              <a:rPr lang="en-US" sz="4000" spc="-10" dirty="0">
                <a:latin typeface="Calibri"/>
                <a:cs typeface="Calibri"/>
              </a:rPr>
              <a:t> role</a:t>
            </a:r>
            <a:r>
              <a:rPr lang="en-US" sz="4000" spc="-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is</a:t>
            </a:r>
            <a:r>
              <a:rPr lang="en-US" sz="4000" spc="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challenging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but</a:t>
            </a:r>
            <a:r>
              <a:rPr lang="en-US" sz="4000" spc="-15" dirty="0">
                <a:latin typeface="Calibri"/>
                <a:cs typeface="Calibri"/>
              </a:rPr>
              <a:t> rewarding</a:t>
            </a:r>
            <a:r>
              <a:rPr lang="en-US" sz="4000" spc="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also</a:t>
            </a:r>
          </a:p>
          <a:p>
            <a:pPr marL="584200" indent="-5715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4000" dirty="0">
                <a:latin typeface="Calibri"/>
                <a:cs typeface="Calibri"/>
              </a:rPr>
              <a:t>Should</a:t>
            </a:r>
            <a:r>
              <a:rPr lang="en-US" sz="4000" spc="-3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be</a:t>
            </a:r>
            <a:r>
              <a:rPr lang="en-US" sz="4000" spc="-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good</a:t>
            </a:r>
            <a:r>
              <a:rPr lang="en-US" sz="4000" spc="-15" dirty="0">
                <a:latin typeface="Calibri"/>
                <a:cs typeface="Calibri"/>
              </a:rPr>
              <a:t> at </a:t>
            </a:r>
            <a:r>
              <a:rPr lang="en-US" sz="4000" dirty="0">
                <a:latin typeface="Calibri"/>
                <a:cs typeface="Calibri"/>
              </a:rPr>
              <a:t>running</a:t>
            </a:r>
            <a:r>
              <a:rPr lang="en-US" sz="4000" spc="-3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businesses</a:t>
            </a:r>
          </a:p>
          <a:p>
            <a:pPr marL="584200" indent="-5715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4000" dirty="0">
                <a:latin typeface="Calibri"/>
                <a:cs typeface="Calibri"/>
              </a:rPr>
              <a:t>Skill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spc="-15" dirty="0">
                <a:latin typeface="Calibri"/>
                <a:cs typeface="Calibri"/>
              </a:rPr>
              <a:t>to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construing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and</a:t>
            </a:r>
            <a:r>
              <a:rPr lang="en-US" sz="4000" spc="-1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negotiating</a:t>
            </a:r>
            <a:r>
              <a:rPr lang="en-US" sz="4000" spc="-3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deals</a:t>
            </a:r>
          </a:p>
          <a:p>
            <a:pPr marL="583565" indent="-5715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sz="4000" spc="-10" dirty="0">
                <a:latin typeface="Calibri"/>
                <a:cs typeface="Calibri"/>
              </a:rPr>
              <a:t>Investigating</a:t>
            </a:r>
            <a:r>
              <a:rPr lang="en-US" sz="4000" spc="-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into</a:t>
            </a:r>
            <a:r>
              <a:rPr lang="en-US" sz="4000" spc="5" dirty="0">
                <a:latin typeface="Calibri"/>
                <a:cs typeface="Calibri"/>
              </a:rPr>
              <a:t> </a:t>
            </a:r>
            <a:r>
              <a:rPr lang="en-US" sz="4000" spc="-15" dirty="0">
                <a:latin typeface="Calibri"/>
                <a:cs typeface="Calibri"/>
              </a:rPr>
              <a:t>affairs</a:t>
            </a:r>
            <a:r>
              <a:rPr lang="en-US" sz="4000" spc="1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of</a:t>
            </a:r>
            <a:r>
              <a:rPr lang="en-US" sz="4000" spc="20" dirty="0">
                <a:latin typeface="Calibri"/>
                <a:cs typeface="Calibri"/>
              </a:rPr>
              <a:t> </a:t>
            </a:r>
            <a:r>
              <a:rPr lang="en-US" sz="4000" spc="-15" dirty="0">
                <a:latin typeface="Calibri"/>
                <a:cs typeface="Calibri"/>
              </a:rPr>
              <a:t>Corporate</a:t>
            </a:r>
            <a:r>
              <a:rPr lang="en-US" sz="4000" spc="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Debtor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to</a:t>
            </a:r>
            <a:r>
              <a:rPr lang="en-US" sz="4000" spc="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find</a:t>
            </a:r>
            <a:r>
              <a:rPr lang="en-US" sz="4000" spc="1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diversions,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frauds,</a:t>
            </a:r>
            <a:r>
              <a:rPr lang="en-US" sz="4000" spc="1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objectionable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transactions</a:t>
            </a:r>
            <a:endParaRPr lang="en-US" sz="4000" dirty="0">
              <a:latin typeface="Calibri"/>
              <a:cs typeface="Calibri"/>
            </a:endParaRPr>
          </a:p>
          <a:p>
            <a:pPr marL="584200" indent="-5715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4000" spc="-10" dirty="0">
                <a:latin typeface="Calibri"/>
                <a:cs typeface="Calibri"/>
              </a:rPr>
              <a:t>Understand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viability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of</a:t>
            </a:r>
            <a:r>
              <a:rPr lang="en-US" sz="4000" spc="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business,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spc="-5" dirty="0">
                <a:latin typeface="Calibri"/>
                <a:cs typeface="Calibri"/>
              </a:rPr>
              <a:t>sustainable</a:t>
            </a:r>
            <a:r>
              <a:rPr lang="en-US" sz="4000" spc="-1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debt,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spc="-15" dirty="0">
                <a:latin typeface="Calibri"/>
                <a:cs typeface="Calibri"/>
              </a:rPr>
              <a:t>etc.</a:t>
            </a:r>
            <a:endParaRPr lang="en-US" sz="4000" dirty="0">
              <a:latin typeface="Calibri"/>
              <a:cs typeface="Calibri"/>
            </a:endParaRPr>
          </a:p>
          <a:p>
            <a:pPr marL="584200" indent="-571500" algn="just">
              <a:lnSpc>
                <a:spcPct val="170000"/>
              </a:lnSpc>
              <a:spcBef>
                <a:spcPts val="1295"/>
              </a:spcBef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endParaRPr lang="en-US" sz="4000" dirty="0">
              <a:latin typeface="Calibri"/>
              <a:cs typeface="Calibri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03442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A0A81B-1826-5AAD-EA1E-CCC1966B8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53043"/>
              </p:ext>
            </p:extLst>
          </p:nvPr>
        </p:nvGraphicFramePr>
        <p:xfrm>
          <a:off x="533400" y="1790700"/>
          <a:ext cx="16840200" cy="802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6A1D8F-789D-AE80-67EF-369690E6BEA4}"/>
              </a:ext>
            </a:extLst>
          </p:cNvPr>
          <p:cNvSpPr/>
          <p:nvPr/>
        </p:nvSpPr>
        <p:spPr>
          <a:xfrm>
            <a:off x="1657920" y="245982"/>
            <a:ext cx="17103208" cy="15447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700" marR="2862580" algn="ctr">
              <a:lnSpc>
                <a:spcPts val="5180"/>
              </a:lnSpc>
              <a:spcBef>
                <a:spcPts val="755"/>
              </a:spcBef>
            </a:pPr>
            <a:r>
              <a:rPr lang="en-US" sz="54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 Light"/>
                <a:cs typeface="Calibri Light"/>
              </a:rPr>
              <a:t>OPPORTUNITIES  FOR INSOLVENCY PROFESSIONAL </a:t>
            </a:r>
          </a:p>
          <a:p>
            <a:pPr marL="12700" marR="2862580" algn="ctr">
              <a:lnSpc>
                <a:spcPts val="5180"/>
              </a:lnSpc>
              <a:spcBef>
                <a:spcPts val="755"/>
              </a:spcBef>
            </a:pPr>
            <a:r>
              <a:rPr lang="en-US" sz="54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 Light"/>
                <a:cs typeface="Calibri Light"/>
              </a:rPr>
              <a:t> REGISTERED WITH IBBI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9926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212</TotalTime>
  <Words>4213</Words>
  <Application>Microsoft Office PowerPoint</Application>
  <PresentationFormat>Custom</PresentationFormat>
  <Paragraphs>428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Open Sans Bold</vt:lpstr>
      <vt:lpstr>Arial MT</vt:lpstr>
      <vt:lpstr>Arial</vt:lpstr>
      <vt:lpstr>Fira Sans Bold</vt:lpstr>
      <vt:lpstr>Trebuchet MS</vt:lpstr>
      <vt:lpstr>Fira Sans Ultra-Bold</vt:lpstr>
      <vt:lpstr>Calibri</vt:lpstr>
      <vt:lpstr>Rockwell</vt:lpstr>
      <vt:lpstr>League Spartan</vt:lpstr>
      <vt:lpstr>Open Sans</vt:lpstr>
      <vt:lpstr>Fira Sans</vt:lpstr>
      <vt:lpstr>Wingdings</vt:lpstr>
      <vt:lpstr>Fira Sans Light</vt:lpstr>
      <vt:lpstr>Dubai Light</vt:lpstr>
      <vt:lpstr>Fira Sans Semi-Bold</vt:lpstr>
      <vt:lpstr>Rockwell Condensed</vt:lpstr>
      <vt:lpstr>Tahoma</vt:lpstr>
      <vt:lpstr>Fira Sans Italics</vt:lpstr>
      <vt:lpstr>Calibri Light</vt:lpstr>
      <vt:lpstr>Times New Roman</vt:lpstr>
      <vt:lpstr>Office Theme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Qualities one must possess as an Insolvency Professional</vt:lpstr>
      <vt:lpstr>PowerPoint Presentation</vt:lpstr>
      <vt:lpstr>PowerPoint Presentation</vt:lpstr>
      <vt:lpstr>PowerPoint Presentation</vt:lpstr>
      <vt:lpstr>PowerPoint Presentation</vt:lpstr>
      <vt:lpstr>Interim Resolution Professional</vt:lpstr>
      <vt:lpstr>Resolution Professional</vt:lpstr>
      <vt:lpstr>Representative of a Member of Committee of  Creditors (Sec 21(6)(c)</vt:lpstr>
      <vt:lpstr>Voluntary Liquidator</vt:lpstr>
      <vt:lpstr>Liquidator</vt:lpstr>
      <vt:lpstr>Bankruptcy Trustee</vt:lpstr>
      <vt:lpstr>REGISTERED VALUERS</vt:lpstr>
      <vt:lpstr>PowerPoint Presentation</vt:lpstr>
      <vt:lpstr>PowerPoint Presentation</vt:lpstr>
      <vt:lpstr>SUPPORT SERVICES TO INSOLVENCY PROFESSIONALS</vt:lpstr>
      <vt:lpstr>ADVISOR TO SUSPENDED BOARD OF DIRECTORS</vt:lpstr>
      <vt:lpstr>ADVISOR TO RESOLUTION APPLICANTS</vt:lpstr>
      <vt:lpstr>PowerPoint Presentation</vt:lpstr>
      <vt:lpstr>CONSULTATIONS TO ENTITIES UNDER FINANCIAL STRESS  (INCLUDING OPTIONS AND THREATS UNDER IBC)</vt:lpstr>
      <vt:lpstr>PowerPoint Presentation</vt:lpstr>
      <vt:lpstr>WHEN A CORPORATE DEBTOR SHOULD SUO MOTO GO TO NCLT</vt:lpstr>
      <vt:lpstr>WHEN A CORPORATE DEBTOR SHOULD SUO MOTO GO TO NCLT</vt:lpstr>
      <vt:lpstr>Justification for Corporate Debtor going to National Company Law Tribunal</vt:lpstr>
      <vt:lpstr>Justification for Corporate Debtor going to National Company Law Tribunal...Contd.</vt:lpstr>
      <vt:lpstr>TRANSACTIONS AUDIT OR FORENSIC AUDITS</vt:lpstr>
      <vt:lpstr>PowerPoint Presentation</vt:lpstr>
      <vt:lpstr>PowerPoint Presentation</vt:lpstr>
      <vt:lpstr>OPPORTUNITIES FOR PROFESSIONALS UNDER PPIRP</vt:lpstr>
      <vt:lpstr>ROLE OF CAs UNDER IBC AND AS AUDITOR OF  COMPANIES UNDER FINANCIAL STRESS</vt:lpstr>
      <vt:lpstr>ROLE OF CAs PARTICULARLY STATUTORY AUDITORS</vt:lpstr>
      <vt:lpstr>PRACTICAL TIPS ON WHAT PROFESSIONALS’ OVERLOOK FROM REPORTING POINT OF VIEW WHEN AN ACCOUNT SHOWS</vt:lpstr>
      <vt:lpstr>Business cycle starts increasing</vt:lpstr>
      <vt:lpstr>PowerPoint Presentation</vt:lpstr>
      <vt:lpstr>PRINCIPLES  OF PUTTING *RED FLAGS*  OR ISSUING  GUARDED WARNINGS  TO THE  BANKERS &amp; THE STAKE  HOLDERS</vt:lpstr>
      <vt:lpstr>RED FLAGS</vt:lpstr>
      <vt:lpstr>GUARDED WARNING TO BANKERS AND CREDITORS</vt:lpstr>
      <vt:lpstr>TIPS FOR PROFESSIONALs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ICAI Rajkot</dc:title>
  <dc:creator>DIPTI MUNDRA</dc:creator>
  <cp:lastModifiedBy>Ramchandra Choudhary</cp:lastModifiedBy>
  <cp:revision>9</cp:revision>
  <cp:lastPrinted>2023-11-04T14:22:27Z</cp:lastPrinted>
  <dcterms:created xsi:type="dcterms:W3CDTF">2006-08-16T00:00:00Z</dcterms:created>
  <dcterms:modified xsi:type="dcterms:W3CDTF">2023-11-04T14:42:01Z</dcterms:modified>
  <dc:identifier>DAFzGlwuKg8</dc:identifier>
</cp:coreProperties>
</file>