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55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8" r:id="rId30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88" y="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EE00E8-01B8-435D-80EB-0A968E59959A}" type="doc">
      <dgm:prSet loTypeId="urn:microsoft.com/office/officeart/2005/8/layout/vList4" loCatId="list" qsTypeId="urn:microsoft.com/office/officeart/2009/2/quickstyle/3d8" qsCatId="3D" csTypeId="urn:microsoft.com/office/officeart/2005/8/colors/accent1_5" csCatId="accent1" phldr="1"/>
      <dgm:spPr/>
      <dgm:t>
        <a:bodyPr/>
        <a:lstStyle/>
        <a:p>
          <a:endParaRPr lang="en-IN"/>
        </a:p>
      </dgm:t>
    </dgm:pt>
    <dgm:pt modelId="{5ADE51F8-48AB-415B-8123-2EF174F36DC4}">
      <dgm:prSet custT="1"/>
      <dgm:spPr/>
      <dgm:t>
        <a:bodyPr/>
        <a:lstStyle/>
        <a:p>
          <a:pPr algn="ctr"/>
          <a:r>
            <a:rPr lang="en-IN" sz="3000" b="1" dirty="0"/>
            <a:t>24</a:t>
          </a:r>
          <a:r>
            <a:rPr lang="en-IN" sz="3000" b="1" baseline="30000" dirty="0"/>
            <a:t>th</a:t>
          </a:r>
          <a:r>
            <a:rPr lang="en-IN" sz="3000" b="1" dirty="0"/>
            <a:t> October 2023</a:t>
          </a:r>
          <a:endParaRPr lang="en-IN" sz="3000" dirty="0"/>
        </a:p>
      </dgm:t>
    </dgm:pt>
    <dgm:pt modelId="{42D028E6-0433-4CD8-B33D-60ACC2DD8127}" type="parTrans" cxnId="{BF33DE2E-D8AC-41C8-BABC-977C1922E462}">
      <dgm:prSet/>
      <dgm:spPr/>
      <dgm:t>
        <a:bodyPr/>
        <a:lstStyle/>
        <a:p>
          <a:endParaRPr lang="en-IN"/>
        </a:p>
      </dgm:t>
    </dgm:pt>
    <dgm:pt modelId="{06613F64-4998-4650-9D90-77C55285CFFD}" type="sibTrans" cxnId="{BF33DE2E-D8AC-41C8-BABC-977C1922E462}">
      <dgm:prSet/>
      <dgm:spPr/>
      <dgm:t>
        <a:bodyPr/>
        <a:lstStyle/>
        <a:p>
          <a:endParaRPr lang="en-IN"/>
        </a:p>
      </dgm:t>
    </dgm:pt>
    <dgm:pt modelId="{1AFA31AD-CC75-41EF-A8E8-3BB98C907C96}">
      <dgm:prSet custT="1"/>
      <dgm:spPr/>
      <dgm:t>
        <a:bodyPr/>
        <a:lstStyle/>
        <a:p>
          <a:pPr algn="ctr"/>
          <a:r>
            <a:rPr lang="en-IN" sz="3900" b="1"/>
            <a:t> </a:t>
          </a:r>
          <a:r>
            <a:rPr lang="en-IN" sz="3000" b="1"/>
            <a:t>Tuesday</a:t>
          </a:r>
          <a:endParaRPr lang="en-IN" sz="3000" dirty="0"/>
        </a:p>
      </dgm:t>
    </dgm:pt>
    <dgm:pt modelId="{740B7B77-FEB9-4C23-8633-9BD2E493B0EA}" type="parTrans" cxnId="{0089891F-E504-4157-9210-D4F73570CF8E}">
      <dgm:prSet/>
      <dgm:spPr/>
      <dgm:t>
        <a:bodyPr/>
        <a:lstStyle/>
        <a:p>
          <a:endParaRPr lang="en-IN"/>
        </a:p>
      </dgm:t>
    </dgm:pt>
    <dgm:pt modelId="{E3F065A2-C38D-4F1C-80F2-B9F2FB68CD4B}" type="sibTrans" cxnId="{0089891F-E504-4157-9210-D4F73570CF8E}">
      <dgm:prSet/>
      <dgm:spPr/>
      <dgm:t>
        <a:bodyPr/>
        <a:lstStyle/>
        <a:p>
          <a:endParaRPr lang="en-IN"/>
        </a:p>
      </dgm:t>
    </dgm:pt>
    <dgm:pt modelId="{06FAF4F3-4A50-4854-B143-AA54C24FEC63}">
      <dgm:prSet custT="1"/>
      <dgm:spPr/>
      <dgm:t>
        <a:bodyPr/>
        <a:lstStyle/>
        <a:p>
          <a:pPr algn="ctr"/>
          <a:r>
            <a:rPr lang="en-IN" sz="3900" b="1"/>
            <a:t> </a:t>
          </a:r>
          <a:r>
            <a:rPr lang="en-IN" sz="3000" b="1"/>
            <a:t>5 PM to 8 PM</a:t>
          </a:r>
          <a:endParaRPr lang="en-IN" sz="3000" dirty="0"/>
        </a:p>
      </dgm:t>
    </dgm:pt>
    <dgm:pt modelId="{04224253-632D-4DC0-8E70-4D84BCA8181A}" type="parTrans" cxnId="{ED5C75A1-336E-450C-B90F-2518DC9AE8F6}">
      <dgm:prSet/>
      <dgm:spPr/>
      <dgm:t>
        <a:bodyPr/>
        <a:lstStyle/>
        <a:p>
          <a:endParaRPr lang="en-IN"/>
        </a:p>
      </dgm:t>
    </dgm:pt>
    <dgm:pt modelId="{17338847-0FAF-4A97-842E-29D99F11ACDA}" type="sibTrans" cxnId="{ED5C75A1-336E-450C-B90F-2518DC9AE8F6}">
      <dgm:prSet/>
      <dgm:spPr/>
      <dgm:t>
        <a:bodyPr/>
        <a:lstStyle/>
        <a:p>
          <a:endParaRPr lang="en-IN"/>
        </a:p>
      </dgm:t>
    </dgm:pt>
    <dgm:pt modelId="{277F5E64-7F5A-41BF-A8CB-3F3456596C7C}" type="pres">
      <dgm:prSet presAssocID="{ABEE00E8-01B8-435D-80EB-0A968E59959A}" presName="linear" presStyleCnt="0">
        <dgm:presLayoutVars>
          <dgm:dir/>
          <dgm:resizeHandles val="exact"/>
        </dgm:presLayoutVars>
      </dgm:prSet>
      <dgm:spPr/>
    </dgm:pt>
    <dgm:pt modelId="{EC717C0F-426D-476F-BB92-484CF9A890ED}" type="pres">
      <dgm:prSet presAssocID="{5ADE51F8-48AB-415B-8123-2EF174F36DC4}" presName="comp" presStyleCnt="0"/>
      <dgm:spPr/>
    </dgm:pt>
    <dgm:pt modelId="{C72D0462-D1D8-4278-8734-5A70C3C5124F}" type="pres">
      <dgm:prSet presAssocID="{5ADE51F8-48AB-415B-8123-2EF174F36DC4}" presName="box" presStyleLbl="node1" presStyleIdx="0" presStyleCnt="3"/>
      <dgm:spPr/>
    </dgm:pt>
    <dgm:pt modelId="{0C365328-971E-4638-9BE5-C2DE326DE52A}" type="pres">
      <dgm:prSet presAssocID="{5ADE51F8-48AB-415B-8123-2EF174F36DC4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F4FC8DA-3F13-46AC-AE73-804B95FE7ED2}" type="pres">
      <dgm:prSet presAssocID="{5ADE51F8-48AB-415B-8123-2EF174F36DC4}" presName="text" presStyleLbl="node1" presStyleIdx="0" presStyleCnt="3">
        <dgm:presLayoutVars>
          <dgm:bulletEnabled val="1"/>
        </dgm:presLayoutVars>
      </dgm:prSet>
      <dgm:spPr/>
    </dgm:pt>
    <dgm:pt modelId="{98F83A73-B2EE-4FA8-B8EF-020761C399AB}" type="pres">
      <dgm:prSet presAssocID="{06613F64-4998-4650-9D90-77C55285CFFD}" presName="spacer" presStyleCnt="0"/>
      <dgm:spPr/>
    </dgm:pt>
    <dgm:pt modelId="{7A6001C1-7640-45E5-90C4-BC13DC151CA5}" type="pres">
      <dgm:prSet presAssocID="{1AFA31AD-CC75-41EF-A8E8-3BB98C907C96}" presName="comp" presStyleCnt="0"/>
      <dgm:spPr/>
    </dgm:pt>
    <dgm:pt modelId="{CD1126E8-191E-44A8-BF0A-3C777B8FCF59}" type="pres">
      <dgm:prSet presAssocID="{1AFA31AD-CC75-41EF-A8E8-3BB98C907C96}" presName="box" presStyleLbl="node1" presStyleIdx="1" presStyleCnt="3"/>
      <dgm:spPr/>
    </dgm:pt>
    <dgm:pt modelId="{43F21905-B2F9-42B6-BE6B-ED1DB2F2B13B}" type="pres">
      <dgm:prSet presAssocID="{1AFA31AD-CC75-41EF-A8E8-3BB98C907C96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</dgm:spPr>
    </dgm:pt>
    <dgm:pt modelId="{D58EE681-F6E1-42CF-A448-349590D23156}" type="pres">
      <dgm:prSet presAssocID="{1AFA31AD-CC75-41EF-A8E8-3BB98C907C96}" presName="text" presStyleLbl="node1" presStyleIdx="1" presStyleCnt="3">
        <dgm:presLayoutVars>
          <dgm:bulletEnabled val="1"/>
        </dgm:presLayoutVars>
      </dgm:prSet>
      <dgm:spPr/>
    </dgm:pt>
    <dgm:pt modelId="{0C42CAD4-5826-4591-9CD3-9B6FD84A16ED}" type="pres">
      <dgm:prSet presAssocID="{E3F065A2-C38D-4F1C-80F2-B9F2FB68CD4B}" presName="spacer" presStyleCnt="0"/>
      <dgm:spPr/>
    </dgm:pt>
    <dgm:pt modelId="{CA5668D0-1B39-4210-984B-BD6215134D35}" type="pres">
      <dgm:prSet presAssocID="{06FAF4F3-4A50-4854-B143-AA54C24FEC63}" presName="comp" presStyleCnt="0"/>
      <dgm:spPr/>
    </dgm:pt>
    <dgm:pt modelId="{D4830B93-2864-4CDF-8D47-083AD6D5EBC1}" type="pres">
      <dgm:prSet presAssocID="{06FAF4F3-4A50-4854-B143-AA54C24FEC63}" presName="box" presStyleLbl="node1" presStyleIdx="2" presStyleCnt="3"/>
      <dgm:spPr/>
    </dgm:pt>
    <dgm:pt modelId="{E0A9635F-4497-450D-99E0-EB95097F7D2A}" type="pres">
      <dgm:prSet presAssocID="{06FAF4F3-4A50-4854-B143-AA54C24FEC63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B294E52-FA93-4AFB-B627-3CAB60CA5559}" type="pres">
      <dgm:prSet presAssocID="{06FAF4F3-4A50-4854-B143-AA54C24FEC63}" presName="text" presStyleLbl="node1" presStyleIdx="2" presStyleCnt="3">
        <dgm:presLayoutVars>
          <dgm:bulletEnabled val="1"/>
        </dgm:presLayoutVars>
      </dgm:prSet>
      <dgm:spPr/>
    </dgm:pt>
  </dgm:ptLst>
  <dgm:cxnLst>
    <dgm:cxn modelId="{51FE6708-2595-4E63-AF9B-2AB1D8F9F935}" type="presOf" srcId="{5ADE51F8-48AB-415B-8123-2EF174F36DC4}" destId="{EF4FC8DA-3F13-46AC-AE73-804B95FE7ED2}" srcOrd="1" destOrd="0" presId="urn:microsoft.com/office/officeart/2005/8/layout/vList4"/>
    <dgm:cxn modelId="{0089891F-E504-4157-9210-D4F73570CF8E}" srcId="{ABEE00E8-01B8-435D-80EB-0A968E59959A}" destId="{1AFA31AD-CC75-41EF-A8E8-3BB98C907C96}" srcOrd="1" destOrd="0" parTransId="{740B7B77-FEB9-4C23-8633-9BD2E493B0EA}" sibTransId="{E3F065A2-C38D-4F1C-80F2-B9F2FB68CD4B}"/>
    <dgm:cxn modelId="{BF33DE2E-D8AC-41C8-BABC-977C1922E462}" srcId="{ABEE00E8-01B8-435D-80EB-0A968E59959A}" destId="{5ADE51F8-48AB-415B-8123-2EF174F36DC4}" srcOrd="0" destOrd="0" parTransId="{42D028E6-0433-4CD8-B33D-60ACC2DD8127}" sibTransId="{06613F64-4998-4650-9D90-77C55285CFFD}"/>
    <dgm:cxn modelId="{8F412C38-CE72-4970-866D-7E6542AD9858}" type="presOf" srcId="{06FAF4F3-4A50-4854-B143-AA54C24FEC63}" destId="{BB294E52-FA93-4AFB-B627-3CAB60CA5559}" srcOrd="1" destOrd="0" presId="urn:microsoft.com/office/officeart/2005/8/layout/vList4"/>
    <dgm:cxn modelId="{A340585C-4067-44F2-8B1A-636E190C47E9}" type="presOf" srcId="{1AFA31AD-CC75-41EF-A8E8-3BB98C907C96}" destId="{D58EE681-F6E1-42CF-A448-349590D23156}" srcOrd="1" destOrd="0" presId="urn:microsoft.com/office/officeart/2005/8/layout/vList4"/>
    <dgm:cxn modelId="{FBE61E50-DBB2-4031-90BB-2CF2D5D5D8AF}" type="presOf" srcId="{5ADE51F8-48AB-415B-8123-2EF174F36DC4}" destId="{C72D0462-D1D8-4278-8734-5A70C3C5124F}" srcOrd="0" destOrd="0" presId="urn:microsoft.com/office/officeart/2005/8/layout/vList4"/>
    <dgm:cxn modelId="{B3DB6B8E-85A5-4D2D-BA82-12866A11ECCC}" type="presOf" srcId="{06FAF4F3-4A50-4854-B143-AA54C24FEC63}" destId="{D4830B93-2864-4CDF-8D47-083AD6D5EBC1}" srcOrd="0" destOrd="0" presId="urn:microsoft.com/office/officeart/2005/8/layout/vList4"/>
    <dgm:cxn modelId="{ED5C75A1-336E-450C-B90F-2518DC9AE8F6}" srcId="{ABEE00E8-01B8-435D-80EB-0A968E59959A}" destId="{06FAF4F3-4A50-4854-B143-AA54C24FEC63}" srcOrd="2" destOrd="0" parTransId="{04224253-632D-4DC0-8E70-4D84BCA8181A}" sibTransId="{17338847-0FAF-4A97-842E-29D99F11ACDA}"/>
    <dgm:cxn modelId="{8F8127E4-A15E-47C4-8D6C-0556E6859B12}" type="presOf" srcId="{ABEE00E8-01B8-435D-80EB-0A968E59959A}" destId="{277F5E64-7F5A-41BF-A8CB-3F3456596C7C}" srcOrd="0" destOrd="0" presId="urn:microsoft.com/office/officeart/2005/8/layout/vList4"/>
    <dgm:cxn modelId="{7BD888FD-255F-426B-8CA7-EECE02093DAB}" type="presOf" srcId="{1AFA31AD-CC75-41EF-A8E8-3BB98C907C96}" destId="{CD1126E8-191E-44A8-BF0A-3C777B8FCF59}" srcOrd="0" destOrd="0" presId="urn:microsoft.com/office/officeart/2005/8/layout/vList4"/>
    <dgm:cxn modelId="{AC567525-C648-4440-9307-9A19A70F9DCC}" type="presParOf" srcId="{277F5E64-7F5A-41BF-A8CB-3F3456596C7C}" destId="{EC717C0F-426D-476F-BB92-484CF9A890ED}" srcOrd="0" destOrd="0" presId="urn:microsoft.com/office/officeart/2005/8/layout/vList4"/>
    <dgm:cxn modelId="{9211945B-29AB-438C-A650-15C1A1A41A3B}" type="presParOf" srcId="{EC717C0F-426D-476F-BB92-484CF9A890ED}" destId="{C72D0462-D1D8-4278-8734-5A70C3C5124F}" srcOrd="0" destOrd="0" presId="urn:microsoft.com/office/officeart/2005/8/layout/vList4"/>
    <dgm:cxn modelId="{104B3EFA-3F69-4EE6-9B68-9A6C3A5E6EF2}" type="presParOf" srcId="{EC717C0F-426D-476F-BB92-484CF9A890ED}" destId="{0C365328-971E-4638-9BE5-C2DE326DE52A}" srcOrd="1" destOrd="0" presId="urn:microsoft.com/office/officeart/2005/8/layout/vList4"/>
    <dgm:cxn modelId="{DA272BDF-F7B9-452C-8D9C-8F98EF0C9354}" type="presParOf" srcId="{EC717C0F-426D-476F-BB92-484CF9A890ED}" destId="{EF4FC8DA-3F13-46AC-AE73-804B95FE7ED2}" srcOrd="2" destOrd="0" presId="urn:microsoft.com/office/officeart/2005/8/layout/vList4"/>
    <dgm:cxn modelId="{12A037CD-8B88-446E-A672-4851BBFE765E}" type="presParOf" srcId="{277F5E64-7F5A-41BF-A8CB-3F3456596C7C}" destId="{98F83A73-B2EE-4FA8-B8EF-020761C399AB}" srcOrd="1" destOrd="0" presId="urn:microsoft.com/office/officeart/2005/8/layout/vList4"/>
    <dgm:cxn modelId="{61D25C97-B620-4D6C-8708-62DF89C913B2}" type="presParOf" srcId="{277F5E64-7F5A-41BF-A8CB-3F3456596C7C}" destId="{7A6001C1-7640-45E5-90C4-BC13DC151CA5}" srcOrd="2" destOrd="0" presId="urn:microsoft.com/office/officeart/2005/8/layout/vList4"/>
    <dgm:cxn modelId="{0D0A4AF0-FA05-4B67-B431-4C9E607EC39A}" type="presParOf" srcId="{7A6001C1-7640-45E5-90C4-BC13DC151CA5}" destId="{CD1126E8-191E-44A8-BF0A-3C777B8FCF59}" srcOrd="0" destOrd="0" presId="urn:microsoft.com/office/officeart/2005/8/layout/vList4"/>
    <dgm:cxn modelId="{78A25FFB-D6F5-40D2-A134-3071EE422FD4}" type="presParOf" srcId="{7A6001C1-7640-45E5-90C4-BC13DC151CA5}" destId="{43F21905-B2F9-42B6-BE6B-ED1DB2F2B13B}" srcOrd="1" destOrd="0" presId="urn:microsoft.com/office/officeart/2005/8/layout/vList4"/>
    <dgm:cxn modelId="{61C054B6-3C99-46E3-AE7D-6ACFF2526DB7}" type="presParOf" srcId="{7A6001C1-7640-45E5-90C4-BC13DC151CA5}" destId="{D58EE681-F6E1-42CF-A448-349590D23156}" srcOrd="2" destOrd="0" presId="urn:microsoft.com/office/officeart/2005/8/layout/vList4"/>
    <dgm:cxn modelId="{C09A97EA-4D0D-4CB9-A577-7A9B415BE2E9}" type="presParOf" srcId="{277F5E64-7F5A-41BF-A8CB-3F3456596C7C}" destId="{0C42CAD4-5826-4591-9CD3-9B6FD84A16ED}" srcOrd="3" destOrd="0" presId="urn:microsoft.com/office/officeart/2005/8/layout/vList4"/>
    <dgm:cxn modelId="{455B228A-2A4D-40E5-97CB-B7C0206AD1B3}" type="presParOf" srcId="{277F5E64-7F5A-41BF-A8CB-3F3456596C7C}" destId="{CA5668D0-1B39-4210-984B-BD6215134D35}" srcOrd="4" destOrd="0" presId="urn:microsoft.com/office/officeart/2005/8/layout/vList4"/>
    <dgm:cxn modelId="{39DDB81B-C5D5-4A46-BF3E-AF7F756DAF88}" type="presParOf" srcId="{CA5668D0-1B39-4210-984B-BD6215134D35}" destId="{D4830B93-2864-4CDF-8D47-083AD6D5EBC1}" srcOrd="0" destOrd="0" presId="urn:microsoft.com/office/officeart/2005/8/layout/vList4"/>
    <dgm:cxn modelId="{05F99F9A-2C22-45E3-833A-A88C0F5E55EA}" type="presParOf" srcId="{CA5668D0-1B39-4210-984B-BD6215134D35}" destId="{E0A9635F-4497-450D-99E0-EB95097F7D2A}" srcOrd="1" destOrd="0" presId="urn:microsoft.com/office/officeart/2005/8/layout/vList4"/>
    <dgm:cxn modelId="{EBCA3F99-89AA-4A84-B6CC-CCA26B4CFA71}" type="presParOf" srcId="{CA5668D0-1B39-4210-984B-BD6215134D35}" destId="{BB294E52-FA93-4AFB-B627-3CAB60CA555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64858E-71CA-4889-88F4-CE76586E5C05}" type="doc">
      <dgm:prSet loTypeId="urn:microsoft.com/office/officeart/2009/3/layout/SnapshotPictureList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072EF4D-CCE0-48BE-B6F4-EFE8AFA49473}">
      <dgm:prSet phldrT="[Text]" custT="1"/>
      <dgm:spPr/>
      <dgm:t>
        <a:bodyPr/>
        <a:lstStyle/>
        <a:p>
          <a:r>
            <a:rPr lang="en-IN" sz="2400" b="1" dirty="0"/>
            <a:t>CA Bhavesh M. Gondhiya</a:t>
          </a:r>
        </a:p>
      </dgm:t>
    </dgm:pt>
    <dgm:pt modelId="{7A007478-3AE2-4F2E-B443-FF398AF83EBE}" type="parTrans" cxnId="{5433621F-FA61-4DAA-8581-1C8BACF4AA72}">
      <dgm:prSet/>
      <dgm:spPr/>
      <dgm:t>
        <a:bodyPr/>
        <a:lstStyle/>
        <a:p>
          <a:endParaRPr lang="en-IN"/>
        </a:p>
      </dgm:t>
    </dgm:pt>
    <dgm:pt modelId="{36A9C3A4-F79D-4D2B-80C5-432CC6C31542}" type="sibTrans" cxnId="{5433621F-FA61-4DAA-8581-1C8BACF4AA72}">
      <dgm:prSet/>
      <dgm:spPr/>
      <dgm:t>
        <a:bodyPr/>
        <a:lstStyle/>
        <a:p>
          <a:endParaRPr lang="en-IN"/>
        </a:p>
      </dgm:t>
    </dgm:pt>
    <dgm:pt modelId="{1944CAAB-3842-4E66-9089-C76B5CB89675}" type="pres">
      <dgm:prSet presAssocID="{E364858E-71CA-4889-88F4-CE76586E5C05}" presName="Name0" presStyleCnt="0">
        <dgm:presLayoutVars>
          <dgm:chMax/>
          <dgm:chPref/>
          <dgm:dir/>
          <dgm:animLvl val="lvl"/>
        </dgm:presLayoutVars>
      </dgm:prSet>
      <dgm:spPr/>
    </dgm:pt>
    <dgm:pt modelId="{47E75370-0332-4211-A2E8-6DD2CD734E3D}" type="pres">
      <dgm:prSet presAssocID="{C072EF4D-CCE0-48BE-B6F4-EFE8AFA49473}" presName="composite" presStyleCnt="0"/>
      <dgm:spPr/>
    </dgm:pt>
    <dgm:pt modelId="{8698CAA7-F2A7-4081-BDA7-33A60C173974}" type="pres">
      <dgm:prSet presAssocID="{C072EF4D-CCE0-48BE-B6F4-EFE8AFA49473}" presName="ParentAccentShape" presStyleLbl="trBgShp" presStyleIdx="0" presStyleCnt="1"/>
      <dgm:spPr/>
    </dgm:pt>
    <dgm:pt modelId="{CD44CFBF-5EB4-470F-9A36-F97E74DB7C0B}" type="pres">
      <dgm:prSet presAssocID="{C072EF4D-CCE0-48BE-B6F4-EFE8AFA49473}" presName="ParentText" presStyleLbl="revTx" presStyleIdx="0" presStyleCnt="2" custScaleX="219820" custScaleY="437578" custLinFactNeighborX="-12525" custLinFactNeighborY="47962">
        <dgm:presLayoutVars>
          <dgm:chMax val="1"/>
          <dgm:chPref val="1"/>
          <dgm:bulletEnabled val="1"/>
        </dgm:presLayoutVars>
      </dgm:prSet>
      <dgm:spPr/>
    </dgm:pt>
    <dgm:pt modelId="{7B23C233-5F41-44EE-9F67-222F562992C3}" type="pres">
      <dgm:prSet presAssocID="{C072EF4D-CCE0-48BE-B6F4-EFE8AFA49473}" presName="ChildText" presStyleLbl="revTx" presStyleIdx="1" presStyleCnt="2" custScaleX="168576">
        <dgm:presLayoutVars>
          <dgm:chMax val="0"/>
          <dgm:chPref val="0"/>
        </dgm:presLayoutVars>
      </dgm:prSet>
      <dgm:spPr/>
    </dgm:pt>
    <dgm:pt modelId="{3E476E9A-29F9-4DC0-B05B-5A88B0FB9561}" type="pres">
      <dgm:prSet presAssocID="{C072EF4D-CCE0-48BE-B6F4-EFE8AFA49473}" presName="ChildAccentShape" presStyleLbl="trBgShp" presStyleIdx="0" presStyleCnt="1"/>
      <dgm:spPr/>
    </dgm:pt>
    <dgm:pt modelId="{E0803969-63BB-466B-B03C-4A4046080A20}" type="pres">
      <dgm:prSet presAssocID="{C072EF4D-CCE0-48BE-B6F4-EFE8AFA49473}" presName="Image" presStyleLbl="alignImgPlace1" presStyleIdx="0" presStyleCnt="1" custScaleX="153366" custScaleY="146618" custLinFactNeighborX="1892" custLinFactNeighborY="-26507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sharpenSoften amount="5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5433621F-FA61-4DAA-8581-1C8BACF4AA72}" srcId="{E364858E-71CA-4889-88F4-CE76586E5C05}" destId="{C072EF4D-CCE0-48BE-B6F4-EFE8AFA49473}" srcOrd="0" destOrd="0" parTransId="{7A007478-3AE2-4F2E-B443-FF398AF83EBE}" sibTransId="{36A9C3A4-F79D-4D2B-80C5-432CC6C31542}"/>
    <dgm:cxn modelId="{103FC828-3E32-4D71-A1DA-FA747B530D15}" type="presOf" srcId="{C072EF4D-CCE0-48BE-B6F4-EFE8AFA49473}" destId="{CD44CFBF-5EB4-470F-9A36-F97E74DB7C0B}" srcOrd="0" destOrd="0" presId="urn:microsoft.com/office/officeart/2009/3/layout/SnapshotPictureList"/>
    <dgm:cxn modelId="{526EFAB3-E895-41D5-87B8-68A6BF53A501}" type="presOf" srcId="{E364858E-71CA-4889-88F4-CE76586E5C05}" destId="{1944CAAB-3842-4E66-9089-C76B5CB89675}" srcOrd="0" destOrd="0" presId="urn:microsoft.com/office/officeart/2009/3/layout/SnapshotPictureList"/>
    <dgm:cxn modelId="{2B48BC71-A80C-495D-A11A-3110DF44B540}" type="presParOf" srcId="{1944CAAB-3842-4E66-9089-C76B5CB89675}" destId="{47E75370-0332-4211-A2E8-6DD2CD734E3D}" srcOrd="0" destOrd="0" presId="urn:microsoft.com/office/officeart/2009/3/layout/SnapshotPictureList"/>
    <dgm:cxn modelId="{8EA46F35-D821-4B52-BE45-A91045A1B06D}" type="presParOf" srcId="{47E75370-0332-4211-A2E8-6DD2CD734E3D}" destId="{8698CAA7-F2A7-4081-BDA7-33A60C173974}" srcOrd="0" destOrd="0" presId="urn:microsoft.com/office/officeart/2009/3/layout/SnapshotPictureList"/>
    <dgm:cxn modelId="{C9BD9C76-CA9A-4560-91C4-BC79A7F04A77}" type="presParOf" srcId="{47E75370-0332-4211-A2E8-6DD2CD734E3D}" destId="{CD44CFBF-5EB4-470F-9A36-F97E74DB7C0B}" srcOrd="1" destOrd="0" presId="urn:microsoft.com/office/officeart/2009/3/layout/SnapshotPictureList"/>
    <dgm:cxn modelId="{8246CBC9-D1C6-4473-AF03-DF321DE6EA5F}" type="presParOf" srcId="{47E75370-0332-4211-A2E8-6DD2CD734E3D}" destId="{7B23C233-5F41-44EE-9F67-222F562992C3}" srcOrd="2" destOrd="0" presId="urn:microsoft.com/office/officeart/2009/3/layout/SnapshotPictureList"/>
    <dgm:cxn modelId="{A53DF0AD-1052-40F1-9571-ECE4B9A34170}" type="presParOf" srcId="{47E75370-0332-4211-A2E8-6DD2CD734E3D}" destId="{3E476E9A-29F9-4DC0-B05B-5A88B0FB9561}" srcOrd="3" destOrd="0" presId="urn:microsoft.com/office/officeart/2009/3/layout/SnapshotPictureList"/>
    <dgm:cxn modelId="{7C35B409-CA64-4038-9B60-901C3215853E}" type="presParOf" srcId="{47E75370-0332-4211-A2E8-6DD2CD734E3D}" destId="{E0803969-63BB-466B-B03C-4A4046080A20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83B74A-5E25-42E3-8F55-2FA13CB67981}" type="doc">
      <dgm:prSet loTypeId="urn:microsoft.com/office/officeart/2005/8/layout/process1" loCatId="process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11D4EAB-8F6B-4523-8DD1-5AF0A0ABBBA0}">
      <dgm:prSet/>
      <dgm:spPr/>
      <dgm:t>
        <a:bodyPr/>
        <a:lstStyle/>
        <a:p>
          <a:r>
            <a:rPr lang="en-IN" b="1" dirty="0">
              <a:solidFill>
                <a:srgbClr val="FFFF00"/>
              </a:solidFill>
            </a:rPr>
            <a:t>Faculty</a:t>
          </a:r>
          <a:endParaRPr lang="en-IN" dirty="0">
            <a:solidFill>
              <a:srgbClr val="FFFF00"/>
            </a:solidFill>
          </a:endParaRPr>
        </a:p>
      </dgm:t>
    </dgm:pt>
    <dgm:pt modelId="{37C4ADDF-3075-4AE7-8302-F5A2ECBFC8CC}" type="parTrans" cxnId="{966A2148-B610-49B9-9EF1-81CBBF8E1A31}">
      <dgm:prSet/>
      <dgm:spPr/>
      <dgm:t>
        <a:bodyPr/>
        <a:lstStyle/>
        <a:p>
          <a:endParaRPr lang="en-IN"/>
        </a:p>
      </dgm:t>
    </dgm:pt>
    <dgm:pt modelId="{2B5959AB-8750-449D-8009-9F551D542303}" type="sibTrans" cxnId="{966A2148-B610-49B9-9EF1-81CBBF8E1A31}">
      <dgm:prSet/>
      <dgm:spPr/>
      <dgm:t>
        <a:bodyPr/>
        <a:lstStyle/>
        <a:p>
          <a:endParaRPr lang="en-IN"/>
        </a:p>
      </dgm:t>
    </dgm:pt>
    <dgm:pt modelId="{2E4D0D1A-9E41-4963-8E62-DF3AD7610EF0}" type="pres">
      <dgm:prSet presAssocID="{F183B74A-5E25-42E3-8F55-2FA13CB67981}" presName="Name0" presStyleCnt="0">
        <dgm:presLayoutVars>
          <dgm:dir/>
          <dgm:resizeHandles val="exact"/>
        </dgm:presLayoutVars>
      </dgm:prSet>
      <dgm:spPr/>
    </dgm:pt>
    <dgm:pt modelId="{F095E2B8-EEC7-4461-BC13-924DC53759A7}" type="pres">
      <dgm:prSet presAssocID="{511D4EAB-8F6B-4523-8DD1-5AF0A0ABBBA0}" presName="node" presStyleLbl="node1" presStyleIdx="0" presStyleCnt="1" custLinFactNeighborX="-2907" custLinFactNeighborY="33163">
        <dgm:presLayoutVars>
          <dgm:bulletEnabled val="1"/>
        </dgm:presLayoutVars>
      </dgm:prSet>
      <dgm:spPr/>
    </dgm:pt>
  </dgm:ptLst>
  <dgm:cxnLst>
    <dgm:cxn modelId="{2A8B565E-BF1D-4221-B6E3-EB93D2AA868E}" type="presOf" srcId="{511D4EAB-8F6B-4523-8DD1-5AF0A0ABBBA0}" destId="{F095E2B8-EEC7-4461-BC13-924DC53759A7}" srcOrd="0" destOrd="0" presId="urn:microsoft.com/office/officeart/2005/8/layout/process1"/>
    <dgm:cxn modelId="{966A2148-B610-49B9-9EF1-81CBBF8E1A31}" srcId="{F183B74A-5E25-42E3-8F55-2FA13CB67981}" destId="{511D4EAB-8F6B-4523-8DD1-5AF0A0ABBBA0}" srcOrd="0" destOrd="0" parTransId="{37C4ADDF-3075-4AE7-8302-F5A2ECBFC8CC}" sibTransId="{2B5959AB-8750-449D-8009-9F551D542303}"/>
    <dgm:cxn modelId="{9397BB4E-AAE8-43E9-8518-9A3A8B2A1669}" type="presOf" srcId="{F183B74A-5E25-42E3-8F55-2FA13CB67981}" destId="{2E4D0D1A-9E41-4963-8E62-DF3AD7610EF0}" srcOrd="0" destOrd="0" presId="urn:microsoft.com/office/officeart/2005/8/layout/process1"/>
    <dgm:cxn modelId="{68D3E8A1-09F1-4DC6-AAB3-55E8E580B397}" type="presParOf" srcId="{2E4D0D1A-9E41-4963-8E62-DF3AD7610EF0}" destId="{F095E2B8-EEC7-4461-BC13-924DC53759A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309E55-A791-46C6-A76A-F82D2611DCDE}" type="doc">
      <dgm:prSet loTypeId="urn:microsoft.com/office/officeart/2005/8/layout/target3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DA1CC83-4A75-4096-AEF3-E67F20B455D0}">
      <dgm:prSet phldrT="[Text]"/>
      <dgm:spPr/>
      <dgm:t>
        <a:bodyPr/>
        <a:lstStyle/>
        <a:p>
          <a:pPr algn="just"/>
          <a:r>
            <a:rPr lang="en-IN" dirty="0"/>
            <a:t>Any Loss on Impairment then first allocate to Goodwill</a:t>
          </a:r>
        </a:p>
      </dgm:t>
    </dgm:pt>
    <dgm:pt modelId="{F7E784BC-1234-4481-B14A-D769CBF63B59}" type="parTrans" cxnId="{DD97EAC2-6413-4DC0-BA5E-506C37959059}">
      <dgm:prSet/>
      <dgm:spPr/>
      <dgm:t>
        <a:bodyPr/>
        <a:lstStyle/>
        <a:p>
          <a:endParaRPr lang="en-IN"/>
        </a:p>
      </dgm:t>
    </dgm:pt>
    <dgm:pt modelId="{E8551B85-0FF7-4B79-9633-6CB59BC8833D}" type="sibTrans" cxnId="{DD97EAC2-6413-4DC0-BA5E-506C37959059}">
      <dgm:prSet/>
      <dgm:spPr/>
      <dgm:t>
        <a:bodyPr/>
        <a:lstStyle/>
        <a:p>
          <a:endParaRPr lang="en-IN"/>
        </a:p>
      </dgm:t>
    </dgm:pt>
    <dgm:pt modelId="{97DE6E9B-4266-4C6E-B464-F70EE25FC83C}">
      <dgm:prSet phldrT="[Text]"/>
      <dgm:spPr/>
      <dgm:t>
        <a:bodyPr/>
        <a:lstStyle/>
        <a:p>
          <a:pPr algn="just"/>
          <a:r>
            <a:rPr lang="en-IN" dirty="0"/>
            <a:t>The balance loss if any will be allocated to respective CGU to which it belongs in their Carrying Amount</a:t>
          </a:r>
        </a:p>
      </dgm:t>
    </dgm:pt>
    <dgm:pt modelId="{5B2887E8-41D1-4566-A6B3-1F9759768936}" type="parTrans" cxnId="{27BED573-749B-4153-BEC0-C3B529DA93CB}">
      <dgm:prSet/>
      <dgm:spPr/>
      <dgm:t>
        <a:bodyPr/>
        <a:lstStyle/>
        <a:p>
          <a:endParaRPr lang="en-IN"/>
        </a:p>
      </dgm:t>
    </dgm:pt>
    <dgm:pt modelId="{0B7E13EC-4732-4C09-B0C5-B91FEE888B70}" type="sibTrans" cxnId="{27BED573-749B-4153-BEC0-C3B529DA93CB}">
      <dgm:prSet/>
      <dgm:spPr/>
      <dgm:t>
        <a:bodyPr/>
        <a:lstStyle/>
        <a:p>
          <a:endParaRPr lang="en-IN"/>
        </a:p>
      </dgm:t>
    </dgm:pt>
    <dgm:pt modelId="{99D77E8B-0101-4CFE-AFE5-7750303BE8D4}" type="pres">
      <dgm:prSet presAssocID="{D6309E55-A791-46C6-A76A-F82D2611DCD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4EE6C1E-6E5C-470C-BB3D-B98E02BF498A}" type="pres">
      <dgm:prSet presAssocID="{0DA1CC83-4A75-4096-AEF3-E67F20B455D0}" presName="circle1" presStyleLbl="node1" presStyleIdx="0" presStyleCnt="2"/>
      <dgm:spPr/>
    </dgm:pt>
    <dgm:pt modelId="{8E26B826-C105-4C68-9FF3-82C9DBFFE76E}" type="pres">
      <dgm:prSet presAssocID="{0DA1CC83-4A75-4096-AEF3-E67F20B455D0}" presName="space" presStyleCnt="0"/>
      <dgm:spPr/>
    </dgm:pt>
    <dgm:pt modelId="{DA5D38D4-027B-40E9-8362-BAD9BDE7F03C}" type="pres">
      <dgm:prSet presAssocID="{0DA1CC83-4A75-4096-AEF3-E67F20B455D0}" presName="rect1" presStyleLbl="alignAcc1" presStyleIdx="0" presStyleCnt="2" custLinFactNeighborX="53065" custLinFactNeighborY="5281"/>
      <dgm:spPr/>
    </dgm:pt>
    <dgm:pt modelId="{6E8E8DEC-7E25-4604-955E-6BF1F7FE4BF5}" type="pres">
      <dgm:prSet presAssocID="{97DE6E9B-4266-4C6E-B464-F70EE25FC83C}" presName="vertSpace2" presStyleLbl="node1" presStyleIdx="0" presStyleCnt="2"/>
      <dgm:spPr/>
    </dgm:pt>
    <dgm:pt modelId="{23312A4C-F76C-44AE-9777-96163DA09A97}" type="pres">
      <dgm:prSet presAssocID="{97DE6E9B-4266-4C6E-B464-F70EE25FC83C}" presName="circle2" presStyleLbl="node1" presStyleIdx="1" presStyleCnt="2"/>
      <dgm:spPr/>
    </dgm:pt>
    <dgm:pt modelId="{C19C2433-498F-4A36-96D7-3B8BF13647C9}" type="pres">
      <dgm:prSet presAssocID="{97DE6E9B-4266-4C6E-B464-F70EE25FC83C}" presName="rect2" presStyleLbl="alignAcc1" presStyleIdx="1" presStyleCnt="2"/>
      <dgm:spPr/>
    </dgm:pt>
    <dgm:pt modelId="{411EA48A-C0DA-4AA5-B416-EA61A528E046}" type="pres">
      <dgm:prSet presAssocID="{0DA1CC83-4A75-4096-AEF3-E67F20B455D0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53A29F7E-799A-47B9-9B18-79E98931CDDD}" type="pres">
      <dgm:prSet presAssocID="{97DE6E9B-4266-4C6E-B464-F70EE25FC83C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8C1FD33B-85C0-4A5A-8F67-035F0E9B2F71}" type="presOf" srcId="{0DA1CC83-4A75-4096-AEF3-E67F20B455D0}" destId="{DA5D38D4-027B-40E9-8362-BAD9BDE7F03C}" srcOrd="0" destOrd="0" presId="urn:microsoft.com/office/officeart/2005/8/layout/target3"/>
    <dgm:cxn modelId="{27BED573-749B-4153-BEC0-C3B529DA93CB}" srcId="{D6309E55-A791-46C6-A76A-F82D2611DCDE}" destId="{97DE6E9B-4266-4C6E-B464-F70EE25FC83C}" srcOrd="1" destOrd="0" parTransId="{5B2887E8-41D1-4566-A6B3-1F9759768936}" sibTransId="{0B7E13EC-4732-4C09-B0C5-B91FEE888B70}"/>
    <dgm:cxn modelId="{4EA5557F-7E86-4E7C-8F73-26C56F70D9BC}" type="presOf" srcId="{0DA1CC83-4A75-4096-AEF3-E67F20B455D0}" destId="{411EA48A-C0DA-4AA5-B416-EA61A528E046}" srcOrd="1" destOrd="0" presId="urn:microsoft.com/office/officeart/2005/8/layout/target3"/>
    <dgm:cxn modelId="{903BA4BE-2076-48A2-A336-A1ADF5B20C28}" type="presOf" srcId="{97DE6E9B-4266-4C6E-B464-F70EE25FC83C}" destId="{53A29F7E-799A-47B9-9B18-79E98931CDDD}" srcOrd="1" destOrd="0" presId="urn:microsoft.com/office/officeart/2005/8/layout/target3"/>
    <dgm:cxn modelId="{DD97EAC2-6413-4DC0-BA5E-506C37959059}" srcId="{D6309E55-A791-46C6-A76A-F82D2611DCDE}" destId="{0DA1CC83-4A75-4096-AEF3-E67F20B455D0}" srcOrd="0" destOrd="0" parTransId="{F7E784BC-1234-4481-B14A-D769CBF63B59}" sibTransId="{E8551B85-0FF7-4B79-9633-6CB59BC8833D}"/>
    <dgm:cxn modelId="{5CE039D6-8562-45CB-8727-2FB457F5E0D2}" type="presOf" srcId="{97DE6E9B-4266-4C6E-B464-F70EE25FC83C}" destId="{C19C2433-498F-4A36-96D7-3B8BF13647C9}" srcOrd="0" destOrd="0" presId="urn:microsoft.com/office/officeart/2005/8/layout/target3"/>
    <dgm:cxn modelId="{6527BAE2-8048-4982-9E9D-7CE57D02D09A}" type="presOf" srcId="{D6309E55-A791-46C6-A76A-F82D2611DCDE}" destId="{99D77E8B-0101-4CFE-AFE5-7750303BE8D4}" srcOrd="0" destOrd="0" presId="urn:microsoft.com/office/officeart/2005/8/layout/target3"/>
    <dgm:cxn modelId="{AC4D1C4B-6C8A-438D-A235-B3E1B29BB1ED}" type="presParOf" srcId="{99D77E8B-0101-4CFE-AFE5-7750303BE8D4}" destId="{F4EE6C1E-6E5C-470C-BB3D-B98E02BF498A}" srcOrd="0" destOrd="0" presId="urn:microsoft.com/office/officeart/2005/8/layout/target3"/>
    <dgm:cxn modelId="{D0DB3C31-C2EA-454A-B28D-36A4258B4951}" type="presParOf" srcId="{99D77E8B-0101-4CFE-AFE5-7750303BE8D4}" destId="{8E26B826-C105-4C68-9FF3-82C9DBFFE76E}" srcOrd="1" destOrd="0" presId="urn:microsoft.com/office/officeart/2005/8/layout/target3"/>
    <dgm:cxn modelId="{65BF9723-69CD-40EB-BE0C-8E4647207E6F}" type="presParOf" srcId="{99D77E8B-0101-4CFE-AFE5-7750303BE8D4}" destId="{DA5D38D4-027B-40E9-8362-BAD9BDE7F03C}" srcOrd="2" destOrd="0" presId="urn:microsoft.com/office/officeart/2005/8/layout/target3"/>
    <dgm:cxn modelId="{7621274C-953E-44DB-B328-8E37A4994607}" type="presParOf" srcId="{99D77E8B-0101-4CFE-AFE5-7750303BE8D4}" destId="{6E8E8DEC-7E25-4604-955E-6BF1F7FE4BF5}" srcOrd="3" destOrd="0" presId="urn:microsoft.com/office/officeart/2005/8/layout/target3"/>
    <dgm:cxn modelId="{A2B330A5-FD30-4312-86BE-554270F8D153}" type="presParOf" srcId="{99D77E8B-0101-4CFE-AFE5-7750303BE8D4}" destId="{23312A4C-F76C-44AE-9777-96163DA09A97}" srcOrd="4" destOrd="0" presId="urn:microsoft.com/office/officeart/2005/8/layout/target3"/>
    <dgm:cxn modelId="{4410F61E-0713-44A9-9C80-045772695590}" type="presParOf" srcId="{99D77E8B-0101-4CFE-AFE5-7750303BE8D4}" destId="{C19C2433-498F-4A36-96D7-3B8BF13647C9}" srcOrd="5" destOrd="0" presId="urn:microsoft.com/office/officeart/2005/8/layout/target3"/>
    <dgm:cxn modelId="{C14DC67C-FEAD-4D92-ADF7-1C79A823291F}" type="presParOf" srcId="{99D77E8B-0101-4CFE-AFE5-7750303BE8D4}" destId="{411EA48A-C0DA-4AA5-B416-EA61A528E046}" srcOrd="6" destOrd="0" presId="urn:microsoft.com/office/officeart/2005/8/layout/target3"/>
    <dgm:cxn modelId="{6C42DAB7-ADB6-48CD-B5B2-5D19BA06B0FC}" type="presParOf" srcId="{99D77E8B-0101-4CFE-AFE5-7750303BE8D4}" destId="{53A29F7E-799A-47B9-9B18-79E98931CDD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D0462-D1D8-4278-8734-5A70C3C5124F}">
      <dsp:nvSpPr>
        <dsp:cNvPr id="0" name=""/>
        <dsp:cNvSpPr/>
      </dsp:nvSpPr>
      <dsp:spPr>
        <a:xfrm>
          <a:off x="0" y="0"/>
          <a:ext cx="4520113" cy="11785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dirty="0"/>
            <a:t>24</a:t>
          </a:r>
          <a:r>
            <a:rPr lang="en-IN" sz="3000" b="1" kern="1200" baseline="30000" dirty="0"/>
            <a:t>th</a:t>
          </a:r>
          <a:r>
            <a:rPr lang="en-IN" sz="3000" b="1" kern="1200" dirty="0"/>
            <a:t> October 2023</a:t>
          </a:r>
          <a:endParaRPr lang="en-IN" sz="3000" kern="1200" dirty="0"/>
        </a:p>
      </dsp:txBody>
      <dsp:txXfrm>
        <a:off x="1021879" y="0"/>
        <a:ext cx="3498233" cy="1178567"/>
      </dsp:txXfrm>
    </dsp:sp>
    <dsp:sp modelId="{0C365328-971E-4638-9BE5-C2DE326DE52A}">
      <dsp:nvSpPr>
        <dsp:cNvPr id="0" name=""/>
        <dsp:cNvSpPr/>
      </dsp:nvSpPr>
      <dsp:spPr>
        <a:xfrm>
          <a:off x="117856" y="117856"/>
          <a:ext cx="904022" cy="942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126E8-191E-44A8-BF0A-3C777B8FCF59}">
      <dsp:nvSpPr>
        <dsp:cNvPr id="0" name=""/>
        <dsp:cNvSpPr/>
      </dsp:nvSpPr>
      <dsp:spPr>
        <a:xfrm>
          <a:off x="0" y="1296424"/>
          <a:ext cx="4520113" cy="11785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b="1" kern="1200"/>
            <a:t> </a:t>
          </a:r>
          <a:r>
            <a:rPr lang="en-IN" sz="3000" b="1" kern="1200"/>
            <a:t>Tuesday</a:t>
          </a:r>
          <a:endParaRPr lang="en-IN" sz="3000" kern="1200" dirty="0"/>
        </a:p>
      </dsp:txBody>
      <dsp:txXfrm>
        <a:off x="1021879" y="1296424"/>
        <a:ext cx="3498233" cy="1178567"/>
      </dsp:txXfrm>
    </dsp:sp>
    <dsp:sp modelId="{43F21905-B2F9-42B6-BE6B-ED1DB2F2B13B}">
      <dsp:nvSpPr>
        <dsp:cNvPr id="0" name=""/>
        <dsp:cNvSpPr/>
      </dsp:nvSpPr>
      <dsp:spPr>
        <a:xfrm>
          <a:off x="117856" y="1414281"/>
          <a:ext cx="904022" cy="942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30B93-2864-4CDF-8D47-083AD6D5EBC1}">
      <dsp:nvSpPr>
        <dsp:cNvPr id="0" name=""/>
        <dsp:cNvSpPr/>
      </dsp:nvSpPr>
      <dsp:spPr>
        <a:xfrm>
          <a:off x="0" y="2592849"/>
          <a:ext cx="4520113" cy="11785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b="1" kern="1200"/>
            <a:t> </a:t>
          </a:r>
          <a:r>
            <a:rPr lang="en-IN" sz="3000" b="1" kern="1200"/>
            <a:t>5 PM to 8 PM</a:t>
          </a:r>
          <a:endParaRPr lang="en-IN" sz="3000" kern="1200" dirty="0"/>
        </a:p>
      </dsp:txBody>
      <dsp:txXfrm>
        <a:off x="1021879" y="2592849"/>
        <a:ext cx="3498233" cy="1178567"/>
      </dsp:txXfrm>
    </dsp:sp>
    <dsp:sp modelId="{E0A9635F-4497-450D-99E0-EB95097F7D2A}">
      <dsp:nvSpPr>
        <dsp:cNvPr id="0" name=""/>
        <dsp:cNvSpPr/>
      </dsp:nvSpPr>
      <dsp:spPr>
        <a:xfrm>
          <a:off x="117856" y="2710705"/>
          <a:ext cx="904022" cy="942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8CAA7-F2A7-4081-BDA7-33A60C173974}">
      <dsp:nvSpPr>
        <dsp:cNvPr id="0" name=""/>
        <dsp:cNvSpPr/>
      </dsp:nvSpPr>
      <dsp:spPr>
        <a:xfrm>
          <a:off x="1072118" y="892366"/>
          <a:ext cx="2082067" cy="1481622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3969-63BB-466B-B03C-4A4046080A20}">
      <dsp:nvSpPr>
        <dsp:cNvPr id="0" name=""/>
        <dsp:cNvSpPr/>
      </dsp:nvSpPr>
      <dsp:spPr>
        <a:xfrm>
          <a:off x="495745" y="16673"/>
          <a:ext cx="3070408" cy="205483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sharpenSoften amount="5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44CFBF-5EB4-470F-9A36-F97E74DB7C0B}">
      <dsp:nvSpPr>
        <dsp:cNvPr id="0" name=""/>
        <dsp:cNvSpPr/>
      </dsp:nvSpPr>
      <dsp:spPr>
        <a:xfrm>
          <a:off x="0" y="1904322"/>
          <a:ext cx="4221895" cy="769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/>
            <a:t>CA Bhavesh M. Gondhiya</a:t>
          </a:r>
        </a:p>
      </dsp:txBody>
      <dsp:txXfrm>
        <a:off x="0" y="1904322"/>
        <a:ext cx="4221895" cy="769568"/>
      </dsp:txXfrm>
    </dsp:sp>
    <dsp:sp modelId="{7B23C233-5F41-44EE-9F67-222F562992C3}">
      <dsp:nvSpPr>
        <dsp:cNvPr id="0" name=""/>
        <dsp:cNvSpPr/>
      </dsp:nvSpPr>
      <dsp:spPr>
        <a:xfrm>
          <a:off x="2912562" y="892366"/>
          <a:ext cx="1604672" cy="148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5E2B8-EEC7-4461-BC13-924DC53759A7}">
      <dsp:nvSpPr>
        <dsp:cNvPr id="0" name=""/>
        <dsp:cNvSpPr/>
      </dsp:nvSpPr>
      <dsp:spPr>
        <a:xfrm>
          <a:off x="0" y="0"/>
          <a:ext cx="1854419" cy="576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b="1" kern="1200" dirty="0">
              <a:solidFill>
                <a:srgbClr val="FFFF00"/>
              </a:solidFill>
            </a:rPr>
            <a:t>Faculty</a:t>
          </a:r>
          <a:endParaRPr lang="en-IN" sz="2500" kern="1200" dirty="0">
            <a:solidFill>
              <a:srgbClr val="FFFF00"/>
            </a:solidFill>
          </a:endParaRPr>
        </a:p>
      </dsp:txBody>
      <dsp:txXfrm>
        <a:off x="16873" y="16873"/>
        <a:ext cx="1820673" cy="5423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E6C1E-6E5C-470C-BB3D-B98E02BF498A}">
      <dsp:nvSpPr>
        <dsp:cNvPr id="0" name=""/>
        <dsp:cNvSpPr/>
      </dsp:nvSpPr>
      <dsp:spPr>
        <a:xfrm>
          <a:off x="0" y="207690"/>
          <a:ext cx="2831500" cy="28315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D38D4-027B-40E9-8362-BAD9BDE7F03C}">
      <dsp:nvSpPr>
        <dsp:cNvPr id="0" name=""/>
        <dsp:cNvSpPr/>
      </dsp:nvSpPr>
      <dsp:spPr>
        <a:xfrm>
          <a:off x="1415750" y="357221"/>
          <a:ext cx="3303416" cy="283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Any Loss on Impairment then first allocate to Goodwill</a:t>
          </a:r>
        </a:p>
      </dsp:txBody>
      <dsp:txXfrm>
        <a:off x="1415750" y="357221"/>
        <a:ext cx="3303416" cy="1344962"/>
      </dsp:txXfrm>
    </dsp:sp>
    <dsp:sp modelId="{23312A4C-F76C-44AE-9777-96163DA09A97}">
      <dsp:nvSpPr>
        <dsp:cNvPr id="0" name=""/>
        <dsp:cNvSpPr/>
      </dsp:nvSpPr>
      <dsp:spPr>
        <a:xfrm>
          <a:off x="743268" y="1552652"/>
          <a:ext cx="1344962" cy="134496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C2433-498F-4A36-96D7-3B8BF13647C9}">
      <dsp:nvSpPr>
        <dsp:cNvPr id="0" name=""/>
        <dsp:cNvSpPr/>
      </dsp:nvSpPr>
      <dsp:spPr>
        <a:xfrm>
          <a:off x="1415750" y="1552652"/>
          <a:ext cx="3303416" cy="1344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The balance loss if any will be allocated to respective CGU to which it belongs in their Carrying Amount</a:t>
          </a:r>
        </a:p>
      </dsp:txBody>
      <dsp:txXfrm>
        <a:off x="1415750" y="1552652"/>
        <a:ext cx="3303416" cy="1344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7A752-426A-4651-8AB6-87AC736CD244}" type="datetimeFigureOut">
              <a:rPr lang="en-IN" smtClean="0"/>
              <a:t>24-10-2023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75803-654E-4491-A49B-F7DC3BA7E01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223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742F-A377-49E9-9669-F20A3D55752A}" type="slidenum">
              <a:rPr lang="en-IN" smtClean="0"/>
              <a:pPr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844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FF0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66657"/>
                </a:solidFill>
                <a:latin typeface="Gill Sans MT"/>
                <a:cs typeface="Gill Sans MT"/>
              </a:defRPr>
            </a:lvl1pPr>
          </a:lstStyle>
          <a:p>
            <a:pPr marL="164465">
              <a:lnSpc>
                <a:spcPts val="21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66657"/>
                </a:solidFill>
                <a:latin typeface="Gill Sans MT"/>
                <a:cs typeface="Gill Sans MT"/>
              </a:defRPr>
            </a:lvl1pPr>
          </a:lstStyle>
          <a:p>
            <a:pPr marL="164465">
              <a:lnSpc>
                <a:spcPts val="21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66657"/>
                </a:solidFill>
                <a:latin typeface="Gill Sans MT"/>
                <a:cs typeface="Gill Sans MT"/>
              </a:defRPr>
            </a:lvl1pPr>
          </a:lstStyle>
          <a:p>
            <a:pPr marL="164465">
              <a:lnSpc>
                <a:spcPts val="21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66657"/>
                </a:solidFill>
                <a:latin typeface="Gill Sans MT"/>
                <a:cs typeface="Gill Sans MT"/>
              </a:defRPr>
            </a:lvl1pPr>
          </a:lstStyle>
          <a:p>
            <a:pPr marL="164465">
              <a:lnSpc>
                <a:spcPts val="21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66657"/>
                </a:solidFill>
                <a:latin typeface="Gill Sans MT"/>
                <a:cs typeface="Gill Sans MT"/>
              </a:defRPr>
            </a:lvl1pPr>
          </a:lstStyle>
          <a:p>
            <a:pPr marL="164465">
              <a:lnSpc>
                <a:spcPts val="21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2314324"/>
            <a:ext cx="8240108" cy="274677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91" y="742951"/>
            <a:ext cx="8240108" cy="112863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091" y="1871584"/>
            <a:ext cx="8240108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F28DAEE-427E-4030-87EA-38D724728595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799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5" y="449795"/>
            <a:ext cx="8238707" cy="743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92" y="515607"/>
            <a:ext cx="7124284" cy="598820"/>
          </a:xfrm>
        </p:spPr>
        <p:txBody>
          <a:bodyPr anchor="ctr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4832559"/>
            <a:ext cx="2133600" cy="273844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8094" y="4832559"/>
            <a:ext cx="4870585" cy="273844"/>
          </a:xfrm>
        </p:spPr>
        <p:txBody>
          <a:bodyPr/>
          <a:lstStyle>
            <a:lvl1pPr>
              <a:defRPr sz="1000" b="1">
                <a:solidFill>
                  <a:srgbClr val="3666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3578" y="4814712"/>
            <a:ext cx="770468" cy="273844"/>
          </a:xfrm>
        </p:spPr>
        <p:txBody>
          <a:bodyPr/>
          <a:lstStyle>
            <a:lvl1pPr>
              <a:defRPr sz="1800" b="1">
                <a:solidFill>
                  <a:srgbClr val="366658"/>
                </a:solidFill>
              </a:defRPr>
            </a:lvl1pPr>
          </a:lstStyle>
          <a:p>
            <a:fld id="{1F28DAEE-427E-4030-87EA-38D724728595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8" name="Picture 3" descr="ICAILogoFina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1251" y="404400"/>
            <a:ext cx="1025074" cy="62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7559750" y="1024971"/>
            <a:ext cx="1076476" cy="100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00" b="1" dirty="0" err="1">
                <a:solidFill>
                  <a:prstClr val="white"/>
                </a:solidFill>
              </a:rPr>
              <a:t>Ind</a:t>
            </a:r>
            <a:r>
              <a:rPr lang="en-IN" sz="800" b="1" dirty="0">
                <a:solidFill>
                  <a:prstClr val="white"/>
                </a:solidFill>
              </a:rPr>
              <a:t> AS Course ICAI</a:t>
            </a:r>
          </a:p>
        </p:txBody>
      </p:sp>
    </p:spTree>
    <p:extLst>
      <p:ext uri="{BB962C8B-B14F-4D97-AF65-F5344CB8AC3E}">
        <p14:creationId xmlns:p14="http://schemas.microsoft.com/office/powerpoint/2010/main" val="298473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48055" y="330708"/>
            <a:ext cx="2720340" cy="81280"/>
          </a:xfrm>
          <a:custGeom>
            <a:avLst/>
            <a:gdLst/>
            <a:ahLst/>
            <a:cxnLst/>
            <a:rect l="l" t="t" r="r" b="b"/>
            <a:pathLst>
              <a:path w="2720340" h="81279">
                <a:moveTo>
                  <a:pt x="2720340" y="0"/>
                </a:moveTo>
                <a:lnTo>
                  <a:pt x="0" y="0"/>
                </a:lnTo>
                <a:lnTo>
                  <a:pt x="0" y="80772"/>
                </a:lnTo>
                <a:lnTo>
                  <a:pt x="2720340" y="80772"/>
                </a:lnTo>
                <a:lnTo>
                  <a:pt x="2720340" y="0"/>
                </a:lnTo>
                <a:close/>
              </a:path>
            </a:pathLst>
          </a:custGeom>
          <a:solidFill>
            <a:srgbClr val="3666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975603" y="330708"/>
            <a:ext cx="2711450" cy="81280"/>
          </a:xfrm>
          <a:custGeom>
            <a:avLst/>
            <a:gdLst/>
            <a:ahLst/>
            <a:cxnLst/>
            <a:rect l="l" t="t" r="r" b="b"/>
            <a:pathLst>
              <a:path w="2711450" h="81279">
                <a:moveTo>
                  <a:pt x="2711196" y="0"/>
                </a:moveTo>
                <a:lnTo>
                  <a:pt x="0" y="0"/>
                </a:lnTo>
                <a:lnTo>
                  <a:pt x="0" y="80772"/>
                </a:lnTo>
                <a:lnTo>
                  <a:pt x="2711196" y="80772"/>
                </a:lnTo>
                <a:lnTo>
                  <a:pt x="2711196" y="0"/>
                </a:lnTo>
                <a:close/>
              </a:path>
            </a:pathLst>
          </a:custGeom>
          <a:solidFill>
            <a:srgbClr val="95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17164" y="330708"/>
            <a:ext cx="2710180" cy="81280"/>
          </a:xfrm>
          <a:custGeom>
            <a:avLst/>
            <a:gdLst/>
            <a:ahLst/>
            <a:cxnLst/>
            <a:rect l="l" t="t" r="r" b="b"/>
            <a:pathLst>
              <a:path w="2710179" h="81279">
                <a:moveTo>
                  <a:pt x="2709672" y="0"/>
                </a:moveTo>
                <a:lnTo>
                  <a:pt x="0" y="0"/>
                </a:lnTo>
                <a:lnTo>
                  <a:pt x="0" y="80772"/>
                </a:lnTo>
                <a:lnTo>
                  <a:pt x="2709672" y="80772"/>
                </a:lnTo>
                <a:lnTo>
                  <a:pt x="2709672" y="0"/>
                </a:lnTo>
                <a:close/>
              </a:path>
            </a:pathLst>
          </a:custGeom>
          <a:solidFill>
            <a:srgbClr val="8BB6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48055" y="449579"/>
            <a:ext cx="8239125" cy="744220"/>
          </a:xfrm>
          <a:custGeom>
            <a:avLst/>
            <a:gdLst/>
            <a:ahLst/>
            <a:cxnLst/>
            <a:rect l="l" t="t" r="r" b="b"/>
            <a:pathLst>
              <a:path w="8239125" h="744219">
                <a:moveTo>
                  <a:pt x="8238744" y="0"/>
                </a:moveTo>
                <a:lnTo>
                  <a:pt x="0" y="0"/>
                </a:lnTo>
                <a:lnTo>
                  <a:pt x="0" y="743712"/>
                </a:lnTo>
                <a:lnTo>
                  <a:pt x="8238744" y="743712"/>
                </a:lnTo>
                <a:lnTo>
                  <a:pt x="8238744" y="0"/>
                </a:lnTo>
                <a:close/>
              </a:path>
            </a:pathLst>
          </a:custGeom>
          <a:solidFill>
            <a:srgbClr val="3666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71815" y="403859"/>
            <a:ext cx="1024127" cy="6217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4898" y="607009"/>
            <a:ext cx="681990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FF0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3520" y="1783842"/>
            <a:ext cx="8536940" cy="1398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62110" y="4865349"/>
            <a:ext cx="342265" cy="290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66657"/>
                </a:solidFill>
                <a:latin typeface="Gill Sans MT"/>
                <a:cs typeface="Gill Sans MT"/>
              </a:defRPr>
            </a:lvl1pPr>
          </a:lstStyle>
          <a:p>
            <a:pPr marL="164465">
              <a:lnSpc>
                <a:spcPts val="21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Bgondhiya@gmail.com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3" y="466344"/>
            <a:ext cx="8229594" cy="1188720"/>
          </a:xfrm>
          <a:solidFill>
            <a:schemeClr val="tx1">
              <a:lumMod val="65000"/>
              <a:lumOff val="35000"/>
            </a:schemeClr>
          </a:solidFill>
        </p:spPr>
        <p:txBody>
          <a:bodyPr anchor="t" anchorCtr="0">
            <a:normAutofit/>
          </a:bodyPr>
          <a:lstStyle/>
          <a:p>
            <a:pPr algn="ctr"/>
            <a:br>
              <a:rPr lang="en-IN" sz="100" b="1" dirty="0">
                <a:solidFill>
                  <a:srgbClr val="FFFF00"/>
                </a:solidFill>
              </a:rPr>
            </a:br>
            <a:r>
              <a:rPr lang="en-IN" sz="3000" b="1" dirty="0">
                <a:solidFill>
                  <a:srgbClr val="FFFF00"/>
                </a:solidFill>
              </a:rPr>
              <a:t>Ind AS 36 </a:t>
            </a:r>
            <a:br>
              <a:rPr lang="en-IN" sz="3000" b="1" dirty="0">
                <a:solidFill>
                  <a:srgbClr val="FFFF00"/>
                </a:solidFill>
              </a:rPr>
            </a:br>
            <a:r>
              <a:rPr lang="en-IN" sz="3000" b="1" dirty="0">
                <a:solidFill>
                  <a:srgbClr val="FFFF00"/>
                </a:solidFill>
              </a:rPr>
              <a:t>IMPAIRMENT OF ASSETS</a:t>
            </a:r>
            <a:endParaRPr lang="en-IN" sz="30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cs typeface="Arial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E34BE4-8BC6-D4B9-C082-44A689A65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2017316"/>
              </p:ext>
            </p:extLst>
          </p:nvPr>
        </p:nvGraphicFramePr>
        <p:xfrm>
          <a:off x="762000" y="1428750"/>
          <a:ext cx="4520113" cy="3771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 descr="ICAILogoFin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7013" y="466344"/>
            <a:ext cx="1339784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D64A816-A2AD-0E87-9808-8305885F97E4}"/>
              </a:ext>
            </a:extLst>
          </p:cNvPr>
          <p:cNvGraphicFramePr/>
          <p:nvPr/>
        </p:nvGraphicFramePr>
        <p:xfrm>
          <a:off x="4623888" y="2564892"/>
          <a:ext cx="4520112" cy="2977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11090-0966-D8D4-0F4F-8A65EFFECA35}"/>
              </a:ext>
            </a:extLst>
          </p:cNvPr>
          <p:cNvGraphicFramePr/>
          <p:nvPr/>
        </p:nvGraphicFramePr>
        <p:xfrm>
          <a:off x="5733288" y="1995678"/>
          <a:ext cx="1856232" cy="576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07358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40" dirty="0"/>
              <a:t>IMPAIRMENT</a:t>
            </a:r>
            <a:r>
              <a:rPr sz="2800" spc="-110" dirty="0"/>
              <a:t> </a:t>
            </a:r>
            <a:r>
              <a:rPr sz="2800" spc="-20" dirty="0"/>
              <a:t>LOSS</a:t>
            </a:r>
            <a:endParaRPr sz="2800"/>
          </a:p>
        </p:txBody>
      </p:sp>
      <p:grpSp>
        <p:nvGrpSpPr>
          <p:cNvPr id="4" name="object 4"/>
          <p:cNvGrpSpPr/>
          <p:nvPr/>
        </p:nvGrpSpPr>
        <p:grpSpPr>
          <a:xfrm>
            <a:off x="729995" y="1615439"/>
            <a:ext cx="1897380" cy="1400810"/>
            <a:chOff x="729995" y="1615439"/>
            <a:chExt cx="1897380" cy="1400810"/>
          </a:xfrm>
        </p:grpSpPr>
        <p:sp>
          <p:nvSpPr>
            <p:cNvPr id="5" name="object 5"/>
            <p:cNvSpPr/>
            <p:nvPr/>
          </p:nvSpPr>
          <p:spPr>
            <a:xfrm>
              <a:off x="741425" y="1626869"/>
              <a:ext cx="1874520" cy="1377950"/>
            </a:xfrm>
            <a:custGeom>
              <a:avLst/>
              <a:gdLst/>
              <a:ahLst/>
              <a:cxnLst/>
              <a:rect l="l" t="t" r="r" b="b"/>
              <a:pathLst>
                <a:path w="1874520" h="1377950">
                  <a:moveTo>
                    <a:pt x="937260" y="0"/>
                  </a:moveTo>
                  <a:lnTo>
                    <a:pt x="882188" y="1169"/>
                  </a:lnTo>
                  <a:lnTo>
                    <a:pt x="827954" y="4633"/>
                  </a:lnTo>
                  <a:lnTo>
                    <a:pt x="774647" y="10328"/>
                  </a:lnTo>
                  <a:lnTo>
                    <a:pt x="722353" y="18190"/>
                  </a:lnTo>
                  <a:lnTo>
                    <a:pt x="671161" y="28153"/>
                  </a:lnTo>
                  <a:lnTo>
                    <a:pt x="621158" y="40153"/>
                  </a:lnTo>
                  <a:lnTo>
                    <a:pt x="572434" y="54125"/>
                  </a:lnTo>
                  <a:lnTo>
                    <a:pt x="525074" y="70006"/>
                  </a:lnTo>
                  <a:lnTo>
                    <a:pt x="479168" y="87730"/>
                  </a:lnTo>
                  <a:lnTo>
                    <a:pt x="434803" y="107232"/>
                  </a:lnTo>
                  <a:lnTo>
                    <a:pt x="392068" y="128449"/>
                  </a:lnTo>
                  <a:lnTo>
                    <a:pt x="351049" y="151315"/>
                  </a:lnTo>
                  <a:lnTo>
                    <a:pt x="311836" y="175767"/>
                  </a:lnTo>
                  <a:lnTo>
                    <a:pt x="274515" y="201739"/>
                  </a:lnTo>
                  <a:lnTo>
                    <a:pt x="239175" y="229167"/>
                  </a:lnTo>
                  <a:lnTo>
                    <a:pt x="205903" y="257986"/>
                  </a:lnTo>
                  <a:lnTo>
                    <a:pt x="174789" y="288133"/>
                  </a:lnTo>
                  <a:lnTo>
                    <a:pt x="145918" y="319541"/>
                  </a:lnTo>
                  <a:lnTo>
                    <a:pt x="119380" y="352148"/>
                  </a:lnTo>
                  <a:lnTo>
                    <a:pt x="95263" y="385887"/>
                  </a:lnTo>
                  <a:lnTo>
                    <a:pt x="73653" y="420695"/>
                  </a:lnTo>
                  <a:lnTo>
                    <a:pt x="54640" y="456507"/>
                  </a:lnTo>
                  <a:lnTo>
                    <a:pt x="38311" y="493258"/>
                  </a:lnTo>
                  <a:lnTo>
                    <a:pt x="24753" y="530885"/>
                  </a:lnTo>
                  <a:lnTo>
                    <a:pt x="14055" y="569321"/>
                  </a:lnTo>
                  <a:lnTo>
                    <a:pt x="6305" y="608504"/>
                  </a:lnTo>
                  <a:lnTo>
                    <a:pt x="1591" y="648367"/>
                  </a:lnTo>
                  <a:lnTo>
                    <a:pt x="0" y="688847"/>
                  </a:lnTo>
                  <a:lnTo>
                    <a:pt x="1591" y="729328"/>
                  </a:lnTo>
                  <a:lnTo>
                    <a:pt x="6305" y="769191"/>
                  </a:lnTo>
                  <a:lnTo>
                    <a:pt x="14055" y="808374"/>
                  </a:lnTo>
                  <a:lnTo>
                    <a:pt x="24753" y="846810"/>
                  </a:lnTo>
                  <a:lnTo>
                    <a:pt x="38311" y="884437"/>
                  </a:lnTo>
                  <a:lnTo>
                    <a:pt x="54640" y="921188"/>
                  </a:lnTo>
                  <a:lnTo>
                    <a:pt x="73653" y="957000"/>
                  </a:lnTo>
                  <a:lnTo>
                    <a:pt x="95263" y="991808"/>
                  </a:lnTo>
                  <a:lnTo>
                    <a:pt x="119380" y="1025547"/>
                  </a:lnTo>
                  <a:lnTo>
                    <a:pt x="145918" y="1058154"/>
                  </a:lnTo>
                  <a:lnTo>
                    <a:pt x="174789" y="1089562"/>
                  </a:lnTo>
                  <a:lnTo>
                    <a:pt x="205903" y="1119709"/>
                  </a:lnTo>
                  <a:lnTo>
                    <a:pt x="239175" y="1148528"/>
                  </a:lnTo>
                  <a:lnTo>
                    <a:pt x="274515" y="1175956"/>
                  </a:lnTo>
                  <a:lnTo>
                    <a:pt x="311836" y="1201928"/>
                  </a:lnTo>
                  <a:lnTo>
                    <a:pt x="351049" y="1226380"/>
                  </a:lnTo>
                  <a:lnTo>
                    <a:pt x="392068" y="1249246"/>
                  </a:lnTo>
                  <a:lnTo>
                    <a:pt x="434803" y="1270463"/>
                  </a:lnTo>
                  <a:lnTo>
                    <a:pt x="479168" y="1289965"/>
                  </a:lnTo>
                  <a:lnTo>
                    <a:pt x="525074" y="1307689"/>
                  </a:lnTo>
                  <a:lnTo>
                    <a:pt x="572434" y="1323570"/>
                  </a:lnTo>
                  <a:lnTo>
                    <a:pt x="621158" y="1337542"/>
                  </a:lnTo>
                  <a:lnTo>
                    <a:pt x="671161" y="1349542"/>
                  </a:lnTo>
                  <a:lnTo>
                    <a:pt x="722353" y="1359505"/>
                  </a:lnTo>
                  <a:lnTo>
                    <a:pt x="774647" y="1367367"/>
                  </a:lnTo>
                  <a:lnTo>
                    <a:pt x="827954" y="1373062"/>
                  </a:lnTo>
                  <a:lnTo>
                    <a:pt x="882188" y="1376526"/>
                  </a:lnTo>
                  <a:lnTo>
                    <a:pt x="937260" y="1377695"/>
                  </a:lnTo>
                  <a:lnTo>
                    <a:pt x="992332" y="1376526"/>
                  </a:lnTo>
                  <a:lnTo>
                    <a:pt x="1046567" y="1373062"/>
                  </a:lnTo>
                  <a:lnTo>
                    <a:pt x="1099876" y="1367367"/>
                  </a:lnTo>
                  <a:lnTo>
                    <a:pt x="1152170" y="1359505"/>
                  </a:lnTo>
                  <a:lnTo>
                    <a:pt x="1203363" y="1349542"/>
                  </a:lnTo>
                  <a:lnTo>
                    <a:pt x="1253366" y="1337542"/>
                  </a:lnTo>
                  <a:lnTo>
                    <a:pt x="1302091" y="1323570"/>
                  </a:lnTo>
                  <a:lnTo>
                    <a:pt x="1349450" y="1307689"/>
                  </a:lnTo>
                  <a:lnTo>
                    <a:pt x="1395357" y="1289965"/>
                  </a:lnTo>
                  <a:lnTo>
                    <a:pt x="1439721" y="1270463"/>
                  </a:lnTo>
                  <a:lnTo>
                    <a:pt x="1482457" y="1249246"/>
                  </a:lnTo>
                  <a:lnTo>
                    <a:pt x="1523475" y="1226380"/>
                  </a:lnTo>
                  <a:lnTo>
                    <a:pt x="1562689" y="1201928"/>
                  </a:lnTo>
                  <a:lnTo>
                    <a:pt x="1600009" y="1175956"/>
                  </a:lnTo>
                  <a:lnTo>
                    <a:pt x="1635349" y="1148528"/>
                  </a:lnTo>
                  <a:lnTo>
                    <a:pt x="1668620" y="1119709"/>
                  </a:lnTo>
                  <a:lnTo>
                    <a:pt x="1699734" y="1089562"/>
                  </a:lnTo>
                  <a:lnTo>
                    <a:pt x="1728604" y="1058154"/>
                  </a:lnTo>
                  <a:lnTo>
                    <a:pt x="1755141" y="1025547"/>
                  </a:lnTo>
                  <a:lnTo>
                    <a:pt x="1779258" y="991808"/>
                  </a:lnTo>
                  <a:lnTo>
                    <a:pt x="1800867" y="957000"/>
                  </a:lnTo>
                  <a:lnTo>
                    <a:pt x="1819880" y="921188"/>
                  </a:lnTo>
                  <a:lnTo>
                    <a:pt x="1836209" y="884437"/>
                  </a:lnTo>
                  <a:lnTo>
                    <a:pt x="1849767" y="846810"/>
                  </a:lnTo>
                  <a:lnTo>
                    <a:pt x="1860464" y="808374"/>
                  </a:lnTo>
                  <a:lnTo>
                    <a:pt x="1868214" y="769191"/>
                  </a:lnTo>
                  <a:lnTo>
                    <a:pt x="1872929" y="729328"/>
                  </a:lnTo>
                  <a:lnTo>
                    <a:pt x="1874520" y="688847"/>
                  </a:lnTo>
                  <a:lnTo>
                    <a:pt x="1872929" y="648367"/>
                  </a:lnTo>
                  <a:lnTo>
                    <a:pt x="1868214" y="608504"/>
                  </a:lnTo>
                  <a:lnTo>
                    <a:pt x="1860464" y="569321"/>
                  </a:lnTo>
                  <a:lnTo>
                    <a:pt x="1849767" y="530885"/>
                  </a:lnTo>
                  <a:lnTo>
                    <a:pt x="1836209" y="493258"/>
                  </a:lnTo>
                  <a:lnTo>
                    <a:pt x="1819880" y="456507"/>
                  </a:lnTo>
                  <a:lnTo>
                    <a:pt x="1800867" y="420695"/>
                  </a:lnTo>
                  <a:lnTo>
                    <a:pt x="1779258" y="385887"/>
                  </a:lnTo>
                  <a:lnTo>
                    <a:pt x="1755141" y="352148"/>
                  </a:lnTo>
                  <a:lnTo>
                    <a:pt x="1728604" y="319541"/>
                  </a:lnTo>
                  <a:lnTo>
                    <a:pt x="1699734" y="288133"/>
                  </a:lnTo>
                  <a:lnTo>
                    <a:pt x="1668620" y="257986"/>
                  </a:lnTo>
                  <a:lnTo>
                    <a:pt x="1635349" y="229167"/>
                  </a:lnTo>
                  <a:lnTo>
                    <a:pt x="1600009" y="201739"/>
                  </a:lnTo>
                  <a:lnTo>
                    <a:pt x="1562689" y="175767"/>
                  </a:lnTo>
                  <a:lnTo>
                    <a:pt x="1523475" y="151315"/>
                  </a:lnTo>
                  <a:lnTo>
                    <a:pt x="1482457" y="128449"/>
                  </a:lnTo>
                  <a:lnTo>
                    <a:pt x="1439721" y="107232"/>
                  </a:lnTo>
                  <a:lnTo>
                    <a:pt x="1395357" y="87730"/>
                  </a:lnTo>
                  <a:lnTo>
                    <a:pt x="1349450" y="70006"/>
                  </a:lnTo>
                  <a:lnTo>
                    <a:pt x="1302091" y="54125"/>
                  </a:lnTo>
                  <a:lnTo>
                    <a:pt x="1253366" y="40153"/>
                  </a:lnTo>
                  <a:lnTo>
                    <a:pt x="1203363" y="28153"/>
                  </a:lnTo>
                  <a:lnTo>
                    <a:pt x="1152170" y="18190"/>
                  </a:lnTo>
                  <a:lnTo>
                    <a:pt x="1099876" y="10328"/>
                  </a:lnTo>
                  <a:lnTo>
                    <a:pt x="1046567" y="4633"/>
                  </a:lnTo>
                  <a:lnTo>
                    <a:pt x="992332" y="1169"/>
                  </a:lnTo>
                  <a:lnTo>
                    <a:pt x="93726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1425" y="1626869"/>
              <a:ext cx="1874520" cy="1377950"/>
            </a:xfrm>
            <a:custGeom>
              <a:avLst/>
              <a:gdLst/>
              <a:ahLst/>
              <a:cxnLst/>
              <a:rect l="l" t="t" r="r" b="b"/>
              <a:pathLst>
                <a:path w="1874520" h="1377950">
                  <a:moveTo>
                    <a:pt x="0" y="688847"/>
                  </a:moveTo>
                  <a:lnTo>
                    <a:pt x="1591" y="648367"/>
                  </a:lnTo>
                  <a:lnTo>
                    <a:pt x="6305" y="608504"/>
                  </a:lnTo>
                  <a:lnTo>
                    <a:pt x="14055" y="569321"/>
                  </a:lnTo>
                  <a:lnTo>
                    <a:pt x="24753" y="530885"/>
                  </a:lnTo>
                  <a:lnTo>
                    <a:pt x="38311" y="493258"/>
                  </a:lnTo>
                  <a:lnTo>
                    <a:pt x="54640" y="456507"/>
                  </a:lnTo>
                  <a:lnTo>
                    <a:pt x="73653" y="420695"/>
                  </a:lnTo>
                  <a:lnTo>
                    <a:pt x="95263" y="385887"/>
                  </a:lnTo>
                  <a:lnTo>
                    <a:pt x="119380" y="352148"/>
                  </a:lnTo>
                  <a:lnTo>
                    <a:pt x="145918" y="319541"/>
                  </a:lnTo>
                  <a:lnTo>
                    <a:pt x="174789" y="288133"/>
                  </a:lnTo>
                  <a:lnTo>
                    <a:pt x="205903" y="257986"/>
                  </a:lnTo>
                  <a:lnTo>
                    <a:pt x="239175" y="229167"/>
                  </a:lnTo>
                  <a:lnTo>
                    <a:pt x="274515" y="201739"/>
                  </a:lnTo>
                  <a:lnTo>
                    <a:pt x="311836" y="175767"/>
                  </a:lnTo>
                  <a:lnTo>
                    <a:pt x="351049" y="151315"/>
                  </a:lnTo>
                  <a:lnTo>
                    <a:pt x="392068" y="128449"/>
                  </a:lnTo>
                  <a:lnTo>
                    <a:pt x="434803" y="107232"/>
                  </a:lnTo>
                  <a:lnTo>
                    <a:pt x="479168" y="87730"/>
                  </a:lnTo>
                  <a:lnTo>
                    <a:pt x="525074" y="70006"/>
                  </a:lnTo>
                  <a:lnTo>
                    <a:pt x="572434" y="54125"/>
                  </a:lnTo>
                  <a:lnTo>
                    <a:pt x="621158" y="40153"/>
                  </a:lnTo>
                  <a:lnTo>
                    <a:pt x="671161" y="28153"/>
                  </a:lnTo>
                  <a:lnTo>
                    <a:pt x="722353" y="18190"/>
                  </a:lnTo>
                  <a:lnTo>
                    <a:pt x="774647" y="10328"/>
                  </a:lnTo>
                  <a:lnTo>
                    <a:pt x="827954" y="4633"/>
                  </a:lnTo>
                  <a:lnTo>
                    <a:pt x="882188" y="1169"/>
                  </a:lnTo>
                  <a:lnTo>
                    <a:pt x="937260" y="0"/>
                  </a:lnTo>
                  <a:lnTo>
                    <a:pt x="992332" y="1169"/>
                  </a:lnTo>
                  <a:lnTo>
                    <a:pt x="1046567" y="4633"/>
                  </a:lnTo>
                  <a:lnTo>
                    <a:pt x="1099876" y="10328"/>
                  </a:lnTo>
                  <a:lnTo>
                    <a:pt x="1152170" y="18190"/>
                  </a:lnTo>
                  <a:lnTo>
                    <a:pt x="1203363" y="28153"/>
                  </a:lnTo>
                  <a:lnTo>
                    <a:pt x="1253366" y="40153"/>
                  </a:lnTo>
                  <a:lnTo>
                    <a:pt x="1302091" y="54125"/>
                  </a:lnTo>
                  <a:lnTo>
                    <a:pt x="1349450" y="70006"/>
                  </a:lnTo>
                  <a:lnTo>
                    <a:pt x="1395357" y="87730"/>
                  </a:lnTo>
                  <a:lnTo>
                    <a:pt x="1439721" y="107232"/>
                  </a:lnTo>
                  <a:lnTo>
                    <a:pt x="1482457" y="128449"/>
                  </a:lnTo>
                  <a:lnTo>
                    <a:pt x="1523475" y="151315"/>
                  </a:lnTo>
                  <a:lnTo>
                    <a:pt x="1562689" y="175767"/>
                  </a:lnTo>
                  <a:lnTo>
                    <a:pt x="1600009" y="201739"/>
                  </a:lnTo>
                  <a:lnTo>
                    <a:pt x="1635349" y="229167"/>
                  </a:lnTo>
                  <a:lnTo>
                    <a:pt x="1668620" y="257986"/>
                  </a:lnTo>
                  <a:lnTo>
                    <a:pt x="1699734" y="288133"/>
                  </a:lnTo>
                  <a:lnTo>
                    <a:pt x="1728604" y="319541"/>
                  </a:lnTo>
                  <a:lnTo>
                    <a:pt x="1755141" y="352148"/>
                  </a:lnTo>
                  <a:lnTo>
                    <a:pt x="1779258" y="385887"/>
                  </a:lnTo>
                  <a:lnTo>
                    <a:pt x="1800867" y="420695"/>
                  </a:lnTo>
                  <a:lnTo>
                    <a:pt x="1819880" y="456507"/>
                  </a:lnTo>
                  <a:lnTo>
                    <a:pt x="1836209" y="493258"/>
                  </a:lnTo>
                  <a:lnTo>
                    <a:pt x="1849767" y="530885"/>
                  </a:lnTo>
                  <a:lnTo>
                    <a:pt x="1860464" y="569321"/>
                  </a:lnTo>
                  <a:lnTo>
                    <a:pt x="1868214" y="608504"/>
                  </a:lnTo>
                  <a:lnTo>
                    <a:pt x="1872929" y="648367"/>
                  </a:lnTo>
                  <a:lnTo>
                    <a:pt x="1874520" y="688847"/>
                  </a:lnTo>
                  <a:lnTo>
                    <a:pt x="1872929" y="729328"/>
                  </a:lnTo>
                  <a:lnTo>
                    <a:pt x="1868214" y="769191"/>
                  </a:lnTo>
                  <a:lnTo>
                    <a:pt x="1860464" y="808374"/>
                  </a:lnTo>
                  <a:lnTo>
                    <a:pt x="1849767" y="846810"/>
                  </a:lnTo>
                  <a:lnTo>
                    <a:pt x="1836209" y="884437"/>
                  </a:lnTo>
                  <a:lnTo>
                    <a:pt x="1819880" y="921188"/>
                  </a:lnTo>
                  <a:lnTo>
                    <a:pt x="1800867" y="957000"/>
                  </a:lnTo>
                  <a:lnTo>
                    <a:pt x="1779258" y="991808"/>
                  </a:lnTo>
                  <a:lnTo>
                    <a:pt x="1755141" y="1025547"/>
                  </a:lnTo>
                  <a:lnTo>
                    <a:pt x="1728604" y="1058154"/>
                  </a:lnTo>
                  <a:lnTo>
                    <a:pt x="1699734" y="1089562"/>
                  </a:lnTo>
                  <a:lnTo>
                    <a:pt x="1668620" y="1119709"/>
                  </a:lnTo>
                  <a:lnTo>
                    <a:pt x="1635349" y="1148528"/>
                  </a:lnTo>
                  <a:lnTo>
                    <a:pt x="1600009" y="1175956"/>
                  </a:lnTo>
                  <a:lnTo>
                    <a:pt x="1562689" y="1201928"/>
                  </a:lnTo>
                  <a:lnTo>
                    <a:pt x="1523475" y="1226380"/>
                  </a:lnTo>
                  <a:lnTo>
                    <a:pt x="1482457" y="1249246"/>
                  </a:lnTo>
                  <a:lnTo>
                    <a:pt x="1439721" y="1270463"/>
                  </a:lnTo>
                  <a:lnTo>
                    <a:pt x="1395357" y="1289965"/>
                  </a:lnTo>
                  <a:lnTo>
                    <a:pt x="1349450" y="1307689"/>
                  </a:lnTo>
                  <a:lnTo>
                    <a:pt x="1302091" y="1323570"/>
                  </a:lnTo>
                  <a:lnTo>
                    <a:pt x="1253366" y="1337542"/>
                  </a:lnTo>
                  <a:lnTo>
                    <a:pt x="1203363" y="1349542"/>
                  </a:lnTo>
                  <a:lnTo>
                    <a:pt x="1152170" y="1359505"/>
                  </a:lnTo>
                  <a:lnTo>
                    <a:pt x="1099876" y="1367367"/>
                  </a:lnTo>
                  <a:lnTo>
                    <a:pt x="1046567" y="1373062"/>
                  </a:lnTo>
                  <a:lnTo>
                    <a:pt x="992332" y="1376526"/>
                  </a:lnTo>
                  <a:lnTo>
                    <a:pt x="937260" y="1377695"/>
                  </a:lnTo>
                  <a:lnTo>
                    <a:pt x="882188" y="1376526"/>
                  </a:lnTo>
                  <a:lnTo>
                    <a:pt x="827954" y="1373062"/>
                  </a:lnTo>
                  <a:lnTo>
                    <a:pt x="774647" y="1367367"/>
                  </a:lnTo>
                  <a:lnTo>
                    <a:pt x="722353" y="1359505"/>
                  </a:lnTo>
                  <a:lnTo>
                    <a:pt x="671161" y="1349542"/>
                  </a:lnTo>
                  <a:lnTo>
                    <a:pt x="621158" y="1337542"/>
                  </a:lnTo>
                  <a:lnTo>
                    <a:pt x="572434" y="1323570"/>
                  </a:lnTo>
                  <a:lnTo>
                    <a:pt x="525074" y="1307689"/>
                  </a:lnTo>
                  <a:lnTo>
                    <a:pt x="479168" y="1289965"/>
                  </a:lnTo>
                  <a:lnTo>
                    <a:pt x="434803" y="1270463"/>
                  </a:lnTo>
                  <a:lnTo>
                    <a:pt x="392068" y="1249246"/>
                  </a:lnTo>
                  <a:lnTo>
                    <a:pt x="351049" y="1226380"/>
                  </a:lnTo>
                  <a:lnTo>
                    <a:pt x="311836" y="1201928"/>
                  </a:lnTo>
                  <a:lnTo>
                    <a:pt x="274515" y="1175956"/>
                  </a:lnTo>
                  <a:lnTo>
                    <a:pt x="239175" y="1148528"/>
                  </a:lnTo>
                  <a:lnTo>
                    <a:pt x="205903" y="1119709"/>
                  </a:lnTo>
                  <a:lnTo>
                    <a:pt x="174789" y="1089562"/>
                  </a:lnTo>
                  <a:lnTo>
                    <a:pt x="145918" y="1058154"/>
                  </a:lnTo>
                  <a:lnTo>
                    <a:pt x="119380" y="1025547"/>
                  </a:lnTo>
                  <a:lnTo>
                    <a:pt x="95263" y="991808"/>
                  </a:lnTo>
                  <a:lnTo>
                    <a:pt x="73653" y="957000"/>
                  </a:lnTo>
                  <a:lnTo>
                    <a:pt x="54640" y="921188"/>
                  </a:lnTo>
                  <a:lnTo>
                    <a:pt x="38311" y="884437"/>
                  </a:lnTo>
                  <a:lnTo>
                    <a:pt x="24753" y="846810"/>
                  </a:lnTo>
                  <a:lnTo>
                    <a:pt x="14055" y="808374"/>
                  </a:lnTo>
                  <a:lnTo>
                    <a:pt x="6305" y="769191"/>
                  </a:lnTo>
                  <a:lnTo>
                    <a:pt x="1591" y="729328"/>
                  </a:lnTo>
                  <a:lnTo>
                    <a:pt x="0" y="688847"/>
                  </a:lnTo>
                  <a:close/>
                </a:path>
              </a:pathLst>
            </a:custGeom>
            <a:ln w="22860">
              <a:solidFill>
                <a:srgbClr val="244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33957" y="2019426"/>
            <a:ext cx="1088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3695" marR="5080" indent="-34163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Gill Sans MT"/>
                <a:cs typeface="Gill Sans MT"/>
              </a:rPr>
              <a:t>Impairment </a:t>
            </a:r>
            <a:r>
              <a:rPr sz="1800" spc="-20" dirty="0">
                <a:solidFill>
                  <a:srgbClr val="FFFF00"/>
                </a:solidFill>
                <a:latin typeface="Gill Sans MT"/>
                <a:cs typeface="Gill Sans MT"/>
              </a:rPr>
              <a:t>Test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73045" y="2164714"/>
            <a:ext cx="676910" cy="321945"/>
          </a:xfrm>
          <a:custGeom>
            <a:avLst/>
            <a:gdLst/>
            <a:ahLst/>
            <a:cxnLst/>
            <a:rect l="l" t="t" r="r" b="b"/>
            <a:pathLst>
              <a:path w="676910" h="321944">
                <a:moveTo>
                  <a:pt x="0" y="0"/>
                </a:moveTo>
                <a:lnTo>
                  <a:pt x="676402" y="0"/>
                </a:lnTo>
                <a:lnTo>
                  <a:pt x="676402" y="128778"/>
                </a:lnTo>
                <a:lnTo>
                  <a:pt x="0" y="128778"/>
                </a:lnTo>
                <a:lnTo>
                  <a:pt x="0" y="0"/>
                </a:lnTo>
                <a:close/>
              </a:path>
              <a:path w="676910" h="321944">
                <a:moveTo>
                  <a:pt x="0" y="193040"/>
                </a:moveTo>
                <a:lnTo>
                  <a:pt x="676402" y="193040"/>
                </a:lnTo>
                <a:lnTo>
                  <a:pt x="676402" y="321818"/>
                </a:lnTo>
                <a:lnTo>
                  <a:pt x="0" y="321818"/>
                </a:lnTo>
                <a:lnTo>
                  <a:pt x="0" y="193040"/>
                </a:lnTo>
                <a:close/>
              </a:path>
            </a:pathLst>
          </a:custGeom>
          <a:ln w="22860">
            <a:solidFill>
              <a:srgbClr val="2448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657600" y="1615439"/>
            <a:ext cx="1899285" cy="1400810"/>
            <a:chOff x="3657600" y="1615439"/>
            <a:chExt cx="1899285" cy="1400810"/>
          </a:xfrm>
        </p:grpSpPr>
        <p:sp>
          <p:nvSpPr>
            <p:cNvPr id="10" name="object 10"/>
            <p:cNvSpPr/>
            <p:nvPr/>
          </p:nvSpPr>
          <p:spPr>
            <a:xfrm>
              <a:off x="3669029" y="1626869"/>
              <a:ext cx="1876425" cy="1377950"/>
            </a:xfrm>
            <a:custGeom>
              <a:avLst/>
              <a:gdLst/>
              <a:ahLst/>
              <a:cxnLst/>
              <a:rect l="l" t="t" r="r" b="b"/>
              <a:pathLst>
                <a:path w="1876425" h="1377950">
                  <a:moveTo>
                    <a:pt x="938022" y="0"/>
                  </a:moveTo>
                  <a:lnTo>
                    <a:pt x="882908" y="1169"/>
                  </a:lnTo>
                  <a:lnTo>
                    <a:pt x="828632" y="4633"/>
                  </a:lnTo>
                  <a:lnTo>
                    <a:pt x="775283" y="10328"/>
                  </a:lnTo>
                  <a:lnTo>
                    <a:pt x="722949" y="18190"/>
                  </a:lnTo>
                  <a:lnTo>
                    <a:pt x="671716" y="28153"/>
                  </a:lnTo>
                  <a:lnTo>
                    <a:pt x="621674" y="40153"/>
                  </a:lnTo>
                  <a:lnTo>
                    <a:pt x="572910" y="54125"/>
                  </a:lnTo>
                  <a:lnTo>
                    <a:pt x="525513" y="70006"/>
                  </a:lnTo>
                  <a:lnTo>
                    <a:pt x="479570" y="87730"/>
                  </a:lnTo>
                  <a:lnTo>
                    <a:pt x="435169" y="107232"/>
                  </a:lnTo>
                  <a:lnTo>
                    <a:pt x="392398" y="128449"/>
                  </a:lnTo>
                  <a:lnTo>
                    <a:pt x="351346" y="151315"/>
                  </a:lnTo>
                  <a:lnTo>
                    <a:pt x="312100" y="175767"/>
                  </a:lnTo>
                  <a:lnTo>
                    <a:pt x="274748" y="201739"/>
                  </a:lnTo>
                  <a:lnTo>
                    <a:pt x="239379" y="229167"/>
                  </a:lnTo>
                  <a:lnTo>
                    <a:pt x="206079" y="257986"/>
                  </a:lnTo>
                  <a:lnTo>
                    <a:pt x="174938" y="288133"/>
                  </a:lnTo>
                  <a:lnTo>
                    <a:pt x="146044" y="319541"/>
                  </a:lnTo>
                  <a:lnTo>
                    <a:pt x="119483" y="352148"/>
                  </a:lnTo>
                  <a:lnTo>
                    <a:pt x="95345" y="385887"/>
                  </a:lnTo>
                  <a:lnTo>
                    <a:pt x="73717" y="420695"/>
                  </a:lnTo>
                  <a:lnTo>
                    <a:pt x="54687" y="456507"/>
                  </a:lnTo>
                  <a:lnTo>
                    <a:pt x="38344" y="493258"/>
                  </a:lnTo>
                  <a:lnTo>
                    <a:pt x="24774" y="530885"/>
                  </a:lnTo>
                  <a:lnTo>
                    <a:pt x="14067" y="569321"/>
                  </a:lnTo>
                  <a:lnTo>
                    <a:pt x="6311" y="608504"/>
                  </a:lnTo>
                  <a:lnTo>
                    <a:pt x="1592" y="648367"/>
                  </a:lnTo>
                  <a:lnTo>
                    <a:pt x="0" y="688847"/>
                  </a:lnTo>
                  <a:lnTo>
                    <a:pt x="1592" y="729328"/>
                  </a:lnTo>
                  <a:lnTo>
                    <a:pt x="6311" y="769191"/>
                  </a:lnTo>
                  <a:lnTo>
                    <a:pt x="14067" y="808374"/>
                  </a:lnTo>
                  <a:lnTo>
                    <a:pt x="24774" y="846810"/>
                  </a:lnTo>
                  <a:lnTo>
                    <a:pt x="38344" y="884437"/>
                  </a:lnTo>
                  <a:lnTo>
                    <a:pt x="54687" y="921188"/>
                  </a:lnTo>
                  <a:lnTo>
                    <a:pt x="73717" y="957000"/>
                  </a:lnTo>
                  <a:lnTo>
                    <a:pt x="95345" y="991808"/>
                  </a:lnTo>
                  <a:lnTo>
                    <a:pt x="119483" y="1025547"/>
                  </a:lnTo>
                  <a:lnTo>
                    <a:pt x="146044" y="1058154"/>
                  </a:lnTo>
                  <a:lnTo>
                    <a:pt x="174938" y="1089562"/>
                  </a:lnTo>
                  <a:lnTo>
                    <a:pt x="206079" y="1119709"/>
                  </a:lnTo>
                  <a:lnTo>
                    <a:pt x="239379" y="1148528"/>
                  </a:lnTo>
                  <a:lnTo>
                    <a:pt x="274748" y="1175956"/>
                  </a:lnTo>
                  <a:lnTo>
                    <a:pt x="312100" y="1201928"/>
                  </a:lnTo>
                  <a:lnTo>
                    <a:pt x="351346" y="1226380"/>
                  </a:lnTo>
                  <a:lnTo>
                    <a:pt x="392398" y="1249246"/>
                  </a:lnTo>
                  <a:lnTo>
                    <a:pt x="435169" y="1270463"/>
                  </a:lnTo>
                  <a:lnTo>
                    <a:pt x="479570" y="1289965"/>
                  </a:lnTo>
                  <a:lnTo>
                    <a:pt x="525513" y="1307689"/>
                  </a:lnTo>
                  <a:lnTo>
                    <a:pt x="572910" y="1323570"/>
                  </a:lnTo>
                  <a:lnTo>
                    <a:pt x="621674" y="1337542"/>
                  </a:lnTo>
                  <a:lnTo>
                    <a:pt x="671716" y="1349542"/>
                  </a:lnTo>
                  <a:lnTo>
                    <a:pt x="722949" y="1359505"/>
                  </a:lnTo>
                  <a:lnTo>
                    <a:pt x="775283" y="1367367"/>
                  </a:lnTo>
                  <a:lnTo>
                    <a:pt x="828632" y="1373062"/>
                  </a:lnTo>
                  <a:lnTo>
                    <a:pt x="882908" y="1376526"/>
                  </a:lnTo>
                  <a:lnTo>
                    <a:pt x="938022" y="1377695"/>
                  </a:lnTo>
                  <a:lnTo>
                    <a:pt x="993135" y="1376526"/>
                  </a:lnTo>
                  <a:lnTo>
                    <a:pt x="1047411" y="1373062"/>
                  </a:lnTo>
                  <a:lnTo>
                    <a:pt x="1100760" y="1367367"/>
                  </a:lnTo>
                  <a:lnTo>
                    <a:pt x="1153094" y="1359505"/>
                  </a:lnTo>
                  <a:lnTo>
                    <a:pt x="1204327" y="1349542"/>
                  </a:lnTo>
                  <a:lnTo>
                    <a:pt x="1254369" y="1337542"/>
                  </a:lnTo>
                  <a:lnTo>
                    <a:pt x="1303133" y="1323570"/>
                  </a:lnTo>
                  <a:lnTo>
                    <a:pt x="1350530" y="1307689"/>
                  </a:lnTo>
                  <a:lnTo>
                    <a:pt x="1396473" y="1289965"/>
                  </a:lnTo>
                  <a:lnTo>
                    <a:pt x="1440874" y="1270463"/>
                  </a:lnTo>
                  <a:lnTo>
                    <a:pt x="1483645" y="1249246"/>
                  </a:lnTo>
                  <a:lnTo>
                    <a:pt x="1524697" y="1226380"/>
                  </a:lnTo>
                  <a:lnTo>
                    <a:pt x="1563943" y="1201928"/>
                  </a:lnTo>
                  <a:lnTo>
                    <a:pt x="1601295" y="1175956"/>
                  </a:lnTo>
                  <a:lnTo>
                    <a:pt x="1636664" y="1148528"/>
                  </a:lnTo>
                  <a:lnTo>
                    <a:pt x="1669964" y="1119709"/>
                  </a:lnTo>
                  <a:lnTo>
                    <a:pt x="1701105" y="1089562"/>
                  </a:lnTo>
                  <a:lnTo>
                    <a:pt x="1729999" y="1058154"/>
                  </a:lnTo>
                  <a:lnTo>
                    <a:pt x="1756560" y="1025547"/>
                  </a:lnTo>
                  <a:lnTo>
                    <a:pt x="1780698" y="991808"/>
                  </a:lnTo>
                  <a:lnTo>
                    <a:pt x="1802326" y="957000"/>
                  </a:lnTo>
                  <a:lnTo>
                    <a:pt x="1821356" y="921188"/>
                  </a:lnTo>
                  <a:lnTo>
                    <a:pt x="1837699" y="884437"/>
                  </a:lnTo>
                  <a:lnTo>
                    <a:pt x="1851269" y="846810"/>
                  </a:lnTo>
                  <a:lnTo>
                    <a:pt x="1861976" y="808374"/>
                  </a:lnTo>
                  <a:lnTo>
                    <a:pt x="1869732" y="769191"/>
                  </a:lnTo>
                  <a:lnTo>
                    <a:pt x="1874451" y="729328"/>
                  </a:lnTo>
                  <a:lnTo>
                    <a:pt x="1876044" y="688847"/>
                  </a:lnTo>
                  <a:lnTo>
                    <a:pt x="1874451" y="648367"/>
                  </a:lnTo>
                  <a:lnTo>
                    <a:pt x="1869732" y="608504"/>
                  </a:lnTo>
                  <a:lnTo>
                    <a:pt x="1861976" y="569321"/>
                  </a:lnTo>
                  <a:lnTo>
                    <a:pt x="1851269" y="530885"/>
                  </a:lnTo>
                  <a:lnTo>
                    <a:pt x="1837699" y="493258"/>
                  </a:lnTo>
                  <a:lnTo>
                    <a:pt x="1821356" y="456507"/>
                  </a:lnTo>
                  <a:lnTo>
                    <a:pt x="1802326" y="420695"/>
                  </a:lnTo>
                  <a:lnTo>
                    <a:pt x="1780698" y="385887"/>
                  </a:lnTo>
                  <a:lnTo>
                    <a:pt x="1756560" y="352148"/>
                  </a:lnTo>
                  <a:lnTo>
                    <a:pt x="1729999" y="319541"/>
                  </a:lnTo>
                  <a:lnTo>
                    <a:pt x="1701105" y="288133"/>
                  </a:lnTo>
                  <a:lnTo>
                    <a:pt x="1669964" y="257986"/>
                  </a:lnTo>
                  <a:lnTo>
                    <a:pt x="1636664" y="229167"/>
                  </a:lnTo>
                  <a:lnTo>
                    <a:pt x="1601295" y="201739"/>
                  </a:lnTo>
                  <a:lnTo>
                    <a:pt x="1563943" y="175767"/>
                  </a:lnTo>
                  <a:lnTo>
                    <a:pt x="1524697" y="151315"/>
                  </a:lnTo>
                  <a:lnTo>
                    <a:pt x="1483645" y="128449"/>
                  </a:lnTo>
                  <a:lnTo>
                    <a:pt x="1440874" y="107232"/>
                  </a:lnTo>
                  <a:lnTo>
                    <a:pt x="1396473" y="87730"/>
                  </a:lnTo>
                  <a:lnTo>
                    <a:pt x="1350530" y="70006"/>
                  </a:lnTo>
                  <a:lnTo>
                    <a:pt x="1303133" y="54125"/>
                  </a:lnTo>
                  <a:lnTo>
                    <a:pt x="1254369" y="40153"/>
                  </a:lnTo>
                  <a:lnTo>
                    <a:pt x="1204327" y="28153"/>
                  </a:lnTo>
                  <a:lnTo>
                    <a:pt x="1153094" y="18190"/>
                  </a:lnTo>
                  <a:lnTo>
                    <a:pt x="1100760" y="10328"/>
                  </a:lnTo>
                  <a:lnTo>
                    <a:pt x="1047411" y="4633"/>
                  </a:lnTo>
                  <a:lnTo>
                    <a:pt x="993135" y="1169"/>
                  </a:lnTo>
                  <a:lnTo>
                    <a:pt x="938022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69029" y="1626869"/>
              <a:ext cx="1876425" cy="1377950"/>
            </a:xfrm>
            <a:custGeom>
              <a:avLst/>
              <a:gdLst/>
              <a:ahLst/>
              <a:cxnLst/>
              <a:rect l="l" t="t" r="r" b="b"/>
              <a:pathLst>
                <a:path w="1876425" h="1377950">
                  <a:moveTo>
                    <a:pt x="0" y="688847"/>
                  </a:moveTo>
                  <a:lnTo>
                    <a:pt x="1592" y="648367"/>
                  </a:lnTo>
                  <a:lnTo>
                    <a:pt x="6311" y="608504"/>
                  </a:lnTo>
                  <a:lnTo>
                    <a:pt x="14067" y="569321"/>
                  </a:lnTo>
                  <a:lnTo>
                    <a:pt x="24774" y="530885"/>
                  </a:lnTo>
                  <a:lnTo>
                    <a:pt x="38344" y="493258"/>
                  </a:lnTo>
                  <a:lnTo>
                    <a:pt x="54687" y="456507"/>
                  </a:lnTo>
                  <a:lnTo>
                    <a:pt x="73717" y="420695"/>
                  </a:lnTo>
                  <a:lnTo>
                    <a:pt x="95345" y="385887"/>
                  </a:lnTo>
                  <a:lnTo>
                    <a:pt x="119483" y="352148"/>
                  </a:lnTo>
                  <a:lnTo>
                    <a:pt x="146044" y="319541"/>
                  </a:lnTo>
                  <a:lnTo>
                    <a:pt x="174938" y="288133"/>
                  </a:lnTo>
                  <a:lnTo>
                    <a:pt x="206079" y="257986"/>
                  </a:lnTo>
                  <a:lnTo>
                    <a:pt x="239379" y="229167"/>
                  </a:lnTo>
                  <a:lnTo>
                    <a:pt x="274748" y="201739"/>
                  </a:lnTo>
                  <a:lnTo>
                    <a:pt x="312100" y="175767"/>
                  </a:lnTo>
                  <a:lnTo>
                    <a:pt x="351346" y="151315"/>
                  </a:lnTo>
                  <a:lnTo>
                    <a:pt x="392398" y="128449"/>
                  </a:lnTo>
                  <a:lnTo>
                    <a:pt x="435169" y="107232"/>
                  </a:lnTo>
                  <a:lnTo>
                    <a:pt x="479570" y="87730"/>
                  </a:lnTo>
                  <a:lnTo>
                    <a:pt x="525513" y="70006"/>
                  </a:lnTo>
                  <a:lnTo>
                    <a:pt x="572910" y="54125"/>
                  </a:lnTo>
                  <a:lnTo>
                    <a:pt x="621674" y="40153"/>
                  </a:lnTo>
                  <a:lnTo>
                    <a:pt x="671716" y="28153"/>
                  </a:lnTo>
                  <a:lnTo>
                    <a:pt x="722949" y="18190"/>
                  </a:lnTo>
                  <a:lnTo>
                    <a:pt x="775283" y="10328"/>
                  </a:lnTo>
                  <a:lnTo>
                    <a:pt x="828632" y="4633"/>
                  </a:lnTo>
                  <a:lnTo>
                    <a:pt x="882908" y="1169"/>
                  </a:lnTo>
                  <a:lnTo>
                    <a:pt x="938022" y="0"/>
                  </a:lnTo>
                  <a:lnTo>
                    <a:pt x="993135" y="1169"/>
                  </a:lnTo>
                  <a:lnTo>
                    <a:pt x="1047411" y="4633"/>
                  </a:lnTo>
                  <a:lnTo>
                    <a:pt x="1100760" y="10328"/>
                  </a:lnTo>
                  <a:lnTo>
                    <a:pt x="1153094" y="18190"/>
                  </a:lnTo>
                  <a:lnTo>
                    <a:pt x="1204327" y="28153"/>
                  </a:lnTo>
                  <a:lnTo>
                    <a:pt x="1254369" y="40153"/>
                  </a:lnTo>
                  <a:lnTo>
                    <a:pt x="1303133" y="54125"/>
                  </a:lnTo>
                  <a:lnTo>
                    <a:pt x="1350530" y="70006"/>
                  </a:lnTo>
                  <a:lnTo>
                    <a:pt x="1396473" y="87730"/>
                  </a:lnTo>
                  <a:lnTo>
                    <a:pt x="1440874" y="107232"/>
                  </a:lnTo>
                  <a:lnTo>
                    <a:pt x="1483645" y="128449"/>
                  </a:lnTo>
                  <a:lnTo>
                    <a:pt x="1524697" y="151315"/>
                  </a:lnTo>
                  <a:lnTo>
                    <a:pt x="1563943" y="175767"/>
                  </a:lnTo>
                  <a:lnTo>
                    <a:pt x="1601295" y="201739"/>
                  </a:lnTo>
                  <a:lnTo>
                    <a:pt x="1636664" y="229167"/>
                  </a:lnTo>
                  <a:lnTo>
                    <a:pt x="1669964" y="257986"/>
                  </a:lnTo>
                  <a:lnTo>
                    <a:pt x="1701105" y="288133"/>
                  </a:lnTo>
                  <a:lnTo>
                    <a:pt x="1729999" y="319541"/>
                  </a:lnTo>
                  <a:lnTo>
                    <a:pt x="1756560" y="352148"/>
                  </a:lnTo>
                  <a:lnTo>
                    <a:pt x="1780698" y="385887"/>
                  </a:lnTo>
                  <a:lnTo>
                    <a:pt x="1802326" y="420695"/>
                  </a:lnTo>
                  <a:lnTo>
                    <a:pt x="1821356" y="456507"/>
                  </a:lnTo>
                  <a:lnTo>
                    <a:pt x="1837699" y="493258"/>
                  </a:lnTo>
                  <a:lnTo>
                    <a:pt x="1851269" y="530885"/>
                  </a:lnTo>
                  <a:lnTo>
                    <a:pt x="1861976" y="569321"/>
                  </a:lnTo>
                  <a:lnTo>
                    <a:pt x="1869732" y="608504"/>
                  </a:lnTo>
                  <a:lnTo>
                    <a:pt x="1874451" y="648367"/>
                  </a:lnTo>
                  <a:lnTo>
                    <a:pt x="1876044" y="688847"/>
                  </a:lnTo>
                  <a:lnTo>
                    <a:pt x="1874451" y="729328"/>
                  </a:lnTo>
                  <a:lnTo>
                    <a:pt x="1869732" y="769191"/>
                  </a:lnTo>
                  <a:lnTo>
                    <a:pt x="1861976" y="808374"/>
                  </a:lnTo>
                  <a:lnTo>
                    <a:pt x="1851269" y="846810"/>
                  </a:lnTo>
                  <a:lnTo>
                    <a:pt x="1837699" y="884437"/>
                  </a:lnTo>
                  <a:lnTo>
                    <a:pt x="1821356" y="921188"/>
                  </a:lnTo>
                  <a:lnTo>
                    <a:pt x="1802326" y="957000"/>
                  </a:lnTo>
                  <a:lnTo>
                    <a:pt x="1780698" y="991808"/>
                  </a:lnTo>
                  <a:lnTo>
                    <a:pt x="1756560" y="1025547"/>
                  </a:lnTo>
                  <a:lnTo>
                    <a:pt x="1729999" y="1058154"/>
                  </a:lnTo>
                  <a:lnTo>
                    <a:pt x="1701105" y="1089562"/>
                  </a:lnTo>
                  <a:lnTo>
                    <a:pt x="1669964" y="1119709"/>
                  </a:lnTo>
                  <a:lnTo>
                    <a:pt x="1636664" y="1148528"/>
                  </a:lnTo>
                  <a:lnTo>
                    <a:pt x="1601295" y="1175956"/>
                  </a:lnTo>
                  <a:lnTo>
                    <a:pt x="1563943" y="1201928"/>
                  </a:lnTo>
                  <a:lnTo>
                    <a:pt x="1524697" y="1226380"/>
                  </a:lnTo>
                  <a:lnTo>
                    <a:pt x="1483645" y="1249246"/>
                  </a:lnTo>
                  <a:lnTo>
                    <a:pt x="1440874" y="1270463"/>
                  </a:lnTo>
                  <a:lnTo>
                    <a:pt x="1396473" y="1289965"/>
                  </a:lnTo>
                  <a:lnTo>
                    <a:pt x="1350530" y="1307689"/>
                  </a:lnTo>
                  <a:lnTo>
                    <a:pt x="1303133" y="1323570"/>
                  </a:lnTo>
                  <a:lnTo>
                    <a:pt x="1254369" y="1337542"/>
                  </a:lnTo>
                  <a:lnTo>
                    <a:pt x="1204327" y="1349542"/>
                  </a:lnTo>
                  <a:lnTo>
                    <a:pt x="1153094" y="1359505"/>
                  </a:lnTo>
                  <a:lnTo>
                    <a:pt x="1100760" y="1367367"/>
                  </a:lnTo>
                  <a:lnTo>
                    <a:pt x="1047411" y="1373062"/>
                  </a:lnTo>
                  <a:lnTo>
                    <a:pt x="993135" y="1376526"/>
                  </a:lnTo>
                  <a:lnTo>
                    <a:pt x="938022" y="1377695"/>
                  </a:lnTo>
                  <a:lnTo>
                    <a:pt x="882908" y="1376526"/>
                  </a:lnTo>
                  <a:lnTo>
                    <a:pt x="828632" y="1373062"/>
                  </a:lnTo>
                  <a:lnTo>
                    <a:pt x="775283" y="1367367"/>
                  </a:lnTo>
                  <a:lnTo>
                    <a:pt x="722949" y="1359505"/>
                  </a:lnTo>
                  <a:lnTo>
                    <a:pt x="671716" y="1349542"/>
                  </a:lnTo>
                  <a:lnTo>
                    <a:pt x="621674" y="1337542"/>
                  </a:lnTo>
                  <a:lnTo>
                    <a:pt x="572910" y="1323570"/>
                  </a:lnTo>
                  <a:lnTo>
                    <a:pt x="525513" y="1307689"/>
                  </a:lnTo>
                  <a:lnTo>
                    <a:pt x="479570" y="1289965"/>
                  </a:lnTo>
                  <a:lnTo>
                    <a:pt x="435169" y="1270463"/>
                  </a:lnTo>
                  <a:lnTo>
                    <a:pt x="392398" y="1249246"/>
                  </a:lnTo>
                  <a:lnTo>
                    <a:pt x="351346" y="1226380"/>
                  </a:lnTo>
                  <a:lnTo>
                    <a:pt x="312100" y="1201928"/>
                  </a:lnTo>
                  <a:lnTo>
                    <a:pt x="274748" y="1175956"/>
                  </a:lnTo>
                  <a:lnTo>
                    <a:pt x="239379" y="1148528"/>
                  </a:lnTo>
                  <a:lnTo>
                    <a:pt x="206079" y="1119709"/>
                  </a:lnTo>
                  <a:lnTo>
                    <a:pt x="174938" y="1089562"/>
                  </a:lnTo>
                  <a:lnTo>
                    <a:pt x="146044" y="1058154"/>
                  </a:lnTo>
                  <a:lnTo>
                    <a:pt x="119483" y="1025547"/>
                  </a:lnTo>
                  <a:lnTo>
                    <a:pt x="95345" y="991808"/>
                  </a:lnTo>
                  <a:lnTo>
                    <a:pt x="73717" y="957000"/>
                  </a:lnTo>
                  <a:lnTo>
                    <a:pt x="54687" y="921188"/>
                  </a:lnTo>
                  <a:lnTo>
                    <a:pt x="38344" y="884437"/>
                  </a:lnTo>
                  <a:lnTo>
                    <a:pt x="24774" y="846810"/>
                  </a:lnTo>
                  <a:lnTo>
                    <a:pt x="14067" y="808374"/>
                  </a:lnTo>
                  <a:lnTo>
                    <a:pt x="6311" y="769191"/>
                  </a:lnTo>
                  <a:lnTo>
                    <a:pt x="1592" y="729328"/>
                  </a:lnTo>
                  <a:lnTo>
                    <a:pt x="0" y="688847"/>
                  </a:lnTo>
                  <a:close/>
                </a:path>
              </a:pathLst>
            </a:custGeom>
            <a:ln w="22860">
              <a:solidFill>
                <a:srgbClr val="244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90491" y="2019426"/>
            <a:ext cx="831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marR="5080" indent="-15557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Gill Sans MT"/>
                <a:cs typeface="Gill Sans MT"/>
              </a:rPr>
              <a:t>Carrying Value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487667" y="1615439"/>
            <a:ext cx="1897380" cy="1400810"/>
            <a:chOff x="6487667" y="1615439"/>
            <a:chExt cx="1897380" cy="1400810"/>
          </a:xfrm>
        </p:grpSpPr>
        <p:sp>
          <p:nvSpPr>
            <p:cNvPr id="14" name="object 14"/>
            <p:cNvSpPr/>
            <p:nvPr/>
          </p:nvSpPr>
          <p:spPr>
            <a:xfrm>
              <a:off x="6499097" y="1626869"/>
              <a:ext cx="1874520" cy="1377950"/>
            </a:xfrm>
            <a:custGeom>
              <a:avLst/>
              <a:gdLst/>
              <a:ahLst/>
              <a:cxnLst/>
              <a:rect l="l" t="t" r="r" b="b"/>
              <a:pathLst>
                <a:path w="1874520" h="1377950">
                  <a:moveTo>
                    <a:pt x="937259" y="0"/>
                  </a:moveTo>
                  <a:lnTo>
                    <a:pt x="882187" y="1169"/>
                  </a:lnTo>
                  <a:lnTo>
                    <a:pt x="827952" y="4633"/>
                  </a:lnTo>
                  <a:lnTo>
                    <a:pt x="774643" y="10328"/>
                  </a:lnTo>
                  <a:lnTo>
                    <a:pt x="722349" y="18190"/>
                  </a:lnTo>
                  <a:lnTo>
                    <a:pt x="671156" y="28153"/>
                  </a:lnTo>
                  <a:lnTo>
                    <a:pt x="621153" y="40153"/>
                  </a:lnTo>
                  <a:lnTo>
                    <a:pt x="572428" y="54125"/>
                  </a:lnTo>
                  <a:lnTo>
                    <a:pt x="525069" y="70006"/>
                  </a:lnTo>
                  <a:lnTo>
                    <a:pt x="479162" y="87730"/>
                  </a:lnTo>
                  <a:lnTo>
                    <a:pt x="434798" y="107232"/>
                  </a:lnTo>
                  <a:lnTo>
                    <a:pt x="392062" y="128449"/>
                  </a:lnTo>
                  <a:lnTo>
                    <a:pt x="351044" y="151315"/>
                  </a:lnTo>
                  <a:lnTo>
                    <a:pt x="311830" y="175767"/>
                  </a:lnTo>
                  <a:lnTo>
                    <a:pt x="274510" y="201739"/>
                  </a:lnTo>
                  <a:lnTo>
                    <a:pt x="239170" y="229167"/>
                  </a:lnTo>
                  <a:lnTo>
                    <a:pt x="205899" y="257986"/>
                  </a:lnTo>
                  <a:lnTo>
                    <a:pt x="174785" y="288133"/>
                  </a:lnTo>
                  <a:lnTo>
                    <a:pt x="145915" y="319541"/>
                  </a:lnTo>
                  <a:lnTo>
                    <a:pt x="119378" y="352148"/>
                  </a:lnTo>
                  <a:lnTo>
                    <a:pt x="95261" y="385887"/>
                  </a:lnTo>
                  <a:lnTo>
                    <a:pt x="73652" y="420695"/>
                  </a:lnTo>
                  <a:lnTo>
                    <a:pt x="54639" y="456507"/>
                  </a:lnTo>
                  <a:lnTo>
                    <a:pt x="38310" y="493258"/>
                  </a:lnTo>
                  <a:lnTo>
                    <a:pt x="24752" y="530885"/>
                  </a:lnTo>
                  <a:lnTo>
                    <a:pt x="14055" y="569321"/>
                  </a:lnTo>
                  <a:lnTo>
                    <a:pt x="6305" y="608504"/>
                  </a:lnTo>
                  <a:lnTo>
                    <a:pt x="1590" y="648367"/>
                  </a:lnTo>
                  <a:lnTo>
                    <a:pt x="0" y="688847"/>
                  </a:lnTo>
                  <a:lnTo>
                    <a:pt x="1590" y="729328"/>
                  </a:lnTo>
                  <a:lnTo>
                    <a:pt x="6305" y="769191"/>
                  </a:lnTo>
                  <a:lnTo>
                    <a:pt x="14055" y="808374"/>
                  </a:lnTo>
                  <a:lnTo>
                    <a:pt x="24752" y="846810"/>
                  </a:lnTo>
                  <a:lnTo>
                    <a:pt x="38310" y="884437"/>
                  </a:lnTo>
                  <a:lnTo>
                    <a:pt x="54639" y="921188"/>
                  </a:lnTo>
                  <a:lnTo>
                    <a:pt x="73652" y="957000"/>
                  </a:lnTo>
                  <a:lnTo>
                    <a:pt x="95261" y="991808"/>
                  </a:lnTo>
                  <a:lnTo>
                    <a:pt x="119378" y="1025547"/>
                  </a:lnTo>
                  <a:lnTo>
                    <a:pt x="145915" y="1058154"/>
                  </a:lnTo>
                  <a:lnTo>
                    <a:pt x="174785" y="1089562"/>
                  </a:lnTo>
                  <a:lnTo>
                    <a:pt x="205899" y="1119709"/>
                  </a:lnTo>
                  <a:lnTo>
                    <a:pt x="239170" y="1148528"/>
                  </a:lnTo>
                  <a:lnTo>
                    <a:pt x="274510" y="1175956"/>
                  </a:lnTo>
                  <a:lnTo>
                    <a:pt x="311830" y="1201928"/>
                  </a:lnTo>
                  <a:lnTo>
                    <a:pt x="351044" y="1226380"/>
                  </a:lnTo>
                  <a:lnTo>
                    <a:pt x="392062" y="1249246"/>
                  </a:lnTo>
                  <a:lnTo>
                    <a:pt x="434798" y="1270463"/>
                  </a:lnTo>
                  <a:lnTo>
                    <a:pt x="479162" y="1289965"/>
                  </a:lnTo>
                  <a:lnTo>
                    <a:pt x="525069" y="1307689"/>
                  </a:lnTo>
                  <a:lnTo>
                    <a:pt x="572428" y="1323570"/>
                  </a:lnTo>
                  <a:lnTo>
                    <a:pt x="621153" y="1337542"/>
                  </a:lnTo>
                  <a:lnTo>
                    <a:pt x="671156" y="1349542"/>
                  </a:lnTo>
                  <a:lnTo>
                    <a:pt x="722349" y="1359505"/>
                  </a:lnTo>
                  <a:lnTo>
                    <a:pt x="774643" y="1367367"/>
                  </a:lnTo>
                  <a:lnTo>
                    <a:pt x="827952" y="1373062"/>
                  </a:lnTo>
                  <a:lnTo>
                    <a:pt x="882187" y="1376526"/>
                  </a:lnTo>
                  <a:lnTo>
                    <a:pt x="937259" y="1377695"/>
                  </a:lnTo>
                  <a:lnTo>
                    <a:pt x="992332" y="1376526"/>
                  </a:lnTo>
                  <a:lnTo>
                    <a:pt x="1046567" y="1373062"/>
                  </a:lnTo>
                  <a:lnTo>
                    <a:pt x="1099876" y="1367367"/>
                  </a:lnTo>
                  <a:lnTo>
                    <a:pt x="1152170" y="1359505"/>
                  </a:lnTo>
                  <a:lnTo>
                    <a:pt x="1203363" y="1349542"/>
                  </a:lnTo>
                  <a:lnTo>
                    <a:pt x="1253366" y="1337542"/>
                  </a:lnTo>
                  <a:lnTo>
                    <a:pt x="1302091" y="1323570"/>
                  </a:lnTo>
                  <a:lnTo>
                    <a:pt x="1349450" y="1307689"/>
                  </a:lnTo>
                  <a:lnTo>
                    <a:pt x="1395357" y="1289965"/>
                  </a:lnTo>
                  <a:lnTo>
                    <a:pt x="1439721" y="1270463"/>
                  </a:lnTo>
                  <a:lnTo>
                    <a:pt x="1482457" y="1249246"/>
                  </a:lnTo>
                  <a:lnTo>
                    <a:pt x="1523475" y="1226380"/>
                  </a:lnTo>
                  <a:lnTo>
                    <a:pt x="1562689" y="1201928"/>
                  </a:lnTo>
                  <a:lnTo>
                    <a:pt x="1600009" y="1175956"/>
                  </a:lnTo>
                  <a:lnTo>
                    <a:pt x="1635349" y="1148528"/>
                  </a:lnTo>
                  <a:lnTo>
                    <a:pt x="1668620" y="1119709"/>
                  </a:lnTo>
                  <a:lnTo>
                    <a:pt x="1699734" y="1089562"/>
                  </a:lnTo>
                  <a:lnTo>
                    <a:pt x="1728604" y="1058154"/>
                  </a:lnTo>
                  <a:lnTo>
                    <a:pt x="1755141" y="1025547"/>
                  </a:lnTo>
                  <a:lnTo>
                    <a:pt x="1779258" y="991808"/>
                  </a:lnTo>
                  <a:lnTo>
                    <a:pt x="1800867" y="957000"/>
                  </a:lnTo>
                  <a:lnTo>
                    <a:pt x="1819880" y="921188"/>
                  </a:lnTo>
                  <a:lnTo>
                    <a:pt x="1836209" y="884437"/>
                  </a:lnTo>
                  <a:lnTo>
                    <a:pt x="1849767" y="846810"/>
                  </a:lnTo>
                  <a:lnTo>
                    <a:pt x="1860464" y="808374"/>
                  </a:lnTo>
                  <a:lnTo>
                    <a:pt x="1868214" y="769191"/>
                  </a:lnTo>
                  <a:lnTo>
                    <a:pt x="1872929" y="729328"/>
                  </a:lnTo>
                  <a:lnTo>
                    <a:pt x="1874520" y="688847"/>
                  </a:lnTo>
                  <a:lnTo>
                    <a:pt x="1872929" y="648367"/>
                  </a:lnTo>
                  <a:lnTo>
                    <a:pt x="1868214" y="608504"/>
                  </a:lnTo>
                  <a:lnTo>
                    <a:pt x="1860464" y="569321"/>
                  </a:lnTo>
                  <a:lnTo>
                    <a:pt x="1849767" y="530885"/>
                  </a:lnTo>
                  <a:lnTo>
                    <a:pt x="1836209" y="493258"/>
                  </a:lnTo>
                  <a:lnTo>
                    <a:pt x="1819880" y="456507"/>
                  </a:lnTo>
                  <a:lnTo>
                    <a:pt x="1800867" y="420695"/>
                  </a:lnTo>
                  <a:lnTo>
                    <a:pt x="1779258" y="385887"/>
                  </a:lnTo>
                  <a:lnTo>
                    <a:pt x="1755141" y="352148"/>
                  </a:lnTo>
                  <a:lnTo>
                    <a:pt x="1728604" y="319541"/>
                  </a:lnTo>
                  <a:lnTo>
                    <a:pt x="1699734" y="288133"/>
                  </a:lnTo>
                  <a:lnTo>
                    <a:pt x="1668620" y="257986"/>
                  </a:lnTo>
                  <a:lnTo>
                    <a:pt x="1635349" y="229167"/>
                  </a:lnTo>
                  <a:lnTo>
                    <a:pt x="1600009" y="201739"/>
                  </a:lnTo>
                  <a:lnTo>
                    <a:pt x="1562689" y="175767"/>
                  </a:lnTo>
                  <a:lnTo>
                    <a:pt x="1523475" y="151315"/>
                  </a:lnTo>
                  <a:lnTo>
                    <a:pt x="1482457" y="128449"/>
                  </a:lnTo>
                  <a:lnTo>
                    <a:pt x="1439721" y="107232"/>
                  </a:lnTo>
                  <a:lnTo>
                    <a:pt x="1395357" y="87730"/>
                  </a:lnTo>
                  <a:lnTo>
                    <a:pt x="1349450" y="70006"/>
                  </a:lnTo>
                  <a:lnTo>
                    <a:pt x="1302091" y="54125"/>
                  </a:lnTo>
                  <a:lnTo>
                    <a:pt x="1253366" y="40153"/>
                  </a:lnTo>
                  <a:lnTo>
                    <a:pt x="1203363" y="28153"/>
                  </a:lnTo>
                  <a:lnTo>
                    <a:pt x="1152170" y="18190"/>
                  </a:lnTo>
                  <a:lnTo>
                    <a:pt x="1099876" y="10328"/>
                  </a:lnTo>
                  <a:lnTo>
                    <a:pt x="1046567" y="4633"/>
                  </a:lnTo>
                  <a:lnTo>
                    <a:pt x="992332" y="1169"/>
                  </a:lnTo>
                  <a:lnTo>
                    <a:pt x="937259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99097" y="1626869"/>
              <a:ext cx="1874520" cy="1377950"/>
            </a:xfrm>
            <a:custGeom>
              <a:avLst/>
              <a:gdLst/>
              <a:ahLst/>
              <a:cxnLst/>
              <a:rect l="l" t="t" r="r" b="b"/>
              <a:pathLst>
                <a:path w="1874520" h="1377950">
                  <a:moveTo>
                    <a:pt x="0" y="688847"/>
                  </a:moveTo>
                  <a:lnTo>
                    <a:pt x="1590" y="648367"/>
                  </a:lnTo>
                  <a:lnTo>
                    <a:pt x="6305" y="608504"/>
                  </a:lnTo>
                  <a:lnTo>
                    <a:pt x="14055" y="569321"/>
                  </a:lnTo>
                  <a:lnTo>
                    <a:pt x="24752" y="530885"/>
                  </a:lnTo>
                  <a:lnTo>
                    <a:pt x="38310" y="493258"/>
                  </a:lnTo>
                  <a:lnTo>
                    <a:pt x="54639" y="456507"/>
                  </a:lnTo>
                  <a:lnTo>
                    <a:pt x="73652" y="420695"/>
                  </a:lnTo>
                  <a:lnTo>
                    <a:pt x="95261" y="385887"/>
                  </a:lnTo>
                  <a:lnTo>
                    <a:pt x="119378" y="352148"/>
                  </a:lnTo>
                  <a:lnTo>
                    <a:pt x="145915" y="319541"/>
                  </a:lnTo>
                  <a:lnTo>
                    <a:pt x="174785" y="288133"/>
                  </a:lnTo>
                  <a:lnTo>
                    <a:pt x="205899" y="257986"/>
                  </a:lnTo>
                  <a:lnTo>
                    <a:pt x="239170" y="229167"/>
                  </a:lnTo>
                  <a:lnTo>
                    <a:pt x="274510" y="201739"/>
                  </a:lnTo>
                  <a:lnTo>
                    <a:pt x="311830" y="175767"/>
                  </a:lnTo>
                  <a:lnTo>
                    <a:pt x="351044" y="151315"/>
                  </a:lnTo>
                  <a:lnTo>
                    <a:pt x="392062" y="128449"/>
                  </a:lnTo>
                  <a:lnTo>
                    <a:pt x="434798" y="107232"/>
                  </a:lnTo>
                  <a:lnTo>
                    <a:pt x="479162" y="87730"/>
                  </a:lnTo>
                  <a:lnTo>
                    <a:pt x="525069" y="70006"/>
                  </a:lnTo>
                  <a:lnTo>
                    <a:pt x="572428" y="54125"/>
                  </a:lnTo>
                  <a:lnTo>
                    <a:pt x="621153" y="40153"/>
                  </a:lnTo>
                  <a:lnTo>
                    <a:pt x="671156" y="28153"/>
                  </a:lnTo>
                  <a:lnTo>
                    <a:pt x="722349" y="18190"/>
                  </a:lnTo>
                  <a:lnTo>
                    <a:pt x="774643" y="10328"/>
                  </a:lnTo>
                  <a:lnTo>
                    <a:pt x="827952" y="4633"/>
                  </a:lnTo>
                  <a:lnTo>
                    <a:pt x="882187" y="1169"/>
                  </a:lnTo>
                  <a:lnTo>
                    <a:pt x="937259" y="0"/>
                  </a:lnTo>
                  <a:lnTo>
                    <a:pt x="992332" y="1169"/>
                  </a:lnTo>
                  <a:lnTo>
                    <a:pt x="1046567" y="4633"/>
                  </a:lnTo>
                  <a:lnTo>
                    <a:pt x="1099876" y="10328"/>
                  </a:lnTo>
                  <a:lnTo>
                    <a:pt x="1152170" y="18190"/>
                  </a:lnTo>
                  <a:lnTo>
                    <a:pt x="1203363" y="28153"/>
                  </a:lnTo>
                  <a:lnTo>
                    <a:pt x="1253366" y="40153"/>
                  </a:lnTo>
                  <a:lnTo>
                    <a:pt x="1302091" y="54125"/>
                  </a:lnTo>
                  <a:lnTo>
                    <a:pt x="1349450" y="70006"/>
                  </a:lnTo>
                  <a:lnTo>
                    <a:pt x="1395357" y="87730"/>
                  </a:lnTo>
                  <a:lnTo>
                    <a:pt x="1439721" y="107232"/>
                  </a:lnTo>
                  <a:lnTo>
                    <a:pt x="1482457" y="128449"/>
                  </a:lnTo>
                  <a:lnTo>
                    <a:pt x="1523475" y="151315"/>
                  </a:lnTo>
                  <a:lnTo>
                    <a:pt x="1562689" y="175767"/>
                  </a:lnTo>
                  <a:lnTo>
                    <a:pt x="1600009" y="201739"/>
                  </a:lnTo>
                  <a:lnTo>
                    <a:pt x="1635349" y="229167"/>
                  </a:lnTo>
                  <a:lnTo>
                    <a:pt x="1668620" y="257986"/>
                  </a:lnTo>
                  <a:lnTo>
                    <a:pt x="1699734" y="288133"/>
                  </a:lnTo>
                  <a:lnTo>
                    <a:pt x="1728604" y="319541"/>
                  </a:lnTo>
                  <a:lnTo>
                    <a:pt x="1755141" y="352148"/>
                  </a:lnTo>
                  <a:lnTo>
                    <a:pt x="1779258" y="385887"/>
                  </a:lnTo>
                  <a:lnTo>
                    <a:pt x="1800867" y="420695"/>
                  </a:lnTo>
                  <a:lnTo>
                    <a:pt x="1819880" y="456507"/>
                  </a:lnTo>
                  <a:lnTo>
                    <a:pt x="1836209" y="493258"/>
                  </a:lnTo>
                  <a:lnTo>
                    <a:pt x="1849767" y="530885"/>
                  </a:lnTo>
                  <a:lnTo>
                    <a:pt x="1860464" y="569321"/>
                  </a:lnTo>
                  <a:lnTo>
                    <a:pt x="1868214" y="608504"/>
                  </a:lnTo>
                  <a:lnTo>
                    <a:pt x="1872929" y="648367"/>
                  </a:lnTo>
                  <a:lnTo>
                    <a:pt x="1874520" y="688847"/>
                  </a:lnTo>
                  <a:lnTo>
                    <a:pt x="1872929" y="729328"/>
                  </a:lnTo>
                  <a:lnTo>
                    <a:pt x="1868214" y="769191"/>
                  </a:lnTo>
                  <a:lnTo>
                    <a:pt x="1860464" y="808374"/>
                  </a:lnTo>
                  <a:lnTo>
                    <a:pt x="1849767" y="846810"/>
                  </a:lnTo>
                  <a:lnTo>
                    <a:pt x="1836209" y="884437"/>
                  </a:lnTo>
                  <a:lnTo>
                    <a:pt x="1819880" y="921188"/>
                  </a:lnTo>
                  <a:lnTo>
                    <a:pt x="1800867" y="957000"/>
                  </a:lnTo>
                  <a:lnTo>
                    <a:pt x="1779258" y="991808"/>
                  </a:lnTo>
                  <a:lnTo>
                    <a:pt x="1755141" y="1025547"/>
                  </a:lnTo>
                  <a:lnTo>
                    <a:pt x="1728604" y="1058154"/>
                  </a:lnTo>
                  <a:lnTo>
                    <a:pt x="1699734" y="1089562"/>
                  </a:lnTo>
                  <a:lnTo>
                    <a:pt x="1668620" y="1119709"/>
                  </a:lnTo>
                  <a:lnTo>
                    <a:pt x="1635349" y="1148528"/>
                  </a:lnTo>
                  <a:lnTo>
                    <a:pt x="1600009" y="1175956"/>
                  </a:lnTo>
                  <a:lnTo>
                    <a:pt x="1562689" y="1201928"/>
                  </a:lnTo>
                  <a:lnTo>
                    <a:pt x="1523475" y="1226380"/>
                  </a:lnTo>
                  <a:lnTo>
                    <a:pt x="1482457" y="1249246"/>
                  </a:lnTo>
                  <a:lnTo>
                    <a:pt x="1439721" y="1270463"/>
                  </a:lnTo>
                  <a:lnTo>
                    <a:pt x="1395357" y="1289965"/>
                  </a:lnTo>
                  <a:lnTo>
                    <a:pt x="1349450" y="1307689"/>
                  </a:lnTo>
                  <a:lnTo>
                    <a:pt x="1302091" y="1323570"/>
                  </a:lnTo>
                  <a:lnTo>
                    <a:pt x="1253366" y="1337542"/>
                  </a:lnTo>
                  <a:lnTo>
                    <a:pt x="1203363" y="1349542"/>
                  </a:lnTo>
                  <a:lnTo>
                    <a:pt x="1152170" y="1359505"/>
                  </a:lnTo>
                  <a:lnTo>
                    <a:pt x="1099876" y="1367367"/>
                  </a:lnTo>
                  <a:lnTo>
                    <a:pt x="1046567" y="1373062"/>
                  </a:lnTo>
                  <a:lnTo>
                    <a:pt x="992332" y="1376526"/>
                  </a:lnTo>
                  <a:lnTo>
                    <a:pt x="937259" y="1377695"/>
                  </a:lnTo>
                  <a:lnTo>
                    <a:pt x="882187" y="1376526"/>
                  </a:lnTo>
                  <a:lnTo>
                    <a:pt x="827952" y="1373062"/>
                  </a:lnTo>
                  <a:lnTo>
                    <a:pt x="774643" y="1367367"/>
                  </a:lnTo>
                  <a:lnTo>
                    <a:pt x="722349" y="1359505"/>
                  </a:lnTo>
                  <a:lnTo>
                    <a:pt x="671156" y="1349542"/>
                  </a:lnTo>
                  <a:lnTo>
                    <a:pt x="621153" y="1337542"/>
                  </a:lnTo>
                  <a:lnTo>
                    <a:pt x="572428" y="1323570"/>
                  </a:lnTo>
                  <a:lnTo>
                    <a:pt x="525069" y="1307689"/>
                  </a:lnTo>
                  <a:lnTo>
                    <a:pt x="479162" y="1289965"/>
                  </a:lnTo>
                  <a:lnTo>
                    <a:pt x="434798" y="1270463"/>
                  </a:lnTo>
                  <a:lnTo>
                    <a:pt x="392062" y="1249246"/>
                  </a:lnTo>
                  <a:lnTo>
                    <a:pt x="351044" y="1226380"/>
                  </a:lnTo>
                  <a:lnTo>
                    <a:pt x="311830" y="1201928"/>
                  </a:lnTo>
                  <a:lnTo>
                    <a:pt x="274510" y="1175956"/>
                  </a:lnTo>
                  <a:lnTo>
                    <a:pt x="239170" y="1148528"/>
                  </a:lnTo>
                  <a:lnTo>
                    <a:pt x="205899" y="1119709"/>
                  </a:lnTo>
                  <a:lnTo>
                    <a:pt x="174785" y="1089562"/>
                  </a:lnTo>
                  <a:lnTo>
                    <a:pt x="145915" y="1058154"/>
                  </a:lnTo>
                  <a:lnTo>
                    <a:pt x="119378" y="1025547"/>
                  </a:lnTo>
                  <a:lnTo>
                    <a:pt x="95261" y="991808"/>
                  </a:lnTo>
                  <a:lnTo>
                    <a:pt x="73652" y="957000"/>
                  </a:lnTo>
                  <a:lnTo>
                    <a:pt x="54639" y="921188"/>
                  </a:lnTo>
                  <a:lnTo>
                    <a:pt x="38310" y="884437"/>
                  </a:lnTo>
                  <a:lnTo>
                    <a:pt x="24752" y="846810"/>
                  </a:lnTo>
                  <a:lnTo>
                    <a:pt x="14055" y="808374"/>
                  </a:lnTo>
                  <a:lnTo>
                    <a:pt x="6305" y="769191"/>
                  </a:lnTo>
                  <a:lnTo>
                    <a:pt x="1590" y="729328"/>
                  </a:lnTo>
                  <a:lnTo>
                    <a:pt x="0" y="688847"/>
                  </a:lnTo>
                  <a:close/>
                </a:path>
              </a:pathLst>
            </a:custGeom>
            <a:ln w="22860">
              <a:solidFill>
                <a:srgbClr val="244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852919" y="2019426"/>
            <a:ext cx="1167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280" marR="5080" indent="-32321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Gill Sans MT"/>
                <a:cs typeface="Gill Sans MT"/>
              </a:rPr>
              <a:t>Recoverable Value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37097" y="2102357"/>
            <a:ext cx="570230" cy="426720"/>
          </a:xfrm>
          <a:custGeom>
            <a:avLst/>
            <a:gdLst/>
            <a:ahLst/>
            <a:cxnLst/>
            <a:rect l="l" t="t" r="r" b="b"/>
            <a:pathLst>
              <a:path w="570229" h="426719">
                <a:moveTo>
                  <a:pt x="569976" y="0"/>
                </a:moveTo>
                <a:lnTo>
                  <a:pt x="569976" y="426719"/>
                </a:lnTo>
                <a:lnTo>
                  <a:pt x="0" y="213360"/>
                </a:lnTo>
                <a:lnTo>
                  <a:pt x="569976" y="0"/>
                </a:lnTo>
                <a:close/>
              </a:path>
            </a:pathLst>
          </a:custGeom>
          <a:ln w="22860">
            <a:solidFill>
              <a:srgbClr val="2448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729995" y="3500628"/>
            <a:ext cx="1897380" cy="1400810"/>
            <a:chOff x="729995" y="3500628"/>
            <a:chExt cx="1897380" cy="1400810"/>
          </a:xfrm>
        </p:grpSpPr>
        <p:sp>
          <p:nvSpPr>
            <p:cNvPr id="19" name="object 19"/>
            <p:cNvSpPr/>
            <p:nvPr/>
          </p:nvSpPr>
          <p:spPr>
            <a:xfrm>
              <a:off x="741425" y="3512058"/>
              <a:ext cx="1874520" cy="1377950"/>
            </a:xfrm>
            <a:custGeom>
              <a:avLst/>
              <a:gdLst/>
              <a:ahLst/>
              <a:cxnLst/>
              <a:rect l="l" t="t" r="r" b="b"/>
              <a:pathLst>
                <a:path w="1874520" h="1377950">
                  <a:moveTo>
                    <a:pt x="937260" y="0"/>
                  </a:moveTo>
                  <a:lnTo>
                    <a:pt x="882188" y="1169"/>
                  </a:lnTo>
                  <a:lnTo>
                    <a:pt x="827954" y="4633"/>
                  </a:lnTo>
                  <a:lnTo>
                    <a:pt x="774647" y="10328"/>
                  </a:lnTo>
                  <a:lnTo>
                    <a:pt x="722353" y="18190"/>
                  </a:lnTo>
                  <a:lnTo>
                    <a:pt x="671161" y="28153"/>
                  </a:lnTo>
                  <a:lnTo>
                    <a:pt x="621158" y="40153"/>
                  </a:lnTo>
                  <a:lnTo>
                    <a:pt x="572434" y="54125"/>
                  </a:lnTo>
                  <a:lnTo>
                    <a:pt x="525074" y="70006"/>
                  </a:lnTo>
                  <a:lnTo>
                    <a:pt x="479168" y="87730"/>
                  </a:lnTo>
                  <a:lnTo>
                    <a:pt x="434803" y="107232"/>
                  </a:lnTo>
                  <a:lnTo>
                    <a:pt x="392068" y="128449"/>
                  </a:lnTo>
                  <a:lnTo>
                    <a:pt x="351049" y="151315"/>
                  </a:lnTo>
                  <a:lnTo>
                    <a:pt x="311836" y="175767"/>
                  </a:lnTo>
                  <a:lnTo>
                    <a:pt x="274515" y="201739"/>
                  </a:lnTo>
                  <a:lnTo>
                    <a:pt x="239175" y="229167"/>
                  </a:lnTo>
                  <a:lnTo>
                    <a:pt x="205903" y="257986"/>
                  </a:lnTo>
                  <a:lnTo>
                    <a:pt x="174789" y="288133"/>
                  </a:lnTo>
                  <a:lnTo>
                    <a:pt x="145918" y="319541"/>
                  </a:lnTo>
                  <a:lnTo>
                    <a:pt x="119380" y="352148"/>
                  </a:lnTo>
                  <a:lnTo>
                    <a:pt x="95263" y="385887"/>
                  </a:lnTo>
                  <a:lnTo>
                    <a:pt x="73653" y="420695"/>
                  </a:lnTo>
                  <a:lnTo>
                    <a:pt x="54640" y="456507"/>
                  </a:lnTo>
                  <a:lnTo>
                    <a:pt x="38311" y="493258"/>
                  </a:lnTo>
                  <a:lnTo>
                    <a:pt x="24753" y="530885"/>
                  </a:lnTo>
                  <a:lnTo>
                    <a:pt x="14055" y="569321"/>
                  </a:lnTo>
                  <a:lnTo>
                    <a:pt x="6305" y="608504"/>
                  </a:lnTo>
                  <a:lnTo>
                    <a:pt x="1591" y="648367"/>
                  </a:lnTo>
                  <a:lnTo>
                    <a:pt x="0" y="688848"/>
                  </a:lnTo>
                  <a:lnTo>
                    <a:pt x="1591" y="729323"/>
                  </a:lnTo>
                  <a:lnTo>
                    <a:pt x="6305" y="769182"/>
                  </a:lnTo>
                  <a:lnTo>
                    <a:pt x="14055" y="808361"/>
                  </a:lnTo>
                  <a:lnTo>
                    <a:pt x="24753" y="846794"/>
                  </a:lnTo>
                  <a:lnTo>
                    <a:pt x="38311" y="884418"/>
                  </a:lnTo>
                  <a:lnTo>
                    <a:pt x="54640" y="921168"/>
                  </a:lnTo>
                  <a:lnTo>
                    <a:pt x="73653" y="956979"/>
                  </a:lnTo>
                  <a:lnTo>
                    <a:pt x="95263" y="991786"/>
                  </a:lnTo>
                  <a:lnTo>
                    <a:pt x="119380" y="1025525"/>
                  </a:lnTo>
                  <a:lnTo>
                    <a:pt x="145918" y="1058131"/>
                  </a:lnTo>
                  <a:lnTo>
                    <a:pt x="174789" y="1089540"/>
                  </a:lnTo>
                  <a:lnTo>
                    <a:pt x="205903" y="1119687"/>
                  </a:lnTo>
                  <a:lnTo>
                    <a:pt x="239175" y="1148508"/>
                  </a:lnTo>
                  <a:lnTo>
                    <a:pt x="274515" y="1175937"/>
                  </a:lnTo>
                  <a:lnTo>
                    <a:pt x="311836" y="1201910"/>
                  </a:lnTo>
                  <a:lnTo>
                    <a:pt x="351049" y="1226364"/>
                  </a:lnTo>
                  <a:lnTo>
                    <a:pt x="392068" y="1249232"/>
                  </a:lnTo>
                  <a:lnTo>
                    <a:pt x="434803" y="1270450"/>
                  </a:lnTo>
                  <a:lnTo>
                    <a:pt x="479168" y="1289955"/>
                  </a:lnTo>
                  <a:lnTo>
                    <a:pt x="525074" y="1307680"/>
                  </a:lnTo>
                  <a:lnTo>
                    <a:pt x="572434" y="1323563"/>
                  </a:lnTo>
                  <a:lnTo>
                    <a:pt x="621158" y="1337537"/>
                  </a:lnTo>
                  <a:lnTo>
                    <a:pt x="671161" y="1349538"/>
                  </a:lnTo>
                  <a:lnTo>
                    <a:pt x="722353" y="1359503"/>
                  </a:lnTo>
                  <a:lnTo>
                    <a:pt x="774647" y="1367365"/>
                  </a:lnTo>
                  <a:lnTo>
                    <a:pt x="827954" y="1373061"/>
                  </a:lnTo>
                  <a:lnTo>
                    <a:pt x="882188" y="1376526"/>
                  </a:lnTo>
                  <a:lnTo>
                    <a:pt x="937260" y="1377696"/>
                  </a:lnTo>
                  <a:lnTo>
                    <a:pt x="992332" y="1376526"/>
                  </a:lnTo>
                  <a:lnTo>
                    <a:pt x="1046567" y="1373061"/>
                  </a:lnTo>
                  <a:lnTo>
                    <a:pt x="1099876" y="1367365"/>
                  </a:lnTo>
                  <a:lnTo>
                    <a:pt x="1152170" y="1359503"/>
                  </a:lnTo>
                  <a:lnTo>
                    <a:pt x="1203363" y="1349538"/>
                  </a:lnTo>
                  <a:lnTo>
                    <a:pt x="1253366" y="1337537"/>
                  </a:lnTo>
                  <a:lnTo>
                    <a:pt x="1302091" y="1323563"/>
                  </a:lnTo>
                  <a:lnTo>
                    <a:pt x="1349450" y="1307680"/>
                  </a:lnTo>
                  <a:lnTo>
                    <a:pt x="1395357" y="1289955"/>
                  </a:lnTo>
                  <a:lnTo>
                    <a:pt x="1439721" y="1270450"/>
                  </a:lnTo>
                  <a:lnTo>
                    <a:pt x="1482457" y="1249232"/>
                  </a:lnTo>
                  <a:lnTo>
                    <a:pt x="1523475" y="1226364"/>
                  </a:lnTo>
                  <a:lnTo>
                    <a:pt x="1562689" y="1201910"/>
                  </a:lnTo>
                  <a:lnTo>
                    <a:pt x="1600009" y="1175937"/>
                  </a:lnTo>
                  <a:lnTo>
                    <a:pt x="1635349" y="1148508"/>
                  </a:lnTo>
                  <a:lnTo>
                    <a:pt x="1668620" y="1119687"/>
                  </a:lnTo>
                  <a:lnTo>
                    <a:pt x="1699734" y="1089540"/>
                  </a:lnTo>
                  <a:lnTo>
                    <a:pt x="1728604" y="1058131"/>
                  </a:lnTo>
                  <a:lnTo>
                    <a:pt x="1755141" y="1025525"/>
                  </a:lnTo>
                  <a:lnTo>
                    <a:pt x="1779258" y="991786"/>
                  </a:lnTo>
                  <a:lnTo>
                    <a:pt x="1800867" y="956979"/>
                  </a:lnTo>
                  <a:lnTo>
                    <a:pt x="1819880" y="921168"/>
                  </a:lnTo>
                  <a:lnTo>
                    <a:pt x="1836209" y="884418"/>
                  </a:lnTo>
                  <a:lnTo>
                    <a:pt x="1849767" y="846794"/>
                  </a:lnTo>
                  <a:lnTo>
                    <a:pt x="1860464" y="808361"/>
                  </a:lnTo>
                  <a:lnTo>
                    <a:pt x="1868214" y="769182"/>
                  </a:lnTo>
                  <a:lnTo>
                    <a:pt x="1872929" y="729323"/>
                  </a:lnTo>
                  <a:lnTo>
                    <a:pt x="1874520" y="688848"/>
                  </a:lnTo>
                  <a:lnTo>
                    <a:pt x="1872929" y="648367"/>
                  </a:lnTo>
                  <a:lnTo>
                    <a:pt x="1868214" y="608504"/>
                  </a:lnTo>
                  <a:lnTo>
                    <a:pt x="1860464" y="569321"/>
                  </a:lnTo>
                  <a:lnTo>
                    <a:pt x="1849767" y="530885"/>
                  </a:lnTo>
                  <a:lnTo>
                    <a:pt x="1836209" y="493258"/>
                  </a:lnTo>
                  <a:lnTo>
                    <a:pt x="1819880" y="456507"/>
                  </a:lnTo>
                  <a:lnTo>
                    <a:pt x="1800867" y="420695"/>
                  </a:lnTo>
                  <a:lnTo>
                    <a:pt x="1779258" y="385887"/>
                  </a:lnTo>
                  <a:lnTo>
                    <a:pt x="1755141" y="352148"/>
                  </a:lnTo>
                  <a:lnTo>
                    <a:pt x="1728604" y="319541"/>
                  </a:lnTo>
                  <a:lnTo>
                    <a:pt x="1699734" y="288133"/>
                  </a:lnTo>
                  <a:lnTo>
                    <a:pt x="1668620" y="257986"/>
                  </a:lnTo>
                  <a:lnTo>
                    <a:pt x="1635349" y="229167"/>
                  </a:lnTo>
                  <a:lnTo>
                    <a:pt x="1600009" y="201739"/>
                  </a:lnTo>
                  <a:lnTo>
                    <a:pt x="1562689" y="175767"/>
                  </a:lnTo>
                  <a:lnTo>
                    <a:pt x="1523475" y="151315"/>
                  </a:lnTo>
                  <a:lnTo>
                    <a:pt x="1482457" y="128449"/>
                  </a:lnTo>
                  <a:lnTo>
                    <a:pt x="1439721" y="107232"/>
                  </a:lnTo>
                  <a:lnTo>
                    <a:pt x="1395357" y="87730"/>
                  </a:lnTo>
                  <a:lnTo>
                    <a:pt x="1349450" y="70006"/>
                  </a:lnTo>
                  <a:lnTo>
                    <a:pt x="1302091" y="54125"/>
                  </a:lnTo>
                  <a:lnTo>
                    <a:pt x="1253366" y="40153"/>
                  </a:lnTo>
                  <a:lnTo>
                    <a:pt x="1203363" y="28153"/>
                  </a:lnTo>
                  <a:lnTo>
                    <a:pt x="1152170" y="18190"/>
                  </a:lnTo>
                  <a:lnTo>
                    <a:pt x="1099876" y="10328"/>
                  </a:lnTo>
                  <a:lnTo>
                    <a:pt x="1046567" y="4633"/>
                  </a:lnTo>
                  <a:lnTo>
                    <a:pt x="992332" y="1169"/>
                  </a:lnTo>
                  <a:lnTo>
                    <a:pt x="93726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1425" y="3512058"/>
              <a:ext cx="1874520" cy="1377950"/>
            </a:xfrm>
            <a:custGeom>
              <a:avLst/>
              <a:gdLst/>
              <a:ahLst/>
              <a:cxnLst/>
              <a:rect l="l" t="t" r="r" b="b"/>
              <a:pathLst>
                <a:path w="1874520" h="1377950">
                  <a:moveTo>
                    <a:pt x="0" y="688848"/>
                  </a:moveTo>
                  <a:lnTo>
                    <a:pt x="1591" y="648367"/>
                  </a:lnTo>
                  <a:lnTo>
                    <a:pt x="6305" y="608504"/>
                  </a:lnTo>
                  <a:lnTo>
                    <a:pt x="14055" y="569321"/>
                  </a:lnTo>
                  <a:lnTo>
                    <a:pt x="24753" y="530885"/>
                  </a:lnTo>
                  <a:lnTo>
                    <a:pt x="38311" y="493258"/>
                  </a:lnTo>
                  <a:lnTo>
                    <a:pt x="54640" y="456507"/>
                  </a:lnTo>
                  <a:lnTo>
                    <a:pt x="73653" y="420695"/>
                  </a:lnTo>
                  <a:lnTo>
                    <a:pt x="95263" y="385887"/>
                  </a:lnTo>
                  <a:lnTo>
                    <a:pt x="119380" y="352148"/>
                  </a:lnTo>
                  <a:lnTo>
                    <a:pt x="145918" y="319541"/>
                  </a:lnTo>
                  <a:lnTo>
                    <a:pt x="174789" y="288133"/>
                  </a:lnTo>
                  <a:lnTo>
                    <a:pt x="205903" y="257986"/>
                  </a:lnTo>
                  <a:lnTo>
                    <a:pt x="239175" y="229167"/>
                  </a:lnTo>
                  <a:lnTo>
                    <a:pt x="274515" y="201739"/>
                  </a:lnTo>
                  <a:lnTo>
                    <a:pt x="311836" y="175767"/>
                  </a:lnTo>
                  <a:lnTo>
                    <a:pt x="351049" y="151315"/>
                  </a:lnTo>
                  <a:lnTo>
                    <a:pt x="392068" y="128449"/>
                  </a:lnTo>
                  <a:lnTo>
                    <a:pt x="434803" y="107232"/>
                  </a:lnTo>
                  <a:lnTo>
                    <a:pt x="479168" y="87730"/>
                  </a:lnTo>
                  <a:lnTo>
                    <a:pt x="525074" y="70006"/>
                  </a:lnTo>
                  <a:lnTo>
                    <a:pt x="572434" y="54125"/>
                  </a:lnTo>
                  <a:lnTo>
                    <a:pt x="621158" y="40153"/>
                  </a:lnTo>
                  <a:lnTo>
                    <a:pt x="671161" y="28153"/>
                  </a:lnTo>
                  <a:lnTo>
                    <a:pt x="722353" y="18190"/>
                  </a:lnTo>
                  <a:lnTo>
                    <a:pt x="774647" y="10328"/>
                  </a:lnTo>
                  <a:lnTo>
                    <a:pt x="827954" y="4633"/>
                  </a:lnTo>
                  <a:lnTo>
                    <a:pt x="882188" y="1169"/>
                  </a:lnTo>
                  <a:lnTo>
                    <a:pt x="937260" y="0"/>
                  </a:lnTo>
                  <a:lnTo>
                    <a:pt x="992332" y="1169"/>
                  </a:lnTo>
                  <a:lnTo>
                    <a:pt x="1046567" y="4633"/>
                  </a:lnTo>
                  <a:lnTo>
                    <a:pt x="1099876" y="10328"/>
                  </a:lnTo>
                  <a:lnTo>
                    <a:pt x="1152170" y="18190"/>
                  </a:lnTo>
                  <a:lnTo>
                    <a:pt x="1203363" y="28153"/>
                  </a:lnTo>
                  <a:lnTo>
                    <a:pt x="1253366" y="40153"/>
                  </a:lnTo>
                  <a:lnTo>
                    <a:pt x="1302091" y="54125"/>
                  </a:lnTo>
                  <a:lnTo>
                    <a:pt x="1349450" y="70006"/>
                  </a:lnTo>
                  <a:lnTo>
                    <a:pt x="1395357" y="87730"/>
                  </a:lnTo>
                  <a:lnTo>
                    <a:pt x="1439721" y="107232"/>
                  </a:lnTo>
                  <a:lnTo>
                    <a:pt x="1482457" y="128449"/>
                  </a:lnTo>
                  <a:lnTo>
                    <a:pt x="1523475" y="151315"/>
                  </a:lnTo>
                  <a:lnTo>
                    <a:pt x="1562689" y="175767"/>
                  </a:lnTo>
                  <a:lnTo>
                    <a:pt x="1600009" y="201739"/>
                  </a:lnTo>
                  <a:lnTo>
                    <a:pt x="1635349" y="229167"/>
                  </a:lnTo>
                  <a:lnTo>
                    <a:pt x="1668620" y="257986"/>
                  </a:lnTo>
                  <a:lnTo>
                    <a:pt x="1699734" y="288133"/>
                  </a:lnTo>
                  <a:lnTo>
                    <a:pt x="1728604" y="319541"/>
                  </a:lnTo>
                  <a:lnTo>
                    <a:pt x="1755141" y="352148"/>
                  </a:lnTo>
                  <a:lnTo>
                    <a:pt x="1779258" y="385887"/>
                  </a:lnTo>
                  <a:lnTo>
                    <a:pt x="1800867" y="420695"/>
                  </a:lnTo>
                  <a:lnTo>
                    <a:pt x="1819880" y="456507"/>
                  </a:lnTo>
                  <a:lnTo>
                    <a:pt x="1836209" y="493258"/>
                  </a:lnTo>
                  <a:lnTo>
                    <a:pt x="1849767" y="530885"/>
                  </a:lnTo>
                  <a:lnTo>
                    <a:pt x="1860464" y="569321"/>
                  </a:lnTo>
                  <a:lnTo>
                    <a:pt x="1868214" y="608504"/>
                  </a:lnTo>
                  <a:lnTo>
                    <a:pt x="1872929" y="648367"/>
                  </a:lnTo>
                  <a:lnTo>
                    <a:pt x="1874520" y="688848"/>
                  </a:lnTo>
                  <a:lnTo>
                    <a:pt x="1872929" y="729323"/>
                  </a:lnTo>
                  <a:lnTo>
                    <a:pt x="1868214" y="769182"/>
                  </a:lnTo>
                  <a:lnTo>
                    <a:pt x="1860464" y="808361"/>
                  </a:lnTo>
                  <a:lnTo>
                    <a:pt x="1849767" y="846794"/>
                  </a:lnTo>
                  <a:lnTo>
                    <a:pt x="1836209" y="884418"/>
                  </a:lnTo>
                  <a:lnTo>
                    <a:pt x="1819880" y="921168"/>
                  </a:lnTo>
                  <a:lnTo>
                    <a:pt x="1800867" y="956979"/>
                  </a:lnTo>
                  <a:lnTo>
                    <a:pt x="1779258" y="991786"/>
                  </a:lnTo>
                  <a:lnTo>
                    <a:pt x="1755141" y="1025525"/>
                  </a:lnTo>
                  <a:lnTo>
                    <a:pt x="1728604" y="1058131"/>
                  </a:lnTo>
                  <a:lnTo>
                    <a:pt x="1699734" y="1089540"/>
                  </a:lnTo>
                  <a:lnTo>
                    <a:pt x="1668620" y="1119687"/>
                  </a:lnTo>
                  <a:lnTo>
                    <a:pt x="1635349" y="1148508"/>
                  </a:lnTo>
                  <a:lnTo>
                    <a:pt x="1600009" y="1175937"/>
                  </a:lnTo>
                  <a:lnTo>
                    <a:pt x="1562689" y="1201910"/>
                  </a:lnTo>
                  <a:lnTo>
                    <a:pt x="1523475" y="1226364"/>
                  </a:lnTo>
                  <a:lnTo>
                    <a:pt x="1482457" y="1249232"/>
                  </a:lnTo>
                  <a:lnTo>
                    <a:pt x="1439721" y="1270450"/>
                  </a:lnTo>
                  <a:lnTo>
                    <a:pt x="1395357" y="1289955"/>
                  </a:lnTo>
                  <a:lnTo>
                    <a:pt x="1349450" y="1307680"/>
                  </a:lnTo>
                  <a:lnTo>
                    <a:pt x="1302091" y="1323563"/>
                  </a:lnTo>
                  <a:lnTo>
                    <a:pt x="1253366" y="1337537"/>
                  </a:lnTo>
                  <a:lnTo>
                    <a:pt x="1203363" y="1349538"/>
                  </a:lnTo>
                  <a:lnTo>
                    <a:pt x="1152170" y="1359503"/>
                  </a:lnTo>
                  <a:lnTo>
                    <a:pt x="1099876" y="1367365"/>
                  </a:lnTo>
                  <a:lnTo>
                    <a:pt x="1046567" y="1373061"/>
                  </a:lnTo>
                  <a:lnTo>
                    <a:pt x="992332" y="1376526"/>
                  </a:lnTo>
                  <a:lnTo>
                    <a:pt x="937260" y="1377696"/>
                  </a:lnTo>
                  <a:lnTo>
                    <a:pt x="882188" y="1376526"/>
                  </a:lnTo>
                  <a:lnTo>
                    <a:pt x="827954" y="1373061"/>
                  </a:lnTo>
                  <a:lnTo>
                    <a:pt x="774647" y="1367365"/>
                  </a:lnTo>
                  <a:lnTo>
                    <a:pt x="722353" y="1359503"/>
                  </a:lnTo>
                  <a:lnTo>
                    <a:pt x="671161" y="1349538"/>
                  </a:lnTo>
                  <a:lnTo>
                    <a:pt x="621158" y="1337537"/>
                  </a:lnTo>
                  <a:lnTo>
                    <a:pt x="572434" y="1323563"/>
                  </a:lnTo>
                  <a:lnTo>
                    <a:pt x="525074" y="1307680"/>
                  </a:lnTo>
                  <a:lnTo>
                    <a:pt x="479168" y="1289955"/>
                  </a:lnTo>
                  <a:lnTo>
                    <a:pt x="434803" y="1270450"/>
                  </a:lnTo>
                  <a:lnTo>
                    <a:pt x="392068" y="1249232"/>
                  </a:lnTo>
                  <a:lnTo>
                    <a:pt x="351049" y="1226364"/>
                  </a:lnTo>
                  <a:lnTo>
                    <a:pt x="311836" y="1201910"/>
                  </a:lnTo>
                  <a:lnTo>
                    <a:pt x="274515" y="1175937"/>
                  </a:lnTo>
                  <a:lnTo>
                    <a:pt x="239175" y="1148508"/>
                  </a:lnTo>
                  <a:lnTo>
                    <a:pt x="205903" y="1119687"/>
                  </a:lnTo>
                  <a:lnTo>
                    <a:pt x="174789" y="1089540"/>
                  </a:lnTo>
                  <a:lnTo>
                    <a:pt x="145918" y="1058131"/>
                  </a:lnTo>
                  <a:lnTo>
                    <a:pt x="119380" y="1025525"/>
                  </a:lnTo>
                  <a:lnTo>
                    <a:pt x="95263" y="991786"/>
                  </a:lnTo>
                  <a:lnTo>
                    <a:pt x="73653" y="956979"/>
                  </a:lnTo>
                  <a:lnTo>
                    <a:pt x="54640" y="921168"/>
                  </a:lnTo>
                  <a:lnTo>
                    <a:pt x="38311" y="884418"/>
                  </a:lnTo>
                  <a:lnTo>
                    <a:pt x="24753" y="846794"/>
                  </a:lnTo>
                  <a:lnTo>
                    <a:pt x="14055" y="808361"/>
                  </a:lnTo>
                  <a:lnTo>
                    <a:pt x="6305" y="769182"/>
                  </a:lnTo>
                  <a:lnTo>
                    <a:pt x="1591" y="729323"/>
                  </a:lnTo>
                  <a:lnTo>
                    <a:pt x="0" y="688848"/>
                  </a:lnTo>
                  <a:close/>
                </a:path>
              </a:pathLst>
            </a:custGeom>
            <a:ln w="22859">
              <a:solidFill>
                <a:srgbClr val="244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33957" y="3905503"/>
            <a:ext cx="1088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280" marR="5080" indent="-32321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Gill Sans MT"/>
                <a:cs typeface="Gill Sans MT"/>
              </a:rPr>
              <a:t>Impairment </a:t>
            </a:r>
            <a:r>
              <a:rPr sz="1800" spc="-20" dirty="0">
                <a:solidFill>
                  <a:srgbClr val="FFFF00"/>
                </a:solidFill>
                <a:latin typeface="Gill Sans MT"/>
                <a:cs typeface="Gill Sans MT"/>
              </a:rPr>
              <a:t>Loss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73045" y="4049953"/>
            <a:ext cx="676910" cy="321945"/>
          </a:xfrm>
          <a:custGeom>
            <a:avLst/>
            <a:gdLst/>
            <a:ahLst/>
            <a:cxnLst/>
            <a:rect l="l" t="t" r="r" b="b"/>
            <a:pathLst>
              <a:path w="676910" h="321945">
                <a:moveTo>
                  <a:pt x="0" y="0"/>
                </a:moveTo>
                <a:lnTo>
                  <a:pt x="676402" y="0"/>
                </a:lnTo>
                <a:lnTo>
                  <a:pt x="676402" y="128689"/>
                </a:lnTo>
                <a:lnTo>
                  <a:pt x="0" y="128689"/>
                </a:lnTo>
                <a:lnTo>
                  <a:pt x="0" y="0"/>
                </a:lnTo>
                <a:close/>
              </a:path>
              <a:path w="676910" h="321945">
                <a:moveTo>
                  <a:pt x="0" y="193027"/>
                </a:moveTo>
                <a:lnTo>
                  <a:pt x="676402" y="193027"/>
                </a:lnTo>
                <a:lnTo>
                  <a:pt x="676402" y="321716"/>
                </a:lnTo>
                <a:lnTo>
                  <a:pt x="0" y="321716"/>
                </a:lnTo>
                <a:lnTo>
                  <a:pt x="0" y="193027"/>
                </a:lnTo>
                <a:close/>
              </a:path>
            </a:pathLst>
          </a:custGeom>
          <a:ln w="22860">
            <a:solidFill>
              <a:srgbClr val="2448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3657600" y="3500628"/>
            <a:ext cx="1899285" cy="1400810"/>
            <a:chOff x="3657600" y="3500628"/>
            <a:chExt cx="1899285" cy="1400810"/>
          </a:xfrm>
        </p:grpSpPr>
        <p:sp>
          <p:nvSpPr>
            <p:cNvPr id="24" name="object 24"/>
            <p:cNvSpPr/>
            <p:nvPr/>
          </p:nvSpPr>
          <p:spPr>
            <a:xfrm>
              <a:off x="3669029" y="3512058"/>
              <a:ext cx="1876425" cy="1377950"/>
            </a:xfrm>
            <a:custGeom>
              <a:avLst/>
              <a:gdLst/>
              <a:ahLst/>
              <a:cxnLst/>
              <a:rect l="l" t="t" r="r" b="b"/>
              <a:pathLst>
                <a:path w="1876425" h="1377950">
                  <a:moveTo>
                    <a:pt x="938022" y="0"/>
                  </a:moveTo>
                  <a:lnTo>
                    <a:pt x="882908" y="1169"/>
                  </a:lnTo>
                  <a:lnTo>
                    <a:pt x="828632" y="4633"/>
                  </a:lnTo>
                  <a:lnTo>
                    <a:pt x="775283" y="10328"/>
                  </a:lnTo>
                  <a:lnTo>
                    <a:pt x="722949" y="18190"/>
                  </a:lnTo>
                  <a:lnTo>
                    <a:pt x="671716" y="28153"/>
                  </a:lnTo>
                  <a:lnTo>
                    <a:pt x="621674" y="40153"/>
                  </a:lnTo>
                  <a:lnTo>
                    <a:pt x="572910" y="54125"/>
                  </a:lnTo>
                  <a:lnTo>
                    <a:pt x="525513" y="70006"/>
                  </a:lnTo>
                  <a:lnTo>
                    <a:pt x="479570" y="87730"/>
                  </a:lnTo>
                  <a:lnTo>
                    <a:pt x="435169" y="107232"/>
                  </a:lnTo>
                  <a:lnTo>
                    <a:pt x="392398" y="128449"/>
                  </a:lnTo>
                  <a:lnTo>
                    <a:pt x="351346" y="151315"/>
                  </a:lnTo>
                  <a:lnTo>
                    <a:pt x="312100" y="175767"/>
                  </a:lnTo>
                  <a:lnTo>
                    <a:pt x="274748" y="201739"/>
                  </a:lnTo>
                  <a:lnTo>
                    <a:pt x="239379" y="229167"/>
                  </a:lnTo>
                  <a:lnTo>
                    <a:pt x="206079" y="257986"/>
                  </a:lnTo>
                  <a:lnTo>
                    <a:pt x="174938" y="288133"/>
                  </a:lnTo>
                  <a:lnTo>
                    <a:pt x="146044" y="319541"/>
                  </a:lnTo>
                  <a:lnTo>
                    <a:pt x="119483" y="352148"/>
                  </a:lnTo>
                  <a:lnTo>
                    <a:pt x="95345" y="385887"/>
                  </a:lnTo>
                  <a:lnTo>
                    <a:pt x="73717" y="420695"/>
                  </a:lnTo>
                  <a:lnTo>
                    <a:pt x="54687" y="456507"/>
                  </a:lnTo>
                  <a:lnTo>
                    <a:pt x="38344" y="493258"/>
                  </a:lnTo>
                  <a:lnTo>
                    <a:pt x="24774" y="530885"/>
                  </a:lnTo>
                  <a:lnTo>
                    <a:pt x="14067" y="569321"/>
                  </a:lnTo>
                  <a:lnTo>
                    <a:pt x="6311" y="608504"/>
                  </a:lnTo>
                  <a:lnTo>
                    <a:pt x="1592" y="648367"/>
                  </a:lnTo>
                  <a:lnTo>
                    <a:pt x="0" y="688848"/>
                  </a:lnTo>
                  <a:lnTo>
                    <a:pt x="1592" y="729323"/>
                  </a:lnTo>
                  <a:lnTo>
                    <a:pt x="6311" y="769182"/>
                  </a:lnTo>
                  <a:lnTo>
                    <a:pt x="14067" y="808361"/>
                  </a:lnTo>
                  <a:lnTo>
                    <a:pt x="24774" y="846794"/>
                  </a:lnTo>
                  <a:lnTo>
                    <a:pt x="38344" y="884418"/>
                  </a:lnTo>
                  <a:lnTo>
                    <a:pt x="54687" y="921168"/>
                  </a:lnTo>
                  <a:lnTo>
                    <a:pt x="73717" y="956979"/>
                  </a:lnTo>
                  <a:lnTo>
                    <a:pt x="95345" y="991786"/>
                  </a:lnTo>
                  <a:lnTo>
                    <a:pt x="119483" y="1025525"/>
                  </a:lnTo>
                  <a:lnTo>
                    <a:pt x="146044" y="1058131"/>
                  </a:lnTo>
                  <a:lnTo>
                    <a:pt x="174938" y="1089540"/>
                  </a:lnTo>
                  <a:lnTo>
                    <a:pt x="206079" y="1119687"/>
                  </a:lnTo>
                  <a:lnTo>
                    <a:pt x="239379" y="1148508"/>
                  </a:lnTo>
                  <a:lnTo>
                    <a:pt x="274748" y="1175937"/>
                  </a:lnTo>
                  <a:lnTo>
                    <a:pt x="312100" y="1201910"/>
                  </a:lnTo>
                  <a:lnTo>
                    <a:pt x="351346" y="1226364"/>
                  </a:lnTo>
                  <a:lnTo>
                    <a:pt x="392398" y="1249232"/>
                  </a:lnTo>
                  <a:lnTo>
                    <a:pt x="435169" y="1270450"/>
                  </a:lnTo>
                  <a:lnTo>
                    <a:pt x="479570" y="1289955"/>
                  </a:lnTo>
                  <a:lnTo>
                    <a:pt x="525513" y="1307680"/>
                  </a:lnTo>
                  <a:lnTo>
                    <a:pt x="572910" y="1323563"/>
                  </a:lnTo>
                  <a:lnTo>
                    <a:pt x="621674" y="1337537"/>
                  </a:lnTo>
                  <a:lnTo>
                    <a:pt x="671716" y="1349538"/>
                  </a:lnTo>
                  <a:lnTo>
                    <a:pt x="722949" y="1359503"/>
                  </a:lnTo>
                  <a:lnTo>
                    <a:pt x="775283" y="1367365"/>
                  </a:lnTo>
                  <a:lnTo>
                    <a:pt x="828632" y="1373061"/>
                  </a:lnTo>
                  <a:lnTo>
                    <a:pt x="882908" y="1376526"/>
                  </a:lnTo>
                  <a:lnTo>
                    <a:pt x="938022" y="1377696"/>
                  </a:lnTo>
                  <a:lnTo>
                    <a:pt x="993135" y="1376526"/>
                  </a:lnTo>
                  <a:lnTo>
                    <a:pt x="1047411" y="1373061"/>
                  </a:lnTo>
                  <a:lnTo>
                    <a:pt x="1100760" y="1367365"/>
                  </a:lnTo>
                  <a:lnTo>
                    <a:pt x="1153094" y="1359503"/>
                  </a:lnTo>
                  <a:lnTo>
                    <a:pt x="1204327" y="1349538"/>
                  </a:lnTo>
                  <a:lnTo>
                    <a:pt x="1254369" y="1337537"/>
                  </a:lnTo>
                  <a:lnTo>
                    <a:pt x="1303133" y="1323563"/>
                  </a:lnTo>
                  <a:lnTo>
                    <a:pt x="1350530" y="1307680"/>
                  </a:lnTo>
                  <a:lnTo>
                    <a:pt x="1396473" y="1289955"/>
                  </a:lnTo>
                  <a:lnTo>
                    <a:pt x="1440874" y="1270450"/>
                  </a:lnTo>
                  <a:lnTo>
                    <a:pt x="1483645" y="1249232"/>
                  </a:lnTo>
                  <a:lnTo>
                    <a:pt x="1524697" y="1226364"/>
                  </a:lnTo>
                  <a:lnTo>
                    <a:pt x="1563943" y="1201910"/>
                  </a:lnTo>
                  <a:lnTo>
                    <a:pt x="1601295" y="1175937"/>
                  </a:lnTo>
                  <a:lnTo>
                    <a:pt x="1636664" y="1148508"/>
                  </a:lnTo>
                  <a:lnTo>
                    <a:pt x="1669964" y="1119687"/>
                  </a:lnTo>
                  <a:lnTo>
                    <a:pt x="1701105" y="1089540"/>
                  </a:lnTo>
                  <a:lnTo>
                    <a:pt x="1729999" y="1058131"/>
                  </a:lnTo>
                  <a:lnTo>
                    <a:pt x="1756560" y="1025525"/>
                  </a:lnTo>
                  <a:lnTo>
                    <a:pt x="1780698" y="991786"/>
                  </a:lnTo>
                  <a:lnTo>
                    <a:pt x="1802326" y="956979"/>
                  </a:lnTo>
                  <a:lnTo>
                    <a:pt x="1821356" y="921168"/>
                  </a:lnTo>
                  <a:lnTo>
                    <a:pt x="1837699" y="884418"/>
                  </a:lnTo>
                  <a:lnTo>
                    <a:pt x="1851269" y="846794"/>
                  </a:lnTo>
                  <a:lnTo>
                    <a:pt x="1861976" y="808361"/>
                  </a:lnTo>
                  <a:lnTo>
                    <a:pt x="1869732" y="769182"/>
                  </a:lnTo>
                  <a:lnTo>
                    <a:pt x="1874451" y="729323"/>
                  </a:lnTo>
                  <a:lnTo>
                    <a:pt x="1876044" y="688848"/>
                  </a:lnTo>
                  <a:lnTo>
                    <a:pt x="1874451" y="648367"/>
                  </a:lnTo>
                  <a:lnTo>
                    <a:pt x="1869732" y="608504"/>
                  </a:lnTo>
                  <a:lnTo>
                    <a:pt x="1861976" y="569321"/>
                  </a:lnTo>
                  <a:lnTo>
                    <a:pt x="1851269" y="530885"/>
                  </a:lnTo>
                  <a:lnTo>
                    <a:pt x="1837699" y="493258"/>
                  </a:lnTo>
                  <a:lnTo>
                    <a:pt x="1821356" y="456507"/>
                  </a:lnTo>
                  <a:lnTo>
                    <a:pt x="1802326" y="420695"/>
                  </a:lnTo>
                  <a:lnTo>
                    <a:pt x="1780698" y="385887"/>
                  </a:lnTo>
                  <a:lnTo>
                    <a:pt x="1756560" y="352148"/>
                  </a:lnTo>
                  <a:lnTo>
                    <a:pt x="1729999" y="319541"/>
                  </a:lnTo>
                  <a:lnTo>
                    <a:pt x="1701105" y="288133"/>
                  </a:lnTo>
                  <a:lnTo>
                    <a:pt x="1669964" y="257986"/>
                  </a:lnTo>
                  <a:lnTo>
                    <a:pt x="1636664" y="229167"/>
                  </a:lnTo>
                  <a:lnTo>
                    <a:pt x="1601295" y="201739"/>
                  </a:lnTo>
                  <a:lnTo>
                    <a:pt x="1563943" y="175767"/>
                  </a:lnTo>
                  <a:lnTo>
                    <a:pt x="1524697" y="151315"/>
                  </a:lnTo>
                  <a:lnTo>
                    <a:pt x="1483645" y="128449"/>
                  </a:lnTo>
                  <a:lnTo>
                    <a:pt x="1440874" y="107232"/>
                  </a:lnTo>
                  <a:lnTo>
                    <a:pt x="1396473" y="87730"/>
                  </a:lnTo>
                  <a:lnTo>
                    <a:pt x="1350530" y="70006"/>
                  </a:lnTo>
                  <a:lnTo>
                    <a:pt x="1303133" y="54125"/>
                  </a:lnTo>
                  <a:lnTo>
                    <a:pt x="1254369" y="40153"/>
                  </a:lnTo>
                  <a:lnTo>
                    <a:pt x="1204327" y="28153"/>
                  </a:lnTo>
                  <a:lnTo>
                    <a:pt x="1153094" y="18190"/>
                  </a:lnTo>
                  <a:lnTo>
                    <a:pt x="1100760" y="10328"/>
                  </a:lnTo>
                  <a:lnTo>
                    <a:pt x="1047411" y="4633"/>
                  </a:lnTo>
                  <a:lnTo>
                    <a:pt x="993135" y="1169"/>
                  </a:lnTo>
                  <a:lnTo>
                    <a:pt x="938022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69029" y="3512058"/>
              <a:ext cx="1876425" cy="1377950"/>
            </a:xfrm>
            <a:custGeom>
              <a:avLst/>
              <a:gdLst/>
              <a:ahLst/>
              <a:cxnLst/>
              <a:rect l="l" t="t" r="r" b="b"/>
              <a:pathLst>
                <a:path w="1876425" h="1377950">
                  <a:moveTo>
                    <a:pt x="0" y="688848"/>
                  </a:moveTo>
                  <a:lnTo>
                    <a:pt x="1592" y="648367"/>
                  </a:lnTo>
                  <a:lnTo>
                    <a:pt x="6311" y="608504"/>
                  </a:lnTo>
                  <a:lnTo>
                    <a:pt x="14067" y="569321"/>
                  </a:lnTo>
                  <a:lnTo>
                    <a:pt x="24774" y="530885"/>
                  </a:lnTo>
                  <a:lnTo>
                    <a:pt x="38344" y="493258"/>
                  </a:lnTo>
                  <a:lnTo>
                    <a:pt x="54687" y="456507"/>
                  </a:lnTo>
                  <a:lnTo>
                    <a:pt x="73717" y="420695"/>
                  </a:lnTo>
                  <a:lnTo>
                    <a:pt x="95345" y="385887"/>
                  </a:lnTo>
                  <a:lnTo>
                    <a:pt x="119483" y="352148"/>
                  </a:lnTo>
                  <a:lnTo>
                    <a:pt x="146044" y="319541"/>
                  </a:lnTo>
                  <a:lnTo>
                    <a:pt x="174938" y="288133"/>
                  </a:lnTo>
                  <a:lnTo>
                    <a:pt x="206079" y="257986"/>
                  </a:lnTo>
                  <a:lnTo>
                    <a:pt x="239379" y="229167"/>
                  </a:lnTo>
                  <a:lnTo>
                    <a:pt x="274748" y="201739"/>
                  </a:lnTo>
                  <a:lnTo>
                    <a:pt x="312100" y="175767"/>
                  </a:lnTo>
                  <a:lnTo>
                    <a:pt x="351346" y="151315"/>
                  </a:lnTo>
                  <a:lnTo>
                    <a:pt x="392398" y="128449"/>
                  </a:lnTo>
                  <a:lnTo>
                    <a:pt x="435169" y="107232"/>
                  </a:lnTo>
                  <a:lnTo>
                    <a:pt x="479570" y="87730"/>
                  </a:lnTo>
                  <a:lnTo>
                    <a:pt x="525513" y="70006"/>
                  </a:lnTo>
                  <a:lnTo>
                    <a:pt x="572910" y="54125"/>
                  </a:lnTo>
                  <a:lnTo>
                    <a:pt x="621674" y="40153"/>
                  </a:lnTo>
                  <a:lnTo>
                    <a:pt x="671716" y="28153"/>
                  </a:lnTo>
                  <a:lnTo>
                    <a:pt x="722949" y="18190"/>
                  </a:lnTo>
                  <a:lnTo>
                    <a:pt x="775283" y="10328"/>
                  </a:lnTo>
                  <a:lnTo>
                    <a:pt x="828632" y="4633"/>
                  </a:lnTo>
                  <a:lnTo>
                    <a:pt x="882908" y="1169"/>
                  </a:lnTo>
                  <a:lnTo>
                    <a:pt x="938022" y="0"/>
                  </a:lnTo>
                  <a:lnTo>
                    <a:pt x="993135" y="1169"/>
                  </a:lnTo>
                  <a:lnTo>
                    <a:pt x="1047411" y="4633"/>
                  </a:lnTo>
                  <a:lnTo>
                    <a:pt x="1100760" y="10328"/>
                  </a:lnTo>
                  <a:lnTo>
                    <a:pt x="1153094" y="18190"/>
                  </a:lnTo>
                  <a:lnTo>
                    <a:pt x="1204327" y="28153"/>
                  </a:lnTo>
                  <a:lnTo>
                    <a:pt x="1254369" y="40153"/>
                  </a:lnTo>
                  <a:lnTo>
                    <a:pt x="1303133" y="54125"/>
                  </a:lnTo>
                  <a:lnTo>
                    <a:pt x="1350530" y="70006"/>
                  </a:lnTo>
                  <a:lnTo>
                    <a:pt x="1396473" y="87730"/>
                  </a:lnTo>
                  <a:lnTo>
                    <a:pt x="1440874" y="107232"/>
                  </a:lnTo>
                  <a:lnTo>
                    <a:pt x="1483645" y="128449"/>
                  </a:lnTo>
                  <a:lnTo>
                    <a:pt x="1524697" y="151315"/>
                  </a:lnTo>
                  <a:lnTo>
                    <a:pt x="1563943" y="175767"/>
                  </a:lnTo>
                  <a:lnTo>
                    <a:pt x="1601295" y="201739"/>
                  </a:lnTo>
                  <a:lnTo>
                    <a:pt x="1636664" y="229167"/>
                  </a:lnTo>
                  <a:lnTo>
                    <a:pt x="1669964" y="257986"/>
                  </a:lnTo>
                  <a:lnTo>
                    <a:pt x="1701105" y="288133"/>
                  </a:lnTo>
                  <a:lnTo>
                    <a:pt x="1729999" y="319541"/>
                  </a:lnTo>
                  <a:lnTo>
                    <a:pt x="1756560" y="352148"/>
                  </a:lnTo>
                  <a:lnTo>
                    <a:pt x="1780698" y="385887"/>
                  </a:lnTo>
                  <a:lnTo>
                    <a:pt x="1802326" y="420695"/>
                  </a:lnTo>
                  <a:lnTo>
                    <a:pt x="1821356" y="456507"/>
                  </a:lnTo>
                  <a:lnTo>
                    <a:pt x="1837699" y="493258"/>
                  </a:lnTo>
                  <a:lnTo>
                    <a:pt x="1851269" y="530885"/>
                  </a:lnTo>
                  <a:lnTo>
                    <a:pt x="1861976" y="569321"/>
                  </a:lnTo>
                  <a:lnTo>
                    <a:pt x="1869732" y="608504"/>
                  </a:lnTo>
                  <a:lnTo>
                    <a:pt x="1874451" y="648367"/>
                  </a:lnTo>
                  <a:lnTo>
                    <a:pt x="1876044" y="688848"/>
                  </a:lnTo>
                  <a:lnTo>
                    <a:pt x="1874451" y="729323"/>
                  </a:lnTo>
                  <a:lnTo>
                    <a:pt x="1869732" y="769182"/>
                  </a:lnTo>
                  <a:lnTo>
                    <a:pt x="1861976" y="808361"/>
                  </a:lnTo>
                  <a:lnTo>
                    <a:pt x="1851269" y="846794"/>
                  </a:lnTo>
                  <a:lnTo>
                    <a:pt x="1837699" y="884418"/>
                  </a:lnTo>
                  <a:lnTo>
                    <a:pt x="1821356" y="921168"/>
                  </a:lnTo>
                  <a:lnTo>
                    <a:pt x="1802326" y="956979"/>
                  </a:lnTo>
                  <a:lnTo>
                    <a:pt x="1780698" y="991786"/>
                  </a:lnTo>
                  <a:lnTo>
                    <a:pt x="1756560" y="1025525"/>
                  </a:lnTo>
                  <a:lnTo>
                    <a:pt x="1729999" y="1058131"/>
                  </a:lnTo>
                  <a:lnTo>
                    <a:pt x="1701105" y="1089540"/>
                  </a:lnTo>
                  <a:lnTo>
                    <a:pt x="1669964" y="1119687"/>
                  </a:lnTo>
                  <a:lnTo>
                    <a:pt x="1636664" y="1148508"/>
                  </a:lnTo>
                  <a:lnTo>
                    <a:pt x="1601295" y="1175937"/>
                  </a:lnTo>
                  <a:lnTo>
                    <a:pt x="1563943" y="1201910"/>
                  </a:lnTo>
                  <a:lnTo>
                    <a:pt x="1524697" y="1226364"/>
                  </a:lnTo>
                  <a:lnTo>
                    <a:pt x="1483645" y="1249232"/>
                  </a:lnTo>
                  <a:lnTo>
                    <a:pt x="1440874" y="1270450"/>
                  </a:lnTo>
                  <a:lnTo>
                    <a:pt x="1396473" y="1289955"/>
                  </a:lnTo>
                  <a:lnTo>
                    <a:pt x="1350530" y="1307680"/>
                  </a:lnTo>
                  <a:lnTo>
                    <a:pt x="1303133" y="1323563"/>
                  </a:lnTo>
                  <a:lnTo>
                    <a:pt x="1254369" y="1337537"/>
                  </a:lnTo>
                  <a:lnTo>
                    <a:pt x="1204327" y="1349538"/>
                  </a:lnTo>
                  <a:lnTo>
                    <a:pt x="1153094" y="1359503"/>
                  </a:lnTo>
                  <a:lnTo>
                    <a:pt x="1100760" y="1367365"/>
                  </a:lnTo>
                  <a:lnTo>
                    <a:pt x="1047411" y="1373061"/>
                  </a:lnTo>
                  <a:lnTo>
                    <a:pt x="993135" y="1376526"/>
                  </a:lnTo>
                  <a:lnTo>
                    <a:pt x="938022" y="1377696"/>
                  </a:lnTo>
                  <a:lnTo>
                    <a:pt x="882908" y="1376526"/>
                  </a:lnTo>
                  <a:lnTo>
                    <a:pt x="828632" y="1373061"/>
                  </a:lnTo>
                  <a:lnTo>
                    <a:pt x="775283" y="1367365"/>
                  </a:lnTo>
                  <a:lnTo>
                    <a:pt x="722949" y="1359503"/>
                  </a:lnTo>
                  <a:lnTo>
                    <a:pt x="671716" y="1349538"/>
                  </a:lnTo>
                  <a:lnTo>
                    <a:pt x="621674" y="1337537"/>
                  </a:lnTo>
                  <a:lnTo>
                    <a:pt x="572910" y="1323563"/>
                  </a:lnTo>
                  <a:lnTo>
                    <a:pt x="525513" y="1307680"/>
                  </a:lnTo>
                  <a:lnTo>
                    <a:pt x="479570" y="1289955"/>
                  </a:lnTo>
                  <a:lnTo>
                    <a:pt x="435169" y="1270450"/>
                  </a:lnTo>
                  <a:lnTo>
                    <a:pt x="392398" y="1249232"/>
                  </a:lnTo>
                  <a:lnTo>
                    <a:pt x="351346" y="1226364"/>
                  </a:lnTo>
                  <a:lnTo>
                    <a:pt x="312100" y="1201910"/>
                  </a:lnTo>
                  <a:lnTo>
                    <a:pt x="274748" y="1175937"/>
                  </a:lnTo>
                  <a:lnTo>
                    <a:pt x="239379" y="1148508"/>
                  </a:lnTo>
                  <a:lnTo>
                    <a:pt x="206079" y="1119687"/>
                  </a:lnTo>
                  <a:lnTo>
                    <a:pt x="174938" y="1089540"/>
                  </a:lnTo>
                  <a:lnTo>
                    <a:pt x="146044" y="1058131"/>
                  </a:lnTo>
                  <a:lnTo>
                    <a:pt x="119483" y="1025525"/>
                  </a:lnTo>
                  <a:lnTo>
                    <a:pt x="95345" y="991786"/>
                  </a:lnTo>
                  <a:lnTo>
                    <a:pt x="73717" y="956979"/>
                  </a:lnTo>
                  <a:lnTo>
                    <a:pt x="54687" y="921168"/>
                  </a:lnTo>
                  <a:lnTo>
                    <a:pt x="38344" y="884418"/>
                  </a:lnTo>
                  <a:lnTo>
                    <a:pt x="24774" y="846794"/>
                  </a:lnTo>
                  <a:lnTo>
                    <a:pt x="14067" y="808361"/>
                  </a:lnTo>
                  <a:lnTo>
                    <a:pt x="6311" y="769182"/>
                  </a:lnTo>
                  <a:lnTo>
                    <a:pt x="1592" y="729323"/>
                  </a:lnTo>
                  <a:lnTo>
                    <a:pt x="0" y="688848"/>
                  </a:lnTo>
                  <a:close/>
                </a:path>
              </a:pathLst>
            </a:custGeom>
            <a:ln w="22860">
              <a:solidFill>
                <a:srgbClr val="244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190491" y="3905503"/>
            <a:ext cx="831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marR="5080" indent="-15557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Gill Sans MT"/>
                <a:cs typeface="Gill Sans MT"/>
              </a:rPr>
              <a:t>Carrying Value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487667" y="3500628"/>
            <a:ext cx="1897380" cy="1400810"/>
            <a:chOff x="6487667" y="3500628"/>
            <a:chExt cx="1897380" cy="1400810"/>
          </a:xfrm>
        </p:grpSpPr>
        <p:sp>
          <p:nvSpPr>
            <p:cNvPr id="28" name="object 28"/>
            <p:cNvSpPr/>
            <p:nvPr/>
          </p:nvSpPr>
          <p:spPr>
            <a:xfrm>
              <a:off x="6499097" y="3512058"/>
              <a:ext cx="1874520" cy="1377950"/>
            </a:xfrm>
            <a:custGeom>
              <a:avLst/>
              <a:gdLst/>
              <a:ahLst/>
              <a:cxnLst/>
              <a:rect l="l" t="t" r="r" b="b"/>
              <a:pathLst>
                <a:path w="1874520" h="1377950">
                  <a:moveTo>
                    <a:pt x="937259" y="0"/>
                  </a:moveTo>
                  <a:lnTo>
                    <a:pt x="882187" y="1169"/>
                  </a:lnTo>
                  <a:lnTo>
                    <a:pt x="827952" y="4633"/>
                  </a:lnTo>
                  <a:lnTo>
                    <a:pt x="774643" y="10328"/>
                  </a:lnTo>
                  <a:lnTo>
                    <a:pt x="722349" y="18190"/>
                  </a:lnTo>
                  <a:lnTo>
                    <a:pt x="671156" y="28153"/>
                  </a:lnTo>
                  <a:lnTo>
                    <a:pt x="621153" y="40153"/>
                  </a:lnTo>
                  <a:lnTo>
                    <a:pt x="572428" y="54125"/>
                  </a:lnTo>
                  <a:lnTo>
                    <a:pt x="525069" y="70006"/>
                  </a:lnTo>
                  <a:lnTo>
                    <a:pt x="479162" y="87730"/>
                  </a:lnTo>
                  <a:lnTo>
                    <a:pt x="434798" y="107232"/>
                  </a:lnTo>
                  <a:lnTo>
                    <a:pt x="392062" y="128449"/>
                  </a:lnTo>
                  <a:lnTo>
                    <a:pt x="351044" y="151315"/>
                  </a:lnTo>
                  <a:lnTo>
                    <a:pt x="311830" y="175767"/>
                  </a:lnTo>
                  <a:lnTo>
                    <a:pt x="274510" y="201739"/>
                  </a:lnTo>
                  <a:lnTo>
                    <a:pt x="239170" y="229167"/>
                  </a:lnTo>
                  <a:lnTo>
                    <a:pt x="205899" y="257986"/>
                  </a:lnTo>
                  <a:lnTo>
                    <a:pt x="174785" y="288133"/>
                  </a:lnTo>
                  <a:lnTo>
                    <a:pt x="145915" y="319541"/>
                  </a:lnTo>
                  <a:lnTo>
                    <a:pt x="119378" y="352148"/>
                  </a:lnTo>
                  <a:lnTo>
                    <a:pt x="95261" y="385887"/>
                  </a:lnTo>
                  <a:lnTo>
                    <a:pt x="73652" y="420695"/>
                  </a:lnTo>
                  <a:lnTo>
                    <a:pt x="54639" y="456507"/>
                  </a:lnTo>
                  <a:lnTo>
                    <a:pt x="38310" y="493258"/>
                  </a:lnTo>
                  <a:lnTo>
                    <a:pt x="24752" y="530885"/>
                  </a:lnTo>
                  <a:lnTo>
                    <a:pt x="14055" y="569321"/>
                  </a:lnTo>
                  <a:lnTo>
                    <a:pt x="6305" y="608504"/>
                  </a:lnTo>
                  <a:lnTo>
                    <a:pt x="1590" y="648367"/>
                  </a:lnTo>
                  <a:lnTo>
                    <a:pt x="0" y="688848"/>
                  </a:lnTo>
                  <a:lnTo>
                    <a:pt x="1590" y="729323"/>
                  </a:lnTo>
                  <a:lnTo>
                    <a:pt x="6305" y="769182"/>
                  </a:lnTo>
                  <a:lnTo>
                    <a:pt x="14055" y="808361"/>
                  </a:lnTo>
                  <a:lnTo>
                    <a:pt x="24752" y="846794"/>
                  </a:lnTo>
                  <a:lnTo>
                    <a:pt x="38310" y="884418"/>
                  </a:lnTo>
                  <a:lnTo>
                    <a:pt x="54639" y="921168"/>
                  </a:lnTo>
                  <a:lnTo>
                    <a:pt x="73652" y="956979"/>
                  </a:lnTo>
                  <a:lnTo>
                    <a:pt x="95261" y="991786"/>
                  </a:lnTo>
                  <a:lnTo>
                    <a:pt x="119378" y="1025525"/>
                  </a:lnTo>
                  <a:lnTo>
                    <a:pt x="145915" y="1058131"/>
                  </a:lnTo>
                  <a:lnTo>
                    <a:pt x="174785" y="1089540"/>
                  </a:lnTo>
                  <a:lnTo>
                    <a:pt x="205899" y="1119687"/>
                  </a:lnTo>
                  <a:lnTo>
                    <a:pt x="239170" y="1148508"/>
                  </a:lnTo>
                  <a:lnTo>
                    <a:pt x="274510" y="1175937"/>
                  </a:lnTo>
                  <a:lnTo>
                    <a:pt x="311830" y="1201910"/>
                  </a:lnTo>
                  <a:lnTo>
                    <a:pt x="351044" y="1226364"/>
                  </a:lnTo>
                  <a:lnTo>
                    <a:pt x="392062" y="1249232"/>
                  </a:lnTo>
                  <a:lnTo>
                    <a:pt x="434798" y="1270450"/>
                  </a:lnTo>
                  <a:lnTo>
                    <a:pt x="479162" y="1289955"/>
                  </a:lnTo>
                  <a:lnTo>
                    <a:pt x="525069" y="1307680"/>
                  </a:lnTo>
                  <a:lnTo>
                    <a:pt x="572428" y="1323563"/>
                  </a:lnTo>
                  <a:lnTo>
                    <a:pt x="621153" y="1337537"/>
                  </a:lnTo>
                  <a:lnTo>
                    <a:pt x="671156" y="1349538"/>
                  </a:lnTo>
                  <a:lnTo>
                    <a:pt x="722349" y="1359503"/>
                  </a:lnTo>
                  <a:lnTo>
                    <a:pt x="774643" y="1367365"/>
                  </a:lnTo>
                  <a:lnTo>
                    <a:pt x="827952" y="1373061"/>
                  </a:lnTo>
                  <a:lnTo>
                    <a:pt x="882187" y="1376526"/>
                  </a:lnTo>
                  <a:lnTo>
                    <a:pt x="937259" y="1377696"/>
                  </a:lnTo>
                  <a:lnTo>
                    <a:pt x="992332" y="1376526"/>
                  </a:lnTo>
                  <a:lnTo>
                    <a:pt x="1046567" y="1373061"/>
                  </a:lnTo>
                  <a:lnTo>
                    <a:pt x="1099876" y="1367365"/>
                  </a:lnTo>
                  <a:lnTo>
                    <a:pt x="1152170" y="1359503"/>
                  </a:lnTo>
                  <a:lnTo>
                    <a:pt x="1203363" y="1349538"/>
                  </a:lnTo>
                  <a:lnTo>
                    <a:pt x="1253366" y="1337537"/>
                  </a:lnTo>
                  <a:lnTo>
                    <a:pt x="1302091" y="1323563"/>
                  </a:lnTo>
                  <a:lnTo>
                    <a:pt x="1349450" y="1307680"/>
                  </a:lnTo>
                  <a:lnTo>
                    <a:pt x="1395357" y="1289955"/>
                  </a:lnTo>
                  <a:lnTo>
                    <a:pt x="1439721" y="1270450"/>
                  </a:lnTo>
                  <a:lnTo>
                    <a:pt x="1482457" y="1249232"/>
                  </a:lnTo>
                  <a:lnTo>
                    <a:pt x="1523475" y="1226364"/>
                  </a:lnTo>
                  <a:lnTo>
                    <a:pt x="1562689" y="1201910"/>
                  </a:lnTo>
                  <a:lnTo>
                    <a:pt x="1600009" y="1175937"/>
                  </a:lnTo>
                  <a:lnTo>
                    <a:pt x="1635349" y="1148508"/>
                  </a:lnTo>
                  <a:lnTo>
                    <a:pt x="1668620" y="1119687"/>
                  </a:lnTo>
                  <a:lnTo>
                    <a:pt x="1699734" y="1089540"/>
                  </a:lnTo>
                  <a:lnTo>
                    <a:pt x="1728604" y="1058131"/>
                  </a:lnTo>
                  <a:lnTo>
                    <a:pt x="1755141" y="1025525"/>
                  </a:lnTo>
                  <a:lnTo>
                    <a:pt x="1779258" y="991786"/>
                  </a:lnTo>
                  <a:lnTo>
                    <a:pt x="1800867" y="956979"/>
                  </a:lnTo>
                  <a:lnTo>
                    <a:pt x="1819880" y="921168"/>
                  </a:lnTo>
                  <a:lnTo>
                    <a:pt x="1836209" y="884418"/>
                  </a:lnTo>
                  <a:lnTo>
                    <a:pt x="1849767" y="846794"/>
                  </a:lnTo>
                  <a:lnTo>
                    <a:pt x="1860464" y="808361"/>
                  </a:lnTo>
                  <a:lnTo>
                    <a:pt x="1868214" y="769182"/>
                  </a:lnTo>
                  <a:lnTo>
                    <a:pt x="1872929" y="729323"/>
                  </a:lnTo>
                  <a:lnTo>
                    <a:pt x="1874520" y="688848"/>
                  </a:lnTo>
                  <a:lnTo>
                    <a:pt x="1872929" y="648367"/>
                  </a:lnTo>
                  <a:lnTo>
                    <a:pt x="1868214" y="608504"/>
                  </a:lnTo>
                  <a:lnTo>
                    <a:pt x="1860464" y="569321"/>
                  </a:lnTo>
                  <a:lnTo>
                    <a:pt x="1849767" y="530885"/>
                  </a:lnTo>
                  <a:lnTo>
                    <a:pt x="1836209" y="493258"/>
                  </a:lnTo>
                  <a:lnTo>
                    <a:pt x="1819880" y="456507"/>
                  </a:lnTo>
                  <a:lnTo>
                    <a:pt x="1800867" y="420695"/>
                  </a:lnTo>
                  <a:lnTo>
                    <a:pt x="1779258" y="385887"/>
                  </a:lnTo>
                  <a:lnTo>
                    <a:pt x="1755141" y="352148"/>
                  </a:lnTo>
                  <a:lnTo>
                    <a:pt x="1728604" y="319541"/>
                  </a:lnTo>
                  <a:lnTo>
                    <a:pt x="1699734" y="288133"/>
                  </a:lnTo>
                  <a:lnTo>
                    <a:pt x="1668620" y="257986"/>
                  </a:lnTo>
                  <a:lnTo>
                    <a:pt x="1635349" y="229167"/>
                  </a:lnTo>
                  <a:lnTo>
                    <a:pt x="1600009" y="201739"/>
                  </a:lnTo>
                  <a:lnTo>
                    <a:pt x="1562689" y="175767"/>
                  </a:lnTo>
                  <a:lnTo>
                    <a:pt x="1523475" y="151315"/>
                  </a:lnTo>
                  <a:lnTo>
                    <a:pt x="1482457" y="128449"/>
                  </a:lnTo>
                  <a:lnTo>
                    <a:pt x="1439721" y="107232"/>
                  </a:lnTo>
                  <a:lnTo>
                    <a:pt x="1395357" y="87730"/>
                  </a:lnTo>
                  <a:lnTo>
                    <a:pt x="1349450" y="70006"/>
                  </a:lnTo>
                  <a:lnTo>
                    <a:pt x="1302091" y="54125"/>
                  </a:lnTo>
                  <a:lnTo>
                    <a:pt x="1253366" y="40153"/>
                  </a:lnTo>
                  <a:lnTo>
                    <a:pt x="1203363" y="28153"/>
                  </a:lnTo>
                  <a:lnTo>
                    <a:pt x="1152170" y="18190"/>
                  </a:lnTo>
                  <a:lnTo>
                    <a:pt x="1099876" y="10328"/>
                  </a:lnTo>
                  <a:lnTo>
                    <a:pt x="1046567" y="4633"/>
                  </a:lnTo>
                  <a:lnTo>
                    <a:pt x="992332" y="1169"/>
                  </a:lnTo>
                  <a:lnTo>
                    <a:pt x="937259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499097" y="3512058"/>
              <a:ext cx="1874520" cy="1377950"/>
            </a:xfrm>
            <a:custGeom>
              <a:avLst/>
              <a:gdLst/>
              <a:ahLst/>
              <a:cxnLst/>
              <a:rect l="l" t="t" r="r" b="b"/>
              <a:pathLst>
                <a:path w="1874520" h="1377950">
                  <a:moveTo>
                    <a:pt x="0" y="688848"/>
                  </a:moveTo>
                  <a:lnTo>
                    <a:pt x="1590" y="648367"/>
                  </a:lnTo>
                  <a:lnTo>
                    <a:pt x="6305" y="608504"/>
                  </a:lnTo>
                  <a:lnTo>
                    <a:pt x="14055" y="569321"/>
                  </a:lnTo>
                  <a:lnTo>
                    <a:pt x="24752" y="530885"/>
                  </a:lnTo>
                  <a:lnTo>
                    <a:pt x="38310" y="493258"/>
                  </a:lnTo>
                  <a:lnTo>
                    <a:pt x="54639" y="456507"/>
                  </a:lnTo>
                  <a:lnTo>
                    <a:pt x="73652" y="420695"/>
                  </a:lnTo>
                  <a:lnTo>
                    <a:pt x="95261" y="385887"/>
                  </a:lnTo>
                  <a:lnTo>
                    <a:pt x="119378" y="352148"/>
                  </a:lnTo>
                  <a:lnTo>
                    <a:pt x="145915" y="319541"/>
                  </a:lnTo>
                  <a:lnTo>
                    <a:pt x="174785" y="288133"/>
                  </a:lnTo>
                  <a:lnTo>
                    <a:pt x="205899" y="257986"/>
                  </a:lnTo>
                  <a:lnTo>
                    <a:pt x="239170" y="229167"/>
                  </a:lnTo>
                  <a:lnTo>
                    <a:pt x="274510" y="201739"/>
                  </a:lnTo>
                  <a:lnTo>
                    <a:pt x="311830" y="175767"/>
                  </a:lnTo>
                  <a:lnTo>
                    <a:pt x="351044" y="151315"/>
                  </a:lnTo>
                  <a:lnTo>
                    <a:pt x="392062" y="128449"/>
                  </a:lnTo>
                  <a:lnTo>
                    <a:pt x="434798" y="107232"/>
                  </a:lnTo>
                  <a:lnTo>
                    <a:pt x="479162" y="87730"/>
                  </a:lnTo>
                  <a:lnTo>
                    <a:pt x="525069" y="70006"/>
                  </a:lnTo>
                  <a:lnTo>
                    <a:pt x="572428" y="54125"/>
                  </a:lnTo>
                  <a:lnTo>
                    <a:pt x="621153" y="40153"/>
                  </a:lnTo>
                  <a:lnTo>
                    <a:pt x="671156" y="28153"/>
                  </a:lnTo>
                  <a:lnTo>
                    <a:pt x="722349" y="18190"/>
                  </a:lnTo>
                  <a:lnTo>
                    <a:pt x="774643" y="10328"/>
                  </a:lnTo>
                  <a:lnTo>
                    <a:pt x="827952" y="4633"/>
                  </a:lnTo>
                  <a:lnTo>
                    <a:pt x="882187" y="1169"/>
                  </a:lnTo>
                  <a:lnTo>
                    <a:pt x="937259" y="0"/>
                  </a:lnTo>
                  <a:lnTo>
                    <a:pt x="992332" y="1169"/>
                  </a:lnTo>
                  <a:lnTo>
                    <a:pt x="1046567" y="4633"/>
                  </a:lnTo>
                  <a:lnTo>
                    <a:pt x="1099876" y="10328"/>
                  </a:lnTo>
                  <a:lnTo>
                    <a:pt x="1152170" y="18190"/>
                  </a:lnTo>
                  <a:lnTo>
                    <a:pt x="1203363" y="28153"/>
                  </a:lnTo>
                  <a:lnTo>
                    <a:pt x="1253366" y="40153"/>
                  </a:lnTo>
                  <a:lnTo>
                    <a:pt x="1302091" y="54125"/>
                  </a:lnTo>
                  <a:lnTo>
                    <a:pt x="1349450" y="70006"/>
                  </a:lnTo>
                  <a:lnTo>
                    <a:pt x="1395357" y="87730"/>
                  </a:lnTo>
                  <a:lnTo>
                    <a:pt x="1439721" y="107232"/>
                  </a:lnTo>
                  <a:lnTo>
                    <a:pt x="1482457" y="128449"/>
                  </a:lnTo>
                  <a:lnTo>
                    <a:pt x="1523475" y="151315"/>
                  </a:lnTo>
                  <a:lnTo>
                    <a:pt x="1562689" y="175767"/>
                  </a:lnTo>
                  <a:lnTo>
                    <a:pt x="1600009" y="201739"/>
                  </a:lnTo>
                  <a:lnTo>
                    <a:pt x="1635349" y="229167"/>
                  </a:lnTo>
                  <a:lnTo>
                    <a:pt x="1668620" y="257986"/>
                  </a:lnTo>
                  <a:lnTo>
                    <a:pt x="1699734" y="288133"/>
                  </a:lnTo>
                  <a:lnTo>
                    <a:pt x="1728604" y="319541"/>
                  </a:lnTo>
                  <a:lnTo>
                    <a:pt x="1755141" y="352148"/>
                  </a:lnTo>
                  <a:lnTo>
                    <a:pt x="1779258" y="385887"/>
                  </a:lnTo>
                  <a:lnTo>
                    <a:pt x="1800867" y="420695"/>
                  </a:lnTo>
                  <a:lnTo>
                    <a:pt x="1819880" y="456507"/>
                  </a:lnTo>
                  <a:lnTo>
                    <a:pt x="1836209" y="493258"/>
                  </a:lnTo>
                  <a:lnTo>
                    <a:pt x="1849767" y="530885"/>
                  </a:lnTo>
                  <a:lnTo>
                    <a:pt x="1860464" y="569321"/>
                  </a:lnTo>
                  <a:lnTo>
                    <a:pt x="1868214" y="608504"/>
                  </a:lnTo>
                  <a:lnTo>
                    <a:pt x="1872929" y="648367"/>
                  </a:lnTo>
                  <a:lnTo>
                    <a:pt x="1874520" y="688848"/>
                  </a:lnTo>
                  <a:lnTo>
                    <a:pt x="1872929" y="729323"/>
                  </a:lnTo>
                  <a:lnTo>
                    <a:pt x="1868214" y="769182"/>
                  </a:lnTo>
                  <a:lnTo>
                    <a:pt x="1860464" y="808361"/>
                  </a:lnTo>
                  <a:lnTo>
                    <a:pt x="1849767" y="846794"/>
                  </a:lnTo>
                  <a:lnTo>
                    <a:pt x="1836209" y="884418"/>
                  </a:lnTo>
                  <a:lnTo>
                    <a:pt x="1819880" y="921168"/>
                  </a:lnTo>
                  <a:lnTo>
                    <a:pt x="1800867" y="956979"/>
                  </a:lnTo>
                  <a:lnTo>
                    <a:pt x="1779258" y="991786"/>
                  </a:lnTo>
                  <a:lnTo>
                    <a:pt x="1755141" y="1025525"/>
                  </a:lnTo>
                  <a:lnTo>
                    <a:pt x="1728604" y="1058131"/>
                  </a:lnTo>
                  <a:lnTo>
                    <a:pt x="1699734" y="1089540"/>
                  </a:lnTo>
                  <a:lnTo>
                    <a:pt x="1668620" y="1119687"/>
                  </a:lnTo>
                  <a:lnTo>
                    <a:pt x="1635349" y="1148508"/>
                  </a:lnTo>
                  <a:lnTo>
                    <a:pt x="1600009" y="1175937"/>
                  </a:lnTo>
                  <a:lnTo>
                    <a:pt x="1562689" y="1201910"/>
                  </a:lnTo>
                  <a:lnTo>
                    <a:pt x="1523475" y="1226364"/>
                  </a:lnTo>
                  <a:lnTo>
                    <a:pt x="1482457" y="1249232"/>
                  </a:lnTo>
                  <a:lnTo>
                    <a:pt x="1439721" y="1270450"/>
                  </a:lnTo>
                  <a:lnTo>
                    <a:pt x="1395357" y="1289955"/>
                  </a:lnTo>
                  <a:lnTo>
                    <a:pt x="1349450" y="1307680"/>
                  </a:lnTo>
                  <a:lnTo>
                    <a:pt x="1302091" y="1323563"/>
                  </a:lnTo>
                  <a:lnTo>
                    <a:pt x="1253366" y="1337537"/>
                  </a:lnTo>
                  <a:lnTo>
                    <a:pt x="1203363" y="1349538"/>
                  </a:lnTo>
                  <a:lnTo>
                    <a:pt x="1152170" y="1359503"/>
                  </a:lnTo>
                  <a:lnTo>
                    <a:pt x="1099876" y="1367365"/>
                  </a:lnTo>
                  <a:lnTo>
                    <a:pt x="1046567" y="1373061"/>
                  </a:lnTo>
                  <a:lnTo>
                    <a:pt x="992332" y="1376526"/>
                  </a:lnTo>
                  <a:lnTo>
                    <a:pt x="937259" y="1377696"/>
                  </a:lnTo>
                  <a:lnTo>
                    <a:pt x="882187" y="1376526"/>
                  </a:lnTo>
                  <a:lnTo>
                    <a:pt x="827952" y="1373061"/>
                  </a:lnTo>
                  <a:lnTo>
                    <a:pt x="774643" y="1367365"/>
                  </a:lnTo>
                  <a:lnTo>
                    <a:pt x="722349" y="1359503"/>
                  </a:lnTo>
                  <a:lnTo>
                    <a:pt x="671156" y="1349538"/>
                  </a:lnTo>
                  <a:lnTo>
                    <a:pt x="621153" y="1337537"/>
                  </a:lnTo>
                  <a:lnTo>
                    <a:pt x="572428" y="1323563"/>
                  </a:lnTo>
                  <a:lnTo>
                    <a:pt x="525069" y="1307680"/>
                  </a:lnTo>
                  <a:lnTo>
                    <a:pt x="479162" y="1289955"/>
                  </a:lnTo>
                  <a:lnTo>
                    <a:pt x="434798" y="1270450"/>
                  </a:lnTo>
                  <a:lnTo>
                    <a:pt x="392062" y="1249232"/>
                  </a:lnTo>
                  <a:lnTo>
                    <a:pt x="351044" y="1226364"/>
                  </a:lnTo>
                  <a:lnTo>
                    <a:pt x="311830" y="1201910"/>
                  </a:lnTo>
                  <a:lnTo>
                    <a:pt x="274510" y="1175937"/>
                  </a:lnTo>
                  <a:lnTo>
                    <a:pt x="239170" y="1148508"/>
                  </a:lnTo>
                  <a:lnTo>
                    <a:pt x="205899" y="1119687"/>
                  </a:lnTo>
                  <a:lnTo>
                    <a:pt x="174785" y="1089540"/>
                  </a:lnTo>
                  <a:lnTo>
                    <a:pt x="145915" y="1058131"/>
                  </a:lnTo>
                  <a:lnTo>
                    <a:pt x="119378" y="1025525"/>
                  </a:lnTo>
                  <a:lnTo>
                    <a:pt x="95261" y="991786"/>
                  </a:lnTo>
                  <a:lnTo>
                    <a:pt x="73652" y="956979"/>
                  </a:lnTo>
                  <a:lnTo>
                    <a:pt x="54639" y="921168"/>
                  </a:lnTo>
                  <a:lnTo>
                    <a:pt x="38310" y="884418"/>
                  </a:lnTo>
                  <a:lnTo>
                    <a:pt x="24752" y="846794"/>
                  </a:lnTo>
                  <a:lnTo>
                    <a:pt x="14055" y="808361"/>
                  </a:lnTo>
                  <a:lnTo>
                    <a:pt x="6305" y="769182"/>
                  </a:lnTo>
                  <a:lnTo>
                    <a:pt x="1590" y="729323"/>
                  </a:lnTo>
                  <a:lnTo>
                    <a:pt x="0" y="688848"/>
                  </a:lnTo>
                  <a:close/>
                </a:path>
              </a:pathLst>
            </a:custGeom>
            <a:ln w="22860">
              <a:solidFill>
                <a:srgbClr val="244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852919" y="3905503"/>
            <a:ext cx="1167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280" marR="5080" indent="-32321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Gill Sans MT"/>
                <a:cs typeface="Gill Sans MT"/>
              </a:rPr>
              <a:t>Recoverable Value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42051" y="4131411"/>
            <a:ext cx="560070" cy="134620"/>
          </a:xfrm>
          <a:custGeom>
            <a:avLst/>
            <a:gdLst/>
            <a:ahLst/>
            <a:cxnLst/>
            <a:rect l="l" t="t" r="r" b="b"/>
            <a:pathLst>
              <a:path w="560070" h="134620">
                <a:moveTo>
                  <a:pt x="0" y="134416"/>
                </a:moveTo>
                <a:lnTo>
                  <a:pt x="559993" y="134416"/>
                </a:lnTo>
                <a:lnTo>
                  <a:pt x="559993" y="0"/>
                </a:lnTo>
                <a:lnTo>
                  <a:pt x="0" y="0"/>
                </a:lnTo>
                <a:lnTo>
                  <a:pt x="0" y="134416"/>
                </a:lnTo>
                <a:close/>
              </a:path>
            </a:pathLst>
          </a:custGeom>
          <a:ln w="22860">
            <a:solidFill>
              <a:srgbClr val="2448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4394" y="1384553"/>
            <a:ext cx="949960" cy="393700"/>
          </a:xfrm>
          <a:custGeom>
            <a:avLst/>
            <a:gdLst/>
            <a:ahLst/>
            <a:cxnLst/>
            <a:rect l="l" t="t" r="r" b="b"/>
            <a:pathLst>
              <a:path w="949960" h="393700">
                <a:moveTo>
                  <a:pt x="65532" y="0"/>
                </a:moveTo>
                <a:lnTo>
                  <a:pt x="949452" y="0"/>
                </a:lnTo>
                <a:lnTo>
                  <a:pt x="949452" y="327660"/>
                </a:lnTo>
                <a:lnTo>
                  <a:pt x="944302" y="353169"/>
                </a:lnTo>
                <a:lnTo>
                  <a:pt x="930259" y="373999"/>
                </a:lnTo>
                <a:lnTo>
                  <a:pt x="909429" y="388042"/>
                </a:lnTo>
                <a:lnTo>
                  <a:pt x="883919" y="393192"/>
                </a:lnTo>
                <a:lnTo>
                  <a:pt x="0" y="393192"/>
                </a:lnTo>
                <a:lnTo>
                  <a:pt x="0" y="65532"/>
                </a:lnTo>
                <a:lnTo>
                  <a:pt x="5149" y="40022"/>
                </a:lnTo>
                <a:lnTo>
                  <a:pt x="19192" y="19192"/>
                </a:lnTo>
                <a:lnTo>
                  <a:pt x="40022" y="5149"/>
                </a:lnTo>
                <a:lnTo>
                  <a:pt x="65532" y="0"/>
                </a:lnTo>
                <a:close/>
              </a:path>
            </a:pathLst>
          </a:custGeom>
          <a:ln w="22859">
            <a:solidFill>
              <a:srgbClr val="24483D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22249" y="1372615"/>
            <a:ext cx="312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0000"/>
                </a:solidFill>
                <a:latin typeface="Gill Sans MT"/>
                <a:cs typeface="Gill Sans MT"/>
              </a:rPr>
              <a:t>IF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865" y="3085338"/>
            <a:ext cx="1169035" cy="393700"/>
          </a:xfrm>
          <a:custGeom>
            <a:avLst/>
            <a:gdLst/>
            <a:ahLst/>
            <a:cxnLst/>
            <a:rect l="l" t="t" r="r" b="b"/>
            <a:pathLst>
              <a:path w="1169035" h="393700">
                <a:moveTo>
                  <a:pt x="65532" y="0"/>
                </a:moveTo>
                <a:lnTo>
                  <a:pt x="1168908" y="0"/>
                </a:lnTo>
                <a:lnTo>
                  <a:pt x="1168908" y="327660"/>
                </a:lnTo>
                <a:lnTo>
                  <a:pt x="1163758" y="353169"/>
                </a:lnTo>
                <a:lnTo>
                  <a:pt x="1149715" y="373999"/>
                </a:lnTo>
                <a:lnTo>
                  <a:pt x="1128885" y="388042"/>
                </a:lnTo>
                <a:lnTo>
                  <a:pt x="1103376" y="393192"/>
                </a:lnTo>
                <a:lnTo>
                  <a:pt x="0" y="393192"/>
                </a:lnTo>
                <a:lnTo>
                  <a:pt x="0" y="65531"/>
                </a:lnTo>
                <a:lnTo>
                  <a:pt x="5149" y="40022"/>
                </a:lnTo>
                <a:lnTo>
                  <a:pt x="19194" y="19192"/>
                </a:lnTo>
                <a:lnTo>
                  <a:pt x="40024" y="5149"/>
                </a:lnTo>
                <a:lnTo>
                  <a:pt x="65532" y="0"/>
                </a:lnTo>
                <a:close/>
              </a:path>
            </a:pathLst>
          </a:custGeom>
          <a:ln w="22860">
            <a:solidFill>
              <a:srgbClr val="24483D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78104" y="3074670"/>
            <a:ext cx="949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0000"/>
                </a:solidFill>
                <a:latin typeface="Gill Sans MT"/>
                <a:cs typeface="Gill Sans MT"/>
              </a:rPr>
              <a:t>THEN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  <p:bldP spid="16" grpId="0"/>
      <p:bldP spid="17" grpId="0" animBg="1"/>
      <p:bldP spid="21" grpId="0"/>
      <p:bldP spid="22" grpId="0" animBg="1"/>
      <p:bldP spid="26" grpId="0"/>
      <p:bldP spid="30" grpId="0"/>
      <p:bldP spid="31" grpId="0" animBg="1"/>
      <p:bldP spid="32" grpId="0" animBg="1"/>
      <p:bldP spid="33" grpId="0"/>
      <p:bldP spid="34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35" dirty="0"/>
              <a:t>RELEVANT</a:t>
            </a:r>
            <a:r>
              <a:rPr sz="2800" spc="-135" dirty="0"/>
              <a:t> </a:t>
            </a:r>
            <a:r>
              <a:rPr sz="2800" spc="-10" dirty="0"/>
              <a:t>DEFINITION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8787510" y="4849164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66657"/>
                </a:solidFill>
                <a:latin typeface="Gill Sans MT"/>
                <a:cs typeface="Gill Sans MT"/>
              </a:rPr>
              <a:t>11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4424" y="4296150"/>
            <a:ext cx="8453120" cy="845185"/>
            <a:chOff x="344424" y="4296150"/>
            <a:chExt cx="8453120" cy="8451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424" y="4296150"/>
              <a:ext cx="8452866" cy="8450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428" y="4671061"/>
              <a:ext cx="8393430" cy="47016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91439" y="4330255"/>
            <a:ext cx="8166734" cy="80454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300"/>
              </a:spcBef>
            </a:pPr>
            <a:r>
              <a:rPr sz="1800" b="1" i="1" spc="-10" dirty="0">
                <a:solidFill>
                  <a:srgbClr val="FFFF00"/>
                </a:solidFill>
                <a:latin typeface="Gill Sans MT"/>
                <a:cs typeface="Gill Sans MT"/>
              </a:rPr>
              <a:t>Value</a:t>
            </a:r>
            <a:r>
              <a:rPr sz="1800" b="1" i="1" spc="-6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1800" b="1" i="1" dirty="0">
                <a:solidFill>
                  <a:srgbClr val="FFFF00"/>
                </a:solidFill>
                <a:latin typeface="Gill Sans MT"/>
                <a:cs typeface="Gill Sans MT"/>
              </a:rPr>
              <a:t>in</a:t>
            </a:r>
            <a:r>
              <a:rPr sz="1800" b="1" i="1" spc="-4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1800" b="1" i="1" spc="-25" dirty="0">
                <a:solidFill>
                  <a:srgbClr val="FFFF00"/>
                </a:solidFill>
                <a:latin typeface="Gill Sans MT"/>
                <a:cs typeface="Gill Sans MT"/>
              </a:rPr>
              <a:t>use</a:t>
            </a:r>
            <a:endParaRPr sz="1800" dirty="0">
              <a:latin typeface="Gill Sans MT"/>
              <a:cs typeface="Gill Sans MT"/>
            </a:endParaRPr>
          </a:p>
          <a:p>
            <a:pPr marL="12700">
              <a:lnSpc>
                <a:spcPts val="1800"/>
              </a:lnSpc>
              <a:spcBef>
                <a:spcPts val="170"/>
              </a:spcBef>
            </a:pPr>
            <a:r>
              <a:rPr sz="1600" dirty="0">
                <a:latin typeface="Gill Sans MT"/>
                <a:cs typeface="Gill Sans MT"/>
              </a:rPr>
              <a:t>It</a:t>
            </a:r>
            <a:r>
              <a:rPr sz="1600" spc="17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is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present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value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of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future</a:t>
            </a:r>
            <a:r>
              <a:rPr sz="1600" spc="19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cash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flows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expected</a:t>
            </a:r>
            <a:r>
              <a:rPr sz="1600" spc="19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to</a:t>
            </a:r>
            <a:r>
              <a:rPr sz="1600" spc="18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be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derived</a:t>
            </a:r>
            <a:r>
              <a:rPr sz="1600" spc="204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from</a:t>
            </a:r>
            <a:r>
              <a:rPr sz="1600" spc="18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an</a:t>
            </a:r>
            <a:r>
              <a:rPr sz="1600" spc="19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asset</a:t>
            </a:r>
            <a:r>
              <a:rPr sz="1600" spc="18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or</a:t>
            </a:r>
            <a:r>
              <a:rPr sz="1600" spc="190" dirty="0">
                <a:latin typeface="Gill Sans MT"/>
                <a:cs typeface="Gill Sans MT"/>
              </a:rPr>
              <a:t> </a:t>
            </a:r>
            <a:r>
              <a:rPr sz="1600" spc="-10" dirty="0">
                <a:latin typeface="Gill Sans MT"/>
                <a:cs typeface="Gill Sans MT"/>
              </a:rPr>
              <a:t>cash-</a:t>
            </a:r>
            <a:endParaRPr sz="1600" dirty="0">
              <a:latin typeface="Gill Sans MT"/>
              <a:cs typeface="Gill Sans MT"/>
            </a:endParaRPr>
          </a:p>
          <a:p>
            <a:pPr marL="12700">
              <a:lnSpc>
                <a:spcPts val="1800"/>
              </a:lnSpc>
            </a:pPr>
            <a:r>
              <a:rPr sz="1600" dirty="0">
                <a:latin typeface="Gill Sans MT"/>
                <a:cs typeface="Gill Sans MT"/>
              </a:rPr>
              <a:t>generating</a:t>
            </a:r>
            <a:r>
              <a:rPr sz="1600" spc="-90" dirty="0">
                <a:latin typeface="Gill Sans MT"/>
                <a:cs typeface="Gill Sans MT"/>
              </a:rPr>
              <a:t> </a:t>
            </a:r>
            <a:r>
              <a:rPr sz="1600" spc="-20" dirty="0">
                <a:latin typeface="Gill Sans MT"/>
                <a:cs typeface="Gill Sans MT"/>
              </a:rPr>
              <a:t>unit</a:t>
            </a:r>
            <a:endParaRPr sz="1600" dirty="0">
              <a:latin typeface="Gill Sans MT"/>
              <a:cs typeface="Gill Sans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4424" y="1165860"/>
            <a:ext cx="8453120" cy="3222625"/>
            <a:chOff x="344424" y="1165860"/>
            <a:chExt cx="8453120" cy="322262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424" y="2388108"/>
              <a:ext cx="8452866" cy="20002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000" y="2854439"/>
              <a:ext cx="8384285" cy="10188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424" y="1165860"/>
              <a:ext cx="8452866" cy="13159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428" y="1557515"/>
              <a:ext cx="8393430" cy="48388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88391" y="1181736"/>
            <a:ext cx="8173720" cy="268986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440"/>
              </a:spcBef>
            </a:pPr>
            <a:r>
              <a:rPr sz="1800" b="1" i="1" dirty="0">
                <a:solidFill>
                  <a:srgbClr val="FFFF00"/>
                </a:solidFill>
                <a:latin typeface="Gill Sans MT"/>
                <a:cs typeface="Gill Sans MT"/>
              </a:rPr>
              <a:t>Carrying</a:t>
            </a:r>
            <a:r>
              <a:rPr sz="1800" b="1" i="1" spc="-10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1800" b="1" i="1" spc="-10" dirty="0">
                <a:solidFill>
                  <a:srgbClr val="FFFF00"/>
                </a:solidFill>
                <a:latin typeface="Gill Sans MT"/>
                <a:cs typeface="Gill Sans MT"/>
              </a:rPr>
              <a:t>Amount</a:t>
            </a:r>
            <a:endParaRPr sz="1800" dirty="0">
              <a:latin typeface="Gill Sans MT"/>
              <a:cs typeface="Gill Sans MT"/>
            </a:endParaRPr>
          </a:p>
          <a:p>
            <a:pPr marL="15240">
              <a:lnSpc>
                <a:spcPts val="1800"/>
              </a:lnSpc>
              <a:spcBef>
                <a:spcPts val="305"/>
              </a:spcBef>
            </a:pPr>
            <a:r>
              <a:rPr sz="1600" dirty="0">
                <a:latin typeface="Gill Sans MT"/>
                <a:cs typeface="Gill Sans MT"/>
              </a:rPr>
              <a:t>It</a:t>
            </a:r>
            <a:r>
              <a:rPr sz="1600" spc="21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is</a:t>
            </a:r>
            <a:r>
              <a:rPr sz="1600" spc="22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</a:t>
            </a:r>
            <a:r>
              <a:rPr sz="1600" spc="229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amount</a:t>
            </a:r>
            <a:r>
              <a:rPr sz="1600" spc="22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at</a:t>
            </a:r>
            <a:r>
              <a:rPr sz="1600" spc="22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which</a:t>
            </a:r>
            <a:r>
              <a:rPr sz="1600" spc="22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an</a:t>
            </a:r>
            <a:r>
              <a:rPr sz="1600" spc="22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asset</a:t>
            </a:r>
            <a:r>
              <a:rPr sz="1600" spc="23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is</a:t>
            </a:r>
            <a:r>
              <a:rPr sz="1600" spc="21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recognized</a:t>
            </a:r>
            <a:r>
              <a:rPr sz="1600" spc="229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after</a:t>
            </a:r>
            <a:r>
              <a:rPr sz="1600" spc="229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deducting</a:t>
            </a:r>
            <a:r>
              <a:rPr sz="1600" spc="229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any</a:t>
            </a:r>
            <a:r>
              <a:rPr sz="1600" spc="22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accumulated</a:t>
            </a:r>
            <a:r>
              <a:rPr sz="1600" spc="220" dirty="0">
                <a:latin typeface="Gill Sans MT"/>
                <a:cs typeface="Gill Sans MT"/>
              </a:rPr>
              <a:t> </a:t>
            </a:r>
            <a:r>
              <a:rPr sz="1600" spc="-10" dirty="0">
                <a:latin typeface="Gill Sans MT"/>
                <a:cs typeface="Gill Sans MT"/>
              </a:rPr>
              <a:t>depreciation</a:t>
            </a:r>
            <a:endParaRPr sz="1600" dirty="0">
              <a:latin typeface="Gill Sans MT"/>
              <a:cs typeface="Gill Sans MT"/>
            </a:endParaRPr>
          </a:p>
          <a:p>
            <a:pPr marL="15240">
              <a:lnSpc>
                <a:spcPts val="1800"/>
              </a:lnSpc>
            </a:pPr>
            <a:r>
              <a:rPr sz="1600" spc="-10" dirty="0">
                <a:latin typeface="Gill Sans MT"/>
                <a:cs typeface="Gill Sans MT"/>
              </a:rPr>
              <a:t>(amortization)</a:t>
            </a:r>
            <a:endParaRPr sz="16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Gill Sans MT"/>
              <a:cs typeface="Gill Sans MT"/>
            </a:endParaRPr>
          </a:p>
          <a:p>
            <a:pPr marL="29845" algn="just">
              <a:lnSpc>
                <a:spcPts val="2075"/>
              </a:lnSpc>
            </a:pPr>
            <a:r>
              <a:rPr sz="1800" b="1" i="1" dirty="0">
                <a:solidFill>
                  <a:srgbClr val="FFFF00"/>
                </a:solidFill>
                <a:latin typeface="Gill Sans MT"/>
                <a:cs typeface="Gill Sans MT"/>
              </a:rPr>
              <a:t>Fair</a:t>
            </a:r>
            <a:r>
              <a:rPr sz="1800" b="1" i="1" spc="-3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1800" b="1" i="1" dirty="0">
                <a:solidFill>
                  <a:srgbClr val="FFFF00"/>
                </a:solidFill>
                <a:latin typeface="Gill Sans MT"/>
                <a:cs typeface="Gill Sans MT"/>
              </a:rPr>
              <a:t>value</a:t>
            </a:r>
            <a:r>
              <a:rPr sz="1800" b="1" i="1" spc="-15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1800" b="1" i="1" dirty="0">
                <a:solidFill>
                  <a:srgbClr val="FFFF00"/>
                </a:solidFill>
                <a:latin typeface="Gill Sans MT"/>
                <a:cs typeface="Gill Sans MT"/>
              </a:rPr>
              <a:t>Less</a:t>
            </a:r>
            <a:r>
              <a:rPr sz="1800" b="1" i="1" spc="-2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1800" b="1" i="1" dirty="0">
                <a:solidFill>
                  <a:srgbClr val="FFFF00"/>
                </a:solidFill>
                <a:latin typeface="Gill Sans MT"/>
                <a:cs typeface="Gill Sans MT"/>
              </a:rPr>
              <a:t>Cost</a:t>
            </a:r>
            <a:r>
              <a:rPr sz="1800" b="1" i="1" spc="-15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1800" b="1" i="1" dirty="0">
                <a:solidFill>
                  <a:srgbClr val="FFFF00"/>
                </a:solidFill>
                <a:latin typeface="Gill Sans MT"/>
                <a:cs typeface="Gill Sans MT"/>
              </a:rPr>
              <a:t>to</a:t>
            </a:r>
            <a:r>
              <a:rPr sz="1800" b="1" i="1" spc="-20" dirty="0">
                <a:solidFill>
                  <a:srgbClr val="FFFF00"/>
                </a:solidFill>
                <a:latin typeface="Gill Sans MT"/>
                <a:cs typeface="Gill Sans MT"/>
              </a:rPr>
              <a:t> Sell</a:t>
            </a:r>
            <a:endParaRPr sz="1800" dirty="0">
              <a:latin typeface="Gill Sans MT"/>
              <a:cs typeface="Gill Sans MT"/>
            </a:endParaRPr>
          </a:p>
          <a:p>
            <a:pPr marL="12700" marR="5080" algn="just">
              <a:lnSpc>
                <a:spcPct val="87000"/>
              </a:lnSpc>
              <a:spcBef>
                <a:spcPts val="155"/>
              </a:spcBef>
            </a:pPr>
            <a:r>
              <a:rPr sz="1500" dirty="0">
                <a:latin typeface="Gill Sans MT"/>
                <a:cs typeface="Gill Sans MT"/>
              </a:rPr>
              <a:t>Fair</a:t>
            </a:r>
            <a:r>
              <a:rPr sz="1500" spc="6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Value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is</a:t>
            </a:r>
            <a:r>
              <a:rPr sz="1500" spc="7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the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price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that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would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be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received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to</a:t>
            </a:r>
            <a:r>
              <a:rPr sz="1500" spc="7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sell</a:t>
            </a:r>
            <a:r>
              <a:rPr sz="1500" spc="6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an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asset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or</a:t>
            </a:r>
            <a:r>
              <a:rPr sz="1500" spc="7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paid</a:t>
            </a:r>
            <a:r>
              <a:rPr sz="1500" spc="7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to</a:t>
            </a:r>
            <a:r>
              <a:rPr sz="1500" spc="7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transfer</a:t>
            </a:r>
            <a:r>
              <a:rPr sz="1500" spc="6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</a:t>
            </a:r>
            <a:r>
              <a:rPr sz="1500" spc="8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liability</a:t>
            </a:r>
            <a:r>
              <a:rPr sz="1500" spc="8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in</a:t>
            </a:r>
            <a:r>
              <a:rPr sz="1500" spc="7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an</a:t>
            </a:r>
            <a:r>
              <a:rPr sz="1500" spc="95" dirty="0">
                <a:latin typeface="Gill Sans MT"/>
                <a:cs typeface="Gill Sans MT"/>
              </a:rPr>
              <a:t> </a:t>
            </a:r>
            <a:r>
              <a:rPr sz="1500" spc="-10" dirty="0">
                <a:latin typeface="Gill Sans MT"/>
                <a:cs typeface="Gill Sans MT"/>
              </a:rPr>
              <a:t>orderly </a:t>
            </a:r>
            <a:r>
              <a:rPr sz="1500" dirty="0">
                <a:latin typeface="Gill Sans MT"/>
                <a:cs typeface="Gill Sans MT"/>
              </a:rPr>
              <a:t>transaction</a:t>
            </a:r>
            <a:r>
              <a:rPr sz="1500" spc="16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between</a:t>
            </a:r>
            <a:r>
              <a:rPr sz="1500" spc="16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market</a:t>
            </a:r>
            <a:r>
              <a:rPr sz="1500" spc="16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participants</a:t>
            </a:r>
            <a:r>
              <a:rPr sz="1500" spc="17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at</a:t>
            </a:r>
            <a:r>
              <a:rPr sz="1500" spc="16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the</a:t>
            </a:r>
            <a:r>
              <a:rPr sz="1500" spc="16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measurement</a:t>
            </a:r>
            <a:r>
              <a:rPr sz="1500" spc="15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date.</a:t>
            </a:r>
            <a:r>
              <a:rPr sz="1500" spc="1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Cost</a:t>
            </a:r>
            <a:r>
              <a:rPr sz="1500" spc="16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to</a:t>
            </a:r>
            <a:r>
              <a:rPr sz="1500" spc="15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Sell</a:t>
            </a:r>
            <a:r>
              <a:rPr sz="1500" spc="15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are</a:t>
            </a:r>
            <a:r>
              <a:rPr sz="1500" spc="16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direct</a:t>
            </a:r>
            <a:r>
              <a:rPr sz="1500" spc="165" dirty="0">
                <a:latin typeface="Gill Sans MT"/>
                <a:cs typeface="Gill Sans MT"/>
              </a:rPr>
              <a:t> </a:t>
            </a:r>
            <a:r>
              <a:rPr sz="1500" spc="-10" dirty="0">
                <a:latin typeface="Gill Sans MT"/>
                <a:cs typeface="Gill Sans MT"/>
              </a:rPr>
              <a:t>incremental </a:t>
            </a:r>
            <a:r>
              <a:rPr sz="1500" dirty="0">
                <a:latin typeface="Gill Sans MT"/>
                <a:cs typeface="Gill Sans MT"/>
              </a:rPr>
              <a:t>costs</a:t>
            </a:r>
            <a:r>
              <a:rPr sz="1500" spc="12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to</a:t>
            </a:r>
            <a:r>
              <a:rPr sz="1500" spc="13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bring</a:t>
            </a:r>
            <a:r>
              <a:rPr sz="1500" spc="14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an</a:t>
            </a:r>
            <a:r>
              <a:rPr sz="1500" spc="14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asset</a:t>
            </a:r>
            <a:r>
              <a:rPr sz="1500" spc="14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into</a:t>
            </a:r>
            <a:r>
              <a:rPr sz="1500" spc="13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condition</a:t>
            </a:r>
            <a:r>
              <a:rPr sz="1500" spc="12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for</a:t>
            </a:r>
            <a:r>
              <a:rPr sz="1500" spc="13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its</a:t>
            </a:r>
            <a:r>
              <a:rPr sz="1500" spc="14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sale</a:t>
            </a:r>
            <a:r>
              <a:rPr sz="1500" spc="13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(For</a:t>
            </a:r>
            <a:r>
              <a:rPr sz="1500" spc="13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Eg.</a:t>
            </a:r>
            <a:r>
              <a:rPr sz="1500" spc="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Legal</a:t>
            </a:r>
            <a:r>
              <a:rPr sz="1500" spc="13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costs,</a:t>
            </a:r>
            <a:r>
              <a:rPr sz="1500" spc="-1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Stamp</a:t>
            </a:r>
            <a:r>
              <a:rPr sz="1500" spc="14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duty</a:t>
            </a:r>
            <a:r>
              <a:rPr sz="1500" spc="14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or</a:t>
            </a:r>
            <a:r>
              <a:rPr sz="1500" spc="13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other</a:t>
            </a:r>
            <a:r>
              <a:rPr sz="1500" spc="135" dirty="0">
                <a:latin typeface="Gill Sans MT"/>
                <a:cs typeface="Gill Sans MT"/>
              </a:rPr>
              <a:t> </a:t>
            </a:r>
            <a:r>
              <a:rPr sz="1500" spc="-10" dirty="0">
                <a:latin typeface="Gill Sans MT"/>
                <a:cs typeface="Gill Sans MT"/>
              </a:rPr>
              <a:t>transaction </a:t>
            </a:r>
            <a:r>
              <a:rPr sz="1500" dirty="0">
                <a:latin typeface="Gill Sans MT"/>
                <a:cs typeface="Gill Sans MT"/>
              </a:rPr>
              <a:t>taxes,</a:t>
            </a:r>
            <a:r>
              <a:rPr sz="1500" spc="4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Costs</a:t>
            </a:r>
            <a:r>
              <a:rPr sz="1500" spc="204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of</a:t>
            </a:r>
            <a:r>
              <a:rPr sz="1500" spc="19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removing</a:t>
            </a:r>
            <a:r>
              <a:rPr sz="1500" spc="19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the</a:t>
            </a:r>
            <a:r>
              <a:rPr sz="1500" spc="20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asset</a:t>
            </a:r>
            <a:r>
              <a:rPr sz="1500" spc="20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and</a:t>
            </a:r>
            <a:r>
              <a:rPr sz="1500" spc="20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any</a:t>
            </a:r>
            <a:r>
              <a:rPr sz="1500" spc="20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direct</a:t>
            </a:r>
            <a:r>
              <a:rPr sz="1500" spc="20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incremental</a:t>
            </a:r>
            <a:r>
              <a:rPr sz="1500" spc="19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costs</a:t>
            </a:r>
            <a:r>
              <a:rPr sz="1500" spc="195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of</a:t>
            </a:r>
            <a:r>
              <a:rPr sz="1500" spc="19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getting</a:t>
            </a:r>
            <a:r>
              <a:rPr sz="1500" spc="19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the</a:t>
            </a:r>
            <a:r>
              <a:rPr sz="1500" spc="20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asset</a:t>
            </a:r>
            <a:r>
              <a:rPr sz="1500" spc="200" dirty="0">
                <a:latin typeface="Gill Sans MT"/>
                <a:cs typeface="Gill Sans MT"/>
              </a:rPr>
              <a:t> </a:t>
            </a:r>
            <a:r>
              <a:rPr sz="1500" dirty="0">
                <a:latin typeface="Gill Sans MT"/>
                <a:cs typeface="Gill Sans MT"/>
              </a:rPr>
              <a:t>into</a:t>
            </a:r>
            <a:r>
              <a:rPr sz="1500" spc="190" dirty="0">
                <a:latin typeface="Gill Sans MT"/>
                <a:cs typeface="Gill Sans MT"/>
              </a:rPr>
              <a:t> </a:t>
            </a:r>
            <a:r>
              <a:rPr sz="1500" spc="-10" dirty="0">
                <a:latin typeface="Gill Sans MT"/>
                <a:cs typeface="Gill Sans MT"/>
              </a:rPr>
              <a:t>saleable condition)</a:t>
            </a:r>
            <a:endParaRPr sz="15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088" rIns="0" bIns="0" rtlCol="0">
            <a:spAutoFit/>
          </a:bodyPr>
          <a:lstStyle/>
          <a:p>
            <a:pPr marL="1888489">
              <a:lnSpc>
                <a:spcPct val="100000"/>
              </a:lnSpc>
              <a:spcBef>
                <a:spcPts val="100"/>
              </a:spcBef>
            </a:pPr>
            <a:r>
              <a:rPr sz="2100" dirty="0"/>
              <a:t>PRACTICAL</a:t>
            </a:r>
            <a:r>
              <a:rPr sz="2100" spc="-120" dirty="0"/>
              <a:t> </a:t>
            </a:r>
            <a:r>
              <a:rPr sz="2100" spc="-10" dirty="0"/>
              <a:t>QUESTIONS</a:t>
            </a:r>
            <a:endParaRPr sz="2100"/>
          </a:p>
        </p:txBody>
      </p:sp>
      <p:sp>
        <p:nvSpPr>
          <p:cNvPr id="4" name="object 4"/>
          <p:cNvSpPr txBox="1"/>
          <p:nvPr/>
        </p:nvSpPr>
        <p:spPr>
          <a:xfrm>
            <a:off x="8787510" y="4849164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66657"/>
                </a:solidFill>
                <a:latin typeface="Gill Sans MT"/>
                <a:cs typeface="Gill Sans MT"/>
              </a:rPr>
              <a:t>12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3520" y="1644777"/>
            <a:ext cx="853694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Uttaranchal Industries</a:t>
            </a:r>
            <a:r>
              <a:rPr sz="1800" spc="3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Ltd.</a:t>
            </a:r>
            <a:r>
              <a:rPr sz="1800" spc="-1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gives</a:t>
            </a:r>
            <a:r>
              <a:rPr sz="1800" spc="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following</a:t>
            </a:r>
            <a:r>
              <a:rPr sz="1800" spc="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estimates</a:t>
            </a:r>
            <a:r>
              <a:rPr sz="1800" spc="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cash</a:t>
            </a:r>
            <a:r>
              <a:rPr sz="1800" spc="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flows</a:t>
            </a:r>
            <a:r>
              <a:rPr sz="1800" spc="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relating</a:t>
            </a:r>
            <a:r>
              <a:rPr sz="1800" spc="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fixed</a:t>
            </a:r>
            <a:r>
              <a:rPr sz="1800" spc="2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asset</a:t>
            </a:r>
            <a:endParaRPr sz="18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3</a:t>
            </a:r>
            <a:r>
              <a:rPr sz="1800" spc="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l-12-</a:t>
            </a:r>
            <a:r>
              <a:rPr sz="1800" dirty="0">
                <a:latin typeface="Gill Sans MT"/>
                <a:cs typeface="Gill Sans MT"/>
              </a:rPr>
              <a:t>2005.The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discount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rate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is</a:t>
            </a:r>
            <a:r>
              <a:rPr sz="1800" spc="1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15%.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3520" y="3966159"/>
            <a:ext cx="36112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Residual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value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at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 end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2010</a:t>
            </a:r>
            <a:r>
              <a:rPr sz="1800" spc="500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Fixed</a:t>
            </a:r>
            <a:r>
              <a:rPr sz="1800" spc="-1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Asset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purchased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1-1-</a:t>
            </a:r>
            <a:r>
              <a:rPr sz="1800" dirty="0">
                <a:latin typeface="Gill Sans MT"/>
                <a:cs typeface="Gill Sans MT"/>
              </a:rPr>
              <a:t>2003</a:t>
            </a:r>
            <a:r>
              <a:rPr sz="1800" spc="35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for </a:t>
            </a:r>
            <a:r>
              <a:rPr sz="1800" dirty="0">
                <a:latin typeface="Gill Sans MT"/>
                <a:cs typeface="Gill Sans MT"/>
              </a:rPr>
              <a:t>Useful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life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58054" y="3966159"/>
            <a:ext cx="13703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  <a:tabLst>
                <a:tab pos="332105" algn="l"/>
              </a:tabLst>
            </a:pPr>
            <a:r>
              <a:rPr sz="1800" spc="-50" dirty="0">
                <a:latin typeface="Gill Sans MT"/>
                <a:cs typeface="Gill Sans MT"/>
              </a:rPr>
              <a:t>=</a:t>
            </a:r>
            <a:r>
              <a:rPr sz="1800" dirty="0">
                <a:latin typeface="Gill Sans MT"/>
                <a:cs typeface="Gill Sans MT"/>
              </a:rPr>
              <a:t>	500</a:t>
            </a:r>
            <a:r>
              <a:rPr sz="1800" spc="-20" dirty="0">
                <a:latin typeface="Gill Sans MT"/>
                <a:cs typeface="Gill Sans MT"/>
              </a:rPr>
              <a:t> Lacs</a:t>
            </a:r>
            <a:endParaRPr sz="18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tabLst>
                <a:tab pos="273050" algn="l"/>
              </a:tabLst>
            </a:pPr>
            <a:r>
              <a:rPr sz="1800" spc="-50" dirty="0">
                <a:latin typeface="Gill Sans MT"/>
                <a:cs typeface="Gill Sans MT"/>
              </a:rPr>
              <a:t>=</a:t>
            </a:r>
            <a:r>
              <a:rPr sz="1800" dirty="0">
                <a:latin typeface="Gill Sans MT"/>
                <a:cs typeface="Gill Sans MT"/>
              </a:rPr>
              <a:t>	20,000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Lacs</a:t>
            </a:r>
            <a:endParaRPr sz="1800" dirty="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tabLst>
                <a:tab pos="396240" algn="l"/>
              </a:tabLst>
            </a:pPr>
            <a:r>
              <a:rPr sz="1800" spc="-50" dirty="0">
                <a:latin typeface="Gill Sans MT"/>
                <a:cs typeface="Gill Sans MT"/>
              </a:rPr>
              <a:t>=</a:t>
            </a:r>
            <a:r>
              <a:rPr sz="1800" dirty="0">
                <a:latin typeface="Gill Sans MT"/>
                <a:cs typeface="Gill Sans MT"/>
              </a:rPr>
              <a:t>	8</a:t>
            </a:r>
            <a:r>
              <a:rPr sz="1800" spc="-27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Years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3520" y="4790947"/>
            <a:ext cx="8067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Residual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value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estimated</a:t>
            </a:r>
            <a:r>
              <a:rPr sz="1800" spc="484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500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lakhs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at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 end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8 </a:t>
            </a:r>
            <a:r>
              <a:rPr sz="1800" spc="-10" dirty="0">
                <a:latin typeface="Gill Sans MT"/>
                <a:cs typeface="Gill Sans MT"/>
              </a:rPr>
              <a:t>years.</a:t>
            </a:r>
            <a:r>
              <a:rPr sz="1800" spc="-2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Net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selling</a:t>
            </a:r>
            <a:r>
              <a:rPr sz="1800" spc="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price 10,000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lakhs</a:t>
            </a:r>
            <a:endParaRPr sz="1800" dirty="0">
              <a:latin typeface="Gill Sans MT"/>
              <a:cs typeface="Gill Sans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540252" y="1197863"/>
            <a:ext cx="1903730" cy="443865"/>
            <a:chOff x="3540252" y="1197863"/>
            <a:chExt cx="1903730" cy="443865"/>
          </a:xfrm>
        </p:grpSpPr>
        <p:sp>
          <p:nvSpPr>
            <p:cNvPr id="10" name="object 10"/>
            <p:cNvSpPr/>
            <p:nvPr/>
          </p:nvSpPr>
          <p:spPr>
            <a:xfrm>
              <a:off x="3554730" y="1212341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1874520" y="0"/>
                  </a:moveTo>
                  <a:lnTo>
                    <a:pt x="69087" y="0"/>
                  </a:lnTo>
                  <a:lnTo>
                    <a:pt x="42219" y="5437"/>
                  </a:lnTo>
                  <a:lnTo>
                    <a:pt x="20256" y="20256"/>
                  </a:lnTo>
                  <a:lnTo>
                    <a:pt x="5437" y="42219"/>
                  </a:lnTo>
                  <a:lnTo>
                    <a:pt x="0" y="69087"/>
                  </a:lnTo>
                  <a:lnTo>
                    <a:pt x="0" y="414528"/>
                  </a:lnTo>
                  <a:lnTo>
                    <a:pt x="1805432" y="414528"/>
                  </a:lnTo>
                  <a:lnTo>
                    <a:pt x="1832300" y="409090"/>
                  </a:lnTo>
                  <a:lnTo>
                    <a:pt x="1854263" y="394271"/>
                  </a:lnTo>
                  <a:lnTo>
                    <a:pt x="1869082" y="372308"/>
                  </a:lnTo>
                  <a:lnTo>
                    <a:pt x="1874520" y="345440"/>
                  </a:lnTo>
                  <a:lnTo>
                    <a:pt x="1874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54730" y="1212341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69087" y="0"/>
                  </a:moveTo>
                  <a:lnTo>
                    <a:pt x="1874520" y="0"/>
                  </a:lnTo>
                  <a:lnTo>
                    <a:pt x="1874520" y="345440"/>
                  </a:lnTo>
                  <a:lnTo>
                    <a:pt x="1869082" y="372308"/>
                  </a:lnTo>
                  <a:lnTo>
                    <a:pt x="1854263" y="394271"/>
                  </a:lnTo>
                  <a:lnTo>
                    <a:pt x="1832300" y="409090"/>
                  </a:lnTo>
                  <a:lnTo>
                    <a:pt x="1805432" y="414528"/>
                  </a:lnTo>
                  <a:lnTo>
                    <a:pt x="0" y="414528"/>
                  </a:lnTo>
                  <a:lnTo>
                    <a:pt x="0" y="69087"/>
                  </a:lnTo>
                  <a:lnTo>
                    <a:pt x="5437" y="42219"/>
                  </a:lnTo>
                  <a:lnTo>
                    <a:pt x="20256" y="20256"/>
                  </a:lnTo>
                  <a:lnTo>
                    <a:pt x="42219" y="5437"/>
                  </a:lnTo>
                  <a:lnTo>
                    <a:pt x="69087" y="0"/>
                  </a:lnTo>
                  <a:close/>
                </a:path>
              </a:pathLst>
            </a:custGeom>
            <a:ln w="28956">
              <a:solidFill>
                <a:srgbClr val="A0551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0084" y="1315173"/>
              <a:ext cx="1491234" cy="262928"/>
            </a:xfrm>
            <a:prstGeom prst="rect">
              <a:avLst/>
            </a:prstGeom>
          </p:spPr>
        </p:pic>
      </p:grp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236715" y="2249932"/>
          <a:ext cx="5647690" cy="1682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4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055">
                <a:tc>
                  <a:txBody>
                    <a:bodyPr/>
                    <a:lstStyle/>
                    <a:p>
                      <a:pPr marR="1143000" algn="r">
                        <a:lnSpc>
                          <a:spcPts val="2105"/>
                        </a:lnSpc>
                      </a:pPr>
                      <a:r>
                        <a:rPr sz="1800" b="1" spc="-20" dirty="0">
                          <a:latin typeface="Gill Sans MT"/>
                          <a:cs typeface="Gill Sans MT"/>
                        </a:rPr>
                        <a:t>Year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2105"/>
                        </a:lnSpc>
                      </a:pPr>
                      <a:r>
                        <a:rPr sz="1800" b="1" dirty="0">
                          <a:latin typeface="Gill Sans MT"/>
                          <a:cs typeface="Gill Sans MT"/>
                        </a:rPr>
                        <a:t>Cash</a:t>
                      </a:r>
                      <a:r>
                        <a:rPr sz="1800" b="1" spc="-55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dirty="0">
                          <a:latin typeface="Gill Sans MT"/>
                          <a:cs typeface="Gill Sans MT"/>
                        </a:rPr>
                        <a:t>flow</a:t>
                      </a:r>
                      <a:r>
                        <a:rPr sz="1800" b="1" spc="-20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dirty="0">
                          <a:latin typeface="Gill Sans MT"/>
                          <a:cs typeface="Gill Sans MT"/>
                        </a:rPr>
                        <a:t>(Rs.</a:t>
                      </a:r>
                      <a:r>
                        <a:rPr sz="1800" b="1" spc="-210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dirty="0">
                          <a:latin typeface="Gill Sans MT"/>
                          <a:cs typeface="Gill Sans MT"/>
                        </a:rPr>
                        <a:t>in</a:t>
                      </a:r>
                      <a:r>
                        <a:rPr sz="1800" b="1" spc="-15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spc="-10" dirty="0">
                          <a:latin typeface="Gill Sans MT"/>
                          <a:cs typeface="Gill Sans MT"/>
                        </a:rPr>
                        <a:t>lakhs)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R="1156970" algn="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2006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2000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R="1156970" algn="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2007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3000</a:t>
                      </a:r>
                      <a:endParaRPr sz="1800" dirty="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R="1156970" algn="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2008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3000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R="1156970" algn="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2009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4000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R="1155065" algn="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2010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060"/>
                        </a:lnSpc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2000</a:t>
                      </a:r>
                      <a:endParaRPr sz="1800" dirty="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5990082" y="2085594"/>
            <a:ext cx="3074035" cy="2222500"/>
          </a:xfrm>
          <a:custGeom>
            <a:avLst/>
            <a:gdLst/>
            <a:ahLst/>
            <a:cxnLst/>
            <a:rect l="l" t="t" r="r" b="b"/>
            <a:pathLst>
              <a:path w="3074034" h="2222500">
                <a:moveTo>
                  <a:pt x="370331" y="0"/>
                </a:moveTo>
                <a:lnTo>
                  <a:pt x="2703575" y="0"/>
                </a:lnTo>
                <a:lnTo>
                  <a:pt x="2750018" y="2886"/>
                </a:lnTo>
                <a:lnTo>
                  <a:pt x="2794741" y="11313"/>
                </a:lnTo>
                <a:lnTo>
                  <a:pt x="2837400" y="24934"/>
                </a:lnTo>
                <a:lnTo>
                  <a:pt x="2877644" y="43401"/>
                </a:lnTo>
                <a:lnTo>
                  <a:pt x="2915128" y="66367"/>
                </a:lnTo>
                <a:lnTo>
                  <a:pt x="2949504" y="93483"/>
                </a:lnTo>
                <a:lnTo>
                  <a:pt x="2980424" y="124403"/>
                </a:lnTo>
                <a:lnTo>
                  <a:pt x="3007540" y="158779"/>
                </a:lnTo>
                <a:lnTo>
                  <a:pt x="3030506" y="196263"/>
                </a:lnTo>
                <a:lnTo>
                  <a:pt x="3048973" y="236507"/>
                </a:lnTo>
                <a:lnTo>
                  <a:pt x="3062594" y="279166"/>
                </a:lnTo>
                <a:lnTo>
                  <a:pt x="3071021" y="323889"/>
                </a:lnTo>
                <a:lnTo>
                  <a:pt x="3073908" y="370331"/>
                </a:lnTo>
                <a:lnTo>
                  <a:pt x="3073908" y="2221992"/>
                </a:lnTo>
                <a:lnTo>
                  <a:pt x="0" y="2221992"/>
                </a:lnTo>
                <a:lnTo>
                  <a:pt x="0" y="370331"/>
                </a:lnTo>
                <a:lnTo>
                  <a:pt x="2886" y="323889"/>
                </a:lnTo>
                <a:lnTo>
                  <a:pt x="11313" y="279166"/>
                </a:lnTo>
                <a:lnTo>
                  <a:pt x="24934" y="236507"/>
                </a:lnTo>
                <a:lnTo>
                  <a:pt x="43401" y="196263"/>
                </a:lnTo>
                <a:lnTo>
                  <a:pt x="66367" y="158779"/>
                </a:lnTo>
                <a:lnTo>
                  <a:pt x="93483" y="124403"/>
                </a:lnTo>
                <a:lnTo>
                  <a:pt x="124403" y="93483"/>
                </a:lnTo>
                <a:lnTo>
                  <a:pt x="158779" y="66367"/>
                </a:lnTo>
                <a:lnTo>
                  <a:pt x="196263" y="43401"/>
                </a:lnTo>
                <a:lnTo>
                  <a:pt x="236507" y="24934"/>
                </a:lnTo>
                <a:lnTo>
                  <a:pt x="279166" y="11313"/>
                </a:lnTo>
                <a:lnTo>
                  <a:pt x="323889" y="2886"/>
                </a:lnTo>
                <a:lnTo>
                  <a:pt x="370331" y="0"/>
                </a:lnTo>
                <a:close/>
              </a:path>
            </a:pathLst>
          </a:custGeom>
          <a:ln w="22860">
            <a:solidFill>
              <a:srgbClr val="24483D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78041" y="2267788"/>
            <a:ext cx="2663825" cy="194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Calculate</a:t>
            </a:r>
            <a:r>
              <a:rPr sz="1800" b="1" spc="-4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– </a:t>
            </a:r>
            <a:r>
              <a:rPr sz="1800" b="1" spc="-10" dirty="0">
                <a:solidFill>
                  <a:srgbClr val="FF0000"/>
                </a:solidFill>
                <a:latin typeface="Gill Sans MT"/>
                <a:cs typeface="Gill Sans MT"/>
              </a:rPr>
              <a:t>31.12.2005</a:t>
            </a:r>
            <a:endParaRPr sz="1800" dirty="0">
              <a:latin typeface="Gill Sans MT"/>
              <a:cs typeface="Gill Sans MT"/>
            </a:endParaRPr>
          </a:p>
          <a:p>
            <a:pPr marL="320040" indent="-307340">
              <a:lnSpc>
                <a:spcPct val="100000"/>
              </a:lnSpc>
              <a:spcBef>
                <a:spcPts val="5"/>
              </a:spcBef>
              <a:buAutoNum type="alphaLcParenBoth"/>
              <a:tabLst>
                <a:tab pos="320040" algn="l"/>
                <a:tab pos="1254760" algn="l"/>
              </a:tabLst>
            </a:pPr>
            <a:r>
              <a:rPr sz="1800" spc="-10" dirty="0">
                <a:latin typeface="Gill Sans MT"/>
                <a:cs typeface="Gill Sans MT"/>
              </a:rPr>
              <a:t>Carrying</a:t>
            </a:r>
            <a:r>
              <a:rPr sz="1800" dirty="0">
                <a:latin typeface="Gill Sans MT"/>
                <a:cs typeface="Gill Sans MT"/>
              </a:rPr>
              <a:t>	</a:t>
            </a:r>
            <a:r>
              <a:rPr sz="1800" spc="-10" dirty="0">
                <a:latin typeface="Gill Sans MT"/>
                <a:cs typeface="Gill Sans MT"/>
              </a:rPr>
              <a:t>amount</a:t>
            </a:r>
            <a:endParaRPr sz="1800" dirty="0">
              <a:latin typeface="Gill Sans MT"/>
              <a:cs typeface="Gill Sans MT"/>
            </a:endParaRPr>
          </a:p>
          <a:p>
            <a:pPr marL="354330" indent="-341630">
              <a:lnSpc>
                <a:spcPct val="100000"/>
              </a:lnSpc>
              <a:buAutoNum type="alphaLcParenBoth"/>
              <a:tabLst>
                <a:tab pos="354330" algn="l"/>
              </a:tabLst>
            </a:pPr>
            <a:r>
              <a:rPr sz="1800" dirty="0">
                <a:latin typeface="Gill Sans MT"/>
                <a:cs typeface="Gill Sans MT"/>
              </a:rPr>
              <a:t>Value</a:t>
            </a:r>
            <a:r>
              <a:rPr sz="1800" spc="-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</a:t>
            </a:r>
            <a:r>
              <a:rPr sz="1800" spc="-45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use</a:t>
            </a:r>
            <a:endParaRPr sz="1800" dirty="0">
              <a:latin typeface="Gill Sans MT"/>
              <a:cs typeface="Gill Sans MT"/>
            </a:endParaRPr>
          </a:p>
          <a:p>
            <a:pPr marL="353695" indent="-340995">
              <a:lnSpc>
                <a:spcPct val="100000"/>
              </a:lnSpc>
              <a:buAutoNum type="alphaLcParenBoth"/>
              <a:tabLst>
                <a:tab pos="353695" algn="l"/>
              </a:tabLst>
            </a:pPr>
            <a:r>
              <a:rPr sz="1800" dirty="0">
                <a:latin typeface="Gill Sans MT"/>
                <a:cs typeface="Gill Sans MT"/>
              </a:rPr>
              <a:t>Recoverable</a:t>
            </a:r>
            <a:r>
              <a:rPr sz="1800" spc="-7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amount</a:t>
            </a:r>
            <a:endParaRPr sz="1800" dirty="0">
              <a:latin typeface="Gill Sans MT"/>
              <a:cs typeface="Gill Sans MT"/>
            </a:endParaRPr>
          </a:p>
          <a:p>
            <a:pPr marL="353695" indent="-340995">
              <a:lnSpc>
                <a:spcPct val="100000"/>
              </a:lnSpc>
              <a:buAutoNum type="alphaLcParenBoth"/>
              <a:tabLst>
                <a:tab pos="353695" algn="l"/>
              </a:tabLst>
            </a:pPr>
            <a:r>
              <a:rPr sz="1800" dirty="0">
                <a:latin typeface="Gill Sans MT"/>
                <a:cs typeface="Gill Sans MT"/>
              </a:rPr>
              <a:t>Impairment</a:t>
            </a:r>
            <a:r>
              <a:rPr sz="1800" spc="-20" dirty="0">
                <a:latin typeface="Gill Sans MT"/>
                <a:cs typeface="Gill Sans MT"/>
              </a:rPr>
              <a:t> loss</a:t>
            </a:r>
            <a:endParaRPr sz="1800" dirty="0">
              <a:latin typeface="Gill Sans MT"/>
              <a:cs typeface="Gill Sans MT"/>
            </a:endParaRPr>
          </a:p>
          <a:p>
            <a:pPr marL="354330" indent="-341630">
              <a:lnSpc>
                <a:spcPct val="100000"/>
              </a:lnSpc>
              <a:buAutoNum type="alphaLcParenBoth"/>
              <a:tabLst>
                <a:tab pos="354330" algn="l"/>
              </a:tabLst>
            </a:pPr>
            <a:r>
              <a:rPr sz="1800" dirty="0">
                <a:latin typeface="Gill Sans MT"/>
                <a:cs typeface="Gill Sans MT"/>
              </a:rPr>
              <a:t>Revised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carrying-</a:t>
            </a:r>
            <a:r>
              <a:rPr sz="1800" spc="-10" dirty="0">
                <a:latin typeface="Gill Sans MT"/>
                <a:cs typeface="Gill Sans MT"/>
              </a:rPr>
              <a:t>amount</a:t>
            </a:r>
            <a:endParaRPr sz="1800" dirty="0">
              <a:latin typeface="Gill Sans MT"/>
              <a:cs typeface="Gill Sans MT"/>
            </a:endParaRPr>
          </a:p>
          <a:p>
            <a:pPr marL="354965" indent="-342265">
              <a:lnSpc>
                <a:spcPct val="100000"/>
              </a:lnSpc>
              <a:buAutoNum type="alphaLcParenBoth"/>
              <a:tabLst>
                <a:tab pos="354965" algn="l"/>
              </a:tabLst>
            </a:pPr>
            <a:r>
              <a:rPr sz="1800" dirty="0">
                <a:latin typeface="Gill Sans MT"/>
                <a:cs typeface="Gill Sans MT"/>
              </a:rPr>
              <a:t>Depreciation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-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2006</a:t>
            </a:r>
            <a:endParaRPr sz="18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CASH</a:t>
            </a:r>
            <a:r>
              <a:rPr sz="2800" spc="-114" dirty="0"/>
              <a:t> </a:t>
            </a:r>
            <a:r>
              <a:rPr sz="2800" spc="-40" dirty="0"/>
              <a:t>GENERATING</a:t>
            </a:r>
            <a:r>
              <a:rPr sz="2800" spc="-105" dirty="0"/>
              <a:t> </a:t>
            </a:r>
            <a:r>
              <a:rPr sz="2800" spc="-20" dirty="0"/>
              <a:t>UNIT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8787510" y="4849164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66657"/>
                </a:solidFill>
                <a:latin typeface="Gill Sans MT"/>
                <a:cs typeface="Gill Sans MT"/>
              </a:rPr>
              <a:t>13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194304" y="1301496"/>
            <a:ext cx="5801995" cy="1828800"/>
            <a:chOff x="3194304" y="1301496"/>
            <a:chExt cx="5801995" cy="18288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3260" y="1330452"/>
              <a:ext cx="5743955" cy="17708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08782" y="1315974"/>
              <a:ext cx="5773420" cy="1800225"/>
            </a:xfrm>
            <a:custGeom>
              <a:avLst/>
              <a:gdLst/>
              <a:ahLst/>
              <a:cxnLst/>
              <a:rect l="l" t="t" r="r" b="b"/>
              <a:pathLst>
                <a:path w="5773420" h="1800225">
                  <a:moveTo>
                    <a:pt x="0" y="1799844"/>
                  </a:moveTo>
                  <a:lnTo>
                    <a:pt x="5772912" y="1799844"/>
                  </a:lnTo>
                  <a:lnTo>
                    <a:pt x="5772912" y="0"/>
                  </a:lnTo>
                  <a:lnTo>
                    <a:pt x="0" y="0"/>
                  </a:lnTo>
                  <a:lnTo>
                    <a:pt x="0" y="1799844"/>
                  </a:lnTo>
                  <a:close/>
                </a:path>
              </a:pathLst>
            </a:custGeom>
            <a:ln w="28956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4007" y="1245108"/>
            <a:ext cx="8817610" cy="3771265"/>
            <a:chOff x="64007" y="1245108"/>
            <a:chExt cx="8817610" cy="37712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1245108"/>
              <a:ext cx="2838450" cy="37711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4556" y="3191256"/>
              <a:ext cx="5956554" cy="15476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EXAMPLE</a:t>
            </a:r>
            <a:r>
              <a:rPr sz="2800" spc="-80" dirty="0"/>
              <a:t> </a:t>
            </a:r>
            <a:r>
              <a:rPr sz="2800" dirty="0"/>
              <a:t>-</a:t>
            </a:r>
            <a:r>
              <a:rPr sz="2800" spc="-85" dirty="0"/>
              <a:t> </a:t>
            </a:r>
            <a:r>
              <a:rPr sz="2800" dirty="0"/>
              <a:t>CASH</a:t>
            </a:r>
            <a:r>
              <a:rPr sz="2800" spc="-75" dirty="0"/>
              <a:t> </a:t>
            </a:r>
            <a:r>
              <a:rPr sz="2800" spc="-45" dirty="0"/>
              <a:t>GENERATING</a:t>
            </a:r>
            <a:r>
              <a:rPr sz="2800" spc="-95" dirty="0"/>
              <a:t> </a:t>
            </a:r>
            <a:r>
              <a:rPr sz="2800" spc="-20" dirty="0"/>
              <a:t>UNIT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8787510" y="4849164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66657"/>
                </a:solidFill>
                <a:latin typeface="Gill Sans MT"/>
                <a:cs typeface="Gill Sans MT"/>
              </a:rPr>
              <a:t>14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808" y="4297679"/>
            <a:ext cx="8332470" cy="84353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658" y="4338929"/>
            <a:ext cx="8101965" cy="73977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360"/>
              </a:lnSpc>
              <a:spcBef>
                <a:spcPts val="305"/>
              </a:spcBef>
            </a:pP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An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enterprise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has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several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retail stores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spread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across various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locations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that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are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centrally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managed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terms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 purchases,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pricing,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advertising,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each</a:t>
            </a:r>
            <a:r>
              <a:rPr sz="1300" spc="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300" spc="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these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stores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would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be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300" spc="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separate</a:t>
            </a:r>
            <a:r>
              <a:rPr sz="1300" spc="1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CGU</a:t>
            </a:r>
            <a:r>
              <a:rPr sz="1300" spc="11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since</a:t>
            </a:r>
            <a:r>
              <a:rPr sz="1300" spc="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they</a:t>
            </a:r>
            <a:r>
              <a:rPr sz="1300" spc="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are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different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locations</a:t>
            </a:r>
            <a:r>
              <a:rPr sz="1300" spc="11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probably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have</a:t>
            </a:r>
            <a:r>
              <a:rPr sz="1300" spc="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different</a:t>
            </a:r>
            <a:r>
              <a:rPr sz="1300" spc="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customer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bases.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Though</a:t>
            </a:r>
            <a:r>
              <a:rPr sz="1300" spc="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1300" spc="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stores</a:t>
            </a:r>
            <a:r>
              <a:rPr sz="1300" spc="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are</a:t>
            </a:r>
            <a:r>
              <a:rPr sz="1300" spc="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managed</a:t>
            </a:r>
            <a:r>
              <a:rPr sz="1300" spc="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centrally,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each</a:t>
            </a:r>
            <a:r>
              <a:rPr sz="1300" spc="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300" spc="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them</a:t>
            </a:r>
            <a:r>
              <a:rPr sz="1300" spc="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generate</a:t>
            </a:r>
            <a:r>
              <a:rPr sz="1300" spc="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cash</a:t>
            </a:r>
            <a:r>
              <a:rPr sz="1300" spc="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inflows</a:t>
            </a:r>
            <a:r>
              <a:rPr sz="1300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that</a:t>
            </a:r>
            <a:r>
              <a:rPr sz="1300" spc="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are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largely</a:t>
            </a:r>
            <a:r>
              <a:rPr sz="1300" spc="-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independent.</a:t>
            </a:r>
            <a:endParaRPr sz="1300" dirty="0">
              <a:latin typeface="Gill Sans MT"/>
              <a:cs typeface="Gill Sans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808" y="3304032"/>
            <a:ext cx="8332470" cy="114987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92658" y="3366896"/>
            <a:ext cx="8086090" cy="5676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360"/>
              </a:lnSpc>
              <a:spcBef>
                <a:spcPts val="305"/>
              </a:spcBef>
            </a:pP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300" spc="-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Company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is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installing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3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second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manufacturing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line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manufacture</a:t>
            </a:r>
            <a:r>
              <a:rPr sz="13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same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Gill Sans MT"/>
                <a:cs typeface="Gill Sans MT"/>
              </a:rPr>
              <a:t>product.</a:t>
            </a:r>
            <a:r>
              <a:rPr sz="1300" spc="-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If</a:t>
            </a:r>
            <a:r>
              <a:rPr sz="13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cash</a:t>
            </a:r>
            <a:r>
              <a:rPr sz="13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flows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generated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by</a:t>
            </a:r>
            <a:r>
              <a:rPr sz="13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the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two</a:t>
            </a:r>
            <a:r>
              <a:rPr sz="1300" spc="2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manufacturing</a:t>
            </a:r>
            <a:r>
              <a:rPr sz="1300" spc="2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lines</a:t>
            </a:r>
            <a:r>
              <a:rPr sz="1300" spc="2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are</a:t>
            </a:r>
            <a:r>
              <a:rPr sz="1300" spc="2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not</a:t>
            </a:r>
            <a:r>
              <a:rPr sz="1300" spc="2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independent,</a:t>
            </a:r>
            <a:r>
              <a:rPr sz="1300" spc="1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customer</a:t>
            </a:r>
            <a:r>
              <a:rPr sz="1300" spc="2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base</a:t>
            </a:r>
            <a:r>
              <a:rPr sz="1300" spc="2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is</a:t>
            </a:r>
            <a:r>
              <a:rPr sz="1300" spc="2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common</a:t>
            </a:r>
            <a:r>
              <a:rPr sz="1300" spc="2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300" spc="2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there</a:t>
            </a:r>
            <a:r>
              <a:rPr sz="1300" spc="2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is</a:t>
            </a:r>
            <a:r>
              <a:rPr sz="1300" spc="2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operational</a:t>
            </a:r>
            <a:r>
              <a:rPr sz="1300" spc="2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proximity</a:t>
            </a:r>
            <a:r>
              <a:rPr sz="1300" spc="2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and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dependence</a:t>
            </a:r>
            <a:r>
              <a:rPr sz="13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two</a:t>
            </a:r>
            <a:r>
              <a:rPr sz="13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manufacturing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lines</a:t>
            </a:r>
            <a:r>
              <a:rPr sz="13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would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form</a:t>
            </a:r>
            <a:r>
              <a:rPr sz="13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part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3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tne</a:t>
            </a:r>
            <a:r>
              <a:rPr sz="13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CGU</a:t>
            </a:r>
            <a:endParaRPr sz="1300" dirty="0">
              <a:latin typeface="Gill Sans MT"/>
              <a:cs typeface="Gill Sans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8808" y="2246363"/>
            <a:ext cx="8332470" cy="114987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92658" y="2394661"/>
            <a:ext cx="8087995" cy="396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460"/>
              </a:lnSpc>
              <a:spcBef>
                <a:spcPts val="95"/>
              </a:spcBef>
            </a:pP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300" spc="1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huge</a:t>
            </a:r>
            <a:r>
              <a:rPr sz="1300" spc="1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multiplex</a:t>
            </a:r>
            <a:r>
              <a:rPr sz="1300" spc="1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has</a:t>
            </a:r>
            <a:r>
              <a:rPr sz="1300" spc="1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300" spc="1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bowling</a:t>
            </a:r>
            <a:r>
              <a:rPr sz="1300" spc="1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alley,</a:t>
            </a:r>
            <a:r>
              <a:rPr sz="1300" spc="6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theatres,</a:t>
            </a:r>
            <a:r>
              <a:rPr sz="1300" spc="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hotel</a:t>
            </a:r>
            <a:r>
              <a:rPr sz="1300" spc="1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shopping</a:t>
            </a:r>
            <a:r>
              <a:rPr sz="1300" spc="1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mall</a:t>
            </a:r>
            <a:r>
              <a:rPr sz="1300" spc="1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since</a:t>
            </a:r>
            <a:r>
              <a:rPr sz="1300" spc="1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each</a:t>
            </a:r>
            <a:r>
              <a:rPr sz="1300" spc="1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300" spc="1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these</a:t>
            </a:r>
            <a:r>
              <a:rPr sz="1300" spc="1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facilities</a:t>
            </a:r>
            <a:r>
              <a:rPr sz="1300" spc="1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are</a:t>
            </a:r>
            <a:r>
              <a:rPr sz="1300" spc="1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not</a:t>
            </a:r>
            <a:r>
              <a:rPr sz="1300" spc="1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capable</a:t>
            </a:r>
            <a:r>
              <a:rPr sz="1300" spc="1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endParaRPr sz="1300" dirty="0">
              <a:latin typeface="Gill Sans MT"/>
              <a:cs typeface="Gill Sans MT"/>
            </a:endParaRPr>
          </a:p>
          <a:p>
            <a:pPr marL="12700">
              <a:lnSpc>
                <a:spcPts val="1460"/>
              </a:lnSpc>
            </a:pP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generating</a:t>
            </a:r>
            <a:r>
              <a:rPr sz="13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revenues</a:t>
            </a:r>
            <a:r>
              <a:rPr sz="1300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independently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13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entire</a:t>
            </a:r>
            <a:r>
              <a:rPr sz="13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multiplex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3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not</a:t>
            </a:r>
            <a:r>
              <a:rPr sz="13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13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individual</a:t>
            </a:r>
            <a:r>
              <a:rPr sz="13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units</a:t>
            </a:r>
            <a:r>
              <a:rPr sz="13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would</a:t>
            </a:r>
            <a:r>
              <a:rPr sz="13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be</a:t>
            </a:r>
            <a:r>
              <a:rPr sz="1300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treated</a:t>
            </a:r>
            <a:r>
              <a:rPr sz="1300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13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3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CGU</a:t>
            </a:r>
            <a:endParaRPr sz="1300" dirty="0">
              <a:latin typeface="Gill Sans MT"/>
              <a:cs typeface="Gill Sans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8808" y="1188719"/>
            <a:ext cx="8332470" cy="114985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92658" y="1250391"/>
            <a:ext cx="8086090" cy="5683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algn="just">
              <a:lnSpc>
                <a:spcPts val="1360"/>
              </a:lnSpc>
              <a:spcBef>
                <a:spcPts val="310"/>
              </a:spcBef>
            </a:pP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3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hotel</a:t>
            </a:r>
            <a:r>
              <a:rPr sz="1300" spc="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has</a:t>
            </a:r>
            <a:r>
              <a:rPr sz="1300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several</a:t>
            </a:r>
            <a:r>
              <a:rPr sz="1300" spc="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restaurants,</a:t>
            </a:r>
            <a:r>
              <a:rPr sz="1300" spc="-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rooms,</a:t>
            </a:r>
            <a:r>
              <a:rPr sz="1300" spc="-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conference</a:t>
            </a:r>
            <a:r>
              <a:rPr sz="1300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ill Sans MT"/>
                <a:cs typeface="Gill Sans MT"/>
              </a:rPr>
              <a:t>halls,</a:t>
            </a:r>
            <a:r>
              <a:rPr sz="1300" spc="-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health</a:t>
            </a:r>
            <a:r>
              <a:rPr sz="1300" spc="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club</a:t>
            </a:r>
            <a:r>
              <a:rPr sz="1300" spc="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300" spc="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other</a:t>
            </a:r>
            <a:r>
              <a:rPr sz="1300" spc="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facilities</a:t>
            </a:r>
            <a:r>
              <a:rPr sz="1300" spc="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since</a:t>
            </a:r>
            <a:r>
              <a:rPr sz="1300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each</a:t>
            </a:r>
            <a:r>
              <a:rPr sz="1300" spc="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300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these</a:t>
            </a:r>
            <a:r>
              <a:rPr sz="1300" spc="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facilities</a:t>
            </a:r>
            <a:r>
              <a:rPr sz="1300" spc="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are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not capable</a:t>
            </a:r>
            <a:r>
              <a:rPr sz="13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generating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revenues</a:t>
            </a:r>
            <a:r>
              <a:rPr sz="13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independently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entire</a:t>
            </a:r>
            <a:r>
              <a:rPr sz="13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hotel</a:t>
            </a:r>
            <a:r>
              <a:rPr sz="1300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not the</a:t>
            </a:r>
            <a:r>
              <a:rPr sz="1300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individual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facilities</a:t>
            </a:r>
            <a:r>
              <a:rPr sz="1300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would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be</a:t>
            </a:r>
            <a:r>
              <a:rPr sz="13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treated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13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Gill Sans MT"/>
                <a:cs typeface="Gill Sans MT"/>
              </a:rPr>
              <a:t>a </a:t>
            </a:r>
            <a:r>
              <a:rPr sz="1300" spc="-25" dirty="0">
                <a:solidFill>
                  <a:srgbClr val="FFFFFF"/>
                </a:solidFill>
                <a:latin typeface="Gill Sans MT"/>
                <a:cs typeface="Gill Sans MT"/>
              </a:rPr>
              <a:t>CGU</a:t>
            </a:r>
            <a:endParaRPr sz="1300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SPECIFIC</a:t>
            </a:r>
            <a:r>
              <a:rPr spc="-225" dirty="0"/>
              <a:t> </a:t>
            </a:r>
            <a:r>
              <a:rPr spc="-10" dirty="0"/>
              <a:t>ASSET</a:t>
            </a:r>
            <a:r>
              <a:rPr spc="-355" dirty="0"/>
              <a:t> </a:t>
            </a:r>
            <a:r>
              <a:rPr dirty="0"/>
              <a:t>TESTED</a:t>
            </a:r>
            <a:r>
              <a:rPr spc="20" dirty="0"/>
              <a:t> </a:t>
            </a:r>
            <a:r>
              <a:rPr dirty="0"/>
              <a:t>FOR</a:t>
            </a:r>
            <a:r>
              <a:rPr spc="20" dirty="0"/>
              <a:t> </a:t>
            </a:r>
            <a:r>
              <a:rPr spc="-20" dirty="0"/>
              <a:t>IMPAIRMENT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863" y="1760220"/>
            <a:ext cx="7184898" cy="297256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4898" y="655777"/>
            <a:ext cx="69894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200" b="1" spc="-25" dirty="0">
                <a:solidFill>
                  <a:srgbClr val="FFFF00"/>
                </a:solidFill>
                <a:latin typeface="Gill Sans MT"/>
                <a:cs typeface="Gill Sans MT"/>
              </a:rPr>
              <a:t>HOW</a:t>
            </a:r>
            <a:r>
              <a:rPr sz="2200" b="1" spc="-12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200" b="1" spc="-25" dirty="0">
                <a:solidFill>
                  <a:srgbClr val="FFFF00"/>
                </a:solidFill>
                <a:latin typeface="Gill Sans MT"/>
                <a:cs typeface="Gill Sans MT"/>
              </a:rPr>
              <a:t>GOODWILL</a:t>
            </a:r>
            <a:r>
              <a:rPr sz="2200" b="1" spc="-8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200" b="1" spc="-20" dirty="0">
                <a:solidFill>
                  <a:srgbClr val="FFFF00"/>
                </a:solidFill>
                <a:latin typeface="Gill Sans MT"/>
                <a:cs typeface="Gill Sans MT"/>
              </a:rPr>
              <a:t>IS</a:t>
            </a:r>
            <a:r>
              <a:rPr sz="2200" b="1" spc="-335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200" b="1" dirty="0">
                <a:solidFill>
                  <a:srgbClr val="FFFF00"/>
                </a:solidFill>
                <a:latin typeface="Gill Sans MT"/>
                <a:cs typeface="Gill Sans MT"/>
              </a:rPr>
              <a:t>TESTED</a:t>
            </a:r>
            <a:r>
              <a:rPr sz="2200" b="1" spc="-75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200" b="1" dirty="0">
                <a:solidFill>
                  <a:srgbClr val="FFFF00"/>
                </a:solidFill>
                <a:latin typeface="Gill Sans MT"/>
                <a:cs typeface="Gill Sans MT"/>
              </a:rPr>
              <a:t>FOR</a:t>
            </a:r>
            <a:r>
              <a:rPr sz="2200" b="1" spc="-85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200" b="1" spc="-30" dirty="0">
                <a:solidFill>
                  <a:srgbClr val="FFFF00"/>
                </a:solidFill>
                <a:latin typeface="Gill Sans MT"/>
                <a:cs typeface="Gill Sans MT"/>
              </a:rPr>
              <a:t>IMPAIRMENT</a:t>
            </a:r>
            <a:r>
              <a:rPr sz="2200" b="1" spc="-55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200" b="1" spc="-25" dirty="0">
                <a:solidFill>
                  <a:srgbClr val="FFFF00"/>
                </a:solidFill>
                <a:latin typeface="Gill Sans MT"/>
                <a:cs typeface="Gill Sans MT"/>
              </a:rPr>
              <a:t>??</a:t>
            </a:r>
            <a:endParaRPr sz="2200"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335" y="1464563"/>
            <a:ext cx="8959215" cy="2666365"/>
            <a:chOff x="21335" y="1464563"/>
            <a:chExt cx="8959215" cy="26663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5" y="1574292"/>
              <a:ext cx="2667762" cy="25565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8076" y="1464563"/>
              <a:ext cx="4562094" cy="73228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667503" y="1538478"/>
            <a:ext cx="4034790" cy="5391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83515" marR="5080" indent="-171450">
              <a:lnSpc>
                <a:spcPts val="1880"/>
              </a:lnSpc>
              <a:spcBef>
                <a:spcPts val="395"/>
              </a:spcBef>
              <a:buChar char="•"/>
              <a:tabLst>
                <a:tab pos="184785" algn="l"/>
              </a:tabLst>
            </a:pPr>
            <a:r>
              <a:rPr sz="1800" dirty="0">
                <a:latin typeface="Gill Sans MT"/>
                <a:cs typeface="Gill Sans MT"/>
              </a:rPr>
              <a:t>Allocate</a:t>
            </a:r>
            <a:r>
              <a:rPr sz="1800" spc="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Goodwill</a:t>
            </a:r>
            <a:r>
              <a:rPr sz="1800" spc="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respective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CGU</a:t>
            </a:r>
            <a:r>
              <a:rPr sz="1800" spc="20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on 	</a:t>
            </a:r>
            <a:r>
              <a:rPr sz="1800" dirty="0">
                <a:latin typeface="Gill Sans MT"/>
                <a:cs typeface="Gill Sans MT"/>
              </a:rPr>
              <a:t>reasonable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consistent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basis</a:t>
            </a:r>
            <a:endParaRPr sz="1800" dirty="0">
              <a:latin typeface="Gill Sans MT"/>
              <a:cs typeface="Gill Sans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22804" y="1301483"/>
            <a:ext cx="1917954" cy="114072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940557" y="1468069"/>
            <a:ext cx="1287145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FFFFFF"/>
                </a:solidFill>
                <a:latin typeface="Gill Sans MT"/>
                <a:cs typeface="Gill Sans MT"/>
              </a:rPr>
              <a:t>Step</a:t>
            </a:r>
            <a:r>
              <a:rPr sz="39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900" spc="-50" dirty="0">
                <a:solidFill>
                  <a:srgbClr val="FFFFFF"/>
                </a:solidFill>
                <a:latin typeface="Gill Sans MT"/>
                <a:cs typeface="Gill Sans MT"/>
              </a:rPr>
              <a:t>1</a:t>
            </a:r>
            <a:endParaRPr sz="3900" dirty="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22804" y="2426207"/>
            <a:ext cx="6357620" cy="1329690"/>
            <a:chOff x="2622804" y="2426207"/>
            <a:chExt cx="6357620" cy="13296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8076" y="2426207"/>
              <a:ext cx="4562094" cy="13296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2804" y="2561831"/>
              <a:ext cx="1917954" cy="114072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940557" y="2728671"/>
            <a:ext cx="1287145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FFFFFF"/>
                </a:solidFill>
                <a:latin typeface="Gill Sans MT"/>
                <a:cs typeface="Gill Sans MT"/>
              </a:rPr>
              <a:t>Step</a:t>
            </a:r>
            <a:r>
              <a:rPr sz="39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900" spc="-50" dirty="0">
                <a:solidFill>
                  <a:srgbClr val="FFFFFF"/>
                </a:solidFill>
                <a:latin typeface="Gill Sans MT"/>
                <a:cs typeface="Gill Sans MT"/>
              </a:rPr>
              <a:t>2</a:t>
            </a:r>
            <a:endParaRPr sz="3900" dirty="0">
              <a:latin typeface="Gill Sans MT"/>
              <a:cs typeface="Gill Sans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18076" y="3849623"/>
            <a:ext cx="4562094" cy="100355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667503" y="2540635"/>
            <a:ext cx="4022090" cy="23171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83515" marR="21590" indent="-171450">
              <a:lnSpc>
                <a:spcPts val="1880"/>
              </a:lnSpc>
              <a:spcBef>
                <a:spcPts val="395"/>
              </a:spcBef>
              <a:buChar char="•"/>
              <a:tabLst>
                <a:tab pos="184785" algn="l"/>
              </a:tabLst>
            </a:pPr>
            <a:r>
              <a:rPr sz="1800" dirty="0">
                <a:latin typeface="Gill Sans MT"/>
                <a:cs typeface="Gill Sans MT"/>
              </a:rPr>
              <a:t>First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=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Asset/CGU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*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Life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(Years)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{ At </a:t>
            </a:r>
            <a:r>
              <a:rPr sz="1800" spc="-25" dirty="0">
                <a:latin typeface="Gill Sans MT"/>
                <a:cs typeface="Gill Sans MT"/>
              </a:rPr>
              <a:t>the 	</a:t>
            </a:r>
            <a:r>
              <a:rPr sz="1800" dirty="0">
                <a:latin typeface="Gill Sans MT"/>
                <a:cs typeface="Gill Sans MT"/>
              </a:rPr>
              <a:t>time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18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Acquisition}</a:t>
            </a:r>
            <a:endParaRPr sz="1800" dirty="0">
              <a:latin typeface="Gill Sans MT"/>
              <a:cs typeface="Gill Sans MT"/>
            </a:endParaRPr>
          </a:p>
          <a:p>
            <a:pPr marL="184150" indent="-171450">
              <a:lnSpc>
                <a:spcPts val="2025"/>
              </a:lnSpc>
              <a:spcBef>
                <a:spcPts val="10"/>
              </a:spcBef>
              <a:buChar char="•"/>
              <a:tabLst>
                <a:tab pos="184150" algn="l"/>
              </a:tabLst>
            </a:pPr>
            <a:r>
              <a:rPr sz="1800" dirty="0">
                <a:latin typeface="Gill Sans MT"/>
                <a:cs typeface="Gill Sans MT"/>
              </a:rPr>
              <a:t>Secondly</a:t>
            </a:r>
            <a:r>
              <a:rPr sz="1800" spc="254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=</a:t>
            </a:r>
            <a:r>
              <a:rPr sz="1800" spc="2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Carrying</a:t>
            </a:r>
            <a:r>
              <a:rPr sz="1800" spc="2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Value</a:t>
            </a:r>
            <a:r>
              <a:rPr sz="1800" spc="2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*</a:t>
            </a:r>
            <a:r>
              <a:rPr sz="1800" spc="27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Remaining</a:t>
            </a:r>
            <a:endParaRPr sz="1800" dirty="0">
              <a:latin typeface="Gill Sans MT"/>
              <a:cs typeface="Gill Sans MT"/>
            </a:endParaRPr>
          </a:p>
          <a:p>
            <a:pPr marL="184785">
              <a:lnSpc>
                <a:spcPts val="2025"/>
              </a:lnSpc>
            </a:pPr>
            <a:r>
              <a:rPr sz="1800" dirty="0">
                <a:latin typeface="Gill Sans MT"/>
                <a:cs typeface="Gill Sans MT"/>
              </a:rPr>
              <a:t>Life</a:t>
            </a:r>
            <a:r>
              <a:rPr sz="1800" spc="-4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(years)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{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date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impairment}</a:t>
            </a:r>
            <a:endParaRPr sz="1800" dirty="0">
              <a:latin typeface="Gill Sans MT"/>
              <a:cs typeface="Gill Sans MT"/>
            </a:endParaRPr>
          </a:p>
          <a:p>
            <a:pPr marL="184150" indent="-171450">
              <a:lnSpc>
                <a:spcPts val="2020"/>
              </a:lnSpc>
              <a:spcBef>
                <a:spcPts val="1814"/>
              </a:spcBef>
              <a:buChar char="•"/>
              <a:tabLst>
                <a:tab pos="184150" algn="l"/>
                <a:tab pos="741045" algn="l"/>
                <a:tab pos="1348740" algn="l"/>
                <a:tab pos="1781810" algn="l"/>
                <a:tab pos="3039110" algn="l"/>
                <a:tab pos="3646170" algn="l"/>
              </a:tabLst>
            </a:pPr>
            <a:r>
              <a:rPr sz="1800" spc="-25" dirty="0">
                <a:latin typeface="Gill Sans MT"/>
                <a:cs typeface="Gill Sans MT"/>
              </a:rPr>
              <a:t>Any</a:t>
            </a:r>
            <a:r>
              <a:rPr sz="1800" dirty="0">
                <a:latin typeface="Gill Sans MT"/>
                <a:cs typeface="Gill Sans MT"/>
              </a:rPr>
              <a:t>	</a:t>
            </a:r>
            <a:r>
              <a:rPr sz="1800" spc="-20" dirty="0">
                <a:latin typeface="Gill Sans MT"/>
                <a:cs typeface="Gill Sans MT"/>
              </a:rPr>
              <a:t>Loss</a:t>
            </a:r>
            <a:r>
              <a:rPr sz="1800" dirty="0">
                <a:latin typeface="Gill Sans MT"/>
                <a:cs typeface="Gill Sans MT"/>
              </a:rPr>
              <a:t>	</a:t>
            </a:r>
            <a:r>
              <a:rPr sz="1800" spc="-25" dirty="0">
                <a:latin typeface="Gill Sans MT"/>
                <a:cs typeface="Gill Sans MT"/>
              </a:rPr>
              <a:t>on</a:t>
            </a:r>
            <a:r>
              <a:rPr sz="1800" dirty="0">
                <a:latin typeface="Gill Sans MT"/>
                <a:cs typeface="Gill Sans MT"/>
              </a:rPr>
              <a:t>	</a:t>
            </a:r>
            <a:r>
              <a:rPr sz="1800" spc="-10" dirty="0">
                <a:latin typeface="Gill Sans MT"/>
                <a:cs typeface="Gill Sans MT"/>
              </a:rPr>
              <a:t>Impairment</a:t>
            </a:r>
            <a:r>
              <a:rPr sz="1800" dirty="0">
                <a:latin typeface="Gill Sans MT"/>
                <a:cs typeface="Gill Sans MT"/>
              </a:rPr>
              <a:t>	</a:t>
            </a:r>
            <a:r>
              <a:rPr sz="1800" spc="-20" dirty="0">
                <a:latin typeface="Gill Sans MT"/>
                <a:cs typeface="Gill Sans MT"/>
              </a:rPr>
              <a:t>then</a:t>
            </a:r>
            <a:r>
              <a:rPr sz="1800" dirty="0">
                <a:latin typeface="Gill Sans MT"/>
                <a:cs typeface="Gill Sans MT"/>
              </a:rPr>
              <a:t>	</a:t>
            </a:r>
            <a:r>
              <a:rPr sz="1800" spc="-10" dirty="0">
                <a:latin typeface="Gill Sans MT"/>
                <a:cs typeface="Gill Sans MT"/>
              </a:rPr>
              <a:t>first</a:t>
            </a:r>
            <a:endParaRPr sz="1800" dirty="0">
              <a:latin typeface="Gill Sans MT"/>
              <a:cs typeface="Gill Sans MT"/>
            </a:endParaRPr>
          </a:p>
          <a:p>
            <a:pPr marL="184785">
              <a:lnSpc>
                <a:spcPts val="2020"/>
              </a:lnSpc>
            </a:pPr>
            <a:r>
              <a:rPr sz="1800" dirty="0">
                <a:latin typeface="Gill Sans MT"/>
                <a:cs typeface="Gill Sans MT"/>
              </a:rPr>
              <a:t>allocate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-10" dirty="0">
                <a:latin typeface="Gill Sans MT"/>
                <a:cs typeface="Gill Sans MT"/>
              </a:rPr>
              <a:t> goodwill</a:t>
            </a:r>
            <a:endParaRPr sz="1800" dirty="0">
              <a:latin typeface="Gill Sans MT"/>
              <a:cs typeface="Gill Sans MT"/>
            </a:endParaRPr>
          </a:p>
          <a:p>
            <a:pPr marL="183515" marR="5080" indent="-171450">
              <a:lnSpc>
                <a:spcPts val="1880"/>
              </a:lnSpc>
              <a:spcBef>
                <a:spcPts val="320"/>
              </a:spcBef>
              <a:buChar char="•"/>
              <a:tabLst>
                <a:tab pos="184785" algn="l"/>
              </a:tabLst>
            </a:pPr>
            <a:r>
              <a:rPr sz="1800" dirty="0">
                <a:latin typeface="Gill Sans MT"/>
                <a:cs typeface="Gill Sans MT"/>
              </a:rPr>
              <a:t>Then</a:t>
            </a:r>
            <a:r>
              <a:rPr sz="1800" spc="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balance</a:t>
            </a:r>
            <a:r>
              <a:rPr sz="1800" spc="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loss</a:t>
            </a:r>
            <a:r>
              <a:rPr sz="1800" spc="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if</a:t>
            </a:r>
            <a:r>
              <a:rPr sz="1800" spc="1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any</a:t>
            </a:r>
            <a:r>
              <a:rPr sz="1800" spc="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will</a:t>
            </a:r>
            <a:r>
              <a:rPr sz="1800" spc="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8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allocated 	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respective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CGU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which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it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belongs</a:t>
            </a:r>
            <a:endParaRPr sz="1800" dirty="0"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22804" y="3822191"/>
            <a:ext cx="1917954" cy="114071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940557" y="3989933"/>
            <a:ext cx="128651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FFFFFF"/>
                </a:solidFill>
                <a:latin typeface="Gill Sans MT"/>
                <a:cs typeface="Gill Sans MT"/>
              </a:rPr>
              <a:t>Step</a:t>
            </a:r>
            <a:r>
              <a:rPr sz="39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900" spc="-50" dirty="0">
                <a:solidFill>
                  <a:srgbClr val="FFFFFF"/>
                </a:solidFill>
                <a:latin typeface="Gill Sans MT"/>
                <a:cs typeface="Gill Sans MT"/>
              </a:rPr>
              <a:t>3</a:t>
            </a:r>
            <a:endParaRPr sz="3900" dirty="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088" rIns="0" bIns="0" rtlCol="0">
            <a:spAutoFit/>
          </a:bodyPr>
          <a:lstStyle/>
          <a:p>
            <a:pPr marL="1888489">
              <a:lnSpc>
                <a:spcPct val="100000"/>
              </a:lnSpc>
              <a:spcBef>
                <a:spcPts val="100"/>
              </a:spcBef>
            </a:pPr>
            <a:r>
              <a:rPr sz="2100" dirty="0"/>
              <a:t>PRACTICAL</a:t>
            </a:r>
            <a:r>
              <a:rPr sz="2100" spc="-120" dirty="0"/>
              <a:t> </a:t>
            </a:r>
            <a:r>
              <a:rPr sz="2100" spc="-10" dirty="0"/>
              <a:t>QUESTIONS</a:t>
            </a:r>
            <a:endParaRPr sz="2100"/>
          </a:p>
        </p:txBody>
      </p:sp>
      <p:sp>
        <p:nvSpPr>
          <p:cNvPr id="4" name="object 4"/>
          <p:cNvSpPr txBox="1"/>
          <p:nvPr/>
        </p:nvSpPr>
        <p:spPr>
          <a:xfrm>
            <a:off x="8787510" y="4849164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66657"/>
                </a:solidFill>
                <a:latin typeface="Gill Sans MT"/>
                <a:cs typeface="Gill Sans MT"/>
              </a:rPr>
              <a:t>17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95"/>
              </a:spcBef>
            </a:pPr>
            <a:r>
              <a:rPr dirty="0"/>
              <a:t>On</a:t>
            </a:r>
            <a:r>
              <a:rPr spc="-135" dirty="0"/>
              <a:t> </a:t>
            </a:r>
            <a:r>
              <a:rPr dirty="0"/>
              <a:t>31-3-2009</a:t>
            </a:r>
            <a:r>
              <a:rPr spc="-35" dirty="0"/>
              <a:t> </a:t>
            </a:r>
            <a:r>
              <a:rPr dirty="0"/>
              <a:t>NDA</a:t>
            </a:r>
            <a:r>
              <a:rPr spc="5" dirty="0"/>
              <a:t> </a:t>
            </a:r>
            <a:r>
              <a:rPr dirty="0"/>
              <a:t>Industries</a:t>
            </a:r>
            <a:r>
              <a:rPr spc="10" dirty="0"/>
              <a:t> </a:t>
            </a:r>
            <a:r>
              <a:rPr spc="-20" dirty="0"/>
              <a:t>Ltd.</a:t>
            </a:r>
            <a:r>
              <a:rPr spc="-105" dirty="0"/>
              <a:t> </a:t>
            </a:r>
            <a:r>
              <a:rPr dirty="0"/>
              <a:t>acquired</a:t>
            </a:r>
            <a:r>
              <a:rPr spc="20" dirty="0"/>
              <a:t> </a:t>
            </a:r>
            <a:r>
              <a:rPr dirty="0"/>
              <a:t>Induga</a:t>
            </a:r>
            <a:r>
              <a:rPr spc="25" dirty="0"/>
              <a:t> </a:t>
            </a:r>
            <a:r>
              <a:rPr spc="-20" dirty="0"/>
              <a:t>Ltd.</a:t>
            </a:r>
            <a:r>
              <a:rPr spc="-110" dirty="0"/>
              <a:t> </a:t>
            </a:r>
            <a:r>
              <a:rPr dirty="0"/>
              <a:t>for</a:t>
            </a:r>
            <a:r>
              <a:rPr spc="25" dirty="0"/>
              <a:t> </a:t>
            </a:r>
            <a:r>
              <a:rPr dirty="0"/>
              <a:t>600</a:t>
            </a:r>
            <a:r>
              <a:rPr spc="5" dirty="0"/>
              <a:t> </a:t>
            </a:r>
            <a:r>
              <a:rPr spc="-10" dirty="0"/>
              <a:t>lakhs.</a:t>
            </a:r>
            <a:r>
              <a:rPr spc="-114" dirty="0"/>
              <a:t> </a:t>
            </a:r>
            <a:r>
              <a:rPr dirty="0"/>
              <a:t>Induga</a:t>
            </a:r>
            <a:r>
              <a:rPr spc="25" dirty="0"/>
              <a:t> </a:t>
            </a:r>
            <a:r>
              <a:rPr spc="-20" dirty="0"/>
              <a:t>Ltd.</a:t>
            </a:r>
            <a:r>
              <a:rPr spc="-105" dirty="0"/>
              <a:t> </a:t>
            </a:r>
            <a:r>
              <a:rPr dirty="0"/>
              <a:t>has</a:t>
            </a:r>
            <a:r>
              <a:rPr spc="25" dirty="0"/>
              <a:t> </a:t>
            </a:r>
            <a:r>
              <a:rPr spc="-10" dirty="0"/>
              <a:t>three- cash-</a:t>
            </a:r>
            <a:r>
              <a:rPr dirty="0"/>
              <a:t>generating</a:t>
            </a:r>
            <a:r>
              <a:rPr spc="265" dirty="0"/>
              <a:t> </a:t>
            </a:r>
            <a:r>
              <a:rPr dirty="0"/>
              <a:t>unit</a:t>
            </a:r>
            <a:r>
              <a:rPr spc="295" dirty="0"/>
              <a:t> </a:t>
            </a:r>
            <a:r>
              <a:rPr dirty="0"/>
              <a:t>X,</a:t>
            </a:r>
            <a:r>
              <a:rPr spc="120" dirty="0"/>
              <a:t> </a:t>
            </a:r>
            <a:r>
              <a:rPr dirty="0"/>
              <a:t>Y</a:t>
            </a:r>
            <a:r>
              <a:rPr spc="290" dirty="0"/>
              <a:t> </a:t>
            </a:r>
            <a:r>
              <a:rPr dirty="0"/>
              <a:t>&amp;</a:t>
            </a:r>
            <a:r>
              <a:rPr spc="285" dirty="0"/>
              <a:t> </a:t>
            </a:r>
            <a:r>
              <a:rPr dirty="0"/>
              <a:t>Z</a:t>
            </a:r>
            <a:r>
              <a:rPr spc="285" dirty="0"/>
              <a:t> </a:t>
            </a:r>
            <a:r>
              <a:rPr dirty="0"/>
              <a:t>with</a:t>
            </a:r>
            <a:r>
              <a:rPr spc="300" dirty="0"/>
              <a:t> </a:t>
            </a:r>
            <a:r>
              <a:rPr dirty="0"/>
              <a:t>net</a:t>
            </a:r>
            <a:r>
              <a:rPr spc="295" dirty="0"/>
              <a:t> </a:t>
            </a:r>
            <a:r>
              <a:rPr dirty="0"/>
              <a:t>fair</a:t>
            </a:r>
            <a:r>
              <a:rPr spc="285" dirty="0"/>
              <a:t> </a:t>
            </a:r>
            <a:r>
              <a:rPr dirty="0"/>
              <a:t>values</a:t>
            </a:r>
            <a:r>
              <a:rPr spc="285" dirty="0"/>
              <a:t> </a:t>
            </a:r>
            <a:r>
              <a:rPr dirty="0"/>
              <a:t>of</a:t>
            </a:r>
            <a:r>
              <a:rPr spc="305" dirty="0"/>
              <a:t> </a:t>
            </a:r>
            <a:r>
              <a:rPr dirty="0"/>
              <a:t>240</a:t>
            </a:r>
            <a:r>
              <a:rPr spc="285" dirty="0"/>
              <a:t> </a:t>
            </a:r>
            <a:r>
              <a:rPr dirty="0"/>
              <a:t>lakhs,</a:t>
            </a:r>
            <a:r>
              <a:rPr spc="120" dirty="0"/>
              <a:t> </a:t>
            </a:r>
            <a:r>
              <a:rPr dirty="0"/>
              <a:t>160</a:t>
            </a:r>
            <a:r>
              <a:rPr spc="285" dirty="0"/>
              <a:t> </a:t>
            </a:r>
            <a:r>
              <a:rPr dirty="0"/>
              <a:t>lakhs</a:t>
            </a:r>
            <a:r>
              <a:rPr spc="290" dirty="0"/>
              <a:t> </a:t>
            </a:r>
            <a:r>
              <a:rPr dirty="0"/>
              <a:t>and</a:t>
            </a:r>
            <a:r>
              <a:rPr spc="280" dirty="0"/>
              <a:t> </a:t>
            </a:r>
            <a:r>
              <a:rPr dirty="0"/>
              <a:t>80</a:t>
            </a:r>
            <a:r>
              <a:rPr spc="295" dirty="0"/>
              <a:t> </a:t>
            </a:r>
            <a:r>
              <a:rPr spc="-10" dirty="0"/>
              <a:t>lakhs </a:t>
            </a:r>
            <a:r>
              <a:rPr spc="-20" dirty="0"/>
              <a:t>respectively.</a:t>
            </a:r>
            <a:r>
              <a:rPr spc="-55" dirty="0"/>
              <a:t> </a:t>
            </a:r>
            <a:r>
              <a:rPr dirty="0"/>
              <a:t>NDA</a:t>
            </a:r>
            <a:r>
              <a:rPr spc="130" dirty="0"/>
              <a:t> </a:t>
            </a:r>
            <a:r>
              <a:rPr dirty="0"/>
              <a:t>Industries</a:t>
            </a:r>
            <a:r>
              <a:rPr spc="140" dirty="0"/>
              <a:t> </a:t>
            </a:r>
            <a:r>
              <a:rPr dirty="0"/>
              <a:t>Ltd.</a:t>
            </a:r>
            <a:r>
              <a:rPr spc="-55" dirty="0"/>
              <a:t> </a:t>
            </a:r>
            <a:r>
              <a:rPr dirty="0"/>
              <a:t>recognizes</a:t>
            </a:r>
            <a:r>
              <a:rPr spc="120" dirty="0"/>
              <a:t> </a:t>
            </a:r>
            <a:r>
              <a:rPr dirty="0"/>
              <a:t>goodwill</a:t>
            </a:r>
            <a:r>
              <a:rPr spc="130" dirty="0"/>
              <a:t> </a:t>
            </a:r>
            <a:r>
              <a:rPr dirty="0"/>
              <a:t>of</a:t>
            </a:r>
            <a:r>
              <a:rPr spc="135" dirty="0"/>
              <a:t> </a:t>
            </a:r>
            <a:r>
              <a:rPr dirty="0"/>
              <a:t>120</a:t>
            </a:r>
            <a:r>
              <a:rPr spc="125" dirty="0"/>
              <a:t> </a:t>
            </a:r>
            <a:r>
              <a:rPr dirty="0"/>
              <a:t>lakhs</a:t>
            </a:r>
            <a:r>
              <a:rPr spc="125" dirty="0"/>
              <a:t> </a:t>
            </a:r>
            <a:r>
              <a:rPr dirty="0"/>
              <a:t>for</a:t>
            </a:r>
            <a:r>
              <a:rPr spc="125" dirty="0"/>
              <a:t> </a:t>
            </a:r>
            <a:r>
              <a:rPr dirty="0"/>
              <a:t>the</a:t>
            </a:r>
            <a:r>
              <a:rPr spc="114" dirty="0"/>
              <a:t> </a:t>
            </a:r>
            <a:r>
              <a:rPr dirty="0"/>
              <a:t>accounting</a:t>
            </a:r>
            <a:r>
              <a:rPr spc="140" dirty="0"/>
              <a:t> </a:t>
            </a:r>
            <a:r>
              <a:rPr spc="-20" dirty="0"/>
              <a:t>year </a:t>
            </a:r>
            <a:r>
              <a:rPr dirty="0"/>
              <a:t>ended</a:t>
            </a:r>
            <a:r>
              <a:rPr spc="20" dirty="0"/>
              <a:t> </a:t>
            </a:r>
            <a:r>
              <a:rPr spc="-10" dirty="0"/>
              <a:t>31-3-</a:t>
            </a:r>
            <a:r>
              <a:rPr dirty="0"/>
              <a:t>2009.</a:t>
            </a:r>
            <a:r>
              <a:rPr spc="-125" dirty="0"/>
              <a:t> </a:t>
            </a:r>
            <a:r>
              <a:rPr dirty="0"/>
              <a:t>X</a:t>
            </a:r>
            <a:r>
              <a:rPr spc="40" dirty="0"/>
              <a:t> </a:t>
            </a:r>
            <a:r>
              <a:rPr dirty="0"/>
              <a:t>unit</a:t>
            </a:r>
            <a:r>
              <a:rPr spc="40" dirty="0"/>
              <a:t> </a:t>
            </a:r>
            <a:r>
              <a:rPr dirty="0"/>
              <a:t>incurred</a:t>
            </a:r>
            <a:r>
              <a:rPr spc="35" dirty="0"/>
              <a:t> </a:t>
            </a:r>
            <a:r>
              <a:rPr dirty="0"/>
              <a:t>substantial</a:t>
            </a:r>
            <a:r>
              <a:rPr spc="45" dirty="0"/>
              <a:t> </a:t>
            </a:r>
            <a:r>
              <a:rPr dirty="0"/>
              <a:t>losses</a:t>
            </a:r>
            <a:r>
              <a:rPr spc="45" dirty="0"/>
              <a:t> </a:t>
            </a:r>
            <a:r>
              <a:rPr dirty="0"/>
              <a:t>its</a:t>
            </a:r>
            <a:r>
              <a:rPr spc="25" dirty="0"/>
              <a:t> </a:t>
            </a:r>
            <a:r>
              <a:rPr dirty="0"/>
              <a:t>recoverable</a:t>
            </a:r>
            <a:r>
              <a:rPr spc="45" dirty="0"/>
              <a:t> </a:t>
            </a:r>
            <a:r>
              <a:rPr dirty="0"/>
              <a:t>amount</a:t>
            </a:r>
            <a:r>
              <a:rPr spc="35" dirty="0"/>
              <a:t> </a:t>
            </a:r>
            <a:r>
              <a:rPr dirty="0"/>
              <a:t>is</a:t>
            </a:r>
            <a:r>
              <a:rPr spc="30" dirty="0"/>
              <a:t>  </a:t>
            </a:r>
            <a:r>
              <a:rPr dirty="0"/>
              <a:t>estimated</a:t>
            </a:r>
            <a:r>
              <a:rPr spc="15" dirty="0"/>
              <a:t> </a:t>
            </a:r>
            <a:r>
              <a:rPr spc="-25" dirty="0"/>
              <a:t>to </a:t>
            </a:r>
            <a:r>
              <a:rPr dirty="0"/>
              <a:t>be</a:t>
            </a:r>
            <a:r>
              <a:rPr spc="-5" dirty="0"/>
              <a:t> </a:t>
            </a:r>
            <a:r>
              <a:rPr dirty="0"/>
              <a:t>270</a:t>
            </a:r>
            <a:r>
              <a:rPr spc="-10" dirty="0"/>
              <a:t> </a:t>
            </a:r>
            <a:r>
              <a:rPr dirty="0"/>
              <a:t>lakhs.</a:t>
            </a:r>
            <a:r>
              <a:rPr spc="-190" dirty="0"/>
              <a:t> </a:t>
            </a:r>
            <a:r>
              <a:rPr dirty="0"/>
              <a:t>Carrying amount</a:t>
            </a:r>
            <a:r>
              <a:rPr spc="480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dirty="0"/>
              <a:t>different</a:t>
            </a:r>
            <a:r>
              <a:rPr spc="-5" dirty="0"/>
              <a:t> </a:t>
            </a:r>
            <a:r>
              <a:rPr spc="-10" dirty="0"/>
              <a:t>cash-</a:t>
            </a:r>
            <a:r>
              <a:rPr dirty="0"/>
              <a:t>generating</a:t>
            </a:r>
            <a:r>
              <a:rPr spc="-30" dirty="0"/>
              <a:t> </a:t>
            </a:r>
            <a:r>
              <a:rPr dirty="0"/>
              <a:t>units</a:t>
            </a:r>
            <a:r>
              <a:rPr spc="490" dirty="0"/>
              <a:t> </a:t>
            </a:r>
            <a:r>
              <a:rPr dirty="0"/>
              <a:t>are as</a:t>
            </a:r>
            <a:r>
              <a:rPr spc="-20" dirty="0"/>
              <a:t> </a:t>
            </a:r>
            <a:r>
              <a:rPr spc="-10" dirty="0"/>
              <a:t>under:-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9278" y="4519066"/>
            <a:ext cx="8968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Calculate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impairment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loss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recognized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financial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statement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if goodwill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can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allocated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278" y="4793386"/>
            <a:ext cx="5442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reasonable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consistent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basis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cash-generating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unit.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40252" y="1267967"/>
            <a:ext cx="1903730" cy="443865"/>
            <a:chOff x="3540252" y="1267967"/>
            <a:chExt cx="1903730" cy="443865"/>
          </a:xfrm>
        </p:grpSpPr>
        <p:sp>
          <p:nvSpPr>
            <p:cNvPr id="9" name="object 9"/>
            <p:cNvSpPr/>
            <p:nvPr/>
          </p:nvSpPr>
          <p:spPr>
            <a:xfrm>
              <a:off x="3554730" y="1282445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1874520" y="0"/>
                  </a:moveTo>
                  <a:lnTo>
                    <a:pt x="69087" y="0"/>
                  </a:lnTo>
                  <a:lnTo>
                    <a:pt x="42219" y="5437"/>
                  </a:lnTo>
                  <a:lnTo>
                    <a:pt x="20256" y="20256"/>
                  </a:lnTo>
                  <a:lnTo>
                    <a:pt x="5437" y="42219"/>
                  </a:lnTo>
                  <a:lnTo>
                    <a:pt x="0" y="69087"/>
                  </a:lnTo>
                  <a:lnTo>
                    <a:pt x="0" y="414527"/>
                  </a:lnTo>
                  <a:lnTo>
                    <a:pt x="1805432" y="414527"/>
                  </a:lnTo>
                  <a:lnTo>
                    <a:pt x="1832300" y="409090"/>
                  </a:lnTo>
                  <a:lnTo>
                    <a:pt x="1854263" y="394271"/>
                  </a:lnTo>
                  <a:lnTo>
                    <a:pt x="1869082" y="372308"/>
                  </a:lnTo>
                  <a:lnTo>
                    <a:pt x="1874520" y="345439"/>
                  </a:lnTo>
                  <a:lnTo>
                    <a:pt x="1874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4730" y="1282445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69087" y="0"/>
                  </a:moveTo>
                  <a:lnTo>
                    <a:pt x="1874520" y="0"/>
                  </a:lnTo>
                  <a:lnTo>
                    <a:pt x="1874520" y="345439"/>
                  </a:lnTo>
                  <a:lnTo>
                    <a:pt x="1869082" y="372308"/>
                  </a:lnTo>
                  <a:lnTo>
                    <a:pt x="1854263" y="394271"/>
                  </a:lnTo>
                  <a:lnTo>
                    <a:pt x="1832300" y="409090"/>
                  </a:lnTo>
                  <a:lnTo>
                    <a:pt x="1805432" y="414527"/>
                  </a:lnTo>
                  <a:lnTo>
                    <a:pt x="0" y="414527"/>
                  </a:lnTo>
                  <a:lnTo>
                    <a:pt x="0" y="69087"/>
                  </a:lnTo>
                  <a:lnTo>
                    <a:pt x="5437" y="42219"/>
                  </a:lnTo>
                  <a:lnTo>
                    <a:pt x="20256" y="20256"/>
                  </a:lnTo>
                  <a:lnTo>
                    <a:pt x="42219" y="5437"/>
                  </a:lnTo>
                  <a:lnTo>
                    <a:pt x="69087" y="0"/>
                  </a:lnTo>
                  <a:close/>
                </a:path>
              </a:pathLst>
            </a:custGeom>
            <a:ln w="28956">
              <a:solidFill>
                <a:srgbClr val="A0551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0084" y="1383766"/>
              <a:ext cx="1538477" cy="264439"/>
            </a:xfrm>
            <a:prstGeom prst="rect">
              <a:avLst/>
            </a:prstGeom>
          </p:spPr>
        </p:pic>
      </p:grp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2562860" y="3299459"/>
          <a:ext cx="2859404" cy="1116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005">
                <a:tc>
                  <a:txBody>
                    <a:bodyPr/>
                    <a:lstStyle/>
                    <a:p>
                      <a:pPr marL="89535" algn="ctr">
                        <a:lnSpc>
                          <a:spcPts val="211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X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ts val="211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260</a:t>
                      </a:r>
                      <a:r>
                        <a:rPr sz="1800" spc="-10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20" dirty="0">
                          <a:latin typeface="Gill Sans MT"/>
                          <a:cs typeface="Gill Sans MT"/>
                        </a:rPr>
                        <a:t>Lacs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8699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Y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240</a:t>
                      </a:r>
                      <a:r>
                        <a:rPr sz="1800" spc="-10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20" dirty="0">
                          <a:latin typeface="Gill Sans MT"/>
                          <a:cs typeface="Gill Sans MT"/>
                        </a:rPr>
                        <a:t>Lacs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8699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Z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160</a:t>
                      </a:r>
                      <a:r>
                        <a:rPr sz="1800" spc="-10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20" dirty="0">
                          <a:latin typeface="Gill Sans MT"/>
                          <a:cs typeface="Gill Sans MT"/>
                        </a:rPr>
                        <a:t>Lacs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88900" algn="ctr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Gill Sans MT"/>
                          <a:cs typeface="Gill Sans MT"/>
                        </a:rPr>
                        <a:t>Goodwill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115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24 </a:t>
                      </a:r>
                      <a:r>
                        <a:rPr sz="1800" spc="-20" dirty="0">
                          <a:latin typeface="Gill Sans MT"/>
                          <a:cs typeface="Gill Sans MT"/>
                        </a:rPr>
                        <a:t>Lacs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4898" y="488442"/>
            <a:ext cx="686689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  <a:tabLst>
                <a:tab pos="1809114" algn="l"/>
                <a:tab pos="2197735" algn="l"/>
                <a:tab pos="2988310" algn="l"/>
                <a:tab pos="5703570" algn="l"/>
              </a:tabLst>
            </a:pPr>
            <a:r>
              <a:rPr sz="2200" spc="-10" dirty="0"/>
              <a:t>GOODWILL</a:t>
            </a:r>
            <a:r>
              <a:rPr sz="2200" dirty="0"/>
              <a:t>	</a:t>
            </a:r>
            <a:r>
              <a:rPr sz="2200" spc="-25" dirty="0"/>
              <a:t>IS</a:t>
            </a:r>
            <a:r>
              <a:rPr sz="2200" dirty="0"/>
              <a:t>	</a:t>
            </a:r>
            <a:r>
              <a:rPr sz="2200" spc="-25" dirty="0"/>
              <a:t>NOT</a:t>
            </a:r>
            <a:r>
              <a:rPr sz="2200" dirty="0"/>
              <a:t>	ALLOCABLE</a:t>
            </a:r>
            <a:r>
              <a:rPr sz="2200" spc="225" dirty="0"/>
              <a:t> </a:t>
            </a:r>
            <a:r>
              <a:rPr sz="2200" spc="-25" dirty="0"/>
              <a:t>AND</a:t>
            </a:r>
            <a:r>
              <a:rPr sz="2200" dirty="0"/>
              <a:t>	</a:t>
            </a:r>
            <a:r>
              <a:rPr sz="2200" spc="-10" dirty="0"/>
              <a:t>TESTED </a:t>
            </a:r>
            <a:r>
              <a:rPr sz="2200" dirty="0"/>
              <a:t>FOR</a:t>
            </a:r>
            <a:r>
              <a:rPr sz="2200" spc="-80" dirty="0"/>
              <a:t> </a:t>
            </a:r>
            <a:r>
              <a:rPr sz="2200" spc="-30" dirty="0"/>
              <a:t>IMPAIRMENT</a:t>
            </a:r>
            <a:r>
              <a:rPr sz="2200" spc="-45" dirty="0"/>
              <a:t> </a:t>
            </a:r>
            <a:r>
              <a:rPr sz="2200" spc="-25" dirty="0"/>
              <a:t>??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8787510" y="4849164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66657"/>
                </a:solidFill>
                <a:latin typeface="Gill Sans MT"/>
                <a:cs typeface="Gill Sans MT"/>
              </a:rPr>
              <a:t>18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048" y="1533144"/>
            <a:ext cx="3048762" cy="3246881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77DCDF5-7944-EAB8-93F0-F098BA2789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1186881"/>
              </p:ext>
            </p:extLst>
          </p:nvPr>
        </p:nvGraphicFramePr>
        <p:xfrm>
          <a:off x="4068343" y="1514017"/>
          <a:ext cx="4719167" cy="3246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088" rIns="0" bIns="0" rtlCol="0">
            <a:spAutoFit/>
          </a:bodyPr>
          <a:lstStyle/>
          <a:p>
            <a:pPr marL="1888489">
              <a:lnSpc>
                <a:spcPct val="100000"/>
              </a:lnSpc>
              <a:spcBef>
                <a:spcPts val="100"/>
              </a:spcBef>
            </a:pPr>
            <a:r>
              <a:rPr sz="2100" dirty="0"/>
              <a:t>PRACTICAL</a:t>
            </a:r>
            <a:r>
              <a:rPr sz="2100" spc="-120" dirty="0"/>
              <a:t> </a:t>
            </a:r>
            <a:r>
              <a:rPr sz="2100" spc="-10" dirty="0"/>
              <a:t>QUESTIONS</a:t>
            </a:r>
            <a:endParaRPr sz="21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95"/>
              </a:spcBef>
            </a:pPr>
            <a:r>
              <a:rPr dirty="0"/>
              <a:t>On</a:t>
            </a:r>
            <a:r>
              <a:rPr spc="-135" dirty="0"/>
              <a:t> </a:t>
            </a:r>
            <a:r>
              <a:rPr dirty="0"/>
              <a:t>31-3-2009</a:t>
            </a:r>
            <a:r>
              <a:rPr spc="-35" dirty="0"/>
              <a:t> </a:t>
            </a:r>
            <a:r>
              <a:rPr dirty="0"/>
              <a:t>NDA</a:t>
            </a:r>
            <a:r>
              <a:rPr spc="5" dirty="0"/>
              <a:t> </a:t>
            </a:r>
            <a:r>
              <a:rPr dirty="0"/>
              <a:t>Industries</a:t>
            </a:r>
            <a:r>
              <a:rPr spc="10" dirty="0"/>
              <a:t> </a:t>
            </a:r>
            <a:r>
              <a:rPr spc="-20" dirty="0"/>
              <a:t>Ltd.</a:t>
            </a:r>
            <a:r>
              <a:rPr spc="-105" dirty="0"/>
              <a:t> </a:t>
            </a:r>
            <a:r>
              <a:rPr dirty="0"/>
              <a:t>acquired</a:t>
            </a:r>
            <a:r>
              <a:rPr spc="20" dirty="0"/>
              <a:t> </a:t>
            </a:r>
            <a:r>
              <a:rPr dirty="0"/>
              <a:t>Induga</a:t>
            </a:r>
            <a:r>
              <a:rPr spc="25" dirty="0"/>
              <a:t> </a:t>
            </a:r>
            <a:r>
              <a:rPr spc="-20" dirty="0"/>
              <a:t>Ltd.</a:t>
            </a:r>
            <a:r>
              <a:rPr spc="-110" dirty="0"/>
              <a:t> </a:t>
            </a:r>
            <a:r>
              <a:rPr dirty="0"/>
              <a:t>for</a:t>
            </a:r>
            <a:r>
              <a:rPr spc="25" dirty="0"/>
              <a:t> </a:t>
            </a:r>
            <a:r>
              <a:rPr dirty="0"/>
              <a:t>600</a:t>
            </a:r>
            <a:r>
              <a:rPr spc="5" dirty="0"/>
              <a:t> </a:t>
            </a:r>
            <a:r>
              <a:rPr spc="-10" dirty="0"/>
              <a:t>lakhs.</a:t>
            </a:r>
            <a:r>
              <a:rPr spc="-114" dirty="0"/>
              <a:t> </a:t>
            </a:r>
            <a:r>
              <a:rPr dirty="0"/>
              <a:t>Induga</a:t>
            </a:r>
            <a:r>
              <a:rPr spc="25" dirty="0"/>
              <a:t> </a:t>
            </a:r>
            <a:r>
              <a:rPr spc="-20" dirty="0"/>
              <a:t>Ltd.</a:t>
            </a:r>
            <a:r>
              <a:rPr spc="-105" dirty="0"/>
              <a:t> </a:t>
            </a:r>
            <a:r>
              <a:rPr dirty="0"/>
              <a:t>has</a:t>
            </a:r>
            <a:r>
              <a:rPr spc="25" dirty="0"/>
              <a:t> </a:t>
            </a:r>
            <a:r>
              <a:rPr spc="-10" dirty="0"/>
              <a:t>three- cash-</a:t>
            </a:r>
            <a:r>
              <a:rPr dirty="0"/>
              <a:t>generating</a:t>
            </a:r>
            <a:r>
              <a:rPr spc="265" dirty="0"/>
              <a:t> </a:t>
            </a:r>
            <a:r>
              <a:rPr dirty="0"/>
              <a:t>unit</a:t>
            </a:r>
            <a:r>
              <a:rPr spc="295" dirty="0"/>
              <a:t> </a:t>
            </a:r>
            <a:r>
              <a:rPr dirty="0"/>
              <a:t>X,</a:t>
            </a:r>
            <a:r>
              <a:rPr spc="120" dirty="0"/>
              <a:t> </a:t>
            </a:r>
            <a:r>
              <a:rPr dirty="0"/>
              <a:t>Y</a:t>
            </a:r>
            <a:r>
              <a:rPr spc="290" dirty="0"/>
              <a:t> </a:t>
            </a:r>
            <a:r>
              <a:rPr dirty="0"/>
              <a:t>&amp;</a:t>
            </a:r>
            <a:r>
              <a:rPr spc="285" dirty="0"/>
              <a:t> </a:t>
            </a:r>
            <a:r>
              <a:rPr dirty="0"/>
              <a:t>Z</a:t>
            </a:r>
            <a:r>
              <a:rPr spc="285" dirty="0"/>
              <a:t> </a:t>
            </a:r>
            <a:r>
              <a:rPr dirty="0"/>
              <a:t>with</a:t>
            </a:r>
            <a:r>
              <a:rPr spc="300" dirty="0"/>
              <a:t> </a:t>
            </a:r>
            <a:r>
              <a:rPr dirty="0"/>
              <a:t>net</a:t>
            </a:r>
            <a:r>
              <a:rPr spc="295" dirty="0"/>
              <a:t> </a:t>
            </a:r>
            <a:r>
              <a:rPr dirty="0"/>
              <a:t>fair</a:t>
            </a:r>
            <a:r>
              <a:rPr spc="285" dirty="0"/>
              <a:t> </a:t>
            </a:r>
            <a:r>
              <a:rPr dirty="0"/>
              <a:t>values</a:t>
            </a:r>
            <a:r>
              <a:rPr spc="285" dirty="0"/>
              <a:t> </a:t>
            </a:r>
            <a:r>
              <a:rPr dirty="0"/>
              <a:t>of</a:t>
            </a:r>
            <a:r>
              <a:rPr spc="305" dirty="0"/>
              <a:t> </a:t>
            </a:r>
            <a:r>
              <a:rPr dirty="0"/>
              <a:t>240</a:t>
            </a:r>
            <a:r>
              <a:rPr spc="285" dirty="0"/>
              <a:t> </a:t>
            </a:r>
            <a:r>
              <a:rPr dirty="0"/>
              <a:t>lakhs,</a:t>
            </a:r>
            <a:r>
              <a:rPr spc="120" dirty="0"/>
              <a:t> </a:t>
            </a:r>
            <a:r>
              <a:rPr dirty="0"/>
              <a:t>160</a:t>
            </a:r>
            <a:r>
              <a:rPr spc="285" dirty="0"/>
              <a:t> </a:t>
            </a:r>
            <a:r>
              <a:rPr dirty="0"/>
              <a:t>lakhs</a:t>
            </a:r>
            <a:r>
              <a:rPr spc="290" dirty="0"/>
              <a:t> </a:t>
            </a:r>
            <a:r>
              <a:rPr dirty="0"/>
              <a:t>and</a:t>
            </a:r>
            <a:r>
              <a:rPr spc="280" dirty="0"/>
              <a:t> </a:t>
            </a:r>
            <a:r>
              <a:rPr dirty="0"/>
              <a:t>80</a:t>
            </a:r>
            <a:r>
              <a:rPr spc="295" dirty="0"/>
              <a:t> </a:t>
            </a:r>
            <a:r>
              <a:rPr spc="-10" dirty="0"/>
              <a:t>lakhs </a:t>
            </a:r>
            <a:r>
              <a:rPr spc="-20" dirty="0"/>
              <a:t>respectively.</a:t>
            </a:r>
            <a:r>
              <a:rPr spc="-55" dirty="0"/>
              <a:t> </a:t>
            </a:r>
            <a:r>
              <a:rPr dirty="0"/>
              <a:t>NDA</a:t>
            </a:r>
            <a:r>
              <a:rPr spc="130" dirty="0"/>
              <a:t> </a:t>
            </a:r>
            <a:r>
              <a:rPr dirty="0"/>
              <a:t>Industries</a:t>
            </a:r>
            <a:r>
              <a:rPr spc="140" dirty="0"/>
              <a:t> </a:t>
            </a:r>
            <a:r>
              <a:rPr dirty="0"/>
              <a:t>Ltd.</a:t>
            </a:r>
            <a:r>
              <a:rPr spc="-55" dirty="0"/>
              <a:t> </a:t>
            </a:r>
            <a:r>
              <a:rPr dirty="0"/>
              <a:t>recognizes</a:t>
            </a:r>
            <a:r>
              <a:rPr spc="120" dirty="0"/>
              <a:t> </a:t>
            </a:r>
            <a:r>
              <a:rPr dirty="0"/>
              <a:t>goodwill</a:t>
            </a:r>
            <a:r>
              <a:rPr spc="130" dirty="0"/>
              <a:t> </a:t>
            </a:r>
            <a:r>
              <a:rPr dirty="0"/>
              <a:t>of</a:t>
            </a:r>
            <a:r>
              <a:rPr spc="135" dirty="0"/>
              <a:t> </a:t>
            </a:r>
            <a:r>
              <a:rPr dirty="0"/>
              <a:t>120</a:t>
            </a:r>
            <a:r>
              <a:rPr spc="125" dirty="0"/>
              <a:t> </a:t>
            </a:r>
            <a:r>
              <a:rPr dirty="0"/>
              <a:t>lakhs</a:t>
            </a:r>
            <a:r>
              <a:rPr spc="125" dirty="0"/>
              <a:t> </a:t>
            </a:r>
            <a:r>
              <a:rPr dirty="0"/>
              <a:t>for</a:t>
            </a:r>
            <a:r>
              <a:rPr spc="125" dirty="0"/>
              <a:t> </a:t>
            </a:r>
            <a:r>
              <a:rPr dirty="0"/>
              <a:t>the</a:t>
            </a:r>
            <a:r>
              <a:rPr spc="114" dirty="0"/>
              <a:t> </a:t>
            </a:r>
            <a:r>
              <a:rPr dirty="0"/>
              <a:t>accounting</a:t>
            </a:r>
            <a:r>
              <a:rPr spc="140" dirty="0"/>
              <a:t> </a:t>
            </a:r>
            <a:r>
              <a:rPr spc="-20" dirty="0"/>
              <a:t>year </a:t>
            </a:r>
            <a:r>
              <a:rPr dirty="0"/>
              <a:t>ended</a:t>
            </a:r>
            <a:r>
              <a:rPr spc="20" dirty="0"/>
              <a:t> </a:t>
            </a:r>
            <a:r>
              <a:rPr spc="-10" dirty="0"/>
              <a:t>31-3-</a:t>
            </a:r>
            <a:r>
              <a:rPr dirty="0"/>
              <a:t>2013.</a:t>
            </a:r>
            <a:r>
              <a:rPr spc="-125" dirty="0"/>
              <a:t> </a:t>
            </a:r>
            <a:r>
              <a:rPr dirty="0"/>
              <a:t>X</a:t>
            </a:r>
            <a:r>
              <a:rPr spc="40" dirty="0"/>
              <a:t> </a:t>
            </a:r>
            <a:r>
              <a:rPr dirty="0"/>
              <a:t>unit</a:t>
            </a:r>
            <a:r>
              <a:rPr spc="40" dirty="0"/>
              <a:t> </a:t>
            </a:r>
            <a:r>
              <a:rPr dirty="0"/>
              <a:t>incurred</a:t>
            </a:r>
            <a:r>
              <a:rPr spc="35" dirty="0"/>
              <a:t> </a:t>
            </a:r>
            <a:r>
              <a:rPr dirty="0"/>
              <a:t>substantial</a:t>
            </a:r>
            <a:r>
              <a:rPr spc="45" dirty="0"/>
              <a:t> </a:t>
            </a:r>
            <a:r>
              <a:rPr dirty="0"/>
              <a:t>losses</a:t>
            </a:r>
            <a:r>
              <a:rPr spc="45" dirty="0"/>
              <a:t> </a:t>
            </a:r>
            <a:r>
              <a:rPr dirty="0"/>
              <a:t>its</a:t>
            </a:r>
            <a:r>
              <a:rPr spc="25" dirty="0"/>
              <a:t> </a:t>
            </a:r>
            <a:r>
              <a:rPr dirty="0"/>
              <a:t>recoverable</a:t>
            </a:r>
            <a:r>
              <a:rPr spc="45" dirty="0"/>
              <a:t> </a:t>
            </a:r>
            <a:r>
              <a:rPr dirty="0"/>
              <a:t>amount</a:t>
            </a:r>
            <a:r>
              <a:rPr spc="35" dirty="0"/>
              <a:t> </a:t>
            </a:r>
            <a:r>
              <a:rPr dirty="0"/>
              <a:t>is</a:t>
            </a:r>
            <a:r>
              <a:rPr spc="30" dirty="0"/>
              <a:t>  </a:t>
            </a:r>
            <a:r>
              <a:rPr dirty="0"/>
              <a:t>estimated</a:t>
            </a:r>
            <a:r>
              <a:rPr spc="15" dirty="0"/>
              <a:t> </a:t>
            </a:r>
            <a:r>
              <a:rPr spc="-25" dirty="0"/>
              <a:t>to </a:t>
            </a:r>
            <a:r>
              <a:rPr dirty="0"/>
              <a:t>be</a:t>
            </a:r>
            <a:r>
              <a:rPr spc="-5" dirty="0"/>
              <a:t> </a:t>
            </a:r>
            <a:r>
              <a:rPr dirty="0"/>
              <a:t>270</a:t>
            </a:r>
            <a:r>
              <a:rPr spc="-10" dirty="0"/>
              <a:t> </a:t>
            </a:r>
            <a:r>
              <a:rPr dirty="0"/>
              <a:t>lakhs.</a:t>
            </a:r>
            <a:r>
              <a:rPr spc="-190" dirty="0"/>
              <a:t> </a:t>
            </a:r>
            <a:r>
              <a:rPr dirty="0"/>
              <a:t>Carrying amount</a:t>
            </a:r>
            <a:r>
              <a:rPr spc="480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dirty="0"/>
              <a:t>different</a:t>
            </a:r>
            <a:r>
              <a:rPr spc="-5" dirty="0"/>
              <a:t> </a:t>
            </a:r>
            <a:r>
              <a:rPr spc="-10" dirty="0"/>
              <a:t>cash-</a:t>
            </a:r>
            <a:r>
              <a:rPr dirty="0"/>
              <a:t>generating</a:t>
            </a:r>
            <a:r>
              <a:rPr spc="-30" dirty="0"/>
              <a:t> </a:t>
            </a:r>
            <a:r>
              <a:rPr dirty="0"/>
              <a:t>units</a:t>
            </a:r>
            <a:r>
              <a:rPr spc="490" dirty="0"/>
              <a:t> </a:t>
            </a:r>
            <a:r>
              <a:rPr dirty="0"/>
              <a:t>are as</a:t>
            </a:r>
            <a:r>
              <a:rPr spc="-20" dirty="0"/>
              <a:t> </a:t>
            </a:r>
            <a:r>
              <a:rPr spc="-10" dirty="0"/>
              <a:t>under:-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9278" y="4310583"/>
            <a:ext cx="89757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8680450" algn="l"/>
              </a:tabLst>
            </a:pP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goodwill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cannot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allocated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reasonable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basis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case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generating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unit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X.</a:t>
            </a:r>
            <a:r>
              <a:rPr sz="1800" spc="1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10" dirty="0">
                <a:latin typeface="Gill Sans MT"/>
                <a:cs typeface="Gill Sans MT"/>
              </a:rPr>
              <a:t> recoverable </a:t>
            </a:r>
            <a:r>
              <a:rPr sz="1800" dirty="0">
                <a:latin typeface="Gill Sans MT"/>
                <a:cs typeface="Gill Sans MT"/>
              </a:rPr>
              <a:t>amount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all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three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cash-generating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unit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which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is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immediately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larger</a:t>
            </a:r>
            <a:r>
              <a:rPr sz="1800" spc="4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cash-generating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unit</a:t>
            </a:r>
            <a:r>
              <a:rPr sz="1800" spc="490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to </a:t>
            </a:r>
            <a:r>
              <a:rPr sz="1800" dirty="0">
                <a:latin typeface="Gill Sans MT"/>
                <a:cs typeface="Gill Sans MT"/>
              </a:rPr>
              <a:t>which  goodwill</a:t>
            </a:r>
            <a:r>
              <a:rPr sz="1800" spc="47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can</a:t>
            </a:r>
            <a:r>
              <a:rPr sz="1800" spc="484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allocated</a:t>
            </a:r>
            <a:r>
              <a:rPr sz="1800" spc="4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is  </a:t>
            </a:r>
            <a:r>
              <a:rPr sz="1800" spc="-10" dirty="0">
                <a:latin typeface="Gill Sans MT"/>
                <a:cs typeface="Gill Sans MT"/>
              </a:rPr>
              <a:t>680.</a:t>
            </a:r>
            <a:r>
              <a:rPr sz="1800" spc="-1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Calculate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impairment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loss.</a:t>
            </a:r>
            <a:r>
              <a:rPr sz="1800" dirty="0">
                <a:latin typeface="Gill Sans MT"/>
                <a:cs typeface="Gill Sans MT"/>
              </a:rPr>
              <a:t>	</a:t>
            </a:r>
            <a:r>
              <a:rPr sz="2700" b="1" spc="-37" baseline="3086" dirty="0">
                <a:solidFill>
                  <a:srgbClr val="366657"/>
                </a:solidFill>
                <a:latin typeface="Gill Sans MT"/>
                <a:cs typeface="Gill Sans MT"/>
              </a:rPr>
              <a:t>19</a:t>
            </a:r>
            <a:endParaRPr sz="2700" baseline="3086">
              <a:latin typeface="Gill Sans MT"/>
              <a:cs typeface="Gill Sans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40252" y="1267967"/>
            <a:ext cx="1903730" cy="443865"/>
            <a:chOff x="3540252" y="1267967"/>
            <a:chExt cx="1903730" cy="443865"/>
          </a:xfrm>
        </p:grpSpPr>
        <p:sp>
          <p:nvSpPr>
            <p:cNvPr id="7" name="object 7"/>
            <p:cNvSpPr/>
            <p:nvPr/>
          </p:nvSpPr>
          <p:spPr>
            <a:xfrm>
              <a:off x="3554730" y="1282445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1874520" y="0"/>
                  </a:moveTo>
                  <a:lnTo>
                    <a:pt x="69087" y="0"/>
                  </a:lnTo>
                  <a:lnTo>
                    <a:pt x="42219" y="5437"/>
                  </a:lnTo>
                  <a:lnTo>
                    <a:pt x="20256" y="20256"/>
                  </a:lnTo>
                  <a:lnTo>
                    <a:pt x="5437" y="42219"/>
                  </a:lnTo>
                  <a:lnTo>
                    <a:pt x="0" y="69087"/>
                  </a:lnTo>
                  <a:lnTo>
                    <a:pt x="0" y="414527"/>
                  </a:lnTo>
                  <a:lnTo>
                    <a:pt x="1805432" y="414527"/>
                  </a:lnTo>
                  <a:lnTo>
                    <a:pt x="1832300" y="409090"/>
                  </a:lnTo>
                  <a:lnTo>
                    <a:pt x="1854263" y="394271"/>
                  </a:lnTo>
                  <a:lnTo>
                    <a:pt x="1869082" y="372308"/>
                  </a:lnTo>
                  <a:lnTo>
                    <a:pt x="1874520" y="345439"/>
                  </a:lnTo>
                  <a:lnTo>
                    <a:pt x="1874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54730" y="1282445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69087" y="0"/>
                  </a:moveTo>
                  <a:lnTo>
                    <a:pt x="1874520" y="0"/>
                  </a:lnTo>
                  <a:lnTo>
                    <a:pt x="1874520" y="345439"/>
                  </a:lnTo>
                  <a:lnTo>
                    <a:pt x="1869082" y="372308"/>
                  </a:lnTo>
                  <a:lnTo>
                    <a:pt x="1854263" y="394271"/>
                  </a:lnTo>
                  <a:lnTo>
                    <a:pt x="1832300" y="409090"/>
                  </a:lnTo>
                  <a:lnTo>
                    <a:pt x="1805432" y="414527"/>
                  </a:lnTo>
                  <a:lnTo>
                    <a:pt x="0" y="414527"/>
                  </a:lnTo>
                  <a:lnTo>
                    <a:pt x="0" y="69087"/>
                  </a:lnTo>
                  <a:lnTo>
                    <a:pt x="5437" y="42219"/>
                  </a:lnTo>
                  <a:lnTo>
                    <a:pt x="20256" y="20256"/>
                  </a:lnTo>
                  <a:lnTo>
                    <a:pt x="42219" y="5437"/>
                  </a:lnTo>
                  <a:lnTo>
                    <a:pt x="69087" y="0"/>
                  </a:lnTo>
                  <a:close/>
                </a:path>
              </a:pathLst>
            </a:custGeom>
            <a:ln w="28956">
              <a:solidFill>
                <a:srgbClr val="A0551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0084" y="1383766"/>
              <a:ext cx="1526286" cy="264439"/>
            </a:xfrm>
            <a:prstGeom prst="rect">
              <a:avLst/>
            </a:prstGeom>
          </p:spPr>
        </p:pic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562860" y="3229991"/>
          <a:ext cx="2859404" cy="1116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005">
                <a:tc>
                  <a:txBody>
                    <a:bodyPr/>
                    <a:lstStyle/>
                    <a:p>
                      <a:pPr marL="89535" algn="ctr">
                        <a:lnSpc>
                          <a:spcPts val="2105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X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ts val="2105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260</a:t>
                      </a:r>
                      <a:r>
                        <a:rPr sz="1800" spc="-10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20" dirty="0">
                          <a:latin typeface="Gill Sans MT"/>
                          <a:cs typeface="Gill Sans MT"/>
                        </a:rPr>
                        <a:t>Lacs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8699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Y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240</a:t>
                      </a:r>
                      <a:r>
                        <a:rPr sz="1800" spc="-10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20" dirty="0">
                          <a:latin typeface="Gill Sans MT"/>
                          <a:cs typeface="Gill Sans MT"/>
                        </a:rPr>
                        <a:t>Lacs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8699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Z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160</a:t>
                      </a:r>
                      <a:r>
                        <a:rPr sz="1800" spc="-10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20" dirty="0">
                          <a:latin typeface="Gill Sans MT"/>
                          <a:cs typeface="Gill Sans MT"/>
                        </a:rPr>
                        <a:t>Lacs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88265" algn="ctr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Gill Sans MT"/>
                          <a:cs typeface="Gill Sans MT"/>
                        </a:rPr>
                        <a:t>Goodwill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115">
                        <a:lnSpc>
                          <a:spcPts val="2060"/>
                        </a:lnSpc>
                      </a:pPr>
                      <a:r>
                        <a:rPr sz="1800" dirty="0">
                          <a:latin typeface="Gill Sans MT"/>
                          <a:cs typeface="Gill Sans MT"/>
                        </a:rPr>
                        <a:t>24 </a:t>
                      </a:r>
                      <a:r>
                        <a:rPr sz="1800" spc="-20" dirty="0">
                          <a:latin typeface="Gill Sans MT"/>
                          <a:cs typeface="Gill Sans MT"/>
                        </a:rPr>
                        <a:t>Lacs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 Narrow"/>
                <a:cs typeface="Arial Narrow"/>
              </a:rPr>
              <a:t>IND</a:t>
            </a:r>
            <a:r>
              <a:rPr sz="2800" spc="-1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AS</a:t>
            </a:r>
            <a:r>
              <a:rPr sz="2800" spc="-3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36</a:t>
            </a:r>
            <a:r>
              <a:rPr sz="2800" spc="-4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:</a:t>
            </a:r>
            <a:r>
              <a:rPr sz="2800" spc="-65" dirty="0">
                <a:latin typeface="Arial Narrow"/>
                <a:cs typeface="Arial Narrow"/>
              </a:rPr>
              <a:t> </a:t>
            </a:r>
            <a:r>
              <a:rPr sz="2800" spc="-20" dirty="0">
                <a:latin typeface="Arial Narrow"/>
                <a:cs typeface="Arial Narrow"/>
              </a:rPr>
              <a:t>IMPAIRMENT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OF</a:t>
            </a:r>
            <a:r>
              <a:rPr sz="2800" spc="-130" dirty="0">
                <a:latin typeface="Arial Narrow"/>
                <a:cs typeface="Arial Narrow"/>
              </a:rPr>
              <a:t> </a:t>
            </a:r>
            <a:r>
              <a:rPr sz="2800" spc="-10" dirty="0">
                <a:latin typeface="Arial Narrow"/>
                <a:cs typeface="Arial Narrow"/>
              </a:rPr>
              <a:t>ASSETS</a:t>
            </a:r>
            <a:endParaRPr sz="2800" dirty="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068" y="1226820"/>
            <a:ext cx="8862821" cy="39143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>
              <a:lnSpc>
                <a:spcPts val="2135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909" y="671017"/>
            <a:ext cx="72815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00"/>
                </a:solidFill>
                <a:latin typeface="Gill Sans MT"/>
                <a:cs typeface="Gill Sans MT"/>
              </a:rPr>
              <a:t>HOW</a:t>
            </a:r>
            <a:r>
              <a:rPr sz="2000" b="1" spc="-8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000" b="1" spc="-35" dirty="0">
                <a:solidFill>
                  <a:srgbClr val="FFFF00"/>
                </a:solidFill>
                <a:latin typeface="Gill Sans MT"/>
                <a:cs typeface="Gill Sans MT"/>
              </a:rPr>
              <a:t>CORPORATE</a:t>
            </a:r>
            <a:r>
              <a:rPr sz="2000" b="1" spc="-24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000" b="1" dirty="0">
                <a:solidFill>
                  <a:srgbClr val="FFFF00"/>
                </a:solidFill>
                <a:latin typeface="Gill Sans MT"/>
                <a:cs typeface="Gill Sans MT"/>
              </a:rPr>
              <a:t>ASSET</a:t>
            </a:r>
            <a:r>
              <a:rPr sz="2000" b="1" spc="-3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000" b="1" dirty="0">
                <a:solidFill>
                  <a:srgbClr val="FFFF00"/>
                </a:solidFill>
                <a:latin typeface="Gill Sans MT"/>
                <a:cs typeface="Gill Sans MT"/>
              </a:rPr>
              <a:t>IS</a:t>
            </a:r>
            <a:r>
              <a:rPr sz="2000" b="1" spc="-32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000" b="1" dirty="0">
                <a:solidFill>
                  <a:srgbClr val="FFFF00"/>
                </a:solidFill>
                <a:latin typeface="Gill Sans MT"/>
                <a:cs typeface="Gill Sans MT"/>
              </a:rPr>
              <a:t>TESTED</a:t>
            </a:r>
            <a:r>
              <a:rPr sz="2000" b="1" spc="-4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000" b="1" dirty="0">
                <a:solidFill>
                  <a:srgbClr val="FFFF00"/>
                </a:solidFill>
                <a:latin typeface="Gill Sans MT"/>
                <a:cs typeface="Gill Sans MT"/>
              </a:rPr>
              <a:t>FOR</a:t>
            </a:r>
            <a:r>
              <a:rPr sz="2000" b="1" spc="-45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000" b="1" spc="-20" dirty="0">
                <a:solidFill>
                  <a:srgbClr val="FFFF00"/>
                </a:solidFill>
                <a:latin typeface="Gill Sans MT"/>
                <a:cs typeface="Gill Sans MT"/>
              </a:rPr>
              <a:t>IMPAIRMENT</a:t>
            </a:r>
            <a:r>
              <a:rPr sz="2000" b="1" spc="-6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2000" b="1" spc="-50" dirty="0">
                <a:solidFill>
                  <a:srgbClr val="FFFF00"/>
                </a:solidFill>
                <a:latin typeface="Gill Sans MT"/>
                <a:cs typeface="Gill Sans MT"/>
              </a:rPr>
              <a:t>?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772" y="1338059"/>
            <a:ext cx="8887460" cy="2959100"/>
            <a:chOff x="80772" y="1338059"/>
            <a:chExt cx="8887460" cy="2959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72" y="1420368"/>
              <a:ext cx="2996946" cy="2876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3207" y="1338059"/>
              <a:ext cx="3874770" cy="84354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342001" y="1348866"/>
            <a:ext cx="3342004" cy="7772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83515" marR="5080" indent="-171450" algn="just">
              <a:lnSpc>
                <a:spcPct val="86900"/>
              </a:lnSpc>
              <a:spcBef>
                <a:spcPts val="380"/>
              </a:spcBef>
              <a:buChar char="•"/>
              <a:tabLst>
                <a:tab pos="184785" algn="l"/>
              </a:tabLst>
            </a:pPr>
            <a:r>
              <a:rPr sz="1800" dirty="0">
                <a:latin typeface="Gill Sans MT"/>
                <a:cs typeface="Gill Sans MT"/>
              </a:rPr>
              <a:t>Allocate</a:t>
            </a:r>
            <a:r>
              <a:rPr sz="1800" spc="265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Corporate</a:t>
            </a:r>
            <a:r>
              <a:rPr sz="1800" spc="265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Assets</a:t>
            </a:r>
            <a:r>
              <a:rPr sz="1800" spc="260" dirty="0">
                <a:latin typeface="Gill Sans MT"/>
                <a:cs typeface="Gill Sans MT"/>
              </a:rPr>
              <a:t>  </a:t>
            </a:r>
            <a:r>
              <a:rPr sz="1800" spc="-25" dirty="0">
                <a:latin typeface="Gill Sans MT"/>
                <a:cs typeface="Gill Sans MT"/>
              </a:rPr>
              <a:t>to 	</a:t>
            </a:r>
            <a:r>
              <a:rPr sz="1800" dirty="0">
                <a:latin typeface="Gill Sans MT"/>
                <a:cs typeface="Gill Sans MT"/>
              </a:rPr>
              <a:t>respective</a:t>
            </a:r>
            <a:r>
              <a:rPr sz="1800" spc="11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CGU</a:t>
            </a:r>
            <a:r>
              <a:rPr sz="1800" spc="114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110" dirty="0">
                <a:latin typeface="Gill Sans MT"/>
                <a:cs typeface="Gill Sans MT"/>
              </a:rPr>
              <a:t>  </a:t>
            </a:r>
            <a:r>
              <a:rPr sz="1800" spc="-10" dirty="0">
                <a:latin typeface="Gill Sans MT"/>
                <a:cs typeface="Gill Sans MT"/>
              </a:rPr>
              <a:t>reasonable 	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consistent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basis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8855" y="1284732"/>
            <a:ext cx="2106930" cy="10873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355085" y="1397584"/>
            <a:ext cx="1287145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FFFFFF"/>
                </a:solidFill>
                <a:latin typeface="Gill Sans MT"/>
                <a:cs typeface="Gill Sans MT"/>
              </a:rPr>
              <a:t>Step</a:t>
            </a:r>
            <a:r>
              <a:rPr sz="39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900" spc="-50" dirty="0">
                <a:solidFill>
                  <a:srgbClr val="FFFFFF"/>
                </a:solidFill>
                <a:latin typeface="Gill Sans MT"/>
                <a:cs typeface="Gill Sans MT"/>
              </a:rPr>
              <a:t>1</a:t>
            </a:r>
            <a:endParaRPr sz="3900"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93208" y="2267711"/>
            <a:ext cx="3874770" cy="13967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342001" y="2694254"/>
            <a:ext cx="3316604" cy="7778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83515" marR="5080" indent="-171450" algn="just">
              <a:lnSpc>
                <a:spcPct val="87000"/>
              </a:lnSpc>
              <a:spcBef>
                <a:spcPts val="380"/>
              </a:spcBef>
              <a:buChar char="•"/>
              <a:tabLst>
                <a:tab pos="184785" algn="l"/>
              </a:tabLst>
            </a:pPr>
            <a:r>
              <a:rPr sz="1800" dirty="0">
                <a:latin typeface="Gill Sans MT"/>
                <a:cs typeface="Gill Sans MT"/>
              </a:rPr>
              <a:t>Carrying</a:t>
            </a:r>
            <a:r>
              <a:rPr sz="1800" spc="3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Value</a:t>
            </a:r>
            <a:r>
              <a:rPr sz="1800" spc="3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*</a:t>
            </a:r>
            <a:r>
              <a:rPr sz="1800" spc="35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Remaining</a:t>
            </a:r>
            <a:r>
              <a:rPr sz="1800" spc="34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Life 	</a:t>
            </a:r>
            <a:r>
              <a:rPr sz="1800" dirty="0">
                <a:latin typeface="Gill Sans MT"/>
                <a:cs typeface="Gill Sans MT"/>
              </a:rPr>
              <a:t>(years)</a:t>
            </a:r>
            <a:r>
              <a:rPr sz="1800" spc="295" dirty="0">
                <a:latin typeface="Gill Sans MT"/>
                <a:cs typeface="Gill Sans MT"/>
              </a:rPr>
              <a:t>   </a:t>
            </a:r>
            <a:r>
              <a:rPr sz="1800" dirty="0">
                <a:latin typeface="Gill Sans MT"/>
                <a:cs typeface="Gill Sans MT"/>
              </a:rPr>
              <a:t>{On</a:t>
            </a:r>
            <a:r>
              <a:rPr sz="1800" spc="300" dirty="0">
                <a:latin typeface="Gill Sans MT"/>
                <a:cs typeface="Gill Sans MT"/>
              </a:rPr>
              <a:t>  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300" dirty="0">
                <a:latin typeface="Gill Sans MT"/>
                <a:cs typeface="Gill Sans MT"/>
              </a:rPr>
              <a:t>   </a:t>
            </a:r>
            <a:r>
              <a:rPr sz="1800" dirty="0">
                <a:latin typeface="Gill Sans MT"/>
                <a:cs typeface="Gill Sans MT"/>
              </a:rPr>
              <a:t>date</a:t>
            </a:r>
            <a:r>
              <a:rPr sz="1800" spc="300" dirty="0">
                <a:latin typeface="Gill Sans MT"/>
                <a:cs typeface="Gill Sans MT"/>
              </a:rPr>
              <a:t>   </a:t>
            </a:r>
            <a:r>
              <a:rPr sz="1800" spc="-35" dirty="0">
                <a:latin typeface="Gill Sans MT"/>
                <a:cs typeface="Gill Sans MT"/>
              </a:rPr>
              <a:t>of 	</a:t>
            </a:r>
            <a:r>
              <a:rPr sz="1800" spc="-10" dirty="0">
                <a:latin typeface="Gill Sans MT"/>
                <a:cs typeface="Gill Sans MT"/>
              </a:rPr>
              <a:t>impairment}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38855" y="2490216"/>
            <a:ext cx="2106930" cy="108737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355085" y="2604261"/>
            <a:ext cx="128714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FFFFFF"/>
                </a:solidFill>
                <a:latin typeface="Gill Sans MT"/>
                <a:cs typeface="Gill Sans MT"/>
              </a:rPr>
              <a:t>Step</a:t>
            </a:r>
            <a:r>
              <a:rPr sz="39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900" spc="-50" dirty="0">
                <a:solidFill>
                  <a:srgbClr val="FFFFFF"/>
                </a:solidFill>
                <a:latin typeface="Gill Sans MT"/>
                <a:cs typeface="Gill Sans MT"/>
              </a:rPr>
              <a:t>2</a:t>
            </a:r>
            <a:endParaRPr sz="3900">
              <a:latin typeface="Gill Sans MT"/>
              <a:cs typeface="Gill Sans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93208" y="3750564"/>
            <a:ext cx="3874770" cy="115747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342001" y="3799128"/>
            <a:ext cx="3328035" cy="101663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83515" marR="5080" indent="-171450" algn="just">
              <a:lnSpc>
                <a:spcPct val="87100"/>
              </a:lnSpc>
              <a:spcBef>
                <a:spcPts val="375"/>
              </a:spcBef>
              <a:buChar char="•"/>
              <a:tabLst>
                <a:tab pos="184785" algn="l"/>
              </a:tabLst>
            </a:pPr>
            <a:r>
              <a:rPr sz="1800" dirty="0">
                <a:latin typeface="Gill Sans MT"/>
                <a:cs typeface="Gill Sans MT"/>
              </a:rPr>
              <a:t>Any</a:t>
            </a:r>
            <a:r>
              <a:rPr sz="1800" spc="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Loss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Impairment</a:t>
            </a:r>
            <a:r>
              <a:rPr sz="1800" spc="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then</a:t>
            </a:r>
            <a:r>
              <a:rPr sz="1800" spc="20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has 	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17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17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allocated</a:t>
            </a:r>
            <a:r>
              <a:rPr sz="1800" spc="175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175" dirty="0">
                <a:latin typeface="Gill Sans MT"/>
                <a:cs typeface="Gill Sans MT"/>
              </a:rPr>
              <a:t>  </a:t>
            </a:r>
            <a:r>
              <a:rPr sz="1800" spc="-10" dirty="0">
                <a:latin typeface="Gill Sans MT"/>
                <a:cs typeface="Gill Sans MT"/>
              </a:rPr>
              <a:t>Corporate 	</a:t>
            </a:r>
            <a:r>
              <a:rPr sz="1800" dirty="0">
                <a:latin typeface="Gill Sans MT"/>
                <a:cs typeface="Gill Sans MT"/>
              </a:rPr>
              <a:t>Asset</a:t>
            </a:r>
            <a:r>
              <a:rPr sz="1800" spc="12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114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Respective</a:t>
            </a:r>
            <a:r>
              <a:rPr sz="1800" spc="125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CGU</a:t>
            </a:r>
            <a:r>
              <a:rPr sz="1800" spc="120" dirty="0">
                <a:latin typeface="Gill Sans MT"/>
                <a:cs typeface="Gill Sans MT"/>
              </a:rPr>
              <a:t>  </a:t>
            </a:r>
            <a:r>
              <a:rPr sz="1800" spc="-25" dirty="0">
                <a:latin typeface="Gill Sans MT"/>
                <a:cs typeface="Gill Sans MT"/>
              </a:rPr>
              <a:t>in 	</a:t>
            </a:r>
            <a:r>
              <a:rPr sz="1800" dirty="0">
                <a:latin typeface="Gill Sans MT"/>
                <a:cs typeface="Gill Sans MT"/>
              </a:rPr>
              <a:t>their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respective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carrying</a:t>
            </a:r>
            <a:r>
              <a:rPr sz="1800" spc="-10" dirty="0">
                <a:latin typeface="Gill Sans MT"/>
                <a:cs typeface="Gill Sans MT"/>
              </a:rPr>
              <a:t> amount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38855" y="3854196"/>
            <a:ext cx="2106930" cy="108737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355085" y="3967378"/>
            <a:ext cx="1287145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FFFFFF"/>
                </a:solidFill>
                <a:latin typeface="Gill Sans MT"/>
                <a:cs typeface="Gill Sans MT"/>
              </a:rPr>
              <a:t>Step</a:t>
            </a:r>
            <a:r>
              <a:rPr sz="39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900" spc="-50" dirty="0">
                <a:solidFill>
                  <a:srgbClr val="FFFFFF"/>
                </a:solidFill>
                <a:latin typeface="Gill Sans MT"/>
                <a:cs typeface="Gill Sans MT"/>
              </a:rPr>
              <a:t>3</a:t>
            </a:r>
            <a:endParaRPr sz="390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38109" y="936116"/>
            <a:ext cx="7200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198" y="456438"/>
            <a:ext cx="68814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230120" algn="l"/>
                <a:tab pos="3470910" algn="l"/>
                <a:tab pos="3977004" algn="l"/>
                <a:tab pos="4921885" algn="l"/>
              </a:tabLst>
            </a:pPr>
            <a:r>
              <a:rPr spc="-10" dirty="0"/>
              <a:t>CORPORATE</a:t>
            </a:r>
            <a:r>
              <a:rPr dirty="0"/>
              <a:t>	</a:t>
            </a:r>
            <a:r>
              <a:rPr spc="-10" dirty="0"/>
              <a:t>ASSET</a:t>
            </a:r>
            <a:r>
              <a:rPr dirty="0"/>
              <a:t>	</a:t>
            </a:r>
            <a:r>
              <a:rPr spc="-25" dirty="0"/>
              <a:t>IS</a:t>
            </a:r>
            <a:r>
              <a:rPr dirty="0"/>
              <a:t>	</a:t>
            </a:r>
            <a:r>
              <a:rPr spc="-25" dirty="0"/>
              <a:t>NOT</a:t>
            </a:r>
            <a:r>
              <a:rPr dirty="0"/>
              <a:t>	</a:t>
            </a:r>
            <a:r>
              <a:rPr spc="-10" dirty="0"/>
              <a:t>ALLOCABLE </a:t>
            </a:r>
            <a:r>
              <a:rPr dirty="0"/>
              <a:t>AND</a:t>
            </a:r>
            <a:r>
              <a:rPr spc="285" dirty="0"/>
              <a:t> </a:t>
            </a:r>
            <a:r>
              <a:rPr dirty="0"/>
              <a:t>TESTED</a:t>
            </a:r>
            <a:r>
              <a:rPr spc="-10" dirty="0"/>
              <a:t> </a:t>
            </a:r>
            <a:r>
              <a:rPr dirty="0"/>
              <a:t>FOR</a:t>
            </a:r>
            <a:r>
              <a:rPr spc="-10" dirty="0"/>
              <a:t> IMPAIRMENT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048" y="1533144"/>
            <a:ext cx="3048762" cy="32468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9852" y="1156716"/>
            <a:ext cx="4632198" cy="394639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088" rIns="0" bIns="0" rtlCol="0">
            <a:spAutoFit/>
          </a:bodyPr>
          <a:lstStyle/>
          <a:p>
            <a:pPr marL="1888489">
              <a:lnSpc>
                <a:spcPct val="100000"/>
              </a:lnSpc>
              <a:spcBef>
                <a:spcPts val="100"/>
              </a:spcBef>
            </a:pPr>
            <a:r>
              <a:rPr sz="2100" dirty="0"/>
              <a:t>PRACTICAL</a:t>
            </a:r>
            <a:r>
              <a:rPr sz="2100" spc="-120" dirty="0"/>
              <a:t> </a:t>
            </a:r>
            <a:r>
              <a:rPr sz="2100" spc="-10" dirty="0"/>
              <a:t>QUESTIONS</a:t>
            </a:r>
            <a:endParaRPr sz="2100"/>
          </a:p>
        </p:txBody>
      </p:sp>
      <p:sp>
        <p:nvSpPr>
          <p:cNvPr id="4" name="object 4"/>
          <p:cNvSpPr txBox="1"/>
          <p:nvPr/>
        </p:nvSpPr>
        <p:spPr>
          <a:xfrm>
            <a:off x="8787510" y="4849164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66657"/>
                </a:solidFill>
                <a:latin typeface="Gill Sans MT"/>
                <a:cs typeface="Gill Sans MT"/>
              </a:rPr>
              <a:t>22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40252" y="1267967"/>
            <a:ext cx="1903730" cy="443865"/>
            <a:chOff x="3540252" y="1267967"/>
            <a:chExt cx="1903730" cy="443865"/>
          </a:xfrm>
        </p:grpSpPr>
        <p:sp>
          <p:nvSpPr>
            <p:cNvPr id="6" name="object 6"/>
            <p:cNvSpPr/>
            <p:nvPr/>
          </p:nvSpPr>
          <p:spPr>
            <a:xfrm>
              <a:off x="3554730" y="1282445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1874520" y="0"/>
                  </a:moveTo>
                  <a:lnTo>
                    <a:pt x="69087" y="0"/>
                  </a:lnTo>
                  <a:lnTo>
                    <a:pt x="42219" y="5437"/>
                  </a:lnTo>
                  <a:lnTo>
                    <a:pt x="20256" y="20256"/>
                  </a:lnTo>
                  <a:lnTo>
                    <a:pt x="5437" y="42219"/>
                  </a:lnTo>
                  <a:lnTo>
                    <a:pt x="0" y="69087"/>
                  </a:lnTo>
                  <a:lnTo>
                    <a:pt x="0" y="414527"/>
                  </a:lnTo>
                  <a:lnTo>
                    <a:pt x="1805432" y="414527"/>
                  </a:lnTo>
                  <a:lnTo>
                    <a:pt x="1832300" y="409090"/>
                  </a:lnTo>
                  <a:lnTo>
                    <a:pt x="1854263" y="394271"/>
                  </a:lnTo>
                  <a:lnTo>
                    <a:pt x="1869082" y="372308"/>
                  </a:lnTo>
                  <a:lnTo>
                    <a:pt x="1874520" y="345439"/>
                  </a:lnTo>
                  <a:lnTo>
                    <a:pt x="1874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54730" y="1282445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69087" y="0"/>
                  </a:moveTo>
                  <a:lnTo>
                    <a:pt x="1874520" y="0"/>
                  </a:lnTo>
                  <a:lnTo>
                    <a:pt x="1874520" y="345439"/>
                  </a:lnTo>
                  <a:lnTo>
                    <a:pt x="1869082" y="372308"/>
                  </a:lnTo>
                  <a:lnTo>
                    <a:pt x="1854263" y="394271"/>
                  </a:lnTo>
                  <a:lnTo>
                    <a:pt x="1832300" y="409090"/>
                  </a:lnTo>
                  <a:lnTo>
                    <a:pt x="1805432" y="414527"/>
                  </a:lnTo>
                  <a:lnTo>
                    <a:pt x="0" y="414527"/>
                  </a:lnTo>
                  <a:lnTo>
                    <a:pt x="0" y="69087"/>
                  </a:lnTo>
                  <a:lnTo>
                    <a:pt x="5437" y="42219"/>
                  </a:lnTo>
                  <a:lnTo>
                    <a:pt x="20256" y="20256"/>
                  </a:lnTo>
                  <a:lnTo>
                    <a:pt x="42219" y="5437"/>
                  </a:lnTo>
                  <a:lnTo>
                    <a:pt x="69087" y="0"/>
                  </a:lnTo>
                  <a:close/>
                </a:path>
              </a:pathLst>
            </a:custGeom>
            <a:ln w="28956">
              <a:solidFill>
                <a:srgbClr val="A0551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0084" y="1383766"/>
              <a:ext cx="1536953" cy="2644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23520" y="1903602"/>
            <a:ext cx="8535670" cy="1390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Uttaranchal</a:t>
            </a:r>
            <a:r>
              <a:rPr sz="1800" spc="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Industries</a:t>
            </a:r>
            <a:r>
              <a:rPr sz="1800" spc="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Ltd.</a:t>
            </a:r>
            <a:r>
              <a:rPr sz="1800" spc="-10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has</a:t>
            </a:r>
            <a:r>
              <a:rPr sz="1800" spc="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three</a:t>
            </a:r>
            <a:r>
              <a:rPr sz="1800" spc="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cash</a:t>
            </a:r>
            <a:r>
              <a:rPr sz="1800" spc="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generating</a:t>
            </a:r>
            <a:r>
              <a:rPr sz="1800" spc="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units</a:t>
            </a:r>
            <a:r>
              <a:rPr sz="1800" spc="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X</a:t>
            </a:r>
            <a:r>
              <a:rPr sz="1800" spc="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Y</a:t>
            </a:r>
            <a:r>
              <a:rPr sz="1800" spc="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Z.</a:t>
            </a:r>
            <a:r>
              <a:rPr sz="1800" spc="-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Carrying</a:t>
            </a:r>
            <a:r>
              <a:rPr sz="1800" spc="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amount</a:t>
            </a:r>
            <a:r>
              <a:rPr sz="1800" spc="75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on</a:t>
            </a:r>
            <a:endParaRPr sz="18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31.03.2010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X,Y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Z is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400 </a:t>
            </a:r>
            <a:r>
              <a:rPr sz="1800" spc="-10" dirty="0">
                <a:latin typeface="Gill Sans MT"/>
                <a:cs typeface="Gill Sans MT"/>
              </a:rPr>
              <a:t>Lakhs,</a:t>
            </a:r>
            <a:r>
              <a:rPr sz="1800" spc="-1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600 Lakhs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800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Lakhs </a:t>
            </a:r>
            <a:r>
              <a:rPr sz="1800" spc="-10" dirty="0">
                <a:latin typeface="Gill Sans MT"/>
                <a:cs typeface="Gill Sans MT"/>
              </a:rPr>
              <a:t>respectively.</a:t>
            </a:r>
            <a:endParaRPr sz="1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Gill Sans MT"/>
                <a:cs typeface="Gill Sans MT"/>
              </a:rPr>
              <a:t>Due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adverse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technological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changes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effecting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Uttaranchal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Industries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Ltd.,</a:t>
            </a:r>
            <a:r>
              <a:rPr sz="1800" spc="-1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company</a:t>
            </a:r>
            <a:endParaRPr sz="18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conduct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impairment test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each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its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cash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generating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unit on</a:t>
            </a:r>
            <a:r>
              <a:rPr sz="1800" spc="-10" dirty="0">
                <a:latin typeface="Gill Sans MT"/>
                <a:cs typeface="Gill Sans MT"/>
              </a:rPr>
              <a:t> 31.03.2010.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520" y="3654653"/>
            <a:ext cx="853757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Company</a:t>
            </a:r>
            <a:r>
              <a:rPr sz="1800" spc="37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has</a:t>
            </a:r>
            <a:r>
              <a:rPr sz="1800" spc="3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corporate</a:t>
            </a:r>
            <a:r>
              <a:rPr sz="1800" spc="37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assets</a:t>
            </a:r>
            <a:r>
              <a:rPr sz="1800" spc="3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</a:t>
            </a:r>
            <a:r>
              <a:rPr sz="1800" spc="3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head</a:t>
            </a:r>
            <a:r>
              <a:rPr sz="1800" spc="37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office</a:t>
            </a:r>
            <a:r>
              <a:rPr sz="1800" spc="3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building</a:t>
            </a:r>
            <a:r>
              <a:rPr sz="1800" spc="3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3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600</a:t>
            </a:r>
            <a:r>
              <a:rPr sz="1800" spc="3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Lakhs</a:t>
            </a:r>
            <a:r>
              <a:rPr sz="1800" spc="3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37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Research</a:t>
            </a:r>
            <a:r>
              <a:rPr sz="1800" spc="380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and </a:t>
            </a:r>
            <a:r>
              <a:rPr sz="1800" dirty="0">
                <a:latin typeface="Gill Sans MT"/>
                <a:cs typeface="Gill Sans MT"/>
              </a:rPr>
              <a:t>development</a:t>
            </a:r>
            <a:r>
              <a:rPr sz="1800" spc="25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centre</a:t>
            </a:r>
            <a:r>
              <a:rPr sz="1800" spc="3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3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200</a:t>
            </a:r>
            <a:r>
              <a:rPr sz="1800" spc="2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Lakhs.</a:t>
            </a:r>
            <a:r>
              <a:rPr sz="1800" spc="3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Carrying</a:t>
            </a:r>
            <a:r>
              <a:rPr sz="1800" spc="2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amount</a:t>
            </a:r>
            <a:r>
              <a:rPr sz="1800" spc="25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25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Building</a:t>
            </a:r>
            <a:r>
              <a:rPr sz="1800" spc="3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can</a:t>
            </a:r>
            <a:r>
              <a:rPr sz="1800" spc="25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20" dirty="0">
                <a:latin typeface="Gill Sans MT"/>
                <a:cs typeface="Gill Sans MT"/>
              </a:rPr>
              <a:t>  </a:t>
            </a:r>
            <a:r>
              <a:rPr sz="1800" dirty="0">
                <a:latin typeface="Gill Sans MT"/>
                <a:cs typeface="Gill Sans MT"/>
              </a:rPr>
              <a:t>allocated</a:t>
            </a:r>
            <a:r>
              <a:rPr sz="1800" spc="20" dirty="0">
                <a:latin typeface="Gill Sans MT"/>
                <a:cs typeface="Gill Sans MT"/>
              </a:rPr>
              <a:t>  </a:t>
            </a:r>
            <a:r>
              <a:rPr sz="1800" spc="-25" dirty="0">
                <a:latin typeface="Gill Sans MT"/>
                <a:cs typeface="Gill Sans MT"/>
              </a:rPr>
              <a:t>on </a:t>
            </a:r>
            <a:r>
              <a:rPr sz="1800" dirty="0">
                <a:latin typeface="Gill Sans MT"/>
                <a:cs typeface="Gill Sans MT"/>
              </a:rPr>
              <a:t>reasonable</a:t>
            </a:r>
            <a:r>
              <a:rPr sz="1800" spc="-1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basis</a:t>
            </a:r>
            <a:r>
              <a:rPr sz="1800" spc="-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but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R&amp;D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centre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cannot be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allocated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reasonable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basis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spc="-105" dirty="0">
                <a:latin typeface="Gill Sans MT"/>
                <a:cs typeface="Gill Sans MT"/>
              </a:rPr>
              <a:t>X,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Y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4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Z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cash </a:t>
            </a:r>
            <a:r>
              <a:rPr sz="1800" dirty="0">
                <a:latin typeface="Gill Sans MT"/>
                <a:cs typeface="Gill Sans MT"/>
              </a:rPr>
              <a:t>generating</a:t>
            </a:r>
            <a:r>
              <a:rPr sz="1800" spc="-4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units,</a:t>
            </a:r>
            <a:r>
              <a:rPr sz="1800" spc="-114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remaining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useful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life</a:t>
            </a:r>
            <a:r>
              <a:rPr sz="1800" spc="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X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unit</a:t>
            </a:r>
            <a:r>
              <a:rPr sz="1800" spc="6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is</a:t>
            </a:r>
            <a:r>
              <a:rPr sz="1800" spc="4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10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Years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Y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4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Z</a:t>
            </a:r>
            <a:r>
              <a:rPr sz="1800" spc="4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is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</a:t>
            </a:r>
            <a:r>
              <a:rPr sz="1800" spc="30" dirty="0">
                <a:latin typeface="Gill Sans MT"/>
                <a:cs typeface="Gill Sans MT"/>
              </a:rPr>
              <a:t> </a:t>
            </a:r>
            <a:r>
              <a:rPr sz="1800" spc="-50" dirty="0">
                <a:latin typeface="Gill Sans MT"/>
                <a:cs typeface="Gill Sans MT"/>
              </a:rPr>
              <a:t>Years.</a:t>
            </a:r>
            <a:r>
              <a:rPr sz="1800" spc="-75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The </a:t>
            </a:r>
            <a:r>
              <a:rPr sz="1800" dirty="0">
                <a:latin typeface="Gill Sans MT"/>
                <a:cs typeface="Gill Sans MT"/>
              </a:rPr>
              <a:t>HO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assets</a:t>
            </a:r>
            <a:r>
              <a:rPr sz="1800" spc="-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are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depreciated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straight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line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basis.</a:t>
            </a:r>
            <a:endParaRPr sz="18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088" rIns="0" bIns="0" rtlCol="0">
            <a:spAutoFit/>
          </a:bodyPr>
          <a:lstStyle/>
          <a:p>
            <a:pPr marL="1888489">
              <a:lnSpc>
                <a:spcPct val="100000"/>
              </a:lnSpc>
              <a:spcBef>
                <a:spcPts val="100"/>
              </a:spcBef>
            </a:pPr>
            <a:r>
              <a:rPr sz="2100" dirty="0"/>
              <a:t>PRACTICAL</a:t>
            </a:r>
            <a:r>
              <a:rPr sz="2100" spc="-120" dirty="0"/>
              <a:t> </a:t>
            </a:r>
            <a:r>
              <a:rPr sz="2100" spc="-10" dirty="0"/>
              <a:t>QUESTIONS</a:t>
            </a:r>
            <a:endParaRPr sz="2100"/>
          </a:p>
        </p:txBody>
      </p:sp>
      <p:grpSp>
        <p:nvGrpSpPr>
          <p:cNvPr id="4" name="object 4"/>
          <p:cNvGrpSpPr/>
          <p:nvPr/>
        </p:nvGrpSpPr>
        <p:grpSpPr>
          <a:xfrm>
            <a:off x="2845307" y="1296924"/>
            <a:ext cx="3293745" cy="443865"/>
            <a:chOff x="2845307" y="1296924"/>
            <a:chExt cx="3293745" cy="443865"/>
          </a:xfrm>
        </p:grpSpPr>
        <p:sp>
          <p:nvSpPr>
            <p:cNvPr id="5" name="object 5"/>
            <p:cNvSpPr/>
            <p:nvPr/>
          </p:nvSpPr>
          <p:spPr>
            <a:xfrm>
              <a:off x="2859785" y="1311402"/>
              <a:ext cx="3264535" cy="414655"/>
            </a:xfrm>
            <a:custGeom>
              <a:avLst/>
              <a:gdLst/>
              <a:ahLst/>
              <a:cxnLst/>
              <a:rect l="l" t="t" r="r" b="b"/>
              <a:pathLst>
                <a:path w="3264535" h="414655">
                  <a:moveTo>
                    <a:pt x="3264408" y="0"/>
                  </a:moveTo>
                  <a:lnTo>
                    <a:pt x="69087" y="0"/>
                  </a:lnTo>
                  <a:lnTo>
                    <a:pt x="42219" y="5437"/>
                  </a:lnTo>
                  <a:lnTo>
                    <a:pt x="20256" y="20256"/>
                  </a:lnTo>
                  <a:lnTo>
                    <a:pt x="5437" y="42219"/>
                  </a:lnTo>
                  <a:lnTo>
                    <a:pt x="0" y="69087"/>
                  </a:lnTo>
                  <a:lnTo>
                    <a:pt x="0" y="414527"/>
                  </a:lnTo>
                  <a:lnTo>
                    <a:pt x="3195319" y="414527"/>
                  </a:lnTo>
                  <a:lnTo>
                    <a:pt x="3222188" y="409090"/>
                  </a:lnTo>
                  <a:lnTo>
                    <a:pt x="3244151" y="394271"/>
                  </a:lnTo>
                  <a:lnTo>
                    <a:pt x="3258970" y="372308"/>
                  </a:lnTo>
                  <a:lnTo>
                    <a:pt x="3264408" y="345439"/>
                  </a:lnTo>
                  <a:lnTo>
                    <a:pt x="3264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59785" y="1311402"/>
              <a:ext cx="3264535" cy="414655"/>
            </a:xfrm>
            <a:custGeom>
              <a:avLst/>
              <a:gdLst/>
              <a:ahLst/>
              <a:cxnLst/>
              <a:rect l="l" t="t" r="r" b="b"/>
              <a:pathLst>
                <a:path w="3264535" h="414655">
                  <a:moveTo>
                    <a:pt x="69087" y="0"/>
                  </a:moveTo>
                  <a:lnTo>
                    <a:pt x="3264408" y="0"/>
                  </a:lnTo>
                  <a:lnTo>
                    <a:pt x="3264408" y="345439"/>
                  </a:lnTo>
                  <a:lnTo>
                    <a:pt x="3258970" y="372308"/>
                  </a:lnTo>
                  <a:lnTo>
                    <a:pt x="3244151" y="394271"/>
                  </a:lnTo>
                  <a:lnTo>
                    <a:pt x="3222188" y="409090"/>
                  </a:lnTo>
                  <a:lnTo>
                    <a:pt x="3195319" y="414527"/>
                  </a:lnTo>
                  <a:lnTo>
                    <a:pt x="0" y="414527"/>
                  </a:lnTo>
                  <a:lnTo>
                    <a:pt x="0" y="69087"/>
                  </a:lnTo>
                  <a:lnTo>
                    <a:pt x="5437" y="42219"/>
                  </a:lnTo>
                  <a:lnTo>
                    <a:pt x="20256" y="20256"/>
                  </a:lnTo>
                  <a:lnTo>
                    <a:pt x="42219" y="5437"/>
                  </a:lnTo>
                  <a:lnTo>
                    <a:pt x="69087" y="0"/>
                  </a:lnTo>
                  <a:close/>
                </a:path>
              </a:pathLst>
            </a:custGeom>
            <a:ln w="28955">
              <a:solidFill>
                <a:srgbClr val="A0551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0775" y="1412748"/>
              <a:ext cx="2657094" cy="2857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23520" y="1767332"/>
            <a:ext cx="8536940" cy="219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Net</a:t>
            </a:r>
            <a:r>
              <a:rPr sz="1800" spc="4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Selling</a:t>
            </a:r>
            <a:r>
              <a:rPr sz="1800" spc="4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Price</a:t>
            </a:r>
            <a:r>
              <a:rPr sz="1800" spc="4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4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each</a:t>
            </a:r>
            <a:r>
              <a:rPr sz="1800" spc="409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cash</a:t>
            </a:r>
            <a:r>
              <a:rPr sz="1800" spc="40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generating</a:t>
            </a:r>
            <a:r>
              <a:rPr sz="1800" spc="40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unit</a:t>
            </a:r>
            <a:r>
              <a:rPr sz="1800" spc="4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is</a:t>
            </a:r>
            <a:r>
              <a:rPr sz="1800" spc="4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not</a:t>
            </a:r>
            <a:r>
              <a:rPr sz="1800" spc="4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determinable.</a:t>
            </a:r>
            <a:r>
              <a:rPr sz="1800" spc="24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Hence</a:t>
            </a:r>
            <a:r>
              <a:rPr sz="1800" spc="4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recoverable</a:t>
            </a:r>
            <a:endParaRPr sz="1800">
              <a:latin typeface="Gill Sans MT"/>
              <a:cs typeface="Gill Sans MT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amount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is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based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on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value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use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15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%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discount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rate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fairly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indicate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time value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money.</a:t>
            </a:r>
            <a:endParaRPr sz="1800">
              <a:latin typeface="Gill Sans MT"/>
              <a:cs typeface="Gill Sans MT"/>
            </a:endParaRPr>
          </a:p>
          <a:p>
            <a:pPr marL="12700" marR="5080" algn="just">
              <a:lnSpc>
                <a:spcPct val="100000"/>
              </a:lnSpc>
              <a:spcBef>
                <a:spcPts val="770"/>
              </a:spcBef>
            </a:pP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Calculate</a:t>
            </a:r>
            <a:r>
              <a:rPr sz="1800" spc="434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impairment</a:t>
            </a:r>
            <a:r>
              <a:rPr sz="1800" spc="45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loss</a:t>
            </a:r>
            <a:r>
              <a:rPr sz="1800" spc="45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to</a:t>
            </a:r>
            <a:r>
              <a:rPr sz="1800" spc="45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be</a:t>
            </a:r>
            <a:r>
              <a:rPr sz="1800" spc="45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recognised</a:t>
            </a:r>
            <a:r>
              <a:rPr sz="1800" spc="434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in</a:t>
            </a:r>
            <a:r>
              <a:rPr sz="1800" spc="434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financial</a:t>
            </a:r>
            <a:r>
              <a:rPr sz="1800" spc="44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statement</a:t>
            </a:r>
            <a:r>
              <a:rPr sz="1800" spc="44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for</a:t>
            </a:r>
            <a:r>
              <a:rPr sz="1800" spc="44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the</a:t>
            </a:r>
            <a:r>
              <a:rPr sz="1800" spc="44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year</a:t>
            </a:r>
            <a:r>
              <a:rPr sz="1800" spc="44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Gill Sans MT"/>
                <a:cs typeface="Gill Sans MT"/>
              </a:rPr>
              <a:t>ended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31.03.2010</a:t>
            </a:r>
            <a:r>
              <a:rPr sz="1800" spc="5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and</a:t>
            </a:r>
            <a:r>
              <a:rPr sz="1800" spc="4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allocation</a:t>
            </a:r>
            <a:r>
              <a:rPr sz="1800" spc="5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of</a:t>
            </a:r>
            <a:r>
              <a:rPr sz="1800" spc="6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impairment</a:t>
            </a:r>
            <a:r>
              <a:rPr sz="1800" spc="6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loss.</a:t>
            </a:r>
            <a:r>
              <a:rPr sz="1800" spc="-12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Also</a:t>
            </a:r>
            <a:r>
              <a:rPr sz="1800" spc="5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calculate</a:t>
            </a:r>
            <a:r>
              <a:rPr sz="1800" spc="6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the</a:t>
            </a:r>
            <a:r>
              <a:rPr sz="1800" spc="4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revised</a:t>
            </a:r>
            <a:r>
              <a:rPr sz="1800" spc="4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carrying</a:t>
            </a:r>
            <a:r>
              <a:rPr sz="1800" spc="5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amount</a:t>
            </a:r>
            <a:r>
              <a:rPr sz="1800" spc="3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Gill Sans MT"/>
                <a:cs typeface="Gill Sans MT"/>
              </a:rPr>
              <a:t>of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asset</a:t>
            </a:r>
            <a:r>
              <a:rPr sz="1800" spc="-2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of</a:t>
            </a:r>
            <a:r>
              <a:rPr sz="1800" spc="-1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all cash</a:t>
            </a:r>
            <a:r>
              <a:rPr sz="1800" spc="-2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0000"/>
                </a:solidFill>
                <a:latin typeface="Gill Sans MT"/>
                <a:cs typeface="Gill Sans MT"/>
              </a:rPr>
              <a:t>generating</a:t>
            </a:r>
            <a:r>
              <a:rPr sz="1800" spc="-1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Gill Sans MT"/>
                <a:cs typeface="Gill Sans MT"/>
              </a:rPr>
              <a:t>unit.</a:t>
            </a:r>
            <a:endParaRPr sz="1800">
              <a:latin typeface="Gill Sans MT"/>
              <a:cs typeface="Gill Sans MT"/>
            </a:endParaRPr>
          </a:p>
          <a:p>
            <a:pPr marL="12700" marR="462280">
              <a:lnSpc>
                <a:spcPct val="100000"/>
              </a:lnSpc>
              <a:spcBef>
                <a:spcPts val="1175"/>
              </a:spcBef>
            </a:pPr>
            <a:r>
              <a:rPr sz="1800" spc="-10" dirty="0">
                <a:latin typeface="Gill Sans MT"/>
                <a:cs typeface="Gill Sans MT"/>
              </a:rPr>
              <a:t>Present</a:t>
            </a:r>
            <a:r>
              <a:rPr sz="1800" spc="-2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Value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Future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cash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flow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for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X,Y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Z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for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Uttaranchal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Industries</a:t>
            </a:r>
            <a:r>
              <a:rPr sz="1800" spc="-10" dirty="0">
                <a:latin typeface="Gill Sans MT"/>
                <a:cs typeface="Gill Sans MT"/>
              </a:rPr>
              <a:t> Ltd.</a:t>
            </a:r>
            <a:r>
              <a:rPr sz="1800" spc="-1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-50" dirty="0">
                <a:latin typeface="Gill Sans MT"/>
                <a:cs typeface="Gill Sans MT"/>
              </a:rPr>
              <a:t>a </a:t>
            </a:r>
            <a:r>
              <a:rPr sz="1800" dirty="0">
                <a:latin typeface="Gill Sans MT"/>
                <a:cs typeface="Gill Sans MT"/>
              </a:rPr>
              <a:t>whole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at the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end of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31.03.2010</a:t>
            </a:r>
            <a:r>
              <a:rPr sz="1800" spc="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is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below</a:t>
            </a:r>
            <a:r>
              <a:rPr sz="1800" spc="-10" dirty="0">
                <a:latin typeface="Gill Sans MT"/>
                <a:cs typeface="Gill Sans MT"/>
              </a:rPr>
              <a:t> (Rs.</a:t>
            </a:r>
            <a:r>
              <a:rPr sz="1800" spc="-1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lacs):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610233" y="4131779"/>
          <a:ext cx="48768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X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666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Y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666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Z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6665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Company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666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25" dirty="0">
                          <a:latin typeface="Gill Sans MT"/>
                          <a:cs typeface="Gill Sans MT"/>
                        </a:rPr>
                        <a:t>803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ED2D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25" dirty="0">
                          <a:latin typeface="Gill Sans MT"/>
                          <a:cs typeface="Gill Sans MT"/>
                        </a:rPr>
                        <a:t>654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ED2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1088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ED2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20" dirty="0">
                          <a:latin typeface="Gill Sans MT"/>
                          <a:cs typeface="Gill Sans MT"/>
                        </a:rPr>
                        <a:t>2877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ED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153" y="4711446"/>
            <a:ext cx="9010015" cy="288290"/>
          </a:xfrm>
          <a:prstGeom prst="rect">
            <a:avLst/>
          </a:prstGeom>
          <a:solidFill>
            <a:srgbClr val="FFFFFF"/>
          </a:solidFill>
          <a:ln w="22859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500" b="1" dirty="0">
                <a:solidFill>
                  <a:srgbClr val="FF0000"/>
                </a:solidFill>
                <a:latin typeface="Gill Sans MT"/>
                <a:cs typeface="Gill Sans MT"/>
              </a:rPr>
              <a:t>Under</a:t>
            </a:r>
            <a:r>
              <a:rPr sz="1500" b="1" spc="-3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FF0000"/>
                </a:solidFill>
                <a:latin typeface="Gill Sans MT"/>
                <a:cs typeface="Gill Sans MT"/>
              </a:rPr>
              <a:t>No</a:t>
            </a:r>
            <a:r>
              <a:rPr sz="1500" b="1" spc="-2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FF0000"/>
                </a:solidFill>
                <a:latin typeface="Gill Sans MT"/>
                <a:cs typeface="Gill Sans MT"/>
              </a:rPr>
              <a:t>Circumstances</a:t>
            </a:r>
            <a:r>
              <a:rPr sz="1500" b="1" spc="-3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FF0000"/>
                </a:solidFill>
                <a:latin typeface="Gill Sans MT"/>
                <a:cs typeface="Gill Sans MT"/>
              </a:rPr>
              <a:t>reversal</a:t>
            </a:r>
            <a:r>
              <a:rPr sz="1500" b="1" spc="-2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FF0000"/>
                </a:solidFill>
                <a:latin typeface="Gill Sans MT"/>
                <a:cs typeface="Gill Sans MT"/>
              </a:rPr>
              <a:t>of</a:t>
            </a:r>
            <a:r>
              <a:rPr sz="1500" b="1" spc="-1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FF0000"/>
                </a:solidFill>
                <a:latin typeface="Gill Sans MT"/>
                <a:cs typeface="Gill Sans MT"/>
              </a:rPr>
              <a:t>goodwill</a:t>
            </a:r>
            <a:r>
              <a:rPr sz="1500" b="1" spc="-2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FF0000"/>
                </a:solidFill>
                <a:latin typeface="Gill Sans MT"/>
                <a:cs typeface="Gill Sans MT"/>
              </a:rPr>
              <a:t>will</a:t>
            </a:r>
            <a:r>
              <a:rPr sz="1500" b="1" spc="-2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FF0000"/>
                </a:solidFill>
                <a:latin typeface="Gill Sans MT"/>
                <a:cs typeface="Gill Sans MT"/>
              </a:rPr>
              <a:t>be</a:t>
            </a:r>
            <a:r>
              <a:rPr sz="1500" b="1" spc="-2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FF0000"/>
                </a:solidFill>
                <a:latin typeface="Gill Sans MT"/>
                <a:cs typeface="Gill Sans MT"/>
              </a:rPr>
              <a:t>allowed</a:t>
            </a:r>
            <a:endParaRPr sz="1500" dirty="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5909" y="671017"/>
            <a:ext cx="43313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dirty="0"/>
              <a:t>REVERSAL</a:t>
            </a:r>
            <a:r>
              <a:rPr sz="2000" spc="-55" dirty="0"/>
              <a:t> </a:t>
            </a:r>
            <a:r>
              <a:rPr sz="2000" dirty="0"/>
              <a:t>OF</a:t>
            </a:r>
            <a:r>
              <a:rPr sz="2000" spc="-35" dirty="0"/>
              <a:t> </a:t>
            </a:r>
            <a:r>
              <a:rPr sz="2000" spc="-20" dirty="0"/>
              <a:t>IMPAIRMENT</a:t>
            </a:r>
            <a:r>
              <a:rPr sz="2000" spc="-65" dirty="0"/>
              <a:t> </a:t>
            </a:r>
            <a:r>
              <a:rPr sz="2000" spc="-20" dirty="0"/>
              <a:t>LOSS</a:t>
            </a:r>
            <a:endParaRPr sz="20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60435"/>
            <a:ext cx="9137142" cy="6058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977883"/>
            <a:ext cx="9137142" cy="6058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895344"/>
            <a:ext cx="9137142" cy="60579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75056" y="2033371"/>
            <a:ext cx="8533765" cy="266319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238760" indent="-226060">
              <a:lnSpc>
                <a:spcPct val="100000"/>
              </a:lnSpc>
              <a:spcBef>
                <a:spcPts val="860"/>
              </a:spcBef>
              <a:buAutoNum type="arabicPeriod"/>
              <a:tabLst>
                <a:tab pos="238760" algn="l"/>
              </a:tabLst>
            </a:pP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Impairment</a:t>
            </a:r>
            <a:r>
              <a:rPr sz="20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Loss</a:t>
            </a:r>
            <a:r>
              <a:rPr sz="20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Charged</a:t>
            </a:r>
            <a:r>
              <a:rPr sz="20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earlier</a:t>
            </a:r>
            <a:r>
              <a:rPr sz="20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20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Income</a:t>
            </a:r>
            <a:r>
              <a:rPr sz="20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ill Sans MT"/>
                <a:cs typeface="Gill Sans MT"/>
              </a:rPr>
              <a:t>Statement</a:t>
            </a:r>
            <a:endParaRPr sz="2000" dirty="0">
              <a:latin typeface="Gill Sans MT"/>
              <a:cs typeface="Gill Sans MT"/>
            </a:endParaRPr>
          </a:p>
          <a:p>
            <a:pPr marL="427355" lvl="1" indent="-228600">
              <a:lnSpc>
                <a:spcPct val="100000"/>
              </a:lnSpc>
              <a:spcBef>
                <a:spcPts val="760"/>
              </a:spcBef>
              <a:buChar char="•"/>
              <a:tabLst>
                <a:tab pos="427355" algn="l"/>
              </a:tabLst>
            </a:pPr>
            <a:r>
              <a:rPr sz="2000" spc="-25" dirty="0">
                <a:latin typeface="Gill Sans MT"/>
                <a:cs typeface="Gill Sans MT"/>
              </a:rPr>
              <a:t>OR</a:t>
            </a:r>
            <a:endParaRPr sz="2000" dirty="0">
              <a:latin typeface="Gill Sans MT"/>
              <a:cs typeface="Gill Sans MT"/>
            </a:endParaRPr>
          </a:p>
          <a:p>
            <a:pPr marL="238760" indent="-226060">
              <a:lnSpc>
                <a:spcPct val="100000"/>
              </a:lnSpc>
              <a:spcBef>
                <a:spcPts val="1665"/>
              </a:spcBef>
              <a:buAutoNum type="arabicPeriod"/>
              <a:tabLst>
                <a:tab pos="238760" algn="l"/>
              </a:tabLst>
            </a:pP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Post</a:t>
            </a:r>
            <a:r>
              <a:rPr sz="2000" spc="-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Reversal</a:t>
            </a:r>
            <a:r>
              <a:rPr sz="20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Carrying</a:t>
            </a:r>
            <a:r>
              <a:rPr sz="2000" spc="-2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Amount</a:t>
            </a:r>
            <a:r>
              <a:rPr sz="2000" spc="-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should</a:t>
            </a:r>
            <a:r>
              <a:rPr sz="20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not</a:t>
            </a:r>
            <a:r>
              <a:rPr sz="20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exceed</a:t>
            </a:r>
            <a:r>
              <a:rPr sz="20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Current</a:t>
            </a:r>
            <a:r>
              <a:rPr sz="20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ill Sans MT"/>
                <a:cs typeface="Gill Sans MT"/>
              </a:rPr>
              <a:t>recoverable</a:t>
            </a:r>
            <a:r>
              <a:rPr sz="2000" spc="-2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ill Sans MT"/>
                <a:cs typeface="Gill Sans MT"/>
              </a:rPr>
              <a:t>Amount</a:t>
            </a:r>
            <a:endParaRPr sz="2000" dirty="0">
              <a:latin typeface="Gill Sans MT"/>
              <a:cs typeface="Gill Sans MT"/>
            </a:endParaRPr>
          </a:p>
          <a:p>
            <a:pPr marL="427355" lvl="1" indent="-228600">
              <a:lnSpc>
                <a:spcPct val="100000"/>
              </a:lnSpc>
              <a:spcBef>
                <a:spcPts val="760"/>
              </a:spcBef>
              <a:buChar char="•"/>
              <a:tabLst>
                <a:tab pos="427355" algn="l"/>
              </a:tabLst>
            </a:pPr>
            <a:r>
              <a:rPr sz="2000" spc="-25" dirty="0">
                <a:latin typeface="Gill Sans MT"/>
                <a:cs typeface="Gill Sans MT"/>
              </a:rPr>
              <a:t>OR</a:t>
            </a:r>
            <a:endParaRPr sz="2000" dirty="0">
              <a:latin typeface="Gill Sans MT"/>
              <a:cs typeface="Gill Sans MT"/>
            </a:endParaRPr>
          </a:p>
          <a:p>
            <a:pPr marL="214629" indent="-201930">
              <a:lnSpc>
                <a:spcPct val="100000"/>
              </a:lnSpc>
              <a:spcBef>
                <a:spcPts val="1660"/>
              </a:spcBef>
              <a:buAutoNum type="arabicPeriod"/>
              <a:tabLst>
                <a:tab pos="214629" algn="l"/>
              </a:tabLst>
            </a:pP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Amount</a:t>
            </a:r>
            <a:r>
              <a:rPr sz="20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be</a:t>
            </a:r>
            <a:r>
              <a:rPr sz="20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increased</a:t>
            </a:r>
            <a:r>
              <a:rPr sz="20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extent</a:t>
            </a:r>
            <a:r>
              <a:rPr sz="20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if</a:t>
            </a:r>
            <a:r>
              <a:rPr sz="20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no</a:t>
            </a:r>
            <a:r>
              <a:rPr sz="20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Impairment</a:t>
            </a:r>
            <a:r>
              <a:rPr sz="20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provided</a:t>
            </a:r>
            <a:r>
              <a:rPr sz="20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FFFFFF"/>
                </a:solidFill>
                <a:latin typeface="Gill Sans MT"/>
                <a:cs typeface="Gill Sans MT"/>
              </a:rPr>
              <a:t>since</a:t>
            </a:r>
            <a:r>
              <a:rPr sz="20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Gill Sans MT"/>
                <a:cs typeface="Gill Sans MT"/>
              </a:rPr>
              <a:t>beginning</a:t>
            </a:r>
            <a:endParaRPr sz="2000" dirty="0">
              <a:latin typeface="Gill Sans MT"/>
              <a:cs typeface="Gill Sans MT"/>
            </a:endParaRPr>
          </a:p>
          <a:p>
            <a:pPr marL="427355" lvl="1" indent="-228600">
              <a:lnSpc>
                <a:spcPct val="100000"/>
              </a:lnSpc>
              <a:spcBef>
                <a:spcPts val="765"/>
              </a:spcBef>
              <a:buChar char="•"/>
              <a:tabLst>
                <a:tab pos="427355" algn="l"/>
              </a:tabLst>
            </a:pPr>
            <a:r>
              <a:rPr sz="2000" spc="-25" dirty="0">
                <a:latin typeface="Gill Sans MT"/>
                <a:cs typeface="Gill Sans MT"/>
              </a:rPr>
              <a:t>OR</a:t>
            </a:r>
            <a:endParaRPr sz="2000" dirty="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9" name="object 9"/>
          <p:cNvSpPr txBox="1"/>
          <p:nvPr/>
        </p:nvSpPr>
        <p:spPr>
          <a:xfrm>
            <a:off x="89153" y="1317497"/>
            <a:ext cx="9010015" cy="591820"/>
          </a:xfrm>
          <a:prstGeom prst="rect">
            <a:avLst/>
          </a:prstGeom>
          <a:solidFill>
            <a:srgbClr val="FFFFFF"/>
          </a:solidFill>
          <a:ln w="22859">
            <a:solidFill>
              <a:srgbClr val="000000"/>
            </a:solidFill>
          </a:ln>
        </p:spPr>
        <p:txBody>
          <a:bodyPr vert="horz" wrap="square" lIns="0" tIns="13335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0"/>
              </a:spcBef>
            </a:pP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Impairment</a:t>
            </a:r>
            <a:r>
              <a:rPr sz="1800" b="1" spc="-3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Loss</a:t>
            </a:r>
            <a:r>
              <a:rPr sz="1800" b="1" spc="-1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will</a:t>
            </a:r>
            <a:r>
              <a:rPr sz="1800" b="1" spc="-1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be</a:t>
            </a:r>
            <a:r>
              <a:rPr sz="1800" b="1" spc="-10" dirty="0">
                <a:solidFill>
                  <a:srgbClr val="FF0000"/>
                </a:solidFill>
                <a:latin typeface="Gill Sans MT"/>
                <a:cs typeface="Gill Sans MT"/>
              </a:rPr>
              <a:t> reversed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(Maximum</a:t>
            </a:r>
            <a:r>
              <a:rPr sz="1800" b="1" spc="-3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is</a:t>
            </a:r>
            <a:r>
              <a:rPr sz="1800" b="1" spc="-1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Minimum</a:t>
            </a:r>
            <a:r>
              <a:rPr sz="1800" b="1" spc="-3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of</a:t>
            </a:r>
            <a:r>
              <a:rPr sz="1800" b="1" spc="-1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the</a:t>
            </a:r>
            <a:r>
              <a:rPr sz="1800" b="1" spc="-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Gill Sans MT"/>
                <a:cs typeface="Gill Sans MT"/>
              </a:rPr>
              <a:t>three </a:t>
            </a:r>
            <a:r>
              <a:rPr sz="1800" b="1" spc="-10" dirty="0">
                <a:solidFill>
                  <a:srgbClr val="FF0000"/>
                </a:solidFill>
                <a:latin typeface="Gill Sans MT"/>
                <a:cs typeface="Gill Sans MT"/>
              </a:rPr>
              <a:t>Conditions)</a:t>
            </a:r>
            <a:endParaRPr sz="1800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088" rIns="0" bIns="0" rtlCol="0">
            <a:spAutoFit/>
          </a:bodyPr>
          <a:lstStyle/>
          <a:p>
            <a:pPr marL="1888489">
              <a:lnSpc>
                <a:spcPct val="100000"/>
              </a:lnSpc>
              <a:spcBef>
                <a:spcPts val="100"/>
              </a:spcBef>
            </a:pPr>
            <a:r>
              <a:rPr sz="2100" dirty="0"/>
              <a:t>PRACTICAL</a:t>
            </a:r>
            <a:r>
              <a:rPr sz="2100" spc="-120" dirty="0"/>
              <a:t> </a:t>
            </a:r>
            <a:r>
              <a:rPr sz="2100" spc="-10" dirty="0"/>
              <a:t>QUESTIONS</a:t>
            </a:r>
            <a:endParaRPr sz="2100"/>
          </a:p>
        </p:txBody>
      </p:sp>
      <p:sp>
        <p:nvSpPr>
          <p:cNvPr id="4" name="object 4"/>
          <p:cNvSpPr txBox="1"/>
          <p:nvPr/>
        </p:nvSpPr>
        <p:spPr>
          <a:xfrm>
            <a:off x="8787510" y="4849164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66657"/>
                </a:solidFill>
                <a:latin typeface="Gill Sans MT"/>
                <a:cs typeface="Gill Sans MT"/>
              </a:rPr>
              <a:t>25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3520" y="1776222"/>
            <a:ext cx="7831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At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end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2006,</a:t>
            </a:r>
            <a:r>
              <a:rPr sz="1800" spc="-1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X</a:t>
            </a:r>
            <a:r>
              <a:rPr sz="1800" spc="-10" dirty="0">
                <a:latin typeface="Gill Sans MT"/>
                <a:cs typeface="Gill Sans MT"/>
              </a:rPr>
              <a:t> Ltd.</a:t>
            </a:r>
            <a:r>
              <a:rPr sz="1800" spc="-1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were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having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following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assets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at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their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carrying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amount: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3520" y="2050237"/>
            <a:ext cx="15519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Identifiable </a:t>
            </a:r>
            <a:r>
              <a:rPr sz="1800" spc="-10" dirty="0">
                <a:latin typeface="Gill Sans MT"/>
                <a:cs typeface="Gill Sans MT"/>
              </a:rPr>
              <a:t>asset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Gill Sans MT"/>
                <a:cs typeface="Gill Sans MT"/>
              </a:rPr>
              <a:t>Goodwill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41066" y="2050237"/>
            <a:ext cx="9810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600 </a:t>
            </a:r>
            <a:r>
              <a:rPr sz="1800" spc="-10" dirty="0">
                <a:latin typeface="Gill Sans MT"/>
                <a:cs typeface="Gill Sans MT"/>
              </a:rPr>
              <a:t>Lakhs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Gill Sans MT"/>
                <a:cs typeface="Gill Sans MT"/>
              </a:rPr>
              <a:t>100 </a:t>
            </a:r>
            <a:r>
              <a:rPr sz="1800" spc="-10" dirty="0">
                <a:latin typeface="Gill Sans MT"/>
                <a:cs typeface="Gill Sans MT"/>
              </a:rPr>
              <a:t>Lakhs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40252" y="1267967"/>
            <a:ext cx="1903730" cy="443865"/>
            <a:chOff x="3540252" y="1267967"/>
            <a:chExt cx="1903730" cy="443865"/>
          </a:xfrm>
        </p:grpSpPr>
        <p:sp>
          <p:nvSpPr>
            <p:cNvPr id="9" name="object 9"/>
            <p:cNvSpPr/>
            <p:nvPr/>
          </p:nvSpPr>
          <p:spPr>
            <a:xfrm>
              <a:off x="3554730" y="1282445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1874520" y="0"/>
                  </a:moveTo>
                  <a:lnTo>
                    <a:pt x="69087" y="0"/>
                  </a:lnTo>
                  <a:lnTo>
                    <a:pt x="42219" y="5437"/>
                  </a:lnTo>
                  <a:lnTo>
                    <a:pt x="20256" y="20256"/>
                  </a:lnTo>
                  <a:lnTo>
                    <a:pt x="5437" y="42219"/>
                  </a:lnTo>
                  <a:lnTo>
                    <a:pt x="0" y="69087"/>
                  </a:lnTo>
                  <a:lnTo>
                    <a:pt x="0" y="414527"/>
                  </a:lnTo>
                  <a:lnTo>
                    <a:pt x="1805432" y="414527"/>
                  </a:lnTo>
                  <a:lnTo>
                    <a:pt x="1832300" y="409090"/>
                  </a:lnTo>
                  <a:lnTo>
                    <a:pt x="1854263" y="394271"/>
                  </a:lnTo>
                  <a:lnTo>
                    <a:pt x="1869082" y="372308"/>
                  </a:lnTo>
                  <a:lnTo>
                    <a:pt x="1874520" y="345439"/>
                  </a:lnTo>
                  <a:lnTo>
                    <a:pt x="1874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4730" y="1282445"/>
              <a:ext cx="1874520" cy="414655"/>
            </a:xfrm>
            <a:custGeom>
              <a:avLst/>
              <a:gdLst/>
              <a:ahLst/>
              <a:cxnLst/>
              <a:rect l="l" t="t" r="r" b="b"/>
              <a:pathLst>
                <a:path w="1874520" h="414655">
                  <a:moveTo>
                    <a:pt x="69087" y="0"/>
                  </a:moveTo>
                  <a:lnTo>
                    <a:pt x="1874520" y="0"/>
                  </a:lnTo>
                  <a:lnTo>
                    <a:pt x="1874520" y="345439"/>
                  </a:lnTo>
                  <a:lnTo>
                    <a:pt x="1869082" y="372308"/>
                  </a:lnTo>
                  <a:lnTo>
                    <a:pt x="1854263" y="394271"/>
                  </a:lnTo>
                  <a:lnTo>
                    <a:pt x="1832300" y="409090"/>
                  </a:lnTo>
                  <a:lnTo>
                    <a:pt x="1805432" y="414527"/>
                  </a:lnTo>
                  <a:lnTo>
                    <a:pt x="0" y="414527"/>
                  </a:lnTo>
                  <a:lnTo>
                    <a:pt x="0" y="69087"/>
                  </a:lnTo>
                  <a:lnTo>
                    <a:pt x="5437" y="42219"/>
                  </a:lnTo>
                  <a:lnTo>
                    <a:pt x="20256" y="20256"/>
                  </a:lnTo>
                  <a:lnTo>
                    <a:pt x="42219" y="5437"/>
                  </a:lnTo>
                  <a:lnTo>
                    <a:pt x="69087" y="0"/>
                  </a:lnTo>
                  <a:close/>
                </a:path>
              </a:pathLst>
            </a:custGeom>
            <a:ln w="28956">
              <a:solidFill>
                <a:srgbClr val="A0551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0084" y="1383766"/>
              <a:ext cx="1529334" cy="26443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1937" y="2692654"/>
            <a:ext cx="8559800" cy="2314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1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goodwill</a:t>
            </a:r>
            <a:r>
              <a:rPr sz="1800" spc="2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is</a:t>
            </a:r>
            <a:r>
              <a:rPr sz="1800" spc="2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being</a:t>
            </a:r>
            <a:r>
              <a:rPr sz="1800" spc="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amortised</a:t>
            </a:r>
            <a:r>
              <a:rPr sz="1800" spc="1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@</a:t>
            </a:r>
            <a:r>
              <a:rPr sz="1800" spc="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25</a:t>
            </a:r>
            <a:r>
              <a:rPr sz="1800" spc="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Lakhs</a:t>
            </a:r>
            <a:r>
              <a:rPr sz="1800" spc="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per</a:t>
            </a:r>
            <a:r>
              <a:rPr sz="1800" spc="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annum</a:t>
            </a:r>
            <a:r>
              <a:rPr sz="1800" spc="1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1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identifiable</a:t>
            </a:r>
            <a:r>
              <a:rPr sz="1800" spc="2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assets</a:t>
            </a:r>
            <a:r>
              <a:rPr sz="1800" spc="2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are</a:t>
            </a:r>
            <a:r>
              <a:rPr sz="1800" spc="20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being </a:t>
            </a:r>
            <a:r>
              <a:rPr sz="1800" dirty="0">
                <a:latin typeface="Gill Sans MT"/>
                <a:cs typeface="Gill Sans MT"/>
              </a:rPr>
              <a:t>depreciated</a:t>
            </a:r>
            <a:r>
              <a:rPr sz="1800" spc="-1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@</a:t>
            </a:r>
            <a:r>
              <a:rPr sz="1800" spc="-1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25%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35" dirty="0">
                <a:latin typeface="Gill Sans MT"/>
                <a:cs typeface="Gill Sans MT"/>
              </a:rPr>
              <a:t>p.a.</a:t>
            </a:r>
            <a:r>
              <a:rPr sz="1800" spc="-90" dirty="0">
                <a:latin typeface="Gill Sans MT"/>
                <a:cs typeface="Gill Sans MT"/>
              </a:rPr>
              <a:t> </a:t>
            </a:r>
            <a:r>
              <a:rPr sz="1800" spc="-120" dirty="0">
                <a:latin typeface="Gill Sans MT"/>
                <a:cs typeface="Gill Sans MT"/>
              </a:rPr>
              <a:t>WDV.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recoverable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amount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these assets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at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end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2006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is </a:t>
            </a:r>
            <a:r>
              <a:rPr sz="1800" dirty="0">
                <a:latin typeface="Gill Sans MT"/>
                <a:cs typeface="Gill Sans MT"/>
              </a:rPr>
              <a:t>estimated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550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Lakhs.</a:t>
            </a:r>
            <a:r>
              <a:rPr sz="1800" spc="-114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X</a:t>
            </a:r>
            <a:r>
              <a:rPr sz="1800" spc="4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Ltd.</a:t>
            </a:r>
            <a:r>
              <a:rPr sz="1800" spc="-114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recognised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4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impairment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loss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2006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per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IND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AS</a:t>
            </a:r>
            <a:r>
              <a:rPr sz="1800" spc="50" dirty="0">
                <a:latin typeface="Gill Sans MT"/>
                <a:cs typeface="Gill Sans MT"/>
              </a:rPr>
              <a:t> </a:t>
            </a:r>
            <a:r>
              <a:rPr sz="1800" spc="-25" dirty="0">
                <a:latin typeface="Gill Sans MT"/>
                <a:cs typeface="Gill Sans MT"/>
              </a:rPr>
              <a:t>36. </a:t>
            </a:r>
            <a:r>
              <a:rPr sz="1800" dirty="0">
                <a:latin typeface="Gill Sans MT"/>
                <a:cs typeface="Gill Sans MT"/>
              </a:rPr>
              <a:t>However</a:t>
            </a:r>
            <a:r>
              <a:rPr sz="1800" spc="4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at</a:t>
            </a:r>
            <a:r>
              <a:rPr sz="1800" spc="6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6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end</a:t>
            </a:r>
            <a:r>
              <a:rPr sz="1800" spc="6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</a:t>
            </a:r>
            <a:r>
              <a:rPr sz="1800" spc="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2010,</a:t>
            </a:r>
            <a:r>
              <a:rPr sz="1800" spc="-1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X</a:t>
            </a:r>
            <a:r>
              <a:rPr sz="1800" spc="5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Ltd.</a:t>
            </a:r>
            <a:r>
              <a:rPr sz="1800" spc="-1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</a:t>
            </a:r>
            <a:r>
              <a:rPr sz="1800" spc="7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estimate</a:t>
            </a:r>
            <a:r>
              <a:rPr sz="1800" spc="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6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recoverable</a:t>
            </a:r>
            <a:r>
              <a:rPr sz="1800" spc="6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amount</a:t>
            </a:r>
            <a:r>
              <a:rPr sz="1800" spc="7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due</a:t>
            </a:r>
            <a:r>
              <a:rPr sz="1800" spc="6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6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favourable </a:t>
            </a:r>
            <a:r>
              <a:rPr sz="1800" dirty="0">
                <a:latin typeface="Gill Sans MT"/>
                <a:cs typeface="Gill Sans MT"/>
              </a:rPr>
              <a:t>condition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for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business,</a:t>
            </a:r>
            <a:r>
              <a:rPr sz="1800" spc="-2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recoverable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amount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was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estimated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at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250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lakhs</a:t>
            </a:r>
            <a:endParaRPr sz="1800">
              <a:latin typeface="Gill Sans MT"/>
              <a:cs typeface="Gill Sans MT"/>
            </a:endParaRPr>
          </a:p>
          <a:p>
            <a:pPr marL="24130">
              <a:lnSpc>
                <a:spcPct val="100000"/>
              </a:lnSpc>
              <a:spcBef>
                <a:spcPts val="745"/>
              </a:spcBef>
            </a:pPr>
            <a:r>
              <a:rPr sz="1800" spc="-10" dirty="0">
                <a:latin typeface="Gill Sans MT"/>
                <a:cs typeface="Gill Sans MT"/>
              </a:rPr>
              <a:t>Required:</a:t>
            </a:r>
            <a:endParaRPr sz="1800">
              <a:latin typeface="Gill Sans MT"/>
              <a:cs typeface="Gill Sans MT"/>
            </a:endParaRPr>
          </a:p>
          <a:p>
            <a:pPr marL="257175" indent="-233045">
              <a:lnSpc>
                <a:spcPct val="100000"/>
              </a:lnSpc>
              <a:buAutoNum type="alphaLcParenR"/>
              <a:tabLst>
                <a:tab pos="257175" algn="l"/>
              </a:tabLst>
            </a:pPr>
            <a:r>
              <a:rPr sz="1800" dirty="0">
                <a:latin typeface="Gill Sans MT"/>
                <a:cs typeface="Gill Sans MT"/>
              </a:rPr>
              <a:t>Calculate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 impairment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loss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to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recognised</a:t>
            </a:r>
            <a:r>
              <a:rPr sz="1800" spc="-3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2006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allocation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thereof.</a:t>
            </a:r>
            <a:endParaRPr sz="1800">
              <a:latin typeface="Gill Sans MT"/>
              <a:cs typeface="Gill Sans MT"/>
            </a:endParaRPr>
          </a:p>
          <a:p>
            <a:pPr marL="275590" indent="-251460">
              <a:lnSpc>
                <a:spcPct val="100000"/>
              </a:lnSpc>
              <a:buAutoNum type="alphaLcParenR"/>
              <a:tabLst>
                <a:tab pos="275590" algn="l"/>
              </a:tabLst>
            </a:pPr>
            <a:r>
              <a:rPr sz="1800" dirty="0">
                <a:latin typeface="Gill Sans MT"/>
                <a:cs typeface="Gill Sans MT"/>
              </a:rPr>
              <a:t>Calculate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reversal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of impairment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loss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2010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and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its</a:t>
            </a:r>
            <a:r>
              <a:rPr sz="1800" spc="-10" dirty="0">
                <a:latin typeface="Gill Sans MT"/>
                <a:cs typeface="Gill Sans MT"/>
              </a:rPr>
              <a:t> allocation.</a:t>
            </a:r>
            <a:endParaRPr sz="18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38109" y="936116"/>
            <a:ext cx="7200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5260">
              <a:lnSpc>
                <a:spcPct val="100000"/>
              </a:lnSpc>
              <a:spcBef>
                <a:spcPts val="100"/>
              </a:spcBef>
            </a:pPr>
            <a:r>
              <a:rPr dirty="0"/>
              <a:t>SIGNIFICANT</a:t>
            </a:r>
            <a:r>
              <a:rPr spc="-55" dirty="0"/>
              <a:t> </a:t>
            </a:r>
            <a:r>
              <a:rPr spc="-10" dirty="0"/>
              <a:t>DISCLOSURE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5244" y="2446020"/>
            <a:ext cx="1477518" cy="12138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80359" y="2870962"/>
            <a:ext cx="910590" cy="3384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88290" marR="5080" indent="-276225">
              <a:lnSpc>
                <a:spcPts val="1140"/>
              </a:lnSpc>
              <a:spcBef>
                <a:spcPts val="290"/>
              </a:spcBef>
            </a:pP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By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each</a:t>
            </a:r>
            <a:r>
              <a:rPr sz="11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class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assets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066288" y="1059180"/>
            <a:ext cx="1534160" cy="1415415"/>
            <a:chOff x="3066288" y="1059180"/>
            <a:chExt cx="1534160" cy="14154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0668" y="2250947"/>
              <a:ext cx="28194" cy="2232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6288" y="1059180"/>
              <a:ext cx="1533906" cy="127025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327019" y="1268095"/>
            <a:ext cx="1015365" cy="77597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1270" algn="ctr">
              <a:lnSpc>
                <a:spcPct val="86800"/>
              </a:lnSpc>
              <a:spcBef>
                <a:spcPts val="275"/>
              </a:spcBef>
            </a:pP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Impairment</a:t>
            </a:r>
            <a:r>
              <a:rPr sz="1100" spc="5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losses</a:t>
            </a:r>
            <a:r>
              <a:rPr sz="1100" spc="5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recognized/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reversed</a:t>
            </a:r>
            <a:r>
              <a:rPr sz="11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profit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or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Gill Sans MT"/>
                <a:cs typeface="Gill Sans MT"/>
              </a:rPr>
              <a:t>loss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264152" y="1751076"/>
            <a:ext cx="1537335" cy="1270635"/>
            <a:chOff x="4264152" y="1751076"/>
            <a:chExt cx="1537335" cy="127063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0456" y="2686812"/>
              <a:ext cx="48005" cy="4343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4152" y="1751076"/>
              <a:ext cx="1536953" cy="127025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623308" y="2033143"/>
            <a:ext cx="823594" cy="63119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-2540" algn="ctr">
              <a:lnSpc>
                <a:spcPct val="87000"/>
              </a:lnSpc>
              <a:spcBef>
                <a:spcPts val="275"/>
              </a:spcBef>
            </a:pP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Events</a:t>
            </a:r>
            <a:r>
              <a:rPr sz="11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or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circumstances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leading</a:t>
            </a:r>
            <a:r>
              <a:rPr sz="11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to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impairment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264152" y="3134867"/>
            <a:ext cx="1537335" cy="1270635"/>
            <a:chOff x="4264152" y="3134867"/>
            <a:chExt cx="1537335" cy="127063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10456" y="3378707"/>
              <a:ext cx="48005" cy="434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64152" y="3134867"/>
              <a:ext cx="1536953" cy="127025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519676" y="3344113"/>
            <a:ext cx="1030605" cy="77660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ct val="86900"/>
              </a:lnSpc>
              <a:spcBef>
                <a:spcPts val="280"/>
              </a:spcBef>
            </a:pP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Disclosures</a:t>
            </a:r>
            <a:r>
              <a:rPr sz="1100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Gill Sans MT"/>
                <a:cs typeface="Gill Sans MT"/>
              </a:rPr>
              <a:t>when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impairment</a:t>
            </a:r>
            <a:r>
              <a:rPr sz="1100" spc="5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losses</a:t>
            </a:r>
            <a:r>
              <a:rPr sz="11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are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material</a:t>
            </a:r>
            <a:r>
              <a:rPr sz="11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z="11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an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individual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asset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66288" y="3634740"/>
            <a:ext cx="1534160" cy="1464310"/>
            <a:chOff x="3066288" y="3634740"/>
            <a:chExt cx="1534160" cy="146431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20668" y="3634740"/>
              <a:ext cx="28194" cy="2232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66288" y="3826766"/>
              <a:ext cx="1533906" cy="127177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3397122" y="4036567"/>
            <a:ext cx="875665" cy="77660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065" marR="5080" algn="ctr">
              <a:lnSpc>
                <a:spcPct val="86900"/>
              </a:lnSpc>
              <a:spcBef>
                <a:spcPts val="275"/>
              </a:spcBef>
            </a:pP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Information</a:t>
            </a:r>
            <a:r>
              <a:rPr sz="11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on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basis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used</a:t>
            </a:r>
            <a:r>
              <a:rPr sz="11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for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determining recoverable amount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868423" y="3134867"/>
            <a:ext cx="1534160" cy="1270635"/>
            <a:chOff x="1868423" y="3134867"/>
            <a:chExt cx="1534160" cy="1270635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1067" y="3378707"/>
              <a:ext cx="49530" cy="4343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68423" y="3134867"/>
              <a:ext cx="1533905" cy="1270254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215388" y="3417570"/>
            <a:ext cx="843915" cy="63119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-1905" algn="ctr">
              <a:lnSpc>
                <a:spcPct val="87000"/>
              </a:lnSpc>
              <a:spcBef>
                <a:spcPts val="275"/>
              </a:spcBef>
            </a:pP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Discount</a:t>
            </a:r>
            <a:r>
              <a:rPr sz="11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Gill Sans MT"/>
                <a:cs typeface="Gill Sans MT"/>
              </a:rPr>
              <a:t>rate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used</a:t>
            </a:r>
            <a:r>
              <a:rPr sz="11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and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Description</a:t>
            </a:r>
            <a:r>
              <a:rPr sz="1100" spc="-35" dirty="0">
                <a:solidFill>
                  <a:srgbClr val="FFFFFF"/>
                </a:solidFill>
                <a:latin typeface="Gill Sans MT"/>
                <a:cs typeface="Gill Sans MT"/>
              </a:rPr>
              <a:t> of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CGU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868423" y="1751076"/>
            <a:ext cx="1534160" cy="1270635"/>
            <a:chOff x="1868423" y="1751076"/>
            <a:chExt cx="1534160" cy="127063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1067" y="2686812"/>
              <a:ext cx="49530" cy="4343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68423" y="1751076"/>
              <a:ext cx="1533905" cy="1270254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2136139" y="1814322"/>
            <a:ext cx="1001394" cy="106870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1270" algn="ctr">
              <a:lnSpc>
                <a:spcPct val="87000"/>
              </a:lnSpc>
              <a:spcBef>
                <a:spcPts val="275"/>
              </a:spcBef>
            </a:pP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Estimates</a:t>
            </a:r>
            <a:r>
              <a:rPr sz="11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for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measuring recoverable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amounts</a:t>
            </a:r>
            <a:r>
              <a:rPr sz="11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1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Gill Sans MT"/>
                <a:cs typeface="Gill Sans MT"/>
              </a:rPr>
              <a:t>CGU </a:t>
            </a:r>
            <a:r>
              <a:rPr sz="1100" spc="-10" dirty="0">
                <a:solidFill>
                  <a:srgbClr val="FFFFFF"/>
                </a:solidFill>
                <a:latin typeface="Gill Sans MT"/>
                <a:cs typeface="Gill Sans MT"/>
              </a:rPr>
              <a:t>containing goodwill/ Impairment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38109" y="936116"/>
            <a:ext cx="7200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100" y="935738"/>
            <a:ext cx="8408670" cy="418414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>
              <a:lnSpc>
                <a:spcPct val="100000"/>
              </a:lnSpc>
              <a:spcBef>
                <a:spcPts val="100"/>
              </a:spcBef>
            </a:pPr>
            <a:r>
              <a:rPr dirty="0"/>
              <a:t>KEY</a:t>
            </a:r>
            <a:r>
              <a:rPr spc="-15" dirty="0"/>
              <a:t> </a:t>
            </a:r>
            <a:r>
              <a:rPr dirty="0"/>
              <a:t>DIFFERENCES</a:t>
            </a:r>
            <a:r>
              <a:rPr spc="-15" dirty="0"/>
              <a:t> </a:t>
            </a:r>
            <a:r>
              <a:rPr dirty="0"/>
              <a:t>(IND</a:t>
            </a:r>
            <a:r>
              <a:rPr spc="-254" dirty="0"/>
              <a:t> </a:t>
            </a:r>
            <a:r>
              <a:rPr dirty="0"/>
              <a:t>AS</a:t>
            </a:r>
            <a:r>
              <a:rPr spc="-5" dirty="0"/>
              <a:t> </a:t>
            </a:r>
            <a:r>
              <a:rPr dirty="0"/>
              <a:t>36</a:t>
            </a:r>
            <a:r>
              <a:rPr spc="-370" dirty="0"/>
              <a:t> </a:t>
            </a:r>
            <a:r>
              <a:rPr dirty="0"/>
              <a:t>VS.</a:t>
            </a:r>
            <a:r>
              <a:rPr spc="-490" dirty="0"/>
              <a:t> </a:t>
            </a:r>
            <a:r>
              <a:rPr dirty="0"/>
              <a:t>AS</a:t>
            </a:r>
            <a:r>
              <a:rPr spc="-15" dirty="0"/>
              <a:t> </a:t>
            </a:r>
            <a:r>
              <a:rPr spc="-25" dirty="0"/>
              <a:t>28)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>
              <a:lnSpc>
                <a:spcPct val="100000"/>
              </a:lnSpc>
              <a:spcBef>
                <a:spcPts val="100"/>
              </a:spcBef>
            </a:pPr>
            <a:r>
              <a:rPr dirty="0"/>
              <a:t>KEY</a:t>
            </a:r>
            <a:r>
              <a:rPr spc="-15" dirty="0"/>
              <a:t> </a:t>
            </a:r>
            <a:r>
              <a:rPr dirty="0"/>
              <a:t>DIFFERENCES</a:t>
            </a:r>
            <a:r>
              <a:rPr spc="-15" dirty="0"/>
              <a:t> </a:t>
            </a:r>
            <a:r>
              <a:rPr dirty="0"/>
              <a:t>(IND</a:t>
            </a:r>
            <a:r>
              <a:rPr spc="-254" dirty="0"/>
              <a:t> </a:t>
            </a:r>
            <a:r>
              <a:rPr dirty="0"/>
              <a:t>AS</a:t>
            </a:r>
            <a:r>
              <a:rPr spc="-5" dirty="0"/>
              <a:t> </a:t>
            </a:r>
            <a:r>
              <a:rPr dirty="0"/>
              <a:t>36</a:t>
            </a:r>
            <a:r>
              <a:rPr spc="-370" dirty="0"/>
              <a:t> </a:t>
            </a:r>
            <a:r>
              <a:rPr dirty="0"/>
              <a:t>VS.</a:t>
            </a:r>
            <a:r>
              <a:rPr spc="-490" dirty="0"/>
              <a:t> </a:t>
            </a:r>
            <a:r>
              <a:rPr dirty="0"/>
              <a:t>AS</a:t>
            </a:r>
            <a:r>
              <a:rPr spc="-15" dirty="0"/>
              <a:t> </a:t>
            </a:r>
            <a:r>
              <a:rPr spc="-25" dirty="0"/>
              <a:t>28)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791" y="1458467"/>
            <a:ext cx="8791194" cy="296036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4" y="1720347"/>
            <a:ext cx="5267325" cy="1128713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-411725" y="3587368"/>
            <a:ext cx="8255955" cy="1556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2200" b="1" i="1" dirty="0"/>
              <a:t>Faculty Contact Details:  CA Bhavesh Gondhiya</a:t>
            </a:r>
          </a:p>
          <a:p>
            <a:pPr algn="ctr">
              <a:lnSpc>
                <a:spcPct val="150000"/>
              </a:lnSpc>
            </a:pPr>
            <a:r>
              <a:rPr lang="en-IN" sz="2200" b="1" i="1" dirty="0"/>
              <a:t>E mail : </a:t>
            </a:r>
            <a:r>
              <a:rPr lang="en-IN" sz="2200" b="1" i="1" dirty="0">
                <a:hlinkClick r:id="rId3"/>
              </a:rPr>
              <a:t>Bgondhiya@gmail.com</a:t>
            </a:r>
            <a:endParaRPr lang="en-IN" sz="2200" b="1" i="1" dirty="0"/>
          </a:p>
          <a:p>
            <a:pPr algn="ctr">
              <a:lnSpc>
                <a:spcPct val="150000"/>
              </a:lnSpc>
            </a:pPr>
            <a:r>
              <a:rPr lang="en-IN" sz="2200" b="1" i="1" dirty="0"/>
              <a:t>9429617541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6076" y="1361067"/>
            <a:ext cx="3101170" cy="2685327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sharpenSoften amount="55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  <a:ln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  <a:sp3d>
            <a:bevelT prst="relaxedIns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BE1D5-6526-E027-6D79-527E1CF7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DAEE-427E-4030-87EA-38D724728595}" type="slidenum">
              <a:rPr lang="en-IN" smtClean="0"/>
              <a:pPr/>
              <a:t>29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7518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38109" y="936116"/>
            <a:ext cx="7200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3295" y="1220724"/>
            <a:ext cx="8674735" cy="3663950"/>
            <a:chOff x="463295" y="1220724"/>
            <a:chExt cx="8674735" cy="3663950"/>
          </a:xfrm>
        </p:grpSpPr>
        <p:sp>
          <p:nvSpPr>
            <p:cNvPr id="4" name="object 4"/>
            <p:cNvSpPr/>
            <p:nvPr/>
          </p:nvSpPr>
          <p:spPr>
            <a:xfrm>
              <a:off x="7136891" y="1485900"/>
              <a:ext cx="2001520" cy="3398520"/>
            </a:xfrm>
            <a:custGeom>
              <a:avLst/>
              <a:gdLst/>
              <a:ahLst/>
              <a:cxnLst/>
              <a:rect l="l" t="t" r="r" b="b"/>
              <a:pathLst>
                <a:path w="2001520" h="3398520">
                  <a:moveTo>
                    <a:pt x="2001011" y="0"/>
                  </a:moveTo>
                  <a:lnTo>
                    <a:pt x="0" y="0"/>
                  </a:lnTo>
                  <a:lnTo>
                    <a:pt x="0" y="3398520"/>
                  </a:lnTo>
                  <a:lnTo>
                    <a:pt x="2001011" y="3398520"/>
                  </a:lnTo>
                  <a:lnTo>
                    <a:pt x="2001011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82967" y="1226820"/>
              <a:ext cx="2029968" cy="33985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4725" y="1232154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194309" y="194310"/>
                  </a:lnTo>
                  <a:lnTo>
                    <a:pt x="0" y="0"/>
                  </a:lnTo>
                  <a:lnTo>
                    <a:pt x="0" y="360425"/>
                  </a:lnTo>
                  <a:lnTo>
                    <a:pt x="194309" y="554736"/>
                  </a:lnTo>
                  <a:lnTo>
                    <a:pt x="388620" y="360425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4725" y="1232154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388620" y="360425"/>
                  </a:lnTo>
                  <a:lnTo>
                    <a:pt x="194309" y="554736"/>
                  </a:lnTo>
                  <a:lnTo>
                    <a:pt x="0" y="360425"/>
                  </a:lnTo>
                  <a:lnTo>
                    <a:pt x="0" y="0"/>
                  </a:lnTo>
                  <a:lnTo>
                    <a:pt x="194309" y="194310"/>
                  </a:lnTo>
                  <a:lnTo>
                    <a:pt x="388620" y="0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3345" y="1232154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5">
                  <a:moveTo>
                    <a:pt x="5935218" y="0"/>
                  </a:moveTo>
                  <a:lnTo>
                    <a:pt x="0" y="0"/>
                  </a:lnTo>
                  <a:lnTo>
                    <a:pt x="0" y="361188"/>
                  </a:lnTo>
                  <a:lnTo>
                    <a:pt x="5935218" y="361188"/>
                  </a:lnTo>
                  <a:lnTo>
                    <a:pt x="5958661" y="356461"/>
                  </a:lnTo>
                  <a:lnTo>
                    <a:pt x="5977794" y="343566"/>
                  </a:lnTo>
                  <a:lnTo>
                    <a:pt x="5990689" y="324433"/>
                  </a:lnTo>
                  <a:lnTo>
                    <a:pt x="5995415" y="300990"/>
                  </a:lnTo>
                  <a:lnTo>
                    <a:pt x="5995415" y="60198"/>
                  </a:lnTo>
                  <a:lnTo>
                    <a:pt x="5990689" y="36754"/>
                  </a:lnTo>
                  <a:lnTo>
                    <a:pt x="5977794" y="17621"/>
                  </a:lnTo>
                  <a:lnTo>
                    <a:pt x="5958661" y="4726"/>
                  </a:lnTo>
                  <a:lnTo>
                    <a:pt x="59352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63345" y="1232154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5">
                  <a:moveTo>
                    <a:pt x="5995415" y="60198"/>
                  </a:moveTo>
                  <a:lnTo>
                    <a:pt x="5995415" y="300990"/>
                  </a:lnTo>
                  <a:lnTo>
                    <a:pt x="5990689" y="324433"/>
                  </a:lnTo>
                  <a:lnTo>
                    <a:pt x="5977794" y="343566"/>
                  </a:lnTo>
                  <a:lnTo>
                    <a:pt x="5958661" y="356461"/>
                  </a:lnTo>
                  <a:lnTo>
                    <a:pt x="5935218" y="361188"/>
                  </a:lnTo>
                  <a:lnTo>
                    <a:pt x="0" y="361188"/>
                  </a:lnTo>
                  <a:lnTo>
                    <a:pt x="0" y="0"/>
                  </a:lnTo>
                  <a:lnTo>
                    <a:pt x="5935218" y="0"/>
                  </a:lnTo>
                  <a:lnTo>
                    <a:pt x="5958661" y="4726"/>
                  </a:lnTo>
                  <a:lnTo>
                    <a:pt x="5977794" y="17621"/>
                  </a:lnTo>
                  <a:lnTo>
                    <a:pt x="5990689" y="36754"/>
                  </a:lnTo>
                  <a:lnTo>
                    <a:pt x="5995415" y="60198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2198" y="607009"/>
            <a:ext cx="16459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5" dirty="0"/>
              <a:t>AGENDA</a:t>
            </a:r>
            <a:endParaRPr sz="2800"/>
          </a:p>
        </p:txBody>
      </p:sp>
      <p:sp>
        <p:nvSpPr>
          <p:cNvPr id="11" name="object 11"/>
          <p:cNvSpPr txBox="1"/>
          <p:nvPr/>
        </p:nvSpPr>
        <p:spPr>
          <a:xfrm>
            <a:off x="874775" y="1219581"/>
            <a:ext cx="59474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8140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358140" algn="l"/>
              </a:tabLst>
            </a:pPr>
            <a:r>
              <a:rPr sz="2000" dirty="0">
                <a:latin typeface="Gill Sans MT"/>
                <a:cs typeface="Gill Sans MT"/>
              </a:rPr>
              <a:t>Objective</a:t>
            </a:r>
            <a:r>
              <a:rPr sz="2000" spc="-4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and</a:t>
            </a:r>
            <a:r>
              <a:rPr sz="2000" spc="-30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Scope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3295" y="1699260"/>
            <a:ext cx="6407150" cy="577850"/>
            <a:chOff x="463295" y="1699260"/>
            <a:chExt cx="6407150" cy="577850"/>
          </a:xfrm>
        </p:grpSpPr>
        <p:sp>
          <p:nvSpPr>
            <p:cNvPr id="13" name="object 13"/>
            <p:cNvSpPr/>
            <p:nvPr/>
          </p:nvSpPr>
          <p:spPr>
            <a:xfrm>
              <a:off x="474725" y="1710690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194309" y="194310"/>
                  </a:lnTo>
                  <a:lnTo>
                    <a:pt x="0" y="0"/>
                  </a:lnTo>
                  <a:lnTo>
                    <a:pt x="0" y="360426"/>
                  </a:lnTo>
                  <a:lnTo>
                    <a:pt x="194309" y="554736"/>
                  </a:lnTo>
                  <a:lnTo>
                    <a:pt x="388620" y="360426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4725" y="1710690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388620" y="360426"/>
                  </a:lnTo>
                  <a:lnTo>
                    <a:pt x="194309" y="554736"/>
                  </a:lnTo>
                  <a:lnTo>
                    <a:pt x="0" y="360426"/>
                  </a:lnTo>
                  <a:lnTo>
                    <a:pt x="0" y="0"/>
                  </a:lnTo>
                  <a:lnTo>
                    <a:pt x="194309" y="194310"/>
                  </a:lnTo>
                  <a:lnTo>
                    <a:pt x="388620" y="0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63345" y="1710690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35218" y="0"/>
                  </a:moveTo>
                  <a:lnTo>
                    <a:pt x="0" y="0"/>
                  </a:lnTo>
                  <a:lnTo>
                    <a:pt x="0" y="361188"/>
                  </a:lnTo>
                  <a:lnTo>
                    <a:pt x="5935218" y="361188"/>
                  </a:lnTo>
                  <a:lnTo>
                    <a:pt x="5958661" y="356461"/>
                  </a:lnTo>
                  <a:lnTo>
                    <a:pt x="5977794" y="343566"/>
                  </a:lnTo>
                  <a:lnTo>
                    <a:pt x="5990689" y="324433"/>
                  </a:lnTo>
                  <a:lnTo>
                    <a:pt x="5995415" y="300990"/>
                  </a:lnTo>
                  <a:lnTo>
                    <a:pt x="5995415" y="60198"/>
                  </a:lnTo>
                  <a:lnTo>
                    <a:pt x="5990689" y="36754"/>
                  </a:lnTo>
                  <a:lnTo>
                    <a:pt x="5977794" y="17621"/>
                  </a:lnTo>
                  <a:lnTo>
                    <a:pt x="5958661" y="4726"/>
                  </a:lnTo>
                  <a:lnTo>
                    <a:pt x="59352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3345" y="1710690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95415" y="60198"/>
                  </a:moveTo>
                  <a:lnTo>
                    <a:pt x="5995415" y="300990"/>
                  </a:lnTo>
                  <a:lnTo>
                    <a:pt x="5990689" y="324433"/>
                  </a:lnTo>
                  <a:lnTo>
                    <a:pt x="5977794" y="343566"/>
                  </a:lnTo>
                  <a:lnTo>
                    <a:pt x="5958661" y="356461"/>
                  </a:lnTo>
                  <a:lnTo>
                    <a:pt x="5935218" y="361188"/>
                  </a:lnTo>
                  <a:lnTo>
                    <a:pt x="0" y="361188"/>
                  </a:lnTo>
                  <a:lnTo>
                    <a:pt x="0" y="0"/>
                  </a:lnTo>
                  <a:lnTo>
                    <a:pt x="5935218" y="0"/>
                  </a:lnTo>
                  <a:lnTo>
                    <a:pt x="5958661" y="4726"/>
                  </a:lnTo>
                  <a:lnTo>
                    <a:pt x="5977794" y="17621"/>
                  </a:lnTo>
                  <a:lnTo>
                    <a:pt x="5990689" y="36754"/>
                  </a:lnTo>
                  <a:lnTo>
                    <a:pt x="5995415" y="60198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74775" y="1698193"/>
            <a:ext cx="59474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8140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358140" algn="l"/>
              </a:tabLst>
            </a:pPr>
            <a:r>
              <a:rPr sz="2000" dirty="0">
                <a:latin typeface="Gill Sans MT"/>
                <a:cs typeface="Gill Sans MT"/>
              </a:rPr>
              <a:t>Impairment</a:t>
            </a:r>
            <a:r>
              <a:rPr sz="2000" spc="-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Indicators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63295" y="2179320"/>
            <a:ext cx="6407150" cy="577850"/>
            <a:chOff x="463295" y="2179320"/>
            <a:chExt cx="6407150" cy="577850"/>
          </a:xfrm>
        </p:grpSpPr>
        <p:sp>
          <p:nvSpPr>
            <p:cNvPr id="19" name="object 19"/>
            <p:cNvSpPr/>
            <p:nvPr/>
          </p:nvSpPr>
          <p:spPr>
            <a:xfrm>
              <a:off x="474725" y="2190750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194309" y="194310"/>
                  </a:lnTo>
                  <a:lnTo>
                    <a:pt x="0" y="0"/>
                  </a:lnTo>
                  <a:lnTo>
                    <a:pt x="0" y="360425"/>
                  </a:lnTo>
                  <a:lnTo>
                    <a:pt x="194309" y="554736"/>
                  </a:lnTo>
                  <a:lnTo>
                    <a:pt x="388620" y="360425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4725" y="2190750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388620" y="360425"/>
                  </a:lnTo>
                  <a:lnTo>
                    <a:pt x="194309" y="554736"/>
                  </a:lnTo>
                  <a:lnTo>
                    <a:pt x="0" y="360425"/>
                  </a:lnTo>
                  <a:lnTo>
                    <a:pt x="0" y="0"/>
                  </a:lnTo>
                  <a:lnTo>
                    <a:pt x="194309" y="194310"/>
                  </a:lnTo>
                  <a:lnTo>
                    <a:pt x="388620" y="0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63345" y="2190750"/>
              <a:ext cx="5995670" cy="360045"/>
            </a:xfrm>
            <a:custGeom>
              <a:avLst/>
              <a:gdLst/>
              <a:ahLst/>
              <a:cxnLst/>
              <a:rect l="l" t="t" r="r" b="b"/>
              <a:pathLst>
                <a:path w="5995670" h="360044">
                  <a:moveTo>
                    <a:pt x="5935472" y="0"/>
                  </a:moveTo>
                  <a:lnTo>
                    <a:pt x="0" y="0"/>
                  </a:lnTo>
                  <a:lnTo>
                    <a:pt x="0" y="359663"/>
                  </a:lnTo>
                  <a:lnTo>
                    <a:pt x="5935472" y="359663"/>
                  </a:lnTo>
                  <a:lnTo>
                    <a:pt x="5958822" y="354959"/>
                  </a:lnTo>
                  <a:lnTo>
                    <a:pt x="5977874" y="342122"/>
                  </a:lnTo>
                  <a:lnTo>
                    <a:pt x="5990711" y="323070"/>
                  </a:lnTo>
                  <a:lnTo>
                    <a:pt x="5995415" y="299719"/>
                  </a:lnTo>
                  <a:lnTo>
                    <a:pt x="5995415" y="59943"/>
                  </a:lnTo>
                  <a:lnTo>
                    <a:pt x="5990711" y="36593"/>
                  </a:lnTo>
                  <a:lnTo>
                    <a:pt x="5977874" y="17541"/>
                  </a:lnTo>
                  <a:lnTo>
                    <a:pt x="5958822" y="4704"/>
                  </a:lnTo>
                  <a:lnTo>
                    <a:pt x="593547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3345" y="2190750"/>
              <a:ext cx="5995670" cy="360045"/>
            </a:xfrm>
            <a:custGeom>
              <a:avLst/>
              <a:gdLst/>
              <a:ahLst/>
              <a:cxnLst/>
              <a:rect l="l" t="t" r="r" b="b"/>
              <a:pathLst>
                <a:path w="5995670" h="360044">
                  <a:moveTo>
                    <a:pt x="5995415" y="59943"/>
                  </a:moveTo>
                  <a:lnTo>
                    <a:pt x="5995415" y="299719"/>
                  </a:lnTo>
                  <a:lnTo>
                    <a:pt x="5990711" y="323070"/>
                  </a:lnTo>
                  <a:lnTo>
                    <a:pt x="5977874" y="342122"/>
                  </a:lnTo>
                  <a:lnTo>
                    <a:pt x="5958822" y="354959"/>
                  </a:lnTo>
                  <a:lnTo>
                    <a:pt x="5935472" y="359663"/>
                  </a:lnTo>
                  <a:lnTo>
                    <a:pt x="0" y="359663"/>
                  </a:lnTo>
                  <a:lnTo>
                    <a:pt x="0" y="0"/>
                  </a:lnTo>
                  <a:lnTo>
                    <a:pt x="5935472" y="0"/>
                  </a:lnTo>
                  <a:lnTo>
                    <a:pt x="5958822" y="4704"/>
                  </a:lnTo>
                  <a:lnTo>
                    <a:pt x="5977874" y="17541"/>
                  </a:lnTo>
                  <a:lnTo>
                    <a:pt x="5990711" y="36593"/>
                  </a:lnTo>
                  <a:lnTo>
                    <a:pt x="5995415" y="59943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74775" y="2177923"/>
            <a:ext cx="59474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358140" algn="l"/>
              </a:tabLst>
            </a:pPr>
            <a:r>
              <a:rPr sz="2000" dirty="0">
                <a:latin typeface="Gill Sans MT"/>
                <a:cs typeface="Gill Sans MT"/>
              </a:rPr>
              <a:t>Impairment</a:t>
            </a:r>
            <a:r>
              <a:rPr sz="2000" spc="-250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Test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63295" y="2657855"/>
            <a:ext cx="6407150" cy="577850"/>
            <a:chOff x="463295" y="2657855"/>
            <a:chExt cx="6407150" cy="577850"/>
          </a:xfrm>
        </p:grpSpPr>
        <p:sp>
          <p:nvSpPr>
            <p:cNvPr id="25" name="object 25"/>
            <p:cNvSpPr/>
            <p:nvPr/>
          </p:nvSpPr>
          <p:spPr>
            <a:xfrm>
              <a:off x="474725" y="2669285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194309" y="194309"/>
                  </a:lnTo>
                  <a:lnTo>
                    <a:pt x="0" y="0"/>
                  </a:lnTo>
                  <a:lnTo>
                    <a:pt x="0" y="360425"/>
                  </a:lnTo>
                  <a:lnTo>
                    <a:pt x="194309" y="554736"/>
                  </a:lnTo>
                  <a:lnTo>
                    <a:pt x="388620" y="360425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4725" y="2669285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388620" y="360425"/>
                  </a:lnTo>
                  <a:lnTo>
                    <a:pt x="194309" y="554736"/>
                  </a:lnTo>
                  <a:lnTo>
                    <a:pt x="0" y="360425"/>
                  </a:lnTo>
                  <a:lnTo>
                    <a:pt x="0" y="0"/>
                  </a:lnTo>
                  <a:lnTo>
                    <a:pt x="194309" y="194309"/>
                  </a:lnTo>
                  <a:lnTo>
                    <a:pt x="388620" y="0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63345" y="2669285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35218" y="0"/>
                  </a:moveTo>
                  <a:lnTo>
                    <a:pt x="0" y="0"/>
                  </a:lnTo>
                  <a:lnTo>
                    <a:pt x="0" y="361188"/>
                  </a:lnTo>
                  <a:lnTo>
                    <a:pt x="5935218" y="361188"/>
                  </a:lnTo>
                  <a:lnTo>
                    <a:pt x="5958661" y="356461"/>
                  </a:lnTo>
                  <a:lnTo>
                    <a:pt x="5977794" y="343566"/>
                  </a:lnTo>
                  <a:lnTo>
                    <a:pt x="5990689" y="324433"/>
                  </a:lnTo>
                  <a:lnTo>
                    <a:pt x="5995415" y="300989"/>
                  </a:lnTo>
                  <a:lnTo>
                    <a:pt x="5995415" y="60197"/>
                  </a:lnTo>
                  <a:lnTo>
                    <a:pt x="5990689" y="36754"/>
                  </a:lnTo>
                  <a:lnTo>
                    <a:pt x="5977794" y="17621"/>
                  </a:lnTo>
                  <a:lnTo>
                    <a:pt x="5958661" y="4726"/>
                  </a:lnTo>
                  <a:lnTo>
                    <a:pt x="59352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3345" y="2669285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95415" y="60197"/>
                  </a:moveTo>
                  <a:lnTo>
                    <a:pt x="5995415" y="300989"/>
                  </a:lnTo>
                  <a:lnTo>
                    <a:pt x="5990689" y="324433"/>
                  </a:lnTo>
                  <a:lnTo>
                    <a:pt x="5977794" y="343566"/>
                  </a:lnTo>
                  <a:lnTo>
                    <a:pt x="5958661" y="356461"/>
                  </a:lnTo>
                  <a:lnTo>
                    <a:pt x="5935218" y="361188"/>
                  </a:lnTo>
                  <a:lnTo>
                    <a:pt x="0" y="361188"/>
                  </a:lnTo>
                  <a:lnTo>
                    <a:pt x="0" y="0"/>
                  </a:lnTo>
                  <a:lnTo>
                    <a:pt x="5935218" y="0"/>
                  </a:lnTo>
                  <a:lnTo>
                    <a:pt x="5958661" y="4726"/>
                  </a:lnTo>
                  <a:lnTo>
                    <a:pt x="5977794" y="17621"/>
                  </a:lnTo>
                  <a:lnTo>
                    <a:pt x="5990689" y="36754"/>
                  </a:lnTo>
                  <a:lnTo>
                    <a:pt x="5995415" y="60197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74775" y="2657094"/>
            <a:ext cx="59474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358140" algn="l"/>
              </a:tabLst>
            </a:pPr>
            <a:r>
              <a:rPr sz="2000" dirty="0">
                <a:latin typeface="Gill Sans MT"/>
                <a:cs typeface="Gill Sans MT"/>
              </a:rPr>
              <a:t>Cash Generating</a:t>
            </a:r>
            <a:r>
              <a:rPr sz="2000" spc="-45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Unit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63295" y="3136392"/>
            <a:ext cx="6407150" cy="577850"/>
            <a:chOff x="463295" y="3136392"/>
            <a:chExt cx="6407150" cy="577850"/>
          </a:xfrm>
        </p:grpSpPr>
        <p:sp>
          <p:nvSpPr>
            <p:cNvPr id="31" name="object 31"/>
            <p:cNvSpPr/>
            <p:nvPr/>
          </p:nvSpPr>
          <p:spPr>
            <a:xfrm>
              <a:off x="474725" y="3147822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194309" y="194309"/>
                  </a:lnTo>
                  <a:lnTo>
                    <a:pt x="0" y="0"/>
                  </a:lnTo>
                  <a:lnTo>
                    <a:pt x="0" y="360425"/>
                  </a:lnTo>
                  <a:lnTo>
                    <a:pt x="194309" y="554735"/>
                  </a:lnTo>
                  <a:lnTo>
                    <a:pt x="388620" y="360425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74725" y="3147822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388620" y="360425"/>
                  </a:lnTo>
                  <a:lnTo>
                    <a:pt x="194309" y="554735"/>
                  </a:lnTo>
                  <a:lnTo>
                    <a:pt x="0" y="360425"/>
                  </a:lnTo>
                  <a:lnTo>
                    <a:pt x="0" y="0"/>
                  </a:lnTo>
                  <a:lnTo>
                    <a:pt x="194309" y="194309"/>
                  </a:lnTo>
                  <a:lnTo>
                    <a:pt x="388620" y="0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63345" y="3147822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35218" y="0"/>
                  </a:moveTo>
                  <a:lnTo>
                    <a:pt x="0" y="0"/>
                  </a:lnTo>
                  <a:lnTo>
                    <a:pt x="0" y="361188"/>
                  </a:lnTo>
                  <a:lnTo>
                    <a:pt x="5935218" y="361188"/>
                  </a:lnTo>
                  <a:lnTo>
                    <a:pt x="5958661" y="356461"/>
                  </a:lnTo>
                  <a:lnTo>
                    <a:pt x="5977794" y="343566"/>
                  </a:lnTo>
                  <a:lnTo>
                    <a:pt x="5990689" y="324433"/>
                  </a:lnTo>
                  <a:lnTo>
                    <a:pt x="5995415" y="300989"/>
                  </a:lnTo>
                  <a:lnTo>
                    <a:pt x="5995415" y="60197"/>
                  </a:lnTo>
                  <a:lnTo>
                    <a:pt x="5990689" y="36754"/>
                  </a:lnTo>
                  <a:lnTo>
                    <a:pt x="5977794" y="17621"/>
                  </a:lnTo>
                  <a:lnTo>
                    <a:pt x="5958661" y="4726"/>
                  </a:lnTo>
                  <a:lnTo>
                    <a:pt x="59352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3345" y="3147822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95415" y="60197"/>
                  </a:moveTo>
                  <a:lnTo>
                    <a:pt x="5995415" y="300989"/>
                  </a:lnTo>
                  <a:lnTo>
                    <a:pt x="5990689" y="324433"/>
                  </a:lnTo>
                  <a:lnTo>
                    <a:pt x="5977794" y="343566"/>
                  </a:lnTo>
                  <a:lnTo>
                    <a:pt x="5958661" y="356461"/>
                  </a:lnTo>
                  <a:lnTo>
                    <a:pt x="5935218" y="361188"/>
                  </a:lnTo>
                  <a:lnTo>
                    <a:pt x="0" y="361188"/>
                  </a:lnTo>
                  <a:lnTo>
                    <a:pt x="0" y="0"/>
                  </a:lnTo>
                  <a:lnTo>
                    <a:pt x="5935218" y="0"/>
                  </a:lnTo>
                  <a:lnTo>
                    <a:pt x="5958661" y="4726"/>
                  </a:lnTo>
                  <a:lnTo>
                    <a:pt x="5977794" y="17621"/>
                  </a:lnTo>
                  <a:lnTo>
                    <a:pt x="5990689" y="36754"/>
                  </a:lnTo>
                  <a:lnTo>
                    <a:pt x="5995415" y="60197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74775" y="3136138"/>
            <a:ext cx="59474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358140" algn="l"/>
              </a:tabLst>
            </a:pPr>
            <a:r>
              <a:rPr sz="2000" dirty="0">
                <a:latin typeface="Gill Sans MT"/>
                <a:cs typeface="Gill Sans MT"/>
              </a:rPr>
              <a:t>Specific</a:t>
            </a:r>
            <a:r>
              <a:rPr sz="2000" spc="-220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Asset</a:t>
            </a:r>
            <a:r>
              <a:rPr sz="2000" spc="-260" dirty="0">
                <a:latin typeface="Gill Sans MT"/>
                <a:cs typeface="Gill Sans MT"/>
              </a:rPr>
              <a:t> </a:t>
            </a:r>
            <a:r>
              <a:rPr sz="2000" spc="-40" dirty="0">
                <a:latin typeface="Gill Sans MT"/>
                <a:cs typeface="Gill Sans MT"/>
              </a:rPr>
              <a:t>Tested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for</a:t>
            </a:r>
            <a:r>
              <a:rPr sz="2000" spc="-10" dirty="0">
                <a:latin typeface="Gill Sans MT"/>
                <a:cs typeface="Gill Sans MT"/>
              </a:rPr>
              <a:t> Impairment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63295" y="3616452"/>
            <a:ext cx="6407150" cy="577850"/>
            <a:chOff x="463295" y="3616452"/>
            <a:chExt cx="6407150" cy="577850"/>
          </a:xfrm>
        </p:grpSpPr>
        <p:sp>
          <p:nvSpPr>
            <p:cNvPr id="37" name="object 37"/>
            <p:cNvSpPr/>
            <p:nvPr/>
          </p:nvSpPr>
          <p:spPr>
            <a:xfrm>
              <a:off x="474725" y="3627882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194309" y="194310"/>
                  </a:lnTo>
                  <a:lnTo>
                    <a:pt x="0" y="0"/>
                  </a:lnTo>
                  <a:lnTo>
                    <a:pt x="0" y="360426"/>
                  </a:lnTo>
                  <a:lnTo>
                    <a:pt x="194309" y="554736"/>
                  </a:lnTo>
                  <a:lnTo>
                    <a:pt x="388620" y="360426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4725" y="3627882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388620" y="360426"/>
                  </a:lnTo>
                  <a:lnTo>
                    <a:pt x="194309" y="554736"/>
                  </a:lnTo>
                  <a:lnTo>
                    <a:pt x="0" y="360426"/>
                  </a:lnTo>
                  <a:lnTo>
                    <a:pt x="0" y="0"/>
                  </a:lnTo>
                  <a:lnTo>
                    <a:pt x="194309" y="194310"/>
                  </a:lnTo>
                  <a:lnTo>
                    <a:pt x="388620" y="0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63345" y="3627882"/>
              <a:ext cx="5995670" cy="360045"/>
            </a:xfrm>
            <a:custGeom>
              <a:avLst/>
              <a:gdLst/>
              <a:ahLst/>
              <a:cxnLst/>
              <a:rect l="l" t="t" r="r" b="b"/>
              <a:pathLst>
                <a:path w="5995670" h="360045">
                  <a:moveTo>
                    <a:pt x="5935472" y="0"/>
                  </a:moveTo>
                  <a:lnTo>
                    <a:pt x="0" y="0"/>
                  </a:lnTo>
                  <a:lnTo>
                    <a:pt x="0" y="359664"/>
                  </a:lnTo>
                  <a:lnTo>
                    <a:pt x="5935472" y="359664"/>
                  </a:lnTo>
                  <a:lnTo>
                    <a:pt x="5958822" y="354953"/>
                  </a:lnTo>
                  <a:lnTo>
                    <a:pt x="5977874" y="342107"/>
                  </a:lnTo>
                  <a:lnTo>
                    <a:pt x="5990711" y="323054"/>
                  </a:lnTo>
                  <a:lnTo>
                    <a:pt x="5995415" y="299720"/>
                  </a:lnTo>
                  <a:lnTo>
                    <a:pt x="5995415" y="59944"/>
                  </a:lnTo>
                  <a:lnTo>
                    <a:pt x="5990711" y="36593"/>
                  </a:lnTo>
                  <a:lnTo>
                    <a:pt x="5977874" y="17541"/>
                  </a:lnTo>
                  <a:lnTo>
                    <a:pt x="5958822" y="4704"/>
                  </a:lnTo>
                  <a:lnTo>
                    <a:pt x="593547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63345" y="3627882"/>
              <a:ext cx="5995670" cy="360045"/>
            </a:xfrm>
            <a:custGeom>
              <a:avLst/>
              <a:gdLst/>
              <a:ahLst/>
              <a:cxnLst/>
              <a:rect l="l" t="t" r="r" b="b"/>
              <a:pathLst>
                <a:path w="5995670" h="360045">
                  <a:moveTo>
                    <a:pt x="5995415" y="59944"/>
                  </a:moveTo>
                  <a:lnTo>
                    <a:pt x="5995415" y="299720"/>
                  </a:lnTo>
                  <a:lnTo>
                    <a:pt x="5990711" y="323054"/>
                  </a:lnTo>
                  <a:lnTo>
                    <a:pt x="5977874" y="342107"/>
                  </a:lnTo>
                  <a:lnTo>
                    <a:pt x="5958822" y="354953"/>
                  </a:lnTo>
                  <a:lnTo>
                    <a:pt x="5935472" y="359664"/>
                  </a:lnTo>
                  <a:lnTo>
                    <a:pt x="0" y="359664"/>
                  </a:lnTo>
                  <a:lnTo>
                    <a:pt x="0" y="0"/>
                  </a:lnTo>
                  <a:lnTo>
                    <a:pt x="5935472" y="0"/>
                  </a:lnTo>
                  <a:lnTo>
                    <a:pt x="5958822" y="4704"/>
                  </a:lnTo>
                  <a:lnTo>
                    <a:pt x="5977874" y="17541"/>
                  </a:lnTo>
                  <a:lnTo>
                    <a:pt x="5990711" y="36593"/>
                  </a:lnTo>
                  <a:lnTo>
                    <a:pt x="5995415" y="59944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874775" y="3615334"/>
            <a:ext cx="59474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358140" algn="l"/>
              </a:tabLst>
            </a:pPr>
            <a:r>
              <a:rPr sz="2000" dirty="0">
                <a:latin typeface="Gill Sans MT"/>
                <a:cs typeface="Gill Sans MT"/>
              </a:rPr>
              <a:t>Reversal</a:t>
            </a:r>
            <a:r>
              <a:rPr sz="2000" spc="-2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of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Impairment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loss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63295" y="4094988"/>
            <a:ext cx="6407150" cy="577850"/>
            <a:chOff x="463295" y="4094988"/>
            <a:chExt cx="6407150" cy="577850"/>
          </a:xfrm>
        </p:grpSpPr>
        <p:sp>
          <p:nvSpPr>
            <p:cNvPr id="43" name="object 43"/>
            <p:cNvSpPr/>
            <p:nvPr/>
          </p:nvSpPr>
          <p:spPr>
            <a:xfrm>
              <a:off x="474725" y="4106418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194309" y="194309"/>
                  </a:lnTo>
                  <a:lnTo>
                    <a:pt x="0" y="0"/>
                  </a:lnTo>
                  <a:lnTo>
                    <a:pt x="0" y="360425"/>
                  </a:lnTo>
                  <a:lnTo>
                    <a:pt x="194309" y="554735"/>
                  </a:lnTo>
                  <a:lnTo>
                    <a:pt x="388620" y="360425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74725" y="4106418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388620" y="360425"/>
                  </a:lnTo>
                  <a:lnTo>
                    <a:pt x="194309" y="554735"/>
                  </a:lnTo>
                  <a:lnTo>
                    <a:pt x="0" y="360425"/>
                  </a:lnTo>
                  <a:lnTo>
                    <a:pt x="0" y="0"/>
                  </a:lnTo>
                  <a:lnTo>
                    <a:pt x="194309" y="194309"/>
                  </a:lnTo>
                  <a:lnTo>
                    <a:pt x="388620" y="0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63345" y="4106418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35218" y="0"/>
                  </a:moveTo>
                  <a:lnTo>
                    <a:pt x="0" y="0"/>
                  </a:lnTo>
                  <a:lnTo>
                    <a:pt x="0" y="361187"/>
                  </a:lnTo>
                  <a:lnTo>
                    <a:pt x="5935218" y="361187"/>
                  </a:lnTo>
                  <a:lnTo>
                    <a:pt x="5958661" y="356457"/>
                  </a:lnTo>
                  <a:lnTo>
                    <a:pt x="5977794" y="343557"/>
                  </a:lnTo>
                  <a:lnTo>
                    <a:pt x="5990689" y="324422"/>
                  </a:lnTo>
                  <a:lnTo>
                    <a:pt x="5995415" y="300989"/>
                  </a:lnTo>
                  <a:lnTo>
                    <a:pt x="5995415" y="60197"/>
                  </a:lnTo>
                  <a:lnTo>
                    <a:pt x="5990689" y="36765"/>
                  </a:lnTo>
                  <a:lnTo>
                    <a:pt x="5977794" y="17630"/>
                  </a:lnTo>
                  <a:lnTo>
                    <a:pt x="5958661" y="4730"/>
                  </a:lnTo>
                  <a:lnTo>
                    <a:pt x="59352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63345" y="4106418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95415" y="60197"/>
                  </a:moveTo>
                  <a:lnTo>
                    <a:pt x="5995415" y="300989"/>
                  </a:lnTo>
                  <a:lnTo>
                    <a:pt x="5990689" y="324422"/>
                  </a:lnTo>
                  <a:lnTo>
                    <a:pt x="5977794" y="343557"/>
                  </a:lnTo>
                  <a:lnTo>
                    <a:pt x="5958661" y="356457"/>
                  </a:lnTo>
                  <a:lnTo>
                    <a:pt x="5935218" y="361187"/>
                  </a:lnTo>
                  <a:lnTo>
                    <a:pt x="0" y="361187"/>
                  </a:lnTo>
                  <a:lnTo>
                    <a:pt x="0" y="0"/>
                  </a:lnTo>
                  <a:lnTo>
                    <a:pt x="5935218" y="0"/>
                  </a:lnTo>
                  <a:lnTo>
                    <a:pt x="5958661" y="4730"/>
                  </a:lnTo>
                  <a:lnTo>
                    <a:pt x="5977794" y="17630"/>
                  </a:lnTo>
                  <a:lnTo>
                    <a:pt x="5990689" y="36765"/>
                  </a:lnTo>
                  <a:lnTo>
                    <a:pt x="5995415" y="60197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874775" y="4094175"/>
            <a:ext cx="59474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1790" indent="-236220">
              <a:lnSpc>
                <a:spcPct val="100000"/>
              </a:lnSpc>
              <a:spcBef>
                <a:spcPts val="105"/>
              </a:spcBef>
              <a:buSzPct val="90000"/>
              <a:buChar char="•"/>
              <a:tabLst>
                <a:tab pos="351790" algn="l"/>
              </a:tabLst>
            </a:pPr>
            <a:r>
              <a:rPr sz="2000" dirty="0">
                <a:latin typeface="Gill Sans MT"/>
                <a:cs typeface="Gill Sans MT"/>
              </a:rPr>
              <a:t>Significant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Disclosure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463295" y="4573523"/>
            <a:ext cx="411480" cy="577850"/>
            <a:chOff x="463295" y="4573523"/>
            <a:chExt cx="411480" cy="577850"/>
          </a:xfrm>
        </p:grpSpPr>
        <p:sp>
          <p:nvSpPr>
            <p:cNvPr id="49" name="object 49"/>
            <p:cNvSpPr/>
            <p:nvPr/>
          </p:nvSpPr>
          <p:spPr>
            <a:xfrm>
              <a:off x="474725" y="4584953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194309" y="194310"/>
                  </a:lnTo>
                  <a:lnTo>
                    <a:pt x="0" y="0"/>
                  </a:lnTo>
                  <a:lnTo>
                    <a:pt x="0" y="360426"/>
                  </a:lnTo>
                  <a:lnTo>
                    <a:pt x="194309" y="554735"/>
                  </a:lnTo>
                  <a:lnTo>
                    <a:pt x="388620" y="360426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74725" y="4584953"/>
              <a:ext cx="388620" cy="554990"/>
            </a:xfrm>
            <a:custGeom>
              <a:avLst/>
              <a:gdLst/>
              <a:ahLst/>
              <a:cxnLst/>
              <a:rect l="l" t="t" r="r" b="b"/>
              <a:pathLst>
                <a:path w="388619" h="554989">
                  <a:moveTo>
                    <a:pt x="388620" y="0"/>
                  </a:moveTo>
                  <a:lnTo>
                    <a:pt x="388620" y="360426"/>
                  </a:lnTo>
                  <a:lnTo>
                    <a:pt x="194309" y="554735"/>
                  </a:lnTo>
                  <a:lnTo>
                    <a:pt x="0" y="360426"/>
                  </a:lnTo>
                  <a:lnTo>
                    <a:pt x="0" y="0"/>
                  </a:lnTo>
                  <a:lnTo>
                    <a:pt x="194309" y="194310"/>
                  </a:lnTo>
                  <a:lnTo>
                    <a:pt x="388620" y="0"/>
                  </a:lnTo>
                  <a:close/>
                </a:path>
              </a:pathLst>
            </a:custGeom>
            <a:ln w="22859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591413" y="1142721"/>
            <a:ext cx="153035" cy="3859529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2000" dirty="0">
                <a:solidFill>
                  <a:srgbClr val="FFFF00"/>
                </a:solidFill>
                <a:latin typeface="Gill Sans MT"/>
                <a:cs typeface="Gill Sans MT"/>
              </a:rPr>
              <a:t>1</a:t>
            </a:r>
            <a:endParaRPr sz="2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2000" dirty="0">
                <a:solidFill>
                  <a:srgbClr val="FFFF00"/>
                </a:solidFill>
                <a:latin typeface="Gill Sans MT"/>
                <a:cs typeface="Gill Sans MT"/>
              </a:rPr>
              <a:t>2</a:t>
            </a:r>
            <a:endParaRPr sz="2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2000" dirty="0">
                <a:solidFill>
                  <a:srgbClr val="FFFF00"/>
                </a:solidFill>
                <a:latin typeface="Gill Sans MT"/>
                <a:cs typeface="Gill Sans MT"/>
              </a:rPr>
              <a:t>3</a:t>
            </a:r>
            <a:endParaRPr sz="2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2000" dirty="0">
                <a:solidFill>
                  <a:srgbClr val="FFFF00"/>
                </a:solidFill>
                <a:latin typeface="Gill Sans MT"/>
                <a:cs typeface="Gill Sans MT"/>
              </a:rPr>
              <a:t>4</a:t>
            </a:r>
            <a:endParaRPr sz="2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2000" dirty="0">
                <a:solidFill>
                  <a:srgbClr val="FFFF00"/>
                </a:solidFill>
                <a:latin typeface="Gill Sans MT"/>
                <a:cs typeface="Gill Sans MT"/>
              </a:rPr>
              <a:t>5</a:t>
            </a:r>
            <a:endParaRPr sz="2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2000" dirty="0">
                <a:solidFill>
                  <a:srgbClr val="FFFF00"/>
                </a:solidFill>
                <a:latin typeface="Gill Sans MT"/>
                <a:cs typeface="Gill Sans MT"/>
              </a:rPr>
              <a:t>6</a:t>
            </a:r>
            <a:endParaRPr sz="2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2000" dirty="0">
                <a:solidFill>
                  <a:srgbClr val="FFFF00"/>
                </a:solidFill>
                <a:latin typeface="Gill Sans MT"/>
                <a:cs typeface="Gill Sans MT"/>
              </a:rPr>
              <a:t>7</a:t>
            </a:r>
            <a:endParaRPr sz="2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2000" dirty="0">
                <a:solidFill>
                  <a:srgbClr val="FFFF00"/>
                </a:solidFill>
                <a:latin typeface="Gill Sans MT"/>
                <a:cs typeface="Gill Sans MT"/>
              </a:rPr>
              <a:t>8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851916" y="4573523"/>
            <a:ext cx="6018530" cy="384175"/>
            <a:chOff x="851916" y="4573523"/>
            <a:chExt cx="6018530" cy="384175"/>
          </a:xfrm>
        </p:grpSpPr>
        <p:sp>
          <p:nvSpPr>
            <p:cNvPr id="53" name="object 53"/>
            <p:cNvSpPr/>
            <p:nvPr/>
          </p:nvSpPr>
          <p:spPr>
            <a:xfrm>
              <a:off x="863346" y="4584953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35218" y="0"/>
                  </a:moveTo>
                  <a:lnTo>
                    <a:pt x="0" y="0"/>
                  </a:lnTo>
                  <a:lnTo>
                    <a:pt x="0" y="361188"/>
                  </a:lnTo>
                  <a:lnTo>
                    <a:pt x="5935218" y="361188"/>
                  </a:lnTo>
                  <a:lnTo>
                    <a:pt x="5958661" y="356457"/>
                  </a:lnTo>
                  <a:lnTo>
                    <a:pt x="5977794" y="343557"/>
                  </a:lnTo>
                  <a:lnTo>
                    <a:pt x="5990689" y="324422"/>
                  </a:lnTo>
                  <a:lnTo>
                    <a:pt x="5995415" y="300990"/>
                  </a:lnTo>
                  <a:lnTo>
                    <a:pt x="5995415" y="60198"/>
                  </a:lnTo>
                  <a:lnTo>
                    <a:pt x="5990689" y="36765"/>
                  </a:lnTo>
                  <a:lnTo>
                    <a:pt x="5977794" y="17630"/>
                  </a:lnTo>
                  <a:lnTo>
                    <a:pt x="5958661" y="4730"/>
                  </a:lnTo>
                  <a:lnTo>
                    <a:pt x="59352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63346" y="4584953"/>
              <a:ext cx="5995670" cy="361315"/>
            </a:xfrm>
            <a:custGeom>
              <a:avLst/>
              <a:gdLst/>
              <a:ahLst/>
              <a:cxnLst/>
              <a:rect l="l" t="t" r="r" b="b"/>
              <a:pathLst>
                <a:path w="5995670" h="361314">
                  <a:moveTo>
                    <a:pt x="5995415" y="60198"/>
                  </a:moveTo>
                  <a:lnTo>
                    <a:pt x="5995415" y="300990"/>
                  </a:lnTo>
                  <a:lnTo>
                    <a:pt x="5990689" y="324422"/>
                  </a:lnTo>
                  <a:lnTo>
                    <a:pt x="5977794" y="343557"/>
                  </a:lnTo>
                  <a:lnTo>
                    <a:pt x="5958661" y="356457"/>
                  </a:lnTo>
                  <a:lnTo>
                    <a:pt x="5935218" y="361188"/>
                  </a:lnTo>
                  <a:lnTo>
                    <a:pt x="0" y="361188"/>
                  </a:lnTo>
                  <a:lnTo>
                    <a:pt x="0" y="0"/>
                  </a:lnTo>
                  <a:lnTo>
                    <a:pt x="5935218" y="0"/>
                  </a:lnTo>
                  <a:lnTo>
                    <a:pt x="5958661" y="4730"/>
                  </a:lnTo>
                  <a:lnTo>
                    <a:pt x="5977794" y="17630"/>
                  </a:lnTo>
                  <a:lnTo>
                    <a:pt x="5990689" y="36765"/>
                  </a:lnTo>
                  <a:lnTo>
                    <a:pt x="5995415" y="60198"/>
                  </a:lnTo>
                  <a:close/>
                </a:path>
              </a:pathLst>
            </a:custGeom>
            <a:ln w="22860">
              <a:solidFill>
                <a:srgbClr val="3666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74775" y="4573930"/>
            <a:ext cx="59474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358140" algn="l"/>
              </a:tabLst>
            </a:pPr>
            <a:r>
              <a:rPr sz="2000" spc="-20" dirty="0">
                <a:latin typeface="Gill Sans MT"/>
                <a:cs typeface="Gill Sans MT"/>
              </a:rPr>
              <a:t>Key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Differences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(IND</a:t>
            </a:r>
            <a:r>
              <a:rPr sz="2000" spc="-21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AS</a:t>
            </a:r>
            <a:r>
              <a:rPr sz="2000" spc="-2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36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vs.</a:t>
            </a:r>
            <a:r>
              <a:rPr sz="2000" spc="-40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AS</a:t>
            </a:r>
            <a:r>
              <a:rPr sz="2000" spc="-25" dirty="0">
                <a:latin typeface="Gill Sans MT"/>
                <a:cs typeface="Gill Sans MT"/>
              </a:rPr>
              <a:t> 28)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>
              <a:lnSpc>
                <a:spcPts val="2135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30" dirty="0"/>
              <a:t>OBJECTIVE</a:t>
            </a:r>
            <a:r>
              <a:rPr sz="2800" spc="-270" dirty="0"/>
              <a:t> </a:t>
            </a:r>
            <a:r>
              <a:rPr sz="2800" dirty="0"/>
              <a:t>AND</a:t>
            </a:r>
            <a:r>
              <a:rPr sz="2800" spc="15" dirty="0"/>
              <a:t> </a:t>
            </a:r>
            <a:r>
              <a:rPr sz="2800" spc="-10" dirty="0"/>
              <a:t>SCOPE</a:t>
            </a:r>
            <a:endParaRPr sz="2800"/>
          </a:p>
        </p:txBody>
      </p:sp>
      <p:grpSp>
        <p:nvGrpSpPr>
          <p:cNvPr id="4" name="object 4"/>
          <p:cNvGrpSpPr/>
          <p:nvPr/>
        </p:nvGrpSpPr>
        <p:grpSpPr>
          <a:xfrm>
            <a:off x="719327" y="1309116"/>
            <a:ext cx="3571240" cy="3572510"/>
            <a:chOff x="719327" y="1309116"/>
            <a:chExt cx="3571240" cy="35725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757" y="1320546"/>
              <a:ext cx="3547872" cy="28392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0757" y="1320546"/>
              <a:ext cx="3548379" cy="2839720"/>
            </a:xfrm>
            <a:custGeom>
              <a:avLst/>
              <a:gdLst/>
              <a:ahLst/>
              <a:cxnLst/>
              <a:rect l="l" t="t" r="r" b="b"/>
              <a:pathLst>
                <a:path w="3548379" h="2839720">
                  <a:moveTo>
                    <a:pt x="0" y="2839212"/>
                  </a:moveTo>
                  <a:lnTo>
                    <a:pt x="3547872" y="2839212"/>
                  </a:lnTo>
                  <a:lnTo>
                    <a:pt x="3547872" y="0"/>
                  </a:lnTo>
                  <a:lnTo>
                    <a:pt x="0" y="0"/>
                  </a:lnTo>
                  <a:lnTo>
                    <a:pt x="0" y="2839212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9273" y="3769995"/>
              <a:ext cx="3159760" cy="1100455"/>
            </a:xfrm>
            <a:custGeom>
              <a:avLst/>
              <a:gdLst/>
              <a:ahLst/>
              <a:cxnLst/>
              <a:rect l="l" t="t" r="r" b="b"/>
              <a:pathLst>
                <a:path w="3159760" h="1100454">
                  <a:moveTo>
                    <a:pt x="2219325" y="0"/>
                  </a:moveTo>
                  <a:lnTo>
                    <a:pt x="1842896" y="106298"/>
                  </a:lnTo>
                  <a:lnTo>
                    <a:pt x="0" y="106298"/>
                  </a:lnTo>
                  <a:lnTo>
                    <a:pt x="0" y="1099946"/>
                  </a:lnTo>
                  <a:lnTo>
                    <a:pt x="3159252" y="1099946"/>
                  </a:lnTo>
                  <a:lnTo>
                    <a:pt x="3159252" y="106298"/>
                  </a:lnTo>
                  <a:lnTo>
                    <a:pt x="2632710" y="106298"/>
                  </a:lnTo>
                  <a:lnTo>
                    <a:pt x="2219325" y="0"/>
                  </a:lnTo>
                  <a:close/>
                </a:path>
              </a:pathLst>
            </a:custGeom>
            <a:solidFill>
              <a:srgbClr val="366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9273" y="3769995"/>
              <a:ext cx="3159760" cy="1100455"/>
            </a:xfrm>
            <a:custGeom>
              <a:avLst/>
              <a:gdLst/>
              <a:ahLst/>
              <a:cxnLst/>
              <a:rect l="l" t="t" r="r" b="b"/>
              <a:pathLst>
                <a:path w="3159760" h="1100454">
                  <a:moveTo>
                    <a:pt x="0" y="106298"/>
                  </a:moveTo>
                  <a:lnTo>
                    <a:pt x="1842896" y="106298"/>
                  </a:lnTo>
                  <a:lnTo>
                    <a:pt x="2219325" y="0"/>
                  </a:lnTo>
                  <a:lnTo>
                    <a:pt x="2632710" y="106298"/>
                  </a:lnTo>
                  <a:lnTo>
                    <a:pt x="3159252" y="106298"/>
                  </a:lnTo>
                  <a:lnTo>
                    <a:pt x="3159252" y="271906"/>
                  </a:lnTo>
                  <a:lnTo>
                    <a:pt x="3159252" y="520318"/>
                  </a:lnTo>
                  <a:lnTo>
                    <a:pt x="3159252" y="1099946"/>
                  </a:lnTo>
                  <a:lnTo>
                    <a:pt x="2632710" y="1099946"/>
                  </a:lnTo>
                  <a:lnTo>
                    <a:pt x="1842896" y="1099946"/>
                  </a:lnTo>
                  <a:lnTo>
                    <a:pt x="0" y="1099946"/>
                  </a:lnTo>
                  <a:lnTo>
                    <a:pt x="0" y="520318"/>
                  </a:lnTo>
                  <a:lnTo>
                    <a:pt x="0" y="271906"/>
                  </a:lnTo>
                  <a:lnTo>
                    <a:pt x="0" y="106298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08024" y="3955796"/>
            <a:ext cx="28403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00"/>
                </a:solidFill>
                <a:latin typeface="Gill Sans MT"/>
                <a:cs typeface="Gill Sans MT"/>
              </a:rPr>
              <a:t>IND</a:t>
            </a:r>
            <a:r>
              <a:rPr sz="4500" b="1" spc="-450" dirty="0">
                <a:solidFill>
                  <a:srgbClr val="FFFF00"/>
                </a:solidFill>
                <a:latin typeface="Gill Sans MT"/>
                <a:cs typeface="Gill Sans MT"/>
              </a:rPr>
              <a:t> </a:t>
            </a:r>
            <a:r>
              <a:rPr sz="4500" b="1" dirty="0">
                <a:solidFill>
                  <a:srgbClr val="FFFF00"/>
                </a:solidFill>
                <a:latin typeface="Gill Sans MT"/>
                <a:cs typeface="Gill Sans MT"/>
              </a:rPr>
              <a:t>AS </a:t>
            </a:r>
            <a:r>
              <a:rPr sz="4500" b="1" spc="-25" dirty="0">
                <a:solidFill>
                  <a:srgbClr val="FFFF00"/>
                </a:solidFill>
                <a:latin typeface="Gill Sans MT"/>
                <a:cs typeface="Gill Sans MT"/>
              </a:rPr>
              <a:t>36</a:t>
            </a:r>
            <a:endParaRPr sz="4500" dirty="0"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0521" y="1385295"/>
            <a:ext cx="4252722" cy="348005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>
              <a:lnSpc>
                <a:spcPts val="213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38109" y="936116"/>
            <a:ext cx="7200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30" dirty="0"/>
              <a:t>OBJECTIVE</a:t>
            </a:r>
            <a:r>
              <a:rPr sz="2800" spc="-270" dirty="0"/>
              <a:t> </a:t>
            </a:r>
            <a:r>
              <a:rPr sz="2800" dirty="0"/>
              <a:t>AND</a:t>
            </a:r>
            <a:r>
              <a:rPr sz="2800" spc="15" dirty="0"/>
              <a:t> </a:t>
            </a:r>
            <a:r>
              <a:rPr sz="2800" spc="-10" dirty="0"/>
              <a:t>SCOPE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8914003" y="4849164"/>
            <a:ext cx="139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5" dirty="0">
                <a:solidFill>
                  <a:srgbClr val="366657"/>
                </a:solidFill>
                <a:latin typeface="Gill Sans MT"/>
                <a:cs typeface="Gill Sans MT"/>
              </a:rPr>
              <a:t>5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288" y="1109472"/>
            <a:ext cx="5121910" cy="3987800"/>
            <a:chOff x="18288" y="1109472"/>
            <a:chExt cx="5121910" cy="39878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080" y="1109472"/>
              <a:ext cx="2881122" cy="15750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4311" y="2179377"/>
              <a:ext cx="3405378" cy="29176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8736" y="2523744"/>
              <a:ext cx="2732531" cy="224485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34539" y="2479547"/>
              <a:ext cx="2821305" cy="2333625"/>
            </a:xfrm>
            <a:custGeom>
              <a:avLst/>
              <a:gdLst/>
              <a:ahLst/>
              <a:cxnLst/>
              <a:rect l="l" t="t" r="r" b="b"/>
              <a:pathLst>
                <a:path w="2821304" h="2333625">
                  <a:moveTo>
                    <a:pt x="417322" y="0"/>
                  </a:moveTo>
                  <a:lnTo>
                    <a:pt x="2821305" y="0"/>
                  </a:lnTo>
                  <a:lnTo>
                    <a:pt x="2821305" y="1916214"/>
                  </a:lnTo>
                  <a:lnTo>
                    <a:pt x="2819146" y="1957577"/>
                  </a:lnTo>
                  <a:lnTo>
                    <a:pt x="2812923" y="1999221"/>
                  </a:lnTo>
                  <a:lnTo>
                    <a:pt x="2802636" y="2039327"/>
                  </a:lnTo>
                  <a:lnTo>
                    <a:pt x="2788412" y="2077974"/>
                  </a:lnTo>
                  <a:lnTo>
                    <a:pt x="2770759" y="2114816"/>
                  </a:lnTo>
                  <a:lnTo>
                    <a:pt x="2749931" y="2148916"/>
                  </a:lnTo>
                  <a:lnTo>
                    <a:pt x="2725928" y="2181275"/>
                  </a:lnTo>
                  <a:lnTo>
                    <a:pt x="2698877" y="2211070"/>
                  </a:lnTo>
                  <a:lnTo>
                    <a:pt x="2669032" y="2238184"/>
                  </a:lnTo>
                  <a:lnTo>
                    <a:pt x="2636647" y="2262124"/>
                  </a:lnTo>
                  <a:lnTo>
                    <a:pt x="2602611" y="2282939"/>
                  </a:lnTo>
                  <a:lnTo>
                    <a:pt x="2565781" y="2300693"/>
                  </a:lnTo>
                  <a:lnTo>
                    <a:pt x="2527046" y="2314905"/>
                  </a:lnTo>
                  <a:lnTo>
                    <a:pt x="2487041" y="2325154"/>
                  </a:lnTo>
                  <a:lnTo>
                    <a:pt x="2445385" y="2331364"/>
                  </a:lnTo>
                  <a:lnTo>
                    <a:pt x="2403983" y="2333510"/>
                  </a:lnTo>
                  <a:lnTo>
                    <a:pt x="0" y="2333510"/>
                  </a:lnTo>
                  <a:lnTo>
                    <a:pt x="0" y="417321"/>
                  </a:lnTo>
                  <a:lnTo>
                    <a:pt x="2159" y="375919"/>
                  </a:lnTo>
                  <a:lnTo>
                    <a:pt x="8382" y="334263"/>
                  </a:lnTo>
                  <a:lnTo>
                    <a:pt x="18542" y="294131"/>
                  </a:lnTo>
                  <a:lnTo>
                    <a:pt x="32893" y="255396"/>
                  </a:lnTo>
                  <a:lnTo>
                    <a:pt x="50546" y="219075"/>
                  </a:lnTo>
                  <a:lnTo>
                    <a:pt x="71374" y="184531"/>
                  </a:lnTo>
                  <a:lnTo>
                    <a:pt x="95758" y="152272"/>
                  </a:lnTo>
                  <a:lnTo>
                    <a:pt x="122428" y="122427"/>
                  </a:lnTo>
                  <a:lnTo>
                    <a:pt x="152273" y="95757"/>
                  </a:lnTo>
                  <a:lnTo>
                    <a:pt x="184531" y="71374"/>
                  </a:lnTo>
                  <a:lnTo>
                    <a:pt x="219075" y="50545"/>
                  </a:lnTo>
                  <a:lnTo>
                    <a:pt x="255397" y="32893"/>
                  </a:lnTo>
                  <a:lnTo>
                    <a:pt x="294132" y="18541"/>
                  </a:lnTo>
                  <a:lnTo>
                    <a:pt x="334264" y="8381"/>
                  </a:lnTo>
                  <a:lnTo>
                    <a:pt x="375920" y="2158"/>
                  </a:lnTo>
                  <a:lnTo>
                    <a:pt x="417322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88" y="4085840"/>
              <a:ext cx="1924050" cy="100813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50672" y="4138371"/>
            <a:ext cx="16611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3885" algn="l"/>
                <a:tab pos="1503045" algn="l"/>
              </a:tabLst>
            </a:pP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Joint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ventures,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0672" y="4324603"/>
            <a:ext cx="16617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defined</a:t>
            </a:r>
            <a:r>
              <a:rPr sz="1400" spc="16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1400" spc="1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1400" spc="1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1400" spc="16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111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0672" y="4509008"/>
            <a:ext cx="1661795" cy="42545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1460"/>
              </a:lnSpc>
              <a:spcBef>
                <a:spcPts val="335"/>
              </a:spcBef>
              <a:tabLst>
                <a:tab pos="916305" algn="l"/>
                <a:tab pos="1322705" algn="l"/>
              </a:tabLst>
            </a:pP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Interests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sz="1400" spc="-20" dirty="0">
                <a:solidFill>
                  <a:srgbClr val="FFFFFF"/>
                </a:solidFill>
                <a:latin typeface="Gill Sans MT"/>
                <a:cs typeface="Gill Sans MT"/>
              </a:rPr>
              <a:t>Joint </a:t>
            </a: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Arrangement</a:t>
            </a:r>
            <a:endParaRPr sz="1400">
              <a:latin typeface="Gill Sans MT"/>
              <a:cs typeface="Gill Sans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288" y="2711195"/>
            <a:ext cx="1924050" cy="146989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50672" y="2763139"/>
            <a:ext cx="1661160" cy="7956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just">
              <a:lnSpc>
                <a:spcPct val="86900"/>
              </a:lnSpc>
              <a:spcBef>
                <a:spcPts val="325"/>
              </a:spcBef>
              <a:tabLst>
                <a:tab pos="1520825" algn="l"/>
              </a:tabLst>
            </a:pP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Associates,</a:t>
            </a:r>
            <a:r>
              <a:rPr sz="1400" spc="1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1400" spc="3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defined 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1400" spc="395" dirty="0">
                <a:solidFill>
                  <a:srgbClr val="FFFFFF"/>
                </a:solidFill>
                <a:latin typeface="Gill Sans MT"/>
                <a:cs typeface="Gill Sans MT"/>
              </a:rPr>
              <a:t>   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1400" spc="400" dirty="0">
                <a:solidFill>
                  <a:srgbClr val="FFFFFF"/>
                </a:solidFill>
                <a:latin typeface="Gill Sans MT"/>
                <a:cs typeface="Gill Sans MT"/>
              </a:rPr>
              <a:t>   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1400" spc="400" dirty="0">
                <a:solidFill>
                  <a:srgbClr val="FFFFFF"/>
                </a:solidFill>
                <a:latin typeface="Gill Sans MT"/>
                <a:cs typeface="Gill Sans MT"/>
              </a:rPr>
              <a:t>   </a:t>
            </a: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28 </a:t>
            </a: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Investments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in </a:t>
            </a: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Associates</a:t>
            </a:r>
            <a:endParaRPr sz="1400" dirty="0"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288" y="1251203"/>
            <a:ext cx="1924050" cy="155524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50672" y="1294891"/>
            <a:ext cx="1661160" cy="425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7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Subsidiaries,</a:t>
            </a:r>
            <a:r>
              <a:rPr sz="1400" spc="-6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1400" spc="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defined</a:t>
            </a:r>
            <a:endParaRPr sz="1400" dirty="0">
              <a:latin typeface="Gill Sans MT"/>
              <a:cs typeface="Gill Sans MT"/>
            </a:endParaRPr>
          </a:p>
          <a:p>
            <a:pPr marL="12700">
              <a:lnSpc>
                <a:spcPts val="1570"/>
              </a:lnSpc>
              <a:tabLst>
                <a:tab pos="443865" algn="l"/>
                <a:tab pos="969644" algn="l"/>
                <a:tab pos="1470660" algn="l"/>
              </a:tabLst>
            </a:pP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1400" dirty="0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27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9372" y="1665477"/>
            <a:ext cx="633095" cy="42545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351790">
              <a:lnSpc>
                <a:spcPts val="1460"/>
              </a:lnSpc>
              <a:spcBef>
                <a:spcPts val="335"/>
              </a:spcBef>
            </a:pPr>
            <a:r>
              <a:rPr sz="1400" spc="-25" dirty="0">
                <a:solidFill>
                  <a:srgbClr val="FFFFFF"/>
                </a:solidFill>
                <a:latin typeface="Gill Sans MT"/>
                <a:cs typeface="Gill Sans MT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Financial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0672" y="1665477"/>
            <a:ext cx="98488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1460"/>
              </a:lnSpc>
              <a:spcBef>
                <a:spcPts val="335"/>
              </a:spcBef>
            </a:pPr>
            <a:r>
              <a:rPr sz="1400" spc="-10" dirty="0">
                <a:solidFill>
                  <a:srgbClr val="FFFFFF"/>
                </a:solidFill>
                <a:latin typeface="Gill Sans MT"/>
                <a:cs typeface="Gill Sans MT"/>
              </a:rPr>
              <a:t>Consolidated Separate Statements</a:t>
            </a:r>
            <a:endParaRPr sz="1400">
              <a:latin typeface="Gill Sans MT"/>
              <a:cs typeface="Gill Sans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49952" y="4786883"/>
            <a:ext cx="4191761" cy="35433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044185" y="4828743"/>
            <a:ext cx="405130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Non-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current</a:t>
            </a:r>
            <a:r>
              <a:rPr sz="850" b="1" spc="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assets</a:t>
            </a:r>
            <a:r>
              <a:rPr sz="850" b="1" spc="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(or</a:t>
            </a:r>
            <a:r>
              <a:rPr sz="850" b="1" spc="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disposal</a:t>
            </a:r>
            <a:r>
              <a:rPr sz="850" b="1" spc="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groups)</a:t>
            </a:r>
            <a:r>
              <a:rPr sz="850" b="1" spc="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classified</a:t>
            </a:r>
            <a:r>
              <a:rPr sz="85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50" b="1" spc="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held</a:t>
            </a:r>
            <a:r>
              <a:rPr sz="850" b="1" spc="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z="850" b="1" spc="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sale</a:t>
            </a:r>
            <a:r>
              <a:rPr sz="850" b="1" spc="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850" b="1" spc="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accordance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44185" y="4941519"/>
            <a:ext cx="404114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with</a:t>
            </a:r>
            <a:r>
              <a:rPr sz="85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5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105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 Non-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current</a:t>
            </a:r>
            <a:r>
              <a:rPr sz="85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Assets</a:t>
            </a:r>
            <a:r>
              <a:rPr sz="85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Held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Sale</a:t>
            </a:r>
            <a:r>
              <a:rPr sz="85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Discontinued 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Operations</a:t>
            </a:r>
            <a:endParaRPr sz="850" dirty="0">
              <a:latin typeface="Gill Sans MT"/>
              <a:cs typeface="Gill Sans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49952" y="4270247"/>
            <a:ext cx="4191761" cy="60275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5044185" y="4312107"/>
            <a:ext cx="4050665" cy="2686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240"/>
              </a:spcBef>
            </a:pP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Deferred</a:t>
            </a:r>
            <a:r>
              <a:rPr sz="850" b="1" spc="140" dirty="0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acquisition</a:t>
            </a:r>
            <a:r>
              <a:rPr sz="850" b="1" spc="140" dirty="0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costs,</a:t>
            </a:r>
            <a:r>
              <a:rPr sz="850" b="1" spc="135" dirty="0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intangible</a:t>
            </a:r>
            <a:r>
              <a:rPr sz="850" b="1" spc="145" dirty="0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assets,</a:t>
            </a:r>
            <a:r>
              <a:rPr sz="850" b="1" spc="140" dirty="0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arising</a:t>
            </a:r>
            <a:r>
              <a:rPr sz="850" b="1" spc="135" dirty="0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from</a:t>
            </a:r>
            <a:r>
              <a:rPr sz="850" b="1" spc="140" dirty="0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an</a:t>
            </a:r>
            <a:r>
              <a:rPr sz="850" b="1" spc="140" dirty="0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insurer’s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Contractual</a:t>
            </a:r>
            <a:r>
              <a:rPr sz="85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rights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under</a:t>
            </a:r>
            <a:r>
              <a:rPr sz="85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insurance</a:t>
            </a:r>
            <a:r>
              <a:rPr sz="85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contracts</a:t>
            </a:r>
            <a:r>
              <a:rPr sz="85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(</a:t>
            </a:r>
            <a:r>
              <a:rPr sz="85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5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5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dirty="0">
                <a:solidFill>
                  <a:srgbClr val="FFFFFF"/>
                </a:solidFill>
                <a:latin typeface="Gill Sans MT"/>
                <a:cs typeface="Gill Sans MT"/>
              </a:rPr>
              <a:t>104</a:t>
            </a:r>
            <a:r>
              <a:rPr sz="85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50" b="1" spc="-50" dirty="0">
                <a:solidFill>
                  <a:srgbClr val="FFFFFF"/>
                </a:solidFill>
                <a:latin typeface="Gill Sans MT"/>
                <a:cs typeface="Gill Sans MT"/>
              </a:rPr>
              <a:t>)</a:t>
            </a:r>
            <a:endParaRPr sz="850" dirty="0">
              <a:latin typeface="Gill Sans MT"/>
              <a:cs typeface="Gill Sans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48428" y="3753611"/>
            <a:ext cx="4193285" cy="60275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044185" y="3787546"/>
            <a:ext cx="4050665" cy="281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1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Biological</a:t>
            </a:r>
            <a:r>
              <a:rPr sz="900" b="1" spc="11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assets</a:t>
            </a:r>
            <a:r>
              <a:rPr sz="900" b="1" spc="1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related</a:t>
            </a:r>
            <a:r>
              <a:rPr sz="900" b="1" spc="1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900" b="1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agricultural</a:t>
            </a:r>
            <a:r>
              <a:rPr sz="900" b="1" spc="1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activity</a:t>
            </a:r>
            <a:r>
              <a:rPr sz="900" b="1" spc="1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that</a:t>
            </a:r>
            <a:r>
              <a:rPr sz="900" b="1" spc="11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are</a:t>
            </a:r>
            <a:r>
              <a:rPr sz="900" b="1" spc="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measured</a:t>
            </a:r>
            <a:r>
              <a:rPr sz="900" b="1" spc="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at</a:t>
            </a:r>
            <a:r>
              <a:rPr sz="900" b="1" spc="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fair</a:t>
            </a:r>
            <a:endParaRPr sz="900" dirty="0">
              <a:latin typeface="Gill Sans MT"/>
              <a:cs typeface="Gill Sans MT"/>
            </a:endParaRPr>
          </a:p>
          <a:p>
            <a:pPr marL="12700">
              <a:lnSpc>
                <a:spcPts val="1010"/>
              </a:lnSpc>
            </a:pP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value</a:t>
            </a:r>
            <a:r>
              <a:rPr sz="9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less costs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90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sell (Ind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9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41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 Agriculture)</a:t>
            </a:r>
            <a:endParaRPr sz="900" dirty="0">
              <a:latin typeface="Gill Sans MT"/>
              <a:cs typeface="Gill Sans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48428" y="3236963"/>
            <a:ext cx="4193285" cy="602754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5044185" y="3271266"/>
            <a:ext cx="4049395" cy="28194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940"/>
              </a:lnSpc>
              <a:spcBef>
                <a:spcPts val="245"/>
              </a:spcBef>
            </a:pP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Financial</a:t>
            </a:r>
            <a:r>
              <a:rPr sz="900" b="1" spc="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assets</a:t>
            </a:r>
            <a:r>
              <a:rPr sz="900" b="1" spc="4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that</a:t>
            </a:r>
            <a:r>
              <a:rPr sz="900" b="1" spc="4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are</a:t>
            </a:r>
            <a:r>
              <a:rPr sz="900" b="1" spc="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within</a:t>
            </a:r>
            <a:r>
              <a:rPr sz="900" b="1" spc="4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900" b="1" spc="40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scope</a:t>
            </a:r>
            <a:r>
              <a:rPr sz="900" b="1" spc="3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900" b="1" spc="4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900" b="1" spc="4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900" b="1" spc="40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109</a:t>
            </a:r>
            <a:r>
              <a:rPr sz="900" b="1" spc="40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Financial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Instruments:</a:t>
            </a:r>
            <a:r>
              <a:rPr sz="90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Recognition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Measurement;</a:t>
            </a:r>
            <a:endParaRPr sz="900">
              <a:latin typeface="Gill Sans MT"/>
              <a:cs typeface="Gill Sans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48428" y="2721851"/>
            <a:ext cx="4193285" cy="602754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044185" y="2814573"/>
            <a:ext cx="37204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Assets</a:t>
            </a:r>
            <a:r>
              <a:rPr sz="90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arising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from</a:t>
            </a:r>
            <a:r>
              <a:rPr sz="9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employee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benefits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(Ind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19</a:t>
            </a:r>
            <a:r>
              <a:rPr sz="9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Employee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 Benefits)</a:t>
            </a:r>
            <a:endParaRPr sz="900">
              <a:latin typeface="Gill Sans MT"/>
              <a:cs typeface="Gill Sans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48428" y="2205215"/>
            <a:ext cx="4193285" cy="60275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5044185" y="2297938"/>
            <a:ext cx="24828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Deferred</a:t>
            </a:r>
            <a:r>
              <a:rPr sz="90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tax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assets (Ind AS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12 Income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Taxes)</a:t>
            </a:r>
            <a:endParaRPr sz="900" dirty="0">
              <a:latin typeface="Gill Sans MT"/>
              <a:cs typeface="Gill Sans MT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948428" y="1688579"/>
            <a:ext cx="4193285" cy="602754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5044185" y="1721865"/>
            <a:ext cx="4051300" cy="28194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940"/>
              </a:lnSpc>
              <a:spcBef>
                <a:spcPts val="245"/>
              </a:spcBef>
            </a:pP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Contract</a:t>
            </a:r>
            <a:r>
              <a:rPr sz="900" b="1" spc="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Asset</a:t>
            </a:r>
            <a:r>
              <a:rPr sz="900" b="1" spc="6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900" b="1" spc="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assets</a:t>
            </a:r>
            <a:r>
              <a:rPr sz="900" b="1" spc="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arising</a:t>
            </a:r>
            <a:r>
              <a:rPr sz="900" b="1" spc="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from</a:t>
            </a:r>
            <a:r>
              <a:rPr sz="900" b="1" spc="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costs</a:t>
            </a:r>
            <a:r>
              <a:rPr sz="900" b="1" spc="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900" b="1" spc="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obtain</a:t>
            </a:r>
            <a:r>
              <a:rPr sz="900" b="1" spc="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or</a:t>
            </a:r>
            <a:r>
              <a:rPr sz="900" b="1" spc="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fulfill</a:t>
            </a:r>
            <a:r>
              <a:rPr sz="900" b="1" spc="6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900" b="1" spc="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contract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(IND</a:t>
            </a:r>
            <a:r>
              <a:rPr sz="9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 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115)</a:t>
            </a:r>
            <a:endParaRPr sz="900" dirty="0">
              <a:latin typeface="Gill Sans MT"/>
              <a:cs typeface="Gill Sans MT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48428" y="1171943"/>
            <a:ext cx="4193285" cy="602754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5044185" y="1265301"/>
            <a:ext cx="20421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Inventories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(see</a:t>
            </a:r>
            <a:r>
              <a:rPr sz="900" b="1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9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9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900" b="1" dirty="0">
                <a:solidFill>
                  <a:srgbClr val="FFFFFF"/>
                </a:solidFill>
                <a:latin typeface="Gill Sans MT"/>
                <a:cs typeface="Gill Sans MT"/>
              </a:rPr>
              <a:t>2 </a:t>
            </a:r>
            <a:r>
              <a:rPr sz="900" b="1" spc="-10" dirty="0">
                <a:solidFill>
                  <a:srgbClr val="FFFFFF"/>
                </a:solidFill>
                <a:latin typeface="Gill Sans MT"/>
                <a:cs typeface="Gill Sans MT"/>
              </a:rPr>
              <a:t>Inventories)</a:t>
            </a:r>
            <a:endParaRPr sz="900">
              <a:latin typeface="Gill Sans MT"/>
              <a:cs typeface="Gill Sans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027676" y="755904"/>
            <a:ext cx="2699385" cy="428625"/>
            <a:chOff x="5027676" y="755904"/>
            <a:chExt cx="2699385" cy="428625"/>
          </a:xfrm>
        </p:grpSpPr>
        <p:sp>
          <p:nvSpPr>
            <p:cNvPr id="38" name="object 38"/>
            <p:cNvSpPr/>
            <p:nvPr/>
          </p:nvSpPr>
          <p:spPr>
            <a:xfrm>
              <a:off x="5039106" y="767334"/>
              <a:ext cx="2676525" cy="405765"/>
            </a:xfrm>
            <a:custGeom>
              <a:avLst/>
              <a:gdLst/>
              <a:ahLst/>
              <a:cxnLst/>
              <a:rect l="l" t="t" r="r" b="b"/>
              <a:pathLst>
                <a:path w="2676525" h="405765">
                  <a:moveTo>
                    <a:pt x="2608579" y="0"/>
                  </a:moveTo>
                  <a:lnTo>
                    <a:pt x="0" y="0"/>
                  </a:lnTo>
                  <a:lnTo>
                    <a:pt x="0" y="337819"/>
                  </a:lnTo>
                  <a:lnTo>
                    <a:pt x="67564" y="405383"/>
                  </a:lnTo>
                  <a:lnTo>
                    <a:pt x="2676144" y="405383"/>
                  </a:lnTo>
                  <a:lnTo>
                    <a:pt x="2676144" y="67563"/>
                  </a:lnTo>
                  <a:lnTo>
                    <a:pt x="2608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039106" y="767334"/>
              <a:ext cx="2676525" cy="405765"/>
            </a:xfrm>
            <a:custGeom>
              <a:avLst/>
              <a:gdLst/>
              <a:ahLst/>
              <a:cxnLst/>
              <a:rect l="l" t="t" r="r" b="b"/>
              <a:pathLst>
                <a:path w="2676525" h="405765">
                  <a:moveTo>
                    <a:pt x="0" y="0"/>
                  </a:moveTo>
                  <a:lnTo>
                    <a:pt x="2608579" y="0"/>
                  </a:lnTo>
                  <a:lnTo>
                    <a:pt x="2676144" y="67563"/>
                  </a:lnTo>
                  <a:lnTo>
                    <a:pt x="2676144" y="405383"/>
                  </a:lnTo>
                  <a:lnTo>
                    <a:pt x="67564" y="405383"/>
                  </a:lnTo>
                  <a:lnTo>
                    <a:pt x="0" y="337819"/>
                  </a:lnTo>
                  <a:lnTo>
                    <a:pt x="0" y="0"/>
                  </a:lnTo>
                  <a:close/>
                </a:path>
              </a:pathLst>
            </a:custGeom>
            <a:ln w="22860">
              <a:solidFill>
                <a:srgbClr val="A0551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05222" y="890524"/>
              <a:ext cx="2331466" cy="1677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40" dirty="0"/>
              <a:t>IMPAIRMENT</a:t>
            </a:r>
            <a:r>
              <a:rPr sz="2800" spc="-110" dirty="0"/>
              <a:t> </a:t>
            </a:r>
            <a:r>
              <a:rPr sz="2800" spc="-30" dirty="0"/>
              <a:t>INDICATORS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8914003" y="4849164"/>
            <a:ext cx="151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66657"/>
                </a:solidFill>
                <a:latin typeface="Gill Sans MT"/>
                <a:cs typeface="Gill Sans MT"/>
              </a:rPr>
              <a:t>6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552" y="1199388"/>
            <a:ext cx="8748522" cy="39418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4311" y="1190244"/>
            <a:ext cx="7370826" cy="15521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82470" y="1140053"/>
            <a:ext cx="6804025" cy="157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 algn="just">
              <a:lnSpc>
                <a:spcPct val="145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400" dirty="0">
                <a:latin typeface="Gill Sans MT"/>
                <a:cs typeface="Gill Sans MT"/>
              </a:rPr>
              <a:t>Vin</a:t>
            </a:r>
            <a:r>
              <a:rPr sz="1400" spc="1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Co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manufactures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auto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engines.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After</a:t>
            </a:r>
            <a:r>
              <a:rPr sz="1400" spc="1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reporting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date,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Vin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Co's</a:t>
            </a:r>
            <a:r>
              <a:rPr sz="1400" spc="1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board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decides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and </a:t>
            </a:r>
            <a:r>
              <a:rPr sz="1400" dirty="0">
                <a:latin typeface="Gill Sans MT"/>
                <a:cs typeface="Gill Sans MT"/>
              </a:rPr>
              <a:t>announces</a:t>
            </a:r>
            <a:r>
              <a:rPr sz="1400" spc="2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its</a:t>
            </a:r>
            <a:r>
              <a:rPr sz="1400" spc="2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intention</a:t>
            </a:r>
            <a:r>
              <a:rPr sz="1400" spc="2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2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close</a:t>
            </a:r>
            <a:r>
              <a:rPr sz="1400" spc="2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2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operations</a:t>
            </a:r>
            <a:r>
              <a:rPr sz="1400" spc="2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in</a:t>
            </a:r>
            <a:r>
              <a:rPr sz="1400" spc="2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UK.</a:t>
            </a:r>
            <a:r>
              <a:rPr sz="1400" spc="1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Closure</a:t>
            </a:r>
            <a:r>
              <a:rPr sz="1400" spc="2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will</a:t>
            </a:r>
            <a:r>
              <a:rPr sz="1400" spc="2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take</a:t>
            </a:r>
            <a:r>
              <a:rPr sz="1400" spc="2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two</a:t>
            </a:r>
            <a:r>
              <a:rPr sz="1400" spc="2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years</a:t>
            </a:r>
            <a:r>
              <a:rPr sz="1400" spc="270" dirty="0">
                <a:latin typeface="Gill Sans MT"/>
                <a:cs typeface="Gill Sans MT"/>
              </a:rPr>
              <a:t> </a:t>
            </a:r>
            <a:r>
              <a:rPr sz="1400" spc="-35" dirty="0">
                <a:latin typeface="Gill Sans MT"/>
                <a:cs typeface="Gill Sans MT"/>
              </a:rPr>
              <a:t>to </a:t>
            </a:r>
            <a:r>
              <a:rPr sz="1400" dirty="0">
                <a:latin typeface="Gill Sans MT"/>
                <a:cs typeface="Gill Sans MT"/>
              </a:rPr>
              <a:t>complete.</a:t>
            </a:r>
            <a:r>
              <a:rPr sz="1400" spc="229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3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plant</a:t>
            </a:r>
            <a:r>
              <a:rPr sz="1400" spc="3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and</a:t>
            </a:r>
            <a:r>
              <a:rPr sz="1400" spc="3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machinery</a:t>
            </a:r>
            <a:r>
              <a:rPr sz="1400" spc="3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will</a:t>
            </a:r>
            <a:r>
              <a:rPr sz="1400" spc="3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only</a:t>
            </a:r>
            <a:r>
              <a:rPr sz="1400" spc="3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have</a:t>
            </a:r>
            <a:r>
              <a:rPr sz="1400" spc="3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</a:t>
            </a:r>
            <a:r>
              <a:rPr sz="1400" spc="3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remaining</a:t>
            </a:r>
            <a:r>
              <a:rPr sz="1400" spc="3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life</a:t>
            </a:r>
            <a:r>
              <a:rPr sz="1400" spc="3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of</a:t>
            </a:r>
            <a:r>
              <a:rPr sz="1400" spc="3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two</a:t>
            </a:r>
            <a:r>
              <a:rPr sz="1400" spc="3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years,</a:t>
            </a:r>
            <a:r>
              <a:rPr sz="1400" spc="25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and </a:t>
            </a:r>
            <a:r>
              <a:rPr sz="1400" dirty="0">
                <a:latin typeface="Gill Sans MT"/>
                <a:cs typeface="Gill Sans MT"/>
              </a:rPr>
              <a:t>thereafter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will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have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be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scrapped.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Whether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decision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after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reporting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date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is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an </a:t>
            </a:r>
            <a:r>
              <a:rPr sz="1400" dirty="0">
                <a:latin typeface="Gill Sans MT"/>
                <a:cs typeface="Gill Sans MT"/>
              </a:rPr>
              <a:t>indication</a:t>
            </a:r>
            <a:r>
              <a:rPr sz="1400" spc="-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of </a:t>
            </a:r>
            <a:r>
              <a:rPr sz="1400" spc="-10" dirty="0">
                <a:latin typeface="Gill Sans MT"/>
                <a:cs typeface="Gill Sans MT"/>
              </a:rPr>
              <a:t>impairment?</a:t>
            </a:r>
            <a:endParaRPr sz="1400" dirty="0"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71955"/>
            <a:ext cx="1786889" cy="16405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3021" y="1740154"/>
            <a:ext cx="772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00"/>
                </a:solidFill>
                <a:latin typeface="Gill Sans MT"/>
                <a:cs typeface="Gill Sans MT"/>
              </a:rPr>
              <a:t>Facts</a:t>
            </a:r>
            <a:endParaRPr sz="2400" dirty="0">
              <a:latin typeface="Gill Sans MT"/>
              <a:cs typeface="Gill Sans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34311" y="2811779"/>
            <a:ext cx="7370826" cy="232943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982470" y="2847568"/>
            <a:ext cx="6765925" cy="2192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 algn="just">
              <a:lnSpc>
                <a:spcPct val="145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204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decision</a:t>
            </a:r>
            <a:r>
              <a:rPr sz="1400" spc="2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after</a:t>
            </a:r>
            <a:r>
              <a:rPr sz="1400" spc="204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2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reporting</a:t>
            </a:r>
            <a:r>
              <a:rPr sz="1400" spc="2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date</a:t>
            </a:r>
            <a:r>
              <a:rPr sz="1400" spc="204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204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close</a:t>
            </a:r>
            <a:r>
              <a:rPr sz="1400" spc="204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2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operations</a:t>
            </a:r>
            <a:r>
              <a:rPr sz="1400" spc="2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in</a:t>
            </a:r>
            <a:r>
              <a:rPr sz="1400" spc="2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UK</a:t>
            </a:r>
            <a:r>
              <a:rPr sz="1400" spc="204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is</a:t>
            </a:r>
            <a:r>
              <a:rPr sz="1400" spc="2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an</a:t>
            </a:r>
            <a:r>
              <a:rPr sz="1400" spc="2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indication</a:t>
            </a:r>
            <a:r>
              <a:rPr sz="1400" spc="22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of </a:t>
            </a:r>
            <a:r>
              <a:rPr sz="1400" spc="-10" dirty="0">
                <a:latin typeface="Gill Sans MT"/>
                <a:cs typeface="Gill Sans MT"/>
              </a:rPr>
              <a:t>impairment.</a:t>
            </a:r>
            <a:r>
              <a:rPr sz="1400" spc="-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-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assessment</a:t>
            </a:r>
            <a:r>
              <a:rPr sz="1400" spc="-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of</a:t>
            </a:r>
            <a:r>
              <a:rPr sz="1400" spc="1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recoverable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amounts should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be</a:t>
            </a:r>
            <a:r>
              <a:rPr sz="1400" spc="-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based on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conditions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and </a:t>
            </a:r>
            <a:r>
              <a:rPr sz="1400" dirty="0">
                <a:latin typeface="Gill Sans MT"/>
                <a:cs typeface="Gill Sans MT"/>
              </a:rPr>
              <a:t>contractual</a:t>
            </a:r>
            <a:r>
              <a:rPr sz="1400" spc="15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obligations</a:t>
            </a:r>
            <a:r>
              <a:rPr sz="1400" spc="15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existing</a:t>
            </a:r>
            <a:r>
              <a:rPr sz="1400" spc="15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at</a:t>
            </a:r>
            <a:r>
              <a:rPr sz="1400" spc="1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reporting</a:t>
            </a:r>
            <a:r>
              <a:rPr sz="1400" spc="1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date.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Although,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decision</a:t>
            </a:r>
            <a:r>
              <a:rPr sz="1400" spc="15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15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close</a:t>
            </a:r>
            <a:r>
              <a:rPr sz="1400" spc="155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the </a:t>
            </a:r>
            <a:r>
              <a:rPr sz="1400" dirty="0">
                <a:latin typeface="Gill Sans MT"/>
                <a:cs typeface="Gill Sans MT"/>
              </a:rPr>
              <a:t>operations</a:t>
            </a:r>
            <a:r>
              <a:rPr sz="1400" spc="2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in</a:t>
            </a:r>
            <a:r>
              <a:rPr sz="1400" spc="2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UK</a:t>
            </a:r>
            <a:r>
              <a:rPr sz="1400" spc="2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may</a:t>
            </a:r>
            <a:r>
              <a:rPr sz="1400" spc="2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have</a:t>
            </a:r>
            <a:r>
              <a:rPr sz="1400" spc="2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been</a:t>
            </a:r>
            <a:r>
              <a:rPr sz="1400" spc="229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made</a:t>
            </a:r>
            <a:r>
              <a:rPr sz="1400" spc="2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after</a:t>
            </a:r>
            <a:r>
              <a:rPr sz="1400" spc="2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2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reporting</a:t>
            </a:r>
            <a:r>
              <a:rPr sz="1400" spc="2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date,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2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decision</a:t>
            </a:r>
            <a:r>
              <a:rPr sz="1400" spc="229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may</a:t>
            </a:r>
            <a:r>
              <a:rPr sz="1400" spc="220" dirty="0">
                <a:latin typeface="Gill Sans MT"/>
                <a:cs typeface="Gill Sans MT"/>
              </a:rPr>
              <a:t> </a:t>
            </a:r>
            <a:r>
              <a:rPr sz="1400" spc="-20" dirty="0">
                <a:latin typeface="Gill Sans MT"/>
                <a:cs typeface="Gill Sans MT"/>
              </a:rPr>
              <a:t>have </a:t>
            </a:r>
            <a:r>
              <a:rPr sz="1400" dirty="0">
                <a:latin typeface="Gill Sans MT"/>
                <a:cs typeface="Gill Sans MT"/>
              </a:rPr>
              <a:t>resulted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from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conditions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that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existed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at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reporting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date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(e.g.</a:t>
            </a:r>
            <a:r>
              <a:rPr sz="1400" spc="-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poor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demand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Vin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spc="-20" dirty="0">
                <a:latin typeface="Gill Sans MT"/>
                <a:cs typeface="Gill Sans MT"/>
              </a:rPr>
              <a:t>Co's </a:t>
            </a:r>
            <a:r>
              <a:rPr sz="1400" dirty="0">
                <a:latin typeface="Gill Sans MT"/>
                <a:cs typeface="Gill Sans MT"/>
              </a:rPr>
              <a:t>engines).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Recognition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of</a:t>
            </a:r>
            <a:r>
              <a:rPr sz="1400" spc="1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an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impairment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loss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may</a:t>
            </a:r>
            <a:r>
              <a:rPr sz="1400" spc="1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be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required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1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reflect</a:t>
            </a:r>
            <a:r>
              <a:rPr sz="1400" spc="1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those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conditions </a:t>
            </a:r>
            <a:r>
              <a:rPr sz="1400" dirty="0">
                <a:latin typeface="Gill Sans MT"/>
                <a:cs typeface="Gill Sans MT"/>
              </a:rPr>
              <a:t>that</a:t>
            </a:r>
            <a:r>
              <a:rPr sz="1400" spc="-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existed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at</a:t>
            </a:r>
            <a:r>
              <a:rPr sz="1400" spc="-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reporting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date.</a:t>
            </a:r>
            <a:endParaRPr sz="1400" dirty="0">
              <a:latin typeface="Gill Sans MT"/>
              <a:cs typeface="Gill Sans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188207"/>
            <a:ext cx="1786889" cy="164058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5841" y="3757066"/>
            <a:ext cx="1364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00"/>
                </a:solidFill>
                <a:latin typeface="Gill Sans MT"/>
                <a:cs typeface="Gill Sans MT"/>
              </a:rPr>
              <a:t>Response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71146" y="590419"/>
            <a:ext cx="753335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dirty="0"/>
              <a:t>CASE</a:t>
            </a:r>
            <a:r>
              <a:rPr sz="2000" spc="-70" dirty="0"/>
              <a:t> </a:t>
            </a:r>
            <a:r>
              <a:rPr sz="2000" spc="-20" dirty="0"/>
              <a:t>STUDY</a:t>
            </a:r>
            <a:r>
              <a:rPr sz="2000" spc="-35" dirty="0"/>
              <a:t> </a:t>
            </a:r>
            <a:r>
              <a:rPr sz="2000" dirty="0"/>
              <a:t>:</a:t>
            </a:r>
            <a:r>
              <a:rPr sz="2000" spc="-204" dirty="0"/>
              <a:t> </a:t>
            </a:r>
            <a:r>
              <a:rPr sz="2000" dirty="0"/>
              <a:t>IDENTIFY</a:t>
            </a:r>
            <a:r>
              <a:rPr sz="2000" spc="-25" dirty="0"/>
              <a:t> </a:t>
            </a:r>
            <a:r>
              <a:rPr sz="2000" spc="-20" dirty="0"/>
              <a:t>INDICATION </a:t>
            </a:r>
            <a:r>
              <a:rPr sz="2000" dirty="0"/>
              <a:t>OF</a:t>
            </a:r>
            <a:r>
              <a:rPr sz="2000" spc="-30" dirty="0"/>
              <a:t> </a:t>
            </a:r>
            <a:r>
              <a:rPr sz="2000" spc="-10" dirty="0"/>
              <a:t>IMPAIRMENT</a:t>
            </a:r>
            <a:endParaRPr sz="2000" dirty="0"/>
          </a:p>
        </p:txBody>
      </p:sp>
      <p:sp>
        <p:nvSpPr>
          <p:cNvPr id="12" name="object 12"/>
          <p:cNvSpPr txBox="1"/>
          <p:nvPr/>
        </p:nvSpPr>
        <p:spPr>
          <a:xfrm>
            <a:off x="8914003" y="4849164"/>
            <a:ext cx="151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66657"/>
                </a:solidFill>
                <a:latin typeface="Gill Sans MT"/>
                <a:cs typeface="Gill Sans MT"/>
              </a:rPr>
              <a:t>7</a:t>
            </a:r>
            <a:endParaRPr sz="180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2788" y="1175003"/>
            <a:ext cx="7363206" cy="22303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80945" y="1551889"/>
            <a:ext cx="6762115" cy="1406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0" marR="5080" indent="-114300" algn="just">
              <a:lnSpc>
                <a:spcPct val="145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250" dirty="0">
                <a:latin typeface="Gill Sans MT"/>
                <a:cs typeface="Gill Sans MT"/>
              </a:rPr>
              <a:t>XYZ</a:t>
            </a:r>
            <a:r>
              <a:rPr sz="1250" spc="-8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Limited</a:t>
            </a:r>
            <a:r>
              <a:rPr sz="1250" spc="-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(the</a:t>
            </a:r>
            <a:r>
              <a:rPr sz="1250" spc="-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company)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purchased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40</a:t>
            </a:r>
            <a:r>
              <a:rPr sz="1250" spc="-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laptops</a:t>
            </a:r>
            <a:r>
              <a:rPr sz="1250" spc="-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of</a:t>
            </a:r>
            <a:r>
              <a:rPr sz="1250" spc="-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Brand</a:t>
            </a:r>
            <a:r>
              <a:rPr sz="1250" spc="-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A</a:t>
            </a:r>
            <a:r>
              <a:rPr sz="1250" spc="-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costing</a:t>
            </a:r>
            <a:r>
              <a:rPr sz="1250" spc="-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INR</a:t>
            </a:r>
            <a:r>
              <a:rPr sz="1250" spc="-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100,000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spc="-20" dirty="0">
                <a:latin typeface="Gill Sans MT"/>
                <a:cs typeface="Gill Sans MT"/>
              </a:rPr>
              <a:t>each.</a:t>
            </a:r>
            <a:r>
              <a:rPr sz="1250" spc="-7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These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laptops </a:t>
            </a:r>
            <a:r>
              <a:rPr sz="1250" dirty="0">
                <a:latin typeface="Gill Sans MT"/>
                <a:cs typeface="Gill Sans MT"/>
              </a:rPr>
              <a:t>were</a:t>
            </a:r>
            <a:r>
              <a:rPr sz="1250" spc="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capitalized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as</a:t>
            </a:r>
            <a:r>
              <a:rPr sz="1250" spc="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fixed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assets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</a:t>
            </a:r>
            <a:r>
              <a:rPr sz="1250" spc="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its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financial</a:t>
            </a:r>
            <a:r>
              <a:rPr sz="1250" spc="30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statements.</a:t>
            </a:r>
            <a:r>
              <a:rPr sz="1250" spc="-8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Shortly</a:t>
            </a:r>
            <a:r>
              <a:rPr sz="1250" spc="30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afterwards,</a:t>
            </a:r>
            <a:r>
              <a:rPr sz="1250" spc="-7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laptops</a:t>
            </a:r>
            <a:r>
              <a:rPr sz="1250" spc="3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manufactured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spc="-35" dirty="0">
                <a:latin typeface="Gill Sans MT"/>
                <a:cs typeface="Gill Sans MT"/>
              </a:rPr>
              <a:t>by </a:t>
            </a:r>
            <a:r>
              <a:rPr sz="1250" dirty="0">
                <a:latin typeface="Gill Sans MT"/>
                <a:cs typeface="Gill Sans MT"/>
              </a:rPr>
              <a:t>company</a:t>
            </a:r>
            <a:r>
              <a:rPr sz="1250" spc="5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B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(with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similar</a:t>
            </a:r>
            <a:r>
              <a:rPr sz="1250" spc="5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features)</a:t>
            </a:r>
            <a:r>
              <a:rPr sz="1250" spc="6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are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launched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market.</a:t>
            </a:r>
            <a:r>
              <a:rPr sz="1250" spc="-6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Due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to</a:t>
            </a:r>
            <a:r>
              <a:rPr sz="1250" spc="4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competition,</a:t>
            </a:r>
            <a:r>
              <a:rPr sz="1250" spc="-6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price</a:t>
            </a:r>
            <a:r>
              <a:rPr sz="1250" spc="4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of</a:t>
            </a:r>
            <a:r>
              <a:rPr sz="1250" spc="60" dirty="0">
                <a:latin typeface="Gill Sans MT"/>
                <a:cs typeface="Gill Sans MT"/>
              </a:rPr>
              <a:t> </a:t>
            </a:r>
            <a:r>
              <a:rPr sz="1250" spc="-20" dirty="0">
                <a:latin typeface="Gill Sans MT"/>
                <a:cs typeface="Gill Sans MT"/>
              </a:rPr>
              <a:t>Brand </a:t>
            </a:r>
            <a:r>
              <a:rPr sz="1250" dirty="0">
                <a:latin typeface="Gill Sans MT"/>
                <a:cs typeface="Gill Sans MT"/>
              </a:rPr>
              <a:t>A laptops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was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reduced</a:t>
            </a:r>
            <a:r>
              <a:rPr sz="1250" spc="3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to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INR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80,000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each.</a:t>
            </a:r>
            <a:r>
              <a:rPr sz="1250" spc="-7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Does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decline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market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price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of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laptops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imply </a:t>
            </a:r>
            <a:r>
              <a:rPr sz="1250" dirty="0">
                <a:latin typeface="Gill Sans MT"/>
                <a:cs typeface="Gill Sans MT"/>
              </a:rPr>
              <a:t>that</a:t>
            </a:r>
            <a:r>
              <a:rPr sz="1250" spc="-3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their</a:t>
            </a:r>
            <a:r>
              <a:rPr sz="1250" spc="-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value</a:t>
            </a:r>
            <a:r>
              <a:rPr sz="1250" spc="-3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was</a:t>
            </a:r>
            <a:r>
              <a:rPr sz="1250" spc="-3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impaired</a:t>
            </a:r>
            <a:r>
              <a:rPr sz="1250" spc="-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and</a:t>
            </a:r>
            <a:r>
              <a:rPr sz="1250" spc="-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</a:t>
            </a:r>
            <a:r>
              <a:rPr sz="1250" spc="-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company</a:t>
            </a:r>
            <a:r>
              <a:rPr sz="1250" spc="-3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should</a:t>
            </a:r>
            <a:r>
              <a:rPr sz="1250" spc="-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recognize</a:t>
            </a:r>
            <a:r>
              <a:rPr sz="1250" spc="-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an</a:t>
            </a:r>
            <a:r>
              <a:rPr sz="1250" spc="-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impairment</a:t>
            </a:r>
            <a:r>
              <a:rPr sz="1250" spc="-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loss</a:t>
            </a:r>
            <a:r>
              <a:rPr sz="1250" spc="-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on</a:t>
            </a:r>
            <a:r>
              <a:rPr sz="1250" spc="-30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them?</a:t>
            </a:r>
            <a:endParaRPr sz="1250"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705355"/>
            <a:ext cx="1783842" cy="121996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2412" y="2063876"/>
            <a:ext cx="772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00"/>
                </a:solidFill>
                <a:latin typeface="Gill Sans MT"/>
                <a:cs typeface="Gill Sans MT"/>
              </a:rPr>
              <a:t>Facts</a:t>
            </a:r>
            <a:endParaRPr sz="2400" dirty="0">
              <a:latin typeface="Gill Sans MT"/>
              <a:cs typeface="Gill Sans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38883" y="3438143"/>
            <a:ext cx="7369302" cy="170307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987042" y="3671112"/>
            <a:ext cx="6808470" cy="1176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 algn="just">
              <a:lnSpc>
                <a:spcPct val="1452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300" dirty="0">
                <a:latin typeface="Gill Sans MT"/>
                <a:cs typeface="Gill Sans MT"/>
              </a:rPr>
              <a:t>In</a:t>
            </a:r>
            <a:r>
              <a:rPr sz="1300" spc="21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the</a:t>
            </a:r>
            <a:r>
              <a:rPr sz="1300" spc="21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case</a:t>
            </a:r>
            <a:r>
              <a:rPr sz="1300" spc="21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given</a:t>
            </a:r>
            <a:r>
              <a:rPr sz="1300" spc="22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above,</a:t>
            </a:r>
            <a:r>
              <a:rPr sz="1300" spc="9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the</a:t>
            </a:r>
            <a:r>
              <a:rPr sz="1300" spc="22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fact</a:t>
            </a:r>
            <a:r>
              <a:rPr sz="1300" spc="21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that</a:t>
            </a:r>
            <a:r>
              <a:rPr sz="1300" spc="21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the</a:t>
            </a:r>
            <a:r>
              <a:rPr sz="1300" spc="21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market</a:t>
            </a:r>
            <a:r>
              <a:rPr sz="1300" spc="22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price</a:t>
            </a:r>
            <a:r>
              <a:rPr sz="1300" spc="21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of</a:t>
            </a:r>
            <a:r>
              <a:rPr sz="1300" spc="21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the</a:t>
            </a:r>
            <a:r>
              <a:rPr sz="1300" spc="22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laptop</a:t>
            </a:r>
            <a:r>
              <a:rPr sz="1300" spc="21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has</a:t>
            </a:r>
            <a:r>
              <a:rPr sz="1300" spc="21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dropped</a:t>
            </a:r>
            <a:r>
              <a:rPr sz="1300" spc="220" dirty="0">
                <a:latin typeface="Gill Sans MT"/>
                <a:cs typeface="Gill Sans MT"/>
              </a:rPr>
              <a:t> </a:t>
            </a:r>
            <a:r>
              <a:rPr sz="1300" spc="-10" dirty="0">
                <a:latin typeface="Gill Sans MT"/>
                <a:cs typeface="Gill Sans MT"/>
              </a:rPr>
              <a:t>significantly </a:t>
            </a:r>
            <a:r>
              <a:rPr sz="1300" dirty="0">
                <a:latin typeface="Gill Sans MT"/>
                <a:cs typeface="Gill Sans MT"/>
              </a:rPr>
              <a:t>indicates</a:t>
            </a:r>
            <a:r>
              <a:rPr sz="1300" spc="14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the</a:t>
            </a:r>
            <a:r>
              <a:rPr sz="1300" spc="15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possibility</a:t>
            </a:r>
            <a:r>
              <a:rPr sz="1300" spc="16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of</a:t>
            </a:r>
            <a:r>
              <a:rPr sz="1300" spc="15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impairment.</a:t>
            </a:r>
            <a:r>
              <a:rPr sz="1300" spc="35" dirty="0">
                <a:latin typeface="Gill Sans MT"/>
                <a:cs typeface="Gill Sans MT"/>
              </a:rPr>
              <a:t> </a:t>
            </a:r>
            <a:r>
              <a:rPr sz="1300" spc="-20" dirty="0">
                <a:latin typeface="Gill Sans MT"/>
                <a:cs typeface="Gill Sans MT"/>
              </a:rPr>
              <a:t>However,</a:t>
            </a:r>
            <a:r>
              <a:rPr sz="1300" spc="3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determination</a:t>
            </a:r>
            <a:r>
              <a:rPr sz="1300" spc="15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of</a:t>
            </a:r>
            <a:r>
              <a:rPr sz="1300" spc="16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whether</a:t>
            </a:r>
            <a:r>
              <a:rPr sz="1300" spc="16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there</a:t>
            </a:r>
            <a:r>
              <a:rPr sz="1300" spc="15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is</a:t>
            </a:r>
            <a:r>
              <a:rPr sz="1300" spc="160" dirty="0">
                <a:latin typeface="Gill Sans MT"/>
                <a:cs typeface="Gill Sans MT"/>
              </a:rPr>
              <a:t> </a:t>
            </a:r>
            <a:r>
              <a:rPr sz="1300" spc="-10" dirty="0">
                <a:latin typeface="Gill Sans MT"/>
                <a:cs typeface="Gill Sans MT"/>
              </a:rPr>
              <a:t>impairment, </a:t>
            </a:r>
            <a:r>
              <a:rPr sz="1300" dirty="0">
                <a:latin typeface="Gill Sans MT"/>
                <a:cs typeface="Gill Sans MT"/>
              </a:rPr>
              <a:t>which</a:t>
            </a:r>
            <a:r>
              <a:rPr sz="1300" spc="34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needs</a:t>
            </a:r>
            <a:r>
              <a:rPr sz="1300" spc="35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to</a:t>
            </a:r>
            <a:r>
              <a:rPr sz="1300" spc="35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be</a:t>
            </a:r>
            <a:r>
              <a:rPr sz="1300" spc="35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recognized</a:t>
            </a:r>
            <a:r>
              <a:rPr sz="1300" spc="35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in</a:t>
            </a:r>
            <a:r>
              <a:rPr sz="1300" spc="34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the</a:t>
            </a:r>
            <a:r>
              <a:rPr sz="1300" spc="34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financial</a:t>
            </a:r>
            <a:r>
              <a:rPr sz="1300" spc="35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statements</a:t>
            </a:r>
            <a:r>
              <a:rPr sz="1300" spc="35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of</a:t>
            </a:r>
            <a:r>
              <a:rPr sz="1300" spc="35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the</a:t>
            </a:r>
            <a:r>
              <a:rPr sz="1300" spc="35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company,</a:t>
            </a:r>
            <a:r>
              <a:rPr sz="1300" spc="23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depends</a:t>
            </a:r>
            <a:r>
              <a:rPr sz="1300" spc="36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on</a:t>
            </a:r>
            <a:r>
              <a:rPr sz="1300" spc="345" dirty="0">
                <a:latin typeface="Gill Sans MT"/>
                <a:cs typeface="Gill Sans MT"/>
              </a:rPr>
              <a:t> </a:t>
            </a:r>
            <a:r>
              <a:rPr sz="1300" spc="-25" dirty="0">
                <a:latin typeface="Gill Sans MT"/>
                <a:cs typeface="Gill Sans MT"/>
              </a:rPr>
              <a:t>the </a:t>
            </a:r>
            <a:r>
              <a:rPr sz="1300" spc="-10" dirty="0">
                <a:latin typeface="Gill Sans MT"/>
                <a:cs typeface="Gill Sans MT"/>
              </a:rPr>
              <a:t>recoverable</a:t>
            </a:r>
            <a:r>
              <a:rPr sz="1300" spc="-35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amount</a:t>
            </a:r>
            <a:r>
              <a:rPr sz="1300" spc="-20" dirty="0">
                <a:latin typeface="Gill Sans MT"/>
                <a:cs typeface="Gill Sans MT"/>
              </a:rPr>
              <a:t> </a:t>
            </a:r>
            <a:r>
              <a:rPr sz="1300" spc="-10" dirty="0">
                <a:latin typeface="Gill Sans MT"/>
                <a:cs typeface="Gill Sans MT"/>
              </a:rPr>
              <a:t>computed.</a:t>
            </a:r>
            <a:endParaRPr sz="1300">
              <a:latin typeface="Gill Sans MT"/>
              <a:cs typeface="Gill Sans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710940"/>
            <a:ext cx="1786889" cy="121996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6756" y="4070096"/>
            <a:ext cx="1364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00"/>
                </a:solidFill>
                <a:latin typeface="Gill Sans MT"/>
                <a:cs typeface="Gill Sans MT"/>
              </a:rPr>
              <a:t>Response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67258" y="663397"/>
            <a:ext cx="743458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2000" dirty="0"/>
              <a:t>CASE</a:t>
            </a:r>
            <a:r>
              <a:rPr lang="en-US" sz="2000" spc="-70" dirty="0"/>
              <a:t> </a:t>
            </a:r>
            <a:r>
              <a:rPr lang="en-US" sz="2000" spc="-20" dirty="0"/>
              <a:t>STUDY</a:t>
            </a:r>
            <a:r>
              <a:rPr lang="en-US" sz="2000" spc="-35" dirty="0"/>
              <a:t> </a:t>
            </a:r>
            <a:r>
              <a:rPr lang="en-US" sz="2000" dirty="0"/>
              <a:t>:</a:t>
            </a:r>
            <a:r>
              <a:rPr lang="en-US" sz="2000" spc="-204" dirty="0"/>
              <a:t> </a:t>
            </a:r>
            <a:r>
              <a:rPr lang="en-US" sz="2000" dirty="0"/>
              <a:t>IDENTIFY</a:t>
            </a:r>
            <a:r>
              <a:rPr lang="en-US" sz="2000" spc="-25" dirty="0"/>
              <a:t> </a:t>
            </a:r>
            <a:r>
              <a:rPr lang="en-US" sz="2000" spc="-20" dirty="0"/>
              <a:t>INDICATION </a:t>
            </a:r>
            <a:r>
              <a:rPr lang="en-US" sz="2000" dirty="0"/>
              <a:t>OF</a:t>
            </a:r>
            <a:r>
              <a:rPr lang="en-US" sz="2000" spc="-30" dirty="0"/>
              <a:t> </a:t>
            </a:r>
            <a:r>
              <a:rPr lang="en-US" sz="2000" spc="-10" dirty="0"/>
              <a:t>IMPAIRMENT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0809" y="936116"/>
            <a:ext cx="7073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 marR="5080" indent="-23495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Ind</a:t>
            </a:r>
            <a:r>
              <a:rPr sz="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800" b="1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800" b="1" spc="-10" dirty="0">
                <a:solidFill>
                  <a:srgbClr val="FFFFFF"/>
                </a:solidFill>
                <a:latin typeface="Gill Sans MT"/>
                <a:cs typeface="Gill Sans MT"/>
              </a:rPr>
              <a:t> Course </a:t>
            </a:r>
            <a:r>
              <a:rPr sz="800" b="1" spc="-20" dirty="0">
                <a:solidFill>
                  <a:srgbClr val="FFFFFF"/>
                </a:solidFill>
                <a:latin typeface="Gill Sans MT"/>
                <a:cs typeface="Gill Sans MT"/>
              </a:rPr>
              <a:t>ICAI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60" dirty="0"/>
              <a:t>IMPAIRMENT</a:t>
            </a:r>
            <a:r>
              <a:rPr sz="2800" spc="-330" dirty="0"/>
              <a:t> </a:t>
            </a:r>
            <a:r>
              <a:rPr sz="2800" spc="-20" dirty="0"/>
              <a:t>TEST</a:t>
            </a:r>
            <a:endParaRPr sz="2800"/>
          </a:p>
        </p:txBody>
      </p:sp>
      <p:grpSp>
        <p:nvGrpSpPr>
          <p:cNvPr id="4" name="object 4"/>
          <p:cNvGrpSpPr/>
          <p:nvPr/>
        </p:nvGrpSpPr>
        <p:grpSpPr>
          <a:xfrm>
            <a:off x="406908" y="1303019"/>
            <a:ext cx="8335645" cy="3575050"/>
            <a:chOff x="406908" y="1303019"/>
            <a:chExt cx="8335645" cy="35750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908" y="1303019"/>
              <a:ext cx="8335518" cy="357454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63418" y="2003297"/>
              <a:ext cx="2188845" cy="972819"/>
            </a:xfrm>
            <a:custGeom>
              <a:avLst/>
              <a:gdLst/>
              <a:ahLst/>
              <a:cxnLst/>
              <a:rect l="l" t="t" r="r" b="b"/>
              <a:pathLst>
                <a:path w="2188845" h="972819">
                  <a:moveTo>
                    <a:pt x="2026411" y="0"/>
                  </a:moveTo>
                  <a:lnTo>
                    <a:pt x="0" y="0"/>
                  </a:lnTo>
                  <a:lnTo>
                    <a:pt x="0" y="810259"/>
                  </a:lnTo>
                  <a:lnTo>
                    <a:pt x="162051" y="972312"/>
                  </a:lnTo>
                  <a:lnTo>
                    <a:pt x="2188464" y="972312"/>
                  </a:lnTo>
                  <a:lnTo>
                    <a:pt x="2188464" y="162051"/>
                  </a:lnTo>
                  <a:lnTo>
                    <a:pt x="2026411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63418" y="2003297"/>
              <a:ext cx="2188845" cy="972819"/>
            </a:xfrm>
            <a:custGeom>
              <a:avLst/>
              <a:gdLst/>
              <a:ahLst/>
              <a:cxnLst/>
              <a:rect l="l" t="t" r="r" b="b"/>
              <a:pathLst>
                <a:path w="2188845" h="972819">
                  <a:moveTo>
                    <a:pt x="0" y="0"/>
                  </a:moveTo>
                  <a:lnTo>
                    <a:pt x="2026411" y="0"/>
                  </a:lnTo>
                  <a:lnTo>
                    <a:pt x="2188464" y="162051"/>
                  </a:lnTo>
                  <a:lnTo>
                    <a:pt x="2188464" y="972312"/>
                  </a:lnTo>
                  <a:lnTo>
                    <a:pt x="162051" y="972312"/>
                  </a:lnTo>
                  <a:lnTo>
                    <a:pt x="0" y="810259"/>
                  </a:lnTo>
                  <a:lnTo>
                    <a:pt x="0" y="0"/>
                  </a:lnTo>
                  <a:close/>
                </a:path>
              </a:pathLst>
            </a:custGeom>
            <a:ln w="22860">
              <a:solidFill>
                <a:srgbClr val="244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567429" y="2249550"/>
            <a:ext cx="9772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solidFill>
                  <a:srgbClr val="FF0000"/>
                </a:solidFill>
                <a:latin typeface="Gill Sans MT"/>
                <a:cs typeface="Gill Sans MT"/>
              </a:rPr>
              <a:t>TEST</a:t>
            </a:r>
            <a:endParaRPr sz="2800" dirty="0">
              <a:latin typeface="Gill Sans MT"/>
              <a:cs typeface="Gill Sans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91428" y="3936491"/>
            <a:ext cx="2209800" cy="393700"/>
            <a:chOff x="6091428" y="3936491"/>
            <a:chExt cx="2209800" cy="393700"/>
          </a:xfrm>
        </p:grpSpPr>
        <p:sp>
          <p:nvSpPr>
            <p:cNvPr id="10" name="object 10"/>
            <p:cNvSpPr/>
            <p:nvPr/>
          </p:nvSpPr>
          <p:spPr>
            <a:xfrm>
              <a:off x="6102858" y="3947921"/>
              <a:ext cx="2186940" cy="370840"/>
            </a:xfrm>
            <a:custGeom>
              <a:avLst/>
              <a:gdLst/>
              <a:ahLst/>
              <a:cxnLst/>
              <a:rect l="l" t="t" r="r" b="b"/>
              <a:pathLst>
                <a:path w="2186940" h="370839">
                  <a:moveTo>
                    <a:pt x="2125217" y="0"/>
                  </a:moveTo>
                  <a:lnTo>
                    <a:pt x="0" y="0"/>
                  </a:lnTo>
                  <a:lnTo>
                    <a:pt x="0" y="308609"/>
                  </a:lnTo>
                  <a:lnTo>
                    <a:pt x="61721" y="370331"/>
                  </a:lnTo>
                  <a:lnTo>
                    <a:pt x="2186940" y="370331"/>
                  </a:lnTo>
                  <a:lnTo>
                    <a:pt x="2186940" y="61721"/>
                  </a:lnTo>
                  <a:lnTo>
                    <a:pt x="2125217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2858" y="3947921"/>
              <a:ext cx="2186940" cy="370840"/>
            </a:xfrm>
            <a:custGeom>
              <a:avLst/>
              <a:gdLst/>
              <a:ahLst/>
              <a:cxnLst/>
              <a:rect l="l" t="t" r="r" b="b"/>
              <a:pathLst>
                <a:path w="2186940" h="370839">
                  <a:moveTo>
                    <a:pt x="0" y="0"/>
                  </a:moveTo>
                  <a:lnTo>
                    <a:pt x="2125217" y="0"/>
                  </a:lnTo>
                  <a:lnTo>
                    <a:pt x="2186940" y="61721"/>
                  </a:lnTo>
                  <a:lnTo>
                    <a:pt x="2186940" y="370331"/>
                  </a:lnTo>
                  <a:lnTo>
                    <a:pt x="61721" y="370331"/>
                  </a:lnTo>
                  <a:lnTo>
                    <a:pt x="0" y="308609"/>
                  </a:lnTo>
                  <a:lnTo>
                    <a:pt x="0" y="0"/>
                  </a:lnTo>
                  <a:close/>
                </a:path>
              </a:pathLst>
            </a:custGeom>
            <a:ln w="22860">
              <a:solidFill>
                <a:srgbClr val="244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429502" y="3925620"/>
            <a:ext cx="1532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Gill Sans MT"/>
                <a:cs typeface="Gill Sans MT"/>
              </a:rPr>
              <a:t>Higher</a:t>
            </a:r>
            <a:r>
              <a:rPr sz="2400" b="1" spc="-2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FF0000"/>
                </a:solidFill>
                <a:latin typeface="Gill Sans MT"/>
                <a:cs typeface="Gill Sans MT"/>
              </a:rPr>
              <a:t>of</a:t>
            </a:r>
            <a:r>
              <a:rPr sz="2400" b="1" spc="-2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Gill Sans MT"/>
                <a:cs typeface="Gill Sans MT"/>
              </a:rPr>
              <a:t>: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35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2221</Words>
  <Application>Microsoft Office PowerPoint</Application>
  <PresentationFormat>On-screen Show (16:9)</PresentationFormat>
  <Paragraphs>266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 Narrow</vt:lpstr>
      <vt:lpstr>Calibri</vt:lpstr>
      <vt:lpstr>Gill Sans MT</vt:lpstr>
      <vt:lpstr>Office Theme</vt:lpstr>
      <vt:lpstr> Ind AS 36  IMPAIRMENT OF ASSETS</vt:lpstr>
      <vt:lpstr>IND AS 36 : IMPAIRMENT OF ASSETS</vt:lpstr>
      <vt:lpstr>AGENDA</vt:lpstr>
      <vt:lpstr>OBJECTIVE AND SCOPE</vt:lpstr>
      <vt:lpstr>OBJECTIVE AND SCOPE</vt:lpstr>
      <vt:lpstr>IMPAIRMENT INDICATORS</vt:lpstr>
      <vt:lpstr>CASE STUDY : IDENTIFY INDICATION OF IMPAIRMENT</vt:lpstr>
      <vt:lpstr>CASE STUDY : IDENTIFY INDICATION OF IMPAIRMENT</vt:lpstr>
      <vt:lpstr>IMPAIRMENT TEST</vt:lpstr>
      <vt:lpstr>IMPAIRMENT LOSS</vt:lpstr>
      <vt:lpstr>RELEVANT DEFINITION</vt:lpstr>
      <vt:lpstr>PRACTICAL QUESTIONS</vt:lpstr>
      <vt:lpstr>CASH GENERATING UNIT</vt:lpstr>
      <vt:lpstr>EXAMPLE - CASH GENERATING UNIT</vt:lpstr>
      <vt:lpstr>SPECIFIC ASSET TESTED FOR IMPAIRMENT</vt:lpstr>
      <vt:lpstr>PowerPoint Presentation</vt:lpstr>
      <vt:lpstr>PRACTICAL QUESTIONS</vt:lpstr>
      <vt:lpstr>GOODWILL IS NOT ALLOCABLE AND TESTED FOR IMPAIRMENT ??</vt:lpstr>
      <vt:lpstr>PRACTICAL QUESTIONS</vt:lpstr>
      <vt:lpstr>PowerPoint Presentation</vt:lpstr>
      <vt:lpstr>CORPORATE ASSET IS NOT ALLOCABLE AND TESTED FOR IMPAIRMENT</vt:lpstr>
      <vt:lpstr>PRACTICAL QUESTIONS</vt:lpstr>
      <vt:lpstr>PRACTICAL QUESTIONS</vt:lpstr>
      <vt:lpstr>REVERSAL OF IMPAIRMENT LOSS</vt:lpstr>
      <vt:lpstr>PRACTICAL QUESTIONS</vt:lpstr>
      <vt:lpstr>SIGNIFICANT DISCLOSURE</vt:lpstr>
      <vt:lpstr>KEY DIFFERENCES (IND AS 36 VS. AS 28)</vt:lpstr>
      <vt:lpstr>KEY DIFFERENCES (IND AS 36 VS. AS 28)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Micro-entities Financial Reporting Challenges</dc:title>
  <dc:creator>Vikas</dc:creator>
  <cp:lastModifiedBy>Bhavesh Gondhiya</cp:lastModifiedBy>
  <cp:revision>3</cp:revision>
  <dcterms:created xsi:type="dcterms:W3CDTF">2023-09-03T06:31:17Z</dcterms:created>
  <dcterms:modified xsi:type="dcterms:W3CDTF">2023-10-24T07:33:57Z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2023-09-03T00:00:00Z</vt:filetime>
  </property>
  <property fmtid="{D5CDD505-2E9C-101B-9397-08002B2CF9AE}" pid="5" name="Producer">
    <vt:lpwstr>Microsoft® PowerPoint® 2016</vt:lpwstr>
  </property>
</Properties>
</file>