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8"/>
  </p:notesMasterIdLst>
  <p:handoutMasterIdLst>
    <p:handoutMasterId r:id="rId39"/>
  </p:handoutMasterIdLst>
  <p:sldIdLst>
    <p:sldId id="469" r:id="rId2"/>
    <p:sldId id="437" r:id="rId3"/>
    <p:sldId id="442" r:id="rId4"/>
    <p:sldId id="450" r:id="rId5"/>
    <p:sldId id="270" r:id="rId6"/>
    <p:sldId id="451" r:id="rId7"/>
    <p:sldId id="273" r:id="rId8"/>
    <p:sldId id="274" r:id="rId9"/>
    <p:sldId id="275" r:id="rId10"/>
    <p:sldId id="261" r:id="rId11"/>
    <p:sldId id="448" r:id="rId12"/>
    <p:sldId id="449"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 id="444" r:id="rId26"/>
    <p:sldId id="433" r:id="rId27"/>
    <p:sldId id="443" r:id="rId28"/>
    <p:sldId id="445" r:id="rId29"/>
    <p:sldId id="264" r:id="rId30"/>
    <p:sldId id="446" r:id="rId31"/>
    <p:sldId id="465" r:id="rId32"/>
    <p:sldId id="271" r:id="rId33"/>
    <p:sldId id="466" r:id="rId34"/>
    <p:sldId id="467" r:id="rId35"/>
    <p:sldId id="468" r:id="rId36"/>
    <p:sldId id="288" r:id="rId37"/>
  </p:sldIdLst>
  <p:sldSz cx="9144000" cy="6858000" type="screen4x3"/>
  <p:notesSz cx="6735763" cy="9866313"/>
  <p:defaultTextStyle>
    <a:defPPr>
      <a:defRPr lang="g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F0E9E7"/>
    <a:srgbClr val="366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autoAdjust="0"/>
  </p:normalViewPr>
  <p:slideViewPr>
    <p:cSldViewPr snapToGrid="0">
      <p:cViewPr varScale="1">
        <p:scale>
          <a:sx n="82" d="100"/>
          <a:sy n="82" d="100"/>
        </p:scale>
        <p:origin x="150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2708C43-116A-47FB-A383-A57FCB82E917}" type="datetimeFigureOut">
              <a:rPr lang="en-IN" smtClean="0"/>
              <a:pPr/>
              <a:t>11-09-2023</a:t>
            </a:fld>
            <a:endParaRPr lang="en-IN"/>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7CD9DC8-77D1-41B6-8C7E-FEFEE989A0DC}" type="slidenum">
              <a:rPr lang="en-IN" smtClean="0"/>
              <a:pPr/>
              <a:t>‹#›</a:t>
            </a:fld>
            <a:endParaRPr lang="en-IN"/>
          </a:p>
        </p:txBody>
      </p:sp>
    </p:spTree>
    <p:extLst>
      <p:ext uri="{BB962C8B-B14F-4D97-AF65-F5344CB8AC3E}">
        <p14:creationId xmlns:p14="http://schemas.microsoft.com/office/powerpoint/2010/main" val="904994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62947CD-B8E2-4067-B33E-17AD500873A5}" type="datetimeFigureOut">
              <a:rPr lang="en-IN" smtClean="0"/>
              <a:pPr/>
              <a:t>11-09-2023</a:t>
            </a:fld>
            <a:endParaRPr lang="en-IN" dirty="0"/>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C19742F-A377-49E9-9669-F20A3D55752A}" type="slidenum">
              <a:rPr lang="en-IN" smtClean="0"/>
              <a:pPr/>
              <a:t>‹#›</a:t>
            </a:fld>
            <a:endParaRPr lang="en-IN" dirty="0"/>
          </a:p>
        </p:txBody>
      </p:sp>
    </p:spTree>
    <p:extLst>
      <p:ext uri="{BB962C8B-B14F-4D97-AF65-F5344CB8AC3E}">
        <p14:creationId xmlns:p14="http://schemas.microsoft.com/office/powerpoint/2010/main" val="114684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C19742F-A377-49E9-9669-F20A3D55752A}" type="slidenum">
              <a:rPr lang="en-IN" smtClean="0"/>
              <a:pPr/>
              <a:t>1</a:t>
            </a:fld>
            <a:endParaRPr lang="en-IN" dirty="0"/>
          </a:p>
        </p:txBody>
      </p:sp>
    </p:spTree>
    <p:extLst>
      <p:ext uri="{BB962C8B-B14F-4D97-AF65-F5344CB8AC3E}">
        <p14:creationId xmlns:p14="http://schemas.microsoft.com/office/powerpoint/2010/main" val="133844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B9FF790-4D4E-4261-AECF-CAE76E018DB4}" type="datetime1">
              <a:rPr lang="en-IN" smtClean="0"/>
              <a:pPr/>
              <a:t>11-09-2023</a:t>
            </a:fld>
            <a:endParaRPr lang="en-IN"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96787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1756E-BA15-4080-A1F7-F5A79E208B1E}" type="datetime1">
              <a:rPr lang="en-IN" smtClean="0"/>
              <a:pPr/>
              <a:t>11-09-2023</a:t>
            </a:fld>
            <a:endParaRPr lang="en-IN" dirty="0"/>
          </a:p>
        </p:txBody>
      </p:sp>
      <p:sp>
        <p:nvSpPr>
          <p:cNvPr id="5" name="Footer Placeholder 4"/>
          <p:cNvSpPr>
            <a:spLocks noGrp="1"/>
          </p:cNvSpPr>
          <p:nvPr>
            <p:ph type="ftr" sz="quarter" idx="11"/>
          </p:nvPr>
        </p:nvSpPr>
        <p:spPr/>
        <p:txBody>
          <a:body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416163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EFF7F7B8-454F-4591-AE07-CDCF56CE7337}" type="datetime1">
              <a:rPr lang="en-IN" smtClean="0"/>
              <a:pPr/>
              <a:t>11-09-2023</a:t>
            </a:fld>
            <a:endParaRPr lang="en-IN" dirty="0"/>
          </a:p>
        </p:txBody>
      </p:sp>
      <p:sp>
        <p:nvSpPr>
          <p:cNvPr id="5" name="Footer Placeholder 4"/>
          <p:cNvSpPr>
            <a:spLocks noGrp="1"/>
          </p:cNvSpPr>
          <p:nvPr>
            <p:ph type="ftr" sz="quarter" idx="11"/>
          </p:nvPr>
        </p:nvSpPr>
        <p:spPr>
          <a:xfrm>
            <a:off x="581192" y="5951810"/>
            <a:ext cx="5922209" cy="365125"/>
          </a:xfrm>
        </p:spPr>
        <p:txBody>
          <a:body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87920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58783"/>
            <a:ext cx="8238707" cy="107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2" y="687475"/>
            <a:ext cx="7124284" cy="1004848"/>
          </a:xfrm>
        </p:spPr>
        <p:txBody>
          <a:bodyPr anchor="ctr" anchorCtr="0"/>
          <a:lstStyle>
            <a:lvl1pPr>
              <a:defRPr b="1"/>
            </a:lvl1pPr>
          </a:lstStyle>
          <a:p>
            <a:r>
              <a:rPr lang="en-US" dirty="0"/>
              <a:t>Click to edit Master title style</a:t>
            </a:r>
          </a:p>
        </p:txBody>
      </p:sp>
      <p:sp>
        <p:nvSpPr>
          <p:cNvPr id="3" name="Content Placeholder 2"/>
          <p:cNvSpPr>
            <a:spLocks noGrp="1"/>
          </p:cNvSpPr>
          <p:nvPr>
            <p:ph idx="1"/>
          </p:nvPr>
        </p:nvSpPr>
        <p:spPr>
          <a:xfrm>
            <a:off x="448091" y="1946300"/>
            <a:ext cx="8238707" cy="4405035"/>
          </a:xfrm>
        </p:spPr>
        <p:txBody>
          <a:bodyPr anchor="t" anchorCtr="0"/>
          <a:lstStyle>
            <a:lvl1pPr algn="just">
              <a:defRPr/>
            </a:lvl1pPr>
            <a:lvl2pPr marL="630000" indent="-306000" algn="just">
              <a:buFont typeface="Wingdings" panose="05000000000000000000" pitchFamily="2" charset="2"/>
              <a:buChar char="Ø"/>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33578" y="6419614"/>
            <a:ext cx="770468" cy="365125"/>
          </a:xfrm>
        </p:spPr>
        <p:txBody>
          <a:bodyPr/>
          <a:lstStyle>
            <a:lvl1pPr>
              <a:defRPr sz="1000" b="1">
                <a:solidFill>
                  <a:srgbClr val="366658"/>
                </a:solidFill>
              </a:defRPr>
            </a:lvl1pPr>
          </a:lstStyle>
          <a:p>
            <a:fld id="{1F28DAEE-427E-4030-87EA-38D724728595}" type="slidenum">
              <a:rPr lang="en-IN" smtClean="0"/>
              <a:pPr/>
              <a:t>‹#›</a:t>
            </a:fld>
            <a:endParaRPr lang="en-IN" dirty="0"/>
          </a:p>
        </p:txBody>
      </p:sp>
      <p:pic>
        <p:nvPicPr>
          <p:cNvPr id="8" name="Picture 3" descr="ICAILogoFinal"/>
          <p:cNvPicPr>
            <a:picLocks noChangeAspect="1" noChangeArrowheads="1"/>
          </p:cNvPicPr>
          <p:nvPr userDrawn="1"/>
        </p:nvPicPr>
        <p:blipFill>
          <a:blip r:embed="rId2" cstate="print"/>
          <a:srcRect/>
          <a:stretch>
            <a:fillRect/>
          </a:stretch>
        </p:blipFill>
        <p:spPr bwMode="auto">
          <a:xfrm>
            <a:off x="7488128" y="628224"/>
            <a:ext cx="973822" cy="861688"/>
          </a:xfrm>
          <a:prstGeom prst="rect">
            <a:avLst/>
          </a:prstGeom>
          <a:noFill/>
          <a:ln w="9525">
            <a:noFill/>
            <a:miter lim="800000"/>
            <a:headEnd/>
            <a:tailEnd/>
          </a:ln>
        </p:spPr>
      </p:pic>
      <p:sp>
        <p:nvSpPr>
          <p:cNvPr id="9" name="Rectangle 8"/>
          <p:cNvSpPr/>
          <p:nvPr userDrawn="1"/>
        </p:nvSpPr>
        <p:spPr>
          <a:xfrm>
            <a:off x="7302321" y="1429555"/>
            <a:ext cx="1280473" cy="1659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CP&amp;GFM, ICAI</a:t>
            </a:r>
          </a:p>
        </p:txBody>
      </p:sp>
    </p:spTree>
    <p:extLst>
      <p:ext uri="{BB962C8B-B14F-4D97-AF65-F5344CB8AC3E}">
        <p14:creationId xmlns:p14="http://schemas.microsoft.com/office/powerpoint/2010/main" val="345538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1539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26062839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7293474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32757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DD053-B74F-4BBA-9212-A50C063E4217}" type="datetime1">
              <a:rPr lang="en-IN" smtClean="0"/>
              <a:pPr/>
              <a:t>11-09-2023</a:t>
            </a:fld>
            <a:endParaRPr lang="en-IN" dirty="0"/>
          </a:p>
        </p:txBody>
      </p:sp>
      <p:sp>
        <p:nvSpPr>
          <p:cNvPr id="3" name="Footer Placeholder 2"/>
          <p:cNvSpPr>
            <a:spLocks noGrp="1"/>
          </p:cNvSpPr>
          <p:nvPr>
            <p:ph type="ftr" sz="quarter" idx="11"/>
          </p:nvPr>
        </p:nvSpPr>
        <p:spPr/>
        <p:txBody>
          <a:bodyPr/>
          <a:lstStyle/>
          <a:p>
            <a:r>
              <a:rPr lang="en-US" dirty="0"/>
              <a:t>ASB, The Institute of Chartered Accountants of India</a:t>
            </a:r>
            <a:endParaRPr lang="en-IN" dirty="0"/>
          </a:p>
        </p:txBody>
      </p:sp>
      <p:sp>
        <p:nvSpPr>
          <p:cNvPr id="4" name="Slide Number Placeholder 3"/>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559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6D93CD8-766F-4CAD-9046-3B401519481F}" type="datetime1">
              <a:rPr lang="en-IN" smtClean="0"/>
              <a:pPr/>
              <a:t>11-09-2023</a:t>
            </a:fld>
            <a:endParaRPr lang="en-IN"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dirty="0"/>
              <a:t>ASB, The Institute of Chartered Accountants of India</a:t>
            </a:r>
            <a:endParaRPr lang="en-IN"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39672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F4609-E005-4042-9793-E2A56188CDEF}" type="datetime1">
              <a:rPr lang="en-IN" smtClean="0"/>
              <a:pPr/>
              <a:t>11-09-2023</a:t>
            </a:fld>
            <a:endParaRPr lang="en-IN" dirty="0"/>
          </a:p>
        </p:txBody>
      </p:sp>
      <p:sp>
        <p:nvSpPr>
          <p:cNvPr id="6" name="Footer Placeholder 5"/>
          <p:cNvSpPr>
            <a:spLocks noGrp="1"/>
          </p:cNvSpPr>
          <p:nvPr>
            <p:ph type="ftr" sz="quarter" idx="11"/>
          </p:nvPr>
        </p:nvSpPr>
        <p:spPr/>
        <p:txBody>
          <a:bodyPr/>
          <a:lstStyle/>
          <a:p>
            <a:r>
              <a:rPr lang="en-US" dirty="0"/>
              <a:t>ASB, The Institute of Chartered Accountants of India</a:t>
            </a:r>
            <a:endParaRPr lang="en-IN"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51297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969D8E46-FB4C-4E3D-AE31-DE74600CC455}" type="datetime1">
              <a:rPr lang="en-IN" smtClean="0"/>
              <a:pPr/>
              <a:t>11-09-2023</a:t>
            </a:fld>
            <a:endParaRPr lang="en-IN"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t>ASB, The Institute of Chartered Accountants of India</a:t>
            </a:r>
            <a:endParaRPr lang="en-IN"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1F28DAEE-427E-4030-87EA-38D724728595}" type="slidenum">
              <a:rPr lang="en-IN" smtClean="0"/>
              <a:pPr/>
              <a:t>‹#›</a:t>
            </a:fld>
            <a:endParaRPr lang="en-IN"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7892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sb@icai.in"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icai.org/follow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846" y="1778042"/>
            <a:ext cx="8263244" cy="1227093"/>
          </a:xfrm>
          <a:solidFill>
            <a:schemeClr val="tx1">
              <a:lumMod val="65000"/>
              <a:lumOff val="35000"/>
            </a:schemeClr>
          </a:solidFill>
        </p:spPr>
        <p:txBody>
          <a:bodyPr anchor="t" anchorCtr="0">
            <a:normAutofit/>
          </a:bodyPr>
          <a:lstStyle/>
          <a:p>
            <a:pPr algn="ctr"/>
            <a:r>
              <a:rPr lang="en-US" sz="3200" b="1" spc="-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 FINANCIAL MANAGEMENT SYSTEM</a:t>
            </a:r>
            <a:endParaRPr lang="en-IN" sz="3200" b="1" i="1" dirty="0">
              <a:solidFill>
                <a:srgbClr val="FFFF00"/>
              </a:solidFill>
              <a:effectLst>
                <a:reflection blurRad="6350" stA="55000" endA="300" endPos="45500" dir="5400000" sy="-100000" algn="bl" rotWithShape="0"/>
              </a:effectLst>
              <a:latin typeface="Arial Narrow" pitchFamily="34" charset="0"/>
              <a:cs typeface="Arial" pitchFamily="34" charset="0"/>
            </a:endParaRPr>
          </a:p>
        </p:txBody>
      </p:sp>
      <p:sp>
        <p:nvSpPr>
          <p:cNvPr id="4" name="TextBox 3"/>
          <p:cNvSpPr txBox="1"/>
          <p:nvPr/>
        </p:nvSpPr>
        <p:spPr>
          <a:xfrm>
            <a:off x="395846" y="4676262"/>
            <a:ext cx="8229599" cy="707886"/>
          </a:xfrm>
          <a:prstGeom prst="rect">
            <a:avLst/>
          </a:prstGeom>
          <a:noFill/>
        </p:spPr>
        <p:txBody>
          <a:bodyPr wrap="square" rtlCol="0">
            <a:spAutoFit/>
          </a:bodyPr>
          <a:lstStyle/>
          <a:p>
            <a:pPr algn="ctr"/>
            <a:r>
              <a:rPr lang="en-US" sz="2000" b="1" dirty="0">
                <a:solidFill>
                  <a:srgbClr val="002060"/>
                </a:solidFill>
                <a:latin typeface="+mj-lt"/>
                <a:cs typeface="Times New Roman" pitchFamily="18" charset="0"/>
              </a:rPr>
              <a:t>Faculty,  Committee on Public and Government Financial Management, ICAI </a:t>
            </a:r>
            <a:endParaRPr lang="en-IN" sz="2000" dirty="0">
              <a:solidFill>
                <a:srgbClr val="002060"/>
              </a:solidFill>
              <a:latin typeface="+mj-lt"/>
            </a:endParaRPr>
          </a:p>
        </p:txBody>
      </p:sp>
      <p:pic>
        <p:nvPicPr>
          <p:cNvPr id="5" name="Picture 3" descr="ICAILogoFinal"/>
          <p:cNvPicPr>
            <a:picLocks noChangeAspect="1" noChangeArrowheads="1"/>
          </p:cNvPicPr>
          <p:nvPr/>
        </p:nvPicPr>
        <p:blipFill>
          <a:blip r:embed="rId3" cstate="print"/>
          <a:srcRect/>
          <a:stretch>
            <a:fillRect/>
          </a:stretch>
        </p:blipFill>
        <p:spPr bwMode="auto">
          <a:xfrm>
            <a:off x="3840753" y="508774"/>
            <a:ext cx="1339784" cy="1269268"/>
          </a:xfrm>
          <a:prstGeom prst="rect">
            <a:avLst/>
          </a:prstGeom>
          <a:noFill/>
          <a:ln w="9525">
            <a:noFill/>
            <a:miter lim="800000"/>
            <a:headEnd/>
            <a:tailEnd/>
          </a:ln>
        </p:spPr>
      </p:pic>
      <p:sp>
        <p:nvSpPr>
          <p:cNvPr id="3" name="Rectangle 2"/>
          <p:cNvSpPr/>
          <p:nvPr/>
        </p:nvSpPr>
        <p:spPr>
          <a:xfrm>
            <a:off x="875123" y="3106651"/>
            <a:ext cx="7304690" cy="1354217"/>
          </a:xfrm>
          <a:prstGeom prst="rect">
            <a:avLst/>
          </a:prstGeom>
        </p:spPr>
        <p:txBody>
          <a:bodyPr wrap="square">
            <a:spAutoFit/>
          </a:bodyPr>
          <a:lstStyle/>
          <a:p>
            <a:pPr marL="365760" indent="-282960">
              <a:lnSpc>
                <a:spcPct val="100000"/>
              </a:lnSpc>
              <a:spcBef>
                <a:spcPts val="601"/>
              </a:spcBef>
            </a:pPr>
            <a:endParaRPr lang="en-US" sz="1600" spc="-1" dirty="0">
              <a:solidFill>
                <a:srgbClr val="000000"/>
              </a:solidFill>
              <a:latin typeface="Times New Roman" panose="02020603050405020304" pitchFamily="18" charset="0"/>
              <a:cs typeface="Times New Roman" panose="02020603050405020304" pitchFamily="18" charset="0"/>
            </a:endParaRPr>
          </a:p>
          <a:p>
            <a:pPr marL="365760" indent="-282960" algn="ctr">
              <a:spcBef>
                <a:spcPts val="601"/>
              </a:spcBef>
            </a:pPr>
            <a:r>
              <a:rPr lang="en-US" sz="1400" b="1" dirty="0">
                <a:solidFill>
                  <a:srgbClr val="002060"/>
                </a:solidFill>
                <a:latin typeface="+mj-lt"/>
                <a:cs typeface="Times New Roman" pitchFamily="18" charset="0"/>
              </a:rPr>
              <a:t>Welcome all Participants </a:t>
            </a:r>
          </a:p>
          <a:p>
            <a:pPr marL="365760" indent="-282960" algn="ctr">
              <a:spcBef>
                <a:spcPts val="601"/>
              </a:spcBef>
            </a:pPr>
            <a:r>
              <a:rPr lang="en-US" sz="1400" b="1" dirty="0">
                <a:solidFill>
                  <a:srgbClr val="002060"/>
                </a:solidFill>
                <a:latin typeface="+mj-lt"/>
                <a:cs typeface="Times New Roman" pitchFamily="18" charset="0"/>
              </a:rPr>
              <a:t>to</a:t>
            </a:r>
          </a:p>
          <a:p>
            <a:pPr algn="ctr"/>
            <a:r>
              <a:rPr lang="en-US" altLang="en-US" sz="1400" b="1" dirty="0">
                <a:solidFill>
                  <a:srgbClr val="002060"/>
                </a:solidFill>
                <a:latin typeface="+mj-lt"/>
                <a:cs typeface="Times New Roman" pitchFamily="18" charset="0"/>
              </a:rPr>
              <a:t>the Workshop </a:t>
            </a:r>
          </a:p>
          <a:p>
            <a:pPr algn="ctr"/>
            <a:endParaRPr lang="en-US" altLang="en-US" sz="14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409465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B33DC8EC-4DA0-8EF0-3BE3-24223425E2DC}"/>
              </a:ext>
            </a:extLst>
          </p:cNvPr>
          <p:cNvSpPr>
            <a:spLocks noGrp="1"/>
          </p:cNvSpPr>
          <p:nvPr>
            <p:ph type="title"/>
          </p:nvPr>
        </p:nvSpPr>
        <p:spPr>
          <a:xfrm>
            <a:off x="533400" y="683581"/>
            <a:ext cx="6879454" cy="614778"/>
          </a:xfrm>
        </p:spPr>
        <p:txBody>
          <a:bodyPr>
            <a:normAutofit/>
          </a:bodyPr>
          <a:lstStyle/>
          <a:p>
            <a:r>
              <a:rPr lang="gu" altLang="en-US" dirty="0"/>
              <a:t>PFMS પર યોજના અમલીકરણ પ્રક્રિયા</a:t>
            </a:r>
            <a:endParaRPr lang="en-IN" altLang="en-US" dirty="0"/>
          </a:p>
        </p:txBody>
      </p:sp>
      <p:graphicFrame>
        <p:nvGraphicFramePr>
          <p:cNvPr id="4" name="Content Placeholder 3">
            <a:extLst>
              <a:ext uri="{FF2B5EF4-FFF2-40B4-BE49-F238E27FC236}">
                <a16:creationId xmlns:a16="http://schemas.microsoft.com/office/drawing/2014/main" id="{48EF2596-F493-1371-8963-594F21BE4D05}"/>
              </a:ext>
            </a:extLst>
          </p:cNvPr>
          <p:cNvGraphicFramePr>
            <a:graphicFrameLocks noGrp="1"/>
          </p:cNvGraphicFramePr>
          <p:nvPr>
            <p:ph idx="1"/>
            <p:extLst>
              <p:ext uri="{D42A27DB-BD31-4B8C-83A1-F6EECF244321}">
                <p14:modId xmlns:p14="http://schemas.microsoft.com/office/powerpoint/2010/main" val="2551348217"/>
              </p:ext>
            </p:extLst>
          </p:nvPr>
        </p:nvGraphicFramePr>
        <p:xfrm>
          <a:off x="533400" y="1988598"/>
          <a:ext cx="8458200" cy="4629174"/>
        </p:xfrm>
        <a:graphic>
          <a:graphicData uri="http://schemas.openxmlformats.org/drawingml/2006/table">
            <a:tbl>
              <a:tblPr firstRow="1" firstCol="1" bandRow="1">
                <a:tableStyleId>{5C22544A-7EE6-4342-B048-85BDC9FD1C3A}</a:tableStyleId>
              </a:tblPr>
              <a:tblGrid>
                <a:gridCol w="773756">
                  <a:extLst>
                    <a:ext uri="{9D8B030D-6E8A-4147-A177-3AD203B41FA5}">
                      <a16:colId xmlns:a16="http://schemas.microsoft.com/office/drawing/2014/main" val="20000"/>
                    </a:ext>
                  </a:extLst>
                </a:gridCol>
                <a:gridCol w="7684444">
                  <a:extLst>
                    <a:ext uri="{9D8B030D-6E8A-4147-A177-3AD203B41FA5}">
                      <a16:colId xmlns:a16="http://schemas.microsoft.com/office/drawing/2014/main" val="20001"/>
                    </a:ext>
                  </a:extLst>
                </a:gridCol>
              </a:tblGrid>
              <a:tr h="520580">
                <a:tc>
                  <a:txBody>
                    <a:bodyPr/>
                    <a:lstStyle/>
                    <a:p>
                      <a:pPr algn="just">
                        <a:lnSpc>
                          <a:spcPct val="107000"/>
                        </a:lnSpc>
                        <a:spcAft>
                          <a:spcPts val="0"/>
                        </a:spcAft>
                      </a:pPr>
                      <a:r>
                        <a:rPr lang="gu" sz="1800" dirty="0">
                          <a:effectLst/>
                        </a:rPr>
                        <a:t>પગલું 1</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tc>
                <a:tc>
                  <a:txBody>
                    <a:bodyPr/>
                    <a:lstStyle/>
                    <a:p>
                      <a:pPr lvl="0" algn="l">
                        <a:lnSpc>
                          <a:spcPct val="107000"/>
                        </a:lnSpc>
                        <a:spcAft>
                          <a:spcPts val="0"/>
                        </a:spcAft>
                      </a:pPr>
                      <a:r>
                        <a:rPr lang="gu-IN" sz="2000" b="0" dirty="0">
                          <a:solidFill>
                            <a:schemeClr val="tx1"/>
                          </a:solidFill>
                          <a:effectLst/>
                          <a:latin typeface="Bell MT" panose="02020503060305020303" pitchFamily="18" charset="0"/>
                          <a:ea typeface="Calibri" panose="020F0502020204030204" pitchFamily="34" charset="0"/>
                          <a:cs typeface="Mangal" panose="02040503050203030202" pitchFamily="18" charset="0"/>
                        </a:rPr>
                        <a:t>રાજયકક્ષાની સ્કીમ બનાવવી અને બજેટ Head Mapping પ્રકિયા </a:t>
                      </a:r>
                      <a:endParaRPr lang="en-IN" sz="2000" b="0" dirty="0">
                        <a:solidFill>
                          <a:schemeClr val="tx1"/>
                        </a:solidFill>
                        <a:effectLst/>
                        <a:latin typeface="Bell MT" panose="02020503060305020303" pitchFamily="18" charset="0"/>
                        <a:ea typeface="Calibri" panose="020F0502020204030204" pitchFamily="34" charset="0"/>
                        <a:cs typeface="Mangal" panose="02040503050203030202" pitchFamily="18" charset="0"/>
                      </a:endParaRPr>
                    </a:p>
                  </a:txBody>
                  <a:tcPr marL="51435" marR="51435" marT="0" marB="0">
                    <a:solidFill>
                      <a:schemeClr val="bg2"/>
                    </a:solidFill>
                  </a:tcPr>
                </a:tc>
                <a:extLst>
                  <a:ext uri="{0D108BD9-81ED-4DB2-BD59-A6C34878D82A}">
                    <a16:rowId xmlns:a16="http://schemas.microsoft.com/office/drawing/2014/main" val="10000"/>
                  </a:ext>
                </a:extLst>
              </a:tr>
              <a:tr h="578473">
                <a:tc>
                  <a:txBody>
                    <a:bodyPr/>
                    <a:lstStyle/>
                    <a:p>
                      <a:pPr algn="just">
                        <a:lnSpc>
                          <a:spcPct val="107000"/>
                        </a:lnSpc>
                        <a:spcAft>
                          <a:spcPts val="0"/>
                        </a:spcAft>
                      </a:pPr>
                      <a:r>
                        <a:rPr lang="gu" sz="1800" b="1" kern="1200" dirty="0">
                          <a:solidFill>
                            <a:schemeClr val="lt1"/>
                          </a:solidFill>
                          <a:effectLst/>
                          <a:latin typeface="+mn-lt"/>
                          <a:ea typeface="+mn-ea"/>
                          <a:cs typeface="+mn-cs"/>
                        </a:rPr>
                        <a:t>પગલું </a:t>
                      </a:r>
                      <a:r>
                        <a:rPr lang="gu" sz="2000" dirty="0">
                          <a:effectLst/>
                        </a:rPr>
                        <a:t>2</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tc>
                <a:tc>
                  <a:txBody>
                    <a:bodyPr/>
                    <a:lstStyle/>
                    <a:p>
                      <a:pPr algn="just">
                        <a:lnSpc>
                          <a:spcPct val="107000"/>
                        </a:lnSpc>
                        <a:spcAft>
                          <a:spcPts val="0"/>
                        </a:spcAft>
                      </a:pPr>
                      <a:r>
                        <a:rPr lang="gu-IN" sz="2000" baseline="0" dirty="0">
                          <a:effectLst/>
                          <a:latin typeface="Bell MT" panose="02020503060305020303" pitchFamily="18" charset="0"/>
                        </a:rPr>
                        <a:t>ફંડ નો </a:t>
                      </a:r>
                      <a:r>
                        <a:rPr lang="gu" sz="2000" baseline="0" dirty="0">
                          <a:effectLst/>
                          <a:latin typeface="Bell MT" panose="02020503060305020303" pitchFamily="18" charset="0"/>
                        </a:rPr>
                        <a:t>પ્રવાહ</a:t>
                      </a:r>
                      <a:r>
                        <a:rPr lang="gu-IN" sz="2000" baseline="0" dirty="0">
                          <a:effectLst/>
                          <a:latin typeface="Bell MT" panose="02020503060305020303" pitchFamily="18" charset="0"/>
                        </a:rPr>
                        <a:t> (રાજયથી જિલ્લા અને જિલ્લા થી તાલુકા )</a:t>
                      </a:r>
                      <a:r>
                        <a:rPr lang="gu" sz="2000" baseline="0" dirty="0">
                          <a:effectLst/>
                          <a:latin typeface="Bell MT" panose="02020503060305020303" pitchFamily="18" charset="0"/>
                        </a:rPr>
                        <a:t> </a:t>
                      </a:r>
                      <a:endParaRPr lang="en-IN" sz="2000" dirty="0">
                        <a:effectLst/>
                        <a:latin typeface="Bell MT" panose="02020503060305020303" pitchFamily="18" charset="0"/>
                        <a:ea typeface="Calibri" panose="020F0502020204030204" pitchFamily="34" charset="0"/>
                        <a:cs typeface="Mangal" panose="02040503050203030202" pitchFamily="18" charset="0"/>
                      </a:endParaRPr>
                    </a:p>
                  </a:txBody>
                  <a:tcPr marL="51435" marR="51435" marT="0" marB="0"/>
                </a:tc>
                <a:extLst>
                  <a:ext uri="{0D108BD9-81ED-4DB2-BD59-A6C34878D82A}">
                    <a16:rowId xmlns:a16="http://schemas.microsoft.com/office/drawing/2014/main" val="10001"/>
                  </a:ext>
                </a:extLst>
              </a:tr>
              <a:tr h="740332">
                <a:tc>
                  <a:txBody>
                    <a:bodyPr/>
                    <a:lstStyle/>
                    <a:p>
                      <a:pPr algn="just">
                        <a:lnSpc>
                          <a:spcPct val="107000"/>
                        </a:lnSpc>
                        <a:spcAft>
                          <a:spcPts val="0"/>
                        </a:spcAft>
                      </a:pPr>
                      <a:r>
                        <a:rPr lang="gu" sz="1800" b="1" kern="1200" dirty="0">
                          <a:solidFill>
                            <a:schemeClr val="lt1"/>
                          </a:solidFill>
                          <a:effectLst/>
                          <a:latin typeface="+mn-lt"/>
                          <a:ea typeface="+mn-ea"/>
                          <a:cs typeface="+mn-cs"/>
                        </a:rPr>
                        <a:t>પગલું </a:t>
                      </a:r>
                      <a:r>
                        <a:rPr lang="gu" sz="2000" dirty="0">
                          <a:effectLst/>
                        </a:rPr>
                        <a:t>3</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tc>
                <a:tc>
                  <a:txBody>
                    <a:bodyPr/>
                    <a:lstStyle/>
                    <a:p>
                      <a:pPr algn="just">
                        <a:lnSpc>
                          <a:spcPct val="107000"/>
                        </a:lnSpc>
                        <a:spcAft>
                          <a:spcPts val="0"/>
                        </a:spcAft>
                      </a:pPr>
                      <a:r>
                        <a:rPr lang="gu" sz="2000" dirty="0">
                          <a:effectLst/>
                          <a:latin typeface="Bell MT" panose="02020503060305020303" pitchFamily="18" charset="0"/>
                        </a:rPr>
                        <a:t>પીએફએમએસ પોર્ટલ પરના ઘટકો/પ્રવૃત્તિઓની સૂચિ વ્યાખ્યાયિત કરવી કે જેમાં વિભાગ ઉપ</a:t>
                      </a:r>
                      <a:r>
                        <a:rPr lang="gu-IN" sz="2000" dirty="0">
                          <a:effectLst/>
                          <a:latin typeface="Bell MT" panose="02020503060305020303" pitchFamily="18" charset="0"/>
                        </a:rPr>
                        <a:t>યોગી થઈ શકે </a:t>
                      </a:r>
                      <a:r>
                        <a:rPr lang="gu" sz="2000" dirty="0">
                          <a:effectLst/>
                          <a:latin typeface="Bell MT" panose="02020503060305020303" pitchFamily="18" charset="0"/>
                        </a:rPr>
                        <a:t>.</a:t>
                      </a:r>
                      <a:endParaRPr lang="en-IN" sz="2000" dirty="0">
                        <a:effectLst/>
                        <a:latin typeface="Bell MT" panose="02020503060305020303" pitchFamily="18" charset="0"/>
                        <a:ea typeface="Calibri" panose="020F0502020204030204" pitchFamily="34" charset="0"/>
                        <a:cs typeface="Mangal" panose="02040503050203030202" pitchFamily="18" charset="0"/>
                      </a:endParaRPr>
                    </a:p>
                  </a:txBody>
                  <a:tcPr marL="51435" marR="51435" marT="0" marB="0"/>
                </a:tc>
                <a:extLst>
                  <a:ext uri="{0D108BD9-81ED-4DB2-BD59-A6C34878D82A}">
                    <a16:rowId xmlns:a16="http://schemas.microsoft.com/office/drawing/2014/main" val="10002"/>
                  </a:ext>
                </a:extLst>
              </a:tr>
              <a:tr h="820805">
                <a:tc>
                  <a:txBody>
                    <a:bodyPr/>
                    <a:lstStyle/>
                    <a:p>
                      <a:pPr algn="just">
                        <a:lnSpc>
                          <a:spcPct val="107000"/>
                        </a:lnSpc>
                        <a:spcAft>
                          <a:spcPts val="0"/>
                        </a:spcAft>
                      </a:pPr>
                      <a:r>
                        <a:rPr lang="gu" sz="1800" b="1" kern="1200" dirty="0">
                          <a:solidFill>
                            <a:schemeClr val="lt1"/>
                          </a:solidFill>
                          <a:effectLst/>
                          <a:latin typeface="+mn-lt"/>
                          <a:ea typeface="+mn-ea"/>
                          <a:cs typeface="+mn-cs"/>
                        </a:rPr>
                        <a:t>પગલું </a:t>
                      </a:r>
                      <a:r>
                        <a:rPr lang="gu" sz="2000" dirty="0">
                          <a:effectLst/>
                        </a:rPr>
                        <a:t>4</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tc>
                <a:tc>
                  <a:txBody>
                    <a:bodyPr/>
                    <a:lstStyle/>
                    <a:p>
                      <a:pPr algn="just">
                        <a:lnSpc>
                          <a:spcPct val="107000"/>
                        </a:lnSpc>
                        <a:spcAft>
                          <a:spcPts val="0"/>
                        </a:spcAft>
                      </a:pPr>
                      <a:r>
                        <a:rPr lang="gu" sz="2000" dirty="0">
                          <a:effectLst/>
                          <a:latin typeface="Bell MT" panose="02020503060305020303" pitchFamily="18" charset="0"/>
                        </a:rPr>
                        <a:t>આપેલ  એજન્સીઓની નોંધણી/મેપિંગ અને ઉચ્ચ સ્તરની એજન્સી દ્વારા તેની મંજૂરી.</a:t>
                      </a:r>
                      <a:endParaRPr lang="en-IN" sz="2000" dirty="0">
                        <a:effectLst/>
                        <a:latin typeface="Bell MT" panose="02020503060305020303" pitchFamily="18" charset="0"/>
                        <a:ea typeface="Calibri" panose="020F0502020204030204" pitchFamily="34" charset="0"/>
                        <a:cs typeface="Mangal" panose="02040503050203030202" pitchFamily="18" charset="0"/>
                      </a:endParaRPr>
                    </a:p>
                  </a:txBody>
                  <a:tcPr marL="51435" marR="51435" marT="0" marB="0"/>
                </a:tc>
                <a:extLst>
                  <a:ext uri="{0D108BD9-81ED-4DB2-BD59-A6C34878D82A}">
                    <a16:rowId xmlns:a16="http://schemas.microsoft.com/office/drawing/2014/main" val="10003"/>
                  </a:ext>
                </a:extLst>
              </a:tr>
              <a:tr h="669008">
                <a:tc>
                  <a:txBody>
                    <a:bodyPr/>
                    <a:lstStyle/>
                    <a:p>
                      <a:pPr algn="just">
                        <a:lnSpc>
                          <a:spcPct val="107000"/>
                        </a:lnSpc>
                        <a:spcAft>
                          <a:spcPts val="0"/>
                        </a:spcAft>
                      </a:pPr>
                      <a:r>
                        <a:rPr lang="gu" sz="1800" b="1" kern="1200" dirty="0">
                          <a:solidFill>
                            <a:schemeClr val="lt1"/>
                          </a:solidFill>
                          <a:effectLst/>
                          <a:latin typeface="+mn-lt"/>
                          <a:ea typeface="+mn-ea"/>
                          <a:cs typeface="+mn-cs"/>
                        </a:rPr>
                        <a:t>પગલું </a:t>
                      </a:r>
                      <a:r>
                        <a:rPr lang="gu" sz="2000" dirty="0">
                          <a:effectLst/>
                        </a:rPr>
                        <a:t>5</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tc>
                <a:tc>
                  <a:txBody>
                    <a:bodyPr/>
                    <a:lstStyle/>
                    <a:p>
                      <a:pPr algn="just">
                        <a:lnSpc>
                          <a:spcPct val="107000"/>
                        </a:lnSpc>
                        <a:spcAft>
                          <a:spcPts val="0"/>
                        </a:spcAft>
                      </a:pPr>
                      <a:r>
                        <a:rPr lang="gu" sz="2000" dirty="0">
                          <a:effectLst/>
                          <a:latin typeface="Bell MT" panose="02020503060305020303" pitchFamily="18" charset="0"/>
                        </a:rPr>
                        <a:t>વિક્રેતાઓ,કર્મચારીઓને ચુકવણી અને</a:t>
                      </a:r>
                      <a:r>
                        <a:rPr lang="gu" sz="2000" baseline="0" dirty="0">
                          <a:effectLst/>
                          <a:latin typeface="Bell MT" panose="02020503060305020303" pitchFamily="18" charset="0"/>
                        </a:rPr>
                        <a:t> </a:t>
                      </a:r>
                      <a:r>
                        <a:rPr lang="gu" sz="2000" dirty="0">
                          <a:effectLst/>
                          <a:latin typeface="Bell MT" panose="02020503060305020303" pitchFamily="18" charset="0"/>
                        </a:rPr>
                        <a:t>નોંધાયેલ એજન્સીઓ દ્વારા લાભાર્થીઓ</a:t>
                      </a:r>
                      <a:r>
                        <a:rPr lang="gu-IN" sz="2000" dirty="0">
                          <a:effectLst/>
                          <a:latin typeface="Bell MT" panose="02020503060305020303" pitchFamily="18" charset="0"/>
                        </a:rPr>
                        <a:t> લાભ આપવો </a:t>
                      </a:r>
                      <a:r>
                        <a:rPr lang="gu" sz="2000" dirty="0">
                          <a:effectLst/>
                          <a:latin typeface="Bell MT" panose="02020503060305020303" pitchFamily="18" charset="0"/>
                        </a:rPr>
                        <a:t>.</a:t>
                      </a:r>
                      <a:endParaRPr lang="en-IN" sz="2000" dirty="0">
                        <a:effectLst/>
                        <a:latin typeface="Bell MT" panose="02020503060305020303" pitchFamily="18" charset="0"/>
                        <a:ea typeface="Calibri" panose="020F0502020204030204" pitchFamily="34" charset="0"/>
                        <a:cs typeface="Mangal" panose="02040503050203030202" pitchFamily="18" charset="0"/>
                      </a:endParaRPr>
                    </a:p>
                  </a:txBody>
                  <a:tcPr marL="51435" marR="51435" marT="0" marB="0"/>
                </a:tc>
                <a:extLst>
                  <a:ext uri="{0D108BD9-81ED-4DB2-BD59-A6C34878D82A}">
                    <a16:rowId xmlns:a16="http://schemas.microsoft.com/office/drawing/2014/main" val="10004"/>
                  </a:ext>
                </a:extLst>
              </a:tr>
              <a:tr h="1192402">
                <a:tc>
                  <a:txBody>
                    <a:bodyPr/>
                    <a:lstStyle/>
                    <a:p>
                      <a:pPr algn="just">
                        <a:lnSpc>
                          <a:spcPct val="107000"/>
                        </a:lnSpc>
                        <a:spcAft>
                          <a:spcPts val="0"/>
                        </a:spcAft>
                      </a:pPr>
                      <a:r>
                        <a:rPr lang="gu" sz="1800" b="1" kern="1200" dirty="0">
                          <a:solidFill>
                            <a:schemeClr val="lt1"/>
                          </a:solidFill>
                          <a:effectLst/>
                          <a:latin typeface="+mn-lt"/>
                          <a:ea typeface="+mn-ea"/>
                          <a:cs typeface="+mn-cs"/>
                        </a:rPr>
                        <a:t>પગલું </a:t>
                      </a:r>
                      <a:r>
                        <a:rPr lang="gu" sz="2000" dirty="0">
                          <a:effectLst/>
                        </a:rPr>
                        <a:t>6</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tc>
                <a:tc>
                  <a:txBody>
                    <a:bodyPr/>
                    <a:lstStyle/>
                    <a:p>
                      <a:pPr algn="just">
                        <a:lnSpc>
                          <a:spcPct val="107000"/>
                        </a:lnSpc>
                        <a:spcAft>
                          <a:spcPts val="0"/>
                        </a:spcAft>
                      </a:pPr>
                      <a:r>
                        <a:rPr lang="gu" sz="2000" baseline="0" dirty="0">
                          <a:effectLst/>
                          <a:latin typeface="Bell MT" panose="02020503060305020303" pitchFamily="18" charset="0"/>
                        </a:rPr>
                        <a:t>MIS રિપોર્ટ્સ (પ્રકાશન, ખર્ચ, મોનિટરિંગ, ઇ-પેમેન્ટ, DBT અને અન્ય રિપોર્ટ્સ) </a:t>
                      </a:r>
                      <a:r>
                        <a:rPr lang="gu-IN" sz="2000" baseline="0" dirty="0">
                          <a:effectLst/>
                          <a:latin typeface="Bell MT" panose="02020503060305020303" pitchFamily="18" charset="0"/>
                        </a:rPr>
                        <a:t>.</a:t>
                      </a:r>
                      <a:endParaRPr lang="en-IN" sz="2000" dirty="0">
                        <a:effectLst/>
                        <a:latin typeface="Bell MT" panose="02020503060305020303" pitchFamily="18" charset="0"/>
                        <a:ea typeface="Calibri" panose="020F0502020204030204" pitchFamily="34" charset="0"/>
                        <a:cs typeface="Mangal" panose="02040503050203030202" pitchFamily="18" charset="0"/>
                      </a:endParaRPr>
                    </a:p>
                  </a:txBody>
                  <a:tcPr marL="51435" marR="5143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FD22-914C-4292-A067-0A619A0F0D9D}"/>
              </a:ext>
            </a:extLst>
          </p:cNvPr>
          <p:cNvSpPr>
            <a:spLocks noGrp="1"/>
          </p:cNvSpPr>
          <p:nvPr>
            <p:ph type="title"/>
          </p:nvPr>
        </p:nvSpPr>
        <p:spPr/>
        <p:txBody>
          <a:bodyPr/>
          <a:lstStyle/>
          <a:p>
            <a:r>
              <a:rPr lang="en-IN" dirty="0"/>
              <a:t>P</a:t>
            </a:r>
            <a:r>
              <a:rPr lang="gu-IN" dirty="0"/>
              <a:t>fms sna model </a:t>
            </a:r>
            <a:r>
              <a:rPr lang="gu" dirty="0"/>
              <a:t>પ્રક્રિયા </a:t>
            </a:r>
            <a:endParaRPr lang="en-IN" dirty="0"/>
          </a:p>
        </p:txBody>
      </p:sp>
      <p:sp>
        <p:nvSpPr>
          <p:cNvPr id="3" name="Content Placeholder 2">
            <a:extLst>
              <a:ext uri="{FF2B5EF4-FFF2-40B4-BE49-F238E27FC236}">
                <a16:creationId xmlns:a16="http://schemas.microsoft.com/office/drawing/2014/main" id="{7D3E9AE5-9196-3918-22D3-48F0941A3C35}"/>
              </a:ext>
            </a:extLst>
          </p:cNvPr>
          <p:cNvSpPr>
            <a:spLocks noGrp="1"/>
          </p:cNvSpPr>
          <p:nvPr>
            <p:ph idx="1"/>
          </p:nvPr>
        </p:nvSpPr>
        <p:spPr/>
        <p:txBody>
          <a:bodyPr>
            <a:normAutofit/>
          </a:bodyPr>
          <a:lstStyle/>
          <a:p>
            <a:pPr lvl="0"/>
            <a:r>
              <a:rPr lang="gu" sz="2000" dirty="0"/>
              <a:t>સૌ પ્રથમ, PD</a:t>
            </a:r>
            <a:r>
              <a:rPr lang="gu-IN" sz="2000" dirty="0"/>
              <a:t> (</a:t>
            </a:r>
            <a:r>
              <a:rPr lang="en-IN" sz="2000" b="0" i="0" dirty="0">
                <a:solidFill>
                  <a:srgbClr val="5F6368"/>
                </a:solidFill>
                <a:effectLst/>
                <a:latin typeface="Roboto" panose="020F0502020204030204" pitchFamily="2" charset="0"/>
              </a:rPr>
              <a:t>Program </a:t>
            </a:r>
            <a:r>
              <a:rPr lang="en-IN" sz="2000" dirty="0">
                <a:solidFill>
                  <a:srgbClr val="5F6368"/>
                </a:solidFill>
                <a:latin typeface="Roboto" panose="020F0502020204030204" pitchFamily="2" charset="0"/>
              </a:rPr>
              <a:t>D</a:t>
            </a:r>
            <a:r>
              <a:rPr lang="en-IN" sz="2000" b="0" i="0" dirty="0">
                <a:solidFill>
                  <a:srgbClr val="5F6368"/>
                </a:solidFill>
                <a:effectLst/>
                <a:latin typeface="Roboto" panose="020F0502020204030204" pitchFamily="2" charset="0"/>
              </a:rPr>
              <a:t>ivision</a:t>
            </a:r>
            <a:r>
              <a:rPr lang="gu-IN" sz="2000" dirty="0"/>
              <a:t>)</a:t>
            </a:r>
            <a:r>
              <a:rPr lang="gu" sz="2000" dirty="0"/>
              <a:t> </a:t>
            </a:r>
            <a:r>
              <a:rPr lang="gu-IN" sz="2000" dirty="0"/>
              <a:t>USER</a:t>
            </a:r>
            <a:r>
              <a:rPr lang="gu" sz="2000" dirty="0"/>
              <a:t> યોજનાને SNA સ્કીમ તરીકે ચિહ્નિત કરે છે. SPCU</a:t>
            </a:r>
            <a:r>
              <a:rPr lang="en-IN" sz="2000" dirty="0"/>
              <a:t> USER ID </a:t>
            </a:r>
            <a:r>
              <a:rPr lang="gu-IN" sz="2000" dirty="0"/>
              <a:t>દ્વારા રાજય કક્ષા </a:t>
            </a:r>
            <a:r>
              <a:rPr lang="gu" sz="2000" dirty="0"/>
              <a:t>યોજના</a:t>
            </a:r>
            <a:r>
              <a:rPr lang="gu-IN" sz="2000" dirty="0"/>
              <a:t> બનાવાય</a:t>
            </a:r>
            <a:r>
              <a:rPr lang="gu" sz="2000" dirty="0"/>
              <a:t> છે</a:t>
            </a:r>
          </a:p>
          <a:p>
            <a:pPr lvl="0"/>
            <a:r>
              <a:rPr lang="gu" sz="2000" dirty="0"/>
              <a:t>પછી SSM </a:t>
            </a:r>
            <a:r>
              <a:rPr lang="gu-IN" sz="2000" dirty="0"/>
              <a:t>id દ્વારા </a:t>
            </a:r>
            <a:r>
              <a:rPr lang="gu" sz="2000" dirty="0"/>
              <a:t>એજન્સીને રાજ્ય નોડલ એજન્સી તરીકે ચિહ્નિત કરશે. એક કેન્દ્રિય પ્રાયોજિત યોજનામાં </a:t>
            </a:r>
            <a:r>
              <a:rPr lang="gu-IN" sz="2000" dirty="0"/>
              <a:t>અલગ અલગ રાજય કક્ષાની </a:t>
            </a:r>
            <a:r>
              <a:rPr lang="gu" sz="2000" dirty="0"/>
              <a:t>યોજનાઓ હોઈ શકે છે. પરંતુ એક </a:t>
            </a:r>
            <a:r>
              <a:rPr lang="gu-IN" sz="2000" dirty="0"/>
              <a:t>રાજય કક્ષાની </a:t>
            </a:r>
            <a:r>
              <a:rPr lang="gu" sz="2000" dirty="0"/>
              <a:t>યોજના</a:t>
            </a:r>
            <a:r>
              <a:rPr lang="gu-IN" sz="2000" dirty="0"/>
              <a:t> માં </a:t>
            </a:r>
            <a:r>
              <a:rPr lang="gu" sz="2000" dirty="0"/>
              <a:t>માત્ર એક રાજ્ય નોડલ એજન્સી હોઈ શકે છે.</a:t>
            </a:r>
            <a:endParaRPr lang="en-IN" sz="2000" dirty="0"/>
          </a:p>
          <a:p>
            <a:pPr lvl="0"/>
            <a:r>
              <a:rPr lang="gu" sz="2000" dirty="0"/>
              <a:t>રાજ્ય નોડલ એજન્સી યોજના સાથે સિંગલ નોડલ એકાઉન્ટનો મેપ </a:t>
            </a:r>
            <a:r>
              <a:rPr lang="gu-IN" sz="2000" dirty="0"/>
              <a:t>થ</a:t>
            </a:r>
            <a:r>
              <a:rPr lang="gu" sz="2000" dirty="0"/>
              <a:t>શે. એક </a:t>
            </a:r>
            <a:r>
              <a:rPr lang="gu-IN" sz="2000" dirty="0"/>
              <a:t>રાજય કક્ષાની </a:t>
            </a:r>
            <a:r>
              <a:rPr lang="gu" sz="2000" dirty="0"/>
              <a:t>યોજના</a:t>
            </a:r>
            <a:r>
              <a:rPr lang="gu-IN" sz="2000" dirty="0"/>
              <a:t> </a:t>
            </a:r>
            <a:r>
              <a:rPr lang="gu" sz="2000" dirty="0"/>
              <a:t>માટે, ફક્ત એક જ નોડલ એકાઉન્ટ હશે.</a:t>
            </a:r>
            <a:endParaRPr lang="en-IN" sz="2000" dirty="0"/>
          </a:p>
          <a:p>
            <a:pPr lvl="0"/>
            <a:r>
              <a:rPr lang="gu" sz="2000" dirty="0"/>
              <a:t>આ પ્રક્રિયા પછી,</a:t>
            </a:r>
            <a:r>
              <a:rPr lang="gu-IN" sz="2000" dirty="0"/>
              <a:t>જિલ્લાની </a:t>
            </a:r>
            <a:r>
              <a:rPr lang="gu" sz="2000" dirty="0"/>
              <a:t>એજન્સીઓ સિંગલ નોડલ એકાઉન્ટ અથવા ઝીરો બેલેન્સ એકાઉન્ટને મેપ કરશે.</a:t>
            </a:r>
            <a:endParaRPr lang="en-IN" sz="2000" dirty="0"/>
          </a:p>
          <a:p>
            <a:r>
              <a:rPr lang="gu" sz="2000" dirty="0"/>
              <a:t>તે પછી, ભંડોળની ફાળવણી</a:t>
            </a:r>
            <a:r>
              <a:rPr lang="gu-IN" sz="2000" dirty="0"/>
              <a:t> કરી </a:t>
            </a:r>
            <a:r>
              <a:rPr lang="gu" sz="2000" dirty="0"/>
              <a:t>શકાય છે અને ખર્ચ કરી શકાય છે.</a:t>
            </a:r>
            <a:endParaRPr lang="en-IN" sz="2000" dirty="0"/>
          </a:p>
        </p:txBody>
      </p:sp>
      <p:sp>
        <p:nvSpPr>
          <p:cNvPr id="4" name="Slide Number Placeholder 3">
            <a:extLst>
              <a:ext uri="{FF2B5EF4-FFF2-40B4-BE49-F238E27FC236}">
                <a16:creationId xmlns:a16="http://schemas.microsoft.com/office/drawing/2014/main" id="{7D477B31-1D78-7CE0-E247-D2601F2A8969}"/>
              </a:ext>
            </a:extLst>
          </p:cNvPr>
          <p:cNvSpPr>
            <a:spLocks noGrp="1"/>
          </p:cNvSpPr>
          <p:nvPr>
            <p:ph type="sldNum" sz="quarter" idx="12"/>
          </p:nvPr>
        </p:nvSpPr>
        <p:spPr/>
        <p:txBody>
          <a:bodyPr/>
          <a:lstStyle/>
          <a:p>
            <a:fld id="{1F28DAEE-427E-4030-87EA-38D724728595}" type="slidenum">
              <a:rPr lang="en-IN" smtClean="0"/>
              <a:pPr/>
              <a:t>11</a:t>
            </a:fld>
            <a:endParaRPr lang="en-IN" dirty="0"/>
          </a:p>
        </p:txBody>
      </p:sp>
    </p:spTree>
    <p:extLst>
      <p:ext uri="{BB962C8B-B14F-4D97-AF65-F5344CB8AC3E}">
        <p14:creationId xmlns:p14="http://schemas.microsoft.com/office/powerpoint/2010/main" val="25735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9BC2-FB3C-47DF-9147-FF25EABCC197}"/>
              </a:ext>
            </a:extLst>
          </p:cNvPr>
          <p:cNvSpPr>
            <a:spLocks noGrp="1"/>
          </p:cNvSpPr>
          <p:nvPr>
            <p:ph type="title"/>
          </p:nvPr>
        </p:nvSpPr>
        <p:spPr/>
        <p:txBody>
          <a:bodyPr/>
          <a:lstStyle/>
          <a:p>
            <a:r>
              <a:rPr lang="gu" dirty="0"/>
              <a:t>રાજ્ય યોજના </a:t>
            </a:r>
            <a:r>
              <a:rPr lang="gu" sz="2800" dirty="0">
                <a:latin typeface="Calibri" pitchFamily="34" charset="0"/>
                <a:cs typeface="Calibri" pitchFamily="34" charset="0"/>
              </a:rPr>
              <a:t>સંચાલકો</a:t>
            </a:r>
            <a:r>
              <a:rPr lang="gu" dirty="0"/>
              <a:t> ( SSM )</a:t>
            </a:r>
            <a:endParaRPr lang="en-IN" dirty="0"/>
          </a:p>
        </p:txBody>
      </p:sp>
      <p:sp>
        <p:nvSpPr>
          <p:cNvPr id="3" name="Content Placeholder 2">
            <a:extLst>
              <a:ext uri="{FF2B5EF4-FFF2-40B4-BE49-F238E27FC236}">
                <a16:creationId xmlns:a16="http://schemas.microsoft.com/office/drawing/2014/main" id="{5843481C-238B-BE58-A468-2563AE6943FF}"/>
              </a:ext>
            </a:extLst>
          </p:cNvPr>
          <p:cNvSpPr>
            <a:spLocks noGrp="1"/>
          </p:cNvSpPr>
          <p:nvPr>
            <p:ph idx="1"/>
          </p:nvPr>
        </p:nvSpPr>
        <p:spPr/>
        <p:txBody>
          <a:bodyPr/>
          <a:lstStyle/>
          <a:p>
            <a:r>
              <a:rPr lang="gu" sz="1800" dirty="0"/>
              <a:t>પ્રથમ સ્તરની એજન્સીની નોંધણી કર</a:t>
            </a:r>
            <a:r>
              <a:rPr lang="gu-IN" sz="1800" dirty="0"/>
              <a:t>વી </a:t>
            </a:r>
            <a:r>
              <a:rPr lang="gu" sz="1800" dirty="0"/>
              <a:t> અને તેનું સંચાલન કર</a:t>
            </a:r>
            <a:r>
              <a:rPr lang="gu-IN" sz="1800" dirty="0"/>
              <a:t>વું </a:t>
            </a:r>
            <a:endParaRPr lang="gu" sz="1800" dirty="0"/>
          </a:p>
          <a:p>
            <a:r>
              <a:rPr lang="gu" sz="1800" dirty="0"/>
              <a:t>PFMS ઘટકોનું રૂપરેખાંકન</a:t>
            </a:r>
          </a:p>
          <a:p>
            <a:r>
              <a:rPr lang="gu" sz="1800" dirty="0"/>
              <a:t>PFMS માં નોંધાયેલ એજન્સીઓના બેંક ખાતાઓને મંજૂરી આપવી</a:t>
            </a:r>
          </a:p>
          <a:p>
            <a:r>
              <a:rPr lang="gu" sz="1800" dirty="0"/>
              <a:t>એજન્સી એડમિનિસ્ટ્રેટર વિગતોને </a:t>
            </a:r>
            <a:r>
              <a:rPr lang="gu-IN" sz="1800" dirty="0"/>
              <a:t>ચકાસવી</a:t>
            </a:r>
            <a:r>
              <a:rPr lang="gu" sz="1800" dirty="0"/>
              <a:t> </a:t>
            </a:r>
          </a:p>
          <a:p>
            <a:r>
              <a:rPr lang="gu-IN" sz="1800" dirty="0"/>
              <a:t>રાજ્ય સ્તરીય અમલીકરણ એજન્સીને ભંડોળની ફાળવણી</a:t>
            </a:r>
          </a:p>
          <a:p>
            <a:r>
              <a:rPr lang="gu" sz="1800" dirty="0"/>
              <a:t> </a:t>
            </a:r>
            <a:r>
              <a:rPr lang="gu-IN" dirty="0"/>
              <a:t>બઁક ની વિગતો અને યોજના</a:t>
            </a:r>
            <a:r>
              <a:rPr lang="gu-IN" sz="1800" dirty="0"/>
              <a:t> મંજૂરી</a:t>
            </a:r>
            <a:endParaRPr lang="en-IN" sz="1800" dirty="0"/>
          </a:p>
        </p:txBody>
      </p:sp>
      <p:sp>
        <p:nvSpPr>
          <p:cNvPr id="4" name="Slide Number Placeholder 3">
            <a:extLst>
              <a:ext uri="{FF2B5EF4-FFF2-40B4-BE49-F238E27FC236}">
                <a16:creationId xmlns:a16="http://schemas.microsoft.com/office/drawing/2014/main" id="{FB1562FF-0348-2F72-92C3-C912AEA03DBB}"/>
              </a:ext>
            </a:extLst>
          </p:cNvPr>
          <p:cNvSpPr>
            <a:spLocks noGrp="1"/>
          </p:cNvSpPr>
          <p:nvPr>
            <p:ph type="sldNum" sz="quarter" idx="12"/>
          </p:nvPr>
        </p:nvSpPr>
        <p:spPr/>
        <p:txBody>
          <a:bodyPr/>
          <a:lstStyle/>
          <a:p>
            <a:fld id="{1F28DAEE-427E-4030-87EA-38D724728595}" type="slidenum">
              <a:rPr lang="en-IN" smtClean="0"/>
              <a:pPr/>
              <a:t>12</a:t>
            </a:fld>
            <a:endParaRPr lang="en-IN" dirty="0"/>
          </a:p>
        </p:txBody>
      </p:sp>
    </p:spTree>
    <p:extLst>
      <p:ext uri="{BB962C8B-B14F-4D97-AF65-F5344CB8AC3E}">
        <p14:creationId xmlns:p14="http://schemas.microsoft.com/office/powerpoint/2010/main" val="406014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C27-BBBF-7802-2BC2-1908152DF222}"/>
              </a:ext>
            </a:extLst>
          </p:cNvPr>
          <p:cNvSpPr>
            <a:spLocks noGrp="1"/>
          </p:cNvSpPr>
          <p:nvPr>
            <p:ph type="title"/>
          </p:nvPr>
        </p:nvSpPr>
        <p:spPr/>
        <p:txBody>
          <a:bodyPr/>
          <a:lstStyle/>
          <a:p>
            <a:r>
              <a:rPr lang="gu" dirty="0"/>
              <a:t>એજન્સી નોંધણી</a:t>
            </a:r>
            <a:endParaRPr lang="en-IN" dirty="0"/>
          </a:p>
        </p:txBody>
      </p:sp>
      <p:sp>
        <p:nvSpPr>
          <p:cNvPr id="3" name="Content Placeholder 2">
            <a:extLst>
              <a:ext uri="{FF2B5EF4-FFF2-40B4-BE49-F238E27FC236}">
                <a16:creationId xmlns:a16="http://schemas.microsoft.com/office/drawing/2014/main" id="{F1A68F1C-559F-0ECD-7980-71369DAFB5BA}"/>
              </a:ext>
            </a:extLst>
          </p:cNvPr>
          <p:cNvSpPr>
            <a:spLocks noGrp="1"/>
          </p:cNvSpPr>
          <p:nvPr>
            <p:ph idx="1"/>
          </p:nvPr>
        </p:nvSpPr>
        <p:spPr/>
        <p:txBody>
          <a:bodyPr>
            <a:normAutofit/>
          </a:bodyPr>
          <a:lstStyle/>
          <a:p>
            <a:r>
              <a:rPr lang="gu" sz="3200" dirty="0">
                <a:latin typeface="Calibri" pitchFamily="34" charset="0"/>
                <a:cs typeface="Calibri" pitchFamily="34" charset="0"/>
              </a:rPr>
              <a:t>SPMU </a:t>
            </a:r>
            <a:r>
              <a:rPr lang="gu-IN" sz="3200" dirty="0">
                <a:latin typeface="Calibri" pitchFamily="34" charset="0"/>
                <a:cs typeface="Calibri" pitchFamily="34" charset="0"/>
              </a:rPr>
              <a:t>id થી </a:t>
            </a:r>
            <a:r>
              <a:rPr lang="gu" sz="3200" dirty="0">
                <a:latin typeface="Calibri" pitchFamily="34" charset="0"/>
                <a:cs typeface="Calibri" pitchFamily="34" charset="0"/>
              </a:rPr>
              <a:t>વપરાશકર્તાઓ સંબંધિત C</a:t>
            </a:r>
            <a:r>
              <a:rPr lang="gu-IN" sz="3200" dirty="0">
                <a:latin typeface="Calibri" pitchFamily="34" charset="0"/>
                <a:cs typeface="Calibri" pitchFamily="34" charset="0"/>
              </a:rPr>
              <a:t>SS </a:t>
            </a:r>
            <a:r>
              <a:rPr lang="gu" sz="3200" dirty="0">
                <a:latin typeface="Calibri" pitchFamily="34" charset="0"/>
                <a:cs typeface="Calibri" pitchFamily="34" charset="0"/>
              </a:rPr>
              <a:t>યોજનાઓ માટે PFMS માં રાજ્ય યોજનાઓ બનાવશે અને  આ રીતે બનાવેલ યોજનાઓ</a:t>
            </a:r>
            <a:r>
              <a:rPr lang="gu-IN" sz="3200" dirty="0">
                <a:latin typeface="Calibri" pitchFamily="34" charset="0"/>
                <a:cs typeface="Calibri" pitchFamily="34" charset="0"/>
              </a:rPr>
              <a:t>નું </a:t>
            </a:r>
            <a:r>
              <a:rPr lang="gu" sz="3200" dirty="0">
                <a:latin typeface="Calibri" pitchFamily="34" charset="0"/>
                <a:cs typeface="Calibri" pitchFamily="34" charset="0"/>
              </a:rPr>
              <a:t> રાજ્યોમાં અમલીકરણ વિભાગોના વિવિધ રાજ્ય યોજના સંચાલકો (SSM) સાથે મેપ કરવામાં આવશે અને</a:t>
            </a:r>
            <a:r>
              <a:rPr lang="gu-IN" sz="3200" dirty="0">
                <a:latin typeface="Calibri" pitchFamily="34" charset="0"/>
                <a:cs typeface="Calibri" pitchFamily="34" charset="0"/>
              </a:rPr>
              <a:t> અમલીકરણ ઓફિસ (</a:t>
            </a:r>
            <a:r>
              <a:rPr lang="gu" sz="3200" dirty="0">
                <a:latin typeface="Calibri" pitchFamily="34" charset="0"/>
                <a:cs typeface="Calibri" pitchFamily="34" charset="0"/>
              </a:rPr>
              <a:t>એજન્સીઓ</a:t>
            </a:r>
            <a:r>
              <a:rPr lang="gu-IN" sz="3200" dirty="0">
                <a:latin typeface="Calibri" pitchFamily="34" charset="0"/>
                <a:cs typeface="Calibri" pitchFamily="34" charset="0"/>
              </a:rPr>
              <a:t> ) દ્વારા </a:t>
            </a:r>
            <a:r>
              <a:rPr lang="gu" sz="3200" dirty="0">
                <a:latin typeface="Calibri" pitchFamily="34" charset="0"/>
                <a:cs typeface="Calibri" pitchFamily="34" charset="0"/>
              </a:rPr>
              <a:t>યોજનાઓ </a:t>
            </a:r>
            <a:r>
              <a:rPr lang="gu-IN" sz="3200" dirty="0">
                <a:latin typeface="Calibri" pitchFamily="34" charset="0"/>
                <a:cs typeface="Calibri" pitchFamily="34" charset="0"/>
              </a:rPr>
              <a:t>અમલ</a:t>
            </a:r>
            <a:r>
              <a:rPr lang="gu" sz="3200" dirty="0">
                <a:latin typeface="Calibri" pitchFamily="34" charset="0"/>
                <a:cs typeface="Calibri" pitchFamily="34" charset="0"/>
              </a:rPr>
              <a:t> આવશે.</a:t>
            </a:r>
            <a:endParaRPr lang="en-IN" sz="3200" dirty="0">
              <a:latin typeface="Calibri" pitchFamily="34" charset="0"/>
              <a:cs typeface="Calibri" pitchFamily="34" charset="0"/>
            </a:endParaRPr>
          </a:p>
        </p:txBody>
      </p:sp>
      <p:sp>
        <p:nvSpPr>
          <p:cNvPr id="4" name="Slide Number Placeholder 3">
            <a:extLst>
              <a:ext uri="{FF2B5EF4-FFF2-40B4-BE49-F238E27FC236}">
                <a16:creationId xmlns:a16="http://schemas.microsoft.com/office/drawing/2014/main" id="{3E560A01-E504-8A2A-3086-6F0E22B63AAD}"/>
              </a:ext>
            </a:extLst>
          </p:cNvPr>
          <p:cNvSpPr>
            <a:spLocks noGrp="1"/>
          </p:cNvSpPr>
          <p:nvPr>
            <p:ph type="sldNum" sz="quarter" idx="12"/>
          </p:nvPr>
        </p:nvSpPr>
        <p:spPr/>
        <p:txBody>
          <a:bodyPr/>
          <a:lstStyle/>
          <a:p>
            <a:fld id="{1F28DAEE-427E-4030-87EA-38D724728595}" type="slidenum">
              <a:rPr lang="en-IN" smtClean="0"/>
              <a:pPr/>
              <a:t>13</a:t>
            </a:fld>
            <a:endParaRPr lang="en-IN" dirty="0"/>
          </a:p>
        </p:txBody>
      </p:sp>
    </p:spTree>
    <p:extLst>
      <p:ext uri="{BB962C8B-B14F-4D97-AF65-F5344CB8AC3E}">
        <p14:creationId xmlns:p14="http://schemas.microsoft.com/office/powerpoint/2010/main" val="110270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6A6B-DA82-F56B-33C1-E1BBF8D5940D}"/>
              </a:ext>
            </a:extLst>
          </p:cNvPr>
          <p:cNvSpPr>
            <a:spLocks noGrp="1"/>
          </p:cNvSpPr>
          <p:nvPr>
            <p:ph type="title"/>
          </p:nvPr>
        </p:nvSpPr>
        <p:spPr/>
        <p:txBody>
          <a:bodyPr/>
          <a:lstStyle/>
          <a:p>
            <a:r>
              <a:rPr lang="gu" dirty="0"/>
              <a:t>એજન્સીઓ - એજન્સી નોંધણી</a:t>
            </a:r>
            <a:endParaRPr lang="en-IN" dirty="0"/>
          </a:p>
        </p:txBody>
      </p:sp>
      <p:sp>
        <p:nvSpPr>
          <p:cNvPr id="3" name="Content Placeholder 2">
            <a:extLst>
              <a:ext uri="{FF2B5EF4-FFF2-40B4-BE49-F238E27FC236}">
                <a16:creationId xmlns:a16="http://schemas.microsoft.com/office/drawing/2014/main" id="{4376122E-2CBB-D66D-1F3F-849566D7EC4D}"/>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4E5B57AB-2B8E-F3C6-EAD7-DA78B032296C}"/>
              </a:ext>
            </a:extLst>
          </p:cNvPr>
          <p:cNvSpPr>
            <a:spLocks noGrp="1"/>
          </p:cNvSpPr>
          <p:nvPr>
            <p:ph type="sldNum" sz="quarter" idx="12"/>
          </p:nvPr>
        </p:nvSpPr>
        <p:spPr/>
        <p:txBody>
          <a:bodyPr/>
          <a:lstStyle/>
          <a:p>
            <a:fld id="{1F28DAEE-427E-4030-87EA-38D724728595}" type="slidenum">
              <a:rPr lang="en-IN" smtClean="0"/>
              <a:pPr/>
              <a:t>14</a:t>
            </a:fld>
            <a:endParaRPr lang="en-IN" dirty="0"/>
          </a:p>
        </p:txBody>
      </p:sp>
      <p:pic>
        <p:nvPicPr>
          <p:cNvPr id="5" name="Content Placeholder 3">
            <a:extLst>
              <a:ext uri="{FF2B5EF4-FFF2-40B4-BE49-F238E27FC236}">
                <a16:creationId xmlns:a16="http://schemas.microsoft.com/office/drawing/2014/main" id="{B7317053-3F54-B92F-802F-7143923A1649}"/>
              </a:ext>
            </a:extLst>
          </p:cNvPr>
          <p:cNvPicPr>
            <a:picLocks noChangeAspect="1"/>
          </p:cNvPicPr>
          <p:nvPr/>
        </p:nvPicPr>
        <p:blipFill>
          <a:blip r:embed="rId2"/>
          <a:stretch>
            <a:fillRect/>
          </a:stretch>
        </p:blipFill>
        <p:spPr>
          <a:xfrm>
            <a:off x="431076" y="1946299"/>
            <a:ext cx="8246844" cy="4498199"/>
          </a:xfrm>
          <a:prstGeom prst="rect">
            <a:avLst/>
          </a:prstGeom>
        </p:spPr>
      </p:pic>
    </p:spTree>
    <p:extLst>
      <p:ext uri="{BB962C8B-B14F-4D97-AF65-F5344CB8AC3E}">
        <p14:creationId xmlns:p14="http://schemas.microsoft.com/office/powerpoint/2010/main" val="147098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4BB9-34E7-3F33-F90F-D2EBF0AED538}"/>
              </a:ext>
            </a:extLst>
          </p:cNvPr>
          <p:cNvSpPr>
            <a:spLocks noGrp="1"/>
          </p:cNvSpPr>
          <p:nvPr>
            <p:ph type="title"/>
          </p:nvPr>
        </p:nvSpPr>
        <p:spPr/>
        <p:txBody>
          <a:bodyPr/>
          <a:lstStyle/>
          <a:p>
            <a:r>
              <a:rPr lang="gu" dirty="0"/>
              <a:t>એજન્સી નોંધણી પ્રક્રિયા</a:t>
            </a:r>
            <a:r>
              <a:rPr lang="gu-IN" dirty="0"/>
              <a:t> </a:t>
            </a:r>
            <a:r>
              <a:rPr lang="gu" dirty="0"/>
              <a:t>(1)</a:t>
            </a:r>
          </a:p>
        </p:txBody>
      </p:sp>
      <p:sp>
        <p:nvSpPr>
          <p:cNvPr id="4" name="Slide Number Placeholder 3">
            <a:extLst>
              <a:ext uri="{FF2B5EF4-FFF2-40B4-BE49-F238E27FC236}">
                <a16:creationId xmlns:a16="http://schemas.microsoft.com/office/drawing/2014/main" id="{B59A4203-F63F-27AB-666F-C2B70C54EE6E}"/>
              </a:ext>
            </a:extLst>
          </p:cNvPr>
          <p:cNvSpPr>
            <a:spLocks noGrp="1"/>
          </p:cNvSpPr>
          <p:nvPr>
            <p:ph type="sldNum" sz="quarter" idx="12"/>
          </p:nvPr>
        </p:nvSpPr>
        <p:spPr/>
        <p:txBody>
          <a:bodyPr/>
          <a:lstStyle/>
          <a:p>
            <a:fld id="{1F28DAEE-427E-4030-87EA-38D724728595}" type="slidenum">
              <a:rPr lang="en-IN" smtClean="0"/>
              <a:pPr/>
              <a:t>15</a:t>
            </a:fld>
            <a:endParaRPr lang="en-IN" dirty="0"/>
          </a:p>
        </p:txBody>
      </p:sp>
      <p:pic>
        <p:nvPicPr>
          <p:cNvPr id="5" name="Content Placeholder 4">
            <a:extLst>
              <a:ext uri="{FF2B5EF4-FFF2-40B4-BE49-F238E27FC236}">
                <a16:creationId xmlns:a16="http://schemas.microsoft.com/office/drawing/2014/main" id="{E2FC5C0A-8DE3-78EF-0FE4-9D7D8A00C3F3}"/>
              </a:ext>
            </a:extLst>
          </p:cNvPr>
          <p:cNvPicPr>
            <a:picLocks noGrp="1" noChangeAspect="1"/>
          </p:cNvPicPr>
          <p:nvPr>
            <p:ph idx="1"/>
          </p:nvPr>
        </p:nvPicPr>
        <p:blipFill>
          <a:blip r:embed="rId2"/>
          <a:stretch>
            <a:fillRect/>
          </a:stretch>
        </p:blipFill>
        <p:spPr>
          <a:xfrm>
            <a:off x="448092" y="1819922"/>
            <a:ext cx="8239125" cy="4856086"/>
          </a:xfrm>
          <a:prstGeom prst="rect">
            <a:avLst/>
          </a:prstGeom>
        </p:spPr>
      </p:pic>
    </p:spTree>
    <p:extLst>
      <p:ext uri="{BB962C8B-B14F-4D97-AF65-F5344CB8AC3E}">
        <p14:creationId xmlns:p14="http://schemas.microsoft.com/office/powerpoint/2010/main" val="16595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B61D-A97A-CB23-A158-C6628BE4BB34}"/>
              </a:ext>
            </a:extLst>
          </p:cNvPr>
          <p:cNvSpPr>
            <a:spLocks noGrp="1"/>
          </p:cNvSpPr>
          <p:nvPr>
            <p:ph type="title"/>
          </p:nvPr>
        </p:nvSpPr>
        <p:spPr/>
        <p:txBody>
          <a:bodyPr/>
          <a:lstStyle/>
          <a:p>
            <a:r>
              <a:rPr lang="gu" dirty="0"/>
              <a:t>એજન્સી નોંધણી પ્રક્રિયા (2)</a:t>
            </a:r>
          </a:p>
        </p:txBody>
      </p:sp>
      <p:sp>
        <p:nvSpPr>
          <p:cNvPr id="4" name="Slide Number Placeholder 3">
            <a:extLst>
              <a:ext uri="{FF2B5EF4-FFF2-40B4-BE49-F238E27FC236}">
                <a16:creationId xmlns:a16="http://schemas.microsoft.com/office/drawing/2014/main" id="{F0EE4C0D-8FBC-60B8-7E01-ED65D88F72FE}"/>
              </a:ext>
            </a:extLst>
          </p:cNvPr>
          <p:cNvSpPr>
            <a:spLocks noGrp="1"/>
          </p:cNvSpPr>
          <p:nvPr>
            <p:ph type="sldNum" sz="quarter" idx="12"/>
          </p:nvPr>
        </p:nvSpPr>
        <p:spPr/>
        <p:txBody>
          <a:bodyPr/>
          <a:lstStyle/>
          <a:p>
            <a:fld id="{1F28DAEE-427E-4030-87EA-38D724728595}" type="slidenum">
              <a:rPr lang="en-IN" smtClean="0"/>
              <a:pPr/>
              <a:t>16</a:t>
            </a:fld>
            <a:endParaRPr lang="en-IN" dirty="0"/>
          </a:p>
        </p:txBody>
      </p:sp>
      <p:pic>
        <p:nvPicPr>
          <p:cNvPr id="5" name="Content Placeholder 4">
            <a:extLst>
              <a:ext uri="{FF2B5EF4-FFF2-40B4-BE49-F238E27FC236}">
                <a16:creationId xmlns:a16="http://schemas.microsoft.com/office/drawing/2014/main" id="{D7DF62F3-A3C9-45D1-C2C4-6E4880BE9690}"/>
              </a:ext>
            </a:extLst>
          </p:cNvPr>
          <p:cNvPicPr>
            <a:picLocks noGrp="1"/>
          </p:cNvPicPr>
          <p:nvPr>
            <p:ph idx="1"/>
          </p:nvPr>
        </p:nvPicPr>
        <p:blipFill>
          <a:blip r:embed="rId2">
            <a:extLst>
              <a:ext uri="{28A0092B-C50C-407E-A947-70E740481C1C}">
                <a14:useLocalDpi xmlns:a14="http://schemas.microsoft.com/office/drawing/2010/main" val="0"/>
              </a:ext>
            </a:extLst>
          </a:blip>
          <a:srcRect t="10826" r="11699" b="5983"/>
          <a:stretch>
            <a:fillRect/>
          </a:stretch>
        </p:blipFill>
        <p:spPr>
          <a:xfrm>
            <a:off x="448092" y="1966843"/>
            <a:ext cx="8239125" cy="4364176"/>
          </a:xfrm>
        </p:spPr>
      </p:pic>
    </p:spTree>
    <p:extLst>
      <p:ext uri="{BB962C8B-B14F-4D97-AF65-F5344CB8AC3E}">
        <p14:creationId xmlns:p14="http://schemas.microsoft.com/office/powerpoint/2010/main" val="3312001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470F-0C58-02F3-2062-BAAEF120F9F5}"/>
              </a:ext>
            </a:extLst>
          </p:cNvPr>
          <p:cNvSpPr>
            <a:spLocks noGrp="1"/>
          </p:cNvSpPr>
          <p:nvPr>
            <p:ph type="title"/>
          </p:nvPr>
        </p:nvSpPr>
        <p:spPr/>
        <p:txBody>
          <a:bodyPr/>
          <a:lstStyle/>
          <a:p>
            <a:r>
              <a:rPr lang="gu" dirty="0"/>
              <a:t>એજન્સી નોંધણી પ્રક્રિયા (3)</a:t>
            </a:r>
          </a:p>
        </p:txBody>
      </p:sp>
      <p:sp>
        <p:nvSpPr>
          <p:cNvPr id="3" name="Content Placeholder 2">
            <a:extLst>
              <a:ext uri="{FF2B5EF4-FFF2-40B4-BE49-F238E27FC236}">
                <a16:creationId xmlns:a16="http://schemas.microsoft.com/office/drawing/2014/main" id="{2A957F0A-588E-33DD-2C1B-18EE2EAF722A}"/>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72222AB7-25E6-B26A-125A-5820F2962FE6}"/>
              </a:ext>
            </a:extLst>
          </p:cNvPr>
          <p:cNvSpPr>
            <a:spLocks noGrp="1"/>
          </p:cNvSpPr>
          <p:nvPr>
            <p:ph type="sldNum" sz="quarter" idx="12"/>
          </p:nvPr>
        </p:nvSpPr>
        <p:spPr/>
        <p:txBody>
          <a:bodyPr/>
          <a:lstStyle/>
          <a:p>
            <a:fld id="{1F28DAEE-427E-4030-87EA-38D724728595}" type="slidenum">
              <a:rPr lang="en-IN" smtClean="0"/>
              <a:pPr/>
              <a:t>17</a:t>
            </a:fld>
            <a:endParaRPr lang="en-IN" dirty="0"/>
          </a:p>
        </p:txBody>
      </p:sp>
      <p:pic>
        <p:nvPicPr>
          <p:cNvPr id="5" name="Content Placeholder 4">
            <a:extLst>
              <a:ext uri="{FF2B5EF4-FFF2-40B4-BE49-F238E27FC236}">
                <a16:creationId xmlns:a16="http://schemas.microsoft.com/office/drawing/2014/main" id="{5A21FED0-C7FF-D8A8-2A4D-35150F7686FF}"/>
              </a:ext>
            </a:extLst>
          </p:cNvPr>
          <p:cNvPicPr>
            <a:picLocks/>
          </p:cNvPicPr>
          <p:nvPr/>
        </p:nvPicPr>
        <p:blipFill>
          <a:blip r:embed="rId2">
            <a:extLst>
              <a:ext uri="{28A0092B-C50C-407E-A947-70E740481C1C}">
                <a14:useLocalDpi xmlns:a14="http://schemas.microsoft.com/office/drawing/2010/main" val="0"/>
              </a:ext>
            </a:extLst>
          </a:blip>
          <a:srcRect l="29968" t="35612" r="29327" b="14815"/>
          <a:stretch>
            <a:fillRect/>
          </a:stretch>
        </p:blipFill>
        <p:spPr>
          <a:xfrm>
            <a:off x="439954" y="1946300"/>
            <a:ext cx="8246844" cy="4405035"/>
          </a:xfrm>
          <a:prstGeom prst="rect">
            <a:avLst/>
          </a:prstGeom>
        </p:spPr>
      </p:pic>
    </p:spTree>
    <p:extLst>
      <p:ext uri="{BB962C8B-B14F-4D97-AF65-F5344CB8AC3E}">
        <p14:creationId xmlns:p14="http://schemas.microsoft.com/office/powerpoint/2010/main" val="315899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3097-7B86-650E-0706-BD4F52E93C0A}"/>
              </a:ext>
            </a:extLst>
          </p:cNvPr>
          <p:cNvSpPr>
            <a:spLocks noGrp="1"/>
          </p:cNvSpPr>
          <p:nvPr>
            <p:ph type="title"/>
          </p:nvPr>
        </p:nvSpPr>
        <p:spPr/>
        <p:txBody>
          <a:bodyPr/>
          <a:lstStyle/>
          <a:p>
            <a:r>
              <a:rPr lang="gu" dirty="0"/>
              <a:t>એજન્સી નોંધણી પ્રક્રિયા (4)</a:t>
            </a:r>
          </a:p>
        </p:txBody>
      </p:sp>
      <p:sp>
        <p:nvSpPr>
          <p:cNvPr id="4" name="Slide Number Placeholder 3">
            <a:extLst>
              <a:ext uri="{FF2B5EF4-FFF2-40B4-BE49-F238E27FC236}">
                <a16:creationId xmlns:a16="http://schemas.microsoft.com/office/drawing/2014/main" id="{9ABCD25F-761E-1EFB-F4A2-0627D97CC80E}"/>
              </a:ext>
            </a:extLst>
          </p:cNvPr>
          <p:cNvSpPr>
            <a:spLocks noGrp="1"/>
          </p:cNvSpPr>
          <p:nvPr>
            <p:ph type="sldNum" sz="quarter" idx="12"/>
          </p:nvPr>
        </p:nvSpPr>
        <p:spPr/>
        <p:txBody>
          <a:bodyPr/>
          <a:lstStyle/>
          <a:p>
            <a:fld id="{1F28DAEE-427E-4030-87EA-38D724728595}" type="slidenum">
              <a:rPr lang="en-IN" smtClean="0"/>
              <a:pPr/>
              <a:t>18</a:t>
            </a:fld>
            <a:endParaRPr lang="en-IN" dirty="0"/>
          </a:p>
        </p:txBody>
      </p:sp>
      <p:pic>
        <p:nvPicPr>
          <p:cNvPr id="5" name="Content Placeholder 4">
            <a:extLst>
              <a:ext uri="{FF2B5EF4-FFF2-40B4-BE49-F238E27FC236}">
                <a16:creationId xmlns:a16="http://schemas.microsoft.com/office/drawing/2014/main" id="{CB580663-504B-F595-515A-4C2ED866FA40}"/>
              </a:ext>
            </a:extLst>
          </p:cNvPr>
          <p:cNvPicPr>
            <a:picLocks noGrp="1"/>
          </p:cNvPicPr>
          <p:nvPr>
            <p:ph idx="1"/>
          </p:nvPr>
        </p:nvPicPr>
        <p:blipFill>
          <a:blip r:embed="rId2">
            <a:extLst>
              <a:ext uri="{28A0092B-C50C-407E-A947-70E740481C1C}">
                <a14:useLocalDpi xmlns:a14="http://schemas.microsoft.com/office/drawing/2010/main" val="0"/>
              </a:ext>
            </a:extLst>
          </a:blip>
          <a:srcRect t="10541" r="2885" b="6268"/>
          <a:stretch>
            <a:fillRect/>
          </a:stretch>
        </p:blipFill>
        <p:spPr>
          <a:xfrm>
            <a:off x="448092" y="2202434"/>
            <a:ext cx="8239125" cy="3968091"/>
          </a:xfrm>
        </p:spPr>
      </p:pic>
    </p:spTree>
    <p:extLst>
      <p:ext uri="{BB962C8B-B14F-4D97-AF65-F5344CB8AC3E}">
        <p14:creationId xmlns:p14="http://schemas.microsoft.com/office/powerpoint/2010/main" val="391406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F843-2FBB-8C75-D7B9-E43349213977}"/>
              </a:ext>
            </a:extLst>
          </p:cNvPr>
          <p:cNvSpPr>
            <a:spLocks noGrp="1"/>
          </p:cNvSpPr>
          <p:nvPr>
            <p:ph type="title"/>
          </p:nvPr>
        </p:nvSpPr>
        <p:spPr/>
        <p:txBody>
          <a:bodyPr/>
          <a:lstStyle/>
          <a:p>
            <a:r>
              <a:rPr lang="gu" dirty="0"/>
              <a:t>એજન્સી નોંધણી પ્રક્રિયા (5)</a:t>
            </a:r>
          </a:p>
        </p:txBody>
      </p:sp>
      <p:sp>
        <p:nvSpPr>
          <p:cNvPr id="4" name="Slide Number Placeholder 3">
            <a:extLst>
              <a:ext uri="{FF2B5EF4-FFF2-40B4-BE49-F238E27FC236}">
                <a16:creationId xmlns:a16="http://schemas.microsoft.com/office/drawing/2014/main" id="{75FF1E6B-B2A7-419E-25C3-1042E7A09306}"/>
              </a:ext>
            </a:extLst>
          </p:cNvPr>
          <p:cNvSpPr>
            <a:spLocks noGrp="1"/>
          </p:cNvSpPr>
          <p:nvPr>
            <p:ph type="sldNum" sz="quarter" idx="12"/>
          </p:nvPr>
        </p:nvSpPr>
        <p:spPr/>
        <p:txBody>
          <a:bodyPr/>
          <a:lstStyle/>
          <a:p>
            <a:fld id="{1F28DAEE-427E-4030-87EA-38D724728595}" type="slidenum">
              <a:rPr lang="en-IN" smtClean="0"/>
              <a:pPr/>
              <a:t>19</a:t>
            </a:fld>
            <a:endParaRPr lang="en-IN" dirty="0"/>
          </a:p>
        </p:txBody>
      </p:sp>
      <p:pic>
        <p:nvPicPr>
          <p:cNvPr id="5" name="Content Placeholder 4">
            <a:extLst>
              <a:ext uri="{FF2B5EF4-FFF2-40B4-BE49-F238E27FC236}">
                <a16:creationId xmlns:a16="http://schemas.microsoft.com/office/drawing/2014/main" id="{6F11CCCB-DEA4-E04C-778E-0F2E79FA6AC6}"/>
              </a:ext>
            </a:extLst>
          </p:cNvPr>
          <p:cNvPicPr>
            <a:picLocks noGrp="1"/>
          </p:cNvPicPr>
          <p:nvPr>
            <p:ph idx="1"/>
          </p:nvPr>
        </p:nvPicPr>
        <p:blipFill>
          <a:blip r:embed="rId2">
            <a:extLst>
              <a:ext uri="{28A0092B-C50C-407E-A947-70E740481C1C}">
                <a14:useLocalDpi xmlns:a14="http://schemas.microsoft.com/office/drawing/2010/main" val="0"/>
              </a:ext>
            </a:extLst>
          </a:blip>
          <a:srcRect t="9972" r="4327" b="5128"/>
          <a:stretch>
            <a:fillRect/>
          </a:stretch>
        </p:blipFill>
        <p:spPr>
          <a:xfrm>
            <a:off x="447675" y="2093609"/>
            <a:ext cx="8239125" cy="4110644"/>
          </a:xfrm>
        </p:spPr>
      </p:pic>
    </p:spTree>
    <p:extLst>
      <p:ext uri="{BB962C8B-B14F-4D97-AF65-F5344CB8AC3E}">
        <p14:creationId xmlns:p14="http://schemas.microsoft.com/office/powerpoint/2010/main" val="248268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2295-3021-B558-5F2F-B53CAE69414A}"/>
              </a:ext>
            </a:extLst>
          </p:cNvPr>
          <p:cNvSpPr>
            <a:spLocks noGrp="1"/>
          </p:cNvSpPr>
          <p:nvPr>
            <p:ph type="title"/>
          </p:nvPr>
        </p:nvSpPr>
        <p:spPr/>
        <p:txBody>
          <a:bodyPr/>
          <a:lstStyle/>
          <a:p>
            <a:pPr algn="ctr"/>
            <a:r>
              <a:rPr lang="en-IN" dirty="0"/>
              <a:t>PFMS (</a:t>
            </a:r>
            <a:r>
              <a:rPr lang="en-US" dirty="0"/>
              <a:t>PUBLIC FINANCIAL MANAGEMENT SYSTEM</a:t>
            </a:r>
            <a:r>
              <a:rPr lang="en-IN" dirty="0"/>
              <a:t> )</a:t>
            </a:r>
          </a:p>
        </p:txBody>
      </p:sp>
      <p:sp>
        <p:nvSpPr>
          <p:cNvPr id="3" name="Content Placeholder 2">
            <a:extLst>
              <a:ext uri="{FF2B5EF4-FFF2-40B4-BE49-F238E27FC236}">
                <a16:creationId xmlns:a16="http://schemas.microsoft.com/office/drawing/2014/main" id="{37EAB21C-8D4B-F4D9-9900-EE3DE1935893}"/>
              </a:ext>
            </a:extLst>
          </p:cNvPr>
          <p:cNvSpPr>
            <a:spLocks noGrp="1"/>
          </p:cNvSpPr>
          <p:nvPr>
            <p:ph idx="1"/>
          </p:nvPr>
        </p:nvSpPr>
        <p:spPr/>
        <p:txBody>
          <a:bodyPr>
            <a:normAutofit fontScale="77500" lnSpcReduction="20000"/>
          </a:bodyPr>
          <a:lstStyle/>
          <a:p>
            <a:pPr>
              <a:lnSpc>
                <a:spcPct val="120000"/>
              </a:lnSpc>
            </a:pPr>
            <a:r>
              <a:rPr lang="gu" sz="2800" dirty="0"/>
              <a:t>PFMS એ વેબ-આધારિત ઓનલાઇન ટ્રાન્ઝેકશન સિસ્ટમ છે  જેને કન્ટ્રોલર જનરલ ઓફ એકાઉન્ટ્સ(CGA)</a:t>
            </a:r>
            <a:r>
              <a:rPr lang="en-IN" sz="2800" dirty="0"/>
              <a:t> </a:t>
            </a:r>
            <a:r>
              <a:rPr lang="gu" sz="2800" dirty="0"/>
              <a:t>દ્વારા વિકસાવવામાં આવી છે</a:t>
            </a:r>
            <a:r>
              <a:rPr lang="gu-IN" sz="2800" dirty="0"/>
              <a:t>. </a:t>
            </a:r>
            <a:endParaRPr lang="en-US" sz="2800" dirty="0"/>
          </a:p>
          <a:p>
            <a:pPr>
              <a:lnSpc>
                <a:spcPct val="120000"/>
              </a:lnSpc>
            </a:pPr>
            <a:r>
              <a:rPr lang="gu" sz="2800" dirty="0"/>
              <a:t>PFMS નો ઉદેશ્ય ભારત સરકારની યોજ</a:t>
            </a:r>
            <a:r>
              <a:rPr lang="gu-IN" sz="2800" dirty="0"/>
              <a:t>ના </a:t>
            </a:r>
            <a:r>
              <a:rPr lang="gu" sz="2800" dirty="0"/>
              <a:t>ફંડમેનેજમેન્ટ માટે આ સિસ્ટમની કલ્પના કરવામાં આવી છે, જે વિવિધ હિતધારકોને ભારત સરકાર તરફથી અને અમલીકરણ એજન્સીઓને છેલ્લા લાભાર્થી સુધી ભંડોળના વિતરણ અંગે વિશ્વસનીય અને અર્થપૂર્ણ માહિતી પ્રદાન કરે છે. PFMS વાસ્તવિક સમયના ધોરણે અમલીકરણના વિવિધ સ્તરો પર વિવિધ યોજનાઓ હેઠળ ભંડોળના ઉપયોગની પણ જાણ કરે છે.</a:t>
            </a:r>
            <a:endParaRPr lang="en-US" sz="2800" dirty="0"/>
          </a:p>
          <a:p>
            <a:pPr>
              <a:lnSpc>
                <a:spcPct val="120000"/>
              </a:lnSpc>
            </a:pPr>
            <a:r>
              <a:rPr lang="gu" sz="2800" dirty="0"/>
              <a:t>ચૂકવણી અને એકાઉન્ટિંગ કામગીરીનું ડિજીટાઇઝેશન</a:t>
            </a:r>
          </a:p>
          <a:p>
            <a:pPr>
              <a:lnSpc>
                <a:spcPct val="120000"/>
              </a:lnSpc>
            </a:pPr>
            <a:r>
              <a:rPr lang="gu" sz="2800" dirty="0"/>
              <a:t>અંતિમ લાભાર્થી સુધી ભંડોળનું સંપૂર્ણ ટ્રેકિંગ</a:t>
            </a:r>
          </a:p>
          <a:p>
            <a:pPr>
              <a:lnSpc>
                <a:spcPct val="120000"/>
              </a:lnSpc>
            </a:pPr>
            <a:r>
              <a:rPr lang="gu" sz="2800" dirty="0"/>
              <a:t>સમયસર ફંડ ટ્રાન્સફર</a:t>
            </a:r>
            <a:endParaRPr lang="en-IN" sz="2800" dirty="0"/>
          </a:p>
        </p:txBody>
      </p:sp>
      <p:sp>
        <p:nvSpPr>
          <p:cNvPr id="4" name="Slide Number Placeholder 3">
            <a:extLst>
              <a:ext uri="{FF2B5EF4-FFF2-40B4-BE49-F238E27FC236}">
                <a16:creationId xmlns:a16="http://schemas.microsoft.com/office/drawing/2014/main" id="{90C9D27F-BEC5-5862-4D1C-128EE2552E03}"/>
              </a:ext>
            </a:extLst>
          </p:cNvPr>
          <p:cNvSpPr>
            <a:spLocks noGrp="1"/>
          </p:cNvSpPr>
          <p:nvPr>
            <p:ph type="sldNum" sz="quarter" idx="12"/>
          </p:nvPr>
        </p:nvSpPr>
        <p:spPr/>
        <p:txBody>
          <a:bodyPr/>
          <a:lstStyle/>
          <a:p>
            <a:fld id="{1F28DAEE-427E-4030-87EA-38D724728595}" type="slidenum">
              <a:rPr lang="en-IN" smtClean="0"/>
              <a:pPr/>
              <a:t>2</a:t>
            </a:fld>
            <a:endParaRPr lang="en-IN" dirty="0"/>
          </a:p>
        </p:txBody>
      </p:sp>
    </p:spTree>
    <p:extLst>
      <p:ext uri="{BB962C8B-B14F-4D97-AF65-F5344CB8AC3E}">
        <p14:creationId xmlns:p14="http://schemas.microsoft.com/office/powerpoint/2010/main" val="190731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3BF6-90CF-822A-7925-E83FC2C64BBA}"/>
              </a:ext>
            </a:extLst>
          </p:cNvPr>
          <p:cNvSpPr>
            <a:spLocks noGrp="1"/>
          </p:cNvSpPr>
          <p:nvPr>
            <p:ph type="title"/>
          </p:nvPr>
        </p:nvSpPr>
        <p:spPr/>
        <p:txBody>
          <a:bodyPr/>
          <a:lstStyle/>
          <a:p>
            <a:r>
              <a:rPr lang="gu" dirty="0"/>
              <a:t>એજન્સી નોંધણી પ્રક્રિયા</a:t>
            </a:r>
            <a:r>
              <a:rPr lang="gu-IN" dirty="0"/>
              <a:t> </a:t>
            </a:r>
            <a:r>
              <a:rPr lang="gu" dirty="0"/>
              <a:t>(6)</a:t>
            </a:r>
          </a:p>
        </p:txBody>
      </p:sp>
      <p:sp>
        <p:nvSpPr>
          <p:cNvPr id="4" name="Slide Number Placeholder 3">
            <a:extLst>
              <a:ext uri="{FF2B5EF4-FFF2-40B4-BE49-F238E27FC236}">
                <a16:creationId xmlns:a16="http://schemas.microsoft.com/office/drawing/2014/main" id="{6AAB7613-5B97-A232-F541-A2E61608B1A8}"/>
              </a:ext>
            </a:extLst>
          </p:cNvPr>
          <p:cNvSpPr>
            <a:spLocks noGrp="1"/>
          </p:cNvSpPr>
          <p:nvPr>
            <p:ph type="sldNum" sz="quarter" idx="12"/>
          </p:nvPr>
        </p:nvSpPr>
        <p:spPr/>
        <p:txBody>
          <a:bodyPr/>
          <a:lstStyle/>
          <a:p>
            <a:fld id="{1F28DAEE-427E-4030-87EA-38D724728595}" type="slidenum">
              <a:rPr lang="en-IN" smtClean="0"/>
              <a:pPr/>
              <a:t>20</a:t>
            </a:fld>
            <a:endParaRPr lang="en-IN" dirty="0"/>
          </a:p>
        </p:txBody>
      </p:sp>
      <p:pic>
        <p:nvPicPr>
          <p:cNvPr id="5" name="Content Placeholder 4">
            <a:extLst>
              <a:ext uri="{FF2B5EF4-FFF2-40B4-BE49-F238E27FC236}">
                <a16:creationId xmlns:a16="http://schemas.microsoft.com/office/drawing/2014/main" id="{0A80D43E-FB5B-D229-A35B-B9F66F17E64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49492" y="1946275"/>
            <a:ext cx="7835491" cy="4405313"/>
          </a:xfrm>
        </p:spPr>
      </p:pic>
    </p:spTree>
    <p:extLst>
      <p:ext uri="{BB962C8B-B14F-4D97-AF65-F5344CB8AC3E}">
        <p14:creationId xmlns:p14="http://schemas.microsoft.com/office/powerpoint/2010/main" val="312040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C979-990E-11D8-4384-79629F2DDA85}"/>
              </a:ext>
            </a:extLst>
          </p:cNvPr>
          <p:cNvSpPr>
            <a:spLocks noGrp="1"/>
          </p:cNvSpPr>
          <p:nvPr>
            <p:ph type="title"/>
          </p:nvPr>
        </p:nvSpPr>
        <p:spPr/>
        <p:txBody>
          <a:bodyPr/>
          <a:lstStyle/>
          <a:p>
            <a:r>
              <a:rPr lang="gu" dirty="0"/>
              <a:t>એજન્સી નોંધણી પ્રક્રિયા</a:t>
            </a:r>
            <a:r>
              <a:rPr lang="gu-IN" dirty="0"/>
              <a:t> </a:t>
            </a:r>
            <a:r>
              <a:rPr lang="gu" dirty="0"/>
              <a:t>(7)</a:t>
            </a:r>
          </a:p>
        </p:txBody>
      </p:sp>
      <p:sp>
        <p:nvSpPr>
          <p:cNvPr id="4" name="Slide Number Placeholder 3">
            <a:extLst>
              <a:ext uri="{FF2B5EF4-FFF2-40B4-BE49-F238E27FC236}">
                <a16:creationId xmlns:a16="http://schemas.microsoft.com/office/drawing/2014/main" id="{9FC2F976-5071-F981-858B-0BEDAFFB86A2}"/>
              </a:ext>
            </a:extLst>
          </p:cNvPr>
          <p:cNvSpPr>
            <a:spLocks noGrp="1"/>
          </p:cNvSpPr>
          <p:nvPr>
            <p:ph type="sldNum" sz="quarter" idx="12"/>
          </p:nvPr>
        </p:nvSpPr>
        <p:spPr/>
        <p:txBody>
          <a:bodyPr/>
          <a:lstStyle/>
          <a:p>
            <a:fld id="{1F28DAEE-427E-4030-87EA-38D724728595}" type="slidenum">
              <a:rPr lang="en-IN" smtClean="0"/>
              <a:pPr/>
              <a:t>21</a:t>
            </a:fld>
            <a:endParaRPr lang="en-IN" dirty="0"/>
          </a:p>
        </p:txBody>
      </p:sp>
      <p:pic>
        <p:nvPicPr>
          <p:cNvPr id="5" name="Content Placeholder 3">
            <a:extLst>
              <a:ext uri="{FF2B5EF4-FFF2-40B4-BE49-F238E27FC236}">
                <a16:creationId xmlns:a16="http://schemas.microsoft.com/office/drawing/2014/main" id="{EEC3A045-F871-9CD5-32F9-E7CA2F3136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9492" y="1946275"/>
            <a:ext cx="7835491" cy="4405313"/>
          </a:xfrm>
        </p:spPr>
      </p:pic>
    </p:spTree>
    <p:extLst>
      <p:ext uri="{BB962C8B-B14F-4D97-AF65-F5344CB8AC3E}">
        <p14:creationId xmlns:p14="http://schemas.microsoft.com/office/powerpoint/2010/main" val="67948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984A-5788-FC98-CCFE-67DDA7B535C1}"/>
              </a:ext>
            </a:extLst>
          </p:cNvPr>
          <p:cNvSpPr>
            <a:spLocks noGrp="1"/>
          </p:cNvSpPr>
          <p:nvPr>
            <p:ph type="title"/>
          </p:nvPr>
        </p:nvSpPr>
        <p:spPr/>
        <p:txBody>
          <a:bodyPr/>
          <a:lstStyle/>
          <a:p>
            <a:r>
              <a:rPr lang="gu" dirty="0"/>
              <a:t>એજન્સી નોંધણી પ્રક્રિયા</a:t>
            </a:r>
            <a:r>
              <a:rPr lang="gu-IN" dirty="0"/>
              <a:t> </a:t>
            </a:r>
            <a:r>
              <a:rPr lang="gu" dirty="0"/>
              <a:t>(8)</a:t>
            </a:r>
          </a:p>
        </p:txBody>
      </p:sp>
      <p:sp>
        <p:nvSpPr>
          <p:cNvPr id="4" name="Slide Number Placeholder 3">
            <a:extLst>
              <a:ext uri="{FF2B5EF4-FFF2-40B4-BE49-F238E27FC236}">
                <a16:creationId xmlns:a16="http://schemas.microsoft.com/office/drawing/2014/main" id="{9D081157-03B3-36E7-06F5-7CE654068204}"/>
              </a:ext>
            </a:extLst>
          </p:cNvPr>
          <p:cNvSpPr>
            <a:spLocks noGrp="1"/>
          </p:cNvSpPr>
          <p:nvPr>
            <p:ph type="sldNum" sz="quarter" idx="12"/>
          </p:nvPr>
        </p:nvSpPr>
        <p:spPr/>
        <p:txBody>
          <a:bodyPr/>
          <a:lstStyle/>
          <a:p>
            <a:fld id="{1F28DAEE-427E-4030-87EA-38D724728595}" type="slidenum">
              <a:rPr lang="en-IN" smtClean="0"/>
              <a:pPr/>
              <a:t>22</a:t>
            </a:fld>
            <a:endParaRPr lang="en-IN" dirty="0"/>
          </a:p>
        </p:txBody>
      </p:sp>
      <p:pic>
        <p:nvPicPr>
          <p:cNvPr id="5" name="Content Placeholder 3">
            <a:extLst>
              <a:ext uri="{FF2B5EF4-FFF2-40B4-BE49-F238E27FC236}">
                <a16:creationId xmlns:a16="http://schemas.microsoft.com/office/drawing/2014/main" id="{98A2A0EB-DE77-6E92-8219-AF4693546D71}"/>
              </a:ext>
            </a:extLst>
          </p:cNvPr>
          <p:cNvPicPr>
            <a:picLocks noGrp="1" noChangeAspect="1"/>
          </p:cNvPicPr>
          <p:nvPr>
            <p:ph idx="1"/>
          </p:nvPr>
        </p:nvPicPr>
        <p:blipFill>
          <a:blip r:embed="rId2"/>
          <a:stretch>
            <a:fillRect/>
          </a:stretch>
        </p:blipFill>
        <p:spPr>
          <a:xfrm>
            <a:off x="447675" y="2360311"/>
            <a:ext cx="8239125" cy="3577240"/>
          </a:xfrm>
          <a:prstGeom prst="rect">
            <a:avLst/>
          </a:prstGeom>
        </p:spPr>
      </p:pic>
    </p:spTree>
    <p:extLst>
      <p:ext uri="{BB962C8B-B14F-4D97-AF65-F5344CB8AC3E}">
        <p14:creationId xmlns:p14="http://schemas.microsoft.com/office/powerpoint/2010/main" val="343539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901D-A48E-B7D9-3990-FA727AB0A59D}"/>
              </a:ext>
            </a:extLst>
          </p:cNvPr>
          <p:cNvSpPr>
            <a:spLocks noGrp="1"/>
          </p:cNvSpPr>
          <p:nvPr>
            <p:ph type="title"/>
          </p:nvPr>
        </p:nvSpPr>
        <p:spPr/>
        <p:txBody>
          <a:bodyPr/>
          <a:lstStyle/>
          <a:p>
            <a:r>
              <a:rPr lang="gu" dirty="0"/>
              <a:t>એજન્સી નોંધણી પ્રક્રિયા</a:t>
            </a:r>
            <a:r>
              <a:rPr lang="gu-IN" dirty="0"/>
              <a:t> </a:t>
            </a:r>
            <a:r>
              <a:rPr lang="gu" dirty="0"/>
              <a:t>(9)</a:t>
            </a:r>
          </a:p>
        </p:txBody>
      </p:sp>
      <p:sp>
        <p:nvSpPr>
          <p:cNvPr id="3" name="Content Placeholder 2">
            <a:extLst>
              <a:ext uri="{FF2B5EF4-FFF2-40B4-BE49-F238E27FC236}">
                <a16:creationId xmlns:a16="http://schemas.microsoft.com/office/drawing/2014/main" id="{A29830A3-1D25-3810-43FD-C0A2BAA9EAA6}"/>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D56D2C76-D8D9-8FB6-A276-49246C7011CA}"/>
              </a:ext>
            </a:extLst>
          </p:cNvPr>
          <p:cNvSpPr>
            <a:spLocks noGrp="1"/>
          </p:cNvSpPr>
          <p:nvPr>
            <p:ph type="sldNum" sz="quarter" idx="12"/>
          </p:nvPr>
        </p:nvSpPr>
        <p:spPr/>
        <p:txBody>
          <a:bodyPr/>
          <a:lstStyle/>
          <a:p>
            <a:fld id="{1F28DAEE-427E-4030-87EA-38D724728595}" type="slidenum">
              <a:rPr lang="en-IN" smtClean="0"/>
              <a:pPr/>
              <a:t>23</a:t>
            </a:fld>
            <a:endParaRPr lang="en-IN" dirty="0"/>
          </a:p>
        </p:txBody>
      </p:sp>
      <p:pic>
        <p:nvPicPr>
          <p:cNvPr id="5" name="Content Placeholder 3">
            <a:extLst>
              <a:ext uri="{FF2B5EF4-FFF2-40B4-BE49-F238E27FC236}">
                <a16:creationId xmlns:a16="http://schemas.microsoft.com/office/drawing/2014/main" id="{F3F01548-3F13-0133-6006-EDC1EA7AF3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1" y="1946300"/>
            <a:ext cx="8246845" cy="4405035"/>
          </a:xfrm>
          <a:prstGeom prst="rect">
            <a:avLst/>
          </a:prstGeom>
        </p:spPr>
      </p:pic>
    </p:spTree>
    <p:extLst>
      <p:ext uri="{BB962C8B-B14F-4D97-AF65-F5344CB8AC3E}">
        <p14:creationId xmlns:p14="http://schemas.microsoft.com/office/powerpoint/2010/main" val="326085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BAB7-8604-B4CF-F8CD-D9B5D834C36C}"/>
              </a:ext>
            </a:extLst>
          </p:cNvPr>
          <p:cNvSpPr>
            <a:spLocks noGrp="1"/>
          </p:cNvSpPr>
          <p:nvPr>
            <p:ph type="title"/>
          </p:nvPr>
        </p:nvSpPr>
        <p:spPr/>
        <p:txBody>
          <a:bodyPr/>
          <a:lstStyle/>
          <a:p>
            <a:r>
              <a:rPr lang="gu" dirty="0"/>
              <a:t>એજન્સી નોંધણી પ્રક્રિયા</a:t>
            </a:r>
            <a:r>
              <a:rPr lang="gu-IN" dirty="0"/>
              <a:t> </a:t>
            </a:r>
            <a:r>
              <a:rPr lang="gu" dirty="0"/>
              <a:t>(10)</a:t>
            </a:r>
          </a:p>
        </p:txBody>
      </p:sp>
      <p:sp>
        <p:nvSpPr>
          <p:cNvPr id="3" name="Content Placeholder 2">
            <a:extLst>
              <a:ext uri="{FF2B5EF4-FFF2-40B4-BE49-F238E27FC236}">
                <a16:creationId xmlns:a16="http://schemas.microsoft.com/office/drawing/2014/main" id="{A54F8FFA-B413-2851-DD85-D41AEC3615A0}"/>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5FE0895F-2032-8C56-AB70-0DE1B8D61452}"/>
              </a:ext>
            </a:extLst>
          </p:cNvPr>
          <p:cNvSpPr>
            <a:spLocks noGrp="1"/>
          </p:cNvSpPr>
          <p:nvPr>
            <p:ph type="sldNum" sz="quarter" idx="12"/>
          </p:nvPr>
        </p:nvSpPr>
        <p:spPr/>
        <p:txBody>
          <a:bodyPr/>
          <a:lstStyle/>
          <a:p>
            <a:fld id="{1F28DAEE-427E-4030-87EA-38D724728595}" type="slidenum">
              <a:rPr lang="en-IN" smtClean="0"/>
              <a:pPr/>
              <a:t>24</a:t>
            </a:fld>
            <a:endParaRPr lang="en-IN" dirty="0"/>
          </a:p>
        </p:txBody>
      </p:sp>
      <p:pic>
        <p:nvPicPr>
          <p:cNvPr id="5" name="Content Placeholder 3">
            <a:extLst>
              <a:ext uri="{FF2B5EF4-FFF2-40B4-BE49-F238E27FC236}">
                <a16:creationId xmlns:a16="http://schemas.microsoft.com/office/drawing/2014/main" id="{55F30984-33A0-A884-EB1A-FCA840A0DA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00015" y="1946300"/>
            <a:ext cx="8304031" cy="4405035"/>
          </a:xfrm>
          <a:prstGeom prst="rect">
            <a:avLst/>
          </a:prstGeom>
        </p:spPr>
      </p:pic>
    </p:spTree>
    <p:extLst>
      <p:ext uri="{BB962C8B-B14F-4D97-AF65-F5344CB8AC3E}">
        <p14:creationId xmlns:p14="http://schemas.microsoft.com/office/powerpoint/2010/main" val="10070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4FB9-9599-F75D-4242-CE4821F7DE4C}"/>
              </a:ext>
            </a:extLst>
          </p:cNvPr>
          <p:cNvSpPr>
            <a:spLocks noGrp="1"/>
          </p:cNvSpPr>
          <p:nvPr>
            <p:ph type="title"/>
          </p:nvPr>
        </p:nvSpPr>
        <p:spPr/>
        <p:txBody>
          <a:bodyPr/>
          <a:lstStyle/>
          <a:p>
            <a:r>
              <a:rPr lang="gu" dirty="0"/>
              <a:t>એજન્સીઓની નોંધણી</a:t>
            </a:r>
            <a:endParaRPr lang="en-IN" dirty="0"/>
          </a:p>
        </p:txBody>
      </p:sp>
      <p:sp>
        <p:nvSpPr>
          <p:cNvPr id="3" name="Content Placeholder 2">
            <a:extLst>
              <a:ext uri="{FF2B5EF4-FFF2-40B4-BE49-F238E27FC236}">
                <a16:creationId xmlns:a16="http://schemas.microsoft.com/office/drawing/2014/main" id="{FCC1C72C-A1F7-0435-4C14-87E56C0B071A}"/>
              </a:ext>
            </a:extLst>
          </p:cNvPr>
          <p:cNvSpPr>
            <a:spLocks noGrp="1"/>
          </p:cNvSpPr>
          <p:nvPr>
            <p:ph idx="1"/>
          </p:nvPr>
        </p:nvSpPr>
        <p:spPr/>
        <p:txBody>
          <a:bodyPr/>
          <a:lstStyle/>
          <a:p>
            <a:pPr marL="546600" indent="-546600" algn="l">
              <a:lnSpc>
                <a:spcPct val="150000"/>
              </a:lnSpc>
              <a:buAutoNum type="arabicPeriod"/>
            </a:pPr>
            <a:r>
              <a:rPr lang="gu-IN" sz="2400" dirty="0"/>
              <a:t>પીએફએમએસ પોર્ટલ પર એક જ વાર એજન્સીની નોંધણી કરવામાં આવશે</a:t>
            </a:r>
          </a:p>
          <a:p>
            <a:pPr marL="546600" indent="-546600" algn="l">
              <a:lnSpc>
                <a:spcPct val="150000"/>
              </a:lnSpc>
              <a:buAutoNum type="arabicPeriod"/>
            </a:pPr>
            <a:r>
              <a:rPr lang="gu-IN" sz="2400" dirty="0"/>
              <a:t>એકવાર એજન્સી રજીસ્ટર થઈ જાય અને સ્કીમ માટે મંજૂર થઈ જાય પછી તે જ એજન્સીમાં વધુ સ્કીમ ઉમેરી શકાય છે.</a:t>
            </a:r>
          </a:p>
          <a:p>
            <a:pPr marL="546600" indent="-546600" algn="l">
              <a:lnSpc>
                <a:spcPct val="150000"/>
              </a:lnSpc>
              <a:buAutoNum type="arabicPeriod"/>
            </a:pPr>
            <a:r>
              <a:rPr lang="gu" sz="2400" dirty="0"/>
              <a:t>જો જરૂરી હોય તો, એક યોજના માટે </a:t>
            </a:r>
            <a:r>
              <a:rPr lang="gu-IN" sz="2400" dirty="0"/>
              <a:t>વિ</a:t>
            </a:r>
            <a:r>
              <a:rPr lang="gu" sz="2400" dirty="0"/>
              <a:t>વિધ બેંક ખાતાઓ ઉમેરી શકાય છે.</a:t>
            </a:r>
          </a:p>
          <a:p>
            <a:endParaRPr lang="en-IN" dirty="0"/>
          </a:p>
        </p:txBody>
      </p:sp>
      <p:sp>
        <p:nvSpPr>
          <p:cNvPr id="4" name="Slide Number Placeholder 3">
            <a:extLst>
              <a:ext uri="{FF2B5EF4-FFF2-40B4-BE49-F238E27FC236}">
                <a16:creationId xmlns:a16="http://schemas.microsoft.com/office/drawing/2014/main" id="{7A69C76C-6E74-5601-3216-316D8956F582}"/>
              </a:ext>
            </a:extLst>
          </p:cNvPr>
          <p:cNvSpPr>
            <a:spLocks noGrp="1"/>
          </p:cNvSpPr>
          <p:nvPr>
            <p:ph type="sldNum" sz="quarter" idx="12"/>
          </p:nvPr>
        </p:nvSpPr>
        <p:spPr/>
        <p:txBody>
          <a:bodyPr/>
          <a:lstStyle/>
          <a:p>
            <a:fld id="{1F28DAEE-427E-4030-87EA-38D724728595}" type="slidenum">
              <a:rPr lang="en-IN" smtClean="0"/>
              <a:pPr/>
              <a:t>25</a:t>
            </a:fld>
            <a:endParaRPr lang="en-IN" dirty="0"/>
          </a:p>
        </p:txBody>
      </p:sp>
    </p:spTree>
    <p:extLst>
      <p:ext uri="{BB962C8B-B14F-4D97-AF65-F5344CB8AC3E}">
        <p14:creationId xmlns:p14="http://schemas.microsoft.com/office/powerpoint/2010/main" val="368776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a:t>
            </a:r>
            <a:r>
              <a:rPr lang="gu-IN" dirty="0"/>
              <a:t>dmin id  </a:t>
            </a:r>
            <a:br>
              <a:rPr lang="en-IN" dirty="0"/>
            </a:br>
            <a:endParaRPr lang="en-IN" dirty="0"/>
          </a:p>
        </p:txBody>
      </p:sp>
      <p:sp>
        <p:nvSpPr>
          <p:cNvPr id="3" name="Content Placeholder 2"/>
          <p:cNvSpPr>
            <a:spLocks noGrp="1"/>
          </p:cNvSpPr>
          <p:nvPr>
            <p:ph idx="1"/>
          </p:nvPr>
        </p:nvSpPr>
        <p:spPr/>
        <p:txBody>
          <a:bodyPr>
            <a:normAutofit/>
          </a:bodyPr>
          <a:lstStyle/>
          <a:p>
            <a:r>
              <a:rPr lang="gu" dirty="0"/>
              <a:t>વપરાશકર્તાઓની રચના (મેકર અને </a:t>
            </a:r>
            <a:r>
              <a:rPr lang="gu" sz="1800" dirty="0"/>
              <a:t>ચેકર</a:t>
            </a:r>
            <a:r>
              <a:rPr lang="gu" dirty="0"/>
              <a:t>)</a:t>
            </a:r>
          </a:p>
          <a:p>
            <a:r>
              <a:rPr lang="gu" dirty="0"/>
              <a:t>હાલના વપરાશકર્તાઓનું સંપાદન</a:t>
            </a:r>
          </a:p>
          <a:p>
            <a:r>
              <a:rPr lang="gu" dirty="0"/>
              <a:t>PFMS પર વપરાશકર્તાઓને ચુકવણીની રકમની મર્યાદા સોંપો</a:t>
            </a:r>
          </a:p>
          <a:p>
            <a:r>
              <a:rPr lang="gu" dirty="0"/>
              <a:t>જો જરૂરી હોય તો વધુ નવી યોજનાઓની નોંધણી કરવી</a:t>
            </a:r>
          </a:p>
          <a:p>
            <a:r>
              <a:rPr lang="gu" dirty="0"/>
              <a:t>નવી </a:t>
            </a:r>
            <a:r>
              <a:rPr lang="gu-IN" dirty="0"/>
              <a:t>જિલ્લા</a:t>
            </a:r>
            <a:r>
              <a:rPr lang="gu" dirty="0"/>
              <a:t>એજન્સીની નોંધણી</a:t>
            </a:r>
          </a:p>
          <a:p>
            <a:r>
              <a:rPr lang="gu" dirty="0"/>
              <a:t>યોજના/બેંક ખાતા</a:t>
            </a:r>
            <a:r>
              <a:rPr lang="gu-IN" dirty="0"/>
              <a:t>નું </a:t>
            </a:r>
            <a:r>
              <a:rPr lang="gu" dirty="0"/>
              <a:t>ડી-એક્ટિવેશન</a:t>
            </a:r>
          </a:p>
          <a:p>
            <a:r>
              <a:rPr lang="gu" dirty="0"/>
              <a:t>ચુકવણી માટે બેંક એકાઉન્ટ સક્રિયકરણ</a:t>
            </a:r>
          </a:p>
          <a:p>
            <a:r>
              <a:rPr lang="gu" dirty="0"/>
              <a:t>એજન્સીને ભંડોળની ફાળવણી</a:t>
            </a:r>
            <a:endParaRPr lang="en-IN" dirty="0"/>
          </a:p>
          <a:p>
            <a:pPr marL="0" indent="0">
              <a:buNone/>
            </a:pPr>
            <a:endParaRPr lang="en-IN" dirty="0"/>
          </a:p>
        </p:txBody>
      </p:sp>
      <p:sp>
        <p:nvSpPr>
          <p:cNvPr id="4" name="Slide Number Placeholder 3"/>
          <p:cNvSpPr>
            <a:spLocks noGrp="1"/>
          </p:cNvSpPr>
          <p:nvPr>
            <p:ph type="sldNum" sz="quarter" idx="12"/>
          </p:nvPr>
        </p:nvSpPr>
        <p:spPr/>
        <p:txBody>
          <a:bodyPr/>
          <a:lstStyle/>
          <a:p>
            <a:fld id="{1F28DAEE-427E-4030-87EA-38D724728595}" type="slidenum">
              <a:rPr lang="en-IN" smtClean="0"/>
              <a:pPr/>
              <a:t>26</a:t>
            </a:fld>
            <a:endParaRPr lang="en-IN" dirty="0"/>
          </a:p>
        </p:txBody>
      </p:sp>
      <p:sp>
        <p:nvSpPr>
          <p:cNvPr id="5" name="Rectangle 4"/>
          <p:cNvSpPr/>
          <p:nvPr/>
        </p:nvSpPr>
        <p:spPr>
          <a:xfrm>
            <a:off x="448091" y="-79653"/>
            <a:ext cx="8569785" cy="646331"/>
          </a:xfrm>
          <a:prstGeom prst="rect">
            <a:avLst/>
          </a:prstGeom>
        </p:spPr>
        <p:txBody>
          <a:bodyPr wrap="square">
            <a:spAutoFit/>
          </a:bodyPr>
          <a:lstStyle/>
          <a:p>
            <a:endParaRPr lang="en-IN" dirty="0"/>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9025-4705-E58C-9566-28BB708D3C80}"/>
              </a:ext>
            </a:extLst>
          </p:cNvPr>
          <p:cNvSpPr>
            <a:spLocks noGrp="1"/>
          </p:cNvSpPr>
          <p:nvPr>
            <p:ph type="title"/>
          </p:nvPr>
        </p:nvSpPr>
        <p:spPr/>
        <p:txBody>
          <a:bodyPr/>
          <a:lstStyle/>
          <a:p>
            <a:r>
              <a:rPr lang="gu" dirty="0"/>
              <a:t>ડેટા ઓપરેટર અને ડેટા એપ્રૂવર લોગિન કેવી રીતે બનાવવું</a:t>
            </a:r>
            <a:endParaRPr lang="en-IN" dirty="0"/>
          </a:p>
        </p:txBody>
      </p:sp>
      <p:sp>
        <p:nvSpPr>
          <p:cNvPr id="3" name="Content Placeholder 2">
            <a:extLst>
              <a:ext uri="{FF2B5EF4-FFF2-40B4-BE49-F238E27FC236}">
                <a16:creationId xmlns:a16="http://schemas.microsoft.com/office/drawing/2014/main" id="{9CB49603-5215-1BFA-0440-AD312FD3831F}"/>
              </a:ext>
            </a:extLst>
          </p:cNvPr>
          <p:cNvSpPr>
            <a:spLocks noGrp="1"/>
          </p:cNvSpPr>
          <p:nvPr>
            <p:ph idx="1"/>
          </p:nvPr>
        </p:nvSpPr>
        <p:spPr/>
        <p:txBody>
          <a:bodyPr>
            <a:normAutofit/>
          </a:bodyPr>
          <a:lstStyle/>
          <a:p>
            <a:r>
              <a:rPr lang="gu" sz="2800" dirty="0"/>
              <a:t>PFMS ને મેકર ચેકર કોન્સેપ્ટ સાથે ડિઝાઇન કરવામાં આવ્યું છે જ્યાં ડેટા ઓપરેટર (મેકર) તમામ ટ્રાન્ઝેક્શન એન્ટ્રી કરશે અને તેને ટ્રાન્ઝેક્શનની ચકાસણી અને મંજૂરી/અસ્વીકાર માટે ડેટા એપ્રૂવર (ચેકર) ને સબમિટ કરશે. આ હેતુ માટે એડમિન યુઝર દ્વારા ડેટા ઓપરેટર અને ડેટા એપ્રુવર તરીકે બે અલગ-અલગ યુઝર્સ બનાવવાના રહેશે.</a:t>
            </a:r>
            <a:endParaRPr lang="en-IN" sz="2800" dirty="0"/>
          </a:p>
        </p:txBody>
      </p:sp>
      <p:sp>
        <p:nvSpPr>
          <p:cNvPr id="4" name="Slide Number Placeholder 3">
            <a:extLst>
              <a:ext uri="{FF2B5EF4-FFF2-40B4-BE49-F238E27FC236}">
                <a16:creationId xmlns:a16="http://schemas.microsoft.com/office/drawing/2014/main" id="{12F689D2-047D-861A-9583-9AEA6814F850}"/>
              </a:ext>
            </a:extLst>
          </p:cNvPr>
          <p:cNvSpPr>
            <a:spLocks noGrp="1"/>
          </p:cNvSpPr>
          <p:nvPr>
            <p:ph type="sldNum" sz="quarter" idx="12"/>
          </p:nvPr>
        </p:nvSpPr>
        <p:spPr/>
        <p:txBody>
          <a:bodyPr/>
          <a:lstStyle/>
          <a:p>
            <a:fld id="{1F28DAEE-427E-4030-87EA-38D724728595}" type="slidenum">
              <a:rPr lang="en-IN" smtClean="0"/>
              <a:pPr/>
              <a:t>27</a:t>
            </a:fld>
            <a:endParaRPr lang="en-IN" dirty="0"/>
          </a:p>
        </p:txBody>
      </p:sp>
    </p:spTree>
    <p:extLst>
      <p:ext uri="{BB962C8B-B14F-4D97-AF65-F5344CB8AC3E}">
        <p14:creationId xmlns:p14="http://schemas.microsoft.com/office/powerpoint/2010/main" val="2143532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DEF1-105D-1DAC-3408-1EC44FEF0D2A}"/>
              </a:ext>
            </a:extLst>
          </p:cNvPr>
          <p:cNvSpPr>
            <a:spLocks noGrp="1"/>
          </p:cNvSpPr>
          <p:nvPr>
            <p:ph type="title"/>
          </p:nvPr>
        </p:nvSpPr>
        <p:spPr/>
        <p:txBody>
          <a:bodyPr/>
          <a:lstStyle/>
          <a:p>
            <a:r>
              <a:rPr lang="gu" dirty="0"/>
              <a:t>એડમિન</a:t>
            </a:r>
            <a:r>
              <a:rPr lang="gu-IN" dirty="0"/>
              <a:t> Id </a:t>
            </a:r>
            <a:r>
              <a:rPr lang="gu" dirty="0"/>
              <a:t>લોગિન કરો</a:t>
            </a:r>
            <a:endParaRPr lang="en-IN" dirty="0"/>
          </a:p>
        </p:txBody>
      </p:sp>
      <p:sp>
        <p:nvSpPr>
          <p:cNvPr id="4" name="Slide Number Placeholder 3">
            <a:extLst>
              <a:ext uri="{FF2B5EF4-FFF2-40B4-BE49-F238E27FC236}">
                <a16:creationId xmlns:a16="http://schemas.microsoft.com/office/drawing/2014/main" id="{76056118-768F-EEC6-2F0E-92F6ACCA94A7}"/>
              </a:ext>
            </a:extLst>
          </p:cNvPr>
          <p:cNvSpPr>
            <a:spLocks noGrp="1"/>
          </p:cNvSpPr>
          <p:nvPr>
            <p:ph type="sldNum" sz="quarter" idx="12"/>
          </p:nvPr>
        </p:nvSpPr>
        <p:spPr/>
        <p:txBody>
          <a:bodyPr/>
          <a:lstStyle/>
          <a:p>
            <a:fld id="{1F28DAEE-427E-4030-87EA-38D724728595}" type="slidenum">
              <a:rPr lang="en-IN" smtClean="0"/>
              <a:pPr/>
              <a:t>28</a:t>
            </a:fld>
            <a:endParaRPr lang="en-IN" dirty="0"/>
          </a:p>
        </p:txBody>
      </p:sp>
      <p:pic>
        <p:nvPicPr>
          <p:cNvPr id="5" name="Content Placeholder 4">
            <a:extLst>
              <a:ext uri="{FF2B5EF4-FFF2-40B4-BE49-F238E27FC236}">
                <a16:creationId xmlns:a16="http://schemas.microsoft.com/office/drawing/2014/main" id="{6D9B7A47-6964-C4C8-0677-84BFD7C689A1}"/>
              </a:ext>
            </a:extLst>
          </p:cNvPr>
          <p:cNvPicPr>
            <a:picLocks noGrp="1" noChangeAspect="1" noChangeArrowheads="1"/>
          </p:cNvPicPr>
          <p:nvPr>
            <p:ph idx="1"/>
          </p:nvPr>
        </p:nvPicPr>
        <p:blipFill>
          <a:blip r:embed="rId2" cstate="print"/>
          <a:srcRect/>
          <a:stretch>
            <a:fillRect/>
          </a:stretch>
        </p:blipFill>
        <p:spPr bwMode="auto">
          <a:xfrm>
            <a:off x="447674" y="1907939"/>
            <a:ext cx="8239125" cy="2059618"/>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3BAD8D02-7DB7-BF93-C94C-EE325E3223DB}"/>
              </a:ext>
            </a:extLst>
          </p:cNvPr>
          <p:cNvPicPr>
            <a:picLocks noChangeAspect="1" noChangeArrowheads="1"/>
          </p:cNvPicPr>
          <p:nvPr/>
        </p:nvPicPr>
        <p:blipFill>
          <a:blip r:embed="rId3" cstate="print"/>
          <a:srcRect/>
          <a:stretch>
            <a:fillRect/>
          </a:stretch>
        </p:blipFill>
        <p:spPr bwMode="auto">
          <a:xfrm>
            <a:off x="166687" y="4346339"/>
            <a:ext cx="8801100" cy="2438400"/>
          </a:xfrm>
          <a:prstGeom prst="rect">
            <a:avLst/>
          </a:prstGeom>
          <a:noFill/>
          <a:ln w="9525">
            <a:noFill/>
            <a:miter lim="800000"/>
            <a:headEnd/>
            <a:tailEnd/>
          </a:ln>
          <a:effectLst/>
        </p:spPr>
      </p:pic>
      <p:sp>
        <p:nvSpPr>
          <p:cNvPr id="8" name="TextBox 10">
            <a:extLst>
              <a:ext uri="{FF2B5EF4-FFF2-40B4-BE49-F238E27FC236}">
                <a16:creationId xmlns:a16="http://schemas.microsoft.com/office/drawing/2014/main" id="{E1C0EFEE-BD19-C06E-C5C0-B942408469F2}"/>
              </a:ext>
            </a:extLst>
          </p:cNvPr>
          <p:cNvSpPr txBox="1"/>
          <p:nvPr/>
        </p:nvSpPr>
        <p:spPr>
          <a:xfrm>
            <a:off x="698812" y="3946229"/>
            <a:ext cx="7620000" cy="400110"/>
          </a:xfrm>
          <a:prstGeom prst="rect">
            <a:avLst/>
          </a:prstGeom>
          <a:noFill/>
        </p:spPr>
        <p:txBody>
          <a:bodyPr wrap="square" rtlCol="0">
            <a:spAutoFit/>
          </a:bodyPr>
          <a:lstStyle>
            <a:defPPr>
              <a:defRPr lang="en-US"/>
            </a:defPPr>
            <a:lvl1pPr marL="0" algn="l" defTabSz="971733" rtl="0" eaLnBrk="1" latinLnBrk="0" hangingPunct="1">
              <a:defRPr sz="1900" kern="1200">
                <a:solidFill>
                  <a:schemeClr val="tx1"/>
                </a:solidFill>
                <a:latin typeface="+mn-lt"/>
                <a:ea typeface="+mn-ea"/>
                <a:cs typeface="+mn-cs"/>
              </a:defRPr>
            </a:lvl1pPr>
            <a:lvl2pPr marL="485866" algn="l" defTabSz="971733" rtl="0" eaLnBrk="1" latinLnBrk="0" hangingPunct="1">
              <a:defRPr sz="1900" kern="1200">
                <a:solidFill>
                  <a:schemeClr val="tx1"/>
                </a:solidFill>
                <a:latin typeface="+mn-lt"/>
                <a:ea typeface="+mn-ea"/>
                <a:cs typeface="+mn-cs"/>
              </a:defRPr>
            </a:lvl2pPr>
            <a:lvl3pPr marL="971733" algn="l" defTabSz="971733" rtl="0" eaLnBrk="1" latinLnBrk="0" hangingPunct="1">
              <a:defRPr sz="1900" kern="1200">
                <a:solidFill>
                  <a:schemeClr val="tx1"/>
                </a:solidFill>
                <a:latin typeface="+mn-lt"/>
                <a:ea typeface="+mn-ea"/>
                <a:cs typeface="+mn-cs"/>
              </a:defRPr>
            </a:lvl3pPr>
            <a:lvl4pPr marL="1457599" algn="l" defTabSz="971733" rtl="0" eaLnBrk="1" latinLnBrk="0" hangingPunct="1">
              <a:defRPr sz="1900" kern="1200">
                <a:solidFill>
                  <a:schemeClr val="tx1"/>
                </a:solidFill>
                <a:latin typeface="+mn-lt"/>
                <a:ea typeface="+mn-ea"/>
                <a:cs typeface="+mn-cs"/>
              </a:defRPr>
            </a:lvl4pPr>
            <a:lvl5pPr marL="1943466" algn="l" defTabSz="971733" rtl="0" eaLnBrk="1" latinLnBrk="0" hangingPunct="1">
              <a:defRPr sz="1900" kern="1200">
                <a:solidFill>
                  <a:schemeClr val="tx1"/>
                </a:solidFill>
                <a:latin typeface="+mn-lt"/>
                <a:ea typeface="+mn-ea"/>
                <a:cs typeface="+mn-cs"/>
              </a:defRPr>
            </a:lvl5pPr>
            <a:lvl6pPr marL="2429332" algn="l" defTabSz="971733" rtl="0" eaLnBrk="1" latinLnBrk="0" hangingPunct="1">
              <a:defRPr sz="1900" kern="1200">
                <a:solidFill>
                  <a:schemeClr val="tx1"/>
                </a:solidFill>
                <a:latin typeface="+mn-lt"/>
                <a:ea typeface="+mn-ea"/>
                <a:cs typeface="+mn-cs"/>
              </a:defRPr>
            </a:lvl6pPr>
            <a:lvl7pPr marL="2915199" algn="l" defTabSz="971733" rtl="0" eaLnBrk="1" latinLnBrk="0" hangingPunct="1">
              <a:defRPr sz="1900" kern="1200">
                <a:solidFill>
                  <a:schemeClr val="tx1"/>
                </a:solidFill>
                <a:latin typeface="+mn-lt"/>
                <a:ea typeface="+mn-ea"/>
                <a:cs typeface="+mn-cs"/>
              </a:defRPr>
            </a:lvl7pPr>
            <a:lvl8pPr marL="3401065" algn="l" defTabSz="971733" rtl="0" eaLnBrk="1" latinLnBrk="0" hangingPunct="1">
              <a:defRPr sz="1900" kern="1200">
                <a:solidFill>
                  <a:schemeClr val="tx1"/>
                </a:solidFill>
                <a:latin typeface="+mn-lt"/>
                <a:ea typeface="+mn-ea"/>
                <a:cs typeface="+mn-cs"/>
              </a:defRPr>
            </a:lvl8pPr>
            <a:lvl9pPr marL="3886932" algn="l" defTabSz="971733" rtl="0" eaLnBrk="1" latinLnBrk="0" hangingPunct="1">
              <a:defRPr sz="1900" kern="1200">
                <a:solidFill>
                  <a:schemeClr val="tx1"/>
                </a:solidFill>
                <a:latin typeface="+mn-lt"/>
                <a:ea typeface="+mn-ea"/>
                <a:cs typeface="+mn-cs"/>
              </a:defRPr>
            </a:lvl9pPr>
          </a:lstStyle>
          <a:p>
            <a:pPr algn="ctr"/>
            <a:r>
              <a:rPr lang="gu" sz="2000" b="1" dirty="0">
                <a:latin typeface="Times New Roman" pitchFamily="18" charset="0"/>
                <a:cs typeface="Times New Roman" pitchFamily="18" charset="0"/>
              </a:rPr>
              <a:t>Choose The User To Be Created</a:t>
            </a:r>
            <a:endParaRPr lang="en-US" dirty="0"/>
          </a:p>
        </p:txBody>
      </p:sp>
    </p:spTree>
    <p:extLst>
      <p:ext uri="{BB962C8B-B14F-4D97-AF65-F5344CB8AC3E}">
        <p14:creationId xmlns:p14="http://schemas.microsoft.com/office/powerpoint/2010/main" val="3101909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6" y="932724"/>
            <a:ext cx="6965245" cy="432023"/>
          </a:xfrm>
        </p:spPr>
        <p:txBody>
          <a:bodyPr>
            <a:normAutofit/>
          </a:bodyPr>
          <a:lstStyle/>
          <a:p>
            <a:r>
              <a:rPr lang="gu" sz="1524" dirty="0">
                <a:latin typeface="Times New Roman" pitchFamily="18" charset="0"/>
                <a:cs typeface="Times New Roman" pitchFamily="18" charset="0"/>
              </a:rPr>
              <a:t>બધા ક્ષેત્રો ભરો &gt; સબમિટ કરો</a:t>
            </a:r>
            <a:endParaRPr lang="en-IN" sz="1524" dirty="0"/>
          </a:p>
        </p:txBody>
      </p:sp>
      <p:pic>
        <p:nvPicPr>
          <p:cNvPr id="2050" name="Picture 2"/>
          <p:cNvPicPr>
            <a:picLocks noChangeAspect="1" noChangeArrowheads="1"/>
          </p:cNvPicPr>
          <p:nvPr/>
        </p:nvPicPr>
        <p:blipFill>
          <a:blip r:embed="rId2" cstate="print"/>
          <a:srcRect/>
          <a:stretch>
            <a:fillRect/>
          </a:stretch>
        </p:blipFill>
        <p:spPr bwMode="auto">
          <a:xfrm>
            <a:off x="1801102" y="1715703"/>
            <a:ext cx="4515556" cy="1806222"/>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632867" y="3521925"/>
            <a:ext cx="7531302" cy="3336075"/>
          </a:xfrm>
          <a:prstGeom prst="rect">
            <a:avLst/>
          </a:prstGeom>
          <a:noFill/>
        </p:spPr>
      </p:pic>
    </p:spTree>
    <p:extLst>
      <p:ext uri="{BB962C8B-B14F-4D97-AF65-F5344CB8AC3E}">
        <p14:creationId xmlns:p14="http://schemas.microsoft.com/office/powerpoint/2010/main" val="375741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7F2D-82A9-D65A-417A-6F6A471185DC}"/>
              </a:ext>
            </a:extLst>
          </p:cNvPr>
          <p:cNvSpPr>
            <a:spLocks noGrp="1"/>
          </p:cNvSpPr>
          <p:nvPr>
            <p:ph type="title"/>
          </p:nvPr>
        </p:nvSpPr>
        <p:spPr/>
        <p:txBody>
          <a:bodyPr/>
          <a:lstStyle/>
          <a:p>
            <a:pPr algn="ctr"/>
            <a:r>
              <a:rPr lang="en-IN" dirty="0"/>
              <a:t>P</a:t>
            </a:r>
            <a:r>
              <a:rPr lang="gu-IN" dirty="0"/>
              <a:t>fms overview </a:t>
            </a:r>
            <a:endParaRPr lang="en-IN" dirty="0"/>
          </a:p>
        </p:txBody>
      </p:sp>
      <p:sp>
        <p:nvSpPr>
          <p:cNvPr id="4" name="Slide Number Placeholder 3">
            <a:extLst>
              <a:ext uri="{FF2B5EF4-FFF2-40B4-BE49-F238E27FC236}">
                <a16:creationId xmlns:a16="http://schemas.microsoft.com/office/drawing/2014/main" id="{20C00738-D497-B0F0-5231-FFCD48F78CBD}"/>
              </a:ext>
            </a:extLst>
          </p:cNvPr>
          <p:cNvSpPr>
            <a:spLocks noGrp="1"/>
          </p:cNvSpPr>
          <p:nvPr>
            <p:ph type="sldNum" sz="quarter" idx="12"/>
          </p:nvPr>
        </p:nvSpPr>
        <p:spPr/>
        <p:txBody>
          <a:bodyPr/>
          <a:lstStyle/>
          <a:p>
            <a:fld id="{1F28DAEE-427E-4030-87EA-38D724728595}" type="slidenum">
              <a:rPr lang="en-IN" smtClean="0"/>
              <a:pPr/>
              <a:t>3</a:t>
            </a:fld>
            <a:endParaRPr lang="en-IN" dirty="0"/>
          </a:p>
        </p:txBody>
      </p:sp>
      <p:pic>
        <p:nvPicPr>
          <p:cNvPr id="5" name="Content Placeholder 4">
            <a:extLst>
              <a:ext uri="{FF2B5EF4-FFF2-40B4-BE49-F238E27FC236}">
                <a16:creationId xmlns:a16="http://schemas.microsoft.com/office/drawing/2014/main" id="{7C437784-4846-A456-F09E-C918678EF89A}"/>
              </a:ext>
            </a:extLst>
          </p:cNvPr>
          <p:cNvPicPr>
            <a:picLocks noGrp="1" noChangeAspect="1" noChangeArrowheads="1"/>
          </p:cNvPicPr>
          <p:nvPr>
            <p:ph idx="1"/>
          </p:nvPr>
        </p:nvPicPr>
        <p:blipFill>
          <a:blip r:embed="rId2" cstate="print"/>
          <a:srcRect/>
          <a:stretch>
            <a:fillRect/>
          </a:stretch>
        </p:blipFill>
        <p:spPr bwMode="auto">
          <a:xfrm>
            <a:off x="639250" y="1955153"/>
            <a:ext cx="7855975" cy="4405313"/>
          </a:xfrm>
          <a:prstGeom prst="rect">
            <a:avLst/>
          </a:prstGeom>
          <a:noFill/>
        </p:spPr>
      </p:pic>
    </p:spTree>
    <p:extLst>
      <p:ext uri="{BB962C8B-B14F-4D97-AF65-F5344CB8AC3E}">
        <p14:creationId xmlns:p14="http://schemas.microsoft.com/office/powerpoint/2010/main" val="312368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32FE-FA0F-5B9E-8EB8-5039A10C9F26}"/>
              </a:ext>
            </a:extLst>
          </p:cNvPr>
          <p:cNvSpPr>
            <a:spLocks noGrp="1"/>
          </p:cNvSpPr>
          <p:nvPr>
            <p:ph type="title"/>
          </p:nvPr>
        </p:nvSpPr>
        <p:spPr/>
        <p:txBody>
          <a:bodyPr/>
          <a:lstStyle/>
          <a:p>
            <a:r>
              <a:rPr lang="gu" dirty="0"/>
              <a:t>ઇ-પેમેન્ટ માટે એજન્સી બેંક એકાઉન્ટનું સક્રિયકરણ</a:t>
            </a:r>
            <a:endParaRPr lang="en-IN" dirty="0"/>
          </a:p>
        </p:txBody>
      </p:sp>
      <p:sp>
        <p:nvSpPr>
          <p:cNvPr id="3" name="Content Placeholder 2">
            <a:extLst>
              <a:ext uri="{FF2B5EF4-FFF2-40B4-BE49-F238E27FC236}">
                <a16:creationId xmlns:a16="http://schemas.microsoft.com/office/drawing/2014/main" id="{212F078F-FF20-22C3-55A4-433636546308}"/>
              </a:ext>
            </a:extLst>
          </p:cNvPr>
          <p:cNvSpPr>
            <a:spLocks noGrp="1"/>
          </p:cNvSpPr>
          <p:nvPr>
            <p:ph idx="1"/>
          </p:nvPr>
        </p:nvSpPr>
        <p:spPr>
          <a:xfrm>
            <a:off x="448091" y="2547257"/>
            <a:ext cx="8238707" cy="3804078"/>
          </a:xfrm>
        </p:spPr>
        <p:txBody>
          <a:bodyPr>
            <a:normAutofit/>
          </a:bodyPr>
          <a:lstStyle/>
          <a:p>
            <a:pPr algn="ctr"/>
            <a:r>
              <a:rPr lang="gu" sz="3200" dirty="0"/>
              <a:t>ત્રણ</a:t>
            </a:r>
            <a:r>
              <a:rPr lang="gu-IN" sz="3200" dirty="0"/>
              <a:t> </a:t>
            </a:r>
            <a:r>
              <a:rPr lang="gu" sz="3200" dirty="0"/>
              <a:t>માધ્યમો</a:t>
            </a:r>
            <a:r>
              <a:rPr lang="gu-IN" sz="3200" dirty="0"/>
              <a:t> </a:t>
            </a:r>
            <a:r>
              <a:rPr lang="gu" sz="3200" dirty="0"/>
              <a:t>છે જેના દ્વારા PFMS દ્વારા ચુકવણીની પ્રક્રિયા કરી શકાય છે </a:t>
            </a:r>
          </a:p>
          <a:p>
            <a:pPr lvl="8">
              <a:buFont typeface="Wingdings" panose="05000000000000000000" pitchFamily="2" charset="2"/>
              <a:buChar char="v"/>
            </a:pPr>
            <a:r>
              <a:rPr lang="gu" sz="2600" dirty="0"/>
              <a:t> Print Payment Advice</a:t>
            </a:r>
          </a:p>
          <a:p>
            <a:pPr algn="ctr">
              <a:buFont typeface="Wingdings" panose="05000000000000000000" pitchFamily="2" charset="2"/>
              <a:buChar char="v"/>
            </a:pPr>
            <a:r>
              <a:rPr lang="gu" sz="2600" dirty="0"/>
              <a:t> Digital Signature</a:t>
            </a:r>
          </a:p>
          <a:p>
            <a:pPr algn="ctr">
              <a:buFont typeface="Wingdings" panose="05000000000000000000" pitchFamily="2" charset="2"/>
              <a:buChar char="v"/>
            </a:pPr>
            <a:r>
              <a:rPr lang="gu" sz="2600" dirty="0"/>
              <a:t> Corporate Internet Banking               </a:t>
            </a:r>
          </a:p>
        </p:txBody>
      </p:sp>
      <p:sp>
        <p:nvSpPr>
          <p:cNvPr id="4" name="Slide Number Placeholder 3">
            <a:extLst>
              <a:ext uri="{FF2B5EF4-FFF2-40B4-BE49-F238E27FC236}">
                <a16:creationId xmlns:a16="http://schemas.microsoft.com/office/drawing/2014/main" id="{A0F50C71-C636-AA3D-5F71-1DF09354753D}"/>
              </a:ext>
            </a:extLst>
          </p:cNvPr>
          <p:cNvSpPr>
            <a:spLocks noGrp="1"/>
          </p:cNvSpPr>
          <p:nvPr>
            <p:ph type="sldNum" sz="quarter" idx="12"/>
          </p:nvPr>
        </p:nvSpPr>
        <p:spPr/>
        <p:txBody>
          <a:bodyPr/>
          <a:lstStyle/>
          <a:p>
            <a:fld id="{1F28DAEE-427E-4030-87EA-38D724728595}" type="slidenum">
              <a:rPr lang="en-IN" smtClean="0"/>
              <a:pPr/>
              <a:t>30</a:t>
            </a:fld>
            <a:endParaRPr lang="en-IN" dirty="0"/>
          </a:p>
        </p:txBody>
      </p:sp>
    </p:spTree>
    <p:extLst>
      <p:ext uri="{BB962C8B-B14F-4D97-AF65-F5344CB8AC3E}">
        <p14:creationId xmlns:p14="http://schemas.microsoft.com/office/powerpoint/2010/main" val="566752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FD3A-1532-24C4-6C92-A3EB1A5402F6}"/>
              </a:ext>
            </a:extLst>
          </p:cNvPr>
          <p:cNvSpPr>
            <a:spLocks noGrp="1"/>
          </p:cNvSpPr>
          <p:nvPr>
            <p:ph type="title"/>
          </p:nvPr>
        </p:nvSpPr>
        <p:spPr>
          <a:xfrm>
            <a:off x="461962" y="687475"/>
            <a:ext cx="7124284" cy="1004848"/>
          </a:xfrm>
        </p:spPr>
        <p:txBody>
          <a:bodyPr/>
          <a:lstStyle/>
          <a:p>
            <a:r>
              <a:rPr lang="gu" dirty="0"/>
              <a:t>એજન્સી એડમિન ID વડે લોગિન કરો</a:t>
            </a:r>
            <a:endParaRPr lang="en-IN" dirty="0"/>
          </a:p>
        </p:txBody>
      </p:sp>
      <p:sp>
        <p:nvSpPr>
          <p:cNvPr id="4" name="Slide Number Placeholder 3">
            <a:extLst>
              <a:ext uri="{FF2B5EF4-FFF2-40B4-BE49-F238E27FC236}">
                <a16:creationId xmlns:a16="http://schemas.microsoft.com/office/drawing/2014/main" id="{16898D1F-F148-C7D0-F325-4BC991D8C075}"/>
              </a:ext>
            </a:extLst>
          </p:cNvPr>
          <p:cNvSpPr>
            <a:spLocks noGrp="1"/>
          </p:cNvSpPr>
          <p:nvPr>
            <p:ph type="sldNum" sz="quarter" idx="12"/>
          </p:nvPr>
        </p:nvSpPr>
        <p:spPr/>
        <p:txBody>
          <a:bodyPr/>
          <a:lstStyle/>
          <a:p>
            <a:fld id="{1F28DAEE-427E-4030-87EA-38D724728595}" type="slidenum">
              <a:rPr lang="en-IN" smtClean="0"/>
              <a:pPr/>
              <a:t>31</a:t>
            </a:fld>
            <a:endParaRPr lang="en-IN" dirty="0"/>
          </a:p>
        </p:txBody>
      </p:sp>
      <p:pic>
        <p:nvPicPr>
          <p:cNvPr id="5" name="Content Placeholder 4">
            <a:extLst>
              <a:ext uri="{FF2B5EF4-FFF2-40B4-BE49-F238E27FC236}">
                <a16:creationId xmlns:a16="http://schemas.microsoft.com/office/drawing/2014/main" id="{7F919DDE-0D74-2AF2-EA3F-C3A66D560257}"/>
              </a:ext>
            </a:extLst>
          </p:cNvPr>
          <p:cNvPicPr>
            <a:picLocks noGrp="1" noChangeAspect="1" noChangeArrowheads="1"/>
          </p:cNvPicPr>
          <p:nvPr>
            <p:ph idx="1"/>
          </p:nvPr>
        </p:nvPicPr>
        <p:blipFill>
          <a:blip r:embed="rId2"/>
          <a:srcRect/>
          <a:stretch>
            <a:fillRect/>
          </a:stretch>
        </p:blipFill>
        <p:spPr bwMode="auto">
          <a:xfrm>
            <a:off x="461962" y="1986756"/>
            <a:ext cx="8210550" cy="4324350"/>
          </a:xfrm>
          <a:prstGeom prst="rect">
            <a:avLst/>
          </a:prstGeom>
          <a:noFill/>
          <a:ln w="9525">
            <a:noFill/>
            <a:miter lim="800000"/>
            <a:headEnd/>
            <a:tailEnd/>
          </a:ln>
          <a:effectLst/>
        </p:spPr>
      </p:pic>
    </p:spTree>
    <p:extLst>
      <p:ext uri="{BB962C8B-B14F-4D97-AF65-F5344CB8AC3E}">
        <p14:creationId xmlns:p14="http://schemas.microsoft.com/office/powerpoint/2010/main" val="118337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58" y="735980"/>
            <a:ext cx="5840215" cy="865253"/>
          </a:xfrm>
        </p:spPr>
        <p:txBody>
          <a:bodyPr>
            <a:noAutofit/>
          </a:bodyPr>
          <a:lstStyle/>
          <a:p>
            <a:r>
              <a:rPr lang="gu" sz="1355" dirty="0">
                <a:latin typeface="+mn-lt"/>
              </a:rPr>
              <a:t>સ્કીમ પસંદ કરો. ક્લિક કરવાથી સર્ચ સ્કીમ </a:t>
            </a:r>
            <a:r>
              <a:rPr lang="gu-IN" sz="1355" dirty="0">
                <a:latin typeface="+mn-lt"/>
              </a:rPr>
              <a:t>9388 </a:t>
            </a:r>
            <a:r>
              <a:rPr lang="gu" sz="1355" dirty="0">
                <a:latin typeface="+mn-lt"/>
              </a:rPr>
              <a:t>નીચે દેખાશે</a:t>
            </a:r>
            <a:endParaRPr lang="en-IN" sz="1355" dirty="0">
              <a:latin typeface="+mn-lt"/>
            </a:endParaRPr>
          </a:p>
        </p:txBody>
      </p:sp>
      <p:pic>
        <p:nvPicPr>
          <p:cNvPr id="4098" name="Picture 2"/>
          <p:cNvPicPr>
            <a:picLocks noChangeAspect="1" noChangeArrowheads="1"/>
          </p:cNvPicPr>
          <p:nvPr/>
        </p:nvPicPr>
        <p:blipFill>
          <a:blip r:embed="rId2"/>
          <a:srcRect/>
          <a:stretch>
            <a:fillRect/>
          </a:stretch>
        </p:blipFill>
        <p:spPr bwMode="auto">
          <a:xfrm>
            <a:off x="834571" y="2181491"/>
            <a:ext cx="7418413" cy="1870730"/>
          </a:xfrm>
          <a:prstGeom prst="rect">
            <a:avLst/>
          </a:prstGeom>
          <a:noFill/>
        </p:spPr>
      </p:pic>
      <p:pic>
        <p:nvPicPr>
          <p:cNvPr id="4101" name="Picture 5"/>
          <p:cNvPicPr>
            <a:picLocks noChangeAspect="1" noChangeArrowheads="1"/>
          </p:cNvPicPr>
          <p:nvPr/>
        </p:nvPicPr>
        <p:blipFill>
          <a:blip r:embed="rId3"/>
          <a:srcRect/>
          <a:stretch>
            <a:fillRect/>
          </a:stretch>
        </p:blipFill>
        <p:spPr bwMode="auto">
          <a:xfrm>
            <a:off x="834571" y="4437959"/>
            <a:ext cx="7474857" cy="2201333"/>
          </a:xfrm>
          <a:prstGeom prst="rect">
            <a:avLst/>
          </a:prstGeom>
          <a:noFill/>
          <a:ln w="9525">
            <a:noFill/>
            <a:miter lim="800000"/>
            <a:headEnd/>
            <a:tailEnd/>
          </a:ln>
          <a:effectLst/>
        </p:spPr>
      </p:pic>
      <p:sp>
        <p:nvSpPr>
          <p:cNvPr id="9" name="TextBox 8"/>
          <p:cNvSpPr txBox="1"/>
          <p:nvPr/>
        </p:nvSpPr>
        <p:spPr>
          <a:xfrm>
            <a:off x="932923" y="4052221"/>
            <a:ext cx="6644317" cy="561436"/>
          </a:xfrm>
          <a:prstGeom prst="rect">
            <a:avLst/>
          </a:prstGeom>
          <a:noFill/>
        </p:spPr>
        <p:txBody>
          <a:bodyPr wrap="square" rtlCol="0">
            <a:spAutoFit/>
          </a:bodyPr>
          <a:lstStyle/>
          <a:p>
            <a:r>
              <a:rPr lang="gu" sz="1524" dirty="0"/>
              <a:t>Under</a:t>
            </a:r>
            <a:r>
              <a:rPr lang="gu" sz="1524" b="1" dirty="0"/>
              <a:t> Select</a:t>
            </a:r>
            <a:r>
              <a:rPr lang="gu" sz="1524" dirty="0"/>
              <a:t>, indicate the account you wish to activate</a:t>
            </a:r>
          </a:p>
          <a:p>
            <a:endParaRPr lang="en-US" sz="1524" dirty="0"/>
          </a:p>
        </p:txBody>
      </p:sp>
    </p:spTree>
    <p:extLst>
      <p:ext uri="{BB962C8B-B14F-4D97-AF65-F5344CB8AC3E}">
        <p14:creationId xmlns:p14="http://schemas.microsoft.com/office/powerpoint/2010/main" val="387637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842E-92C8-B401-7771-BF9A045F4F67}"/>
              </a:ext>
            </a:extLst>
          </p:cNvPr>
          <p:cNvSpPr>
            <a:spLocks noGrp="1"/>
          </p:cNvSpPr>
          <p:nvPr>
            <p:ph type="title"/>
          </p:nvPr>
        </p:nvSpPr>
        <p:spPr/>
        <p:txBody>
          <a:bodyPr/>
          <a:lstStyle/>
          <a:p>
            <a:r>
              <a:rPr lang="gu" dirty="0"/>
              <a:t>વિક્રતા નોંધણી</a:t>
            </a:r>
            <a:r>
              <a:rPr lang="gu-IN" dirty="0"/>
              <a:t> (vender Creation)</a:t>
            </a:r>
            <a:endParaRPr lang="en-IN" dirty="0"/>
          </a:p>
        </p:txBody>
      </p:sp>
      <p:sp>
        <p:nvSpPr>
          <p:cNvPr id="3" name="Content Placeholder 2">
            <a:extLst>
              <a:ext uri="{FF2B5EF4-FFF2-40B4-BE49-F238E27FC236}">
                <a16:creationId xmlns:a16="http://schemas.microsoft.com/office/drawing/2014/main" id="{B2C6C108-E859-085E-030A-DB3612282750}"/>
              </a:ext>
            </a:extLst>
          </p:cNvPr>
          <p:cNvSpPr>
            <a:spLocks noGrp="1"/>
          </p:cNvSpPr>
          <p:nvPr>
            <p:ph idx="1"/>
          </p:nvPr>
        </p:nvSpPr>
        <p:spPr/>
        <p:txBody>
          <a:bodyPr/>
          <a:lstStyle/>
          <a:p>
            <a:pPr marL="495989" indent="0" algn="just">
              <a:lnSpc>
                <a:spcPct val="170000"/>
              </a:lnSpc>
              <a:buSzPct val="70000"/>
              <a:buNone/>
              <a:defRPr/>
            </a:pPr>
            <a:r>
              <a:rPr lang="gu" sz="1800" b="1" u="sng" dirty="0">
                <a:effectLst/>
                <a:cs typeface="Times New Roman" pitchFamily="18" charset="0"/>
              </a:rPr>
              <a:t>Log in as Data Operator</a:t>
            </a:r>
          </a:p>
          <a:p>
            <a:pPr marL="495989" indent="0" algn="just">
              <a:lnSpc>
                <a:spcPct val="170000"/>
              </a:lnSpc>
              <a:buSzPct val="70000"/>
              <a:buNone/>
            </a:pPr>
            <a:r>
              <a:rPr lang="gu" sz="1800" dirty="0">
                <a:effectLst/>
                <a:cs typeface="Times New Roman" pitchFamily="18" charset="0"/>
              </a:rPr>
              <a:t>Go to Agency Master Data </a:t>
            </a:r>
            <a:r>
              <a:rPr lang="gu" sz="1800" dirty="0">
                <a:effectLst/>
                <a:cs typeface="Times New Roman" pitchFamily="18" charset="0"/>
                <a:sym typeface="Wingdings" pitchFamily="2" charset="2"/>
              </a:rPr>
              <a:t> </a:t>
            </a:r>
            <a:r>
              <a:rPr lang="gu" sz="1800" dirty="0">
                <a:effectLst/>
                <a:cs typeface="Times New Roman" pitchFamily="18" charset="0"/>
              </a:rPr>
              <a:t>Create New Vendors/upload Vendor Data</a:t>
            </a:r>
          </a:p>
          <a:p>
            <a:pPr>
              <a:lnSpc>
                <a:spcPct val="170000"/>
              </a:lnSpc>
              <a:buFont typeface="Wingdings" pitchFamily="2" charset="2"/>
              <a:buChar char="Ø"/>
            </a:pPr>
            <a:r>
              <a:rPr lang="gu" dirty="0"/>
              <a:t>વિક્રતા</a:t>
            </a:r>
            <a:r>
              <a:rPr lang="gu-IN" sz="1800" dirty="0">
                <a:effectLst/>
                <a:cs typeface="Times New Roman" pitchFamily="18" charset="0"/>
              </a:rPr>
              <a:t>નો પ્રકાર પસંદ કરો અને બધી ફીલ્ડ્સ ભરો અને સેવ કરો. ફરજિયાત ક્ષેત્રોને આવશ્યક તરીકે ચિહ્નિત કરવામાં આવ્યા છે</a:t>
            </a:r>
            <a:endParaRPr lang="en-US" sz="1800" dirty="0">
              <a:effectLst/>
              <a:cs typeface="Times New Roman" pitchFamily="18" charset="0"/>
            </a:endParaRPr>
          </a:p>
        </p:txBody>
      </p:sp>
      <p:sp>
        <p:nvSpPr>
          <p:cNvPr id="4" name="Slide Number Placeholder 3">
            <a:extLst>
              <a:ext uri="{FF2B5EF4-FFF2-40B4-BE49-F238E27FC236}">
                <a16:creationId xmlns:a16="http://schemas.microsoft.com/office/drawing/2014/main" id="{DEDC8058-5D10-3DA4-C4F2-7B10B170218C}"/>
              </a:ext>
            </a:extLst>
          </p:cNvPr>
          <p:cNvSpPr>
            <a:spLocks noGrp="1"/>
          </p:cNvSpPr>
          <p:nvPr>
            <p:ph type="sldNum" sz="quarter" idx="12"/>
          </p:nvPr>
        </p:nvSpPr>
        <p:spPr/>
        <p:txBody>
          <a:bodyPr/>
          <a:lstStyle/>
          <a:p>
            <a:fld id="{1F28DAEE-427E-4030-87EA-38D724728595}" type="slidenum">
              <a:rPr lang="en-IN" smtClean="0"/>
              <a:pPr/>
              <a:t>33</a:t>
            </a:fld>
            <a:endParaRPr lang="en-IN" dirty="0"/>
          </a:p>
        </p:txBody>
      </p:sp>
      <p:pic>
        <p:nvPicPr>
          <p:cNvPr id="5" name="Picture 2">
            <a:extLst>
              <a:ext uri="{FF2B5EF4-FFF2-40B4-BE49-F238E27FC236}">
                <a16:creationId xmlns:a16="http://schemas.microsoft.com/office/drawing/2014/main" id="{8784E547-403C-24DD-A785-FC0E7EB64F20}"/>
              </a:ext>
            </a:extLst>
          </p:cNvPr>
          <p:cNvPicPr>
            <a:picLocks noChangeAspect="1" noChangeArrowheads="1"/>
          </p:cNvPicPr>
          <p:nvPr/>
        </p:nvPicPr>
        <p:blipFill>
          <a:blip r:embed="rId2"/>
          <a:srcRect/>
          <a:stretch>
            <a:fillRect/>
          </a:stretch>
        </p:blipFill>
        <p:spPr bwMode="auto">
          <a:xfrm>
            <a:off x="232002" y="4799337"/>
            <a:ext cx="8650742" cy="1890712"/>
          </a:xfrm>
          <a:prstGeom prst="rect">
            <a:avLst/>
          </a:prstGeom>
          <a:noFill/>
          <a:ln w="9525">
            <a:noFill/>
            <a:miter lim="800000"/>
            <a:headEnd/>
            <a:tailEnd/>
          </a:ln>
          <a:effectLst/>
        </p:spPr>
      </p:pic>
    </p:spTree>
    <p:extLst>
      <p:ext uri="{BB962C8B-B14F-4D97-AF65-F5344CB8AC3E}">
        <p14:creationId xmlns:p14="http://schemas.microsoft.com/office/powerpoint/2010/main" val="225046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D846-5B0B-36A2-ED77-E3996AEC1429}"/>
              </a:ext>
            </a:extLst>
          </p:cNvPr>
          <p:cNvSpPr>
            <a:spLocks noGrp="1"/>
          </p:cNvSpPr>
          <p:nvPr>
            <p:ph type="title"/>
          </p:nvPr>
        </p:nvSpPr>
        <p:spPr/>
        <p:txBody>
          <a:bodyPr>
            <a:normAutofit/>
          </a:bodyPr>
          <a:lstStyle/>
          <a:p>
            <a:r>
              <a:rPr lang="gu" sz="3100" cap="small" dirty="0">
                <a:effectLst>
                  <a:outerShdw blurRad="38100" dist="38100" dir="2700000" algn="tl">
                    <a:srgbClr val="000000">
                      <a:alpha val="43137"/>
                    </a:srgbClr>
                  </a:outerShdw>
                </a:effectLst>
                <a:latin typeface="Times New Roman" pitchFamily="18" charset="0"/>
                <a:cs typeface="Times New Roman" pitchFamily="18" charset="0"/>
              </a:rPr>
              <a:t>વિક્રેતા બનાવટ માટે </a:t>
            </a:r>
            <a:r>
              <a:rPr lang="gu-IN" sz="3100" cap="small" dirty="0">
                <a:effectLst>
                  <a:outerShdw blurRad="38100" dist="38100" dir="2700000" algn="tl">
                    <a:srgbClr val="000000">
                      <a:alpha val="43137"/>
                    </a:srgbClr>
                  </a:outerShdw>
                </a:effectLst>
                <a:latin typeface="Times New Roman" pitchFamily="18" charset="0"/>
                <a:cs typeface="Times New Roman" pitchFamily="18" charset="0"/>
              </a:rPr>
              <a:t>જરૂરી વિગતો </a:t>
            </a:r>
            <a:br>
              <a:rPr lang="en-US" sz="2800" dirty="0">
                <a:solidFill>
                  <a:schemeClr val="tx2">
                    <a:lumMod val="75000"/>
                  </a:schemeClr>
                </a:solidFill>
              </a:rPr>
            </a:br>
            <a:endParaRPr lang="en-IN" dirty="0"/>
          </a:p>
        </p:txBody>
      </p:sp>
      <p:sp>
        <p:nvSpPr>
          <p:cNvPr id="4" name="Slide Number Placeholder 3">
            <a:extLst>
              <a:ext uri="{FF2B5EF4-FFF2-40B4-BE49-F238E27FC236}">
                <a16:creationId xmlns:a16="http://schemas.microsoft.com/office/drawing/2014/main" id="{EA363C4A-7FBF-0C33-3BA1-EFFDC19B7F83}"/>
              </a:ext>
            </a:extLst>
          </p:cNvPr>
          <p:cNvSpPr>
            <a:spLocks noGrp="1"/>
          </p:cNvSpPr>
          <p:nvPr>
            <p:ph type="sldNum" sz="quarter" idx="12"/>
          </p:nvPr>
        </p:nvSpPr>
        <p:spPr/>
        <p:txBody>
          <a:bodyPr/>
          <a:lstStyle/>
          <a:p>
            <a:fld id="{1F28DAEE-427E-4030-87EA-38D724728595}" type="slidenum">
              <a:rPr lang="en-IN" smtClean="0"/>
              <a:pPr/>
              <a:t>34</a:t>
            </a:fld>
            <a:endParaRPr lang="en-IN" dirty="0"/>
          </a:p>
        </p:txBody>
      </p:sp>
      <p:pic>
        <p:nvPicPr>
          <p:cNvPr id="5" name="Picture 2">
            <a:extLst>
              <a:ext uri="{FF2B5EF4-FFF2-40B4-BE49-F238E27FC236}">
                <a16:creationId xmlns:a16="http://schemas.microsoft.com/office/drawing/2014/main" id="{EDF7C7AF-FD04-25AB-7C90-5DDF04D4631A}"/>
              </a:ext>
            </a:extLst>
          </p:cNvPr>
          <p:cNvPicPr>
            <a:picLocks noGrp="1" noChangeAspect="1" noChangeArrowheads="1"/>
          </p:cNvPicPr>
          <p:nvPr>
            <p:ph idx="1"/>
          </p:nvPr>
        </p:nvPicPr>
        <p:blipFill>
          <a:blip r:embed="rId2"/>
          <a:srcRect/>
          <a:stretch>
            <a:fillRect/>
          </a:stretch>
        </p:blipFill>
        <p:spPr bwMode="auto">
          <a:xfrm>
            <a:off x="448092" y="1899622"/>
            <a:ext cx="8255954" cy="3353513"/>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65F97538-8706-D234-FF83-49D1FE1F5ED6}"/>
              </a:ext>
            </a:extLst>
          </p:cNvPr>
          <p:cNvSpPr txBox="1"/>
          <p:nvPr/>
        </p:nvSpPr>
        <p:spPr>
          <a:xfrm>
            <a:off x="183782" y="5799085"/>
            <a:ext cx="8546841" cy="985654"/>
          </a:xfrm>
          <a:prstGeom prst="rect">
            <a:avLst/>
          </a:prstGeom>
          <a:noFill/>
        </p:spPr>
        <p:txBody>
          <a:bodyPr wrap="square">
            <a:spAutoFit/>
          </a:bodyPr>
          <a:lstStyle/>
          <a:p>
            <a:pPr>
              <a:lnSpc>
                <a:spcPct val="170000"/>
              </a:lnSpc>
              <a:buFont typeface="Wingdings" pitchFamily="2" charset="2"/>
              <a:buChar char="Ø"/>
            </a:pPr>
            <a:r>
              <a:rPr lang="gu" dirty="0"/>
              <a:t>વિક્રતા</a:t>
            </a:r>
            <a:r>
              <a:rPr lang="gu-IN" sz="1800" dirty="0">
                <a:effectLst/>
                <a:cs typeface="Times New Roman" pitchFamily="18" charset="0"/>
              </a:rPr>
              <a:t>નો પ્રકાર પસંદ કરો અને બધી ફીલ્ડ્સ ભરો અને સેવ કરો. ફરજિયાત ક્ષેત્રોને આવશ્યક તરીકે ચિહ્નિત કરવામાં આવ્યા છે</a:t>
            </a:r>
            <a:endParaRPr lang="en-US" sz="1800" dirty="0">
              <a:effectLst/>
              <a:cs typeface="Times New Roman" pitchFamily="18" charset="0"/>
            </a:endParaRPr>
          </a:p>
        </p:txBody>
      </p:sp>
    </p:spTree>
    <p:extLst>
      <p:ext uri="{BB962C8B-B14F-4D97-AF65-F5344CB8AC3E}">
        <p14:creationId xmlns:p14="http://schemas.microsoft.com/office/powerpoint/2010/main" val="206963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8644-377E-CFE9-1543-FA5EAA46A36F}"/>
              </a:ext>
            </a:extLst>
          </p:cNvPr>
          <p:cNvSpPr>
            <a:spLocks noGrp="1"/>
          </p:cNvSpPr>
          <p:nvPr>
            <p:ph type="title"/>
          </p:nvPr>
        </p:nvSpPr>
        <p:spPr/>
        <p:txBody>
          <a:bodyPr/>
          <a:lstStyle/>
          <a:p>
            <a:r>
              <a:rPr lang="gu" dirty="0"/>
              <a:t>વિક્રતા નોંધણી</a:t>
            </a:r>
            <a:r>
              <a:rPr lang="gu-IN" dirty="0"/>
              <a:t> (vender Creation)</a:t>
            </a:r>
            <a:endParaRPr lang="en-IN" dirty="0"/>
          </a:p>
        </p:txBody>
      </p:sp>
      <p:sp>
        <p:nvSpPr>
          <p:cNvPr id="4" name="Slide Number Placeholder 3">
            <a:extLst>
              <a:ext uri="{FF2B5EF4-FFF2-40B4-BE49-F238E27FC236}">
                <a16:creationId xmlns:a16="http://schemas.microsoft.com/office/drawing/2014/main" id="{65460A72-29D7-5E86-BB1E-6CE9FE959913}"/>
              </a:ext>
            </a:extLst>
          </p:cNvPr>
          <p:cNvSpPr>
            <a:spLocks noGrp="1"/>
          </p:cNvSpPr>
          <p:nvPr>
            <p:ph type="sldNum" sz="quarter" idx="12"/>
          </p:nvPr>
        </p:nvSpPr>
        <p:spPr/>
        <p:txBody>
          <a:bodyPr/>
          <a:lstStyle/>
          <a:p>
            <a:fld id="{1F28DAEE-427E-4030-87EA-38D724728595}" type="slidenum">
              <a:rPr lang="en-IN" smtClean="0"/>
              <a:pPr/>
              <a:t>35</a:t>
            </a:fld>
            <a:endParaRPr lang="en-IN" dirty="0"/>
          </a:p>
        </p:txBody>
      </p:sp>
      <p:pic>
        <p:nvPicPr>
          <p:cNvPr id="5" name="Picture 2">
            <a:extLst>
              <a:ext uri="{FF2B5EF4-FFF2-40B4-BE49-F238E27FC236}">
                <a16:creationId xmlns:a16="http://schemas.microsoft.com/office/drawing/2014/main" id="{64D0E704-CCD4-3548-8036-69D114E07E55}"/>
              </a:ext>
            </a:extLst>
          </p:cNvPr>
          <p:cNvPicPr>
            <a:picLocks noGrp="1" noChangeAspect="1" noChangeArrowheads="1"/>
          </p:cNvPicPr>
          <p:nvPr>
            <p:ph idx="1"/>
          </p:nvPr>
        </p:nvPicPr>
        <p:blipFill>
          <a:blip r:embed="rId2"/>
          <a:srcRect/>
          <a:stretch>
            <a:fillRect/>
          </a:stretch>
        </p:blipFill>
        <p:spPr bwMode="auto">
          <a:xfrm>
            <a:off x="447676" y="4082773"/>
            <a:ext cx="8239125" cy="2701966"/>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A9C1C1EF-5810-0D3F-CDD3-EC22016A4811}"/>
              </a:ext>
            </a:extLst>
          </p:cNvPr>
          <p:cNvSpPr txBox="1"/>
          <p:nvPr/>
        </p:nvSpPr>
        <p:spPr>
          <a:xfrm>
            <a:off x="457199" y="1720840"/>
            <a:ext cx="8518849" cy="1719702"/>
          </a:xfrm>
          <a:prstGeom prst="rect">
            <a:avLst/>
          </a:prstGeom>
          <a:noFill/>
        </p:spPr>
        <p:txBody>
          <a:bodyPr wrap="square">
            <a:spAutoFit/>
          </a:bodyPr>
          <a:lstStyle/>
          <a:p>
            <a:pPr>
              <a:lnSpc>
                <a:spcPct val="150000"/>
              </a:lnSpc>
              <a:buFont typeface="Wingdings" pitchFamily="2" charset="2"/>
              <a:buChar char="ü"/>
            </a:pPr>
            <a:r>
              <a:rPr lang="gu-IN" sz="1800" dirty="0">
                <a:solidFill>
                  <a:schemeClr val="tx2">
                    <a:lumMod val="75000"/>
                  </a:schemeClr>
                </a:solidFill>
                <a:latin typeface="Verdana" pitchFamily="34" charset="0"/>
                <a:ea typeface="Verdana" pitchFamily="34" charset="0"/>
                <a:cs typeface="Verdana" pitchFamily="34" charset="0"/>
              </a:rPr>
              <a:t> </a:t>
            </a:r>
            <a:r>
              <a:rPr lang="gu" sz="1800" dirty="0">
                <a:solidFill>
                  <a:schemeClr val="tx2">
                    <a:lumMod val="75000"/>
                  </a:schemeClr>
                </a:solidFill>
                <a:latin typeface="Verdana" pitchFamily="34" charset="0"/>
                <a:ea typeface="Verdana" pitchFamily="34" charset="0"/>
                <a:cs typeface="Verdana" pitchFamily="34" charset="0"/>
              </a:rPr>
              <a:t>વિક્રેતાનો કોડ, નીચેની છબીમાં પ્રકાશિત</a:t>
            </a:r>
            <a:r>
              <a:rPr lang="gu-IN" sz="1800" dirty="0">
                <a:solidFill>
                  <a:schemeClr val="tx2">
                    <a:lumMod val="75000"/>
                  </a:schemeClr>
                </a:solidFill>
                <a:latin typeface="Verdana" pitchFamily="34" charset="0"/>
                <a:ea typeface="Verdana" pitchFamily="34" charset="0"/>
                <a:cs typeface="Verdana" pitchFamily="34" charset="0"/>
              </a:rPr>
              <a:t> છે </a:t>
            </a:r>
            <a:r>
              <a:rPr lang="gu" sz="1800" dirty="0">
                <a:solidFill>
                  <a:schemeClr val="tx2">
                    <a:lumMod val="75000"/>
                  </a:schemeClr>
                </a:solidFill>
                <a:latin typeface="Verdana" pitchFamily="34" charset="0"/>
                <a:ea typeface="Verdana" pitchFamily="34" charset="0"/>
                <a:cs typeface="Verdana" pitchFamily="34" charset="0"/>
              </a:rPr>
              <a:t>(એક્સેલમાં યુનિક કોડનો ઉપયોગ</a:t>
            </a:r>
            <a:r>
              <a:rPr lang="gu-IN" sz="1800" dirty="0">
                <a:solidFill>
                  <a:schemeClr val="tx2">
                    <a:lumMod val="75000"/>
                  </a:schemeClr>
                </a:solidFill>
                <a:latin typeface="Verdana" pitchFamily="34" charset="0"/>
                <a:ea typeface="Verdana" pitchFamily="34" charset="0"/>
                <a:cs typeface="Verdana" pitchFamily="34" charset="0"/>
              </a:rPr>
              <a:t> </a:t>
            </a:r>
            <a:r>
              <a:rPr lang="gu" sz="1800" b="1" dirty="0">
                <a:solidFill>
                  <a:srgbClr val="7030A0"/>
                </a:solidFill>
                <a:latin typeface="Verdana" pitchFamily="34" charset="0"/>
                <a:ea typeface="Verdana" pitchFamily="34" charset="0"/>
                <a:cs typeface="Verdana" pitchFamily="34" charset="0"/>
              </a:rPr>
              <a:t>'</a:t>
            </a:r>
            <a:r>
              <a:rPr lang="gu" dirty="0">
                <a:solidFill>
                  <a:schemeClr val="tx2">
                    <a:lumMod val="75000"/>
                  </a:schemeClr>
                </a:solidFill>
                <a:ea typeface="Verdana" pitchFamily="34" charset="0"/>
              </a:rPr>
              <a:t>રિસીવિંગ પાર્ટી કોડ' તરીકે થશે)</a:t>
            </a:r>
          </a:p>
          <a:p>
            <a:pPr>
              <a:lnSpc>
                <a:spcPct val="150000"/>
              </a:lnSpc>
              <a:buFont typeface="Wingdings" pitchFamily="2" charset="2"/>
              <a:buChar char="ü"/>
            </a:pPr>
            <a:r>
              <a:rPr lang="gu-IN" sz="1800" dirty="0">
                <a:solidFill>
                  <a:schemeClr val="tx2">
                    <a:lumMod val="75000"/>
                  </a:schemeClr>
                </a:solidFill>
                <a:latin typeface="Verdana" pitchFamily="34" charset="0"/>
                <a:ea typeface="Verdana" pitchFamily="34" charset="0"/>
                <a:cs typeface="Verdana" pitchFamily="34" charset="0"/>
              </a:rPr>
              <a:t> </a:t>
            </a:r>
            <a:r>
              <a:rPr lang="gu" sz="1800" dirty="0">
                <a:solidFill>
                  <a:schemeClr val="tx2">
                    <a:lumMod val="75000"/>
                  </a:schemeClr>
                </a:solidFill>
                <a:latin typeface="Verdana" pitchFamily="34" charset="0"/>
                <a:ea typeface="Verdana" pitchFamily="34" charset="0"/>
                <a:cs typeface="Verdana" pitchFamily="34" charset="0"/>
              </a:rPr>
              <a:t>વિક્રેતાનું નામ</a:t>
            </a:r>
            <a:r>
              <a:rPr lang="gu-IN" dirty="0">
                <a:solidFill>
                  <a:schemeClr val="tx2">
                    <a:lumMod val="75000"/>
                  </a:schemeClr>
                </a:solidFill>
                <a:latin typeface="Verdana" pitchFamily="34" charset="0"/>
                <a:ea typeface="Verdana" pitchFamily="34" charset="0"/>
                <a:cs typeface="Verdana" pitchFamily="34" charset="0"/>
              </a:rPr>
              <a:t> </a:t>
            </a:r>
            <a:r>
              <a:rPr lang="gu" sz="1800" dirty="0">
                <a:solidFill>
                  <a:schemeClr val="tx2">
                    <a:lumMod val="75000"/>
                  </a:schemeClr>
                </a:solidFill>
                <a:latin typeface="Verdana" pitchFamily="34" charset="0"/>
                <a:ea typeface="Verdana" pitchFamily="34" charset="0"/>
                <a:cs typeface="Verdana" pitchFamily="34" charset="0"/>
              </a:rPr>
              <a:t>A/c નંબર અથવા આધાર નંબર</a:t>
            </a:r>
            <a:r>
              <a:rPr lang="gu-IN" b="1" dirty="0">
                <a:solidFill>
                  <a:srgbClr val="FF0000"/>
                </a:solidFill>
                <a:latin typeface="Verdana" pitchFamily="34" charset="0"/>
                <a:ea typeface="Verdana" pitchFamily="34" charset="0"/>
                <a:cs typeface="Verdana" pitchFamily="34" charset="0"/>
              </a:rPr>
              <a:t> </a:t>
            </a:r>
            <a:r>
              <a:rPr lang="gu" dirty="0">
                <a:solidFill>
                  <a:schemeClr val="tx2">
                    <a:lumMod val="75000"/>
                  </a:schemeClr>
                </a:solidFill>
                <a:ea typeface="Verdana" pitchFamily="34" charset="0"/>
              </a:rPr>
              <a:t>ચુકવણી પ્રક્રિયા માટે બેંકની સ્થિતિ '</a:t>
            </a:r>
            <a:r>
              <a:rPr lang="gu-IN" dirty="0">
                <a:solidFill>
                  <a:schemeClr val="tx2">
                    <a:lumMod val="75000"/>
                  </a:schemeClr>
                </a:solidFill>
                <a:latin typeface="Verdana" pitchFamily="34" charset="0"/>
                <a:ea typeface="Verdana" pitchFamily="34" charset="0"/>
              </a:rPr>
              <a:t>Sucees in Bank </a:t>
            </a:r>
            <a:r>
              <a:rPr lang="gu" dirty="0">
                <a:solidFill>
                  <a:schemeClr val="tx2">
                    <a:lumMod val="75000"/>
                  </a:schemeClr>
                </a:solidFill>
                <a:ea typeface="Verdana" pitchFamily="34" charset="0"/>
              </a:rPr>
              <a:t>' હોવી જોઈએ</a:t>
            </a:r>
          </a:p>
        </p:txBody>
      </p:sp>
    </p:spTree>
    <p:extLst>
      <p:ext uri="{BB962C8B-B14F-4D97-AF65-F5344CB8AC3E}">
        <p14:creationId xmlns:p14="http://schemas.microsoft.com/office/powerpoint/2010/main" val="1091091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9451" y="2208718"/>
            <a:ext cx="5267325" cy="1504950"/>
          </a:xfrm>
          <a:effectLst>
            <a:glow rad="63500">
              <a:schemeClr val="accent6">
                <a:satMod val="175000"/>
                <a:alpha val="40000"/>
              </a:schemeClr>
            </a:glow>
          </a:effectLst>
        </p:spPr>
      </p:pic>
      <p:sp>
        <p:nvSpPr>
          <p:cNvPr id="5" name="Slide Number Placeholder 4"/>
          <p:cNvSpPr>
            <a:spLocks noGrp="1"/>
          </p:cNvSpPr>
          <p:nvPr>
            <p:ph type="sldNum" sz="quarter" idx="12"/>
          </p:nvPr>
        </p:nvSpPr>
        <p:spPr/>
        <p:txBody>
          <a:bodyPr/>
          <a:lstStyle/>
          <a:p>
            <a:fld id="{1F28DAEE-427E-4030-87EA-38D724728595}" type="slidenum">
              <a:rPr lang="en-IN" smtClean="0"/>
              <a:pPr/>
              <a:t>36</a:t>
            </a:fld>
            <a:endParaRPr lang="en-IN" dirty="0"/>
          </a:p>
        </p:txBody>
      </p:sp>
      <p:sp>
        <p:nvSpPr>
          <p:cNvPr id="6" name="Rectangle 5"/>
          <p:cNvSpPr/>
          <p:nvPr/>
        </p:nvSpPr>
        <p:spPr>
          <a:xfrm>
            <a:off x="475240" y="3809123"/>
            <a:ext cx="8255955" cy="1107996"/>
          </a:xfrm>
          <a:prstGeom prst="rect">
            <a:avLst/>
          </a:prstGeom>
        </p:spPr>
        <p:txBody>
          <a:bodyPr wrap="square">
            <a:spAutoFit/>
          </a:bodyPr>
          <a:lstStyle/>
          <a:p>
            <a:pPr algn="ctr">
              <a:lnSpc>
                <a:spcPct val="150000"/>
              </a:lnSpc>
            </a:pPr>
            <a:r>
              <a:rPr lang="en-IN" sz="2200" b="1" i="1" cap="none" dirty="0"/>
              <a:t>Contact for more details : </a:t>
            </a:r>
            <a:r>
              <a:rPr lang="en-IN" sz="2200" b="1" i="1" cap="none" dirty="0">
                <a:hlinkClick r:id="rId3"/>
              </a:rPr>
              <a:t>cpf.aslb@icai.in</a:t>
            </a:r>
            <a:endParaRPr lang="en-IN" sz="2200" b="1" i="1" cap="none" dirty="0"/>
          </a:p>
          <a:p>
            <a:pPr algn="ctr">
              <a:lnSpc>
                <a:spcPct val="150000"/>
              </a:lnSpc>
            </a:pPr>
            <a:r>
              <a:rPr lang="en-IN" sz="2200" b="1" i="1" dirty="0"/>
              <a:t>Follow ICAI on Social Media  - </a:t>
            </a:r>
            <a:r>
              <a:rPr lang="en-IN" sz="2200" b="1" i="1" dirty="0">
                <a:hlinkClick r:id="rId4"/>
              </a:rPr>
              <a:t>http://www.icai.org/followus</a:t>
            </a:r>
            <a:endParaRPr lang="en-IN" sz="22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187" y="687474"/>
            <a:ext cx="1158055" cy="1073128"/>
          </a:xfrm>
          <a:prstGeom prst="rect">
            <a:avLst/>
          </a:prstGeom>
        </p:spPr>
      </p:pic>
      <p:pic>
        <p:nvPicPr>
          <p:cNvPr id="3" name="Picture 2"/>
          <p:cNvPicPr>
            <a:picLocks noChangeAspect="1"/>
          </p:cNvPicPr>
          <p:nvPr/>
        </p:nvPicPr>
        <p:blipFill>
          <a:blip r:embed="rId6" cstate="print"/>
          <a:stretch>
            <a:fillRect/>
          </a:stretch>
        </p:blipFill>
        <p:spPr>
          <a:xfrm>
            <a:off x="2855624" y="5334831"/>
            <a:ext cx="3379069" cy="1157644"/>
          </a:xfrm>
          <a:prstGeom prst="rect">
            <a:avLst/>
          </a:prstGeom>
        </p:spPr>
      </p:pic>
    </p:spTree>
    <p:extLst>
      <p:ext uri="{BB962C8B-B14F-4D97-AF65-F5344CB8AC3E}">
        <p14:creationId xmlns:p14="http://schemas.microsoft.com/office/powerpoint/2010/main" val="275751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C189-DE1D-04A7-C52B-8992FF95993E}"/>
              </a:ext>
            </a:extLst>
          </p:cNvPr>
          <p:cNvSpPr>
            <a:spLocks noGrp="1"/>
          </p:cNvSpPr>
          <p:nvPr>
            <p:ph type="title"/>
          </p:nvPr>
        </p:nvSpPr>
        <p:spPr/>
        <p:txBody>
          <a:bodyPr/>
          <a:lstStyle/>
          <a:p>
            <a:r>
              <a:rPr lang="gu" dirty="0"/>
              <a:t>PFMS પોર્ટલ સ્કીમનાપ્રકાર</a:t>
            </a:r>
            <a:endParaRPr lang="en-IN" dirty="0"/>
          </a:p>
        </p:txBody>
      </p:sp>
      <p:sp>
        <p:nvSpPr>
          <p:cNvPr id="3" name="Content Placeholder 2">
            <a:extLst>
              <a:ext uri="{FF2B5EF4-FFF2-40B4-BE49-F238E27FC236}">
                <a16:creationId xmlns:a16="http://schemas.microsoft.com/office/drawing/2014/main" id="{51502662-14D1-8618-149A-AC340C9B9FD9}"/>
              </a:ext>
            </a:extLst>
          </p:cNvPr>
          <p:cNvSpPr>
            <a:spLocks noGrp="1"/>
          </p:cNvSpPr>
          <p:nvPr>
            <p:ph idx="1"/>
          </p:nvPr>
        </p:nvSpPr>
        <p:spPr/>
        <p:txBody>
          <a:bodyPr>
            <a:normAutofit/>
          </a:bodyPr>
          <a:lstStyle/>
          <a:p>
            <a:r>
              <a:rPr lang="gu" dirty="0"/>
              <a:t>ભારત સરકાર</a:t>
            </a:r>
            <a:r>
              <a:rPr lang="en-IN" dirty="0"/>
              <a:t> </a:t>
            </a:r>
            <a:r>
              <a:rPr lang="gu" dirty="0"/>
              <a:t>ની યોજનાઓ</a:t>
            </a:r>
          </a:p>
          <a:p>
            <a:pPr lvl="1"/>
            <a:r>
              <a:rPr lang="gu" dirty="0"/>
              <a:t>(</a:t>
            </a:r>
            <a:r>
              <a:rPr lang="en-IN" dirty="0"/>
              <a:t>A</a:t>
            </a:r>
            <a:r>
              <a:rPr lang="gu" dirty="0"/>
              <a:t>)</a:t>
            </a:r>
          </a:p>
          <a:p>
            <a:pPr lvl="2"/>
            <a:r>
              <a:rPr lang="gu" dirty="0"/>
              <a:t>કેન્દ્રીય ક્ષેત્રની યોજનાઓ</a:t>
            </a:r>
            <a:r>
              <a:rPr lang="gu-IN" dirty="0"/>
              <a:t> (Central </a:t>
            </a:r>
            <a:r>
              <a:rPr lang="en-IN" dirty="0"/>
              <a:t>Sector Schemes</a:t>
            </a:r>
            <a:r>
              <a:rPr lang="gu-IN" dirty="0"/>
              <a:t>)</a:t>
            </a:r>
            <a:endParaRPr lang="gu" dirty="0"/>
          </a:p>
          <a:p>
            <a:pPr lvl="2"/>
            <a:r>
              <a:rPr lang="gu" dirty="0"/>
              <a:t>અન્ય કેન્દ્રીય ખર્ચ</a:t>
            </a:r>
          </a:p>
          <a:p>
            <a:pPr lvl="1"/>
            <a:r>
              <a:rPr lang="gu" dirty="0"/>
              <a:t>(</a:t>
            </a:r>
            <a:r>
              <a:rPr lang="en-IN" dirty="0"/>
              <a:t>B</a:t>
            </a:r>
            <a:r>
              <a:rPr lang="gu" dirty="0"/>
              <a:t>)</a:t>
            </a:r>
          </a:p>
          <a:p>
            <a:pPr lvl="2"/>
            <a:r>
              <a:rPr lang="gu" dirty="0"/>
              <a:t>કેન્દ્રીય પ્રાયોજિત યોજનાઓ </a:t>
            </a:r>
            <a:r>
              <a:rPr lang="gu-IN" dirty="0"/>
              <a:t>(</a:t>
            </a:r>
            <a:r>
              <a:rPr lang="gu" dirty="0"/>
              <a:t>Central Sponsored Schemes </a:t>
            </a:r>
            <a:r>
              <a:rPr lang="gu-IN" dirty="0"/>
              <a:t>)</a:t>
            </a:r>
            <a:endParaRPr lang="gu" dirty="0"/>
          </a:p>
          <a:p>
            <a:pPr lvl="2"/>
            <a:r>
              <a:rPr lang="gu" dirty="0"/>
              <a:t>નાણાપંચ યોજનાઓ</a:t>
            </a:r>
          </a:p>
          <a:p>
            <a:r>
              <a:rPr lang="gu" dirty="0"/>
              <a:t>રાજ્ય સરકાર યોજનાઓ / </a:t>
            </a:r>
            <a:r>
              <a:rPr lang="gu-IN" dirty="0"/>
              <a:t>કેન્દ્રશાસિત પ્રદેશ</a:t>
            </a:r>
            <a:r>
              <a:rPr lang="en-IN" dirty="0"/>
              <a:t> </a:t>
            </a:r>
            <a:r>
              <a:rPr lang="gu" dirty="0"/>
              <a:t>યોજનાઓ</a:t>
            </a:r>
          </a:p>
          <a:p>
            <a:pPr lvl="2"/>
            <a:r>
              <a:rPr lang="gu" dirty="0"/>
              <a:t>ભારત સરકારની યોજનાઓ સાથે જોડાયેલ</a:t>
            </a:r>
          </a:p>
          <a:p>
            <a:pPr lvl="2"/>
            <a:r>
              <a:rPr lang="gu" dirty="0"/>
              <a:t>રાજ્ય ભંડોળવાળી યોજનાઓ</a:t>
            </a:r>
          </a:p>
          <a:p>
            <a:endParaRPr lang="en-IN" dirty="0"/>
          </a:p>
        </p:txBody>
      </p:sp>
      <p:sp>
        <p:nvSpPr>
          <p:cNvPr id="4" name="Slide Number Placeholder 3">
            <a:extLst>
              <a:ext uri="{FF2B5EF4-FFF2-40B4-BE49-F238E27FC236}">
                <a16:creationId xmlns:a16="http://schemas.microsoft.com/office/drawing/2014/main" id="{35794966-E598-D9A5-05AB-3A072FEA6F68}"/>
              </a:ext>
            </a:extLst>
          </p:cNvPr>
          <p:cNvSpPr>
            <a:spLocks noGrp="1"/>
          </p:cNvSpPr>
          <p:nvPr>
            <p:ph type="sldNum" sz="quarter" idx="12"/>
          </p:nvPr>
        </p:nvSpPr>
        <p:spPr/>
        <p:txBody>
          <a:bodyPr/>
          <a:lstStyle/>
          <a:p>
            <a:fld id="{1F28DAEE-427E-4030-87EA-38D724728595}" type="slidenum">
              <a:rPr lang="en-IN" smtClean="0"/>
              <a:pPr/>
              <a:t>4</a:t>
            </a:fld>
            <a:endParaRPr lang="en-IN" dirty="0"/>
          </a:p>
        </p:txBody>
      </p:sp>
    </p:spTree>
    <p:extLst>
      <p:ext uri="{BB962C8B-B14F-4D97-AF65-F5344CB8AC3E}">
        <p14:creationId xmlns:p14="http://schemas.microsoft.com/office/powerpoint/2010/main" val="352952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2596"/>
            <a:ext cx="7886700" cy="421097"/>
          </a:xfrm>
        </p:spPr>
        <p:txBody>
          <a:bodyPr>
            <a:normAutofit fontScale="90000"/>
          </a:bodyPr>
          <a:lstStyle/>
          <a:p>
            <a:pPr algn="ctr"/>
            <a:r>
              <a:rPr lang="gu" dirty="0"/>
              <a:t>યોજના યાદી</a:t>
            </a:r>
            <a:endParaRPr lang="en-IN" dirty="0"/>
          </a:p>
        </p:txBody>
      </p:sp>
      <p:sp>
        <p:nvSpPr>
          <p:cNvPr id="5" name="Content Placeholder 4"/>
          <p:cNvSpPr>
            <a:spLocks noGrp="1"/>
          </p:cNvSpPr>
          <p:nvPr>
            <p:ph idx="1"/>
          </p:nvPr>
        </p:nvSpPr>
        <p:spPr/>
        <p:txBody>
          <a:bodyPr/>
          <a:lstStyle/>
          <a:p>
            <a:endParaRPr lang="en-IN"/>
          </a:p>
        </p:txBody>
      </p:sp>
      <p:pic>
        <p:nvPicPr>
          <p:cNvPr id="6" name="Picture 5"/>
          <p:cNvPicPr>
            <a:picLocks noChangeAspect="1"/>
          </p:cNvPicPr>
          <p:nvPr/>
        </p:nvPicPr>
        <p:blipFill>
          <a:blip r:embed="rId2"/>
          <a:stretch>
            <a:fillRect/>
          </a:stretch>
        </p:blipFill>
        <p:spPr>
          <a:xfrm>
            <a:off x="457202" y="2006287"/>
            <a:ext cx="8058148" cy="4285059"/>
          </a:xfrm>
          <a:prstGeom prst="rect">
            <a:avLst/>
          </a:prstGeom>
        </p:spPr>
      </p:pic>
      <p:sp>
        <p:nvSpPr>
          <p:cNvPr id="3" name="Slide Number Placeholder 2"/>
          <p:cNvSpPr>
            <a:spLocks noGrp="1"/>
          </p:cNvSpPr>
          <p:nvPr>
            <p:ph type="sldNum" sz="quarter" idx="12"/>
          </p:nvPr>
        </p:nvSpPr>
        <p:spPr/>
        <p:txBody>
          <a:bodyPr/>
          <a:lstStyle/>
          <a:p>
            <a:fld id="{912775BA-144E-4ADB-8CD8-5D517C76DAF2}" type="slidenum">
              <a:rPr lang="en-IN" smtClean="0">
                <a:solidFill>
                  <a:prstClr val="black">
                    <a:tint val="75000"/>
                  </a:prstClr>
                </a:solidFill>
              </a:rPr>
              <a:pPr/>
              <a:t>5</a:t>
            </a:fld>
            <a:endParaRPr lang="en-IN">
              <a:solidFill>
                <a:prstClr val="black">
                  <a:tint val="75000"/>
                </a:prstClr>
              </a:solidFill>
            </a:endParaRPr>
          </a:p>
        </p:txBody>
      </p:sp>
    </p:spTree>
    <p:extLst>
      <p:ext uri="{BB962C8B-B14F-4D97-AF65-F5344CB8AC3E}">
        <p14:creationId xmlns:p14="http://schemas.microsoft.com/office/powerpoint/2010/main" val="142206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5EA3-FC71-B8B0-5D40-91048678AC29}"/>
              </a:ext>
            </a:extLst>
          </p:cNvPr>
          <p:cNvSpPr>
            <a:spLocks noGrp="1"/>
          </p:cNvSpPr>
          <p:nvPr>
            <p:ph type="title"/>
          </p:nvPr>
        </p:nvSpPr>
        <p:spPr>
          <a:xfrm>
            <a:off x="448092" y="825623"/>
            <a:ext cx="7124284" cy="866700"/>
          </a:xfrm>
        </p:spPr>
        <p:txBody>
          <a:bodyPr>
            <a:normAutofit fontScale="90000"/>
          </a:bodyPr>
          <a:lstStyle/>
          <a:p>
            <a:br>
              <a:rPr kumimoji="0" lang="en-US" sz="2800" b="0" i="0" u="none" strike="noStrike" cap="none" normalizeH="0" baseline="0" dirty="0">
                <a:ln>
                  <a:noFill/>
                </a:ln>
                <a:solidFill>
                  <a:schemeClr val="tx1"/>
                </a:solidFill>
                <a:effectLst/>
              </a:rPr>
            </a:br>
            <a:endParaRPr lang="en-IN" dirty="0"/>
          </a:p>
        </p:txBody>
      </p:sp>
      <p:sp>
        <p:nvSpPr>
          <p:cNvPr id="3" name="Content Placeholder 2">
            <a:extLst>
              <a:ext uri="{FF2B5EF4-FFF2-40B4-BE49-F238E27FC236}">
                <a16:creationId xmlns:a16="http://schemas.microsoft.com/office/drawing/2014/main" id="{72C40F10-B325-BD71-756E-B87F8E1BD5B4}"/>
              </a:ext>
            </a:extLst>
          </p:cNvPr>
          <p:cNvSpPr>
            <a:spLocks noGrp="1"/>
          </p:cNvSpPr>
          <p:nvPr>
            <p:ph idx="1"/>
          </p:nvPr>
        </p:nvSpPr>
        <p:spPr/>
        <p:txBody>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gu"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CSS માટે ફંડ ફ્લો</a:t>
            </a:r>
            <a:endParaRPr kumimoji="0" lang="gu-IN"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ભારત સરકાર તરફ</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થી આરબીઆઈ</a:t>
            </a:r>
            <a:r>
              <a:rPr kumimoji="0" lang="en-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advice</a:t>
            </a:r>
            <a:r>
              <a:rPr lang="en-IN" dirty="0">
                <a:solidFill>
                  <a:schemeClr val="tx1"/>
                </a:solidFill>
                <a:latin typeface="Calibri" panose="020F0502020204030204" pitchFamily="34" charset="0"/>
                <a:ea typeface="Calibri" panose="020F0502020204030204" pitchFamily="34" charset="0"/>
                <a:cs typeface="Mangal" panose="02040503050203030202" pitchFamily="18" charset="0"/>
              </a:rPr>
              <a:t> </a:t>
            </a: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દ્વારા</a:t>
            </a:r>
            <a:r>
              <a:rPr lang="gu-IN" dirty="0">
                <a:solidFill>
                  <a:schemeClr val="tx1"/>
                </a:solidFill>
                <a:latin typeface="Calibri" panose="020F0502020204030204" pitchFamily="34" charset="0"/>
                <a:ea typeface="Calibri" panose="020F0502020204030204" pitchFamily="34" charset="0"/>
                <a:cs typeface="Mangal" panose="02040503050203030202" pitchFamily="18" charset="0"/>
              </a:rPr>
              <a:t> </a:t>
            </a: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રાજ્ય સરકારને</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ફંડ</a:t>
            </a:r>
            <a:r>
              <a:rPr kumimoji="0" lang="en-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આપવામાં આવે છે </a:t>
            </a: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endParaRPr kumimoji="0" lang="en-US" sz="1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રાજ્ય સરકાર  બજેટ અને ફાળવણી. રાજ્ય ટ્રેઝરી સિસ્ટમ</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(ifms)</a:t>
            </a:r>
            <a:r>
              <a:rPr kumimoji="0" lang="en-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દ્વારા </a:t>
            </a: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ડી.ડી.ઓ</a:t>
            </a:r>
            <a:endParaRPr kumimoji="0" lang="en-US" sz="1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રાજ્ય સરકારમાં ટ્રેઝરી સિસ્ટમ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દ્વારા </a:t>
            </a:r>
            <a:r>
              <a:rPr kumimoji="0" lang="gu"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બિલો પસાર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થાય પછી રાજ્ય સ્તરીય અમલીકરણ એજન્સીના બેંક ખાતામાં રાજ્ય એકત્રિક ભંડોળમાંથી પ્રથમ સ્તરની અમલીકરણ એજન્સીઓને (રાજ્ય સરકાર વિભાગ/ડીડીઓ નહીં)ને ભંડોળ ટ્રાન્સફર કરવામાં આવે છે.</a:t>
            </a:r>
          </a:p>
          <a:p>
            <a:pPr marL="0" marR="0" lvl="0" indent="457200" defTabSz="914400" rtl="0" eaLnBrk="0" fontAlgn="base" latinLnBrk="0" hangingPunct="0">
              <a:lnSpc>
                <a:spcPct val="100000"/>
              </a:lnSpc>
              <a:spcBef>
                <a:spcPct val="0"/>
              </a:spcBef>
              <a:spcAft>
                <a:spcPct val="0"/>
              </a:spcAft>
              <a:buClrTx/>
              <a:buSzTx/>
              <a:buFontTx/>
              <a:buChar char="•"/>
              <a:tabLst>
                <a:tab pos="457200" algn="l"/>
              </a:tabLst>
            </a:pP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બેંક ખાતાઓમાંથી નીચેના સ્તરની એજન્સીઓને યોજના મુજબ ફંડ લિમિટ આપવામાં આવે છે. </a:t>
            </a:r>
          </a:p>
          <a:p>
            <a:pPr marL="0" marR="0" lvl="0" indent="457200" defTabSz="914400" rtl="0" eaLnBrk="0" fontAlgn="base" latinLnBrk="0" hangingPunct="0">
              <a:lnSpc>
                <a:spcPct val="100000"/>
              </a:lnSpc>
              <a:spcBef>
                <a:spcPct val="0"/>
              </a:spcBef>
              <a:spcAft>
                <a:spcPct val="0"/>
              </a:spcAft>
              <a:buClrTx/>
              <a:buSzTx/>
              <a:buFontTx/>
              <a:buChar char="•"/>
              <a:tabLst>
                <a:tab pos="457200" algn="l"/>
              </a:tabLst>
            </a:pP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ઘટક મુજબનો ખર્ચ</a:t>
            </a:r>
            <a:r>
              <a:rPr kumimoji="0" lang="en-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એજન્સી મારફતે</a:t>
            </a:r>
            <a:r>
              <a:rPr kumimoji="0" lang="en-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વિક્રેતાઓ/લાભાર્થીઓ</a:t>
            </a:r>
            <a:r>
              <a:rPr kumimoji="0" lang="en-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kumimoji="0" lang="gu-IN"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ડાઇરેક્ટ એમના અકાઉંટ આપવામાં આવે છે.</a:t>
            </a:r>
            <a:endParaRPr kumimoji="0" lang="en-US" sz="1800" b="0" i="0" u="none" strike="noStrike" cap="none" normalizeH="0" baseline="0" dirty="0">
              <a:ln>
                <a:noFill/>
              </a:ln>
              <a:solidFill>
                <a:schemeClr val="tx1"/>
              </a:solidFill>
              <a:effectLst/>
            </a:endParaRPr>
          </a:p>
        </p:txBody>
      </p:sp>
      <p:sp>
        <p:nvSpPr>
          <p:cNvPr id="4" name="Slide Number Placeholder 3">
            <a:extLst>
              <a:ext uri="{FF2B5EF4-FFF2-40B4-BE49-F238E27FC236}">
                <a16:creationId xmlns:a16="http://schemas.microsoft.com/office/drawing/2014/main" id="{5F85A683-42CD-9F99-5F76-978E277E312D}"/>
              </a:ext>
            </a:extLst>
          </p:cNvPr>
          <p:cNvSpPr>
            <a:spLocks noGrp="1"/>
          </p:cNvSpPr>
          <p:nvPr>
            <p:ph type="sldNum" sz="quarter" idx="12"/>
          </p:nvPr>
        </p:nvSpPr>
        <p:spPr/>
        <p:txBody>
          <a:bodyPr/>
          <a:lstStyle/>
          <a:p>
            <a:fld id="{1F28DAEE-427E-4030-87EA-38D724728595}" type="slidenum">
              <a:rPr lang="en-IN" smtClean="0"/>
              <a:pPr/>
              <a:t>6</a:t>
            </a:fld>
            <a:endParaRPr lang="en-IN" dirty="0"/>
          </a:p>
        </p:txBody>
      </p:sp>
      <p:sp>
        <p:nvSpPr>
          <p:cNvPr id="19" name="Rectangle 15"/>
          <p:cNvSpPr>
            <a:spLocks noChangeArrowheads="1"/>
          </p:cNvSpPr>
          <p:nvPr/>
        </p:nvSpPr>
        <p:spPr bwMode="auto">
          <a:xfrm>
            <a:off x="152400" y="152400"/>
            <a:ext cx="914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0" name="Rectangle 16"/>
          <p:cNvSpPr>
            <a:spLocks noChangeArrowheads="1"/>
          </p:cNvSpPr>
          <p:nvPr/>
        </p:nvSpPr>
        <p:spPr bwMode="auto">
          <a:xfrm>
            <a:off x="591015" y="757343"/>
            <a:ext cx="6713034" cy="64633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gu" altLang="en-US" dirty="0">
                <a:solidFill>
                  <a:srgbClr val="3C4043"/>
                </a:solidFill>
                <a:latin typeface="Arial" panose="020B0604020202020204" pitchFamily="34" charset="0"/>
              </a:rPr>
              <a:t>કેન્દ્રિય પ્રાયોજિત યોજનાઓ</a:t>
            </a:r>
            <a:r>
              <a:rPr lang="gu" altLang="en-US" dirty="0">
                <a:latin typeface="Arial" panose="020B0604020202020204" pitchFamily="34" charset="0"/>
              </a:rPr>
              <a:t> ની સામે </a:t>
            </a:r>
            <a:r>
              <a:rPr lang="gu-IN" altLang="en-US" dirty="0">
                <a:latin typeface="Arial" panose="020B0604020202020204" pitchFamily="34" charset="0"/>
              </a:rPr>
              <a:t>રાજયસરકારની </a:t>
            </a:r>
            <a:r>
              <a:rPr kumimoji="0" lang="gu" altLang="en-US" sz="1800" b="0" i="0" u="none" strike="noStrike" cap="none" normalizeH="0" baseline="0" dirty="0">
                <a:ln>
                  <a:noFill/>
                </a:ln>
                <a:solidFill>
                  <a:srgbClr val="3C4043"/>
                </a:solidFill>
                <a:effectLst/>
                <a:latin typeface="Arial" panose="020B0604020202020204" pitchFamily="34" charset="0"/>
                <a:cs typeface="Shruti" panose="020B0502040204020203" pitchFamily="34" charset="0"/>
              </a:rPr>
              <a:t>સ્કીમ્સ PFMS</a:t>
            </a:r>
            <a:r>
              <a:rPr kumimoji="0" lang="gu-IN" altLang="en-US" sz="1800" b="0" i="0" u="none" strike="noStrike" cap="none" normalizeH="0" baseline="0" dirty="0">
                <a:ln>
                  <a:noFill/>
                </a:ln>
                <a:solidFill>
                  <a:srgbClr val="3C4043"/>
                </a:solidFill>
                <a:effectLst/>
                <a:latin typeface="Arial" panose="020B0604020202020204" pitchFamily="34" charset="0"/>
                <a:cs typeface="Shruti" panose="020B0502040204020203" pitchFamily="34" charset="0"/>
              </a:rPr>
              <a:t> </a:t>
            </a:r>
            <a:r>
              <a:rPr kumimoji="0" lang="gu"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ફંડ ફ્લો</a:t>
            </a:r>
            <a:endParaRPr kumimoji="0" lang="gu-IN"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2604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92" y="687475"/>
            <a:ext cx="6710991" cy="1004848"/>
          </a:xfrm>
        </p:spPr>
        <p:txBody>
          <a:bodyPr/>
          <a:lstStyle/>
          <a:p>
            <a:r>
              <a:rPr lang="gu" dirty="0"/>
              <a:t>ભારત સરકારની યોજનાઓ માટે ભંડોળનો પ્રવાહ</a:t>
            </a:r>
            <a:endParaRPr lang="en-IN" dirty="0"/>
          </a:p>
        </p:txBody>
      </p:sp>
      <p:sp>
        <p:nvSpPr>
          <p:cNvPr id="3" name="Content Placeholder 2"/>
          <p:cNvSpPr>
            <a:spLocks noGrp="1"/>
          </p:cNvSpPr>
          <p:nvPr>
            <p:ph idx="1"/>
          </p:nvPr>
        </p:nvSpPr>
        <p:spPr>
          <a:xfrm>
            <a:off x="174670" y="2189246"/>
            <a:ext cx="8431637" cy="3263504"/>
          </a:xfrm>
        </p:spPr>
        <p:txBody>
          <a:bodyPr/>
          <a:lstStyle/>
          <a:p>
            <a:pPr marL="685800" lvl="2" indent="0">
              <a:buNone/>
            </a:pPr>
            <a:r>
              <a:rPr lang="gu" dirty="0"/>
              <a:t>1. Central Sponsored Schemes   2. Finance Commission Grants   3. Other Grants/ Loans/ Transfers</a:t>
            </a:r>
          </a:p>
          <a:p>
            <a:pPr marL="685800" lvl="2" indent="0">
              <a:buNone/>
            </a:pPr>
            <a:endParaRPr lang="en-IN" dirty="0"/>
          </a:p>
          <a:p>
            <a:pPr marL="0" indent="0">
              <a:buNone/>
            </a:pPr>
            <a:endParaRPr lang="en-IN" dirty="0"/>
          </a:p>
        </p:txBody>
      </p:sp>
      <p:sp>
        <p:nvSpPr>
          <p:cNvPr id="7" name="TextBox 6"/>
          <p:cNvSpPr txBox="1"/>
          <p:nvPr/>
        </p:nvSpPr>
        <p:spPr>
          <a:xfrm>
            <a:off x="4097268" y="2789082"/>
            <a:ext cx="1197736" cy="507831"/>
          </a:xfrm>
          <a:prstGeom prst="rect">
            <a:avLst/>
          </a:prstGeom>
          <a:solidFill>
            <a:schemeClr val="accent6">
              <a:lumMod val="40000"/>
              <a:lumOff val="60000"/>
            </a:schemeClr>
          </a:solidFill>
          <a:ln>
            <a:solidFill>
              <a:schemeClr val="accent2">
                <a:lumMod val="50000"/>
              </a:schemeClr>
            </a:solidFill>
          </a:ln>
        </p:spPr>
        <p:txBody>
          <a:bodyPr wrap="square" rtlCol="0">
            <a:spAutoFit/>
          </a:bodyPr>
          <a:lstStyle/>
          <a:p>
            <a:r>
              <a:rPr lang="gu" sz="1350" dirty="0">
                <a:solidFill>
                  <a:prstClr val="black"/>
                </a:solidFill>
              </a:rPr>
              <a:t>Sanction by PD</a:t>
            </a:r>
          </a:p>
        </p:txBody>
      </p:sp>
      <p:sp>
        <p:nvSpPr>
          <p:cNvPr id="10" name="TextBox 9"/>
          <p:cNvSpPr txBox="1"/>
          <p:nvPr/>
        </p:nvSpPr>
        <p:spPr>
          <a:xfrm>
            <a:off x="4106928" y="3549580"/>
            <a:ext cx="1197736" cy="507831"/>
          </a:xfrm>
          <a:prstGeom prst="rect">
            <a:avLst/>
          </a:prstGeom>
          <a:solidFill>
            <a:schemeClr val="accent6">
              <a:lumMod val="40000"/>
              <a:lumOff val="60000"/>
            </a:schemeClr>
          </a:solidFill>
          <a:ln>
            <a:solidFill>
              <a:schemeClr val="accent2">
                <a:lumMod val="50000"/>
              </a:schemeClr>
            </a:solidFill>
          </a:ln>
        </p:spPr>
        <p:txBody>
          <a:bodyPr wrap="square" rtlCol="0">
            <a:spAutoFit/>
          </a:bodyPr>
          <a:lstStyle/>
          <a:p>
            <a:pPr algn="ctr"/>
            <a:r>
              <a:rPr lang="gu" sz="1350" dirty="0">
                <a:solidFill>
                  <a:prstClr val="black"/>
                </a:solidFill>
              </a:rPr>
              <a:t>Processing by Pr. AO</a:t>
            </a:r>
          </a:p>
        </p:txBody>
      </p:sp>
      <p:sp>
        <p:nvSpPr>
          <p:cNvPr id="11" name="TextBox 10"/>
          <p:cNvSpPr txBox="1"/>
          <p:nvPr/>
        </p:nvSpPr>
        <p:spPr>
          <a:xfrm>
            <a:off x="4106928" y="4248477"/>
            <a:ext cx="1197736" cy="715581"/>
          </a:xfrm>
          <a:prstGeom prst="rect">
            <a:avLst/>
          </a:prstGeom>
          <a:solidFill>
            <a:schemeClr val="accent1">
              <a:lumMod val="60000"/>
              <a:lumOff val="40000"/>
            </a:schemeClr>
          </a:solidFill>
          <a:ln>
            <a:solidFill>
              <a:schemeClr val="accent2">
                <a:lumMod val="50000"/>
              </a:schemeClr>
            </a:solidFill>
          </a:ln>
        </p:spPr>
        <p:txBody>
          <a:bodyPr wrap="square" rtlCol="0">
            <a:spAutoFit/>
          </a:bodyPr>
          <a:lstStyle/>
          <a:p>
            <a:r>
              <a:rPr lang="gu" sz="1350" dirty="0">
                <a:solidFill>
                  <a:prstClr val="black"/>
                </a:solidFill>
              </a:rPr>
              <a:t>State Consolidated Fund</a:t>
            </a:r>
          </a:p>
        </p:txBody>
      </p:sp>
      <p:cxnSp>
        <p:nvCxnSpPr>
          <p:cNvPr id="20" name="Straight Arrow Connector 19"/>
          <p:cNvCxnSpPr/>
          <p:nvPr/>
        </p:nvCxnSpPr>
        <p:spPr>
          <a:xfrm>
            <a:off x="4659980" y="3334500"/>
            <a:ext cx="0" cy="18900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59980" y="4059477"/>
            <a:ext cx="0" cy="18900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76826" y="5173860"/>
            <a:ext cx="2056973" cy="213585"/>
          </a:xfrm>
          <a:prstGeom prst="rect">
            <a:avLst/>
          </a:prstGeom>
        </p:spPr>
        <p:txBody>
          <a:bodyPr wrap="none">
            <a:spAutoFit/>
          </a:bodyPr>
          <a:lstStyle/>
          <a:p>
            <a:r>
              <a:rPr lang="gu" sz="788" u="sng" dirty="0">
                <a:solidFill>
                  <a:srgbClr val="FF0000"/>
                </a:solidFill>
                <a:latin typeface="verdana" panose="020B0604030504040204" pitchFamily="34" charset="0"/>
              </a:rPr>
              <a:t>National Rural Health Mission [9156]</a:t>
            </a:r>
            <a:endParaRPr lang="en-IN" sz="788" dirty="0">
              <a:solidFill>
                <a:prstClr val="black"/>
              </a:solidFill>
            </a:endParaRPr>
          </a:p>
        </p:txBody>
      </p:sp>
      <p:sp>
        <p:nvSpPr>
          <p:cNvPr id="5" name="Rectangle 4"/>
          <p:cNvSpPr/>
          <p:nvPr/>
        </p:nvSpPr>
        <p:spPr>
          <a:xfrm>
            <a:off x="3786985" y="5179704"/>
            <a:ext cx="1745991" cy="213585"/>
          </a:xfrm>
          <a:prstGeom prst="rect">
            <a:avLst/>
          </a:prstGeom>
        </p:spPr>
        <p:txBody>
          <a:bodyPr wrap="none">
            <a:spAutoFit/>
          </a:bodyPr>
          <a:lstStyle/>
          <a:p>
            <a:r>
              <a:rPr lang="gu" sz="788" u="sng" dirty="0">
                <a:solidFill>
                  <a:srgbClr val="FF0000"/>
                </a:solidFill>
                <a:latin typeface="verdana" panose="020B0604030504040204" pitchFamily="34" charset="0"/>
              </a:rPr>
              <a:t>Grants for Local Bodies [2084]</a:t>
            </a:r>
            <a:endParaRPr lang="en-IN" sz="788" dirty="0">
              <a:solidFill>
                <a:srgbClr val="FF0000"/>
              </a:solidFill>
            </a:endParaRPr>
          </a:p>
        </p:txBody>
      </p:sp>
      <p:sp>
        <p:nvSpPr>
          <p:cNvPr id="6" name="Rectangle 5"/>
          <p:cNvSpPr/>
          <p:nvPr/>
        </p:nvSpPr>
        <p:spPr>
          <a:xfrm>
            <a:off x="6087794" y="5058517"/>
            <a:ext cx="2602919" cy="334835"/>
          </a:xfrm>
          <a:prstGeom prst="rect">
            <a:avLst/>
          </a:prstGeom>
        </p:spPr>
        <p:txBody>
          <a:bodyPr wrap="square">
            <a:spAutoFit/>
          </a:bodyPr>
          <a:lstStyle/>
          <a:p>
            <a:r>
              <a:rPr lang="gu" sz="788" u="sng" dirty="0">
                <a:solidFill>
                  <a:srgbClr val="FF0000"/>
                </a:solidFill>
                <a:latin typeface="verdana" panose="020B0604030504040204" pitchFamily="34" charset="0"/>
              </a:rPr>
              <a:t>Additional Central Assistance for Externally Aided Projects [1383]</a:t>
            </a:r>
            <a:endParaRPr lang="en-IN" sz="788" dirty="0">
              <a:solidFill>
                <a:prstClr val="black"/>
              </a:solidFill>
            </a:endParaRPr>
          </a:p>
        </p:txBody>
      </p:sp>
      <p:sp>
        <p:nvSpPr>
          <p:cNvPr id="8" name="Slide Number Placeholder 7"/>
          <p:cNvSpPr>
            <a:spLocks noGrp="1"/>
          </p:cNvSpPr>
          <p:nvPr>
            <p:ph type="sldNum" sz="quarter" idx="12"/>
          </p:nvPr>
        </p:nvSpPr>
        <p:spPr/>
        <p:txBody>
          <a:bodyPr/>
          <a:lstStyle/>
          <a:p>
            <a:fld id="{912775BA-144E-4ADB-8CD8-5D517C76DAF2}" type="slidenum">
              <a:rPr lang="en-IN" smtClean="0">
                <a:solidFill>
                  <a:prstClr val="black">
                    <a:tint val="75000"/>
                  </a:prstClr>
                </a:solidFill>
              </a:rPr>
              <a:pPr/>
              <a:t>7</a:t>
            </a:fld>
            <a:endParaRPr lang="en-IN">
              <a:solidFill>
                <a:prstClr val="black">
                  <a:tint val="75000"/>
                </a:prstClr>
              </a:solidFill>
            </a:endParaRPr>
          </a:p>
        </p:txBody>
      </p:sp>
    </p:spTree>
    <p:extLst>
      <p:ext uri="{BB962C8B-B14F-4D97-AF65-F5344CB8AC3E}">
        <p14:creationId xmlns:p14="http://schemas.microsoft.com/office/powerpoint/2010/main" val="157818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 dirty="0"/>
              <a:t>લિંક્ડ સ્ટેટ સ્કીમ્સ માટે ફંડ ફ્લો</a:t>
            </a:r>
            <a:endParaRPr lang="en-IN" dirty="0"/>
          </a:p>
        </p:txBody>
      </p:sp>
      <p:sp>
        <p:nvSpPr>
          <p:cNvPr id="4" name="TextBox 3"/>
          <p:cNvSpPr txBox="1"/>
          <p:nvPr/>
        </p:nvSpPr>
        <p:spPr>
          <a:xfrm>
            <a:off x="1076261" y="2174282"/>
            <a:ext cx="1430742" cy="715581"/>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r>
              <a:rPr lang="gu" sz="1350" dirty="0">
                <a:solidFill>
                  <a:prstClr val="black"/>
                </a:solidFill>
              </a:rPr>
              <a:t>Drawing limit State Scheme Manager </a:t>
            </a:r>
          </a:p>
        </p:txBody>
      </p:sp>
      <p:sp>
        <p:nvSpPr>
          <p:cNvPr id="5" name="TextBox 4"/>
          <p:cNvSpPr txBox="1"/>
          <p:nvPr/>
        </p:nvSpPr>
        <p:spPr>
          <a:xfrm>
            <a:off x="3054220" y="2179441"/>
            <a:ext cx="1197736" cy="507831"/>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r>
              <a:rPr lang="gu" sz="1350" dirty="0">
                <a:solidFill>
                  <a:prstClr val="black"/>
                </a:solidFill>
              </a:rPr>
              <a:t>DDO of State Govt.</a:t>
            </a:r>
          </a:p>
        </p:txBody>
      </p:sp>
      <p:cxnSp>
        <p:nvCxnSpPr>
          <p:cNvPr id="7" name="Straight Arrow Connector 6"/>
          <p:cNvCxnSpPr/>
          <p:nvPr/>
        </p:nvCxnSpPr>
        <p:spPr>
          <a:xfrm flipV="1">
            <a:off x="2637693" y="2411264"/>
            <a:ext cx="253214" cy="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20541" y="2411264"/>
            <a:ext cx="253214" cy="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63869" y="2191497"/>
            <a:ext cx="1262804" cy="507831"/>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r>
              <a:rPr lang="gu" sz="1350" dirty="0">
                <a:solidFill>
                  <a:prstClr val="black"/>
                </a:solidFill>
              </a:rPr>
              <a:t>Treasury Officer</a:t>
            </a:r>
          </a:p>
        </p:txBody>
      </p:sp>
      <p:sp>
        <p:nvSpPr>
          <p:cNvPr id="15" name="Left-Up Arrow 14"/>
          <p:cNvSpPr/>
          <p:nvPr/>
        </p:nvSpPr>
        <p:spPr>
          <a:xfrm rot="10800000">
            <a:off x="5440359" y="3451235"/>
            <a:ext cx="1258834" cy="684790"/>
          </a:xfrm>
          <a:prstGeom prst="leftUpArrow">
            <a:avLst>
              <a:gd name="adj1" fmla="val 11449"/>
              <a:gd name="adj2" fmla="val 25000"/>
              <a:gd name="adj3" fmla="val 14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6" name="TextBox 15"/>
          <p:cNvSpPr txBox="1"/>
          <p:nvPr/>
        </p:nvSpPr>
        <p:spPr>
          <a:xfrm>
            <a:off x="6684758" y="3261090"/>
            <a:ext cx="1639994" cy="715581"/>
          </a:xfrm>
          <a:prstGeom prst="rect">
            <a:avLst/>
          </a:prstGeom>
          <a:solidFill>
            <a:schemeClr val="accent3">
              <a:lumMod val="20000"/>
              <a:lumOff val="80000"/>
            </a:schemeClr>
          </a:solidFill>
          <a:ln w="3175">
            <a:solidFill>
              <a:schemeClr val="tx1"/>
            </a:solidFill>
          </a:ln>
        </p:spPr>
        <p:txBody>
          <a:bodyPr wrap="square" rtlCol="0">
            <a:spAutoFit/>
          </a:bodyPr>
          <a:lstStyle/>
          <a:p>
            <a:r>
              <a:rPr lang="gu" sz="1350" dirty="0">
                <a:solidFill>
                  <a:prstClr val="black"/>
                </a:solidFill>
              </a:rPr>
              <a:t>Final Payments against Activities/ Works to Vendors</a:t>
            </a:r>
          </a:p>
        </p:txBody>
      </p:sp>
      <p:sp>
        <p:nvSpPr>
          <p:cNvPr id="18" name="Left Brace 17"/>
          <p:cNvSpPr/>
          <p:nvPr/>
        </p:nvSpPr>
        <p:spPr>
          <a:xfrm>
            <a:off x="821828" y="2087107"/>
            <a:ext cx="78717" cy="94256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350">
              <a:solidFill>
                <a:prstClr val="black"/>
              </a:solidFill>
            </a:endParaRPr>
          </a:p>
        </p:txBody>
      </p:sp>
      <p:sp>
        <p:nvSpPr>
          <p:cNvPr id="19" name="TextBox 18"/>
          <p:cNvSpPr txBox="1"/>
          <p:nvPr/>
        </p:nvSpPr>
        <p:spPr>
          <a:xfrm>
            <a:off x="183290" y="2271774"/>
            <a:ext cx="638537" cy="300082"/>
          </a:xfrm>
          <a:prstGeom prst="rect">
            <a:avLst/>
          </a:prstGeom>
          <a:noFill/>
        </p:spPr>
        <p:txBody>
          <a:bodyPr wrap="square" rtlCol="0">
            <a:spAutoFit/>
          </a:bodyPr>
          <a:lstStyle/>
          <a:p>
            <a:r>
              <a:rPr lang="gu" sz="1350" b="1" dirty="0">
                <a:solidFill>
                  <a:prstClr val="black"/>
                </a:solidFill>
              </a:rPr>
              <a:t>S</a:t>
            </a:r>
            <a:r>
              <a:rPr lang="gu-IN" sz="1350" b="1" dirty="0">
                <a:solidFill>
                  <a:prstClr val="black"/>
                </a:solidFill>
              </a:rPr>
              <a:t>FD</a:t>
            </a:r>
            <a:endParaRPr lang="gu" sz="1350" b="1" dirty="0">
              <a:solidFill>
                <a:prstClr val="black"/>
              </a:solidFill>
            </a:endParaRPr>
          </a:p>
        </p:txBody>
      </p:sp>
      <p:sp>
        <p:nvSpPr>
          <p:cNvPr id="21" name="TextBox 20"/>
          <p:cNvSpPr txBox="1"/>
          <p:nvPr/>
        </p:nvSpPr>
        <p:spPr>
          <a:xfrm>
            <a:off x="4673868" y="3198502"/>
            <a:ext cx="1197736" cy="507831"/>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r>
              <a:rPr lang="gu" sz="1350" dirty="0">
                <a:solidFill>
                  <a:prstClr val="black"/>
                </a:solidFill>
              </a:rPr>
              <a:t>First Level Agency</a:t>
            </a:r>
          </a:p>
        </p:txBody>
      </p:sp>
      <p:sp>
        <p:nvSpPr>
          <p:cNvPr id="22" name="TextBox 21"/>
          <p:cNvSpPr txBox="1"/>
          <p:nvPr/>
        </p:nvSpPr>
        <p:spPr>
          <a:xfrm>
            <a:off x="4683527" y="3845665"/>
            <a:ext cx="1197736" cy="507831"/>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r>
              <a:rPr lang="gu" sz="1350" dirty="0">
                <a:solidFill>
                  <a:prstClr val="black"/>
                </a:solidFill>
              </a:rPr>
              <a:t>Below Level Agencies</a:t>
            </a:r>
          </a:p>
        </p:txBody>
      </p:sp>
      <p:cxnSp>
        <p:nvCxnSpPr>
          <p:cNvPr id="23" name="Straight Arrow Connector 22"/>
          <p:cNvCxnSpPr/>
          <p:nvPr/>
        </p:nvCxnSpPr>
        <p:spPr>
          <a:xfrm>
            <a:off x="5245370" y="3699130"/>
            <a:ext cx="0" cy="18900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a:off x="4199208" y="3261090"/>
            <a:ext cx="242667" cy="1105006"/>
          </a:xfrm>
          <a:prstGeom prst="leftBrace">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350">
              <a:solidFill>
                <a:prstClr val="black"/>
              </a:solidFill>
            </a:endParaRPr>
          </a:p>
        </p:txBody>
      </p:sp>
      <p:sp>
        <p:nvSpPr>
          <p:cNvPr id="26" name="TextBox 25"/>
          <p:cNvSpPr txBox="1"/>
          <p:nvPr/>
        </p:nvSpPr>
        <p:spPr>
          <a:xfrm>
            <a:off x="3272969" y="3669109"/>
            <a:ext cx="728003" cy="300082"/>
          </a:xfrm>
          <a:prstGeom prst="rect">
            <a:avLst/>
          </a:prstGeom>
          <a:noFill/>
        </p:spPr>
        <p:txBody>
          <a:bodyPr wrap="square" rtlCol="0">
            <a:spAutoFit/>
          </a:bodyPr>
          <a:lstStyle/>
          <a:p>
            <a:r>
              <a:rPr lang="gu" sz="1350" b="1" dirty="0">
                <a:solidFill>
                  <a:prstClr val="black"/>
                </a:solidFill>
              </a:rPr>
              <a:t>SPV</a:t>
            </a:r>
          </a:p>
        </p:txBody>
      </p:sp>
      <p:sp>
        <p:nvSpPr>
          <p:cNvPr id="3" name="Slide Number Placeholder 2"/>
          <p:cNvSpPr>
            <a:spLocks noGrp="1"/>
          </p:cNvSpPr>
          <p:nvPr>
            <p:ph type="sldNum" sz="quarter" idx="12"/>
          </p:nvPr>
        </p:nvSpPr>
        <p:spPr/>
        <p:txBody>
          <a:bodyPr/>
          <a:lstStyle/>
          <a:p>
            <a:fld id="{912775BA-144E-4ADB-8CD8-5D517C76DAF2}" type="slidenum">
              <a:rPr lang="en-IN" smtClean="0">
                <a:solidFill>
                  <a:prstClr val="black">
                    <a:tint val="75000"/>
                  </a:prstClr>
                </a:solidFill>
              </a:rPr>
              <a:pPr/>
              <a:t>8</a:t>
            </a:fld>
            <a:endParaRPr lang="en-IN">
              <a:solidFill>
                <a:prstClr val="black">
                  <a:tint val="75000"/>
                </a:prstClr>
              </a:solidFill>
            </a:endParaRPr>
          </a:p>
        </p:txBody>
      </p:sp>
      <p:cxnSp>
        <p:nvCxnSpPr>
          <p:cNvPr id="6" name="Straight Arrow Connector 5">
            <a:extLst>
              <a:ext uri="{FF2B5EF4-FFF2-40B4-BE49-F238E27FC236}">
                <a16:creationId xmlns:a16="http://schemas.microsoft.com/office/drawing/2014/main" id="{8DC61ADB-11A7-FF1B-DAEE-C3BC51A0CE2D}"/>
              </a:ext>
            </a:extLst>
          </p:cNvPr>
          <p:cNvCxnSpPr>
            <a:cxnSpLocks/>
          </p:cNvCxnSpPr>
          <p:nvPr/>
        </p:nvCxnSpPr>
        <p:spPr>
          <a:xfrm>
            <a:off x="5146129" y="2812436"/>
            <a:ext cx="0" cy="21723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2" y="575519"/>
            <a:ext cx="6760425" cy="994172"/>
          </a:xfrm>
        </p:spPr>
        <p:txBody>
          <a:bodyPr/>
          <a:lstStyle/>
          <a:p>
            <a:r>
              <a:rPr lang="gu" dirty="0"/>
              <a:t>ભંડોળના પ્રવાહની દેખરેખ માટે યોજનાનું રૂપરેખાંકન</a:t>
            </a:r>
            <a:endParaRPr lang="en-IN" dirty="0"/>
          </a:p>
        </p:txBody>
      </p:sp>
      <p:sp>
        <p:nvSpPr>
          <p:cNvPr id="3" name="Content Placeholder 2"/>
          <p:cNvSpPr>
            <a:spLocks noGrp="1"/>
          </p:cNvSpPr>
          <p:nvPr>
            <p:ph idx="1"/>
          </p:nvPr>
        </p:nvSpPr>
        <p:spPr>
          <a:xfrm>
            <a:off x="628650" y="2521891"/>
            <a:ext cx="7886700" cy="3263504"/>
          </a:xfrm>
        </p:spPr>
        <p:txBody>
          <a:bodyPr/>
          <a:lstStyle/>
          <a:p>
            <a:r>
              <a:rPr lang="en-IN" dirty="0"/>
              <a:t>Hierarchy</a:t>
            </a:r>
            <a:r>
              <a:rPr lang="gu-IN" dirty="0"/>
              <a:t> </a:t>
            </a:r>
            <a:r>
              <a:rPr lang="gu" dirty="0"/>
              <a:t>નું રૂપરેખાંકન</a:t>
            </a:r>
          </a:p>
          <a:p>
            <a:r>
              <a:rPr lang="gu" dirty="0"/>
              <a:t>EAT માટે ઘટકોનું રૂપરેખાંકન</a:t>
            </a:r>
          </a:p>
          <a:p>
            <a:r>
              <a:rPr lang="gu" dirty="0"/>
              <a:t>DBT માટે રૂપરેખાંકન</a:t>
            </a:r>
          </a:p>
        </p:txBody>
      </p:sp>
      <p:sp>
        <p:nvSpPr>
          <p:cNvPr id="5" name="Slide Number Placeholder 4"/>
          <p:cNvSpPr>
            <a:spLocks noGrp="1"/>
          </p:cNvSpPr>
          <p:nvPr>
            <p:ph type="sldNum" sz="quarter" idx="12"/>
          </p:nvPr>
        </p:nvSpPr>
        <p:spPr/>
        <p:txBody>
          <a:bodyPr/>
          <a:lstStyle/>
          <a:p>
            <a:fld id="{912775BA-144E-4ADB-8CD8-5D517C76DAF2}" type="slidenum">
              <a:rPr lang="en-IN" smtClean="0">
                <a:solidFill>
                  <a:prstClr val="black">
                    <a:tint val="75000"/>
                  </a:prstClr>
                </a:solidFill>
              </a:rPr>
              <a:pPr/>
              <a:t>9</a:t>
            </a:fld>
            <a:endParaRPr lang="en-IN">
              <a:solidFill>
                <a:prstClr val="black">
                  <a:tint val="75000"/>
                </a:prstClr>
              </a:solidFill>
            </a:endParaRPr>
          </a:p>
        </p:txBody>
      </p:sp>
    </p:spTree>
    <p:extLst>
      <p:ext uri="{BB962C8B-B14F-4D97-AF65-F5344CB8AC3E}">
        <p14:creationId xmlns:p14="http://schemas.microsoft.com/office/powerpoint/2010/main" val="1629804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3114</TotalTime>
  <Words>1185</Words>
  <Application>Microsoft Office PowerPoint</Application>
  <PresentationFormat>On-screen Show (4:3)</PresentationFormat>
  <Paragraphs>164</Paragraphs>
  <Slides>36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Arial Narrow</vt:lpstr>
      <vt:lpstr>Bell MT</vt:lpstr>
      <vt:lpstr>Calibri</vt:lpstr>
      <vt:lpstr>Gill Sans MT</vt:lpstr>
      <vt:lpstr>Roboto</vt:lpstr>
      <vt:lpstr>Shruti</vt:lpstr>
      <vt:lpstr>Times New Roman</vt:lpstr>
      <vt:lpstr>Verdana</vt:lpstr>
      <vt:lpstr>Verdana</vt:lpstr>
      <vt:lpstr>Wingdings</vt:lpstr>
      <vt:lpstr>Wingdings 2</vt:lpstr>
      <vt:lpstr>Dividend</vt:lpstr>
      <vt:lpstr>PUBLIC FINANCIAL MANAGEMENT SYSTEM</vt:lpstr>
      <vt:lpstr>PFMS (PUBLIC FINANCIAL MANAGEMENT SYSTEM )</vt:lpstr>
      <vt:lpstr>Pfms overview </vt:lpstr>
      <vt:lpstr>PFMS પોર્ટલ સ્કીમનાપ્રકાર</vt:lpstr>
      <vt:lpstr>યોજના યાદી</vt:lpstr>
      <vt:lpstr> </vt:lpstr>
      <vt:lpstr>ભારત સરકારની યોજનાઓ માટે ભંડોળનો પ્રવાહ</vt:lpstr>
      <vt:lpstr>લિંક્ડ સ્ટેટ સ્કીમ્સ માટે ફંડ ફ્લો</vt:lpstr>
      <vt:lpstr>ભંડોળના પ્રવાહની દેખરેખ માટે યોજનાનું રૂપરેખાંકન</vt:lpstr>
      <vt:lpstr>PFMS પર યોજના અમલીકરણ પ્રક્રિયા</vt:lpstr>
      <vt:lpstr>Pfms sna model પ્રક્રિયા </vt:lpstr>
      <vt:lpstr>રાજ્ય યોજના સંચાલકો ( SSM )</vt:lpstr>
      <vt:lpstr>એજન્સી નોંધણી</vt:lpstr>
      <vt:lpstr>એજન્સીઓ - એજન્સી નોંધણી</vt:lpstr>
      <vt:lpstr>એજન્સી નોંધણી પ્રક્રિયા (1)</vt:lpstr>
      <vt:lpstr>એજન્સી નોંધણી પ્રક્રિયા (2)</vt:lpstr>
      <vt:lpstr>એજન્સી નોંધણી પ્રક્રિયા (3)</vt:lpstr>
      <vt:lpstr>એજન્સી નોંધણી પ્રક્રિયા (4)</vt:lpstr>
      <vt:lpstr>એજન્સી નોંધણી પ્રક્રિયા (5)</vt:lpstr>
      <vt:lpstr>એજન્સી નોંધણી પ્રક્રિયા (6)</vt:lpstr>
      <vt:lpstr>એજન્સી નોંધણી પ્રક્રિયા (7)</vt:lpstr>
      <vt:lpstr>એજન્સી નોંધણી પ્રક્રિયા (8)</vt:lpstr>
      <vt:lpstr>એજન્સી નોંધણી પ્રક્રિયા (9)</vt:lpstr>
      <vt:lpstr>એજન્સી નોંધણી પ્રક્રિયા (10)</vt:lpstr>
      <vt:lpstr>એજન્સીઓની નોંધણી</vt:lpstr>
      <vt:lpstr>Admin id   </vt:lpstr>
      <vt:lpstr>ડેટા ઓપરેટર અને ડેટા એપ્રૂવર લોગિન કેવી રીતે બનાવવું</vt:lpstr>
      <vt:lpstr>એડમિન Id લોગિન કરો</vt:lpstr>
      <vt:lpstr>બધા ક્ષેત્રો ભરો &gt; સબમિટ કરો</vt:lpstr>
      <vt:lpstr>ઇ-પેમેન્ટ માટે એજન્સી બેંક એકાઉન્ટનું સક્રિયકરણ</vt:lpstr>
      <vt:lpstr>એજન્સી એડમિન ID વડે લોગિન કરો</vt:lpstr>
      <vt:lpstr>સ્કીમ પસંદ કરો. ક્લિક કરવાથી સર્ચ સ્કીમ 9388 નીચે દેખાશે</vt:lpstr>
      <vt:lpstr>વિક્રતા નોંધણી (vender Creation)</vt:lpstr>
      <vt:lpstr>વિક્રેતા બનાવટ માટે જરૂરી વિગતો  </vt:lpstr>
      <vt:lpstr>વિક્રતા નોંધણી (vender Creation)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Micro-entities Financial Reporting Challenges</dc:title>
  <dc:creator>Vikas</dc:creator>
  <cp:lastModifiedBy>pragna rathawa</cp:lastModifiedBy>
  <cp:revision>431</cp:revision>
  <cp:lastPrinted>2019-04-24T10:11:51Z</cp:lastPrinted>
  <dcterms:created xsi:type="dcterms:W3CDTF">2017-04-27T09:21:07Z</dcterms:created>
  <dcterms:modified xsi:type="dcterms:W3CDTF">2023-09-11T18:21:55Z</dcterms:modified>
</cp:coreProperties>
</file>