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sldIdLst>
    <p:sldId id="256" r:id="rId2"/>
    <p:sldId id="257" r:id="rId3"/>
    <p:sldId id="258" r:id="rId4"/>
    <p:sldId id="260" r:id="rId5"/>
    <p:sldId id="262" r:id="rId6"/>
    <p:sldId id="299" r:id="rId7"/>
    <p:sldId id="261" r:id="rId8"/>
    <p:sldId id="300" r:id="rId9"/>
    <p:sldId id="310" r:id="rId10"/>
    <p:sldId id="311" r:id="rId11"/>
    <p:sldId id="298" r:id="rId12"/>
    <p:sldId id="263" r:id="rId13"/>
    <p:sldId id="264" r:id="rId14"/>
    <p:sldId id="265" r:id="rId15"/>
    <p:sldId id="266" r:id="rId16"/>
    <p:sldId id="267" r:id="rId17"/>
    <p:sldId id="268" r:id="rId18"/>
    <p:sldId id="269" r:id="rId19"/>
    <p:sldId id="302" r:id="rId20"/>
    <p:sldId id="270" r:id="rId21"/>
    <p:sldId id="274" r:id="rId22"/>
    <p:sldId id="284" r:id="rId23"/>
    <p:sldId id="285" r:id="rId24"/>
    <p:sldId id="296" r:id="rId25"/>
    <p:sldId id="286" r:id="rId26"/>
    <p:sldId id="308" r:id="rId27"/>
    <p:sldId id="305" r:id="rId28"/>
    <p:sldId id="306" r:id="rId29"/>
    <p:sldId id="287" r:id="rId30"/>
    <p:sldId id="309" r:id="rId31"/>
    <p:sldId id="288" r:id="rId32"/>
    <p:sldId id="307" r:id="rId33"/>
    <p:sldId id="276" r:id="rId34"/>
    <p:sldId id="277" r:id="rId35"/>
    <p:sldId id="278" r:id="rId36"/>
    <p:sldId id="279" r:id="rId37"/>
    <p:sldId id="280" r:id="rId38"/>
    <p:sldId id="281" r:id="rId39"/>
    <p:sldId id="283" r:id="rId40"/>
    <p:sldId id="282" r:id="rId41"/>
    <p:sldId id="289" r:id="rId42"/>
    <p:sldId id="301" r:id="rId43"/>
    <p:sldId id="297" r:id="rId44"/>
    <p:sldId id="290" r:id="rId45"/>
    <p:sldId id="291" r:id="rId46"/>
    <p:sldId id="294" r:id="rId47"/>
    <p:sldId id="275" r:id="rId48"/>
    <p:sldId id="295" r:id="rId49"/>
    <p:sldId id="29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0CFC"/>
    <a:srgbClr val="C110F8"/>
    <a:srgbClr val="FF0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6A98B-686A-4251-A2D2-E22652B67D08}" v="125" dt="2023-11-07T16:49:23.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pesh Parekh" userId="6548c21a5594482b" providerId="LiveId" clId="{D5D6A98B-686A-4251-A2D2-E22652B67D08}"/>
    <pc:docChg chg="undo redo custSel addSld delSld modSld sldOrd">
      <pc:chgData name="Kalpesh Parekh" userId="6548c21a5594482b" providerId="LiveId" clId="{D5D6A98B-686A-4251-A2D2-E22652B67D08}" dt="2023-11-08T11:20:33.971" v="788" actId="1036"/>
      <pc:docMkLst>
        <pc:docMk/>
      </pc:docMkLst>
      <pc:sldChg chg="addSp delSp modSp mod setBg">
        <pc:chgData name="Kalpesh Parekh" userId="6548c21a5594482b" providerId="LiveId" clId="{D5D6A98B-686A-4251-A2D2-E22652B67D08}" dt="2023-11-07T16:26:42.331" v="47" actId="113"/>
        <pc:sldMkLst>
          <pc:docMk/>
          <pc:sldMk cId="929547293" sldId="257"/>
        </pc:sldMkLst>
        <pc:spChg chg="mod">
          <ac:chgData name="Kalpesh Parekh" userId="6548c21a5594482b" providerId="LiveId" clId="{D5D6A98B-686A-4251-A2D2-E22652B67D08}" dt="2023-11-07T16:26:42.331" v="47" actId="113"/>
          <ac:spMkLst>
            <pc:docMk/>
            <pc:sldMk cId="929547293" sldId="257"/>
            <ac:spMk id="2" creationId="{EBC32590-5460-708D-EA9B-F8D4D81D2DC6}"/>
          </ac:spMkLst>
        </pc:spChg>
        <pc:spChg chg="mod">
          <ac:chgData name="Kalpesh Parekh" userId="6548c21a5594482b" providerId="LiveId" clId="{D5D6A98B-686A-4251-A2D2-E22652B67D08}" dt="2023-11-07T16:25:12.524" v="24" actId="26606"/>
          <ac:spMkLst>
            <pc:docMk/>
            <pc:sldMk cId="929547293" sldId="257"/>
            <ac:spMk id="41" creationId="{C38ABA7C-1072-56C2-6B25-DA9D012DE84C}"/>
          </ac:spMkLst>
        </pc:spChg>
        <pc:spChg chg="add del">
          <ac:chgData name="Kalpesh Parekh" userId="6548c21a5594482b" providerId="LiveId" clId="{D5D6A98B-686A-4251-A2D2-E22652B67D08}" dt="2023-11-07T16:25:12.524" v="24" actId="26606"/>
          <ac:spMkLst>
            <pc:docMk/>
            <pc:sldMk cId="929547293" sldId="257"/>
            <ac:spMk id="47" creationId="{4967F423-D21C-4F37-A0B7-750026A17163}"/>
          </ac:spMkLst>
        </pc:spChg>
        <pc:picChg chg="add del">
          <ac:chgData name="Kalpesh Parekh" userId="6548c21a5594482b" providerId="LiveId" clId="{D5D6A98B-686A-4251-A2D2-E22652B67D08}" dt="2023-11-07T16:25:12.524" v="24" actId="26606"/>
          <ac:picMkLst>
            <pc:docMk/>
            <pc:sldMk cId="929547293" sldId="257"/>
            <ac:picMk id="43" creationId="{6E2454E3-2470-4372-9AEF-AD0091274F30}"/>
          </ac:picMkLst>
        </pc:picChg>
      </pc:sldChg>
      <pc:sldChg chg="modSp mod">
        <pc:chgData name="Kalpesh Parekh" userId="6548c21a5594482b" providerId="LiveId" clId="{D5D6A98B-686A-4251-A2D2-E22652B67D08}" dt="2023-11-08T10:35:14.279" v="534" actId="1038"/>
        <pc:sldMkLst>
          <pc:docMk/>
          <pc:sldMk cId="4187468216" sldId="258"/>
        </pc:sldMkLst>
        <pc:graphicFrameChg chg="mod">
          <ac:chgData name="Kalpesh Parekh" userId="6548c21a5594482b" providerId="LiveId" clId="{D5D6A98B-686A-4251-A2D2-E22652B67D08}" dt="2023-11-08T10:35:14.279" v="534" actId="1038"/>
          <ac:graphicFrameMkLst>
            <pc:docMk/>
            <pc:sldMk cId="4187468216" sldId="258"/>
            <ac:graphicFrameMk id="6" creationId="{0A17AAA2-CBC2-D9E7-FE97-5F4943B3EE22}"/>
          </ac:graphicFrameMkLst>
        </pc:graphicFrameChg>
      </pc:sldChg>
      <pc:sldChg chg="del">
        <pc:chgData name="Kalpesh Parekh" userId="6548c21a5594482b" providerId="LiveId" clId="{D5D6A98B-686A-4251-A2D2-E22652B67D08}" dt="2023-11-07T16:30:42.970" v="167" actId="2696"/>
        <pc:sldMkLst>
          <pc:docMk/>
          <pc:sldMk cId="3116645246" sldId="259"/>
        </pc:sldMkLst>
      </pc:sldChg>
      <pc:sldChg chg="modSp mod">
        <pc:chgData name="Kalpesh Parekh" userId="6548c21a5594482b" providerId="LiveId" clId="{D5D6A98B-686A-4251-A2D2-E22652B67D08}" dt="2023-11-08T10:35:30.933" v="541" actId="20577"/>
        <pc:sldMkLst>
          <pc:docMk/>
          <pc:sldMk cId="599904643" sldId="260"/>
        </pc:sldMkLst>
        <pc:spChg chg="mod">
          <ac:chgData name="Kalpesh Parekh" userId="6548c21a5594482b" providerId="LiveId" clId="{D5D6A98B-686A-4251-A2D2-E22652B67D08}" dt="2023-11-08T10:35:30.933" v="541" actId="20577"/>
          <ac:spMkLst>
            <pc:docMk/>
            <pc:sldMk cId="599904643" sldId="260"/>
            <ac:spMk id="2" creationId="{17258A61-BE7C-0A26-03DF-13C1161154AB}"/>
          </ac:spMkLst>
        </pc:spChg>
        <pc:spChg chg="mod">
          <ac:chgData name="Kalpesh Parekh" userId="6548c21a5594482b" providerId="LiveId" clId="{D5D6A98B-686A-4251-A2D2-E22652B67D08}" dt="2023-11-07T16:29:09.133" v="161" actId="1037"/>
          <ac:spMkLst>
            <pc:docMk/>
            <pc:sldMk cId="599904643" sldId="260"/>
            <ac:spMk id="41" creationId="{C38ABA7C-1072-56C2-6B25-DA9D012DE84C}"/>
          </ac:spMkLst>
        </pc:spChg>
      </pc:sldChg>
      <pc:sldChg chg="modSp mod">
        <pc:chgData name="Kalpesh Parekh" userId="6548c21a5594482b" providerId="LiveId" clId="{D5D6A98B-686A-4251-A2D2-E22652B67D08}" dt="2023-11-07T16:34:27.096" v="199" actId="1440"/>
        <pc:sldMkLst>
          <pc:docMk/>
          <pc:sldMk cId="4264665082" sldId="261"/>
        </pc:sldMkLst>
        <pc:picChg chg="mod">
          <ac:chgData name="Kalpesh Parekh" userId="6548c21a5594482b" providerId="LiveId" clId="{D5D6A98B-686A-4251-A2D2-E22652B67D08}" dt="2023-11-07T16:34:27.096" v="199" actId="1440"/>
          <ac:picMkLst>
            <pc:docMk/>
            <pc:sldMk cId="4264665082" sldId="261"/>
            <ac:picMk id="4" creationId="{94031F15-31B0-5A02-B00A-2B5A713FD0A7}"/>
          </ac:picMkLst>
        </pc:picChg>
      </pc:sldChg>
      <pc:sldChg chg="addSp modSp mod">
        <pc:chgData name="Kalpesh Parekh" userId="6548c21a5594482b" providerId="LiveId" clId="{D5D6A98B-686A-4251-A2D2-E22652B67D08}" dt="2023-11-07T16:34:45.755" v="213" actId="14100"/>
        <pc:sldMkLst>
          <pc:docMk/>
          <pc:sldMk cId="2744496816" sldId="262"/>
        </pc:sldMkLst>
        <pc:spChg chg="add mod">
          <ac:chgData name="Kalpesh Parekh" userId="6548c21a5594482b" providerId="LiveId" clId="{D5D6A98B-686A-4251-A2D2-E22652B67D08}" dt="2023-11-07T16:32:58.109" v="195" actId="113"/>
          <ac:spMkLst>
            <pc:docMk/>
            <pc:sldMk cId="2744496816" sldId="262"/>
            <ac:spMk id="6" creationId="{BD4DBF01-8538-DEDF-9569-AC58AAA56F6A}"/>
          </ac:spMkLst>
        </pc:spChg>
        <pc:graphicFrameChg chg="modGraphic">
          <ac:chgData name="Kalpesh Parekh" userId="6548c21a5594482b" providerId="LiveId" clId="{D5D6A98B-686A-4251-A2D2-E22652B67D08}" dt="2023-11-07T16:33:14.014" v="197" actId="404"/>
          <ac:graphicFrameMkLst>
            <pc:docMk/>
            <pc:sldMk cId="2744496816" sldId="262"/>
            <ac:graphicFrameMk id="2" creationId="{8544A5CB-4BA0-6AD4-649E-643537C9251D}"/>
          </ac:graphicFrameMkLst>
        </pc:graphicFrameChg>
        <pc:cxnChg chg="add mod">
          <ac:chgData name="Kalpesh Parekh" userId="6548c21a5594482b" providerId="LiveId" clId="{D5D6A98B-686A-4251-A2D2-E22652B67D08}" dt="2023-11-07T16:34:45.755" v="213" actId="14100"/>
          <ac:cxnSpMkLst>
            <pc:docMk/>
            <pc:sldMk cId="2744496816" sldId="262"/>
            <ac:cxnSpMk id="5" creationId="{297071DB-70D7-C35F-20A0-E453624BAAEE}"/>
          </ac:cxnSpMkLst>
        </pc:cxnChg>
      </pc:sldChg>
      <pc:sldChg chg="modSp mod">
        <pc:chgData name="Kalpesh Parekh" userId="6548c21a5594482b" providerId="LiveId" clId="{D5D6A98B-686A-4251-A2D2-E22652B67D08}" dt="2023-11-07T16:43:36.503" v="218" actId="1440"/>
        <pc:sldMkLst>
          <pc:docMk/>
          <pc:sldMk cId="2252661594" sldId="263"/>
        </pc:sldMkLst>
        <pc:picChg chg="mod">
          <ac:chgData name="Kalpesh Parekh" userId="6548c21a5594482b" providerId="LiveId" clId="{D5D6A98B-686A-4251-A2D2-E22652B67D08}" dt="2023-11-07T16:43:36.503" v="218" actId="1440"/>
          <ac:picMkLst>
            <pc:docMk/>
            <pc:sldMk cId="2252661594" sldId="263"/>
            <ac:picMk id="4" creationId="{B906D6A4-74E9-0E79-69C4-FB7F59379C27}"/>
          </ac:picMkLst>
        </pc:picChg>
      </pc:sldChg>
      <pc:sldChg chg="modSp mod">
        <pc:chgData name="Kalpesh Parekh" userId="6548c21a5594482b" providerId="LiveId" clId="{D5D6A98B-686A-4251-A2D2-E22652B67D08}" dt="2023-11-07T16:43:48.437" v="219" actId="1440"/>
        <pc:sldMkLst>
          <pc:docMk/>
          <pc:sldMk cId="1183572221" sldId="264"/>
        </pc:sldMkLst>
        <pc:picChg chg="mod">
          <ac:chgData name="Kalpesh Parekh" userId="6548c21a5594482b" providerId="LiveId" clId="{D5D6A98B-686A-4251-A2D2-E22652B67D08}" dt="2023-11-07T16:43:48.437" v="219" actId="1440"/>
          <ac:picMkLst>
            <pc:docMk/>
            <pc:sldMk cId="1183572221" sldId="264"/>
            <ac:picMk id="3" creationId="{F067DA4A-A08E-1AFF-BE23-AA67BC2FC1C8}"/>
          </ac:picMkLst>
        </pc:picChg>
      </pc:sldChg>
      <pc:sldChg chg="modSp mod">
        <pc:chgData name="Kalpesh Parekh" userId="6548c21a5594482b" providerId="LiveId" clId="{D5D6A98B-686A-4251-A2D2-E22652B67D08}" dt="2023-11-07T16:44:16.457" v="228" actId="1036"/>
        <pc:sldMkLst>
          <pc:docMk/>
          <pc:sldMk cId="137136342" sldId="265"/>
        </pc:sldMkLst>
        <pc:picChg chg="mod">
          <ac:chgData name="Kalpesh Parekh" userId="6548c21a5594482b" providerId="LiveId" clId="{D5D6A98B-686A-4251-A2D2-E22652B67D08}" dt="2023-11-07T16:44:16.457" v="228" actId="1036"/>
          <ac:picMkLst>
            <pc:docMk/>
            <pc:sldMk cId="137136342" sldId="265"/>
            <ac:picMk id="3" creationId="{BAD24A75-6826-B7C8-78CD-0BAA67421F2A}"/>
          </ac:picMkLst>
        </pc:picChg>
      </pc:sldChg>
      <pc:sldChg chg="modSp mod">
        <pc:chgData name="Kalpesh Parekh" userId="6548c21a5594482b" providerId="LiveId" clId="{D5D6A98B-686A-4251-A2D2-E22652B67D08}" dt="2023-11-07T16:45:48.112" v="249" actId="1035"/>
        <pc:sldMkLst>
          <pc:docMk/>
          <pc:sldMk cId="370647266" sldId="266"/>
        </pc:sldMkLst>
        <pc:spChg chg="mod">
          <ac:chgData name="Kalpesh Parekh" userId="6548c21a5594482b" providerId="LiveId" clId="{D5D6A98B-686A-4251-A2D2-E22652B67D08}" dt="2023-11-07T16:45:22.749" v="231" actId="1076"/>
          <ac:spMkLst>
            <pc:docMk/>
            <pc:sldMk cId="370647266" sldId="266"/>
            <ac:spMk id="5" creationId="{A0A46744-7BF0-E9A5-478F-29F8EBCE1F70}"/>
          </ac:spMkLst>
        </pc:spChg>
        <pc:spChg chg="mod">
          <ac:chgData name="Kalpesh Parekh" userId="6548c21a5594482b" providerId="LiveId" clId="{D5D6A98B-686A-4251-A2D2-E22652B67D08}" dt="2023-11-07T16:45:30.846" v="239" actId="1035"/>
          <ac:spMkLst>
            <pc:docMk/>
            <pc:sldMk cId="370647266" sldId="266"/>
            <ac:spMk id="13" creationId="{5FE26843-AB0A-7E08-A057-2E026A9D90BB}"/>
          </ac:spMkLst>
        </pc:spChg>
        <pc:picChg chg="mod">
          <ac:chgData name="Kalpesh Parekh" userId="6548c21a5594482b" providerId="LiveId" clId="{D5D6A98B-686A-4251-A2D2-E22652B67D08}" dt="2023-11-07T16:45:48.112" v="249" actId="1035"/>
          <ac:picMkLst>
            <pc:docMk/>
            <pc:sldMk cId="370647266" sldId="266"/>
            <ac:picMk id="15" creationId="{D17AC3B4-7255-A6CE-C5CB-EF439AF43100}"/>
          </ac:picMkLst>
        </pc:picChg>
      </pc:sldChg>
      <pc:sldChg chg="modSp mod">
        <pc:chgData name="Kalpesh Parekh" userId="6548c21a5594482b" providerId="LiveId" clId="{D5D6A98B-686A-4251-A2D2-E22652B67D08}" dt="2023-11-08T10:36:32.659" v="542" actId="20577"/>
        <pc:sldMkLst>
          <pc:docMk/>
          <pc:sldMk cId="2933027300" sldId="267"/>
        </pc:sldMkLst>
        <pc:spChg chg="mod">
          <ac:chgData name="Kalpesh Parekh" userId="6548c21a5594482b" providerId="LiveId" clId="{D5D6A98B-686A-4251-A2D2-E22652B67D08}" dt="2023-11-08T10:36:32.659" v="542" actId="20577"/>
          <ac:spMkLst>
            <pc:docMk/>
            <pc:sldMk cId="2933027300" sldId="267"/>
            <ac:spMk id="7" creationId="{18525007-8A15-4651-24BF-BA0E16582953}"/>
          </ac:spMkLst>
        </pc:spChg>
      </pc:sldChg>
      <pc:sldChg chg="modSp mod">
        <pc:chgData name="Kalpesh Parekh" userId="6548c21a5594482b" providerId="LiveId" clId="{D5D6A98B-686A-4251-A2D2-E22652B67D08}" dt="2023-11-07T16:47:26.917" v="262" actId="20577"/>
        <pc:sldMkLst>
          <pc:docMk/>
          <pc:sldMk cId="2900270739" sldId="268"/>
        </pc:sldMkLst>
        <pc:spChg chg="mod">
          <ac:chgData name="Kalpesh Parekh" userId="6548c21a5594482b" providerId="LiveId" clId="{D5D6A98B-686A-4251-A2D2-E22652B67D08}" dt="2023-11-07T16:47:26.917" v="262" actId="20577"/>
          <ac:spMkLst>
            <pc:docMk/>
            <pc:sldMk cId="2900270739" sldId="268"/>
            <ac:spMk id="4" creationId="{2A835175-643A-4C3F-5697-15993AAEBF7E}"/>
          </ac:spMkLst>
        </pc:spChg>
      </pc:sldChg>
      <pc:sldChg chg="modSp mod">
        <pc:chgData name="Kalpesh Parekh" userId="6548c21a5594482b" providerId="LiveId" clId="{D5D6A98B-686A-4251-A2D2-E22652B67D08}" dt="2023-11-08T11:11:26.310" v="598"/>
        <pc:sldMkLst>
          <pc:docMk/>
          <pc:sldMk cId="711517319" sldId="269"/>
        </pc:sldMkLst>
        <pc:spChg chg="mod">
          <ac:chgData name="Kalpesh Parekh" userId="6548c21a5594482b" providerId="LiveId" clId="{D5D6A98B-686A-4251-A2D2-E22652B67D08}" dt="2023-11-08T10:36:51.692" v="575" actId="1038"/>
          <ac:spMkLst>
            <pc:docMk/>
            <pc:sldMk cId="711517319" sldId="269"/>
            <ac:spMk id="2" creationId="{7979CEF1-2FD1-217D-232C-18CDA6491007}"/>
          </ac:spMkLst>
        </pc:spChg>
        <pc:spChg chg="mod">
          <ac:chgData name="Kalpesh Parekh" userId="6548c21a5594482b" providerId="LiveId" clId="{D5D6A98B-686A-4251-A2D2-E22652B67D08}" dt="2023-11-08T11:11:26.310" v="598"/>
          <ac:spMkLst>
            <pc:docMk/>
            <pc:sldMk cId="711517319" sldId="269"/>
            <ac:spMk id="6" creationId="{DAE46D29-44A5-0EB5-23F8-A39481A564C1}"/>
          </ac:spMkLst>
        </pc:spChg>
      </pc:sldChg>
      <pc:sldChg chg="addSp delSp modSp mod">
        <pc:chgData name="Kalpesh Parekh" userId="6548c21a5594482b" providerId="LiveId" clId="{D5D6A98B-686A-4251-A2D2-E22652B67D08}" dt="2023-11-07T16:50:37.722" v="366" actId="313"/>
        <pc:sldMkLst>
          <pc:docMk/>
          <pc:sldMk cId="3697212325" sldId="270"/>
        </pc:sldMkLst>
        <pc:spChg chg="add mod">
          <ac:chgData name="Kalpesh Parekh" userId="6548c21a5594482b" providerId="LiveId" clId="{D5D6A98B-686A-4251-A2D2-E22652B67D08}" dt="2023-11-07T16:50:37.722" v="366" actId="313"/>
          <ac:spMkLst>
            <pc:docMk/>
            <pc:sldMk cId="3697212325" sldId="270"/>
            <ac:spMk id="4" creationId="{15D32951-26B2-A656-C7A2-02A95127C7E3}"/>
          </ac:spMkLst>
        </pc:spChg>
        <pc:graphicFrameChg chg="del mod">
          <ac:chgData name="Kalpesh Parekh" userId="6548c21a5594482b" providerId="LiveId" clId="{D5D6A98B-686A-4251-A2D2-E22652B67D08}" dt="2023-11-07T16:48:59.896" v="283" actId="478"/>
          <ac:graphicFrameMkLst>
            <pc:docMk/>
            <pc:sldMk cId="3697212325" sldId="270"/>
            <ac:graphicFrameMk id="2" creationId="{1952A306-024F-91D6-BF1B-054C2218B34B}"/>
          </ac:graphicFrameMkLst>
        </pc:graphicFrameChg>
      </pc:sldChg>
      <pc:sldChg chg="del">
        <pc:chgData name="Kalpesh Parekh" userId="6548c21a5594482b" providerId="LiveId" clId="{D5D6A98B-686A-4251-A2D2-E22652B67D08}" dt="2023-11-07T16:48:14.831" v="277" actId="2696"/>
        <pc:sldMkLst>
          <pc:docMk/>
          <pc:sldMk cId="950410026" sldId="271"/>
        </pc:sldMkLst>
      </pc:sldChg>
      <pc:sldChg chg="del">
        <pc:chgData name="Kalpesh Parekh" userId="6548c21a5594482b" providerId="LiveId" clId="{D5D6A98B-686A-4251-A2D2-E22652B67D08}" dt="2023-11-07T16:48:14.831" v="277" actId="2696"/>
        <pc:sldMkLst>
          <pc:docMk/>
          <pc:sldMk cId="904021754" sldId="272"/>
        </pc:sldMkLst>
      </pc:sldChg>
      <pc:sldChg chg="del">
        <pc:chgData name="Kalpesh Parekh" userId="6548c21a5594482b" providerId="LiveId" clId="{D5D6A98B-686A-4251-A2D2-E22652B67D08}" dt="2023-11-07T16:48:14.831" v="277" actId="2696"/>
        <pc:sldMkLst>
          <pc:docMk/>
          <pc:sldMk cId="1102472572" sldId="273"/>
        </pc:sldMkLst>
      </pc:sldChg>
      <pc:sldChg chg="ord">
        <pc:chgData name="Kalpesh Parekh" userId="6548c21a5594482b" providerId="LiveId" clId="{D5D6A98B-686A-4251-A2D2-E22652B67D08}" dt="2023-11-07T16:51:27.082" v="368"/>
        <pc:sldMkLst>
          <pc:docMk/>
          <pc:sldMk cId="2431888462" sldId="275"/>
        </pc:sldMkLst>
      </pc:sldChg>
      <pc:sldChg chg="modSp mod ord">
        <pc:chgData name="Kalpesh Parekh" userId="6548c21a5594482b" providerId="LiveId" clId="{D5D6A98B-686A-4251-A2D2-E22652B67D08}" dt="2023-11-07T16:54:00.997" v="458" actId="404"/>
        <pc:sldMkLst>
          <pc:docMk/>
          <pc:sldMk cId="462071706" sldId="284"/>
        </pc:sldMkLst>
        <pc:spChg chg="mod">
          <ac:chgData name="Kalpesh Parekh" userId="6548c21a5594482b" providerId="LiveId" clId="{D5D6A98B-686A-4251-A2D2-E22652B67D08}" dt="2023-11-07T16:54:00.997" v="458" actId="404"/>
          <ac:spMkLst>
            <pc:docMk/>
            <pc:sldMk cId="462071706" sldId="284"/>
            <ac:spMk id="3" creationId="{8879B657-7A9D-C6B4-C5F9-B1E66A2B10D7}"/>
          </ac:spMkLst>
        </pc:spChg>
      </pc:sldChg>
      <pc:sldChg chg="modSp mod ord">
        <pc:chgData name="Kalpesh Parekh" userId="6548c21a5594482b" providerId="LiveId" clId="{D5D6A98B-686A-4251-A2D2-E22652B67D08}" dt="2023-11-07T16:54:11.565" v="472" actId="1036"/>
        <pc:sldMkLst>
          <pc:docMk/>
          <pc:sldMk cId="2738748753" sldId="285"/>
        </pc:sldMkLst>
        <pc:spChg chg="mod">
          <ac:chgData name="Kalpesh Parekh" userId="6548c21a5594482b" providerId="LiveId" clId="{D5D6A98B-686A-4251-A2D2-E22652B67D08}" dt="2023-11-07T16:54:11.565" v="472" actId="1036"/>
          <ac:spMkLst>
            <pc:docMk/>
            <pc:sldMk cId="2738748753" sldId="285"/>
            <ac:spMk id="3" creationId="{8879B657-7A9D-C6B4-C5F9-B1E66A2B10D7}"/>
          </ac:spMkLst>
        </pc:spChg>
      </pc:sldChg>
      <pc:sldChg chg="ord">
        <pc:chgData name="Kalpesh Parekh" userId="6548c21a5594482b" providerId="LiveId" clId="{D5D6A98B-686A-4251-A2D2-E22652B67D08}" dt="2023-11-07T16:52:59.451" v="370"/>
        <pc:sldMkLst>
          <pc:docMk/>
          <pc:sldMk cId="158877224" sldId="286"/>
        </pc:sldMkLst>
      </pc:sldChg>
      <pc:sldChg chg="ord">
        <pc:chgData name="Kalpesh Parekh" userId="6548c21a5594482b" providerId="LiveId" clId="{D5D6A98B-686A-4251-A2D2-E22652B67D08}" dt="2023-11-07T16:52:59.451" v="370"/>
        <pc:sldMkLst>
          <pc:docMk/>
          <pc:sldMk cId="332262062" sldId="287"/>
        </pc:sldMkLst>
      </pc:sldChg>
      <pc:sldChg chg="modSp mod ord">
        <pc:chgData name="Kalpesh Parekh" userId="6548c21a5594482b" providerId="LiveId" clId="{D5D6A98B-686A-4251-A2D2-E22652B67D08}" dt="2023-11-07T16:55:28.162" v="509" actId="1037"/>
        <pc:sldMkLst>
          <pc:docMk/>
          <pc:sldMk cId="3806708749" sldId="288"/>
        </pc:sldMkLst>
        <pc:spChg chg="mod">
          <ac:chgData name="Kalpesh Parekh" userId="6548c21a5594482b" providerId="LiveId" clId="{D5D6A98B-686A-4251-A2D2-E22652B67D08}" dt="2023-11-07T16:55:28.162" v="509" actId="1037"/>
          <ac:spMkLst>
            <pc:docMk/>
            <pc:sldMk cId="3806708749" sldId="288"/>
            <ac:spMk id="3" creationId="{8879B657-7A9D-C6B4-C5F9-B1E66A2B10D7}"/>
          </ac:spMkLst>
        </pc:spChg>
      </pc:sldChg>
      <pc:sldChg chg="ord">
        <pc:chgData name="Kalpesh Parekh" userId="6548c21a5594482b" providerId="LiveId" clId="{D5D6A98B-686A-4251-A2D2-E22652B67D08}" dt="2023-11-07T16:26:56.280" v="49"/>
        <pc:sldMkLst>
          <pc:docMk/>
          <pc:sldMk cId="2032929579" sldId="294"/>
        </pc:sldMkLst>
      </pc:sldChg>
      <pc:sldChg chg="ord">
        <pc:chgData name="Kalpesh Parekh" userId="6548c21a5594482b" providerId="LiveId" clId="{D5D6A98B-686A-4251-A2D2-E22652B67D08}" dt="2023-11-07T16:51:27.082" v="368"/>
        <pc:sldMkLst>
          <pc:docMk/>
          <pc:sldMk cId="1142729010" sldId="295"/>
        </pc:sldMkLst>
      </pc:sldChg>
      <pc:sldChg chg="modSp mod ord">
        <pc:chgData name="Kalpesh Parekh" userId="6548c21a5594482b" providerId="LiveId" clId="{D5D6A98B-686A-4251-A2D2-E22652B67D08}" dt="2023-11-07T16:54:38.627" v="473" actId="1440"/>
        <pc:sldMkLst>
          <pc:docMk/>
          <pc:sldMk cId="482281759" sldId="296"/>
        </pc:sldMkLst>
        <pc:picChg chg="mod">
          <ac:chgData name="Kalpesh Parekh" userId="6548c21a5594482b" providerId="LiveId" clId="{D5D6A98B-686A-4251-A2D2-E22652B67D08}" dt="2023-11-07T16:54:38.627" v="473" actId="1440"/>
          <ac:picMkLst>
            <pc:docMk/>
            <pc:sldMk cId="482281759" sldId="296"/>
            <ac:picMk id="3" creationId="{C1AE1ECA-EC5F-F3C6-C2A8-5620B5935A06}"/>
          </ac:picMkLst>
        </pc:picChg>
      </pc:sldChg>
      <pc:sldChg chg="modSp mod ord">
        <pc:chgData name="Kalpesh Parekh" userId="6548c21a5594482b" providerId="LiveId" clId="{D5D6A98B-686A-4251-A2D2-E22652B67D08}" dt="2023-11-07T16:36:09.306" v="217" actId="14100"/>
        <pc:sldMkLst>
          <pc:docMk/>
          <pc:sldMk cId="2819067338" sldId="299"/>
        </pc:sldMkLst>
        <pc:picChg chg="mod">
          <ac:chgData name="Kalpesh Parekh" userId="6548c21a5594482b" providerId="LiveId" clId="{D5D6A98B-686A-4251-A2D2-E22652B67D08}" dt="2023-11-07T16:36:09.306" v="217" actId="14100"/>
          <ac:picMkLst>
            <pc:docMk/>
            <pc:sldMk cId="2819067338" sldId="299"/>
            <ac:picMk id="5" creationId="{A298F5EA-0935-89F5-AC89-4FFD003B6337}"/>
          </ac:picMkLst>
        </pc:picChg>
      </pc:sldChg>
      <pc:sldChg chg="modSp mod ord">
        <pc:chgData name="Kalpesh Parekh" userId="6548c21a5594482b" providerId="LiveId" clId="{D5D6A98B-686A-4251-A2D2-E22652B67D08}" dt="2023-11-08T11:15:41.006" v="735" actId="113"/>
        <pc:sldMkLst>
          <pc:docMk/>
          <pc:sldMk cId="4122162028" sldId="300"/>
        </pc:sldMkLst>
        <pc:spChg chg="mod">
          <ac:chgData name="Kalpesh Parekh" userId="6548c21a5594482b" providerId="LiveId" clId="{D5D6A98B-686A-4251-A2D2-E22652B67D08}" dt="2023-11-08T11:15:41.006" v="735" actId="113"/>
          <ac:spMkLst>
            <pc:docMk/>
            <pc:sldMk cId="4122162028" sldId="300"/>
            <ac:spMk id="3" creationId="{8F9EE1AF-304A-4B1B-51D6-1ED19CE79AD4}"/>
          </ac:spMkLst>
        </pc:spChg>
      </pc:sldChg>
      <pc:sldChg chg="add ord">
        <pc:chgData name="Kalpesh Parekh" userId="6548c21a5594482b" providerId="LiveId" clId="{D5D6A98B-686A-4251-A2D2-E22652B67D08}" dt="2023-11-07T16:49:07.048" v="285"/>
        <pc:sldMkLst>
          <pc:docMk/>
          <pc:sldMk cId="2903472584" sldId="302"/>
        </pc:sldMkLst>
      </pc:sldChg>
      <pc:sldChg chg="delSp modSp del mod">
        <pc:chgData name="Kalpesh Parekh" userId="6548c21a5594482b" providerId="LiveId" clId="{D5D6A98B-686A-4251-A2D2-E22652B67D08}" dt="2023-11-08T11:11:30.752" v="599" actId="2696"/>
        <pc:sldMkLst>
          <pc:docMk/>
          <pc:sldMk cId="3795553513" sldId="303"/>
        </pc:sldMkLst>
        <pc:spChg chg="del mod">
          <ac:chgData name="Kalpesh Parekh" userId="6548c21a5594482b" providerId="LiveId" clId="{D5D6A98B-686A-4251-A2D2-E22652B67D08}" dt="2023-11-08T11:11:23.285" v="596"/>
          <ac:spMkLst>
            <pc:docMk/>
            <pc:sldMk cId="3795553513" sldId="303"/>
            <ac:spMk id="6" creationId="{DAE46D29-44A5-0EB5-23F8-A39481A564C1}"/>
          </ac:spMkLst>
        </pc:spChg>
      </pc:sldChg>
      <pc:sldChg chg="modSp add mod">
        <pc:chgData name="Kalpesh Parekh" userId="6548c21a5594482b" providerId="LiveId" clId="{D5D6A98B-686A-4251-A2D2-E22652B67D08}" dt="2023-11-08T11:20:19.237" v="782" actId="1036"/>
        <pc:sldMkLst>
          <pc:docMk/>
          <pc:sldMk cId="906658146" sldId="310"/>
        </pc:sldMkLst>
        <pc:spChg chg="mod">
          <ac:chgData name="Kalpesh Parekh" userId="6548c21a5594482b" providerId="LiveId" clId="{D5D6A98B-686A-4251-A2D2-E22652B67D08}" dt="2023-11-08T11:20:19.237" v="782" actId="1036"/>
          <ac:spMkLst>
            <pc:docMk/>
            <pc:sldMk cId="906658146" sldId="310"/>
            <ac:spMk id="3" creationId="{8F9EE1AF-304A-4B1B-51D6-1ED19CE79AD4}"/>
          </ac:spMkLst>
        </pc:spChg>
        <pc:spChg chg="mod">
          <ac:chgData name="Kalpesh Parekh" userId="6548c21a5594482b" providerId="LiveId" clId="{D5D6A98B-686A-4251-A2D2-E22652B67D08}" dt="2023-11-08T11:20:08.154" v="763" actId="1035"/>
          <ac:spMkLst>
            <pc:docMk/>
            <pc:sldMk cId="906658146" sldId="310"/>
            <ac:spMk id="41" creationId="{C38ABA7C-1072-56C2-6B25-DA9D012DE84C}"/>
          </ac:spMkLst>
        </pc:spChg>
      </pc:sldChg>
      <pc:sldChg chg="modSp add mod">
        <pc:chgData name="Kalpesh Parekh" userId="6548c21a5594482b" providerId="LiveId" clId="{D5D6A98B-686A-4251-A2D2-E22652B67D08}" dt="2023-11-08T11:20:33.971" v="788" actId="1036"/>
        <pc:sldMkLst>
          <pc:docMk/>
          <pc:sldMk cId="1324371932" sldId="311"/>
        </pc:sldMkLst>
        <pc:spChg chg="mod">
          <ac:chgData name="Kalpesh Parekh" userId="6548c21a5594482b" providerId="LiveId" clId="{D5D6A98B-686A-4251-A2D2-E22652B67D08}" dt="2023-11-08T11:20:33.971" v="788" actId="1036"/>
          <ac:spMkLst>
            <pc:docMk/>
            <pc:sldMk cId="1324371932" sldId="311"/>
            <ac:spMk id="3" creationId="{8F9EE1AF-304A-4B1B-51D6-1ED19CE79AD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E6BD8-9473-4861-B105-5CEAC9D1573D}" type="doc">
      <dgm:prSet loTypeId="urn:microsoft.com/office/officeart/2011/layout/Picture Frame" loCatId="picture" qsTypeId="urn:microsoft.com/office/officeart/2005/8/quickstyle/simple1" qsCatId="simple" csTypeId="urn:microsoft.com/office/officeart/2005/8/colors/accent1_2" csCatId="accent1" phldr="1"/>
      <dgm:spPr/>
      <dgm:t>
        <a:bodyPr/>
        <a:lstStyle/>
        <a:p>
          <a:endParaRPr lang="en-US"/>
        </a:p>
      </dgm:t>
    </dgm:pt>
    <dgm:pt modelId="{1DB5D35C-8D1C-4389-BD26-6148EE9D5F5A}">
      <dgm:prSet phldrT="[Text]"/>
      <dgm:spPr/>
      <dgm:t>
        <a:bodyPr/>
        <a:lstStyle/>
        <a:p>
          <a:pPr algn="ctr"/>
          <a:r>
            <a:rPr lang="en-US" b="1" dirty="0">
              <a:latin typeface="Lucida Fax" panose="02060602050505020204" pitchFamily="18" charset="0"/>
            </a:rPr>
            <a:t>DPIIT Recognition</a:t>
          </a:r>
        </a:p>
      </dgm:t>
    </dgm:pt>
    <dgm:pt modelId="{2C6CCBEA-9FEB-42C2-B714-E14BBC1B6C3D}" type="parTrans" cxnId="{242F6A73-550B-426E-AFFF-B0160477015D}">
      <dgm:prSet/>
      <dgm:spPr/>
      <dgm:t>
        <a:bodyPr/>
        <a:lstStyle/>
        <a:p>
          <a:endParaRPr lang="en-US"/>
        </a:p>
      </dgm:t>
    </dgm:pt>
    <dgm:pt modelId="{C85AFA2A-41FF-42ED-B986-66826556BB81}" type="sibTrans" cxnId="{242F6A73-550B-426E-AFFF-B0160477015D}">
      <dgm:prSet/>
      <dgm:spPr/>
      <dgm:t>
        <a:bodyPr/>
        <a:lstStyle/>
        <a:p>
          <a:endParaRPr lang="en-US"/>
        </a:p>
      </dgm:t>
    </dgm:pt>
    <dgm:pt modelId="{4EFD69D5-3975-4B9E-A0D9-3B303A0A6F03}">
      <dgm:prSet phldrT="[Text]"/>
      <dgm:spPr/>
      <dgm:t>
        <a:bodyPr/>
        <a:lstStyle/>
        <a:p>
          <a:pPr algn="ctr"/>
          <a:r>
            <a:rPr lang="en-US" b="1" dirty="0">
              <a:latin typeface="Lucida Fax" panose="02060602050505020204" pitchFamily="18" charset="0"/>
            </a:rPr>
            <a:t>Form 2 Declaration</a:t>
          </a:r>
        </a:p>
      </dgm:t>
    </dgm:pt>
    <dgm:pt modelId="{167C3B44-832C-4376-805C-91074C7CB24B}" type="parTrans" cxnId="{1A314FA9-9D99-4930-B5EC-E64A90E6216A}">
      <dgm:prSet/>
      <dgm:spPr/>
      <dgm:t>
        <a:bodyPr/>
        <a:lstStyle/>
        <a:p>
          <a:endParaRPr lang="en-US"/>
        </a:p>
      </dgm:t>
    </dgm:pt>
    <dgm:pt modelId="{29E3C53B-30AE-4AFC-AA21-9DCC29C07387}" type="sibTrans" cxnId="{1A314FA9-9D99-4930-B5EC-E64A90E6216A}">
      <dgm:prSet/>
      <dgm:spPr/>
      <dgm:t>
        <a:bodyPr/>
        <a:lstStyle/>
        <a:p>
          <a:endParaRPr lang="en-US"/>
        </a:p>
      </dgm:t>
    </dgm:pt>
    <dgm:pt modelId="{B60759DC-FCBD-49E9-BEA4-76C5217B684F}">
      <dgm:prSet phldrT="[Text]"/>
      <dgm:spPr/>
      <dgm:t>
        <a:bodyPr/>
        <a:lstStyle/>
        <a:p>
          <a:pPr algn="ctr"/>
          <a:r>
            <a:rPr lang="en-US" b="1" dirty="0">
              <a:latin typeface="Lucida Fax" panose="02060602050505020204" pitchFamily="18" charset="0"/>
            </a:rPr>
            <a:t>Section 80-IAC Certification</a:t>
          </a:r>
        </a:p>
      </dgm:t>
    </dgm:pt>
    <dgm:pt modelId="{001C9BC2-9231-4FB4-A873-4DC2C7B27627}" type="parTrans" cxnId="{43FD0571-AB3B-4B05-B213-CA0B88CE74A3}">
      <dgm:prSet/>
      <dgm:spPr/>
      <dgm:t>
        <a:bodyPr/>
        <a:lstStyle/>
        <a:p>
          <a:endParaRPr lang="en-US"/>
        </a:p>
      </dgm:t>
    </dgm:pt>
    <dgm:pt modelId="{BE5143A2-1610-48E7-96B3-1B26D9BB9258}" type="sibTrans" cxnId="{43FD0571-AB3B-4B05-B213-CA0B88CE74A3}">
      <dgm:prSet/>
      <dgm:spPr/>
      <dgm:t>
        <a:bodyPr/>
        <a:lstStyle/>
        <a:p>
          <a:endParaRPr lang="en-US"/>
        </a:p>
      </dgm:t>
    </dgm:pt>
    <dgm:pt modelId="{8AA08C4C-61A0-4020-B360-F471528B248C}" type="pres">
      <dgm:prSet presAssocID="{779E6BD8-9473-4861-B105-5CEAC9D1573D}" presName="Name0" presStyleCnt="0">
        <dgm:presLayoutVars>
          <dgm:chMax/>
          <dgm:chPref/>
          <dgm:dir/>
        </dgm:presLayoutVars>
      </dgm:prSet>
      <dgm:spPr/>
    </dgm:pt>
    <dgm:pt modelId="{EB8217C1-83F6-4B89-936A-0B2AC20F896D}" type="pres">
      <dgm:prSet presAssocID="{1DB5D35C-8D1C-4389-BD26-6148EE9D5F5A}" presName="composite" presStyleCnt="0"/>
      <dgm:spPr/>
    </dgm:pt>
    <dgm:pt modelId="{03181255-A85D-4D7D-9D14-DF76D12A880F}" type="pres">
      <dgm:prSet presAssocID="{1DB5D35C-8D1C-4389-BD26-6148EE9D5F5A}" presName="ParentText" presStyleLbl="revTx" presStyleIdx="0" presStyleCnt="3">
        <dgm:presLayoutVars>
          <dgm:chMax val="0"/>
          <dgm:chPref val="0"/>
          <dgm:bulletEnabled val="1"/>
        </dgm:presLayoutVars>
      </dgm:prSet>
      <dgm:spPr/>
    </dgm:pt>
    <dgm:pt modelId="{E7D85CF0-EDFD-4D59-8AF5-DF09104ABCD6}" type="pres">
      <dgm:prSet presAssocID="{1DB5D35C-8D1C-4389-BD26-6148EE9D5F5A}" presName="Accent1" presStyleLbl="parChTrans1D1" presStyleIdx="0" presStyleCnt="3" custLinFactNeighborX="28417" custLinFactNeighborY="-12522"/>
      <dgm:spPr>
        <a:ln>
          <a:noFill/>
        </a:ln>
      </dgm:spPr>
    </dgm:pt>
    <dgm:pt modelId="{5B4BCEA5-5E67-4F37-BBF8-A2A780951BF6}" type="pres">
      <dgm:prSet presAssocID="{1DB5D35C-8D1C-4389-BD26-6148EE9D5F5A}" presName="Image" presStyleLbl="alignImgPlace1" presStyleIdx="0" presStyleCnt="3"/>
      <dgm:spPr>
        <a:blipFill dpi="0" rotWithShape="1">
          <a:blip xmlns:r="http://schemas.openxmlformats.org/officeDocument/2006/relationships" r:embed="rId1">
            <a:alphaModFix amt="85000"/>
            <a:extLst>
              <a:ext uri="{28A0092B-C50C-407E-A947-70E740481C1C}">
                <a14:useLocalDpi xmlns:a14="http://schemas.microsoft.com/office/drawing/2010/main" val="0"/>
              </a:ext>
            </a:extLst>
          </a:blip>
          <a:srcRect/>
          <a:stretch>
            <a:fillRect/>
          </a:stretch>
        </a:blipFill>
      </dgm:spPr>
    </dgm:pt>
    <dgm:pt modelId="{92BBC4DE-1DB5-4309-A3AC-D3B488A5BD41}" type="pres">
      <dgm:prSet presAssocID="{C85AFA2A-41FF-42ED-B986-66826556BB81}" presName="sibTrans" presStyleCnt="0"/>
      <dgm:spPr/>
    </dgm:pt>
    <dgm:pt modelId="{AC6C88CC-15D8-4821-B931-291D7D913912}" type="pres">
      <dgm:prSet presAssocID="{4EFD69D5-3975-4B9E-A0D9-3B303A0A6F03}" presName="composite" presStyleCnt="0"/>
      <dgm:spPr/>
    </dgm:pt>
    <dgm:pt modelId="{BC00B32E-1421-4F97-A1E9-5C29BB8FEB7F}" type="pres">
      <dgm:prSet presAssocID="{4EFD69D5-3975-4B9E-A0D9-3B303A0A6F03}" presName="ParentText" presStyleLbl="revTx" presStyleIdx="1" presStyleCnt="3">
        <dgm:presLayoutVars>
          <dgm:chMax val="0"/>
          <dgm:chPref val="0"/>
          <dgm:bulletEnabled val="1"/>
        </dgm:presLayoutVars>
      </dgm:prSet>
      <dgm:spPr/>
    </dgm:pt>
    <dgm:pt modelId="{70BB2215-8F23-4F7A-9720-5925A7194DFF}" type="pres">
      <dgm:prSet presAssocID="{4EFD69D5-3975-4B9E-A0D9-3B303A0A6F03}" presName="Accent1" presStyleLbl="parChTrans1D1" presStyleIdx="1" presStyleCnt="3" custFlipVert="1" custFlipHor="1" custScaleX="69188" custScaleY="97932" custLinFactNeighborX="-81324" custLinFactNeighborY="44962"/>
      <dgm:spPr>
        <a:ln>
          <a:noFill/>
        </a:ln>
      </dgm:spPr>
    </dgm:pt>
    <dgm:pt modelId="{CC55B944-B374-4F4E-BC65-B8FDAA0A8521}" type="pres">
      <dgm:prSet presAssocID="{4EFD69D5-3975-4B9E-A0D9-3B303A0A6F03}" presName="Image" presStyleLbl="alignImgPlace1" presStyleIdx="1" presStyleCnt="3"/>
      <dgm:spPr>
        <a:blipFill dpi="0" rotWithShape="1">
          <a:blip xmlns:r="http://schemas.openxmlformats.org/officeDocument/2006/relationships" r:embed="rId2">
            <a:alphaModFix amt="85000"/>
            <a:extLst>
              <a:ext uri="{28A0092B-C50C-407E-A947-70E740481C1C}">
                <a14:useLocalDpi xmlns:a14="http://schemas.microsoft.com/office/drawing/2010/main" val="0"/>
              </a:ext>
            </a:extLst>
          </a:blip>
          <a:srcRect/>
          <a:stretch>
            <a:fillRect/>
          </a:stretch>
        </a:blipFill>
      </dgm:spPr>
    </dgm:pt>
    <dgm:pt modelId="{437D9FE0-27F4-4171-BAEF-7E6EF18EF03E}" type="pres">
      <dgm:prSet presAssocID="{29E3C53B-30AE-4AFC-AA21-9DCC29C07387}" presName="sibTrans" presStyleCnt="0"/>
      <dgm:spPr/>
    </dgm:pt>
    <dgm:pt modelId="{C3F113CA-8D44-4040-A466-F6D0BE73D984}" type="pres">
      <dgm:prSet presAssocID="{B60759DC-FCBD-49E9-BEA4-76C5217B684F}" presName="composite" presStyleCnt="0"/>
      <dgm:spPr/>
    </dgm:pt>
    <dgm:pt modelId="{29472A3C-E2E2-43E9-ACE4-5418A2E53A81}" type="pres">
      <dgm:prSet presAssocID="{B60759DC-FCBD-49E9-BEA4-76C5217B684F}" presName="ParentText" presStyleLbl="revTx" presStyleIdx="2" presStyleCnt="3" custLinFactNeighborX="5659">
        <dgm:presLayoutVars>
          <dgm:chMax val="0"/>
          <dgm:chPref val="0"/>
          <dgm:bulletEnabled val="1"/>
        </dgm:presLayoutVars>
      </dgm:prSet>
      <dgm:spPr/>
    </dgm:pt>
    <dgm:pt modelId="{A8505EEB-3FDF-4910-9A72-C022D5681B80}" type="pres">
      <dgm:prSet presAssocID="{B60759DC-FCBD-49E9-BEA4-76C5217B684F}" presName="Accent1" presStyleLbl="parChTrans1D1" presStyleIdx="2" presStyleCnt="3" custLinFactNeighborX="59972" custLinFactNeighborY="34210"/>
      <dgm:spPr>
        <a:ln>
          <a:noFill/>
        </a:ln>
      </dgm:spPr>
    </dgm:pt>
    <dgm:pt modelId="{86907077-24B9-4997-90A4-98BB019D4E77}" type="pres">
      <dgm:prSet presAssocID="{B60759DC-FCBD-49E9-BEA4-76C5217B684F}" presName="Image" presStyleLbl="alignImgPlace1" presStyleIdx="2" presStyleCnt="3"/>
      <dgm:spPr>
        <a:blipFill dpi="0" rotWithShape="1">
          <a:blip xmlns:r="http://schemas.openxmlformats.org/officeDocument/2006/relationships" r:embed="rId3">
            <a:alphaModFix amt="85000"/>
            <a:extLst>
              <a:ext uri="{28A0092B-C50C-407E-A947-70E740481C1C}">
                <a14:useLocalDpi xmlns:a14="http://schemas.microsoft.com/office/drawing/2010/main" val="0"/>
              </a:ext>
            </a:extLst>
          </a:blip>
          <a:srcRect/>
          <a:stretch>
            <a:fillRect/>
          </a:stretch>
        </a:blipFill>
      </dgm:spPr>
    </dgm:pt>
  </dgm:ptLst>
  <dgm:cxnLst>
    <dgm:cxn modelId="{66ED3407-44E5-415E-AC73-3CAF8D9375C5}" type="presOf" srcId="{B60759DC-FCBD-49E9-BEA4-76C5217B684F}" destId="{29472A3C-E2E2-43E9-ACE4-5418A2E53A81}" srcOrd="0" destOrd="0" presId="urn:microsoft.com/office/officeart/2011/layout/Picture Frame"/>
    <dgm:cxn modelId="{D209A711-932E-41FD-981C-B403DC5370CA}" type="presOf" srcId="{1DB5D35C-8D1C-4389-BD26-6148EE9D5F5A}" destId="{03181255-A85D-4D7D-9D14-DF76D12A880F}" srcOrd="0" destOrd="0" presId="urn:microsoft.com/office/officeart/2011/layout/Picture Frame"/>
    <dgm:cxn modelId="{43FD0571-AB3B-4B05-B213-CA0B88CE74A3}" srcId="{779E6BD8-9473-4861-B105-5CEAC9D1573D}" destId="{B60759DC-FCBD-49E9-BEA4-76C5217B684F}" srcOrd="2" destOrd="0" parTransId="{001C9BC2-9231-4FB4-A873-4DC2C7B27627}" sibTransId="{BE5143A2-1610-48E7-96B3-1B26D9BB9258}"/>
    <dgm:cxn modelId="{242F6A73-550B-426E-AFFF-B0160477015D}" srcId="{779E6BD8-9473-4861-B105-5CEAC9D1573D}" destId="{1DB5D35C-8D1C-4389-BD26-6148EE9D5F5A}" srcOrd="0" destOrd="0" parTransId="{2C6CCBEA-9FEB-42C2-B714-E14BBC1B6C3D}" sibTransId="{C85AFA2A-41FF-42ED-B986-66826556BB81}"/>
    <dgm:cxn modelId="{1A314FA9-9D99-4930-B5EC-E64A90E6216A}" srcId="{779E6BD8-9473-4861-B105-5CEAC9D1573D}" destId="{4EFD69D5-3975-4B9E-A0D9-3B303A0A6F03}" srcOrd="1" destOrd="0" parTransId="{167C3B44-832C-4376-805C-91074C7CB24B}" sibTransId="{29E3C53B-30AE-4AFC-AA21-9DCC29C07387}"/>
    <dgm:cxn modelId="{CA4220CC-DFE9-4ED5-BFA1-D58F1A02BE61}" type="presOf" srcId="{4EFD69D5-3975-4B9E-A0D9-3B303A0A6F03}" destId="{BC00B32E-1421-4F97-A1E9-5C29BB8FEB7F}" srcOrd="0" destOrd="0" presId="urn:microsoft.com/office/officeart/2011/layout/Picture Frame"/>
    <dgm:cxn modelId="{1CE974F2-6583-47BA-A7AA-616B178D863D}" type="presOf" srcId="{779E6BD8-9473-4861-B105-5CEAC9D1573D}" destId="{8AA08C4C-61A0-4020-B360-F471528B248C}" srcOrd="0" destOrd="0" presId="urn:microsoft.com/office/officeart/2011/layout/Picture Frame"/>
    <dgm:cxn modelId="{78249659-E431-47C8-9930-216E9CCB7CE7}" type="presParOf" srcId="{8AA08C4C-61A0-4020-B360-F471528B248C}" destId="{EB8217C1-83F6-4B89-936A-0B2AC20F896D}" srcOrd="0" destOrd="0" presId="urn:microsoft.com/office/officeart/2011/layout/Picture Frame"/>
    <dgm:cxn modelId="{888E52AD-DA3A-4A03-A85A-93ECCC395C83}" type="presParOf" srcId="{EB8217C1-83F6-4B89-936A-0B2AC20F896D}" destId="{03181255-A85D-4D7D-9D14-DF76D12A880F}" srcOrd="0" destOrd="0" presId="urn:microsoft.com/office/officeart/2011/layout/Picture Frame"/>
    <dgm:cxn modelId="{ABA142B6-B511-4B22-83C1-CF881EB6F3A0}" type="presParOf" srcId="{EB8217C1-83F6-4B89-936A-0B2AC20F896D}" destId="{E7D85CF0-EDFD-4D59-8AF5-DF09104ABCD6}" srcOrd="1" destOrd="0" presId="urn:microsoft.com/office/officeart/2011/layout/Picture Frame"/>
    <dgm:cxn modelId="{607B7E77-8B8D-4518-9CF3-BE82CF8EB4EC}" type="presParOf" srcId="{EB8217C1-83F6-4B89-936A-0B2AC20F896D}" destId="{5B4BCEA5-5E67-4F37-BBF8-A2A780951BF6}" srcOrd="2" destOrd="0" presId="urn:microsoft.com/office/officeart/2011/layout/Picture Frame"/>
    <dgm:cxn modelId="{EFC43A79-28CA-4645-BA60-2B18F6E47412}" type="presParOf" srcId="{8AA08C4C-61A0-4020-B360-F471528B248C}" destId="{92BBC4DE-1DB5-4309-A3AC-D3B488A5BD41}" srcOrd="1" destOrd="0" presId="urn:microsoft.com/office/officeart/2011/layout/Picture Frame"/>
    <dgm:cxn modelId="{42227F93-773D-471F-B6CB-9E93AA86D7B9}" type="presParOf" srcId="{8AA08C4C-61A0-4020-B360-F471528B248C}" destId="{AC6C88CC-15D8-4821-B931-291D7D913912}" srcOrd="2" destOrd="0" presId="urn:microsoft.com/office/officeart/2011/layout/Picture Frame"/>
    <dgm:cxn modelId="{7CD9BE35-3252-4783-8C46-6173A4134AF2}" type="presParOf" srcId="{AC6C88CC-15D8-4821-B931-291D7D913912}" destId="{BC00B32E-1421-4F97-A1E9-5C29BB8FEB7F}" srcOrd="0" destOrd="0" presId="urn:microsoft.com/office/officeart/2011/layout/Picture Frame"/>
    <dgm:cxn modelId="{EE43054A-3EC1-4606-AFC5-F2A2ECFA19AF}" type="presParOf" srcId="{AC6C88CC-15D8-4821-B931-291D7D913912}" destId="{70BB2215-8F23-4F7A-9720-5925A7194DFF}" srcOrd="1" destOrd="0" presId="urn:microsoft.com/office/officeart/2011/layout/Picture Frame"/>
    <dgm:cxn modelId="{B890CF15-7362-4AF5-AA1D-70901D2B4BAE}" type="presParOf" srcId="{AC6C88CC-15D8-4821-B931-291D7D913912}" destId="{CC55B944-B374-4F4E-BC65-B8FDAA0A8521}" srcOrd="2" destOrd="0" presId="urn:microsoft.com/office/officeart/2011/layout/Picture Frame"/>
    <dgm:cxn modelId="{77C20654-5B9E-4A7D-BCC0-0AD55EDF6B62}" type="presParOf" srcId="{8AA08C4C-61A0-4020-B360-F471528B248C}" destId="{437D9FE0-27F4-4171-BAEF-7E6EF18EF03E}" srcOrd="3" destOrd="0" presId="urn:microsoft.com/office/officeart/2011/layout/Picture Frame"/>
    <dgm:cxn modelId="{F5347BC4-8623-4B0F-813A-0CB16292F620}" type="presParOf" srcId="{8AA08C4C-61A0-4020-B360-F471528B248C}" destId="{C3F113CA-8D44-4040-A466-F6D0BE73D984}" srcOrd="4" destOrd="0" presId="urn:microsoft.com/office/officeart/2011/layout/Picture Frame"/>
    <dgm:cxn modelId="{01FA71ED-FA70-4FE1-8E44-46B007E06556}" type="presParOf" srcId="{C3F113CA-8D44-4040-A466-F6D0BE73D984}" destId="{29472A3C-E2E2-43E9-ACE4-5418A2E53A81}" srcOrd="0" destOrd="0" presId="urn:microsoft.com/office/officeart/2011/layout/Picture Frame"/>
    <dgm:cxn modelId="{0AA61EF2-F470-4B82-916E-9BE79692F5B5}" type="presParOf" srcId="{C3F113CA-8D44-4040-A466-F6D0BE73D984}" destId="{A8505EEB-3FDF-4910-9A72-C022D5681B80}" srcOrd="1" destOrd="0" presId="urn:microsoft.com/office/officeart/2011/layout/Picture Frame"/>
    <dgm:cxn modelId="{F0F07B53-54F6-4EAE-9D11-0BC1EFB2ACC3}" type="presParOf" srcId="{C3F113CA-8D44-4040-A466-F6D0BE73D984}" destId="{86907077-24B9-4997-90A4-98BB019D4E77}" srcOrd="2" destOrd="0" presId="urn:microsoft.com/office/officeart/2011/layout/Picture Fram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FA9FDE-51FB-43A3-8B32-DDA78E4FBEA4}" type="doc">
      <dgm:prSet loTypeId="urn:microsoft.com/office/officeart/2005/8/layout/chevron1" loCatId="process" qsTypeId="urn:microsoft.com/office/officeart/2005/8/quickstyle/simple1" qsCatId="simple" csTypeId="urn:microsoft.com/office/officeart/2005/8/colors/accent1_2" csCatId="accent1" phldr="1"/>
      <dgm:spPr/>
    </dgm:pt>
    <dgm:pt modelId="{6B552C2D-7D62-43BB-B5DF-89B821750477}">
      <dgm:prSet phldrT="[Text]" custT="1"/>
      <dgm:spPr/>
      <dgm:t>
        <a:bodyPr/>
        <a:lstStyle/>
        <a:p>
          <a:r>
            <a:rPr lang="en-US" sz="2400" dirty="0"/>
            <a:t>DPIIT Login </a:t>
          </a:r>
          <a:r>
            <a:rPr lang="en-US" sz="2000" dirty="0"/>
            <a:t>Dashboard</a:t>
          </a:r>
          <a:endParaRPr lang="en-US" sz="2400" dirty="0"/>
        </a:p>
      </dgm:t>
    </dgm:pt>
    <dgm:pt modelId="{115E18EB-79CF-4456-910C-EA3C366D96EC}" type="parTrans" cxnId="{E798989E-9897-4389-A9EF-DFE748A6844C}">
      <dgm:prSet/>
      <dgm:spPr/>
      <dgm:t>
        <a:bodyPr/>
        <a:lstStyle/>
        <a:p>
          <a:endParaRPr lang="en-US" sz="1800"/>
        </a:p>
      </dgm:t>
    </dgm:pt>
    <dgm:pt modelId="{227F7A5F-29C0-4C64-8E8B-649F4BFE923F}" type="sibTrans" cxnId="{E798989E-9897-4389-A9EF-DFE748A6844C}">
      <dgm:prSet/>
      <dgm:spPr/>
      <dgm:t>
        <a:bodyPr/>
        <a:lstStyle/>
        <a:p>
          <a:endParaRPr lang="en-US" sz="1800"/>
        </a:p>
      </dgm:t>
    </dgm:pt>
    <dgm:pt modelId="{5A95E035-BCD2-4EC6-83AF-27C926C0422A}">
      <dgm:prSet phldrT="[Text]" custT="1"/>
      <dgm:spPr/>
      <dgm:t>
        <a:bodyPr/>
        <a:lstStyle/>
        <a:p>
          <a:r>
            <a:rPr lang="en-US" sz="2000" dirty="0"/>
            <a:t>Click on DPIIT Recognition</a:t>
          </a:r>
        </a:p>
      </dgm:t>
    </dgm:pt>
    <dgm:pt modelId="{DA1CE2E2-A499-4AB1-90C4-06B5A6696CAC}" type="parTrans" cxnId="{ED3D4704-A474-4DCA-99E0-CEE002170C4C}">
      <dgm:prSet/>
      <dgm:spPr/>
      <dgm:t>
        <a:bodyPr/>
        <a:lstStyle/>
        <a:p>
          <a:endParaRPr lang="en-US" sz="1800"/>
        </a:p>
      </dgm:t>
    </dgm:pt>
    <dgm:pt modelId="{DD0C2865-B937-4DB9-AE8D-CB1704149A8B}" type="sibTrans" cxnId="{ED3D4704-A474-4DCA-99E0-CEE002170C4C}">
      <dgm:prSet/>
      <dgm:spPr/>
      <dgm:t>
        <a:bodyPr/>
        <a:lstStyle/>
        <a:p>
          <a:endParaRPr lang="en-US" sz="1800"/>
        </a:p>
      </dgm:t>
    </dgm:pt>
    <dgm:pt modelId="{8F43EB2E-C64E-47D8-B6D8-3EE18EDD1E5F}">
      <dgm:prSet phldrT="[Text]" custT="1"/>
      <dgm:spPr/>
      <dgm:t>
        <a:bodyPr/>
        <a:lstStyle/>
        <a:p>
          <a:r>
            <a:rPr lang="en-US" sz="1400" dirty="0"/>
            <a:t>Select Apply Now in tab of ‘Recognition Form’ from various available forms</a:t>
          </a:r>
        </a:p>
      </dgm:t>
    </dgm:pt>
    <dgm:pt modelId="{05CCFCD8-73AE-4356-8DE0-94AC59A69D4E}" type="parTrans" cxnId="{45C52BC8-9DF6-4089-AC26-1E5865CF9183}">
      <dgm:prSet/>
      <dgm:spPr/>
      <dgm:t>
        <a:bodyPr/>
        <a:lstStyle/>
        <a:p>
          <a:endParaRPr lang="en-US" sz="1800"/>
        </a:p>
      </dgm:t>
    </dgm:pt>
    <dgm:pt modelId="{49A71C9C-E99E-4F23-ADEC-147F7E0F50FB}" type="sibTrans" cxnId="{45C52BC8-9DF6-4089-AC26-1E5865CF9183}">
      <dgm:prSet/>
      <dgm:spPr/>
      <dgm:t>
        <a:bodyPr/>
        <a:lstStyle/>
        <a:p>
          <a:endParaRPr lang="en-US" sz="1800"/>
        </a:p>
      </dgm:t>
    </dgm:pt>
    <dgm:pt modelId="{011E24FE-FF59-494C-B929-0A9BBBB5E597}">
      <dgm:prSet custT="1"/>
      <dgm:spPr/>
      <dgm:t>
        <a:bodyPr/>
        <a:lstStyle/>
        <a:p>
          <a:r>
            <a:rPr lang="en-US" sz="1400" dirty="0"/>
            <a:t>If after application it seems okay to the department then they will issue exemption.</a:t>
          </a:r>
        </a:p>
      </dgm:t>
    </dgm:pt>
    <dgm:pt modelId="{9E3EDF0D-C699-4345-9AF0-A64C7765DD1A}" type="parTrans" cxnId="{A7E049BD-B0CE-4ED9-AFF3-E81F62482053}">
      <dgm:prSet/>
      <dgm:spPr/>
      <dgm:t>
        <a:bodyPr/>
        <a:lstStyle/>
        <a:p>
          <a:endParaRPr lang="en-US" sz="1800"/>
        </a:p>
      </dgm:t>
    </dgm:pt>
    <dgm:pt modelId="{D85FC66D-8AC3-4A5B-9658-07EAF5F32D76}" type="sibTrans" cxnId="{A7E049BD-B0CE-4ED9-AFF3-E81F62482053}">
      <dgm:prSet/>
      <dgm:spPr/>
      <dgm:t>
        <a:bodyPr/>
        <a:lstStyle/>
        <a:p>
          <a:endParaRPr lang="en-US" sz="1800"/>
        </a:p>
      </dgm:t>
    </dgm:pt>
    <dgm:pt modelId="{B4999227-213A-45C3-AAF3-980EDB22E449}" type="pres">
      <dgm:prSet presAssocID="{5AFA9FDE-51FB-43A3-8B32-DDA78E4FBEA4}" presName="Name0" presStyleCnt="0">
        <dgm:presLayoutVars>
          <dgm:dir/>
          <dgm:animLvl val="lvl"/>
          <dgm:resizeHandles val="exact"/>
        </dgm:presLayoutVars>
      </dgm:prSet>
      <dgm:spPr/>
    </dgm:pt>
    <dgm:pt modelId="{612BB164-CCEB-4EC0-9820-2A763BFAE979}" type="pres">
      <dgm:prSet presAssocID="{6B552C2D-7D62-43BB-B5DF-89B821750477}" presName="parTxOnly" presStyleLbl="node1" presStyleIdx="0" presStyleCnt="4">
        <dgm:presLayoutVars>
          <dgm:chMax val="0"/>
          <dgm:chPref val="0"/>
          <dgm:bulletEnabled val="1"/>
        </dgm:presLayoutVars>
      </dgm:prSet>
      <dgm:spPr/>
    </dgm:pt>
    <dgm:pt modelId="{8D87F284-6D14-4AD1-89A0-4211C3CC468A}" type="pres">
      <dgm:prSet presAssocID="{227F7A5F-29C0-4C64-8E8B-649F4BFE923F}" presName="parTxOnlySpace" presStyleCnt="0"/>
      <dgm:spPr/>
    </dgm:pt>
    <dgm:pt modelId="{633359D2-3DE4-4E1E-B584-F8ACB708BD46}" type="pres">
      <dgm:prSet presAssocID="{5A95E035-BCD2-4EC6-83AF-27C926C0422A}" presName="parTxOnly" presStyleLbl="node1" presStyleIdx="1" presStyleCnt="4">
        <dgm:presLayoutVars>
          <dgm:chMax val="0"/>
          <dgm:chPref val="0"/>
          <dgm:bulletEnabled val="1"/>
        </dgm:presLayoutVars>
      </dgm:prSet>
      <dgm:spPr/>
    </dgm:pt>
    <dgm:pt modelId="{20817477-2869-4CD5-8943-C905265CEEE8}" type="pres">
      <dgm:prSet presAssocID="{DD0C2865-B937-4DB9-AE8D-CB1704149A8B}" presName="parTxOnlySpace" presStyleCnt="0"/>
      <dgm:spPr/>
    </dgm:pt>
    <dgm:pt modelId="{80B07B97-D327-4BF3-B1C1-A0CE44D341A1}" type="pres">
      <dgm:prSet presAssocID="{8F43EB2E-C64E-47D8-B6D8-3EE18EDD1E5F}" presName="parTxOnly" presStyleLbl="node1" presStyleIdx="2" presStyleCnt="4" custScaleX="104702">
        <dgm:presLayoutVars>
          <dgm:chMax val="0"/>
          <dgm:chPref val="0"/>
          <dgm:bulletEnabled val="1"/>
        </dgm:presLayoutVars>
      </dgm:prSet>
      <dgm:spPr/>
    </dgm:pt>
    <dgm:pt modelId="{E571F55E-28DF-45C0-9E34-0E8E9E7CB654}" type="pres">
      <dgm:prSet presAssocID="{49A71C9C-E99E-4F23-ADEC-147F7E0F50FB}" presName="parTxOnlySpace" presStyleCnt="0"/>
      <dgm:spPr/>
    </dgm:pt>
    <dgm:pt modelId="{F38F74A5-8B52-40CF-A015-CAB2EF7BF8DE}" type="pres">
      <dgm:prSet presAssocID="{011E24FE-FF59-494C-B929-0A9BBBB5E597}" presName="parTxOnly" presStyleLbl="node1" presStyleIdx="3" presStyleCnt="4">
        <dgm:presLayoutVars>
          <dgm:chMax val="0"/>
          <dgm:chPref val="0"/>
          <dgm:bulletEnabled val="1"/>
        </dgm:presLayoutVars>
      </dgm:prSet>
      <dgm:spPr/>
    </dgm:pt>
  </dgm:ptLst>
  <dgm:cxnLst>
    <dgm:cxn modelId="{ED3D4704-A474-4DCA-99E0-CEE002170C4C}" srcId="{5AFA9FDE-51FB-43A3-8B32-DDA78E4FBEA4}" destId="{5A95E035-BCD2-4EC6-83AF-27C926C0422A}" srcOrd="1" destOrd="0" parTransId="{DA1CE2E2-A499-4AB1-90C4-06B5A6696CAC}" sibTransId="{DD0C2865-B937-4DB9-AE8D-CB1704149A8B}"/>
    <dgm:cxn modelId="{CB749C0F-E42F-4D58-8647-E548C9F711E9}" type="presOf" srcId="{011E24FE-FF59-494C-B929-0A9BBBB5E597}" destId="{F38F74A5-8B52-40CF-A015-CAB2EF7BF8DE}" srcOrd="0" destOrd="0" presId="urn:microsoft.com/office/officeart/2005/8/layout/chevron1"/>
    <dgm:cxn modelId="{D81C3C4D-2C6D-4FCB-AD12-19998EE59A85}" type="presOf" srcId="{6B552C2D-7D62-43BB-B5DF-89B821750477}" destId="{612BB164-CCEB-4EC0-9820-2A763BFAE979}" srcOrd="0" destOrd="0" presId="urn:microsoft.com/office/officeart/2005/8/layout/chevron1"/>
    <dgm:cxn modelId="{71DAE797-835B-4E8B-9342-F13BBD416CE4}" type="presOf" srcId="{5AFA9FDE-51FB-43A3-8B32-DDA78E4FBEA4}" destId="{B4999227-213A-45C3-AAF3-980EDB22E449}" srcOrd="0" destOrd="0" presId="urn:microsoft.com/office/officeart/2005/8/layout/chevron1"/>
    <dgm:cxn modelId="{4B0C0999-EA51-4D55-A5B9-F4680C75A9EC}" type="presOf" srcId="{8F43EB2E-C64E-47D8-B6D8-3EE18EDD1E5F}" destId="{80B07B97-D327-4BF3-B1C1-A0CE44D341A1}" srcOrd="0" destOrd="0" presId="urn:microsoft.com/office/officeart/2005/8/layout/chevron1"/>
    <dgm:cxn modelId="{E798989E-9897-4389-A9EF-DFE748A6844C}" srcId="{5AFA9FDE-51FB-43A3-8B32-DDA78E4FBEA4}" destId="{6B552C2D-7D62-43BB-B5DF-89B821750477}" srcOrd="0" destOrd="0" parTransId="{115E18EB-79CF-4456-910C-EA3C366D96EC}" sibTransId="{227F7A5F-29C0-4C64-8E8B-649F4BFE923F}"/>
    <dgm:cxn modelId="{A7E049BD-B0CE-4ED9-AFF3-E81F62482053}" srcId="{5AFA9FDE-51FB-43A3-8B32-DDA78E4FBEA4}" destId="{011E24FE-FF59-494C-B929-0A9BBBB5E597}" srcOrd="3" destOrd="0" parTransId="{9E3EDF0D-C699-4345-9AF0-A64C7765DD1A}" sibTransId="{D85FC66D-8AC3-4A5B-9658-07EAF5F32D76}"/>
    <dgm:cxn modelId="{45C52BC8-9DF6-4089-AC26-1E5865CF9183}" srcId="{5AFA9FDE-51FB-43A3-8B32-DDA78E4FBEA4}" destId="{8F43EB2E-C64E-47D8-B6D8-3EE18EDD1E5F}" srcOrd="2" destOrd="0" parTransId="{05CCFCD8-73AE-4356-8DE0-94AC59A69D4E}" sibTransId="{49A71C9C-E99E-4F23-ADEC-147F7E0F50FB}"/>
    <dgm:cxn modelId="{38BE27E1-B430-4B8E-9DD7-368D18AF1A0F}" type="presOf" srcId="{5A95E035-BCD2-4EC6-83AF-27C926C0422A}" destId="{633359D2-3DE4-4E1E-B584-F8ACB708BD46}" srcOrd="0" destOrd="0" presId="urn:microsoft.com/office/officeart/2005/8/layout/chevron1"/>
    <dgm:cxn modelId="{62236338-A625-4FA7-B86E-A97628824EFA}" type="presParOf" srcId="{B4999227-213A-45C3-AAF3-980EDB22E449}" destId="{612BB164-CCEB-4EC0-9820-2A763BFAE979}" srcOrd="0" destOrd="0" presId="urn:microsoft.com/office/officeart/2005/8/layout/chevron1"/>
    <dgm:cxn modelId="{D6F8BB98-5ECC-4DE6-AEBD-78A1F9D9A9B6}" type="presParOf" srcId="{B4999227-213A-45C3-AAF3-980EDB22E449}" destId="{8D87F284-6D14-4AD1-89A0-4211C3CC468A}" srcOrd="1" destOrd="0" presId="urn:microsoft.com/office/officeart/2005/8/layout/chevron1"/>
    <dgm:cxn modelId="{7B113784-0629-495D-8564-51A946048B2F}" type="presParOf" srcId="{B4999227-213A-45C3-AAF3-980EDB22E449}" destId="{633359D2-3DE4-4E1E-B584-F8ACB708BD46}" srcOrd="2" destOrd="0" presId="urn:microsoft.com/office/officeart/2005/8/layout/chevron1"/>
    <dgm:cxn modelId="{EF140EAC-0E6B-493A-B81F-6B5DF23DBD10}" type="presParOf" srcId="{B4999227-213A-45C3-AAF3-980EDB22E449}" destId="{20817477-2869-4CD5-8943-C905265CEEE8}" srcOrd="3" destOrd="0" presId="urn:microsoft.com/office/officeart/2005/8/layout/chevron1"/>
    <dgm:cxn modelId="{ECAEBA92-CC8D-4629-9CE1-1BC37905C887}" type="presParOf" srcId="{B4999227-213A-45C3-AAF3-980EDB22E449}" destId="{80B07B97-D327-4BF3-B1C1-A0CE44D341A1}" srcOrd="4" destOrd="0" presId="urn:microsoft.com/office/officeart/2005/8/layout/chevron1"/>
    <dgm:cxn modelId="{1947182A-E891-4062-B881-095352CACB89}" type="presParOf" srcId="{B4999227-213A-45C3-AAF3-980EDB22E449}" destId="{E571F55E-28DF-45C0-9E34-0E8E9E7CB654}" srcOrd="5" destOrd="0" presId="urn:microsoft.com/office/officeart/2005/8/layout/chevron1"/>
    <dgm:cxn modelId="{80FE8C89-2076-4A4E-B4E2-94EA0D4A0276}" type="presParOf" srcId="{B4999227-213A-45C3-AAF3-980EDB22E449}" destId="{F38F74A5-8B52-40CF-A015-CAB2EF7BF8D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FA9FDE-51FB-43A3-8B32-DDA78E4FBEA4}" type="doc">
      <dgm:prSet loTypeId="urn:microsoft.com/office/officeart/2005/8/layout/chevron1" loCatId="process" qsTypeId="urn:microsoft.com/office/officeart/2005/8/quickstyle/simple1" qsCatId="simple" csTypeId="urn:microsoft.com/office/officeart/2005/8/colors/accent1_2" csCatId="accent1" phldr="1"/>
      <dgm:spPr/>
    </dgm:pt>
    <dgm:pt modelId="{6B552C2D-7D62-43BB-B5DF-89B821750477}">
      <dgm:prSet phldrT="[Text]" custT="1"/>
      <dgm:spPr/>
      <dgm:t>
        <a:bodyPr/>
        <a:lstStyle/>
        <a:p>
          <a:r>
            <a:rPr lang="en-US" sz="2400" dirty="0"/>
            <a:t>DPIIT Login </a:t>
          </a:r>
          <a:r>
            <a:rPr lang="en-US" sz="2000" dirty="0"/>
            <a:t>Dashboard</a:t>
          </a:r>
          <a:endParaRPr lang="en-US" sz="2400" dirty="0"/>
        </a:p>
      </dgm:t>
    </dgm:pt>
    <dgm:pt modelId="{115E18EB-79CF-4456-910C-EA3C366D96EC}" type="parTrans" cxnId="{E798989E-9897-4389-A9EF-DFE748A6844C}">
      <dgm:prSet/>
      <dgm:spPr/>
      <dgm:t>
        <a:bodyPr/>
        <a:lstStyle/>
        <a:p>
          <a:endParaRPr lang="en-US"/>
        </a:p>
      </dgm:t>
    </dgm:pt>
    <dgm:pt modelId="{227F7A5F-29C0-4C64-8E8B-649F4BFE923F}" type="sibTrans" cxnId="{E798989E-9897-4389-A9EF-DFE748A6844C}">
      <dgm:prSet/>
      <dgm:spPr/>
      <dgm:t>
        <a:bodyPr/>
        <a:lstStyle/>
        <a:p>
          <a:endParaRPr lang="en-US"/>
        </a:p>
      </dgm:t>
    </dgm:pt>
    <dgm:pt modelId="{5A95E035-BCD2-4EC6-83AF-27C926C0422A}">
      <dgm:prSet phldrT="[Text]" custT="1"/>
      <dgm:spPr/>
      <dgm:t>
        <a:bodyPr/>
        <a:lstStyle/>
        <a:p>
          <a:r>
            <a:rPr lang="en-US" sz="2000" dirty="0"/>
            <a:t>Click on DPIIT Recognition</a:t>
          </a:r>
        </a:p>
      </dgm:t>
    </dgm:pt>
    <dgm:pt modelId="{DA1CE2E2-A499-4AB1-90C4-06B5A6696CAC}" type="parTrans" cxnId="{ED3D4704-A474-4DCA-99E0-CEE002170C4C}">
      <dgm:prSet/>
      <dgm:spPr/>
      <dgm:t>
        <a:bodyPr/>
        <a:lstStyle/>
        <a:p>
          <a:endParaRPr lang="en-US"/>
        </a:p>
      </dgm:t>
    </dgm:pt>
    <dgm:pt modelId="{DD0C2865-B937-4DB9-AE8D-CB1704149A8B}" type="sibTrans" cxnId="{ED3D4704-A474-4DCA-99E0-CEE002170C4C}">
      <dgm:prSet/>
      <dgm:spPr/>
      <dgm:t>
        <a:bodyPr/>
        <a:lstStyle/>
        <a:p>
          <a:endParaRPr lang="en-US"/>
        </a:p>
      </dgm:t>
    </dgm:pt>
    <dgm:pt modelId="{8F43EB2E-C64E-47D8-B6D8-3EE18EDD1E5F}">
      <dgm:prSet phldrT="[Text]" custT="1"/>
      <dgm:spPr/>
      <dgm:t>
        <a:bodyPr/>
        <a:lstStyle/>
        <a:p>
          <a:r>
            <a:rPr lang="en-US" sz="1600" dirty="0"/>
            <a:t>Select Apply Now in tab of ‘Form 56’ from various available forms</a:t>
          </a:r>
        </a:p>
      </dgm:t>
    </dgm:pt>
    <dgm:pt modelId="{05CCFCD8-73AE-4356-8DE0-94AC59A69D4E}" type="parTrans" cxnId="{45C52BC8-9DF6-4089-AC26-1E5865CF9183}">
      <dgm:prSet/>
      <dgm:spPr/>
      <dgm:t>
        <a:bodyPr/>
        <a:lstStyle/>
        <a:p>
          <a:endParaRPr lang="en-US"/>
        </a:p>
      </dgm:t>
    </dgm:pt>
    <dgm:pt modelId="{49A71C9C-E99E-4F23-ADEC-147F7E0F50FB}" type="sibTrans" cxnId="{45C52BC8-9DF6-4089-AC26-1E5865CF9183}">
      <dgm:prSet/>
      <dgm:spPr/>
      <dgm:t>
        <a:bodyPr/>
        <a:lstStyle/>
        <a:p>
          <a:endParaRPr lang="en-US"/>
        </a:p>
      </dgm:t>
    </dgm:pt>
    <dgm:pt modelId="{011E24FE-FF59-494C-B929-0A9BBBB5E597}">
      <dgm:prSet/>
      <dgm:spPr/>
      <dgm:t>
        <a:bodyPr/>
        <a:lstStyle/>
        <a:p>
          <a:r>
            <a:rPr lang="en-US" dirty="0"/>
            <a:t>If after application it seems okay to the department then they will issue exemption.</a:t>
          </a:r>
        </a:p>
      </dgm:t>
    </dgm:pt>
    <dgm:pt modelId="{9E3EDF0D-C699-4345-9AF0-A64C7765DD1A}" type="parTrans" cxnId="{A7E049BD-B0CE-4ED9-AFF3-E81F62482053}">
      <dgm:prSet/>
      <dgm:spPr/>
      <dgm:t>
        <a:bodyPr/>
        <a:lstStyle/>
        <a:p>
          <a:endParaRPr lang="en-US"/>
        </a:p>
      </dgm:t>
    </dgm:pt>
    <dgm:pt modelId="{D85FC66D-8AC3-4A5B-9658-07EAF5F32D76}" type="sibTrans" cxnId="{A7E049BD-B0CE-4ED9-AFF3-E81F62482053}">
      <dgm:prSet/>
      <dgm:spPr/>
      <dgm:t>
        <a:bodyPr/>
        <a:lstStyle/>
        <a:p>
          <a:endParaRPr lang="en-US"/>
        </a:p>
      </dgm:t>
    </dgm:pt>
    <dgm:pt modelId="{B4999227-213A-45C3-AAF3-980EDB22E449}" type="pres">
      <dgm:prSet presAssocID="{5AFA9FDE-51FB-43A3-8B32-DDA78E4FBEA4}" presName="Name0" presStyleCnt="0">
        <dgm:presLayoutVars>
          <dgm:dir/>
          <dgm:animLvl val="lvl"/>
          <dgm:resizeHandles val="exact"/>
        </dgm:presLayoutVars>
      </dgm:prSet>
      <dgm:spPr/>
    </dgm:pt>
    <dgm:pt modelId="{612BB164-CCEB-4EC0-9820-2A763BFAE979}" type="pres">
      <dgm:prSet presAssocID="{6B552C2D-7D62-43BB-B5DF-89B821750477}" presName="parTxOnly" presStyleLbl="node1" presStyleIdx="0" presStyleCnt="4">
        <dgm:presLayoutVars>
          <dgm:chMax val="0"/>
          <dgm:chPref val="0"/>
          <dgm:bulletEnabled val="1"/>
        </dgm:presLayoutVars>
      </dgm:prSet>
      <dgm:spPr/>
    </dgm:pt>
    <dgm:pt modelId="{8D87F284-6D14-4AD1-89A0-4211C3CC468A}" type="pres">
      <dgm:prSet presAssocID="{227F7A5F-29C0-4C64-8E8B-649F4BFE923F}" presName="parTxOnlySpace" presStyleCnt="0"/>
      <dgm:spPr/>
    </dgm:pt>
    <dgm:pt modelId="{633359D2-3DE4-4E1E-B584-F8ACB708BD46}" type="pres">
      <dgm:prSet presAssocID="{5A95E035-BCD2-4EC6-83AF-27C926C0422A}" presName="parTxOnly" presStyleLbl="node1" presStyleIdx="1" presStyleCnt="4">
        <dgm:presLayoutVars>
          <dgm:chMax val="0"/>
          <dgm:chPref val="0"/>
          <dgm:bulletEnabled val="1"/>
        </dgm:presLayoutVars>
      </dgm:prSet>
      <dgm:spPr/>
    </dgm:pt>
    <dgm:pt modelId="{20817477-2869-4CD5-8943-C905265CEEE8}" type="pres">
      <dgm:prSet presAssocID="{DD0C2865-B937-4DB9-AE8D-CB1704149A8B}" presName="parTxOnlySpace" presStyleCnt="0"/>
      <dgm:spPr/>
    </dgm:pt>
    <dgm:pt modelId="{80B07B97-D327-4BF3-B1C1-A0CE44D341A1}" type="pres">
      <dgm:prSet presAssocID="{8F43EB2E-C64E-47D8-B6D8-3EE18EDD1E5F}" presName="parTxOnly" presStyleLbl="node1" presStyleIdx="2" presStyleCnt="4">
        <dgm:presLayoutVars>
          <dgm:chMax val="0"/>
          <dgm:chPref val="0"/>
          <dgm:bulletEnabled val="1"/>
        </dgm:presLayoutVars>
      </dgm:prSet>
      <dgm:spPr/>
    </dgm:pt>
    <dgm:pt modelId="{E571F55E-28DF-45C0-9E34-0E8E9E7CB654}" type="pres">
      <dgm:prSet presAssocID="{49A71C9C-E99E-4F23-ADEC-147F7E0F50FB}" presName="parTxOnlySpace" presStyleCnt="0"/>
      <dgm:spPr/>
    </dgm:pt>
    <dgm:pt modelId="{F38F74A5-8B52-40CF-A015-CAB2EF7BF8DE}" type="pres">
      <dgm:prSet presAssocID="{011E24FE-FF59-494C-B929-0A9BBBB5E597}" presName="parTxOnly" presStyleLbl="node1" presStyleIdx="3" presStyleCnt="4">
        <dgm:presLayoutVars>
          <dgm:chMax val="0"/>
          <dgm:chPref val="0"/>
          <dgm:bulletEnabled val="1"/>
        </dgm:presLayoutVars>
      </dgm:prSet>
      <dgm:spPr/>
    </dgm:pt>
  </dgm:ptLst>
  <dgm:cxnLst>
    <dgm:cxn modelId="{ED3D4704-A474-4DCA-99E0-CEE002170C4C}" srcId="{5AFA9FDE-51FB-43A3-8B32-DDA78E4FBEA4}" destId="{5A95E035-BCD2-4EC6-83AF-27C926C0422A}" srcOrd="1" destOrd="0" parTransId="{DA1CE2E2-A499-4AB1-90C4-06B5A6696CAC}" sibTransId="{DD0C2865-B937-4DB9-AE8D-CB1704149A8B}"/>
    <dgm:cxn modelId="{CB749C0F-E42F-4D58-8647-E548C9F711E9}" type="presOf" srcId="{011E24FE-FF59-494C-B929-0A9BBBB5E597}" destId="{F38F74A5-8B52-40CF-A015-CAB2EF7BF8DE}" srcOrd="0" destOrd="0" presId="urn:microsoft.com/office/officeart/2005/8/layout/chevron1"/>
    <dgm:cxn modelId="{D81C3C4D-2C6D-4FCB-AD12-19998EE59A85}" type="presOf" srcId="{6B552C2D-7D62-43BB-B5DF-89B821750477}" destId="{612BB164-CCEB-4EC0-9820-2A763BFAE979}" srcOrd="0" destOrd="0" presId="urn:microsoft.com/office/officeart/2005/8/layout/chevron1"/>
    <dgm:cxn modelId="{71DAE797-835B-4E8B-9342-F13BBD416CE4}" type="presOf" srcId="{5AFA9FDE-51FB-43A3-8B32-DDA78E4FBEA4}" destId="{B4999227-213A-45C3-AAF3-980EDB22E449}" srcOrd="0" destOrd="0" presId="urn:microsoft.com/office/officeart/2005/8/layout/chevron1"/>
    <dgm:cxn modelId="{4B0C0999-EA51-4D55-A5B9-F4680C75A9EC}" type="presOf" srcId="{8F43EB2E-C64E-47D8-B6D8-3EE18EDD1E5F}" destId="{80B07B97-D327-4BF3-B1C1-A0CE44D341A1}" srcOrd="0" destOrd="0" presId="urn:microsoft.com/office/officeart/2005/8/layout/chevron1"/>
    <dgm:cxn modelId="{E798989E-9897-4389-A9EF-DFE748A6844C}" srcId="{5AFA9FDE-51FB-43A3-8B32-DDA78E4FBEA4}" destId="{6B552C2D-7D62-43BB-B5DF-89B821750477}" srcOrd="0" destOrd="0" parTransId="{115E18EB-79CF-4456-910C-EA3C366D96EC}" sibTransId="{227F7A5F-29C0-4C64-8E8B-649F4BFE923F}"/>
    <dgm:cxn modelId="{A7E049BD-B0CE-4ED9-AFF3-E81F62482053}" srcId="{5AFA9FDE-51FB-43A3-8B32-DDA78E4FBEA4}" destId="{011E24FE-FF59-494C-B929-0A9BBBB5E597}" srcOrd="3" destOrd="0" parTransId="{9E3EDF0D-C699-4345-9AF0-A64C7765DD1A}" sibTransId="{D85FC66D-8AC3-4A5B-9658-07EAF5F32D76}"/>
    <dgm:cxn modelId="{45C52BC8-9DF6-4089-AC26-1E5865CF9183}" srcId="{5AFA9FDE-51FB-43A3-8B32-DDA78E4FBEA4}" destId="{8F43EB2E-C64E-47D8-B6D8-3EE18EDD1E5F}" srcOrd="2" destOrd="0" parTransId="{05CCFCD8-73AE-4356-8DE0-94AC59A69D4E}" sibTransId="{49A71C9C-E99E-4F23-ADEC-147F7E0F50FB}"/>
    <dgm:cxn modelId="{38BE27E1-B430-4B8E-9DD7-368D18AF1A0F}" type="presOf" srcId="{5A95E035-BCD2-4EC6-83AF-27C926C0422A}" destId="{633359D2-3DE4-4E1E-B584-F8ACB708BD46}" srcOrd="0" destOrd="0" presId="urn:microsoft.com/office/officeart/2005/8/layout/chevron1"/>
    <dgm:cxn modelId="{62236338-A625-4FA7-B86E-A97628824EFA}" type="presParOf" srcId="{B4999227-213A-45C3-AAF3-980EDB22E449}" destId="{612BB164-CCEB-4EC0-9820-2A763BFAE979}" srcOrd="0" destOrd="0" presId="urn:microsoft.com/office/officeart/2005/8/layout/chevron1"/>
    <dgm:cxn modelId="{D6F8BB98-5ECC-4DE6-AEBD-78A1F9D9A9B6}" type="presParOf" srcId="{B4999227-213A-45C3-AAF3-980EDB22E449}" destId="{8D87F284-6D14-4AD1-89A0-4211C3CC468A}" srcOrd="1" destOrd="0" presId="urn:microsoft.com/office/officeart/2005/8/layout/chevron1"/>
    <dgm:cxn modelId="{7B113784-0629-495D-8564-51A946048B2F}" type="presParOf" srcId="{B4999227-213A-45C3-AAF3-980EDB22E449}" destId="{633359D2-3DE4-4E1E-B584-F8ACB708BD46}" srcOrd="2" destOrd="0" presId="urn:microsoft.com/office/officeart/2005/8/layout/chevron1"/>
    <dgm:cxn modelId="{EF140EAC-0E6B-493A-B81F-6B5DF23DBD10}" type="presParOf" srcId="{B4999227-213A-45C3-AAF3-980EDB22E449}" destId="{20817477-2869-4CD5-8943-C905265CEEE8}" srcOrd="3" destOrd="0" presId="urn:microsoft.com/office/officeart/2005/8/layout/chevron1"/>
    <dgm:cxn modelId="{ECAEBA92-CC8D-4629-9CE1-1BC37905C887}" type="presParOf" srcId="{B4999227-213A-45C3-AAF3-980EDB22E449}" destId="{80B07B97-D327-4BF3-B1C1-A0CE44D341A1}" srcOrd="4" destOrd="0" presId="urn:microsoft.com/office/officeart/2005/8/layout/chevron1"/>
    <dgm:cxn modelId="{1947182A-E891-4062-B881-095352CACB89}" type="presParOf" srcId="{B4999227-213A-45C3-AAF3-980EDB22E449}" destId="{E571F55E-28DF-45C0-9E34-0E8E9E7CB654}" srcOrd="5" destOrd="0" presId="urn:microsoft.com/office/officeart/2005/8/layout/chevron1"/>
    <dgm:cxn modelId="{80FE8C89-2076-4A4E-B4E2-94EA0D4A0276}" type="presParOf" srcId="{B4999227-213A-45C3-AAF3-980EDB22E449}" destId="{F38F74A5-8B52-40CF-A015-CAB2EF7BF8D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FA9FDE-51FB-43A3-8B32-DDA78E4FBEA4}" type="doc">
      <dgm:prSet loTypeId="urn:microsoft.com/office/officeart/2005/8/layout/chevron1" loCatId="process" qsTypeId="urn:microsoft.com/office/officeart/2005/8/quickstyle/simple1" qsCatId="simple" csTypeId="urn:microsoft.com/office/officeart/2005/8/colors/accent1_2" csCatId="accent1" phldr="1"/>
      <dgm:spPr/>
    </dgm:pt>
    <dgm:pt modelId="{6B552C2D-7D62-43BB-B5DF-89B821750477}">
      <dgm:prSet phldrT="[Text]" custT="1"/>
      <dgm:spPr/>
      <dgm:t>
        <a:bodyPr/>
        <a:lstStyle/>
        <a:p>
          <a:r>
            <a:rPr lang="en-US" sz="2400" dirty="0"/>
            <a:t>DPIIT Login </a:t>
          </a:r>
          <a:r>
            <a:rPr lang="en-US" sz="2000" dirty="0"/>
            <a:t>Dashboard</a:t>
          </a:r>
          <a:endParaRPr lang="en-US" sz="2400" dirty="0"/>
        </a:p>
      </dgm:t>
    </dgm:pt>
    <dgm:pt modelId="{115E18EB-79CF-4456-910C-EA3C366D96EC}" type="parTrans" cxnId="{E798989E-9897-4389-A9EF-DFE748A6844C}">
      <dgm:prSet/>
      <dgm:spPr/>
      <dgm:t>
        <a:bodyPr/>
        <a:lstStyle/>
        <a:p>
          <a:endParaRPr lang="en-US"/>
        </a:p>
      </dgm:t>
    </dgm:pt>
    <dgm:pt modelId="{227F7A5F-29C0-4C64-8E8B-649F4BFE923F}" type="sibTrans" cxnId="{E798989E-9897-4389-A9EF-DFE748A6844C}">
      <dgm:prSet/>
      <dgm:spPr/>
      <dgm:t>
        <a:bodyPr/>
        <a:lstStyle/>
        <a:p>
          <a:endParaRPr lang="en-US"/>
        </a:p>
      </dgm:t>
    </dgm:pt>
    <dgm:pt modelId="{5A95E035-BCD2-4EC6-83AF-27C926C0422A}">
      <dgm:prSet phldrT="[Text]" custT="1"/>
      <dgm:spPr/>
      <dgm:t>
        <a:bodyPr/>
        <a:lstStyle/>
        <a:p>
          <a:r>
            <a:rPr lang="en-US" sz="2000" dirty="0"/>
            <a:t>Click on DPIIT Recognition</a:t>
          </a:r>
        </a:p>
      </dgm:t>
    </dgm:pt>
    <dgm:pt modelId="{DA1CE2E2-A499-4AB1-90C4-06B5A6696CAC}" type="parTrans" cxnId="{ED3D4704-A474-4DCA-99E0-CEE002170C4C}">
      <dgm:prSet/>
      <dgm:spPr/>
      <dgm:t>
        <a:bodyPr/>
        <a:lstStyle/>
        <a:p>
          <a:endParaRPr lang="en-US"/>
        </a:p>
      </dgm:t>
    </dgm:pt>
    <dgm:pt modelId="{DD0C2865-B937-4DB9-AE8D-CB1704149A8B}" type="sibTrans" cxnId="{ED3D4704-A474-4DCA-99E0-CEE002170C4C}">
      <dgm:prSet/>
      <dgm:spPr/>
      <dgm:t>
        <a:bodyPr/>
        <a:lstStyle/>
        <a:p>
          <a:endParaRPr lang="en-US"/>
        </a:p>
      </dgm:t>
    </dgm:pt>
    <dgm:pt modelId="{8F43EB2E-C64E-47D8-B6D8-3EE18EDD1E5F}">
      <dgm:prSet phldrT="[Text]" custT="1"/>
      <dgm:spPr/>
      <dgm:t>
        <a:bodyPr/>
        <a:lstStyle/>
        <a:p>
          <a:r>
            <a:rPr lang="en-US" sz="1600" dirty="0"/>
            <a:t>Select Apply Now in tab of ‘Form 80IAC’ from various available forms</a:t>
          </a:r>
        </a:p>
      </dgm:t>
    </dgm:pt>
    <dgm:pt modelId="{05CCFCD8-73AE-4356-8DE0-94AC59A69D4E}" type="parTrans" cxnId="{45C52BC8-9DF6-4089-AC26-1E5865CF9183}">
      <dgm:prSet/>
      <dgm:spPr/>
      <dgm:t>
        <a:bodyPr/>
        <a:lstStyle/>
        <a:p>
          <a:endParaRPr lang="en-US"/>
        </a:p>
      </dgm:t>
    </dgm:pt>
    <dgm:pt modelId="{49A71C9C-E99E-4F23-ADEC-147F7E0F50FB}" type="sibTrans" cxnId="{45C52BC8-9DF6-4089-AC26-1E5865CF9183}">
      <dgm:prSet/>
      <dgm:spPr/>
      <dgm:t>
        <a:bodyPr/>
        <a:lstStyle/>
        <a:p>
          <a:endParaRPr lang="en-US"/>
        </a:p>
      </dgm:t>
    </dgm:pt>
    <dgm:pt modelId="{011E24FE-FF59-494C-B929-0A9BBBB5E597}">
      <dgm:prSet/>
      <dgm:spPr/>
      <dgm:t>
        <a:bodyPr/>
        <a:lstStyle/>
        <a:p>
          <a:r>
            <a:rPr lang="en-US" dirty="0"/>
            <a:t>If after application it seems okay to the department then they will issue exemption.</a:t>
          </a:r>
        </a:p>
      </dgm:t>
    </dgm:pt>
    <dgm:pt modelId="{9E3EDF0D-C699-4345-9AF0-A64C7765DD1A}" type="parTrans" cxnId="{A7E049BD-B0CE-4ED9-AFF3-E81F62482053}">
      <dgm:prSet/>
      <dgm:spPr/>
      <dgm:t>
        <a:bodyPr/>
        <a:lstStyle/>
        <a:p>
          <a:endParaRPr lang="en-US"/>
        </a:p>
      </dgm:t>
    </dgm:pt>
    <dgm:pt modelId="{D85FC66D-8AC3-4A5B-9658-07EAF5F32D76}" type="sibTrans" cxnId="{A7E049BD-B0CE-4ED9-AFF3-E81F62482053}">
      <dgm:prSet/>
      <dgm:spPr/>
      <dgm:t>
        <a:bodyPr/>
        <a:lstStyle/>
        <a:p>
          <a:endParaRPr lang="en-US"/>
        </a:p>
      </dgm:t>
    </dgm:pt>
    <dgm:pt modelId="{B4999227-213A-45C3-AAF3-980EDB22E449}" type="pres">
      <dgm:prSet presAssocID="{5AFA9FDE-51FB-43A3-8B32-DDA78E4FBEA4}" presName="Name0" presStyleCnt="0">
        <dgm:presLayoutVars>
          <dgm:dir/>
          <dgm:animLvl val="lvl"/>
          <dgm:resizeHandles val="exact"/>
        </dgm:presLayoutVars>
      </dgm:prSet>
      <dgm:spPr/>
    </dgm:pt>
    <dgm:pt modelId="{612BB164-CCEB-4EC0-9820-2A763BFAE979}" type="pres">
      <dgm:prSet presAssocID="{6B552C2D-7D62-43BB-B5DF-89B821750477}" presName="parTxOnly" presStyleLbl="node1" presStyleIdx="0" presStyleCnt="4">
        <dgm:presLayoutVars>
          <dgm:chMax val="0"/>
          <dgm:chPref val="0"/>
          <dgm:bulletEnabled val="1"/>
        </dgm:presLayoutVars>
      </dgm:prSet>
      <dgm:spPr/>
    </dgm:pt>
    <dgm:pt modelId="{8D87F284-6D14-4AD1-89A0-4211C3CC468A}" type="pres">
      <dgm:prSet presAssocID="{227F7A5F-29C0-4C64-8E8B-649F4BFE923F}" presName="parTxOnlySpace" presStyleCnt="0"/>
      <dgm:spPr/>
    </dgm:pt>
    <dgm:pt modelId="{633359D2-3DE4-4E1E-B584-F8ACB708BD46}" type="pres">
      <dgm:prSet presAssocID="{5A95E035-BCD2-4EC6-83AF-27C926C0422A}" presName="parTxOnly" presStyleLbl="node1" presStyleIdx="1" presStyleCnt="4">
        <dgm:presLayoutVars>
          <dgm:chMax val="0"/>
          <dgm:chPref val="0"/>
          <dgm:bulletEnabled val="1"/>
        </dgm:presLayoutVars>
      </dgm:prSet>
      <dgm:spPr/>
    </dgm:pt>
    <dgm:pt modelId="{20817477-2869-4CD5-8943-C905265CEEE8}" type="pres">
      <dgm:prSet presAssocID="{DD0C2865-B937-4DB9-AE8D-CB1704149A8B}" presName="parTxOnlySpace" presStyleCnt="0"/>
      <dgm:spPr/>
    </dgm:pt>
    <dgm:pt modelId="{80B07B97-D327-4BF3-B1C1-A0CE44D341A1}" type="pres">
      <dgm:prSet presAssocID="{8F43EB2E-C64E-47D8-B6D8-3EE18EDD1E5F}" presName="parTxOnly" presStyleLbl="node1" presStyleIdx="2" presStyleCnt="4">
        <dgm:presLayoutVars>
          <dgm:chMax val="0"/>
          <dgm:chPref val="0"/>
          <dgm:bulletEnabled val="1"/>
        </dgm:presLayoutVars>
      </dgm:prSet>
      <dgm:spPr/>
    </dgm:pt>
    <dgm:pt modelId="{E571F55E-28DF-45C0-9E34-0E8E9E7CB654}" type="pres">
      <dgm:prSet presAssocID="{49A71C9C-E99E-4F23-ADEC-147F7E0F50FB}" presName="parTxOnlySpace" presStyleCnt="0"/>
      <dgm:spPr/>
    </dgm:pt>
    <dgm:pt modelId="{F38F74A5-8B52-40CF-A015-CAB2EF7BF8DE}" type="pres">
      <dgm:prSet presAssocID="{011E24FE-FF59-494C-B929-0A9BBBB5E597}" presName="parTxOnly" presStyleLbl="node1" presStyleIdx="3" presStyleCnt="4">
        <dgm:presLayoutVars>
          <dgm:chMax val="0"/>
          <dgm:chPref val="0"/>
          <dgm:bulletEnabled val="1"/>
        </dgm:presLayoutVars>
      </dgm:prSet>
      <dgm:spPr/>
    </dgm:pt>
  </dgm:ptLst>
  <dgm:cxnLst>
    <dgm:cxn modelId="{ED3D4704-A474-4DCA-99E0-CEE002170C4C}" srcId="{5AFA9FDE-51FB-43A3-8B32-DDA78E4FBEA4}" destId="{5A95E035-BCD2-4EC6-83AF-27C926C0422A}" srcOrd="1" destOrd="0" parTransId="{DA1CE2E2-A499-4AB1-90C4-06B5A6696CAC}" sibTransId="{DD0C2865-B937-4DB9-AE8D-CB1704149A8B}"/>
    <dgm:cxn modelId="{CB749C0F-E42F-4D58-8647-E548C9F711E9}" type="presOf" srcId="{011E24FE-FF59-494C-B929-0A9BBBB5E597}" destId="{F38F74A5-8B52-40CF-A015-CAB2EF7BF8DE}" srcOrd="0" destOrd="0" presId="urn:microsoft.com/office/officeart/2005/8/layout/chevron1"/>
    <dgm:cxn modelId="{D81C3C4D-2C6D-4FCB-AD12-19998EE59A85}" type="presOf" srcId="{6B552C2D-7D62-43BB-B5DF-89B821750477}" destId="{612BB164-CCEB-4EC0-9820-2A763BFAE979}" srcOrd="0" destOrd="0" presId="urn:microsoft.com/office/officeart/2005/8/layout/chevron1"/>
    <dgm:cxn modelId="{71DAE797-835B-4E8B-9342-F13BBD416CE4}" type="presOf" srcId="{5AFA9FDE-51FB-43A3-8B32-DDA78E4FBEA4}" destId="{B4999227-213A-45C3-AAF3-980EDB22E449}" srcOrd="0" destOrd="0" presId="urn:microsoft.com/office/officeart/2005/8/layout/chevron1"/>
    <dgm:cxn modelId="{4B0C0999-EA51-4D55-A5B9-F4680C75A9EC}" type="presOf" srcId="{8F43EB2E-C64E-47D8-B6D8-3EE18EDD1E5F}" destId="{80B07B97-D327-4BF3-B1C1-A0CE44D341A1}" srcOrd="0" destOrd="0" presId="urn:microsoft.com/office/officeart/2005/8/layout/chevron1"/>
    <dgm:cxn modelId="{E798989E-9897-4389-A9EF-DFE748A6844C}" srcId="{5AFA9FDE-51FB-43A3-8B32-DDA78E4FBEA4}" destId="{6B552C2D-7D62-43BB-B5DF-89B821750477}" srcOrd="0" destOrd="0" parTransId="{115E18EB-79CF-4456-910C-EA3C366D96EC}" sibTransId="{227F7A5F-29C0-4C64-8E8B-649F4BFE923F}"/>
    <dgm:cxn modelId="{A7E049BD-B0CE-4ED9-AFF3-E81F62482053}" srcId="{5AFA9FDE-51FB-43A3-8B32-DDA78E4FBEA4}" destId="{011E24FE-FF59-494C-B929-0A9BBBB5E597}" srcOrd="3" destOrd="0" parTransId="{9E3EDF0D-C699-4345-9AF0-A64C7765DD1A}" sibTransId="{D85FC66D-8AC3-4A5B-9658-07EAF5F32D76}"/>
    <dgm:cxn modelId="{45C52BC8-9DF6-4089-AC26-1E5865CF9183}" srcId="{5AFA9FDE-51FB-43A3-8B32-DDA78E4FBEA4}" destId="{8F43EB2E-C64E-47D8-B6D8-3EE18EDD1E5F}" srcOrd="2" destOrd="0" parTransId="{05CCFCD8-73AE-4356-8DE0-94AC59A69D4E}" sibTransId="{49A71C9C-E99E-4F23-ADEC-147F7E0F50FB}"/>
    <dgm:cxn modelId="{38BE27E1-B430-4B8E-9DD7-368D18AF1A0F}" type="presOf" srcId="{5A95E035-BCD2-4EC6-83AF-27C926C0422A}" destId="{633359D2-3DE4-4E1E-B584-F8ACB708BD46}" srcOrd="0" destOrd="0" presId="urn:microsoft.com/office/officeart/2005/8/layout/chevron1"/>
    <dgm:cxn modelId="{62236338-A625-4FA7-B86E-A97628824EFA}" type="presParOf" srcId="{B4999227-213A-45C3-AAF3-980EDB22E449}" destId="{612BB164-CCEB-4EC0-9820-2A763BFAE979}" srcOrd="0" destOrd="0" presId="urn:microsoft.com/office/officeart/2005/8/layout/chevron1"/>
    <dgm:cxn modelId="{D6F8BB98-5ECC-4DE6-AEBD-78A1F9D9A9B6}" type="presParOf" srcId="{B4999227-213A-45C3-AAF3-980EDB22E449}" destId="{8D87F284-6D14-4AD1-89A0-4211C3CC468A}" srcOrd="1" destOrd="0" presId="urn:microsoft.com/office/officeart/2005/8/layout/chevron1"/>
    <dgm:cxn modelId="{7B113784-0629-495D-8564-51A946048B2F}" type="presParOf" srcId="{B4999227-213A-45C3-AAF3-980EDB22E449}" destId="{633359D2-3DE4-4E1E-B584-F8ACB708BD46}" srcOrd="2" destOrd="0" presId="urn:microsoft.com/office/officeart/2005/8/layout/chevron1"/>
    <dgm:cxn modelId="{EF140EAC-0E6B-493A-B81F-6B5DF23DBD10}" type="presParOf" srcId="{B4999227-213A-45C3-AAF3-980EDB22E449}" destId="{20817477-2869-4CD5-8943-C905265CEEE8}" srcOrd="3" destOrd="0" presId="urn:microsoft.com/office/officeart/2005/8/layout/chevron1"/>
    <dgm:cxn modelId="{ECAEBA92-CC8D-4629-9CE1-1BC37905C887}" type="presParOf" srcId="{B4999227-213A-45C3-AAF3-980EDB22E449}" destId="{80B07B97-D327-4BF3-B1C1-A0CE44D341A1}" srcOrd="4" destOrd="0" presId="urn:microsoft.com/office/officeart/2005/8/layout/chevron1"/>
    <dgm:cxn modelId="{1947182A-E891-4062-B881-095352CACB89}" type="presParOf" srcId="{B4999227-213A-45C3-AAF3-980EDB22E449}" destId="{E571F55E-28DF-45C0-9E34-0E8E9E7CB654}" srcOrd="5" destOrd="0" presId="urn:microsoft.com/office/officeart/2005/8/layout/chevron1"/>
    <dgm:cxn modelId="{80FE8C89-2076-4A4E-B4E2-94EA0D4A0276}" type="presParOf" srcId="{B4999227-213A-45C3-AAF3-980EDB22E449}" destId="{F38F74A5-8B52-40CF-A015-CAB2EF7BF8DE}"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07077-24B9-4997-90A4-98BB019D4E77}">
      <dsp:nvSpPr>
        <dsp:cNvPr id="0" name=""/>
        <dsp:cNvSpPr/>
      </dsp:nvSpPr>
      <dsp:spPr>
        <a:xfrm>
          <a:off x="2455154" y="2897326"/>
          <a:ext cx="3488776" cy="2153602"/>
        </a:xfrm>
        <a:prstGeom prst="rect">
          <a:avLst/>
        </a:prstGeom>
        <a:blipFill dpi="0" rotWithShape="1">
          <a:blip xmlns:r="http://schemas.openxmlformats.org/officeDocument/2006/relationships" r:embed="rId1">
            <a:alphaModFix amt="85000"/>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55B944-B374-4F4E-BC65-B8FDAA0A8521}">
      <dsp:nvSpPr>
        <dsp:cNvPr id="0" name=""/>
        <dsp:cNvSpPr/>
      </dsp:nvSpPr>
      <dsp:spPr>
        <a:xfrm>
          <a:off x="4523998" y="7166"/>
          <a:ext cx="3488776" cy="2153602"/>
        </a:xfrm>
        <a:prstGeom prst="rect">
          <a:avLst/>
        </a:prstGeom>
        <a:blipFill dpi="0" rotWithShape="1">
          <a:blip xmlns:r="http://schemas.openxmlformats.org/officeDocument/2006/relationships" r:embed="rId2">
            <a:alphaModFix amt="85000"/>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4BCEA5-5E67-4F37-BBF8-A2A780951BF6}">
      <dsp:nvSpPr>
        <dsp:cNvPr id="0" name=""/>
        <dsp:cNvSpPr/>
      </dsp:nvSpPr>
      <dsp:spPr>
        <a:xfrm>
          <a:off x="386310" y="2506"/>
          <a:ext cx="3488776" cy="2153602"/>
        </a:xfrm>
        <a:prstGeom prst="rect">
          <a:avLst/>
        </a:prstGeom>
        <a:blipFill dpi="0" rotWithShape="1">
          <a:blip xmlns:r="http://schemas.openxmlformats.org/officeDocument/2006/relationships" r:embed="rId3">
            <a:alphaModFix amt="85000"/>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181255-A85D-4D7D-9D14-DF76D12A880F}">
      <dsp:nvSpPr>
        <dsp:cNvPr id="0" name=""/>
        <dsp:cNvSpPr/>
      </dsp:nvSpPr>
      <dsp:spPr>
        <a:xfrm>
          <a:off x="115224" y="2143515"/>
          <a:ext cx="3481632" cy="36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b" anchorCtr="0">
          <a:noAutofit/>
        </a:bodyPr>
        <a:lstStyle/>
        <a:p>
          <a:pPr marL="0" lvl="0" indent="0" algn="ctr" defTabSz="755650">
            <a:lnSpc>
              <a:spcPct val="90000"/>
            </a:lnSpc>
            <a:spcBef>
              <a:spcPct val="0"/>
            </a:spcBef>
            <a:spcAft>
              <a:spcPct val="35000"/>
            </a:spcAft>
            <a:buNone/>
          </a:pPr>
          <a:r>
            <a:rPr lang="en-US" sz="1700" b="1" kern="1200" dirty="0">
              <a:latin typeface="Lucida Fax" panose="02060602050505020204" pitchFamily="18" charset="0"/>
            </a:rPr>
            <a:t>DPIIT Recognition</a:t>
          </a:r>
        </a:p>
      </dsp:txBody>
      <dsp:txXfrm>
        <a:off x="115224" y="2143515"/>
        <a:ext cx="3481632" cy="368505"/>
      </dsp:txXfrm>
    </dsp:sp>
    <dsp:sp modelId="{E7D85CF0-EDFD-4D59-8AF5-DF09104ABCD6}">
      <dsp:nvSpPr>
        <dsp:cNvPr id="0" name=""/>
        <dsp:cNvSpPr/>
      </dsp:nvSpPr>
      <dsp:spPr>
        <a:xfrm>
          <a:off x="1106309" y="0"/>
          <a:ext cx="3487648" cy="2240754"/>
        </a:xfrm>
        <a:prstGeom prst="rect">
          <a:avLst/>
        </a:prstGeom>
        <a:noFill/>
        <a:ln w="12700" cap="flat" cmpd="sng" algn="ctr">
          <a:noFill/>
          <a:prstDash val="solid"/>
        </a:ln>
        <a:effectLst/>
      </dsp:spPr>
      <dsp:style>
        <a:lnRef idx="2">
          <a:scrgbClr r="0" g="0" b="0"/>
        </a:lnRef>
        <a:fillRef idx="0">
          <a:scrgbClr r="0" g="0" b="0"/>
        </a:fillRef>
        <a:effectRef idx="0">
          <a:scrgbClr r="0" g="0" b="0"/>
        </a:effectRef>
        <a:fontRef idx="minor"/>
      </dsp:style>
    </dsp:sp>
    <dsp:sp modelId="{BC00B32E-1421-4F97-A1E9-5C29BB8FEB7F}">
      <dsp:nvSpPr>
        <dsp:cNvPr id="0" name=""/>
        <dsp:cNvSpPr/>
      </dsp:nvSpPr>
      <dsp:spPr>
        <a:xfrm>
          <a:off x="4252912" y="2148175"/>
          <a:ext cx="3481632" cy="36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b" anchorCtr="0">
          <a:noAutofit/>
        </a:bodyPr>
        <a:lstStyle/>
        <a:p>
          <a:pPr marL="0" lvl="0" indent="0" algn="ctr" defTabSz="755650">
            <a:lnSpc>
              <a:spcPct val="90000"/>
            </a:lnSpc>
            <a:spcBef>
              <a:spcPct val="0"/>
            </a:spcBef>
            <a:spcAft>
              <a:spcPct val="35000"/>
            </a:spcAft>
            <a:buNone/>
          </a:pPr>
          <a:r>
            <a:rPr lang="en-US" sz="1700" b="1" kern="1200" dirty="0">
              <a:latin typeface="Lucida Fax" panose="02060602050505020204" pitchFamily="18" charset="0"/>
            </a:rPr>
            <a:t>Form 2 Declaration</a:t>
          </a:r>
        </a:p>
      </dsp:txBody>
      <dsp:txXfrm>
        <a:off x="4252912" y="2148175"/>
        <a:ext cx="3481632" cy="368505"/>
      </dsp:txXfrm>
    </dsp:sp>
    <dsp:sp modelId="{70BB2215-8F23-4F7A-9720-5925A7194DFF}">
      <dsp:nvSpPr>
        <dsp:cNvPr id="0" name=""/>
        <dsp:cNvSpPr/>
      </dsp:nvSpPr>
      <dsp:spPr>
        <a:xfrm flipH="1" flipV="1">
          <a:off x="1953924" y="1315903"/>
          <a:ext cx="2413034" cy="2194415"/>
        </a:xfrm>
        <a:prstGeom prst="rect">
          <a:avLst/>
        </a:prstGeom>
        <a:noFill/>
        <a:ln w="12700" cap="flat" cmpd="sng" algn="ctr">
          <a:noFill/>
          <a:prstDash val="solid"/>
        </a:ln>
        <a:effectLst/>
      </dsp:spPr>
      <dsp:style>
        <a:lnRef idx="2">
          <a:scrgbClr r="0" g="0" b="0"/>
        </a:lnRef>
        <a:fillRef idx="0">
          <a:scrgbClr r="0" g="0" b="0"/>
        </a:fillRef>
        <a:effectRef idx="0">
          <a:scrgbClr r="0" g="0" b="0"/>
        </a:effectRef>
        <a:fontRef idx="minor"/>
      </dsp:style>
    </dsp:sp>
    <dsp:sp modelId="{29472A3C-E2E2-43E9-ACE4-5418A2E53A81}">
      <dsp:nvSpPr>
        <dsp:cNvPr id="0" name=""/>
        <dsp:cNvSpPr/>
      </dsp:nvSpPr>
      <dsp:spPr>
        <a:xfrm>
          <a:off x="2381094" y="5038335"/>
          <a:ext cx="3481632" cy="36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b" anchorCtr="0">
          <a:noAutofit/>
        </a:bodyPr>
        <a:lstStyle/>
        <a:p>
          <a:pPr marL="0" lvl="0" indent="0" algn="ctr" defTabSz="755650">
            <a:lnSpc>
              <a:spcPct val="90000"/>
            </a:lnSpc>
            <a:spcBef>
              <a:spcPct val="0"/>
            </a:spcBef>
            <a:spcAft>
              <a:spcPct val="35000"/>
            </a:spcAft>
            <a:buNone/>
          </a:pPr>
          <a:r>
            <a:rPr lang="en-US" sz="1700" b="1" kern="1200" dirty="0">
              <a:latin typeface="Lucida Fax" panose="02060602050505020204" pitchFamily="18" charset="0"/>
            </a:rPr>
            <a:t>Section 80-IAC Certification</a:t>
          </a:r>
        </a:p>
      </dsp:txBody>
      <dsp:txXfrm>
        <a:off x="2381094" y="5038335"/>
        <a:ext cx="3481632" cy="368505"/>
      </dsp:txXfrm>
    </dsp:sp>
    <dsp:sp modelId="{A8505EEB-3FDF-4910-9A72-C022D5681B80}">
      <dsp:nvSpPr>
        <dsp:cNvPr id="0" name=""/>
        <dsp:cNvSpPr/>
      </dsp:nvSpPr>
      <dsp:spPr>
        <a:xfrm>
          <a:off x="4275681" y="3177912"/>
          <a:ext cx="3487648" cy="2240754"/>
        </a:xfrm>
        <a:prstGeom prst="rect">
          <a:avLst/>
        </a:prstGeom>
        <a:noFill/>
        <a:ln w="12700" cap="flat" cmpd="sng" algn="ctr">
          <a:no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BB164-CCEB-4EC0-9820-2A763BFAE979}">
      <dsp:nvSpPr>
        <dsp:cNvPr id="0" name=""/>
        <dsp:cNvSpPr/>
      </dsp:nvSpPr>
      <dsp:spPr>
        <a:xfrm>
          <a:off x="5684" y="2074247"/>
          <a:ext cx="2918375" cy="11673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DPIIT Login </a:t>
          </a:r>
          <a:r>
            <a:rPr lang="en-US" sz="2000" kern="1200" dirty="0"/>
            <a:t>Dashboard</a:t>
          </a:r>
          <a:endParaRPr lang="en-US" sz="2400" kern="1200" dirty="0"/>
        </a:p>
      </dsp:txBody>
      <dsp:txXfrm>
        <a:off x="589359" y="2074247"/>
        <a:ext cx="1751025" cy="1167350"/>
      </dsp:txXfrm>
    </dsp:sp>
    <dsp:sp modelId="{633359D2-3DE4-4E1E-B584-F8ACB708BD46}">
      <dsp:nvSpPr>
        <dsp:cNvPr id="0" name=""/>
        <dsp:cNvSpPr/>
      </dsp:nvSpPr>
      <dsp:spPr>
        <a:xfrm>
          <a:off x="2632222" y="2074247"/>
          <a:ext cx="2918375" cy="11673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Click on DPIIT Recognition</a:t>
          </a:r>
        </a:p>
      </dsp:txBody>
      <dsp:txXfrm>
        <a:off x="3215897" y="2074247"/>
        <a:ext cx="1751025" cy="1167350"/>
      </dsp:txXfrm>
    </dsp:sp>
    <dsp:sp modelId="{80B07B97-D327-4BF3-B1C1-A0CE44D341A1}">
      <dsp:nvSpPr>
        <dsp:cNvPr id="0" name=""/>
        <dsp:cNvSpPr/>
      </dsp:nvSpPr>
      <dsp:spPr>
        <a:xfrm>
          <a:off x="5258760" y="2074247"/>
          <a:ext cx="3055597" cy="11673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Select Apply Now in tab of ‘Recognition Form’ from various available forms</a:t>
          </a:r>
        </a:p>
      </dsp:txBody>
      <dsp:txXfrm>
        <a:off x="5842435" y="2074247"/>
        <a:ext cx="1888247" cy="1167350"/>
      </dsp:txXfrm>
    </dsp:sp>
    <dsp:sp modelId="{F38F74A5-8B52-40CF-A015-CAB2EF7BF8DE}">
      <dsp:nvSpPr>
        <dsp:cNvPr id="0" name=""/>
        <dsp:cNvSpPr/>
      </dsp:nvSpPr>
      <dsp:spPr>
        <a:xfrm>
          <a:off x="8022520" y="2074247"/>
          <a:ext cx="2918375" cy="11673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If after application it seems okay to the department then they will issue exemption.</a:t>
          </a:r>
        </a:p>
      </dsp:txBody>
      <dsp:txXfrm>
        <a:off x="8606195" y="2074247"/>
        <a:ext cx="1751025" cy="1167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BB164-CCEB-4EC0-9820-2A763BFAE979}">
      <dsp:nvSpPr>
        <dsp:cNvPr id="0" name=""/>
        <dsp:cNvSpPr/>
      </dsp:nvSpPr>
      <dsp:spPr>
        <a:xfrm>
          <a:off x="5077" y="2066764"/>
          <a:ext cx="2955790" cy="118231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DPIIT Login </a:t>
          </a:r>
          <a:r>
            <a:rPr lang="en-US" sz="2000" kern="1200" dirty="0"/>
            <a:t>Dashboard</a:t>
          </a:r>
          <a:endParaRPr lang="en-US" sz="2400" kern="1200" dirty="0"/>
        </a:p>
      </dsp:txBody>
      <dsp:txXfrm>
        <a:off x="596235" y="2066764"/>
        <a:ext cx="1773474" cy="1182316"/>
      </dsp:txXfrm>
    </dsp:sp>
    <dsp:sp modelId="{633359D2-3DE4-4E1E-B584-F8ACB708BD46}">
      <dsp:nvSpPr>
        <dsp:cNvPr id="0" name=""/>
        <dsp:cNvSpPr/>
      </dsp:nvSpPr>
      <dsp:spPr>
        <a:xfrm>
          <a:off x="2665289" y="2066764"/>
          <a:ext cx="2955790" cy="118231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Click on DPIIT Recognition</a:t>
          </a:r>
        </a:p>
      </dsp:txBody>
      <dsp:txXfrm>
        <a:off x="3256447" y="2066764"/>
        <a:ext cx="1773474" cy="1182316"/>
      </dsp:txXfrm>
    </dsp:sp>
    <dsp:sp modelId="{80B07B97-D327-4BF3-B1C1-A0CE44D341A1}">
      <dsp:nvSpPr>
        <dsp:cNvPr id="0" name=""/>
        <dsp:cNvSpPr/>
      </dsp:nvSpPr>
      <dsp:spPr>
        <a:xfrm>
          <a:off x="5325500" y="2066764"/>
          <a:ext cx="2955790" cy="118231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Select Apply Now in tab of ‘Form 56’ from various available forms</a:t>
          </a:r>
        </a:p>
      </dsp:txBody>
      <dsp:txXfrm>
        <a:off x="5916658" y="2066764"/>
        <a:ext cx="1773474" cy="1182316"/>
      </dsp:txXfrm>
    </dsp:sp>
    <dsp:sp modelId="{F38F74A5-8B52-40CF-A015-CAB2EF7BF8DE}">
      <dsp:nvSpPr>
        <dsp:cNvPr id="0" name=""/>
        <dsp:cNvSpPr/>
      </dsp:nvSpPr>
      <dsp:spPr>
        <a:xfrm>
          <a:off x="7985711" y="2066764"/>
          <a:ext cx="2955790" cy="118231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If after application it seems okay to the department then they will issue exemption.</a:t>
          </a:r>
        </a:p>
      </dsp:txBody>
      <dsp:txXfrm>
        <a:off x="8576869" y="2066764"/>
        <a:ext cx="1773474" cy="11823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BB164-CCEB-4EC0-9820-2A763BFAE979}">
      <dsp:nvSpPr>
        <dsp:cNvPr id="0" name=""/>
        <dsp:cNvSpPr/>
      </dsp:nvSpPr>
      <dsp:spPr>
        <a:xfrm>
          <a:off x="5077" y="2066764"/>
          <a:ext cx="2955790" cy="118231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DPIIT Login </a:t>
          </a:r>
          <a:r>
            <a:rPr lang="en-US" sz="2000" kern="1200" dirty="0"/>
            <a:t>Dashboard</a:t>
          </a:r>
          <a:endParaRPr lang="en-US" sz="2400" kern="1200" dirty="0"/>
        </a:p>
      </dsp:txBody>
      <dsp:txXfrm>
        <a:off x="596235" y="2066764"/>
        <a:ext cx="1773474" cy="1182316"/>
      </dsp:txXfrm>
    </dsp:sp>
    <dsp:sp modelId="{633359D2-3DE4-4E1E-B584-F8ACB708BD46}">
      <dsp:nvSpPr>
        <dsp:cNvPr id="0" name=""/>
        <dsp:cNvSpPr/>
      </dsp:nvSpPr>
      <dsp:spPr>
        <a:xfrm>
          <a:off x="2665289" y="2066764"/>
          <a:ext cx="2955790" cy="118231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Click on DPIIT Recognition</a:t>
          </a:r>
        </a:p>
      </dsp:txBody>
      <dsp:txXfrm>
        <a:off x="3256447" y="2066764"/>
        <a:ext cx="1773474" cy="1182316"/>
      </dsp:txXfrm>
    </dsp:sp>
    <dsp:sp modelId="{80B07B97-D327-4BF3-B1C1-A0CE44D341A1}">
      <dsp:nvSpPr>
        <dsp:cNvPr id="0" name=""/>
        <dsp:cNvSpPr/>
      </dsp:nvSpPr>
      <dsp:spPr>
        <a:xfrm>
          <a:off x="5325500" y="2066764"/>
          <a:ext cx="2955790" cy="118231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Select Apply Now in tab of ‘Form 80IAC’ from various available forms</a:t>
          </a:r>
        </a:p>
      </dsp:txBody>
      <dsp:txXfrm>
        <a:off x="5916658" y="2066764"/>
        <a:ext cx="1773474" cy="1182316"/>
      </dsp:txXfrm>
    </dsp:sp>
    <dsp:sp modelId="{F38F74A5-8B52-40CF-A015-CAB2EF7BF8DE}">
      <dsp:nvSpPr>
        <dsp:cNvPr id="0" name=""/>
        <dsp:cNvSpPr/>
      </dsp:nvSpPr>
      <dsp:spPr>
        <a:xfrm>
          <a:off x="7985711" y="2066764"/>
          <a:ext cx="2955790" cy="118231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If after application it seems okay to the department then they will issue exemption.</a:t>
          </a:r>
        </a:p>
      </dsp:txBody>
      <dsp:txXfrm>
        <a:off x="8576869" y="2066764"/>
        <a:ext cx="1773474" cy="1182316"/>
      </dsp:txXfrm>
    </dsp:sp>
  </dsp:spTree>
</dsp:drawing>
</file>

<file path=ppt/diagrams/layout1.xml><?xml version="1.0" encoding="utf-8"?>
<dgm:layoutDef xmlns:dgm="http://schemas.openxmlformats.org/drawingml/2006/diagram" xmlns:a="http://schemas.openxmlformats.org/drawingml/2006/main" uniqueId="urn:microsoft.com/office/officeart/2011/layout/Picture Frame">
  <dgm:title val="Picture Frame"/>
  <dgm:desc val="Use to show pictures and the corresponding Level 1 text, both displayed in an offset frame. Works best with Level 1 text only."/>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A791CAD3-F2C2-4C1B-BC36-1B74C4E8BBF0}" type="datetimeFigureOut">
              <a:rPr lang="en-US" smtClean="0"/>
              <a:t>11/8/2023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F54FB656-835B-4477-8CDC-4F677FC71946}" type="slidenum">
              <a:rPr lang="en-US" smtClean="0"/>
              <a:t>‹#›</a:t>
            </a:fld>
            <a:endParaRPr lang="en-US"/>
          </a:p>
        </p:txBody>
      </p:sp>
    </p:spTree>
    <p:extLst>
      <p:ext uri="{BB962C8B-B14F-4D97-AF65-F5344CB8AC3E}">
        <p14:creationId xmlns:p14="http://schemas.microsoft.com/office/powerpoint/2010/main" val="18532844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1CAD3-F2C2-4C1B-BC36-1B74C4E8BBF0}"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FB656-835B-4477-8CDC-4F677FC71946}" type="slidenum">
              <a:rPr lang="en-US" smtClean="0"/>
              <a:t>‹#›</a:t>
            </a:fld>
            <a:endParaRPr lang="en-US"/>
          </a:p>
        </p:txBody>
      </p:sp>
    </p:spTree>
    <p:extLst>
      <p:ext uri="{BB962C8B-B14F-4D97-AF65-F5344CB8AC3E}">
        <p14:creationId xmlns:p14="http://schemas.microsoft.com/office/powerpoint/2010/main" val="127318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1CAD3-F2C2-4C1B-BC36-1B74C4E8BBF0}"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FB656-835B-4477-8CDC-4F677FC71946}" type="slidenum">
              <a:rPr lang="en-US" smtClean="0"/>
              <a:t>‹#›</a:t>
            </a:fld>
            <a:endParaRPr lang="en-US"/>
          </a:p>
        </p:txBody>
      </p:sp>
    </p:spTree>
    <p:extLst>
      <p:ext uri="{BB962C8B-B14F-4D97-AF65-F5344CB8AC3E}">
        <p14:creationId xmlns:p14="http://schemas.microsoft.com/office/powerpoint/2010/main" val="133004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1CAD3-F2C2-4C1B-BC36-1B74C4E8BBF0}"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FB656-835B-4477-8CDC-4F677FC71946}" type="slidenum">
              <a:rPr lang="en-US" smtClean="0"/>
              <a:t>‹#›</a:t>
            </a:fld>
            <a:endParaRPr lang="en-US"/>
          </a:p>
        </p:txBody>
      </p:sp>
    </p:spTree>
    <p:extLst>
      <p:ext uri="{BB962C8B-B14F-4D97-AF65-F5344CB8AC3E}">
        <p14:creationId xmlns:p14="http://schemas.microsoft.com/office/powerpoint/2010/main" val="333743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A791CAD3-F2C2-4C1B-BC36-1B74C4E8BBF0}" type="datetimeFigureOut">
              <a:rPr lang="en-US" smtClean="0"/>
              <a:t>11/8/2023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F54FB656-835B-4477-8CDC-4F677FC71946}" type="slidenum">
              <a:rPr lang="en-US" smtClean="0"/>
              <a:t>‹#›</a:t>
            </a:fld>
            <a:endParaRPr lang="en-US"/>
          </a:p>
        </p:txBody>
      </p:sp>
    </p:spTree>
    <p:extLst>
      <p:ext uri="{BB962C8B-B14F-4D97-AF65-F5344CB8AC3E}">
        <p14:creationId xmlns:p14="http://schemas.microsoft.com/office/powerpoint/2010/main" val="18918501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91CAD3-F2C2-4C1B-BC36-1B74C4E8BBF0}"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FB656-835B-4477-8CDC-4F677FC71946}" type="slidenum">
              <a:rPr lang="en-US" smtClean="0"/>
              <a:t>‹#›</a:t>
            </a:fld>
            <a:endParaRPr lang="en-US"/>
          </a:p>
        </p:txBody>
      </p:sp>
    </p:spTree>
    <p:extLst>
      <p:ext uri="{BB962C8B-B14F-4D97-AF65-F5344CB8AC3E}">
        <p14:creationId xmlns:p14="http://schemas.microsoft.com/office/powerpoint/2010/main" val="187976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1CAD3-F2C2-4C1B-BC36-1B74C4E8BBF0}"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FB656-835B-4477-8CDC-4F677FC71946}" type="slidenum">
              <a:rPr lang="en-US" smtClean="0"/>
              <a:t>‹#›</a:t>
            </a:fld>
            <a:endParaRPr lang="en-US"/>
          </a:p>
        </p:txBody>
      </p:sp>
    </p:spTree>
    <p:extLst>
      <p:ext uri="{BB962C8B-B14F-4D97-AF65-F5344CB8AC3E}">
        <p14:creationId xmlns:p14="http://schemas.microsoft.com/office/powerpoint/2010/main" val="378031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91CAD3-F2C2-4C1B-BC36-1B74C4E8BBF0}"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FB656-835B-4477-8CDC-4F677FC71946}" type="slidenum">
              <a:rPr lang="en-US" smtClean="0"/>
              <a:t>‹#›</a:t>
            </a:fld>
            <a:endParaRPr lang="en-US"/>
          </a:p>
        </p:txBody>
      </p:sp>
    </p:spTree>
    <p:extLst>
      <p:ext uri="{BB962C8B-B14F-4D97-AF65-F5344CB8AC3E}">
        <p14:creationId xmlns:p14="http://schemas.microsoft.com/office/powerpoint/2010/main" val="224136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1CAD3-F2C2-4C1B-BC36-1B74C4E8BBF0}"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FB656-835B-4477-8CDC-4F677FC71946}" type="slidenum">
              <a:rPr lang="en-US" smtClean="0"/>
              <a:t>‹#›</a:t>
            </a:fld>
            <a:endParaRPr lang="en-US"/>
          </a:p>
        </p:txBody>
      </p:sp>
    </p:spTree>
    <p:extLst>
      <p:ext uri="{BB962C8B-B14F-4D97-AF65-F5344CB8AC3E}">
        <p14:creationId xmlns:p14="http://schemas.microsoft.com/office/powerpoint/2010/main" val="50688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791CAD3-F2C2-4C1B-BC36-1B74C4E8BBF0}" type="datetimeFigureOut">
              <a:rPr lang="en-US" smtClean="0"/>
              <a:t>11/8/2023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F54FB656-835B-4477-8CDC-4F677FC71946}"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822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791CAD3-F2C2-4C1B-BC36-1B74C4E8BBF0}" type="datetimeFigureOut">
              <a:rPr lang="en-US" smtClean="0"/>
              <a:t>11/8/2023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F54FB656-835B-4477-8CDC-4F677FC71946}"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585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791CAD3-F2C2-4C1B-BC36-1B74C4E8BBF0}" type="datetimeFigureOut">
              <a:rPr lang="en-US" smtClean="0"/>
              <a:t>11/8/2023</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54FB656-835B-4477-8CDC-4F677FC71946}" type="slidenum">
              <a:rPr lang="en-US" smtClean="0"/>
              <a:t>‹#›</a:t>
            </a:fld>
            <a:endParaRPr lang="en-US"/>
          </a:p>
        </p:txBody>
      </p:sp>
    </p:spTree>
    <p:extLst>
      <p:ext uri="{BB962C8B-B14F-4D97-AF65-F5344CB8AC3E}">
        <p14:creationId xmlns:p14="http://schemas.microsoft.com/office/powerpoint/2010/main" val="337318855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61C49771-FA24-E626-5D3F-C4E97CFE42CF}"/>
              </a:ext>
            </a:extLst>
          </p:cNvPr>
          <p:cNvSpPr txBox="1"/>
          <p:nvPr/>
        </p:nvSpPr>
        <p:spPr>
          <a:xfrm>
            <a:off x="3620399" y="4300818"/>
            <a:ext cx="4951199" cy="1384995"/>
          </a:xfrm>
          <a:prstGeom prst="rect">
            <a:avLst/>
          </a:prstGeom>
          <a:noFill/>
        </p:spPr>
        <p:txBody>
          <a:bodyPr wrap="square" rtlCol="0">
            <a:spAutoFit/>
          </a:bodyPr>
          <a:lstStyle/>
          <a:p>
            <a:pPr algn="ctr"/>
            <a:r>
              <a:rPr lang="en-US" sz="2800" u="sng"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By:</a:t>
            </a:r>
          </a:p>
          <a:p>
            <a:pPr algn="ctr"/>
            <a:r>
              <a:rPr lang="en-US" sz="28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CA. Kalpesh P. Parekh</a:t>
            </a:r>
          </a:p>
          <a:p>
            <a:pPr algn="ctr"/>
            <a:r>
              <a:rPr lang="en-US" sz="28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FCA, CS, B.com</a:t>
            </a:r>
          </a:p>
        </p:txBody>
      </p:sp>
      <p:sp>
        <p:nvSpPr>
          <p:cNvPr id="41" name="TextBox 40">
            <a:extLst>
              <a:ext uri="{FF2B5EF4-FFF2-40B4-BE49-F238E27FC236}">
                <a16:creationId xmlns:a16="http://schemas.microsoft.com/office/drawing/2014/main" id="{C38ABA7C-1072-56C2-6B25-DA9D012DE84C}"/>
              </a:ext>
            </a:extLst>
          </p:cNvPr>
          <p:cNvSpPr txBox="1"/>
          <p:nvPr/>
        </p:nvSpPr>
        <p:spPr>
          <a:xfrm>
            <a:off x="580103" y="726077"/>
            <a:ext cx="11031793" cy="1938992"/>
          </a:xfrm>
          <a:prstGeom prst="rect">
            <a:avLst/>
          </a:prstGeom>
          <a:noFill/>
        </p:spPr>
        <p:txBody>
          <a:bodyPr wrap="square" rtlCol="0">
            <a:spAutoFit/>
          </a:bodyPr>
          <a:lstStyle/>
          <a:p>
            <a:pPr algn="ctr"/>
            <a:r>
              <a:rPr lang="en-US" sz="6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Important Aspects of Finance &amp; Tax in Startups</a:t>
            </a:r>
          </a:p>
        </p:txBody>
      </p:sp>
    </p:spTree>
    <p:extLst>
      <p:ext uri="{BB962C8B-B14F-4D97-AF65-F5344CB8AC3E}">
        <p14:creationId xmlns:p14="http://schemas.microsoft.com/office/powerpoint/2010/main" val="3647867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38ABA7C-1072-56C2-6B25-DA9D012DE84C}"/>
              </a:ext>
            </a:extLst>
          </p:cNvPr>
          <p:cNvSpPr txBox="1"/>
          <p:nvPr/>
        </p:nvSpPr>
        <p:spPr>
          <a:xfrm>
            <a:off x="724311" y="619451"/>
            <a:ext cx="11031793"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Form 2 Declaration Process:</a:t>
            </a:r>
          </a:p>
        </p:txBody>
      </p:sp>
      <p:sp>
        <p:nvSpPr>
          <p:cNvPr id="3" name="TextBox 2">
            <a:extLst>
              <a:ext uri="{FF2B5EF4-FFF2-40B4-BE49-F238E27FC236}">
                <a16:creationId xmlns:a16="http://schemas.microsoft.com/office/drawing/2014/main" id="{8F9EE1AF-304A-4B1B-51D6-1ED19CE79AD4}"/>
              </a:ext>
            </a:extLst>
          </p:cNvPr>
          <p:cNvSpPr txBox="1"/>
          <p:nvPr/>
        </p:nvSpPr>
        <p:spPr>
          <a:xfrm>
            <a:off x="855406" y="1551934"/>
            <a:ext cx="10781071" cy="4247317"/>
          </a:xfrm>
          <a:prstGeom prst="rect">
            <a:avLst/>
          </a:prstGeom>
          <a:noFill/>
        </p:spPr>
        <p:txBody>
          <a:bodyPr wrap="square" rtlCol="0">
            <a:spAutoFit/>
          </a:bodyPr>
          <a:lstStyle/>
          <a:p>
            <a:pPr algn="just"/>
            <a:r>
              <a:rPr lang="en-US" sz="1800" b="0" i="0" u="none" strike="noStrike" baseline="0" dirty="0">
                <a:latin typeface="Lucida Fax" panose="02060602050505020204" pitchFamily="18" charset="0"/>
              </a:rPr>
              <a:t>(f) a motor vehicle, aircraft, yacht or any other mode of transport, the actual cost of which exceeds ten lakh rupees, other than that held by the Startup for the purpose of plying, hiring, leasing or as stock-in-trade, in the ordinary course of business;</a:t>
            </a:r>
          </a:p>
          <a:p>
            <a:pPr algn="just"/>
            <a:endParaRPr lang="en-US" sz="1800" b="0" i="0" u="none" strike="noStrike" baseline="0" dirty="0">
              <a:latin typeface="Lucida Fax" panose="02060602050505020204" pitchFamily="18" charset="0"/>
            </a:endParaRPr>
          </a:p>
          <a:p>
            <a:pPr algn="just"/>
            <a:r>
              <a:rPr lang="en-US" sz="1800" b="0" i="0" u="none" strike="noStrike" baseline="0" dirty="0">
                <a:latin typeface="Lucida Fax" panose="02060602050505020204" pitchFamily="18" charset="0"/>
              </a:rPr>
              <a:t>(g) jewelry other than that held by the Startup as stock-in-trade in the ordinary course of business;</a:t>
            </a:r>
          </a:p>
          <a:p>
            <a:pPr algn="just"/>
            <a:endParaRPr lang="en-US" sz="1800" b="0" i="0" u="none" strike="noStrike" baseline="0" dirty="0">
              <a:latin typeface="Lucida Fax" panose="02060602050505020204" pitchFamily="18" charset="0"/>
            </a:endParaRPr>
          </a:p>
          <a:p>
            <a:pPr algn="just"/>
            <a:r>
              <a:rPr lang="en-US" sz="1800" b="0" i="0" u="none" strike="noStrike" baseline="0" dirty="0">
                <a:latin typeface="Lucida Fax" panose="02060602050505020204" pitchFamily="18" charset="0"/>
              </a:rPr>
              <a:t>(h) any other asset, whether in the nature of capital asset or otherwise, of the nature specified in sub-clauses (iv) to (ix) of clause (d) of Explanation to clause (vii) of sub-section (2) of section 56 of the Act.</a:t>
            </a:r>
            <a:endParaRPr lang="en-US" dirty="0">
              <a:latin typeface="Lucida Fax" panose="02060602050505020204" pitchFamily="18" charset="0"/>
            </a:endParaRPr>
          </a:p>
          <a:p>
            <a:pPr algn="just"/>
            <a:endParaRPr lang="en-US" sz="1800" b="0" i="0" u="none" strike="noStrike" baseline="0" dirty="0">
              <a:latin typeface="Lucida Fax" panose="02060602050505020204" pitchFamily="18" charset="0"/>
            </a:endParaRPr>
          </a:p>
          <a:p>
            <a:pPr algn="just"/>
            <a:endParaRPr lang="en-US" sz="1800" b="0" i="0" u="none" strike="noStrike" baseline="0" dirty="0">
              <a:latin typeface="Lucida Fax" panose="02060602050505020204" pitchFamily="18" charset="0"/>
            </a:endParaRPr>
          </a:p>
          <a:p>
            <a:pPr algn="just"/>
            <a:endParaRPr lang="en-US" dirty="0">
              <a:latin typeface="Lucida Fax" panose="02060602050505020204" pitchFamily="18" charset="0"/>
            </a:endParaRPr>
          </a:p>
          <a:p>
            <a:pPr algn="just"/>
            <a:endParaRPr lang="en-US" dirty="0">
              <a:latin typeface="Lucida Fax" panose="02060602050505020204" pitchFamily="18" charset="0"/>
            </a:endParaRPr>
          </a:p>
          <a:p>
            <a:pPr algn="just"/>
            <a:endParaRPr lang="en-US" dirty="0">
              <a:latin typeface="Lucida Fax" panose="02060602050505020204" pitchFamily="18" charset="0"/>
            </a:endParaRPr>
          </a:p>
        </p:txBody>
      </p:sp>
    </p:spTree>
    <p:extLst>
      <p:ext uri="{BB962C8B-B14F-4D97-AF65-F5344CB8AC3E}">
        <p14:creationId xmlns:p14="http://schemas.microsoft.com/office/powerpoint/2010/main" val="13243719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38ABA7C-1072-56C2-6B25-DA9D012DE84C}"/>
              </a:ext>
            </a:extLst>
          </p:cNvPr>
          <p:cNvSpPr txBox="1"/>
          <p:nvPr/>
        </p:nvSpPr>
        <p:spPr>
          <a:xfrm>
            <a:off x="724311" y="619451"/>
            <a:ext cx="11031793"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Form 2 Declaration Process:</a:t>
            </a:r>
          </a:p>
        </p:txBody>
      </p:sp>
      <p:graphicFrame>
        <p:nvGraphicFramePr>
          <p:cNvPr id="2" name="Diagram 1">
            <a:extLst>
              <a:ext uri="{FF2B5EF4-FFF2-40B4-BE49-F238E27FC236}">
                <a16:creationId xmlns:a16="http://schemas.microsoft.com/office/drawing/2014/main" id="{8544A5CB-4BA0-6AD4-649E-643537C9251D}"/>
              </a:ext>
            </a:extLst>
          </p:cNvPr>
          <p:cNvGraphicFramePr/>
          <p:nvPr>
            <p:extLst>
              <p:ext uri="{D42A27DB-BD31-4B8C-83A1-F6EECF244321}">
                <p14:modId xmlns:p14="http://schemas.microsoft.com/office/powerpoint/2010/main" val="1486388823"/>
              </p:ext>
            </p:extLst>
          </p:nvPr>
        </p:nvGraphicFramePr>
        <p:xfrm>
          <a:off x="724311" y="973394"/>
          <a:ext cx="10946580" cy="5315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850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38ABA7C-1072-56C2-6B25-DA9D012DE84C}"/>
              </a:ext>
            </a:extLst>
          </p:cNvPr>
          <p:cNvSpPr txBox="1"/>
          <p:nvPr/>
        </p:nvSpPr>
        <p:spPr>
          <a:xfrm>
            <a:off x="724311" y="619451"/>
            <a:ext cx="11031793"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Form 2 Declaration Process:</a:t>
            </a:r>
          </a:p>
        </p:txBody>
      </p:sp>
      <p:pic>
        <p:nvPicPr>
          <p:cNvPr id="4" name="Picture 3">
            <a:extLst>
              <a:ext uri="{FF2B5EF4-FFF2-40B4-BE49-F238E27FC236}">
                <a16:creationId xmlns:a16="http://schemas.microsoft.com/office/drawing/2014/main" id="{B906D6A4-74E9-0E79-69C4-FB7F59379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363" y="1542724"/>
            <a:ext cx="8115300" cy="4695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2661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38ABA7C-1072-56C2-6B25-DA9D012DE84C}"/>
              </a:ext>
            </a:extLst>
          </p:cNvPr>
          <p:cNvSpPr txBox="1"/>
          <p:nvPr/>
        </p:nvSpPr>
        <p:spPr>
          <a:xfrm>
            <a:off x="724311" y="619451"/>
            <a:ext cx="11031793"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Form 2 Declaration Process:</a:t>
            </a:r>
          </a:p>
        </p:txBody>
      </p:sp>
      <p:pic>
        <p:nvPicPr>
          <p:cNvPr id="3" name="Picture 2">
            <a:extLst>
              <a:ext uri="{FF2B5EF4-FFF2-40B4-BE49-F238E27FC236}">
                <a16:creationId xmlns:a16="http://schemas.microsoft.com/office/drawing/2014/main" id="{F067DA4A-A08E-1AFF-BE23-AA67BC2FC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499" y="1548581"/>
            <a:ext cx="8210550" cy="4486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3572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38ABA7C-1072-56C2-6B25-DA9D012DE84C}"/>
              </a:ext>
            </a:extLst>
          </p:cNvPr>
          <p:cNvSpPr txBox="1"/>
          <p:nvPr/>
        </p:nvSpPr>
        <p:spPr>
          <a:xfrm>
            <a:off x="720775" y="378201"/>
            <a:ext cx="11031793"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Form 2 Declaration Approval:</a:t>
            </a:r>
          </a:p>
        </p:txBody>
      </p:sp>
      <p:pic>
        <p:nvPicPr>
          <p:cNvPr id="3" name="Picture 2">
            <a:extLst>
              <a:ext uri="{FF2B5EF4-FFF2-40B4-BE49-F238E27FC236}">
                <a16:creationId xmlns:a16="http://schemas.microsoft.com/office/drawing/2014/main" id="{BAD24A75-6826-B7C8-78CD-0BAA67421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51" y="1124412"/>
            <a:ext cx="7381755" cy="5227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136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46744-7BF0-E9A5-478F-29F8EBCE1F70}"/>
              </a:ext>
            </a:extLst>
          </p:cNvPr>
          <p:cNvSpPr txBox="1"/>
          <p:nvPr/>
        </p:nvSpPr>
        <p:spPr>
          <a:xfrm>
            <a:off x="720777" y="426697"/>
            <a:ext cx="11284409" cy="584775"/>
          </a:xfrm>
          <a:prstGeom prst="rect">
            <a:avLst/>
          </a:prstGeom>
          <a:noFill/>
        </p:spPr>
        <p:txBody>
          <a:bodyPr wrap="square" rtlCol="0">
            <a:spAutoFit/>
          </a:bodyPr>
          <a:lstStyle/>
          <a:p>
            <a:r>
              <a:rPr lang="en-US" sz="32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Section 80-IAC Exemption Certification Eligibility:</a:t>
            </a:r>
          </a:p>
        </p:txBody>
      </p:sp>
      <p:sp>
        <p:nvSpPr>
          <p:cNvPr id="13" name="TextBox 12">
            <a:extLst>
              <a:ext uri="{FF2B5EF4-FFF2-40B4-BE49-F238E27FC236}">
                <a16:creationId xmlns:a16="http://schemas.microsoft.com/office/drawing/2014/main" id="{5FE26843-AB0A-7E08-A057-2E026A9D90BB}"/>
              </a:ext>
            </a:extLst>
          </p:cNvPr>
          <p:cNvSpPr txBox="1"/>
          <p:nvPr/>
        </p:nvSpPr>
        <p:spPr>
          <a:xfrm>
            <a:off x="720777" y="1257502"/>
            <a:ext cx="10235379" cy="2031325"/>
          </a:xfrm>
          <a:prstGeom prst="rect">
            <a:avLst/>
          </a:prstGeom>
          <a:noFill/>
        </p:spPr>
        <p:txBody>
          <a:bodyPr wrap="square" rtlCol="0">
            <a:spAutoFit/>
          </a:bodyPr>
          <a:lstStyle/>
          <a:p>
            <a:pPr algn="just"/>
            <a:r>
              <a:rPr lang="en-US" dirty="0">
                <a:latin typeface="Lucida Fax" panose="02060602050505020204" pitchFamily="18" charset="0"/>
              </a:rPr>
              <a:t>Objective: Section 80-IAC provides an incentive to start-ups in order to aid their growth in the early phase of their business</a:t>
            </a:r>
          </a:p>
          <a:p>
            <a:pPr algn="just"/>
            <a:endParaRPr lang="en-US" dirty="0">
              <a:latin typeface="Lucida Fax" panose="02060602050505020204" pitchFamily="18" charset="0"/>
            </a:endParaRPr>
          </a:p>
          <a:p>
            <a:pPr algn="just"/>
            <a:r>
              <a:rPr lang="en-US" dirty="0">
                <a:latin typeface="Lucida Fax" panose="02060602050505020204" pitchFamily="18" charset="0"/>
              </a:rPr>
              <a:t>Quantum of deduction: Accordingly, a deduction of the profits and gains derived by an eligible start-up from an eligible business is allowed for </a:t>
            </a:r>
            <a:r>
              <a:rPr lang="en-US" b="1" dirty="0">
                <a:latin typeface="Lucida Fax" panose="02060602050505020204" pitchFamily="18" charset="0"/>
              </a:rPr>
              <a:t>three consecutive assessment years out of ten years </a:t>
            </a:r>
            <a:r>
              <a:rPr lang="en-US" dirty="0">
                <a:latin typeface="Lucida Fax" panose="02060602050505020204" pitchFamily="18" charset="0"/>
              </a:rPr>
              <a:t>beginning from the year in which the eligible start up is incorporated.</a:t>
            </a:r>
          </a:p>
        </p:txBody>
      </p:sp>
      <p:pic>
        <p:nvPicPr>
          <p:cNvPr id="15" name="Picture 14">
            <a:extLst>
              <a:ext uri="{FF2B5EF4-FFF2-40B4-BE49-F238E27FC236}">
                <a16:creationId xmlns:a16="http://schemas.microsoft.com/office/drawing/2014/main" id="{D17AC3B4-7255-A6CE-C5CB-EF439AF43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372" y="3250498"/>
            <a:ext cx="6491437" cy="32383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6472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46744-7BF0-E9A5-478F-29F8EBCE1F70}"/>
              </a:ext>
            </a:extLst>
          </p:cNvPr>
          <p:cNvSpPr txBox="1"/>
          <p:nvPr/>
        </p:nvSpPr>
        <p:spPr>
          <a:xfrm>
            <a:off x="720777" y="508829"/>
            <a:ext cx="11284409" cy="584775"/>
          </a:xfrm>
          <a:prstGeom prst="rect">
            <a:avLst/>
          </a:prstGeom>
          <a:noFill/>
        </p:spPr>
        <p:txBody>
          <a:bodyPr wrap="square" rtlCol="0">
            <a:spAutoFit/>
          </a:bodyPr>
          <a:lstStyle/>
          <a:p>
            <a:r>
              <a:rPr lang="en-US" sz="32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Section 80-IAC Exemption Certification Eligibility:</a:t>
            </a:r>
          </a:p>
        </p:txBody>
      </p:sp>
      <p:sp>
        <p:nvSpPr>
          <p:cNvPr id="7" name="TextBox 6">
            <a:extLst>
              <a:ext uri="{FF2B5EF4-FFF2-40B4-BE49-F238E27FC236}">
                <a16:creationId xmlns:a16="http://schemas.microsoft.com/office/drawing/2014/main" id="{18525007-8A15-4651-24BF-BA0E16582953}"/>
              </a:ext>
            </a:extLst>
          </p:cNvPr>
          <p:cNvSpPr txBox="1"/>
          <p:nvPr/>
        </p:nvSpPr>
        <p:spPr>
          <a:xfrm>
            <a:off x="720777" y="1415845"/>
            <a:ext cx="11117258" cy="4801314"/>
          </a:xfrm>
          <a:prstGeom prst="rect">
            <a:avLst/>
          </a:prstGeom>
          <a:noFill/>
        </p:spPr>
        <p:txBody>
          <a:bodyPr wrap="square" rtlCol="0">
            <a:spAutoFit/>
          </a:bodyPr>
          <a:lstStyle/>
          <a:p>
            <a:pPr algn="just"/>
            <a:r>
              <a:rPr lang="en-US" b="1" u="sng" dirty="0">
                <a:latin typeface="Lucida Fax" panose="02060602050505020204" pitchFamily="18" charset="0"/>
              </a:rPr>
              <a:t>Meaning of eligible business: </a:t>
            </a:r>
            <a:r>
              <a:rPr lang="en-US" dirty="0">
                <a:latin typeface="Lucida Fax" panose="02060602050505020204" pitchFamily="18" charset="0"/>
              </a:rPr>
              <a:t>A business carried out by an eligible start-up engaged in – - Innovation, development or improvement of products or processes or services or - a scalable business model with a high potential of employment generation or wealth creation</a:t>
            </a:r>
          </a:p>
          <a:p>
            <a:pPr algn="just"/>
            <a:endParaRPr lang="en-US" dirty="0">
              <a:latin typeface="Lucida Fax" panose="02060602050505020204" pitchFamily="18" charset="0"/>
            </a:endParaRPr>
          </a:p>
          <a:p>
            <a:pPr algn="just"/>
            <a:r>
              <a:rPr lang="en-US" b="1" u="sng" dirty="0">
                <a:latin typeface="Lucida Fax" panose="02060602050505020204" pitchFamily="18" charset="0"/>
              </a:rPr>
              <a:t>Conditions to be fulfilled:</a:t>
            </a:r>
            <a:endParaRPr lang="en-US" dirty="0">
              <a:latin typeface="Lucida Fax" panose="02060602050505020204" pitchFamily="18" charset="0"/>
            </a:endParaRPr>
          </a:p>
          <a:p>
            <a:pPr algn="just"/>
            <a:r>
              <a:rPr lang="en-US" dirty="0">
                <a:latin typeface="Lucida Fax" panose="02060602050505020204" pitchFamily="18" charset="0"/>
              </a:rPr>
              <a:t> </a:t>
            </a:r>
          </a:p>
          <a:p>
            <a:pPr algn="just"/>
            <a:r>
              <a:rPr lang="en-US" dirty="0">
                <a:latin typeface="Lucida Fax" panose="02060602050505020204" pitchFamily="18" charset="0"/>
              </a:rPr>
              <a:t>A. It is not formed by splitting up, or the reconstruction, of a business already in existence. </a:t>
            </a:r>
          </a:p>
          <a:p>
            <a:pPr algn="just"/>
            <a:endParaRPr lang="en-US" dirty="0">
              <a:latin typeface="Lucida Fax" panose="02060602050505020204" pitchFamily="18" charset="0"/>
            </a:endParaRPr>
          </a:p>
          <a:p>
            <a:pPr algn="just"/>
            <a:r>
              <a:rPr lang="en-US" dirty="0">
                <a:latin typeface="Lucida Fax" panose="02060602050505020204" pitchFamily="18" charset="0"/>
              </a:rPr>
              <a:t>Exception: However, this condition shall not apply in the case of an undertaking which is formed as a result of reconstruction, re-establishment or revival of the business of any undertaking which has been discontinued in any previous year due to extensive damage or destruction of any building, machinery, plant or furniture owned by the </a:t>
            </a:r>
            <a:r>
              <a:rPr lang="en-US" dirty="0" err="1">
                <a:latin typeface="Lucida Fax" panose="02060602050505020204" pitchFamily="18" charset="0"/>
              </a:rPr>
              <a:t>assessee</a:t>
            </a:r>
            <a:r>
              <a:rPr lang="en-US" dirty="0">
                <a:latin typeface="Lucida Fax" panose="02060602050505020204" pitchFamily="18" charset="0"/>
              </a:rPr>
              <a:t> and used for the purposes of such business. Further, the reason for damage or destruction is due to any natural calamity or other unforeseen circumstances such three consecutive assessment years out of ten as the following: </a:t>
            </a:r>
          </a:p>
          <a:p>
            <a:pPr algn="just"/>
            <a:endParaRPr lang="en-US" dirty="0">
              <a:latin typeface="Lucida Fax" panose="02060602050505020204" pitchFamily="18" charset="0"/>
            </a:endParaRPr>
          </a:p>
          <a:p>
            <a:pPr algn="just"/>
            <a:r>
              <a:rPr lang="en-US" dirty="0">
                <a:latin typeface="Lucida Fax" panose="02060602050505020204" pitchFamily="18" charset="0"/>
              </a:rPr>
              <a:t>(</a:t>
            </a:r>
            <a:r>
              <a:rPr lang="en-US" dirty="0" err="1">
                <a:latin typeface="Lucida Fax" panose="02060602050505020204" pitchFamily="18" charset="0"/>
              </a:rPr>
              <a:t>i</a:t>
            </a:r>
            <a:r>
              <a:rPr lang="en-US" dirty="0">
                <a:latin typeface="Lucida Fax" panose="02060602050505020204" pitchFamily="18" charset="0"/>
              </a:rPr>
              <a:t>) Flood, typhoon, hurricane, cyclone, earthquake or Other natural calamity, or</a:t>
            </a:r>
          </a:p>
        </p:txBody>
      </p:sp>
    </p:spTree>
    <p:extLst>
      <p:ext uri="{BB962C8B-B14F-4D97-AF65-F5344CB8AC3E}">
        <p14:creationId xmlns:p14="http://schemas.microsoft.com/office/powerpoint/2010/main" val="29330273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835175-643A-4C3F-5697-15993AAEBF7E}"/>
              </a:ext>
            </a:extLst>
          </p:cNvPr>
          <p:cNvSpPr txBox="1"/>
          <p:nvPr/>
        </p:nvSpPr>
        <p:spPr>
          <a:xfrm>
            <a:off x="784123" y="1343767"/>
            <a:ext cx="10958051" cy="5078313"/>
          </a:xfrm>
          <a:prstGeom prst="rect">
            <a:avLst/>
          </a:prstGeom>
          <a:noFill/>
        </p:spPr>
        <p:txBody>
          <a:bodyPr wrap="square" rtlCol="0">
            <a:spAutoFit/>
          </a:bodyPr>
          <a:lstStyle/>
          <a:p>
            <a:pPr algn="just"/>
            <a:r>
              <a:rPr lang="en-US" dirty="0">
                <a:latin typeface="Lucida Fax" panose="02060602050505020204" pitchFamily="18" charset="0"/>
              </a:rPr>
              <a:t>(ii) riot or civil disturbance, or </a:t>
            </a:r>
          </a:p>
          <a:p>
            <a:pPr algn="just"/>
            <a:endParaRPr lang="en-US" dirty="0">
              <a:latin typeface="Lucida Fax" panose="02060602050505020204" pitchFamily="18" charset="0"/>
            </a:endParaRPr>
          </a:p>
          <a:p>
            <a:pPr algn="just"/>
            <a:r>
              <a:rPr lang="en-US" dirty="0">
                <a:latin typeface="Lucida Fax" panose="02060602050505020204" pitchFamily="18" charset="0"/>
              </a:rPr>
              <a:t>(iii) accidental fire or explosion, or </a:t>
            </a:r>
          </a:p>
          <a:p>
            <a:pPr algn="just"/>
            <a:endParaRPr lang="en-US" dirty="0">
              <a:latin typeface="Lucida Fax" panose="02060602050505020204" pitchFamily="18" charset="0"/>
            </a:endParaRPr>
          </a:p>
          <a:p>
            <a:pPr algn="just"/>
            <a:r>
              <a:rPr lang="en-US" dirty="0">
                <a:latin typeface="Lucida Fax" panose="02060602050505020204" pitchFamily="18" charset="0"/>
              </a:rPr>
              <a:t>(iv) enemy action or action taken in combat, and </a:t>
            </a:r>
          </a:p>
          <a:p>
            <a:pPr algn="just"/>
            <a:endParaRPr lang="en-US" dirty="0">
              <a:latin typeface="Lucida Fax" panose="02060602050505020204" pitchFamily="18" charset="0"/>
            </a:endParaRPr>
          </a:p>
          <a:p>
            <a:pPr algn="just"/>
            <a:r>
              <a:rPr lang="en-US" dirty="0">
                <a:latin typeface="Lucida Fax" panose="02060602050505020204" pitchFamily="18" charset="0"/>
              </a:rPr>
              <a:t>such business is re-established or revived within 3 years from the end of such previous year. </a:t>
            </a:r>
          </a:p>
          <a:p>
            <a:pPr algn="just"/>
            <a:endParaRPr lang="en-US" dirty="0">
              <a:latin typeface="Lucida Fax" panose="02060602050505020204" pitchFamily="18" charset="0"/>
            </a:endParaRPr>
          </a:p>
          <a:p>
            <a:pPr algn="just"/>
            <a:r>
              <a:rPr lang="en-US" dirty="0">
                <a:latin typeface="Lucida Fax" panose="02060602050505020204" pitchFamily="18" charset="0"/>
              </a:rPr>
              <a:t>B. It is not formed by the transfer to a new business of machinery or plant previously used for any purpose.</a:t>
            </a:r>
          </a:p>
          <a:p>
            <a:pPr algn="just"/>
            <a:endParaRPr lang="en-US" dirty="0">
              <a:latin typeface="Lucida Fax" panose="02060602050505020204" pitchFamily="18" charset="0"/>
            </a:endParaRPr>
          </a:p>
          <a:p>
            <a:pPr algn="just"/>
            <a:r>
              <a:rPr lang="en-US" dirty="0">
                <a:latin typeface="Lucida Fax" panose="02060602050505020204" pitchFamily="18" charset="0"/>
              </a:rPr>
              <a:t>Exceptions: However, any machinery or plant which was used outside India by any person other than the </a:t>
            </a:r>
            <a:r>
              <a:rPr lang="en-US" dirty="0" err="1">
                <a:latin typeface="Lucida Fax" panose="02060602050505020204" pitchFamily="18" charset="0"/>
              </a:rPr>
              <a:t>assessee</a:t>
            </a:r>
            <a:r>
              <a:rPr lang="en-US" dirty="0">
                <a:latin typeface="Lucida Fax" panose="02060602050505020204" pitchFamily="18" charset="0"/>
              </a:rPr>
              <a:t> shall not be regarded as machinery or plant previously used for any purpose, if all the following conditions are fulfilled, namely:— </a:t>
            </a:r>
          </a:p>
          <a:p>
            <a:pPr algn="just"/>
            <a:endParaRPr lang="en-US" dirty="0">
              <a:latin typeface="Lucida Fax" panose="02060602050505020204" pitchFamily="18" charset="0"/>
            </a:endParaRPr>
          </a:p>
          <a:p>
            <a:pPr algn="just"/>
            <a:r>
              <a:rPr lang="en-US" dirty="0">
                <a:latin typeface="Lucida Fax" panose="02060602050505020204" pitchFamily="18" charset="0"/>
              </a:rPr>
              <a:t>(a) such machinery or plant was not, at any time previous to the date of the installation by the </a:t>
            </a:r>
            <a:r>
              <a:rPr lang="en-US" dirty="0" err="1">
                <a:latin typeface="Lucida Fax" panose="02060602050505020204" pitchFamily="18" charset="0"/>
              </a:rPr>
              <a:t>assessee</a:t>
            </a:r>
            <a:r>
              <a:rPr lang="en-US" dirty="0">
                <a:latin typeface="Lucida Fax" panose="02060602050505020204" pitchFamily="18" charset="0"/>
              </a:rPr>
              <a:t>, used in India; </a:t>
            </a:r>
            <a:endParaRPr lang="en-US" b="1" dirty="0">
              <a:latin typeface="Lucida Fax" panose="02060602050505020204" pitchFamily="18" charset="0"/>
            </a:endParaRPr>
          </a:p>
        </p:txBody>
      </p:sp>
      <p:sp>
        <p:nvSpPr>
          <p:cNvPr id="2" name="TextBox 1">
            <a:extLst>
              <a:ext uri="{FF2B5EF4-FFF2-40B4-BE49-F238E27FC236}">
                <a16:creationId xmlns:a16="http://schemas.microsoft.com/office/drawing/2014/main" id="{C1CA6B09-2EE6-D8DF-32C9-14D6EFB517C3}"/>
              </a:ext>
            </a:extLst>
          </p:cNvPr>
          <p:cNvSpPr txBox="1"/>
          <p:nvPr/>
        </p:nvSpPr>
        <p:spPr>
          <a:xfrm>
            <a:off x="720777" y="508829"/>
            <a:ext cx="11284409" cy="584775"/>
          </a:xfrm>
          <a:prstGeom prst="rect">
            <a:avLst/>
          </a:prstGeom>
          <a:noFill/>
        </p:spPr>
        <p:txBody>
          <a:bodyPr wrap="square" rtlCol="0">
            <a:spAutoFit/>
          </a:bodyPr>
          <a:lstStyle/>
          <a:p>
            <a:r>
              <a:rPr lang="en-US" sz="32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Section 80-IAC Exemption Certification Eligibility:</a:t>
            </a:r>
          </a:p>
        </p:txBody>
      </p:sp>
    </p:spTree>
    <p:extLst>
      <p:ext uri="{BB962C8B-B14F-4D97-AF65-F5344CB8AC3E}">
        <p14:creationId xmlns:p14="http://schemas.microsoft.com/office/powerpoint/2010/main" val="29002707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E46D29-44A5-0EB5-23F8-A39481A564C1}"/>
              </a:ext>
            </a:extLst>
          </p:cNvPr>
          <p:cNvSpPr txBox="1"/>
          <p:nvPr/>
        </p:nvSpPr>
        <p:spPr>
          <a:xfrm>
            <a:off x="731727" y="1149143"/>
            <a:ext cx="10950111" cy="4524315"/>
          </a:xfrm>
          <a:prstGeom prst="rect">
            <a:avLst/>
          </a:prstGeom>
          <a:noFill/>
        </p:spPr>
        <p:txBody>
          <a:bodyPr wrap="square" rtlCol="0">
            <a:spAutoFit/>
          </a:bodyPr>
          <a:lstStyle/>
          <a:p>
            <a:pPr algn="just"/>
            <a:r>
              <a:rPr lang="en-US" dirty="0">
                <a:latin typeface="Lucida Fax" panose="02060602050505020204" pitchFamily="18" charset="0"/>
              </a:rPr>
              <a:t>(b) such machinery or plant is imported into India; </a:t>
            </a:r>
          </a:p>
          <a:p>
            <a:pPr algn="just"/>
            <a:endParaRPr lang="en-US" dirty="0">
              <a:latin typeface="Lucida Fax" panose="02060602050505020204" pitchFamily="18" charset="0"/>
            </a:endParaRPr>
          </a:p>
          <a:p>
            <a:pPr algn="just"/>
            <a:r>
              <a:rPr lang="en-US" dirty="0">
                <a:latin typeface="Lucida Fax" panose="02060602050505020204" pitchFamily="18" charset="0"/>
              </a:rPr>
              <a:t>(c) no deduction on account of depreciation in respect of such machinery or plant has been allowed or is allowable under the provisions of the Income-tax Act, 1961 in computing the total income of any person for any period prior to the date of the installation of the machinery or plant by the </a:t>
            </a:r>
            <a:r>
              <a:rPr lang="en-US" dirty="0" err="1">
                <a:latin typeface="Lucida Fax" panose="02060602050505020204" pitchFamily="18" charset="0"/>
              </a:rPr>
              <a:t>assessee</a:t>
            </a:r>
            <a:r>
              <a:rPr lang="en-US" dirty="0">
                <a:latin typeface="Lucida Fax" panose="02060602050505020204" pitchFamily="18" charset="0"/>
              </a:rPr>
              <a:t>.</a:t>
            </a:r>
          </a:p>
          <a:p>
            <a:pPr algn="just"/>
            <a:endParaRPr lang="en-US" dirty="0">
              <a:latin typeface="Lucida Fax" panose="02060602050505020204" pitchFamily="18" charset="0"/>
            </a:endParaRPr>
          </a:p>
          <a:p>
            <a:pPr algn="just"/>
            <a:endParaRPr lang="en-US" dirty="0">
              <a:latin typeface="Lucida Fax" panose="02060602050505020204" pitchFamily="18" charset="0"/>
            </a:endParaRPr>
          </a:p>
          <a:p>
            <a:pPr algn="just"/>
            <a:r>
              <a:rPr lang="en-US" b="1" u="sng" dirty="0">
                <a:latin typeface="Lucida Fax" panose="02060602050505020204" pitchFamily="18" charset="0"/>
              </a:rPr>
              <a:t>IMPORTANT : The companies which are incorporated after Oct 1, 2019 and have started their manufacturing operations on or before March 31, 2023 and have opted for Section 115BAB are not eligible to claim exemption under this section. </a:t>
            </a:r>
          </a:p>
          <a:p>
            <a:pPr algn="just"/>
            <a:endParaRPr lang="en-US" dirty="0">
              <a:latin typeface="Lucida Fax" panose="02060602050505020204" pitchFamily="18" charset="0"/>
            </a:endParaRPr>
          </a:p>
          <a:p>
            <a:pPr algn="just"/>
            <a:endParaRPr lang="en-US" dirty="0">
              <a:latin typeface="Lucida Fax" panose="02060602050505020204" pitchFamily="18" charset="0"/>
            </a:endParaRPr>
          </a:p>
          <a:p>
            <a:pPr algn="just"/>
            <a:endParaRPr lang="en-US" dirty="0"/>
          </a:p>
          <a:p>
            <a:pPr algn="just"/>
            <a:endParaRPr lang="en-US" dirty="0">
              <a:latin typeface="Lucida Fax" panose="02060602050505020204" pitchFamily="18" charset="0"/>
            </a:endParaRPr>
          </a:p>
          <a:p>
            <a:pPr algn="just"/>
            <a:endParaRPr lang="en-US" dirty="0"/>
          </a:p>
        </p:txBody>
      </p:sp>
      <p:sp>
        <p:nvSpPr>
          <p:cNvPr id="2" name="TextBox 1">
            <a:extLst>
              <a:ext uri="{FF2B5EF4-FFF2-40B4-BE49-F238E27FC236}">
                <a16:creationId xmlns:a16="http://schemas.microsoft.com/office/drawing/2014/main" id="{7979CEF1-2FD1-217D-232C-18CDA6491007}"/>
              </a:ext>
            </a:extLst>
          </p:cNvPr>
          <p:cNvSpPr txBox="1"/>
          <p:nvPr/>
        </p:nvSpPr>
        <p:spPr>
          <a:xfrm>
            <a:off x="709827" y="377429"/>
            <a:ext cx="11284409" cy="584775"/>
          </a:xfrm>
          <a:prstGeom prst="rect">
            <a:avLst/>
          </a:prstGeom>
          <a:noFill/>
        </p:spPr>
        <p:txBody>
          <a:bodyPr wrap="square" rtlCol="0">
            <a:spAutoFit/>
          </a:bodyPr>
          <a:lstStyle/>
          <a:p>
            <a:r>
              <a:rPr lang="en-US" sz="32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Section 80-IAC Exemption Certification Eligibility:</a:t>
            </a:r>
          </a:p>
        </p:txBody>
      </p:sp>
    </p:spTree>
    <p:extLst>
      <p:ext uri="{BB962C8B-B14F-4D97-AF65-F5344CB8AC3E}">
        <p14:creationId xmlns:p14="http://schemas.microsoft.com/office/powerpoint/2010/main" val="711517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952A306-024F-91D6-BF1B-054C2218B34B}"/>
              </a:ext>
            </a:extLst>
          </p:cNvPr>
          <p:cNvGraphicFramePr/>
          <p:nvPr/>
        </p:nvGraphicFramePr>
        <p:xfrm>
          <a:off x="724311" y="973394"/>
          <a:ext cx="10946580" cy="5315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73943C5-0315-9DA9-F8EA-DC18C690FC1C}"/>
              </a:ext>
            </a:extLst>
          </p:cNvPr>
          <p:cNvSpPr txBox="1"/>
          <p:nvPr/>
        </p:nvSpPr>
        <p:spPr>
          <a:xfrm>
            <a:off x="720777" y="508829"/>
            <a:ext cx="11284409" cy="584775"/>
          </a:xfrm>
          <a:prstGeom prst="rect">
            <a:avLst/>
          </a:prstGeom>
          <a:noFill/>
        </p:spPr>
        <p:txBody>
          <a:bodyPr wrap="square" rtlCol="0">
            <a:spAutoFit/>
          </a:bodyPr>
          <a:lstStyle/>
          <a:p>
            <a:r>
              <a:rPr lang="en-US" sz="32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Section 80-IAC Exemption Certification Eligibility:</a:t>
            </a:r>
          </a:p>
        </p:txBody>
      </p:sp>
    </p:spTree>
    <p:extLst>
      <p:ext uri="{BB962C8B-B14F-4D97-AF65-F5344CB8AC3E}">
        <p14:creationId xmlns:p14="http://schemas.microsoft.com/office/powerpoint/2010/main" val="29034725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38ABA7C-1072-56C2-6B25-DA9D012DE84C}"/>
              </a:ext>
            </a:extLst>
          </p:cNvPr>
          <p:cNvSpPr txBox="1"/>
          <p:nvPr/>
        </p:nvSpPr>
        <p:spPr>
          <a:xfrm>
            <a:off x="735070" y="482973"/>
            <a:ext cx="11031793" cy="707886"/>
          </a:xfrm>
          <a:prstGeom prst="rect">
            <a:avLst/>
          </a:prstGeom>
          <a:noFill/>
        </p:spPr>
        <p:txBody>
          <a:bodyPr wrap="square" rtlCol="0">
            <a:spAutoFit/>
          </a:bodyPr>
          <a:lstStyle/>
          <a:p>
            <a:r>
              <a:rPr lang="en-US" sz="400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Definition of Startup:</a:t>
            </a:r>
            <a:endPar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EBC32590-5460-708D-EA9B-F8D4D81D2DC6}"/>
              </a:ext>
            </a:extLst>
          </p:cNvPr>
          <p:cNvSpPr txBox="1"/>
          <p:nvPr/>
        </p:nvSpPr>
        <p:spPr>
          <a:xfrm>
            <a:off x="806245" y="1267512"/>
            <a:ext cx="10864641" cy="4801314"/>
          </a:xfrm>
          <a:prstGeom prst="rect">
            <a:avLst/>
          </a:prstGeom>
          <a:noFill/>
        </p:spPr>
        <p:txBody>
          <a:bodyPr wrap="square" rtlCol="0">
            <a:spAutoFit/>
          </a:bodyPr>
          <a:lstStyle/>
          <a:p>
            <a:pPr algn="just"/>
            <a:r>
              <a:rPr lang="en-US" dirty="0">
                <a:latin typeface="Lucida Fax" panose="02060602050505020204" pitchFamily="18" charset="0"/>
                <a:cs typeface="Arial" panose="020B0604020202020204" pitchFamily="34" charset="0"/>
              </a:rPr>
              <a:t>An entity shall be considered as a Startup: </a:t>
            </a:r>
          </a:p>
          <a:p>
            <a:pPr algn="just"/>
            <a:endParaRPr lang="en-US" dirty="0">
              <a:latin typeface="Lucida Fax" panose="02060602050505020204" pitchFamily="18" charset="0"/>
              <a:cs typeface="Arial" panose="020B0604020202020204" pitchFamily="34" charset="0"/>
            </a:endParaRPr>
          </a:p>
          <a:p>
            <a:pPr marL="400050" indent="-400050" algn="just">
              <a:buAutoNum type="romanLcPeriod"/>
            </a:pPr>
            <a:r>
              <a:rPr lang="en-US" dirty="0">
                <a:latin typeface="Lucida Fax" panose="02060602050505020204" pitchFamily="18" charset="0"/>
                <a:cs typeface="Arial" panose="020B0604020202020204" pitchFamily="34" charset="0"/>
              </a:rPr>
              <a:t>Up to a period of </a:t>
            </a:r>
            <a:r>
              <a:rPr lang="en-US" b="1" u="sng" dirty="0">
                <a:latin typeface="Lucida Fax" panose="02060602050505020204" pitchFamily="18" charset="0"/>
                <a:cs typeface="Arial" panose="020B0604020202020204" pitchFamily="34" charset="0"/>
              </a:rPr>
              <a:t>ten years</a:t>
            </a:r>
            <a:r>
              <a:rPr lang="en-US" dirty="0">
                <a:latin typeface="Lucida Fax" panose="02060602050505020204" pitchFamily="18" charset="0"/>
                <a:cs typeface="Arial" panose="020B0604020202020204" pitchFamily="34" charset="0"/>
              </a:rPr>
              <a:t> from the date of incorporation/ registration, if it is incorporated as a private limited company (as defined in the Companies Act, 2013) or registered as a partnership firm (registered under section 59 of the Partnership Act, 1932) or a limited liability partnership (under the Limited Liability Partnership Act, 2008) in India. </a:t>
            </a:r>
          </a:p>
          <a:p>
            <a:pPr marL="400050" indent="-400050" algn="just">
              <a:buAutoNum type="romanLcPeriod"/>
            </a:pPr>
            <a:endParaRPr lang="en-US" dirty="0">
              <a:latin typeface="Lucida Fax" panose="02060602050505020204" pitchFamily="18" charset="0"/>
              <a:cs typeface="Arial" panose="020B0604020202020204" pitchFamily="34" charset="0"/>
            </a:endParaRPr>
          </a:p>
          <a:p>
            <a:pPr marL="400050" indent="-400050" algn="just">
              <a:buAutoNum type="romanLcPeriod"/>
            </a:pPr>
            <a:r>
              <a:rPr lang="en-US" b="1" u="sng" dirty="0">
                <a:latin typeface="Lucida Fax" panose="02060602050505020204" pitchFamily="18" charset="0"/>
                <a:cs typeface="Arial" panose="020B0604020202020204" pitchFamily="34" charset="0"/>
              </a:rPr>
              <a:t>Turnover</a:t>
            </a:r>
            <a:r>
              <a:rPr lang="en-US" dirty="0">
                <a:latin typeface="Lucida Fax" panose="02060602050505020204" pitchFamily="18" charset="0"/>
                <a:cs typeface="Arial" panose="020B0604020202020204" pitchFamily="34" charset="0"/>
              </a:rPr>
              <a:t> of the entity for any of the financial years since incorporation/ registration has not exceeded </a:t>
            </a:r>
            <a:r>
              <a:rPr lang="en-US" b="1" u="sng" dirty="0">
                <a:latin typeface="Lucida Fax" panose="02060602050505020204" pitchFamily="18" charset="0"/>
                <a:cs typeface="Arial" panose="020B0604020202020204" pitchFamily="34" charset="0"/>
              </a:rPr>
              <a:t>one hundred crore rupees</a:t>
            </a:r>
            <a:r>
              <a:rPr lang="en-US" dirty="0">
                <a:latin typeface="Lucida Fax" panose="02060602050505020204" pitchFamily="18" charset="0"/>
                <a:cs typeface="Arial" panose="020B0604020202020204" pitchFamily="34" charset="0"/>
              </a:rPr>
              <a:t>. </a:t>
            </a:r>
          </a:p>
          <a:p>
            <a:pPr marL="400050" indent="-400050" algn="just">
              <a:buAutoNum type="romanLcPeriod"/>
            </a:pPr>
            <a:endParaRPr lang="en-US" dirty="0">
              <a:latin typeface="Lucida Fax" panose="02060602050505020204" pitchFamily="18" charset="0"/>
              <a:cs typeface="Arial" panose="020B0604020202020204" pitchFamily="34" charset="0"/>
            </a:endParaRPr>
          </a:p>
          <a:p>
            <a:pPr marL="400050" indent="-400050" algn="just">
              <a:buAutoNum type="romanLcPeriod"/>
            </a:pPr>
            <a:r>
              <a:rPr lang="en-US" b="1" dirty="0">
                <a:latin typeface="Lucida Fax" panose="02060602050505020204" pitchFamily="18" charset="0"/>
                <a:cs typeface="Arial" panose="020B0604020202020204" pitchFamily="34" charset="0"/>
              </a:rPr>
              <a:t>Entity is working towards innovation, development or improvement of products or processes or services, or if it is a scalable business model with a high potential of employment generation or wealth creation. </a:t>
            </a:r>
          </a:p>
          <a:p>
            <a:pPr marL="400050" indent="-400050" algn="just">
              <a:buAutoNum type="romanLcPeriod"/>
            </a:pPr>
            <a:endParaRPr lang="en-US" dirty="0">
              <a:latin typeface="Lucida Fax" panose="02060602050505020204" pitchFamily="18" charset="0"/>
              <a:cs typeface="Arial" panose="020B0604020202020204" pitchFamily="34" charset="0"/>
            </a:endParaRPr>
          </a:p>
          <a:p>
            <a:pPr algn="just"/>
            <a:r>
              <a:rPr lang="en-US" dirty="0">
                <a:latin typeface="Lucida Fax" panose="02060602050505020204" pitchFamily="18" charset="0"/>
                <a:cs typeface="Arial" panose="020B0604020202020204" pitchFamily="34" charset="0"/>
              </a:rPr>
              <a:t>Provided that an entity formed by splitting up or reconstruction of an existing business shall not be considered a ‘Startup’. </a:t>
            </a:r>
          </a:p>
        </p:txBody>
      </p:sp>
    </p:spTree>
    <p:extLst>
      <p:ext uri="{BB962C8B-B14F-4D97-AF65-F5344CB8AC3E}">
        <p14:creationId xmlns:p14="http://schemas.microsoft.com/office/powerpoint/2010/main" val="929547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3943C5-0315-9DA9-F8EA-DC18C690FC1C}"/>
              </a:ext>
            </a:extLst>
          </p:cNvPr>
          <p:cNvSpPr txBox="1"/>
          <p:nvPr/>
        </p:nvSpPr>
        <p:spPr>
          <a:xfrm>
            <a:off x="720777" y="508829"/>
            <a:ext cx="11284409" cy="584775"/>
          </a:xfrm>
          <a:prstGeom prst="rect">
            <a:avLst/>
          </a:prstGeom>
          <a:noFill/>
        </p:spPr>
        <p:txBody>
          <a:bodyPr wrap="square" rtlCol="0">
            <a:spAutoFit/>
          </a:bodyPr>
          <a:lstStyle/>
          <a:p>
            <a:r>
              <a:rPr lang="en-US" sz="32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Section 80-IAC Exemption Certification Eligibility:</a:t>
            </a:r>
          </a:p>
        </p:txBody>
      </p:sp>
      <p:sp>
        <p:nvSpPr>
          <p:cNvPr id="4" name="TextBox 3">
            <a:extLst>
              <a:ext uri="{FF2B5EF4-FFF2-40B4-BE49-F238E27FC236}">
                <a16:creationId xmlns:a16="http://schemas.microsoft.com/office/drawing/2014/main" id="{15D32951-26B2-A656-C7A2-02A95127C7E3}"/>
              </a:ext>
            </a:extLst>
          </p:cNvPr>
          <p:cNvSpPr txBox="1"/>
          <p:nvPr/>
        </p:nvSpPr>
        <p:spPr>
          <a:xfrm>
            <a:off x="840658" y="1342103"/>
            <a:ext cx="10486100" cy="923330"/>
          </a:xfrm>
          <a:prstGeom prst="rect">
            <a:avLst/>
          </a:prstGeom>
          <a:noFill/>
        </p:spPr>
        <p:txBody>
          <a:bodyPr wrap="square" rtlCol="0">
            <a:spAutoFit/>
          </a:bodyPr>
          <a:lstStyle/>
          <a:p>
            <a:pPr algn="just"/>
            <a:r>
              <a:rPr lang="en-US" dirty="0">
                <a:latin typeface="Lucida Fax" panose="02060602050505020204" pitchFamily="18" charset="0"/>
              </a:rPr>
              <a:t>- Guidelines for Pitch deck and Video</a:t>
            </a:r>
          </a:p>
          <a:p>
            <a:pPr algn="just"/>
            <a:endParaRPr lang="en-US" dirty="0">
              <a:latin typeface="Lucida Fax" panose="02060602050505020204" pitchFamily="18" charset="0"/>
            </a:endParaRPr>
          </a:p>
          <a:p>
            <a:pPr algn="just"/>
            <a:r>
              <a:rPr lang="en-US" dirty="0">
                <a:latin typeface="Lucida Fax" panose="02060602050505020204" pitchFamily="18" charset="0"/>
              </a:rPr>
              <a:t>- Sample Video and Sample Pitch deck </a:t>
            </a:r>
            <a:endParaRPr lang="en-US" dirty="0"/>
          </a:p>
        </p:txBody>
      </p:sp>
    </p:spTree>
    <p:extLst>
      <p:ext uri="{BB962C8B-B14F-4D97-AF65-F5344CB8AC3E}">
        <p14:creationId xmlns:p14="http://schemas.microsoft.com/office/powerpoint/2010/main" val="3697212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D1F32D-4ACA-8794-3538-374CF52F0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921" y="985158"/>
            <a:ext cx="7885778" cy="5594985"/>
          </a:xfrm>
          <a:prstGeom prst="rect">
            <a:avLst/>
          </a:prstGeom>
        </p:spPr>
      </p:pic>
      <p:sp>
        <p:nvSpPr>
          <p:cNvPr id="2" name="TextBox 1">
            <a:extLst>
              <a:ext uri="{FF2B5EF4-FFF2-40B4-BE49-F238E27FC236}">
                <a16:creationId xmlns:a16="http://schemas.microsoft.com/office/drawing/2014/main" id="{CB84813A-8F64-F226-71FB-830F6E77B00E}"/>
              </a:ext>
            </a:extLst>
          </p:cNvPr>
          <p:cNvSpPr txBox="1"/>
          <p:nvPr/>
        </p:nvSpPr>
        <p:spPr>
          <a:xfrm>
            <a:off x="647035" y="400383"/>
            <a:ext cx="11284409" cy="584775"/>
          </a:xfrm>
          <a:prstGeom prst="rect">
            <a:avLst/>
          </a:prstGeom>
          <a:noFill/>
        </p:spPr>
        <p:txBody>
          <a:bodyPr wrap="square" rtlCol="0">
            <a:spAutoFit/>
          </a:bodyPr>
          <a:lstStyle/>
          <a:p>
            <a:r>
              <a:rPr lang="en-US" sz="32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Section 80-IAC Exemption Certification Eligibility:</a:t>
            </a:r>
          </a:p>
        </p:txBody>
      </p:sp>
    </p:spTree>
    <p:extLst>
      <p:ext uri="{BB962C8B-B14F-4D97-AF65-F5344CB8AC3E}">
        <p14:creationId xmlns:p14="http://schemas.microsoft.com/office/powerpoint/2010/main" val="150971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5FFB3-4D10-BBBA-CC11-200EF3D42A3F}"/>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Valuation of Startup:</a:t>
            </a:r>
          </a:p>
        </p:txBody>
      </p:sp>
      <p:sp>
        <p:nvSpPr>
          <p:cNvPr id="3" name="TextBox 2">
            <a:extLst>
              <a:ext uri="{FF2B5EF4-FFF2-40B4-BE49-F238E27FC236}">
                <a16:creationId xmlns:a16="http://schemas.microsoft.com/office/drawing/2014/main" id="{8879B657-7A9D-C6B4-C5F9-B1E66A2B10D7}"/>
              </a:ext>
            </a:extLst>
          </p:cNvPr>
          <p:cNvSpPr txBox="1"/>
          <p:nvPr/>
        </p:nvSpPr>
        <p:spPr>
          <a:xfrm>
            <a:off x="783771" y="1364090"/>
            <a:ext cx="10624457" cy="5247590"/>
          </a:xfrm>
          <a:prstGeom prst="rect">
            <a:avLst/>
          </a:prstGeom>
          <a:noFill/>
        </p:spPr>
        <p:txBody>
          <a:bodyPr wrap="square" rtlCol="0">
            <a:spAutoFit/>
          </a:bodyPr>
          <a:lstStyle/>
          <a:p>
            <a:pPr algn="just" fontAlgn="base"/>
            <a:r>
              <a:rPr lang="en-US" sz="1700" b="0" i="0" dirty="0">
                <a:solidFill>
                  <a:srgbClr val="5C5E76"/>
                </a:solidFill>
                <a:effectLst/>
                <a:latin typeface="Lucida Fax" panose="02060602050505020204" pitchFamily="18" charset="0"/>
              </a:rPr>
              <a:t>A valuation can be defined as the process of </a:t>
            </a:r>
            <a:r>
              <a:rPr lang="en-US" sz="1700" b="1" i="0" dirty="0">
                <a:solidFill>
                  <a:srgbClr val="5C5E76"/>
                </a:solidFill>
                <a:effectLst/>
                <a:latin typeface="Lucida Fax" panose="02060602050505020204" pitchFamily="18" charset="0"/>
              </a:rPr>
              <a:t>estimating the fair market value or the intrinsic value</a:t>
            </a:r>
            <a:r>
              <a:rPr lang="en-US" sz="1700" b="0" i="0" dirty="0">
                <a:solidFill>
                  <a:srgbClr val="5C5E76"/>
                </a:solidFill>
                <a:effectLst/>
                <a:latin typeface="Lucida Fax" panose="02060602050505020204" pitchFamily="18" charset="0"/>
              </a:rPr>
              <a:t> of a company. After analyzing the </a:t>
            </a:r>
            <a:r>
              <a:rPr lang="en-US" sz="1700" b="1" i="0" dirty="0">
                <a:solidFill>
                  <a:srgbClr val="5C5E76"/>
                </a:solidFill>
                <a:effectLst/>
                <a:latin typeface="Lucida Fax" panose="02060602050505020204" pitchFamily="18" charset="0"/>
              </a:rPr>
              <a:t>market value </a:t>
            </a:r>
            <a:r>
              <a:rPr lang="en-US" sz="1700" b="0" dirty="0">
                <a:solidFill>
                  <a:srgbClr val="5C5E76"/>
                </a:solidFill>
                <a:effectLst/>
                <a:latin typeface="Lucida Fax" panose="02060602050505020204" pitchFamily="18" charset="0"/>
              </a:rPr>
              <a:t>(the price at which a stock can be readily bought or sold in the current market place)</a:t>
            </a:r>
            <a:r>
              <a:rPr lang="en-US" sz="1700" b="0" i="0" dirty="0">
                <a:solidFill>
                  <a:srgbClr val="5C5E76"/>
                </a:solidFill>
                <a:effectLst/>
                <a:latin typeface="Lucida Fax" panose="02060602050505020204" pitchFamily="18" charset="0"/>
              </a:rPr>
              <a:t> and the </a:t>
            </a:r>
            <a:r>
              <a:rPr lang="en-US" sz="1700" b="1" i="0" dirty="0">
                <a:solidFill>
                  <a:srgbClr val="5C5E76"/>
                </a:solidFill>
                <a:effectLst/>
                <a:latin typeface="Lucida Fax" panose="02060602050505020204" pitchFamily="18" charset="0"/>
              </a:rPr>
              <a:t>intrinsic value </a:t>
            </a:r>
            <a:r>
              <a:rPr lang="en-US" sz="1700" b="0" i="0" dirty="0">
                <a:solidFill>
                  <a:srgbClr val="5C5E76"/>
                </a:solidFill>
                <a:effectLst/>
                <a:latin typeface="Lucida Fax" panose="02060602050505020204" pitchFamily="18" charset="0"/>
              </a:rPr>
              <a:t>(actual value of the stock based on its perceived true value), one can decide whether to buy, sell or hold a company’s stock. If for a company:</a:t>
            </a:r>
          </a:p>
          <a:p>
            <a:pPr algn="just" fontAlgn="base"/>
            <a:endParaRPr lang="en-US" sz="2400" b="0" i="0" dirty="0">
              <a:solidFill>
                <a:srgbClr val="5C5E76"/>
              </a:solidFill>
              <a:effectLst/>
              <a:latin typeface="Lucida Fax" panose="02060602050505020204" pitchFamily="18" charset="0"/>
            </a:endParaRPr>
          </a:p>
          <a:p>
            <a:pPr algn="just" fontAlgn="base"/>
            <a:r>
              <a:rPr lang="en-US" sz="1700" b="0" i="0" dirty="0">
                <a:solidFill>
                  <a:srgbClr val="5C5C5C"/>
                </a:solidFill>
                <a:effectLst/>
                <a:latin typeface="Lucida Fax" panose="02060602050505020204" pitchFamily="18" charset="0"/>
              </a:rPr>
              <a:t>- The market value is greater than the intrinsic value, one should sell</a:t>
            </a:r>
          </a:p>
          <a:p>
            <a:pPr algn="just" fontAlgn="base"/>
            <a:endParaRPr lang="en-US" sz="700" b="0" i="0" dirty="0">
              <a:solidFill>
                <a:srgbClr val="5C5C5C"/>
              </a:solidFill>
              <a:effectLst/>
              <a:latin typeface="Lucida Fax" panose="02060602050505020204" pitchFamily="18" charset="0"/>
            </a:endParaRPr>
          </a:p>
          <a:p>
            <a:pPr algn="just" fontAlgn="base"/>
            <a:r>
              <a:rPr lang="en-US" sz="1700" b="0" i="0" dirty="0">
                <a:solidFill>
                  <a:srgbClr val="5C5C5C"/>
                </a:solidFill>
                <a:effectLst/>
                <a:latin typeface="Lucida Fax" panose="02060602050505020204" pitchFamily="18" charset="0"/>
              </a:rPr>
              <a:t>- The intrinsic value is greater than the market value, one should buy</a:t>
            </a:r>
          </a:p>
          <a:p>
            <a:pPr algn="just" fontAlgn="base"/>
            <a:endParaRPr lang="en-US" sz="2800" b="0" i="0" dirty="0">
              <a:solidFill>
                <a:srgbClr val="5C5C5C"/>
              </a:solidFill>
              <a:effectLst/>
              <a:latin typeface="Lucida Fax" panose="02060602050505020204" pitchFamily="18" charset="0"/>
            </a:endParaRPr>
          </a:p>
          <a:p>
            <a:pPr algn="just" fontAlgn="base"/>
            <a:r>
              <a:rPr lang="en-US" sz="1700" b="0" i="0" dirty="0">
                <a:solidFill>
                  <a:srgbClr val="5C5E76"/>
                </a:solidFill>
                <a:effectLst/>
                <a:latin typeface="Lucida Fax" panose="02060602050505020204" pitchFamily="18" charset="0"/>
              </a:rPr>
              <a:t>It must be noted that all valuations, regardless of the method in use, have certain principles:</a:t>
            </a:r>
          </a:p>
          <a:p>
            <a:pPr algn="just" fontAlgn="base"/>
            <a:endParaRPr lang="en-US" sz="1700" b="0" i="0" dirty="0">
              <a:solidFill>
                <a:srgbClr val="5C5E76"/>
              </a:solidFill>
              <a:effectLst/>
              <a:latin typeface="Lucida Fax" panose="02060602050505020204" pitchFamily="18" charset="0"/>
            </a:endParaRPr>
          </a:p>
          <a:p>
            <a:pPr algn="just" fontAlgn="base"/>
            <a:r>
              <a:rPr lang="en-US" sz="1700" b="1" i="0" dirty="0">
                <a:solidFill>
                  <a:srgbClr val="5C5C5C"/>
                </a:solidFill>
                <a:effectLst/>
                <a:latin typeface="Lucida Fax" panose="02060602050505020204" pitchFamily="18" charset="0"/>
              </a:rPr>
              <a:t>- Valuation is time specific</a:t>
            </a:r>
            <a:r>
              <a:rPr lang="en-US" sz="1700" b="0" i="0" dirty="0">
                <a:solidFill>
                  <a:srgbClr val="5C5C5C"/>
                </a:solidFill>
                <a:effectLst/>
                <a:latin typeface="Lucida Fax" panose="02060602050505020204" pitchFamily="18" charset="0"/>
              </a:rPr>
              <a:t>. The value of a business changes everyday and depends on various factors such as the cash flow, earnings, working capital which are always in a state of flux</a:t>
            </a:r>
          </a:p>
          <a:p>
            <a:pPr algn="just" fontAlgn="base"/>
            <a:endParaRPr lang="en-US" sz="1700" b="0" i="0" dirty="0">
              <a:solidFill>
                <a:srgbClr val="5C5C5C"/>
              </a:solidFill>
              <a:effectLst/>
              <a:latin typeface="Lucida Fax" panose="02060602050505020204" pitchFamily="18" charset="0"/>
            </a:endParaRPr>
          </a:p>
          <a:p>
            <a:pPr algn="just" fontAlgn="base"/>
            <a:r>
              <a:rPr lang="en-US" sz="1700" b="1" i="0" dirty="0">
                <a:solidFill>
                  <a:srgbClr val="5C5C5C"/>
                </a:solidFill>
                <a:effectLst/>
                <a:latin typeface="Lucida Fax" panose="02060602050505020204" pitchFamily="18" charset="0"/>
              </a:rPr>
              <a:t>- Value depends on future cash flows</a:t>
            </a:r>
            <a:r>
              <a:rPr lang="en-US" sz="1700" b="0" i="0" dirty="0">
                <a:solidFill>
                  <a:srgbClr val="5C5C5C"/>
                </a:solidFill>
                <a:effectLst/>
                <a:latin typeface="Lucida Fax" panose="02060602050505020204" pitchFamily="18" charset="0"/>
              </a:rPr>
              <a:t>. These are primarily done by calculating the present value of these future cash flows</a:t>
            </a:r>
          </a:p>
          <a:p>
            <a:pPr algn="just"/>
            <a:endParaRPr lang="en-US" sz="1700" dirty="0">
              <a:latin typeface="Lucida Fax" panose="02060602050505020204" pitchFamily="18" charset="0"/>
            </a:endParaRPr>
          </a:p>
        </p:txBody>
      </p:sp>
    </p:spTree>
    <p:extLst>
      <p:ext uri="{BB962C8B-B14F-4D97-AF65-F5344CB8AC3E}">
        <p14:creationId xmlns:p14="http://schemas.microsoft.com/office/powerpoint/2010/main" val="462071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5FFB3-4D10-BBBA-CC11-200EF3D42A3F}"/>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Valuation of Startup:</a:t>
            </a:r>
          </a:p>
        </p:txBody>
      </p:sp>
      <p:sp>
        <p:nvSpPr>
          <p:cNvPr id="3" name="TextBox 2">
            <a:extLst>
              <a:ext uri="{FF2B5EF4-FFF2-40B4-BE49-F238E27FC236}">
                <a16:creationId xmlns:a16="http://schemas.microsoft.com/office/drawing/2014/main" id="{8879B657-7A9D-C6B4-C5F9-B1E66A2B10D7}"/>
              </a:ext>
            </a:extLst>
          </p:cNvPr>
          <p:cNvSpPr txBox="1"/>
          <p:nvPr/>
        </p:nvSpPr>
        <p:spPr>
          <a:xfrm>
            <a:off x="783771" y="1417801"/>
            <a:ext cx="10624457" cy="2862322"/>
          </a:xfrm>
          <a:prstGeom prst="rect">
            <a:avLst/>
          </a:prstGeom>
          <a:noFill/>
        </p:spPr>
        <p:txBody>
          <a:bodyPr wrap="square" rtlCol="0">
            <a:spAutoFit/>
          </a:bodyPr>
          <a:lstStyle/>
          <a:p>
            <a:pPr algn="just" fontAlgn="base"/>
            <a:r>
              <a:rPr lang="en-US" b="1" i="0" dirty="0">
                <a:solidFill>
                  <a:srgbClr val="5C5C5C"/>
                </a:solidFill>
                <a:effectLst/>
                <a:latin typeface="Lucida Fax" panose="02060602050505020204" pitchFamily="18" charset="0"/>
              </a:rPr>
              <a:t>- Certain market forces dictate the rate of return</a:t>
            </a:r>
            <a:r>
              <a:rPr lang="en-US" b="0" i="0" dirty="0">
                <a:solidFill>
                  <a:srgbClr val="5C5C5C"/>
                </a:solidFill>
                <a:effectLst/>
                <a:latin typeface="Lucida Fax" panose="02060602050505020204" pitchFamily="18" charset="0"/>
              </a:rPr>
              <a:t> which is used to calculate the present value. These include the types of purchasers and general economic conditions</a:t>
            </a:r>
          </a:p>
          <a:p>
            <a:pPr algn="just" fontAlgn="base"/>
            <a:endParaRPr lang="en-US" b="0" i="0" dirty="0">
              <a:solidFill>
                <a:srgbClr val="5C5C5C"/>
              </a:solidFill>
              <a:effectLst/>
              <a:latin typeface="Lucida Fax" panose="02060602050505020204" pitchFamily="18" charset="0"/>
            </a:endParaRPr>
          </a:p>
          <a:p>
            <a:pPr algn="just" fontAlgn="base"/>
            <a:r>
              <a:rPr lang="en-US" b="1" i="0" dirty="0">
                <a:solidFill>
                  <a:srgbClr val="5C5C5C"/>
                </a:solidFill>
                <a:effectLst/>
                <a:latin typeface="Lucida Fax" panose="02060602050505020204" pitchFamily="18" charset="0"/>
              </a:rPr>
              <a:t>- Liquidity affects the value of a company</a:t>
            </a:r>
            <a:r>
              <a:rPr lang="en-US" b="0" i="0" dirty="0">
                <a:solidFill>
                  <a:srgbClr val="5C5C5C"/>
                </a:solidFill>
                <a:effectLst/>
                <a:latin typeface="Lucida Fax" panose="02060602050505020204" pitchFamily="18" charset="0"/>
              </a:rPr>
              <a:t>. With the increase in the liquidity of a company, its value increases as well since these liquid assets act as a security for the stockholders in case of a bankruptcy</a:t>
            </a:r>
          </a:p>
          <a:p>
            <a:pPr algn="just" fontAlgn="base"/>
            <a:endParaRPr lang="en-US" b="0" i="0" dirty="0">
              <a:solidFill>
                <a:srgbClr val="5C5C5C"/>
              </a:solidFill>
              <a:effectLst/>
              <a:latin typeface="Lucida Fax" panose="02060602050505020204" pitchFamily="18" charset="0"/>
            </a:endParaRPr>
          </a:p>
          <a:p>
            <a:pPr algn="just" fontAlgn="base"/>
            <a:r>
              <a:rPr lang="en-US" b="1" i="0" dirty="0">
                <a:solidFill>
                  <a:srgbClr val="5C5C5C"/>
                </a:solidFill>
                <a:effectLst/>
                <a:latin typeface="Lucida Fax" panose="02060602050505020204" pitchFamily="18" charset="0"/>
              </a:rPr>
              <a:t>- Value is affected by underlying assets</a:t>
            </a:r>
            <a:r>
              <a:rPr lang="en-US" b="0" i="0" dirty="0">
                <a:solidFill>
                  <a:srgbClr val="5C5C5C"/>
                </a:solidFill>
                <a:effectLst/>
                <a:latin typeface="Lucida Fax" panose="02060602050505020204" pitchFamily="18" charset="0"/>
              </a:rPr>
              <a:t>. This is primarily because with the increase in net assets, the likelihood of a company defaulting decreases since the liquidity is higher</a:t>
            </a:r>
          </a:p>
          <a:p>
            <a:pPr algn="just"/>
            <a:endParaRPr lang="en-US" dirty="0">
              <a:latin typeface="Lucida Fax" panose="02060602050505020204" pitchFamily="18" charset="0"/>
            </a:endParaRPr>
          </a:p>
        </p:txBody>
      </p:sp>
    </p:spTree>
    <p:extLst>
      <p:ext uri="{BB962C8B-B14F-4D97-AF65-F5344CB8AC3E}">
        <p14:creationId xmlns:p14="http://schemas.microsoft.com/office/powerpoint/2010/main" val="2738748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AE1ECA-EC5F-F3C6-C2A8-5620B5935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269" y="548141"/>
            <a:ext cx="8017561" cy="54317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2281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5FFB3-4D10-BBBA-CC11-200EF3D42A3F}"/>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Methods of Valuation:</a:t>
            </a:r>
          </a:p>
        </p:txBody>
      </p:sp>
      <p:sp>
        <p:nvSpPr>
          <p:cNvPr id="3" name="TextBox 2">
            <a:extLst>
              <a:ext uri="{FF2B5EF4-FFF2-40B4-BE49-F238E27FC236}">
                <a16:creationId xmlns:a16="http://schemas.microsoft.com/office/drawing/2014/main" id="{8879B657-7A9D-C6B4-C5F9-B1E66A2B10D7}"/>
              </a:ext>
            </a:extLst>
          </p:cNvPr>
          <p:cNvSpPr txBox="1"/>
          <p:nvPr/>
        </p:nvSpPr>
        <p:spPr>
          <a:xfrm>
            <a:off x="783771" y="1275443"/>
            <a:ext cx="10624457" cy="4801314"/>
          </a:xfrm>
          <a:prstGeom prst="rect">
            <a:avLst/>
          </a:prstGeom>
          <a:noFill/>
        </p:spPr>
        <p:txBody>
          <a:bodyPr wrap="square" rtlCol="0">
            <a:spAutoFit/>
          </a:bodyPr>
          <a:lstStyle/>
          <a:p>
            <a:pPr algn="just" fontAlgn="base"/>
            <a:r>
              <a:rPr lang="en-US" b="1" i="0" dirty="0">
                <a:solidFill>
                  <a:srgbClr val="5C5C5C"/>
                </a:solidFill>
                <a:effectLst/>
                <a:latin typeface="Lucida Fax" panose="02060602050505020204" pitchFamily="18" charset="0"/>
              </a:rPr>
              <a:t>There are 2 main methods of valuation.</a:t>
            </a:r>
          </a:p>
          <a:p>
            <a:pPr algn="just" fontAlgn="base"/>
            <a:endParaRPr lang="en-US" b="1" dirty="0">
              <a:solidFill>
                <a:srgbClr val="5C5C5C"/>
              </a:solidFill>
              <a:latin typeface="Lucida Fax" panose="02060602050505020204" pitchFamily="18" charset="0"/>
            </a:endParaRPr>
          </a:p>
          <a:p>
            <a:pPr algn="just" fontAlgn="base"/>
            <a:r>
              <a:rPr lang="en-US" b="1" i="0" dirty="0">
                <a:solidFill>
                  <a:srgbClr val="5C5C5C"/>
                </a:solidFill>
                <a:effectLst/>
                <a:latin typeface="Lucida Fax" panose="02060602050505020204" pitchFamily="18" charset="0"/>
              </a:rPr>
              <a:t>Relative Valuations Models:</a:t>
            </a:r>
          </a:p>
          <a:p>
            <a:pPr algn="just" fontAlgn="base"/>
            <a:r>
              <a:rPr lang="en-US" i="0" dirty="0">
                <a:solidFill>
                  <a:srgbClr val="5C5C5C"/>
                </a:solidFill>
                <a:effectLst/>
                <a:latin typeface="Lucida Fax" panose="02060602050505020204" pitchFamily="18" charset="0"/>
              </a:rPr>
              <a:t>Such models do not estimate the exact value of the stock but instead compare a particular company with other companies or a benchmark with the help of ratios like the Price-Earnings Ratio (P/E).</a:t>
            </a:r>
          </a:p>
          <a:p>
            <a:pPr algn="just" fontAlgn="base"/>
            <a:endParaRPr lang="en-US" i="0" dirty="0">
              <a:solidFill>
                <a:srgbClr val="5C5C5C"/>
              </a:solidFill>
              <a:effectLst/>
              <a:latin typeface="Lucida Fax" panose="02060602050505020204" pitchFamily="18" charset="0"/>
            </a:endParaRPr>
          </a:p>
          <a:p>
            <a:pPr algn="just" fontAlgn="base"/>
            <a:r>
              <a:rPr lang="en-US" b="1" i="0" dirty="0">
                <a:solidFill>
                  <a:srgbClr val="5C5C5C"/>
                </a:solidFill>
                <a:effectLst/>
                <a:latin typeface="Lucida Fax" panose="02060602050505020204" pitchFamily="18" charset="0"/>
              </a:rPr>
              <a:t>Absolute Valuation Models:</a:t>
            </a:r>
          </a:p>
          <a:p>
            <a:pPr algn="just" fontAlgn="base"/>
            <a:r>
              <a:rPr lang="en-US" i="0" dirty="0">
                <a:solidFill>
                  <a:srgbClr val="5C5C5C"/>
                </a:solidFill>
                <a:effectLst/>
                <a:latin typeface="Lucida Fax" panose="02060602050505020204" pitchFamily="18" charset="0"/>
              </a:rPr>
              <a:t>In these models, the value of an asset is estimated keeping in mind just the characteristics of that particular asset and not comparable assets which are trading in the marketplace at that point of time. Following are the various methods covered under this topic.</a:t>
            </a:r>
          </a:p>
          <a:p>
            <a:pPr algn="just" fontAlgn="base"/>
            <a:r>
              <a:rPr lang="en-US" dirty="0">
                <a:solidFill>
                  <a:srgbClr val="5C5C5C"/>
                </a:solidFill>
                <a:latin typeface="Lucida Fax" panose="02060602050505020204" pitchFamily="18" charset="0"/>
              </a:rPr>
              <a:t>- Discounted Cash Flow Model</a:t>
            </a:r>
          </a:p>
          <a:p>
            <a:pPr algn="just" fontAlgn="base"/>
            <a:r>
              <a:rPr lang="en-US" i="0" dirty="0">
                <a:solidFill>
                  <a:srgbClr val="5C5C5C"/>
                </a:solidFill>
                <a:effectLst/>
                <a:latin typeface="Lucida Fax" panose="02060602050505020204" pitchFamily="18" charset="0"/>
              </a:rPr>
              <a:t>- Free Cash Flow Model</a:t>
            </a:r>
          </a:p>
          <a:p>
            <a:pPr algn="just" fontAlgn="base"/>
            <a:r>
              <a:rPr lang="en-US" dirty="0">
                <a:solidFill>
                  <a:srgbClr val="5C5C5C"/>
                </a:solidFill>
                <a:latin typeface="Lucida Fax" panose="02060602050505020204" pitchFamily="18" charset="0"/>
              </a:rPr>
              <a:t>- Discounted Dividend Model</a:t>
            </a:r>
          </a:p>
          <a:p>
            <a:pPr algn="just" fontAlgn="base"/>
            <a:r>
              <a:rPr lang="en-US" i="0" dirty="0">
                <a:solidFill>
                  <a:srgbClr val="5C5C5C"/>
                </a:solidFill>
                <a:effectLst/>
                <a:latin typeface="Lucida Fax" panose="02060602050505020204" pitchFamily="18" charset="0"/>
              </a:rPr>
              <a:t>- Capital Asset Pricing Model</a:t>
            </a:r>
          </a:p>
          <a:p>
            <a:pPr algn="just" fontAlgn="base"/>
            <a:endParaRPr lang="en-US" i="0" dirty="0">
              <a:solidFill>
                <a:srgbClr val="5C5C5C"/>
              </a:solidFill>
              <a:effectLst/>
              <a:latin typeface="Lucida Fax" panose="02060602050505020204" pitchFamily="18" charset="0"/>
            </a:endParaRPr>
          </a:p>
        </p:txBody>
      </p:sp>
    </p:spTree>
    <p:extLst>
      <p:ext uri="{BB962C8B-B14F-4D97-AF65-F5344CB8AC3E}">
        <p14:creationId xmlns:p14="http://schemas.microsoft.com/office/powerpoint/2010/main" val="158877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5FFB3-4D10-BBBA-CC11-200EF3D42A3F}"/>
              </a:ext>
            </a:extLst>
          </p:cNvPr>
          <p:cNvSpPr txBox="1"/>
          <p:nvPr/>
        </p:nvSpPr>
        <p:spPr>
          <a:xfrm>
            <a:off x="701338" y="219215"/>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Methods of Valuation:</a:t>
            </a:r>
          </a:p>
        </p:txBody>
      </p:sp>
      <p:sp>
        <p:nvSpPr>
          <p:cNvPr id="3" name="TextBox 2">
            <a:extLst>
              <a:ext uri="{FF2B5EF4-FFF2-40B4-BE49-F238E27FC236}">
                <a16:creationId xmlns:a16="http://schemas.microsoft.com/office/drawing/2014/main" id="{8879B657-7A9D-C6B4-C5F9-B1E66A2B10D7}"/>
              </a:ext>
            </a:extLst>
          </p:cNvPr>
          <p:cNvSpPr txBox="1"/>
          <p:nvPr/>
        </p:nvSpPr>
        <p:spPr>
          <a:xfrm>
            <a:off x="701338" y="1101272"/>
            <a:ext cx="10624457" cy="1938992"/>
          </a:xfrm>
          <a:prstGeom prst="rect">
            <a:avLst/>
          </a:prstGeom>
          <a:noFill/>
        </p:spPr>
        <p:txBody>
          <a:bodyPr wrap="square" rtlCol="0">
            <a:spAutoFit/>
          </a:bodyPr>
          <a:lstStyle/>
          <a:p>
            <a:pPr algn="just" fontAlgn="base"/>
            <a:r>
              <a:rPr lang="en-US" b="1" i="0" dirty="0">
                <a:solidFill>
                  <a:srgbClr val="5C5C5C"/>
                </a:solidFill>
                <a:effectLst/>
                <a:latin typeface="Lucida Fax" panose="02060602050505020204" pitchFamily="18" charset="0"/>
              </a:rPr>
              <a:t>Discounted Cash Flow Models:</a:t>
            </a:r>
          </a:p>
          <a:p>
            <a:pPr algn="just" fontAlgn="base"/>
            <a:endParaRPr lang="en-US" sz="1200" i="0" dirty="0">
              <a:solidFill>
                <a:srgbClr val="5C5C5C"/>
              </a:solidFill>
              <a:effectLst/>
              <a:latin typeface="Lucida Fax" panose="02060602050505020204" pitchFamily="18" charset="0"/>
            </a:endParaRPr>
          </a:p>
          <a:p>
            <a:pPr algn="just" fontAlgn="base"/>
            <a:r>
              <a:rPr lang="en-US" dirty="0">
                <a:solidFill>
                  <a:srgbClr val="5C5C5C"/>
                </a:solidFill>
                <a:latin typeface="Lucida Fax" panose="02060602050505020204" pitchFamily="18" charset="0"/>
              </a:rPr>
              <a:t>- It is a present value of predicted future cash flows.</a:t>
            </a:r>
          </a:p>
          <a:p>
            <a:pPr algn="just" fontAlgn="base"/>
            <a:r>
              <a:rPr lang="en-US" dirty="0">
                <a:solidFill>
                  <a:srgbClr val="5C5C5C"/>
                </a:solidFill>
                <a:latin typeface="Lucida Fax" panose="02060602050505020204" pitchFamily="18" charset="0"/>
              </a:rPr>
              <a:t>- It is the weighted average of future cash flows.</a:t>
            </a:r>
          </a:p>
          <a:p>
            <a:pPr algn="just" fontAlgn="base"/>
            <a:r>
              <a:rPr lang="en-US" dirty="0">
                <a:solidFill>
                  <a:srgbClr val="5C5C5C"/>
                </a:solidFill>
                <a:latin typeface="Lucida Fax" panose="02060602050505020204" pitchFamily="18" charset="0"/>
              </a:rPr>
              <a:t>- Arrived at using Weighted Average Cost of Capital (WACC) (also known as discounting rate)</a:t>
            </a:r>
          </a:p>
          <a:p>
            <a:pPr algn="just" fontAlgn="base"/>
            <a:r>
              <a:rPr lang="en-US" dirty="0">
                <a:solidFill>
                  <a:srgbClr val="5C5C5C"/>
                </a:solidFill>
                <a:latin typeface="Lucida Fax" panose="02060602050505020204" pitchFamily="18" charset="0"/>
              </a:rPr>
              <a:t>- Ultimately used to know the NPV of the project.</a:t>
            </a:r>
          </a:p>
        </p:txBody>
      </p:sp>
      <p:pic>
        <p:nvPicPr>
          <p:cNvPr id="7" name="Picture 6">
            <a:extLst>
              <a:ext uri="{FF2B5EF4-FFF2-40B4-BE49-F238E27FC236}">
                <a16:creationId xmlns:a16="http://schemas.microsoft.com/office/drawing/2014/main" id="{9AED7262-2EF5-A163-3CEA-EDFFFD106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935" y="3118257"/>
            <a:ext cx="6087265" cy="3434845"/>
          </a:xfrm>
          <a:prstGeom prst="rect">
            <a:avLst/>
          </a:prstGeom>
        </p:spPr>
      </p:pic>
    </p:spTree>
    <p:extLst>
      <p:ext uri="{BB962C8B-B14F-4D97-AF65-F5344CB8AC3E}">
        <p14:creationId xmlns:p14="http://schemas.microsoft.com/office/powerpoint/2010/main" val="1186731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F79943-5D76-735A-2914-EF3F8F887BB2}"/>
              </a:ext>
            </a:extLst>
          </p:cNvPr>
          <p:cNvSpPr txBox="1"/>
          <p:nvPr/>
        </p:nvSpPr>
        <p:spPr>
          <a:xfrm>
            <a:off x="688257" y="393386"/>
            <a:ext cx="11284409" cy="707886"/>
          </a:xfrm>
          <a:prstGeom prst="rect">
            <a:avLst/>
          </a:prstGeom>
          <a:noFill/>
        </p:spPr>
        <p:txBody>
          <a:bodyPr wrap="square" rtlCol="0">
            <a:spAutoFit/>
          </a:bodyPr>
          <a:lstStyle/>
          <a:p>
            <a:r>
              <a:rPr lang="en-US" sz="36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Example of Discounted Cash Flow Method</a:t>
            </a:r>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a:t>
            </a:r>
          </a:p>
        </p:txBody>
      </p:sp>
      <p:pic>
        <p:nvPicPr>
          <p:cNvPr id="6" name="Picture 5">
            <a:extLst>
              <a:ext uri="{FF2B5EF4-FFF2-40B4-BE49-F238E27FC236}">
                <a16:creationId xmlns:a16="http://schemas.microsoft.com/office/drawing/2014/main" id="{CC9BB687-20E6-21D8-E4E5-18EBFF70A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242" y="1917291"/>
            <a:ext cx="9377515" cy="4129548"/>
          </a:xfrm>
          <a:prstGeom prst="rect">
            <a:avLst/>
          </a:prstGeom>
        </p:spPr>
      </p:pic>
      <p:sp>
        <p:nvSpPr>
          <p:cNvPr id="7" name="TextBox 6">
            <a:extLst>
              <a:ext uri="{FF2B5EF4-FFF2-40B4-BE49-F238E27FC236}">
                <a16:creationId xmlns:a16="http://schemas.microsoft.com/office/drawing/2014/main" id="{0855668D-4F46-2900-C1FF-45FAC161AE18}"/>
              </a:ext>
            </a:extLst>
          </p:cNvPr>
          <p:cNvSpPr txBox="1"/>
          <p:nvPr/>
        </p:nvSpPr>
        <p:spPr>
          <a:xfrm>
            <a:off x="688256" y="1453330"/>
            <a:ext cx="11284409" cy="400110"/>
          </a:xfrm>
          <a:prstGeom prst="rect">
            <a:avLst/>
          </a:prstGeom>
          <a:noFill/>
        </p:spPr>
        <p:txBody>
          <a:bodyPr wrap="square" rtlCol="0">
            <a:spAutoFit/>
          </a:bodyPr>
          <a:lstStyle/>
          <a:p>
            <a:r>
              <a:rPr lang="en-US" sz="2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Question:</a:t>
            </a:r>
            <a:endParaRPr lang="en-US" sz="24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endParaRPr>
          </a:p>
        </p:txBody>
      </p:sp>
    </p:spTree>
    <p:extLst>
      <p:ext uri="{BB962C8B-B14F-4D97-AF65-F5344CB8AC3E}">
        <p14:creationId xmlns:p14="http://schemas.microsoft.com/office/powerpoint/2010/main" val="2770924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F79943-5D76-735A-2914-EF3F8F887BB2}"/>
              </a:ext>
            </a:extLst>
          </p:cNvPr>
          <p:cNvSpPr txBox="1"/>
          <p:nvPr/>
        </p:nvSpPr>
        <p:spPr>
          <a:xfrm>
            <a:off x="688257" y="393386"/>
            <a:ext cx="11284409" cy="707886"/>
          </a:xfrm>
          <a:prstGeom prst="rect">
            <a:avLst/>
          </a:prstGeom>
          <a:noFill/>
        </p:spPr>
        <p:txBody>
          <a:bodyPr wrap="square" rtlCol="0">
            <a:spAutoFit/>
          </a:bodyPr>
          <a:lstStyle/>
          <a:p>
            <a:r>
              <a:rPr lang="en-US" sz="36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Example of Discounted Cash Flow Method</a:t>
            </a:r>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a:t>
            </a:r>
          </a:p>
        </p:txBody>
      </p:sp>
      <p:sp>
        <p:nvSpPr>
          <p:cNvPr id="7" name="TextBox 6">
            <a:extLst>
              <a:ext uri="{FF2B5EF4-FFF2-40B4-BE49-F238E27FC236}">
                <a16:creationId xmlns:a16="http://schemas.microsoft.com/office/drawing/2014/main" id="{0855668D-4F46-2900-C1FF-45FAC161AE18}"/>
              </a:ext>
            </a:extLst>
          </p:cNvPr>
          <p:cNvSpPr txBox="1"/>
          <p:nvPr/>
        </p:nvSpPr>
        <p:spPr>
          <a:xfrm>
            <a:off x="688256" y="1453330"/>
            <a:ext cx="11284409" cy="400110"/>
          </a:xfrm>
          <a:prstGeom prst="rect">
            <a:avLst/>
          </a:prstGeom>
          <a:noFill/>
        </p:spPr>
        <p:txBody>
          <a:bodyPr wrap="square" rtlCol="0">
            <a:spAutoFit/>
          </a:bodyPr>
          <a:lstStyle/>
          <a:p>
            <a:r>
              <a:rPr lang="en-US" sz="2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Answer:</a:t>
            </a:r>
            <a:endParaRPr lang="en-US" sz="24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186ECF7F-1977-8C65-8E96-73869432E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943" y="1587814"/>
            <a:ext cx="7105650" cy="4876800"/>
          </a:xfrm>
          <a:prstGeom prst="rect">
            <a:avLst/>
          </a:prstGeom>
        </p:spPr>
      </p:pic>
    </p:spTree>
    <p:extLst>
      <p:ext uri="{BB962C8B-B14F-4D97-AF65-F5344CB8AC3E}">
        <p14:creationId xmlns:p14="http://schemas.microsoft.com/office/powerpoint/2010/main" val="1895362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5FFB3-4D10-BBBA-CC11-200EF3D42A3F}"/>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Methods of Valuation:</a:t>
            </a:r>
          </a:p>
        </p:txBody>
      </p:sp>
      <p:sp>
        <p:nvSpPr>
          <p:cNvPr id="3" name="TextBox 2">
            <a:extLst>
              <a:ext uri="{FF2B5EF4-FFF2-40B4-BE49-F238E27FC236}">
                <a16:creationId xmlns:a16="http://schemas.microsoft.com/office/drawing/2014/main" id="{8879B657-7A9D-C6B4-C5F9-B1E66A2B10D7}"/>
              </a:ext>
            </a:extLst>
          </p:cNvPr>
          <p:cNvSpPr txBox="1"/>
          <p:nvPr/>
        </p:nvSpPr>
        <p:spPr>
          <a:xfrm>
            <a:off x="783771" y="1275443"/>
            <a:ext cx="10624457" cy="3970318"/>
          </a:xfrm>
          <a:prstGeom prst="rect">
            <a:avLst/>
          </a:prstGeom>
          <a:noFill/>
        </p:spPr>
        <p:txBody>
          <a:bodyPr wrap="square" rtlCol="0">
            <a:spAutoFit/>
          </a:bodyPr>
          <a:lstStyle/>
          <a:p>
            <a:pPr algn="just" fontAlgn="base"/>
            <a:r>
              <a:rPr lang="en-US" b="1" i="0" dirty="0">
                <a:solidFill>
                  <a:srgbClr val="5C5C5C"/>
                </a:solidFill>
                <a:effectLst/>
                <a:latin typeface="Lucida Fax" panose="02060602050505020204" pitchFamily="18" charset="0"/>
              </a:rPr>
              <a:t>Free Cash Flow</a:t>
            </a:r>
          </a:p>
          <a:p>
            <a:pPr algn="just" fontAlgn="base"/>
            <a:endParaRPr lang="en-US" i="0" dirty="0">
              <a:solidFill>
                <a:srgbClr val="5C5C5C"/>
              </a:solidFill>
              <a:effectLst/>
              <a:latin typeface="Lucida Fax" panose="02060602050505020204" pitchFamily="18" charset="0"/>
            </a:endParaRPr>
          </a:p>
          <a:p>
            <a:pPr algn="just" fontAlgn="base"/>
            <a:r>
              <a:rPr lang="en-US" dirty="0">
                <a:solidFill>
                  <a:srgbClr val="5C5C5C"/>
                </a:solidFill>
                <a:latin typeface="Lucida Fax" panose="02060602050505020204" pitchFamily="18" charset="0"/>
              </a:rPr>
              <a:t>- This method is similar to the Simple Payback period method that how much time an initial project cost took to recover the same.</a:t>
            </a:r>
          </a:p>
          <a:p>
            <a:pPr algn="just" fontAlgn="base"/>
            <a:r>
              <a:rPr lang="en-US" i="0" dirty="0">
                <a:solidFill>
                  <a:srgbClr val="5C5C5C"/>
                </a:solidFill>
                <a:effectLst/>
                <a:latin typeface="Lucida Fax" panose="02060602050505020204" pitchFamily="18" charset="0"/>
              </a:rPr>
              <a:t>- Works on the basis of simple average of projected cash flows.</a:t>
            </a:r>
          </a:p>
          <a:p>
            <a:pPr algn="just" fontAlgn="base"/>
            <a:r>
              <a:rPr lang="en-US" dirty="0">
                <a:solidFill>
                  <a:srgbClr val="5C5C5C"/>
                </a:solidFill>
                <a:latin typeface="Lucida Fax" panose="02060602050505020204" pitchFamily="18" charset="0"/>
              </a:rPr>
              <a:t>- </a:t>
            </a:r>
            <a:r>
              <a:rPr lang="en-US" i="0" dirty="0">
                <a:solidFill>
                  <a:srgbClr val="5C5C5C"/>
                </a:solidFill>
                <a:effectLst/>
                <a:latin typeface="Lucida Fax" panose="02060602050505020204" pitchFamily="18" charset="0"/>
              </a:rPr>
              <a:t>One of the drawbacks of the model is that the valuation is only as good as the inputs which may be biased in nature and a small change in these inputs can make a large difference to the end value that the model arrives at</a:t>
            </a:r>
            <a:r>
              <a:rPr lang="en-US" dirty="0">
                <a:solidFill>
                  <a:srgbClr val="5C5C5C"/>
                </a:solidFill>
                <a:latin typeface="Lucida Fax" panose="02060602050505020204" pitchFamily="18" charset="0"/>
              </a:rPr>
              <a:t>.</a:t>
            </a:r>
            <a:endParaRPr lang="en-US" i="0" dirty="0">
              <a:solidFill>
                <a:srgbClr val="5C5C5C"/>
              </a:solidFill>
              <a:effectLst/>
              <a:latin typeface="Lucida Fax" panose="02060602050505020204" pitchFamily="18" charset="0"/>
            </a:endParaRPr>
          </a:p>
          <a:p>
            <a:pPr algn="just" fontAlgn="base"/>
            <a:r>
              <a:rPr lang="en-US" dirty="0">
                <a:solidFill>
                  <a:srgbClr val="5C5C5C"/>
                </a:solidFill>
                <a:latin typeface="Lucida Fax" panose="02060602050505020204" pitchFamily="18" charset="0"/>
              </a:rPr>
              <a:t>- Cash Flows are arrived at using following formula.</a:t>
            </a:r>
          </a:p>
          <a:p>
            <a:pPr algn="just" fontAlgn="base"/>
            <a:endParaRPr lang="en-US" dirty="0">
              <a:solidFill>
                <a:srgbClr val="5C5C5C"/>
              </a:solidFill>
              <a:latin typeface="Lucida Fax" panose="02060602050505020204" pitchFamily="18" charset="0"/>
            </a:endParaRPr>
          </a:p>
          <a:p>
            <a:pPr algn="just" fontAlgn="base"/>
            <a:r>
              <a:rPr lang="en-US" i="0" dirty="0">
                <a:solidFill>
                  <a:srgbClr val="5C5C5C"/>
                </a:solidFill>
                <a:effectLst/>
                <a:latin typeface="Lucida Fax" panose="02060602050505020204" pitchFamily="18" charset="0"/>
              </a:rPr>
              <a:t>Free Cash Flow = Cash Flow from Operations-(Total Capital Expenditure-After Tax proceeds   from sale of assets)</a:t>
            </a:r>
          </a:p>
          <a:p>
            <a:pPr algn="just" fontAlgn="base"/>
            <a:endParaRPr lang="en-US" i="0" dirty="0">
              <a:solidFill>
                <a:srgbClr val="5C5C5C"/>
              </a:solidFill>
              <a:effectLst/>
              <a:latin typeface="Lucida Fax" panose="02060602050505020204" pitchFamily="18" charset="0"/>
            </a:endParaRPr>
          </a:p>
          <a:p>
            <a:pPr algn="just" fontAlgn="base"/>
            <a:endParaRPr lang="en-US" i="0" dirty="0">
              <a:solidFill>
                <a:srgbClr val="5C5C5C"/>
              </a:solidFill>
              <a:effectLst/>
              <a:latin typeface="Lucida Fax" panose="02060602050505020204" pitchFamily="18" charset="0"/>
            </a:endParaRPr>
          </a:p>
        </p:txBody>
      </p:sp>
    </p:spTree>
    <p:extLst>
      <p:ext uri="{BB962C8B-B14F-4D97-AF65-F5344CB8AC3E}">
        <p14:creationId xmlns:p14="http://schemas.microsoft.com/office/powerpoint/2010/main" val="332262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38ABA7C-1072-56C2-6B25-DA9D012DE84C}"/>
              </a:ext>
            </a:extLst>
          </p:cNvPr>
          <p:cNvSpPr txBox="1"/>
          <p:nvPr/>
        </p:nvSpPr>
        <p:spPr>
          <a:xfrm>
            <a:off x="724309" y="252531"/>
            <a:ext cx="11192388" cy="646331"/>
          </a:xfrm>
          <a:prstGeom prst="rect">
            <a:avLst/>
          </a:prstGeom>
          <a:noFill/>
        </p:spPr>
        <p:txBody>
          <a:bodyPr wrap="square" rtlCol="0">
            <a:spAutoFit/>
          </a:bodyPr>
          <a:lstStyle/>
          <a:p>
            <a:r>
              <a:rPr lang="en-US" sz="36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Various Tax Exemptions available for Startups:</a:t>
            </a:r>
          </a:p>
        </p:txBody>
      </p:sp>
      <p:graphicFrame>
        <p:nvGraphicFramePr>
          <p:cNvPr id="6" name="Diagram 5">
            <a:extLst>
              <a:ext uri="{FF2B5EF4-FFF2-40B4-BE49-F238E27FC236}">
                <a16:creationId xmlns:a16="http://schemas.microsoft.com/office/drawing/2014/main" id="{0A17AAA2-CBC2-D9E7-FE97-5F4943B3EE22}"/>
              </a:ext>
            </a:extLst>
          </p:cNvPr>
          <p:cNvGraphicFramePr/>
          <p:nvPr>
            <p:extLst>
              <p:ext uri="{D42A27DB-BD31-4B8C-83A1-F6EECF244321}">
                <p14:modId xmlns:p14="http://schemas.microsoft.com/office/powerpoint/2010/main" val="3654609603"/>
              </p:ext>
            </p:extLst>
          </p:nvPr>
        </p:nvGraphicFramePr>
        <p:xfrm>
          <a:off x="2022893" y="102253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4682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5FFB3-4D10-BBBA-CC11-200EF3D42A3F}"/>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Methods of Valuation:</a:t>
            </a:r>
          </a:p>
        </p:txBody>
      </p:sp>
      <p:sp>
        <p:nvSpPr>
          <p:cNvPr id="3" name="TextBox 2">
            <a:extLst>
              <a:ext uri="{FF2B5EF4-FFF2-40B4-BE49-F238E27FC236}">
                <a16:creationId xmlns:a16="http://schemas.microsoft.com/office/drawing/2014/main" id="{8879B657-7A9D-C6B4-C5F9-B1E66A2B10D7}"/>
              </a:ext>
            </a:extLst>
          </p:cNvPr>
          <p:cNvSpPr txBox="1"/>
          <p:nvPr/>
        </p:nvSpPr>
        <p:spPr>
          <a:xfrm>
            <a:off x="783771" y="1275443"/>
            <a:ext cx="10624457" cy="3416320"/>
          </a:xfrm>
          <a:prstGeom prst="rect">
            <a:avLst/>
          </a:prstGeom>
          <a:noFill/>
        </p:spPr>
        <p:txBody>
          <a:bodyPr wrap="square" rtlCol="0">
            <a:spAutoFit/>
          </a:bodyPr>
          <a:lstStyle/>
          <a:p>
            <a:pPr algn="just" fontAlgn="base"/>
            <a:r>
              <a:rPr lang="en-US" b="1" i="0" dirty="0">
                <a:solidFill>
                  <a:srgbClr val="5C5C5C"/>
                </a:solidFill>
                <a:effectLst/>
                <a:latin typeface="Lucida Fax" panose="02060602050505020204" pitchFamily="18" charset="0"/>
              </a:rPr>
              <a:t>Discounted Dividend Models:</a:t>
            </a:r>
          </a:p>
          <a:p>
            <a:pPr algn="just" fontAlgn="base"/>
            <a:endParaRPr lang="en-US" dirty="0">
              <a:solidFill>
                <a:srgbClr val="5C5C5C"/>
              </a:solidFill>
              <a:latin typeface="Lucida Fax" panose="02060602050505020204" pitchFamily="18" charset="0"/>
            </a:endParaRPr>
          </a:p>
          <a:p>
            <a:pPr algn="just" fontAlgn="base"/>
            <a:r>
              <a:rPr lang="en-US" dirty="0">
                <a:solidFill>
                  <a:srgbClr val="5C5C5C"/>
                </a:solidFill>
                <a:latin typeface="Lucida Fax" panose="02060602050505020204" pitchFamily="18" charset="0"/>
              </a:rPr>
              <a:t>- Based on the assumption that only shareholders are entitled to dividends.</a:t>
            </a:r>
          </a:p>
          <a:p>
            <a:pPr algn="just" fontAlgn="base"/>
            <a:r>
              <a:rPr lang="en-US" dirty="0">
                <a:solidFill>
                  <a:srgbClr val="5C5C5C"/>
                </a:solidFill>
                <a:latin typeface="Lucida Fax" panose="02060602050505020204" pitchFamily="18" charset="0"/>
              </a:rPr>
              <a:t>- In this method share price are considered as cash outflow and dividends are considered as cash inflow.</a:t>
            </a:r>
          </a:p>
          <a:p>
            <a:pPr algn="just" fontAlgn="base"/>
            <a:r>
              <a:rPr lang="en-US" dirty="0">
                <a:solidFill>
                  <a:srgbClr val="5C5C5C"/>
                </a:solidFill>
                <a:latin typeface="Lucida Fax" panose="02060602050505020204" pitchFamily="18" charset="0"/>
              </a:rPr>
              <a:t>- Firm uses Discount Rate (WACC) to arrive at present value of shares.</a:t>
            </a:r>
          </a:p>
          <a:p>
            <a:pPr algn="just" fontAlgn="base"/>
            <a:r>
              <a:rPr lang="en-US" dirty="0">
                <a:solidFill>
                  <a:srgbClr val="5C5C5C"/>
                </a:solidFill>
                <a:latin typeface="Lucida Fax" panose="02060602050505020204" pitchFamily="18" charset="0"/>
              </a:rPr>
              <a:t>- Following formula is used for valuation as per this model.</a:t>
            </a:r>
          </a:p>
          <a:p>
            <a:pPr algn="just" fontAlgn="base"/>
            <a:endParaRPr lang="en-US" dirty="0">
              <a:solidFill>
                <a:srgbClr val="5C5C5C"/>
              </a:solidFill>
              <a:latin typeface="Lucida Fax" panose="02060602050505020204" pitchFamily="18" charset="0"/>
            </a:endParaRPr>
          </a:p>
          <a:p>
            <a:pPr algn="just" fontAlgn="base"/>
            <a:r>
              <a:rPr lang="en-US" dirty="0">
                <a:solidFill>
                  <a:srgbClr val="5C5C5C"/>
                </a:solidFill>
                <a:latin typeface="Lucida Fax" panose="02060602050505020204" pitchFamily="18" charset="0"/>
              </a:rPr>
              <a:t>Value of Stock= </a:t>
            </a:r>
            <a:r>
              <a:rPr lang="en-US" i="0" dirty="0">
                <a:solidFill>
                  <a:srgbClr val="5C5C5C"/>
                </a:solidFill>
                <a:effectLst/>
                <a:latin typeface="Lucida Fax" panose="02060602050505020204" pitchFamily="18" charset="0"/>
              </a:rPr>
              <a:t>Dividend per Share / (Discount Rate (Ke) – Dividend Growth Rate(g))</a:t>
            </a:r>
          </a:p>
          <a:p>
            <a:pPr algn="just" fontAlgn="base"/>
            <a:endParaRPr lang="en-US" dirty="0">
              <a:solidFill>
                <a:srgbClr val="5C5C5C"/>
              </a:solidFill>
              <a:latin typeface="Lucida Fax" panose="02060602050505020204" pitchFamily="18" charset="0"/>
            </a:endParaRPr>
          </a:p>
          <a:p>
            <a:pPr algn="just" fontAlgn="base"/>
            <a:r>
              <a:rPr lang="en-US" dirty="0">
                <a:solidFill>
                  <a:srgbClr val="5C5C5C"/>
                </a:solidFill>
                <a:latin typeface="Lucida Fax" panose="02060602050505020204" pitchFamily="18" charset="0"/>
              </a:rPr>
              <a:t>- </a:t>
            </a:r>
            <a:r>
              <a:rPr lang="en-US" i="0" dirty="0">
                <a:solidFill>
                  <a:srgbClr val="5C5C5C"/>
                </a:solidFill>
                <a:effectLst/>
                <a:latin typeface="Lucida Fax" panose="02060602050505020204" pitchFamily="18" charset="0"/>
              </a:rPr>
              <a:t>However this model can’t be applied for firms that don’t pay out dividends</a:t>
            </a:r>
            <a:endParaRPr lang="en-US" dirty="0">
              <a:solidFill>
                <a:srgbClr val="5C5C5C"/>
              </a:solidFill>
              <a:latin typeface="Lucida Fax" panose="02060602050505020204" pitchFamily="18" charset="0"/>
            </a:endParaRPr>
          </a:p>
          <a:p>
            <a:pPr algn="just" fontAlgn="base"/>
            <a:endParaRPr lang="en-US" dirty="0">
              <a:solidFill>
                <a:srgbClr val="5C5C5C"/>
              </a:solidFill>
              <a:latin typeface="Lucida Fax" panose="02060602050505020204" pitchFamily="18" charset="0"/>
            </a:endParaRPr>
          </a:p>
        </p:txBody>
      </p:sp>
    </p:spTree>
    <p:extLst>
      <p:ext uri="{BB962C8B-B14F-4D97-AF65-F5344CB8AC3E}">
        <p14:creationId xmlns:p14="http://schemas.microsoft.com/office/powerpoint/2010/main" val="968509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5FFB3-4D10-BBBA-CC11-200EF3D42A3F}"/>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Methods of Valuation:</a:t>
            </a:r>
          </a:p>
        </p:txBody>
      </p:sp>
      <p:sp>
        <p:nvSpPr>
          <p:cNvPr id="3" name="TextBox 2">
            <a:extLst>
              <a:ext uri="{FF2B5EF4-FFF2-40B4-BE49-F238E27FC236}">
                <a16:creationId xmlns:a16="http://schemas.microsoft.com/office/drawing/2014/main" id="{8879B657-7A9D-C6B4-C5F9-B1E66A2B10D7}"/>
              </a:ext>
            </a:extLst>
          </p:cNvPr>
          <p:cNvSpPr txBox="1"/>
          <p:nvPr/>
        </p:nvSpPr>
        <p:spPr>
          <a:xfrm>
            <a:off x="704682" y="1194349"/>
            <a:ext cx="11001829" cy="5309146"/>
          </a:xfrm>
          <a:prstGeom prst="rect">
            <a:avLst/>
          </a:prstGeom>
          <a:noFill/>
        </p:spPr>
        <p:txBody>
          <a:bodyPr wrap="square" rtlCol="0">
            <a:spAutoFit/>
          </a:bodyPr>
          <a:lstStyle/>
          <a:p>
            <a:pPr algn="just" fontAlgn="base"/>
            <a:r>
              <a:rPr lang="en-US" b="1" i="0" dirty="0">
                <a:solidFill>
                  <a:srgbClr val="5C5C5C"/>
                </a:solidFill>
                <a:effectLst/>
                <a:latin typeface="Lucida Fax" panose="02060602050505020204" pitchFamily="18" charset="0"/>
              </a:rPr>
              <a:t>Capital Asset Pricing Model:</a:t>
            </a:r>
          </a:p>
          <a:p>
            <a:pPr algn="just" fontAlgn="base"/>
            <a:r>
              <a:rPr lang="en-US" sz="1600" i="0" dirty="0">
                <a:solidFill>
                  <a:srgbClr val="5C5C5C"/>
                </a:solidFill>
                <a:effectLst/>
                <a:latin typeface="Lucida Fax" panose="02060602050505020204" pitchFamily="18" charset="0"/>
              </a:rPr>
              <a:t>The CAPM Model gives us a relationship between risk and expected return for stocks. The model is used for the pricing of risky securities, estimating returns etc. The investment of a shareholder, according to the model, must be compensated in a dual manner: risk and time value of money. The investors take an additional risk and hence must get a return which is higher than the risk free rate. This higher return is given by the risk premium which is an amount of market return higher than the risk free rate.</a:t>
            </a:r>
          </a:p>
          <a:p>
            <a:pPr algn="just" fontAlgn="base"/>
            <a:endParaRPr lang="en-US" sz="1600" i="0" dirty="0">
              <a:solidFill>
                <a:srgbClr val="5C5C5C"/>
              </a:solidFill>
              <a:effectLst/>
              <a:latin typeface="Lucida Fax" panose="02060602050505020204" pitchFamily="18" charset="0"/>
            </a:endParaRPr>
          </a:p>
          <a:p>
            <a:pPr algn="just" fontAlgn="base"/>
            <a:r>
              <a:rPr lang="en-US" sz="1600" i="0" dirty="0">
                <a:solidFill>
                  <a:srgbClr val="5C5C5C"/>
                </a:solidFill>
                <a:effectLst/>
                <a:latin typeface="Lucida Fax" panose="02060602050505020204" pitchFamily="18" charset="0"/>
              </a:rPr>
              <a:t>Re = Rf + Ba*(Rm-Rf)</a:t>
            </a:r>
          </a:p>
          <a:p>
            <a:pPr algn="just" fontAlgn="base"/>
            <a:endParaRPr lang="en-US" sz="1600" i="0" dirty="0">
              <a:solidFill>
                <a:srgbClr val="5C5C5C"/>
              </a:solidFill>
              <a:effectLst/>
              <a:latin typeface="Lucida Fax" panose="02060602050505020204" pitchFamily="18" charset="0"/>
            </a:endParaRPr>
          </a:p>
          <a:p>
            <a:pPr algn="just" fontAlgn="base"/>
            <a:r>
              <a:rPr lang="en-US" sz="1600" i="0" dirty="0">
                <a:solidFill>
                  <a:srgbClr val="5C5C5C"/>
                </a:solidFill>
                <a:effectLst/>
                <a:latin typeface="Lucida Fax" panose="02060602050505020204" pitchFamily="18" charset="0"/>
              </a:rPr>
              <a:t>Where:</a:t>
            </a:r>
          </a:p>
          <a:p>
            <a:pPr algn="just" fontAlgn="base"/>
            <a:endParaRPr lang="en-US" sz="1200" i="0" dirty="0">
              <a:solidFill>
                <a:srgbClr val="5C5C5C"/>
              </a:solidFill>
              <a:effectLst/>
              <a:latin typeface="Lucida Fax" panose="02060602050505020204" pitchFamily="18" charset="0"/>
            </a:endParaRPr>
          </a:p>
          <a:p>
            <a:pPr algn="just" fontAlgn="base"/>
            <a:r>
              <a:rPr lang="en-US" sz="1600" i="0" dirty="0">
                <a:solidFill>
                  <a:srgbClr val="5C5C5C"/>
                </a:solidFill>
                <a:effectLst/>
                <a:latin typeface="Lucida Fax" panose="02060602050505020204" pitchFamily="18" charset="0"/>
              </a:rPr>
              <a:t>Re: This signifies the Expected Return of a capital asset over time. It is a long term assumption to estimate how an investment will behave over its entire life span.</a:t>
            </a:r>
          </a:p>
          <a:p>
            <a:pPr algn="just" fontAlgn="base"/>
            <a:endParaRPr lang="en-US" sz="1200" i="0" dirty="0">
              <a:solidFill>
                <a:srgbClr val="5C5C5C"/>
              </a:solidFill>
              <a:effectLst/>
              <a:latin typeface="Lucida Fax" panose="02060602050505020204" pitchFamily="18" charset="0"/>
            </a:endParaRPr>
          </a:p>
          <a:p>
            <a:pPr algn="just" fontAlgn="base"/>
            <a:r>
              <a:rPr lang="en-US" sz="1600" i="0" dirty="0">
                <a:solidFill>
                  <a:srgbClr val="5C5C5C"/>
                </a:solidFill>
                <a:effectLst/>
                <a:latin typeface="Lucida Fax" panose="02060602050505020204" pitchFamily="18" charset="0"/>
              </a:rPr>
              <a:t>Rf: This signifies the Risk-free Rate (minimum return that an investor expects) and can be calculated by observing government or treasury bonds.</a:t>
            </a:r>
          </a:p>
          <a:p>
            <a:pPr algn="just" fontAlgn="base"/>
            <a:endParaRPr lang="en-US" sz="1100" i="0" dirty="0">
              <a:solidFill>
                <a:srgbClr val="5C5C5C"/>
              </a:solidFill>
              <a:effectLst/>
              <a:latin typeface="Lucida Fax" panose="02060602050505020204" pitchFamily="18" charset="0"/>
            </a:endParaRPr>
          </a:p>
          <a:p>
            <a:pPr algn="just" fontAlgn="base"/>
            <a:r>
              <a:rPr lang="en-US" sz="1600" i="0" dirty="0">
                <a:solidFill>
                  <a:srgbClr val="5C5C5C"/>
                </a:solidFill>
                <a:effectLst/>
                <a:latin typeface="Lucida Fax" panose="02060602050505020204" pitchFamily="18" charset="0"/>
              </a:rPr>
              <a:t>Ba: This signifies Beta of the security which is a measure of the stock’s volatility and is reflected by measuring the fluctuation of its price changes relative to that of the market.</a:t>
            </a:r>
          </a:p>
          <a:p>
            <a:pPr algn="just" fontAlgn="base"/>
            <a:endParaRPr lang="en-US" sz="1100" i="0" dirty="0">
              <a:solidFill>
                <a:srgbClr val="5C5C5C"/>
              </a:solidFill>
              <a:effectLst/>
              <a:latin typeface="Lucida Fax" panose="02060602050505020204" pitchFamily="18" charset="0"/>
            </a:endParaRPr>
          </a:p>
          <a:p>
            <a:pPr algn="just" fontAlgn="base"/>
            <a:r>
              <a:rPr lang="en-US" sz="1600" i="0" dirty="0">
                <a:solidFill>
                  <a:srgbClr val="5C5C5C"/>
                </a:solidFill>
                <a:effectLst/>
                <a:latin typeface="Lucida Fax" panose="02060602050505020204" pitchFamily="18" charset="0"/>
              </a:rPr>
              <a:t>Rm-Rf: This signifies the risk premium that an investor should get for taking an additional risk due to the volatile nature of the investment.</a:t>
            </a:r>
            <a:endParaRPr lang="en-US" sz="1600" dirty="0">
              <a:latin typeface="Lucida Fax" panose="02060602050505020204" pitchFamily="18" charset="0"/>
            </a:endParaRPr>
          </a:p>
        </p:txBody>
      </p:sp>
    </p:spTree>
    <p:extLst>
      <p:ext uri="{BB962C8B-B14F-4D97-AF65-F5344CB8AC3E}">
        <p14:creationId xmlns:p14="http://schemas.microsoft.com/office/powerpoint/2010/main" val="3806708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81CE0B-043E-D228-30CD-1C73A3A843B5}"/>
              </a:ext>
            </a:extLst>
          </p:cNvPr>
          <p:cNvSpPr txBox="1"/>
          <p:nvPr/>
        </p:nvSpPr>
        <p:spPr>
          <a:xfrm>
            <a:off x="688257" y="393386"/>
            <a:ext cx="11284409" cy="707886"/>
          </a:xfrm>
          <a:prstGeom prst="rect">
            <a:avLst/>
          </a:prstGeom>
          <a:noFill/>
        </p:spPr>
        <p:txBody>
          <a:bodyPr wrap="square" rtlCol="0">
            <a:spAutoFit/>
          </a:bodyPr>
          <a:lstStyle/>
          <a:p>
            <a:r>
              <a:rPr lang="en-US" sz="36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Example of CAPM Approach</a:t>
            </a:r>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a:t>
            </a:r>
          </a:p>
        </p:txBody>
      </p:sp>
      <p:pic>
        <p:nvPicPr>
          <p:cNvPr id="6" name="Picture 5">
            <a:extLst>
              <a:ext uri="{FF2B5EF4-FFF2-40B4-BE49-F238E27FC236}">
                <a16:creationId xmlns:a16="http://schemas.microsoft.com/office/drawing/2014/main" id="{1286D495-B836-4513-E7DA-0EFEDFB2C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52" y="1666260"/>
            <a:ext cx="9889341" cy="4085610"/>
          </a:xfrm>
          <a:prstGeom prst="rect">
            <a:avLst/>
          </a:prstGeom>
        </p:spPr>
      </p:pic>
    </p:spTree>
    <p:extLst>
      <p:ext uri="{BB962C8B-B14F-4D97-AF65-F5344CB8AC3E}">
        <p14:creationId xmlns:p14="http://schemas.microsoft.com/office/powerpoint/2010/main" val="1738373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46744-7BF0-E9A5-478F-29F8EBCE1F70}"/>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What is financial modeling?:</a:t>
            </a:r>
          </a:p>
        </p:txBody>
      </p:sp>
      <p:sp>
        <p:nvSpPr>
          <p:cNvPr id="2" name="TextBox 1">
            <a:extLst>
              <a:ext uri="{FF2B5EF4-FFF2-40B4-BE49-F238E27FC236}">
                <a16:creationId xmlns:a16="http://schemas.microsoft.com/office/drawing/2014/main" id="{77F3A116-41DD-6371-3099-4D6A10725E97}"/>
              </a:ext>
            </a:extLst>
          </p:cNvPr>
          <p:cNvSpPr txBox="1"/>
          <p:nvPr/>
        </p:nvSpPr>
        <p:spPr>
          <a:xfrm>
            <a:off x="840657" y="1342103"/>
            <a:ext cx="10830233" cy="3139321"/>
          </a:xfrm>
          <a:prstGeom prst="rect">
            <a:avLst/>
          </a:prstGeom>
          <a:noFill/>
        </p:spPr>
        <p:txBody>
          <a:bodyPr wrap="square" rtlCol="0">
            <a:spAutoFit/>
          </a:bodyPr>
          <a:lstStyle/>
          <a:p>
            <a:pPr algn="just"/>
            <a:r>
              <a:rPr lang="en-US" b="1" dirty="0">
                <a:latin typeface="Lucida Fax" panose="02060602050505020204" pitchFamily="18" charset="0"/>
              </a:rPr>
              <a:t>Financial modeling is the task of building an abstract representation (a model) of a real world financial situation. This is a mathematical model designed to represent (a simplified version of) the performance of a financial asset or portfolio of a business, project, or any other investment.</a:t>
            </a:r>
          </a:p>
          <a:p>
            <a:pPr algn="just"/>
            <a:endParaRPr lang="en-US" dirty="0">
              <a:latin typeface="Lucida Fax" panose="02060602050505020204" pitchFamily="18" charset="0"/>
            </a:endParaRPr>
          </a:p>
          <a:p>
            <a:pPr algn="just"/>
            <a:r>
              <a:rPr lang="en-US" dirty="0">
                <a:latin typeface="Lucida Fax" panose="02060602050505020204" pitchFamily="18" charset="0"/>
              </a:rPr>
              <a:t>Typically, then, financial modeling is understood to mean an exercise in either asset pricing or corporate finance, of a quantitative nature. It is about translating a set of hypotheses about the behavior of markets or agents into numerical predictions. At the same time, "financial modeling" is a general term that means different things to different users; the reference usually relates either to accounting and corporate finance applications or to quantitative finance applications.</a:t>
            </a:r>
          </a:p>
        </p:txBody>
      </p:sp>
    </p:spTree>
    <p:extLst>
      <p:ext uri="{BB962C8B-B14F-4D97-AF65-F5344CB8AC3E}">
        <p14:creationId xmlns:p14="http://schemas.microsoft.com/office/powerpoint/2010/main" val="9206438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46744-7BF0-E9A5-478F-29F8EBCE1F70}"/>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What is financial modeling?:</a:t>
            </a:r>
          </a:p>
        </p:txBody>
      </p:sp>
      <p:sp>
        <p:nvSpPr>
          <p:cNvPr id="2" name="TextBox 1">
            <a:extLst>
              <a:ext uri="{FF2B5EF4-FFF2-40B4-BE49-F238E27FC236}">
                <a16:creationId xmlns:a16="http://schemas.microsoft.com/office/drawing/2014/main" id="{77F3A116-41DD-6371-3099-4D6A10725E97}"/>
              </a:ext>
            </a:extLst>
          </p:cNvPr>
          <p:cNvSpPr txBox="1"/>
          <p:nvPr/>
        </p:nvSpPr>
        <p:spPr>
          <a:xfrm>
            <a:off x="840658" y="1225689"/>
            <a:ext cx="10830233" cy="5355312"/>
          </a:xfrm>
          <a:prstGeom prst="rect">
            <a:avLst/>
          </a:prstGeom>
          <a:noFill/>
        </p:spPr>
        <p:txBody>
          <a:bodyPr wrap="square" rtlCol="0">
            <a:spAutoFit/>
          </a:bodyPr>
          <a:lstStyle/>
          <a:p>
            <a:pPr algn="just"/>
            <a:r>
              <a:rPr lang="en-US" dirty="0">
                <a:latin typeface="Lucida Fax" panose="02060602050505020204" pitchFamily="18" charset="0"/>
              </a:rPr>
              <a:t>The application of financial modeling includes….</a:t>
            </a:r>
          </a:p>
          <a:p>
            <a:pPr algn="just"/>
            <a:endParaRPr lang="en-US" dirty="0">
              <a:latin typeface="Lucida Fax" panose="02060602050505020204" pitchFamily="18" charset="0"/>
            </a:endParaRPr>
          </a:p>
          <a:p>
            <a:pPr algn="just"/>
            <a:r>
              <a:rPr lang="en-US" dirty="0">
                <a:latin typeface="Lucida Fax" panose="02060602050505020204" pitchFamily="18" charset="0"/>
              </a:rPr>
              <a:t>-Business valuation and stock valuation - especially via discounted cash flow, but including other valuation approaches</a:t>
            </a:r>
          </a:p>
          <a:p>
            <a:pPr algn="just"/>
            <a:endParaRPr lang="en-US" dirty="0">
              <a:latin typeface="Lucida Fax" panose="02060602050505020204" pitchFamily="18" charset="0"/>
            </a:endParaRPr>
          </a:p>
          <a:p>
            <a:pPr algn="just"/>
            <a:r>
              <a:rPr lang="en-US" dirty="0">
                <a:latin typeface="Lucida Fax" panose="02060602050505020204" pitchFamily="18" charset="0"/>
              </a:rPr>
              <a:t>-Scenario planning and management decision making ("what is"; "what if"; "what has to be done")</a:t>
            </a:r>
          </a:p>
          <a:p>
            <a:pPr algn="just"/>
            <a:endParaRPr lang="en-US" dirty="0">
              <a:latin typeface="Lucida Fax" panose="02060602050505020204" pitchFamily="18" charset="0"/>
            </a:endParaRPr>
          </a:p>
          <a:p>
            <a:pPr algn="just"/>
            <a:r>
              <a:rPr lang="en-US" dirty="0">
                <a:latin typeface="Lucida Fax" panose="02060602050505020204" pitchFamily="18" charset="0"/>
              </a:rPr>
              <a:t>-Budgeting: revenue forecasting and analytics; production budgeting; operations budgeting</a:t>
            </a:r>
          </a:p>
          <a:p>
            <a:pPr algn="just"/>
            <a:r>
              <a:rPr lang="en-US" dirty="0">
                <a:latin typeface="Lucida Fax" panose="02060602050505020204" pitchFamily="18" charset="0"/>
              </a:rPr>
              <a:t>-Capital budgeting, including cost of capital (i.e. WACC) calculations</a:t>
            </a:r>
          </a:p>
          <a:p>
            <a:pPr algn="just"/>
            <a:endParaRPr lang="en-US" dirty="0">
              <a:latin typeface="Lucida Fax" panose="02060602050505020204" pitchFamily="18" charset="0"/>
            </a:endParaRPr>
          </a:p>
          <a:p>
            <a:pPr algn="just"/>
            <a:r>
              <a:rPr lang="en-US" dirty="0">
                <a:latin typeface="Lucida Fax" panose="02060602050505020204" pitchFamily="18" charset="0"/>
              </a:rPr>
              <a:t>-Cash flow forecasting; working capital- and treasury management; asset and liability management</a:t>
            </a:r>
          </a:p>
          <a:p>
            <a:pPr algn="just"/>
            <a:endParaRPr lang="en-US" dirty="0">
              <a:latin typeface="Lucida Fax" panose="02060602050505020204" pitchFamily="18" charset="0"/>
            </a:endParaRPr>
          </a:p>
          <a:p>
            <a:pPr algn="just"/>
            <a:r>
              <a:rPr lang="en-US" dirty="0">
                <a:latin typeface="Lucida Fax" panose="02060602050505020204" pitchFamily="18" charset="0"/>
              </a:rPr>
              <a:t>-Financial statement analysis / ratio analysis (including of operating- and finance leases, and R&amp;D)</a:t>
            </a:r>
          </a:p>
          <a:p>
            <a:pPr algn="just"/>
            <a:endParaRPr lang="en-US" dirty="0">
              <a:latin typeface="Lucida Fax" panose="02060602050505020204" pitchFamily="18" charset="0"/>
            </a:endParaRPr>
          </a:p>
          <a:p>
            <a:pPr algn="just"/>
            <a:r>
              <a:rPr lang="en-US" dirty="0">
                <a:latin typeface="Lucida Fax" panose="02060602050505020204" pitchFamily="18" charset="0"/>
              </a:rPr>
              <a:t>-Transaction analytics: M&amp;A, PE, VC, LBO, IPO, Project finance, P3</a:t>
            </a:r>
          </a:p>
          <a:p>
            <a:pPr algn="just"/>
            <a:endParaRPr lang="en-US" dirty="0">
              <a:latin typeface="Lucida Fax" panose="02060602050505020204" pitchFamily="18" charset="0"/>
            </a:endParaRPr>
          </a:p>
        </p:txBody>
      </p:sp>
    </p:spTree>
    <p:extLst>
      <p:ext uri="{BB962C8B-B14F-4D97-AF65-F5344CB8AC3E}">
        <p14:creationId xmlns:p14="http://schemas.microsoft.com/office/powerpoint/2010/main" val="1884692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46744-7BF0-E9A5-478F-29F8EBCE1F70}"/>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What is financial modeling?:</a:t>
            </a:r>
          </a:p>
        </p:txBody>
      </p:sp>
      <p:sp>
        <p:nvSpPr>
          <p:cNvPr id="2" name="TextBox 1">
            <a:extLst>
              <a:ext uri="{FF2B5EF4-FFF2-40B4-BE49-F238E27FC236}">
                <a16:creationId xmlns:a16="http://schemas.microsoft.com/office/drawing/2014/main" id="{77F3A116-41DD-6371-3099-4D6A10725E97}"/>
              </a:ext>
            </a:extLst>
          </p:cNvPr>
          <p:cNvSpPr txBox="1"/>
          <p:nvPr/>
        </p:nvSpPr>
        <p:spPr>
          <a:xfrm>
            <a:off x="840658" y="1225689"/>
            <a:ext cx="10830233" cy="5078313"/>
          </a:xfrm>
          <a:prstGeom prst="rect">
            <a:avLst/>
          </a:prstGeom>
          <a:noFill/>
        </p:spPr>
        <p:txBody>
          <a:bodyPr wrap="square" rtlCol="0">
            <a:spAutoFit/>
          </a:bodyPr>
          <a:lstStyle/>
          <a:p>
            <a:pPr algn="just"/>
            <a:r>
              <a:rPr lang="en-US" dirty="0">
                <a:latin typeface="Lucida Fax" panose="02060602050505020204" pitchFamily="18" charset="0"/>
              </a:rPr>
              <a:t>The application of financial modeling includes….</a:t>
            </a:r>
          </a:p>
          <a:p>
            <a:pPr algn="just"/>
            <a:endParaRPr lang="en-US" dirty="0">
              <a:latin typeface="Lucida Fax" panose="02060602050505020204" pitchFamily="18" charset="0"/>
            </a:endParaRPr>
          </a:p>
          <a:p>
            <a:pPr algn="just"/>
            <a:r>
              <a:rPr lang="en-US" dirty="0">
                <a:latin typeface="Lucida Fax" panose="02060602050505020204" pitchFamily="18" charset="0"/>
              </a:rPr>
              <a:t>-Credit decisioning: Credit analysis, Consumer credit risk; impairment- and provision-modeling</a:t>
            </a:r>
          </a:p>
          <a:p>
            <a:pPr algn="just"/>
            <a:endParaRPr lang="en-US" dirty="0">
              <a:latin typeface="Lucida Fax" panose="02060602050505020204" pitchFamily="18" charset="0"/>
            </a:endParaRPr>
          </a:p>
          <a:p>
            <a:pPr algn="just"/>
            <a:r>
              <a:rPr lang="en-US" dirty="0">
                <a:latin typeface="Lucida Fax" panose="02060602050505020204" pitchFamily="18" charset="0"/>
              </a:rPr>
              <a:t>-Management accounting: Activity-based costing, Profitability analysis, Cost analysis, Whole-life cost, Managerial risk accounting</a:t>
            </a:r>
          </a:p>
          <a:p>
            <a:pPr algn="just"/>
            <a:endParaRPr lang="en-US" dirty="0">
              <a:latin typeface="Lucida Fax" panose="02060602050505020204" pitchFamily="18" charset="0"/>
            </a:endParaRPr>
          </a:p>
          <a:p>
            <a:pPr algn="just"/>
            <a:r>
              <a:rPr lang="en-US" dirty="0">
                <a:latin typeface="Lucida Fax" panose="02060602050505020204" pitchFamily="18" charset="0"/>
              </a:rPr>
              <a:t>-Modeling the term structure of interest rates (bootstrapping / multi-curves, short-rate models, HJM framework) and any related credit spread</a:t>
            </a:r>
          </a:p>
          <a:p>
            <a:pPr algn="just"/>
            <a:endParaRPr lang="en-US" dirty="0">
              <a:latin typeface="Lucida Fax" panose="02060602050505020204" pitchFamily="18" charset="0"/>
            </a:endParaRPr>
          </a:p>
          <a:p>
            <a:pPr algn="just"/>
            <a:r>
              <a:rPr lang="en-US" dirty="0">
                <a:latin typeface="Lucida Fax" panose="02060602050505020204" pitchFamily="18" charset="0"/>
              </a:rPr>
              <a:t>-Credit valuation adjustment, CVA, as well as the various XVA</a:t>
            </a:r>
          </a:p>
          <a:p>
            <a:pPr algn="just"/>
            <a:endParaRPr lang="en-US" dirty="0">
              <a:latin typeface="Lucida Fax" panose="02060602050505020204" pitchFamily="18" charset="0"/>
            </a:endParaRPr>
          </a:p>
          <a:p>
            <a:pPr algn="just"/>
            <a:r>
              <a:rPr lang="en-US" dirty="0">
                <a:latin typeface="Lucida Fax" panose="02060602050505020204" pitchFamily="18" charset="0"/>
              </a:rPr>
              <a:t>-Credit risk, counterparty credit risk, and regulatory capital: EAD, PD, LGD, PFE, EE; Jarrow–Turnbull model, Merton model, KMV model</a:t>
            </a:r>
          </a:p>
          <a:p>
            <a:pPr algn="just"/>
            <a:endParaRPr lang="en-US" dirty="0">
              <a:latin typeface="Lucida Fax" panose="02060602050505020204" pitchFamily="18" charset="0"/>
            </a:endParaRPr>
          </a:p>
          <a:p>
            <a:pPr algn="just"/>
            <a:r>
              <a:rPr lang="en-US" dirty="0">
                <a:latin typeface="Lucida Fax" panose="02060602050505020204" pitchFamily="18" charset="0"/>
              </a:rPr>
              <a:t>-Structured product design and manufacture</a:t>
            </a:r>
          </a:p>
          <a:p>
            <a:pPr algn="just"/>
            <a:endParaRPr lang="en-US" dirty="0">
              <a:latin typeface="Lucida Fax" panose="02060602050505020204" pitchFamily="18" charset="0"/>
            </a:endParaRPr>
          </a:p>
        </p:txBody>
      </p:sp>
    </p:spTree>
    <p:extLst>
      <p:ext uri="{BB962C8B-B14F-4D97-AF65-F5344CB8AC3E}">
        <p14:creationId xmlns:p14="http://schemas.microsoft.com/office/powerpoint/2010/main" val="4287240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46744-7BF0-E9A5-478F-29F8EBCE1F70}"/>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Projected Cash Flow of Simple CMA:</a:t>
            </a:r>
          </a:p>
        </p:txBody>
      </p:sp>
      <p:pic>
        <p:nvPicPr>
          <p:cNvPr id="7" name="Picture 6">
            <a:extLst>
              <a:ext uri="{FF2B5EF4-FFF2-40B4-BE49-F238E27FC236}">
                <a16:creationId xmlns:a16="http://schemas.microsoft.com/office/drawing/2014/main" id="{96CBF14C-56BF-D626-2D70-C552039FD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513" y="1101272"/>
            <a:ext cx="5514975" cy="5467350"/>
          </a:xfrm>
          <a:prstGeom prst="rect">
            <a:avLst/>
          </a:prstGeom>
        </p:spPr>
      </p:pic>
    </p:spTree>
    <p:extLst>
      <p:ext uri="{BB962C8B-B14F-4D97-AF65-F5344CB8AC3E}">
        <p14:creationId xmlns:p14="http://schemas.microsoft.com/office/powerpoint/2010/main" val="42169146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46744-7BF0-E9A5-478F-29F8EBCE1F70}"/>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Projected Cash Flow of Startup CMA:</a:t>
            </a:r>
          </a:p>
        </p:txBody>
      </p:sp>
      <p:pic>
        <p:nvPicPr>
          <p:cNvPr id="2" name="Picture 1">
            <a:extLst>
              <a:ext uri="{FF2B5EF4-FFF2-40B4-BE49-F238E27FC236}">
                <a16:creationId xmlns:a16="http://schemas.microsoft.com/office/drawing/2014/main" id="{1C3BE08D-96CD-5FED-3F99-989E6797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57" y="1633536"/>
            <a:ext cx="11157195" cy="4354309"/>
          </a:xfrm>
          <a:prstGeom prst="rect">
            <a:avLst/>
          </a:prstGeom>
        </p:spPr>
      </p:pic>
    </p:spTree>
    <p:extLst>
      <p:ext uri="{BB962C8B-B14F-4D97-AF65-F5344CB8AC3E}">
        <p14:creationId xmlns:p14="http://schemas.microsoft.com/office/powerpoint/2010/main" val="2653670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46744-7BF0-E9A5-478F-29F8EBCE1F70}"/>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Projected Profit &amp; Loss of Simple CMA:</a:t>
            </a:r>
          </a:p>
        </p:txBody>
      </p:sp>
      <p:pic>
        <p:nvPicPr>
          <p:cNvPr id="3" name="Picture 2">
            <a:extLst>
              <a:ext uri="{FF2B5EF4-FFF2-40B4-BE49-F238E27FC236}">
                <a16:creationId xmlns:a16="http://schemas.microsoft.com/office/drawing/2014/main" id="{2F5033A1-4EA0-70C9-BC3F-29A54B34F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268" y="1059734"/>
            <a:ext cx="6477000" cy="5495925"/>
          </a:xfrm>
          <a:prstGeom prst="rect">
            <a:avLst/>
          </a:prstGeom>
        </p:spPr>
      </p:pic>
    </p:spTree>
    <p:extLst>
      <p:ext uri="{BB962C8B-B14F-4D97-AF65-F5344CB8AC3E}">
        <p14:creationId xmlns:p14="http://schemas.microsoft.com/office/powerpoint/2010/main" val="7032297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46744-7BF0-E9A5-478F-29F8EBCE1F70}"/>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Projected Profit &amp; Loss of Simple CMA:</a:t>
            </a:r>
          </a:p>
        </p:txBody>
      </p:sp>
      <p:pic>
        <p:nvPicPr>
          <p:cNvPr id="3" name="Picture 2">
            <a:extLst>
              <a:ext uri="{FF2B5EF4-FFF2-40B4-BE49-F238E27FC236}">
                <a16:creationId xmlns:a16="http://schemas.microsoft.com/office/drawing/2014/main" id="{A03F00C0-CAB8-00B3-423B-25F07F03C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776" y="1521311"/>
            <a:ext cx="7945488" cy="3596379"/>
          </a:xfrm>
          <a:prstGeom prst="rect">
            <a:avLst/>
          </a:prstGeom>
        </p:spPr>
      </p:pic>
    </p:spTree>
    <p:extLst>
      <p:ext uri="{BB962C8B-B14F-4D97-AF65-F5344CB8AC3E}">
        <p14:creationId xmlns:p14="http://schemas.microsoft.com/office/powerpoint/2010/main" val="3887977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38ABA7C-1072-56C2-6B25-DA9D012DE84C}"/>
              </a:ext>
            </a:extLst>
          </p:cNvPr>
          <p:cNvSpPr txBox="1"/>
          <p:nvPr/>
        </p:nvSpPr>
        <p:spPr>
          <a:xfrm>
            <a:off x="492502" y="532207"/>
            <a:ext cx="11280875" cy="584775"/>
          </a:xfrm>
          <a:prstGeom prst="rect">
            <a:avLst/>
          </a:prstGeom>
          <a:noFill/>
        </p:spPr>
        <p:txBody>
          <a:bodyPr wrap="square" rtlCol="0">
            <a:spAutoFit/>
          </a:bodyPr>
          <a:lstStyle/>
          <a:p>
            <a:r>
              <a:rPr lang="en-US" sz="32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Documents required for DPIIT Registration Process:</a:t>
            </a:r>
          </a:p>
        </p:txBody>
      </p:sp>
      <p:sp>
        <p:nvSpPr>
          <p:cNvPr id="2" name="TextBox 1">
            <a:extLst>
              <a:ext uri="{FF2B5EF4-FFF2-40B4-BE49-F238E27FC236}">
                <a16:creationId xmlns:a16="http://schemas.microsoft.com/office/drawing/2014/main" id="{17258A61-BE7C-0A26-03DF-13C1161154AB}"/>
              </a:ext>
            </a:extLst>
          </p:cNvPr>
          <p:cNvSpPr txBox="1"/>
          <p:nvPr/>
        </p:nvSpPr>
        <p:spPr>
          <a:xfrm>
            <a:off x="767092" y="1422381"/>
            <a:ext cx="10287840" cy="4093428"/>
          </a:xfrm>
          <a:prstGeom prst="rect">
            <a:avLst/>
          </a:prstGeom>
          <a:noFill/>
        </p:spPr>
        <p:txBody>
          <a:bodyPr wrap="square" rtlCol="0">
            <a:spAutoFit/>
          </a:bodyPr>
          <a:lstStyle/>
          <a:p>
            <a:pPr algn="just"/>
            <a:r>
              <a:rPr lang="en-US" sz="2000" dirty="0">
                <a:latin typeface="Lucida Fax" panose="02060602050505020204" pitchFamily="18" charset="0"/>
              </a:rPr>
              <a:t>•	All Director’s Aadhar, PAN, Email id and Contact no.</a:t>
            </a:r>
          </a:p>
          <a:p>
            <a:pPr algn="just"/>
            <a:r>
              <a:rPr lang="en-US" sz="2000" dirty="0">
                <a:latin typeface="Lucida Fax" panose="02060602050505020204" pitchFamily="18" charset="0"/>
              </a:rPr>
              <a:t>•	Company’s official website, link, or pitch deck if any</a:t>
            </a:r>
          </a:p>
          <a:p>
            <a:pPr algn="just"/>
            <a:r>
              <a:rPr lang="en-US" sz="2000" dirty="0">
                <a:latin typeface="Lucida Fax" panose="02060602050505020204" pitchFamily="18" charset="0"/>
              </a:rPr>
              <a:t>•	Details about patent and trademark if any</a:t>
            </a:r>
          </a:p>
          <a:p>
            <a:pPr algn="just"/>
            <a:r>
              <a:rPr lang="en-US" sz="2000" dirty="0">
                <a:latin typeface="Lucida Fax" panose="02060602050505020204" pitchFamily="18" charset="0"/>
              </a:rPr>
              <a:t>•	Intellectual Property Assignment Agreements if Any</a:t>
            </a:r>
          </a:p>
          <a:p>
            <a:pPr algn="just"/>
            <a:r>
              <a:rPr lang="en-US" sz="2000" dirty="0">
                <a:latin typeface="Lucida Fax" panose="02060602050505020204" pitchFamily="18" charset="0"/>
              </a:rPr>
              <a:t>•	Founder/ Co-Founder Agreement if any</a:t>
            </a:r>
          </a:p>
          <a:p>
            <a:pPr algn="just"/>
            <a:r>
              <a:rPr lang="en-US" sz="2000" dirty="0">
                <a:latin typeface="Lucida Fax" panose="02060602050505020204" pitchFamily="18" charset="0"/>
              </a:rPr>
              <a:t>•	Company’s logo (Mandatory)</a:t>
            </a:r>
          </a:p>
          <a:p>
            <a:pPr algn="just"/>
            <a:r>
              <a:rPr lang="en-US" sz="2000" dirty="0">
                <a:latin typeface="Lucida Fax" panose="02060602050505020204" pitchFamily="18" charset="0"/>
              </a:rPr>
              <a:t>•	Company’s Mail id</a:t>
            </a:r>
          </a:p>
          <a:p>
            <a:pPr algn="just"/>
            <a:r>
              <a:rPr lang="en-US" sz="2000" dirty="0">
                <a:latin typeface="Lucida Fax" panose="02060602050505020204" pitchFamily="18" charset="0"/>
              </a:rPr>
              <a:t>•	MOA, AOA and COI of company</a:t>
            </a:r>
          </a:p>
          <a:p>
            <a:pPr algn="just"/>
            <a:r>
              <a:rPr lang="en-US" sz="2000" dirty="0">
                <a:latin typeface="Lucida Fax" panose="02060602050505020204" pitchFamily="18" charset="0"/>
              </a:rPr>
              <a:t>•	PAN Card of the company</a:t>
            </a:r>
          </a:p>
          <a:p>
            <a:pPr algn="just"/>
            <a:r>
              <a:rPr lang="en-US" sz="2000" dirty="0">
                <a:latin typeface="Lucida Fax" panose="02060602050505020204" pitchFamily="18" charset="0"/>
              </a:rPr>
              <a:t>•	Company Details (Industry, Sector, Category, Regd. Office address etc.)</a:t>
            </a:r>
          </a:p>
          <a:p>
            <a:pPr algn="just"/>
            <a:r>
              <a:rPr lang="en-US" sz="2000" dirty="0">
                <a:latin typeface="Lucida Fax" panose="02060602050505020204" pitchFamily="18" charset="0"/>
              </a:rPr>
              <a:t>•	A brief about business and products/services and notes on innovation</a:t>
            </a:r>
          </a:p>
          <a:p>
            <a:pPr algn="just"/>
            <a:r>
              <a:rPr lang="en-US" sz="2000" dirty="0">
                <a:latin typeface="Lucida Fax" panose="02060602050505020204" pitchFamily="18" charset="0"/>
              </a:rPr>
              <a:t>•	Revenue model and uniqueness of products</a:t>
            </a:r>
          </a:p>
          <a:p>
            <a:endParaRPr lang="en-US" sz="2000" dirty="0"/>
          </a:p>
        </p:txBody>
      </p:sp>
    </p:spTree>
    <p:extLst>
      <p:ext uri="{BB962C8B-B14F-4D97-AF65-F5344CB8AC3E}">
        <p14:creationId xmlns:p14="http://schemas.microsoft.com/office/powerpoint/2010/main" val="599904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46744-7BF0-E9A5-478F-29F8EBCE1F70}"/>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Projected Profit &amp; Loss of Startup CMA:</a:t>
            </a:r>
          </a:p>
        </p:txBody>
      </p:sp>
      <p:pic>
        <p:nvPicPr>
          <p:cNvPr id="4" name="Picture 3">
            <a:extLst>
              <a:ext uri="{FF2B5EF4-FFF2-40B4-BE49-F238E27FC236}">
                <a16:creationId xmlns:a16="http://schemas.microsoft.com/office/drawing/2014/main" id="{9A99C5F0-C4C8-6188-2D92-006EDB95D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954" y="1160265"/>
            <a:ext cx="9952091" cy="5128974"/>
          </a:xfrm>
          <a:prstGeom prst="rect">
            <a:avLst/>
          </a:prstGeom>
        </p:spPr>
      </p:pic>
    </p:spTree>
    <p:extLst>
      <p:ext uri="{BB962C8B-B14F-4D97-AF65-F5344CB8AC3E}">
        <p14:creationId xmlns:p14="http://schemas.microsoft.com/office/powerpoint/2010/main" val="2413965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5FFB3-4D10-BBBA-CC11-200EF3D42A3F}"/>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MIS Report in Startup:</a:t>
            </a:r>
          </a:p>
        </p:txBody>
      </p:sp>
      <p:sp>
        <p:nvSpPr>
          <p:cNvPr id="3" name="TextBox 2">
            <a:extLst>
              <a:ext uri="{FF2B5EF4-FFF2-40B4-BE49-F238E27FC236}">
                <a16:creationId xmlns:a16="http://schemas.microsoft.com/office/drawing/2014/main" id="{8879B657-7A9D-C6B4-C5F9-B1E66A2B10D7}"/>
              </a:ext>
            </a:extLst>
          </p:cNvPr>
          <p:cNvSpPr txBox="1"/>
          <p:nvPr/>
        </p:nvSpPr>
        <p:spPr>
          <a:xfrm>
            <a:off x="688257" y="1289958"/>
            <a:ext cx="11001829" cy="3970318"/>
          </a:xfrm>
          <a:prstGeom prst="rect">
            <a:avLst/>
          </a:prstGeom>
          <a:noFill/>
        </p:spPr>
        <p:txBody>
          <a:bodyPr wrap="square" rtlCol="0">
            <a:spAutoFit/>
          </a:bodyPr>
          <a:lstStyle/>
          <a:p>
            <a:pPr algn="just"/>
            <a:r>
              <a:rPr lang="en-US" b="1" i="0" dirty="0">
                <a:solidFill>
                  <a:srgbClr val="333333"/>
                </a:solidFill>
                <a:effectLst/>
                <a:latin typeface="Lucida Fax" panose="02060602050505020204" pitchFamily="18" charset="0"/>
              </a:rPr>
              <a:t>MIS Statements – </a:t>
            </a:r>
            <a:r>
              <a:rPr lang="en-US" b="0" i="0" dirty="0">
                <a:solidFill>
                  <a:srgbClr val="333333"/>
                </a:solidFill>
                <a:effectLst/>
                <a:latin typeface="Lucida Fax" panose="02060602050505020204" pitchFamily="18" charset="0"/>
              </a:rPr>
              <a:t>With increasing complexity in businesses and technological advances, evaluating organizational performance has become crucial.</a:t>
            </a:r>
          </a:p>
          <a:p>
            <a:pPr algn="just"/>
            <a:endParaRPr lang="en-US" b="0" i="0" dirty="0">
              <a:solidFill>
                <a:srgbClr val="333333"/>
              </a:solidFill>
              <a:effectLst/>
              <a:latin typeface="Lucida Fax" panose="02060602050505020204" pitchFamily="18" charset="0"/>
            </a:endParaRPr>
          </a:p>
          <a:p>
            <a:pPr algn="just"/>
            <a:r>
              <a:rPr lang="en-US" b="0" i="0" dirty="0">
                <a:solidFill>
                  <a:srgbClr val="333333"/>
                </a:solidFill>
                <a:effectLst/>
                <a:latin typeface="Lucida Fax" panose="02060602050505020204" pitchFamily="18" charset="0"/>
              </a:rPr>
              <a:t>As Managements we rely on extensive reporting of every aspect of our business to help with efficient management. Such reports provide deep insights for making smart business decisions and strategies.</a:t>
            </a:r>
          </a:p>
          <a:p>
            <a:pPr algn="just"/>
            <a:endParaRPr lang="en-US" b="0" i="0" dirty="0">
              <a:solidFill>
                <a:srgbClr val="333333"/>
              </a:solidFill>
              <a:effectLst/>
              <a:latin typeface="Lucida Fax" panose="02060602050505020204" pitchFamily="18" charset="0"/>
            </a:endParaRPr>
          </a:p>
          <a:p>
            <a:pPr algn="just"/>
            <a:r>
              <a:rPr lang="en-US" b="1" i="0" dirty="0">
                <a:solidFill>
                  <a:srgbClr val="333333"/>
                </a:solidFill>
                <a:effectLst/>
                <a:latin typeface="Lucida Fax" panose="02060602050505020204" pitchFamily="18" charset="0"/>
              </a:rPr>
              <a:t>Management Information System</a:t>
            </a:r>
            <a:r>
              <a:rPr lang="en-US" b="0" i="0" dirty="0">
                <a:solidFill>
                  <a:srgbClr val="333333"/>
                </a:solidFill>
                <a:effectLst/>
                <a:latin typeface="Lucida Fax" panose="02060602050505020204" pitchFamily="18" charset="0"/>
              </a:rPr>
              <a:t>, which is integrated with accounting software, is the full form of a MIS report. It offers a wide range of reports on trends, inventories, cash flows, and other topics to encourage the use of automation in management information systems, allowing businesses to run more efficiently and productively.</a:t>
            </a:r>
          </a:p>
          <a:p>
            <a:pPr algn="just"/>
            <a:endParaRPr lang="en-US" b="0" i="0" dirty="0">
              <a:solidFill>
                <a:srgbClr val="333333"/>
              </a:solidFill>
              <a:effectLst/>
              <a:latin typeface="Lucida Fax" panose="02060602050505020204" pitchFamily="18" charset="0"/>
            </a:endParaRPr>
          </a:p>
          <a:p>
            <a:pPr algn="just"/>
            <a:r>
              <a:rPr lang="en-US" b="0" i="0" dirty="0">
                <a:solidFill>
                  <a:srgbClr val="333333"/>
                </a:solidFill>
                <a:effectLst/>
                <a:latin typeface="Lucida Fax" panose="02060602050505020204" pitchFamily="18" charset="0"/>
              </a:rPr>
              <a:t>MIS Statements can be prepared monthly, quarterly, semi-annually or annually as per the investors or board of director’s requirements.</a:t>
            </a:r>
          </a:p>
        </p:txBody>
      </p:sp>
    </p:spTree>
    <p:extLst>
      <p:ext uri="{BB962C8B-B14F-4D97-AF65-F5344CB8AC3E}">
        <p14:creationId xmlns:p14="http://schemas.microsoft.com/office/powerpoint/2010/main" val="10586366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5FFB3-4D10-BBBA-CC11-200EF3D42A3F}"/>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MIS Report in Startup:</a:t>
            </a:r>
          </a:p>
        </p:txBody>
      </p:sp>
      <p:sp>
        <p:nvSpPr>
          <p:cNvPr id="3" name="TextBox 2">
            <a:extLst>
              <a:ext uri="{FF2B5EF4-FFF2-40B4-BE49-F238E27FC236}">
                <a16:creationId xmlns:a16="http://schemas.microsoft.com/office/drawing/2014/main" id="{8879B657-7A9D-C6B4-C5F9-B1E66A2B10D7}"/>
              </a:ext>
            </a:extLst>
          </p:cNvPr>
          <p:cNvSpPr txBox="1"/>
          <p:nvPr/>
        </p:nvSpPr>
        <p:spPr>
          <a:xfrm>
            <a:off x="688257" y="1289958"/>
            <a:ext cx="11001829" cy="3970318"/>
          </a:xfrm>
          <a:prstGeom prst="rect">
            <a:avLst/>
          </a:prstGeom>
          <a:noFill/>
        </p:spPr>
        <p:txBody>
          <a:bodyPr wrap="square" rtlCol="0">
            <a:spAutoFit/>
          </a:bodyPr>
          <a:lstStyle/>
          <a:p>
            <a:pPr algn="just"/>
            <a:r>
              <a:rPr lang="en-US" b="1" i="0" dirty="0">
                <a:solidFill>
                  <a:srgbClr val="333333"/>
                </a:solidFill>
                <a:effectLst/>
                <a:latin typeface="Lucida Fax" panose="02060602050505020204" pitchFamily="18" charset="0"/>
              </a:rPr>
              <a:t>Basic things you need to consider while preparing the MIS Report.</a:t>
            </a:r>
          </a:p>
          <a:p>
            <a:pPr algn="just"/>
            <a:endParaRPr lang="en-US" dirty="0">
              <a:solidFill>
                <a:srgbClr val="333333"/>
              </a:solidFill>
              <a:latin typeface="Lucida Fax" panose="02060602050505020204" pitchFamily="18" charset="0"/>
            </a:endParaRPr>
          </a:p>
          <a:p>
            <a:pPr algn="just"/>
            <a:endParaRPr lang="en-US" b="0" i="0" dirty="0">
              <a:solidFill>
                <a:srgbClr val="333333"/>
              </a:solidFill>
              <a:effectLst/>
              <a:latin typeface="Lucida Fax" panose="02060602050505020204" pitchFamily="18" charset="0"/>
            </a:endParaRPr>
          </a:p>
          <a:p>
            <a:pPr algn="just"/>
            <a:r>
              <a:rPr lang="en-US" b="0" i="0" dirty="0">
                <a:solidFill>
                  <a:srgbClr val="333333"/>
                </a:solidFill>
                <a:effectLst/>
                <a:latin typeface="Lucida Fax" panose="02060602050505020204" pitchFamily="18" charset="0"/>
              </a:rPr>
              <a:t>- Make sure the numbers are directly derived by the immediate manager.</a:t>
            </a:r>
          </a:p>
          <a:p>
            <a:pPr algn="just"/>
            <a:endParaRPr lang="en-US" b="0" i="0" dirty="0">
              <a:solidFill>
                <a:srgbClr val="333333"/>
              </a:solidFill>
              <a:effectLst/>
              <a:latin typeface="Lucida Fax" panose="02060602050505020204" pitchFamily="18" charset="0"/>
            </a:endParaRPr>
          </a:p>
          <a:p>
            <a:pPr algn="just"/>
            <a:r>
              <a:rPr lang="en-US" b="0" i="0" dirty="0">
                <a:solidFill>
                  <a:srgbClr val="333333"/>
                </a:solidFill>
                <a:effectLst/>
                <a:latin typeface="Lucida Fax" panose="02060602050505020204" pitchFamily="18" charset="0"/>
              </a:rPr>
              <a:t>- Formulas should be correctly put.</a:t>
            </a:r>
          </a:p>
          <a:p>
            <a:pPr algn="just"/>
            <a:endParaRPr lang="en-US" b="0" i="0" dirty="0">
              <a:solidFill>
                <a:srgbClr val="333333"/>
              </a:solidFill>
              <a:effectLst/>
              <a:latin typeface="Lucida Fax" panose="02060602050505020204" pitchFamily="18" charset="0"/>
            </a:endParaRPr>
          </a:p>
          <a:p>
            <a:pPr algn="just"/>
            <a:r>
              <a:rPr lang="en-US" b="0" i="0" dirty="0">
                <a:solidFill>
                  <a:srgbClr val="333333"/>
                </a:solidFill>
                <a:effectLst/>
                <a:latin typeface="Lucida Fax" panose="02060602050505020204" pitchFamily="18" charset="0"/>
              </a:rPr>
              <a:t>- Should be simple but informative</a:t>
            </a:r>
          </a:p>
          <a:p>
            <a:pPr algn="just"/>
            <a:endParaRPr lang="en-US" b="0" i="0" dirty="0">
              <a:solidFill>
                <a:srgbClr val="333333"/>
              </a:solidFill>
              <a:effectLst/>
              <a:latin typeface="Lucida Fax" panose="02060602050505020204" pitchFamily="18" charset="0"/>
            </a:endParaRPr>
          </a:p>
          <a:p>
            <a:pPr algn="just"/>
            <a:r>
              <a:rPr lang="en-US" b="0" i="0" dirty="0">
                <a:solidFill>
                  <a:srgbClr val="333333"/>
                </a:solidFill>
                <a:effectLst/>
                <a:latin typeface="Lucida Fax" panose="02060602050505020204" pitchFamily="18" charset="0"/>
              </a:rPr>
              <a:t>- Show comparisons in every month.</a:t>
            </a:r>
          </a:p>
          <a:p>
            <a:pPr algn="just"/>
            <a:endParaRPr lang="en-US" b="0" i="0" dirty="0">
              <a:solidFill>
                <a:srgbClr val="333333"/>
              </a:solidFill>
              <a:effectLst/>
              <a:latin typeface="Lucida Fax" panose="02060602050505020204" pitchFamily="18" charset="0"/>
            </a:endParaRPr>
          </a:p>
          <a:p>
            <a:pPr algn="just"/>
            <a:r>
              <a:rPr lang="en-US" b="0" i="0" dirty="0">
                <a:solidFill>
                  <a:srgbClr val="333333"/>
                </a:solidFill>
                <a:effectLst/>
                <a:latin typeface="Lucida Fax" panose="02060602050505020204" pitchFamily="18" charset="0"/>
              </a:rPr>
              <a:t>- Consistency (e.g. if amounts are in Cr or Lacs it should be the same overall)</a:t>
            </a:r>
          </a:p>
          <a:p>
            <a:pPr algn="just"/>
            <a:endParaRPr lang="en-US" b="0" i="0" dirty="0">
              <a:solidFill>
                <a:srgbClr val="333333"/>
              </a:solidFill>
              <a:effectLst/>
              <a:latin typeface="Lucida Fax" panose="02060602050505020204" pitchFamily="18" charset="0"/>
            </a:endParaRPr>
          </a:p>
          <a:p>
            <a:pPr algn="just"/>
            <a:r>
              <a:rPr lang="en-US" b="0" i="0" dirty="0">
                <a:solidFill>
                  <a:srgbClr val="333333"/>
                </a:solidFill>
                <a:effectLst/>
                <a:latin typeface="Lucida Fax" panose="02060602050505020204" pitchFamily="18" charset="0"/>
              </a:rPr>
              <a:t>- It should show a story or a chain </a:t>
            </a:r>
          </a:p>
        </p:txBody>
      </p:sp>
    </p:spTree>
    <p:extLst>
      <p:ext uri="{BB962C8B-B14F-4D97-AF65-F5344CB8AC3E}">
        <p14:creationId xmlns:p14="http://schemas.microsoft.com/office/powerpoint/2010/main" val="272555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08DE66-A518-6513-CC9D-0496B20AB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325" y="688521"/>
            <a:ext cx="7843350" cy="5044621"/>
          </a:xfrm>
          <a:prstGeom prst="rect">
            <a:avLst/>
          </a:prstGeom>
        </p:spPr>
      </p:pic>
    </p:spTree>
    <p:extLst>
      <p:ext uri="{BB962C8B-B14F-4D97-AF65-F5344CB8AC3E}">
        <p14:creationId xmlns:p14="http://schemas.microsoft.com/office/powerpoint/2010/main" val="3448506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5FFB3-4D10-BBBA-CC11-200EF3D42A3F}"/>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MIS Report in Startup:</a:t>
            </a:r>
          </a:p>
        </p:txBody>
      </p:sp>
      <p:sp>
        <p:nvSpPr>
          <p:cNvPr id="3" name="TextBox 2">
            <a:extLst>
              <a:ext uri="{FF2B5EF4-FFF2-40B4-BE49-F238E27FC236}">
                <a16:creationId xmlns:a16="http://schemas.microsoft.com/office/drawing/2014/main" id="{8879B657-7A9D-C6B4-C5F9-B1E66A2B10D7}"/>
              </a:ext>
            </a:extLst>
          </p:cNvPr>
          <p:cNvSpPr txBox="1"/>
          <p:nvPr/>
        </p:nvSpPr>
        <p:spPr>
          <a:xfrm>
            <a:off x="595085" y="1101272"/>
            <a:ext cx="11001829" cy="4524315"/>
          </a:xfrm>
          <a:prstGeom prst="rect">
            <a:avLst/>
          </a:prstGeom>
          <a:noFill/>
        </p:spPr>
        <p:txBody>
          <a:bodyPr wrap="square" rtlCol="0">
            <a:spAutoFit/>
          </a:bodyPr>
          <a:lstStyle/>
          <a:p>
            <a:pPr algn="just"/>
            <a:r>
              <a:rPr lang="en-US" b="1" i="0" dirty="0">
                <a:solidFill>
                  <a:srgbClr val="333333"/>
                </a:solidFill>
                <a:effectLst/>
                <a:latin typeface="Lucida Fax" panose="02060602050505020204" pitchFamily="18" charset="0"/>
              </a:rPr>
              <a:t>So Mainly MIS Statements are made of 4 important components:</a:t>
            </a:r>
          </a:p>
          <a:p>
            <a:pPr algn="just"/>
            <a:endParaRPr lang="en-US" b="1" dirty="0">
              <a:solidFill>
                <a:srgbClr val="333333"/>
              </a:solidFill>
              <a:latin typeface="Lucida Fax" panose="02060602050505020204" pitchFamily="18" charset="0"/>
            </a:endParaRPr>
          </a:p>
          <a:p>
            <a:pPr algn="just"/>
            <a:r>
              <a:rPr lang="en-US" b="1" i="0" dirty="0">
                <a:solidFill>
                  <a:srgbClr val="333333"/>
                </a:solidFill>
                <a:effectLst/>
                <a:latin typeface="Lucida Fax" panose="02060602050505020204" pitchFamily="18" charset="0"/>
              </a:rPr>
              <a:t>A CFO Dashboard</a:t>
            </a:r>
            <a:r>
              <a:rPr lang="en-US" b="0" i="0" dirty="0">
                <a:solidFill>
                  <a:srgbClr val="333333"/>
                </a:solidFill>
                <a:effectLst/>
                <a:latin typeface="Lucida Fax" panose="02060602050505020204" pitchFamily="18" charset="0"/>
              </a:rPr>
              <a:t> is basically a glimpse of current month’s performance in comparison to previous months.</a:t>
            </a:r>
          </a:p>
          <a:p>
            <a:pPr algn="just"/>
            <a:endParaRPr lang="en-US" b="0" i="0" dirty="0">
              <a:solidFill>
                <a:srgbClr val="333333"/>
              </a:solidFill>
              <a:effectLst/>
              <a:latin typeface="Lucida Fax" panose="02060602050505020204" pitchFamily="18" charset="0"/>
            </a:endParaRPr>
          </a:p>
          <a:p>
            <a:pPr algn="just"/>
            <a:r>
              <a:rPr lang="en-US" b="0" i="0" dirty="0">
                <a:solidFill>
                  <a:srgbClr val="333333"/>
                </a:solidFill>
                <a:effectLst/>
                <a:latin typeface="Lucida Fax" panose="02060602050505020204" pitchFamily="18" charset="0"/>
              </a:rPr>
              <a:t>Revenue &amp; EBIDTA are the main constraints which are similar in every business. Hence, they remain fixed.</a:t>
            </a:r>
          </a:p>
          <a:p>
            <a:pPr algn="just"/>
            <a:endParaRPr lang="en-US" b="0" i="0" dirty="0">
              <a:solidFill>
                <a:srgbClr val="333333"/>
              </a:solidFill>
              <a:effectLst/>
              <a:latin typeface="Lucida Fax" panose="02060602050505020204" pitchFamily="18" charset="0"/>
            </a:endParaRPr>
          </a:p>
          <a:p>
            <a:pPr algn="just"/>
            <a:r>
              <a:rPr lang="en-US" b="0" i="0" dirty="0">
                <a:solidFill>
                  <a:srgbClr val="333333"/>
                </a:solidFill>
                <a:effectLst/>
                <a:latin typeface="Lucida Fax" panose="02060602050505020204" pitchFamily="18" charset="0"/>
              </a:rPr>
              <a:t>Components in the CFO Dashboard varies according to the industry.</a:t>
            </a:r>
          </a:p>
          <a:p>
            <a:pPr algn="just"/>
            <a:endParaRPr lang="en-US" b="0" i="0" dirty="0">
              <a:solidFill>
                <a:srgbClr val="333333"/>
              </a:solidFill>
              <a:effectLst/>
              <a:latin typeface="Lucida Fax" panose="02060602050505020204" pitchFamily="18" charset="0"/>
            </a:endParaRPr>
          </a:p>
          <a:p>
            <a:pPr algn="just"/>
            <a:r>
              <a:rPr lang="en-US" b="0" i="0" dirty="0">
                <a:solidFill>
                  <a:srgbClr val="333333"/>
                </a:solidFill>
                <a:effectLst/>
                <a:latin typeface="Lucida Fax" panose="02060602050505020204" pitchFamily="18" charset="0"/>
              </a:rPr>
              <a:t>For e.g. In an healthcare industry occupancy of Beds, number of patients etc. are tracked whereas in an hospitality business the revenue incurred from the various franchises, the number of orders from dine in or takeaway are measured.</a:t>
            </a:r>
          </a:p>
          <a:p>
            <a:pPr algn="just"/>
            <a:endParaRPr lang="en-US" b="0" i="0" dirty="0">
              <a:solidFill>
                <a:srgbClr val="333333"/>
              </a:solidFill>
              <a:effectLst/>
              <a:latin typeface="Lucida Fax" panose="02060602050505020204" pitchFamily="18" charset="0"/>
            </a:endParaRPr>
          </a:p>
          <a:p>
            <a:pPr algn="just"/>
            <a:r>
              <a:rPr lang="en-US" b="0" i="0" dirty="0">
                <a:solidFill>
                  <a:srgbClr val="333333"/>
                </a:solidFill>
                <a:effectLst/>
                <a:latin typeface="Lucida Fax" panose="02060602050505020204" pitchFamily="18" charset="0"/>
              </a:rPr>
              <a:t>The dashboard shows the significant increase/decrease of these components between the current month and the previous month.</a:t>
            </a:r>
          </a:p>
        </p:txBody>
      </p:sp>
    </p:spTree>
    <p:extLst>
      <p:ext uri="{BB962C8B-B14F-4D97-AF65-F5344CB8AC3E}">
        <p14:creationId xmlns:p14="http://schemas.microsoft.com/office/powerpoint/2010/main" val="1688517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45FFB3-4D10-BBBA-CC11-200EF3D42A3F}"/>
              </a:ext>
            </a:extLst>
          </p:cNvPr>
          <p:cNvSpPr txBox="1"/>
          <p:nvPr/>
        </p:nvSpPr>
        <p:spPr>
          <a:xfrm>
            <a:off x="688257" y="393386"/>
            <a:ext cx="11284409"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MIS Report in Startup:</a:t>
            </a:r>
          </a:p>
        </p:txBody>
      </p:sp>
      <p:sp>
        <p:nvSpPr>
          <p:cNvPr id="3" name="TextBox 2">
            <a:extLst>
              <a:ext uri="{FF2B5EF4-FFF2-40B4-BE49-F238E27FC236}">
                <a16:creationId xmlns:a16="http://schemas.microsoft.com/office/drawing/2014/main" id="{8879B657-7A9D-C6B4-C5F9-B1E66A2B10D7}"/>
              </a:ext>
            </a:extLst>
          </p:cNvPr>
          <p:cNvSpPr txBox="1"/>
          <p:nvPr/>
        </p:nvSpPr>
        <p:spPr>
          <a:xfrm>
            <a:off x="595085" y="1246415"/>
            <a:ext cx="11001829" cy="5355312"/>
          </a:xfrm>
          <a:prstGeom prst="rect">
            <a:avLst/>
          </a:prstGeom>
          <a:noFill/>
        </p:spPr>
        <p:txBody>
          <a:bodyPr wrap="square" rtlCol="0">
            <a:spAutoFit/>
          </a:bodyPr>
          <a:lstStyle/>
          <a:p>
            <a:pPr algn="just"/>
            <a:r>
              <a:rPr lang="en-US" b="1" i="0" dirty="0">
                <a:solidFill>
                  <a:srgbClr val="333333"/>
                </a:solidFill>
                <a:effectLst/>
                <a:latin typeface="Lucida Fax" panose="02060602050505020204" pitchFamily="18" charset="0"/>
              </a:rPr>
              <a:t>Secondly, Industry ratios </a:t>
            </a:r>
            <a:r>
              <a:rPr lang="en-US" i="0" dirty="0">
                <a:solidFill>
                  <a:srgbClr val="333333"/>
                </a:solidFill>
                <a:effectLst/>
                <a:latin typeface="Lucida Fax" panose="02060602050505020204" pitchFamily="18" charset="0"/>
              </a:rPr>
              <a:t>helps us tell a story of our performance which mere numbers can’t. Key metrics help us compare our growth or downfall with the industrial performance. It gives precise percentages for better understanding.</a:t>
            </a:r>
          </a:p>
          <a:p>
            <a:pPr algn="just"/>
            <a:endParaRPr lang="en-US" i="0" dirty="0">
              <a:solidFill>
                <a:srgbClr val="333333"/>
              </a:solidFill>
              <a:effectLst/>
              <a:latin typeface="Lucida Fax" panose="02060602050505020204" pitchFamily="18" charset="0"/>
            </a:endParaRPr>
          </a:p>
          <a:p>
            <a:pPr algn="just"/>
            <a:r>
              <a:rPr lang="en-US" i="0" dirty="0">
                <a:solidFill>
                  <a:srgbClr val="333333"/>
                </a:solidFill>
                <a:effectLst/>
                <a:latin typeface="Lucida Fax" panose="02060602050505020204" pitchFamily="18" charset="0"/>
              </a:rPr>
              <a:t>For e.g. EBITDA Ratios, Marginal Ratios, Revenue Growth, Increase/Decrease in Costs, Cost as a % of revenue etc.</a:t>
            </a:r>
          </a:p>
          <a:p>
            <a:pPr algn="just"/>
            <a:endParaRPr lang="en-US" i="0" dirty="0">
              <a:solidFill>
                <a:srgbClr val="333333"/>
              </a:solidFill>
              <a:effectLst/>
              <a:latin typeface="Lucida Fax" panose="02060602050505020204" pitchFamily="18" charset="0"/>
            </a:endParaRPr>
          </a:p>
          <a:p>
            <a:pPr algn="just"/>
            <a:r>
              <a:rPr lang="en-US" i="0" dirty="0">
                <a:solidFill>
                  <a:srgbClr val="333333"/>
                </a:solidFill>
                <a:effectLst/>
                <a:latin typeface="Lucida Fax" panose="02060602050505020204" pitchFamily="18" charset="0"/>
              </a:rPr>
              <a:t>Some ratios are also industry specific for e.g. in the healthcare industry average revenue per patient, average cost per patient, marginal cost per bed etc. are measured.</a:t>
            </a:r>
          </a:p>
          <a:p>
            <a:pPr algn="just"/>
            <a:endParaRPr lang="en-US" i="0" dirty="0">
              <a:solidFill>
                <a:srgbClr val="333333"/>
              </a:solidFill>
              <a:effectLst/>
              <a:latin typeface="Lucida Fax" panose="02060602050505020204" pitchFamily="18" charset="0"/>
            </a:endParaRPr>
          </a:p>
          <a:p>
            <a:pPr algn="just"/>
            <a:r>
              <a:rPr lang="en-US" b="1" i="0" dirty="0">
                <a:solidFill>
                  <a:srgbClr val="333333"/>
                </a:solidFill>
                <a:effectLst/>
                <a:latin typeface="Lucida Fax" panose="02060602050505020204" pitchFamily="18" charset="0"/>
              </a:rPr>
              <a:t>Budget Variances</a:t>
            </a:r>
            <a:r>
              <a:rPr lang="en-US" i="0" dirty="0">
                <a:solidFill>
                  <a:srgbClr val="333333"/>
                </a:solidFill>
                <a:effectLst/>
                <a:latin typeface="Lucida Fax" panose="02060602050505020204" pitchFamily="18" charset="0"/>
              </a:rPr>
              <a:t>, simply put measures the difference between your budgeted performance with your actual performance.</a:t>
            </a:r>
          </a:p>
          <a:p>
            <a:pPr algn="just"/>
            <a:endParaRPr lang="en-US" i="0" dirty="0">
              <a:solidFill>
                <a:srgbClr val="333333"/>
              </a:solidFill>
              <a:effectLst/>
              <a:latin typeface="Lucida Fax" panose="02060602050505020204" pitchFamily="18" charset="0"/>
            </a:endParaRPr>
          </a:p>
          <a:p>
            <a:pPr algn="just"/>
            <a:r>
              <a:rPr lang="en-US" i="0" dirty="0">
                <a:solidFill>
                  <a:srgbClr val="333333"/>
                </a:solidFill>
                <a:effectLst/>
                <a:latin typeface="Lucida Fax" panose="02060602050505020204" pitchFamily="18" charset="0"/>
              </a:rPr>
              <a:t>Budget variances helps you realize the actual performance or growth of your company in comparison to your budgeted figures and helps you to take effective measures as required.</a:t>
            </a:r>
          </a:p>
          <a:p>
            <a:pPr algn="just"/>
            <a:endParaRPr lang="en-US" dirty="0">
              <a:solidFill>
                <a:srgbClr val="333333"/>
              </a:solidFill>
              <a:latin typeface="Lucida Fax" panose="02060602050505020204" pitchFamily="18" charset="0"/>
            </a:endParaRPr>
          </a:p>
          <a:p>
            <a:pPr algn="just"/>
            <a:r>
              <a:rPr lang="en-US" b="1" i="0" dirty="0">
                <a:solidFill>
                  <a:srgbClr val="333333"/>
                </a:solidFill>
                <a:effectLst/>
                <a:latin typeface="Lucida Fax" panose="02060602050505020204" pitchFamily="18" charset="0"/>
              </a:rPr>
              <a:t>Lastly, Company Financials</a:t>
            </a:r>
            <a:r>
              <a:rPr lang="en-US" b="0" i="0" dirty="0">
                <a:solidFill>
                  <a:srgbClr val="333333"/>
                </a:solidFill>
                <a:effectLst/>
                <a:latin typeface="Lucida Fax" panose="02060602050505020204" pitchFamily="18" charset="0"/>
              </a:rPr>
              <a:t>, it includes the Balance Sheet, Income &amp; Expense sheet and Cash Flow statement.</a:t>
            </a:r>
          </a:p>
          <a:p>
            <a:pPr algn="just"/>
            <a:endParaRPr lang="en-US" i="0" dirty="0">
              <a:solidFill>
                <a:srgbClr val="333333"/>
              </a:solidFill>
              <a:effectLst/>
              <a:latin typeface="Lucida Fax" panose="02060602050505020204" pitchFamily="18" charset="0"/>
            </a:endParaRPr>
          </a:p>
        </p:txBody>
      </p:sp>
    </p:spTree>
    <p:extLst>
      <p:ext uri="{BB962C8B-B14F-4D97-AF65-F5344CB8AC3E}">
        <p14:creationId xmlns:p14="http://schemas.microsoft.com/office/powerpoint/2010/main" val="4263120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CA2887-5E7B-058E-5EF6-2C2082C8D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947" y="619805"/>
            <a:ext cx="5287509" cy="5287509"/>
          </a:xfrm>
          <a:prstGeom prst="rect">
            <a:avLst/>
          </a:prstGeom>
        </p:spPr>
      </p:pic>
    </p:spTree>
    <p:extLst>
      <p:ext uri="{BB962C8B-B14F-4D97-AF65-F5344CB8AC3E}">
        <p14:creationId xmlns:p14="http://schemas.microsoft.com/office/powerpoint/2010/main" val="2032929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46744-7BF0-E9A5-478F-29F8EBCE1F70}"/>
              </a:ext>
            </a:extLst>
          </p:cNvPr>
          <p:cNvSpPr txBox="1"/>
          <p:nvPr/>
        </p:nvSpPr>
        <p:spPr>
          <a:xfrm>
            <a:off x="688257" y="393386"/>
            <a:ext cx="11284409" cy="646331"/>
          </a:xfrm>
          <a:prstGeom prst="rect">
            <a:avLst/>
          </a:prstGeom>
          <a:noFill/>
        </p:spPr>
        <p:txBody>
          <a:bodyPr wrap="square" rtlCol="0">
            <a:spAutoFit/>
          </a:bodyPr>
          <a:lstStyle/>
          <a:p>
            <a:r>
              <a:rPr lang="en-US" sz="36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Points to take care while preparing Pitch Deck:</a:t>
            </a:r>
          </a:p>
        </p:txBody>
      </p:sp>
      <p:sp>
        <p:nvSpPr>
          <p:cNvPr id="2" name="TextBox 1">
            <a:extLst>
              <a:ext uri="{FF2B5EF4-FFF2-40B4-BE49-F238E27FC236}">
                <a16:creationId xmlns:a16="http://schemas.microsoft.com/office/drawing/2014/main" id="{77F3A116-41DD-6371-3099-4D6A10725E97}"/>
              </a:ext>
            </a:extLst>
          </p:cNvPr>
          <p:cNvSpPr txBox="1"/>
          <p:nvPr/>
        </p:nvSpPr>
        <p:spPr>
          <a:xfrm>
            <a:off x="840658" y="1342103"/>
            <a:ext cx="10486100" cy="4247317"/>
          </a:xfrm>
          <a:prstGeom prst="rect">
            <a:avLst/>
          </a:prstGeom>
          <a:noFill/>
        </p:spPr>
        <p:txBody>
          <a:bodyPr wrap="square" rtlCol="0">
            <a:spAutoFit/>
          </a:bodyPr>
          <a:lstStyle/>
          <a:p>
            <a:pPr algn="just"/>
            <a:r>
              <a:rPr lang="en-US" dirty="0">
                <a:latin typeface="Lucida Fax" panose="02060602050505020204" pitchFamily="18" charset="0"/>
              </a:rPr>
              <a:t>- Business Model should be defined precisely and accurately.</a:t>
            </a:r>
          </a:p>
          <a:p>
            <a:pPr algn="just"/>
            <a:endParaRPr lang="en-US" dirty="0">
              <a:latin typeface="Lucida Fax" panose="02060602050505020204" pitchFamily="18" charset="0"/>
            </a:endParaRPr>
          </a:p>
          <a:p>
            <a:pPr algn="just"/>
            <a:r>
              <a:rPr lang="en-US" dirty="0">
                <a:latin typeface="Lucida Fax" panose="02060602050505020204" pitchFamily="18" charset="0"/>
              </a:rPr>
              <a:t>- Entire Pitch deck should be product centric.</a:t>
            </a:r>
          </a:p>
          <a:p>
            <a:pPr algn="just"/>
            <a:endParaRPr lang="en-US" dirty="0">
              <a:latin typeface="Lucida Fax" panose="02060602050505020204" pitchFamily="18" charset="0"/>
            </a:endParaRPr>
          </a:p>
          <a:p>
            <a:pPr algn="just"/>
            <a:r>
              <a:rPr lang="en-US" dirty="0">
                <a:latin typeface="Lucida Fax" panose="02060602050505020204" pitchFamily="18" charset="0"/>
              </a:rPr>
              <a:t>- Requirements of the fund should be in parity with the actual projections from current scenario.</a:t>
            </a:r>
          </a:p>
          <a:p>
            <a:pPr algn="just"/>
            <a:endParaRPr lang="en-US" dirty="0">
              <a:latin typeface="Lucida Fax" panose="02060602050505020204" pitchFamily="18" charset="0"/>
            </a:endParaRPr>
          </a:p>
          <a:p>
            <a:pPr algn="just"/>
            <a:r>
              <a:rPr lang="en-US" dirty="0">
                <a:latin typeface="Lucida Fax" panose="02060602050505020204" pitchFamily="18" charset="0"/>
              </a:rPr>
              <a:t>- Income Statement Projections should be very descriptive and detailed.</a:t>
            </a:r>
          </a:p>
          <a:p>
            <a:pPr algn="just"/>
            <a:endParaRPr lang="en-US" dirty="0">
              <a:latin typeface="Lucida Fax" panose="02060602050505020204" pitchFamily="18" charset="0"/>
            </a:endParaRPr>
          </a:p>
          <a:p>
            <a:pPr algn="just"/>
            <a:r>
              <a:rPr lang="en-US" dirty="0">
                <a:latin typeface="Lucida Fax" panose="02060602050505020204" pitchFamily="18" charset="0"/>
              </a:rPr>
              <a:t>- Month wise Income Statement Projections &amp; Year wise Income Statement Projections both should be given.</a:t>
            </a:r>
          </a:p>
          <a:p>
            <a:pPr algn="just"/>
            <a:endParaRPr lang="en-US" dirty="0">
              <a:latin typeface="Lucida Fax" panose="02060602050505020204" pitchFamily="18" charset="0"/>
            </a:endParaRPr>
          </a:p>
          <a:p>
            <a:pPr algn="just"/>
            <a:r>
              <a:rPr lang="en-US" dirty="0">
                <a:latin typeface="Lucida Fax" panose="02060602050505020204" pitchFamily="18" charset="0"/>
              </a:rPr>
              <a:t>- Projected Cash Flow of the business should be detailed also and both in month and year wise.</a:t>
            </a:r>
          </a:p>
          <a:p>
            <a:endParaRPr lang="en-US" dirty="0"/>
          </a:p>
        </p:txBody>
      </p:sp>
    </p:spTree>
    <p:extLst>
      <p:ext uri="{BB962C8B-B14F-4D97-AF65-F5344CB8AC3E}">
        <p14:creationId xmlns:p14="http://schemas.microsoft.com/office/powerpoint/2010/main" val="24318884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2059B-528B-208F-207C-D0EDF8461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953" y="781503"/>
            <a:ext cx="5896094" cy="5082267"/>
          </a:xfrm>
          <a:prstGeom prst="rect">
            <a:avLst/>
          </a:prstGeom>
        </p:spPr>
      </p:pic>
    </p:spTree>
    <p:extLst>
      <p:ext uri="{BB962C8B-B14F-4D97-AF65-F5344CB8AC3E}">
        <p14:creationId xmlns:p14="http://schemas.microsoft.com/office/powerpoint/2010/main" val="1142729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39B55B-E22E-B5CD-0B1F-38536F305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412" y="463755"/>
            <a:ext cx="5633143" cy="5589134"/>
          </a:xfrm>
          <a:prstGeom prst="rect">
            <a:avLst/>
          </a:prstGeom>
        </p:spPr>
      </p:pic>
      <p:sp>
        <p:nvSpPr>
          <p:cNvPr id="7" name="TextBox 6">
            <a:extLst>
              <a:ext uri="{FF2B5EF4-FFF2-40B4-BE49-F238E27FC236}">
                <a16:creationId xmlns:a16="http://schemas.microsoft.com/office/drawing/2014/main" id="{9E05064F-8B95-C5F8-5CBE-91239F52F173}"/>
              </a:ext>
            </a:extLst>
          </p:cNvPr>
          <p:cNvSpPr txBox="1"/>
          <p:nvPr/>
        </p:nvSpPr>
        <p:spPr>
          <a:xfrm>
            <a:off x="7611572" y="2948624"/>
            <a:ext cx="4130485" cy="830997"/>
          </a:xfrm>
          <a:prstGeom prst="rect">
            <a:avLst/>
          </a:prstGeom>
          <a:noFill/>
        </p:spPr>
        <p:txBody>
          <a:bodyPr wrap="square" rtlCol="0">
            <a:spAutoFit/>
          </a:bodyPr>
          <a:lstStyle/>
          <a:p>
            <a:r>
              <a:rPr lang="en-US" sz="4800" dirty="0">
                <a:ln w="0"/>
                <a:solidFill>
                  <a:srgbClr val="00206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3330395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544A5CB-4BA0-6AD4-649E-643537C9251D}"/>
              </a:ext>
            </a:extLst>
          </p:cNvPr>
          <p:cNvGraphicFramePr/>
          <p:nvPr>
            <p:extLst>
              <p:ext uri="{D42A27DB-BD31-4B8C-83A1-F6EECF244321}">
                <p14:modId xmlns:p14="http://schemas.microsoft.com/office/powerpoint/2010/main" val="3160591511"/>
              </p:ext>
            </p:extLst>
          </p:nvPr>
        </p:nvGraphicFramePr>
        <p:xfrm>
          <a:off x="724311" y="973394"/>
          <a:ext cx="10946580" cy="5315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6B3BC4F-3355-35DE-ADA2-BA9D3A800EA5}"/>
              </a:ext>
            </a:extLst>
          </p:cNvPr>
          <p:cNvSpPr txBox="1"/>
          <p:nvPr/>
        </p:nvSpPr>
        <p:spPr>
          <a:xfrm>
            <a:off x="724310" y="478916"/>
            <a:ext cx="11031793"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DPIIT Registration Process:</a:t>
            </a:r>
          </a:p>
        </p:txBody>
      </p:sp>
      <p:cxnSp>
        <p:nvCxnSpPr>
          <p:cNvPr id="5" name="Straight Arrow Connector 4">
            <a:extLst>
              <a:ext uri="{FF2B5EF4-FFF2-40B4-BE49-F238E27FC236}">
                <a16:creationId xmlns:a16="http://schemas.microsoft.com/office/drawing/2014/main" id="{297071DB-70D7-C35F-20A0-E453624BAAEE}"/>
              </a:ext>
            </a:extLst>
          </p:cNvPr>
          <p:cNvCxnSpPr>
            <a:cxnSpLocks/>
          </p:cNvCxnSpPr>
          <p:nvPr/>
        </p:nvCxnSpPr>
        <p:spPr>
          <a:xfrm>
            <a:off x="2129950" y="4210620"/>
            <a:ext cx="0" cy="9308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4DBF01-8538-DEDF-9569-AC58AAA56F6A}"/>
              </a:ext>
            </a:extLst>
          </p:cNvPr>
          <p:cNvSpPr txBox="1"/>
          <p:nvPr/>
        </p:nvSpPr>
        <p:spPr>
          <a:xfrm>
            <a:off x="991065" y="5075741"/>
            <a:ext cx="2266834" cy="369332"/>
          </a:xfrm>
          <a:prstGeom prst="rect">
            <a:avLst/>
          </a:prstGeom>
          <a:noFill/>
        </p:spPr>
        <p:txBody>
          <a:bodyPr wrap="square" rtlCol="0">
            <a:spAutoFit/>
          </a:bodyPr>
          <a:lstStyle/>
          <a:p>
            <a:r>
              <a:rPr lang="en-IN" b="1" dirty="0"/>
              <a:t>startupindia.gov.in</a:t>
            </a:r>
          </a:p>
        </p:txBody>
      </p:sp>
    </p:spTree>
    <p:extLst>
      <p:ext uri="{BB962C8B-B14F-4D97-AF65-F5344CB8AC3E}">
        <p14:creationId xmlns:p14="http://schemas.microsoft.com/office/powerpoint/2010/main" val="27444968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B3BC4F-3355-35DE-ADA2-BA9D3A800EA5}"/>
              </a:ext>
            </a:extLst>
          </p:cNvPr>
          <p:cNvSpPr txBox="1"/>
          <p:nvPr/>
        </p:nvSpPr>
        <p:spPr>
          <a:xfrm>
            <a:off x="724310" y="478916"/>
            <a:ext cx="11031793"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DPIIT Registration Process:</a:t>
            </a:r>
          </a:p>
        </p:txBody>
      </p:sp>
      <p:pic>
        <p:nvPicPr>
          <p:cNvPr id="5" name="Picture 4">
            <a:extLst>
              <a:ext uri="{FF2B5EF4-FFF2-40B4-BE49-F238E27FC236}">
                <a16:creationId xmlns:a16="http://schemas.microsoft.com/office/drawing/2014/main" id="{A298F5EA-0935-89F5-AC89-4FFD003B6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356" y="1366919"/>
            <a:ext cx="8572661" cy="50715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90673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38ABA7C-1072-56C2-6B25-DA9D012DE84C}"/>
              </a:ext>
            </a:extLst>
          </p:cNvPr>
          <p:cNvSpPr txBox="1"/>
          <p:nvPr/>
        </p:nvSpPr>
        <p:spPr>
          <a:xfrm>
            <a:off x="580103" y="319259"/>
            <a:ext cx="11031793"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DPIIT Recognition:</a:t>
            </a:r>
          </a:p>
        </p:txBody>
      </p:sp>
      <p:pic>
        <p:nvPicPr>
          <p:cNvPr id="4" name="Picture 3">
            <a:extLst>
              <a:ext uri="{FF2B5EF4-FFF2-40B4-BE49-F238E27FC236}">
                <a16:creationId xmlns:a16="http://schemas.microsoft.com/office/drawing/2014/main" id="{94031F15-31B0-5A02-B00A-2B5A713FD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409" y="1213334"/>
            <a:ext cx="7401179" cy="5198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4665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38ABA7C-1072-56C2-6B25-DA9D012DE84C}"/>
              </a:ext>
            </a:extLst>
          </p:cNvPr>
          <p:cNvSpPr txBox="1"/>
          <p:nvPr/>
        </p:nvSpPr>
        <p:spPr>
          <a:xfrm>
            <a:off x="724311" y="619451"/>
            <a:ext cx="11031793"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Form 2 Declaration Process:</a:t>
            </a:r>
          </a:p>
        </p:txBody>
      </p:sp>
      <p:sp>
        <p:nvSpPr>
          <p:cNvPr id="3" name="TextBox 2">
            <a:extLst>
              <a:ext uri="{FF2B5EF4-FFF2-40B4-BE49-F238E27FC236}">
                <a16:creationId xmlns:a16="http://schemas.microsoft.com/office/drawing/2014/main" id="{8F9EE1AF-304A-4B1B-51D6-1ED19CE79AD4}"/>
              </a:ext>
            </a:extLst>
          </p:cNvPr>
          <p:cNvSpPr txBox="1"/>
          <p:nvPr/>
        </p:nvSpPr>
        <p:spPr>
          <a:xfrm>
            <a:off x="855406" y="1513609"/>
            <a:ext cx="10781071" cy="5632311"/>
          </a:xfrm>
          <a:prstGeom prst="rect">
            <a:avLst/>
          </a:prstGeom>
          <a:noFill/>
        </p:spPr>
        <p:txBody>
          <a:bodyPr wrap="square" rtlCol="0">
            <a:spAutoFit/>
          </a:bodyPr>
          <a:lstStyle/>
          <a:p>
            <a:pPr algn="just"/>
            <a:r>
              <a:rPr lang="en-US" b="1" dirty="0">
                <a:latin typeface="Lucida Fax" panose="02060602050505020204" pitchFamily="18" charset="0"/>
              </a:rPr>
              <a:t>The Finance Act, 2012 has inserted the new Section 56(2)(</a:t>
            </a:r>
            <a:r>
              <a:rPr lang="en-US" b="1" dirty="0" err="1">
                <a:latin typeface="Lucida Fax" panose="02060602050505020204" pitchFamily="18" charset="0"/>
              </a:rPr>
              <a:t>viib</a:t>
            </a:r>
            <a:r>
              <a:rPr lang="en-US" b="1" dirty="0">
                <a:latin typeface="Lucida Fax" panose="02060602050505020204" pitchFamily="18" charset="0"/>
              </a:rPr>
              <a:t>) :</a:t>
            </a:r>
            <a:r>
              <a:rPr lang="en-US" dirty="0">
                <a:latin typeface="Lucida Fax" panose="02060602050505020204" pitchFamily="18" charset="0"/>
              </a:rPr>
              <a:t> “Where a company, not being a company in which the public are substantially interested, receives, in any previous year, from any person, any consideration for issue of shares that exceeds the face value of such shares, the aggregate consideration received for such shares as exceeds the fair market value of the shares” than consideration to the extent exceeding fair market value shall be chargeable to tax under the head Income From Other Source.</a:t>
            </a:r>
          </a:p>
          <a:p>
            <a:pPr algn="just"/>
            <a:endParaRPr lang="en-US" dirty="0">
              <a:latin typeface="Lucida Fax" panose="02060602050505020204" pitchFamily="18" charset="0"/>
            </a:endParaRPr>
          </a:p>
          <a:p>
            <a:pPr algn="just"/>
            <a:r>
              <a:rPr lang="en-US" dirty="0">
                <a:latin typeface="Lucida Fax" panose="02060602050505020204" pitchFamily="18" charset="0"/>
              </a:rPr>
              <a:t>Later on with the amendment inserted via Finance Act, 2023 brings into account the consideration received from non-resident under the ambit of section 56(2)(</a:t>
            </a:r>
            <a:r>
              <a:rPr lang="en-US" dirty="0" err="1">
                <a:latin typeface="Lucida Fax" panose="02060602050505020204" pitchFamily="18" charset="0"/>
              </a:rPr>
              <a:t>viib</a:t>
            </a:r>
            <a:r>
              <a:rPr lang="en-US" dirty="0">
                <a:latin typeface="Lucida Fax" panose="02060602050505020204" pitchFamily="18" charset="0"/>
              </a:rPr>
              <a:t>).</a:t>
            </a:r>
          </a:p>
          <a:p>
            <a:pPr algn="just"/>
            <a:endParaRPr lang="en-US" dirty="0">
              <a:latin typeface="Lucida Fax" panose="02060602050505020204" pitchFamily="18" charset="0"/>
            </a:endParaRPr>
          </a:p>
          <a:p>
            <a:pPr algn="just"/>
            <a:r>
              <a:rPr lang="en-US" dirty="0">
                <a:latin typeface="Lucida Fax" panose="02060602050505020204" pitchFamily="18" charset="0"/>
              </a:rPr>
              <a:t>The Ministry of Finance has allowed exemption to startups in order to provide relief from Angel Tax subject to fulfilment of following condition:</a:t>
            </a:r>
          </a:p>
          <a:p>
            <a:pPr algn="just"/>
            <a:endParaRPr lang="en-US" dirty="0">
              <a:latin typeface="Lucida Fax" panose="02060602050505020204" pitchFamily="18" charset="0"/>
            </a:endParaRPr>
          </a:p>
          <a:p>
            <a:pPr algn="just"/>
            <a:r>
              <a:rPr lang="en-US" dirty="0">
                <a:latin typeface="Lucida Fax" panose="02060602050505020204" pitchFamily="18" charset="0"/>
              </a:rPr>
              <a:t>- It should be DIPP recognized startup and</a:t>
            </a:r>
          </a:p>
          <a:p>
            <a:pPr algn="just"/>
            <a:endParaRPr lang="en-US" dirty="0">
              <a:latin typeface="Lucida Fax" panose="02060602050505020204" pitchFamily="18" charset="0"/>
            </a:endParaRPr>
          </a:p>
          <a:p>
            <a:pPr algn="just"/>
            <a:r>
              <a:rPr lang="en-US" dirty="0">
                <a:latin typeface="Lucida Fax" panose="02060602050505020204" pitchFamily="18" charset="0"/>
              </a:rPr>
              <a:t>- The amount of Paid-up share capital and security premium after the proposed issue should not exceed INR. 25 Crore. </a:t>
            </a:r>
          </a:p>
          <a:p>
            <a:pPr algn="just"/>
            <a:endParaRPr lang="en-US" dirty="0">
              <a:latin typeface="Lucida Fax" panose="02060602050505020204" pitchFamily="18" charset="0"/>
            </a:endParaRPr>
          </a:p>
          <a:p>
            <a:pPr algn="just"/>
            <a:endParaRPr lang="en-US" dirty="0">
              <a:latin typeface="Lucida Fax" panose="02060602050505020204" pitchFamily="18" charset="0"/>
            </a:endParaRPr>
          </a:p>
          <a:p>
            <a:pPr algn="just"/>
            <a:endParaRPr lang="en-US" dirty="0">
              <a:latin typeface="Lucida Fax" panose="02060602050505020204" pitchFamily="18" charset="0"/>
            </a:endParaRPr>
          </a:p>
        </p:txBody>
      </p:sp>
    </p:spTree>
    <p:extLst>
      <p:ext uri="{BB962C8B-B14F-4D97-AF65-F5344CB8AC3E}">
        <p14:creationId xmlns:p14="http://schemas.microsoft.com/office/powerpoint/2010/main" val="4122162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C38ABA7C-1072-56C2-6B25-DA9D012DE84C}"/>
              </a:ext>
            </a:extLst>
          </p:cNvPr>
          <p:cNvSpPr txBox="1"/>
          <p:nvPr/>
        </p:nvSpPr>
        <p:spPr>
          <a:xfrm>
            <a:off x="724311" y="466151"/>
            <a:ext cx="11031793" cy="707886"/>
          </a:xfrm>
          <a:prstGeom prst="rect">
            <a:avLst/>
          </a:prstGeom>
          <a:noFill/>
        </p:spPr>
        <p:txBody>
          <a:bodyPr wrap="square" rtlCol="0">
            <a:spAutoFit/>
          </a:bodyPr>
          <a:lstStyle/>
          <a:p>
            <a:r>
              <a:rPr lang="en-US" sz="4000" dirty="0">
                <a:ln w="0"/>
                <a:solidFill>
                  <a:srgbClr val="002060"/>
                </a:solidFill>
                <a:effectLst>
                  <a:outerShdw blurRad="50800" dist="38100" dir="2700000" algn="tl" rotWithShape="0">
                    <a:prstClr val="black">
                      <a:alpha val="40000"/>
                    </a:prstClr>
                  </a:outerShdw>
                </a:effectLst>
                <a:latin typeface="Lucida Fax" panose="02060602050505020204" pitchFamily="18" charset="0"/>
                <a:cs typeface="Arial" panose="020B0604020202020204" pitchFamily="34" charset="0"/>
              </a:rPr>
              <a:t>Form 2 Declaration Process:</a:t>
            </a:r>
          </a:p>
        </p:txBody>
      </p:sp>
      <p:sp>
        <p:nvSpPr>
          <p:cNvPr id="3" name="TextBox 2">
            <a:extLst>
              <a:ext uri="{FF2B5EF4-FFF2-40B4-BE49-F238E27FC236}">
                <a16:creationId xmlns:a16="http://schemas.microsoft.com/office/drawing/2014/main" id="{8F9EE1AF-304A-4B1B-51D6-1ED19CE79AD4}"/>
              </a:ext>
            </a:extLst>
          </p:cNvPr>
          <p:cNvSpPr txBox="1"/>
          <p:nvPr/>
        </p:nvSpPr>
        <p:spPr>
          <a:xfrm>
            <a:off x="773281" y="1453384"/>
            <a:ext cx="10781071" cy="5909310"/>
          </a:xfrm>
          <a:prstGeom prst="rect">
            <a:avLst/>
          </a:prstGeom>
          <a:noFill/>
        </p:spPr>
        <p:txBody>
          <a:bodyPr wrap="square" rtlCol="0">
            <a:spAutoFit/>
          </a:bodyPr>
          <a:lstStyle/>
          <a:p>
            <a:pPr algn="just"/>
            <a:r>
              <a:rPr lang="en-US" b="1" u="sng" dirty="0">
                <a:latin typeface="Lucida Fax" panose="02060602050505020204" pitchFamily="18" charset="0"/>
              </a:rPr>
              <a:t>- The startup has not invested in any of the following assets:</a:t>
            </a:r>
          </a:p>
          <a:p>
            <a:pPr algn="just"/>
            <a:endParaRPr lang="en-US" b="1" u="sng" dirty="0">
              <a:latin typeface="Lucida Fax" panose="02060602050505020204" pitchFamily="18" charset="0"/>
            </a:endParaRPr>
          </a:p>
          <a:p>
            <a:pPr marL="342900" indent="-342900" algn="just">
              <a:buAutoNum type="alphaLcParenBoth"/>
            </a:pPr>
            <a:r>
              <a:rPr lang="en-US" sz="1800" b="0" i="0" u="none" strike="noStrike" baseline="0" dirty="0">
                <a:latin typeface="Lucida Fax" panose="02060602050505020204" pitchFamily="18" charset="0"/>
              </a:rPr>
              <a:t>building or land appurtenant thereto, being a residential house, other than that used by the Startup for the purposes of renting or held by it as stock-in-trade, in the ordinary course of business;</a:t>
            </a:r>
          </a:p>
          <a:p>
            <a:pPr marL="342900" indent="-342900" algn="just">
              <a:buAutoNum type="alphaLcParenBoth"/>
            </a:pPr>
            <a:endParaRPr lang="en-US" sz="1800" b="0" i="0" u="none" strike="noStrike" baseline="0" dirty="0">
              <a:latin typeface="Lucida Fax" panose="02060602050505020204" pitchFamily="18" charset="0"/>
            </a:endParaRPr>
          </a:p>
          <a:p>
            <a:pPr algn="just"/>
            <a:r>
              <a:rPr lang="en-US" sz="1800" b="0" i="0" u="none" strike="noStrike" baseline="0" dirty="0">
                <a:latin typeface="Lucida Fax" panose="02060602050505020204" pitchFamily="18" charset="0"/>
              </a:rPr>
              <a:t>(b) land or building, or both, not being a residential house, other than that occupied by the Startup for its business or used by it for purposes of renting or held by it as stock-in trade, in the ordinary course of business;</a:t>
            </a:r>
          </a:p>
          <a:p>
            <a:pPr algn="just"/>
            <a:endParaRPr lang="en-US" sz="1800" b="0" i="0" u="none" strike="noStrike" baseline="0" dirty="0">
              <a:latin typeface="Lucida Fax" panose="02060602050505020204" pitchFamily="18" charset="0"/>
            </a:endParaRPr>
          </a:p>
          <a:p>
            <a:pPr algn="just"/>
            <a:r>
              <a:rPr lang="en-US" sz="1800" b="0" i="0" u="none" strike="noStrike" baseline="0" dirty="0">
                <a:latin typeface="Lucida Fax" panose="02060602050505020204" pitchFamily="18" charset="0"/>
              </a:rPr>
              <a:t>(c) loans and advances, other than loans or advances extended in the ordinary course of business by the Startup where the lending of money is substantial part of its business;</a:t>
            </a:r>
          </a:p>
          <a:p>
            <a:pPr algn="just"/>
            <a:endParaRPr lang="en-US" dirty="0">
              <a:latin typeface="Lucida Fax" panose="02060602050505020204" pitchFamily="18" charset="0"/>
            </a:endParaRPr>
          </a:p>
          <a:p>
            <a:pPr algn="just"/>
            <a:r>
              <a:rPr lang="en-US" sz="1800" b="0" i="0" u="none" strike="noStrike" baseline="0" dirty="0">
                <a:latin typeface="Lucida Fax" panose="02060602050505020204" pitchFamily="18" charset="0"/>
              </a:rPr>
              <a:t>(d) capital contribution made to any other entity;</a:t>
            </a:r>
          </a:p>
          <a:p>
            <a:pPr algn="just"/>
            <a:endParaRPr lang="en-US" sz="1800" b="0" i="0" u="none" strike="noStrike" baseline="0" dirty="0">
              <a:latin typeface="Lucida Fax" panose="02060602050505020204" pitchFamily="18" charset="0"/>
            </a:endParaRPr>
          </a:p>
          <a:p>
            <a:pPr algn="just"/>
            <a:r>
              <a:rPr lang="en-US" sz="1800" b="0" i="0" u="none" strike="noStrike" baseline="0" dirty="0">
                <a:latin typeface="Lucida Fax" panose="02060602050505020204" pitchFamily="18" charset="0"/>
              </a:rPr>
              <a:t>(e) shares and securities;</a:t>
            </a:r>
          </a:p>
          <a:p>
            <a:pPr algn="just"/>
            <a:endParaRPr lang="en-US" sz="1800" b="0" i="0" u="none" strike="noStrike" baseline="0" dirty="0">
              <a:latin typeface="Lucida Fax" panose="02060602050505020204" pitchFamily="18" charset="0"/>
            </a:endParaRPr>
          </a:p>
          <a:p>
            <a:pPr algn="just"/>
            <a:endParaRPr lang="en-US" sz="1800" b="0" i="0" u="none" strike="noStrike" baseline="0" dirty="0">
              <a:latin typeface="Lucida Fax" panose="02060602050505020204" pitchFamily="18" charset="0"/>
            </a:endParaRPr>
          </a:p>
          <a:p>
            <a:pPr algn="just"/>
            <a:endParaRPr lang="en-US" dirty="0">
              <a:latin typeface="Lucida Fax" panose="02060602050505020204" pitchFamily="18" charset="0"/>
            </a:endParaRPr>
          </a:p>
          <a:p>
            <a:pPr algn="just"/>
            <a:endParaRPr lang="en-US" dirty="0">
              <a:latin typeface="Lucida Fax" panose="02060602050505020204" pitchFamily="18" charset="0"/>
            </a:endParaRPr>
          </a:p>
          <a:p>
            <a:pPr algn="just"/>
            <a:endParaRPr lang="en-US" dirty="0">
              <a:latin typeface="Lucida Fax" panose="02060602050505020204" pitchFamily="18" charset="0"/>
            </a:endParaRPr>
          </a:p>
        </p:txBody>
      </p:sp>
    </p:spTree>
    <p:extLst>
      <p:ext uri="{BB962C8B-B14F-4D97-AF65-F5344CB8AC3E}">
        <p14:creationId xmlns:p14="http://schemas.microsoft.com/office/powerpoint/2010/main" val="9066581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628</TotalTime>
  <Words>3519</Words>
  <Application>Microsoft Office PowerPoint</Application>
  <PresentationFormat>Widescreen</PresentationFormat>
  <Paragraphs>305</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Century Gothic</vt:lpstr>
      <vt:lpstr>Garamond</vt:lpstr>
      <vt:lpstr>Lucida Fax</vt:lpstr>
      <vt:lpstr>Savon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Karan</dc:creator>
  <cp:lastModifiedBy>Kalpesh Parekh</cp:lastModifiedBy>
  <cp:revision>102</cp:revision>
  <dcterms:created xsi:type="dcterms:W3CDTF">2023-11-04T10:41:03Z</dcterms:created>
  <dcterms:modified xsi:type="dcterms:W3CDTF">2023-11-08T11:20:43Z</dcterms:modified>
</cp:coreProperties>
</file>