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3"/>
  </p:notesMasterIdLst>
  <p:sldIdLst>
    <p:sldId id="256" r:id="rId2"/>
    <p:sldId id="316" r:id="rId3"/>
    <p:sldId id="317" r:id="rId4"/>
    <p:sldId id="264" r:id="rId5"/>
    <p:sldId id="265" r:id="rId6"/>
    <p:sldId id="266" r:id="rId7"/>
    <p:sldId id="267" r:id="rId8"/>
    <p:sldId id="268" r:id="rId9"/>
    <p:sldId id="292" r:id="rId10"/>
    <p:sldId id="259" r:id="rId11"/>
    <p:sldId id="334" r:id="rId12"/>
    <p:sldId id="335" r:id="rId13"/>
    <p:sldId id="338" r:id="rId14"/>
    <p:sldId id="336" r:id="rId15"/>
    <p:sldId id="337" r:id="rId16"/>
    <p:sldId id="339" r:id="rId17"/>
    <p:sldId id="340" r:id="rId18"/>
    <p:sldId id="341" r:id="rId19"/>
    <p:sldId id="342" r:id="rId20"/>
    <p:sldId id="365" r:id="rId21"/>
    <p:sldId id="343" r:id="rId22"/>
    <p:sldId id="344" r:id="rId23"/>
    <p:sldId id="345" r:id="rId24"/>
    <p:sldId id="346" r:id="rId25"/>
    <p:sldId id="262" r:id="rId26"/>
    <p:sldId id="263" r:id="rId27"/>
    <p:sldId id="347" r:id="rId28"/>
    <p:sldId id="348" r:id="rId29"/>
    <p:sldId id="349" r:id="rId30"/>
    <p:sldId id="350" r:id="rId31"/>
    <p:sldId id="351" r:id="rId32"/>
    <p:sldId id="269" r:id="rId33"/>
    <p:sldId id="270" r:id="rId34"/>
    <p:sldId id="271" r:id="rId35"/>
    <p:sldId id="277" r:id="rId36"/>
    <p:sldId id="278" r:id="rId37"/>
    <p:sldId id="354" r:id="rId38"/>
    <p:sldId id="352" r:id="rId39"/>
    <p:sldId id="353" r:id="rId40"/>
    <p:sldId id="333" r:id="rId41"/>
    <p:sldId id="355" r:id="rId42"/>
    <p:sldId id="356" r:id="rId43"/>
    <p:sldId id="357" r:id="rId44"/>
    <p:sldId id="360" r:id="rId45"/>
    <p:sldId id="361" r:id="rId46"/>
    <p:sldId id="362" r:id="rId47"/>
    <p:sldId id="363" r:id="rId48"/>
    <p:sldId id="279" r:id="rId49"/>
    <p:sldId id="280" r:id="rId50"/>
    <p:sldId id="298" r:id="rId51"/>
    <p:sldId id="313" r:id="rId52"/>
  </p:sldIdLst>
  <p:sldSz cx="18288000" cy="10287000"/>
  <p:notesSz cx="7104063" cy="10234613"/>
  <p:embeddedFontLst>
    <p:embeddedFont>
      <p:font typeface="Britannic Bold" panose="020B0903060703020204" pitchFamily="34" charset="0"/>
      <p:regular r:id="rId54"/>
    </p:embeddedFont>
    <p:embeddedFont>
      <p:font typeface="Calibri" panose="020F0502020204030204" pitchFamily="34" charset="0"/>
      <p:regular r:id="rId55"/>
      <p:bold r:id="rId56"/>
      <p:italic r:id="rId57"/>
      <p:boldItalic r:id="rId58"/>
    </p:embeddedFont>
    <p:embeddedFont>
      <p:font typeface="Canva Sans" panose="020B0604020202020204" charset="0"/>
      <p:regular r:id="rId59"/>
    </p:embeddedFont>
    <p:embeddedFont>
      <p:font typeface="Canva Sans Bold" panose="020B0604020202020204" charset="0"/>
      <p:regular r:id="rId60"/>
    </p:embeddedFont>
    <p:embeddedFont>
      <p:font typeface="Georgia Pro" panose="02040502050405020303" pitchFamily="18" charset="0"/>
      <p:regular r:id="rId61"/>
      <p:bold r:id="rId62"/>
      <p:italic r:id="rId63"/>
      <p:boldItalic r:id="rId6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68" autoAdjust="0"/>
    <p:restoredTop sz="94249" autoAdjust="0"/>
  </p:normalViewPr>
  <p:slideViewPr>
    <p:cSldViewPr>
      <p:cViewPr varScale="1">
        <p:scale>
          <a:sx n="48" d="100"/>
          <a:sy n="48" d="100"/>
        </p:scale>
        <p:origin x="642"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2.fntdata"/><Relationship Id="rId63" Type="http://schemas.openxmlformats.org/officeDocument/2006/relationships/font" Target="fonts/font10.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8.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64"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7.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en-IN"/>
          </a:p>
        </p:txBody>
      </p:sp>
      <p:sp>
        <p:nvSpPr>
          <p:cNvPr id="3" name="Date Placeholder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31816C1F-7E03-4101-841B-145F4E8695CF}" type="datetimeFigureOut">
              <a:rPr lang="en-IN" smtClean="0"/>
              <a:t>08-11-2023</a:t>
            </a:fld>
            <a:endParaRPr lang="en-IN"/>
          </a:p>
        </p:txBody>
      </p:sp>
      <p:sp>
        <p:nvSpPr>
          <p:cNvPr id="4" name="Slide Image Placeholder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en-IN"/>
          </a:p>
        </p:txBody>
      </p:sp>
      <p:sp>
        <p:nvSpPr>
          <p:cNvPr id="5" name="Notes Placeholder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en-IN"/>
          </a:p>
        </p:txBody>
      </p:sp>
      <p:sp>
        <p:nvSpPr>
          <p:cNvPr id="7" name="Slide Number Placeholder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CD256509-DDE8-4804-A080-68E0EAFDEAB3}" type="slidenum">
              <a:rPr lang="en-IN" smtClean="0"/>
              <a:t>‹#›</a:t>
            </a:fld>
            <a:endParaRPr lang="en-IN"/>
          </a:p>
        </p:txBody>
      </p:sp>
    </p:spTree>
    <p:extLst>
      <p:ext uri="{BB962C8B-B14F-4D97-AF65-F5344CB8AC3E}">
        <p14:creationId xmlns:p14="http://schemas.microsoft.com/office/powerpoint/2010/main" val="3541732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27D1A99-F96F-4007-8F0E-23F01C04A9D9}" type="datetime1">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3E6171-8F90-4FD0-9EC3-FC7F02C58CF3}" type="datetime1">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77D810-55AF-4953-82A3-1550F9F19457}" type="datetime1">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A80E99-A75B-4DE5-9B9C-658B945BDB79}" type="datetime1">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91FFFF-FDA1-4577-9AC4-67DEB63ACCCA}" type="datetime1">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B353577-B127-4EEC-8D67-122395C90016}" type="datetime1">
              <a:rPr lang="en-US" smtClean="0"/>
              <a:t>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6DD4175-AFD8-4B0B-B1DD-3C7F387B9659}" type="datetime1">
              <a:rPr lang="en-US" smtClean="0"/>
              <a:t>11/8/2023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F802D8B-3A69-4A13-B7BD-57BFE71DB3DF}" type="datetime1">
              <a:rPr lang="en-US" smtClean="0"/>
              <a:t>11/8/2023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60D8D8-8E2D-4E8E-B4CD-1193FA50DF85}" type="datetime1">
              <a:rPr lang="en-US" smtClean="0"/>
              <a:t>11/8/2023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84D4EC3-7355-4199-B94F-6A5B3FC41243}" type="datetime1">
              <a:rPr lang="en-US" smtClean="0"/>
              <a:t>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6B0E7FC-430F-4FF0-B2F0-D3079DB2B5A8}" type="datetime1">
              <a:rPr lang="en-US" smtClean="0"/>
              <a:t>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C0F974-814B-4892-B27A-513C02166A47}" type="datetime1">
              <a:rPr lang="en-US" smtClean="0"/>
              <a:t>11/8/2023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g"/><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3.jpg"/><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image" Target="../media/image8.emf"/><Relationship Id="rId7" Type="http://schemas.openxmlformats.org/officeDocument/2006/relationships/image" Target="../media/image3.jpg"/><Relationship Id="rId2" Type="http://schemas.openxmlformats.org/officeDocument/2006/relationships/image" Target="../media/image7.emf"/><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image" Target="../media/image9.gif"/></Relationships>
</file>

<file path=ppt/slides/_rels/slide15.xml.rels><?xml version="1.0" encoding="UTF-8" standalone="yes"?>
<Relationships xmlns="http://schemas.openxmlformats.org/package/2006/relationships"><Relationship Id="rId3" Type="http://schemas.openxmlformats.org/officeDocument/2006/relationships/image" Target="../media/image11.emf"/><Relationship Id="rId7" Type="http://schemas.openxmlformats.org/officeDocument/2006/relationships/image" Target="../media/image3.jpg"/><Relationship Id="rId2" Type="http://schemas.openxmlformats.org/officeDocument/2006/relationships/image" Target="../media/image10.emf"/><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3.jp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jp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jp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2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3.jpg"/><Relationship Id="rId5" Type="http://schemas.openxmlformats.org/officeDocument/2006/relationships/image" Target="../media/image2.jpeg"/><Relationship Id="rId4" Type="http://schemas.openxmlformats.org/officeDocument/2006/relationships/image" Target="../media/image1.jpe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3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jpg"/><Relationship Id="rId5" Type="http://schemas.openxmlformats.org/officeDocument/2006/relationships/image" Target="../media/image2.jpeg"/><Relationship Id="rId4" Type="http://schemas.openxmlformats.org/officeDocument/2006/relationships/image" Target="../media/image1.jpe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35.xml.rels><?xml version="1.0" encoding="UTF-8" standalone="yes"?>
<Relationships xmlns="http://schemas.openxmlformats.org/package/2006/relationships"><Relationship Id="rId3" Type="http://schemas.openxmlformats.org/officeDocument/2006/relationships/hyperlink" Target="https://www.linkedin.com/in/ckobylecki/overlay/about-this-profile/" TargetMode="External"/><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3.jpg"/><Relationship Id="rId5" Type="http://schemas.openxmlformats.org/officeDocument/2006/relationships/image" Target="../media/image2.jpeg"/><Relationship Id="rId4" Type="http://schemas.openxmlformats.org/officeDocument/2006/relationships/image" Target="../media/image1.jpeg"/></Relationships>
</file>

<file path=ppt/slides/_rels/slide36.xml.rels><?xml version="1.0" encoding="UTF-8" standalone="yes"?>
<Relationships xmlns="http://schemas.openxmlformats.org/package/2006/relationships"><Relationship Id="rId3" Type="http://schemas.openxmlformats.org/officeDocument/2006/relationships/hyperlink" Target="https://www.linkedin.com/in/jtrojan/overlay/about-this-profile/" TargetMode="External"/><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jpg"/><Relationship Id="rId5" Type="http://schemas.openxmlformats.org/officeDocument/2006/relationships/image" Target="../media/image2.jpeg"/><Relationship Id="rId4" Type="http://schemas.openxmlformats.org/officeDocument/2006/relationships/image" Target="../media/image1.jpeg"/></Relationships>
</file>

<file path=ppt/slides/_rels/slide37.xml.rels><?xml version="1.0" encoding="UTF-8" standalone="yes"?>
<Relationships xmlns="http://schemas.openxmlformats.org/package/2006/relationships"><Relationship Id="rId3" Type="http://schemas.openxmlformats.org/officeDocument/2006/relationships/hyperlink" Target="https://www.linkedin.com/in/tudorstanciu/overlay/about-this-profile/?lipi=urn%3Ali%3Apage%3Ad_flagship3_profile_view_base%3B%2F9CmkK8JTy2pwE3d6CnLWA%3D%3D" TargetMode="External"/><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3.jpg"/><Relationship Id="rId5" Type="http://schemas.openxmlformats.org/officeDocument/2006/relationships/image" Target="../media/image2.jpeg"/><Relationship Id="rId4" Type="http://schemas.openxmlformats.org/officeDocument/2006/relationships/image" Target="../media/image1.jpeg"/></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3.jpg"/></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3.jpg"/></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A6A6A6">
                <a:alpha val="100000"/>
              </a:srgbClr>
            </a:gs>
            <a:gs pos="100000">
              <a:srgbClr val="FFFFFF">
                <a:alpha val="100000"/>
              </a:srgbClr>
            </a:gs>
          </a:gsLst>
          <a:lin ang="0"/>
        </a:gradFill>
        <a:effectLst/>
      </p:bgPr>
    </p:bg>
    <p:spTree>
      <p:nvGrpSpPr>
        <p:cNvPr id="1" name=""/>
        <p:cNvGrpSpPr/>
        <p:nvPr/>
      </p:nvGrpSpPr>
      <p:grpSpPr>
        <a:xfrm>
          <a:off x="0" y="0"/>
          <a:ext cx="0" cy="0"/>
          <a:chOff x="0" y="0"/>
          <a:chExt cx="0" cy="0"/>
        </a:xfrm>
      </p:grpSpPr>
      <p:sp>
        <p:nvSpPr>
          <p:cNvPr id="2" name="TextBox 2"/>
          <p:cNvSpPr txBox="1"/>
          <p:nvPr/>
        </p:nvSpPr>
        <p:spPr>
          <a:xfrm>
            <a:off x="2209800" y="1714500"/>
            <a:ext cx="15011400" cy="4431983"/>
          </a:xfrm>
          <a:prstGeom prst="rect">
            <a:avLst/>
          </a:prstGeom>
        </p:spPr>
        <p:txBody>
          <a:bodyPr wrap="square" lIns="0" tIns="0" rIns="0" bIns="0" rtlCol="0" anchor="t">
            <a:spAutoFit/>
          </a:bodyPr>
          <a:lstStyle/>
          <a:p>
            <a:pPr algn="ctr"/>
            <a:r>
              <a:rPr lang="en-US" sz="9600" spc="3395" dirty="0">
                <a:solidFill>
                  <a:srgbClr val="504C44"/>
                </a:solidFill>
                <a:latin typeface="Calibri" panose="020F0502020204030204" pitchFamily="34" charset="0"/>
                <a:cs typeface="Calibri" panose="020F0502020204030204" pitchFamily="34" charset="0"/>
              </a:rPr>
              <a:t>LEGAL COMPLIANCE OF START-UPS</a:t>
            </a:r>
          </a:p>
        </p:txBody>
      </p:sp>
      <p:pic>
        <p:nvPicPr>
          <p:cNvPr id="5" name="Picture 4">
            <a:extLst>
              <a:ext uri="{FF2B5EF4-FFF2-40B4-BE49-F238E27FC236}">
                <a16:creationId xmlns:a16="http://schemas.microsoft.com/office/drawing/2014/main" id="{6810492F-C1BF-AA01-A619-65C40C36A8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1600" y="9339880"/>
            <a:ext cx="261455" cy="435758"/>
          </a:xfrm>
          <a:prstGeom prst="rect">
            <a:avLst/>
          </a:prstGeom>
        </p:spPr>
      </p:pic>
      <p:pic>
        <p:nvPicPr>
          <p:cNvPr id="8" name="Picture 7">
            <a:extLst>
              <a:ext uri="{FF2B5EF4-FFF2-40B4-BE49-F238E27FC236}">
                <a16:creationId xmlns:a16="http://schemas.microsoft.com/office/drawing/2014/main" id="{6AB44F16-8BE1-42F5-2EC6-8C602440EE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112266" y="9461107"/>
            <a:ext cx="438561" cy="273833"/>
          </a:xfrm>
          <a:prstGeom prst="rect">
            <a:avLst/>
          </a:prstGeom>
        </p:spPr>
      </p:pic>
      <p:pic>
        <p:nvPicPr>
          <p:cNvPr id="9" name="Picture 8">
            <a:extLst>
              <a:ext uri="{FF2B5EF4-FFF2-40B4-BE49-F238E27FC236}">
                <a16:creationId xmlns:a16="http://schemas.microsoft.com/office/drawing/2014/main" id="{27AD6722-CFB0-1CC2-2743-80C7D62C10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34800" y="9439434"/>
            <a:ext cx="273833" cy="273833"/>
          </a:xfrm>
          <a:prstGeom prst="rect">
            <a:avLst/>
          </a:prstGeom>
        </p:spPr>
      </p:pic>
      <p:sp>
        <p:nvSpPr>
          <p:cNvPr id="3" name="Footer Placeholder 7">
            <a:extLst>
              <a:ext uri="{FF2B5EF4-FFF2-40B4-BE49-F238E27FC236}">
                <a16:creationId xmlns:a16="http://schemas.microsoft.com/office/drawing/2014/main" id="{06F7EB45-2B99-AAE7-C171-A3FB384D1D1B}"/>
              </a:ext>
            </a:extLst>
          </p:cNvPr>
          <p:cNvSpPr>
            <a:spLocks noGrp="1"/>
          </p:cNvSpPr>
          <p:nvPr>
            <p:ph type="ftr" sz="quarter" idx="11"/>
          </p:nvPr>
        </p:nvSpPr>
        <p:spPr>
          <a:xfrm>
            <a:off x="4167808" y="9334500"/>
            <a:ext cx="9952383" cy="483704"/>
          </a:xfrm>
        </p:spPr>
        <p:txBody>
          <a:bodyPr/>
          <a:lstStyle/>
          <a:p>
            <a:pPr algn="r"/>
            <a:r>
              <a:rPr lang="en-IN" sz="2000" b="1" dirty="0"/>
              <a:t>DARSHIT AHYA                            ahya.darshit@gmail.com             + 91 90336 33231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40CC63-667F-CCFB-9A0A-30BE310FCF11}"/>
              </a:ext>
            </a:extLst>
          </p:cNvPr>
          <p:cNvSpPr>
            <a:spLocks noGrp="1"/>
          </p:cNvSpPr>
          <p:nvPr>
            <p:ph type="ctrTitle"/>
          </p:nvPr>
        </p:nvSpPr>
        <p:spPr>
          <a:xfrm>
            <a:off x="381000" y="495300"/>
            <a:ext cx="16876644" cy="3935894"/>
          </a:xfrm>
        </p:spPr>
        <p:txBody>
          <a:bodyPr>
            <a:normAutofit/>
          </a:bodyPr>
          <a:lstStyle/>
          <a:p>
            <a:r>
              <a:rPr lang="en-IN" sz="6600" b="1" i="1" u="sng"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Calibri" panose="020F0502020204030204" pitchFamily="34" charset="0"/>
                <a:cs typeface="Shruti" panose="020B0502040204020203" pitchFamily="34" charset="0"/>
              </a:rPr>
              <a:t>Legal Considerations for a Start-up</a:t>
            </a:r>
          </a:p>
        </p:txBody>
      </p:sp>
      <p:pic>
        <p:nvPicPr>
          <p:cNvPr id="7" name="Picture 6">
            <a:extLst>
              <a:ext uri="{FF2B5EF4-FFF2-40B4-BE49-F238E27FC236}">
                <a16:creationId xmlns:a16="http://schemas.microsoft.com/office/drawing/2014/main" id="{561DCAF0-B342-BF21-9E14-5EEA132C12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3947" y="5357195"/>
            <a:ext cx="8368748" cy="3130824"/>
          </a:xfrm>
          <a:prstGeom prst="rect">
            <a:avLst/>
          </a:prstGeom>
        </p:spPr>
      </p:pic>
      <p:sp>
        <p:nvSpPr>
          <p:cNvPr id="2" name="Footer Placeholder 7">
            <a:extLst>
              <a:ext uri="{FF2B5EF4-FFF2-40B4-BE49-F238E27FC236}">
                <a16:creationId xmlns:a16="http://schemas.microsoft.com/office/drawing/2014/main" id="{9A638C28-BACF-B59D-F9CA-929530625739}"/>
              </a:ext>
            </a:extLst>
          </p:cNvPr>
          <p:cNvSpPr>
            <a:spLocks noGrp="1"/>
          </p:cNvSpPr>
          <p:nvPr>
            <p:ph type="ftr" sz="quarter" idx="11"/>
          </p:nvPr>
        </p:nvSpPr>
        <p:spPr>
          <a:xfrm>
            <a:off x="3458968" y="9593204"/>
            <a:ext cx="10995992" cy="483704"/>
          </a:xfrm>
        </p:spPr>
        <p:txBody>
          <a:bodyPr/>
          <a:lstStyle/>
          <a:p>
            <a:pPr algn="r"/>
            <a:r>
              <a:rPr lang="en-IN" sz="2400" b="1" dirty="0"/>
              <a:t>DARSHIT AHYA                            ahya.darshit@gmail.com               + 91 90336 33231</a:t>
            </a:r>
          </a:p>
        </p:txBody>
      </p:sp>
      <p:pic>
        <p:nvPicPr>
          <p:cNvPr id="3" name="Picture 2">
            <a:extLst>
              <a:ext uri="{FF2B5EF4-FFF2-40B4-BE49-F238E27FC236}">
                <a16:creationId xmlns:a16="http://schemas.microsoft.com/office/drawing/2014/main" id="{52F2EAF1-A83B-6AA1-FDFD-3B0FC292B6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10238" y="9463177"/>
            <a:ext cx="445604" cy="743758"/>
          </a:xfrm>
          <a:prstGeom prst="rect">
            <a:avLst/>
          </a:prstGeom>
        </p:spPr>
      </p:pic>
      <p:pic>
        <p:nvPicPr>
          <p:cNvPr id="5" name="Picture 4">
            <a:extLst>
              <a:ext uri="{FF2B5EF4-FFF2-40B4-BE49-F238E27FC236}">
                <a16:creationId xmlns:a16="http://schemas.microsoft.com/office/drawing/2014/main" id="{8F8EAC8D-23B6-55E2-7179-64F070B16D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391400" y="9671440"/>
            <a:ext cx="523875" cy="327232"/>
          </a:xfrm>
          <a:prstGeom prst="rect">
            <a:avLst/>
          </a:prstGeom>
        </p:spPr>
      </p:pic>
      <p:pic>
        <p:nvPicPr>
          <p:cNvPr id="6" name="Picture 5">
            <a:extLst>
              <a:ext uri="{FF2B5EF4-FFF2-40B4-BE49-F238E27FC236}">
                <a16:creationId xmlns:a16="http://schemas.microsoft.com/office/drawing/2014/main" id="{CE274C11-61AB-F23E-C9F4-010C5F552E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734800" y="9656238"/>
            <a:ext cx="380999" cy="380999"/>
          </a:xfrm>
          <a:prstGeom prst="rect">
            <a:avLst/>
          </a:prstGeom>
        </p:spPr>
      </p:pic>
    </p:spTree>
    <p:extLst>
      <p:ext uri="{BB962C8B-B14F-4D97-AF65-F5344CB8AC3E}">
        <p14:creationId xmlns:p14="http://schemas.microsoft.com/office/powerpoint/2010/main" val="3107426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1018F667-EEB0-308E-265A-0E45B1951E84}"/>
              </a:ext>
            </a:extLst>
          </p:cNvPr>
          <p:cNvSpPr/>
          <p:nvPr/>
        </p:nvSpPr>
        <p:spPr>
          <a:xfrm>
            <a:off x="6969414" y="3221992"/>
            <a:ext cx="3975100" cy="32766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IN"/>
          </a:p>
        </p:txBody>
      </p:sp>
      <p:sp>
        <p:nvSpPr>
          <p:cNvPr id="4" name="TextBox 3">
            <a:extLst>
              <a:ext uri="{FF2B5EF4-FFF2-40B4-BE49-F238E27FC236}">
                <a16:creationId xmlns:a16="http://schemas.microsoft.com/office/drawing/2014/main" id="{3F96F9DB-E9D8-F891-80B7-4FDCE0DB4B60}"/>
              </a:ext>
            </a:extLst>
          </p:cNvPr>
          <p:cNvSpPr txBox="1"/>
          <p:nvPr/>
        </p:nvSpPr>
        <p:spPr>
          <a:xfrm>
            <a:off x="7480852" y="3927390"/>
            <a:ext cx="2971800" cy="1384995"/>
          </a:xfrm>
          <a:prstGeom prst="rect">
            <a:avLst/>
          </a:prstGeom>
          <a:noFill/>
        </p:spPr>
        <p:txBody>
          <a:bodyPr wrap="square" rtlCol="0">
            <a:spAutoFit/>
          </a:bodyPr>
          <a:lstStyle/>
          <a:p>
            <a:pPr algn="ctr"/>
            <a:r>
              <a:rPr lang="en-IN" sz="2800" dirty="0">
                <a:latin typeface="Calibri" panose="020F0502020204030204" pitchFamily="34" charset="0"/>
                <a:cs typeface="Shruti" panose="020B0502040204020203" pitchFamily="34" charset="0"/>
              </a:rPr>
              <a:t>Legal Considerations for a Start-up</a:t>
            </a:r>
          </a:p>
        </p:txBody>
      </p:sp>
      <p:cxnSp>
        <p:nvCxnSpPr>
          <p:cNvPr id="6" name="Straight Arrow Connector 5">
            <a:extLst>
              <a:ext uri="{FF2B5EF4-FFF2-40B4-BE49-F238E27FC236}">
                <a16:creationId xmlns:a16="http://schemas.microsoft.com/office/drawing/2014/main" id="{6FB6AD0D-B786-1706-D367-4BAFE3919632}"/>
              </a:ext>
            </a:extLst>
          </p:cNvPr>
          <p:cNvCxnSpPr>
            <a:cxnSpLocks/>
          </p:cNvCxnSpPr>
          <p:nvPr/>
        </p:nvCxnSpPr>
        <p:spPr>
          <a:xfrm flipV="1">
            <a:off x="8956964" y="2017701"/>
            <a:ext cx="0" cy="120429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0" name="TextBox 9">
            <a:extLst>
              <a:ext uri="{FF2B5EF4-FFF2-40B4-BE49-F238E27FC236}">
                <a16:creationId xmlns:a16="http://schemas.microsoft.com/office/drawing/2014/main" id="{C661052A-C465-3BB6-BFBA-726247D12936}"/>
              </a:ext>
            </a:extLst>
          </p:cNvPr>
          <p:cNvSpPr txBox="1"/>
          <p:nvPr/>
        </p:nvSpPr>
        <p:spPr>
          <a:xfrm>
            <a:off x="6107320" y="1348321"/>
            <a:ext cx="6731000" cy="658835"/>
          </a:xfrm>
          <a:prstGeom prst="rect">
            <a:avLst/>
          </a:prstGeom>
          <a:noFill/>
        </p:spPr>
        <p:txBody>
          <a:bodyPr wrap="square">
            <a:spAutoFit/>
          </a:bodyPr>
          <a:lstStyle/>
          <a:p>
            <a:pPr lvl="0">
              <a:lnSpc>
                <a:spcPct val="107000"/>
              </a:lnSpc>
              <a:spcAft>
                <a:spcPts val="800"/>
              </a:spcAft>
            </a:pPr>
            <a:r>
              <a:rPr lang="en-IN" sz="3600" b="1" dirty="0">
                <a:solidFill>
                  <a:schemeClr val="accent2">
                    <a:lumMod val="75000"/>
                  </a:schemeClr>
                </a:solidFill>
                <a:latin typeface="Calibri" panose="020F0502020204030204" pitchFamily="34" charset="0"/>
                <a:ea typeface="Calibri" panose="020F0502020204030204" pitchFamily="34" charset="0"/>
                <a:cs typeface="Shruti" panose="020B0502040204020203" pitchFamily="34" charset="0"/>
              </a:rPr>
              <a:t>1</a:t>
            </a:r>
            <a:r>
              <a:rPr lang="en-IN" sz="3600" b="1" dirty="0">
                <a:solidFill>
                  <a:schemeClr val="accent2">
                    <a:lumMod val="75000"/>
                  </a:schemeClr>
                </a:solidFill>
                <a:effectLst/>
                <a:latin typeface="Calibri" panose="020F0502020204030204" pitchFamily="34" charset="0"/>
                <a:ea typeface="Calibri" panose="020F0502020204030204" pitchFamily="34" charset="0"/>
                <a:cs typeface="Shruti" panose="020B0502040204020203" pitchFamily="34" charset="0"/>
              </a:rPr>
              <a:t>. Protecting your Start-up Brand</a:t>
            </a:r>
            <a:endParaRPr lang="en-IN" sz="3600" dirty="0">
              <a:solidFill>
                <a:schemeClr val="accent2">
                  <a:lumMod val="75000"/>
                </a:schemeClr>
              </a:solidFill>
              <a:effectLst/>
              <a:latin typeface="Calibri" panose="020F0502020204030204" pitchFamily="34" charset="0"/>
              <a:ea typeface="Calibri" panose="020F0502020204030204" pitchFamily="34" charset="0"/>
              <a:cs typeface="Shruti" panose="020B0502040204020203" pitchFamily="34" charset="0"/>
            </a:endParaRPr>
          </a:p>
        </p:txBody>
      </p:sp>
      <p:cxnSp>
        <p:nvCxnSpPr>
          <p:cNvPr id="11" name="Straight Arrow Connector 10">
            <a:extLst>
              <a:ext uri="{FF2B5EF4-FFF2-40B4-BE49-F238E27FC236}">
                <a16:creationId xmlns:a16="http://schemas.microsoft.com/office/drawing/2014/main" id="{CC1B2F22-AFDE-DE07-DA93-95387E816C54}"/>
              </a:ext>
            </a:extLst>
          </p:cNvPr>
          <p:cNvCxnSpPr>
            <a:cxnSpLocks/>
          </p:cNvCxnSpPr>
          <p:nvPr/>
        </p:nvCxnSpPr>
        <p:spPr>
          <a:xfrm>
            <a:off x="10991850" y="4810655"/>
            <a:ext cx="148590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4" name="TextBox 13">
            <a:extLst>
              <a:ext uri="{FF2B5EF4-FFF2-40B4-BE49-F238E27FC236}">
                <a16:creationId xmlns:a16="http://schemas.microsoft.com/office/drawing/2014/main" id="{3505B3C3-664D-CE77-4B68-5FCAE23FE9E9}"/>
              </a:ext>
            </a:extLst>
          </p:cNvPr>
          <p:cNvSpPr txBox="1"/>
          <p:nvPr/>
        </p:nvSpPr>
        <p:spPr>
          <a:xfrm>
            <a:off x="12477750" y="4454026"/>
            <a:ext cx="3632200" cy="658835"/>
          </a:xfrm>
          <a:prstGeom prst="rect">
            <a:avLst/>
          </a:prstGeom>
          <a:noFill/>
        </p:spPr>
        <p:txBody>
          <a:bodyPr wrap="square">
            <a:spAutoFit/>
          </a:bodyPr>
          <a:lstStyle/>
          <a:p>
            <a:pPr lvl="0" algn="just">
              <a:lnSpc>
                <a:spcPct val="107000"/>
              </a:lnSpc>
              <a:spcAft>
                <a:spcPts val="800"/>
              </a:spcAft>
            </a:pPr>
            <a:r>
              <a:rPr lang="en-IN" sz="3600" b="1" dirty="0">
                <a:solidFill>
                  <a:schemeClr val="accent2">
                    <a:lumMod val="75000"/>
                  </a:schemeClr>
                </a:solidFill>
                <a:latin typeface="Calibri" panose="020F0502020204030204" pitchFamily="34" charset="0"/>
                <a:cs typeface="Shruti" panose="020B0502040204020203" pitchFamily="34" charset="0"/>
              </a:rPr>
              <a:t>2. Term Sheet</a:t>
            </a:r>
          </a:p>
        </p:txBody>
      </p:sp>
      <p:sp>
        <p:nvSpPr>
          <p:cNvPr id="16" name="TextBox 15">
            <a:extLst>
              <a:ext uri="{FF2B5EF4-FFF2-40B4-BE49-F238E27FC236}">
                <a16:creationId xmlns:a16="http://schemas.microsoft.com/office/drawing/2014/main" id="{D7CCAFB8-0E63-7713-F92B-4FA726DAAF44}"/>
              </a:ext>
            </a:extLst>
          </p:cNvPr>
          <p:cNvSpPr txBox="1"/>
          <p:nvPr/>
        </p:nvSpPr>
        <p:spPr>
          <a:xfrm>
            <a:off x="5152349" y="7746655"/>
            <a:ext cx="8382000" cy="658835"/>
          </a:xfrm>
          <a:prstGeom prst="rect">
            <a:avLst/>
          </a:prstGeom>
          <a:noFill/>
        </p:spPr>
        <p:txBody>
          <a:bodyPr wrap="square">
            <a:spAutoFit/>
          </a:bodyPr>
          <a:lstStyle/>
          <a:p>
            <a:pPr lvl="0" algn="just">
              <a:lnSpc>
                <a:spcPct val="107000"/>
              </a:lnSpc>
              <a:spcAft>
                <a:spcPts val="800"/>
              </a:spcAft>
            </a:pPr>
            <a:r>
              <a:rPr lang="en-IN" sz="3600" b="1" dirty="0">
                <a:solidFill>
                  <a:schemeClr val="accent2">
                    <a:lumMod val="75000"/>
                  </a:schemeClr>
                </a:solidFill>
                <a:latin typeface="Calibri" panose="020F0502020204030204" pitchFamily="34" charset="0"/>
                <a:cs typeface="Shruti" panose="020B0502040204020203" pitchFamily="34" charset="0"/>
              </a:rPr>
              <a:t>3. Key terms of Co Founders agreement</a:t>
            </a:r>
          </a:p>
        </p:txBody>
      </p:sp>
      <p:cxnSp>
        <p:nvCxnSpPr>
          <p:cNvPr id="17" name="Straight Arrow Connector 16">
            <a:extLst>
              <a:ext uri="{FF2B5EF4-FFF2-40B4-BE49-F238E27FC236}">
                <a16:creationId xmlns:a16="http://schemas.microsoft.com/office/drawing/2014/main" id="{7A77645E-ABE0-2BD7-771E-8638263DA8E6}"/>
              </a:ext>
            </a:extLst>
          </p:cNvPr>
          <p:cNvCxnSpPr>
            <a:cxnSpLocks/>
          </p:cNvCxnSpPr>
          <p:nvPr/>
        </p:nvCxnSpPr>
        <p:spPr>
          <a:xfrm>
            <a:off x="8956964" y="6498592"/>
            <a:ext cx="0" cy="122895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9" name="Straight Arrow Connector 18">
            <a:extLst>
              <a:ext uri="{FF2B5EF4-FFF2-40B4-BE49-F238E27FC236}">
                <a16:creationId xmlns:a16="http://schemas.microsoft.com/office/drawing/2014/main" id="{1501862B-CF9C-C17A-0A5A-BA5E3CFEE6EF}"/>
              </a:ext>
            </a:extLst>
          </p:cNvPr>
          <p:cNvCxnSpPr>
            <a:cxnSpLocks/>
          </p:cNvCxnSpPr>
          <p:nvPr/>
        </p:nvCxnSpPr>
        <p:spPr>
          <a:xfrm flipH="1">
            <a:off x="5288170" y="4860292"/>
            <a:ext cx="163830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2" name="TextBox 21">
            <a:extLst>
              <a:ext uri="{FF2B5EF4-FFF2-40B4-BE49-F238E27FC236}">
                <a16:creationId xmlns:a16="http://schemas.microsoft.com/office/drawing/2014/main" id="{C4569FF7-F8AB-EAEF-1533-0C696FC70B5C}"/>
              </a:ext>
            </a:extLst>
          </p:cNvPr>
          <p:cNvSpPr txBox="1"/>
          <p:nvPr/>
        </p:nvSpPr>
        <p:spPr>
          <a:xfrm>
            <a:off x="1762273" y="4419239"/>
            <a:ext cx="3393389" cy="1251625"/>
          </a:xfrm>
          <a:prstGeom prst="rect">
            <a:avLst/>
          </a:prstGeom>
          <a:noFill/>
        </p:spPr>
        <p:txBody>
          <a:bodyPr wrap="square">
            <a:spAutoFit/>
          </a:bodyPr>
          <a:lstStyle/>
          <a:p>
            <a:pPr lvl="0" algn="just">
              <a:lnSpc>
                <a:spcPct val="107000"/>
              </a:lnSpc>
              <a:spcAft>
                <a:spcPts val="800"/>
              </a:spcAft>
            </a:pPr>
            <a:r>
              <a:rPr lang="en-IN" sz="3600" b="1" dirty="0">
                <a:solidFill>
                  <a:schemeClr val="accent2">
                    <a:lumMod val="75000"/>
                  </a:schemeClr>
                </a:solidFill>
                <a:latin typeface="Calibri" panose="020F0502020204030204" pitchFamily="34" charset="0"/>
                <a:cs typeface="Shruti" panose="020B0502040204020203" pitchFamily="34" charset="0"/>
              </a:rPr>
              <a:t>4. Choosing right type of entity</a:t>
            </a:r>
          </a:p>
        </p:txBody>
      </p:sp>
      <p:sp>
        <p:nvSpPr>
          <p:cNvPr id="2" name="Footer Placeholder 7">
            <a:extLst>
              <a:ext uri="{FF2B5EF4-FFF2-40B4-BE49-F238E27FC236}">
                <a16:creationId xmlns:a16="http://schemas.microsoft.com/office/drawing/2014/main" id="{96A7CAFF-F858-AE10-8443-7018119EC8C8}"/>
              </a:ext>
            </a:extLst>
          </p:cNvPr>
          <p:cNvSpPr>
            <a:spLocks noGrp="1"/>
          </p:cNvSpPr>
          <p:nvPr>
            <p:ph type="ftr" sz="quarter" idx="11"/>
          </p:nvPr>
        </p:nvSpPr>
        <p:spPr>
          <a:xfrm>
            <a:off x="3458968" y="9593204"/>
            <a:ext cx="10995992" cy="483704"/>
          </a:xfrm>
        </p:spPr>
        <p:txBody>
          <a:bodyPr/>
          <a:lstStyle/>
          <a:p>
            <a:pPr algn="r"/>
            <a:r>
              <a:rPr lang="en-IN" sz="2400" b="1" dirty="0"/>
              <a:t>DARSHIT AHYA                            ahya.darshit@gmail.com               + 91 90336 33231</a:t>
            </a:r>
          </a:p>
        </p:txBody>
      </p:sp>
      <p:pic>
        <p:nvPicPr>
          <p:cNvPr id="5" name="Picture 4">
            <a:extLst>
              <a:ext uri="{FF2B5EF4-FFF2-40B4-BE49-F238E27FC236}">
                <a16:creationId xmlns:a16="http://schemas.microsoft.com/office/drawing/2014/main" id="{56CE4790-9256-AD44-2FF4-2C87F3D3D9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4773" y="9463177"/>
            <a:ext cx="445604" cy="743758"/>
          </a:xfrm>
          <a:prstGeom prst="rect">
            <a:avLst/>
          </a:prstGeom>
        </p:spPr>
      </p:pic>
      <p:pic>
        <p:nvPicPr>
          <p:cNvPr id="7" name="Picture 6">
            <a:extLst>
              <a:ext uri="{FF2B5EF4-FFF2-40B4-BE49-F238E27FC236}">
                <a16:creationId xmlns:a16="http://schemas.microsoft.com/office/drawing/2014/main" id="{AF67B545-F965-7D1C-A2D7-3371209C39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391400" y="9671440"/>
            <a:ext cx="523875" cy="327232"/>
          </a:xfrm>
          <a:prstGeom prst="rect">
            <a:avLst/>
          </a:prstGeom>
        </p:spPr>
      </p:pic>
      <p:pic>
        <p:nvPicPr>
          <p:cNvPr id="8" name="Picture 7">
            <a:extLst>
              <a:ext uri="{FF2B5EF4-FFF2-40B4-BE49-F238E27FC236}">
                <a16:creationId xmlns:a16="http://schemas.microsoft.com/office/drawing/2014/main" id="{7C6B241F-7FD5-5985-48EA-CDCC31E7BB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34800" y="9656238"/>
            <a:ext cx="380999" cy="380999"/>
          </a:xfrm>
          <a:prstGeom prst="rect">
            <a:avLst/>
          </a:prstGeom>
        </p:spPr>
      </p:pic>
    </p:spTree>
    <p:extLst>
      <p:ext uri="{BB962C8B-B14F-4D97-AF65-F5344CB8AC3E}">
        <p14:creationId xmlns:p14="http://schemas.microsoft.com/office/powerpoint/2010/main" val="23557673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8B7549C-1981-9019-DC70-53D1306DD80F}"/>
              </a:ext>
            </a:extLst>
          </p:cNvPr>
          <p:cNvSpPr txBox="1"/>
          <p:nvPr/>
        </p:nvSpPr>
        <p:spPr>
          <a:xfrm>
            <a:off x="304800" y="495300"/>
            <a:ext cx="12268200" cy="1130887"/>
          </a:xfrm>
          <a:prstGeom prst="rect">
            <a:avLst/>
          </a:prstGeom>
          <a:noFill/>
        </p:spPr>
        <p:txBody>
          <a:bodyPr wrap="square">
            <a:spAutoFit/>
          </a:bodyPr>
          <a:lstStyle/>
          <a:p>
            <a:pPr marL="342900" lvl="0" indent="-342900">
              <a:lnSpc>
                <a:spcPct val="107000"/>
              </a:lnSpc>
              <a:spcAft>
                <a:spcPts val="800"/>
              </a:spcAft>
              <a:buFont typeface="+mj-lt"/>
              <a:buAutoNum type="arabicPeriod"/>
            </a:pPr>
            <a:r>
              <a:rPr lang="en-IN" sz="6600" b="1" i="1" u="sng"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Calibri" panose="020F0502020204030204" pitchFamily="34" charset="0"/>
                <a:ea typeface="+mj-ea"/>
                <a:cs typeface="Shruti" panose="020B0502040204020203" pitchFamily="34" charset="0"/>
              </a:rPr>
              <a:t>Protecting your Start-up Brand</a:t>
            </a:r>
          </a:p>
        </p:txBody>
      </p:sp>
      <p:sp>
        <p:nvSpPr>
          <p:cNvPr id="6" name="TextBox 5">
            <a:extLst>
              <a:ext uri="{FF2B5EF4-FFF2-40B4-BE49-F238E27FC236}">
                <a16:creationId xmlns:a16="http://schemas.microsoft.com/office/drawing/2014/main" id="{FBC60EB0-7A64-C8F0-4505-10B0038155D7}"/>
              </a:ext>
            </a:extLst>
          </p:cNvPr>
          <p:cNvSpPr txBox="1"/>
          <p:nvPr/>
        </p:nvSpPr>
        <p:spPr>
          <a:xfrm>
            <a:off x="457200" y="2552700"/>
            <a:ext cx="16002000" cy="4014945"/>
          </a:xfrm>
          <a:prstGeom prst="rect">
            <a:avLst/>
          </a:prstGeom>
          <a:noFill/>
        </p:spPr>
        <p:txBody>
          <a:bodyPr wrap="square">
            <a:spAutoFit/>
          </a:bodyPr>
          <a:lstStyle/>
          <a:p>
            <a:pPr marL="457200" algn="just">
              <a:lnSpc>
                <a:spcPct val="107000"/>
              </a:lnSpc>
              <a:spcAft>
                <a:spcPts val="800"/>
              </a:spcAft>
            </a:pPr>
            <a:r>
              <a:rPr lang="en-IN" sz="4000" dirty="0">
                <a:latin typeface="Calibri" panose="020F0502020204030204" pitchFamily="34" charset="0"/>
                <a:cs typeface="Shruti" panose="020B0502040204020203" pitchFamily="34" charset="0"/>
              </a:rPr>
              <a:t>A trademark is a widely recognized name of a brand which helps in identification of the goods and services sold or traded by a particular business entity. A trademark helps in differentiating between the goods and services of one business entity from another. A brand may include a device, a label, a heading, some kind of signature or logo or shape, packaging or a unique set of design of colours.</a:t>
            </a:r>
          </a:p>
        </p:txBody>
      </p:sp>
      <p:sp>
        <p:nvSpPr>
          <p:cNvPr id="2" name="Footer Placeholder 7">
            <a:extLst>
              <a:ext uri="{FF2B5EF4-FFF2-40B4-BE49-F238E27FC236}">
                <a16:creationId xmlns:a16="http://schemas.microsoft.com/office/drawing/2014/main" id="{A17C7EB5-E37F-BC31-B078-45F3A9B1803A}"/>
              </a:ext>
            </a:extLst>
          </p:cNvPr>
          <p:cNvSpPr>
            <a:spLocks noGrp="1"/>
          </p:cNvSpPr>
          <p:nvPr>
            <p:ph type="ftr" sz="quarter" idx="11"/>
          </p:nvPr>
        </p:nvSpPr>
        <p:spPr>
          <a:xfrm>
            <a:off x="3458968" y="9593204"/>
            <a:ext cx="10995992" cy="483704"/>
          </a:xfrm>
        </p:spPr>
        <p:txBody>
          <a:bodyPr/>
          <a:lstStyle/>
          <a:p>
            <a:pPr algn="r"/>
            <a:r>
              <a:rPr lang="en-IN" sz="2400" b="1" dirty="0"/>
              <a:t>DARSHIT AHYA                            ahya.darshit@gmail.com               + 91 90336 33231</a:t>
            </a:r>
          </a:p>
        </p:txBody>
      </p:sp>
      <p:pic>
        <p:nvPicPr>
          <p:cNvPr id="3" name="Picture 2">
            <a:extLst>
              <a:ext uri="{FF2B5EF4-FFF2-40B4-BE49-F238E27FC236}">
                <a16:creationId xmlns:a16="http://schemas.microsoft.com/office/drawing/2014/main" id="{AB3D63CB-63BB-957C-C6D2-4A25071B9B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63485" y="9463177"/>
            <a:ext cx="445604" cy="743758"/>
          </a:xfrm>
          <a:prstGeom prst="rect">
            <a:avLst/>
          </a:prstGeom>
        </p:spPr>
      </p:pic>
      <p:pic>
        <p:nvPicPr>
          <p:cNvPr id="5" name="Picture 4">
            <a:extLst>
              <a:ext uri="{FF2B5EF4-FFF2-40B4-BE49-F238E27FC236}">
                <a16:creationId xmlns:a16="http://schemas.microsoft.com/office/drawing/2014/main" id="{566821A3-B3EB-11B4-DB25-C206197A13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391400" y="9671440"/>
            <a:ext cx="523875" cy="327232"/>
          </a:xfrm>
          <a:prstGeom prst="rect">
            <a:avLst/>
          </a:prstGeom>
        </p:spPr>
      </p:pic>
      <p:pic>
        <p:nvPicPr>
          <p:cNvPr id="7" name="Picture 6">
            <a:extLst>
              <a:ext uri="{FF2B5EF4-FFF2-40B4-BE49-F238E27FC236}">
                <a16:creationId xmlns:a16="http://schemas.microsoft.com/office/drawing/2014/main" id="{D98CE0C4-2887-EE67-4DC8-949BC15DC1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34800" y="9656238"/>
            <a:ext cx="380999" cy="380999"/>
          </a:xfrm>
          <a:prstGeom prst="rect">
            <a:avLst/>
          </a:prstGeom>
        </p:spPr>
      </p:pic>
    </p:spTree>
    <p:extLst>
      <p:ext uri="{BB962C8B-B14F-4D97-AF65-F5344CB8AC3E}">
        <p14:creationId xmlns:p14="http://schemas.microsoft.com/office/powerpoint/2010/main" val="34136300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30EAAD8-BFFD-F474-4E8B-FA9922A4C8B9}"/>
              </a:ext>
            </a:extLst>
          </p:cNvPr>
          <p:cNvSpPr txBox="1"/>
          <p:nvPr/>
        </p:nvSpPr>
        <p:spPr>
          <a:xfrm>
            <a:off x="2514600" y="994449"/>
            <a:ext cx="15392400" cy="2320251"/>
          </a:xfrm>
          <a:prstGeom prst="rect">
            <a:avLst/>
          </a:prstGeom>
          <a:noFill/>
        </p:spPr>
        <p:txBody>
          <a:bodyPr wrap="square">
            <a:spAutoFit/>
          </a:bodyPr>
          <a:lstStyle/>
          <a:p>
            <a:pPr marL="457200" algn="just">
              <a:lnSpc>
                <a:spcPct val="107000"/>
              </a:lnSpc>
              <a:spcAft>
                <a:spcPts val="800"/>
              </a:spcAft>
            </a:pPr>
            <a:r>
              <a:rPr lang="en-IN" sz="6600" b="1" dirty="0">
                <a:ln w="9525">
                  <a:solidFill>
                    <a:schemeClr val="bg1"/>
                  </a:solidFill>
                  <a:prstDash val="solid"/>
                </a:ln>
                <a:solidFill>
                  <a:srgbClr val="002060"/>
                </a:solidFill>
                <a:latin typeface="Calibri" panose="020F0502020204030204" pitchFamily="34" charset="0"/>
                <a:ea typeface="+mj-ea"/>
                <a:cs typeface="Shruti" panose="020B0502040204020203" pitchFamily="34" charset="0"/>
              </a:rPr>
              <a:t>Examples of Trademark Infringement</a:t>
            </a:r>
          </a:p>
          <a:p>
            <a:pPr marL="457200" algn="just">
              <a:lnSpc>
                <a:spcPct val="107000"/>
              </a:lnSpc>
              <a:spcAft>
                <a:spcPts val="800"/>
              </a:spcAft>
            </a:pPr>
            <a:endParaRPr lang="en-IN" sz="6600" u="sng" dirty="0">
              <a:ln w="9525">
                <a:solidFill>
                  <a:schemeClr val="bg1"/>
                </a:solidFill>
                <a:prstDash val="solid"/>
              </a:ln>
              <a:solidFill>
                <a:srgbClr val="002060"/>
              </a:solidFill>
              <a:effectLst>
                <a:outerShdw blurRad="38100" dist="38100" dir="2700000" algn="tl">
                  <a:srgbClr val="000000">
                    <a:alpha val="43137"/>
                  </a:srgbClr>
                </a:outerShdw>
              </a:effectLst>
              <a:latin typeface="Calibri" panose="020F0502020204030204" pitchFamily="34" charset="0"/>
              <a:ea typeface="+mj-ea"/>
              <a:cs typeface="Shruti" panose="020B0502040204020203" pitchFamily="34" charset="0"/>
            </a:endParaRPr>
          </a:p>
        </p:txBody>
      </p:sp>
      <p:pic>
        <p:nvPicPr>
          <p:cNvPr id="6146" name="Picture 2" descr="Trade Marks Act | Prior To Search &amp; Seizure, Police Is Required To Take  Registrar's Opinion On Infringement Of Trademark: Gujarat High Court">
            <a:extLst>
              <a:ext uri="{FF2B5EF4-FFF2-40B4-BE49-F238E27FC236}">
                <a16:creationId xmlns:a16="http://schemas.microsoft.com/office/drawing/2014/main" id="{8EB384C0-12E7-A984-26C5-749DBC10DA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3553" y="3314700"/>
            <a:ext cx="9320893" cy="52197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7">
            <a:extLst>
              <a:ext uri="{FF2B5EF4-FFF2-40B4-BE49-F238E27FC236}">
                <a16:creationId xmlns:a16="http://schemas.microsoft.com/office/drawing/2014/main" id="{9814EDAC-40D3-942D-A53B-78C03C04AB56}"/>
              </a:ext>
            </a:extLst>
          </p:cNvPr>
          <p:cNvSpPr>
            <a:spLocks noGrp="1"/>
          </p:cNvSpPr>
          <p:nvPr>
            <p:ph type="ftr" sz="quarter" idx="11"/>
          </p:nvPr>
        </p:nvSpPr>
        <p:spPr>
          <a:xfrm>
            <a:off x="3458968" y="9593204"/>
            <a:ext cx="10995992" cy="483704"/>
          </a:xfrm>
        </p:spPr>
        <p:txBody>
          <a:bodyPr/>
          <a:lstStyle/>
          <a:p>
            <a:pPr algn="r"/>
            <a:r>
              <a:rPr lang="en-IN" sz="2400" b="1" dirty="0"/>
              <a:t>DARSHIT AHYA                            ahya.darshit@gmail.com               + 91 90336 33231</a:t>
            </a:r>
          </a:p>
        </p:txBody>
      </p:sp>
      <p:pic>
        <p:nvPicPr>
          <p:cNvPr id="3" name="Picture 2">
            <a:extLst>
              <a:ext uri="{FF2B5EF4-FFF2-40B4-BE49-F238E27FC236}">
                <a16:creationId xmlns:a16="http://schemas.microsoft.com/office/drawing/2014/main" id="{D3B5D0BD-5ADC-5160-5266-84FCC49B3D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10238" y="9463177"/>
            <a:ext cx="445604" cy="743758"/>
          </a:xfrm>
          <a:prstGeom prst="rect">
            <a:avLst/>
          </a:prstGeom>
        </p:spPr>
      </p:pic>
      <p:pic>
        <p:nvPicPr>
          <p:cNvPr id="5" name="Picture 4">
            <a:extLst>
              <a:ext uri="{FF2B5EF4-FFF2-40B4-BE49-F238E27FC236}">
                <a16:creationId xmlns:a16="http://schemas.microsoft.com/office/drawing/2014/main" id="{FA2BDE21-340B-819B-A227-CF502DE289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391400" y="9671440"/>
            <a:ext cx="523875" cy="327232"/>
          </a:xfrm>
          <a:prstGeom prst="rect">
            <a:avLst/>
          </a:prstGeom>
        </p:spPr>
      </p:pic>
      <p:pic>
        <p:nvPicPr>
          <p:cNvPr id="6" name="Picture 5">
            <a:extLst>
              <a:ext uri="{FF2B5EF4-FFF2-40B4-BE49-F238E27FC236}">
                <a16:creationId xmlns:a16="http://schemas.microsoft.com/office/drawing/2014/main" id="{DDAE9269-D2E6-B5E9-5B10-8BB2EFE132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734800" y="9656238"/>
            <a:ext cx="380999" cy="380999"/>
          </a:xfrm>
          <a:prstGeom prst="rect">
            <a:avLst/>
          </a:prstGeom>
        </p:spPr>
      </p:pic>
    </p:spTree>
    <p:extLst>
      <p:ext uri="{BB962C8B-B14F-4D97-AF65-F5344CB8AC3E}">
        <p14:creationId xmlns:p14="http://schemas.microsoft.com/office/powerpoint/2010/main" val="35393201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ED49BE4-E828-0D88-D646-C4A1F717AFE5}"/>
              </a:ext>
            </a:extLst>
          </p:cNvPr>
          <p:cNvSpPr txBox="1"/>
          <p:nvPr/>
        </p:nvSpPr>
        <p:spPr>
          <a:xfrm>
            <a:off x="4572000" y="4963803"/>
            <a:ext cx="9144000" cy="369332"/>
          </a:xfrm>
          <a:prstGeom prst="rect">
            <a:avLst/>
          </a:prstGeom>
          <a:noFill/>
        </p:spPr>
        <p:txBody>
          <a:bodyPr wrap="square">
            <a:spAutoFit/>
          </a:bodyPr>
          <a:lstStyle/>
          <a:p>
            <a:endParaRPr lang="en-IN" dirty="0"/>
          </a:p>
        </p:txBody>
      </p:sp>
      <p:sp>
        <p:nvSpPr>
          <p:cNvPr id="8" name="TextBox 7">
            <a:extLst>
              <a:ext uri="{FF2B5EF4-FFF2-40B4-BE49-F238E27FC236}">
                <a16:creationId xmlns:a16="http://schemas.microsoft.com/office/drawing/2014/main" id="{6F2DBBB5-AE1A-271B-F542-F41AD6B032B4}"/>
              </a:ext>
            </a:extLst>
          </p:cNvPr>
          <p:cNvSpPr txBox="1"/>
          <p:nvPr/>
        </p:nvSpPr>
        <p:spPr>
          <a:xfrm>
            <a:off x="4572000" y="4963803"/>
            <a:ext cx="9144000" cy="369332"/>
          </a:xfrm>
          <a:prstGeom prst="rect">
            <a:avLst/>
          </a:prstGeom>
          <a:noFill/>
        </p:spPr>
        <p:txBody>
          <a:bodyPr wrap="square">
            <a:spAutoFit/>
          </a:bodyPr>
          <a:lstStyle/>
          <a:p>
            <a:endParaRPr lang="en-IN" dirty="0"/>
          </a:p>
        </p:txBody>
      </p:sp>
      <p:sp>
        <p:nvSpPr>
          <p:cNvPr id="10" name="TextBox 9">
            <a:extLst>
              <a:ext uri="{FF2B5EF4-FFF2-40B4-BE49-F238E27FC236}">
                <a16:creationId xmlns:a16="http://schemas.microsoft.com/office/drawing/2014/main" id="{8E82CE03-E8E3-33F4-A709-7DC9FD8589A9}"/>
              </a:ext>
            </a:extLst>
          </p:cNvPr>
          <p:cNvSpPr txBox="1"/>
          <p:nvPr/>
        </p:nvSpPr>
        <p:spPr>
          <a:xfrm>
            <a:off x="4572000" y="4963803"/>
            <a:ext cx="9144000" cy="369332"/>
          </a:xfrm>
          <a:prstGeom prst="rect">
            <a:avLst/>
          </a:prstGeom>
          <a:noFill/>
        </p:spPr>
        <p:txBody>
          <a:bodyPr wrap="square">
            <a:spAutoFit/>
          </a:bodyPr>
          <a:lstStyle/>
          <a:p>
            <a:endParaRPr lang="en-IN" dirty="0"/>
          </a:p>
        </p:txBody>
      </p:sp>
      <p:pic>
        <p:nvPicPr>
          <p:cNvPr id="12" name="Picture 11">
            <a:extLst>
              <a:ext uri="{FF2B5EF4-FFF2-40B4-BE49-F238E27FC236}">
                <a16:creationId xmlns:a16="http://schemas.microsoft.com/office/drawing/2014/main" id="{AF0F3D08-D764-CEC1-FC45-02229F7F35E2}"/>
              </a:ext>
            </a:extLst>
          </p:cNvPr>
          <p:cNvPicPr>
            <a:picLocks noChangeAspect="1"/>
          </p:cNvPicPr>
          <p:nvPr/>
        </p:nvPicPr>
        <p:blipFill>
          <a:blip r:embed="rId2"/>
          <a:stretch>
            <a:fillRect/>
          </a:stretch>
        </p:blipFill>
        <p:spPr>
          <a:xfrm>
            <a:off x="1828800" y="523875"/>
            <a:ext cx="5829300" cy="4619625"/>
          </a:xfrm>
          <a:prstGeom prst="rect">
            <a:avLst/>
          </a:prstGeom>
        </p:spPr>
      </p:pic>
      <p:pic>
        <p:nvPicPr>
          <p:cNvPr id="14" name="Picture 13">
            <a:extLst>
              <a:ext uri="{FF2B5EF4-FFF2-40B4-BE49-F238E27FC236}">
                <a16:creationId xmlns:a16="http://schemas.microsoft.com/office/drawing/2014/main" id="{5D49D866-AAC5-B02E-2467-B647DCE06C20}"/>
              </a:ext>
            </a:extLst>
          </p:cNvPr>
          <p:cNvPicPr>
            <a:picLocks noChangeAspect="1"/>
          </p:cNvPicPr>
          <p:nvPr/>
        </p:nvPicPr>
        <p:blipFill>
          <a:blip r:embed="rId3"/>
          <a:stretch>
            <a:fillRect/>
          </a:stretch>
        </p:blipFill>
        <p:spPr>
          <a:xfrm>
            <a:off x="9677400" y="523875"/>
            <a:ext cx="5829300" cy="4619625"/>
          </a:xfrm>
          <a:prstGeom prst="rect">
            <a:avLst/>
          </a:prstGeom>
        </p:spPr>
      </p:pic>
      <p:pic>
        <p:nvPicPr>
          <p:cNvPr id="7170" name="Picture 2" descr="Trademark Fun - McDonald's v. McDowell's - Widerman Malek, PL">
            <a:extLst>
              <a:ext uri="{FF2B5EF4-FFF2-40B4-BE49-F238E27FC236}">
                <a16:creationId xmlns:a16="http://schemas.microsoft.com/office/drawing/2014/main" id="{33EC4EA2-C2B8-DB11-26B2-EDF9B96325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7938" y="4762500"/>
            <a:ext cx="4619625" cy="4619625"/>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7">
            <a:extLst>
              <a:ext uri="{FF2B5EF4-FFF2-40B4-BE49-F238E27FC236}">
                <a16:creationId xmlns:a16="http://schemas.microsoft.com/office/drawing/2014/main" id="{DCC6D208-5AA9-A168-9A22-CED28A8F6C94}"/>
              </a:ext>
            </a:extLst>
          </p:cNvPr>
          <p:cNvSpPr>
            <a:spLocks noGrp="1"/>
          </p:cNvSpPr>
          <p:nvPr>
            <p:ph type="ftr" sz="quarter" idx="11"/>
          </p:nvPr>
        </p:nvSpPr>
        <p:spPr>
          <a:xfrm>
            <a:off x="3458968" y="9593204"/>
            <a:ext cx="10995992" cy="483704"/>
          </a:xfrm>
        </p:spPr>
        <p:txBody>
          <a:bodyPr/>
          <a:lstStyle/>
          <a:p>
            <a:pPr algn="r"/>
            <a:r>
              <a:rPr lang="en-IN" sz="2400" b="1" dirty="0"/>
              <a:t>DARSHIT AHYA                            ahya.darshit@gmail.com               + 91 90336 33231</a:t>
            </a:r>
          </a:p>
        </p:txBody>
      </p:sp>
      <p:pic>
        <p:nvPicPr>
          <p:cNvPr id="3" name="Picture 2">
            <a:extLst>
              <a:ext uri="{FF2B5EF4-FFF2-40B4-BE49-F238E27FC236}">
                <a16:creationId xmlns:a16="http://schemas.microsoft.com/office/drawing/2014/main" id="{1E4B5E3C-1FB9-8A19-4C34-41E1CD6352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74773" y="9463177"/>
            <a:ext cx="445604" cy="743758"/>
          </a:xfrm>
          <a:prstGeom prst="rect">
            <a:avLst/>
          </a:prstGeom>
        </p:spPr>
      </p:pic>
      <p:pic>
        <p:nvPicPr>
          <p:cNvPr id="5" name="Picture 4">
            <a:extLst>
              <a:ext uri="{FF2B5EF4-FFF2-40B4-BE49-F238E27FC236}">
                <a16:creationId xmlns:a16="http://schemas.microsoft.com/office/drawing/2014/main" id="{EC9900E4-2A32-4DF2-D4FC-F951CA70C3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391400" y="9671440"/>
            <a:ext cx="523875" cy="327232"/>
          </a:xfrm>
          <a:prstGeom prst="rect">
            <a:avLst/>
          </a:prstGeom>
        </p:spPr>
      </p:pic>
      <p:pic>
        <p:nvPicPr>
          <p:cNvPr id="6" name="Picture 5">
            <a:extLst>
              <a:ext uri="{FF2B5EF4-FFF2-40B4-BE49-F238E27FC236}">
                <a16:creationId xmlns:a16="http://schemas.microsoft.com/office/drawing/2014/main" id="{B8FCA112-1189-3C36-A51E-743F8B333D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734800" y="9656238"/>
            <a:ext cx="380999" cy="380999"/>
          </a:xfrm>
          <a:prstGeom prst="rect">
            <a:avLst/>
          </a:prstGeom>
        </p:spPr>
      </p:pic>
    </p:spTree>
    <p:extLst>
      <p:ext uri="{BB962C8B-B14F-4D97-AF65-F5344CB8AC3E}">
        <p14:creationId xmlns:p14="http://schemas.microsoft.com/office/powerpoint/2010/main" val="540636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967840-9BA9-2E45-CB1F-0AE3080A29EF}"/>
              </a:ext>
            </a:extLst>
          </p:cNvPr>
          <p:cNvPicPr>
            <a:picLocks noChangeAspect="1"/>
          </p:cNvPicPr>
          <p:nvPr/>
        </p:nvPicPr>
        <p:blipFill>
          <a:blip r:embed="rId2"/>
          <a:stretch>
            <a:fillRect/>
          </a:stretch>
        </p:blipFill>
        <p:spPr>
          <a:xfrm>
            <a:off x="2133600" y="495300"/>
            <a:ext cx="5410200" cy="4276725"/>
          </a:xfrm>
          <a:prstGeom prst="rect">
            <a:avLst/>
          </a:prstGeom>
        </p:spPr>
      </p:pic>
      <p:pic>
        <p:nvPicPr>
          <p:cNvPr id="5" name="Picture 4">
            <a:extLst>
              <a:ext uri="{FF2B5EF4-FFF2-40B4-BE49-F238E27FC236}">
                <a16:creationId xmlns:a16="http://schemas.microsoft.com/office/drawing/2014/main" id="{D6B1A6DD-EC69-5FCE-6F91-168F69D5AD54}"/>
              </a:ext>
            </a:extLst>
          </p:cNvPr>
          <p:cNvPicPr>
            <a:picLocks noChangeAspect="1"/>
          </p:cNvPicPr>
          <p:nvPr/>
        </p:nvPicPr>
        <p:blipFill>
          <a:blip r:embed="rId3"/>
          <a:stretch>
            <a:fillRect/>
          </a:stretch>
        </p:blipFill>
        <p:spPr>
          <a:xfrm>
            <a:off x="10134600" y="552450"/>
            <a:ext cx="5410200" cy="4219575"/>
          </a:xfrm>
          <a:prstGeom prst="rect">
            <a:avLst/>
          </a:prstGeom>
        </p:spPr>
      </p:pic>
      <p:pic>
        <p:nvPicPr>
          <p:cNvPr id="5122" name="Picture 2" descr="Why the Kit Kat Is the Most Influential Candy Bar of All Time">
            <a:extLst>
              <a:ext uri="{FF2B5EF4-FFF2-40B4-BE49-F238E27FC236}">
                <a16:creationId xmlns:a16="http://schemas.microsoft.com/office/drawing/2014/main" id="{1F387805-683C-3482-D6D5-8847CEB853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2750" y="5372100"/>
            <a:ext cx="4762500" cy="321945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7">
            <a:extLst>
              <a:ext uri="{FF2B5EF4-FFF2-40B4-BE49-F238E27FC236}">
                <a16:creationId xmlns:a16="http://schemas.microsoft.com/office/drawing/2014/main" id="{A80AA59A-9FDC-5A99-B08E-8B4B47B51021}"/>
              </a:ext>
            </a:extLst>
          </p:cNvPr>
          <p:cNvSpPr>
            <a:spLocks noGrp="1"/>
          </p:cNvSpPr>
          <p:nvPr>
            <p:ph type="ftr" sz="quarter" idx="11"/>
          </p:nvPr>
        </p:nvSpPr>
        <p:spPr>
          <a:xfrm>
            <a:off x="3458968" y="9593204"/>
            <a:ext cx="10995992" cy="483704"/>
          </a:xfrm>
        </p:spPr>
        <p:txBody>
          <a:bodyPr/>
          <a:lstStyle/>
          <a:p>
            <a:pPr algn="r"/>
            <a:r>
              <a:rPr lang="en-IN" sz="2400" b="1" dirty="0"/>
              <a:t>DARSHIT AHYA                            ahya.darshit@gmail.com               + 91 90336 33231</a:t>
            </a:r>
          </a:p>
        </p:txBody>
      </p:sp>
      <p:pic>
        <p:nvPicPr>
          <p:cNvPr id="4" name="Picture 3">
            <a:extLst>
              <a:ext uri="{FF2B5EF4-FFF2-40B4-BE49-F238E27FC236}">
                <a16:creationId xmlns:a16="http://schemas.microsoft.com/office/drawing/2014/main" id="{31629D21-E8EF-018E-474D-404150A833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10238" y="9463177"/>
            <a:ext cx="445604" cy="743758"/>
          </a:xfrm>
          <a:prstGeom prst="rect">
            <a:avLst/>
          </a:prstGeom>
        </p:spPr>
      </p:pic>
      <p:pic>
        <p:nvPicPr>
          <p:cNvPr id="6" name="Picture 5">
            <a:extLst>
              <a:ext uri="{FF2B5EF4-FFF2-40B4-BE49-F238E27FC236}">
                <a16:creationId xmlns:a16="http://schemas.microsoft.com/office/drawing/2014/main" id="{548945D5-C4FD-A47C-D086-2044A1F6C0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391400" y="9671440"/>
            <a:ext cx="523875" cy="327232"/>
          </a:xfrm>
          <a:prstGeom prst="rect">
            <a:avLst/>
          </a:prstGeom>
        </p:spPr>
      </p:pic>
      <p:pic>
        <p:nvPicPr>
          <p:cNvPr id="7" name="Picture 6">
            <a:extLst>
              <a:ext uri="{FF2B5EF4-FFF2-40B4-BE49-F238E27FC236}">
                <a16:creationId xmlns:a16="http://schemas.microsoft.com/office/drawing/2014/main" id="{773F699A-3E38-74D0-98C0-A571E5DB2CE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734800" y="9656238"/>
            <a:ext cx="380999" cy="380999"/>
          </a:xfrm>
          <a:prstGeom prst="rect">
            <a:avLst/>
          </a:prstGeom>
        </p:spPr>
      </p:pic>
    </p:spTree>
    <p:extLst>
      <p:ext uri="{BB962C8B-B14F-4D97-AF65-F5344CB8AC3E}">
        <p14:creationId xmlns:p14="http://schemas.microsoft.com/office/powerpoint/2010/main" val="36769611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1A633FC-7963-CDB4-19BD-9679A994B8D8}"/>
              </a:ext>
            </a:extLst>
          </p:cNvPr>
          <p:cNvSpPr txBox="1"/>
          <p:nvPr/>
        </p:nvSpPr>
        <p:spPr>
          <a:xfrm>
            <a:off x="6248400" y="342900"/>
            <a:ext cx="9144000" cy="847604"/>
          </a:xfrm>
          <a:prstGeom prst="rect">
            <a:avLst/>
          </a:prstGeom>
          <a:noFill/>
        </p:spPr>
        <p:txBody>
          <a:bodyPr wrap="square">
            <a:spAutoFit/>
          </a:bodyPr>
          <a:lstStyle/>
          <a:p>
            <a:pPr>
              <a:lnSpc>
                <a:spcPct val="107000"/>
              </a:lnSpc>
              <a:spcAft>
                <a:spcPts val="800"/>
              </a:spcAft>
            </a:pPr>
            <a:r>
              <a:rPr lang="en-IN" sz="4800" b="1" u="sng" dirty="0">
                <a:solidFill>
                  <a:srgbClr val="4EB181"/>
                </a:solidFill>
                <a:latin typeface="Canva Sans"/>
              </a:rPr>
              <a:t>WHAT IS A PATENT ?</a:t>
            </a:r>
          </a:p>
        </p:txBody>
      </p:sp>
      <p:sp>
        <p:nvSpPr>
          <p:cNvPr id="6" name="TextBox 5">
            <a:extLst>
              <a:ext uri="{FF2B5EF4-FFF2-40B4-BE49-F238E27FC236}">
                <a16:creationId xmlns:a16="http://schemas.microsoft.com/office/drawing/2014/main" id="{80E866CC-CE9C-B19A-C927-376A85165AF4}"/>
              </a:ext>
            </a:extLst>
          </p:cNvPr>
          <p:cNvSpPr txBox="1"/>
          <p:nvPr/>
        </p:nvSpPr>
        <p:spPr>
          <a:xfrm>
            <a:off x="1028700" y="1379041"/>
            <a:ext cx="16230600" cy="3416320"/>
          </a:xfrm>
          <a:prstGeom prst="rect">
            <a:avLst/>
          </a:prstGeom>
          <a:noFill/>
        </p:spPr>
        <p:txBody>
          <a:bodyPr wrap="square">
            <a:spAutoFit/>
          </a:bodyPr>
          <a:lstStyle/>
          <a:p>
            <a:pPr algn="just"/>
            <a:r>
              <a:rPr lang="en-IN" sz="5400" dirty="0">
                <a:latin typeface="Calibri" panose="020F0502020204030204" pitchFamily="34" charset="0"/>
                <a:cs typeface="Shruti" panose="020B0502040204020203" pitchFamily="34" charset="0"/>
              </a:rPr>
              <a:t>A patent is an exclusive right granted for an invention, which is a product or a process that provides, in general, a new way of doing something, or offers a new technical solution to a problem.</a:t>
            </a:r>
          </a:p>
        </p:txBody>
      </p:sp>
      <p:sp>
        <p:nvSpPr>
          <p:cNvPr id="2" name="Footer Placeholder 7">
            <a:extLst>
              <a:ext uri="{FF2B5EF4-FFF2-40B4-BE49-F238E27FC236}">
                <a16:creationId xmlns:a16="http://schemas.microsoft.com/office/drawing/2014/main" id="{2408380D-F4C2-3D90-EF1B-5D78842C8E81}"/>
              </a:ext>
            </a:extLst>
          </p:cNvPr>
          <p:cNvSpPr>
            <a:spLocks noGrp="1"/>
          </p:cNvSpPr>
          <p:nvPr>
            <p:ph type="ftr" sz="quarter" idx="11"/>
          </p:nvPr>
        </p:nvSpPr>
        <p:spPr>
          <a:xfrm>
            <a:off x="3458968" y="9593204"/>
            <a:ext cx="10995992" cy="483704"/>
          </a:xfrm>
        </p:spPr>
        <p:txBody>
          <a:bodyPr/>
          <a:lstStyle/>
          <a:p>
            <a:pPr algn="r"/>
            <a:r>
              <a:rPr lang="en-IN" sz="2400" b="1" dirty="0"/>
              <a:t>DARSHIT AHYA                            ahya.darshit@gmail.com               + 91 90336 33231</a:t>
            </a:r>
          </a:p>
        </p:txBody>
      </p:sp>
      <p:pic>
        <p:nvPicPr>
          <p:cNvPr id="3" name="Picture 2">
            <a:extLst>
              <a:ext uri="{FF2B5EF4-FFF2-40B4-BE49-F238E27FC236}">
                <a16:creationId xmlns:a16="http://schemas.microsoft.com/office/drawing/2014/main" id="{0FA35D0A-720E-A51B-03F6-EC561DF85E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54895" y="9404667"/>
            <a:ext cx="445604" cy="743758"/>
          </a:xfrm>
          <a:prstGeom prst="rect">
            <a:avLst/>
          </a:prstGeom>
        </p:spPr>
      </p:pic>
      <p:pic>
        <p:nvPicPr>
          <p:cNvPr id="5" name="Picture 4">
            <a:extLst>
              <a:ext uri="{FF2B5EF4-FFF2-40B4-BE49-F238E27FC236}">
                <a16:creationId xmlns:a16="http://schemas.microsoft.com/office/drawing/2014/main" id="{01FA81DB-5072-F65F-B885-52C042DD61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391400" y="9671440"/>
            <a:ext cx="523875" cy="327232"/>
          </a:xfrm>
          <a:prstGeom prst="rect">
            <a:avLst/>
          </a:prstGeom>
        </p:spPr>
      </p:pic>
      <p:pic>
        <p:nvPicPr>
          <p:cNvPr id="7" name="Picture 6">
            <a:extLst>
              <a:ext uri="{FF2B5EF4-FFF2-40B4-BE49-F238E27FC236}">
                <a16:creationId xmlns:a16="http://schemas.microsoft.com/office/drawing/2014/main" id="{26354FDA-B66A-9F1F-5B4D-8B7AFE42C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34800" y="9656238"/>
            <a:ext cx="380999" cy="380999"/>
          </a:xfrm>
          <a:prstGeom prst="rect">
            <a:avLst/>
          </a:prstGeom>
        </p:spPr>
      </p:pic>
      <p:pic>
        <p:nvPicPr>
          <p:cNvPr id="1026" name="Picture 2" descr="Step-by-Step Guide to Patenting an Idea">
            <a:extLst>
              <a:ext uri="{FF2B5EF4-FFF2-40B4-BE49-F238E27FC236}">
                <a16:creationId xmlns:a16="http://schemas.microsoft.com/office/drawing/2014/main" id="{66321592-39B3-4867-525F-44C2ACEF94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4533900"/>
            <a:ext cx="9906000"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42463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234A66E-CB35-048B-231E-BF40722AAC47}"/>
              </a:ext>
            </a:extLst>
          </p:cNvPr>
          <p:cNvSpPr txBox="1"/>
          <p:nvPr/>
        </p:nvSpPr>
        <p:spPr>
          <a:xfrm>
            <a:off x="6019800" y="-2171700"/>
            <a:ext cx="9144000" cy="3416320"/>
          </a:xfrm>
          <a:prstGeom prst="rect">
            <a:avLst/>
          </a:prstGeom>
          <a:noFill/>
        </p:spPr>
        <p:txBody>
          <a:bodyPr wrap="square">
            <a:spAutoFit/>
          </a:bodyPr>
          <a:lstStyle/>
          <a:p>
            <a:pPr algn="l"/>
            <a:endParaRPr lang="en-IN" sz="800" b="0" i="0" u="none" strike="noStrike" baseline="0" dirty="0">
              <a:solidFill>
                <a:srgbClr val="000000"/>
              </a:solidFill>
              <a:latin typeface="Canva Sans"/>
            </a:endParaRPr>
          </a:p>
          <a:p>
            <a:endParaRPr lang="en-IN" sz="800" b="0" i="0" u="none" strike="noStrike" baseline="0" dirty="0">
              <a:latin typeface="Canva Sans"/>
            </a:endParaRPr>
          </a:p>
          <a:p>
            <a:endParaRPr lang="en-IN" sz="800" b="0" i="0" u="none" strike="noStrike" baseline="0" dirty="0">
              <a:latin typeface="Canva Sans"/>
            </a:endParaRPr>
          </a:p>
          <a:p>
            <a:endParaRPr lang="en-IN" sz="800" b="0" i="0" u="none" strike="noStrike" baseline="0" dirty="0">
              <a:latin typeface="Canva Sans"/>
            </a:endParaRPr>
          </a:p>
          <a:p>
            <a:endParaRPr lang="en-IN" sz="800" b="0" i="0" u="none" strike="noStrike" baseline="0" dirty="0">
              <a:latin typeface="Canva Sans"/>
            </a:endParaRPr>
          </a:p>
          <a:p>
            <a:endParaRPr lang="en-IN" sz="800" b="0" i="0" u="none" strike="noStrike" baseline="0" dirty="0">
              <a:latin typeface="Canva Sans"/>
            </a:endParaRPr>
          </a:p>
          <a:p>
            <a:endParaRPr lang="en-IN" sz="800" b="0" i="0" u="none" strike="noStrike" baseline="0" dirty="0">
              <a:latin typeface="Canva Sans"/>
            </a:endParaRPr>
          </a:p>
          <a:p>
            <a:endParaRPr lang="en-IN" sz="800" b="0" i="0" u="none" strike="noStrike" baseline="0" dirty="0">
              <a:latin typeface="Canva Sans"/>
            </a:endParaRPr>
          </a:p>
          <a:p>
            <a:endParaRPr lang="en-IN" sz="800" b="0" i="0" u="none" strike="noStrike" baseline="0" dirty="0">
              <a:latin typeface="Canva Sans"/>
            </a:endParaRPr>
          </a:p>
          <a:p>
            <a:endParaRPr lang="en-IN" sz="4800" b="0" i="0" u="none" strike="noStrike" baseline="0" dirty="0">
              <a:latin typeface="Canva Sans"/>
            </a:endParaRPr>
          </a:p>
          <a:p>
            <a:endParaRPr lang="en-IN" sz="4800" b="0" i="0" u="none" strike="noStrike" baseline="0" dirty="0">
              <a:latin typeface="Canva Sans"/>
            </a:endParaRPr>
          </a:p>
          <a:p>
            <a:r>
              <a:rPr lang="en-IN" sz="4800" b="1" i="0" u="sng" strike="noStrike" baseline="0" dirty="0">
                <a:solidFill>
                  <a:srgbClr val="4EB181"/>
                </a:solidFill>
                <a:latin typeface="Canva Sans"/>
              </a:rPr>
              <a:t>WHAT IS A COPYRIGHT?</a:t>
            </a:r>
            <a:endParaRPr lang="en-IN" sz="4800" u="sng" dirty="0"/>
          </a:p>
        </p:txBody>
      </p:sp>
      <p:sp>
        <p:nvSpPr>
          <p:cNvPr id="8" name="TextBox 7">
            <a:extLst>
              <a:ext uri="{FF2B5EF4-FFF2-40B4-BE49-F238E27FC236}">
                <a16:creationId xmlns:a16="http://schemas.microsoft.com/office/drawing/2014/main" id="{9500BCDF-1C6D-49DE-C4B4-12A72120263D}"/>
              </a:ext>
            </a:extLst>
          </p:cNvPr>
          <p:cNvSpPr txBox="1"/>
          <p:nvPr/>
        </p:nvSpPr>
        <p:spPr>
          <a:xfrm>
            <a:off x="7616894" y="1391562"/>
            <a:ext cx="2514600" cy="707886"/>
          </a:xfrm>
          <a:prstGeom prst="rect">
            <a:avLst/>
          </a:prstGeom>
          <a:noFill/>
        </p:spPr>
        <p:txBody>
          <a:bodyPr wrap="square">
            <a:spAutoFit/>
          </a:bodyPr>
          <a:lstStyle/>
          <a:p>
            <a:r>
              <a:rPr lang="en-IN" sz="4000" b="1" dirty="0"/>
              <a:t>Definition</a:t>
            </a:r>
          </a:p>
        </p:txBody>
      </p:sp>
      <p:sp>
        <p:nvSpPr>
          <p:cNvPr id="10" name="TextBox 9">
            <a:extLst>
              <a:ext uri="{FF2B5EF4-FFF2-40B4-BE49-F238E27FC236}">
                <a16:creationId xmlns:a16="http://schemas.microsoft.com/office/drawing/2014/main" id="{BD184BF5-4751-6365-FBAF-A94297E79FBF}"/>
              </a:ext>
            </a:extLst>
          </p:cNvPr>
          <p:cNvSpPr txBox="1"/>
          <p:nvPr/>
        </p:nvSpPr>
        <p:spPr>
          <a:xfrm>
            <a:off x="1219200" y="2172714"/>
            <a:ext cx="16306800" cy="1446550"/>
          </a:xfrm>
          <a:prstGeom prst="rect">
            <a:avLst/>
          </a:prstGeom>
          <a:noFill/>
        </p:spPr>
        <p:txBody>
          <a:bodyPr wrap="square">
            <a:spAutoFit/>
          </a:bodyPr>
          <a:lstStyle/>
          <a:p>
            <a:endParaRPr lang="en-IN" sz="800" b="0" i="0" u="none" strike="noStrike" baseline="0" dirty="0">
              <a:latin typeface="Canva Sans"/>
            </a:endParaRPr>
          </a:p>
          <a:p>
            <a:pPr marL="571500" indent="-571500">
              <a:buFont typeface="Arial" panose="020B0604020202020204" pitchFamily="34" charset="0"/>
              <a:buChar char="•"/>
            </a:pPr>
            <a:r>
              <a:rPr lang="en-IN" sz="4000" dirty="0">
                <a:latin typeface="Calibri" panose="020F0502020204030204" pitchFamily="34" charset="0"/>
                <a:cs typeface="Shruti" panose="020B0502040204020203" pitchFamily="34" charset="0"/>
              </a:rPr>
              <a:t>The legal right to be the only person who may print, copy, perform, etc. a piece of original work, such as a book, a song or a computer program.</a:t>
            </a:r>
          </a:p>
        </p:txBody>
      </p:sp>
      <p:sp>
        <p:nvSpPr>
          <p:cNvPr id="2" name="Footer Placeholder 7">
            <a:extLst>
              <a:ext uri="{FF2B5EF4-FFF2-40B4-BE49-F238E27FC236}">
                <a16:creationId xmlns:a16="http://schemas.microsoft.com/office/drawing/2014/main" id="{F43C2B33-860F-84A9-F4AE-968B3C905102}"/>
              </a:ext>
            </a:extLst>
          </p:cNvPr>
          <p:cNvSpPr>
            <a:spLocks noGrp="1"/>
          </p:cNvSpPr>
          <p:nvPr>
            <p:ph type="ftr" sz="quarter" idx="11"/>
          </p:nvPr>
        </p:nvSpPr>
        <p:spPr>
          <a:xfrm>
            <a:off x="3458968" y="9593204"/>
            <a:ext cx="10995992" cy="483704"/>
          </a:xfrm>
        </p:spPr>
        <p:txBody>
          <a:bodyPr/>
          <a:lstStyle/>
          <a:p>
            <a:pPr algn="r"/>
            <a:r>
              <a:rPr lang="en-IN" sz="2400" b="1" dirty="0"/>
              <a:t>DARSHIT AHYA                            ahya.darshit@gmail.com               + 91 90336 33231</a:t>
            </a:r>
          </a:p>
        </p:txBody>
      </p:sp>
      <p:pic>
        <p:nvPicPr>
          <p:cNvPr id="3" name="Picture 2">
            <a:extLst>
              <a:ext uri="{FF2B5EF4-FFF2-40B4-BE49-F238E27FC236}">
                <a16:creationId xmlns:a16="http://schemas.microsoft.com/office/drawing/2014/main" id="{FC29B5CF-1832-8E65-5C47-99723C0F73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10238" y="9463177"/>
            <a:ext cx="445604" cy="743758"/>
          </a:xfrm>
          <a:prstGeom prst="rect">
            <a:avLst/>
          </a:prstGeom>
        </p:spPr>
      </p:pic>
      <p:pic>
        <p:nvPicPr>
          <p:cNvPr id="5" name="Picture 4">
            <a:extLst>
              <a:ext uri="{FF2B5EF4-FFF2-40B4-BE49-F238E27FC236}">
                <a16:creationId xmlns:a16="http://schemas.microsoft.com/office/drawing/2014/main" id="{4A517496-B0B8-1A6E-D7CD-EF9EE098C1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391400" y="9671440"/>
            <a:ext cx="523875" cy="327232"/>
          </a:xfrm>
          <a:prstGeom prst="rect">
            <a:avLst/>
          </a:prstGeom>
        </p:spPr>
      </p:pic>
      <p:pic>
        <p:nvPicPr>
          <p:cNvPr id="6" name="Picture 5">
            <a:extLst>
              <a:ext uri="{FF2B5EF4-FFF2-40B4-BE49-F238E27FC236}">
                <a16:creationId xmlns:a16="http://schemas.microsoft.com/office/drawing/2014/main" id="{8F6CB441-3D64-FF75-0CC3-1777240AD5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34800" y="9656238"/>
            <a:ext cx="380999" cy="380999"/>
          </a:xfrm>
          <a:prstGeom prst="rect">
            <a:avLst/>
          </a:prstGeom>
        </p:spPr>
      </p:pic>
      <p:sp>
        <p:nvSpPr>
          <p:cNvPr id="9" name="TextBox 8">
            <a:extLst>
              <a:ext uri="{FF2B5EF4-FFF2-40B4-BE49-F238E27FC236}">
                <a16:creationId xmlns:a16="http://schemas.microsoft.com/office/drawing/2014/main" id="{C26CCF20-5062-D96A-BA1B-AA370B51852F}"/>
              </a:ext>
            </a:extLst>
          </p:cNvPr>
          <p:cNvSpPr txBox="1"/>
          <p:nvPr/>
        </p:nvSpPr>
        <p:spPr>
          <a:xfrm>
            <a:off x="7663276" y="4193415"/>
            <a:ext cx="9144000" cy="707886"/>
          </a:xfrm>
          <a:prstGeom prst="rect">
            <a:avLst/>
          </a:prstGeom>
          <a:noFill/>
        </p:spPr>
        <p:txBody>
          <a:bodyPr wrap="square">
            <a:spAutoFit/>
          </a:bodyPr>
          <a:lstStyle/>
          <a:p>
            <a:r>
              <a:rPr lang="en-IN" sz="4000" b="1" dirty="0"/>
              <a:t>Case Study</a:t>
            </a:r>
          </a:p>
        </p:txBody>
      </p:sp>
      <p:sp>
        <p:nvSpPr>
          <p:cNvPr id="12" name="TextBox 11">
            <a:extLst>
              <a:ext uri="{FF2B5EF4-FFF2-40B4-BE49-F238E27FC236}">
                <a16:creationId xmlns:a16="http://schemas.microsoft.com/office/drawing/2014/main" id="{A48CF5C2-99EB-65E4-805A-BC89FE07FA17}"/>
              </a:ext>
            </a:extLst>
          </p:cNvPr>
          <p:cNvSpPr txBox="1"/>
          <p:nvPr/>
        </p:nvSpPr>
        <p:spPr>
          <a:xfrm>
            <a:off x="1219200" y="5414509"/>
            <a:ext cx="15773400" cy="3785652"/>
          </a:xfrm>
          <a:prstGeom prst="rect">
            <a:avLst/>
          </a:prstGeom>
          <a:noFill/>
        </p:spPr>
        <p:txBody>
          <a:bodyPr wrap="square">
            <a:spAutoFit/>
          </a:bodyPr>
          <a:lstStyle/>
          <a:p>
            <a:pPr marL="571500" indent="-571500" algn="just">
              <a:buFont typeface="Arial" panose="020B0604020202020204" pitchFamily="34" charset="0"/>
              <a:buChar char="•"/>
            </a:pPr>
            <a:r>
              <a:rPr lang="en-IN" sz="4000" dirty="0">
                <a:solidFill>
                  <a:srgbClr val="C00000"/>
                </a:solidFill>
                <a:latin typeface="Calibri" panose="020F0502020204030204" pitchFamily="34" charset="0"/>
                <a:cs typeface="Shruti" panose="020B0502040204020203" pitchFamily="34" charset="0"/>
              </a:rPr>
              <a:t>Saregama India Ltd. v. Sanjay Bansal: </a:t>
            </a:r>
            <a:r>
              <a:rPr lang="en-IN" sz="4000" dirty="0">
                <a:latin typeface="Calibri" panose="020F0502020204030204" pitchFamily="34" charset="0"/>
                <a:cs typeface="Shruti" panose="020B0502040204020203" pitchFamily="34" charset="0"/>
              </a:rPr>
              <a:t>In this case, Saregama India, a prominent music company, filed a copyright infringement suit against Sanjay Bansal, who was selling unauthorized copies of copyrighted sound recordings. The court ruled in favor of Saregama India, ordering Bansal to pay damages and cease the unauthorized distribution of copyrighted music.</a:t>
            </a:r>
          </a:p>
        </p:txBody>
      </p:sp>
    </p:spTree>
    <p:extLst>
      <p:ext uri="{BB962C8B-B14F-4D97-AF65-F5344CB8AC3E}">
        <p14:creationId xmlns:p14="http://schemas.microsoft.com/office/powerpoint/2010/main" val="9225064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4EAC3CF-4512-28B2-8A19-A10E16BC4E88}"/>
              </a:ext>
            </a:extLst>
          </p:cNvPr>
          <p:cNvSpPr txBox="1"/>
          <p:nvPr/>
        </p:nvSpPr>
        <p:spPr>
          <a:xfrm>
            <a:off x="6477000" y="-1092607"/>
            <a:ext cx="9144000" cy="2185214"/>
          </a:xfrm>
          <a:prstGeom prst="rect">
            <a:avLst/>
          </a:prstGeom>
          <a:noFill/>
        </p:spPr>
        <p:txBody>
          <a:bodyPr wrap="square">
            <a:spAutoFit/>
          </a:bodyPr>
          <a:lstStyle/>
          <a:p>
            <a:pPr algn="l"/>
            <a:endParaRPr lang="en-IN" sz="800" b="0" i="0" u="none" strike="noStrike" baseline="0" dirty="0">
              <a:solidFill>
                <a:srgbClr val="000000"/>
              </a:solidFill>
              <a:latin typeface="Canva Sans"/>
            </a:endParaRPr>
          </a:p>
          <a:p>
            <a:endParaRPr lang="en-IN" sz="800" b="0" i="0" u="none" strike="noStrike" baseline="0" dirty="0">
              <a:latin typeface="Canva Sans"/>
            </a:endParaRPr>
          </a:p>
          <a:p>
            <a:endParaRPr lang="en-IN" sz="800" b="0" i="0" u="none" strike="noStrike" baseline="0" dirty="0">
              <a:latin typeface="Canva Sans"/>
            </a:endParaRPr>
          </a:p>
          <a:p>
            <a:endParaRPr lang="en-IN" sz="800" b="0" i="0" u="none" strike="noStrike" baseline="0" dirty="0">
              <a:latin typeface="Canva Sans"/>
            </a:endParaRPr>
          </a:p>
          <a:p>
            <a:endParaRPr lang="en-IN" sz="800" b="0" i="0" u="none" strike="noStrike" baseline="0" dirty="0">
              <a:latin typeface="Canva Sans"/>
            </a:endParaRPr>
          </a:p>
          <a:p>
            <a:endParaRPr lang="en-IN" sz="800" b="0" i="0" u="none" strike="noStrike" baseline="0" dirty="0">
              <a:latin typeface="Canva Sans"/>
            </a:endParaRPr>
          </a:p>
          <a:p>
            <a:endParaRPr lang="en-IN" sz="800" b="0" i="0" u="none" strike="noStrike" baseline="0" dirty="0">
              <a:latin typeface="Canva Sans"/>
            </a:endParaRPr>
          </a:p>
          <a:p>
            <a:endParaRPr lang="en-IN" sz="800" b="0" i="0" u="none" strike="noStrike" baseline="0" dirty="0">
              <a:latin typeface="Canva Sans"/>
            </a:endParaRPr>
          </a:p>
          <a:p>
            <a:endParaRPr lang="en-IN" sz="800" b="0" i="0" u="none" strike="noStrike" baseline="0" dirty="0">
              <a:latin typeface="Canva Sans"/>
            </a:endParaRPr>
          </a:p>
          <a:p>
            <a:endParaRPr lang="en-IN" sz="800" b="0" i="0" u="none" strike="noStrike" baseline="0" dirty="0">
              <a:latin typeface="Canva Sans"/>
            </a:endParaRPr>
          </a:p>
          <a:p>
            <a:endParaRPr lang="en-IN" sz="800" b="0" i="0" u="none" strike="noStrike" baseline="0" dirty="0">
              <a:latin typeface="Canva Sans"/>
            </a:endParaRPr>
          </a:p>
          <a:p>
            <a:r>
              <a:rPr lang="en-IN" sz="4800" b="1" u="sng" dirty="0">
                <a:solidFill>
                  <a:srgbClr val="4EB181"/>
                </a:solidFill>
                <a:latin typeface="Canva Sans"/>
              </a:rPr>
              <a:t>WHAT IS A DESIGN ?</a:t>
            </a:r>
          </a:p>
        </p:txBody>
      </p:sp>
      <p:sp>
        <p:nvSpPr>
          <p:cNvPr id="6" name="TextBox 5">
            <a:extLst>
              <a:ext uri="{FF2B5EF4-FFF2-40B4-BE49-F238E27FC236}">
                <a16:creationId xmlns:a16="http://schemas.microsoft.com/office/drawing/2014/main" id="{677ECE4E-3A80-1EA5-DFBB-62DB9D450ED3}"/>
              </a:ext>
            </a:extLst>
          </p:cNvPr>
          <p:cNvSpPr txBox="1"/>
          <p:nvPr/>
        </p:nvSpPr>
        <p:spPr>
          <a:xfrm>
            <a:off x="1981200" y="2188845"/>
            <a:ext cx="14935200" cy="5909310"/>
          </a:xfrm>
          <a:prstGeom prst="rect">
            <a:avLst/>
          </a:prstGeom>
          <a:noFill/>
        </p:spPr>
        <p:txBody>
          <a:bodyPr wrap="square">
            <a:spAutoFit/>
          </a:bodyPr>
          <a:lstStyle/>
          <a:p>
            <a:pPr algn="just"/>
            <a:r>
              <a:rPr lang="en-IN" sz="5400" dirty="0">
                <a:latin typeface="Calibri" panose="020F0502020204030204" pitchFamily="34" charset="0"/>
                <a:cs typeface="Shruti" panose="020B0502040204020203" pitchFamily="34" charset="0"/>
              </a:rPr>
              <a:t>"Design” means features of shape, pattern, configuration, ornament or composition of colours or lines which is applied in three dimensional or two dimensional or in both the forms using any of the process whether manual, chemical, mechanical, separate or combined which in the finished article appeal to or judged wholly by the eye.</a:t>
            </a:r>
          </a:p>
        </p:txBody>
      </p:sp>
      <p:sp>
        <p:nvSpPr>
          <p:cNvPr id="2" name="Footer Placeholder 7">
            <a:extLst>
              <a:ext uri="{FF2B5EF4-FFF2-40B4-BE49-F238E27FC236}">
                <a16:creationId xmlns:a16="http://schemas.microsoft.com/office/drawing/2014/main" id="{EA3D9655-4220-48E8-42F1-85A42A1022E8}"/>
              </a:ext>
            </a:extLst>
          </p:cNvPr>
          <p:cNvSpPr>
            <a:spLocks noGrp="1"/>
          </p:cNvSpPr>
          <p:nvPr>
            <p:ph type="ftr" sz="quarter" idx="11"/>
          </p:nvPr>
        </p:nvSpPr>
        <p:spPr>
          <a:xfrm>
            <a:off x="3458968" y="9593204"/>
            <a:ext cx="10995992" cy="483704"/>
          </a:xfrm>
        </p:spPr>
        <p:txBody>
          <a:bodyPr/>
          <a:lstStyle/>
          <a:p>
            <a:pPr algn="r"/>
            <a:r>
              <a:rPr lang="en-IN" sz="2400" b="1" dirty="0"/>
              <a:t>DARSHIT AHYA                            ahya.darshit@gmail.com               + 91 90336 33231</a:t>
            </a:r>
          </a:p>
        </p:txBody>
      </p:sp>
      <p:pic>
        <p:nvPicPr>
          <p:cNvPr id="3" name="Picture 2">
            <a:extLst>
              <a:ext uri="{FF2B5EF4-FFF2-40B4-BE49-F238E27FC236}">
                <a16:creationId xmlns:a16="http://schemas.microsoft.com/office/drawing/2014/main" id="{C8E63FE0-D93F-BABB-554D-ECBF937396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10238" y="9463177"/>
            <a:ext cx="445604" cy="743758"/>
          </a:xfrm>
          <a:prstGeom prst="rect">
            <a:avLst/>
          </a:prstGeom>
        </p:spPr>
      </p:pic>
      <p:pic>
        <p:nvPicPr>
          <p:cNvPr id="5" name="Picture 4">
            <a:extLst>
              <a:ext uri="{FF2B5EF4-FFF2-40B4-BE49-F238E27FC236}">
                <a16:creationId xmlns:a16="http://schemas.microsoft.com/office/drawing/2014/main" id="{9D447E4C-530B-ACFB-97F1-6FBFDE8E52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391400" y="9671440"/>
            <a:ext cx="523875" cy="327232"/>
          </a:xfrm>
          <a:prstGeom prst="rect">
            <a:avLst/>
          </a:prstGeom>
        </p:spPr>
      </p:pic>
      <p:pic>
        <p:nvPicPr>
          <p:cNvPr id="7" name="Picture 6">
            <a:extLst>
              <a:ext uri="{FF2B5EF4-FFF2-40B4-BE49-F238E27FC236}">
                <a16:creationId xmlns:a16="http://schemas.microsoft.com/office/drawing/2014/main" id="{FCC7937B-0088-7CD2-4221-367A4192D9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34800" y="9656238"/>
            <a:ext cx="380999" cy="380999"/>
          </a:xfrm>
          <a:prstGeom prst="rect">
            <a:avLst/>
          </a:prstGeom>
        </p:spPr>
      </p:pic>
    </p:spTree>
    <p:extLst>
      <p:ext uri="{BB962C8B-B14F-4D97-AF65-F5344CB8AC3E}">
        <p14:creationId xmlns:p14="http://schemas.microsoft.com/office/powerpoint/2010/main" val="42941460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106745-B737-10CA-C125-10F07B264D44}"/>
              </a:ext>
            </a:extLst>
          </p:cNvPr>
          <p:cNvSpPr txBox="1"/>
          <p:nvPr/>
        </p:nvSpPr>
        <p:spPr>
          <a:xfrm>
            <a:off x="5334000" y="-800100"/>
            <a:ext cx="9144000" cy="2062103"/>
          </a:xfrm>
          <a:prstGeom prst="rect">
            <a:avLst/>
          </a:prstGeom>
          <a:noFill/>
        </p:spPr>
        <p:txBody>
          <a:bodyPr wrap="square">
            <a:spAutoFit/>
          </a:bodyPr>
          <a:lstStyle/>
          <a:p>
            <a:endParaRPr lang="en-IN" sz="800" b="0" i="0" u="none" strike="noStrike" baseline="0" dirty="0">
              <a:solidFill>
                <a:srgbClr val="000000"/>
              </a:solidFill>
              <a:latin typeface="Canva Sans"/>
            </a:endParaRPr>
          </a:p>
          <a:p>
            <a:endParaRPr lang="en-IN" sz="800" b="0" i="0" u="none" strike="noStrike" baseline="0" dirty="0">
              <a:solidFill>
                <a:srgbClr val="000000"/>
              </a:solidFill>
              <a:latin typeface="Canva Sans"/>
            </a:endParaRPr>
          </a:p>
          <a:p>
            <a:endParaRPr lang="en-IN" sz="800" b="0" i="0" u="none" strike="noStrike" baseline="0" dirty="0">
              <a:solidFill>
                <a:srgbClr val="000000"/>
              </a:solidFill>
              <a:latin typeface="Canva Sans"/>
            </a:endParaRPr>
          </a:p>
          <a:p>
            <a:endParaRPr lang="en-IN" sz="800" b="0" i="0" u="none" strike="noStrike" baseline="0" dirty="0">
              <a:solidFill>
                <a:srgbClr val="000000"/>
              </a:solidFill>
              <a:latin typeface="Canva Sans"/>
            </a:endParaRPr>
          </a:p>
          <a:p>
            <a:endParaRPr lang="en-IN" sz="800" b="0" i="0" u="none" strike="noStrike" baseline="0" dirty="0">
              <a:solidFill>
                <a:srgbClr val="000000"/>
              </a:solidFill>
              <a:latin typeface="Canva Sans"/>
            </a:endParaRPr>
          </a:p>
          <a:p>
            <a:endParaRPr lang="en-IN" sz="800" b="0" i="0" u="none" strike="noStrike" baseline="0" dirty="0">
              <a:solidFill>
                <a:srgbClr val="000000"/>
              </a:solidFill>
              <a:latin typeface="Canva Sans"/>
            </a:endParaRPr>
          </a:p>
          <a:p>
            <a:endParaRPr lang="en-IN" sz="800" b="0" i="0" u="none" strike="noStrike" baseline="0" dirty="0">
              <a:solidFill>
                <a:srgbClr val="000000"/>
              </a:solidFill>
              <a:latin typeface="Canva Sans"/>
            </a:endParaRPr>
          </a:p>
          <a:p>
            <a:endParaRPr lang="en-IN" sz="800" b="0" i="0" u="none" strike="noStrike" baseline="0" dirty="0">
              <a:solidFill>
                <a:srgbClr val="000000"/>
              </a:solidFill>
              <a:latin typeface="Canva Sans"/>
            </a:endParaRPr>
          </a:p>
          <a:p>
            <a:endParaRPr lang="en-IN" sz="800" b="0" i="0" u="none" strike="noStrike" baseline="0" dirty="0">
              <a:solidFill>
                <a:srgbClr val="000000"/>
              </a:solidFill>
              <a:latin typeface="Canva Sans"/>
            </a:endParaRPr>
          </a:p>
          <a:p>
            <a:endParaRPr lang="en-IN" sz="800" b="0" i="0" u="none" strike="noStrike" baseline="0" dirty="0">
              <a:solidFill>
                <a:srgbClr val="000000"/>
              </a:solidFill>
              <a:latin typeface="Canva Sans"/>
            </a:endParaRPr>
          </a:p>
          <a:p>
            <a:r>
              <a:rPr lang="en-IN" sz="4800" b="1" u="sng" dirty="0">
                <a:solidFill>
                  <a:srgbClr val="4EB181"/>
                </a:solidFill>
                <a:latin typeface="Canva Sans"/>
              </a:rPr>
              <a:t>GEOGRAPHICAL INDICATION</a:t>
            </a:r>
          </a:p>
        </p:txBody>
      </p:sp>
      <p:sp>
        <p:nvSpPr>
          <p:cNvPr id="6" name="TextBox 5">
            <a:extLst>
              <a:ext uri="{FF2B5EF4-FFF2-40B4-BE49-F238E27FC236}">
                <a16:creationId xmlns:a16="http://schemas.microsoft.com/office/drawing/2014/main" id="{97DED62F-219D-B0F6-C884-7A5708D8754A}"/>
              </a:ext>
            </a:extLst>
          </p:cNvPr>
          <p:cNvSpPr txBox="1"/>
          <p:nvPr/>
        </p:nvSpPr>
        <p:spPr>
          <a:xfrm>
            <a:off x="762000" y="1866900"/>
            <a:ext cx="16764000" cy="5478423"/>
          </a:xfrm>
          <a:prstGeom prst="rect">
            <a:avLst/>
          </a:prstGeom>
          <a:noFill/>
        </p:spPr>
        <p:txBody>
          <a:bodyPr wrap="square">
            <a:spAutoFit/>
          </a:bodyPr>
          <a:lstStyle/>
          <a:p>
            <a:endParaRPr lang="en-IN" sz="800" b="0" i="0" u="none" strike="noStrike" baseline="0" dirty="0">
              <a:solidFill>
                <a:srgbClr val="000000"/>
              </a:solidFill>
              <a:latin typeface="Canva Sans"/>
            </a:endParaRPr>
          </a:p>
          <a:p>
            <a:endParaRPr lang="en-IN" sz="800" b="0" i="0" u="none" strike="noStrike" baseline="0" dirty="0">
              <a:solidFill>
                <a:srgbClr val="000000"/>
              </a:solidFill>
              <a:latin typeface="Canva Sans"/>
            </a:endParaRPr>
          </a:p>
          <a:p>
            <a:endParaRPr lang="en-IN" sz="800" b="0" i="0" u="none" strike="noStrike" baseline="0" dirty="0">
              <a:solidFill>
                <a:srgbClr val="000000"/>
              </a:solidFill>
              <a:latin typeface="Canva Sans"/>
            </a:endParaRPr>
          </a:p>
          <a:p>
            <a:endParaRPr lang="en-IN" sz="800" b="0" i="0" u="none" strike="noStrike" baseline="0" dirty="0">
              <a:solidFill>
                <a:srgbClr val="000000"/>
              </a:solidFill>
              <a:latin typeface="Canva Sans"/>
            </a:endParaRPr>
          </a:p>
          <a:p>
            <a:endParaRPr lang="en-IN" sz="800" b="0" i="0" u="none" strike="noStrike" baseline="0" dirty="0">
              <a:solidFill>
                <a:srgbClr val="000000"/>
              </a:solidFill>
              <a:latin typeface="Canva Sans"/>
            </a:endParaRPr>
          </a:p>
          <a:p>
            <a:endParaRPr lang="en-IN" sz="800" b="0" i="0" u="none" strike="noStrike" baseline="0" dirty="0">
              <a:solidFill>
                <a:srgbClr val="000000"/>
              </a:solidFill>
              <a:latin typeface="Canva Sans"/>
            </a:endParaRPr>
          </a:p>
          <a:p>
            <a:endParaRPr lang="en-IN" sz="800" b="0" i="0" u="none" strike="noStrike" baseline="0" dirty="0">
              <a:solidFill>
                <a:srgbClr val="000000"/>
              </a:solidFill>
              <a:latin typeface="Canva Sans"/>
            </a:endParaRPr>
          </a:p>
          <a:p>
            <a:endParaRPr lang="en-IN" sz="800" b="0" i="0" u="none" strike="noStrike" baseline="0" dirty="0">
              <a:solidFill>
                <a:srgbClr val="000000"/>
              </a:solidFill>
              <a:latin typeface="Canva Sans"/>
            </a:endParaRPr>
          </a:p>
          <a:p>
            <a:endParaRPr lang="en-IN" sz="800" b="0" i="0" u="none" strike="noStrike" baseline="0" dirty="0">
              <a:solidFill>
                <a:srgbClr val="000000"/>
              </a:solidFill>
              <a:latin typeface="Canva Sans"/>
            </a:endParaRPr>
          </a:p>
          <a:p>
            <a:endParaRPr lang="en-IN" sz="800" b="0" i="0" u="none" strike="noStrike" baseline="0" dirty="0">
              <a:solidFill>
                <a:srgbClr val="000000"/>
              </a:solidFill>
              <a:latin typeface="Canva Sans"/>
            </a:endParaRPr>
          </a:p>
          <a:p>
            <a:pPr algn="just"/>
            <a:r>
              <a:rPr lang="en-IN" sz="5400" dirty="0">
                <a:latin typeface="Calibri" panose="020F0502020204030204" pitchFamily="34" charset="0"/>
                <a:cs typeface="Shruti" panose="020B0502040204020203" pitchFamily="34" charset="0"/>
              </a:rPr>
              <a:t>A geographical indication (GI) is a sign used on products that have a specific geographical origin and possess qualities or a reputation that are due to that origin. In order to function as a GI, a sign must identify a product as originating in a given place.</a:t>
            </a:r>
          </a:p>
        </p:txBody>
      </p:sp>
      <p:sp>
        <p:nvSpPr>
          <p:cNvPr id="2" name="Footer Placeholder 7">
            <a:extLst>
              <a:ext uri="{FF2B5EF4-FFF2-40B4-BE49-F238E27FC236}">
                <a16:creationId xmlns:a16="http://schemas.microsoft.com/office/drawing/2014/main" id="{62A39BD3-E358-EF7E-D734-5AC26FBA6C4A}"/>
              </a:ext>
            </a:extLst>
          </p:cNvPr>
          <p:cNvSpPr>
            <a:spLocks noGrp="1"/>
          </p:cNvSpPr>
          <p:nvPr>
            <p:ph type="ftr" sz="quarter" idx="11"/>
          </p:nvPr>
        </p:nvSpPr>
        <p:spPr>
          <a:xfrm>
            <a:off x="3458968" y="9593204"/>
            <a:ext cx="10995992" cy="483704"/>
          </a:xfrm>
        </p:spPr>
        <p:txBody>
          <a:bodyPr/>
          <a:lstStyle/>
          <a:p>
            <a:pPr algn="r"/>
            <a:r>
              <a:rPr lang="en-IN" sz="2400" b="1" dirty="0"/>
              <a:t>DARSHIT AHYA                            ahya.darshit@gmail.com               + 91 90336 33231</a:t>
            </a:r>
          </a:p>
        </p:txBody>
      </p:sp>
      <p:pic>
        <p:nvPicPr>
          <p:cNvPr id="3" name="Picture 2">
            <a:extLst>
              <a:ext uri="{FF2B5EF4-FFF2-40B4-BE49-F238E27FC236}">
                <a16:creationId xmlns:a16="http://schemas.microsoft.com/office/drawing/2014/main" id="{DCFCA646-6B5B-1F30-D586-59E904D13E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10238" y="9463177"/>
            <a:ext cx="445604" cy="743758"/>
          </a:xfrm>
          <a:prstGeom prst="rect">
            <a:avLst/>
          </a:prstGeom>
        </p:spPr>
      </p:pic>
      <p:pic>
        <p:nvPicPr>
          <p:cNvPr id="5" name="Picture 4">
            <a:extLst>
              <a:ext uri="{FF2B5EF4-FFF2-40B4-BE49-F238E27FC236}">
                <a16:creationId xmlns:a16="http://schemas.microsoft.com/office/drawing/2014/main" id="{D6116F56-C1EA-E56B-2E5A-CF8A046937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391400" y="9671440"/>
            <a:ext cx="523875" cy="327232"/>
          </a:xfrm>
          <a:prstGeom prst="rect">
            <a:avLst/>
          </a:prstGeom>
        </p:spPr>
      </p:pic>
      <p:pic>
        <p:nvPicPr>
          <p:cNvPr id="7" name="Picture 6">
            <a:extLst>
              <a:ext uri="{FF2B5EF4-FFF2-40B4-BE49-F238E27FC236}">
                <a16:creationId xmlns:a16="http://schemas.microsoft.com/office/drawing/2014/main" id="{F4FBAADD-BACF-6D5C-7375-042C0699EC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34800" y="9656238"/>
            <a:ext cx="380999" cy="380999"/>
          </a:xfrm>
          <a:prstGeom prst="rect">
            <a:avLst/>
          </a:prstGeom>
        </p:spPr>
      </p:pic>
    </p:spTree>
    <p:extLst>
      <p:ext uri="{BB962C8B-B14F-4D97-AF65-F5344CB8AC3E}">
        <p14:creationId xmlns:p14="http://schemas.microsoft.com/office/powerpoint/2010/main" val="35334282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E40E834-D195-65E8-1279-BA37739AA82B}"/>
              </a:ext>
            </a:extLst>
          </p:cNvPr>
          <p:cNvSpPr txBox="1"/>
          <p:nvPr/>
        </p:nvSpPr>
        <p:spPr>
          <a:xfrm>
            <a:off x="4378036" y="190500"/>
            <a:ext cx="9982200" cy="1015663"/>
          </a:xfrm>
          <a:prstGeom prst="rect">
            <a:avLst/>
          </a:prstGeom>
          <a:noFill/>
        </p:spPr>
        <p:txBody>
          <a:bodyPr wrap="square">
            <a:spAutoFit/>
          </a:bodyPr>
          <a:lstStyle/>
          <a:p>
            <a:r>
              <a:rPr lang="en-IN" sz="6000" b="1" i="1" u="sng"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Calibri" panose="020F0502020204030204" pitchFamily="34" charset="0"/>
                <a:ea typeface="+mj-ea"/>
                <a:cs typeface="Shruti" panose="020B0502040204020203" pitchFamily="34" charset="0"/>
              </a:rPr>
              <a:t>ABOUT THE START - UP LOGO</a:t>
            </a:r>
          </a:p>
        </p:txBody>
      </p:sp>
      <p:pic>
        <p:nvPicPr>
          <p:cNvPr id="5" name="Picture 4" descr="Homepage">
            <a:extLst>
              <a:ext uri="{FF2B5EF4-FFF2-40B4-BE49-F238E27FC236}">
                <a16:creationId xmlns:a16="http://schemas.microsoft.com/office/drawing/2014/main" id="{40853945-ADD2-2D3E-0250-4EFC8E50DC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2476500"/>
            <a:ext cx="8906576" cy="134824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B9EC1FE-9F81-D983-FA2A-8303CCC36204}"/>
              </a:ext>
            </a:extLst>
          </p:cNvPr>
          <p:cNvSpPr txBox="1"/>
          <p:nvPr/>
        </p:nvSpPr>
        <p:spPr>
          <a:xfrm>
            <a:off x="762000" y="4610100"/>
            <a:ext cx="16764000" cy="4216539"/>
          </a:xfrm>
          <a:prstGeom prst="rect">
            <a:avLst/>
          </a:prstGeom>
          <a:noFill/>
        </p:spPr>
        <p:txBody>
          <a:bodyPr wrap="square">
            <a:spAutoFit/>
          </a:bodyPr>
          <a:lstStyle/>
          <a:p>
            <a:pPr algn="just"/>
            <a:r>
              <a:rPr lang="en-IN" sz="4000" dirty="0">
                <a:solidFill>
                  <a:srgbClr val="00B050"/>
                </a:solidFill>
                <a:latin typeface="Calibri" panose="020F0502020204030204" pitchFamily="34" charset="0"/>
                <a:cs typeface="Shruti" panose="020B0502040204020203" pitchFamily="34" charset="0"/>
              </a:rPr>
              <a:t>The Start - Up India Logo shows the name of the campaign without any spaces, and the name is preceded by a hashtag, which symbolizes a popular online culture among organizations to market or promote their products or services through social media. The hashtag acts as a keyword. The name in the Logo is followed by a symbol showing an upward step, which means growth and progress. The entire Logo uses colours of the Indian Flag.</a:t>
            </a:r>
            <a:br>
              <a:rPr lang="en-IN" sz="2800" dirty="0">
                <a:solidFill>
                  <a:srgbClr val="000000"/>
                </a:solidFill>
                <a:latin typeface="Calibri" panose="020F0502020204030204" pitchFamily="34" charset="0"/>
                <a:cs typeface="Shruti" panose="020B0502040204020203" pitchFamily="34" charset="0"/>
              </a:rPr>
            </a:br>
            <a:endParaRPr lang="en-IN" sz="2800" dirty="0">
              <a:solidFill>
                <a:srgbClr val="000000"/>
              </a:solidFill>
              <a:latin typeface="Calibri" panose="020F0502020204030204" pitchFamily="34" charset="0"/>
              <a:cs typeface="Shruti" panose="020B0502040204020203" pitchFamily="34" charset="0"/>
            </a:endParaRPr>
          </a:p>
        </p:txBody>
      </p:sp>
      <p:sp>
        <p:nvSpPr>
          <p:cNvPr id="2" name="Footer Placeholder 7">
            <a:extLst>
              <a:ext uri="{FF2B5EF4-FFF2-40B4-BE49-F238E27FC236}">
                <a16:creationId xmlns:a16="http://schemas.microsoft.com/office/drawing/2014/main" id="{EAA80321-6F80-09AB-2DCA-EFE9EB2160D4}"/>
              </a:ext>
            </a:extLst>
          </p:cNvPr>
          <p:cNvSpPr>
            <a:spLocks noGrp="1"/>
          </p:cNvSpPr>
          <p:nvPr>
            <p:ph type="ftr" sz="quarter" idx="11"/>
          </p:nvPr>
        </p:nvSpPr>
        <p:spPr>
          <a:xfrm>
            <a:off x="3458968" y="9593204"/>
            <a:ext cx="10995992" cy="483704"/>
          </a:xfrm>
        </p:spPr>
        <p:txBody>
          <a:bodyPr/>
          <a:lstStyle/>
          <a:p>
            <a:pPr algn="r"/>
            <a:r>
              <a:rPr lang="en-IN" sz="2400" b="1" dirty="0"/>
              <a:t>DARSHIT AHYA                            ahya.darshit@gmail.com               + 91 90336 33231</a:t>
            </a:r>
          </a:p>
        </p:txBody>
      </p:sp>
      <p:pic>
        <p:nvPicPr>
          <p:cNvPr id="3" name="Picture 2">
            <a:extLst>
              <a:ext uri="{FF2B5EF4-FFF2-40B4-BE49-F238E27FC236}">
                <a16:creationId xmlns:a16="http://schemas.microsoft.com/office/drawing/2014/main" id="{0680CB1F-AF80-B75E-7C02-2EBA6C1621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10238" y="9498802"/>
            <a:ext cx="445604" cy="743758"/>
          </a:xfrm>
          <a:prstGeom prst="rect">
            <a:avLst/>
          </a:prstGeom>
        </p:spPr>
      </p:pic>
      <p:pic>
        <p:nvPicPr>
          <p:cNvPr id="8" name="Picture 7">
            <a:extLst>
              <a:ext uri="{FF2B5EF4-FFF2-40B4-BE49-F238E27FC236}">
                <a16:creationId xmlns:a16="http://schemas.microsoft.com/office/drawing/2014/main" id="{96AAFB11-1842-2BE8-996F-AA33F9F95F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391400" y="9707065"/>
            <a:ext cx="523875" cy="327232"/>
          </a:xfrm>
          <a:prstGeom prst="rect">
            <a:avLst/>
          </a:prstGeom>
        </p:spPr>
      </p:pic>
      <p:pic>
        <p:nvPicPr>
          <p:cNvPr id="9" name="Picture 8">
            <a:extLst>
              <a:ext uri="{FF2B5EF4-FFF2-40B4-BE49-F238E27FC236}">
                <a16:creationId xmlns:a16="http://schemas.microsoft.com/office/drawing/2014/main" id="{547D182D-EFBF-0788-AC08-C9910C0346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734800" y="9656238"/>
            <a:ext cx="380999" cy="380999"/>
          </a:xfrm>
          <a:prstGeom prst="rect">
            <a:avLst/>
          </a:prstGeom>
        </p:spPr>
      </p:pic>
    </p:spTree>
    <p:extLst>
      <p:ext uri="{BB962C8B-B14F-4D97-AF65-F5344CB8AC3E}">
        <p14:creationId xmlns:p14="http://schemas.microsoft.com/office/powerpoint/2010/main" val="35690832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918900" y="923925"/>
            <a:ext cx="4485679" cy="920102"/>
          </a:xfrm>
          <a:prstGeom prst="rect">
            <a:avLst/>
          </a:prstGeom>
        </p:spPr>
        <p:txBody>
          <a:bodyPr lIns="0" tIns="0" rIns="0" bIns="0" rtlCol="0" anchor="t">
            <a:spAutoFit/>
          </a:bodyPr>
          <a:lstStyle/>
          <a:p>
            <a:pPr algn="ctr">
              <a:lnSpc>
                <a:spcPts val="7560"/>
              </a:lnSpc>
            </a:pPr>
            <a:r>
              <a:rPr lang="en-US" sz="5400">
                <a:solidFill>
                  <a:srgbClr val="4093A4"/>
                </a:solidFill>
                <a:latin typeface="Canva Sans Bold"/>
              </a:rPr>
              <a:t>Basmati Rice </a:t>
            </a:r>
          </a:p>
        </p:txBody>
      </p:sp>
      <p:sp>
        <p:nvSpPr>
          <p:cNvPr id="3" name="Freeform 3"/>
          <p:cNvSpPr/>
          <p:nvPr/>
        </p:nvSpPr>
        <p:spPr>
          <a:xfrm>
            <a:off x="664552" y="2610834"/>
            <a:ext cx="7864947" cy="5891119"/>
          </a:xfrm>
          <a:custGeom>
            <a:avLst/>
            <a:gdLst/>
            <a:ahLst/>
            <a:cxnLst/>
            <a:rect l="l" t="t" r="r" b="b"/>
            <a:pathLst>
              <a:path w="7864947" h="5891119">
                <a:moveTo>
                  <a:pt x="0" y="0"/>
                </a:moveTo>
                <a:lnTo>
                  <a:pt x="7864947" y="0"/>
                </a:lnTo>
                <a:lnTo>
                  <a:pt x="7864947" y="5891119"/>
                </a:lnTo>
                <a:lnTo>
                  <a:pt x="0" y="5891119"/>
                </a:lnTo>
                <a:lnTo>
                  <a:pt x="0" y="0"/>
                </a:lnTo>
                <a:close/>
              </a:path>
            </a:pathLst>
          </a:custGeom>
          <a:blipFill>
            <a:blip r:embed="rId2"/>
            <a:stretch>
              <a:fillRect/>
            </a:stretch>
          </a:blipFill>
        </p:spPr>
      </p:sp>
      <p:sp>
        <p:nvSpPr>
          <p:cNvPr id="4" name="TextBox 4"/>
          <p:cNvSpPr txBox="1"/>
          <p:nvPr/>
        </p:nvSpPr>
        <p:spPr>
          <a:xfrm>
            <a:off x="10101297" y="923925"/>
            <a:ext cx="6521500" cy="920102"/>
          </a:xfrm>
          <a:prstGeom prst="rect">
            <a:avLst/>
          </a:prstGeom>
        </p:spPr>
        <p:txBody>
          <a:bodyPr lIns="0" tIns="0" rIns="0" bIns="0" rtlCol="0" anchor="t">
            <a:spAutoFit/>
          </a:bodyPr>
          <a:lstStyle/>
          <a:p>
            <a:pPr marL="0" lvl="0" indent="0" algn="ctr">
              <a:lnSpc>
                <a:spcPts val="7560"/>
              </a:lnSpc>
              <a:spcBef>
                <a:spcPct val="0"/>
              </a:spcBef>
            </a:pPr>
            <a:r>
              <a:rPr lang="en-US" sz="5400" u="none" strike="noStrike">
                <a:solidFill>
                  <a:srgbClr val="4093A4"/>
                </a:solidFill>
                <a:latin typeface="Canva Sans Bold"/>
              </a:rPr>
              <a:t>Kashmir Handicraft</a:t>
            </a:r>
          </a:p>
        </p:txBody>
      </p:sp>
      <p:sp>
        <p:nvSpPr>
          <p:cNvPr id="5" name="Freeform 5"/>
          <p:cNvSpPr/>
          <p:nvPr/>
        </p:nvSpPr>
        <p:spPr>
          <a:xfrm>
            <a:off x="9423442" y="2610834"/>
            <a:ext cx="7864947" cy="5891119"/>
          </a:xfrm>
          <a:custGeom>
            <a:avLst/>
            <a:gdLst/>
            <a:ahLst/>
            <a:cxnLst/>
            <a:rect l="l" t="t" r="r" b="b"/>
            <a:pathLst>
              <a:path w="7864947" h="5891119">
                <a:moveTo>
                  <a:pt x="0" y="0"/>
                </a:moveTo>
                <a:lnTo>
                  <a:pt x="7864947" y="0"/>
                </a:lnTo>
                <a:lnTo>
                  <a:pt x="7864947" y="5891119"/>
                </a:lnTo>
                <a:lnTo>
                  <a:pt x="0" y="5891119"/>
                </a:lnTo>
                <a:lnTo>
                  <a:pt x="0" y="0"/>
                </a:lnTo>
                <a:close/>
              </a:path>
            </a:pathLst>
          </a:custGeom>
          <a:blipFill>
            <a:blip r:embed="rId3"/>
            <a:stretch>
              <a:fillRect/>
            </a:stretch>
          </a:blipFill>
        </p:spPr>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99DE3FA-6E3A-7F63-2BCA-8FE17C3C6430}"/>
              </a:ext>
            </a:extLst>
          </p:cNvPr>
          <p:cNvSpPr txBox="1"/>
          <p:nvPr/>
        </p:nvSpPr>
        <p:spPr>
          <a:xfrm>
            <a:off x="838200" y="828"/>
            <a:ext cx="16538713" cy="784702"/>
          </a:xfrm>
          <a:prstGeom prst="rect">
            <a:avLst/>
          </a:prstGeom>
          <a:noFill/>
        </p:spPr>
        <p:txBody>
          <a:bodyPr wrap="square">
            <a:spAutoFit/>
          </a:bodyPr>
          <a:lstStyle/>
          <a:p>
            <a:pPr>
              <a:lnSpc>
                <a:spcPct val="107000"/>
              </a:lnSpc>
              <a:spcAft>
                <a:spcPts val="800"/>
              </a:spcAft>
            </a:pPr>
            <a:r>
              <a:rPr lang="en-IN" sz="4400" b="1" u="sng" dirty="0">
                <a:solidFill>
                  <a:srgbClr val="4EB181"/>
                </a:solidFill>
                <a:latin typeface="Canva Sans"/>
              </a:rPr>
              <a:t>What happens with and without IP Protection of your entity.</a:t>
            </a:r>
          </a:p>
        </p:txBody>
      </p:sp>
      <p:sp>
        <p:nvSpPr>
          <p:cNvPr id="11" name="Oval 10">
            <a:extLst>
              <a:ext uri="{FF2B5EF4-FFF2-40B4-BE49-F238E27FC236}">
                <a16:creationId xmlns:a16="http://schemas.microsoft.com/office/drawing/2014/main" id="{A2027856-F60A-62DE-29B1-90664564A132}"/>
              </a:ext>
            </a:extLst>
          </p:cNvPr>
          <p:cNvSpPr/>
          <p:nvPr/>
        </p:nvSpPr>
        <p:spPr>
          <a:xfrm>
            <a:off x="301487" y="886796"/>
            <a:ext cx="2819400" cy="27432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IN"/>
          </a:p>
        </p:txBody>
      </p:sp>
      <p:sp>
        <p:nvSpPr>
          <p:cNvPr id="12" name="Oval 11">
            <a:extLst>
              <a:ext uri="{FF2B5EF4-FFF2-40B4-BE49-F238E27FC236}">
                <a16:creationId xmlns:a16="http://schemas.microsoft.com/office/drawing/2014/main" id="{C59B65B8-AC2D-9F63-0EA7-8466546BD882}"/>
              </a:ext>
            </a:extLst>
          </p:cNvPr>
          <p:cNvSpPr/>
          <p:nvPr/>
        </p:nvSpPr>
        <p:spPr>
          <a:xfrm>
            <a:off x="397565" y="3796892"/>
            <a:ext cx="2819400" cy="27432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IN"/>
          </a:p>
        </p:txBody>
      </p:sp>
      <p:sp>
        <p:nvSpPr>
          <p:cNvPr id="13" name="Oval 12">
            <a:extLst>
              <a:ext uri="{FF2B5EF4-FFF2-40B4-BE49-F238E27FC236}">
                <a16:creationId xmlns:a16="http://schemas.microsoft.com/office/drawing/2014/main" id="{B22756BD-92D5-CE33-DDBB-C91E296D44E0}"/>
              </a:ext>
            </a:extLst>
          </p:cNvPr>
          <p:cNvSpPr/>
          <p:nvPr/>
        </p:nvSpPr>
        <p:spPr>
          <a:xfrm>
            <a:off x="438978" y="6706988"/>
            <a:ext cx="2819400" cy="27432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sz="3600" b="1" dirty="0"/>
              <a:t>       3.</a:t>
            </a:r>
            <a:endParaRPr lang="en-IN" sz="3600" b="1" dirty="0"/>
          </a:p>
        </p:txBody>
      </p:sp>
      <p:sp>
        <p:nvSpPr>
          <p:cNvPr id="14" name="Arrow: Right 13">
            <a:extLst>
              <a:ext uri="{FF2B5EF4-FFF2-40B4-BE49-F238E27FC236}">
                <a16:creationId xmlns:a16="http://schemas.microsoft.com/office/drawing/2014/main" id="{3C2D946F-F088-B91E-50D1-650EDF69E9E6}"/>
              </a:ext>
            </a:extLst>
          </p:cNvPr>
          <p:cNvSpPr/>
          <p:nvPr/>
        </p:nvSpPr>
        <p:spPr>
          <a:xfrm rot="10800000">
            <a:off x="3216965" y="671597"/>
            <a:ext cx="12954000" cy="30132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TextBox 14">
            <a:extLst>
              <a:ext uri="{FF2B5EF4-FFF2-40B4-BE49-F238E27FC236}">
                <a16:creationId xmlns:a16="http://schemas.microsoft.com/office/drawing/2014/main" id="{61BDE425-6BC7-09CE-ECC4-154DC5EB6917}"/>
              </a:ext>
            </a:extLst>
          </p:cNvPr>
          <p:cNvSpPr txBox="1"/>
          <p:nvPr/>
        </p:nvSpPr>
        <p:spPr>
          <a:xfrm>
            <a:off x="4800600" y="-1236863"/>
            <a:ext cx="10896600" cy="4247317"/>
          </a:xfrm>
          <a:prstGeom prst="rect">
            <a:avLst/>
          </a:prstGeom>
          <a:noFill/>
        </p:spPr>
        <p:txBody>
          <a:bodyPr wrap="square" rtlCol="0">
            <a:spAutoFit/>
          </a:bodyPr>
          <a:lstStyle/>
          <a:p>
            <a:endParaRPr lang="en-IN" sz="1800" b="0" i="0" u="none" strike="noStrike" baseline="0" dirty="0">
              <a:latin typeface="Canva Sans"/>
            </a:endParaRPr>
          </a:p>
          <a:p>
            <a:endParaRPr lang="en-IN" sz="1800" b="0" i="0" u="none" strike="noStrike" baseline="0" dirty="0">
              <a:latin typeface="Canva Sans"/>
            </a:endParaRPr>
          </a:p>
          <a:p>
            <a:endParaRPr lang="en-IN" sz="1800" b="0" i="0" u="none" strike="noStrike" baseline="0" dirty="0">
              <a:latin typeface="Canva Sans"/>
            </a:endParaRPr>
          </a:p>
          <a:p>
            <a:endParaRPr lang="en-IN" sz="1800" b="0" i="0" u="none" strike="noStrike" baseline="0" dirty="0">
              <a:latin typeface="Canva Sans"/>
            </a:endParaRPr>
          </a:p>
          <a:p>
            <a:endParaRPr lang="en-IN" sz="1800" b="0" i="0" u="none" strike="noStrike" baseline="0" dirty="0">
              <a:latin typeface="Canva Sans"/>
            </a:endParaRPr>
          </a:p>
          <a:p>
            <a:endParaRPr lang="en-IN" sz="1800" b="0" i="0" u="none" strike="noStrike" baseline="0" dirty="0">
              <a:latin typeface="Canva Sans"/>
            </a:endParaRPr>
          </a:p>
          <a:p>
            <a:endParaRPr lang="en-IN" sz="1800" b="0" i="0" u="none" strike="noStrike" baseline="0" dirty="0">
              <a:latin typeface="Canva Sans"/>
            </a:endParaRPr>
          </a:p>
          <a:p>
            <a:endParaRPr lang="en-IN" sz="1800" b="0" i="0" u="none" strike="noStrike" baseline="0" dirty="0">
              <a:latin typeface="Canva Sans"/>
            </a:endParaRPr>
          </a:p>
          <a:p>
            <a:endParaRPr lang="en-IN" sz="1800" b="0" i="0" u="none" strike="noStrike" baseline="0" dirty="0">
              <a:latin typeface="Canva Sans"/>
            </a:endParaRPr>
          </a:p>
          <a:p>
            <a:endParaRPr lang="en-IN" sz="1800" b="0" i="0" u="none" strike="noStrike" baseline="0" dirty="0">
              <a:latin typeface="Canva Sans"/>
            </a:endParaRPr>
          </a:p>
          <a:p>
            <a:pPr algn="just"/>
            <a:r>
              <a:rPr lang="en-IN" sz="1800" b="1" i="0" u="none" strike="noStrike" baseline="0" dirty="0">
                <a:solidFill>
                  <a:schemeClr val="bg1"/>
                </a:solidFill>
                <a:latin typeface="Canva Sans"/>
              </a:rPr>
              <a:t>With IP protection, your entity has a legal claim to what you've registered. In otherwards, you have the right to sue when another company attempts to use IP that belongs to you. If you win the lawsuit, the company infringing on your IP is not only prohibited from doing so further, but also may have to pay your company monetary damages. Additionally, because formally registering your IP gives notice of ownership, no one who infringes on your IP rights can claim ignorance of that fact.</a:t>
            </a:r>
            <a:endParaRPr lang="en-IN" dirty="0">
              <a:solidFill>
                <a:schemeClr val="bg1"/>
              </a:solidFill>
            </a:endParaRPr>
          </a:p>
        </p:txBody>
      </p:sp>
      <p:sp>
        <p:nvSpPr>
          <p:cNvPr id="16" name="Arrow: Right 15">
            <a:extLst>
              <a:ext uri="{FF2B5EF4-FFF2-40B4-BE49-F238E27FC236}">
                <a16:creationId xmlns:a16="http://schemas.microsoft.com/office/drawing/2014/main" id="{C9EFFDFB-05A3-1FAA-ACE1-AFB8E036BB07}"/>
              </a:ext>
            </a:extLst>
          </p:cNvPr>
          <p:cNvSpPr/>
          <p:nvPr/>
        </p:nvSpPr>
        <p:spPr>
          <a:xfrm rot="10800000">
            <a:off x="3216965" y="3602782"/>
            <a:ext cx="12954000" cy="30132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Arrow: Right 16">
            <a:extLst>
              <a:ext uri="{FF2B5EF4-FFF2-40B4-BE49-F238E27FC236}">
                <a16:creationId xmlns:a16="http://schemas.microsoft.com/office/drawing/2014/main" id="{98509234-3DAC-9AB2-E51B-5749D2915FAE}"/>
              </a:ext>
            </a:extLst>
          </p:cNvPr>
          <p:cNvSpPr/>
          <p:nvPr/>
        </p:nvSpPr>
        <p:spPr>
          <a:xfrm rot="10800000">
            <a:off x="3283226" y="6473274"/>
            <a:ext cx="12954000" cy="29221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TextBox 18">
            <a:extLst>
              <a:ext uri="{FF2B5EF4-FFF2-40B4-BE49-F238E27FC236}">
                <a16:creationId xmlns:a16="http://schemas.microsoft.com/office/drawing/2014/main" id="{C4F108E7-C5C2-BCF4-FD59-FD5D5B3DF334}"/>
              </a:ext>
            </a:extLst>
          </p:cNvPr>
          <p:cNvSpPr txBox="1"/>
          <p:nvPr/>
        </p:nvSpPr>
        <p:spPr>
          <a:xfrm>
            <a:off x="4800600" y="3086000"/>
            <a:ext cx="10896600" cy="2539157"/>
          </a:xfrm>
          <a:prstGeom prst="rect">
            <a:avLst/>
          </a:prstGeom>
          <a:noFill/>
        </p:spPr>
        <p:txBody>
          <a:bodyPr wrap="square">
            <a:spAutoFit/>
          </a:bodyPr>
          <a:lstStyle/>
          <a:p>
            <a:endParaRPr lang="en-IN" sz="1050" b="0" i="0" u="none" strike="noStrike" baseline="0" dirty="0">
              <a:solidFill>
                <a:srgbClr val="000000"/>
              </a:solidFill>
              <a:latin typeface="Canva Sans"/>
            </a:endParaRPr>
          </a:p>
          <a:p>
            <a:endParaRPr lang="en-IN" sz="1050" b="0" i="0" u="none" strike="noStrike" baseline="0" dirty="0">
              <a:solidFill>
                <a:srgbClr val="000000"/>
              </a:solidFill>
              <a:latin typeface="Canva Sans"/>
            </a:endParaRPr>
          </a:p>
          <a:p>
            <a:endParaRPr lang="en-IN" sz="1050" b="0" i="0" u="none" strike="noStrike" baseline="0" dirty="0">
              <a:solidFill>
                <a:srgbClr val="000000"/>
              </a:solidFill>
              <a:latin typeface="Canva Sans"/>
            </a:endParaRPr>
          </a:p>
          <a:p>
            <a:endParaRPr lang="en-IN" sz="1050" b="0" i="0" u="none" strike="noStrike" baseline="0" dirty="0">
              <a:solidFill>
                <a:srgbClr val="000000"/>
              </a:solidFill>
              <a:latin typeface="Canva Sans"/>
            </a:endParaRPr>
          </a:p>
          <a:p>
            <a:endParaRPr lang="en-IN" sz="1050" b="0" i="0" u="none" strike="noStrike" baseline="0" dirty="0">
              <a:solidFill>
                <a:srgbClr val="000000"/>
              </a:solidFill>
              <a:latin typeface="Canva Sans"/>
            </a:endParaRPr>
          </a:p>
          <a:p>
            <a:endParaRPr lang="en-IN" sz="1050" b="0" i="0" u="none" strike="noStrike" baseline="0" dirty="0">
              <a:solidFill>
                <a:srgbClr val="000000"/>
              </a:solidFill>
              <a:latin typeface="Canva Sans"/>
            </a:endParaRPr>
          </a:p>
          <a:p>
            <a:endParaRPr lang="en-IN" sz="1050" b="0" i="0" u="none" strike="noStrike" baseline="0" dirty="0">
              <a:solidFill>
                <a:srgbClr val="000000"/>
              </a:solidFill>
              <a:latin typeface="Canva Sans"/>
            </a:endParaRPr>
          </a:p>
          <a:p>
            <a:endParaRPr lang="en-IN" sz="1050" b="0" i="0" u="none" strike="noStrike" baseline="0" dirty="0">
              <a:solidFill>
                <a:srgbClr val="000000"/>
              </a:solidFill>
              <a:latin typeface="Canva Sans"/>
            </a:endParaRPr>
          </a:p>
          <a:p>
            <a:endParaRPr lang="en-IN" sz="1050" b="0" i="0" u="none" strike="noStrike" baseline="0" dirty="0">
              <a:solidFill>
                <a:srgbClr val="000000"/>
              </a:solidFill>
              <a:latin typeface="Canva Sans"/>
            </a:endParaRPr>
          </a:p>
          <a:p>
            <a:endParaRPr lang="en-IN" sz="1050" b="0" i="0" u="none" strike="noStrike" baseline="0" dirty="0">
              <a:solidFill>
                <a:srgbClr val="000000"/>
              </a:solidFill>
              <a:latin typeface="Canva Sans"/>
            </a:endParaRPr>
          </a:p>
          <a:p>
            <a:pPr algn="just"/>
            <a:r>
              <a:rPr lang="en-IN" sz="1800" b="1" i="0" u="none" strike="noStrike" baseline="0" dirty="0">
                <a:solidFill>
                  <a:srgbClr val="FFFFFF"/>
                </a:solidFill>
                <a:latin typeface="Canva Sans"/>
              </a:rPr>
              <a:t>Without IP protection, you put not only your IP at risk, but also your whole business at-risk. Businesses are often heavily dependent on their IP for competitive advantage, so unprotected intellectual property could be potentially fatal to a new company</a:t>
            </a:r>
            <a:endParaRPr lang="en-IN" dirty="0"/>
          </a:p>
        </p:txBody>
      </p:sp>
      <p:sp>
        <p:nvSpPr>
          <p:cNvPr id="21" name="TextBox 20">
            <a:extLst>
              <a:ext uri="{FF2B5EF4-FFF2-40B4-BE49-F238E27FC236}">
                <a16:creationId xmlns:a16="http://schemas.microsoft.com/office/drawing/2014/main" id="{E6A83959-F1FE-6133-6BB0-9335634E5AE6}"/>
              </a:ext>
            </a:extLst>
          </p:cNvPr>
          <p:cNvSpPr txBox="1"/>
          <p:nvPr/>
        </p:nvSpPr>
        <p:spPr>
          <a:xfrm>
            <a:off x="4838700" y="5724701"/>
            <a:ext cx="10820400" cy="2816156"/>
          </a:xfrm>
          <a:prstGeom prst="rect">
            <a:avLst/>
          </a:prstGeom>
          <a:noFill/>
        </p:spPr>
        <p:txBody>
          <a:bodyPr wrap="square">
            <a:spAutoFit/>
          </a:bodyPr>
          <a:lstStyle/>
          <a:p>
            <a:endParaRPr lang="en-IN" sz="1050" b="0" i="0" u="none" strike="noStrike" baseline="0" dirty="0">
              <a:solidFill>
                <a:srgbClr val="000000"/>
              </a:solidFill>
              <a:latin typeface="Canva Sans"/>
            </a:endParaRPr>
          </a:p>
          <a:p>
            <a:endParaRPr lang="en-IN" sz="1050" b="0" i="0" u="none" strike="noStrike" baseline="0" dirty="0">
              <a:solidFill>
                <a:srgbClr val="000000"/>
              </a:solidFill>
              <a:latin typeface="Canva Sans"/>
            </a:endParaRPr>
          </a:p>
          <a:p>
            <a:endParaRPr lang="en-IN" sz="1050" b="0" i="0" u="none" strike="noStrike" baseline="0" dirty="0">
              <a:solidFill>
                <a:srgbClr val="000000"/>
              </a:solidFill>
              <a:latin typeface="Canva Sans"/>
            </a:endParaRPr>
          </a:p>
          <a:p>
            <a:endParaRPr lang="en-IN" sz="1050" b="0" i="0" u="none" strike="noStrike" baseline="0" dirty="0">
              <a:solidFill>
                <a:srgbClr val="000000"/>
              </a:solidFill>
              <a:latin typeface="Canva Sans"/>
            </a:endParaRPr>
          </a:p>
          <a:p>
            <a:endParaRPr lang="en-IN" sz="1050" b="0" i="0" u="none" strike="noStrike" baseline="0" dirty="0">
              <a:solidFill>
                <a:srgbClr val="000000"/>
              </a:solidFill>
              <a:latin typeface="Canva Sans"/>
            </a:endParaRPr>
          </a:p>
          <a:p>
            <a:endParaRPr lang="en-IN" sz="1050" b="0" i="0" u="none" strike="noStrike" baseline="0" dirty="0">
              <a:solidFill>
                <a:srgbClr val="000000"/>
              </a:solidFill>
              <a:latin typeface="Canva Sans"/>
            </a:endParaRPr>
          </a:p>
          <a:p>
            <a:endParaRPr lang="en-IN" sz="1050" b="0" i="0" u="none" strike="noStrike" baseline="0" dirty="0">
              <a:solidFill>
                <a:srgbClr val="000000"/>
              </a:solidFill>
              <a:latin typeface="Canva Sans"/>
            </a:endParaRPr>
          </a:p>
          <a:p>
            <a:endParaRPr lang="en-IN" sz="1050" b="0" i="0" u="none" strike="noStrike" baseline="0" dirty="0">
              <a:solidFill>
                <a:srgbClr val="000000"/>
              </a:solidFill>
              <a:latin typeface="Canva Sans"/>
            </a:endParaRPr>
          </a:p>
          <a:p>
            <a:endParaRPr lang="en-IN" sz="1050" b="0" i="0" u="none" strike="noStrike" baseline="0" dirty="0">
              <a:solidFill>
                <a:srgbClr val="000000"/>
              </a:solidFill>
              <a:latin typeface="Canva Sans"/>
            </a:endParaRPr>
          </a:p>
          <a:p>
            <a:endParaRPr lang="en-IN" sz="1050" b="0" i="0" u="none" strike="noStrike" baseline="0" dirty="0">
              <a:solidFill>
                <a:srgbClr val="000000"/>
              </a:solidFill>
              <a:latin typeface="Canva Sans"/>
            </a:endParaRPr>
          </a:p>
          <a:p>
            <a:pPr algn="just"/>
            <a:r>
              <a:rPr lang="en-IN" sz="1800" b="1" i="0" u="none" strike="noStrike" baseline="0" dirty="0">
                <a:solidFill>
                  <a:srgbClr val="FFFFFF"/>
                </a:solidFill>
                <a:latin typeface="Canva Sans"/>
              </a:rPr>
              <a:t>Someone else can patent your inventions. Imagine all the hard work you've put into your novel invention going to waste because someone else files for a patent before you. If you don't patent your invention, anyone can apply for a patent and exploit it for-profit exclusively for 20 years. Even if you conceived of the invention first, the inventor who files first will be able to make money from that invention for decades.</a:t>
            </a:r>
            <a:endParaRPr lang="en-IN" dirty="0"/>
          </a:p>
        </p:txBody>
      </p:sp>
      <p:sp>
        <p:nvSpPr>
          <p:cNvPr id="2" name="TextBox 1">
            <a:extLst>
              <a:ext uri="{FF2B5EF4-FFF2-40B4-BE49-F238E27FC236}">
                <a16:creationId xmlns:a16="http://schemas.microsoft.com/office/drawing/2014/main" id="{C34C4E6F-DE4E-AB6B-A73D-A0D71E05B824}"/>
              </a:ext>
            </a:extLst>
          </p:cNvPr>
          <p:cNvSpPr txBox="1"/>
          <p:nvPr/>
        </p:nvSpPr>
        <p:spPr>
          <a:xfrm>
            <a:off x="1427922" y="1686731"/>
            <a:ext cx="1295400" cy="646331"/>
          </a:xfrm>
          <a:prstGeom prst="rect">
            <a:avLst/>
          </a:prstGeom>
          <a:noFill/>
        </p:spPr>
        <p:txBody>
          <a:bodyPr wrap="square" rtlCol="0">
            <a:spAutoFit/>
          </a:bodyPr>
          <a:lstStyle/>
          <a:p>
            <a:r>
              <a:rPr lang="en-US" sz="3600" b="1" dirty="0"/>
              <a:t>1.</a:t>
            </a:r>
            <a:endParaRPr lang="en-IN" sz="3600" b="1" dirty="0"/>
          </a:p>
        </p:txBody>
      </p:sp>
      <p:sp>
        <p:nvSpPr>
          <p:cNvPr id="6" name="TextBox 5">
            <a:extLst>
              <a:ext uri="{FF2B5EF4-FFF2-40B4-BE49-F238E27FC236}">
                <a16:creationId xmlns:a16="http://schemas.microsoft.com/office/drawing/2014/main" id="{DA2D290A-F193-58BD-C825-795F923BBEEB}"/>
              </a:ext>
            </a:extLst>
          </p:cNvPr>
          <p:cNvSpPr txBox="1"/>
          <p:nvPr/>
        </p:nvSpPr>
        <p:spPr>
          <a:xfrm>
            <a:off x="1527313" y="4673557"/>
            <a:ext cx="1143000" cy="646331"/>
          </a:xfrm>
          <a:prstGeom prst="rect">
            <a:avLst/>
          </a:prstGeom>
          <a:noFill/>
        </p:spPr>
        <p:txBody>
          <a:bodyPr wrap="square" rtlCol="0">
            <a:spAutoFit/>
          </a:bodyPr>
          <a:lstStyle/>
          <a:p>
            <a:r>
              <a:rPr lang="en-US" sz="3600" b="1" dirty="0"/>
              <a:t>2.</a:t>
            </a:r>
            <a:endParaRPr lang="en-IN" sz="3600" b="1" dirty="0"/>
          </a:p>
        </p:txBody>
      </p:sp>
      <p:sp>
        <p:nvSpPr>
          <p:cNvPr id="3" name="Footer Placeholder 7">
            <a:extLst>
              <a:ext uri="{FF2B5EF4-FFF2-40B4-BE49-F238E27FC236}">
                <a16:creationId xmlns:a16="http://schemas.microsoft.com/office/drawing/2014/main" id="{48A5A7B4-7A9D-3F24-00A2-91BFA13770E5}"/>
              </a:ext>
            </a:extLst>
          </p:cNvPr>
          <p:cNvSpPr>
            <a:spLocks noGrp="1"/>
          </p:cNvSpPr>
          <p:nvPr>
            <p:ph type="ftr" sz="quarter" idx="11"/>
          </p:nvPr>
        </p:nvSpPr>
        <p:spPr>
          <a:xfrm>
            <a:off x="3458968" y="9593204"/>
            <a:ext cx="10995992" cy="483704"/>
          </a:xfrm>
        </p:spPr>
        <p:txBody>
          <a:bodyPr/>
          <a:lstStyle/>
          <a:p>
            <a:pPr algn="r"/>
            <a:r>
              <a:rPr lang="en-IN" sz="2400" b="1" dirty="0"/>
              <a:t>DARSHIT AHYA                            ahya.darshit@gmail.com               + 91 90336 33231</a:t>
            </a:r>
          </a:p>
        </p:txBody>
      </p:sp>
      <p:pic>
        <p:nvPicPr>
          <p:cNvPr id="5" name="Picture 4">
            <a:extLst>
              <a:ext uri="{FF2B5EF4-FFF2-40B4-BE49-F238E27FC236}">
                <a16:creationId xmlns:a16="http://schemas.microsoft.com/office/drawing/2014/main" id="{55456F70-A5A0-0FAE-915B-1B6B21F687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10238" y="9463177"/>
            <a:ext cx="445604" cy="743758"/>
          </a:xfrm>
          <a:prstGeom prst="rect">
            <a:avLst/>
          </a:prstGeom>
        </p:spPr>
      </p:pic>
      <p:pic>
        <p:nvPicPr>
          <p:cNvPr id="7" name="Picture 6">
            <a:extLst>
              <a:ext uri="{FF2B5EF4-FFF2-40B4-BE49-F238E27FC236}">
                <a16:creationId xmlns:a16="http://schemas.microsoft.com/office/drawing/2014/main" id="{15F943B9-0191-2B7E-A423-2F09165FDE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391400" y="9671440"/>
            <a:ext cx="523875" cy="327232"/>
          </a:xfrm>
          <a:prstGeom prst="rect">
            <a:avLst/>
          </a:prstGeom>
        </p:spPr>
      </p:pic>
      <p:pic>
        <p:nvPicPr>
          <p:cNvPr id="8" name="Picture 7">
            <a:extLst>
              <a:ext uri="{FF2B5EF4-FFF2-40B4-BE49-F238E27FC236}">
                <a16:creationId xmlns:a16="http://schemas.microsoft.com/office/drawing/2014/main" id="{08D0750F-77B0-8408-3906-4F2A46BA72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34800" y="9656238"/>
            <a:ext cx="380999" cy="380999"/>
          </a:xfrm>
          <a:prstGeom prst="rect">
            <a:avLst/>
          </a:prstGeom>
        </p:spPr>
      </p:pic>
    </p:spTree>
    <p:extLst>
      <p:ext uri="{BB962C8B-B14F-4D97-AF65-F5344CB8AC3E}">
        <p14:creationId xmlns:p14="http://schemas.microsoft.com/office/powerpoint/2010/main" val="4031066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C59B65B8-AC2D-9F63-0EA7-8466546BD882}"/>
              </a:ext>
            </a:extLst>
          </p:cNvPr>
          <p:cNvSpPr/>
          <p:nvPr/>
        </p:nvSpPr>
        <p:spPr>
          <a:xfrm>
            <a:off x="652670" y="924630"/>
            <a:ext cx="3124200" cy="3013215"/>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IN"/>
          </a:p>
        </p:txBody>
      </p:sp>
      <p:sp>
        <p:nvSpPr>
          <p:cNvPr id="16" name="Arrow: Right 15">
            <a:extLst>
              <a:ext uri="{FF2B5EF4-FFF2-40B4-BE49-F238E27FC236}">
                <a16:creationId xmlns:a16="http://schemas.microsoft.com/office/drawing/2014/main" id="{C9EFFDFB-05A3-1FAA-ACE1-AFB8E036BB07}"/>
              </a:ext>
            </a:extLst>
          </p:cNvPr>
          <p:cNvSpPr/>
          <p:nvPr/>
        </p:nvSpPr>
        <p:spPr>
          <a:xfrm rot="10800000">
            <a:off x="3776869" y="125343"/>
            <a:ext cx="12954000" cy="43376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Oval 1">
            <a:extLst>
              <a:ext uri="{FF2B5EF4-FFF2-40B4-BE49-F238E27FC236}">
                <a16:creationId xmlns:a16="http://schemas.microsoft.com/office/drawing/2014/main" id="{D2BDB80A-C9DF-471F-AEC1-15A7B288857F}"/>
              </a:ext>
            </a:extLst>
          </p:cNvPr>
          <p:cNvSpPr/>
          <p:nvPr/>
        </p:nvSpPr>
        <p:spPr>
          <a:xfrm>
            <a:off x="652670" y="5506511"/>
            <a:ext cx="3124200" cy="3013215"/>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IN"/>
          </a:p>
        </p:txBody>
      </p:sp>
      <p:sp>
        <p:nvSpPr>
          <p:cNvPr id="3" name="Arrow: Right 2">
            <a:extLst>
              <a:ext uri="{FF2B5EF4-FFF2-40B4-BE49-F238E27FC236}">
                <a16:creationId xmlns:a16="http://schemas.microsoft.com/office/drawing/2014/main" id="{6392C8B4-C462-2B86-7784-30A6E9A1692C}"/>
              </a:ext>
            </a:extLst>
          </p:cNvPr>
          <p:cNvSpPr/>
          <p:nvPr/>
        </p:nvSpPr>
        <p:spPr>
          <a:xfrm rot="10800000">
            <a:off x="3776869" y="4844317"/>
            <a:ext cx="12954000" cy="43376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TextBox 5">
            <a:extLst>
              <a:ext uri="{FF2B5EF4-FFF2-40B4-BE49-F238E27FC236}">
                <a16:creationId xmlns:a16="http://schemas.microsoft.com/office/drawing/2014/main" id="{3C1EF313-024A-2D1A-BDBF-A4361F1084B1}"/>
              </a:ext>
            </a:extLst>
          </p:cNvPr>
          <p:cNvSpPr txBox="1"/>
          <p:nvPr/>
        </p:nvSpPr>
        <p:spPr>
          <a:xfrm>
            <a:off x="6019800" y="-274251"/>
            <a:ext cx="10363200" cy="3647152"/>
          </a:xfrm>
          <a:prstGeom prst="rect">
            <a:avLst/>
          </a:prstGeom>
          <a:noFill/>
        </p:spPr>
        <p:txBody>
          <a:bodyPr wrap="square">
            <a:spAutoFit/>
          </a:bodyPr>
          <a:lstStyle/>
          <a:p>
            <a:pPr algn="l"/>
            <a:endParaRPr lang="en-IN" sz="1050" b="0" i="0" u="none" strike="noStrike" baseline="0" dirty="0">
              <a:solidFill>
                <a:srgbClr val="000000"/>
              </a:solidFill>
              <a:latin typeface="Canva Sans"/>
            </a:endParaRPr>
          </a:p>
          <a:p>
            <a:endParaRPr lang="en-IN" sz="1050" b="0" i="0" u="none" strike="noStrike" baseline="0" dirty="0">
              <a:latin typeface="Canva Sans"/>
            </a:endParaRPr>
          </a:p>
          <a:p>
            <a:endParaRPr lang="en-IN" sz="1050" b="0" i="0" u="none" strike="noStrike" baseline="0" dirty="0">
              <a:latin typeface="Canva Sans"/>
            </a:endParaRPr>
          </a:p>
          <a:p>
            <a:endParaRPr lang="en-IN" sz="1050" b="0" i="0" u="none" strike="noStrike" baseline="0" dirty="0">
              <a:latin typeface="Canva Sans"/>
            </a:endParaRPr>
          </a:p>
          <a:p>
            <a:endParaRPr lang="en-IN" sz="1050" b="0" i="0" u="none" strike="noStrike" baseline="0" dirty="0">
              <a:latin typeface="Canva Sans"/>
            </a:endParaRPr>
          </a:p>
          <a:p>
            <a:endParaRPr lang="en-IN" sz="1050" b="0" i="0" u="none" strike="noStrike" baseline="0" dirty="0">
              <a:latin typeface="Canva Sans"/>
            </a:endParaRPr>
          </a:p>
          <a:p>
            <a:endParaRPr lang="en-IN" sz="1050" b="0" i="0" u="none" strike="noStrike" baseline="0" dirty="0">
              <a:latin typeface="Canva Sans"/>
            </a:endParaRPr>
          </a:p>
          <a:p>
            <a:endParaRPr lang="en-IN" sz="1050" b="0" i="0" u="none" strike="noStrike" baseline="0" dirty="0">
              <a:latin typeface="Canva Sans"/>
            </a:endParaRPr>
          </a:p>
          <a:p>
            <a:pPr algn="just"/>
            <a:endParaRPr lang="en-IN" sz="1050" b="0" i="0" u="none" strike="noStrike" baseline="0" dirty="0">
              <a:latin typeface="Canva Sans"/>
            </a:endParaRPr>
          </a:p>
          <a:p>
            <a:pPr algn="just"/>
            <a:endParaRPr lang="en-IN" sz="1050" b="0" i="0" u="none" strike="noStrike" baseline="0" dirty="0">
              <a:latin typeface="Canva Sans"/>
            </a:endParaRPr>
          </a:p>
          <a:p>
            <a:pPr algn="just"/>
            <a:r>
              <a:rPr lang="en-IN" sz="1800" b="1" i="0" u="none" strike="noStrike" baseline="0" dirty="0">
                <a:solidFill>
                  <a:srgbClr val="FFFFFF"/>
                </a:solidFill>
                <a:latin typeface="Canva Sans"/>
              </a:rPr>
              <a:t>You limit or destroy your ability to profit from your IP. When you own patents, copyrights, and other IP, that ownership allows you to make money from licensing, selling, and transferring those rights. These revenue streams can easily make or break your business For example, if you have a patent, but you don't have the resources to commercialize it yourself, you can license or sell the invention as a source of income. Likewise, if you don't have a copyright, others can more easily copy your work, such as a software program, without having to pay you anything for it.</a:t>
            </a:r>
            <a:endParaRPr lang="en-IN" dirty="0"/>
          </a:p>
        </p:txBody>
      </p:sp>
      <p:sp>
        <p:nvSpPr>
          <p:cNvPr id="10" name="TextBox 9">
            <a:extLst>
              <a:ext uri="{FF2B5EF4-FFF2-40B4-BE49-F238E27FC236}">
                <a16:creationId xmlns:a16="http://schemas.microsoft.com/office/drawing/2014/main" id="{7BFFA1D5-5D7E-69E5-1B93-3B5BA7BB9CB1}"/>
              </a:ext>
            </a:extLst>
          </p:cNvPr>
          <p:cNvSpPr txBox="1"/>
          <p:nvPr/>
        </p:nvSpPr>
        <p:spPr>
          <a:xfrm>
            <a:off x="6019800" y="4462946"/>
            <a:ext cx="10363200" cy="3254737"/>
          </a:xfrm>
          <a:prstGeom prst="rect">
            <a:avLst/>
          </a:prstGeom>
          <a:noFill/>
        </p:spPr>
        <p:txBody>
          <a:bodyPr wrap="square">
            <a:spAutoFit/>
          </a:bodyPr>
          <a:lstStyle/>
          <a:p>
            <a:pPr algn="l"/>
            <a:endParaRPr lang="en-IN" sz="1050" b="0" i="0" u="none" strike="noStrike" baseline="0" dirty="0">
              <a:solidFill>
                <a:srgbClr val="000000"/>
              </a:solidFill>
              <a:latin typeface="Canva Sans"/>
            </a:endParaRPr>
          </a:p>
          <a:p>
            <a:endParaRPr lang="en-IN" sz="1050" b="0" i="0" u="none" strike="noStrike" baseline="0" dirty="0">
              <a:latin typeface="Canva Sans"/>
            </a:endParaRPr>
          </a:p>
          <a:p>
            <a:endParaRPr lang="en-IN" sz="1050" b="0" i="0" u="none" strike="noStrike" baseline="0" dirty="0">
              <a:latin typeface="Canva Sans"/>
            </a:endParaRPr>
          </a:p>
          <a:p>
            <a:endParaRPr lang="en-IN" sz="1050" b="0" i="0" u="none" strike="noStrike" baseline="0" dirty="0">
              <a:latin typeface="Canva Sans"/>
            </a:endParaRPr>
          </a:p>
          <a:p>
            <a:endParaRPr lang="en-IN" sz="1050" b="0" i="0" u="none" strike="noStrike" baseline="0" dirty="0">
              <a:latin typeface="Canva Sans"/>
            </a:endParaRPr>
          </a:p>
          <a:p>
            <a:endParaRPr lang="en-IN" sz="1050" b="0" i="0" u="none" strike="noStrike" baseline="0" dirty="0">
              <a:latin typeface="Canva Sans"/>
            </a:endParaRPr>
          </a:p>
          <a:p>
            <a:endParaRPr lang="en-IN" sz="1050" b="0" i="0" u="none" strike="noStrike" baseline="0" dirty="0">
              <a:latin typeface="Canva Sans"/>
            </a:endParaRPr>
          </a:p>
          <a:p>
            <a:endParaRPr lang="en-IN" sz="1050" b="0" i="0" u="none" strike="noStrike" baseline="0" dirty="0">
              <a:latin typeface="Canva Sans"/>
            </a:endParaRPr>
          </a:p>
          <a:p>
            <a:endParaRPr lang="en-IN" sz="1050" b="0" i="0" u="none" strike="noStrike" baseline="0" dirty="0">
              <a:latin typeface="Canva Sans"/>
            </a:endParaRPr>
          </a:p>
          <a:p>
            <a:endParaRPr lang="en-IN" sz="1050" b="0" i="0" u="none" strike="noStrike" baseline="0" dirty="0">
              <a:latin typeface="Canva Sans"/>
            </a:endParaRPr>
          </a:p>
          <a:p>
            <a:endParaRPr lang="en-IN" sz="1050" b="0" i="0" u="none" strike="noStrike" baseline="0" dirty="0">
              <a:latin typeface="Canva Sans"/>
            </a:endParaRPr>
          </a:p>
          <a:p>
            <a:pPr algn="just"/>
            <a:r>
              <a:rPr lang="en-IN" sz="1800" b="1" i="0" u="none" strike="noStrike" baseline="0" dirty="0">
                <a:solidFill>
                  <a:srgbClr val="FFFFFF"/>
                </a:solidFill>
                <a:latin typeface="Canva Sans"/>
              </a:rPr>
              <a:t>You put your business at risk for costly litigation. If you're using a patent or trademark without proper registration, you likely do not know who else may be using that same IP. Part of registering your IP is a search for similar inventions or trademarks to make sure your IP isn't infringing on someone else's idea. Without proper registration, another company with legal rights to that IP could sue you and win, even if you invented or created that material before the other party did.</a:t>
            </a:r>
            <a:endParaRPr lang="en-IN" dirty="0"/>
          </a:p>
        </p:txBody>
      </p:sp>
      <p:sp>
        <p:nvSpPr>
          <p:cNvPr id="5" name="TextBox 4">
            <a:extLst>
              <a:ext uri="{FF2B5EF4-FFF2-40B4-BE49-F238E27FC236}">
                <a16:creationId xmlns:a16="http://schemas.microsoft.com/office/drawing/2014/main" id="{120E30D0-7A0D-BFC9-F795-75DCA0B9257E}"/>
              </a:ext>
            </a:extLst>
          </p:cNvPr>
          <p:cNvSpPr txBox="1"/>
          <p:nvPr/>
        </p:nvSpPr>
        <p:spPr>
          <a:xfrm>
            <a:off x="1905000" y="2199985"/>
            <a:ext cx="9144000" cy="646331"/>
          </a:xfrm>
          <a:prstGeom prst="rect">
            <a:avLst/>
          </a:prstGeom>
          <a:noFill/>
        </p:spPr>
        <p:txBody>
          <a:bodyPr wrap="square">
            <a:spAutoFit/>
          </a:bodyPr>
          <a:lstStyle/>
          <a:p>
            <a:r>
              <a:rPr lang="en-US" sz="1800" b="1" dirty="0"/>
              <a:t> </a:t>
            </a:r>
            <a:r>
              <a:rPr lang="en-US" sz="3600" b="1" dirty="0"/>
              <a:t>4.</a:t>
            </a:r>
            <a:endParaRPr lang="en-IN" sz="3600" dirty="0"/>
          </a:p>
        </p:txBody>
      </p:sp>
      <p:sp>
        <p:nvSpPr>
          <p:cNvPr id="8" name="TextBox 7">
            <a:extLst>
              <a:ext uri="{FF2B5EF4-FFF2-40B4-BE49-F238E27FC236}">
                <a16:creationId xmlns:a16="http://schemas.microsoft.com/office/drawing/2014/main" id="{80A73C4D-7DF4-6138-5BAA-950E597F27CC}"/>
              </a:ext>
            </a:extLst>
          </p:cNvPr>
          <p:cNvSpPr txBox="1"/>
          <p:nvPr/>
        </p:nvSpPr>
        <p:spPr>
          <a:xfrm>
            <a:off x="1888435" y="6689952"/>
            <a:ext cx="9144000" cy="646331"/>
          </a:xfrm>
          <a:prstGeom prst="rect">
            <a:avLst/>
          </a:prstGeom>
          <a:noFill/>
        </p:spPr>
        <p:txBody>
          <a:bodyPr wrap="square">
            <a:spAutoFit/>
          </a:bodyPr>
          <a:lstStyle/>
          <a:p>
            <a:r>
              <a:rPr lang="en-US" sz="1800" b="1" dirty="0"/>
              <a:t> </a:t>
            </a:r>
            <a:r>
              <a:rPr lang="en-US" sz="3600" b="1" dirty="0"/>
              <a:t>5.</a:t>
            </a:r>
            <a:endParaRPr lang="en-IN" sz="3600" b="1" dirty="0"/>
          </a:p>
        </p:txBody>
      </p:sp>
      <p:sp>
        <p:nvSpPr>
          <p:cNvPr id="4" name="Footer Placeholder 7">
            <a:extLst>
              <a:ext uri="{FF2B5EF4-FFF2-40B4-BE49-F238E27FC236}">
                <a16:creationId xmlns:a16="http://schemas.microsoft.com/office/drawing/2014/main" id="{3A2CDEAD-8476-F908-7CA9-A743247CFCE7}"/>
              </a:ext>
            </a:extLst>
          </p:cNvPr>
          <p:cNvSpPr>
            <a:spLocks noGrp="1"/>
          </p:cNvSpPr>
          <p:nvPr>
            <p:ph type="ftr" sz="quarter" idx="11"/>
          </p:nvPr>
        </p:nvSpPr>
        <p:spPr>
          <a:xfrm>
            <a:off x="3458968" y="9593204"/>
            <a:ext cx="10995992" cy="483704"/>
          </a:xfrm>
        </p:spPr>
        <p:txBody>
          <a:bodyPr/>
          <a:lstStyle/>
          <a:p>
            <a:pPr algn="r"/>
            <a:r>
              <a:rPr lang="en-IN" sz="2400" b="1" dirty="0"/>
              <a:t>DARSHIT AHYA                            ahya.darshit@gmail.com               + 91 90336 33231</a:t>
            </a:r>
          </a:p>
        </p:txBody>
      </p:sp>
      <p:pic>
        <p:nvPicPr>
          <p:cNvPr id="7" name="Picture 6">
            <a:extLst>
              <a:ext uri="{FF2B5EF4-FFF2-40B4-BE49-F238E27FC236}">
                <a16:creationId xmlns:a16="http://schemas.microsoft.com/office/drawing/2014/main" id="{7E04DC57-2384-8C9C-90F6-F290B05D57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54066" y="9463177"/>
            <a:ext cx="445604" cy="743758"/>
          </a:xfrm>
          <a:prstGeom prst="rect">
            <a:avLst/>
          </a:prstGeom>
        </p:spPr>
      </p:pic>
      <p:pic>
        <p:nvPicPr>
          <p:cNvPr id="9" name="Picture 8">
            <a:extLst>
              <a:ext uri="{FF2B5EF4-FFF2-40B4-BE49-F238E27FC236}">
                <a16:creationId xmlns:a16="http://schemas.microsoft.com/office/drawing/2014/main" id="{0A6DB6CF-6362-E42A-0D91-660180F0BF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391400" y="9671440"/>
            <a:ext cx="523875" cy="327232"/>
          </a:xfrm>
          <a:prstGeom prst="rect">
            <a:avLst/>
          </a:prstGeom>
        </p:spPr>
      </p:pic>
      <p:pic>
        <p:nvPicPr>
          <p:cNvPr id="11" name="Picture 10">
            <a:extLst>
              <a:ext uri="{FF2B5EF4-FFF2-40B4-BE49-F238E27FC236}">
                <a16:creationId xmlns:a16="http://schemas.microsoft.com/office/drawing/2014/main" id="{07245420-4864-0D71-2B28-CC323250E8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34800" y="9656238"/>
            <a:ext cx="380999" cy="380999"/>
          </a:xfrm>
          <a:prstGeom prst="rect">
            <a:avLst/>
          </a:prstGeom>
        </p:spPr>
      </p:pic>
    </p:spTree>
    <p:extLst>
      <p:ext uri="{BB962C8B-B14F-4D97-AF65-F5344CB8AC3E}">
        <p14:creationId xmlns:p14="http://schemas.microsoft.com/office/powerpoint/2010/main" val="35102796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HARK TANK_INDIA">
            <a:hlinkClick r:id="" action="ppaction://media"/>
            <a:extLst>
              <a:ext uri="{FF2B5EF4-FFF2-40B4-BE49-F238E27FC236}">
                <a16:creationId xmlns:a16="http://schemas.microsoft.com/office/drawing/2014/main" id="{C65F80C0-0328-0D6D-65E7-6972B8CAAFD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28800" y="647701"/>
            <a:ext cx="13944600" cy="7691416"/>
          </a:xfrm>
          <a:prstGeom prst="rect">
            <a:avLst/>
          </a:prstGeom>
        </p:spPr>
      </p:pic>
      <p:sp>
        <p:nvSpPr>
          <p:cNvPr id="2" name="Footer Placeholder 7">
            <a:extLst>
              <a:ext uri="{FF2B5EF4-FFF2-40B4-BE49-F238E27FC236}">
                <a16:creationId xmlns:a16="http://schemas.microsoft.com/office/drawing/2014/main" id="{0A39D0F1-4F54-3F2A-6406-BC1C7AF2DAC3}"/>
              </a:ext>
            </a:extLst>
          </p:cNvPr>
          <p:cNvSpPr>
            <a:spLocks noGrp="1"/>
          </p:cNvSpPr>
          <p:nvPr>
            <p:ph type="ftr" sz="quarter" idx="11"/>
          </p:nvPr>
        </p:nvSpPr>
        <p:spPr>
          <a:xfrm>
            <a:off x="3458968" y="9593204"/>
            <a:ext cx="10995992" cy="483704"/>
          </a:xfrm>
        </p:spPr>
        <p:txBody>
          <a:bodyPr/>
          <a:lstStyle/>
          <a:p>
            <a:pPr algn="r"/>
            <a:r>
              <a:rPr lang="en-IN" sz="2400" b="1" dirty="0"/>
              <a:t>DARSHIT AHYA                            ahya.darshit@gmail.com               + 91 90336 33231</a:t>
            </a:r>
          </a:p>
        </p:txBody>
      </p:sp>
      <p:pic>
        <p:nvPicPr>
          <p:cNvPr id="3" name="Picture 2">
            <a:extLst>
              <a:ext uri="{FF2B5EF4-FFF2-40B4-BE49-F238E27FC236}">
                <a16:creationId xmlns:a16="http://schemas.microsoft.com/office/drawing/2014/main" id="{BEABD8B5-E78E-C569-D1B3-527876C41A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10238" y="9463177"/>
            <a:ext cx="445604" cy="743758"/>
          </a:xfrm>
          <a:prstGeom prst="rect">
            <a:avLst/>
          </a:prstGeom>
        </p:spPr>
      </p:pic>
      <p:pic>
        <p:nvPicPr>
          <p:cNvPr id="5" name="Picture 4">
            <a:extLst>
              <a:ext uri="{FF2B5EF4-FFF2-40B4-BE49-F238E27FC236}">
                <a16:creationId xmlns:a16="http://schemas.microsoft.com/office/drawing/2014/main" id="{F53F49B4-F8A0-1062-32B7-85071DEFBA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391400" y="9671440"/>
            <a:ext cx="523875" cy="327232"/>
          </a:xfrm>
          <a:prstGeom prst="rect">
            <a:avLst/>
          </a:prstGeom>
        </p:spPr>
      </p:pic>
      <p:pic>
        <p:nvPicPr>
          <p:cNvPr id="6" name="Picture 5">
            <a:extLst>
              <a:ext uri="{FF2B5EF4-FFF2-40B4-BE49-F238E27FC236}">
                <a16:creationId xmlns:a16="http://schemas.microsoft.com/office/drawing/2014/main" id="{D2257CED-A44A-5325-A162-8004C1AC80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734800" y="9656238"/>
            <a:ext cx="380999" cy="380999"/>
          </a:xfrm>
          <a:prstGeom prst="rect">
            <a:avLst/>
          </a:prstGeom>
        </p:spPr>
      </p:pic>
    </p:spTree>
    <p:extLst>
      <p:ext uri="{BB962C8B-B14F-4D97-AF65-F5344CB8AC3E}">
        <p14:creationId xmlns:p14="http://schemas.microsoft.com/office/powerpoint/2010/main" val="2431638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2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7859FC6-C0A4-1780-1C3E-07260DB08079}"/>
              </a:ext>
            </a:extLst>
          </p:cNvPr>
          <p:cNvSpPr txBox="1"/>
          <p:nvPr/>
        </p:nvSpPr>
        <p:spPr>
          <a:xfrm>
            <a:off x="6324600" y="266700"/>
            <a:ext cx="9144000" cy="1130887"/>
          </a:xfrm>
          <a:prstGeom prst="rect">
            <a:avLst/>
          </a:prstGeom>
          <a:noFill/>
        </p:spPr>
        <p:txBody>
          <a:bodyPr wrap="square">
            <a:spAutoFit/>
          </a:bodyPr>
          <a:lstStyle/>
          <a:p>
            <a:pPr lvl="0" algn="just">
              <a:lnSpc>
                <a:spcPct val="107000"/>
              </a:lnSpc>
              <a:spcAft>
                <a:spcPts val="800"/>
              </a:spcAft>
            </a:pPr>
            <a:r>
              <a:rPr lang="en-IN" sz="6600" b="1" i="1" u="sng"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Calibri" panose="020F0502020204030204" pitchFamily="34" charset="0"/>
                <a:ea typeface="+mj-ea"/>
                <a:cs typeface="Shruti" panose="020B0502040204020203" pitchFamily="34" charset="0"/>
              </a:rPr>
              <a:t>2. Term Sheet</a:t>
            </a:r>
          </a:p>
        </p:txBody>
      </p:sp>
      <p:sp>
        <p:nvSpPr>
          <p:cNvPr id="8" name="TextBox 7">
            <a:extLst>
              <a:ext uri="{FF2B5EF4-FFF2-40B4-BE49-F238E27FC236}">
                <a16:creationId xmlns:a16="http://schemas.microsoft.com/office/drawing/2014/main" id="{AD953C0C-4FCB-F532-D9B8-1403F57FBF95}"/>
              </a:ext>
            </a:extLst>
          </p:cNvPr>
          <p:cNvSpPr txBox="1"/>
          <p:nvPr/>
        </p:nvSpPr>
        <p:spPr>
          <a:xfrm>
            <a:off x="381000" y="1943100"/>
            <a:ext cx="16840200" cy="1380378"/>
          </a:xfrm>
          <a:prstGeom prst="rect">
            <a:avLst/>
          </a:prstGeom>
          <a:noFill/>
        </p:spPr>
        <p:txBody>
          <a:bodyPr wrap="square">
            <a:spAutoFit/>
          </a:bodyPr>
          <a:lstStyle/>
          <a:p>
            <a:pPr marL="457200" algn="just">
              <a:lnSpc>
                <a:spcPct val="107000"/>
              </a:lnSpc>
            </a:pPr>
            <a:r>
              <a:rPr lang="en-IN" sz="4000" dirty="0">
                <a:latin typeface="Calibri" panose="020F0502020204030204" pitchFamily="34" charset="0"/>
                <a:cs typeface="Shruti" panose="020B0502040204020203" pitchFamily="34" charset="0"/>
              </a:rPr>
              <a:t>A Term Sheet is a non binding agreement that shows the basic terms and conditions of an investment.</a:t>
            </a:r>
          </a:p>
        </p:txBody>
      </p:sp>
      <p:sp>
        <p:nvSpPr>
          <p:cNvPr id="10" name="TextBox 9">
            <a:extLst>
              <a:ext uri="{FF2B5EF4-FFF2-40B4-BE49-F238E27FC236}">
                <a16:creationId xmlns:a16="http://schemas.microsoft.com/office/drawing/2014/main" id="{884B538C-9C5F-8968-15DA-BFCB864D9565}"/>
              </a:ext>
            </a:extLst>
          </p:cNvPr>
          <p:cNvSpPr txBox="1"/>
          <p:nvPr/>
        </p:nvSpPr>
        <p:spPr>
          <a:xfrm>
            <a:off x="838200" y="4219785"/>
            <a:ext cx="16383000" cy="4014945"/>
          </a:xfrm>
          <a:prstGeom prst="rect">
            <a:avLst/>
          </a:prstGeom>
          <a:noFill/>
        </p:spPr>
        <p:txBody>
          <a:bodyPr wrap="square">
            <a:spAutoFit/>
          </a:bodyPr>
          <a:lstStyle/>
          <a:p>
            <a:pPr marL="1028700" indent="-571500" algn="just">
              <a:lnSpc>
                <a:spcPct val="107000"/>
              </a:lnSpc>
              <a:buFont typeface="Arial" panose="020B0604020202020204" pitchFamily="34" charset="0"/>
              <a:buChar char="•"/>
            </a:pPr>
            <a:r>
              <a:rPr lang="en-IN" sz="4000" dirty="0">
                <a:latin typeface="Calibri" panose="020F0502020204030204" pitchFamily="34" charset="0"/>
                <a:cs typeface="Shruti" panose="020B0502040204020203" pitchFamily="34" charset="0"/>
              </a:rPr>
              <a:t>Once the parties involved reach an agreement on the details laid out in the term sheet, a binding agreement or contract that conforms to the term sheet details is drawn up.</a:t>
            </a:r>
          </a:p>
          <a:p>
            <a:pPr marL="1028700" indent="-571500" algn="just">
              <a:lnSpc>
                <a:spcPct val="107000"/>
              </a:lnSpc>
              <a:buFont typeface="Arial" panose="020B0604020202020204" pitchFamily="34" charset="0"/>
              <a:buChar char="•"/>
            </a:pPr>
            <a:r>
              <a:rPr lang="en-IN" sz="4000" dirty="0">
                <a:latin typeface="Calibri" panose="020F0502020204030204" pitchFamily="34" charset="0"/>
                <a:cs typeface="Shruti" panose="020B0502040204020203" pitchFamily="34" charset="0"/>
              </a:rPr>
              <a:t>The document summarizes the main points of the deal agreements and sorts out the differences before actually executing the legal agreements and starting off with the time-consuming due diligence.</a:t>
            </a:r>
          </a:p>
        </p:txBody>
      </p:sp>
      <p:sp>
        <p:nvSpPr>
          <p:cNvPr id="3" name="Footer Placeholder 7">
            <a:extLst>
              <a:ext uri="{FF2B5EF4-FFF2-40B4-BE49-F238E27FC236}">
                <a16:creationId xmlns:a16="http://schemas.microsoft.com/office/drawing/2014/main" id="{400EE96F-A364-E3B1-9670-87923BB6924E}"/>
              </a:ext>
            </a:extLst>
          </p:cNvPr>
          <p:cNvSpPr>
            <a:spLocks noGrp="1"/>
          </p:cNvSpPr>
          <p:nvPr>
            <p:ph type="ftr" sz="quarter" idx="11"/>
          </p:nvPr>
        </p:nvSpPr>
        <p:spPr>
          <a:xfrm>
            <a:off x="3458968" y="9593204"/>
            <a:ext cx="10995992" cy="483704"/>
          </a:xfrm>
        </p:spPr>
        <p:txBody>
          <a:bodyPr/>
          <a:lstStyle/>
          <a:p>
            <a:pPr algn="r"/>
            <a:r>
              <a:rPr lang="en-IN" sz="2400" b="1" dirty="0"/>
              <a:t>DARSHIT AHYA                            ahya.darshit@gmail.com               + 91 90336 33231</a:t>
            </a:r>
          </a:p>
        </p:txBody>
      </p:sp>
      <p:pic>
        <p:nvPicPr>
          <p:cNvPr id="2" name="Picture 1">
            <a:extLst>
              <a:ext uri="{FF2B5EF4-FFF2-40B4-BE49-F238E27FC236}">
                <a16:creationId xmlns:a16="http://schemas.microsoft.com/office/drawing/2014/main" id="{6678C451-4982-5B2B-97DA-9CD1708666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10238" y="9463177"/>
            <a:ext cx="445604" cy="743758"/>
          </a:xfrm>
          <a:prstGeom prst="rect">
            <a:avLst/>
          </a:prstGeom>
        </p:spPr>
      </p:pic>
      <p:pic>
        <p:nvPicPr>
          <p:cNvPr id="4" name="Picture 3">
            <a:extLst>
              <a:ext uri="{FF2B5EF4-FFF2-40B4-BE49-F238E27FC236}">
                <a16:creationId xmlns:a16="http://schemas.microsoft.com/office/drawing/2014/main" id="{14CE4718-DC1C-6757-689B-3234BC2451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391400" y="9671440"/>
            <a:ext cx="523875" cy="327232"/>
          </a:xfrm>
          <a:prstGeom prst="rect">
            <a:avLst/>
          </a:prstGeom>
        </p:spPr>
      </p:pic>
      <p:pic>
        <p:nvPicPr>
          <p:cNvPr id="5" name="Picture 4">
            <a:extLst>
              <a:ext uri="{FF2B5EF4-FFF2-40B4-BE49-F238E27FC236}">
                <a16:creationId xmlns:a16="http://schemas.microsoft.com/office/drawing/2014/main" id="{7A1B6F6C-6E19-A0DA-5F38-70885D7A65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34800" y="9656238"/>
            <a:ext cx="380999" cy="380999"/>
          </a:xfrm>
          <a:prstGeom prst="rect">
            <a:avLst/>
          </a:prstGeom>
        </p:spPr>
      </p:pic>
    </p:spTree>
    <p:extLst>
      <p:ext uri="{BB962C8B-B14F-4D97-AF65-F5344CB8AC3E}">
        <p14:creationId xmlns:p14="http://schemas.microsoft.com/office/powerpoint/2010/main" val="15317503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027674" y="2057400"/>
            <a:ext cx="6232651" cy="7200900"/>
          </a:xfrm>
          <a:custGeom>
            <a:avLst/>
            <a:gdLst/>
            <a:ahLst/>
            <a:cxnLst/>
            <a:rect l="l" t="t" r="r" b="b"/>
            <a:pathLst>
              <a:path w="6232651" h="7200900">
                <a:moveTo>
                  <a:pt x="0" y="0"/>
                </a:moveTo>
                <a:lnTo>
                  <a:pt x="6232652" y="0"/>
                </a:lnTo>
                <a:lnTo>
                  <a:pt x="6232652" y="7200900"/>
                </a:lnTo>
                <a:lnTo>
                  <a:pt x="0" y="7200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99343" y="507999"/>
            <a:ext cx="18089314" cy="936628"/>
          </a:xfrm>
          <a:prstGeom prst="rect">
            <a:avLst/>
          </a:prstGeom>
        </p:spPr>
        <p:txBody>
          <a:bodyPr lIns="0" tIns="0" rIns="0" bIns="0" rtlCol="0" anchor="t">
            <a:spAutoFit/>
          </a:bodyPr>
          <a:lstStyle/>
          <a:p>
            <a:pPr marL="0" lvl="0" indent="0" algn="ctr">
              <a:lnSpc>
                <a:spcPts val="7699"/>
              </a:lnSpc>
              <a:spcBef>
                <a:spcPct val="0"/>
              </a:spcBef>
            </a:pPr>
            <a:r>
              <a:rPr lang="en-US" sz="5499" u="none" strike="noStrike" spc="1099">
                <a:solidFill>
                  <a:srgbClr val="AB5454"/>
                </a:solidFill>
                <a:latin typeface="Georgia Pro"/>
              </a:rPr>
              <a:t>WHAT IS INCLUDED IN A TERM SHEET?</a:t>
            </a:r>
          </a:p>
        </p:txBody>
      </p:sp>
      <p:sp>
        <p:nvSpPr>
          <p:cNvPr id="4" name="Footer Placeholder 7">
            <a:extLst>
              <a:ext uri="{FF2B5EF4-FFF2-40B4-BE49-F238E27FC236}">
                <a16:creationId xmlns:a16="http://schemas.microsoft.com/office/drawing/2014/main" id="{12E9A355-DCD8-DBE7-9AA4-8A0CE0F9DE77}"/>
              </a:ext>
            </a:extLst>
          </p:cNvPr>
          <p:cNvSpPr>
            <a:spLocks noGrp="1"/>
          </p:cNvSpPr>
          <p:nvPr>
            <p:ph type="ftr" sz="quarter" idx="11"/>
          </p:nvPr>
        </p:nvSpPr>
        <p:spPr>
          <a:xfrm>
            <a:off x="3458968" y="9593204"/>
            <a:ext cx="10995992" cy="483704"/>
          </a:xfrm>
        </p:spPr>
        <p:txBody>
          <a:bodyPr/>
          <a:lstStyle/>
          <a:p>
            <a:pPr algn="r"/>
            <a:r>
              <a:rPr lang="en-IN" sz="2400" b="1" dirty="0"/>
              <a:t>DARSHIT AHYA                            ahya.darshit@gmail.com               + 91 90336 33231</a:t>
            </a:r>
          </a:p>
        </p:txBody>
      </p:sp>
      <p:pic>
        <p:nvPicPr>
          <p:cNvPr id="5" name="Picture 4">
            <a:extLst>
              <a:ext uri="{FF2B5EF4-FFF2-40B4-BE49-F238E27FC236}">
                <a16:creationId xmlns:a16="http://schemas.microsoft.com/office/drawing/2014/main" id="{2081EBC6-C9CB-7D74-F011-9A48CFCA64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10238" y="9463177"/>
            <a:ext cx="445604" cy="743758"/>
          </a:xfrm>
          <a:prstGeom prst="rect">
            <a:avLst/>
          </a:prstGeom>
        </p:spPr>
      </p:pic>
      <p:pic>
        <p:nvPicPr>
          <p:cNvPr id="6" name="Picture 5">
            <a:extLst>
              <a:ext uri="{FF2B5EF4-FFF2-40B4-BE49-F238E27FC236}">
                <a16:creationId xmlns:a16="http://schemas.microsoft.com/office/drawing/2014/main" id="{37F82784-DA23-C78A-6140-8B1D05B007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391400" y="9671440"/>
            <a:ext cx="523875" cy="327232"/>
          </a:xfrm>
          <a:prstGeom prst="rect">
            <a:avLst/>
          </a:prstGeom>
        </p:spPr>
      </p:pic>
      <p:pic>
        <p:nvPicPr>
          <p:cNvPr id="7" name="Picture 6">
            <a:extLst>
              <a:ext uri="{FF2B5EF4-FFF2-40B4-BE49-F238E27FC236}">
                <a16:creationId xmlns:a16="http://schemas.microsoft.com/office/drawing/2014/main" id="{83920042-687E-83CD-0FC4-CF362A056E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34800" y="9656238"/>
            <a:ext cx="380999" cy="380999"/>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73495" y="942975"/>
            <a:ext cx="7999363" cy="632462"/>
          </a:xfrm>
          <a:prstGeom prst="rect">
            <a:avLst/>
          </a:prstGeom>
        </p:spPr>
        <p:txBody>
          <a:bodyPr lIns="0" tIns="0" rIns="0" bIns="0" rtlCol="0" anchor="t">
            <a:spAutoFit/>
          </a:bodyPr>
          <a:lstStyle/>
          <a:p>
            <a:pPr algn="ctr">
              <a:lnSpc>
                <a:spcPts val="5039"/>
              </a:lnSpc>
              <a:spcBef>
                <a:spcPct val="0"/>
              </a:spcBef>
            </a:pPr>
            <a:r>
              <a:rPr lang="en-US" sz="3599" spc="719">
                <a:solidFill>
                  <a:srgbClr val="D12121"/>
                </a:solidFill>
                <a:latin typeface="Georgia Pro"/>
              </a:rPr>
              <a:t>• BUSINESS INFORMATION</a:t>
            </a:r>
          </a:p>
        </p:txBody>
      </p:sp>
      <p:sp>
        <p:nvSpPr>
          <p:cNvPr id="3" name="TextBox 3"/>
          <p:cNvSpPr txBox="1"/>
          <p:nvPr/>
        </p:nvSpPr>
        <p:spPr>
          <a:xfrm>
            <a:off x="1028700" y="2454275"/>
            <a:ext cx="16901488" cy="1206500"/>
          </a:xfrm>
          <a:prstGeom prst="rect">
            <a:avLst/>
          </a:prstGeom>
        </p:spPr>
        <p:txBody>
          <a:bodyPr lIns="0" tIns="0" rIns="0" bIns="0" rtlCol="0" anchor="t">
            <a:spAutoFit/>
          </a:bodyPr>
          <a:lstStyle/>
          <a:p>
            <a:pPr algn="just">
              <a:lnSpc>
                <a:spcPts val="4899"/>
              </a:lnSpc>
            </a:pPr>
            <a:r>
              <a:rPr lang="en-US" sz="3499" u="none" strike="noStrike">
                <a:solidFill>
                  <a:srgbClr val="000000"/>
                </a:solidFill>
                <a:latin typeface="Canva Sans Bold"/>
              </a:rPr>
              <a:t>This section includes the name of the parties involved. It should name the business seeking capital and the interested investor.</a:t>
            </a:r>
          </a:p>
        </p:txBody>
      </p:sp>
      <p:sp>
        <p:nvSpPr>
          <p:cNvPr id="4" name="TextBox 4"/>
          <p:cNvSpPr txBox="1"/>
          <p:nvPr/>
        </p:nvSpPr>
        <p:spPr>
          <a:xfrm>
            <a:off x="373495" y="4511038"/>
            <a:ext cx="5170736" cy="632462"/>
          </a:xfrm>
          <a:prstGeom prst="rect">
            <a:avLst/>
          </a:prstGeom>
        </p:spPr>
        <p:txBody>
          <a:bodyPr lIns="0" tIns="0" rIns="0" bIns="0" rtlCol="0" anchor="t">
            <a:spAutoFit/>
          </a:bodyPr>
          <a:lstStyle/>
          <a:p>
            <a:pPr marL="0" lvl="0" indent="0" algn="ctr">
              <a:lnSpc>
                <a:spcPts val="5039"/>
              </a:lnSpc>
              <a:spcBef>
                <a:spcPct val="0"/>
              </a:spcBef>
            </a:pPr>
            <a:r>
              <a:rPr lang="en-US" sz="3599" u="none" strike="noStrike" spc="719">
                <a:solidFill>
                  <a:srgbClr val="D12121"/>
                </a:solidFill>
                <a:latin typeface="Georgia Pro"/>
              </a:rPr>
              <a:t>• SECURITY TYPE</a:t>
            </a:r>
          </a:p>
        </p:txBody>
      </p:sp>
      <p:sp>
        <p:nvSpPr>
          <p:cNvPr id="5" name="TextBox 5"/>
          <p:cNvSpPr txBox="1"/>
          <p:nvPr/>
        </p:nvSpPr>
        <p:spPr>
          <a:xfrm>
            <a:off x="1028700" y="5559116"/>
            <a:ext cx="16901488" cy="2444750"/>
          </a:xfrm>
          <a:prstGeom prst="rect">
            <a:avLst/>
          </a:prstGeom>
        </p:spPr>
        <p:txBody>
          <a:bodyPr lIns="0" tIns="0" rIns="0" bIns="0" rtlCol="0" anchor="t">
            <a:spAutoFit/>
          </a:bodyPr>
          <a:lstStyle/>
          <a:p>
            <a:pPr marL="0" lvl="1" indent="0" algn="just">
              <a:lnSpc>
                <a:spcPts val="4899"/>
              </a:lnSpc>
              <a:spcBef>
                <a:spcPct val="0"/>
              </a:spcBef>
            </a:pPr>
            <a:r>
              <a:rPr lang="en-US" sz="3499" u="none" strike="noStrike">
                <a:solidFill>
                  <a:srgbClr val="000000"/>
                </a:solidFill>
                <a:latin typeface="Canva Sans Bold"/>
              </a:rPr>
              <a:t>This segment identifies the type of security offered and the price per share of that security. The types of assets available include equity, preference shares, warrants, etc. It is the initial deal term, which is determined between the private equity provider and target company.</a:t>
            </a:r>
          </a:p>
        </p:txBody>
      </p:sp>
      <p:sp>
        <p:nvSpPr>
          <p:cNvPr id="6" name="Footer Placeholder 7">
            <a:extLst>
              <a:ext uri="{FF2B5EF4-FFF2-40B4-BE49-F238E27FC236}">
                <a16:creationId xmlns:a16="http://schemas.microsoft.com/office/drawing/2014/main" id="{455A5543-6850-B33F-5114-ECDE0D164D2C}"/>
              </a:ext>
            </a:extLst>
          </p:cNvPr>
          <p:cNvSpPr>
            <a:spLocks noGrp="1"/>
          </p:cNvSpPr>
          <p:nvPr>
            <p:ph type="ftr" sz="quarter" idx="11"/>
          </p:nvPr>
        </p:nvSpPr>
        <p:spPr>
          <a:xfrm>
            <a:off x="3458968" y="9593204"/>
            <a:ext cx="10995992" cy="483704"/>
          </a:xfrm>
        </p:spPr>
        <p:txBody>
          <a:bodyPr/>
          <a:lstStyle/>
          <a:p>
            <a:pPr algn="r"/>
            <a:r>
              <a:rPr lang="en-IN" sz="2400" b="1" dirty="0"/>
              <a:t>DARSHIT AHYA                            ahya.darshit@gmail.com               + 91 90336 33231</a:t>
            </a:r>
          </a:p>
        </p:txBody>
      </p:sp>
      <p:pic>
        <p:nvPicPr>
          <p:cNvPr id="7" name="Picture 6">
            <a:extLst>
              <a:ext uri="{FF2B5EF4-FFF2-40B4-BE49-F238E27FC236}">
                <a16:creationId xmlns:a16="http://schemas.microsoft.com/office/drawing/2014/main" id="{104A1830-ACB5-0F97-D236-69A9FC7411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10238" y="9463177"/>
            <a:ext cx="445604" cy="743758"/>
          </a:xfrm>
          <a:prstGeom prst="rect">
            <a:avLst/>
          </a:prstGeom>
        </p:spPr>
      </p:pic>
      <p:pic>
        <p:nvPicPr>
          <p:cNvPr id="8" name="Picture 7">
            <a:extLst>
              <a:ext uri="{FF2B5EF4-FFF2-40B4-BE49-F238E27FC236}">
                <a16:creationId xmlns:a16="http://schemas.microsoft.com/office/drawing/2014/main" id="{DBB8B5E3-6EBB-A55A-48AC-6608C49347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391400" y="9671440"/>
            <a:ext cx="523875" cy="327232"/>
          </a:xfrm>
          <a:prstGeom prst="rect">
            <a:avLst/>
          </a:prstGeom>
        </p:spPr>
      </p:pic>
      <p:pic>
        <p:nvPicPr>
          <p:cNvPr id="9" name="Picture 8">
            <a:extLst>
              <a:ext uri="{FF2B5EF4-FFF2-40B4-BE49-F238E27FC236}">
                <a16:creationId xmlns:a16="http://schemas.microsoft.com/office/drawing/2014/main" id="{90FC7B74-6100-8B4F-D484-E95AB98169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34800" y="9656238"/>
            <a:ext cx="380999" cy="380999"/>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43678" y="349248"/>
            <a:ext cx="3987850" cy="632462"/>
          </a:xfrm>
          <a:prstGeom prst="rect">
            <a:avLst/>
          </a:prstGeom>
        </p:spPr>
        <p:txBody>
          <a:bodyPr lIns="0" tIns="0" rIns="0" bIns="0" rtlCol="0" anchor="t">
            <a:spAutoFit/>
          </a:bodyPr>
          <a:lstStyle/>
          <a:p>
            <a:pPr marL="0" lvl="0" indent="0" algn="ctr">
              <a:lnSpc>
                <a:spcPts val="5039"/>
              </a:lnSpc>
              <a:spcBef>
                <a:spcPct val="0"/>
              </a:spcBef>
            </a:pPr>
            <a:r>
              <a:rPr lang="en-US" sz="3599" u="none" strike="noStrike" spc="719">
                <a:solidFill>
                  <a:srgbClr val="D12121"/>
                </a:solidFill>
                <a:latin typeface="Georgia Pro"/>
              </a:rPr>
              <a:t>• VALUATION</a:t>
            </a:r>
          </a:p>
        </p:txBody>
      </p:sp>
      <p:sp>
        <p:nvSpPr>
          <p:cNvPr id="3" name="TextBox 3"/>
          <p:cNvSpPr txBox="1"/>
          <p:nvPr/>
        </p:nvSpPr>
        <p:spPr>
          <a:xfrm>
            <a:off x="1028700" y="1175106"/>
            <a:ext cx="16901488" cy="3725700"/>
          </a:xfrm>
          <a:prstGeom prst="rect">
            <a:avLst/>
          </a:prstGeom>
        </p:spPr>
        <p:txBody>
          <a:bodyPr lIns="0" tIns="0" rIns="0" bIns="0" rtlCol="0" anchor="t">
            <a:spAutoFit/>
          </a:bodyPr>
          <a:lstStyle/>
          <a:p>
            <a:pPr marL="755649" lvl="1" indent="-377824" algn="just">
              <a:lnSpc>
                <a:spcPts val="4899"/>
              </a:lnSpc>
              <a:spcBef>
                <a:spcPct val="0"/>
              </a:spcBef>
              <a:buFont typeface="Arial"/>
              <a:buChar char="•"/>
            </a:pPr>
            <a:r>
              <a:rPr lang="en-US" sz="3499" dirty="0">
                <a:solidFill>
                  <a:srgbClr val="000000"/>
                </a:solidFill>
                <a:latin typeface="Canva Sans Bold"/>
              </a:rPr>
              <a:t>An estimate of what a company is worth as an investment opportunity. Valuations are usually expressed as a price per share calculated on a fully diluted basis, meaning the equity value of the company (i.e., the enterprise value minus debt) divided by all of the issued shares, securities convertible into shares, and all options issued and available for issue under the company’s Employee Stock Option Plan.</a:t>
            </a:r>
          </a:p>
        </p:txBody>
      </p:sp>
      <p:sp>
        <p:nvSpPr>
          <p:cNvPr id="4" name="TextBox 4"/>
          <p:cNvSpPr txBox="1"/>
          <p:nvPr/>
        </p:nvSpPr>
        <p:spPr>
          <a:xfrm>
            <a:off x="343678" y="5057775"/>
            <a:ext cx="3071068" cy="632462"/>
          </a:xfrm>
          <a:prstGeom prst="rect">
            <a:avLst/>
          </a:prstGeom>
        </p:spPr>
        <p:txBody>
          <a:bodyPr lIns="0" tIns="0" rIns="0" bIns="0" rtlCol="0" anchor="t">
            <a:spAutoFit/>
          </a:bodyPr>
          <a:lstStyle/>
          <a:p>
            <a:pPr marL="0" lvl="0" indent="0" algn="ctr">
              <a:lnSpc>
                <a:spcPts val="5039"/>
              </a:lnSpc>
              <a:spcBef>
                <a:spcPct val="0"/>
              </a:spcBef>
            </a:pPr>
            <a:r>
              <a:rPr lang="en-US" sz="3599" u="none" strike="noStrike" spc="719">
                <a:solidFill>
                  <a:srgbClr val="D12121"/>
                </a:solidFill>
                <a:latin typeface="Georgia Pro"/>
              </a:rPr>
              <a:t>• AMOUNT</a:t>
            </a:r>
          </a:p>
        </p:txBody>
      </p:sp>
      <p:sp>
        <p:nvSpPr>
          <p:cNvPr id="5" name="TextBox 5"/>
          <p:cNvSpPr txBox="1"/>
          <p:nvPr/>
        </p:nvSpPr>
        <p:spPr>
          <a:xfrm>
            <a:off x="1028700" y="6023612"/>
            <a:ext cx="16901488" cy="3100592"/>
          </a:xfrm>
          <a:prstGeom prst="rect">
            <a:avLst/>
          </a:prstGeom>
        </p:spPr>
        <p:txBody>
          <a:bodyPr lIns="0" tIns="0" rIns="0" bIns="0" rtlCol="0" anchor="t">
            <a:spAutoFit/>
          </a:bodyPr>
          <a:lstStyle/>
          <a:p>
            <a:pPr marL="755649" lvl="1" indent="-377824" algn="just">
              <a:lnSpc>
                <a:spcPts val="4899"/>
              </a:lnSpc>
              <a:spcBef>
                <a:spcPct val="0"/>
              </a:spcBef>
              <a:buFont typeface="Arial"/>
              <a:buChar char="•"/>
            </a:pPr>
            <a:r>
              <a:rPr lang="en-US" sz="3499" dirty="0">
                <a:solidFill>
                  <a:srgbClr val="000000"/>
                </a:solidFill>
                <a:latin typeface="Canva Sans Bold"/>
              </a:rPr>
              <a:t>The document should mention the amount of investment. Most of the time, the verbally discussed amount is negotiated greatly. As a result, the parties might get confused regarding the actual amount expected as an investment. Thus, specifying the amount clearly to avoid further confusion is a must.</a:t>
            </a:r>
          </a:p>
        </p:txBody>
      </p:sp>
      <p:sp>
        <p:nvSpPr>
          <p:cNvPr id="6" name="Footer Placeholder 7">
            <a:extLst>
              <a:ext uri="{FF2B5EF4-FFF2-40B4-BE49-F238E27FC236}">
                <a16:creationId xmlns:a16="http://schemas.microsoft.com/office/drawing/2014/main" id="{7B59DEBC-9D5F-AB4E-8692-24010EF784B9}"/>
              </a:ext>
            </a:extLst>
          </p:cNvPr>
          <p:cNvSpPr>
            <a:spLocks noGrp="1"/>
          </p:cNvSpPr>
          <p:nvPr>
            <p:ph type="ftr" sz="quarter" idx="11"/>
          </p:nvPr>
        </p:nvSpPr>
        <p:spPr>
          <a:xfrm>
            <a:off x="3458968" y="9593204"/>
            <a:ext cx="10995992" cy="483704"/>
          </a:xfrm>
        </p:spPr>
        <p:txBody>
          <a:bodyPr/>
          <a:lstStyle/>
          <a:p>
            <a:pPr algn="r"/>
            <a:r>
              <a:rPr lang="en-IN" sz="2400" b="1" dirty="0"/>
              <a:t>DARSHIT AHYA                            ahya.darshit@gmail.com               + 91 90336 33231</a:t>
            </a:r>
          </a:p>
        </p:txBody>
      </p:sp>
      <p:pic>
        <p:nvPicPr>
          <p:cNvPr id="7" name="Picture 6">
            <a:extLst>
              <a:ext uri="{FF2B5EF4-FFF2-40B4-BE49-F238E27FC236}">
                <a16:creationId xmlns:a16="http://schemas.microsoft.com/office/drawing/2014/main" id="{57B3D882-EEB7-5F9E-242A-2CFE4B278D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10238" y="9463177"/>
            <a:ext cx="445604" cy="743758"/>
          </a:xfrm>
          <a:prstGeom prst="rect">
            <a:avLst/>
          </a:prstGeom>
        </p:spPr>
      </p:pic>
      <p:pic>
        <p:nvPicPr>
          <p:cNvPr id="8" name="Picture 7">
            <a:extLst>
              <a:ext uri="{FF2B5EF4-FFF2-40B4-BE49-F238E27FC236}">
                <a16:creationId xmlns:a16="http://schemas.microsoft.com/office/drawing/2014/main" id="{76461CCA-7CCA-BFB0-8C49-D24D47AD09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391400" y="9671440"/>
            <a:ext cx="523875" cy="327232"/>
          </a:xfrm>
          <a:prstGeom prst="rect">
            <a:avLst/>
          </a:prstGeom>
        </p:spPr>
      </p:pic>
      <p:pic>
        <p:nvPicPr>
          <p:cNvPr id="9" name="Picture 8">
            <a:extLst>
              <a:ext uri="{FF2B5EF4-FFF2-40B4-BE49-F238E27FC236}">
                <a16:creationId xmlns:a16="http://schemas.microsoft.com/office/drawing/2014/main" id="{A8BDB6A4-F1D9-0A4F-2B2E-2A926837B5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34800" y="9656238"/>
            <a:ext cx="380999" cy="380999"/>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62778" y="669607"/>
            <a:ext cx="8746778" cy="632462"/>
          </a:xfrm>
          <a:prstGeom prst="rect">
            <a:avLst/>
          </a:prstGeom>
        </p:spPr>
        <p:txBody>
          <a:bodyPr lIns="0" tIns="0" rIns="0" bIns="0" rtlCol="0" anchor="t">
            <a:spAutoFit/>
          </a:bodyPr>
          <a:lstStyle/>
          <a:p>
            <a:pPr marL="0" lvl="0" indent="0" algn="ctr">
              <a:lnSpc>
                <a:spcPts val="5039"/>
              </a:lnSpc>
              <a:spcBef>
                <a:spcPct val="0"/>
              </a:spcBef>
            </a:pPr>
            <a:r>
              <a:rPr lang="en-US" sz="3599" u="none" strike="noStrike" spc="719">
                <a:solidFill>
                  <a:srgbClr val="D12121"/>
                </a:solidFill>
                <a:latin typeface="Georgia Pro"/>
              </a:rPr>
              <a:t>• LIQUIDATION PREFERENCE</a:t>
            </a:r>
          </a:p>
        </p:txBody>
      </p:sp>
      <p:sp>
        <p:nvSpPr>
          <p:cNvPr id="3" name="TextBox 3"/>
          <p:cNvSpPr txBox="1"/>
          <p:nvPr/>
        </p:nvSpPr>
        <p:spPr>
          <a:xfrm>
            <a:off x="901971" y="1866044"/>
            <a:ext cx="17028218" cy="2472215"/>
          </a:xfrm>
          <a:prstGeom prst="rect">
            <a:avLst/>
          </a:prstGeom>
        </p:spPr>
        <p:txBody>
          <a:bodyPr lIns="0" tIns="0" rIns="0" bIns="0" rtlCol="0" anchor="t">
            <a:spAutoFit/>
          </a:bodyPr>
          <a:lstStyle/>
          <a:p>
            <a:pPr marL="755649" lvl="1" indent="-377824" algn="just">
              <a:lnSpc>
                <a:spcPts val="4899"/>
              </a:lnSpc>
              <a:spcBef>
                <a:spcPct val="0"/>
              </a:spcBef>
              <a:buFont typeface="Arial"/>
              <a:buChar char="•"/>
            </a:pPr>
            <a:r>
              <a:rPr lang="en-US" sz="3499" dirty="0">
                <a:solidFill>
                  <a:srgbClr val="000000"/>
                </a:solidFill>
                <a:latin typeface="Canva Sans Bold"/>
              </a:rPr>
              <a:t>This section specifies the liquidation details. The liquidation preference  is proportional to the amount invested. Therefore, it might be equal to or a multiple of the amount invested. This multiple can be thrice to five times the invested amount.</a:t>
            </a:r>
          </a:p>
        </p:txBody>
      </p:sp>
      <p:sp>
        <p:nvSpPr>
          <p:cNvPr id="4" name="TextBox 4"/>
          <p:cNvSpPr txBox="1"/>
          <p:nvPr/>
        </p:nvSpPr>
        <p:spPr>
          <a:xfrm>
            <a:off x="362778" y="4784407"/>
            <a:ext cx="7481590" cy="632462"/>
          </a:xfrm>
          <a:prstGeom prst="rect">
            <a:avLst/>
          </a:prstGeom>
        </p:spPr>
        <p:txBody>
          <a:bodyPr lIns="0" tIns="0" rIns="0" bIns="0" rtlCol="0" anchor="t">
            <a:spAutoFit/>
          </a:bodyPr>
          <a:lstStyle/>
          <a:p>
            <a:pPr marL="0" lvl="0" indent="0" algn="ctr">
              <a:lnSpc>
                <a:spcPts val="5039"/>
              </a:lnSpc>
              <a:spcBef>
                <a:spcPct val="0"/>
              </a:spcBef>
            </a:pPr>
            <a:r>
              <a:rPr lang="en-US" sz="3599" u="none" strike="noStrike" spc="719">
                <a:solidFill>
                  <a:srgbClr val="D12121"/>
                </a:solidFill>
                <a:latin typeface="Georgia Pro"/>
              </a:rPr>
              <a:t>• STAKE IN PERCENTAGE</a:t>
            </a:r>
          </a:p>
        </p:txBody>
      </p:sp>
      <p:sp>
        <p:nvSpPr>
          <p:cNvPr id="5" name="TextBox 5"/>
          <p:cNvSpPr txBox="1"/>
          <p:nvPr/>
        </p:nvSpPr>
        <p:spPr>
          <a:xfrm>
            <a:off x="901971" y="5978843"/>
            <a:ext cx="17028218" cy="1206500"/>
          </a:xfrm>
          <a:prstGeom prst="rect">
            <a:avLst/>
          </a:prstGeom>
        </p:spPr>
        <p:txBody>
          <a:bodyPr lIns="0" tIns="0" rIns="0" bIns="0" rtlCol="0" anchor="t">
            <a:spAutoFit/>
          </a:bodyPr>
          <a:lstStyle/>
          <a:p>
            <a:pPr marL="0" lvl="1" indent="0" algn="just">
              <a:lnSpc>
                <a:spcPts val="4899"/>
              </a:lnSpc>
              <a:spcBef>
                <a:spcPct val="0"/>
              </a:spcBef>
            </a:pPr>
            <a:r>
              <a:rPr lang="en-US" sz="3499" u="none" strike="noStrike" dirty="0">
                <a:solidFill>
                  <a:srgbClr val="000000"/>
                </a:solidFill>
                <a:latin typeface="Canva Sans Bold"/>
              </a:rPr>
              <a:t>It is the portion of the term sheet template that identifies what investors own in return for their investment.</a:t>
            </a:r>
          </a:p>
        </p:txBody>
      </p:sp>
      <p:sp>
        <p:nvSpPr>
          <p:cNvPr id="6" name="Footer Placeholder 7">
            <a:extLst>
              <a:ext uri="{FF2B5EF4-FFF2-40B4-BE49-F238E27FC236}">
                <a16:creationId xmlns:a16="http://schemas.microsoft.com/office/drawing/2014/main" id="{AC93EB22-0FE1-3587-6962-5F8BA8A486AE}"/>
              </a:ext>
            </a:extLst>
          </p:cNvPr>
          <p:cNvSpPr>
            <a:spLocks noGrp="1"/>
          </p:cNvSpPr>
          <p:nvPr>
            <p:ph type="ftr" sz="quarter" idx="11"/>
          </p:nvPr>
        </p:nvSpPr>
        <p:spPr>
          <a:xfrm>
            <a:off x="3458968" y="9593204"/>
            <a:ext cx="10995992" cy="483704"/>
          </a:xfrm>
        </p:spPr>
        <p:txBody>
          <a:bodyPr/>
          <a:lstStyle/>
          <a:p>
            <a:pPr algn="r"/>
            <a:r>
              <a:rPr lang="en-IN" sz="2400" b="1" dirty="0"/>
              <a:t>DARSHIT AHYA                            ahya.darshit@gmail.com               + 91 90336 33231</a:t>
            </a:r>
          </a:p>
        </p:txBody>
      </p:sp>
      <p:pic>
        <p:nvPicPr>
          <p:cNvPr id="7" name="Picture 6">
            <a:extLst>
              <a:ext uri="{FF2B5EF4-FFF2-40B4-BE49-F238E27FC236}">
                <a16:creationId xmlns:a16="http://schemas.microsoft.com/office/drawing/2014/main" id="{7114F395-19B4-E8E2-45F2-01234735A5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10238" y="9463177"/>
            <a:ext cx="445604" cy="743758"/>
          </a:xfrm>
          <a:prstGeom prst="rect">
            <a:avLst/>
          </a:prstGeom>
        </p:spPr>
      </p:pic>
      <p:pic>
        <p:nvPicPr>
          <p:cNvPr id="8" name="Picture 7">
            <a:extLst>
              <a:ext uri="{FF2B5EF4-FFF2-40B4-BE49-F238E27FC236}">
                <a16:creationId xmlns:a16="http://schemas.microsoft.com/office/drawing/2014/main" id="{0181118F-8E7C-717F-A451-DA891313A5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391400" y="9671440"/>
            <a:ext cx="523875" cy="327232"/>
          </a:xfrm>
          <a:prstGeom prst="rect">
            <a:avLst/>
          </a:prstGeom>
        </p:spPr>
      </p:pic>
      <p:pic>
        <p:nvPicPr>
          <p:cNvPr id="9" name="Picture 8">
            <a:extLst>
              <a:ext uri="{FF2B5EF4-FFF2-40B4-BE49-F238E27FC236}">
                <a16:creationId xmlns:a16="http://schemas.microsoft.com/office/drawing/2014/main" id="{4EC04B91-99D2-0ED1-AC3E-944284AA41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34800" y="9656238"/>
            <a:ext cx="380999" cy="380999"/>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58767" y="396238"/>
            <a:ext cx="5303044" cy="632462"/>
          </a:xfrm>
          <a:prstGeom prst="rect">
            <a:avLst/>
          </a:prstGeom>
        </p:spPr>
        <p:txBody>
          <a:bodyPr lIns="0" tIns="0" rIns="0" bIns="0" rtlCol="0" anchor="t">
            <a:spAutoFit/>
          </a:bodyPr>
          <a:lstStyle/>
          <a:p>
            <a:pPr marL="0" lvl="0" indent="0" algn="ctr">
              <a:lnSpc>
                <a:spcPts val="5039"/>
              </a:lnSpc>
              <a:spcBef>
                <a:spcPct val="0"/>
              </a:spcBef>
            </a:pPr>
            <a:r>
              <a:rPr lang="en-US" sz="3599" u="none" strike="noStrike" spc="719">
                <a:solidFill>
                  <a:srgbClr val="D12121"/>
                </a:solidFill>
                <a:latin typeface="Georgia Pro"/>
              </a:rPr>
              <a:t>• VOTING RIGHTS</a:t>
            </a:r>
          </a:p>
        </p:txBody>
      </p:sp>
      <p:sp>
        <p:nvSpPr>
          <p:cNvPr id="3" name="TextBox 3"/>
          <p:cNvSpPr txBox="1"/>
          <p:nvPr/>
        </p:nvSpPr>
        <p:spPr>
          <a:xfrm>
            <a:off x="1028700" y="1817212"/>
            <a:ext cx="16662947" cy="3742243"/>
          </a:xfrm>
          <a:prstGeom prst="rect">
            <a:avLst/>
          </a:prstGeom>
        </p:spPr>
        <p:txBody>
          <a:bodyPr lIns="0" tIns="0" rIns="0" bIns="0" rtlCol="0" anchor="t">
            <a:spAutoFit/>
          </a:bodyPr>
          <a:lstStyle/>
          <a:p>
            <a:pPr marL="755649" lvl="1" indent="-377824" algn="just">
              <a:lnSpc>
                <a:spcPts val="4899"/>
              </a:lnSpc>
              <a:spcBef>
                <a:spcPct val="0"/>
              </a:spcBef>
              <a:buFont typeface="Arial"/>
              <a:buChar char="•"/>
            </a:pPr>
            <a:r>
              <a:rPr lang="en-US" sz="3499" dirty="0">
                <a:solidFill>
                  <a:srgbClr val="000000"/>
                </a:solidFill>
                <a:latin typeface="Canva Sans Bold"/>
              </a:rPr>
              <a:t>Based on the share of investment investors make, they get an opportunity to enjoy voting rights in the company. This section helps investors know the extent to which they can participate in the decision-making process of the company. When they have a say in the company, it makes investors more confident about choosing to help that particular company raise funds and capital.</a:t>
            </a:r>
          </a:p>
        </p:txBody>
      </p:sp>
      <p:sp>
        <p:nvSpPr>
          <p:cNvPr id="4" name="Footer Placeholder 7">
            <a:extLst>
              <a:ext uri="{FF2B5EF4-FFF2-40B4-BE49-F238E27FC236}">
                <a16:creationId xmlns:a16="http://schemas.microsoft.com/office/drawing/2014/main" id="{4EC2A5F8-0643-6DBF-F4C5-9250A3416489}"/>
              </a:ext>
            </a:extLst>
          </p:cNvPr>
          <p:cNvSpPr>
            <a:spLocks noGrp="1"/>
          </p:cNvSpPr>
          <p:nvPr>
            <p:ph type="ftr" sz="quarter" idx="11"/>
          </p:nvPr>
        </p:nvSpPr>
        <p:spPr>
          <a:xfrm>
            <a:off x="3458968" y="9593204"/>
            <a:ext cx="10995992" cy="483704"/>
          </a:xfrm>
        </p:spPr>
        <p:txBody>
          <a:bodyPr/>
          <a:lstStyle/>
          <a:p>
            <a:pPr algn="r"/>
            <a:r>
              <a:rPr lang="en-IN" sz="2400" b="1" dirty="0"/>
              <a:t>DARSHIT AHYA                            ahya.darshit@gmail.com               + 91 90336 33231</a:t>
            </a:r>
          </a:p>
        </p:txBody>
      </p:sp>
      <p:pic>
        <p:nvPicPr>
          <p:cNvPr id="5" name="Picture 4">
            <a:extLst>
              <a:ext uri="{FF2B5EF4-FFF2-40B4-BE49-F238E27FC236}">
                <a16:creationId xmlns:a16="http://schemas.microsoft.com/office/drawing/2014/main" id="{E76E5417-B88B-9868-25E4-C7E879B288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4651" y="9463177"/>
            <a:ext cx="445604" cy="743758"/>
          </a:xfrm>
          <a:prstGeom prst="rect">
            <a:avLst/>
          </a:prstGeom>
        </p:spPr>
      </p:pic>
      <p:pic>
        <p:nvPicPr>
          <p:cNvPr id="6" name="Picture 5">
            <a:extLst>
              <a:ext uri="{FF2B5EF4-FFF2-40B4-BE49-F238E27FC236}">
                <a16:creationId xmlns:a16="http://schemas.microsoft.com/office/drawing/2014/main" id="{4EFA7035-E9EF-CE13-0BF5-462AE6BF27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391400" y="9671440"/>
            <a:ext cx="523875" cy="327232"/>
          </a:xfrm>
          <a:prstGeom prst="rect">
            <a:avLst/>
          </a:prstGeom>
        </p:spPr>
      </p:pic>
      <p:pic>
        <p:nvPicPr>
          <p:cNvPr id="7" name="Picture 6">
            <a:extLst>
              <a:ext uri="{FF2B5EF4-FFF2-40B4-BE49-F238E27FC236}">
                <a16:creationId xmlns:a16="http://schemas.microsoft.com/office/drawing/2014/main" id="{1100C5B5-1623-BD50-7B3E-CEF9A87606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34800" y="9656238"/>
            <a:ext cx="380999" cy="38099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C5A9A88-B139-EE97-DB8E-C378AC399ADB}"/>
              </a:ext>
            </a:extLst>
          </p:cNvPr>
          <p:cNvSpPr txBox="1"/>
          <p:nvPr/>
        </p:nvSpPr>
        <p:spPr>
          <a:xfrm>
            <a:off x="5562600" y="419100"/>
            <a:ext cx="9144000" cy="1015663"/>
          </a:xfrm>
          <a:prstGeom prst="rect">
            <a:avLst/>
          </a:prstGeom>
          <a:noFill/>
        </p:spPr>
        <p:txBody>
          <a:bodyPr wrap="square">
            <a:spAutoFit/>
          </a:bodyPr>
          <a:lstStyle/>
          <a:p>
            <a:r>
              <a:rPr lang="en-IN" sz="6000" b="1" i="1" u="sng"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Calibri" panose="020F0502020204030204" pitchFamily="34" charset="0"/>
                <a:ea typeface="+mj-ea"/>
                <a:cs typeface="Shruti" panose="020B0502040204020203" pitchFamily="34" charset="0"/>
              </a:rPr>
              <a:t>What is a Start-up?</a:t>
            </a:r>
          </a:p>
        </p:txBody>
      </p:sp>
      <p:sp>
        <p:nvSpPr>
          <p:cNvPr id="6" name="TextBox 5">
            <a:extLst>
              <a:ext uri="{FF2B5EF4-FFF2-40B4-BE49-F238E27FC236}">
                <a16:creationId xmlns:a16="http://schemas.microsoft.com/office/drawing/2014/main" id="{55810AE3-7F41-0CDE-3882-1FA1CF46FD8C}"/>
              </a:ext>
            </a:extLst>
          </p:cNvPr>
          <p:cNvSpPr txBox="1"/>
          <p:nvPr/>
        </p:nvSpPr>
        <p:spPr>
          <a:xfrm>
            <a:off x="533400" y="2552700"/>
            <a:ext cx="17145000" cy="4967514"/>
          </a:xfrm>
          <a:prstGeom prst="rect">
            <a:avLst/>
          </a:prstGeom>
          <a:noFill/>
        </p:spPr>
        <p:txBody>
          <a:bodyPr wrap="square">
            <a:spAutoFit/>
          </a:bodyPr>
          <a:lstStyle/>
          <a:p>
            <a:pPr marL="342900" indent="-342900" algn="just" defTabSz="914400">
              <a:lnSpc>
                <a:spcPct val="90000"/>
              </a:lnSpc>
              <a:spcBef>
                <a:spcPts val="1000"/>
              </a:spcBef>
              <a:buClr>
                <a:schemeClr val="tx1"/>
              </a:buClr>
              <a:buFont typeface="Arial" panose="020B0604020202020204" pitchFamily="34" charset="0"/>
              <a:buChar char="•"/>
            </a:pPr>
            <a:r>
              <a:rPr lang="en-US" sz="4400" dirty="0">
                <a:solidFill>
                  <a:srgbClr val="000000"/>
                </a:solidFill>
                <a:latin typeface="Calibri" panose="020F0502020204030204" pitchFamily="34" charset="0"/>
                <a:cs typeface="Shruti" panose="020B0502040204020203" pitchFamily="34" charset="0"/>
              </a:rPr>
              <a:t>Startup India is a flagship initiative of the Government of India, intended to build a strong eco-system for nurturing innovation and Startups in the country that will drive sustainable economic growth and generate large scale employment opportunities. The Government through this initiative aims to empower Startups to grow through innovation and design. In order to meet the objectives of the initiative, Government of India is announcing this Action Plan that addresses all aspects of the Startup ecosystem.</a:t>
            </a:r>
            <a:endParaRPr lang="en-IN" sz="4400" dirty="0">
              <a:solidFill>
                <a:srgbClr val="000000"/>
              </a:solidFill>
              <a:latin typeface="Calibri" panose="020F0502020204030204" pitchFamily="34" charset="0"/>
              <a:cs typeface="Shruti" panose="020B0502040204020203" pitchFamily="34" charset="0"/>
            </a:endParaRPr>
          </a:p>
        </p:txBody>
      </p:sp>
      <p:sp>
        <p:nvSpPr>
          <p:cNvPr id="2" name="Footer Placeholder 7">
            <a:extLst>
              <a:ext uri="{FF2B5EF4-FFF2-40B4-BE49-F238E27FC236}">
                <a16:creationId xmlns:a16="http://schemas.microsoft.com/office/drawing/2014/main" id="{64D79748-D3F2-87B0-E875-1DD0F1A41DA2}"/>
              </a:ext>
            </a:extLst>
          </p:cNvPr>
          <p:cNvSpPr>
            <a:spLocks noGrp="1"/>
          </p:cNvSpPr>
          <p:nvPr>
            <p:ph type="ftr" sz="quarter" idx="11"/>
          </p:nvPr>
        </p:nvSpPr>
        <p:spPr>
          <a:xfrm>
            <a:off x="3458968" y="9593204"/>
            <a:ext cx="10995992" cy="483704"/>
          </a:xfrm>
        </p:spPr>
        <p:txBody>
          <a:bodyPr/>
          <a:lstStyle/>
          <a:p>
            <a:pPr algn="r"/>
            <a:r>
              <a:rPr lang="en-IN" sz="2400" b="1" dirty="0"/>
              <a:t>DARSHIT AHYA                            ahya.darshit@gmail.com               + 91 90336 33231</a:t>
            </a:r>
          </a:p>
        </p:txBody>
      </p:sp>
      <p:pic>
        <p:nvPicPr>
          <p:cNvPr id="3" name="Picture 2">
            <a:extLst>
              <a:ext uri="{FF2B5EF4-FFF2-40B4-BE49-F238E27FC236}">
                <a16:creationId xmlns:a16="http://schemas.microsoft.com/office/drawing/2014/main" id="{1DC2BC54-CDEB-EAA3-9841-441A60D4C5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10238" y="9463177"/>
            <a:ext cx="445604" cy="743758"/>
          </a:xfrm>
          <a:prstGeom prst="rect">
            <a:avLst/>
          </a:prstGeom>
        </p:spPr>
      </p:pic>
      <p:pic>
        <p:nvPicPr>
          <p:cNvPr id="5" name="Picture 4">
            <a:extLst>
              <a:ext uri="{FF2B5EF4-FFF2-40B4-BE49-F238E27FC236}">
                <a16:creationId xmlns:a16="http://schemas.microsoft.com/office/drawing/2014/main" id="{7D92AD58-7E6D-7AE0-4551-58C998E8BE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391400" y="9671440"/>
            <a:ext cx="523875" cy="327232"/>
          </a:xfrm>
          <a:prstGeom prst="rect">
            <a:avLst/>
          </a:prstGeom>
        </p:spPr>
      </p:pic>
      <p:pic>
        <p:nvPicPr>
          <p:cNvPr id="7" name="Picture 6">
            <a:extLst>
              <a:ext uri="{FF2B5EF4-FFF2-40B4-BE49-F238E27FC236}">
                <a16:creationId xmlns:a16="http://schemas.microsoft.com/office/drawing/2014/main" id="{E67919A0-62FF-D1B2-9611-C817ADFBF2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34800" y="9656238"/>
            <a:ext cx="380999" cy="380999"/>
          </a:xfrm>
          <a:prstGeom prst="rect">
            <a:avLst/>
          </a:prstGeom>
        </p:spPr>
      </p:pic>
    </p:spTree>
    <p:extLst>
      <p:ext uri="{BB962C8B-B14F-4D97-AF65-F5344CB8AC3E}">
        <p14:creationId xmlns:p14="http://schemas.microsoft.com/office/powerpoint/2010/main" val="16898065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27537" y="669607"/>
            <a:ext cx="5561856" cy="632462"/>
          </a:xfrm>
          <a:prstGeom prst="rect">
            <a:avLst/>
          </a:prstGeom>
        </p:spPr>
        <p:txBody>
          <a:bodyPr lIns="0" tIns="0" rIns="0" bIns="0" rtlCol="0" anchor="t">
            <a:spAutoFit/>
          </a:bodyPr>
          <a:lstStyle/>
          <a:p>
            <a:pPr marL="0" lvl="0" indent="0" algn="ctr">
              <a:lnSpc>
                <a:spcPts val="5039"/>
              </a:lnSpc>
              <a:spcBef>
                <a:spcPct val="0"/>
              </a:spcBef>
            </a:pPr>
            <a:r>
              <a:rPr lang="en-US" sz="3599" u="none" strike="noStrike" spc="719">
                <a:solidFill>
                  <a:srgbClr val="D12121"/>
                </a:solidFill>
                <a:latin typeface="Georgia Pro"/>
              </a:rPr>
              <a:t>• MISCELLANEOUS</a:t>
            </a:r>
          </a:p>
        </p:txBody>
      </p:sp>
      <p:sp>
        <p:nvSpPr>
          <p:cNvPr id="3" name="TextBox 3"/>
          <p:cNvSpPr txBox="1"/>
          <p:nvPr/>
        </p:nvSpPr>
        <p:spPr>
          <a:xfrm>
            <a:off x="1297059" y="1627538"/>
            <a:ext cx="16573494" cy="8127610"/>
          </a:xfrm>
          <a:prstGeom prst="rect">
            <a:avLst/>
          </a:prstGeom>
        </p:spPr>
        <p:txBody>
          <a:bodyPr lIns="0" tIns="0" rIns="0" bIns="0" rtlCol="0" anchor="t">
            <a:spAutoFit/>
          </a:bodyPr>
          <a:lstStyle/>
          <a:p>
            <a:pPr marL="755649" lvl="1" indent="-377824" algn="just">
              <a:lnSpc>
                <a:spcPts val="4899"/>
              </a:lnSpc>
              <a:spcBef>
                <a:spcPct val="0"/>
              </a:spcBef>
              <a:buFont typeface="Arial"/>
              <a:buChar char="•"/>
            </a:pPr>
            <a:r>
              <a:rPr lang="en-US" sz="3499" u="sng" dirty="0">
                <a:solidFill>
                  <a:schemeClr val="tx2">
                    <a:lumMod val="60000"/>
                    <a:lumOff val="40000"/>
                  </a:schemeClr>
                </a:solidFill>
                <a:latin typeface="Canva Sans Bold"/>
              </a:rPr>
              <a:t>Investor commitment</a:t>
            </a:r>
            <a:r>
              <a:rPr lang="en-US" sz="3499" dirty="0">
                <a:solidFill>
                  <a:schemeClr val="tx2">
                    <a:lumMod val="60000"/>
                    <a:lumOff val="40000"/>
                  </a:schemeClr>
                </a:solidFill>
                <a:latin typeface="Canva Sans Bold"/>
              </a:rPr>
              <a:t>:</a:t>
            </a:r>
            <a:r>
              <a:rPr lang="en-US" sz="3499" dirty="0">
                <a:solidFill>
                  <a:srgbClr val="000000"/>
                </a:solidFill>
                <a:latin typeface="Canva Sans Bold"/>
              </a:rPr>
              <a:t> It contains details about what is expected from investors’ end. The section includes information specifically on when the investors would have to remain vested.</a:t>
            </a:r>
          </a:p>
          <a:p>
            <a:pPr marL="755649" lvl="1" indent="-377824" algn="just">
              <a:lnSpc>
                <a:spcPts val="4899"/>
              </a:lnSpc>
              <a:spcBef>
                <a:spcPct val="0"/>
              </a:spcBef>
              <a:buFont typeface="Arial"/>
              <a:buChar char="•"/>
            </a:pPr>
            <a:r>
              <a:rPr lang="en-US" sz="3499" u="sng" dirty="0">
                <a:solidFill>
                  <a:schemeClr val="tx2">
                    <a:lumMod val="60000"/>
                    <a:lumOff val="40000"/>
                  </a:schemeClr>
                </a:solidFill>
                <a:latin typeface="Canva Sans Bold"/>
              </a:rPr>
              <a:t>Founder’s obligation: </a:t>
            </a:r>
            <a:r>
              <a:rPr lang="en-US" sz="3499" dirty="0">
                <a:solidFill>
                  <a:srgbClr val="000000"/>
                </a:solidFill>
                <a:latin typeface="Canva Sans Bold"/>
              </a:rPr>
              <a:t>This section displays the liabilities and responsibilities of the founder towards the venture.</a:t>
            </a:r>
          </a:p>
          <a:p>
            <a:pPr marL="755649" lvl="1" indent="-377824" algn="just">
              <a:lnSpc>
                <a:spcPts val="4899"/>
              </a:lnSpc>
              <a:spcBef>
                <a:spcPct val="0"/>
              </a:spcBef>
              <a:buFont typeface="Arial"/>
              <a:buChar char="•"/>
            </a:pPr>
            <a:r>
              <a:rPr lang="en-US" sz="3499" u="sng" dirty="0">
                <a:solidFill>
                  <a:schemeClr val="tx2">
                    <a:lumMod val="60000"/>
                    <a:lumOff val="40000"/>
                  </a:schemeClr>
                </a:solidFill>
                <a:latin typeface="Canva Sans Bold"/>
              </a:rPr>
              <a:t>Time frame: </a:t>
            </a:r>
            <a:r>
              <a:rPr lang="en-US" sz="3499" dirty="0">
                <a:solidFill>
                  <a:srgbClr val="000000"/>
                </a:solidFill>
                <a:latin typeface="Canva Sans Bold"/>
              </a:rPr>
              <a:t>Investors can take time to go through the document properly. As a result, they can utilize the allowed time to decide whether to proceed with the investment.</a:t>
            </a:r>
          </a:p>
          <a:p>
            <a:pPr marL="755649" lvl="1" indent="-377824" algn="just">
              <a:lnSpc>
                <a:spcPts val="4899"/>
              </a:lnSpc>
              <a:spcBef>
                <a:spcPct val="0"/>
              </a:spcBef>
              <a:buFont typeface="Arial"/>
              <a:buChar char="•"/>
            </a:pPr>
            <a:r>
              <a:rPr lang="en-US" sz="3499" u="sng" dirty="0">
                <a:solidFill>
                  <a:schemeClr val="tx2">
                    <a:lumMod val="60000"/>
                    <a:lumOff val="40000"/>
                  </a:schemeClr>
                </a:solidFill>
                <a:latin typeface="Canva Sans Bold"/>
              </a:rPr>
              <a:t>Non-disclosure requirements: </a:t>
            </a:r>
            <a:r>
              <a:rPr lang="en-US" sz="3499" dirty="0">
                <a:solidFill>
                  <a:srgbClr val="000000"/>
                </a:solidFill>
                <a:latin typeface="Canva Sans Bold"/>
              </a:rPr>
              <a:t>This clause lets both the parties know the confidentiality required to maintain the deal once they sign it.</a:t>
            </a:r>
          </a:p>
          <a:p>
            <a:pPr marL="755649" lvl="1" indent="-377824" algn="just">
              <a:lnSpc>
                <a:spcPts val="4899"/>
              </a:lnSpc>
              <a:spcBef>
                <a:spcPct val="0"/>
              </a:spcBef>
              <a:buFont typeface="Arial"/>
              <a:buChar char="•"/>
            </a:pPr>
            <a:r>
              <a:rPr lang="en-US" sz="3499" u="sng" dirty="0">
                <a:solidFill>
                  <a:schemeClr val="tx2">
                    <a:lumMod val="60000"/>
                    <a:lumOff val="40000"/>
                  </a:schemeClr>
                </a:solidFill>
                <a:latin typeface="Canva Sans Bold"/>
              </a:rPr>
              <a:t>Closing Date:</a:t>
            </a:r>
            <a:r>
              <a:rPr lang="en-US" sz="3499" dirty="0">
                <a:solidFill>
                  <a:srgbClr val="000000"/>
                </a:solidFill>
                <a:latin typeface="Canva Sans Bold"/>
              </a:rPr>
              <a:t> This specifies the date of closure, which is normally a few days after the due diligence is accomplished.</a:t>
            </a:r>
          </a:p>
          <a:p>
            <a:pPr marL="0" lvl="1" indent="0" algn="just">
              <a:lnSpc>
                <a:spcPts val="4899"/>
              </a:lnSpc>
              <a:spcBef>
                <a:spcPct val="0"/>
              </a:spcBef>
            </a:pPr>
            <a:endParaRPr lang="en-US" sz="3499" u="none" strike="noStrike" dirty="0">
              <a:solidFill>
                <a:srgbClr val="000000"/>
              </a:solidFill>
              <a:latin typeface="Canva Sans Bold"/>
            </a:endParaRPr>
          </a:p>
        </p:txBody>
      </p:sp>
      <p:sp>
        <p:nvSpPr>
          <p:cNvPr id="4" name="Footer Placeholder 7">
            <a:extLst>
              <a:ext uri="{FF2B5EF4-FFF2-40B4-BE49-F238E27FC236}">
                <a16:creationId xmlns:a16="http://schemas.microsoft.com/office/drawing/2014/main" id="{C8F51748-8031-E458-4412-93DFAE8EC834}"/>
              </a:ext>
            </a:extLst>
          </p:cNvPr>
          <p:cNvSpPr>
            <a:spLocks noGrp="1"/>
          </p:cNvSpPr>
          <p:nvPr>
            <p:ph type="ftr" sz="quarter" idx="11"/>
          </p:nvPr>
        </p:nvSpPr>
        <p:spPr>
          <a:xfrm>
            <a:off x="3458968" y="9593204"/>
            <a:ext cx="10995992" cy="483704"/>
          </a:xfrm>
        </p:spPr>
        <p:txBody>
          <a:bodyPr/>
          <a:lstStyle/>
          <a:p>
            <a:pPr algn="r"/>
            <a:r>
              <a:rPr lang="en-IN" sz="2400" b="1" dirty="0"/>
              <a:t>DARSHIT AHYA                            ahya.darshit@gmail.com               + 91 90336 33231</a:t>
            </a:r>
          </a:p>
        </p:txBody>
      </p:sp>
      <p:pic>
        <p:nvPicPr>
          <p:cNvPr id="5" name="Picture 4">
            <a:extLst>
              <a:ext uri="{FF2B5EF4-FFF2-40B4-BE49-F238E27FC236}">
                <a16:creationId xmlns:a16="http://schemas.microsoft.com/office/drawing/2014/main" id="{D161D1FE-06C9-2CA8-223E-BB5FA64D22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10238" y="9463177"/>
            <a:ext cx="445604" cy="743758"/>
          </a:xfrm>
          <a:prstGeom prst="rect">
            <a:avLst/>
          </a:prstGeom>
        </p:spPr>
      </p:pic>
      <p:pic>
        <p:nvPicPr>
          <p:cNvPr id="6" name="Picture 5">
            <a:extLst>
              <a:ext uri="{FF2B5EF4-FFF2-40B4-BE49-F238E27FC236}">
                <a16:creationId xmlns:a16="http://schemas.microsoft.com/office/drawing/2014/main" id="{163081CA-7465-BF1E-DAF1-37EF4D7F71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391400" y="9671440"/>
            <a:ext cx="523875" cy="327232"/>
          </a:xfrm>
          <a:prstGeom prst="rect">
            <a:avLst/>
          </a:prstGeom>
        </p:spPr>
      </p:pic>
      <p:pic>
        <p:nvPicPr>
          <p:cNvPr id="7" name="Picture 6">
            <a:extLst>
              <a:ext uri="{FF2B5EF4-FFF2-40B4-BE49-F238E27FC236}">
                <a16:creationId xmlns:a16="http://schemas.microsoft.com/office/drawing/2014/main" id="{C73A78FF-82CD-317C-7252-EBDC134680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34800" y="9656238"/>
            <a:ext cx="380999" cy="380999"/>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015252" y="2389513"/>
            <a:ext cx="7600318" cy="6868787"/>
          </a:xfrm>
          <a:custGeom>
            <a:avLst/>
            <a:gdLst/>
            <a:ahLst/>
            <a:cxnLst/>
            <a:rect l="l" t="t" r="r" b="b"/>
            <a:pathLst>
              <a:path w="7600318" h="6868787">
                <a:moveTo>
                  <a:pt x="0" y="0"/>
                </a:moveTo>
                <a:lnTo>
                  <a:pt x="7600318" y="0"/>
                </a:lnTo>
                <a:lnTo>
                  <a:pt x="7600318" y="6868787"/>
                </a:lnTo>
                <a:lnTo>
                  <a:pt x="0" y="68687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1422053" y="507999"/>
            <a:ext cx="15837247" cy="936628"/>
          </a:xfrm>
          <a:prstGeom prst="rect">
            <a:avLst/>
          </a:prstGeom>
        </p:spPr>
        <p:txBody>
          <a:bodyPr lIns="0" tIns="0" rIns="0" bIns="0" rtlCol="0" anchor="t">
            <a:spAutoFit/>
          </a:bodyPr>
          <a:lstStyle/>
          <a:p>
            <a:pPr marL="0" lvl="0" indent="0" algn="ctr">
              <a:lnSpc>
                <a:spcPts val="7699"/>
              </a:lnSpc>
              <a:spcBef>
                <a:spcPct val="0"/>
              </a:spcBef>
            </a:pPr>
            <a:r>
              <a:rPr lang="en-US" sz="5499" u="none" strike="noStrike" spc="1099">
                <a:solidFill>
                  <a:srgbClr val="AB5454"/>
                </a:solidFill>
                <a:latin typeface="Georgia Pro"/>
              </a:rPr>
              <a:t>TIPS FOR WRITING A TERM SHEET</a:t>
            </a:r>
          </a:p>
        </p:txBody>
      </p:sp>
      <p:sp>
        <p:nvSpPr>
          <p:cNvPr id="4" name="Footer Placeholder 7">
            <a:extLst>
              <a:ext uri="{FF2B5EF4-FFF2-40B4-BE49-F238E27FC236}">
                <a16:creationId xmlns:a16="http://schemas.microsoft.com/office/drawing/2014/main" id="{F26EDB99-9674-8AD6-BAD7-86E8E280ECDD}"/>
              </a:ext>
            </a:extLst>
          </p:cNvPr>
          <p:cNvSpPr>
            <a:spLocks noGrp="1"/>
          </p:cNvSpPr>
          <p:nvPr>
            <p:ph type="ftr" sz="quarter" idx="11"/>
          </p:nvPr>
        </p:nvSpPr>
        <p:spPr>
          <a:xfrm>
            <a:off x="3458968" y="9593204"/>
            <a:ext cx="10995992" cy="483704"/>
          </a:xfrm>
        </p:spPr>
        <p:txBody>
          <a:bodyPr/>
          <a:lstStyle/>
          <a:p>
            <a:pPr algn="r"/>
            <a:r>
              <a:rPr lang="en-IN" sz="2400" b="1" dirty="0"/>
              <a:t>DARSHIT AHYA                            ahya.darshit@gmail.com               + 91 90336 33231</a:t>
            </a:r>
          </a:p>
        </p:txBody>
      </p:sp>
      <p:pic>
        <p:nvPicPr>
          <p:cNvPr id="5" name="Picture 4">
            <a:extLst>
              <a:ext uri="{FF2B5EF4-FFF2-40B4-BE49-F238E27FC236}">
                <a16:creationId xmlns:a16="http://schemas.microsoft.com/office/drawing/2014/main" id="{B112ABD5-F4D1-C2D9-1C69-01FB79E25E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10238" y="9463177"/>
            <a:ext cx="445604" cy="743758"/>
          </a:xfrm>
          <a:prstGeom prst="rect">
            <a:avLst/>
          </a:prstGeom>
        </p:spPr>
      </p:pic>
      <p:pic>
        <p:nvPicPr>
          <p:cNvPr id="6" name="Picture 5">
            <a:extLst>
              <a:ext uri="{FF2B5EF4-FFF2-40B4-BE49-F238E27FC236}">
                <a16:creationId xmlns:a16="http://schemas.microsoft.com/office/drawing/2014/main" id="{509AB30A-2FD2-564D-107D-119E8D07B6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391400" y="9671440"/>
            <a:ext cx="523875" cy="327232"/>
          </a:xfrm>
          <a:prstGeom prst="rect">
            <a:avLst/>
          </a:prstGeom>
        </p:spPr>
      </p:pic>
      <p:pic>
        <p:nvPicPr>
          <p:cNvPr id="7" name="Picture 6">
            <a:extLst>
              <a:ext uri="{FF2B5EF4-FFF2-40B4-BE49-F238E27FC236}">
                <a16:creationId xmlns:a16="http://schemas.microsoft.com/office/drawing/2014/main" id="{59CAC1C4-6791-E8C5-2916-1D1CD8E176B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34800" y="9656238"/>
            <a:ext cx="380999" cy="380999"/>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14350" y="733009"/>
            <a:ext cx="17475474" cy="1843838"/>
          </a:xfrm>
          <a:prstGeom prst="rect">
            <a:avLst/>
          </a:prstGeom>
        </p:spPr>
        <p:txBody>
          <a:bodyPr lIns="0" tIns="0" rIns="0" bIns="0" rtlCol="0" anchor="t">
            <a:spAutoFit/>
          </a:bodyPr>
          <a:lstStyle/>
          <a:p>
            <a:pPr marL="377825" lvl="1" algn="just">
              <a:lnSpc>
                <a:spcPts val="4899"/>
              </a:lnSpc>
            </a:pPr>
            <a:r>
              <a:rPr lang="en-US" sz="3499" u="none" strike="noStrike" dirty="0">
                <a:solidFill>
                  <a:srgbClr val="000000"/>
                </a:solidFill>
                <a:latin typeface="Canva Sans Bold"/>
              </a:rPr>
              <a:t>Every term sheet will vary, as the parties, conditions, situation, and agreement will rarely be repeated. Still, there are broad tips to drafting a term sheet that apply to nearly every situation:</a:t>
            </a:r>
          </a:p>
        </p:txBody>
      </p:sp>
      <p:sp>
        <p:nvSpPr>
          <p:cNvPr id="3" name="TextBox 3"/>
          <p:cNvSpPr txBox="1"/>
          <p:nvPr/>
        </p:nvSpPr>
        <p:spPr>
          <a:xfrm>
            <a:off x="514350" y="3582987"/>
            <a:ext cx="17475474" cy="3063875"/>
          </a:xfrm>
          <a:prstGeom prst="rect">
            <a:avLst/>
          </a:prstGeom>
        </p:spPr>
        <p:txBody>
          <a:bodyPr lIns="0" tIns="0" rIns="0" bIns="0" rtlCol="0" anchor="t">
            <a:spAutoFit/>
          </a:bodyPr>
          <a:lstStyle/>
          <a:p>
            <a:pPr marL="755649" lvl="1" indent="-377824" algn="just">
              <a:lnSpc>
                <a:spcPts val="4899"/>
              </a:lnSpc>
              <a:buFont typeface="Arial"/>
              <a:buChar char="•"/>
            </a:pPr>
            <a:r>
              <a:rPr lang="en-US" sz="3499" u="none" strike="noStrike">
                <a:solidFill>
                  <a:srgbClr val="000000"/>
                </a:solidFill>
                <a:latin typeface="Canva Sans Bold"/>
              </a:rPr>
              <a:t>Summarize the Conditions. At the beginning of the term sheet, draft a summary that identifies the overall purpose of the agreement and intended outcome. This includes specifically addressing the project (i.e. Seed A funding of Company XYZ or Residential Development of 254 units in Los Angeles, CA). Identify each of the legal parties to be involved.</a:t>
            </a:r>
          </a:p>
        </p:txBody>
      </p:sp>
      <p:sp>
        <p:nvSpPr>
          <p:cNvPr id="4" name="TextBox 4"/>
          <p:cNvSpPr txBox="1"/>
          <p:nvPr/>
        </p:nvSpPr>
        <p:spPr>
          <a:xfrm>
            <a:off x="514350" y="7427913"/>
            <a:ext cx="17475474" cy="1825625"/>
          </a:xfrm>
          <a:prstGeom prst="rect">
            <a:avLst/>
          </a:prstGeom>
        </p:spPr>
        <p:txBody>
          <a:bodyPr lIns="0" tIns="0" rIns="0" bIns="0" rtlCol="0" anchor="t">
            <a:spAutoFit/>
          </a:bodyPr>
          <a:lstStyle/>
          <a:p>
            <a:pPr marL="755649" lvl="1" indent="-377824" algn="just">
              <a:lnSpc>
                <a:spcPts val="4899"/>
              </a:lnSpc>
              <a:buFont typeface="Arial"/>
              <a:buChar char="•"/>
            </a:pPr>
            <a:r>
              <a:rPr lang="en-US" sz="3499" u="none" strike="noStrike" dirty="0">
                <a:solidFill>
                  <a:srgbClr val="000000"/>
                </a:solidFill>
                <a:latin typeface="Canva Sans Bold"/>
              </a:rPr>
              <a:t>State Binding/Non-Binding Terms. A term sheet should explicitly state expectations regarding whether the agreement is binding or non-binding. This is often listed early in the term sheet.</a:t>
            </a:r>
          </a:p>
        </p:txBody>
      </p:sp>
      <p:sp>
        <p:nvSpPr>
          <p:cNvPr id="5" name="Footer Placeholder 7">
            <a:extLst>
              <a:ext uri="{FF2B5EF4-FFF2-40B4-BE49-F238E27FC236}">
                <a16:creationId xmlns:a16="http://schemas.microsoft.com/office/drawing/2014/main" id="{54A41260-F3DF-ACBF-DBA5-EE59E16F929E}"/>
              </a:ext>
            </a:extLst>
          </p:cNvPr>
          <p:cNvSpPr>
            <a:spLocks noGrp="1"/>
          </p:cNvSpPr>
          <p:nvPr>
            <p:ph type="ftr" sz="quarter" idx="11"/>
          </p:nvPr>
        </p:nvSpPr>
        <p:spPr>
          <a:xfrm>
            <a:off x="3458968" y="9593204"/>
            <a:ext cx="10995992" cy="483704"/>
          </a:xfrm>
        </p:spPr>
        <p:txBody>
          <a:bodyPr/>
          <a:lstStyle/>
          <a:p>
            <a:pPr algn="r"/>
            <a:r>
              <a:rPr lang="en-IN" sz="2400" b="1" dirty="0"/>
              <a:t>DARSHIT AHYA                            ahya.darshit@gmail.com               + 91 90336 33231</a:t>
            </a:r>
          </a:p>
        </p:txBody>
      </p:sp>
      <p:pic>
        <p:nvPicPr>
          <p:cNvPr id="6" name="Picture 5">
            <a:extLst>
              <a:ext uri="{FF2B5EF4-FFF2-40B4-BE49-F238E27FC236}">
                <a16:creationId xmlns:a16="http://schemas.microsoft.com/office/drawing/2014/main" id="{CC73055D-5483-0355-8322-407133C0F3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10238" y="9463177"/>
            <a:ext cx="445604" cy="743758"/>
          </a:xfrm>
          <a:prstGeom prst="rect">
            <a:avLst/>
          </a:prstGeom>
        </p:spPr>
      </p:pic>
      <p:pic>
        <p:nvPicPr>
          <p:cNvPr id="7" name="Picture 6">
            <a:extLst>
              <a:ext uri="{FF2B5EF4-FFF2-40B4-BE49-F238E27FC236}">
                <a16:creationId xmlns:a16="http://schemas.microsoft.com/office/drawing/2014/main" id="{F6801153-DCD4-BCD3-5879-8987AAE82C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391400" y="9671440"/>
            <a:ext cx="523875" cy="327232"/>
          </a:xfrm>
          <a:prstGeom prst="rect">
            <a:avLst/>
          </a:prstGeom>
        </p:spPr>
      </p:pic>
      <p:pic>
        <p:nvPicPr>
          <p:cNvPr id="8" name="Picture 7">
            <a:extLst>
              <a:ext uri="{FF2B5EF4-FFF2-40B4-BE49-F238E27FC236}">
                <a16:creationId xmlns:a16="http://schemas.microsoft.com/office/drawing/2014/main" id="{C9492204-5358-DAE2-97E0-95F9F49D1E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34800" y="9656238"/>
            <a:ext cx="380999" cy="380999"/>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14350" y="399545"/>
            <a:ext cx="17445656" cy="4357347"/>
          </a:xfrm>
          <a:prstGeom prst="rect">
            <a:avLst/>
          </a:prstGeom>
        </p:spPr>
        <p:txBody>
          <a:bodyPr lIns="0" tIns="0" rIns="0" bIns="0" rtlCol="0" anchor="t">
            <a:spAutoFit/>
          </a:bodyPr>
          <a:lstStyle/>
          <a:p>
            <a:pPr marL="755649" lvl="1" indent="-377824" algn="just">
              <a:lnSpc>
                <a:spcPts val="4899"/>
              </a:lnSpc>
              <a:spcBef>
                <a:spcPct val="0"/>
              </a:spcBef>
              <a:buFont typeface="Arial"/>
              <a:buChar char="•"/>
            </a:pPr>
            <a:r>
              <a:rPr lang="en-US" sz="3499" dirty="0">
                <a:solidFill>
                  <a:srgbClr val="000000"/>
                </a:solidFill>
                <a:latin typeface="Canva Sans Bold"/>
              </a:rPr>
              <a:t>List the Terms. Though straightforward, understand that a term sheet is the first piece of formal transparent information the opposing party may receive. Though the term sheet should not be the full list of details in the agreement, be mindful to provide enough information to entice the other party without being too overwhelming with details. The term sheet should cover the primary, most important aspects of a deal with the understanding that the minor aspects can be sorted out later.</a:t>
            </a:r>
          </a:p>
        </p:txBody>
      </p:sp>
      <p:sp>
        <p:nvSpPr>
          <p:cNvPr id="3" name="TextBox 3"/>
          <p:cNvSpPr txBox="1"/>
          <p:nvPr/>
        </p:nvSpPr>
        <p:spPr>
          <a:xfrm>
            <a:off x="514350" y="5657707"/>
            <a:ext cx="17445656" cy="3100592"/>
          </a:xfrm>
          <a:prstGeom prst="rect">
            <a:avLst/>
          </a:prstGeom>
        </p:spPr>
        <p:txBody>
          <a:bodyPr lIns="0" tIns="0" rIns="0" bIns="0" rtlCol="0" anchor="t">
            <a:spAutoFit/>
          </a:bodyPr>
          <a:lstStyle/>
          <a:p>
            <a:pPr marL="755649" lvl="1" indent="-377824" algn="just">
              <a:lnSpc>
                <a:spcPts val="4899"/>
              </a:lnSpc>
              <a:spcBef>
                <a:spcPct val="0"/>
              </a:spcBef>
              <a:buFont typeface="Arial"/>
              <a:buChar char="•"/>
            </a:pPr>
            <a:r>
              <a:rPr lang="en-US" sz="3499" dirty="0">
                <a:solidFill>
                  <a:srgbClr val="000000"/>
                </a:solidFill>
                <a:latin typeface="Canva Sans Bold"/>
              </a:rPr>
              <a:t>State Time frames. Though the term sheet is non-binding, it should still come with an expiration date that requires the opposing party to take action by a certain time. This will not only encourage participation and action on the term letter but also ensure the terms of the deal do not become stale and unfavorable if held open for too long.</a:t>
            </a:r>
          </a:p>
        </p:txBody>
      </p:sp>
      <p:sp>
        <p:nvSpPr>
          <p:cNvPr id="4" name="Footer Placeholder 7">
            <a:extLst>
              <a:ext uri="{FF2B5EF4-FFF2-40B4-BE49-F238E27FC236}">
                <a16:creationId xmlns:a16="http://schemas.microsoft.com/office/drawing/2014/main" id="{6A84EE8F-792C-A5EE-0AB1-5F1557745574}"/>
              </a:ext>
            </a:extLst>
          </p:cNvPr>
          <p:cNvSpPr>
            <a:spLocks noGrp="1"/>
          </p:cNvSpPr>
          <p:nvPr>
            <p:ph type="ftr" sz="quarter" idx="11"/>
          </p:nvPr>
        </p:nvSpPr>
        <p:spPr>
          <a:xfrm>
            <a:off x="3458968" y="9593204"/>
            <a:ext cx="10995992" cy="483704"/>
          </a:xfrm>
        </p:spPr>
        <p:txBody>
          <a:bodyPr/>
          <a:lstStyle/>
          <a:p>
            <a:pPr algn="r"/>
            <a:r>
              <a:rPr lang="en-IN" sz="2400" b="1" dirty="0"/>
              <a:t>DARSHIT AHYA                            ahya.darshit@gmail.com               + 91 90336 33231</a:t>
            </a:r>
          </a:p>
        </p:txBody>
      </p:sp>
      <p:pic>
        <p:nvPicPr>
          <p:cNvPr id="5" name="Picture 4">
            <a:extLst>
              <a:ext uri="{FF2B5EF4-FFF2-40B4-BE49-F238E27FC236}">
                <a16:creationId xmlns:a16="http://schemas.microsoft.com/office/drawing/2014/main" id="{6D55C458-3D74-E750-11BF-6F1F2AADC4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10238" y="9463177"/>
            <a:ext cx="445604" cy="743758"/>
          </a:xfrm>
          <a:prstGeom prst="rect">
            <a:avLst/>
          </a:prstGeom>
        </p:spPr>
      </p:pic>
      <p:pic>
        <p:nvPicPr>
          <p:cNvPr id="6" name="Picture 5">
            <a:extLst>
              <a:ext uri="{FF2B5EF4-FFF2-40B4-BE49-F238E27FC236}">
                <a16:creationId xmlns:a16="http://schemas.microsoft.com/office/drawing/2014/main" id="{B2181EEF-0ABB-35CC-461F-0C3DD1C5A0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391400" y="9671440"/>
            <a:ext cx="523875" cy="327232"/>
          </a:xfrm>
          <a:prstGeom prst="rect">
            <a:avLst/>
          </a:prstGeom>
        </p:spPr>
      </p:pic>
      <p:pic>
        <p:nvPicPr>
          <p:cNvPr id="7" name="Picture 6">
            <a:extLst>
              <a:ext uri="{FF2B5EF4-FFF2-40B4-BE49-F238E27FC236}">
                <a16:creationId xmlns:a16="http://schemas.microsoft.com/office/drawing/2014/main" id="{41382BFA-A42D-813E-5A45-11E9BA903C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34800" y="9656238"/>
            <a:ext cx="380999" cy="380999"/>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14350" y="489036"/>
            <a:ext cx="17356203" cy="3728970"/>
          </a:xfrm>
          <a:prstGeom prst="rect">
            <a:avLst/>
          </a:prstGeom>
        </p:spPr>
        <p:txBody>
          <a:bodyPr lIns="0" tIns="0" rIns="0" bIns="0" rtlCol="0" anchor="t">
            <a:spAutoFit/>
          </a:bodyPr>
          <a:lstStyle/>
          <a:p>
            <a:pPr marL="755649" lvl="1" indent="-377824" algn="just">
              <a:lnSpc>
                <a:spcPts val="4899"/>
              </a:lnSpc>
              <a:spcBef>
                <a:spcPct val="0"/>
              </a:spcBef>
              <a:buFont typeface="Arial"/>
              <a:buChar char="•"/>
            </a:pPr>
            <a:r>
              <a:rPr lang="en-US" sz="3499" dirty="0">
                <a:solidFill>
                  <a:srgbClr val="000000"/>
                </a:solidFill>
                <a:latin typeface="Canva Sans Bold"/>
              </a:rPr>
              <a:t>Encourage Feedback. Consider distributing a Word document version of the term sheet that tracks changes. It would be ideal if the first draft of the term sheet was a complete meeting of the minds with no further changes. Realistically, this is rarely achieved. Though you must ensure the other party does not make changes without tracking, tracking changes allows each side to easily identify the areas not yet in agreement.</a:t>
            </a:r>
          </a:p>
        </p:txBody>
      </p:sp>
      <p:sp>
        <p:nvSpPr>
          <p:cNvPr id="3" name="Footer Placeholder 7">
            <a:extLst>
              <a:ext uri="{FF2B5EF4-FFF2-40B4-BE49-F238E27FC236}">
                <a16:creationId xmlns:a16="http://schemas.microsoft.com/office/drawing/2014/main" id="{6D9D2018-0491-B82A-DCFA-ECC237CA9310}"/>
              </a:ext>
            </a:extLst>
          </p:cNvPr>
          <p:cNvSpPr>
            <a:spLocks noGrp="1"/>
          </p:cNvSpPr>
          <p:nvPr>
            <p:ph type="ftr" sz="quarter" idx="11"/>
          </p:nvPr>
        </p:nvSpPr>
        <p:spPr>
          <a:xfrm>
            <a:off x="3458968" y="9593204"/>
            <a:ext cx="10995992" cy="483704"/>
          </a:xfrm>
        </p:spPr>
        <p:txBody>
          <a:bodyPr/>
          <a:lstStyle/>
          <a:p>
            <a:pPr algn="r"/>
            <a:r>
              <a:rPr lang="en-IN" sz="2400" b="1" dirty="0"/>
              <a:t>DARSHIT AHYA                            ahya.darshit@gmail.com               + 91 90336 33231</a:t>
            </a:r>
          </a:p>
        </p:txBody>
      </p:sp>
      <p:pic>
        <p:nvPicPr>
          <p:cNvPr id="4" name="Picture 3">
            <a:extLst>
              <a:ext uri="{FF2B5EF4-FFF2-40B4-BE49-F238E27FC236}">
                <a16:creationId xmlns:a16="http://schemas.microsoft.com/office/drawing/2014/main" id="{D5607CD7-81DC-F35D-C316-5C2AC5EA74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10238" y="9463177"/>
            <a:ext cx="445604" cy="743758"/>
          </a:xfrm>
          <a:prstGeom prst="rect">
            <a:avLst/>
          </a:prstGeom>
        </p:spPr>
      </p:pic>
      <p:pic>
        <p:nvPicPr>
          <p:cNvPr id="5" name="Picture 4">
            <a:extLst>
              <a:ext uri="{FF2B5EF4-FFF2-40B4-BE49-F238E27FC236}">
                <a16:creationId xmlns:a16="http://schemas.microsoft.com/office/drawing/2014/main" id="{A9079E14-4487-9AB0-0A3E-96596445EE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391400" y="9671440"/>
            <a:ext cx="523875" cy="327232"/>
          </a:xfrm>
          <a:prstGeom prst="rect">
            <a:avLst/>
          </a:prstGeom>
        </p:spPr>
      </p:pic>
      <p:pic>
        <p:nvPicPr>
          <p:cNvPr id="6" name="Picture 5">
            <a:extLst>
              <a:ext uri="{FF2B5EF4-FFF2-40B4-BE49-F238E27FC236}">
                <a16:creationId xmlns:a16="http://schemas.microsoft.com/office/drawing/2014/main" id="{0A96F8B0-3506-2410-02CE-B47337F568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34800" y="9656238"/>
            <a:ext cx="380999" cy="380999"/>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514350" y="4692088"/>
            <a:ext cx="17259300" cy="1833964"/>
          </a:xfrm>
          <a:prstGeom prst="rect">
            <a:avLst/>
          </a:prstGeom>
        </p:spPr>
        <p:txBody>
          <a:bodyPr lIns="0" tIns="0" rIns="0" bIns="0" rtlCol="0" anchor="t">
            <a:spAutoFit/>
          </a:bodyPr>
          <a:lstStyle/>
          <a:p>
            <a:pPr marL="755649" lvl="1" indent="-377824" algn="just">
              <a:lnSpc>
                <a:spcPts val="4899"/>
              </a:lnSpc>
              <a:spcBef>
                <a:spcPct val="0"/>
              </a:spcBef>
              <a:buFont typeface="Arial"/>
              <a:buChar char="•"/>
            </a:pPr>
            <a:r>
              <a:rPr lang="en-US" sz="3200" dirty="0">
                <a:solidFill>
                  <a:srgbClr val="000000"/>
                </a:solidFill>
                <a:latin typeface="Canva Sans Bold"/>
              </a:rPr>
              <a:t>“I think it can go both ways. We see investors not taking into account founders for the later-stage investments. Investors take 30-40% of the company at a super-low price that will not leave space for someone new to join the cap table.</a:t>
            </a:r>
          </a:p>
        </p:txBody>
      </p:sp>
      <p:sp>
        <p:nvSpPr>
          <p:cNvPr id="4" name="TextBox 4"/>
          <p:cNvSpPr txBox="1"/>
          <p:nvPr/>
        </p:nvSpPr>
        <p:spPr>
          <a:xfrm>
            <a:off x="514350" y="6872372"/>
            <a:ext cx="17259300" cy="2472215"/>
          </a:xfrm>
          <a:prstGeom prst="rect">
            <a:avLst/>
          </a:prstGeom>
        </p:spPr>
        <p:txBody>
          <a:bodyPr wrap="square" lIns="0" tIns="0" rIns="0" bIns="0" rtlCol="0" anchor="t">
            <a:spAutoFit/>
          </a:bodyPr>
          <a:lstStyle/>
          <a:p>
            <a:pPr marL="755649" lvl="1" indent="-377824" algn="just">
              <a:lnSpc>
                <a:spcPts val="4899"/>
              </a:lnSpc>
              <a:spcBef>
                <a:spcPct val="0"/>
              </a:spcBef>
              <a:buFont typeface="Arial"/>
              <a:buChar char="•"/>
            </a:pPr>
            <a:r>
              <a:rPr lang="en-US" sz="3200" u="none" strike="noStrike" dirty="0">
                <a:solidFill>
                  <a:srgbClr val="000000"/>
                </a:solidFill>
                <a:latin typeface="Canva Sans Bold"/>
              </a:rPr>
              <a:t>The other case is having a super high pre-money valuation that will result in a company not being able to reach the next level of valuation for the next fundraising. I saw multiple cases of rounds falling apart because of that</a:t>
            </a:r>
            <a:r>
              <a:rPr lang="en-US" sz="3200" dirty="0">
                <a:solidFill>
                  <a:srgbClr val="000000"/>
                </a:solidFill>
                <a:latin typeface="Canva Sans Bold"/>
              </a:rPr>
              <a:t>”</a:t>
            </a:r>
            <a:r>
              <a:rPr lang="en-US" sz="3200" u="none" strike="noStrike" dirty="0">
                <a:solidFill>
                  <a:srgbClr val="000000"/>
                </a:solidFill>
                <a:latin typeface="Canva Sans Bold"/>
              </a:rPr>
              <a:t> – </a:t>
            </a:r>
            <a:r>
              <a:rPr lang="en-US" sz="3200" u="none" strike="noStrike" dirty="0">
                <a:solidFill>
                  <a:srgbClr val="FF0000"/>
                </a:solidFill>
                <a:latin typeface="Canva Sans Bold"/>
              </a:rPr>
              <a:t>Chris </a:t>
            </a:r>
            <a:r>
              <a:rPr lang="en-US" sz="3200" u="none" strike="noStrike" dirty="0" err="1">
                <a:solidFill>
                  <a:srgbClr val="FF0000"/>
                </a:solidFill>
                <a:latin typeface="Canva Sans Bold"/>
              </a:rPr>
              <a:t>Kobylecki</a:t>
            </a:r>
            <a:r>
              <a:rPr lang="en-US" sz="3200" u="none" strike="noStrike" dirty="0">
                <a:solidFill>
                  <a:srgbClr val="FF0000"/>
                </a:solidFill>
                <a:latin typeface="Canva Sans Bold"/>
              </a:rPr>
              <a:t>, VC, </a:t>
            </a:r>
            <a:r>
              <a:rPr lang="en-US" sz="3200" u="none" strike="noStrike" dirty="0" err="1">
                <a:solidFill>
                  <a:srgbClr val="FF0000"/>
                </a:solidFill>
                <a:latin typeface="Canva Sans Bold"/>
              </a:rPr>
              <a:t>InnovationNest</a:t>
            </a:r>
            <a:endParaRPr lang="en-US" sz="3200" u="none" strike="noStrike" dirty="0">
              <a:solidFill>
                <a:srgbClr val="FF0000"/>
              </a:solidFill>
              <a:latin typeface="Canva Sans Bold"/>
            </a:endParaRPr>
          </a:p>
        </p:txBody>
      </p:sp>
      <p:pic>
        <p:nvPicPr>
          <p:cNvPr id="12" name="Picture 11">
            <a:extLst>
              <a:ext uri="{FF2B5EF4-FFF2-40B4-BE49-F238E27FC236}">
                <a16:creationId xmlns:a16="http://schemas.microsoft.com/office/drawing/2014/main" id="{E29AEAC5-B37D-DC44-03B2-B1A2504AD5F3}"/>
              </a:ext>
            </a:extLst>
          </p:cNvPr>
          <p:cNvPicPr>
            <a:picLocks noChangeAspect="1"/>
          </p:cNvPicPr>
          <p:nvPr/>
        </p:nvPicPr>
        <p:blipFill>
          <a:blip r:embed="rId2"/>
          <a:stretch>
            <a:fillRect/>
          </a:stretch>
        </p:blipFill>
        <p:spPr>
          <a:xfrm>
            <a:off x="6822970" y="160949"/>
            <a:ext cx="3600000" cy="3600000"/>
          </a:xfrm>
          <a:prstGeom prst="rect">
            <a:avLst/>
          </a:prstGeom>
        </p:spPr>
      </p:pic>
      <p:sp>
        <p:nvSpPr>
          <p:cNvPr id="14" name="TextBox 13">
            <a:extLst>
              <a:ext uri="{FF2B5EF4-FFF2-40B4-BE49-F238E27FC236}">
                <a16:creationId xmlns:a16="http://schemas.microsoft.com/office/drawing/2014/main" id="{268E5B2D-D09D-3530-CB1F-E9445AB8B6DD}"/>
              </a:ext>
            </a:extLst>
          </p:cNvPr>
          <p:cNvSpPr txBox="1"/>
          <p:nvPr/>
        </p:nvSpPr>
        <p:spPr>
          <a:xfrm>
            <a:off x="6950197" y="3841817"/>
            <a:ext cx="9144000" cy="646331"/>
          </a:xfrm>
          <a:prstGeom prst="rect">
            <a:avLst/>
          </a:prstGeom>
          <a:noFill/>
        </p:spPr>
        <p:txBody>
          <a:bodyPr wrap="square">
            <a:spAutoFit/>
          </a:bodyPr>
          <a:lstStyle/>
          <a:p>
            <a:pPr algn="l" fontAlgn="ctr"/>
            <a:r>
              <a:rPr lang="en-IN" sz="3600" b="1" i="0" u="none" strike="noStrike" dirty="0">
                <a:effectLst/>
                <a:latin typeface="-apple-system"/>
                <a:hlinkClick r:id="rId3"/>
              </a:rPr>
              <a:t>Chris </a:t>
            </a:r>
            <a:r>
              <a:rPr lang="en-IN" sz="3600" b="1" i="0" u="none" strike="noStrike" dirty="0" err="1">
                <a:effectLst/>
                <a:latin typeface="-apple-system"/>
                <a:hlinkClick r:id="rId3"/>
              </a:rPr>
              <a:t>Kobylecki</a:t>
            </a:r>
            <a:endParaRPr lang="en-IN" sz="3600" b="1" i="0" u="none" strike="noStrike" dirty="0">
              <a:effectLst/>
              <a:latin typeface="-apple-system"/>
              <a:hlinkClick r:id="rId3"/>
            </a:endParaRPr>
          </a:p>
        </p:txBody>
      </p:sp>
      <p:sp>
        <p:nvSpPr>
          <p:cNvPr id="2" name="Footer Placeholder 7">
            <a:extLst>
              <a:ext uri="{FF2B5EF4-FFF2-40B4-BE49-F238E27FC236}">
                <a16:creationId xmlns:a16="http://schemas.microsoft.com/office/drawing/2014/main" id="{98349B8E-0BBB-2CE7-4512-ADB287502298}"/>
              </a:ext>
            </a:extLst>
          </p:cNvPr>
          <p:cNvSpPr>
            <a:spLocks noGrp="1"/>
          </p:cNvSpPr>
          <p:nvPr>
            <p:ph type="ftr" sz="quarter" idx="11"/>
          </p:nvPr>
        </p:nvSpPr>
        <p:spPr>
          <a:xfrm>
            <a:off x="3458968" y="9593204"/>
            <a:ext cx="10995992" cy="483704"/>
          </a:xfrm>
        </p:spPr>
        <p:txBody>
          <a:bodyPr/>
          <a:lstStyle/>
          <a:p>
            <a:pPr algn="r"/>
            <a:r>
              <a:rPr lang="en-IN" sz="2400" b="1" dirty="0"/>
              <a:t>DARSHIT AHYA                            ahya.darshit@gmail.com               + 91 90336 33231</a:t>
            </a:r>
          </a:p>
        </p:txBody>
      </p:sp>
      <p:pic>
        <p:nvPicPr>
          <p:cNvPr id="5" name="Picture 4">
            <a:extLst>
              <a:ext uri="{FF2B5EF4-FFF2-40B4-BE49-F238E27FC236}">
                <a16:creationId xmlns:a16="http://schemas.microsoft.com/office/drawing/2014/main" id="{66EC152E-6ACF-9F07-BE8A-0DFFF05ED9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10238" y="9463177"/>
            <a:ext cx="445604" cy="743758"/>
          </a:xfrm>
          <a:prstGeom prst="rect">
            <a:avLst/>
          </a:prstGeom>
        </p:spPr>
      </p:pic>
      <p:pic>
        <p:nvPicPr>
          <p:cNvPr id="6" name="Picture 5">
            <a:extLst>
              <a:ext uri="{FF2B5EF4-FFF2-40B4-BE49-F238E27FC236}">
                <a16:creationId xmlns:a16="http://schemas.microsoft.com/office/drawing/2014/main" id="{6281C9AC-9F8C-CEC0-69E6-574548A2E2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391400" y="9671440"/>
            <a:ext cx="523875" cy="327232"/>
          </a:xfrm>
          <a:prstGeom prst="rect">
            <a:avLst/>
          </a:prstGeom>
        </p:spPr>
      </p:pic>
      <p:pic>
        <p:nvPicPr>
          <p:cNvPr id="7" name="Picture 6">
            <a:extLst>
              <a:ext uri="{FF2B5EF4-FFF2-40B4-BE49-F238E27FC236}">
                <a16:creationId xmlns:a16="http://schemas.microsoft.com/office/drawing/2014/main" id="{40846255-A948-BEAC-DB8D-7DA55A821A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34800" y="9656238"/>
            <a:ext cx="380999" cy="380999"/>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23875" y="4945385"/>
            <a:ext cx="17240250" cy="4373954"/>
          </a:xfrm>
          <a:prstGeom prst="rect">
            <a:avLst/>
          </a:prstGeom>
        </p:spPr>
        <p:txBody>
          <a:bodyPr wrap="square" lIns="0" tIns="0" rIns="0" bIns="0" rtlCol="0" anchor="t">
            <a:spAutoFit/>
          </a:bodyPr>
          <a:lstStyle/>
          <a:p>
            <a:pPr marL="377825" lvl="1" algn="just">
              <a:lnSpc>
                <a:spcPts val="4899"/>
              </a:lnSpc>
              <a:spcBef>
                <a:spcPct val="0"/>
              </a:spcBef>
            </a:pPr>
            <a:r>
              <a:rPr lang="en-US" sz="4000" dirty="0">
                <a:solidFill>
                  <a:srgbClr val="000000"/>
                </a:solidFill>
                <a:latin typeface="Canva Sans Bold"/>
              </a:rPr>
              <a:t>“The most usual scenario is that investors take majority ownership thinking they can ‘control’ the startup. Most of the problems relate to cap table I would say. Also, too many conditional investment tranches are quite a frequent mistake. I also occasionally hear that startups and investors don’t use term sheets at all which may lead to poorly managed round, confusion, and increased legal costs.” – </a:t>
            </a:r>
            <a:r>
              <a:rPr lang="en-US" sz="4000" dirty="0">
                <a:solidFill>
                  <a:srgbClr val="FF0000"/>
                </a:solidFill>
                <a:latin typeface="Canva Sans Bold"/>
              </a:rPr>
              <a:t>Jaroslav Trojan, Equus Ventures</a:t>
            </a:r>
          </a:p>
        </p:txBody>
      </p:sp>
      <p:pic>
        <p:nvPicPr>
          <p:cNvPr id="8" name="Picture 7">
            <a:extLst>
              <a:ext uri="{FF2B5EF4-FFF2-40B4-BE49-F238E27FC236}">
                <a16:creationId xmlns:a16="http://schemas.microsoft.com/office/drawing/2014/main" id="{C8F6C110-41DC-723A-FEAB-EA6F2DD47F10}"/>
              </a:ext>
            </a:extLst>
          </p:cNvPr>
          <p:cNvPicPr>
            <a:picLocks noChangeAspect="1"/>
          </p:cNvPicPr>
          <p:nvPr/>
        </p:nvPicPr>
        <p:blipFill>
          <a:blip r:embed="rId2"/>
          <a:stretch>
            <a:fillRect/>
          </a:stretch>
        </p:blipFill>
        <p:spPr>
          <a:xfrm>
            <a:off x="6681786" y="275331"/>
            <a:ext cx="3809524" cy="3809524"/>
          </a:xfrm>
          <a:prstGeom prst="rect">
            <a:avLst/>
          </a:prstGeom>
        </p:spPr>
      </p:pic>
      <p:sp>
        <p:nvSpPr>
          <p:cNvPr id="10" name="TextBox 9">
            <a:extLst>
              <a:ext uri="{FF2B5EF4-FFF2-40B4-BE49-F238E27FC236}">
                <a16:creationId xmlns:a16="http://schemas.microsoft.com/office/drawing/2014/main" id="{23EB03F6-A8DC-5FD4-D741-A411E5E9B04C}"/>
              </a:ext>
            </a:extLst>
          </p:cNvPr>
          <p:cNvSpPr txBox="1"/>
          <p:nvPr/>
        </p:nvSpPr>
        <p:spPr>
          <a:xfrm>
            <a:off x="7239000" y="4163697"/>
            <a:ext cx="9144000" cy="584775"/>
          </a:xfrm>
          <a:prstGeom prst="rect">
            <a:avLst/>
          </a:prstGeom>
          <a:noFill/>
        </p:spPr>
        <p:txBody>
          <a:bodyPr wrap="square">
            <a:spAutoFit/>
          </a:bodyPr>
          <a:lstStyle/>
          <a:p>
            <a:pPr algn="l" fontAlgn="ctr"/>
            <a:r>
              <a:rPr lang="en-IN" sz="3200" b="1" i="0" dirty="0">
                <a:effectLst/>
                <a:latin typeface="-apple-system"/>
                <a:hlinkClick r:id="rId3"/>
              </a:rPr>
              <a:t>Jaroslav Trojan</a:t>
            </a:r>
          </a:p>
        </p:txBody>
      </p:sp>
      <p:sp>
        <p:nvSpPr>
          <p:cNvPr id="3" name="Footer Placeholder 7">
            <a:extLst>
              <a:ext uri="{FF2B5EF4-FFF2-40B4-BE49-F238E27FC236}">
                <a16:creationId xmlns:a16="http://schemas.microsoft.com/office/drawing/2014/main" id="{9DF5A768-FE73-8292-9CF6-0D0FB1B37A7A}"/>
              </a:ext>
            </a:extLst>
          </p:cNvPr>
          <p:cNvSpPr>
            <a:spLocks noGrp="1"/>
          </p:cNvSpPr>
          <p:nvPr>
            <p:ph type="ftr" sz="quarter" idx="11"/>
          </p:nvPr>
        </p:nvSpPr>
        <p:spPr>
          <a:xfrm>
            <a:off x="3458968" y="9593204"/>
            <a:ext cx="10995992" cy="483704"/>
          </a:xfrm>
        </p:spPr>
        <p:txBody>
          <a:bodyPr/>
          <a:lstStyle/>
          <a:p>
            <a:pPr algn="r"/>
            <a:r>
              <a:rPr lang="en-IN" sz="2400" b="1" dirty="0"/>
              <a:t>DARSHIT AHYA                            ahya.darshit@gmail.com               + 91 90336 33231</a:t>
            </a:r>
          </a:p>
        </p:txBody>
      </p:sp>
      <p:pic>
        <p:nvPicPr>
          <p:cNvPr id="4" name="Picture 3">
            <a:extLst>
              <a:ext uri="{FF2B5EF4-FFF2-40B4-BE49-F238E27FC236}">
                <a16:creationId xmlns:a16="http://schemas.microsoft.com/office/drawing/2014/main" id="{26A45738-8696-EAE7-9254-F2DFFEE7CE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10238" y="9463177"/>
            <a:ext cx="445604" cy="743758"/>
          </a:xfrm>
          <a:prstGeom prst="rect">
            <a:avLst/>
          </a:prstGeom>
        </p:spPr>
      </p:pic>
      <p:pic>
        <p:nvPicPr>
          <p:cNvPr id="5" name="Picture 4">
            <a:extLst>
              <a:ext uri="{FF2B5EF4-FFF2-40B4-BE49-F238E27FC236}">
                <a16:creationId xmlns:a16="http://schemas.microsoft.com/office/drawing/2014/main" id="{ACC23B39-596E-E635-5059-A758544747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391400" y="9671440"/>
            <a:ext cx="523875" cy="327232"/>
          </a:xfrm>
          <a:prstGeom prst="rect">
            <a:avLst/>
          </a:prstGeom>
        </p:spPr>
      </p:pic>
      <p:pic>
        <p:nvPicPr>
          <p:cNvPr id="6" name="Picture 5">
            <a:extLst>
              <a:ext uri="{FF2B5EF4-FFF2-40B4-BE49-F238E27FC236}">
                <a16:creationId xmlns:a16="http://schemas.microsoft.com/office/drawing/2014/main" id="{456891FC-4E14-FB7E-05A6-B7C91459C0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34800" y="9656238"/>
            <a:ext cx="380999" cy="380999"/>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2C709D-3FFE-C98E-8829-F0FA0BE58D33}"/>
              </a:ext>
            </a:extLst>
          </p:cNvPr>
          <p:cNvPicPr>
            <a:picLocks noChangeAspect="1"/>
          </p:cNvPicPr>
          <p:nvPr/>
        </p:nvPicPr>
        <p:blipFill>
          <a:blip r:embed="rId2"/>
          <a:stretch>
            <a:fillRect/>
          </a:stretch>
        </p:blipFill>
        <p:spPr>
          <a:xfrm>
            <a:off x="7162800" y="190500"/>
            <a:ext cx="2895600" cy="2895600"/>
          </a:xfrm>
          <a:prstGeom prst="rect">
            <a:avLst/>
          </a:prstGeom>
        </p:spPr>
      </p:pic>
      <p:sp>
        <p:nvSpPr>
          <p:cNvPr id="6" name="TextBox 5">
            <a:extLst>
              <a:ext uri="{FF2B5EF4-FFF2-40B4-BE49-F238E27FC236}">
                <a16:creationId xmlns:a16="http://schemas.microsoft.com/office/drawing/2014/main" id="{D70A2D2A-C866-C55C-47C3-251F6CD4A504}"/>
              </a:ext>
            </a:extLst>
          </p:cNvPr>
          <p:cNvSpPr txBox="1"/>
          <p:nvPr/>
        </p:nvSpPr>
        <p:spPr>
          <a:xfrm>
            <a:off x="7391400" y="3086100"/>
            <a:ext cx="9144000" cy="584775"/>
          </a:xfrm>
          <a:prstGeom prst="rect">
            <a:avLst/>
          </a:prstGeom>
          <a:noFill/>
        </p:spPr>
        <p:txBody>
          <a:bodyPr wrap="square">
            <a:spAutoFit/>
          </a:bodyPr>
          <a:lstStyle/>
          <a:p>
            <a:pPr algn="l" fontAlgn="ctr"/>
            <a:r>
              <a:rPr lang="en-IN" sz="3200" b="1" i="0" u="none" strike="noStrike" dirty="0">
                <a:effectLst/>
                <a:latin typeface="-apple-system"/>
                <a:hlinkClick r:id="rId3"/>
              </a:rPr>
              <a:t>Tudor </a:t>
            </a:r>
            <a:r>
              <a:rPr lang="en-IN" sz="3200" b="1" i="0" u="none" strike="noStrike" dirty="0" err="1">
                <a:effectLst/>
                <a:latin typeface="-apple-system"/>
                <a:hlinkClick r:id="rId3"/>
              </a:rPr>
              <a:t>Stanciu</a:t>
            </a:r>
            <a:endParaRPr lang="en-IN" sz="3200" b="1" i="0" u="none" strike="noStrike" dirty="0">
              <a:effectLst/>
              <a:latin typeface="-apple-system"/>
              <a:hlinkClick r:id="rId3"/>
            </a:endParaRPr>
          </a:p>
        </p:txBody>
      </p:sp>
      <p:sp>
        <p:nvSpPr>
          <p:cNvPr id="8" name="TextBox 7">
            <a:extLst>
              <a:ext uri="{FF2B5EF4-FFF2-40B4-BE49-F238E27FC236}">
                <a16:creationId xmlns:a16="http://schemas.microsoft.com/office/drawing/2014/main" id="{4D2ADD25-3E61-78F3-E6A2-2C0275AE3164}"/>
              </a:ext>
            </a:extLst>
          </p:cNvPr>
          <p:cNvSpPr txBox="1"/>
          <p:nvPr/>
        </p:nvSpPr>
        <p:spPr>
          <a:xfrm>
            <a:off x="952500" y="3395805"/>
            <a:ext cx="16383000" cy="2528193"/>
          </a:xfrm>
          <a:prstGeom prst="rect">
            <a:avLst/>
          </a:prstGeom>
          <a:noFill/>
        </p:spPr>
        <p:txBody>
          <a:bodyPr wrap="square">
            <a:spAutoFit/>
          </a:bodyPr>
          <a:lstStyle/>
          <a:p>
            <a:pPr marL="755649" lvl="1" indent="-377824" algn="just">
              <a:lnSpc>
                <a:spcPts val="4899"/>
              </a:lnSpc>
              <a:spcBef>
                <a:spcPct val="0"/>
              </a:spcBef>
              <a:buFont typeface="Arial"/>
              <a:buChar char="•"/>
            </a:pPr>
            <a:r>
              <a:rPr lang="en-US" sz="2400" dirty="0">
                <a:solidFill>
                  <a:srgbClr val="000000"/>
                </a:solidFill>
                <a:latin typeface="Canva Sans Bold"/>
              </a:rPr>
              <a:t>“I think the biggest problem in term sheets is a general one, especially when dealing with corporate VCs / investment arms: the density of language being used. You see 20+ pages of term sheets/SHAs out of which most refer to standard limitation of liability/disclosures that arise from other types of transactions that the VC’s lawyers have done.</a:t>
            </a:r>
          </a:p>
        </p:txBody>
      </p:sp>
      <p:sp>
        <p:nvSpPr>
          <p:cNvPr id="10" name="TextBox 9">
            <a:extLst>
              <a:ext uri="{FF2B5EF4-FFF2-40B4-BE49-F238E27FC236}">
                <a16:creationId xmlns:a16="http://schemas.microsoft.com/office/drawing/2014/main" id="{4178DC34-A1B2-7352-79DD-91CBDCA1C1AC}"/>
              </a:ext>
            </a:extLst>
          </p:cNvPr>
          <p:cNvSpPr txBox="1"/>
          <p:nvPr/>
        </p:nvSpPr>
        <p:spPr>
          <a:xfrm>
            <a:off x="765464" y="6338792"/>
            <a:ext cx="16535400" cy="3156570"/>
          </a:xfrm>
          <a:prstGeom prst="rect">
            <a:avLst/>
          </a:prstGeom>
          <a:noFill/>
        </p:spPr>
        <p:txBody>
          <a:bodyPr wrap="square">
            <a:spAutoFit/>
          </a:bodyPr>
          <a:lstStyle/>
          <a:p>
            <a:pPr marL="1212849" lvl="2" indent="-377824" algn="just">
              <a:lnSpc>
                <a:spcPts val="4899"/>
              </a:lnSpc>
              <a:spcBef>
                <a:spcPct val="0"/>
              </a:spcBef>
              <a:buFont typeface="Arial"/>
              <a:buChar char="•"/>
            </a:pPr>
            <a:r>
              <a:rPr lang="en-US" sz="2400" dirty="0">
                <a:solidFill>
                  <a:srgbClr val="000000"/>
                </a:solidFill>
                <a:latin typeface="Canva Sans Bold"/>
              </a:rPr>
              <a:t>At least for early stage, pre-revenue startups, founders do not have the ability to reach out to lawyers and pay out fees to get a language-dense SHA cross-checked and simplified by a founder-friendly lawyer, and that can make a founder end up suffering from “contract fatigue” and missing out on important details oft he transaction while wasting time going through lawyer slang and verbose the effect of which is not that significant, in the end.” – </a:t>
            </a:r>
            <a:r>
              <a:rPr lang="en-US" sz="2400" dirty="0">
                <a:solidFill>
                  <a:srgbClr val="FF0000"/>
                </a:solidFill>
                <a:latin typeface="Canva Sans Bold"/>
              </a:rPr>
              <a:t>Tudor </a:t>
            </a:r>
            <a:r>
              <a:rPr lang="en-US" sz="2400" dirty="0" err="1">
                <a:solidFill>
                  <a:srgbClr val="FF0000"/>
                </a:solidFill>
                <a:latin typeface="Canva Sans Bold"/>
              </a:rPr>
              <a:t>Stanciu</a:t>
            </a:r>
            <a:r>
              <a:rPr lang="en-US" sz="2400" dirty="0">
                <a:solidFill>
                  <a:srgbClr val="FF0000"/>
                </a:solidFill>
                <a:latin typeface="Canva Sans Bold"/>
              </a:rPr>
              <a:t>, Startup Lawyer.</a:t>
            </a:r>
          </a:p>
        </p:txBody>
      </p:sp>
      <p:sp>
        <p:nvSpPr>
          <p:cNvPr id="2" name="Footer Placeholder 7">
            <a:extLst>
              <a:ext uri="{FF2B5EF4-FFF2-40B4-BE49-F238E27FC236}">
                <a16:creationId xmlns:a16="http://schemas.microsoft.com/office/drawing/2014/main" id="{782FEEDF-20C5-C2D0-0D9C-D6C96EFC8141}"/>
              </a:ext>
            </a:extLst>
          </p:cNvPr>
          <p:cNvSpPr>
            <a:spLocks noGrp="1"/>
          </p:cNvSpPr>
          <p:nvPr>
            <p:ph type="ftr" sz="quarter" idx="11"/>
          </p:nvPr>
        </p:nvSpPr>
        <p:spPr>
          <a:xfrm>
            <a:off x="3458968" y="9593204"/>
            <a:ext cx="10995992" cy="483704"/>
          </a:xfrm>
        </p:spPr>
        <p:txBody>
          <a:bodyPr/>
          <a:lstStyle/>
          <a:p>
            <a:pPr algn="r"/>
            <a:r>
              <a:rPr lang="en-IN" sz="2400" b="1" dirty="0"/>
              <a:t>DARSHIT AHYA                            ahya.darshit@gmail.com               + 91 90336 33231</a:t>
            </a:r>
          </a:p>
        </p:txBody>
      </p:sp>
      <p:pic>
        <p:nvPicPr>
          <p:cNvPr id="3" name="Picture 2">
            <a:extLst>
              <a:ext uri="{FF2B5EF4-FFF2-40B4-BE49-F238E27FC236}">
                <a16:creationId xmlns:a16="http://schemas.microsoft.com/office/drawing/2014/main" id="{6A5892C4-167C-41C9-53E0-1E013AB075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10238" y="9463177"/>
            <a:ext cx="445604" cy="743758"/>
          </a:xfrm>
          <a:prstGeom prst="rect">
            <a:avLst/>
          </a:prstGeom>
        </p:spPr>
      </p:pic>
      <p:pic>
        <p:nvPicPr>
          <p:cNvPr id="5" name="Picture 4">
            <a:extLst>
              <a:ext uri="{FF2B5EF4-FFF2-40B4-BE49-F238E27FC236}">
                <a16:creationId xmlns:a16="http://schemas.microsoft.com/office/drawing/2014/main" id="{B8D4AD42-F5A3-D790-4379-4BA1CEE6AE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391400" y="9671440"/>
            <a:ext cx="523875" cy="327232"/>
          </a:xfrm>
          <a:prstGeom prst="rect">
            <a:avLst/>
          </a:prstGeom>
        </p:spPr>
      </p:pic>
      <p:pic>
        <p:nvPicPr>
          <p:cNvPr id="7" name="Picture 6">
            <a:extLst>
              <a:ext uri="{FF2B5EF4-FFF2-40B4-BE49-F238E27FC236}">
                <a16:creationId xmlns:a16="http://schemas.microsoft.com/office/drawing/2014/main" id="{2429C975-9BE2-3E0E-C7E4-B43B5D2D6BC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34800" y="9656238"/>
            <a:ext cx="380999" cy="380999"/>
          </a:xfrm>
          <a:prstGeom prst="rect">
            <a:avLst/>
          </a:prstGeom>
        </p:spPr>
      </p:pic>
    </p:spTree>
    <p:extLst>
      <p:ext uri="{BB962C8B-B14F-4D97-AF65-F5344CB8AC3E}">
        <p14:creationId xmlns:p14="http://schemas.microsoft.com/office/powerpoint/2010/main" val="15930489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48D3C26-70DE-3E05-42F5-BD263B142C27}"/>
              </a:ext>
            </a:extLst>
          </p:cNvPr>
          <p:cNvSpPr txBox="1"/>
          <p:nvPr/>
        </p:nvSpPr>
        <p:spPr>
          <a:xfrm>
            <a:off x="228600" y="-24848"/>
            <a:ext cx="14554200" cy="1130887"/>
          </a:xfrm>
          <a:prstGeom prst="rect">
            <a:avLst/>
          </a:prstGeom>
          <a:noFill/>
        </p:spPr>
        <p:txBody>
          <a:bodyPr wrap="square">
            <a:spAutoFit/>
          </a:bodyPr>
          <a:lstStyle/>
          <a:p>
            <a:pPr lvl="0" algn="just">
              <a:lnSpc>
                <a:spcPct val="107000"/>
              </a:lnSpc>
              <a:spcAft>
                <a:spcPts val="800"/>
              </a:spcAft>
            </a:pPr>
            <a:r>
              <a:rPr lang="en-IN" sz="6600" b="1" i="1" u="sng"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Calibri" panose="020F0502020204030204" pitchFamily="34" charset="0"/>
                <a:ea typeface="+mj-ea"/>
                <a:cs typeface="Shruti" panose="020B0502040204020203" pitchFamily="34" charset="0"/>
              </a:rPr>
              <a:t>3. Key terms of Co Founders agreement</a:t>
            </a:r>
          </a:p>
        </p:txBody>
      </p:sp>
      <p:sp>
        <p:nvSpPr>
          <p:cNvPr id="7" name="TextBox 6">
            <a:extLst>
              <a:ext uri="{FF2B5EF4-FFF2-40B4-BE49-F238E27FC236}">
                <a16:creationId xmlns:a16="http://schemas.microsoft.com/office/drawing/2014/main" id="{231A9D69-AB00-2FC3-E794-E9A302AAEC05}"/>
              </a:ext>
            </a:extLst>
          </p:cNvPr>
          <p:cNvSpPr txBox="1"/>
          <p:nvPr/>
        </p:nvSpPr>
        <p:spPr>
          <a:xfrm>
            <a:off x="23190" y="1409700"/>
            <a:ext cx="17655209" cy="3356303"/>
          </a:xfrm>
          <a:prstGeom prst="rect">
            <a:avLst/>
          </a:prstGeom>
          <a:noFill/>
        </p:spPr>
        <p:txBody>
          <a:bodyPr wrap="square">
            <a:spAutoFit/>
          </a:bodyPr>
          <a:lstStyle/>
          <a:p>
            <a:pPr marL="457200" algn="just">
              <a:lnSpc>
                <a:spcPct val="107000"/>
              </a:lnSpc>
              <a:spcAft>
                <a:spcPts val="800"/>
              </a:spcAft>
            </a:pPr>
            <a:r>
              <a:rPr lang="en-IN" sz="4000" dirty="0">
                <a:latin typeface="Calibri" panose="020F0502020204030204" pitchFamily="34" charset="0"/>
                <a:cs typeface="Shruti" panose="020B0502040204020203" pitchFamily="34" charset="0"/>
              </a:rPr>
              <a:t>A Co-Founder Agreement allows you to set out the equity ownership, initial investments and responsibilities of each Co-Founder. The purpose of the agreement is to make the understanding the co-founders have regarding the functioning of their company and relationship and obligation between co-founders legally binding through a formally written agreement.</a:t>
            </a:r>
          </a:p>
        </p:txBody>
      </p:sp>
      <p:sp>
        <p:nvSpPr>
          <p:cNvPr id="9" name="TextBox 8">
            <a:extLst>
              <a:ext uri="{FF2B5EF4-FFF2-40B4-BE49-F238E27FC236}">
                <a16:creationId xmlns:a16="http://schemas.microsoft.com/office/drawing/2014/main" id="{FF11146F-9A8A-CF8C-E1C6-9985270A9470}"/>
              </a:ext>
            </a:extLst>
          </p:cNvPr>
          <p:cNvSpPr txBox="1"/>
          <p:nvPr/>
        </p:nvSpPr>
        <p:spPr>
          <a:xfrm>
            <a:off x="533400" y="5520998"/>
            <a:ext cx="17144999" cy="3170099"/>
          </a:xfrm>
          <a:prstGeom prst="rect">
            <a:avLst/>
          </a:prstGeom>
          <a:noFill/>
        </p:spPr>
        <p:txBody>
          <a:bodyPr wrap="square">
            <a:spAutoFit/>
          </a:bodyPr>
          <a:lstStyle/>
          <a:p>
            <a:pPr algn="just"/>
            <a:r>
              <a:rPr lang="en-IN" sz="4000" dirty="0">
                <a:latin typeface="Calibri" panose="020F0502020204030204" pitchFamily="34" charset="0"/>
                <a:cs typeface="Shruti" panose="020B0502040204020203" pitchFamily="34" charset="0"/>
              </a:rPr>
              <a:t>The formation of such an agreement requires an open discussion between the partners regarding their apprehensions, fears, outlook, aspirations and all arrangements involving the start up. The objective of the agreement is to minimize the possibility of debilitating surprises in the future when the company is functional in terms of inter co-founder relationship</a:t>
            </a:r>
            <a:r>
              <a:rPr lang="en-IN" sz="1800" dirty="0">
                <a:effectLst/>
                <a:latin typeface="Calibri" panose="020F0502020204030204" pitchFamily="34" charset="0"/>
                <a:ea typeface="Calibri" panose="020F0502020204030204" pitchFamily="34" charset="0"/>
                <a:cs typeface="Shruti" panose="020B0502040204020203" pitchFamily="34" charset="0"/>
              </a:rPr>
              <a:t>.</a:t>
            </a:r>
            <a:endParaRPr lang="en-IN" dirty="0"/>
          </a:p>
        </p:txBody>
      </p:sp>
      <p:sp>
        <p:nvSpPr>
          <p:cNvPr id="2" name="Footer Placeholder 7">
            <a:extLst>
              <a:ext uri="{FF2B5EF4-FFF2-40B4-BE49-F238E27FC236}">
                <a16:creationId xmlns:a16="http://schemas.microsoft.com/office/drawing/2014/main" id="{49A62051-7863-8DF6-17F5-61102B96A223}"/>
              </a:ext>
            </a:extLst>
          </p:cNvPr>
          <p:cNvSpPr>
            <a:spLocks noGrp="1"/>
          </p:cNvSpPr>
          <p:nvPr>
            <p:ph type="ftr" sz="quarter" idx="11"/>
          </p:nvPr>
        </p:nvSpPr>
        <p:spPr>
          <a:xfrm>
            <a:off x="3458968" y="9593204"/>
            <a:ext cx="10995992" cy="483704"/>
          </a:xfrm>
        </p:spPr>
        <p:txBody>
          <a:bodyPr/>
          <a:lstStyle/>
          <a:p>
            <a:pPr algn="r"/>
            <a:r>
              <a:rPr lang="en-IN" sz="2400" b="1" dirty="0"/>
              <a:t>DARSHIT AHYA                            ahya.darshit@gmail.com               + 91 90336 33231</a:t>
            </a:r>
          </a:p>
        </p:txBody>
      </p:sp>
      <p:pic>
        <p:nvPicPr>
          <p:cNvPr id="3" name="Picture 2">
            <a:extLst>
              <a:ext uri="{FF2B5EF4-FFF2-40B4-BE49-F238E27FC236}">
                <a16:creationId xmlns:a16="http://schemas.microsoft.com/office/drawing/2014/main" id="{6068311B-F612-A944-C095-7B446275F6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10238" y="9463177"/>
            <a:ext cx="445604" cy="743758"/>
          </a:xfrm>
          <a:prstGeom prst="rect">
            <a:avLst/>
          </a:prstGeom>
        </p:spPr>
      </p:pic>
      <p:pic>
        <p:nvPicPr>
          <p:cNvPr id="4" name="Picture 3">
            <a:extLst>
              <a:ext uri="{FF2B5EF4-FFF2-40B4-BE49-F238E27FC236}">
                <a16:creationId xmlns:a16="http://schemas.microsoft.com/office/drawing/2014/main" id="{3D378467-E4A1-192F-6F6B-44FE398ED0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391400" y="9671440"/>
            <a:ext cx="523875" cy="327232"/>
          </a:xfrm>
          <a:prstGeom prst="rect">
            <a:avLst/>
          </a:prstGeom>
        </p:spPr>
      </p:pic>
      <p:pic>
        <p:nvPicPr>
          <p:cNvPr id="6" name="Picture 5">
            <a:extLst>
              <a:ext uri="{FF2B5EF4-FFF2-40B4-BE49-F238E27FC236}">
                <a16:creationId xmlns:a16="http://schemas.microsoft.com/office/drawing/2014/main" id="{32231C12-00A6-DEFC-0908-CE3B73FBC3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34800" y="9656238"/>
            <a:ext cx="380999" cy="380999"/>
          </a:xfrm>
          <a:prstGeom prst="rect">
            <a:avLst/>
          </a:prstGeom>
        </p:spPr>
      </p:pic>
    </p:spTree>
    <p:extLst>
      <p:ext uri="{BB962C8B-B14F-4D97-AF65-F5344CB8AC3E}">
        <p14:creationId xmlns:p14="http://schemas.microsoft.com/office/powerpoint/2010/main" val="8417968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49E86FB-2210-3621-AB73-C0FA825FA138}"/>
              </a:ext>
            </a:extLst>
          </p:cNvPr>
          <p:cNvSpPr txBox="1"/>
          <p:nvPr/>
        </p:nvSpPr>
        <p:spPr>
          <a:xfrm>
            <a:off x="304800" y="0"/>
            <a:ext cx="11506200" cy="1130887"/>
          </a:xfrm>
          <a:prstGeom prst="rect">
            <a:avLst/>
          </a:prstGeom>
          <a:noFill/>
        </p:spPr>
        <p:txBody>
          <a:bodyPr wrap="square">
            <a:spAutoFit/>
          </a:bodyPr>
          <a:lstStyle/>
          <a:p>
            <a:pPr lvl="0" algn="just">
              <a:lnSpc>
                <a:spcPct val="107000"/>
              </a:lnSpc>
              <a:spcAft>
                <a:spcPts val="800"/>
              </a:spcAft>
            </a:pPr>
            <a:r>
              <a:rPr lang="en-IN" sz="6600" b="1" i="1" u="sng"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Calibri" panose="020F0502020204030204" pitchFamily="34" charset="0"/>
                <a:ea typeface="+mj-ea"/>
                <a:cs typeface="Shruti" panose="020B0502040204020203" pitchFamily="34" charset="0"/>
              </a:rPr>
              <a:t>4.Choosing right type of entity</a:t>
            </a:r>
          </a:p>
        </p:txBody>
      </p:sp>
      <p:sp>
        <p:nvSpPr>
          <p:cNvPr id="6" name="TextBox 5">
            <a:extLst>
              <a:ext uri="{FF2B5EF4-FFF2-40B4-BE49-F238E27FC236}">
                <a16:creationId xmlns:a16="http://schemas.microsoft.com/office/drawing/2014/main" id="{6924EC76-267B-3962-D199-4D7E6C1E9513}"/>
              </a:ext>
            </a:extLst>
          </p:cNvPr>
          <p:cNvSpPr txBox="1"/>
          <p:nvPr/>
        </p:nvSpPr>
        <p:spPr>
          <a:xfrm>
            <a:off x="294860" y="1638300"/>
            <a:ext cx="17307339" cy="3029997"/>
          </a:xfrm>
          <a:prstGeom prst="rect">
            <a:avLst/>
          </a:prstGeom>
          <a:noFill/>
        </p:spPr>
        <p:txBody>
          <a:bodyPr wrap="square">
            <a:spAutoFit/>
          </a:bodyPr>
          <a:lstStyle/>
          <a:p>
            <a:pPr marL="457200" algn="just">
              <a:lnSpc>
                <a:spcPct val="107000"/>
              </a:lnSpc>
              <a:spcAft>
                <a:spcPts val="800"/>
              </a:spcAft>
            </a:pPr>
            <a:r>
              <a:rPr lang="en-IN" sz="3600" dirty="0">
                <a:latin typeface="Calibri" panose="020F0502020204030204" pitchFamily="34" charset="0"/>
                <a:cs typeface="Shruti" panose="020B0502040204020203" pitchFamily="34" charset="0"/>
              </a:rPr>
              <a:t>The challenge for a start-up is to select the best format of a business organization in which he or she should start a business. Though the most popular form of a commercial organization is a Private Limited Company, however, LLP is also a favourite among small budget start-ups. The choice of the form of your start-up should be made after considerable thought and deliberation.</a:t>
            </a:r>
          </a:p>
        </p:txBody>
      </p:sp>
      <p:sp>
        <p:nvSpPr>
          <p:cNvPr id="8" name="TextBox 7">
            <a:extLst>
              <a:ext uri="{FF2B5EF4-FFF2-40B4-BE49-F238E27FC236}">
                <a16:creationId xmlns:a16="http://schemas.microsoft.com/office/drawing/2014/main" id="{DECCA3D9-3086-AFD4-78B7-219A78BE66FB}"/>
              </a:ext>
            </a:extLst>
          </p:cNvPr>
          <p:cNvSpPr txBox="1"/>
          <p:nvPr/>
        </p:nvSpPr>
        <p:spPr>
          <a:xfrm>
            <a:off x="304800" y="4992891"/>
            <a:ext cx="9144000" cy="1251625"/>
          </a:xfrm>
          <a:prstGeom prst="rect">
            <a:avLst/>
          </a:prstGeom>
          <a:noFill/>
        </p:spPr>
        <p:txBody>
          <a:bodyPr wrap="square">
            <a:spAutoFit/>
          </a:bodyPr>
          <a:lstStyle/>
          <a:p>
            <a:pPr marL="457200" algn="just">
              <a:lnSpc>
                <a:spcPct val="107000"/>
              </a:lnSpc>
            </a:pPr>
            <a:r>
              <a:rPr lang="en-IN" sz="3600" dirty="0">
                <a:solidFill>
                  <a:schemeClr val="accent2"/>
                </a:solidFill>
                <a:latin typeface="Calibri" panose="020F0502020204030204" pitchFamily="34" charset="0"/>
                <a:cs typeface="Shruti" panose="020B0502040204020203" pitchFamily="34" charset="0"/>
              </a:rPr>
              <a:t>Aspects to be taken care of:-</a:t>
            </a:r>
          </a:p>
          <a:p>
            <a:pPr marL="457200" algn="just">
              <a:lnSpc>
                <a:spcPct val="107000"/>
              </a:lnSpc>
              <a:spcAft>
                <a:spcPts val="800"/>
              </a:spcAft>
            </a:pPr>
            <a:r>
              <a:rPr lang="en-IN" sz="3600" dirty="0">
                <a:solidFill>
                  <a:schemeClr val="accent2"/>
                </a:solidFill>
                <a:latin typeface="Calibri" panose="020F0502020204030204" pitchFamily="34" charset="0"/>
                <a:cs typeface="Shruti" panose="020B0502040204020203" pitchFamily="34" charset="0"/>
              </a:rPr>
              <a:t> </a:t>
            </a:r>
          </a:p>
        </p:txBody>
      </p:sp>
      <p:sp>
        <p:nvSpPr>
          <p:cNvPr id="10" name="TextBox 9">
            <a:extLst>
              <a:ext uri="{FF2B5EF4-FFF2-40B4-BE49-F238E27FC236}">
                <a16:creationId xmlns:a16="http://schemas.microsoft.com/office/drawing/2014/main" id="{7055D927-C693-EDA7-9209-BA80887470FD}"/>
              </a:ext>
            </a:extLst>
          </p:cNvPr>
          <p:cNvSpPr txBox="1"/>
          <p:nvPr/>
        </p:nvSpPr>
        <p:spPr>
          <a:xfrm>
            <a:off x="647700" y="5829300"/>
            <a:ext cx="16992599" cy="3622787"/>
          </a:xfrm>
          <a:prstGeom prst="rect">
            <a:avLst/>
          </a:prstGeom>
          <a:noFill/>
        </p:spPr>
        <p:txBody>
          <a:bodyPr wrap="square">
            <a:spAutoFit/>
          </a:bodyPr>
          <a:lstStyle/>
          <a:p>
            <a:pPr marL="342900" lvl="0" indent="-342900">
              <a:lnSpc>
                <a:spcPct val="107000"/>
              </a:lnSpc>
              <a:buFont typeface="+mj-lt"/>
              <a:buAutoNum type="arabicPeriod"/>
            </a:pPr>
            <a:r>
              <a:rPr lang="en-IN" sz="3600" dirty="0">
                <a:latin typeface="Calibri" panose="020F0502020204030204" pitchFamily="34" charset="0"/>
                <a:cs typeface="Shruti" panose="020B0502040204020203" pitchFamily="34" charset="0"/>
              </a:rPr>
              <a:t>The overall structure, ease of doing business,</a:t>
            </a:r>
          </a:p>
          <a:p>
            <a:pPr marL="342900" lvl="0" indent="-342900">
              <a:lnSpc>
                <a:spcPct val="107000"/>
              </a:lnSpc>
              <a:buFont typeface="+mj-lt"/>
              <a:buAutoNum type="arabicPeriod"/>
            </a:pPr>
            <a:r>
              <a:rPr lang="en-IN" sz="3600" dirty="0">
                <a:latin typeface="Calibri" panose="020F0502020204030204" pitchFamily="34" charset="0"/>
                <a:cs typeface="Shruti" panose="020B0502040204020203" pitchFamily="34" charset="0"/>
              </a:rPr>
              <a:t>Regulations governing a specific form of business type,</a:t>
            </a:r>
          </a:p>
          <a:p>
            <a:pPr marL="342900" lvl="0" indent="-342900">
              <a:lnSpc>
                <a:spcPct val="107000"/>
              </a:lnSpc>
              <a:buFont typeface="+mj-lt"/>
              <a:buAutoNum type="arabicPeriod"/>
            </a:pPr>
            <a:r>
              <a:rPr lang="en-IN" sz="3600" dirty="0">
                <a:latin typeface="Calibri" panose="020F0502020204030204" pitchFamily="34" charset="0"/>
                <a:cs typeface="Shruti" panose="020B0502040204020203" pitchFamily="34" charset="0"/>
              </a:rPr>
              <a:t>Suitability to the business object,</a:t>
            </a:r>
          </a:p>
          <a:p>
            <a:pPr marL="342900" lvl="0" indent="-342900">
              <a:lnSpc>
                <a:spcPct val="107000"/>
              </a:lnSpc>
              <a:buFont typeface="+mj-lt"/>
              <a:buAutoNum type="arabicPeriod"/>
            </a:pPr>
            <a:r>
              <a:rPr lang="en-IN" sz="3600" dirty="0">
                <a:latin typeface="Calibri" panose="020F0502020204030204" pitchFamily="34" charset="0"/>
                <a:cs typeface="Shruti" panose="020B0502040204020203" pitchFamily="34" charset="0"/>
              </a:rPr>
              <a:t>The scale of operations,</a:t>
            </a:r>
          </a:p>
          <a:p>
            <a:pPr marL="342900" lvl="0" indent="-342900">
              <a:lnSpc>
                <a:spcPct val="107000"/>
              </a:lnSpc>
              <a:spcAft>
                <a:spcPts val="800"/>
              </a:spcAft>
              <a:buFont typeface="+mj-lt"/>
              <a:buAutoNum type="arabicPeriod"/>
            </a:pPr>
            <a:r>
              <a:rPr lang="en-IN" sz="3600" dirty="0">
                <a:latin typeface="Calibri" panose="020F0502020204030204" pitchFamily="34" charset="0"/>
                <a:cs typeface="Shruti" panose="020B0502040204020203" pitchFamily="34" charset="0"/>
              </a:rPr>
              <a:t>Total control on business management, capital requirements, risk and liabilities, and taxation.</a:t>
            </a:r>
          </a:p>
        </p:txBody>
      </p:sp>
      <p:sp>
        <p:nvSpPr>
          <p:cNvPr id="2" name="Footer Placeholder 7">
            <a:extLst>
              <a:ext uri="{FF2B5EF4-FFF2-40B4-BE49-F238E27FC236}">
                <a16:creationId xmlns:a16="http://schemas.microsoft.com/office/drawing/2014/main" id="{81CFA18D-A88B-BD0C-5CAD-A8F55FE662D2}"/>
              </a:ext>
            </a:extLst>
          </p:cNvPr>
          <p:cNvSpPr>
            <a:spLocks noGrp="1"/>
          </p:cNvSpPr>
          <p:nvPr>
            <p:ph type="ftr" sz="quarter" idx="11"/>
          </p:nvPr>
        </p:nvSpPr>
        <p:spPr>
          <a:xfrm>
            <a:off x="3458968" y="9593204"/>
            <a:ext cx="10995992" cy="483704"/>
          </a:xfrm>
        </p:spPr>
        <p:txBody>
          <a:bodyPr/>
          <a:lstStyle/>
          <a:p>
            <a:pPr algn="r"/>
            <a:r>
              <a:rPr lang="en-IN" sz="2400" b="1" dirty="0"/>
              <a:t>DARSHIT AHYA                            ahya.darshit@gmail.com               + 91 90336 33231</a:t>
            </a:r>
          </a:p>
        </p:txBody>
      </p:sp>
      <p:pic>
        <p:nvPicPr>
          <p:cNvPr id="3" name="Picture 2">
            <a:extLst>
              <a:ext uri="{FF2B5EF4-FFF2-40B4-BE49-F238E27FC236}">
                <a16:creationId xmlns:a16="http://schemas.microsoft.com/office/drawing/2014/main" id="{C8AE1EB0-380A-D66A-4D76-7C3E853BF1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10238" y="9463177"/>
            <a:ext cx="445604" cy="743758"/>
          </a:xfrm>
          <a:prstGeom prst="rect">
            <a:avLst/>
          </a:prstGeom>
        </p:spPr>
      </p:pic>
      <p:pic>
        <p:nvPicPr>
          <p:cNvPr id="5" name="Picture 4">
            <a:extLst>
              <a:ext uri="{FF2B5EF4-FFF2-40B4-BE49-F238E27FC236}">
                <a16:creationId xmlns:a16="http://schemas.microsoft.com/office/drawing/2014/main" id="{7192E1E8-0DBC-8AC7-8A1F-13699AB22C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391400" y="9671440"/>
            <a:ext cx="523875" cy="327232"/>
          </a:xfrm>
          <a:prstGeom prst="rect">
            <a:avLst/>
          </a:prstGeom>
        </p:spPr>
      </p:pic>
      <p:pic>
        <p:nvPicPr>
          <p:cNvPr id="7" name="Picture 6">
            <a:extLst>
              <a:ext uri="{FF2B5EF4-FFF2-40B4-BE49-F238E27FC236}">
                <a16:creationId xmlns:a16="http://schemas.microsoft.com/office/drawing/2014/main" id="{1150742C-1A0C-5DED-6B50-DAC7FEF432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34800" y="9656238"/>
            <a:ext cx="380999" cy="380999"/>
          </a:xfrm>
          <a:prstGeom prst="rect">
            <a:avLst/>
          </a:prstGeom>
        </p:spPr>
      </p:pic>
    </p:spTree>
    <p:extLst>
      <p:ext uri="{BB962C8B-B14F-4D97-AF65-F5344CB8AC3E}">
        <p14:creationId xmlns:p14="http://schemas.microsoft.com/office/powerpoint/2010/main" val="81235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83B63A-AE49-8CA0-EA2C-E1E880386098}"/>
              </a:ext>
            </a:extLst>
          </p:cNvPr>
          <p:cNvSpPr txBox="1"/>
          <p:nvPr/>
        </p:nvSpPr>
        <p:spPr>
          <a:xfrm>
            <a:off x="424264" y="192383"/>
            <a:ext cx="18071534" cy="1107996"/>
          </a:xfrm>
          <a:prstGeom prst="rect">
            <a:avLst/>
          </a:prstGeom>
          <a:noFill/>
        </p:spPr>
        <p:txBody>
          <a:bodyPr wrap="square" rtlCol="0">
            <a:spAutoFit/>
          </a:bodyPr>
          <a:lstStyle/>
          <a:p>
            <a:r>
              <a:rPr lang="en-IN" sz="6600" b="1" i="1" u="sng"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Calibri" panose="020F0502020204030204" pitchFamily="34" charset="0"/>
                <a:ea typeface="+mj-ea"/>
                <a:cs typeface="Shruti" panose="020B0502040204020203" pitchFamily="34" charset="0"/>
              </a:rPr>
              <a:t>Definition of Start-up as per Government of India</a:t>
            </a:r>
          </a:p>
        </p:txBody>
      </p:sp>
      <p:sp>
        <p:nvSpPr>
          <p:cNvPr id="8" name="TextBox 7">
            <a:extLst>
              <a:ext uri="{FF2B5EF4-FFF2-40B4-BE49-F238E27FC236}">
                <a16:creationId xmlns:a16="http://schemas.microsoft.com/office/drawing/2014/main" id="{C6929A2E-16C4-36C6-13EE-0D8C5C6BE3CF}"/>
              </a:ext>
            </a:extLst>
          </p:cNvPr>
          <p:cNvSpPr txBox="1"/>
          <p:nvPr/>
        </p:nvSpPr>
        <p:spPr>
          <a:xfrm>
            <a:off x="852409" y="1981473"/>
            <a:ext cx="16530887" cy="1415772"/>
          </a:xfrm>
          <a:prstGeom prst="rect">
            <a:avLst/>
          </a:prstGeom>
          <a:noFill/>
        </p:spPr>
        <p:txBody>
          <a:bodyPr wrap="square" rtlCol="0">
            <a:spAutoFit/>
          </a:bodyPr>
          <a:lstStyle/>
          <a:p>
            <a:pPr algn="just"/>
            <a:r>
              <a:rPr lang="en-US" sz="2800" dirty="0">
                <a:solidFill>
                  <a:srgbClr val="000000"/>
                </a:solidFill>
                <a:latin typeface="Calibri" panose="020F0502020204030204" pitchFamily="34" charset="0"/>
                <a:cs typeface="Shruti" panose="020B0502040204020203" pitchFamily="34" charset="0"/>
              </a:rPr>
              <a:t>The Startup should be incorporated as a private limited company or registered as a partnership firm or a limited liability partnership.</a:t>
            </a:r>
            <a:endParaRPr lang="en-IN" sz="2800" dirty="0">
              <a:solidFill>
                <a:srgbClr val="000000"/>
              </a:solidFill>
              <a:latin typeface="Calibri" panose="020F0502020204030204" pitchFamily="34" charset="0"/>
              <a:cs typeface="Shruti" panose="020B0502040204020203" pitchFamily="34" charset="0"/>
            </a:endParaRPr>
          </a:p>
          <a:p>
            <a:endParaRPr lang="en-IN" sz="3000" b="1" i="1" cap="all" dirty="0"/>
          </a:p>
        </p:txBody>
      </p:sp>
      <p:sp>
        <p:nvSpPr>
          <p:cNvPr id="9" name="TextBox 8">
            <a:extLst>
              <a:ext uri="{FF2B5EF4-FFF2-40B4-BE49-F238E27FC236}">
                <a16:creationId xmlns:a16="http://schemas.microsoft.com/office/drawing/2014/main" id="{39A8144C-451E-F21A-F260-80D8CE379476}"/>
              </a:ext>
            </a:extLst>
          </p:cNvPr>
          <p:cNvSpPr txBox="1"/>
          <p:nvPr/>
        </p:nvSpPr>
        <p:spPr>
          <a:xfrm>
            <a:off x="848536" y="3762496"/>
            <a:ext cx="16530887" cy="969496"/>
          </a:xfrm>
          <a:prstGeom prst="rect">
            <a:avLst/>
          </a:prstGeom>
          <a:noFill/>
        </p:spPr>
        <p:txBody>
          <a:bodyPr wrap="square" rtlCol="0">
            <a:spAutoFit/>
          </a:bodyPr>
          <a:lstStyle/>
          <a:p>
            <a:pPr algn="just"/>
            <a:r>
              <a:rPr lang="en-US" sz="2800" dirty="0">
                <a:solidFill>
                  <a:srgbClr val="000000"/>
                </a:solidFill>
                <a:latin typeface="Calibri" panose="020F0502020204030204" pitchFamily="34" charset="0"/>
                <a:cs typeface="Shruti" panose="020B0502040204020203" pitchFamily="34" charset="0"/>
              </a:rPr>
              <a:t>Turnover should be less than INR 100 Crores in any of the previous financial years.</a:t>
            </a:r>
            <a:endParaRPr lang="en-IN" sz="2800" dirty="0">
              <a:solidFill>
                <a:srgbClr val="000000"/>
              </a:solidFill>
              <a:latin typeface="Calibri" panose="020F0502020204030204" pitchFamily="34" charset="0"/>
              <a:cs typeface="Shruti" panose="020B0502040204020203" pitchFamily="34" charset="0"/>
            </a:endParaRPr>
          </a:p>
          <a:p>
            <a:endParaRPr lang="en-IN" sz="2700" dirty="0"/>
          </a:p>
        </p:txBody>
      </p:sp>
      <p:sp>
        <p:nvSpPr>
          <p:cNvPr id="10" name="TextBox 9">
            <a:extLst>
              <a:ext uri="{FF2B5EF4-FFF2-40B4-BE49-F238E27FC236}">
                <a16:creationId xmlns:a16="http://schemas.microsoft.com/office/drawing/2014/main" id="{C09DE6DC-2EC3-C3A8-A1AF-D8F3C108D324}"/>
              </a:ext>
            </a:extLst>
          </p:cNvPr>
          <p:cNvSpPr txBox="1"/>
          <p:nvPr/>
        </p:nvSpPr>
        <p:spPr>
          <a:xfrm>
            <a:off x="878556" y="5143500"/>
            <a:ext cx="16530887" cy="938719"/>
          </a:xfrm>
          <a:prstGeom prst="rect">
            <a:avLst/>
          </a:prstGeom>
          <a:noFill/>
        </p:spPr>
        <p:txBody>
          <a:bodyPr wrap="square" rtlCol="0">
            <a:spAutoFit/>
          </a:bodyPr>
          <a:lstStyle/>
          <a:p>
            <a:pPr algn="just"/>
            <a:r>
              <a:rPr lang="en-US" sz="2800" dirty="0">
                <a:solidFill>
                  <a:srgbClr val="000000"/>
                </a:solidFill>
                <a:latin typeface="Calibri" panose="020F0502020204030204" pitchFamily="34" charset="0"/>
                <a:cs typeface="Shruti" panose="020B0502040204020203" pitchFamily="34" charset="0"/>
              </a:rPr>
              <a:t>An entity shall be considered as a start - up up to 10 years from the date of its incorporation.</a:t>
            </a:r>
            <a:endParaRPr lang="en-IN" sz="2800" dirty="0">
              <a:solidFill>
                <a:srgbClr val="000000"/>
              </a:solidFill>
              <a:latin typeface="Calibri" panose="020F0502020204030204" pitchFamily="34" charset="0"/>
              <a:cs typeface="Shruti" panose="020B0502040204020203" pitchFamily="34" charset="0"/>
            </a:endParaRPr>
          </a:p>
          <a:p>
            <a:endParaRPr lang="en-IN" sz="2700" dirty="0"/>
          </a:p>
        </p:txBody>
      </p:sp>
      <p:sp>
        <p:nvSpPr>
          <p:cNvPr id="11" name="TextBox 10">
            <a:extLst>
              <a:ext uri="{FF2B5EF4-FFF2-40B4-BE49-F238E27FC236}">
                <a16:creationId xmlns:a16="http://schemas.microsoft.com/office/drawing/2014/main" id="{31DCDEA5-6064-0E75-D4E2-04B7BBDAB03D}"/>
              </a:ext>
            </a:extLst>
          </p:cNvPr>
          <p:cNvSpPr txBox="1"/>
          <p:nvPr/>
        </p:nvSpPr>
        <p:spPr>
          <a:xfrm>
            <a:off x="848537" y="6736526"/>
            <a:ext cx="16530887" cy="1846659"/>
          </a:xfrm>
          <a:prstGeom prst="rect">
            <a:avLst/>
          </a:prstGeom>
          <a:noFill/>
        </p:spPr>
        <p:txBody>
          <a:bodyPr wrap="square" rtlCol="0">
            <a:spAutoFit/>
          </a:bodyPr>
          <a:lstStyle/>
          <a:p>
            <a:pPr algn="just"/>
            <a:r>
              <a:rPr lang="en-US" sz="2800" dirty="0">
                <a:solidFill>
                  <a:srgbClr val="000000"/>
                </a:solidFill>
                <a:latin typeface="Calibri" panose="020F0502020204030204" pitchFamily="34" charset="0"/>
                <a:cs typeface="Shruti" panose="020B0502040204020203" pitchFamily="34" charset="0"/>
              </a:rPr>
              <a:t>The Start-up should be working towards innovation/ improvement of existing products, services and processes and should have the potential to generate employment/ create wealth. An entity formed by splitting up or reconstruction of an existing business shall not be considered a "Start - up“.</a:t>
            </a:r>
            <a:endParaRPr lang="en-IN" sz="2800" dirty="0">
              <a:solidFill>
                <a:srgbClr val="000000"/>
              </a:solidFill>
              <a:latin typeface="Calibri" panose="020F0502020204030204" pitchFamily="34" charset="0"/>
              <a:cs typeface="Shruti" panose="020B0502040204020203" pitchFamily="34" charset="0"/>
            </a:endParaRPr>
          </a:p>
          <a:p>
            <a:pPr algn="just"/>
            <a:endParaRPr lang="en-IN" sz="3000" b="1" i="1" cap="all" dirty="0"/>
          </a:p>
        </p:txBody>
      </p:sp>
      <p:sp>
        <p:nvSpPr>
          <p:cNvPr id="2" name="TextBox 1">
            <a:extLst>
              <a:ext uri="{FF2B5EF4-FFF2-40B4-BE49-F238E27FC236}">
                <a16:creationId xmlns:a16="http://schemas.microsoft.com/office/drawing/2014/main" id="{32112D91-8D44-4CC5-DEF3-1288C1D40BA1}"/>
              </a:ext>
            </a:extLst>
          </p:cNvPr>
          <p:cNvSpPr txBox="1"/>
          <p:nvPr/>
        </p:nvSpPr>
        <p:spPr>
          <a:xfrm>
            <a:off x="0" y="1896439"/>
            <a:ext cx="848526" cy="646331"/>
          </a:xfrm>
          <a:prstGeom prst="rect">
            <a:avLst/>
          </a:prstGeom>
          <a:noFill/>
        </p:spPr>
        <p:txBody>
          <a:bodyPr wrap="square" rtlCol="0">
            <a:spAutoFit/>
          </a:bodyPr>
          <a:lstStyle/>
          <a:p>
            <a:r>
              <a:rPr lang="en-US" sz="3600" dirty="0">
                <a:latin typeface="Britannic Bold" panose="020B0903060703020204" pitchFamily="34" charset="0"/>
                <a:ea typeface="+mj-ea"/>
                <a:cs typeface="Shruti" panose="020B0502040204020203" pitchFamily="34" charset="0"/>
              </a:rPr>
              <a:t>a)</a:t>
            </a:r>
            <a:endParaRPr lang="en-IN" sz="3600" dirty="0">
              <a:latin typeface="Britannic Bold" panose="020B0903060703020204" pitchFamily="34" charset="0"/>
              <a:ea typeface="+mj-ea"/>
              <a:cs typeface="Shruti" panose="020B0502040204020203" pitchFamily="34" charset="0"/>
            </a:endParaRPr>
          </a:p>
        </p:txBody>
      </p:sp>
      <p:sp>
        <p:nvSpPr>
          <p:cNvPr id="5" name="TextBox 4">
            <a:extLst>
              <a:ext uri="{FF2B5EF4-FFF2-40B4-BE49-F238E27FC236}">
                <a16:creationId xmlns:a16="http://schemas.microsoft.com/office/drawing/2014/main" id="{99F6AE70-36B8-BB35-26BF-3FDF4C41025F}"/>
              </a:ext>
            </a:extLst>
          </p:cNvPr>
          <p:cNvSpPr txBox="1"/>
          <p:nvPr/>
        </p:nvSpPr>
        <p:spPr>
          <a:xfrm>
            <a:off x="0" y="3742720"/>
            <a:ext cx="848526" cy="646331"/>
          </a:xfrm>
          <a:prstGeom prst="rect">
            <a:avLst/>
          </a:prstGeom>
          <a:noFill/>
        </p:spPr>
        <p:txBody>
          <a:bodyPr wrap="square" rtlCol="0">
            <a:spAutoFit/>
          </a:bodyPr>
          <a:lstStyle/>
          <a:p>
            <a:r>
              <a:rPr lang="en-US" sz="3600" dirty="0">
                <a:latin typeface="Britannic Bold" panose="020B0903060703020204" pitchFamily="34" charset="0"/>
                <a:ea typeface="+mj-ea"/>
                <a:cs typeface="Shruti" panose="020B0502040204020203" pitchFamily="34" charset="0"/>
              </a:rPr>
              <a:t>b)</a:t>
            </a:r>
            <a:endParaRPr lang="en-IN" sz="3600" dirty="0">
              <a:latin typeface="Britannic Bold" panose="020B0903060703020204" pitchFamily="34" charset="0"/>
              <a:ea typeface="+mj-ea"/>
              <a:cs typeface="Shruti" panose="020B0502040204020203" pitchFamily="34" charset="0"/>
            </a:endParaRPr>
          </a:p>
        </p:txBody>
      </p:sp>
      <p:sp>
        <p:nvSpPr>
          <p:cNvPr id="6" name="TextBox 5">
            <a:extLst>
              <a:ext uri="{FF2B5EF4-FFF2-40B4-BE49-F238E27FC236}">
                <a16:creationId xmlns:a16="http://schemas.microsoft.com/office/drawing/2014/main" id="{A3D77F53-32D9-6F71-E317-C17DCCFF03D9}"/>
              </a:ext>
            </a:extLst>
          </p:cNvPr>
          <p:cNvSpPr txBox="1"/>
          <p:nvPr/>
        </p:nvSpPr>
        <p:spPr>
          <a:xfrm>
            <a:off x="0" y="5121370"/>
            <a:ext cx="848526" cy="646331"/>
          </a:xfrm>
          <a:prstGeom prst="rect">
            <a:avLst/>
          </a:prstGeom>
          <a:noFill/>
        </p:spPr>
        <p:txBody>
          <a:bodyPr wrap="square" rtlCol="0">
            <a:spAutoFit/>
          </a:bodyPr>
          <a:lstStyle/>
          <a:p>
            <a:r>
              <a:rPr lang="en-US" sz="3600" dirty="0">
                <a:latin typeface="Britannic Bold" panose="020B0903060703020204" pitchFamily="34" charset="0"/>
                <a:ea typeface="+mj-ea"/>
                <a:cs typeface="Shruti" panose="020B0502040204020203" pitchFamily="34" charset="0"/>
              </a:rPr>
              <a:t>c)</a:t>
            </a:r>
            <a:endParaRPr lang="en-IN" sz="3600" dirty="0">
              <a:latin typeface="Britannic Bold" panose="020B0903060703020204" pitchFamily="34" charset="0"/>
              <a:ea typeface="+mj-ea"/>
              <a:cs typeface="Shruti" panose="020B0502040204020203" pitchFamily="34" charset="0"/>
            </a:endParaRPr>
          </a:p>
        </p:txBody>
      </p:sp>
      <p:sp>
        <p:nvSpPr>
          <p:cNvPr id="7" name="TextBox 6">
            <a:extLst>
              <a:ext uri="{FF2B5EF4-FFF2-40B4-BE49-F238E27FC236}">
                <a16:creationId xmlns:a16="http://schemas.microsoft.com/office/drawing/2014/main" id="{7D51E1BA-26AB-6E54-10BD-79A2B6456D84}"/>
              </a:ext>
            </a:extLst>
          </p:cNvPr>
          <p:cNvSpPr txBox="1"/>
          <p:nvPr/>
        </p:nvSpPr>
        <p:spPr>
          <a:xfrm>
            <a:off x="0" y="6825551"/>
            <a:ext cx="848526" cy="646331"/>
          </a:xfrm>
          <a:prstGeom prst="rect">
            <a:avLst/>
          </a:prstGeom>
          <a:noFill/>
        </p:spPr>
        <p:txBody>
          <a:bodyPr wrap="square" rtlCol="0">
            <a:spAutoFit/>
          </a:bodyPr>
          <a:lstStyle/>
          <a:p>
            <a:r>
              <a:rPr lang="en-US" sz="3600" dirty="0">
                <a:latin typeface="Britannic Bold" panose="020B0903060703020204" pitchFamily="34" charset="0"/>
                <a:ea typeface="+mj-ea"/>
                <a:cs typeface="Shruti" panose="020B0502040204020203" pitchFamily="34" charset="0"/>
              </a:rPr>
              <a:t>d)</a:t>
            </a:r>
            <a:endParaRPr lang="en-IN" sz="3600" dirty="0">
              <a:latin typeface="Britannic Bold" panose="020B0903060703020204" pitchFamily="34" charset="0"/>
              <a:ea typeface="+mj-ea"/>
              <a:cs typeface="Shruti" panose="020B0502040204020203" pitchFamily="34" charset="0"/>
            </a:endParaRPr>
          </a:p>
        </p:txBody>
      </p:sp>
      <p:sp>
        <p:nvSpPr>
          <p:cNvPr id="3" name="Footer Placeholder 7">
            <a:extLst>
              <a:ext uri="{FF2B5EF4-FFF2-40B4-BE49-F238E27FC236}">
                <a16:creationId xmlns:a16="http://schemas.microsoft.com/office/drawing/2014/main" id="{DCD2FD3B-7399-256E-09BB-5A4ED9BFAE91}"/>
              </a:ext>
            </a:extLst>
          </p:cNvPr>
          <p:cNvSpPr>
            <a:spLocks noGrp="1"/>
          </p:cNvSpPr>
          <p:nvPr>
            <p:ph type="ftr" sz="quarter" idx="11"/>
          </p:nvPr>
        </p:nvSpPr>
        <p:spPr>
          <a:xfrm>
            <a:off x="3458968" y="9593204"/>
            <a:ext cx="10995992" cy="483704"/>
          </a:xfrm>
        </p:spPr>
        <p:txBody>
          <a:bodyPr/>
          <a:lstStyle/>
          <a:p>
            <a:pPr algn="r"/>
            <a:r>
              <a:rPr lang="en-IN" sz="2400" b="1" dirty="0"/>
              <a:t>DARSHIT AHYA                            ahya.darshit@gmail.com               + 91 90336 33231</a:t>
            </a:r>
          </a:p>
        </p:txBody>
      </p:sp>
      <p:pic>
        <p:nvPicPr>
          <p:cNvPr id="12" name="Picture 11">
            <a:extLst>
              <a:ext uri="{FF2B5EF4-FFF2-40B4-BE49-F238E27FC236}">
                <a16:creationId xmlns:a16="http://schemas.microsoft.com/office/drawing/2014/main" id="{FD17D15A-5F87-3EA4-B071-65A29537FE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15138" y="9463177"/>
            <a:ext cx="445604" cy="743758"/>
          </a:xfrm>
          <a:prstGeom prst="rect">
            <a:avLst/>
          </a:prstGeom>
        </p:spPr>
      </p:pic>
      <p:pic>
        <p:nvPicPr>
          <p:cNvPr id="13" name="Picture 12">
            <a:extLst>
              <a:ext uri="{FF2B5EF4-FFF2-40B4-BE49-F238E27FC236}">
                <a16:creationId xmlns:a16="http://schemas.microsoft.com/office/drawing/2014/main" id="{EBA452E0-DF78-483F-F9C8-A21E37573A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391400" y="9646391"/>
            <a:ext cx="523875" cy="327232"/>
          </a:xfrm>
          <a:prstGeom prst="rect">
            <a:avLst/>
          </a:prstGeom>
        </p:spPr>
      </p:pic>
      <p:pic>
        <p:nvPicPr>
          <p:cNvPr id="14" name="Picture 13">
            <a:extLst>
              <a:ext uri="{FF2B5EF4-FFF2-40B4-BE49-F238E27FC236}">
                <a16:creationId xmlns:a16="http://schemas.microsoft.com/office/drawing/2014/main" id="{A330497E-9483-5B75-3601-E923D9DFAA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34800" y="9656238"/>
            <a:ext cx="380999" cy="380999"/>
          </a:xfrm>
          <a:prstGeom prst="rect">
            <a:avLst/>
          </a:prstGeom>
        </p:spPr>
      </p:pic>
    </p:spTree>
    <p:extLst>
      <p:ext uri="{BB962C8B-B14F-4D97-AF65-F5344CB8AC3E}">
        <p14:creationId xmlns:p14="http://schemas.microsoft.com/office/powerpoint/2010/main" val="34564214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0139C0-2305-C03D-2EA5-4B82FEE54A41}"/>
              </a:ext>
            </a:extLst>
          </p:cNvPr>
          <p:cNvSpPr txBox="1"/>
          <p:nvPr/>
        </p:nvSpPr>
        <p:spPr>
          <a:xfrm>
            <a:off x="1066800" y="952500"/>
            <a:ext cx="9144000" cy="646331"/>
          </a:xfrm>
          <a:prstGeom prst="rect">
            <a:avLst/>
          </a:prstGeom>
          <a:noFill/>
        </p:spPr>
        <p:txBody>
          <a:bodyPr wrap="square">
            <a:spAutoFit/>
          </a:bodyPr>
          <a:lstStyle/>
          <a:p>
            <a:r>
              <a:rPr lang="en-IN" sz="3600" dirty="0">
                <a:solidFill>
                  <a:schemeClr val="accent5">
                    <a:lumMod val="75000"/>
                  </a:schemeClr>
                </a:solidFill>
                <a:latin typeface="Calibri" panose="020F0502020204030204" pitchFamily="34" charset="0"/>
                <a:cs typeface="Shruti" panose="020B0502040204020203" pitchFamily="34" charset="0"/>
              </a:rPr>
              <a:t>PARTNERSHIPS:-</a:t>
            </a:r>
          </a:p>
        </p:txBody>
      </p:sp>
      <p:sp>
        <p:nvSpPr>
          <p:cNvPr id="6" name="TextBox 5">
            <a:extLst>
              <a:ext uri="{FF2B5EF4-FFF2-40B4-BE49-F238E27FC236}">
                <a16:creationId xmlns:a16="http://schemas.microsoft.com/office/drawing/2014/main" id="{575E7731-49B4-B25A-0F3E-84312E380F2C}"/>
              </a:ext>
            </a:extLst>
          </p:cNvPr>
          <p:cNvSpPr txBox="1"/>
          <p:nvPr/>
        </p:nvSpPr>
        <p:spPr>
          <a:xfrm>
            <a:off x="1066800" y="2146525"/>
            <a:ext cx="16306800" cy="5993949"/>
          </a:xfrm>
          <a:prstGeom prst="rect">
            <a:avLst/>
          </a:prstGeom>
          <a:noFill/>
        </p:spPr>
        <p:txBody>
          <a:bodyPr wrap="square">
            <a:spAutoFit/>
          </a:bodyPr>
          <a:lstStyle/>
          <a:p>
            <a:pPr marL="342900" lvl="0" indent="-342900" algn="just">
              <a:lnSpc>
                <a:spcPct val="107000"/>
              </a:lnSpc>
              <a:buFont typeface="Symbol" panose="05050102010706020507" pitchFamily="18" charset="2"/>
              <a:buChar char=""/>
            </a:pPr>
            <a:r>
              <a:rPr lang="en-US" sz="3600" dirty="0">
                <a:latin typeface="Calibri" panose="020F0502020204030204" pitchFamily="34" charset="0"/>
                <a:cs typeface="Shruti" panose="020B0502040204020203" pitchFamily="34" charset="0"/>
              </a:rPr>
              <a:t>Partnership consists of at least two partners where each partner has unlimited and profits will be shared between them. </a:t>
            </a:r>
          </a:p>
          <a:p>
            <a:pPr lvl="0" algn="just">
              <a:lnSpc>
                <a:spcPct val="107000"/>
              </a:lnSpc>
            </a:pPr>
            <a:endParaRPr lang="en-IN" sz="3600" dirty="0">
              <a:latin typeface="Calibri" panose="020F0502020204030204" pitchFamily="34" charset="0"/>
              <a:cs typeface="Shruti" panose="020B0502040204020203" pitchFamily="34" charset="0"/>
            </a:endParaRPr>
          </a:p>
          <a:p>
            <a:pPr marL="342900" lvl="0" indent="-342900" algn="just">
              <a:lnSpc>
                <a:spcPct val="107000"/>
              </a:lnSpc>
              <a:buFont typeface="Symbol" panose="05050102010706020507" pitchFamily="18" charset="2"/>
              <a:buChar char=""/>
            </a:pPr>
            <a:r>
              <a:rPr lang="en-US" sz="3600" dirty="0">
                <a:latin typeface="Calibri" panose="020F0502020204030204" pitchFamily="34" charset="0"/>
                <a:cs typeface="Shruti" panose="020B0502040204020203" pitchFamily="34" charset="0"/>
              </a:rPr>
              <a:t>Although formal registration is not required, it is recommended to fill up a partnership deed. The agreement will include all information such as the invested capital, profit sharing and terms of business operation and structure. </a:t>
            </a:r>
          </a:p>
          <a:p>
            <a:pPr lvl="0" algn="just">
              <a:lnSpc>
                <a:spcPct val="107000"/>
              </a:lnSpc>
            </a:pPr>
            <a:endParaRPr lang="en-IN" sz="3600" dirty="0">
              <a:latin typeface="Calibri" panose="020F0502020204030204" pitchFamily="34" charset="0"/>
              <a:cs typeface="Shruti" panose="020B0502040204020203" pitchFamily="34" charset="0"/>
            </a:endParaRPr>
          </a:p>
          <a:p>
            <a:pPr marL="342900" lvl="0" indent="-342900" algn="just">
              <a:lnSpc>
                <a:spcPct val="107000"/>
              </a:lnSpc>
              <a:spcAft>
                <a:spcPts val="800"/>
              </a:spcAft>
              <a:buFont typeface="Symbol" panose="05050102010706020507" pitchFamily="18" charset="2"/>
              <a:buChar char=""/>
            </a:pPr>
            <a:r>
              <a:rPr lang="en-US" sz="3600" dirty="0">
                <a:latin typeface="Calibri" panose="020F0502020204030204" pitchFamily="34" charset="0"/>
                <a:cs typeface="Shruti" panose="020B0502040204020203" pitchFamily="34" charset="0"/>
              </a:rPr>
              <a:t>Compared to a sole proprietorship, the partnership allows for easier fundraising as it is deemed more reliable to financial institution. Furthermore, a shared responsibility among the partner allows for better accountability. </a:t>
            </a:r>
            <a:endParaRPr lang="en-IN" sz="3600" dirty="0">
              <a:latin typeface="Calibri" panose="020F0502020204030204" pitchFamily="34" charset="0"/>
              <a:cs typeface="Shruti" panose="020B0502040204020203" pitchFamily="34" charset="0"/>
            </a:endParaRPr>
          </a:p>
        </p:txBody>
      </p:sp>
      <p:sp>
        <p:nvSpPr>
          <p:cNvPr id="2" name="Footer Placeholder 7">
            <a:extLst>
              <a:ext uri="{FF2B5EF4-FFF2-40B4-BE49-F238E27FC236}">
                <a16:creationId xmlns:a16="http://schemas.microsoft.com/office/drawing/2014/main" id="{0F7C087A-A01F-D0AC-440C-74407F78B746}"/>
              </a:ext>
            </a:extLst>
          </p:cNvPr>
          <p:cNvSpPr>
            <a:spLocks noGrp="1"/>
          </p:cNvSpPr>
          <p:nvPr>
            <p:ph type="ftr" sz="quarter" idx="11"/>
          </p:nvPr>
        </p:nvSpPr>
        <p:spPr>
          <a:xfrm>
            <a:off x="3458968" y="9593204"/>
            <a:ext cx="10995992" cy="483704"/>
          </a:xfrm>
        </p:spPr>
        <p:txBody>
          <a:bodyPr/>
          <a:lstStyle/>
          <a:p>
            <a:pPr algn="r"/>
            <a:r>
              <a:rPr lang="en-IN" sz="2400" b="1" dirty="0"/>
              <a:t>DARSHIT AHYA                            ahya.darshit@gmail.com               + 91 90336 33231</a:t>
            </a:r>
          </a:p>
        </p:txBody>
      </p:sp>
      <p:pic>
        <p:nvPicPr>
          <p:cNvPr id="4" name="Picture 3">
            <a:extLst>
              <a:ext uri="{FF2B5EF4-FFF2-40B4-BE49-F238E27FC236}">
                <a16:creationId xmlns:a16="http://schemas.microsoft.com/office/drawing/2014/main" id="{C8ED5BFD-AF49-0BCE-6236-1DD0216946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10238" y="9463177"/>
            <a:ext cx="445604" cy="743758"/>
          </a:xfrm>
          <a:prstGeom prst="rect">
            <a:avLst/>
          </a:prstGeom>
        </p:spPr>
      </p:pic>
      <p:pic>
        <p:nvPicPr>
          <p:cNvPr id="5" name="Picture 4">
            <a:extLst>
              <a:ext uri="{FF2B5EF4-FFF2-40B4-BE49-F238E27FC236}">
                <a16:creationId xmlns:a16="http://schemas.microsoft.com/office/drawing/2014/main" id="{B8F22E3D-485E-11D8-5C64-491DC528C3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391400" y="9671440"/>
            <a:ext cx="523875" cy="327232"/>
          </a:xfrm>
          <a:prstGeom prst="rect">
            <a:avLst/>
          </a:prstGeom>
        </p:spPr>
      </p:pic>
      <p:pic>
        <p:nvPicPr>
          <p:cNvPr id="7" name="Picture 6">
            <a:extLst>
              <a:ext uri="{FF2B5EF4-FFF2-40B4-BE49-F238E27FC236}">
                <a16:creationId xmlns:a16="http://schemas.microsoft.com/office/drawing/2014/main" id="{4D379615-C31E-381F-2E49-19BAFBC5F8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34800" y="9656238"/>
            <a:ext cx="380999" cy="380999"/>
          </a:xfrm>
          <a:prstGeom prst="rect">
            <a:avLst/>
          </a:prstGeom>
        </p:spPr>
      </p:pic>
    </p:spTree>
    <p:extLst>
      <p:ext uri="{BB962C8B-B14F-4D97-AF65-F5344CB8AC3E}">
        <p14:creationId xmlns:p14="http://schemas.microsoft.com/office/powerpoint/2010/main" val="12159929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60D8144-C59D-FC85-6CF9-234F0D9148BD}"/>
              </a:ext>
            </a:extLst>
          </p:cNvPr>
          <p:cNvSpPr txBox="1"/>
          <p:nvPr/>
        </p:nvSpPr>
        <p:spPr>
          <a:xfrm>
            <a:off x="228600" y="266700"/>
            <a:ext cx="9144000" cy="658835"/>
          </a:xfrm>
          <a:prstGeom prst="rect">
            <a:avLst/>
          </a:prstGeom>
          <a:noFill/>
        </p:spPr>
        <p:txBody>
          <a:bodyPr wrap="square">
            <a:spAutoFit/>
          </a:bodyPr>
          <a:lstStyle/>
          <a:p>
            <a:pPr>
              <a:lnSpc>
                <a:spcPct val="107000"/>
              </a:lnSpc>
              <a:spcAft>
                <a:spcPts val="800"/>
              </a:spcAft>
            </a:pPr>
            <a:r>
              <a:rPr lang="en-IN" sz="3600" dirty="0">
                <a:solidFill>
                  <a:schemeClr val="accent5">
                    <a:lumMod val="75000"/>
                  </a:schemeClr>
                </a:solidFill>
                <a:latin typeface="Calibri" panose="020F0502020204030204" pitchFamily="34" charset="0"/>
                <a:cs typeface="Shruti" panose="020B0502040204020203" pitchFamily="34" charset="0"/>
              </a:rPr>
              <a:t>LIMITED LIABILITY PARTNERSHIPS : </a:t>
            </a:r>
          </a:p>
        </p:txBody>
      </p:sp>
      <p:sp>
        <p:nvSpPr>
          <p:cNvPr id="6" name="TextBox 5">
            <a:extLst>
              <a:ext uri="{FF2B5EF4-FFF2-40B4-BE49-F238E27FC236}">
                <a16:creationId xmlns:a16="http://schemas.microsoft.com/office/drawing/2014/main" id="{20E08D9E-0A37-FBDC-C531-9DF87324D51A}"/>
              </a:ext>
            </a:extLst>
          </p:cNvPr>
          <p:cNvSpPr txBox="1"/>
          <p:nvPr/>
        </p:nvSpPr>
        <p:spPr>
          <a:xfrm>
            <a:off x="228600" y="1014987"/>
            <a:ext cx="17411700" cy="6919202"/>
          </a:xfrm>
          <a:prstGeom prst="rect">
            <a:avLst/>
          </a:prstGeom>
          <a:noFill/>
        </p:spPr>
        <p:txBody>
          <a:bodyPr wrap="square">
            <a:spAutoFit/>
          </a:bodyPr>
          <a:lstStyle/>
          <a:p>
            <a:pPr marL="342900" indent="-342900" algn="just">
              <a:lnSpc>
                <a:spcPct val="107000"/>
              </a:lnSpc>
              <a:buFont typeface="Symbol" panose="05050102010706020507" pitchFamily="18" charset="2"/>
              <a:buChar char=""/>
            </a:pPr>
            <a:r>
              <a:rPr lang="en-IN" sz="3200" dirty="0">
                <a:latin typeface="Calibri" panose="020F0502020204030204" pitchFamily="34" charset="0"/>
                <a:cs typeface="Shruti" panose="020B0502040204020203" pitchFamily="34" charset="0"/>
              </a:rPr>
              <a:t>The limited Liability Partnership is suitable for small and medium enterprises. </a:t>
            </a:r>
          </a:p>
          <a:p>
            <a:pPr algn="just">
              <a:lnSpc>
                <a:spcPct val="107000"/>
              </a:lnSpc>
            </a:pPr>
            <a:endParaRPr lang="en-IN" sz="3200" dirty="0">
              <a:latin typeface="Calibri" panose="020F0502020204030204" pitchFamily="34" charset="0"/>
              <a:cs typeface="Shruti" panose="020B0502040204020203" pitchFamily="34" charset="0"/>
            </a:endParaRPr>
          </a:p>
          <a:p>
            <a:pPr marL="342900" indent="-342900" algn="just">
              <a:lnSpc>
                <a:spcPct val="107000"/>
              </a:lnSpc>
              <a:buFont typeface="Symbol" panose="05050102010706020507" pitchFamily="18" charset="2"/>
              <a:buChar char=""/>
            </a:pPr>
            <a:r>
              <a:rPr lang="en-IN" sz="3200" dirty="0">
                <a:latin typeface="Calibri" panose="020F0502020204030204" pitchFamily="34" charset="0"/>
                <a:cs typeface="Shruti" panose="020B0502040204020203" pitchFamily="34" charset="0"/>
              </a:rPr>
              <a:t>Under the Limited Liability Partnership Act 2009, Limited Liability Partnership consists of at least two partners where they are not exposed to unlimited liability. </a:t>
            </a:r>
          </a:p>
          <a:p>
            <a:pPr algn="just">
              <a:lnSpc>
                <a:spcPct val="107000"/>
              </a:lnSpc>
            </a:pPr>
            <a:endParaRPr lang="en-IN" sz="3200" dirty="0">
              <a:latin typeface="Calibri" panose="020F0502020204030204" pitchFamily="34" charset="0"/>
              <a:cs typeface="Shruti" panose="020B0502040204020203" pitchFamily="34" charset="0"/>
            </a:endParaRPr>
          </a:p>
          <a:p>
            <a:pPr marL="342900" indent="-342900" algn="just">
              <a:lnSpc>
                <a:spcPct val="107000"/>
              </a:lnSpc>
              <a:buFont typeface="Symbol" panose="05050102010706020507" pitchFamily="18" charset="2"/>
              <a:buChar char=""/>
            </a:pPr>
            <a:r>
              <a:rPr lang="en-IN" sz="3200" dirty="0">
                <a:latin typeface="Calibri" panose="020F0502020204030204" pitchFamily="34" charset="0"/>
                <a:cs typeface="Shruti" panose="020B0502040204020203" pitchFamily="34" charset="0"/>
              </a:rPr>
              <a:t>Since it is a separate legal entity, the liability is only limited to the shared capital contributed. </a:t>
            </a:r>
          </a:p>
          <a:p>
            <a:pPr algn="just">
              <a:lnSpc>
                <a:spcPct val="107000"/>
              </a:lnSpc>
            </a:pPr>
            <a:endParaRPr lang="en-IN" sz="3200" dirty="0">
              <a:latin typeface="Calibri" panose="020F0502020204030204" pitchFamily="34" charset="0"/>
              <a:cs typeface="Shruti" panose="020B0502040204020203" pitchFamily="34" charset="0"/>
            </a:endParaRPr>
          </a:p>
          <a:p>
            <a:pPr marL="342900" indent="-342900" algn="just">
              <a:lnSpc>
                <a:spcPct val="107000"/>
              </a:lnSpc>
              <a:buFont typeface="Symbol" panose="05050102010706020507" pitchFamily="18" charset="2"/>
              <a:buChar char=""/>
            </a:pPr>
            <a:r>
              <a:rPr lang="en-IN" sz="3200" dirty="0">
                <a:latin typeface="Calibri" panose="020F0502020204030204" pitchFamily="34" charset="0"/>
                <a:cs typeface="Shruti" panose="020B0502040204020203" pitchFamily="34" charset="0"/>
              </a:rPr>
              <a:t>There is no minimum capital required.</a:t>
            </a:r>
          </a:p>
          <a:p>
            <a:pPr algn="just">
              <a:lnSpc>
                <a:spcPct val="107000"/>
              </a:lnSpc>
            </a:pPr>
            <a:endParaRPr lang="en-IN" sz="3200" dirty="0">
              <a:latin typeface="Calibri" panose="020F0502020204030204" pitchFamily="34" charset="0"/>
              <a:cs typeface="Shruti" panose="020B0502040204020203" pitchFamily="34" charset="0"/>
            </a:endParaRPr>
          </a:p>
          <a:p>
            <a:pPr marL="342900" indent="-342900" algn="just">
              <a:lnSpc>
                <a:spcPct val="107000"/>
              </a:lnSpc>
              <a:buFont typeface="Symbol" panose="05050102010706020507" pitchFamily="18" charset="2"/>
              <a:buChar char=""/>
            </a:pPr>
            <a:r>
              <a:rPr lang="en-IN" sz="3200" dirty="0">
                <a:latin typeface="Calibri" panose="020F0502020204030204" pitchFamily="34" charset="0"/>
                <a:cs typeface="Shruti" panose="020B0502040204020203" pitchFamily="34" charset="0"/>
              </a:rPr>
              <a:t>It has a lower registration cost compared to a private limited company or a public limited company. </a:t>
            </a:r>
          </a:p>
          <a:p>
            <a:pPr algn="just">
              <a:lnSpc>
                <a:spcPct val="107000"/>
              </a:lnSpc>
            </a:pPr>
            <a:endParaRPr lang="en-IN" sz="3200" dirty="0">
              <a:latin typeface="Calibri" panose="020F0502020204030204" pitchFamily="34" charset="0"/>
              <a:cs typeface="Shruti" panose="020B0502040204020203" pitchFamily="34" charset="0"/>
            </a:endParaRPr>
          </a:p>
          <a:p>
            <a:pPr marL="342900" indent="-342900" algn="just">
              <a:lnSpc>
                <a:spcPct val="107000"/>
              </a:lnSpc>
              <a:spcAft>
                <a:spcPts val="800"/>
              </a:spcAft>
              <a:buFont typeface="Symbol" panose="05050102010706020507" pitchFamily="18" charset="2"/>
              <a:buChar char=""/>
            </a:pPr>
            <a:r>
              <a:rPr lang="en-IN" sz="3200" dirty="0">
                <a:latin typeface="Calibri" panose="020F0502020204030204" pitchFamily="34" charset="0"/>
                <a:cs typeface="Shruti" panose="020B0502040204020203" pitchFamily="34" charset="0"/>
              </a:rPr>
              <a:t>It is subjected to lesser obligation compared to private limited companies where only the filing of annual return statements and statements of account is required. </a:t>
            </a:r>
          </a:p>
        </p:txBody>
      </p:sp>
      <p:sp>
        <p:nvSpPr>
          <p:cNvPr id="2" name="Footer Placeholder 7">
            <a:extLst>
              <a:ext uri="{FF2B5EF4-FFF2-40B4-BE49-F238E27FC236}">
                <a16:creationId xmlns:a16="http://schemas.microsoft.com/office/drawing/2014/main" id="{FD597124-D756-CB91-D736-A09289688D4C}"/>
              </a:ext>
            </a:extLst>
          </p:cNvPr>
          <p:cNvSpPr>
            <a:spLocks noGrp="1"/>
          </p:cNvSpPr>
          <p:nvPr>
            <p:ph type="ftr" sz="quarter" idx="11"/>
          </p:nvPr>
        </p:nvSpPr>
        <p:spPr>
          <a:xfrm>
            <a:off x="3458968" y="9593204"/>
            <a:ext cx="10995992" cy="483704"/>
          </a:xfrm>
        </p:spPr>
        <p:txBody>
          <a:bodyPr/>
          <a:lstStyle/>
          <a:p>
            <a:pPr algn="r"/>
            <a:r>
              <a:rPr lang="en-IN" sz="2400" b="1" dirty="0"/>
              <a:t>DARSHIT AHYA                            ahya.darshit@gmail.com               + 91 90336 33231</a:t>
            </a:r>
          </a:p>
        </p:txBody>
      </p:sp>
      <p:pic>
        <p:nvPicPr>
          <p:cNvPr id="3" name="Picture 2">
            <a:extLst>
              <a:ext uri="{FF2B5EF4-FFF2-40B4-BE49-F238E27FC236}">
                <a16:creationId xmlns:a16="http://schemas.microsoft.com/office/drawing/2014/main" id="{6E6F35DC-3A7E-5931-7C12-208261E54B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10238" y="9463177"/>
            <a:ext cx="445604" cy="743758"/>
          </a:xfrm>
          <a:prstGeom prst="rect">
            <a:avLst/>
          </a:prstGeom>
        </p:spPr>
      </p:pic>
      <p:pic>
        <p:nvPicPr>
          <p:cNvPr id="5" name="Picture 4">
            <a:extLst>
              <a:ext uri="{FF2B5EF4-FFF2-40B4-BE49-F238E27FC236}">
                <a16:creationId xmlns:a16="http://schemas.microsoft.com/office/drawing/2014/main" id="{3BA6DD96-C5C9-7DD5-9FB4-DDDA415360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391400" y="9671440"/>
            <a:ext cx="523875" cy="327232"/>
          </a:xfrm>
          <a:prstGeom prst="rect">
            <a:avLst/>
          </a:prstGeom>
        </p:spPr>
      </p:pic>
      <p:pic>
        <p:nvPicPr>
          <p:cNvPr id="7" name="Picture 6">
            <a:extLst>
              <a:ext uri="{FF2B5EF4-FFF2-40B4-BE49-F238E27FC236}">
                <a16:creationId xmlns:a16="http://schemas.microsoft.com/office/drawing/2014/main" id="{E50413CC-7B15-EC01-9C5C-A06D16C20E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34800" y="9656238"/>
            <a:ext cx="380999" cy="380999"/>
          </a:xfrm>
          <a:prstGeom prst="rect">
            <a:avLst/>
          </a:prstGeom>
        </p:spPr>
      </p:pic>
    </p:spTree>
    <p:extLst>
      <p:ext uri="{BB962C8B-B14F-4D97-AF65-F5344CB8AC3E}">
        <p14:creationId xmlns:p14="http://schemas.microsoft.com/office/powerpoint/2010/main" val="16030500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AFF5BD7-B3B8-1A39-71D5-934BB0AE6C3D}"/>
              </a:ext>
            </a:extLst>
          </p:cNvPr>
          <p:cNvSpPr txBox="1"/>
          <p:nvPr/>
        </p:nvSpPr>
        <p:spPr>
          <a:xfrm>
            <a:off x="381000" y="266700"/>
            <a:ext cx="9144000" cy="658835"/>
          </a:xfrm>
          <a:prstGeom prst="rect">
            <a:avLst/>
          </a:prstGeom>
          <a:noFill/>
        </p:spPr>
        <p:txBody>
          <a:bodyPr wrap="square">
            <a:spAutoFit/>
          </a:bodyPr>
          <a:lstStyle/>
          <a:p>
            <a:pPr>
              <a:lnSpc>
                <a:spcPct val="107000"/>
              </a:lnSpc>
              <a:spcAft>
                <a:spcPts val="800"/>
              </a:spcAft>
            </a:pPr>
            <a:r>
              <a:rPr lang="en-IN" sz="3600" dirty="0">
                <a:solidFill>
                  <a:schemeClr val="accent5">
                    <a:lumMod val="75000"/>
                  </a:schemeClr>
                </a:solidFill>
                <a:latin typeface="Calibri" panose="020F0502020204030204" pitchFamily="34" charset="0"/>
                <a:cs typeface="Shruti" panose="020B0502040204020203" pitchFamily="34" charset="0"/>
              </a:rPr>
              <a:t>PRIVATE LIMITED COMPANIES : </a:t>
            </a:r>
          </a:p>
        </p:txBody>
      </p:sp>
      <p:sp>
        <p:nvSpPr>
          <p:cNvPr id="6" name="TextBox 5">
            <a:extLst>
              <a:ext uri="{FF2B5EF4-FFF2-40B4-BE49-F238E27FC236}">
                <a16:creationId xmlns:a16="http://schemas.microsoft.com/office/drawing/2014/main" id="{A0121C69-0F3B-2A4B-6844-33D2E6D0E607}"/>
              </a:ext>
            </a:extLst>
          </p:cNvPr>
          <p:cNvSpPr txBox="1"/>
          <p:nvPr/>
        </p:nvSpPr>
        <p:spPr>
          <a:xfrm>
            <a:off x="357808" y="950383"/>
            <a:ext cx="17472991" cy="8472897"/>
          </a:xfrm>
          <a:prstGeom prst="rect">
            <a:avLst/>
          </a:prstGeom>
          <a:noFill/>
        </p:spPr>
        <p:txBody>
          <a:bodyPr wrap="square">
            <a:spAutoFit/>
          </a:bodyPr>
          <a:lstStyle/>
          <a:p>
            <a:pPr marL="342900" lvl="0" indent="-342900" algn="just">
              <a:lnSpc>
                <a:spcPct val="107000"/>
              </a:lnSpc>
              <a:buFont typeface="Symbol" panose="05050102010706020507" pitchFamily="18" charset="2"/>
              <a:buChar char=""/>
            </a:pPr>
            <a:r>
              <a:rPr lang="en-IN" sz="2800" dirty="0">
                <a:latin typeface="Calibri" panose="020F0502020204030204" pitchFamily="34" charset="0"/>
                <a:cs typeface="Shruti" panose="020B0502040204020203" pitchFamily="34" charset="0"/>
              </a:rPr>
              <a:t>Under the Companies Act 2013, a Private Limited Companies is made up of at least 2 members to a limit of 200 member. Since is private, it is not allowed to issue shares on the stocks exchange. The shares cannot be transferred from one member to another freely. </a:t>
            </a:r>
          </a:p>
          <a:p>
            <a:pPr marL="342900" lvl="0" indent="-342900" algn="just">
              <a:lnSpc>
                <a:spcPct val="107000"/>
              </a:lnSpc>
              <a:buFont typeface="Symbol" panose="05050102010706020507" pitchFamily="18" charset="2"/>
              <a:buChar char=""/>
            </a:pPr>
            <a:r>
              <a:rPr lang="en-IN" sz="2800" dirty="0">
                <a:latin typeface="Calibri" panose="020F0502020204030204" pitchFamily="34" charset="0"/>
                <a:cs typeface="Shruti" panose="020B0502040204020203" pitchFamily="34" charset="0"/>
              </a:rPr>
              <a:t>It is a separate legal entity where the shareholder is not liable for debts, losses of legal action was taken against the business. </a:t>
            </a:r>
          </a:p>
          <a:p>
            <a:pPr marL="342900" lvl="0" indent="-342900" algn="just">
              <a:lnSpc>
                <a:spcPct val="107000"/>
              </a:lnSpc>
              <a:buFont typeface="Symbol" panose="05050102010706020507" pitchFamily="18" charset="2"/>
              <a:buChar char=""/>
            </a:pPr>
            <a:r>
              <a:rPr lang="en-IN" sz="2800" dirty="0">
                <a:latin typeface="Calibri" panose="020F0502020204030204" pitchFamily="34" charset="0"/>
                <a:cs typeface="Shruti" panose="020B0502040204020203" pitchFamily="34" charset="0"/>
              </a:rPr>
              <a:t>It is easier for a Private Limited Company to  borrow from bank and financial institution as compared to other such as partnership and limited liability partnerships. </a:t>
            </a:r>
          </a:p>
          <a:p>
            <a:pPr marL="342900" lvl="0" indent="-342900" algn="just">
              <a:lnSpc>
                <a:spcPct val="107000"/>
              </a:lnSpc>
              <a:spcAft>
                <a:spcPts val="800"/>
              </a:spcAft>
              <a:buFont typeface="Symbol" panose="05050102010706020507" pitchFamily="18" charset="2"/>
              <a:buChar char=""/>
            </a:pPr>
            <a:r>
              <a:rPr lang="en-IN" sz="2800" dirty="0">
                <a:latin typeface="Calibri" panose="020F0502020204030204" pitchFamily="34" charset="0"/>
                <a:cs typeface="Shruti" panose="020B0502040204020203" pitchFamily="34" charset="0"/>
              </a:rPr>
              <a:t>Since it is a separate legal entity, the shareholders are not able to claim ownership of the company, Furthermore, business operation will not be disrupted even in the case of registration of death of a shareholder. </a:t>
            </a:r>
          </a:p>
          <a:p>
            <a:pPr marL="342900" lvl="0" indent="-342900" algn="just">
              <a:lnSpc>
                <a:spcPct val="107000"/>
              </a:lnSpc>
              <a:buFont typeface="Symbol" panose="05050102010706020507" pitchFamily="18" charset="2"/>
              <a:buChar char=""/>
            </a:pPr>
            <a:r>
              <a:rPr lang="en-IN" sz="2800" dirty="0">
                <a:latin typeface="Calibri" panose="020F0502020204030204" pitchFamily="34" charset="0"/>
                <a:cs typeface="Shruti" panose="020B0502040204020203" pitchFamily="34" charset="0"/>
              </a:rPr>
              <a:t>Under the Companies Act 2013, a Private Limited Companies is made up of at least 2 members to a limit of 200 member. Since is private, it is not allowed to issue shares on the stocks exchange. The shares cannot be transferred from one member to another freely. </a:t>
            </a:r>
          </a:p>
          <a:p>
            <a:pPr marL="342900" lvl="0" indent="-342900" algn="just">
              <a:lnSpc>
                <a:spcPct val="107000"/>
              </a:lnSpc>
              <a:buFont typeface="Symbol" panose="05050102010706020507" pitchFamily="18" charset="2"/>
              <a:buChar char=""/>
            </a:pPr>
            <a:r>
              <a:rPr lang="en-IN" sz="2800" dirty="0">
                <a:latin typeface="Calibri" panose="020F0502020204030204" pitchFamily="34" charset="0"/>
                <a:cs typeface="Shruti" panose="020B0502040204020203" pitchFamily="34" charset="0"/>
              </a:rPr>
              <a:t>It is a separate legal entity where the shareholder is not liable for debts, losses of legal action was taken against the business. </a:t>
            </a:r>
          </a:p>
          <a:p>
            <a:pPr marL="342900" lvl="0" indent="-342900" algn="just">
              <a:lnSpc>
                <a:spcPct val="107000"/>
              </a:lnSpc>
              <a:buFont typeface="Symbol" panose="05050102010706020507" pitchFamily="18" charset="2"/>
              <a:buChar char=""/>
            </a:pPr>
            <a:r>
              <a:rPr lang="en-IN" sz="2800" dirty="0">
                <a:latin typeface="Calibri" panose="020F0502020204030204" pitchFamily="34" charset="0"/>
                <a:cs typeface="Shruti" panose="020B0502040204020203" pitchFamily="34" charset="0"/>
              </a:rPr>
              <a:t>It is easier for a Private Limited Company to  borrow from bank and financial institution as compared to other such as partnership and limited liability partnerships. </a:t>
            </a:r>
          </a:p>
          <a:p>
            <a:pPr marL="342900" lvl="0" indent="-342900" algn="just">
              <a:lnSpc>
                <a:spcPct val="107000"/>
              </a:lnSpc>
              <a:spcAft>
                <a:spcPts val="800"/>
              </a:spcAft>
              <a:buFont typeface="Symbol" panose="05050102010706020507" pitchFamily="18" charset="2"/>
              <a:buChar char=""/>
            </a:pPr>
            <a:r>
              <a:rPr lang="en-IN" sz="2800" dirty="0">
                <a:latin typeface="Calibri" panose="020F0502020204030204" pitchFamily="34" charset="0"/>
                <a:cs typeface="Shruti" panose="020B0502040204020203" pitchFamily="34" charset="0"/>
              </a:rPr>
              <a:t>Since it is a separate legal entity, the shareholders are not able to claim ownership of the company, Furthermore, business operation will not be disrupted even in the case of registration of death of a shareholder. </a:t>
            </a:r>
          </a:p>
        </p:txBody>
      </p:sp>
      <p:sp>
        <p:nvSpPr>
          <p:cNvPr id="2" name="Footer Placeholder 7">
            <a:extLst>
              <a:ext uri="{FF2B5EF4-FFF2-40B4-BE49-F238E27FC236}">
                <a16:creationId xmlns:a16="http://schemas.microsoft.com/office/drawing/2014/main" id="{E46766B7-F4D8-A904-57A6-7D6DA5FA9E97}"/>
              </a:ext>
            </a:extLst>
          </p:cNvPr>
          <p:cNvSpPr>
            <a:spLocks noGrp="1"/>
          </p:cNvSpPr>
          <p:nvPr>
            <p:ph type="ftr" sz="quarter" idx="11"/>
          </p:nvPr>
        </p:nvSpPr>
        <p:spPr>
          <a:xfrm>
            <a:off x="3458968" y="9593204"/>
            <a:ext cx="10995992" cy="483704"/>
          </a:xfrm>
        </p:spPr>
        <p:txBody>
          <a:bodyPr/>
          <a:lstStyle/>
          <a:p>
            <a:pPr algn="r"/>
            <a:r>
              <a:rPr lang="en-IN" sz="2400" b="1" dirty="0"/>
              <a:t>DARSHIT AHYA                            ahya.darshit@gmail.com               + 91 90336 33231</a:t>
            </a:r>
          </a:p>
        </p:txBody>
      </p:sp>
      <p:pic>
        <p:nvPicPr>
          <p:cNvPr id="3" name="Picture 2">
            <a:extLst>
              <a:ext uri="{FF2B5EF4-FFF2-40B4-BE49-F238E27FC236}">
                <a16:creationId xmlns:a16="http://schemas.microsoft.com/office/drawing/2014/main" id="{98ACC251-CE09-6C95-908F-5B6AD27382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54895" y="9463177"/>
            <a:ext cx="445604" cy="743758"/>
          </a:xfrm>
          <a:prstGeom prst="rect">
            <a:avLst/>
          </a:prstGeom>
        </p:spPr>
      </p:pic>
      <p:pic>
        <p:nvPicPr>
          <p:cNvPr id="5" name="Picture 4">
            <a:extLst>
              <a:ext uri="{FF2B5EF4-FFF2-40B4-BE49-F238E27FC236}">
                <a16:creationId xmlns:a16="http://schemas.microsoft.com/office/drawing/2014/main" id="{42031CA0-9FD1-E2CE-0C57-72D4F60D6B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391400" y="9671440"/>
            <a:ext cx="523875" cy="327232"/>
          </a:xfrm>
          <a:prstGeom prst="rect">
            <a:avLst/>
          </a:prstGeom>
        </p:spPr>
      </p:pic>
      <p:pic>
        <p:nvPicPr>
          <p:cNvPr id="7" name="Picture 6">
            <a:extLst>
              <a:ext uri="{FF2B5EF4-FFF2-40B4-BE49-F238E27FC236}">
                <a16:creationId xmlns:a16="http://schemas.microsoft.com/office/drawing/2014/main" id="{BB2EE543-BF58-D6C7-7824-6FCD0EC5EB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34800" y="9656238"/>
            <a:ext cx="380999" cy="380999"/>
          </a:xfrm>
          <a:prstGeom prst="rect">
            <a:avLst/>
          </a:prstGeom>
        </p:spPr>
      </p:pic>
    </p:spTree>
    <p:extLst>
      <p:ext uri="{BB962C8B-B14F-4D97-AF65-F5344CB8AC3E}">
        <p14:creationId xmlns:p14="http://schemas.microsoft.com/office/powerpoint/2010/main" val="37598853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563F61-A226-CE4C-3EC3-96A9A023A829}"/>
              </a:ext>
            </a:extLst>
          </p:cNvPr>
          <p:cNvSpPr txBox="1"/>
          <p:nvPr/>
        </p:nvSpPr>
        <p:spPr>
          <a:xfrm>
            <a:off x="228600" y="342900"/>
            <a:ext cx="9144000" cy="658835"/>
          </a:xfrm>
          <a:prstGeom prst="rect">
            <a:avLst/>
          </a:prstGeom>
          <a:noFill/>
        </p:spPr>
        <p:txBody>
          <a:bodyPr wrap="square">
            <a:spAutoFit/>
          </a:bodyPr>
          <a:lstStyle/>
          <a:p>
            <a:pPr marL="228600">
              <a:lnSpc>
                <a:spcPct val="107000"/>
              </a:lnSpc>
              <a:spcAft>
                <a:spcPts val="800"/>
              </a:spcAft>
            </a:pPr>
            <a:r>
              <a:rPr lang="en-IN" sz="3600" dirty="0">
                <a:solidFill>
                  <a:schemeClr val="accent5">
                    <a:lumMod val="75000"/>
                  </a:schemeClr>
                </a:solidFill>
                <a:latin typeface="Calibri" panose="020F0502020204030204" pitchFamily="34" charset="0"/>
                <a:cs typeface="Shruti" panose="020B0502040204020203" pitchFamily="34" charset="0"/>
              </a:rPr>
              <a:t>PUBLIC LIMITED COMPANIES : </a:t>
            </a:r>
          </a:p>
        </p:txBody>
      </p:sp>
      <p:sp>
        <p:nvSpPr>
          <p:cNvPr id="6" name="TextBox 5">
            <a:extLst>
              <a:ext uri="{FF2B5EF4-FFF2-40B4-BE49-F238E27FC236}">
                <a16:creationId xmlns:a16="http://schemas.microsoft.com/office/drawing/2014/main" id="{E6BE9381-02EE-5BF3-4E67-934A71D85012}"/>
              </a:ext>
            </a:extLst>
          </p:cNvPr>
          <p:cNvSpPr txBox="1"/>
          <p:nvPr/>
        </p:nvSpPr>
        <p:spPr>
          <a:xfrm>
            <a:off x="457200" y="1844455"/>
            <a:ext cx="15544800" cy="5401159"/>
          </a:xfrm>
          <a:prstGeom prst="rect">
            <a:avLst/>
          </a:prstGeom>
          <a:noFill/>
        </p:spPr>
        <p:txBody>
          <a:bodyPr wrap="square">
            <a:spAutoFit/>
          </a:bodyPr>
          <a:lstStyle/>
          <a:p>
            <a:pPr marL="342900" indent="-342900" algn="just">
              <a:lnSpc>
                <a:spcPct val="107000"/>
              </a:lnSpc>
              <a:buFont typeface="Symbol" panose="05050102010706020507" pitchFamily="18" charset="2"/>
              <a:buChar char=""/>
            </a:pPr>
            <a:r>
              <a:rPr lang="en-IN" sz="3600" dirty="0">
                <a:latin typeface="Calibri" panose="020F0502020204030204" pitchFamily="34" charset="0"/>
                <a:cs typeface="Shruti" panose="020B0502040204020203" pitchFamily="34" charset="0"/>
              </a:rPr>
              <a:t>Under the Companies Act 2013, a Public Limited Company is made up of at least seven shareholders with a minimum paid-up capital. </a:t>
            </a:r>
          </a:p>
          <a:p>
            <a:pPr algn="just">
              <a:lnSpc>
                <a:spcPct val="107000"/>
              </a:lnSpc>
            </a:pPr>
            <a:endParaRPr lang="en-IN" sz="3600" dirty="0">
              <a:latin typeface="Calibri" panose="020F0502020204030204" pitchFamily="34" charset="0"/>
              <a:cs typeface="Shruti" panose="020B0502040204020203" pitchFamily="34" charset="0"/>
            </a:endParaRPr>
          </a:p>
          <a:p>
            <a:pPr marL="342900" indent="-342900" algn="just">
              <a:lnSpc>
                <a:spcPct val="107000"/>
              </a:lnSpc>
              <a:buFont typeface="Symbol" panose="05050102010706020507" pitchFamily="18" charset="2"/>
              <a:buChar char=""/>
            </a:pPr>
            <a:r>
              <a:rPr lang="en-IN" sz="3600" dirty="0">
                <a:latin typeface="Calibri" panose="020F0502020204030204" pitchFamily="34" charset="0"/>
                <a:cs typeface="Shruti" panose="020B0502040204020203" pitchFamily="34" charset="0"/>
              </a:rPr>
              <a:t>It is a separate legal entity where the shareholder is not liable for debts, losses or legal action was taken against the business.</a:t>
            </a:r>
          </a:p>
          <a:p>
            <a:pPr algn="just">
              <a:lnSpc>
                <a:spcPct val="107000"/>
              </a:lnSpc>
            </a:pPr>
            <a:endParaRPr lang="en-IN" sz="3600" dirty="0">
              <a:latin typeface="Calibri" panose="020F0502020204030204" pitchFamily="34" charset="0"/>
              <a:cs typeface="Shruti" panose="020B0502040204020203" pitchFamily="34" charset="0"/>
            </a:endParaRPr>
          </a:p>
          <a:p>
            <a:pPr marL="342900" indent="-342900" algn="just">
              <a:lnSpc>
                <a:spcPct val="107000"/>
              </a:lnSpc>
              <a:spcAft>
                <a:spcPts val="800"/>
              </a:spcAft>
              <a:buFont typeface="Symbol" panose="05050102010706020507" pitchFamily="18" charset="2"/>
              <a:buChar char=""/>
            </a:pPr>
            <a:r>
              <a:rPr lang="en-IN" sz="3600" dirty="0">
                <a:latin typeface="Calibri" panose="020F0502020204030204" pitchFamily="34" charset="0"/>
                <a:cs typeface="Shruti" panose="020B0502040204020203" pitchFamily="34" charset="0"/>
              </a:rPr>
              <a:t>Since it is a public company, it is listed on the stock exchange is traded openly. Hence, it is subjected to more legal regulation and public disclosure. However, it is able to raise capital easily through the stock market. </a:t>
            </a:r>
          </a:p>
        </p:txBody>
      </p:sp>
      <p:sp>
        <p:nvSpPr>
          <p:cNvPr id="2" name="Footer Placeholder 7">
            <a:extLst>
              <a:ext uri="{FF2B5EF4-FFF2-40B4-BE49-F238E27FC236}">
                <a16:creationId xmlns:a16="http://schemas.microsoft.com/office/drawing/2014/main" id="{6B03772E-66A6-13A6-3071-9263B0E47D97}"/>
              </a:ext>
            </a:extLst>
          </p:cNvPr>
          <p:cNvSpPr>
            <a:spLocks noGrp="1"/>
          </p:cNvSpPr>
          <p:nvPr>
            <p:ph type="ftr" sz="quarter" idx="11"/>
          </p:nvPr>
        </p:nvSpPr>
        <p:spPr>
          <a:xfrm>
            <a:off x="3458968" y="9593204"/>
            <a:ext cx="10995992" cy="483704"/>
          </a:xfrm>
        </p:spPr>
        <p:txBody>
          <a:bodyPr/>
          <a:lstStyle/>
          <a:p>
            <a:pPr algn="r"/>
            <a:r>
              <a:rPr lang="en-IN" sz="2400" b="1" dirty="0"/>
              <a:t>DARSHIT AHYA                            ahya.darshit@gmail.com               + 91 90336 33231</a:t>
            </a:r>
          </a:p>
        </p:txBody>
      </p:sp>
      <p:pic>
        <p:nvPicPr>
          <p:cNvPr id="3" name="Picture 2">
            <a:extLst>
              <a:ext uri="{FF2B5EF4-FFF2-40B4-BE49-F238E27FC236}">
                <a16:creationId xmlns:a16="http://schemas.microsoft.com/office/drawing/2014/main" id="{DB154169-89BF-E69C-03D6-AA5CEAE35B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10238" y="9463177"/>
            <a:ext cx="445604" cy="743758"/>
          </a:xfrm>
          <a:prstGeom prst="rect">
            <a:avLst/>
          </a:prstGeom>
        </p:spPr>
      </p:pic>
      <p:pic>
        <p:nvPicPr>
          <p:cNvPr id="5" name="Picture 4">
            <a:extLst>
              <a:ext uri="{FF2B5EF4-FFF2-40B4-BE49-F238E27FC236}">
                <a16:creationId xmlns:a16="http://schemas.microsoft.com/office/drawing/2014/main" id="{5459736E-4B3D-A3D2-79E1-C18EEBE7AC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391400" y="9671440"/>
            <a:ext cx="523875" cy="327232"/>
          </a:xfrm>
          <a:prstGeom prst="rect">
            <a:avLst/>
          </a:prstGeom>
        </p:spPr>
      </p:pic>
      <p:pic>
        <p:nvPicPr>
          <p:cNvPr id="7" name="Picture 6">
            <a:extLst>
              <a:ext uri="{FF2B5EF4-FFF2-40B4-BE49-F238E27FC236}">
                <a16:creationId xmlns:a16="http://schemas.microsoft.com/office/drawing/2014/main" id="{E87679C6-F4C7-4BB1-73D3-D22107AFA9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34800" y="9656238"/>
            <a:ext cx="380999" cy="380999"/>
          </a:xfrm>
          <a:prstGeom prst="rect">
            <a:avLst/>
          </a:prstGeom>
        </p:spPr>
      </p:pic>
    </p:spTree>
    <p:extLst>
      <p:ext uri="{BB962C8B-B14F-4D97-AF65-F5344CB8AC3E}">
        <p14:creationId xmlns:p14="http://schemas.microsoft.com/office/powerpoint/2010/main" val="25476334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EFE4705-5954-9645-C51D-9FC8CC8426F7}"/>
              </a:ext>
            </a:extLst>
          </p:cNvPr>
          <p:cNvSpPr txBox="1"/>
          <p:nvPr/>
        </p:nvSpPr>
        <p:spPr>
          <a:xfrm>
            <a:off x="228600" y="31474"/>
            <a:ext cx="18288000" cy="1130887"/>
          </a:xfrm>
          <a:prstGeom prst="rect">
            <a:avLst/>
          </a:prstGeom>
          <a:noFill/>
        </p:spPr>
        <p:txBody>
          <a:bodyPr wrap="square">
            <a:spAutoFit/>
          </a:bodyPr>
          <a:lstStyle/>
          <a:p>
            <a:pPr>
              <a:lnSpc>
                <a:spcPct val="107000"/>
              </a:lnSpc>
              <a:spcAft>
                <a:spcPts val="800"/>
              </a:spcAft>
            </a:pPr>
            <a:r>
              <a:rPr lang="en-IN" sz="6600" b="1" i="1" u="sng"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Calibri" panose="020F0502020204030204" pitchFamily="34" charset="0"/>
                <a:ea typeface="+mj-ea"/>
                <a:cs typeface="Shruti" panose="020B0502040204020203" pitchFamily="34" charset="0"/>
              </a:rPr>
              <a:t>Considerations When Registering an entity in India</a:t>
            </a:r>
          </a:p>
        </p:txBody>
      </p:sp>
      <p:sp>
        <p:nvSpPr>
          <p:cNvPr id="6" name="TextBox 5">
            <a:extLst>
              <a:ext uri="{FF2B5EF4-FFF2-40B4-BE49-F238E27FC236}">
                <a16:creationId xmlns:a16="http://schemas.microsoft.com/office/drawing/2014/main" id="{12CB7B46-83D5-C7F2-1881-F101EADC51F6}"/>
              </a:ext>
            </a:extLst>
          </p:cNvPr>
          <p:cNvSpPr txBox="1"/>
          <p:nvPr/>
        </p:nvSpPr>
        <p:spPr>
          <a:xfrm>
            <a:off x="685800" y="1485900"/>
            <a:ext cx="16687800" cy="7753918"/>
          </a:xfrm>
          <a:prstGeom prst="rect">
            <a:avLst/>
          </a:prstGeom>
          <a:noFill/>
        </p:spPr>
        <p:txBody>
          <a:bodyPr wrap="square">
            <a:spAutoFit/>
          </a:bodyPr>
          <a:lstStyle/>
          <a:p>
            <a:pPr algn="just">
              <a:lnSpc>
                <a:spcPct val="107000"/>
              </a:lnSpc>
              <a:spcAft>
                <a:spcPts val="800"/>
              </a:spcAft>
            </a:pPr>
            <a:r>
              <a:rPr lang="en-IN" sz="3200" dirty="0">
                <a:latin typeface="Calibri" panose="020F0502020204030204" pitchFamily="34" charset="0"/>
                <a:cs typeface="Shruti" panose="020B0502040204020203" pitchFamily="34" charset="0"/>
              </a:rPr>
              <a:t>There are many valuable factors to consider when registering a company in India, including the following:</a:t>
            </a:r>
          </a:p>
          <a:p>
            <a:pPr marL="457200" indent="-457200" algn="just">
              <a:lnSpc>
                <a:spcPct val="107000"/>
              </a:lnSpc>
              <a:spcAft>
                <a:spcPts val="800"/>
              </a:spcAft>
              <a:buFont typeface="Arial" panose="020B0604020202020204" pitchFamily="34" charset="0"/>
              <a:buChar char="•"/>
            </a:pPr>
            <a:r>
              <a:rPr lang="en-IN" sz="3200" dirty="0">
                <a:solidFill>
                  <a:schemeClr val="tx2">
                    <a:lumMod val="60000"/>
                    <a:lumOff val="40000"/>
                  </a:schemeClr>
                </a:solidFill>
                <a:latin typeface="Calibri" panose="020F0502020204030204" pitchFamily="34" charset="0"/>
                <a:cs typeface="Shruti" panose="020B0502040204020203" pitchFamily="34" charset="0"/>
              </a:rPr>
              <a:t>The number of owners – </a:t>
            </a:r>
            <a:r>
              <a:rPr lang="en-IN" sz="3200" dirty="0">
                <a:latin typeface="Calibri" panose="020F0502020204030204" pitchFamily="34" charset="0"/>
                <a:cs typeface="Shruti" panose="020B0502040204020203" pitchFamily="34" charset="0"/>
              </a:rPr>
              <a:t>The number of owners affects whether certain business entities are available. A-One Person Company may be best when there is a single owner. However, if the business has several owners, a Limited Liability Partnership or Private Limited Company may be more suited.</a:t>
            </a:r>
          </a:p>
          <a:p>
            <a:pPr marL="457200" indent="-457200" algn="just">
              <a:lnSpc>
                <a:spcPct val="107000"/>
              </a:lnSpc>
              <a:spcAft>
                <a:spcPts val="800"/>
              </a:spcAft>
              <a:buFont typeface="Arial" panose="020B0604020202020204" pitchFamily="34" charset="0"/>
              <a:buChar char="•"/>
            </a:pPr>
            <a:r>
              <a:rPr lang="en-IN" sz="3200" dirty="0">
                <a:solidFill>
                  <a:schemeClr val="tx2">
                    <a:lumMod val="60000"/>
                    <a:lumOff val="40000"/>
                  </a:schemeClr>
                </a:solidFill>
                <a:latin typeface="Calibri" panose="020F0502020204030204" pitchFamily="34" charset="0"/>
                <a:cs typeface="Shruti" panose="020B0502040204020203" pitchFamily="34" charset="0"/>
              </a:rPr>
              <a:t>Level of legal compliance – </a:t>
            </a:r>
            <a:r>
              <a:rPr lang="en-IN" sz="3200" dirty="0">
                <a:latin typeface="Calibri" panose="020F0502020204030204" pitchFamily="34" charset="0"/>
                <a:cs typeface="Shruti" panose="020B0502040204020203" pitchFamily="34" charset="0"/>
              </a:rPr>
              <a:t>The business owner must carefully consider what steps will be necessary to remain compliant at all times. Some business types require additional steps and obstacles to achieve compliance.</a:t>
            </a:r>
          </a:p>
          <a:p>
            <a:pPr marL="457200" indent="-457200" algn="just">
              <a:lnSpc>
                <a:spcPct val="107000"/>
              </a:lnSpc>
              <a:spcAft>
                <a:spcPts val="800"/>
              </a:spcAft>
              <a:buFont typeface="Arial" panose="020B0604020202020204" pitchFamily="34" charset="0"/>
              <a:buChar char="•"/>
            </a:pPr>
            <a:r>
              <a:rPr lang="en-IN" sz="3200" dirty="0">
                <a:solidFill>
                  <a:schemeClr val="tx2">
                    <a:lumMod val="60000"/>
                    <a:lumOff val="40000"/>
                  </a:schemeClr>
                </a:solidFill>
                <a:latin typeface="Calibri" panose="020F0502020204030204" pitchFamily="34" charset="0"/>
                <a:cs typeface="Shruti" panose="020B0502040204020203" pitchFamily="34" charset="0"/>
              </a:rPr>
              <a:t>Liability –</a:t>
            </a:r>
            <a:r>
              <a:rPr lang="en-IN" sz="3200" dirty="0">
                <a:latin typeface="Calibri" panose="020F0502020204030204" pitchFamily="34" charset="0"/>
                <a:cs typeface="Shruti" panose="020B0502040204020203" pitchFamily="34" charset="0"/>
              </a:rPr>
              <a:t> A key consideration when registering a company in India is the extent that the owner wants to be liable for the company. Single proprietors and partners have unlimited liability, so creditors can personally persuade them for not paying company debts. Companies have limited liability, typically in the number of contributions they have made to the business or the value of their shares.</a:t>
            </a:r>
          </a:p>
        </p:txBody>
      </p:sp>
      <p:sp>
        <p:nvSpPr>
          <p:cNvPr id="2" name="Footer Placeholder 7">
            <a:extLst>
              <a:ext uri="{FF2B5EF4-FFF2-40B4-BE49-F238E27FC236}">
                <a16:creationId xmlns:a16="http://schemas.microsoft.com/office/drawing/2014/main" id="{27DAF4AA-863B-D492-BD0A-B8206D8D5A0C}"/>
              </a:ext>
            </a:extLst>
          </p:cNvPr>
          <p:cNvSpPr>
            <a:spLocks noGrp="1"/>
          </p:cNvSpPr>
          <p:nvPr>
            <p:ph type="ftr" sz="quarter" idx="11"/>
          </p:nvPr>
        </p:nvSpPr>
        <p:spPr>
          <a:xfrm>
            <a:off x="3458968" y="9593204"/>
            <a:ext cx="10995992" cy="483704"/>
          </a:xfrm>
        </p:spPr>
        <p:txBody>
          <a:bodyPr/>
          <a:lstStyle/>
          <a:p>
            <a:pPr algn="r"/>
            <a:r>
              <a:rPr lang="en-IN" sz="2400" b="1" dirty="0"/>
              <a:t>DARSHIT AHYA                            ahya.darshit@gmail.com               + 91 90336 33231</a:t>
            </a:r>
          </a:p>
        </p:txBody>
      </p:sp>
      <p:pic>
        <p:nvPicPr>
          <p:cNvPr id="3" name="Picture 2">
            <a:extLst>
              <a:ext uri="{FF2B5EF4-FFF2-40B4-BE49-F238E27FC236}">
                <a16:creationId xmlns:a16="http://schemas.microsoft.com/office/drawing/2014/main" id="{8A7069D4-982A-E404-AB8B-F52EB33187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54895" y="9463177"/>
            <a:ext cx="445604" cy="743758"/>
          </a:xfrm>
          <a:prstGeom prst="rect">
            <a:avLst/>
          </a:prstGeom>
        </p:spPr>
      </p:pic>
      <p:pic>
        <p:nvPicPr>
          <p:cNvPr id="5" name="Picture 4">
            <a:extLst>
              <a:ext uri="{FF2B5EF4-FFF2-40B4-BE49-F238E27FC236}">
                <a16:creationId xmlns:a16="http://schemas.microsoft.com/office/drawing/2014/main" id="{C17CE518-E2C3-34E8-E029-FFB34D01DD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391400" y="9671440"/>
            <a:ext cx="523875" cy="327232"/>
          </a:xfrm>
          <a:prstGeom prst="rect">
            <a:avLst/>
          </a:prstGeom>
        </p:spPr>
      </p:pic>
      <p:pic>
        <p:nvPicPr>
          <p:cNvPr id="7" name="Picture 6">
            <a:extLst>
              <a:ext uri="{FF2B5EF4-FFF2-40B4-BE49-F238E27FC236}">
                <a16:creationId xmlns:a16="http://schemas.microsoft.com/office/drawing/2014/main" id="{C002E14E-FFAF-B21F-70F0-B5BBB12D46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34800" y="9656238"/>
            <a:ext cx="380999" cy="380999"/>
          </a:xfrm>
          <a:prstGeom prst="rect">
            <a:avLst/>
          </a:prstGeom>
        </p:spPr>
      </p:pic>
    </p:spTree>
    <p:extLst>
      <p:ext uri="{BB962C8B-B14F-4D97-AF65-F5344CB8AC3E}">
        <p14:creationId xmlns:p14="http://schemas.microsoft.com/office/powerpoint/2010/main" val="11424476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D7C4721-D97F-C87A-24DD-0B09F6F93F5A}"/>
              </a:ext>
            </a:extLst>
          </p:cNvPr>
          <p:cNvSpPr txBox="1"/>
          <p:nvPr/>
        </p:nvSpPr>
        <p:spPr>
          <a:xfrm>
            <a:off x="990600" y="790898"/>
            <a:ext cx="16383000" cy="5016630"/>
          </a:xfrm>
          <a:prstGeom prst="rect">
            <a:avLst/>
          </a:prstGeom>
          <a:noFill/>
        </p:spPr>
        <p:txBody>
          <a:bodyPr wrap="square">
            <a:spAutoFit/>
          </a:bodyPr>
          <a:lstStyle/>
          <a:p>
            <a:pPr marL="457200" indent="-457200" algn="just">
              <a:lnSpc>
                <a:spcPct val="107000"/>
              </a:lnSpc>
              <a:spcAft>
                <a:spcPts val="800"/>
              </a:spcAft>
              <a:buFont typeface="Arial" panose="020B0604020202020204" pitchFamily="34" charset="0"/>
              <a:buChar char="•"/>
            </a:pPr>
            <a:r>
              <a:rPr lang="en-IN" sz="3200" dirty="0">
                <a:solidFill>
                  <a:schemeClr val="tx2">
                    <a:lumMod val="60000"/>
                    <a:lumOff val="40000"/>
                  </a:schemeClr>
                </a:solidFill>
                <a:latin typeface="Calibri" panose="020F0502020204030204" pitchFamily="34" charset="0"/>
                <a:cs typeface="Shruti" panose="020B0502040204020203" pitchFamily="34" charset="0"/>
              </a:rPr>
              <a:t>Value of initial investment – </a:t>
            </a:r>
            <a:r>
              <a:rPr lang="en-IN" sz="3200" dirty="0">
                <a:latin typeface="Calibri" panose="020F0502020204030204" pitchFamily="34" charset="0"/>
                <a:cs typeface="Shruti" panose="020B0502040204020203" pitchFamily="34" charset="0"/>
              </a:rPr>
              <a:t>If the owner desires to create a minimum initial investment, a Single Proprietorship, Hindu Undivided Family, or Partnership may be the best choice. However, if the company owner is sure that he or she will be able to recuperate the setup and compliance costs, a Private Limited Company is also an appropriate selection.</a:t>
            </a:r>
          </a:p>
          <a:p>
            <a:pPr marL="457200" indent="-457200" algn="just">
              <a:lnSpc>
                <a:spcPct val="107000"/>
              </a:lnSpc>
              <a:spcAft>
                <a:spcPts val="800"/>
              </a:spcAft>
              <a:buFont typeface="Arial" panose="020B0604020202020204" pitchFamily="34" charset="0"/>
              <a:buChar char="•"/>
            </a:pPr>
            <a:r>
              <a:rPr lang="en-IN" sz="3200" dirty="0">
                <a:solidFill>
                  <a:schemeClr val="tx2">
                    <a:lumMod val="60000"/>
                    <a:lumOff val="40000"/>
                  </a:schemeClr>
                </a:solidFill>
                <a:latin typeface="Calibri" panose="020F0502020204030204" pitchFamily="34" charset="0"/>
                <a:cs typeface="Shruti" panose="020B0502040204020203" pitchFamily="34" charset="0"/>
              </a:rPr>
              <a:t>Tax structure – </a:t>
            </a:r>
            <a:r>
              <a:rPr lang="en-IN" sz="3200" dirty="0">
                <a:latin typeface="Calibri" panose="020F0502020204030204" pitchFamily="34" charset="0"/>
                <a:cs typeface="Shruti" panose="020B0502040204020203" pitchFamily="34" charset="0"/>
              </a:rPr>
              <a:t>Sole proprietors are taxed at an individual rate, and the business income is added to other income of the individual. A higher tax rate may be executed to companies.</a:t>
            </a:r>
          </a:p>
          <a:p>
            <a:pPr marL="457200" indent="-457200" algn="just">
              <a:lnSpc>
                <a:spcPct val="107000"/>
              </a:lnSpc>
              <a:spcAft>
                <a:spcPts val="800"/>
              </a:spcAft>
              <a:buFont typeface="Arial" panose="020B0604020202020204" pitchFamily="34" charset="0"/>
              <a:buChar char="•"/>
            </a:pPr>
            <a:r>
              <a:rPr lang="en-IN" sz="3200" dirty="0">
                <a:solidFill>
                  <a:schemeClr val="tx2">
                    <a:lumMod val="60000"/>
                    <a:lumOff val="40000"/>
                  </a:schemeClr>
                </a:solidFill>
                <a:latin typeface="Calibri" panose="020F0502020204030204" pitchFamily="34" charset="0"/>
                <a:cs typeface="Shruti" panose="020B0502040204020203" pitchFamily="34" charset="0"/>
              </a:rPr>
              <a:t>Investor contributions – </a:t>
            </a:r>
            <a:r>
              <a:rPr lang="en-IN" sz="3200" dirty="0">
                <a:latin typeface="Calibri" panose="020F0502020204030204" pitchFamily="34" charset="0"/>
                <a:cs typeface="Shruti" panose="020B0502040204020203" pitchFamily="34" charset="0"/>
              </a:rPr>
              <a:t>It is difficult for unregistered businesses to obtain funds from outside investors. LLPs and Private Limited Companies are trusted more and may be more likely to receive investments than other types of companies.</a:t>
            </a:r>
          </a:p>
        </p:txBody>
      </p:sp>
      <p:sp>
        <p:nvSpPr>
          <p:cNvPr id="2" name="Footer Placeholder 7">
            <a:extLst>
              <a:ext uri="{FF2B5EF4-FFF2-40B4-BE49-F238E27FC236}">
                <a16:creationId xmlns:a16="http://schemas.microsoft.com/office/drawing/2014/main" id="{94BBA024-39A3-649F-AC5F-80390DB7A2FF}"/>
              </a:ext>
            </a:extLst>
          </p:cNvPr>
          <p:cNvSpPr>
            <a:spLocks noGrp="1"/>
          </p:cNvSpPr>
          <p:nvPr>
            <p:ph type="ftr" sz="quarter" idx="11"/>
          </p:nvPr>
        </p:nvSpPr>
        <p:spPr>
          <a:xfrm>
            <a:off x="3458968" y="9593204"/>
            <a:ext cx="10995992" cy="483704"/>
          </a:xfrm>
        </p:spPr>
        <p:txBody>
          <a:bodyPr/>
          <a:lstStyle/>
          <a:p>
            <a:pPr algn="r"/>
            <a:r>
              <a:rPr lang="en-IN" sz="2400" b="1" dirty="0"/>
              <a:t>DARSHIT AHYA                            ahya.darshit@gmail.com               + 91 90336 33231</a:t>
            </a:r>
          </a:p>
        </p:txBody>
      </p:sp>
      <p:pic>
        <p:nvPicPr>
          <p:cNvPr id="3" name="Picture 2">
            <a:extLst>
              <a:ext uri="{FF2B5EF4-FFF2-40B4-BE49-F238E27FC236}">
                <a16:creationId xmlns:a16="http://schemas.microsoft.com/office/drawing/2014/main" id="{AC211D7D-E4E2-7E1B-2EA6-6F32CAC5AE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15138" y="9463177"/>
            <a:ext cx="445604" cy="743758"/>
          </a:xfrm>
          <a:prstGeom prst="rect">
            <a:avLst/>
          </a:prstGeom>
        </p:spPr>
      </p:pic>
      <p:pic>
        <p:nvPicPr>
          <p:cNvPr id="5" name="Picture 4">
            <a:extLst>
              <a:ext uri="{FF2B5EF4-FFF2-40B4-BE49-F238E27FC236}">
                <a16:creationId xmlns:a16="http://schemas.microsoft.com/office/drawing/2014/main" id="{E317BF7C-B234-0DFD-487C-07DBB44B35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391400" y="9671440"/>
            <a:ext cx="523875" cy="327232"/>
          </a:xfrm>
          <a:prstGeom prst="rect">
            <a:avLst/>
          </a:prstGeom>
        </p:spPr>
      </p:pic>
      <p:pic>
        <p:nvPicPr>
          <p:cNvPr id="6" name="Picture 5">
            <a:extLst>
              <a:ext uri="{FF2B5EF4-FFF2-40B4-BE49-F238E27FC236}">
                <a16:creationId xmlns:a16="http://schemas.microsoft.com/office/drawing/2014/main" id="{76D0F5FD-7E9F-817F-4DB7-BC904264CF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34800" y="9656238"/>
            <a:ext cx="380999" cy="380999"/>
          </a:xfrm>
          <a:prstGeom prst="rect">
            <a:avLst/>
          </a:prstGeom>
        </p:spPr>
      </p:pic>
    </p:spTree>
    <p:extLst>
      <p:ext uri="{BB962C8B-B14F-4D97-AF65-F5344CB8AC3E}">
        <p14:creationId xmlns:p14="http://schemas.microsoft.com/office/powerpoint/2010/main" val="3725663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2640B6-44BF-D182-5696-C831F632E4C5}"/>
              </a:ext>
            </a:extLst>
          </p:cNvPr>
          <p:cNvSpPr txBox="1"/>
          <p:nvPr/>
        </p:nvSpPr>
        <p:spPr>
          <a:xfrm>
            <a:off x="2890229" y="0"/>
            <a:ext cx="16240328" cy="1638910"/>
          </a:xfrm>
          <a:prstGeom prst="rect">
            <a:avLst/>
          </a:prstGeom>
          <a:noFill/>
        </p:spPr>
        <p:txBody>
          <a:bodyPr wrap="square" rtlCol="0">
            <a:spAutoFit/>
          </a:bodyPr>
          <a:lstStyle/>
          <a:p>
            <a:r>
              <a:rPr lang="en-US" sz="7350" b="1" u="sng"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Calibri" panose="020F0502020204030204" pitchFamily="34" charset="0"/>
                <a:ea typeface="+mj-ea"/>
                <a:cs typeface="Shruti" panose="020B0502040204020203" pitchFamily="34" charset="0"/>
              </a:rPr>
              <a:t> Role of CA/CS in Start-up</a:t>
            </a:r>
            <a:endParaRPr lang="en-IN" sz="7350" b="1" u="sng"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Calibri" panose="020F0502020204030204" pitchFamily="34" charset="0"/>
              <a:ea typeface="+mj-ea"/>
              <a:cs typeface="Shruti" panose="020B0502040204020203" pitchFamily="34" charset="0"/>
            </a:endParaRPr>
          </a:p>
          <a:p>
            <a:endParaRPr lang="en-IN" sz="2700" dirty="0"/>
          </a:p>
        </p:txBody>
      </p:sp>
      <p:sp>
        <p:nvSpPr>
          <p:cNvPr id="3" name="TextBox 2">
            <a:extLst>
              <a:ext uri="{FF2B5EF4-FFF2-40B4-BE49-F238E27FC236}">
                <a16:creationId xmlns:a16="http://schemas.microsoft.com/office/drawing/2014/main" id="{55122653-73A4-444A-145A-CA76527B01C2}"/>
              </a:ext>
            </a:extLst>
          </p:cNvPr>
          <p:cNvSpPr txBox="1"/>
          <p:nvPr/>
        </p:nvSpPr>
        <p:spPr>
          <a:xfrm>
            <a:off x="633049" y="1498798"/>
            <a:ext cx="15678443" cy="646331"/>
          </a:xfrm>
          <a:prstGeom prst="rect">
            <a:avLst/>
          </a:prstGeom>
          <a:noFill/>
          <a:effectLst/>
        </p:spPr>
        <p:txBody>
          <a:bodyPr wrap="square" rtlCol="0">
            <a:spAutoFit/>
          </a:bodyPr>
          <a:lstStyle/>
          <a:p>
            <a:pPr marL="514350" indent="-514350">
              <a:buFont typeface="+mj-lt"/>
              <a:buAutoNum type="arabicPeriod"/>
            </a:pPr>
            <a:r>
              <a:rPr lang="en-IN" sz="3600" b="1" i="1" dirty="0">
                <a:solidFill>
                  <a:srgbClr val="C00000"/>
                </a:solidFill>
              </a:rPr>
              <a:t>CA/CS as a mentor to start-ups.</a:t>
            </a:r>
          </a:p>
        </p:txBody>
      </p:sp>
      <p:sp>
        <p:nvSpPr>
          <p:cNvPr id="4" name="TextBox 3">
            <a:extLst>
              <a:ext uri="{FF2B5EF4-FFF2-40B4-BE49-F238E27FC236}">
                <a16:creationId xmlns:a16="http://schemas.microsoft.com/office/drawing/2014/main" id="{EE2EBDDB-70D9-6794-FA23-42425F6462EC}"/>
              </a:ext>
            </a:extLst>
          </p:cNvPr>
          <p:cNvSpPr txBox="1"/>
          <p:nvPr/>
        </p:nvSpPr>
        <p:spPr>
          <a:xfrm>
            <a:off x="1118382" y="2106617"/>
            <a:ext cx="15404124" cy="2062103"/>
          </a:xfrm>
          <a:prstGeom prst="rect">
            <a:avLst/>
          </a:prstGeom>
          <a:noFill/>
        </p:spPr>
        <p:txBody>
          <a:bodyPr wrap="square" rtlCol="0">
            <a:spAutoFit/>
          </a:bodyPr>
          <a:lstStyle/>
          <a:p>
            <a:pPr algn="just"/>
            <a:r>
              <a:rPr lang="en-IN" sz="3200" dirty="0">
                <a:latin typeface="Calibri" panose="020F0502020204030204" pitchFamily="34" charset="0"/>
                <a:cs typeface="Shruti" panose="020B0502040204020203" pitchFamily="34" charset="0"/>
              </a:rPr>
              <a:t>CA/CS provides the mentorship &amp; guidance, enhances the brand of the start-up &amp; experience, help entrepreneurs in growing &amp; scaling their business. Also, enables connections and outreach by collaborating the start-up &amp; networking them by ultimately creating an impact in a community at large.</a:t>
            </a:r>
          </a:p>
        </p:txBody>
      </p:sp>
      <p:sp>
        <p:nvSpPr>
          <p:cNvPr id="5" name="TextBox 4">
            <a:extLst>
              <a:ext uri="{FF2B5EF4-FFF2-40B4-BE49-F238E27FC236}">
                <a16:creationId xmlns:a16="http://schemas.microsoft.com/office/drawing/2014/main" id="{A7451864-F664-AF54-DCC1-F28E0D9918ED}"/>
              </a:ext>
            </a:extLst>
          </p:cNvPr>
          <p:cNvSpPr txBox="1"/>
          <p:nvPr/>
        </p:nvSpPr>
        <p:spPr>
          <a:xfrm>
            <a:off x="633049" y="4318156"/>
            <a:ext cx="11774660" cy="646331"/>
          </a:xfrm>
          <a:prstGeom prst="rect">
            <a:avLst/>
          </a:prstGeom>
          <a:noFill/>
          <a:effectLst/>
        </p:spPr>
        <p:txBody>
          <a:bodyPr wrap="square" rtlCol="0">
            <a:spAutoFit/>
          </a:bodyPr>
          <a:lstStyle/>
          <a:p>
            <a:r>
              <a:rPr lang="en-US" sz="3600" b="1" i="1" dirty="0">
                <a:solidFill>
                  <a:srgbClr val="C00000"/>
                </a:solidFill>
              </a:rPr>
              <a:t>2. </a:t>
            </a:r>
            <a:r>
              <a:rPr lang="en-IN" sz="3600" b="1" i="1" dirty="0">
                <a:solidFill>
                  <a:srgbClr val="C00000"/>
                </a:solidFill>
              </a:rPr>
              <a:t> Drafting of Agreements &amp; Policies for start-ups.</a:t>
            </a:r>
          </a:p>
        </p:txBody>
      </p:sp>
      <p:sp>
        <p:nvSpPr>
          <p:cNvPr id="6" name="TextBox 5">
            <a:extLst>
              <a:ext uri="{FF2B5EF4-FFF2-40B4-BE49-F238E27FC236}">
                <a16:creationId xmlns:a16="http://schemas.microsoft.com/office/drawing/2014/main" id="{6A54C4DA-95DC-BC1F-3231-2EFEC8F4714E}"/>
              </a:ext>
            </a:extLst>
          </p:cNvPr>
          <p:cNvSpPr txBox="1"/>
          <p:nvPr/>
        </p:nvSpPr>
        <p:spPr>
          <a:xfrm>
            <a:off x="1266093" y="5017262"/>
            <a:ext cx="15404124" cy="3954929"/>
          </a:xfrm>
          <a:prstGeom prst="rect">
            <a:avLst/>
          </a:prstGeom>
          <a:noFill/>
        </p:spPr>
        <p:txBody>
          <a:bodyPr wrap="square" rtlCol="0">
            <a:spAutoFit/>
          </a:bodyPr>
          <a:lstStyle/>
          <a:p>
            <a:pPr algn="just"/>
            <a:r>
              <a:rPr lang="en-US" sz="3200" dirty="0">
                <a:latin typeface="Calibri" panose="020F0502020204030204" pitchFamily="34" charset="0"/>
                <a:cs typeface="Shruti" panose="020B0502040204020203" pitchFamily="34" charset="0"/>
              </a:rPr>
              <a:t>CA/CS can help in drafting various agreements, contracts, deeds, required from time to time. A Startup for day-to-day business activities forms various business associations for which a valid contract and agreements are necessary. Language and terms of every such contract is different from other. A Practicing CA/CS and its legal team is very well versed to draft a agreement as per the needs of the parties to contract. Other agreements which a start-up usually requires are Shareholders agreement, non-disclosure agreement, Founder’s Agreement, Legal Notices, etc.</a:t>
            </a:r>
            <a:endParaRPr lang="en-IN" sz="3200" dirty="0">
              <a:latin typeface="Calibri" panose="020F0502020204030204" pitchFamily="34" charset="0"/>
              <a:cs typeface="Shruti" panose="020B0502040204020203" pitchFamily="34" charset="0"/>
            </a:endParaRPr>
          </a:p>
          <a:p>
            <a:endParaRPr lang="en-IN" sz="2700" dirty="0"/>
          </a:p>
        </p:txBody>
      </p:sp>
      <p:sp>
        <p:nvSpPr>
          <p:cNvPr id="7" name="Footer Placeholder 7">
            <a:extLst>
              <a:ext uri="{FF2B5EF4-FFF2-40B4-BE49-F238E27FC236}">
                <a16:creationId xmlns:a16="http://schemas.microsoft.com/office/drawing/2014/main" id="{417DECF8-AFED-43A3-BDBF-34961D1449E2}"/>
              </a:ext>
            </a:extLst>
          </p:cNvPr>
          <p:cNvSpPr>
            <a:spLocks noGrp="1"/>
          </p:cNvSpPr>
          <p:nvPr>
            <p:ph type="ftr" sz="quarter" idx="11"/>
          </p:nvPr>
        </p:nvSpPr>
        <p:spPr>
          <a:xfrm>
            <a:off x="3458968" y="9593204"/>
            <a:ext cx="10995992" cy="483704"/>
          </a:xfrm>
        </p:spPr>
        <p:txBody>
          <a:bodyPr/>
          <a:lstStyle/>
          <a:p>
            <a:pPr algn="r"/>
            <a:r>
              <a:rPr lang="en-IN" sz="2400" b="1" dirty="0"/>
              <a:t>DARSHIT AHYA                            ahya.darshit@gmail.com               + 91 90336 33231</a:t>
            </a:r>
          </a:p>
        </p:txBody>
      </p:sp>
      <p:pic>
        <p:nvPicPr>
          <p:cNvPr id="8" name="Picture 7">
            <a:extLst>
              <a:ext uri="{FF2B5EF4-FFF2-40B4-BE49-F238E27FC236}">
                <a16:creationId xmlns:a16="http://schemas.microsoft.com/office/drawing/2014/main" id="{449AD141-47C1-48EA-6416-FEBD98DBF7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4773" y="9463177"/>
            <a:ext cx="445604" cy="743758"/>
          </a:xfrm>
          <a:prstGeom prst="rect">
            <a:avLst/>
          </a:prstGeom>
        </p:spPr>
      </p:pic>
      <p:pic>
        <p:nvPicPr>
          <p:cNvPr id="9" name="Picture 8">
            <a:extLst>
              <a:ext uri="{FF2B5EF4-FFF2-40B4-BE49-F238E27FC236}">
                <a16:creationId xmlns:a16="http://schemas.microsoft.com/office/drawing/2014/main" id="{56553712-49FA-6EE8-6289-ADC2DF5D1E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391400" y="9671440"/>
            <a:ext cx="523875" cy="327232"/>
          </a:xfrm>
          <a:prstGeom prst="rect">
            <a:avLst/>
          </a:prstGeom>
        </p:spPr>
      </p:pic>
      <p:pic>
        <p:nvPicPr>
          <p:cNvPr id="10" name="Picture 9">
            <a:extLst>
              <a:ext uri="{FF2B5EF4-FFF2-40B4-BE49-F238E27FC236}">
                <a16:creationId xmlns:a16="http://schemas.microsoft.com/office/drawing/2014/main" id="{1E96603C-646A-682D-E185-412E02C404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34800" y="9656238"/>
            <a:ext cx="380999" cy="380999"/>
          </a:xfrm>
          <a:prstGeom prst="rect">
            <a:avLst/>
          </a:prstGeom>
        </p:spPr>
      </p:pic>
    </p:spTree>
    <p:extLst>
      <p:ext uri="{BB962C8B-B14F-4D97-AF65-F5344CB8AC3E}">
        <p14:creationId xmlns:p14="http://schemas.microsoft.com/office/powerpoint/2010/main" val="3476973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6DD4EE-72C4-F312-5724-ACC2BA869946}"/>
              </a:ext>
            </a:extLst>
          </p:cNvPr>
          <p:cNvSpPr txBox="1"/>
          <p:nvPr/>
        </p:nvSpPr>
        <p:spPr>
          <a:xfrm>
            <a:off x="1139483" y="97651"/>
            <a:ext cx="11521440" cy="646331"/>
          </a:xfrm>
          <a:prstGeom prst="rect">
            <a:avLst/>
          </a:prstGeom>
          <a:noFill/>
          <a:effectLst/>
        </p:spPr>
        <p:txBody>
          <a:bodyPr wrap="square" rtlCol="0">
            <a:spAutoFit/>
          </a:bodyPr>
          <a:lstStyle/>
          <a:p>
            <a:r>
              <a:rPr lang="en-US" sz="3600" b="1" i="1" dirty="0">
                <a:solidFill>
                  <a:srgbClr val="C00000"/>
                </a:solidFill>
              </a:rPr>
              <a:t>3. </a:t>
            </a:r>
            <a:r>
              <a:rPr lang="en-IN" sz="3600" b="1" i="1" dirty="0">
                <a:solidFill>
                  <a:srgbClr val="C00000"/>
                </a:solidFill>
              </a:rPr>
              <a:t> CA/CS as Compliance Officer.</a:t>
            </a:r>
          </a:p>
        </p:txBody>
      </p:sp>
      <p:sp>
        <p:nvSpPr>
          <p:cNvPr id="3" name="TextBox 2">
            <a:extLst>
              <a:ext uri="{FF2B5EF4-FFF2-40B4-BE49-F238E27FC236}">
                <a16:creationId xmlns:a16="http://schemas.microsoft.com/office/drawing/2014/main" id="{356E16B1-8802-A554-EB5D-8A10A1630A02}"/>
              </a:ext>
            </a:extLst>
          </p:cNvPr>
          <p:cNvSpPr txBox="1"/>
          <p:nvPr/>
        </p:nvSpPr>
        <p:spPr>
          <a:xfrm>
            <a:off x="1723294" y="742406"/>
            <a:ext cx="15425225" cy="2554545"/>
          </a:xfrm>
          <a:prstGeom prst="rect">
            <a:avLst/>
          </a:prstGeom>
          <a:noFill/>
        </p:spPr>
        <p:txBody>
          <a:bodyPr wrap="square" rtlCol="0">
            <a:spAutoFit/>
          </a:bodyPr>
          <a:lstStyle/>
          <a:p>
            <a:pPr algn="just"/>
            <a:r>
              <a:rPr lang="en-US" sz="3200" dirty="0">
                <a:latin typeface="Calibri" panose="020F0502020204030204" pitchFamily="34" charset="0"/>
                <a:cs typeface="Shruti" panose="020B0502040204020203" pitchFamily="34" charset="0"/>
              </a:rPr>
              <a:t>Compliance: CA/CS play a crucial role in ensuring that startups comply with various laws and regulations. Startups need to comply with taxation laws, company laws, and other regulatory requirements. CA/CS help startups understand the legal requirements and assist them in meeting their compliance obligations. They also help startups maintain their books of accounts and prepare financial statements.</a:t>
            </a:r>
            <a:endParaRPr lang="en-IN" sz="3200" dirty="0">
              <a:latin typeface="Calibri" panose="020F0502020204030204" pitchFamily="34" charset="0"/>
              <a:cs typeface="Shruti" panose="020B0502040204020203" pitchFamily="34" charset="0"/>
            </a:endParaRPr>
          </a:p>
        </p:txBody>
      </p:sp>
      <p:sp>
        <p:nvSpPr>
          <p:cNvPr id="4" name="TextBox 3">
            <a:extLst>
              <a:ext uri="{FF2B5EF4-FFF2-40B4-BE49-F238E27FC236}">
                <a16:creationId xmlns:a16="http://schemas.microsoft.com/office/drawing/2014/main" id="{0B7FED83-B509-4845-1458-EA0A061E386B}"/>
              </a:ext>
            </a:extLst>
          </p:cNvPr>
          <p:cNvSpPr txBox="1"/>
          <p:nvPr/>
        </p:nvSpPr>
        <p:spPr>
          <a:xfrm>
            <a:off x="991772" y="3189230"/>
            <a:ext cx="11669151" cy="646331"/>
          </a:xfrm>
          <a:prstGeom prst="rect">
            <a:avLst/>
          </a:prstGeom>
          <a:noFill/>
          <a:effectLst/>
        </p:spPr>
        <p:txBody>
          <a:bodyPr wrap="square" rtlCol="0">
            <a:spAutoFit/>
          </a:bodyPr>
          <a:lstStyle/>
          <a:p>
            <a:r>
              <a:rPr lang="en-US" sz="3600" b="1" i="1" dirty="0">
                <a:solidFill>
                  <a:srgbClr val="C00000"/>
                </a:solidFill>
              </a:rPr>
              <a:t>4. </a:t>
            </a:r>
            <a:r>
              <a:rPr lang="en-IN" sz="3600" b="1" i="1" dirty="0">
                <a:solidFill>
                  <a:srgbClr val="C00000"/>
                </a:solidFill>
              </a:rPr>
              <a:t> Adherence of Applicable laws to start-ups.</a:t>
            </a:r>
          </a:p>
        </p:txBody>
      </p:sp>
      <p:sp>
        <p:nvSpPr>
          <p:cNvPr id="5" name="TextBox 4">
            <a:extLst>
              <a:ext uri="{FF2B5EF4-FFF2-40B4-BE49-F238E27FC236}">
                <a16:creationId xmlns:a16="http://schemas.microsoft.com/office/drawing/2014/main" id="{ACA58639-5EA7-7D57-2CA5-9A300A25CB0E}"/>
              </a:ext>
            </a:extLst>
          </p:cNvPr>
          <p:cNvSpPr txBox="1"/>
          <p:nvPr/>
        </p:nvSpPr>
        <p:spPr>
          <a:xfrm>
            <a:off x="1723293" y="3833985"/>
            <a:ext cx="15235311" cy="5509200"/>
          </a:xfrm>
          <a:prstGeom prst="rect">
            <a:avLst/>
          </a:prstGeom>
          <a:noFill/>
        </p:spPr>
        <p:txBody>
          <a:bodyPr wrap="square" rtlCol="0">
            <a:spAutoFit/>
          </a:bodyPr>
          <a:lstStyle/>
          <a:p>
            <a:pPr algn="just"/>
            <a:r>
              <a:rPr lang="en-IN" sz="3200" dirty="0">
                <a:latin typeface="Calibri" panose="020F0502020204030204" pitchFamily="34" charset="0"/>
                <a:cs typeface="Shruti" panose="020B0502040204020203" pitchFamily="34" charset="0"/>
              </a:rPr>
              <a:t>CA/CS can help the start-up in getting various registration under the different Acts that will enable the start-up to get various incentives available to them which otherwise would be difficult for them to even know. A CA/CS help the start-up to get register &amp; comply with laws applicable to the particular start-up form an inclusive list as to Indian Companies Act, Trademarks Act, Income Tax Act, Goods and Services Tax Act, Securities and Exchange Board of India Act, Securities Contracts (Regulation) Act, Competitions Act, Real Estate (Regulation and Development) Act, Foreign Exchange Management Act, Consumer Protection Act, Depositories Act, Environment and Pollution Control Laws, Labour and Industrial Laws, Co-operative Societies Act, Copyrights Act, Designs Act, Patent Laws, Food Safety and Standards Act, Legal Metrology Act, Arbitration and Conciliation Act and many other local as well as international laws.</a:t>
            </a:r>
          </a:p>
        </p:txBody>
      </p:sp>
      <p:sp>
        <p:nvSpPr>
          <p:cNvPr id="6" name="Footer Placeholder 7">
            <a:extLst>
              <a:ext uri="{FF2B5EF4-FFF2-40B4-BE49-F238E27FC236}">
                <a16:creationId xmlns:a16="http://schemas.microsoft.com/office/drawing/2014/main" id="{D5DB4E81-0BB9-326A-0F86-27C4A137EE65}"/>
              </a:ext>
            </a:extLst>
          </p:cNvPr>
          <p:cNvSpPr>
            <a:spLocks noGrp="1"/>
          </p:cNvSpPr>
          <p:nvPr>
            <p:ph type="ftr" sz="quarter" idx="11"/>
          </p:nvPr>
        </p:nvSpPr>
        <p:spPr>
          <a:xfrm>
            <a:off x="3458968" y="9593204"/>
            <a:ext cx="10995992" cy="483704"/>
          </a:xfrm>
        </p:spPr>
        <p:txBody>
          <a:bodyPr/>
          <a:lstStyle/>
          <a:p>
            <a:pPr algn="r"/>
            <a:r>
              <a:rPr lang="en-IN" sz="2400" b="1" dirty="0"/>
              <a:t>DARSHIT AHYA                            ahya.darshit@gmail.com               + 91 90336 33231</a:t>
            </a:r>
          </a:p>
        </p:txBody>
      </p:sp>
      <p:pic>
        <p:nvPicPr>
          <p:cNvPr id="7" name="Picture 6">
            <a:extLst>
              <a:ext uri="{FF2B5EF4-FFF2-40B4-BE49-F238E27FC236}">
                <a16:creationId xmlns:a16="http://schemas.microsoft.com/office/drawing/2014/main" id="{BFB9B295-6F4E-6712-873F-BA4A57F556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10238" y="9463177"/>
            <a:ext cx="445604" cy="743758"/>
          </a:xfrm>
          <a:prstGeom prst="rect">
            <a:avLst/>
          </a:prstGeom>
        </p:spPr>
      </p:pic>
      <p:pic>
        <p:nvPicPr>
          <p:cNvPr id="8" name="Picture 7">
            <a:extLst>
              <a:ext uri="{FF2B5EF4-FFF2-40B4-BE49-F238E27FC236}">
                <a16:creationId xmlns:a16="http://schemas.microsoft.com/office/drawing/2014/main" id="{C544A9B6-DD5A-581A-5DA7-98B8A752FC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391400" y="9671440"/>
            <a:ext cx="523875" cy="327232"/>
          </a:xfrm>
          <a:prstGeom prst="rect">
            <a:avLst/>
          </a:prstGeom>
        </p:spPr>
      </p:pic>
      <p:pic>
        <p:nvPicPr>
          <p:cNvPr id="9" name="Picture 8">
            <a:extLst>
              <a:ext uri="{FF2B5EF4-FFF2-40B4-BE49-F238E27FC236}">
                <a16:creationId xmlns:a16="http://schemas.microsoft.com/office/drawing/2014/main" id="{40A1CCB7-0607-88FA-6B39-FFED3E49CB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34800" y="9656238"/>
            <a:ext cx="380999" cy="380999"/>
          </a:xfrm>
          <a:prstGeom prst="rect">
            <a:avLst/>
          </a:prstGeom>
        </p:spPr>
      </p:pic>
    </p:spTree>
    <p:extLst>
      <p:ext uri="{BB962C8B-B14F-4D97-AF65-F5344CB8AC3E}">
        <p14:creationId xmlns:p14="http://schemas.microsoft.com/office/powerpoint/2010/main" val="6593885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56F5D20-B723-2E4C-0DFF-403D582542CE}"/>
              </a:ext>
            </a:extLst>
          </p:cNvPr>
          <p:cNvSpPr txBox="1"/>
          <p:nvPr/>
        </p:nvSpPr>
        <p:spPr>
          <a:xfrm>
            <a:off x="1160585" y="116348"/>
            <a:ext cx="11922369" cy="646331"/>
          </a:xfrm>
          <a:prstGeom prst="rect">
            <a:avLst/>
          </a:prstGeom>
          <a:noFill/>
          <a:effectLst/>
        </p:spPr>
        <p:txBody>
          <a:bodyPr wrap="square" rtlCol="0">
            <a:spAutoFit/>
          </a:bodyPr>
          <a:lstStyle/>
          <a:p>
            <a:r>
              <a:rPr lang="en-US" sz="3600" b="1" i="1" dirty="0">
                <a:solidFill>
                  <a:srgbClr val="C00000"/>
                </a:solidFill>
              </a:rPr>
              <a:t>5. </a:t>
            </a:r>
            <a:r>
              <a:rPr lang="en-IN" sz="3600" b="1" i="1" dirty="0">
                <a:solidFill>
                  <a:srgbClr val="C00000"/>
                </a:solidFill>
              </a:rPr>
              <a:t> CA/CS as a liaising professional.</a:t>
            </a:r>
          </a:p>
        </p:txBody>
      </p:sp>
      <p:sp>
        <p:nvSpPr>
          <p:cNvPr id="4" name="TextBox 3">
            <a:extLst>
              <a:ext uri="{FF2B5EF4-FFF2-40B4-BE49-F238E27FC236}">
                <a16:creationId xmlns:a16="http://schemas.microsoft.com/office/drawing/2014/main" id="{05B89E6F-5E11-C7BF-DA45-B83FB7FA14CC}"/>
              </a:ext>
            </a:extLst>
          </p:cNvPr>
          <p:cNvSpPr txBox="1"/>
          <p:nvPr/>
        </p:nvSpPr>
        <p:spPr>
          <a:xfrm>
            <a:off x="1652955" y="685499"/>
            <a:ext cx="15439293" cy="1569660"/>
          </a:xfrm>
          <a:prstGeom prst="rect">
            <a:avLst/>
          </a:prstGeom>
          <a:noFill/>
        </p:spPr>
        <p:txBody>
          <a:bodyPr wrap="square" rtlCol="0">
            <a:spAutoFit/>
          </a:bodyPr>
          <a:lstStyle/>
          <a:p>
            <a:pPr algn="just"/>
            <a:r>
              <a:rPr lang="en-IN" sz="3200" dirty="0">
                <a:latin typeface="Calibri" panose="020F0502020204030204" pitchFamily="34" charset="0"/>
                <a:cs typeface="Shruti" panose="020B0502040204020203" pitchFamily="34" charset="0"/>
              </a:rPr>
              <a:t>A CA/CS can liaison between the business of start-up and government agencies, such as the Registrar of Companies or the Securities and Exchange Board of India, to ensure that the business of start-up is able to navigate the legal and regulatory landscape effectively.</a:t>
            </a:r>
          </a:p>
        </p:txBody>
      </p:sp>
      <p:sp>
        <p:nvSpPr>
          <p:cNvPr id="5" name="TextBox 4">
            <a:extLst>
              <a:ext uri="{FF2B5EF4-FFF2-40B4-BE49-F238E27FC236}">
                <a16:creationId xmlns:a16="http://schemas.microsoft.com/office/drawing/2014/main" id="{AE44244B-C10B-E5D4-A079-D3D94D3EB60F}"/>
              </a:ext>
            </a:extLst>
          </p:cNvPr>
          <p:cNvSpPr txBox="1"/>
          <p:nvPr/>
        </p:nvSpPr>
        <p:spPr>
          <a:xfrm>
            <a:off x="1160585" y="2146361"/>
            <a:ext cx="9601200" cy="646331"/>
          </a:xfrm>
          <a:prstGeom prst="rect">
            <a:avLst/>
          </a:prstGeom>
          <a:noFill/>
          <a:effectLst/>
        </p:spPr>
        <p:txBody>
          <a:bodyPr wrap="square" rtlCol="0">
            <a:spAutoFit/>
          </a:bodyPr>
          <a:lstStyle/>
          <a:p>
            <a:r>
              <a:rPr lang="en-US" sz="3600" b="1" i="1" dirty="0">
                <a:solidFill>
                  <a:srgbClr val="C00000"/>
                </a:solidFill>
              </a:rPr>
              <a:t>6. </a:t>
            </a:r>
            <a:r>
              <a:rPr lang="en-IN" sz="3600" b="1" i="1" dirty="0">
                <a:solidFill>
                  <a:srgbClr val="C00000"/>
                </a:solidFill>
              </a:rPr>
              <a:t> CA/CS as IP professional.</a:t>
            </a:r>
          </a:p>
        </p:txBody>
      </p:sp>
      <p:sp>
        <p:nvSpPr>
          <p:cNvPr id="7" name="TextBox 6">
            <a:extLst>
              <a:ext uri="{FF2B5EF4-FFF2-40B4-BE49-F238E27FC236}">
                <a16:creationId xmlns:a16="http://schemas.microsoft.com/office/drawing/2014/main" id="{F5361505-0296-CA79-AEAC-FECD6F343379}"/>
              </a:ext>
            </a:extLst>
          </p:cNvPr>
          <p:cNvSpPr txBox="1"/>
          <p:nvPr/>
        </p:nvSpPr>
        <p:spPr>
          <a:xfrm>
            <a:off x="1688122" y="2709149"/>
            <a:ext cx="15439293" cy="2062103"/>
          </a:xfrm>
          <a:prstGeom prst="rect">
            <a:avLst/>
          </a:prstGeom>
          <a:noFill/>
        </p:spPr>
        <p:txBody>
          <a:bodyPr wrap="square" rtlCol="0">
            <a:spAutoFit/>
          </a:bodyPr>
          <a:lstStyle/>
          <a:p>
            <a:pPr algn="just"/>
            <a:r>
              <a:rPr lang="en-IN" sz="3200" dirty="0">
                <a:latin typeface="Calibri" panose="020F0502020204030204" pitchFamily="34" charset="0"/>
                <a:cs typeface="Shruti" panose="020B0502040204020203" pitchFamily="34" charset="0"/>
              </a:rPr>
              <a:t>Intellectual Properties plays a very vital role in building, valuation and branding of the company. Intellectual Property includes Trademark, Patents, Copyrights and Designs. From drafting and filing of applications, replying to authorities, filing of opposition notice or to give reply to opposition notice, a CS/CS can be useful for securing the same. </a:t>
            </a:r>
          </a:p>
        </p:txBody>
      </p:sp>
      <p:sp>
        <p:nvSpPr>
          <p:cNvPr id="8" name="TextBox 7">
            <a:extLst>
              <a:ext uri="{FF2B5EF4-FFF2-40B4-BE49-F238E27FC236}">
                <a16:creationId xmlns:a16="http://schemas.microsoft.com/office/drawing/2014/main" id="{8648F511-0B98-21F7-F79E-908816F273D5}"/>
              </a:ext>
            </a:extLst>
          </p:cNvPr>
          <p:cNvSpPr txBox="1"/>
          <p:nvPr/>
        </p:nvSpPr>
        <p:spPr>
          <a:xfrm>
            <a:off x="1160585" y="4687709"/>
            <a:ext cx="11183816" cy="646331"/>
          </a:xfrm>
          <a:prstGeom prst="rect">
            <a:avLst/>
          </a:prstGeom>
          <a:noFill/>
          <a:effectLst/>
        </p:spPr>
        <p:txBody>
          <a:bodyPr wrap="square" rtlCol="0">
            <a:spAutoFit/>
          </a:bodyPr>
          <a:lstStyle/>
          <a:p>
            <a:r>
              <a:rPr lang="en-US" sz="3600" b="1" i="1" dirty="0">
                <a:solidFill>
                  <a:srgbClr val="C00000"/>
                </a:solidFill>
              </a:rPr>
              <a:t>7. </a:t>
            </a:r>
            <a:r>
              <a:rPr lang="en-IN" sz="3600" b="1" i="1" dirty="0">
                <a:solidFill>
                  <a:srgbClr val="C00000"/>
                </a:solidFill>
              </a:rPr>
              <a:t> CA/CS as a Fund Manager to start-ups.</a:t>
            </a:r>
          </a:p>
        </p:txBody>
      </p:sp>
      <p:sp>
        <p:nvSpPr>
          <p:cNvPr id="9" name="TextBox 8">
            <a:extLst>
              <a:ext uri="{FF2B5EF4-FFF2-40B4-BE49-F238E27FC236}">
                <a16:creationId xmlns:a16="http://schemas.microsoft.com/office/drawing/2014/main" id="{A6BC805E-4C89-C633-B03E-5814EBC12FA3}"/>
              </a:ext>
            </a:extLst>
          </p:cNvPr>
          <p:cNvSpPr txBox="1"/>
          <p:nvPr/>
        </p:nvSpPr>
        <p:spPr>
          <a:xfrm>
            <a:off x="1547447" y="5333797"/>
            <a:ext cx="15544802" cy="4447371"/>
          </a:xfrm>
          <a:prstGeom prst="rect">
            <a:avLst/>
          </a:prstGeom>
          <a:noFill/>
        </p:spPr>
        <p:txBody>
          <a:bodyPr wrap="square" rtlCol="0">
            <a:spAutoFit/>
          </a:bodyPr>
          <a:lstStyle/>
          <a:p>
            <a:pPr algn="just"/>
            <a:r>
              <a:rPr lang="en-US" sz="3200" dirty="0">
                <a:latin typeface="Calibri" panose="020F0502020204030204" pitchFamily="34" charset="0"/>
                <a:cs typeface="Shruti" panose="020B0502040204020203" pitchFamily="34" charset="0"/>
              </a:rPr>
              <a:t>Here, the CA/CS can to play a crucial role as a business alert which comes out of reading financial numbers, sometime in between the stats. CA/CS can play a role of advisor or counsellor and as the business shows sign of growth or hyper growth stage, startup should be roped in on part-time/shared basis to bring in orderly &amp; control centric growth. Also, while finance is a non-core function to business, company secretary plays significant role in rolling out discipline across organization based on the “power of numbers” which brings valuable insight to the business owner at appropriate time in “correcting” business strategy &amp; direction.</a:t>
            </a:r>
            <a:endParaRPr lang="en-IN" sz="3200" dirty="0">
              <a:latin typeface="Calibri" panose="020F0502020204030204" pitchFamily="34" charset="0"/>
              <a:cs typeface="Shruti" panose="020B0502040204020203" pitchFamily="34" charset="0"/>
            </a:endParaRPr>
          </a:p>
          <a:p>
            <a:endParaRPr lang="en-IN" sz="2700" dirty="0"/>
          </a:p>
        </p:txBody>
      </p:sp>
      <p:sp>
        <p:nvSpPr>
          <p:cNvPr id="3" name="Footer Placeholder 7">
            <a:extLst>
              <a:ext uri="{FF2B5EF4-FFF2-40B4-BE49-F238E27FC236}">
                <a16:creationId xmlns:a16="http://schemas.microsoft.com/office/drawing/2014/main" id="{20EE11A6-69DC-A29C-B501-6289ACD13A6B}"/>
              </a:ext>
            </a:extLst>
          </p:cNvPr>
          <p:cNvSpPr>
            <a:spLocks noGrp="1"/>
          </p:cNvSpPr>
          <p:nvPr>
            <p:ph type="ftr" sz="quarter" idx="11"/>
          </p:nvPr>
        </p:nvSpPr>
        <p:spPr>
          <a:xfrm>
            <a:off x="3458968" y="9593204"/>
            <a:ext cx="10995992" cy="483704"/>
          </a:xfrm>
        </p:spPr>
        <p:txBody>
          <a:bodyPr/>
          <a:lstStyle/>
          <a:p>
            <a:pPr algn="r"/>
            <a:r>
              <a:rPr lang="en-IN" sz="2400" b="1" dirty="0"/>
              <a:t>DARSHIT AHYA                            ahya.darshit@gmail.com               + 91 90336 33231</a:t>
            </a:r>
          </a:p>
        </p:txBody>
      </p:sp>
      <p:pic>
        <p:nvPicPr>
          <p:cNvPr id="6" name="Picture 5">
            <a:extLst>
              <a:ext uri="{FF2B5EF4-FFF2-40B4-BE49-F238E27FC236}">
                <a16:creationId xmlns:a16="http://schemas.microsoft.com/office/drawing/2014/main" id="{B9EE348B-E98B-C303-2981-F227966BBA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10238" y="9458655"/>
            <a:ext cx="445604" cy="743758"/>
          </a:xfrm>
          <a:prstGeom prst="rect">
            <a:avLst/>
          </a:prstGeom>
        </p:spPr>
      </p:pic>
      <p:pic>
        <p:nvPicPr>
          <p:cNvPr id="10" name="Picture 9">
            <a:extLst>
              <a:ext uri="{FF2B5EF4-FFF2-40B4-BE49-F238E27FC236}">
                <a16:creationId xmlns:a16="http://schemas.microsoft.com/office/drawing/2014/main" id="{F4BEF5F3-3E25-1A5A-AEE8-9D139966CE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391400" y="9671440"/>
            <a:ext cx="523875" cy="327232"/>
          </a:xfrm>
          <a:prstGeom prst="rect">
            <a:avLst/>
          </a:prstGeom>
        </p:spPr>
      </p:pic>
      <p:pic>
        <p:nvPicPr>
          <p:cNvPr id="11" name="Picture 10">
            <a:extLst>
              <a:ext uri="{FF2B5EF4-FFF2-40B4-BE49-F238E27FC236}">
                <a16:creationId xmlns:a16="http://schemas.microsoft.com/office/drawing/2014/main" id="{212026DC-97E6-24DE-8AD6-D6BAF24314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34800" y="9656238"/>
            <a:ext cx="380999" cy="380999"/>
          </a:xfrm>
          <a:prstGeom prst="rect">
            <a:avLst/>
          </a:prstGeom>
        </p:spPr>
      </p:pic>
    </p:spTree>
    <p:extLst>
      <p:ext uri="{BB962C8B-B14F-4D97-AF65-F5344CB8AC3E}">
        <p14:creationId xmlns:p14="http://schemas.microsoft.com/office/powerpoint/2010/main" val="37686992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E5923F-35DF-2EB9-F83B-8D323E18457A}"/>
              </a:ext>
            </a:extLst>
          </p:cNvPr>
          <p:cNvSpPr txBox="1"/>
          <p:nvPr/>
        </p:nvSpPr>
        <p:spPr>
          <a:xfrm>
            <a:off x="1033976" y="696355"/>
            <a:ext cx="14159132" cy="646331"/>
          </a:xfrm>
          <a:prstGeom prst="rect">
            <a:avLst/>
          </a:prstGeom>
          <a:noFill/>
          <a:effectLst/>
        </p:spPr>
        <p:txBody>
          <a:bodyPr wrap="square" rtlCol="0">
            <a:spAutoFit/>
          </a:bodyPr>
          <a:lstStyle/>
          <a:p>
            <a:r>
              <a:rPr lang="en-US" sz="3600" b="1" i="1" dirty="0">
                <a:solidFill>
                  <a:srgbClr val="C00000"/>
                </a:solidFill>
              </a:rPr>
              <a:t>8. Financial advisor for start-ups domestic &amp; foreign investments. </a:t>
            </a:r>
            <a:endParaRPr lang="en-IN" sz="3600" b="1" i="1" dirty="0">
              <a:solidFill>
                <a:srgbClr val="C00000"/>
              </a:solidFill>
            </a:endParaRPr>
          </a:p>
        </p:txBody>
      </p:sp>
      <p:sp>
        <p:nvSpPr>
          <p:cNvPr id="3" name="TextBox 2">
            <a:extLst>
              <a:ext uri="{FF2B5EF4-FFF2-40B4-BE49-F238E27FC236}">
                <a16:creationId xmlns:a16="http://schemas.microsoft.com/office/drawing/2014/main" id="{01C9B650-5EE2-79FD-7C2C-50813FB0653A}"/>
              </a:ext>
            </a:extLst>
          </p:cNvPr>
          <p:cNvSpPr txBox="1"/>
          <p:nvPr/>
        </p:nvSpPr>
        <p:spPr>
          <a:xfrm>
            <a:off x="1371601" y="1313657"/>
            <a:ext cx="16142678" cy="2554545"/>
          </a:xfrm>
          <a:prstGeom prst="rect">
            <a:avLst/>
          </a:prstGeom>
          <a:noFill/>
        </p:spPr>
        <p:txBody>
          <a:bodyPr wrap="square" rtlCol="0">
            <a:spAutoFit/>
          </a:bodyPr>
          <a:lstStyle/>
          <a:p>
            <a:pPr algn="just"/>
            <a:r>
              <a:rPr lang="en-US" sz="3200" dirty="0">
                <a:latin typeface="Calibri" panose="020F0502020204030204" pitchFamily="34" charset="0"/>
                <a:cs typeface="Shruti" panose="020B0502040204020203" pitchFamily="34" charset="0"/>
              </a:rPr>
              <a:t>CA/CS makes sure that the startups are adhering to legal requirements which is crucial for any organization; knowledge and compliance with applicable laws is that the initial step to make sure smooth business operations. Compliance with the relevant laws where the startup is doing business is vital for the successful setup and efficient growth of startups. Therefore, CA/CS can look after the pre &amp; post funding compliance for startups by providing secretarial services.</a:t>
            </a:r>
            <a:endParaRPr lang="en-IN" sz="3200" dirty="0">
              <a:latin typeface="Calibri" panose="020F0502020204030204" pitchFamily="34" charset="0"/>
              <a:cs typeface="Shruti" panose="020B0502040204020203" pitchFamily="34" charset="0"/>
            </a:endParaRPr>
          </a:p>
        </p:txBody>
      </p:sp>
      <p:sp>
        <p:nvSpPr>
          <p:cNvPr id="4" name="Rectangle 3"/>
          <p:cNvSpPr/>
          <p:nvPr/>
        </p:nvSpPr>
        <p:spPr>
          <a:xfrm>
            <a:off x="1033976" y="4046327"/>
            <a:ext cx="12618720" cy="646331"/>
          </a:xfrm>
          <a:prstGeom prst="rect">
            <a:avLst/>
          </a:prstGeom>
          <a:effectLst/>
        </p:spPr>
        <p:txBody>
          <a:bodyPr wrap="square">
            <a:spAutoFit/>
          </a:bodyPr>
          <a:lstStyle/>
          <a:p>
            <a:r>
              <a:rPr lang="en-US" sz="3600" b="1" i="1" dirty="0">
                <a:solidFill>
                  <a:srgbClr val="C00000"/>
                </a:solidFill>
              </a:rPr>
              <a:t>9. Financial advisor for start-ups domestic &amp; foreign investments. </a:t>
            </a:r>
            <a:endParaRPr lang="en-IN" sz="3600" b="1" i="1" dirty="0">
              <a:solidFill>
                <a:srgbClr val="C00000"/>
              </a:solidFill>
            </a:endParaRPr>
          </a:p>
        </p:txBody>
      </p:sp>
      <p:sp>
        <p:nvSpPr>
          <p:cNvPr id="5" name="TextBox 4"/>
          <p:cNvSpPr txBox="1"/>
          <p:nvPr/>
        </p:nvSpPr>
        <p:spPr>
          <a:xfrm>
            <a:off x="1371601" y="4668599"/>
            <a:ext cx="15577457" cy="2062103"/>
          </a:xfrm>
          <a:prstGeom prst="rect">
            <a:avLst/>
          </a:prstGeom>
          <a:noFill/>
        </p:spPr>
        <p:txBody>
          <a:bodyPr wrap="square" rtlCol="0">
            <a:spAutoFit/>
          </a:bodyPr>
          <a:lstStyle/>
          <a:p>
            <a:pPr algn="just"/>
            <a:r>
              <a:rPr lang="en-US" sz="3200" dirty="0">
                <a:latin typeface="Calibri" panose="020F0502020204030204" pitchFamily="34" charset="0"/>
                <a:cs typeface="Shruti" panose="020B0502040204020203" pitchFamily="34" charset="0"/>
              </a:rPr>
              <a:t>CA/CS assist startups in managing their finances. Start-ups need to manage their finance effectively to ensure that they have adequate cash flow to meet their business requirements. CA/CS help start-ups with accounting, booking and other allied services. They also provide guidance on managing cash flow, budgeting and financial planning.</a:t>
            </a:r>
            <a:endParaRPr lang="en-IN" sz="3200" dirty="0">
              <a:latin typeface="Calibri" panose="020F0502020204030204" pitchFamily="34" charset="0"/>
              <a:cs typeface="Shruti" panose="020B0502040204020203" pitchFamily="34" charset="0"/>
            </a:endParaRPr>
          </a:p>
        </p:txBody>
      </p:sp>
      <p:sp>
        <p:nvSpPr>
          <p:cNvPr id="6" name="Footer Placeholder 7">
            <a:extLst>
              <a:ext uri="{FF2B5EF4-FFF2-40B4-BE49-F238E27FC236}">
                <a16:creationId xmlns:a16="http://schemas.microsoft.com/office/drawing/2014/main" id="{6D3966CB-1597-C246-0D8B-005375AC25A2}"/>
              </a:ext>
            </a:extLst>
          </p:cNvPr>
          <p:cNvSpPr>
            <a:spLocks noGrp="1"/>
          </p:cNvSpPr>
          <p:nvPr>
            <p:ph type="ftr" sz="quarter" idx="11"/>
          </p:nvPr>
        </p:nvSpPr>
        <p:spPr>
          <a:xfrm>
            <a:off x="3458968" y="9593204"/>
            <a:ext cx="10995992" cy="483704"/>
          </a:xfrm>
        </p:spPr>
        <p:txBody>
          <a:bodyPr/>
          <a:lstStyle/>
          <a:p>
            <a:pPr algn="r"/>
            <a:r>
              <a:rPr lang="en-IN" sz="2400" b="1" dirty="0"/>
              <a:t>DARSHIT AHYA                            ahya.darshit@gmail.com               + 91 90336 33231</a:t>
            </a:r>
          </a:p>
        </p:txBody>
      </p:sp>
      <p:pic>
        <p:nvPicPr>
          <p:cNvPr id="7" name="Picture 6">
            <a:extLst>
              <a:ext uri="{FF2B5EF4-FFF2-40B4-BE49-F238E27FC236}">
                <a16:creationId xmlns:a16="http://schemas.microsoft.com/office/drawing/2014/main" id="{CC7D4B28-7F5E-51EA-CC8E-276AEAF079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10238" y="9463177"/>
            <a:ext cx="445604" cy="743758"/>
          </a:xfrm>
          <a:prstGeom prst="rect">
            <a:avLst/>
          </a:prstGeom>
        </p:spPr>
      </p:pic>
      <p:pic>
        <p:nvPicPr>
          <p:cNvPr id="8" name="Picture 7">
            <a:extLst>
              <a:ext uri="{FF2B5EF4-FFF2-40B4-BE49-F238E27FC236}">
                <a16:creationId xmlns:a16="http://schemas.microsoft.com/office/drawing/2014/main" id="{846BBF7C-622B-C9CA-37C7-260A3B826F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391400" y="9671440"/>
            <a:ext cx="523875" cy="327232"/>
          </a:xfrm>
          <a:prstGeom prst="rect">
            <a:avLst/>
          </a:prstGeom>
        </p:spPr>
      </p:pic>
      <p:pic>
        <p:nvPicPr>
          <p:cNvPr id="10" name="Picture 9">
            <a:extLst>
              <a:ext uri="{FF2B5EF4-FFF2-40B4-BE49-F238E27FC236}">
                <a16:creationId xmlns:a16="http://schemas.microsoft.com/office/drawing/2014/main" id="{379A2BF6-02B5-E650-32CC-C6FC3F4C14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34800" y="9656238"/>
            <a:ext cx="380999" cy="380999"/>
          </a:xfrm>
          <a:prstGeom prst="rect">
            <a:avLst/>
          </a:prstGeom>
        </p:spPr>
      </p:pic>
    </p:spTree>
    <p:extLst>
      <p:ext uri="{BB962C8B-B14F-4D97-AF65-F5344CB8AC3E}">
        <p14:creationId xmlns:p14="http://schemas.microsoft.com/office/powerpoint/2010/main" val="690047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B74D2A1-7EBF-9C18-E961-B24622745F23}"/>
              </a:ext>
            </a:extLst>
          </p:cNvPr>
          <p:cNvSpPr/>
          <p:nvPr/>
        </p:nvSpPr>
        <p:spPr>
          <a:xfrm>
            <a:off x="4074579" y="266460"/>
            <a:ext cx="9487918" cy="1154162"/>
          </a:xfrm>
          <a:prstGeom prst="rect">
            <a:avLst/>
          </a:prstGeom>
          <a:noFill/>
        </p:spPr>
        <p:txBody>
          <a:bodyPr wrap="none" lIns="137160" tIns="68580" rIns="137160" bIns="68580">
            <a:spAutoFit/>
          </a:bodyPr>
          <a:lstStyle/>
          <a:p>
            <a:pPr algn="ctr"/>
            <a:r>
              <a:rPr lang="en-IN" sz="6600" b="1" i="1" u="sng"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Calibri" panose="020F0502020204030204" pitchFamily="34" charset="0"/>
                <a:ea typeface="+mj-ea"/>
                <a:cs typeface="Shruti" panose="020B0502040204020203" pitchFamily="34" charset="0"/>
              </a:rPr>
              <a:t>Four Stages of Start – Ups </a:t>
            </a:r>
          </a:p>
        </p:txBody>
      </p:sp>
      <p:sp>
        <p:nvSpPr>
          <p:cNvPr id="2" name="Arrow: Right 1">
            <a:extLst>
              <a:ext uri="{FF2B5EF4-FFF2-40B4-BE49-F238E27FC236}">
                <a16:creationId xmlns:a16="http://schemas.microsoft.com/office/drawing/2014/main" id="{93FDB412-66B2-6A0A-547A-6A04B96760EB}"/>
              </a:ext>
            </a:extLst>
          </p:cNvPr>
          <p:cNvSpPr/>
          <p:nvPr/>
        </p:nvSpPr>
        <p:spPr>
          <a:xfrm>
            <a:off x="1246906" y="2952874"/>
            <a:ext cx="3138407" cy="2696705"/>
          </a:xfrm>
          <a:prstGeom prst="rightArrow">
            <a:avLst/>
          </a:prstGeom>
          <a:gradFill flip="none" rotWithShape="1">
            <a:gsLst>
              <a:gs pos="23000">
                <a:srgbClr val="00B050">
                  <a:lumMod val="100000"/>
                </a:srgbClr>
              </a:gs>
              <a:gs pos="50000">
                <a:schemeClr val="accent3">
                  <a:lumMod val="105000"/>
                  <a:satMod val="103000"/>
                  <a:tint val="73000"/>
                </a:schemeClr>
              </a:gs>
              <a:gs pos="100000">
                <a:schemeClr val="accent3">
                  <a:lumMod val="105000"/>
                  <a:satMod val="109000"/>
                  <a:tint val="81000"/>
                </a:schemeClr>
              </a:gs>
            </a:gsLst>
            <a:lin ang="5400000" scaled="0"/>
            <a:tileRect/>
          </a:gra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IN" sz="2700" dirty="0"/>
          </a:p>
        </p:txBody>
      </p:sp>
      <p:sp>
        <p:nvSpPr>
          <p:cNvPr id="4" name="Arrow: Right 3">
            <a:extLst>
              <a:ext uri="{FF2B5EF4-FFF2-40B4-BE49-F238E27FC236}">
                <a16:creationId xmlns:a16="http://schemas.microsoft.com/office/drawing/2014/main" id="{B8EED11B-EEF5-AF2C-0EE4-EFF8CDD475F9}"/>
              </a:ext>
            </a:extLst>
          </p:cNvPr>
          <p:cNvSpPr/>
          <p:nvPr/>
        </p:nvSpPr>
        <p:spPr>
          <a:xfrm>
            <a:off x="5305547" y="2952872"/>
            <a:ext cx="3138407" cy="2696705"/>
          </a:xfrm>
          <a:prstGeom prst="rightArrow">
            <a:avLst/>
          </a:prstGeom>
          <a:gradFill>
            <a:gsLst>
              <a:gs pos="43000">
                <a:srgbClr val="92D050">
                  <a:alpha val="74000"/>
                </a:srgbClr>
              </a:gs>
              <a:gs pos="50000">
                <a:schemeClr val="accent3">
                  <a:lumMod val="105000"/>
                  <a:satMod val="103000"/>
                  <a:tint val="73000"/>
                </a:schemeClr>
              </a:gs>
              <a:gs pos="100000">
                <a:schemeClr val="accent3">
                  <a:lumMod val="105000"/>
                  <a:satMod val="109000"/>
                  <a:tint val="81000"/>
                </a:schemeClr>
              </a:gs>
            </a:gsLst>
            <a:lin ang="5400000" scaled="0"/>
          </a:gra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IN" sz="2700"/>
          </a:p>
        </p:txBody>
      </p:sp>
      <p:sp>
        <p:nvSpPr>
          <p:cNvPr id="5" name="Arrow: Right 4">
            <a:extLst>
              <a:ext uri="{FF2B5EF4-FFF2-40B4-BE49-F238E27FC236}">
                <a16:creationId xmlns:a16="http://schemas.microsoft.com/office/drawing/2014/main" id="{4F0B8CB9-CFFC-B0EB-1AFE-86E2261D1706}"/>
              </a:ext>
            </a:extLst>
          </p:cNvPr>
          <p:cNvSpPr/>
          <p:nvPr/>
        </p:nvSpPr>
        <p:spPr>
          <a:xfrm>
            <a:off x="9555856" y="2900117"/>
            <a:ext cx="3138407" cy="2696705"/>
          </a:xfrm>
          <a:prstGeom prst="rightArrow">
            <a:avLst/>
          </a:prstGeom>
          <a:gradFill>
            <a:gsLst>
              <a:gs pos="39000">
                <a:srgbClr val="00B050">
                  <a:alpha val="83000"/>
                </a:srgbClr>
              </a:gs>
              <a:gs pos="50000">
                <a:schemeClr val="accent3">
                  <a:lumMod val="105000"/>
                  <a:satMod val="103000"/>
                  <a:tint val="73000"/>
                </a:schemeClr>
              </a:gs>
              <a:gs pos="100000">
                <a:schemeClr val="accent3">
                  <a:lumMod val="105000"/>
                  <a:satMod val="109000"/>
                  <a:tint val="81000"/>
                </a:schemeClr>
              </a:gs>
            </a:gsLst>
            <a:lin ang="5400000" scaled="0"/>
          </a:gra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IN" sz="2700"/>
          </a:p>
        </p:txBody>
      </p:sp>
      <p:sp>
        <p:nvSpPr>
          <p:cNvPr id="6" name="Arrow: Right 5">
            <a:extLst>
              <a:ext uri="{FF2B5EF4-FFF2-40B4-BE49-F238E27FC236}">
                <a16:creationId xmlns:a16="http://schemas.microsoft.com/office/drawing/2014/main" id="{A98F10EE-5E2B-DA65-15CE-38BBFDE247DA}"/>
              </a:ext>
            </a:extLst>
          </p:cNvPr>
          <p:cNvSpPr/>
          <p:nvPr/>
        </p:nvSpPr>
        <p:spPr>
          <a:xfrm>
            <a:off x="13945033" y="2885377"/>
            <a:ext cx="3138407" cy="2696705"/>
          </a:xfrm>
          <a:prstGeom prst="rightArrow">
            <a:avLst/>
          </a:prstGeom>
          <a:gradFill>
            <a:gsLst>
              <a:gs pos="38000">
                <a:srgbClr val="92D050">
                  <a:alpha val="64000"/>
                </a:srgbClr>
              </a:gs>
              <a:gs pos="50000">
                <a:schemeClr val="accent3">
                  <a:lumMod val="105000"/>
                  <a:satMod val="103000"/>
                  <a:tint val="73000"/>
                </a:schemeClr>
              </a:gs>
              <a:gs pos="100000">
                <a:schemeClr val="accent3">
                  <a:lumMod val="105000"/>
                  <a:satMod val="109000"/>
                  <a:tint val="81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IN" sz="2700"/>
          </a:p>
        </p:txBody>
      </p:sp>
      <p:sp>
        <p:nvSpPr>
          <p:cNvPr id="8" name="Rectangle 7">
            <a:extLst>
              <a:ext uri="{FF2B5EF4-FFF2-40B4-BE49-F238E27FC236}">
                <a16:creationId xmlns:a16="http://schemas.microsoft.com/office/drawing/2014/main" id="{C136D078-5DAE-9355-1B66-E3E95E32FFEF}"/>
              </a:ext>
            </a:extLst>
          </p:cNvPr>
          <p:cNvSpPr/>
          <p:nvPr/>
        </p:nvSpPr>
        <p:spPr>
          <a:xfrm>
            <a:off x="408413" y="3795146"/>
            <a:ext cx="4541319" cy="877163"/>
          </a:xfrm>
          <a:prstGeom prst="rect">
            <a:avLst/>
          </a:prstGeom>
          <a:noFill/>
        </p:spPr>
        <p:txBody>
          <a:bodyPr wrap="square" lIns="137160" tIns="68580" rIns="137160" bIns="68580">
            <a:spAutoFit/>
          </a:bodyPr>
          <a:lstStyle/>
          <a:p>
            <a:pPr algn="ctr"/>
            <a:r>
              <a:rPr lang="en-US" sz="4800" i="1" dirty="0">
                <a:ln w="0"/>
                <a:effectLst>
                  <a:outerShdw blurRad="38100" dist="19050" dir="2700000" algn="tl" rotWithShape="0">
                    <a:schemeClr val="dk1">
                      <a:alpha val="40000"/>
                    </a:schemeClr>
                  </a:outerShdw>
                </a:effectLst>
              </a:rPr>
              <a:t>I</a:t>
            </a:r>
            <a:r>
              <a:rPr lang="en-IN" sz="4800" i="1" dirty="0">
                <a:ln w="0"/>
                <a:effectLst>
                  <a:outerShdw blurRad="38100" dist="19050" dir="2700000" algn="tl" rotWithShape="0">
                    <a:schemeClr val="dk1">
                      <a:alpha val="40000"/>
                    </a:schemeClr>
                  </a:outerShdw>
                </a:effectLst>
              </a:rPr>
              <a:t>DEATION</a:t>
            </a:r>
            <a:endParaRPr lang="en-IN" sz="4800" dirty="0">
              <a:ln w="0"/>
              <a:effectLst>
                <a:outerShdw blurRad="38100" dist="19050" dir="2700000" algn="tl" rotWithShape="0">
                  <a:schemeClr val="dk1">
                    <a:alpha val="40000"/>
                  </a:schemeClr>
                </a:outerShdw>
              </a:effectLst>
            </a:endParaRPr>
          </a:p>
        </p:txBody>
      </p:sp>
      <p:sp>
        <p:nvSpPr>
          <p:cNvPr id="13" name="Rectangle 12">
            <a:extLst>
              <a:ext uri="{FF2B5EF4-FFF2-40B4-BE49-F238E27FC236}">
                <a16:creationId xmlns:a16="http://schemas.microsoft.com/office/drawing/2014/main" id="{5C85B467-C422-B3D4-30E3-4E5C3497FCC7}"/>
              </a:ext>
            </a:extLst>
          </p:cNvPr>
          <p:cNvSpPr/>
          <p:nvPr/>
        </p:nvSpPr>
        <p:spPr>
          <a:xfrm>
            <a:off x="5265753" y="3871241"/>
            <a:ext cx="2923173" cy="784830"/>
          </a:xfrm>
          <a:prstGeom prst="rect">
            <a:avLst/>
          </a:prstGeom>
          <a:noFill/>
        </p:spPr>
        <p:txBody>
          <a:bodyPr wrap="none" lIns="137160" tIns="68580" rIns="137160" bIns="68580">
            <a:spAutoFit/>
          </a:bodyPr>
          <a:lstStyle/>
          <a:p>
            <a:pPr algn="ctr"/>
            <a:r>
              <a:rPr lang="en-US" sz="4200" i="1"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Shruti" panose="020B0502040204020203" pitchFamily="34" charset="0"/>
              </a:rPr>
              <a:t>VALIDATION</a:t>
            </a:r>
            <a:endParaRPr lang="en-IN" sz="4200" i="1" dirty="0">
              <a:ln w="0"/>
              <a:effectLst>
                <a:outerShdw blurRad="38100" dist="19050" dir="2700000" algn="tl" rotWithShape="0">
                  <a:schemeClr val="dk1">
                    <a:alpha val="40000"/>
                  </a:schemeClr>
                </a:outerShdw>
              </a:effectLst>
            </a:endParaRPr>
          </a:p>
        </p:txBody>
      </p:sp>
      <p:sp>
        <p:nvSpPr>
          <p:cNvPr id="15" name="Rectangle 14">
            <a:extLst>
              <a:ext uri="{FF2B5EF4-FFF2-40B4-BE49-F238E27FC236}">
                <a16:creationId xmlns:a16="http://schemas.microsoft.com/office/drawing/2014/main" id="{82BC15C6-4CBB-C131-78A2-67188FF92875}"/>
              </a:ext>
            </a:extLst>
          </p:cNvPr>
          <p:cNvSpPr/>
          <p:nvPr/>
        </p:nvSpPr>
        <p:spPr>
          <a:xfrm>
            <a:off x="9555856" y="3585646"/>
            <a:ext cx="2666015" cy="1431161"/>
          </a:xfrm>
          <a:prstGeom prst="rect">
            <a:avLst/>
          </a:prstGeom>
          <a:noFill/>
        </p:spPr>
        <p:txBody>
          <a:bodyPr wrap="square" lIns="137160" tIns="68580" rIns="137160" bIns="68580">
            <a:spAutoFit/>
          </a:bodyPr>
          <a:lstStyle/>
          <a:p>
            <a:pPr algn="ctr"/>
            <a:r>
              <a:rPr lang="en-US" sz="4200" i="1"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Shruti" panose="020B0502040204020203" pitchFamily="34" charset="0"/>
              </a:rPr>
              <a:t>EARLY TRACTION</a:t>
            </a:r>
            <a:endParaRPr lang="en-IN" sz="4200" i="1" dirty="0">
              <a:ln w="0"/>
              <a:effectLst>
                <a:outerShdw blurRad="38100" dist="19050" dir="2700000" algn="tl" rotWithShape="0">
                  <a:schemeClr val="dk1">
                    <a:alpha val="40000"/>
                  </a:schemeClr>
                </a:outerShdw>
              </a:effectLst>
            </a:endParaRPr>
          </a:p>
        </p:txBody>
      </p:sp>
      <p:sp>
        <p:nvSpPr>
          <p:cNvPr id="16" name="Rectangle 15">
            <a:extLst>
              <a:ext uri="{FF2B5EF4-FFF2-40B4-BE49-F238E27FC236}">
                <a16:creationId xmlns:a16="http://schemas.microsoft.com/office/drawing/2014/main" id="{1C2C2B76-48F4-9C31-E64F-4D77494F927A}"/>
              </a:ext>
            </a:extLst>
          </p:cNvPr>
          <p:cNvSpPr/>
          <p:nvPr/>
        </p:nvSpPr>
        <p:spPr>
          <a:xfrm>
            <a:off x="14339378" y="3841310"/>
            <a:ext cx="2163733" cy="784830"/>
          </a:xfrm>
          <a:prstGeom prst="rect">
            <a:avLst/>
          </a:prstGeom>
          <a:noFill/>
        </p:spPr>
        <p:txBody>
          <a:bodyPr wrap="none" lIns="137160" tIns="68580" rIns="137160" bIns="68580">
            <a:spAutoFit/>
          </a:bodyPr>
          <a:lstStyle/>
          <a:p>
            <a:pPr algn="ctr"/>
            <a:r>
              <a:rPr lang="en-US" sz="4200" i="1"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Shruti" panose="020B0502040204020203" pitchFamily="34" charset="0"/>
              </a:rPr>
              <a:t>SCALING</a:t>
            </a:r>
            <a:endParaRPr lang="en-IN" sz="4200" i="1" dirty="0">
              <a:ln w="0"/>
              <a:effectLst>
                <a:outerShdw blurRad="38100" dist="19050" dir="2700000" algn="tl" rotWithShape="0">
                  <a:schemeClr val="dk1">
                    <a:alpha val="40000"/>
                  </a:schemeClr>
                </a:outerShdw>
              </a:effectLst>
            </a:endParaRPr>
          </a:p>
        </p:txBody>
      </p:sp>
      <p:sp>
        <p:nvSpPr>
          <p:cNvPr id="17" name="TextBox 16">
            <a:extLst>
              <a:ext uri="{FF2B5EF4-FFF2-40B4-BE49-F238E27FC236}">
                <a16:creationId xmlns:a16="http://schemas.microsoft.com/office/drawing/2014/main" id="{2FBFBFC9-A1CD-AB74-5129-4A3AE9951E30}"/>
              </a:ext>
            </a:extLst>
          </p:cNvPr>
          <p:cNvSpPr txBox="1"/>
          <p:nvPr/>
        </p:nvSpPr>
        <p:spPr>
          <a:xfrm>
            <a:off x="800761" y="6104777"/>
            <a:ext cx="3580109" cy="2246769"/>
          </a:xfrm>
          <a:prstGeom prst="rect">
            <a:avLst/>
          </a:prstGeom>
          <a:noFill/>
        </p:spPr>
        <p:txBody>
          <a:bodyPr wrap="square" rtlCol="0">
            <a:spAutoFit/>
          </a:bodyPr>
          <a:lstStyle/>
          <a:p>
            <a:pPr marL="428625" indent="-428625" algn="just">
              <a:buFont typeface="Arial" panose="020B0604020202020204" pitchFamily="34" charset="0"/>
              <a:buChar char="•"/>
            </a:pPr>
            <a:r>
              <a:rPr lang="en-US" sz="2800" b="1" dirty="0">
                <a:solidFill>
                  <a:srgbClr val="000000"/>
                </a:solidFill>
                <a:latin typeface="Calibri" panose="020F0502020204030204" pitchFamily="34" charset="0"/>
                <a:cs typeface="Shruti" panose="020B0502040204020203" pitchFamily="34" charset="0"/>
              </a:rPr>
              <a:t>You have an idea for a product or a service and your next milestone is to build a prototype.</a:t>
            </a:r>
            <a:endParaRPr lang="en-IN" sz="2800" b="1" dirty="0">
              <a:solidFill>
                <a:srgbClr val="000000"/>
              </a:solidFill>
              <a:latin typeface="Calibri" panose="020F0502020204030204" pitchFamily="34" charset="0"/>
              <a:cs typeface="Shruti" panose="020B0502040204020203" pitchFamily="34" charset="0"/>
            </a:endParaRPr>
          </a:p>
        </p:txBody>
      </p:sp>
      <p:sp>
        <p:nvSpPr>
          <p:cNvPr id="23" name="TextBox 22">
            <a:extLst>
              <a:ext uri="{FF2B5EF4-FFF2-40B4-BE49-F238E27FC236}">
                <a16:creationId xmlns:a16="http://schemas.microsoft.com/office/drawing/2014/main" id="{258238EB-5BBF-0A31-092A-AB37D8F85987}"/>
              </a:ext>
            </a:extLst>
          </p:cNvPr>
          <p:cNvSpPr txBox="1"/>
          <p:nvPr/>
        </p:nvSpPr>
        <p:spPr>
          <a:xfrm>
            <a:off x="4589198" y="6104780"/>
            <a:ext cx="4229339" cy="1815882"/>
          </a:xfrm>
          <a:prstGeom prst="rect">
            <a:avLst/>
          </a:prstGeom>
          <a:noFill/>
        </p:spPr>
        <p:txBody>
          <a:bodyPr wrap="square">
            <a:spAutoFit/>
          </a:bodyPr>
          <a:lstStyle/>
          <a:p>
            <a:pPr marL="428625" indent="-428625" algn="just">
              <a:buFont typeface="Arial" panose="020B0604020202020204" pitchFamily="34" charset="0"/>
              <a:buChar char="•"/>
            </a:pPr>
            <a:r>
              <a:rPr lang="en-US" sz="2800" b="1" dirty="0">
                <a:solidFill>
                  <a:srgbClr val="000000"/>
                </a:solidFill>
                <a:latin typeface="Calibri" panose="020F0502020204030204" pitchFamily="34" charset="0"/>
                <a:cs typeface="Shruti" panose="020B0502040204020203" pitchFamily="34" charset="0"/>
              </a:rPr>
              <a:t>You have built Minimum Viable Product (MVP) and your next milestone is to acquire customers.</a:t>
            </a:r>
            <a:endParaRPr lang="en-IN" sz="2800" b="1" dirty="0">
              <a:solidFill>
                <a:srgbClr val="000000"/>
              </a:solidFill>
              <a:latin typeface="Calibri" panose="020F0502020204030204" pitchFamily="34" charset="0"/>
              <a:cs typeface="Shruti" panose="020B0502040204020203" pitchFamily="34" charset="0"/>
            </a:endParaRPr>
          </a:p>
        </p:txBody>
      </p:sp>
      <p:sp>
        <p:nvSpPr>
          <p:cNvPr id="25" name="TextBox 24">
            <a:extLst>
              <a:ext uri="{FF2B5EF4-FFF2-40B4-BE49-F238E27FC236}">
                <a16:creationId xmlns:a16="http://schemas.microsoft.com/office/drawing/2014/main" id="{0B981D25-0DE8-CB2C-0A8B-7AC2C1B393F1}"/>
              </a:ext>
            </a:extLst>
          </p:cNvPr>
          <p:cNvSpPr txBox="1"/>
          <p:nvPr/>
        </p:nvSpPr>
        <p:spPr>
          <a:xfrm>
            <a:off x="9038721" y="6061901"/>
            <a:ext cx="3700275" cy="2838021"/>
          </a:xfrm>
          <a:prstGeom prst="rect">
            <a:avLst/>
          </a:prstGeom>
          <a:noFill/>
        </p:spPr>
        <p:txBody>
          <a:bodyPr wrap="square">
            <a:spAutoFit/>
          </a:bodyPr>
          <a:lstStyle/>
          <a:p>
            <a:pPr marL="428625" indent="-428625" algn="just">
              <a:lnSpc>
                <a:spcPct val="107000"/>
              </a:lnSpc>
              <a:spcAft>
                <a:spcPts val="1200"/>
              </a:spcAft>
              <a:buFont typeface="Arial" panose="020B0604020202020204" pitchFamily="34" charset="0"/>
              <a:buChar char="•"/>
            </a:pPr>
            <a:r>
              <a:rPr lang="en-US" sz="2800" b="1" dirty="0">
                <a:solidFill>
                  <a:srgbClr val="000000"/>
                </a:solidFill>
                <a:latin typeface="Calibri" panose="020F0502020204030204" pitchFamily="34" charset="0"/>
                <a:cs typeface="Shruti" panose="020B0502040204020203" pitchFamily="34" charset="0"/>
              </a:rPr>
              <a:t>You have acquired customers and are generating revenue. Your next goal is to grow and create sustainable profit.</a:t>
            </a:r>
            <a:endParaRPr lang="en-IN" sz="2800" b="1" dirty="0">
              <a:solidFill>
                <a:srgbClr val="000000"/>
              </a:solidFill>
              <a:latin typeface="Calibri" panose="020F0502020204030204" pitchFamily="34" charset="0"/>
              <a:cs typeface="Shruti" panose="020B0502040204020203" pitchFamily="34" charset="0"/>
            </a:endParaRPr>
          </a:p>
        </p:txBody>
      </p:sp>
      <p:sp>
        <p:nvSpPr>
          <p:cNvPr id="27" name="TextBox 26">
            <a:extLst>
              <a:ext uri="{FF2B5EF4-FFF2-40B4-BE49-F238E27FC236}">
                <a16:creationId xmlns:a16="http://schemas.microsoft.com/office/drawing/2014/main" id="{FC58CFF8-2F1F-1D44-9A37-4467365AB36A}"/>
              </a:ext>
            </a:extLst>
          </p:cNvPr>
          <p:cNvSpPr txBox="1"/>
          <p:nvPr/>
        </p:nvSpPr>
        <p:spPr>
          <a:xfrm>
            <a:off x="13334837" y="6061901"/>
            <a:ext cx="4055259" cy="1915974"/>
          </a:xfrm>
          <a:prstGeom prst="rect">
            <a:avLst/>
          </a:prstGeom>
          <a:noFill/>
        </p:spPr>
        <p:txBody>
          <a:bodyPr wrap="square">
            <a:spAutoFit/>
          </a:bodyPr>
          <a:lstStyle/>
          <a:p>
            <a:pPr marL="428625" indent="-428625" algn="just">
              <a:lnSpc>
                <a:spcPct val="107000"/>
              </a:lnSpc>
              <a:spcAft>
                <a:spcPts val="1200"/>
              </a:spcAft>
              <a:buFont typeface="Arial" panose="020B0604020202020204" pitchFamily="34" charset="0"/>
              <a:buChar char="•"/>
            </a:pPr>
            <a:r>
              <a:rPr lang="en-US" sz="2800" b="1" dirty="0">
                <a:solidFill>
                  <a:srgbClr val="000000"/>
                </a:solidFill>
                <a:latin typeface="Calibri" panose="020F0502020204030204" pitchFamily="34" charset="0"/>
                <a:cs typeface="Shruti" panose="020B0502040204020203" pitchFamily="34" charset="0"/>
              </a:rPr>
              <a:t>You are generating sustainable profits and your next goal is to explore new markets.</a:t>
            </a:r>
            <a:endParaRPr lang="en-IN" sz="2800" b="1" dirty="0">
              <a:solidFill>
                <a:srgbClr val="000000"/>
              </a:solidFill>
              <a:latin typeface="Calibri" panose="020F0502020204030204" pitchFamily="34" charset="0"/>
              <a:cs typeface="Shruti" panose="020B0502040204020203" pitchFamily="34" charset="0"/>
            </a:endParaRPr>
          </a:p>
        </p:txBody>
      </p:sp>
      <p:sp>
        <p:nvSpPr>
          <p:cNvPr id="7" name="Footer Placeholder 7">
            <a:extLst>
              <a:ext uri="{FF2B5EF4-FFF2-40B4-BE49-F238E27FC236}">
                <a16:creationId xmlns:a16="http://schemas.microsoft.com/office/drawing/2014/main" id="{882ED30C-3FCD-6AC6-449B-CF7D439F5062}"/>
              </a:ext>
            </a:extLst>
          </p:cNvPr>
          <p:cNvSpPr>
            <a:spLocks noGrp="1"/>
          </p:cNvSpPr>
          <p:nvPr>
            <p:ph type="ftr" sz="quarter" idx="11"/>
          </p:nvPr>
        </p:nvSpPr>
        <p:spPr>
          <a:xfrm>
            <a:off x="3458968" y="9593204"/>
            <a:ext cx="10995992" cy="483704"/>
          </a:xfrm>
        </p:spPr>
        <p:txBody>
          <a:bodyPr/>
          <a:lstStyle/>
          <a:p>
            <a:pPr algn="r"/>
            <a:r>
              <a:rPr lang="en-IN" sz="2400" b="1" dirty="0"/>
              <a:t>DARSHIT AHYA                            ahya.darshit@gmail.com               + 91 90336 33231</a:t>
            </a:r>
          </a:p>
        </p:txBody>
      </p:sp>
      <p:pic>
        <p:nvPicPr>
          <p:cNvPr id="9" name="Picture 8">
            <a:extLst>
              <a:ext uri="{FF2B5EF4-FFF2-40B4-BE49-F238E27FC236}">
                <a16:creationId xmlns:a16="http://schemas.microsoft.com/office/drawing/2014/main" id="{E8463B43-3A0E-30DE-1D5C-941EC90542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10238" y="9463177"/>
            <a:ext cx="445604" cy="743758"/>
          </a:xfrm>
          <a:prstGeom prst="rect">
            <a:avLst/>
          </a:prstGeom>
        </p:spPr>
      </p:pic>
      <p:pic>
        <p:nvPicPr>
          <p:cNvPr id="10" name="Picture 9">
            <a:extLst>
              <a:ext uri="{FF2B5EF4-FFF2-40B4-BE49-F238E27FC236}">
                <a16:creationId xmlns:a16="http://schemas.microsoft.com/office/drawing/2014/main" id="{9223F1E6-66EF-690A-35B7-BF23E02409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391400" y="9671440"/>
            <a:ext cx="523875" cy="327232"/>
          </a:xfrm>
          <a:prstGeom prst="rect">
            <a:avLst/>
          </a:prstGeom>
        </p:spPr>
      </p:pic>
      <p:pic>
        <p:nvPicPr>
          <p:cNvPr id="11" name="Picture 10">
            <a:extLst>
              <a:ext uri="{FF2B5EF4-FFF2-40B4-BE49-F238E27FC236}">
                <a16:creationId xmlns:a16="http://schemas.microsoft.com/office/drawing/2014/main" id="{3AD8D935-808A-4A14-F653-768C3DE869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34800" y="9656238"/>
            <a:ext cx="380999" cy="380999"/>
          </a:xfrm>
          <a:prstGeom prst="rect">
            <a:avLst/>
          </a:prstGeom>
        </p:spPr>
      </p:pic>
    </p:spTree>
    <p:extLst>
      <p:ext uri="{BB962C8B-B14F-4D97-AF65-F5344CB8AC3E}">
        <p14:creationId xmlns:p14="http://schemas.microsoft.com/office/powerpoint/2010/main" val="672751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89636" y="35986"/>
            <a:ext cx="7225035" cy="646331"/>
          </a:xfrm>
          <a:prstGeom prst="rect">
            <a:avLst/>
          </a:prstGeom>
          <a:effectLst/>
        </p:spPr>
        <p:txBody>
          <a:bodyPr wrap="square">
            <a:spAutoFit/>
          </a:bodyPr>
          <a:lstStyle/>
          <a:p>
            <a:r>
              <a:rPr lang="en-US" sz="3600" b="1" i="1" dirty="0">
                <a:solidFill>
                  <a:srgbClr val="C00000"/>
                </a:solidFill>
              </a:rPr>
              <a:t>10. Fundraising  </a:t>
            </a:r>
            <a:endParaRPr lang="en-IN" sz="3600" b="1" i="1" dirty="0">
              <a:solidFill>
                <a:srgbClr val="C00000"/>
              </a:solidFill>
            </a:endParaRPr>
          </a:p>
        </p:txBody>
      </p:sp>
      <p:sp>
        <p:nvSpPr>
          <p:cNvPr id="4" name="TextBox 3"/>
          <p:cNvSpPr txBox="1"/>
          <p:nvPr/>
        </p:nvSpPr>
        <p:spPr>
          <a:xfrm>
            <a:off x="1389637" y="728483"/>
            <a:ext cx="14558555" cy="1569660"/>
          </a:xfrm>
          <a:prstGeom prst="rect">
            <a:avLst/>
          </a:prstGeom>
          <a:noFill/>
        </p:spPr>
        <p:txBody>
          <a:bodyPr wrap="square" rtlCol="0">
            <a:spAutoFit/>
          </a:bodyPr>
          <a:lstStyle/>
          <a:p>
            <a:pPr algn="just"/>
            <a:r>
              <a:rPr lang="en-US" sz="3200" dirty="0">
                <a:latin typeface="Calibri" panose="020F0502020204030204" pitchFamily="34" charset="0"/>
                <a:cs typeface="Shruti" panose="020B0502040204020203" pitchFamily="34" charset="0"/>
              </a:rPr>
              <a:t>CA/CS plays a critical role in fund raising for startups. CA/CS helps startups prepare financial projections, business plans and other documents required for fund raising. They also assist start-ups in identifying potential investors and negotiating with them.</a:t>
            </a:r>
            <a:endParaRPr lang="en-IN" sz="3200" dirty="0">
              <a:latin typeface="Calibri" panose="020F0502020204030204" pitchFamily="34" charset="0"/>
              <a:cs typeface="Shruti" panose="020B0502040204020203" pitchFamily="34" charset="0"/>
            </a:endParaRPr>
          </a:p>
        </p:txBody>
      </p:sp>
      <p:sp>
        <p:nvSpPr>
          <p:cNvPr id="5" name="Rectangle 4"/>
          <p:cNvSpPr/>
          <p:nvPr/>
        </p:nvSpPr>
        <p:spPr>
          <a:xfrm>
            <a:off x="1389636" y="2281177"/>
            <a:ext cx="2840714" cy="646331"/>
          </a:xfrm>
          <a:prstGeom prst="rect">
            <a:avLst/>
          </a:prstGeom>
          <a:effectLst/>
        </p:spPr>
        <p:txBody>
          <a:bodyPr wrap="none">
            <a:spAutoFit/>
          </a:bodyPr>
          <a:lstStyle/>
          <a:p>
            <a:r>
              <a:rPr lang="en-US" sz="3600" b="1" i="1" dirty="0">
                <a:solidFill>
                  <a:srgbClr val="C00000"/>
                </a:solidFill>
              </a:rPr>
              <a:t>11. Valuation </a:t>
            </a:r>
            <a:endParaRPr lang="en-IN" sz="3600" b="1" i="1" dirty="0">
              <a:solidFill>
                <a:srgbClr val="C00000"/>
              </a:solidFill>
            </a:endParaRPr>
          </a:p>
        </p:txBody>
      </p:sp>
      <p:sp>
        <p:nvSpPr>
          <p:cNvPr id="6" name="TextBox 5"/>
          <p:cNvSpPr txBox="1"/>
          <p:nvPr/>
        </p:nvSpPr>
        <p:spPr>
          <a:xfrm>
            <a:off x="1370044" y="2981936"/>
            <a:ext cx="14578148" cy="2062103"/>
          </a:xfrm>
          <a:prstGeom prst="rect">
            <a:avLst/>
          </a:prstGeom>
          <a:noFill/>
        </p:spPr>
        <p:txBody>
          <a:bodyPr wrap="square" rtlCol="0">
            <a:spAutoFit/>
          </a:bodyPr>
          <a:lstStyle/>
          <a:p>
            <a:pPr algn="just"/>
            <a:r>
              <a:rPr lang="en-US" sz="3200" dirty="0">
                <a:latin typeface="Calibri" panose="020F0502020204030204" pitchFamily="34" charset="0"/>
                <a:cs typeface="Shruti" panose="020B0502040204020203" pitchFamily="34" charset="0"/>
              </a:rPr>
              <a:t>CA/CS helps start – ups in valuing their businesses. Start-Ups need to know the value of their business for fundraising, mergers and acquisitions, and other transactions. CA/CS uses various methods such as discounted cash flow, earnings multiples and asset valuation to determine the value of a Start-Up.</a:t>
            </a:r>
            <a:endParaRPr lang="en-IN" sz="3200" dirty="0">
              <a:latin typeface="Calibri" panose="020F0502020204030204" pitchFamily="34" charset="0"/>
              <a:cs typeface="Shruti" panose="020B0502040204020203" pitchFamily="34" charset="0"/>
            </a:endParaRPr>
          </a:p>
        </p:txBody>
      </p:sp>
      <p:sp>
        <p:nvSpPr>
          <p:cNvPr id="7" name="Rectangle 6"/>
          <p:cNvSpPr/>
          <p:nvPr/>
        </p:nvSpPr>
        <p:spPr>
          <a:xfrm>
            <a:off x="1389637" y="5004556"/>
            <a:ext cx="4503065" cy="646331"/>
          </a:xfrm>
          <a:prstGeom prst="rect">
            <a:avLst/>
          </a:prstGeom>
          <a:effectLst/>
        </p:spPr>
        <p:txBody>
          <a:bodyPr wrap="square">
            <a:spAutoFit/>
          </a:bodyPr>
          <a:lstStyle/>
          <a:p>
            <a:r>
              <a:rPr lang="en-US" sz="3600" b="1" i="1" dirty="0">
                <a:solidFill>
                  <a:srgbClr val="C00000"/>
                </a:solidFill>
              </a:rPr>
              <a:t>12. Business Advisory</a:t>
            </a:r>
            <a:endParaRPr lang="en-IN" sz="3600" b="1" i="1" dirty="0">
              <a:solidFill>
                <a:srgbClr val="C00000"/>
              </a:solidFill>
            </a:endParaRPr>
          </a:p>
        </p:txBody>
      </p:sp>
      <p:sp>
        <p:nvSpPr>
          <p:cNvPr id="8" name="TextBox 7"/>
          <p:cNvSpPr txBox="1"/>
          <p:nvPr/>
        </p:nvSpPr>
        <p:spPr>
          <a:xfrm>
            <a:off x="1315800" y="5697053"/>
            <a:ext cx="14597742" cy="2062103"/>
          </a:xfrm>
          <a:prstGeom prst="rect">
            <a:avLst/>
          </a:prstGeom>
          <a:noFill/>
        </p:spPr>
        <p:txBody>
          <a:bodyPr wrap="square" rtlCol="0">
            <a:spAutoFit/>
          </a:bodyPr>
          <a:lstStyle/>
          <a:p>
            <a:pPr algn="just"/>
            <a:r>
              <a:rPr lang="en-US" sz="3200" dirty="0">
                <a:latin typeface="Calibri" panose="020F0502020204030204" pitchFamily="34" charset="0"/>
                <a:cs typeface="Shruti" panose="020B0502040204020203" pitchFamily="34" charset="0"/>
              </a:rPr>
              <a:t>CA/CS provide valuable business advice to Start-Ups. They use their expertise in Legal Compliances, Taxation and Business Strategy to guide start-ups on various aspects of their business. CA/CS advise start-ups on business planning, strategy development and risk management.</a:t>
            </a:r>
            <a:endParaRPr lang="en-IN" sz="3200" dirty="0">
              <a:latin typeface="Calibri" panose="020F0502020204030204" pitchFamily="34" charset="0"/>
              <a:cs typeface="Shruti" panose="020B0502040204020203" pitchFamily="34" charset="0"/>
            </a:endParaRPr>
          </a:p>
        </p:txBody>
      </p:sp>
      <p:sp>
        <p:nvSpPr>
          <p:cNvPr id="3" name="Footer Placeholder 7">
            <a:extLst>
              <a:ext uri="{FF2B5EF4-FFF2-40B4-BE49-F238E27FC236}">
                <a16:creationId xmlns:a16="http://schemas.microsoft.com/office/drawing/2014/main" id="{C9F82283-712D-1FF4-28D9-545BB466130C}"/>
              </a:ext>
            </a:extLst>
          </p:cNvPr>
          <p:cNvSpPr>
            <a:spLocks noGrp="1"/>
          </p:cNvSpPr>
          <p:nvPr>
            <p:ph type="ftr" sz="quarter" idx="11"/>
          </p:nvPr>
        </p:nvSpPr>
        <p:spPr>
          <a:xfrm>
            <a:off x="3458968" y="9593204"/>
            <a:ext cx="10995992" cy="483704"/>
          </a:xfrm>
        </p:spPr>
        <p:txBody>
          <a:bodyPr/>
          <a:lstStyle/>
          <a:p>
            <a:pPr algn="r"/>
            <a:r>
              <a:rPr lang="en-IN" sz="2400" b="1" dirty="0"/>
              <a:t>DARSHIT AHYA                            ahya.darshit@gmail.com               + 91 90336 33231</a:t>
            </a:r>
          </a:p>
        </p:txBody>
      </p:sp>
      <p:pic>
        <p:nvPicPr>
          <p:cNvPr id="9" name="Picture 8">
            <a:extLst>
              <a:ext uri="{FF2B5EF4-FFF2-40B4-BE49-F238E27FC236}">
                <a16:creationId xmlns:a16="http://schemas.microsoft.com/office/drawing/2014/main" id="{16201481-FA41-489C-3D30-91D7C03556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10238" y="9463177"/>
            <a:ext cx="445604" cy="743758"/>
          </a:xfrm>
          <a:prstGeom prst="rect">
            <a:avLst/>
          </a:prstGeom>
        </p:spPr>
      </p:pic>
      <p:pic>
        <p:nvPicPr>
          <p:cNvPr id="10" name="Picture 9">
            <a:extLst>
              <a:ext uri="{FF2B5EF4-FFF2-40B4-BE49-F238E27FC236}">
                <a16:creationId xmlns:a16="http://schemas.microsoft.com/office/drawing/2014/main" id="{CEE13F25-A23E-C58A-CB9F-A00C498997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391400" y="9671440"/>
            <a:ext cx="523875" cy="327232"/>
          </a:xfrm>
          <a:prstGeom prst="rect">
            <a:avLst/>
          </a:prstGeom>
        </p:spPr>
      </p:pic>
      <p:pic>
        <p:nvPicPr>
          <p:cNvPr id="11" name="Picture 10">
            <a:extLst>
              <a:ext uri="{FF2B5EF4-FFF2-40B4-BE49-F238E27FC236}">
                <a16:creationId xmlns:a16="http://schemas.microsoft.com/office/drawing/2014/main" id="{7F24D9D9-D490-DD12-E4E9-72CDE0AB2B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34800" y="9656238"/>
            <a:ext cx="380999" cy="380999"/>
          </a:xfrm>
          <a:prstGeom prst="rect">
            <a:avLst/>
          </a:prstGeom>
        </p:spPr>
      </p:pic>
    </p:spTree>
    <p:extLst>
      <p:ext uri="{BB962C8B-B14F-4D97-AF65-F5344CB8AC3E}">
        <p14:creationId xmlns:p14="http://schemas.microsoft.com/office/powerpoint/2010/main" val="10642205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090992C-32D0-606D-98D9-2B20A81ADB1A}"/>
              </a:ext>
            </a:extLst>
          </p:cNvPr>
          <p:cNvSpPr/>
          <p:nvPr/>
        </p:nvSpPr>
        <p:spPr>
          <a:xfrm>
            <a:off x="4851334" y="670247"/>
            <a:ext cx="7214771" cy="1523494"/>
          </a:xfrm>
          <a:prstGeom prst="rect">
            <a:avLst/>
          </a:prstGeom>
          <a:noFill/>
        </p:spPr>
        <p:txBody>
          <a:bodyPr wrap="square" lIns="137160" tIns="68580" rIns="137160" bIns="68580">
            <a:spAutoFit/>
          </a:bodyPr>
          <a:lstStyle/>
          <a:p>
            <a:pPr algn="ctr"/>
            <a:r>
              <a:rPr lang="en-US" sz="9000" b="1" i="1" dirty="0">
                <a:ln w="9525">
                  <a:solidFill>
                    <a:schemeClr val="bg1"/>
                  </a:solidFill>
                  <a:prstDash val="solid"/>
                </a:ln>
                <a:effectLst>
                  <a:outerShdw blurRad="12700" dist="38100" dir="2700000" algn="tl" rotWithShape="0">
                    <a:schemeClr val="bg1">
                      <a:lumMod val="50000"/>
                    </a:schemeClr>
                  </a:outerShdw>
                </a:effectLst>
              </a:rPr>
              <a:t>THANK YOU</a:t>
            </a:r>
            <a:endParaRPr lang="en-IN" sz="9000" b="1" dirty="0">
              <a:ln w="9525">
                <a:solidFill>
                  <a:schemeClr val="bg1"/>
                </a:solidFill>
                <a:prstDash val="solid"/>
              </a:ln>
              <a:effectLst>
                <a:outerShdw blurRad="12700" dist="38100" dir="2700000" algn="tl" rotWithShape="0">
                  <a:schemeClr val="bg1">
                    <a:lumMod val="50000"/>
                  </a:schemeClr>
                </a:outerShdw>
              </a:effectLst>
            </a:endParaRPr>
          </a:p>
        </p:txBody>
      </p:sp>
      <p:sp>
        <p:nvSpPr>
          <p:cNvPr id="6" name="TextBox 5">
            <a:extLst>
              <a:ext uri="{FF2B5EF4-FFF2-40B4-BE49-F238E27FC236}">
                <a16:creationId xmlns:a16="http://schemas.microsoft.com/office/drawing/2014/main" id="{814CBCB1-A8B5-0C0A-0A31-B091A3E3371D}"/>
              </a:ext>
            </a:extLst>
          </p:cNvPr>
          <p:cNvSpPr txBox="1"/>
          <p:nvPr/>
        </p:nvSpPr>
        <p:spPr>
          <a:xfrm>
            <a:off x="6778487" y="2332239"/>
            <a:ext cx="9144000" cy="923330"/>
          </a:xfrm>
          <a:prstGeom prst="rect">
            <a:avLst/>
          </a:prstGeom>
          <a:noFill/>
        </p:spPr>
        <p:txBody>
          <a:bodyPr wrap="square">
            <a:spAutoFit/>
          </a:bodyPr>
          <a:lstStyle/>
          <a:p>
            <a:r>
              <a:rPr lang="en-ID" sz="5400" b="1" i="1" dirty="0">
                <a:solidFill>
                  <a:srgbClr val="7030A0"/>
                </a:solidFill>
              </a:rPr>
              <a:t>Reach us: </a:t>
            </a:r>
          </a:p>
        </p:txBody>
      </p:sp>
      <p:sp>
        <p:nvSpPr>
          <p:cNvPr id="8" name="TextBox 7">
            <a:extLst>
              <a:ext uri="{FF2B5EF4-FFF2-40B4-BE49-F238E27FC236}">
                <a16:creationId xmlns:a16="http://schemas.microsoft.com/office/drawing/2014/main" id="{917AEF1E-A779-F85D-836D-FF09A13D2EEB}"/>
              </a:ext>
            </a:extLst>
          </p:cNvPr>
          <p:cNvSpPr txBox="1"/>
          <p:nvPr/>
        </p:nvSpPr>
        <p:spPr>
          <a:xfrm>
            <a:off x="3200917" y="3440234"/>
            <a:ext cx="10674110" cy="923330"/>
          </a:xfrm>
          <a:prstGeom prst="rect">
            <a:avLst/>
          </a:prstGeom>
          <a:noFill/>
        </p:spPr>
        <p:txBody>
          <a:bodyPr wrap="square" rtlCol="0">
            <a:spAutoFit/>
          </a:bodyPr>
          <a:lstStyle/>
          <a:p>
            <a:pPr algn="ctr"/>
            <a:r>
              <a:rPr lang="en-US" sz="5400" b="1" i="1" dirty="0">
                <a:solidFill>
                  <a:schemeClr val="accent1">
                    <a:lumMod val="50000"/>
                  </a:schemeClr>
                </a:solidFill>
              </a:rPr>
              <a:t>D N AHYA &amp; CO.</a:t>
            </a:r>
            <a:endParaRPr lang="en-IN" sz="5400" b="1" i="1" dirty="0">
              <a:solidFill>
                <a:schemeClr val="accent1">
                  <a:lumMod val="50000"/>
                </a:schemeClr>
              </a:solidFill>
            </a:endParaRPr>
          </a:p>
        </p:txBody>
      </p:sp>
      <p:sp>
        <p:nvSpPr>
          <p:cNvPr id="10" name="TextBox 9">
            <a:extLst>
              <a:ext uri="{FF2B5EF4-FFF2-40B4-BE49-F238E27FC236}">
                <a16:creationId xmlns:a16="http://schemas.microsoft.com/office/drawing/2014/main" id="{5D287CD1-941A-F21E-0EC5-184CDC3BBA3B}"/>
              </a:ext>
            </a:extLst>
          </p:cNvPr>
          <p:cNvSpPr txBox="1"/>
          <p:nvPr/>
        </p:nvSpPr>
        <p:spPr>
          <a:xfrm>
            <a:off x="924854" y="4548228"/>
            <a:ext cx="14670158" cy="3970318"/>
          </a:xfrm>
          <a:prstGeom prst="rect">
            <a:avLst/>
          </a:prstGeom>
          <a:noFill/>
        </p:spPr>
        <p:txBody>
          <a:bodyPr wrap="square" rtlCol="0">
            <a:spAutoFit/>
          </a:bodyPr>
          <a:lstStyle/>
          <a:p>
            <a:pPr algn="ctr"/>
            <a:r>
              <a:rPr lang="en-US" sz="3600" b="1" i="1" dirty="0">
                <a:solidFill>
                  <a:schemeClr val="accent5">
                    <a:lumMod val="75000"/>
                  </a:schemeClr>
                </a:solidFill>
              </a:rPr>
              <a:t>CS DARSHIT AHYA </a:t>
            </a:r>
          </a:p>
          <a:p>
            <a:pPr algn="ctr"/>
            <a:r>
              <a:rPr lang="en-US" sz="2700" b="1" i="1" dirty="0">
                <a:solidFill>
                  <a:schemeClr val="accent5">
                    <a:lumMod val="75000"/>
                  </a:schemeClr>
                </a:solidFill>
              </a:rPr>
              <a:t>B. Com, F.C.S., Registered Trademark Agent, Forensic Auditor</a:t>
            </a:r>
          </a:p>
          <a:p>
            <a:pPr algn="ctr"/>
            <a:endParaRPr lang="en-US" sz="2700" b="1" i="1" dirty="0">
              <a:solidFill>
                <a:schemeClr val="accent5">
                  <a:lumMod val="75000"/>
                </a:schemeClr>
              </a:solidFill>
            </a:endParaRPr>
          </a:p>
          <a:p>
            <a:pPr algn="ctr"/>
            <a:r>
              <a:rPr lang="en-US" sz="2700" b="1" i="1" dirty="0">
                <a:solidFill>
                  <a:schemeClr val="accent5">
                    <a:lumMod val="75000"/>
                  </a:schemeClr>
                </a:solidFill>
              </a:rPr>
              <a:t>          814, STAR PLAZA, PHULCHHAB CHOWK, RAJKOT- 360001, GUJARAT, INDIA</a:t>
            </a:r>
          </a:p>
          <a:p>
            <a:pPr algn="ctr"/>
            <a:endParaRPr lang="en-US" sz="2700" b="1" i="1" dirty="0">
              <a:solidFill>
                <a:schemeClr val="accent5">
                  <a:lumMod val="75000"/>
                </a:schemeClr>
              </a:solidFill>
            </a:endParaRPr>
          </a:p>
          <a:p>
            <a:pPr algn="ctr"/>
            <a:r>
              <a:rPr lang="en-US" sz="2700" b="1" i="1" dirty="0">
                <a:solidFill>
                  <a:schemeClr val="accent5">
                    <a:lumMod val="75000"/>
                  </a:schemeClr>
                </a:solidFill>
              </a:rPr>
              <a:t>           ahya.darshit@gmail.com</a:t>
            </a:r>
          </a:p>
          <a:p>
            <a:pPr algn="ctr"/>
            <a:endParaRPr lang="en-US" sz="2700" b="1" i="1" dirty="0">
              <a:solidFill>
                <a:schemeClr val="accent5">
                  <a:lumMod val="75000"/>
                </a:schemeClr>
              </a:solidFill>
            </a:endParaRPr>
          </a:p>
          <a:p>
            <a:pPr algn="ctr"/>
            <a:r>
              <a:rPr lang="en-US" sz="2700" b="1" i="1" dirty="0">
                <a:solidFill>
                  <a:schemeClr val="accent5">
                    <a:lumMod val="75000"/>
                  </a:schemeClr>
                </a:solidFill>
              </a:rPr>
              <a:t>+91 90336 33231</a:t>
            </a:r>
          </a:p>
          <a:p>
            <a:endParaRPr lang="en-IN" sz="2700" dirty="0"/>
          </a:p>
        </p:txBody>
      </p:sp>
      <p:pic>
        <p:nvPicPr>
          <p:cNvPr id="1028" name="Picture 4" descr="Map Pin Vector Glyph Icon Stock Illustration - Download Image Now - Map Pin  Icon, Direction, Map - iStock">
            <a:extLst>
              <a:ext uri="{FF2B5EF4-FFF2-40B4-BE49-F238E27FC236}">
                <a16:creationId xmlns:a16="http://schemas.microsoft.com/office/drawing/2014/main" id="{89A919CF-EC02-E904-3E5E-62F980EE9DF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92989" y="5901003"/>
            <a:ext cx="655467" cy="65546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ink Icon Vector Art, Icons, and Graphics for Free Download">
            <a:extLst>
              <a:ext uri="{FF2B5EF4-FFF2-40B4-BE49-F238E27FC236}">
                <a16:creationId xmlns:a16="http://schemas.microsoft.com/office/drawing/2014/main" id="{14B4FF12-5D7C-4508-08D5-BB795FB20B0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7534" y="6777719"/>
            <a:ext cx="553797" cy="55379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ell Phone Icon Vector Art, Icons, and Graphics for Free Download">
            <a:extLst>
              <a:ext uri="{FF2B5EF4-FFF2-40B4-BE49-F238E27FC236}">
                <a16:creationId xmlns:a16="http://schemas.microsoft.com/office/drawing/2014/main" id="{3E39F446-A0C7-D763-8EBC-791F3FD41BA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6504433" y="7543480"/>
            <a:ext cx="548108" cy="548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6080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85AFB-889A-81C9-8A19-DD173BF72C63}"/>
              </a:ext>
            </a:extLst>
          </p:cNvPr>
          <p:cNvSpPr>
            <a:spLocks noGrp="1"/>
          </p:cNvSpPr>
          <p:nvPr>
            <p:ph type="title"/>
          </p:nvPr>
        </p:nvSpPr>
        <p:spPr>
          <a:xfrm>
            <a:off x="1257300" y="151874"/>
            <a:ext cx="15773400" cy="1988345"/>
          </a:xfrm>
        </p:spPr>
        <p:txBody>
          <a:bodyPr>
            <a:normAutofit fontScale="90000"/>
          </a:bodyPr>
          <a:lstStyle/>
          <a:p>
            <a:pPr algn="ctr"/>
            <a:r>
              <a:rPr lang="en-US" sz="7350" b="1" i="1" u="sng"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Calibri" panose="020F0502020204030204" pitchFamily="34" charset="0"/>
                <a:cs typeface="Shruti" panose="020B0502040204020203" pitchFamily="34" charset="0"/>
              </a:rPr>
              <a:t>Benefits of Start-Up India</a:t>
            </a:r>
            <a:br>
              <a:rPr lang="en-IN" sz="81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mn-lt"/>
                <a:ea typeface="+mn-ea"/>
                <a:cs typeface="+mn-cs"/>
              </a:rPr>
            </a:br>
            <a:endParaRPr lang="en-IN" sz="81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mn-lt"/>
              <a:ea typeface="+mn-ea"/>
              <a:cs typeface="+mn-cs"/>
            </a:endParaRPr>
          </a:p>
        </p:txBody>
      </p:sp>
      <p:cxnSp>
        <p:nvCxnSpPr>
          <p:cNvPr id="96" name="Straight Arrow Connector 95">
            <a:extLst>
              <a:ext uri="{FF2B5EF4-FFF2-40B4-BE49-F238E27FC236}">
                <a16:creationId xmlns:a16="http://schemas.microsoft.com/office/drawing/2014/main" id="{A55093F3-20F8-4E29-66E6-44642149A6AD}"/>
              </a:ext>
            </a:extLst>
          </p:cNvPr>
          <p:cNvCxnSpPr>
            <a:cxnSpLocks/>
          </p:cNvCxnSpPr>
          <p:nvPr/>
        </p:nvCxnSpPr>
        <p:spPr>
          <a:xfrm>
            <a:off x="538397" y="1798215"/>
            <a:ext cx="1139126" cy="0"/>
          </a:xfrm>
          <a:prstGeom prst="straightConnector1">
            <a:avLst/>
          </a:prstGeom>
          <a:ln w="111125">
            <a:tailEnd type="triangle"/>
          </a:ln>
        </p:spPr>
        <p:style>
          <a:lnRef idx="1">
            <a:schemeClr val="accent2"/>
          </a:lnRef>
          <a:fillRef idx="0">
            <a:schemeClr val="accent2"/>
          </a:fillRef>
          <a:effectRef idx="0">
            <a:schemeClr val="accent2"/>
          </a:effectRef>
          <a:fontRef idx="minor">
            <a:schemeClr val="tx1"/>
          </a:fontRef>
        </p:style>
      </p:cxnSp>
      <p:sp>
        <p:nvSpPr>
          <p:cNvPr id="99" name="TextBox 98">
            <a:extLst>
              <a:ext uri="{FF2B5EF4-FFF2-40B4-BE49-F238E27FC236}">
                <a16:creationId xmlns:a16="http://schemas.microsoft.com/office/drawing/2014/main" id="{951AB8F8-B096-1CB7-0A75-870B78E24FE2}"/>
              </a:ext>
            </a:extLst>
          </p:cNvPr>
          <p:cNvSpPr txBox="1"/>
          <p:nvPr/>
        </p:nvSpPr>
        <p:spPr>
          <a:xfrm>
            <a:off x="1826861" y="1485366"/>
            <a:ext cx="9147873" cy="553998"/>
          </a:xfrm>
          <a:prstGeom prst="rect">
            <a:avLst/>
          </a:prstGeom>
          <a:noFill/>
          <a:effectLst/>
        </p:spPr>
        <p:txBody>
          <a:bodyPr wrap="square">
            <a:spAutoFit/>
          </a:bodyPr>
          <a:lstStyle/>
          <a:p>
            <a:r>
              <a:rPr lang="en-IN" sz="3000" b="1" i="1" u="sng" dirty="0"/>
              <a:t>1) No Income Tax for three years</a:t>
            </a:r>
          </a:p>
        </p:txBody>
      </p:sp>
      <p:sp>
        <p:nvSpPr>
          <p:cNvPr id="101" name="TextBox 100">
            <a:extLst>
              <a:ext uri="{FF2B5EF4-FFF2-40B4-BE49-F238E27FC236}">
                <a16:creationId xmlns:a16="http://schemas.microsoft.com/office/drawing/2014/main" id="{68944175-6841-95DF-FA93-CD238C315537}"/>
              </a:ext>
            </a:extLst>
          </p:cNvPr>
          <p:cNvSpPr txBox="1"/>
          <p:nvPr/>
        </p:nvSpPr>
        <p:spPr>
          <a:xfrm>
            <a:off x="1826861" y="2134758"/>
            <a:ext cx="15773399" cy="2408480"/>
          </a:xfrm>
          <a:prstGeom prst="rect">
            <a:avLst/>
          </a:prstGeom>
          <a:noFill/>
        </p:spPr>
        <p:txBody>
          <a:bodyPr wrap="square">
            <a:spAutoFit/>
          </a:bodyPr>
          <a:lstStyle/>
          <a:p>
            <a:pPr algn="just">
              <a:lnSpc>
                <a:spcPct val="107000"/>
              </a:lnSpc>
              <a:spcAft>
                <a:spcPts val="1200"/>
              </a:spcAft>
            </a:pPr>
            <a:r>
              <a:rPr lang="en-IN" sz="2800" dirty="0">
                <a:solidFill>
                  <a:srgbClr val="FF0000"/>
                </a:solidFill>
                <a:latin typeface="Calibri" panose="020F0502020204030204" pitchFamily="34" charset="0"/>
                <a:cs typeface="Shruti" panose="020B0502040204020203" pitchFamily="34" charset="0"/>
              </a:rPr>
              <a:t>Start-ups would not pay Income Tax for three years. This policy would revolutionize the pace with which start-ups would grow in the future. DPIIT-Recognised Start-ups may apply to IMB for the benefits like Section 80 IAC: Income Tax exemption for 3 out of 10 years. The recognised Start-ups that are granted an Inter-Ministerial Board Certificate are exempted from income-tax for a period of 3 consecutive years out of 10 years since incorporation</a:t>
            </a:r>
            <a:r>
              <a:rPr lang="en-IN" sz="3000" b="1" i="1" dirty="0">
                <a:solidFill>
                  <a:srgbClr val="FF0000"/>
                </a:solidFill>
              </a:rPr>
              <a:t>.</a:t>
            </a:r>
          </a:p>
        </p:txBody>
      </p:sp>
      <p:cxnSp>
        <p:nvCxnSpPr>
          <p:cNvPr id="102" name="Straight Arrow Connector 101">
            <a:extLst>
              <a:ext uri="{FF2B5EF4-FFF2-40B4-BE49-F238E27FC236}">
                <a16:creationId xmlns:a16="http://schemas.microsoft.com/office/drawing/2014/main" id="{E2F1A5B6-AD8B-3BC1-2363-3706818E080E}"/>
              </a:ext>
            </a:extLst>
          </p:cNvPr>
          <p:cNvCxnSpPr>
            <a:cxnSpLocks/>
          </p:cNvCxnSpPr>
          <p:nvPr/>
        </p:nvCxnSpPr>
        <p:spPr>
          <a:xfrm>
            <a:off x="687736" y="5204097"/>
            <a:ext cx="1139126" cy="0"/>
          </a:xfrm>
          <a:prstGeom prst="straightConnector1">
            <a:avLst/>
          </a:prstGeom>
          <a:ln w="111125">
            <a:tailEnd type="triangle"/>
          </a:ln>
        </p:spPr>
        <p:style>
          <a:lnRef idx="1">
            <a:schemeClr val="accent2"/>
          </a:lnRef>
          <a:fillRef idx="0">
            <a:schemeClr val="accent2"/>
          </a:fillRef>
          <a:effectRef idx="0">
            <a:schemeClr val="accent2"/>
          </a:effectRef>
          <a:fontRef idx="minor">
            <a:schemeClr val="tx1"/>
          </a:fontRef>
        </p:style>
      </p:cxnSp>
      <p:sp>
        <p:nvSpPr>
          <p:cNvPr id="104" name="TextBox 103">
            <a:extLst>
              <a:ext uri="{FF2B5EF4-FFF2-40B4-BE49-F238E27FC236}">
                <a16:creationId xmlns:a16="http://schemas.microsoft.com/office/drawing/2014/main" id="{72193BF8-6496-FD9A-3A8C-B23D5D7EC0F4}"/>
              </a:ext>
            </a:extLst>
          </p:cNvPr>
          <p:cNvSpPr txBox="1"/>
          <p:nvPr/>
        </p:nvSpPr>
        <p:spPr>
          <a:xfrm>
            <a:off x="1826861" y="4904015"/>
            <a:ext cx="9147873" cy="553998"/>
          </a:xfrm>
          <a:prstGeom prst="rect">
            <a:avLst/>
          </a:prstGeom>
          <a:noFill/>
          <a:effectLst/>
        </p:spPr>
        <p:txBody>
          <a:bodyPr wrap="square">
            <a:spAutoFit/>
          </a:bodyPr>
          <a:lstStyle/>
          <a:p>
            <a:r>
              <a:rPr lang="en-IN" sz="3000" b="1" i="1" u="sng" dirty="0"/>
              <a:t>2) Corpus Funds of Rs. 10,000 crores to support Start-Up.</a:t>
            </a:r>
          </a:p>
        </p:txBody>
      </p:sp>
      <p:sp>
        <p:nvSpPr>
          <p:cNvPr id="106" name="TextBox 105">
            <a:extLst>
              <a:ext uri="{FF2B5EF4-FFF2-40B4-BE49-F238E27FC236}">
                <a16:creationId xmlns:a16="http://schemas.microsoft.com/office/drawing/2014/main" id="{CA77E529-F32B-13C5-BBD6-E0855366BFA8}"/>
              </a:ext>
            </a:extLst>
          </p:cNvPr>
          <p:cNvSpPr txBox="1"/>
          <p:nvPr/>
        </p:nvSpPr>
        <p:spPr>
          <a:xfrm>
            <a:off x="1826861" y="5647110"/>
            <a:ext cx="16116299" cy="1915974"/>
          </a:xfrm>
          <a:prstGeom prst="rect">
            <a:avLst/>
          </a:prstGeom>
          <a:noFill/>
        </p:spPr>
        <p:txBody>
          <a:bodyPr wrap="square">
            <a:spAutoFit/>
          </a:bodyPr>
          <a:lstStyle/>
          <a:p>
            <a:pPr algn="just">
              <a:lnSpc>
                <a:spcPct val="107000"/>
              </a:lnSpc>
              <a:spcAft>
                <a:spcPts val="1200"/>
              </a:spcAft>
            </a:pPr>
            <a:r>
              <a:rPr lang="en-US" sz="2800" dirty="0">
                <a:solidFill>
                  <a:srgbClr val="FF0000"/>
                </a:solidFill>
                <a:latin typeface="Calibri" panose="020F0502020204030204" pitchFamily="34" charset="0"/>
                <a:cs typeface="Shruti" panose="020B0502040204020203" pitchFamily="34" charset="0"/>
              </a:rPr>
              <a:t>The government will develop a fund with an initial corpus of Rs 2,500 crore and a total corpus of Rs 10,000 crore over 4 years, to support upcoming start-up enterprises. The Life Insurance Corporation of India will play a major role in developing this corpus. A committee of private professionals selected from the start-up industry will manage the fund.</a:t>
            </a:r>
            <a:endParaRPr lang="en-IN" sz="2800" dirty="0">
              <a:solidFill>
                <a:srgbClr val="FF0000"/>
              </a:solidFill>
              <a:latin typeface="Calibri" panose="020F0502020204030204" pitchFamily="34" charset="0"/>
              <a:cs typeface="Shruti" panose="020B0502040204020203" pitchFamily="34" charset="0"/>
            </a:endParaRPr>
          </a:p>
        </p:txBody>
      </p:sp>
      <p:sp>
        <p:nvSpPr>
          <p:cNvPr id="3" name="Footer Placeholder 7">
            <a:extLst>
              <a:ext uri="{FF2B5EF4-FFF2-40B4-BE49-F238E27FC236}">
                <a16:creationId xmlns:a16="http://schemas.microsoft.com/office/drawing/2014/main" id="{C52D024A-D778-D85B-35CE-9FC44008A25E}"/>
              </a:ext>
            </a:extLst>
          </p:cNvPr>
          <p:cNvSpPr>
            <a:spLocks noGrp="1"/>
          </p:cNvSpPr>
          <p:nvPr>
            <p:ph type="ftr" sz="quarter" idx="11"/>
          </p:nvPr>
        </p:nvSpPr>
        <p:spPr>
          <a:xfrm>
            <a:off x="3458968" y="9593204"/>
            <a:ext cx="10995992" cy="483704"/>
          </a:xfrm>
        </p:spPr>
        <p:txBody>
          <a:bodyPr/>
          <a:lstStyle/>
          <a:p>
            <a:pPr algn="r"/>
            <a:r>
              <a:rPr lang="en-IN" sz="2400" b="1" dirty="0"/>
              <a:t>DARSHIT AHYA                            ahya.darshit@gmail.com               + 91 90336 33231</a:t>
            </a:r>
          </a:p>
        </p:txBody>
      </p:sp>
      <p:pic>
        <p:nvPicPr>
          <p:cNvPr id="4" name="Picture 3">
            <a:extLst>
              <a:ext uri="{FF2B5EF4-FFF2-40B4-BE49-F238E27FC236}">
                <a16:creationId xmlns:a16="http://schemas.microsoft.com/office/drawing/2014/main" id="{D55B4D57-AC3A-64EF-2B87-94D73D7A58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10238" y="9463177"/>
            <a:ext cx="445604" cy="743758"/>
          </a:xfrm>
          <a:prstGeom prst="rect">
            <a:avLst/>
          </a:prstGeom>
        </p:spPr>
      </p:pic>
      <p:pic>
        <p:nvPicPr>
          <p:cNvPr id="5" name="Picture 4">
            <a:extLst>
              <a:ext uri="{FF2B5EF4-FFF2-40B4-BE49-F238E27FC236}">
                <a16:creationId xmlns:a16="http://schemas.microsoft.com/office/drawing/2014/main" id="{421AB882-0B15-5584-05C0-60635A8CB3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391400" y="9671440"/>
            <a:ext cx="523875" cy="327232"/>
          </a:xfrm>
          <a:prstGeom prst="rect">
            <a:avLst/>
          </a:prstGeom>
        </p:spPr>
      </p:pic>
      <p:pic>
        <p:nvPicPr>
          <p:cNvPr id="6" name="Picture 5">
            <a:extLst>
              <a:ext uri="{FF2B5EF4-FFF2-40B4-BE49-F238E27FC236}">
                <a16:creationId xmlns:a16="http://schemas.microsoft.com/office/drawing/2014/main" id="{416542BE-1FAF-A82E-8442-165B7DFF6B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34800" y="9656238"/>
            <a:ext cx="380999" cy="380999"/>
          </a:xfrm>
          <a:prstGeom prst="rect">
            <a:avLst/>
          </a:prstGeom>
        </p:spPr>
      </p:pic>
    </p:spTree>
    <p:extLst>
      <p:ext uri="{BB962C8B-B14F-4D97-AF65-F5344CB8AC3E}">
        <p14:creationId xmlns:p14="http://schemas.microsoft.com/office/powerpoint/2010/main" val="31080343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Arrow Connector 1">
            <a:extLst>
              <a:ext uri="{FF2B5EF4-FFF2-40B4-BE49-F238E27FC236}">
                <a16:creationId xmlns:a16="http://schemas.microsoft.com/office/drawing/2014/main" id="{9E05E780-6144-B257-BCD7-E1D65027A604}"/>
              </a:ext>
            </a:extLst>
          </p:cNvPr>
          <p:cNvCxnSpPr>
            <a:cxnSpLocks/>
          </p:cNvCxnSpPr>
          <p:nvPr/>
        </p:nvCxnSpPr>
        <p:spPr>
          <a:xfrm>
            <a:off x="447007" y="536961"/>
            <a:ext cx="1139126" cy="0"/>
          </a:xfrm>
          <a:prstGeom prst="straightConnector1">
            <a:avLst/>
          </a:prstGeom>
          <a:ln w="111125">
            <a:tailEnd type="triangle"/>
          </a:ln>
        </p:spPr>
        <p:style>
          <a:lnRef idx="1">
            <a:schemeClr val="accent2"/>
          </a:lnRef>
          <a:fillRef idx="0">
            <a:schemeClr val="accent2"/>
          </a:fillRef>
          <a:effectRef idx="0">
            <a:schemeClr val="accent2"/>
          </a:effectRef>
          <a:fontRef idx="minor">
            <a:schemeClr val="tx1"/>
          </a:fontRef>
        </p:style>
      </p:cxnSp>
      <p:sp>
        <p:nvSpPr>
          <p:cNvPr id="8" name="TextBox 7">
            <a:extLst>
              <a:ext uri="{FF2B5EF4-FFF2-40B4-BE49-F238E27FC236}">
                <a16:creationId xmlns:a16="http://schemas.microsoft.com/office/drawing/2014/main" id="{7FD3ED9B-7557-AF76-9C78-A2418D0B618E}"/>
              </a:ext>
            </a:extLst>
          </p:cNvPr>
          <p:cNvSpPr txBox="1"/>
          <p:nvPr/>
        </p:nvSpPr>
        <p:spPr>
          <a:xfrm>
            <a:off x="1673814" y="236879"/>
            <a:ext cx="14279751" cy="553998"/>
          </a:xfrm>
          <a:prstGeom prst="rect">
            <a:avLst/>
          </a:prstGeom>
          <a:noFill/>
          <a:effectLst/>
        </p:spPr>
        <p:txBody>
          <a:bodyPr wrap="square">
            <a:spAutoFit/>
          </a:bodyPr>
          <a:lstStyle/>
          <a:p>
            <a:r>
              <a:rPr lang="en-IN" sz="3000" b="1" i="1" u="sng" dirty="0"/>
              <a:t>3) Trademark Support</a:t>
            </a:r>
          </a:p>
        </p:txBody>
      </p:sp>
      <p:sp>
        <p:nvSpPr>
          <p:cNvPr id="10" name="TextBox 9">
            <a:extLst>
              <a:ext uri="{FF2B5EF4-FFF2-40B4-BE49-F238E27FC236}">
                <a16:creationId xmlns:a16="http://schemas.microsoft.com/office/drawing/2014/main" id="{18768F69-6A5B-265F-0340-1EE900DD85CA}"/>
              </a:ext>
            </a:extLst>
          </p:cNvPr>
          <p:cNvSpPr txBox="1"/>
          <p:nvPr/>
        </p:nvSpPr>
        <p:spPr>
          <a:xfrm>
            <a:off x="1673814" y="898880"/>
            <a:ext cx="14279751" cy="564385"/>
          </a:xfrm>
          <a:prstGeom prst="rect">
            <a:avLst/>
          </a:prstGeom>
          <a:noFill/>
        </p:spPr>
        <p:txBody>
          <a:bodyPr wrap="square">
            <a:spAutoFit/>
          </a:bodyPr>
          <a:lstStyle/>
          <a:p>
            <a:pPr algn="just">
              <a:lnSpc>
                <a:spcPct val="107000"/>
              </a:lnSpc>
              <a:spcAft>
                <a:spcPts val="1200"/>
              </a:spcAft>
            </a:pPr>
            <a:r>
              <a:rPr lang="en-IN" sz="2800" dirty="0">
                <a:solidFill>
                  <a:srgbClr val="FF0000"/>
                </a:solidFill>
                <a:latin typeface="Calibri" panose="020F0502020204030204" pitchFamily="34" charset="0"/>
                <a:cs typeface="Shruti" panose="020B0502040204020203" pitchFamily="34" charset="0"/>
              </a:rPr>
              <a:t>Government to bear facilitation cost &amp; 50% rebate on trademark filing</a:t>
            </a:r>
            <a:r>
              <a:rPr lang="en-IN" sz="3000" b="1" i="1" dirty="0">
                <a:solidFill>
                  <a:srgbClr val="FF0000"/>
                </a:solidFill>
              </a:rPr>
              <a:t>.</a:t>
            </a:r>
          </a:p>
        </p:txBody>
      </p:sp>
      <p:cxnSp>
        <p:nvCxnSpPr>
          <p:cNvPr id="11" name="Straight Arrow Connector 10">
            <a:extLst>
              <a:ext uri="{FF2B5EF4-FFF2-40B4-BE49-F238E27FC236}">
                <a16:creationId xmlns:a16="http://schemas.microsoft.com/office/drawing/2014/main" id="{A8C4E740-A066-A30D-B505-77A7633DC6BC}"/>
              </a:ext>
            </a:extLst>
          </p:cNvPr>
          <p:cNvCxnSpPr>
            <a:cxnSpLocks/>
          </p:cNvCxnSpPr>
          <p:nvPr/>
        </p:nvCxnSpPr>
        <p:spPr>
          <a:xfrm>
            <a:off x="447007" y="2004098"/>
            <a:ext cx="1139126" cy="0"/>
          </a:xfrm>
          <a:prstGeom prst="straightConnector1">
            <a:avLst/>
          </a:prstGeom>
          <a:ln w="111125">
            <a:tailEnd type="triangle"/>
          </a:ln>
        </p:spPr>
        <p:style>
          <a:lnRef idx="1">
            <a:schemeClr val="accent2"/>
          </a:lnRef>
          <a:fillRef idx="0">
            <a:schemeClr val="accent2"/>
          </a:fillRef>
          <a:effectRef idx="0">
            <a:schemeClr val="accent2"/>
          </a:effectRef>
          <a:fontRef idx="minor">
            <a:schemeClr val="tx1"/>
          </a:fontRef>
        </p:style>
      </p:cxnSp>
      <p:sp>
        <p:nvSpPr>
          <p:cNvPr id="17" name="TextBox 16">
            <a:extLst>
              <a:ext uri="{FF2B5EF4-FFF2-40B4-BE49-F238E27FC236}">
                <a16:creationId xmlns:a16="http://schemas.microsoft.com/office/drawing/2014/main" id="{B1ECAE69-91EF-91EE-EE09-75681BA43156}"/>
              </a:ext>
            </a:extLst>
          </p:cNvPr>
          <p:cNvSpPr txBox="1"/>
          <p:nvPr/>
        </p:nvSpPr>
        <p:spPr>
          <a:xfrm>
            <a:off x="1673814" y="1704015"/>
            <a:ext cx="9147873" cy="553998"/>
          </a:xfrm>
          <a:prstGeom prst="rect">
            <a:avLst/>
          </a:prstGeom>
          <a:noFill/>
          <a:effectLst/>
        </p:spPr>
        <p:txBody>
          <a:bodyPr wrap="square">
            <a:spAutoFit/>
          </a:bodyPr>
          <a:lstStyle/>
          <a:p>
            <a:r>
              <a:rPr lang="en-US" sz="3000" b="1" i="1" u="sng" dirty="0"/>
              <a:t>4) Startup Patent Application</a:t>
            </a:r>
            <a:endParaRPr lang="en-IN" sz="3000" b="1" i="1" u="sng" dirty="0"/>
          </a:p>
        </p:txBody>
      </p:sp>
      <p:sp>
        <p:nvSpPr>
          <p:cNvPr id="19" name="TextBox 18">
            <a:extLst>
              <a:ext uri="{FF2B5EF4-FFF2-40B4-BE49-F238E27FC236}">
                <a16:creationId xmlns:a16="http://schemas.microsoft.com/office/drawing/2014/main" id="{BF197932-DB9C-B936-F88D-B9BC05EF0F6F}"/>
              </a:ext>
            </a:extLst>
          </p:cNvPr>
          <p:cNvSpPr txBox="1"/>
          <p:nvPr/>
        </p:nvSpPr>
        <p:spPr>
          <a:xfrm>
            <a:off x="1673814" y="2398670"/>
            <a:ext cx="9147873" cy="532903"/>
          </a:xfrm>
          <a:prstGeom prst="rect">
            <a:avLst/>
          </a:prstGeom>
          <a:noFill/>
        </p:spPr>
        <p:txBody>
          <a:bodyPr wrap="square">
            <a:spAutoFit/>
          </a:bodyPr>
          <a:lstStyle/>
          <a:p>
            <a:pPr algn="just">
              <a:lnSpc>
                <a:spcPct val="107000"/>
              </a:lnSpc>
              <a:spcAft>
                <a:spcPts val="1200"/>
              </a:spcAft>
            </a:pPr>
            <a:r>
              <a:rPr lang="en-IN" sz="2800" dirty="0">
                <a:solidFill>
                  <a:srgbClr val="FF0000"/>
                </a:solidFill>
                <a:latin typeface="Calibri" panose="020F0502020204030204" pitchFamily="34" charset="0"/>
                <a:cs typeface="Shruti" panose="020B0502040204020203" pitchFamily="34" charset="0"/>
              </a:rPr>
              <a:t>Fast Track and </a:t>
            </a:r>
            <a:r>
              <a:rPr lang="en-IN" sz="2800" dirty="0" err="1">
                <a:solidFill>
                  <a:srgbClr val="FF0000"/>
                </a:solidFill>
                <a:latin typeface="Calibri" panose="020F0502020204030204" pitchFamily="34" charset="0"/>
                <a:cs typeface="Shruti" panose="020B0502040204020203" pitchFamily="34" charset="0"/>
              </a:rPr>
              <a:t>upto</a:t>
            </a:r>
            <a:r>
              <a:rPr lang="en-IN" sz="2800" dirty="0">
                <a:solidFill>
                  <a:srgbClr val="FF0000"/>
                </a:solidFill>
                <a:latin typeface="Calibri" panose="020F0502020204030204" pitchFamily="34" charset="0"/>
                <a:cs typeface="Shruti" panose="020B0502040204020203" pitchFamily="34" charset="0"/>
              </a:rPr>
              <a:t> 80% rebate in filing patents.</a:t>
            </a:r>
          </a:p>
        </p:txBody>
      </p:sp>
      <p:cxnSp>
        <p:nvCxnSpPr>
          <p:cNvPr id="20" name="Straight Arrow Connector 19">
            <a:extLst>
              <a:ext uri="{FF2B5EF4-FFF2-40B4-BE49-F238E27FC236}">
                <a16:creationId xmlns:a16="http://schemas.microsoft.com/office/drawing/2014/main" id="{9F6C04FD-6B14-B186-D0BD-3B8C4D1DFE7A}"/>
              </a:ext>
            </a:extLst>
          </p:cNvPr>
          <p:cNvCxnSpPr>
            <a:cxnSpLocks/>
          </p:cNvCxnSpPr>
          <p:nvPr/>
        </p:nvCxnSpPr>
        <p:spPr>
          <a:xfrm>
            <a:off x="447007" y="3333240"/>
            <a:ext cx="1139126" cy="0"/>
          </a:xfrm>
          <a:prstGeom prst="straightConnector1">
            <a:avLst/>
          </a:prstGeom>
          <a:ln w="111125">
            <a:tailEnd type="triangle"/>
          </a:ln>
        </p:spPr>
        <p:style>
          <a:lnRef idx="1">
            <a:schemeClr val="accent2"/>
          </a:lnRef>
          <a:fillRef idx="0">
            <a:schemeClr val="accent2"/>
          </a:fillRef>
          <a:effectRef idx="0">
            <a:schemeClr val="accent2"/>
          </a:effectRef>
          <a:fontRef idx="minor">
            <a:schemeClr val="tx1"/>
          </a:fontRef>
        </p:style>
      </p:cxnSp>
      <p:sp>
        <p:nvSpPr>
          <p:cNvPr id="22" name="TextBox 21">
            <a:extLst>
              <a:ext uri="{FF2B5EF4-FFF2-40B4-BE49-F238E27FC236}">
                <a16:creationId xmlns:a16="http://schemas.microsoft.com/office/drawing/2014/main" id="{2C4382A4-041C-65DA-B461-8DF772AACF54}"/>
              </a:ext>
            </a:extLst>
          </p:cNvPr>
          <p:cNvSpPr txBox="1"/>
          <p:nvPr/>
        </p:nvSpPr>
        <p:spPr>
          <a:xfrm>
            <a:off x="1673814" y="3033158"/>
            <a:ext cx="9147873" cy="553998"/>
          </a:xfrm>
          <a:prstGeom prst="rect">
            <a:avLst/>
          </a:prstGeom>
          <a:noFill/>
          <a:effectLst/>
        </p:spPr>
        <p:txBody>
          <a:bodyPr wrap="square">
            <a:spAutoFit/>
          </a:bodyPr>
          <a:lstStyle/>
          <a:p>
            <a:r>
              <a:rPr lang="en-US" sz="3000" b="1" i="1" u="sng" dirty="0"/>
              <a:t>5)Public Procurement Norms</a:t>
            </a:r>
            <a:endParaRPr lang="en-IN" sz="3000" b="1" i="1" u="sng" dirty="0"/>
          </a:p>
        </p:txBody>
      </p:sp>
      <p:sp>
        <p:nvSpPr>
          <p:cNvPr id="24" name="TextBox 23">
            <a:extLst>
              <a:ext uri="{FF2B5EF4-FFF2-40B4-BE49-F238E27FC236}">
                <a16:creationId xmlns:a16="http://schemas.microsoft.com/office/drawing/2014/main" id="{191191C7-A281-D04E-B1B9-4095E3B770BE}"/>
              </a:ext>
            </a:extLst>
          </p:cNvPr>
          <p:cNvSpPr txBox="1"/>
          <p:nvPr/>
        </p:nvSpPr>
        <p:spPr>
          <a:xfrm>
            <a:off x="1673814" y="3580958"/>
            <a:ext cx="10144803" cy="532903"/>
          </a:xfrm>
          <a:prstGeom prst="rect">
            <a:avLst/>
          </a:prstGeom>
          <a:noFill/>
        </p:spPr>
        <p:txBody>
          <a:bodyPr wrap="square">
            <a:spAutoFit/>
          </a:bodyPr>
          <a:lstStyle/>
          <a:p>
            <a:pPr algn="just">
              <a:lnSpc>
                <a:spcPct val="107000"/>
              </a:lnSpc>
              <a:spcAft>
                <a:spcPts val="1200"/>
              </a:spcAft>
            </a:pPr>
            <a:r>
              <a:rPr lang="en-IN" sz="2800" dirty="0">
                <a:solidFill>
                  <a:srgbClr val="FF0000"/>
                </a:solidFill>
                <a:latin typeface="Calibri" panose="020F0502020204030204" pitchFamily="34" charset="0"/>
                <a:cs typeface="Shruti" panose="020B0502040204020203" pitchFamily="34" charset="0"/>
              </a:rPr>
              <a:t>GEM Portal specific quota </a:t>
            </a:r>
            <a:r>
              <a:rPr lang="en-IN" sz="2800" dirty="0" err="1">
                <a:solidFill>
                  <a:srgbClr val="FF0000"/>
                </a:solidFill>
                <a:latin typeface="Calibri" panose="020F0502020204030204" pitchFamily="34" charset="0"/>
                <a:cs typeface="Shruti" panose="020B0502040204020203" pitchFamily="34" charset="0"/>
              </a:rPr>
              <a:t>upto</a:t>
            </a:r>
            <a:r>
              <a:rPr lang="en-IN" sz="2800" dirty="0">
                <a:solidFill>
                  <a:srgbClr val="FF0000"/>
                </a:solidFill>
                <a:latin typeface="Calibri" panose="020F0502020204030204" pitchFamily="34" charset="0"/>
                <a:cs typeface="Shruti" panose="020B0502040204020203" pitchFamily="34" charset="0"/>
              </a:rPr>
              <a:t> 25% allocated for Start Ups.</a:t>
            </a:r>
          </a:p>
        </p:txBody>
      </p:sp>
      <p:sp>
        <p:nvSpPr>
          <p:cNvPr id="26" name="TextBox 25">
            <a:extLst>
              <a:ext uri="{FF2B5EF4-FFF2-40B4-BE49-F238E27FC236}">
                <a16:creationId xmlns:a16="http://schemas.microsoft.com/office/drawing/2014/main" id="{B3A2BD73-9DD1-A10F-8539-190C76235C60}"/>
              </a:ext>
            </a:extLst>
          </p:cNvPr>
          <p:cNvSpPr txBox="1"/>
          <p:nvPr/>
        </p:nvSpPr>
        <p:spPr>
          <a:xfrm>
            <a:off x="1673815" y="4269599"/>
            <a:ext cx="16087241" cy="564385"/>
          </a:xfrm>
          <a:prstGeom prst="rect">
            <a:avLst/>
          </a:prstGeom>
          <a:noFill/>
          <a:effectLst/>
        </p:spPr>
        <p:txBody>
          <a:bodyPr wrap="square">
            <a:spAutoFit/>
          </a:bodyPr>
          <a:lstStyle/>
          <a:p>
            <a:pPr algn="just">
              <a:lnSpc>
                <a:spcPct val="107000"/>
              </a:lnSpc>
              <a:spcAft>
                <a:spcPts val="1200"/>
              </a:spcAft>
            </a:pPr>
            <a:r>
              <a:rPr lang="en-IN" sz="3000" b="1" i="1" u="sng" dirty="0"/>
              <a:t>6) Easy Winding Up</a:t>
            </a:r>
            <a:endParaRPr lang="en-IN" sz="3000" b="1" i="1" dirty="0">
              <a:solidFill>
                <a:srgbClr val="FF0000"/>
              </a:solidFill>
            </a:endParaRPr>
          </a:p>
        </p:txBody>
      </p:sp>
      <p:sp>
        <p:nvSpPr>
          <p:cNvPr id="3" name="TextBox 2">
            <a:extLst>
              <a:ext uri="{FF2B5EF4-FFF2-40B4-BE49-F238E27FC236}">
                <a16:creationId xmlns:a16="http://schemas.microsoft.com/office/drawing/2014/main" id="{E1C6713B-3D9A-7206-86BF-19CE8A58EDD8}"/>
              </a:ext>
            </a:extLst>
          </p:cNvPr>
          <p:cNvSpPr txBox="1"/>
          <p:nvPr/>
        </p:nvSpPr>
        <p:spPr>
          <a:xfrm>
            <a:off x="1673814" y="4882283"/>
            <a:ext cx="15266649" cy="2376997"/>
          </a:xfrm>
          <a:prstGeom prst="rect">
            <a:avLst/>
          </a:prstGeom>
          <a:noFill/>
        </p:spPr>
        <p:txBody>
          <a:bodyPr wrap="square" rtlCol="0">
            <a:spAutoFit/>
          </a:bodyPr>
          <a:lstStyle/>
          <a:p>
            <a:pPr algn="just">
              <a:lnSpc>
                <a:spcPct val="107000"/>
              </a:lnSpc>
              <a:spcAft>
                <a:spcPts val="1200"/>
              </a:spcAft>
            </a:pPr>
            <a:r>
              <a:rPr lang="en-IN" sz="2800" dirty="0">
                <a:solidFill>
                  <a:srgbClr val="FF0000"/>
                </a:solidFill>
                <a:latin typeface="Calibri" panose="020F0502020204030204" pitchFamily="34" charset="0"/>
                <a:cs typeface="Shruti" panose="020B0502040204020203" pitchFamily="34" charset="0"/>
              </a:rPr>
              <a:t>Within 90 days under PMLA Act, 2016. Ministry of Corporate Affairs has notified Start-ups as ‘fast track firms’ enabling them to wind up operations within 90 days vis-a-vis 180 days for other companies. An insolvency professional shall be appointed for the Start-up, who shall be in charge of the Ministry of Corporate Affairs has notified Start-ups as ‘fast track firms’ enabling them to wind up company for liquidating its assets and paying its creditors within 6 months of filing an application in this regard.</a:t>
            </a:r>
          </a:p>
        </p:txBody>
      </p:sp>
      <p:cxnSp>
        <p:nvCxnSpPr>
          <p:cNvPr id="4" name="Straight Arrow Connector 3">
            <a:extLst>
              <a:ext uri="{FF2B5EF4-FFF2-40B4-BE49-F238E27FC236}">
                <a16:creationId xmlns:a16="http://schemas.microsoft.com/office/drawing/2014/main" id="{696C6083-776E-DDBA-86D3-8EE6029B552E}"/>
              </a:ext>
            </a:extLst>
          </p:cNvPr>
          <p:cNvCxnSpPr>
            <a:cxnSpLocks/>
          </p:cNvCxnSpPr>
          <p:nvPr/>
        </p:nvCxnSpPr>
        <p:spPr>
          <a:xfrm>
            <a:off x="393896" y="4575099"/>
            <a:ext cx="1139126" cy="0"/>
          </a:xfrm>
          <a:prstGeom prst="straightConnector1">
            <a:avLst/>
          </a:prstGeom>
          <a:ln w="111125">
            <a:tailEnd type="triangle"/>
          </a:ln>
        </p:spPr>
        <p:style>
          <a:lnRef idx="1">
            <a:schemeClr val="accent2"/>
          </a:lnRef>
          <a:fillRef idx="0">
            <a:schemeClr val="accent2"/>
          </a:fillRef>
          <a:effectRef idx="0">
            <a:schemeClr val="accent2"/>
          </a:effectRef>
          <a:fontRef idx="minor">
            <a:schemeClr val="tx1"/>
          </a:fontRef>
        </p:style>
      </p:cxnSp>
      <p:sp>
        <p:nvSpPr>
          <p:cNvPr id="5" name="Footer Placeholder 7">
            <a:extLst>
              <a:ext uri="{FF2B5EF4-FFF2-40B4-BE49-F238E27FC236}">
                <a16:creationId xmlns:a16="http://schemas.microsoft.com/office/drawing/2014/main" id="{59B8A295-EFCB-DC9B-78E6-51EF73C7D804}"/>
              </a:ext>
            </a:extLst>
          </p:cNvPr>
          <p:cNvSpPr>
            <a:spLocks noGrp="1"/>
          </p:cNvSpPr>
          <p:nvPr>
            <p:ph type="ftr" sz="quarter" idx="11"/>
          </p:nvPr>
        </p:nvSpPr>
        <p:spPr>
          <a:xfrm>
            <a:off x="3458968" y="9593204"/>
            <a:ext cx="10995992" cy="483704"/>
          </a:xfrm>
        </p:spPr>
        <p:txBody>
          <a:bodyPr/>
          <a:lstStyle/>
          <a:p>
            <a:pPr algn="r"/>
            <a:r>
              <a:rPr lang="en-IN" sz="2400" b="1" dirty="0"/>
              <a:t>DARSHIT AHYA                            ahya.darshit@gmail.com               + 91 90336 33231</a:t>
            </a:r>
          </a:p>
        </p:txBody>
      </p:sp>
      <p:pic>
        <p:nvPicPr>
          <p:cNvPr id="6" name="Picture 5">
            <a:extLst>
              <a:ext uri="{FF2B5EF4-FFF2-40B4-BE49-F238E27FC236}">
                <a16:creationId xmlns:a16="http://schemas.microsoft.com/office/drawing/2014/main" id="{3D458BF8-1D08-D915-AAF5-B024B27146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10238" y="9463177"/>
            <a:ext cx="445604" cy="743758"/>
          </a:xfrm>
          <a:prstGeom prst="rect">
            <a:avLst/>
          </a:prstGeom>
        </p:spPr>
      </p:pic>
      <p:pic>
        <p:nvPicPr>
          <p:cNvPr id="7" name="Picture 6">
            <a:extLst>
              <a:ext uri="{FF2B5EF4-FFF2-40B4-BE49-F238E27FC236}">
                <a16:creationId xmlns:a16="http://schemas.microsoft.com/office/drawing/2014/main" id="{4C3C4F3C-99EE-6C96-3BF5-48EC42ABB0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391400" y="9671440"/>
            <a:ext cx="523875" cy="327232"/>
          </a:xfrm>
          <a:prstGeom prst="rect">
            <a:avLst/>
          </a:prstGeom>
        </p:spPr>
      </p:pic>
      <p:pic>
        <p:nvPicPr>
          <p:cNvPr id="9" name="Picture 8">
            <a:extLst>
              <a:ext uri="{FF2B5EF4-FFF2-40B4-BE49-F238E27FC236}">
                <a16:creationId xmlns:a16="http://schemas.microsoft.com/office/drawing/2014/main" id="{EA47E715-0436-8C00-3D8A-66DCC39BE7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34800" y="9656238"/>
            <a:ext cx="380999" cy="380999"/>
          </a:xfrm>
          <a:prstGeom prst="rect">
            <a:avLst/>
          </a:prstGeom>
        </p:spPr>
      </p:pic>
    </p:spTree>
    <p:extLst>
      <p:ext uri="{BB962C8B-B14F-4D97-AF65-F5344CB8AC3E}">
        <p14:creationId xmlns:p14="http://schemas.microsoft.com/office/powerpoint/2010/main" val="30727389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Arrow Connector 1">
            <a:extLst>
              <a:ext uri="{FF2B5EF4-FFF2-40B4-BE49-F238E27FC236}">
                <a16:creationId xmlns:a16="http://schemas.microsoft.com/office/drawing/2014/main" id="{2603E249-70D5-A154-6C92-65A3E138B36E}"/>
              </a:ext>
            </a:extLst>
          </p:cNvPr>
          <p:cNvCxnSpPr>
            <a:cxnSpLocks/>
          </p:cNvCxnSpPr>
          <p:nvPr/>
        </p:nvCxnSpPr>
        <p:spPr>
          <a:xfrm>
            <a:off x="417589" y="938687"/>
            <a:ext cx="1139126" cy="0"/>
          </a:xfrm>
          <a:prstGeom prst="straightConnector1">
            <a:avLst/>
          </a:prstGeom>
          <a:ln w="111125">
            <a:tailEnd type="triangle"/>
          </a:ln>
        </p:spPr>
        <p:style>
          <a:lnRef idx="1">
            <a:schemeClr val="accent2"/>
          </a:lnRef>
          <a:fillRef idx="0">
            <a:schemeClr val="accent2"/>
          </a:fillRef>
          <a:effectRef idx="0">
            <a:schemeClr val="accent2"/>
          </a:effectRef>
          <a:fontRef idx="minor">
            <a:schemeClr val="tx1"/>
          </a:fontRef>
        </p:style>
      </p:cxnSp>
      <p:sp>
        <p:nvSpPr>
          <p:cNvPr id="4" name="TextBox 3">
            <a:extLst>
              <a:ext uri="{FF2B5EF4-FFF2-40B4-BE49-F238E27FC236}">
                <a16:creationId xmlns:a16="http://schemas.microsoft.com/office/drawing/2014/main" id="{C0D80398-6F9F-EFDC-C793-EEB290702010}"/>
              </a:ext>
            </a:extLst>
          </p:cNvPr>
          <p:cNvSpPr txBox="1"/>
          <p:nvPr/>
        </p:nvSpPr>
        <p:spPr>
          <a:xfrm>
            <a:off x="1760703" y="4319144"/>
            <a:ext cx="12585204" cy="564385"/>
          </a:xfrm>
          <a:prstGeom prst="rect">
            <a:avLst/>
          </a:prstGeom>
          <a:noFill/>
          <a:effectLst/>
        </p:spPr>
        <p:txBody>
          <a:bodyPr wrap="square">
            <a:spAutoFit/>
          </a:bodyPr>
          <a:lstStyle/>
          <a:p>
            <a:pPr algn="just">
              <a:lnSpc>
                <a:spcPct val="107000"/>
              </a:lnSpc>
              <a:spcAft>
                <a:spcPts val="1200"/>
              </a:spcAft>
            </a:pPr>
            <a:r>
              <a:rPr lang="en-US" sz="3000" b="1" i="1" u="sng" dirty="0"/>
              <a:t>8) Subsidy on exhibitions recognized by Government of India </a:t>
            </a:r>
            <a:r>
              <a:rPr lang="en-US" sz="3000" b="1" i="1" u="sng" dirty="0" err="1"/>
              <a:t>upto</a:t>
            </a:r>
            <a:r>
              <a:rPr lang="en-US" sz="3000" b="1" i="1" u="sng" dirty="0"/>
              <a:t> 70-80%</a:t>
            </a:r>
            <a:endParaRPr lang="en-IN" sz="3000" b="1" i="1" u="sng" dirty="0"/>
          </a:p>
        </p:txBody>
      </p:sp>
      <p:cxnSp>
        <p:nvCxnSpPr>
          <p:cNvPr id="5" name="Straight Arrow Connector 4">
            <a:extLst>
              <a:ext uri="{FF2B5EF4-FFF2-40B4-BE49-F238E27FC236}">
                <a16:creationId xmlns:a16="http://schemas.microsoft.com/office/drawing/2014/main" id="{D374F94F-78CF-3304-5199-77DEDD64482B}"/>
              </a:ext>
            </a:extLst>
          </p:cNvPr>
          <p:cNvCxnSpPr>
            <a:cxnSpLocks/>
          </p:cNvCxnSpPr>
          <p:nvPr/>
        </p:nvCxnSpPr>
        <p:spPr>
          <a:xfrm>
            <a:off x="417589" y="4712300"/>
            <a:ext cx="1139126" cy="0"/>
          </a:xfrm>
          <a:prstGeom prst="straightConnector1">
            <a:avLst/>
          </a:prstGeom>
          <a:ln w="111125">
            <a:tailEnd type="triangle"/>
          </a:ln>
        </p:spPr>
        <p:style>
          <a:lnRef idx="1">
            <a:schemeClr val="accent2"/>
          </a:lnRef>
          <a:fillRef idx="0">
            <a:schemeClr val="accent2"/>
          </a:fillRef>
          <a:effectRef idx="0">
            <a:schemeClr val="accent2"/>
          </a:effectRef>
          <a:fontRef idx="minor">
            <a:schemeClr val="tx1"/>
          </a:fontRef>
        </p:style>
      </p:cxnSp>
      <p:sp>
        <p:nvSpPr>
          <p:cNvPr id="7" name="TextBox 6">
            <a:extLst>
              <a:ext uri="{FF2B5EF4-FFF2-40B4-BE49-F238E27FC236}">
                <a16:creationId xmlns:a16="http://schemas.microsoft.com/office/drawing/2014/main" id="{B8A64CBD-8A15-CA67-3E84-FE286F8A2EA6}"/>
              </a:ext>
            </a:extLst>
          </p:cNvPr>
          <p:cNvSpPr txBox="1"/>
          <p:nvPr/>
        </p:nvSpPr>
        <p:spPr>
          <a:xfrm>
            <a:off x="1760703" y="5391692"/>
            <a:ext cx="14837688" cy="1058367"/>
          </a:xfrm>
          <a:prstGeom prst="rect">
            <a:avLst/>
          </a:prstGeom>
          <a:noFill/>
          <a:effectLst/>
        </p:spPr>
        <p:txBody>
          <a:bodyPr wrap="square">
            <a:spAutoFit/>
          </a:bodyPr>
          <a:lstStyle/>
          <a:p>
            <a:pPr algn="just">
              <a:lnSpc>
                <a:spcPct val="107000"/>
              </a:lnSpc>
              <a:spcAft>
                <a:spcPts val="1200"/>
              </a:spcAft>
            </a:pPr>
            <a:r>
              <a:rPr lang="en-US" sz="3000" b="1" i="1" u="sng" dirty="0"/>
              <a:t>9) Free access to study materials, courses, programs available on Start Up India regarding you business domain and in general regarding entrepreneurship development.</a:t>
            </a:r>
            <a:endParaRPr lang="en-IN" sz="3000" b="1" i="1" u="sng" dirty="0"/>
          </a:p>
        </p:txBody>
      </p:sp>
      <p:cxnSp>
        <p:nvCxnSpPr>
          <p:cNvPr id="8" name="Straight Arrow Connector 7">
            <a:extLst>
              <a:ext uri="{FF2B5EF4-FFF2-40B4-BE49-F238E27FC236}">
                <a16:creationId xmlns:a16="http://schemas.microsoft.com/office/drawing/2014/main" id="{EE43372C-F4DC-3B03-B272-CD894EEA446C}"/>
              </a:ext>
            </a:extLst>
          </p:cNvPr>
          <p:cNvCxnSpPr>
            <a:cxnSpLocks/>
          </p:cNvCxnSpPr>
          <p:nvPr/>
        </p:nvCxnSpPr>
        <p:spPr>
          <a:xfrm>
            <a:off x="417589" y="5779508"/>
            <a:ext cx="1139126" cy="0"/>
          </a:xfrm>
          <a:prstGeom prst="straightConnector1">
            <a:avLst/>
          </a:prstGeom>
          <a:ln w="111125">
            <a:tailEnd type="triangle"/>
          </a:ln>
        </p:spPr>
        <p:style>
          <a:lnRef idx="1">
            <a:schemeClr val="accent2"/>
          </a:lnRef>
          <a:fillRef idx="0">
            <a:schemeClr val="accent2"/>
          </a:fillRef>
          <a:effectRef idx="0">
            <a:schemeClr val="accent2"/>
          </a:effectRef>
          <a:fontRef idx="minor">
            <a:schemeClr val="tx1"/>
          </a:fontRef>
        </p:style>
      </p:cxnSp>
      <p:sp>
        <p:nvSpPr>
          <p:cNvPr id="10" name="TextBox 9">
            <a:extLst>
              <a:ext uri="{FF2B5EF4-FFF2-40B4-BE49-F238E27FC236}">
                <a16:creationId xmlns:a16="http://schemas.microsoft.com/office/drawing/2014/main" id="{A9F97D64-9184-B2CD-9D99-3B38B1E03166}"/>
              </a:ext>
            </a:extLst>
          </p:cNvPr>
          <p:cNvSpPr txBox="1"/>
          <p:nvPr/>
        </p:nvSpPr>
        <p:spPr>
          <a:xfrm>
            <a:off x="1760702" y="6760514"/>
            <a:ext cx="9147873" cy="553998"/>
          </a:xfrm>
          <a:prstGeom prst="rect">
            <a:avLst/>
          </a:prstGeom>
          <a:noFill/>
          <a:effectLst/>
        </p:spPr>
        <p:txBody>
          <a:bodyPr wrap="square">
            <a:spAutoFit/>
          </a:bodyPr>
          <a:lstStyle/>
          <a:p>
            <a:r>
              <a:rPr lang="en-IN" sz="3000" b="1" i="1" u="sng" dirty="0"/>
              <a:t>10) Subsidy on Bar Code Registrations.</a:t>
            </a:r>
          </a:p>
        </p:txBody>
      </p:sp>
      <p:sp>
        <p:nvSpPr>
          <p:cNvPr id="6" name="TextBox 5">
            <a:extLst>
              <a:ext uri="{FF2B5EF4-FFF2-40B4-BE49-F238E27FC236}">
                <a16:creationId xmlns:a16="http://schemas.microsoft.com/office/drawing/2014/main" id="{BB030D4F-5D05-625B-F118-1CB3F5C63E91}"/>
              </a:ext>
            </a:extLst>
          </p:cNvPr>
          <p:cNvSpPr txBox="1"/>
          <p:nvPr/>
        </p:nvSpPr>
        <p:spPr>
          <a:xfrm>
            <a:off x="1729029" y="614541"/>
            <a:ext cx="9144000" cy="553998"/>
          </a:xfrm>
          <a:prstGeom prst="rect">
            <a:avLst/>
          </a:prstGeom>
          <a:noFill/>
          <a:effectLst/>
        </p:spPr>
        <p:txBody>
          <a:bodyPr wrap="square">
            <a:spAutoFit/>
          </a:bodyPr>
          <a:lstStyle/>
          <a:p>
            <a:r>
              <a:rPr lang="en-IN" sz="3000" b="1" i="1" u="sng" dirty="0"/>
              <a:t>7) Self-Certification</a:t>
            </a:r>
          </a:p>
        </p:txBody>
      </p:sp>
      <p:sp>
        <p:nvSpPr>
          <p:cNvPr id="11" name="TextBox 10">
            <a:extLst>
              <a:ext uri="{FF2B5EF4-FFF2-40B4-BE49-F238E27FC236}">
                <a16:creationId xmlns:a16="http://schemas.microsoft.com/office/drawing/2014/main" id="{47B0C301-509B-802F-586B-F21613E34EFA}"/>
              </a:ext>
            </a:extLst>
          </p:cNvPr>
          <p:cNvSpPr txBox="1"/>
          <p:nvPr/>
        </p:nvSpPr>
        <p:spPr>
          <a:xfrm>
            <a:off x="1760702" y="1371880"/>
            <a:ext cx="15972941" cy="2376997"/>
          </a:xfrm>
          <a:prstGeom prst="rect">
            <a:avLst/>
          </a:prstGeom>
          <a:noFill/>
        </p:spPr>
        <p:txBody>
          <a:bodyPr wrap="square">
            <a:spAutoFit/>
          </a:bodyPr>
          <a:lstStyle/>
          <a:p>
            <a:pPr algn="just">
              <a:lnSpc>
                <a:spcPct val="107000"/>
              </a:lnSpc>
              <a:spcAft>
                <a:spcPts val="1200"/>
              </a:spcAft>
            </a:pPr>
            <a:r>
              <a:rPr lang="en-IN" sz="2800" dirty="0">
                <a:solidFill>
                  <a:srgbClr val="FF0000"/>
                </a:solidFill>
                <a:latin typeface="Calibri" panose="020F0502020204030204" pitchFamily="34" charset="0"/>
                <a:cs typeface="Shruti" panose="020B0502040204020203" pitchFamily="34" charset="0"/>
              </a:rPr>
              <a:t>Compliance To reduce the regulatory burden on Start-ups, thereby allowing them to focus on their core business &amp; keep compliance costs low. Start-ups are allowed to self-certify their compliance under 6 Laboure and 3 Environment laws for a period of 3 to 5 years from the date of incorporation. In respect of 3 Environment laws, units operating under 36 white category industries (as published on the website of Central Pollution Control Board) do not require clearance under 3 Environment related Acts for 3 years.</a:t>
            </a:r>
          </a:p>
        </p:txBody>
      </p:sp>
      <p:cxnSp>
        <p:nvCxnSpPr>
          <p:cNvPr id="12" name="Straight Arrow Connector 11">
            <a:extLst>
              <a:ext uri="{FF2B5EF4-FFF2-40B4-BE49-F238E27FC236}">
                <a16:creationId xmlns:a16="http://schemas.microsoft.com/office/drawing/2014/main" id="{0D6CC0B6-FCA4-F321-22D5-332871003CC6}"/>
              </a:ext>
            </a:extLst>
          </p:cNvPr>
          <p:cNvCxnSpPr>
            <a:cxnSpLocks/>
          </p:cNvCxnSpPr>
          <p:nvPr/>
        </p:nvCxnSpPr>
        <p:spPr>
          <a:xfrm>
            <a:off x="417589" y="7109591"/>
            <a:ext cx="1139126" cy="0"/>
          </a:xfrm>
          <a:prstGeom prst="straightConnector1">
            <a:avLst/>
          </a:prstGeom>
          <a:ln w="111125">
            <a:tailEnd type="triangle"/>
          </a:ln>
        </p:spPr>
        <p:style>
          <a:lnRef idx="1">
            <a:schemeClr val="accent2"/>
          </a:lnRef>
          <a:fillRef idx="0">
            <a:schemeClr val="accent2"/>
          </a:fillRef>
          <a:effectRef idx="0">
            <a:schemeClr val="accent2"/>
          </a:effectRef>
          <a:fontRef idx="minor">
            <a:schemeClr val="tx1"/>
          </a:fontRef>
        </p:style>
      </p:cxnSp>
      <p:sp>
        <p:nvSpPr>
          <p:cNvPr id="3" name="Footer Placeholder 7">
            <a:extLst>
              <a:ext uri="{FF2B5EF4-FFF2-40B4-BE49-F238E27FC236}">
                <a16:creationId xmlns:a16="http://schemas.microsoft.com/office/drawing/2014/main" id="{A15936C3-0638-6261-C6BD-7A94510AAB60}"/>
              </a:ext>
            </a:extLst>
          </p:cNvPr>
          <p:cNvSpPr>
            <a:spLocks noGrp="1"/>
          </p:cNvSpPr>
          <p:nvPr>
            <p:ph type="ftr" sz="quarter" idx="11"/>
          </p:nvPr>
        </p:nvSpPr>
        <p:spPr>
          <a:xfrm>
            <a:off x="3458968" y="9593204"/>
            <a:ext cx="10995992" cy="483704"/>
          </a:xfrm>
        </p:spPr>
        <p:txBody>
          <a:bodyPr/>
          <a:lstStyle/>
          <a:p>
            <a:pPr algn="r"/>
            <a:r>
              <a:rPr lang="en-IN" sz="2400" b="1" dirty="0"/>
              <a:t>DARSHIT AHYA                            ahya.darshit@gmail.com               + 91 90336 33231</a:t>
            </a:r>
          </a:p>
        </p:txBody>
      </p:sp>
      <p:pic>
        <p:nvPicPr>
          <p:cNvPr id="9" name="Picture 8">
            <a:extLst>
              <a:ext uri="{FF2B5EF4-FFF2-40B4-BE49-F238E27FC236}">
                <a16:creationId xmlns:a16="http://schemas.microsoft.com/office/drawing/2014/main" id="{BF508956-7DF7-2F7C-6426-1CF17247BA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10238" y="9463177"/>
            <a:ext cx="445604" cy="743758"/>
          </a:xfrm>
          <a:prstGeom prst="rect">
            <a:avLst/>
          </a:prstGeom>
        </p:spPr>
      </p:pic>
      <p:pic>
        <p:nvPicPr>
          <p:cNvPr id="13" name="Picture 12">
            <a:extLst>
              <a:ext uri="{FF2B5EF4-FFF2-40B4-BE49-F238E27FC236}">
                <a16:creationId xmlns:a16="http://schemas.microsoft.com/office/drawing/2014/main" id="{D70E1FA4-AC73-F6A9-1C0B-30C77B36CE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391400" y="9671440"/>
            <a:ext cx="523875" cy="327232"/>
          </a:xfrm>
          <a:prstGeom prst="rect">
            <a:avLst/>
          </a:prstGeom>
        </p:spPr>
      </p:pic>
      <p:pic>
        <p:nvPicPr>
          <p:cNvPr id="14" name="Picture 13">
            <a:extLst>
              <a:ext uri="{FF2B5EF4-FFF2-40B4-BE49-F238E27FC236}">
                <a16:creationId xmlns:a16="http://schemas.microsoft.com/office/drawing/2014/main" id="{41C71B1C-ACC2-BE21-6FEE-64F7D7906F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34800" y="9656238"/>
            <a:ext cx="380999" cy="380999"/>
          </a:xfrm>
          <a:prstGeom prst="rect">
            <a:avLst/>
          </a:prstGeom>
        </p:spPr>
      </p:pic>
    </p:spTree>
    <p:extLst>
      <p:ext uri="{BB962C8B-B14F-4D97-AF65-F5344CB8AC3E}">
        <p14:creationId xmlns:p14="http://schemas.microsoft.com/office/powerpoint/2010/main" val="26737434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Arrow Connector 1">
            <a:extLst>
              <a:ext uri="{FF2B5EF4-FFF2-40B4-BE49-F238E27FC236}">
                <a16:creationId xmlns:a16="http://schemas.microsoft.com/office/drawing/2014/main" id="{2603E249-70D5-A154-6C92-65A3E138B36E}"/>
              </a:ext>
            </a:extLst>
          </p:cNvPr>
          <p:cNvCxnSpPr>
            <a:cxnSpLocks/>
          </p:cNvCxnSpPr>
          <p:nvPr/>
        </p:nvCxnSpPr>
        <p:spPr>
          <a:xfrm>
            <a:off x="597718" y="490662"/>
            <a:ext cx="1139126" cy="0"/>
          </a:xfrm>
          <a:prstGeom prst="straightConnector1">
            <a:avLst/>
          </a:prstGeom>
          <a:ln w="111125">
            <a:tailEnd type="triangle"/>
          </a:ln>
        </p:spPr>
        <p:style>
          <a:lnRef idx="1">
            <a:schemeClr val="accent2"/>
          </a:lnRef>
          <a:fillRef idx="0">
            <a:schemeClr val="accent2"/>
          </a:fillRef>
          <a:effectRef idx="0">
            <a:schemeClr val="accent2"/>
          </a:effectRef>
          <a:fontRef idx="minor">
            <a:schemeClr val="tx1"/>
          </a:fontRef>
        </p:style>
      </p:cxnSp>
      <p:sp>
        <p:nvSpPr>
          <p:cNvPr id="3" name="Rectangle 2"/>
          <p:cNvSpPr/>
          <p:nvPr/>
        </p:nvSpPr>
        <p:spPr>
          <a:xfrm>
            <a:off x="7716976" y="4866502"/>
            <a:ext cx="184731" cy="507831"/>
          </a:xfrm>
          <a:prstGeom prst="rect">
            <a:avLst/>
          </a:prstGeom>
        </p:spPr>
        <p:txBody>
          <a:bodyPr wrap="none">
            <a:spAutoFit/>
          </a:bodyPr>
          <a:lstStyle/>
          <a:p>
            <a:endParaRPr lang="en-IN" sz="2700" b="1" i="1" u="sng" dirty="0"/>
          </a:p>
        </p:txBody>
      </p:sp>
      <p:sp>
        <p:nvSpPr>
          <p:cNvPr id="4" name="Rectangle 3"/>
          <p:cNvSpPr/>
          <p:nvPr/>
        </p:nvSpPr>
        <p:spPr>
          <a:xfrm>
            <a:off x="5528608" y="3347264"/>
            <a:ext cx="184731" cy="507831"/>
          </a:xfrm>
          <a:prstGeom prst="rect">
            <a:avLst/>
          </a:prstGeom>
        </p:spPr>
        <p:txBody>
          <a:bodyPr wrap="none">
            <a:spAutoFit/>
          </a:bodyPr>
          <a:lstStyle/>
          <a:p>
            <a:endParaRPr lang="en-IN" sz="2700" b="1" i="1" u="sng" dirty="0"/>
          </a:p>
        </p:txBody>
      </p:sp>
      <p:sp>
        <p:nvSpPr>
          <p:cNvPr id="5" name="Rectangle 4"/>
          <p:cNvSpPr/>
          <p:nvPr/>
        </p:nvSpPr>
        <p:spPr>
          <a:xfrm>
            <a:off x="1940948" y="141153"/>
            <a:ext cx="15968228" cy="8872301"/>
          </a:xfrm>
          <a:prstGeom prst="rect">
            <a:avLst/>
          </a:prstGeom>
          <a:effectLst/>
        </p:spPr>
        <p:txBody>
          <a:bodyPr wrap="square">
            <a:spAutoFit/>
          </a:bodyPr>
          <a:lstStyle/>
          <a:p>
            <a:r>
              <a:rPr lang="en-US" sz="3000" b="1" i="1" u="sng" dirty="0"/>
              <a:t>11) Tax Exemption on Investment above Fair Market Value </a:t>
            </a:r>
          </a:p>
          <a:p>
            <a:endParaRPr lang="en-US" sz="3000" b="1" i="1" u="sng" dirty="0"/>
          </a:p>
          <a:p>
            <a:r>
              <a:rPr lang="en-US" sz="2700" b="1" i="1" u="sng" dirty="0"/>
              <a:t>Objective:</a:t>
            </a:r>
          </a:p>
          <a:p>
            <a:pPr algn="just">
              <a:lnSpc>
                <a:spcPct val="107000"/>
              </a:lnSpc>
              <a:spcAft>
                <a:spcPts val="1200"/>
              </a:spcAft>
            </a:pPr>
            <a:r>
              <a:rPr lang="en-US" sz="2700" b="1" i="1" dirty="0"/>
              <a:t> </a:t>
            </a:r>
            <a:r>
              <a:rPr lang="en-US" sz="2800" dirty="0">
                <a:solidFill>
                  <a:srgbClr val="FF0000"/>
                </a:solidFill>
                <a:latin typeface="Calibri" panose="020F0502020204030204" pitchFamily="34" charset="0"/>
                <a:cs typeface="Shruti" panose="020B0502040204020203" pitchFamily="34" charset="0"/>
              </a:rPr>
              <a:t>To encourage seed-capital investment in Startups. </a:t>
            </a:r>
          </a:p>
          <a:p>
            <a:endParaRPr lang="en-US" sz="3000" b="1" i="1" dirty="0">
              <a:solidFill>
                <a:srgbClr val="FF0000"/>
              </a:solidFill>
            </a:endParaRPr>
          </a:p>
          <a:p>
            <a:r>
              <a:rPr lang="en-US" sz="2700" b="1" i="1" u="sng" dirty="0"/>
              <a:t>Details:</a:t>
            </a:r>
          </a:p>
          <a:p>
            <a:pPr algn="just">
              <a:lnSpc>
                <a:spcPct val="107000"/>
              </a:lnSpc>
              <a:spcAft>
                <a:spcPts val="1200"/>
              </a:spcAft>
            </a:pPr>
            <a:r>
              <a:rPr lang="en-US" sz="2800" dirty="0">
                <a:solidFill>
                  <a:srgbClr val="FF0000"/>
                </a:solidFill>
                <a:latin typeface="Calibri" panose="020F0502020204030204" pitchFamily="34" charset="0"/>
                <a:cs typeface="Shruti" panose="020B0502040204020203" pitchFamily="34" charset="0"/>
              </a:rPr>
              <a:t>Under The Income Tax Act, 1961, where a Startup (company) receives any consideration for issue of shares which exceeds the Fair Market Value (FMV) of such shares, such excess consideration is taxable in the hands of recipient as Income from Other Sources.</a:t>
            </a:r>
          </a:p>
          <a:p>
            <a:pPr algn="just">
              <a:lnSpc>
                <a:spcPct val="107000"/>
              </a:lnSpc>
              <a:spcAft>
                <a:spcPts val="1200"/>
              </a:spcAft>
            </a:pPr>
            <a:endParaRPr lang="en-US" sz="2800" dirty="0">
              <a:solidFill>
                <a:srgbClr val="FF0000"/>
              </a:solidFill>
              <a:latin typeface="Calibri" panose="020F0502020204030204" pitchFamily="34" charset="0"/>
              <a:cs typeface="Shruti" panose="020B0502040204020203" pitchFamily="34" charset="0"/>
            </a:endParaRPr>
          </a:p>
          <a:p>
            <a:pPr algn="just">
              <a:lnSpc>
                <a:spcPct val="107000"/>
              </a:lnSpc>
              <a:spcAft>
                <a:spcPts val="1200"/>
              </a:spcAft>
            </a:pPr>
            <a:r>
              <a:rPr lang="en-US" sz="2800" dirty="0">
                <a:solidFill>
                  <a:srgbClr val="FF0000"/>
                </a:solidFill>
                <a:latin typeface="Calibri" panose="020F0502020204030204" pitchFamily="34" charset="0"/>
                <a:cs typeface="Shruti" panose="020B0502040204020203" pitchFamily="34" charset="0"/>
              </a:rPr>
              <a:t>In the context of Startups, where the idea is at a conceptualization or development stage, it is often difficult to determine the FMV of such shares. In majority of the cases, FMV is also significantly lower than the </a:t>
            </a:r>
          </a:p>
          <a:p>
            <a:pPr algn="just">
              <a:lnSpc>
                <a:spcPct val="107000"/>
              </a:lnSpc>
              <a:spcAft>
                <a:spcPts val="1200"/>
              </a:spcAft>
            </a:pPr>
            <a:r>
              <a:rPr lang="en-US" sz="2800" dirty="0">
                <a:solidFill>
                  <a:srgbClr val="FF0000"/>
                </a:solidFill>
                <a:latin typeface="Calibri" panose="020F0502020204030204" pitchFamily="34" charset="0"/>
                <a:cs typeface="Shruti" panose="020B0502040204020203" pitchFamily="34" charset="0"/>
              </a:rPr>
              <a:t>value at which the capital investment is made. This results into the tax being levied under section 56(2) (</a:t>
            </a:r>
            <a:r>
              <a:rPr lang="en-US" sz="2800" dirty="0" err="1">
                <a:solidFill>
                  <a:srgbClr val="FF0000"/>
                </a:solidFill>
                <a:latin typeface="Calibri" panose="020F0502020204030204" pitchFamily="34" charset="0"/>
                <a:cs typeface="Shruti" panose="020B0502040204020203" pitchFamily="34" charset="0"/>
              </a:rPr>
              <a:t>viib</a:t>
            </a:r>
            <a:r>
              <a:rPr lang="en-US" sz="2800" dirty="0">
                <a:solidFill>
                  <a:srgbClr val="FF0000"/>
                </a:solidFill>
                <a:latin typeface="Calibri" panose="020F0502020204030204" pitchFamily="34" charset="0"/>
                <a:cs typeface="Shruti" panose="020B0502040204020203" pitchFamily="34" charset="0"/>
              </a:rPr>
              <a:t>).</a:t>
            </a:r>
          </a:p>
          <a:p>
            <a:pPr algn="just">
              <a:lnSpc>
                <a:spcPct val="107000"/>
              </a:lnSpc>
              <a:spcAft>
                <a:spcPts val="1200"/>
              </a:spcAft>
            </a:pPr>
            <a:endParaRPr lang="en-US" sz="2800" dirty="0">
              <a:solidFill>
                <a:srgbClr val="FF0000"/>
              </a:solidFill>
              <a:latin typeface="Calibri" panose="020F0502020204030204" pitchFamily="34" charset="0"/>
              <a:cs typeface="Shruti" panose="020B0502040204020203" pitchFamily="34" charset="0"/>
            </a:endParaRPr>
          </a:p>
          <a:p>
            <a:pPr algn="just">
              <a:lnSpc>
                <a:spcPct val="107000"/>
              </a:lnSpc>
              <a:spcAft>
                <a:spcPts val="1200"/>
              </a:spcAft>
            </a:pPr>
            <a:r>
              <a:rPr lang="en-US" sz="2800" dirty="0">
                <a:solidFill>
                  <a:srgbClr val="FF0000"/>
                </a:solidFill>
                <a:latin typeface="Calibri" panose="020F0502020204030204" pitchFamily="34" charset="0"/>
                <a:cs typeface="Shruti" panose="020B0502040204020203" pitchFamily="34" charset="0"/>
              </a:rPr>
              <a:t>Currently, investment by venture capital funds in Startups is exempted from operations of this provision. The same shall be extended to investment made by incubators in the Startups.</a:t>
            </a:r>
          </a:p>
          <a:p>
            <a:endParaRPr lang="en-IN" sz="2700" b="1" i="1" u="sng" dirty="0"/>
          </a:p>
        </p:txBody>
      </p:sp>
      <p:sp>
        <p:nvSpPr>
          <p:cNvPr id="6" name="Footer Placeholder 7">
            <a:extLst>
              <a:ext uri="{FF2B5EF4-FFF2-40B4-BE49-F238E27FC236}">
                <a16:creationId xmlns:a16="http://schemas.microsoft.com/office/drawing/2014/main" id="{0C6A9DB1-D95A-176F-054C-AECADA577C88}"/>
              </a:ext>
            </a:extLst>
          </p:cNvPr>
          <p:cNvSpPr>
            <a:spLocks noGrp="1"/>
          </p:cNvSpPr>
          <p:nvPr>
            <p:ph type="ftr" sz="quarter" idx="11"/>
          </p:nvPr>
        </p:nvSpPr>
        <p:spPr>
          <a:xfrm>
            <a:off x="3458968" y="9593204"/>
            <a:ext cx="10995992" cy="483704"/>
          </a:xfrm>
        </p:spPr>
        <p:txBody>
          <a:bodyPr/>
          <a:lstStyle/>
          <a:p>
            <a:pPr algn="r"/>
            <a:r>
              <a:rPr lang="en-IN" sz="2400" b="1" dirty="0"/>
              <a:t>DARSHIT AHYA                            ahya.darshit@gmail.com               + 91 90336 33231</a:t>
            </a:r>
          </a:p>
        </p:txBody>
      </p:sp>
      <p:pic>
        <p:nvPicPr>
          <p:cNvPr id="7" name="Picture 6">
            <a:extLst>
              <a:ext uri="{FF2B5EF4-FFF2-40B4-BE49-F238E27FC236}">
                <a16:creationId xmlns:a16="http://schemas.microsoft.com/office/drawing/2014/main" id="{7F99C896-BF1B-2523-4DA9-E9EAA6281C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10238" y="9463177"/>
            <a:ext cx="445604" cy="743758"/>
          </a:xfrm>
          <a:prstGeom prst="rect">
            <a:avLst/>
          </a:prstGeom>
        </p:spPr>
      </p:pic>
      <p:pic>
        <p:nvPicPr>
          <p:cNvPr id="8" name="Picture 7">
            <a:extLst>
              <a:ext uri="{FF2B5EF4-FFF2-40B4-BE49-F238E27FC236}">
                <a16:creationId xmlns:a16="http://schemas.microsoft.com/office/drawing/2014/main" id="{6E3A569D-3115-3848-1828-DC8A65B757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391400" y="9671440"/>
            <a:ext cx="523875" cy="327232"/>
          </a:xfrm>
          <a:prstGeom prst="rect">
            <a:avLst/>
          </a:prstGeom>
        </p:spPr>
      </p:pic>
      <p:pic>
        <p:nvPicPr>
          <p:cNvPr id="9" name="Picture 8">
            <a:extLst>
              <a:ext uri="{FF2B5EF4-FFF2-40B4-BE49-F238E27FC236}">
                <a16:creationId xmlns:a16="http://schemas.microsoft.com/office/drawing/2014/main" id="{85A6EBC6-F264-2C26-1625-E12BD377CA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34800" y="9656238"/>
            <a:ext cx="380999" cy="380999"/>
          </a:xfrm>
          <a:prstGeom prst="rect">
            <a:avLst/>
          </a:prstGeom>
        </p:spPr>
      </p:pic>
    </p:spTree>
    <p:extLst>
      <p:ext uri="{BB962C8B-B14F-4D97-AF65-F5344CB8AC3E}">
        <p14:creationId xmlns:p14="http://schemas.microsoft.com/office/powerpoint/2010/main" val="22631280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631</TotalTime>
  <Words>6028</Words>
  <Application>Microsoft Office PowerPoint</Application>
  <PresentationFormat>Custom</PresentationFormat>
  <Paragraphs>358</Paragraphs>
  <Slides>51</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51</vt:i4>
      </vt:variant>
    </vt:vector>
  </HeadingPairs>
  <TitlesOfParts>
    <vt:vector size="60" baseType="lpstr">
      <vt:lpstr>Calibri</vt:lpstr>
      <vt:lpstr>Arial</vt:lpstr>
      <vt:lpstr>Canva Sans Bold</vt:lpstr>
      <vt:lpstr>Canva Sans</vt:lpstr>
      <vt:lpstr>Symbol</vt:lpstr>
      <vt:lpstr>Georgia Pro</vt:lpstr>
      <vt:lpstr>-apple-system</vt:lpstr>
      <vt:lpstr>Britannic Bold</vt:lpstr>
      <vt:lpstr>Office Theme</vt:lpstr>
      <vt:lpstr>PowerPoint Presentation</vt:lpstr>
      <vt:lpstr>PowerPoint Presentation</vt:lpstr>
      <vt:lpstr>PowerPoint Presentation</vt:lpstr>
      <vt:lpstr>PowerPoint Presentation</vt:lpstr>
      <vt:lpstr>PowerPoint Presentation</vt:lpstr>
      <vt:lpstr>Benefits of Start-Up India </vt:lpstr>
      <vt:lpstr>PowerPoint Presentation</vt:lpstr>
      <vt:lpstr>PowerPoint Presentation</vt:lpstr>
      <vt:lpstr>PowerPoint Presentation</vt:lpstr>
      <vt:lpstr>Legal Considerations for a Start-up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TERM SHEET</dc:title>
  <dc:creator>SACHIN SOLANKI</dc:creator>
  <cp:lastModifiedBy>SACHIN SOLANKI</cp:lastModifiedBy>
  <cp:revision>108</cp:revision>
  <cp:lastPrinted>2023-11-07T15:01:56Z</cp:lastPrinted>
  <dcterms:created xsi:type="dcterms:W3CDTF">2006-08-16T00:00:00Z</dcterms:created>
  <dcterms:modified xsi:type="dcterms:W3CDTF">2023-11-08T08:03:52Z</dcterms:modified>
  <dc:identifier>DAFyXU0lOCQ</dc:identifier>
</cp:coreProperties>
</file>