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1.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9" r:id="rId2"/>
    <p:sldId id="260" r:id="rId3"/>
    <p:sldId id="262" r:id="rId4"/>
    <p:sldId id="261" r:id="rId5"/>
    <p:sldId id="305" r:id="rId6"/>
    <p:sldId id="316" r:id="rId7"/>
    <p:sldId id="333" r:id="rId8"/>
    <p:sldId id="321" r:id="rId9"/>
    <p:sldId id="322" r:id="rId10"/>
    <p:sldId id="323" r:id="rId11"/>
    <p:sldId id="325" r:id="rId12"/>
    <p:sldId id="324" r:id="rId13"/>
    <p:sldId id="318" r:id="rId14"/>
    <p:sldId id="326" r:id="rId15"/>
    <p:sldId id="319" r:id="rId16"/>
    <p:sldId id="328" r:id="rId17"/>
    <p:sldId id="327" r:id="rId18"/>
    <p:sldId id="329" r:id="rId19"/>
    <p:sldId id="320" r:id="rId20"/>
    <p:sldId id="331" r:id="rId21"/>
    <p:sldId id="332" r:id="rId22"/>
    <p:sldId id="263" r:id="rId23"/>
    <p:sldId id="264" r:id="rId24"/>
    <p:sldId id="268" r:id="rId25"/>
    <p:sldId id="265" r:id="rId26"/>
    <p:sldId id="312" r:id="rId27"/>
    <p:sldId id="266" r:id="rId28"/>
    <p:sldId id="269" r:id="rId29"/>
    <p:sldId id="311" r:id="rId30"/>
    <p:sldId id="313" r:id="rId31"/>
    <p:sldId id="314" r:id="rId32"/>
    <p:sldId id="267" r:id="rId33"/>
    <p:sldId id="270" r:id="rId34"/>
    <p:sldId id="272" r:id="rId35"/>
    <p:sldId id="336" r:id="rId36"/>
    <p:sldId id="273" r:id="rId37"/>
    <p:sldId id="315" r:id="rId38"/>
    <p:sldId id="274" r:id="rId39"/>
    <p:sldId id="275" r:id="rId40"/>
    <p:sldId id="282" r:id="rId41"/>
    <p:sldId id="276" r:id="rId42"/>
    <p:sldId id="278" r:id="rId43"/>
    <p:sldId id="279" r:id="rId44"/>
    <p:sldId id="280" r:id="rId45"/>
    <p:sldId id="281" r:id="rId46"/>
    <p:sldId id="283" r:id="rId47"/>
    <p:sldId id="284" r:id="rId48"/>
    <p:sldId id="285" r:id="rId49"/>
    <p:sldId id="277" r:id="rId50"/>
    <p:sldId id="286" r:id="rId51"/>
    <p:sldId id="287" r:id="rId52"/>
    <p:sldId id="288" r:id="rId53"/>
    <p:sldId id="289" r:id="rId54"/>
    <p:sldId id="290" r:id="rId55"/>
    <p:sldId id="291" r:id="rId56"/>
    <p:sldId id="292" r:id="rId57"/>
    <p:sldId id="293" r:id="rId58"/>
    <p:sldId id="295" r:id="rId59"/>
    <p:sldId id="297" r:id="rId60"/>
    <p:sldId id="298" r:id="rId61"/>
    <p:sldId id="299" r:id="rId62"/>
    <p:sldId id="296" r:id="rId63"/>
    <p:sldId id="335" r:id="rId64"/>
    <p:sldId id="334" r:id="rId65"/>
    <p:sldId id="308" r:id="rId66"/>
    <p:sldId id="310" r:id="rId67"/>
    <p:sldId id="309" r:id="rId68"/>
    <p:sldId id="302" r:id="rId69"/>
    <p:sldId id="300" r:id="rId70"/>
    <p:sldId id="306" r:id="rId71"/>
    <p:sldId id="307" r:id="rId72"/>
    <p:sldId id="303"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5"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B8D"/>
    <a:srgbClr val="2F528F"/>
    <a:srgbClr val="41719C"/>
    <a:srgbClr val="528CC1"/>
    <a:srgbClr val="70AD47"/>
    <a:srgbClr val="7AA5D3"/>
    <a:srgbClr val="DAE3F3"/>
    <a:srgbClr val="8DA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716" autoAdjust="0"/>
  </p:normalViewPr>
  <p:slideViewPr>
    <p:cSldViewPr snapToGrid="0">
      <p:cViewPr>
        <p:scale>
          <a:sx n="56" d="100"/>
          <a:sy n="56" d="100"/>
        </p:scale>
        <p:origin x="10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4B8E37-D029-415D-904A-53FE6D6373AA}"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IN"/>
        </a:p>
      </dgm:t>
    </dgm:pt>
    <dgm:pt modelId="{6F1B0195-B083-4590-B7CF-23567E66BF74}">
      <dgm:prSet custT="1"/>
      <dgm:spPr/>
      <dgm:t>
        <a:bodyPr/>
        <a:lstStyle/>
        <a:p>
          <a:pPr rtl="0"/>
          <a:r>
            <a:rPr lang="en-US" sz="2400" b="1" dirty="0">
              <a:latin typeface="Cambria" panose="02040503050406030204" pitchFamily="18" charset="0"/>
            </a:rPr>
            <a:t>Code of Ethics, 2009 – Part A </a:t>
          </a:r>
          <a:endParaRPr lang="en-IN" sz="2400" dirty="0">
            <a:latin typeface="Cambria" panose="02040503050406030204" pitchFamily="18" charset="0"/>
          </a:endParaRPr>
        </a:p>
      </dgm:t>
    </dgm:pt>
    <dgm:pt modelId="{8EA6B9B7-F511-4DCA-BC53-0E9267712EAE}" type="parTrans" cxnId="{19B33574-145C-437B-8C5B-B7CF288A7AEC}">
      <dgm:prSet/>
      <dgm:spPr/>
      <dgm:t>
        <a:bodyPr/>
        <a:lstStyle/>
        <a:p>
          <a:endParaRPr lang="en-IN" sz="2400">
            <a:latin typeface="Cambria" panose="02040503050406030204" pitchFamily="18" charset="0"/>
          </a:endParaRPr>
        </a:p>
      </dgm:t>
    </dgm:pt>
    <dgm:pt modelId="{9D6E08CA-4CE8-4434-9905-E659CA267FC1}" type="sibTrans" cxnId="{19B33574-145C-437B-8C5B-B7CF288A7AEC}">
      <dgm:prSet custT="1"/>
      <dgm:spPr>
        <a:solidFill>
          <a:schemeClr val="accent5">
            <a:lumMod val="40000"/>
            <a:lumOff val="60000"/>
          </a:schemeClr>
        </a:solidFill>
      </dgm:spPr>
      <dgm:t>
        <a:bodyPr/>
        <a:lstStyle/>
        <a:p>
          <a:endParaRPr lang="en-IN" sz="2400" dirty="0">
            <a:latin typeface="Cambria" panose="02040503050406030204" pitchFamily="18" charset="0"/>
          </a:endParaRPr>
        </a:p>
      </dgm:t>
    </dgm:pt>
    <dgm:pt modelId="{4A70CF65-A4E6-4FA9-A520-57E2E857BE7A}">
      <dgm:prSet custT="1"/>
      <dgm:spPr>
        <a:solidFill>
          <a:schemeClr val="accent5">
            <a:lumMod val="50000"/>
          </a:schemeClr>
        </a:solidFill>
      </dgm:spPr>
      <dgm:t>
        <a:bodyPr/>
        <a:lstStyle/>
        <a:p>
          <a:pPr rtl="0"/>
          <a:r>
            <a:rPr lang="en-US" sz="2400" b="1" dirty="0">
              <a:latin typeface="Cambria" panose="02040503050406030204" pitchFamily="18" charset="0"/>
            </a:rPr>
            <a:t>Code of Ethics,  2019 – Volume I </a:t>
          </a:r>
          <a:endParaRPr lang="en-IN" sz="2400" dirty="0">
            <a:latin typeface="Cambria" panose="02040503050406030204" pitchFamily="18" charset="0"/>
          </a:endParaRPr>
        </a:p>
      </dgm:t>
    </dgm:pt>
    <dgm:pt modelId="{A9236C55-0093-4494-8A0C-F0804C96C4F4}" type="parTrans" cxnId="{F5702785-AF6A-484F-8DA9-0DD4D950DDFC}">
      <dgm:prSet/>
      <dgm:spPr/>
      <dgm:t>
        <a:bodyPr/>
        <a:lstStyle/>
        <a:p>
          <a:endParaRPr lang="en-IN" sz="2400">
            <a:latin typeface="Cambria" panose="02040503050406030204" pitchFamily="18" charset="0"/>
          </a:endParaRPr>
        </a:p>
      </dgm:t>
    </dgm:pt>
    <dgm:pt modelId="{7BA5389D-3A59-4645-9AAD-F2C7075E8CF2}" type="sibTrans" cxnId="{F5702785-AF6A-484F-8DA9-0DD4D950DDFC}">
      <dgm:prSet/>
      <dgm:spPr/>
      <dgm:t>
        <a:bodyPr/>
        <a:lstStyle/>
        <a:p>
          <a:endParaRPr lang="en-IN" sz="2400">
            <a:latin typeface="Cambria" panose="02040503050406030204" pitchFamily="18" charset="0"/>
          </a:endParaRPr>
        </a:p>
      </dgm:t>
    </dgm:pt>
    <dgm:pt modelId="{3603EF91-62AF-4943-B3A2-868F81FB77E3}" type="pres">
      <dgm:prSet presAssocID="{684B8E37-D029-415D-904A-53FE6D6373AA}" presName="Name0" presStyleCnt="0">
        <dgm:presLayoutVars>
          <dgm:dir/>
          <dgm:resizeHandles val="exact"/>
        </dgm:presLayoutVars>
      </dgm:prSet>
      <dgm:spPr/>
    </dgm:pt>
    <dgm:pt modelId="{142E23ED-54B7-405E-B6C9-6547D67503DF}" type="pres">
      <dgm:prSet presAssocID="{6F1B0195-B083-4590-B7CF-23567E66BF74}" presName="node" presStyleLbl="node1" presStyleIdx="0" presStyleCnt="2">
        <dgm:presLayoutVars>
          <dgm:bulletEnabled val="1"/>
        </dgm:presLayoutVars>
      </dgm:prSet>
      <dgm:spPr/>
    </dgm:pt>
    <dgm:pt modelId="{A5926E63-3A78-44AF-A526-1F3F624E4D96}" type="pres">
      <dgm:prSet presAssocID="{9D6E08CA-4CE8-4434-9905-E659CA267FC1}" presName="sibTrans" presStyleLbl="sibTrans2D1" presStyleIdx="0" presStyleCnt="1"/>
      <dgm:spPr/>
    </dgm:pt>
    <dgm:pt modelId="{6D9B54C6-E476-49D7-BBA1-92E33BE27314}" type="pres">
      <dgm:prSet presAssocID="{9D6E08CA-4CE8-4434-9905-E659CA267FC1}" presName="connectorText" presStyleLbl="sibTrans2D1" presStyleIdx="0" presStyleCnt="1"/>
      <dgm:spPr/>
    </dgm:pt>
    <dgm:pt modelId="{2F5F69BC-73F3-417F-8AEA-4BC4E43992C5}" type="pres">
      <dgm:prSet presAssocID="{4A70CF65-A4E6-4FA9-A520-57E2E857BE7A}" presName="node" presStyleLbl="node1" presStyleIdx="1" presStyleCnt="2">
        <dgm:presLayoutVars>
          <dgm:bulletEnabled val="1"/>
        </dgm:presLayoutVars>
      </dgm:prSet>
      <dgm:spPr/>
    </dgm:pt>
  </dgm:ptLst>
  <dgm:cxnLst>
    <dgm:cxn modelId="{08EDA805-914C-4C81-8778-12CE45BC1E29}" type="presOf" srcId="{9D6E08CA-4CE8-4434-9905-E659CA267FC1}" destId="{A5926E63-3A78-44AF-A526-1F3F624E4D96}" srcOrd="0" destOrd="0" presId="urn:microsoft.com/office/officeart/2005/8/layout/process1"/>
    <dgm:cxn modelId="{5B95C720-9755-465D-9265-759CBA9D6C75}" type="presOf" srcId="{4A70CF65-A4E6-4FA9-A520-57E2E857BE7A}" destId="{2F5F69BC-73F3-417F-8AEA-4BC4E43992C5}" srcOrd="0" destOrd="0" presId="urn:microsoft.com/office/officeart/2005/8/layout/process1"/>
    <dgm:cxn modelId="{19B33574-145C-437B-8C5B-B7CF288A7AEC}" srcId="{684B8E37-D029-415D-904A-53FE6D6373AA}" destId="{6F1B0195-B083-4590-B7CF-23567E66BF74}" srcOrd="0" destOrd="0" parTransId="{8EA6B9B7-F511-4DCA-BC53-0E9267712EAE}" sibTransId="{9D6E08CA-4CE8-4434-9905-E659CA267FC1}"/>
    <dgm:cxn modelId="{F5702785-AF6A-484F-8DA9-0DD4D950DDFC}" srcId="{684B8E37-D029-415D-904A-53FE6D6373AA}" destId="{4A70CF65-A4E6-4FA9-A520-57E2E857BE7A}" srcOrd="1" destOrd="0" parTransId="{A9236C55-0093-4494-8A0C-F0804C96C4F4}" sibTransId="{7BA5389D-3A59-4645-9AAD-F2C7075E8CF2}"/>
    <dgm:cxn modelId="{E5CCF4B1-57C4-437A-9244-7C1EF8D3AD56}" type="presOf" srcId="{6F1B0195-B083-4590-B7CF-23567E66BF74}" destId="{142E23ED-54B7-405E-B6C9-6547D67503DF}" srcOrd="0" destOrd="0" presId="urn:microsoft.com/office/officeart/2005/8/layout/process1"/>
    <dgm:cxn modelId="{0967AEC5-3F0C-4813-BB2B-2B5EC3C95DF1}" type="presOf" srcId="{684B8E37-D029-415D-904A-53FE6D6373AA}" destId="{3603EF91-62AF-4943-B3A2-868F81FB77E3}" srcOrd="0" destOrd="0" presId="urn:microsoft.com/office/officeart/2005/8/layout/process1"/>
    <dgm:cxn modelId="{67B21BD0-875D-4A2B-B524-1BCB6EDE53EA}" type="presOf" srcId="{9D6E08CA-4CE8-4434-9905-E659CA267FC1}" destId="{6D9B54C6-E476-49D7-BBA1-92E33BE27314}" srcOrd="1" destOrd="0" presId="urn:microsoft.com/office/officeart/2005/8/layout/process1"/>
    <dgm:cxn modelId="{148DCBAA-9B7B-4290-A224-20E62555C0FE}" type="presParOf" srcId="{3603EF91-62AF-4943-B3A2-868F81FB77E3}" destId="{142E23ED-54B7-405E-B6C9-6547D67503DF}" srcOrd="0" destOrd="0" presId="urn:microsoft.com/office/officeart/2005/8/layout/process1"/>
    <dgm:cxn modelId="{61B16A4B-E8DF-4B6A-88E4-EB93D087901A}" type="presParOf" srcId="{3603EF91-62AF-4943-B3A2-868F81FB77E3}" destId="{A5926E63-3A78-44AF-A526-1F3F624E4D96}" srcOrd="1" destOrd="0" presId="urn:microsoft.com/office/officeart/2005/8/layout/process1"/>
    <dgm:cxn modelId="{79AE948D-854E-495C-BA1C-CFFC47DF9F99}" type="presParOf" srcId="{A5926E63-3A78-44AF-A526-1F3F624E4D96}" destId="{6D9B54C6-E476-49D7-BBA1-92E33BE27314}" srcOrd="0" destOrd="0" presId="urn:microsoft.com/office/officeart/2005/8/layout/process1"/>
    <dgm:cxn modelId="{2B2E72DF-D2B1-4A60-B834-BDEE81FAE4F3}" type="presParOf" srcId="{3603EF91-62AF-4943-B3A2-868F81FB77E3}" destId="{2F5F69BC-73F3-417F-8AEA-4BC4E43992C5}"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C9B18A-CA6F-435F-AE7C-46672E903CC6}" type="doc">
      <dgm:prSet loTypeId="urn:microsoft.com/office/officeart/2005/8/layout/hierarchy1" loCatId="hierarchy" qsTypeId="urn:microsoft.com/office/officeart/2005/8/quickstyle/simple1" qsCatId="simple" csTypeId="urn:microsoft.com/office/officeart/2005/8/colors/accent2_3" csCatId="accent2" phldr="1"/>
      <dgm:spPr/>
      <dgm:t>
        <a:bodyPr/>
        <a:lstStyle/>
        <a:p>
          <a:endParaRPr lang="en-IN"/>
        </a:p>
      </dgm:t>
    </dgm:pt>
    <dgm:pt modelId="{AD0A101C-28AE-49B6-BB2B-CEF6E8BB77DE}">
      <dgm:prSet custT="1"/>
      <dgm:spPr/>
      <dgm:t>
        <a:bodyPr/>
        <a:lstStyle/>
        <a:p>
          <a:pPr rtl="0"/>
          <a:r>
            <a:rPr lang="en-IN" sz="1800" b="1" dirty="0">
              <a:latin typeface="Cambria" panose="02040503050406030204" pitchFamily="18" charset="0"/>
            </a:rPr>
            <a:t>The </a:t>
          </a:r>
          <a:r>
            <a:rPr lang="en-IN" sz="1800" b="1" dirty="0">
              <a:solidFill>
                <a:schemeClr val="tx1"/>
              </a:solidFill>
              <a:latin typeface="Cambria" panose="02040503050406030204" pitchFamily="18" charset="0"/>
            </a:rPr>
            <a:t>Fundamental Principles</a:t>
          </a:r>
        </a:p>
      </dgm:t>
    </dgm:pt>
    <dgm:pt modelId="{F458DF6E-011F-49AA-919B-E703AFAE7903}" type="parTrans" cxnId="{C1E208A7-0517-4AA1-AD2D-4CD5C624844E}">
      <dgm:prSet/>
      <dgm:spPr/>
      <dgm:t>
        <a:bodyPr/>
        <a:lstStyle/>
        <a:p>
          <a:endParaRPr lang="en-IN" sz="1600">
            <a:latin typeface="Cambria" panose="02040503050406030204" pitchFamily="18" charset="0"/>
          </a:endParaRPr>
        </a:p>
      </dgm:t>
    </dgm:pt>
    <dgm:pt modelId="{E9F7B37D-5349-40F0-B4ED-BF49A49D816A}" type="sibTrans" cxnId="{C1E208A7-0517-4AA1-AD2D-4CD5C624844E}">
      <dgm:prSet/>
      <dgm:spPr/>
      <dgm:t>
        <a:bodyPr/>
        <a:lstStyle/>
        <a:p>
          <a:endParaRPr lang="en-IN" sz="1600">
            <a:latin typeface="Cambria" panose="02040503050406030204" pitchFamily="18" charset="0"/>
          </a:endParaRPr>
        </a:p>
      </dgm:t>
    </dgm:pt>
    <dgm:pt modelId="{52B1994B-391B-4C3F-BADD-872D644FB481}">
      <dgm:prSet custT="1"/>
      <dgm:spPr/>
      <dgm:t>
        <a:bodyPr/>
        <a:lstStyle/>
        <a:p>
          <a:pPr rtl="0"/>
          <a:r>
            <a:rPr lang="en-IN" sz="1600" dirty="0">
              <a:latin typeface="Cambria" panose="02040503050406030204" pitchFamily="18" charset="0"/>
            </a:rPr>
            <a:t>Objectivity</a:t>
          </a:r>
        </a:p>
      </dgm:t>
    </dgm:pt>
    <dgm:pt modelId="{169DEDBE-41EF-4AEE-A297-79AC2494EC84}" type="parTrans" cxnId="{35E46F9E-1D4D-4762-BAF3-86D6B9D4F283}">
      <dgm:prSet/>
      <dgm:spPr/>
      <dgm:t>
        <a:bodyPr/>
        <a:lstStyle/>
        <a:p>
          <a:endParaRPr lang="en-IN" sz="1600">
            <a:latin typeface="Cambria" panose="02040503050406030204" pitchFamily="18" charset="0"/>
          </a:endParaRPr>
        </a:p>
      </dgm:t>
    </dgm:pt>
    <dgm:pt modelId="{E9865228-5E03-4F6F-B94D-556AC0F73E36}" type="sibTrans" cxnId="{35E46F9E-1D4D-4762-BAF3-86D6B9D4F283}">
      <dgm:prSet/>
      <dgm:spPr/>
      <dgm:t>
        <a:bodyPr/>
        <a:lstStyle/>
        <a:p>
          <a:endParaRPr lang="en-IN" sz="1600">
            <a:latin typeface="Cambria" panose="02040503050406030204" pitchFamily="18" charset="0"/>
          </a:endParaRPr>
        </a:p>
      </dgm:t>
    </dgm:pt>
    <dgm:pt modelId="{FE0BB5E7-444D-4A1C-9BDA-5547CBCCFFDD}">
      <dgm:prSet custT="1"/>
      <dgm:spPr/>
      <dgm:t>
        <a:bodyPr/>
        <a:lstStyle/>
        <a:p>
          <a:pPr rtl="0"/>
          <a:r>
            <a:rPr lang="en-IN" sz="1600" dirty="0">
              <a:latin typeface="Cambria" panose="02040503050406030204" pitchFamily="18" charset="0"/>
            </a:rPr>
            <a:t>Professional Competence and Due Care</a:t>
          </a:r>
        </a:p>
      </dgm:t>
    </dgm:pt>
    <dgm:pt modelId="{6DC5EEFB-BFFB-4DC0-BCC0-C13E23938977}" type="parTrans" cxnId="{96241FEC-08F0-4773-8F94-6A9F14F0AE43}">
      <dgm:prSet/>
      <dgm:spPr/>
      <dgm:t>
        <a:bodyPr/>
        <a:lstStyle/>
        <a:p>
          <a:endParaRPr lang="en-IN" sz="1600">
            <a:latin typeface="Cambria" panose="02040503050406030204" pitchFamily="18" charset="0"/>
          </a:endParaRPr>
        </a:p>
      </dgm:t>
    </dgm:pt>
    <dgm:pt modelId="{ECF8A26F-7F15-47A7-979E-F8921CC6BAA9}" type="sibTrans" cxnId="{96241FEC-08F0-4773-8F94-6A9F14F0AE43}">
      <dgm:prSet/>
      <dgm:spPr/>
      <dgm:t>
        <a:bodyPr/>
        <a:lstStyle/>
        <a:p>
          <a:endParaRPr lang="en-IN" sz="1600">
            <a:latin typeface="Cambria" panose="02040503050406030204" pitchFamily="18" charset="0"/>
          </a:endParaRPr>
        </a:p>
      </dgm:t>
    </dgm:pt>
    <dgm:pt modelId="{BA526170-6019-4CF5-AEBB-2A4B78FD79B3}">
      <dgm:prSet custT="1"/>
      <dgm:spPr/>
      <dgm:t>
        <a:bodyPr/>
        <a:lstStyle/>
        <a:p>
          <a:pPr rtl="0"/>
          <a:r>
            <a:rPr lang="en-IN" sz="1600" dirty="0">
              <a:latin typeface="Cambria" panose="02040503050406030204" pitchFamily="18" charset="0"/>
            </a:rPr>
            <a:t>Confidentiality</a:t>
          </a:r>
        </a:p>
      </dgm:t>
    </dgm:pt>
    <dgm:pt modelId="{CD001FA8-B665-42C4-800B-DEDB32BE5466}" type="parTrans" cxnId="{B39ADE82-1EF0-45A7-BA56-315129269CB6}">
      <dgm:prSet/>
      <dgm:spPr/>
      <dgm:t>
        <a:bodyPr/>
        <a:lstStyle/>
        <a:p>
          <a:endParaRPr lang="en-IN" sz="1600">
            <a:latin typeface="Cambria" panose="02040503050406030204" pitchFamily="18" charset="0"/>
          </a:endParaRPr>
        </a:p>
      </dgm:t>
    </dgm:pt>
    <dgm:pt modelId="{0F13686B-E7E0-4BC1-9610-A0B8F06DC305}" type="sibTrans" cxnId="{B39ADE82-1EF0-45A7-BA56-315129269CB6}">
      <dgm:prSet/>
      <dgm:spPr/>
      <dgm:t>
        <a:bodyPr/>
        <a:lstStyle/>
        <a:p>
          <a:endParaRPr lang="en-IN" sz="1600">
            <a:latin typeface="Cambria" panose="02040503050406030204" pitchFamily="18" charset="0"/>
          </a:endParaRPr>
        </a:p>
      </dgm:t>
    </dgm:pt>
    <dgm:pt modelId="{5BC93073-A34C-4849-A338-EB434BE7CA43}">
      <dgm:prSet custT="1"/>
      <dgm:spPr/>
      <dgm:t>
        <a:bodyPr/>
        <a:lstStyle/>
        <a:p>
          <a:pPr rtl="0"/>
          <a:r>
            <a:rPr lang="en-IN" sz="1600" dirty="0">
              <a:latin typeface="Cambria" panose="02040503050406030204" pitchFamily="18" charset="0"/>
            </a:rPr>
            <a:t>Professional Behaviour</a:t>
          </a:r>
        </a:p>
      </dgm:t>
    </dgm:pt>
    <dgm:pt modelId="{DEEA9E8D-98DC-4F6C-B851-42B8B98EE747}" type="parTrans" cxnId="{413DE774-DE61-4402-98BD-AF246B20A351}">
      <dgm:prSet/>
      <dgm:spPr/>
      <dgm:t>
        <a:bodyPr/>
        <a:lstStyle/>
        <a:p>
          <a:endParaRPr lang="en-IN" sz="1600">
            <a:latin typeface="Cambria" panose="02040503050406030204" pitchFamily="18" charset="0"/>
          </a:endParaRPr>
        </a:p>
      </dgm:t>
    </dgm:pt>
    <dgm:pt modelId="{56E8F4AD-939E-4A70-A329-B8FB70943C02}" type="sibTrans" cxnId="{413DE774-DE61-4402-98BD-AF246B20A351}">
      <dgm:prSet/>
      <dgm:spPr/>
      <dgm:t>
        <a:bodyPr/>
        <a:lstStyle/>
        <a:p>
          <a:endParaRPr lang="en-IN" sz="1600">
            <a:latin typeface="Cambria" panose="02040503050406030204" pitchFamily="18" charset="0"/>
          </a:endParaRPr>
        </a:p>
      </dgm:t>
    </dgm:pt>
    <dgm:pt modelId="{A7CA3A1F-68D8-4D82-8F51-F9143B331E67}">
      <dgm:prSet custT="1"/>
      <dgm:spPr>
        <a:ln>
          <a:solidFill>
            <a:schemeClr val="accent6"/>
          </a:solidFill>
        </a:ln>
      </dgm:spPr>
      <dgm:t>
        <a:bodyPr/>
        <a:lstStyle/>
        <a:p>
          <a:pPr rtl="0"/>
          <a:r>
            <a:rPr lang="en-US" sz="1600" dirty="0">
              <a:latin typeface="Cambria" panose="02040503050406030204" pitchFamily="18" charset="0"/>
            </a:rPr>
            <a:t>Independence</a:t>
          </a:r>
          <a:endParaRPr lang="en-IN" sz="1600" dirty="0">
            <a:latin typeface="Cambria" panose="02040503050406030204" pitchFamily="18" charset="0"/>
          </a:endParaRPr>
        </a:p>
      </dgm:t>
    </dgm:pt>
    <dgm:pt modelId="{71F74486-C6B8-4B02-82BA-B12E3FA713F7}" type="parTrans" cxnId="{0426B8D7-7602-4963-AECB-BDED4146BB6E}">
      <dgm:prSet/>
      <dgm:spPr/>
      <dgm:t>
        <a:bodyPr/>
        <a:lstStyle/>
        <a:p>
          <a:endParaRPr lang="en-IN" sz="1600">
            <a:latin typeface="Cambria" panose="02040503050406030204" pitchFamily="18" charset="0"/>
          </a:endParaRPr>
        </a:p>
      </dgm:t>
    </dgm:pt>
    <dgm:pt modelId="{A32A44F2-F20D-469E-9BD6-6F1972D39942}" type="sibTrans" cxnId="{0426B8D7-7602-4963-AECB-BDED4146BB6E}">
      <dgm:prSet/>
      <dgm:spPr/>
      <dgm:t>
        <a:bodyPr/>
        <a:lstStyle/>
        <a:p>
          <a:endParaRPr lang="en-IN" sz="1600">
            <a:latin typeface="Cambria" panose="02040503050406030204" pitchFamily="18" charset="0"/>
          </a:endParaRPr>
        </a:p>
      </dgm:t>
    </dgm:pt>
    <dgm:pt modelId="{C1491C50-9039-4C0B-89B6-3D2FDDB1BAEC}">
      <dgm:prSet custT="1"/>
      <dgm:spPr/>
      <dgm:t>
        <a:bodyPr/>
        <a:lstStyle/>
        <a:p>
          <a:pPr rtl="0"/>
          <a:r>
            <a:rPr lang="en-IN" sz="1600">
              <a:latin typeface="Cambria" panose="02040503050406030204" pitchFamily="18" charset="0"/>
            </a:rPr>
            <a:t>Integrity</a:t>
          </a:r>
          <a:endParaRPr lang="en-IN" sz="1600" dirty="0">
            <a:latin typeface="Cambria" panose="02040503050406030204" pitchFamily="18" charset="0"/>
          </a:endParaRPr>
        </a:p>
      </dgm:t>
    </dgm:pt>
    <dgm:pt modelId="{895DA74B-FD6B-40C3-96A7-7AF1258807BF}" type="parTrans" cxnId="{C79D822C-8288-48E0-8F97-5240A72093A8}">
      <dgm:prSet/>
      <dgm:spPr/>
      <dgm:t>
        <a:bodyPr/>
        <a:lstStyle/>
        <a:p>
          <a:endParaRPr lang="en-IN" sz="1600">
            <a:latin typeface="Cambria" panose="02040503050406030204" pitchFamily="18" charset="0"/>
          </a:endParaRPr>
        </a:p>
      </dgm:t>
    </dgm:pt>
    <dgm:pt modelId="{85279C63-7F1E-46D1-8651-E3BE1BEAB343}" type="sibTrans" cxnId="{C79D822C-8288-48E0-8F97-5240A72093A8}">
      <dgm:prSet/>
      <dgm:spPr/>
      <dgm:t>
        <a:bodyPr/>
        <a:lstStyle/>
        <a:p>
          <a:endParaRPr lang="en-IN" sz="1600">
            <a:latin typeface="Cambria" panose="02040503050406030204" pitchFamily="18" charset="0"/>
          </a:endParaRPr>
        </a:p>
      </dgm:t>
    </dgm:pt>
    <dgm:pt modelId="{744877FC-26B9-4192-B624-20762B00EDD4}" type="pres">
      <dgm:prSet presAssocID="{31C9B18A-CA6F-435F-AE7C-46672E903CC6}" presName="hierChild1" presStyleCnt="0">
        <dgm:presLayoutVars>
          <dgm:chPref val="1"/>
          <dgm:dir/>
          <dgm:animOne val="branch"/>
          <dgm:animLvl val="lvl"/>
          <dgm:resizeHandles/>
        </dgm:presLayoutVars>
      </dgm:prSet>
      <dgm:spPr/>
    </dgm:pt>
    <dgm:pt modelId="{56C51B0C-512D-4AB8-B018-F4056540DCA2}" type="pres">
      <dgm:prSet presAssocID="{AD0A101C-28AE-49B6-BB2B-CEF6E8BB77DE}" presName="hierRoot1" presStyleCnt="0"/>
      <dgm:spPr/>
    </dgm:pt>
    <dgm:pt modelId="{0879C296-6CA4-408C-A188-E6340171410C}" type="pres">
      <dgm:prSet presAssocID="{AD0A101C-28AE-49B6-BB2B-CEF6E8BB77DE}" presName="composite" presStyleCnt="0"/>
      <dgm:spPr/>
    </dgm:pt>
    <dgm:pt modelId="{BD8F0B16-2D9F-4FC1-8CA8-E7220AC3CAEC}" type="pres">
      <dgm:prSet presAssocID="{AD0A101C-28AE-49B6-BB2B-CEF6E8BB77DE}" presName="background" presStyleLbl="node0" presStyleIdx="0" presStyleCnt="1"/>
      <dgm:spPr/>
    </dgm:pt>
    <dgm:pt modelId="{D2FE2E29-241F-411B-B99C-21766E145E9A}" type="pres">
      <dgm:prSet presAssocID="{AD0A101C-28AE-49B6-BB2B-CEF6E8BB77DE}" presName="text" presStyleLbl="fgAcc0" presStyleIdx="0" presStyleCnt="1">
        <dgm:presLayoutVars>
          <dgm:chPref val="3"/>
        </dgm:presLayoutVars>
      </dgm:prSet>
      <dgm:spPr/>
    </dgm:pt>
    <dgm:pt modelId="{C8D67490-ED80-4CEC-98E3-6E2969F93FB1}" type="pres">
      <dgm:prSet presAssocID="{AD0A101C-28AE-49B6-BB2B-CEF6E8BB77DE}" presName="hierChild2" presStyleCnt="0"/>
      <dgm:spPr/>
    </dgm:pt>
    <dgm:pt modelId="{7BB4D5F4-EE8C-405D-9E1B-01702068F7B6}" type="pres">
      <dgm:prSet presAssocID="{895DA74B-FD6B-40C3-96A7-7AF1258807BF}" presName="Name10" presStyleLbl="parChTrans1D2" presStyleIdx="0" presStyleCnt="6"/>
      <dgm:spPr/>
    </dgm:pt>
    <dgm:pt modelId="{26A4F694-FF50-4A0A-BF33-6419B233B39A}" type="pres">
      <dgm:prSet presAssocID="{C1491C50-9039-4C0B-89B6-3D2FDDB1BAEC}" presName="hierRoot2" presStyleCnt="0"/>
      <dgm:spPr/>
    </dgm:pt>
    <dgm:pt modelId="{B5AF29F2-92E5-43BF-9C3C-10BE30C6EE8F}" type="pres">
      <dgm:prSet presAssocID="{C1491C50-9039-4C0B-89B6-3D2FDDB1BAEC}" presName="composite2" presStyleCnt="0"/>
      <dgm:spPr/>
    </dgm:pt>
    <dgm:pt modelId="{D150C9CD-6416-419D-A4F2-0B13F13DED5D}" type="pres">
      <dgm:prSet presAssocID="{C1491C50-9039-4C0B-89B6-3D2FDDB1BAEC}" presName="background2" presStyleLbl="node2" presStyleIdx="0" presStyleCnt="6"/>
      <dgm:spPr/>
    </dgm:pt>
    <dgm:pt modelId="{E79C0A59-1E12-446B-BDEA-9EE58959847F}" type="pres">
      <dgm:prSet presAssocID="{C1491C50-9039-4C0B-89B6-3D2FDDB1BAEC}" presName="text2" presStyleLbl="fgAcc2" presStyleIdx="0" presStyleCnt="6">
        <dgm:presLayoutVars>
          <dgm:chPref val="3"/>
        </dgm:presLayoutVars>
      </dgm:prSet>
      <dgm:spPr/>
    </dgm:pt>
    <dgm:pt modelId="{4AA68FD9-4E72-43E2-A003-20D8A7553C60}" type="pres">
      <dgm:prSet presAssocID="{C1491C50-9039-4C0B-89B6-3D2FDDB1BAEC}" presName="hierChild3" presStyleCnt="0"/>
      <dgm:spPr/>
    </dgm:pt>
    <dgm:pt modelId="{8082EB64-633E-4DBD-BD73-E8F7F6F6E493}" type="pres">
      <dgm:prSet presAssocID="{169DEDBE-41EF-4AEE-A297-79AC2494EC84}" presName="Name10" presStyleLbl="parChTrans1D2" presStyleIdx="1" presStyleCnt="6"/>
      <dgm:spPr/>
    </dgm:pt>
    <dgm:pt modelId="{6C59C8E6-6C50-4F55-B419-7956BA661575}" type="pres">
      <dgm:prSet presAssocID="{52B1994B-391B-4C3F-BADD-872D644FB481}" presName="hierRoot2" presStyleCnt="0"/>
      <dgm:spPr/>
    </dgm:pt>
    <dgm:pt modelId="{53BE6EE1-134D-4132-B8AC-268A7E49E22B}" type="pres">
      <dgm:prSet presAssocID="{52B1994B-391B-4C3F-BADD-872D644FB481}" presName="composite2" presStyleCnt="0"/>
      <dgm:spPr/>
    </dgm:pt>
    <dgm:pt modelId="{CF1DBE35-39BD-4A30-A374-E48629D14FEE}" type="pres">
      <dgm:prSet presAssocID="{52B1994B-391B-4C3F-BADD-872D644FB481}" presName="background2" presStyleLbl="node2" presStyleIdx="1" presStyleCnt="6"/>
      <dgm:spPr/>
    </dgm:pt>
    <dgm:pt modelId="{0862D45D-5773-46A5-8A31-C08A883929CD}" type="pres">
      <dgm:prSet presAssocID="{52B1994B-391B-4C3F-BADD-872D644FB481}" presName="text2" presStyleLbl="fgAcc2" presStyleIdx="1" presStyleCnt="6">
        <dgm:presLayoutVars>
          <dgm:chPref val="3"/>
        </dgm:presLayoutVars>
      </dgm:prSet>
      <dgm:spPr/>
    </dgm:pt>
    <dgm:pt modelId="{D40561B7-F32C-47B5-8D0B-CDBF6F5DEB7A}" type="pres">
      <dgm:prSet presAssocID="{52B1994B-391B-4C3F-BADD-872D644FB481}" presName="hierChild3" presStyleCnt="0"/>
      <dgm:spPr/>
    </dgm:pt>
    <dgm:pt modelId="{B38F9C81-BE17-48A6-A222-9DA7EC5C780F}" type="pres">
      <dgm:prSet presAssocID="{6DC5EEFB-BFFB-4DC0-BCC0-C13E23938977}" presName="Name10" presStyleLbl="parChTrans1D2" presStyleIdx="2" presStyleCnt="6"/>
      <dgm:spPr/>
    </dgm:pt>
    <dgm:pt modelId="{5D1AACF2-C760-4260-8BC1-EC3BC700C423}" type="pres">
      <dgm:prSet presAssocID="{FE0BB5E7-444D-4A1C-9BDA-5547CBCCFFDD}" presName="hierRoot2" presStyleCnt="0"/>
      <dgm:spPr/>
    </dgm:pt>
    <dgm:pt modelId="{152DCC67-82AA-409B-98B6-FEDD9001D4AD}" type="pres">
      <dgm:prSet presAssocID="{FE0BB5E7-444D-4A1C-9BDA-5547CBCCFFDD}" presName="composite2" presStyleCnt="0"/>
      <dgm:spPr/>
    </dgm:pt>
    <dgm:pt modelId="{1CBE6780-B193-45E0-B972-BF7221A31555}" type="pres">
      <dgm:prSet presAssocID="{FE0BB5E7-444D-4A1C-9BDA-5547CBCCFFDD}" presName="background2" presStyleLbl="node2" presStyleIdx="2" presStyleCnt="6"/>
      <dgm:spPr/>
    </dgm:pt>
    <dgm:pt modelId="{97EBCD09-6F6B-47A6-911B-71F0875D85A2}" type="pres">
      <dgm:prSet presAssocID="{FE0BB5E7-444D-4A1C-9BDA-5547CBCCFFDD}" presName="text2" presStyleLbl="fgAcc2" presStyleIdx="2" presStyleCnt="6">
        <dgm:presLayoutVars>
          <dgm:chPref val="3"/>
        </dgm:presLayoutVars>
      </dgm:prSet>
      <dgm:spPr/>
    </dgm:pt>
    <dgm:pt modelId="{01C1AF71-E4FB-4334-AAA8-C3631B040DEE}" type="pres">
      <dgm:prSet presAssocID="{FE0BB5E7-444D-4A1C-9BDA-5547CBCCFFDD}" presName="hierChild3" presStyleCnt="0"/>
      <dgm:spPr/>
    </dgm:pt>
    <dgm:pt modelId="{4C81B716-6A4A-422F-9C5F-E175BD257BAC}" type="pres">
      <dgm:prSet presAssocID="{CD001FA8-B665-42C4-800B-DEDB32BE5466}" presName="Name10" presStyleLbl="parChTrans1D2" presStyleIdx="3" presStyleCnt="6"/>
      <dgm:spPr/>
    </dgm:pt>
    <dgm:pt modelId="{89F256B5-CD6B-49B6-8E93-BFF936E48B3A}" type="pres">
      <dgm:prSet presAssocID="{BA526170-6019-4CF5-AEBB-2A4B78FD79B3}" presName="hierRoot2" presStyleCnt="0"/>
      <dgm:spPr/>
    </dgm:pt>
    <dgm:pt modelId="{8582D7D6-95C9-409A-9B0F-849B71279095}" type="pres">
      <dgm:prSet presAssocID="{BA526170-6019-4CF5-AEBB-2A4B78FD79B3}" presName="composite2" presStyleCnt="0"/>
      <dgm:spPr/>
    </dgm:pt>
    <dgm:pt modelId="{ED4C9D7C-24EE-4069-8DE1-23F70F89BD73}" type="pres">
      <dgm:prSet presAssocID="{BA526170-6019-4CF5-AEBB-2A4B78FD79B3}" presName="background2" presStyleLbl="node2" presStyleIdx="3" presStyleCnt="6"/>
      <dgm:spPr/>
    </dgm:pt>
    <dgm:pt modelId="{9B787CBE-6C13-4241-ADF7-23DACC873180}" type="pres">
      <dgm:prSet presAssocID="{BA526170-6019-4CF5-AEBB-2A4B78FD79B3}" presName="text2" presStyleLbl="fgAcc2" presStyleIdx="3" presStyleCnt="6">
        <dgm:presLayoutVars>
          <dgm:chPref val="3"/>
        </dgm:presLayoutVars>
      </dgm:prSet>
      <dgm:spPr/>
    </dgm:pt>
    <dgm:pt modelId="{93A61F05-49FC-4C47-8FB7-02A295802832}" type="pres">
      <dgm:prSet presAssocID="{BA526170-6019-4CF5-AEBB-2A4B78FD79B3}" presName="hierChild3" presStyleCnt="0"/>
      <dgm:spPr/>
    </dgm:pt>
    <dgm:pt modelId="{8DF63540-4AFC-4C68-8E98-DF56A2197CEF}" type="pres">
      <dgm:prSet presAssocID="{DEEA9E8D-98DC-4F6C-B851-42B8B98EE747}" presName="Name10" presStyleLbl="parChTrans1D2" presStyleIdx="4" presStyleCnt="6"/>
      <dgm:spPr/>
    </dgm:pt>
    <dgm:pt modelId="{081BE48C-36CC-4FE8-AF0D-F44126F6A242}" type="pres">
      <dgm:prSet presAssocID="{5BC93073-A34C-4849-A338-EB434BE7CA43}" presName="hierRoot2" presStyleCnt="0"/>
      <dgm:spPr/>
    </dgm:pt>
    <dgm:pt modelId="{7F77008F-6788-4ECE-927B-509D8490E743}" type="pres">
      <dgm:prSet presAssocID="{5BC93073-A34C-4849-A338-EB434BE7CA43}" presName="composite2" presStyleCnt="0"/>
      <dgm:spPr/>
    </dgm:pt>
    <dgm:pt modelId="{2A1B1F63-B3BA-4843-BCA0-E4899008C87C}" type="pres">
      <dgm:prSet presAssocID="{5BC93073-A34C-4849-A338-EB434BE7CA43}" presName="background2" presStyleLbl="node2" presStyleIdx="4" presStyleCnt="6"/>
      <dgm:spPr/>
    </dgm:pt>
    <dgm:pt modelId="{3A997A3D-0157-4CEF-BC86-639B85FEB18B}" type="pres">
      <dgm:prSet presAssocID="{5BC93073-A34C-4849-A338-EB434BE7CA43}" presName="text2" presStyleLbl="fgAcc2" presStyleIdx="4" presStyleCnt="6">
        <dgm:presLayoutVars>
          <dgm:chPref val="3"/>
        </dgm:presLayoutVars>
      </dgm:prSet>
      <dgm:spPr/>
    </dgm:pt>
    <dgm:pt modelId="{FDB683C8-69F4-4F47-BF77-E80524AF99EC}" type="pres">
      <dgm:prSet presAssocID="{5BC93073-A34C-4849-A338-EB434BE7CA43}" presName="hierChild3" presStyleCnt="0"/>
      <dgm:spPr/>
    </dgm:pt>
    <dgm:pt modelId="{2C8C3D49-CC10-4CDC-86CA-2AE9DD07BD80}" type="pres">
      <dgm:prSet presAssocID="{71F74486-C6B8-4B02-82BA-B12E3FA713F7}" presName="Name10" presStyleLbl="parChTrans1D2" presStyleIdx="5" presStyleCnt="6"/>
      <dgm:spPr/>
    </dgm:pt>
    <dgm:pt modelId="{957103EF-FB67-4284-91A1-B3E3EF79D313}" type="pres">
      <dgm:prSet presAssocID="{A7CA3A1F-68D8-4D82-8F51-F9143B331E67}" presName="hierRoot2" presStyleCnt="0"/>
      <dgm:spPr/>
    </dgm:pt>
    <dgm:pt modelId="{752D1072-4C2E-4A7B-AA22-92FDC8B0320E}" type="pres">
      <dgm:prSet presAssocID="{A7CA3A1F-68D8-4D82-8F51-F9143B331E67}" presName="composite2" presStyleCnt="0"/>
      <dgm:spPr/>
    </dgm:pt>
    <dgm:pt modelId="{C3EEC6D1-302F-48BF-A6E1-0D15AC00E915}" type="pres">
      <dgm:prSet presAssocID="{A7CA3A1F-68D8-4D82-8F51-F9143B331E67}" presName="background2" presStyleLbl="node2" presStyleIdx="5" presStyleCnt="6"/>
      <dgm:spPr>
        <a:solidFill>
          <a:schemeClr val="accent6"/>
        </a:solidFill>
      </dgm:spPr>
    </dgm:pt>
    <dgm:pt modelId="{BB79CD26-B127-429F-AC88-F931617ECF9E}" type="pres">
      <dgm:prSet presAssocID="{A7CA3A1F-68D8-4D82-8F51-F9143B331E67}" presName="text2" presStyleLbl="fgAcc2" presStyleIdx="5" presStyleCnt="6">
        <dgm:presLayoutVars>
          <dgm:chPref val="3"/>
        </dgm:presLayoutVars>
      </dgm:prSet>
      <dgm:spPr/>
    </dgm:pt>
    <dgm:pt modelId="{1F7E505D-9942-46F3-8C07-1B60584C3BB5}" type="pres">
      <dgm:prSet presAssocID="{A7CA3A1F-68D8-4D82-8F51-F9143B331E67}" presName="hierChild3" presStyleCnt="0"/>
      <dgm:spPr/>
    </dgm:pt>
  </dgm:ptLst>
  <dgm:cxnLst>
    <dgm:cxn modelId="{C3163F05-1F23-4566-8117-CD2EA24AABA9}" type="presOf" srcId="{CD001FA8-B665-42C4-800B-DEDB32BE5466}" destId="{4C81B716-6A4A-422F-9C5F-E175BD257BAC}" srcOrd="0" destOrd="0" presId="urn:microsoft.com/office/officeart/2005/8/layout/hierarchy1"/>
    <dgm:cxn modelId="{500DF90C-478E-474D-BC82-25F9D326112C}" type="presOf" srcId="{A7CA3A1F-68D8-4D82-8F51-F9143B331E67}" destId="{BB79CD26-B127-429F-AC88-F931617ECF9E}" srcOrd="0" destOrd="0" presId="urn:microsoft.com/office/officeart/2005/8/layout/hierarchy1"/>
    <dgm:cxn modelId="{6A97C919-D450-4E20-A8AA-12ACABC3CE2B}" type="presOf" srcId="{6DC5EEFB-BFFB-4DC0-BCC0-C13E23938977}" destId="{B38F9C81-BE17-48A6-A222-9DA7EC5C780F}" srcOrd="0" destOrd="0" presId="urn:microsoft.com/office/officeart/2005/8/layout/hierarchy1"/>
    <dgm:cxn modelId="{5D82541F-8ABB-4FC6-AEBD-85141BC12892}" type="presOf" srcId="{AD0A101C-28AE-49B6-BB2B-CEF6E8BB77DE}" destId="{D2FE2E29-241F-411B-B99C-21766E145E9A}" srcOrd="0" destOrd="0" presId="urn:microsoft.com/office/officeart/2005/8/layout/hierarchy1"/>
    <dgm:cxn modelId="{C79D822C-8288-48E0-8F97-5240A72093A8}" srcId="{AD0A101C-28AE-49B6-BB2B-CEF6E8BB77DE}" destId="{C1491C50-9039-4C0B-89B6-3D2FDDB1BAEC}" srcOrd="0" destOrd="0" parTransId="{895DA74B-FD6B-40C3-96A7-7AF1258807BF}" sibTransId="{85279C63-7F1E-46D1-8651-E3BE1BEAB343}"/>
    <dgm:cxn modelId="{E27EF160-ED69-409C-A867-C5DEDC1970A3}" type="presOf" srcId="{169DEDBE-41EF-4AEE-A297-79AC2494EC84}" destId="{8082EB64-633E-4DBD-BD73-E8F7F6F6E493}" srcOrd="0" destOrd="0" presId="urn:microsoft.com/office/officeart/2005/8/layout/hierarchy1"/>
    <dgm:cxn modelId="{D309AF53-28D0-4606-BB2B-8B2148111EFB}" type="presOf" srcId="{DEEA9E8D-98DC-4F6C-B851-42B8B98EE747}" destId="{8DF63540-4AFC-4C68-8E98-DF56A2197CEF}" srcOrd="0" destOrd="0" presId="urn:microsoft.com/office/officeart/2005/8/layout/hierarchy1"/>
    <dgm:cxn modelId="{B004C674-8F0A-4799-922C-A9FB2BA0D21F}" type="presOf" srcId="{71F74486-C6B8-4B02-82BA-B12E3FA713F7}" destId="{2C8C3D49-CC10-4CDC-86CA-2AE9DD07BD80}" srcOrd="0" destOrd="0" presId="urn:microsoft.com/office/officeart/2005/8/layout/hierarchy1"/>
    <dgm:cxn modelId="{413DE774-DE61-4402-98BD-AF246B20A351}" srcId="{AD0A101C-28AE-49B6-BB2B-CEF6E8BB77DE}" destId="{5BC93073-A34C-4849-A338-EB434BE7CA43}" srcOrd="4" destOrd="0" parTransId="{DEEA9E8D-98DC-4F6C-B851-42B8B98EE747}" sibTransId="{56E8F4AD-939E-4A70-A329-B8FB70943C02}"/>
    <dgm:cxn modelId="{11FE887C-2322-4B3B-96E4-C140A3453A0D}" type="presOf" srcId="{31C9B18A-CA6F-435F-AE7C-46672E903CC6}" destId="{744877FC-26B9-4192-B624-20762B00EDD4}" srcOrd="0" destOrd="0" presId="urn:microsoft.com/office/officeart/2005/8/layout/hierarchy1"/>
    <dgm:cxn modelId="{B39ADE82-1EF0-45A7-BA56-315129269CB6}" srcId="{AD0A101C-28AE-49B6-BB2B-CEF6E8BB77DE}" destId="{BA526170-6019-4CF5-AEBB-2A4B78FD79B3}" srcOrd="3" destOrd="0" parTransId="{CD001FA8-B665-42C4-800B-DEDB32BE5466}" sibTransId="{0F13686B-E7E0-4BC1-9610-A0B8F06DC305}"/>
    <dgm:cxn modelId="{D71E758E-B4C4-4136-83A2-AE9D9B166238}" type="presOf" srcId="{52B1994B-391B-4C3F-BADD-872D644FB481}" destId="{0862D45D-5773-46A5-8A31-C08A883929CD}" srcOrd="0" destOrd="0" presId="urn:microsoft.com/office/officeart/2005/8/layout/hierarchy1"/>
    <dgm:cxn modelId="{C5895291-EF7C-404F-B3EA-260BE919D549}" type="presOf" srcId="{5BC93073-A34C-4849-A338-EB434BE7CA43}" destId="{3A997A3D-0157-4CEF-BC86-639B85FEB18B}" srcOrd="0" destOrd="0" presId="urn:microsoft.com/office/officeart/2005/8/layout/hierarchy1"/>
    <dgm:cxn modelId="{63B30294-A2D1-4FC5-B6C8-5D4E3AF9316E}" type="presOf" srcId="{FE0BB5E7-444D-4A1C-9BDA-5547CBCCFFDD}" destId="{97EBCD09-6F6B-47A6-911B-71F0875D85A2}" srcOrd="0" destOrd="0" presId="urn:microsoft.com/office/officeart/2005/8/layout/hierarchy1"/>
    <dgm:cxn modelId="{35E46F9E-1D4D-4762-BAF3-86D6B9D4F283}" srcId="{AD0A101C-28AE-49B6-BB2B-CEF6E8BB77DE}" destId="{52B1994B-391B-4C3F-BADD-872D644FB481}" srcOrd="1" destOrd="0" parTransId="{169DEDBE-41EF-4AEE-A297-79AC2494EC84}" sibTransId="{E9865228-5E03-4F6F-B94D-556AC0F73E36}"/>
    <dgm:cxn modelId="{C1E208A7-0517-4AA1-AD2D-4CD5C624844E}" srcId="{31C9B18A-CA6F-435F-AE7C-46672E903CC6}" destId="{AD0A101C-28AE-49B6-BB2B-CEF6E8BB77DE}" srcOrd="0" destOrd="0" parTransId="{F458DF6E-011F-49AA-919B-E703AFAE7903}" sibTransId="{E9F7B37D-5349-40F0-B4ED-BF49A49D816A}"/>
    <dgm:cxn modelId="{6F67A8C2-25C0-4C47-A99D-021DCF89695D}" type="presOf" srcId="{C1491C50-9039-4C0B-89B6-3D2FDDB1BAEC}" destId="{E79C0A59-1E12-446B-BDEA-9EE58959847F}" srcOrd="0" destOrd="0" presId="urn:microsoft.com/office/officeart/2005/8/layout/hierarchy1"/>
    <dgm:cxn modelId="{EC40F3C4-F81D-425E-BC2E-496CBCB03158}" type="presOf" srcId="{895DA74B-FD6B-40C3-96A7-7AF1258807BF}" destId="{7BB4D5F4-EE8C-405D-9E1B-01702068F7B6}" srcOrd="0" destOrd="0" presId="urn:microsoft.com/office/officeart/2005/8/layout/hierarchy1"/>
    <dgm:cxn modelId="{DEACF8C9-BC8E-48BC-9EFA-DD8C9ABFCB6E}" type="presOf" srcId="{BA526170-6019-4CF5-AEBB-2A4B78FD79B3}" destId="{9B787CBE-6C13-4241-ADF7-23DACC873180}" srcOrd="0" destOrd="0" presId="urn:microsoft.com/office/officeart/2005/8/layout/hierarchy1"/>
    <dgm:cxn modelId="{0426B8D7-7602-4963-AECB-BDED4146BB6E}" srcId="{AD0A101C-28AE-49B6-BB2B-CEF6E8BB77DE}" destId="{A7CA3A1F-68D8-4D82-8F51-F9143B331E67}" srcOrd="5" destOrd="0" parTransId="{71F74486-C6B8-4B02-82BA-B12E3FA713F7}" sibTransId="{A32A44F2-F20D-469E-9BD6-6F1972D39942}"/>
    <dgm:cxn modelId="{96241FEC-08F0-4773-8F94-6A9F14F0AE43}" srcId="{AD0A101C-28AE-49B6-BB2B-CEF6E8BB77DE}" destId="{FE0BB5E7-444D-4A1C-9BDA-5547CBCCFFDD}" srcOrd="2" destOrd="0" parTransId="{6DC5EEFB-BFFB-4DC0-BCC0-C13E23938977}" sibTransId="{ECF8A26F-7F15-47A7-979E-F8921CC6BAA9}"/>
    <dgm:cxn modelId="{0554A272-1D85-48F8-9E5D-A9462374A435}" type="presParOf" srcId="{744877FC-26B9-4192-B624-20762B00EDD4}" destId="{56C51B0C-512D-4AB8-B018-F4056540DCA2}" srcOrd="0" destOrd="0" presId="urn:microsoft.com/office/officeart/2005/8/layout/hierarchy1"/>
    <dgm:cxn modelId="{F4D27982-21F0-4B15-89B9-CF3F4171193C}" type="presParOf" srcId="{56C51B0C-512D-4AB8-B018-F4056540DCA2}" destId="{0879C296-6CA4-408C-A188-E6340171410C}" srcOrd="0" destOrd="0" presId="urn:microsoft.com/office/officeart/2005/8/layout/hierarchy1"/>
    <dgm:cxn modelId="{BCE5A5F2-6A1E-4B70-A845-655A215F5858}" type="presParOf" srcId="{0879C296-6CA4-408C-A188-E6340171410C}" destId="{BD8F0B16-2D9F-4FC1-8CA8-E7220AC3CAEC}" srcOrd="0" destOrd="0" presId="urn:microsoft.com/office/officeart/2005/8/layout/hierarchy1"/>
    <dgm:cxn modelId="{CD2A7D2C-6B31-4EED-8BC6-4130F0B8A8D4}" type="presParOf" srcId="{0879C296-6CA4-408C-A188-E6340171410C}" destId="{D2FE2E29-241F-411B-B99C-21766E145E9A}" srcOrd="1" destOrd="0" presId="urn:microsoft.com/office/officeart/2005/8/layout/hierarchy1"/>
    <dgm:cxn modelId="{DAF75610-DB16-48F1-B7D5-194456A53796}" type="presParOf" srcId="{56C51B0C-512D-4AB8-B018-F4056540DCA2}" destId="{C8D67490-ED80-4CEC-98E3-6E2969F93FB1}" srcOrd="1" destOrd="0" presId="urn:microsoft.com/office/officeart/2005/8/layout/hierarchy1"/>
    <dgm:cxn modelId="{2485065E-1C3C-4F54-AFB2-4C79AD8895A7}" type="presParOf" srcId="{C8D67490-ED80-4CEC-98E3-6E2969F93FB1}" destId="{7BB4D5F4-EE8C-405D-9E1B-01702068F7B6}" srcOrd="0" destOrd="0" presId="urn:microsoft.com/office/officeart/2005/8/layout/hierarchy1"/>
    <dgm:cxn modelId="{09DA81F8-8484-48FD-BB99-9E4D6BE74DE3}" type="presParOf" srcId="{C8D67490-ED80-4CEC-98E3-6E2969F93FB1}" destId="{26A4F694-FF50-4A0A-BF33-6419B233B39A}" srcOrd="1" destOrd="0" presId="urn:microsoft.com/office/officeart/2005/8/layout/hierarchy1"/>
    <dgm:cxn modelId="{B472D8F9-8DBB-4BC5-9313-7DAE3196F5D8}" type="presParOf" srcId="{26A4F694-FF50-4A0A-BF33-6419B233B39A}" destId="{B5AF29F2-92E5-43BF-9C3C-10BE30C6EE8F}" srcOrd="0" destOrd="0" presId="urn:microsoft.com/office/officeart/2005/8/layout/hierarchy1"/>
    <dgm:cxn modelId="{8581C380-403E-45A0-A9FD-FC88D3CEA952}" type="presParOf" srcId="{B5AF29F2-92E5-43BF-9C3C-10BE30C6EE8F}" destId="{D150C9CD-6416-419D-A4F2-0B13F13DED5D}" srcOrd="0" destOrd="0" presId="urn:microsoft.com/office/officeart/2005/8/layout/hierarchy1"/>
    <dgm:cxn modelId="{AFCC6C1E-12BA-4A4A-B2E7-47375FE3B9C4}" type="presParOf" srcId="{B5AF29F2-92E5-43BF-9C3C-10BE30C6EE8F}" destId="{E79C0A59-1E12-446B-BDEA-9EE58959847F}" srcOrd="1" destOrd="0" presId="urn:microsoft.com/office/officeart/2005/8/layout/hierarchy1"/>
    <dgm:cxn modelId="{07C9AA8D-31D5-4974-9ECD-7BE8C0DC5868}" type="presParOf" srcId="{26A4F694-FF50-4A0A-BF33-6419B233B39A}" destId="{4AA68FD9-4E72-43E2-A003-20D8A7553C60}" srcOrd="1" destOrd="0" presId="urn:microsoft.com/office/officeart/2005/8/layout/hierarchy1"/>
    <dgm:cxn modelId="{3C5733DF-98A1-4348-9DD4-04502D73F35B}" type="presParOf" srcId="{C8D67490-ED80-4CEC-98E3-6E2969F93FB1}" destId="{8082EB64-633E-4DBD-BD73-E8F7F6F6E493}" srcOrd="2" destOrd="0" presId="urn:microsoft.com/office/officeart/2005/8/layout/hierarchy1"/>
    <dgm:cxn modelId="{135AF61C-DF34-4673-B4A3-D9E5AA2B961C}" type="presParOf" srcId="{C8D67490-ED80-4CEC-98E3-6E2969F93FB1}" destId="{6C59C8E6-6C50-4F55-B419-7956BA661575}" srcOrd="3" destOrd="0" presId="urn:microsoft.com/office/officeart/2005/8/layout/hierarchy1"/>
    <dgm:cxn modelId="{001C20CA-A83A-4513-ABFA-6AFB73527921}" type="presParOf" srcId="{6C59C8E6-6C50-4F55-B419-7956BA661575}" destId="{53BE6EE1-134D-4132-B8AC-268A7E49E22B}" srcOrd="0" destOrd="0" presId="urn:microsoft.com/office/officeart/2005/8/layout/hierarchy1"/>
    <dgm:cxn modelId="{4B0216F9-D534-4388-8722-428460FEB5D6}" type="presParOf" srcId="{53BE6EE1-134D-4132-B8AC-268A7E49E22B}" destId="{CF1DBE35-39BD-4A30-A374-E48629D14FEE}" srcOrd="0" destOrd="0" presId="urn:microsoft.com/office/officeart/2005/8/layout/hierarchy1"/>
    <dgm:cxn modelId="{3C123E38-E774-4C97-90BE-4CD5338D7C01}" type="presParOf" srcId="{53BE6EE1-134D-4132-B8AC-268A7E49E22B}" destId="{0862D45D-5773-46A5-8A31-C08A883929CD}" srcOrd="1" destOrd="0" presId="urn:microsoft.com/office/officeart/2005/8/layout/hierarchy1"/>
    <dgm:cxn modelId="{F38160A6-3A29-42DF-A2FA-33983AD99D5A}" type="presParOf" srcId="{6C59C8E6-6C50-4F55-B419-7956BA661575}" destId="{D40561B7-F32C-47B5-8D0B-CDBF6F5DEB7A}" srcOrd="1" destOrd="0" presId="urn:microsoft.com/office/officeart/2005/8/layout/hierarchy1"/>
    <dgm:cxn modelId="{7E22D6D9-3E4A-4419-B4A2-F95623910C95}" type="presParOf" srcId="{C8D67490-ED80-4CEC-98E3-6E2969F93FB1}" destId="{B38F9C81-BE17-48A6-A222-9DA7EC5C780F}" srcOrd="4" destOrd="0" presId="urn:microsoft.com/office/officeart/2005/8/layout/hierarchy1"/>
    <dgm:cxn modelId="{1DE00656-DFA6-4C6D-A164-D8AF4DF2275E}" type="presParOf" srcId="{C8D67490-ED80-4CEC-98E3-6E2969F93FB1}" destId="{5D1AACF2-C760-4260-8BC1-EC3BC700C423}" srcOrd="5" destOrd="0" presId="urn:microsoft.com/office/officeart/2005/8/layout/hierarchy1"/>
    <dgm:cxn modelId="{7A75ED34-491A-4AAA-8237-7A906DCE3953}" type="presParOf" srcId="{5D1AACF2-C760-4260-8BC1-EC3BC700C423}" destId="{152DCC67-82AA-409B-98B6-FEDD9001D4AD}" srcOrd="0" destOrd="0" presId="urn:microsoft.com/office/officeart/2005/8/layout/hierarchy1"/>
    <dgm:cxn modelId="{9DEBAE1F-7519-4D83-904D-162963163771}" type="presParOf" srcId="{152DCC67-82AA-409B-98B6-FEDD9001D4AD}" destId="{1CBE6780-B193-45E0-B972-BF7221A31555}" srcOrd="0" destOrd="0" presId="urn:microsoft.com/office/officeart/2005/8/layout/hierarchy1"/>
    <dgm:cxn modelId="{0BC2387B-11BD-4B71-943D-FE8F36F51FA8}" type="presParOf" srcId="{152DCC67-82AA-409B-98B6-FEDD9001D4AD}" destId="{97EBCD09-6F6B-47A6-911B-71F0875D85A2}" srcOrd="1" destOrd="0" presId="urn:microsoft.com/office/officeart/2005/8/layout/hierarchy1"/>
    <dgm:cxn modelId="{1C08A9FE-C4E2-43F0-B929-1D7AEA426817}" type="presParOf" srcId="{5D1AACF2-C760-4260-8BC1-EC3BC700C423}" destId="{01C1AF71-E4FB-4334-AAA8-C3631B040DEE}" srcOrd="1" destOrd="0" presId="urn:microsoft.com/office/officeart/2005/8/layout/hierarchy1"/>
    <dgm:cxn modelId="{C2CB6367-45A3-4473-B2D8-26ADF92064F0}" type="presParOf" srcId="{C8D67490-ED80-4CEC-98E3-6E2969F93FB1}" destId="{4C81B716-6A4A-422F-9C5F-E175BD257BAC}" srcOrd="6" destOrd="0" presId="urn:microsoft.com/office/officeart/2005/8/layout/hierarchy1"/>
    <dgm:cxn modelId="{4DFFC083-10AA-4098-AEC3-93356B0E0703}" type="presParOf" srcId="{C8D67490-ED80-4CEC-98E3-6E2969F93FB1}" destId="{89F256B5-CD6B-49B6-8E93-BFF936E48B3A}" srcOrd="7" destOrd="0" presId="urn:microsoft.com/office/officeart/2005/8/layout/hierarchy1"/>
    <dgm:cxn modelId="{117EBC7B-A75B-47DA-976F-D251CD729DBC}" type="presParOf" srcId="{89F256B5-CD6B-49B6-8E93-BFF936E48B3A}" destId="{8582D7D6-95C9-409A-9B0F-849B71279095}" srcOrd="0" destOrd="0" presId="urn:microsoft.com/office/officeart/2005/8/layout/hierarchy1"/>
    <dgm:cxn modelId="{6569E855-3F00-4B9A-9DC7-C3CBC234B4F9}" type="presParOf" srcId="{8582D7D6-95C9-409A-9B0F-849B71279095}" destId="{ED4C9D7C-24EE-4069-8DE1-23F70F89BD73}" srcOrd="0" destOrd="0" presId="urn:microsoft.com/office/officeart/2005/8/layout/hierarchy1"/>
    <dgm:cxn modelId="{2EB0D1D9-62F5-4259-8A22-21431555424F}" type="presParOf" srcId="{8582D7D6-95C9-409A-9B0F-849B71279095}" destId="{9B787CBE-6C13-4241-ADF7-23DACC873180}" srcOrd="1" destOrd="0" presId="urn:microsoft.com/office/officeart/2005/8/layout/hierarchy1"/>
    <dgm:cxn modelId="{B7F1169F-0373-44B6-B2D4-AC18AD7DA947}" type="presParOf" srcId="{89F256B5-CD6B-49B6-8E93-BFF936E48B3A}" destId="{93A61F05-49FC-4C47-8FB7-02A295802832}" srcOrd="1" destOrd="0" presId="urn:microsoft.com/office/officeart/2005/8/layout/hierarchy1"/>
    <dgm:cxn modelId="{6A7DC941-03C5-4F2E-A536-8716B17269C0}" type="presParOf" srcId="{C8D67490-ED80-4CEC-98E3-6E2969F93FB1}" destId="{8DF63540-4AFC-4C68-8E98-DF56A2197CEF}" srcOrd="8" destOrd="0" presId="urn:microsoft.com/office/officeart/2005/8/layout/hierarchy1"/>
    <dgm:cxn modelId="{A93C4AA3-87D4-41E4-A670-320ACDBB109F}" type="presParOf" srcId="{C8D67490-ED80-4CEC-98E3-6E2969F93FB1}" destId="{081BE48C-36CC-4FE8-AF0D-F44126F6A242}" srcOrd="9" destOrd="0" presId="urn:microsoft.com/office/officeart/2005/8/layout/hierarchy1"/>
    <dgm:cxn modelId="{AFF03BB1-6CC7-4ECE-AF71-90B1901D2A2C}" type="presParOf" srcId="{081BE48C-36CC-4FE8-AF0D-F44126F6A242}" destId="{7F77008F-6788-4ECE-927B-509D8490E743}" srcOrd="0" destOrd="0" presId="urn:microsoft.com/office/officeart/2005/8/layout/hierarchy1"/>
    <dgm:cxn modelId="{B0952E9B-6991-4C8C-80B0-0CB09221B1C6}" type="presParOf" srcId="{7F77008F-6788-4ECE-927B-509D8490E743}" destId="{2A1B1F63-B3BA-4843-BCA0-E4899008C87C}" srcOrd="0" destOrd="0" presId="urn:microsoft.com/office/officeart/2005/8/layout/hierarchy1"/>
    <dgm:cxn modelId="{E327D427-7AEB-49F2-B6DE-F1A33FA977DA}" type="presParOf" srcId="{7F77008F-6788-4ECE-927B-509D8490E743}" destId="{3A997A3D-0157-4CEF-BC86-639B85FEB18B}" srcOrd="1" destOrd="0" presId="urn:microsoft.com/office/officeart/2005/8/layout/hierarchy1"/>
    <dgm:cxn modelId="{044594A8-781B-4218-9C74-7CAC03FEA991}" type="presParOf" srcId="{081BE48C-36CC-4FE8-AF0D-F44126F6A242}" destId="{FDB683C8-69F4-4F47-BF77-E80524AF99EC}" srcOrd="1" destOrd="0" presId="urn:microsoft.com/office/officeart/2005/8/layout/hierarchy1"/>
    <dgm:cxn modelId="{43294277-DFD9-4E51-8364-D68AAB02CBD3}" type="presParOf" srcId="{C8D67490-ED80-4CEC-98E3-6E2969F93FB1}" destId="{2C8C3D49-CC10-4CDC-86CA-2AE9DD07BD80}" srcOrd="10" destOrd="0" presId="urn:microsoft.com/office/officeart/2005/8/layout/hierarchy1"/>
    <dgm:cxn modelId="{3F04D774-D813-4E4E-B9FB-D59FBB9AE2AE}" type="presParOf" srcId="{C8D67490-ED80-4CEC-98E3-6E2969F93FB1}" destId="{957103EF-FB67-4284-91A1-B3E3EF79D313}" srcOrd="11" destOrd="0" presId="urn:microsoft.com/office/officeart/2005/8/layout/hierarchy1"/>
    <dgm:cxn modelId="{CCA5BCEC-FECD-43BD-8E00-E175ABF27B20}" type="presParOf" srcId="{957103EF-FB67-4284-91A1-B3E3EF79D313}" destId="{752D1072-4C2E-4A7B-AA22-92FDC8B0320E}" srcOrd="0" destOrd="0" presId="urn:microsoft.com/office/officeart/2005/8/layout/hierarchy1"/>
    <dgm:cxn modelId="{3F25E850-3ACD-40B5-B2C5-9EF91A7F25FD}" type="presParOf" srcId="{752D1072-4C2E-4A7B-AA22-92FDC8B0320E}" destId="{C3EEC6D1-302F-48BF-A6E1-0D15AC00E915}" srcOrd="0" destOrd="0" presId="urn:microsoft.com/office/officeart/2005/8/layout/hierarchy1"/>
    <dgm:cxn modelId="{729A42CF-9A1A-47BC-94F6-189978A367C0}" type="presParOf" srcId="{752D1072-4C2E-4A7B-AA22-92FDC8B0320E}" destId="{BB79CD26-B127-429F-AC88-F931617ECF9E}" srcOrd="1" destOrd="0" presId="urn:microsoft.com/office/officeart/2005/8/layout/hierarchy1"/>
    <dgm:cxn modelId="{AC419B58-A260-41E3-A288-EA45B5305024}" type="presParOf" srcId="{957103EF-FB67-4284-91A1-B3E3EF79D313}" destId="{1F7E505D-9942-46F3-8C07-1B60584C3BB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89A46BA-2B69-4F89-BF93-925A87AC2019}"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IN"/>
        </a:p>
      </dgm:t>
    </dgm:pt>
    <dgm:pt modelId="{07A1F2AD-D6F4-4F3F-822E-151DCA43DD18}">
      <dgm:prSet custT="1"/>
      <dgm:spPr/>
      <dgm:t>
        <a:bodyPr/>
        <a:lstStyle/>
        <a:p>
          <a:pPr rtl="0"/>
          <a:r>
            <a:rPr lang="en-US" sz="1800" b="1">
              <a:solidFill>
                <a:srgbClr val="C00000"/>
              </a:solidFill>
              <a:latin typeface="Cambria" panose="02040503050406030204" pitchFamily="18" charset="0"/>
            </a:rPr>
            <a:t>What is NOCLAR?</a:t>
          </a:r>
          <a:endParaRPr lang="en-IN" sz="1800" b="1">
            <a:solidFill>
              <a:srgbClr val="C00000"/>
            </a:solidFill>
            <a:latin typeface="Cambria" panose="02040503050406030204" pitchFamily="18" charset="0"/>
          </a:endParaRPr>
        </a:p>
      </dgm:t>
    </dgm:pt>
    <dgm:pt modelId="{D596EC34-4545-4F63-AEBE-553B753DFE30}" type="parTrans" cxnId="{C35BD8DB-EB9D-498B-9435-2D352FA98CCC}">
      <dgm:prSet/>
      <dgm:spPr/>
      <dgm:t>
        <a:bodyPr/>
        <a:lstStyle/>
        <a:p>
          <a:endParaRPr lang="en-IN" sz="1500">
            <a:latin typeface="Cambria" panose="02040503050406030204" pitchFamily="18" charset="0"/>
          </a:endParaRPr>
        </a:p>
      </dgm:t>
    </dgm:pt>
    <dgm:pt modelId="{119C9F8B-E5F3-4C17-9B26-5AE060DC5A15}" type="sibTrans" cxnId="{C35BD8DB-EB9D-498B-9435-2D352FA98CCC}">
      <dgm:prSet/>
      <dgm:spPr/>
      <dgm:t>
        <a:bodyPr/>
        <a:lstStyle/>
        <a:p>
          <a:endParaRPr lang="en-IN" sz="1500">
            <a:latin typeface="Cambria" panose="02040503050406030204" pitchFamily="18" charset="0"/>
          </a:endParaRPr>
        </a:p>
      </dgm:t>
    </dgm:pt>
    <dgm:pt modelId="{DF8D4D20-2956-4027-A1D2-AEFCC8CC1CD8}">
      <dgm:prSet custT="1"/>
      <dgm:spPr/>
      <dgm:t>
        <a:bodyPr/>
        <a:lstStyle/>
        <a:p>
          <a:pPr algn="just" rtl="0"/>
          <a:r>
            <a:rPr lang="en-US" sz="2100" b="0" dirty="0">
              <a:latin typeface="Cambria" panose="02040503050406030204" pitchFamily="18" charset="0"/>
            </a:rPr>
            <a:t>Refers to any act of omission or commission, committed by a client or employer contrary to prevailing laws or regulations.</a:t>
          </a:r>
          <a:endParaRPr lang="en-IN" sz="2100" b="0" dirty="0">
            <a:latin typeface="Cambria" panose="02040503050406030204" pitchFamily="18" charset="0"/>
          </a:endParaRPr>
        </a:p>
      </dgm:t>
    </dgm:pt>
    <dgm:pt modelId="{2D52D3F7-D590-4A6D-9CFE-5F3F29E80986}" type="parTrans" cxnId="{F827D280-02CD-4200-BF8F-957B1854A0CF}">
      <dgm:prSet/>
      <dgm:spPr/>
      <dgm:t>
        <a:bodyPr/>
        <a:lstStyle/>
        <a:p>
          <a:endParaRPr lang="en-IN" sz="1500">
            <a:latin typeface="Cambria" panose="02040503050406030204" pitchFamily="18" charset="0"/>
          </a:endParaRPr>
        </a:p>
      </dgm:t>
    </dgm:pt>
    <dgm:pt modelId="{BB1551A3-8699-4EB0-BD71-49E5ED8985CA}" type="sibTrans" cxnId="{F827D280-02CD-4200-BF8F-957B1854A0CF}">
      <dgm:prSet/>
      <dgm:spPr/>
      <dgm:t>
        <a:bodyPr/>
        <a:lstStyle/>
        <a:p>
          <a:endParaRPr lang="en-IN" sz="1500">
            <a:latin typeface="Cambria" panose="02040503050406030204" pitchFamily="18" charset="0"/>
          </a:endParaRPr>
        </a:p>
      </dgm:t>
    </dgm:pt>
    <dgm:pt modelId="{AE335EDD-059F-4A25-9366-D97F78D6888E}">
      <dgm:prSet custT="1"/>
      <dgm:spPr/>
      <dgm:t>
        <a:bodyPr/>
        <a:lstStyle/>
        <a:p>
          <a:pPr rtl="0"/>
          <a:r>
            <a:rPr lang="en-US" sz="1800" b="1" dirty="0">
              <a:solidFill>
                <a:srgbClr val="C00000"/>
              </a:solidFill>
              <a:latin typeface="Cambria" panose="02040503050406030204" pitchFamily="18" charset="0"/>
            </a:rPr>
            <a:t>Why NOCLAR?</a:t>
          </a:r>
          <a:endParaRPr lang="en-IN" sz="1800" b="1" dirty="0">
            <a:solidFill>
              <a:srgbClr val="C00000"/>
            </a:solidFill>
            <a:latin typeface="Cambria" panose="02040503050406030204" pitchFamily="18" charset="0"/>
          </a:endParaRPr>
        </a:p>
      </dgm:t>
    </dgm:pt>
    <dgm:pt modelId="{F56F4052-3F8C-46A8-A7BB-771AF1C1055C}" type="parTrans" cxnId="{47E6071E-2B34-426B-9953-3DE0277F388B}">
      <dgm:prSet/>
      <dgm:spPr/>
      <dgm:t>
        <a:bodyPr/>
        <a:lstStyle/>
        <a:p>
          <a:endParaRPr lang="en-IN" sz="1500">
            <a:latin typeface="Cambria" panose="02040503050406030204" pitchFamily="18" charset="0"/>
          </a:endParaRPr>
        </a:p>
      </dgm:t>
    </dgm:pt>
    <dgm:pt modelId="{7B6AE1AE-6315-4B45-9574-8F7B82DA9B27}" type="sibTrans" cxnId="{47E6071E-2B34-426B-9953-3DE0277F388B}">
      <dgm:prSet/>
      <dgm:spPr/>
      <dgm:t>
        <a:bodyPr/>
        <a:lstStyle/>
        <a:p>
          <a:endParaRPr lang="en-IN" sz="1500">
            <a:latin typeface="Cambria" panose="02040503050406030204" pitchFamily="18" charset="0"/>
          </a:endParaRPr>
        </a:p>
      </dgm:t>
    </dgm:pt>
    <dgm:pt modelId="{9BE26835-D33C-4591-897B-3B5123E0507D}">
      <dgm:prSet custT="1"/>
      <dgm:spPr/>
      <dgm:t>
        <a:bodyPr/>
        <a:lstStyle/>
        <a:p>
          <a:pPr algn="just" rtl="0">
            <a:lnSpc>
              <a:spcPct val="110000"/>
            </a:lnSpc>
          </a:pPr>
          <a:r>
            <a:rPr lang="en-US" sz="1700" b="0" dirty="0">
              <a:latin typeface="Cambria" panose="02040503050406030204" pitchFamily="18" charset="0"/>
            </a:rPr>
            <a:t>PA may face difficulties in recognizing such situation and since he has a prima facie ethical responsibility to not to turn a blind eye to the matter, provisions regarding NOCLAR was introduced  to help the PA in dealing with the situation and in deciding how best to serve the public interest in these circumstances. </a:t>
          </a:r>
          <a:endParaRPr lang="en-IN" sz="1700" b="0" dirty="0">
            <a:latin typeface="Cambria" panose="02040503050406030204" pitchFamily="18" charset="0"/>
          </a:endParaRPr>
        </a:p>
      </dgm:t>
    </dgm:pt>
    <dgm:pt modelId="{F64754EC-09BB-4449-8583-970399C53083}" type="parTrans" cxnId="{E7DCF785-4F2B-4724-835A-1A499819514E}">
      <dgm:prSet/>
      <dgm:spPr/>
      <dgm:t>
        <a:bodyPr/>
        <a:lstStyle/>
        <a:p>
          <a:endParaRPr lang="en-IN" sz="1500">
            <a:latin typeface="Cambria" panose="02040503050406030204" pitchFamily="18" charset="0"/>
          </a:endParaRPr>
        </a:p>
      </dgm:t>
    </dgm:pt>
    <dgm:pt modelId="{62186DC9-5E84-468C-83D3-E86FC44E5FF5}" type="sibTrans" cxnId="{E7DCF785-4F2B-4724-835A-1A499819514E}">
      <dgm:prSet/>
      <dgm:spPr/>
      <dgm:t>
        <a:bodyPr/>
        <a:lstStyle/>
        <a:p>
          <a:endParaRPr lang="en-IN" sz="1500">
            <a:latin typeface="Cambria" panose="02040503050406030204" pitchFamily="18" charset="0"/>
          </a:endParaRPr>
        </a:p>
      </dgm:t>
    </dgm:pt>
    <dgm:pt modelId="{40D6A534-4E66-4E20-8894-9009E36620C1}">
      <dgm:prSet custT="1"/>
      <dgm:spPr/>
      <dgm:t>
        <a:bodyPr/>
        <a:lstStyle/>
        <a:p>
          <a:pPr rtl="0"/>
          <a:r>
            <a:rPr lang="en-US" sz="1800" b="1">
              <a:solidFill>
                <a:srgbClr val="C00000"/>
              </a:solidFill>
              <a:latin typeface="Cambria" panose="02040503050406030204" pitchFamily="18" charset="0"/>
            </a:rPr>
            <a:t>Applicable to whom?</a:t>
          </a:r>
          <a:endParaRPr lang="en-IN" sz="1800" b="1">
            <a:solidFill>
              <a:srgbClr val="C00000"/>
            </a:solidFill>
            <a:latin typeface="Cambria" panose="02040503050406030204" pitchFamily="18" charset="0"/>
          </a:endParaRPr>
        </a:p>
      </dgm:t>
    </dgm:pt>
    <dgm:pt modelId="{9C6E45B4-5F8A-4A34-9FE0-4CB2FB3B5BF4}" type="parTrans" cxnId="{1B232E51-19FA-4308-9290-CF71A6F89911}">
      <dgm:prSet/>
      <dgm:spPr/>
      <dgm:t>
        <a:bodyPr/>
        <a:lstStyle/>
        <a:p>
          <a:endParaRPr lang="en-IN" sz="1500">
            <a:latin typeface="Cambria" panose="02040503050406030204" pitchFamily="18" charset="0"/>
          </a:endParaRPr>
        </a:p>
      </dgm:t>
    </dgm:pt>
    <dgm:pt modelId="{E56086B7-7E6F-47C5-A004-A851711F9D07}" type="sibTrans" cxnId="{1B232E51-19FA-4308-9290-CF71A6F89911}">
      <dgm:prSet/>
      <dgm:spPr/>
      <dgm:t>
        <a:bodyPr/>
        <a:lstStyle/>
        <a:p>
          <a:endParaRPr lang="en-IN" sz="1500">
            <a:latin typeface="Cambria" panose="02040503050406030204" pitchFamily="18" charset="0"/>
          </a:endParaRPr>
        </a:p>
      </dgm:t>
    </dgm:pt>
    <dgm:pt modelId="{AB912F64-C4F4-483F-B5CC-92A355EFB933}">
      <dgm:prSet custT="1"/>
      <dgm:spPr/>
      <dgm:t>
        <a:bodyPr/>
        <a:lstStyle/>
        <a:p>
          <a:pPr rtl="0"/>
          <a:r>
            <a:rPr lang="en-US" sz="1500" b="0" dirty="0">
              <a:latin typeface="Cambria" panose="02040503050406030204" pitchFamily="18" charset="0"/>
            </a:rPr>
            <a:t>Applicable only to listed entities.</a:t>
          </a:r>
          <a:endParaRPr lang="en-IN" sz="1500" b="0" dirty="0">
            <a:latin typeface="Cambria" panose="02040503050406030204" pitchFamily="18" charset="0"/>
          </a:endParaRPr>
        </a:p>
      </dgm:t>
    </dgm:pt>
    <dgm:pt modelId="{C7064D8D-3540-4DFE-B064-90316A360805}" type="parTrans" cxnId="{3C648708-2EC5-4DE0-B3D5-7D503E360685}">
      <dgm:prSet/>
      <dgm:spPr/>
      <dgm:t>
        <a:bodyPr/>
        <a:lstStyle/>
        <a:p>
          <a:endParaRPr lang="en-IN" sz="1500">
            <a:latin typeface="Cambria" panose="02040503050406030204" pitchFamily="18" charset="0"/>
          </a:endParaRPr>
        </a:p>
      </dgm:t>
    </dgm:pt>
    <dgm:pt modelId="{B2EDC7E5-FC64-4A58-AE04-67B78DFC5E35}" type="sibTrans" cxnId="{3C648708-2EC5-4DE0-B3D5-7D503E360685}">
      <dgm:prSet/>
      <dgm:spPr/>
      <dgm:t>
        <a:bodyPr/>
        <a:lstStyle/>
        <a:p>
          <a:endParaRPr lang="en-IN" sz="1500">
            <a:latin typeface="Cambria" panose="02040503050406030204" pitchFamily="18" charset="0"/>
          </a:endParaRPr>
        </a:p>
      </dgm:t>
    </dgm:pt>
    <dgm:pt modelId="{CDE5B7FF-2033-4BDA-B832-E6A1F7F8B978}">
      <dgm:prSet custT="1"/>
      <dgm:spPr/>
      <dgm:t>
        <a:bodyPr/>
        <a:lstStyle/>
        <a:p>
          <a:pPr rtl="0"/>
          <a:r>
            <a:rPr lang="en-US" sz="1500" b="0" dirty="0">
              <a:latin typeface="Cambria" panose="02040503050406030204" pitchFamily="18" charset="0"/>
            </a:rPr>
            <a:t>Applicable to only audit assignments.</a:t>
          </a:r>
          <a:endParaRPr lang="en-IN" sz="1500" b="0" dirty="0">
            <a:latin typeface="Cambria" panose="02040503050406030204" pitchFamily="18" charset="0"/>
          </a:endParaRPr>
        </a:p>
      </dgm:t>
    </dgm:pt>
    <dgm:pt modelId="{1A970018-A33A-493B-AD45-39B1F592275F}" type="parTrans" cxnId="{59DD62A9-EA22-4B1D-90D9-F3482EF594FA}">
      <dgm:prSet/>
      <dgm:spPr/>
      <dgm:t>
        <a:bodyPr/>
        <a:lstStyle/>
        <a:p>
          <a:endParaRPr lang="en-IN" sz="1500">
            <a:latin typeface="Cambria" panose="02040503050406030204" pitchFamily="18" charset="0"/>
          </a:endParaRPr>
        </a:p>
      </dgm:t>
    </dgm:pt>
    <dgm:pt modelId="{7A5A9B20-CDE8-467D-8BCE-0D457AC42C98}" type="sibTrans" cxnId="{59DD62A9-EA22-4B1D-90D9-F3482EF594FA}">
      <dgm:prSet/>
      <dgm:spPr/>
      <dgm:t>
        <a:bodyPr/>
        <a:lstStyle/>
        <a:p>
          <a:endParaRPr lang="en-IN" sz="1500">
            <a:latin typeface="Cambria" panose="02040503050406030204" pitchFamily="18" charset="0"/>
          </a:endParaRPr>
        </a:p>
      </dgm:t>
    </dgm:pt>
    <dgm:pt modelId="{DCACC659-B6C6-4BF7-B214-309AC0E6677C}">
      <dgm:prSet custT="1"/>
      <dgm:spPr/>
      <dgm:t>
        <a:bodyPr/>
        <a:lstStyle/>
        <a:p>
          <a:pPr algn="just" rtl="0"/>
          <a:r>
            <a:rPr lang="en-US" sz="1500" b="0" dirty="0">
              <a:latin typeface="Cambria" panose="02040503050406030204" pitchFamily="18" charset="0"/>
            </a:rPr>
            <a:t>In case of PAs in service, applicable to employees of listed entities</a:t>
          </a:r>
          <a:endParaRPr lang="en-IN" sz="1500" b="0" dirty="0">
            <a:latin typeface="Cambria" panose="02040503050406030204" pitchFamily="18" charset="0"/>
          </a:endParaRPr>
        </a:p>
      </dgm:t>
    </dgm:pt>
    <dgm:pt modelId="{F2352AC8-30F4-4E2B-9437-334021D00E84}" type="parTrans" cxnId="{386D8A3E-0328-444B-86F8-835CE885FDD0}">
      <dgm:prSet/>
      <dgm:spPr/>
      <dgm:t>
        <a:bodyPr/>
        <a:lstStyle/>
        <a:p>
          <a:endParaRPr lang="en-IN" sz="1500">
            <a:latin typeface="Cambria" panose="02040503050406030204" pitchFamily="18" charset="0"/>
          </a:endParaRPr>
        </a:p>
      </dgm:t>
    </dgm:pt>
    <dgm:pt modelId="{314FA098-3838-4A24-98CB-D185B2D0ED1E}" type="sibTrans" cxnId="{386D8A3E-0328-444B-86F8-835CE885FDD0}">
      <dgm:prSet/>
      <dgm:spPr/>
      <dgm:t>
        <a:bodyPr/>
        <a:lstStyle/>
        <a:p>
          <a:endParaRPr lang="en-IN" sz="1500">
            <a:latin typeface="Cambria" panose="02040503050406030204" pitchFamily="18" charset="0"/>
          </a:endParaRPr>
        </a:p>
      </dgm:t>
    </dgm:pt>
    <dgm:pt modelId="{95316A3D-82CE-48AC-80FD-8FAE908089F5}" type="pres">
      <dgm:prSet presAssocID="{B89A46BA-2B69-4F89-BF93-925A87AC2019}" presName="vert0" presStyleCnt="0">
        <dgm:presLayoutVars>
          <dgm:dir/>
          <dgm:animOne val="branch"/>
          <dgm:animLvl val="lvl"/>
        </dgm:presLayoutVars>
      </dgm:prSet>
      <dgm:spPr/>
    </dgm:pt>
    <dgm:pt modelId="{7ED3AC16-CBC8-40BC-89F6-A0856EB5B1B6}" type="pres">
      <dgm:prSet presAssocID="{07A1F2AD-D6F4-4F3F-822E-151DCA43DD18}" presName="thickLine" presStyleLbl="alignNode1" presStyleIdx="0" presStyleCnt="3"/>
      <dgm:spPr/>
    </dgm:pt>
    <dgm:pt modelId="{2C058608-A530-4CB1-B30C-9B4D065E7A9B}" type="pres">
      <dgm:prSet presAssocID="{07A1F2AD-D6F4-4F3F-822E-151DCA43DD18}" presName="horz1" presStyleCnt="0"/>
      <dgm:spPr/>
    </dgm:pt>
    <dgm:pt modelId="{7DA920F3-989B-4103-BA46-EF4949751DBB}" type="pres">
      <dgm:prSet presAssocID="{07A1F2AD-D6F4-4F3F-822E-151DCA43DD18}" presName="tx1" presStyleLbl="revTx" presStyleIdx="0" presStyleCnt="8"/>
      <dgm:spPr/>
    </dgm:pt>
    <dgm:pt modelId="{1030B442-86D6-4291-A1C5-6EC2034DB22C}" type="pres">
      <dgm:prSet presAssocID="{07A1F2AD-D6F4-4F3F-822E-151DCA43DD18}" presName="vert1" presStyleCnt="0"/>
      <dgm:spPr/>
    </dgm:pt>
    <dgm:pt modelId="{584B5233-D521-405D-9099-DF63AF1F33E1}" type="pres">
      <dgm:prSet presAssocID="{DF8D4D20-2956-4027-A1D2-AEFCC8CC1CD8}" presName="vertSpace2a" presStyleCnt="0"/>
      <dgm:spPr/>
    </dgm:pt>
    <dgm:pt modelId="{23138EFD-01B3-4479-8B77-648F039AF974}" type="pres">
      <dgm:prSet presAssocID="{DF8D4D20-2956-4027-A1D2-AEFCC8CC1CD8}" presName="horz2" presStyleCnt="0"/>
      <dgm:spPr/>
    </dgm:pt>
    <dgm:pt modelId="{C2B7B4CF-62AD-4606-B148-1488C200419B}" type="pres">
      <dgm:prSet presAssocID="{DF8D4D20-2956-4027-A1D2-AEFCC8CC1CD8}" presName="horzSpace2" presStyleCnt="0"/>
      <dgm:spPr/>
    </dgm:pt>
    <dgm:pt modelId="{489F5F9B-D585-45B1-AFD7-1519553E56DA}" type="pres">
      <dgm:prSet presAssocID="{DF8D4D20-2956-4027-A1D2-AEFCC8CC1CD8}" presName="tx2" presStyleLbl="revTx" presStyleIdx="1" presStyleCnt="8" custScaleY="71857"/>
      <dgm:spPr/>
    </dgm:pt>
    <dgm:pt modelId="{19F56B51-5EA0-4919-98A8-CA42DF418806}" type="pres">
      <dgm:prSet presAssocID="{DF8D4D20-2956-4027-A1D2-AEFCC8CC1CD8}" presName="vert2" presStyleCnt="0"/>
      <dgm:spPr/>
    </dgm:pt>
    <dgm:pt modelId="{D7508BA1-96F6-4F45-B150-4083313488EC}" type="pres">
      <dgm:prSet presAssocID="{DF8D4D20-2956-4027-A1D2-AEFCC8CC1CD8}" presName="thinLine2b" presStyleLbl="callout" presStyleIdx="0" presStyleCnt="5"/>
      <dgm:spPr/>
    </dgm:pt>
    <dgm:pt modelId="{12CFD844-A9FC-42AF-B118-5C46D2E0032C}" type="pres">
      <dgm:prSet presAssocID="{DF8D4D20-2956-4027-A1D2-AEFCC8CC1CD8}" presName="vertSpace2b" presStyleCnt="0"/>
      <dgm:spPr/>
    </dgm:pt>
    <dgm:pt modelId="{EF70892F-127E-4975-8ABB-6235B65D7A5E}" type="pres">
      <dgm:prSet presAssocID="{AE335EDD-059F-4A25-9366-D97F78D6888E}" presName="thickLine" presStyleLbl="alignNode1" presStyleIdx="1" presStyleCnt="3" custLinFactNeighborX="-413" custLinFactNeighborY="-13967"/>
      <dgm:spPr/>
    </dgm:pt>
    <dgm:pt modelId="{6873568F-0A61-48F5-B14F-168F657F7FF9}" type="pres">
      <dgm:prSet presAssocID="{AE335EDD-059F-4A25-9366-D97F78D6888E}" presName="horz1" presStyleCnt="0"/>
      <dgm:spPr/>
    </dgm:pt>
    <dgm:pt modelId="{C1AD97F9-7A76-4AD5-88C7-391E08CBDEF6}" type="pres">
      <dgm:prSet presAssocID="{AE335EDD-059F-4A25-9366-D97F78D6888E}" presName="tx1" presStyleLbl="revTx" presStyleIdx="2" presStyleCnt="8" custScaleY="113982"/>
      <dgm:spPr/>
    </dgm:pt>
    <dgm:pt modelId="{FE2C2E08-87BE-46CD-BC60-7C05B8D63129}" type="pres">
      <dgm:prSet presAssocID="{AE335EDD-059F-4A25-9366-D97F78D6888E}" presName="vert1" presStyleCnt="0"/>
      <dgm:spPr/>
    </dgm:pt>
    <dgm:pt modelId="{E291BF64-9A3C-42FA-A66B-478D08F37D35}" type="pres">
      <dgm:prSet presAssocID="{9BE26835-D33C-4591-897B-3B5123E0507D}" presName="vertSpace2a" presStyleCnt="0"/>
      <dgm:spPr/>
    </dgm:pt>
    <dgm:pt modelId="{5E8E623B-B4E5-48C9-9354-5CFC3A5B5B1D}" type="pres">
      <dgm:prSet presAssocID="{9BE26835-D33C-4591-897B-3B5123E0507D}" presName="horz2" presStyleCnt="0"/>
      <dgm:spPr/>
    </dgm:pt>
    <dgm:pt modelId="{9D25439D-7CB4-4629-937F-3E77ADB6CE27}" type="pres">
      <dgm:prSet presAssocID="{9BE26835-D33C-4591-897B-3B5123E0507D}" presName="horzSpace2" presStyleCnt="0"/>
      <dgm:spPr/>
    </dgm:pt>
    <dgm:pt modelId="{2EF09B4E-D9A2-4525-87EC-591C3B28150D}" type="pres">
      <dgm:prSet presAssocID="{9BE26835-D33C-4591-897B-3B5123E0507D}" presName="tx2" presStyleLbl="revTx" presStyleIdx="3" presStyleCnt="8" custScaleY="113982" custLinFactNeighborX="-428" custLinFactNeighborY="-16116"/>
      <dgm:spPr/>
    </dgm:pt>
    <dgm:pt modelId="{428E84D2-1A35-4D66-9CDA-2CD170AD5A53}" type="pres">
      <dgm:prSet presAssocID="{9BE26835-D33C-4591-897B-3B5123E0507D}" presName="vert2" presStyleCnt="0"/>
      <dgm:spPr/>
    </dgm:pt>
    <dgm:pt modelId="{9E2340E9-B6CE-4707-A75C-13A9C13D1C01}" type="pres">
      <dgm:prSet presAssocID="{9BE26835-D33C-4591-897B-3B5123E0507D}" presName="thinLine2b" presStyleLbl="callout" presStyleIdx="1" presStyleCnt="5"/>
      <dgm:spPr/>
    </dgm:pt>
    <dgm:pt modelId="{F25F9296-B12A-4550-ABCC-3BB8A78C06E5}" type="pres">
      <dgm:prSet presAssocID="{9BE26835-D33C-4591-897B-3B5123E0507D}" presName="vertSpace2b" presStyleCnt="0"/>
      <dgm:spPr/>
    </dgm:pt>
    <dgm:pt modelId="{71831FF0-1BE2-4135-BDDC-CDCF3A8B57E5}" type="pres">
      <dgm:prSet presAssocID="{40D6A534-4E66-4E20-8894-9009E36620C1}" presName="thickLine" presStyleLbl="alignNode1" presStyleIdx="2" presStyleCnt="3"/>
      <dgm:spPr/>
    </dgm:pt>
    <dgm:pt modelId="{A7478D1D-5D9E-400B-8A68-7520073ED7BB}" type="pres">
      <dgm:prSet presAssocID="{40D6A534-4E66-4E20-8894-9009E36620C1}" presName="horz1" presStyleCnt="0"/>
      <dgm:spPr/>
    </dgm:pt>
    <dgm:pt modelId="{AA5CC497-1B78-4CE8-8D5F-D9ABC185D000}" type="pres">
      <dgm:prSet presAssocID="{40D6A534-4E66-4E20-8894-9009E36620C1}" presName="tx1" presStyleLbl="revTx" presStyleIdx="4" presStyleCnt="8"/>
      <dgm:spPr/>
    </dgm:pt>
    <dgm:pt modelId="{C3FF190B-5227-4913-BEAF-B53CE41A4438}" type="pres">
      <dgm:prSet presAssocID="{40D6A534-4E66-4E20-8894-9009E36620C1}" presName="vert1" presStyleCnt="0"/>
      <dgm:spPr/>
    </dgm:pt>
    <dgm:pt modelId="{EA69EBD7-BE0F-43C8-9804-B6B77DB3CF93}" type="pres">
      <dgm:prSet presAssocID="{AB912F64-C4F4-483F-B5CC-92A355EFB933}" presName="vertSpace2a" presStyleCnt="0"/>
      <dgm:spPr/>
    </dgm:pt>
    <dgm:pt modelId="{DAD6246A-E36E-4B79-ACD7-1B06332106C5}" type="pres">
      <dgm:prSet presAssocID="{AB912F64-C4F4-483F-B5CC-92A355EFB933}" presName="horz2" presStyleCnt="0"/>
      <dgm:spPr/>
    </dgm:pt>
    <dgm:pt modelId="{B3DD0EE4-4D82-4FF1-A2B2-9C8A653D0AF5}" type="pres">
      <dgm:prSet presAssocID="{AB912F64-C4F4-483F-B5CC-92A355EFB933}" presName="horzSpace2" presStyleCnt="0"/>
      <dgm:spPr/>
    </dgm:pt>
    <dgm:pt modelId="{0146FE9A-315F-46FF-B0A3-1F3880865302}" type="pres">
      <dgm:prSet presAssocID="{AB912F64-C4F4-483F-B5CC-92A355EFB933}" presName="tx2" presStyleLbl="revTx" presStyleIdx="5" presStyleCnt="8"/>
      <dgm:spPr/>
    </dgm:pt>
    <dgm:pt modelId="{FC2CABCE-E654-483A-9811-3660376A8698}" type="pres">
      <dgm:prSet presAssocID="{AB912F64-C4F4-483F-B5CC-92A355EFB933}" presName="vert2" presStyleCnt="0"/>
      <dgm:spPr/>
    </dgm:pt>
    <dgm:pt modelId="{392E1858-5659-4CAB-A385-A67486EDE037}" type="pres">
      <dgm:prSet presAssocID="{AB912F64-C4F4-483F-B5CC-92A355EFB933}" presName="thinLine2b" presStyleLbl="callout" presStyleIdx="2" presStyleCnt="5"/>
      <dgm:spPr/>
    </dgm:pt>
    <dgm:pt modelId="{6E37C111-0858-42AC-AA51-0CB73F4E62B1}" type="pres">
      <dgm:prSet presAssocID="{AB912F64-C4F4-483F-B5CC-92A355EFB933}" presName="vertSpace2b" presStyleCnt="0"/>
      <dgm:spPr/>
    </dgm:pt>
    <dgm:pt modelId="{41B866FB-254F-4791-9925-6853AF4EEED6}" type="pres">
      <dgm:prSet presAssocID="{CDE5B7FF-2033-4BDA-B832-E6A1F7F8B978}" presName="horz2" presStyleCnt="0"/>
      <dgm:spPr/>
    </dgm:pt>
    <dgm:pt modelId="{EA767063-DA7C-424A-BB30-EEFD2787B5B2}" type="pres">
      <dgm:prSet presAssocID="{CDE5B7FF-2033-4BDA-B832-E6A1F7F8B978}" presName="horzSpace2" presStyleCnt="0"/>
      <dgm:spPr/>
    </dgm:pt>
    <dgm:pt modelId="{5D375343-2B76-4137-89A5-1EF76F5AC875}" type="pres">
      <dgm:prSet presAssocID="{CDE5B7FF-2033-4BDA-B832-E6A1F7F8B978}" presName="tx2" presStyleLbl="revTx" presStyleIdx="6" presStyleCnt="8"/>
      <dgm:spPr/>
    </dgm:pt>
    <dgm:pt modelId="{4CFF2983-00CD-4B65-9ED2-0B025D0E2A84}" type="pres">
      <dgm:prSet presAssocID="{CDE5B7FF-2033-4BDA-B832-E6A1F7F8B978}" presName="vert2" presStyleCnt="0"/>
      <dgm:spPr/>
    </dgm:pt>
    <dgm:pt modelId="{53247929-0C9E-4E2A-B62B-329B0411B22C}" type="pres">
      <dgm:prSet presAssocID="{CDE5B7FF-2033-4BDA-B832-E6A1F7F8B978}" presName="thinLine2b" presStyleLbl="callout" presStyleIdx="3" presStyleCnt="5"/>
      <dgm:spPr/>
    </dgm:pt>
    <dgm:pt modelId="{E67602AB-688F-411E-9A31-80B555F52AC8}" type="pres">
      <dgm:prSet presAssocID="{CDE5B7FF-2033-4BDA-B832-E6A1F7F8B978}" presName="vertSpace2b" presStyleCnt="0"/>
      <dgm:spPr/>
    </dgm:pt>
    <dgm:pt modelId="{5429A2F3-5EDE-4883-A671-F88C7D79D38C}" type="pres">
      <dgm:prSet presAssocID="{DCACC659-B6C6-4BF7-B214-309AC0E6677C}" presName="horz2" presStyleCnt="0"/>
      <dgm:spPr/>
    </dgm:pt>
    <dgm:pt modelId="{24DB28D3-7A78-42B1-A889-55FD7E5C46F5}" type="pres">
      <dgm:prSet presAssocID="{DCACC659-B6C6-4BF7-B214-309AC0E6677C}" presName="horzSpace2" presStyleCnt="0"/>
      <dgm:spPr/>
    </dgm:pt>
    <dgm:pt modelId="{E296D932-BC87-4EDC-B23D-23C85597366E}" type="pres">
      <dgm:prSet presAssocID="{DCACC659-B6C6-4BF7-B214-309AC0E6677C}" presName="tx2" presStyleLbl="revTx" presStyleIdx="7" presStyleCnt="8"/>
      <dgm:spPr/>
    </dgm:pt>
    <dgm:pt modelId="{A753B66A-15DE-414C-8536-1F217C9B7AE2}" type="pres">
      <dgm:prSet presAssocID="{DCACC659-B6C6-4BF7-B214-309AC0E6677C}" presName="vert2" presStyleCnt="0"/>
      <dgm:spPr/>
    </dgm:pt>
    <dgm:pt modelId="{43968E60-846C-4124-8928-F3D22EC379E4}" type="pres">
      <dgm:prSet presAssocID="{DCACC659-B6C6-4BF7-B214-309AC0E6677C}" presName="thinLine2b" presStyleLbl="callout" presStyleIdx="4" presStyleCnt="5"/>
      <dgm:spPr/>
    </dgm:pt>
    <dgm:pt modelId="{01E77838-F8B7-482C-8766-F94D9476005D}" type="pres">
      <dgm:prSet presAssocID="{DCACC659-B6C6-4BF7-B214-309AC0E6677C}" presName="vertSpace2b" presStyleCnt="0"/>
      <dgm:spPr/>
    </dgm:pt>
  </dgm:ptLst>
  <dgm:cxnLst>
    <dgm:cxn modelId="{3C648708-2EC5-4DE0-B3D5-7D503E360685}" srcId="{40D6A534-4E66-4E20-8894-9009E36620C1}" destId="{AB912F64-C4F4-483F-B5CC-92A355EFB933}" srcOrd="0" destOrd="0" parTransId="{C7064D8D-3540-4DFE-B064-90316A360805}" sibTransId="{B2EDC7E5-FC64-4A58-AE04-67B78DFC5E35}"/>
    <dgm:cxn modelId="{46E65B13-7699-4182-B97A-0947B45E0BC6}" type="presOf" srcId="{07A1F2AD-D6F4-4F3F-822E-151DCA43DD18}" destId="{7DA920F3-989B-4103-BA46-EF4949751DBB}" srcOrd="0" destOrd="0" presId="urn:microsoft.com/office/officeart/2008/layout/LinedList"/>
    <dgm:cxn modelId="{47E6071E-2B34-426B-9953-3DE0277F388B}" srcId="{B89A46BA-2B69-4F89-BF93-925A87AC2019}" destId="{AE335EDD-059F-4A25-9366-D97F78D6888E}" srcOrd="1" destOrd="0" parTransId="{F56F4052-3F8C-46A8-A7BB-771AF1C1055C}" sibTransId="{7B6AE1AE-6315-4B45-9574-8F7B82DA9B27}"/>
    <dgm:cxn modelId="{2559AA24-2DD4-461D-AF70-3F9572AC9ACE}" type="presOf" srcId="{AE335EDD-059F-4A25-9366-D97F78D6888E}" destId="{C1AD97F9-7A76-4AD5-88C7-391E08CBDEF6}" srcOrd="0" destOrd="0" presId="urn:microsoft.com/office/officeart/2008/layout/LinedList"/>
    <dgm:cxn modelId="{C583BD38-E419-47C2-AD92-2732089BAFFD}" type="presOf" srcId="{DF8D4D20-2956-4027-A1D2-AEFCC8CC1CD8}" destId="{489F5F9B-D585-45B1-AFD7-1519553E56DA}" srcOrd="0" destOrd="0" presId="urn:microsoft.com/office/officeart/2008/layout/LinedList"/>
    <dgm:cxn modelId="{386D8A3E-0328-444B-86F8-835CE885FDD0}" srcId="{40D6A534-4E66-4E20-8894-9009E36620C1}" destId="{DCACC659-B6C6-4BF7-B214-309AC0E6677C}" srcOrd="2" destOrd="0" parTransId="{F2352AC8-30F4-4E2B-9437-334021D00E84}" sibTransId="{314FA098-3838-4A24-98CB-D185B2D0ED1E}"/>
    <dgm:cxn modelId="{05ACAA3F-1A35-4629-AAD8-844C2D9DA249}" type="presOf" srcId="{B89A46BA-2B69-4F89-BF93-925A87AC2019}" destId="{95316A3D-82CE-48AC-80FD-8FAE908089F5}" srcOrd="0" destOrd="0" presId="urn:microsoft.com/office/officeart/2008/layout/LinedList"/>
    <dgm:cxn modelId="{C7970F70-67E3-4064-98D1-95394CC360AA}" type="presOf" srcId="{CDE5B7FF-2033-4BDA-B832-E6A1F7F8B978}" destId="{5D375343-2B76-4137-89A5-1EF76F5AC875}" srcOrd="0" destOrd="0" presId="urn:microsoft.com/office/officeart/2008/layout/LinedList"/>
    <dgm:cxn modelId="{1B232E51-19FA-4308-9290-CF71A6F89911}" srcId="{B89A46BA-2B69-4F89-BF93-925A87AC2019}" destId="{40D6A534-4E66-4E20-8894-9009E36620C1}" srcOrd="2" destOrd="0" parTransId="{9C6E45B4-5F8A-4A34-9FE0-4CB2FB3B5BF4}" sibTransId="{E56086B7-7E6F-47C5-A004-A851711F9D07}"/>
    <dgm:cxn modelId="{1C67C674-9E54-4B01-A256-91ABECDA5000}" type="presOf" srcId="{AB912F64-C4F4-483F-B5CC-92A355EFB933}" destId="{0146FE9A-315F-46FF-B0A3-1F3880865302}" srcOrd="0" destOrd="0" presId="urn:microsoft.com/office/officeart/2008/layout/LinedList"/>
    <dgm:cxn modelId="{F827D280-02CD-4200-BF8F-957B1854A0CF}" srcId="{07A1F2AD-D6F4-4F3F-822E-151DCA43DD18}" destId="{DF8D4D20-2956-4027-A1D2-AEFCC8CC1CD8}" srcOrd="0" destOrd="0" parTransId="{2D52D3F7-D590-4A6D-9CFE-5F3F29E80986}" sibTransId="{BB1551A3-8699-4EB0-BD71-49E5ED8985CA}"/>
    <dgm:cxn modelId="{E7DCF785-4F2B-4724-835A-1A499819514E}" srcId="{AE335EDD-059F-4A25-9366-D97F78D6888E}" destId="{9BE26835-D33C-4591-897B-3B5123E0507D}" srcOrd="0" destOrd="0" parTransId="{F64754EC-09BB-4449-8583-970399C53083}" sibTransId="{62186DC9-5E84-468C-83D3-E86FC44E5FF5}"/>
    <dgm:cxn modelId="{59DD62A9-EA22-4B1D-90D9-F3482EF594FA}" srcId="{40D6A534-4E66-4E20-8894-9009E36620C1}" destId="{CDE5B7FF-2033-4BDA-B832-E6A1F7F8B978}" srcOrd="1" destOrd="0" parTransId="{1A970018-A33A-493B-AD45-39B1F592275F}" sibTransId="{7A5A9B20-CDE8-467D-8BCE-0D457AC42C98}"/>
    <dgm:cxn modelId="{148AB7CF-BBA2-45A8-AA51-CCCDCC7006DB}" type="presOf" srcId="{DCACC659-B6C6-4BF7-B214-309AC0E6677C}" destId="{E296D932-BC87-4EDC-B23D-23C85597366E}" srcOrd="0" destOrd="0" presId="urn:microsoft.com/office/officeart/2008/layout/LinedList"/>
    <dgm:cxn modelId="{C35BD8DB-EB9D-498B-9435-2D352FA98CCC}" srcId="{B89A46BA-2B69-4F89-BF93-925A87AC2019}" destId="{07A1F2AD-D6F4-4F3F-822E-151DCA43DD18}" srcOrd="0" destOrd="0" parTransId="{D596EC34-4545-4F63-AEBE-553B753DFE30}" sibTransId="{119C9F8B-E5F3-4C17-9B26-5AE060DC5A15}"/>
    <dgm:cxn modelId="{12E8C7DD-E1E1-4C20-8E13-CA874616CC24}" type="presOf" srcId="{40D6A534-4E66-4E20-8894-9009E36620C1}" destId="{AA5CC497-1B78-4CE8-8D5F-D9ABC185D000}" srcOrd="0" destOrd="0" presId="urn:microsoft.com/office/officeart/2008/layout/LinedList"/>
    <dgm:cxn modelId="{820383F5-CA43-4E12-BAFA-1CEE9AE924EC}" type="presOf" srcId="{9BE26835-D33C-4591-897B-3B5123E0507D}" destId="{2EF09B4E-D9A2-4525-87EC-591C3B28150D}" srcOrd="0" destOrd="0" presId="urn:microsoft.com/office/officeart/2008/layout/LinedList"/>
    <dgm:cxn modelId="{54213BDB-7325-4DE9-8DB9-480EB7A3732B}" type="presParOf" srcId="{95316A3D-82CE-48AC-80FD-8FAE908089F5}" destId="{7ED3AC16-CBC8-40BC-89F6-A0856EB5B1B6}" srcOrd="0" destOrd="0" presId="urn:microsoft.com/office/officeart/2008/layout/LinedList"/>
    <dgm:cxn modelId="{77FB9568-6F4C-4080-A6FC-FC8A680A0A4C}" type="presParOf" srcId="{95316A3D-82CE-48AC-80FD-8FAE908089F5}" destId="{2C058608-A530-4CB1-B30C-9B4D065E7A9B}" srcOrd="1" destOrd="0" presId="urn:microsoft.com/office/officeart/2008/layout/LinedList"/>
    <dgm:cxn modelId="{73495027-5A1D-400B-A4F1-C59C58434FBE}" type="presParOf" srcId="{2C058608-A530-4CB1-B30C-9B4D065E7A9B}" destId="{7DA920F3-989B-4103-BA46-EF4949751DBB}" srcOrd="0" destOrd="0" presId="urn:microsoft.com/office/officeart/2008/layout/LinedList"/>
    <dgm:cxn modelId="{2FA54251-87B4-4B91-9EA3-06853871FF01}" type="presParOf" srcId="{2C058608-A530-4CB1-B30C-9B4D065E7A9B}" destId="{1030B442-86D6-4291-A1C5-6EC2034DB22C}" srcOrd="1" destOrd="0" presId="urn:microsoft.com/office/officeart/2008/layout/LinedList"/>
    <dgm:cxn modelId="{31727292-299D-4982-BF58-03B9F2FC2496}" type="presParOf" srcId="{1030B442-86D6-4291-A1C5-6EC2034DB22C}" destId="{584B5233-D521-405D-9099-DF63AF1F33E1}" srcOrd="0" destOrd="0" presId="urn:microsoft.com/office/officeart/2008/layout/LinedList"/>
    <dgm:cxn modelId="{169E5AD0-42B1-40A6-BC80-5C71BAE82545}" type="presParOf" srcId="{1030B442-86D6-4291-A1C5-6EC2034DB22C}" destId="{23138EFD-01B3-4479-8B77-648F039AF974}" srcOrd="1" destOrd="0" presId="urn:microsoft.com/office/officeart/2008/layout/LinedList"/>
    <dgm:cxn modelId="{2D780EED-9848-4348-8ACA-5DE1118A90D7}" type="presParOf" srcId="{23138EFD-01B3-4479-8B77-648F039AF974}" destId="{C2B7B4CF-62AD-4606-B148-1488C200419B}" srcOrd="0" destOrd="0" presId="urn:microsoft.com/office/officeart/2008/layout/LinedList"/>
    <dgm:cxn modelId="{52665269-6C55-4009-BF76-CF73A30B4B28}" type="presParOf" srcId="{23138EFD-01B3-4479-8B77-648F039AF974}" destId="{489F5F9B-D585-45B1-AFD7-1519553E56DA}" srcOrd="1" destOrd="0" presId="urn:microsoft.com/office/officeart/2008/layout/LinedList"/>
    <dgm:cxn modelId="{B7E4753E-0780-4B20-8609-786360EA2AE7}" type="presParOf" srcId="{23138EFD-01B3-4479-8B77-648F039AF974}" destId="{19F56B51-5EA0-4919-98A8-CA42DF418806}" srcOrd="2" destOrd="0" presId="urn:microsoft.com/office/officeart/2008/layout/LinedList"/>
    <dgm:cxn modelId="{4894CBF1-E93C-4578-AF1A-FE4FDF11DB9D}" type="presParOf" srcId="{1030B442-86D6-4291-A1C5-6EC2034DB22C}" destId="{D7508BA1-96F6-4F45-B150-4083313488EC}" srcOrd="2" destOrd="0" presId="urn:microsoft.com/office/officeart/2008/layout/LinedList"/>
    <dgm:cxn modelId="{98F2138C-1311-405F-832C-7AF271399A98}" type="presParOf" srcId="{1030B442-86D6-4291-A1C5-6EC2034DB22C}" destId="{12CFD844-A9FC-42AF-B118-5C46D2E0032C}" srcOrd="3" destOrd="0" presId="urn:microsoft.com/office/officeart/2008/layout/LinedList"/>
    <dgm:cxn modelId="{2E3D86C0-2D9A-407F-9425-84E99A874E3B}" type="presParOf" srcId="{95316A3D-82CE-48AC-80FD-8FAE908089F5}" destId="{EF70892F-127E-4975-8ABB-6235B65D7A5E}" srcOrd="2" destOrd="0" presId="urn:microsoft.com/office/officeart/2008/layout/LinedList"/>
    <dgm:cxn modelId="{E340D1A2-89DF-4F7C-8055-122AF59CD62B}" type="presParOf" srcId="{95316A3D-82CE-48AC-80FD-8FAE908089F5}" destId="{6873568F-0A61-48F5-B14F-168F657F7FF9}" srcOrd="3" destOrd="0" presId="urn:microsoft.com/office/officeart/2008/layout/LinedList"/>
    <dgm:cxn modelId="{25ACBE08-4B60-4B34-B93D-32C4320DEA57}" type="presParOf" srcId="{6873568F-0A61-48F5-B14F-168F657F7FF9}" destId="{C1AD97F9-7A76-4AD5-88C7-391E08CBDEF6}" srcOrd="0" destOrd="0" presId="urn:microsoft.com/office/officeart/2008/layout/LinedList"/>
    <dgm:cxn modelId="{5EB14D4C-F5B3-40BB-8355-AB67E8FFA1AF}" type="presParOf" srcId="{6873568F-0A61-48F5-B14F-168F657F7FF9}" destId="{FE2C2E08-87BE-46CD-BC60-7C05B8D63129}" srcOrd="1" destOrd="0" presId="urn:microsoft.com/office/officeart/2008/layout/LinedList"/>
    <dgm:cxn modelId="{8BB6D571-CF17-43BB-A973-99ED34A8340E}" type="presParOf" srcId="{FE2C2E08-87BE-46CD-BC60-7C05B8D63129}" destId="{E291BF64-9A3C-42FA-A66B-478D08F37D35}" srcOrd="0" destOrd="0" presId="urn:microsoft.com/office/officeart/2008/layout/LinedList"/>
    <dgm:cxn modelId="{3F36088D-9C8A-4107-A6CC-255E4D83F0A1}" type="presParOf" srcId="{FE2C2E08-87BE-46CD-BC60-7C05B8D63129}" destId="{5E8E623B-B4E5-48C9-9354-5CFC3A5B5B1D}" srcOrd="1" destOrd="0" presId="urn:microsoft.com/office/officeart/2008/layout/LinedList"/>
    <dgm:cxn modelId="{8B8423A1-0F5F-4840-9CA3-DE7BDE6534B5}" type="presParOf" srcId="{5E8E623B-B4E5-48C9-9354-5CFC3A5B5B1D}" destId="{9D25439D-7CB4-4629-937F-3E77ADB6CE27}" srcOrd="0" destOrd="0" presId="urn:microsoft.com/office/officeart/2008/layout/LinedList"/>
    <dgm:cxn modelId="{20A3297E-2D28-4623-B047-4656902F72B9}" type="presParOf" srcId="{5E8E623B-B4E5-48C9-9354-5CFC3A5B5B1D}" destId="{2EF09B4E-D9A2-4525-87EC-591C3B28150D}" srcOrd="1" destOrd="0" presId="urn:microsoft.com/office/officeart/2008/layout/LinedList"/>
    <dgm:cxn modelId="{0C16517F-F6E1-4B58-B870-DECEE365464B}" type="presParOf" srcId="{5E8E623B-B4E5-48C9-9354-5CFC3A5B5B1D}" destId="{428E84D2-1A35-4D66-9CDA-2CD170AD5A53}" srcOrd="2" destOrd="0" presId="urn:microsoft.com/office/officeart/2008/layout/LinedList"/>
    <dgm:cxn modelId="{650DC3AE-6A6E-4E5E-8032-E9CF05BD60A3}" type="presParOf" srcId="{FE2C2E08-87BE-46CD-BC60-7C05B8D63129}" destId="{9E2340E9-B6CE-4707-A75C-13A9C13D1C01}" srcOrd="2" destOrd="0" presId="urn:microsoft.com/office/officeart/2008/layout/LinedList"/>
    <dgm:cxn modelId="{BD87B62C-0038-4DC8-9C4A-29A10F1AE0F4}" type="presParOf" srcId="{FE2C2E08-87BE-46CD-BC60-7C05B8D63129}" destId="{F25F9296-B12A-4550-ABCC-3BB8A78C06E5}" srcOrd="3" destOrd="0" presId="urn:microsoft.com/office/officeart/2008/layout/LinedList"/>
    <dgm:cxn modelId="{9B8A64F9-3305-40CB-87C9-AE72EF86FD22}" type="presParOf" srcId="{95316A3D-82CE-48AC-80FD-8FAE908089F5}" destId="{71831FF0-1BE2-4135-BDDC-CDCF3A8B57E5}" srcOrd="4" destOrd="0" presId="urn:microsoft.com/office/officeart/2008/layout/LinedList"/>
    <dgm:cxn modelId="{A222C7E7-DDF4-422B-B2D0-7211DD9091DC}" type="presParOf" srcId="{95316A3D-82CE-48AC-80FD-8FAE908089F5}" destId="{A7478D1D-5D9E-400B-8A68-7520073ED7BB}" srcOrd="5" destOrd="0" presId="urn:microsoft.com/office/officeart/2008/layout/LinedList"/>
    <dgm:cxn modelId="{8FFC5C6B-001C-4A94-B815-49677B17A457}" type="presParOf" srcId="{A7478D1D-5D9E-400B-8A68-7520073ED7BB}" destId="{AA5CC497-1B78-4CE8-8D5F-D9ABC185D000}" srcOrd="0" destOrd="0" presId="urn:microsoft.com/office/officeart/2008/layout/LinedList"/>
    <dgm:cxn modelId="{1A45A162-8135-4ACF-BA76-FB10D521510A}" type="presParOf" srcId="{A7478D1D-5D9E-400B-8A68-7520073ED7BB}" destId="{C3FF190B-5227-4913-BEAF-B53CE41A4438}" srcOrd="1" destOrd="0" presId="urn:microsoft.com/office/officeart/2008/layout/LinedList"/>
    <dgm:cxn modelId="{EB9C66A8-A641-4630-98F7-03DCE9214633}" type="presParOf" srcId="{C3FF190B-5227-4913-BEAF-B53CE41A4438}" destId="{EA69EBD7-BE0F-43C8-9804-B6B77DB3CF93}" srcOrd="0" destOrd="0" presId="urn:microsoft.com/office/officeart/2008/layout/LinedList"/>
    <dgm:cxn modelId="{35A22801-6D5B-4516-BEC3-F8DD5C00BEDB}" type="presParOf" srcId="{C3FF190B-5227-4913-BEAF-B53CE41A4438}" destId="{DAD6246A-E36E-4B79-ACD7-1B06332106C5}" srcOrd="1" destOrd="0" presId="urn:microsoft.com/office/officeart/2008/layout/LinedList"/>
    <dgm:cxn modelId="{29705A96-0689-4901-B780-213DFB36DE6B}" type="presParOf" srcId="{DAD6246A-E36E-4B79-ACD7-1B06332106C5}" destId="{B3DD0EE4-4D82-4FF1-A2B2-9C8A653D0AF5}" srcOrd="0" destOrd="0" presId="urn:microsoft.com/office/officeart/2008/layout/LinedList"/>
    <dgm:cxn modelId="{3FD9E842-8EA3-4F3C-BA49-812770EA3DA8}" type="presParOf" srcId="{DAD6246A-E36E-4B79-ACD7-1B06332106C5}" destId="{0146FE9A-315F-46FF-B0A3-1F3880865302}" srcOrd="1" destOrd="0" presId="urn:microsoft.com/office/officeart/2008/layout/LinedList"/>
    <dgm:cxn modelId="{1D307305-AD14-4272-8B37-424F217C9158}" type="presParOf" srcId="{DAD6246A-E36E-4B79-ACD7-1B06332106C5}" destId="{FC2CABCE-E654-483A-9811-3660376A8698}" srcOrd="2" destOrd="0" presId="urn:microsoft.com/office/officeart/2008/layout/LinedList"/>
    <dgm:cxn modelId="{CD4012D1-48DB-46D2-80F7-93AA99992AFC}" type="presParOf" srcId="{C3FF190B-5227-4913-BEAF-B53CE41A4438}" destId="{392E1858-5659-4CAB-A385-A67486EDE037}" srcOrd="2" destOrd="0" presId="urn:microsoft.com/office/officeart/2008/layout/LinedList"/>
    <dgm:cxn modelId="{1C0CA12E-1AD2-46C4-A21A-8401C726F01E}" type="presParOf" srcId="{C3FF190B-5227-4913-BEAF-B53CE41A4438}" destId="{6E37C111-0858-42AC-AA51-0CB73F4E62B1}" srcOrd="3" destOrd="0" presId="urn:microsoft.com/office/officeart/2008/layout/LinedList"/>
    <dgm:cxn modelId="{0C22955A-C2CC-47FE-A04E-5173D65C3A38}" type="presParOf" srcId="{C3FF190B-5227-4913-BEAF-B53CE41A4438}" destId="{41B866FB-254F-4791-9925-6853AF4EEED6}" srcOrd="4" destOrd="0" presId="urn:microsoft.com/office/officeart/2008/layout/LinedList"/>
    <dgm:cxn modelId="{59164127-3CB8-48B7-AAAD-018B25DF5216}" type="presParOf" srcId="{41B866FB-254F-4791-9925-6853AF4EEED6}" destId="{EA767063-DA7C-424A-BB30-EEFD2787B5B2}" srcOrd="0" destOrd="0" presId="urn:microsoft.com/office/officeart/2008/layout/LinedList"/>
    <dgm:cxn modelId="{788145DB-C43B-4A2E-A4AC-829976086C67}" type="presParOf" srcId="{41B866FB-254F-4791-9925-6853AF4EEED6}" destId="{5D375343-2B76-4137-89A5-1EF76F5AC875}" srcOrd="1" destOrd="0" presId="urn:microsoft.com/office/officeart/2008/layout/LinedList"/>
    <dgm:cxn modelId="{5F25614C-25DD-4873-B3FE-5EB9AACE3534}" type="presParOf" srcId="{41B866FB-254F-4791-9925-6853AF4EEED6}" destId="{4CFF2983-00CD-4B65-9ED2-0B025D0E2A84}" srcOrd="2" destOrd="0" presId="urn:microsoft.com/office/officeart/2008/layout/LinedList"/>
    <dgm:cxn modelId="{71D35D0E-10AD-46E0-8E73-0493D765C4DC}" type="presParOf" srcId="{C3FF190B-5227-4913-BEAF-B53CE41A4438}" destId="{53247929-0C9E-4E2A-B62B-329B0411B22C}" srcOrd="5" destOrd="0" presId="urn:microsoft.com/office/officeart/2008/layout/LinedList"/>
    <dgm:cxn modelId="{225D99D4-3692-4872-A116-C8FC725416E9}" type="presParOf" srcId="{C3FF190B-5227-4913-BEAF-B53CE41A4438}" destId="{E67602AB-688F-411E-9A31-80B555F52AC8}" srcOrd="6" destOrd="0" presId="urn:microsoft.com/office/officeart/2008/layout/LinedList"/>
    <dgm:cxn modelId="{1D2C28CA-F278-4E61-8DAA-9CEAF6BD102A}" type="presParOf" srcId="{C3FF190B-5227-4913-BEAF-B53CE41A4438}" destId="{5429A2F3-5EDE-4883-A671-F88C7D79D38C}" srcOrd="7" destOrd="0" presId="urn:microsoft.com/office/officeart/2008/layout/LinedList"/>
    <dgm:cxn modelId="{C1B9D3F9-4D5A-4B5A-B560-2111C18F5296}" type="presParOf" srcId="{5429A2F3-5EDE-4883-A671-F88C7D79D38C}" destId="{24DB28D3-7A78-42B1-A889-55FD7E5C46F5}" srcOrd="0" destOrd="0" presId="urn:microsoft.com/office/officeart/2008/layout/LinedList"/>
    <dgm:cxn modelId="{D71EF899-8B4E-4500-AAC7-7BE2C2E95904}" type="presParOf" srcId="{5429A2F3-5EDE-4883-A671-F88C7D79D38C}" destId="{E296D932-BC87-4EDC-B23D-23C85597366E}" srcOrd="1" destOrd="0" presId="urn:microsoft.com/office/officeart/2008/layout/LinedList"/>
    <dgm:cxn modelId="{DC468531-A8BE-4581-9DED-0A1418ADD4FD}" type="presParOf" srcId="{5429A2F3-5EDE-4883-A671-F88C7D79D38C}" destId="{A753B66A-15DE-414C-8536-1F217C9B7AE2}" srcOrd="2" destOrd="0" presId="urn:microsoft.com/office/officeart/2008/layout/LinedList"/>
    <dgm:cxn modelId="{F47B3714-84C0-4AB0-BF75-730A745B6866}" type="presParOf" srcId="{C3FF190B-5227-4913-BEAF-B53CE41A4438}" destId="{43968E60-846C-4124-8928-F3D22EC379E4}" srcOrd="8" destOrd="0" presId="urn:microsoft.com/office/officeart/2008/layout/LinedList"/>
    <dgm:cxn modelId="{B7AA693B-08CC-4711-A1AE-25F99D6F422E}" type="presParOf" srcId="{C3FF190B-5227-4913-BEAF-B53CE41A4438}" destId="{01E77838-F8B7-482C-8766-F94D9476005D}"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4035A5E-FB3D-4701-9684-A7997198A70E}"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N"/>
        </a:p>
      </dgm:t>
    </dgm:pt>
    <dgm:pt modelId="{DF21D009-09AB-4FC6-9D8A-48971601A8CD}">
      <dgm:prSet custT="1"/>
      <dgm:spPr>
        <a:solidFill>
          <a:srgbClr val="41719C"/>
        </a:solidFill>
      </dgm:spPr>
      <dgm:t>
        <a:bodyPr/>
        <a:lstStyle/>
        <a:p>
          <a:pPr rtl="0"/>
          <a:r>
            <a:rPr lang="en-IN" sz="1550" b="1" dirty="0">
              <a:latin typeface="Cambria" panose="02040503050406030204" pitchFamily="18" charset="0"/>
            </a:rPr>
            <a:t>Part of Code of Ethics, 2019 – </a:t>
          </a:r>
          <a:endParaRPr lang="en-IN" sz="1550" dirty="0">
            <a:latin typeface="Cambria" panose="02040503050406030204" pitchFamily="18" charset="0"/>
          </a:endParaRPr>
        </a:p>
      </dgm:t>
    </dgm:pt>
    <dgm:pt modelId="{2FCD7ED6-3665-4D39-82B3-3D26510E8C45}" type="parTrans" cxnId="{7F36F55B-2EE5-4E65-918E-92475BB436D8}">
      <dgm:prSet/>
      <dgm:spPr/>
      <dgm:t>
        <a:bodyPr/>
        <a:lstStyle/>
        <a:p>
          <a:endParaRPr lang="en-IN" sz="1550">
            <a:latin typeface="Cambria" panose="02040503050406030204" pitchFamily="18" charset="0"/>
          </a:endParaRPr>
        </a:p>
      </dgm:t>
    </dgm:pt>
    <dgm:pt modelId="{613A791A-70CC-47C1-B712-184165163CEC}" type="sibTrans" cxnId="{7F36F55B-2EE5-4E65-918E-92475BB436D8}">
      <dgm:prSet/>
      <dgm:spPr/>
      <dgm:t>
        <a:bodyPr/>
        <a:lstStyle/>
        <a:p>
          <a:endParaRPr lang="en-IN" sz="1550">
            <a:latin typeface="Cambria" panose="02040503050406030204" pitchFamily="18" charset="0"/>
          </a:endParaRPr>
        </a:p>
      </dgm:t>
    </dgm:pt>
    <dgm:pt modelId="{3DBE96E5-74E0-491E-B80A-DAD75F4E7C52}">
      <dgm:prSet custT="1"/>
      <dgm:spPr>
        <a:noFill/>
      </dgm:spPr>
      <dgm:t>
        <a:bodyPr/>
        <a:lstStyle/>
        <a:p>
          <a:pPr rtl="0"/>
          <a:r>
            <a:rPr lang="en-IN" sz="1550" b="0">
              <a:latin typeface="Cambria" panose="02040503050406030204" pitchFamily="18" charset="0"/>
            </a:rPr>
            <a:t>Section 260 (Members in Service)</a:t>
          </a:r>
        </a:p>
      </dgm:t>
    </dgm:pt>
    <dgm:pt modelId="{191F0763-BDE3-4C7C-BB5C-A9E2CE08D7F2}" type="parTrans" cxnId="{5CA918CB-9413-487D-9757-F747C7F7D158}">
      <dgm:prSet/>
      <dgm:spPr/>
      <dgm:t>
        <a:bodyPr/>
        <a:lstStyle/>
        <a:p>
          <a:endParaRPr lang="en-IN" sz="1550">
            <a:latin typeface="Cambria" panose="02040503050406030204" pitchFamily="18" charset="0"/>
          </a:endParaRPr>
        </a:p>
      </dgm:t>
    </dgm:pt>
    <dgm:pt modelId="{C432F195-9981-4F4E-BD47-9CE273B4FB3F}" type="sibTrans" cxnId="{5CA918CB-9413-487D-9757-F747C7F7D158}">
      <dgm:prSet/>
      <dgm:spPr/>
      <dgm:t>
        <a:bodyPr/>
        <a:lstStyle/>
        <a:p>
          <a:endParaRPr lang="en-IN" sz="1550">
            <a:latin typeface="Cambria" panose="02040503050406030204" pitchFamily="18" charset="0"/>
          </a:endParaRPr>
        </a:p>
      </dgm:t>
    </dgm:pt>
    <dgm:pt modelId="{AB1D3663-A8E0-4874-99E3-1FF0F94754F0}">
      <dgm:prSet custT="1"/>
      <dgm:spPr>
        <a:noFill/>
      </dgm:spPr>
      <dgm:t>
        <a:bodyPr/>
        <a:lstStyle/>
        <a:p>
          <a:pPr rtl="0"/>
          <a:r>
            <a:rPr lang="en-IN" sz="1550" b="0" dirty="0">
              <a:latin typeface="Cambria" panose="02040503050406030204" pitchFamily="18" charset="0"/>
            </a:rPr>
            <a:t>Section 360 (Members in Practice)</a:t>
          </a:r>
        </a:p>
      </dgm:t>
    </dgm:pt>
    <dgm:pt modelId="{B631FE5C-6693-4C03-9674-89EE14A7CCDC}" type="parTrans" cxnId="{91EC1C8F-39A9-4E1A-AB05-BFDC5ECBD1F1}">
      <dgm:prSet/>
      <dgm:spPr/>
      <dgm:t>
        <a:bodyPr/>
        <a:lstStyle/>
        <a:p>
          <a:endParaRPr lang="en-IN" sz="1550">
            <a:latin typeface="Cambria" panose="02040503050406030204" pitchFamily="18" charset="0"/>
          </a:endParaRPr>
        </a:p>
      </dgm:t>
    </dgm:pt>
    <dgm:pt modelId="{D8BC31B3-FA53-41C2-B19D-4E363BDA341C}" type="sibTrans" cxnId="{91EC1C8F-39A9-4E1A-AB05-BFDC5ECBD1F1}">
      <dgm:prSet/>
      <dgm:spPr/>
      <dgm:t>
        <a:bodyPr/>
        <a:lstStyle/>
        <a:p>
          <a:endParaRPr lang="en-IN" sz="1550">
            <a:latin typeface="Cambria" panose="02040503050406030204" pitchFamily="18" charset="0"/>
          </a:endParaRPr>
        </a:p>
      </dgm:t>
    </dgm:pt>
    <dgm:pt modelId="{D4A51A89-FD60-42E4-BAA2-AA768221DC7C}">
      <dgm:prSet custT="1"/>
      <dgm:spPr/>
      <dgm:t>
        <a:bodyPr/>
        <a:lstStyle/>
        <a:p>
          <a:pPr rtl="0"/>
          <a:r>
            <a:rPr lang="en-IN" sz="1550" b="1" dirty="0">
              <a:latin typeface="Cambria" panose="02040503050406030204" pitchFamily="18" charset="0"/>
            </a:rPr>
            <a:t>Laws and regulations that have a nexus to PA's professional training and expertise, i.e.:- </a:t>
          </a:r>
          <a:endParaRPr lang="en-IN" sz="1550" dirty="0">
            <a:latin typeface="Cambria" panose="02040503050406030204" pitchFamily="18" charset="0"/>
          </a:endParaRPr>
        </a:p>
      </dgm:t>
    </dgm:pt>
    <dgm:pt modelId="{6E8D7073-BF54-498C-9E72-F84506FA65C7}" type="parTrans" cxnId="{8963AA97-5F5E-469C-8059-63EDE7C7166F}">
      <dgm:prSet/>
      <dgm:spPr/>
      <dgm:t>
        <a:bodyPr/>
        <a:lstStyle/>
        <a:p>
          <a:endParaRPr lang="en-IN" sz="1550">
            <a:latin typeface="Cambria" panose="02040503050406030204" pitchFamily="18" charset="0"/>
          </a:endParaRPr>
        </a:p>
      </dgm:t>
    </dgm:pt>
    <dgm:pt modelId="{10840568-4CA0-48A7-B8B0-828E58D075C3}" type="sibTrans" cxnId="{8963AA97-5F5E-469C-8059-63EDE7C7166F}">
      <dgm:prSet/>
      <dgm:spPr/>
      <dgm:t>
        <a:bodyPr/>
        <a:lstStyle/>
        <a:p>
          <a:endParaRPr lang="en-IN" sz="1550">
            <a:latin typeface="Cambria" panose="02040503050406030204" pitchFamily="18" charset="0"/>
          </a:endParaRPr>
        </a:p>
      </dgm:t>
    </dgm:pt>
    <dgm:pt modelId="{210C8C90-0FBF-4C52-9DD8-8E4D454547FB}">
      <dgm:prSet custT="1"/>
      <dgm:spPr>
        <a:noFill/>
      </dgm:spPr>
      <dgm:t>
        <a:bodyPr/>
        <a:lstStyle/>
        <a:p>
          <a:pPr rtl="0"/>
          <a:r>
            <a:rPr lang="en-IN" sz="1550">
              <a:latin typeface="Cambria" panose="02040503050406030204" pitchFamily="18" charset="0"/>
            </a:rPr>
            <a:t>Laws and regulations that have a direct effect on the determination of material amounts and disclosures in the financial statements </a:t>
          </a:r>
        </a:p>
      </dgm:t>
    </dgm:pt>
    <dgm:pt modelId="{2DD76415-047A-4509-91F7-DF74F2462675}" type="parTrans" cxnId="{DF213435-BC49-4526-BDB9-D9C8ACABC1F6}">
      <dgm:prSet/>
      <dgm:spPr/>
      <dgm:t>
        <a:bodyPr/>
        <a:lstStyle/>
        <a:p>
          <a:endParaRPr lang="en-IN" sz="1550">
            <a:latin typeface="Cambria" panose="02040503050406030204" pitchFamily="18" charset="0"/>
          </a:endParaRPr>
        </a:p>
      </dgm:t>
    </dgm:pt>
    <dgm:pt modelId="{796EBC4F-6C47-4E8D-AC79-49961DBEC299}" type="sibTrans" cxnId="{DF213435-BC49-4526-BDB9-D9C8ACABC1F6}">
      <dgm:prSet/>
      <dgm:spPr/>
      <dgm:t>
        <a:bodyPr/>
        <a:lstStyle/>
        <a:p>
          <a:endParaRPr lang="en-IN" sz="1550">
            <a:latin typeface="Cambria" panose="02040503050406030204" pitchFamily="18" charset="0"/>
          </a:endParaRPr>
        </a:p>
      </dgm:t>
    </dgm:pt>
    <dgm:pt modelId="{9EC4D4C7-857B-42F9-9FC4-ABFB4EA1BA5A}">
      <dgm:prSet custT="1"/>
      <dgm:spPr>
        <a:noFill/>
      </dgm:spPr>
      <dgm:t>
        <a:bodyPr/>
        <a:lstStyle/>
        <a:p>
          <a:pPr rtl="0"/>
          <a:r>
            <a:rPr lang="en-IN" sz="1550">
              <a:latin typeface="Cambria" panose="02040503050406030204" pitchFamily="18" charset="0"/>
            </a:rPr>
            <a:t>Other laws and regulations, compliance with which may be fundamental to the entity’s business and operations or to avoid material penalties.</a:t>
          </a:r>
        </a:p>
      </dgm:t>
    </dgm:pt>
    <dgm:pt modelId="{39987B44-AFBA-4786-A127-3B0D7CD0D17C}" type="parTrans" cxnId="{46A6B7DB-26C1-432B-88C8-DE0E40EC9118}">
      <dgm:prSet/>
      <dgm:spPr/>
      <dgm:t>
        <a:bodyPr/>
        <a:lstStyle/>
        <a:p>
          <a:endParaRPr lang="en-IN" sz="1550">
            <a:latin typeface="Cambria" panose="02040503050406030204" pitchFamily="18" charset="0"/>
          </a:endParaRPr>
        </a:p>
      </dgm:t>
    </dgm:pt>
    <dgm:pt modelId="{1AC0164E-E4FC-4C24-AF1B-9D05195A13ED}" type="sibTrans" cxnId="{46A6B7DB-26C1-432B-88C8-DE0E40EC9118}">
      <dgm:prSet/>
      <dgm:spPr/>
      <dgm:t>
        <a:bodyPr/>
        <a:lstStyle/>
        <a:p>
          <a:endParaRPr lang="en-IN" sz="1550">
            <a:latin typeface="Cambria" panose="02040503050406030204" pitchFamily="18" charset="0"/>
          </a:endParaRPr>
        </a:p>
      </dgm:t>
    </dgm:pt>
    <dgm:pt modelId="{720A501C-5B78-4F5D-A2E6-F56A92D28B9F}">
      <dgm:prSet custT="1"/>
      <dgm:spPr/>
      <dgm:t>
        <a:bodyPr/>
        <a:lstStyle/>
        <a:p>
          <a:pPr rtl="0"/>
          <a:r>
            <a:rPr lang="en-IN" sz="1550" b="1">
              <a:latin typeface="Cambria" panose="02040503050406030204" pitchFamily="18" charset="0"/>
            </a:rPr>
            <a:t>Examples of laws and regulations required to be addressed are :- </a:t>
          </a:r>
          <a:endParaRPr lang="en-IN" sz="1550">
            <a:latin typeface="Cambria" panose="02040503050406030204" pitchFamily="18" charset="0"/>
          </a:endParaRPr>
        </a:p>
      </dgm:t>
    </dgm:pt>
    <dgm:pt modelId="{9BF4CB5F-5298-4248-8E6A-03F4E94309B8}" type="parTrans" cxnId="{814B7D05-1ADC-4D3C-BCEA-980BF33C5EB6}">
      <dgm:prSet/>
      <dgm:spPr/>
      <dgm:t>
        <a:bodyPr/>
        <a:lstStyle/>
        <a:p>
          <a:endParaRPr lang="en-IN" sz="1550">
            <a:latin typeface="Cambria" panose="02040503050406030204" pitchFamily="18" charset="0"/>
          </a:endParaRPr>
        </a:p>
      </dgm:t>
    </dgm:pt>
    <dgm:pt modelId="{E6320D0E-92C9-43AB-92E0-616E9B12D5E9}" type="sibTrans" cxnId="{814B7D05-1ADC-4D3C-BCEA-980BF33C5EB6}">
      <dgm:prSet/>
      <dgm:spPr/>
      <dgm:t>
        <a:bodyPr/>
        <a:lstStyle/>
        <a:p>
          <a:endParaRPr lang="en-IN" sz="1550">
            <a:latin typeface="Cambria" panose="02040503050406030204" pitchFamily="18" charset="0"/>
          </a:endParaRPr>
        </a:p>
      </dgm:t>
    </dgm:pt>
    <dgm:pt modelId="{79F54BDB-5184-4587-B106-E8E60E47451B}">
      <dgm:prSet custT="1"/>
      <dgm:spPr>
        <a:noFill/>
      </dgm:spPr>
      <dgm:t>
        <a:bodyPr/>
        <a:lstStyle/>
        <a:p>
          <a:pPr rtl="0"/>
          <a:r>
            <a:rPr lang="en-IN" sz="1550">
              <a:latin typeface="Cambria" panose="02040503050406030204" pitchFamily="18" charset="0"/>
            </a:rPr>
            <a:t>Fraud, Corruption and bribery,  </a:t>
          </a:r>
        </a:p>
      </dgm:t>
    </dgm:pt>
    <dgm:pt modelId="{92FB00A8-818B-4F64-B6FE-6332B67AC9D0}" type="parTrans" cxnId="{837C428B-C8EE-4236-B1C0-D9A1F012608C}">
      <dgm:prSet/>
      <dgm:spPr/>
      <dgm:t>
        <a:bodyPr/>
        <a:lstStyle/>
        <a:p>
          <a:endParaRPr lang="en-IN" sz="1550">
            <a:latin typeface="Cambria" panose="02040503050406030204" pitchFamily="18" charset="0"/>
          </a:endParaRPr>
        </a:p>
      </dgm:t>
    </dgm:pt>
    <dgm:pt modelId="{D648F8B8-F547-4865-85B2-31E678A73815}" type="sibTrans" cxnId="{837C428B-C8EE-4236-B1C0-D9A1F012608C}">
      <dgm:prSet/>
      <dgm:spPr/>
      <dgm:t>
        <a:bodyPr/>
        <a:lstStyle/>
        <a:p>
          <a:endParaRPr lang="en-IN" sz="1550">
            <a:latin typeface="Cambria" panose="02040503050406030204" pitchFamily="18" charset="0"/>
          </a:endParaRPr>
        </a:p>
      </dgm:t>
    </dgm:pt>
    <dgm:pt modelId="{F66388E7-2860-498A-B37A-DBB1156BD5EA}">
      <dgm:prSet custT="1"/>
      <dgm:spPr>
        <a:noFill/>
      </dgm:spPr>
      <dgm:t>
        <a:bodyPr/>
        <a:lstStyle/>
        <a:p>
          <a:pPr rtl="0"/>
          <a:r>
            <a:rPr lang="en-IN" sz="1550">
              <a:latin typeface="Cambria" panose="02040503050406030204" pitchFamily="18" charset="0"/>
            </a:rPr>
            <a:t>Money Laundering, Terrorist financing and proceeds of crime</a:t>
          </a:r>
        </a:p>
      </dgm:t>
    </dgm:pt>
    <dgm:pt modelId="{2DA4E554-A5E0-482A-892A-FB1E1099F6CB}" type="parTrans" cxnId="{A073BE11-5951-406B-8CAE-D8467F952F4A}">
      <dgm:prSet/>
      <dgm:spPr/>
      <dgm:t>
        <a:bodyPr/>
        <a:lstStyle/>
        <a:p>
          <a:endParaRPr lang="en-IN" sz="1550">
            <a:latin typeface="Cambria" panose="02040503050406030204" pitchFamily="18" charset="0"/>
          </a:endParaRPr>
        </a:p>
      </dgm:t>
    </dgm:pt>
    <dgm:pt modelId="{65A9C435-5BB2-4A07-9977-11E902CC2415}" type="sibTrans" cxnId="{A073BE11-5951-406B-8CAE-D8467F952F4A}">
      <dgm:prSet/>
      <dgm:spPr/>
      <dgm:t>
        <a:bodyPr/>
        <a:lstStyle/>
        <a:p>
          <a:endParaRPr lang="en-IN" sz="1550">
            <a:latin typeface="Cambria" panose="02040503050406030204" pitchFamily="18" charset="0"/>
          </a:endParaRPr>
        </a:p>
      </dgm:t>
    </dgm:pt>
    <dgm:pt modelId="{86D744EC-8174-4499-8A8A-DFA05B582A71}">
      <dgm:prSet custT="1"/>
      <dgm:spPr>
        <a:noFill/>
      </dgm:spPr>
      <dgm:t>
        <a:bodyPr/>
        <a:lstStyle/>
        <a:p>
          <a:pPr rtl="0"/>
          <a:r>
            <a:rPr lang="en-IN" sz="1550">
              <a:latin typeface="Cambria" panose="02040503050406030204" pitchFamily="18" charset="0"/>
            </a:rPr>
            <a:t>Securities Market and Trading</a:t>
          </a:r>
        </a:p>
      </dgm:t>
    </dgm:pt>
    <dgm:pt modelId="{3A7DD567-1092-4FE5-974C-609998E3D3BA}" type="parTrans" cxnId="{D8FACFB0-E2C7-4E21-ACC3-034FEA514F0C}">
      <dgm:prSet/>
      <dgm:spPr/>
      <dgm:t>
        <a:bodyPr/>
        <a:lstStyle/>
        <a:p>
          <a:endParaRPr lang="en-IN" sz="1550">
            <a:latin typeface="Cambria" panose="02040503050406030204" pitchFamily="18" charset="0"/>
          </a:endParaRPr>
        </a:p>
      </dgm:t>
    </dgm:pt>
    <dgm:pt modelId="{9DB74A8A-0950-43AD-9ACE-3CE4CB7F350F}" type="sibTrans" cxnId="{D8FACFB0-E2C7-4E21-ACC3-034FEA514F0C}">
      <dgm:prSet/>
      <dgm:spPr/>
      <dgm:t>
        <a:bodyPr/>
        <a:lstStyle/>
        <a:p>
          <a:endParaRPr lang="en-IN" sz="1550">
            <a:latin typeface="Cambria" panose="02040503050406030204" pitchFamily="18" charset="0"/>
          </a:endParaRPr>
        </a:p>
      </dgm:t>
    </dgm:pt>
    <dgm:pt modelId="{3CA8606A-9DFA-4176-AD49-FB489BA7159F}">
      <dgm:prSet custT="1"/>
      <dgm:spPr>
        <a:noFill/>
      </dgm:spPr>
      <dgm:t>
        <a:bodyPr/>
        <a:lstStyle/>
        <a:p>
          <a:pPr rtl="0"/>
          <a:r>
            <a:rPr lang="en-IN" sz="1550">
              <a:latin typeface="Cambria" panose="02040503050406030204" pitchFamily="18" charset="0"/>
            </a:rPr>
            <a:t>Banking and other Financial products &amp; Services</a:t>
          </a:r>
        </a:p>
      </dgm:t>
    </dgm:pt>
    <dgm:pt modelId="{A1AC49D5-8FE5-4A1F-9C89-09B7E317AC1B}" type="parTrans" cxnId="{DEC10331-FF66-4873-AA29-FFB8E13DF42C}">
      <dgm:prSet/>
      <dgm:spPr/>
      <dgm:t>
        <a:bodyPr/>
        <a:lstStyle/>
        <a:p>
          <a:endParaRPr lang="en-IN" sz="1550">
            <a:latin typeface="Cambria" panose="02040503050406030204" pitchFamily="18" charset="0"/>
          </a:endParaRPr>
        </a:p>
      </dgm:t>
    </dgm:pt>
    <dgm:pt modelId="{0A32EFA2-B99B-468F-AE2D-8FA71604E94A}" type="sibTrans" cxnId="{DEC10331-FF66-4873-AA29-FFB8E13DF42C}">
      <dgm:prSet/>
      <dgm:spPr/>
      <dgm:t>
        <a:bodyPr/>
        <a:lstStyle/>
        <a:p>
          <a:endParaRPr lang="en-IN" sz="1550">
            <a:latin typeface="Cambria" panose="02040503050406030204" pitchFamily="18" charset="0"/>
          </a:endParaRPr>
        </a:p>
      </dgm:t>
    </dgm:pt>
    <dgm:pt modelId="{B02A6CE8-782A-4C78-AB00-3FC005EFF11F}">
      <dgm:prSet custT="1"/>
      <dgm:spPr>
        <a:noFill/>
      </dgm:spPr>
      <dgm:t>
        <a:bodyPr/>
        <a:lstStyle/>
        <a:p>
          <a:pPr rtl="0"/>
          <a:r>
            <a:rPr lang="en-IN" sz="1550">
              <a:latin typeface="Cambria" panose="02040503050406030204" pitchFamily="18" charset="0"/>
            </a:rPr>
            <a:t>Data Protection</a:t>
          </a:r>
        </a:p>
      </dgm:t>
    </dgm:pt>
    <dgm:pt modelId="{1111F40E-3490-44EA-BE9B-67AD74033E3D}" type="parTrans" cxnId="{D22BA58A-15CA-4ECE-8391-50AAD5E86E3C}">
      <dgm:prSet/>
      <dgm:spPr/>
      <dgm:t>
        <a:bodyPr/>
        <a:lstStyle/>
        <a:p>
          <a:endParaRPr lang="en-IN" sz="1550">
            <a:latin typeface="Cambria" panose="02040503050406030204" pitchFamily="18" charset="0"/>
          </a:endParaRPr>
        </a:p>
      </dgm:t>
    </dgm:pt>
    <dgm:pt modelId="{537BCDD7-4D21-4B28-8393-78D0006053A9}" type="sibTrans" cxnId="{D22BA58A-15CA-4ECE-8391-50AAD5E86E3C}">
      <dgm:prSet/>
      <dgm:spPr/>
      <dgm:t>
        <a:bodyPr/>
        <a:lstStyle/>
        <a:p>
          <a:endParaRPr lang="en-IN" sz="1550">
            <a:latin typeface="Cambria" panose="02040503050406030204" pitchFamily="18" charset="0"/>
          </a:endParaRPr>
        </a:p>
      </dgm:t>
    </dgm:pt>
    <dgm:pt modelId="{19122ECD-258B-45B2-B271-803BA3C0DB89}">
      <dgm:prSet custT="1"/>
      <dgm:spPr>
        <a:noFill/>
      </dgm:spPr>
      <dgm:t>
        <a:bodyPr/>
        <a:lstStyle/>
        <a:p>
          <a:pPr rtl="0"/>
          <a:r>
            <a:rPr lang="en-IN" sz="1550">
              <a:latin typeface="Cambria" panose="02040503050406030204" pitchFamily="18" charset="0"/>
            </a:rPr>
            <a:t>Tax &amp; Pension liabilities &amp; Payments</a:t>
          </a:r>
        </a:p>
      </dgm:t>
    </dgm:pt>
    <dgm:pt modelId="{9F09F3F1-181B-4270-BC1F-86FB932E7778}" type="parTrans" cxnId="{9FA49981-A54B-4BDD-99C8-CBFAC90057FF}">
      <dgm:prSet/>
      <dgm:spPr/>
      <dgm:t>
        <a:bodyPr/>
        <a:lstStyle/>
        <a:p>
          <a:endParaRPr lang="en-IN" sz="1550">
            <a:latin typeface="Cambria" panose="02040503050406030204" pitchFamily="18" charset="0"/>
          </a:endParaRPr>
        </a:p>
      </dgm:t>
    </dgm:pt>
    <dgm:pt modelId="{A4DA1AE2-0948-4CE2-8A1A-4B8DE657C086}" type="sibTrans" cxnId="{9FA49981-A54B-4BDD-99C8-CBFAC90057FF}">
      <dgm:prSet/>
      <dgm:spPr/>
      <dgm:t>
        <a:bodyPr/>
        <a:lstStyle/>
        <a:p>
          <a:endParaRPr lang="en-IN" sz="1550">
            <a:latin typeface="Cambria" panose="02040503050406030204" pitchFamily="18" charset="0"/>
          </a:endParaRPr>
        </a:p>
      </dgm:t>
    </dgm:pt>
    <dgm:pt modelId="{B8A8097C-46E4-4057-A133-4201DAFB159B}">
      <dgm:prSet custT="1"/>
      <dgm:spPr>
        <a:noFill/>
      </dgm:spPr>
      <dgm:t>
        <a:bodyPr/>
        <a:lstStyle/>
        <a:p>
          <a:pPr rtl="0"/>
          <a:r>
            <a:rPr lang="en-IN" sz="1550">
              <a:latin typeface="Cambria" panose="02040503050406030204" pitchFamily="18" charset="0"/>
            </a:rPr>
            <a:t>Environmental Protection</a:t>
          </a:r>
        </a:p>
      </dgm:t>
    </dgm:pt>
    <dgm:pt modelId="{2A4C1BA7-F67F-4A89-84CF-3EBF5A6E8C0C}" type="parTrans" cxnId="{C98CFE7D-8605-4376-B788-0AFF48F3C46F}">
      <dgm:prSet/>
      <dgm:spPr/>
      <dgm:t>
        <a:bodyPr/>
        <a:lstStyle/>
        <a:p>
          <a:endParaRPr lang="en-IN" sz="1550">
            <a:latin typeface="Cambria" panose="02040503050406030204" pitchFamily="18" charset="0"/>
          </a:endParaRPr>
        </a:p>
      </dgm:t>
    </dgm:pt>
    <dgm:pt modelId="{71289BD7-E232-41DD-A46D-F490FA38AA97}" type="sibTrans" cxnId="{C98CFE7D-8605-4376-B788-0AFF48F3C46F}">
      <dgm:prSet/>
      <dgm:spPr/>
      <dgm:t>
        <a:bodyPr/>
        <a:lstStyle/>
        <a:p>
          <a:endParaRPr lang="en-IN" sz="1550">
            <a:latin typeface="Cambria" panose="02040503050406030204" pitchFamily="18" charset="0"/>
          </a:endParaRPr>
        </a:p>
      </dgm:t>
    </dgm:pt>
    <dgm:pt modelId="{34C19F1C-C8B0-48D1-8BE6-5B476A86F4F8}">
      <dgm:prSet custT="1"/>
      <dgm:spPr>
        <a:noFill/>
      </dgm:spPr>
      <dgm:t>
        <a:bodyPr/>
        <a:lstStyle/>
        <a:p>
          <a:pPr rtl="0"/>
          <a:r>
            <a:rPr lang="en-IN" sz="1550">
              <a:latin typeface="Cambria" panose="02040503050406030204" pitchFamily="18" charset="0"/>
            </a:rPr>
            <a:t>Public Health and Safety</a:t>
          </a:r>
        </a:p>
      </dgm:t>
    </dgm:pt>
    <dgm:pt modelId="{B30D3490-AF6F-4592-AA7A-B30A2A237552}" type="parTrans" cxnId="{E3557E45-113D-44F9-95C1-6E8826FBE398}">
      <dgm:prSet/>
      <dgm:spPr/>
      <dgm:t>
        <a:bodyPr/>
        <a:lstStyle/>
        <a:p>
          <a:endParaRPr lang="en-IN" sz="1550">
            <a:latin typeface="Cambria" panose="02040503050406030204" pitchFamily="18" charset="0"/>
          </a:endParaRPr>
        </a:p>
      </dgm:t>
    </dgm:pt>
    <dgm:pt modelId="{2A38FE22-71BD-434E-AEDE-960D478D234D}" type="sibTrans" cxnId="{E3557E45-113D-44F9-95C1-6E8826FBE398}">
      <dgm:prSet/>
      <dgm:spPr/>
      <dgm:t>
        <a:bodyPr/>
        <a:lstStyle/>
        <a:p>
          <a:endParaRPr lang="en-IN" sz="1550">
            <a:latin typeface="Cambria" panose="02040503050406030204" pitchFamily="18" charset="0"/>
          </a:endParaRPr>
        </a:p>
      </dgm:t>
    </dgm:pt>
    <dgm:pt modelId="{A835B5CE-A4FE-4774-B53E-42DFC5EA4D3F}" type="pres">
      <dgm:prSet presAssocID="{A4035A5E-FB3D-4701-9684-A7997198A70E}" presName="linear" presStyleCnt="0">
        <dgm:presLayoutVars>
          <dgm:dir/>
          <dgm:animLvl val="lvl"/>
          <dgm:resizeHandles val="exact"/>
        </dgm:presLayoutVars>
      </dgm:prSet>
      <dgm:spPr/>
    </dgm:pt>
    <dgm:pt modelId="{F37D3A1C-B05A-401A-8145-A5B1F11582C7}" type="pres">
      <dgm:prSet presAssocID="{DF21D009-09AB-4FC6-9D8A-48971601A8CD}" presName="parentLin" presStyleCnt="0"/>
      <dgm:spPr/>
    </dgm:pt>
    <dgm:pt modelId="{46A6E434-D56C-4528-BC39-4E0C359226FA}" type="pres">
      <dgm:prSet presAssocID="{DF21D009-09AB-4FC6-9D8A-48971601A8CD}" presName="parentLeftMargin" presStyleLbl="node1" presStyleIdx="0" presStyleCnt="3"/>
      <dgm:spPr/>
    </dgm:pt>
    <dgm:pt modelId="{92A967CA-70C6-4113-92CA-5D6F67A1AF53}" type="pres">
      <dgm:prSet presAssocID="{DF21D009-09AB-4FC6-9D8A-48971601A8CD}" presName="parentText" presStyleLbl="node1" presStyleIdx="0" presStyleCnt="3">
        <dgm:presLayoutVars>
          <dgm:chMax val="0"/>
          <dgm:bulletEnabled val="1"/>
        </dgm:presLayoutVars>
      </dgm:prSet>
      <dgm:spPr/>
    </dgm:pt>
    <dgm:pt modelId="{F8DAF0C0-D16E-4169-AA52-C3179ADAA857}" type="pres">
      <dgm:prSet presAssocID="{DF21D009-09AB-4FC6-9D8A-48971601A8CD}" presName="negativeSpace" presStyleCnt="0"/>
      <dgm:spPr/>
    </dgm:pt>
    <dgm:pt modelId="{B120E466-B7D0-4A07-9D68-50A3AF27BE6B}" type="pres">
      <dgm:prSet presAssocID="{DF21D009-09AB-4FC6-9D8A-48971601A8CD}" presName="childText" presStyleLbl="conFgAcc1" presStyleIdx="0" presStyleCnt="3">
        <dgm:presLayoutVars>
          <dgm:bulletEnabled val="1"/>
        </dgm:presLayoutVars>
      </dgm:prSet>
      <dgm:spPr/>
    </dgm:pt>
    <dgm:pt modelId="{D11A8DF2-D7FF-433D-83A1-1F17221DDB42}" type="pres">
      <dgm:prSet presAssocID="{613A791A-70CC-47C1-B712-184165163CEC}" presName="spaceBetweenRectangles" presStyleCnt="0"/>
      <dgm:spPr/>
    </dgm:pt>
    <dgm:pt modelId="{BC7924A5-B72C-44FD-BA3B-5049505FDE69}" type="pres">
      <dgm:prSet presAssocID="{D4A51A89-FD60-42E4-BAA2-AA768221DC7C}" presName="parentLin" presStyleCnt="0"/>
      <dgm:spPr/>
    </dgm:pt>
    <dgm:pt modelId="{70CF4452-BD51-4F34-A08D-DF7B80E0A0A4}" type="pres">
      <dgm:prSet presAssocID="{D4A51A89-FD60-42E4-BAA2-AA768221DC7C}" presName="parentLeftMargin" presStyleLbl="node1" presStyleIdx="0" presStyleCnt="3"/>
      <dgm:spPr/>
    </dgm:pt>
    <dgm:pt modelId="{721E2F59-6F44-49AF-A225-D26AB298DC91}" type="pres">
      <dgm:prSet presAssocID="{D4A51A89-FD60-42E4-BAA2-AA768221DC7C}" presName="parentText" presStyleLbl="node1" presStyleIdx="1" presStyleCnt="3" custScaleY="126712">
        <dgm:presLayoutVars>
          <dgm:chMax val="0"/>
          <dgm:bulletEnabled val="1"/>
        </dgm:presLayoutVars>
      </dgm:prSet>
      <dgm:spPr/>
    </dgm:pt>
    <dgm:pt modelId="{D06F9E92-BF98-4033-811B-36713ACEABA7}" type="pres">
      <dgm:prSet presAssocID="{D4A51A89-FD60-42E4-BAA2-AA768221DC7C}" presName="negativeSpace" presStyleCnt="0"/>
      <dgm:spPr/>
    </dgm:pt>
    <dgm:pt modelId="{D0D56582-4C61-4ECD-8B39-DA1A29C9F9DB}" type="pres">
      <dgm:prSet presAssocID="{D4A51A89-FD60-42E4-BAA2-AA768221DC7C}" presName="childText" presStyleLbl="conFgAcc1" presStyleIdx="1" presStyleCnt="3">
        <dgm:presLayoutVars>
          <dgm:bulletEnabled val="1"/>
        </dgm:presLayoutVars>
      </dgm:prSet>
      <dgm:spPr/>
    </dgm:pt>
    <dgm:pt modelId="{BC7CCFF9-1B6A-4EF0-8C92-BCD87688FF8B}" type="pres">
      <dgm:prSet presAssocID="{10840568-4CA0-48A7-B8B0-828E58D075C3}" presName="spaceBetweenRectangles" presStyleCnt="0"/>
      <dgm:spPr/>
    </dgm:pt>
    <dgm:pt modelId="{E9618EF8-ABB0-4A04-874C-143F3E792307}" type="pres">
      <dgm:prSet presAssocID="{720A501C-5B78-4F5D-A2E6-F56A92D28B9F}" presName="parentLin" presStyleCnt="0"/>
      <dgm:spPr/>
    </dgm:pt>
    <dgm:pt modelId="{3B7231B5-272D-41BA-B8C7-7976BAB3757A}" type="pres">
      <dgm:prSet presAssocID="{720A501C-5B78-4F5D-A2E6-F56A92D28B9F}" presName="parentLeftMargin" presStyleLbl="node1" presStyleIdx="1" presStyleCnt="3"/>
      <dgm:spPr/>
    </dgm:pt>
    <dgm:pt modelId="{AD8D5050-678C-4364-9FD0-BD6425572C8C}" type="pres">
      <dgm:prSet presAssocID="{720A501C-5B78-4F5D-A2E6-F56A92D28B9F}" presName="parentText" presStyleLbl="node1" presStyleIdx="2" presStyleCnt="3">
        <dgm:presLayoutVars>
          <dgm:chMax val="0"/>
          <dgm:bulletEnabled val="1"/>
        </dgm:presLayoutVars>
      </dgm:prSet>
      <dgm:spPr/>
    </dgm:pt>
    <dgm:pt modelId="{5571D65F-701D-42AE-995E-F5AB8373F079}" type="pres">
      <dgm:prSet presAssocID="{720A501C-5B78-4F5D-A2E6-F56A92D28B9F}" presName="negativeSpace" presStyleCnt="0"/>
      <dgm:spPr/>
    </dgm:pt>
    <dgm:pt modelId="{09E5B380-EAA1-4D66-B64F-DCDF23C2C28D}" type="pres">
      <dgm:prSet presAssocID="{720A501C-5B78-4F5D-A2E6-F56A92D28B9F}" presName="childText" presStyleLbl="conFgAcc1" presStyleIdx="2" presStyleCnt="3">
        <dgm:presLayoutVars>
          <dgm:bulletEnabled val="1"/>
        </dgm:presLayoutVars>
      </dgm:prSet>
      <dgm:spPr/>
    </dgm:pt>
  </dgm:ptLst>
  <dgm:cxnLst>
    <dgm:cxn modelId="{814B7D05-1ADC-4D3C-BCEA-980BF33C5EB6}" srcId="{A4035A5E-FB3D-4701-9684-A7997198A70E}" destId="{720A501C-5B78-4F5D-A2E6-F56A92D28B9F}" srcOrd="2" destOrd="0" parTransId="{9BF4CB5F-5298-4248-8E6A-03F4E94309B8}" sibTransId="{E6320D0E-92C9-43AB-92E0-616E9B12D5E9}"/>
    <dgm:cxn modelId="{A073BE11-5951-406B-8CAE-D8467F952F4A}" srcId="{720A501C-5B78-4F5D-A2E6-F56A92D28B9F}" destId="{F66388E7-2860-498A-B37A-DBB1156BD5EA}" srcOrd="1" destOrd="0" parTransId="{2DA4E554-A5E0-482A-892A-FB1E1099F6CB}" sibTransId="{65A9C435-5BB2-4A07-9977-11E902CC2415}"/>
    <dgm:cxn modelId="{456B1918-1822-4C7D-AA3C-D33B620E6EB1}" type="presOf" srcId="{DF21D009-09AB-4FC6-9D8A-48971601A8CD}" destId="{92A967CA-70C6-4113-92CA-5D6F67A1AF53}" srcOrd="1" destOrd="0" presId="urn:microsoft.com/office/officeart/2005/8/layout/list1"/>
    <dgm:cxn modelId="{20DCE31F-8B9B-4AA1-A414-B0DDEBF8B82D}" type="presOf" srcId="{3DBE96E5-74E0-491E-B80A-DAD75F4E7C52}" destId="{B120E466-B7D0-4A07-9D68-50A3AF27BE6B}" srcOrd="0" destOrd="0" presId="urn:microsoft.com/office/officeart/2005/8/layout/list1"/>
    <dgm:cxn modelId="{8DBF0628-6411-4888-960E-A7DBAD0A47BB}" type="presOf" srcId="{34C19F1C-C8B0-48D1-8BE6-5B476A86F4F8}" destId="{09E5B380-EAA1-4D66-B64F-DCDF23C2C28D}" srcOrd="0" destOrd="7" presId="urn:microsoft.com/office/officeart/2005/8/layout/list1"/>
    <dgm:cxn modelId="{E1BD482B-33FE-401C-BD13-BF80064EE8AD}" type="presOf" srcId="{210C8C90-0FBF-4C52-9DD8-8E4D454547FB}" destId="{D0D56582-4C61-4ECD-8B39-DA1A29C9F9DB}" srcOrd="0" destOrd="0" presId="urn:microsoft.com/office/officeart/2005/8/layout/list1"/>
    <dgm:cxn modelId="{DEC10331-FF66-4873-AA29-FFB8E13DF42C}" srcId="{720A501C-5B78-4F5D-A2E6-F56A92D28B9F}" destId="{3CA8606A-9DFA-4176-AD49-FB489BA7159F}" srcOrd="3" destOrd="0" parTransId="{A1AC49D5-8FE5-4A1F-9C89-09B7E317AC1B}" sibTransId="{0A32EFA2-B99B-468F-AE2D-8FA71604E94A}"/>
    <dgm:cxn modelId="{DF213435-BC49-4526-BDB9-D9C8ACABC1F6}" srcId="{D4A51A89-FD60-42E4-BAA2-AA768221DC7C}" destId="{210C8C90-0FBF-4C52-9DD8-8E4D454547FB}" srcOrd="0" destOrd="0" parTransId="{2DD76415-047A-4509-91F7-DF74F2462675}" sibTransId="{796EBC4F-6C47-4E8D-AC79-49961DBEC299}"/>
    <dgm:cxn modelId="{0B272D36-D619-4FE1-8F1A-9271E0BCCA3A}" type="presOf" srcId="{9EC4D4C7-857B-42F9-9FC4-ABFB4EA1BA5A}" destId="{D0D56582-4C61-4ECD-8B39-DA1A29C9F9DB}" srcOrd="0" destOrd="1" presId="urn:microsoft.com/office/officeart/2005/8/layout/list1"/>
    <dgm:cxn modelId="{FBCBC336-AA67-43A7-B238-33DE53DF2305}" type="presOf" srcId="{720A501C-5B78-4F5D-A2E6-F56A92D28B9F}" destId="{3B7231B5-272D-41BA-B8C7-7976BAB3757A}" srcOrd="0" destOrd="0" presId="urn:microsoft.com/office/officeart/2005/8/layout/list1"/>
    <dgm:cxn modelId="{7F36F55B-2EE5-4E65-918E-92475BB436D8}" srcId="{A4035A5E-FB3D-4701-9684-A7997198A70E}" destId="{DF21D009-09AB-4FC6-9D8A-48971601A8CD}" srcOrd="0" destOrd="0" parTransId="{2FCD7ED6-3665-4D39-82B3-3D26510E8C45}" sibTransId="{613A791A-70CC-47C1-B712-184165163CEC}"/>
    <dgm:cxn modelId="{E3557E45-113D-44F9-95C1-6E8826FBE398}" srcId="{720A501C-5B78-4F5D-A2E6-F56A92D28B9F}" destId="{34C19F1C-C8B0-48D1-8BE6-5B476A86F4F8}" srcOrd="7" destOrd="0" parTransId="{B30D3490-AF6F-4592-AA7A-B30A2A237552}" sibTransId="{2A38FE22-71BD-434E-AEDE-960D478D234D}"/>
    <dgm:cxn modelId="{F13F5E54-6A52-4171-93D7-320654BCF865}" type="presOf" srcId="{86D744EC-8174-4499-8A8A-DFA05B582A71}" destId="{09E5B380-EAA1-4D66-B64F-DCDF23C2C28D}" srcOrd="0" destOrd="2" presId="urn:microsoft.com/office/officeart/2005/8/layout/list1"/>
    <dgm:cxn modelId="{339E6555-912B-4E69-A52B-38B02B9033C2}" type="presOf" srcId="{720A501C-5B78-4F5D-A2E6-F56A92D28B9F}" destId="{AD8D5050-678C-4364-9FD0-BD6425572C8C}" srcOrd="1" destOrd="0" presId="urn:microsoft.com/office/officeart/2005/8/layout/list1"/>
    <dgm:cxn modelId="{06D7C45A-9F2B-40A1-93F4-124EDD0C3B55}" type="presOf" srcId="{D4A51A89-FD60-42E4-BAA2-AA768221DC7C}" destId="{70CF4452-BD51-4F34-A08D-DF7B80E0A0A4}" srcOrd="0" destOrd="0" presId="urn:microsoft.com/office/officeart/2005/8/layout/list1"/>
    <dgm:cxn modelId="{C98CFE7D-8605-4376-B788-0AFF48F3C46F}" srcId="{720A501C-5B78-4F5D-A2E6-F56A92D28B9F}" destId="{B8A8097C-46E4-4057-A133-4201DAFB159B}" srcOrd="6" destOrd="0" parTransId="{2A4C1BA7-F67F-4A89-84CF-3EBF5A6E8C0C}" sibTransId="{71289BD7-E232-41DD-A46D-F490FA38AA97}"/>
    <dgm:cxn modelId="{9FA49981-A54B-4BDD-99C8-CBFAC90057FF}" srcId="{720A501C-5B78-4F5D-A2E6-F56A92D28B9F}" destId="{19122ECD-258B-45B2-B271-803BA3C0DB89}" srcOrd="5" destOrd="0" parTransId="{9F09F3F1-181B-4270-BC1F-86FB932E7778}" sibTransId="{A4DA1AE2-0948-4CE2-8A1A-4B8DE657C086}"/>
    <dgm:cxn modelId="{DFBE1984-0A22-4815-9C78-D95FEE15E836}" type="presOf" srcId="{19122ECD-258B-45B2-B271-803BA3C0DB89}" destId="{09E5B380-EAA1-4D66-B64F-DCDF23C2C28D}" srcOrd="0" destOrd="5" presId="urn:microsoft.com/office/officeart/2005/8/layout/list1"/>
    <dgm:cxn modelId="{D22BA58A-15CA-4ECE-8391-50AAD5E86E3C}" srcId="{720A501C-5B78-4F5D-A2E6-F56A92D28B9F}" destId="{B02A6CE8-782A-4C78-AB00-3FC005EFF11F}" srcOrd="4" destOrd="0" parTransId="{1111F40E-3490-44EA-BE9B-67AD74033E3D}" sibTransId="{537BCDD7-4D21-4B28-8393-78D0006053A9}"/>
    <dgm:cxn modelId="{837C428B-C8EE-4236-B1C0-D9A1F012608C}" srcId="{720A501C-5B78-4F5D-A2E6-F56A92D28B9F}" destId="{79F54BDB-5184-4587-B106-E8E60E47451B}" srcOrd="0" destOrd="0" parTransId="{92FB00A8-818B-4F64-B6FE-6332B67AC9D0}" sibTransId="{D648F8B8-F547-4865-85B2-31E678A73815}"/>
    <dgm:cxn modelId="{91EC1C8F-39A9-4E1A-AB05-BFDC5ECBD1F1}" srcId="{DF21D009-09AB-4FC6-9D8A-48971601A8CD}" destId="{AB1D3663-A8E0-4874-99E3-1FF0F94754F0}" srcOrd="1" destOrd="0" parTransId="{B631FE5C-6693-4C03-9674-89EE14A7CCDC}" sibTransId="{D8BC31B3-FA53-41C2-B19D-4E363BDA341C}"/>
    <dgm:cxn modelId="{8963AA97-5F5E-469C-8059-63EDE7C7166F}" srcId="{A4035A5E-FB3D-4701-9684-A7997198A70E}" destId="{D4A51A89-FD60-42E4-BAA2-AA768221DC7C}" srcOrd="1" destOrd="0" parTransId="{6E8D7073-BF54-498C-9E72-F84506FA65C7}" sibTransId="{10840568-4CA0-48A7-B8B0-828E58D075C3}"/>
    <dgm:cxn modelId="{7F7F7F9D-E3A5-4096-9FAF-87B9A4163C3F}" type="presOf" srcId="{B02A6CE8-782A-4C78-AB00-3FC005EFF11F}" destId="{09E5B380-EAA1-4D66-B64F-DCDF23C2C28D}" srcOrd="0" destOrd="4" presId="urn:microsoft.com/office/officeart/2005/8/layout/list1"/>
    <dgm:cxn modelId="{DD3D4DA1-199D-4746-9005-C96245FB6855}" type="presOf" srcId="{A4035A5E-FB3D-4701-9684-A7997198A70E}" destId="{A835B5CE-A4FE-4774-B53E-42DFC5EA4D3F}" srcOrd="0" destOrd="0" presId="urn:microsoft.com/office/officeart/2005/8/layout/list1"/>
    <dgm:cxn modelId="{7BFE37AD-E4E8-46A7-B9DD-55A850F5D512}" type="presOf" srcId="{D4A51A89-FD60-42E4-BAA2-AA768221DC7C}" destId="{721E2F59-6F44-49AF-A225-D26AB298DC91}" srcOrd="1" destOrd="0" presId="urn:microsoft.com/office/officeart/2005/8/layout/list1"/>
    <dgm:cxn modelId="{D8FACFB0-E2C7-4E21-ACC3-034FEA514F0C}" srcId="{720A501C-5B78-4F5D-A2E6-F56A92D28B9F}" destId="{86D744EC-8174-4499-8A8A-DFA05B582A71}" srcOrd="2" destOrd="0" parTransId="{3A7DD567-1092-4FE5-974C-609998E3D3BA}" sibTransId="{9DB74A8A-0950-43AD-9ACE-3CE4CB7F350F}"/>
    <dgm:cxn modelId="{929BA0C3-D78F-478F-AEEC-5CE04701F3F8}" type="presOf" srcId="{3CA8606A-9DFA-4176-AD49-FB489BA7159F}" destId="{09E5B380-EAA1-4D66-B64F-DCDF23C2C28D}" srcOrd="0" destOrd="3" presId="urn:microsoft.com/office/officeart/2005/8/layout/list1"/>
    <dgm:cxn modelId="{5CA918CB-9413-487D-9757-F747C7F7D158}" srcId="{DF21D009-09AB-4FC6-9D8A-48971601A8CD}" destId="{3DBE96E5-74E0-491E-B80A-DAD75F4E7C52}" srcOrd="0" destOrd="0" parTransId="{191F0763-BDE3-4C7C-BB5C-A9E2CE08D7F2}" sibTransId="{C432F195-9981-4F4E-BD47-9CE273B4FB3F}"/>
    <dgm:cxn modelId="{843A4CD8-950A-4693-900E-61527DFF2793}" type="presOf" srcId="{79F54BDB-5184-4587-B106-E8E60E47451B}" destId="{09E5B380-EAA1-4D66-B64F-DCDF23C2C28D}" srcOrd="0" destOrd="0" presId="urn:microsoft.com/office/officeart/2005/8/layout/list1"/>
    <dgm:cxn modelId="{46A6B7DB-26C1-432B-88C8-DE0E40EC9118}" srcId="{D4A51A89-FD60-42E4-BAA2-AA768221DC7C}" destId="{9EC4D4C7-857B-42F9-9FC4-ABFB4EA1BA5A}" srcOrd="1" destOrd="0" parTransId="{39987B44-AFBA-4786-A127-3B0D7CD0D17C}" sibTransId="{1AC0164E-E4FC-4C24-AF1B-9D05195A13ED}"/>
    <dgm:cxn modelId="{BB7892E4-FEB8-47F3-A6A5-33AFA8D71E3E}" type="presOf" srcId="{F66388E7-2860-498A-B37A-DBB1156BD5EA}" destId="{09E5B380-EAA1-4D66-B64F-DCDF23C2C28D}" srcOrd="0" destOrd="1" presId="urn:microsoft.com/office/officeart/2005/8/layout/list1"/>
    <dgm:cxn modelId="{B932AAF4-5095-4EB3-9403-256E4FB8A4FB}" type="presOf" srcId="{DF21D009-09AB-4FC6-9D8A-48971601A8CD}" destId="{46A6E434-D56C-4528-BC39-4E0C359226FA}" srcOrd="0" destOrd="0" presId="urn:microsoft.com/office/officeart/2005/8/layout/list1"/>
    <dgm:cxn modelId="{A04A95F5-90A4-4C7F-BD58-EBC9D44FB106}" type="presOf" srcId="{AB1D3663-A8E0-4874-99E3-1FF0F94754F0}" destId="{B120E466-B7D0-4A07-9D68-50A3AF27BE6B}" srcOrd="0" destOrd="1" presId="urn:microsoft.com/office/officeart/2005/8/layout/list1"/>
    <dgm:cxn modelId="{F6F0E5FA-06A5-4B6E-991E-B86944D5B3B8}" type="presOf" srcId="{B8A8097C-46E4-4057-A133-4201DAFB159B}" destId="{09E5B380-EAA1-4D66-B64F-DCDF23C2C28D}" srcOrd="0" destOrd="6" presId="urn:microsoft.com/office/officeart/2005/8/layout/list1"/>
    <dgm:cxn modelId="{9C3ABF02-9732-4ECC-962C-434976C30553}" type="presParOf" srcId="{A835B5CE-A4FE-4774-B53E-42DFC5EA4D3F}" destId="{F37D3A1C-B05A-401A-8145-A5B1F11582C7}" srcOrd="0" destOrd="0" presId="urn:microsoft.com/office/officeart/2005/8/layout/list1"/>
    <dgm:cxn modelId="{D53E55E0-878B-4E97-A310-FE26195F7CB4}" type="presParOf" srcId="{F37D3A1C-B05A-401A-8145-A5B1F11582C7}" destId="{46A6E434-D56C-4528-BC39-4E0C359226FA}" srcOrd="0" destOrd="0" presId="urn:microsoft.com/office/officeart/2005/8/layout/list1"/>
    <dgm:cxn modelId="{4A165316-A342-492D-944A-5C38999EF4FC}" type="presParOf" srcId="{F37D3A1C-B05A-401A-8145-A5B1F11582C7}" destId="{92A967CA-70C6-4113-92CA-5D6F67A1AF53}" srcOrd="1" destOrd="0" presId="urn:microsoft.com/office/officeart/2005/8/layout/list1"/>
    <dgm:cxn modelId="{C0AE2017-B48C-44E5-B8D3-F5F47B4E6AF9}" type="presParOf" srcId="{A835B5CE-A4FE-4774-B53E-42DFC5EA4D3F}" destId="{F8DAF0C0-D16E-4169-AA52-C3179ADAA857}" srcOrd="1" destOrd="0" presId="urn:microsoft.com/office/officeart/2005/8/layout/list1"/>
    <dgm:cxn modelId="{C3226ECB-694B-49F5-8175-3EA953087C53}" type="presParOf" srcId="{A835B5CE-A4FE-4774-B53E-42DFC5EA4D3F}" destId="{B120E466-B7D0-4A07-9D68-50A3AF27BE6B}" srcOrd="2" destOrd="0" presId="urn:microsoft.com/office/officeart/2005/8/layout/list1"/>
    <dgm:cxn modelId="{10D780E6-27F1-46B5-BAEC-316BC5D65501}" type="presParOf" srcId="{A835B5CE-A4FE-4774-B53E-42DFC5EA4D3F}" destId="{D11A8DF2-D7FF-433D-83A1-1F17221DDB42}" srcOrd="3" destOrd="0" presId="urn:microsoft.com/office/officeart/2005/8/layout/list1"/>
    <dgm:cxn modelId="{5DB5217F-14E0-4C3E-8370-820C8885CBEF}" type="presParOf" srcId="{A835B5CE-A4FE-4774-B53E-42DFC5EA4D3F}" destId="{BC7924A5-B72C-44FD-BA3B-5049505FDE69}" srcOrd="4" destOrd="0" presId="urn:microsoft.com/office/officeart/2005/8/layout/list1"/>
    <dgm:cxn modelId="{4C15B265-1510-4777-B27E-38DFD09C2B73}" type="presParOf" srcId="{BC7924A5-B72C-44FD-BA3B-5049505FDE69}" destId="{70CF4452-BD51-4F34-A08D-DF7B80E0A0A4}" srcOrd="0" destOrd="0" presId="urn:microsoft.com/office/officeart/2005/8/layout/list1"/>
    <dgm:cxn modelId="{61AE18E6-3392-4E26-9B48-E5041C17C3DE}" type="presParOf" srcId="{BC7924A5-B72C-44FD-BA3B-5049505FDE69}" destId="{721E2F59-6F44-49AF-A225-D26AB298DC91}" srcOrd="1" destOrd="0" presId="urn:microsoft.com/office/officeart/2005/8/layout/list1"/>
    <dgm:cxn modelId="{8D3F9EAA-2129-4D6B-A7E3-F9F44165C8CA}" type="presParOf" srcId="{A835B5CE-A4FE-4774-B53E-42DFC5EA4D3F}" destId="{D06F9E92-BF98-4033-811B-36713ACEABA7}" srcOrd="5" destOrd="0" presId="urn:microsoft.com/office/officeart/2005/8/layout/list1"/>
    <dgm:cxn modelId="{02832D89-9D9D-470C-93A2-F662CB28F81A}" type="presParOf" srcId="{A835B5CE-A4FE-4774-B53E-42DFC5EA4D3F}" destId="{D0D56582-4C61-4ECD-8B39-DA1A29C9F9DB}" srcOrd="6" destOrd="0" presId="urn:microsoft.com/office/officeart/2005/8/layout/list1"/>
    <dgm:cxn modelId="{E43AF281-CEAB-4004-971F-229678B203ED}" type="presParOf" srcId="{A835B5CE-A4FE-4774-B53E-42DFC5EA4D3F}" destId="{BC7CCFF9-1B6A-4EF0-8C92-BCD87688FF8B}" srcOrd="7" destOrd="0" presId="urn:microsoft.com/office/officeart/2005/8/layout/list1"/>
    <dgm:cxn modelId="{4DD5DBD8-0D65-46E3-865C-FE8D11CEF688}" type="presParOf" srcId="{A835B5CE-A4FE-4774-B53E-42DFC5EA4D3F}" destId="{E9618EF8-ABB0-4A04-874C-143F3E792307}" srcOrd="8" destOrd="0" presId="urn:microsoft.com/office/officeart/2005/8/layout/list1"/>
    <dgm:cxn modelId="{31599B79-880F-4C8F-8109-98C6886C3D69}" type="presParOf" srcId="{E9618EF8-ABB0-4A04-874C-143F3E792307}" destId="{3B7231B5-272D-41BA-B8C7-7976BAB3757A}" srcOrd="0" destOrd="0" presId="urn:microsoft.com/office/officeart/2005/8/layout/list1"/>
    <dgm:cxn modelId="{7D7A3403-4471-46A2-A1F0-B58EF52FAE89}" type="presParOf" srcId="{E9618EF8-ABB0-4A04-874C-143F3E792307}" destId="{AD8D5050-678C-4364-9FD0-BD6425572C8C}" srcOrd="1" destOrd="0" presId="urn:microsoft.com/office/officeart/2005/8/layout/list1"/>
    <dgm:cxn modelId="{A6ED80B4-5F8D-4E57-AADA-A8AADE68F31C}" type="presParOf" srcId="{A835B5CE-A4FE-4774-B53E-42DFC5EA4D3F}" destId="{5571D65F-701D-42AE-995E-F5AB8373F079}" srcOrd="9" destOrd="0" presId="urn:microsoft.com/office/officeart/2005/8/layout/list1"/>
    <dgm:cxn modelId="{38AB55A5-FC2A-404E-BE3A-1ECD70C3A59C}" type="presParOf" srcId="{A835B5CE-A4FE-4774-B53E-42DFC5EA4D3F}" destId="{09E5B380-EAA1-4D66-B64F-DCDF23C2C28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678EE1-922C-46C1-92A5-421DA85F71A1}"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endParaRPr lang="en-IN"/>
        </a:p>
      </dgm:t>
    </dgm:pt>
    <dgm:pt modelId="{D7079CA5-CB75-456B-A431-7252EEBC4F8F}">
      <dgm:prSet custT="1"/>
      <dgm:spPr>
        <a:solidFill>
          <a:schemeClr val="accent1">
            <a:lumMod val="50000"/>
          </a:schemeClr>
        </a:solidFill>
      </dgm:spPr>
      <dgm:t>
        <a:bodyPr/>
        <a:lstStyle/>
        <a:p>
          <a:pPr algn="l" rtl="0"/>
          <a:r>
            <a:rPr lang="en-IN" sz="1500" dirty="0">
              <a:latin typeface="Cambria" panose="02040503050406030204" pitchFamily="18" charset="0"/>
            </a:rPr>
            <a:t>Part 4B : Independence for Assurance Engagements other than Audit and Review</a:t>
          </a:r>
        </a:p>
      </dgm:t>
    </dgm:pt>
    <dgm:pt modelId="{22EBA06F-9837-4C35-B908-FD11C95B5909}" type="parTrans" cxnId="{A4A7C737-26F2-4A65-81FD-8E3DB6F8F6F9}">
      <dgm:prSet/>
      <dgm:spPr/>
      <dgm:t>
        <a:bodyPr/>
        <a:lstStyle/>
        <a:p>
          <a:pPr algn="l"/>
          <a:endParaRPr lang="en-IN" sz="1500">
            <a:latin typeface="Cambria" panose="02040503050406030204" pitchFamily="18" charset="0"/>
          </a:endParaRPr>
        </a:p>
      </dgm:t>
    </dgm:pt>
    <dgm:pt modelId="{6C09DED6-5862-48CC-8F65-669DD157592B}" type="sibTrans" cxnId="{A4A7C737-26F2-4A65-81FD-8E3DB6F8F6F9}">
      <dgm:prSet/>
      <dgm:spPr/>
      <dgm:t>
        <a:bodyPr/>
        <a:lstStyle/>
        <a:p>
          <a:pPr algn="l"/>
          <a:endParaRPr lang="en-IN" sz="1500">
            <a:latin typeface="Cambria" panose="02040503050406030204" pitchFamily="18" charset="0"/>
          </a:endParaRPr>
        </a:p>
      </dgm:t>
    </dgm:pt>
    <dgm:pt modelId="{C9EAD2CA-96B5-4998-B86D-85B09D707C4E}">
      <dgm:prSet custT="1"/>
      <dgm:spPr/>
      <dgm:t>
        <a:bodyPr/>
        <a:lstStyle/>
        <a:p>
          <a:pPr algn="l" rtl="0"/>
          <a:r>
            <a:rPr lang="en-IN" sz="1500" dirty="0">
              <a:latin typeface="Cambria" panose="02040503050406030204" pitchFamily="18" charset="0"/>
            </a:rPr>
            <a:t>Code of Ethics 2019 (Volume – I)</a:t>
          </a:r>
        </a:p>
      </dgm:t>
    </dgm:pt>
    <dgm:pt modelId="{4EDB568B-3ADD-43ED-975D-90407802275C}" type="parTrans" cxnId="{A1E0AAB1-68C5-4A44-93A6-13E39FA70EB4}">
      <dgm:prSet/>
      <dgm:spPr/>
      <dgm:t>
        <a:bodyPr/>
        <a:lstStyle/>
        <a:p>
          <a:pPr algn="l"/>
          <a:endParaRPr lang="en-IN" sz="1500">
            <a:latin typeface="Cambria" panose="02040503050406030204" pitchFamily="18" charset="0"/>
          </a:endParaRPr>
        </a:p>
      </dgm:t>
    </dgm:pt>
    <dgm:pt modelId="{AFE475C7-AC03-45A8-BEBA-2F510D255C00}" type="sibTrans" cxnId="{A1E0AAB1-68C5-4A44-93A6-13E39FA70EB4}">
      <dgm:prSet/>
      <dgm:spPr/>
      <dgm:t>
        <a:bodyPr/>
        <a:lstStyle/>
        <a:p>
          <a:pPr algn="l"/>
          <a:endParaRPr lang="en-IN" sz="1500">
            <a:latin typeface="Cambria" panose="02040503050406030204" pitchFamily="18" charset="0"/>
          </a:endParaRPr>
        </a:p>
      </dgm:t>
    </dgm:pt>
    <dgm:pt modelId="{DB435946-A40A-40D4-AFC4-5118BD1346A6}">
      <dgm:prSet custT="1"/>
      <dgm:spPr/>
      <dgm:t>
        <a:bodyPr/>
        <a:lstStyle/>
        <a:p>
          <a:pPr algn="l" rtl="0"/>
          <a:r>
            <a:rPr lang="en-IN" sz="1500" dirty="0">
              <a:latin typeface="Cambria" panose="02040503050406030204" pitchFamily="18" charset="0"/>
            </a:rPr>
            <a:t>Code of Ethics 2009</a:t>
          </a:r>
        </a:p>
      </dgm:t>
    </dgm:pt>
    <dgm:pt modelId="{C1A83BFA-3FF8-46C1-939D-C17CF25D30E0}" type="parTrans" cxnId="{D398FB43-9368-4C66-8C46-6D593B1ECE8B}">
      <dgm:prSet/>
      <dgm:spPr/>
      <dgm:t>
        <a:bodyPr/>
        <a:lstStyle/>
        <a:p>
          <a:pPr algn="l"/>
          <a:endParaRPr lang="en-IN" sz="1500">
            <a:latin typeface="Cambria" panose="02040503050406030204" pitchFamily="18" charset="0"/>
          </a:endParaRPr>
        </a:p>
      </dgm:t>
    </dgm:pt>
    <dgm:pt modelId="{C1A86017-00B6-4B9F-B0E9-C9E821B778A3}" type="sibTrans" cxnId="{D398FB43-9368-4C66-8C46-6D593B1ECE8B}">
      <dgm:prSet/>
      <dgm:spPr/>
      <dgm:t>
        <a:bodyPr/>
        <a:lstStyle/>
        <a:p>
          <a:pPr algn="l"/>
          <a:endParaRPr lang="en-IN" sz="1500">
            <a:latin typeface="Cambria" panose="02040503050406030204" pitchFamily="18" charset="0"/>
          </a:endParaRPr>
        </a:p>
      </dgm:t>
    </dgm:pt>
    <dgm:pt modelId="{F91C873E-196F-4DA7-93F7-F46ABE68251D}">
      <dgm:prSet custT="1"/>
      <dgm:spPr/>
      <dgm:t>
        <a:bodyPr/>
        <a:lstStyle/>
        <a:p>
          <a:pPr algn="l" rtl="0"/>
          <a:r>
            <a:rPr lang="en-IN" sz="1500">
              <a:latin typeface="Cambria" panose="02040503050406030204" pitchFamily="18" charset="0"/>
            </a:rPr>
            <a:t>Section 290 i.e. “Independence – Assurance Engagements”</a:t>
          </a:r>
          <a:endParaRPr lang="en-IN" sz="1500" dirty="0">
            <a:latin typeface="Cambria" panose="02040503050406030204" pitchFamily="18" charset="0"/>
          </a:endParaRPr>
        </a:p>
      </dgm:t>
    </dgm:pt>
    <dgm:pt modelId="{F36ACF04-7D27-48D6-BB54-EDCF1648544B}" type="parTrans" cxnId="{59621815-BA26-4BE3-A00D-54D66D08A2DD}">
      <dgm:prSet/>
      <dgm:spPr/>
      <dgm:t>
        <a:bodyPr/>
        <a:lstStyle/>
        <a:p>
          <a:pPr algn="l"/>
          <a:endParaRPr lang="en-IN" sz="1500">
            <a:latin typeface="Cambria" panose="02040503050406030204" pitchFamily="18" charset="0"/>
          </a:endParaRPr>
        </a:p>
      </dgm:t>
    </dgm:pt>
    <dgm:pt modelId="{54C9F31D-7255-4DE8-B407-423589E51705}" type="sibTrans" cxnId="{59621815-BA26-4BE3-A00D-54D66D08A2DD}">
      <dgm:prSet/>
      <dgm:spPr/>
      <dgm:t>
        <a:bodyPr/>
        <a:lstStyle/>
        <a:p>
          <a:pPr algn="l"/>
          <a:endParaRPr lang="en-IN" sz="1500">
            <a:latin typeface="Cambria" panose="02040503050406030204" pitchFamily="18" charset="0"/>
          </a:endParaRPr>
        </a:p>
      </dgm:t>
    </dgm:pt>
    <dgm:pt modelId="{7457AE04-A800-4126-AE6F-D7F311FCAB5A}">
      <dgm:prSet custT="1"/>
      <dgm:spPr>
        <a:solidFill>
          <a:srgbClr val="43BB8D"/>
        </a:solidFill>
      </dgm:spPr>
      <dgm:t>
        <a:bodyPr/>
        <a:lstStyle/>
        <a:p>
          <a:pPr algn="l" rtl="0"/>
          <a:r>
            <a:rPr lang="en-IN" sz="1500" dirty="0">
              <a:latin typeface="Cambria" panose="02040503050406030204" pitchFamily="18" charset="0"/>
            </a:rPr>
            <a:t>Part 4A : Independence for Audit and Review Engagements</a:t>
          </a:r>
        </a:p>
      </dgm:t>
    </dgm:pt>
    <dgm:pt modelId="{A9A3F6A1-E3D9-4A57-AD33-0DCDEF6C60A9}" type="parTrans" cxnId="{24261038-2E41-4AFB-9E55-EDCE9A4268B3}">
      <dgm:prSet/>
      <dgm:spPr/>
      <dgm:t>
        <a:bodyPr/>
        <a:lstStyle/>
        <a:p>
          <a:endParaRPr lang="en-IN"/>
        </a:p>
      </dgm:t>
    </dgm:pt>
    <dgm:pt modelId="{0810FBB9-F2AF-4CC1-B60C-12B7DAFBF6E4}" type="sibTrans" cxnId="{24261038-2E41-4AFB-9E55-EDCE9A4268B3}">
      <dgm:prSet/>
      <dgm:spPr/>
      <dgm:t>
        <a:bodyPr/>
        <a:lstStyle/>
        <a:p>
          <a:endParaRPr lang="en-IN"/>
        </a:p>
      </dgm:t>
    </dgm:pt>
    <dgm:pt modelId="{AE21B585-9936-471A-A12F-DD318FF3CFA6}" type="pres">
      <dgm:prSet presAssocID="{45678EE1-922C-46C1-92A5-421DA85F71A1}" presName="outerComposite" presStyleCnt="0">
        <dgm:presLayoutVars>
          <dgm:chMax val="2"/>
          <dgm:animLvl val="lvl"/>
          <dgm:resizeHandles val="exact"/>
        </dgm:presLayoutVars>
      </dgm:prSet>
      <dgm:spPr/>
    </dgm:pt>
    <dgm:pt modelId="{F8A5DF40-7833-4540-8E24-7D273B17D82C}" type="pres">
      <dgm:prSet presAssocID="{45678EE1-922C-46C1-92A5-421DA85F71A1}" presName="dummyMaxCanvas" presStyleCnt="0"/>
      <dgm:spPr/>
    </dgm:pt>
    <dgm:pt modelId="{066C9224-A915-4062-B8E2-D2BC13AF0FA4}" type="pres">
      <dgm:prSet presAssocID="{45678EE1-922C-46C1-92A5-421DA85F71A1}" presName="parentComposite" presStyleCnt="0"/>
      <dgm:spPr/>
    </dgm:pt>
    <dgm:pt modelId="{F55760C6-AA86-451E-8E2D-89AF0D5C8DCB}" type="pres">
      <dgm:prSet presAssocID="{45678EE1-922C-46C1-92A5-421DA85F71A1}" presName="parent1" presStyleLbl="alignAccFollowNode1" presStyleIdx="0" presStyleCnt="4" custLinFactNeighborX="4134" custLinFactNeighborY="2548">
        <dgm:presLayoutVars>
          <dgm:chMax val="4"/>
        </dgm:presLayoutVars>
      </dgm:prSet>
      <dgm:spPr/>
    </dgm:pt>
    <dgm:pt modelId="{B1F8FC3B-5384-4822-8D62-69157529A429}" type="pres">
      <dgm:prSet presAssocID="{45678EE1-922C-46C1-92A5-421DA85F71A1}" presName="parent2" presStyleLbl="alignAccFollowNode1" presStyleIdx="1" presStyleCnt="4" custScaleX="121488" custLinFactNeighborX="11229">
        <dgm:presLayoutVars>
          <dgm:chMax val="4"/>
        </dgm:presLayoutVars>
      </dgm:prSet>
      <dgm:spPr/>
    </dgm:pt>
    <dgm:pt modelId="{AC01E116-636C-4E1A-91A4-51E576986C6A}" type="pres">
      <dgm:prSet presAssocID="{45678EE1-922C-46C1-92A5-421DA85F71A1}" presName="childrenComposite" presStyleCnt="0"/>
      <dgm:spPr/>
    </dgm:pt>
    <dgm:pt modelId="{BEFFF9B0-5299-41D9-AE0A-08E192EE545B}" type="pres">
      <dgm:prSet presAssocID="{45678EE1-922C-46C1-92A5-421DA85F71A1}" presName="dummyMaxCanvas_ChildArea" presStyleCnt="0"/>
      <dgm:spPr/>
    </dgm:pt>
    <dgm:pt modelId="{3FA007C2-2E1C-4941-BD5B-824D6C444C14}" type="pres">
      <dgm:prSet presAssocID="{45678EE1-922C-46C1-92A5-421DA85F71A1}" presName="fulcrum" presStyleLbl="alignAccFollowNode1" presStyleIdx="2" presStyleCnt="4"/>
      <dgm:spPr>
        <a:solidFill>
          <a:schemeClr val="accent2">
            <a:lumMod val="60000"/>
            <a:lumOff val="40000"/>
          </a:schemeClr>
        </a:solidFill>
        <a:ln>
          <a:solidFill>
            <a:schemeClr val="accent2">
              <a:lumMod val="60000"/>
              <a:lumOff val="40000"/>
            </a:schemeClr>
          </a:solidFill>
        </a:ln>
      </dgm:spPr>
    </dgm:pt>
    <dgm:pt modelId="{1422C63E-5CEA-4760-8041-1869737733AB}" type="pres">
      <dgm:prSet presAssocID="{45678EE1-922C-46C1-92A5-421DA85F71A1}" presName="balance_12" presStyleLbl="alignAccFollowNode1" presStyleIdx="3" presStyleCnt="4">
        <dgm:presLayoutVars>
          <dgm:bulletEnabled val="1"/>
        </dgm:presLayoutVars>
      </dgm:prSet>
      <dgm:spPr>
        <a:solidFill>
          <a:schemeClr val="accent2">
            <a:lumMod val="60000"/>
            <a:lumOff val="40000"/>
          </a:schemeClr>
        </a:solidFill>
        <a:ln>
          <a:solidFill>
            <a:schemeClr val="accent2">
              <a:lumMod val="60000"/>
              <a:lumOff val="40000"/>
            </a:schemeClr>
          </a:solidFill>
        </a:ln>
      </dgm:spPr>
    </dgm:pt>
    <dgm:pt modelId="{D74AA6B2-4650-42E0-8228-BD58D14A9E51}" type="pres">
      <dgm:prSet presAssocID="{45678EE1-922C-46C1-92A5-421DA85F71A1}" presName="right_12_1" presStyleLbl="node1" presStyleIdx="0" presStyleCnt="3" custScaleX="116849">
        <dgm:presLayoutVars>
          <dgm:bulletEnabled val="1"/>
        </dgm:presLayoutVars>
      </dgm:prSet>
      <dgm:spPr/>
    </dgm:pt>
    <dgm:pt modelId="{5F599F15-34B3-4146-9FED-FE9ECC1DEC8E}" type="pres">
      <dgm:prSet presAssocID="{45678EE1-922C-46C1-92A5-421DA85F71A1}" presName="right_12_2" presStyleLbl="node1" presStyleIdx="1" presStyleCnt="3" custScaleX="116849">
        <dgm:presLayoutVars>
          <dgm:bulletEnabled val="1"/>
        </dgm:presLayoutVars>
      </dgm:prSet>
      <dgm:spPr/>
    </dgm:pt>
    <dgm:pt modelId="{31CD5D75-0042-433F-B5EC-9DD3D53F4AEC}" type="pres">
      <dgm:prSet presAssocID="{45678EE1-922C-46C1-92A5-421DA85F71A1}" presName="left_12_1" presStyleLbl="node1" presStyleIdx="2" presStyleCnt="3">
        <dgm:presLayoutVars>
          <dgm:bulletEnabled val="1"/>
        </dgm:presLayoutVars>
      </dgm:prSet>
      <dgm:spPr/>
    </dgm:pt>
  </dgm:ptLst>
  <dgm:cxnLst>
    <dgm:cxn modelId="{59621815-BA26-4BE3-A00D-54D66D08A2DD}" srcId="{DB435946-A40A-40D4-AFC4-5118BD1346A6}" destId="{F91C873E-196F-4DA7-93F7-F46ABE68251D}" srcOrd="0" destOrd="0" parTransId="{F36ACF04-7D27-48D6-BB54-EDCF1648544B}" sibTransId="{54C9F31D-7255-4DE8-B407-423589E51705}"/>
    <dgm:cxn modelId="{49BADF32-8622-4CE2-BCC4-934956BDFB73}" type="presOf" srcId="{C9EAD2CA-96B5-4998-B86D-85B09D707C4E}" destId="{B1F8FC3B-5384-4822-8D62-69157529A429}" srcOrd="0" destOrd="0" presId="urn:microsoft.com/office/officeart/2005/8/layout/balance1"/>
    <dgm:cxn modelId="{35D61D35-A2B8-46C8-A0F3-36F259458E40}" type="presOf" srcId="{D7079CA5-CB75-456B-A431-7252EEBC4F8F}" destId="{D74AA6B2-4650-42E0-8228-BD58D14A9E51}" srcOrd="0" destOrd="0" presId="urn:microsoft.com/office/officeart/2005/8/layout/balance1"/>
    <dgm:cxn modelId="{A4A7C737-26F2-4A65-81FD-8E3DB6F8F6F9}" srcId="{C9EAD2CA-96B5-4998-B86D-85B09D707C4E}" destId="{D7079CA5-CB75-456B-A431-7252EEBC4F8F}" srcOrd="0" destOrd="0" parTransId="{22EBA06F-9837-4C35-B908-FD11C95B5909}" sibTransId="{6C09DED6-5862-48CC-8F65-669DD157592B}"/>
    <dgm:cxn modelId="{24261038-2E41-4AFB-9E55-EDCE9A4268B3}" srcId="{C9EAD2CA-96B5-4998-B86D-85B09D707C4E}" destId="{7457AE04-A800-4126-AE6F-D7F311FCAB5A}" srcOrd="1" destOrd="0" parTransId="{A9A3F6A1-E3D9-4A57-AD33-0DCDEF6C60A9}" sibTransId="{0810FBB9-F2AF-4CC1-B60C-12B7DAFBF6E4}"/>
    <dgm:cxn modelId="{D398FB43-9368-4C66-8C46-6D593B1ECE8B}" srcId="{45678EE1-922C-46C1-92A5-421DA85F71A1}" destId="{DB435946-A40A-40D4-AFC4-5118BD1346A6}" srcOrd="0" destOrd="0" parTransId="{C1A83BFA-3FF8-46C1-939D-C17CF25D30E0}" sibTransId="{C1A86017-00B6-4B9F-B0E9-C9E821B778A3}"/>
    <dgm:cxn modelId="{0D8F8D6A-87C0-4FC9-8C5B-81EF2875ED16}" type="presOf" srcId="{F91C873E-196F-4DA7-93F7-F46ABE68251D}" destId="{31CD5D75-0042-433F-B5EC-9DD3D53F4AEC}" srcOrd="0" destOrd="0" presId="urn:microsoft.com/office/officeart/2005/8/layout/balance1"/>
    <dgm:cxn modelId="{EF07764D-8662-4C5E-8E6D-DE691BB718D0}" type="presOf" srcId="{DB435946-A40A-40D4-AFC4-5118BD1346A6}" destId="{F55760C6-AA86-451E-8E2D-89AF0D5C8DCB}" srcOrd="0" destOrd="0" presId="urn:microsoft.com/office/officeart/2005/8/layout/balance1"/>
    <dgm:cxn modelId="{48743973-4DE3-4353-B48F-C076AA1B8B4C}" type="presOf" srcId="{7457AE04-A800-4126-AE6F-D7F311FCAB5A}" destId="{5F599F15-34B3-4146-9FED-FE9ECC1DEC8E}" srcOrd="0" destOrd="0" presId="urn:microsoft.com/office/officeart/2005/8/layout/balance1"/>
    <dgm:cxn modelId="{0504AF92-8AA9-4A01-B696-986FED688A76}" type="presOf" srcId="{45678EE1-922C-46C1-92A5-421DA85F71A1}" destId="{AE21B585-9936-471A-A12F-DD318FF3CFA6}" srcOrd="0" destOrd="0" presId="urn:microsoft.com/office/officeart/2005/8/layout/balance1"/>
    <dgm:cxn modelId="{A1E0AAB1-68C5-4A44-93A6-13E39FA70EB4}" srcId="{45678EE1-922C-46C1-92A5-421DA85F71A1}" destId="{C9EAD2CA-96B5-4998-B86D-85B09D707C4E}" srcOrd="1" destOrd="0" parTransId="{4EDB568B-3ADD-43ED-975D-90407802275C}" sibTransId="{AFE475C7-AC03-45A8-BEBA-2F510D255C00}"/>
    <dgm:cxn modelId="{4B656B62-746E-4C50-AF08-FE90F1745A44}" type="presParOf" srcId="{AE21B585-9936-471A-A12F-DD318FF3CFA6}" destId="{F8A5DF40-7833-4540-8E24-7D273B17D82C}" srcOrd="0" destOrd="0" presId="urn:microsoft.com/office/officeart/2005/8/layout/balance1"/>
    <dgm:cxn modelId="{73EAE246-74C3-4092-A605-168B0E95E72F}" type="presParOf" srcId="{AE21B585-9936-471A-A12F-DD318FF3CFA6}" destId="{066C9224-A915-4062-B8E2-D2BC13AF0FA4}" srcOrd="1" destOrd="0" presId="urn:microsoft.com/office/officeart/2005/8/layout/balance1"/>
    <dgm:cxn modelId="{C7551F69-F174-4F73-A2A0-BA06F5F5585E}" type="presParOf" srcId="{066C9224-A915-4062-B8E2-D2BC13AF0FA4}" destId="{F55760C6-AA86-451E-8E2D-89AF0D5C8DCB}" srcOrd="0" destOrd="0" presId="urn:microsoft.com/office/officeart/2005/8/layout/balance1"/>
    <dgm:cxn modelId="{F480CA41-C727-4692-ADD6-D123C9CE201B}" type="presParOf" srcId="{066C9224-A915-4062-B8E2-D2BC13AF0FA4}" destId="{B1F8FC3B-5384-4822-8D62-69157529A429}" srcOrd="1" destOrd="0" presId="urn:microsoft.com/office/officeart/2005/8/layout/balance1"/>
    <dgm:cxn modelId="{D3D6B602-F533-424E-A1F5-014C1AEA3628}" type="presParOf" srcId="{AE21B585-9936-471A-A12F-DD318FF3CFA6}" destId="{AC01E116-636C-4E1A-91A4-51E576986C6A}" srcOrd="2" destOrd="0" presId="urn:microsoft.com/office/officeart/2005/8/layout/balance1"/>
    <dgm:cxn modelId="{4EDD358E-29BB-44CB-AAB0-33061C509B02}" type="presParOf" srcId="{AC01E116-636C-4E1A-91A4-51E576986C6A}" destId="{BEFFF9B0-5299-41D9-AE0A-08E192EE545B}" srcOrd="0" destOrd="0" presId="urn:microsoft.com/office/officeart/2005/8/layout/balance1"/>
    <dgm:cxn modelId="{EE5AA539-F9E1-45E1-98FE-2649B1F156F7}" type="presParOf" srcId="{AC01E116-636C-4E1A-91A4-51E576986C6A}" destId="{3FA007C2-2E1C-4941-BD5B-824D6C444C14}" srcOrd="1" destOrd="0" presId="urn:microsoft.com/office/officeart/2005/8/layout/balance1"/>
    <dgm:cxn modelId="{E92CA8BC-62B0-439F-9474-0531D2B3DBD8}" type="presParOf" srcId="{AC01E116-636C-4E1A-91A4-51E576986C6A}" destId="{1422C63E-5CEA-4760-8041-1869737733AB}" srcOrd="2" destOrd="0" presId="urn:microsoft.com/office/officeart/2005/8/layout/balance1"/>
    <dgm:cxn modelId="{9EECCC4D-46A5-4AF4-A618-452DDD3171C5}" type="presParOf" srcId="{AC01E116-636C-4E1A-91A4-51E576986C6A}" destId="{D74AA6B2-4650-42E0-8228-BD58D14A9E51}" srcOrd="3" destOrd="0" presId="urn:microsoft.com/office/officeart/2005/8/layout/balance1"/>
    <dgm:cxn modelId="{F5AD7236-2D59-47BD-B099-2DF8476E8667}" type="presParOf" srcId="{AC01E116-636C-4E1A-91A4-51E576986C6A}" destId="{5F599F15-34B3-4146-9FED-FE9ECC1DEC8E}" srcOrd="4" destOrd="0" presId="urn:microsoft.com/office/officeart/2005/8/layout/balance1"/>
    <dgm:cxn modelId="{F4537BE0-D989-4A32-950C-EC9C798A1596}" type="presParOf" srcId="{AC01E116-636C-4E1A-91A4-51E576986C6A}" destId="{31CD5D75-0042-433F-B5EC-9DD3D53F4AEC}" srcOrd="5" destOrd="0" presId="urn:microsoft.com/office/officeart/2005/8/layout/balanc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915632-B955-4C99-A393-2678E2B3F5A3}"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IN"/>
        </a:p>
      </dgm:t>
    </dgm:pt>
    <dgm:pt modelId="{AD6E0E67-E14B-421C-ABDB-32072C5895DF}">
      <dgm:prSet custT="1"/>
      <dgm:spPr/>
      <dgm:t>
        <a:bodyPr/>
        <a:lstStyle/>
        <a:p>
          <a:pPr rtl="0"/>
          <a:r>
            <a:rPr lang="en-US" sz="1500">
              <a:latin typeface="Cambria" panose="02040503050406030204" pitchFamily="18" charset="0"/>
            </a:rPr>
            <a:t>Fees</a:t>
          </a:r>
          <a:endParaRPr lang="en-IN" sz="1500">
            <a:latin typeface="Cambria" panose="02040503050406030204" pitchFamily="18" charset="0"/>
          </a:endParaRPr>
        </a:p>
      </dgm:t>
    </dgm:pt>
    <dgm:pt modelId="{1813EA58-8AF3-48A4-96D8-782746BC0800}" type="parTrans" cxnId="{9226FF6F-744F-46C5-9ADB-9C3236B48079}">
      <dgm:prSet/>
      <dgm:spPr/>
      <dgm:t>
        <a:bodyPr/>
        <a:lstStyle/>
        <a:p>
          <a:endParaRPr lang="en-IN" sz="1500">
            <a:latin typeface="Cambria" panose="02040503050406030204" pitchFamily="18" charset="0"/>
          </a:endParaRPr>
        </a:p>
      </dgm:t>
    </dgm:pt>
    <dgm:pt modelId="{A9EC6EE6-86D0-426D-84E4-21CFB264901F}" type="sibTrans" cxnId="{9226FF6F-744F-46C5-9ADB-9C3236B48079}">
      <dgm:prSet/>
      <dgm:spPr/>
      <dgm:t>
        <a:bodyPr/>
        <a:lstStyle/>
        <a:p>
          <a:endParaRPr lang="en-IN" sz="1500">
            <a:latin typeface="Cambria" panose="02040503050406030204" pitchFamily="18" charset="0"/>
          </a:endParaRPr>
        </a:p>
      </dgm:t>
    </dgm:pt>
    <dgm:pt modelId="{C938E986-A192-4A19-B4FD-E1B5AA55F40A}">
      <dgm:prSet custT="1"/>
      <dgm:spPr/>
      <dgm:t>
        <a:bodyPr/>
        <a:lstStyle/>
        <a:p>
          <a:pPr rtl="0"/>
          <a:r>
            <a:rPr lang="en-US" sz="1450" dirty="0">
              <a:latin typeface="Cambria" panose="02040503050406030204" pitchFamily="18" charset="0"/>
            </a:rPr>
            <a:t>Compensation and Evaluation policies</a:t>
          </a:r>
          <a:endParaRPr lang="en-IN" sz="1450" dirty="0">
            <a:latin typeface="Cambria" panose="02040503050406030204" pitchFamily="18" charset="0"/>
          </a:endParaRPr>
        </a:p>
      </dgm:t>
    </dgm:pt>
    <dgm:pt modelId="{D15E226B-1A55-4F7C-8C08-3C724205FBA9}" type="parTrans" cxnId="{75A3C266-0F95-447A-B99D-609547239BCF}">
      <dgm:prSet/>
      <dgm:spPr/>
      <dgm:t>
        <a:bodyPr/>
        <a:lstStyle/>
        <a:p>
          <a:endParaRPr lang="en-IN" sz="1500">
            <a:latin typeface="Cambria" panose="02040503050406030204" pitchFamily="18" charset="0"/>
          </a:endParaRPr>
        </a:p>
      </dgm:t>
    </dgm:pt>
    <dgm:pt modelId="{A7FD5FBE-BD07-49B3-98F9-51B2236CBD89}" type="sibTrans" cxnId="{75A3C266-0F95-447A-B99D-609547239BCF}">
      <dgm:prSet/>
      <dgm:spPr/>
      <dgm:t>
        <a:bodyPr/>
        <a:lstStyle/>
        <a:p>
          <a:endParaRPr lang="en-IN" sz="1500">
            <a:latin typeface="Cambria" panose="02040503050406030204" pitchFamily="18" charset="0"/>
          </a:endParaRPr>
        </a:p>
      </dgm:t>
    </dgm:pt>
    <dgm:pt modelId="{A1AFEEDC-C66E-4583-8B61-BC70945F55F0}">
      <dgm:prSet custT="1"/>
      <dgm:spPr/>
      <dgm:t>
        <a:bodyPr/>
        <a:lstStyle/>
        <a:p>
          <a:pPr rtl="0"/>
          <a:r>
            <a:rPr lang="en-US" sz="1500">
              <a:latin typeface="Cambria" panose="02040503050406030204" pitchFamily="18" charset="0"/>
            </a:rPr>
            <a:t>Gifts and Hospitality</a:t>
          </a:r>
          <a:endParaRPr lang="en-IN" sz="1500">
            <a:latin typeface="Cambria" panose="02040503050406030204" pitchFamily="18" charset="0"/>
          </a:endParaRPr>
        </a:p>
      </dgm:t>
    </dgm:pt>
    <dgm:pt modelId="{336D1726-5549-4E09-9A9D-6692927ABC50}" type="parTrans" cxnId="{CB463E3F-88EF-48B1-9D9D-91011A3E8AB9}">
      <dgm:prSet/>
      <dgm:spPr/>
      <dgm:t>
        <a:bodyPr/>
        <a:lstStyle/>
        <a:p>
          <a:endParaRPr lang="en-IN" sz="1500">
            <a:latin typeface="Cambria" panose="02040503050406030204" pitchFamily="18" charset="0"/>
          </a:endParaRPr>
        </a:p>
      </dgm:t>
    </dgm:pt>
    <dgm:pt modelId="{E224DF5E-182A-49A9-8F2B-EF5BF3EF1A56}" type="sibTrans" cxnId="{CB463E3F-88EF-48B1-9D9D-91011A3E8AB9}">
      <dgm:prSet/>
      <dgm:spPr/>
      <dgm:t>
        <a:bodyPr/>
        <a:lstStyle/>
        <a:p>
          <a:endParaRPr lang="en-IN" sz="1500">
            <a:latin typeface="Cambria" panose="02040503050406030204" pitchFamily="18" charset="0"/>
          </a:endParaRPr>
        </a:p>
      </dgm:t>
    </dgm:pt>
    <dgm:pt modelId="{CDE0CAEA-1594-4143-8317-00FD28DA49BA}">
      <dgm:prSet custT="1"/>
      <dgm:spPr/>
      <dgm:t>
        <a:bodyPr/>
        <a:lstStyle/>
        <a:p>
          <a:pPr rtl="0"/>
          <a:r>
            <a:rPr lang="en-US" sz="1500">
              <a:latin typeface="Cambria" panose="02040503050406030204" pitchFamily="18" charset="0"/>
            </a:rPr>
            <a:t>Actual or threatened Litigation</a:t>
          </a:r>
          <a:endParaRPr lang="en-IN" sz="1500">
            <a:latin typeface="Cambria" panose="02040503050406030204" pitchFamily="18" charset="0"/>
          </a:endParaRPr>
        </a:p>
      </dgm:t>
    </dgm:pt>
    <dgm:pt modelId="{41E18B97-B146-42E8-A060-3A777ABD592E}" type="parTrans" cxnId="{2EA96591-CC5A-4DCC-8503-70B8E2C28DCE}">
      <dgm:prSet/>
      <dgm:spPr/>
      <dgm:t>
        <a:bodyPr/>
        <a:lstStyle/>
        <a:p>
          <a:endParaRPr lang="en-IN" sz="1500">
            <a:latin typeface="Cambria" panose="02040503050406030204" pitchFamily="18" charset="0"/>
          </a:endParaRPr>
        </a:p>
      </dgm:t>
    </dgm:pt>
    <dgm:pt modelId="{05E55EC2-6AA6-4169-A96B-33956064BF31}" type="sibTrans" cxnId="{2EA96591-CC5A-4DCC-8503-70B8E2C28DCE}">
      <dgm:prSet/>
      <dgm:spPr/>
      <dgm:t>
        <a:bodyPr/>
        <a:lstStyle/>
        <a:p>
          <a:endParaRPr lang="en-IN" sz="1500">
            <a:latin typeface="Cambria" panose="02040503050406030204" pitchFamily="18" charset="0"/>
          </a:endParaRPr>
        </a:p>
      </dgm:t>
    </dgm:pt>
    <dgm:pt modelId="{E76216C2-CE52-4876-80C3-9A51F5A9C2FD}" type="pres">
      <dgm:prSet presAssocID="{40915632-B955-4C99-A393-2678E2B3F5A3}" presName="rootnode" presStyleCnt="0">
        <dgm:presLayoutVars>
          <dgm:chMax/>
          <dgm:chPref/>
          <dgm:dir/>
          <dgm:animLvl val="lvl"/>
        </dgm:presLayoutVars>
      </dgm:prSet>
      <dgm:spPr/>
    </dgm:pt>
    <dgm:pt modelId="{18DBDFFE-061D-4CC5-8973-1E2B1DBC8B17}" type="pres">
      <dgm:prSet presAssocID="{AD6E0E67-E14B-421C-ABDB-32072C5895DF}" presName="composite" presStyleCnt="0"/>
      <dgm:spPr/>
    </dgm:pt>
    <dgm:pt modelId="{239350C8-72F8-42F2-A44F-029C89750987}" type="pres">
      <dgm:prSet presAssocID="{AD6E0E67-E14B-421C-ABDB-32072C5895DF}" presName="LShape" presStyleLbl="alignNode1" presStyleIdx="0" presStyleCnt="7"/>
      <dgm:spPr/>
    </dgm:pt>
    <dgm:pt modelId="{5269C0C0-2421-4DEB-A427-2C1943EBDCDA}" type="pres">
      <dgm:prSet presAssocID="{AD6E0E67-E14B-421C-ABDB-32072C5895DF}" presName="ParentText" presStyleLbl="revTx" presStyleIdx="0" presStyleCnt="4">
        <dgm:presLayoutVars>
          <dgm:chMax val="0"/>
          <dgm:chPref val="0"/>
          <dgm:bulletEnabled val="1"/>
        </dgm:presLayoutVars>
      </dgm:prSet>
      <dgm:spPr/>
    </dgm:pt>
    <dgm:pt modelId="{DAE9F40D-8A29-48A1-B9C0-4FFAC2697542}" type="pres">
      <dgm:prSet presAssocID="{AD6E0E67-E14B-421C-ABDB-32072C5895DF}" presName="Triangle" presStyleLbl="alignNode1" presStyleIdx="1" presStyleCnt="7"/>
      <dgm:spPr/>
    </dgm:pt>
    <dgm:pt modelId="{FEA85FF1-3134-4A17-B74C-CE9FB3D4CEED}" type="pres">
      <dgm:prSet presAssocID="{A9EC6EE6-86D0-426D-84E4-21CFB264901F}" presName="sibTrans" presStyleCnt="0"/>
      <dgm:spPr/>
    </dgm:pt>
    <dgm:pt modelId="{CAE717D1-7958-4298-B15C-2400F8AFE84A}" type="pres">
      <dgm:prSet presAssocID="{A9EC6EE6-86D0-426D-84E4-21CFB264901F}" presName="space" presStyleCnt="0"/>
      <dgm:spPr/>
    </dgm:pt>
    <dgm:pt modelId="{ACB94B14-0228-40E1-849B-E7680F292D2A}" type="pres">
      <dgm:prSet presAssocID="{C938E986-A192-4A19-B4FD-E1B5AA55F40A}" presName="composite" presStyleCnt="0"/>
      <dgm:spPr/>
    </dgm:pt>
    <dgm:pt modelId="{2905F80C-3A39-4625-84AB-499A1424B495}" type="pres">
      <dgm:prSet presAssocID="{C938E986-A192-4A19-B4FD-E1B5AA55F40A}" presName="LShape" presStyleLbl="alignNode1" presStyleIdx="2" presStyleCnt="7"/>
      <dgm:spPr/>
    </dgm:pt>
    <dgm:pt modelId="{BCE812D4-4AEA-4CD8-9CCF-7E73053ABDD5}" type="pres">
      <dgm:prSet presAssocID="{C938E986-A192-4A19-B4FD-E1B5AA55F40A}" presName="ParentText" presStyleLbl="revTx" presStyleIdx="1" presStyleCnt="4" custScaleX="118645" custLinFactNeighborX="7637">
        <dgm:presLayoutVars>
          <dgm:chMax val="0"/>
          <dgm:chPref val="0"/>
          <dgm:bulletEnabled val="1"/>
        </dgm:presLayoutVars>
      </dgm:prSet>
      <dgm:spPr/>
    </dgm:pt>
    <dgm:pt modelId="{BFB33404-AAFD-483E-AF7F-FD9F341EF1CF}" type="pres">
      <dgm:prSet presAssocID="{C938E986-A192-4A19-B4FD-E1B5AA55F40A}" presName="Triangle" presStyleLbl="alignNode1" presStyleIdx="3" presStyleCnt="7"/>
      <dgm:spPr/>
    </dgm:pt>
    <dgm:pt modelId="{DC768DF7-8F76-4D9F-B8F9-4699B802D0BE}" type="pres">
      <dgm:prSet presAssocID="{A7FD5FBE-BD07-49B3-98F9-51B2236CBD89}" presName="sibTrans" presStyleCnt="0"/>
      <dgm:spPr/>
    </dgm:pt>
    <dgm:pt modelId="{DDB02FA1-900F-4DE0-9DAE-CB0015F073A9}" type="pres">
      <dgm:prSet presAssocID="{A7FD5FBE-BD07-49B3-98F9-51B2236CBD89}" presName="space" presStyleCnt="0"/>
      <dgm:spPr/>
    </dgm:pt>
    <dgm:pt modelId="{D252737A-5EE5-46A5-BD5F-64D0A43FE8BB}" type="pres">
      <dgm:prSet presAssocID="{A1AFEEDC-C66E-4583-8B61-BC70945F55F0}" presName="composite" presStyleCnt="0"/>
      <dgm:spPr/>
    </dgm:pt>
    <dgm:pt modelId="{62E29DD0-4ED8-40CF-839F-E86C6A6C25F1}" type="pres">
      <dgm:prSet presAssocID="{A1AFEEDC-C66E-4583-8B61-BC70945F55F0}" presName="LShape" presStyleLbl="alignNode1" presStyleIdx="4" presStyleCnt="7"/>
      <dgm:spPr/>
    </dgm:pt>
    <dgm:pt modelId="{3305A825-444C-4D86-B864-633DFD045B3D}" type="pres">
      <dgm:prSet presAssocID="{A1AFEEDC-C66E-4583-8B61-BC70945F55F0}" presName="ParentText" presStyleLbl="revTx" presStyleIdx="2" presStyleCnt="4">
        <dgm:presLayoutVars>
          <dgm:chMax val="0"/>
          <dgm:chPref val="0"/>
          <dgm:bulletEnabled val="1"/>
        </dgm:presLayoutVars>
      </dgm:prSet>
      <dgm:spPr/>
    </dgm:pt>
    <dgm:pt modelId="{04CD3640-4F73-47D4-B4AE-F5A54312BBDB}" type="pres">
      <dgm:prSet presAssocID="{A1AFEEDC-C66E-4583-8B61-BC70945F55F0}" presName="Triangle" presStyleLbl="alignNode1" presStyleIdx="5" presStyleCnt="7"/>
      <dgm:spPr/>
    </dgm:pt>
    <dgm:pt modelId="{A364EEED-0A01-4AE3-8AF9-23FEBF156D11}" type="pres">
      <dgm:prSet presAssocID="{E224DF5E-182A-49A9-8F2B-EF5BF3EF1A56}" presName="sibTrans" presStyleCnt="0"/>
      <dgm:spPr/>
    </dgm:pt>
    <dgm:pt modelId="{C97123B8-8AAE-4500-9D14-69ED887FF48B}" type="pres">
      <dgm:prSet presAssocID="{E224DF5E-182A-49A9-8F2B-EF5BF3EF1A56}" presName="space" presStyleCnt="0"/>
      <dgm:spPr/>
    </dgm:pt>
    <dgm:pt modelId="{4C481501-7841-4BA4-A556-6F02F49D8BC2}" type="pres">
      <dgm:prSet presAssocID="{CDE0CAEA-1594-4143-8317-00FD28DA49BA}" presName="composite" presStyleCnt="0"/>
      <dgm:spPr/>
    </dgm:pt>
    <dgm:pt modelId="{76D8E85F-6754-4FC9-8970-FB073A14A4C0}" type="pres">
      <dgm:prSet presAssocID="{CDE0CAEA-1594-4143-8317-00FD28DA49BA}" presName="LShape" presStyleLbl="alignNode1" presStyleIdx="6" presStyleCnt="7"/>
      <dgm:spPr/>
    </dgm:pt>
    <dgm:pt modelId="{E74E49A7-A4E2-43F6-8C38-4C87BC4C956F}" type="pres">
      <dgm:prSet presAssocID="{CDE0CAEA-1594-4143-8317-00FD28DA49BA}" presName="ParentText" presStyleLbl="revTx" presStyleIdx="3" presStyleCnt="4">
        <dgm:presLayoutVars>
          <dgm:chMax val="0"/>
          <dgm:chPref val="0"/>
          <dgm:bulletEnabled val="1"/>
        </dgm:presLayoutVars>
      </dgm:prSet>
      <dgm:spPr/>
    </dgm:pt>
  </dgm:ptLst>
  <dgm:cxnLst>
    <dgm:cxn modelId="{EFB6BD1B-A52D-4699-834E-DD2DA4455286}" type="presOf" srcId="{AD6E0E67-E14B-421C-ABDB-32072C5895DF}" destId="{5269C0C0-2421-4DEB-A427-2C1943EBDCDA}" srcOrd="0" destOrd="0" presId="urn:microsoft.com/office/officeart/2009/3/layout/StepUpProcess"/>
    <dgm:cxn modelId="{80D03825-1A9C-422E-B3A7-23A7D48034FB}" type="presOf" srcId="{40915632-B955-4C99-A393-2678E2B3F5A3}" destId="{E76216C2-CE52-4876-80C3-9A51F5A9C2FD}" srcOrd="0" destOrd="0" presId="urn:microsoft.com/office/officeart/2009/3/layout/StepUpProcess"/>
    <dgm:cxn modelId="{CB463E3F-88EF-48B1-9D9D-91011A3E8AB9}" srcId="{40915632-B955-4C99-A393-2678E2B3F5A3}" destId="{A1AFEEDC-C66E-4583-8B61-BC70945F55F0}" srcOrd="2" destOrd="0" parTransId="{336D1726-5549-4E09-9A9D-6692927ABC50}" sibTransId="{E224DF5E-182A-49A9-8F2B-EF5BF3EF1A56}"/>
    <dgm:cxn modelId="{5A64D945-4234-4AEF-A270-D0CC9041B98D}" type="presOf" srcId="{A1AFEEDC-C66E-4583-8B61-BC70945F55F0}" destId="{3305A825-444C-4D86-B864-633DFD045B3D}" srcOrd="0" destOrd="0" presId="urn:microsoft.com/office/officeart/2009/3/layout/StepUpProcess"/>
    <dgm:cxn modelId="{75A3C266-0F95-447A-B99D-609547239BCF}" srcId="{40915632-B955-4C99-A393-2678E2B3F5A3}" destId="{C938E986-A192-4A19-B4FD-E1B5AA55F40A}" srcOrd="1" destOrd="0" parTransId="{D15E226B-1A55-4F7C-8C08-3C724205FBA9}" sibTransId="{A7FD5FBE-BD07-49B3-98F9-51B2236CBD89}"/>
    <dgm:cxn modelId="{9226FF6F-744F-46C5-9ADB-9C3236B48079}" srcId="{40915632-B955-4C99-A393-2678E2B3F5A3}" destId="{AD6E0E67-E14B-421C-ABDB-32072C5895DF}" srcOrd="0" destOrd="0" parTransId="{1813EA58-8AF3-48A4-96D8-782746BC0800}" sibTransId="{A9EC6EE6-86D0-426D-84E4-21CFB264901F}"/>
    <dgm:cxn modelId="{2EA96591-CC5A-4DCC-8503-70B8E2C28DCE}" srcId="{40915632-B955-4C99-A393-2678E2B3F5A3}" destId="{CDE0CAEA-1594-4143-8317-00FD28DA49BA}" srcOrd="3" destOrd="0" parTransId="{41E18B97-B146-42E8-A060-3A777ABD592E}" sibTransId="{05E55EC2-6AA6-4169-A96B-33956064BF31}"/>
    <dgm:cxn modelId="{D37724A7-7865-4E84-A229-B55090EE7021}" type="presOf" srcId="{CDE0CAEA-1594-4143-8317-00FD28DA49BA}" destId="{E74E49A7-A4E2-43F6-8C38-4C87BC4C956F}" srcOrd="0" destOrd="0" presId="urn:microsoft.com/office/officeart/2009/3/layout/StepUpProcess"/>
    <dgm:cxn modelId="{C7F6AAB7-74E4-4E64-8015-4ADB6E1403A3}" type="presOf" srcId="{C938E986-A192-4A19-B4FD-E1B5AA55F40A}" destId="{BCE812D4-4AEA-4CD8-9CCF-7E73053ABDD5}" srcOrd="0" destOrd="0" presId="urn:microsoft.com/office/officeart/2009/3/layout/StepUpProcess"/>
    <dgm:cxn modelId="{7D735D7E-2BC2-496E-86B7-B9ED81D9FD9F}" type="presParOf" srcId="{E76216C2-CE52-4876-80C3-9A51F5A9C2FD}" destId="{18DBDFFE-061D-4CC5-8973-1E2B1DBC8B17}" srcOrd="0" destOrd="0" presId="urn:microsoft.com/office/officeart/2009/3/layout/StepUpProcess"/>
    <dgm:cxn modelId="{E019B5CF-30DD-483B-A947-6A53C512878F}" type="presParOf" srcId="{18DBDFFE-061D-4CC5-8973-1E2B1DBC8B17}" destId="{239350C8-72F8-42F2-A44F-029C89750987}" srcOrd="0" destOrd="0" presId="urn:microsoft.com/office/officeart/2009/3/layout/StepUpProcess"/>
    <dgm:cxn modelId="{7E079E7D-177D-4DAF-A504-E0B3B097620A}" type="presParOf" srcId="{18DBDFFE-061D-4CC5-8973-1E2B1DBC8B17}" destId="{5269C0C0-2421-4DEB-A427-2C1943EBDCDA}" srcOrd="1" destOrd="0" presId="urn:microsoft.com/office/officeart/2009/3/layout/StepUpProcess"/>
    <dgm:cxn modelId="{A919073E-7588-4795-8DCB-86CAB3AC7AD1}" type="presParOf" srcId="{18DBDFFE-061D-4CC5-8973-1E2B1DBC8B17}" destId="{DAE9F40D-8A29-48A1-B9C0-4FFAC2697542}" srcOrd="2" destOrd="0" presId="urn:microsoft.com/office/officeart/2009/3/layout/StepUpProcess"/>
    <dgm:cxn modelId="{B7AB1A90-CCCF-43ED-9F15-B8E02D39AEDC}" type="presParOf" srcId="{E76216C2-CE52-4876-80C3-9A51F5A9C2FD}" destId="{FEA85FF1-3134-4A17-B74C-CE9FB3D4CEED}" srcOrd="1" destOrd="0" presId="urn:microsoft.com/office/officeart/2009/3/layout/StepUpProcess"/>
    <dgm:cxn modelId="{536160A2-E2B2-4747-A3CF-3F13D70E75D4}" type="presParOf" srcId="{FEA85FF1-3134-4A17-B74C-CE9FB3D4CEED}" destId="{CAE717D1-7958-4298-B15C-2400F8AFE84A}" srcOrd="0" destOrd="0" presId="urn:microsoft.com/office/officeart/2009/3/layout/StepUpProcess"/>
    <dgm:cxn modelId="{B29BDC59-96C3-4F49-9C41-0349FD659D23}" type="presParOf" srcId="{E76216C2-CE52-4876-80C3-9A51F5A9C2FD}" destId="{ACB94B14-0228-40E1-849B-E7680F292D2A}" srcOrd="2" destOrd="0" presId="urn:microsoft.com/office/officeart/2009/3/layout/StepUpProcess"/>
    <dgm:cxn modelId="{675018BA-2003-4EDE-93CA-0364F53D823E}" type="presParOf" srcId="{ACB94B14-0228-40E1-849B-E7680F292D2A}" destId="{2905F80C-3A39-4625-84AB-499A1424B495}" srcOrd="0" destOrd="0" presId="urn:microsoft.com/office/officeart/2009/3/layout/StepUpProcess"/>
    <dgm:cxn modelId="{A9B0CDF7-82DA-4B43-8B1A-823F4FAAFBD7}" type="presParOf" srcId="{ACB94B14-0228-40E1-849B-E7680F292D2A}" destId="{BCE812D4-4AEA-4CD8-9CCF-7E73053ABDD5}" srcOrd="1" destOrd="0" presId="urn:microsoft.com/office/officeart/2009/3/layout/StepUpProcess"/>
    <dgm:cxn modelId="{92C264C5-3CF1-446A-8F57-1FF6C38D1FF1}" type="presParOf" srcId="{ACB94B14-0228-40E1-849B-E7680F292D2A}" destId="{BFB33404-AAFD-483E-AF7F-FD9F341EF1CF}" srcOrd="2" destOrd="0" presId="urn:microsoft.com/office/officeart/2009/3/layout/StepUpProcess"/>
    <dgm:cxn modelId="{B0EB2778-6481-4896-B37C-5CF2592FC9A7}" type="presParOf" srcId="{E76216C2-CE52-4876-80C3-9A51F5A9C2FD}" destId="{DC768DF7-8F76-4D9F-B8F9-4699B802D0BE}" srcOrd="3" destOrd="0" presId="urn:microsoft.com/office/officeart/2009/3/layout/StepUpProcess"/>
    <dgm:cxn modelId="{220D8C70-0849-43AF-80C9-A704BA4756EF}" type="presParOf" srcId="{DC768DF7-8F76-4D9F-B8F9-4699B802D0BE}" destId="{DDB02FA1-900F-4DE0-9DAE-CB0015F073A9}" srcOrd="0" destOrd="0" presId="urn:microsoft.com/office/officeart/2009/3/layout/StepUpProcess"/>
    <dgm:cxn modelId="{CC9BC834-9970-4FDF-A517-310702E82BFB}" type="presParOf" srcId="{E76216C2-CE52-4876-80C3-9A51F5A9C2FD}" destId="{D252737A-5EE5-46A5-BD5F-64D0A43FE8BB}" srcOrd="4" destOrd="0" presId="urn:microsoft.com/office/officeart/2009/3/layout/StepUpProcess"/>
    <dgm:cxn modelId="{6FE9C233-EF09-4525-9FA0-A7F4F1EA1C88}" type="presParOf" srcId="{D252737A-5EE5-46A5-BD5F-64D0A43FE8BB}" destId="{62E29DD0-4ED8-40CF-839F-E86C6A6C25F1}" srcOrd="0" destOrd="0" presId="urn:microsoft.com/office/officeart/2009/3/layout/StepUpProcess"/>
    <dgm:cxn modelId="{14B65BAF-3876-41F3-9644-A0FEEF1313AA}" type="presParOf" srcId="{D252737A-5EE5-46A5-BD5F-64D0A43FE8BB}" destId="{3305A825-444C-4D86-B864-633DFD045B3D}" srcOrd="1" destOrd="0" presId="urn:microsoft.com/office/officeart/2009/3/layout/StepUpProcess"/>
    <dgm:cxn modelId="{18647B74-448C-4C03-9658-BAC6CB0A7E8A}" type="presParOf" srcId="{D252737A-5EE5-46A5-BD5F-64D0A43FE8BB}" destId="{04CD3640-4F73-47D4-B4AE-F5A54312BBDB}" srcOrd="2" destOrd="0" presId="urn:microsoft.com/office/officeart/2009/3/layout/StepUpProcess"/>
    <dgm:cxn modelId="{EBE8CB88-4D0D-4CF1-A621-0ED1AF24CB28}" type="presParOf" srcId="{E76216C2-CE52-4876-80C3-9A51F5A9C2FD}" destId="{A364EEED-0A01-4AE3-8AF9-23FEBF156D11}" srcOrd="5" destOrd="0" presId="urn:microsoft.com/office/officeart/2009/3/layout/StepUpProcess"/>
    <dgm:cxn modelId="{523CAC51-135D-4574-984C-DA89278D97C3}" type="presParOf" srcId="{A364EEED-0A01-4AE3-8AF9-23FEBF156D11}" destId="{C97123B8-8AAE-4500-9D14-69ED887FF48B}" srcOrd="0" destOrd="0" presId="urn:microsoft.com/office/officeart/2009/3/layout/StepUpProcess"/>
    <dgm:cxn modelId="{C8BE8ACF-99E7-4871-9871-FEA978BD76A4}" type="presParOf" srcId="{E76216C2-CE52-4876-80C3-9A51F5A9C2FD}" destId="{4C481501-7841-4BA4-A556-6F02F49D8BC2}" srcOrd="6" destOrd="0" presId="urn:microsoft.com/office/officeart/2009/3/layout/StepUpProcess"/>
    <dgm:cxn modelId="{B2AD9864-B845-4EFF-9217-C1D0A66FCB99}" type="presParOf" srcId="{4C481501-7841-4BA4-A556-6F02F49D8BC2}" destId="{76D8E85F-6754-4FC9-8970-FB073A14A4C0}" srcOrd="0" destOrd="0" presId="urn:microsoft.com/office/officeart/2009/3/layout/StepUpProcess"/>
    <dgm:cxn modelId="{5AA52CA2-A40B-492E-9EA2-5C892BC2AB58}" type="presParOf" srcId="{4C481501-7841-4BA4-A556-6F02F49D8BC2}" destId="{E74E49A7-A4E2-43F6-8C38-4C87BC4C956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FD0621-1421-4380-BACF-F6E2A3CD635C}" type="doc">
      <dgm:prSet loTypeId="urn:microsoft.com/office/officeart/2009/3/layout/StepUpProcess" loCatId="process" qsTypeId="urn:microsoft.com/office/officeart/2005/8/quickstyle/simple1" qsCatId="simple" csTypeId="urn:microsoft.com/office/officeart/2005/8/colors/colorful2" csCatId="colorful"/>
      <dgm:spPr/>
      <dgm:t>
        <a:bodyPr/>
        <a:lstStyle/>
        <a:p>
          <a:endParaRPr lang="en-IN"/>
        </a:p>
      </dgm:t>
    </dgm:pt>
    <dgm:pt modelId="{418458A2-2FEB-431C-8BCB-4AF1C46A31B0}">
      <dgm:prSet custT="1"/>
      <dgm:spPr/>
      <dgm:t>
        <a:bodyPr/>
        <a:lstStyle/>
        <a:p>
          <a:pPr rtl="0"/>
          <a:r>
            <a:rPr lang="en-US" sz="1500">
              <a:latin typeface="Cambria" panose="02040503050406030204" pitchFamily="18" charset="0"/>
            </a:rPr>
            <a:t>Financial Interest</a:t>
          </a:r>
          <a:endParaRPr lang="en-IN" sz="1500">
            <a:latin typeface="Cambria" panose="02040503050406030204" pitchFamily="18" charset="0"/>
          </a:endParaRPr>
        </a:p>
      </dgm:t>
    </dgm:pt>
    <dgm:pt modelId="{B4AA64A8-A5BA-4262-A4B0-E8E8DA8B2087}" type="parTrans" cxnId="{3F3E75E9-7E5A-47F9-B554-77F0A3EBC3CB}">
      <dgm:prSet/>
      <dgm:spPr/>
      <dgm:t>
        <a:bodyPr/>
        <a:lstStyle/>
        <a:p>
          <a:endParaRPr lang="en-IN" sz="1500">
            <a:latin typeface="Cambria" panose="02040503050406030204" pitchFamily="18" charset="0"/>
          </a:endParaRPr>
        </a:p>
      </dgm:t>
    </dgm:pt>
    <dgm:pt modelId="{B9FAA2EA-9118-4805-AB75-BFE631096A30}" type="sibTrans" cxnId="{3F3E75E9-7E5A-47F9-B554-77F0A3EBC3CB}">
      <dgm:prSet/>
      <dgm:spPr/>
      <dgm:t>
        <a:bodyPr/>
        <a:lstStyle/>
        <a:p>
          <a:endParaRPr lang="en-IN" sz="1500">
            <a:latin typeface="Cambria" panose="02040503050406030204" pitchFamily="18" charset="0"/>
          </a:endParaRPr>
        </a:p>
      </dgm:t>
    </dgm:pt>
    <dgm:pt modelId="{F876913B-C97C-497C-807E-88F051FC4BD1}">
      <dgm:prSet custT="1"/>
      <dgm:spPr/>
      <dgm:t>
        <a:bodyPr/>
        <a:lstStyle/>
        <a:p>
          <a:pPr rtl="0"/>
          <a:r>
            <a:rPr lang="en-US" sz="1500">
              <a:latin typeface="Cambria" panose="02040503050406030204" pitchFamily="18" charset="0"/>
            </a:rPr>
            <a:t>Loans and Guarantees</a:t>
          </a:r>
          <a:endParaRPr lang="en-IN" sz="1500">
            <a:latin typeface="Cambria" panose="02040503050406030204" pitchFamily="18" charset="0"/>
          </a:endParaRPr>
        </a:p>
      </dgm:t>
    </dgm:pt>
    <dgm:pt modelId="{CC759B86-9F4E-41F5-8A6F-4159C647B406}" type="parTrans" cxnId="{13E5A46E-4FB6-41A5-A654-F304B2D1EA97}">
      <dgm:prSet/>
      <dgm:spPr/>
      <dgm:t>
        <a:bodyPr/>
        <a:lstStyle/>
        <a:p>
          <a:endParaRPr lang="en-IN" sz="1500">
            <a:latin typeface="Cambria" panose="02040503050406030204" pitchFamily="18" charset="0"/>
          </a:endParaRPr>
        </a:p>
      </dgm:t>
    </dgm:pt>
    <dgm:pt modelId="{99E45225-24EF-4D60-8D52-6D0C2C0D0F74}" type="sibTrans" cxnId="{13E5A46E-4FB6-41A5-A654-F304B2D1EA97}">
      <dgm:prSet/>
      <dgm:spPr/>
      <dgm:t>
        <a:bodyPr/>
        <a:lstStyle/>
        <a:p>
          <a:endParaRPr lang="en-IN" sz="1500">
            <a:latin typeface="Cambria" panose="02040503050406030204" pitchFamily="18" charset="0"/>
          </a:endParaRPr>
        </a:p>
      </dgm:t>
    </dgm:pt>
    <dgm:pt modelId="{6A8FEA3C-AB80-425D-9BB7-1772475C3593}">
      <dgm:prSet custT="1"/>
      <dgm:spPr/>
      <dgm:t>
        <a:bodyPr/>
        <a:lstStyle/>
        <a:p>
          <a:pPr rtl="0"/>
          <a:r>
            <a:rPr lang="en-US" sz="1500" dirty="0">
              <a:latin typeface="Cambria" panose="02040503050406030204" pitchFamily="18" charset="0"/>
            </a:rPr>
            <a:t>Business relationships</a:t>
          </a:r>
          <a:endParaRPr lang="en-IN" sz="1500" dirty="0">
            <a:latin typeface="Cambria" panose="02040503050406030204" pitchFamily="18" charset="0"/>
          </a:endParaRPr>
        </a:p>
      </dgm:t>
    </dgm:pt>
    <dgm:pt modelId="{66C899E1-5C79-4160-ABB5-D636998CBDA0}" type="parTrans" cxnId="{2683AF37-0C9E-426B-AED4-46138D5A9759}">
      <dgm:prSet/>
      <dgm:spPr/>
      <dgm:t>
        <a:bodyPr/>
        <a:lstStyle/>
        <a:p>
          <a:endParaRPr lang="en-IN" sz="1500">
            <a:latin typeface="Cambria" panose="02040503050406030204" pitchFamily="18" charset="0"/>
          </a:endParaRPr>
        </a:p>
      </dgm:t>
    </dgm:pt>
    <dgm:pt modelId="{5AB8763A-6C8D-4142-A9BB-D24FA63C0E44}" type="sibTrans" cxnId="{2683AF37-0C9E-426B-AED4-46138D5A9759}">
      <dgm:prSet/>
      <dgm:spPr/>
      <dgm:t>
        <a:bodyPr/>
        <a:lstStyle/>
        <a:p>
          <a:endParaRPr lang="en-IN" sz="1500">
            <a:latin typeface="Cambria" panose="02040503050406030204" pitchFamily="18" charset="0"/>
          </a:endParaRPr>
        </a:p>
      </dgm:t>
    </dgm:pt>
    <dgm:pt modelId="{4B67397D-A0FA-4036-8342-608CE6BA9BEB}">
      <dgm:prSet custT="1"/>
      <dgm:spPr/>
      <dgm:t>
        <a:bodyPr/>
        <a:lstStyle/>
        <a:p>
          <a:pPr rtl="0"/>
          <a:r>
            <a:rPr lang="en-US" sz="1500">
              <a:latin typeface="Cambria" panose="02040503050406030204" pitchFamily="18" charset="0"/>
            </a:rPr>
            <a:t>Family and personal relationships</a:t>
          </a:r>
          <a:endParaRPr lang="en-IN" sz="1500">
            <a:latin typeface="Cambria" panose="02040503050406030204" pitchFamily="18" charset="0"/>
          </a:endParaRPr>
        </a:p>
      </dgm:t>
    </dgm:pt>
    <dgm:pt modelId="{CC92E741-D915-4468-8DA5-AD83CB8AA24C}" type="parTrans" cxnId="{7FA0D3F3-0A17-4A9A-9F1A-30D242FA8303}">
      <dgm:prSet/>
      <dgm:spPr/>
      <dgm:t>
        <a:bodyPr/>
        <a:lstStyle/>
        <a:p>
          <a:endParaRPr lang="en-IN" sz="1500">
            <a:latin typeface="Cambria" panose="02040503050406030204" pitchFamily="18" charset="0"/>
          </a:endParaRPr>
        </a:p>
      </dgm:t>
    </dgm:pt>
    <dgm:pt modelId="{3BABB6D3-F1C7-42FB-A32C-B79DD0398D7F}" type="sibTrans" cxnId="{7FA0D3F3-0A17-4A9A-9F1A-30D242FA8303}">
      <dgm:prSet/>
      <dgm:spPr/>
      <dgm:t>
        <a:bodyPr/>
        <a:lstStyle/>
        <a:p>
          <a:endParaRPr lang="en-IN" sz="1500">
            <a:latin typeface="Cambria" panose="02040503050406030204" pitchFamily="18" charset="0"/>
          </a:endParaRPr>
        </a:p>
      </dgm:t>
    </dgm:pt>
    <dgm:pt modelId="{646D0B07-3E04-4167-8AA0-334B9F30FEAB}" type="pres">
      <dgm:prSet presAssocID="{52FD0621-1421-4380-BACF-F6E2A3CD635C}" presName="rootnode" presStyleCnt="0">
        <dgm:presLayoutVars>
          <dgm:chMax/>
          <dgm:chPref/>
          <dgm:dir/>
          <dgm:animLvl val="lvl"/>
        </dgm:presLayoutVars>
      </dgm:prSet>
      <dgm:spPr/>
    </dgm:pt>
    <dgm:pt modelId="{E1C540B2-C8AE-45C8-A5C0-576DB4741C46}" type="pres">
      <dgm:prSet presAssocID="{418458A2-2FEB-431C-8BCB-4AF1C46A31B0}" presName="composite" presStyleCnt="0"/>
      <dgm:spPr/>
    </dgm:pt>
    <dgm:pt modelId="{498AD63F-9233-4E66-926D-73B7D788CD98}" type="pres">
      <dgm:prSet presAssocID="{418458A2-2FEB-431C-8BCB-4AF1C46A31B0}" presName="LShape" presStyleLbl="alignNode1" presStyleIdx="0" presStyleCnt="7"/>
      <dgm:spPr/>
    </dgm:pt>
    <dgm:pt modelId="{AFA0BBCB-7A69-4627-8E18-E653AE5F89AB}" type="pres">
      <dgm:prSet presAssocID="{418458A2-2FEB-431C-8BCB-4AF1C46A31B0}" presName="ParentText" presStyleLbl="revTx" presStyleIdx="0" presStyleCnt="4">
        <dgm:presLayoutVars>
          <dgm:chMax val="0"/>
          <dgm:chPref val="0"/>
          <dgm:bulletEnabled val="1"/>
        </dgm:presLayoutVars>
      </dgm:prSet>
      <dgm:spPr/>
    </dgm:pt>
    <dgm:pt modelId="{67A138FC-1FB4-4498-968B-E75889961C35}" type="pres">
      <dgm:prSet presAssocID="{418458A2-2FEB-431C-8BCB-4AF1C46A31B0}" presName="Triangle" presStyleLbl="alignNode1" presStyleIdx="1" presStyleCnt="7"/>
      <dgm:spPr/>
    </dgm:pt>
    <dgm:pt modelId="{43710DCA-1F60-40B2-A3C2-F1166217BF64}" type="pres">
      <dgm:prSet presAssocID="{B9FAA2EA-9118-4805-AB75-BFE631096A30}" presName="sibTrans" presStyleCnt="0"/>
      <dgm:spPr/>
    </dgm:pt>
    <dgm:pt modelId="{6CE39CAE-67C3-48C8-8D1F-5DB5D5A851CA}" type="pres">
      <dgm:prSet presAssocID="{B9FAA2EA-9118-4805-AB75-BFE631096A30}" presName="space" presStyleCnt="0"/>
      <dgm:spPr/>
    </dgm:pt>
    <dgm:pt modelId="{065CFA0D-843F-4EFB-A7A9-AB026474A76B}" type="pres">
      <dgm:prSet presAssocID="{F876913B-C97C-497C-807E-88F051FC4BD1}" presName="composite" presStyleCnt="0"/>
      <dgm:spPr/>
    </dgm:pt>
    <dgm:pt modelId="{E28EBF60-E96F-4F1F-936C-EEA1FE983C72}" type="pres">
      <dgm:prSet presAssocID="{F876913B-C97C-497C-807E-88F051FC4BD1}" presName="LShape" presStyleLbl="alignNode1" presStyleIdx="2" presStyleCnt="7"/>
      <dgm:spPr/>
    </dgm:pt>
    <dgm:pt modelId="{F9A1FE01-F613-4234-A26B-81D40E2C74F4}" type="pres">
      <dgm:prSet presAssocID="{F876913B-C97C-497C-807E-88F051FC4BD1}" presName="ParentText" presStyleLbl="revTx" presStyleIdx="1" presStyleCnt="4">
        <dgm:presLayoutVars>
          <dgm:chMax val="0"/>
          <dgm:chPref val="0"/>
          <dgm:bulletEnabled val="1"/>
        </dgm:presLayoutVars>
      </dgm:prSet>
      <dgm:spPr/>
    </dgm:pt>
    <dgm:pt modelId="{11DF7643-0112-4FEF-A918-1866F3F46656}" type="pres">
      <dgm:prSet presAssocID="{F876913B-C97C-497C-807E-88F051FC4BD1}" presName="Triangle" presStyleLbl="alignNode1" presStyleIdx="3" presStyleCnt="7"/>
      <dgm:spPr/>
    </dgm:pt>
    <dgm:pt modelId="{D84D976B-FBF1-4E67-AC7D-42BDB2D71E9C}" type="pres">
      <dgm:prSet presAssocID="{99E45225-24EF-4D60-8D52-6D0C2C0D0F74}" presName="sibTrans" presStyleCnt="0"/>
      <dgm:spPr/>
    </dgm:pt>
    <dgm:pt modelId="{0895DAEE-ADB3-45AD-9634-DADB681F0E82}" type="pres">
      <dgm:prSet presAssocID="{99E45225-24EF-4D60-8D52-6D0C2C0D0F74}" presName="space" presStyleCnt="0"/>
      <dgm:spPr/>
    </dgm:pt>
    <dgm:pt modelId="{ABA07D29-EED0-4F50-B3DE-5409BAE73D7B}" type="pres">
      <dgm:prSet presAssocID="{6A8FEA3C-AB80-425D-9BB7-1772475C3593}" presName="composite" presStyleCnt="0"/>
      <dgm:spPr/>
    </dgm:pt>
    <dgm:pt modelId="{B7931749-ED00-4C6A-A89D-7DAA743EEBC7}" type="pres">
      <dgm:prSet presAssocID="{6A8FEA3C-AB80-425D-9BB7-1772475C3593}" presName="LShape" presStyleLbl="alignNode1" presStyleIdx="4" presStyleCnt="7"/>
      <dgm:spPr/>
    </dgm:pt>
    <dgm:pt modelId="{948E9A52-B484-4619-B4E1-E44ED4DC6E83}" type="pres">
      <dgm:prSet presAssocID="{6A8FEA3C-AB80-425D-9BB7-1772475C3593}" presName="ParentText" presStyleLbl="revTx" presStyleIdx="2" presStyleCnt="4">
        <dgm:presLayoutVars>
          <dgm:chMax val="0"/>
          <dgm:chPref val="0"/>
          <dgm:bulletEnabled val="1"/>
        </dgm:presLayoutVars>
      </dgm:prSet>
      <dgm:spPr/>
    </dgm:pt>
    <dgm:pt modelId="{4BB5EB7A-0664-44C5-BA93-C88B63FB590F}" type="pres">
      <dgm:prSet presAssocID="{6A8FEA3C-AB80-425D-9BB7-1772475C3593}" presName="Triangle" presStyleLbl="alignNode1" presStyleIdx="5" presStyleCnt="7"/>
      <dgm:spPr/>
    </dgm:pt>
    <dgm:pt modelId="{6EFABF9E-BD39-4CB0-90B1-95482CBD633B}" type="pres">
      <dgm:prSet presAssocID="{5AB8763A-6C8D-4142-A9BB-D24FA63C0E44}" presName="sibTrans" presStyleCnt="0"/>
      <dgm:spPr/>
    </dgm:pt>
    <dgm:pt modelId="{F96F5BFC-6E11-4921-88EB-E0354FD29C70}" type="pres">
      <dgm:prSet presAssocID="{5AB8763A-6C8D-4142-A9BB-D24FA63C0E44}" presName="space" presStyleCnt="0"/>
      <dgm:spPr/>
    </dgm:pt>
    <dgm:pt modelId="{29A844C0-BCF8-4E46-A8FD-FD6D5465BCD9}" type="pres">
      <dgm:prSet presAssocID="{4B67397D-A0FA-4036-8342-608CE6BA9BEB}" presName="composite" presStyleCnt="0"/>
      <dgm:spPr/>
    </dgm:pt>
    <dgm:pt modelId="{3034652C-F076-49CC-A248-8BD4C200C1DF}" type="pres">
      <dgm:prSet presAssocID="{4B67397D-A0FA-4036-8342-608CE6BA9BEB}" presName="LShape" presStyleLbl="alignNode1" presStyleIdx="6" presStyleCnt="7"/>
      <dgm:spPr/>
    </dgm:pt>
    <dgm:pt modelId="{7A8CBB27-D27E-44FE-B546-EA69352B4E62}" type="pres">
      <dgm:prSet presAssocID="{4B67397D-A0FA-4036-8342-608CE6BA9BEB}" presName="ParentText" presStyleLbl="revTx" presStyleIdx="3" presStyleCnt="4">
        <dgm:presLayoutVars>
          <dgm:chMax val="0"/>
          <dgm:chPref val="0"/>
          <dgm:bulletEnabled val="1"/>
        </dgm:presLayoutVars>
      </dgm:prSet>
      <dgm:spPr/>
    </dgm:pt>
  </dgm:ptLst>
  <dgm:cxnLst>
    <dgm:cxn modelId="{1343550E-A1AF-4923-88EC-D621C50F7E8E}" type="presOf" srcId="{F876913B-C97C-497C-807E-88F051FC4BD1}" destId="{F9A1FE01-F613-4234-A26B-81D40E2C74F4}" srcOrd="0" destOrd="0" presId="urn:microsoft.com/office/officeart/2009/3/layout/StepUpProcess"/>
    <dgm:cxn modelId="{9F371114-244E-4EB3-AD12-9F6A7B328F83}" type="presOf" srcId="{6A8FEA3C-AB80-425D-9BB7-1772475C3593}" destId="{948E9A52-B484-4619-B4E1-E44ED4DC6E83}" srcOrd="0" destOrd="0" presId="urn:microsoft.com/office/officeart/2009/3/layout/StepUpProcess"/>
    <dgm:cxn modelId="{B49AEF31-EB47-4EB3-A4E3-2D042320F9EB}" type="presOf" srcId="{52FD0621-1421-4380-BACF-F6E2A3CD635C}" destId="{646D0B07-3E04-4167-8AA0-334B9F30FEAB}" srcOrd="0" destOrd="0" presId="urn:microsoft.com/office/officeart/2009/3/layout/StepUpProcess"/>
    <dgm:cxn modelId="{2683AF37-0C9E-426B-AED4-46138D5A9759}" srcId="{52FD0621-1421-4380-BACF-F6E2A3CD635C}" destId="{6A8FEA3C-AB80-425D-9BB7-1772475C3593}" srcOrd="2" destOrd="0" parTransId="{66C899E1-5C79-4160-ABB5-D636998CBDA0}" sibTransId="{5AB8763A-6C8D-4142-A9BB-D24FA63C0E44}"/>
    <dgm:cxn modelId="{13E5A46E-4FB6-41A5-A654-F304B2D1EA97}" srcId="{52FD0621-1421-4380-BACF-F6E2A3CD635C}" destId="{F876913B-C97C-497C-807E-88F051FC4BD1}" srcOrd="1" destOrd="0" parTransId="{CC759B86-9F4E-41F5-8A6F-4159C647B406}" sibTransId="{99E45225-24EF-4D60-8D52-6D0C2C0D0F74}"/>
    <dgm:cxn modelId="{C5095E7A-E400-42AE-90C1-CE6DC6C5FDEB}" type="presOf" srcId="{4B67397D-A0FA-4036-8342-608CE6BA9BEB}" destId="{7A8CBB27-D27E-44FE-B546-EA69352B4E62}" srcOrd="0" destOrd="0" presId="urn:microsoft.com/office/officeart/2009/3/layout/StepUpProcess"/>
    <dgm:cxn modelId="{3F3E75E9-7E5A-47F9-B554-77F0A3EBC3CB}" srcId="{52FD0621-1421-4380-BACF-F6E2A3CD635C}" destId="{418458A2-2FEB-431C-8BCB-4AF1C46A31B0}" srcOrd="0" destOrd="0" parTransId="{B4AA64A8-A5BA-4262-A4B0-E8E8DA8B2087}" sibTransId="{B9FAA2EA-9118-4805-AB75-BFE631096A30}"/>
    <dgm:cxn modelId="{FB262DF0-F4AE-45A6-8BB7-1D5B4C1F39E7}" type="presOf" srcId="{418458A2-2FEB-431C-8BCB-4AF1C46A31B0}" destId="{AFA0BBCB-7A69-4627-8E18-E653AE5F89AB}" srcOrd="0" destOrd="0" presId="urn:microsoft.com/office/officeart/2009/3/layout/StepUpProcess"/>
    <dgm:cxn modelId="{7FA0D3F3-0A17-4A9A-9F1A-30D242FA8303}" srcId="{52FD0621-1421-4380-BACF-F6E2A3CD635C}" destId="{4B67397D-A0FA-4036-8342-608CE6BA9BEB}" srcOrd="3" destOrd="0" parTransId="{CC92E741-D915-4468-8DA5-AD83CB8AA24C}" sibTransId="{3BABB6D3-F1C7-42FB-A32C-B79DD0398D7F}"/>
    <dgm:cxn modelId="{3F56E47F-5D08-4AA3-871B-D36B89EE8842}" type="presParOf" srcId="{646D0B07-3E04-4167-8AA0-334B9F30FEAB}" destId="{E1C540B2-C8AE-45C8-A5C0-576DB4741C46}" srcOrd="0" destOrd="0" presId="urn:microsoft.com/office/officeart/2009/3/layout/StepUpProcess"/>
    <dgm:cxn modelId="{B18BD86A-029E-40B4-A4F3-9EF699B2E470}" type="presParOf" srcId="{E1C540B2-C8AE-45C8-A5C0-576DB4741C46}" destId="{498AD63F-9233-4E66-926D-73B7D788CD98}" srcOrd="0" destOrd="0" presId="urn:microsoft.com/office/officeart/2009/3/layout/StepUpProcess"/>
    <dgm:cxn modelId="{E2FC53FD-9DDA-43DC-A1D6-F22B4273EFFE}" type="presParOf" srcId="{E1C540B2-C8AE-45C8-A5C0-576DB4741C46}" destId="{AFA0BBCB-7A69-4627-8E18-E653AE5F89AB}" srcOrd="1" destOrd="0" presId="urn:microsoft.com/office/officeart/2009/3/layout/StepUpProcess"/>
    <dgm:cxn modelId="{16E30426-FE3C-49D6-B41C-E054F16438F1}" type="presParOf" srcId="{E1C540B2-C8AE-45C8-A5C0-576DB4741C46}" destId="{67A138FC-1FB4-4498-968B-E75889961C35}" srcOrd="2" destOrd="0" presId="urn:microsoft.com/office/officeart/2009/3/layout/StepUpProcess"/>
    <dgm:cxn modelId="{79AEE504-21CD-4BE0-987D-897B90F1EF33}" type="presParOf" srcId="{646D0B07-3E04-4167-8AA0-334B9F30FEAB}" destId="{43710DCA-1F60-40B2-A3C2-F1166217BF64}" srcOrd="1" destOrd="0" presId="urn:microsoft.com/office/officeart/2009/3/layout/StepUpProcess"/>
    <dgm:cxn modelId="{EAA8513C-0741-4B00-9A78-B6E43FFC6BC0}" type="presParOf" srcId="{43710DCA-1F60-40B2-A3C2-F1166217BF64}" destId="{6CE39CAE-67C3-48C8-8D1F-5DB5D5A851CA}" srcOrd="0" destOrd="0" presId="urn:microsoft.com/office/officeart/2009/3/layout/StepUpProcess"/>
    <dgm:cxn modelId="{74A770A1-7FC9-40FA-920D-7ECDA191251B}" type="presParOf" srcId="{646D0B07-3E04-4167-8AA0-334B9F30FEAB}" destId="{065CFA0D-843F-4EFB-A7A9-AB026474A76B}" srcOrd="2" destOrd="0" presId="urn:microsoft.com/office/officeart/2009/3/layout/StepUpProcess"/>
    <dgm:cxn modelId="{BAED1DE0-6E4A-4115-9F1A-0EBB70DA2B46}" type="presParOf" srcId="{065CFA0D-843F-4EFB-A7A9-AB026474A76B}" destId="{E28EBF60-E96F-4F1F-936C-EEA1FE983C72}" srcOrd="0" destOrd="0" presId="urn:microsoft.com/office/officeart/2009/3/layout/StepUpProcess"/>
    <dgm:cxn modelId="{2850981A-9C9C-40FA-911E-9F729A8786A9}" type="presParOf" srcId="{065CFA0D-843F-4EFB-A7A9-AB026474A76B}" destId="{F9A1FE01-F613-4234-A26B-81D40E2C74F4}" srcOrd="1" destOrd="0" presId="urn:microsoft.com/office/officeart/2009/3/layout/StepUpProcess"/>
    <dgm:cxn modelId="{6377D5E1-A1DE-4490-AD87-CE9BDDD8A618}" type="presParOf" srcId="{065CFA0D-843F-4EFB-A7A9-AB026474A76B}" destId="{11DF7643-0112-4FEF-A918-1866F3F46656}" srcOrd="2" destOrd="0" presId="urn:microsoft.com/office/officeart/2009/3/layout/StepUpProcess"/>
    <dgm:cxn modelId="{6AC131E6-54C0-4C94-B43A-9668913F3ECD}" type="presParOf" srcId="{646D0B07-3E04-4167-8AA0-334B9F30FEAB}" destId="{D84D976B-FBF1-4E67-AC7D-42BDB2D71E9C}" srcOrd="3" destOrd="0" presId="urn:microsoft.com/office/officeart/2009/3/layout/StepUpProcess"/>
    <dgm:cxn modelId="{52C09E6B-9647-4BD3-8F68-7EE391126B54}" type="presParOf" srcId="{D84D976B-FBF1-4E67-AC7D-42BDB2D71E9C}" destId="{0895DAEE-ADB3-45AD-9634-DADB681F0E82}" srcOrd="0" destOrd="0" presId="urn:microsoft.com/office/officeart/2009/3/layout/StepUpProcess"/>
    <dgm:cxn modelId="{DD2CB6C2-2F3A-46F4-92B1-ACC53C06A27A}" type="presParOf" srcId="{646D0B07-3E04-4167-8AA0-334B9F30FEAB}" destId="{ABA07D29-EED0-4F50-B3DE-5409BAE73D7B}" srcOrd="4" destOrd="0" presId="urn:microsoft.com/office/officeart/2009/3/layout/StepUpProcess"/>
    <dgm:cxn modelId="{BB806966-6EE8-4D81-999F-C5E3061C6E64}" type="presParOf" srcId="{ABA07D29-EED0-4F50-B3DE-5409BAE73D7B}" destId="{B7931749-ED00-4C6A-A89D-7DAA743EEBC7}" srcOrd="0" destOrd="0" presId="urn:microsoft.com/office/officeart/2009/3/layout/StepUpProcess"/>
    <dgm:cxn modelId="{830A9307-301B-47D1-8A37-6C4E5DD523C9}" type="presParOf" srcId="{ABA07D29-EED0-4F50-B3DE-5409BAE73D7B}" destId="{948E9A52-B484-4619-B4E1-E44ED4DC6E83}" srcOrd="1" destOrd="0" presId="urn:microsoft.com/office/officeart/2009/3/layout/StepUpProcess"/>
    <dgm:cxn modelId="{D6ECE471-3C8A-4FC9-8BD2-000A3C5461BF}" type="presParOf" srcId="{ABA07D29-EED0-4F50-B3DE-5409BAE73D7B}" destId="{4BB5EB7A-0664-44C5-BA93-C88B63FB590F}" srcOrd="2" destOrd="0" presId="urn:microsoft.com/office/officeart/2009/3/layout/StepUpProcess"/>
    <dgm:cxn modelId="{7692FB6F-01C1-4126-A97D-50C73EC3ACC7}" type="presParOf" srcId="{646D0B07-3E04-4167-8AA0-334B9F30FEAB}" destId="{6EFABF9E-BD39-4CB0-90B1-95482CBD633B}" srcOrd="5" destOrd="0" presId="urn:microsoft.com/office/officeart/2009/3/layout/StepUpProcess"/>
    <dgm:cxn modelId="{6768CD03-347C-40CA-BFC5-2D69F89F53BD}" type="presParOf" srcId="{6EFABF9E-BD39-4CB0-90B1-95482CBD633B}" destId="{F96F5BFC-6E11-4921-88EB-E0354FD29C70}" srcOrd="0" destOrd="0" presId="urn:microsoft.com/office/officeart/2009/3/layout/StepUpProcess"/>
    <dgm:cxn modelId="{4F2BC879-58F4-4AC1-B667-CF88D624B36C}" type="presParOf" srcId="{646D0B07-3E04-4167-8AA0-334B9F30FEAB}" destId="{29A844C0-BCF8-4E46-A8FD-FD6D5465BCD9}" srcOrd="6" destOrd="0" presId="urn:microsoft.com/office/officeart/2009/3/layout/StepUpProcess"/>
    <dgm:cxn modelId="{54932A98-18B9-4A80-B95D-C7B02499C460}" type="presParOf" srcId="{29A844C0-BCF8-4E46-A8FD-FD6D5465BCD9}" destId="{3034652C-F076-49CC-A248-8BD4C200C1DF}" srcOrd="0" destOrd="0" presId="urn:microsoft.com/office/officeart/2009/3/layout/StepUpProcess"/>
    <dgm:cxn modelId="{9EA4E35F-4216-4BE7-AE4F-F699C4C3DF89}" type="presParOf" srcId="{29A844C0-BCF8-4E46-A8FD-FD6D5465BCD9}" destId="{7A8CBB27-D27E-44FE-B546-EA69352B4E62}"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2897F6F-9405-4218-B498-700DB56064DC}" type="doc">
      <dgm:prSet loTypeId="urn:microsoft.com/office/officeart/2009/3/layout/StepUpProcess" loCatId="process" qsTypeId="urn:microsoft.com/office/officeart/2005/8/quickstyle/simple1" qsCatId="simple" csTypeId="urn:microsoft.com/office/officeart/2005/8/colors/colorful2" csCatId="colorful"/>
      <dgm:spPr/>
      <dgm:t>
        <a:bodyPr/>
        <a:lstStyle/>
        <a:p>
          <a:endParaRPr lang="en-IN"/>
        </a:p>
      </dgm:t>
    </dgm:pt>
    <dgm:pt modelId="{FD3B7879-04A0-4E58-AB93-0B1E4AD17045}">
      <dgm:prSet custT="1"/>
      <dgm:spPr/>
      <dgm:t>
        <a:bodyPr/>
        <a:lstStyle/>
        <a:p>
          <a:pPr rtl="0"/>
          <a:r>
            <a:rPr lang="en-US" sz="1500" dirty="0">
              <a:latin typeface="Cambria" panose="02040503050406030204" pitchFamily="18" charset="0"/>
            </a:rPr>
            <a:t>Recent service with an audit client</a:t>
          </a:r>
          <a:endParaRPr lang="en-IN" sz="1500" dirty="0">
            <a:latin typeface="Cambria" panose="02040503050406030204" pitchFamily="18" charset="0"/>
          </a:endParaRPr>
        </a:p>
      </dgm:t>
    </dgm:pt>
    <dgm:pt modelId="{57F189D0-CD3D-443E-9FE0-AA2C3AA660F7}" type="parTrans" cxnId="{01F0AEBB-E8A1-4757-84B9-B586B3182EC6}">
      <dgm:prSet/>
      <dgm:spPr/>
      <dgm:t>
        <a:bodyPr/>
        <a:lstStyle/>
        <a:p>
          <a:endParaRPr lang="en-IN" sz="1500">
            <a:latin typeface="Cambria" panose="02040503050406030204" pitchFamily="18" charset="0"/>
          </a:endParaRPr>
        </a:p>
      </dgm:t>
    </dgm:pt>
    <dgm:pt modelId="{AAE72DD5-9717-476A-9C6F-97794DBDBF19}" type="sibTrans" cxnId="{01F0AEBB-E8A1-4757-84B9-B586B3182EC6}">
      <dgm:prSet/>
      <dgm:spPr/>
      <dgm:t>
        <a:bodyPr/>
        <a:lstStyle/>
        <a:p>
          <a:endParaRPr lang="en-IN" sz="1500">
            <a:latin typeface="Cambria" panose="02040503050406030204" pitchFamily="18" charset="0"/>
          </a:endParaRPr>
        </a:p>
      </dgm:t>
    </dgm:pt>
    <dgm:pt modelId="{5F03686C-D63D-4298-935E-805832C31918}">
      <dgm:prSet custT="1"/>
      <dgm:spPr/>
      <dgm:t>
        <a:bodyPr/>
        <a:lstStyle/>
        <a:p>
          <a:pPr rtl="0"/>
          <a:r>
            <a:rPr lang="en-US" sz="1500" dirty="0">
              <a:latin typeface="Cambria" panose="02040503050406030204" pitchFamily="18" charset="0"/>
            </a:rPr>
            <a:t>Serving as a director or officer of an audit client</a:t>
          </a:r>
          <a:endParaRPr lang="en-IN" sz="1500" dirty="0">
            <a:latin typeface="Cambria" panose="02040503050406030204" pitchFamily="18" charset="0"/>
          </a:endParaRPr>
        </a:p>
      </dgm:t>
    </dgm:pt>
    <dgm:pt modelId="{0F429DB0-9CE2-4622-83F1-0C25904E8AA1}" type="parTrans" cxnId="{AE0DAD71-475D-44CB-81D2-25C2E71C5B5C}">
      <dgm:prSet/>
      <dgm:spPr/>
      <dgm:t>
        <a:bodyPr/>
        <a:lstStyle/>
        <a:p>
          <a:endParaRPr lang="en-IN" sz="1500">
            <a:latin typeface="Cambria" panose="02040503050406030204" pitchFamily="18" charset="0"/>
          </a:endParaRPr>
        </a:p>
      </dgm:t>
    </dgm:pt>
    <dgm:pt modelId="{B1310C59-515C-4E2A-A753-5D67E245E149}" type="sibTrans" cxnId="{AE0DAD71-475D-44CB-81D2-25C2E71C5B5C}">
      <dgm:prSet/>
      <dgm:spPr/>
      <dgm:t>
        <a:bodyPr/>
        <a:lstStyle/>
        <a:p>
          <a:endParaRPr lang="en-IN" sz="1500">
            <a:latin typeface="Cambria" panose="02040503050406030204" pitchFamily="18" charset="0"/>
          </a:endParaRPr>
        </a:p>
      </dgm:t>
    </dgm:pt>
    <dgm:pt modelId="{EE65AC66-802E-4DD7-B1ED-CC3A16B1DCF2}">
      <dgm:prSet custT="1"/>
      <dgm:spPr/>
      <dgm:t>
        <a:bodyPr/>
        <a:lstStyle/>
        <a:p>
          <a:pPr rtl="0"/>
          <a:r>
            <a:rPr lang="en-US" sz="1500">
              <a:latin typeface="Cambria" panose="02040503050406030204" pitchFamily="18" charset="0"/>
            </a:rPr>
            <a:t>Employment with an audit client</a:t>
          </a:r>
          <a:endParaRPr lang="en-IN" sz="1500">
            <a:latin typeface="Cambria" panose="02040503050406030204" pitchFamily="18" charset="0"/>
          </a:endParaRPr>
        </a:p>
      </dgm:t>
    </dgm:pt>
    <dgm:pt modelId="{BD9294BA-114C-4030-B730-AE65DFBBE841}" type="parTrans" cxnId="{307A6C52-0607-415F-90A6-A461BA45777E}">
      <dgm:prSet/>
      <dgm:spPr/>
      <dgm:t>
        <a:bodyPr/>
        <a:lstStyle/>
        <a:p>
          <a:endParaRPr lang="en-IN" sz="1500">
            <a:latin typeface="Cambria" panose="02040503050406030204" pitchFamily="18" charset="0"/>
          </a:endParaRPr>
        </a:p>
      </dgm:t>
    </dgm:pt>
    <dgm:pt modelId="{D6212B51-2E98-4A1E-B906-88EA6D65A476}" type="sibTrans" cxnId="{307A6C52-0607-415F-90A6-A461BA45777E}">
      <dgm:prSet/>
      <dgm:spPr/>
      <dgm:t>
        <a:bodyPr/>
        <a:lstStyle/>
        <a:p>
          <a:endParaRPr lang="en-IN" sz="1500">
            <a:latin typeface="Cambria" panose="02040503050406030204" pitchFamily="18" charset="0"/>
          </a:endParaRPr>
        </a:p>
      </dgm:t>
    </dgm:pt>
    <dgm:pt modelId="{73FD16A9-E4B6-4BF9-86F5-A575CDA241DF}">
      <dgm:prSet custT="1"/>
      <dgm:spPr/>
      <dgm:t>
        <a:bodyPr/>
        <a:lstStyle/>
        <a:p>
          <a:pPr rtl="0"/>
          <a:r>
            <a:rPr lang="en-US" sz="1500">
              <a:latin typeface="Cambria" panose="02040503050406030204" pitchFamily="18" charset="0"/>
            </a:rPr>
            <a:t>Temporary personnel assignments</a:t>
          </a:r>
          <a:endParaRPr lang="en-IN" sz="1500">
            <a:latin typeface="Cambria" panose="02040503050406030204" pitchFamily="18" charset="0"/>
          </a:endParaRPr>
        </a:p>
      </dgm:t>
    </dgm:pt>
    <dgm:pt modelId="{B9EF75BF-8340-4E9F-8AAF-8AAA5A1F60BA}" type="parTrans" cxnId="{4B7735C9-4C23-4AFD-A98E-8BFA7DEC2E88}">
      <dgm:prSet/>
      <dgm:spPr/>
      <dgm:t>
        <a:bodyPr/>
        <a:lstStyle/>
        <a:p>
          <a:endParaRPr lang="en-IN" sz="1500">
            <a:latin typeface="Cambria" panose="02040503050406030204" pitchFamily="18" charset="0"/>
          </a:endParaRPr>
        </a:p>
      </dgm:t>
    </dgm:pt>
    <dgm:pt modelId="{798114C1-C2A1-40F8-B4E9-0CCDAF707F18}" type="sibTrans" cxnId="{4B7735C9-4C23-4AFD-A98E-8BFA7DEC2E88}">
      <dgm:prSet/>
      <dgm:spPr/>
      <dgm:t>
        <a:bodyPr/>
        <a:lstStyle/>
        <a:p>
          <a:endParaRPr lang="en-IN" sz="1500">
            <a:latin typeface="Cambria" panose="02040503050406030204" pitchFamily="18" charset="0"/>
          </a:endParaRPr>
        </a:p>
      </dgm:t>
    </dgm:pt>
    <dgm:pt modelId="{722741DA-9F7C-4AD8-B869-F08B65221FFE}" type="pres">
      <dgm:prSet presAssocID="{32897F6F-9405-4218-B498-700DB56064DC}" presName="rootnode" presStyleCnt="0">
        <dgm:presLayoutVars>
          <dgm:chMax/>
          <dgm:chPref/>
          <dgm:dir/>
          <dgm:animLvl val="lvl"/>
        </dgm:presLayoutVars>
      </dgm:prSet>
      <dgm:spPr/>
    </dgm:pt>
    <dgm:pt modelId="{DA4B801F-6E70-4197-9952-09EDF442B788}" type="pres">
      <dgm:prSet presAssocID="{FD3B7879-04A0-4E58-AB93-0B1E4AD17045}" presName="composite" presStyleCnt="0"/>
      <dgm:spPr/>
    </dgm:pt>
    <dgm:pt modelId="{9459D807-EDC0-44A0-AB2D-C513009A2C29}" type="pres">
      <dgm:prSet presAssocID="{FD3B7879-04A0-4E58-AB93-0B1E4AD17045}" presName="LShape" presStyleLbl="alignNode1" presStyleIdx="0" presStyleCnt="7"/>
      <dgm:spPr/>
    </dgm:pt>
    <dgm:pt modelId="{809DCBE5-E5C6-4FAF-99EB-6343F38CEA4D}" type="pres">
      <dgm:prSet presAssocID="{FD3B7879-04A0-4E58-AB93-0B1E4AD17045}" presName="ParentText" presStyleLbl="revTx" presStyleIdx="0" presStyleCnt="4">
        <dgm:presLayoutVars>
          <dgm:chMax val="0"/>
          <dgm:chPref val="0"/>
          <dgm:bulletEnabled val="1"/>
        </dgm:presLayoutVars>
      </dgm:prSet>
      <dgm:spPr/>
    </dgm:pt>
    <dgm:pt modelId="{13E863E3-FF99-4A83-8E44-4AC9BE1B06AB}" type="pres">
      <dgm:prSet presAssocID="{FD3B7879-04A0-4E58-AB93-0B1E4AD17045}" presName="Triangle" presStyleLbl="alignNode1" presStyleIdx="1" presStyleCnt="7"/>
      <dgm:spPr/>
    </dgm:pt>
    <dgm:pt modelId="{6A06E5E6-539F-4F01-92F3-21F8E7310271}" type="pres">
      <dgm:prSet presAssocID="{AAE72DD5-9717-476A-9C6F-97794DBDBF19}" presName="sibTrans" presStyleCnt="0"/>
      <dgm:spPr/>
    </dgm:pt>
    <dgm:pt modelId="{022645DD-AB5F-4AED-969B-BCBE80A3C5C5}" type="pres">
      <dgm:prSet presAssocID="{AAE72DD5-9717-476A-9C6F-97794DBDBF19}" presName="space" presStyleCnt="0"/>
      <dgm:spPr/>
    </dgm:pt>
    <dgm:pt modelId="{FDFAAC03-BACF-4406-B979-BE0540D64E79}" type="pres">
      <dgm:prSet presAssocID="{5F03686C-D63D-4298-935E-805832C31918}" presName="composite" presStyleCnt="0"/>
      <dgm:spPr/>
    </dgm:pt>
    <dgm:pt modelId="{32B4226A-6654-4B93-8AFD-A7F151F079C6}" type="pres">
      <dgm:prSet presAssocID="{5F03686C-D63D-4298-935E-805832C31918}" presName="LShape" presStyleLbl="alignNode1" presStyleIdx="2" presStyleCnt="7"/>
      <dgm:spPr/>
    </dgm:pt>
    <dgm:pt modelId="{BBFD4476-CEEC-47D7-AB5F-795087A3729B}" type="pres">
      <dgm:prSet presAssocID="{5F03686C-D63D-4298-935E-805832C31918}" presName="ParentText" presStyleLbl="revTx" presStyleIdx="1" presStyleCnt="4">
        <dgm:presLayoutVars>
          <dgm:chMax val="0"/>
          <dgm:chPref val="0"/>
          <dgm:bulletEnabled val="1"/>
        </dgm:presLayoutVars>
      </dgm:prSet>
      <dgm:spPr/>
    </dgm:pt>
    <dgm:pt modelId="{D4BE9C0F-36AC-4FBF-8583-B682392597BC}" type="pres">
      <dgm:prSet presAssocID="{5F03686C-D63D-4298-935E-805832C31918}" presName="Triangle" presStyleLbl="alignNode1" presStyleIdx="3" presStyleCnt="7"/>
      <dgm:spPr/>
    </dgm:pt>
    <dgm:pt modelId="{00C3F84E-AC47-4450-9E21-2507D5FDB67F}" type="pres">
      <dgm:prSet presAssocID="{B1310C59-515C-4E2A-A753-5D67E245E149}" presName="sibTrans" presStyleCnt="0"/>
      <dgm:spPr/>
    </dgm:pt>
    <dgm:pt modelId="{3D616214-4060-4CAA-AE10-9BC97C6646E4}" type="pres">
      <dgm:prSet presAssocID="{B1310C59-515C-4E2A-A753-5D67E245E149}" presName="space" presStyleCnt="0"/>
      <dgm:spPr/>
    </dgm:pt>
    <dgm:pt modelId="{3824BAA4-2483-48FB-AFA7-3B96AB811819}" type="pres">
      <dgm:prSet presAssocID="{EE65AC66-802E-4DD7-B1ED-CC3A16B1DCF2}" presName="composite" presStyleCnt="0"/>
      <dgm:spPr/>
    </dgm:pt>
    <dgm:pt modelId="{AA32B29F-3ADC-472D-A923-2F98177580B1}" type="pres">
      <dgm:prSet presAssocID="{EE65AC66-802E-4DD7-B1ED-CC3A16B1DCF2}" presName="LShape" presStyleLbl="alignNode1" presStyleIdx="4" presStyleCnt="7"/>
      <dgm:spPr/>
    </dgm:pt>
    <dgm:pt modelId="{342E1D8F-C5E0-47C2-9FFA-750E12B95000}" type="pres">
      <dgm:prSet presAssocID="{EE65AC66-802E-4DD7-B1ED-CC3A16B1DCF2}" presName="ParentText" presStyleLbl="revTx" presStyleIdx="2" presStyleCnt="4">
        <dgm:presLayoutVars>
          <dgm:chMax val="0"/>
          <dgm:chPref val="0"/>
          <dgm:bulletEnabled val="1"/>
        </dgm:presLayoutVars>
      </dgm:prSet>
      <dgm:spPr/>
    </dgm:pt>
    <dgm:pt modelId="{1EF4E7A3-061D-44F4-8412-45EDC950C351}" type="pres">
      <dgm:prSet presAssocID="{EE65AC66-802E-4DD7-B1ED-CC3A16B1DCF2}" presName="Triangle" presStyleLbl="alignNode1" presStyleIdx="5" presStyleCnt="7"/>
      <dgm:spPr/>
    </dgm:pt>
    <dgm:pt modelId="{53F0D661-C969-484A-B004-7B4B45975120}" type="pres">
      <dgm:prSet presAssocID="{D6212B51-2E98-4A1E-B906-88EA6D65A476}" presName="sibTrans" presStyleCnt="0"/>
      <dgm:spPr/>
    </dgm:pt>
    <dgm:pt modelId="{95747D8B-E03C-407E-810E-C7E716C2AB7F}" type="pres">
      <dgm:prSet presAssocID="{D6212B51-2E98-4A1E-B906-88EA6D65A476}" presName="space" presStyleCnt="0"/>
      <dgm:spPr/>
    </dgm:pt>
    <dgm:pt modelId="{06CC954C-B377-4C84-9696-DBD4F09CC754}" type="pres">
      <dgm:prSet presAssocID="{73FD16A9-E4B6-4BF9-86F5-A575CDA241DF}" presName="composite" presStyleCnt="0"/>
      <dgm:spPr/>
    </dgm:pt>
    <dgm:pt modelId="{146EB227-3A76-4E0E-831E-33C422BE100D}" type="pres">
      <dgm:prSet presAssocID="{73FD16A9-E4B6-4BF9-86F5-A575CDA241DF}" presName="LShape" presStyleLbl="alignNode1" presStyleIdx="6" presStyleCnt="7"/>
      <dgm:spPr/>
    </dgm:pt>
    <dgm:pt modelId="{5F58AF39-6EDD-4D02-9942-8AD22555A8FF}" type="pres">
      <dgm:prSet presAssocID="{73FD16A9-E4B6-4BF9-86F5-A575CDA241DF}" presName="ParentText" presStyleLbl="revTx" presStyleIdx="3" presStyleCnt="4">
        <dgm:presLayoutVars>
          <dgm:chMax val="0"/>
          <dgm:chPref val="0"/>
          <dgm:bulletEnabled val="1"/>
        </dgm:presLayoutVars>
      </dgm:prSet>
      <dgm:spPr/>
    </dgm:pt>
  </dgm:ptLst>
  <dgm:cxnLst>
    <dgm:cxn modelId="{286C3038-DB89-497A-8063-B6E0E18A2871}" type="presOf" srcId="{EE65AC66-802E-4DD7-B1ED-CC3A16B1DCF2}" destId="{342E1D8F-C5E0-47C2-9FFA-750E12B95000}" srcOrd="0" destOrd="0" presId="urn:microsoft.com/office/officeart/2009/3/layout/StepUpProcess"/>
    <dgm:cxn modelId="{5A0A9369-7E9E-46CE-A5AD-C6C831354FDB}" type="presOf" srcId="{FD3B7879-04A0-4E58-AB93-0B1E4AD17045}" destId="{809DCBE5-E5C6-4FAF-99EB-6343F38CEA4D}" srcOrd="0" destOrd="0" presId="urn:microsoft.com/office/officeart/2009/3/layout/StepUpProcess"/>
    <dgm:cxn modelId="{D62ADF50-16C4-40D9-9245-C5C1938D042D}" type="presOf" srcId="{5F03686C-D63D-4298-935E-805832C31918}" destId="{BBFD4476-CEEC-47D7-AB5F-795087A3729B}" srcOrd="0" destOrd="0" presId="urn:microsoft.com/office/officeart/2009/3/layout/StepUpProcess"/>
    <dgm:cxn modelId="{AE0DAD71-475D-44CB-81D2-25C2E71C5B5C}" srcId="{32897F6F-9405-4218-B498-700DB56064DC}" destId="{5F03686C-D63D-4298-935E-805832C31918}" srcOrd="1" destOrd="0" parTransId="{0F429DB0-9CE2-4622-83F1-0C25904E8AA1}" sibTransId="{B1310C59-515C-4E2A-A753-5D67E245E149}"/>
    <dgm:cxn modelId="{307A6C52-0607-415F-90A6-A461BA45777E}" srcId="{32897F6F-9405-4218-B498-700DB56064DC}" destId="{EE65AC66-802E-4DD7-B1ED-CC3A16B1DCF2}" srcOrd="2" destOrd="0" parTransId="{BD9294BA-114C-4030-B730-AE65DFBBE841}" sibTransId="{D6212B51-2E98-4A1E-B906-88EA6D65A476}"/>
    <dgm:cxn modelId="{464F707D-633C-42F5-8845-A7442ADB8589}" type="presOf" srcId="{32897F6F-9405-4218-B498-700DB56064DC}" destId="{722741DA-9F7C-4AD8-B869-F08B65221FFE}" srcOrd="0" destOrd="0" presId="urn:microsoft.com/office/officeart/2009/3/layout/StepUpProcess"/>
    <dgm:cxn modelId="{01F0AEBB-E8A1-4757-84B9-B586B3182EC6}" srcId="{32897F6F-9405-4218-B498-700DB56064DC}" destId="{FD3B7879-04A0-4E58-AB93-0B1E4AD17045}" srcOrd="0" destOrd="0" parTransId="{57F189D0-CD3D-443E-9FE0-AA2C3AA660F7}" sibTransId="{AAE72DD5-9717-476A-9C6F-97794DBDBF19}"/>
    <dgm:cxn modelId="{4B7735C9-4C23-4AFD-A98E-8BFA7DEC2E88}" srcId="{32897F6F-9405-4218-B498-700DB56064DC}" destId="{73FD16A9-E4B6-4BF9-86F5-A575CDA241DF}" srcOrd="3" destOrd="0" parTransId="{B9EF75BF-8340-4E9F-8AAF-8AAA5A1F60BA}" sibTransId="{798114C1-C2A1-40F8-B4E9-0CCDAF707F18}"/>
    <dgm:cxn modelId="{A27F42CD-3E4E-4F7A-928E-6CB94FD023D8}" type="presOf" srcId="{73FD16A9-E4B6-4BF9-86F5-A575CDA241DF}" destId="{5F58AF39-6EDD-4D02-9942-8AD22555A8FF}" srcOrd="0" destOrd="0" presId="urn:microsoft.com/office/officeart/2009/3/layout/StepUpProcess"/>
    <dgm:cxn modelId="{B56EEF71-1D5D-468B-A632-7EB86D954455}" type="presParOf" srcId="{722741DA-9F7C-4AD8-B869-F08B65221FFE}" destId="{DA4B801F-6E70-4197-9952-09EDF442B788}" srcOrd="0" destOrd="0" presId="urn:microsoft.com/office/officeart/2009/3/layout/StepUpProcess"/>
    <dgm:cxn modelId="{5A2B6B67-00DE-4CC6-B99A-3C34A1306A26}" type="presParOf" srcId="{DA4B801F-6E70-4197-9952-09EDF442B788}" destId="{9459D807-EDC0-44A0-AB2D-C513009A2C29}" srcOrd="0" destOrd="0" presId="urn:microsoft.com/office/officeart/2009/3/layout/StepUpProcess"/>
    <dgm:cxn modelId="{C9284AD7-3D09-47BF-90B2-EBB42BA5EF8D}" type="presParOf" srcId="{DA4B801F-6E70-4197-9952-09EDF442B788}" destId="{809DCBE5-E5C6-4FAF-99EB-6343F38CEA4D}" srcOrd="1" destOrd="0" presId="urn:microsoft.com/office/officeart/2009/3/layout/StepUpProcess"/>
    <dgm:cxn modelId="{B22C3D39-47B7-4335-B3B9-10E465FADD95}" type="presParOf" srcId="{DA4B801F-6E70-4197-9952-09EDF442B788}" destId="{13E863E3-FF99-4A83-8E44-4AC9BE1B06AB}" srcOrd="2" destOrd="0" presId="urn:microsoft.com/office/officeart/2009/3/layout/StepUpProcess"/>
    <dgm:cxn modelId="{1FB9B418-FF52-410F-8DCA-8FCF02FE1F04}" type="presParOf" srcId="{722741DA-9F7C-4AD8-B869-F08B65221FFE}" destId="{6A06E5E6-539F-4F01-92F3-21F8E7310271}" srcOrd="1" destOrd="0" presId="urn:microsoft.com/office/officeart/2009/3/layout/StepUpProcess"/>
    <dgm:cxn modelId="{8B148F9F-3246-49A7-A35D-A61729E79047}" type="presParOf" srcId="{6A06E5E6-539F-4F01-92F3-21F8E7310271}" destId="{022645DD-AB5F-4AED-969B-BCBE80A3C5C5}" srcOrd="0" destOrd="0" presId="urn:microsoft.com/office/officeart/2009/3/layout/StepUpProcess"/>
    <dgm:cxn modelId="{18B09926-CAB3-4421-A7EF-EEC36A79404B}" type="presParOf" srcId="{722741DA-9F7C-4AD8-B869-F08B65221FFE}" destId="{FDFAAC03-BACF-4406-B979-BE0540D64E79}" srcOrd="2" destOrd="0" presId="urn:microsoft.com/office/officeart/2009/3/layout/StepUpProcess"/>
    <dgm:cxn modelId="{C7C14ADF-08AC-4B93-ADF0-3D3B7BB92553}" type="presParOf" srcId="{FDFAAC03-BACF-4406-B979-BE0540D64E79}" destId="{32B4226A-6654-4B93-8AFD-A7F151F079C6}" srcOrd="0" destOrd="0" presId="urn:microsoft.com/office/officeart/2009/3/layout/StepUpProcess"/>
    <dgm:cxn modelId="{6598DA4C-A529-4147-9DCF-A027E570BFA9}" type="presParOf" srcId="{FDFAAC03-BACF-4406-B979-BE0540D64E79}" destId="{BBFD4476-CEEC-47D7-AB5F-795087A3729B}" srcOrd="1" destOrd="0" presId="urn:microsoft.com/office/officeart/2009/3/layout/StepUpProcess"/>
    <dgm:cxn modelId="{E833C1F3-A0C5-4154-9928-9B4586F8BF97}" type="presParOf" srcId="{FDFAAC03-BACF-4406-B979-BE0540D64E79}" destId="{D4BE9C0F-36AC-4FBF-8583-B682392597BC}" srcOrd="2" destOrd="0" presId="urn:microsoft.com/office/officeart/2009/3/layout/StepUpProcess"/>
    <dgm:cxn modelId="{E1927D77-FC93-4952-BE98-EF9932D7F34B}" type="presParOf" srcId="{722741DA-9F7C-4AD8-B869-F08B65221FFE}" destId="{00C3F84E-AC47-4450-9E21-2507D5FDB67F}" srcOrd="3" destOrd="0" presId="urn:microsoft.com/office/officeart/2009/3/layout/StepUpProcess"/>
    <dgm:cxn modelId="{F7F1489E-706C-4ADC-BE9E-51E8C8094B98}" type="presParOf" srcId="{00C3F84E-AC47-4450-9E21-2507D5FDB67F}" destId="{3D616214-4060-4CAA-AE10-9BC97C6646E4}" srcOrd="0" destOrd="0" presId="urn:microsoft.com/office/officeart/2009/3/layout/StepUpProcess"/>
    <dgm:cxn modelId="{5EB1CCEA-8807-427E-BEF0-E3B9F962E07B}" type="presParOf" srcId="{722741DA-9F7C-4AD8-B869-F08B65221FFE}" destId="{3824BAA4-2483-48FB-AFA7-3B96AB811819}" srcOrd="4" destOrd="0" presId="urn:microsoft.com/office/officeart/2009/3/layout/StepUpProcess"/>
    <dgm:cxn modelId="{A3F36B06-217F-4194-95FB-AD8CE6B7B38E}" type="presParOf" srcId="{3824BAA4-2483-48FB-AFA7-3B96AB811819}" destId="{AA32B29F-3ADC-472D-A923-2F98177580B1}" srcOrd="0" destOrd="0" presId="urn:microsoft.com/office/officeart/2009/3/layout/StepUpProcess"/>
    <dgm:cxn modelId="{6962D30C-66D0-4FFA-88F7-BE77C2721D79}" type="presParOf" srcId="{3824BAA4-2483-48FB-AFA7-3B96AB811819}" destId="{342E1D8F-C5E0-47C2-9FFA-750E12B95000}" srcOrd="1" destOrd="0" presId="urn:microsoft.com/office/officeart/2009/3/layout/StepUpProcess"/>
    <dgm:cxn modelId="{7CFD8132-5653-490F-A022-26562EA34F8F}" type="presParOf" srcId="{3824BAA4-2483-48FB-AFA7-3B96AB811819}" destId="{1EF4E7A3-061D-44F4-8412-45EDC950C351}" srcOrd="2" destOrd="0" presId="urn:microsoft.com/office/officeart/2009/3/layout/StepUpProcess"/>
    <dgm:cxn modelId="{491E6E96-1FD6-4A69-83D4-B83D1E86F538}" type="presParOf" srcId="{722741DA-9F7C-4AD8-B869-F08B65221FFE}" destId="{53F0D661-C969-484A-B004-7B4B45975120}" srcOrd="5" destOrd="0" presId="urn:microsoft.com/office/officeart/2009/3/layout/StepUpProcess"/>
    <dgm:cxn modelId="{8C5E0B93-30D1-4C25-9B83-36EF2833C843}" type="presParOf" srcId="{53F0D661-C969-484A-B004-7B4B45975120}" destId="{95747D8B-E03C-407E-810E-C7E716C2AB7F}" srcOrd="0" destOrd="0" presId="urn:microsoft.com/office/officeart/2009/3/layout/StepUpProcess"/>
    <dgm:cxn modelId="{AE14DF24-8626-4951-8C04-F19022F2441A}" type="presParOf" srcId="{722741DA-9F7C-4AD8-B869-F08B65221FFE}" destId="{06CC954C-B377-4C84-9696-DBD4F09CC754}" srcOrd="6" destOrd="0" presId="urn:microsoft.com/office/officeart/2009/3/layout/StepUpProcess"/>
    <dgm:cxn modelId="{A4E71581-9A2D-4701-A2B7-C8F95B691411}" type="presParOf" srcId="{06CC954C-B377-4C84-9696-DBD4F09CC754}" destId="{146EB227-3A76-4E0E-831E-33C422BE100D}" srcOrd="0" destOrd="0" presId="urn:microsoft.com/office/officeart/2009/3/layout/StepUpProcess"/>
    <dgm:cxn modelId="{9B060239-1888-4DEA-8280-33A99E4299C0}" type="presParOf" srcId="{06CC954C-B377-4C84-9696-DBD4F09CC754}" destId="{5F58AF39-6EDD-4D02-9942-8AD22555A8FF}" srcOrd="1" destOrd="0" presId="urn:microsoft.com/office/officeart/2009/3/layout/StepUp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E10CEEA-3B7F-41FA-ADDB-7B0AF3D38349}" type="doc">
      <dgm:prSet loTypeId="urn:microsoft.com/office/officeart/2009/3/layout/StepUpProcess" loCatId="process" qsTypeId="urn:microsoft.com/office/officeart/2005/8/quickstyle/simple1" qsCatId="simple" csTypeId="urn:microsoft.com/office/officeart/2005/8/colors/colorful2" csCatId="colorful"/>
      <dgm:spPr/>
      <dgm:t>
        <a:bodyPr/>
        <a:lstStyle/>
        <a:p>
          <a:endParaRPr lang="en-IN"/>
        </a:p>
      </dgm:t>
    </dgm:pt>
    <dgm:pt modelId="{3D40A627-DB78-44A3-AA58-BB32B6D290A8}">
      <dgm:prSet custT="1"/>
      <dgm:spPr/>
      <dgm:t>
        <a:bodyPr/>
        <a:lstStyle/>
        <a:p>
          <a:pPr rtl="0"/>
          <a:r>
            <a:rPr lang="en-US" sz="1500">
              <a:latin typeface="Cambria" panose="02040503050406030204" pitchFamily="18" charset="0"/>
            </a:rPr>
            <a:t>Long association of personnel with an audit client</a:t>
          </a:r>
          <a:endParaRPr lang="en-IN" sz="1500">
            <a:latin typeface="Cambria" panose="02040503050406030204" pitchFamily="18" charset="0"/>
          </a:endParaRPr>
        </a:p>
      </dgm:t>
    </dgm:pt>
    <dgm:pt modelId="{4E99CAF9-8211-49E7-8D69-5314C7E51155}" type="parTrans" cxnId="{FEB0E446-2901-4989-8CBA-AFA03545D874}">
      <dgm:prSet/>
      <dgm:spPr/>
      <dgm:t>
        <a:bodyPr/>
        <a:lstStyle/>
        <a:p>
          <a:endParaRPr lang="en-IN" sz="1500">
            <a:latin typeface="Cambria" panose="02040503050406030204" pitchFamily="18" charset="0"/>
          </a:endParaRPr>
        </a:p>
      </dgm:t>
    </dgm:pt>
    <dgm:pt modelId="{F855A656-835A-44FE-8378-E5EFA8A98AE2}" type="sibTrans" cxnId="{FEB0E446-2901-4989-8CBA-AFA03545D874}">
      <dgm:prSet/>
      <dgm:spPr/>
      <dgm:t>
        <a:bodyPr/>
        <a:lstStyle/>
        <a:p>
          <a:endParaRPr lang="en-IN" sz="1500">
            <a:latin typeface="Cambria" panose="02040503050406030204" pitchFamily="18" charset="0"/>
          </a:endParaRPr>
        </a:p>
      </dgm:t>
    </dgm:pt>
    <dgm:pt modelId="{44C1365D-03AA-49A8-8767-AE128BEB8A69}">
      <dgm:prSet custT="1"/>
      <dgm:spPr/>
      <dgm:t>
        <a:bodyPr/>
        <a:lstStyle/>
        <a:p>
          <a:pPr rtl="0"/>
          <a:r>
            <a:rPr lang="en-US" sz="1500">
              <a:latin typeface="Cambria" panose="02040503050406030204" pitchFamily="18" charset="0"/>
            </a:rPr>
            <a:t>Auditor rotation</a:t>
          </a:r>
          <a:endParaRPr lang="en-IN" sz="1500">
            <a:latin typeface="Cambria" panose="02040503050406030204" pitchFamily="18" charset="0"/>
          </a:endParaRPr>
        </a:p>
      </dgm:t>
    </dgm:pt>
    <dgm:pt modelId="{63186104-C6D5-4F2C-B50E-5615D890C9D8}" type="parTrans" cxnId="{7B042E97-53E9-4717-A336-84EB23E07A74}">
      <dgm:prSet/>
      <dgm:spPr/>
      <dgm:t>
        <a:bodyPr/>
        <a:lstStyle/>
        <a:p>
          <a:endParaRPr lang="en-IN" sz="1500">
            <a:latin typeface="Cambria" panose="02040503050406030204" pitchFamily="18" charset="0"/>
          </a:endParaRPr>
        </a:p>
      </dgm:t>
    </dgm:pt>
    <dgm:pt modelId="{3474ED3B-2A0F-4E9A-BDBA-F199380E569C}" type="sibTrans" cxnId="{7B042E97-53E9-4717-A336-84EB23E07A74}">
      <dgm:prSet/>
      <dgm:spPr/>
      <dgm:t>
        <a:bodyPr/>
        <a:lstStyle/>
        <a:p>
          <a:endParaRPr lang="en-IN" sz="1500">
            <a:latin typeface="Cambria" panose="02040503050406030204" pitchFamily="18" charset="0"/>
          </a:endParaRPr>
        </a:p>
      </dgm:t>
    </dgm:pt>
    <dgm:pt modelId="{956FE17A-0952-47CA-9F6E-EC26D170B4E0}">
      <dgm:prSet custT="1"/>
      <dgm:spPr/>
      <dgm:t>
        <a:bodyPr/>
        <a:lstStyle/>
        <a:p>
          <a:pPr rtl="0"/>
          <a:r>
            <a:rPr lang="en-US" sz="1500">
              <a:latin typeface="Cambria" panose="02040503050406030204" pitchFamily="18" charset="0"/>
            </a:rPr>
            <a:t>Provision of non assurance services to an audit client</a:t>
          </a:r>
          <a:endParaRPr lang="en-IN" sz="1500">
            <a:latin typeface="Cambria" panose="02040503050406030204" pitchFamily="18" charset="0"/>
          </a:endParaRPr>
        </a:p>
      </dgm:t>
    </dgm:pt>
    <dgm:pt modelId="{190AEF1A-4616-4A8C-9175-EBC7BE221609}" type="parTrans" cxnId="{ECB6558B-33A3-48C3-84D6-868C8527F6D0}">
      <dgm:prSet/>
      <dgm:spPr/>
      <dgm:t>
        <a:bodyPr/>
        <a:lstStyle/>
        <a:p>
          <a:endParaRPr lang="en-IN" sz="1500">
            <a:latin typeface="Cambria" panose="02040503050406030204" pitchFamily="18" charset="0"/>
          </a:endParaRPr>
        </a:p>
      </dgm:t>
    </dgm:pt>
    <dgm:pt modelId="{FBDDF2E1-0BED-4975-8FE0-C7E6FAC7BBF3}" type="sibTrans" cxnId="{ECB6558B-33A3-48C3-84D6-868C8527F6D0}">
      <dgm:prSet/>
      <dgm:spPr/>
      <dgm:t>
        <a:bodyPr/>
        <a:lstStyle/>
        <a:p>
          <a:endParaRPr lang="en-IN" sz="1500">
            <a:latin typeface="Cambria" panose="02040503050406030204" pitchFamily="18" charset="0"/>
          </a:endParaRPr>
        </a:p>
      </dgm:t>
    </dgm:pt>
    <dgm:pt modelId="{F931C6D5-BC72-4ACA-B464-A1F17001DD3A}">
      <dgm:prSet custT="1"/>
      <dgm:spPr/>
      <dgm:t>
        <a:bodyPr/>
        <a:lstStyle/>
        <a:p>
          <a:pPr rtl="0"/>
          <a:r>
            <a:rPr lang="en-US" sz="1500">
              <a:latin typeface="Cambria" panose="02040503050406030204" pitchFamily="18" charset="0"/>
            </a:rPr>
            <a:t>Reports that include a restriction on use and distribution</a:t>
          </a:r>
          <a:endParaRPr lang="en-IN" sz="1500">
            <a:latin typeface="Cambria" panose="02040503050406030204" pitchFamily="18" charset="0"/>
          </a:endParaRPr>
        </a:p>
      </dgm:t>
    </dgm:pt>
    <dgm:pt modelId="{C5C9B873-193C-4F7A-9BCE-302DF7B08CAF}" type="parTrans" cxnId="{483562F0-F445-4E6E-B50D-95040055DF05}">
      <dgm:prSet/>
      <dgm:spPr/>
      <dgm:t>
        <a:bodyPr/>
        <a:lstStyle/>
        <a:p>
          <a:endParaRPr lang="en-IN" sz="1500">
            <a:latin typeface="Cambria" panose="02040503050406030204" pitchFamily="18" charset="0"/>
          </a:endParaRPr>
        </a:p>
      </dgm:t>
    </dgm:pt>
    <dgm:pt modelId="{88D2D479-BF35-4FDB-8A8A-06CF0F638BAC}" type="sibTrans" cxnId="{483562F0-F445-4E6E-B50D-95040055DF05}">
      <dgm:prSet/>
      <dgm:spPr/>
      <dgm:t>
        <a:bodyPr/>
        <a:lstStyle/>
        <a:p>
          <a:endParaRPr lang="en-IN" sz="1500">
            <a:latin typeface="Cambria" panose="02040503050406030204" pitchFamily="18" charset="0"/>
          </a:endParaRPr>
        </a:p>
      </dgm:t>
    </dgm:pt>
    <dgm:pt modelId="{255086A6-2485-48D8-A09B-E5610573468F}" type="pres">
      <dgm:prSet presAssocID="{9E10CEEA-3B7F-41FA-ADDB-7B0AF3D38349}" presName="rootnode" presStyleCnt="0">
        <dgm:presLayoutVars>
          <dgm:chMax/>
          <dgm:chPref/>
          <dgm:dir/>
          <dgm:animLvl val="lvl"/>
        </dgm:presLayoutVars>
      </dgm:prSet>
      <dgm:spPr/>
    </dgm:pt>
    <dgm:pt modelId="{E22CCCAC-EA09-44B3-9AF0-F6D6CD78EE3A}" type="pres">
      <dgm:prSet presAssocID="{3D40A627-DB78-44A3-AA58-BB32B6D290A8}" presName="composite" presStyleCnt="0"/>
      <dgm:spPr/>
    </dgm:pt>
    <dgm:pt modelId="{15110D64-39FE-4CEB-8292-A27DB54D3097}" type="pres">
      <dgm:prSet presAssocID="{3D40A627-DB78-44A3-AA58-BB32B6D290A8}" presName="LShape" presStyleLbl="alignNode1" presStyleIdx="0" presStyleCnt="7"/>
      <dgm:spPr/>
    </dgm:pt>
    <dgm:pt modelId="{49964881-E9CF-4741-85BA-A702FCDFC812}" type="pres">
      <dgm:prSet presAssocID="{3D40A627-DB78-44A3-AA58-BB32B6D290A8}" presName="ParentText" presStyleLbl="revTx" presStyleIdx="0" presStyleCnt="4">
        <dgm:presLayoutVars>
          <dgm:chMax val="0"/>
          <dgm:chPref val="0"/>
          <dgm:bulletEnabled val="1"/>
        </dgm:presLayoutVars>
      </dgm:prSet>
      <dgm:spPr/>
    </dgm:pt>
    <dgm:pt modelId="{39C86025-F296-42B9-A9CF-4413DD958BBB}" type="pres">
      <dgm:prSet presAssocID="{3D40A627-DB78-44A3-AA58-BB32B6D290A8}" presName="Triangle" presStyleLbl="alignNode1" presStyleIdx="1" presStyleCnt="7"/>
      <dgm:spPr/>
    </dgm:pt>
    <dgm:pt modelId="{4B62B184-0ACD-4008-9BDD-29351A9B3345}" type="pres">
      <dgm:prSet presAssocID="{F855A656-835A-44FE-8378-E5EFA8A98AE2}" presName="sibTrans" presStyleCnt="0"/>
      <dgm:spPr/>
    </dgm:pt>
    <dgm:pt modelId="{81D67F32-8C26-4907-BB35-72A34AFB534F}" type="pres">
      <dgm:prSet presAssocID="{F855A656-835A-44FE-8378-E5EFA8A98AE2}" presName="space" presStyleCnt="0"/>
      <dgm:spPr/>
    </dgm:pt>
    <dgm:pt modelId="{E20DFA8F-3D88-474B-AD90-3542551C6CC5}" type="pres">
      <dgm:prSet presAssocID="{44C1365D-03AA-49A8-8767-AE128BEB8A69}" presName="composite" presStyleCnt="0"/>
      <dgm:spPr/>
    </dgm:pt>
    <dgm:pt modelId="{501B62DD-10CB-4DFF-BFC1-EDF62D2A712C}" type="pres">
      <dgm:prSet presAssocID="{44C1365D-03AA-49A8-8767-AE128BEB8A69}" presName="LShape" presStyleLbl="alignNode1" presStyleIdx="2" presStyleCnt="7"/>
      <dgm:spPr/>
    </dgm:pt>
    <dgm:pt modelId="{14B5482B-8526-4555-A06C-5B22D1BAB9A2}" type="pres">
      <dgm:prSet presAssocID="{44C1365D-03AA-49A8-8767-AE128BEB8A69}" presName="ParentText" presStyleLbl="revTx" presStyleIdx="1" presStyleCnt="4">
        <dgm:presLayoutVars>
          <dgm:chMax val="0"/>
          <dgm:chPref val="0"/>
          <dgm:bulletEnabled val="1"/>
        </dgm:presLayoutVars>
      </dgm:prSet>
      <dgm:spPr/>
    </dgm:pt>
    <dgm:pt modelId="{F90CD8D2-15C1-45CA-BF8B-1A0B6FE2FB35}" type="pres">
      <dgm:prSet presAssocID="{44C1365D-03AA-49A8-8767-AE128BEB8A69}" presName="Triangle" presStyleLbl="alignNode1" presStyleIdx="3" presStyleCnt="7"/>
      <dgm:spPr/>
    </dgm:pt>
    <dgm:pt modelId="{51CF95E9-C4D0-44D2-876D-D27538621160}" type="pres">
      <dgm:prSet presAssocID="{3474ED3B-2A0F-4E9A-BDBA-F199380E569C}" presName="sibTrans" presStyleCnt="0"/>
      <dgm:spPr/>
    </dgm:pt>
    <dgm:pt modelId="{23A54B4B-CA1C-4008-A685-F3C327E8C385}" type="pres">
      <dgm:prSet presAssocID="{3474ED3B-2A0F-4E9A-BDBA-F199380E569C}" presName="space" presStyleCnt="0"/>
      <dgm:spPr/>
    </dgm:pt>
    <dgm:pt modelId="{4AC9E2D8-E030-4374-9D24-42BE8904913F}" type="pres">
      <dgm:prSet presAssocID="{956FE17A-0952-47CA-9F6E-EC26D170B4E0}" presName="composite" presStyleCnt="0"/>
      <dgm:spPr/>
    </dgm:pt>
    <dgm:pt modelId="{89FFBC31-1C13-4C61-A387-3E9454174E2E}" type="pres">
      <dgm:prSet presAssocID="{956FE17A-0952-47CA-9F6E-EC26D170B4E0}" presName="LShape" presStyleLbl="alignNode1" presStyleIdx="4" presStyleCnt="7"/>
      <dgm:spPr/>
    </dgm:pt>
    <dgm:pt modelId="{07A9590C-5090-435D-8DF3-4BE0BBA84120}" type="pres">
      <dgm:prSet presAssocID="{956FE17A-0952-47CA-9F6E-EC26D170B4E0}" presName="ParentText" presStyleLbl="revTx" presStyleIdx="2" presStyleCnt="4">
        <dgm:presLayoutVars>
          <dgm:chMax val="0"/>
          <dgm:chPref val="0"/>
          <dgm:bulletEnabled val="1"/>
        </dgm:presLayoutVars>
      </dgm:prSet>
      <dgm:spPr/>
    </dgm:pt>
    <dgm:pt modelId="{E4561623-7EDE-4E6F-AB7E-7F7492FA5F9C}" type="pres">
      <dgm:prSet presAssocID="{956FE17A-0952-47CA-9F6E-EC26D170B4E0}" presName="Triangle" presStyleLbl="alignNode1" presStyleIdx="5" presStyleCnt="7"/>
      <dgm:spPr/>
    </dgm:pt>
    <dgm:pt modelId="{7ACDAE6C-0306-4DB5-B32F-C5EE071CC073}" type="pres">
      <dgm:prSet presAssocID="{FBDDF2E1-0BED-4975-8FE0-C7E6FAC7BBF3}" presName="sibTrans" presStyleCnt="0"/>
      <dgm:spPr/>
    </dgm:pt>
    <dgm:pt modelId="{1D6E505A-D66A-4248-8D56-F4681FDB9118}" type="pres">
      <dgm:prSet presAssocID="{FBDDF2E1-0BED-4975-8FE0-C7E6FAC7BBF3}" presName="space" presStyleCnt="0"/>
      <dgm:spPr/>
    </dgm:pt>
    <dgm:pt modelId="{9BEAA868-BA66-4D85-8E55-2BE206D78932}" type="pres">
      <dgm:prSet presAssocID="{F931C6D5-BC72-4ACA-B464-A1F17001DD3A}" presName="composite" presStyleCnt="0"/>
      <dgm:spPr/>
    </dgm:pt>
    <dgm:pt modelId="{8471C588-89F1-43ED-A4BF-22B1B164D195}" type="pres">
      <dgm:prSet presAssocID="{F931C6D5-BC72-4ACA-B464-A1F17001DD3A}" presName="LShape" presStyleLbl="alignNode1" presStyleIdx="6" presStyleCnt="7"/>
      <dgm:spPr/>
    </dgm:pt>
    <dgm:pt modelId="{52866F24-240C-49F0-A6EE-C21793A46BE2}" type="pres">
      <dgm:prSet presAssocID="{F931C6D5-BC72-4ACA-B464-A1F17001DD3A}" presName="ParentText" presStyleLbl="revTx" presStyleIdx="3" presStyleCnt="4">
        <dgm:presLayoutVars>
          <dgm:chMax val="0"/>
          <dgm:chPref val="0"/>
          <dgm:bulletEnabled val="1"/>
        </dgm:presLayoutVars>
      </dgm:prSet>
      <dgm:spPr/>
    </dgm:pt>
  </dgm:ptLst>
  <dgm:cxnLst>
    <dgm:cxn modelId="{6FE6E737-EE9A-4A72-9393-E52FBD752ADE}" type="presOf" srcId="{9E10CEEA-3B7F-41FA-ADDB-7B0AF3D38349}" destId="{255086A6-2485-48D8-A09B-E5610573468F}" srcOrd="0" destOrd="0" presId="urn:microsoft.com/office/officeart/2009/3/layout/StepUpProcess"/>
    <dgm:cxn modelId="{FEB0E446-2901-4989-8CBA-AFA03545D874}" srcId="{9E10CEEA-3B7F-41FA-ADDB-7B0AF3D38349}" destId="{3D40A627-DB78-44A3-AA58-BB32B6D290A8}" srcOrd="0" destOrd="0" parTransId="{4E99CAF9-8211-49E7-8D69-5314C7E51155}" sibTransId="{F855A656-835A-44FE-8378-E5EFA8A98AE2}"/>
    <dgm:cxn modelId="{9034A64A-8D8A-41B6-A5DB-E92B3FD71FC4}" type="presOf" srcId="{44C1365D-03AA-49A8-8767-AE128BEB8A69}" destId="{14B5482B-8526-4555-A06C-5B22D1BAB9A2}" srcOrd="0" destOrd="0" presId="urn:microsoft.com/office/officeart/2009/3/layout/StepUpProcess"/>
    <dgm:cxn modelId="{750BC477-6BD9-4623-AA99-22757A9AC5D3}" type="presOf" srcId="{F931C6D5-BC72-4ACA-B464-A1F17001DD3A}" destId="{52866F24-240C-49F0-A6EE-C21793A46BE2}" srcOrd="0" destOrd="0" presId="urn:microsoft.com/office/officeart/2009/3/layout/StepUpProcess"/>
    <dgm:cxn modelId="{ECB6558B-33A3-48C3-84D6-868C8527F6D0}" srcId="{9E10CEEA-3B7F-41FA-ADDB-7B0AF3D38349}" destId="{956FE17A-0952-47CA-9F6E-EC26D170B4E0}" srcOrd="2" destOrd="0" parTransId="{190AEF1A-4616-4A8C-9175-EBC7BE221609}" sibTransId="{FBDDF2E1-0BED-4975-8FE0-C7E6FAC7BBF3}"/>
    <dgm:cxn modelId="{AEFD6094-5701-40FA-8646-803BDC42B9A0}" type="presOf" srcId="{956FE17A-0952-47CA-9F6E-EC26D170B4E0}" destId="{07A9590C-5090-435D-8DF3-4BE0BBA84120}" srcOrd="0" destOrd="0" presId="urn:microsoft.com/office/officeart/2009/3/layout/StepUpProcess"/>
    <dgm:cxn modelId="{7B042E97-53E9-4717-A336-84EB23E07A74}" srcId="{9E10CEEA-3B7F-41FA-ADDB-7B0AF3D38349}" destId="{44C1365D-03AA-49A8-8767-AE128BEB8A69}" srcOrd="1" destOrd="0" parTransId="{63186104-C6D5-4F2C-B50E-5615D890C9D8}" sibTransId="{3474ED3B-2A0F-4E9A-BDBA-F199380E569C}"/>
    <dgm:cxn modelId="{762501D6-2D48-4138-B29C-8A9C5AEB6E4F}" type="presOf" srcId="{3D40A627-DB78-44A3-AA58-BB32B6D290A8}" destId="{49964881-E9CF-4741-85BA-A702FCDFC812}" srcOrd="0" destOrd="0" presId="urn:microsoft.com/office/officeart/2009/3/layout/StepUpProcess"/>
    <dgm:cxn modelId="{483562F0-F445-4E6E-B50D-95040055DF05}" srcId="{9E10CEEA-3B7F-41FA-ADDB-7B0AF3D38349}" destId="{F931C6D5-BC72-4ACA-B464-A1F17001DD3A}" srcOrd="3" destOrd="0" parTransId="{C5C9B873-193C-4F7A-9BCE-302DF7B08CAF}" sibTransId="{88D2D479-BF35-4FDB-8A8A-06CF0F638BAC}"/>
    <dgm:cxn modelId="{8131E4A9-21D3-44FA-8A57-745548B98C11}" type="presParOf" srcId="{255086A6-2485-48D8-A09B-E5610573468F}" destId="{E22CCCAC-EA09-44B3-9AF0-F6D6CD78EE3A}" srcOrd="0" destOrd="0" presId="urn:microsoft.com/office/officeart/2009/3/layout/StepUpProcess"/>
    <dgm:cxn modelId="{8BBCB931-A6CE-428C-AFC6-32A06F5C0A45}" type="presParOf" srcId="{E22CCCAC-EA09-44B3-9AF0-F6D6CD78EE3A}" destId="{15110D64-39FE-4CEB-8292-A27DB54D3097}" srcOrd="0" destOrd="0" presId="urn:microsoft.com/office/officeart/2009/3/layout/StepUpProcess"/>
    <dgm:cxn modelId="{3A166074-5B5D-4E8A-8B65-4A3EA839AAE5}" type="presParOf" srcId="{E22CCCAC-EA09-44B3-9AF0-F6D6CD78EE3A}" destId="{49964881-E9CF-4741-85BA-A702FCDFC812}" srcOrd="1" destOrd="0" presId="urn:microsoft.com/office/officeart/2009/3/layout/StepUpProcess"/>
    <dgm:cxn modelId="{3001A4E8-D816-4122-9D01-0617857E8FE3}" type="presParOf" srcId="{E22CCCAC-EA09-44B3-9AF0-F6D6CD78EE3A}" destId="{39C86025-F296-42B9-A9CF-4413DD958BBB}" srcOrd="2" destOrd="0" presId="urn:microsoft.com/office/officeart/2009/3/layout/StepUpProcess"/>
    <dgm:cxn modelId="{9EB275B3-342E-4C14-967B-129ADDC6E237}" type="presParOf" srcId="{255086A6-2485-48D8-A09B-E5610573468F}" destId="{4B62B184-0ACD-4008-9BDD-29351A9B3345}" srcOrd="1" destOrd="0" presId="urn:microsoft.com/office/officeart/2009/3/layout/StepUpProcess"/>
    <dgm:cxn modelId="{E7ED0BE2-5AE6-4E13-B347-56891437BB2E}" type="presParOf" srcId="{4B62B184-0ACD-4008-9BDD-29351A9B3345}" destId="{81D67F32-8C26-4907-BB35-72A34AFB534F}" srcOrd="0" destOrd="0" presId="urn:microsoft.com/office/officeart/2009/3/layout/StepUpProcess"/>
    <dgm:cxn modelId="{8749C849-6910-46AB-8031-D2BE7D5478DA}" type="presParOf" srcId="{255086A6-2485-48D8-A09B-E5610573468F}" destId="{E20DFA8F-3D88-474B-AD90-3542551C6CC5}" srcOrd="2" destOrd="0" presId="urn:microsoft.com/office/officeart/2009/3/layout/StepUpProcess"/>
    <dgm:cxn modelId="{1C04631F-A3A1-41D0-B4B7-24918271B195}" type="presParOf" srcId="{E20DFA8F-3D88-474B-AD90-3542551C6CC5}" destId="{501B62DD-10CB-4DFF-BFC1-EDF62D2A712C}" srcOrd="0" destOrd="0" presId="urn:microsoft.com/office/officeart/2009/3/layout/StepUpProcess"/>
    <dgm:cxn modelId="{6A944E96-4396-4FF6-91CA-D1C2C9CB4592}" type="presParOf" srcId="{E20DFA8F-3D88-474B-AD90-3542551C6CC5}" destId="{14B5482B-8526-4555-A06C-5B22D1BAB9A2}" srcOrd="1" destOrd="0" presId="urn:microsoft.com/office/officeart/2009/3/layout/StepUpProcess"/>
    <dgm:cxn modelId="{B0F7F1A9-0A0E-4C8F-BDEE-113C42DE847C}" type="presParOf" srcId="{E20DFA8F-3D88-474B-AD90-3542551C6CC5}" destId="{F90CD8D2-15C1-45CA-BF8B-1A0B6FE2FB35}" srcOrd="2" destOrd="0" presId="urn:microsoft.com/office/officeart/2009/3/layout/StepUpProcess"/>
    <dgm:cxn modelId="{7A64E8E2-6E08-4AA3-A71D-03BDC54CD7FC}" type="presParOf" srcId="{255086A6-2485-48D8-A09B-E5610573468F}" destId="{51CF95E9-C4D0-44D2-876D-D27538621160}" srcOrd="3" destOrd="0" presId="urn:microsoft.com/office/officeart/2009/3/layout/StepUpProcess"/>
    <dgm:cxn modelId="{3CC9091D-4D57-47E5-8B29-0D2AE5154CA7}" type="presParOf" srcId="{51CF95E9-C4D0-44D2-876D-D27538621160}" destId="{23A54B4B-CA1C-4008-A685-F3C327E8C385}" srcOrd="0" destOrd="0" presId="urn:microsoft.com/office/officeart/2009/3/layout/StepUpProcess"/>
    <dgm:cxn modelId="{0A47573F-EDB0-4471-AE88-AC8EAEF863E2}" type="presParOf" srcId="{255086A6-2485-48D8-A09B-E5610573468F}" destId="{4AC9E2D8-E030-4374-9D24-42BE8904913F}" srcOrd="4" destOrd="0" presId="urn:microsoft.com/office/officeart/2009/3/layout/StepUpProcess"/>
    <dgm:cxn modelId="{E6988422-FBF7-4CBC-A217-B1DB93AEB622}" type="presParOf" srcId="{4AC9E2D8-E030-4374-9D24-42BE8904913F}" destId="{89FFBC31-1C13-4C61-A387-3E9454174E2E}" srcOrd="0" destOrd="0" presId="urn:microsoft.com/office/officeart/2009/3/layout/StepUpProcess"/>
    <dgm:cxn modelId="{27F416AA-E27B-4549-9988-6EFAA519F443}" type="presParOf" srcId="{4AC9E2D8-E030-4374-9D24-42BE8904913F}" destId="{07A9590C-5090-435D-8DF3-4BE0BBA84120}" srcOrd="1" destOrd="0" presId="urn:microsoft.com/office/officeart/2009/3/layout/StepUpProcess"/>
    <dgm:cxn modelId="{1D45BD8C-AFEC-4CE7-B64B-D0A197D54CE9}" type="presParOf" srcId="{4AC9E2D8-E030-4374-9D24-42BE8904913F}" destId="{E4561623-7EDE-4E6F-AB7E-7F7492FA5F9C}" srcOrd="2" destOrd="0" presId="urn:microsoft.com/office/officeart/2009/3/layout/StepUpProcess"/>
    <dgm:cxn modelId="{EF1D8CF9-EFB2-448C-867C-C88CAEF36F55}" type="presParOf" srcId="{255086A6-2485-48D8-A09B-E5610573468F}" destId="{7ACDAE6C-0306-4DB5-B32F-C5EE071CC073}" srcOrd="5" destOrd="0" presId="urn:microsoft.com/office/officeart/2009/3/layout/StepUpProcess"/>
    <dgm:cxn modelId="{F55DC195-794F-4033-801E-94E58456687E}" type="presParOf" srcId="{7ACDAE6C-0306-4DB5-B32F-C5EE071CC073}" destId="{1D6E505A-D66A-4248-8D56-F4681FDB9118}" srcOrd="0" destOrd="0" presId="urn:microsoft.com/office/officeart/2009/3/layout/StepUpProcess"/>
    <dgm:cxn modelId="{7F885D88-1FF9-45E4-9E5F-3E7DAD5AF118}" type="presParOf" srcId="{255086A6-2485-48D8-A09B-E5610573468F}" destId="{9BEAA868-BA66-4D85-8E55-2BE206D78932}" srcOrd="6" destOrd="0" presId="urn:microsoft.com/office/officeart/2009/3/layout/StepUpProcess"/>
    <dgm:cxn modelId="{FC0F14E4-0CFD-43F7-BEE6-7982BF40F826}" type="presParOf" srcId="{9BEAA868-BA66-4D85-8E55-2BE206D78932}" destId="{8471C588-89F1-43ED-A4BF-22B1B164D195}" srcOrd="0" destOrd="0" presId="urn:microsoft.com/office/officeart/2009/3/layout/StepUpProcess"/>
    <dgm:cxn modelId="{1094DD50-6035-4882-ABB8-D3C55D584251}" type="presParOf" srcId="{9BEAA868-BA66-4D85-8E55-2BE206D78932}" destId="{52866F24-240C-49F0-A6EE-C21793A46BE2}" srcOrd="1" destOrd="0" presId="urn:microsoft.com/office/officeart/2009/3/layout/StepUp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55B5393-FDF5-4241-9B77-4B8B4E92AA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IN"/>
        </a:p>
      </dgm:t>
    </dgm:pt>
    <dgm:pt modelId="{71E68BC3-3248-47AC-B931-59F625462FCB}">
      <dgm:prSet custT="1"/>
      <dgm:spPr/>
      <dgm:t>
        <a:bodyPr/>
        <a:lstStyle/>
        <a:p>
          <a:pPr rtl="0"/>
          <a:r>
            <a:rPr lang="en-US" sz="1900" b="0" dirty="0">
              <a:latin typeface="Cambria" panose="02040503050406030204" pitchFamily="18" charset="0"/>
            </a:rPr>
            <a:t>Close family</a:t>
          </a:r>
          <a:endParaRPr lang="en-IN" sz="1900" b="0" dirty="0">
            <a:latin typeface="Cambria" panose="02040503050406030204" pitchFamily="18" charset="0"/>
          </a:endParaRPr>
        </a:p>
      </dgm:t>
    </dgm:pt>
    <dgm:pt modelId="{D06E14C6-04F8-4E16-A7B6-A50AE3CADAE0}" type="parTrans" cxnId="{21E1E098-FC7A-463A-AC36-F689C1DDBB28}">
      <dgm:prSet/>
      <dgm:spPr/>
      <dgm:t>
        <a:bodyPr/>
        <a:lstStyle/>
        <a:p>
          <a:endParaRPr lang="en-IN" sz="1900" b="0">
            <a:latin typeface="Cambria" panose="02040503050406030204" pitchFamily="18" charset="0"/>
          </a:endParaRPr>
        </a:p>
      </dgm:t>
    </dgm:pt>
    <dgm:pt modelId="{DE153E94-E499-43B2-8574-45399B253945}" type="sibTrans" cxnId="{21E1E098-FC7A-463A-AC36-F689C1DDBB28}">
      <dgm:prSet/>
      <dgm:spPr/>
      <dgm:t>
        <a:bodyPr/>
        <a:lstStyle/>
        <a:p>
          <a:endParaRPr lang="en-IN" sz="1900" b="0">
            <a:latin typeface="Cambria" panose="02040503050406030204" pitchFamily="18" charset="0"/>
          </a:endParaRPr>
        </a:p>
      </dgm:t>
    </dgm:pt>
    <dgm:pt modelId="{54D03C95-B606-469B-970C-E015B77B8D33}">
      <dgm:prSet custT="1"/>
      <dgm:spPr/>
      <dgm:t>
        <a:bodyPr/>
        <a:lstStyle/>
        <a:p>
          <a:pPr rtl="0"/>
          <a:r>
            <a:rPr lang="en-US" sz="1900" b="0" i="1" dirty="0">
              <a:latin typeface="Cambria" panose="02040503050406030204" pitchFamily="18" charset="0"/>
            </a:rPr>
            <a:t>A parent, child or sibling who is not an immediate family member.</a:t>
          </a:r>
          <a:endParaRPr lang="en-IN" sz="1900" b="0" dirty="0">
            <a:latin typeface="Cambria" panose="02040503050406030204" pitchFamily="18" charset="0"/>
          </a:endParaRPr>
        </a:p>
      </dgm:t>
    </dgm:pt>
    <dgm:pt modelId="{9DD28D79-464C-436F-9F2C-6BCABD2F2F2E}" type="parTrans" cxnId="{4ECBF163-CCCA-413E-8F61-C3AD178696C1}">
      <dgm:prSet/>
      <dgm:spPr/>
      <dgm:t>
        <a:bodyPr/>
        <a:lstStyle/>
        <a:p>
          <a:endParaRPr lang="en-IN" sz="1900" b="0">
            <a:latin typeface="Cambria" panose="02040503050406030204" pitchFamily="18" charset="0"/>
          </a:endParaRPr>
        </a:p>
      </dgm:t>
    </dgm:pt>
    <dgm:pt modelId="{CE1A73B3-397B-49E4-ABAB-2423F60B5EF3}" type="sibTrans" cxnId="{4ECBF163-CCCA-413E-8F61-C3AD178696C1}">
      <dgm:prSet/>
      <dgm:spPr/>
      <dgm:t>
        <a:bodyPr/>
        <a:lstStyle/>
        <a:p>
          <a:endParaRPr lang="en-IN" sz="1900" b="0">
            <a:latin typeface="Cambria" panose="02040503050406030204" pitchFamily="18" charset="0"/>
          </a:endParaRPr>
        </a:p>
      </dgm:t>
    </dgm:pt>
    <dgm:pt modelId="{1C81003E-0F8C-40EE-909C-5449948F4B67}">
      <dgm:prSet custT="1"/>
      <dgm:spPr/>
      <dgm:t>
        <a:bodyPr/>
        <a:lstStyle/>
        <a:p>
          <a:pPr rtl="0"/>
          <a:r>
            <a:rPr lang="en-US" sz="1900" b="0" dirty="0">
              <a:latin typeface="Cambria" panose="02040503050406030204" pitchFamily="18" charset="0"/>
            </a:rPr>
            <a:t>Immediate family</a:t>
          </a:r>
          <a:endParaRPr lang="en-IN" sz="1900" b="0" dirty="0">
            <a:latin typeface="Cambria" panose="02040503050406030204" pitchFamily="18" charset="0"/>
          </a:endParaRPr>
        </a:p>
      </dgm:t>
    </dgm:pt>
    <dgm:pt modelId="{843BC9C6-9555-44E4-8DC7-7876EBDCC07A}" type="parTrans" cxnId="{BE86BC90-5325-422E-A504-E8E067C87DB9}">
      <dgm:prSet/>
      <dgm:spPr/>
      <dgm:t>
        <a:bodyPr/>
        <a:lstStyle/>
        <a:p>
          <a:endParaRPr lang="en-IN" sz="1900" b="0">
            <a:latin typeface="Cambria" panose="02040503050406030204" pitchFamily="18" charset="0"/>
          </a:endParaRPr>
        </a:p>
      </dgm:t>
    </dgm:pt>
    <dgm:pt modelId="{84B39670-91AD-45E7-A9BF-D4700CE27EF5}" type="sibTrans" cxnId="{BE86BC90-5325-422E-A504-E8E067C87DB9}">
      <dgm:prSet/>
      <dgm:spPr/>
      <dgm:t>
        <a:bodyPr/>
        <a:lstStyle/>
        <a:p>
          <a:endParaRPr lang="en-IN" sz="1900" b="0">
            <a:latin typeface="Cambria" panose="02040503050406030204" pitchFamily="18" charset="0"/>
          </a:endParaRPr>
        </a:p>
      </dgm:t>
    </dgm:pt>
    <dgm:pt modelId="{7DA88A0A-F079-41D0-8340-DC4733963ADC}">
      <dgm:prSet custT="1"/>
      <dgm:spPr/>
      <dgm:t>
        <a:bodyPr/>
        <a:lstStyle/>
        <a:p>
          <a:pPr rtl="0"/>
          <a:r>
            <a:rPr lang="en-US" sz="1900" b="0" i="1">
              <a:latin typeface="Cambria" panose="02040503050406030204" pitchFamily="18" charset="0"/>
            </a:rPr>
            <a:t>A spouse (or equivalent) or dependent. </a:t>
          </a:r>
          <a:endParaRPr lang="en-IN" sz="1900" b="0">
            <a:latin typeface="Cambria" panose="02040503050406030204" pitchFamily="18" charset="0"/>
          </a:endParaRPr>
        </a:p>
      </dgm:t>
    </dgm:pt>
    <dgm:pt modelId="{F58E9705-8C01-4AF5-A093-F6BB274459DC}" type="parTrans" cxnId="{EAA11F5B-49E3-4BC3-8A94-1E6D67A71ED6}">
      <dgm:prSet/>
      <dgm:spPr/>
      <dgm:t>
        <a:bodyPr/>
        <a:lstStyle/>
        <a:p>
          <a:endParaRPr lang="en-IN" sz="1900" b="0">
            <a:latin typeface="Cambria" panose="02040503050406030204" pitchFamily="18" charset="0"/>
          </a:endParaRPr>
        </a:p>
      </dgm:t>
    </dgm:pt>
    <dgm:pt modelId="{3A8204CE-8E90-46FB-9AB8-E1FE4791381E}" type="sibTrans" cxnId="{EAA11F5B-49E3-4BC3-8A94-1E6D67A71ED6}">
      <dgm:prSet/>
      <dgm:spPr/>
      <dgm:t>
        <a:bodyPr/>
        <a:lstStyle/>
        <a:p>
          <a:endParaRPr lang="en-IN" sz="1900" b="0">
            <a:latin typeface="Cambria" panose="02040503050406030204" pitchFamily="18" charset="0"/>
          </a:endParaRPr>
        </a:p>
      </dgm:t>
    </dgm:pt>
    <dgm:pt modelId="{0A923A8C-FFB1-421D-A677-E9BCEE3886B3}" type="pres">
      <dgm:prSet presAssocID="{255B5393-FDF5-4241-9B77-4B8B4E92AADE}" presName="vert0" presStyleCnt="0">
        <dgm:presLayoutVars>
          <dgm:dir/>
          <dgm:animOne val="branch"/>
          <dgm:animLvl val="lvl"/>
        </dgm:presLayoutVars>
      </dgm:prSet>
      <dgm:spPr/>
    </dgm:pt>
    <dgm:pt modelId="{F755B7E8-4B62-4BED-A89B-70B0A8F7CC74}" type="pres">
      <dgm:prSet presAssocID="{71E68BC3-3248-47AC-B931-59F625462FCB}" presName="thickLine" presStyleLbl="alignNode1" presStyleIdx="0" presStyleCnt="2"/>
      <dgm:spPr/>
    </dgm:pt>
    <dgm:pt modelId="{0ED90503-15C0-42F9-B06D-944381345F33}" type="pres">
      <dgm:prSet presAssocID="{71E68BC3-3248-47AC-B931-59F625462FCB}" presName="horz1" presStyleCnt="0"/>
      <dgm:spPr/>
    </dgm:pt>
    <dgm:pt modelId="{A67112C2-8C7C-430B-90E7-E43840A7939C}" type="pres">
      <dgm:prSet presAssocID="{71E68BC3-3248-47AC-B931-59F625462FCB}" presName="tx1" presStyleLbl="revTx" presStyleIdx="0" presStyleCnt="4" custScaleX="129724"/>
      <dgm:spPr/>
    </dgm:pt>
    <dgm:pt modelId="{DC5A3142-7FCD-42A4-830E-C042A37DBD26}" type="pres">
      <dgm:prSet presAssocID="{71E68BC3-3248-47AC-B931-59F625462FCB}" presName="vert1" presStyleCnt="0"/>
      <dgm:spPr/>
    </dgm:pt>
    <dgm:pt modelId="{93BADD7F-5E61-4076-AC52-5E2378F467B5}" type="pres">
      <dgm:prSet presAssocID="{54D03C95-B606-469B-970C-E015B77B8D33}" presName="vertSpace2a" presStyleCnt="0"/>
      <dgm:spPr/>
    </dgm:pt>
    <dgm:pt modelId="{E5956B7B-1C71-475C-BC07-1D10F2062A21}" type="pres">
      <dgm:prSet presAssocID="{54D03C95-B606-469B-970C-E015B77B8D33}" presName="horz2" presStyleCnt="0"/>
      <dgm:spPr/>
    </dgm:pt>
    <dgm:pt modelId="{5D947AD5-BEF2-42D1-A697-4FEC84670164}" type="pres">
      <dgm:prSet presAssocID="{54D03C95-B606-469B-970C-E015B77B8D33}" presName="horzSpace2" presStyleCnt="0"/>
      <dgm:spPr/>
    </dgm:pt>
    <dgm:pt modelId="{B6CCDA2F-3D7F-4017-B88F-B9A8DFA7D70A}" type="pres">
      <dgm:prSet presAssocID="{54D03C95-B606-469B-970C-E015B77B8D33}" presName="tx2" presStyleLbl="revTx" presStyleIdx="1" presStyleCnt="4"/>
      <dgm:spPr/>
    </dgm:pt>
    <dgm:pt modelId="{EF1DD58A-F97D-45C3-AC31-30670253C0C4}" type="pres">
      <dgm:prSet presAssocID="{54D03C95-B606-469B-970C-E015B77B8D33}" presName="vert2" presStyleCnt="0"/>
      <dgm:spPr/>
    </dgm:pt>
    <dgm:pt modelId="{62AB579B-7D89-468B-978C-B76769A28E34}" type="pres">
      <dgm:prSet presAssocID="{54D03C95-B606-469B-970C-E015B77B8D33}" presName="thinLine2b" presStyleLbl="callout" presStyleIdx="0" presStyleCnt="2"/>
      <dgm:spPr/>
    </dgm:pt>
    <dgm:pt modelId="{11EBF639-1DFC-442C-8958-9F2CA3065726}" type="pres">
      <dgm:prSet presAssocID="{54D03C95-B606-469B-970C-E015B77B8D33}" presName="vertSpace2b" presStyleCnt="0"/>
      <dgm:spPr/>
    </dgm:pt>
    <dgm:pt modelId="{00C2D3A5-2C6E-4B96-8273-1D8FFF958FDA}" type="pres">
      <dgm:prSet presAssocID="{1C81003E-0F8C-40EE-909C-5449948F4B67}" presName="thickLine" presStyleLbl="alignNode1" presStyleIdx="1" presStyleCnt="2"/>
      <dgm:spPr/>
    </dgm:pt>
    <dgm:pt modelId="{3B77A699-C815-4CE3-8FDE-A0A6629B6B4D}" type="pres">
      <dgm:prSet presAssocID="{1C81003E-0F8C-40EE-909C-5449948F4B67}" presName="horz1" presStyleCnt="0"/>
      <dgm:spPr/>
    </dgm:pt>
    <dgm:pt modelId="{0471F964-F30D-49D7-9A0C-D60E20C96CEE}" type="pres">
      <dgm:prSet presAssocID="{1C81003E-0F8C-40EE-909C-5449948F4B67}" presName="tx1" presStyleLbl="revTx" presStyleIdx="2" presStyleCnt="4" custScaleX="129724"/>
      <dgm:spPr/>
    </dgm:pt>
    <dgm:pt modelId="{7747943A-3BC1-4105-816E-1C6E80CEFB89}" type="pres">
      <dgm:prSet presAssocID="{1C81003E-0F8C-40EE-909C-5449948F4B67}" presName="vert1" presStyleCnt="0"/>
      <dgm:spPr/>
    </dgm:pt>
    <dgm:pt modelId="{50D442BC-E84F-48ED-9B16-AC731F0E8DDB}" type="pres">
      <dgm:prSet presAssocID="{7DA88A0A-F079-41D0-8340-DC4733963ADC}" presName="vertSpace2a" presStyleCnt="0"/>
      <dgm:spPr/>
    </dgm:pt>
    <dgm:pt modelId="{E7A16BF4-F255-45AC-AD8C-D3B2785F5E3E}" type="pres">
      <dgm:prSet presAssocID="{7DA88A0A-F079-41D0-8340-DC4733963ADC}" presName="horz2" presStyleCnt="0"/>
      <dgm:spPr/>
    </dgm:pt>
    <dgm:pt modelId="{6DF02F70-13E0-416D-BACD-EB31A5FB1C5A}" type="pres">
      <dgm:prSet presAssocID="{7DA88A0A-F079-41D0-8340-DC4733963ADC}" presName="horzSpace2" presStyleCnt="0"/>
      <dgm:spPr/>
    </dgm:pt>
    <dgm:pt modelId="{248D2023-7236-4321-B706-EF8E1119D6DB}" type="pres">
      <dgm:prSet presAssocID="{7DA88A0A-F079-41D0-8340-DC4733963ADC}" presName="tx2" presStyleLbl="revTx" presStyleIdx="3" presStyleCnt="4"/>
      <dgm:spPr/>
    </dgm:pt>
    <dgm:pt modelId="{C4506673-7B1C-4D47-A2F7-934FADDCB21A}" type="pres">
      <dgm:prSet presAssocID="{7DA88A0A-F079-41D0-8340-DC4733963ADC}" presName="vert2" presStyleCnt="0"/>
      <dgm:spPr/>
    </dgm:pt>
    <dgm:pt modelId="{652AC5DC-56AE-43D6-B985-CB2F88858F51}" type="pres">
      <dgm:prSet presAssocID="{7DA88A0A-F079-41D0-8340-DC4733963ADC}" presName="thinLine2b" presStyleLbl="callout" presStyleIdx="1" presStyleCnt="2"/>
      <dgm:spPr/>
    </dgm:pt>
    <dgm:pt modelId="{E5F18244-69F0-442D-909D-58A996D4F622}" type="pres">
      <dgm:prSet presAssocID="{7DA88A0A-F079-41D0-8340-DC4733963ADC}" presName="vertSpace2b" presStyleCnt="0"/>
      <dgm:spPr/>
    </dgm:pt>
  </dgm:ptLst>
  <dgm:cxnLst>
    <dgm:cxn modelId="{EAA11F5B-49E3-4BC3-8A94-1E6D67A71ED6}" srcId="{1C81003E-0F8C-40EE-909C-5449948F4B67}" destId="{7DA88A0A-F079-41D0-8340-DC4733963ADC}" srcOrd="0" destOrd="0" parTransId="{F58E9705-8C01-4AF5-A093-F6BB274459DC}" sibTransId="{3A8204CE-8E90-46FB-9AB8-E1FE4791381E}"/>
    <dgm:cxn modelId="{3C776662-8B85-495C-A7C1-68258291AC12}" type="presOf" srcId="{1C81003E-0F8C-40EE-909C-5449948F4B67}" destId="{0471F964-F30D-49D7-9A0C-D60E20C96CEE}" srcOrd="0" destOrd="0" presId="urn:microsoft.com/office/officeart/2008/layout/LinedList"/>
    <dgm:cxn modelId="{4ECBF163-CCCA-413E-8F61-C3AD178696C1}" srcId="{71E68BC3-3248-47AC-B931-59F625462FCB}" destId="{54D03C95-B606-469B-970C-E015B77B8D33}" srcOrd="0" destOrd="0" parTransId="{9DD28D79-464C-436F-9F2C-6BCABD2F2F2E}" sibTransId="{CE1A73B3-397B-49E4-ABAB-2423F60B5EF3}"/>
    <dgm:cxn modelId="{BE86BC90-5325-422E-A504-E8E067C87DB9}" srcId="{255B5393-FDF5-4241-9B77-4B8B4E92AADE}" destId="{1C81003E-0F8C-40EE-909C-5449948F4B67}" srcOrd="1" destOrd="0" parTransId="{843BC9C6-9555-44E4-8DC7-7876EBDCC07A}" sibTransId="{84B39670-91AD-45E7-A9BF-D4700CE27EF5}"/>
    <dgm:cxn modelId="{21E1E098-FC7A-463A-AC36-F689C1DDBB28}" srcId="{255B5393-FDF5-4241-9B77-4B8B4E92AADE}" destId="{71E68BC3-3248-47AC-B931-59F625462FCB}" srcOrd="0" destOrd="0" parTransId="{D06E14C6-04F8-4E16-A7B6-A50AE3CADAE0}" sibTransId="{DE153E94-E499-43B2-8574-45399B253945}"/>
    <dgm:cxn modelId="{0B57EDAA-705D-4D84-85CB-4CA949C1277C}" type="presOf" srcId="{54D03C95-B606-469B-970C-E015B77B8D33}" destId="{B6CCDA2F-3D7F-4017-B88F-B9A8DFA7D70A}" srcOrd="0" destOrd="0" presId="urn:microsoft.com/office/officeart/2008/layout/LinedList"/>
    <dgm:cxn modelId="{60C2A9BA-7832-4707-859A-2A6F79E9EB7C}" type="presOf" srcId="{7DA88A0A-F079-41D0-8340-DC4733963ADC}" destId="{248D2023-7236-4321-B706-EF8E1119D6DB}" srcOrd="0" destOrd="0" presId="urn:microsoft.com/office/officeart/2008/layout/LinedList"/>
    <dgm:cxn modelId="{93E7F3E4-58D7-4656-80E7-902D3F8E5B77}" type="presOf" srcId="{255B5393-FDF5-4241-9B77-4B8B4E92AADE}" destId="{0A923A8C-FFB1-421D-A677-E9BCEE3886B3}" srcOrd="0" destOrd="0" presId="urn:microsoft.com/office/officeart/2008/layout/LinedList"/>
    <dgm:cxn modelId="{60B930EF-F40F-4111-85BF-0144F9138DAE}" type="presOf" srcId="{71E68BC3-3248-47AC-B931-59F625462FCB}" destId="{A67112C2-8C7C-430B-90E7-E43840A7939C}" srcOrd="0" destOrd="0" presId="urn:microsoft.com/office/officeart/2008/layout/LinedList"/>
    <dgm:cxn modelId="{8E9010D5-A995-430B-8112-5B5E2BD05050}" type="presParOf" srcId="{0A923A8C-FFB1-421D-A677-E9BCEE3886B3}" destId="{F755B7E8-4B62-4BED-A89B-70B0A8F7CC74}" srcOrd="0" destOrd="0" presId="urn:microsoft.com/office/officeart/2008/layout/LinedList"/>
    <dgm:cxn modelId="{5178E61D-114E-42ED-9DC8-024C77BE031E}" type="presParOf" srcId="{0A923A8C-FFB1-421D-A677-E9BCEE3886B3}" destId="{0ED90503-15C0-42F9-B06D-944381345F33}" srcOrd="1" destOrd="0" presId="urn:microsoft.com/office/officeart/2008/layout/LinedList"/>
    <dgm:cxn modelId="{24FA8546-655C-44D6-B110-450F1199A43F}" type="presParOf" srcId="{0ED90503-15C0-42F9-B06D-944381345F33}" destId="{A67112C2-8C7C-430B-90E7-E43840A7939C}" srcOrd="0" destOrd="0" presId="urn:microsoft.com/office/officeart/2008/layout/LinedList"/>
    <dgm:cxn modelId="{C8367B6D-077D-48BB-8C0F-58CF7F969D54}" type="presParOf" srcId="{0ED90503-15C0-42F9-B06D-944381345F33}" destId="{DC5A3142-7FCD-42A4-830E-C042A37DBD26}" srcOrd="1" destOrd="0" presId="urn:microsoft.com/office/officeart/2008/layout/LinedList"/>
    <dgm:cxn modelId="{24BE8E79-69BE-4BAE-B546-D0A02B222303}" type="presParOf" srcId="{DC5A3142-7FCD-42A4-830E-C042A37DBD26}" destId="{93BADD7F-5E61-4076-AC52-5E2378F467B5}" srcOrd="0" destOrd="0" presId="urn:microsoft.com/office/officeart/2008/layout/LinedList"/>
    <dgm:cxn modelId="{991F949D-3FE5-4645-BF11-3351E65B8EF3}" type="presParOf" srcId="{DC5A3142-7FCD-42A4-830E-C042A37DBD26}" destId="{E5956B7B-1C71-475C-BC07-1D10F2062A21}" srcOrd="1" destOrd="0" presId="urn:microsoft.com/office/officeart/2008/layout/LinedList"/>
    <dgm:cxn modelId="{E96CB4F4-9AAF-4A9B-98D3-13276512BBF4}" type="presParOf" srcId="{E5956B7B-1C71-475C-BC07-1D10F2062A21}" destId="{5D947AD5-BEF2-42D1-A697-4FEC84670164}" srcOrd="0" destOrd="0" presId="urn:microsoft.com/office/officeart/2008/layout/LinedList"/>
    <dgm:cxn modelId="{CEF15448-DE16-44B1-A781-44977399D1D5}" type="presParOf" srcId="{E5956B7B-1C71-475C-BC07-1D10F2062A21}" destId="{B6CCDA2F-3D7F-4017-B88F-B9A8DFA7D70A}" srcOrd="1" destOrd="0" presId="urn:microsoft.com/office/officeart/2008/layout/LinedList"/>
    <dgm:cxn modelId="{D1755A0F-41F0-4DBB-972F-0318CDC5C400}" type="presParOf" srcId="{E5956B7B-1C71-475C-BC07-1D10F2062A21}" destId="{EF1DD58A-F97D-45C3-AC31-30670253C0C4}" srcOrd="2" destOrd="0" presId="urn:microsoft.com/office/officeart/2008/layout/LinedList"/>
    <dgm:cxn modelId="{DF8BD5A9-4157-4FC9-92CC-2C4E00E69FEB}" type="presParOf" srcId="{DC5A3142-7FCD-42A4-830E-C042A37DBD26}" destId="{62AB579B-7D89-468B-978C-B76769A28E34}" srcOrd="2" destOrd="0" presId="urn:microsoft.com/office/officeart/2008/layout/LinedList"/>
    <dgm:cxn modelId="{964A7103-6C78-451C-B004-9C5FDBB51B17}" type="presParOf" srcId="{DC5A3142-7FCD-42A4-830E-C042A37DBD26}" destId="{11EBF639-1DFC-442C-8958-9F2CA3065726}" srcOrd="3" destOrd="0" presId="urn:microsoft.com/office/officeart/2008/layout/LinedList"/>
    <dgm:cxn modelId="{07EC1F63-A6CA-47F9-B768-18DFD9AC00BB}" type="presParOf" srcId="{0A923A8C-FFB1-421D-A677-E9BCEE3886B3}" destId="{00C2D3A5-2C6E-4B96-8273-1D8FFF958FDA}" srcOrd="2" destOrd="0" presId="urn:microsoft.com/office/officeart/2008/layout/LinedList"/>
    <dgm:cxn modelId="{135E61A6-F853-4C51-A7C3-ACB857ADDA7D}" type="presParOf" srcId="{0A923A8C-FFB1-421D-A677-E9BCEE3886B3}" destId="{3B77A699-C815-4CE3-8FDE-A0A6629B6B4D}" srcOrd="3" destOrd="0" presId="urn:microsoft.com/office/officeart/2008/layout/LinedList"/>
    <dgm:cxn modelId="{7823573B-DC0D-4561-A246-035D0EA339A0}" type="presParOf" srcId="{3B77A699-C815-4CE3-8FDE-A0A6629B6B4D}" destId="{0471F964-F30D-49D7-9A0C-D60E20C96CEE}" srcOrd="0" destOrd="0" presId="urn:microsoft.com/office/officeart/2008/layout/LinedList"/>
    <dgm:cxn modelId="{A84FBBF0-36BB-4F7D-BE7D-ED306BDFBE90}" type="presParOf" srcId="{3B77A699-C815-4CE3-8FDE-A0A6629B6B4D}" destId="{7747943A-3BC1-4105-816E-1C6E80CEFB89}" srcOrd="1" destOrd="0" presId="urn:microsoft.com/office/officeart/2008/layout/LinedList"/>
    <dgm:cxn modelId="{A9E5D7DB-795F-43DD-8FE1-C16E3116C42B}" type="presParOf" srcId="{7747943A-3BC1-4105-816E-1C6E80CEFB89}" destId="{50D442BC-E84F-48ED-9B16-AC731F0E8DDB}" srcOrd="0" destOrd="0" presId="urn:microsoft.com/office/officeart/2008/layout/LinedList"/>
    <dgm:cxn modelId="{AEE7430A-892B-4E5C-AC4B-FCF4258BF024}" type="presParOf" srcId="{7747943A-3BC1-4105-816E-1C6E80CEFB89}" destId="{E7A16BF4-F255-45AC-AD8C-D3B2785F5E3E}" srcOrd="1" destOrd="0" presId="urn:microsoft.com/office/officeart/2008/layout/LinedList"/>
    <dgm:cxn modelId="{F483B947-698A-42AC-BC00-7F808061C8C9}" type="presParOf" srcId="{E7A16BF4-F255-45AC-AD8C-D3B2785F5E3E}" destId="{6DF02F70-13E0-416D-BACD-EB31A5FB1C5A}" srcOrd="0" destOrd="0" presId="urn:microsoft.com/office/officeart/2008/layout/LinedList"/>
    <dgm:cxn modelId="{07B746BE-67A8-4B86-96A4-25D26A57D003}" type="presParOf" srcId="{E7A16BF4-F255-45AC-AD8C-D3B2785F5E3E}" destId="{248D2023-7236-4321-B706-EF8E1119D6DB}" srcOrd="1" destOrd="0" presId="urn:microsoft.com/office/officeart/2008/layout/LinedList"/>
    <dgm:cxn modelId="{A36D5B1F-09EC-49C9-8859-EC587FB5ED91}" type="presParOf" srcId="{E7A16BF4-F255-45AC-AD8C-D3B2785F5E3E}" destId="{C4506673-7B1C-4D47-A2F7-934FADDCB21A}" srcOrd="2" destOrd="0" presId="urn:microsoft.com/office/officeart/2008/layout/LinedList"/>
    <dgm:cxn modelId="{C0111159-782F-465B-B09D-B617677A5AB9}" type="presParOf" srcId="{7747943A-3BC1-4105-816E-1C6E80CEFB89}" destId="{652AC5DC-56AE-43D6-B985-CB2F88858F51}" srcOrd="2" destOrd="0" presId="urn:microsoft.com/office/officeart/2008/layout/LinedList"/>
    <dgm:cxn modelId="{04C3F985-F570-40E7-B02C-7991BBEA5690}" type="presParOf" srcId="{7747943A-3BC1-4105-816E-1C6E80CEFB89}" destId="{E5F18244-69F0-442D-909D-58A996D4F62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E1EF3D3-1064-4101-B49D-23A850CF7AF4}"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IN"/>
        </a:p>
      </dgm:t>
    </dgm:pt>
    <dgm:pt modelId="{12B76CAE-68E1-4C98-B6EC-2E74595C49C8}">
      <dgm:prSet custT="1"/>
      <dgm:spPr>
        <a:solidFill>
          <a:srgbClr val="41719C"/>
        </a:solidFill>
      </dgm:spPr>
      <dgm:t>
        <a:bodyPr/>
        <a:lstStyle/>
        <a:p>
          <a:pPr algn="just" rtl="0"/>
          <a:r>
            <a:rPr lang="en-US" sz="1600" b="0" dirty="0">
              <a:latin typeface="Cambria" panose="02040503050406030204" pitchFamily="18" charset="0"/>
            </a:rPr>
            <a:t>No concept of materiality of Loans and Guarantee in the IESBA Code of Ethics, 2005 and in Code of Ethics, 2009</a:t>
          </a:r>
          <a:endParaRPr lang="en-IN" sz="1600" b="0" dirty="0">
            <a:latin typeface="Cambria" panose="02040503050406030204" pitchFamily="18" charset="0"/>
          </a:endParaRPr>
        </a:p>
      </dgm:t>
    </dgm:pt>
    <dgm:pt modelId="{AEEA28BF-F838-4F2F-AB7F-4D892433282D}" type="parTrans" cxnId="{8AD72EC8-36BF-4F2B-931C-8E460C509629}">
      <dgm:prSet/>
      <dgm:spPr/>
      <dgm:t>
        <a:bodyPr/>
        <a:lstStyle/>
        <a:p>
          <a:pPr algn="just"/>
          <a:endParaRPr lang="en-IN" sz="1600" b="0">
            <a:latin typeface="Cambria" panose="02040503050406030204" pitchFamily="18" charset="0"/>
          </a:endParaRPr>
        </a:p>
      </dgm:t>
    </dgm:pt>
    <dgm:pt modelId="{395DE0D9-9907-4027-BC01-04E1EF4443EC}" type="sibTrans" cxnId="{8AD72EC8-36BF-4F2B-931C-8E460C509629}">
      <dgm:prSet/>
      <dgm:spPr/>
      <dgm:t>
        <a:bodyPr/>
        <a:lstStyle/>
        <a:p>
          <a:pPr algn="just"/>
          <a:endParaRPr lang="en-IN" sz="1600" b="0">
            <a:latin typeface="Cambria" panose="02040503050406030204" pitchFamily="18" charset="0"/>
          </a:endParaRPr>
        </a:p>
      </dgm:t>
    </dgm:pt>
    <dgm:pt modelId="{864354DD-7882-4CC2-85E6-299B139B7BBF}">
      <dgm:prSet custT="1"/>
      <dgm:spPr/>
      <dgm:t>
        <a:bodyPr/>
        <a:lstStyle/>
        <a:p>
          <a:pPr algn="just" rtl="0"/>
          <a:r>
            <a:rPr lang="en-US" sz="1600" b="0" dirty="0">
              <a:latin typeface="Cambria" panose="02040503050406030204" pitchFamily="18" charset="0"/>
            </a:rPr>
            <a:t>The IESBA Code of Ethics, 2018 introduces the concept of materiality of Loans and Guarantees. In determining whether such a loan or guarantee is material to an individual, the combined net worth of the individual and the individual’s immediate family members may be taken into account. </a:t>
          </a:r>
          <a:endParaRPr lang="en-IN" sz="1600" b="0" dirty="0">
            <a:latin typeface="Cambria" panose="02040503050406030204" pitchFamily="18" charset="0"/>
          </a:endParaRPr>
        </a:p>
      </dgm:t>
    </dgm:pt>
    <dgm:pt modelId="{428A22C9-C135-4D8A-8482-2682749D7977}" type="parTrans" cxnId="{B97AEEAA-5A0D-4D9C-BC88-A3B500B8CB9E}">
      <dgm:prSet/>
      <dgm:spPr/>
      <dgm:t>
        <a:bodyPr/>
        <a:lstStyle/>
        <a:p>
          <a:pPr algn="just"/>
          <a:endParaRPr lang="en-IN" sz="1600" b="0">
            <a:latin typeface="Cambria" panose="02040503050406030204" pitchFamily="18" charset="0"/>
          </a:endParaRPr>
        </a:p>
      </dgm:t>
    </dgm:pt>
    <dgm:pt modelId="{EBFAB00E-910C-46B6-BD7E-032B782F7F3E}" type="sibTrans" cxnId="{B97AEEAA-5A0D-4D9C-BC88-A3B500B8CB9E}">
      <dgm:prSet/>
      <dgm:spPr/>
      <dgm:t>
        <a:bodyPr/>
        <a:lstStyle/>
        <a:p>
          <a:pPr algn="just"/>
          <a:endParaRPr lang="en-IN" sz="1600" b="0">
            <a:latin typeface="Cambria" panose="02040503050406030204" pitchFamily="18" charset="0"/>
          </a:endParaRPr>
        </a:p>
      </dgm:t>
    </dgm:pt>
    <dgm:pt modelId="{3831826F-7B8A-4708-B1A3-ED7FDFCC598C}">
      <dgm:prSet custT="1"/>
      <dgm:spPr/>
      <dgm:t>
        <a:bodyPr/>
        <a:lstStyle/>
        <a:p>
          <a:pPr algn="just" rtl="0"/>
          <a:r>
            <a:rPr lang="en-US" sz="1600" b="0">
              <a:latin typeface="Cambria" panose="02040503050406030204" pitchFamily="18" charset="0"/>
            </a:rPr>
            <a:t>Concept adopted in  Code of Ethics, 2019 (Volume – I)</a:t>
          </a:r>
          <a:endParaRPr lang="en-IN" sz="1600" b="0">
            <a:latin typeface="Cambria" panose="02040503050406030204" pitchFamily="18" charset="0"/>
          </a:endParaRPr>
        </a:p>
      </dgm:t>
    </dgm:pt>
    <dgm:pt modelId="{DBBE1C29-689E-4C0E-85DF-F54049A767A1}" type="parTrans" cxnId="{F1F15097-6DB1-4E27-A7D1-A3B3322D58DD}">
      <dgm:prSet/>
      <dgm:spPr/>
      <dgm:t>
        <a:bodyPr/>
        <a:lstStyle/>
        <a:p>
          <a:pPr algn="just"/>
          <a:endParaRPr lang="en-IN" sz="1600" b="0">
            <a:latin typeface="Cambria" panose="02040503050406030204" pitchFamily="18" charset="0"/>
          </a:endParaRPr>
        </a:p>
      </dgm:t>
    </dgm:pt>
    <dgm:pt modelId="{9BC308F5-1DB7-4724-8E01-6BFA07E10D5E}" type="sibTrans" cxnId="{F1F15097-6DB1-4E27-A7D1-A3B3322D58DD}">
      <dgm:prSet/>
      <dgm:spPr/>
      <dgm:t>
        <a:bodyPr/>
        <a:lstStyle/>
        <a:p>
          <a:pPr algn="just"/>
          <a:endParaRPr lang="en-IN" sz="1600" b="0">
            <a:latin typeface="Cambria" panose="02040503050406030204" pitchFamily="18" charset="0"/>
          </a:endParaRPr>
        </a:p>
      </dgm:t>
    </dgm:pt>
    <dgm:pt modelId="{135E7D63-5D35-4C08-8CB7-C61724ADB597}" type="pres">
      <dgm:prSet presAssocID="{7E1EF3D3-1064-4101-B49D-23A850CF7AF4}" presName="Name0" presStyleCnt="0">
        <dgm:presLayoutVars>
          <dgm:chMax val="7"/>
          <dgm:chPref val="7"/>
          <dgm:dir/>
        </dgm:presLayoutVars>
      </dgm:prSet>
      <dgm:spPr/>
    </dgm:pt>
    <dgm:pt modelId="{BFDFEE43-75CA-4D13-936D-346DE6478A4D}" type="pres">
      <dgm:prSet presAssocID="{7E1EF3D3-1064-4101-B49D-23A850CF7AF4}" presName="Name1" presStyleCnt="0"/>
      <dgm:spPr/>
    </dgm:pt>
    <dgm:pt modelId="{0329158C-C0B6-4845-A1A9-B01414F7C07B}" type="pres">
      <dgm:prSet presAssocID="{7E1EF3D3-1064-4101-B49D-23A850CF7AF4}" presName="cycle" presStyleCnt="0"/>
      <dgm:spPr/>
    </dgm:pt>
    <dgm:pt modelId="{7A2C6D8D-30FF-4EDD-A349-36FCC24DCD04}" type="pres">
      <dgm:prSet presAssocID="{7E1EF3D3-1064-4101-B49D-23A850CF7AF4}" presName="srcNode" presStyleLbl="node1" presStyleIdx="0" presStyleCnt="3"/>
      <dgm:spPr/>
    </dgm:pt>
    <dgm:pt modelId="{B9E11796-DEC4-451D-957C-964AA78EFB77}" type="pres">
      <dgm:prSet presAssocID="{7E1EF3D3-1064-4101-B49D-23A850CF7AF4}" presName="conn" presStyleLbl="parChTrans1D2" presStyleIdx="0" presStyleCnt="1"/>
      <dgm:spPr/>
    </dgm:pt>
    <dgm:pt modelId="{E8394F43-33CB-446B-AC40-1C4F7CEE320C}" type="pres">
      <dgm:prSet presAssocID="{7E1EF3D3-1064-4101-B49D-23A850CF7AF4}" presName="extraNode" presStyleLbl="node1" presStyleIdx="0" presStyleCnt="3"/>
      <dgm:spPr/>
    </dgm:pt>
    <dgm:pt modelId="{C0FC7125-5695-4DE0-BEB8-1C25209ABD4B}" type="pres">
      <dgm:prSet presAssocID="{7E1EF3D3-1064-4101-B49D-23A850CF7AF4}" presName="dstNode" presStyleLbl="node1" presStyleIdx="0" presStyleCnt="3"/>
      <dgm:spPr/>
    </dgm:pt>
    <dgm:pt modelId="{49BA35B5-6996-426D-8337-270A2D1B8A69}" type="pres">
      <dgm:prSet presAssocID="{12B76CAE-68E1-4C98-B6EC-2E74595C49C8}" presName="text_1" presStyleLbl="node1" presStyleIdx="0" presStyleCnt="3" custLinFactNeighborY="-30061">
        <dgm:presLayoutVars>
          <dgm:bulletEnabled val="1"/>
        </dgm:presLayoutVars>
      </dgm:prSet>
      <dgm:spPr/>
    </dgm:pt>
    <dgm:pt modelId="{6411D658-34BB-4E87-8EFF-0D91C8142873}" type="pres">
      <dgm:prSet presAssocID="{12B76CAE-68E1-4C98-B6EC-2E74595C49C8}" presName="accent_1" presStyleCnt="0"/>
      <dgm:spPr/>
    </dgm:pt>
    <dgm:pt modelId="{796CD5A4-90C9-4A75-B6EF-3B6FC07AE525}" type="pres">
      <dgm:prSet presAssocID="{12B76CAE-68E1-4C98-B6EC-2E74595C49C8}" presName="accentRepeatNode" presStyleLbl="solidFgAcc1" presStyleIdx="0" presStyleCnt="3" custLinFactNeighborY="-24054"/>
      <dgm:spPr/>
    </dgm:pt>
    <dgm:pt modelId="{9FA811CF-8356-4312-B49C-106C50DAC29D}" type="pres">
      <dgm:prSet presAssocID="{864354DD-7882-4CC2-85E6-299B139B7BBF}" presName="text_2" presStyleLbl="node1" presStyleIdx="1" presStyleCnt="3" custScaleY="217634" custLinFactNeighborY="11074">
        <dgm:presLayoutVars>
          <dgm:bulletEnabled val="1"/>
        </dgm:presLayoutVars>
      </dgm:prSet>
      <dgm:spPr/>
    </dgm:pt>
    <dgm:pt modelId="{1E153261-01ED-4E87-A21B-DDE8DC7F3640}" type="pres">
      <dgm:prSet presAssocID="{864354DD-7882-4CC2-85E6-299B139B7BBF}" presName="accent_2" presStyleCnt="0"/>
      <dgm:spPr/>
    </dgm:pt>
    <dgm:pt modelId="{EE4EDA6E-E386-425F-88AA-45F7E4DF8DE9}" type="pres">
      <dgm:prSet presAssocID="{864354DD-7882-4CC2-85E6-299B139B7BBF}" presName="accentRepeatNode" presStyleLbl="solidFgAcc1" presStyleIdx="1" presStyleCnt="3" custLinFactNeighborY="8862"/>
      <dgm:spPr/>
    </dgm:pt>
    <dgm:pt modelId="{F3544BBD-0834-484E-BB72-41CCCA500357}" type="pres">
      <dgm:prSet presAssocID="{3831826F-7B8A-4708-B1A3-ED7FDFCC598C}" presName="text_3" presStyleLbl="node1" presStyleIdx="2" presStyleCnt="3" custLinFactNeighborY="51582">
        <dgm:presLayoutVars>
          <dgm:bulletEnabled val="1"/>
        </dgm:presLayoutVars>
      </dgm:prSet>
      <dgm:spPr/>
    </dgm:pt>
    <dgm:pt modelId="{E48889AC-99E8-44DA-84A5-1485250FFA1A}" type="pres">
      <dgm:prSet presAssocID="{3831826F-7B8A-4708-B1A3-ED7FDFCC598C}" presName="accent_3" presStyleCnt="0"/>
      <dgm:spPr/>
    </dgm:pt>
    <dgm:pt modelId="{E9FF7964-C16A-47DD-9931-2451F3262FBF}" type="pres">
      <dgm:prSet presAssocID="{3831826F-7B8A-4708-B1A3-ED7FDFCC598C}" presName="accentRepeatNode" presStyleLbl="solidFgAcc1" presStyleIdx="2" presStyleCnt="3" custLinFactNeighborY="31266"/>
      <dgm:spPr/>
    </dgm:pt>
  </dgm:ptLst>
  <dgm:cxnLst>
    <dgm:cxn modelId="{1657651B-364E-48AA-ACA1-A12D9444AAAB}" type="presOf" srcId="{7E1EF3D3-1064-4101-B49D-23A850CF7AF4}" destId="{135E7D63-5D35-4C08-8CB7-C61724ADB597}" srcOrd="0" destOrd="0" presId="urn:microsoft.com/office/officeart/2008/layout/VerticalCurvedList"/>
    <dgm:cxn modelId="{FD14D232-DE1E-4A5E-B5CE-A08DE363CCA1}" type="presOf" srcId="{395DE0D9-9907-4027-BC01-04E1EF4443EC}" destId="{B9E11796-DEC4-451D-957C-964AA78EFB77}" srcOrd="0" destOrd="0" presId="urn:microsoft.com/office/officeart/2008/layout/VerticalCurvedList"/>
    <dgm:cxn modelId="{D49EE356-B939-413A-B93B-A726D90A5416}" type="presOf" srcId="{12B76CAE-68E1-4C98-B6EC-2E74595C49C8}" destId="{49BA35B5-6996-426D-8337-270A2D1B8A69}" srcOrd="0" destOrd="0" presId="urn:microsoft.com/office/officeart/2008/layout/VerticalCurvedList"/>
    <dgm:cxn modelId="{F1F15097-6DB1-4E27-A7D1-A3B3322D58DD}" srcId="{7E1EF3D3-1064-4101-B49D-23A850CF7AF4}" destId="{3831826F-7B8A-4708-B1A3-ED7FDFCC598C}" srcOrd="2" destOrd="0" parTransId="{DBBE1C29-689E-4C0E-85DF-F54049A767A1}" sibTransId="{9BC308F5-1DB7-4724-8E01-6BFA07E10D5E}"/>
    <dgm:cxn modelId="{B97AEEAA-5A0D-4D9C-BC88-A3B500B8CB9E}" srcId="{7E1EF3D3-1064-4101-B49D-23A850CF7AF4}" destId="{864354DD-7882-4CC2-85E6-299B139B7BBF}" srcOrd="1" destOrd="0" parTransId="{428A22C9-C135-4D8A-8482-2682749D7977}" sibTransId="{EBFAB00E-910C-46B6-BD7E-032B782F7F3E}"/>
    <dgm:cxn modelId="{8AD72EC8-36BF-4F2B-931C-8E460C509629}" srcId="{7E1EF3D3-1064-4101-B49D-23A850CF7AF4}" destId="{12B76CAE-68E1-4C98-B6EC-2E74595C49C8}" srcOrd="0" destOrd="0" parTransId="{AEEA28BF-F838-4F2F-AB7F-4D892433282D}" sibTransId="{395DE0D9-9907-4027-BC01-04E1EF4443EC}"/>
    <dgm:cxn modelId="{0A93B5D3-7845-4D58-9CF2-63FFA0AD2249}" type="presOf" srcId="{3831826F-7B8A-4708-B1A3-ED7FDFCC598C}" destId="{F3544BBD-0834-484E-BB72-41CCCA500357}" srcOrd="0" destOrd="0" presId="urn:microsoft.com/office/officeart/2008/layout/VerticalCurvedList"/>
    <dgm:cxn modelId="{A6A305DC-8D52-44A4-8C61-A6B2DBB3CAC7}" type="presOf" srcId="{864354DD-7882-4CC2-85E6-299B139B7BBF}" destId="{9FA811CF-8356-4312-B49C-106C50DAC29D}" srcOrd="0" destOrd="0" presId="urn:microsoft.com/office/officeart/2008/layout/VerticalCurvedList"/>
    <dgm:cxn modelId="{5A2114D3-5599-4938-A536-6EA30884CD88}" type="presParOf" srcId="{135E7D63-5D35-4C08-8CB7-C61724ADB597}" destId="{BFDFEE43-75CA-4D13-936D-346DE6478A4D}" srcOrd="0" destOrd="0" presId="urn:microsoft.com/office/officeart/2008/layout/VerticalCurvedList"/>
    <dgm:cxn modelId="{3B1EE3C1-CB01-47E5-87D2-25F13233044C}" type="presParOf" srcId="{BFDFEE43-75CA-4D13-936D-346DE6478A4D}" destId="{0329158C-C0B6-4845-A1A9-B01414F7C07B}" srcOrd="0" destOrd="0" presId="urn:microsoft.com/office/officeart/2008/layout/VerticalCurvedList"/>
    <dgm:cxn modelId="{F9EBC2A9-B4AE-43F7-B1AD-29A3852FDEF2}" type="presParOf" srcId="{0329158C-C0B6-4845-A1A9-B01414F7C07B}" destId="{7A2C6D8D-30FF-4EDD-A349-36FCC24DCD04}" srcOrd="0" destOrd="0" presId="urn:microsoft.com/office/officeart/2008/layout/VerticalCurvedList"/>
    <dgm:cxn modelId="{D4476B75-972F-4CC9-B87E-733A70C80218}" type="presParOf" srcId="{0329158C-C0B6-4845-A1A9-B01414F7C07B}" destId="{B9E11796-DEC4-451D-957C-964AA78EFB77}" srcOrd="1" destOrd="0" presId="urn:microsoft.com/office/officeart/2008/layout/VerticalCurvedList"/>
    <dgm:cxn modelId="{A5E3F39B-F8E3-4EC8-9250-31DB77ABD9B4}" type="presParOf" srcId="{0329158C-C0B6-4845-A1A9-B01414F7C07B}" destId="{E8394F43-33CB-446B-AC40-1C4F7CEE320C}" srcOrd="2" destOrd="0" presId="urn:microsoft.com/office/officeart/2008/layout/VerticalCurvedList"/>
    <dgm:cxn modelId="{CDCFC8EF-3FF1-4A6E-8AE3-0FE83E1CBABC}" type="presParOf" srcId="{0329158C-C0B6-4845-A1A9-B01414F7C07B}" destId="{C0FC7125-5695-4DE0-BEB8-1C25209ABD4B}" srcOrd="3" destOrd="0" presId="urn:microsoft.com/office/officeart/2008/layout/VerticalCurvedList"/>
    <dgm:cxn modelId="{ABBCDE3E-4038-4A0E-8618-B9E923BD8E0E}" type="presParOf" srcId="{BFDFEE43-75CA-4D13-936D-346DE6478A4D}" destId="{49BA35B5-6996-426D-8337-270A2D1B8A69}" srcOrd="1" destOrd="0" presId="urn:microsoft.com/office/officeart/2008/layout/VerticalCurvedList"/>
    <dgm:cxn modelId="{8D32803F-7F84-4B00-8B99-A55CCD74B61B}" type="presParOf" srcId="{BFDFEE43-75CA-4D13-936D-346DE6478A4D}" destId="{6411D658-34BB-4E87-8EFF-0D91C8142873}" srcOrd="2" destOrd="0" presId="urn:microsoft.com/office/officeart/2008/layout/VerticalCurvedList"/>
    <dgm:cxn modelId="{751BFA19-6890-445F-8466-2CF0AFB92CF5}" type="presParOf" srcId="{6411D658-34BB-4E87-8EFF-0D91C8142873}" destId="{796CD5A4-90C9-4A75-B6EF-3B6FC07AE525}" srcOrd="0" destOrd="0" presId="urn:microsoft.com/office/officeart/2008/layout/VerticalCurvedList"/>
    <dgm:cxn modelId="{9A4A272A-78E5-4D4D-A6E6-D08D9A784F19}" type="presParOf" srcId="{BFDFEE43-75CA-4D13-936D-346DE6478A4D}" destId="{9FA811CF-8356-4312-B49C-106C50DAC29D}" srcOrd="3" destOrd="0" presId="urn:microsoft.com/office/officeart/2008/layout/VerticalCurvedList"/>
    <dgm:cxn modelId="{159D5683-7B4B-4B30-A167-6093FD605A0D}" type="presParOf" srcId="{BFDFEE43-75CA-4D13-936D-346DE6478A4D}" destId="{1E153261-01ED-4E87-A21B-DDE8DC7F3640}" srcOrd="4" destOrd="0" presId="urn:microsoft.com/office/officeart/2008/layout/VerticalCurvedList"/>
    <dgm:cxn modelId="{18E1401A-880B-4004-B1FF-75B2CF3E7FFF}" type="presParOf" srcId="{1E153261-01ED-4E87-A21B-DDE8DC7F3640}" destId="{EE4EDA6E-E386-425F-88AA-45F7E4DF8DE9}" srcOrd="0" destOrd="0" presId="urn:microsoft.com/office/officeart/2008/layout/VerticalCurvedList"/>
    <dgm:cxn modelId="{F2E774E8-A210-4A4A-B254-7FD63C52EEAC}" type="presParOf" srcId="{BFDFEE43-75CA-4D13-936D-346DE6478A4D}" destId="{F3544BBD-0834-484E-BB72-41CCCA500357}" srcOrd="5" destOrd="0" presId="urn:microsoft.com/office/officeart/2008/layout/VerticalCurvedList"/>
    <dgm:cxn modelId="{B50D5422-2F63-46C5-95CF-96BAE98CCAD1}" type="presParOf" srcId="{BFDFEE43-75CA-4D13-936D-346DE6478A4D}" destId="{E48889AC-99E8-44DA-84A5-1485250FFA1A}" srcOrd="6" destOrd="0" presId="urn:microsoft.com/office/officeart/2008/layout/VerticalCurvedList"/>
    <dgm:cxn modelId="{78DEB928-B4DC-47D9-8B39-A6A4E685EF4B}" type="presParOf" srcId="{E48889AC-99E8-44DA-84A5-1485250FFA1A}" destId="{E9FF7964-C16A-47DD-9931-2451F3262FB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4B8E37-D029-415D-904A-53FE6D6373AA}"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IN"/>
        </a:p>
      </dgm:t>
    </dgm:pt>
    <dgm:pt modelId="{6F1B0195-B083-4590-B7CF-23567E66BF74}">
      <dgm:prSet custT="1"/>
      <dgm:spPr/>
      <dgm:t>
        <a:bodyPr/>
        <a:lstStyle/>
        <a:p>
          <a:pPr rtl="0"/>
          <a:r>
            <a:rPr lang="en-US" sz="2400" b="1" dirty="0">
              <a:latin typeface="Cambria" panose="02040503050406030204" pitchFamily="18" charset="0"/>
            </a:rPr>
            <a:t>Code of Ethics, 2009 – Part B </a:t>
          </a:r>
          <a:endParaRPr lang="en-IN" sz="2400" dirty="0">
            <a:latin typeface="Cambria" panose="02040503050406030204" pitchFamily="18" charset="0"/>
          </a:endParaRPr>
        </a:p>
      </dgm:t>
    </dgm:pt>
    <dgm:pt modelId="{8EA6B9B7-F511-4DCA-BC53-0E9267712EAE}" type="parTrans" cxnId="{19B33574-145C-437B-8C5B-B7CF288A7AEC}">
      <dgm:prSet/>
      <dgm:spPr/>
      <dgm:t>
        <a:bodyPr/>
        <a:lstStyle/>
        <a:p>
          <a:endParaRPr lang="en-IN" sz="2400">
            <a:latin typeface="Cambria" panose="02040503050406030204" pitchFamily="18" charset="0"/>
          </a:endParaRPr>
        </a:p>
      </dgm:t>
    </dgm:pt>
    <dgm:pt modelId="{9D6E08CA-4CE8-4434-9905-E659CA267FC1}" type="sibTrans" cxnId="{19B33574-145C-437B-8C5B-B7CF288A7AEC}">
      <dgm:prSet custT="1"/>
      <dgm:spPr>
        <a:solidFill>
          <a:schemeClr val="accent5">
            <a:lumMod val="40000"/>
            <a:lumOff val="60000"/>
          </a:schemeClr>
        </a:solidFill>
      </dgm:spPr>
      <dgm:t>
        <a:bodyPr/>
        <a:lstStyle/>
        <a:p>
          <a:endParaRPr lang="en-IN" sz="2400">
            <a:latin typeface="Cambria" panose="02040503050406030204" pitchFamily="18" charset="0"/>
          </a:endParaRPr>
        </a:p>
      </dgm:t>
    </dgm:pt>
    <dgm:pt modelId="{4A70CF65-A4E6-4FA9-A520-57E2E857BE7A}">
      <dgm:prSet custT="1"/>
      <dgm:spPr>
        <a:solidFill>
          <a:schemeClr val="accent5">
            <a:lumMod val="50000"/>
          </a:schemeClr>
        </a:solidFill>
      </dgm:spPr>
      <dgm:t>
        <a:bodyPr/>
        <a:lstStyle/>
        <a:p>
          <a:pPr rtl="0"/>
          <a:r>
            <a:rPr lang="en-US" sz="2400" b="1" dirty="0">
              <a:latin typeface="Cambria" panose="02040503050406030204" pitchFamily="18" charset="0"/>
            </a:rPr>
            <a:t>Code of Ethics,  2020 – Volume II </a:t>
          </a:r>
          <a:endParaRPr lang="en-IN" sz="2400" dirty="0">
            <a:latin typeface="Cambria" panose="02040503050406030204" pitchFamily="18" charset="0"/>
          </a:endParaRPr>
        </a:p>
      </dgm:t>
    </dgm:pt>
    <dgm:pt modelId="{A9236C55-0093-4494-8A0C-F0804C96C4F4}" type="parTrans" cxnId="{F5702785-AF6A-484F-8DA9-0DD4D950DDFC}">
      <dgm:prSet/>
      <dgm:spPr/>
      <dgm:t>
        <a:bodyPr/>
        <a:lstStyle/>
        <a:p>
          <a:endParaRPr lang="en-IN" sz="2400">
            <a:latin typeface="Cambria" panose="02040503050406030204" pitchFamily="18" charset="0"/>
          </a:endParaRPr>
        </a:p>
      </dgm:t>
    </dgm:pt>
    <dgm:pt modelId="{7BA5389D-3A59-4645-9AAD-F2C7075E8CF2}" type="sibTrans" cxnId="{F5702785-AF6A-484F-8DA9-0DD4D950DDFC}">
      <dgm:prSet/>
      <dgm:spPr/>
      <dgm:t>
        <a:bodyPr/>
        <a:lstStyle/>
        <a:p>
          <a:endParaRPr lang="en-IN" sz="2400">
            <a:latin typeface="Cambria" panose="02040503050406030204" pitchFamily="18" charset="0"/>
          </a:endParaRPr>
        </a:p>
      </dgm:t>
    </dgm:pt>
    <dgm:pt modelId="{3603EF91-62AF-4943-B3A2-868F81FB77E3}" type="pres">
      <dgm:prSet presAssocID="{684B8E37-D029-415D-904A-53FE6D6373AA}" presName="Name0" presStyleCnt="0">
        <dgm:presLayoutVars>
          <dgm:dir/>
          <dgm:resizeHandles val="exact"/>
        </dgm:presLayoutVars>
      </dgm:prSet>
      <dgm:spPr/>
    </dgm:pt>
    <dgm:pt modelId="{142E23ED-54B7-405E-B6C9-6547D67503DF}" type="pres">
      <dgm:prSet presAssocID="{6F1B0195-B083-4590-B7CF-23567E66BF74}" presName="node" presStyleLbl="node1" presStyleIdx="0" presStyleCnt="2">
        <dgm:presLayoutVars>
          <dgm:bulletEnabled val="1"/>
        </dgm:presLayoutVars>
      </dgm:prSet>
      <dgm:spPr/>
    </dgm:pt>
    <dgm:pt modelId="{A5926E63-3A78-44AF-A526-1F3F624E4D96}" type="pres">
      <dgm:prSet presAssocID="{9D6E08CA-4CE8-4434-9905-E659CA267FC1}" presName="sibTrans" presStyleLbl="sibTrans2D1" presStyleIdx="0" presStyleCnt="1"/>
      <dgm:spPr/>
    </dgm:pt>
    <dgm:pt modelId="{6D9B54C6-E476-49D7-BBA1-92E33BE27314}" type="pres">
      <dgm:prSet presAssocID="{9D6E08CA-4CE8-4434-9905-E659CA267FC1}" presName="connectorText" presStyleLbl="sibTrans2D1" presStyleIdx="0" presStyleCnt="1"/>
      <dgm:spPr/>
    </dgm:pt>
    <dgm:pt modelId="{2F5F69BC-73F3-417F-8AEA-4BC4E43992C5}" type="pres">
      <dgm:prSet presAssocID="{4A70CF65-A4E6-4FA9-A520-57E2E857BE7A}" presName="node" presStyleLbl="node1" presStyleIdx="1" presStyleCnt="2">
        <dgm:presLayoutVars>
          <dgm:bulletEnabled val="1"/>
        </dgm:presLayoutVars>
      </dgm:prSet>
      <dgm:spPr/>
    </dgm:pt>
  </dgm:ptLst>
  <dgm:cxnLst>
    <dgm:cxn modelId="{64D13521-0A97-423D-9AAC-9547F74EAB53}" type="presOf" srcId="{6F1B0195-B083-4590-B7CF-23567E66BF74}" destId="{142E23ED-54B7-405E-B6C9-6547D67503DF}" srcOrd="0" destOrd="0" presId="urn:microsoft.com/office/officeart/2005/8/layout/process1"/>
    <dgm:cxn modelId="{84D0C361-8222-475F-A8B0-BBA895668305}" type="presOf" srcId="{9D6E08CA-4CE8-4434-9905-E659CA267FC1}" destId="{6D9B54C6-E476-49D7-BBA1-92E33BE27314}" srcOrd="1" destOrd="0" presId="urn:microsoft.com/office/officeart/2005/8/layout/process1"/>
    <dgm:cxn modelId="{B1DEC646-D223-44BD-9551-F975AEFA76A0}" type="presOf" srcId="{684B8E37-D029-415D-904A-53FE6D6373AA}" destId="{3603EF91-62AF-4943-B3A2-868F81FB77E3}" srcOrd="0" destOrd="0" presId="urn:microsoft.com/office/officeart/2005/8/layout/process1"/>
    <dgm:cxn modelId="{19B33574-145C-437B-8C5B-B7CF288A7AEC}" srcId="{684B8E37-D029-415D-904A-53FE6D6373AA}" destId="{6F1B0195-B083-4590-B7CF-23567E66BF74}" srcOrd="0" destOrd="0" parTransId="{8EA6B9B7-F511-4DCA-BC53-0E9267712EAE}" sibTransId="{9D6E08CA-4CE8-4434-9905-E659CA267FC1}"/>
    <dgm:cxn modelId="{F5702785-AF6A-484F-8DA9-0DD4D950DDFC}" srcId="{684B8E37-D029-415D-904A-53FE6D6373AA}" destId="{4A70CF65-A4E6-4FA9-A520-57E2E857BE7A}" srcOrd="1" destOrd="0" parTransId="{A9236C55-0093-4494-8A0C-F0804C96C4F4}" sibTransId="{7BA5389D-3A59-4645-9AAD-F2C7075E8CF2}"/>
    <dgm:cxn modelId="{2E4A52B2-3928-454E-B33D-1BD864C9DB0D}" type="presOf" srcId="{9D6E08CA-4CE8-4434-9905-E659CA267FC1}" destId="{A5926E63-3A78-44AF-A526-1F3F624E4D96}" srcOrd="0" destOrd="0" presId="urn:microsoft.com/office/officeart/2005/8/layout/process1"/>
    <dgm:cxn modelId="{3AD81BCB-9801-42AF-BDD2-83140AF2120F}" type="presOf" srcId="{4A70CF65-A4E6-4FA9-A520-57E2E857BE7A}" destId="{2F5F69BC-73F3-417F-8AEA-4BC4E43992C5}" srcOrd="0" destOrd="0" presId="urn:microsoft.com/office/officeart/2005/8/layout/process1"/>
    <dgm:cxn modelId="{FED4B687-A787-4AC8-B7D7-D806BFF3B6D2}" type="presParOf" srcId="{3603EF91-62AF-4943-B3A2-868F81FB77E3}" destId="{142E23ED-54B7-405E-B6C9-6547D67503DF}" srcOrd="0" destOrd="0" presId="urn:microsoft.com/office/officeart/2005/8/layout/process1"/>
    <dgm:cxn modelId="{2FA16A8C-9F4E-4E9C-9F13-718CFC9DE7D6}" type="presParOf" srcId="{3603EF91-62AF-4943-B3A2-868F81FB77E3}" destId="{A5926E63-3A78-44AF-A526-1F3F624E4D96}" srcOrd="1" destOrd="0" presId="urn:microsoft.com/office/officeart/2005/8/layout/process1"/>
    <dgm:cxn modelId="{1F0F524F-BBA1-4237-9C3D-20846C3FB35B}" type="presParOf" srcId="{A5926E63-3A78-44AF-A526-1F3F624E4D96}" destId="{6D9B54C6-E476-49D7-BBA1-92E33BE27314}" srcOrd="0" destOrd="0" presId="urn:microsoft.com/office/officeart/2005/8/layout/process1"/>
    <dgm:cxn modelId="{3BB95E5E-1425-4748-9B2A-001137B4DB43}" type="presParOf" srcId="{3603EF91-62AF-4943-B3A2-868F81FB77E3}" destId="{2F5F69BC-73F3-417F-8AEA-4BC4E43992C5}"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FFE8110-CDBC-4D8E-BC9C-24C9A93435A5}"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IN"/>
        </a:p>
      </dgm:t>
    </dgm:pt>
    <dgm:pt modelId="{59751D9D-5B12-499C-816C-69C65F76B7D7}">
      <dgm:prSet custT="1"/>
      <dgm:spPr>
        <a:solidFill>
          <a:srgbClr val="41719C"/>
        </a:solidFill>
      </dgm:spPr>
      <dgm:t>
        <a:bodyPr/>
        <a:lstStyle/>
        <a:p>
          <a:pPr algn="just" rtl="0"/>
          <a:r>
            <a:rPr lang="en-US" sz="1500" b="1" dirty="0">
              <a:latin typeface="Cambria" panose="02040503050406030204" pitchFamily="18" charset="0"/>
            </a:rPr>
            <a:t>Code of Ethics, 2009 (Paragraph 290.197) mentions:</a:t>
          </a:r>
          <a:endParaRPr lang="en-IN" sz="1500" b="1" dirty="0">
            <a:latin typeface="Cambria" panose="02040503050406030204" pitchFamily="18" charset="0"/>
          </a:endParaRPr>
        </a:p>
      </dgm:t>
    </dgm:pt>
    <dgm:pt modelId="{A218DD45-23F2-4D26-A81E-782C876C0E9C}" type="parTrans" cxnId="{1F30C01F-AD4F-48EC-A51E-DE19C12CDE5D}">
      <dgm:prSet/>
      <dgm:spPr/>
      <dgm:t>
        <a:bodyPr/>
        <a:lstStyle/>
        <a:p>
          <a:pPr algn="just"/>
          <a:endParaRPr lang="en-IN" sz="1500" b="0">
            <a:latin typeface="Cambria" panose="02040503050406030204" pitchFamily="18" charset="0"/>
          </a:endParaRPr>
        </a:p>
      </dgm:t>
    </dgm:pt>
    <dgm:pt modelId="{4584B062-8D5A-45D9-90E6-5FC0807C96FE}" type="sibTrans" cxnId="{1F30C01F-AD4F-48EC-A51E-DE19C12CDE5D}">
      <dgm:prSet/>
      <dgm:spPr/>
      <dgm:t>
        <a:bodyPr/>
        <a:lstStyle/>
        <a:p>
          <a:pPr algn="just"/>
          <a:endParaRPr lang="en-IN" sz="1500" b="0">
            <a:latin typeface="Cambria" panose="02040503050406030204" pitchFamily="18" charset="0"/>
          </a:endParaRPr>
        </a:p>
      </dgm:t>
    </dgm:pt>
    <dgm:pt modelId="{0C7378F2-4CB5-4B07-B8AE-BEC7D5D3512D}">
      <dgm:prSet custT="1"/>
      <dgm:spPr>
        <a:solidFill>
          <a:srgbClr val="528CC1"/>
        </a:solidFill>
      </dgm:spPr>
      <dgm:t>
        <a:bodyPr/>
        <a:lstStyle/>
        <a:p>
          <a:pPr algn="just" rtl="0"/>
          <a:r>
            <a:rPr lang="en-US" sz="1500" b="1" dirty="0">
              <a:latin typeface="Cambria" panose="02040503050406030204" pitchFamily="18" charset="0"/>
            </a:rPr>
            <a:t>Code of Ethics, 2019 (Volume – I) mentions:</a:t>
          </a:r>
          <a:endParaRPr lang="en-IN" sz="1500" b="1" dirty="0">
            <a:latin typeface="Cambria" panose="02040503050406030204" pitchFamily="18" charset="0"/>
          </a:endParaRPr>
        </a:p>
      </dgm:t>
    </dgm:pt>
    <dgm:pt modelId="{469A9CA0-DB04-4327-B5AD-1F61648053DC}" type="parTrans" cxnId="{44C86313-4FB7-4E1F-A5B8-FEBC063B919B}">
      <dgm:prSet/>
      <dgm:spPr/>
      <dgm:t>
        <a:bodyPr/>
        <a:lstStyle/>
        <a:p>
          <a:pPr algn="just"/>
          <a:endParaRPr lang="en-IN" sz="1500" b="0">
            <a:latin typeface="Cambria" panose="02040503050406030204" pitchFamily="18" charset="0"/>
          </a:endParaRPr>
        </a:p>
      </dgm:t>
    </dgm:pt>
    <dgm:pt modelId="{9A9B2E88-6CEA-4C48-8BD4-2BE529B7CC77}" type="sibTrans" cxnId="{44C86313-4FB7-4E1F-A5B8-FEBC063B919B}">
      <dgm:prSet/>
      <dgm:spPr/>
      <dgm:t>
        <a:bodyPr/>
        <a:lstStyle/>
        <a:p>
          <a:pPr algn="just"/>
          <a:endParaRPr lang="en-IN" sz="1500" b="0">
            <a:latin typeface="Cambria" panose="02040503050406030204" pitchFamily="18" charset="0"/>
          </a:endParaRPr>
        </a:p>
      </dgm:t>
    </dgm:pt>
    <dgm:pt modelId="{5B0A7504-4328-4736-A73D-EFE45A06F710}">
      <dgm:prSet custT="1"/>
      <dgm:spPr>
        <a:solidFill>
          <a:srgbClr val="7AA5D3"/>
        </a:solidFill>
      </dgm:spPr>
      <dgm:t>
        <a:bodyPr/>
        <a:lstStyle/>
        <a:p>
          <a:pPr algn="just" rtl="0"/>
          <a:r>
            <a:rPr lang="en-US" sz="1500" b="1" dirty="0">
              <a:latin typeface="Cambria" panose="02040503050406030204" pitchFamily="18" charset="0"/>
            </a:rPr>
            <a:t>Regulation 192 reproduced – further , the activities where Council has permitted Contingent fees under 192 (h) </a:t>
          </a:r>
          <a:r>
            <a:rPr lang="en-US" sz="1500" b="1" dirty="0" err="1">
              <a:latin typeface="Cambria" panose="02040503050406030204" pitchFamily="18" charset="0"/>
            </a:rPr>
            <a:t>i.e</a:t>
          </a:r>
          <a:r>
            <a:rPr lang="en-US" sz="1500" b="1" dirty="0">
              <a:latin typeface="Cambria" panose="02040503050406030204" pitchFamily="18" charset="0"/>
            </a:rPr>
            <a:t> “</a:t>
          </a:r>
          <a:r>
            <a:rPr lang="en-US" sz="1500" b="1" i="1" dirty="0">
              <a:latin typeface="Cambria" panose="02040503050406030204" pitchFamily="18" charset="0"/>
            </a:rPr>
            <a:t>any other service or audit as may be decided by the Council” :-</a:t>
          </a:r>
          <a:endParaRPr lang="en-IN" sz="1500" b="1" dirty="0">
            <a:latin typeface="Cambria" panose="02040503050406030204" pitchFamily="18" charset="0"/>
          </a:endParaRPr>
        </a:p>
      </dgm:t>
    </dgm:pt>
    <dgm:pt modelId="{53546363-D439-4740-8D63-84699A20B038}" type="parTrans" cxnId="{379C9532-06E8-44EF-AECE-9BE789821021}">
      <dgm:prSet/>
      <dgm:spPr/>
      <dgm:t>
        <a:bodyPr/>
        <a:lstStyle/>
        <a:p>
          <a:pPr algn="just"/>
          <a:endParaRPr lang="en-IN" sz="1500" b="0">
            <a:latin typeface="Cambria" panose="02040503050406030204" pitchFamily="18" charset="0"/>
          </a:endParaRPr>
        </a:p>
      </dgm:t>
    </dgm:pt>
    <dgm:pt modelId="{A9FD3E28-F3A0-4E4D-8EBA-29A13ED5471C}" type="sibTrans" cxnId="{379C9532-06E8-44EF-AECE-9BE789821021}">
      <dgm:prSet/>
      <dgm:spPr/>
      <dgm:t>
        <a:bodyPr/>
        <a:lstStyle/>
        <a:p>
          <a:pPr algn="just"/>
          <a:endParaRPr lang="en-IN" sz="1500" b="0">
            <a:latin typeface="Cambria" panose="02040503050406030204" pitchFamily="18" charset="0"/>
          </a:endParaRPr>
        </a:p>
      </dgm:t>
    </dgm:pt>
    <dgm:pt modelId="{ABFF74F5-225B-4406-9147-3F85DDC8EFB5}">
      <dgm:prSet custT="1"/>
      <dgm:spPr/>
      <dgm:t>
        <a:bodyPr/>
        <a:lstStyle/>
        <a:p>
          <a:pPr algn="just" rtl="0"/>
          <a:r>
            <a:rPr lang="en-US" sz="1500" b="0" dirty="0">
              <a:latin typeface="Cambria" panose="02040503050406030204" pitchFamily="18" charset="0"/>
            </a:rPr>
            <a:t>Fee for rendering Non-assurance services to non-audit clients</a:t>
          </a:r>
          <a:endParaRPr lang="en-IN" sz="1500" b="0" dirty="0">
            <a:latin typeface="Cambria" panose="02040503050406030204" pitchFamily="18" charset="0"/>
          </a:endParaRPr>
        </a:p>
      </dgm:t>
    </dgm:pt>
    <dgm:pt modelId="{DB11B2E9-48FF-4012-B282-8D11915F5374}" type="sibTrans" cxnId="{755FA9C9-C397-4ED2-8360-46956A7A554F}">
      <dgm:prSet/>
      <dgm:spPr/>
      <dgm:t>
        <a:bodyPr/>
        <a:lstStyle/>
        <a:p>
          <a:pPr algn="just"/>
          <a:endParaRPr lang="en-IN" sz="1500" b="0">
            <a:latin typeface="Cambria" panose="02040503050406030204" pitchFamily="18" charset="0"/>
          </a:endParaRPr>
        </a:p>
      </dgm:t>
    </dgm:pt>
    <dgm:pt modelId="{0B538F6B-95D7-4DA7-A179-763B1A770FCA}" type="parTrans" cxnId="{755FA9C9-C397-4ED2-8360-46956A7A554F}">
      <dgm:prSet/>
      <dgm:spPr/>
      <dgm:t>
        <a:bodyPr/>
        <a:lstStyle/>
        <a:p>
          <a:pPr algn="just"/>
          <a:endParaRPr lang="en-IN" sz="1500" b="0">
            <a:latin typeface="Cambria" panose="02040503050406030204" pitchFamily="18" charset="0"/>
          </a:endParaRPr>
        </a:p>
      </dgm:t>
    </dgm:pt>
    <dgm:pt modelId="{470480D8-A67C-4E5F-BA9C-B254F45B5060}">
      <dgm:prSet custT="1"/>
      <dgm:spPr/>
      <dgm:t>
        <a:bodyPr/>
        <a:lstStyle/>
        <a:p>
          <a:pPr algn="just" rtl="0"/>
          <a:r>
            <a:rPr lang="en-US" sz="1500" b="0" dirty="0">
              <a:latin typeface="Cambria" panose="02040503050406030204" pitchFamily="18" charset="0"/>
            </a:rPr>
            <a:t>Charging of Fees by Members enrolled as Insolvency professional rendered either individually or as an entity under Insolvency and Bankruptcy Code, 2016 and rules made thereunder</a:t>
          </a:r>
          <a:endParaRPr lang="en-IN" sz="1500" b="0" dirty="0">
            <a:latin typeface="Cambria" panose="02040503050406030204" pitchFamily="18" charset="0"/>
          </a:endParaRPr>
        </a:p>
      </dgm:t>
    </dgm:pt>
    <dgm:pt modelId="{332DC3D8-8D52-4DF1-B86A-53E74B2F9E4B}" type="sibTrans" cxnId="{9C121E77-623D-4BE8-BDB3-5C0FD463B599}">
      <dgm:prSet/>
      <dgm:spPr/>
      <dgm:t>
        <a:bodyPr/>
        <a:lstStyle/>
        <a:p>
          <a:pPr algn="just"/>
          <a:endParaRPr lang="en-IN" sz="1500" b="0">
            <a:latin typeface="Cambria" panose="02040503050406030204" pitchFamily="18" charset="0"/>
          </a:endParaRPr>
        </a:p>
      </dgm:t>
    </dgm:pt>
    <dgm:pt modelId="{5E10E7BC-57C0-49AD-827C-3F35F1831CF5}" type="parTrans" cxnId="{9C121E77-623D-4BE8-BDB3-5C0FD463B599}">
      <dgm:prSet/>
      <dgm:spPr/>
      <dgm:t>
        <a:bodyPr/>
        <a:lstStyle/>
        <a:p>
          <a:pPr algn="just"/>
          <a:endParaRPr lang="en-IN" sz="1500" b="0">
            <a:latin typeface="Cambria" panose="02040503050406030204" pitchFamily="18" charset="0"/>
          </a:endParaRPr>
        </a:p>
      </dgm:t>
    </dgm:pt>
    <dgm:pt modelId="{D8C70D1E-8EF5-49F0-8A4B-231B5132581F}">
      <dgm:prSet custT="1"/>
      <dgm:spPr/>
      <dgm:t>
        <a:bodyPr/>
        <a:lstStyle/>
        <a:p>
          <a:pPr algn="just" rtl="0"/>
          <a:r>
            <a:rPr lang="en-US" sz="1500" b="0">
              <a:latin typeface="Cambria" panose="02040503050406030204" pitchFamily="18" charset="0"/>
            </a:rPr>
            <a:t>fees  based on  percentage of profits or contingent upon the findings, or results of such work not allowed (as per Clause 10 of Part-I of First Schedule to CA Act)  except as permitted under Regulation 192</a:t>
          </a:r>
          <a:endParaRPr lang="en-IN" sz="1500" b="0" dirty="0">
            <a:latin typeface="Cambria" panose="02040503050406030204" pitchFamily="18" charset="0"/>
          </a:endParaRPr>
        </a:p>
      </dgm:t>
    </dgm:pt>
    <dgm:pt modelId="{293645B6-E670-4327-9176-97F7366459D5}" type="parTrans" cxnId="{09EC9874-6BBD-458F-96F0-689C031E6306}">
      <dgm:prSet/>
      <dgm:spPr/>
      <dgm:t>
        <a:bodyPr/>
        <a:lstStyle/>
        <a:p>
          <a:pPr algn="just"/>
          <a:endParaRPr lang="en-IN" b="0"/>
        </a:p>
      </dgm:t>
    </dgm:pt>
    <dgm:pt modelId="{2C5E3BB7-6901-499D-8D11-4B9F11F388AD}" type="sibTrans" cxnId="{09EC9874-6BBD-458F-96F0-689C031E6306}">
      <dgm:prSet/>
      <dgm:spPr/>
      <dgm:t>
        <a:bodyPr/>
        <a:lstStyle/>
        <a:p>
          <a:pPr algn="just"/>
          <a:endParaRPr lang="en-IN" b="0"/>
        </a:p>
      </dgm:t>
    </dgm:pt>
    <dgm:pt modelId="{9C3A2032-5DBA-4C70-B364-B5DA7E1F103E}">
      <dgm:prSet custT="1"/>
      <dgm:spPr/>
      <dgm:t>
        <a:bodyPr/>
        <a:lstStyle/>
        <a:p>
          <a:pPr algn="just" rtl="0"/>
          <a:r>
            <a:rPr lang="en-US" sz="1500" b="0">
              <a:latin typeface="Cambria" panose="02040503050406030204" pitchFamily="18" charset="0"/>
            </a:rPr>
            <a:t>general description of Contingent fees and the general prohibition</a:t>
          </a:r>
          <a:endParaRPr lang="en-IN" sz="1500" b="0" dirty="0">
            <a:latin typeface="Cambria" panose="02040503050406030204" pitchFamily="18" charset="0"/>
          </a:endParaRPr>
        </a:p>
      </dgm:t>
    </dgm:pt>
    <dgm:pt modelId="{833EBA9F-9D00-46B2-9D3B-6AEFFC909B7B}" type="parTrans" cxnId="{896A4943-1A2F-41D8-998B-F481C0D93A47}">
      <dgm:prSet/>
      <dgm:spPr/>
      <dgm:t>
        <a:bodyPr/>
        <a:lstStyle/>
        <a:p>
          <a:pPr algn="just"/>
          <a:endParaRPr lang="en-IN" b="0"/>
        </a:p>
      </dgm:t>
    </dgm:pt>
    <dgm:pt modelId="{B687EDBB-2CFD-4603-B71C-01D5F6F41F62}" type="sibTrans" cxnId="{896A4943-1A2F-41D8-998B-F481C0D93A47}">
      <dgm:prSet/>
      <dgm:spPr/>
      <dgm:t>
        <a:bodyPr/>
        <a:lstStyle/>
        <a:p>
          <a:pPr algn="just"/>
          <a:endParaRPr lang="en-IN" b="0"/>
        </a:p>
      </dgm:t>
    </dgm:pt>
    <dgm:pt modelId="{7E0B448A-8DDE-4919-9F25-283CF3A6E94E}" type="pres">
      <dgm:prSet presAssocID="{7FFE8110-CDBC-4D8E-BC9C-24C9A93435A5}" presName="linear" presStyleCnt="0">
        <dgm:presLayoutVars>
          <dgm:dir/>
          <dgm:animLvl val="lvl"/>
          <dgm:resizeHandles val="exact"/>
        </dgm:presLayoutVars>
      </dgm:prSet>
      <dgm:spPr/>
    </dgm:pt>
    <dgm:pt modelId="{5B54B52A-198D-4891-A290-9A4332ADE2C4}" type="pres">
      <dgm:prSet presAssocID="{59751D9D-5B12-499C-816C-69C65F76B7D7}" presName="parentLin" presStyleCnt="0"/>
      <dgm:spPr/>
    </dgm:pt>
    <dgm:pt modelId="{2290D167-3963-4712-8E69-20F4AB129033}" type="pres">
      <dgm:prSet presAssocID="{59751D9D-5B12-499C-816C-69C65F76B7D7}" presName="parentLeftMargin" presStyleLbl="node1" presStyleIdx="0" presStyleCnt="3"/>
      <dgm:spPr/>
    </dgm:pt>
    <dgm:pt modelId="{2E188E66-26E3-4AFF-9E59-6B580FD30835}" type="pres">
      <dgm:prSet presAssocID="{59751D9D-5B12-499C-816C-69C65F76B7D7}" presName="parentText" presStyleLbl="node1" presStyleIdx="0" presStyleCnt="3" custScaleY="50706">
        <dgm:presLayoutVars>
          <dgm:chMax val="0"/>
          <dgm:bulletEnabled val="1"/>
        </dgm:presLayoutVars>
      </dgm:prSet>
      <dgm:spPr/>
    </dgm:pt>
    <dgm:pt modelId="{9549FD00-9000-46D9-AE21-1C140281B6C7}" type="pres">
      <dgm:prSet presAssocID="{59751D9D-5B12-499C-816C-69C65F76B7D7}" presName="negativeSpace" presStyleCnt="0"/>
      <dgm:spPr/>
    </dgm:pt>
    <dgm:pt modelId="{F35B981D-2C12-4BAD-800D-09C448053083}" type="pres">
      <dgm:prSet presAssocID="{59751D9D-5B12-499C-816C-69C65F76B7D7}" presName="childText" presStyleLbl="conFgAcc1" presStyleIdx="0" presStyleCnt="3">
        <dgm:presLayoutVars>
          <dgm:bulletEnabled val="1"/>
        </dgm:presLayoutVars>
      </dgm:prSet>
      <dgm:spPr/>
    </dgm:pt>
    <dgm:pt modelId="{83F8893A-8A83-4C0F-8D77-ED1EC5AA0F25}" type="pres">
      <dgm:prSet presAssocID="{4584B062-8D5A-45D9-90E6-5FC0807C96FE}" presName="spaceBetweenRectangles" presStyleCnt="0"/>
      <dgm:spPr/>
    </dgm:pt>
    <dgm:pt modelId="{31156D9B-7EA9-4867-BDA3-16D52855BA44}" type="pres">
      <dgm:prSet presAssocID="{0C7378F2-4CB5-4B07-B8AE-BEC7D5D3512D}" presName="parentLin" presStyleCnt="0"/>
      <dgm:spPr/>
    </dgm:pt>
    <dgm:pt modelId="{B3B5C164-96CE-4AFE-AD32-55A6F7401A84}" type="pres">
      <dgm:prSet presAssocID="{0C7378F2-4CB5-4B07-B8AE-BEC7D5D3512D}" presName="parentLeftMargin" presStyleLbl="node1" presStyleIdx="0" presStyleCnt="3"/>
      <dgm:spPr/>
    </dgm:pt>
    <dgm:pt modelId="{C0D21EC5-76CA-43A6-9500-AB8892517F6A}" type="pres">
      <dgm:prSet presAssocID="{0C7378F2-4CB5-4B07-B8AE-BEC7D5D3512D}" presName="parentText" presStyleLbl="node1" presStyleIdx="1" presStyleCnt="3" custScaleY="49147">
        <dgm:presLayoutVars>
          <dgm:chMax val="0"/>
          <dgm:bulletEnabled val="1"/>
        </dgm:presLayoutVars>
      </dgm:prSet>
      <dgm:spPr/>
    </dgm:pt>
    <dgm:pt modelId="{3153D125-03CA-4379-8BA9-BCF4C57F175A}" type="pres">
      <dgm:prSet presAssocID="{0C7378F2-4CB5-4B07-B8AE-BEC7D5D3512D}" presName="negativeSpace" presStyleCnt="0"/>
      <dgm:spPr/>
    </dgm:pt>
    <dgm:pt modelId="{307FB44C-A6A3-4402-91EE-4A1FEC956F32}" type="pres">
      <dgm:prSet presAssocID="{0C7378F2-4CB5-4B07-B8AE-BEC7D5D3512D}" presName="childText" presStyleLbl="conFgAcc1" presStyleIdx="1" presStyleCnt="3">
        <dgm:presLayoutVars>
          <dgm:bulletEnabled val="1"/>
        </dgm:presLayoutVars>
      </dgm:prSet>
      <dgm:spPr/>
    </dgm:pt>
    <dgm:pt modelId="{0B7D16EF-E246-42F6-8191-2A348E2BFA78}" type="pres">
      <dgm:prSet presAssocID="{9A9B2E88-6CEA-4C48-8BD4-2BE529B7CC77}" presName="spaceBetweenRectangles" presStyleCnt="0"/>
      <dgm:spPr/>
    </dgm:pt>
    <dgm:pt modelId="{714A29C6-95D9-4D8E-8AB7-741E10B97584}" type="pres">
      <dgm:prSet presAssocID="{5B0A7504-4328-4736-A73D-EFE45A06F710}" presName="parentLin" presStyleCnt="0"/>
      <dgm:spPr/>
    </dgm:pt>
    <dgm:pt modelId="{C3D78C5A-E0DB-4982-A22F-80B4EFC7102D}" type="pres">
      <dgm:prSet presAssocID="{5B0A7504-4328-4736-A73D-EFE45A06F710}" presName="parentLeftMargin" presStyleLbl="node1" presStyleIdx="1" presStyleCnt="3"/>
      <dgm:spPr/>
    </dgm:pt>
    <dgm:pt modelId="{1E22AAB7-B7E6-44BA-BA6B-7439832A555E}" type="pres">
      <dgm:prSet presAssocID="{5B0A7504-4328-4736-A73D-EFE45A06F710}" presName="parentText" presStyleLbl="node1" presStyleIdx="2" presStyleCnt="3">
        <dgm:presLayoutVars>
          <dgm:chMax val="0"/>
          <dgm:bulletEnabled val="1"/>
        </dgm:presLayoutVars>
      </dgm:prSet>
      <dgm:spPr/>
    </dgm:pt>
    <dgm:pt modelId="{6F109417-969E-441B-8E36-31A64746A06A}" type="pres">
      <dgm:prSet presAssocID="{5B0A7504-4328-4736-A73D-EFE45A06F710}" presName="negativeSpace" presStyleCnt="0"/>
      <dgm:spPr/>
    </dgm:pt>
    <dgm:pt modelId="{D09193F1-3638-4171-905F-24514E24B595}" type="pres">
      <dgm:prSet presAssocID="{5B0A7504-4328-4736-A73D-EFE45A06F710}" presName="childText" presStyleLbl="conFgAcc1" presStyleIdx="2" presStyleCnt="3">
        <dgm:presLayoutVars>
          <dgm:bulletEnabled val="1"/>
        </dgm:presLayoutVars>
      </dgm:prSet>
      <dgm:spPr/>
    </dgm:pt>
  </dgm:ptLst>
  <dgm:cxnLst>
    <dgm:cxn modelId="{44C86313-4FB7-4E1F-A5B8-FEBC063B919B}" srcId="{7FFE8110-CDBC-4D8E-BC9C-24C9A93435A5}" destId="{0C7378F2-4CB5-4B07-B8AE-BEC7D5D3512D}" srcOrd="1" destOrd="0" parTransId="{469A9CA0-DB04-4327-B5AD-1F61648053DC}" sibTransId="{9A9B2E88-6CEA-4C48-8BD4-2BE529B7CC77}"/>
    <dgm:cxn modelId="{1F30C01F-AD4F-48EC-A51E-DE19C12CDE5D}" srcId="{7FFE8110-CDBC-4D8E-BC9C-24C9A93435A5}" destId="{59751D9D-5B12-499C-816C-69C65F76B7D7}" srcOrd="0" destOrd="0" parTransId="{A218DD45-23F2-4D26-A81E-782C876C0E9C}" sibTransId="{4584B062-8D5A-45D9-90E6-5FC0807C96FE}"/>
    <dgm:cxn modelId="{16F69B24-1CF6-4E3E-90B7-40E7979BA316}" type="presOf" srcId="{0C7378F2-4CB5-4B07-B8AE-BEC7D5D3512D}" destId="{B3B5C164-96CE-4AFE-AD32-55A6F7401A84}" srcOrd="0" destOrd="0" presId="urn:microsoft.com/office/officeart/2005/8/layout/list1"/>
    <dgm:cxn modelId="{06D78828-30EB-451A-AE6D-90E50C281E11}" type="presOf" srcId="{D8C70D1E-8EF5-49F0-8A4B-231B5132581F}" destId="{F35B981D-2C12-4BAD-800D-09C448053083}" srcOrd="0" destOrd="0" presId="urn:microsoft.com/office/officeart/2005/8/layout/list1"/>
    <dgm:cxn modelId="{9D7DDF29-3A5C-491F-818E-DB85F42D0E5D}" type="presOf" srcId="{ABFF74F5-225B-4406-9147-3F85DDC8EFB5}" destId="{D09193F1-3638-4171-905F-24514E24B595}" srcOrd="0" destOrd="1" presId="urn:microsoft.com/office/officeart/2005/8/layout/list1"/>
    <dgm:cxn modelId="{E6366A2E-C6FB-4877-95CE-673AFB232D5F}" type="presOf" srcId="{59751D9D-5B12-499C-816C-69C65F76B7D7}" destId="{2E188E66-26E3-4AFF-9E59-6B580FD30835}" srcOrd="1" destOrd="0" presId="urn:microsoft.com/office/officeart/2005/8/layout/list1"/>
    <dgm:cxn modelId="{379C9532-06E8-44EF-AECE-9BE789821021}" srcId="{7FFE8110-CDBC-4D8E-BC9C-24C9A93435A5}" destId="{5B0A7504-4328-4736-A73D-EFE45A06F710}" srcOrd="2" destOrd="0" parTransId="{53546363-D439-4740-8D63-84699A20B038}" sibTransId="{A9FD3E28-F3A0-4E4D-8EBA-29A13ED5471C}"/>
    <dgm:cxn modelId="{5292E040-C28F-4D35-A5A8-F6015092EE4D}" type="presOf" srcId="{5B0A7504-4328-4736-A73D-EFE45A06F710}" destId="{C3D78C5A-E0DB-4982-A22F-80B4EFC7102D}" srcOrd="0" destOrd="0" presId="urn:microsoft.com/office/officeart/2005/8/layout/list1"/>
    <dgm:cxn modelId="{896A4943-1A2F-41D8-998B-F481C0D93A47}" srcId="{0C7378F2-4CB5-4B07-B8AE-BEC7D5D3512D}" destId="{9C3A2032-5DBA-4C70-B364-B5DA7E1F103E}" srcOrd="0" destOrd="0" parTransId="{833EBA9F-9D00-46B2-9D3B-6AEFFC909B7B}" sibTransId="{B687EDBB-2CFD-4603-B71C-01D5F6F41F62}"/>
    <dgm:cxn modelId="{4A8BC469-B742-4AB9-A461-3F9C739CE760}" type="presOf" srcId="{0C7378F2-4CB5-4B07-B8AE-BEC7D5D3512D}" destId="{C0D21EC5-76CA-43A6-9500-AB8892517F6A}" srcOrd="1" destOrd="0" presId="urn:microsoft.com/office/officeart/2005/8/layout/list1"/>
    <dgm:cxn modelId="{09EC9874-6BBD-458F-96F0-689C031E6306}" srcId="{59751D9D-5B12-499C-816C-69C65F76B7D7}" destId="{D8C70D1E-8EF5-49F0-8A4B-231B5132581F}" srcOrd="0" destOrd="0" parTransId="{293645B6-E670-4327-9176-97F7366459D5}" sibTransId="{2C5E3BB7-6901-499D-8D11-4B9F11F388AD}"/>
    <dgm:cxn modelId="{9C121E77-623D-4BE8-BDB3-5C0FD463B599}" srcId="{5B0A7504-4328-4736-A73D-EFE45A06F710}" destId="{470480D8-A67C-4E5F-BA9C-B254F45B5060}" srcOrd="0" destOrd="0" parTransId="{5E10E7BC-57C0-49AD-827C-3F35F1831CF5}" sibTransId="{332DC3D8-8D52-4DF1-B86A-53E74B2F9E4B}"/>
    <dgm:cxn modelId="{E73861A9-EF37-4AA7-BF94-10D588053B48}" type="presOf" srcId="{59751D9D-5B12-499C-816C-69C65F76B7D7}" destId="{2290D167-3963-4712-8E69-20F4AB129033}" srcOrd="0" destOrd="0" presId="urn:microsoft.com/office/officeart/2005/8/layout/list1"/>
    <dgm:cxn modelId="{6734B0A9-32AF-4AD6-94D6-952A21774627}" type="presOf" srcId="{5B0A7504-4328-4736-A73D-EFE45A06F710}" destId="{1E22AAB7-B7E6-44BA-BA6B-7439832A555E}" srcOrd="1" destOrd="0" presId="urn:microsoft.com/office/officeart/2005/8/layout/list1"/>
    <dgm:cxn modelId="{3C0CCFB4-BE21-443C-829A-35256110AECA}" type="presOf" srcId="{7FFE8110-CDBC-4D8E-BC9C-24C9A93435A5}" destId="{7E0B448A-8DDE-4919-9F25-283CF3A6E94E}" srcOrd="0" destOrd="0" presId="urn:microsoft.com/office/officeart/2005/8/layout/list1"/>
    <dgm:cxn modelId="{755FA9C9-C397-4ED2-8360-46956A7A554F}" srcId="{5B0A7504-4328-4736-A73D-EFE45A06F710}" destId="{ABFF74F5-225B-4406-9147-3F85DDC8EFB5}" srcOrd="1" destOrd="0" parTransId="{0B538F6B-95D7-4DA7-A179-763B1A770FCA}" sibTransId="{DB11B2E9-48FF-4012-B282-8D11915F5374}"/>
    <dgm:cxn modelId="{B4D8F4C9-7705-498E-B704-115AD111784D}" type="presOf" srcId="{9C3A2032-5DBA-4C70-B364-B5DA7E1F103E}" destId="{307FB44C-A6A3-4402-91EE-4A1FEC956F32}" srcOrd="0" destOrd="0" presId="urn:microsoft.com/office/officeart/2005/8/layout/list1"/>
    <dgm:cxn modelId="{F97152F6-0522-4DBE-A702-B1E659E8AFCA}" type="presOf" srcId="{470480D8-A67C-4E5F-BA9C-B254F45B5060}" destId="{D09193F1-3638-4171-905F-24514E24B595}" srcOrd="0" destOrd="0" presId="urn:microsoft.com/office/officeart/2005/8/layout/list1"/>
    <dgm:cxn modelId="{C3E79771-B8D1-4AC2-B39E-D8338455DFCD}" type="presParOf" srcId="{7E0B448A-8DDE-4919-9F25-283CF3A6E94E}" destId="{5B54B52A-198D-4891-A290-9A4332ADE2C4}" srcOrd="0" destOrd="0" presId="urn:microsoft.com/office/officeart/2005/8/layout/list1"/>
    <dgm:cxn modelId="{775D0C3C-4680-491D-8E85-ED921B85A236}" type="presParOf" srcId="{5B54B52A-198D-4891-A290-9A4332ADE2C4}" destId="{2290D167-3963-4712-8E69-20F4AB129033}" srcOrd="0" destOrd="0" presId="urn:microsoft.com/office/officeart/2005/8/layout/list1"/>
    <dgm:cxn modelId="{351CCB5A-502C-4188-BEB7-DC5233140A11}" type="presParOf" srcId="{5B54B52A-198D-4891-A290-9A4332ADE2C4}" destId="{2E188E66-26E3-4AFF-9E59-6B580FD30835}" srcOrd="1" destOrd="0" presId="urn:microsoft.com/office/officeart/2005/8/layout/list1"/>
    <dgm:cxn modelId="{5142B04F-8833-477B-BAB2-C285E67D3A62}" type="presParOf" srcId="{7E0B448A-8DDE-4919-9F25-283CF3A6E94E}" destId="{9549FD00-9000-46D9-AE21-1C140281B6C7}" srcOrd="1" destOrd="0" presId="urn:microsoft.com/office/officeart/2005/8/layout/list1"/>
    <dgm:cxn modelId="{7C60F2A0-3282-4530-8C6B-6CDDB3433A4C}" type="presParOf" srcId="{7E0B448A-8DDE-4919-9F25-283CF3A6E94E}" destId="{F35B981D-2C12-4BAD-800D-09C448053083}" srcOrd="2" destOrd="0" presId="urn:microsoft.com/office/officeart/2005/8/layout/list1"/>
    <dgm:cxn modelId="{06B8D7E3-413E-42CD-8C80-3F8A51F1214D}" type="presParOf" srcId="{7E0B448A-8DDE-4919-9F25-283CF3A6E94E}" destId="{83F8893A-8A83-4C0F-8D77-ED1EC5AA0F25}" srcOrd="3" destOrd="0" presId="urn:microsoft.com/office/officeart/2005/8/layout/list1"/>
    <dgm:cxn modelId="{A3F7D71F-BD7A-4B6D-80D4-82990A2DFB01}" type="presParOf" srcId="{7E0B448A-8DDE-4919-9F25-283CF3A6E94E}" destId="{31156D9B-7EA9-4867-BDA3-16D52855BA44}" srcOrd="4" destOrd="0" presId="urn:microsoft.com/office/officeart/2005/8/layout/list1"/>
    <dgm:cxn modelId="{B9CC2228-A9DC-420A-B30C-7A3AEA366F40}" type="presParOf" srcId="{31156D9B-7EA9-4867-BDA3-16D52855BA44}" destId="{B3B5C164-96CE-4AFE-AD32-55A6F7401A84}" srcOrd="0" destOrd="0" presId="urn:microsoft.com/office/officeart/2005/8/layout/list1"/>
    <dgm:cxn modelId="{DC125694-6CFA-4E31-898C-75B88EE8F757}" type="presParOf" srcId="{31156D9B-7EA9-4867-BDA3-16D52855BA44}" destId="{C0D21EC5-76CA-43A6-9500-AB8892517F6A}" srcOrd="1" destOrd="0" presId="urn:microsoft.com/office/officeart/2005/8/layout/list1"/>
    <dgm:cxn modelId="{528138A4-E71C-48EE-84D5-8509C8C594A6}" type="presParOf" srcId="{7E0B448A-8DDE-4919-9F25-283CF3A6E94E}" destId="{3153D125-03CA-4379-8BA9-BCF4C57F175A}" srcOrd="5" destOrd="0" presId="urn:microsoft.com/office/officeart/2005/8/layout/list1"/>
    <dgm:cxn modelId="{346CDA9F-E1FD-497B-B520-244A29FB8F06}" type="presParOf" srcId="{7E0B448A-8DDE-4919-9F25-283CF3A6E94E}" destId="{307FB44C-A6A3-4402-91EE-4A1FEC956F32}" srcOrd="6" destOrd="0" presId="urn:microsoft.com/office/officeart/2005/8/layout/list1"/>
    <dgm:cxn modelId="{D5434F9A-7FA5-4239-A5DB-7C51D35C5651}" type="presParOf" srcId="{7E0B448A-8DDE-4919-9F25-283CF3A6E94E}" destId="{0B7D16EF-E246-42F6-8191-2A348E2BFA78}" srcOrd="7" destOrd="0" presId="urn:microsoft.com/office/officeart/2005/8/layout/list1"/>
    <dgm:cxn modelId="{27741545-1EF1-4E0E-9D1B-5B91BAF70EAD}" type="presParOf" srcId="{7E0B448A-8DDE-4919-9F25-283CF3A6E94E}" destId="{714A29C6-95D9-4D8E-8AB7-741E10B97584}" srcOrd="8" destOrd="0" presId="urn:microsoft.com/office/officeart/2005/8/layout/list1"/>
    <dgm:cxn modelId="{B91552A7-C718-4480-969A-11EC43EDD718}" type="presParOf" srcId="{714A29C6-95D9-4D8E-8AB7-741E10B97584}" destId="{C3D78C5A-E0DB-4982-A22F-80B4EFC7102D}" srcOrd="0" destOrd="0" presId="urn:microsoft.com/office/officeart/2005/8/layout/list1"/>
    <dgm:cxn modelId="{CB58FF96-D91C-4395-ACC0-BB1E4B2889AB}" type="presParOf" srcId="{714A29C6-95D9-4D8E-8AB7-741E10B97584}" destId="{1E22AAB7-B7E6-44BA-BA6B-7439832A555E}" srcOrd="1" destOrd="0" presId="urn:microsoft.com/office/officeart/2005/8/layout/list1"/>
    <dgm:cxn modelId="{BF956BA9-4A30-48CB-BF6F-AC8829A52364}" type="presParOf" srcId="{7E0B448A-8DDE-4919-9F25-283CF3A6E94E}" destId="{6F109417-969E-441B-8E36-31A64746A06A}" srcOrd="9" destOrd="0" presId="urn:microsoft.com/office/officeart/2005/8/layout/list1"/>
    <dgm:cxn modelId="{F0FC34B3-2A8A-488E-847E-6A38D76361B3}" type="presParOf" srcId="{7E0B448A-8DDE-4919-9F25-283CF3A6E94E}" destId="{D09193F1-3638-4171-905F-24514E24B59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742B781-F130-4EB6-91BC-59D21D647133}" type="doc">
      <dgm:prSet loTypeId="urn:microsoft.com/office/officeart/2005/8/layout/target3" loCatId="relationship" qsTypeId="urn:microsoft.com/office/officeart/2005/8/quickstyle/simple1" qsCatId="simple" csTypeId="urn:microsoft.com/office/officeart/2005/8/colors/accent1_4" csCatId="accent1" phldr="1"/>
      <dgm:spPr/>
      <dgm:t>
        <a:bodyPr/>
        <a:lstStyle/>
        <a:p>
          <a:endParaRPr lang="en-IN"/>
        </a:p>
      </dgm:t>
    </dgm:pt>
    <dgm:pt modelId="{54A5B721-1963-477F-A7C9-E3EC1AD01FEB}">
      <dgm:prSet custT="1"/>
      <dgm:spPr/>
      <dgm:t>
        <a:bodyPr/>
        <a:lstStyle/>
        <a:p>
          <a:pPr algn="l" rtl="0"/>
          <a:r>
            <a:rPr lang="en-US" sz="1600" b="0" dirty="0">
              <a:latin typeface="Cambria" panose="02040503050406030204" pitchFamily="18" charset="0"/>
            </a:rPr>
            <a:t>Must result from inheritance/ succession/ partition of the family business </a:t>
          </a:r>
          <a:endParaRPr lang="en-IN" sz="1600" b="0" dirty="0">
            <a:latin typeface="Cambria" panose="02040503050406030204" pitchFamily="18" charset="0"/>
          </a:endParaRPr>
        </a:p>
      </dgm:t>
    </dgm:pt>
    <dgm:pt modelId="{12E54E95-19D3-42E4-AAF2-0B0565153D52}" type="parTrans" cxnId="{91FFA19E-5A0A-460E-AB51-8CD40E492FC6}">
      <dgm:prSet/>
      <dgm:spPr/>
      <dgm:t>
        <a:bodyPr/>
        <a:lstStyle/>
        <a:p>
          <a:pPr algn="l"/>
          <a:endParaRPr lang="en-IN" sz="1600" b="0">
            <a:latin typeface="Cambria" panose="02040503050406030204" pitchFamily="18" charset="0"/>
          </a:endParaRPr>
        </a:p>
      </dgm:t>
    </dgm:pt>
    <dgm:pt modelId="{CBB26DC8-3238-4D68-823F-136242E58F95}" type="sibTrans" cxnId="{91FFA19E-5A0A-460E-AB51-8CD40E492FC6}">
      <dgm:prSet/>
      <dgm:spPr/>
      <dgm:t>
        <a:bodyPr/>
        <a:lstStyle/>
        <a:p>
          <a:pPr algn="l"/>
          <a:endParaRPr lang="en-IN" sz="1600" b="0">
            <a:latin typeface="Cambria" panose="02040503050406030204" pitchFamily="18" charset="0"/>
          </a:endParaRPr>
        </a:p>
      </dgm:t>
    </dgm:pt>
    <dgm:pt modelId="{374F67E5-60BF-403C-A6C3-F667BC34A48E}">
      <dgm:prSet custT="1"/>
      <dgm:spPr/>
      <dgm:t>
        <a:bodyPr/>
        <a:lstStyle/>
        <a:p>
          <a:pPr algn="l" rtl="0"/>
          <a:r>
            <a:rPr lang="en-US" sz="1600" b="0" dirty="0">
              <a:latin typeface="Cambria" panose="02040503050406030204" pitchFamily="18" charset="0"/>
            </a:rPr>
            <a:t>Only after specific and prior approval of the Council</a:t>
          </a:r>
          <a:endParaRPr lang="en-IN" sz="1600" b="0" dirty="0">
            <a:latin typeface="Cambria" panose="02040503050406030204" pitchFamily="18" charset="0"/>
          </a:endParaRPr>
        </a:p>
      </dgm:t>
    </dgm:pt>
    <dgm:pt modelId="{EB8E3319-450E-4E17-AD07-CAA914162354}" type="parTrans" cxnId="{9B5E112C-B140-4B09-AD17-AB159B94E81E}">
      <dgm:prSet/>
      <dgm:spPr/>
      <dgm:t>
        <a:bodyPr/>
        <a:lstStyle/>
        <a:p>
          <a:pPr algn="l"/>
          <a:endParaRPr lang="en-IN" sz="1600" b="0">
            <a:latin typeface="Cambria" panose="02040503050406030204" pitchFamily="18" charset="0"/>
          </a:endParaRPr>
        </a:p>
      </dgm:t>
    </dgm:pt>
    <dgm:pt modelId="{FBBBE734-620D-451E-B90B-462643EAEB06}" type="sibTrans" cxnId="{9B5E112C-B140-4B09-AD17-AB159B94E81E}">
      <dgm:prSet/>
      <dgm:spPr/>
      <dgm:t>
        <a:bodyPr/>
        <a:lstStyle/>
        <a:p>
          <a:pPr algn="l"/>
          <a:endParaRPr lang="en-IN" sz="1600" b="0">
            <a:latin typeface="Cambria" panose="02040503050406030204" pitchFamily="18" charset="0"/>
          </a:endParaRPr>
        </a:p>
      </dgm:t>
    </dgm:pt>
    <dgm:pt modelId="{2783ABAD-5EFA-4F9F-B358-7D8D709B5E2B}">
      <dgm:prSet custT="1"/>
      <dgm:spPr/>
      <dgm:t>
        <a:bodyPr/>
        <a:lstStyle/>
        <a:p>
          <a:pPr algn="l" rtl="0"/>
          <a:r>
            <a:rPr lang="en-US" sz="1600" b="0" dirty="0">
              <a:latin typeface="Cambria" panose="02040503050406030204" pitchFamily="18" charset="0"/>
            </a:rPr>
            <a:t>Karta cannot have active role</a:t>
          </a:r>
          <a:endParaRPr lang="en-IN" sz="1600" b="0" dirty="0">
            <a:latin typeface="Cambria" panose="02040503050406030204" pitchFamily="18" charset="0"/>
          </a:endParaRPr>
        </a:p>
      </dgm:t>
    </dgm:pt>
    <dgm:pt modelId="{BF267982-DFA1-451B-90E9-8661E035C6B6}" type="parTrans" cxnId="{2D7D1B63-C302-4EC7-A799-E21CAFD7EBAB}">
      <dgm:prSet/>
      <dgm:spPr/>
      <dgm:t>
        <a:bodyPr/>
        <a:lstStyle/>
        <a:p>
          <a:pPr algn="l"/>
          <a:endParaRPr lang="en-IN" sz="1600" b="0">
            <a:latin typeface="Cambria" panose="02040503050406030204" pitchFamily="18" charset="0"/>
          </a:endParaRPr>
        </a:p>
      </dgm:t>
    </dgm:pt>
    <dgm:pt modelId="{9A50A6D9-9976-4A2F-82AF-E61591B9CE77}" type="sibTrans" cxnId="{2D7D1B63-C302-4EC7-A799-E21CAFD7EBAB}">
      <dgm:prSet/>
      <dgm:spPr/>
      <dgm:t>
        <a:bodyPr/>
        <a:lstStyle/>
        <a:p>
          <a:pPr algn="l"/>
          <a:endParaRPr lang="en-IN" sz="1600" b="0">
            <a:latin typeface="Cambria" panose="02040503050406030204" pitchFamily="18" charset="0"/>
          </a:endParaRPr>
        </a:p>
      </dgm:t>
    </dgm:pt>
    <dgm:pt modelId="{C450E9E3-055E-481F-A8CC-474201E67865}">
      <dgm:prSet custT="1"/>
      <dgm:spPr/>
      <dgm:t>
        <a:bodyPr/>
        <a:lstStyle/>
        <a:p>
          <a:pPr algn="l" rtl="0"/>
          <a:r>
            <a:rPr lang="en-US" sz="1600" b="0" dirty="0">
              <a:latin typeface="Cambria" panose="02040503050406030204" pitchFamily="18" charset="0"/>
            </a:rPr>
            <a:t>Attest functions not permitted</a:t>
          </a:r>
          <a:endParaRPr lang="en-IN" sz="1600" b="0" dirty="0">
            <a:latin typeface="Cambria" panose="02040503050406030204" pitchFamily="18" charset="0"/>
          </a:endParaRPr>
        </a:p>
      </dgm:t>
    </dgm:pt>
    <dgm:pt modelId="{99F7B538-9022-4C51-BFF0-3D525A61B355}" type="parTrans" cxnId="{8BA3A3B8-9AE6-4481-9591-503FAD0128A5}">
      <dgm:prSet/>
      <dgm:spPr/>
      <dgm:t>
        <a:bodyPr/>
        <a:lstStyle/>
        <a:p>
          <a:pPr algn="l"/>
          <a:endParaRPr lang="en-IN" sz="1600" b="0">
            <a:latin typeface="Cambria" panose="02040503050406030204" pitchFamily="18" charset="0"/>
          </a:endParaRPr>
        </a:p>
      </dgm:t>
    </dgm:pt>
    <dgm:pt modelId="{85E9AE78-E5E6-44C7-B11E-049BB7A5DB5C}" type="sibTrans" cxnId="{8BA3A3B8-9AE6-4481-9591-503FAD0128A5}">
      <dgm:prSet/>
      <dgm:spPr/>
      <dgm:t>
        <a:bodyPr/>
        <a:lstStyle/>
        <a:p>
          <a:pPr algn="l"/>
          <a:endParaRPr lang="en-IN" sz="1600" b="0">
            <a:latin typeface="Cambria" panose="02040503050406030204" pitchFamily="18" charset="0"/>
          </a:endParaRPr>
        </a:p>
      </dgm:t>
    </dgm:pt>
    <dgm:pt modelId="{025116BC-3858-4FFE-9336-5A5CC6F0FAB4}" type="pres">
      <dgm:prSet presAssocID="{A742B781-F130-4EB6-91BC-59D21D647133}" presName="Name0" presStyleCnt="0">
        <dgm:presLayoutVars>
          <dgm:chMax val="7"/>
          <dgm:dir/>
          <dgm:animLvl val="lvl"/>
          <dgm:resizeHandles val="exact"/>
        </dgm:presLayoutVars>
      </dgm:prSet>
      <dgm:spPr/>
    </dgm:pt>
    <dgm:pt modelId="{9AE943F5-B3E0-48DF-B4EC-81FC3C3430EA}" type="pres">
      <dgm:prSet presAssocID="{54A5B721-1963-477F-A7C9-E3EC1AD01FEB}" presName="circle1" presStyleLbl="node1" presStyleIdx="0" presStyleCnt="4"/>
      <dgm:spPr/>
    </dgm:pt>
    <dgm:pt modelId="{F2B3CBD1-364D-42BB-AD4F-DCAFF80955BD}" type="pres">
      <dgm:prSet presAssocID="{54A5B721-1963-477F-A7C9-E3EC1AD01FEB}" presName="space" presStyleCnt="0"/>
      <dgm:spPr/>
    </dgm:pt>
    <dgm:pt modelId="{F34FE11C-EF7E-4FBE-A075-1959EBC18B56}" type="pres">
      <dgm:prSet presAssocID="{54A5B721-1963-477F-A7C9-E3EC1AD01FEB}" presName="rect1" presStyleLbl="alignAcc1" presStyleIdx="0" presStyleCnt="4"/>
      <dgm:spPr/>
    </dgm:pt>
    <dgm:pt modelId="{DDB462BB-66CE-45BA-BDE7-7E5CC90FF33E}" type="pres">
      <dgm:prSet presAssocID="{374F67E5-60BF-403C-A6C3-F667BC34A48E}" presName="vertSpace2" presStyleLbl="node1" presStyleIdx="0" presStyleCnt="4"/>
      <dgm:spPr/>
    </dgm:pt>
    <dgm:pt modelId="{24B0B35D-64F5-4461-8107-6DDDC9F1445F}" type="pres">
      <dgm:prSet presAssocID="{374F67E5-60BF-403C-A6C3-F667BC34A48E}" presName="circle2" presStyleLbl="node1" presStyleIdx="1" presStyleCnt="4"/>
      <dgm:spPr/>
    </dgm:pt>
    <dgm:pt modelId="{C08F296E-1962-4EAC-8172-AA2D3A90154B}" type="pres">
      <dgm:prSet presAssocID="{374F67E5-60BF-403C-A6C3-F667BC34A48E}" presName="rect2" presStyleLbl="alignAcc1" presStyleIdx="1" presStyleCnt="4"/>
      <dgm:spPr/>
    </dgm:pt>
    <dgm:pt modelId="{0E5A863F-B1BD-491A-A6FC-6F7169B1B177}" type="pres">
      <dgm:prSet presAssocID="{2783ABAD-5EFA-4F9F-B358-7D8D709B5E2B}" presName="vertSpace3" presStyleLbl="node1" presStyleIdx="1" presStyleCnt="4"/>
      <dgm:spPr/>
    </dgm:pt>
    <dgm:pt modelId="{982B2497-BF30-494C-B7D1-13FEE3581A82}" type="pres">
      <dgm:prSet presAssocID="{2783ABAD-5EFA-4F9F-B358-7D8D709B5E2B}" presName="circle3" presStyleLbl="node1" presStyleIdx="2" presStyleCnt="4"/>
      <dgm:spPr/>
    </dgm:pt>
    <dgm:pt modelId="{7BC9D377-B52F-4848-B26D-90CC6465EF35}" type="pres">
      <dgm:prSet presAssocID="{2783ABAD-5EFA-4F9F-B358-7D8D709B5E2B}" presName="rect3" presStyleLbl="alignAcc1" presStyleIdx="2" presStyleCnt="4"/>
      <dgm:spPr/>
    </dgm:pt>
    <dgm:pt modelId="{FC944758-1BA8-403C-82A3-380CF573BB59}" type="pres">
      <dgm:prSet presAssocID="{C450E9E3-055E-481F-A8CC-474201E67865}" presName="vertSpace4" presStyleLbl="node1" presStyleIdx="2" presStyleCnt="4"/>
      <dgm:spPr/>
    </dgm:pt>
    <dgm:pt modelId="{7ED8EED7-1DBB-45CA-BBEB-EED068FEB398}" type="pres">
      <dgm:prSet presAssocID="{C450E9E3-055E-481F-A8CC-474201E67865}" presName="circle4" presStyleLbl="node1" presStyleIdx="3" presStyleCnt="4"/>
      <dgm:spPr/>
    </dgm:pt>
    <dgm:pt modelId="{67C64B34-3006-4084-8B3B-F340DB042A05}" type="pres">
      <dgm:prSet presAssocID="{C450E9E3-055E-481F-A8CC-474201E67865}" presName="rect4" presStyleLbl="alignAcc1" presStyleIdx="3" presStyleCnt="4"/>
      <dgm:spPr/>
    </dgm:pt>
    <dgm:pt modelId="{0960A48A-F690-4CA8-9E49-34C70B9B2E23}" type="pres">
      <dgm:prSet presAssocID="{54A5B721-1963-477F-A7C9-E3EC1AD01FEB}" presName="rect1ParTxNoCh" presStyleLbl="alignAcc1" presStyleIdx="3" presStyleCnt="4">
        <dgm:presLayoutVars>
          <dgm:chMax val="1"/>
          <dgm:bulletEnabled val="1"/>
        </dgm:presLayoutVars>
      </dgm:prSet>
      <dgm:spPr/>
    </dgm:pt>
    <dgm:pt modelId="{F245931D-DAFC-4A5C-93B9-45EB792E5A66}" type="pres">
      <dgm:prSet presAssocID="{374F67E5-60BF-403C-A6C3-F667BC34A48E}" presName="rect2ParTxNoCh" presStyleLbl="alignAcc1" presStyleIdx="3" presStyleCnt="4">
        <dgm:presLayoutVars>
          <dgm:chMax val="1"/>
          <dgm:bulletEnabled val="1"/>
        </dgm:presLayoutVars>
      </dgm:prSet>
      <dgm:spPr/>
    </dgm:pt>
    <dgm:pt modelId="{C0913758-1F35-458A-BE77-3C4155ECEA2B}" type="pres">
      <dgm:prSet presAssocID="{2783ABAD-5EFA-4F9F-B358-7D8D709B5E2B}" presName="rect3ParTxNoCh" presStyleLbl="alignAcc1" presStyleIdx="3" presStyleCnt="4">
        <dgm:presLayoutVars>
          <dgm:chMax val="1"/>
          <dgm:bulletEnabled val="1"/>
        </dgm:presLayoutVars>
      </dgm:prSet>
      <dgm:spPr/>
    </dgm:pt>
    <dgm:pt modelId="{383A26A3-0FA1-4790-8EE4-F6533CC45DFF}" type="pres">
      <dgm:prSet presAssocID="{C450E9E3-055E-481F-A8CC-474201E67865}" presName="rect4ParTxNoCh" presStyleLbl="alignAcc1" presStyleIdx="3" presStyleCnt="4">
        <dgm:presLayoutVars>
          <dgm:chMax val="1"/>
          <dgm:bulletEnabled val="1"/>
        </dgm:presLayoutVars>
      </dgm:prSet>
      <dgm:spPr/>
    </dgm:pt>
  </dgm:ptLst>
  <dgm:cxnLst>
    <dgm:cxn modelId="{9B5E112C-B140-4B09-AD17-AB159B94E81E}" srcId="{A742B781-F130-4EB6-91BC-59D21D647133}" destId="{374F67E5-60BF-403C-A6C3-F667BC34A48E}" srcOrd="1" destOrd="0" parTransId="{EB8E3319-450E-4E17-AD07-CAA914162354}" sibTransId="{FBBBE734-620D-451E-B90B-462643EAEB06}"/>
    <dgm:cxn modelId="{2D7D1B63-C302-4EC7-A799-E21CAFD7EBAB}" srcId="{A742B781-F130-4EB6-91BC-59D21D647133}" destId="{2783ABAD-5EFA-4F9F-B358-7D8D709B5E2B}" srcOrd="2" destOrd="0" parTransId="{BF267982-DFA1-451B-90E9-8661E035C6B6}" sibTransId="{9A50A6D9-9976-4A2F-82AF-E61591B9CE77}"/>
    <dgm:cxn modelId="{52C56843-DE22-4AE7-854F-C23134184027}" type="presOf" srcId="{C450E9E3-055E-481F-A8CC-474201E67865}" destId="{383A26A3-0FA1-4790-8EE4-F6533CC45DFF}" srcOrd="1" destOrd="0" presId="urn:microsoft.com/office/officeart/2005/8/layout/target3"/>
    <dgm:cxn modelId="{8D498F67-C9F6-458C-9260-2A0DC06CC185}" type="presOf" srcId="{2783ABAD-5EFA-4F9F-B358-7D8D709B5E2B}" destId="{7BC9D377-B52F-4848-B26D-90CC6465EF35}" srcOrd="0" destOrd="0" presId="urn:microsoft.com/office/officeart/2005/8/layout/target3"/>
    <dgm:cxn modelId="{9BCD037C-8B0A-418B-A68D-2AD5B4E1A1CD}" type="presOf" srcId="{C450E9E3-055E-481F-A8CC-474201E67865}" destId="{67C64B34-3006-4084-8B3B-F340DB042A05}" srcOrd="0" destOrd="0" presId="urn:microsoft.com/office/officeart/2005/8/layout/target3"/>
    <dgm:cxn modelId="{A501A586-9FCC-4C6E-BDE4-5AEACD4A4CCD}" type="presOf" srcId="{A742B781-F130-4EB6-91BC-59D21D647133}" destId="{025116BC-3858-4FFE-9336-5A5CC6F0FAB4}" srcOrd="0" destOrd="0" presId="urn:microsoft.com/office/officeart/2005/8/layout/target3"/>
    <dgm:cxn modelId="{91FFA19E-5A0A-460E-AB51-8CD40E492FC6}" srcId="{A742B781-F130-4EB6-91BC-59D21D647133}" destId="{54A5B721-1963-477F-A7C9-E3EC1AD01FEB}" srcOrd="0" destOrd="0" parTransId="{12E54E95-19D3-42E4-AAF2-0B0565153D52}" sibTransId="{CBB26DC8-3238-4D68-823F-136242E58F95}"/>
    <dgm:cxn modelId="{45EC0A9F-6AC2-4652-AB4E-58AC26FFA658}" type="presOf" srcId="{374F67E5-60BF-403C-A6C3-F667BC34A48E}" destId="{C08F296E-1962-4EAC-8172-AA2D3A90154B}" srcOrd="0" destOrd="0" presId="urn:microsoft.com/office/officeart/2005/8/layout/target3"/>
    <dgm:cxn modelId="{8BA3A3B8-9AE6-4481-9591-503FAD0128A5}" srcId="{A742B781-F130-4EB6-91BC-59D21D647133}" destId="{C450E9E3-055E-481F-A8CC-474201E67865}" srcOrd="3" destOrd="0" parTransId="{99F7B538-9022-4C51-BFF0-3D525A61B355}" sibTransId="{85E9AE78-E5E6-44C7-B11E-049BB7A5DB5C}"/>
    <dgm:cxn modelId="{AB45E6CA-B96B-445C-92C5-119D6C5EE67A}" type="presOf" srcId="{54A5B721-1963-477F-A7C9-E3EC1AD01FEB}" destId="{0960A48A-F690-4CA8-9E49-34C70B9B2E23}" srcOrd="1" destOrd="0" presId="urn:microsoft.com/office/officeart/2005/8/layout/target3"/>
    <dgm:cxn modelId="{0ABB25D5-8514-4BA7-A6DF-CCAFADEAA91F}" type="presOf" srcId="{54A5B721-1963-477F-A7C9-E3EC1AD01FEB}" destId="{F34FE11C-EF7E-4FBE-A075-1959EBC18B56}" srcOrd="0" destOrd="0" presId="urn:microsoft.com/office/officeart/2005/8/layout/target3"/>
    <dgm:cxn modelId="{90B424EA-95B7-4526-8F3A-4B4BEFBD43DE}" type="presOf" srcId="{374F67E5-60BF-403C-A6C3-F667BC34A48E}" destId="{F245931D-DAFC-4A5C-93B9-45EB792E5A66}" srcOrd="1" destOrd="0" presId="urn:microsoft.com/office/officeart/2005/8/layout/target3"/>
    <dgm:cxn modelId="{56C0B8FB-EDFF-49E6-A744-91B16360F0AC}" type="presOf" srcId="{2783ABAD-5EFA-4F9F-B358-7D8D709B5E2B}" destId="{C0913758-1F35-458A-BE77-3C4155ECEA2B}" srcOrd="1" destOrd="0" presId="urn:microsoft.com/office/officeart/2005/8/layout/target3"/>
    <dgm:cxn modelId="{17E82162-6DB3-47B2-B253-B40526FECFD6}" type="presParOf" srcId="{025116BC-3858-4FFE-9336-5A5CC6F0FAB4}" destId="{9AE943F5-B3E0-48DF-B4EC-81FC3C3430EA}" srcOrd="0" destOrd="0" presId="urn:microsoft.com/office/officeart/2005/8/layout/target3"/>
    <dgm:cxn modelId="{E0B2CA24-0E72-42A7-93E8-7BA94BFB418F}" type="presParOf" srcId="{025116BC-3858-4FFE-9336-5A5CC6F0FAB4}" destId="{F2B3CBD1-364D-42BB-AD4F-DCAFF80955BD}" srcOrd="1" destOrd="0" presId="urn:microsoft.com/office/officeart/2005/8/layout/target3"/>
    <dgm:cxn modelId="{480F7CFA-180A-4A55-814D-1153F1F1DC04}" type="presParOf" srcId="{025116BC-3858-4FFE-9336-5A5CC6F0FAB4}" destId="{F34FE11C-EF7E-4FBE-A075-1959EBC18B56}" srcOrd="2" destOrd="0" presId="urn:microsoft.com/office/officeart/2005/8/layout/target3"/>
    <dgm:cxn modelId="{BDBFF1D9-0000-4E52-8003-D8E5FE950EB7}" type="presParOf" srcId="{025116BC-3858-4FFE-9336-5A5CC6F0FAB4}" destId="{DDB462BB-66CE-45BA-BDE7-7E5CC90FF33E}" srcOrd="3" destOrd="0" presId="urn:microsoft.com/office/officeart/2005/8/layout/target3"/>
    <dgm:cxn modelId="{F4A07FA4-60CF-46A6-A84C-123F431B3719}" type="presParOf" srcId="{025116BC-3858-4FFE-9336-5A5CC6F0FAB4}" destId="{24B0B35D-64F5-4461-8107-6DDDC9F1445F}" srcOrd="4" destOrd="0" presId="urn:microsoft.com/office/officeart/2005/8/layout/target3"/>
    <dgm:cxn modelId="{9653686F-1309-4BCB-9750-57B7FC1E1D3C}" type="presParOf" srcId="{025116BC-3858-4FFE-9336-5A5CC6F0FAB4}" destId="{C08F296E-1962-4EAC-8172-AA2D3A90154B}" srcOrd="5" destOrd="0" presId="urn:microsoft.com/office/officeart/2005/8/layout/target3"/>
    <dgm:cxn modelId="{C69E7685-BD8D-4AE8-BC28-DEE7FC367907}" type="presParOf" srcId="{025116BC-3858-4FFE-9336-5A5CC6F0FAB4}" destId="{0E5A863F-B1BD-491A-A6FC-6F7169B1B177}" srcOrd="6" destOrd="0" presId="urn:microsoft.com/office/officeart/2005/8/layout/target3"/>
    <dgm:cxn modelId="{C4494D28-FB3D-4A51-B8EB-65A0DF563C4D}" type="presParOf" srcId="{025116BC-3858-4FFE-9336-5A5CC6F0FAB4}" destId="{982B2497-BF30-494C-B7D1-13FEE3581A82}" srcOrd="7" destOrd="0" presId="urn:microsoft.com/office/officeart/2005/8/layout/target3"/>
    <dgm:cxn modelId="{34042831-FF0E-4A30-B9DF-0C0E7FF590A3}" type="presParOf" srcId="{025116BC-3858-4FFE-9336-5A5CC6F0FAB4}" destId="{7BC9D377-B52F-4848-B26D-90CC6465EF35}" srcOrd="8" destOrd="0" presId="urn:microsoft.com/office/officeart/2005/8/layout/target3"/>
    <dgm:cxn modelId="{A49C4356-8133-439A-A05E-7491D47D9B60}" type="presParOf" srcId="{025116BC-3858-4FFE-9336-5A5CC6F0FAB4}" destId="{FC944758-1BA8-403C-82A3-380CF573BB59}" srcOrd="9" destOrd="0" presId="urn:microsoft.com/office/officeart/2005/8/layout/target3"/>
    <dgm:cxn modelId="{2A52CE9A-E9A4-49AA-9657-BE23339CFD4A}" type="presParOf" srcId="{025116BC-3858-4FFE-9336-5A5CC6F0FAB4}" destId="{7ED8EED7-1DBB-45CA-BBEB-EED068FEB398}" srcOrd="10" destOrd="0" presId="urn:microsoft.com/office/officeart/2005/8/layout/target3"/>
    <dgm:cxn modelId="{4BF88FA0-EFF2-417B-A91B-0E87706ADCCD}" type="presParOf" srcId="{025116BC-3858-4FFE-9336-5A5CC6F0FAB4}" destId="{67C64B34-3006-4084-8B3B-F340DB042A05}" srcOrd="11" destOrd="0" presId="urn:microsoft.com/office/officeart/2005/8/layout/target3"/>
    <dgm:cxn modelId="{C9164DD3-70C1-4606-9D35-C835A0B3CBFF}" type="presParOf" srcId="{025116BC-3858-4FFE-9336-5A5CC6F0FAB4}" destId="{0960A48A-F690-4CA8-9E49-34C70B9B2E23}" srcOrd="12" destOrd="0" presId="urn:microsoft.com/office/officeart/2005/8/layout/target3"/>
    <dgm:cxn modelId="{35892D7C-9ED4-44ED-B2EC-D95EEDC1E908}" type="presParOf" srcId="{025116BC-3858-4FFE-9336-5A5CC6F0FAB4}" destId="{F245931D-DAFC-4A5C-93B9-45EB792E5A66}" srcOrd="13" destOrd="0" presId="urn:microsoft.com/office/officeart/2005/8/layout/target3"/>
    <dgm:cxn modelId="{47A0C246-5483-487E-A7DB-7392D4B93FDE}" type="presParOf" srcId="{025116BC-3858-4FFE-9336-5A5CC6F0FAB4}" destId="{C0913758-1F35-458A-BE77-3C4155ECEA2B}" srcOrd="14" destOrd="0" presId="urn:microsoft.com/office/officeart/2005/8/layout/target3"/>
    <dgm:cxn modelId="{A01606E8-D26B-4102-B15A-CF8F45459245}" type="presParOf" srcId="{025116BC-3858-4FFE-9336-5A5CC6F0FAB4}" destId="{383A26A3-0FA1-4790-8EE4-F6533CC45DFF}"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F4FB533-2E6C-41CA-B296-802519637C9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IN"/>
        </a:p>
      </dgm:t>
    </dgm:pt>
    <dgm:pt modelId="{886A2CC2-439E-402C-BF05-1A3CCD187BF9}">
      <dgm:prSet custT="1"/>
      <dgm:spPr/>
      <dgm:t>
        <a:bodyPr/>
        <a:lstStyle/>
        <a:p>
          <a:pPr algn="just" rtl="0"/>
          <a:r>
            <a:rPr lang="en-US" sz="1700" b="0" dirty="0">
              <a:latin typeface="Cambria" panose="02040503050406030204" pitchFamily="18" charset="0"/>
            </a:rPr>
            <a:t>Requirement of Peer Review in case of Audit of Listed Companies</a:t>
          </a:r>
          <a:endParaRPr lang="en-IN" sz="1700" b="0" dirty="0">
            <a:latin typeface="Cambria" panose="02040503050406030204" pitchFamily="18" charset="0"/>
          </a:endParaRPr>
        </a:p>
      </dgm:t>
    </dgm:pt>
    <dgm:pt modelId="{2C0643E9-63F0-40E5-BD2F-7BCCFB697DFA}" type="parTrans" cxnId="{EF24825E-A1F9-46E5-9FA9-72E7404AA036}">
      <dgm:prSet/>
      <dgm:spPr/>
      <dgm:t>
        <a:bodyPr/>
        <a:lstStyle/>
        <a:p>
          <a:pPr algn="l"/>
          <a:endParaRPr lang="en-IN" sz="1700" b="0">
            <a:latin typeface="Cambria" panose="02040503050406030204" pitchFamily="18" charset="0"/>
          </a:endParaRPr>
        </a:p>
      </dgm:t>
    </dgm:pt>
    <dgm:pt modelId="{40978529-AFBA-45D4-A8FC-AE3533E7B9A2}" type="sibTrans" cxnId="{EF24825E-A1F9-46E5-9FA9-72E7404AA036}">
      <dgm:prSet/>
      <dgm:spPr/>
      <dgm:t>
        <a:bodyPr/>
        <a:lstStyle/>
        <a:p>
          <a:pPr algn="l"/>
          <a:endParaRPr lang="en-IN" sz="1700" b="0">
            <a:latin typeface="Cambria" panose="02040503050406030204" pitchFamily="18" charset="0"/>
          </a:endParaRPr>
        </a:p>
      </dgm:t>
    </dgm:pt>
    <dgm:pt modelId="{006A6F35-5871-42B5-9639-A4F43E7E86A0}">
      <dgm:prSet custT="1"/>
      <dgm:spPr/>
      <dgm:t>
        <a:bodyPr/>
        <a:lstStyle/>
        <a:p>
          <a:pPr algn="l" rtl="0"/>
          <a:r>
            <a:rPr lang="en-US" sz="1700" b="0" dirty="0">
              <a:latin typeface="Cambria" panose="02040503050406030204" pitchFamily="18" charset="0"/>
            </a:rPr>
            <a:t>Mandatory Firm registration Number / </a:t>
          </a:r>
          <a:r>
            <a:rPr lang="en-US" sz="1700" b="0">
              <a:latin typeface="Cambria" panose="02040503050406030204" pitchFamily="18" charset="0"/>
            </a:rPr>
            <a:t>Membership No.</a:t>
          </a:r>
          <a:endParaRPr lang="en-IN" sz="1700" b="0" dirty="0">
            <a:latin typeface="Cambria" panose="02040503050406030204" pitchFamily="18" charset="0"/>
          </a:endParaRPr>
        </a:p>
      </dgm:t>
    </dgm:pt>
    <dgm:pt modelId="{8DB30564-6BD1-4717-BBA2-CF304D509557}" type="parTrans" cxnId="{826EFFD5-019B-4DB4-BC60-4E3C95B3462C}">
      <dgm:prSet/>
      <dgm:spPr/>
      <dgm:t>
        <a:bodyPr/>
        <a:lstStyle/>
        <a:p>
          <a:pPr algn="l"/>
          <a:endParaRPr lang="en-IN" sz="1700" b="0">
            <a:latin typeface="Cambria" panose="02040503050406030204" pitchFamily="18" charset="0"/>
          </a:endParaRPr>
        </a:p>
      </dgm:t>
    </dgm:pt>
    <dgm:pt modelId="{33190D47-90B7-4ACF-9663-664AAE6D9BDF}" type="sibTrans" cxnId="{826EFFD5-019B-4DB4-BC60-4E3C95B3462C}">
      <dgm:prSet/>
      <dgm:spPr/>
      <dgm:t>
        <a:bodyPr/>
        <a:lstStyle/>
        <a:p>
          <a:pPr algn="l"/>
          <a:endParaRPr lang="en-IN" sz="1700" b="0">
            <a:latin typeface="Cambria" panose="02040503050406030204" pitchFamily="18" charset="0"/>
          </a:endParaRPr>
        </a:p>
      </dgm:t>
    </dgm:pt>
    <dgm:pt modelId="{09062058-4705-4C54-BE34-00D736F634BB}">
      <dgm:prSet custT="1"/>
      <dgm:spPr/>
      <dgm:t>
        <a:bodyPr/>
        <a:lstStyle/>
        <a:p>
          <a:pPr algn="just" rtl="0"/>
          <a:r>
            <a:rPr lang="en-US" sz="1700" b="0" dirty="0">
              <a:latin typeface="Cambria" panose="02040503050406030204" pitchFamily="18" charset="0"/>
            </a:rPr>
            <a:t>Requirement of UDIN  with effect from 1st July, 2019 on all Corporate / Non- Corporate Audit, Attest and Assurance Functions. </a:t>
          </a:r>
          <a:endParaRPr lang="en-IN" sz="1700" b="0" dirty="0">
            <a:latin typeface="Cambria" panose="02040503050406030204" pitchFamily="18" charset="0"/>
          </a:endParaRPr>
        </a:p>
      </dgm:t>
    </dgm:pt>
    <dgm:pt modelId="{FCB357F4-CE30-407F-A4A2-247EEC6F35F8}" type="parTrans" cxnId="{3A4B8548-7F92-4FB5-96F1-EE48269E2B36}">
      <dgm:prSet/>
      <dgm:spPr/>
      <dgm:t>
        <a:bodyPr/>
        <a:lstStyle/>
        <a:p>
          <a:pPr algn="l"/>
          <a:endParaRPr lang="en-IN" sz="1700" b="0">
            <a:latin typeface="Cambria" panose="02040503050406030204" pitchFamily="18" charset="0"/>
          </a:endParaRPr>
        </a:p>
      </dgm:t>
    </dgm:pt>
    <dgm:pt modelId="{9625CFB2-A7EE-4054-B774-BD10A0B14F83}" type="sibTrans" cxnId="{3A4B8548-7F92-4FB5-96F1-EE48269E2B36}">
      <dgm:prSet/>
      <dgm:spPr/>
      <dgm:t>
        <a:bodyPr/>
        <a:lstStyle/>
        <a:p>
          <a:pPr algn="l"/>
          <a:endParaRPr lang="en-IN" sz="1700" b="0">
            <a:latin typeface="Cambria" panose="02040503050406030204" pitchFamily="18" charset="0"/>
          </a:endParaRPr>
        </a:p>
      </dgm:t>
    </dgm:pt>
    <dgm:pt modelId="{ADD064DC-247A-49D5-9259-CB91B9A4F227}" type="pres">
      <dgm:prSet presAssocID="{9F4FB533-2E6C-41CA-B296-802519637C99}" presName="Name0" presStyleCnt="0">
        <dgm:presLayoutVars>
          <dgm:dir/>
          <dgm:resizeHandles val="exact"/>
        </dgm:presLayoutVars>
      </dgm:prSet>
      <dgm:spPr/>
    </dgm:pt>
    <dgm:pt modelId="{0F520B9A-82E6-4A9C-BAEA-CD176A001676}" type="pres">
      <dgm:prSet presAssocID="{9F4FB533-2E6C-41CA-B296-802519637C99}" presName="arrow" presStyleLbl="bgShp" presStyleIdx="0" presStyleCnt="1"/>
      <dgm:spPr/>
    </dgm:pt>
    <dgm:pt modelId="{A0C65D66-EC07-4766-89FC-1DF9B9ACA715}" type="pres">
      <dgm:prSet presAssocID="{9F4FB533-2E6C-41CA-B296-802519637C99}" presName="points" presStyleCnt="0"/>
      <dgm:spPr/>
    </dgm:pt>
    <dgm:pt modelId="{2339A215-55DA-4D40-AA02-6230F7D632BE}" type="pres">
      <dgm:prSet presAssocID="{886A2CC2-439E-402C-BF05-1A3CCD187BF9}" presName="compositeA" presStyleCnt="0"/>
      <dgm:spPr/>
    </dgm:pt>
    <dgm:pt modelId="{E377A99C-F4FC-44B7-AAF8-00ED03BF92D2}" type="pres">
      <dgm:prSet presAssocID="{886A2CC2-439E-402C-BF05-1A3CCD187BF9}" presName="textA" presStyleLbl="revTx" presStyleIdx="0" presStyleCnt="3">
        <dgm:presLayoutVars>
          <dgm:bulletEnabled val="1"/>
        </dgm:presLayoutVars>
      </dgm:prSet>
      <dgm:spPr/>
    </dgm:pt>
    <dgm:pt modelId="{BC0E33CB-6D51-42B1-AA0F-F0D7D6420462}" type="pres">
      <dgm:prSet presAssocID="{886A2CC2-439E-402C-BF05-1A3CCD187BF9}" presName="circleA" presStyleLbl="node1" presStyleIdx="0" presStyleCnt="3"/>
      <dgm:spPr/>
    </dgm:pt>
    <dgm:pt modelId="{34E8002F-995E-4E22-9BC9-A93DBE10AE3F}" type="pres">
      <dgm:prSet presAssocID="{886A2CC2-439E-402C-BF05-1A3CCD187BF9}" presName="spaceA" presStyleCnt="0"/>
      <dgm:spPr/>
    </dgm:pt>
    <dgm:pt modelId="{424B2116-B847-409D-8856-60C39E02A40B}" type="pres">
      <dgm:prSet presAssocID="{40978529-AFBA-45D4-A8FC-AE3533E7B9A2}" presName="space" presStyleCnt="0"/>
      <dgm:spPr/>
    </dgm:pt>
    <dgm:pt modelId="{C4C919FE-B4BF-46CA-BFE7-AE70FDE8DE94}" type="pres">
      <dgm:prSet presAssocID="{006A6F35-5871-42B5-9639-A4F43E7E86A0}" presName="compositeB" presStyleCnt="0"/>
      <dgm:spPr/>
    </dgm:pt>
    <dgm:pt modelId="{B14A9D34-89A0-4337-BC86-DBB5657CF45A}" type="pres">
      <dgm:prSet presAssocID="{006A6F35-5871-42B5-9639-A4F43E7E86A0}" presName="textB" presStyleLbl="revTx" presStyleIdx="1" presStyleCnt="3" custLinFactNeighborX="9441" custLinFactNeighborY="-2075">
        <dgm:presLayoutVars>
          <dgm:bulletEnabled val="1"/>
        </dgm:presLayoutVars>
      </dgm:prSet>
      <dgm:spPr/>
    </dgm:pt>
    <dgm:pt modelId="{7642D02D-D259-42F0-8384-347602940709}" type="pres">
      <dgm:prSet presAssocID="{006A6F35-5871-42B5-9639-A4F43E7E86A0}" presName="circleB" presStyleLbl="node1" presStyleIdx="1" presStyleCnt="3"/>
      <dgm:spPr/>
    </dgm:pt>
    <dgm:pt modelId="{FF962AEA-B825-4D21-8117-D7D77331A637}" type="pres">
      <dgm:prSet presAssocID="{006A6F35-5871-42B5-9639-A4F43E7E86A0}" presName="spaceB" presStyleCnt="0"/>
      <dgm:spPr/>
    </dgm:pt>
    <dgm:pt modelId="{0B55C69B-9C94-4D02-A643-74455E2A0166}" type="pres">
      <dgm:prSet presAssocID="{33190D47-90B7-4ACF-9663-664AAE6D9BDF}" presName="space" presStyleCnt="0"/>
      <dgm:spPr/>
    </dgm:pt>
    <dgm:pt modelId="{44AC5C8C-0A50-43EC-96A1-5E330BDDBDA2}" type="pres">
      <dgm:prSet presAssocID="{09062058-4705-4C54-BE34-00D736F634BB}" presName="compositeA" presStyleCnt="0"/>
      <dgm:spPr/>
    </dgm:pt>
    <dgm:pt modelId="{0895BD78-4BA5-486E-838C-5EDA27BC8034}" type="pres">
      <dgm:prSet presAssocID="{09062058-4705-4C54-BE34-00D736F634BB}" presName="textA" presStyleLbl="revTx" presStyleIdx="2" presStyleCnt="3" custScaleX="125528">
        <dgm:presLayoutVars>
          <dgm:bulletEnabled val="1"/>
        </dgm:presLayoutVars>
      </dgm:prSet>
      <dgm:spPr/>
    </dgm:pt>
    <dgm:pt modelId="{FF16BEDC-BAB3-4F5B-9073-D869246DE708}" type="pres">
      <dgm:prSet presAssocID="{09062058-4705-4C54-BE34-00D736F634BB}" presName="circleA" presStyleLbl="node1" presStyleIdx="2" presStyleCnt="3"/>
      <dgm:spPr/>
    </dgm:pt>
    <dgm:pt modelId="{E86DA515-1BF0-40B0-AFEB-246B819A09DB}" type="pres">
      <dgm:prSet presAssocID="{09062058-4705-4C54-BE34-00D736F634BB}" presName="spaceA" presStyleCnt="0"/>
      <dgm:spPr/>
    </dgm:pt>
  </dgm:ptLst>
  <dgm:cxnLst>
    <dgm:cxn modelId="{ED4B811D-8109-4F39-8737-77CBA1AA4BCA}" type="presOf" srcId="{886A2CC2-439E-402C-BF05-1A3CCD187BF9}" destId="{E377A99C-F4FC-44B7-AAF8-00ED03BF92D2}" srcOrd="0" destOrd="0" presId="urn:microsoft.com/office/officeart/2005/8/layout/hProcess11"/>
    <dgm:cxn modelId="{555BE33C-F09A-4D5B-A11A-387CD84B205A}" type="presOf" srcId="{9F4FB533-2E6C-41CA-B296-802519637C99}" destId="{ADD064DC-247A-49D5-9259-CB91B9A4F227}" srcOrd="0" destOrd="0" presId="urn:microsoft.com/office/officeart/2005/8/layout/hProcess11"/>
    <dgm:cxn modelId="{EF24825E-A1F9-46E5-9FA9-72E7404AA036}" srcId="{9F4FB533-2E6C-41CA-B296-802519637C99}" destId="{886A2CC2-439E-402C-BF05-1A3CCD187BF9}" srcOrd="0" destOrd="0" parTransId="{2C0643E9-63F0-40E5-BD2F-7BCCFB697DFA}" sibTransId="{40978529-AFBA-45D4-A8FC-AE3533E7B9A2}"/>
    <dgm:cxn modelId="{3A4B8548-7F92-4FB5-96F1-EE48269E2B36}" srcId="{9F4FB533-2E6C-41CA-B296-802519637C99}" destId="{09062058-4705-4C54-BE34-00D736F634BB}" srcOrd="2" destOrd="0" parTransId="{FCB357F4-CE30-407F-A4A2-247EEC6F35F8}" sibTransId="{9625CFB2-A7EE-4054-B774-BD10A0B14F83}"/>
    <dgm:cxn modelId="{623A1D8D-DDD2-4BAC-A237-A562F196D911}" type="presOf" srcId="{006A6F35-5871-42B5-9639-A4F43E7E86A0}" destId="{B14A9D34-89A0-4337-BC86-DBB5657CF45A}" srcOrd="0" destOrd="0" presId="urn:microsoft.com/office/officeart/2005/8/layout/hProcess11"/>
    <dgm:cxn modelId="{826EFFD5-019B-4DB4-BC60-4E3C95B3462C}" srcId="{9F4FB533-2E6C-41CA-B296-802519637C99}" destId="{006A6F35-5871-42B5-9639-A4F43E7E86A0}" srcOrd="1" destOrd="0" parTransId="{8DB30564-6BD1-4717-BBA2-CF304D509557}" sibTransId="{33190D47-90B7-4ACF-9663-664AAE6D9BDF}"/>
    <dgm:cxn modelId="{A50D52F6-8B31-41E9-8655-878F9FDEB52B}" type="presOf" srcId="{09062058-4705-4C54-BE34-00D736F634BB}" destId="{0895BD78-4BA5-486E-838C-5EDA27BC8034}" srcOrd="0" destOrd="0" presId="urn:microsoft.com/office/officeart/2005/8/layout/hProcess11"/>
    <dgm:cxn modelId="{767CDBE8-09DC-4C49-BBA4-034BD664AC25}" type="presParOf" srcId="{ADD064DC-247A-49D5-9259-CB91B9A4F227}" destId="{0F520B9A-82E6-4A9C-BAEA-CD176A001676}" srcOrd="0" destOrd="0" presId="urn:microsoft.com/office/officeart/2005/8/layout/hProcess11"/>
    <dgm:cxn modelId="{24BCC86D-C49B-4E54-8A07-708D1A8AE4A0}" type="presParOf" srcId="{ADD064DC-247A-49D5-9259-CB91B9A4F227}" destId="{A0C65D66-EC07-4766-89FC-1DF9B9ACA715}" srcOrd="1" destOrd="0" presId="urn:microsoft.com/office/officeart/2005/8/layout/hProcess11"/>
    <dgm:cxn modelId="{3088286B-F2C1-4B2A-B1B5-6CD983DCC253}" type="presParOf" srcId="{A0C65D66-EC07-4766-89FC-1DF9B9ACA715}" destId="{2339A215-55DA-4D40-AA02-6230F7D632BE}" srcOrd="0" destOrd="0" presId="urn:microsoft.com/office/officeart/2005/8/layout/hProcess11"/>
    <dgm:cxn modelId="{E035141A-09ED-4AFC-8932-61E6BCF442B2}" type="presParOf" srcId="{2339A215-55DA-4D40-AA02-6230F7D632BE}" destId="{E377A99C-F4FC-44B7-AAF8-00ED03BF92D2}" srcOrd="0" destOrd="0" presId="urn:microsoft.com/office/officeart/2005/8/layout/hProcess11"/>
    <dgm:cxn modelId="{ED011FF8-3D82-4591-81B3-E0AAE510FAF5}" type="presParOf" srcId="{2339A215-55DA-4D40-AA02-6230F7D632BE}" destId="{BC0E33CB-6D51-42B1-AA0F-F0D7D6420462}" srcOrd="1" destOrd="0" presId="urn:microsoft.com/office/officeart/2005/8/layout/hProcess11"/>
    <dgm:cxn modelId="{141F4CF3-1C16-4FCD-A216-FCA129B03266}" type="presParOf" srcId="{2339A215-55DA-4D40-AA02-6230F7D632BE}" destId="{34E8002F-995E-4E22-9BC9-A93DBE10AE3F}" srcOrd="2" destOrd="0" presId="urn:microsoft.com/office/officeart/2005/8/layout/hProcess11"/>
    <dgm:cxn modelId="{7417136B-3AEB-4400-83FC-EB115BDE4186}" type="presParOf" srcId="{A0C65D66-EC07-4766-89FC-1DF9B9ACA715}" destId="{424B2116-B847-409D-8856-60C39E02A40B}" srcOrd="1" destOrd="0" presId="urn:microsoft.com/office/officeart/2005/8/layout/hProcess11"/>
    <dgm:cxn modelId="{2D6A6D2C-D71E-4FC4-B3C4-66DBBE7BF801}" type="presParOf" srcId="{A0C65D66-EC07-4766-89FC-1DF9B9ACA715}" destId="{C4C919FE-B4BF-46CA-BFE7-AE70FDE8DE94}" srcOrd="2" destOrd="0" presId="urn:microsoft.com/office/officeart/2005/8/layout/hProcess11"/>
    <dgm:cxn modelId="{709DB9AF-B243-4B29-81F6-EAD0350FAB88}" type="presParOf" srcId="{C4C919FE-B4BF-46CA-BFE7-AE70FDE8DE94}" destId="{B14A9D34-89A0-4337-BC86-DBB5657CF45A}" srcOrd="0" destOrd="0" presId="urn:microsoft.com/office/officeart/2005/8/layout/hProcess11"/>
    <dgm:cxn modelId="{6A404E00-A9ED-4C22-9C81-AC6E16287D65}" type="presParOf" srcId="{C4C919FE-B4BF-46CA-BFE7-AE70FDE8DE94}" destId="{7642D02D-D259-42F0-8384-347602940709}" srcOrd="1" destOrd="0" presId="urn:microsoft.com/office/officeart/2005/8/layout/hProcess11"/>
    <dgm:cxn modelId="{A7E4B5DB-C417-486A-AFA8-B23D73354279}" type="presParOf" srcId="{C4C919FE-B4BF-46CA-BFE7-AE70FDE8DE94}" destId="{FF962AEA-B825-4D21-8117-D7D77331A637}" srcOrd="2" destOrd="0" presId="urn:microsoft.com/office/officeart/2005/8/layout/hProcess11"/>
    <dgm:cxn modelId="{3BB9B89F-4D08-4591-A56F-C389C7285B7E}" type="presParOf" srcId="{A0C65D66-EC07-4766-89FC-1DF9B9ACA715}" destId="{0B55C69B-9C94-4D02-A643-74455E2A0166}" srcOrd="3" destOrd="0" presId="urn:microsoft.com/office/officeart/2005/8/layout/hProcess11"/>
    <dgm:cxn modelId="{D961565E-A7CF-46F6-A412-23EC7664C4F1}" type="presParOf" srcId="{A0C65D66-EC07-4766-89FC-1DF9B9ACA715}" destId="{44AC5C8C-0A50-43EC-96A1-5E330BDDBDA2}" srcOrd="4" destOrd="0" presId="urn:microsoft.com/office/officeart/2005/8/layout/hProcess11"/>
    <dgm:cxn modelId="{CE70245D-5F8B-42A2-8440-E63F615C603C}" type="presParOf" srcId="{44AC5C8C-0A50-43EC-96A1-5E330BDDBDA2}" destId="{0895BD78-4BA5-486E-838C-5EDA27BC8034}" srcOrd="0" destOrd="0" presId="urn:microsoft.com/office/officeart/2005/8/layout/hProcess11"/>
    <dgm:cxn modelId="{C4073CE1-A681-4E0F-90CE-5EBDFD578872}" type="presParOf" srcId="{44AC5C8C-0A50-43EC-96A1-5E330BDDBDA2}" destId="{FF16BEDC-BAB3-4F5B-9073-D869246DE708}" srcOrd="1" destOrd="0" presId="urn:microsoft.com/office/officeart/2005/8/layout/hProcess11"/>
    <dgm:cxn modelId="{2BE9829D-FCDC-4CC8-BFA4-116AFE398D38}" type="presParOf" srcId="{44AC5C8C-0A50-43EC-96A1-5E330BDDBDA2}" destId="{E86DA515-1BF0-40B0-AFEB-246B819A09DB}"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US" sz="1600" u="none" dirty="0">
              <a:latin typeface="Cambria" panose="02040503050406030204" pitchFamily="18" charset="0"/>
            </a:rPr>
            <a:t>A </a:t>
          </a:r>
          <a:r>
            <a:rPr lang="en-US" sz="1600" b="1" u="none" dirty="0">
              <a:latin typeface="Cambria" panose="02040503050406030204" pitchFamily="18" charset="0"/>
            </a:rPr>
            <a:t>CA Firm may register itself on </a:t>
          </a:r>
          <a:r>
            <a:rPr lang="en-US" sz="1600" b="1" u="none" dirty="0" err="1">
              <a:latin typeface="Cambria" panose="02040503050406030204" pitchFamily="18" charset="0"/>
            </a:rPr>
            <a:t>Udyog</a:t>
          </a:r>
          <a:r>
            <a:rPr lang="en-US" sz="1600" b="1" u="none" dirty="0">
              <a:latin typeface="Cambria" panose="02040503050406030204" pitchFamily="18" charset="0"/>
            </a:rPr>
            <a:t> </a:t>
          </a:r>
          <a:r>
            <a:rPr lang="en-US" sz="1600" b="1" u="none" dirty="0" err="1">
              <a:latin typeface="Cambria" panose="02040503050406030204" pitchFamily="18" charset="0"/>
            </a:rPr>
            <a:t>Aadhar</a:t>
          </a:r>
          <a:r>
            <a:rPr lang="en-US" sz="1600" u="none" dirty="0">
              <a:latin typeface="Cambria" panose="02040503050406030204" pitchFamily="18" charset="0"/>
            </a:rPr>
            <a:t>, a web portal of Ministry Micro, Small and Medium Enterprises. </a:t>
          </a:r>
          <a:endParaRPr lang="en-IN" sz="1600" u="none" dirty="0">
            <a:latin typeface="Cambria" panose="02040503050406030204" pitchFamily="18" charset="0"/>
          </a:endParaRPr>
        </a:p>
      </dgm:t>
    </dgm:pt>
    <dgm:pt modelId="{E3319B8A-C6D4-4313-A60E-E05B2212C58E}" type="parTrans" cxnId="{B3ADEA10-218F-4F61-8ABD-C43D0C520C92}">
      <dgm:prSet/>
      <dgm:spPr/>
      <dgm:t>
        <a:bodyPr/>
        <a:lstStyle/>
        <a:p>
          <a:pPr algn="just"/>
          <a:endParaRPr lang="en-IN" sz="1600" u="none">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u="none">
            <a:solidFill>
              <a:schemeClr val="tx1"/>
            </a:solidFill>
            <a:latin typeface="Cambria" panose="02040503050406030204" pitchFamily="18" charset="0"/>
          </a:endParaRPr>
        </a:p>
      </dgm:t>
    </dgm:pt>
    <dgm:pt modelId="{BDE3A397-954D-42F2-A6B1-AD469632A3DF}">
      <dgm:prSet custT="1"/>
      <dgm:spPr/>
      <dgm:t>
        <a:bodyPr/>
        <a:lstStyle/>
        <a:p>
          <a:pPr algn="just" rtl="0"/>
          <a:r>
            <a:rPr lang="en-US" sz="1600" u="none" dirty="0">
              <a:latin typeface="Cambria" panose="02040503050406030204" pitchFamily="18" charset="0"/>
            </a:rPr>
            <a:t>There is </a:t>
          </a:r>
          <a:r>
            <a:rPr lang="en-US" sz="1600" b="1" u="none" dirty="0">
              <a:latin typeface="Cambria" panose="02040503050406030204" pitchFamily="18" charset="0"/>
            </a:rPr>
            <a:t>no prohibition for internal auditor </a:t>
          </a:r>
          <a:r>
            <a:rPr lang="en-US" sz="1600" u="none" dirty="0">
              <a:latin typeface="Cambria" panose="02040503050406030204" pitchFamily="18" charset="0"/>
            </a:rPr>
            <a:t>of a company </a:t>
          </a:r>
          <a:r>
            <a:rPr lang="en-US" sz="1600" b="1" u="none" dirty="0">
              <a:latin typeface="Cambria" panose="02040503050406030204" pitchFamily="18" charset="0"/>
            </a:rPr>
            <a:t>to acquire/purchase shares of </a:t>
          </a:r>
          <a:r>
            <a:rPr lang="en-US" sz="1600" u="none" dirty="0">
              <a:latin typeface="Cambria" panose="02040503050406030204" pitchFamily="18" charset="0"/>
            </a:rPr>
            <a:t>the said Company. </a:t>
          </a:r>
          <a:endParaRPr lang="en-IN" sz="1600" u="none" dirty="0">
            <a:latin typeface="Cambria" panose="02040503050406030204" pitchFamily="18" charset="0"/>
          </a:endParaRPr>
        </a:p>
      </dgm:t>
    </dgm:pt>
    <dgm:pt modelId="{39CC13CC-DA87-4199-9043-DF3A045DFDC7}" type="parTrans" cxnId="{029C29F2-E758-4083-A5ED-094025202F91}">
      <dgm:prSet/>
      <dgm:spPr/>
      <dgm:t>
        <a:bodyPr/>
        <a:lstStyle/>
        <a:p>
          <a:pPr algn="just"/>
          <a:endParaRPr lang="en-IN" sz="1600" u="none">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u="none">
            <a:solidFill>
              <a:schemeClr val="tx1"/>
            </a:solidFill>
            <a:latin typeface="Cambria" panose="02040503050406030204" pitchFamily="18" charset="0"/>
          </a:endParaRPr>
        </a:p>
      </dgm:t>
    </dgm:pt>
    <dgm:pt modelId="{653E68AD-73D1-4413-8F39-899FD9E48310}">
      <dgm:prSet custT="1"/>
      <dgm:spPr/>
      <dgm:t>
        <a:bodyPr/>
        <a:lstStyle/>
        <a:p>
          <a:pPr algn="just" rtl="0"/>
          <a:r>
            <a:rPr lang="en-IN" sz="1600" u="none" dirty="0">
              <a:latin typeface="Cambria" panose="02040503050406030204" pitchFamily="18" charset="0"/>
            </a:rPr>
            <a:t>It is </a:t>
          </a:r>
          <a:r>
            <a:rPr lang="en-IN" sz="1600" b="1" u="none" dirty="0">
              <a:latin typeface="Cambria" panose="02040503050406030204" pitchFamily="18" charset="0"/>
            </a:rPr>
            <a:t>not permissible </a:t>
          </a:r>
          <a:r>
            <a:rPr lang="en-IN" sz="1600" u="none" dirty="0">
              <a:latin typeface="Cambria" panose="02040503050406030204" pitchFamily="18" charset="0"/>
            </a:rPr>
            <a:t>for a member </a:t>
          </a:r>
          <a:r>
            <a:rPr lang="en-IN" sz="1600" b="1" u="none" dirty="0">
              <a:latin typeface="Cambria" panose="02040503050406030204" pitchFamily="18" charset="0"/>
            </a:rPr>
            <a:t>to use </a:t>
          </a:r>
          <a:r>
            <a:rPr lang="en-IN" sz="1600" b="1" u="none" dirty="0" err="1">
              <a:latin typeface="Cambria" panose="02040503050406030204" pitchFamily="18" charset="0"/>
            </a:rPr>
            <a:t>WhatsApp</a:t>
          </a:r>
          <a:r>
            <a:rPr lang="en-IN" sz="1600" b="1" u="none" dirty="0">
              <a:latin typeface="Cambria" panose="02040503050406030204" pitchFamily="18" charset="0"/>
            </a:rPr>
            <a:t> </a:t>
          </a:r>
          <a:r>
            <a:rPr lang="en-IN" sz="1600" u="none" dirty="0">
              <a:latin typeface="Cambria" panose="02040503050406030204" pitchFamily="18" charset="0"/>
            </a:rPr>
            <a:t>to send messages to make people </a:t>
          </a:r>
          <a:r>
            <a:rPr lang="en-IN" sz="1600" b="1" u="none" dirty="0">
              <a:latin typeface="Cambria" panose="02040503050406030204" pitchFamily="18" charset="0"/>
            </a:rPr>
            <a:t>aware about his practice</a:t>
          </a:r>
          <a:r>
            <a:rPr lang="en-IN" sz="1600" u="none" dirty="0">
              <a:latin typeface="Cambria" panose="02040503050406030204" pitchFamily="18" charset="0"/>
            </a:rPr>
            <a:t>, and mention the services provided therein.</a:t>
          </a:r>
        </a:p>
      </dgm:t>
    </dgm:pt>
    <dgm:pt modelId="{4BD58027-1069-41CE-92DD-505646CFCABA}" type="parTrans" cxnId="{B5FED396-8651-416C-BD5D-0B8E26E1A969}">
      <dgm:prSet/>
      <dgm:spPr/>
      <dgm:t>
        <a:bodyPr/>
        <a:lstStyle/>
        <a:p>
          <a:pPr algn="just"/>
          <a:endParaRPr lang="en-IN" sz="1600" u="none">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u="none">
            <a:solidFill>
              <a:schemeClr val="tx1"/>
            </a:solidFill>
            <a:latin typeface="Cambria" panose="02040503050406030204" pitchFamily="18" charset="0"/>
          </a:endParaRPr>
        </a:p>
      </dgm:t>
    </dgm:pt>
    <dgm:pt modelId="{D7A309F8-DB67-413E-859D-D12A047810C0}">
      <dgm:prSet custT="1"/>
      <dgm:spPr/>
      <dgm:t>
        <a:bodyPr/>
        <a:lstStyle/>
        <a:p>
          <a:pPr algn="just" rtl="0"/>
          <a:r>
            <a:rPr lang="en-US" sz="1600" u="none" dirty="0">
              <a:latin typeface="Cambria" panose="02040503050406030204" pitchFamily="18" charset="0"/>
            </a:rPr>
            <a:t>A Chartered Accountant in practice being Director </a:t>
          </a:r>
          <a:r>
            <a:rPr lang="en-US" sz="1600" u="none" dirty="0" err="1">
              <a:latin typeface="Cambria" panose="02040503050406030204" pitchFamily="18" charset="0"/>
            </a:rPr>
            <a:t>Simplicitor</a:t>
          </a:r>
          <a:r>
            <a:rPr lang="en-US" sz="1600" u="none" dirty="0">
              <a:latin typeface="Cambria" panose="02040503050406030204" pitchFamily="18" charset="0"/>
            </a:rPr>
            <a:t> in a Company </a:t>
          </a:r>
          <a:r>
            <a:rPr lang="en-US" sz="1600" b="1" u="none" dirty="0">
              <a:latin typeface="Cambria" panose="02040503050406030204" pitchFamily="18" charset="0"/>
            </a:rPr>
            <a:t>cannot sign ROC Forms of the Company </a:t>
          </a:r>
          <a:r>
            <a:rPr lang="en-US" sz="1600" u="none" dirty="0">
              <a:latin typeface="Cambria" panose="02040503050406030204" pitchFamily="18" charset="0"/>
            </a:rPr>
            <a:t>as it is a direct conflict of role. </a:t>
          </a:r>
          <a:endParaRPr lang="en-IN" sz="1600" u="none" dirty="0">
            <a:latin typeface="Cambria" panose="02040503050406030204" pitchFamily="18" charset="0"/>
          </a:endParaRPr>
        </a:p>
      </dgm:t>
    </dgm:pt>
    <dgm:pt modelId="{C1D5DF8F-90EB-4155-B232-02A19F9B50BA}" type="parTrans" cxnId="{A9E4E4A3-37F2-42D5-96AF-181BA678D0AC}">
      <dgm:prSet/>
      <dgm:spPr/>
      <dgm:t>
        <a:bodyPr/>
        <a:lstStyle/>
        <a:p>
          <a:pPr algn="just"/>
          <a:endParaRPr lang="en-IN" sz="1600" u="none">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u="none">
            <a:solidFill>
              <a:schemeClr val="tx1"/>
            </a:solidFill>
            <a:latin typeface="Cambria" panose="02040503050406030204" pitchFamily="18" charset="0"/>
          </a:endParaRPr>
        </a:p>
      </dgm:t>
    </dgm:pt>
    <dgm:pt modelId="{8DA7C02B-E2C2-41DB-8CFC-F9F07E651F1F}">
      <dgm:prSet custT="1"/>
      <dgm:spPr/>
      <dgm:t>
        <a:bodyPr/>
        <a:lstStyle/>
        <a:p>
          <a:pPr algn="just" rtl="0"/>
          <a:r>
            <a:rPr lang="en-IN" sz="1600" u="none" dirty="0">
              <a:latin typeface="Cambria" panose="02040503050406030204" pitchFamily="18" charset="0"/>
            </a:rPr>
            <a:t>A Chartered Accountant in practice can act as </a:t>
          </a:r>
          <a:r>
            <a:rPr lang="en-IN" sz="1600" b="1" u="none" dirty="0">
              <a:latin typeface="Cambria" panose="02040503050406030204" pitchFamily="18" charset="0"/>
            </a:rPr>
            <a:t>Authorized Representative of a Foreign Company</a:t>
          </a:r>
          <a:r>
            <a:rPr lang="en-IN" sz="1600" u="none" dirty="0">
              <a:latin typeface="Cambria" panose="02040503050406030204" pitchFamily="18" charset="0"/>
            </a:rPr>
            <a:t>, provided he is not the auditor of the said Company.</a:t>
          </a:r>
        </a:p>
      </dgm:t>
    </dgm:pt>
    <dgm:pt modelId="{3BF61324-6C69-4B60-A7BC-B85065FE443E}" type="parTrans" cxnId="{731DFD88-08BF-48F3-866B-E4B6F67F5D3E}">
      <dgm:prSet/>
      <dgm:spPr/>
      <dgm:t>
        <a:bodyPr/>
        <a:lstStyle/>
        <a:p>
          <a:pPr algn="just"/>
          <a:endParaRPr lang="en-IN" sz="1600" u="none">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u="none">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custLinFactNeighborY="0"/>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B3ADEA10-218F-4F61-8ABD-C43D0C520C92}" srcId="{2153CBDB-483A-4BC7-A3F7-E4C9FC4D2BD4}" destId="{5F54DE05-A447-44A1-A900-5911310EB34A}" srcOrd="0" destOrd="0" parTransId="{E3319B8A-C6D4-4313-A60E-E05B2212C58E}" sibTransId="{89EF5DA8-13FA-4B32-A0FB-601125C1AC06}"/>
    <dgm:cxn modelId="{9675BC1E-EAAC-490C-9DB8-18FD07EF0050}" type="presOf" srcId="{BDE3A397-954D-42F2-A6B1-AD469632A3DF}" destId="{7BF7CFD4-97C5-4917-99A3-83A6E765E4D7}" srcOrd="0" destOrd="0" presId="urn:microsoft.com/office/officeart/2008/layout/PictureStrips"/>
    <dgm:cxn modelId="{17340668-863E-46B8-A29E-5A2B6158DB8E}" type="presOf" srcId="{653E68AD-73D1-4413-8F39-899FD9E48310}" destId="{DDFC7C81-056D-47E7-AF5A-C37533A1A363}" srcOrd="0" destOrd="0" presId="urn:microsoft.com/office/officeart/2008/layout/PictureStrips"/>
    <dgm:cxn modelId="{731DFD88-08BF-48F3-866B-E4B6F67F5D3E}" srcId="{2153CBDB-483A-4BC7-A3F7-E4C9FC4D2BD4}" destId="{8DA7C02B-E2C2-41DB-8CFC-F9F07E651F1F}" srcOrd="4" destOrd="0" parTransId="{3BF61324-6C69-4B60-A7BC-B85065FE443E}" sibTransId="{142ECC5F-2162-49D3-B912-412D860BEA76}"/>
    <dgm:cxn modelId="{B5FED396-8651-416C-BD5D-0B8E26E1A969}" srcId="{2153CBDB-483A-4BC7-A3F7-E4C9FC4D2BD4}" destId="{653E68AD-73D1-4413-8F39-899FD9E48310}" srcOrd="2" destOrd="0" parTransId="{4BD58027-1069-41CE-92DD-505646CFCABA}" sibTransId="{C324BE23-C641-427E-96D3-A93ADE51EB26}"/>
    <dgm:cxn modelId="{D890D09E-7437-4A09-8C89-80D9586132DF}" type="presOf" srcId="{8DA7C02B-E2C2-41DB-8CFC-F9F07E651F1F}" destId="{D9B30D6E-BDA1-43DB-8D28-9FAFFEFFF67D}" srcOrd="0" destOrd="0" presId="urn:microsoft.com/office/officeart/2008/layout/PictureStrips"/>
    <dgm:cxn modelId="{A9E4E4A3-37F2-42D5-96AF-181BA678D0AC}" srcId="{2153CBDB-483A-4BC7-A3F7-E4C9FC4D2BD4}" destId="{D7A309F8-DB67-413E-859D-D12A047810C0}" srcOrd="3" destOrd="0" parTransId="{C1D5DF8F-90EB-4155-B232-02A19F9B50BA}" sibTransId="{F98A0F86-FFBD-4EA1-820E-8386A9361F41}"/>
    <dgm:cxn modelId="{B62774DC-EB1A-4EB2-937B-DE93D173D0C6}" type="presOf" srcId="{2153CBDB-483A-4BC7-A3F7-E4C9FC4D2BD4}" destId="{EFAC8F6A-4262-497A-96E3-EB9B727739EC}" srcOrd="0" destOrd="0" presId="urn:microsoft.com/office/officeart/2008/layout/PictureStrips"/>
    <dgm:cxn modelId="{625A91E6-F757-4465-B3F8-CD43C614AC4C}" type="presOf" srcId="{D7A309F8-DB67-413E-859D-D12A047810C0}" destId="{7FA81204-69BF-4F7D-A2D5-7886627B8264}" srcOrd="0" destOrd="0" presId="urn:microsoft.com/office/officeart/2008/layout/PictureStrips"/>
    <dgm:cxn modelId="{C3EFCFEB-DC11-4ACD-8F97-0BEF2DDB1ADB}" type="presOf" srcId="{5F54DE05-A447-44A1-A900-5911310EB34A}" destId="{041BEA04-1AF8-42C2-B1A7-C21A8F7E95AF}"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B329120A-E65C-4A77-A4CD-3D1FF856097D}" type="presParOf" srcId="{EFAC8F6A-4262-497A-96E3-EB9B727739EC}" destId="{A525B050-DE29-446E-8DCF-D9AB064CD735}" srcOrd="0" destOrd="0" presId="urn:microsoft.com/office/officeart/2008/layout/PictureStrips"/>
    <dgm:cxn modelId="{61B95942-30D2-44E8-9925-2B1B41CED698}" type="presParOf" srcId="{A525B050-DE29-446E-8DCF-D9AB064CD735}" destId="{041BEA04-1AF8-42C2-B1A7-C21A8F7E95AF}" srcOrd="0" destOrd="0" presId="urn:microsoft.com/office/officeart/2008/layout/PictureStrips"/>
    <dgm:cxn modelId="{17D0B9C6-1F6D-4F16-8342-BECCD5D0EAC7}" type="presParOf" srcId="{A525B050-DE29-446E-8DCF-D9AB064CD735}" destId="{C61C75D7-F292-4AF0-AFBD-4198D04B5FFF}" srcOrd="1" destOrd="0" presId="urn:microsoft.com/office/officeart/2008/layout/PictureStrips"/>
    <dgm:cxn modelId="{2B92CC0E-0F78-4EE9-9A4D-F7244DC3073E}" type="presParOf" srcId="{EFAC8F6A-4262-497A-96E3-EB9B727739EC}" destId="{B8D780C7-349B-4F00-8D89-FC64545F09AA}" srcOrd="1" destOrd="0" presId="urn:microsoft.com/office/officeart/2008/layout/PictureStrips"/>
    <dgm:cxn modelId="{2FE5325E-BDF6-43EC-BAFF-07471F816F04}" type="presParOf" srcId="{EFAC8F6A-4262-497A-96E3-EB9B727739EC}" destId="{C7819023-5026-49AD-A3D3-A5080D7573BE}" srcOrd="2" destOrd="0" presId="urn:microsoft.com/office/officeart/2008/layout/PictureStrips"/>
    <dgm:cxn modelId="{2F3311F4-DD97-4257-A890-6C2AA38E4F74}" type="presParOf" srcId="{C7819023-5026-49AD-A3D3-A5080D7573BE}" destId="{7BF7CFD4-97C5-4917-99A3-83A6E765E4D7}" srcOrd="0" destOrd="0" presId="urn:microsoft.com/office/officeart/2008/layout/PictureStrips"/>
    <dgm:cxn modelId="{28FA36DC-C795-417B-8198-751571253B49}" type="presParOf" srcId="{C7819023-5026-49AD-A3D3-A5080D7573BE}" destId="{7872B858-42CB-4B55-B337-1A66E450A2C5}" srcOrd="1" destOrd="0" presId="urn:microsoft.com/office/officeart/2008/layout/PictureStrips"/>
    <dgm:cxn modelId="{66365C3A-F90E-4ECC-AA2C-E6B941EC2629}" type="presParOf" srcId="{EFAC8F6A-4262-497A-96E3-EB9B727739EC}" destId="{243B0D74-F180-4FA8-A316-E7ECC1DDDD84}" srcOrd="3" destOrd="0" presId="urn:microsoft.com/office/officeart/2008/layout/PictureStrips"/>
    <dgm:cxn modelId="{30C95BA0-F02B-432C-9468-710490E92076}" type="presParOf" srcId="{EFAC8F6A-4262-497A-96E3-EB9B727739EC}" destId="{DB2F3E3E-6B71-48EA-A527-0E966EE41242}" srcOrd="4" destOrd="0" presId="urn:microsoft.com/office/officeart/2008/layout/PictureStrips"/>
    <dgm:cxn modelId="{B46213D4-CDC0-47E8-AB91-9A9939542E18}" type="presParOf" srcId="{DB2F3E3E-6B71-48EA-A527-0E966EE41242}" destId="{DDFC7C81-056D-47E7-AF5A-C37533A1A363}" srcOrd="0" destOrd="0" presId="urn:microsoft.com/office/officeart/2008/layout/PictureStrips"/>
    <dgm:cxn modelId="{35F8BC61-18FD-49CF-B320-9F90B3139701}" type="presParOf" srcId="{DB2F3E3E-6B71-48EA-A527-0E966EE41242}" destId="{5E2ACFB5-5CC1-4491-AF92-1B335F51BE52}" srcOrd="1" destOrd="0" presId="urn:microsoft.com/office/officeart/2008/layout/PictureStrips"/>
    <dgm:cxn modelId="{CAABEF36-3F64-458A-9A11-74F9F365223B}" type="presParOf" srcId="{EFAC8F6A-4262-497A-96E3-EB9B727739EC}" destId="{012B2C7B-F176-426B-80EC-EF2D72FFD95A}" srcOrd="5" destOrd="0" presId="urn:microsoft.com/office/officeart/2008/layout/PictureStrips"/>
    <dgm:cxn modelId="{94177F5E-80DD-48F6-8DC8-005AC210F50D}" type="presParOf" srcId="{EFAC8F6A-4262-497A-96E3-EB9B727739EC}" destId="{3E283C32-EFE7-48E9-AAB1-94FA0193616E}" srcOrd="6" destOrd="0" presId="urn:microsoft.com/office/officeart/2008/layout/PictureStrips"/>
    <dgm:cxn modelId="{EE5CFFEA-3F25-4308-B1AD-AD640A651771}" type="presParOf" srcId="{3E283C32-EFE7-48E9-AAB1-94FA0193616E}" destId="{7FA81204-69BF-4F7D-A2D5-7886627B8264}" srcOrd="0" destOrd="0" presId="urn:microsoft.com/office/officeart/2008/layout/PictureStrips"/>
    <dgm:cxn modelId="{9BAD5E01-1CD0-4FB9-8916-8FDA46C13D1A}" type="presParOf" srcId="{3E283C32-EFE7-48E9-AAB1-94FA0193616E}" destId="{58A3EAA8-B526-4BA8-9E05-B56C2ADC3CA8}" srcOrd="1" destOrd="0" presId="urn:microsoft.com/office/officeart/2008/layout/PictureStrips"/>
    <dgm:cxn modelId="{B70CC68E-2062-4DED-9425-B166CDD2DBA1}" type="presParOf" srcId="{EFAC8F6A-4262-497A-96E3-EB9B727739EC}" destId="{E3B11FAB-4E21-4EB7-93E7-52BE6D07C721}" srcOrd="7" destOrd="0" presId="urn:microsoft.com/office/officeart/2008/layout/PictureStrips"/>
    <dgm:cxn modelId="{A4962F91-3B83-407B-B3B0-C8682524DACF}" type="presParOf" srcId="{EFAC8F6A-4262-497A-96E3-EB9B727739EC}" destId="{315E0F0C-39EF-4A94-B421-16DCFABC7A6A}" srcOrd="8" destOrd="0" presId="urn:microsoft.com/office/officeart/2008/layout/PictureStrips"/>
    <dgm:cxn modelId="{967DCE3F-E05B-423B-8556-E51753635442}" type="presParOf" srcId="{315E0F0C-39EF-4A94-B421-16DCFABC7A6A}" destId="{D9B30D6E-BDA1-43DB-8D28-9FAFFEFFF67D}" srcOrd="0" destOrd="0" presId="urn:microsoft.com/office/officeart/2008/layout/PictureStrips"/>
    <dgm:cxn modelId="{6CB058BD-7402-44B9-ABEA-7FDAAD1D344D}"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US" sz="1600" u="none" dirty="0">
              <a:solidFill>
                <a:schemeClr val="tx1"/>
              </a:solidFill>
              <a:latin typeface="Cambria" panose="02040503050406030204" pitchFamily="18" charset="0"/>
            </a:rPr>
            <a:t>A chartered accountant in practice can provide </a:t>
          </a:r>
          <a:r>
            <a:rPr lang="en-US" sz="1600" b="1" u="none" dirty="0">
              <a:solidFill>
                <a:schemeClr val="tx1"/>
              </a:solidFill>
              <a:latin typeface="Cambria" panose="02040503050406030204" pitchFamily="18" charset="0"/>
            </a:rPr>
            <a:t>services through kiosk only if the services provided are professional activities </a:t>
          </a:r>
          <a:r>
            <a:rPr lang="en-US" sz="1600" u="none" dirty="0">
              <a:solidFill>
                <a:schemeClr val="tx1"/>
              </a:solidFill>
              <a:latin typeface="Cambria" panose="02040503050406030204" pitchFamily="18" charset="0"/>
            </a:rPr>
            <a:t>of a practicing chartered accountant, permitted under the Act. </a:t>
          </a:r>
          <a:endParaRPr lang="en-IN" sz="1600" u="none" dirty="0">
            <a:solidFill>
              <a:schemeClr val="tx1"/>
            </a:solidFill>
            <a:latin typeface="Cambria" panose="02040503050406030204" pitchFamily="18" charset="0"/>
          </a:endParaRPr>
        </a:p>
      </dgm:t>
    </dgm:pt>
    <dgm:pt modelId="{E3319B8A-C6D4-4313-A60E-E05B2212C58E}" type="parTrans" cxnId="{B3ADEA10-218F-4F61-8ABD-C43D0C520C92}">
      <dgm:prSet/>
      <dgm:spPr/>
      <dgm:t>
        <a:bodyPr/>
        <a:lstStyle/>
        <a:p>
          <a:pPr algn="just"/>
          <a:endParaRPr lang="en-IN" sz="1600" u="none">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u="none">
            <a:solidFill>
              <a:schemeClr val="tx1"/>
            </a:solidFill>
            <a:latin typeface="Cambria" panose="02040503050406030204" pitchFamily="18" charset="0"/>
          </a:endParaRPr>
        </a:p>
      </dgm:t>
    </dgm:pt>
    <dgm:pt modelId="{BDE3A397-954D-42F2-A6B1-AD469632A3DF}">
      <dgm:prSet custT="1"/>
      <dgm:spPr/>
      <dgm:t>
        <a:bodyPr/>
        <a:lstStyle/>
        <a:p>
          <a:pPr algn="just" rtl="0"/>
          <a:r>
            <a:rPr lang="en-US" sz="1600" u="none" dirty="0">
              <a:solidFill>
                <a:schemeClr val="tx1"/>
              </a:solidFill>
              <a:latin typeface="Cambria" panose="02040503050406030204" pitchFamily="18" charset="0"/>
            </a:rPr>
            <a:t>A Chartered Accountant in practice is </a:t>
          </a:r>
          <a:r>
            <a:rPr lang="en-US" sz="1600" b="1" u="none" dirty="0">
              <a:solidFill>
                <a:schemeClr val="tx1"/>
              </a:solidFill>
              <a:latin typeface="Cambria" panose="02040503050406030204" pitchFamily="18" charset="0"/>
            </a:rPr>
            <a:t>not permitted to accept audit assignment of a bank </a:t>
          </a:r>
          <a:r>
            <a:rPr lang="en-US" sz="1600" u="none" dirty="0">
              <a:solidFill>
                <a:schemeClr val="tx1"/>
              </a:solidFill>
              <a:latin typeface="Cambria" panose="02040503050406030204" pitchFamily="18" charset="0"/>
            </a:rPr>
            <a:t>in case he has </a:t>
          </a:r>
          <a:r>
            <a:rPr lang="en-US" sz="1600" b="1" u="none" dirty="0">
              <a:solidFill>
                <a:schemeClr val="tx1"/>
              </a:solidFill>
              <a:latin typeface="Cambria" panose="02040503050406030204" pitchFamily="18" charset="0"/>
            </a:rPr>
            <a:t>taken loan against a Fixed Deposit </a:t>
          </a:r>
          <a:r>
            <a:rPr lang="en-US" sz="1600" u="none" dirty="0">
              <a:solidFill>
                <a:schemeClr val="tx1"/>
              </a:solidFill>
              <a:latin typeface="Cambria" panose="02040503050406030204" pitchFamily="18" charset="0"/>
            </a:rPr>
            <a:t>held by him in that bank.</a:t>
          </a:r>
          <a:endParaRPr lang="en-IN" sz="1600" u="none" dirty="0">
            <a:solidFill>
              <a:schemeClr val="tx1"/>
            </a:solidFill>
            <a:latin typeface="Cambria" panose="02040503050406030204" pitchFamily="18" charset="0"/>
          </a:endParaRPr>
        </a:p>
      </dgm:t>
    </dgm:pt>
    <dgm:pt modelId="{39CC13CC-DA87-4199-9043-DF3A045DFDC7}" type="parTrans" cxnId="{029C29F2-E758-4083-A5ED-094025202F91}">
      <dgm:prSet/>
      <dgm:spPr/>
      <dgm:t>
        <a:bodyPr/>
        <a:lstStyle/>
        <a:p>
          <a:pPr algn="just"/>
          <a:endParaRPr lang="en-IN" sz="1600" u="none">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u="none">
            <a:solidFill>
              <a:schemeClr val="tx1"/>
            </a:solidFill>
            <a:latin typeface="Cambria" panose="02040503050406030204" pitchFamily="18" charset="0"/>
          </a:endParaRPr>
        </a:p>
      </dgm:t>
    </dgm:pt>
    <dgm:pt modelId="{653E68AD-73D1-4413-8F39-899FD9E48310}">
      <dgm:prSet custT="1"/>
      <dgm:spPr/>
      <dgm:t>
        <a:bodyPr/>
        <a:lstStyle/>
        <a:p>
          <a:pPr algn="just" rtl="0"/>
          <a:r>
            <a:rPr lang="en-US" sz="1500" u="none" dirty="0">
              <a:solidFill>
                <a:schemeClr val="tx1"/>
              </a:solidFill>
              <a:latin typeface="Cambria" panose="02040503050406030204" pitchFamily="18" charset="0"/>
            </a:rPr>
            <a:t>A Chartered accountant can </a:t>
          </a:r>
          <a:r>
            <a:rPr lang="en-US" sz="1500" b="1" u="none" dirty="0">
              <a:solidFill>
                <a:schemeClr val="tx1"/>
              </a:solidFill>
              <a:latin typeface="Cambria" panose="02040503050406030204" pitchFamily="18" charset="0"/>
            </a:rPr>
            <a:t>hold the credit card of a bank when he is also the auditor </a:t>
          </a:r>
          <a:r>
            <a:rPr lang="en-US" sz="1500" u="none" dirty="0">
              <a:solidFill>
                <a:schemeClr val="tx1"/>
              </a:solidFill>
              <a:latin typeface="Cambria" panose="02040503050406030204" pitchFamily="18" charset="0"/>
            </a:rPr>
            <a:t>of the bank, provided the </a:t>
          </a:r>
          <a:r>
            <a:rPr lang="en-US" sz="1500" b="1" u="none" dirty="0">
              <a:solidFill>
                <a:schemeClr val="tx1"/>
              </a:solidFill>
              <a:latin typeface="Cambria" panose="02040503050406030204" pitchFamily="18" charset="0"/>
            </a:rPr>
            <a:t>outstanding balance </a:t>
          </a:r>
          <a:r>
            <a:rPr lang="en-US" sz="1500" u="none" dirty="0">
              <a:solidFill>
                <a:schemeClr val="tx1"/>
              </a:solidFill>
              <a:latin typeface="Cambria" panose="02040503050406030204" pitchFamily="18" charset="0"/>
            </a:rPr>
            <a:t>on the said card </a:t>
          </a:r>
          <a:r>
            <a:rPr lang="en-US" sz="1500" b="1" u="none" dirty="0">
              <a:solidFill>
                <a:schemeClr val="tx1"/>
              </a:solidFill>
              <a:latin typeface="Cambria" panose="02040503050406030204" pitchFamily="18" charset="0"/>
            </a:rPr>
            <a:t>does not exceed </a:t>
          </a:r>
          <a:r>
            <a:rPr lang="en-US" sz="1500" b="1" u="none" dirty="0" err="1">
              <a:solidFill>
                <a:schemeClr val="tx1"/>
              </a:solidFill>
              <a:latin typeface="Cambria" panose="02040503050406030204" pitchFamily="18" charset="0"/>
            </a:rPr>
            <a:t>Rs</a:t>
          </a:r>
          <a:r>
            <a:rPr lang="en-US" sz="1500" b="1" u="none" dirty="0">
              <a:solidFill>
                <a:schemeClr val="tx1"/>
              </a:solidFill>
              <a:latin typeface="Cambria" panose="02040503050406030204" pitchFamily="18" charset="0"/>
            </a:rPr>
            <a:t>. 10000 </a:t>
          </a:r>
          <a:r>
            <a:rPr lang="en-US" sz="1500" u="none" dirty="0">
              <a:solidFill>
                <a:schemeClr val="tx1"/>
              </a:solidFill>
              <a:latin typeface="Cambria" panose="02040503050406030204" pitchFamily="18" charset="0"/>
            </a:rPr>
            <a:t>beyond the prescribed credit period limit on credit card given to him. </a:t>
          </a:r>
          <a:endParaRPr lang="en-IN" sz="1500" u="none" dirty="0">
            <a:solidFill>
              <a:schemeClr val="tx1"/>
            </a:solidFill>
            <a:latin typeface="Cambria" panose="02040503050406030204" pitchFamily="18" charset="0"/>
          </a:endParaRPr>
        </a:p>
      </dgm:t>
    </dgm:pt>
    <dgm:pt modelId="{4BD58027-1069-41CE-92DD-505646CFCABA}" type="parTrans" cxnId="{B5FED396-8651-416C-BD5D-0B8E26E1A969}">
      <dgm:prSet/>
      <dgm:spPr/>
      <dgm:t>
        <a:bodyPr/>
        <a:lstStyle/>
        <a:p>
          <a:pPr algn="just"/>
          <a:endParaRPr lang="en-IN" sz="1600" u="none">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u="none">
            <a:solidFill>
              <a:schemeClr val="tx1"/>
            </a:solidFill>
            <a:latin typeface="Cambria" panose="02040503050406030204" pitchFamily="18" charset="0"/>
          </a:endParaRPr>
        </a:p>
      </dgm:t>
    </dgm:pt>
    <dgm:pt modelId="{D7A309F8-DB67-413E-859D-D12A047810C0}">
      <dgm:prSet custT="1"/>
      <dgm:spPr/>
      <dgm:t>
        <a:bodyPr/>
        <a:lstStyle/>
        <a:p>
          <a:pPr algn="just" rtl="0"/>
          <a:r>
            <a:rPr lang="en-IN" sz="1600" b="0" i="0" u="none" dirty="0">
              <a:solidFill>
                <a:schemeClr val="tx1"/>
              </a:solidFill>
              <a:latin typeface="Cambria" panose="02040503050406030204" pitchFamily="18" charset="0"/>
            </a:rPr>
            <a:t>A Chartered Accountant in service is </a:t>
          </a:r>
          <a:r>
            <a:rPr lang="en-IN" sz="1600" b="1" i="0" u="none" dirty="0">
              <a:solidFill>
                <a:schemeClr val="tx1"/>
              </a:solidFill>
              <a:latin typeface="Cambria" panose="02040503050406030204" pitchFamily="18" charset="0"/>
            </a:rPr>
            <a:t>allowed to take e-return registration </a:t>
          </a:r>
          <a:r>
            <a:rPr lang="en-IN" sz="1600" b="0" i="0" u="none" dirty="0">
              <a:solidFill>
                <a:schemeClr val="tx1"/>
              </a:solidFill>
              <a:latin typeface="Cambria" panose="02040503050406030204" pitchFamily="18" charset="0"/>
            </a:rPr>
            <a:t>if it does not conflict with employment obligation. However, he </a:t>
          </a:r>
          <a:r>
            <a:rPr lang="en-IN" sz="1600" b="1" i="0" u="none" dirty="0">
              <a:solidFill>
                <a:schemeClr val="tx1"/>
              </a:solidFill>
              <a:latin typeface="Cambria" panose="02040503050406030204" pitchFamily="18" charset="0"/>
            </a:rPr>
            <a:t>cannot certify the return</a:t>
          </a:r>
          <a:r>
            <a:rPr lang="en-IN" sz="1600" b="0" i="0" u="none" dirty="0">
              <a:solidFill>
                <a:schemeClr val="tx1"/>
              </a:solidFill>
              <a:latin typeface="Cambria" panose="02040503050406030204" pitchFamily="18" charset="0"/>
            </a:rPr>
            <a:t>.</a:t>
          </a:r>
          <a:endParaRPr lang="en-IN" sz="1600" u="none" dirty="0">
            <a:solidFill>
              <a:schemeClr val="tx1"/>
            </a:solidFill>
            <a:latin typeface="Cambria" panose="02040503050406030204" pitchFamily="18" charset="0"/>
          </a:endParaRPr>
        </a:p>
      </dgm:t>
    </dgm:pt>
    <dgm:pt modelId="{C1D5DF8F-90EB-4155-B232-02A19F9B50BA}" type="parTrans" cxnId="{A9E4E4A3-37F2-42D5-96AF-181BA678D0AC}">
      <dgm:prSet/>
      <dgm:spPr/>
      <dgm:t>
        <a:bodyPr/>
        <a:lstStyle/>
        <a:p>
          <a:pPr algn="just"/>
          <a:endParaRPr lang="en-IN" sz="1600" u="none">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u="none">
            <a:solidFill>
              <a:schemeClr val="tx1"/>
            </a:solidFill>
            <a:latin typeface="Cambria" panose="02040503050406030204" pitchFamily="18" charset="0"/>
          </a:endParaRPr>
        </a:p>
      </dgm:t>
    </dgm:pt>
    <dgm:pt modelId="{8DA7C02B-E2C2-41DB-8CFC-F9F07E651F1F}">
      <dgm:prSet custT="1"/>
      <dgm:spPr/>
      <dgm:t>
        <a:bodyPr/>
        <a:lstStyle/>
        <a:p>
          <a:pPr algn="just" rtl="0"/>
          <a:r>
            <a:rPr lang="en-IN" sz="1500" u="none" dirty="0">
              <a:solidFill>
                <a:schemeClr val="tx1"/>
              </a:solidFill>
              <a:latin typeface="Cambria" panose="02040503050406030204" pitchFamily="18" charset="0"/>
            </a:rPr>
            <a:t>In case where Chartered Accountant in practice is a </a:t>
          </a:r>
          <a:r>
            <a:rPr lang="en-IN" sz="1500" b="1" u="none" dirty="0">
              <a:solidFill>
                <a:schemeClr val="tx1"/>
              </a:solidFill>
              <a:latin typeface="Cambria" panose="02040503050406030204" pitchFamily="18" charset="0"/>
            </a:rPr>
            <a:t>non-executive director in a company</a:t>
          </a:r>
          <a:r>
            <a:rPr lang="en-IN" sz="1500" u="none" dirty="0">
              <a:solidFill>
                <a:schemeClr val="tx1"/>
              </a:solidFill>
              <a:latin typeface="Cambria" panose="02040503050406030204" pitchFamily="18" charset="0"/>
            </a:rPr>
            <a:t>, he or a Firm in which he is a partner, </a:t>
          </a:r>
          <a:r>
            <a:rPr lang="en-IN" sz="1500" b="1" u="none" dirty="0">
              <a:solidFill>
                <a:schemeClr val="tx1"/>
              </a:solidFill>
              <a:latin typeface="Cambria" panose="02040503050406030204" pitchFamily="18" charset="0"/>
            </a:rPr>
            <a:t>should not accept </a:t>
          </a:r>
          <a:r>
            <a:rPr lang="en-IN" sz="1500" u="none" dirty="0">
              <a:solidFill>
                <a:schemeClr val="tx1"/>
              </a:solidFill>
              <a:latin typeface="Cambria" panose="02040503050406030204" pitchFamily="18" charset="0"/>
            </a:rPr>
            <a:t>the appointment as a </a:t>
          </a:r>
          <a:r>
            <a:rPr lang="en-IN" sz="1500" b="1" u="none" dirty="0">
              <a:solidFill>
                <a:schemeClr val="tx1"/>
              </a:solidFill>
              <a:latin typeface="Cambria" panose="02040503050406030204" pitchFamily="18" charset="0"/>
            </a:rPr>
            <a:t>statutory auditor </a:t>
          </a:r>
          <a:r>
            <a:rPr lang="en-IN" sz="1500" u="none" dirty="0">
              <a:solidFill>
                <a:schemeClr val="tx1"/>
              </a:solidFill>
              <a:latin typeface="Cambria" panose="02040503050406030204" pitchFamily="18" charset="0"/>
            </a:rPr>
            <a:t>of a Company which is a joint venture of the original Company, as it would impact independence</a:t>
          </a:r>
        </a:p>
      </dgm:t>
    </dgm:pt>
    <dgm:pt modelId="{3BF61324-6C69-4B60-A7BC-B85065FE443E}" type="parTrans" cxnId="{731DFD88-08BF-48F3-866B-E4B6F67F5D3E}">
      <dgm:prSet/>
      <dgm:spPr/>
      <dgm:t>
        <a:bodyPr/>
        <a:lstStyle/>
        <a:p>
          <a:pPr algn="just"/>
          <a:endParaRPr lang="en-IN" sz="1600" u="none">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u="none">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B3ADEA10-218F-4F61-8ABD-C43D0C520C92}" srcId="{2153CBDB-483A-4BC7-A3F7-E4C9FC4D2BD4}" destId="{5F54DE05-A447-44A1-A900-5911310EB34A}" srcOrd="0" destOrd="0" parTransId="{E3319B8A-C6D4-4313-A60E-E05B2212C58E}" sibTransId="{89EF5DA8-13FA-4B32-A0FB-601125C1AC06}"/>
    <dgm:cxn modelId="{F98E0665-0454-492F-8055-17D88C27C39C}" type="presOf" srcId="{D7A309F8-DB67-413E-859D-D12A047810C0}" destId="{7FA81204-69BF-4F7D-A2D5-7886627B8264}" srcOrd="0" destOrd="0" presId="urn:microsoft.com/office/officeart/2008/layout/PictureStrips"/>
    <dgm:cxn modelId="{C6082747-395D-45B0-95A0-5802D2487209}" type="presOf" srcId="{5F54DE05-A447-44A1-A900-5911310EB34A}" destId="{041BEA04-1AF8-42C2-B1A7-C21A8F7E95AF}" srcOrd="0" destOrd="0" presId="urn:microsoft.com/office/officeart/2008/layout/PictureStrips"/>
    <dgm:cxn modelId="{5B02C185-829A-4B8F-ACA4-D28681226B71}" type="presOf" srcId="{653E68AD-73D1-4413-8F39-899FD9E48310}" destId="{DDFC7C81-056D-47E7-AF5A-C37533A1A363}" srcOrd="0" destOrd="0" presId="urn:microsoft.com/office/officeart/2008/layout/PictureStrips"/>
    <dgm:cxn modelId="{731DFD88-08BF-48F3-866B-E4B6F67F5D3E}" srcId="{2153CBDB-483A-4BC7-A3F7-E4C9FC4D2BD4}" destId="{8DA7C02B-E2C2-41DB-8CFC-F9F07E651F1F}" srcOrd="4" destOrd="0" parTransId="{3BF61324-6C69-4B60-A7BC-B85065FE443E}" sibTransId="{142ECC5F-2162-49D3-B912-412D860BEA76}"/>
    <dgm:cxn modelId="{B5FED396-8651-416C-BD5D-0B8E26E1A969}" srcId="{2153CBDB-483A-4BC7-A3F7-E4C9FC4D2BD4}" destId="{653E68AD-73D1-4413-8F39-899FD9E48310}" srcOrd="2" destOrd="0" parTransId="{4BD58027-1069-41CE-92DD-505646CFCABA}" sibTransId="{C324BE23-C641-427E-96D3-A93ADE51EB26}"/>
    <dgm:cxn modelId="{12229D97-AAE3-42F6-BD45-074E9DE0FE40}" type="presOf" srcId="{BDE3A397-954D-42F2-A6B1-AD469632A3DF}" destId="{7BF7CFD4-97C5-4917-99A3-83A6E765E4D7}" srcOrd="0" destOrd="0" presId="urn:microsoft.com/office/officeart/2008/layout/PictureStrips"/>
    <dgm:cxn modelId="{A9E4E4A3-37F2-42D5-96AF-181BA678D0AC}" srcId="{2153CBDB-483A-4BC7-A3F7-E4C9FC4D2BD4}" destId="{D7A309F8-DB67-413E-859D-D12A047810C0}" srcOrd="3" destOrd="0" parTransId="{C1D5DF8F-90EB-4155-B232-02A19F9B50BA}" sibTransId="{F98A0F86-FFBD-4EA1-820E-8386A9361F41}"/>
    <dgm:cxn modelId="{F8B07CD4-732A-49D8-8150-C1BC0F4EC13E}" type="presOf" srcId="{8DA7C02B-E2C2-41DB-8CFC-F9F07E651F1F}" destId="{D9B30D6E-BDA1-43DB-8D28-9FAFFEFFF67D}" srcOrd="0" destOrd="0" presId="urn:microsoft.com/office/officeart/2008/layout/PictureStrips"/>
    <dgm:cxn modelId="{C7A3DFDA-EA6F-4493-98CC-95D4131A604A}" type="presOf" srcId="{2153CBDB-483A-4BC7-A3F7-E4C9FC4D2BD4}" destId="{EFAC8F6A-4262-497A-96E3-EB9B727739EC}"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CACCA78E-87CB-4DD9-BEB0-BF62C96ED3F8}" type="presParOf" srcId="{EFAC8F6A-4262-497A-96E3-EB9B727739EC}" destId="{A525B050-DE29-446E-8DCF-D9AB064CD735}" srcOrd="0" destOrd="0" presId="urn:microsoft.com/office/officeart/2008/layout/PictureStrips"/>
    <dgm:cxn modelId="{F6B21BF5-0212-4DAC-ABC6-1776CB31A2BD}" type="presParOf" srcId="{A525B050-DE29-446E-8DCF-D9AB064CD735}" destId="{041BEA04-1AF8-42C2-B1A7-C21A8F7E95AF}" srcOrd="0" destOrd="0" presId="urn:microsoft.com/office/officeart/2008/layout/PictureStrips"/>
    <dgm:cxn modelId="{7A8A342F-EDBA-4345-A31D-75C4D96F6BD9}" type="presParOf" srcId="{A525B050-DE29-446E-8DCF-D9AB064CD735}" destId="{C61C75D7-F292-4AF0-AFBD-4198D04B5FFF}" srcOrd="1" destOrd="0" presId="urn:microsoft.com/office/officeart/2008/layout/PictureStrips"/>
    <dgm:cxn modelId="{60362261-274C-47DB-A673-AD95BA84B376}" type="presParOf" srcId="{EFAC8F6A-4262-497A-96E3-EB9B727739EC}" destId="{B8D780C7-349B-4F00-8D89-FC64545F09AA}" srcOrd="1" destOrd="0" presId="urn:microsoft.com/office/officeart/2008/layout/PictureStrips"/>
    <dgm:cxn modelId="{70A3FE8E-2B51-4A91-B0EE-D7B6F6FF9186}" type="presParOf" srcId="{EFAC8F6A-4262-497A-96E3-EB9B727739EC}" destId="{C7819023-5026-49AD-A3D3-A5080D7573BE}" srcOrd="2" destOrd="0" presId="urn:microsoft.com/office/officeart/2008/layout/PictureStrips"/>
    <dgm:cxn modelId="{200C044B-741F-42C0-B762-EFD702801299}" type="presParOf" srcId="{C7819023-5026-49AD-A3D3-A5080D7573BE}" destId="{7BF7CFD4-97C5-4917-99A3-83A6E765E4D7}" srcOrd="0" destOrd="0" presId="urn:microsoft.com/office/officeart/2008/layout/PictureStrips"/>
    <dgm:cxn modelId="{F38F7972-4107-4262-B0AF-5775D569A5EA}" type="presParOf" srcId="{C7819023-5026-49AD-A3D3-A5080D7573BE}" destId="{7872B858-42CB-4B55-B337-1A66E450A2C5}" srcOrd="1" destOrd="0" presId="urn:microsoft.com/office/officeart/2008/layout/PictureStrips"/>
    <dgm:cxn modelId="{904C5279-2CEB-432A-BE0C-713ECBAFEA3D}" type="presParOf" srcId="{EFAC8F6A-4262-497A-96E3-EB9B727739EC}" destId="{243B0D74-F180-4FA8-A316-E7ECC1DDDD84}" srcOrd="3" destOrd="0" presId="urn:microsoft.com/office/officeart/2008/layout/PictureStrips"/>
    <dgm:cxn modelId="{0ECB8F85-EE45-4D15-AB77-6739D536FEBC}" type="presParOf" srcId="{EFAC8F6A-4262-497A-96E3-EB9B727739EC}" destId="{DB2F3E3E-6B71-48EA-A527-0E966EE41242}" srcOrd="4" destOrd="0" presId="urn:microsoft.com/office/officeart/2008/layout/PictureStrips"/>
    <dgm:cxn modelId="{81EC1E8B-5C3F-4BD1-BF90-9BEF9CBEB0DB}" type="presParOf" srcId="{DB2F3E3E-6B71-48EA-A527-0E966EE41242}" destId="{DDFC7C81-056D-47E7-AF5A-C37533A1A363}" srcOrd="0" destOrd="0" presId="urn:microsoft.com/office/officeart/2008/layout/PictureStrips"/>
    <dgm:cxn modelId="{29AEDEB6-B31C-4DA6-B364-134F269C6B0B}" type="presParOf" srcId="{DB2F3E3E-6B71-48EA-A527-0E966EE41242}" destId="{5E2ACFB5-5CC1-4491-AF92-1B335F51BE52}" srcOrd="1" destOrd="0" presId="urn:microsoft.com/office/officeart/2008/layout/PictureStrips"/>
    <dgm:cxn modelId="{9E4E9D62-4193-4396-9AF4-BAC96760EE41}" type="presParOf" srcId="{EFAC8F6A-4262-497A-96E3-EB9B727739EC}" destId="{012B2C7B-F176-426B-80EC-EF2D72FFD95A}" srcOrd="5" destOrd="0" presId="urn:microsoft.com/office/officeart/2008/layout/PictureStrips"/>
    <dgm:cxn modelId="{964BD31E-A9C5-430E-B6DA-89A6E3CE80C0}" type="presParOf" srcId="{EFAC8F6A-4262-497A-96E3-EB9B727739EC}" destId="{3E283C32-EFE7-48E9-AAB1-94FA0193616E}" srcOrd="6" destOrd="0" presId="urn:microsoft.com/office/officeart/2008/layout/PictureStrips"/>
    <dgm:cxn modelId="{9482A901-28A9-483A-B53B-B6373DC3F0E1}" type="presParOf" srcId="{3E283C32-EFE7-48E9-AAB1-94FA0193616E}" destId="{7FA81204-69BF-4F7D-A2D5-7886627B8264}" srcOrd="0" destOrd="0" presId="urn:microsoft.com/office/officeart/2008/layout/PictureStrips"/>
    <dgm:cxn modelId="{620B0706-9749-41DF-A5C9-F32410086EBF}" type="presParOf" srcId="{3E283C32-EFE7-48E9-AAB1-94FA0193616E}" destId="{58A3EAA8-B526-4BA8-9E05-B56C2ADC3CA8}" srcOrd="1" destOrd="0" presId="urn:microsoft.com/office/officeart/2008/layout/PictureStrips"/>
    <dgm:cxn modelId="{25E5A29D-058E-4EC2-921A-2F6A422822FE}" type="presParOf" srcId="{EFAC8F6A-4262-497A-96E3-EB9B727739EC}" destId="{E3B11FAB-4E21-4EB7-93E7-52BE6D07C721}" srcOrd="7" destOrd="0" presId="urn:microsoft.com/office/officeart/2008/layout/PictureStrips"/>
    <dgm:cxn modelId="{DACBBABF-D46D-425A-BF95-2E453D6923D9}" type="presParOf" srcId="{EFAC8F6A-4262-497A-96E3-EB9B727739EC}" destId="{315E0F0C-39EF-4A94-B421-16DCFABC7A6A}" srcOrd="8" destOrd="0" presId="urn:microsoft.com/office/officeart/2008/layout/PictureStrips"/>
    <dgm:cxn modelId="{9D29F0F4-0A63-4C3B-BC1E-C2116137B0B5}" type="presParOf" srcId="{315E0F0C-39EF-4A94-B421-16DCFABC7A6A}" destId="{D9B30D6E-BDA1-43DB-8D28-9FAFFEFFF67D}" srcOrd="0" destOrd="0" presId="urn:microsoft.com/office/officeart/2008/layout/PictureStrips"/>
    <dgm:cxn modelId="{EC99C665-746B-45A0-91A3-05A19989F0B8}"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IN" sz="1600" b="0" i="0" dirty="0">
              <a:latin typeface="Cambria" panose="02040503050406030204" pitchFamily="18" charset="0"/>
            </a:rPr>
            <a:t>A Chartered Accountant in practice may be </a:t>
          </a:r>
          <a:r>
            <a:rPr lang="en-IN" sz="1600" b="1" i="0" dirty="0">
              <a:latin typeface="Cambria" panose="02040503050406030204" pitchFamily="18" charset="0"/>
            </a:rPr>
            <a:t>an equity research adviser</a:t>
          </a:r>
          <a:r>
            <a:rPr lang="en-IN" sz="1600" b="0" i="0" dirty="0">
              <a:latin typeface="Cambria" panose="02040503050406030204" pitchFamily="18" charset="0"/>
            </a:rPr>
            <a:t>, but he </a:t>
          </a:r>
          <a:r>
            <a:rPr lang="en-IN" sz="1600" b="1" i="0" dirty="0">
              <a:latin typeface="Cambria" panose="02040503050406030204" pitchFamily="18" charset="0"/>
            </a:rPr>
            <a:t>cannot publish retail report</a:t>
          </a:r>
          <a:r>
            <a:rPr lang="en-IN" sz="1600" b="0" i="0" dirty="0">
              <a:latin typeface="Cambria" panose="02040503050406030204" pitchFamily="18" charset="0"/>
            </a:rPr>
            <a:t>, as it would amount to other business or occupation.</a:t>
          </a:r>
          <a:endParaRPr lang="en-IN" sz="1600" dirty="0">
            <a:latin typeface="Cambria" panose="02040503050406030204" pitchFamily="18" charset="0"/>
          </a:endParaRPr>
        </a:p>
      </dgm:t>
    </dgm:pt>
    <dgm:pt modelId="{E3319B8A-C6D4-4313-A60E-E05B2212C58E}" type="parTrans" cxnId="{B3ADEA10-218F-4F61-8ABD-C43D0C520C92}">
      <dgm:prSet/>
      <dgm:spPr/>
      <dgm:t>
        <a:bodyPr/>
        <a:lstStyle/>
        <a:p>
          <a:pPr algn="just"/>
          <a:endParaRPr lang="en-IN" sz="1600">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a:solidFill>
              <a:schemeClr val="tx1"/>
            </a:solidFill>
            <a:latin typeface="Cambria" panose="02040503050406030204" pitchFamily="18" charset="0"/>
          </a:endParaRPr>
        </a:p>
      </dgm:t>
    </dgm:pt>
    <dgm:pt modelId="{BDE3A397-954D-42F2-A6B1-AD469632A3DF}">
      <dgm:prSet custT="1"/>
      <dgm:spPr/>
      <dgm:t>
        <a:bodyPr/>
        <a:lstStyle/>
        <a:p>
          <a:pPr algn="just" rtl="0"/>
          <a:r>
            <a:rPr lang="en-IN" sz="1600" b="0" i="0" dirty="0">
              <a:latin typeface="Cambria" panose="02040503050406030204" pitchFamily="18" charset="0"/>
            </a:rPr>
            <a:t>A Chartered Accountant, who is a member of a Trust, </a:t>
          </a:r>
          <a:r>
            <a:rPr lang="en-IN" sz="1600" b="1" i="0" dirty="0">
              <a:latin typeface="Cambria" panose="02040503050406030204" pitchFamily="18" charset="0"/>
            </a:rPr>
            <a:t>cannot be the auditor of the said trust</a:t>
          </a:r>
          <a:r>
            <a:rPr lang="en-IN" sz="1600" b="0" i="0" dirty="0">
              <a:latin typeface="Cambria" panose="02040503050406030204" pitchFamily="18" charset="0"/>
            </a:rPr>
            <a:t>.</a:t>
          </a:r>
          <a:endParaRPr lang="en-IN" sz="1600" dirty="0">
            <a:latin typeface="Cambria" panose="02040503050406030204" pitchFamily="18" charset="0"/>
          </a:endParaRPr>
        </a:p>
      </dgm:t>
    </dgm:pt>
    <dgm:pt modelId="{39CC13CC-DA87-4199-9043-DF3A045DFDC7}" type="parTrans" cxnId="{029C29F2-E758-4083-A5ED-094025202F91}">
      <dgm:prSet/>
      <dgm:spPr/>
      <dgm:t>
        <a:bodyPr/>
        <a:lstStyle/>
        <a:p>
          <a:pPr algn="just"/>
          <a:endParaRPr lang="en-IN" sz="1600">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a:solidFill>
              <a:schemeClr val="tx1"/>
            </a:solidFill>
            <a:latin typeface="Cambria" panose="02040503050406030204" pitchFamily="18" charset="0"/>
          </a:endParaRPr>
        </a:p>
      </dgm:t>
    </dgm:pt>
    <dgm:pt modelId="{653E68AD-73D1-4413-8F39-899FD9E48310}">
      <dgm:prSet custT="1"/>
      <dgm:spPr/>
      <dgm:t>
        <a:bodyPr/>
        <a:lstStyle/>
        <a:p>
          <a:pPr algn="just" rtl="0"/>
          <a:r>
            <a:rPr lang="en-IN" sz="1600" b="0" i="0" dirty="0">
              <a:latin typeface="Cambria" panose="02040503050406030204" pitchFamily="18" charset="0"/>
            </a:rPr>
            <a:t>A Chartered Accountant in practice </a:t>
          </a:r>
          <a:r>
            <a:rPr lang="en-IN" sz="1600" b="1" i="0" dirty="0">
              <a:latin typeface="Cambria" panose="02040503050406030204" pitchFamily="18" charset="0"/>
            </a:rPr>
            <a:t>may engage himself as Registration Authority (RA)</a:t>
          </a:r>
          <a:r>
            <a:rPr lang="en-IN" sz="1600" b="0" i="0" dirty="0">
              <a:latin typeface="Cambria" panose="02040503050406030204" pitchFamily="18" charset="0"/>
            </a:rPr>
            <a:t> for obtaining digital signatures for clients.</a:t>
          </a:r>
          <a:endParaRPr lang="en-IN" sz="1600" dirty="0">
            <a:latin typeface="Cambria" panose="02040503050406030204" pitchFamily="18" charset="0"/>
          </a:endParaRPr>
        </a:p>
      </dgm:t>
    </dgm:pt>
    <dgm:pt modelId="{4BD58027-1069-41CE-92DD-505646CFCABA}" type="parTrans" cxnId="{B5FED396-8651-416C-BD5D-0B8E26E1A969}">
      <dgm:prSet/>
      <dgm:spPr/>
      <dgm:t>
        <a:bodyPr/>
        <a:lstStyle/>
        <a:p>
          <a:pPr algn="just"/>
          <a:endParaRPr lang="en-IN" sz="1600">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a:solidFill>
              <a:schemeClr val="tx1"/>
            </a:solidFill>
            <a:latin typeface="Cambria" panose="02040503050406030204" pitchFamily="18" charset="0"/>
          </a:endParaRPr>
        </a:p>
      </dgm:t>
    </dgm:pt>
    <dgm:pt modelId="{D7A309F8-DB67-413E-859D-D12A047810C0}">
      <dgm:prSet custT="1"/>
      <dgm:spPr/>
      <dgm:t>
        <a:bodyPr/>
        <a:lstStyle/>
        <a:p>
          <a:pPr algn="just" rtl="0"/>
          <a:r>
            <a:rPr lang="en-IN" sz="1600" b="0" i="0" dirty="0">
              <a:latin typeface="Cambria" panose="02040503050406030204" pitchFamily="18" charset="0"/>
            </a:rPr>
            <a:t>A Chartered Accountant in practice </a:t>
          </a:r>
          <a:r>
            <a:rPr lang="en-IN" sz="1600" b="1" i="0" dirty="0">
              <a:latin typeface="Cambria" panose="02040503050406030204" pitchFamily="18" charset="0"/>
            </a:rPr>
            <a:t>can act as mediator in Court</a:t>
          </a:r>
          <a:r>
            <a:rPr lang="en-IN" sz="1600" b="0" i="0" dirty="0">
              <a:latin typeface="Cambria" panose="02040503050406030204" pitchFamily="18" charset="0"/>
            </a:rPr>
            <a:t>, since acting as a “mediator” would be deemed to be covered within the meaning of “arbitrator’</a:t>
          </a:r>
          <a:endParaRPr lang="en-IN" sz="1600" dirty="0">
            <a:latin typeface="Cambria" panose="02040503050406030204" pitchFamily="18" charset="0"/>
          </a:endParaRPr>
        </a:p>
      </dgm:t>
    </dgm:pt>
    <dgm:pt modelId="{C1D5DF8F-90EB-4155-B232-02A19F9B50BA}" type="parTrans" cxnId="{A9E4E4A3-37F2-42D5-96AF-181BA678D0AC}">
      <dgm:prSet/>
      <dgm:spPr/>
      <dgm:t>
        <a:bodyPr/>
        <a:lstStyle/>
        <a:p>
          <a:pPr algn="just"/>
          <a:endParaRPr lang="en-IN" sz="1600">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a:solidFill>
              <a:schemeClr val="tx1"/>
            </a:solidFill>
            <a:latin typeface="Cambria" panose="02040503050406030204" pitchFamily="18" charset="0"/>
          </a:endParaRPr>
        </a:p>
      </dgm:t>
    </dgm:pt>
    <dgm:pt modelId="{8DA7C02B-E2C2-41DB-8CFC-F9F07E651F1F}">
      <dgm:prSet custT="1"/>
      <dgm:spPr/>
      <dgm:t>
        <a:bodyPr/>
        <a:lstStyle/>
        <a:p>
          <a:pPr algn="just" rtl="0"/>
          <a:r>
            <a:rPr lang="en-IN" sz="1600" b="0" i="0" dirty="0">
              <a:latin typeface="Cambria" panose="02040503050406030204" pitchFamily="18" charset="0"/>
            </a:rPr>
            <a:t>A chartered accountant in practice </a:t>
          </a:r>
          <a:r>
            <a:rPr lang="en-IN" sz="1600" b="1" i="0" dirty="0">
              <a:latin typeface="Cambria" panose="02040503050406030204" pitchFamily="18" charset="0"/>
            </a:rPr>
            <a:t>cannot become Financial Advisors and receive fees / commission from Financial Institutions </a:t>
          </a:r>
          <a:r>
            <a:rPr lang="en-IN" sz="1600" b="0" i="0" dirty="0">
              <a:latin typeface="Cambria" panose="02040503050406030204" pitchFamily="18" charset="0"/>
            </a:rPr>
            <a:t>such as Mutual Funds, Insurance Companies, NBFCs etc.</a:t>
          </a:r>
          <a:endParaRPr lang="en-IN" sz="1600" dirty="0">
            <a:latin typeface="Cambria" panose="02040503050406030204" pitchFamily="18" charset="0"/>
          </a:endParaRPr>
        </a:p>
      </dgm:t>
    </dgm:pt>
    <dgm:pt modelId="{3BF61324-6C69-4B60-A7BC-B85065FE443E}" type="parTrans" cxnId="{731DFD88-08BF-48F3-866B-E4B6F67F5D3E}">
      <dgm:prSet/>
      <dgm:spPr/>
      <dgm:t>
        <a:bodyPr/>
        <a:lstStyle/>
        <a:p>
          <a:pPr algn="just"/>
          <a:endParaRPr lang="en-IN" sz="1600">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B3ADEA10-218F-4F61-8ABD-C43D0C520C92}" srcId="{2153CBDB-483A-4BC7-A3F7-E4C9FC4D2BD4}" destId="{5F54DE05-A447-44A1-A900-5911310EB34A}" srcOrd="0" destOrd="0" parTransId="{E3319B8A-C6D4-4313-A60E-E05B2212C58E}" sibTransId="{89EF5DA8-13FA-4B32-A0FB-601125C1AC06}"/>
    <dgm:cxn modelId="{CAFF2114-957E-409C-B6DE-107B5612AAFF}" type="presOf" srcId="{5F54DE05-A447-44A1-A900-5911310EB34A}" destId="{041BEA04-1AF8-42C2-B1A7-C21A8F7E95AF}" srcOrd="0" destOrd="0" presId="urn:microsoft.com/office/officeart/2008/layout/PictureStrips"/>
    <dgm:cxn modelId="{A1880F24-4C4C-47E4-8DCB-A2C73E8B8E69}" type="presOf" srcId="{653E68AD-73D1-4413-8F39-899FD9E48310}" destId="{DDFC7C81-056D-47E7-AF5A-C37533A1A363}" srcOrd="0" destOrd="0" presId="urn:microsoft.com/office/officeart/2008/layout/PictureStrips"/>
    <dgm:cxn modelId="{AB12562B-AC36-4F6C-9371-31F80AEDE59E}" type="presOf" srcId="{2153CBDB-483A-4BC7-A3F7-E4C9FC4D2BD4}" destId="{EFAC8F6A-4262-497A-96E3-EB9B727739EC}" srcOrd="0" destOrd="0" presId="urn:microsoft.com/office/officeart/2008/layout/PictureStrips"/>
    <dgm:cxn modelId="{19E1A570-97E3-4397-99F4-37E0E0013616}" type="presOf" srcId="{BDE3A397-954D-42F2-A6B1-AD469632A3DF}" destId="{7BF7CFD4-97C5-4917-99A3-83A6E765E4D7}" srcOrd="0" destOrd="0" presId="urn:microsoft.com/office/officeart/2008/layout/PictureStrips"/>
    <dgm:cxn modelId="{38FF4B76-37D3-4666-92F3-9DB398BCE7D2}" type="presOf" srcId="{D7A309F8-DB67-413E-859D-D12A047810C0}" destId="{7FA81204-69BF-4F7D-A2D5-7886627B8264}" srcOrd="0" destOrd="0" presId="urn:microsoft.com/office/officeart/2008/layout/PictureStrips"/>
    <dgm:cxn modelId="{731DFD88-08BF-48F3-866B-E4B6F67F5D3E}" srcId="{2153CBDB-483A-4BC7-A3F7-E4C9FC4D2BD4}" destId="{8DA7C02B-E2C2-41DB-8CFC-F9F07E651F1F}" srcOrd="4" destOrd="0" parTransId="{3BF61324-6C69-4B60-A7BC-B85065FE443E}" sibTransId="{142ECC5F-2162-49D3-B912-412D860BEA76}"/>
    <dgm:cxn modelId="{1BFA3F95-4141-445F-86F1-BF739856FBA5}" type="presOf" srcId="{8DA7C02B-E2C2-41DB-8CFC-F9F07E651F1F}" destId="{D9B30D6E-BDA1-43DB-8D28-9FAFFEFFF67D}" srcOrd="0" destOrd="0" presId="urn:microsoft.com/office/officeart/2008/layout/PictureStrips"/>
    <dgm:cxn modelId="{B5FED396-8651-416C-BD5D-0B8E26E1A969}" srcId="{2153CBDB-483A-4BC7-A3F7-E4C9FC4D2BD4}" destId="{653E68AD-73D1-4413-8F39-899FD9E48310}" srcOrd="2" destOrd="0" parTransId="{4BD58027-1069-41CE-92DD-505646CFCABA}" sibTransId="{C324BE23-C641-427E-96D3-A93ADE51EB26}"/>
    <dgm:cxn modelId="{A9E4E4A3-37F2-42D5-96AF-181BA678D0AC}" srcId="{2153CBDB-483A-4BC7-A3F7-E4C9FC4D2BD4}" destId="{D7A309F8-DB67-413E-859D-D12A047810C0}" srcOrd="3" destOrd="0" parTransId="{C1D5DF8F-90EB-4155-B232-02A19F9B50BA}" sibTransId="{F98A0F86-FFBD-4EA1-820E-8386A9361F41}"/>
    <dgm:cxn modelId="{029C29F2-E758-4083-A5ED-094025202F91}" srcId="{2153CBDB-483A-4BC7-A3F7-E4C9FC4D2BD4}" destId="{BDE3A397-954D-42F2-A6B1-AD469632A3DF}" srcOrd="1" destOrd="0" parTransId="{39CC13CC-DA87-4199-9043-DF3A045DFDC7}" sibTransId="{2599AB2F-93BC-4C81-9B4A-F5C97CC0F00D}"/>
    <dgm:cxn modelId="{7D51D60E-0753-4B8A-875E-9DBE99961CE2}" type="presParOf" srcId="{EFAC8F6A-4262-497A-96E3-EB9B727739EC}" destId="{A525B050-DE29-446E-8DCF-D9AB064CD735}" srcOrd="0" destOrd="0" presId="urn:microsoft.com/office/officeart/2008/layout/PictureStrips"/>
    <dgm:cxn modelId="{C3EA829D-EF43-4629-9B4A-6B3018247683}" type="presParOf" srcId="{A525B050-DE29-446E-8DCF-D9AB064CD735}" destId="{041BEA04-1AF8-42C2-B1A7-C21A8F7E95AF}" srcOrd="0" destOrd="0" presId="urn:microsoft.com/office/officeart/2008/layout/PictureStrips"/>
    <dgm:cxn modelId="{E41C3164-0E66-43CA-AC85-CE90E1602804}" type="presParOf" srcId="{A525B050-DE29-446E-8DCF-D9AB064CD735}" destId="{C61C75D7-F292-4AF0-AFBD-4198D04B5FFF}" srcOrd="1" destOrd="0" presId="urn:microsoft.com/office/officeart/2008/layout/PictureStrips"/>
    <dgm:cxn modelId="{6AE376DF-E6A9-43EA-BA9B-6F0D2BD269C6}" type="presParOf" srcId="{EFAC8F6A-4262-497A-96E3-EB9B727739EC}" destId="{B8D780C7-349B-4F00-8D89-FC64545F09AA}" srcOrd="1" destOrd="0" presId="urn:microsoft.com/office/officeart/2008/layout/PictureStrips"/>
    <dgm:cxn modelId="{2780C10B-06BD-4AF4-82FB-45543A210656}" type="presParOf" srcId="{EFAC8F6A-4262-497A-96E3-EB9B727739EC}" destId="{C7819023-5026-49AD-A3D3-A5080D7573BE}" srcOrd="2" destOrd="0" presId="urn:microsoft.com/office/officeart/2008/layout/PictureStrips"/>
    <dgm:cxn modelId="{FDBABEEA-475E-4AB6-A600-780CEDB67148}" type="presParOf" srcId="{C7819023-5026-49AD-A3D3-A5080D7573BE}" destId="{7BF7CFD4-97C5-4917-99A3-83A6E765E4D7}" srcOrd="0" destOrd="0" presId="urn:microsoft.com/office/officeart/2008/layout/PictureStrips"/>
    <dgm:cxn modelId="{7C27C73D-15A4-463A-8FA1-99563A3A9CBD}" type="presParOf" srcId="{C7819023-5026-49AD-A3D3-A5080D7573BE}" destId="{7872B858-42CB-4B55-B337-1A66E450A2C5}" srcOrd="1" destOrd="0" presId="urn:microsoft.com/office/officeart/2008/layout/PictureStrips"/>
    <dgm:cxn modelId="{14565394-3890-4E3F-ADD9-0CECF366A69B}" type="presParOf" srcId="{EFAC8F6A-4262-497A-96E3-EB9B727739EC}" destId="{243B0D74-F180-4FA8-A316-E7ECC1DDDD84}" srcOrd="3" destOrd="0" presId="urn:microsoft.com/office/officeart/2008/layout/PictureStrips"/>
    <dgm:cxn modelId="{6C7995BB-2DED-4889-88EF-C42286A40706}" type="presParOf" srcId="{EFAC8F6A-4262-497A-96E3-EB9B727739EC}" destId="{DB2F3E3E-6B71-48EA-A527-0E966EE41242}" srcOrd="4" destOrd="0" presId="urn:microsoft.com/office/officeart/2008/layout/PictureStrips"/>
    <dgm:cxn modelId="{40C35C8D-9D7A-4587-8981-5D71D90A0395}" type="presParOf" srcId="{DB2F3E3E-6B71-48EA-A527-0E966EE41242}" destId="{DDFC7C81-056D-47E7-AF5A-C37533A1A363}" srcOrd="0" destOrd="0" presId="urn:microsoft.com/office/officeart/2008/layout/PictureStrips"/>
    <dgm:cxn modelId="{811CBA10-1380-48AF-9D54-E81D07DB9C90}" type="presParOf" srcId="{DB2F3E3E-6B71-48EA-A527-0E966EE41242}" destId="{5E2ACFB5-5CC1-4491-AF92-1B335F51BE52}" srcOrd="1" destOrd="0" presId="urn:microsoft.com/office/officeart/2008/layout/PictureStrips"/>
    <dgm:cxn modelId="{3B0CAB1D-7FD9-4568-BEB6-913DAE235E96}" type="presParOf" srcId="{EFAC8F6A-4262-497A-96E3-EB9B727739EC}" destId="{012B2C7B-F176-426B-80EC-EF2D72FFD95A}" srcOrd="5" destOrd="0" presId="urn:microsoft.com/office/officeart/2008/layout/PictureStrips"/>
    <dgm:cxn modelId="{34B682F9-6B0B-40D7-A6F6-7ED6398854AB}" type="presParOf" srcId="{EFAC8F6A-4262-497A-96E3-EB9B727739EC}" destId="{3E283C32-EFE7-48E9-AAB1-94FA0193616E}" srcOrd="6" destOrd="0" presId="urn:microsoft.com/office/officeart/2008/layout/PictureStrips"/>
    <dgm:cxn modelId="{673ACD8F-9519-4A31-9DA6-8CA02E492C1C}" type="presParOf" srcId="{3E283C32-EFE7-48E9-AAB1-94FA0193616E}" destId="{7FA81204-69BF-4F7D-A2D5-7886627B8264}" srcOrd="0" destOrd="0" presId="urn:microsoft.com/office/officeart/2008/layout/PictureStrips"/>
    <dgm:cxn modelId="{32F9FCA3-CA51-49DD-BDE4-BD2AF21FD83F}" type="presParOf" srcId="{3E283C32-EFE7-48E9-AAB1-94FA0193616E}" destId="{58A3EAA8-B526-4BA8-9E05-B56C2ADC3CA8}" srcOrd="1" destOrd="0" presId="urn:microsoft.com/office/officeart/2008/layout/PictureStrips"/>
    <dgm:cxn modelId="{536DEA16-3D56-4BDA-8598-120853B26106}" type="presParOf" srcId="{EFAC8F6A-4262-497A-96E3-EB9B727739EC}" destId="{E3B11FAB-4E21-4EB7-93E7-52BE6D07C721}" srcOrd="7" destOrd="0" presId="urn:microsoft.com/office/officeart/2008/layout/PictureStrips"/>
    <dgm:cxn modelId="{3CD8640F-08DC-4ED2-9B2B-B8F4B3DD9B91}" type="presParOf" srcId="{EFAC8F6A-4262-497A-96E3-EB9B727739EC}" destId="{315E0F0C-39EF-4A94-B421-16DCFABC7A6A}" srcOrd="8" destOrd="0" presId="urn:microsoft.com/office/officeart/2008/layout/PictureStrips"/>
    <dgm:cxn modelId="{9A3EF4E9-DCCF-4658-BA3B-AF32BAA3E864}" type="presParOf" srcId="{315E0F0C-39EF-4A94-B421-16DCFABC7A6A}" destId="{D9B30D6E-BDA1-43DB-8D28-9FAFFEFFF67D}" srcOrd="0" destOrd="0" presId="urn:microsoft.com/office/officeart/2008/layout/PictureStrips"/>
    <dgm:cxn modelId="{EE630E30-8A9B-41C9-A002-3285500E2CFF}"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IN" sz="1600" dirty="0">
              <a:latin typeface="Cambria" panose="02040503050406030204" pitchFamily="18" charset="0"/>
            </a:rPr>
            <a:t>A Chartered Accountant </a:t>
          </a:r>
          <a:r>
            <a:rPr lang="en-IN" sz="1600" b="1" dirty="0">
              <a:latin typeface="Cambria" panose="02040503050406030204" pitchFamily="18" charset="0"/>
            </a:rPr>
            <a:t>cannot exercise lien over the client documents/records for non-payment of his fees</a:t>
          </a:r>
        </a:p>
      </dgm:t>
    </dgm:pt>
    <dgm:pt modelId="{E3319B8A-C6D4-4313-A60E-E05B2212C58E}" type="parTrans" cxnId="{B3ADEA10-218F-4F61-8ABD-C43D0C520C92}">
      <dgm:prSet/>
      <dgm:spPr/>
      <dgm:t>
        <a:bodyPr/>
        <a:lstStyle/>
        <a:p>
          <a:pPr algn="just"/>
          <a:endParaRPr lang="en-IN" sz="1600">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a:solidFill>
              <a:schemeClr val="tx1"/>
            </a:solidFill>
            <a:latin typeface="Cambria" panose="02040503050406030204" pitchFamily="18" charset="0"/>
          </a:endParaRPr>
        </a:p>
      </dgm:t>
    </dgm:pt>
    <dgm:pt modelId="{BDE3A397-954D-42F2-A6B1-AD469632A3DF}">
      <dgm:prSet custT="1"/>
      <dgm:spPr/>
      <dgm:t>
        <a:bodyPr/>
        <a:lstStyle/>
        <a:p>
          <a:pPr algn="just" rtl="0"/>
          <a:r>
            <a:rPr lang="en-IN" sz="1600" dirty="0">
              <a:latin typeface="Cambria" panose="02040503050406030204" pitchFamily="18" charset="0"/>
            </a:rPr>
            <a:t>It is </a:t>
          </a:r>
          <a:r>
            <a:rPr lang="en-IN" sz="1600" b="1" dirty="0">
              <a:latin typeface="Cambria" panose="02040503050406030204" pitchFamily="18" charset="0"/>
            </a:rPr>
            <a:t>not permissible </a:t>
          </a:r>
          <a:r>
            <a:rPr lang="en-IN" sz="1600" dirty="0">
              <a:latin typeface="Cambria" panose="02040503050406030204" pitchFamily="18" charset="0"/>
            </a:rPr>
            <a:t>for CA Firm </a:t>
          </a:r>
          <a:r>
            <a:rPr lang="en-IN" sz="1600" b="1" dirty="0">
              <a:latin typeface="Cambria" panose="02040503050406030204" pitchFamily="18" charset="0"/>
            </a:rPr>
            <a:t>to print its vision and values behind the visiting cards</a:t>
          </a:r>
          <a:r>
            <a:rPr lang="en-IN" sz="1600" dirty="0">
              <a:latin typeface="Cambria" panose="02040503050406030204" pitchFamily="18" charset="0"/>
            </a:rPr>
            <a:t>, as it would result in solicitation</a:t>
          </a:r>
          <a:r>
            <a:rPr lang="en-IN" sz="1600" b="0" i="0" dirty="0">
              <a:latin typeface="Cambria" panose="02040503050406030204" pitchFamily="18" charset="0"/>
            </a:rPr>
            <a:t>.</a:t>
          </a:r>
          <a:endParaRPr lang="en-IN" sz="1600" dirty="0">
            <a:latin typeface="Cambria" panose="02040503050406030204" pitchFamily="18" charset="0"/>
          </a:endParaRPr>
        </a:p>
      </dgm:t>
    </dgm:pt>
    <dgm:pt modelId="{39CC13CC-DA87-4199-9043-DF3A045DFDC7}" type="parTrans" cxnId="{029C29F2-E758-4083-A5ED-094025202F91}">
      <dgm:prSet/>
      <dgm:spPr/>
      <dgm:t>
        <a:bodyPr/>
        <a:lstStyle/>
        <a:p>
          <a:pPr algn="just"/>
          <a:endParaRPr lang="en-IN" sz="1600">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a:solidFill>
              <a:schemeClr val="tx1"/>
            </a:solidFill>
            <a:latin typeface="Cambria" panose="02040503050406030204" pitchFamily="18" charset="0"/>
          </a:endParaRPr>
        </a:p>
      </dgm:t>
    </dgm:pt>
    <dgm:pt modelId="{653E68AD-73D1-4413-8F39-899FD9E48310}">
      <dgm:prSet custT="1"/>
      <dgm:spPr/>
      <dgm:t>
        <a:bodyPr/>
        <a:lstStyle/>
        <a:p>
          <a:pPr algn="just" rtl="0"/>
          <a:r>
            <a:rPr lang="en-IN" sz="1600" b="0" i="0" dirty="0">
              <a:latin typeface="Cambria" panose="02040503050406030204" pitchFamily="18" charset="0"/>
            </a:rPr>
            <a:t>It is </a:t>
          </a:r>
          <a:r>
            <a:rPr lang="en-IN" sz="1600" b="1" i="0" dirty="0">
              <a:latin typeface="Cambria" panose="02040503050406030204" pitchFamily="18" charset="0"/>
            </a:rPr>
            <a:t>not permissible </a:t>
          </a:r>
          <a:r>
            <a:rPr lang="en-IN" sz="1600" b="0" i="0" dirty="0">
              <a:latin typeface="Cambria" panose="02040503050406030204" pitchFamily="18" charset="0"/>
            </a:rPr>
            <a:t>for chartered accountants in practice to </a:t>
          </a:r>
          <a:r>
            <a:rPr lang="en-IN" sz="1600" b="1" i="0" dirty="0">
              <a:latin typeface="Cambria" panose="02040503050406030204" pitchFamily="18" charset="0"/>
            </a:rPr>
            <a:t>take agencies of UTI, GIC or NSDL</a:t>
          </a:r>
          <a:r>
            <a:rPr lang="en-IN" sz="1600" b="0" i="0" dirty="0">
              <a:latin typeface="Cambria" panose="02040503050406030204" pitchFamily="18" charset="0"/>
            </a:rPr>
            <a:t>.</a:t>
          </a:r>
          <a:endParaRPr lang="en-IN" sz="1600" dirty="0">
            <a:latin typeface="Cambria" panose="02040503050406030204" pitchFamily="18" charset="0"/>
          </a:endParaRPr>
        </a:p>
      </dgm:t>
    </dgm:pt>
    <dgm:pt modelId="{4BD58027-1069-41CE-92DD-505646CFCABA}" type="parTrans" cxnId="{B5FED396-8651-416C-BD5D-0B8E26E1A969}">
      <dgm:prSet/>
      <dgm:spPr/>
      <dgm:t>
        <a:bodyPr/>
        <a:lstStyle/>
        <a:p>
          <a:pPr algn="just"/>
          <a:endParaRPr lang="en-IN" sz="1600">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a:solidFill>
              <a:schemeClr val="tx1"/>
            </a:solidFill>
            <a:latin typeface="Cambria" panose="02040503050406030204" pitchFamily="18" charset="0"/>
          </a:endParaRPr>
        </a:p>
      </dgm:t>
    </dgm:pt>
    <dgm:pt modelId="{D7A309F8-DB67-413E-859D-D12A047810C0}">
      <dgm:prSet custT="1"/>
      <dgm:spPr/>
      <dgm:t>
        <a:bodyPr/>
        <a:lstStyle/>
        <a:p>
          <a:pPr algn="just" rtl="0"/>
          <a:r>
            <a:rPr lang="en-IN" sz="1600" b="0" i="0" dirty="0">
              <a:latin typeface="Cambria" panose="02040503050406030204" pitchFamily="18" charset="0"/>
            </a:rPr>
            <a:t>It is </a:t>
          </a:r>
          <a:r>
            <a:rPr lang="en-IN" sz="1600" b="1" i="0" dirty="0">
              <a:latin typeface="Cambria" panose="02040503050406030204" pitchFamily="18" charset="0"/>
            </a:rPr>
            <a:t>permissible </a:t>
          </a:r>
          <a:r>
            <a:rPr lang="en-IN" sz="1600" b="0" i="0" dirty="0">
              <a:latin typeface="Cambria" panose="02040503050406030204" pitchFamily="18" charset="0"/>
            </a:rPr>
            <a:t>for a member in practice to </a:t>
          </a:r>
          <a:r>
            <a:rPr lang="en-IN" sz="1600" b="1" i="0" dirty="0">
              <a:latin typeface="Cambria" panose="02040503050406030204" pitchFamily="18" charset="0"/>
            </a:rPr>
            <a:t>be a settlor of a trust</a:t>
          </a:r>
          <a:r>
            <a:rPr lang="en-IN" sz="1600" b="0" i="0" dirty="0">
              <a:latin typeface="Cambria" panose="02040503050406030204" pitchFamily="18" charset="0"/>
            </a:rPr>
            <a:t>.</a:t>
          </a:r>
          <a:endParaRPr lang="en-IN" sz="1600" dirty="0">
            <a:latin typeface="Cambria" panose="02040503050406030204" pitchFamily="18" charset="0"/>
          </a:endParaRPr>
        </a:p>
      </dgm:t>
    </dgm:pt>
    <dgm:pt modelId="{C1D5DF8F-90EB-4155-B232-02A19F9B50BA}" type="parTrans" cxnId="{A9E4E4A3-37F2-42D5-96AF-181BA678D0AC}">
      <dgm:prSet/>
      <dgm:spPr/>
      <dgm:t>
        <a:bodyPr/>
        <a:lstStyle/>
        <a:p>
          <a:pPr algn="just"/>
          <a:endParaRPr lang="en-IN" sz="1600">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a:solidFill>
              <a:schemeClr val="tx1"/>
            </a:solidFill>
            <a:latin typeface="Cambria" panose="02040503050406030204" pitchFamily="18" charset="0"/>
          </a:endParaRPr>
        </a:p>
      </dgm:t>
    </dgm:pt>
    <dgm:pt modelId="{8DA7C02B-E2C2-41DB-8CFC-F9F07E651F1F}">
      <dgm:prSet custT="1"/>
      <dgm:spPr/>
      <dgm:t>
        <a:bodyPr/>
        <a:lstStyle/>
        <a:p>
          <a:pPr algn="just" rtl="0"/>
          <a:r>
            <a:rPr lang="en-IN" sz="1600" b="0" i="0" dirty="0">
              <a:latin typeface="Cambria" panose="02040503050406030204" pitchFamily="18" charset="0"/>
            </a:rPr>
            <a:t>A Chartered accountant in service </a:t>
          </a:r>
          <a:r>
            <a:rPr lang="en-IN" sz="1600" b="1" i="0" dirty="0">
              <a:latin typeface="Cambria" panose="02040503050406030204" pitchFamily="18" charset="0"/>
            </a:rPr>
            <a:t>may appear as tax representative </a:t>
          </a:r>
          <a:r>
            <a:rPr lang="en-IN" sz="1600" b="0" i="0" dirty="0">
              <a:latin typeface="Cambria" panose="02040503050406030204" pitchFamily="18" charset="0"/>
            </a:rPr>
            <a:t>before tax authorities </a:t>
          </a:r>
          <a:r>
            <a:rPr lang="en-IN" sz="1600" b="1" i="0" dirty="0">
              <a:latin typeface="Cambria" panose="02040503050406030204" pitchFamily="18" charset="0"/>
            </a:rPr>
            <a:t>on behalf of his employer</a:t>
          </a:r>
          <a:r>
            <a:rPr lang="en-IN" sz="1600" b="0" i="0" dirty="0">
              <a:latin typeface="Cambria" panose="02040503050406030204" pitchFamily="18" charset="0"/>
            </a:rPr>
            <a:t>, but not on behalf of other employees of the employer.</a:t>
          </a:r>
          <a:endParaRPr lang="en-IN" sz="1600" dirty="0">
            <a:latin typeface="Cambria" panose="02040503050406030204" pitchFamily="18" charset="0"/>
          </a:endParaRPr>
        </a:p>
      </dgm:t>
    </dgm:pt>
    <dgm:pt modelId="{3BF61324-6C69-4B60-A7BC-B85065FE443E}" type="parTrans" cxnId="{731DFD88-08BF-48F3-866B-E4B6F67F5D3E}">
      <dgm:prSet/>
      <dgm:spPr/>
      <dgm:t>
        <a:bodyPr/>
        <a:lstStyle/>
        <a:p>
          <a:pPr algn="just"/>
          <a:endParaRPr lang="en-IN" sz="1600">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B3ADEA10-218F-4F61-8ABD-C43D0C520C92}" srcId="{2153CBDB-483A-4BC7-A3F7-E4C9FC4D2BD4}" destId="{5F54DE05-A447-44A1-A900-5911310EB34A}" srcOrd="0" destOrd="0" parTransId="{E3319B8A-C6D4-4313-A60E-E05B2212C58E}" sibTransId="{89EF5DA8-13FA-4B32-A0FB-601125C1AC06}"/>
    <dgm:cxn modelId="{16385B60-130D-4359-9640-F380D8352EE4}" type="presOf" srcId="{BDE3A397-954D-42F2-A6B1-AD469632A3DF}" destId="{7BF7CFD4-97C5-4917-99A3-83A6E765E4D7}" srcOrd="0" destOrd="0" presId="urn:microsoft.com/office/officeart/2008/layout/PictureStrips"/>
    <dgm:cxn modelId="{6358CF6F-24B9-44E5-9328-2E30F268FAAE}" type="presOf" srcId="{2153CBDB-483A-4BC7-A3F7-E4C9FC4D2BD4}" destId="{EFAC8F6A-4262-497A-96E3-EB9B727739EC}" srcOrd="0" destOrd="0" presId="urn:microsoft.com/office/officeart/2008/layout/PictureStrips"/>
    <dgm:cxn modelId="{731DFD88-08BF-48F3-866B-E4B6F67F5D3E}" srcId="{2153CBDB-483A-4BC7-A3F7-E4C9FC4D2BD4}" destId="{8DA7C02B-E2C2-41DB-8CFC-F9F07E651F1F}" srcOrd="4" destOrd="0" parTransId="{3BF61324-6C69-4B60-A7BC-B85065FE443E}" sibTransId="{142ECC5F-2162-49D3-B912-412D860BEA76}"/>
    <dgm:cxn modelId="{20FB5E8D-B4A8-4721-AAA6-57F2F525CB2E}" type="presOf" srcId="{D7A309F8-DB67-413E-859D-D12A047810C0}" destId="{7FA81204-69BF-4F7D-A2D5-7886627B8264}" srcOrd="0" destOrd="0" presId="urn:microsoft.com/office/officeart/2008/layout/PictureStrips"/>
    <dgm:cxn modelId="{B5FED396-8651-416C-BD5D-0B8E26E1A969}" srcId="{2153CBDB-483A-4BC7-A3F7-E4C9FC4D2BD4}" destId="{653E68AD-73D1-4413-8F39-899FD9E48310}" srcOrd="2" destOrd="0" parTransId="{4BD58027-1069-41CE-92DD-505646CFCABA}" sibTransId="{C324BE23-C641-427E-96D3-A93ADE51EB26}"/>
    <dgm:cxn modelId="{A9E4E4A3-37F2-42D5-96AF-181BA678D0AC}" srcId="{2153CBDB-483A-4BC7-A3F7-E4C9FC4D2BD4}" destId="{D7A309F8-DB67-413E-859D-D12A047810C0}" srcOrd="3" destOrd="0" parTransId="{C1D5DF8F-90EB-4155-B232-02A19F9B50BA}" sibTransId="{F98A0F86-FFBD-4EA1-820E-8386A9361F41}"/>
    <dgm:cxn modelId="{06D96AB6-CE34-4DA6-810D-326779EDB749}" type="presOf" srcId="{5F54DE05-A447-44A1-A900-5911310EB34A}" destId="{041BEA04-1AF8-42C2-B1A7-C21A8F7E95AF}" srcOrd="0" destOrd="0" presId="urn:microsoft.com/office/officeart/2008/layout/PictureStrips"/>
    <dgm:cxn modelId="{96E7B6D5-CDB1-4D43-ABDC-53F1D04EE7BD}" type="presOf" srcId="{653E68AD-73D1-4413-8F39-899FD9E48310}" destId="{DDFC7C81-056D-47E7-AF5A-C37533A1A363}" srcOrd="0" destOrd="0" presId="urn:microsoft.com/office/officeart/2008/layout/PictureStrips"/>
    <dgm:cxn modelId="{E919A8D8-459F-4BE0-B7D8-C76B58744142}" type="presOf" srcId="{8DA7C02B-E2C2-41DB-8CFC-F9F07E651F1F}" destId="{D9B30D6E-BDA1-43DB-8D28-9FAFFEFFF67D}"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047AA7C9-71D3-4121-9A51-33964633B489}" type="presParOf" srcId="{EFAC8F6A-4262-497A-96E3-EB9B727739EC}" destId="{A525B050-DE29-446E-8DCF-D9AB064CD735}" srcOrd="0" destOrd="0" presId="urn:microsoft.com/office/officeart/2008/layout/PictureStrips"/>
    <dgm:cxn modelId="{0A73FE43-4E43-497E-8EF3-D4123906BD3D}" type="presParOf" srcId="{A525B050-DE29-446E-8DCF-D9AB064CD735}" destId="{041BEA04-1AF8-42C2-B1A7-C21A8F7E95AF}" srcOrd="0" destOrd="0" presId="urn:microsoft.com/office/officeart/2008/layout/PictureStrips"/>
    <dgm:cxn modelId="{27BF1C66-0C6D-4B27-B0E8-5FFBE30F8E62}" type="presParOf" srcId="{A525B050-DE29-446E-8DCF-D9AB064CD735}" destId="{C61C75D7-F292-4AF0-AFBD-4198D04B5FFF}" srcOrd="1" destOrd="0" presId="urn:microsoft.com/office/officeart/2008/layout/PictureStrips"/>
    <dgm:cxn modelId="{CB00AE12-D73D-472E-AA6F-8415935A66F5}" type="presParOf" srcId="{EFAC8F6A-4262-497A-96E3-EB9B727739EC}" destId="{B8D780C7-349B-4F00-8D89-FC64545F09AA}" srcOrd="1" destOrd="0" presId="urn:microsoft.com/office/officeart/2008/layout/PictureStrips"/>
    <dgm:cxn modelId="{D21618BF-E36C-44C9-A45A-63DBF91F9456}" type="presParOf" srcId="{EFAC8F6A-4262-497A-96E3-EB9B727739EC}" destId="{C7819023-5026-49AD-A3D3-A5080D7573BE}" srcOrd="2" destOrd="0" presId="urn:microsoft.com/office/officeart/2008/layout/PictureStrips"/>
    <dgm:cxn modelId="{698CE46C-E7E5-4686-97DA-E6494672224C}" type="presParOf" srcId="{C7819023-5026-49AD-A3D3-A5080D7573BE}" destId="{7BF7CFD4-97C5-4917-99A3-83A6E765E4D7}" srcOrd="0" destOrd="0" presId="urn:microsoft.com/office/officeart/2008/layout/PictureStrips"/>
    <dgm:cxn modelId="{673A157A-A83E-4171-ADD3-286332CD2E11}" type="presParOf" srcId="{C7819023-5026-49AD-A3D3-A5080D7573BE}" destId="{7872B858-42CB-4B55-B337-1A66E450A2C5}" srcOrd="1" destOrd="0" presId="urn:microsoft.com/office/officeart/2008/layout/PictureStrips"/>
    <dgm:cxn modelId="{AF55A00F-79AB-4C41-A7D9-D61733B2CAEE}" type="presParOf" srcId="{EFAC8F6A-4262-497A-96E3-EB9B727739EC}" destId="{243B0D74-F180-4FA8-A316-E7ECC1DDDD84}" srcOrd="3" destOrd="0" presId="urn:microsoft.com/office/officeart/2008/layout/PictureStrips"/>
    <dgm:cxn modelId="{07524141-B947-406D-8984-17045F3ED106}" type="presParOf" srcId="{EFAC8F6A-4262-497A-96E3-EB9B727739EC}" destId="{DB2F3E3E-6B71-48EA-A527-0E966EE41242}" srcOrd="4" destOrd="0" presId="urn:microsoft.com/office/officeart/2008/layout/PictureStrips"/>
    <dgm:cxn modelId="{09D5BD59-0E16-4130-9ECF-A26AD1E9451B}" type="presParOf" srcId="{DB2F3E3E-6B71-48EA-A527-0E966EE41242}" destId="{DDFC7C81-056D-47E7-AF5A-C37533A1A363}" srcOrd="0" destOrd="0" presId="urn:microsoft.com/office/officeart/2008/layout/PictureStrips"/>
    <dgm:cxn modelId="{A4593485-48E4-43C8-B705-A835D7487F82}" type="presParOf" srcId="{DB2F3E3E-6B71-48EA-A527-0E966EE41242}" destId="{5E2ACFB5-5CC1-4491-AF92-1B335F51BE52}" srcOrd="1" destOrd="0" presId="urn:microsoft.com/office/officeart/2008/layout/PictureStrips"/>
    <dgm:cxn modelId="{EDFE088C-92FA-4142-9050-4EFB272D2F27}" type="presParOf" srcId="{EFAC8F6A-4262-497A-96E3-EB9B727739EC}" destId="{012B2C7B-F176-426B-80EC-EF2D72FFD95A}" srcOrd="5" destOrd="0" presId="urn:microsoft.com/office/officeart/2008/layout/PictureStrips"/>
    <dgm:cxn modelId="{32707464-C07F-4447-8DC1-635A29954805}" type="presParOf" srcId="{EFAC8F6A-4262-497A-96E3-EB9B727739EC}" destId="{3E283C32-EFE7-48E9-AAB1-94FA0193616E}" srcOrd="6" destOrd="0" presId="urn:microsoft.com/office/officeart/2008/layout/PictureStrips"/>
    <dgm:cxn modelId="{27BAA586-2B21-447B-BE03-9DD41D736E4D}" type="presParOf" srcId="{3E283C32-EFE7-48E9-AAB1-94FA0193616E}" destId="{7FA81204-69BF-4F7D-A2D5-7886627B8264}" srcOrd="0" destOrd="0" presId="urn:microsoft.com/office/officeart/2008/layout/PictureStrips"/>
    <dgm:cxn modelId="{579EF267-D52A-465B-BCAF-D454893446A9}" type="presParOf" srcId="{3E283C32-EFE7-48E9-AAB1-94FA0193616E}" destId="{58A3EAA8-B526-4BA8-9E05-B56C2ADC3CA8}" srcOrd="1" destOrd="0" presId="urn:microsoft.com/office/officeart/2008/layout/PictureStrips"/>
    <dgm:cxn modelId="{E12AD5C6-D717-4AF7-98B8-244A36B4E4FF}" type="presParOf" srcId="{EFAC8F6A-4262-497A-96E3-EB9B727739EC}" destId="{E3B11FAB-4E21-4EB7-93E7-52BE6D07C721}" srcOrd="7" destOrd="0" presId="urn:microsoft.com/office/officeart/2008/layout/PictureStrips"/>
    <dgm:cxn modelId="{6D2916AB-F8EA-41B5-AA4A-7D664D9F4787}" type="presParOf" srcId="{EFAC8F6A-4262-497A-96E3-EB9B727739EC}" destId="{315E0F0C-39EF-4A94-B421-16DCFABC7A6A}" srcOrd="8" destOrd="0" presId="urn:microsoft.com/office/officeart/2008/layout/PictureStrips"/>
    <dgm:cxn modelId="{D3F2ACE0-B08D-4694-B576-A5BDCFFEB82E}" type="presParOf" srcId="{315E0F0C-39EF-4A94-B421-16DCFABC7A6A}" destId="{D9B30D6E-BDA1-43DB-8D28-9FAFFEFFF67D}" srcOrd="0" destOrd="0" presId="urn:microsoft.com/office/officeart/2008/layout/PictureStrips"/>
    <dgm:cxn modelId="{4E87E546-7442-4303-8708-D7B4BF86645A}"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IN" sz="1600" b="0" i="0" dirty="0">
              <a:latin typeface="Cambria" panose="02040503050406030204" pitchFamily="18" charset="0"/>
            </a:rPr>
            <a:t>A chartered accountant who is the </a:t>
          </a:r>
          <a:r>
            <a:rPr lang="en-IN" sz="1600" b="1" i="0" dirty="0">
              <a:latin typeface="Cambria" panose="02040503050406030204" pitchFamily="18" charset="0"/>
            </a:rPr>
            <a:t>statutory auditor </a:t>
          </a:r>
          <a:r>
            <a:rPr lang="en-IN" sz="1600" b="0" i="0" dirty="0">
              <a:latin typeface="Cambria" panose="02040503050406030204" pitchFamily="18" charset="0"/>
            </a:rPr>
            <a:t>of a bank </a:t>
          </a:r>
          <a:r>
            <a:rPr lang="en-IN" sz="1600" b="1" i="0" dirty="0">
              <a:latin typeface="Cambria" panose="02040503050406030204" pitchFamily="18" charset="0"/>
            </a:rPr>
            <a:t>cannot </a:t>
          </a:r>
          <a:r>
            <a:rPr lang="en-IN" sz="1600" b="0" i="0" dirty="0">
              <a:latin typeface="Cambria" panose="02040503050406030204" pitchFamily="18" charset="0"/>
            </a:rPr>
            <a:t>for the same financial year </a:t>
          </a:r>
          <a:r>
            <a:rPr lang="en-IN" sz="1600" b="1" i="0" dirty="0">
              <a:latin typeface="Cambria" panose="02040503050406030204" pitchFamily="18" charset="0"/>
            </a:rPr>
            <a:t>accept stock audit of the same branch of the bank </a:t>
          </a:r>
          <a:r>
            <a:rPr lang="en-IN" sz="1600" b="0" i="0" dirty="0">
              <a:latin typeface="Cambria" panose="02040503050406030204" pitchFamily="18" charset="0"/>
            </a:rPr>
            <a:t>or any of the branches of the same bank or sister concern of the bank, for the same financial year.</a:t>
          </a:r>
          <a:endParaRPr lang="en-IN" sz="1600" dirty="0">
            <a:latin typeface="Cambria" panose="02040503050406030204" pitchFamily="18" charset="0"/>
          </a:endParaRPr>
        </a:p>
      </dgm:t>
    </dgm:pt>
    <dgm:pt modelId="{E3319B8A-C6D4-4313-A60E-E05B2212C58E}" type="parTrans" cxnId="{B3ADEA10-218F-4F61-8ABD-C43D0C520C92}">
      <dgm:prSet/>
      <dgm:spPr/>
      <dgm:t>
        <a:bodyPr/>
        <a:lstStyle/>
        <a:p>
          <a:pPr algn="just"/>
          <a:endParaRPr lang="en-IN" sz="1600">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a:solidFill>
              <a:schemeClr val="tx1"/>
            </a:solidFill>
            <a:latin typeface="Cambria" panose="02040503050406030204" pitchFamily="18" charset="0"/>
          </a:endParaRPr>
        </a:p>
      </dgm:t>
    </dgm:pt>
    <dgm:pt modelId="{BDE3A397-954D-42F2-A6B1-AD469632A3DF}">
      <dgm:prSet custT="1"/>
      <dgm:spPr/>
      <dgm:t>
        <a:bodyPr/>
        <a:lstStyle/>
        <a:p>
          <a:pPr algn="just" rtl="0"/>
          <a:r>
            <a:rPr lang="en-IN" sz="1600" dirty="0">
              <a:latin typeface="Cambria" panose="02040503050406030204" pitchFamily="18" charset="0"/>
            </a:rPr>
            <a:t>A CA Firm which has been appointed as the </a:t>
          </a:r>
          <a:r>
            <a:rPr lang="en-IN" sz="1600" b="1" dirty="0">
              <a:latin typeface="Cambria" panose="02040503050406030204" pitchFamily="18" charset="0"/>
            </a:rPr>
            <a:t>internal auditor of a PF Trust </a:t>
          </a:r>
          <a:r>
            <a:rPr lang="en-IN" sz="1600" dirty="0">
              <a:latin typeface="Cambria" panose="02040503050406030204" pitchFamily="18" charset="0"/>
            </a:rPr>
            <a:t>by a Government Company </a:t>
          </a:r>
          <a:r>
            <a:rPr lang="en-IN" sz="1600" b="1" dirty="0">
              <a:latin typeface="Cambria" panose="02040503050406030204" pitchFamily="18" charset="0"/>
            </a:rPr>
            <a:t>cannot be </a:t>
          </a:r>
          <a:r>
            <a:rPr lang="en-IN" sz="1600" dirty="0">
              <a:latin typeface="Cambria" panose="02040503050406030204" pitchFamily="18" charset="0"/>
            </a:rPr>
            <a:t>appointed as its </a:t>
          </a:r>
          <a:r>
            <a:rPr lang="en-IN" sz="1600" b="1" dirty="0">
              <a:latin typeface="Cambria" panose="02040503050406030204" pitchFamily="18" charset="0"/>
            </a:rPr>
            <a:t>Statutory Auditor</a:t>
          </a:r>
          <a:r>
            <a:rPr lang="en-IN" sz="1600" dirty="0">
              <a:latin typeface="Cambria" panose="02040503050406030204" pitchFamily="18" charset="0"/>
            </a:rPr>
            <a:t>.</a:t>
          </a:r>
        </a:p>
      </dgm:t>
    </dgm:pt>
    <dgm:pt modelId="{39CC13CC-DA87-4199-9043-DF3A045DFDC7}" type="parTrans" cxnId="{029C29F2-E758-4083-A5ED-094025202F91}">
      <dgm:prSet/>
      <dgm:spPr/>
      <dgm:t>
        <a:bodyPr/>
        <a:lstStyle/>
        <a:p>
          <a:pPr algn="just"/>
          <a:endParaRPr lang="en-IN" sz="1600">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a:solidFill>
              <a:schemeClr val="tx1"/>
            </a:solidFill>
            <a:latin typeface="Cambria" panose="02040503050406030204" pitchFamily="18" charset="0"/>
          </a:endParaRPr>
        </a:p>
      </dgm:t>
    </dgm:pt>
    <dgm:pt modelId="{653E68AD-73D1-4413-8F39-899FD9E48310}">
      <dgm:prSet custT="1"/>
      <dgm:spPr/>
      <dgm:t>
        <a:bodyPr/>
        <a:lstStyle/>
        <a:p>
          <a:pPr algn="just" rtl="0"/>
          <a:r>
            <a:rPr lang="en-IN" sz="1600" b="0" i="0" dirty="0">
              <a:latin typeface="Cambria" panose="02040503050406030204" pitchFamily="18" charset="0"/>
            </a:rPr>
            <a:t>A </a:t>
          </a:r>
          <a:r>
            <a:rPr lang="en-IN" sz="1600" b="1" i="0" dirty="0">
              <a:latin typeface="Cambria" panose="02040503050406030204" pitchFamily="18" charset="0"/>
            </a:rPr>
            <a:t>concurrent auditor of a bank ‘X</a:t>
          </a:r>
          <a:r>
            <a:rPr lang="en-IN" sz="1600" b="0" i="0" dirty="0">
              <a:latin typeface="Cambria" panose="02040503050406030204" pitchFamily="18" charset="0"/>
            </a:rPr>
            <a:t>’ </a:t>
          </a:r>
          <a:r>
            <a:rPr lang="en-IN" sz="1600" b="1" i="0" dirty="0">
              <a:latin typeface="Cambria" panose="02040503050406030204" pitchFamily="18" charset="0"/>
            </a:rPr>
            <a:t>cannot </a:t>
          </a:r>
          <a:r>
            <a:rPr lang="en-IN" sz="1600" b="0" i="0" dirty="0">
              <a:latin typeface="Cambria" panose="02040503050406030204" pitchFamily="18" charset="0"/>
            </a:rPr>
            <a:t>be appointed as </a:t>
          </a:r>
          <a:r>
            <a:rPr lang="en-IN" sz="1600" b="1" i="0" dirty="0">
              <a:latin typeface="Cambria" panose="02040503050406030204" pitchFamily="18" charset="0"/>
            </a:rPr>
            <a:t>statutory auditor of bank ‘Y’</a:t>
          </a:r>
          <a:r>
            <a:rPr lang="en-IN" sz="1600" b="0" i="0" dirty="0">
              <a:latin typeface="Cambria" panose="02040503050406030204" pitchFamily="18" charset="0"/>
            </a:rPr>
            <a:t>, which is </a:t>
          </a:r>
          <a:r>
            <a:rPr lang="en-IN" sz="1600" b="1" i="0" dirty="0">
              <a:latin typeface="Cambria" panose="02040503050406030204" pitchFamily="18" charset="0"/>
            </a:rPr>
            <a:t>sponsored by ‘X</a:t>
          </a:r>
          <a:r>
            <a:rPr lang="en-IN" sz="1600" b="0" i="0" dirty="0">
              <a:latin typeface="Cambria" panose="02040503050406030204" pitchFamily="18" charset="0"/>
            </a:rPr>
            <a:t>’</a:t>
          </a:r>
          <a:endParaRPr lang="en-IN" sz="1600" dirty="0">
            <a:latin typeface="Cambria" panose="02040503050406030204" pitchFamily="18" charset="0"/>
          </a:endParaRPr>
        </a:p>
      </dgm:t>
    </dgm:pt>
    <dgm:pt modelId="{4BD58027-1069-41CE-92DD-505646CFCABA}" type="parTrans" cxnId="{B5FED396-8651-416C-BD5D-0B8E26E1A969}">
      <dgm:prSet/>
      <dgm:spPr/>
      <dgm:t>
        <a:bodyPr/>
        <a:lstStyle/>
        <a:p>
          <a:pPr algn="just"/>
          <a:endParaRPr lang="en-IN" sz="1600">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a:solidFill>
              <a:schemeClr val="tx1"/>
            </a:solidFill>
            <a:latin typeface="Cambria" panose="02040503050406030204" pitchFamily="18" charset="0"/>
          </a:endParaRPr>
        </a:p>
      </dgm:t>
    </dgm:pt>
    <dgm:pt modelId="{D7A309F8-DB67-413E-859D-D12A047810C0}">
      <dgm:prSet custT="1"/>
      <dgm:spPr/>
      <dgm:t>
        <a:bodyPr/>
        <a:lstStyle/>
        <a:p>
          <a:pPr algn="just" rtl="0"/>
          <a:r>
            <a:rPr lang="en-IN" sz="1600" b="0" i="0" dirty="0">
              <a:latin typeface="Cambria" panose="02040503050406030204" pitchFamily="18" charset="0"/>
            </a:rPr>
            <a:t>A CA/CA Firm can act </a:t>
          </a:r>
          <a:r>
            <a:rPr lang="en-IN" sz="1600" b="1" i="0" dirty="0">
              <a:latin typeface="Cambria" panose="02040503050406030204" pitchFamily="18" charset="0"/>
            </a:rPr>
            <a:t>as the internal auditor </a:t>
          </a:r>
          <a:r>
            <a:rPr lang="en-IN" sz="1600" b="0" i="0" dirty="0">
              <a:latin typeface="Cambria" panose="02040503050406030204" pitchFamily="18" charset="0"/>
            </a:rPr>
            <a:t>of a </a:t>
          </a:r>
          <a:r>
            <a:rPr lang="en-IN" sz="1600" b="1" i="0" dirty="0">
              <a:latin typeface="Cambria" panose="02040503050406030204" pitchFamily="18" charset="0"/>
            </a:rPr>
            <a:t>company </a:t>
          </a:r>
          <a:r>
            <a:rPr lang="en-IN" sz="1600" b="0" i="0" dirty="0">
              <a:latin typeface="Cambria" panose="02040503050406030204" pitchFamily="18" charset="0"/>
            </a:rPr>
            <a:t>and </a:t>
          </a:r>
          <a:r>
            <a:rPr lang="en-IN" sz="1600" b="1" i="0" dirty="0">
              <a:latin typeface="Cambria" panose="02040503050406030204" pitchFamily="18" charset="0"/>
            </a:rPr>
            <a:t>statutory auditor </a:t>
          </a:r>
          <a:r>
            <a:rPr lang="en-IN" sz="1600" b="0" i="0" dirty="0">
              <a:latin typeface="Cambria" panose="02040503050406030204" pitchFamily="18" charset="0"/>
            </a:rPr>
            <a:t>of its </a:t>
          </a:r>
          <a:r>
            <a:rPr lang="en-IN" sz="1600" b="1" i="0" dirty="0">
              <a:latin typeface="Cambria" panose="02040503050406030204" pitchFamily="18" charset="0"/>
            </a:rPr>
            <a:t>employees PF Fund </a:t>
          </a:r>
          <a:r>
            <a:rPr lang="en-IN" sz="1600" b="0" i="0" dirty="0">
              <a:latin typeface="Cambria" panose="02040503050406030204" pitchFamily="18" charset="0"/>
            </a:rPr>
            <a:t>under the Companies Act, 2013.</a:t>
          </a:r>
          <a:endParaRPr lang="en-IN" sz="1600" dirty="0">
            <a:latin typeface="Cambria" panose="02040503050406030204" pitchFamily="18" charset="0"/>
          </a:endParaRPr>
        </a:p>
      </dgm:t>
    </dgm:pt>
    <dgm:pt modelId="{C1D5DF8F-90EB-4155-B232-02A19F9B50BA}" type="parTrans" cxnId="{A9E4E4A3-37F2-42D5-96AF-181BA678D0AC}">
      <dgm:prSet/>
      <dgm:spPr/>
      <dgm:t>
        <a:bodyPr/>
        <a:lstStyle/>
        <a:p>
          <a:pPr algn="just"/>
          <a:endParaRPr lang="en-IN" sz="1600">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a:solidFill>
              <a:schemeClr val="tx1"/>
            </a:solidFill>
            <a:latin typeface="Cambria" panose="02040503050406030204" pitchFamily="18" charset="0"/>
          </a:endParaRPr>
        </a:p>
      </dgm:t>
    </dgm:pt>
    <dgm:pt modelId="{8DA7C02B-E2C2-41DB-8CFC-F9F07E651F1F}">
      <dgm:prSet custT="1"/>
      <dgm:spPr/>
      <dgm:t>
        <a:bodyPr/>
        <a:lstStyle/>
        <a:p>
          <a:pPr algn="just" rtl="0"/>
          <a:r>
            <a:rPr lang="en-US" sz="1600" dirty="0">
              <a:latin typeface="Cambria" panose="02040503050406030204" pitchFamily="18" charset="0"/>
            </a:rPr>
            <a:t>A chartered accountant in practice is </a:t>
          </a:r>
          <a:r>
            <a:rPr lang="en-US" sz="1600" b="1" dirty="0">
              <a:latin typeface="Cambria" panose="02040503050406030204" pitchFamily="18" charset="0"/>
            </a:rPr>
            <a:t>not permissible to hold Customs Broker License </a:t>
          </a:r>
          <a:r>
            <a:rPr lang="en-US" sz="1600" dirty="0">
              <a:latin typeface="Cambria" panose="02040503050406030204" pitchFamily="18" charset="0"/>
            </a:rPr>
            <a:t>under section 146 of the Customs Act, 1962.</a:t>
          </a:r>
          <a:endParaRPr lang="en-IN" sz="1600" dirty="0">
            <a:latin typeface="Cambria" panose="02040503050406030204" pitchFamily="18" charset="0"/>
          </a:endParaRPr>
        </a:p>
      </dgm:t>
    </dgm:pt>
    <dgm:pt modelId="{3BF61324-6C69-4B60-A7BC-B85065FE443E}" type="parTrans" cxnId="{731DFD88-08BF-48F3-866B-E4B6F67F5D3E}">
      <dgm:prSet/>
      <dgm:spPr/>
      <dgm:t>
        <a:bodyPr/>
        <a:lstStyle/>
        <a:p>
          <a:pPr algn="just"/>
          <a:endParaRPr lang="en-IN" sz="1600">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B3ADEA10-218F-4F61-8ABD-C43D0C520C92}" srcId="{2153CBDB-483A-4BC7-A3F7-E4C9FC4D2BD4}" destId="{5F54DE05-A447-44A1-A900-5911310EB34A}" srcOrd="0" destOrd="0" parTransId="{E3319B8A-C6D4-4313-A60E-E05B2212C58E}" sibTransId="{89EF5DA8-13FA-4B32-A0FB-601125C1AC06}"/>
    <dgm:cxn modelId="{0A8E4C20-C118-490D-B67F-5423302FBA99}" type="presOf" srcId="{2153CBDB-483A-4BC7-A3F7-E4C9FC4D2BD4}" destId="{EFAC8F6A-4262-497A-96E3-EB9B727739EC}" srcOrd="0" destOrd="0" presId="urn:microsoft.com/office/officeart/2008/layout/PictureStrips"/>
    <dgm:cxn modelId="{D2363E21-B1CD-4A3D-81D7-B9140D28673F}" type="presOf" srcId="{BDE3A397-954D-42F2-A6B1-AD469632A3DF}" destId="{7BF7CFD4-97C5-4917-99A3-83A6E765E4D7}" srcOrd="0" destOrd="0" presId="urn:microsoft.com/office/officeart/2008/layout/PictureStrips"/>
    <dgm:cxn modelId="{80630F29-B548-4F4B-B7E5-825C52A850A0}" type="presOf" srcId="{8DA7C02B-E2C2-41DB-8CFC-F9F07E651F1F}" destId="{D9B30D6E-BDA1-43DB-8D28-9FAFFEFFF67D}" srcOrd="0" destOrd="0" presId="urn:microsoft.com/office/officeart/2008/layout/PictureStrips"/>
    <dgm:cxn modelId="{2168A87B-3065-4875-8698-13DDE449F395}" type="presOf" srcId="{5F54DE05-A447-44A1-A900-5911310EB34A}" destId="{041BEA04-1AF8-42C2-B1A7-C21A8F7E95AF}" srcOrd="0" destOrd="0" presId="urn:microsoft.com/office/officeart/2008/layout/PictureStrips"/>
    <dgm:cxn modelId="{731DFD88-08BF-48F3-866B-E4B6F67F5D3E}" srcId="{2153CBDB-483A-4BC7-A3F7-E4C9FC4D2BD4}" destId="{8DA7C02B-E2C2-41DB-8CFC-F9F07E651F1F}" srcOrd="4" destOrd="0" parTransId="{3BF61324-6C69-4B60-A7BC-B85065FE443E}" sibTransId="{142ECC5F-2162-49D3-B912-412D860BEA76}"/>
    <dgm:cxn modelId="{B5FED396-8651-416C-BD5D-0B8E26E1A969}" srcId="{2153CBDB-483A-4BC7-A3F7-E4C9FC4D2BD4}" destId="{653E68AD-73D1-4413-8F39-899FD9E48310}" srcOrd="2" destOrd="0" parTransId="{4BD58027-1069-41CE-92DD-505646CFCABA}" sibTransId="{C324BE23-C641-427E-96D3-A93ADE51EB26}"/>
    <dgm:cxn modelId="{A9E4E4A3-37F2-42D5-96AF-181BA678D0AC}" srcId="{2153CBDB-483A-4BC7-A3F7-E4C9FC4D2BD4}" destId="{D7A309F8-DB67-413E-859D-D12A047810C0}" srcOrd="3" destOrd="0" parTransId="{C1D5DF8F-90EB-4155-B232-02A19F9B50BA}" sibTransId="{F98A0F86-FFBD-4EA1-820E-8386A9361F41}"/>
    <dgm:cxn modelId="{20FDD6B4-4ED6-44ED-8FD4-0AB058B720A3}" type="presOf" srcId="{653E68AD-73D1-4413-8F39-899FD9E48310}" destId="{DDFC7C81-056D-47E7-AF5A-C37533A1A363}" srcOrd="0" destOrd="0" presId="urn:microsoft.com/office/officeart/2008/layout/PictureStrips"/>
    <dgm:cxn modelId="{D2E78CD4-FC8F-4A3D-908F-825047BB0C0A}" type="presOf" srcId="{D7A309F8-DB67-413E-859D-D12A047810C0}" destId="{7FA81204-69BF-4F7D-A2D5-7886627B8264}"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598D5C10-D806-40EE-8166-C06B6466510F}" type="presParOf" srcId="{EFAC8F6A-4262-497A-96E3-EB9B727739EC}" destId="{A525B050-DE29-446E-8DCF-D9AB064CD735}" srcOrd="0" destOrd="0" presId="urn:microsoft.com/office/officeart/2008/layout/PictureStrips"/>
    <dgm:cxn modelId="{DB5FC7D0-A8D8-49C1-955B-91EDBC859D80}" type="presParOf" srcId="{A525B050-DE29-446E-8DCF-D9AB064CD735}" destId="{041BEA04-1AF8-42C2-B1A7-C21A8F7E95AF}" srcOrd="0" destOrd="0" presId="urn:microsoft.com/office/officeart/2008/layout/PictureStrips"/>
    <dgm:cxn modelId="{52A48860-B87E-4A64-B6DE-4E3A7067254F}" type="presParOf" srcId="{A525B050-DE29-446E-8DCF-D9AB064CD735}" destId="{C61C75D7-F292-4AF0-AFBD-4198D04B5FFF}" srcOrd="1" destOrd="0" presId="urn:microsoft.com/office/officeart/2008/layout/PictureStrips"/>
    <dgm:cxn modelId="{F12C34F8-052E-42EE-A177-30F2A1152BD7}" type="presParOf" srcId="{EFAC8F6A-4262-497A-96E3-EB9B727739EC}" destId="{B8D780C7-349B-4F00-8D89-FC64545F09AA}" srcOrd="1" destOrd="0" presId="urn:microsoft.com/office/officeart/2008/layout/PictureStrips"/>
    <dgm:cxn modelId="{76BE5AF8-BD4F-4F62-A068-A8BAB8100058}" type="presParOf" srcId="{EFAC8F6A-4262-497A-96E3-EB9B727739EC}" destId="{C7819023-5026-49AD-A3D3-A5080D7573BE}" srcOrd="2" destOrd="0" presId="urn:microsoft.com/office/officeart/2008/layout/PictureStrips"/>
    <dgm:cxn modelId="{8506AA60-E229-4B98-89CE-45D283FAFAA2}" type="presParOf" srcId="{C7819023-5026-49AD-A3D3-A5080D7573BE}" destId="{7BF7CFD4-97C5-4917-99A3-83A6E765E4D7}" srcOrd="0" destOrd="0" presId="urn:microsoft.com/office/officeart/2008/layout/PictureStrips"/>
    <dgm:cxn modelId="{15E138D7-099F-4D38-82EF-B4DC442556B0}" type="presParOf" srcId="{C7819023-5026-49AD-A3D3-A5080D7573BE}" destId="{7872B858-42CB-4B55-B337-1A66E450A2C5}" srcOrd="1" destOrd="0" presId="urn:microsoft.com/office/officeart/2008/layout/PictureStrips"/>
    <dgm:cxn modelId="{0EF4332F-A7C2-409E-9611-14B3773F600A}" type="presParOf" srcId="{EFAC8F6A-4262-497A-96E3-EB9B727739EC}" destId="{243B0D74-F180-4FA8-A316-E7ECC1DDDD84}" srcOrd="3" destOrd="0" presId="urn:microsoft.com/office/officeart/2008/layout/PictureStrips"/>
    <dgm:cxn modelId="{B1D211B3-19B5-4436-ACE6-F02C777DAF92}" type="presParOf" srcId="{EFAC8F6A-4262-497A-96E3-EB9B727739EC}" destId="{DB2F3E3E-6B71-48EA-A527-0E966EE41242}" srcOrd="4" destOrd="0" presId="urn:microsoft.com/office/officeart/2008/layout/PictureStrips"/>
    <dgm:cxn modelId="{FD4D7A97-CFB4-436E-BBA9-72223BE24B1C}" type="presParOf" srcId="{DB2F3E3E-6B71-48EA-A527-0E966EE41242}" destId="{DDFC7C81-056D-47E7-AF5A-C37533A1A363}" srcOrd="0" destOrd="0" presId="urn:microsoft.com/office/officeart/2008/layout/PictureStrips"/>
    <dgm:cxn modelId="{63EDDF3A-4C83-48FD-80C0-1E880A97C524}" type="presParOf" srcId="{DB2F3E3E-6B71-48EA-A527-0E966EE41242}" destId="{5E2ACFB5-5CC1-4491-AF92-1B335F51BE52}" srcOrd="1" destOrd="0" presId="urn:microsoft.com/office/officeart/2008/layout/PictureStrips"/>
    <dgm:cxn modelId="{8572D80E-0D5D-4ECC-89B3-5BFF0613DC38}" type="presParOf" srcId="{EFAC8F6A-4262-497A-96E3-EB9B727739EC}" destId="{012B2C7B-F176-426B-80EC-EF2D72FFD95A}" srcOrd="5" destOrd="0" presId="urn:microsoft.com/office/officeart/2008/layout/PictureStrips"/>
    <dgm:cxn modelId="{A829BDBB-4545-40F0-A57B-0A5F96F458DF}" type="presParOf" srcId="{EFAC8F6A-4262-497A-96E3-EB9B727739EC}" destId="{3E283C32-EFE7-48E9-AAB1-94FA0193616E}" srcOrd="6" destOrd="0" presId="urn:microsoft.com/office/officeart/2008/layout/PictureStrips"/>
    <dgm:cxn modelId="{FB68A084-78DA-4148-9972-AEDFE97CD72D}" type="presParOf" srcId="{3E283C32-EFE7-48E9-AAB1-94FA0193616E}" destId="{7FA81204-69BF-4F7D-A2D5-7886627B8264}" srcOrd="0" destOrd="0" presId="urn:microsoft.com/office/officeart/2008/layout/PictureStrips"/>
    <dgm:cxn modelId="{016B74A8-591B-41B0-B46D-37FA7636F6A3}" type="presParOf" srcId="{3E283C32-EFE7-48E9-AAB1-94FA0193616E}" destId="{58A3EAA8-B526-4BA8-9E05-B56C2ADC3CA8}" srcOrd="1" destOrd="0" presId="urn:microsoft.com/office/officeart/2008/layout/PictureStrips"/>
    <dgm:cxn modelId="{E3CAE618-59DE-439E-9DCD-DCFCFF1DD6F0}" type="presParOf" srcId="{EFAC8F6A-4262-497A-96E3-EB9B727739EC}" destId="{E3B11FAB-4E21-4EB7-93E7-52BE6D07C721}" srcOrd="7" destOrd="0" presId="urn:microsoft.com/office/officeart/2008/layout/PictureStrips"/>
    <dgm:cxn modelId="{5F7B9B82-8469-48B5-9B7A-8A876E4B138C}" type="presParOf" srcId="{EFAC8F6A-4262-497A-96E3-EB9B727739EC}" destId="{315E0F0C-39EF-4A94-B421-16DCFABC7A6A}" srcOrd="8" destOrd="0" presId="urn:microsoft.com/office/officeart/2008/layout/PictureStrips"/>
    <dgm:cxn modelId="{54521E73-0F54-4840-A755-0202FC876D2F}" type="presParOf" srcId="{315E0F0C-39EF-4A94-B421-16DCFABC7A6A}" destId="{D9B30D6E-BDA1-43DB-8D28-9FAFFEFFF67D}" srcOrd="0" destOrd="0" presId="urn:microsoft.com/office/officeart/2008/layout/PictureStrips"/>
    <dgm:cxn modelId="{C31344F5-98AD-4CAF-BB7F-F8B873E7E34A}"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US" sz="1800" b="0" i="0" dirty="0">
              <a:latin typeface="Cambria" panose="02040503050406030204" pitchFamily="18" charset="0"/>
              <a:ea typeface="Cambria" panose="02040503050406030204" pitchFamily="18" charset="0"/>
            </a:rPr>
            <a:t>It is </a:t>
          </a:r>
          <a:r>
            <a:rPr lang="en-US" sz="1800" b="1" i="0" dirty="0">
              <a:solidFill>
                <a:srgbClr val="C00000"/>
              </a:solidFill>
              <a:latin typeface="Cambria" panose="02040503050406030204" pitchFamily="18" charset="0"/>
              <a:ea typeface="Cambria" panose="02040503050406030204" pitchFamily="18" charset="0"/>
            </a:rPr>
            <a:t>permissible for a practicing Chartered Accountant </a:t>
          </a:r>
          <a:r>
            <a:rPr lang="en-US" sz="1800" b="0" i="0" dirty="0">
              <a:latin typeface="Cambria" panose="02040503050406030204" pitchFamily="18" charset="0"/>
              <a:ea typeface="Cambria" panose="02040503050406030204" pitchFamily="18" charset="0"/>
            </a:rPr>
            <a:t>holding Certificate of Practice to become a member of the 'Board of Management' in Primary (Urban) Co-operative Banks.</a:t>
          </a:r>
          <a:endParaRPr lang="en-IN" sz="1800" b="0" u="none" dirty="0">
            <a:solidFill>
              <a:schemeClr val="tx1"/>
            </a:solidFill>
            <a:latin typeface="Cambria" panose="02040503050406030204" pitchFamily="18" charset="0"/>
            <a:ea typeface="Cambria" panose="02040503050406030204" pitchFamily="18" charset="0"/>
          </a:endParaRPr>
        </a:p>
      </dgm:t>
    </dgm:pt>
    <dgm:pt modelId="{E3319B8A-C6D4-4313-A60E-E05B2212C58E}" type="parTrans" cxnId="{B3ADEA10-218F-4F61-8ABD-C43D0C520C92}">
      <dgm:prSet/>
      <dgm:spPr/>
      <dgm:t>
        <a:bodyPr/>
        <a:lstStyle/>
        <a:p>
          <a:pPr algn="just"/>
          <a:endParaRPr lang="en-IN" sz="1600" b="0" u="none">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b="0" u="none">
            <a:solidFill>
              <a:schemeClr val="tx1"/>
            </a:solidFill>
            <a:latin typeface="Cambria" panose="02040503050406030204" pitchFamily="18" charset="0"/>
          </a:endParaRPr>
        </a:p>
      </dgm:t>
    </dgm:pt>
    <dgm:pt modelId="{BDE3A397-954D-42F2-A6B1-AD469632A3DF}">
      <dgm:prSet custT="1"/>
      <dgm:spPr/>
      <dgm:t>
        <a:bodyPr/>
        <a:lstStyle/>
        <a:p>
          <a:pPr algn="just" rtl="0"/>
          <a:r>
            <a:rPr lang="en-US" sz="1600" b="0" i="0" dirty="0">
              <a:latin typeface="Cambria" panose="02040503050406030204" pitchFamily="18" charset="0"/>
              <a:ea typeface="Cambria" panose="02040503050406030204" pitchFamily="18" charset="0"/>
            </a:rPr>
            <a:t>Member in practice </a:t>
          </a:r>
          <a:r>
            <a:rPr lang="en-US" sz="1600" b="1" i="0" dirty="0">
              <a:solidFill>
                <a:srgbClr val="C00000"/>
              </a:solidFill>
              <a:latin typeface="Cambria" panose="02040503050406030204" pitchFamily="18" charset="0"/>
              <a:ea typeface="Cambria" panose="02040503050406030204" pitchFamily="18" charset="0"/>
            </a:rPr>
            <a:t>cannot act as Trademark or Patent Attorney</a:t>
          </a:r>
          <a:r>
            <a:rPr lang="en-US" sz="1600" b="0" i="0" dirty="0">
              <a:latin typeface="Cambria" panose="02040503050406030204" pitchFamily="18" charset="0"/>
              <a:ea typeface="Cambria" panose="02040503050406030204" pitchFamily="18" charset="0"/>
            </a:rPr>
            <a:t>. However, Professional advice in relation to Intellectual Property Rights (IPR) is a routine professional work for a Chartered Accountants in practice and same is permissible under the provisions of the Chartered Accountants Act, 1949.</a:t>
          </a:r>
          <a:endParaRPr lang="en-IN" sz="1600" b="0" u="none" dirty="0">
            <a:solidFill>
              <a:schemeClr val="tx1"/>
            </a:solidFill>
            <a:latin typeface="Cambria" panose="02040503050406030204" pitchFamily="18" charset="0"/>
            <a:ea typeface="Cambria" panose="02040503050406030204" pitchFamily="18" charset="0"/>
          </a:endParaRPr>
        </a:p>
      </dgm:t>
    </dgm:pt>
    <dgm:pt modelId="{39CC13CC-DA87-4199-9043-DF3A045DFDC7}" type="parTrans" cxnId="{029C29F2-E758-4083-A5ED-094025202F91}">
      <dgm:prSet/>
      <dgm:spPr/>
      <dgm:t>
        <a:bodyPr/>
        <a:lstStyle/>
        <a:p>
          <a:pPr algn="just"/>
          <a:endParaRPr lang="en-IN" sz="1600" b="0" u="none">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b="0" u="none">
            <a:solidFill>
              <a:schemeClr val="tx1"/>
            </a:solidFill>
            <a:latin typeface="Cambria" panose="02040503050406030204" pitchFamily="18" charset="0"/>
          </a:endParaRPr>
        </a:p>
      </dgm:t>
    </dgm:pt>
    <dgm:pt modelId="{653E68AD-73D1-4413-8F39-899FD9E48310}">
      <dgm:prSet custT="1"/>
      <dgm:spPr/>
      <dgm:t>
        <a:bodyPr/>
        <a:lstStyle/>
        <a:p>
          <a:pPr algn="just" rtl="0"/>
          <a:r>
            <a:rPr lang="en-US" sz="1600" b="1" dirty="0">
              <a:solidFill>
                <a:srgbClr val="C00000"/>
              </a:solidFill>
              <a:latin typeface="Cambria" panose="02040503050406030204" pitchFamily="18" charset="0"/>
              <a:ea typeface="Cambria" panose="02040503050406030204" pitchFamily="18" charset="0"/>
            </a:rPr>
            <a:t>Cannot accept the appointment of statutory audit of the society </a:t>
          </a:r>
          <a:r>
            <a:rPr lang="en-US" sz="1600" dirty="0">
              <a:latin typeface="Cambria" panose="02040503050406030204" pitchFamily="18" charset="0"/>
              <a:ea typeface="Cambria" panose="02040503050406030204" pitchFamily="18" charset="0"/>
            </a:rPr>
            <a:t>wherein </a:t>
          </a:r>
          <a:r>
            <a:rPr lang="en-US" sz="1600" b="1" dirty="0">
              <a:solidFill>
                <a:srgbClr val="C00000"/>
              </a:solidFill>
              <a:latin typeface="Cambria" panose="02040503050406030204" pitchFamily="18" charset="0"/>
              <a:ea typeface="Cambria" panose="02040503050406030204" pitchFamily="18" charset="0"/>
            </a:rPr>
            <a:t>immediate family member </a:t>
          </a:r>
          <a:r>
            <a:rPr lang="en-US" sz="1600" dirty="0">
              <a:latin typeface="Cambria" panose="02040503050406030204" pitchFamily="18" charset="0"/>
              <a:ea typeface="Cambria" panose="02040503050406030204" pitchFamily="18" charset="0"/>
            </a:rPr>
            <a:t>i.e., spouse or dependent, of member </a:t>
          </a:r>
          <a:r>
            <a:rPr lang="en-US" sz="1600" b="1" dirty="0">
              <a:solidFill>
                <a:srgbClr val="C00000"/>
              </a:solidFill>
              <a:latin typeface="Cambria" panose="02040503050406030204" pitchFamily="18" charset="0"/>
              <a:ea typeface="Cambria" panose="02040503050406030204" pitchFamily="18" charset="0"/>
            </a:rPr>
            <a:t>hold honorary position </a:t>
          </a:r>
          <a:r>
            <a:rPr lang="en-US" sz="1600" dirty="0">
              <a:latin typeface="Cambria" panose="02040503050406030204" pitchFamily="18" charset="0"/>
              <a:ea typeface="Cambria" panose="02040503050406030204" pitchFamily="18" charset="0"/>
            </a:rPr>
            <a:t>of one of the managing committee of the institutes governed by the society.</a:t>
          </a:r>
          <a:endParaRPr lang="en-IN" sz="1600" b="0" u="none" dirty="0">
            <a:solidFill>
              <a:schemeClr val="tx1"/>
            </a:solidFill>
            <a:latin typeface="Cambria" panose="02040503050406030204" pitchFamily="18" charset="0"/>
            <a:ea typeface="Cambria" panose="02040503050406030204" pitchFamily="18" charset="0"/>
          </a:endParaRPr>
        </a:p>
      </dgm:t>
    </dgm:pt>
    <dgm:pt modelId="{4BD58027-1069-41CE-92DD-505646CFCABA}" type="parTrans" cxnId="{B5FED396-8651-416C-BD5D-0B8E26E1A969}">
      <dgm:prSet/>
      <dgm:spPr/>
      <dgm:t>
        <a:bodyPr/>
        <a:lstStyle/>
        <a:p>
          <a:pPr algn="just"/>
          <a:endParaRPr lang="en-IN" sz="1600" b="0" u="none">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b="0" u="none">
            <a:solidFill>
              <a:schemeClr val="tx1"/>
            </a:solidFill>
            <a:latin typeface="Cambria" panose="02040503050406030204" pitchFamily="18" charset="0"/>
          </a:endParaRPr>
        </a:p>
      </dgm:t>
    </dgm:pt>
    <dgm:pt modelId="{D7A309F8-DB67-413E-859D-D12A047810C0}">
      <dgm:prSet custT="1"/>
      <dgm:spPr/>
      <dgm:t>
        <a:bodyPr/>
        <a:lstStyle/>
        <a:p>
          <a:pPr algn="just" rtl="0"/>
          <a:r>
            <a:rPr lang="en-US" sz="2000" b="0" i="0" dirty="0">
              <a:latin typeface="Cambria" panose="02040503050406030204" pitchFamily="18" charset="0"/>
              <a:ea typeface="Cambria" panose="02040503050406030204" pitchFamily="18" charset="0"/>
            </a:rPr>
            <a:t>A CA Firm may register itself on Udyog Aadhar, a web portal of Ministry Micro, Small and Medium Enterprises.</a:t>
          </a:r>
          <a:endParaRPr lang="en-IN" sz="2000" b="0" u="none" dirty="0">
            <a:solidFill>
              <a:schemeClr val="tx1"/>
            </a:solidFill>
            <a:latin typeface="Cambria" panose="02040503050406030204" pitchFamily="18" charset="0"/>
            <a:ea typeface="Cambria" panose="02040503050406030204" pitchFamily="18" charset="0"/>
          </a:endParaRPr>
        </a:p>
      </dgm:t>
    </dgm:pt>
    <dgm:pt modelId="{C1D5DF8F-90EB-4155-B232-02A19F9B50BA}" type="parTrans" cxnId="{A9E4E4A3-37F2-42D5-96AF-181BA678D0AC}">
      <dgm:prSet/>
      <dgm:spPr/>
      <dgm:t>
        <a:bodyPr/>
        <a:lstStyle/>
        <a:p>
          <a:pPr algn="just"/>
          <a:endParaRPr lang="en-IN" sz="1600" b="0" u="none">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b="0" u="none">
            <a:solidFill>
              <a:schemeClr val="tx1"/>
            </a:solidFill>
            <a:latin typeface="Cambria" panose="02040503050406030204" pitchFamily="18" charset="0"/>
          </a:endParaRPr>
        </a:p>
      </dgm:t>
    </dgm:pt>
    <dgm:pt modelId="{8DA7C02B-E2C2-41DB-8CFC-F9F07E651F1F}">
      <dgm:prSet custT="1"/>
      <dgm:spPr/>
      <dgm:t>
        <a:bodyPr/>
        <a:lstStyle/>
        <a:p>
          <a:pPr algn="just" rtl="0"/>
          <a:r>
            <a:rPr lang="en-US" sz="2000" b="0" i="0" dirty="0">
              <a:latin typeface="Cambria" panose="02040503050406030204" pitchFamily="18" charset="0"/>
              <a:ea typeface="Cambria" panose="02040503050406030204" pitchFamily="18" charset="0"/>
            </a:rPr>
            <a:t>No prohibition for internal auditor of a company to acquire/purchase shares of the said Company.</a:t>
          </a:r>
          <a:endParaRPr lang="en-IN" sz="2000" b="0" u="none" dirty="0">
            <a:solidFill>
              <a:schemeClr val="tx1"/>
            </a:solidFill>
            <a:latin typeface="Cambria" panose="02040503050406030204" pitchFamily="18" charset="0"/>
            <a:ea typeface="Cambria" panose="02040503050406030204" pitchFamily="18" charset="0"/>
          </a:endParaRPr>
        </a:p>
      </dgm:t>
    </dgm:pt>
    <dgm:pt modelId="{3BF61324-6C69-4B60-A7BC-B85065FE443E}" type="parTrans" cxnId="{731DFD88-08BF-48F3-866B-E4B6F67F5D3E}">
      <dgm:prSet/>
      <dgm:spPr/>
      <dgm:t>
        <a:bodyPr/>
        <a:lstStyle/>
        <a:p>
          <a:pPr algn="just"/>
          <a:endParaRPr lang="en-IN" sz="1600" b="0" u="none">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b="0" u="none">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1B47400D-F7A6-43E6-A171-C59AE2ABCD2D}" type="presOf" srcId="{2153CBDB-483A-4BC7-A3F7-E4C9FC4D2BD4}" destId="{EFAC8F6A-4262-497A-96E3-EB9B727739EC}" srcOrd="0" destOrd="0" presId="urn:microsoft.com/office/officeart/2008/layout/PictureStrips"/>
    <dgm:cxn modelId="{9385130E-C575-4CF5-A186-F3793F56D3D7}" type="presOf" srcId="{8DA7C02B-E2C2-41DB-8CFC-F9F07E651F1F}" destId="{D9B30D6E-BDA1-43DB-8D28-9FAFFEFFF67D}" srcOrd="0" destOrd="0" presId="urn:microsoft.com/office/officeart/2008/layout/PictureStrips"/>
    <dgm:cxn modelId="{B3ADEA10-218F-4F61-8ABD-C43D0C520C92}" srcId="{2153CBDB-483A-4BC7-A3F7-E4C9FC4D2BD4}" destId="{5F54DE05-A447-44A1-A900-5911310EB34A}" srcOrd="0" destOrd="0" parTransId="{E3319B8A-C6D4-4313-A60E-E05B2212C58E}" sibTransId="{89EF5DA8-13FA-4B32-A0FB-601125C1AC06}"/>
    <dgm:cxn modelId="{731DFD88-08BF-48F3-866B-E4B6F67F5D3E}" srcId="{2153CBDB-483A-4BC7-A3F7-E4C9FC4D2BD4}" destId="{8DA7C02B-E2C2-41DB-8CFC-F9F07E651F1F}" srcOrd="4" destOrd="0" parTransId="{3BF61324-6C69-4B60-A7BC-B85065FE443E}" sibTransId="{142ECC5F-2162-49D3-B912-412D860BEA76}"/>
    <dgm:cxn modelId="{B5FED396-8651-416C-BD5D-0B8E26E1A969}" srcId="{2153CBDB-483A-4BC7-A3F7-E4C9FC4D2BD4}" destId="{653E68AD-73D1-4413-8F39-899FD9E48310}" srcOrd="2" destOrd="0" parTransId="{4BD58027-1069-41CE-92DD-505646CFCABA}" sibTransId="{C324BE23-C641-427E-96D3-A93ADE51EB26}"/>
    <dgm:cxn modelId="{4E69AD9D-D8A4-4013-9B49-818267B971C5}" type="presOf" srcId="{653E68AD-73D1-4413-8F39-899FD9E48310}" destId="{DDFC7C81-056D-47E7-AF5A-C37533A1A363}" srcOrd="0" destOrd="0" presId="urn:microsoft.com/office/officeart/2008/layout/PictureStrips"/>
    <dgm:cxn modelId="{A9E4E4A3-37F2-42D5-96AF-181BA678D0AC}" srcId="{2153CBDB-483A-4BC7-A3F7-E4C9FC4D2BD4}" destId="{D7A309F8-DB67-413E-859D-D12A047810C0}" srcOrd="3" destOrd="0" parTransId="{C1D5DF8F-90EB-4155-B232-02A19F9B50BA}" sibTransId="{F98A0F86-FFBD-4EA1-820E-8386A9361F41}"/>
    <dgm:cxn modelId="{6F9066BE-0E51-4F63-B524-2CFCF46FBF3F}" type="presOf" srcId="{BDE3A397-954D-42F2-A6B1-AD469632A3DF}" destId="{7BF7CFD4-97C5-4917-99A3-83A6E765E4D7}" srcOrd="0" destOrd="0" presId="urn:microsoft.com/office/officeart/2008/layout/PictureStrips"/>
    <dgm:cxn modelId="{49423ADD-9F14-48B2-8A42-E56D5FAF51AF}" type="presOf" srcId="{5F54DE05-A447-44A1-A900-5911310EB34A}" destId="{041BEA04-1AF8-42C2-B1A7-C21A8F7E95AF}" srcOrd="0" destOrd="0" presId="urn:microsoft.com/office/officeart/2008/layout/PictureStrips"/>
    <dgm:cxn modelId="{869879EF-93BC-401E-ADA2-DFA84B0CF2F7}" type="presOf" srcId="{D7A309F8-DB67-413E-859D-D12A047810C0}" destId="{7FA81204-69BF-4F7D-A2D5-7886627B8264}"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E4F225A1-6F4C-49F0-84F0-06AED36ED17D}" type="presParOf" srcId="{EFAC8F6A-4262-497A-96E3-EB9B727739EC}" destId="{A525B050-DE29-446E-8DCF-D9AB064CD735}" srcOrd="0" destOrd="0" presId="urn:microsoft.com/office/officeart/2008/layout/PictureStrips"/>
    <dgm:cxn modelId="{E7E2DF46-3A48-43E5-91EC-C80599FDD060}" type="presParOf" srcId="{A525B050-DE29-446E-8DCF-D9AB064CD735}" destId="{041BEA04-1AF8-42C2-B1A7-C21A8F7E95AF}" srcOrd="0" destOrd="0" presId="urn:microsoft.com/office/officeart/2008/layout/PictureStrips"/>
    <dgm:cxn modelId="{AC1DAF2D-ED2A-41A1-85AB-6C7F59AC451C}" type="presParOf" srcId="{A525B050-DE29-446E-8DCF-D9AB064CD735}" destId="{C61C75D7-F292-4AF0-AFBD-4198D04B5FFF}" srcOrd="1" destOrd="0" presId="urn:microsoft.com/office/officeart/2008/layout/PictureStrips"/>
    <dgm:cxn modelId="{06FFD531-3685-4273-95C0-0C817563A99F}" type="presParOf" srcId="{EFAC8F6A-4262-497A-96E3-EB9B727739EC}" destId="{B8D780C7-349B-4F00-8D89-FC64545F09AA}" srcOrd="1" destOrd="0" presId="urn:microsoft.com/office/officeart/2008/layout/PictureStrips"/>
    <dgm:cxn modelId="{B3EF027E-C60D-4C7C-8026-25904658D319}" type="presParOf" srcId="{EFAC8F6A-4262-497A-96E3-EB9B727739EC}" destId="{C7819023-5026-49AD-A3D3-A5080D7573BE}" srcOrd="2" destOrd="0" presId="urn:microsoft.com/office/officeart/2008/layout/PictureStrips"/>
    <dgm:cxn modelId="{0C656630-BAE4-419B-B70C-3B71879244E9}" type="presParOf" srcId="{C7819023-5026-49AD-A3D3-A5080D7573BE}" destId="{7BF7CFD4-97C5-4917-99A3-83A6E765E4D7}" srcOrd="0" destOrd="0" presId="urn:microsoft.com/office/officeart/2008/layout/PictureStrips"/>
    <dgm:cxn modelId="{87671F54-3B59-407C-B008-3679CA5A2C0B}" type="presParOf" srcId="{C7819023-5026-49AD-A3D3-A5080D7573BE}" destId="{7872B858-42CB-4B55-B337-1A66E450A2C5}" srcOrd="1" destOrd="0" presId="urn:microsoft.com/office/officeart/2008/layout/PictureStrips"/>
    <dgm:cxn modelId="{1D9C66B8-57ED-4FBF-A3FE-93764EB366F0}" type="presParOf" srcId="{EFAC8F6A-4262-497A-96E3-EB9B727739EC}" destId="{243B0D74-F180-4FA8-A316-E7ECC1DDDD84}" srcOrd="3" destOrd="0" presId="urn:microsoft.com/office/officeart/2008/layout/PictureStrips"/>
    <dgm:cxn modelId="{A6A44141-5226-447C-9803-8C04F7D545D9}" type="presParOf" srcId="{EFAC8F6A-4262-497A-96E3-EB9B727739EC}" destId="{DB2F3E3E-6B71-48EA-A527-0E966EE41242}" srcOrd="4" destOrd="0" presId="urn:microsoft.com/office/officeart/2008/layout/PictureStrips"/>
    <dgm:cxn modelId="{85D0A653-93C2-4098-8DA6-C4D8929C1EE9}" type="presParOf" srcId="{DB2F3E3E-6B71-48EA-A527-0E966EE41242}" destId="{DDFC7C81-056D-47E7-AF5A-C37533A1A363}" srcOrd="0" destOrd="0" presId="urn:microsoft.com/office/officeart/2008/layout/PictureStrips"/>
    <dgm:cxn modelId="{5AC56D5A-0A17-4566-9AD8-BA0FB9508F22}" type="presParOf" srcId="{DB2F3E3E-6B71-48EA-A527-0E966EE41242}" destId="{5E2ACFB5-5CC1-4491-AF92-1B335F51BE52}" srcOrd="1" destOrd="0" presId="urn:microsoft.com/office/officeart/2008/layout/PictureStrips"/>
    <dgm:cxn modelId="{8FC8F0E7-4F6D-4A6F-A5F6-E208F26B713E}" type="presParOf" srcId="{EFAC8F6A-4262-497A-96E3-EB9B727739EC}" destId="{012B2C7B-F176-426B-80EC-EF2D72FFD95A}" srcOrd="5" destOrd="0" presId="urn:microsoft.com/office/officeart/2008/layout/PictureStrips"/>
    <dgm:cxn modelId="{7972399F-80FE-45F3-9805-F4052562C06D}" type="presParOf" srcId="{EFAC8F6A-4262-497A-96E3-EB9B727739EC}" destId="{3E283C32-EFE7-48E9-AAB1-94FA0193616E}" srcOrd="6" destOrd="0" presId="urn:microsoft.com/office/officeart/2008/layout/PictureStrips"/>
    <dgm:cxn modelId="{31D545B8-4F41-468C-9CB6-5B32EF079EF5}" type="presParOf" srcId="{3E283C32-EFE7-48E9-AAB1-94FA0193616E}" destId="{7FA81204-69BF-4F7D-A2D5-7886627B8264}" srcOrd="0" destOrd="0" presId="urn:microsoft.com/office/officeart/2008/layout/PictureStrips"/>
    <dgm:cxn modelId="{F10548AE-4C72-4B13-A5DE-608DFAFEFCA4}" type="presParOf" srcId="{3E283C32-EFE7-48E9-AAB1-94FA0193616E}" destId="{58A3EAA8-B526-4BA8-9E05-B56C2ADC3CA8}" srcOrd="1" destOrd="0" presId="urn:microsoft.com/office/officeart/2008/layout/PictureStrips"/>
    <dgm:cxn modelId="{40AD5869-DC96-4971-BF42-3EB8DAB9ABF6}" type="presParOf" srcId="{EFAC8F6A-4262-497A-96E3-EB9B727739EC}" destId="{E3B11FAB-4E21-4EB7-93E7-52BE6D07C721}" srcOrd="7" destOrd="0" presId="urn:microsoft.com/office/officeart/2008/layout/PictureStrips"/>
    <dgm:cxn modelId="{D4101302-59A3-4FF9-859E-F19EE47119FE}" type="presParOf" srcId="{EFAC8F6A-4262-497A-96E3-EB9B727739EC}" destId="{315E0F0C-39EF-4A94-B421-16DCFABC7A6A}" srcOrd="8" destOrd="0" presId="urn:microsoft.com/office/officeart/2008/layout/PictureStrips"/>
    <dgm:cxn modelId="{11A5F934-F9CC-43B6-9CEB-7BB885ADDC4C}" type="presParOf" srcId="{315E0F0C-39EF-4A94-B421-16DCFABC7A6A}" destId="{D9B30D6E-BDA1-43DB-8D28-9FAFFEFFF67D}" srcOrd="0" destOrd="0" presId="urn:microsoft.com/office/officeart/2008/layout/PictureStrips"/>
    <dgm:cxn modelId="{0D47DF00-366C-4BC8-81E5-57EFAACAA8C2}"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US" sz="1800" b="1" i="0" dirty="0">
              <a:solidFill>
                <a:srgbClr val="C00000"/>
              </a:solidFill>
              <a:latin typeface="Cambria" panose="02040503050406030204" pitchFamily="18" charset="0"/>
              <a:ea typeface="Cambria" panose="02040503050406030204" pitchFamily="18" charset="0"/>
            </a:rPr>
            <a:t>Not permissible for a member </a:t>
          </a:r>
          <a:r>
            <a:rPr lang="en-US" sz="1800" b="0" i="0" dirty="0">
              <a:latin typeface="Cambria" panose="02040503050406030204" pitchFamily="18" charset="0"/>
              <a:ea typeface="Cambria" panose="02040503050406030204" pitchFamily="18" charset="0"/>
            </a:rPr>
            <a:t>to use Messaging Applications to </a:t>
          </a:r>
          <a:r>
            <a:rPr lang="en-US" sz="1800" b="1" i="0" dirty="0">
              <a:solidFill>
                <a:srgbClr val="C00000"/>
              </a:solidFill>
              <a:latin typeface="Cambria" panose="02040503050406030204" pitchFamily="18" charset="0"/>
              <a:ea typeface="Cambria" panose="02040503050406030204" pitchFamily="18" charset="0"/>
            </a:rPr>
            <a:t>send messages </a:t>
          </a:r>
          <a:r>
            <a:rPr lang="en-US" sz="1800" b="0" i="0" dirty="0">
              <a:latin typeface="Cambria" panose="02040503050406030204" pitchFamily="18" charset="0"/>
              <a:ea typeface="Cambria" panose="02040503050406030204" pitchFamily="18" charset="0"/>
            </a:rPr>
            <a:t>to make people aware </a:t>
          </a:r>
          <a:r>
            <a:rPr lang="en-US" sz="1800" b="1" i="0" dirty="0">
              <a:solidFill>
                <a:srgbClr val="C00000"/>
              </a:solidFill>
              <a:latin typeface="Cambria" panose="02040503050406030204" pitchFamily="18" charset="0"/>
              <a:ea typeface="Cambria" panose="02040503050406030204" pitchFamily="18" charset="0"/>
            </a:rPr>
            <a:t>about his practice</a:t>
          </a:r>
          <a:r>
            <a:rPr lang="en-US" sz="1800" b="0" i="0" dirty="0">
              <a:latin typeface="Cambria" panose="02040503050406030204" pitchFamily="18" charset="0"/>
              <a:ea typeface="Cambria" panose="02040503050406030204" pitchFamily="18" charset="0"/>
            </a:rPr>
            <a:t>, and mention the services provided therein</a:t>
          </a:r>
          <a:endParaRPr lang="en-IN" sz="1800" b="0" u="none" dirty="0">
            <a:solidFill>
              <a:schemeClr val="tx1"/>
            </a:solidFill>
            <a:latin typeface="Cambria" panose="02040503050406030204" pitchFamily="18" charset="0"/>
            <a:ea typeface="Cambria" panose="02040503050406030204" pitchFamily="18" charset="0"/>
          </a:endParaRPr>
        </a:p>
      </dgm:t>
    </dgm:pt>
    <dgm:pt modelId="{E3319B8A-C6D4-4313-A60E-E05B2212C58E}" type="parTrans" cxnId="{B3ADEA10-218F-4F61-8ABD-C43D0C520C92}">
      <dgm:prSet/>
      <dgm:spPr/>
      <dgm:t>
        <a:bodyPr/>
        <a:lstStyle/>
        <a:p>
          <a:pPr algn="just"/>
          <a:endParaRPr lang="en-IN" sz="1600" b="0" u="none">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b="0" u="none">
            <a:solidFill>
              <a:schemeClr val="tx1"/>
            </a:solidFill>
            <a:latin typeface="Cambria" panose="02040503050406030204" pitchFamily="18" charset="0"/>
          </a:endParaRPr>
        </a:p>
      </dgm:t>
    </dgm:pt>
    <dgm:pt modelId="{BDE3A397-954D-42F2-A6B1-AD469632A3DF}">
      <dgm:prSet custT="1"/>
      <dgm:spPr/>
      <dgm:t>
        <a:bodyPr/>
        <a:lstStyle/>
        <a:p>
          <a:pPr algn="just" rtl="0"/>
          <a:r>
            <a:rPr lang="en-US" sz="1800" b="1" i="0" dirty="0">
              <a:solidFill>
                <a:srgbClr val="C00000"/>
              </a:solidFill>
              <a:latin typeface="Cambria" panose="02040503050406030204" pitchFamily="18" charset="0"/>
              <a:ea typeface="Cambria" panose="02040503050406030204" pitchFamily="18" charset="0"/>
            </a:rPr>
            <a:t>can act as Authorized Representative </a:t>
          </a:r>
          <a:r>
            <a:rPr lang="en-US" sz="1800" b="0" i="0" dirty="0">
              <a:latin typeface="Cambria" panose="02040503050406030204" pitchFamily="18" charset="0"/>
              <a:ea typeface="Cambria" panose="02040503050406030204" pitchFamily="18" charset="0"/>
            </a:rPr>
            <a:t>of a Foreign Company, provided he is not the auditor of the said Company.</a:t>
          </a:r>
          <a:endParaRPr lang="en-IN" sz="1800" b="0" u="none" dirty="0">
            <a:solidFill>
              <a:schemeClr val="tx1"/>
            </a:solidFill>
            <a:latin typeface="Cambria" panose="02040503050406030204" pitchFamily="18" charset="0"/>
            <a:ea typeface="Cambria" panose="02040503050406030204" pitchFamily="18" charset="0"/>
          </a:endParaRPr>
        </a:p>
      </dgm:t>
    </dgm:pt>
    <dgm:pt modelId="{39CC13CC-DA87-4199-9043-DF3A045DFDC7}" type="parTrans" cxnId="{029C29F2-E758-4083-A5ED-094025202F91}">
      <dgm:prSet/>
      <dgm:spPr/>
      <dgm:t>
        <a:bodyPr/>
        <a:lstStyle/>
        <a:p>
          <a:pPr algn="just"/>
          <a:endParaRPr lang="en-IN" sz="1600" b="0" u="none">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b="0" u="none">
            <a:solidFill>
              <a:schemeClr val="tx1"/>
            </a:solidFill>
            <a:latin typeface="Cambria" panose="02040503050406030204" pitchFamily="18" charset="0"/>
          </a:endParaRPr>
        </a:p>
      </dgm:t>
    </dgm:pt>
    <dgm:pt modelId="{653E68AD-73D1-4413-8F39-899FD9E48310}">
      <dgm:prSet custT="1"/>
      <dgm:spPr/>
      <dgm:t>
        <a:bodyPr/>
        <a:lstStyle/>
        <a:p>
          <a:pPr algn="just" rtl="0"/>
          <a:r>
            <a:rPr lang="en-US" sz="1900" b="1" i="0" dirty="0">
              <a:solidFill>
                <a:srgbClr val="C00000"/>
              </a:solidFill>
              <a:latin typeface="Cambria" panose="02040503050406030204" pitchFamily="18" charset="0"/>
              <a:ea typeface="Cambria" panose="02040503050406030204" pitchFamily="18" charset="0"/>
            </a:rPr>
            <a:t>not permitted to accept audit </a:t>
          </a:r>
          <a:r>
            <a:rPr lang="en-US" sz="1900" b="0" i="0" dirty="0">
              <a:latin typeface="Cambria" panose="02040503050406030204" pitchFamily="18" charset="0"/>
              <a:ea typeface="Cambria" panose="02040503050406030204" pitchFamily="18" charset="0"/>
            </a:rPr>
            <a:t>assignment of a bank in case he has taken loan against a Fixed Deposit held by him in that bank.</a:t>
          </a:r>
          <a:endParaRPr lang="en-IN" sz="1900" b="0" u="none" dirty="0">
            <a:solidFill>
              <a:schemeClr val="tx1"/>
            </a:solidFill>
            <a:latin typeface="Cambria" panose="02040503050406030204" pitchFamily="18" charset="0"/>
            <a:ea typeface="Cambria" panose="02040503050406030204" pitchFamily="18" charset="0"/>
          </a:endParaRPr>
        </a:p>
      </dgm:t>
    </dgm:pt>
    <dgm:pt modelId="{4BD58027-1069-41CE-92DD-505646CFCABA}" type="parTrans" cxnId="{B5FED396-8651-416C-BD5D-0B8E26E1A969}">
      <dgm:prSet/>
      <dgm:spPr/>
      <dgm:t>
        <a:bodyPr/>
        <a:lstStyle/>
        <a:p>
          <a:pPr algn="just"/>
          <a:endParaRPr lang="en-IN" sz="1600" b="0" u="none">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b="0" u="none">
            <a:solidFill>
              <a:schemeClr val="tx1"/>
            </a:solidFill>
            <a:latin typeface="Cambria" panose="02040503050406030204" pitchFamily="18" charset="0"/>
          </a:endParaRPr>
        </a:p>
      </dgm:t>
    </dgm:pt>
    <dgm:pt modelId="{D7A309F8-DB67-413E-859D-D12A047810C0}">
      <dgm:prSet custT="1"/>
      <dgm:spPr/>
      <dgm:t>
        <a:bodyPr/>
        <a:lstStyle/>
        <a:p>
          <a:pPr algn="just" rtl="0"/>
          <a:r>
            <a:rPr lang="en-US" sz="2000" b="0" i="0" dirty="0">
              <a:latin typeface="Cambria" panose="02040503050406030204" pitchFamily="18" charset="0"/>
              <a:ea typeface="Cambria" panose="02040503050406030204" pitchFamily="18" charset="0"/>
            </a:rPr>
            <a:t>A Chartered Accountant in practice may </a:t>
          </a:r>
          <a:r>
            <a:rPr lang="en-US" sz="2000" b="1" i="0" dirty="0">
              <a:solidFill>
                <a:srgbClr val="C00000"/>
              </a:solidFill>
              <a:latin typeface="Cambria" panose="02040503050406030204" pitchFamily="18" charset="0"/>
              <a:ea typeface="Cambria" panose="02040503050406030204" pitchFamily="18" charset="0"/>
            </a:rPr>
            <a:t>engage himself as Registration Authority (RA) for obtaining digital signatures for clients</a:t>
          </a:r>
          <a:endParaRPr lang="en-IN" sz="2000" b="1" u="none" dirty="0">
            <a:solidFill>
              <a:srgbClr val="C00000"/>
            </a:solidFill>
            <a:latin typeface="Cambria" panose="02040503050406030204" pitchFamily="18" charset="0"/>
            <a:ea typeface="Cambria" panose="02040503050406030204" pitchFamily="18" charset="0"/>
          </a:endParaRPr>
        </a:p>
      </dgm:t>
    </dgm:pt>
    <dgm:pt modelId="{C1D5DF8F-90EB-4155-B232-02A19F9B50BA}" type="parTrans" cxnId="{A9E4E4A3-37F2-42D5-96AF-181BA678D0AC}">
      <dgm:prSet/>
      <dgm:spPr/>
      <dgm:t>
        <a:bodyPr/>
        <a:lstStyle/>
        <a:p>
          <a:pPr algn="just"/>
          <a:endParaRPr lang="en-IN" sz="1600" b="0" u="none">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b="0" u="none">
            <a:solidFill>
              <a:schemeClr val="tx1"/>
            </a:solidFill>
            <a:latin typeface="Cambria" panose="02040503050406030204" pitchFamily="18" charset="0"/>
          </a:endParaRPr>
        </a:p>
      </dgm:t>
    </dgm:pt>
    <dgm:pt modelId="{8DA7C02B-E2C2-41DB-8CFC-F9F07E651F1F}">
      <dgm:prSet custT="1"/>
      <dgm:spPr/>
      <dgm:t>
        <a:bodyPr/>
        <a:lstStyle/>
        <a:p>
          <a:pPr marL="0" indent="0" algn="just" rtl="0"/>
          <a:r>
            <a:rPr lang="en-US" sz="2000" b="0" i="0" dirty="0">
              <a:latin typeface="Cambria" panose="02040503050406030204" pitchFamily="18" charset="0"/>
              <a:ea typeface="Cambria" panose="02040503050406030204" pitchFamily="18" charset="0"/>
            </a:rPr>
            <a:t>can </a:t>
          </a:r>
          <a:r>
            <a:rPr lang="en-US" sz="2000" b="1" i="0" dirty="0">
              <a:solidFill>
                <a:srgbClr val="C00000"/>
              </a:solidFill>
              <a:latin typeface="Cambria" panose="02040503050406030204" pitchFamily="18" charset="0"/>
              <a:ea typeface="Cambria" panose="02040503050406030204" pitchFamily="18" charset="0"/>
            </a:rPr>
            <a:t>hold the credit card of a bank </a:t>
          </a:r>
          <a:r>
            <a:rPr lang="en-US" sz="2000" b="0" i="0" dirty="0">
              <a:latin typeface="Cambria" panose="02040503050406030204" pitchFamily="18" charset="0"/>
              <a:ea typeface="Cambria" panose="02040503050406030204" pitchFamily="18" charset="0"/>
            </a:rPr>
            <a:t>when he is also the auditor of the bank, provided the </a:t>
          </a:r>
          <a:r>
            <a:rPr lang="en-US" sz="2000" b="1" i="0" dirty="0">
              <a:solidFill>
                <a:srgbClr val="C00000"/>
              </a:solidFill>
              <a:latin typeface="Cambria" panose="02040503050406030204" pitchFamily="18" charset="0"/>
              <a:ea typeface="Cambria" panose="02040503050406030204" pitchFamily="18" charset="0"/>
            </a:rPr>
            <a:t>outstanding balance </a:t>
          </a:r>
          <a:r>
            <a:rPr lang="en-US" sz="2000" b="0" i="0" dirty="0">
              <a:latin typeface="Cambria" panose="02040503050406030204" pitchFamily="18" charset="0"/>
              <a:ea typeface="Cambria" panose="02040503050406030204" pitchFamily="18" charset="0"/>
            </a:rPr>
            <a:t>on the said card </a:t>
          </a:r>
          <a:r>
            <a:rPr lang="en-US" sz="2000" b="1" i="0" dirty="0">
              <a:solidFill>
                <a:srgbClr val="C00000"/>
              </a:solidFill>
              <a:latin typeface="Cambria" panose="02040503050406030204" pitchFamily="18" charset="0"/>
              <a:ea typeface="Cambria" panose="02040503050406030204" pitchFamily="18" charset="0"/>
            </a:rPr>
            <a:t>does not exceed Rs 100,000</a:t>
          </a:r>
          <a:r>
            <a:rPr lang="en-US" sz="2000" b="0" i="0" dirty="0">
              <a:latin typeface="Cambria" panose="02040503050406030204" pitchFamily="18" charset="0"/>
              <a:ea typeface="Cambria" panose="02040503050406030204" pitchFamily="18" charset="0"/>
            </a:rPr>
            <a:t>* beyond the prescribed credit period limit </a:t>
          </a:r>
          <a:endParaRPr lang="en-IN" sz="2000" b="0" u="none" dirty="0">
            <a:solidFill>
              <a:schemeClr val="tx1"/>
            </a:solidFill>
            <a:latin typeface="Cambria" panose="02040503050406030204" pitchFamily="18" charset="0"/>
            <a:ea typeface="Cambria" panose="02040503050406030204" pitchFamily="18" charset="0"/>
          </a:endParaRPr>
        </a:p>
      </dgm:t>
    </dgm:pt>
    <dgm:pt modelId="{3BF61324-6C69-4B60-A7BC-B85065FE443E}" type="parTrans" cxnId="{731DFD88-08BF-48F3-866B-E4B6F67F5D3E}">
      <dgm:prSet/>
      <dgm:spPr/>
      <dgm:t>
        <a:bodyPr/>
        <a:lstStyle/>
        <a:p>
          <a:pPr algn="just"/>
          <a:endParaRPr lang="en-IN" sz="1600" b="0" u="none">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b="0" u="none">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custLinFactNeighborY="-1388">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custScaleX="138038">
        <dgm:presLayoutVars>
          <dgm:bulletEnabled val="1"/>
        </dgm:presLayoutVars>
      </dgm:prSet>
      <dgm:spPr/>
    </dgm:pt>
    <dgm:pt modelId="{7B802C01-CC13-4CB0-97F6-A315B8B56724}" type="pres">
      <dgm:prSet presAssocID="{8DA7C02B-E2C2-41DB-8CFC-F9F07E651F1F}" presName="rect2" presStyleLbl="fgImgPlace1" presStyleIdx="4" presStyleCnt="5" custScaleY="54733" custLinFactX="-13743" custLinFactNeighborX="-100000" custLinFactNeighborY="5416"/>
      <dgm:spPr/>
    </dgm:pt>
  </dgm:ptLst>
  <dgm:cxnLst>
    <dgm:cxn modelId="{1B47400D-F7A6-43E6-A171-C59AE2ABCD2D}" type="presOf" srcId="{2153CBDB-483A-4BC7-A3F7-E4C9FC4D2BD4}" destId="{EFAC8F6A-4262-497A-96E3-EB9B727739EC}" srcOrd="0" destOrd="0" presId="urn:microsoft.com/office/officeart/2008/layout/PictureStrips"/>
    <dgm:cxn modelId="{9385130E-C575-4CF5-A186-F3793F56D3D7}" type="presOf" srcId="{8DA7C02B-E2C2-41DB-8CFC-F9F07E651F1F}" destId="{D9B30D6E-BDA1-43DB-8D28-9FAFFEFFF67D}" srcOrd="0" destOrd="0" presId="urn:microsoft.com/office/officeart/2008/layout/PictureStrips"/>
    <dgm:cxn modelId="{B3ADEA10-218F-4F61-8ABD-C43D0C520C92}" srcId="{2153CBDB-483A-4BC7-A3F7-E4C9FC4D2BD4}" destId="{5F54DE05-A447-44A1-A900-5911310EB34A}" srcOrd="0" destOrd="0" parTransId="{E3319B8A-C6D4-4313-A60E-E05B2212C58E}" sibTransId="{89EF5DA8-13FA-4B32-A0FB-601125C1AC06}"/>
    <dgm:cxn modelId="{731DFD88-08BF-48F3-866B-E4B6F67F5D3E}" srcId="{2153CBDB-483A-4BC7-A3F7-E4C9FC4D2BD4}" destId="{8DA7C02B-E2C2-41DB-8CFC-F9F07E651F1F}" srcOrd="4" destOrd="0" parTransId="{3BF61324-6C69-4B60-A7BC-B85065FE443E}" sibTransId="{142ECC5F-2162-49D3-B912-412D860BEA76}"/>
    <dgm:cxn modelId="{B5FED396-8651-416C-BD5D-0B8E26E1A969}" srcId="{2153CBDB-483A-4BC7-A3F7-E4C9FC4D2BD4}" destId="{653E68AD-73D1-4413-8F39-899FD9E48310}" srcOrd="2" destOrd="0" parTransId="{4BD58027-1069-41CE-92DD-505646CFCABA}" sibTransId="{C324BE23-C641-427E-96D3-A93ADE51EB26}"/>
    <dgm:cxn modelId="{4E69AD9D-D8A4-4013-9B49-818267B971C5}" type="presOf" srcId="{653E68AD-73D1-4413-8F39-899FD9E48310}" destId="{DDFC7C81-056D-47E7-AF5A-C37533A1A363}" srcOrd="0" destOrd="0" presId="urn:microsoft.com/office/officeart/2008/layout/PictureStrips"/>
    <dgm:cxn modelId="{A9E4E4A3-37F2-42D5-96AF-181BA678D0AC}" srcId="{2153CBDB-483A-4BC7-A3F7-E4C9FC4D2BD4}" destId="{D7A309F8-DB67-413E-859D-D12A047810C0}" srcOrd="3" destOrd="0" parTransId="{C1D5DF8F-90EB-4155-B232-02A19F9B50BA}" sibTransId="{F98A0F86-FFBD-4EA1-820E-8386A9361F41}"/>
    <dgm:cxn modelId="{6F9066BE-0E51-4F63-B524-2CFCF46FBF3F}" type="presOf" srcId="{BDE3A397-954D-42F2-A6B1-AD469632A3DF}" destId="{7BF7CFD4-97C5-4917-99A3-83A6E765E4D7}" srcOrd="0" destOrd="0" presId="urn:microsoft.com/office/officeart/2008/layout/PictureStrips"/>
    <dgm:cxn modelId="{49423ADD-9F14-48B2-8A42-E56D5FAF51AF}" type="presOf" srcId="{5F54DE05-A447-44A1-A900-5911310EB34A}" destId="{041BEA04-1AF8-42C2-B1A7-C21A8F7E95AF}" srcOrd="0" destOrd="0" presId="urn:microsoft.com/office/officeart/2008/layout/PictureStrips"/>
    <dgm:cxn modelId="{869879EF-93BC-401E-ADA2-DFA84B0CF2F7}" type="presOf" srcId="{D7A309F8-DB67-413E-859D-D12A047810C0}" destId="{7FA81204-69BF-4F7D-A2D5-7886627B8264}"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E4F225A1-6F4C-49F0-84F0-06AED36ED17D}" type="presParOf" srcId="{EFAC8F6A-4262-497A-96E3-EB9B727739EC}" destId="{A525B050-DE29-446E-8DCF-D9AB064CD735}" srcOrd="0" destOrd="0" presId="urn:microsoft.com/office/officeart/2008/layout/PictureStrips"/>
    <dgm:cxn modelId="{E7E2DF46-3A48-43E5-91EC-C80599FDD060}" type="presParOf" srcId="{A525B050-DE29-446E-8DCF-D9AB064CD735}" destId="{041BEA04-1AF8-42C2-B1A7-C21A8F7E95AF}" srcOrd="0" destOrd="0" presId="urn:microsoft.com/office/officeart/2008/layout/PictureStrips"/>
    <dgm:cxn modelId="{AC1DAF2D-ED2A-41A1-85AB-6C7F59AC451C}" type="presParOf" srcId="{A525B050-DE29-446E-8DCF-D9AB064CD735}" destId="{C61C75D7-F292-4AF0-AFBD-4198D04B5FFF}" srcOrd="1" destOrd="0" presId="urn:microsoft.com/office/officeart/2008/layout/PictureStrips"/>
    <dgm:cxn modelId="{06FFD531-3685-4273-95C0-0C817563A99F}" type="presParOf" srcId="{EFAC8F6A-4262-497A-96E3-EB9B727739EC}" destId="{B8D780C7-349B-4F00-8D89-FC64545F09AA}" srcOrd="1" destOrd="0" presId="urn:microsoft.com/office/officeart/2008/layout/PictureStrips"/>
    <dgm:cxn modelId="{B3EF027E-C60D-4C7C-8026-25904658D319}" type="presParOf" srcId="{EFAC8F6A-4262-497A-96E3-EB9B727739EC}" destId="{C7819023-5026-49AD-A3D3-A5080D7573BE}" srcOrd="2" destOrd="0" presId="urn:microsoft.com/office/officeart/2008/layout/PictureStrips"/>
    <dgm:cxn modelId="{0C656630-BAE4-419B-B70C-3B71879244E9}" type="presParOf" srcId="{C7819023-5026-49AD-A3D3-A5080D7573BE}" destId="{7BF7CFD4-97C5-4917-99A3-83A6E765E4D7}" srcOrd="0" destOrd="0" presId="urn:microsoft.com/office/officeart/2008/layout/PictureStrips"/>
    <dgm:cxn modelId="{87671F54-3B59-407C-B008-3679CA5A2C0B}" type="presParOf" srcId="{C7819023-5026-49AD-A3D3-A5080D7573BE}" destId="{7872B858-42CB-4B55-B337-1A66E450A2C5}" srcOrd="1" destOrd="0" presId="urn:microsoft.com/office/officeart/2008/layout/PictureStrips"/>
    <dgm:cxn modelId="{1D9C66B8-57ED-4FBF-A3FE-93764EB366F0}" type="presParOf" srcId="{EFAC8F6A-4262-497A-96E3-EB9B727739EC}" destId="{243B0D74-F180-4FA8-A316-E7ECC1DDDD84}" srcOrd="3" destOrd="0" presId="urn:microsoft.com/office/officeart/2008/layout/PictureStrips"/>
    <dgm:cxn modelId="{A6A44141-5226-447C-9803-8C04F7D545D9}" type="presParOf" srcId="{EFAC8F6A-4262-497A-96E3-EB9B727739EC}" destId="{DB2F3E3E-6B71-48EA-A527-0E966EE41242}" srcOrd="4" destOrd="0" presId="urn:microsoft.com/office/officeart/2008/layout/PictureStrips"/>
    <dgm:cxn modelId="{85D0A653-93C2-4098-8DA6-C4D8929C1EE9}" type="presParOf" srcId="{DB2F3E3E-6B71-48EA-A527-0E966EE41242}" destId="{DDFC7C81-056D-47E7-AF5A-C37533A1A363}" srcOrd="0" destOrd="0" presId="urn:microsoft.com/office/officeart/2008/layout/PictureStrips"/>
    <dgm:cxn modelId="{5AC56D5A-0A17-4566-9AD8-BA0FB9508F22}" type="presParOf" srcId="{DB2F3E3E-6B71-48EA-A527-0E966EE41242}" destId="{5E2ACFB5-5CC1-4491-AF92-1B335F51BE52}" srcOrd="1" destOrd="0" presId="urn:microsoft.com/office/officeart/2008/layout/PictureStrips"/>
    <dgm:cxn modelId="{8FC8F0E7-4F6D-4A6F-A5F6-E208F26B713E}" type="presParOf" srcId="{EFAC8F6A-4262-497A-96E3-EB9B727739EC}" destId="{012B2C7B-F176-426B-80EC-EF2D72FFD95A}" srcOrd="5" destOrd="0" presId="urn:microsoft.com/office/officeart/2008/layout/PictureStrips"/>
    <dgm:cxn modelId="{7972399F-80FE-45F3-9805-F4052562C06D}" type="presParOf" srcId="{EFAC8F6A-4262-497A-96E3-EB9B727739EC}" destId="{3E283C32-EFE7-48E9-AAB1-94FA0193616E}" srcOrd="6" destOrd="0" presId="urn:microsoft.com/office/officeart/2008/layout/PictureStrips"/>
    <dgm:cxn modelId="{31D545B8-4F41-468C-9CB6-5B32EF079EF5}" type="presParOf" srcId="{3E283C32-EFE7-48E9-AAB1-94FA0193616E}" destId="{7FA81204-69BF-4F7D-A2D5-7886627B8264}" srcOrd="0" destOrd="0" presId="urn:microsoft.com/office/officeart/2008/layout/PictureStrips"/>
    <dgm:cxn modelId="{F10548AE-4C72-4B13-A5DE-608DFAFEFCA4}" type="presParOf" srcId="{3E283C32-EFE7-48E9-AAB1-94FA0193616E}" destId="{58A3EAA8-B526-4BA8-9E05-B56C2ADC3CA8}" srcOrd="1" destOrd="0" presId="urn:microsoft.com/office/officeart/2008/layout/PictureStrips"/>
    <dgm:cxn modelId="{40AD5869-DC96-4971-BF42-3EB8DAB9ABF6}" type="presParOf" srcId="{EFAC8F6A-4262-497A-96E3-EB9B727739EC}" destId="{E3B11FAB-4E21-4EB7-93E7-52BE6D07C721}" srcOrd="7" destOrd="0" presId="urn:microsoft.com/office/officeart/2008/layout/PictureStrips"/>
    <dgm:cxn modelId="{D4101302-59A3-4FF9-859E-F19EE47119FE}" type="presParOf" srcId="{EFAC8F6A-4262-497A-96E3-EB9B727739EC}" destId="{315E0F0C-39EF-4A94-B421-16DCFABC7A6A}" srcOrd="8" destOrd="0" presId="urn:microsoft.com/office/officeart/2008/layout/PictureStrips"/>
    <dgm:cxn modelId="{11A5F934-F9CC-43B6-9CEB-7BB885ADDC4C}" type="presParOf" srcId="{315E0F0C-39EF-4A94-B421-16DCFABC7A6A}" destId="{D9B30D6E-BDA1-43DB-8D28-9FAFFEFFF67D}" srcOrd="0" destOrd="0" presId="urn:microsoft.com/office/officeart/2008/layout/PictureStrips"/>
    <dgm:cxn modelId="{0D47DF00-366C-4BC8-81E5-57EFAACAA8C2}"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4B8E37-D029-415D-904A-53FE6D6373AA}"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IN"/>
        </a:p>
      </dgm:t>
    </dgm:pt>
    <dgm:pt modelId="{6F1B0195-B083-4590-B7CF-23567E66BF74}">
      <dgm:prSet custT="1"/>
      <dgm:spPr/>
      <dgm:t>
        <a:bodyPr/>
        <a:lstStyle/>
        <a:p>
          <a:pPr rtl="0"/>
          <a:r>
            <a:rPr lang="en-US" sz="2400" b="1" dirty="0">
              <a:latin typeface="Cambria" panose="02040503050406030204" pitchFamily="18" charset="0"/>
            </a:rPr>
            <a:t>No such part</a:t>
          </a:r>
          <a:endParaRPr lang="en-IN" sz="2400" dirty="0">
            <a:latin typeface="Cambria" panose="02040503050406030204" pitchFamily="18" charset="0"/>
          </a:endParaRPr>
        </a:p>
      </dgm:t>
    </dgm:pt>
    <dgm:pt modelId="{8EA6B9B7-F511-4DCA-BC53-0E9267712EAE}" type="parTrans" cxnId="{19B33574-145C-437B-8C5B-B7CF288A7AEC}">
      <dgm:prSet/>
      <dgm:spPr/>
      <dgm:t>
        <a:bodyPr/>
        <a:lstStyle/>
        <a:p>
          <a:endParaRPr lang="en-IN" sz="2400">
            <a:latin typeface="Cambria" panose="02040503050406030204" pitchFamily="18" charset="0"/>
          </a:endParaRPr>
        </a:p>
      </dgm:t>
    </dgm:pt>
    <dgm:pt modelId="{9D6E08CA-4CE8-4434-9905-E659CA267FC1}" type="sibTrans" cxnId="{19B33574-145C-437B-8C5B-B7CF288A7AEC}">
      <dgm:prSet custT="1"/>
      <dgm:spPr>
        <a:solidFill>
          <a:schemeClr val="accent5">
            <a:lumMod val="40000"/>
            <a:lumOff val="60000"/>
          </a:schemeClr>
        </a:solidFill>
      </dgm:spPr>
      <dgm:t>
        <a:bodyPr/>
        <a:lstStyle/>
        <a:p>
          <a:endParaRPr lang="en-IN" sz="2400">
            <a:latin typeface="Cambria" panose="02040503050406030204" pitchFamily="18" charset="0"/>
          </a:endParaRPr>
        </a:p>
      </dgm:t>
    </dgm:pt>
    <dgm:pt modelId="{4A70CF65-A4E6-4FA9-A520-57E2E857BE7A}">
      <dgm:prSet custT="1"/>
      <dgm:spPr>
        <a:solidFill>
          <a:schemeClr val="accent5">
            <a:lumMod val="50000"/>
          </a:schemeClr>
        </a:solidFill>
      </dgm:spPr>
      <dgm:t>
        <a:bodyPr/>
        <a:lstStyle/>
        <a:p>
          <a:pPr rtl="0"/>
          <a:r>
            <a:rPr lang="en-US" sz="2300" b="1" dirty="0">
              <a:solidFill>
                <a:schemeClr val="bg1"/>
              </a:solidFill>
              <a:latin typeface="Cambria" panose="02040503050406030204" pitchFamily="18" charset="0"/>
              <a:ea typeface="Tahoma" panose="020B0604030504040204" pitchFamily="34" charset="0"/>
              <a:cs typeface="Tahoma" panose="020B0604030504040204" pitchFamily="34" charset="0"/>
            </a:rPr>
            <a:t>Code of Ethics, 2020 – </a:t>
          </a:r>
          <a:r>
            <a:rPr lang="en-US" sz="2300" b="1" dirty="0">
              <a:solidFill>
                <a:schemeClr val="bg1"/>
              </a:solidFill>
              <a:effectLst>
                <a:outerShdw blurRad="38100" dist="38100" dir="2700000" algn="tl">
                  <a:srgbClr val="000000">
                    <a:alpha val="43137"/>
                  </a:srgbClr>
                </a:outerShdw>
              </a:effectLst>
              <a:latin typeface="Cambria" panose="02040503050406030204" pitchFamily="18" charset="0"/>
              <a:ea typeface="Tahoma" panose="020B0604030504040204" pitchFamily="34" charset="0"/>
              <a:cs typeface="Tahoma" panose="020B0604030504040204" pitchFamily="34" charset="0"/>
            </a:rPr>
            <a:t>Volume III </a:t>
          </a:r>
        </a:p>
        <a:p>
          <a:r>
            <a:rPr lang="en-US" sz="2300" b="1" dirty="0">
              <a:solidFill>
                <a:schemeClr val="bg1"/>
              </a:solidFill>
              <a:effectLst>
                <a:outerShdw blurRad="38100" dist="38100" dir="2700000" algn="tl">
                  <a:srgbClr val="000000">
                    <a:alpha val="43137"/>
                  </a:srgbClr>
                </a:outerShdw>
              </a:effectLst>
              <a:latin typeface="Cambria" panose="02040503050406030204" pitchFamily="18" charset="0"/>
              <a:ea typeface="Tahoma" panose="020B0604030504040204" pitchFamily="34" charset="0"/>
              <a:cs typeface="Tahoma" panose="020B0604030504040204" pitchFamily="34" charset="0"/>
            </a:rPr>
            <a:t>(</a:t>
          </a:r>
          <a:r>
            <a:rPr lang="en-US" sz="2300" b="1" dirty="0">
              <a:solidFill>
                <a:schemeClr val="bg1"/>
              </a:solidFill>
              <a:latin typeface="Cambria" panose="02040503050406030204" pitchFamily="18" charset="0"/>
              <a:ea typeface="Tahoma" panose="020B0604030504040204" pitchFamily="34" charset="0"/>
              <a:cs typeface="Tahoma" panose="020B0604030504040204" pitchFamily="34" charset="0"/>
            </a:rPr>
            <a:t>Updated relevant Disciplinary Case laws)</a:t>
          </a:r>
          <a:endParaRPr lang="en-IN" sz="2300" dirty="0">
            <a:latin typeface="Cambria" panose="02040503050406030204" pitchFamily="18" charset="0"/>
          </a:endParaRPr>
        </a:p>
      </dgm:t>
    </dgm:pt>
    <dgm:pt modelId="{A9236C55-0093-4494-8A0C-F0804C96C4F4}" type="parTrans" cxnId="{F5702785-AF6A-484F-8DA9-0DD4D950DDFC}">
      <dgm:prSet/>
      <dgm:spPr/>
      <dgm:t>
        <a:bodyPr/>
        <a:lstStyle/>
        <a:p>
          <a:endParaRPr lang="en-IN" sz="2400">
            <a:latin typeface="Cambria" panose="02040503050406030204" pitchFamily="18" charset="0"/>
          </a:endParaRPr>
        </a:p>
      </dgm:t>
    </dgm:pt>
    <dgm:pt modelId="{7BA5389D-3A59-4645-9AAD-F2C7075E8CF2}" type="sibTrans" cxnId="{F5702785-AF6A-484F-8DA9-0DD4D950DDFC}">
      <dgm:prSet/>
      <dgm:spPr/>
      <dgm:t>
        <a:bodyPr/>
        <a:lstStyle/>
        <a:p>
          <a:endParaRPr lang="en-IN" sz="2400">
            <a:latin typeface="Cambria" panose="02040503050406030204" pitchFamily="18" charset="0"/>
          </a:endParaRPr>
        </a:p>
      </dgm:t>
    </dgm:pt>
    <dgm:pt modelId="{3603EF91-62AF-4943-B3A2-868F81FB77E3}" type="pres">
      <dgm:prSet presAssocID="{684B8E37-D029-415D-904A-53FE6D6373AA}" presName="Name0" presStyleCnt="0">
        <dgm:presLayoutVars>
          <dgm:dir/>
          <dgm:resizeHandles val="exact"/>
        </dgm:presLayoutVars>
      </dgm:prSet>
      <dgm:spPr/>
    </dgm:pt>
    <dgm:pt modelId="{142E23ED-54B7-405E-B6C9-6547D67503DF}" type="pres">
      <dgm:prSet presAssocID="{6F1B0195-B083-4590-B7CF-23567E66BF74}" presName="node" presStyleLbl="node1" presStyleIdx="0" presStyleCnt="2">
        <dgm:presLayoutVars>
          <dgm:bulletEnabled val="1"/>
        </dgm:presLayoutVars>
      </dgm:prSet>
      <dgm:spPr/>
    </dgm:pt>
    <dgm:pt modelId="{A5926E63-3A78-44AF-A526-1F3F624E4D96}" type="pres">
      <dgm:prSet presAssocID="{9D6E08CA-4CE8-4434-9905-E659CA267FC1}" presName="sibTrans" presStyleLbl="sibTrans2D1" presStyleIdx="0" presStyleCnt="1" custScaleY="58162"/>
      <dgm:spPr/>
    </dgm:pt>
    <dgm:pt modelId="{6D9B54C6-E476-49D7-BBA1-92E33BE27314}" type="pres">
      <dgm:prSet presAssocID="{9D6E08CA-4CE8-4434-9905-E659CA267FC1}" presName="connectorText" presStyleLbl="sibTrans2D1" presStyleIdx="0" presStyleCnt="1"/>
      <dgm:spPr/>
    </dgm:pt>
    <dgm:pt modelId="{2F5F69BC-73F3-417F-8AEA-4BC4E43992C5}" type="pres">
      <dgm:prSet presAssocID="{4A70CF65-A4E6-4FA9-A520-57E2E857BE7A}" presName="node" presStyleLbl="node1" presStyleIdx="1" presStyleCnt="2">
        <dgm:presLayoutVars>
          <dgm:bulletEnabled val="1"/>
        </dgm:presLayoutVars>
      </dgm:prSet>
      <dgm:spPr/>
    </dgm:pt>
  </dgm:ptLst>
  <dgm:cxnLst>
    <dgm:cxn modelId="{5EBF3743-481F-4849-95A9-29CF9A157F19}" type="presOf" srcId="{9D6E08CA-4CE8-4434-9905-E659CA267FC1}" destId="{6D9B54C6-E476-49D7-BBA1-92E33BE27314}" srcOrd="1" destOrd="0" presId="urn:microsoft.com/office/officeart/2005/8/layout/process1"/>
    <dgm:cxn modelId="{4E971669-3905-42AC-BD25-B9C4714CC2B9}" type="presOf" srcId="{9D6E08CA-4CE8-4434-9905-E659CA267FC1}" destId="{A5926E63-3A78-44AF-A526-1F3F624E4D96}" srcOrd="0" destOrd="0" presId="urn:microsoft.com/office/officeart/2005/8/layout/process1"/>
    <dgm:cxn modelId="{C0DBFB49-EE28-4C5C-96E7-AD91E28EA9A7}" type="presOf" srcId="{6F1B0195-B083-4590-B7CF-23567E66BF74}" destId="{142E23ED-54B7-405E-B6C9-6547D67503DF}" srcOrd="0" destOrd="0" presId="urn:microsoft.com/office/officeart/2005/8/layout/process1"/>
    <dgm:cxn modelId="{F424E66A-F295-4E35-806B-D18CB28E2D2B}" type="presOf" srcId="{684B8E37-D029-415D-904A-53FE6D6373AA}" destId="{3603EF91-62AF-4943-B3A2-868F81FB77E3}" srcOrd="0" destOrd="0" presId="urn:microsoft.com/office/officeart/2005/8/layout/process1"/>
    <dgm:cxn modelId="{19B33574-145C-437B-8C5B-B7CF288A7AEC}" srcId="{684B8E37-D029-415D-904A-53FE6D6373AA}" destId="{6F1B0195-B083-4590-B7CF-23567E66BF74}" srcOrd="0" destOrd="0" parTransId="{8EA6B9B7-F511-4DCA-BC53-0E9267712EAE}" sibTransId="{9D6E08CA-4CE8-4434-9905-E659CA267FC1}"/>
    <dgm:cxn modelId="{F5702785-AF6A-484F-8DA9-0DD4D950DDFC}" srcId="{684B8E37-D029-415D-904A-53FE6D6373AA}" destId="{4A70CF65-A4E6-4FA9-A520-57E2E857BE7A}" srcOrd="1" destOrd="0" parTransId="{A9236C55-0093-4494-8A0C-F0804C96C4F4}" sibTransId="{7BA5389D-3A59-4645-9AAD-F2C7075E8CF2}"/>
    <dgm:cxn modelId="{7E4516F3-A18D-4BC8-ABEE-95C2EAEF4EFC}" type="presOf" srcId="{4A70CF65-A4E6-4FA9-A520-57E2E857BE7A}" destId="{2F5F69BC-73F3-417F-8AEA-4BC4E43992C5}" srcOrd="0" destOrd="0" presId="urn:microsoft.com/office/officeart/2005/8/layout/process1"/>
    <dgm:cxn modelId="{3D838352-3EA6-49B7-B6DA-84C8842F9A87}" type="presParOf" srcId="{3603EF91-62AF-4943-B3A2-868F81FB77E3}" destId="{142E23ED-54B7-405E-B6C9-6547D67503DF}" srcOrd="0" destOrd="0" presId="urn:microsoft.com/office/officeart/2005/8/layout/process1"/>
    <dgm:cxn modelId="{57D6F256-681B-4654-A162-6DA34BAFC82E}" type="presParOf" srcId="{3603EF91-62AF-4943-B3A2-868F81FB77E3}" destId="{A5926E63-3A78-44AF-A526-1F3F624E4D96}" srcOrd="1" destOrd="0" presId="urn:microsoft.com/office/officeart/2005/8/layout/process1"/>
    <dgm:cxn modelId="{E2309BA6-D114-4B71-9B42-C067E90BA0AA}" type="presParOf" srcId="{A5926E63-3A78-44AF-A526-1F3F624E4D96}" destId="{6D9B54C6-E476-49D7-BBA1-92E33BE27314}" srcOrd="0" destOrd="0" presId="urn:microsoft.com/office/officeart/2005/8/layout/process1"/>
    <dgm:cxn modelId="{EC5444B8-7B22-4F7F-8A94-9C39FD54EB3B}" type="presParOf" srcId="{3603EF91-62AF-4943-B3A2-868F81FB77E3}" destId="{2F5F69BC-73F3-417F-8AEA-4BC4E43992C5}"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2153CBDB-483A-4BC7-A3F7-E4C9FC4D2BD4}" type="doc">
      <dgm:prSet loTypeId="urn:microsoft.com/office/officeart/2008/layout/PictureStrips" loCatId="list" qsTypeId="urn:microsoft.com/office/officeart/2005/8/quickstyle/simple2" qsCatId="simple" csTypeId="urn:microsoft.com/office/officeart/2005/8/colors/colorful5" csCatId="colorful" phldr="1"/>
      <dgm:spPr/>
      <dgm:t>
        <a:bodyPr/>
        <a:lstStyle/>
        <a:p>
          <a:endParaRPr lang="en-IN"/>
        </a:p>
      </dgm:t>
    </dgm:pt>
    <dgm:pt modelId="{5F54DE05-A447-44A1-A900-5911310EB34A}">
      <dgm:prSet custT="1"/>
      <dgm:spPr/>
      <dgm:t>
        <a:bodyPr/>
        <a:lstStyle/>
        <a:p>
          <a:pPr algn="just" rtl="0"/>
          <a:r>
            <a:rPr lang="en-IN" sz="1600" b="0" i="0" u="none" dirty="0">
              <a:solidFill>
                <a:schemeClr val="tx1"/>
              </a:solidFill>
              <a:latin typeface="Cambria" panose="02040503050406030204" pitchFamily="18" charset="0"/>
            </a:rPr>
            <a:t>It is permissible for two or more Chartered Accountants in </a:t>
          </a:r>
          <a:r>
            <a:rPr lang="en-IN" sz="1600" b="1" i="0" u="none" dirty="0">
              <a:solidFill>
                <a:schemeClr val="tx1"/>
              </a:solidFill>
              <a:latin typeface="Cambria" panose="02040503050406030204" pitchFamily="18" charset="0"/>
            </a:rPr>
            <a:t>practice collectively to have joint training session for their clients on GST</a:t>
          </a:r>
          <a:r>
            <a:rPr lang="en-IN" sz="1600" b="0" i="0" u="none" dirty="0">
              <a:solidFill>
                <a:schemeClr val="tx1"/>
              </a:solidFill>
              <a:latin typeface="Cambria" panose="02040503050406030204" pitchFamily="18" charset="0"/>
            </a:rPr>
            <a:t>, and share the fees collected from the clients thereof.</a:t>
          </a:r>
          <a:endParaRPr lang="en-IN" sz="1600" b="0" u="none" dirty="0">
            <a:solidFill>
              <a:schemeClr val="tx1"/>
            </a:solidFill>
            <a:latin typeface="Cambria" panose="02040503050406030204" pitchFamily="18" charset="0"/>
          </a:endParaRPr>
        </a:p>
      </dgm:t>
    </dgm:pt>
    <dgm:pt modelId="{E3319B8A-C6D4-4313-A60E-E05B2212C58E}" type="parTrans" cxnId="{B3ADEA10-218F-4F61-8ABD-C43D0C520C92}">
      <dgm:prSet/>
      <dgm:spPr/>
      <dgm:t>
        <a:bodyPr/>
        <a:lstStyle/>
        <a:p>
          <a:pPr algn="just"/>
          <a:endParaRPr lang="en-IN" sz="1600" b="0" u="none">
            <a:solidFill>
              <a:schemeClr val="tx1"/>
            </a:solidFill>
            <a:latin typeface="Cambria" panose="02040503050406030204" pitchFamily="18" charset="0"/>
          </a:endParaRPr>
        </a:p>
      </dgm:t>
    </dgm:pt>
    <dgm:pt modelId="{89EF5DA8-13FA-4B32-A0FB-601125C1AC06}" type="sibTrans" cxnId="{B3ADEA10-218F-4F61-8ABD-C43D0C520C92}">
      <dgm:prSet/>
      <dgm:spPr/>
      <dgm:t>
        <a:bodyPr/>
        <a:lstStyle/>
        <a:p>
          <a:pPr algn="just"/>
          <a:endParaRPr lang="en-IN" sz="1600" b="0" u="none">
            <a:solidFill>
              <a:schemeClr val="tx1"/>
            </a:solidFill>
            <a:latin typeface="Cambria" panose="02040503050406030204" pitchFamily="18" charset="0"/>
          </a:endParaRPr>
        </a:p>
      </dgm:t>
    </dgm:pt>
    <dgm:pt modelId="{BDE3A397-954D-42F2-A6B1-AD469632A3DF}">
      <dgm:prSet custT="1"/>
      <dgm:spPr/>
      <dgm:t>
        <a:bodyPr/>
        <a:lstStyle/>
        <a:p>
          <a:pPr algn="just" rtl="0"/>
          <a:r>
            <a:rPr lang="en-US" sz="1600" b="1" dirty="0">
              <a:latin typeface="Cambria" panose="02040503050406030204" pitchFamily="18" charset="0"/>
            </a:rPr>
            <a:t>GST training </a:t>
          </a:r>
          <a:r>
            <a:rPr lang="en-US" sz="1600" dirty="0">
              <a:latin typeface="Cambria" panose="02040503050406030204" pitchFamily="18" charset="0"/>
            </a:rPr>
            <a:t>can be provided </a:t>
          </a:r>
          <a:r>
            <a:rPr lang="en-US" sz="1600" b="1" dirty="0">
              <a:latin typeface="Cambria" panose="02040503050406030204" pitchFamily="18" charset="0"/>
            </a:rPr>
            <a:t>to the existing clients</a:t>
          </a:r>
          <a:r>
            <a:rPr lang="en-US" sz="1600" dirty="0">
              <a:latin typeface="Cambria" panose="02040503050406030204" pitchFamily="18" charset="0"/>
            </a:rPr>
            <a:t>. In case of </a:t>
          </a:r>
          <a:r>
            <a:rPr lang="en-US" sz="1600" b="1" dirty="0">
              <a:latin typeface="Cambria" panose="02040503050406030204" pitchFamily="18" charset="0"/>
            </a:rPr>
            <a:t>non-clients, </a:t>
          </a:r>
          <a:r>
            <a:rPr lang="en-US" sz="1600" dirty="0">
              <a:latin typeface="Cambria" panose="02040503050406030204" pitchFamily="18" charset="0"/>
            </a:rPr>
            <a:t>training can be provided only </a:t>
          </a:r>
          <a:r>
            <a:rPr lang="en-US" sz="1600" b="1" dirty="0">
              <a:latin typeface="Cambria" panose="02040503050406030204" pitchFamily="18" charset="0"/>
            </a:rPr>
            <a:t>if the member is invited to provide such training</a:t>
          </a:r>
          <a:r>
            <a:rPr lang="en-US" sz="1600" dirty="0">
              <a:latin typeface="Cambria" panose="02040503050406030204" pitchFamily="18" charset="0"/>
            </a:rPr>
            <a:t>.</a:t>
          </a:r>
          <a:endParaRPr lang="en-IN" sz="1600" b="0" u="none" dirty="0">
            <a:solidFill>
              <a:schemeClr val="tx1"/>
            </a:solidFill>
            <a:latin typeface="Cambria" panose="02040503050406030204" pitchFamily="18" charset="0"/>
          </a:endParaRPr>
        </a:p>
      </dgm:t>
    </dgm:pt>
    <dgm:pt modelId="{39CC13CC-DA87-4199-9043-DF3A045DFDC7}" type="parTrans" cxnId="{029C29F2-E758-4083-A5ED-094025202F91}">
      <dgm:prSet/>
      <dgm:spPr/>
      <dgm:t>
        <a:bodyPr/>
        <a:lstStyle/>
        <a:p>
          <a:pPr algn="just"/>
          <a:endParaRPr lang="en-IN" sz="1600" b="0" u="none">
            <a:solidFill>
              <a:schemeClr val="tx1"/>
            </a:solidFill>
            <a:latin typeface="Cambria" panose="02040503050406030204" pitchFamily="18" charset="0"/>
          </a:endParaRPr>
        </a:p>
      </dgm:t>
    </dgm:pt>
    <dgm:pt modelId="{2599AB2F-93BC-4C81-9B4A-F5C97CC0F00D}" type="sibTrans" cxnId="{029C29F2-E758-4083-A5ED-094025202F91}">
      <dgm:prSet/>
      <dgm:spPr/>
      <dgm:t>
        <a:bodyPr/>
        <a:lstStyle/>
        <a:p>
          <a:pPr algn="just"/>
          <a:endParaRPr lang="en-IN" sz="1600" b="0" u="none">
            <a:solidFill>
              <a:schemeClr val="tx1"/>
            </a:solidFill>
            <a:latin typeface="Cambria" panose="02040503050406030204" pitchFamily="18" charset="0"/>
          </a:endParaRPr>
        </a:p>
      </dgm:t>
    </dgm:pt>
    <dgm:pt modelId="{653E68AD-73D1-4413-8F39-899FD9E48310}">
      <dgm:prSet custT="1"/>
      <dgm:spPr/>
      <dgm:t>
        <a:bodyPr/>
        <a:lstStyle/>
        <a:p>
          <a:pPr algn="just" rtl="0"/>
          <a:r>
            <a:rPr lang="en-US" sz="1600" b="0" u="none" dirty="0">
              <a:solidFill>
                <a:schemeClr val="tx1"/>
              </a:solidFill>
              <a:latin typeface="Cambria" panose="02040503050406030204" pitchFamily="18" charset="0"/>
            </a:rPr>
            <a:t>A member can </a:t>
          </a:r>
          <a:r>
            <a:rPr lang="en-US" sz="1600" b="1" u="none" dirty="0">
              <a:solidFill>
                <a:schemeClr val="tx1"/>
              </a:solidFill>
              <a:latin typeface="Cambria" panose="02040503050406030204" pitchFamily="18" charset="0"/>
            </a:rPr>
            <a:t>send presentation on GST /write-up on GST only to existing clients</a:t>
          </a:r>
          <a:r>
            <a:rPr lang="en-US" sz="1600" b="0" u="none" dirty="0">
              <a:solidFill>
                <a:schemeClr val="tx1"/>
              </a:solidFill>
              <a:latin typeface="Cambria" panose="02040503050406030204" pitchFamily="18" charset="0"/>
            </a:rPr>
            <a:t>, and to a </a:t>
          </a:r>
          <a:r>
            <a:rPr lang="en-US" sz="1600" b="1" u="none" dirty="0">
              <a:solidFill>
                <a:schemeClr val="tx1"/>
              </a:solidFill>
              <a:latin typeface="Cambria" panose="02040503050406030204" pitchFamily="18" charset="0"/>
            </a:rPr>
            <a:t>proposed client if an enquiry was received </a:t>
          </a:r>
          <a:r>
            <a:rPr lang="en-US" sz="1600" b="0" u="none" dirty="0">
              <a:solidFill>
                <a:schemeClr val="tx1"/>
              </a:solidFill>
              <a:latin typeface="Cambria" panose="02040503050406030204" pitchFamily="18" charset="0"/>
            </a:rPr>
            <a:t>from the proposed client with regard to the same.</a:t>
          </a:r>
          <a:endParaRPr lang="en-IN" sz="1600" b="0" u="none" dirty="0">
            <a:solidFill>
              <a:schemeClr val="tx1"/>
            </a:solidFill>
            <a:latin typeface="Cambria" panose="02040503050406030204" pitchFamily="18" charset="0"/>
          </a:endParaRPr>
        </a:p>
      </dgm:t>
    </dgm:pt>
    <dgm:pt modelId="{4BD58027-1069-41CE-92DD-505646CFCABA}" type="parTrans" cxnId="{B5FED396-8651-416C-BD5D-0B8E26E1A969}">
      <dgm:prSet/>
      <dgm:spPr/>
      <dgm:t>
        <a:bodyPr/>
        <a:lstStyle/>
        <a:p>
          <a:pPr algn="just"/>
          <a:endParaRPr lang="en-IN" sz="1600" b="0" u="none">
            <a:solidFill>
              <a:schemeClr val="tx1"/>
            </a:solidFill>
            <a:latin typeface="Cambria" panose="02040503050406030204" pitchFamily="18" charset="0"/>
          </a:endParaRPr>
        </a:p>
      </dgm:t>
    </dgm:pt>
    <dgm:pt modelId="{C324BE23-C641-427E-96D3-A93ADE51EB26}" type="sibTrans" cxnId="{B5FED396-8651-416C-BD5D-0B8E26E1A969}">
      <dgm:prSet/>
      <dgm:spPr/>
      <dgm:t>
        <a:bodyPr/>
        <a:lstStyle/>
        <a:p>
          <a:pPr algn="just"/>
          <a:endParaRPr lang="en-IN" sz="1600" b="0" u="none">
            <a:solidFill>
              <a:schemeClr val="tx1"/>
            </a:solidFill>
            <a:latin typeface="Cambria" panose="02040503050406030204" pitchFamily="18" charset="0"/>
          </a:endParaRPr>
        </a:p>
      </dgm:t>
    </dgm:pt>
    <dgm:pt modelId="{D7A309F8-DB67-413E-859D-D12A047810C0}">
      <dgm:prSet custT="1"/>
      <dgm:spPr/>
      <dgm:t>
        <a:bodyPr/>
        <a:lstStyle/>
        <a:p>
          <a:pPr algn="just" rtl="0"/>
          <a:r>
            <a:rPr lang="en-US" sz="1600" b="0" u="none" dirty="0">
              <a:solidFill>
                <a:schemeClr val="tx1"/>
              </a:solidFill>
              <a:latin typeface="Cambria" panose="02040503050406030204" pitchFamily="18" charset="0"/>
            </a:rPr>
            <a:t>Its is </a:t>
          </a:r>
          <a:r>
            <a:rPr lang="en-US" sz="1600" b="1" u="none" dirty="0">
              <a:solidFill>
                <a:schemeClr val="tx1"/>
              </a:solidFill>
              <a:latin typeface="Cambria" panose="02040503050406030204" pitchFamily="18" charset="0"/>
            </a:rPr>
            <a:t>not permissible </a:t>
          </a:r>
          <a:r>
            <a:rPr lang="en-US" sz="1600" b="0" u="none" dirty="0">
              <a:solidFill>
                <a:schemeClr val="tx1"/>
              </a:solidFill>
              <a:latin typeface="Cambria" panose="02040503050406030204" pitchFamily="18" charset="0"/>
            </a:rPr>
            <a:t>for a member to mention himself </a:t>
          </a:r>
          <a:r>
            <a:rPr lang="en-US" sz="1600" b="1" u="none" dirty="0">
              <a:solidFill>
                <a:schemeClr val="tx1"/>
              </a:solidFill>
              <a:latin typeface="Cambria" panose="02040503050406030204" pitchFamily="18" charset="0"/>
            </a:rPr>
            <a:t>as GST Consultant</a:t>
          </a:r>
          <a:r>
            <a:rPr lang="en-US" sz="1600" b="0" u="none" dirty="0">
              <a:solidFill>
                <a:schemeClr val="tx1"/>
              </a:solidFill>
              <a:latin typeface="Cambria" panose="02040503050406030204" pitchFamily="18" charset="0"/>
            </a:rPr>
            <a:t>.</a:t>
          </a:r>
          <a:endParaRPr lang="en-IN" sz="1600" b="0" u="none" dirty="0">
            <a:solidFill>
              <a:schemeClr val="tx1"/>
            </a:solidFill>
            <a:latin typeface="Cambria" panose="02040503050406030204" pitchFamily="18" charset="0"/>
          </a:endParaRPr>
        </a:p>
      </dgm:t>
    </dgm:pt>
    <dgm:pt modelId="{C1D5DF8F-90EB-4155-B232-02A19F9B50BA}" type="parTrans" cxnId="{A9E4E4A3-37F2-42D5-96AF-181BA678D0AC}">
      <dgm:prSet/>
      <dgm:spPr/>
      <dgm:t>
        <a:bodyPr/>
        <a:lstStyle/>
        <a:p>
          <a:pPr algn="just"/>
          <a:endParaRPr lang="en-IN" sz="1600" b="0" u="none">
            <a:solidFill>
              <a:schemeClr val="tx1"/>
            </a:solidFill>
            <a:latin typeface="Cambria" panose="02040503050406030204" pitchFamily="18" charset="0"/>
          </a:endParaRPr>
        </a:p>
      </dgm:t>
    </dgm:pt>
    <dgm:pt modelId="{F98A0F86-FFBD-4EA1-820E-8386A9361F41}" type="sibTrans" cxnId="{A9E4E4A3-37F2-42D5-96AF-181BA678D0AC}">
      <dgm:prSet/>
      <dgm:spPr/>
      <dgm:t>
        <a:bodyPr/>
        <a:lstStyle/>
        <a:p>
          <a:pPr algn="just"/>
          <a:endParaRPr lang="en-IN" sz="1600" b="0" u="none">
            <a:solidFill>
              <a:schemeClr val="tx1"/>
            </a:solidFill>
            <a:latin typeface="Cambria" panose="02040503050406030204" pitchFamily="18" charset="0"/>
          </a:endParaRPr>
        </a:p>
      </dgm:t>
    </dgm:pt>
    <dgm:pt modelId="{8DA7C02B-E2C2-41DB-8CFC-F9F07E651F1F}">
      <dgm:prSet custT="1"/>
      <dgm:spPr/>
      <dgm:t>
        <a:bodyPr/>
        <a:lstStyle/>
        <a:p>
          <a:pPr algn="just" rtl="0"/>
          <a:r>
            <a:rPr lang="en-US" sz="1600" b="0" u="none" dirty="0">
              <a:solidFill>
                <a:schemeClr val="tx1"/>
              </a:solidFill>
              <a:latin typeface="Cambria" panose="02040503050406030204" pitchFamily="18" charset="0"/>
            </a:rPr>
            <a:t>A member </a:t>
          </a:r>
          <a:r>
            <a:rPr lang="en-US" sz="1600" b="1" u="none" dirty="0">
              <a:solidFill>
                <a:schemeClr val="tx1"/>
              </a:solidFill>
              <a:latin typeface="Cambria" panose="02040503050406030204" pitchFamily="18" charset="0"/>
            </a:rPr>
            <a:t>can share GST updates</a:t>
          </a:r>
          <a:r>
            <a:rPr lang="en-US" sz="1600" b="0" u="none" dirty="0">
              <a:solidFill>
                <a:schemeClr val="tx1"/>
              </a:solidFill>
              <a:latin typeface="Cambria" panose="02040503050406030204" pitchFamily="18" charset="0"/>
            </a:rPr>
            <a:t>, mentioning himself </a:t>
          </a:r>
          <a:r>
            <a:rPr lang="en-US" sz="1600" b="1" u="none" dirty="0">
              <a:solidFill>
                <a:schemeClr val="tx1"/>
              </a:solidFill>
              <a:latin typeface="Cambria" panose="02040503050406030204" pitchFamily="18" charset="0"/>
            </a:rPr>
            <a:t>as “CA” with individual name</a:t>
          </a:r>
          <a:r>
            <a:rPr lang="en-US" sz="1600" b="0" u="none" dirty="0">
              <a:solidFill>
                <a:schemeClr val="tx1"/>
              </a:solidFill>
              <a:latin typeface="Cambria" panose="02040503050406030204" pitchFamily="18" charset="0"/>
            </a:rPr>
            <a:t>, provided the communication is limited to providing updates. </a:t>
          </a:r>
          <a:r>
            <a:rPr lang="en-US" sz="1600" b="1" u="none" dirty="0">
              <a:solidFill>
                <a:schemeClr val="tx1"/>
              </a:solidFill>
              <a:latin typeface="Cambria" panose="02040503050406030204" pitchFamily="18" charset="0"/>
            </a:rPr>
            <a:t>Mention of Firm name is not allowed</a:t>
          </a:r>
          <a:r>
            <a:rPr lang="en-US" sz="1600" b="0" u="none" dirty="0">
              <a:solidFill>
                <a:schemeClr val="tx1"/>
              </a:solidFill>
              <a:latin typeface="Cambria" panose="02040503050406030204" pitchFamily="18" charset="0"/>
            </a:rPr>
            <a:t>. </a:t>
          </a:r>
          <a:endParaRPr lang="en-IN" sz="1600" b="0" u="none" dirty="0">
            <a:solidFill>
              <a:schemeClr val="tx1"/>
            </a:solidFill>
            <a:latin typeface="Cambria" panose="02040503050406030204" pitchFamily="18" charset="0"/>
          </a:endParaRPr>
        </a:p>
      </dgm:t>
    </dgm:pt>
    <dgm:pt modelId="{3BF61324-6C69-4B60-A7BC-B85065FE443E}" type="parTrans" cxnId="{731DFD88-08BF-48F3-866B-E4B6F67F5D3E}">
      <dgm:prSet/>
      <dgm:spPr/>
      <dgm:t>
        <a:bodyPr/>
        <a:lstStyle/>
        <a:p>
          <a:pPr algn="just"/>
          <a:endParaRPr lang="en-IN" sz="1600" b="0" u="none">
            <a:solidFill>
              <a:schemeClr val="tx1"/>
            </a:solidFill>
            <a:latin typeface="Cambria" panose="02040503050406030204" pitchFamily="18" charset="0"/>
          </a:endParaRPr>
        </a:p>
      </dgm:t>
    </dgm:pt>
    <dgm:pt modelId="{142ECC5F-2162-49D3-B912-412D860BEA76}" type="sibTrans" cxnId="{731DFD88-08BF-48F3-866B-E4B6F67F5D3E}">
      <dgm:prSet/>
      <dgm:spPr/>
      <dgm:t>
        <a:bodyPr/>
        <a:lstStyle/>
        <a:p>
          <a:pPr algn="just"/>
          <a:endParaRPr lang="en-IN" sz="1600" b="0" u="none">
            <a:solidFill>
              <a:schemeClr val="tx1"/>
            </a:solidFill>
            <a:latin typeface="Cambria" panose="02040503050406030204" pitchFamily="18" charset="0"/>
          </a:endParaRPr>
        </a:p>
      </dgm:t>
    </dgm:pt>
    <dgm:pt modelId="{EFAC8F6A-4262-497A-96E3-EB9B727739EC}" type="pres">
      <dgm:prSet presAssocID="{2153CBDB-483A-4BC7-A3F7-E4C9FC4D2BD4}" presName="Name0" presStyleCnt="0">
        <dgm:presLayoutVars>
          <dgm:dir/>
          <dgm:resizeHandles val="exact"/>
        </dgm:presLayoutVars>
      </dgm:prSet>
      <dgm:spPr/>
    </dgm:pt>
    <dgm:pt modelId="{A525B050-DE29-446E-8DCF-D9AB064CD735}" type="pres">
      <dgm:prSet presAssocID="{5F54DE05-A447-44A1-A900-5911310EB34A}" presName="composite" presStyleCnt="0"/>
      <dgm:spPr/>
    </dgm:pt>
    <dgm:pt modelId="{041BEA04-1AF8-42C2-B1A7-C21A8F7E95AF}" type="pres">
      <dgm:prSet presAssocID="{5F54DE05-A447-44A1-A900-5911310EB34A}" presName="rect1" presStyleLbl="trAlignAcc1" presStyleIdx="0" presStyleCnt="5">
        <dgm:presLayoutVars>
          <dgm:bulletEnabled val="1"/>
        </dgm:presLayoutVars>
      </dgm:prSet>
      <dgm:spPr/>
    </dgm:pt>
    <dgm:pt modelId="{C61C75D7-F292-4AF0-AFBD-4198D04B5FFF}" type="pres">
      <dgm:prSet presAssocID="{5F54DE05-A447-44A1-A900-5911310EB34A}" presName="rect2" presStyleLbl="fgImgPlace1" presStyleIdx="0" presStyleCnt="5" custScaleY="54733"/>
      <dgm:spPr/>
    </dgm:pt>
    <dgm:pt modelId="{B8D780C7-349B-4F00-8D89-FC64545F09AA}" type="pres">
      <dgm:prSet presAssocID="{89EF5DA8-13FA-4B32-A0FB-601125C1AC06}" presName="sibTrans" presStyleCnt="0"/>
      <dgm:spPr/>
    </dgm:pt>
    <dgm:pt modelId="{C7819023-5026-49AD-A3D3-A5080D7573BE}" type="pres">
      <dgm:prSet presAssocID="{BDE3A397-954D-42F2-A6B1-AD469632A3DF}" presName="composite" presStyleCnt="0"/>
      <dgm:spPr/>
    </dgm:pt>
    <dgm:pt modelId="{7BF7CFD4-97C5-4917-99A3-83A6E765E4D7}" type="pres">
      <dgm:prSet presAssocID="{BDE3A397-954D-42F2-A6B1-AD469632A3DF}" presName="rect1" presStyleLbl="trAlignAcc1" presStyleIdx="1" presStyleCnt="5">
        <dgm:presLayoutVars>
          <dgm:bulletEnabled val="1"/>
        </dgm:presLayoutVars>
      </dgm:prSet>
      <dgm:spPr/>
    </dgm:pt>
    <dgm:pt modelId="{7872B858-42CB-4B55-B337-1A66E450A2C5}" type="pres">
      <dgm:prSet presAssocID="{BDE3A397-954D-42F2-A6B1-AD469632A3DF}" presName="rect2" presStyleLbl="fgImgPlace1" presStyleIdx="1" presStyleCnt="5" custScaleY="54733"/>
      <dgm:spPr/>
    </dgm:pt>
    <dgm:pt modelId="{243B0D74-F180-4FA8-A316-E7ECC1DDDD84}" type="pres">
      <dgm:prSet presAssocID="{2599AB2F-93BC-4C81-9B4A-F5C97CC0F00D}" presName="sibTrans" presStyleCnt="0"/>
      <dgm:spPr/>
    </dgm:pt>
    <dgm:pt modelId="{DB2F3E3E-6B71-48EA-A527-0E966EE41242}" type="pres">
      <dgm:prSet presAssocID="{653E68AD-73D1-4413-8F39-899FD9E48310}" presName="composite" presStyleCnt="0"/>
      <dgm:spPr/>
    </dgm:pt>
    <dgm:pt modelId="{DDFC7C81-056D-47E7-AF5A-C37533A1A363}" type="pres">
      <dgm:prSet presAssocID="{653E68AD-73D1-4413-8F39-899FD9E48310}" presName="rect1" presStyleLbl="trAlignAcc1" presStyleIdx="2" presStyleCnt="5">
        <dgm:presLayoutVars>
          <dgm:bulletEnabled val="1"/>
        </dgm:presLayoutVars>
      </dgm:prSet>
      <dgm:spPr/>
    </dgm:pt>
    <dgm:pt modelId="{5E2ACFB5-5CC1-4491-AF92-1B335F51BE52}" type="pres">
      <dgm:prSet presAssocID="{653E68AD-73D1-4413-8F39-899FD9E48310}" presName="rect2" presStyleLbl="fgImgPlace1" presStyleIdx="2" presStyleCnt="5" custScaleY="54733"/>
      <dgm:spPr/>
    </dgm:pt>
    <dgm:pt modelId="{012B2C7B-F176-426B-80EC-EF2D72FFD95A}" type="pres">
      <dgm:prSet presAssocID="{C324BE23-C641-427E-96D3-A93ADE51EB26}" presName="sibTrans" presStyleCnt="0"/>
      <dgm:spPr/>
    </dgm:pt>
    <dgm:pt modelId="{3E283C32-EFE7-48E9-AAB1-94FA0193616E}" type="pres">
      <dgm:prSet presAssocID="{D7A309F8-DB67-413E-859D-D12A047810C0}" presName="composite" presStyleCnt="0"/>
      <dgm:spPr/>
    </dgm:pt>
    <dgm:pt modelId="{7FA81204-69BF-4F7D-A2D5-7886627B8264}" type="pres">
      <dgm:prSet presAssocID="{D7A309F8-DB67-413E-859D-D12A047810C0}" presName="rect1" presStyleLbl="trAlignAcc1" presStyleIdx="3" presStyleCnt="5">
        <dgm:presLayoutVars>
          <dgm:bulletEnabled val="1"/>
        </dgm:presLayoutVars>
      </dgm:prSet>
      <dgm:spPr/>
    </dgm:pt>
    <dgm:pt modelId="{58A3EAA8-B526-4BA8-9E05-B56C2ADC3CA8}" type="pres">
      <dgm:prSet presAssocID="{D7A309F8-DB67-413E-859D-D12A047810C0}" presName="rect2" presStyleLbl="fgImgPlace1" presStyleIdx="3" presStyleCnt="5" custScaleY="54733"/>
      <dgm:spPr/>
    </dgm:pt>
    <dgm:pt modelId="{E3B11FAB-4E21-4EB7-93E7-52BE6D07C721}" type="pres">
      <dgm:prSet presAssocID="{F98A0F86-FFBD-4EA1-820E-8386A9361F41}" presName="sibTrans" presStyleCnt="0"/>
      <dgm:spPr/>
    </dgm:pt>
    <dgm:pt modelId="{315E0F0C-39EF-4A94-B421-16DCFABC7A6A}" type="pres">
      <dgm:prSet presAssocID="{8DA7C02B-E2C2-41DB-8CFC-F9F07E651F1F}" presName="composite" presStyleCnt="0"/>
      <dgm:spPr/>
    </dgm:pt>
    <dgm:pt modelId="{D9B30D6E-BDA1-43DB-8D28-9FAFFEFFF67D}" type="pres">
      <dgm:prSet presAssocID="{8DA7C02B-E2C2-41DB-8CFC-F9F07E651F1F}" presName="rect1" presStyleLbl="trAlignAcc1" presStyleIdx="4" presStyleCnt="5">
        <dgm:presLayoutVars>
          <dgm:bulletEnabled val="1"/>
        </dgm:presLayoutVars>
      </dgm:prSet>
      <dgm:spPr/>
    </dgm:pt>
    <dgm:pt modelId="{7B802C01-CC13-4CB0-97F6-A315B8B56724}" type="pres">
      <dgm:prSet presAssocID="{8DA7C02B-E2C2-41DB-8CFC-F9F07E651F1F}" presName="rect2" presStyleLbl="fgImgPlace1" presStyleIdx="4" presStyleCnt="5" custScaleY="54733"/>
      <dgm:spPr/>
    </dgm:pt>
  </dgm:ptLst>
  <dgm:cxnLst>
    <dgm:cxn modelId="{1B47400D-F7A6-43E6-A171-C59AE2ABCD2D}" type="presOf" srcId="{2153CBDB-483A-4BC7-A3F7-E4C9FC4D2BD4}" destId="{EFAC8F6A-4262-497A-96E3-EB9B727739EC}" srcOrd="0" destOrd="0" presId="urn:microsoft.com/office/officeart/2008/layout/PictureStrips"/>
    <dgm:cxn modelId="{9385130E-C575-4CF5-A186-F3793F56D3D7}" type="presOf" srcId="{8DA7C02B-E2C2-41DB-8CFC-F9F07E651F1F}" destId="{D9B30D6E-BDA1-43DB-8D28-9FAFFEFFF67D}" srcOrd="0" destOrd="0" presId="urn:microsoft.com/office/officeart/2008/layout/PictureStrips"/>
    <dgm:cxn modelId="{B3ADEA10-218F-4F61-8ABD-C43D0C520C92}" srcId="{2153CBDB-483A-4BC7-A3F7-E4C9FC4D2BD4}" destId="{5F54DE05-A447-44A1-A900-5911310EB34A}" srcOrd="0" destOrd="0" parTransId="{E3319B8A-C6D4-4313-A60E-E05B2212C58E}" sibTransId="{89EF5DA8-13FA-4B32-A0FB-601125C1AC06}"/>
    <dgm:cxn modelId="{731DFD88-08BF-48F3-866B-E4B6F67F5D3E}" srcId="{2153CBDB-483A-4BC7-A3F7-E4C9FC4D2BD4}" destId="{8DA7C02B-E2C2-41DB-8CFC-F9F07E651F1F}" srcOrd="4" destOrd="0" parTransId="{3BF61324-6C69-4B60-A7BC-B85065FE443E}" sibTransId="{142ECC5F-2162-49D3-B912-412D860BEA76}"/>
    <dgm:cxn modelId="{B5FED396-8651-416C-BD5D-0B8E26E1A969}" srcId="{2153CBDB-483A-4BC7-A3F7-E4C9FC4D2BD4}" destId="{653E68AD-73D1-4413-8F39-899FD9E48310}" srcOrd="2" destOrd="0" parTransId="{4BD58027-1069-41CE-92DD-505646CFCABA}" sibTransId="{C324BE23-C641-427E-96D3-A93ADE51EB26}"/>
    <dgm:cxn modelId="{4E69AD9D-D8A4-4013-9B49-818267B971C5}" type="presOf" srcId="{653E68AD-73D1-4413-8F39-899FD9E48310}" destId="{DDFC7C81-056D-47E7-AF5A-C37533A1A363}" srcOrd="0" destOrd="0" presId="urn:microsoft.com/office/officeart/2008/layout/PictureStrips"/>
    <dgm:cxn modelId="{A9E4E4A3-37F2-42D5-96AF-181BA678D0AC}" srcId="{2153CBDB-483A-4BC7-A3F7-E4C9FC4D2BD4}" destId="{D7A309F8-DB67-413E-859D-D12A047810C0}" srcOrd="3" destOrd="0" parTransId="{C1D5DF8F-90EB-4155-B232-02A19F9B50BA}" sibTransId="{F98A0F86-FFBD-4EA1-820E-8386A9361F41}"/>
    <dgm:cxn modelId="{6F9066BE-0E51-4F63-B524-2CFCF46FBF3F}" type="presOf" srcId="{BDE3A397-954D-42F2-A6B1-AD469632A3DF}" destId="{7BF7CFD4-97C5-4917-99A3-83A6E765E4D7}" srcOrd="0" destOrd="0" presId="urn:microsoft.com/office/officeart/2008/layout/PictureStrips"/>
    <dgm:cxn modelId="{49423ADD-9F14-48B2-8A42-E56D5FAF51AF}" type="presOf" srcId="{5F54DE05-A447-44A1-A900-5911310EB34A}" destId="{041BEA04-1AF8-42C2-B1A7-C21A8F7E95AF}" srcOrd="0" destOrd="0" presId="urn:microsoft.com/office/officeart/2008/layout/PictureStrips"/>
    <dgm:cxn modelId="{869879EF-93BC-401E-ADA2-DFA84B0CF2F7}" type="presOf" srcId="{D7A309F8-DB67-413E-859D-D12A047810C0}" destId="{7FA81204-69BF-4F7D-A2D5-7886627B8264}" srcOrd="0" destOrd="0" presId="urn:microsoft.com/office/officeart/2008/layout/PictureStrips"/>
    <dgm:cxn modelId="{029C29F2-E758-4083-A5ED-094025202F91}" srcId="{2153CBDB-483A-4BC7-A3F7-E4C9FC4D2BD4}" destId="{BDE3A397-954D-42F2-A6B1-AD469632A3DF}" srcOrd="1" destOrd="0" parTransId="{39CC13CC-DA87-4199-9043-DF3A045DFDC7}" sibTransId="{2599AB2F-93BC-4C81-9B4A-F5C97CC0F00D}"/>
    <dgm:cxn modelId="{E4F225A1-6F4C-49F0-84F0-06AED36ED17D}" type="presParOf" srcId="{EFAC8F6A-4262-497A-96E3-EB9B727739EC}" destId="{A525B050-DE29-446E-8DCF-D9AB064CD735}" srcOrd="0" destOrd="0" presId="urn:microsoft.com/office/officeart/2008/layout/PictureStrips"/>
    <dgm:cxn modelId="{E7E2DF46-3A48-43E5-91EC-C80599FDD060}" type="presParOf" srcId="{A525B050-DE29-446E-8DCF-D9AB064CD735}" destId="{041BEA04-1AF8-42C2-B1A7-C21A8F7E95AF}" srcOrd="0" destOrd="0" presId="urn:microsoft.com/office/officeart/2008/layout/PictureStrips"/>
    <dgm:cxn modelId="{AC1DAF2D-ED2A-41A1-85AB-6C7F59AC451C}" type="presParOf" srcId="{A525B050-DE29-446E-8DCF-D9AB064CD735}" destId="{C61C75D7-F292-4AF0-AFBD-4198D04B5FFF}" srcOrd="1" destOrd="0" presId="urn:microsoft.com/office/officeart/2008/layout/PictureStrips"/>
    <dgm:cxn modelId="{06FFD531-3685-4273-95C0-0C817563A99F}" type="presParOf" srcId="{EFAC8F6A-4262-497A-96E3-EB9B727739EC}" destId="{B8D780C7-349B-4F00-8D89-FC64545F09AA}" srcOrd="1" destOrd="0" presId="urn:microsoft.com/office/officeart/2008/layout/PictureStrips"/>
    <dgm:cxn modelId="{B3EF027E-C60D-4C7C-8026-25904658D319}" type="presParOf" srcId="{EFAC8F6A-4262-497A-96E3-EB9B727739EC}" destId="{C7819023-5026-49AD-A3D3-A5080D7573BE}" srcOrd="2" destOrd="0" presId="urn:microsoft.com/office/officeart/2008/layout/PictureStrips"/>
    <dgm:cxn modelId="{0C656630-BAE4-419B-B70C-3B71879244E9}" type="presParOf" srcId="{C7819023-5026-49AD-A3D3-A5080D7573BE}" destId="{7BF7CFD4-97C5-4917-99A3-83A6E765E4D7}" srcOrd="0" destOrd="0" presId="urn:microsoft.com/office/officeart/2008/layout/PictureStrips"/>
    <dgm:cxn modelId="{87671F54-3B59-407C-B008-3679CA5A2C0B}" type="presParOf" srcId="{C7819023-5026-49AD-A3D3-A5080D7573BE}" destId="{7872B858-42CB-4B55-B337-1A66E450A2C5}" srcOrd="1" destOrd="0" presId="urn:microsoft.com/office/officeart/2008/layout/PictureStrips"/>
    <dgm:cxn modelId="{1D9C66B8-57ED-4FBF-A3FE-93764EB366F0}" type="presParOf" srcId="{EFAC8F6A-4262-497A-96E3-EB9B727739EC}" destId="{243B0D74-F180-4FA8-A316-E7ECC1DDDD84}" srcOrd="3" destOrd="0" presId="urn:microsoft.com/office/officeart/2008/layout/PictureStrips"/>
    <dgm:cxn modelId="{A6A44141-5226-447C-9803-8C04F7D545D9}" type="presParOf" srcId="{EFAC8F6A-4262-497A-96E3-EB9B727739EC}" destId="{DB2F3E3E-6B71-48EA-A527-0E966EE41242}" srcOrd="4" destOrd="0" presId="urn:microsoft.com/office/officeart/2008/layout/PictureStrips"/>
    <dgm:cxn modelId="{85D0A653-93C2-4098-8DA6-C4D8929C1EE9}" type="presParOf" srcId="{DB2F3E3E-6B71-48EA-A527-0E966EE41242}" destId="{DDFC7C81-056D-47E7-AF5A-C37533A1A363}" srcOrd="0" destOrd="0" presId="urn:microsoft.com/office/officeart/2008/layout/PictureStrips"/>
    <dgm:cxn modelId="{5AC56D5A-0A17-4566-9AD8-BA0FB9508F22}" type="presParOf" srcId="{DB2F3E3E-6B71-48EA-A527-0E966EE41242}" destId="{5E2ACFB5-5CC1-4491-AF92-1B335F51BE52}" srcOrd="1" destOrd="0" presId="urn:microsoft.com/office/officeart/2008/layout/PictureStrips"/>
    <dgm:cxn modelId="{8FC8F0E7-4F6D-4A6F-A5F6-E208F26B713E}" type="presParOf" srcId="{EFAC8F6A-4262-497A-96E3-EB9B727739EC}" destId="{012B2C7B-F176-426B-80EC-EF2D72FFD95A}" srcOrd="5" destOrd="0" presId="urn:microsoft.com/office/officeart/2008/layout/PictureStrips"/>
    <dgm:cxn modelId="{7972399F-80FE-45F3-9805-F4052562C06D}" type="presParOf" srcId="{EFAC8F6A-4262-497A-96E3-EB9B727739EC}" destId="{3E283C32-EFE7-48E9-AAB1-94FA0193616E}" srcOrd="6" destOrd="0" presId="urn:microsoft.com/office/officeart/2008/layout/PictureStrips"/>
    <dgm:cxn modelId="{31D545B8-4F41-468C-9CB6-5B32EF079EF5}" type="presParOf" srcId="{3E283C32-EFE7-48E9-AAB1-94FA0193616E}" destId="{7FA81204-69BF-4F7D-A2D5-7886627B8264}" srcOrd="0" destOrd="0" presId="urn:microsoft.com/office/officeart/2008/layout/PictureStrips"/>
    <dgm:cxn modelId="{F10548AE-4C72-4B13-A5DE-608DFAFEFCA4}" type="presParOf" srcId="{3E283C32-EFE7-48E9-AAB1-94FA0193616E}" destId="{58A3EAA8-B526-4BA8-9E05-B56C2ADC3CA8}" srcOrd="1" destOrd="0" presId="urn:microsoft.com/office/officeart/2008/layout/PictureStrips"/>
    <dgm:cxn modelId="{40AD5869-DC96-4971-BF42-3EB8DAB9ABF6}" type="presParOf" srcId="{EFAC8F6A-4262-497A-96E3-EB9B727739EC}" destId="{E3B11FAB-4E21-4EB7-93E7-52BE6D07C721}" srcOrd="7" destOrd="0" presId="urn:microsoft.com/office/officeart/2008/layout/PictureStrips"/>
    <dgm:cxn modelId="{D4101302-59A3-4FF9-859E-F19EE47119FE}" type="presParOf" srcId="{EFAC8F6A-4262-497A-96E3-EB9B727739EC}" destId="{315E0F0C-39EF-4A94-B421-16DCFABC7A6A}" srcOrd="8" destOrd="0" presId="urn:microsoft.com/office/officeart/2008/layout/PictureStrips"/>
    <dgm:cxn modelId="{11A5F934-F9CC-43B6-9CEB-7BB885ADDC4C}" type="presParOf" srcId="{315E0F0C-39EF-4A94-B421-16DCFABC7A6A}" destId="{D9B30D6E-BDA1-43DB-8D28-9FAFFEFFF67D}" srcOrd="0" destOrd="0" presId="urn:microsoft.com/office/officeart/2008/layout/PictureStrips"/>
    <dgm:cxn modelId="{0D47DF00-366C-4BC8-81E5-57EFAACAA8C2}" type="presParOf" srcId="{315E0F0C-39EF-4A94-B421-16DCFABC7A6A}" destId="{7B802C01-CC13-4CB0-97F6-A315B8B56724}"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8C6661E-BF95-4797-AB46-1D9D293CDA83}"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IN"/>
        </a:p>
      </dgm:t>
    </dgm:pt>
    <dgm:pt modelId="{55DFFDC6-6247-48A5-AA09-61C93EADC3BF}">
      <dgm:prSet custT="1"/>
      <dgm:spPr>
        <a:solidFill>
          <a:schemeClr val="bg2">
            <a:lumMod val="90000"/>
          </a:schemeClr>
        </a:solidFill>
      </dgm:spPr>
      <dgm:t>
        <a:bodyPr/>
        <a:lstStyle/>
        <a:p>
          <a:pPr algn="l" rtl="0"/>
          <a:r>
            <a:rPr lang="en-US" sz="1500" b="1">
              <a:latin typeface="Cambria" panose="02040503050406030204" pitchFamily="18" charset="0"/>
            </a:rPr>
            <a:t>Can an Auditor write the books of accounts of the auditee?</a:t>
          </a:r>
          <a:endParaRPr lang="en-IN" sz="1500" b="1">
            <a:latin typeface="Cambria" panose="02040503050406030204" pitchFamily="18" charset="0"/>
          </a:endParaRPr>
        </a:p>
      </dgm:t>
    </dgm:pt>
    <dgm:pt modelId="{A089D6EA-7C78-4AED-8C29-F81F23429660}" type="parTrans" cxnId="{86DC7EB2-76BF-4F48-8B64-952E3102B4C7}">
      <dgm:prSet/>
      <dgm:spPr/>
      <dgm:t>
        <a:bodyPr/>
        <a:lstStyle/>
        <a:p>
          <a:endParaRPr lang="en-IN" sz="1500">
            <a:latin typeface="Cambria" panose="02040503050406030204" pitchFamily="18" charset="0"/>
          </a:endParaRPr>
        </a:p>
      </dgm:t>
    </dgm:pt>
    <dgm:pt modelId="{DFB94BCA-E527-4671-9693-B8615ACEA576}" type="sibTrans" cxnId="{86DC7EB2-76BF-4F48-8B64-952E3102B4C7}">
      <dgm:prSet/>
      <dgm:spPr/>
      <dgm:t>
        <a:bodyPr/>
        <a:lstStyle/>
        <a:p>
          <a:endParaRPr lang="en-IN" sz="1500">
            <a:latin typeface="Cambria" panose="02040503050406030204" pitchFamily="18" charset="0"/>
          </a:endParaRPr>
        </a:p>
      </dgm:t>
    </dgm:pt>
    <dgm:pt modelId="{8480F310-891E-4746-A2BA-ABA917BB3533}">
      <dgm:prSet custT="1"/>
      <dgm:spPr/>
      <dgm:t>
        <a:bodyPr/>
        <a:lstStyle/>
        <a:p>
          <a:pPr algn="just" rtl="0"/>
          <a:r>
            <a:rPr lang="en-US" sz="1500" dirty="0">
              <a:latin typeface="Cambria" panose="02040503050406030204" pitchFamily="18" charset="0"/>
            </a:rPr>
            <a:t>No, clause 4 of Part I of the Second Schedule to the CA Act, 1949. Further section 144 of the Companies Act, 2013 bars the auditor of the company to directly or indirectly render accounting and book keeping services of the said company, its holding or subsidiary company</a:t>
          </a:r>
          <a:endParaRPr lang="en-IN" sz="1500" dirty="0">
            <a:latin typeface="Cambria" panose="02040503050406030204" pitchFamily="18" charset="0"/>
          </a:endParaRPr>
        </a:p>
      </dgm:t>
    </dgm:pt>
    <dgm:pt modelId="{BB18C9B4-C689-42F6-9E44-A0C2AB6C647C}" type="parTrans" cxnId="{F7C0BD2E-9539-442B-92E8-5F0EDFAE043B}">
      <dgm:prSet/>
      <dgm:spPr/>
      <dgm:t>
        <a:bodyPr/>
        <a:lstStyle/>
        <a:p>
          <a:endParaRPr lang="en-IN" sz="1500">
            <a:latin typeface="Cambria" panose="02040503050406030204" pitchFamily="18" charset="0"/>
          </a:endParaRPr>
        </a:p>
      </dgm:t>
    </dgm:pt>
    <dgm:pt modelId="{9CD584CF-FA46-4661-B2AA-33669C2106E0}" type="sibTrans" cxnId="{F7C0BD2E-9539-442B-92E8-5F0EDFAE043B}">
      <dgm:prSet/>
      <dgm:spPr/>
      <dgm:t>
        <a:bodyPr/>
        <a:lstStyle/>
        <a:p>
          <a:endParaRPr lang="en-IN" sz="1500">
            <a:latin typeface="Cambria" panose="02040503050406030204" pitchFamily="18" charset="0"/>
          </a:endParaRPr>
        </a:p>
      </dgm:t>
    </dgm:pt>
    <dgm:pt modelId="{B6F762A0-0D46-435B-B985-870739939612}">
      <dgm:prSet custT="1"/>
      <dgm:spPr>
        <a:solidFill>
          <a:schemeClr val="bg2">
            <a:lumMod val="90000"/>
          </a:schemeClr>
        </a:solidFill>
      </dgm:spPr>
      <dgm:t>
        <a:bodyPr/>
        <a:lstStyle/>
        <a:p>
          <a:pPr algn="l" rtl="0"/>
          <a:r>
            <a:rPr lang="en-US" sz="1500" b="1" dirty="0">
              <a:latin typeface="Cambria" panose="02040503050406030204" pitchFamily="18" charset="0"/>
            </a:rPr>
            <a:t>Whether a member in Practice can be a Director </a:t>
          </a:r>
          <a:r>
            <a:rPr lang="en-US" sz="1500" b="1" dirty="0" err="1">
              <a:latin typeface="Cambria" panose="02040503050406030204" pitchFamily="18" charset="0"/>
            </a:rPr>
            <a:t>Simplicitor</a:t>
          </a:r>
          <a:r>
            <a:rPr lang="en-US" sz="1500" b="1" dirty="0">
              <a:latin typeface="Cambria" panose="02040503050406030204" pitchFamily="18" charset="0"/>
            </a:rPr>
            <a:t> of a Company?</a:t>
          </a:r>
          <a:endParaRPr lang="en-IN" sz="1500" b="1" dirty="0">
            <a:latin typeface="Cambria" panose="02040503050406030204" pitchFamily="18" charset="0"/>
          </a:endParaRPr>
        </a:p>
      </dgm:t>
    </dgm:pt>
    <dgm:pt modelId="{51A6E1EF-978A-46CA-8AA0-7221EC5E2D98}" type="parTrans" cxnId="{13D9714F-A075-467A-9703-DDC91CF461BA}">
      <dgm:prSet/>
      <dgm:spPr/>
      <dgm:t>
        <a:bodyPr/>
        <a:lstStyle/>
        <a:p>
          <a:endParaRPr lang="en-IN" sz="1500">
            <a:latin typeface="Cambria" panose="02040503050406030204" pitchFamily="18" charset="0"/>
          </a:endParaRPr>
        </a:p>
      </dgm:t>
    </dgm:pt>
    <dgm:pt modelId="{917E729E-D006-4846-AA06-5222C1430954}" type="sibTrans" cxnId="{13D9714F-A075-467A-9703-DDC91CF461BA}">
      <dgm:prSet/>
      <dgm:spPr/>
      <dgm:t>
        <a:bodyPr/>
        <a:lstStyle/>
        <a:p>
          <a:endParaRPr lang="en-IN" sz="1500">
            <a:latin typeface="Cambria" panose="02040503050406030204" pitchFamily="18" charset="0"/>
          </a:endParaRPr>
        </a:p>
      </dgm:t>
    </dgm:pt>
    <dgm:pt modelId="{0407F1D2-552C-4FDA-ABF9-76ED0904ECB7}">
      <dgm:prSet custT="1"/>
      <dgm:spPr/>
      <dgm:t>
        <a:bodyPr/>
        <a:lstStyle/>
        <a:p>
          <a:pPr algn="just" rtl="0"/>
          <a:r>
            <a:rPr lang="en-US" sz="1500" dirty="0">
              <a:latin typeface="Cambria" panose="02040503050406030204" pitchFamily="18" charset="0"/>
            </a:rPr>
            <a:t>Yes, a member in practice is permitted generally to be a Director </a:t>
          </a:r>
          <a:r>
            <a:rPr lang="en-US" sz="1500" b="0" dirty="0" err="1">
              <a:latin typeface="Cambria" panose="02040503050406030204" pitchFamily="18" charset="0"/>
            </a:rPr>
            <a:t>Simplicitor</a:t>
          </a:r>
          <a:r>
            <a:rPr lang="en-US" sz="1500" dirty="0">
              <a:latin typeface="Cambria" panose="02040503050406030204" pitchFamily="18" charset="0"/>
            </a:rPr>
            <a:t> provided he is not MD or WTD and is required only in the Board Meetings of the Company and not paid any remuneration except for attending such meetings</a:t>
          </a:r>
          <a:endParaRPr lang="en-IN" sz="1500" dirty="0">
            <a:latin typeface="Cambria" panose="02040503050406030204" pitchFamily="18" charset="0"/>
          </a:endParaRPr>
        </a:p>
      </dgm:t>
    </dgm:pt>
    <dgm:pt modelId="{43F7C656-CBED-410C-A46D-F7642A8895A8}" type="parTrans" cxnId="{E572B7AC-7690-4CAE-A470-86C2531DECA3}">
      <dgm:prSet/>
      <dgm:spPr/>
      <dgm:t>
        <a:bodyPr/>
        <a:lstStyle/>
        <a:p>
          <a:endParaRPr lang="en-IN" sz="1500">
            <a:latin typeface="Cambria" panose="02040503050406030204" pitchFamily="18" charset="0"/>
          </a:endParaRPr>
        </a:p>
      </dgm:t>
    </dgm:pt>
    <dgm:pt modelId="{3B9A2C69-2864-4F01-8B8B-69108FA7DDF2}" type="sibTrans" cxnId="{E572B7AC-7690-4CAE-A470-86C2531DECA3}">
      <dgm:prSet/>
      <dgm:spPr/>
      <dgm:t>
        <a:bodyPr/>
        <a:lstStyle/>
        <a:p>
          <a:endParaRPr lang="en-IN" sz="1500">
            <a:latin typeface="Cambria" panose="02040503050406030204" pitchFamily="18" charset="0"/>
          </a:endParaRPr>
        </a:p>
      </dgm:t>
    </dgm:pt>
    <dgm:pt modelId="{C2A12CBD-B5AD-45B2-A29F-F4F157D72AE0}">
      <dgm:prSet custT="1"/>
      <dgm:spPr>
        <a:solidFill>
          <a:schemeClr val="bg2">
            <a:lumMod val="90000"/>
          </a:schemeClr>
        </a:solidFill>
      </dgm:spPr>
      <dgm:t>
        <a:bodyPr/>
        <a:lstStyle/>
        <a:p>
          <a:pPr algn="l" rtl="0"/>
          <a:r>
            <a:rPr lang="en-US" sz="1500" b="1">
              <a:latin typeface="Cambria" panose="02040503050406030204" pitchFamily="18" charset="0"/>
            </a:rPr>
            <a:t>Whether a member in Practice can be a partner or designated partner in a LLP which is not doing professional work but is in the commercial activities</a:t>
          </a:r>
          <a:endParaRPr lang="en-IN" sz="1500" b="1">
            <a:latin typeface="Cambria" panose="02040503050406030204" pitchFamily="18" charset="0"/>
          </a:endParaRPr>
        </a:p>
      </dgm:t>
    </dgm:pt>
    <dgm:pt modelId="{B0FF34B9-06D9-4791-AC2A-774D80A70E41}" type="parTrans" cxnId="{4823313B-5196-4468-944F-6A05438105C4}">
      <dgm:prSet/>
      <dgm:spPr/>
      <dgm:t>
        <a:bodyPr/>
        <a:lstStyle/>
        <a:p>
          <a:endParaRPr lang="en-IN" sz="1500">
            <a:latin typeface="Cambria" panose="02040503050406030204" pitchFamily="18" charset="0"/>
          </a:endParaRPr>
        </a:p>
      </dgm:t>
    </dgm:pt>
    <dgm:pt modelId="{AFF39B5F-E7E0-402B-A5A6-9B441057C981}" type="sibTrans" cxnId="{4823313B-5196-4468-944F-6A05438105C4}">
      <dgm:prSet/>
      <dgm:spPr/>
      <dgm:t>
        <a:bodyPr/>
        <a:lstStyle/>
        <a:p>
          <a:endParaRPr lang="en-IN" sz="1500">
            <a:latin typeface="Cambria" panose="02040503050406030204" pitchFamily="18" charset="0"/>
          </a:endParaRPr>
        </a:p>
      </dgm:t>
    </dgm:pt>
    <dgm:pt modelId="{F09B54DE-AA66-44FD-8190-49D5AC9AF407}">
      <dgm:prSet custT="1"/>
      <dgm:spPr/>
      <dgm:t>
        <a:bodyPr/>
        <a:lstStyle/>
        <a:p>
          <a:pPr algn="just" rtl="0"/>
          <a:r>
            <a:rPr lang="en-US" sz="1500">
              <a:latin typeface="Cambria" panose="02040503050406030204" pitchFamily="18" charset="0"/>
            </a:rPr>
            <a:t>No, a member can not be a partner or designated partner in a LLP which is not doing professional work </a:t>
          </a:r>
          <a:endParaRPr lang="en-IN" sz="1500">
            <a:latin typeface="Cambria" panose="02040503050406030204" pitchFamily="18" charset="0"/>
          </a:endParaRPr>
        </a:p>
      </dgm:t>
    </dgm:pt>
    <dgm:pt modelId="{46854E05-819C-4D5C-A559-3BECD45CBA32}" type="parTrans" cxnId="{DFD1DEBD-E8CF-42C6-AE3F-16CF465BF9B8}">
      <dgm:prSet/>
      <dgm:spPr/>
      <dgm:t>
        <a:bodyPr/>
        <a:lstStyle/>
        <a:p>
          <a:endParaRPr lang="en-IN" sz="1500">
            <a:latin typeface="Cambria" panose="02040503050406030204" pitchFamily="18" charset="0"/>
          </a:endParaRPr>
        </a:p>
      </dgm:t>
    </dgm:pt>
    <dgm:pt modelId="{36F398C8-4230-493C-BA7D-14D2AF2C8FB7}" type="sibTrans" cxnId="{DFD1DEBD-E8CF-42C6-AE3F-16CF465BF9B8}">
      <dgm:prSet/>
      <dgm:spPr/>
      <dgm:t>
        <a:bodyPr/>
        <a:lstStyle/>
        <a:p>
          <a:endParaRPr lang="en-IN" sz="1500">
            <a:latin typeface="Cambria" panose="02040503050406030204" pitchFamily="18" charset="0"/>
          </a:endParaRPr>
        </a:p>
      </dgm:t>
    </dgm:pt>
    <dgm:pt modelId="{34F7958A-D649-4D06-A3BE-F212A9B36A91}" type="pres">
      <dgm:prSet presAssocID="{C8C6661E-BF95-4797-AB46-1D9D293CDA83}" presName="Name0" presStyleCnt="0">
        <dgm:presLayoutVars>
          <dgm:dir/>
          <dgm:animLvl val="lvl"/>
          <dgm:resizeHandles val="exact"/>
        </dgm:presLayoutVars>
      </dgm:prSet>
      <dgm:spPr/>
    </dgm:pt>
    <dgm:pt modelId="{4EC5AA64-9AE0-4913-80E3-745B6085C03F}" type="pres">
      <dgm:prSet presAssocID="{55DFFDC6-6247-48A5-AA09-61C93EADC3BF}" presName="linNode" presStyleCnt="0"/>
      <dgm:spPr/>
    </dgm:pt>
    <dgm:pt modelId="{2F89D94B-2A70-4558-A98D-47E3F6167E48}" type="pres">
      <dgm:prSet presAssocID="{55DFFDC6-6247-48A5-AA09-61C93EADC3BF}" presName="parentText" presStyleLbl="node1" presStyleIdx="0" presStyleCnt="3">
        <dgm:presLayoutVars>
          <dgm:chMax val="1"/>
          <dgm:bulletEnabled val="1"/>
        </dgm:presLayoutVars>
      </dgm:prSet>
      <dgm:spPr/>
    </dgm:pt>
    <dgm:pt modelId="{2FE2690F-57B3-41EF-891F-003807380C07}" type="pres">
      <dgm:prSet presAssocID="{55DFFDC6-6247-48A5-AA09-61C93EADC3BF}" presName="descendantText" presStyleLbl="alignAccFollowNode1" presStyleIdx="0" presStyleCnt="3">
        <dgm:presLayoutVars>
          <dgm:bulletEnabled val="1"/>
        </dgm:presLayoutVars>
      </dgm:prSet>
      <dgm:spPr/>
    </dgm:pt>
    <dgm:pt modelId="{01312628-3735-404E-97D6-9FDC018AB88B}" type="pres">
      <dgm:prSet presAssocID="{DFB94BCA-E527-4671-9693-B8615ACEA576}" presName="sp" presStyleCnt="0"/>
      <dgm:spPr/>
    </dgm:pt>
    <dgm:pt modelId="{75C3A7ED-8BA6-4F3E-9D7A-C44E9CEAA5AD}" type="pres">
      <dgm:prSet presAssocID="{B6F762A0-0D46-435B-B985-870739939612}" presName="linNode" presStyleCnt="0"/>
      <dgm:spPr/>
    </dgm:pt>
    <dgm:pt modelId="{B7EB310B-35C9-4383-905F-E0C771E5EDA0}" type="pres">
      <dgm:prSet presAssocID="{B6F762A0-0D46-435B-B985-870739939612}" presName="parentText" presStyleLbl="node1" presStyleIdx="1" presStyleCnt="3">
        <dgm:presLayoutVars>
          <dgm:chMax val="1"/>
          <dgm:bulletEnabled val="1"/>
        </dgm:presLayoutVars>
      </dgm:prSet>
      <dgm:spPr/>
    </dgm:pt>
    <dgm:pt modelId="{2967F546-31DE-434E-A67B-B700A7B80458}" type="pres">
      <dgm:prSet presAssocID="{B6F762A0-0D46-435B-B985-870739939612}" presName="descendantText" presStyleLbl="alignAccFollowNode1" presStyleIdx="1" presStyleCnt="3">
        <dgm:presLayoutVars>
          <dgm:bulletEnabled val="1"/>
        </dgm:presLayoutVars>
      </dgm:prSet>
      <dgm:spPr/>
    </dgm:pt>
    <dgm:pt modelId="{2E8F3F48-F46D-4A12-8B0E-F34CD246635D}" type="pres">
      <dgm:prSet presAssocID="{917E729E-D006-4846-AA06-5222C1430954}" presName="sp" presStyleCnt="0"/>
      <dgm:spPr/>
    </dgm:pt>
    <dgm:pt modelId="{553C8073-3917-4562-ADDF-1A0BEB867B25}" type="pres">
      <dgm:prSet presAssocID="{C2A12CBD-B5AD-45B2-A29F-F4F157D72AE0}" presName="linNode" presStyleCnt="0"/>
      <dgm:spPr/>
    </dgm:pt>
    <dgm:pt modelId="{C27965DD-6D3B-477A-817F-EBDFA0BD3E4B}" type="pres">
      <dgm:prSet presAssocID="{C2A12CBD-B5AD-45B2-A29F-F4F157D72AE0}" presName="parentText" presStyleLbl="node1" presStyleIdx="2" presStyleCnt="3">
        <dgm:presLayoutVars>
          <dgm:chMax val="1"/>
          <dgm:bulletEnabled val="1"/>
        </dgm:presLayoutVars>
      </dgm:prSet>
      <dgm:spPr/>
    </dgm:pt>
    <dgm:pt modelId="{F002691F-4142-4142-A985-0502C84EB593}" type="pres">
      <dgm:prSet presAssocID="{C2A12CBD-B5AD-45B2-A29F-F4F157D72AE0}" presName="descendantText" presStyleLbl="alignAccFollowNode1" presStyleIdx="2" presStyleCnt="3">
        <dgm:presLayoutVars>
          <dgm:bulletEnabled val="1"/>
        </dgm:presLayoutVars>
      </dgm:prSet>
      <dgm:spPr/>
    </dgm:pt>
  </dgm:ptLst>
  <dgm:cxnLst>
    <dgm:cxn modelId="{9C914A27-C464-480F-AB9D-E82526DC6CDA}" type="presOf" srcId="{C8C6661E-BF95-4797-AB46-1D9D293CDA83}" destId="{34F7958A-D649-4D06-A3BE-F212A9B36A91}" srcOrd="0" destOrd="0" presId="urn:microsoft.com/office/officeart/2005/8/layout/vList5"/>
    <dgm:cxn modelId="{F7C0BD2E-9539-442B-92E8-5F0EDFAE043B}" srcId="{55DFFDC6-6247-48A5-AA09-61C93EADC3BF}" destId="{8480F310-891E-4746-A2BA-ABA917BB3533}" srcOrd="0" destOrd="0" parTransId="{BB18C9B4-C689-42F6-9E44-A0C2AB6C647C}" sibTransId="{9CD584CF-FA46-4661-B2AA-33669C2106E0}"/>
    <dgm:cxn modelId="{7F032739-2EFB-4E5C-9ADE-1954BD1BD983}" type="presOf" srcId="{F09B54DE-AA66-44FD-8190-49D5AC9AF407}" destId="{F002691F-4142-4142-A985-0502C84EB593}" srcOrd="0" destOrd="0" presId="urn:microsoft.com/office/officeart/2005/8/layout/vList5"/>
    <dgm:cxn modelId="{4823313B-5196-4468-944F-6A05438105C4}" srcId="{C8C6661E-BF95-4797-AB46-1D9D293CDA83}" destId="{C2A12CBD-B5AD-45B2-A29F-F4F157D72AE0}" srcOrd="2" destOrd="0" parTransId="{B0FF34B9-06D9-4791-AC2A-774D80A70E41}" sibTransId="{AFF39B5F-E7E0-402B-A5A6-9B441057C981}"/>
    <dgm:cxn modelId="{69CF5D4A-6B14-45AF-8453-5F58014876C1}" type="presOf" srcId="{55DFFDC6-6247-48A5-AA09-61C93EADC3BF}" destId="{2F89D94B-2A70-4558-A98D-47E3F6167E48}" srcOrd="0" destOrd="0" presId="urn:microsoft.com/office/officeart/2005/8/layout/vList5"/>
    <dgm:cxn modelId="{13D9714F-A075-467A-9703-DDC91CF461BA}" srcId="{C8C6661E-BF95-4797-AB46-1D9D293CDA83}" destId="{B6F762A0-0D46-435B-B985-870739939612}" srcOrd="1" destOrd="0" parTransId="{51A6E1EF-978A-46CA-8AA0-7221EC5E2D98}" sibTransId="{917E729E-D006-4846-AA06-5222C1430954}"/>
    <dgm:cxn modelId="{E572B7AC-7690-4CAE-A470-86C2531DECA3}" srcId="{B6F762A0-0D46-435B-B985-870739939612}" destId="{0407F1D2-552C-4FDA-ABF9-76ED0904ECB7}" srcOrd="0" destOrd="0" parTransId="{43F7C656-CBED-410C-A46D-F7642A8895A8}" sibTransId="{3B9A2C69-2864-4F01-8B8B-69108FA7DDF2}"/>
    <dgm:cxn modelId="{CADDFEAE-A38C-468E-82AF-2E5AE91097A0}" type="presOf" srcId="{B6F762A0-0D46-435B-B985-870739939612}" destId="{B7EB310B-35C9-4383-905F-E0C771E5EDA0}" srcOrd="0" destOrd="0" presId="urn:microsoft.com/office/officeart/2005/8/layout/vList5"/>
    <dgm:cxn modelId="{86DC7EB2-76BF-4F48-8B64-952E3102B4C7}" srcId="{C8C6661E-BF95-4797-AB46-1D9D293CDA83}" destId="{55DFFDC6-6247-48A5-AA09-61C93EADC3BF}" srcOrd="0" destOrd="0" parTransId="{A089D6EA-7C78-4AED-8C29-F81F23429660}" sibTransId="{DFB94BCA-E527-4671-9693-B8615ACEA576}"/>
    <dgm:cxn modelId="{1CFAAEBD-428E-4934-995D-13A07C1BD94B}" type="presOf" srcId="{C2A12CBD-B5AD-45B2-A29F-F4F157D72AE0}" destId="{C27965DD-6D3B-477A-817F-EBDFA0BD3E4B}" srcOrd="0" destOrd="0" presId="urn:microsoft.com/office/officeart/2005/8/layout/vList5"/>
    <dgm:cxn modelId="{DFD1DEBD-E8CF-42C6-AE3F-16CF465BF9B8}" srcId="{C2A12CBD-B5AD-45B2-A29F-F4F157D72AE0}" destId="{F09B54DE-AA66-44FD-8190-49D5AC9AF407}" srcOrd="0" destOrd="0" parTransId="{46854E05-819C-4D5C-A559-3BECD45CBA32}" sibTransId="{36F398C8-4230-493C-BA7D-14D2AF2C8FB7}"/>
    <dgm:cxn modelId="{649500C0-5224-476D-802B-6682268A97DB}" type="presOf" srcId="{8480F310-891E-4746-A2BA-ABA917BB3533}" destId="{2FE2690F-57B3-41EF-891F-003807380C07}" srcOrd="0" destOrd="0" presId="urn:microsoft.com/office/officeart/2005/8/layout/vList5"/>
    <dgm:cxn modelId="{675C2BCC-DFF1-4FE7-8A24-1AF318F2F853}" type="presOf" srcId="{0407F1D2-552C-4FDA-ABF9-76ED0904ECB7}" destId="{2967F546-31DE-434E-A67B-B700A7B80458}" srcOrd="0" destOrd="0" presId="urn:microsoft.com/office/officeart/2005/8/layout/vList5"/>
    <dgm:cxn modelId="{33E8F361-00F0-4597-AF08-FA13F0EBE8D8}" type="presParOf" srcId="{34F7958A-D649-4D06-A3BE-F212A9B36A91}" destId="{4EC5AA64-9AE0-4913-80E3-745B6085C03F}" srcOrd="0" destOrd="0" presId="urn:microsoft.com/office/officeart/2005/8/layout/vList5"/>
    <dgm:cxn modelId="{398153F5-3773-4DC7-8E1C-48414024E86B}" type="presParOf" srcId="{4EC5AA64-9AE0-4913-80E3-745B6085C03F}" destId="{2F89D94B-2A70-4558-A98D-47E3F6167E48}" srcOrd="0" destOrd="0" presId="urn:microsoft.com/office/officeart/2005/8/layout/vList5"/>
    <dgm:cxn modelId="{1E064245-5FDE-46F1-A3C6-90F9FD20F8E0}" type="presParOf" srcId="{4EC5AA64-9AE0-4913-80E3-745B6085C03F}" destId="{2FE2690F-57B3-41EF-891F-003807380C07}" srcOrd="1" destOrd="0" presId="urn:microsoft.com/office/officeart/2005/8/layout/vList5"/>
    <dgm:cxn modelId="{489FEAB2-6E78-464A-A70C-1649C0F0AFF0}" type="presParOf" srcId="{34F7958A-D649-4D06-A3BE-F212A9B36A91}" destId="{01312628-3735-404E-97D6-9FDC018AB88B}" srcOrd="1" destOrd="0" presId="urn:microsoft.com/office/officeart/2005/8/layout/vList5"/>
    <dgm:cxn modelId="{5E164B39-262B-4668-8CE3-97710E3DB30D}" type="presParOf" srcId="{34F7958A-D649-4D06-A3BE-F212A9B36A91}" destId="{75C3A7ED-8BA6-4F3E-9D7A-C44E9CEAA5AD}" srcOrd="2" destOrd="0" presId="urn:microsoft.com/office/officeart/2005/8/layout/vList5"/>
    <dgm:cxn modelId="{438B2D8C-F8F1-445E-ADAC-EDFF60F2E5CE}" type="presParOf" srcId="{75C3A7ED-8BA6-4F3E-9D7A-C44E9CEAA5AD}" destId="{B7EB310B-35C9-4383-905F-E0C771E5EDA0}" srcOrd="0" destOrd="0" presId="urn:microsoft.com/office/officeart/2005/8/layout/vList5"/>
    <dgm:cxn modelId="{C25F4126-7C0E-4C02-9199-7A4BA126E3DB}" type="presParOf" srcId="{75C3A7ED-8BA6-4F3E-9D7A-C44E9CEAA5AD}" destId="{2967F546-31DE-434E-A67B-B700A7B80458}" srcOrd="1" destOrd="0" presId="urn:microsoft.com/office/officeart/2005/8/layout/vList5"/>
    <dgm:cxn modelId="{A982F7F6-14F3-4C00-B506-90C092A32580}" type="presParOf" srcId="{34F7958A-D649-4D06-A3BE-F212A9B36A91}" destId="{2E8F3F48-F46D-4A12-8B0E-F34CD246635D}" srcOrd="3" destOrd="0" presId="urn:microsoft.com/office/officeart/2005/8/layout/vList5"/>
    <dgm:cxn modelId="{DD9C5AA8-634B-4227-8E81-5FDFAD886C64}" type="presParOf" srcId="{34F7958A-D649-4D06-A3BE-F212A9B36A91}" destId="{553C8073-3917-4562-ADDF-1A0BEB867B25}" srcOrd="4" destOrd="0" presId="urn:microsoft.com/office/officeart/2005/8/layout/vList5"/>
    <dgm:cxn modelId="{193242A2-15DF-48E0-A899-0696F1D21335}" type="presParOf" srcId="{553C8073-3917-4562-ADDF-1A0BEB867B25}" destId="{C27965DD-6D3B-477A-817F-EBDFA0BD3E4B}" srcOrd="0" destOrd="0" presId="urn:microsoft.com/office/officeart/2005/8/layout/vList5"/>
    <dgm:cxn modelId="{62AD2A27-D04F-47CF-8D7C-93474CE10C5F}" type="presParOf" srcId="{553C8073-3917-4562-ADDF-1A0BEB867B25}" destId="{F002691F-4142-4142-A985-0502C84EB5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8C6661E-BF95-4797-AB46-1D9D293CDA83}"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IN"/>
        </a:p>
      </dgm:t>
    </dgm:pt>
    <dgm:pt modelId="{55DFFDC6-6247-48A5-AA09-61C93EADC3BF}">
      <dgm:prSet custT="1"/>
      <dgm:spPr>
        <a:solidFill>
          <a:schemeClr val="bg2">
            <a:lumMod val="90000"/>
          </a:schemeClr>
        </a:solidFill>
      </dgm:spPr>
      <dgm:t>
        <a:bodyPr/>
        <a:lstStyle/>
        <a:p>
          <a:pPr algn="l" rtl="0"/>
          <a:r>
            <a:rPr lang="en-US" sz="1500" b="1" dirty="0">
              <a:latin typeface="Cambria" panose="02040503050406030204" pitchFamily="18" charset="0"/>
            </a:rPr>
            <a:t>Can a member in Practice provide Portfolio Management Services?</a:t>
          </a:r>
          <a:endParaRPr lang="en-IN" sz="1500" b="1" dirty="0">
            <a:latin typeface="Cambria" panose="02040503050406030204" pitchFamily="18" charset="0"/>
          </a:endParaRPr>
        </a:p>
      </dgm:t>
    </dgm:pt>
    <dgm:pt modelId="{A089D6EA-7C78-4AED-8C29-F81F23429660}" type="parTrans" cxnId="{86DC7EB2-76BF-4F48-8B64-952E3102B4C7}">
      <dgm:prSet/>
      <dgm:spPr/>
      <dgm:t>
        <a:bodyPr/>
        <a:lstStyle/>
        <a:p>
          <a:endParaRPr lang="en-IN" sz="1500">
            <a:latin typeface="Cambria" panose="02040503050406030204" pitchFamily="18" charset="0"/>
          </a:endParaRPr>
        </a:p>
      </dgm:t>
    </dgm:pt>
    <dgm:pt modelId="{DFB94BCA-E527-4671-9693-B8615ACEA576}" type="sibTrans" cxnId="{86DC7EB2-76BF-4F48-8B64-952E3102B4C7}">
      <dgm:prSet/>
      <dgm:spPr/>
      <dgm:t>
        <a:bodyPr/>
        <a:lstStyle/>
        <a:p>
          <a:endParaRPr lang="en-IN" sz="1500">
            <a:latin typeface="Cambria" panose="02040503050406030204" pitchFamily="18" charset="0"/>
          </a:endParaRPr>
        </a:p>
      </dgm:t>
    </dgm:pt>
    <dgm:pt modelId="{8480F310-891E-4746-A2BA-ABA917BB3533}">
      <dgm:prSet custT="1"/>
      <dgm:spPr/>
      <dgm:t>
        <a:bodyPr/>
        <a:lstStyle/>
        <a:p>
          <a:pPr algn="just" rtl="0"/>
          <a:r>
            <a:rPr lang="en-US" sz="1500" dirty="0">
              <a:latin typeface="Cambria" panose="02040503050406030204" pitchFamily="18" charset="0"/>
            </a:rPr>
            <a:t>No, the definition of Management Consultancy and other Services expressly bars the activities of broking, underwriting and Portfolio Management. Hence, not permissible.</a:t>
          </a:r>
          <a:endParaRPr lang="en-IN" sz="1500" dirty="0">
            <a:latin typeface="Cambria" panose="02040503050406030204" pitchFamily="18" charset="0"/>
          </a:endParaRPr>
        </a:p>
      </dgm:t>
    </dgm:pt>
    <dgm:pt modelId="{BB18C9B4-C689-42F6-9E44-A0C2AB6C647C}" type="parTrans" cxnId="{F7C0BD2E-9539-442B-92E8-5F0EDFAE043B}">
      <dgm:prSet/>
      <dgm:spPr/>
      <dgm:t>
        <a:bodyPr/>
        <a:lstStyle/>
        <a:p>
          <a:endParaRPr lang="en-IN" sz="1500">
            <a:latin typeface="Cambria" panose="02040503050406030204" pitchFamily="18" charset="0"/>
          </a:endParaRPr>
        </a:p>
      </dgm:t>
    </dgm:pt>
    <dgm:pt modelId="{9CD584CF-FA46-4661-B2AA-33669C2106E0}" type="sibTrans" cxnId="{F7C0BD2E-9539-442B-92E8-5F0EDFAE043B}">
      <dgm:prSet/>
      <dgm:spPr/>
      <dgm:t>
        <a:bodyPr/>
        <a:lstStyle/>
        <a:p>
          <a:endParaRPr lang="en-IN" sz="1500">
            <a:latin typeface="Cambria" panose="02040503050406030204" pitchFamily="18" charset="0"/>
          </a:endParaRPr>
        </a:p>
      </dgm:t>
    </dgm:pt>
    <dgm:pt modelId="{B6F762A0-0D46-435B-B985-870739939612}">
      <dgm:prSet custT="1"/>
      <dgm:spPr>
        <a:solidFill>
          <a:schemeClr val="bg2">
            <a:lumMod val="90000"/>
          </a:schemeClr>
        </a:solidFill>
      </dgm:spPr>
      <dgm:t>
        <a:bodyPr/>
        <a:lstStyle/>
        <a:p>
          <a:pPr algn="l" rtl="0"/>
          <a:r>
            <a:rPr lang="en-US" sz="1500" b="1" dirty="0">
              <a:latin typeface="Cambria" panose="02040503050406030204" pitchFamily="18" charset="0"/>
            </a:rPr>
            <a:t>Whether the Internal Auditor of an entity/Bank can undertake consultancy work of the same bank?</a:t>
          </a:r>
          <a:endParaRPr lang="en-IN" sz="1500" b="1" dirty="0">
            <a:latin typeface="Cambria" panose="02040503050406030204" pitchFamily="18" charset="0"/>
          </a:endParaRPr>
        </a:p>
      </dgm:t>
    </dgm:pt>
    <dgm:pt modelId="{51A6E1EF-978A-46CA-8AA0-7221EC5E2D98}" type="parTrans" cxnId="{13D9714F-A075-467A-9703-DDC91CF461BA}">
      <dgm:prSet/>
      <dgm:spPr/>
      <dgm:t>
        <a:bodyPr/>
        <a:lstStyle/>
        <a:p>
          <a:endParaRPr lang="en-IN" sz="1500">
            <a:latin typeface="Cambria" panose="02040503050406030204" pitchFamily="18" charset="0"/>
          </a:endParaRPr>
        </a:p>
      </dgm:t>
    </dgm:pt>
    <dgm:pt modelId="{917E729E-D006-4846-AA06-5222C1430954}" type="sibTrans" cxnId="{13D9714F-A075-467A-9703-DDC91CF461BA}">
      <dgm:prSet/>
      <dgm:spPr/>
      <dgm:t>
        <a:bodyPr/>
        <a:lstStyle/>
        <a:p>
          <a:endParaRPr lang="en-IN" sz="1500">
            <a:latin typeface="Cambria" panose="02040503050406030204" pitchFamily="18" charset="0"/>
          </a:endParaRPr>
        </a:p>
      </dgm:t>
    </dgm:pt>
    <dgm:pt modelId="{0407F1D2-552C-4FDA-ABF9-76ED0904ECB7}">
      <dgm:prSet custT="1"/>
      <dgm:spPr/>
      <dgm:t>
        <a:bodyPr/>
        <a:lstStyle/>
        <a:p>
          <a:pPr algn="just" rtl="0"/>
          <a:r>
            <a:rPr lang="en-US" sz="1500" dirty="0">
              <a:latin typeface="Cambria" panose="02040503050406030204" pitchFamily="18" charset="0"/>
            </a:rPr>
            <a:t>There is no restriction for the consultancy work if it is undertaken by a member along with the assignment of Internal Audit.</a:t>
          </a:r>
          <a:endParaRPr lang="en-IN" sz="1500" dirty="0">
            <a:latin typeface="Cambria" panose="02040503050406030204" pitchFamily="18" charset="0"/>
          </a:endParaRPr>
        </a:p>
      </dgm:t>
    </dgm:pt>
    <dgm:pt modelId="{43F7C656-CBED-410C-A46D-F7642A8895A8}" type="parTrans" cxnId="{E572B7AC-7690-4CAE-A470-86C2531DECA3}">
      <dgm:prSet/>
      <dgm:spPr/>
      <dgm:t>
        <a:bodyPr/>
        <a:lstStyle/>
        <a:p>
          <a:endParaRPr lang="en-IN" sz="1500">
            <a:latin typeface="Cambria" panose="02040503050406030204" pitchFamily="18" charset="0"/>
          </a:endParaRPr>
        </a:p>
      </dgm:t>
    </dgm:pt>
    <dgm:pt modelId="{3B9A2C69-2864-4F01-8B8B-69108FA7DDF2}" type="sibTrans" cxnId="{E572B7AC-7690-4CAE-A470-86C2531DECA3}">
      <dgm:prSet/>
      <dgm:spPr/>
      <dgm:t>
        <a:bodyPr/>
        <a:lstStyle/>
        <a:p>
          <a:endParaRPr lang="en-IN" sz="1500">
            <a:latin typeface="Cambria" panose="02040503050406030204" pitchFamily="18" charset="0"/>
          </a:endParaRPr>
        </a:p>
      </dgm:t>
    </dgm:pt>
    <dgm:pt modelId="{C2A12CBD-B5AD-45B2-A29F-F4F157D72AE0}">
      <dgm:prSet custT="1"/>
      <dgm:spPr>
        <a:solidFill>
          <a:schemeClr val="bg2">
            <a:lumMod val="90000"/>
          </a:schemeClr>
        </a:solidFill>
      </dgm:spPr>
      <dgm:t>
        <a:bodyPr/>
        <a:lstStyle/>
        <a:p>
          <a:pPr algn="l" rtl="0"/>
          <a:r>
            <a:rPr lang="en-US" sz="1500" b="1" dirty="0">
              <a:latin typeface="Cambria" panose="02040503050406030204" pitchFamily="18" charset="0"/>
            </a:rPr>
            <a:t>Whether a member in Practice can print QR (Quick Response) code on his visiting cards, facilitating easy access to information?	</a:t>
          </a:r>
          <a:endParaRPr lang="en-IN" sz="1500" b="1" dirty="0">
            <a:latin typeface="Cambria" panose="02040503050406030204" pitchFamily="18" charset="0"/>
          </a:endParaRPr>
        </a:p>
      </dgm:t>
    </dgm:pt>
    <dgm:pt modelId="{B0FF34B9-06D9-4791-AC2A-774D80A70E41}" type="parTrans" cxnId="{4823313B-5196-4468-944F-6A05438105C4}">
      <dgm:prSet/>
      <dgm:spPr/>
      <dgm:t>
        <a:bodyPr/>
        <a:lstStyle/>
        <a:p>
          <a:endParaRPr lang="en-IN" sz="1500">
            <a:latin typeface="Cambria" panose="02040503050406030204" pitchFamily="18" charset="0"/>
          </a:endParaRPr>
        </a:p>
      </dgm:t>
    </dgm:pt>
    <dgm:pt modelId="{AFF39B5F-E7E0-402B-A5A6-9B441057C981}" type="sibTrans" cxnId="{4823313B-5196-4468-944F-6A05438105C4}">
      <dgm:prSet/>
      <dgm:spPr/>
      <dgm:t>
        <a:bodyPr/>
        <a:lstStyle/>
        <a:p>
          <a:endParaRPr lang="en-IN" sz="1500">
            <a:latin typeface="Cambria" panose="02040503050406030204" pitchFamily="18" charset="0"/>
          </a:endParaRPr>
        </a:p>
      </dgm:t>
    </dgm:pt>
    <dgm:pt modelId="{F09B54DE-AA66-44FD-8190-49D5AC9AF407}">
      <dgm:prSet custT="1"/>
      <dgm:spPr/>
      <dgm:t>
        <a:bodyPr/>
        <a:lstStyle/>
        <a:p>
          <a:pPr algn="l" rtl="0"/>
          <a:r>
            <a:rPr lang="en-US" sz="1500" dirty="0">
              <a:latin typeface="Cambria" panose="02040503050406030204" pitchFamily="18" charset="0"/>
            </a:rPr>
            <a:t>Yes, printing of QR code is permissible provided that it does not contain information that it is not otherwise permissible to be printed on a visiting card.</a:t>
          </a:r>
          <a:endParaRPr lang="en-IN" sz="1500" dirty="0">
            <a:latin typeface="Cambria" panose="02040503050406030204" pitchFamily="18" charset="0"/>
          </a:endParaRPr>
        </a:p>
      </dgm:t>
    </dgm:pt>
    <dgm:pt modelId="{46854E05-819C-4D5C-A559-3BECD45CBA32}" type="parTrans" cxnId="{DFD1DEBD-E8CF-42C6-AE3F-16CF465BF9B8}">
      <dgm:prSet/>
      <dgm:spPr/>
      <dgm:t>
        <a:bodyPr/>
        <a:lstStyle/>
        <a:p>
          <a:endParaRPr lang="en-IN" sz="1500">
            <a:latin typeface="Cambria" panose="02040503050406030204" pitchFamily="18" charset="0"/>
          </a:endParaRPr>
        </a:p>
      </dgm:t>
    </dgm:pt>
    <dgm:pt modelId="{36F398C8-4230-493C-BA7D-14D2AF2C8FB7}" type="sibTrans" cxnId="{DFD1DEBD-E8CF-42C6-AE3F-16CF465BF9B8}">
      <dgm:prSet/>
      <dgm:spPr/>
      <dgm:t>
        <a:bodyPr/>
        <a:lstStyle/>
        <a:p>
          <a:endParaRPr lang="en-IN" sz="1500">
            <a:latin typeface="Cambria" panose="02040503050406030204" pitchFamily="18" charset="0"/>
          </a:endParaRPr>
        </a:p>
      </dgm:t>
    </dgm:pt>
    <dgm:pt modelId="{34F7958A-D649-4D06-A3BE-F212A9B36A91}" type="pres">
      <dgm:prSet presAssocID="{C8C6661E-BF95-4797-AB46-1D9D293CDA83}" presName="Name0" presStyleCnt="0">
        <dgm:presLayoutVars>
          <dgm:dir/>
          <dgm:animLvl val="lvl"/>
          <dgm:resizeHandles val="exact"/>
        </dgm:presLayoutVars>
      </dgm:prSet>
      <dgm:spPr/>
    </dgm:pt>
    <dgm:pt modelId="{4EC5AA64-9AE0-4913-80E3-745B6085C03F}" type="pres">
      <dgm:prSet presAssocID="{55DFFDC6-6247-48A5-AA09-61C93EADC3BF}" presName="linNode" presStyleCnt="0"/>
      <dgm:spPr/>
    </dgm:pt>
    <dgm:pt modelId="{2F89D94B-2A70-4558-A98D-47E3F6167E48}" type="pres">
      <dgm:prSet presAssocID="{55DFFDC6-6247-48A5-AA09-61C93EADC3BF}" presName="parentText" presStyleLbl="node1" presStyleIdx="0" presStyleCnt="3" custScaleX="117182">
        <dgm:presLayoutVars>
          <dgm:chMax val="1"/>
          <dgm:bulletEnabled val="1"/>
        </dgm:presLayoutVars>
      </dgm:prSet>
      <dgm:spPr/>
    </dgm:pt>
    <dgm:pt modelId="{2FE2690F-57B3-41EF-891F-003807380C07}" type="pres">
      <dgm:prSet presAssocID="{55DFFDC6-6247-48A5-AA09-61C93EADC3BF}" presName="descendantText" presStyleLbl="alignAccFollowNode1" presStyleIdx="0" presStyleCnt="3">
        <dgm:presLayoutVars>
          <dgm:bulletEnabled val="1"/>
        </dgm:presLayoutVars>
      </dgm:prSet>
      <dgm:spPr/>
    </dgm:pt>
    <dgm:pt modelId="{01312628-3735-404E-97D6-9FDC018AB88B}" type="pres">
      <dgm:prSet presAssocID="{DFB94BCA-E527-4671-9693-B8615ACEA576}" presName="sp" presStyleCnt="0"/>
      <dgm:spPr/>
    </dgm:pt>
    <dgm:pt modelId="{75C3A7ED-8BA6-4F3E-9D7A-C44E9CEAA5AD}" type="pres">
      <dgm:prSet presAssocID="{B6F762A0-0D46-435B-B985-870739939612}" presName="linNode" presStyleCnt="0"/>
      <dgm:spPr/>
    </dgm:pt>
    <dgm:pt modelId="{B7EB310B-35C9-4383-905F-E0C771E5EDA0}" type="pres">
      <dgm:prSet presAssocID="{B6F762A0-0D46-435B-B985-870739939612}" presName="parentText" presStyleLbl="node1" presStyleIdx="1" presStyleCnt="3" custScaleX="117182">
        <dgm:presLayoutVars>
          <dgm:chMax val="1"/>
          <dgm:bulletEnabled val="1"/>
        </dgm:presLayoutVars>
      </dgm:prSet>
      <dgm:spPr/>
    </dgm:pt>
    <dgm:pt modelId="{2967F546-31DE-434E-A67B-B700A7B80458}" type="pres">
      <dgm:prSet presAssocID="{B6F762A0-0D46-435B-B985-870739939612}" presName="descendantText" presStyleLbl="alignAccFollowNode1" presStyleIdx="1" presStyleCnt="3">
        <dgm:presLayoutVars>
          <dgm:bulletEnabled val="1"/>
        </dgm:presLayoutVars>
      </dgm:prSet>
      <dgm:spPr/>
    </dgm:pt>
    <dgm:pt modelId="{2E8F3F48-F46D-4A12-8B0E-F34CD246635D}" type="pres">
      <dgm:prSet presAssocID="{917E729E-D006-4846-AA06-5222C1430954}" presName="sp" presStyleCnt="0"/>
      <dgm:spPr/>
    </dgm:pt>
    <dgm:pt modelId="{553C8073-3917-4562-ADDF-1A0BEB867B25}" type="pres">
      <dgm:prSet presAssocID="{C2A12CBD-B5AD-45B2-A29F-F4F157D72AE0}" presName="linNode" presStyleCnt="0"/>
      <dgm:spPr/>
    </dgm:pt>
    <dgm:pt modelId="{C27965DD-6D3B-477A-817F-EBDFA0BD3E4B}" type="pres">
      <dgm:prSet presAssocID="{C2A12CBD-B5AD-45B2-A29F-F4F157D72AE0}" presName="parentText" presStyleLbl="node1" presStyleIdx="2" presStyleCnt="3" custScaleX="117182">
        <dgm:presLayoutVars>
          <dgm:chMax val="1"/>
          <dgm:bulletEnabled val="1"/>
        </dgm:presLayoutVars>
      </dgm:prSet>
      <dgm:spPr/>
    </dgm:pt>
    <dgm:pt modelId="{F002691F-4142-4142-A985-0502C84EB593}" type="pres">
      <dgm:prSet presAssocID="{C2A12CBD-B5AD-45B2-A29F-F4F157D72AE0}" presName="descendantText" presStyleLbl="alignAccFollowNode1" presStyleIdx="2" presStyleCnt="3">
        <dgm:presLayoutVars>
          <dgm:bulletEnabled val="1"/>
        </dgm:presLayoutVars>
      </dgm:prSet>
      <dgm:spPr/>
    </dgm:pt>
  </dgm:ptLst>
  <dgm:cxnLst>
    <dgm:cxn modelId="{6233C70E-72DB-4F72-82D1-6D651A3B9EEA}" type="presOf" srcId="{0407F1D2-552C-4FDA-ABF9-76ED0904ECB7}" destId="{2967F546-31DE-434E-A67B-B700A7B80458}" srcOrd="0" destOrd="0" presId="urn:microsoft.com/office/officeart/2005/8/layout/vList5"/>
    <dgm:cxn modelId="{F7C0BD2E-9539-442B-92E8-5F0EDFAE043B}" srcId="{55DFFDC6-6247-48A5-AA09-61C93EADC3BF}" destId="{8480F310-891E-4746-A2BA-ABA917BB3533}" srcOrd="0" destOrd="0" parTransId="{BB18C9B4-C689-42F6-9E44-A0C2AB6C647C}" sibTransId="{9CD584CF-FA46-4661-B2AA-33669C2106E0}"/>
    <dgm:cxn modelId="{4823313B-5196-4468-944F-6A05438105C4}" srcId="{C8C6661E-BF95-4797-AB46-1D9D293CDA83}" destId="{C2A12CBD-B5AD-45B2-A29F-F4F157D72AE0}" srcOrd="2" destOrd="0" parTransId="{B0FF34B9-06D9-4791-AC2A-774D80A70E41}" sibTransId="{AFF39B5F-E7E0-402B-A5A6-9B441057C981}"/>
    <dgm:cxn modelId="{9C8E0D4F-89B6-4602-8C7B-C2ABBA624542}" type="presOf" srcId="{55DFFDC6-6247-48A5-AA09-61C93EADC3BF}" destId="{2F89D94B-2A70-4558-A98D-47E3F6167E48}" srcOrd="0" destOrd="0" presId="urn:microsoft.com/office/officeart/2005/8/layout/vList5"/>
    <dgm:cxn modelId="{13D9714F-A075-467A-9703-DDC91CF461BA}" srcId="{C8C6661E-BF95-4797-AB46-1D9D293CDA83}" destId="{B6F762A0-0D46-435B-B985-870739939612}" srcOrd="1" destOrd="0" parTransId="{51A6E1EF-978A-46CA-8AA0-7221EC5E2D98}" sibTransId="{917E729E-D006-4846-AA06-5222C1430954}"/>
    <dgm:cxn modelId="{DB45AD89-6E61-4EEE-8A73-07C105D9C6F6}" type="presOf" srcId="{F09B54DE-AA66-44FD-8190-49D5AC9AF407}" destId="{F002691F-4142-4142-A985-0502C84EB593}" srcOrd="0" destOrd="0" presId="urn:microsoft.com/office/officeart/2005/8/layout/vList5"/>
    <dgm:cxn modelId="{76FEB990-3205-47C4-90C7-B0B21B9DA02F}" type="presOf" srcId="{B6F762A0-0D46-435B-B985-870739939612}" destId="{B7EB310B-35C9-4383-905F-E0C771E5EDA0}" srcOrd="0" destOrd="0" presId="urn:microsoft.com/office/officeart/2005/8/layout/vList5"/>
    <dgm:cxn modelId="{E572B7AC-7690-4CAE-A470-86C2531DECA3}" srcId="{B6F762A0-0D46-435B-B985-870739939612}" destId="{0407F1D2-552C-4FDA-ABF9-76ED0904ECB7}" srcOrd="0" destOrd="0" parTransId="{43F7C656-CBED-410C-A46D-F7642A8895A8}" sibTransId="{3B9A2C69-2864-4F01-8B8B-69108FA7DDF2}"/>
    <dgm:cxn modelId="{86DC7EB2-76BF-4F48-8B64-952E3102B4C7}" srcId="{C8C6661E-BF95-4797-AB46-1D9D293CDA83}" destId="{55DFFDC6-6247-48A5-AA09-61C93EADC3BF}" srcOrd="0" destOrd="0" parTransId="{A089D6EA-7C78-4AED-8C29-F81F23429660}" sibTransId="{DFB94BCA-E527-4671-9693-B8615ACEA576}"/>
    <dgm:cxn modelId="{DFD1DEBD-E8CF-42C6-AE3F-16CF465BF9B8}" srcId="{C2A12CBD-B5AD-45B2-A29F-F4F157D72AE0}" destId="{F09B54DE-AA66-44FD-8190-49D5AC9AF407}" srcOrd="0" destOrd="0" parTransId="{46854E05-819C-4D5C-A559-3BECD45CBA32}" sibTransId="{36F398C8-4230-493C-BA7D-14D2AF2C8FB7}"/>
    <dgm:cxn modelId="{3789D5BE-43AC-4D38-9ECD-A481F12B43B0}" type="presOf" srcId="{C2A12CBD-B5AD-45B2-A29F-F4F157D72AE0}" destId="{C27965DD-6D3B-477A-817F-EBDFA0BD3E4B}" srcOrd="0" destOrd="0" presId="urn:microsoft.com/office/officeart/2005/8/layout/vList5"/>
    <dgm:cxn modelId="{A31C7ECD-FC9F-4866-B6FD-D33F25615DBF}" type="presOf" srcId="{8480F310-891E-4746-A2BA-ABA917BB3533}" destId="{2FE2690F-57B3-41EF-891F-003807380C07}" srcOrd="0" destOrd="0" presId="urn:microsoft.com/office/officeart/2005/8/layout/vList5"/>
    <dgm:cxn modelId="{6A47D0D0-6544-4DBB-A8AC-A2EFBA900391}" type="presOf" srcId="{C8C6661E-BF95-4797-AB46-1D9D293CDA83}" destId="{34F7958A-D649-4D06-A3BE-F212A9B36A91}" srcOrd="0" destOrd="0" presId="urn:microsoft.com/office/officeart/2005/8/layout/vList5"/>
    <dgm:cxn modelId="{5972787C-5B64-4C60-BE67-99B5346DC6AC}" type="presParOf" srcId="{34F7958A-D649-4D06-A3BE-F212A9B36A91}" destId="{4EC5AA64-9AE0-4913-80E3-745B6085C03F}" srcOrd="0" destOrd="0" presId="urn:microsoft.com/office/officeart/2005/8/layout/vList5"/>
    <dgm:cxn modelId="{19145347-8D2F-4E98-B92F-0941E6B99946}" type="presParOf" srcId="{4EC5AA64-9AE0-4913-80E3-745B6085C03F}" destId="{2F89D94B-2A70-4558-A98D-47E3F6167E48}" srcOrd="0" destOrd="0" presId="urn:microsoft.com/office/officeart/2005/8/layout/vList5"/>
    <dgm:cxn modelId="{64A8C2F5-FB2D-4485-9F67-018D0E461394}" type="presParOf" srcId="{4EC5AA64-9AE0-4913-80E3-745B6085C03F}" destId="{2FE2690F-57B3-41EF-891F-003807380C07}" srcOrd="1" destOrd="0" presId="urn:microsoft.com/office/officeart/2005/8/layout/vList5"/>
    <dgm:cxn modelId="{007EF14C-9454-4ABC-A774-250CC297EE2B}" type="presParOf" srcId="{34F7958A-D649-4D06-A3BE-F212A9B36A91}" destId="{01312628-3735-404E-97D6-9FDC018AB88B}" srcOrd="1" destOrd="0" presId="urn:microsoft.com/office/officeart/2005/8/layout/vList5"/>
    <dgm:cxn modelId="{452B8873-6EDB-446E-B0B6-B4DAF2F72AF1}" type="presParOf" srcId="{34F7958A-D649-4D06-A3BE-F212A9B36A91}" destId="{75C3A7ED-8BA6-4F3E-9D7A-C44E9CEAA5AD}" srcOrd="2" destOrd="0" presId="urn:microsoft.com/office/officeart/2005/8/layout/vList5"/>
    <dgm:cxn modelId="{137E0584-75B0-4F3F-9715-B18005FCD51A}" type="presParOf" srcId="{75C3A7ED-8BA6-4F3E-9D7A-C44E9CEAA5AD}" destId="{B7EB310B-35C9-4383-905F-E0C771E5EDA0}" srcOrd="0" destOrd="0" presId="urn:microsoft.com/office/officeart/2005/8/layout/vList5"/>
    <dgm:cxn modelId="{FD7C387E-E366-475E-9325-BAB7C38FCA3F}" type="presParOf" srcId="{75C3A7ED-8BA6-4F3E-9D7A-C44E9CEAA5AD}" destId="{2967F546-31DE-434E-A67B-B700A7B80458}" srcOrd="1" destOrd="0" presId="urn:microsoft.com/office/officeart/2005/8/layout/vList5"/>
    <dgm:cxn modelId="{161B15AC-8E58-475E-8680-0A9A63B87C5A}" type="presParOf" srcId="{34F7958A-D649-4D06-A3BE-F212A9B36A91}" destId="{2E8F3F48-F46D-4A12-8B0E-F34CD246635D}" srcOrd="3" destOrd="0" presId="urn:microsoft.com/office/officeart/2005/8/layout/vList5"/>
    <dgm:cxn modelId="{0CE3BF93-B76C-4579-A0D2-A3826A61C169}" type="presParOf" srcId="{34F7958A-D649-4D06-A3BE-F212A9B36A91}" destId="{553C8073-3917-4562-ADDF-1A0BEB867B25}" srcOrd="4" destOrd="0" presId="urn:microsoft.com/office/officeart/2005/8/layout/vList5"/>
    <dgm:cxn modelId="{B8CF530F-76B6-4642-B25B-FF97E5767A72}" type="presParOf" srcId="{553C8073-3917-4562-ADDF-1A0BEB867B25}" destId="{C27965DD-6D3B-477A-817F-EBDFA0BD3E4B}" srcOrd="0" destOrd="0" presId="urn:microsoft.com/office/officeart/2005/8/layout/vList5"/>
    <dgm:cxn modelId="{420CE53A-5907-40BC-8D36-7E5079F04D00}" type="presParOf" srcId="{553C8073-3917-4562-ADDF-1A0BEB867B25}" destId="{F002691F-4142-4142-A985-0502C84EB5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DCD3000-CAA9-4930-86AF-32D6049EA207}"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en-IN"/>
        </a:p>
      </dgm:t>
    </dgm:pt>
    <dgm:pt modelId="{6F874A1E-4FB8-48FE-8ECF-A3DE79AF3784}">
      <dgm:prSet custT="1"/>
      <dgm:spPr>
        <a:solidFill>
          <a:schemeClr val="bg2">
            <a:lumMod val="90000"/>
          </a:schemeClr>
        </a:solidFill>
      </dgm:spPr>
      <dgm:t>
        <a:bodyPr/>
        <a:lstStyle/>
        <a:p>
          <a:pPr algn="l" rtl="0"/>
          <a:r>
            <a:rPr lang="en-US" sz="1500" b="1" dirty="0">
              <a:latin typeface="Cambria" panose="02040503050406030204" pitchFamily="18" charset="0"/>
            </a:rPr>
            <a:t>Whether a member in practice can print their photograph on the visiting card</a:t>
          </a:r>
          <a:r>
            <a:rPr lang="en-US" sz="1500" dirty="0">
              <a:latin typeface="Cambria" panose="02040503050406030204" pitchFamily="18" charset="0"/>
            </a:rPr>
            <a:t>?</a:t>
          </a:r>
          <a:endParaRPr lang="en-IN" sz="1500" dirty="0">
            <a:latin typeface="Cambria" panose="02040503050406030204" pitchFamily="18" charset="0"/>
          </a:endParaRPr>
        </a:p>
      </dgm:t>
    </dgm:pt>
    <dgm:pt modelId="{154D8810-648A-4F76-B3C2-B62FAE4D3D2E}" type="parTrans" cxnId="{D17481C7-A0F7-4D5A-8C55-2A4CE29C1B46}">
      <dgm:prSet/>
      <dgm:spPr/>
      <dgm:t>
        <a:bodyPr/>
        <a:lstStyle/>
        <a:p>
          <a:pPr algn="l"/>
          <a:endParaRPr lang="en-IN" sz="1500">
            <a:latin typeface="Cambria" panose="02040503050406030204" pitchFamily="18" charset="0"/>
          </a:endParaRPr>
        </a:p>
      </dgm:t>
    </dgm:pt>
    <dgm:pt modelId="{E0AD8196-DEFD-4560-8D50-438B4A1CD60E}" type="sibTrans" cxnId="{D17481C7-A0F7-4D5A-8C55-2A4CE29C1B46}">
      <dgm:prSet/>
      <dgm:spPr/>
      <dgm:t>
        <a:bodyPr/>
        <a:lstStyle/>
        <a:p>
          <a:pPr algn="l"/>
          <a:endParaRPr lang="en-IN" sz="1500">
            <a:latin typeface="Cambria" panose="02040503050406030204" pitchFamily="18" charset="0"/>
          </a:endParaRPr>
        </a:p>
      </dgm:t>
    </dgm:pt>
    <dgm:pt modelId="{346DC991-A5BC-4E1C-8F32-B852CF7E8A8A}">
      <dgm:prSet custT="1"/>
      <dgm:spPr/>
      <dgm:t>
        <a:bodyPr/>
        <a:lstStyle/>
        <a:p>
          <a:pPr algn="l" rtl="0"/>
          <a:r>
            <a:rPr lang="en-US" sz="1500">
              <a:latin typeface="Cambria" panose="02040503050406030204" pitchFamily="18" charset="0"/>
            </a:rPr>
            <a:t>No, it is not permissible to print the photo on visiting cards</a:t>
          </a:r>
          <a:endParaRPr lang="en-IN" sz="1500">
            <a:latin typeface="Cambria" panose="02040503050406030204" pitchFamily="18" charset="0"/>
          </a:endParaRPr>
        </a:p>
      </dgm:t>
    </dgm:pt>
    <dgm:pt modelId="{15DCA3A4-902E-425C-B47D-DBC54DAA4B90}" type="parTrans" cxnId="{FF21F14D-3E96-4476-96A4-239D05F52B51}">
      <dgm:prSet/>
      <dgm:spPr/>
      <dgm:t>
        <a:bodyPr/>
        <a:lstStyle/>
        <a:p>
          <a:pPr algn="l"/>
          <a:endParaRPr lang="en-IN" sz="1500">
            <a:latin typeface="Cambria" panose="02040503050406030204" pitchFamily="18" charset="0"/>
          </a:endParaRPr>
        </a:p>
      </dgm:t>
    </dgm:pt>
    <dgm:pt modelId="{1FBFF6E1-DFFB-455B-A7F0-5CB034386B02}" type="sibTrans" cxnId="{FF21F14D-3E96-4476-96A4-239D05F52B51}">
      <dgm:prSet/>
      <dgm:spPr/>
      <dgm:t>
        <a:bodyPr/>
        <a:lstStyle/>
        <a:p>
          <a:pPr algn="l"/>
          <a:endParaRPr lang="en-IN" sz="1500">
            <a:latin typeface="Cambria" panose="02040503050406030204" pitchFamily="18" charset="0"/>
          </a:endParaRPr>
        </a:p>
      </dgm:t>
    </dgm:pt>
    <dgm:pt modelId="{3A530B45-1EAD-4250-8E1C-1B7325EF73AD}">
      <dgm:prSet custT="1"/>
      <dgm:spPr>
        <a:solidFill>
          <a:schemeClr val="bg2">
            <a:lumMod val="90000"/>
          </a:schemeClr>
        </a:solidFill>
      </dgm:spPr>
      <dgm:t>
        <a:bodyPr/>
        <a:lstStyle/>
        <a:p>
          <a:pPr algn="l" rtl="0"/>
          <a:r>
            <a:rPr lang="en-US" sz="1500" b="1" dirty="0">
              <a:latin typeface="Cambria" panose="02040503050406030204" pitchFamily="18" charset="0"/>
            </a:rPr>
            <a:t>Whether members of the Institute can use common CA logo?</a:t>
          </a:r>
          <a:endParaRPr lang="en-IN" sz="1500" b="1" dirty="0">
            <a:latin typeface="Cambria" panose="02040503050406030204" pitchFamily="18" charset="0"/>
          </a:endParaRPr>
        </a:p>
      </dgm:t>
    </dgm:pt>
    <dgm:pt modelId="{5E74AFA5-E768-484F-B479-A5519E1FA76B}" type="parTrans" cxnId="{C5DC6120-1EB0-4EBD-A319-2B52A92DCFC8}">
      <dgm:prSet/>
      <dgm:spPr/>
      <dgm:t>
        <a:bodyPr/>
        <a:lstStyle/>
        <a:p>
          <a:pPr algn="l"/>
          <a:endParaRPr lang="en-IN" sz="1500">
            <a:latin typeface="Cambria" panose="02040503050406030204" pitchFamily="18" charset="0"/>
          </a:endParaRPr>
        </a:p>
      </dgm:t>
    </dgm:pt>
    <dgm:pt modelId="{40BD8A76-B6DB-4794-8316-E63A7ECC7D81}" type="sibTrans" cxnId="{C5DC6120-1EB0-4EBD-A319-2B52A92DCFC8}">
      <dgm:prSet/>
      <dgm:spPr/>
      <dgm:t>
        <a:bodyPr/>
        <a:lstStyle/>
        <a:p>
          <a:pPr algn="l"/>
          <a:endParaRPr lang="en-IN" sz="1500">
            <a:latin typeface="Cambria" panose="02040503050406030204" pitchFamily="18" charset="0"/>
          </a:endParaRPr>
        </a:p>
      </dgm:t>
    </dgm:pt>
    <dgm:pt modelId="{BC1EEAAC-5B0C-405A-81DA-4B19AA73B19A}">
      <dgm:prSet custT="1"/>
      <dgm:spPr/>
      <dgm:t>
        <a:bodyPr/>
        <a:lstStyle/>
        <a:p>
          <a:pPr algn="l" rtl="0"/>
          <a:r>
            <a:rPr lang="en-US" sz="1500" dirty="0">
              <a:latin typeface="Cambria" panose="02040503050406030204" pitchFamily="18" charset="0"/>
            </a:rPr>
            <a:t>Yes, the common CA logo which seeks to enhance the identity of the members can be used by the members in practice or not</a:t>
          </a:r>
          <a:endParaRPr lang="en-IN" sz="1500" dirty="0">
            <a:latin typeface="Cambria" panose="02040503050406030204" pitchFamily="18" charset="0"/>
          </a:endParaRPr>
        </a:p>
      </dgm:t>
    </dgm:pt>
    <dgm:pt modelId="{35182F3A-AA48-4F43-8503-D8659F7A0A83}" type="parTrans" cxnId="{4A1929C6-E0AF-4F23-8822-70F57F8C9B69}">
      <dgm:prSet/>
      <dgm:spPr/>
      <dgm:t>
        <a:bodyPr/>
        <a:lstStyle/>
        <a:p>
          <a:pPr algn="l"/>
          <a:endParaRPr lang="en-IN" sz="1500">
            <a:latin typeface="Cambria" panose="02040503050406030204" pitchFamily="18" charset="0"/>
          </a:endParaRPr>
        </a:p>
      </dgm:t>
    </dgm:pt>
    <dgm:pt modelId="{0CE0CD58-0EBC-4A6B-ADF9-2A061B740B75}" type="sibTrans" cxnId="{4A1929C6-E0AF-4F23-8822-70F57F8C9B69}">
      <dgm:prSet/>
      <dgm:spPr/>
      <dgm:t>
        <a:bodyPr/>
        <a:lstStyle/>
        <a:p>
          <a:pPr algn="l"/>
          <a:endParaRPr lang="en-IN" sz="1500">
            <a:latin typeface="Cambria" panose="02040503050406030204" pitchFamily="18" charset="0"/>
          </a:endParaRPr>
        </a:p>
      </dgm:t>
    </dgm:pt>
    <dgm:pt modelId="{A6DFBB0B-4789-473A-ADD9-32F6EB86AC48}">
      <dgm:prSet custT="1"/>
      <dgm:spPr>
        <a:solidFill>
          <a:schemeClr val="bg2">
            <a:lumMod val="90000"/>
          </a:schemeClr>
        </a:solidFill>
      </dgm:spPr>
      <dgm:t>
        <a:bodyPr anchor="t"/>
        <a:lstStyle/>
        <a:p>
          <a:pPr algn="l" rtl="0"/>
          <a:r>
            <a:rPr lang="en-US" sz="1500" b="1" dirty="0">
              <a:latin typeface="Cambria" panose="02040503050406030204" pitchFamily="18" charset="0"/>
            </a:rPr>
            <a:t>Can a member in practice list themselves and their services with online application based service provider aggregators?</a:t>
          </a:r>
          <a:endParaRPr lang="en-IN" sz="1500" b="1" dirty="0">
            <a:latin typeface="Cambria" panose="02040503050406030204" pitchFamily="18" charset="0"/>
          </a:endParaRPr>
        </a:p>
      </dgm:t>
    </dgm:pt>
    <dgm:pt modelId="{9D89E169-9448-443A-94A3-39F89E2096C4}" type="parTrans" cxnId="{4F602919-172B-4FF8-BC91-748663E7E51C}">
      <dgm:prSet/>
      <dgm:spPr/>
      <dgm:t>
        <a:bodyPr/>
        <a:lstStyle/>
        <a:p>
          <a:pPr algn="l"/>
          <a:endParaRPr lang="en-IN" sz="1500">
            <a:latin typeface="Cambria" panose="02040503050406030204" pitchFamily="18" charset="0"/>
          </a:endParaRPr>
        </a:p>
      </dgm:t>
    </dgm:pt>
    <dgm:pt modelId="{F7F6297F-6884-4DAA-A087-04EB7B186EA3}" type="sibTrans" cxnId="{4F602919-172B-4FF8-BC91-748663E7E51C}">
      <dgm:prSet/>
      <dgm:spPr/>
      <dgm:t>
        <a:bodyPr/>
        <a:lstStyle/>
        <a:p>
          <a:pPr algn="l"/>
          <a:endParaRPr lang="en-IN" sz="1500">
            <a:latin typeface="Cambria" panose="02040503050406030204" pitchFamily="18" charset="0"/>
          </a:endParaRPr>
        </a:p>
      </dgm:t>
    </dgm:pt>
    <dgm:pt modelId="{91065E32-27B8-412B-B401-AC36C757A080}">
      <dgm:prSet custT="1"/>
      <dgm:spPr/>
      <dgm:t>
        <a:bodyPr/>
        <a:lstStyle/>
        <a:p>
          <a:pPr algn="l" rtl="0"/>
          <a:r>
            <a:rPr lang="en-US" sz="1500">
              <a:latin typeface="Cambria" panose="02040503050406030204" pitchFamily="18" charset="0"/>
            </a:rPr>
            <a:t>No, not permitted to be on the online application based service provider aggregators</a:t>
          </a:r>
          <a:endParaRPr lang="en-IN" sz="1500">
            <a:latin typeface="Cambria" panose="02040503050406030204" pitchFamily="18" charset="0"/>
          </a:endParaRPr>
        </a:p>
      </dgm:t>
    </dgm:pt>
    <dgm:pt modelId="{C20CBD0E-D532-418F-BC94-5784357814FF}" type="parTrans" cxnId="{562275B4-D2EF-49E7-BCE8-8197B194E9FE}">
      <dgm:prSet/>
      <dgm:spPr/>
      <dgm:t>
        <a:bodyPr/>
        <a:lstStyle/>
        <a:p>
          <a:pPr algn="l"/>
          <a:endParaRPr lang="en-IN" sz="1500">
            <a:latin typeface="Cambria" panose="02040503050406030204" pitchFamily="18" charset="0"/>
          </a:endParaRPr>
        </a:p>
      </dgm:t>
    </dgm:pt>
    <dgm:pt modelId="{12C50D92-436C-44C9-82C6-43328D3823A8}" type="sibTrans" cxnId="{562275B4-D2EF-49E7-BCE8-8197B194E9FE}">
      <dgm:prSet/>
      <dgm:spPr/>
      <dgm:t>
        <a:bodyPr/>
        <a:lstStyle/>
        <a:p>
          <a:pPr algn="l"/>
          <a:endParaRPr lang="en-IN" sz="1500">
            <a:latin typeface="Cambria" panose="02040503050406030204" pitchFamily="18" charset="0"/>
          </a:endParaRPr>
        </a:p>
      </dgm:t>
    </dgm:pt>
    <dgm:pt modelId="{8333E4F2-F583-4FFB-98FE-589AF02312A7}" type="pres">
      <dgm:prSet presAssocID="{7DCD3000-CAA9-4930-86AF-32D6049EA207}" presName="Name0" presStyleCnt="0">
        <dgm:presLayoutVars>
          <dgm:dir/>
          <dgm:animLvl val="lvl"/>
          <dgm:resizeHandles val="exact"/>
        </dgm:presLayoutVars>
      </dgm:prSet>
      <dgm:spPr/>
    </dgm:pt>
    <dgm:pt modelId="{E2451A69-3F15-4B63-8C0E-80C04B4192C0}" type="pres">
      <dgm:prSet presAssocID="{6F874A1E-4FB8-48FE-8ECF-A3DE79AF3784}" presName="linNode" presStyleCnt="0"/>
      <dgm:spPr/>
    </dgm:pt>
    <dgm:pt modelId="{332B0757-C241-4E8F-9C0C-32CD693A4946}" type="pres">
      <dgm:prSet presAssocID="{6F874A1E-4FB8-48FE-8ECF-A3DE79AF3784}" presName="parentText" presStyleLbl="node1" presStyleIdx="0" presStyleCnt="3">
        <dgm:presLayoutVars>
          <dgm:chMax val="1"/>
          <dgm:bulletEnabled val="1"/>
        </dgm:presLayoutVars>
      </dgm:prSet>
      <dgm:spPr/>
    </dgm:pt>
    <dgm:pt modelId="{42C04231-BDAF-4D0C-B4BD-9F37EBAFB51D}" type="pres">
      <dgm:prSet presAssocID="{6F874A1E-4FB8-48FE-8ECF-A3DE79AF3784}" presName="descendantText" presStyleLbl="alignAccFollowNode1" presStyleIdx="0" presStyleCnt="3">
        <dgm:presLayoutVars>
          <dgm:bulletEnabled val="1"/>
        </dgm:presLayoutVars>
      </dgm:prSet>
      <dgm:spPr/>
    </dgm:pt>
    <dgm:pt modelId="{8C55BEA1-4C1F-4FD2-B94C-2197F64986E2}" type="pres">
      <dgm:prSet presAssocID="{E0AD8196-DEFD-4560-8D50-438B4A1CD60E}" presName="sp" presStyleCnt="0"/>
      <dgm:spPr/>
    </dgm:pt>
    <dgm:pt modelId="{98BD1A4A-BAE1-4BC9-BD2C-08E61904CABC}" type="pres">
      <dgm:prSet presAssocID="{3A530B45-1EAD-4250-8E1C-1B7325EF73AD}" presName="linNode" presStyleCnt="0"/>
      <dgm:spPr/>
    </dgm:pt>
    <dgm:pt modelId="{5732EA4B-B5F4-4B3D-BADD-D8D01A366484}" type="pres">
      <dgm:prSet presAssocID="{3A530B45-1EAD-4250-8E1C-1B7325EF73AD}" presName="parentText" presStyleLbl="node1" presStyleIdx="1" presStyleCnt="3">
        <dgm:presLayoutVars>
          <dgm:chMax val="1"/>
          <dgm:bulletEnabled val="1"/>
        </dgm:presLayoutVars>
      </dgm:prSet>
      <dgm:spPr/>
    </dgm:pt>
    <dgm:pt modelId="{D03DE99D-3138-4B5B-BCC2-1D802F6B2FB5}" type="pres">
      <dgm:prSet presAssocID="{3A530B45-1EAD-4250-8E1C-1B7325EF73AD}" presName="descendantText" presStyleLbl="alignAccFollowNode1" presStyleIdx="1" presStyleCnt="3">
        <dgm:presLayoutVars>
          <dgm:bulletEnabled val="1"/>
        </dgm:presLayoutVars>
      </dgm:prSet>
      <dgm:spPr/>
    </dgm:pt>
    <dgm:pt modelId="{22C837E6-CC04-4BF8-A643-DD5433079D4C}" type="pres">
      <dgm:prSet presAssocID="{40BD8A76-B6DB-4794-8316-E63A7ECC7D81}" presName="sp" presStyleCnt="0"/>
      <dgm:spPr/>
    </dgm:pt>
    <dgm:pt modelId="{95CB37E4-0BDA-400E-BCE1-BDF394C1B6F4}" type="pres">
      <dgm:prSet presAssocID="{A6DFBB0B-4789-473A-ADD9-32F6EB86AC48}" presName="linNode" presStyleCnt="0"/>
      <dgm:spPr/>
    </dgm:pt>
    <dgm:pt modelId="{2A67E0A2-C6AE-4829-A270-56A5CE9A7558}" type="pres">
      <dgm:prSet presAssocID="{A6DFBB0B-4789-473A-ADD9-32F6EB86AC48}" presName="parentText" presStyleLbl="node1" presStyleIdx="2" presStyleCnt="3">
        <dgm:presLayoutVars>
          <dgm:chMax val="1"/>
          <dgm:bulletEnabled val="1"/>
        </dgm:presLayoutVars>
      </dgm:prSet>
      <dgm:spPr/>
    </dgm:pt>
    <dgm:pt modelId="{E9B67A72-4C7A-4A8D-97C8-E6C4509D8626}" type="pres">
      <dgm:prSet presAssocID="{A6DFBB0B-4789-473A-ADD9-32F6EB86AC48}" presName="descendantText" presStyleLbl="alignAccFollowNode1" presStyleIdx="2" presStyleCnt="3">
        <dgm:presLayoutVars>
          <dgm:bulletEnabled val="1"/>
        </dgm:presLayoutVars>
      </dgm:prSet>
      <dgm:spPr/>
    </dgm:pt>
  </dgm:ptLst>
  <dgm:cxnLst>
    <dgm:cxn modelId="{E56CB107-63E5-4F11-844B-D1398736E9C3}" type="presOf" srcId="{BC1EEAAC-5B0C-405A-81DA-4B19AA73B19A}" destId="{D03DE99D-3138-4B5B-BCC2-1D802F6B2FB5}" srcOrd="0" destOrd="0" presId="urn:microsoft.com/office/officeart/2005/8/layout/vList5"/>
    <dgm:cxn modelId="{B9757D0E-EDE0-4DB5-B474-C1CE249A8F88}" type="presOf" srcId="{6F874A1E-4FB8-48FE-8ECF-A3DE79AF3784}" destId="{332B0757-C241-4E8F-9C0C-32CD693A4946}" srcOrd="0" destOrd="0" presId="urn:microsoft.com/office/officeart/2005/8/layout/vList5"/>
    <dgm:cxn modelId="{4F602919-172B-4FF8-BC91-748663E7E51C}" srcId="{7DCD3000-CAA9-4930-86AF-32D6049EA207}" destId="{A6DFBB0B-4789-473A-ADD9-32F6EB86AC48}" srcOrd="2" destOrd="0" parTransId="{9D89E169-9448-443A-94A3-39F89E2096C4}" sibTransId="{F7F6297F-6884-4DAA-A087-04EB7B186EA3}"/>
    <dgm:cxn modelId="{812F901B-131F-4240-84C6-A4A12318EF8B}" type="presOf" srcId="{91065E32-27B8-412B-B401-AC36C757A080}" destId="{E9B67A72-4C7A-4A8D-97C8-E6C4509D8626}" srcOrd="0" destOrd="0" presId="urn:microsoft.com/office/officeart/2005/8/layout/vList5"/>
    <dgm:cxn modelId="{C5DC6120-1EB0-4EBD-A319-2B52A92DCFC8}" srcId="{7DCD3000-CAA9-4930-86AF-32D6049EA207}" destId="{3A530B45-1EAD-4250-8E1C-1B7325EF73AD}" srcOrd="1" destOrd="0" parTransId="{5E74AFA5-E768-484F-B479-A5519E1FA76B}" sibTransId="{40BD8A76-B6DB-4794-8316-E63A7ECC7D81}"/>
    <dgm:cxn modelId="{88E66C44-FAD0-459B-9363-E8E255C14F55}" type="presOf" srcId="{7DCD3000-CAA9-4930-86AF-32D6049EA207}" destId="{8333E4F2-F583-4FFB-98FE-589AF02312A7}" srcOrd="0" destOrd="0" presId="urn:microsoft.com/office/officeart/2005/8/layout/vList5"/>
    <dgm:cxn modelId="{FF21F14D-3E96-4476-96A4-239D05F52B51}" srcId="{6F874A1E-4FB8-48FE-8ECF-A3DE79AF3784}" destId="{346DC991-A5BC-4E1C-8F32-B852CF7E8A8A}" srcOrd="0" destOrd="0" parTransId="{15DCA3A4-902E-425C-B47D-DBC54DAA4B90}" sibTransId="{1FBFF6E1-DFFB-455B-A7F0-5CB034386B02}"/>
    <dgm:cxn modelId="{562275B4-D2EF-49E7-BCE8-8197B194E9FE}" srcId="{A6DFBB0B-4789-473A-ADD9-32F6EB86AC48}" destId="{91065E32-27B8-412B-B401-AC36C757A080}" srcOrd="0" destOrd="0" parTransId="{C20CBD0E-D532-418F-BC94-5784357814FF}" sibTransId="{12C50D92-436C-44C9-82C6-43328D3823A8}"/>
    <dgm:cxn modelId="{4A1929C6-E0AF-4F23-8822-70F57F8C9B69}" srcId="{3A530B45-1EAD-4250-8E1C-1B7325EF73AD}" destId="{BC1EEAAC-5B0C-405A-81DA-4B19AA73B19A}" srcOrd="0" destOrd="0" parTransId="{35182F3A-AA48-4F43-8503-D8659F7A0A83}" sibTransId="{0CE0CD58-0EBC-4A6B-ADF9-2A061B740B75}"/>
    <dgm:cxn modelId="{D17481C7-A0F7-4D5A-8C55-2A4CE29C1B46}" srcId="{7DCD3000-CAA9-4930-86AF-32D6049EA207}" destId="{6F874A1E-4FB8-48FE-8ECF-A3DE79AF3784}" srcOrd="0" destOrd="0" parTransId="{154D8810-648A-4F76-B3C2-B62FAE4D3D2E}" sibTransId="{E0AD8196-DEFD-4560-8D50-438B4A1CD60E}"/>
    <dgm:cxn modelId="{B6870AE0-9141-4942-9833-C7154B124181}" type="presOf" srcId="{346DC991-A5BC-4E1C-8F32-B852CF7E8A8A}" destId="{42C04231-BDAF-4D0C-B4BD-9F37EBAFB51D}" srcOrd="0" destOrd="0" presId="urn:microsoft.com/office/officeart/2005/8/layout/vList5"/>
    <dgm:cxn modelId="{5DD56DF3-3D5D-4C52-9363-09B9D0650B1B}" type="presOf" srcId="{A6DFBB0B-4789-473A-ADD9-32F6EB86AC48}" destId="{2A67E0A2-C6AE-4829-A270-56A5CE9A7558}" srcOrd="0" destOrd="0" presId="urn:microsoft.com/office/officeart/2005/8/layout/vList5"/>
    <dgm:cxn modelId="{CE837EFD-C391-4179-A34C-FEC21994C76B}" type="presOf" srcId="{3A530B45-1EAD-4250-8E1C-1B7325EF73AD}" destId="{5732EA4B-B5F4-4B3D-BADD-D8D01A366484}" srcOrd="0" destOrd="0" presId="urn:microsoft.com/office/officeart/2005/8/layout/vList5"/>
    <dgm:cxn modelId="{F75BB5F0-04C8-4039-99A7-C10AB4010D9C}" type="presParOf" srcId="{8333E4F2-F583-4FFB-98FE-589AF02312A7}" destId="{E2451A69-3F15-4B63-8C0E-80C04B4192C0}" srcOrd="0" destOrd="0" presId="urn:microsoft.com/office/officeart/2005/8/layout/vList5"/>
    <dgm:cxn modelId="{CEC4EEDF-B4D7-4047-B1F4-0AF899FC3D72}" type="presParOf" srcId="{E2451A69-3F15-4B63-8C0E-80C04B4192C0}" destId="{332B0757-C241-4E8F-9C0C-32CD693A4946}" srcOrd="0" destOrd="0" presId="urn:microsoft.com/office/officeart/2005/8/layout/vList5"/>
    <dgm:cxn modelId="{09EE0FDD-ADE3-4AA5-A003-B5A7D29EBAFC}" type="presParOf" srcId="{E2451A69-3F15-4B63-8C0E-80C04B4192C0}" destId="{42C04231-BDAF-4D0C-B4BD-9F37EBAFB51D}" srcOrd="1" destOrd="0" presId="urn:microsoft.com/office/officeart/2005/8/layout/vList5"/>
    <dgm:cxn modelId="{79B360F9-527C-4B98-A30D-F5347359C4CA}" type="presParOf" srcId="{8333E4F2-F583-4FFB-98FE-589AF02312A7}" destId="{8C55BEA1-4C1F-4FD2-B94C-2197F64986E2}" srcOrd="1" destOrd="0" presId="urn:microsoft.com/office/officeart/2005/8/layout/vList5"/>
    <dgm:cxn modelId="{639EC08F-CC46-42CC-B5A7-36549BF0120C}" type="presParOf" srcId="{8333E4F2-F583-4FFB-98FE-589AF02312A7}" destId="{98BD1A4A-BAE1-4BC9-BD2C-08E61904CABC}" srcOrd="2" destOrd="0" presId="urn:microsoft.com/office/officeart/2005/8/layout/vList5"/>
    <dgm:cxn modelId="{CEA390EB-7452-4101-B5A4-9B8E4A3CDE39}" type="presParOf" srcId="{98BD1A4A-BAE1-4BC9-BD2C-08E61904CABC}" destId="{5732EA4B-B5F4-4B3D-BADD-D8D01A366484}" srcOrd="0" destOrd="0" presId="urn:microsoft.com/office/officeart/2005/8/layout/vList5"/>
    <dgm:cxn modelId="{BF1F8B3B-F0B8-494E-B8C4-A162C53D3EC7}" type="presParOf" srcId="{98BD1A4A-BAE1-4BC9-BD2C-08E61904CABC}" destId="{D03DE99D-3138-4B5B-BCC2-1D802F6B2FB5}" srcOrd="1" destOrd="0" presId="urn:microsoft.com/office/officeart/2005/8/layout/vList5"/>
    <dgm:cxn modelId="{A180A4A8-5EB9-4E3F-9C2A-740625C24956}" type="presParOf" srcId="{8333E4F2-F583-4FFB-98FE-589AF02312A7}" destId="{22C837E6-CC04-4BF8-A643-DD5433079D4C}" srcOrd="3" destOrd="0" presId="urn:microsoft.com/office/officeart/2005/8/layout/vList5"/>
    <dgm:cxn modelId="{8AC431C1-E477-454A-90F8-794AE8D7CED9}" type="presParOf" srcId="{8333E4F2-F583-4FFB-98FE-589AF02312A7}" destId="{95CB37E4-0BDA-400E-BCE1-BDF394C1B6F4}" srcOrd="4" destOrd="0" presId="urn:microsoft.com/office/officeart/2005/8/layout/vList5"/>
    <dgm:cxn modelId="{09563D7C-ED0B-477B-98DF-F0A240D5D3D2}" type="presParOf" srcId="{95CB37E4-0BDA-400E-BCE1-BDF394C1B6F4}" destId="{2A67E0A2-C6AE-4829-A270-56A5CE9A7558}" srcOrd="0" destOrd="0" presId="urn:microsoft.com/office/officeart/2005/8/layout/vList5"/>
    <dgm:cxn modelId="{3312703E-CC19-4987-A0F2-73989BA1530F}" type="presParOf" srcId="{95CB37E4-0BDA-400E-BCE1-BDF394C1B6F4}" destId="{E9B67A72-4C7A-4A8D-97C8-E6C4509D862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3611E-F463-4881-9E1B-42FE3B571C80}"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IN"/>
        </a:p>
      </dgm:t>
    </dgm:pt>
    <dgm:pt modelId="{FD96F02B-2210-4A54-B62B-510C5D3B3BE5}">
      <dgm:prSet custT="1"/>
      <dgm:spPr/>
      <dgm:t>
        <a:bodyPr/>
        <a:lstStyle/>
        <a:p>
          <a:pPr rtl="0"/>
          <a:r>
            <a:rPr lang="en-US" sz="2000" dirty="0">
              <a:latin typeface="Cambria" panose="02040503050406030204" pitchFamily="18" charset="0"/>
            </a:rPr>
            <a:t>The two schedules are distinguished on the basis of </a:t>
          </a:r>
          <a:r>
            <a:rPr lang="en-US" sz="2000" b="1" u="sng" dirty="0">
              <a:latin typeface="Cambria" panose="02040503050406030204" pitchFamily="18" charset="0"/>
            </a:rPr>
            <a:t>gravity of misconduct </a:t>
          </a:r>
          <a:r>
            <a:rPr lang="en-US" sz="2000" dirty="0">
              <a:latin typeface="Cambria" panose="02040503050406030204" pitchFamily="18" charset="0"/>
            </a:rPr>
            <a:t>described therein. </a:t>
          </a:r>
          <a:endParaRPr lang="en-IN" sz="2000" dirty="0">
            <a:latin typeface="Cambria" panose="02040503050406030204" pitchFamily="18" charset="0"/>
          </a:endParaRPr>
        </a:p>
      </dgm:t>
    </dgm:pt>
    <dgm:pt modelId="{091AB2ED-EBCC-4648-89CB-13DB88C9FDC5}" type="parTrans" cxnId="{19F749E0-1F92-4897-A7DF-76DB5D673871}">
      <dgm:prSet/>
      <dgm:spPr/>
      <dgm:t>
        <a:bodyPr/>
        <a:lstStyle/>
        <a:p>
          <a:endParaRPr lang="en-IN" sz="1800">
            <a:latin typeface="Cambria" panose="02040503050406030204" pitchFamily="18" charset="0"/>
          </a:endParaRPr>
        </a:p>
      </dgm:t>
    </dgm:pt>
    <dgm:pt modelId="{A7C3CFBD-DA21-4B11-BFFF-935F2C857191}" type="sibTrans" cxnId="{19F749E0-1F92-4897-A7DF-76DB5D673871}">
      <dgm:prSet/>
      <dgm:spPr/>
      <dgm:t>
        <a:bodyPr/>
        <a:lstStyle/>
        <a:p>
          <a:endParaRPr lang="en-IN" sz="1800">
            <a:latin typeface="Cambria" panose="02040503050406030204" pitchFamily="18" charset="0"/>
          </a:endParaRPr>
        </a:p>
      </dgm:t>
    </dgm:pt>
    <dgm:pt modelId="{1041BA37-EAD5-4AE1-8CBD-2F0DCA3B8B29}">
      <dgm:prSet custT="1"/>
      <dgm:spPr>
        <a:solidFill>
          <a:schemeClr val="bg1">
            <a:lumMod val="50000"/>
          </a:schemeClr>
        </a:solidFill>
      </dgm:spPr>
      <dgm:t>
        <a:bodyPr/>
        <a:lstStyle/>
        <a:p>
          <a:pPr rtl="0"/>
          <a:r>
            <a:rPr lang="en-US" sz="2000" dirty="0">
              <a:latin typeface="Cambria" panose="02040503050406030204" pitchFamily="18" charset="0"/>
            </a:rPr>
            <a:t>The misconduct listed in the Second Schedule is understood to be </a:t>
          </a:r>
          <a:r>
            <a:rPr lang="en-US" sz="2000" b="1" u="sng" dirty="0">
              <a:latin typeface="Cambria" panose="02040503050406030204" pitchFamily="18" charset="0"/>
            </a:rPr>
            <a:t>grave and serious prescribing higher punishment</a:t>
          </a:r>
          <a:r>
            <a:rPr lang="en-US" sz="2000" u="sng" dirty="0">
              <a:latin typeface="Cambria" panose="02040503050406030204" pitchFamily="18" charset="0"/>
            </a:rPr>
            <a:t>. </a:t>
          </a:r>
          <a:endParaRPr lang="en-IN" sz="2000" dirty="0">
            <a:latin typeface="Cambria" panose="02040503050406030204" pitchFamily="18" charset="0"/>
          </a:endParaRPr>
        </a:p>
      </dgm:t>
    </dgm:pt>
    <dgm:pt modelId="{7E15D226-704E-4C26-A935-78F33B626305}" type="parTrans" cxnId="{40BD7358-84D8-48CE-89CF-347C829AE202}">
      <dgm:prSet/>
      <dgm:spPr/>
      <dgm:t>
        <a:bodyPr/>
        <a:lstStyle/>
        <a:p>
          <a:endParaRPr lang="en-IN" sz="1800">
            <a:latin typeface="Cambria" panose="02040503050406030204" pitchFamily="18" charset="0"/>
          </a:endParaRPr>
        </a:p>
      </dgm:t>
    </dgm:pt>
    <dgm:pt modelId="{E4A7DB95-3B5A-44FB-8243-1A3B0894405D}" type="sibTrans" cxnId="{40BD7358-84D8-48CE-89CF-347C829AE202}">
      <dgm:prSet/>
      <dgm:spPr/>
      <dgm:t>
        <a:bodyPr/>
        <a:lstStyle/>
        <a:p>
          <a:endParaRPr lang="en-IN" sz="1800">
            <a:latin typeface="Cambria" panose="02040503050406030204" pitchFamily="18" charset="0"/>
          </a:endParaRPr>
        </a:p>
      </dgm:t>
    </dgm:pt>
    <dgm:pt modelId="{DF52C333-4F25-4FF6-B14E-67C394925BEE}" type="pres">
      <dgm:prSet presAssocID="{E8F3611E-F463-4881-9E1B-42FE3B571C80}" presName="linear" presStyleCnt="0">
        <dgm:presLayoutVars>
          <dgm:animLvl val="lvl"/>
          <dgm:resizeHandles val="exact"/>
        </dgm:presLayoutVars>
      </dgm:prSet>
      <dgm:spPr/>
    </dgm:pt>
    <dgm:pt modelId="{27D73D26-C0F4-4D12-A6AB-15A5FDB235CD}" type="pres">
      <dgm:prSet presAssocID="{FD96F02B-2210-4A54-B62B-510C5D3B3BE5}" presName="parentText" presStyleLbl="node1" presStyleIdx="0" presStyleCnt="2">
        <dgm:presLayoutVars>
          <dgm:chMax val="0"/>
          <dgm:bulletEnabled val="1"/>
        </dgm:presLayoutVars>
      </dgm:prSet>
      <dgm:spPr/>
    </dgm:pt>
    <dgm:pt modelId="{72CD5ED3-64E7-4F70-BB31-1ED9592DD357}" type="pres">
      <dgm:prSet presAssocID="{A7C3CFBD-DA21-4B11-BFFF-935F2C857191}" presName="spacer" presStyleCnt="0"/>
      <dgm:spPr/>
    </dgm:pt>
    <dgm:pt modelId="{3641168A-EC37-4A75-BF2D-CDC8F4495B99}" type="pres">
      <dgm:prSet presAssocID="{1041BA37-EAD5-4AE1-8CBD-2F0DCA3B8B29}" presName="parentText" presStyleLbl="node1" presStyleIdx="1" presStyleCnt="2">
        <dgm:presLayoutVars>
          <dgm:chMax val="0"/>
          <dgm:bulletEnabled val="1"/>
        </dgm:presLayoutVars>
      </dgm:prSet>
      <dgm:spPr/>
    </dgm:pt>
  </dgm:ptLst>
  <dgm:cxnLst>
    <dgm:cxn modelId="{3992392A-5E41-445C-9055-406F0EFCA019}" type="presOf" srcId="{FD96F02B-2210-4A54-B62B-510C5D3B3BE5}" destId="{27D73D26-C0F4-4D12-A6AB-15A5FDB235CD}" srcOrd="0" destOrd="0" presId="urn:microsoft.com/office/officeart/2005/8/layout/vList2"/>
    <dgm:cxn modelId="{40BD7358-84D8-48CE-89CF-347C829AE202}" srcId="{E8F3611E-F463-4881-9E1B-42FE3B571C80}" destId="{1041BA37-EAD5-4AE1-8CBD-2F0DCA3B8B29}" srcOrd="1" destOrd="0" parTransId="{7E15D226-704E-4C26-A935-78F33B626305}" sibTransId="{E4A7DB95-3B5A-44FB-8243-1A3B0894405D}"/>
    <dgm:cxn modelId="{AEF07BB3-7937-425B-89E7-AF89B75F3E6C}" type="presOf" srcId="{E8F3611E-F463-4881-9E1B-42FE3B571C80}" destId="{DF52C333-4F25-4FF6-B14E-67C394925BEE}" srcOrd="0" destOrd="0" presId="urn:microsoft.com/office/officeart/2005/8/layout/vList2"/>
    <dgm:cxn modelId="{19F749E0-1F92-4897-A7DF-76DB5D673871}" srcId="{E8F3611E-F463-4881-9E1B-42FE3B571C80}" destId="{FD96F02B-2210-4A54-B62B-510C5D3B3BE5}" srcOrd="0" destOrd="0" parTransId="{091AB2ED-EBCC-4648-89CB-13DB88C9FDC5}" sibTransId="{A7C3CFBD-DA21-4B11-BFFF-935F2C857191}"/>
    <dgm:cxn modelId="{E2B498F4-8EE7-46D1-80FB-3D1992127D12}" type="presOf" srcId="{1041BA37-EAD5-4AE1-8CBD-2F0DCA3B8B29}" destId="{3641168A-EC37-4A75-BF2D-CDC8F4495B99}" srcOrd="0" destOrd="0" presId="urn:microsoft.com/office/officeart/2005/8/layout/vList2"/>
    <dgm:cxn modelId="{FC971844-9425-4285-B277-35B09C4C657B}" type="presParOf" srcId="{DF52C333-4F25-4FF6-B14E-67C394925BEE}" destId="{27D73D26-C0F4-4D12-A6AB-15A5FDB235CD}" srcOrd="0" destOrd="0" presId="urn:microsoft.com/office/officeart/2005/8/layout/vList2"/>
    <dgm:cxn modelId="{BEE5E940-B70C-4FC9-810E-33735A593236}" type="presParOf" srcId="{DF52C333-4F25-4FF6-B14E-67C394925BEE}" destId="{72CD5ED3-64E7-4F70-BB31-1ED9592DD357}" srcOrd="1" destOrd="0" presId="urn:microsoft.com/office/officeart/2005/8/layout/vList2"/>
    <dgm:cxn modelId="{3C601645-8229-4204-A543-C4CED0412C57}" type="presParOf" srcId="{DF52C333-4F25-4FF6-B14E-67C394925BEE}" destId="{3641168A-EC37-4A75-BF2D-CDC8F4495B9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B54305-A842-49CE-BACA-1838C78448DF}" type="doc">
      <dgm:prSet loTypeId="urn:microsoft.com/office/officeart/2009/3/layout/HorizontalOrganizationChart" loCatId="hierarchy" qsTypeId="urn:microsoft.com/office/officeart/2005/8/quickstyle/simple1" qsCatId="simple" csTypeId="urn:microsoft.com/office/officeart/2005/8/colors/accent1_1" csCatId="accent1"/>
      <dgm:spPr/>
      <dgm:t>
        <a:bodyPr/>
        <a:lstStyle/>
        <a:p>
          <a:endParaRPr lang="en-IN"/>
        </a:p>
      </dgm:t>
    </dgm:pt>
    <dgm:pt modelId="{5653705C-4A6F-4D87-B71B-B73981F0E145}">
      <dgm:prSet custT="1"/>
      <dgm:spPr/>
      <dgm:t>
        <a:bodyPr/>
        <a:lstStyle/>
        <a:p>
          <a:pPr rtl="0"/>
          <a:r>
            <a:rPr lang="en-GB" sz="1600" b="1" u="none" dirty="0">
              <a:latin typeface="Cambria" panose="02040503050406030204" pitchFamily="18" charset="0"/>
            </a:rPr>
            <a:t>For First Schedule (by Board of Discipline)</a:t>
          </a:r>
          <a:endParaRPr lang="en-IN" sz="1600" b="1" u="none" dirty="0">
            <a:latin typeface="Cambria" panose="02040503050406030204" pitchFamily="18" charset="0"/>
          </a:endParaRPr>
        </a:p>
      </dgm:t>
    </dgm:pt>
    <dgm:pt modelId="{766F2E31-2474-4F26-8C74-C6C69797DD82}" type="parTrans" cxnId="{0A20EBFF-FCD9-4783-8199-9D40B1A93325}">
      <dgm:prSet/>
      <dgm:spPr/>
      <dgm:t>
        <a:bodyPr/>
        <a:lstStyle/>
        <a:p>
          <a:endParaRPr lang="en-IN" sz="1600">
            <a:latin typeface="Cambria" panose="02040503050406030204" pitchFamily="18" charset="0"/>
          </a:endParaRPr>
        </a:p>
      </dgm:t>
    </dgm:pt>
    <dgm:pt modelId="{60E8B8F6-A98D-40F8-A8E9-30C5AB783D5F}" type="sibTrans" cxnId="{0A20EBFF-FCD9-4783-8199-9D40B1A93325}">
      <dgm:prSet/>
      <dgm:spPr/>
      <dgm:t>
        <a:bodyPr/>
        <a:lstStyle/>
        <a:p>
          <a:endParaRPr lang="en-IN" sz="1600">
            <a:latin typeface="Cambria" panose="02040503050406030204" pitchFamily="18" charset="0"/>
          </a:endParaRPr>
        </a:p>
      </dgm:t>
    </dgm:pt>
    <dgm:pt modelId="{5D479FC9-4569-40CE-81B5-7FA092B26BB8}">
      <dgm:prSet custT="1"/>
      <dgm:spPr/>
      <dgm:t>
        <a:bodyPr/>
        <a:lstStyle/>
        <a:p>
          <a:pPr rtl="0"/>
          <a:r>
            <a:rPr lang="en-GB" sz="1600">
              <a:latin typeface="Cambria" panose="02040503050406030204" pitchFamily="18" charset="0"/>
            </a:rPr>
            <a:t>Reprimand</a:t>
          </a:r>
          <a:endParaRPr lang="en-IN" sz="1600">
            <a:latin typeface="Cambria" panose="02040503050406030204" pitchFamily="18" charset="0"/>
          </a:endParaRPr>
        </a:p>
      </dgm:t>
    </dgm:pt>
    <dgm:pt modelId="{9CBE6734-706C-481A-B54C-D16DB425E5CA}" type="parTrans" cxnId="{F3244BF5-FAD4-4A62-893C-153F47222E59}">
      <dgm:prSet/>
      <dgm:spPr/>
      <dgm:t>
        <a:bodyPr/>
        <a:lstStyle/>
        <a:p>
          <a:endParaRPr lang="en-IN" sz="1600">
            <a:latin typeface="Cambria" panose="02040503050406030204" pitchFamily="18" charset="0"/>
          </a:endParaRPr>
        </a:p>
      </dgm:t>
    </dgm:pt>
    <dgm:pt modelId="{B47A0FC4-4B29-49B5-884A-E664BF1E390C}" type="sibTrans" cxnId="{F3244BF5-FAD4-4A62-893C-153F47222E59}">
      <dgm:prSet/>
      <dgm:spPr/>
      <dgm:t>
        <a:bodyPr/>
        <a:lstStyle/>
        <a:p>
          <a:endParaRPr lang="en-IN" sz="1600">
            <a:latin typeface="Cambria" panose="02040503050406030204" pitchFamily="18" charset="0"/>
          </a:endParaRPr>
        </a:p>
      </dgm:t>
    </dgm:pt>
    <dgm:pt modelId="{3C4F58E7-6E3C-4C66-B934-B5BBE41AC038}">
      <dgm:prSet custT="1"/>
      <dgm:spPr/>
      <dgm:t>
        <a:bodyPr/>
        <a:lstStyle/>
        <a:p>
          <a:pPr rtl="0"/>
          <a:r>
            <a:rPr lang="en-GB" sz="1600">
              <a:latin typeface="Cambria" panose="02040503050406030204" pitchFamily="18" charset="0"/>
            </a:rPr>
            <a:t>Suspension upto 3 months</a:t>
          </a:r>
          <a:endParaRPr lang="en-IN" sz="1600">
            <a:latin typeface="Cambria" panose="02040503050406030204" pitchFamily="18" charset="0"/>
          </a:endParaRPr>
        </a:p>
      </dgm:t>
    </dgm:pt>
    <dgm:pt modelId="{732BAF0F-6D76-45E4-BB87-13C32432984B}" type="parTrans" cxnId="{4D7F5C13-0A1B-495D-856F-744D77363B62}">
      <dgm:prSet/>
      <dgm:spPr/>
      <dgm:t>
        <a:bodyPr/>
        <a:lstStyle/>
        <a:p>
          <a:endParaRPr lang="en-IN" sz="1600">
            <a:latin typeface="Cambria" panose="02040503050406030204" pitchFamily="18" charset="0"/>
          </a:endParaRPr>
        </a:p>
      </dgm:t>
    </dgm:pt>
    <dgm:pt modelId="{92383F50-F59B-4340-B8CA-18B4D789D941}" type="sibTrans" cxnId="{4D7F5C13-0A1B-495D-856F-744D77363B62}">
      <dgm:prSet/>
      <dgm:spPr/>
      <dgm:t>
        <a:bodyPr/>
        <a:lstStyle/>
        <a:p>
          <a:endParaRPr lang="en-IN" sz="1600">
            <a:latin typeface="Cambria" panose="02040503050406030204" pitchFamily="18" charset="0"/>
          </a:endParaRPr>
        </a:p>
      </dgm:t>
    </dgm:pt>
    <dgm:pt modelId="{4529A781-1492-48BE-A4DA-10EA31569F41}">
      <dgm:prSet custT="1"/>
      <dgm:spPr/>
      <dgm:t>
        <a:bodyPr/>
        <a:lstStyle/>
        <a:p>
          <a:pPr rtl="0"/>
          <a:r>
            <a:rPr lang="en-GB" sz="1600">
              <a:latin typeface="Cambria" panose="02040503050406030204" pitchFamily="18" charset="0"/>
            </a:rPr>
            <a:t>Fine upto rupees one lakh.</a:t>
          </a:r>
          <a:endParaRPr lang="en-IN" sz="1600">
            <a:latin typeface="Cambria" panose="02040503050406030204" pitchFamily="18" charset="0"/>
          </a:endParaRPr>
        </a:p>
      </dgm:t>
    </dgm:pt>
    <dgm:pt modelId="{DFB0DF71-4A87-4931-BBC7-59DCF427A0D0}" type="parTrans" cxnId="{98006487-3B91-4F6D-9F25-E269AED6656C}">
      <dgm:prSet/>
      <dgm:spPr/>
      <dgm:t>
        <a:bodyPr/>
        <a:lstStyle/>
        <a:p>
          <a:endParaRPr lang="en-IN" sz="1600">
            <a:latin typeface="Cambria" panose="02040503050406030204" pitchFamily="18" charset="0"/>
          </a:endParaRPr>
        </a:p>
      </dgm:t>
    </dgm:pt>
    <dgm:pt modelId="{027A58C1-F801-4647-BF58-B54E13C6AAC6}" type="sibTrans" cxnId="{98006487-3B91-4F6D-9F25-E269AED6656C}">
      <dgm:prSet/>
      <dgm:spPr/>
      <dgm:t>
        <a:bodyPr/>
        <a:lstStyle/>
        <a:p>
          <a:endParaRPr lang="en-IN" sz="1600">
            <a:latin typeface="Cambria" panose="02040503050406030204" pitchFamily="18" charset="0"/>
          </a:endParaRPr>
        </a:p>
      </dgm:t>
    </dgm:pt>
    <dgm:pt modelId="{6FE3ED9E-5522-49A4-85E4-B1759565A477}" type="pres">
      <dgm:prSet presAssocID="{F8B54305-A842-49CE-BACA-1838C78448DF}" presName="hierChild1" presStyleCnt="0">
        <dgm:presLayoutVars>
          <dgm:orgChart val="1"/>
          <dgm:chPref val="1"/>
          <dgm:dir/>
          <dgm:animOne val="branch"/>
          <dgm:animLvl val="lvl"/>
          <dgm:resizeHandles/>
        </dgm:presLayoutVars>
      </dgm:prSet>
      <dgm:spPr/>
    </dgm:pt>
    <dgm:pt modelId="{6D1914C9-034A-4C38-8B45-812E1B3DF738}" type="pres">
      <dgm:prSet presAssocID="{5653705C-4A6F-4D87-B71B-B73981F0E145}" presName="hierRoot1" presStyleCnt="0">
        <dgm:presLayoutVars>
          <dgm:hierBranch val="init"/>
        </dgm:presLayoutVars>
      </dgm:prSet>
      <dgm:spPr/>
    </dgm:pt>
    <dgm:pt modelId="{CD7CAAC8-83E2-4B32-A51E-4B5704BD27B0}" type="pres">
      <dgm:prSet presAssocID="{5653705C-4A6F-4D87-B71B-B73981F0E145}" presName="rootComposite1" presStyleCnt="0"/>
      <dgm:spPr/>
    </dgm:pt>
    <dgm:pt modelId="{AB127DBD-A5A5-43B8-9682-2C84A6C394B5}" type="pres">
      <dgm:prSet presAssocID="{5653705C-4A6F-4D87-B71B-B73981F0E145}" presName="rootText1" presStyleLbl="node0" presStyleIdx="0" presStyleCnt="1">
        <dgm:presLayoutVars>
          <dgm:chPref val="3"/>
        </dgm:presLayoutVars>
      </dgm:prSet>
      <dgm:spPr/>
    </dgm:pt>
    <dgm:pt modelId="{3B4CC1BF-5756-4704-99BD-3922C08D9ABE}" type="pres">
      <dgm:prSet presAssocID="{5653705C-4A6F-4D87-B71B-B73981F0E145}" presName="rootConnector1" presStyleLbl="node1" presStyleIdx="0" presStyleCnt="0"/>
      <dgm:spPr/>
    </dgm:pt>
    <dgm:pt modelId="{6E523777-A5A2-4D74-9EFE-FB543F4FA56D}" type="pres">
      <dgm:prSet presAssocID="{5653705C-4A6F-4D87-B71B-B73981F0E145}" presName="hierChild2" presStyleCnt="0"/>
      <dgm:spPr/>
    </dgm:pt>
    <dgm:pt modelId="{F41835D0-273A-4377-AC5E-6371D9CFEFED}" type="pres">
      <dgm:prSet presAssocID="{9CBE6734-706C-481A-B54C-D16DB425E5CA}" presName="Name64" presStyleLbl="parChTrans1D2" presStyleIdx="0" presStyleCnt="3"/>
      <dgm:spPr/>
    </dgm:pt>
    <dgm:pt modelId="{0553F0C5-44F8-40E4-A102-A37B0977A238}" type="pres">
      <dgm:prSet presAssocID="{5D479FC9-4569-40CE-81B5-7FA092B26BB8}" presName="hierRoot2" presStyleCnt="0">
        <dgm:presLayoutVars>
          <dgm:hierBranch val="init"/>
        </dgm:presLayoutVars>
      </dgm:prSet>
      <dgm:spPr/>
    </dgm:pt>
    <dgm:pt modelId="{622BDF5E-1E4D-44DC-875F-FF8690E094AE}" type="pres">
      <dgm:prSet presAssocID="{5D479FC9-4569-40CE-81B5-7FA092B26BB8}" presName="rootComposite" presStyleCnt="0"/>
      <dgm:spPr/>
    </dgm:pt>
    <dgm:pt modelId="{7CDC5AD2-75D9-4F29-8C01-CC5245EF1FE6}" type="pres">
      <dgm:prSet presAssocID="{5D479FC9-4569-40CE-81B5-7FA092B26BB8}" presName="rootText" presStyleLbl="node2" presStyleIdx="0" presStyleCnt="3">
        <dgm:presLayoutVars>
          <dgm:chPref val="3"/>
        </dgm:presLayoutVars>
      </dgm:prSet>
      <dgm:spPr/>
    </dgm:pt>
    <dgm:pt modelId="{D90F602B-39D0-448A-8AD0-79C15B17662A}" type="pres">
      <dgm:prSet presAssocID="{5D479FC9-4569-40CE-81B5-7FA092B26BB8}" presName="rootConnector" presStyleLbl="node2" presStyleIdx="0" presStyleCnt="3"/>
      <dgm:spPr/>
    </dgm:pt>
    <dgm:pt modelId="{2CF3518D-2683-41D2-96C3-92F535638EC3}" type="pres">
      <dgm:prSet presAssocID="{5D479FC9-4569-40CE-81B5-7FA092B26BB8}" presName="hierChild4" presStyleCnt="0"/>
      <dgm:spPr/>
    </dgm:pt>
    <dgm:pt modelId="{EEB1AA86-2A12-4561-9E32-45879A9F07F1}" type="pres">
      <dgm:prSet presAssocID="{5D479FC9-4569-40CE-81B5-7FA092B26BB8}" presName="hierChild5" presStyleCnt="0"/>
      <dgm:spPr/>
    </dgm:pt>
    <dgm:pt modelId="{3D174C34-9989-434E-8D10-4F5F6EE42921}" type="pres">
      <dgm:prSet presAssocID="{732BAF0F-6D76-45E4-BB87-13C32432984B}" presName="Name64" presStyleLbl="parChTrans1D2" presStyleIdx="1" presStyleCnt="3"/>
      <dgm:spPr/>
    </dgm:pt>
    <dgm:pt modelId="{3E49BC1A-F8F2-480E-B0A0-47B23C8B9EFA}" type="pres">
      <dgm:prSet presAssocID="{3C4F58E7-6E3C-4C66-B934-B5BBE41AC038}" presName="hierRoot2" presStyleCnt="0">
        <dgm:presLayoutVars>
          <dgm:hierBranch val="init"/>
        </dgm:presLayoutVars>
      </dgm:prSet>
      <dgm:spPr/>
    </dgm:pt>
    <dgm:pt modelId="{8B6A35A6-8BF0-46C1-B2BF-66ADB7699F83}" type="pres">
      <dgm:prSet presAssocID="{3C4F58E7-6E3C-4C66-B934-B5BBE41AC038}" presName="rootComposite" presStyleCnt="0"/>
      <dgm:spPr/>
    </dgm:pt>
    <dgm:pt modelId="{FD2CBF4F-35F3-4B61-8D3F-3950C02C1F22}" type="pres">
      <dgm:prSet presAssocID="{3C4F58E7-6E3C-4C66-B934-B5BBE41AC038}" presName="rootText" presStyleLbl="node2" presStyleIdx="1" presStyleCnt="3">
        <dgm:presLayoutVars>
          <dgm:chPref val="3"/>
        </dgm:presLayoutVars>
      </dgm:prSet>
      <dgm:spPr/>
    </dgm:pt>
    <dgm:pt modelId="{774DEE51-5AFE-46DC-8ABD-2F7D0CBF9077}" type="pres">
      <dgm:prSet presAssocID="{3C4F58E7-6E3C-4C66-B934-B5BBE41AC038}" presName="rootConnector" presStyleLbl="node2" presStyleIdx="1" presStyleCnt="3"/>
      <dgm:spPr/>
    </dgm:pt>
    <dgm:pt modelId="{F185F606-0849-4E7A-A226-04A118478F52}" type="pres">
      <dgm:prSet presAssocID="{3C4F58E7-6E3C-4C66-B934-B5BBE41AC038}" presName="hierChild4" presStyleCnt="0"/>
      <dgm:spPr/>
    </dgm:pt>
    <dgm:pt modelId="{12729835-412C-4F3F-8911-76BDD570217C}" type="pres">
      <dgm:prSet presAssocID="{3C4F58E7-6E3C-4C66-B934-B5BBE41AC038}" presName="hierChild5" presStyleCnt="0"/>
      <dgm:spPr/>
    </dgm:pt>
    <dgm:pt modelId="{983EB454-6DC0-44B0-97F5-F133C4C1BBB6}" type="pres">
      <dgm:prSet presAssocID="{DFB0DF71-4A87-4931-BBC7-59DCF427A0D0}" presName="Name64" presStyleLbl="parChTrans1D2" presStyleIdx="2" presStyleCnt="3"/>
      <dgm:spPr/>
    </dgm:pt>
    <dgm:pt modelId="{3F52A91B-CF5C-4349-94B4-0EA58BAF7F31}" type="pres">
      <dgm:prSet presAssocID="{4529A781-1492-48BE-A4DA-10EA31569F41}" presName="hierRoot2" presStyleCnt="0">
        <dgm:presLayoutVars>
          <dgm:hierBranch val="init"/>
        </dgm:presLayoutVars>
      </dgm:prSet>
      <dgm:spPr/>
    </dgm:pt>
    <dgm:pt modelId="{CFB0FA76-AF76-4F9C-B004-37A37E172C77}" type="pres">
      <dgm:prSet presAssocID="{4529A781-1492-48BE-A4DA-10EA31569F41}" presName="rootComposite" presStyleCnt="0"/>
      <dgm:spPr/>
    </dgm:pt>
    <dgm:pt modelId="{44E9CA8B-D6DC-4139-948E-CE4D4A9F5AD9}" type="pres">
      <dgm:prSet presAssocID="{4529A781-1492-48BE-A4DA-10EA31569F41}" presName="rootText" presStyleLbl="node2" presStyleIdx="2" presStyleCnt="3">
        <dgm:presLayoutVars>
          <dgm:chPref val="3"/>
        </dgm:presLayoutVars>
      </dgm:prSet>
      <dgm:spPr/>
    </dgm:pt>
    <dgm:pt modelId="{ABD51513-3558-4EAC-82B6-56D7F6FC04CE}" type="pres">
      <dgm:prSet presAssocID="{4529A781-1492-48BE-A4DA-10EA31569F41}" presName="rootConnector" presStyleLbl="node2" presStyleIdx="2" presStyleCnt="3"/>
      <dgm:spPr/>
    </dgm:pt>
    <dgm:pt modelId="{E0ADC406-98D1-4AF9-A840-8B55A936FF46}" type="pres">
      <dgm:prSet presAssocID="{4529A781-1492-48BE-A4DA-10EA31569F41}" presName="hierChild4" presStyleCnt="0"/>
      <dgm:spPr/>
    </dgm:pt>
    <dgm:pt modelId="{E7951699-0407-40BF-9A28-D6D5570A0D0D}" type="pres">
      <dgm:prSet presAssocID="{4529A781-1492-48BE-A4DA-10EA31569F41}" presName="hierChild5" presStyleCnt="0"/>
      <dgm:spPr/>
    </dgm:pt>
    <dgm:pt modelId="{7E76E587-8084-403C-A46A-B2A95CF92A41}" type="pres">
      <dgm:prSet presAssocID="{5653705C-4A6F-4D87-B71B-B73981F0E145}" presName="hierChild3" presStyleCnt="0"/>
      <dgm:spPr/>
    </dgm:pt>
  </dgm:ptLst>
  <dgm:cxnLst>
    <dgm:cxn modelId="{4D7F5C13-0A1B-495D-856F-744D77363B62}" srcId="{5653705C-4A6F-4D87-B71B-B73981F0E145}" destId="{3C4F58E7-6E3C-4C66-B934-B5BBE41AC038}" srcOrd="1" destOrd="0" parTransId="{732BAF0F-6D76-45E4-BB87-13C32432984B}" sibTransId="{92383F50-F59B-4340-B8CA-18B4D789D941}"/>
    <dgm:cxn modelId="{7FCA842B-5302-4054-BE50-EC4DFC88B75E}" type="presOf" srcId="{5653705C-4A6F-4D87-B71B-B73981F0E145}" destId="{AB127DBD-A5A5-43B8-9682-2C84A6C394B5}" srcOrd="0" destOrd="0" presId="urn:microsoft.com/office/officeart/2009/3/layout/HorizontalOrganizationChart"/>
    <dgm:cxn modelId="{31A4B035-3EA2-42D9-994A-AC906EDC2D62}" type="presOf" srcId="{4529A781-1492-48BE-A4DA-10EA31569F41}" destId="{ABD51513-3558-4EAC-82B6-56D7F6FC04CE}" srcOrd="1" destOrd="0" presId="urn:microsoft.com/office/officeart/2009/3/layout/HorizontalOrganizationChart"/>
    <dgm:cxn modelId="{6D9C6A37-89BC-4D22-996E-47ADE3F3737E}" type="presOf" srcId="{732BAF0F-6D76-45E4-BB87-13C32432984B}" destId="{3D174C34-9989-434E-8D10-4F5F6EE42921}" srcOrd="0" destOrd="0" presId="urn:microsoft.com/office/officeart/2009/3/layout/HorizontalOrganizationChart"/>
    <dgm:cxn modelId="{C69AE076-D8B1-4F1F-8340-97CB64CEC71B}" type="presOf" srcId="{5D479FC9-4569-40CE-81B5-7FA092B26BB8}" destId="{D90F602B-39D0-448A-8AD0-79C15B17662A}" srcOrd="1" destOrd="0" presId="urn:microsoft.com/office/officeart/2009/3/layout/HorizontalOrganizationChart"/>
    <dgm:cxn modelId="{98ECE37E-EF73-49D7-98F0-86A66304062A}" type="presOf" srcId="{3C4F58E7-6E3C-4C66-B934-B5BBE41AC038}" destId="{774DEE51-5AFE-46DC-8ABD-2F7D0CBF9077}" srcOrd="1" destOrd="0" presId="urn:microsoft.com/office/officeart/2009/3/layout/HorizontalOrganizationChart"/>
    <dgm:cxn modelId="{3F18C085-E2EA-49C5-A5AB-C95328C929E5}" type="presOf" srcId="{F8B54305-A842-49CE-BACA-1838C78448DF}" destId="{6FE3ED9E-5522-49A4-85E4-B1759565A477}" srcOrd="0" destOrd="0" presId="urn:microsoft.com/office/officeart/2009/3/layout/HorizontalOrganizationChart"/>
    <dgm:cxn modelId="{98006487-3B91-4F6D-9F25-E269AED6656C}" srcId="{5653705C-4A6F-4D87-B71B-B73981F0E145}" destId="{4529A781-1492-48BE-A4DA-10EA31569F41}" srcOrd="2" destOrd="0" parTransId="{DFB0DF71-4A87-4931-BBC7-59DCF427A0D0}" sibTransId="{027A58C1-F801-4647-BF58-B54E13C6AAC6}"/>
    <dgm:cxn modelId="{34F30589-EF4B-48ED-9ECD-69F4D99B71F0}" type="presOf" srcId="{3C4F58E7-6E3C-4C66-B934-B5BBE41AC038}" destId="{FD2CBF4F-35F3-4B61-8D3F-3950C02C1F22}" srcOrd="0" destOrd="0" presId="urn:microsoft.com/office/officeart/2009/3/layout/HorizontalOrganizationChart"/>
    <dgm:cxn modelId="{6A5437B9-0C4B-4D27-A39A-87527B19A11E}" type="presOf" srcId="{5653705C-4A6F-4D87-B71B-B73981F0E145}" destId="{3B4CC1BF-5756-4704-99BD-3922C08D9ABE}" srcOrd="1" destOrd="0" presId="urn:microsoft.com/office/officeart/2009/3/layout/HorizontalOrganizationChart"/>
    <dgm:cxn modelId="{B22573D0-1E55-4B7D-836F-B0A2E5192F2D}" type="presOf" srcId="{DFB0DF71-4A87-4931-BBC7-59DCF427A0D0}" destId="{983EB454-6DC0-44B0-97F5-F133C4C1BBB6}" srcOrd="0" destOrd="0" presId="urn:microsoft.com/office/officeart/2009/3/layout/HorizontalOrganizationChart"/>
    <dgm:cxn modelId="{E465E6E4-65E2-45BB-8307-D9A9B345C6AD}" type="presOf" srcId="{5D479FC9-4569-40CE-81B5-7FA092B26BB8}" destId="{7CDC5AD2-75D9-4F29-8C01-CC5245EF1FE6}" srcOrd="0" destOrd="0" presId="urn:microsoft.com/office/officeart/2009/3/layout/HorizontalOrganizationChart"/>
    <dgm:cxn modelId="{191039F2-992C-4B22-8C48-F60FDD58F3C5}" type="presOf" srcId="{4529A781-1492-48BE-A4DA-10EA31569F41}" destId="{44E9CA8B-D6DC-4139-948E-CE4D4A9F5AD9}" srcOrd="0" destOrd="0" presId="urn:microsoft.com/office/officeart/2009/3/layout/HorizontalOrganizationChart"/>
    <dgm:cxn modelId="{F3244BF5-FAD4-4A62-893C-153F47222E59}" srcId="{5653705C-4A6F-4D87-B71B-B73981F0E145}" destId="{5D479FC9-4569-40CE-81B5-7FA092B26BB8}" srcOrd="0" destOrd="0" parTransId="{9CBE6734-706C-481A-B54C-D16DB425E5CA}" sibTransId="{B47A0FC4-4B29-49B5-884A-E664BF1E390C}"/>
    <dgm:cxn modelId="{49C08FFA-3FCC-4C26-AF1C-51077347A0AD}" type="presOf" srcId="{9CBE6734-706C-481A-B54C-D16DB425E5CA}" destId="{F41835D0-273A-4377-AC5E-6371D9CFEFED}" srcOrd="0" destOrd="0" presId="urn:microsoft.com/office/officeart/2009/3/layout/HorizontalOrganizationChart"/>
    <dgm:cxn modelId="{0A20EBFF-FCD9-4783-8199-9D40B1A93325}" srcId="{F8B54305-A842-49CE-BACA-1838C78448DF}" destId="{5653705C-4A6F-4D87-B71B-B73981F0E145}" srcOrd="0" destOrd="0" parTransId="{766F2E31-2474-4F26-8C74-C6C69797DD82}" sibTransId="{60E8B8F6-A98D-40F8-A8E9-30C5AB783D5F}"/>
    <dgm:cxn modelId="{9F482DC1-E3FC-4BF6-A649-2B76A448C82E}" type="presParOf" srcId="{6FE3ED9E-5522-49A4-85E4-B1759565A477}" destId="{6D1914C9-034A-4C38-8B45-812E1B3DF738}" srcOrd="0" destOrd="0" presId="urn:microsoft.com/office/officeart/2009/3/layout/HorizontalOrganizationChart"/>
    <dgm:cxn modelId="{5CA189C1-A99E-451A-B4D6-0B9A71101731}" type="presParOf" srcId="{6D1914C9-034A-4C38-8B45-812E1B3DF738}" destId="{CD7CAAC8-83E2-4B32-A51E-4B5704BD27B0}" srcOrd="0" destOrd="0" presId="urn:microsoft.com/office/officeart/2009/3/layout/HorizontalOrganizationChart"/>
    <dgm:cxn modelId="{64A113E4-6BE4-4B04-80A7-8450D9B96D85}" type="presParOf" srcId="{CD7CAAC8-83E2-4B32-A51E-4B5704BD27B0}" destId="{AB127DBD-A5A5-43B8-9682-2C84A6C394B5}" srcOrd="0" destOrd="0" presId="urn:microsoft.com/office/officeart/2009/3/layout/HorizontalOrganizationChart"/>
    <dgm:cxn modelId="{0FA7AA4E-611C-49D1-B436-2BE0E099AA2D}" type="presParOf" srcId="{CD7CAAC8-83E2-4B32-A51E-4B5704BD27B0}" destId="{3B4CC1BF-5756-4704-99BD-3922C08D9ABE}" srcOrd="1" destOrd="0" presId="urn:microsoft.com/office/officeart/2009/3/layout/HorizontalOrganizationChart"/>
    <dgm:cxn modelId="{236F08DE-3095-4D12-9A45-F5661D81C075}" type="presParOf" srcId="{6D1914C9-034A-4C38-8B45-812E1B3DF738}" destId="{6E523777-A5A2-4D74-9EFE-FB543F4FA56D}" srcOrd="1" destOrd="0" presId="urn:microsoft.com/office/officeart/2009/3/layout/HorizontalOrganizationChart"/>
    <dgm:cxn modelId="{57DAE3ED-A7DB-4A7C-BB53-200493E1A70C}" type="presParOf" srcId="{6E523777-A5A2-4D74-9EFE-FB543F4FA56D}" destId="{F41835D0-273A-4377-AC5E-6371D9CFEFED}" srcOrd="0" destOrd="0" presId="urn:microsoft.com/office/officeart/2009/3/layout/HorizontalOrganizationChart"/>
    <dgm:cxn modelId="{CC30CB31-D6ED-4FB2-B071-6A193F7FBE05}" type="presParOf" srcId="{6E523777-A5A2-4D74-9EFE-FB543F4FA56D}" destId="{0553F0C5-44F8-40E4-A102-A37B0977A238}" srcOrd="1" destOrd="0" presId="urn:microsoft.com/office/officeart/2009/3/layout/HorizontalOrganizationChart"/>
    <dgm:cxn modelId="{828F241C-71F9-4B34-B785-A575B6673537}" type="presParOf" srcId="{0553F0C5-44F8-40E4-A102-A37B0977A238}" destId="{622BDF5E-1E4D-44DC-875F-FF8690E094AE}" srcOrd="0" destOrd="0" presId="urn:microsoft.com/office/officeart/2009/3/layout/HorizontalOrganizationChart"/>
    <dgm:cxn modelId="{E7C427DF-392D-4CA2-884C-499ED3A29C17}" type="presParOf" srcId="{622BDF5E-1E4D-44DC-875F-FF8690E094AE}" destId="{7CDC5AD2-75D9-4F29-8C01-CC5245EF1FE6}" srcOrd="0" destOrd="0" presId="urn:microsoft.com/office/officeart/2009/3/layout/HorizontalOrganizationChart"/>
    <dgm:cxn modelId="{77B47F3B-DBDE-4733-93F3-9197D32998A3}" type="presParOf" srcId="{622BDF5E-1E4D-44DC-875F-FF8690E094AE}" destId="{D90F602B-39D0-448A-8AD0-79C15B17662A}" srcOrd="1" destOrd="0" presId="urn:microsoft.com/office/officeart/2009/3/layout/HorizontalOrganizationChart"/>
    <dgm:cxn modelId="{37E01612-E492-453A-BE21-16504B19C220}" type="presParOf" srcId="{0553F0C5-44F8-40E4-A102-A37B0977A238}" destId="{2CF3518D-2683-41D2-96C3-92F535638EC3}" srcOrd="1" destOrd="0" presId="urn:microsoft.com/office/officeart/2009/3/layout/HorizontalOrganizationChart"/>
    <dgm:cxn modelId="{2C4088FE-E069-4C16-8F1E-7B524F3C1F49}" type="presParOf" srcId="{0553F0C5-44F8-40E4-A102-A37B0977A238}" destId="{EEB1AA86-2A12-4561-9E32-45879A9F07F1}" srcOrd="2" destOrd="0" presId="urn:microsoft.com/office/officeart/2009/3/layout/HorizontalOrganizationChart"/>
    <dgm:cxn modelId="{68F64735-D63F-47B8-9198-591B0E82BF50}" type="presParOf" srcId="{6E523777-A5A2-4D74-9EFE-FB543F4FA56D}" destId="{3D174C34-9989-434E-8D10-4F5F6EE42921}" srcOrd="2" destOrd="0" presId="urn:microsoft.com/office/officeart/2009/3/layout/HorizontalOrganizationChart"/>
    <dgm:cxn modelId="{68980CDC-0341-46B2-873D-03D38DA7507D}" type="presParOf" srcId="{6E523777-A5A2-4D74-9EFE-FB543F4FA56D}" destId="{3E49BC1A-F8F2-480E-B0A0-47B23C8B9EFA}" srcOrd="3" destOrd="0" presId="urn:microsoft.com/office/officeart/2009/3/layout/HorizontalOrganizationChart"/>
    <dgm:cxn modelId="{D13AB0E9-503D-48E3-9BCF-B9890BE463FD}" type="presParOf" srcId="{3E49BC1A-F8F2-480E-B0A0-47B23C8B9EFA}" destId="{8B6A35A6-8BF0-46C1-B2BF-66ADB7699F83}" srcOrd="0" destOrd="0" presId="urn:microsoft.com/office/officeart/2009/3/layout/HorizontalOrganizationChart"/>
    <dgm:cxn modelId="{1583FDD2-2647-44CB-B88D-13B8A384D24A}" type="presParOf" srcId="{8B6A35A6-8BF0-46C1-B2BF-66ADB7699F83}" destId="{FD2CBF4F-35F3-4B61-8D3F-3950C02C1F22}" srcOrd="0" destOrd="0" presId="urn:microsoft.com/office/officeart/2009/3/layout/HorizontalOrganizationChart"/>
    <dgm:cxn modelId="{3D01ADBF-19F9-4B16-9A4C-F08F8C5A6C46}" type="presParOf" srcId="{8B6A35A6-8BF0-46C1-B2BF-66ADB7699F83}" destId="{774DEE51-5AFE-46DC-8ABD-2F7D0CBF9077}" srcOrd="1" destOrd="0" presId="urn:microsoft.com/office/officeart/2009/3/layout/HorizontalOrganizationChart"/>
    <dgm:cxn modelId="{A06D5F4E-82FE-403C-B621-A15E4B1102D8}" type="presParOf" srcId="{3E49BC1A-F8F2-480E-B0A0-47B23C8B9EFA}" destId="{F185F606-0849-4E7A-A226-04A118478F52}" srcOrd="1" destOrd="0" presId="urn:microsoft.com/office/officeart/2009/3/layout/HorizontalOrganizationChart"/>
    <dgm:cxn modelId="{B19F4BEE-CC98-4E7B-83DB-1BB7971D8C39}" type="presParOf" srcId="{3E49BC1A-F8F2-480E-B0A0-47B23C8B9EFA}" destId="{12729835-412C-4F3F-8911-76BDD570217C}" srcOrd="2" destOrd="0" presId="urn:microsoft.com/office/officeart/2009/3/layout/HorizontalOrganizationChart"/>
    <dgm:cxn modelId="{2ECFC01F-ED41-4F8D-9793-9EF8BA8E3314}" type="presParOf" srcId="{6E523777-A5A2-4D74-9EFE-FB543F4FA56D}" destId="{983EB454-6DC0-44B0-97F5-F133C4C1BBB6}" srcOrd="4" destOrd="0" presId="urn:microsoft.com/office/officeart/2009/3/layout/HorizontalOrganizationChart"/>
    <dgm:cxn modelId="{E1ED1B4B-3D54-4688-BE6F-0757A7510149}" type="presParOf" srcId="{6E523777-A5A2-4D74-9EFE-FB543F4FA56D}" destId="{3F52A91B-CF5C-4349-94B4-0EA58BAF7F31}" srcOrd="5" destOrd="0" presId="urn:microsoft.com/office/officeart/2009/3/layout/HorizontalOrganizationChart"/>
    <dgm:cxn modelId="{A00920C0-D248-4E97-9AAE-54BDEC9E653A}" type="presParOf" srcId="{3F52A91B-CF5C-4349-94B4-0EA58BAF7F31}" destId="{CFB0FA76-AF76-4F9C-B004-37A37E172C77}" srcOrd="0" destOrd="0" presId="urn:microsoft.com/office/officeart/2009/3/layout/HorizontalOrganizationChart"/>
    <dgm:cxn modelId="{8726EEB0-34BA-4F7C-8FA7-06622FE7C54D}" type="presParOf" srcId="{CFB0FA76-AF76-4F9C-B004-37A37E172C77}" destId="{44E9CA8B-D6DC-4139-948E-CE4D4A9F5AD9}" srcOrd="0" destOrd="0" presId="urn:microsoft.com/office/officeart/2009/3/layout/HorizontalOrganizationChart"/>
    <dgm:cxn modelId="{E7E5DED2-62D8-456F-A0C5-776BFA5DFA64}" type="presParOf" srcId="{CFB0FA76-AF76-4F9C-B004-37A37E172C77}" destId="{ABD51513-3558-4EAC-82B6-56D7F6FC04CE}" srcOrd="1" destOrd="0" presId="urn:microsoft.com/office/officeart/2009/3/layout/HorizontalOrganizationChart"/>
    <dgm:cxn modelId="{1AAC49D3-4C01-4098-A5C8-4AB9357A3058}" type="presParOf" srcId="{3F52A91B-CF5C-4349-94B4-0EA58BAF7F31}" destId="{E0ADC406-98D1-4AF9-A840-8B55A936FF46}" srcOrd="1" destOrd="0" presId="urn:microsoft.com/office/officeart/2009/3/layout/HorizontalOrganizationChart"/>
    <dgm:cxn modelId="{38359738-8692-4A4D-92A6-3614F727C5C8}" type="presParOf" srcId="{3F52A91B-CF5C-4349-94B4-0EA58BAF7F31}" destId="{E7951699-0407-40BF-9A28-D6D5570A0D0D}" srcOrd="2" destOrd="0" presId="urn:microsoft.com/office/officeart/2009/3/layout/HorizontalOrganizationChart"/>
    <dgm:cxn modelId="{D29BEE36-2250-46B8-B6BA-37F5D318AE76}" type="presParOf" srcId="{6D1914C9-034A-4C38-8B45-812E1B3DF738}" destId="{7E76E587-8084-403C-A46A-B2A95CF92A41}"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54388F-5E64-46D7-94BF-80E3434B2F0C}" type="doc">
      <dgm:prSet loTypeId="urn:microsoft.com/office/officeart/2009/3/layout/HorizontalOrganizationChart" loCatId="hierarchy" qsTypeId="urn:microsoft.com/office/officeart/2005/8/quickstyle/simple1" qsCatId="simple" csTypeId="urn:microsoft.com/office/officeart/2005/8/colors/accent1_1" csCatId="accent1"/>
      <dgm:spPr/>
      <dgm:t>
        <a:bodyPr/>
        <a:lstStyle/>
        <a:p>
          <a:endParaRPr lang="en-IN"/>
        </a:p>
      </dgm:t>
    </dgm:pt>
    <dgm:pt modelId="{E3CA1044-48D5-43A1-9A1A-0269EBE2529C}">
      <dgm:prSet custT="1"/>
      <dgm:spPr/>
      <dgm:t>
        <a:bodyPr/>
        <a:lstStyle/>
        <a:p>
          <a:pPr rtl="0"/>
          <a:r>
            <a:rPr lang="en-GB" sz="1600" b="1" u="none" dirty="0">
              <a:latin typeface="Cambria" panose="02040503050406030204" pitchFamily="18" charset="0"/>
            </a:rPr>
            <a:t>For Second Schedule (by Disciplinary Committee)</a:t>
          </a:r>
          <a:endParaRPr lang="en-IN" sz="1600" b="1" u="none" dirty="0">
            <a:latin typeface="Cambria" panose="02040503050406030204" pitchFamily="18" charset="0"/>
          </a:endParaRPr>
        </a:p>
      </dgm:t>
    </dgm:pt>
    <dgm:pt modelId="{0F9BB8A4-26EC-41F6-B271-7CAAD007303D}" type="parTrans" cxnId="{6E14FACB-2BB4-46D7-959B-63CAE4CAD935}">
      <dgm:prSet/>
      <dgm:spPr/>
      <dgm:t>
        <a:bodyPr/>
        <a:lstStyle/>
        <a:p>
          <a:endParaRPr lang="en-IN" sz="1600" b="0">
            <a:latin typeface="Cambria" panose="02040503050406030204" pitchFamily="18" charset="0"/>
          </a:endParaRPr>
        </a:p>
      </dgm:t>
    </dgm:pt>
    <dgm:pt modelId="{1CEA847C-E9AD-4154-B89B-42C866E2E896}" type="sibTrans" cxnId="{6E14FACB-2BB4-46D7-959B-63CAE4CAD935}">
      <dgm:prSet/>
      <dgm:spPr/>
      <dgm:t>
        <a:bodyPr/>
        <a:lstStyle/>
        <a:p>
          <a:endParaRPr lang="en-IN" sz="1600" b="0">
            <a:latin typeface="Cambria" panose="02040503050406030204" pitchFamily="18" charset="0"/>
          </a:endParaRPr>
        </a:p>
      </dgm:t>
    </dgm:pt>
    <dgm:pt modelId="{703800A7-6858-4CF2-9D23-A989EB660D8D}">
      <dgm:prSet custT="1"/>
      <dgm:spPr/>
      <dgm:t>
        <a:bodyPr/>
        <a:lstStyle/>
        <a:p>
          <a:pPr rtl="0"/>
          <a:r>
            <a:rPr lang="en-GB" sz="1600" b="0">
              <a:latin typeface="Cambria" panose="02040503050406030204" pitchFamily="18" charset="0"/>
            </a:rPr>
            <a:t>Reprimand</a:t>
          </a:r>
          <a:endParaRPr lang="en-IN" sz="1600" b="0">
            <a:latin typeface="Cambria" panose="02040503050406030204" pitchFamily="18" charset="0"/>
          </a:endParaRPr>
        </a:p>
      </dgm:t>
    </dgm:pt>
    <dgm:pt modelId="{4D172FA5-9EE5-41DF-A225-65D44A6D903E}" type="parTrans" cxnId="{065E5A06-2110-474E-9709-2A837B669A7D}">
      <dgm:prSet/>
      <dgm:spPr/>
      <dgm:t>
        <a:bodyPr/>
        <a:lstStyle/>
        <a:p>
          <a:endParaRPr lang="en-IN" sz="1600" b="0">
            <a:latin typeface="Cambria" panose="02040503050406030204" pitchFamily="18" charset="0"/>
          </a:endParaRPr>
        </a:p>
      </dgm:t>
    </dgm:pt>
    <dgm:pt modelId="{221811A8-EA97-4708-B7DE-16DD430A750A}" type="sibTrans" cxnId="{065E5A06-2110-474E-9709-2A837B669A7D}">
      <dgm:prSet/>
      <dgm:spPr/>
      <dgm:t>
        <a:bodyPr/>
        <a:lstStyle/>
        <a:p>
          <a:endParaRPr lang="en-IN" sz="1600" b="0">
            <a:latin typeface="Cambria" panose="02040503050406030204" pitchFamily="18" charset="0"/>
          </a:endParaRPr>
        </a:p>
      </dgm:t>
    </dgm:pt>
    <dgm:pt modelId="{8E881D53-363F-4A9D-B871-B5004E79B576}">
      <dgm:prSet custT="1"/>
      <dgm:spPr/>
      <dgm:t>
        <a:bodyPr/>
        <a:lstStyle/>
        <a:p>
          <a:pPr rtl="0"/>
          <a:r>
            <a:rPr lang="en-GB" sz="1600" b="0">
              <a:latin typeface="Cambria" panose="02040503050406030204" pitchFamily="18" charset="0"/>
            </a:rPr>
            <a:t>Suspension for any period or permanently</a:t>
          </a:r>
          <a:endParaRPr lang="en-IN" sz="1600" b="0">
            <a:latin typeface="Cambria" panose="02040503050406030204" pitchFamily="18" charset="0"/>
          </a:endParaRPr>
        </a:p>
      </dgm:t>
    </dgm:pt>
    <dgm:pt modelId="{DCA9A87A-3E0B-43A6-911D-14CFC1FA679B}" type="parTrans" cxnId="{A819889D-3F79-4EBC-9DB7-C73E1CF59D4E}">
      <dgm:prSet/>
      <dgm:spPr/>
      <dgm:t>
        <a:bodyPr/>
        <a:lstStyle/>
        <a:p>
          <a:endParaRPr lang="en-IN" sz="1600" b="0">
            <a:latin typeface="Cambria" panose="02040503050406030204" pitchFamily="18" charset="0"/>
          </a:endParaRPr>
        </a:p>
      </dgm:t>
    </dgm:pt>
    <dgm:pt modelId="{B801CADE-393D-4084-B563-8C9C3FDB2AC0}" type="sibTrans" cxnId="{A819889D-3F79-4EBC-9DB7-C73E1CF59D4E}">
      <dgm:prSet/>
      <dgm:spPr/>
      <dgm:t>
        <a:bodyPr/>
        <a:lstStyle/>
        <a:p>
          <a:endParaRPr lang="en-IN" sz="1600" b="0">
            <a:latin typeface="Cambria" panose="02040503050406030204" pitchFamily="18" charset="0"/>
          </a:endParaRPr>
        </a:p>
      </dgm:t>
    </dgm:pt>
    <dgm:pt modelId="{B33390FC-BF20-4F10-AC93-AA86021310B2}">
      <dgm:prSet custT="1"/>
      <dgm:spPr/>
      <dgm:t>
        <a:bodyPr/>
        <a:lstStyle/>
        <a:p>
          <a:pPr rtl="0"/>
          <a:r>
            <a:rPr lang="en-GB" sz="1600" b="0">
              <a:latin typeface="Cambria" panose="02040503050406030204" pitchFamily="18" charset="0"/>
            </a:rPr>
            <a:t>Fine upto rupees five lakhs.</a:t>
          </a:r>
          <a:endParaRPr lang="en-IN" sz="1600" b="0">
            <a:latin typeface="Cambria" panose="02040503050406030204" pitchFamily="18" charset="0"/>
          </a:endParaRPr>
        </a:p>
      </dgm:t>
    </dgm:pt>
    <dgm:pt modelId="{5625AD2A-2C2F-4FAC-87A5-E875DCDAC95E}" type="parTrans" cxnId="{70F76428-3B1B-4F2D-ADA6-662BA13CFB01}">
      <dgm:prSet/>
      <dgm:spPr/>
      <dgm:t>
        <a:bodyPr/>
        <a:lstStyle/>
        <a:p>
          <a:endParaRPr lang="en-IN" sz="1600" b="0">
            <a:latin typeface="Cambria" panose="02040503050406030204" pitchFamily="18" charset="0"/>
          </a:endParaRPr>
        </a:p>
      </dgm:t>
    </dgm:pt>
    <dgm:pt modelId="{B091C05A-F209-4CFB-8A8E-63A5AA3523F0}" type="sibTrans" cxnId="{70F76428-3B1B-4F2D-ADA6-662BA13CFB01}">
      <dgm:prSet/>
      <dgm:spPr/>
      <dgm:t>
        <a:bodyPr/>
        <a:lstStyle/>
        <a:p>
          <a:endParaRPr lang="en-IN" sz="1600" b="0">
            <a:latin typeface="Cambria" panose="02040503050406030204" pitchFamily="18" charset="0"/>
          </a:endParaRPr>
        </a:p>
      </dgm:t>
    </dgm:pt>
    <dgm:pt modelId="{3AEB5777-2586-4668-A819-841874508CBB}" type="pres">
      <dgm:prSet presAssocID="{CC54388F-5E64-46D7-94BF-80E3434B2F0C}" presName="hierChild1" presStyleCnt="0">
        <dgm:presLayoutVars>
          <dgm:orgChart val="1"/>
          <dgm:chPref val="1"/>
          <dgm:dir/>
          <dgm:animOne val="branch"/>
          <dgm:animLvl val="lvl"/>
          <dgm:resizeHandles/>
        </dgm:presLayoutVars>
      </dgm:prSet>
      <dgm:spPr/>
    </dgm:pt>
    <dgm:pt modelId="{21D1D261-47BB-4DF9-BCF4-CE7A4DA5AE5A}" type="pres">
      <dgm:prSet presAssocID="{E3CA1044-48D5-43A1-9A1A-0269EBE2529C}" presName="hierRoot1" presStyleCnt="0">
        <dgm:presLayoutVars>
          <dgm:hierBranch val="init"/>
        </dgm:presLayoutVars>
      </dgm:prSet>
      <dgm:spPr/>
    </dgm:pt>
    <dgm:pt modelId="{539592A5-88EA-474F-B217-8444C16670BE}" type="pres">
      <dgm:prSet presAssocID="{E3CA1044-48D5-43A1-9A1A-0269EBE2529C}" presName="rootComposite1" presStyleCnt="0"/>
      <dgm:spPr/>
    </dgm:pt>
    <dgm:pt modelId="{E07D3B1C-7A44-4F3F-83F4-BDC3429995DC}" type="pres">
      <dgm:prSet presAssocID="{E3CA1044-48D5-43A1-9A1A-0269EBE2529C}" presName="rootText1" presStyleLbl="node0" presStyleIdx="0" presStyleCnt="1">
        <dgm:presLayoutVars>
          <dgm:chPref val="3"/>
        </dgm:presLayoutVars>
      </dgm:prSet>
      <dgm:spPr/>
    </dgm:pt>
    <dgm:pt modelId="{0087C852-8E48-4F5F-B72F-7E53F1FA08FB}" type="pres">
      <dgm:prSet presAssocID="{E3CA1044-48D5-43A1-9A1A-0269EBE2529C}" presName="rootConnector1" presStyleLbl="node1" presStyleIdx="0" presStyleCnt="0"/>
      <dgm:spPr/>
    </dgm:pt>
    <dgm:pt modelId="{8830DA7C-5E68-4DEB-A6A4-83101FE27073}" type="pres">
      <dgm:prSet presAssocID="{E3CA1044-48D5-43A1-9A1A-0269EBE2529C}" presName="hierChild2" presStyleCnt="0"/>
      <dgm:spPr/>
    </dgm:pt>
    <dgm:pt modelId="{6A67EB77-9CA9-4518-8723-884FB6687B77}" type="pres">
      <dgm:prSet presAssocID="{4D172FA5-9EE5-41DF-A225-65D44A6D903E}" presName="Name64" presStyleLbl="parChTrans1D2" presStyleIdx="0" presStyleCnt="3"/>
      <dgm:spPr/>
    </dgm:pt>
    <dgm:pt modelId="{BBBBFF17-62F2-4DFB-BDC1-2CF629160428}" type="pres">
      <dgm:prSet presAssocID="{703800A7-6858-4CF2-9D23-A989EB660D8D}" presName="hierRoot2" presStyleCnt="0">
        <dgm:presLayoutVars>
          <dgm:hierBranch val="init"/>
        </dgm:presLayoutVars>
      </dgm:prSet>
      <dgm:spPr/>
    </dgm:pt>
    <dgm:pt modelId="{9AEC2D7B-C22A-49F1-A40D-ECB9002FC29F}" type="pres">
      <dgm:prSet presAssocID="{703800A7-6858-4CF2-9D23-A989EB660D8D}" presName="rootComposite" presStyleCnt="0"/>
      <dgm:spPr/>
    </dgm:pt>
    <dgm:pt modelId="{12F2023A-F5EC-4FAC-BCF2-D5CDDB810A2A}" type="pres">
      <dgm:prSet presAssocID="{703800A7-6858-4CF2-9D23-A989EB660D8D}" presName="rootText" presStyleLbl="node2" presStyleIdx="0" presStyleCnt="3">
        <dgm:presLayoutVars>
          <dgm:chPref val="3"/>
        </dgm:presLayoutVars>
      </dgm:prSet>
      <dgm:spPr/>
    </dgm:pt>
    <dgm:pt modelId="{00781A85-13C5-4B1A-A51C-CAF319B3A2BB}" type="pres">
      <dgm:prSet presAssocID="{703800A7-6858-4CF2-9D23-A989EB660D8D}" presName="rootConnector" presStyleLbl="node2" presStyleIdx="0" presStyleCnt="3"/>
      <dgm:spPr/>
    </dgm:pt>
    <dgm:pt modelId="{80FBE9EC-C6BC-4EA4-B55C-4152DE58CF44}" type="pres">
      <dgm:prSet presAssocID="{703800A7-6858-4CF2-9D23-A989EB660D8D}" presName="hierChild4" presStyleCnt="0"/>
      <dgm:spPr/>
    </dgm:pt>
    <dgm:pt modelId="{17510743-AD1A-405D-BFB7-2BFE231DC2F2}" type="pres">
      <dgm:prSet presAssocID="{703800A7-6858-4CF2-9D23-A989EB660D8D}" presName="hierChild5" presStyleCnt="0"/>
      <dgm:spPr/>
    </dgm:pt>
    <dgm:pt modelId="{9480D9D2-E9ED-4C15-AE0C-0E6AF692BD8A}" type="pres">
      <dgm:prSet presAssocID="{DCA9A87A-3E0B-43A6-911D-14CFC1FA679B}" presName="Name64" presStyleLbl="parChTrans1D2" presStyleIdx="1" presStyleCnt="3"/>
      <dgm:spPr/>
    </dgm:pt>
    <dgm:pt modelId="{A7241828-A71F-4DC4-9F2C-D64ACEBEC6AB}" type="pres">
      <dgm:prSet presAssocID="{8E881D53-363F-4A9D-B871-B5004E79B576}" presName="hierRoot2" presStyleCnt="0">
        <dgm:presLayoutVars>
          <dgm:hierBranch val="init"/>
        </dgm:presLayoutVars>
      </dgm:prSet>
      <dgm:spPr/>
    </dgm:pt>
    <dgm:pt modelId="{1A8FCE2E-C40F-4589-87FA-B198B370238C}" type="pres">
      <dgm:prSet presAssocID="{8E881D53-363F-4A9D-B871-B5004E79B576}" presName="rootComposite" presStyleCnt="0"/>
      <dgm:spPr/>
    </dgm:pt>
    <dgm:pt modelId="{97DB7371-E2F1-4E22-B933-9D287F6A04FA}" type="pres">
      <dgm:prSet presAssocID="{8E881D53-363F-4A9D-B871-B5004E79B576}" presName="rootText" presStyleLbl="node2" presStyleIdx="1" presStyleCnt="3">
        <dgm:presLayoutVars>
          <dgm:chPref val="3"/>
        </dgm:presLayoutVars>
      </dgm:prSet>
      <dgm:spPr/>
    </dgm:pt>
    <dgm:pt modelId="{5B7B55C8-7FB1-4A3A-B0B6-25D0544A6DD5}" type="pres">
      <dgm:prSet presAssocID="{8E881D53-363F-4A9D-B871-B5004E79B576}" presName="rootConnector" presStyleLbl="node2" presStyleIdx="1" presStyleCnt="3"/>
      <dgm:spPr/>
    </dgm:pt>
    <dgm:pt modelId="{16A8B3D8-D8D7-480E-A0DC-5F99B07E8497}" type="pres">
      <dgm:prSet presAssocID="{8E881D53-363F-4A9D-B871-B5004E79B576}" presName="hierChild4" presStyleCnt="0"/>
      <dgm:spPr/>
    </dgm:pt>
    <dgm:pt modelId="{38F9ABE3-8182-4B3E-AFFA-4C699FA32C1C}" type="pres">
      <dgm:prSet presAssocID="{8E881D53-363F-4A9D-B871-B5004E79B576}" presName="hierChild5" presStyleCnt="0"/>
      <dgm:spPr/>
    </dgm:pt>
    <dgm:pt modelId="{8A61C66F-B5FF-49A3-BFA6-EB540DFFF113}" type="pres">
      <dgm:prSet presAssocID="{5625AD2A-2C2F-4FAC-87A5-E875DCDAC95E}" presName="Name64" presStyleLbl="parChTrans1D2" presStyleIdx="2" presStyleCnt="3"/>
      <dgm:spPr/>
    </dgm:pt>
    <dgm:pt modelId="{1BACB394-546B-456F-ABD6-4A99E15F67CD}" type="pres">
      <dgm:prSet presAssocID="{B33390FC-BF20-4F10-AC93-AA86021310B2}" presName="hierRoot2" presStyleCnt="0">
        <dgm:presLayoutVars>
          <dgm:hierBranch val="init"/>
        </dgm:presLayoutVars>
      </dgm:prSet>
      <dgm:spPr/>
    </dgm:pt>
    <dgm:pt modelId="{E16C36C0-CE17-44A4-AE0E-CD35F765453B}" type="pres">
      <dgm:prSet presAssocID="{B33390FC-BF20-4F10-AC93-AA86021310B2}" presName="rootComposite" presStyleCnt="0"/>
      <dgm:spPr/>
    </dgm:pt>
    <dgm:pt modelId="{9DC49FA3-DF68-4DDF-AF22-86852C38BA97}" type="pres">
      <dgm:prSet presAssocID="{B33390FC-BF20-4F10-AC93-AA86021310B2}" presName="rootText" presStyleLbl="node2" presStyleIdx="2" presStyleCnt="3">
        <dgm:presLayoutVars>
          <dgm:chPref val="3"/>
        </dgm:presLayoutVars>
      </dgm:prSet>
      <dgm:spPr/>
    </dgm:pt>
    <dgm:pt modelId="{65CBD0E5-13C2-4A3F-8AE2-BA267AF1F47D}" type="pres">
      <dgm:prSet presAssocID="{B33390FC-BF20-4F10-AC93-AA86021310B2}" presName="rootConnector" presStyleLbl="node2" presStyleIdx="2" presStyleCnt="3"/>
      <dgm:spPr/>
    </dgm:pt>
    <dgm:pt modelId="{0546339B-65AB-4DDB-8E8D-4A3B10A859C5}" type="pres">
      <dgm:prSet presAssocID="{B33390FC-BF20-4F10-AC93-AA86021310B2}" presName="hierChild4" presStyleCnt="0"/>
      <dgm:spPr/>
    </dgm:pt>
    <dgm:pt modelId="{EB8DF5B3-5608-4D49-82DD-3B5D54443DB1}" type="pres">
      <dgm:prSet presAssocID="{B33390FC-BF20-4F10-AC93-AA86021310B2}" presName="hierChild5" presStyleCnt="0"/>
      <dgm:spPr/>
    </dgm:pt>
    <dgm:pt modelId="{91815475-80A7-4BBE-BCF0-00D1B0BE4645}" type="pres">
      <dgm:prSet presAssocID="{E3CA1044-48D5-43A1-9A1A-0269EBE2529C}" presName="hierChild3" presStyleCnt="0"/>
      <dgm:spPr/>
    </dgm:pt>
  </dgm:ptLst>
  <dgm:cxnLst>
    <dgm:cxn modelId="{065E5A06-2110-474E-9709-2A837B669A7D}" srcId="{E3CA1044-48D5-43A1-9A1A-0269EBE2529C}" destId="{703800A7-6858-4CF2-9D23-A989EB660D8D}" srcOrd="0" destOrd="0" parTransId="{4D172FA5-9EE5-41DF-A225-65D44A6D903E}" sibTransId="{221811A8-EA97-4708-B7DE-16DD430A750A}"/>
    <dgm:cxn modelId="{8A49C815-01B6-4EC9-94E5-9324A549DEA8}" type="presOf" srcId="{703800A7-6858-4CF2-9D23-A989EB660D8D}" destId="{00781A85-13C5-4B1A-A51C-CAF319B3A2BB}" srcOrd="1" destOrd="0" presId="urn:microsoft.com/office/officeart/2009/3/layout/HorizontalOrganizationChart"/>
    <dgm:cxn modelId="{70F76428-3B1B-4F2D-ADA6-662BA13CFB01}" srcId="{E3CA1044-48D5-43A1-9A1A-0269EBE2529C}" destId="{B33390FC-BF20-4F10-AC93-AA86021310B2}" srcOrd="2" destOrd="0" parTransId="{5625AD2A-2C2F-4FAC-87A5-E875DCDAC95E}" sibTransId="{B091C05A-F209-4CFB-8A8E-63A5AA3523F0}"/>
    <dgm:cxn modelId="{42D92830-8F2D-4FA2-89CB-BDE9E592A186}" type="presOf" srcId="{8E881D53-363F-4A9D-B871-B5004E79B576}" destId="{5B7B55C8-7FB1-4A3A-B0B6-25D0544A6DD5}" srcOrd="1" destOrd="0" presId="urn:microsoft.com/office/officeart/2009/3/layout/HorizontalOrganizationChart"/>
    <dgm:cxn modelId="{D4369E31-9D28-4FF0-9EDD-8E5A30EE2F3D}" type="presOf" srcId="{B33390FC-BF20-4F10-AC93-AA86021310B2}" destId="{9DC49FA3-DF68-4DDF-AF22-86852C38BA97}" srcOrd="0" destOrd="0" presId="urn:microsoft.com/office/officeart/2009/3/layout/HorizontalOrganizationChart"/>
    <dgm:cxn modelId="{56E8F83A-AE4E-40D2-BF58-04EC2D2C0BC8}" type="presOf" srcId="{B33390FC-BF20-4F10-AC93-AA86021310B2}" destId="{65CBD0E5-13C2-4A3F-8AE2-BA267AF1F47D}" srcOrd="1" destOrd="0" presId="urn:microsoft.com/office/officeart/2009/3/layout/HorizontalOrganizationChart"/>
    <dgm:cxn modelId="{687D5D3F-0CEA-4FD8-87DC-62AD4AFB7D6F}" type="presOf" srcId="{E3CA1044-48D5-43A1-9A1A-0269EBE2529C}" destId="{0087C852-8E48-4F5F-B72F-7E53F1FA08FB}" srcOrd="1" destOrd="0" presId="urn:microsoft.com/office/officeart/2009/3/layout/HorizontalOrganizationChart"/>
    <dgm:cxn modelId="{A6053B5F-F5FA-4E59-AE52-BD78406B3EB8}" type="presOf" srcId="{E3CA1044-48D5-43A1-9A1A-0269EBE2529C}" destId="{E07D3B1C-7A44-4F3F-83F4-BDC3429995DC}" srcOrd="0" destOrd="0" presId="urn:microsoft.com/office/officeart/2009/3/layout/HorizontalOrganizationChart"/>
    <dgm:cxn modelId="{08FDA249-A501-4F21-961E-A291EC3AAF69}" type="presOf" srcId="{5625AD2A-2C2F-4FAC-87A5-E875DCDAC95E}" destId="{8A61C66F-B5FF-49A3-BFA6-EB540DFFF113}" srcOrd="0" destOrd="0" presId="urn:microsoft.com/office/officeart/2009/3/layout/HorizontalOrganizationChart"/>
    <dgm:cxn modelId="{02EF0F72-02B9-48C2-A9ED-30897A590752}" type="presOf" srcId="{4D172FA5-9EE5-41DF-A225-65D44A6D903E}" destId="{6A67EB77-9CA9-4518-8723-884FB6687B77}" srcOrd="0" destOrd="0" presId="urn:microsoft.com/office/officeart/2009/3/layout/HorizontalOrganizationChart"/>
    <dgm:cxn modelId="{61D9C059-7874-4AB8-BC44-0F84C45D6853}" type="presOf" srcId="{8E881D53-363F-4A9D-B871-B5004E79B576}" destId="{97DB7371-E2F1-4E22-B933-9D287F6A04FA}" srcOrd="0" destOrd="0" presId="urn:microsoft.com/office/officeart/2009/3/layout/HorizontalOrganizationChart"/>
    <dgm:cxn modelId="{B6272A8F-B6A3-40E5-A4B8-C4F8DF97E7E0}" type="presOf" srcId="{CC54388F-5E64-46D7-94BF-80E3434B2F0C}" destId="{3AEB5777-2586-4668-A819-841874508CBB}" srcOrd="0" destOrd="0" presId="urn:microsoft.com/office/officeart/2009/3/layout/HorizontalOrganizationChart"/>
    <dgm:cxn modelId="{A819889D-3F79-4EBC-9DB7-C73E1CF59D4E}" srcId="{E3CA1044-48D5-43A1-9A1A-0269EBE2529C}" destId="{8E881D53-363F-4A9D-B871-B5004E79B576}" srcOrd="1" destOrd="0" parTransId="{DCA9A87A-3E0B-43A6-911D-14CFC1FA679B}" sibTransId="{B801CADE-393D-4084-B563-8C9C3FDB2AC0}"/>
    <dgm:cxn modelId="{93C238A2-0B0B-4AA5-A958-89556A5247B9}" type="presOf" srcId="{DCA9A87A-3E0B-43A6-911D-14CFC1FA679B}" destId="{9480D9D2-E9ED-4C15-AE0C-0E6AF692BD8A}" srcOrd="0" destOrd="0" presId="urn:microsoft.com/office/officeart/2009/3/layout/HorizontalOrganizationChart"/>
    <dgm:cxn modelId="{E4960CC2-A145-4012-AEAD-5AE5A1EB6225}" type="presOf" srcId="{703800A7-6858-4CF2-9D23-A989EB660D8D}" destId="{12F2023A-F5EC-4FAC-BCF2-D5CDDB810A2A}" srcOrd="0" destOrd="0" presId="urn:microsoft.com/office/officeart/2009/3/layout/HorizontalOrganizationChart"/>
    <dgm:cxn modelId="{6E14FACB-2BB4-46D7-959B-63CAE4CAD935}" srcId="{CC54388F-5E64-46D7-94BF-80E3434B2F0C}" destId="{E3CA1044-48D5-43A1-9A1A-0269EBE2529C}" srcOrd="0" destOrd="0" parTransId="{0F9BB8A4-26EC-41F6-B271-7CAAD007303D}" sibTransId="{1CEA847C-E9AD-4154-B89B-42C866E2E896}"/>
    <dgm:cxn modelId="{D26C636A-6DCC-4F57-8199-2DDE8E6C2D39}" type="presParOf" srcId="{3AEB5777-2586-4668-A819-841874508CBB}" destId="{21D1D261-47BB-4DF9-BCF4-CE7A4DA5AE5A}" srcOrd="0" destOrd="0" presId="urn:microsoft.com/office/officeart/2009/3/layout/HorizontalOrganizationChart"/>
    <dgm:cxn modelId="{5B4B76CF-8D83-415E-B4B1-4876614A120F}" type="presParOf" srcId="{21D1D261-47BB-4DF9-BCF4-CE7A4DA5AE5A}" destId="{539592A5-88EA-474F-B217-8444C16670BE}" srcOrd="0" destOrd="0" presId="urn:microsoft.com/office/officeart/2009/3/layout/HorizontalOrganizationChart"/>
    <dgm:cxn modelId="{B7CA75F0-2F74-4C2A-9BD1-A6AF8D9A102A}" type="presParOf" srcId="{539592A5-88EA-474F-B217-8444C16670BE}" destId="{E07D3B1C-7A44-4F3F-83F4-BDC3429995DC}" srcOrd="0" destOrd="0" presId="urn:microsoft.com/office/officeart/2009/3/layout/HorizontalOrganizationChart"/>
    <dgm:cxn modelId="{B4B72E19-1F5E-4083-8C84-3FAB645A8DC4}" type="presParOf" srcId="{539592A5-88EA-474F-B217-8444C16670BE}" destId="{0087C852-8E48-4F5F-B72F-7E53F1FA08FB}" srcOrd="1" destOrd="0" presId="urn:microsoft.com/office/officeart/2009/3/layout/HorizontalOrganizationChart"/>
    <dgm:cxn modelId="{0BFBE76B-F9DC-48B4-A670-26BD2E892EC2}" type="presParOf" srcId="{21D1D261-47BB-4DF9-BCF4-CE7A4DA5AE5A}" destId="{8830DA7C-5E68-4DEB-A6A4-83101FE27073}" srcOrd="1" destOrd="0" presId="urn:microsoft.com/office/officeart/2009/3/layout/HorizontalOrganizationChart"/>
    <dgm:cxn modelId="{8D9B38CC-CFBA-49FE-961B-1971155880B2}" type="presParOf" srcId="{8830DA7C-5E68-4DEB-A6A4-83101FE27073}" destId="{6A67EB77-9CA9-4518-8723-884FB6687B77}" srcOrd="0" destOrd="0" presId="urn:microsoft.com/office/officeart/2009/3/layout/HorizontalOrganizationChart"/>
    <dgm:cxn modelId="{FAB422F3-BF95-4E2E-8A0A-8C4BC25EB524}" type="presParOf" srcId="{8830DA7C-5E68-4DEB-A6A4-83101FE27073}" destId="{BBBBFF17-62F2-4DFB-BDC1-2CF629160428}" srcOrd="1" destOrd="0" presId="urn:microsoft.com/office/officeart/2009/3/layout/HorizontalOrganizationChart"/>
    <dgm:cxn modelId="{210EC065-D744-4975-9109-37CB511D6FD1}" type="presParOf" srcId="{BBBBFF17-62F2-4DFB-BDC1-2CF629160428}" destId="{9AEC2D7B-C22A-49F1-A40D-ECB9002FC29F}" srcOrd="0" destOrd="0" presId="urn:microsoft.com/office/officeart/2009/3/layout/HorizontalOrganizationChart"/>
    <dgm:cxn modelId="{EB363429-72F7-462C-B713-0876F3A88DD4}" type="presParOf" srcId="{9AEC2D7B-C22A-49F1-A40D-ECB9002FC29F}" destId="{12F2023A-F5EC-4FAC-BCF2-D5CDDB810A2A}" srcOrd="0" destOrd="0" presId="urn:microsoft.com/office/officeart/2009/3/layout/HorizontalOrganizationChart"/>
    <dgm:cxn modelId="{70B5BBFE-3EDE-41D7-9CAA-A26274CABDB4}" type="presParOf" srcId="{9AEC2D7B-C22A-49F1-A40D-ECB9002FC29F}" destId="{00781A85-13C5-4B1A-A51C-CAF319B3A2BB}" srcOrd="1" destOrd="0" presId="urn:microsoft.com/office/officeart/2009/3/layout/HorizontalOrganizationChart"/>
    <dgm:cxn modelId="{1D980FA8-5426-4C54-B3A5-3217A21E341B}" type="presParOf" srcId="{BBBBFF17-62F2-4DFB-BDC1-2CF629160428}" destId="{80FBE9EC-C6BC-4EA4-B55C-4152DE58CF44}" srcOrd="1" destOrd="0" presId="urn:microsoft.com/office/officeart/2009/3/layout/HorizontalOrganizationChart"/>
    <dgm:cxn modelId="{7030C370-6E87-4893-B992-A9ABB8E44C68}" type="presParOf" srcId="{BBBBFF17-62F2-4DFB-BDC1-2CF629160428}" destId="{17510743-AD1A-405D-BFB7-2BFE231DC2F2}" srcOrd="2" destOrd="0" presId="urn:microsoft.com/office/officeart/2009/3/layout/HorizontalOrganizationChart"/>
    <dgm:cxn modelId="{A13D9F7E-C9A8-4803-9347-8488B13B35CD}" type="presParOf" srcId="{8830DA7C-5E68-4DEB-A6A4-83101FE27073}" destId="{9480D9D2-E9ED-4C15-AE0C-0E6AF692BD8A}" srcOrd="2" destOrd="0" presId="urn:microsoft.com/office/officeart/2009/3/layout/HorizontalOrganizationChart"/>
    <dgm:cxn modelId="{761D28C3-3F21-4C2E-B52B-E566740B3314}" type="presParOf" srcId="{8830DA7C-5E68-4DEB-A6A4-83101FE27073}" destId="{A7241828-A71F-4DC4-9F2C-D64ACEBEC6AB}" srcOrd="3" destOrd="0" presId="urn:microsoft.com/office/officeart/2009/3/layout/HorizontalOrganizationChart"/>
    <dgm:cxn modelId="{A0BB9D5B-8F7D-45AE-8578-703EE9219B57}" type="presParOf" srcId="{A7241828-A71F-4DC4-9F2C-D64ACEBEC6AB}" destId="{1A8FCE2E-C40F-4589-87FA-B198B370238C}" srcOrd="0" destOrd="0" presId="urn:microsoft.com/office/officeart/2009/3/layout/HorizontalOrganizationChart"/>
    <dgm:cxn modelId="{B15FFA44-C1A3-414B-BF38-D1F63F4F4CFF}" type="presParOf" srcId="{1A8FCE2E-C40F-4589-87FA-B198B370238C}" destId="{97DB7371-E2F1-4E22-B933-9D287F6A04FA}" srcOrd="0" destOrd="0" presId="urn:microsoft.com/office/officeart/2009/3/layout/HorizontalOrganizationChart"/>
    <dgm:cxn modelId="{F918A859-6D67-4B5F-9FA7-6748246A3330}" type="presParOf" srcId="{1A8FCE2E-C40F-4589-87FA-B198B370238C}" destId="{5B7B55C8-7FB1-4A3A-B0B6-25D0544A6DD5}" srcOrd="1" destOrd="0" presId="urn:microsoft.com/office/officeart/2009/3/layout/HorizontalOrganizationChart"/>
    <dgm:cxn modelId="{1D94CEF6-F37F-492C-B504-CD2E9A36E43A}" type="presParOf" srcId="{A7241828-A71F-4DC4-9F2C-D64ACEBEC6AB}" destId="{16A8B3D8-D8D7-480E-A0DC-5F99B07E8497}" srcOrd="1" destOrd="0" presId="urn:microsoft.com/office/officeart/2009/3/layout/HorizontalOrganizationChart"/>
    <dgm:cxn modelId="{7F5081B9-B331-41DF-B4E9-12ED58BC2532}" type="presParOf" srcId="{A7241828-A71F-4DC4-9F2C-D64ACEBEC6AB}" destId="{38F9ABE3-8182-4B3E-AFFA-4C699FA32C1C}" srcOrd="2" destOrd="0" presId="urn:microsoft.com/office/officeart/2009/3/layout/HorizontalOrganizationChart"/>
    <dgm:cxn modelId="{6157A2AE-22D5-45D6-BF14-994CD6AC1A82}" type="presParOf" srcId="{8830DA7C-5E68-4DEB-A6A4-83101FE27073}" destId="{8A61C66F-B5FF-49A3-BFA6-EB540DFFF113}" srcOrd="4" destOrd="0" presId="urn:microsoft.com/office/officeart/2009/3/layout/HorizontalOrganizationChart"/>
    <dgm:cxn modelId="{A9A4DADD-4CE8-4070-B7E5-6B79C13AB591}" type="presParOf" srcId="{8830DA7C-5E68-4DEB-A6A4-83101FE27073}" destId="{1BACB394-546B-456F-ABD6-4A99E15F67CD}" srcOrd="5" destOrd="0" presId="urn:microsoft.com/office/officeart/2009/3/layout/HorizontalOrganizationChart"/>
    <dgm:cxn modelId="{5B22F264-262B-4B29-B130-314D8F6D9F3B}" type="presParOf" srcId="{1BACB394-546B-456F-ABD6-4A99E15F67CD}" destId="{E16C36C0-CE17-44A4-AE0E-CD35F765453B}" srcOrd="0" destOrd="0" presId="urn:microsoft.com/office/officeart/2009/3/layout/HorizontalOrganizationChart"/>
    <dgm:cxn modelId="{8699B5C2-05BF-4A03-B64F-412703064AEA}" type="presParOf" srcId="{E16C36C0-CE17-44A4-AE0E-CD35F765453B}" destId="{9DC49FA3-DF68-4DDF-AF22-86852C38BA97}" srcOrd="0" destOrd="0" presId="urn:microsoft.com/office/officeart/2009/3/layout/HorizontalOrganizationChart"/>
    <dgm:cxn modelId="{62E6592E-638D-4279-83F5-4BCE479D6485}" type="presParOf" srcId="{E16C36C0-CE17-44A4-AE0E-CD35F765453B}" destId="{65CBD0E5-13C2-4A3F-8AE2-BA267AF1F47D}" srcOrd="1" destOrd="0" presId="urn:microsoft.com/office/officeart/2009/3/layout/HorizontalOrganizationChart"/>
    <dgm:cxn modelId="{8ABF0E0C-5AD1-471F-AACF-65389CD89EC0}" type="presParOf" srcId="{1BACB394-546B-456F-ABD6-4A99E15F67CD}" destId="{0546339B-65AB-4DDB-8E8D-4A3B10A859C5}" srcOrd="1" destOrd="0" presId="urn:microsoft.com/office/officeart/2009/3/layout/HorizontalOrganizationChart"/>
    <dgm:cxn modelId="{EFDBBED9-5523-4780-B502-AE9C808B08E5}" type="presParOf" srcId="{1BACB394-546B-456F-ABD6-4A99E15F67CD}" destId="{EB8DF5B3-5608-4D49-82DD-3B5D54443DB1}" srcOrd="2" destOrd="0" presId="urn:microsoft.com/office/officeart/2009/3/layout/HorizontalOrganizationChart"/>
    <dgm:cxn modelId="{0F18FB96-FD30-46C2-994A-8D8D2D42C692}" type="presParOf" srcId="{21D1D261-47BB-4DF9-BCF4-CE7A4DA5AE5A}" destId="{91815475-80A7-4BBE-BCF0-00D1B0BE4645}" srcOrd="2" destOrd="0" presId="urn:microsoft.com/office/officeart/2009/3/layout/Horizontal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D465CF-DEAC-47FD-8D86-A65E64B96CF4}" type="doc">
      <dgm:prSet loTypeId="urn:microsoft.com/office/officeart/2005/8/layout/target2" loCatId="relationship" qsTypeId="urn:microsoft.com/office/officeart/2005/8/quickstyle/simple1" qsCatId="simple" csTypeId="urn:microsoft.com/office/officeart/2005/8/colors/accent3_1" csCatId="accent3"/>
      <dgm:spPr/>
      <dgm:t>
        <a:bodyPr/>
        <a:lstStyle/>
        <a:p>
          <a:endParaRPr lang="en-IN"/>
        </a:p>
      </dgm:t>
    </dgm:pt>
    <dgm:pt modelId="{CE413301-E590-463F-B09D-5C854396EEC4}">
      <dgm:prSet custT="1"/>
      <dgm:spPr/>
      <dgm:t>
        <a:bodyPr/>
        <a:lstStyle/>
        <a:p>
          <a:pPr rtl="0"/>
          <a:r>
            <a:rPr lang="en-US" sz="1700" b="1" dirty="0">
              <a:solidFill>
                <a:schemeClr val="accent5">
                  <a:lumMod val="50000"/>
                </a:schemeClr>
              </a:solidFill>
              <a:latin typeface="Cambria" panose="02040503050406030204" pitchFamily="18" charset="0"/>
            </a:rPr>
            <a:t>The term “Professional Accountant” is used in IESBA Code of Ethics. The same word has been adopted in Code of Ethics edition 2009 and also continued in edition 2019 (Volume – I).</a:t>
          </a:r>
          <a:endParaRPr lang="en-IN" sz="1700" b="1" dirty="0">
            <a:solidFill>
              <a:schemeClr val="accent5">
                <a:lumMod val="50000"/>
              </a:schemeClr>
            </a:solidFill>
            <a:latin typeface="Cambria" panose="02040503050406030204" pitchFamily="18" charset="0"/>
          </a:endParaRPr>
        </a:p>
      </dgm:t>
    </dgm:pt>
    <dgm:pt modelId="{4655AA49-12FB-45F2-AE00-DDA139303080}" type="parTrans" cxnId="{680FD4F4-47D3-4EBD-9489-2DF3F2B3250F}">
      <dgm:prSet/>
      <dgm:spPr/>
      <dgm:t>
        <a:bodyPr/>
        <a:lstStyle/>
        <a:p>
          <a:endParaRPr lang="en-IN" sz="1700">
            <a:latin typeface="Cambria" panose="02040503050406030204" pitchFamily="18" charset="0"/>
          </a:endParaRPr>
        </a:p>
      </dgm:t>
    </dgm:pt>
    <dgm:pt modelId="{4E5E3270-7FFA-4395-9E31-A03442E0D020}" type="sibTrans" cxnId="{680FD4F4-47D3-4EBD-9489-2DF3F2B3250F}">
      <dgm:prSet/>
      <dgm:spPr/>
      <dgm:t>
        <a:bodyPr/>
        <a:lstStyle/>
        <a:p>
          <a:endParaRPr lang="en-IN" sz="1700">
            <a:latin typeface="Cambria" panose="02040503050406030204" pitchFamily="18" charset="0"/>
          </a:endParaRPr>
        </a:p>
      </dgm:t>
    </dgm:pt>
    <dgm:pt modelId="{DC075931-FD49-4D62-939D-628C06772913}">
      <dgm:prSet custT="1"/>
      <dgm:spPr/>
      <dgm:t>
        <a:bodyPr/>
        <a:lstStyle/>
        <a:p>
          <a:pPr rtl="0"/>
          <a:r>
            <a:rPr lang="en-US" sz="1700" b="1" dirty="0">
              <a:solidFill>
                <a:srgbClr val="C00000"/>
              </a:solidFill>
              <a:latin typeface="Cambria" panose="02040503050406030204" pitchFamily="18" charset="0"/>
            </a:rPr>
            <a:t>As defined in Code of Ethics, “Professional Accountant” is </a:t>
          </a:r>
          <a:r>
            <a:rPr lang="en-IN" sz="1700" b="1" dirty="0">
              <a:solidFill>
                <a:srgbClr val="C00000"/>
              </a:solidFill>
              <a:latin typeface="Cambria" panose="02040503050406030204" pitchFamily="18" charset="0"/>
            </a:rPr>
            <a:t>an individual who is a member of the Institute of Chartered Accountants of India. </a:t>
          </a:r>
        </a:p>
      </dgm:t>
    </dgm:pt>
    <dgm:pt modelId="{B8238F64-D9A8-428E-A613-67F27473FDD2}" type="parTrans" cxnId="{4DE20B1D-87DF-42B4-92FE-34B586EB07DA}">
      <dgm:prSet/>
      <dgm:spPr/>
      <dgm:t>
        <a:bodyPr/>
        <a:lstStyle/>
        <a:p>
          <a:endParaRPr lang="en-IN" sz="1700">
            <a:latin typeface="Cambria" panose="02040503050406030204" pitchFamily="18" charset="0"/>
          </a:endParaRPr>
        </a:p>
      </dgm:t>
    </dgm:pt>
    <dgm:pt modelId="{93794BF1-AD12-4CF2-9A5B-5BAC054C2A04}" type="sibTrans" cxnId="{4DE20B1D-87DF-42B4-92FE-34B586EB07DA}">
      <dgm:prSet/>
      <dgm:spPr/>
      <dgm:t>
        <a:bodyPr/>
        <a:lstStyle/>
        <a:p>
          <a:endParaRPr lang="en-IN" sz="1700">
            <a:latin typeface="Cambria" panose="02040503050406030204" pitchFamily="18" charset="0"/>
          </a:endParaRPr>
        </a:p>
      </dgm:t>
    </dgm:pt>
    <dgm:pt modelId="{2262BDD6-C4D6-418E-8F4C-FE79246D91E9}">
      <dgm:prSet custT="1"/>
      <dgm:spPr/>
      <dgm:t>
        <a:bodyPr/>
        <a:lstStyle/>
        <a:p>
          <a:pPr rtl="0"/>
          <a:r>
            <a:rPr lang="en-IN" sz="1700" b="1" dirty="0">
              <a:solidFill>
                <a:schemeClr val="bg2">
                  <a:lumMod val="10000"/>
                </a:schemeClr>
              </a:solidFill>
              <a:latin typeface="Cambria" panose="02040503050406030204" pitchFamily="18" charset="0"/>
            </a:rPr>
            <a:t>As stated in IESBA Code of Ethics </a:t>
          </a:r>
          <a:r>
            <a:rPr lang="en-IN" sz="1700" b="1" i="1" dirty="0">
              <a:solidFill>
                <a:srgbClr val="C00000"/>
              </a:solidFill>
              <a:latin typeface="Cambria" panose="02040503050406030204" pitchFamily="18" charset="0"/>
            </a:rPr>
            <a:t>professional accountants in business </a:t>
          </a:r>
          <a:r>
            <a:rPr lang="en-IN" sz="1700" b="1" dirty="0">
              <a:solidFill>
                <a:schemeClr val="bg2">
                  <a:lumMod val="10000"/>
                </a:schemeClr>
              </a:solidFill>
              <a:latin typeface="Cambria" panose="02040503050406030204" pitchFamily="18" charset="0"/>
            </a:rPr>
            <a:t>imply members who are employees; where as such term is modified to </a:t>
          </a:r>
          <a:r>
            <a:rPr lang="en-IN" sz="1700" b="1" i="1" dirty="0">
              <a:solidFill>
                <a:srgbClr val="C00000"/>
              </a:solidFill>
              <a:latin typeface="Cambria" panose="02040503050406030204" pitchFamily="18" charset="0"/>
            </a:rPr>
            <a:t>professional accountants in service</a:t>
          </a:r>
          <a:r>
            <a:rPr lang="en-IN" sz="1700" b="1" dirty="0">
              <a:solidFill>
                <a:schemeClr val="bg2">
                  <a:lumMod val="10000"/>
                </a:schemeClr>
              </a:solidFill>
              <a:latin typeface="Cambria" panose="02040503050406030204" pitchFamily="18" charset="0"/>
            </a:rPr>
            <a:t> in Code of Ethics in line with usage in Chartered Accountants Act, 1949.</a:t>
          </a:r>
        </a:p>
      </dgm:t>
    </dgm:pt>
    <dgm:pt modelId="{17C6FE5B-E6C9-4242-962B-514AE0E6AE76}" type="parTrans" cxnId="{56B6D6AA-67A7-4764-B0AF-AEF815AF5111}">
      <dgm:prSet/>
      <dgm:spPr/>
      <dgm:t>
        <a:bodyPr/>
        <a:lstStyle/>
        <a:p>
          <a:endParaRPr lang="en-IN" sz="1700">
            <a:latin typeface="Cambria" panose="02040503050406030204" pitchFamily="18" charset="0"/>
          </a:endParaRPr>
        </a:p>
      </dgm:t>
    </dgm:pt>
    <dgm:pt modelId="{6FD28207-CAFE-41BC-9632-1A01A8851FAA}" type="sibTrans" cxnId="{56B6D6AA-67A7-4764-B0AF-AEF815AF5111}">
      <dgm:prSet/>
      <dgm:spPr/>
      <dgm:t>
        <a:bodyPr/>
        <a:lstStyle/>
        <a:p>
          <a:endParaRPr lang="en-IN" sz="1700">
            <a:latin typeface="Cambria" panose="02040503050406030204" pitchFamily="18" charset="0"/>
          </a:endParaRPr>
        </a:p>
      </dgm:t>
    </dgm:pt>
    <dgm:pt modelId="{40BFE0E5-35D6-4F08-969C-785E98B5DE52}" type="pres">
      <dgm:prSet presAssocID="{B5D465CF-DEAC-47FD-8D86-A65E64B96CF4}" presName="Name0" presStyleCnt="0">
        <dgm:presLayoutVars>
          <dgm:chMax val="3"/>
          <dgm:chPref val="1"/>
          <dgm:dir/>
          <dgm:animLvl val="lvl"/>
          <dgm:resizeHandles/>
        </dgm:presLayoutVars>
      </dgm:prSet>
      <dgm:spPr/>
    </dgm:pt>
    <dgm:pt modelId="{1565DB59-25CF-422E-B235-C726A17B4D18}" type="pres">
      <dgm:prSet presAssocID="{B5D465CF-DEAC-47FD-8D86-A65E64B96CF4}" presName="outerBox" presStyleCnt="0"/>
      <dgm:spPr/>
    </dgm:pt>
    <dgm:pt modelId="{641BB325-5E40-4BB3-9ACE-90F39C5BB692}" type="pres">
      <dgm:prSet presAssocID="{B5D465CF-DEAC-47FD-8D86-A65E64B96CF4}" presName="outerBoxParent" presStyleLbl="node1" presStyleIdx="0" presStyleCnt="3"/>
      <dgm:spPr/>
    </dgm:pt>
    <dgm:pt modelId="{E5D58D47-B184-45F6-B782-707021E1F723}" type="pres">
      <dgm:prSet presAssocID="{B5D465CF-DEAC-47FD-8D86-A65E64B96CF4}" presName="outerBoxChildren" presStyleCnt="0"/>
      <dgm:spPr/>
    </dgm:pt>
    <dgm:pt modelId="{3AF66DE7-4D4A-4B51-A70E-BF418E475AF4}" type="pres">
      <dgm:prSet presAssocID="{B5D465CF-DEAC-47FD-8D86-A65E64B96CF4}" presName="middleBox" presStyleCnt="0"/>
      <dgm:spPr/>
    </dgm:pt>
    <dgm:pt modelId="{924C172C-8E52-4F58-8365-925A80492D15}" type="pres">
      <dgm:prSet presAssocID="{B5D465CF-DEAC-47FD-8D86-A65E64B96CF4}" presName="middleBoxParent" presStyleLbl="node1" presStyleIdx="1" presStyleCnt="3"/>
      <dgm:spPr/>
    </dgm:pt>
    <dgm:pt modelId="{6E515283-3EF6-4988-9674-E6FADEE3E418}" type="pres">
      <dgm:prSet presAssocID="{B5D465CF-DEAC-47FD-8D86-A65E64B96CF4}" presName="middleBoxChildren" presStyleCnt="0"/>
      <dgm:spPr/>
    </dgm:pt>
    <dgm:pt modelId="{C4B88809-96F9-422E-B208-5483A7603228}" type="pres">
      <dgm:prSet presAssocID="{B5D465CF-DEAC-47FD-8D86-A65E64B96CF4}" presName="centerBox" presStyleCnt="0"/>
      <dgm:spPr/>
    </dgm:pt>
    <dgm:pt modelId="{A28B40EA-FBF3-445A-9363-0965210EADCD}" type="pres">
      <dgm:prSet presAssocID="{B5D465CF-DEAC-47FD-8D86-A65E64B96CF4}" presName="centerBoxParent" presStyleLbl="node1" presStyleIdx="2" presStyleCnt="3"/>
      <dgm:spPr/>
    </dgm:pt>
  </dgm:ptLst>
  <dgm:cxnLst>
    <dgm:cxn modelId="{4DE20B1D-87DF-42B4-92FE-34B586EB07DA}" srcId="{B5D465CF-DEAC-47FD-8D86-A65E64B96CF4}" destId="{DC075931-FD49-4D62-939D-628C06772913}" srcOrd="1" destOrd="0" parTransId="{B8238F64-D9A8-428E-A613-67F27473FDD2}" sibTransId="{93794BF1-AD12-4CF2-9A5B-5BAC054C2A04}"/>
    <dgm:cxn modelId="{06D9702F-9A92-4E27-8A28-8F3A3E446AE3}" type="presOf" srcId="{2262BDD6-C4D6-418E-8F4C-FE79246D91E9}" destId="{A28B40EA-FBF3-445A-9363-0965210EADCD}" srcOrd="0" destOrd="0" presId="urn:microsoft.com/office/officeart/2005/8/layout/target2"/>
    <dgm:cxn modelId="{AF9AF757-6365-4A24-B19C-18560CDB5553}" type="presOf" srcId="{CE413301-E590-463F-B09D-5C854396EEC4}" destId="{641BB325-5E40-4BB3-9ACE-90F39C5BB692}" srcOrd="0" destOrd="0" presId="urn:microsoft.com/office/officeart/2005/8/layout/target2"/>
    <dgm:cxn modelId="{C6066482-A7B7-477D-A07F-71886C5C6CB6}" type="presOf" srcId="{DC075931-FD49-4D62-939D-628C06772913}" destId="{924C172C-8E52-4F58-8365-925A80492D15}" srcOrd="0" destOrd="0" presId="urn:microsoft.com/office/officeart/2005/8/layout/target2"/>
    <dgm:cxn modelId="{56B6D6AA-67A7-4764-B0AF-AEF815AF5111}" srcId="{B5D465CF-DEAC-47FD-8D86-A65E64B96CF4}" destId="{2262BDD6-C4D6-418E-8F4C-FE79246D91E9}" srcOrd="2" destOrd="0" parTransId="{17C6FE5B-E6C9-4242-962B-514AE0E6AE76}" sibTransId="{6FD28207-CAFE-41BC-9632-1A01A8851FAA}"/>
    <dgm:cxn modelId="{680FD4F4-47D3-4EBD-9489-2DF3F2B3250F}" srcId="{B5D465CF-DEAC-47FD-8D86-A65E64B96CF4}" destId="{CE413301-E590-463F-B09D-5C854396EEC4}" srcOrd="0" destOrd="0" parTransId="{4655AA49-12FB-45F2-AE00-DDA139303080}" sibTransId="{4E5E3270-7FFA-4395-9E31-A03442E0D020}"/>
    <dgm:cxn modelId="{12DA97F7-EDA9-4517-8334-661B572CDFCE}" type="presOf" srcId="{B5D465CF-DEAC-47FD-8D86-A65E64B96CF4}" destId="{40BFE0E5-35D6-4F08-969C-785E98B5DE52}" srcOrd="0" destOrd="0" presId="urn:microsoft.com/office/officeart/2005/8/layout/target2"/>
    <dgm:cxn modelId="{A30D31E5-7F98-4034-AEB5-2A22EC2EDD76}" type="presParOf" srcId="{40BFE0E5-35D6-4F08-969C-785E98B5DE52}" destId="{1565DB59-25CF-422E-B235-C726A17B4D18}" srcOrd="0" destOrd="0" presId="urn:microsoft.com/office/officeart/2005/8/layout/target2"/>
    <dgm:cxn modelId="{6C1A6D45-F371-4799-B7B3-94B02F8C55FE}" type="presParOf" srcId="{1565DB59-25CF-422E-B235-C726A17B4D18}" destId="{641BB325-5E40-4BB3-9ACE-90F39C5BB692}" srcOrd="0" destOrd="0" presId="urn:microsoft.com/office/officeart/2005/8/layout/target2"/>
    <dgm:cxn modelId="{C96D6DB7-1CB5-4824-A165-ADE8D4D148F9}" type="presParOf" srcId="{1565DB59-25CF-422E-B235-C726A17B4D18}" destId="{E5D58D47-B184-45F6-B782-707021E1F723}" srcOrd="1" destOrd="0" presId="urn:microsoft.com/office/officeart/2005/8/layout/target2"/>
    <dgm:cxn modelId="{0028F210-15DB-47BB-8C9A-D95FD35CB395}" type="presParOf" srcId="{40BFE0E5-35D6-4F08-969C-785E98B5DE52}" destId="{3AF66DE7-4D4A-4B51-A70E-BF418E475AF4}" srcOrd="1" destOrd="0" presId="urn:microsoft.com/office/officeart/2005/8/layout/target2"/>
    <dgm:cxn modelId="{40385EE5-8B24-427F-B32C-8D24BC48BE6C}" type="presParOf" srcId="{3AF66DE7-4D4A-4B51-A70E-BF418E475AF4}" destId="{924C172C-8E52-4F58-8365-925A80492D15}" srcOrd="0" destOrd="0" presId="urn:microsoft.com/office/officeart/2005/8/layout/target2"/>
    <dgm:cxn modelId="{52338A26-A3B1-47B9-B3C3-60A8D6E0202B}" type="presParOf" srcId="{3AF66DE7-4D4A-4B51-A70E-BF418E475AF4}" destId="{6E515283-3EF6-4988-9674-E6FADEE3E418}" srcOrd="1" destOrd="0" presId="urn:microsoft.com/office/officeart/2005/8/layout/target2"/>
    <dgm:cxn modelId="{F216B0F9-92FD-4A35-870A-3130F5D20CA5}" type="presParOf" srcId="{40BFE0E5-35D6-4F08-969C-785E98B5DE52}" destId="{C4B88809-96F9-422E-B208-5483A7603228}" srcOrd="2" destOrd="0" presId="urn:microsoft.com/office/officeart/2005/8/layout/target2"/>
    <dgm:cxn modelId="{CCED1D91-58D0-4149-ABE1-228356D0FCBE}" type="presParOf" srcId="{C4B88809-96F9-422E-B208-5483A7603228}" destId="{A28B40EA-FBF3-445A-9363-0965210EADCD}" srcOrd="0"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908A6A-E3A7-4470-A4B2-4D4164BC9DF4}" type="doc">
      <dgm:prSet loTypeId="urn:microsoft.com/office/officeart/2005/8/layout/hList3" loCatId="list" qsTypeId="urn:microsoft.com/office/officeart/2005/8/quickstyle/simple1" qsCatId="simple" csTypeId="urn:microsoft.com/office/officeart/2005/8/colors/accent0_2" csCatId="mainScheme"/>
      <dgm:spPr/>
      <dgm:t>
        <a:bodyPr/>
        <a:lstStyle/>
        <a:p>
          <a:endParaRPr lang="en-IN"/>
        </a:p>
      </dgm:t>
    </dgm:pt>
    <dgm:pt modelId="{9A100692-EC68-4B29-B0BE-6B86F55B4272}">
      <dgm:prSet custT="1"/>
      <dgm:spPr/>
      <dgm:t>
        <a:bodyPr/>
        <a:lstStyle/>
        <a:p>
          <a:pPr rtl="0"/>
          <a:r>
            <a:rPr lang="en-IN" sz="1600" b="1">
              <a:latin typeface="Cambria" panose="02040503050406030204" pitchFamily="18" charset="0"/>
            </a:rPr>
            <a:t>The conceptual framework specifies an approach for a professional accountant to: </a:t>
          </a:r>
        </a:p>
      </dgm:t>
    </dgm:pt>
    <dgm:pt modelId="{397D2CFC-CC06-4A47-A389-0C8546306E00}" type="parTrans" cxnId="{79DC2A91-A157-4376-B818-F7E5BC93D6E1}">
      <dgm:prSet/>
      <dgm:spPr/>
      <dgm:t>
        <a:bodyPr/>
        <a:lstStyle/>
        <a:p>
          <a:endParaRPr lang="en-IN" sz="1600" b="1">
            <a:latin typeface="Cambria" panose="02040503050406030204" pitchFamily="18" charset="0"/>
          </a:endParaRPr>
        </a:p>
      </dgm:t>
    </dgm:pt>
    <dgm:pt modelId="{A35859D3-9E9F-4B51-AFA0-78AB34D8838F}" type="sibTrans" cxnId="{79DC2A91-A157-4376-B818-F7E5BC93D6E1}">
      <dgm:prSet/>
      <dgm:spPr/>
      <dgm:t>
        <a:bodyPr/>
        <a:lstStyle/>
        <a:p>
          <a:endParaRPr lang="en-IN" sz="1600" b="1">
            <a:latin typeface="Cambria" panose="02040503050406030204" pitchFamily="18" charset="0"/>
          </a:endParaRPr>
        </a:p>
      </dgm:t>
    </dgm:pt>
    <dgm:pt modelId="{BF2C727F-57E3-4414-B439-C0EF22EDAD32}">
      <dgm:prSet custT="1"/>
      <dgm:spPr/>
      <dgm:t>
        <a:bodyPr/>
        <a:lstStyle/>
        <a:p>
          <a:pPr algn="l" rtl="0"/>
          <a:r>
            <a:rPr lang="en-IN" sz="1600" b="1" dirty="0">
              <a:latin typeface="Cambria" panose="02040503050406030204" pitchFamily="18" charset="0"/>
            </a:rPr>
            <a:t>Identify threats to compliance with the fundamental principles; </a:t>
          </a:r>
        </a:p>
      </dgm:t>
    </dgm:pt>
    <dgm:pt modelId="{281C2176-275B-44DE-AC77-88FB4A03FA60}" type="parTrans" cxnId="{8ADCC4AF-AD4D-4521-983F-DD667E2C519D}">
      <dgm:prSet/>
      <dgm:spPr/>
      <dgm:t>
        <a:bodyPr/>
        <a:lstStyle/>
        <a:p>
          <a:endParaRPr lang="en-IN" sz="1600" b="1">
            <a:latin typeface="Cambria" panose="02040503050406030204" pitchFamily="18" charset="0"/>
          </a:endParaRPr>
        </a:p>
      </dgm:t>
    </dgm:pt>
    <dgm:pt modelId="{997C9C60-C563-473B-B6EF-E3F0559D8FA4}" type="sibTrans" cxnId="{8ADCC4AF-AD4D-4521-983F-DD667E2C519D}">
      <dgm:prSet/>
      <dgm:spPr/>
      <dgm:t>
        <a:bodyPr/>
        <a:lstStyle/>
        <a:p>
          <a:endParaRPr lang="en-IN" sz="1600" b="1">
            <a:latin typeface="Cambria" panose="02040503050406030204" pitchFamily="18" charset="0"/>
          </a:endParaRPr>
        </a:p>
      </dgm:t>
    </dgm:pt>
    <dgm:pt modelId="{D4A39C93-3409-49D9-9152-35014E071F5B}">
      <dgm:prSet custT="1"/>
      <dgm:spPr/>
      <dgm:t>
        <a:bodyPr/>
        <a:lstStyle/>
        <a:p>
          <a:pPr algn="l" rtl="0"/>
          <a:r>
            <a:rPr lang="en-IN" sz="1600" b="1">
              <a:latin typeface="Cambria" panose="02040503050406030204" pitchFamily="18" charset="0"/>
            </a:rPr>
            <a:t>Evaluate the threats identified; and </a:t>
          </a:r>
        </a:p>
      </dgm:t>
    </dgm:pt>
    <dgm:pt modelId="{5C2E154E-89BD-4D26-AF64-3125E5431D1E}" type="parTrans" cxnId="{CB6D5B65-9C94-4C0A-8680-311DAC9E8403}">
      <dgm:prSet/>
      <dgm:spPr/>
      <dgm:t>
        <a:bodyPr/>
        <a:lstStyle/>
        <a:p>
          <a:endParaRPr lang="en-IN" sz="1600" b="1">
            <a:latin typeface="Cambria" panose="02040503050406030204" pitchFamily="18" charset="0"/>
          </a:endParaRPr>
        </a:p>
      </dgm:t>
    </dgm:pt>
    <dgm:pt modelId="{950898DB-8ACE-4FCE-B5C9-3DAEF334B44E}" type="sibTrans" cxnId="{CB6D5B65-9C94-4C0A-8680-311DAC9E8403}">
      <dgm:prSet/>
      <dgm:spPr/>
      <dgm:t>
        <a:bodyPr/>
        <a:lstStyle/>
        <a:p>
          <a:endParaRPr lang="en-IN" sz="1600" b="1">
            <a:latin typeface="Cambria" panose="02040503050406030204" pitchFamily="18" charset="0"/>
          </a:endParaRPr>
        </a:p>
      </dgm:t>
    </dgm:pt>
    <dgm:pt modelId="{B079F535-E54A-42B6-82F9-C270C8604E9F}">
      <dgm:prSet custT="1"/>
      <dgm:spPr/>
      <dgm:t>
        <a:bodyPr/>
        <a:lstStyle/>
        <a:p>
          <a:pPr algn="l" rtl="0"/>
          <a:r>
            <a:rPr lang="en-IN" sz="1600" b="1" dirty="0">
              <a:latin typeface="Cambria" panose="02040503050406030204" pitchFamily="18" charset="0"/>
            </a:rPr>
            <a:t>Address the threats by eliminating or reducing them to an acceptable level.</a:t>
          </a:r>
        </a:p>
      </dgm:t>
    </dgm:pt>
    <dgm:pt modelId="{2356CD2B-BBBC-436C-9DC9-69FE4F858AAF}" type="parTrans" cxnId="{FD11A074-556A-4741-855C-A028311D5216}">
      <dgm:prSet/>
      <dgm:spPr/>
      <dgm:t>
        <a:bodyPr/>
        <a:lstStyle/>
        <a:p>
          <a:endParaRPr lang="en-IN" sz="1600" b="1">
            <a:latin typeface="Cambria" panose="02040503050406030204" pitchFamily="18" charset="0"/>
          </a:endParaRPr>
        </a:p>
      </dgm:t>
    </dgm:pt>
    <dgm:pt modelId="{AB7903FC-718D-4876-AFBE-89C007BFC07B}" type="sibTrans" cxnId="{FD11A074-556A-4741-855C-A028311D5216}">
      <dgm:prSet/>
      <dgm:spPr/>
      <dgm:t>
        <a:bodyPr/>
        <a:lstStyle/>
        <a:p>
          <a:endParaRPr lang="en-IN" sz="1600" b="1">
            <a:latin typeface="Cambria" panose="02040503050406030204" pitchFamily="18" charset="0"/>
          </a:endParaRPr>
        </a:p>
      </dgm:t>
    </dgm:pt>
    <dgm:pt modelId="{A7FD8DF5-58B6-4769-B2DE-9A543A5C93D1}" type="pres">
      <dgm:prSet presAssocID="{75908A6A-E3A7-4470-A4B2-4D4164BC9DF4}" presName="composite" presStyleCnt="0">
        <dgm:presLayoutVars>
          <dgm:chMax val="1"/>
          <dgm:dir/>
          <dgm:resizeHandles val="exact"/>
        </dgm:presLayoutVars>
      </dgm:prSet>
      <dgm:spPr/>
    </dgm:pt>
    <dgm:pt modelId="{9E031642-786C-463F-BD62-1DFE6926E5B9}" type="pres">
      <dgm:prSet presAssocID="{9A100692-EC68-4B29-B0BE-6B86F55B4272}" presName="roof" presStyleLbl="dkBgShp" presStyleIdx="0" presStyleCnt="2"/>
      <dgm:spPr/>
    </dgm:pt>
    <dgm:pt modelId="{2A0E32BB-E1B1-4991-9EE0-058A7B565DEB}" type="pres">
      <dgm:prSet presAssocID="{9A100692-EC68-4B29-B0BE-6B86F55B4272}" presName="pillars" presStyleCnt="0"/>
      <dgm:spPr/>
    </dgm:pt>
    <dgm:pt modelId="{76EBB0DE-8977-44CB-90AD-5B18FC147F2A}" type="pres">
      <dgm:prSet presAssocID="{9A100692-EC68-4B29-B0BE-6B86F55B4272}" presName="pillar1" presStyleLbl="node1" presStyleIdx="0" presStyleCnt="3">
        <dgm:presLayoutVars>
          <dgm:bulletEnabled val="1"/>
        </dgm:presLayoutVars>
      </dgm:prSet>
      <dgm:spPr/>
    </dgm:pt>
    <dgm:pt modelId="{09179053-4EBA-428D-A2CF-A60CBBEF3E8C}" type="pres">
      <dgm:prSet presAssocID="{D4A39C93-3409-49D9-9152-35014E071F5B}" presName="pillarX" presStyleLbl="node1" presStyleIdx="1" presStyleCnt="3">
        <dgm:presLayoutVars>
          <dgm:bulletEnabled val="1"/>
        </dgm:presLayoutVars>
      </dgm:prSet>
      <dgm:spPr/>
    </dgm:pt>
    <dgm:pt modelId="{C8077597-3EF0-4120-816B-AD52F49FDB26}" type="pres">
      <dgm:prSet presAssocID="{B079F535-E54A-42B6-82F9-C270C8604E9F}" presName="pillarX" presStyleLbl="node1" presStyleIdx="2" presStyleCnt="3">
        <dgm:presLayoutVars>
          <dgm:bulletEnabled val="1"/>
        </dgm:presLayoutVars>
      </dgm:prSet>
      <dgm:spPr/>
    </dgm:pt>
    <dgm:pt modelId="{69319373-D21D-4924-B897-8ECDE4022355}" type="pres">
      <dgm:prSet presAssocID="{9A100692-EC68-4B29-B0BE-6B86F55B4272}" presName="base" presStyleLbl="dkBgShp" presStyleIdx="1" presStyleCnt="2"/>
      <dgm:spPr/>
    </dgm:pt>
  </dgm:ptLst>
  <dgm:cxnLst>
    <dgm:cxn modelId="{DFAD3904-2410-49A2-B418-E57CF8725AD6}" type="presOf" srcId="{75908A6A-E3A7-4470-A4B2-4D4164BC9DF4}" destId="{A7FD8DF5-58B6-4769-B2DE-9A543A5C93D1}" srcOrd="0" destOrd="0" presId="urn:microsoft.com/office/officeart/2005/8/layout/hList3"/>
    <dgm:cxn modelId="{0985EC29-C779-4B74-AF2E-AAB09B009011}" type="presOf" srcId="{B079F535-E54A-42B6-82F9-C270C8604E9F}" destId="{C8077597-3EF0-4120-816B-AD52F49FDB26}" srcOrd="0" destOrd="0" presId="urn:microsoft.com/office/officeart/2005/8/layout/hList3"/>
    <dgm:cxn modelId="{88E7B25D-07B2-41D3-8DC3-27CE8DEC8553}" type="presOf" srcId="{BF2C727F-57E3-4414-B439-C0EF22EDAD32}" destId="{76EBB0DE-8977-44CB-90AD-5B18FC147F2A}" srcOrd="0" destOrd="0" presId="urn:microsoft.com/office/officeart/2005/8/layout/hList3"/>
    <dgm:cxn modelId="{03E62464-952F-429B-AE39-580D18D1C9EB}" type="presOf" srcId="{9A100692-EC68-4B29-B0BE-6B86F55B4272}" destId="{9E031642-786C-463F-BD62-1DFE6926E5B9}" srcOrd="0" destOrd="0" presId="urn:microsoft.com/office/officeart/2005/8/layout/hList3"/>
    <dgm:cxn modelId="{CB6D5B65-9C94-4C0A-8680-311DAC9E8403}" srcId="{9A100692-EC68-4B29-B0BE-6B86F55B4272}" destId="{D4A39C93-3409-49D9-9152-35014E071F5B}" srcOrd="1" destOrd="0" parTransId="{5C2E154E-89BD-4D26-AF64-3125E5431D1E}" sibTransId="{950898DB-8ACE-4FCE-B5C9-3DAEF334B44E}"/>
    <dgm:cxn modelId="{FD11A074-556A-4741-855C-A028311D5216}" srcId="{9A100692-EC68-4B29-B0BE-6B86F55B4272}" destId="{B079F535-E54A-42B6-82F9-C270C8604E9F}" srcOrd="2" destOrd="0" parTransId="{2356CD2B-BBBC-436C-9DC9-69FE4F858AAF}" sibTransId="{AB7903FC-718D-4876-AFBE-89C007BFC07B}"/>
    <dgm:cxn modelId="{67FA4C8C-B3D8-4563-82CF-680C46B6639F}" type="presOf" srcId="{D4A39C93-3409-49D9-9152-35014E071F5B}" destId="{09179053-4EBA-428D-A2CF-A60CBBEF3E8C}" srcOrd="0" destOrd="0" presId="urn:microsoft.com/office/officeart/2005/8/layout/hList3"/>
    <dgm:cxn modelId="{79DC2A91-A157-4376-B818-F7E5BC93D6E1}" srcId="{75908A6A-E3A7-4470-A4B2-4D4164BC9DF4}" destId="{9A100692-EC68-4B29-B0BE-6B86F55B4272}" srcOrd="0" destOrd="0" parTransId="{397D2CFC-CC06-4A47-A389-0C8546306E00}" sibTransId="{A35859D3-9E9F-4B51-AFA0-78AB34D8838F}"/>
    <dgm:cxn modelId="{8ADCC4AF-AD4D-4521-983F-DD667E2C519D}" srcId="{9A100692-EC68-4B29-B0BE-6B86F55B4272}" destId="{BF2C727F-57E3-4414-B439-C0EF22EDAD32}" srcOrd="0" destOrd="0" parTransId="{281C2176-275B-44DE-AC77-88FB4A03FA60}" sibTransId="{997C9C60-C563-473B-B6EF-E3F0559D8FA4}"/>
    <dgm:cxn modelId="{1301BC88-603B-43EC-83DD-ED59C31C76A5}" type="presParOf" srcId="{A7FD8DF5-58B6-4769-B2DE-9A543A5C93D1}" destId="{9E031642-786C-463F-BD62-1DFE6926E5B9}" srcOrd="0" destOrd="0" presId="urn:microsoft.com/office/officeart/2005/8/layout/hList3"/>
    <dgm:cxn modelId="{F52A139D-5931-4A74-9E6A-262CD42CF5ED}" type="presParOf" srcId="{A7FD8DF5-58B6-4769-B2DE-9A543A5C93D1}" destId="{2A0E32BB-E1B1-4991-9EE0-058A7B565DEB}" srcOrd="1" destOrd="0" presId="urn:microsoft.com/office/officeart/2005/8/layout/hList3"/>
    <dgm:cxn modelId="{179660F7-8840-42EF-A526-6FE60A3B06F2}" type="presParOf" srcId="{2A0E32BB-E1B1-4991-9EE0-058A7B565DEB}" destId="{76EBB0DE-8977-44CB-90AD-5B18FC147F2A}" srcOrd="0" destOrd="0" presId="urn:microsoft.com/office/officeart/2005/8/layout/hList3"/>
    <dgm:cxn modelId="{670626FE-B47B-458B-85A9-D10D6090A1FF}" type="presParOf" srcId="{2A0E32BB-E1B1-4991-9EE0-058A7B565DEB}" destId="{09179053-4EBA-428D-A2CF-A60CBBEF3E8C}" srcOrd="1" destOrd="0" presId="urn:microsoft.com/office/officeart/2005/8/layout/hList3"/>
    <dgm:cxn modelId="{FB0BD5A9-DDA2-4260-9386-0060C1568BA9}" type="presParOf" srcId="{2A0E32BB-E1B1-4991-9EE0-058A7B565DEB}" destId="{C8077597-3EF0-4120-816B-AD52F49FDB26}" srcOrd="2" destOrd="0" presId="urn:microsoft.com/office/officeart/2005/8/layout/hList3"/>
    <dgm:cxn modelId="{FEF48927-BC58-4941-8C08-9920C35719E3}" type="presParOf" srcId="{A7FD8DF5-58B6-4769-B2DE-9A543A5C93D1}" destId="{69319373-D21D-4924-B897-8ECDE402235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DAF08A-9920-4369-80FD-B804783D2C71}" type="doc">
      <dgm:prSet loTypeId="urn:microsoft.com/office/officeart/2005/8/layout/chevronAccent+Icon" loCatId="process" qsTypeId="urn:microsoft.com/office/officeart/2005/8/quickstyle/simple1" qsCatId="simple" csTypeId="urn:microsoft.com/office/officeart/2005/8/colors/accent3_2" csCatId="accent3" phldr="1"/>
      <dgm:spPr/>
    </dgm:pt>
    <dgm:pt modelId="{1E57842E-9D4E-4E74-8025-0D3E9454862B}">
      <dgm:prSet phldrT="[Text]" custT="1"/>
      <dgm:spPr/>
      <dgm:t>
        <a:bodyPr/>
        <a:lstStyle/>
        <a:p>
          <a:pPr>
            <a:buClrTx/>
            <a:buFontTx/>
            <a:buNone/>
          </a:pPr>
          <a:r>
            <a:rPr lang="en-US" sz="1550" b="1" dirty="0">
              <a:latin typeface="Cambria" panose="02040503050406030204" pitchFamily="18" charset="0"/>
              <a:cs typeface="Tahoma" panose="020B0604030504040204" pitchFamily="34" charset="0"/>
            </a:rPr>
            <a:t>Threat Evaluation</a:t>
          </a:r>
          <a:endParaRPr lang="en-US" sz="1550" dirty="0">
            <a:latin typeface="Cambria" panose="02040503050406030204" pitchFamily="18" charset="0"/>
          </a:endParaRPr>
        </a:p>
      </dgm:t>
    </dgm:pt>
    <dgm:pt modelId="{9C20A372-395D-4339-B2C4-C4B1F9782670}" type="parTrans" cxnId="{7C335BA4-11BA-4810-90E0-90EC229E8712}">
      <dgm:prSet/>
      <dgm:spPr/>
      <dgm:t>
        <a:bodyPr/>
        <a:lstStyle/>
        <a:p>
          <a:endParaRPr lang="en-US" sz="1600">
            <a:latin typeface="Cambria" panose="02040503050406030204" pitchFamily="18" charset="0"/>
          </a:endParaRPr>
        </a:p>
      </dgm:t>
    </dgm:pt>
    <dgm:pt modelId="{D8D29711-3FB9-4EE7-9C38-C0AE261103AE}" type="sibTrans" cxnId="{7C335BA4-11BA-4810-90E0-90EC229E8712}">
      <dgm:prSet/>
      <dgm:spPr/>
      <dgm:t>
        <a:bodyPr/>
        <a:lstStyle/>
        <a:p>
          <a:endParaRPr lang="en-US" sz="1600">
            <a:latin typeface="Cambria" panose="02040503050406030204" pitchFamily="18" charset="0"/>
          </a:endParaRPr>
        </a:p>
      </dgm:t>
    </dgm:pt>
    <dgm:pt modelId="{19833D63-6EEC-4448-8974-727C458C4B39}">
      <dgm:prSet phldrT="[Text]" custT="1"/>
      <dgm:spPr/>
      <dgm:t>
        <a:bodyPr/>
        <a:lstStyle/>
        <a:p>
          <a:r>
            <a:rPr lang="en-US" sz="1550" b="1">
              <a:latin typeface="Cambria" panose="02040503050406030204" pitchFamily="18" charset="0"/>
              <a:cs typeface="Tahoma" panose="020B0604030504040204" pitchFamily="34" charset="0"/>
            </a:rPr>
            <a:t>Apply safeguards</a:t>
          </a:r>
          <a:endParaRPr lang="en-US" sz="1550" dirty="0">
            <a:latin typeface="Cambria" panose="02040503050406030204" pitchFamily="18" charset="0"/>
          </a:endParaRPr>
        </a:p>
      </dgm:t>
    </dgm:pt>
    <dgm:pt modelId="{F5B8D419-02F7-49E5-8DA5-80CE5003E91C}" type="parTrans" cxnId="{FB89910A-0DFA-4185-8EFA-753B4B847434}">
      <dgm:prSet/>
      <dgm:spPr/>
      <dgm:t>
        <a:bodyPr/>
        <a:lstStyle/>
        <a:p>
          <a:endParaRPr lang="en-US" sz="1600">
            <a:latin typeface="Cambria" panose="02040503050406030204" pitchFamily="18" charset="0"/>
          </a:endParaRPr>
        </a:p>
      </dgm:t>
    </dgm:pt>
    <dgm:pt modelId="{3E955C3D-B9A5-4FD3-8EE2-0338521BDF1A}" type="sibTrans" cxnId="{FB89910A-0DFA-4185-8EFA-753B4B847434}">
      <dgm:prSet/>
      <dgm:spPr/>
      <dgm:t>
        <a:bodyPr/>
        <a:lstStyle/>
        <a:p>
          <a:endParaRPr lang="en-US" sz="1600">
            <a:latin typeface="Cambria" panose="02040503050406030204" pitchFamily="18" charset="0"/>
          </a:endParaRPr>
        </a:p>
      </dgm:t>
    </dgm:pt>
    <dgm:pt modelId="{85BD5135-814F-4A90-9B54-C8C97A4714F3}">
      <dgm:prSet phldrT="[Text]" custT="1"/>
      <dgm:spPr/>
      <dgm:t>
        <a:bodyPr/>
        <a:lstStyle/>
        <a:p>
          <a:r>
            <a:rPr lang="en-US" sz="1550" b="1" dirty="0">
              <a:latin typeface="Cambria" panose="02040503050406030204" pitchFamily="18" charset="0"/>
              <a:cs typeface="Tahoma" panose="020B0604030504040204" pitchFamily="34" charset="0"/>
            </a:rPr>
            <a:t>Reduce Threats</a:t>
          </a:r>
          <a:endParaRPr lang="en-US" sz="1550" dirty="0">
            <a:latin typeface="Cambria" panose="02040503050406030204" pitchFamily="18" charset="0"/>
          </a:endParaRPr>
        </a:p>
      </dgm:t>
    </dgm:pt>
    <dgm:pt modelId="{EF51AF99-6A17-4269-A45B-C47B23B3D3A4}" type="parTrans" cxnId="{6BA944D4-2BAE-4681-9273-9334C88766FC}">
      <dgm:prSet/>
      <dgm:spPr/>
      <dgm:t>
        <a:bodyPr/>
        <a:lstStyle/>
        <a:p>
          <a:endParaRPr lang="en-US" sz="1600">
            <a:latin typeface="Cambria" panose="02040503050406030204" pitchFamily="18" charset="0"/>
          </a:endParaRPr>
        </a:p>
      </dgm:t>
    </dgm:pt>
    <dgm:pt modelId="{D457DB44-5E99-42EA-B53A-D3B15A866FD4}" type="sibTrans" cxnId="{6BA944D4-2BAE-4681-9273-9334C88766FC}">
      <dgm:prSet/>
      <dgm:spPr/>
      <dgm:t>
        <a:bodyPr/>
        <a:lstStyle/>
        <a:p>
          <a:endParaRPr lang="en-US" sz="1600">
            <a:latin typeface="Cambria" panose="02040503050406030204" pitchFamily="18" charset="0"/>
          </a:endParaRPr>
        </a:p>
      </dgm:t>
    </dgm:pt>
    <dgm:pt modelId="{19938112-68C4-451C-AE24-C2B7D7D85405}">
      <dgm:prSet phldrT="[Text]" custT="1"/>
      <dgm:spPr/>
      <dgm:t>
        <a:bodyPr/>
        <a:lstStyle/>
        <a:p>
          <a:pPr>
            <a:buClrTx/>
            <a:buFontTx/>
            <a:buNone/>
          </a:pPr>
          <a:r>
            <a:rPr lang="en-US" sz="1550" b="1">
              <a:latin typeface="Cambria" panose="02040503050406030204" pitchFamily="18" charset="0"/>
              <a:cs typeface="Tahoma" panose="020B0604030504040204" pitchFamily="34" charset="0"/>
            </a:rPr>
            <a:t>Not possible to reduce threats</a:t>
          </a:r>
          <a:endParaRPr lang="en-US" sz="1550" dirty="0">
            <a:latin typeface="Cambria" panose="02040503050406030204" pitchFamily="18" charset="0"/>
          </a:endParaRPr>
        </a:p>
      </dgm:t>
    </dgm:pt>
    <dgm:pt modelId="{16C3E77D-677C-4F8D-A75F-FD403FBDF54C}" type="parTrans" cxnId="{72A764F9-6970-4FAF-B8FD-CD0FCB458BB7}">
      <dgm:prSet/>
      <dgm:spPr/>
      <dgm:t>
        <a:bodyPr/>
        <a:lstStyle/>
        <a:p>
          <a:endParaRPr lang="en-US" sz="1600">
            <a:latin typeface="Cambria" panose="02040503050406030204" pitchFamily="18" charset="0"/>
          </a:endParaRPr>
        </a:p>
      </dgm:t>
    </dgm:pt>
    <dgm:pt modelId="{B7CCF8C4-37CE-431C-A087-AD2E4758133A}" type="sibTrans" cxnId="{72A764F9-6970-4FAF-B8FD-CD0FCB458BB7}">
      <dgm:prSet/>
      <dgm:spPr/>
      <dgm:t>
        <a:bodyPr/>
        <a:lstStyle/>
        <a:p>
          <a:endParaRPr lang="en-US" sz="1600">
            <a:latin typeface="Cambria" panose="02040503050406030204" pitchFamily="18" charset="0"/>
          </a:endParaRPr>
        </a:p>
      </dgm:t>
    </dgm:pt>
    <dgm:pt modelId="{48659033-EE86-48B8-A9D3-463E998B61AF}">
      <dgm:prSet phldrT="[Text]" custT="1"/>
      <dgm:spPr/>
      <dgm:t>
        <a:bodyPr/>
        <a:lstStyle/>
        <a:p>
          <a:pPr>
            <a:buClrTx/>
            <a:buFontTx/>
            <a:buNone/>
          </a:pPr>
          <a:r>
            <a:rPr lang="en-US" sz="1450" b="1" dirty="0">
              <a:latin typeface="Cambria" panose="02040503050406030204" pitchFamily="18" charset="0"/>
            </a:rPr>
            <a:t>Threat Identification</a:t>
          </a:r>
        </a:p>
      </dgm:t>
    </dgm:pt>
    <dgm:pt modelId="{058A1624-9DAB-46DB-B9ED-C18D79A1EA0C}" type="parTrans" cxnId="{FBC98911-0A2A-4369-A840-7B55B796AF35}">
      <dgm:prSet/>
      <dgm:spPr/>
      <dgm:t>
        <a:bodyPr/>
        <a:lstStyle/>
        <a:p>
          <a:endParaRPr lang="en-IN"/>
        </a:p>
      </dgm:t>
    </dgm:pt>
    <dgm:pt modelId="{156128AD-BD7E-4793-8816-094BF5D45406}" type="sibTrans" cxnId="{FBC98911-0A2A-4369-A840-7B55B796AF35}">
      <dgm:prSet/>
      <dgm:spPr/>
      <dgm:t>
        <a:bodyPr/>
        <a:lstStyle/>
        <a:p>
          <a:endParaRPr lang="en-IN"/>
        </a:p>
      </dgm:t>
    </dgm:pt>
    <dgm:pt modelId="{F9D61C10-B8A0-4DD4-9C21-F0D2DD5F8BF3}" type="pres">
      <dgm:prSet presAssocID="{E8DAF08A-9920-4369-80FD-B804783D2C71}" presName="Name0" presStyleCnt="0">
        <dgm:presLayoutVars>
          <dgm:dir/>
          <dgm:resizeHandles val="exact"/>
        </dgm:presLayoutVars>
      </dgm:prSet>
      <dgm:spPr/>
    </dgm:pt>
    <dgm:pt modelId="{EEF59E73-8C09-453E-BE7D-84DFF1A0F570}" type="pres">
      <dgm:prSet presAssocID="{48659033-EE86-48B8-A9D3-463E998B61AF}" presName="composite" presStyleCnt="0"/>
      <dgm:spPr/>
    </dgm:pt>
    <dgm:pt modelId="{34D7DF9E-AAD3-415E-850A-5F88A755F795}" type="pres">
      <dgm:prSet presAssocID="{48659033-EE86-48B8-A9D3-463E998B61AF}" presName="bgChev" presStyleLbl="node1" presStyleIdx="0" presStyleCnt="5"/>
      <dgm:spPr/>
    </dgm:pt>
    <dgm:pt modelId="{1E854578-4CF3-460B-8BD5-E85F9695C5AB}" type="pres">
      <dgm:prSet presAssocID="{48659033-EE86-48B8-A9D3-463E998B61AF}" presName="txNode" presStyleLbl="fgAcc1" presStyleIdx="0" presStyleCnt="5">
        <dgm:presLayoutVars>
          <dgm:bulletEnabled val="1"/>
        </dgm:presLayoutVars>
      </dgm:prSet>
      <dgm:spPr/>
    </dgm:pt>
    <dgm:pt modelId="{89D5655C-06BB-4C40-9935-3F5DE6C1A579}" type="pres">
      <dgm:prSet presAssocID="{156128AD-BD7E-4793-8816-094BF5D45406}" presName="compositeSpace" presStyleCnt="0"/>
      <dgm:spPr/>
    </dgm:pt>
    <dgm:pt modelId="{AA81CBCC-FDAC-49BC-97CD-18943653F7FD}" type="pres">
      <dgm:prSet presAssocID="{1E57842E-9D4E-4E74-8025-0D3E9454862B}" presName="composite" presStyleCnt="0"/>
      <dgm:spPr/>
    </dgm:pt>
    <dgm:pt modelId="{2DEB6773-7C2B-4A81-BC82-E36EA83654D2}" type="pres">
      <dgm:prSet presAssocID="{1E57842E-9D4E-4E74-8025-0D3E9454862B}" presName="bgChev" presStyleLbl="node1" presStyleIdx="1" presStyleCnt="5"/>
      <dgm:spPr/>
    </dgm:pt>
    <dgm:pt modelId="{D79615B9-920E-4377-923F-FC6CFC1F831F}" type="pres">
      <dgm:prSet presAssocID="{1E57842E-9D4E-4E74-8025-0D3E9454862B}" presName="txNode" presStyleLbl="fgAcc1" presStyleIdx="1" presStyleCnt="5">
        <dgm:presLayoutVars>
          <dgm:bulletEnabled val="1"/>
        </dgm:presLayoutVars>
      </dgm:prSet>
      <dgm:spPr/>
    </dgm:pt>
    <dgm:pt modelId="{C0B5BFF4-C81A-438F-A185-3C14E2ABC06C}" type="pres">
      <dgm:prSet presAssocID="{D8D29711-3FB9-4EE7-9C38-C0AE261103AE}" presName="compositeSpace" presStyleCnt="0"/>
      <dgm:spPr/>
    </dgm:pt>
    <dgm:pt modelId="{6FF11833-4073-4A14-BCCA-3843642E9C4C}" type="pres">
      <dgm:prSet presAssocID="{19833D63-6EEC-4448-8974-727C458C4B39}" presName="composite" presStyleCnt="0"/>
      <dgm:spPr/>
    </dgm:pt>
    <dgm:pt modelId="{E5950F64-5F42-465E-9319-B8DC9404ECCB}" type="pres">
      <dgm:prSet presAssocID="{19833D63-6EEC-4448-8974-727C458C4B39}" presName="bgChev" presStyleLbl="node1" presStyleIdx="2" presStyleCnt="5"/>
      <dgm:spPr/>
    </dgm:pt>
    <dgm:pt modelId="{65D6CC08-AE0D-41B6-8AFD-A3954F65DCE7}" type="pres">
      <dgm:prSet presAssocID="{19833D63-6EEC-4448-8974-727C458C4B39}" presName="txNode" presStyleLbl="fgAcc1" presStyleIdx="2" presStyleCnt="5" custLinFactNeighborX="-3967">
        <dgm:presLayoutVars>
          <dgm:bulletEnabled val="1"/>
        </dgm:presLayoutVars>
      </dgm:prSet>
      <dgm:spPr/>
    </dgm:pt>
    <dgm:pt modelId="{EF18ACD9-2476-4701-A5BE-605D9698CEB0}" type="pres">
      <dgm:prSet presAssocID="{3E955C3D-B9A5-4FD3-8EE2-0338521BDF1A}" presName="compositeSpace" presStyleCnt="0"/>
      <dgm:spPr/>
    </dgm:pt>
    <dgm:pt modelId="{4C30E5E7-1AA4-4471-A434-F58C3D2686BA}" type="pres">
      <dgm:prSet presAssocID="{85BD5135-814F-4A90-9B54-C8C97A4714F3}" presName="composite" presStyleCnt="0"/>
      <dgm:spPr/>
    </dgm:pt>
    <dgm:pt modelId="{C84949CC-B42E-4F46-998D-B9220C7DA17E}" type="pres">
      <dgm:prSet presAssocID="{85BD5135-814F-4A90-9B54-C8C97A4714F3}" presName="bgChev" presStyleLbl="node1" presStyleIdx="3" presStyleCnt="5" custLinFactNeighborX="14817" custLinFactNeighborY="-79701"/>
      <dgm:spPr/>
    </dgm:pt>
    <dgm:pt modelId="{6B5E2005-FF00-4D2C-9E28-90CDB3D1E1CC}" type="pres">
      <dgm:prSet presAssocID="{85BD5135-814F-4A90-9B54-C8C97A4714F3}" presName="txNode" presStyleLbl="fgAcc1" presStyleIdx="3" presStyleCnt="5" custLinFactNeighborX="17547" custLinFactNeighborY="-79701">
        <dgm:presLayoutVars>
          <dgm:bulletEnabled val="1"/>
        </dgm:presLayoutVars>
      </dgm:prSet>
      <dgm:spPr/>
    </dgm:pt>
    <dgm:pt modelId="{653BD70C-7B8D-4C73-BBF6-E35E85EB7FFD}" type="pres">
      <dgm:prSet presAssocID="{D457DB44-5E99-42EA-B53A-D3B15A866FD4}" presName="compositeSpace" presStyleCnt="0"/>
      <dgm:spPr/>
    </dgm:pt>
    <dgm:pt modelId="{7A651839-8563-4076-8B2B-BF9E2C092E54}" type="pres">
      <dgm:prSet presAssocID="{19938112-68C4-451C-AE24-C2B7D7D85405}" presName="composite" presStyleCnt="0"/>
      <dgm:spPr/>
    </dgm:pt>
    <dgm:pt modelId="{436CA2BA-AAFB-4BF6-9EA1-ECB37C569FB5}" type="pres">
      <dgm:prSet presAssocID="{19938112-68C4-451C-AE24-C2B7D7D85405}" presName="bgChev" presStyleLbl="node1" presStyleIdx="4" presStyleCnt="5" custLinFactX="-6328" custLinFactNeighborX="-100000" custLinFactNeighborY="90673"/>
      <dgm:spPr/>
    </dgm:pt>
    <dgm:pt modelId="{AF855693-4457-4CC2-B640-48C16637569E}" type="pres">
      <dgm:prSet presAssocID="{19938112-68C4-451C-AE24-C2B7D7D85405}" presName="txNode" presStyleLbl="fgAcc1" presStyleIdx="4" presStyleCnt="5" custLinFactX="-25915" custLinFactNeighborX="-100000" custLinFactNeighborY="90673">
        <dgm:presLayoutVars>
          <dgm:bulletEnabled val="1"/>
        </dgm:presLayoutVars>
      </dgm:prSet>
      <dgm:spPr/>
    </dgm:pt>
  </dgm:ptLst>
  <dgm:cxnLst>
    <dgm:cxn modelId="{5CC3C403-EC06-4B65-AE1B-B2FC6F32E7B1}" type="presOf" srcId="{19938112-68C4-451C-AE24-C2B7D7D85405}" destId="{AF855693-4457-4CC2-B640-48C16637569E}" srcOrd="0" destOrd="0" presId="urn:microsoft.com/office/officeart/2005/8/layout/chevronAccent+Icon"/>
    <dgm:cxn modelId="{FB89910A-0DFA-4185-8EFA-753B4B847434}" srcId="{E8DAF08A-9920-4369-80FD-B804783D2C71}" destId="{19833D63-6EEC-4448-8974-727C458C4B39}" srcOrd="2" destOrd="0" parTransId="{F5B8D419-02F7-49E5-8DA5-80CE5003E91C}" sibTransId="{3E955C3D-B9A5-4FD3-8EE2-0338521BDF1A}"/>
    <dgm:cxn modelId="{FBC98911-0A2A-4369-A840-7B55B796AF35}" srcId="{E8DAF08A-9920-4369-80FD-B804783D2C71}" destId="{48659033-EE86-48B8-A9D3-463E998B61AF}" srcOrd="0" destOrd="0" parTransId="{058A1624-9DAB-46DB-B9ED-C18D79A1EA0C}" sibTransId="{156128AD-BD7E-4793-8816-094BF5D45406}"/>
    <dgm:cxn modelId="{4B90BA5A-7E25-46B6-9A16-E869E18558AC}" type="presOf" srcId="{48659033-EE86-48B8-A9D3-463E998B61AF}" destId="{1E854578-4CF3-460B-8BD5-E85F9695C5AB}" srcOrd="0" destOrd="0" presId="urn:microsoft.com/office/officeart/2005/8/layout/chevronAccent+Icon"/>
    <dgm:cxn modelId="{469FE398-C6EC-4E5A-84B1-54E6A962ADDD}" type="presOf" srcId="{85BD5135-814F-4A90-9B54-C8C97A4714F3}" destId="{6B5E2005-FF00-4D2C-9E28-90CDB3D1E1CC}" srcOrd="0" destOrd="0" presId="urn:microsoft.com/office/officeart/2005/8/layout/chevronAccent+Icon"/>
    <dgm:cxn modelId="{9F7CA8A1-5497-484E-B42A-B224E02DD83C}" type="presOf" srcId="{E8DAF08A-9920-4369-80FD-B804783D2C71}" destId="{F9D61C10-B8A0-4DD4-9C21-F0D2DD5F8BF3}" srcOrd="0" destOrd="0" presId="urn:microsoft.com/office/officeart/2005/8/layout/chevronAccent+Icon"/>
    <dgm:cxn modelId="{F1C5E9A1-BC47-4FF8-B2F1-B32D7EF1D6EC}" type="presOf" srcId="{1E57842E-9D4E-4E74-8025-0D3E9454862B}" destId="{D79615B9-920E-4377-923F-FC6CFC1F831F}" srcOrd="0" destOrd="0" presId="urn:microsoft.com/office/officeart/2005/8/layout/chevronAccent+Icon"/>
    <dgm:cxn modelId="{7C335BA4-11BA-4810-90E0-90EC229E8712}" srcId="{E8DAF08A-9920-4369-80FD-B804783D2C71}" destId="{1E57842E-9D4E-4E74-8025-0D3E9454862B}" srcOrd="1" destOrd="0" parTransId="{9C20A372-395D-4339-B2C4-C4B1F9782670}" sibTransId="{D8D29711-3FB9-4EE7-9C38-C0AE261103AE}"/>
    <dgm:cxn modelId="{CDFEA5BF-601B-41C9-A728-B2558BDB87CA}" type="presOf" srcId="{19833D63-6EEC-4448-8974-727C458C4B39}" destId="{65D6CC08-AE0D-41B6-8AFD-A3954F65DCE7}" srcOrd="0" destOrd="0" presId="urn:microsoft.com/office/officeart/2005/8/layout/chevronAccent+Icon"/>
    <dgm:cxn modelId="{6BA944D4-2BAE-4681-9273-9334C88766FC}" srcId="{E8DAF08A-9920-4369-80FD-B804783D2C71}" destId="{85BD5135-814F-4A90-9B54-C8C97A4714F3}" srcOrd="3" destOrd="0" parTransId="{EF51AF99-6A17-4269-A45B-C47B23B3D3A4}" sibTransId="{D457DB44-5E99-42EA-B53A-D3B15A866FD4}"/>
    <dgm:cxn modelId="{72A764F9-6970-4FAF-B8FD-CD0FCB458BB7}" srcId="{E8DAF08A-9920-4369-80FD-B804783D2C71}" destId="{19938112-68C4-451C-AE24-C2B7D7D85405}" srcOrd="4" destOrd="0" parTransId="{16C3E77D-677C-4F8D-A75F-FD403FBDF54C}" sibTransId="{B7CCF8C4-37CE-431C-A087-AD2E4758133A}"/>
    <dgm:cxn modelId="{B7063BD7-003E-445A-8194-B010F6D97889}" type="presParOf" srcId="{F9D61C10-B8A0-4DD4-9C21-F0D2DD5F8BF3}" destId="{EEF59E73-8C09-453E-BE7D-84DFF1A0F570}" srcOrd="0" destOrd="0" presId="urn:microsoft.com/office/officeart/2005/8/layout/chevronAccent+Icon"/>
    <dgm:cxn modelId="{B323291F-849B-4311-92C3-4908DCBEADD9}" type="presParOf" srcId="{EEF59E73-8C09-453E-BE7D-84DFF1A0F570}" destId="{34D7DF9E-AAD3-415E-850A-5F88A755F795}" srcOrd="0" destOrd="0" presId="urn:microsoft.com/office/officeart/2005/8/layout/chevronAccent+Icon"/>
    <dgm:cxn modelId="{09A61A7E-5110-4C93-AF37-E331CACD547E}" type="presParOf" srcId="{EEF59E73-8C09-453E-BE7D-84DFF1A0F570}" destId="{1E854578-4CF3-460B-8BD5-E85F9695C5AB}" srcOrd="1" destOrd="0" presId="urn:microsoft.com/office/officeart/2005/8/layout/chevronAccent+Icon"/>
    <dgm:cxn modelId="{B65DA27C-CE4C-41BC-88D7-774AAB47B288}" type="presParOf" srcId="{F9D61C10-B8A0-4DD4-9C21-F0D2DD5F8BF3}" destId="{89D5655C-06BB-4C40-9935-3F5DE6C1A579}" srcOrd="1" destOrd="0" presId="urn:microsoft.com/office/officeart/2005/8/layout/chevronAccent+Icon"/>
    <dgm:cxn modelId="{F2FCDD36-A12F-4A12-990E-8A5CA9314D0F}" type="presParOf" srcId="{F9D61C10-B8A0-4DD4-9C21-F0D2DD5F8BF3}" destId="{AA81CBCC-FDAC-49BC-97CD-18943653F7FD}" srcOrd="2" destOrd="0" presId="urn:microsoft.com/office/officeart/2005/8/layout/chevronAccent+Icon"/>
    <dgm:cxn modelId="{2D956D76-7969-4BA4-8BF9-0DE2274333B7}" type="presParOf" srcId="{AA81CBCC-FDAC-49BC-97CD-18943653F7FD}" destId="{2DEB6773-7C2B-4A81-BC82-E36EA83654D2}" srcOrd="0" destOrd="0" presId="urn:microsoft.com/office/officeart/2005/8/layout/chevronAccent+Icon"/>
    <dgm:cxn modelId="{B50D67BE-1BAF-441F-8D3D-0FAB844CA364}" type="presParOf" srcId="{AA81CBCC-FDAC-49BC-97CD-18943653F7FD}" destId="{D79615B9-920E-4377-923F-FC6CFC1F831F}" srcOrd="1" destOrd="0" presId="urn:microsoft.com/office/officeart/2005/8/layout/chevronAccent+Icon"/>
    <dgm:cxn modelId="{B479E7AC-829D-422B-BD51-D3BAF74F63D7}" type="presParOf" srcId="{F9D61C10-B8A0-4DD4-9C21-F0D2DD5F8BF3}" destId="{C0B5BFF4-C81A-438F-A185-3C14E2ABC06C}" srcOrd="3" destOrd="0" presId="urn:microsoft.com/office/officeart/2005/8/layout/chevronAccent+Icon"/>
    <dgm:cxn modelId="{ECA17A62-2948-40D6-85A0-F2199EF7D252}" type="presParOf" srcId="{F9D61C10-B8A0-4DD4-9C21-F0D2DD5F8BF3}" destId="{6FF11833-4073-4A14-BCCA-3843642E9C4C}" srcOrd="4" destOrd="0" presId="urn:microsoft.com/office/officeart/2005/8/layout/chevronAccent+Icon"/>
    <dgm:cxn modelId="{0DA348E0-179E-474B-A799-A9D27E6BA63F}" type="presParOf" srcId="{6FF11833-4073-4A14-BCCA-3843642E9C4C}" destId="{E5950F64-5F42-465E-9319-B8DC9404ECCB}" srcOrd="0" destOrd="0" presId="urn:microsoft.com/office/officeart/2005/8/layout/chevronAccent+Icon"/>
    <dgm:cxn modelId="{8739F488-16C6-480C-815A-AD6FBE3B2810}" type="presParOf" srcId="{6FF11833-4073-4A14-BCCA-3843642E9C4C}" destId="{65D6CC08-AE0D-41B6-8AFD-A3954F65DCE7}" srcOrd="1" destOrd="0" presId="urn:microsoft.com/office/officeart/2005/8/layout/chevronAccent+Icon"/>
    <dgm:cxn modelId="{7C064485-920B-4CA4-8A91-8C92FBE91846}" type="presParOf" srcId="{F9D61C10-B8A0-4DD4-9C21-F0D2DD5F8BF3}" destId="{EF18ACD9-2476-4701-A5BE-605D9698CEB0}" srcOrd="5" destOrd="0" presId="urn:microsoft.com/office/officeart/2005/8/layout/chevronAccent+Icon"/>
    <dgm:cxn modelId="{15856E15-AA02-451C-A064-EA93E0FB5057}" type="presParOf" srcId="{F9D61C10-B8A0-4DD4-9C21-F0D2DD5F8BF3}" destId="{4C30E5E7-1AA4-4471-A434-F58C3D2686BA}" srcOrd="6" destOrd="0" presId="urn:microsoft.com/office/officeart/2005/8/layout/chevronAccent+Icon"/>
    <dgm:cxn modelId="{4BD34D22-E6CE-42DE-B243-07CDB1AE1111}" type="presParOf" srcId="{4C30E5E7-1AA4-4471-A434-F58C3D2686BA}" destId="{C84949CC-B42E-4F46-998D-B9220C7DA17E}" srcOrd="0" destOrd="0" presId="urn:microsoft.com/office/officeart/2005/8/layout/chevronAccent+Icon"/>
    <dgm:cxn modelId="{58DCF077-B325-44E1-9A55-C23AED0441C0}" type="presParOf" srcId="{4C30E5E7-1AA4-4471-A434-F58C3D2686BA}" destId="{6B5E2005-FF00-4D2C-9E28-90CDB3D1E1CC}" srcOrd="1" destOrd="0" presId="urn:microsoft.com/office/officeart/2005/8/layout/chevronAccent+Icon"/>
    <dgm:cxn modelId="{DAF0F29C-A841-4A43-990C-DFF3BE1FD509}" type="presParOf" srcId="{F9D61C10-B8A0-4DD4-9C21-F0D2DD5F8BF3}" destId="{653BD70C-7B8D-4C73-BBF6-E35E85EB7FFD}" srcOrd="7" destOrd="0" presId="urn:microsoft.com/office/officeart/2005/8/layout/chevronAccent+Icon"/>
    <dgm:cxn modelId="{07AAF9E0-7842-4CCE-89BC-EBF148F25FEE}" type="presParOf" srcId="{F9D61C10-B8A0-4DD4-9C21-F0D2DD5F8BF3}" destId="{7A651839-8563-4076-8B2B-BF9E2C092E54}" srcOrd="8" destOrd="0" presId="urn:microsoft.com/office/officeart/2005/8/layout/chevronAccent+Icon"/>
    <dgm:cxn modelId="{0298CE54-9053-4255-819E-267486DDBFA8}" type="presParOf" srcId="{7A651839-8563-4076-8B2B-BF9E2C092E54}" destId="{436CA2BA-AAFB-4BF6-9EA1-ECB37C569FB5}" srcOrd="0" destOrd="0" presId="urn:microsoft.com/office/officeart/2005/8/layout/chevronAccent+Icon"/>
    <dgm:cxn modelId="{0A1D7515-6714-4BC0-A766-8C35274B3C65}" type="presParOf" srcId="{7A651839-8563-4076-8B2B-BF9E2C092E54}" destId="{AF855693-4457-4CC2-B640-48C16637569E}"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E23ED-54B7-405E-B6C9-6547D67503DF}">
      <dsp:nvSpPr>
        <dsp:cNvPr id="0" name=""/>
        <dsp:cNvSpPr/>
      </dsp:nvSpPr>
      <dsp:spPr>
        <a:xfrm>
          <a:off x="2233" y="0"/>
          <a:ext cx="4763321" cy="6771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mbria" panose="02040503050406030204" pitchFamily="18" charset="0"/>
            </a:rPr>
            <a:t>Code of Ethics, 2009 – Part A </a:t>
          </a:r>
          <a:endParaRPr lang="en-IN" sz="2400" kern="1200" dirty="0">
            <a:latin typeface="Cambria" panose="02040503050406030204" pitchFamily="18" charset="0"/>
          </a:endParaRPr>
        </a:p>
      </dsp:txBody>
      <dsp:txXfrm>
        <a:off x="22065" y="19832"/>
        <a:ext cx="4723657" cy="637444"/>
      </dsp:txXfrm>
    </dsp:sp>
    <dsp:sp modelId="{A5926E63-3A78-44AF-A526-1F3F624E4D96}">
      <dsp:nvSpPr>
        <dsp:cNvPr id="0" name=""/>
        <dsp:cNvSpPr/>
      </dsp:nvSpPr>
      <dsp:spPr>
        <a:xfrm>
          <a:off x="5241887" y="0"/>
          <a:ext cx="1009824" cy="677108"/>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dirty="0">
            <a:latin typeface="Cambria" panose="02040503050406030204" pitchFamily="18" charset="0"/>
          </a:endParaRPr>
        </a:p>
      </dsp:txBody>
      <dsp:txXfrm>
        <a:off x="5241887" y="135422"/>
        <a:ext cx="806692" cy="406264"/>
      </dsp:txXfrm>
    </dsp:sp>
    <dsp:sp modelId="{2F5F69BC-73F3-417F-8AEA-4BC4E43992C5}">
      <dsp:nvSpPr>
        <dsp:cNvPr id="0" name=""/>
        <dsp:cNvSpPr/>
      </dsp:nvSpPr>
      <dsp:spPr>
        <a:xfrm>
          <a:off x="6670884" y="0"/>
          <a:ext cx="4763321" cy="677108"/>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mbria" panose="02040503050406030204" pitchFamily="18" charset="0"/>
            </a:rPr>
            <a:t>Code of Ethics,  2019 – Volume I </a:t>
          </a:r>
          <a:endParaRPr lang="en-IN" sz="2400" kern="1200" dirty="0">
            <a:latin typeface="Cambria" panose="02040503050406030204" pitchFamily="18" charset="0"/>
          </a:endParaRPr>
        </a:p>
      </dsp:txBody>
      <dsp:txXfrm>
        <a:off x="6690716" y="19832"/>
        <a:ext cx="4723657" cy="6374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8C3D49-CC10-4CDC-86CA-2AE9DD07BD80}">
      <dsp:nvSpPr>
        <dsp:cNvPr id="0" name=""/>
        <dsp:cNvSpPr/>
      </dsp:nvSpPr>
      <dsp:spPr>
        <a:xfrm>
          <a:off x="5690143" y="2367134"/>
          <a:ext cx="4888754" cy="465320"/>
        </a:xfrm>
        <a:custGeom>
          <a:avLst/>
          <a:gdLst/>
          <a:ahLst/>
          <a:cxnLst/>
          <a:rect l="0" t="0" r="0" b="0"/>
          <a:pathLst>
            <a:path>
              <a:moveTo>
                <a:pt x="0" y="0"/>
              </a:moveTo>
              <a:lnTo>
                <a:pt x="0" y="317102"/>
              </a:lnTo>
              <a:lnTo>
                <a:pt x="4888754" y="317102"/>
              </a:lnTo>
              <a:lnTo>
                <a:pt x="4888754" y="4653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F63540-4AFC-4C68-8E98-DF56A2197CEF}">
      <dsp:nvSpPr>
        <dsp:cNvPr id="0" name=""/>
        <dsp:cNvSpPr/>
      </dsp:nvSpPr>
      <dsp:spPr>
        <a:xfrm>
          <a:off x="5690143" y="2367134"/>
          <a:ext cx="2933252" cy="465320"/>
        </a:xfrm>
        <a:custGeom>
          <a:avLst/>
          <a:gdLst/>
          <a:ahLst/>
          <a:cxnLst/>
          <a:rect l="0" t="0" r="0" b="0"/>
          <a:pathLst>
            <a:path>
              <a:moveTo>
                <a:pt x="0" y="0"/>
              </a:moveTo>
              <a:lnTo>
                <a:pt x="0" y="317102"/>
              </a:lnTo>
              <a:lnTo>
                <a:pt x="2933252" y="317102"/>
              </a:lnTo>
              <a:lnTo>
                <a:pt x="2933252" y="4653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1B716-6A4A-422F-9C5F-E175BD257BAC}">
      <dsp:nvSpPr>
        <dsp:cNvPr id="0" name=""/>
        <dsp:cNvSpPr/>
      </dsp:nvSpPr>
      <dsp:spPr>
        <a:xfrm>
          <a:off x="5690143" y="2367134"/>
          <a:ext cx="977750" cy="465320"/>
        </a:xfrm>
        <a:custGeom>
          <a:avLst/>
          <a:gdLst/>
          <a:ahLst/>
          <a:cxnLst/>
          <a:rect l="0" t="0" r="0" b="0"/>
          <a:pathLst>
            <a:path>
              <a:moveTo>
                <a:pt x="0" y="0"/>
              </a:moveTo>
              <a:lnTo>
                <a:pt x="0" y="317102"/>
              </a:lnTo>
              <a:lnTo>
                <a:pt x="977750" y="317102"/>
              </a:lnTo>
              <a:lnTo>
                <a:pt x="977750" y="4653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8F9C81-BE17-48A6-A222-9DA7EC5C780F}">
      <dsp:nvSpPr>
        <dsp:cNvPr id="0" name=""/>
        <dsp:cNvSpPr/>
      </dsp:nvSpPr>
      <dsp:spPr>
        <a:xfrm>
          <a:off x="4712392" y="2367134"/>
          <a:ext cx="977750" cy="465320"/>
        </a:xfrm>
        <a:custGeom>
          <a:avLst/>
          <a:gdLst/>
          <a:ahLst/>
          <a:cxnLst/>
          <a:rect l="0" t="0" r="0" b="0"/>
          <a:pathLst>
            <a:path>
              <a:moveTo>
                <a:pt x="977750" y="0"/>
              </a:moveTo>
              <a:lnTo>
                <a:pt x="977750" y="317102"/>
              </a:lnTo>
              <a:lnTo>
                <a:pt x="0" y="317102"/>
              </a:lnTo>
              <a:lnTo>
                <a:pt x="0" y="4653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82EB64-633E-4DBD-BD73-E8F7F6F6E493}">
      <dsp:nvSpPr>
        <dsp:cNvPr id="0" name=""/>
        <dsp:cNvSpPr/>
      </dsp:nvSpPr>
      <dsp:spPr>
        <a:xfrm>
          <a:off x="2756890" y="2367134"/>
          <a:ext cx="2933252" cy="465320"/>
        </a:xfrm>
        <a:custGeom>
          <a:avLst/>
          <a:gdLst/>
          <a:ahLst/>
          <a:cxnLst/>
          <a:rect l="0" t="0" r="0" b="0"/>
          <a:pathLst>
            <a:path>
              <a:moveTo>
                <a:pt x="2933252" y="0"/>
              </a:moveTo>
              <a:lnTo>
                <a:pt x="2933252" y="317102"/>
              </a:lnTo>
              <a:lnTo>
                <a:pt x="0" y="317102"/>
              </a:lnTo>
              <a:lnTo>
                <a:pt x="0" y="4653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4D5F4-EE8C-405D-9E1B-01702068F7B6}">
      <dsp:nvSpPr>
        <dsp:cNvPr id="0" name=""/>
        <dsp:cNvSpPr/>
      </dsp:nvSpPr>
      <dsp:spPr>
        <a:xfrm>
          <a:off x="801388" y="2367134"/>
          <a:ext cx="4888754" cy="465320"/>
        </a:xfrm>
        <a:custGeom>
          <a:avLst/>
          <a:gdLst/>
          <a:ahLst/>
          <a:cxnLst/>
          <a:rect l="0" t="0" r="0" b="0"/>
          <a:pathLst>
            <a:path>
              <a:moveTo>
                <a:pt x="4888754" y="0"/>
              </a:moveTo>
              <a:lnTo>
                <a:pt x="4888754" y="317102"/>
              </a:lnTo>
              <a:lnTo>
                <a:pt x="0" y="317102"/>
              </a:lnTo>
              <a:lnTo>
                <a:pt x="0" y="465320"/>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8F0B16-2D9F-4FC1-8CA8-E7220AC3CAEC}">
      <dsp:nvSpPr>
        <dsp:cNvPr id="0" name=""/>
        <dsp:cNvSpPr/>
      </dsp:nvSpPr>
      <dsp:spPr>
        <a:xfrm>
          <a:off x="4890165" y="1351162"/>
          <a:ext cx="1599955" cy="101597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E2E29-241F-411B-B99C-21766E145E9A}">
      <dsp:nvSpPr>
        <dsp:cNvPr id="0" name=""/>
        <dsp:cNvSpPr/>
      </dsp:nvSpPr>
      <dsp:spPr>
        <a:xfrm>
          <a:off x="5067937" y="1520046"/>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latin typeface="Cambria" panose="02040503050406030204" pitchFamily="18" charset="0"/>
            </a:rPr>
            <a:t>The </a:t>
          </a:r>
          <a:r>
            <a:rPr lang="en-IN" sz="1800" b="1" kern="1200" dirty="0">
              <a:solidFill>
                <a:schemeClr val="tx1"/>
              </a:solidFill>
              <a:latin typeface="Cambria" panose="02040503050406030204" pitchFamily="18" charset="0"/>
            </a:rPr>
            <a:t>Fundamental Principles</a:t>
          </a:r>
        </a:p>
      </dsp:txBody>
      <dsp:txXfrm>
        <a:off x="5097694" y="1549803"/>
        <a:ext cx="1540441" cy="956458"/>
      </dsp:txXfrm>
    </dsp:sp>
    <dsp:sp modelId="{D150C9CD-6416-419D-A4F2-0B13F13DED5D}">
      <dsp:nvSpPr>
        <dsp:cNvPr id="0" name=""/>
        <dsp:cNvSpPr/>
      </dsp:nvSpPr>
      <dsp:spPr>
        <a:xfrm>
          <a:off x="1410" y="2832455"/>
          <a:ext cx="1599955" cy="10159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9C0A59-1E12-446B-BDEA-9EE58959847F}">
      <dsp:nvSpPr>
        <dsp:cNvPr id="0" name=""/>
        <dsp:cNvSpPr/>
      </dsp:nvSpPr>
      <dsp:spPr>
        <a:xfrm>
          <a:off x="179183" y="3001339"/>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a:latin typeface="Cambria" panose="02040503050406030204" pitchFamily="18" charset="0"/>
            </a:rPr>
            <a:t>Integrity</a:t>
          </a:r>
          <a:endParaRPr lang="en-IN" sz="1600" kern="1200" dirty="0">
            <a:latin typeface="Cambria" panose="02040503050406030204" pitchFamily="18" charset="0"/>
          </a:endParaRPr>
        </a:p>
      </dsp:txBody>
      <dsp:txXfrm>
        <a:off x="208940" y="3031096"/>
        <a:ext cx="1540441" cy="956458"/>
      </dsp:txXfrm>
    </dsp:sp>
    <dsp:sp modelId="{CF1DBE35-39BD-4A30-A374-E48629D14FEE}">
      <dsp:nvSpPr>
        <dsp:cNvPr id="0" name=""/>
        <dsp:cNvSpPr/>
      </dsp:nvSpPr>
      <dsp:spPr>
        <a:xfrm>
          <a:off x="1956912" y="2832455"/>
          <a:ext cx="1599955" cy="10159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2D45D-5773-46A5-8A31-C08A883929CD}">
      <dsp:nvSpPr>
        <dsp:cNvPr id="0" name=""/>
        <dsp:cNvSpPr/>
      </dsp:nvSpPr>
      <dsp:spPr>
        <a:xfrm>
          <a:off x="2134685" y="3001339"/>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latin typeface="Cambria" panose="02040503050406030204" pitchFamily="18" charset="0"/>
            </a:rPr>
            <a:t>Objectivity</a:t>
          </a:r>
        </a:p>
      </dsp:txBody>
      <dsp:txXfrm>
        <a:off x="2164442" y="3031096"/>
        <a:ext cx="1540441" cy="956458"/>
      </dsp:txXfrm>
    </dsp:sp>
    <dsp:sp modelId="{1CBE6780-B193-45E0-B972-BF7221A31555}">
      <dsp:nvSpPr>
        <dsp:cNvPr id="0" name=""/>
        <dsp:cNvSpPr/>
      </dsp:nvSpPr>
      <dsp:spPr>
        <a:xfrm>
          <a:off x="3912414" y="2832455"/>
          <a:ext cx="1599955" cy="10159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BCD09-6F6B-47A6-911B-71F0875D85A2}">
      <dsp:nvSpPr>
        <dsp:cNvPr id="0" name=""/>
        <dsp:cNvSpPr/>
      </dsp:nvSpPr>
      <dsp:spPr>
        <a:xfrm>
          <a:off x="4090187" y="3001339"/>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latin typeface="Cambria" panose="02040503050406030204" pitchFamily="18" charset="0"/>
            </a:rPr>
            <a:t>Professional Competence and Due Care</a:t>
          </a:r>
        </a:p>
      </dsp:txBody>
      <dsp:txXfrm>
        <a:off x="4119944" y="3031096"/>
        <a:ext cx="1540441" cy="956458"/>
      </dsp:txXfrm>
    </dsp:sp>
    <dsp:sp modelId="{ED4C9D7C-24EE-4069-8DE1-23F70F89BD73}">
      <dsp:nvSpPr>
        <dsp:cNvPr id="0" name=""/>
        <dsp:cNvSpPr/>
      </dsp:nvSpPr>
      <dsp:spPr>
        <a:xfrm>
          <a:off x="5867915" y="2832455"/>
          <a:ext cx="1599955" cy="10159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87CBE-6C13-4241-ADF7-23DACC873180}">
      <dsp:nvSpPr>
        <dsp:cNvPr id="0" name=""/>
        <dsp:cNvSpPr/>
      </dsp:nvSpPr>
      <dsp:spPr>
        <a:xfrm>
          <a:off x="6045688" y="3001339"/>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latin typeface="Cambria" panose="02040503050406030204" pitchFamily="18" charset="0"/>
            </a:rPr>
            <a:t>Confidentiality</a:t>
          </a:r>
        </a:p>
      </dsp:txBody>
      <dsp:txXfrm>
        <a:off x="6075445" y="3031096"/>
        <a:ext cx="1540441" cy="956458"/>
      </dsp:txXfrm>
    </dsp:sp>
    <dsp:sp modelId="{2A1B1F63-B3BA-4843-BCA0-E4899008C87C}">
      <dsp:nvSpPr>
        <dsp:cNvPr id="0" name=""/>
        <dsp:cNvSpPr/>
      </dsp:nvSpPr>
      <dsp:spPr>
        <a:xfrm>
          <a:off x="7823417" y="2832455"/>
          <a:ext cx="1599955" cy="101597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97A3D-0157-4CEF-BC86-639B85FEB18B}">
      <dsp:nvSpPr>
        <dsp:cNvPr id="0" name=""/>
        <dsp:cNvSpPr/>
      </dsp:nvSpPr>
      <dsp:spPr>
        <a:xfrm>
          <a:off x="8001190" y="3001339"/>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kern="1200" dirty="0">
              <a:latin typeface="Cambria" panose="02040503050406030204" pitchFamily="18" charset="0"/>
            </a:rPr>
            <a:t>Professional Behaviour</a:t>
          </a:r>
        </a:p>
      </dsp:txBody>
      <dsp:txXfrm>
        <a:off x="8030947" y="3031096"/>
        <a:ext cx="1540441" cy="956458"/>
      </dsp:txXfrm>
    </dsp:sp>
    <dsp:sp modelId="{C3EEC6D1-302F-48BF-A6E1-0D15AC00E915}">
      <dsp:nvSpPr>
        <dsp:cNvPr id="0" name=""/>
        <dsp:cNvSpPr/>
      </dsp:nvSpPr>
      <dsp:spPr>
        <a:xfrm>
          <a:off x="9778919" y="2832455"/>
          <a:ext cx="1599955" cy="101597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79CD26-B127-429F-AC88-F931617ECF9E}">
      <dsp:nvSpPr>
        <dsp:cNvPr id="0" name=""/>
        <dsp:cNvSpPr/>
      </dsp:nvSpPr>
      <dsp:spPr>
        <a:xfrm>
          <a:off x="9956692" y="3001339"/>
          <a:ext cx="1599955" cy="1015972"/>
        </a:xfrm>
        <a:prstGeom prst="roundRect">
          <a:avLst>
            <a:gd name="adj" fmla="val 10000"/>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Cambria" panose="02040503050406030204" pitchFamily="18" charset="0"/>
            </a:rPr>
            <a:t>Independence</a:t>
          </a:r>
          <a:endParaRPr lang="en-IN" sz="1600" kern="1200" dirty="0">
            <a:latin typeface="Cambria" panose="02040503050406030204" pitchFamily="18" charset="0"/>
          </a:endParaRPr>
        </a:p>
      </dsp:txBody>
      <dsp:txXfrm>
        <a:off x="9986449" y="3031096"/>
        <a:ext cx="1540441" cy="9564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D3AC16-CBC8-40BC-89F6-A0856EB5B1B6}">
      <dsp:nvSpPr>
        <dsp:cNvPr id="0" name=""/>
        <dsp:cNvSpPr/>
      </dsp:nvSpPr>
      <dsp:spPr>
        <a:xfrm>
          <a:off x="0" y="1051"/>
          <a:ext cx="6808763"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920F3-989B-4103-BA46-EF4949751DBB}">
      <dsp:nvSpPr>
        <dsp:cNvPr id="0" name=""/>
        <dsp:cNvSpPr/>
      </dsp:nvSpPr>
      <dsp:spPr>
        <a:xfrm>
          <a:off x="0" y="1051"/>
          <a:ext cx="1361752" cy="163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rgbClr val="C00000"/>
              </a:solidFill>
              <a:latin typeface="Cambria" panose="02040503050406030204" pitchFamily="18" charset="0"/>
            </a:rPr>
            <a:t>What is NOCLAR?</a:t>
          </a:r>
          <a:endParaRPr lang="en-IN" sz="1800" b="1" kern="1200">
            <a:solidFill>
              <a:srgbClr val="C00000"/>
            </a:solidFill>
            <a:latin typeface="Cambria" panose="02040503050406030204" pitchFamily="18" charset="0"/>
          </a:endParaRPr>
        </a:p>
      </dsp:txBody>
      <dsp:txXfrm>
        <a:off x="0" y="1051"/>
        <a:ext cx="1361752" cy="1636921"/>
      </dsp:txXfrm>
    </dsp:sp>
    <dsp:sp modelId="{489F5F9B-D585-45B1-AFD7-1519553E56DA}">
      <dsp:nvSpPr>
        <dsp:cNvPr id="0" name=""/>
        <dsp:cNvSpPr/>
      </dsp:nvSpPr>
      <dsp:spPr>
        <a:xfrm>
          <a:off x="1463884" y="82897"/>
          <a:ext cx="5344878" cy="1176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rtl="0">
            <a:lnSpc>
              <a:spcPct val="90000"/>
            </a:lnSpc>
            <a:spcBef>
              <a:spcPct val="0"/>
            </a:spcBef>
            <a:spcAft>
              <a:spcPct val="35000"/>
            </a:spcAft>
            <a:buNone/>
          </a:pPr>
          <a:r>
            <a:rPr lang="en-US" sz="2100" b="0" kern="1200" dirty="0">
              <a:latin typeface="Cambria" panose="02040503050406030204" pitchFamily="18" charset="0"/>
            </a:rPr>
            <a:t>Refers to any act of omission or commission, committed by a client or employer contrary to prevailing laws or regulations.</a:t>
          </a:r>
          <a:endParaRPr lang="en-IN" sz="2100" b="0" kern="1200" dirty="0">
            <a:latin typeface="Cambria" panose="02040503050406030204" pitchFamily="18" charset="0"/>
          </a:endParaRPr>
        </a:p>
      </dsp:txBody>
      <dsp:txXfrm>
        <a:off x="1463884" y="82897"/>
        <a:ext cx="5344878" cy="1176242"/>
      </dsp:txXfrm>
    </dsp:sp>
    <dsp:sp modelId="{D7508BA1-96F6-4F45-B150-4083313488EC}">
      <dsp:nvSpPr>
        <dsp:cNvPr id="0" name=""/>
        <dsp:cNvSpPr/>
      </dsp:nvSpPr>
      <dsp:spPr>
        <a:xfrm>
          <a:off x="1361752" y="1259140"/>
          <a:ext cx="54470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70892F-127E-4975-8ABB-6235B65D7A5E}">
      <dsp:nvSpPr>
        <dsp:cNvPr id="0" name=""/>
        <dsp:cNvSpPr/>
      </dsp:nvSpPr>
      <dsp:spPr>
        <a:xfrm>
          <a:off x="0" y="1377377"/>
          <a:ext cx="6808763" cy="0"/>
        </a:xfrm>
        <a:prstGeom prst="line">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AD97F9-7A76-4AD5-88C7-391E08CBDEF6}">
      <dsp:nvSpPr>
        <dsp:cNvPr id="0" name=""/>
        <dsp:cNvSpPr/>
      </dsp:nvSpPr>
      <dsp:spPr>
        <a:xfrm>
          <a:off x="0" y="1637972"/>
          <a:ext cx="1360422" cy="186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dirty="0">
              <a:solidFill>
                <a:srgbClr val="C00000"/>
              </a:solidFill>
              <a:latin typeface="Cambria" panose="02040503050406030204" pitchFamily="18" charset="0"/>
            </a:rPr>
            <a:t>Why NOCLAR?</a:t>
          </a:r>
          <a:endParaRPr lang="en-IN" sz="1800" b="1" kern="1200" dirty="0">
            <a:solidFill>
              <a:srgbClr val="C00000"/>
            </a:solidFill>
            <a:latin typeface="Cambria" panose="02040503050406030204" pitchFamily="18" charset="0"/>
          </a:endParaRPr>
        </a:p>
      </dsp:txBody>
      <dsp:txXfrm>
        <a:off x="0" y="1637972"/>
        <a:ext cx="1360422" cy="1865796"/>
      </dsp:txXfrm>
    </dsp:sp>
    <dsp:sp modelId="{2EF09B4E-D9A2-4525-87EC-591C3B28150D}">
      <dsp:nvSpPr>
        <dsp:cNvPr id="0" name=""/>
        <dsp:cNvSpPr/>
      </dsp:nvSpPr>
      <dsp:spPr>
        <a:xfrm>
          <a:off x="1439600" y="1491374"/>
          <a:ext cx="5339659" cy="1503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rtl="0">
            <a:lnSpc>
              <a:spcPct val="110000"/>
            </a:lnSpc>
            <a:spcBef>
              <a:spcPct val="0"/>
            </a:spcBef>
            <a:spcAft>
              <a:spcPct val="35000"/>
            </a:spcAft>
            <a:buNone/>
          </a:pPr>
          <a:r>
            <a:rPr lang="en-US" sz="1700" b="0" kern="1200" dirty="0">
              <a:latin typeface="Cambria" panose="02040503050406030204" pitchFamily="18" charset="0"/>
            </a:rPr>
            <a:t>PA may face difficulties in recognizing such situation and since he has a prima facie ethical responsibility to not to turn a blind eye to the matter, provisions regarding NOCLAR was introduced  to help the PA in dealing with the situation and in deciding how best to serve the public interest in these circumstances. </a:t>
          </a:r>
          <a:endParaRPr lang="en-IN" sz="1700" b="0" kern="1200" dirty="0">
            <a:latin typeface="Cambria" panose="02040503050406030204" pitchFamily="18" charset="0"/>
          </a:endParaRPr>
        </a:p>
      </dsp:txBody>
      <dsp:txXfrm>
        <a:off x="1439600" y="1491374"/>
        <a:ext cx="5339659" cy="1503204"/>
      </dsp:txXfrm>
    </dsp:sp>
    <dsp:sp modelId="{9E2340E9-B6CE-4707-A75C-13A9C13D1C01}">
      <dsp:nvSpPr>
        <dsp:cNvPr id="0" name=""/>
        <dsp:cNvSpPr/>
      </dsp:nvSpPr>
      <dsp:spPr>
        <a:xfrm>
          <a:off x="1360422" y="3207118"/>
          <a:ext cx="5441691"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831FF0-1BE2-4135-BDDC-CDCF3A8B57E5}">
      <dsp:nvSpPr>
        <dsp:cNvPr id="0" name=""/>
        <dsp:cNvSpPr/>
      </dsp:nvSpPr>
      <dsp:spPr>
        <a:xfrm>
          <a:off x="0" y="3503769"/>
          <a:ext cx="6808763" cy="0"/>
        </a:xfrm>
        <a:prstGeom prst="line">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5CC497-1B78-4CE8-8D5F-D9ABC185D000}">
      <dsp:nvSpPr>
        <dsp:cNvPr id="0" name=""/>
        <dsp:cNvSpPr/>
      </dsp:nvSpPr>
      <dsp:spPr>
        <a:xfrm>
          <a:off x="0" y="3503769"/>
          <a:ext cx="1361752" cy="1636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rgbClr val="C00000"/>
              </a:solidFill>
              <a:latin typeface="Cambria" panose="02040503050406030204" pitchFamily="18" charset="0"/>
            </a:rPr>
            <a:t>Applicable to whom?</a:t>
          </a:r>
          <a:endParaRPr lang="en-IN" sz="1800" b="1" kern="1200">
            <a:solidFill>
              <a:srgbClr val="C00000"/>
            </a:solidFill>
            <a:latin typeface="Cambria" panose="02040503050406030204" pitchFamily="18" charset="0"/>
          </a:endParaRPr>
        </a:p>
      </dsp:txBody>
      <dsp:txXfrm>
        <a:off x="0" y="3503769"/>
        <a:ext cx="1361752" cy="1636921"/>
      </dsp:txXfrm>
    </dsp:sp>
    <dsp:sp modelId="{0146FE9A-315F-46FF-B0A3-1F3880865302}">
      <dsp:nvSpPr>
        <dsp:cNvPr id="0" name=""/>
        <dsp:cNvSpPr/>
      </dsp:nvSpPr>
      <dsp:spPr>
        <a:xfrm>
          <a:off x="1463884" y="3529345"/>
          <a:ext cx="5344878" cy="51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b="0" kern="1200" dirty="0">
              <a:latin typeface="Cambria" panose="02040503050406030204" pitchFamily="18" charset="0"/>
            </a:rPr>
            <a:t>Applicable only to listed entities.</a:t>
          </a:r>
          <a:endParaRPr lang="en-IN" sz="1500" b="0" kern="1200" dirty="0">
            <a:latin typeface="Cambria" panose="02040503050406030204" pitchFamily="18" charset="0"/>
          </a:endParaRPr>
        </a:p>
      </dsp:txBody>
      <dsp:txXfrm>
        <a:off x="1463884" y="3529345"/>
        <a:ext cx="5344878" cy="511538"/>
      </dsp:txXfrm>
    </dsp:sp>
    <dsp:sp modelId="{392E1858-5659-4CAB-A385-A67486EDE037}">
      <dsp:nvSpPr>
        <dsp:cNvPr id="0" name=""/>
        <dsp:cNvSpPr/>
      </dsp:nvSpPr>
      <dsp:spPr>
        <a:xfrm>
          <a:off x="1361752" y="4040884"/>
          <a:ext cx="54470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75343-2B76-4137-89A5-1EF76F5AC875}">
      <dsp:nvSpPr>
        <dsp:cNvPr id="0" name=""/>
        <dsp:cNvSpPr/>
      </dsp:nvSpPr>
      <dsp:spPr>
        <a:xfrm>
          <a:off x="1463884" y="4066460"/>
          <a:ext cx="5344878" cy="51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b="0" kern="1200" dirty="0">
              <a:latin typeface="Cambria" panose="02040503050406030204" pitchFamily="18" charset="0"/>
            </a:rPr>
            <a:t>Applicable to only audit assignments.</a:t>
          </a:r>
          <a:endParaRPr lang="en-IN" sz="1500" b="0" kern="1200" dirty="0">
            <a:latin typeface="Cambria" panose="02040503050406030204" pitchFamily="18" charset="0"/>
          </a:endParaRPr>
        </a:p>
      </dsp:txBody>
      <dsp:txXfrm>
        <a:off x="1463884" y="4066460"/>
        <a:ext cx="5344878" cy="511538"/>
      </dsp:txXfrm>
    </dsp:sp>
    <dsp:sp modelId="{53247929-0C9E-4E2A-B62B-329B0411B22C}">
      <dsp:nvSpPr>
        <dsp:cNvPr id="0" name=""/>
        <dsp:cNvSpPr/>
      </dsp:nvSpPr>
      <dsp:spPr>
        <a:xfrm>
          <a:off x="1361752" y="4577998"/>
          <a:ext cx="54470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96D932-BC87-4EDC-B23D-23C85597366E}">
      <dsp:nvSpPr>
        <dsp:cNvPr id="0" name=""/>
        <dsp:cNvSpPr/>
      </dsp:nvSpPr>
      <dsp:spPr>
        <a:xfrm>
          <a:off x="1463884" y="4603575"/>
          <a:ext cx="5344878" cy="51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rtl="0">
            <a:lnSpc>
              <a:spcPct val="90000"/>
            </a:lnSpc>
            <a:spcBef>
              <a:spcPct val="0"/>
            </a:spcBef>
            <a:spcAft>
              <a:spcPct val="35000"/>
            </a:spcAft>
            <a:buNone/>
          </a:pPr>
          <a:r>
            <a:rPr lang="en-US" sz="1500" b="0" kern="1200" dirty="0">
              <a:latin typeface="Cambria" panose="02040503050406030204" pitchFamily="18" charset="0"/>
            </a:rPr>
            <a:t>In case of PAs in service, applicable to employees of listed entities</a:t>
          </a:r>
          <a:endParaRPr lang="en-IN" sz="1500" b="0" kern="1200" dirty="0">
            <a:latin typeface="Cambria" panose="02040503050406030204" pitchFamily="18" charset="0"/>
          </a:endParaRPr>
        </a:p>
      </dsp:txBody>
      <dsp:txXfrm>
        <a:off x="1463884" y="4603575"/>
        <a:ext cx="5344878" cy="511538"/>
      </dsp:txXfrm>
    </dsp:sp>
    <dsp:sp modelId="{43968E60-846C-4124-8928-F3D22EC379E4}">
      <dsp:nvSpPr>
        <dsp:cNvPr id="0" name=""/>
        <dsp:cNvSpPr/>
      </dsp:nvSpPr>
      <dsp:spPr>
        <a:xfrm>
          <a:off x="1361752" y="5115113"/>
          <a:ext cx="544701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E466-B7D0-4A07-9D68-50A3AF27BE6B}">
      <dsp:nvSpPr>
        <dsp:cNvPr id="0" name=""/>
        <dsp:cNvSpPr/>
      </dsp:nvSpPr>
      <dsp:spPr>
        <a:xfrm>
          <a:off x="0" y="225931"/>
          <a:ext cx="9889788" cy="859950"/>
        </a:xfrm>
        <a:prstGeom prst="rect">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557" tIns="291592" rIns="767557" bIns="113792" numCol="1" spcCol="1270" anchor="t" anchorCtr="0">
          <a:noAutofit/>
        </a:bodyPr>
        <a:lstStyle/>
        <a:p>
          <a:pPr marL="114300" lvl="1" indent="-114300" algn="l" defTabSz="688975" rtl="0">
            <a:lnSpc>
              <a:spcPct val="90000"/>
            </a:lnSpc>
            <a:spcBef>
              <a:spcPct val="0"/>
            </a:spcBef>
            <a:spcAft>
              <a:spcPct val="15000"/>
            </a:spcAft>
            <a:buChar char="•"/>
          </a:pPr>
          <a:r>
            <a:rPr lang="en-IN" sz="1550" b="0" kern="1200">
              <a:latin typeface="Cambria" panose="02040503050406030204" pitchFamily="18" charset="0"/>
            </a:rPr>
            <a:t>Section 260 (Members in Service)</a:t>
          </a:r>
        </a:p>
        <a:p>
          <a:pPr marL="114300" lvl="1" indent="-114300" algn="l" defTabSz="688975" rtl="0">
            <a:lnSpc>
              <a:spcPct val="90000"/>
            </a:lnSpc>
            <a:spcBef>
              <a:spcPct val="0"/>
            </a:spcBef>
            <a:spcAft>
              <a:spcPct val="15000"/>
            </a:spcAft>
            <a:buChar char="•"/>
          </a:pPr>
          <a:r>
            <a:rPr lang="en-IN" sz="1550" b="0" kern="1200" dirty="0">
              <a:latin typeface="Cambria" panose="02040503050406030204" pitchFamily="18" charset="0"/>
            </a:rPr>
            <a:t>Section 360 (Members in Practice)</a:t>
          </a:r>
        </a:p>
      </dsp:txBody>
      <dsp:txXfrm>
        <a:off x="0" y="225931"/>
        <a:ext cx="9889788" cy="859950"/>
      </dsp:txXfrm>
    </dsp:sp>
    <dsp:sp modelId="{92A967CA-70C6-4113-92CA-5D6F67A1AF53}">
      <dsp:nvSpPr>
        <dsp:cNvPr id="0" name=""/>
        <dsp:cNvSpPr/>
      </dsp:nvSpPr>
      <dsp:spPr>
        <a:xfrm>
          <a:off x="494489" y="19291"/>
          <a:ext cx="6922851" cy="413280"/>
        </a:xfrm>
        <a:prstGeom prst="roundRect">
          <a:avLst/>
        </a:prstGeom>
        <a:solidFill>
          <a:srgbClr val="4171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67" tIns="0" rIns="261667" bIns="0" numCol="1" spcCol="1270" anchor="ctr" anchorCtr="0">
          <a:noAutofit/>
        </a:bodyPr>
        <a:lstStyle/>
        <a:p>
          <a:pPr marL="0" lvl="0" indent="0" algn="l" defTabSz="688975" rtl="0">
            <a:lnSpc>
              <a:spcPct val="90000"/>
            </a:lnSpc>
            <a:spcBef>
              <a:spcPct val="0"/>
            </a:spcBef>
            <a:spcAft>
              <a:spcPct val="35000"/>
            </a:spcAft>
            <a:buNone/>
          </a:pPr>
          <a:r>
            <a:rPr lang="en-IN" sz="1550" b="1" kern="1200" dirty="0">
              <a:latin typeface="Cambria" panose="02040503050406030204" pitchFamily="18" charset="0"/>
            </a:rPr>
            <a:t>Part of Code of Ethics, 2019 – </a:t>
          </a:r>
          <a:endParaRPr lang="en-IN" sz="1550" kern="1200" dirty="0">
            <a:latin typeface="Cambria" panose="02040503050406030204" pitchFamily="18" charset="0"/>
          </a:endParaRPr>
        </a:p>
      </dsp:txBody>
      <dsp:txXfrm>
        <a:off x="514664" y="39466"/>
        <a:ext cx="6882501" cy="372930"/>
      </dsp:txXfrm>
    </dsp:sp>
    <dsp:sp modelId="{D0D56582-4C61-4ECD-8B39-DA1A29C9F9DB}">
      <dsp:nvSpPr>
        <dsp:cNvPr id="0" name=""/>
        <dsp:cNvSpPr/>
      </dsp:nvSpPr>
      <dsp:spPr>
        <a:xfrm>
          <a:off x="0" y="1478516"/>
          <a:ext cx="9889788" cy="1278900"/>
        </a:xfrm>
        <a:prstGeom prst="rect">
          <a:avLst/>
        </a:prstGeom>
        <a:no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557" tIns="291592" rIns="767557" bIns="113792" numCol="1" spcCol="1270" anchor="t" anchorCtr="0">
          <a:noAutofit/>
        </a:bodyPr>
        <a:lstStyle/>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Laws and regulations that have a direct effect on the determination of material amounts and disclosures in the financial statements </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Other laws and regulations, compliance with which may be fundamental to the entity’s business and operations or to avoid material penalties.</a:t>
          </a:r>
        </a:p>
      </dsp:txBody>
      <dsp:txXfrm>
        <a:off x="0" y="1478516"/>
        <a:ext cx="9889788" cy="1278900"/>
      </dsp:txXfrm>
    </dsp:sp>
    <dsp:sp modelId="{721E2F59-6F44-49AF-A225-D26AB298DC91}">
      <dsp:nvSpPr>
        <dsp:cNvPr id="0" name=""/>
        <dsp:cNvSpPr/>
      </dsp:nvSpPr>
      <dsp:spPr>
        <a:xfrm>
          <a:off x="494489" y="1161481"/>
          <a:ext cx="6922851" cy="52367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67" tIns="0" rIns="261667" bIns="0" numCol="1" spcCol="1270" anchor="ctr" anchorCtr="0">
          <a:noAutofit/>
        </a:bodyPr>
        <a:lstStyle/>
        <a:p>
          <a:pPr marL="0" lvl="0" indent="0" algn="l" defTabSz="688975" rtl="0">
            <a:lnSpc>
              <a:spcPct val="90000"/>
            </a:lnSpc>
            <a:spcBef>
              <a:spcPct val="0"/>
            </a:spcBef>
            <a:spcAft>
              <a:spcPct val="35000"/>
            </a:spcAft>
            <a:buNone/>
          </a:pPr>
          <a:r>
            <a:rPr lang="en-IN" sz="1550" b="1" kern="1200" dirty="0">
              <a:latin typeface="Cambria" panose="02040503050406030204" pitchFamily="18" charset="0"/>
            </a:rPr>
            <a:t>Laws and regulations that have a nexus to PA's professional training and expertise, i.e.:- </a:t>
          </a:r>
          <a:endParaRPr lang="en-IN" sz="1550" kern="1200" dirty="0">
            <a:latin typeface="Cambria" panose="02040503050406030204" pitchFamily="18" charset="0"/>
          </a:endParaRPr>
        </a:p>
      </dsp:txBody>
      <dsp:txXfrm>
        <a:off x="520053" y="1187045"/>
        <a:ext cx="6871723" cy="472547"/>
      </dsp:txXfrm>
    </dsp:sp>
    <dsp:sp modelId="{09E5B380-EAA1-4D66-B64F-DCDF23C2C28D}">
      <dsp:nvSpPr>
        <dsp:cNvPr id="0" name=""/>
        <dsp:cNvSpPr/>
      </dsp:nvSpPr>
      <dsp:spPr>
        <a:xfrm>
          <a:off x="0" y="3039656"/>
          <a:ext cx="9889788" cy="2337300"/>
        </a:xfrm>
        <a:prstGeom prst="rect">
          <a:avLst/>
        </a:prstGeom>
        <a:no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7557" tIns="291592" rIns="767557" bIns="113792" numCol="1" spcCol="1270" anchor="t" anchorCtr="0">
          <a:noAutofit/>
        </a:bodyPr>
        <a:lstStyle/>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Fraud, Corruption and bribery,  </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Money Laundering, Terrorist financing and proceeds of crime</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Securities Market and Trading</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Banking and other Financial products &amp; Services</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Data Protection</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Tax &amp; Pension liabilities &amp; Payments</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Environmental Protection</a:t>
          </a:r>
        </a:p>
        <a:p>
          <a:pPr marL="114300" lvl="1" indent="-114300" algn="l" defTabSz="688975" rtl="0">
            <a:lnSpc>
              <a:spcPct val="90000"/>
            </a:lnSpc>
            <a:spcBef>
              <a:spcPct val="0"/>
            </a:spcBef>
            <a:spcAft>
              <a:spcPct val="15000"/>
            </a:spcAft>
            <a:buChar char="•"/>
          </a:pPr>
          <a:r>
            <a:rPr lang="en-IN" sz="1550" kern="1200">
              <a:latin typeface="Cambria" panose="02040503050406030204" pitchFamily="18" charset="0"/>
            </a:rPr>
            <a:t>Public Health and Safety</a:t>
          </a:r>
        </a:p>
      </dsp:txBody>
      <dsp:txXfrm>
        <a:off x="0" y="3039656"/>
        <a:ext cx="9889788" cy="2337300"/>
      </dsp:txXfrm>
    </dsp:sp>
    <dsp:sp modelId="{AD8D5050-678C-4364-9FD0-BD6425572C8C}">
      <dsp:nvSpPr>
        <dsp:cNvPr id="0" name=""/>
        <dsp:cNvSpPr/>
      </dsp:nvSpPr>
      <dsp:spPr>
        <a:xfrm>
          <a:off x="494489" y="2833016"/>
          <a:ext cx="6922851" cy="4132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667" tIns="0" rIns="261667" bIns="0" numCol="1" spcCol="1270" anchor="ctr" anchorCtr="0">
          <a:noAutofit/>
        </a:bodyPr>
        <a:lstStyle/>
        <a:p>
          <a:pPr marL="0" lvl="0" indent="0" algn="l" defTabSz="688975" rtl="0">
            <a:lnSpc>
              <a:spcPct val="90000"/>
            </a:lnSpc>
            <a:spcBef>
              <a:spcPct val="0"/>
            </a:spcBef>
            <a:spcAft>
              <a:spcPct val="35000"/>
            </a:spcAft>
            <a:buNone/>
          </a:pPr>
          <a:r>
            <a:rPr lang="en-IN" sz="1550" b="1" kern="1200">
              <a:latin typeface="Cambria" panose="02040503050406030204" pitchFamily="18" charset="0"/>
            </a:rPr>
            <a:t>Examples of laws and regulations required to be addressed are :- </a:t>
          </a:r>
          <a:endParaRPr lang="en-IN" sz="1550" kern="1200">
            <a:latin typeface="Cambria" panose="02040503050406030204" pitchFamily="18" charset="0"/>
          </a:endParaRPr>
        </a:p>
      </dsp:txBody>
      <dsp:txXfrm>
        <a:off x="514664" y="2853191"/>
        <a:ext cx="6882501" cy="3729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760C6-AA86-451E-8E2D-89AF0D5C8DCB}">
      <dsp:nvSpPr>
        <dsp:cNvPr id="0" name=""/>
        <dsp:cNvSpPr/>
      </dsp:nvSpPr>
      <dsp:spPr>
        <a:xfrm>
          <a:off x="579543" y="46849"/>
          <a:ext cx="1819836" cy="1011020"/>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IN" sz="1500" kern="1200" dirty="0">
              <a:latin typeface="Cambria" panose="02040503050406030204" pitchFamily="18" charset="0"/>
            </a:rPr>
            <a:t>Code of Ethics 2009</a:t>
          </a:r>
        </a:p>
      </dsp:txBody>
      <dsp:txXfrm>
        <a:off x="609155" y="76461"/>
        <a:ext cx="1760612" cy="951796"/>
      </dsp:txXfrm>
    </dsp:sp>
    <dsp:sp modelId="{B1F8FC3B-5384-4822-8D62-69157529A429}">
      <dsp:nvSpPr>
        <dsp:cNvPr id="0" name=""/>
        <dsp:cNvSpPr/>
      </dsp:nvSpPr>
      <dsp:spPr>
        <a:xfrm>
          <a:off x="3141791" y="21088"/>
          <a:ext cx="2210883" cy="1011020"/>
        </a:xfrm>
        <a:prstGeom prst="roundRect">
          <a:avLst>
            <a:gd name="adj" fmla="val 10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IN" sz="1500" kern="1200" dirty="0">
              <a:latin typeface="Cambria" panose="02040503050406030204" pitchFamily="18" charset="0"/>
            </a:rPr>
            <a:t>Code of Ethics 2019 (Volume – I)</a:t>
          </a:r>
        </a:p>
      </dsp:txBody>
      <dsp:txXfrm>
        <a:off x="3171403" y="50700"/>
        <a:ext cx="2151659" cy="951796"/>
      </dsp:txXfrm>
    </dsp:sp>
    <dsp:sp modelId="{3FA007C2-2E1C-4941-BD5B-824D6C444C14}">
      <dsp:nvSpPr>
        <dsp:cNvPr id="0" name=""/>
        <dsp:cNvSpPr/>
      </dsp:nvSpPr>
      <dsp:spPr>
        <a:xfrm>
          <a:off x="2405008" y="4317925"/>
          <a:ext cx="758265" cy="758265"/>
        </a:xfrm>
        <a:prstGeom prst="triangle">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1422C63E-5CEA-4760-8041-1869737733AB}">
      <dsp:nvSpPr>
        <dsp:cNvPr id="0" name=""/>
        <dsp:cNvSpPr/>
      </dsp:nvSpPr>
      <dsp:spPr>
        <a:xfrm rot="240000">
          <a:off x="508650" y="3993000"/>
          <a:ext cx="4550981" cy="318235"/>
        </a:xfrm>
        <a:prstGeom prst="rect">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sp>
    <dsp:sp modelId="{D74AA6B2-4650-42E0-8228-BD58D14A9E51}">
      <dsp:nvSpPr>
        <dsp:cNvPr id="0" name=""/>
        <dsp:cNvSpPr/>
      </dsp:nvSpPr>
      <dsp:spPr>
        <a:xfrm rot="240000">
          <a:off x="3045926" y="2725100"/>
          <a:ext cx="2206183" cy="1305153"/>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IN" sz="1500" kern="1200" dirty="0">
              <a:latin typeface="Cambria" panose="02040503050406030204" pitchFamily="18" charset="0"/>
            </a:rPr>
            <a:t>Part 4B : Independence for Assurance Engagements other than Audit and Review</a:t>
          </a:r>
        </a:p>
      </dsp:txBody>
      <dsp:txXfrm>
        <a:off x="3109638" y="2788812"/>
        <a:ext cx="2078759" cy="1177729"/>
      </dsp:txXfrm>
    </dsp:sp>
    <dsp:sp modelId="{5F599F15-34B3-4146-9FED-FE9ECC1DEC8E}">
      <dsp:nvSpPr>
        <dsp:cNvPr id="0" name=""/>
        <dsp:cNvSpPr/>
      </dsp:nvSpPr>
      <dsp:spPr>
        <a:xfrm rot="240000">
          <a:off x="3147028" y="1350112"/>
          <a:ext cx="2206183" cy="1305153"/>
        </a:xfrm>
        <a:prstGeom prst="roundRect">
          <a:avLst/>
        </a:prstGeom>
        <a:solidFill>
          <a:srgbClr val="43BB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IN" sz="1500" kern="1200" dirty="0">
              <a:latin typeface="Cambria" panose="02040503050406030204" pitchFamily="18" charset="0"/>
            </a:rPr>
            <a:t>Part 4A : Independence for Audit and Review Engagements</a:t>
          </a:r>
        </a:p>
      </dsp:txBody>
      <dsp:txXfrm>
        <a:off x="3210740" y="1413824"/>
        <a:ext cx="2078759" cy="1177729"/>
      </dsp:txXfrm>
    </dsp:sp>
    <dsp:sp modelId="{31CD5D75-0042-433F-B5EC-9DD3D53F4AEC}">
      <dsp:nvSpPr>
        <dsp:cNvPr id="0" name=""/>
        <dsp:cNvSpPr/>
      </dsp:nvSpPr>
      <dsp:spPr>
        <a:xfrm rot="240000">
          <a:off x="609002" y="2531476"/>
          <a:ext cx="1873276" cy="1328432"/>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IN" sz="1500" kern="1200">
              <a:latin typeface="Cambria" panose="02040503050406030204" pitchFamily="18" charset="0"/>
            </a:rPr>
            <a:t>Section 290 i.e. “Independence – Assurance Engagements”</a:t>
          </a:r>
          <a:endParaRPr lang="en-IN" sz="1500" kern="1200" dirty="0">
            <a:latin typeface="Cambria" panose="02040503050406030204" pitchFamily="18" charset="0"/>
          </a:endParaRPr>
        </a:p>
      </dsp:txBody>
      <dsp:txXfrm>
        <a:off x="673851" y="2596325"/>
        <a:ext cx="1743578" cy="11987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350C8-72F8-42F2-A44F-029C89750987}">
      <dsp:nvSpPr>
        <dsp:cNvPr id="0" name=""/>
        <dsp:cNvSpPr/>
      </dsp:nvSpPr>
      <dsp:spPr>
        <a:xfrm rot="5400000">
          <a:off x="1023547" y="738131"/>
          <a:ext cx="713745" cy="118765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69C0C0-2421-4DEB-A427-2C1943EBDCDA}">
      <dsp:nvSpPr>
        <dsp:cNvPr id="0" name=""/>
        <dsp:cNvSpPr/>
      </dsp:nvSpPr>
      <dsp:spPr>
        <a:xfrm>
          <a:off x="904405" y="1092984"/>
          <a:ext cx="1072222" cy="93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Fees</a:t>
          </a:r>
          <a:endParaRPr lang="en-IN" sz="1500" kern="1200">
            <a:latin typeface="Cambria" panose="02040503050406030204" pitchFamily="18" charset="0"/>
          </a:endParaRPr>
        </a:p>
      </dsp:txBody>
      <dsp:txXfrm>
        <a:off x="904405" y="1092984"/>
        <a:ext cx="1072222" cy="939866"/>
      </dsp:txXfrm>
    </dsp:sp>
    <dsp:sp modelId="{DAE9F40D-8A29-48A1-B9C0-4FFAC2697542}">
      <dsp:nvSpPr>
        <dsp:cNvPr id="0" name=""/>
        <dsp:cNvSpPr/>
      </dsp:nvSpPr>
      <dsp:spPr>
        <a:xfrm>
          <a:off x="1774322" y="650694"/>
          <a:ext cx="202306" cy="202306"/>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5F80C-3A39-4625-84AB-499A1424B495}">
      <dsp:nvSpPr>
        <dsp:cNvPr id="0" name=""/>
        <dsp:cNvSpPr/>
      </dsp:nvSpPr>
      <dsp:spPr>
        <a:xfrm rot="5400000">
          <a:off x="2336157" y="413324"/>
          <a:ext cx="713745" cy="1187656"/>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E812D4-4AEA-4CD8-9CCF-7E73053ABDD5}">
      <dsp:nvSpPr>
        <dsp:cNvPr id="0" name=""/>
        <dsp:cNvSpPr/>
      </dsp:nvSpPr>
      <dsp:spPr>
        <a:xfrm>
          <a:off x="2198943" y="768177"/>
          <a:ext cx="1272138" cy="93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44525" rtl="0">
            <a:lnSpc>
              <a:spcPct val="90000"/>
            </a:lnSpc>
            <a:spcBef>
              <a:spcPct val="0"/>
            </a:spcBef>
            <a:spcAft>
              <a:spcPct val="35000"/>
            </a:spcAft>
            <a:buNone/>
          </a:pPr>
          <a:r>
            <a:rPr lang="en-US" sz="1450" kern="1200" dirty="0">
              <a:latin typeface="Cambria" panose="02040503050406030204" pitchFamily="18" charset="0"/>
            </a:rPr>
            <a:t>Compensation and Evaluation policies</a:t>
          </a:r>
          <a:endParaRPr lang="en-IN" sz="1450" kern="1200" dirty="0">
            <a:latin typeface="Cambria" panose="02040503050406030204" pitchFamily="18" charset="0"/>
          </a:endParaRPr>
        </a:p>
      </dsp:txBody>
      <dsp:txXfrm>
        <a:off x="2198943" y="768177"/>
        <a:ext cx="1272138" cy="939866"/>
      </dsp:txXfrm>
    </dsp:sp>
    <dsp:sp modelId="{BFB33404-AAFD-483E-AF7F-FD9F341EF1CF}">
      <dsp:nvSpPr>
        <dsp:cNvPr id="0" name=""/>
        <dsp:cNvSpPr/>
      </dsp:nvSpPr>
      <dsp:spPr>
        <a:xfrm>
          <a:off x="3086932" y="325887"/>
          <a:ext cx="202306" cy="202306"/>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E29DD0-4ED8-40CF-839F-E86C6A6C25F1}">
      <dsp:nvSpPr>
        <dsp:cNvPr id="0" name=""/>
        <dsp:cNvSpPr/>
      </dsp:nvSpPr>
      <dsp:spPr>
        <a:xfrm rot="5400000">
          <a:off x="3648767" y="88517"/>
          <a:ext cx="713745" cy="1187656"/>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05A825-444C-4D86-B864-633DFD045B3D}">
      <dsp:nvSpPr>
        <dsp:cNvPr id="0" name=""/>
        <dsp:cNvSpPr/>
      </dsp:nvSpPr>
      <dsp:spPr>
        <a:xfrm>
          <a:off x="3529625" y="443371"/>
          <a:ext cx="1072222" cy="93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Gifts and Hospitality</a:t>
          </a:r>
          <a:endParaRPr lang="en-IN" sz="1500" kern="1200">
            <a:latin typeface="Cambria" panose="02040503050406030204" pitchFamily="18" charset="0"/>
          </a:endParaRPr>
        </a:p>
      </dsp:txBody>
      <dsp:txXfrm>
        <a:off x="3529625" y="443371"/>
        <a:ext cx="1072222" cy="939866"/>
      </dsp:txXfrm>
    </dsp:sp>
    <dsp:sp modelId="{04CD3640-4F73-47D4-B4AE-F5A54312BBDB}">
      <dsp:nvSpPr>
        <dsp:cNvPr id="0" name=""/>
        <dsp:cNvSpPr/>
      </dsp:nvSpPr>
      <dsp:spPr>
        <a:xfrm>
          <a:off x="4399542" y="1081"/>
          <a:ext cx="202306" cy="202306"/>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8E85F-6754-4FC9-8970-FB073A14A4C0}">
      <dsp:nvSpPr>
        <dsp:cNvPr id="0" name=""/>
        <dsp:cNvSpPr/>
      </dsp:nvSpPr>
      <dsp:spPr>
        <a:xfrm rot="5400000">
          <a:off x="4961377" y="-236289"/>
          <a:ext cx="713745" cy="1187656"/>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E49A7-A4E2-43F6-8C38-4C87BC4C956F}">
      <dsp:nvSpPr>
        <dsp:cNvPr id="0" name=""/>
        <dsp:cNvSpPr/>
      </dsp:nvSpPr>
      <dsp:spPr>
        <a:xfrm>
          <a:off x="4842236" y="118564"/>
          <a:ext cx="1072222" cy="939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Actual or threatened Litigation</a:t>
          </a:r>
          <a:endParaRPr lang="en-IN" sz="1500" kern="1200">
            <a:latin typeface="Cambria" panose="02040503050406030204" pitchFamily="18" charset="0"/>
          </a:endParaRPr>
        </a:p>
      </dsp:txBody>
      <dsp:txXfrm>
        <a:off x="4842236" y="118564"/>
        <a:ext cx="1072222" cy="93986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AD63F-9233-4E66-926D-73B7D788CD98}">
      <dsp:nvSpPr>
        <dsp:cNvPr id="0" name=""/>
        <dsp:cNvSpPr/>
      </dsp:nvSpPr>
      <dsp:spPr>
        <a:xfrm rot="5400000">
          <a:off x="268592" y="1135265"/>
          <a:ext cx="801967" cy="133445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0BBCB-7A69-4627-8E18-E653AE5F89AB}">
      <dsp:nvSpPr>
        <dsp:cNvPr id="0" name=""/>
        <dsp:cNvSpPr/>
      </dsp:nvSpPr>
      <dsp:spPr>
        <a:xfrm>
          <a:off x="134724" y="1533980"/>
          <a:ext cx="1204754" cy="105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Financial Interest</a:t>
          </a:r>
          <a:endParaRPr lang="en-IN" sz="1500" kern="1200">
            <a:latin typeface="Cambria" panose="02040503050406030204" pitchFamily="18" charset="0"/>
          </a:endParaRPr>
        </a:p>
      </dsp:txBody>
      <dsp:txXfrm>
        <a:off x="134724" y="1533980"/>
        <a:ext cx="1204754" cy="1056038"/>
      </dsp:txXfrm>
    </dsp:sp>
    <dsp:sp modelId="{67A138FC-1FB4-4498-968B-E75889961C35}">
      <dsp:nvSpPr>
        <dsp:cNvPr id="0" name=""/>
        <dsp:cNvSpPr/>
      </dsp:nvSpPr>
      <dsp:spPr>
        <a:xfrm>
          <a:off x="1112166" y="1037021"/>
          <a:ext cx="227312" cy="227312"/>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8EBF60-E96F-4F1F-936C-EEA1FE983C72}">
      <dsp:nvSpPr>
        <dsp:cNvPr id="0" name=""/>
        <dsp:cNvSpPr/>
      </dsp:nvSpPr>
      <dsp:spPr>
        <a:xfrm rot="5400000">
          <a:off x="1743447" y="770311"/>
          <a:ext cx="801967" cy="1334456"/>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A1FE01-F613-4234-A26B-81D40E2C74F4}">
      <dsp:nvSpPr>
        <dsp:cNvPr id="0" name=""/>
        <dsp:cNvSpPr/>
      </dsp:nvSpPr>
      <dsp:spPr>
        <a:xfrm>
          <a:off x="1609579" y="1169025"/>
          <a:ext cx="1204754" cy="105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Loans and Guarantees</a:t>
          </a:r>
          <a:endParaRPr lang="en-IN" sz="1500" kern="1200">
            <a:latin typeface="Cambria" panose="02040503050406030204" pitchFamily="18" charset="0"/>
          </a:endParaRPr>
        </a:p>
      </dsp:txBody>
      <dsp:txXfrm>
        <a:off x="1609579" y="1169025"/>
        <a:ext cx="1204754" cy="1056038"/>
      </dsp:txXfrm>
    </dsp:sp>
    <dsp:sp modelId="{11DF7643-0112-4FEF-A918-1866F3F46656}">
      <dsp:nvSpPr>
        <dsp:cNvPr id="0" name=""/>
        <dsp:cNvSpPr/>
      </dsp:nvSpPr>
      <dsp:spPr>
        <a:xfrm>
          <a:off x="2587021" y="672066"/>
          <a:ext cx="227312" cy="227312"/>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31749-ED00-4C6A-A89D-7DAA743EEBC7}">
      <dsp:nvSpPr>
        <dsp:cNvPr id="0" name=""/>
        <dsp:cNvSpPr/>
      </dsp:nvSpPr>
      <dsp:spPr>
        <a:xfrm rot="5400000">
          <a:off x="3218302" y="405356"/>
          <a:ext cx="801967" cy="1334456"/>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E9A52-B484-4619-B4E1-E44ED4DC6E83}">
      <dsp:nvSpPr>
        <dsp:cNvPr id="0" name=""/>
        <dsp:cNvSpPr/>
      </dsp:nvSpPr>
      <dsp:spPr>
        <a:xfrm>
          <a:off x="3084434" y="804071"/>
          <a:ext cx="1204754" cy="105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Cambria" panose="02040503050406030204" pitchFamily="18" charset="0"/>
            </a:rPr>
            <a:t>Business relationships</a:t>
          </a:r>
          <a:endParaRPr lang="en-IN" sz="1500" kern="1200" dirty="0">
            <a:latin typeface="Cambria" panose="02040503050406030204" pitchFamily="18" charset="0"/>
          </a:endParaRPr>
        </a:p>
      </dsp:txBody>
      <dsp:txXfrm>
        <a:off x="3084434" y="804071"/>
        <a:ext cx="1204754" cy="1056038"/>
      </dsp:txXfrm>
    </dsp:sp>
    <dsp:sp modelId="{4BB5EB7A-0664-44C5-BA93-C88B63FB590F}">
      <dsp:nvSpPr>
        <dsp:cNvPr id="0" name=""/>
        <dsp:cNvSpPr/>
      </dsp:nvSpPr>
      <dsp:spPr>
        <a:xfrm>
          <a:off x="4061876" y="307112"/>
          <a:ext cx="227312" cy="227312"/>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4652C-F076-49CC-A248-8BD4C200C1DF}">
      <dsp:nvSpPr>
        <dsp:cNvPr id="0" name=""/>
        <dsp:cNvSpPr/>
      </dsp:nvSpPr>
      <dsp:spPr>
        <a:xfrm rot="5400000">
          <a:off x="4693157" y="40402"/>
          <a:ext cx="801967" cy="1334456"/>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8CBB27-D27E-44FE-B546-EA69352B4E62}">
      <dsp:nvSpPr>
        <dsp:cNvPr id="0" name=""/>
        <dsp:cNvSpPr/>
      </dsp:nvSpPr>
      <dsp:spPr>
        <a:xfrm>
          <a:off x="4559289" y="439117"/>
          <a:ext cx="1204754" cy="1056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Family and personal relationships</a:t>
          </a:r>
          <a:endParaRPr lang="en-IN" sz="1500" kern="1200">
            <a:latin typeface="Cambria" panose="02040503050406030204" pitchFamily="18" charset="0"/>
          </a:endParaRPr>
        </a:p>
      </dsp:txBody>
      <dsp:txXfrm>
        <a:off x="4559289" y="439117"/>
        <a:ext cx="1204754" cy="10560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9D807-EDC0-44A0-AB2D-C513009A2C29}">
      <dsp:nvSpPr>
        <dsp:cNvPr id="0" name=""/>
        <dsp:cNvSpPr/>
      </dsp:nvSpPr>
      <dsp:spPr>
        <a:xfrm rot="5400000">
          <a:off x="268181" y="962553"/>
          <a:ext cx="803107" cy="1336353"/>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DCBE5-E5C6-4FAF-99EB-6343F38CEA4D}">
      <dsp:nvSpPr>
        <dsp:cNvPr id="0" name=""/>
        <dsp:cNvSpPr/>
      </dsp:nvSpPr>
      <dsp:spPr>
        <a:xfrm>
          <a:off x="134122" y="1361835"/>
          <a:ext cx="1206467" cy="105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Cambria" panose="02040503050406030204" pitchFamily="18" charset="0"/>
            </a:rPr>
            <a:t>Recent service with an audit client</a:t>
          </a:r>
          <a:endParaRPr lang="en-IN" sz="1500" kern="1200" dirty="0">
            <a:latin typeface="Cambria" panose="02040503050406030204" pitchFamily="18" charset="0"/>
          </a:endParaRPr>
        </a:p>
      </dsp:txBody>
      <dsp:txXfrm>
        <a:off x="134122" y="1361835"/>
        <a:ext cx="1206467" cy="1057539"/>
      </dsp:txXfrm>
    </dsp:sp>
    <dsp:sp modelId="{13E863E3-FF99-4A83-8E44-4AC9BE1B06AB}">
      <dsp:nvSpPr>
        <dsp:cNvPr id="0" name=""/>
        <dsp:cNvSpPr/>
      </dsp:nvSpPr>
      <dsp:spPr>
        <a:xfrm>
          <a:off x="1112954" y="864169"/>
          <a:ext cx="227635" cy="227635"/>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B4226A-6654-4B93-8AFD-A7F151F079C6}">
      <dsp:nvSpPr>
        <dsp:cNvPr id="0" name=""/>
        <dsp:cNvSpPr/>
      </dsp:nvSpPr>
      <dsp:spPr>
        <a:xfrm rot="5400000">
          <a:off x="1745132" y="597080"/>
          <a:ext cx="803107" cy="1336353"/>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FD4476-CEEC-47D7-AB5F-795087A3729B}">
      <dsp:nvSpPr>
        <dsp:cNvPr id="0" name=""/>
        <dsp:cNvSpPr/>
      </dsp:nvSpPr>
      <dsp:spPr>
        <a:xfrm>
          <a:off x="1611074" y="996361"/>
          <a:ext cx="1206467" cy="105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Cambria" panose="02040503050406030204" pitchFamily="18" charset="0"/>
            </a:rPr>
            <a:t>Serving as a director or officer of an audit client</a:t>
          </a:r>
          <a:endParaRPr lang="en-IN" sz="1500" kern="1200" dirty="0">
            <a:latin typeface="Cambria" panose="02040503050406030204" pitchFamily="18" charset="0"/>
          </a:endParaRPr>
        </a:p>
      </dsp:txBody>
      <dsp:txXfrm>
        <a:off x="1611074" y="996361"/>
        <a:ext cx="1206467" cy="1057539"/>
      </dsp:txXfrm>
    </dsp:sp>
    <dsp:sp modelId="{D4BE9C0F-36AC-4FBF-8583-B682392597BC}">
      <dsp:nvSpPr>
        <dsp:cNvPr id="0" name=""/>
        <dsp:cNvSpPr/>
      </dsp:nvSpPr>
      <dsp:spPr>
        <a:xfrm>
          <a:off x="2589906" y="498696"/>
          <a:ext cx="227635" cy="227635"/>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2B29F-3ADC-472D-A923-2F98177580B1}">
      <dsp:nvSpPr>
        <dsp:cNvPr id="0" name=""/>
        <dsp:cNvSpPr/>
      </dsp:nvSpPr>
      <dsp:spPr>
        <a:xfrm rot="5400000">
          <a:off x="3222084" y="231607"/>
          <a:ext cx="803107" cy="1336353"/>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E1D8F-C5E0-47C2-9FFA-750E12B95000}">
      <dsp:nvSpPr>
        <dsp:cNvPr id="0" name=""/>
        <dsp:cNvSpPr/>
      </dsp:nvSpPr>
      <dsp:spPr>
        <a:xfrm>
          <a:off x="3088025" y="630888"/>
          <a:ext cx="1206467" cy="105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Employment with an audit client</a:t>
          </a:r>
          <a:endParaRPr lang="en-IN" sz="1500" kern="1200">
            <a:latin typeface="Cambria" panose="02040503050406030204" pitchFamily="18" charset="0"/>
          </a:endParaRPr>
        </a:p>
      </dsp:txBody>
      <dsp:txXfrm>
        <a:off x="3088025" y="630888"/>
        <a:ext cx="1206467" cy="1057539"/>
      </dsp:txXfrm>
    </dsp:sp>
    <dsp:sp modelId="{1EF4E7A3-061D-44F4-8412-45EDC950C351}">
      <dsp:nvSpPr>
        <dsp:cNvPr id="0" name=""/>
        <dsp:cNvSpPr/>
      </dsp:nvSpPr>
      <dsp:spPr>
        <a:xfrm>
          <a:off x="4066857" y="133223"/>
          <a:ext cx="227635" cy="227635"/>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6EB227-3A76-4E0E-831E-33C422BE100D}">
      <dsp:nvSpPr>
        <dsp:cNvPr id="0" name=""/>
        <dsp:cNvSpPr/>
      </dsp:nvSpPr>
      <dsp:spPr>
        <a:xfrm rot="5400000">
          <a:off x="4699035" y="-133866"/>
          <a:ext cx="803107" cy="1336353"/>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58AF39-6EDD-4D02-9942-8AD22555A8FF}">
      <dsp:nvSpPr>
        <dsp:cNvPr id="0" name=""/>
        <dsp:cNvSpPr/>
      </dsp:nvSpPr>
      <dsp:spPr>
        <a:xfrm>
          <a:off x="4564977" y="265415"/>
          <a:ext cx="1206467" cy="1057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Temporary personnel assignments</a:t>
          </a:r>
          <a:endParaRPr lang="en-IN" sz="1500" kern="1200">
            <a:latin typeface="Cambria" panose="02040503050406030204" pitchFamily="18" charset="0"/>
          </a:endParaRPr>
        </a:p>
      </dsp:txBody>
      <dsp:txXfrm>
        <a:off x="4564977" y="265415"/>
        <a:ext cx="1206467" cy="10575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10D64-39FE-4CEB-8292-A27DB54D3097}">
      <dsp:nvSpPr>
        <dsp:cNvPr id="0" name=""/>
        <dsp:cNvSpPr/>
      </dsp:nvSpPr>
      <dsp:spPr>
        <a:xfrm rot="5400000">
          <a:off x="306063" y="1078426"/>
          <a:ext cx="917072" cy="152598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64881-E9CF-4741-85BA-A702FCDFC812}">
      <dsp:nvSpPr>
        <dsp:cNvPr id="0" name=""/>
        <dsp:cNvSpPr/>
      </dsp:nvSpPr>
      <dsp:spPr>
        <a:xfrm>
          <a:off x="152981" y="1534367"/>
          <a:ext cx="1377670" cy="120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Long association of personnel with an audit client</a:t>
          </a:r>
          <a:endParaRPr lang="en-IN" sz="1500" kern="1200">
            <a:latin typeface="Cambria" panose="02040503050406030204" pitchFamily="18" charset="0"/>
          </a:endParaRPr>
        </a:p>
      </dsp:txBody>
      <dsp:txXfrm>
        <a:off x="152981" y="1534367"/>
        <a:ext cx="1377670" cy="1207608"/>
      </dsp:txXfrm>
    </dsp:sp>
    <dsp:sp modelId="{39C86025-F296-42B9-A9CF-4413DD958BBB}">
      <dsp:nvSpPr>
        <dsp:cNvPr id="0" name=""/>
        <dsp:cNvSpPr/>
      </dsp:nvSpPr>
      <dsp:spPr>
        <a:xfrm>
          <a:off x="1270713" y="966081"/>
          <a:ext cx="259937" cy="259937"/>
        </a:xfrm>
        <a:prstGeom prst="triangle">
          <a:avLst>
            <a:gd name="adj" fmla="val 100000"/>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B62DD-10CB-4DFF-BFC1-EDF62D2A712C}">
      <dsp:nvSpPr>
        <dsp:cNvPr id="0" name=""/>
        <dsp:cNvSpPr/>
      </dsp:nvSpPr>
      <dsp:spPr>
        <a:xfrm rot="5400000">
          <a:off x="1992601" y="661090"/>
          <a:ext cx="917072" cy="1525987"/>
        </a:xfrm>
        <a:prstGeom prst="corner">
          <a:avLst>
            <a:gd name="adj1" fmla="val 16120"/>
            <a:gd name="adj2" fmla="val 1611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B5482B-8526-4555-A06C-5B22D1BAB9A2}">
      <dsp:nvSpPr>
        <dsp:cNvPr id="0" name=""/>
        <dsp:cNvSpPr/>
      </dsp:nvSpPr>
      <dsp:spPr>
        <a:xfrm>
          <a:off x="1839518" y="1117032"/>
          <a:ext cx="1377670" cy="120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Auditor rotation</a:t>
          </a:r>
          <a:endParaRPr lang="en-IN" sz="1500" kern="1200">
            <a:latin typeface="Cambria" panose="02040503050406030204" pitchFamily="18" charset="0"/>
          </a:endParaRPr>
        </a:p>
      </dsp:txBody>
      <dsp:txXfrm>
        <a:off x="1839518" y="1117032"/>
        <a:ext cx="1377670" cy="1207608"/>
      </dsp:txXfrm>
    </dsp:sp>
    <dsp:sp modelId="{F90CD8D2-15C1-45CA-BF8B-1A0B6FE2FB35}">
      <dsp:nvSpPr>
        <dsp:cNvPr id="0" name=""/>
        <dsp:cNvSpPr/>
      </dsp:nvSpPr>
      <dsp:spPr>
        <a:xfrm>
          <a:off x="2957251" y="548745"/>
          <a:ext cx="259937" cy="259937"/>
        </a:xfrm>
        <a:prstGeom prst="triangle">
          <a:avLst>
            <a:gd name="adj" fmla="val 10000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FFBC31-1C13-4C61-A387-3E9454174E2E}">
      <dsp:nvSpPr>
        <dsp:cNvPr id="0" name=""/>
        <dsp:cNvSpPr/>
      </dsp:nvSpPr>
      <dsp:spPr>
        <a:xfrm rot="5400000">
          <a:off x="3679138" y="243755"/>
          <a:ext cx="917072" cy="1525987"/>
        </a:xfrm>
        <a:prstGeom prst="corner">
          <a:avLst>
            <a:gd name="adj1" fmla="val 16120"/>
            <a:gd name="adj2" fmla="val 1611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9590C-5090-435D-8DF3-4BE0BBA84120}">
      <dsp:nvSpPr>
        <dsp:cNvPr id="0" name=""/>
        <dsp:cNvSpPr/>
      </dsp:nvSpPr>
      <dsp:spPr>
        <a:xfrm>
          <a:off x="3526056" y="699696"/>
          <a:ext cx="1377670" cy="120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Provision of non assurance services to an audit client</a:t>
          </a:r>
          <a:endParaRPr lang="en-IN" sz="1500" kern="1200">
            <a:latin typeface="Cambria" panose="02040503050406030204" pitchFamily="18" charset="0"/>
          </a:endParaRPr>
        </a:p>
      </dsp:txBody>
      <dsp:txXfrm>
        <a:off x="3526056" y="699696"/>
        <a:ext cx="1377670" cy="1207608"/>
      </dsp:txXfrm>
    </dsp:sp>
    <dsp:sp modelId="{E4561623-7EDE-4E6F-AB7E-7F7492FA5F9C}">
      <dsp:nvSpPr>
        <dsp:cNvPr id="0" name=""/>
        <dsp:cNvSpPr/>
      </dsp:nvSpPr>
      <dsp:spPr>
        <a:xfrm>
          <a:off x="4643788" y="131410"/>
          <a:ext cx="259937" cy="259937"/>
        </a:xfrm>
        <a:prstGeom prst="triangle">
          <a:avLst>
            <a:gd name="adj" fmla="val 100000"/>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71C588-89F1-43ED-A4BF-22B1B164D195}">
      <dsp:nvSpPr>
        <dsp:cNvPr id="0" name=""/>
        <dsp:cNvSpPr/>
      </dsp:nvSpPr>
      <dsp:spPr>
        <a:xfrm rot="5400000">
          <a:off x="5365675" y="-173579"/>
          <a:ext cx="917072" cy="1525987"/>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866F24-240C-49F0-A6EE-C21793A46BE2}">
      <dsp:nvSpPr>
        <dsp:cNvPr id="0" name=""/>
        <dsp:cNvSpPr/>
      </dsp:nvSpPr>
      <dsp:spPr>
        <a:xfrm>
          <a:off x="5212593" y="282361"/>
          <a:ext cx="1377670" cy="1207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ambria" panose="02040503050406030204" pitchFamily="18" charset="0"/>
            </a:rPr>
            <a:t>Reports that include a restriction on use and distribution</a:t>
          </a:r>
          <a:endParaRPr lang="en-IN" sz="1500" kern="1200">
            <a:latin typeface="Cambria" panose="02040503050406030204" pitchFamily="18" charset="0"/>
          </a:endParaRPr>
        </a:p>
      </dsp:txBody>
      <dsp:txXfrm>
        <a:off x="5212593" y="282361"/>
        <a:ext cx="1377670" cy="12076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5B7E8-4B62-4BED-A89B-70B0A8F7CC74}">
      <dsp:nvSpPr>
        <dsp:cNvPr id="0" name=""/>
        <dsp:cNvSpPr/>
      </dsp:nvSpPr>
      <dsp:spPr>
        <a:xfrm>
          <a:off x="0" y="0"/>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112C2-8C7C-430B-90E7-E43840A7939C}">
      <dsp:nvSpPr>
        <dsp:cNvPr id="0" name=""/>
        <dsp:cNvSpPr/>
      </dsp:nvSpPr>
      <dsp:spPr>
        <a:xfrm>
          <a:off x="0" y="0"/>
          <a:ext cx="1492012" cy="7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0" kern="1200" dirty="0">
              <a:latin typeface="Cambria" panose="02040503050406030204" pitchFamily="18" charset="0"/>
            </a:rPr>
            <a:t>Close family</a:t>
          </a:r>
          <a:endParaRPr lang="en-IN" sz="1900" b="0" kern="1200" dirty="0">
            <a:latin typeface="Cambria" panose="02040503050406030204" pitchFamily="18" charset="0"/>
          </a:endParaRPr>
        </a:p>
      </dsp:txBody>
      <dsp:txXfrm>
        <a:off x="0" y="0"/>
        <a:ext cx="1492012" cy="738664"/>
      </dsp:txXfrm>
    </dsp:sp>
    <dsp:sp modelId="{B6CCDA2F-3D7F-4017-B88F-B9A8DFA7D70A}">
      <dsp:nvSpPr>
        <dsp:cNvPr id="0" name=""/>
        <dsp:cNvSpPr/>
      </dsp:nvSpPr>
      <dsp:spPr>
        <a:xfrm>
          <a:off x="1578273" y="33542"/>
          <a:ext cx="4514314" cy="67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0" i="1" kern="1200" dirty="0">
              <a:latin typeface="Cambria" panose="02040503050406030204" pitchFamily="18" charset="0"/>
            </a:rPr>
            <a:t>A parent, child or sibling who is not an immediate family member.</a:t>
          </a:r>
          <a:endParaRPr lang="en-IN" sz="1900" b="0" kern="1200" dirty="0">
            <a:latin typeface="Cambria" panose="02040503050406030204" pitchFamily="18" charset="0"/>
          </a:endParaRPr>
        </a:p>
      </dsp:txBody>
      <dsp:txXfrm>
        <a:off x="1578273" y="33542"/>
        <a:ext cx="4514314" cy="670856"/>
      </dsp:txXfrm>
    </dsp:sp>
    <dsp:sp modelId="{62AB579B-7D89-468B-978C-B76769A28E34}">
      <dsp:nvSpPr>
        <dsp:cNvPr id="0" name=""/>
        <dsp:cNvSpPr/>
      </dsp:nvSpPr>
      <dsp:spPr>
        <a:xfrm>
          <a:off x="1492012" y="704399"/>
          <a:ext cx="46005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C2D3A5-2C6E-4B96-8273-1D8FFF958FDA}">
      <dsp:nvSpPr>
        <dsp:cNvPr id="0" name=""/>
        <dsp:cNvSpPr/>
      </dsp:nvSpPr>
      <dsp:spPr>
        <a:xfrm>
          <a:off x="0" y="738664"/>
          <a:ext cx="6096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1F964-F30D-49D7-9A0C-D60E20C96CEE}">
      <dsp:nvSpPr>
        <dsp:cNvPr id="0" name=""/>
        <dsp:cNvSpPr/>
      </dsp:nvSpPr>
      <dsp:spPr>
        <a:xfrm>
          <a:off x="0" y="738664"/>
          <a:ext cx="1492012" cy="7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0" kern="1200" dirty="0">
              <a:latin typeface="Cambria" panose="02040503050406030204" pitchFamily="18" charset="0"/>
            </a:rPr>
            <a:t>Immediate family</a:t>
          </a:r>
          <a:endParaRPr lang="en-IN" sz="1900" b="0" kern="1200" dirty="0">
            <a:latin typeface="Cambria" panose="02040503050406030204" pitchFamily="18" charset="0"/>
          </a:endParaRPr>
        </a:p>
      </dsp:txBody>
      <dsp:txXfrm>
        <a:off x="0" y="738664"/>
        <a:ext cx="1492012" cy="738664"/>
      </dsp:txXfrm>
    </dsp:sp>
    <dsp:sp modelId="{248D2023-7236-4321-B706-EF8E1119D6DB}">
      <dsp:nvSpPr>
        <dsp:cNvPr id="0" name=""/>
        <dsp:cNvSpPr/>
      </dsp:nvSpPr>
      <dsp:spPr>
        <a:xfrm>
          <a:off x="1578273" y="772206"/>
          <a:ext cx="4514314" cy="67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b="0" i="1" kern="1200">
              <a:latin typeface="Cambria" panose="02040503050406030204" pitchFamily="18" charset="0"/>
            </a:rPr>
            <a:t>A spouse (or equivalent) or dependent. </a:t>
          </a:r>
          <a:endParaRPr lang="en-IN" sz="1900" b="0" kern="1200">
            <a:latin typeface="Cambria" panose="02040503050406030204" pitchFamily="18" charset="0"/>
          </a:endParaRPr>
        </a:p>
      </dsp:txBody>
      <dsp:txXfrm>
        <a:off x="1578273" y="772206"/>
        <a:ext cx="4514314" cy="670856"/>
      </dsp:txXfrm>
    </dsp:sp>
    <dsp:sp modelId="{652AC5DC-56AE-43D6-B985-CB2F88858F51}">
      <dsp:nvSpPr>
        <dsp:cNvPr id="0" name=""/>
        <dsp:cNvSpPr/>
      </dsp:nvSpPr>
      <dsp:spPr>
        <a:xfrm>
          <a:off x="1492012" y="1443063"/>
          <a:ext cx="460057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11796-DEC4-451D-957C-964AA78EFB77}">
      <dsp:nvSpPr>
        <dsp:cNvPr id="0" name=""/>
        <dsp:cNvSpPr/>
      </dsp:nvSpPr>
      <dsp:spPr>
        <a:xfrm>
          <a:off x="-6007215" y="-919445"/>
          <a:ext cx="7153111" cy="7153111"/>
        </a:xfrm>
        <a:prstGeom prst="blockArc">
          <a:avLst>
            <a:gd name="adj1" fmla="val 18900000"/>
            <a:gd name="adj2" fmla="val 2700000"/>
            <a:gd name="adj3" fmla="val 30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BA35B5-6996-426D-8337-270A2D1B8A69}">
      <dsp:nvSpPr>
        <dsp:cNvPr id="0" name=""/>
        <dsp:cNvSpPr/>
      </dsp:nvSpPr>
      <dsp:spPr>
        <a:xfrm>
          <a:off x="737613" y="211920"/>
          <a:ext cx="5576369" cy="1062844"/>
        </a:xfrm>
        <a:prstGeom prst="rect">
          <a:avLst/>
        </a:prstGeom>
        <a:solidFill>
          <a:srgbClr val="4171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3632" tIns="40640" rIns="40640" bIns="40640" numCol="1" spcCol="1270" anchor="ctr" anchorCtr="0">
          <a:noAutofit/>
        </a:bodyPr>
        <a:lstStyle/>
        <a:p>
          <a:pPr marL="0" lvl="0" indent="0" algn="just" defTabSz="711200" rtl="0">
            <a:lnSpc>
              <a:spcPct val="90000"/>
            </a:lnSpc>
            <a:spcBef>
              <a:spcPct val="0"/>
            </a:spcBef>
            <a:spcAft>
              <a:spcPct val="35000"/>
            </a:spcAft>
            <a:buNone/>
          </a:pPr>
          <a:r>
            <a:rPr lang="en-US" sz="1600" b="0" kern="1200" dirty="0">
              <a:latin typeface="Cambria" panose="02040503050406030204" pitchFamily="18" charset="0"/>
            </a:rPr>
            <a:t>No concept of materiality of Loans and Guarantee in the IESBA Code of Ethics, 2005 and in Code of Ethics, 2009</a:t>
          </a:r>
          <a:endParaRPr lang="en-IN" sz="1600" b="0" kern="1200" dirty="0">
            <a:latin typeface="Cambria" panose="02040503050406030204" pitchFamily="18" charset="0"/>
          </a:endParaRPr>
        </a:p>
      </dsp:txBody>
      <dsp:txXfrm>
        <a:off x="737613" y="211920"/>
        <a:ext cx="5576369" cy="1062844"/>
      </dsp:txXfrm>
    </dsp:sp>
    <dsp:sp modelId="{796CD5A4-90C9-4A75-B6EF-3B6FC07AE525}">
      <dsp:nvSpPr>
        <dsp:cNvPr id="0" name=""/>
        <dsp:cNvSpPr/>
      </dsp:nvSpPr>
      <dsp:spPr>
        <a:xfrm>
          <a:off x="73336" y="78995"/>
          <a:ext cx="1328554" cy="1328554"/>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811CF-8356-4312-B49C-106C50DAC29D}">
      <dsp:nvSpPr>
        <dsp:cNvPr id="0" name=""/>
        <dsp:cNvSpPr/>
      </dsp:nvSpPr>
      <dsp:spPr>
        <a:xfrm>
          <a:off x="1123957" y="1618254"/>
          <a:ext cx="5190025" cy="2313109"/>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3632" tIns="40640" rIns="40640" bIns="40640" numCol="1" spcCol="1270" anchor="ctr" anchorCtr="0">
          <a:noAutofit/>
        </a:bodyPr>
        <a:lstStyle/>
        <a:p>
          <a:pPr marL="0" lvl="0" indent="0" algn="just" defTabSz="711200" rtl="0">
            <a:lnSpc>
              <a:spcPct val="90000"/>
            </a:lnSpc>
            <a:spcBef>
              <a:spcPct val="0"/>
            </a:spcBef>
            <a:spcAft>
              <a:spcPct val="35000"/>
            </a:spcAft>
            <a:buNone/>
          </a:pPr>
          <a:r>
            <a:rPr lang="en-US" sz="1600" b="0" kern="1200" dirty="0">
              <a:latin typeface="Cambria" panose="02040503050406030204" pitchFamily="18" charset="0"/>
            </a:rPr>
            <a:t>The IESBA Code of Ethics, 2018 introduces the concept of materiality of Loans and Guarantees. In determining whether such a loan or guarantee is material to an individual, the combined net worth of the individual and the individual’s immediate family members may be taken into account. </a:t>
          </a:r>
          <a:endParaRPr lang="en-IN" sz="1600" b="0" kern="1200" dirty="0">
            <a:latin typeface="Cambria" panose="02040503050406030204" pitchFamily="18" charset="0"/>
          </a:endParaRPr>
        </a:p>
      </dsp:txBody>
      <dsp:txXfrm>
        <a:off x="1123957" y="1618254"/>
        <a:ext cx="5190025" cy="2313109"/>
      </dsp:txXfrm>
    </dsp:sp>
    <dsp:sp modelId="{EE4EDA6E-E386-425F-88AA-45F7E4DF8DE9}">
      <dsp:nvSpPr>
        <dsp:cNvPr id="0" name=""/>
        <dsp:cNvSpPr/>
      </dsp:nvSpPr>
      <dsp:spPr>
        <a:xfrm>
          <a:off x="459680" y="2110569"/>
          <a:ext cx="1328554" cy="1328554"/>
        </a:xfrm>
        <a:prstGeom prst="ellipse">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544BBD-0834-484E-BB72-41CCCA500357}">
      <dsp:nvSpPr>
        <dsp:cNvPr id="0" name=""/>
        <dsp:cNvSpPr/>
      </dsp:nvSpPr>
      <dsp:spPr>
        <a:xfrm>
          <a:off x="737613" y="4251375"/>
          <a:ext cx="5576369" cy="1062844"/>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3632" tIns="40640" rIns="40640" bIns="40640" numCol="1" spcCol="1270" anchor="ctr" anchorCtr="0">
          <a:noAutofit/>
        </a:bodyPr>
        <a:lstStyle/>
        <a:p>
          <a:pPr marL="0" lvl="0" indent="0" algn="just" defTabSz="711200" rtl="0">
            <a:lnSpc>
              <a:spcPct val="90000"/>
            </a:lnSpc>
            <a:spcBef>
              <a:spcPct val="0"/>
            </a:spcBef>
            <a:spcAft>
              <a:spcPct val="35000"/>
            </a:spcAft>
            <a:buNone/>
          </a:pPr>
          <a:r>
            <a:rPr lang="en-US" sz="1600" b="0" kern="1200">
              <a:latin typeface="Cambria" panose="02040503050406030204" pitchFamily="18" charset="0"/>
            </a:rPr>
            <a:t>Concept adopted in  Code of Ethics, 2019 (Volume – I)</a:t>
          </a:r>
          <a:endParaRPr lang="en-IN" sz="1600" b="0" kern="1200">
            <a:latin typeface="Cambria" panose="02040503050406030204" pitchFamily="18" charset="0"/>
          </a:endParaRPr>
        </a:p>
      </dsp:txBody>
      <dsp:txXfrm>
        <a:off x="737613" y="4251375"/>
        <a:ext cx="5576369" cy="1062844"/>
      </dsp:txXfrm>
    </dsp:sp>
    <dsp:sp modelId="{E9FF7964-C16A-47DD-9931-2451F3262FBF}">
      <dsp:nvSpPr>
        <dsp:cNvPr id="0" name=""/>
        <dsp:cNvSpPr/>
      </dsp:nvSpPr>
      <dsp:spPr>
        <a:xfrm>
          <a:off x="73336" y="3985664"/>
          <a:ext cx="1328554" cy="1328554"/>
        </a:xfrm>
        <a:prstGeom prst="ellipse">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E23ED-54B7-405E-B6C9-6547D67503DF}">
      <dsp:nvSpPr>
        <dsp:cNvPr id="0" name=""/>
        <dsp:cNvSpPr/>
      </dsp:nvSpPr>
      <dsp:spPr>
        <a:xfrm>
          <a:off x="2233" y="0"/>
          <a:ext cx="4763321" cy="6771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mbria" panose="02040503050406030204" pitchFamily="18" charset="0"/>
            </a:rPr>
            <a:t>Code of Ethics, 2009 – Part B </a:t>
          </a:r>
          <a:endParaRPr lang="en-IN" sz="2400" kern="1200" dirty="0">
            <a:latin typeface="Cambria" panose="02040503050406030204" pitchFamily="18" charset="0"/>
          </a:endParaRPr>
        </a:p>
      </dsp:txBody>
      <dsp:txXfrm>
        <a:off x="22065" y="19832"/>
        <a:ext cx="4723657" cy="637444"/>
      </dsp:txXfrm>
    </dsp:sp>
    <dsp:sp modelId="{A5926E63-3A78-44AF-A526-1F3F624E4D96}">
      <dsp:nvSpPr>
        <dsp:cNvPr id="0" name=""/>
        <dsp:cNvSpPr/>
      </dsp:nvSpPr>
      <dsp:spPr>
        <a:xfrm>
          <a:off x="5241887" y="0"/>
          <a:ext cx="1009824" cy="677108"/>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latin typeface="Cambria" panose="02040503050406030204" pitchFamily="18" charset="0"/>
          </a:endParaRPr>
        </a:p>
      </dsp:txBody>
      <dsp:txXfrm>
        <a:off x="5241887" y="135422"/>
        <a:ext cx="806692" cy="406264"/>
      </dsp:txXfrm>
    </dsp:sp>
    <dsp:sp modelId="{2F5F69BC-73F3-417F-8AEA-4BC4E43992C5}">
      <dsp:nvSpPr>
        <dsp:cNvPr id="0" name=""/>
        <dsp:cNvSpPr/>
      </dsp:nvSpPr>
      <dsp:spPr>
        <a:xfrm>
          <a:off x="6670884" y="0"/>
          <a:ext cx="4763321" cy="677108"/>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mbria" panose="02040503050406030204" pitchFamily="18" charset="0"/>
            </a:rPr>
            <a:t>Code of Ethics,  2020 – Volume II </a:t>
          </a:r>
          <a:endParaRPr lang="en-IN" sz="2400" kern="1200" dirty="0">
            <a:latin typeface="Cambria" panose="02040503050406030204" pitchFamily="18" charset="0"/>
          </a:endParaRPr>
        </a:p>
      </dsp:txBody>
      <dsp:txXfrm>
        <a:off x="6690716" y="19832"/>
        <a:ext cx="4723657" cy="6374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B981D-2C12-4BAD-800D-09C448053083}">
      <dsp:nvSpPr>
        <dsp:cNvPr id="0" name=""/>
        <dsp:cNvSpPr/>
      </dsp:nvSpPr>
      <dsp:spPr>
        <a:xfrm>
          <a:off x="0" y="38106"/>
          <a:ext cx="8659091" cy="15435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042" tIns="833120" rIns="672042" bIns="106680" numCol="1" spcCol="1270" anchor="t" anchorCtr="0">
          <a:noAutofit/>
        </a:bodyPr>
        <a:lstStyle/>
        <a:p>
          <a:pPr marL="114300" lvl="1" indent="-114300" algn="just" defTabSz="666750" rtl="0">
            <a:lnSpc>
              <a:spcPct val="90000"/>
            </a:lnSpc>
            <a:spcBef>
              <a:spcPct val="0"/>
            </a:spcBef>
            <a:spcAft>
              <a:spcPct val="15000"/>
            </a:spcAft>
            <a:buChar char="•"/>
          </a:pPr>
          <a:r>
            <a:rPr lang="en-US" sz="1500" b="0" kern="1200">
              <a:latin typeface="Cambria" panose="02040503050406030204" pitchFamily="18" charset="0"/>
            </a:rPr>
            <a:t>fees  based on  percentage of profits or contingent upon the findings, or results of such work not allowed (as per Clause 10 of Part-I of First Schedule to CA Act)  except as permitted under Regulation 192</a:t>
          </a:r>
          <a:endParaRPr lang="en-IN" sz="1500" b="0" kern="1200" dirty="0">
            <a:latin typeface="Cambria" panose="02040503050406030204" pitchFamily="18" charset="0"/>
          </a:endParaRPr>
        </a:p>
      </dsp:txBody>
      <dsp:txXfrm>
        <a:off x="0" y="38106"/>
        <a:ext cx="8659091" cy="1543500"/>
      </dsp:txXfrm>
    </dsp:sp>
    <dsp:sp modelId="{2E188E66-26E3-4AFF-9E59-6B580FD30835}">
      <dsp:nvSpPr>
        <dsp:cNvPr id="0" name=""/>
        <dsp:cNvSpPr/>
      </dsp:nvSpPr>
      <dsp:spPr>
        <a:xfrm>
          <a:off x="432954" y="29769"/>
          <a:ext cx="6061363" cy="598736"/>
        </a:xfrm>
        <a:prstGeom prst="roundRect">
          <a:avLst/>
        </a:prstGeom>
        <a:solidFill>
          <a:srgbClr val="41719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marL="0" lvl="0" indent="0" algn="just" defTabSz="666750" rtl="0">
            <a:lnSpc>
              <a:spcPct val="90000"/>
            </a:lnSpc>
            <a:spcBef>
              <a:spcPct val="0"/>
            </a:spcBef>
            <a:spcAft>
              <a:spcPct val="35000"/>
            </a:spcAft>
            <a:buNone/>
          </a:pPr>
          <a:r>
            <a:rPr lang="en-US" sz="1500" b="1" kern="1200" dirty="0">
              <a:latin typeface="Cambria" panose="02040503050406030204" pitchFamily="18" charset="0"/>
            </a:rPr>
            <a:t>Code of Ethics, 2009 (Paragraph 290.197) mentions:</a:t>
          </a:r>
          <a:endParaRPr lang="en-IN" sz="1500" b="1" kern="1200" dirty="0">
            <a:latin typeface="Cambria" panose="02040503050406030204" pitchFamily="18" charset="0"/>
          </a:endParaRPr>
        </a:p>
      </dsp:txBody>
      <dsp:txXfrm>
        <a:off x="462182" y="58997"/>
        <a:ext cx="6002907" cy="540280"/>
      </dsp:txXfrm>
    </dsp:sp>
    <dsp:sp modelId="{307FB44C-A6A3-4402-91EE-4A1FEC956F32}">
      <dsp:nvSpPr>
        <dsp:cNvPr id="0" name=""/>
        <dsp:cNvSpPr/>
      </dsp:nvSpPr>
      <dsp:spPr>
        <a:xfrm>
          <a:off x="0" y="1787534"/>
          <a:ext cx="8659091" cy="1165500"/>
        </a:xfrm>
        <a:prstGeom prst="rect">
          <a:avLst/>
        </a:prstGeom>
        <a:solidFill>
          <a:schemeClr val="lt1">
            <a:alpha val="90000"/>
            <a:hueOff val="0"/>
            <a:satOff val="0"/>
            <a:lumOff val="0"/>
            <a:alphaOff val="0"/>
          </a:schemeClr>
        </a:solidFill>
        <a:ln w="12700" cap="flat" cmpd="sng" algn="ctr">
          <a:solidFill>
            <a:schemeClr val="accent1">
              <a:shade val="80000"/>
              <a:hueOff val="135632"/>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042" tIns="833120" rIns="672042" bIns="106680" numCol="1" spcCol="1270" anchor="t" anchorCtr="0">
          <a:noAutofit/>
        </a:bodyPr>
        <a:lstStyle/>
        <a:p>
          <a:pPr marL="114300" lvl="1" indent="-114300" algn="just" defTabSz="666750" rtl="0">
            <a:lnSpc>
              <a:spcPct val="90000"/>
            </a:lnSpc>
            <a:spcBef>
              <a:spcPct val="0"/>
            </a:spcBef>
            <a:spcAft>
              <a:spcPct val="15000"/>
            </a:spcAft>
            <a:buChar char="•"/>
          </a:pPr>
          <a:r>
            <a:rPr lang="en-US" sz="1500" b="0" kern="1200">
              <a:latin typeface="Cambria" panose="02040503050406030204" pitchFamily="18" charset="0"/>
            </a:rPr>
            <a:t>general description of Contingent fees and the general prohibition</a:t>
          </a:r>
          <a:endParaRPr lang="en-IN" sz="1500" b="0" kern="1200" dirty="0">
            <a:latin typeface="Cambria" panose="02040503050406030204" pitchFamily="18" charset="0"/>
          </a:endParaRPr>
        </a:p>
      </dsp:txBody>
      <dsp:txXfrm>
        <a:off x="0" y="1787534"/>
        <a:ext cx="8659091" cy="1165500"/>
      </dsp:txXfrm>
    </dsp:sp>
    <dsp:sp modelId="{C0D21EC5-76CA-43A6-9500-AB8892517F6A}">
      <dsp:nvSpPr>
        <dsp:cNvPr id="0" name=""/>
        <dsp:cNvSpPr/>
      </dsp:nvSpPr>
      <dsp:spPr>
        <a:xfrm>
          <a:off x="432954" y="1797606"/>
          <a:ext cx="6061363" cy="580327"/>
        </a:xfrm>
        <a:prstGeom prst="roundRect">
          <a:avLst/>
        </a:prstGeom>
        <a:solidFill>
          <a:srgbClr val="528C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marL="0" lvl="0" indent="0" algn="just" defTabSz="666750" rtl="0">
            <a:lnSpc>
              <a:spcPct val="90000"/>
            </a:lnSpc>
            <a:spcBef>
              <a:spcPct val="0"/>
            </a:spcBef>
            <a:spcAft>
              <a:spcPct val="35000"/>
            </a:spcAft>
            <a:buNone/>
          </a:pPr>
          <a:r>
            <a:rPr lang="en-US" sz="1500" b="1" kern="1200" dirty="0">
              <a:latin typeface="Cambria" panose="02040503050406030204" pitchFamily="18" charset="0"/>
            </a:rPr>
            <a:t>Code of Ethics, 2019 (Volume – I) mentions:</a:t>
          </a:r>
          <a:endParaRPr lang="en-IN" sz="1500" b="1" kern="1200" dirty="0">
            <a:latin typeface="Cambria" panose="02040503050406030204" pitchFamily="18" charset="0"/>
          </a:endParaRPr>
        </a:p>
      </dsp:txBody>
      <dsp:txXfrm>
        <a:off x="461283" y="1825935"/>
        <a:ext cx="6004705" cy="523669"/>
      </dsp:txXfrm>
    </dsp:sp>
    <dsp:sp modelId="{D09193F1-3638-4171-905F-24514E24B595}">
      <dsp:nvSpPr>
        <dsp:cNvPr id="0" name=""/>
        <dsp:cNvSpPr/>
      </dsp:nvSpPr>
      <dsp:spPr>
        <a:xfrm>
          <a:off x="0" y="3759434"/>
          <a:ext cx="8659091" cy="1795500"/>
        </a:xfrm>
        <a:prstGeom prst="rect">
          <a:avLst/>
        </a:prstGeom>
        <a:solidFill>
          <a:schemeClr val="lt1">
            <a:alpha val="90000"/>
            <a:hueOff val="0"/>
            <a:satOff val="0"/>
            <a:lumOff val="0"/>
            <a:alphaOff val="0"/>
          </a:schemeClr>
        </a:solidFill>
        <a:ln w="12700" cap="flat" cmpd="sng" algn="ctr">
          <a:solidFill>
            <a:schemeClr val="accent1">
              <a:shade val="80000"/>
              <a:hueOff val="271263"/>
              <a:satOff val="5175"/>
              <a:lumOff val="228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042" tIns="833120" rIns="672042" bIns="106680" numCol="1" spcCol="1270" anchor="t" anchorCtr="0">
          <a:noAutofit/>
        </a:bodyPr>
        <a:lstStyle/>
        <a:p>
          <a:pPr marL="114300" lvl="1" indent="-114300" algn="just" defTabSz="666750" rtl="0">
            <a:lnSpc>
              <a:spcPct val="90000"/>
            </a:lnSpc>
            <a:spcBef>
              <a:spcPct val="0"/>
            </a:spcBef>
            <a:spcAft>
              <a:spcPct val="15000"/>
            </a:spcAft>
            <a:buChar char="•"/>
          </a:pPr>
          <a:r>
            <a:rPr lang="en-US" sz="1500" b="0" kern="1200" dirty="0">
              <a:latin typeface="Cambria" panose="02040503050406030204" pitchFamily="18" charset="0"/>
            </a:rPr>
            <a:t>Charging of Fees by Members enrolled as Insolvency professional rendered either individually or as an entity under Insolvency and Bankruptcy Code, 2016 and rules made thereunder</a:t>
          </a:r>
          <a:endParaRPr lang="en-IN" sz="1500" b="0" kern="1200" dirty="0">
            <a:latin typeface="Cambria" panose="02040503050406030204" pitchFamily="18" charset="0"/>
          </a:endParaRPr>
        </a:p>
        <a:p>
          <a:pPr marL="114300" lvl="1" indent="-114300" algn="just" defTabSz="666750" rtl="0">
            <a:lnSpc>
              <a:spcPct val="90000"/>
            </a:lnSpc>
            <a:spcBef>
              <a:spcPct val="0"/>
            </a:spcBef>
            <a:spcAft>
              <a:spcPct val="15000"/>
            </a:spcAft>
            <a:buChar char="•"/>
          </a:pPr>
          <a:r>
            <a:rPr lang="en-US" sz="1500" b="0" kern="1200" dirty="0">
              <a:latin typeface="Cambria" panose="02040503050406030204" pitchFamily="18" charset="0"/>
            </a:rPr>
            <a:t>Fee for rendering Non-assurance services to non-audit clients</a:t>
          </a:r>
          <a:endParaRPr lang="en-IN" sz="1500" b="0" kern="1200" dirty="0">
            <a:latin typeface="Cambria" panose="02040503050406030204" pitchFamily="18" charset="0"/>
          </a:endParaRPr>
        </a:p>
      </dsp:txBody>
      <dsp:txXfrm>
        <a:off x="0" y="3759434"/>
        <a:ext cx="8659091" cy="1795500"/>
      </dsp:txXfrm>
    </dsp:sp>
    <dsp:sp modelId="{1E22AAB7-B7E6-44BA-BA6B-7439832A555E}">
      <dsp:nvSpPr>
        <dsp:cNvPr id="0" name=""/>
        <dsp:cNvSpPr/>
      </dsp:nvSpPr>
      <dsp:spPr>
        <a:xfrm>
          <a:off x="432954" y="3169034"/>
          <a:ext cx="6061363" cy="1180800"/>
        </a:xfrm>
        <a:prstGeom prst="roundRect">
          <a:avLst/>
        </a:prstGeom>
        <a:solidFill>
          <a:srgbClr val="7AA5D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105" tIns="0" rIns="229105" bIns="0" numCol="1" spcCol="1270" anchor="ctr" anchorCtr="0">
          <a:noAutofit/>
        </a:bodyPr>
        <a:lstStyle/>
        <a:p>
          <a:pPr marL="0" lvl="0" indent="0" algn="just" defTabSz="666750" rtl="0">
            <a:lnSpc>
              <a:spcPct val="90000"/>
            </a:lnSpc>
            <a:spcBef>
              <a:spcPct val="0"/>
            </a:spcBef>
            <a:spcAft>
              <a:spcPct val="35000"/>
            </a:spcAft>
            <a:buNone/>
          </a:pPr>
          <a:r>
            <a:rPr lang="en-US" sz="1500" b="1" kern="1200" dirty="0">
              <a:latin typeface="Cambria" panose="02040503050406030204" pitchFamily="18" charset="0"/>
            </a:rPr>
            <a:t>Regulation 192 reproduced – further , the activities where Council has permitted Contingent fees under 192 (h) </a:t>
          </a:r>
          <a:r>
            <a:rPr lang="en-US" sz="1500" b="1" kern="1200" dirty="0" err="1">
              <a:latin typeface="Cambria" panose="02040503050406030204" pitchFamily="18" charset="0"/>
            </a:rPr>
            <a:t>i.e</a:t>
          </a:r>
          <a:r>
            <a:rPr lang="en-US" sz="1500" b="1" kern="1200" dirty="0">
              <a:latin typeface="Cambria" panose="02040503050406030204" pitchFamily="18" charset="0"/>
            </a:rPr>
            <a:t> “</a:t>
          </a:r>
          <a:r>
            <a:rPr lang="en-US" sz="1500" b="1" i="1" kern="1200" dirty="0">
              <a:latin typeface="Cambria" panose="02040503050406030204" pitchFamily="18" charset="0"/>
            </a:rPr>
            <a:t>any other service or audit as may be decided by the Council” :-</a:t>
          </a:r>
          <a:endParaRPr lang="en-IN" sz="1500" b="1" kern="1200" dirty="0">
            <a:latin typeface="Cambria" panose="02040503050406030204" pitchFamily="18" charset="0"/>
          </a:endParaRPr>
        </a:p>
      </dsp:txBody>
      <dsp:txXfrm>
        <a:off x="490596" y="3226676"/>
        <a:ext cx="5946079" cy="10655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943F5-B3E0-48DF-B4EC-81FC3C3430EA}">
      <dsp:nvSpPr>
        <dsp:cNvPr id="0" name=""/>
        <dsp:cNvSpPr/>
      </dsp:nvSpPr>
      <dsp:spPr>
        <a:xfrm>
          <a:off x="0" y="0"/>
          <a:ext cx="3010180" cy="3010180"/>
        </a:xfrm>
        <a:prstGeom prst="pie">
          <a:avLst>
            <a:gd name="adj1" fmla="val 5400000"/>
            <a:gd name="adj2" fmla="val 1620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FE11C-EF7E-4FBE-A075-1959EBC18B56}">
      <dsp:nvSpPr>
        <dsp:cNvPr id="0" name=""/>
        <dsp:cNvSpPr/>
      </dsp:nvSpPr>
      <dsp:spPr>
        <a:xfrm>
          <a:off x="1505090" y="0"/>
          <a:ext cx="4216886" cy="3010180"/>
        </a:xfrm>
        <a:prstGeom prst="rect">
          <a:avLst/>
        </a:prstGeom>
        <a:solidFill>
          <a:schemeClr val="lt1">
            <a:alpha val="9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dirty="0">
              <a:latin typeface="Cambria" panose="02040503050406030204" pitchFamily="18" charset="0"/>
            </a:rPr>
            <a:t>Must result from inheritance/ succession/ partition of the family business </a:t>
          </a:r>
          <a:endParaRPr lang="en-IN" sz="1600" b="0" kern="1200" dirty="0">
            <a:latin typeface="Cambria" panose="02040503050406030204" pitchFamily="18" charset="0"/>
          </a:endParaRPr>
        </a:p>
      </dsp:txBody>
      <dsp:txXfrm>
        <a:off x="1505090" y="0"/>
        <a:ext cx="4216886" cy="639663"/>
      </dsp:txXfrm>
    </dsp:sp>
    <dsp:sp modelId="{24B0B35D-64F5-4461-8107-6DDDC9F1445F}">
      <dsp:nvSpPr>
        <dsp:cNvPr id="0" name=""/>
        <dsp:cNvSpPr/>
      </dsp:nvSpPr>
      <dsp:spPr>
        <a:xfrm>
          <a:off x="395086" y="639663"/>
          <a:ext cx="2220007" cy="2220007"/>
        </a:xfrm>
        <a:prstGeom prst="pie">
          <a:avLst>
            <a:gd name="adj1" fmla="val 5400000"/>
            <a:gd name="adj2" fmla="val 16200000"/>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F296E-1962-4EAC-8172-AA2D3A90154B}">
      <dsp:nvSpPr>
        <dsp:cNvPr id="0" name=""/>
        <dsp:cNvSpPr/>
      </dsp:nvSpPr>
      <dsp:spPr>
        <a:xfrm>
          <a:off x="1505090" y="639663"/>
          <a:ext cx="4216886" cy="2220007"/>
        </a:xfrm>
        <a:prstGeom prst="rect">
          <a:avLst/>
        </a:prstGeom>
        <a:solidFill>
          <a:schemeClr val="lt1">
            <a:alpha val="90000"/>
            <a:hueOff val="0"/>
            <a:satOff val="0"/>
            <a:lumOff val="0"/>
            <a:alphaOff val="0"/>
          </a:schemeClr>
        </a:solidFill>
        <a:ln w="12700" cap="flat" cmpd="sng" algn="ctr">
          <a:solidFill>
            <a:schemeClr val="accent1">
              <a:shade val="50000"/>
              <a:hueOff val="167129"/>
              <a:satOff val="4478"/>
              <a:lumOff val="19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dirty="0">
              <a:latin typeface="Cambria" panose="02040503050406030204" pitchFamily="18" charset="0"/>
            </a:rPr>
            <a:t>Only after specific and prior approval of the Council</a:t>
          </a:r>
          <a:endParaRPr lang="en-IN" sz="1600" b="0" kern="1200" dirty="0">
            <a:latin typeface="Cambria" panose="02040503050406030204" pitchFamily="18" charset="0"/>
          </a:endParaRPr>
        </a:p>
      </dsp:txBody>
      <dsp:txXfrm>
        <a:off x="1505090" y="639663"/>
        <a:ext cx="4216886" cy="639663"/>
      </dsp:txXfrm>
    </dsp:sp>
    <dsp:sp modelId="{982B2497-BF30-494C-B7D1-13FEE3581A82}">
      <dsp:nvSpPr>
        <dsp:cNvPr id="0" name=""/>
        <dsp:cNvSpPr/>
      </dsp:nvSpPr>
      <dsp:spPr>
        <a:xfrm>
          <a:off x="790172" y="1279326"/>
          <a:ext cx="1429835" cy="1429835"/>
        </a:xfrm>
        <a:prstGeom prst="pie">
          <a:avLst>
            <a:gd name="adj1" fmla="val 5400000"/>
            <a:gd name="adj2" fmla="val 16200000"/>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C9D377-B52F-4848-B26D-90CC6465EF35}">
      <dsp:nvSpPr>
        <dsp:cNvPr id="0" name=""/>
        <dsp:cNvSpPr/>
      </dsp:nvSpPr>
      <dsp:spPr>
        <a:xfrm>
          <a:off x="1505090" y="1279326"/>
          <a:ext cx="4216886" cy="1429835"/>
        </a:xfrm>
        <a:prstGeom prst="rect">
          <a:avLst/>
        </a:prstGeom>
        <a:solidFill>
          <a:schemeClr val="lt1">
            <a:alpha val="90000"/>
            <a:hueOff val="0"/>
            <a:satOff val="0"/>
            <a:lumOff val="0"/>
            <a:alphaOff val="0"/>
          </a:schemeClr>
        </a:solidFill>
        <a:ln w="12700" cap="flat" cmpd="sng" algn="ctr">
          <a:solidFill>
            <a:schemeClr val="accent1">
              <a:shade val="50000"/>
              <a:hueOff val="334258"/>
              <a:satOff val="8955"/>
              <a:lumOff val="394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dirty="0">
              <a:latin typeface="Cambria" panose="02040503050406030204" pitchFamily="18" charset="0"/>
            </a:rPr>
            <a:t>Karta cannot have active role</a:t>
          </a:r>
          <a:endParaRPr lang="en-IN" sz="1600" b="0" kern="1200" dirty="0">
            <a:latin typeface="Cambria" panose="02040503050406030204" pitchFamily="18" charset="0"/>
          </a:endParaRPr>
        </a:p>
      </dsp:txBody>
      <dsp:txXfrm>
        <a:off x="1505090" y="1279326"/>
        <a:ext cx="4216886" cy="639663"/>
      </dsp:txXfrm>
    </dsp:sp>
    <dsp:sp modelId="{7ED8EED7-1DBB-45CA-BBEB-EED068FEB398}">
      <dsp:nvSpPr>
        <dsp:cNvPr id="0" name=""/>
        <dsp:cNvSpPr/>
      </dsp:nvSpPr>
      <dsp:spPr>
        <a:xfrm>
          <a:off x="1185258" y="1918989"/>
          <a:ext cx="639663" cy="639663"/>
        </a:xfrm>
        <a:prstGeom prst="pie">
          <a:avLst>
            <a:gd name="adj1" fmla="val 5400000"/>
            <a:gd name="adj2" fmla="val 16200000"/>
          </a:avLst>
        </a:prstGeom>
        <a:solidFill>
          <a:schemeClr val="accent1">
            <a:shade val="50000"/>
            <a:hueOff val="167129"/>
            <a:satOff val="4478"/>
            <a:lumOff val="19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C64B34-3006-4084-8B3B-F340DB042A05}">
      <dsp:nvSpPr>
        <dsp:cNvPr id="0" name=""/>
        <dsp:cNvSpPr/>
      </dsp:nvSpPr>
      <dsp:spPr>
        <a:xfrm>
          <a:off x="1505090" y="1918989"/>
          <a:ext cx="4216886" cy="639663"/>
        </a:xfrm>
        <a:prstGeom prst="rect">
          <a:avLst/>
        </a:prstGeom>
        <a:solidFill>
          <a:schemeClr val="lt1">
            <a:alpha val="90000"/>
            <a:hueOff val="0"/>
            <a:satOff val="0"/>
            <a:lumOff val="0"/>
            <a:alphaOff val="0"/>
          </a:schemeClr>
        </a:solidFill>
        <a:ln w="12700" cap="flat" cmpd="sng" algn="ctr">
          <a:solidFill>
            <a:schemeClr val="accent1">
              <a:shade val="50000"/>
              <a:hueOff val="167129"/>
              <a:satOff val="4478"/>
              <a:lumOff val="197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0" kern="1200" dirty="0">
              <a:latin typeface="Cambria" panose="02040503050406030204" pitchFamily="18" charset="0"/>
            </a:rPr>
            <a:t>Attest functions not permitted</a:t>
          </a:r>
          <a:endParaRPr lang="en-IN" sz="1600" b="0" kern="1200" dirty="0">
            <a:latin typeface="Cambria" panose="02040503050406030204" pitchFamily="18" charset="0"/>
          </a:endParaRPr>
        </a:p>
      </dsp:txBody>
      <dsp:txXfrm>
        <a:off x="1505090" y="1918989"/>
        <a:ext cx="4216886" cy="63966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20B9A-82E6-4A9C-BAEA-CD176A001676}">
      <dsp:nvSpPr>
        <dsp:cNvPr id="0" name=""/>
        <dsp:cNvSpPr/>
      </dsp:nvSpPr>
      <dsp:spPr>
        <a:xfrm>
          <a:off x="0" y="1048965"/>
          <a:ext cx="10323286" cy="13986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77A99C-F4FC-44B7-AAF8-00ED03BF92D2}">
      <dsp:nvSpPr>
        <dsp:cNvPr id="0" name=""/>
        <dsp:cNvSpPr/>
      </dsp:nvSpPr>
      <dsp:spPr>
        <a:xfrm>
          <a:off x="2901" y="0"/>
          <a:ext cx="2767326" cy="139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just" defTabSz="755650" rtl="0">
            <a:lnSpc>
              <a:spcPct val="90000"/>
            </a:lnSpc>
            <a:spcBef>
              <a:spcPct val="0"/>
            </a:spcBef>
            <a:spcAft>
              <a:spcPct val="35000"/>
            </a:spcAft>
            <a:buNone/>
          </a:pPr>
          <a:r>
            <a:rPr lang="en-US" sz="1700" b="0" kern="1200" dirty="0">
              <a:latin typeface="Cambria" panose="02040503050406030204" pitchFamily="18" charset="0"/>
            </a:rPr>
            <a:t>Requirement of Peer Review in case of Audit of Listed Companies</a:t>
          </a:r>
          <a:endParaRPr lang="en-IN" sz="1700" b="0" kern="1200" dirty="0">
            <a:latin typeface="Cambria" panose="02040503050406030204" pitchFamily="18" charset="0"/>
          </a:endParaRPr>
        </a:p>
      </dsp:txBody>
      <dsp:txXfrm>
        <a:off x="2901" y="0"/>
        <a:ext cx="2767326" cy="1398620"/>
      </dsp:txXfrm>
    </dsp:sp>
    <dsp:sp modelId="{BC0E33CB-6D51-42B1-AA0F-F0D7D6420462}">
      <dsp:nvSpPr>
        <dsp:cNvPr id="0" name=""/>
        <dsp:cNvSpPr/>
      </dsp:nvSpPr>
      <dsp:spPr>
        <a:xfrm>
          <a:off x="1211737" y="1573447"/>
          <a:ext cx="349655" cy="3496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A9D34-89A0-4337-BC86-DBB5657CF45A}">
      <dsp:nvSpPr>
        <dsp:cNvPr id="0" name=""/>
        <dsp:cNvSpPr/>
      </dsp:nvSpPr>
      <dsp:spPr>
        <a:xfrm>
          <a:off x="3169857" y="2068909"/>
          <a:ext cx="2767326" cy="139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l" defTabSz="755650" rtl="0">
            <a:lnSpc>
              <a:spcPct val="90000"/>
            </a:lnSpc>
            <a:spcBef>
              <a:spcPct val="0"/>
            </a:spcBef>
            <a:spcAft>
              <a:spcPct val="35000"/>
            </a:spcAft>
            <a:buNone/>
          </a:pPr>
          <a:r>
            <a:rPr lang="en-US" sz="1700" b="0" kern="1200" dirty="0">
              <a:latin typeface="Cambria" panose="02040503050406030204" pitchFamily="18" charset="0"/>
            </a:rPr>
            <a:t>Mandatory Firm registration Number / </a:t>
          </a:r>
          <a:r>
            <a:rPr lang="en-US" sz="1700" b="0" kern="1200">
              <a:latin typeface="Cambria" panose="02040503050406030204" pitchFamily="18" charset="0"/>
            </a:rPr>
            <a:t>Membership No.</a:t>
          </a:r>
          <a:endParaRPr lang="en-IN" sz="1700" b="0" kern="1200" dirty="0">
            <a:latin typeface="Cambria" panose="02040503050406030204" pitchFamily="18" charset="0"/>
          </a:endParaRPr>
        </a:p>
      </dsp:txBody>
      <dsp:txXfrm>
        <a:off x="3169857" y="2068909"/>
        <a:ext cx="2767326" cy="1398620"/>
      </dsp:txXfrm>
    </dsp:sp>
    <dsp:sp modelId="{7642D02D-D259-42F0-8384-347602940709}">
      <dsp:nvSpPr>
        <dsp:cNvPr id="0" name=""/>
        <dsp:cNvSpPr/>
      </dsp:nvSpPr>
      <dsp:spPr>
        <a:xfrm>
          <a:off x="4117429" y="1573447"/>
          <a:ext cx="349655" cy="3496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95BD78-4BA5-486E-838C-5EDA27BC8034}">
      <dsp:nvSpPr>
        <dsp:cNvPr id="0" name=""/>
        <dsp:cNvSpPr/>
      </dsp:nvSpPr>
      <dsp:spPr>
        <a:xfrm>
          <a:off x="5814286" y="0"/>
          <a:ext cx="3473769" cy="139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just" defTabSz="755650" rtl="0">
            <a:lnSpc>
              <a:spcPct val="90000"/>
            </a:lnSpc>
            <a:spcBef>
              <a:spcPct val="0"/>
            </a:spcBef>
            <a:spcAft>
              <a:spcPct val="35000"/>
            </a:spcAft>
            <a:buNone/>
          </a:pPr>
          <a:r>
            <a:rPr lang="en-US" sz="1700" b="0" kern="1200" dirty="0">
              <a:latin typeface="Cambria" panose="02040503050406030204" pitchFamily="18" charset="0"/>
            </a:rPr>
            <a:t>Requirement of UDIN  with effect from 1st July, 2019 on all Corporate / Non- Corporate Audit, Attest and Assurance Functions. </a:t>
          </a:r>
          <a:endParaRPr lang="en-IN" sz="1700" b="0" kern="1200" dirty="0">
            <a:latin typeface="Cambria" panose="02040503050406030204" pitchFamily="18" charset="0"/>
          </a:endParaRPr>
        </a:p>
      </dsp:txBody>
      <dsp:txXfrm>
        <a:off x="5814286" y="0"/>
        <a:ext cx="3473769" cy="1398620"/>
      </dsp:txXfrm>
    </dsp:sp>
    <dsp:sp modelId="{FF16BEDC-BAB3-4F5B-9073-D869246DE708}">
      <dsp:nvSpPr>
        <dsp:cNvPr id="0" name=""/>
        <dsp:cNvSpPr/>
      </dsp:nvSpPr>
      <dsp:spPr>
        <a:xfrm>
          <a:off x="7376343" y="1573447"/>
          <a:ext cx="349655" cy="3496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u="none" kern="1200" dirty="0">
              <a:latin typeface="Cambria" panose="02040503050406030204" pitchFamily="18" charset="0"/>
            </a:rPr>
            <a:t>A </a:t>
          </a:r>
          <a:r>
            <a:rPr lang="en-US" sz="1600" b="1" u="none" kern="1200" dirty="0">
              <a:latin typeface="Cambria" panose="02040503050406030204" pitchFamily="18" charset="0"/>
            </a:rPr>
            <a:t>CA Firm may register itself on </a:t>
          </a:r>
          <a:r>
            <a:rPr lang="en-US" sz="1600" b="1" u="none" kern="1200" dirty="0" err="1">
              <a:latin typeface="Cambria" panose="02040503050406030204" pitchFamily="18" charset="0"/>
            </a:rPr>
            <a:t>Udyog</a:t>
          </a:r>
          <a:r>
            <a:rPr lang="en-US" sz="1600" b="1" u="none" kern="1200" dirty="0">
              <a:latin typeface="Cambria" panose="02040503050406030204" pitchFamily="18" charset="0"/>
            </a:rPr>
            <a:t> </a:t>
          </a:r>
          <a:r>
            <a:rPr lang="en-US" sz="1600" b="1" u="none" kern="1200" dirty="0" err="1">
              <a:latin typeface="Cambria" panose="02040503050406030204" pitchFamily="18" charset="0"/>
            </a:rPr>
            <a:t>Aadhar</a:t>
          </a:r>
          <a:r>
            <a:rPr lang="en-US" sz="1600" u="none" kern="1200" dirty="0">
              <a:latin typeface="Cambria" panose="02040503050406030204" pitchFamily="18" charset="0"/>
            </a:rPr>
            <a:t>, a web portal of Ministry Micro, Small and Medium Enterprises. </a:t>
          </a:r>
          <a:endParaRPr lang="en-IN" sz="1600" u="none" kern="1200" dirty="0">
            <a:latin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u="none" kern="1200" dirty="0">
              <a:latin typeface="Cambria" panose="02040503050406030204" pitchFamily="18" charset="0"/>
            </a:rPr>
            <a:t>There is </a:t>
          </a:r>
          <a:r>
            <a:rPr lang="en-US" sz="1600" b="1" u="none" kern="1200" dirty="0">
              <a:latin typeface="Cambria" panose="02040503050406030204" pitchFamily="18" charset="0"/>
            </a:rPr>
            <a:t>no prohibition for internal auditor </a:t>
          </a:r>
          <a:r>
            <a:rPr lang="en-US" sz="1600" u="none" kern="1200" dirty="0">
              <a:latin typeface="Cambria" panose="02040503050406030204" pitchFamily="18" charset="0"/>
            </a:rPr>
            <a:t>of a company </a:t>
          </a:r>
          <a:r>
            <a:rPr lang="en-US" sz="1600" b="1" u="none" kern="1200" dirty="0">
              <a:latin typeface="Cambria" panose="02040503050406030204" pitchFamily="18" charset="0"/>
            </a:rPr>
            <a:t>to acquire/purchase shares of </a:t>
          </a:r>
          <a:r>
            <a:rPr lang="en-US" sz="1600" u="none" kern="1200" dirty="0">
              <a:latin typeface="Cambria" panose="02040503050406030204" pitchFamily="18" charset="0"/>
            </a:rPr>
            <a:t>the said Company. </a:t>
          </a:r>
          <a:endParaRPr lang="en-IN" sz="1600" u="none" kern="1200" dirty="0">
            <a:latin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u="none" kern="1200" dirty="0">
              <a:latin typeface="Cambria" panose="02040503050406030204" pitchFamily="18" charset="0"/>
            </a:rPr>
            <a:t>It is </a:t>
          </a:r>
          <a:r>
            <a:rPr lang="en-IN" sz="1600" b="1" u="none" kern="1200" dirty="0">
              <a:latin typeface="Cambria" panose="02040503050406030204" pitchFamily="18" charset="0"/>
            </a:rPr>
            <a:t>not permissible </a:t>
          </a:r>
          <a:r>
            <a:rPr lang="en-IN" sz="1600" u="none" kern="1200" dirty="0">
              <a:latin typeface="Cambria" panose="02040503050406030204" pitchFamily="18" charset="0"/>
            </a:rPr>
            <a:t>for a member </a:t>
          </a:r>
          <a:r>
            <a:rPr lang="en-IN" sz="1600" b="1" u="none" kern="1200" dirty="0">
              <a:latin typeface="Cambria" panose="02040503050406030204" pitchFamily="18" charset="0"/>
            </a:rPr>
            <a:t>to use </a:t>
          </a:r>
          <a:r>
            <a:rPr lang="en-IN" sz="1600" b="1" u="none" kern="1200" dirty="0" err="1">
              <a:latin typeface="Cambria" panose="02040503050406030204" pitchFamily="18" charset="0"/>
            </a:rPr>
            <a:t>WhatsApp</a:t>
          </a:r>
          <a:r>
            <a:rPr lang="en-IN" sz="1600" b="1" u="none" kern="1200" dirty="0">
              <a:latin typeface="Cambria" panose="02040503050406030204" pitchFamily="18" charset="0"/>
            </a:rPr>
            <a:t> </a:t>
          </a:r>
          <a:r>
            <a:rPr lang="en-IN" sz="1600" u="none" kern="1200" dirty="0">
              <a:latin typeface="Cambria" panose="02040503050406030204" pitchFamily="18" charset="0"/>
            </a:rPr>
            <a:t>to send messages to make people </a:t>
          </a:r>
          <a:r>
            <a:rPr lang="en-IN" sz="1600" b="1" u="none" kern="1200" dirty="0">
              <a:latin typeface="Cambria" panose="02040503050406030204" pitchFamily="18" charset="0"/>
            </a:rPr>
            <a:t>aware about his practice</a:t>
          </a:r>
          <a:r>
            <a:rPr lang="en-IN" sz="1600" u="none" kern="1200" dirty="0">
              <a:latin typeface="Cambria" panose="02040503050406030204" pitchFamily="18" charset="0"/>
            </a:rPr>
            <a:t>, and mention the services provided therein.</a:t>
          </a: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u="none" kern="1200" dirty="0">
              <a:latin typeface="Cambria" panose="02040503050406030204" pitchFamily="18" charset="0"/>
            </a:rPr>
            <a:t>A Chartered Accountant in practice being Director </a:t>
          </a:r>
          <a:r>
            <a:rPr lang="en-US" sz="1600" u="none" kern="1200" dirty="0" err="1">
              <a:latin typeface="Cambria" panose="02040503050406030204" pitchFamily="18" charset="0"/>
            </a:rPr>
            <a:t>Simplicitor</a:t>
          </a:r>
          <a:r>
            <a:rPr lang="en-US" sz="1600" u="none" kern="1200" dirty="0">
              <a:latin typeface="Cambria" panose="02040503050406030204" pitchFamily="18" charset="0"/>
            </a:rPr>
            <a:t> in a Company </a:t>
          </a:r>
          <a:r>
            <a:rPr lang="en-US" sz="1600" b="1" u="none" kern="1200" dirty="0">
              <a:latin typeface="Cambria" panose="02040503050406030204" pitchFamily="18" charset="0"/>
            </a:rPr>
            <a:t>cannot sign ROC Forms of the Company </a:t>
          </a:r>
          <a:r>
            <a:rPr lang="en-US" sz="1600" u="none" kern="1200" dirty="0">
              <a:latin typeface="Cambria" panose="02040503050406030204" pitchFamily="18" charset="0"/>
            </a:rPr>
            <a:t>as it is a direct conflict of role. </a:t>
          </a:r>
          <a:endParaRPr lang="en-IN" sz="1600" u="none" kern="1200" dirty="0">
            <a:latin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u="none" kern="1200" dirty="0">
              <a:latin typeface="Cambria" panose="02040503050406030204" pitchFamily="18" charset="0"/>
            </a:rPr>
            <a:t>A Chartered Accountant in practice can act as </a:t>
          </a:r>
          <a:r>
            <a:rPr lang="en-IN" sz="1600" b="1" u="none" kern="1200" dirty="0">
              <a:latin typeface="Cambria" panose="02040503050406030204" pitchFamily="18" charset="0"/>
            </a:rPr>
            <a:t>Authorized Representative of a Foreign Company</a:t>
          </a:r>
          <a:r>
            <a:rPr lang="en-IN" sz="1600" u="none" kern="1200" dirty="0">
              <a:latin typeface="Cambria" panose="02040503050406030204" pitchFamily="18" charset="0"/>
            </a:rPr>
            <a:t>, provided he is not the auditor of the said Company.</a:t>
          </a: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u="none" kern="1200" dirty="0">
              <a:solidFill>
                <a:schemeClr val="tx1"/>
              </a:solidFill>
              <a:latin typeface="Cambria" panose="02040503050406030204" pitchFamily="18" charset="0"/>
            </a:rPr>
            <a:t>A chartered accountant in practice can provide </a:t>
          </a:r>
          <a:r>
            <a:rPr lang="en-US" sz="1600" b="1" u="none" kern="1200" dirty="0">
              <a:solidFill>
                <a:schemeClr val="tx1"/>
              </a:solidFill>
              <a:latin typeface="Cambria" panose="02040503050406030204" pitchFamily="18" charset="0"/>
            </a:rPr>
            <a:t>services through kiosk only if the services provided are professional activities </a:t>
          </a:r>
          <a:r>
            <a:rPr lang="en-US" sz="1600" u="none" kern="1200" dirty="0">
              <a:solidFill>
                <a:schemeClr val="tx1"/>
              </a:solidFill>
              <a:latin typeface="Cambria" panose="02040503050406030204" pitchFamily="18" charset="0"/>
            </a:rPr>
            <a:t>of a practicing chartered accountant, permitted under the Act. </a:t>
          </a:r>
          <a:endParaRPr lang="en-IN" sz="1600" u="none" kern="1200" dirty="0">
            <a:solidFill>
              <a:schemeClr val="tx1"/>
            </a:solidFill>
            <a:latin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u="none" kern="1200" dirty="0">
              <a:solidFill>
                <a:schemeClr val="tx1"/>
              </a:solidFill>
              <a:latin typeface="Cambria" panose="02040503050406030204" pitchFamily="18" charset="0"/>
            </a:rPr>
            <a:t>A Chartered Accountant in practice is </a:t>
          </a:r>
          <a:r>
            <a:rPr lang="en-US" sz="1600" b="1" u="none" kern="1200" dirty="0">
              <a:solidFill>
                <a:schemeClr val="tx1"/>
              </a:solidFill>
              <a:latin typeface="Cambria" panose="02040503050406030204" pitchFamily="18" charset="0"/>
            </a:rPr>
            <a:t>not permitted to accept audit assignment of a bank </a:t>
          </a:r>
          <a:r>
            <a:rPr lang="en-US" sz="1600" u="none" kern="1200" dirty="0">
              <a:solidFill>
                <a:schemeClr val="tx1"/>
              </a:solidFill>
              <a:latin typeface="Cambria" panose="02040503050406030204" pitchFamily="18" charset="0"/>
            </a:rPr>
            <a:t>in case he has </a:t>
          </a:r>
          <a:r>
            <a:rPr lang="en-US" sz="1600" b="1" u="none" kern="1200" dirty="0">
              <a:solidFill>
                <a:schemeClr val="tx1"/>
              </a:solidFill>
              <a:latin typeface="Cambria" panose="02040503050406030204" pitchFamily="18" charset="0"/>
            </a:rPr>
            <a:t>taken loan against a Fixed Deposit </a:t>
          </a:r>
          <a:r>
            <a:rPr lang="en-US" sz="1600" u="none" kern="1200" dirty="0">
              <a:solidFill>
                <a:schemeClr val="tx1"/>
              </a:solidFill>
              <a:latin typeface="Cambria" panose="02040503050406030204" pitchFamily="18" charset="0"/>
            </a:rPr>
            <a:t>held by him in that bank.</a:t>
          </a:r>
          <a:endParaRPr lang="en-IN" sz="1600" u="none" kern="1200" dirty="0">
            <a:solidFill>
              <a:schemeClr val="tx1"/>
            </a:solidFill>
            <a:latin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57150" rIns="57150" bIns="57150" numCol="1" spcCol="1270" anchor="ctr" anchorCtr="0">
          <a:noAutofit/>
        </a:bodyPr>
        <a:lstStyle/>
        <a:p>
          <a:pPr marL="0" lvl="0" indent="0" algn="just" defTabSz="666750" rtl="0">
            <a:lnSpc>
              <a:spcPct val="90000"/>
            </a:lnSpc>
            <a:spcBef>
              <a:spcPct val="0"/>
            </a:spcBef>
            <a:spcAft>
              <a:spcPct val="35000"/>
            </a:spcAft>
            <a:buNone/>
          </a:pPr>
          <a:r>
            <a:rPr lang="en-US" sz="1500" u="none" kern="1200" dirty="0">
              <a:solidFill>
                <a:schemeClr val="tx1"/>
              </a:solidFill>
              <a:latin typeface="Cambria" panose="02040503050406030204" pitchFamily="18" charset="0"/>
            </a:rPr>
            <a:t>A Chartered accountant can </a:t>
          </a:r>
          <a:r>
            <a:rPr lang="en-US" sz="1500" b="1" u="none" kern="1200" dirty="0">
              <a:solidFill>
                <a:schemeClr val="tx1"/>
              </a:solidFill>
              <a:latin typeface="Cambria" panose="02040503050406030204" pitchFamily="18" charset="0"/>
            </a:rPr>
            <a:t>hold the credit card of a bank when he is also the auditor </a:t>
          </a:r>
          <a:r>
            <a:rPr lang="en-US" sz="1500" u="none" kern="1200" dirty="0">
              <a:solidFill>
                <a:schemeClr val="tx1"/>
              </a:solidFill>
              <a:latin typeface="Cambria" panose="02040503050406030204" pitchFamily="18" charset="0"/>
            </a:rPr>
            <a:t>of the bank, provided the </a:t>
          </a:r>
          <a:r>
            <a:rPr lang="en-US" sz="1500" b="1" u="none" kern="1200" dirty="0">
              <a:solidFill>
                <a:schemeClr val="tx1"/>
              </a:solidFill>
              <a:latin typeface="Cambria" panose="02040503050406030204" pitchFamily="18" charset="0"/>
            </a:rPr>
            <a:t>outstanding balance </a:t>
          </a:r>
          <a:r>
            <a:rPr lang="en-US" sz="1500" u="none" kern="1200" dirty="0">
              <a:solidFill>
                <a:schemeClr val="tx1"/>
              </a:solidFill>
              <a:latin typeface="Cambria" panose="02040503050406030204" pitchFamily="18" charset="0"/>
            </a:rPr>
            <a:t>on the said card </a:t>
          </a:r>
          <a:r>
            <a:rPr lang="en-US" sz="1500" b="1" u="none" kern="1200" dirty="0">
              <a:solidFill>
                <a:schemeClr val="tx1"/>
              </a:solidFill>
              <a:latin typeface="Cambria" panose="02040503050406030204" pitchFamily="18" charset="0"/>
            </a:rPr>
            <a:t>does not exceed </a:t>
          </a:r>
          <a:r>
            <a:rPr lang="en-US" sz="1500" b="1" u="none" kern="1200" dirty="0" err="1">
              <a:solidFill>
                <a:schemeClr val="tx1"/>
              </a:solidFill>
              <a:latin typeface="Cambria" panose="02040503050406030204" pitchFamily="18" charset="0"/>
            </a:rPr>
            <a:t>Rs</a:t>
          </a:r>
          <a:r>
            <a:rPr lang="en-US" sz="1500" b="1" u="none" kern="1200" dirty="0">
              <a:solidFill>
                <a:schemeClr val="tx1"/>
              </a:solidFill>
              <a:latin typeface="Cambria" panose="02040503050406030204" pitchFamily="18" charset="0"/>
            </a:rPr>
            <a:t>. 10000 </a:t>
          </a:r>
          <a:r>
            <a:rPr lang="en-US" sz="1500" u="none" kern="1200" dirty="0">
              <a:solidFill>
                <a:schemeClr val="tx1"/>
              </a:solidFill>
              <a:latin typeface="Cambria" panose="02040503050406030204" pitchFamily="18" charset="0"/>
            </a:rPr>
            <a:t>beyond the prescribed credit period limit on credit card given to him. </a:t>
          </a:r>
          <a:endParaRPr lang="en-IN" sz="1500" u="none" kern="1200" dirty="0">
            <a:solidFill>
              <a:schemeClr val="tx1"/>
            </a:solidFill>
            <a:latin typeface="Cambria" panose="02040503050406030204" pitchFamily="18" charset="0"/>
          </a:endParaRP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u="none" kern="1200" dirty="0">
              <a:solidFill>
                <a:schemeClr val="tx1"/>
              </a:solidFill>
              <a:latin typeface="Cambria" panose="02040503050406030204" pitchFamily="18" charset="0"/>
            </a:rPr>
            <a:t>A Chartered Accountant in service is </a:t>
          </a:r>
          <a:r>
            <a:rPr lang="en-IN" sz="1600" b="1" i="0" u="none" kern="1200" dirty="0">
              <a:solidFill>
                <a:schemeClr val="tx1"/>
              </a:solidFill>
              <a:latin typeface="Cambria" panose="02040503050406030204" pitchFamily="18" charset="0"/>
            </a:rPr>
            <a:t>allowed to take e-return registration </a:t>
          </a:r>
          <a:r>
            <a:rPr lang="en-IN" sz="1600" b="0" i="0" u="none" kern="1200" dirty="0">
              <a:solidFill>
                <a:schemeClr val="tx1"/>
              </a:solidFill>
              <a:latin typeface="Cambria" panose="02040503050406030204" pitchFamily="18" charset="0"/>
            </a:rPr>
            <a:t>if it does not conflict with employment obligation. However, he </a:t>
          </a:r>
          <a:r>
            <a:rPr lang="en-IN" sz="1600" b="1" i="0" u="none" kern="1200" dirty="0">
              <a:solidFill>
                <a:schemeClr val="tx1"/>
              </a:solidFill>
              <a:latin typeface="Cambria" panose="02040503050406030204" pitchFamily="18" charset="0"/>
            </a:rPr>
            <a:t>cannot certify the return</a:t>
          </a:r>
          <a:r>
            <a:rPr lang="en-IN" sz="1600" b="0" i="0" u="none" kern="1200" dirty="0">
              <a:solidFill>
                <a:schemeClr val="tx1"/>
              </a:solidFill>
              <a:latin typeface="Cambria" panose="02040503050406030204" pitchFamily="18" charset="0"/>
            </a:rPr>
            <a:t>.</a:t>
          </a:r>
          <a:endParaRPr lang="en-IN" sz="1600" u="none" kern="1200" dirty="0">
            <a:solidFill>
              <a:schemeClr val="tx1"/>
            </a:solidFill>
            <a:latin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57150" rIns="57150" bIns="57150" numCol="1" spcCol="1270" anchor="ctr" anchorCtr="0">
          <a:noAutofit/>
        </a:bodyPr>
        <a:lstStyle/>
        <a:p>
          <a:pPr marL="0" lvl="0" indent="0" algn="just" defTabSz="666750" rtl="0">
            <a:lnSpc>
              <a:spcPct val="90000"/>
            </a:lnSpc>
            <a:spcBef>
              <a:spcPct val="0"/>
            </a:spcBef>
            <a:spcAft>
              <a:spcPct val="35000"/>
            </a:spcAft>
            <a:buNone/>
          </a:pPr>
          <a:r>
            <a:rPr lang="en-IN" sz="1500" u="none" kern="1200" dirty="0">
              <a:solidFill>
                <a:schemeClr val="tx1"/>
              </a:solidFill>
              <a:latin typeface="Cambria" panose="02040503050406030204" pitchFamily="18" charset="0"/>
            </a:rPr>
            <a:t>In case where Chartered Accountant in practice is a </a:t>
          </a:r>
          <a:r>
            <a:rPr lang="en-IN" sz="1500" b="1" u="none" kern="1200" dirty="0">
              <a:solidFill>
                <a:schemeClr val="tx1"/>
              </a:solidFill>
              <a:latin typeface="Cambria" panose="02040503050406030204" pitchFamily="18" charset="0"/>
            </a:rPr>
            <a:t>non-executive director in a company</a:t>
          </a:r>
          <a:r>
            <a:rPr lang="en-IN" sz="1500" u="none" kern="1200" dirty="0">
              <a:solidFill>
                <a:schemeClr val="tx1"/>
              </a:solidFill>
              <a:latin typeface="Cambria" panose="02040503050406030204" pitchFamily="18" charset="0"/>
            </a:rPr>
            <a:t>, he or a Firm in which he is a partner, </a:t>
          </a:r>
          <a:r>
            <a:rPr lang="en-IN" sz="1500" b="1" u="none" kern="1200" dirty="0">
              <a:solidFill>
                <a:schemeClr val="tx1"/>
              </a:solidFill>
              <a:latin typeface="Cambria" panose="02040503050406030204" pitchFamily="18" charset="0"/>
            </a:rPr>
            <a:t>should not accept </a:t>
          </a:r>
          <a:r>
            <a:rPr lang="en-IN" sz="1500" u="none" kern="1200" dirty="0">
              <a:solidFill>
                <a:schemeClr val="tx1"/>
              </a:solidFill>
              <a:latin typeface="Cambria" panose="02040503050406030204" pitchFamily="18" charset="0"/>
            </a:rPr>
            <a:t>the appointment as a </a:t>
          </a:r>
          <a:r>
            <a:rPr lang="en-IN" sz="1500" b="1" u="none" kern="1200" dirty="0">
              <a:solidFill>
                <a:schemeClr val="tx1"/>
              </a:solidFill>
              <a:latin typeface="Cambria" panose="02040503050406030204" pitchFamily="18" charset="0"/>
            </a:rPr>
            <a:t>statutory auditor </a:t>
          </a:r>
          <a:r>
            <a:rPr lang="en-IN" sz="1500" u="none" kern="1200" dirty="0">
              <a:solidFill>
                <a:schemeClr val="tx1"/>
              </a:solidFill>
              <a:latin typeface="Cambria" panose="02040503050406030204" pitchFamily="18" charset="0"/>
            </a:rPr>
            <a:t>of a Company which is a joint venture of the original Company, as it would impact independence</a:t>
          </a: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in practice may be </a:t>
          </a:r>
          <a:r>
            <a:rPr lang="en-IN" sz="1600" b="1" i="0" kern="1200" dirty="0">
              <a:latin typeface="Cambria" panose="02040503050406030204" pitchFamily="18" charset="0"/>
            </a:rPr>
            <a:t>an equity research adviser</a:t>
          </a:r>
          <a:r>
            <a:rPr lang="en-IN" sz="1600" b="0" i="0" kern="1200" dirty="0">
              <a:latin typeface="Cambria" panose="02040503050406030204" pitchFamily="18" charset="0"/>
            </a:rPr>
            <a:t>, but he </a:t>
          </a:r>
          <a:r>
            <a:rPr lang="en-IN" sz="1600" b="1" i="0" kern="1200" dirty="0">
              <a:latin typeface="Cambria" panose="02040503050406030204" pitchFamily="18" charset="0"/>
            </a:rPr>
            <a:t>cannot publish retail report</a:t>
          </a:r>
          <a:r>
            <a:rPr lang="en-IN" sz="1600" b="0" i="0" kern="1200" dirty="0">
              <a:latin typeface="Cambria" panose="02040503050406030204" pitchFamily="18" charset="0"/>
            </a:rPr>
            <a:t>, as it would amount to other business or occupation.</a:t>
          </a:r>
          <a:endParaRPr lang="en-IN" sz="1600" kern="1200" dirty="0">
            <a:latin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who is a member of a Trust, </a:t>
          </a:r>
          <a:r>
            <a:rPr lang="en-IN" sz="1600" b="1" i="0" kern="1200" dirty="0">
              <a:latin typeface="Cambria" panose="02040503050406030204" pitchFamily="18" charset="0"/>
            </a:rPr>
            <a:t>cannot be the auditor of the said trust</a:t>
          </a:r>
          <a:r>
            <a:rPr lang="en-IN" sz="1600" b="0" i="0" kern="1200" dirty="0">
              <a:latin typeface="Cambria" panose="02040503050406030204" pitchFamily="18" charset="0"/>
            </a:rPr>
            <a:t>.</a:t>
          </a:r>
          <a:endParaRPr lang="en-IN" sz="1600" kern="1200" dirty="0">
            <a:latin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in practice </a:t>
          </a:r>
          <a:r>
            <a:rPr lang="en-IN" sz="1600" b="1" i="0" kern="1200" dirty="0">
              <a:latin typeface="Cambria" panose="02040503050406030204" pitchFamily="18" charset="0"/>
            </a:rPr>
            <a:t>may engage himself as Registration Authority (RA)</a:t>
          </a:r>
          <a:r>
            <a:rPr lang="en-IN" sz="1600" b="0" i="0" kern="1200" dirty="0">
              <a:latin typeface="Cambria" panose="02040503050406030204" pitchFamily="18" charset="0"/>
            </a:rPr>
            <a:t> for obtaining digital signatures for clients.</a:t>
          </a:r>
          <a:endParaRPr lang="en-IN" sz="1600" kern="1200" dirty="0">
            <a:latin typeface="Cambria" panose="02040503050406030204" pitchFamily="18" charset="0"/>
          </a:endParaRP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in practice </a:t>
          </a:r>
          <a:r>
            <a:rPr lang="en-IN" sz="1600" b="1" i="0" kern="1200" dirty="0">
              <a:latin typeface="Cambria" panose="02040503050406030204" pitchFamily="18" charset="0"/>
            </a:rPr>
            <a:t>can act as mediator in Court</a:t>
          </a:r>
          <a:r>
            <a:rPr lang="en-IN" sz="1600" b="0" i="0" kern="1200" dirty="0">
              <a:latin typeface="Cambria" panose="02040503050406030204" pitchFamily="18" charset="0"/>
            </a:rPr>
            <a:t>, since acting as a “mediator” would be deemed to be covered within the meaning of “arbitrator’</a:t>
          </a:r>
          <a:endParaRPr lang="en-IN" sz="1600" kern="1200" dirty="0">
            <a:latin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in practice </a:t>
          </a:r>
          <a:r>
            <a:rPr lang="en-IN" sz="1600" b="1" i="0" kern="1200" dirty="0">
              <a:latin typeface="Cambria" panose="02040503050406030204" pitchFamily="18" charset="0"/>
            </a:rPr>
            <a:t>cannot become Financial Advisors and receive fees / commission from Financial Institutions </a:t>
          </a:r>
          <a:r>
            <a:rPr lang="en-IN" sz="1600" b="0" i="0" kern="1200" dirty="0">
              <a:latin typeface="Cambria" panose="02040503050406030204" pitchFamily="18" charset="0"/>
            </a:rPr>
            <a:t>such as Mutual Funds, Insurance Companies, NBFCs etc.</a:t>
          </a:r>
          <a:endParaRPr lang="en-IN" sz="1600" kern="1200" dirty="0">
            <a:latin typeface="Cambria" panose="02040503050406030204" pitchFamily="18" charset="0"/>
          </a:endParaRP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kern="1200" dirty="0">
              <a:latin typeface="Cambria" panose="02040503050406030204" pitchFamily="18" charset="0"/>
            </a:rPr>
            <a:t>A Chartered Accountant </a:t>
          </a:r>
          <a:r>
            <a:rPr lang="en-IN" sz="1600" b="1" kern="1200" dirty="0">
              <a:latin typeface="Cambria" panose="02040503050406030204" pitchFamily="18" charset="0"/>
            </a:rPr>
            <a:t>cannot exercise lien over the client documents/records for non-payment of his fees</a:t>
          </a: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kern="1200" dirty="0">
              <a:latin typeface="Cambria" panose="02040503050406030204" pitchFamily="18" charset="0"/>
            </a:rPr>
            <a:t>It is </a:t>
          </a:r>
          <a:r>
            <a:rPr lang="en-IN" sz="1600" b="1" kern="1200" dirty="0">
              <a:latin typeface="Cambria" panose="02040503050406030204" pitchFamily="18" charset="0"/>
            </a:rPr>
            <a:t>not permissible </a:t>
          </a:r>
          <a:r>
            <a:rPr lang="en-IN" sz="1600" kern="1200" dirty="0">
              <a:latin typeface="Cambria" panose="02040503050406030204" pitchFamily="18" charset="0"/>
            </a:rPr>
            <a:t>for CA Firm </a:t>
          </a:r>
          <a:r>
            <a:rPr lang="en-IN" sz="1600" b="1" kern="1200" dirty="0">
              <a:latin typeface="Cambria" panose="02040503050406030204" pitchFamily="18" charset="0"/>
            </a:rPr>
            <a:t>to print its vision and values behind the visiting cards</a:t>
          </a:r>
          <a:r>
            <a:rPr lang="en-IN" sz="1600" kern="1200" dirty="0">
              <a:latin typeface="Cambria" panose="02040503050406030204" pitchFamily="18" charset="0"/>
            </a:rPr>
            <a:t>, as it would result in solicitation</a:t>
          </a:r>
          <a:r>
            <a:rPr lang="en-IN" sz="1600" b="0" i="0" kern="1200" dirty="0">
              <a:latin typeface="Cambria" panose="02040503050406030204" pitchFamily="18" charset="0"/>
            </a:rPr>
            <a:t>.</a:t>
          </a:r>
          <a:endParaRPr lang="en-IN" sz="1600" kern="1200" dirty="0">
            <a:latin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It is </a:t>
          </a:r>
          <a:r>
            <a:rPr lang="en-IN" sz="1600" b="1" i="0" kern="1200" dirty="0">
              <a:latin typeface="Cambria" panose="02040503050406030204" pitchFamily="18" charset="0"/>
            </a:rPr>
            <a:t>not permissible </a:t>
          </a:r>
          <a:r>
            <a:rPr lang="en-IN" sz="1600" b="0" i="0" kern="1200" dirty="0">
              <a:latin typeface="Cambria" panose="02040503050406030204" pitchFamily="18" charset="0"/>
            </a:rPr>
            <a:t>for chartered accountants in practice to </a:t>
          </a:r>
          <a:r>
            <a:rPr lang="en-IN" sz="1600" b="1" i="0" kern="1200" dirty="0">
              <a:latin typeface="Cambria" panose="02040503050406030204" pitchFamily="18" charset="0"/>
            </a:rPr>
            <a:t>take agencies of UTI, GIC or NSDL</a:t>
          </a:r>
          <a:r>
            <a:rPr lang="en-IN" sz="1600" b="0" i="0" kern="1200" dirty="0">
              <a:latin typeface="Cambria" panose="02040503050406030204" pitchFamily="18" charset="0"/>
            </a:rPr>
            <a:t>.</a:t>
          </a:r>
          <a:endParaRPr lang="en-IN" sz="1600" kern="1200" dirty="0">
            <a:latin typeface="Cambria" panose="02040503050406030204" pitchFamily="18" charset="0"/>
          </a:endParaRP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It is </a:t>
          </a:r>
          <a:r>
            <a:rPr lang="en-IN" sz="1600" b="1" i="0" kern="1200" dirty="0">
              <a:latin typeface="Cambria" panose="02040503050406030204" pitchFamily="18" charset="0"/>
            </a:rPr>
            <a:t>permissible </a:t>
          </a:r>
          <a:r>
            <a:rPr lang="en-IN" sz="1600" b="0" i="0" kern="1200" dirty="0">
              <a:latin typeface="Cambria" panose="02040503050406030204" pitchFamily="18" charset="0"/>
            </a:rPr>
            <a:t>for a member in practice to </a:t>
          </a:r>
          <a:r>
            <a:rPr lang="en-IN" sz="1600" b="1" i="0" kern="1200" dirty="0">
              <a:latin typeface="Cambria" panose="02040503050406030204" pitchFamily="18" charset="0"/>
            </a:rPr>
            <a:t>be a settlor of a trust</a:t>
          </a:r>
          <a:r>
            <a:rPr lang="en-IN" sz="1600" b="0" i="0" kern="1200" dirty="0">
              <a:latin typeface="Cambria" panose="02040503050406030204" pitchFamily="18" charset="0"/>
            </a:rPr>
            <a:t>.</a:t>
          </a:r>
          <a:endParaRPr lang="en-IN" sz="1600" kern="1200" dirty="0">
            <a:latin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in service </a:t>
          </a:r>
          <a:r>
            <a:rPr lang="en-IN" sz="1600" b="1" i="0" kern="1200" dirty="0">
              <a:latin typeface="Cambria" panose="02040503050406030204" pitchFamily="18" charset="0"/>
            </a:rPr>
            <a:t>may appear as tax representative </a:t>
          </a:r>
          <a:r>
            <a:rPr lang="en-IN" sz="1600" b="0" i="0" kern="1200" dirty="0">
              <a:latin typeface="Cambria" panose="02040503050406030204" pitchFamily="18" charset="0"/>
            </a:rPr>
            <a:t>before tax authorities </a:t>
          </a:r>
          <a:r>
            <a:rPr lang="en-IN" sz="1600" b="1" i="0" kern="1200" dirty="0">
              <a:latin typeface="Cambria" panose="02040503050406030204" pitchFamily="18" charset="0"/>
            </a:rPr>
            <a:t>on behalf of his employer</a:t>
          </a:r>
          <a:r>
            <a:rPr lang="en-IN" sz="1600" b="0" i="0" kern="1200" dirty="0">
              <a:latin typeface="Cambria" panose="02040503050406030204" pitchFamily="18" charset="0"/>
            </a:rPr>
            <a:t>, but not on behalf of other employees of the employer.</a:t>
          </a:r>
          <a:endParaRPr lang="en-IN" sz="1600" kern="1200" dirty="0">
            <a:latin typeface="Cambria" panose="02040503050406030204" pitchFamily="18" charset="0"/>
          </a:endParaRP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chartered accountant who is the </a:t>
          </a:r>
          <a:r>
            <a:rPr lang="en-IN" sz="1600" b="1" i="0" kern="1200" dirty="0">
              <a:latin typeface="Cambria" panose="02040503050406030204" pitchFamily="18" charset="0"/>
            </a:rPr>
            <a:t>statutory auditor </a:t>
          </a:r>
          <a:r>
            <a:rPr lang="en-IN" sz="1600" b="0" i="0" kern="1200" dirty="0">
              <a:latin typeface="Cambria" panose="02040503050406030204" pitchFamily="18" charset="0"/>
            </a:rPr>
            <a:t>of a bank </a:t>
          </a:r>
          <a:r>
            <a:rPr lang="en-IN" sz="1600" b="1" i="0" kern="1200" dirty="0">
              <a:latin typeface="Cambria" panose="02040503050406030204" pitchFamily="18" charset="0"/>
            </a:rPr>
            <a:t>cannot </a:t>
          </a:r>
          <a:r>
            <a:rPr lang="en-IN" sz="1600" b="0" i="0" kern="1200" dirty="0">
              <a:latin typeface="Cambria" panose="02040503050406030204" pitchFamily="18" charset="0"/>
            </a:rPr>
            <a:t>for the same financial year </a:t>
          </a:r>
          <a:r>
            <a:rPr lang="en-IN" sz="1600" b="1" i="0" kern="1200" dirty="0">
              <a:latin typeface="Cambria" panose="02040503050406030204" pitchFamily="18" charset="0"/>
            </a:rPr>
            <a:t>accept stock audit of the same branch of the bank </a:t>
          </a:r>
          <a:r>
            <a:rPr lang="en-IN" sz="1600" b="0" i="0" kern="1200" dirty="0">
              <a:latin typeface="Cambria" panose="02040503050406030204" pitchFamily="18" charset="0"/>
            </a:rPr>
            <a:t>or any of the branches of the same bank or sister concern of the bank, for the same financial year.</a:t>
          </a:r>
          <a:endParaRPr lang="en-IN" sz="1600" kern="1200" dirty="0">
            <a:latin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kern="1200" dirty="0">
              <a:latin typeface="Cambria" panose="02040503050406030204" pitchFamily="18" charset="0"/>
            </a:rPr>
            <a:t>A CA Firm which has been appointed as the </a:t>
          </a:r>
          <a:r>
            <a:rPr lang="en-IN" sz="1600" b="1" kern="1200" dirty="0">
              <a:latin typeface="Cambria" panose="02040503050406030204" pitchFamily="18" charset="0"/>
            </a:rPr>
            <a:t>internal auditor of a PF Trust </a:t>
          </a:r>
          <a:r>
            <a:rPr lang="en-IN" sz="1600" kern="1200" dirty="0">
              <a:latin typeface="Cambria" panose="02040503050406030204" pitchFamily="18" charset="0"/>
            </a:rPr>
            <a:t>by a Government Company </a:t>
          </a:r>
          <a:r>
            <a:rPr lang="en-IN" sz="1600" b="1" kern="1200" dirty="0">
              <a:latin typeface="Cambria" panose="02040503050406030204" pitchFamily="18" charset="0"/>
            </a:rPr>
            <a:t>cannot be </a:t>
          </a:r>
          <a:r>
            <a:rPr lang="en-IN" sz="1600" kern="1200" dirty="0">
              <a:latin typeface="Cambria" panose="02040503050406030204" pitchFamily="18" charset="0"/>
            </a:rPr>
            <a:t>appointed as its </a:t>
          </a:r>
          <a:r>
            <a:rPr lang="en-IN" sz="1600" b="1" kern="1200" dirty="0">
              <a:latin typeface="Cambria" panose="02040503050406030204" pitchFamily="18" charset="0"/>
            </a:rPr>
            <a:t>Statutory Auditor</a:t>
          </a:r>
          <a:r>
            <a:rPr lang="en-IN" sz="1600" kern="1200" dirty="0">
              <a:latin typeface="Cambria" panose="02040503050406030204" pitchFamily="18" charset="0"/>
            </a:rPr>
            <a:t>.</a:t>
          </a: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a:t>
          </a:r>
          <a:r>
            <a:rPr lang="en-IN" sz="1600" b="1" i="0" kern="1200" dirty="0">
              <a:latin typeface="Cambria" panose="02040503050406030204" pitchFamily="18" charset="0"/>
            </a:rPr>
            <a:t>concurrent auditor of a bank ‘X</a:t>
          </a:r>
          <a:r>
            <a:rPr lang="en-IN" sz="1600" b="0" i="0" kern="1200" dirty="0">
              <a:latin typeface="Cambria" panose="02040503050406030204" pitchFamily="18" charset="0"/>
            </a:rPr>
            <a:t>’ </a:t>
          </a:r>
          <a:r>
            <a:rPr lang="en-IN" sz="1600" b="1" i="0" kern="1200" dirty="0">
              <a:latin typeface="Cambria" panose="02040503050406030204" pitchFamily="18" charset="0"/>
            </a:rPr>
            <a:t>cannot </a:t>
          </a:r>
          <a:r>
            <a:rPr lang="en-IN" sz="1600" b="0" i="0" kern="1200" dirty="0">
              <a:latin typeface="Cambria" panose="02040503050406030204" pitchFamily="18" charset="0"/>
            </a:rPr>
            <a:t>be appointed as </a:t>
          </a:r>
          <a:r>
            <a:rPr lang="en-IN" sz="1600" b="1" i="0" kern="1200" dirty="0">
              <a:latin typeface="Cambria" panose="02040503050406030204" pitchFamily="18" charset="0"/>
            </a:rPr>
            <a:t>statutory auditor of bank ‘Y’</a:t>
          </a:r>
          <a:r>
            <a:rPr lang="en-IN" sz="1600" b="0" i="0" kern="1200" dirty="0">
              <a:latin typeface="Cambria" panose="02040503050406030204" pitchFamily="18" charset="0"/>
            </a:rPr>
            <a:t>, which is </a:t>
          </a:r>
          <a:r>
            <a:rPr lang="en-IN" sz="1600" b="1" i="0" kern="1200" dirty="0">
              <a:latin typeface="Cambria" panose="02040503050406030204" pitchFamily="18" charset="0"/>
            </a:rPr>
            <a:t>sponsored by ‘X</a:t>
          </a:r>
          <a:r>
            <a:rPr lang="en-IN" sz="1600" b="0" i="0" kern="1200" dirty="0">
              <a:latin typeface="Cambria" panose="02040503050406030204" pitchFamily="18" charset="0"/>
            </a:rPr>
            <a:t>’</a:t>
          </a:r>
          <a:endParaRPr lang="en-IN" sz="1600" kern="1200" dirty="0">
            <a:latin typeface="Cambria" panose="02040503050406030204" pitchFamily="18" charset="0"/>
          </a:endParaRP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kern="1200" dirty="0">
              <a:latin typeface="Cambria" panose="02040503050406030204" pitchFamily="18" charset="0"/>
            </a:rPr>
            <a:t>A CA/CA Firm can act </a:t>
          </a:r>
          <a:r>
            <a:rPr lang="en-IN" sz="1600" b="1" i="0" kern="1200" dirty="0">
              <a:latin typeface="Cambria" panose="02040503050406030204" pitchFamily="18" charset="0"/>
            </a:rPr>
            <a:t>as the internal auditor </a:t>
          </a:r>
          <a:r>
            <a:rPr lang="en-IN" sz="1600" b="0" i="0" kern="1200" dirty="0">
              <a:latin typeface="Cambria" panose="02040503050406030204" pitchFamily="18" charset="0"/>
            </a:rPr>
            <a:t>of a </a:t>
          </a:r>
          <a:r>
            <a:rPr lang="en-IN" sz="1600" b="1" i="0" kern="1200" dirty="0">
              <a:latin typeface="Cambria" panose="02040503050406030204" pitchFamily="18" charset="0"/>
            </a:rPr>
            <a:t>company </a:t>
          </a:r>
          <a:r>
            <a:rPr lang="en-IN" sz="1600" b="0" i="0" kern="1200" dirty="0">
              <a:latin typeface="Cambria" panose="02040503050406030204" pitchFamily="18" charset="0"/>
            </a:rPr>
            <a:t>and </a:t>
          </a:r>
          <a:r>
            <a:rPr lang="en-IN" sz="1600" b="1" i="0" kern="1200" dirty="0">
              <a:latin typeface="Cambria" panose="02040503050406030204" pitchFamily="18" charset="0"/>
            </a:rPr>
            <a:t>statutory auditor </a:t>
          </a:r>
          <a:r>
            <a:rPr lang="en-IN" sz="1600" b="0" i="0" kern="1200" dirty="0">
              <a:latin typeface="Cambria" panose="02040503050406030204" pitchFamily="18" charset="0"/>
            </a:rPr>
            <a:t>of its </a:t>
          </a:r>
          <a:r>
            <a:rPr lang="en-IN" sz="1600" b="1" i="0" kern="1200" dirty="0">
              <a:latin typeface="Cambria" panose="02040503050406030204" pitchFamily="18" charset="0"/>
            </a:rPr>
            <a:t>employees PF Fund </a:t>
          </a:r>
          <a:r>
            <a:rPr lang="en-IN" sz="1600" b="0" i="0" kern="1200" dirty="0">
              <a:latin typeface="Cambria" panose="02040503050406030204" pitchFamily="18" charset="0"/>
            </a:rPr>
            <a:t>under the Companies Act, 2013.</a:t>
          </a:r>
          <a:endParaRPr lang="en-IN" sz="1600" kern="1200" dirty="0">
            <a:latin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kern="1200" dirty="0">
              <a:latin typeface="Cambria" panose="02040503050406030204" pitchFamily="18" charset="0"/>
            </a:rPr>
            <a:t>A chartered accountant in practice is </a:t>
          </a:r>
          <a:r>
            <a:rPr lang="en-US" sz="1600" b="1" kern="1200" dirty="0">
              <a:latin typeface="Cambria" panose="02040503050406030204" pitchFamily="18" charset="0"/>
            </a:rPr>
            <a:t>not permissible to hold Customs Broker License </a:t>
          </a:r>
          <a:r>
            <a:rPr lang="en-US" sz="1600" kern="1200" dirty="0">
              <a:latin typeface="Cambria" panose="02040503050406030204" pitchFamily="18" charset="0"/>
            </a:rPr>
            <a:t>under section 146 of the Customs Act, 1962.</a:t>
          </a:r>
          <a:endParaRPr lang="en-IN" sz="1600" kern="1200" dirty="0">
            <a:latin typeface="Cambria" panose="02040503050406030204" pitchFamily="18" charset="0"/>
          </a:endParaRP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0" i="0" kern="1200" dirty="0">
              <a:latin typeface="Cambria" panose="02040503050406030204" pitchFamily="18" charset="0"/>
              <a:ea typeface="Cambria" panose="02040503050406030204" pitchFamily="18" charset="0"/>
            </a:rPr>
            <a:t>It is </a:t>
          </a:r>
          <a:r>
            <a:rPr lang="en-US" sz="1800" b="1" i="0" kern="1200" dirty="0">
              <a:solidFill>
                <a:srgbClr val="C00000"/>
              </a:solidFill>
              <a:latin typeface="Cambria" panose="02040503050406030204" pitchFamily="18" charset="0"/>
              <a:ea typeface="Cambria" panose="02040503050406030204" pitchFamily="18" charset="0"/>
            </a:rPr>
            <a:t>permissible for a practicing Chartered Accountant </a:t>
          </a:r>
          <a:r>
            <a:rPr lang="en-US" sz="1800" b="0" i="0" kern="1200" dirty="0">
              <a:latin typeface="Cambria" panose="02040503050406030204" pitchFamily="18" charset="0"/>
              <a:ea typeface="Cambria" panose="02040503050406030204" pitchFamily="18" charset="0"/>
            </a:rPr>
            <a:t>holding Certificate of Practice to become a member of the 'Board of Management' in Primary (Urban) Co-operative Banks.</a:t>
          </a:r>
          <a:endParaRPr lang="en-IN" sz="1800" b="0" u="none" kern="1200" dirty="0">
            <a:solidFill>
              <a:schemeClr val="tx1"/>
            </a:solidFill>
            <a:latin typeface="Cambria" panose="02040503050406030204" pitchFamily="18" charset="0"/>
            <a:ea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0" i="0" kern="1200" dirty="0">
              <a:latin typeface="Cambria" panose="02040503050406030204" pitchFamily="18" charset="0"/>
              <a:ea typeface="Cambria" panose="02040503050406030204" pitchFamily="18" charset="0"/>
            </a:rPr>
            <a:t>Member in practice </a:t>
          </a:r>
          <a:r>
            <a:rPr lang="en-US" sz="1600" b="1" i="0" kern="1200" dirty="0">
              <a:solidFill>
                <a:srgbClr val="C00000"/>
              </a:solidFill>
              <a:latin typeface="Cambria" panose="02040503050406030204" pitchFamily="18" charset="0"/>
              <a:ea typeface="Cambria" panose="02040503050406030204" pitchFamily="18" charset="0"/>
            </a:rPr>
            <a:t>cannot act as Trademark or Patent Attorney</a:t>
          </a:r>
          <a:r>
            <a:rPr lang="en-US" sz="1600" b="0" i="0" kern="1200" dirty="0">
              <a:latin typeface="Cambria" panose="02040503050406030204" pitchFamily="18" charset="0"/>
              <a:ea typeface="Cambria" panose="02040503050406030204" pitchFamily="18" charset="0"/>
            </a:rPr>
            <a:t>. However, Professional advice in relation to Intellectual Property Rights (IPR) is a routine professional work for a Chartered Accountants in practice and same is permissible under the provisions of the Chartered Accountants Act, 1949.</a:t>
          </a:r>
          <a:endParaRPr lang="en-IN" sz="1600" b="0" u="none" kern="1200" dirty="0">
            <a:solidFill>
              <a:schemeClr val="tx1"/>
            </a:solidFill>
            <a:latin typeface="Cambria" panose="02040503050406030204" pitchFamily="18" charset="0"/>
            <a:ea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1" kern="1200" dirty="0">
              <a:solidFill>
                <a:srgbClr val="C00000"/>
              </a:solidFill>
              <a:latin typeface="Cambria" panose="02040503050406030204" pitchFamily="18" charset="0"/>
              <a:ea typeface="Cambria" panose="02040503050406030204" pitchFamily="18" charset="0"/>
            </a:rPr>
            <a:t>Cannot accept the appointment of statutory audit of the society </a:t>
          </a:r>
          <a:r>
            <a:rPr lang="en-US" sz="1600" kern="1200" dirty="0">
              <a:latin typeface="Cambria" panose="02040503050406030204" pitchFamily="18" charset="0"/>
              <a:ea typeface="Cambria" panose="02040503050406030204" pitchFamily="18" charset="0"/>
            </a:rPr>
            <a:t>wherein </a:t>
          </a:r>
          <a:r>
            <a:rPr lang="en-US" sz="1600" b="1" kern="1200" dirty="0">
              <a:solidFill>
                <a:srgbClr val="C00000"/>
              </a:solidFill>
              <a:latin typeface="Cambria" panose="02040503050406030204" pitchFamily="18" charset="0"/>
              <a:ea typeface="Cambria" panose="02040503050406030204" pitchFamily="18" charset="0"/>
            </a:rPr>
            <a:t>immediate family member </a:t>
          </a:r>
          <a:r>
            <a:rPr lang="en-US" sz="1600" kern="1200" dirty="0">
              <a:latin typeface="Cambria" panose="02040503050406030204" pitchFamily="18" charset="0"/>
              <a:ea typeface="Cambria" panose="02040503050406030204" pitchFamily="18" charset="0"/>
            </a:rPr>
            <a:t>i.e., spouse or dependent, of member </a:t>
          </a:r>
          <a:r>
            <a:rPr lang="en-US" sz="1600" b="1" kern="1200" dirty="0">
              <a:solidFill>
                <a:srgbClr val="C00000"/>
              </a:solidFill>
              <a:latin typeface="Cambria" panose="02040503050406030204" pitchFamily="18" charset="0"/>
              <a:ea typeface="Cambria" panose="02040503050406030204" pitchFamily="18" charset="0"/>
            </a:rPr>
            <a:t>hold honorary position </a:t>
          </a:r>
          <a:r>
            <a:rPr lang="en-US" sz="1600" kern="1200" dirty="0">
              <a:latin typeface="Cambria" panose="02040503050406030204" pitchFamily="18" charset="0"/>
              <a:ea typeface="Cambria" panose="02040503050406030204" pitchFamily="18" charset="0"/>
            </a:rPr>
            <a:t>of one of the managing committee of the institutes governed by the society.</a:t>
          </a:r>
          <a:endParaRPr lang="en-IN" sz="1600" b="0" u="none" kern="1200" dirty="0">
            <a:solidFill>
              <a:schemeClr val="tx1"/>
            </a:solidFill>
            <a:latin typeface="Cambria" panose="02040503050406030204" pitchFamily="18" charset="0"/>
            <a:ea typeface="Cambria" panose="02040503050406030204" pitchFamily="18" charset="0"/>
          </a:endParaRP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0" i="0" kern="1200" dirty="0">
              <a:latin typeface="Cambria" panose="02040503050406030204" pitchFamily="18" charset="0"/>
              <a:ea typeface="Cambria" panose="02040503050406030204" pitchFamily="18" charset="0"/>
            </a:rPr>
            <a:t>A CA Firm may register itself on Udyog Aadhar, a web portal of Ministry Micro, Small and Medium Enterprises.</a:t>
          </a:r>
          <a:endParaRPr lang="en-IN" sz="2000" b="0" u="none" kern="1200" dirty="0">
            <a:solidFill>
              <a:schemeClr val="tx1"/>
            </a:solidFill>
            <a:latin typeface="Cambria" panose="02040503050406030204" pitchFamily="18" charset="0"/>
            <a:ea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0" i="0" kern="1200" dirty="0">
              <a:latin typeface="Cambria" panose="02040503050406030204" pitchFamily="18" charset="0"/>
              <a:ea typeface="Cambria" panose="02040503050406030204" pitchFamily="18" charset="0"/>
            </a:rPr>
            <a:t>No prohibition for internal auditor of a company to acquire/purchase shares of the said Company.</a:t>
          </a:r>
          <a:endParaRPr lang="en-IN" sz="2000" b="0" u="none" kern="1200" dirty="0">
            <a:solidFill>
              <a:schemeClr val="tx1"/>
            </a:solidFill>
            <a:latin typeface="Cambria" panose="02040503050406030204" pitchFamily="18" charset="0"/>
            <a:ea typeface="Cambria" panose="02040503050406030204" pitchFamily="18" charset="0"/>
          </a:endParaRP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i="0" kern="1200" dirty="0">
              <a:solidFill>
                <a:srgbClr val="C00000"/>
              </a:solidFill>
              <a:latin typeface="Cambria" panose="02040503050406030204" pitchFamily="18" charset="0"/>
              <a:ea typeface="Cambria" panose="02040503050406030204" pitchFamily="18" charset="0"/>
            </a:rPr>
            <a:t>Not permissible for a member </a:t>
          </a:r>
          <a:r>
            <a:rPr lang="en-US" sz="1800" b="0" i="0" kern="1200" dirty="0">
              <a:latin typeface="Cambria" panose="02040503050406030204" pitchFamily="18" charset="0"/>
              <a:ea typeface="Cambria" panose="02040503050406030204" pitchFamily="18" charset="0"/>
            </a:rPr>
            <a:t>to use Messaging Applications to </a:t>
          </a:r>
          <a:r>
            <a:rPr lang="en-US" sz="1800" b="1" i="0" kern="1200" dirty="0">
              <a:solidFill>
                <a:srgbClr val="C00000"/>
              </a:solidFill>
              <a:latin typeface="Cambria" panose="02040503050406030204" pitchFamily="18" charset="0"/>
              <a:ea typeface="Cambria" panose="02040503050406030204" pitchFamily="18" charset="0"/>
            </a:rPr>
            <a:t>send messages </a:t>
          </a:r>
          <a:r>
            <a:rPr lang="en-US" sz="1800" b="0" i="0" kern="1200" dirty="0">
              <a:latin typeface="Cambria" panose="02040503050406030204" pitchFamily="18" charset="0"/>
              <a:ea typeface="Cambria" panose="02040503050406030204" pitchFamily="18" charset="0"/>
            </a:rPr>
            <a:t>to make people aware </a:t>
          </a:r>
          <a:r>
            <a:rPr lang="en-US" sz="1800" b="1" i="0" kern="1200" dirty="0">
              <a:solidFill>
                <a:srgbClr val="C00000"/>
              </a:solidFill>
              <a:latin typeface="Cambria" panose="02040503050406030204" pitchFamily="18" charset="0"/>
              <a:ea typeface="Cambria" panose="02040503050406030204" pitchFamily="18" charset="0"/>
            </a:rPr>
            <a:t>about his practice</a:t>
          </a:r>
          <a:r>
            <a:rPr lang="en-US" sz="1800" b="0" i="0" kern="1200" dirty="0">
              <a:latin typeface="Cambria" panose="02040503050406030204" pitchFamily="18" charset="0"/>
              <a:ea typeface="Cambria" panose="02040503050406030204" pitchFamily="18" charset="0"/>
            </a:rPr>
            <a:t>, and mention the services provided therein</a:t>
          </a:r>
          <a:endParaRPr lang="en-IN" sz="1800" b="0" u="none" kern="1200" dirty="0">
            <a:solidFill>
              <a:schemeClr val="tx1"/>
            </a:solidFill>
            <a:latin typeface="Cambria" panose="02040503050406030204" pitchFamily="18" charset="0"/>
            <a:ea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8580" rIns="68580" bIns="68580" numCol="1" spcCol="1270" anchor="ctr" anchorCtr="0">
          <a:noAutofit/>
        </a:bodyPr>
        <a:lstStyle/>
        <a:p>
          <a:pPr marL="0" lvl="0" indent="0" algn="just" defTabSz="800100" rtl="0">
            <a:lnSpc>
              <a:spcPct val="90000"/>
            </a:lnSpc>
            <a:spcBef>
              <a:spcPct val="0"/>
            </a:spcBef>
            <a:spcAft>
              <a:spcPct val="35000"/>
            </a:spcAft>
            <a:buNone/>
          </a:pPr>
          <a:r>
            <a:rPr lang="en-US" sz="1800" b="1" i="0" kern="1200" dirty="0">
              <a:solidFill>
                <a:srgbClr val="C00000"/>
              </a:solidFill>
              <a:latin typeface="Cambria" panose="02040503050406030204" pitchFamily="18" charset="0"/>
              <a:ea typeface="Cambria" panose="02040503050406030204" pitchFamily="18" charset="0"/>
            </a:rPr>
            <a:t>can act as Authorized Representative </a:t>
          </a:r>
          <a:r>
            <a:rPr lang="en-US" sz="1800" b="0" i="0" kern="1200" dirty="0">
              <a:latin typeface="Cambria" panose="02040503050406030204" pitchFamily="18" charset="0"/>
              <a:ea typeface="Cambria" panose="02040503050406030204" pitchFamily="18" charset="0"/>
            </a:rPr>
            <a:t>of a Foreign Company, provided he is not the auditor of the said Company.</a:t>
          </a:r>
          <a:endParaRPr lang="en-IN" sz="1800" b="0" u="none" kern="1200" dirty="0">
            <a:solidFill>
              <a:schemeClr val="tx1"/>
            </a:solidFill>
            <a:latin typeface="Cambria" panose="02040503050406030204" pitchFamily="18" charset="0"/>
            <a:ea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89141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72390" rIns="72390" bIns="72390" numCol="1" spcCol="1270" anchor="ctr" anchorCtr="0">
          <a:noAutofit/>
        </a:bodyPr>
        <a:lstStyle/>
        <a:p>
          <a:pPr marL="0" lvl="0" indent="0" algn="just" defTabSz="844550" rtl="0">
            <a:lnSpc>
              <a:spcPct val="90000"/>
            </a:lnSpc>
            <a:spcBef>
              <a:spcPct val="0"/>
            </a:spcBef>
            <a:spcAft>
              <a:spcPct val="35000"/>
            </a:spcAft>
            <a:buNone/>
          </a:pPr>
          <a:r>
            <a:rPr lang="en-US" sz="1900" b="1" i="0" kern="1200" dirty="0">
              <a:solidFill>
                <a:srgbClr val="C00000"/>
              </a:solidFill>
              <a:latin typeface="Cambria" panose="02040503050406030204" pitchFamily="18" charset="0"/>
              <a:ea typeface="Cambria" panose="02040503050406030204" pitchFamily="18" charset="0"/>
            </a:rPr>
            <a:t>not permitted to accept audit </a:t>
          </a:r>
          <a:r>
            <a:rPr lang="en-US" sz="1900" b="0" i="0" kern="1200" dirty="0">
              <a:latin typeface="Cambria" panose="02040503050406030204" pitchFamily="18" charset="0"/>
              <a:ea typeface="Cambria" panose="02040503050406030204" pitchFamily="18" charset="0"/>
            </a:rPr>
            <a:t>assignment of a bank in case he has taken loan against a Fixed Deposit held by him in that bank.</a:t>
          </a:r>
          <a:endParaRPr lang="en-IN" sz="1900" b="0" u="none" kern="1200" dirty="0">
            <a:solidFill>
              <a:schemeClr val="tx1"/>
            </a:solidFill>
            <a:latin typeface="Cambria" panose="02040503050406030204" pitchFamily="18" charset="0"/>
            <a:ea typeface="Cambria" panose="02040503050406030204" pitchFamily="18" charset="0"/>
          </a:endParaRPr>
        </a:p>
      </dsp:txBody>
      <dsp:txXfrm>
        <a:off x="240886" y="1891412"/>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0" i="0" kern="1200" dirty="0">
              <a:latin typeface="Cambria" panose="02040503050406030204" pitchFamily="18" charset="0"/>
              <a:ea typeface="Cambria" panose="02040503050406030204" pitchFamily="18" charset="0"/>
            </a:rPr>
            <a:t>A Chartered Accountant in practice may </a:t>
          </a:r>
          <a:r>
            <a:rPr lang="en-US" sz="2000" b="1" i="0" kern="1200" dirty="0">
              <a:solidFill>
                <a:srgbClr val="C00000"/>
              </a:solidFill>
              <a:latin typeface="Cambria" panose="02040503050406030204" pitchFamily="18" charset="0"/>
              <a:ea typeface="Cambria" panose="02040503050406030204" pitchFamily="18" charset="0"/>
            </a:rPr>
            <a:t>engage himself as Registration Authority (RA) for obtaining digital signatures for clients</a:t>
          </a:r>
          <a:endParaRPr lang="en-IN" sz="2000" b="1" u="none" kern="1200" dirty="0">
            <a:solidFill>
              <a:srgbClr val="C00000"/>
            </a:solidFill>
            <a:latin typeface="Cambria" panose="02040503050406030204" pitchFamily="18" charset="0"/>
            <a:ea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2007331" y="3750292"/>
          <a:ext cx="7277228"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0" i="0" kern="1200" dirty="0">
              <a:latin typeface="Cambria" panose="02040503050406030204" pitchFamily="18" charset="0"/>
              <a:ea typeface="Cambria" panose="02040503050406030204" pitchFamily="18" charset="0"/>
            </a:rPr>
            <a:t>can </a:t>
          </a:r>
          <a:r>
            <a:rPr lang="en-US" sz="2000" b="1" i="0" kern="1200" dirty="0">
              <a:solidFill>
                <a:srgbClr val="C00000"/>
              </a:solidFill>
              <a:latin typeface="Cambria" panose="02040503050406030204" pitchFamily="18" charset="0"/>
              <a:ea typeface="Cambria" panose="02040503050406030204" pitchFamily="18" charset="0"/>
            </a:rPr>
            <a:t>hold the credit card of a bank </a:t>
          </a:r>
          <a:r>
            <a:rPr lang="en-US" sz="2000" b="0" i="0" kern="1200" dirty="0">
              <a:latin typeface="Cambria" panose="02040503050406030204" pitchFamily="18" charset="0"/>
              <a:ea typeface="Cambria" panose="02040503050406030204" pitchFamily="18" charset="0"/>
            </a:rPr>
            <a:t>when he is also the auditor of the bank, provided the </a:t>
          </a:r>
          <a:r>
            <a:rPr lang="en-US" sz="2000" b="1" i="0" kern="1200" dirty="0">
              <a:solidFill>
                <a:srgbClr val="C00000"/>
              </a:solidFill>
              <a:latin typeface="Cambria" panose="02040503050406030204" pitchFamily="18" charset="0"/>
              <a:ea typeface="Cambria" panose="02040503050406030204" pitchFamily="18" charset="0"/>
            </a:rPr>
            <a:t>outstanding balance </a:t>
          </a:r>
          <a:r>
            <a:rPr lang="en-US" sz="2000" b="0" i="0" kern="1200" dirty="0">
              <a:latin typeface="Cambria" panose="02040503050406030204" pitchFamily="18" charset="0"/>
              <a:ea typeface="Cambria" panose="02040503050406030204" pitchFamily="18" charset="0"/>
            </a:rPr>
            <a:t>on the said card </a:t>
          </a:r>
          <a:r>
            <a:rPr lang="en-US" sz="2000" b="1" i="0" kern="1200" dirty="0">
              <a:solidFill>
                <a:srgbClr val="C00000"/>
              </a:solidFill>
              <a:latin typeface="Cambria" panose="02040503050406030204" pitchFamily="18" charset="0"/>
              <a:ea typeface="Cambria" panose="02040503050406030204" pitchFamily="18" charset="0"/>
            </a:rPr>
            <a:t>does not exceed Rs 100,000</a:t>
          </a:r>
          <a:r>
            <a:rPr lang="en-US" sz="2000" b="0" i="0" kern="1200" dirty="0">
              <a:latin typeface="Cambria" panose="02040503050406030204" pitchFamily="18" charset="0"/>
              <a:ea typeface="Cambria" panose="02040503050406030204" pitchFamily="18" charset="0"/>
            </a:rPr>
            <a:t>* beyond the prescribed credit period limit </a:t>
          </a:r>
          <a:endParaRPr lang="en-IN" sz="2000" b="0" u="none" kern="1200" dirty="0">
            <a:solidFill>
              <a:schemeClr val="tx1"/>
            </a:solidFill>
            <a:latin typeface="Cambria" panose="02040503050406030204" pitchFamily="18" charset="0"/>
            <a:ea typeface="Cambria" panose="02040503050406030204" pitchFamily="18" charset="0"/>
          </a:endParaRPr>
        </a:p>
      </dsp:txBody>
      <dsp:txXfrm>
        <a:off x="2007331" y="3750292"/>
        <a:ext cx="7277228" cy="1647469"/>
      </dsp:txXfrm>
    </dsp:sp>
    <dsp:sp modelId="{7B802C01-CC13-4CB0-97F6-A315B8B56724}">
      <dsp:nvSpPr>
        <dsp:cNvPr id="0" name=""/>
        <dsp:cNvSpPr/>
      </dsp:nvSpPr>
      <dsp:spPr>
        <a:xfrm>
          <a:off x="1478615" y="3997536"/>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E23ED-54B7-405E-B6C9-6547D67503DF}">
      <dsp:nvSpPr>
        <dsp:cNvPr id="0" name=""/>
        <dsp:cNvSpPr/>
      </dsp:nvSpPr>
      <dsp:spPr>
        <a:xfrm>
          <a:off x="2233" y="0"/>
          <a:ext cx="4763321" cy="13437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dirty="0">
              <a:latin typeface="Cambria" panose="02040503050406030204" pitchFamily="18" charset="0"/>
            </a:rPr>
            <a:t>No such part</a:t>
          </a:r>
          <a:endParaRPr lang="en-IN" sz="2400" kern="1200" dirty="0">
            <a:latin typeface="Cambria" panose="02040503050406030204" pitchFamily="18" charset="0"/>
          </a:endParaRPr>
        </a:p>
      </dsp:txBody>
      <dsp:txXfrm>
        <a:off x="41589" y="39356"/>
        <a:ext cx="4684609" cy="1264989"/>
      </dsp:txXfrm>
    </dsp:sp>
    <dsp:sp modelId="{A5926E63-3A78-44AF-A526-1F3F624E4D96}">
      <dsp:nvSpPr>
        <dsp:cNvPr id="0" name=""/>
        <dsp:cNvSpPr/>
      </dsp:nvSpPr>
      <dsp:spPr>
        <a:xfrm>
          <a:off x="5241887" y="328315"/>
          <a:ext cx="1009824" cy="687069"/>
        </a:xfrm>
        <a:prstGeom prst="rightArrow">
          <a:avLst>
            <a:gd name="adj1" fmla="val 60000"/>
            <a:gd name="adj2" fmla="val 5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IN" sz="2400" kern="1200">
            <a:latin typeface="Cambria" panose="02040503050406030204" pitchFamily="18" charset="0"/>
          </a:endParaRPr>
        </a:p>
      </dsp:txBody>
      <dsp:txXfrm>
        <a:off x="5241887" y="465729"/>
        <a:ext cx="803703" cy="412241"/>
      </dsp:txXfrm>
    </dsp:sp>
    <dsp:sp modelId="{2F5F69BC-73F3-417F-8AEA-4BC4E43992C5}">
      <dsp:nvSpPr>
        <dsp:cNvPr id="0" name=""/>
        <dsp:cNvSpPr/>
      </dsp:nvSpPr>
      <dsp:spPr>
        <a:xfrm>
          <a:off x="6670884" y="0"/>
          <a:ext cx="4763321" cy="1343701"/>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dirty="0">
              <a:solidFill>
                <a:schemeClr val="bg1"/>
              </a:solidFill>
              <a:latin typeface="Cambria" panose="02040503050406030204" pitchFamily="18" charset="0"/>
              <a:ea typeface="Tahoma" panose="020B0604030504040204" pitchFamily="34" charset="0"/>
              <a:cs typeface="Tahoma" panose="020B0604030504040204" pitchFamily="34" charset="0"/>
            </a:rPr>
            <a:t>Code of Ethics, 2020 – </a:t>
          </a:r>
          <a:r>
            <a:rPr lang="en-US" sz="2300" b="1" kern="1200" dirty="0">
              <a:solidFill>
                <a:schemeClr val="bg1"/>
              </a:solidFill>
              <a:effectLst>
                <a:outerShdw blurRad="38100" dist="38100" dir="2700000" algn="tl">
                  <a:srgbClr val="000000">
                    <a:alpha val="43137"/>
                  </a:srgbClr>
                </a:outerShdw>
              </a:effectLst>
              <a:latin typeface="Cambria" panose="02040503050406030204" pitchFamily="18" charset="0"/>
              <a:ea typeface="Tahoma" panose="020B0604030504040204" pitchFamily="34" charset="0"/>
              <a:cs typeface="Tahoma" panose="020B0604030504040204" pitchFamily="34" charset="0"/>
            </a:rPr>
            <a:t>Volume III </a:t>
          </a:r>
        </a:p>
        <a:p>
          <a:pPr marL="0" lvl="0" indent="0" algn="ctr" defTabSz="1022350">
            <a:lnSpc>
              <a:spcPct val="90000"/>
            </a:lnSpc>
            <a:spcBef>
              <a:spcPct val="0"/>
            </a:spcBef>
            <a:spcAft>
              <a:spcPct val="35000"/>
            </a:spcAft>
            <a:buNone/>
          </a:pPr>
          <a:r>
            <a:rPr lang="en-US" sz="2300" b="1" kern="1200" dirty="0">
              <a:solidFill>
                <a:schemeClr val="bg1"/>
              </a:solidFill>
              <a:effectLst>
                <a:outerShdw blurRad="38100" dist="38100" dir="2700000" algn="tl">
                  <a:srgbClr val="000000">
                    <a:alpha val="43137"/>
                  </a:srgbClr>
                </a:outerShdw>
              </a:effectLst>
              <a:latin typeface="Cambria" panose="02040503050406030204" pitchFamily="18" charset="0"/>
              <a:ea typeface="Tahoma" panose="020B0604030504040204" pitchFamily="34" charset="0"/>
              <a:cs typeface="Tahoma" panose="020B0604030504040204" pitchFamily="34" charset="0"/>
            </a:rPr>
            <a:t>(</a:t>
          </a:r>
          <a:r>
            <a:rPr lang="en-US" sz="2300" b="1" kern="1200" dirty="0">
              <a:solidFill>
                <a:schemeClr val="bg1"/>
              </a:solidFill>
              <a:latin typeface="Cambria" panose="02040503050406030204" pitchFamily="18" charset="0"/>
              <a:ea typeface="Tahoma" panose="020B0604030504040204" pitchFamily="34" charset="0"/>
              <a:cs typeface="Tahoma" panose="020B0604030504040204" pitchFamily="34" charset="0"/>
            </a:rPr>
            <a:t>Updated relevant Disciplinary Case laws)</a:t>
          </a:r>
          <a:endParaRPr lang="en-IN" sz="2300" kern="1200" dirty="0">
            <a:latin typeface="Cambria" panose="02040503050406030204" pitchFamily="18" charset="0"/>
          </a:endParaRPr>
        </a:p>
      </dsp:txBody>
      <dsp:txXfrm>
        <a:off x="6710240" y="39356"/>
        <a:ext cx="4684609" cy="12649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BEA04-1AF8-42C2-B1A7-C21A8F7E95AF}">
      <dsp:nvSpPr>
        <dsp:cNvPr id="0" name=""/>
        <dsp:cNvSpPr/>
      </dsp:nvSpPr>
      <dsp:spPr>
        <a:xfrm>
          <a:off x="240886"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IN" sz="1600" b="0" i="0" u="none" kern="1200" dirty="0">
              <a:solidFill>
                <a:schemeClr val="tx1"/>
              </a:solidFill>
              <a:latin typeface="Cambria" panose="02040503050406030204" pitchFamily="18" charset="0"/>
            </a:rPr>
            <a:t>It is permissible for two or more Chartered Accountants in </a:t>
          </a:r>
          <a:r>
            <a:rPr lang="en-IN" sz="1600" b="1" i="0" u="none" kern="1200" dirty="0">
              <a:solidFill>
                <a:schemeClr val="tx1"/>
              </a:solidFill>
              <a:latin typeface="Cambria" panose="02040503050406030204" pitchFamily="18" charset="0"/>
            </a:rPr>
            <a:t>practice collectively to have joint training session for their clients on GST</a:t>
          </a:r>
          <a:r>
            <a:rPr lang="en-IN" sz="1600" b="0" i="0" u="none" kern="1200" dirty="0">
              <a:solidFill>
                <a:schemeClr val="tx1"/>
              </a:solidFill>
              <a:latin typeface="Cambria" panose="02040503050406030204" pitchFamily="18" charset="0"/>
            </a:rPr>
            <a:t>, and share the fees collected from the clients thereof.</a:t>
          </a:r>
          <a:endParaRPr lang="en-IN" sz="1600" b="0" u="none" kern="1200" dirty="0">
            <a:solidFill>
              <a:schemeClr val="tx1"/>
            </a:solidFill>
            <a:latin typeface="Cambria" panose="02040503050406030204" pitchFamily="18" charset="0"/>
          </a:endParaRPr>
        </a:p>
      </dsp:txBody>
      <dsp:txXfrm>
        <a:off x="240886" y="78266"/>
        <a:ext cx="5271902" cy="1647469"/>
      </dsp:txXfrm>
    </dsp:sp>
    <dsp:sp modelId="{C61C75D7-F292-4AF0-AFBD-4198D04B5FFF}">
      <dsp:nvSpPr>
        <dsp:cNvPr id="0" name=""/>
        <dsp:cNvSpPr/>
      </dsp:nvSpPr>
      <dsp:spPr>
        <a:xfrm>
          <a:off x="21224" y="231822"/>
          <a:ext cx="1153228" cy="946794"/>
        </a:xfrm>
        <a:prstGeom prst="rect">
          <a:avLst/>
        </a:prstGeom>
        <a:solidFill>
          <a:schemeClr val="accent5">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BF7CFD4-97C5-4917-99A3-83A6E765E4D7}">
      <dsp:nvSpPr>
        <dsp:cNvPr id="0" name=""/>
        <dsp:cNvSpPr/>
      </dsp:nvSpPr>
      <dsp:spPr>
        <a:xfrm>
          <a:off x="5998765" y="78266"/>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1" kern="1200" dirty="0">
              <a:latin typeface="Cambria" panose="02040503050406030204" pitchFamily="18" charset="0"/>
            </a:rPr>
            <a:t>GST training </a:t>
          </a:r>
          <a:r>
            <a:rPr lang="en-US" sz="1600" kern="1200" dirty="0">
              <a:latin typeface="Cambria" panose="02040503050406030204" pitchFamily="18" charset="0"/>
            </a:rPr>
            <a:t>can be provided </a:t>
          </a:r>
          <a:r>
            <a:rPr lang="en-US" sz="1600" b="1" kern="1200" dirty="0">
              <a:latin typeface="Cambria" panose="02040503050406030204" pitchFamily="18" charset="0"/>
            </a:rPr>
            <a:t>to the existing clients</a:t>
          </a:r>
          <a:r>
            <a:rPr lang="en-US" sz="1600" kern="1200" dirty="0">
              <a:latin typeface="Cambria" panose="02040503050406030204" pitchFamily="18" charset="0"/>
            </a:rPr>
            <a:t>. In case of </a:t>
          </a:r>
          <a:r>
            <a:rPr lang="en-US" sz="1600" b="1" kern="1200" dirty="0">
              <a:latin typeface="Cambria" panose="02040503050406030204" pitchFamily="18" charset="0"/>
            </a:rPr>
            <a:t>non-clients, </a:t>
          </a:r>
          <a:r>
            <a:rPr lang="en-US" sz="1600" kern="1200" dirty="0">
              <a:latin typeface="Cambria" panose="02040503050406030204" pitchFamily="18" charset="0"/>
            </a:rPr>
            <a:t>training can be provided only </a:t>
          </a:r>
          <a:r>
            <a:rPr lang="en-US" sz="1600" b="1" kern="1200" dirty="0">
              <a:latin typeface="Cambria" panose="02040503050406030204" pitchFamily="18" charset="0"/>
            </a:rPr>
            <a:t>if the member is invited to provide such training</a:t>
          </a:r>
          <a:r>
            <a:rPr lang="en-US" sz="1600" kern="1200" dirty="0">
              <a:latin typeface="Cambria" panose="02040503050406030204" pitchFamily="18" charset="0"/>
            </a:rPr>
            <a:t>.</a:t>
          </a:r>
          <a:endParaRPr lang="en-IN" sz="1600" b="0" u="none" kern="1200" dirty="0">
            <a:solidFill>
              <a:schemeClr val="tx1"/>
            </a:solidFill>
            <a:latin typeface="Cambria" panose="02040503050406030204" pitchFamily="18" charset="0"/>
          </a:endParaRPr>
        </a:p>
      </dsp:txBody>
      <dsp:txXfrm>
        <a:off x="5998765" y="78266"/>
        <a:ext cx="5271902" cy="1647469"/>
      </dsp:txXfrm>
    </dsp:sp>
    <dsp:sp modelId="{7872B858-42CB-4B55-B337-1A66E450A2C5}">
      <dsp:nvSpPr>
        <dsp:cNvPr id="0" name=""/>
        <dsp:cNvSpPr/>
      </dsp:nvSpPr>
      <dsp:spPr>
        <a:xfrm>
          <a:off x="5779103" y="231822"/>
          <a:ext cx="1153228" cy="946794"/>
        </a:xfrm>
        <a:prstGeom prst="rect">
          <a:avLst/>
        </a:prstGeom>
        <a:solidFill>
          <a:schemeClr val="accent5">
            <a:tint val="50000"/>
            <a:hueOff val="-1847243"/>
            <a:satOff val="-3249"/>
            <a:lumOff val="-4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DFC7C81-056D-47E7-AF5A-C37533A1A363}">
      <dsp:nvSpPr>
        <dsp:cNvPr id="0" name=""/>
        <dsp:cNvSpPr/>
      </dsp:nvSpPr>
      <dsp:spPr>
        <a:xfrm>
          <a:off x="240886"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0" u="none" kern="1200" dirty="0">
              <a:solidFill>
                <a:schemeClr val="tx1"/>
              </a:solidFill>
              <a:latin typeface="Cambria" panose="02040503050406030204" pitchFamily="18" charset="0"/>
            </a:rPr>
            <a:t>A member can </a:t>
          </a:r>
          <a:r>
            <a:rPr lang="en-US" sz="1600" b="1" u="none" kern="1200" dirty="0">
              <a:solidFill>
                <a:schemeClr val="tx1"/>
              </a:solidFill>
              <a:latin typeface="Cambria" panose="02040503050406030204" pitchFamily="18" charset="0"/>
            </a:rPr>
            <a:t>send presentation on GST /write-up on GST only to existing clients</a:t>
          </a:r>
          <a:r>
            <a:rPr lang="en-US" sz="1600" b="0" u="none" kern="1200" dirty="0">
              <a:solidFill>
                <a:schemeClr val="tx1"/>
              </a:solidFill>
              <a:latin typeface="Cambria" panose="02040503050406030204" pitchFamily="18" charset="0"/>
            </a:rPr>
            <a:t>, and to a </a:t>
          </a:r>
          <a:r>
            <a:rPr lang="en-US" sz="1600" b="1" u="none" kern="1200" dirty="0">
              <a:solidFill>
                <a:schemeClr val="tx1"/>
              </a:solidFill>
              <a:latin typeface="Cambria" panose="02040503050406030204" pitchFamily="18" charset="0"/>
            </a:rPr>
            <a:t>proposed client if an enquiry was received </a:t>
          </a:r>
          <a:r>
            <a:rPr lang="en-US" sz="1600" b="0" u="none" kern="1200" dirty="0">
              <a:solidFill>
                <a:schemeClr val="tx1"/>
              </a:solidFill>
              <a:latin typeface="Cambria" panose="02040503050406030204" pitchFamily="18" charset="0"/>
            </a:rPr>
            <a:t>from the proposed client with regard to the same.</a:t>
          </a:r>
          <a:endParaRPr lang="en-IN" sz="1600" b="0" u="none" kern="1200" dirty="0">
            <a:solidFill>
              <a:schemeClr val="tx1"/>
            </a:solidFill>
            <a:latin typeface="Cambria" panose="02040503050406030204" pitchFamily="18" charset="0"/>
          </a:endParaRPr>
        </a:p>
      </dsp:txBody>
      <dsp:txXfrm>
        <a:off x="240886" y="1914279"/>
        <a:ext cx="5271902" cy="1647469"/>
      </dsp:txXfrm>
    </dsp:sp>
    <dsp:sp modelId="{5E2ACFB5-5CC1-4491-AF92-1B335F51BE52}">
      <dsp:nvSpPr>
        <dsp:cNvPr id="0" name=""/>
        <dsp:cNvSpPr/>
      </dsp:nvSpPr>
      <dsp:spPr>
        <a:xfrm>
          <a:off x="21224" y="2067835"/>
          <a:ext cx="1153228" cy="946794"/>
        </a:xfrm>
        <a:prstGeom prst="rect">
          <a:avLst/>
        </a:prstGeom>
        <a:solidFill>
          <a:schemeClr val="accent5">
            <a:tint val="50000"/>
            <a:hueOff val="-3694485"/>
            <a:satOff val="-6499"/>
            <a:lumOff val="-8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FA81204-69BF-4F7D-A2D5-7886627B8264}">
      <dsp:nvSpPr>
        <dsp:cNvPr id="0" name=""/>
        <dsp:cNvSpPr/>
      </dsp:nvSpPr>
      <dsp:spPr>
        <a:xfrm>
          <a:off x="5998765" y="1914279"/>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0" u="none" kern="1200" dirty="0">
              <a:solidFill>
                <a:schemeClr val="tx1"/>
              </a:solidFill>
              <a:latin typeface="Cambria" panose="02040503050406030204" pitchFamily="18" charset="0"/>
            </a:rPr>
            <a:t>Its is </a:t>
          </a:r>
          <a:r>
            <a:rPr lang="en-US" sz="1600" b="1" u="none" kern="1200" dirty="0">
              <a:solidFill>
                <a:schemeClr val="tx1"/>
              </a:solidFill>
              <a:latin typeface="Cambria" panose="02040503050406030204" pitchFamily="18" charset="0"/>
            </a:rPr>
            <a:t>not permissible </a:t>
          </a:r>
          <a:r>
            <a:rPr lang="en-US" sz="1600" b="0" u="none" kern="1200" dirty="0">
              <a:solidFill>
                <a:schemeClr val="tx1"/>
              </a:solidFill>
              <a:latin typeface="Cambria" panose="02040503050406030204" pitchFamily="18" charset="0"/>
            </a:rPr>
            <a:t>for a member to mention himself </a:t>
          </a:r>
          <a:r>
            <a:rPr lang="en-US" sz="1600" b="1" u="none" kern="1200" dirty="0">
              <a:solidFill>
                <a:schemeClr val="tx1"/>
              </a:solidFill>
              <a:latin typeface="Cambria" panose="02040503050406030204" pitchFamily="18" charset="0"/>
            </a:rPr>
            <a:t>as GST Consultant</a:t>
          </a:r>
          <a:r>
            <a:rPr lang="en-US" sz="1600" b="0" u="none" kern="1200" dirty="0">
              <a:solidFill>
                <a:schemeClr val="tx1"/>
              </a:solidFill>
              <a:latin typeface="Cambria" panose="02040503050406030204" pitchFamily="18" charset="0"/>
            </a:rPr>
            <a:t>.</a:t>
          </a:r>
          <a:endParaRPr lang="en-IN" sz="1600" b="0" u="none" kern="1200" dirty="0">
            <a:solidFill>
              <a:schemeClr val="tx1"/>
            </a:solidFill>
            <a:latin typeface="Cambria" panose="02040503050406030204" pitchFamily="18" charset="0"/>
          </a:endParaRPr>
        </a:p>
      </dsp:txBody>
      <dsp:txXfrm>
        <a:off x="5998765" y="1914279"/>
        <a:ext cx="5271902" cy="1647469"/>
      </dsp:txXfrm>
    </dsp:sp>
    <dsp:sp modelId="{58A3EAA8-B526-4BA8-9E05-B56C2ADC3CA8}">
      <dsp:nvSpPr>
        <dsp:cNvPr id="0" name=""/>
        <dsp:cNvSpPr/>
      </dsp:nvSpPr>
      <dsp:spPr>
        <a:xfrm>
          <a:off x="5779103" y="2067835"/>
          <a:ext cx="1153228" cy="946794"/>
        </a:xfrm>
        <a:prstGeom prst="rect">
          <a:avLst/>
        </a:prstGeom>
        <a:solidFill>
          <a:schemeClr val="accent5">
            <a:tint val="50000"/>
            <a:hueOff val="-5541728"/>
            <a:satOff val="-9748"/>
            <a:lumOff val="-125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D9B30D6E-BDA1-43DB-8D28-9FAFFEFFF67D}">
      <dsp:nvSpPr>
        <dsp:cNvPr id="0" name=""/>
        <dsp:cNvSpPr/>
      </dsp:nvSpPr>
      <dsp:spPr>
        <a:xfrm>
          <a:off x="3119826" y="3750292"/>
          <a:ext cx="5271902" cy="1647469"/>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15886" tIns="60960" rIns="60960" bIns="60960" numCol="1" spcCol="1270" anchor="ctr" anchorCtr="0">
          <a:noAutofit/>
        </a:bodyPr>
        <a:lstStyle/>
        <a:p>
          <a:pPr marL="0" lvl="0" indent="0" algn="just" defTabSz="711200" rtl="0">
            <a:lnSpc>
              <a:spcPct val="90000"/>
            </a:lnSpc>
            <a:spcBef>
              <a:spcPct val="0"/>
            </a:spcBef>
            <a:spcAft>
              <a:spcPct val="35000"/>
            </a:spcAft>
            <a:buNone/>
          </a:pPr>
          <a:r>
            <a:rPr lang="en-US" sz="1600" b="0" u="none" kern="1200" dirty="0">
              <a:solidFill>
                <a:schemeClr val="tx1"/>
              </a:solidFill>
              <a:latin typeface="Cambria" panose="02040503050406030204" pitchFamily="18" charset="0"/>
            </a:rPr>
            <a:t>A member </a:t>
          </a:r>
          <a:r>
            <a:rPr lang="en-US" sz="1600" b="1" u="none" kern="1200" dirty="0">
              <a:solidFill>
                <a:schemeClr val="tx1"/>
              </a:solidFill>
              <a:latin typeface="Cambria" panose="02040503050406030204" pitchFamily="18" charset="0"/>
            </a:rPr>
            <a:t>can share GST updates</a:t>
          </a:r>
          <a:r>
            <a:rPr lang="en-US" sz="1600" b="0" u="none" kern="1200" dirty="0">
              <a:solidFill>
                <a:schemeClr val="tx1"/>
              </a:solidFill>
              <a:latin typeface="Cambria" panose="02040503050406030204" pitchFamily="18" charset="0"/>
            </a:rPr>
            <a:t>, mentioning himself </a:t>
          </a:r>
          <a:r>
            <a:rPr lang="en-US" sz="1600" b="1" u="none" kern="1200" dirty="0">
              <a:solidFill>
                <a:schemeClr val="tx1"/>
              </a:solidFill>
              <a:latin typeface="Cambria" panose="02040503050406030204" pitchFamily="18" charset="0"/>
            </a:rPr>
            <a:t>as “CA” with individual name</a:t>
          </a:r>
          <a:r>
            <a:rPr lang="en-US" sz="1600" b="0" u="none" kern="1200" dirty="0">
              <a:solidFill>
                <a:schemeClr val="tx1"/>
              </a:solidFill>
              <a:latin typeface="Cambria" panose="02040503050406030204" pitchFamily="18" charset="0"/>
            </a:rPr>
            <a:t>, provided the communication is limited to providing updates. </a:t>
          </a:r>
          <a:r>
            <a:rPr lang="en-US" sz="1600" b="1" u="none" kern="1200" dirty="0">
              <a:solidFill>
                <a:schemeClr val="tx1"/>
              </a:solidFill>
              <a:latin typeface="Cambria" panose="02040503050406030204" pitchFamily="18" charset="0"/>
            </a:rPr>
            <a:t>Mention of Firm name is not allowed</a:t>
          </a:r>
          <a:r>
            <a:rPr lang="en-US" sz="1600" b="0" u="none" kern="1200" dirty="0">
              <a:solidFill>
                <a:schemeClr val="tx1"/>
              </a:solidFill>
              <a:latin typeface="Cambria" panose="02040503050406030204" pitchFamily="18" charset="0"/>
            </a:rPr>
            <a:t>. </a:t>
          </a:r>
          <a:endParaRPr lang="en-IN" sz="1600" b="0" u="none" kern="1200" dirty="0">
            <a:solidFill>
              <a:schemeClr val="tx1"/>
            </a:solidFill>
            <a:latin typeface="Cambria" panose="02040503050406030204" pitchFamily="18" charset="0"/>
          </a:endParaRPr>
        </a:p>
      </dsp:txBody>
      <dsp:txXfrm>
        <a:off x="3119826" y="3750292"/>
        <a:ext cx="5271902" cy="1647469"/>
      </dsp:txXfrm>
    </dsp:sp>
    <dsp:sp modelId="{7B802C01-CC13-4CB0-97F6-A315B8B56724}">
      <dsp:nvSpPr>
        <dsp:cNvPr id="0" name=""/>
        <dsp:cNvSpPr/>
      </dsp:nvSpPr>
      <dsp:spPr>
        <a:xfrm>
          <a:off x="2900163" y="3903848"/>
          <a:ext cx="1153228" cy="946794"/>
        </a:xfrm>
        <a:prstGeom prst="rect">
          <a:avLst/>
        </a:prstGeom>
        <a:solidFill>
          <a:schemeClr val="accent5">
            <a:tint val="50000"/>
            <a:hueOff val="-7388970"/>
            <a:satOff val="-12997"/>
            <a:lumOff val="-16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2690F-57B3-41EF-891F-003807380C07}">
      <dsp:nvSpPr>
        <dsp:cNvPr id="0" name=""/>
        <dsp:cNvSpPr/>
      </dsp:nvSpPr>
      <dsp:spPr>
        <a:xfrm rot="5400000">
          <a:off x="6036874" y="-2404150"/>
          <a:ext cx="1115249" cy="6206587"/>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rtl="0">
            <a:lnSpc>
              <a:spcPct val="90000"/>
            </a:lnSpc>
            <a:spcBef>
              <a:spcPct val="0"/>
            </a:spcBef>
            <a:spcAft>
              <a:spcPct val="15000"/>
            </a:spcAft>
            <a:buChar char="•"/>
          </a:pPr>
          <a:r>
            <a:rPr lang="en-US" sz="1500" kern="1200" dirty="0">
              <a:latin typeface="Cambria" panose="02040503050406030204" pitchFamily="18" charset="0"/>
            </a:rPr>
            <a:t>No, clause 4 of Part I of the Second Schedule to the CA Act, 1949. Further section 144 of the Companies Act, 2013 bars the auditor of the company to directly or indirectly render accounting and book keeping services of the said company, its holding or subsidiary company</a:t>
          </a:r>
          <a:endParaRPr lang="en-IN" sz="1500" kern="1200" dirty="0">
            <a:latin typeface="Cambria" panose="02040503050406030204" pitchFamily="18" charset="0"/>
          </a:endParaRPr>
        </a:p>
      </dsp:txBody>
      <dsp:txXfrm rot="-5400000">
        <a:off x="3491205" y="195961"/>
        <a:ext cx="6152145" cy="1006365"/>
      </dsp:txXfrm>
    </dsp:sp>
    <dsp:sp modelId="{2F89D94B-2A70-4558-A98D-47E3F6167E48}">
      <dsp:nvSpPr>
        <dsp:cNvPr id="0" name=""/>
        <dsp:cNvSpPr/>
      </dsp:nvSpPr>
      <dsp:spPr>
        <a:xfrm>
          <a:off x="0" y="2112"/>
          <a:ext cx="3491205" cy="139406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a:latin typeface="Cambria" panose="02040503050406030204" pitchFamily="18" charset="0"/>
            </a:rPr>
            <a:t>Can an Auditor write the books of accounts of the auditee?</a:t>
          </a:r>
          <a:endParaRPr lang="en-IN" sz="1500" b="1" kern="1200">
            <a:latin typeface="Cambria" panose="02040503050406030204" pitchFamily="18" charset="0"/>
          </a:endParaRPr>
        </a:p>
      </dsp:txBody>
      <dsp:txXfrm>
        <a:off x="68052" y="70164"/>
        <a:ext cx="3355101" cy="1257958"/>
      </dsp:txXfrm>
    </dsp:sp>
    <dsp:sp modelId="{2967F546-31DE-434E-A67B-B700A7B80458}">
      <dsp:nvSpPr>
        <dsp:cNvPr id="0" name=""/>
        <dsp:cNvSpPr/>
      </dsp:nvSpPr>
      <dsp:spPr>
        <a:xfrm rot="5400000">
          <a:off x="6036874" y="-940384"/>
          <a:ext cx="1115249" cy="6206587"/>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rtl="0">
            <a:lnSpc>
              <a:spcPct val="90000"/>
            </a:lnSpc>
            <a:spcBef>
              <a:spcPct val="0"/>
            </a:spcBef>
            <a:spcAft>
              <a:spcPct val="15000"/>
            </a:spcAft>
            <a:buChar char="•"/>
          </a:pPr>
          <a:r>
            <a:rPr lang="en-US" sz="1500" kern="1200" dirty="0">
              <a:latin typeface="Cambria" panose="02040503050406030204" pitchFamily="18" charset="0"/>
            </a:rPr>
            <a:t>Yes, a member in practice is permitted generally to be a Director </a:t>
          </a:r>
          <a:r>
            <a:rPr lang="en-US" sz="1500" b="0" kern="1200" dirty="0" err="1">
              <a:latin typeface="Cambria" panose="02040503050406030204" pitchFamily="18" charset="0"/>
            </a:rPr>
            <a:t>Simplicitor</a:t>
          </a:r>
          <a:r>
            <a:rPr lang="en-US" sz="1500" kern="1200" dirty="0">
              <a:latin typeface="Cambria" panose="02040503050406030204" pitchFamily="18" charset="0"/>
            </a:rPr>
            <a:t> provided he is not MD or WTD and is required only in the Board Meetings of the Company and not paid any remuneration except for attending such meetings</a:t>
          </a:r>
          <a:endParaRPr lang="en-IN" sz="1500" kern="1200" dirty="0">
            <a:latin typeface="Cambria" panose="02040503050406030204" pitchFamily="18" charset="0"/>
          </a:endParaRPr>
        </a:p>
      </dsp:txBody>
      <dsp:txXfrm rot="-5400000">
        <a:off x="3491205" y="1659727"/>
        <a:ext cx="6152145" cy="1006365"/>
      </dsp:txXfrm>
    </dsp:sp>
    <dsp:sp modelId="{B7EB310B-35C9-4383-905F-E0C771E5EDA0}">
      <dsp:nvSpPr>
        <dsp:cNvPr id="0" name=""/>
        <dsp:cNvSpPr/>
      </dsp:nvSpPr>
      <dsp:spPr>
        <a:xfrm>
          <a:off x="0" y="1465877"/>
          <a:ext cx="3491205" cy="139406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Whether a member in Practice can be a Director </a:t>
          </a:r>
          <a:r>
            <a:rPr lang="en-US" sz="1500" b="1" kern="1200" dirty="0" err="1">
              <a:latin typeface="Cambria" panose="02040503050406030204" pitchFamily="18" charset="0"/>
            </a:rPr>
            <a:t>Simplicitor</a:t>
          </a:r>
          <a:r>
            <a:rPr lang="en-US" sz="1500" b="1" kern="1200" dirty="0">
              <a:latin typeface="Cambria" panose="02040503050406030204" pitchFamily="18" charset="0"/>
            </a:rPr>
            <a:t> of a Company?</a:t>
          </a:r>
          <a:endParaRPr lang="en-IN" sz="1500" b="1" kern="1200" dirty="0">
            <a:latin typeface="Cambria" panose="02040503050406030204" pitchFamily="18" charset="0"/>
          </a:endParaRPr>
        </a:p>
      </dsp:txBody>
      <dsp:txXfrm>
        <a:off x="68052" y="1533929"/>
        <a:ext cx="3355101" cy="1257958"/>
      </dsp:txXfrm>
    </dsp:sp>
    <dsp:sp modelId="{F002691F-4142-4142-A985-0502C84EB593}">
      <dsp:nvSpPr>
        <dsp:cNvPr id="0" name=""/>
        <dsp:cNvSpPr/>
      </dsp:nvSpPr>
      <dsp:spPr>
        <a:xfrm rot="5400000">
          <a:off x="6036874" y="523380"/>
          <a:ext cx="1115249" cy="6206587"/>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rtl="0">
            <a:lnSpc>
              <a:spcPct val="90000"/>
            </a:lnSpc>
            <a:spcBef>
              <a:spcPct val="0"/>
            </a:spcBef>
            <a:spcAft>
              <a:spcPct val="15000"/>
            </a:spcAft>
            <a:buChar char="•"/>
          </a:pPr>
          <a:r>
            <a:rPr lang="en-US" sz="1500" kern="1200">
              <a:latin typeface="Cambria" panose="02040503050406030204" pitchFamily="18" charset="0"/>
            </a:rPr>
            <a:t>No, a member can not be a partner or designated partner in a LLP which is not doing professional work </a:t>
          </a:r>
          <a:endParaRPr lang="en-IN" sz="1500" kern="1200">
            <a:latin typeface="Cambria" panose="02040503050406030204" pitchFamily="18" charset="0"/>
          </a:endParaRPr>
        </a:p>
      </dsp:txBody>
      <dsp:txXfrm rot="-5400000">
        <a:off x="3491205" y="3123491"/>
        <a:ext cx="6152145" cy="1006365"/>
      </dsp:txXfrm>
    </dsp:sp>
    <dsp:sp modelId="{C27965DD-6D3B-477A-817F-EBDFA0BD3E4B}">
      <dsp:nvSpPr>
        <dsp:cNvPr id="0" name=""/>
        <dsp:cNvSpPr/>
      </dsp:nvSpPr>
      <dsp:spPr>
        <a:xfrm>
          <a:off x="0" y="2929643"/>
          <a:ext cx="3491205" cy="139406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a:latin typeface="Cambria" panose="02040503050406030204" pitchFamily="18" charset="0"/>
            </a:rPr>
            <a:t>Whether a member in Practice can be a partner or designated partner in a LLP which is not doing professional work but is in the commercial activities</a:t>
          </a:r>
          <a:endParaRPr lang="en-IN" sz="1500" b="1" kern="1200">
            <a:latin typeface="Cambria" panose="02040503050406030204" pitchFamily="18" charset="0"/>
          </a:endParaRPr>
        </a:p>
      </dsp:txBody>
      <dsp:txXfrm>
        <a:off x="68052" y="2997695"/>
        <a:ext cx="3355101" cy="12579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2690F-57B3-41EF-891F-003807380C07}">
      <dsp:nvSpPr>
        <dsp:cNvPr id="0" name=""/>
        <dsp:cNvSpPr/>
      </dsp:nvSpPr>
      <dsp:spPr>
        <a:xfrm rot="5400000">
          <a:off x="5751883" y="-2021762"/>
          <a:ext cx="1115249" cy="5441811"/>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rtl="0">
            <a:lnSpc>
              <a:spcPct val="90000"/>
            </a:lnSpc>
            <a:spcBef>
              <a:spcPct val="0"/>
            </a:spcBef>
            <a:spcAft>
              <a:spcPct val="15000"/>
            </a:spcAft>
            <a:buChar char="•"/>
          </a:pPr>
          <a:r>
            <a:rPr lang="en-US" sz="1500" kern="1200" dirty="0">
              <a:latin typeface="Cambria" panose="02040503050406030204" pitchFamily="18" charset="0"/>
            </a:rPr>
            <a:t>No, the definition of Management Consultancy and other Services expressly bars the activities of broking, underwriting and Portfolio Management. Hence, not permissible.</a:t>
          </a:r>
          <a:endParaRPr lang="en-IN" sz="1500" kern="1200" dirty="0">
            <a:latin typeface="Cambria" panose="02040503050406030204" pitchFamily="18" charset="0"/>
          </a:endParaRPr>
        </a:p>
      </dsp:txBody>
      <dsp:txXfrm rot="-5400000">
        <a:off x="3588602" y="195961"/>
        <a:ext cx="5387369" cy="1006365"/>
      </dsp:txXfrm>
    </dsp:sp>
    <dsp:sp modelId="{2F89D94B-2A70-4558-A98D-47E3F6167E48}">
      <dsp:nvSpPr>
        <dsp:cNvPr id="0" name=""/>
        <dsp:cNvSpPr/>
      </dsp:nvSpPr>
      <dsp:spPr>
        <a:xfrm>
          <a:off x="1638" y="2112"/>
          <a:ext cx="3586963" cy="139406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Can a member in Practice provide Portfolio Management Services?</a:t>
          </a:r>
          <a:endParaRPr lang="en-IN" sz="1500" b="1" kern="1200" dirty="0">
            <a:latin typeface="Cambria" panose="02040503050406030204" pitchFamily="18" charset="0"/>
          </a:endParaRPr>
        </a:p>
      </dsp:txBody>
      <dsp:txXfrm>
        <a:off x="69690" y="70164"/>
        <a:ext cx="3450859" cy="1257958"/>
      </dsp:txXfrm>
    </dsp:sp>
    <dsp:sp modelId="{2967F546-31DE-434E-A67B-B700A7B80458}">
      <dsp:nvSpPr>
        <dsp:cNvPr id="0" name=""/>
        <dsp:cNvSpPr/>
      </dsp:nvSpPr>
      <dsp:spPr>
        <a:xfrm rot="5400000">
          <a:off x="5751883" y="-557996"/>
          <a:ext cx="1115249" cy="5441811"/>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66750" rtl="0">
            <a:lnSpc>
              <a:spcPct val="90000"/>
            </a:lnSpc>
            <a:spcBef>
              <a:spcPct val="0"/>
            </a:spcBef>
            <a:spcAft>
              <a:spcPct val="15000"/>
            </a:spcAft>
            <a:buChar char="•"/>
          </a:pPr>
          <a:r>
            <a:rPr lang="en-US" sz="1500" kern="1200" dirty="0">
              <a:latin typeface="Cambria" panose="02040503050406030204" pitchFamily="18" charset="0"/>
            </a:rPr>
            <a:t>There is no restriction for the consultancy work if it is undertaken by a member along with the assignment of Internal Audit.</a:t>
          </a:r>
          <a:endParaRPr lang="en-IN" sz="1500" kern="1200" dirty="0">
            <a:latin typeface="Cambria" panose="02040503050406030204" pitchFamily="18" charset="0"/>
          </a:endParaRPr>
        </a:p>
      </dsp:txBody>
      <dsp:txXfrm rot="-5400000">
        <a:off x="3588602" y="1659727"/>
        <a:ext cx="5387369" cy="1006365"/>
      </dsp:txXfrm>
    </dsp:sp>
    <dsp:sp modelId="{B7EB310B-35C9-4383-905F-E0C771E5EDA0}">
      <dsp:nvSpPr>
        <dsp:cNvPr id="0" name=""/>
        <dsp:cNvSpPr/>
      </dsp:nvSpPr>
      <dsp:spPr>
        <a:xfrm>
          <a:off x="1638" y="1465877"/>
          <a:ext cx="3586963" cy="139406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Whether the Internal Auditor of an entity/Bank can undertake consultancy work of the same bank?</a:t>
          </a:r>
          <a:endParaRPr lang="en-IN" sz="1500" b="1" kern="1200" dirty="0">
            <a:latin typeface="Cambria" panose="02040503050406030204" pitchFamily="18" charset="0"/>
          </a:endParaRPr>
        </a:p>
      </dsp:txBody>
      <dsp:txXfrm>
        <a:off x="69690" y="1533929"/>
        <a:ext cx="3450859" cy="1257958"/>
      </dsp:txXfrm>
    </dsp:sp>
    <dsp:sp modelId="{F002691F-4142-4142-A985-0502C84EB593}">
      <dsp:nvSpPr>
        <dsp:cNvPr id="0" name=""/>
        <dsp:cNvSpPr/>
      </dsp:nvSpPr>
      <dsp:spPr>
        <a:xfrm rot="5400000">
          <a:off x="5751883" y="905768"/>
          <a:ext cx="1115249" cy="5441811"/>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a:latin typeface="Cambria" panose="02040503050406030204" pitchFamily="18" charset="0"/>
            </a:rPr>
            <a:t>Yes, printing of QR code is permissible provided that it does not contain information that it is not otherwise permissible to be printed on a visiting card.</a:t>
          </a:r>
          <a:endParaRPr lang="en-IN" sz="1500" kern="1200" dirty="0">
            <a:latin typeface="Cambria" panose="02040503050406030204" pitchFamily="18" charset="0"/>
          </a:endParaRPr>
        </a:p>
      </dsp:txBody>
      <dsp:txXfrm rot="-5400000">
        <a:off x="3588602" y="3123491"/>
        <a:ext cx="5387369" cy="1006365"/>
      </dsp:txXfrm>
    </dsp:sp>
    <dsp:sp modelId="{C27965DD-6D3B-477A-817F-EBDFA0BD3E4B}">
      <dsp:nvSpPr>
        <dsp:cNvPr id="0" name=""/>
        <dsp:cNvSpPr/>
      </dsp:nvSpPr>
      <dsp:spPr>
        <a:xfrm>
          <a:off x="1638" y="2929643"/>
          <a:ext cx="3586963" cy="139406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Whether a member in Practice can print QR (Quick Response) code on his visiting cards, facilitating easy access to information?	</a:t>
          </a:r>
          <a:endParaRPr lang="en-IN" sz="1500" b="1" kern="1200" dirty="0">
            <a:latin typeface="Cambria" panose="02040503050406030204" pitchFamily="18" charset="0"/>
          </a:endParaRPr>
        </a:p>
      </dsp:txBody>
      <dsp:txXfrm>
        <a:off x="69690" y="2997695"/>
        <a:ext cx="3450859" cy="125795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04231-BDAF-4D0C-B4BD-9F37EBAFB51D}">
      <dsp:nvSpPr>
        <dsp:cNvPr id="0" name=""/>
        <dsp:cNvSpPr/>
      </dsp:nvSpPr>
      <dsp:spPr>
        <a:xfrm rot="5400000">
          <a:off x="5678154" y="-2352213"/>
          <a:ext cx="816802" cy="5728522"/>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a:latin typeface="Cambria" panose="02040503050406030204" pitchFamily="18" charset="0"/>
            </a:rPr>
            <a:t>No, it is not permissible to print the photo on visiting cards</a:t>
          </a:r>
          <a:endParaRPr lang="en-IN" sz="1500" kern="1200">
            <a:latin typeface="Cambria" panose="02040503050406030204" pitchFamily="18" charset="0"/>
          </a:endParaRPr>
        </a:p>
      </dsp:txBody>
      <dsp:txXfrm rot="-5400000">
        <a:off x="3222295" y="143519"/>
        <a:ext cx="5688649" cy="737056"/>
      </dsp:txXfrm>
    </dsp:sp>
    <dsp:sp modelId="{332B0757-C241-4E8F-9C0C-32CD693A4946}">
      <dsp:nvSpPr>
        <dsp:cNvPr id="0" name=""/>
        <dsp:cNvSpPr/>
      </dsp:nvSpPr>
      <dsp:spPr>
        <a:xfrm>
          <a:off x="0" y="1546"/>
          <a:ext cx="3222294" cy="102100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Whether a member in practice can print their photograph on the visiting card</a:t>
          </a:r>
          <a:r>
            <a:rPr lang="en-US" sz="1500" kern="1200" dirty="0">
              <a:latin typeface="Cambria" panose="02040503050406030204" pitchFamily="18" charset="0"/>
            </a:rPr>
            <a:t>?</a:t>
          </a:r>
          <a:endParaRPr lang="en-IN" sz="1500" kern="1200" dirty="0">
            <a:latin typeface="Cambria" panose="02040503050406030204" pitchFamily="18" charset="0"/>
          </a:endParaRPr>
        </a:p>
      </dsp:txBody>
      <dsp:txXfrm>
        <a:off x="49841" y="51387"/>
        <a:ext cx="3122612" cy="921320"/>
      </dsp:txXfrm>
    </dsp:sp>
    <dsp:sp modelId="{D03DE99D-3138-4B5B-BCC2-1D802F6B2FB5}">
      <dsp:nvSpPr>
        <dsp:cNvPr id="0" name=""/>
        <dsp:cNvSpPr/>
      </dsp:nvSpPr>
      <dsp:spPr>
        <a:xfrm rot="5400000">
          <a:off x="5678154" y="-1280159"/>
          <a:ext cx="816802" cy="5728522"/>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a:latin typeface="Cambria" panose="02040503050406030204" pitchFamily="18" charset="0"/>
            </a:rPr>
            <a:t>Yes, the common CA logo which seeks to enhance the identity of the members can be used by the members in practice or not</a:t>
          </a:r>
          <a:endParaRPr lang="en-IN" sz="1500" kern="1200" dirty="0">
            <a:latin typeface="Cambria" panose="02040503050406030204" pitchFamily="18" charset="0"/>
          </a:endParaRPr>
        </a:p>
      </dsp:txBody>
      <dsp:txXfrm rot="-5400000">
        <a:off x="3222295" y="1215573"/>
        <a:ext cx="5688649" cy="737056"/>
      </dsp:txXfrm>
    </dsp:sp>
    <dsp:sp modelId="{5732EA4B-B5F4-4B3D-BADD-D8D01A366484}">
      <dsp:nvSpPr>
        <dsp:cNvPr id="0" name=""/>
        <dsp:cNvSpPr/>
      </dsp:nvSpPr>
      <dsp:spPr>
        <a:xfrm>
          <a:off x="0" y="1073600"/>
          <a:ext cx="3222294" cy="102100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Whether members of the Institute can use common CA logo?</a:t>
          </a:r>
          <a:endParaRPr lang="en-IN" sz="1500" b="1" kern="1200" dirty="0">
            <a:latin typeface="Cambria" panose="02040503050406030204" pitchFamily="18" charset="0"/>
          </a:endParaRPr>
        </a:p>
      </dsp:txBody>
      <dsp:txXfrm>
        <a:off x="49841" y="1123441"/>
        <a:ext cx="3122612" cy="921320"/>
      </dsp:txXfrm>
    </dsp:sp>
    <dsp:sp modelId="{E9B67A72-4C7A-4A8D-97C8-E6C4509D8626}">
      <dsp:nvSpPr>
        <dsp:cNvPr id="0" name=""/>
        <dsp:cNvSpPr/>
      </dsp:nvSpPr>
      <dsp:spPr>
        <a:xfrm rot="5400000">
          <a:off x="5678154" y="-208106"/>
          <a:ext cx="816802" cy="5728522"/>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kern="1200">
              <a:latin typeface="Cambria" panose="02040503050406030204" pitchFamily="18" charset="0"/>
            </a:rPr>
            <a:t>No, not permitted to be on the online application based service provider aggregators</a:t>
          </a:r>
          <a:endParaRPr lang="en-IN" sz="1500" kern="1200">
            <a:latin typeface="Cambria" panose="02040503050406030204" pitchFamily="18" charset="0"/>
          </a:endParaRPr>
        </a:p>
      </dsp:txBody>
      <dsp:txXfrm rot="-5400000">
        <a:off x="3222295" y="2287626"/>
        <a:ext cx="5688649" cy="737056"/>
      </dsp:txXfrm>
    </dsp:sp>
    <dsp:sp modelId="{2A67E0A2-C6AE-4829-A270-56A5CE9A7558}">
      <dsp:nvSpPr>
        <dsp:cNvPr id="0" name=""/>
        <dsp:cNvSpPr/>
      </dsp:nvSpPr>
      <dsp:spPr>
        <a:xfrm>
          <a:off x="0" y="2145653"/>
          <a:ext cx="3222294" cy="1021002"/>
        </a:xfrm>
        <a:prstGeom prst="roundRect">
          <a:avLst/>
        </a:prstGeom>
        <a:solidFill>
          <a:schemeClr val="bg2">
            <a:lumMod val="9000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t" anchorCtr="0">
          <a:noAutofit/>
        </a:bodyPr>
        <a:lstStyle/>
        <a:p>
          <a:pPr marL="0" lvl="0" indent="0" algn="l" defTabSz="666750" rtl="0">
            <a:lnSpc>
              <a:spcPct val="90000"/>
            </a:lnSpc>
            <a:spcBef>
              <a:spcPct val="0"/>
            </a:spcBef>
            <a:spcAft>
              <a:spcPct val="35000"/>
            </a:spcAft>
            <a:buNone/>
          </a:pPr>
          <a:r>
            <a:rPr lang="en-US" sz="1500" b="1" kern="1200" dirty="0">
              <a:latin typeface="Cambria" panose="02040503050406030204" pitchFamily="18" charset="0"/>
            </a:rPr>
            <a:t>Can a member in practice list themselves and their services with online application based service provider aggregators?</a:t>
          </a:r>
          <a:endParaRPr lang="en-IN" sz="1500" b="1" kern="1200" dirty="0">
            <a:latin typeface="Cambria" panose="02040503050406030204" pitchFamily="18" charset="0"/>
          </a:endParaRPr>
        </a:p>
      </dsp:txBody>
      <dsp:txXfrm>
        <a:off x="49841" y="2195494"/>
        <a:ext cx="3122612" cy="921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73D26-C0F4-4D12-A6AB-15A5FDB235CD}">
      <dsp:nvSpPr>
        <dsp:cNvPr id="0" name=""/>
        <dsp:cNvSpPr/>
      </dsp:nvSpPr>
      <dsp:spPr>
        <a:xfrm>
          <a:off x="0" y="14712"/>
          <a:ext cx="11066864" cy="879840"/>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mbria" panose="02040503050406030204" pitchFamily="18" charset="0"/>
            </a:rPr>
            <a:t>The two schedules are distinguished on the basis of </a:t>
          </a:r>
          <a:r>
            <a:rPr lang="en-US" sz="2000" b="1" u="sng" kern="1200" dirty="0">
              <a:latin typeface="Cambria" panose="02040503050406030204" pitchFamily="18" charset="0"/>
            </a:rPr>
            <a:t>gravity of misconduct </a:t>
          </a:r>
          <a:r>
            <a:rPr lang="en-US" sz="2000" kern="1200" dirty="0">
              <a:latin typeface="Cambria" panose="02040503050406030204" pitchFamily="18" charset="0"/>
            </a:rPr>
            <a:t>described therein. </a:t>
          </a:r>
          <a:endParaRPr lang="en-IN" sz="2000" kern="1200" dirty="0">
            <a:latin typeface="Cambria" panose="02040503050406030204" pitchFamily="18" charset="0"/>
          </a:endParaRPr>
        </a:p>
      </dsp:txBody>
      <dsp:txXfrm>
        <a:off x="42950" y="57662"/>
        <a:ext cx="10980964" cy="793940"/>
      </dsp:txXfrm>
    </dsp:sp>
    <dsp:sp modelId="{3641168A-EC37-4A75-BF2D-CDC8F4495B99}">
      <dsp:nvSpPr>
        <dsp:cNvPr id="0" name=""/>
        <dsp:cNvSpPr/>
      </dsp:nvSpPr>
      <dsp:spPr>
        <a:xfrm>
          <a:off x="0" y="1029912"/>
          <a:ext cx="11066864" cy="879840"/>
        </a:xfrm>
        <a:prstGeom prst="round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mbria" panose="02040503050406030204" pitchFamily="18" charset="0"/>
            </a:rPr>
            <a:t>The misconduct listed in the Second Schedule is understood to be </a:t>
          </a:r>
          <a:r>
            <a:rPr lang="en-US" sz="2000" b="1" u="sng" kern="1200" dirty="0">
              <a:latin typeface="Cambria" panose="02040503050406030204" pitchFamily="18" charset="0"/>
            </a:rPr>
            <a:t>grave and serious prescribing higher punishment</a:t>
          </a:r>
          <a:r>
            <a:rPr lang="en-US" sz="2000" u="sng" kern="1200" dirty="0">
              <a:latin typeface="Cambria" panose="02040503050406030204" pitchFamily="18" charset="0"/>
            </a:rPr>
            <a:t>. </a:t>
          </a:r>
          <a:endParaRPr lang="en-IN" sz="2000" kern="1200" dirty="0">
            <a:latin typeface="Cambria" panose="02040503050406030204" pitchFamily="18" charset="0"/>
          </a:endParaRPr>
        </a:p>
      </dsp:txBody>
      <dsp:txXfrm>
        <a:off x="42950" y="1072862"/>
        <a:ext cx="10980964" cy="7939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EB454-6DC0-44B0-97F5-F133C4C1BBB6}">
      <dsp:nvSpPr>
        <dsp:cNvPr id="0" name=""/>
        <dsp:cNvSpPr/>
      </dsp:nvSpPr>
      <dsp:spPr>
        <a:xfrm>
          <a:off x="2249833" y="1894114"/>
          <a:ext cx="449483" cy="966389"/>
        </a:xfrm>
        <a:custGeom>
          <a:avLst/>
          <a:gdLst/>
          <a:ahLst/>
          <a:cxnLst/>
          <a:rect l="0" t="0" r="0" b="0"/>
          <a:pathLst>
            <a:path>
              <a:moveTo>
                <a:pt x="0" y="0"/>
              </a:moveTo>
              <a:lnTo>
                <a:pt x="224741" y="0"/>
              </a:lnTo>
              <a:lnTo>
                <a:pt x="224741" y="966389"/>
              </a:lnTo>
              <a:lnTo>
                <a:pt x="449483" y="9663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174C34-9989-434E-8D10-4F5F6EE42921}">
      <dsp:nvSpPr>
        <dsp:cNvPr id="0" name=""/>
        <dsp:cNvSpPr/>
      </dsp:nvSpPr>
      <dsp:spPr>
        <a:xfrm>
          <a:off x="2249833" y="1848394"/>
          <a:ext cx="449483" cy="91440"/>
        </a:xfrm>
        <a:custGeom>
          <a:avLst/>
          <a:gdLst/>
          <a:ahLst/>
          <a:cxnLst/>
          <a:rect l="0" t="0" r="0" b="0"/>
          <a:pathLst>
            <a:path>
              <a:moveTo>
                <a:pt x="0" y="45720"/>
              </a:moveTo>
              <a:lnTo>
                <a:pt x="44948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835D0-273A-4377-AC5E-6371D9CFEFED}">
      <dsp:nvSpPr>
        <dsp:cNvPr id="0" name=""/>
        <dsp:cNvSpPr/>
      </dsp:nvSpPr>
      <dsp:spPr>
        <a:xfrm>
          <a:off x="2249833" y="927724"/>
          <a:ext cx="449483" cy="966389"/>
        </a:xfrm>
        <a:custGeom>
          <a:avLst/>
          <a:gdLst/>
          <a:ahLst/>
          <a:cxnLst/>
          <a:rect l="0" t="0" r="0" b="0"/>
          <a:pathLst>
            <a:path>
              <a:moveTo>
                <a:pt x="0" y="966389"/>
              </a:moveTo>
              <a:lnTo>
                <a:pt x="224741" y="966389"/>
              </a:lnTo>
              <a:lnTo>
                <a:pt x="224741" y="0"/>
              </a:lnTo>
              <a:lnTo>
                <a:pt x="44948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127DBD-A5A5-43B8-9682-2C84A6C394B5}">
      <dsp:nvSpPr>
        <dsp:cNvPr id="0" name=""/>
        <dsp:cNvSpPr/>
      </dsp:nvSpPr>
      <dsp:spPr>
        <a:xfrm>
          <a:off x="2416" y="1551382"/>
          <a:ext cx="2247416" cy="6854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b="1" u="none" kern="1200" dirty="0">
              <a:latin typeface="Cambria" panose="02040503050406030204" pitchFamily="18" charset="0"/>
            </a:rPr>
            <a:t>For First Schedule (by Board of Discipline)</a:t>
          </a:r>
          <a:endParaRPr lang="en-IN" sz="1600" b="1" u="none" kern="1200" dirty="0">
            <a:latin typeface="Cambria" panose="02040503050406030204" pitchFamily="18" charset="0"/>
          </a:endParaRPr>
        </a:p>
      </dsp:txBody>
      <dsp:txXfrm>
        <a:off x="2416" y="1551382"/>
        <a:ext cx="2247416" cy="685462"/>
      </dsp:txXfrm>
    </dsp:sp>
    <dsp:sp modelId="{7CDC5AD2-75D9-4F29-8C01-CC5245EF1FE6}">
      <dsp:nvSpPr>
        <dsp:cNvPr id="0" name=""/>
        <dsp:cNvSpPr/>
      </dsp:nvSpPr>
      <dsp:spPr>
        <a:xfrm>
          <a:off x="2699316" y="584993"/>
          <a:ext cx="2247416" cy="6854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Cambria" panose="02040503050406030204" pitchFamily="18" charset="0"/>
            </a:rPr>
            <a:t>Reprimand</a:t>
          </a:r>
          <a:endParaRPr lang="en-IN" sz="1600" kern="1200">
            <a:latin typeface="Cambria" panose="02040503050406030204" pitchFamily="18" charset="0"/>
          </a:endParaRPr>
        </a:p>
      </dsp:txBody>
      <dsp:txXfrm>
        <a:off x="2699316" y="584993"/>
        <a:ext cx="2247416" cy="685462"/>
      </dsp:txXfrm>
    </dsp:sp>
    <dsp:sp modelId="{FD2CBF4F-35F3-4B61-8D3F-3950C02C1F22}">
      <dsp:nvSpPr>
        <dsp:cNvPr id="0" name=""/>
        <dsp:cNvSpPr/>
      </dsp:nvSpPr>
      <dsp:spPr>
        <a:xfrm>
          <a:off x="2699316" y="1551382"/>
          <a:ext cx="2247416" cy="6854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Cambria" panose="02040503050406030204" pitchFamily="18" charset="0"/>
            </a:rPr>
            <a:t>Suspension upto 3 months</a:t>
          </a:r>
          <a:endParaRPr lang="en-IN" sz="1600" kern="1200">
            <a:latin typeface="Cambria" panose="02040503050406030204" pitchFamily="18" charset="0"/>
          </a:endParaRPr>
        </a:p>
      </dsp:txBody>
      <dsp:txXfrm>
        <a:off x="2699316" y="1551382"/>
        <a:ext cx="2247416" cy="685462"/>
      </dsp:txXfrm>
    </dsp:sp>
    <dsp:sp modelId="{44E9CA8B-D6DC-4139-948E-CE4D4A9F5AD9}">
      <dsp:nvSpPr>
        <dsp:cNvPr id="0" name=""/>
        <dsp:cNvSpPr/>
      </dsp:nvSpPr>
      <dsp:spPr>
        <a:xfrm>
          <a:off x="2699316" y="2517772"/>
          <a:ext cx="2247416" cy="68546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kern="1200">
              <a:latin typeface="Cambria" panose="02040503050406030204" pitchFamily="18" charset="0"/>
            </a:rPr>
            <a:t>Fine upto rupees one lakh.</a:t>
          </a:r>
          <a:endParaRPr lang="en-IN" sz="1600" kern="1200">
            <a:latin typeface="Cambria" panose="02040503050406030204" pitchFamily="18" charset="0"/>
          </a:endParaRPr>
        </a:p>
      </dsp:txBody>
      <dsp:txXfrm>
        <a:off x="2699316" y="2517772"/>
        <a:ext cx="2247416" cy="685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1C66F-B5FF-49A3-BFA6-EB540DFFF113}">
      <dsp:nvSpPr>
        <dsp:cNvPr id="0" name=""/>
        <dsp:cNvSpPr/>
      </dsp:nvSpPr>
      <dsp:spPr>
        <a:xfrm>
          <a:off x="2406637" y="1785256"/>
          <a:ext cx="480810" cy="1033742"/>
        </a:xfrm>
        <a:custGeom>
          <a:avLst/>
          <a:gdLst/>
          <a:ahLst/>
          <a:cxnLst/>
          <a:rect l="0" t="0" r="0" b="0"/>
          <a:pathLst>
            <a:path>
              <a:moveTo>
                <a:pt x="0" y="0"/>
              </a:moveTo>
              <a:lnTo>
                <a:pt x="240405" y="0"/>
              </a:lnTo>
              <a:lnTo>
                <a:pt x="240405" y="1033742"/>
              </a:lnTo>
              <a:lnTo>
                <a:pt x="480810" y="103374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80D9D2-E9ED-4C15-AE0C-0E6AF692BD8A}">
      <dsp:nvSpPr>
        <dsp:cNvPr id="0" name=""/>
        <dsp:cNvSpPr/>
      </dsp:nvSpPr>
      <dsp:spPr>
        <a:xfrm>
          <a:off x="2406637" y="1739535"/>
          <a:ext cx="480810" cy="91440"/>
        </a:xfrm>
        <a:custGeom>
          <a:avLst/>
          <a:gdLst/>
          <a:ahLst/>
          <a:cxnLst/>
          <a:rect l="0" t="0" r="0" b="0"/>
          <a:pathLst>
            <a:path>
              <a:moveTo>
                <a:pt x="0" y="45720"/>
              </a:moveTo>
              <a:lnTo>
                <a:pt x="480810"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67EB77-9CA9-4518-8723-884FB6687B77}">
      <dsp:nvSpPr>
        <dsp:cNvPr id="0" name=""/>
        <dsp:cNvSpPr/>
      </dsp:nvSpPr>
      <dsp:spPr>
        <a:xfrm>
          <a:off x="2406637" y="751513"/>
          <a:ext cx="480810" cy="1033742"/>
        </a:xfrm>
        <a:custGeom>
          <a:avLst/>
          <a:gdLst/>
          <a:ahLst/>
          <a:cxnLst/>
          <a:rect l="0" t="0" r="0" b="0"/>
          <a:pathLst>
            <a:path>
              <a:moveTo>
                <a:pt x="0" y="1033742"/>
              </a:moveTo>
              <a:lnTo>
                <a:pt x="240405" y="1033742"/>
              </a:lnTo>
              <a:lnTo>
                <a:pt x="240405" y="0"/>
              </a:lnTo>
              <a:lnTo>
                <a:pt x="48081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7D3B1C-7A44-4F3F-83F4-BDC3429995DC}">
      <dsp:nvSpPr>
        <dsp:cNvPr id="0" name=""/>
        <dsp:cNvSpPr/>
      </dsp:nvSpPr>
      <dsp:spPr>
        <a:xfrm>
          <a:off x="2585" y="1418637"/>
          <a:ext cx="2404052" cy="73323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b="1" u="none" kern="1200" dirty="0">
              <a:latin typeface="Cambria" panose="02040503050406030204" pitchFamily="18" charset="0"/>
            </a:rPr>
            <a:t>For Second Schedule (by Disciplinary Committee)</a:t>
          </a:r>
          <a:endParaRPr lang="en-IN" sz="1600" b="1" u="none" kern="1200" dirty="0">
            <a:latin typeface="Cambria" panose="02040503050406030204" pitchFamily="18" charset="0"/>
          </a:endParaRPr>
        </a:p>
      </dsp:txBody>
      <dsp:txXfrm>
        <a:off x="2585" y="1418637"/>
        <a:ext cx="2404052" cy="733236"/>
      </dsp:txXfrm>
    </dsp:sp>
    <dsp:sp modelId="{12F2023A-F5EC-4FAC-BCF2-D5CDDB810A2A}">
      <dsp:nvSpPr>
        <dsp:cNvPr id="0" name=""/>
        <dsp:cNvSpPr/>
      </dsp:nvSpPr>
      <dsp:spPr>
        <a:xfrm>
          <a:off x="2887448" y="384895"/>
          <a:ext cx="2404052" cy="73323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b="0" kern="1200">
              <a:latin typeface="Cambria" panose="02040503050406030204" pitchFamily="18" charset="0"/>
            </a:rPr>
            <a:t>Reprimand</a:t>
          </a:r>
          <a:endParaRPr lang="en-IN" sz="1600" b="0" kern="1200">
            <a:latin typeface="Cambria" panose="02040503050406030204" pitchFamily="18" charset="0"/>
          </a:endParaRPr>
        </a:p>
      </dsp:txBody>
      <dsp:txXfrm>
        <a:off x="2887448" y="384895"/>
        <a:ext cx="2404052" cy="733236"/>
      </dsp:txXfrm>
    </dsp:sp>
    <dsp:sp modelId="{97DB7371-E2F1-4E22-B933-9D287F6A04FA}">
      <dsp:nvSpPr>
        <dsp:cNvPr id="0" name=""/>
        <dsp:cNvSpPr/>
      </dsp:nvSpPr>
      <dsp:spPr>
        <a:xfrm>
          <a:off x="2887448" y="1418637"/>
          <a:ext cx="2404052" cy="73323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b="0" kern="1200">
              <a:latin typeface="Cambria" panose="02040503050406030204" pitchFamily="18" charset="0"/>
            </a:rPr>
            <a:t>Suspension for any period or permanently</a:t>
          </a:r>
          <a:endParaRPr lang="en-IN" sz="1600" b="0" kern="1200">
            <a:latin typeface="Cambria" panose="02040503050406030204" pitchFamily="18" charset="0"/>
          </a:endParaRPr>
        </a:p>
      </dsp:txBody>
      <dsp:txXfrm>
        <a:off x="2887448" y="1418637"/>
        <a:ext cx="2404052" cy="733236"/>
      </dsp:txXfrm>
    </dsp:sp>
    <dsp:sp modelId="{9DC49FA3-DF68-4DDF-AF22-86852C38BA97}">
      <dsp:nvSpPr>
        <dsp:cNvPr id="0" name=""/>
        <dsp:cNvSpPr/>
      </dsp:nvSpPr>
      <dsp:spPr>
        <a:xfrm>
          <a:off x="2887448" y="2452380"/>
          <a:ext cx="2404052" cy="733236"/>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GB" sz="1600" b="0" kern="1200">
              <a:latin typeface="Cambria" panose="02040503050406030204" pitchFamily="18" charset="0"/>
            </a:rPr>
            <a:t>Fine upto rupees five lakhs.</a:t>
          </a:r>
          <a:endParaRPr lang="en-IN" sz="1600" b="0" kern="1200">
            <a:latin typeface="Cambria" panose="02040503050406030204" pitchFamily="18" charset="0"/>
          </a:endParaRPr>
        </a:p>
      </dsp:txBody>
      <dsp:txXfrm>
        <a:off x="2887448" y="2452380"/>
        <a:ext cx="2404052" cy="7332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1BB325-5E40-4BB3-9ACE-90F39C5BB692}">
      <dsp:nvSpPr>
        <dsp:cNvPr id="0" name=""/>
        <dsp:cNvSpPr/>
      </dsp:nvSpPr>
      <dsp:spPr>
        <a:xfrm>
          <a:off x="0" y="0"/>
          <a:ext cx="8115611" cy="4840942"/>
        </a:xfrm>
        <a:prstGeom prst="roundRect">
          <a:avLst>
            <a:gd name="adj" fmla="val 85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3757109"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chemeClr val="accent5">
                  <a:lumMod val="50000"/>
                </a:schemeClr>
              </a:solidFill>
              <a:latin typeface="Cambria" panose="02040503050406030204" pitchFamily="18" charset="0"/>
            </a:rPr>
            <a:t>The term “Professional Accountant” is used in IESBA Code of Ethics. The same word has been adopted in Code of Ethics edition 2009 and also continued in edition 2019 (Volume – I).</a:t>
          </a:r>
          <a:endParaRPr lang="en-IN" sz="1700" b="1" kern="1200" dirty="0">
            <a:solidFill>
              <a:schemeClr val="accent5">
                <a:lumMod val="50000"/>
              </a:schemeClr>
            </a:solidFill>
            <a:latin typeface="Cambria" panose="02040503050406030204" pitchFamily="18" charset="0"/>
          </a:endParaRPr>
        </a:p>
      </dsp:txBody>
      <dsp:txXfrm>
        <a:off x="120518" y="120518"/>
        <a:ext cx="7874575" cy="4599906"/>
      </dsp:txXfrm>
    </dsp:sp>
    <dsp:sp modelId="{924C172C-8E52-4F58-8365-925A80492D15}">
      <dsp:nvSpPr>
        <dsp:cNvPr id="0" name=""/>
        <dsp:cNvSpPr/>
      </dsp:nvSpPr>
      <dsp:spPr>
        <a:xfrm>
          <a:off x="202890" y="1210235"/>
          <a:ext cx="7709830" cy="3388659"/>
        </a:xfrm>
        <a:prstGeom prst="roundRect">
          <a:avLst>
            <a:gd name="adj" fmla="val 105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2151799" numCol="1" spcCol="1270" anchor="t" anchorCtr="0">
          <a:noAutofit/>
        </a:bodyPr>
        <a:lstStyle/>
        <a:p>
          <a:pPr marL="0" lvl="0" indent="0" algn="l" defTabSz="755650" rtl="0">
            <a:lnSpc>
              <a:spcPct val="90000"/>
            </a:lnSpc>
            <a:spcBef>
              <a:spcPct val="0"/>
            </a:spcBef>
            <a:spcAft>
              <a:spcPct val="35000"/>
            </a:spcAft>
            <a:buNone/>
          </a:pPr>
          <a:r>
            <a:rPr lang="en-US" sz="1700" b="1" kern="1200" dirty="0">
              <a:solidFill>
                <a:srgbClr val="C00000"/>
              </a:solidFill>
              <a:latin typeface="Cambria" panose="02040503050406030204" pitchFamily="18" charset="0"/>
            </a:rPr>
            <a:t>As defined in Code of Ethics, “Professional Accountant” is </a:t>
          </a:r>
          <a:r>
            <a:rPr lang="en-IN" sz="1700" b="1" kern="1200" dirty="0">
              <a:solidFill>
                <a:srgbClr val="C00000"/>
              </a:solidFill>
              <a:latin typeface="Cambria" panose="02040503050406030204" pitchFamily="18" charset="0"/>
            </a:rPr>
            <a:t>an individual who is a member of the Institute of Chartered Accountants of India. </a:t>
          </a:r>
        </a:p>
      </dsp:txBody>
      <dsp:txXfrm>
        <a:off x="307103" y="1314448"/>
        <a:ext cx="7501404" cy="3180233"/>
      </dsp:txXfrm>
    </dsp:sp>
    <dsp:sp modelId="{A28B40EA-FBF3-445A-9363-0965210EADCD}">
      <dsp:nvSpPr>
        <dsp:cNvPr id="0" name=""/>
        <dsp:cNvSpPr/>
      </dsp:nvSpPr>
      <dsp:spPr>
        <a:xfrm>
          <a:off x="405780" y="2420471"/>
          <a:ext cx="7304049" cy="1936376"/>
        </a:xfrm>
        <a:prstGeom prst="roundRect">
          <a:avLst>
            <a:gd name="adj" fmla="val 105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120904" numCol="1" spcCol="1270" anchor="t" anchorCtr="0">
          <a:noAutofit/>
        </a:bodyPr>
        <a:lstStyle/>
        <a:p>
          <a:pPr marL="0" lvl="0" indent="0" algn="l" defTabSz="755650" rtl="0">
            <a:lnSpc>
              <a:spcPct val="90000"/>
            </a:lnSpc>
            <a:spcBef>
              <a:spcPct val="0"/>
            </a:spcBef>
            <a:spcAft>
              <a:spcPct val="35000"/>
            </a:spcAft>
            <a:buNone/>
          </a:pPr>
          <a:r>
            <a:rPr lang="en-IN" sz="1700" b="1" kern="1200" dirty="0">
              <a:solidFill>
                <a:schemeClr val="bg2">
                  <a:lumMod val="10000"/>
                </a:schemeClr>
              </a:solidFill>
              <a:latin typeface="Cambria" panose="02040503050406030204" pitchFamily="18" charset="0"/>
            </a:rPr>
            <a:t>As stated in IESBA Code of Ethics </a:t>
          </a:r>
          <a:r>
            <a:rPr lang="en-IN" sz="1700" b="1" i="1" kern="1200" dirty="0">
              <a:solidFill>
                <a:srgbClr val="C00000"/>
              </a:solidFill>
              <a:latin typeface="Cambria" panose="02040503050406030204" pitchFamily="18" charset="0"/>
            </a:rPr>
            <a:t>professional accountants in business </a:t>
          </a:r>
          <a:r>
            <a:rPr lang="en-IN" sz="1700" b="1" kern="1200" dirty="0">
              <a:solidFill>
                <a:schemeClr val="bg2">
                  <a:lumMod val="10000"/>
                </a:schemeClr>
              </a:solidFill>
              <a:latin typeface="Cambria" panose="02040503050406030204" pitchFamily="18" charset="0"/>
            </a:rPr>
            <a:t>imply members who are employees; where as such term is modified to </a:t>
          </a:r>
          <a:r>
            <a:rPr lang="en-IN" sz="1700" b="1" i="1" kern="1200" dirty="0">
              <a:solidFill>
                <a:srgbClr val="C00000"/>
              </a:solidFill>
              <a:latin typeface="Cambria" panose="02040503050406030204" pitchFamily="18" charset="0"/>
            </a:rPr>
            <a:t>professional accountants in service</a:t>
          </a:r>
          <a:r>
            <a:rPr lang="en-IN" sz="1700" b="1" kern="1200" dirty="0">
              <a:solidFill>
                <a:schemeClr val="bg2">
                  <a:lumMod val="10000"/>
                </a:schemeClr>
              </a:solidFill>
              <a:latin typeface="Cambria" panose="02040503050406030204" pitchFamily="18" charset="0"/>
            </a:rPr>
            <a:t> in Code of Ethics in line with usage in Chartered Accountants Act, 1949.</a:t>
          </a:r>
        </a:p>
      </dsp:txBody>
      <dsp:txXfrm>
        <a:off x="465330" y="2480021"/>
        <a:ext cx="7184949" cy="18172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31642-786C-463F-BD62-1DFE6926E5B9}">
      <dsp:nvSpPr>
        <dsp:cNvPr id="0" name=""/>
        <dsp:cNvSpPr/>
      </dsp:nvSpPr>
      <dsp:spPr>
        <a:xfrm>
          <a:off x="0" y="0"/>
          <a:ext cx="10805877" cy="450740"/>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IN" sz="1600" b="1" kern="1200">
              <a:latin typeface="Cambria" panose="02040503050406030204" pitchFamily="18" charset="0"/>
            </a:rPr>
            <a:t>The conceptual framework specifies an approach for a professional accountant to: </a:t>
          </a:r>
        </a:p>
      </dsp:txBody>
      <dsp:txXfrm>
        <a:off x="0" y="0"/>
        <a:ext cx="10805877" cy="450740"/>
      </dsp:txXfrm>
    </dsp:sp>
    <dsp:sp modelId="{76EBB0DE-8977-44CB-90AD-5B18FC147F2A}">
      <dsp:nvSpPr>
        <dsp:cNvPr id="0" name=""/>
        <dsp:cNvSpPr/>
      </dsp:nvSpPr>
      <dsp:spPr>
        <a:xfrm>
          <a:off x="5276" y="450740"/>
          <a:ext cx="3598441" cy="9465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b="1" kern="1200" dirty="0">
              <a:latin typeface="Cambria" panose="02040503050406030204" pitchFamily="18" charset="0"/>
            </a:rPr>
            <a:t>Identify threats to compliance with the fundamental principles; </a:t>
          </a:r>
        </a:p>
      </dsp:txBody>
      <dsp:txXfrm>
        <a:off x="5276" y="450740"/>
        <a:ext cx="3598441" cy="946555"/>
      </dsp:txXfrm>
    </dsp:sp>
    <dsp:sp modelId="{09179053-4EBA-428D-A2CF-A60CBBEF3E8C}">
      <dsp:nvSpPr>
        <dsp:cNvPr id="0" name=""/>
        <dsp:cNvSpPr/>
      </dsp:nvSpPr>
      <dsp:spPr>
        <a:xfrm>
          <a:off x="3603718" y="450740"/>
          <a:ext cx="3598441" cy="9465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b="1" kern="1200">
              <a:latin typeface="Cambria" panose="02040503050406030204" pitchFamily="18" charset="0"/>
            </a:rPr>
            <a:t>Evaluate the threats identified; and </a:t>
          </a:r>
        </a:p>
      </dsp:txBody>
      <dsp:txXfrm>
        <a:off x="3603718" y="450740"/>
        <a:ext cx="3598441" cy="946555"/>
      </dsp:txXfrm>
    </dsp:sp>
    <dsp:sp modelId="{C8077597-3EF0-4120-816B-AD52F49FDB26}">
      <dsp:nvSpPr>
        <dsp:cNvPr id="0" name=""/>
        <dsp:cNvSpPr/>
      </dsp:nvSpPr>
      <dsp:spPr>
        <a:xfrm>
          <a:off x="7202159" y="450740"/>
          <a:ext cx="3598441" cy="946555"/>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IN" sz="1600" b="1" kern="1200" dirty="0">
              <a:latin typeface="Cambria" panose="02040503050406030204" pitchFamily="18" charset="0"/>
            </a:rPr>
            <a:t>Address the threats by eliminating or reducing them to an acceptable level.</a:t>
          </a:r>
        </a:p>
      </dsp:txBody>
      <dsp:txXfrm>
        <a:off x="7202159" y="450740"/>
        <a:ext cx="3598441" cy="946555"/>
      </dsp:txXfrm>
    </dsp:sp>
    <dsp:sp modelId="{69319373-D21D-4924-B897-8ECDE4022355}">
      <dsp:nvSpPr>
        <dsp:cNvPr id="0" name=""/>
        <dsp:cNvSpPr/>
      </dsp:nvSpPr>
      <dsp:spPr>
        <a:xfrm>
          <a:off x="0" y="1397296"/>
          <a:ext cx="10805877" cy="10517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7DF9E-AAD3-415E-850A-5F88A755F795}">
      <dsp:nvSpPr>
        <dsp:cNvPr id="0" name=""/>
        <dsp:cNvSpPr/>
      </dsp:nvSpPr>
      <dsp:spPr>
        <a:xfrm>
          <a:off x="1603" y="1914839"/>
          <a:ext cx="1795012" cy="692874"/>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854578-4CF3-460B-8BD5-E85F9695C5AB}">
      <dsp:nvSpPr>
        <dsp:cNvPr id="0" name=""/>
        <dsp:cNvSpPr/>
      </dsp:nvSpPr>
      <dsp:spPr>
        <a:xfrm>
          <a:off x="480273" y="2088058"/>
          <a:ext cx="1515788" cy="6928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44525">
            <a:lnSpc>
              <a:spcPct val="90000"/>
            </a:lnSpc>
            <a:spcBef>
              <a:spcPct val="0"/>
            </a:spcBef>
            <a:spcAft>
              <a:spcPct val="35000"/>
            </a:spcAft>
            <a:buClrTx/>
            <a:buFontTx/>
            <a:buNone/>
          </a:pPr>
          <a:r>
            <a:rPr lang="en-US" sz="1450" b="1" kern="1200" dirty="0">
              <a:latin typeface="Cambria" panose="02040503050406030204" pitchFamily="18" charset="0"/>
            </a:rPr>
            <a:t>Threat Identification</a:t>
          </a:r>
        </a:p>
      </dsp:txBody>
      <dsp:txXfrm>
        <a:off x="500567" y="2108352"/>
        <a:ext cx="1475200" cy="652286"/>
      </dsp:txXfrm>
    </dsp:sp>
    <dsp:sp modelId="{2DEB6773-7C2B-4A81-BC82-E36EA83654D2}">
      <dsp:nvSpPr>
        <dsp:cNvPr id="0" name=""/>
        <dsp:cNvSpPr/>
      </dsp:nvSpPr>
      <dsp:spPr>
        <a:xfrm>
          <a:off x="2051906" y="1914839"/>
          <a:ext cx="1795012" cy="692874"/>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9615B9-920E-4377-923F-FC6CFC1F831F}">
      <dsp:nvSpPr>
        <dsp:cNvPr id="0" name=""/>
        <dsp:cNvSpPr/>
      </dsp:nvSpPr>
      <dsp:spPr>
        <a:xfrm>
          <a:off x="2530576" y="2088058"/>
          <a:ext cx="1515788" cy="6928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ClrTx/>
            <a:buFontTx/>
            <a:buNone/>
          </a:pPr>
          <a:r>
            <a:rPr lang="en-US" sz="1550" b="1" kern="1200" dirty="0">
              <a:latin typeface="Cambria" panose="02040503050406030204" pitchFamily="18" charset="0"/>
              <a:cs typeface="Tahoma" panose="020B0604030504040204" pitchFamily="34" charset="0"/>
            </a:rPr>
            <a:t>Threat Evaluation</a:t>
          </a:r>
          <a:endParaRPr lang="en-US" sz="1550" kern="1200" dirty="0">
            <a:latin typeface="Cambria" panose="02040503050406030204" pitchFamily="18" charset="0"/>
          </a:endParaRPr>
        </a:p>
      </dsp:txBody>
      <dsp:txXfrm>
        <a:off x="2550870" y="2108352"/>
        <a:ext cx="1475200" cy="652286"/>
      </dsp:txXfrm>
    </dsp:sp>
    <dsp:sp modelId="{E5950F64-5F42-465E-9319-B8DC9404ECCB}">
      <dsp:nvSpPr>
        <dsp:cNvPr id="0" name=""/>
        <dsp:cNvSpPr/>
      </dsp:nvSpPr>
      <dsp:spPr>
        <a:xfrm>
          <a:off x="4102210" y="1914839"/>
          <a:ext cx="1795012" cy="692874"/>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6CC08-AE0D-41B6-8AFD-A3954F65DCE7}">
      <dsp:nvSpPr>
        <dsp:cNvPr id="0" name=""/>
        <dsp:cNvSpPr/>
      </dsp:nvSpPr>
      <dsp:spPr>
        <a:xfrm>
          <a:off x="4520748" y="2088058"/>
          <a:ext cx="1515788" cy="6928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None/>
          </a:pPr>
          <a:r>
            <a:rPr lang="en-US" sz="1550" b="1" kern="1200">
              <a:latin typeface="Cambria" panose="02040503050406030204" pitchFamily="18" charset="0"/>
              <a:cs typeface="Tahoma" panose="020B0604030504040204" pitchFamily="34" charset="0"/>
            </a:rPr>
            <a:t>Apply safeguards</a:t>
          </a:r>
          <a:endParaRPr lang="en-US" sz="1550" kern="1200" dirty="0">
            <a:latin typeface="Cambria" panose="02040503050406030204" pitchFamily="18" charset="0"/>
          </a:endParaRPr>
        </a:p>
      </dsp:txBody>
      <dsp:txXfrm>
        <a:off x="4541042" y="2108352"/>
        <a:ext cx="1475200" cy="652286"/>
      </dsp:txXfrm>
    </dsp:sp>
    <dsp:sp modelId="{C84949CC-B42E-4F46-998D-B9220C7DA17E}">
      <dsp:nvSpPr>
        <dsp:cNvPr id="0" name=""/>
        <dsp:cNvSpPr/>
      </dsp:nvSpPr>
      <dsp:spPr>
        <a:xfrm>
          <a:off x="6418480" y="1362611"/>
          <a:ext cx="1795012" cy="692874"/>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5E2005-FF00-4D2C-9E28-90CDB3D1E1CC}">
      <dsp:nvSpPr>
        <dsp:cNvPr id="0" name=""/>
        <dsp:cNvSpPr/>
      </dsp:nvSpPr>
      <dsp:spPr>
        <a:xfrm>
          <a:off x="6897159" y="1535830"/>
          <a:ext cx="1515788" cy="6928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None/>
          </a:pPr>
          <a:r>
            <a:rPr lang="en-US" sz="1550" b="1" kern="1200" dirty="0">
              <a:latin typeface="Cambria" panose="02040503050406030204" pitchFamily="18" charset="0"/>
              <a:cs typeface="Tahoma" panose="020B0604030504040204" pitchFamily="34" charset="0"/>
            </a:rPr>
            <a:t>Reduce Threats</a:t>
          </a:r>
          <a:endParaRPr lang="en-US" sz="1550" kern="1200" dirty="0">
            <a:latin typeface="Cambria" panose="02040503050406030204" pitchFamily="18" charset="0"/>
          </a:endParaRPr>
        </a:p>
      </dsp:txBody>
      <dsp:txXfrm>
        <a:off x="6917453" y="1556124"/>
        <a:ext cx="1475200" cy="652286"/>
      </dsp:txXfrm>
    </dsp:sp>
    <dsp:sp modelId="{436CA2BA-AAFB-4BF6-9EA1-ECB37C569FB5}">
      <dsp:nvSpPr>
        <dsp:cNvPr id="0" name=""/>
        <dsp:cNvSpPr/>
      </dsp:nvSpPr>
      <dsp:spPr>
        <a:xfrm>
          <a:off x="6294215" y="2543090"/>
          <a:ext cx="1795012" cy="692874"/>
        </a:xfrm>
        <a:prstGeom prst="chevron">
          <a:avLst>
            <a:gd name="adj" fmla="val 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55693-4457-4CC2-B640-48C16637569E}">
      <dsp:nvSpPr>
        <dsp:cNvPr id="0" name=""/>
        <dsp:cNvSpPr/>
      </dsp:nvSpPr>
      <dsp:spPr>
        <a:xfrm>
          <a:off x="6772881" y="2716308"/>
          <a:ext cx="1515788" cy="6928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ClrTx/>
            <a:buFontTx/>
            <a:buNone/>
          </a:pPr>
          <a:r>
            <a:rPr lang="en-US" sz="1550" b="1" kern="1200">
              <a:latin typeface="Cambria" panose="02040503050406030204" pitchFamily="18" charset="0"/>
              <a:cs typeface="Tahoma" panose="020B0604030504040204" pitchFamily="34" charset="0"/>
            </a:rPr>
            <a:t>Not possible to reduce threats</a:t>
          </a:r>
          <a:endParaRPr lang="en-US" sz="1550" kern="1200" dirty="0">
            <a:latin typeface="Cambria" panose="02040503050406030204" pitchFamily="18" charset="0"/>
          </a:endParaRPr>
        </a:p>
      </dsp:txBody>
      <dsp:txXfrm>
        <a:off x="6793175" y="2736602"/>
        <a:ext cx="1475200" cy="6522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64E86-457F-4B1E-9962-11E9A4CB52E3}" type="datetimeFigureOut">
              <a:rPr lang="en-IN" smtClean="0"/>
              <a:t>11-08-2023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506D9-C59D-4E37-8C6D-D2070DD55C5E}" type="slidenum">
              <a:rPr lang="en-IN" smtClean="0"/>
              <a:t>‹#›</a:t>
            </a:fld>
            <a:endParaRPr lang="en-IN"/>
          </a:p>
        </p:txBody>
      </p:sp>
    </p:spTree>
    <p:extLst>
      <p:ext uri="{BB962C8B-B14F-4D97-AF65-F5344CB8AC3E}">
        <p14:creationId xmlns:p14="http://schemas.microsoft.com/office/powerpoint/2010/main" val="18246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8506D9-C59D-4E37-8C6D-D2070DD55C5E}" type="slidenum">
              <a:rPr lang="en-IN" smtClean="0"/>
              <a:t>36</a:t>
            </a:fld>
            <a:endParaRPr lang="en-IN"/>
          </a:p>
        </p:txBody>
      </p:sp>
    </p:spTree>
    <p:extLst>
      <p:ext uri="{BB962C8B-B14F-4D97-AF65-F5344CB8AC3E}">
        <p14:creationId xmlns:p14="http://schemas.microsoft.com/office/powerpoint/2010/main" val="1182860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8506D9-C59D-4E37-8C6D-D2070DD55C5E}" type="slidenum">
              <a:rPr lang="en-IN" smtClean="0"/>
              <a:t>37</a:t>
            </a:fld>
            <a:endParaRPr lang="en-IN"/>
          </a:p>
        </p:txBody>
      </p:sp>
    </p:spTree>
    <p:extLst>
      <p:ext uri="{BB962C8B-B14F-4D97-AF65-F5344CB8AC3E}">
        <p14:creationId xmlns:p14="http://schemas.microsoft.com/office/powerpoint/2010/main" val="359746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0" i="0" dirty="0">
                <a:solidFill>
                  <a:schemeClr val="accent4">
                    <a:lumMod val="50000"/>
                  </a:schemeClr>
                </a:solidFill>
                <a:latin typeface="Cambria" panose="02040503050406030204" pitchFamily="18" charset="0"/>
              </a:rPr>
              <a:t>Providing administrative services to an audit client does not usually create a threat. E.g.</a:t>
            </a:r>
          </a:p>
          <a:p>
            <a:pPr marL="342900" lvl="0" indent="-342900">
              <a:buFont typeface="Arial" pitchFamily="34" charset="0"/>
              <a:buChar char="•"/>
            </a:pPr>
            <a:r>
              <a:rPr lang="en-US" sz="1500" b="0" i="0" dirty="0">
                <a:solidFill>
                  <a:schemeClr val="accent4">
                    <a:lumMod val="50000"/>
                  </a:schemeClr>
                </a:solidFill>
                <a:latin typeface="Cambria" panose="02040503050406030204" pitchFamily="18" charset="0"/>
              </a:rPr>
              <a:t>Word processing services.</a:t>
            </a:r>
          </a:p>
          <a:p>
            <a:pPr marL="342900" lvl="0" indent="-342900">
              <a:buFont typeface="Arial" pitchFamily="34" charset="0"/>
              <a:buChar char="•"/>
            </a:pPr>
            <a:r>
              <a:rPr lang="en-US" sz="1500" b="0" i="0" dirty="0">
                <a:solidFill>
                  <a:schemeClr val="accent4">
                    <a:lumMod val="50000"/>
                  </a:schemeClr>
                </a:solidFill>
                <a:latin typeface="Cambria" panose="02040503050406030204" pitchFamily="18" charset="0"/>
              </a:rPr>
              <a:t>Preparing administrative or statutory forms for client approval.</a:t>
            </a:r>
          </a:p>
          <a:p>
            <a:pPr marL="342900" lvl="0" indent="-342900">
              <a:buFont typeface="Arial" pitchFamily="34" charset="0"/>
              <a:buChar char="•"/>
            </a:pPr>
            <a:r>
              <a:rPr lang="en-US" sz="1500" b="0" i="0" dirty="0">
                <a:solidFill>
                  <a:schemeClr val="accent4">
                    <a:lumMod val="50000"/>
                  </a:schemeClr>
                </a:solidFill>
                <a:latin typeface="Cambria" panose="02040503050406030204" pitchFamily="18" charset="0"/>
              </a:rPr>
              <a:t>Submitting such forms as instructed by the client.</a:t>
            </a:r>
          </a:p>
          <a:p>
            <a:pPr marL="342900" lvl="0" indent="-342900">
              <a:buFont typeface="Arial" pitchFamily="34" charset="0"/>
              <a:buChar char="•"/>
            </a:pPr>
            <a:r>
              <a:rPr lang="en-US" sz="1500" b="0" i="0" dirty="0">
                <a:solidFill>
                  <a:schemeClr val="accent4">
                    <a:lumMod val="50000"/>
                  </a:schemeClr>
                </a:solidFill>
                <a:latin typeface="Cambria" panose="02040503050406030204" pitchFamily="18" charset="0"/>
              </a:rPr>
              <a:t>Monitoring statutory filing dates, and advising an audit client of those dates.</a:t>
            </a:r>
            <a:endParaRPr lang="en-IN" sz="1500" b="0" i="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FC8506D9-C59D-4E37-8C6D-D2070DD55C5E}" type="slidenum">
              <a:rPr lang="en-IN" smtClean="0"/>
              <a:t>41</a:t>
            </a:fld>
            <a:endParaRPr lang="en-IN"/>
          </a:p>
        </p:txBody>
      </p:sp>
    </p:spTree>
    <p:extLst>
      <p:ext uri="{BB962C8B-B14F-4D97-AF65-F5344CB8AC3E}">
        <p14:creationId xmlns:p14="http://schemas.microsoft.com/office/powerpoint/2010/main" val="38397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8506D9-C59D-4E37-8C6D-D2070DD55C5E}" type="slidenum">
              <a:rPr lang="en-IN" smtClean="0"/>
              <a:t>42</a:t>
            </a:fld>
            <a:endParaRPr lang="en-IN"/>
          </a:p>
        </p:txBody>
      </p:sp>
    </p:spTree>
    <p:extLst>
      <p:ext uri="{BB962C8B-B14F-4D97-AF65-F5344CB8AC3E}">
        <p14:creationId xmlns:p14="http://schemas.microsoft.com/office/powerpoint/2010/main" val="335773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8506D9-C59D-4E37-8C6D-D2070DD55C5E}" type="slidenum">
              <a:rPr lang="en-IN" smtClean="0"/>
              <a:t>48</a:t>
            </a:fld>
            <a:endParaRPr lang="en-IN"/>
          </a:p>
        </p:txBody>
      </p:sp>
    </p:spTree>
    <p:extLst>
      <p:ext uri="{BB962C8B-B14F-4D97-AF65-F5344CB8AC3E}">
        <p14:creationId xmlns:p14="http://schemas.microsoft.com/office/powerpoint/2010/main" val="3231142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8506D9-C59D-4E37-8C6D-D2070DD55C5E}" type="slidenum">
              <a:rPr lang="en-IN" smtClean="0"/>
              <a:t>52</a:t>
            </a:fld>
            <a:endParaRPr lang="en-IN"/>
          </a:p>
        </p:txBody>
      </p:sp>
    </p:spTree>
    <p:extLst>
      <p:ext uri="{BB962C8B-B14F-4D97-AF65-F5344CB8AC3E}">
        <p14:creationId xmlns:p14="http://schemas.microsoft.com/office/powerpoint/2010/main" val="171171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FC8506D9-C59D-4E37-8C6D-D2070DD55C5E}" type="slidenum">
              <a:rPr lang="en-IN" smtClean="0"/>
              <a:t>56</a:t>
            </a:fld>
            <a:endParaRPr lang="en-IN"/>
          </a:p>
        </p:txBody>
      </p:sp>
    </p:spTree>
    <p:extLst>
      <p:ext uri="{BB962C8B-B14F-4D97-AF65-F5344CB8AC3E}">
        <p14:creationId xmlns:p14="http://schemas.microsoft.com/office/powerpoint/2010/main" val="372948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F8F5F1E-2F73-48E3-86A8-E3EE21E8A6BB}"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3602529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F8F5F1E-2F73-48E3-86A8-E3EE21E8A6BB}"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236985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F8F5F1E-2F73-48E3-86A8-E3EE21E8A6BB}"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366386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F8F5F1E-2F73-48E3-86A8-E3EE21E8A6BB}"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146040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8F5F1E-2F73-48E3-86A8-E3EE21E8A6BB}" type="datetimeFigureOut">
              <a:rPr lang="en-IN" smtClean="0"/>
              <a:t>11-08-2023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4066128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F8F5F1E-2F73-48E3-86A8-E3EE21E8A6BB}" type="datetimeFigureOut">
              <a:rPr lang="en-IN" smtClean="0"/>
              <a:t>11-08-2023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194613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F8F5F1E-2F73-48E3-86A8-E3EE21E8A6BB}" type="datetimeFigureOut">
              <a:rPr lang="en-IN" smtClean="0"/>
              <a:t>11-08-2023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329166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F8F5F1E-2F73-48E3-86A8-E3EE21E8A6BB}" type="datetimeFigureOut">
              <a:rPr lang="en-IN" smtClean="0"/>
              <a:t>11-08-2023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68975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F5F1E-2F73-48E3-86A8-E3EE21E8A6BB}" type="datetimeFigureOut">
              <a:rPr lang="en-IN" smtClean="0"/>
              <a:t>11-08-2023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43437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5F1E-2F73-48E3-86A8-E3EE21E8A6BB}" type="datetimeFigureOut">
              <a:rPr lang="en-IN" smtClean="0"/>
              <a:t>11-08-2023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4188120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8F5F1E-2F73-48E3-86A8-E3EE21E8A6BB}" type="datetimeFigureOut">
              <a:rPr lang="en-IN" smtClean="0"/>
              <a:t>11-08-2023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FB73F3D-0041-4AA4-B0CC-83A87CB05033}" type="slidenum">
              <a:rPr lang="en-IN" smtClean="0"/>
              <a:t>‹#›</a:t>
            </a:fld>
            <a:endParaRPr lang="en-IN"/>
          </a:p>
        </p:txBody>
      </p:sp>
    </p:spTree>
    <p:extLst>
      <p:ext uri="{BB962C8B-B14F-4D97-AF65-F5344CB8AC3E}">
        <p14:creationId xmlns:p14="http://schemas.microsoft.com/office/powerpoint/2010/main" val="3868437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F5F1E-2F73-48E3-86A8-E3EE21E8A6BB}" type="datetimeFigureOut">
              <a:rPr lang="en-IN" smtClean="0"/>
              <a:t>11-08-2023</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73F3D-0041-4AA4-B0CC-83A87CB05033}" type="slidenum">
              <a:rPr lang="en-IN" smtClean="0"/>
              <a:t>‹#›</a:t>
            </a:fld>
            <a:endParaRPr lang="en-IN"/>
          </a:p>
        </p:txBody>
      </p:sp>
    </p:spTree>
    <p:extLst>
      <p:ext uri="{BB962C8B-B14F-4D97-AF65-F5344CB8AC3E}">
        <p14:creationId xmlns:p14="http://schemas.microsoft.com/office/powerpoint/2010/main" val="733001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1.jpeg"/><Relationship Id="rId7" Type="http://schemas.openxmlformats.org/officeDocument/2006/relationships/diagramColors" Target="../diagrams/colors1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2.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 Id="rId9"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8.xml.rels><?xml version="1.0" encoding="UTF-8" standalone="yes"?>
<Relationships xmlns="http://schemas.openxmlformats.org/package/2006/relationships"><Relationship Id="rId8" Type="http://schemas.openxmlformats.org/officeDocument/2006/relationships/hyperlink" Target="https://www.icai.org/resource/51767esb41441.pdf" TargetMode="External"/><Relationship Id="rId3" Type="http://schemas.openxmlformats.org/officeDocument/2006/relationships/hyperlink" Target="https://www.icai.org/resource/55133CodeofEthics-2019.pdf" TargetMode="External"/><Relationship Id="rId7" Type="http://schemas.openxmlformats.org/officeDocument/2006/relationships/hyperlink" Target="https://www.icai.org/resource/8195gui_ces_05.pdf"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hyperlink" Target="https://www.icai.org/resource/22046CodeofEthics-2009.pdf" TargetMode="External"/><Relationship Id="rId5" Type="http://schemas.openxmlformats.org/officeDocument/2006/relationships/hyperlink" Target="https://www.icai.org/resource/59111esb48239.pdf" TargetMode="External"/><Relationship Id="rId4" Type="http://schemas.openxmlformats.org/officeDocument/2006/relationships/hyperlink" Target="https://www.icai.org/resource/60018code-of-ethics-2020vol2.pdf"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www.icai.org/resource/45384esb35649.pdf" TargetMode="External"/><Relationship Id="rId13" Type="http://schemas.openxmlformats.org/officeDocument/2006/relationships/hyperlink" Target="https://www.icai.org/post.html?post_id=10657" TargetMode="External"/><Relationship Id="rId3" Type="http://schemas.openxmlformats.org/officeDocument/2006/relationships/hyperlink" Target="https://www.icai.org/new_post.html?post_id=16470" TargetMode="External"/><Relationship Id="rId7" Type="http://schemas.openxmlformats.org/officeDocument/2006/relationships/hyperlink" Target="https://www.icai.org/resource/47710esb37603.pdf" TargetMode="External"/><Relationship Id="rId12" Type="http://schemas.openxmlformats.org/officeDocument/2006/relationships/hyperlink" Target="https://www.icai.org/new_post.html?post_id=11383&amp;c_id=219" TargetMode="External"/><Relationship Id="rId17" Type="http://schemas.openxmlformats.org/officeDocument/2006/relationships/image" Target="../media/image31.jpeg"/><Relationship Id="rId2" Type="http://schemas.openxmlformats.org/officeDocument/2006/relationships/hyperlink" Target="https://www.icai.org/new_post.html?post_id=16505" TargetMode="External"/><Relationship Id="rId16" Type="http://schemas.openxmlformats.org/officeDocument/2006/relationships/hyperlink" Target="https://www.icai.org/new_post.html?post_id=7494&amp;c_id=219" TargetMode="External"/><Relationship Id="rId1" Type="http://schemas.openxmlformats.org/officeDocument/2006/relationships/slideLayout" Target="../slideLayouts/slideLayout2.xml"/><Relationship Id="rId6" Type="http://schemas.openxmlformats.org/officeDocument/2006/relationships/hyperlink" Target="https://www.icai.org/resource/53152esb42585.pdf" TargetMode="External"/><Relationship Id="rId11" Type="http://schemas.openxmlformats.org/officeDocument/2006/relationships/hyperlink" Target="https://www.icai.org/resource/42430esbanno-200616.pdf" TargetMode="External"/><Relationship Id="rId5" Type="http://schemas.openxmlformats.org/officeDocument/2006/relationships/hyperlink" Target="https://www.icai.org/resource/59065esb48189.pdf" TargetMode="External"/><Relationship Id="rId15" Type="http://schemas.openxmlformats.org/officeDocument/2006/relationships/hyperlink" Target="https://www.icai.org/new_post.html?post_id=7493&amp;c_id=219" TargetMode="External"/><Relationship Id="rId10" Type="http://schemas.openxmlformats.org/officeDocument/2006/relationships/hyperlink" Target="https://www.icai.org/resource/44223esb34058.pdf" TargetMode="External"/><Relationship Id="rId4" Type="http://schemas.openxmlformats.org/officeDocument/2006/relationships/hyperlink" Target="https://www.icai.org/new_post.html?post_id=16461" TargetMode="External"/><Relationship Id="rId9" Type="http://schemas.openxmlformats.org/officeDocument/2006/relationships/hyperlink" Target="https://www.icai.org/resource/44207esb-kyc-guidelines.pdf" TargetMode="External"/><Relationship Id="rId14" Type="http://schemas.openxmlformats.org/officeDocument/2006/relationships/hyperlink" Target="https://www.icai.org/post.html?post_id=1058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www.icai.org/post.html?post_id=1132" TargetMode="External"/><Relationship Id="rId13" Type="http://schemas.openxmlformats.org/officeDocument/2006/relationships/hyperlink" Target="https://www.icai.org/post.html?post_id=1139" TargetMode="External"/><Relationship Id="rId3" Type="http://schemas.openxmlformats.org/officeDocument/2006/relationships/hyperlink" Target="https://www.icai.org/post.html?post_id=15609" TargetMode="External"/><Relationship Id="rId7" Type="http://schemas.openxmlformats.org/officeDocument/2006/relationships/hyperlink" Target="https://www.icai.org/post.html?post_id=2531" TargetMode="External"/><Relationship Id="rId12" Type="http://schemas.openxmlformats.org/officeDocument/2006/relationships/hyperlink" Target="https://www.icai.org/post.html?post_id=1137" TargetMode="Externa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s://www.icai.org/post.html?post_id=10656" TargetMode="External"/><Relationship Id="rId11" Type="http://schemas.openxmlformats.org/officeDocument/2006/relationships/hyperlink" Target="https://www.icai.org/resource/40705esb30530-7.pdf" TargetMode="External"/><Relationship Id="rId5" Type="http://schemas.openxmlformats.org/officeDocument/2006/relationships/hyperlink" Target="https://www.icai.org/resource/33434esbcca.pdf" TargetMode="External"/><Relationship Id="rId10" Type="http://schemas.openxmlformats.org/officeDocument/2006/relationships/hyperlink" Target="https://www.icai.org/resource/40704esb30530-6.pdf" TargetMode="External"/><Relationship Id="rId4" Type="http://schemas.openxmlformats.org/officeDocument/2006/relationships/hyperlink" Target="https://www.icai.org/resource/42431Clarification-200616a.pdf" TargetMode="External"/><Relationship Id="rId9" Type="http://schemas.openxmlformats.org/officeDocument/2006/relationships/hyperlink" Target="https://www.icai.org/post.html?post_id=1136" TargetMode="External"/></Relationships>
</file>

<file path=ppt/slides/_rels/slide71.xml.rels><?xml version="1.0" encoding="UTF-8" standalone="yes"?>
<Relationships xmlns="http://schemas.openxmlformats.org/package/2006/relationships"><Relationship Id="rId8" Type="http://schemas.openxmlformats.org/officeDocument/2006/relationships/hyperlink" Target="https://www.icai.org/resource/13570announ241008a.pdf" TargetMode="External"/><Relationship Id="rId3" Type="http://schemas.openxmlformats.org/officeDocument/2006/relationships/hyperlink" Target="https://www.icai.org/resource/42433council%20guideline-200616a.pdf" TargetMode="External"/><Relationship Id="rId7" Type="http://schemas.openxmlformats.org/officeDocument/2006/relationships/hyperlink" Target="https://www.icai.org/resource/13571announ241008b.pdf" TargetMode="External"/><Relationship Id="rId2" Type="http://schemas.openxmlformats.org/officeDocument/2006/relationships/hyperlink" Target="https://www.icai.org/resource/42432esbguideline-200616.pdf" TargetMode="External"/><Relationship Id="rId1" Type="http://schemas.openxmlformats.org/officeDocument/2006/relationships/slideLayout" Target="../slideLayouts/slideLayout2.xml"/><Relationship Id="rId6" Type="http://schemas.openxmlformats.org/officeDocument/2006/relationships/hyperlink" Target="https://www.icai.org/resource/8192announ1437.pdf" TargetMode="External"/><Relationship Id="rId11" Type="http://schemas.openxmlformats.org/officeDocument/2006/relationships/image" Target="../media/image33.jpeg"/><Relationship Id="rId5" Type="http://schemas.openxmlformats.org/officeDocument/2006/relationships/hyperlink" Target="https://www.icai.org/resource/35917esb25406.pdf" TargetMode="External"/><Relationship Id="rId10" Type="http://schemas.openxmlformats.org/officeDocument/2006/relationships/hyperlink" Target="http://resource.cdn.icai.org/9061announ1040.pdf" TargetMode="External"/><Relationship Id="rId4" Type="http://schemas.openxmlformats.org/officeDocument/2006/relationships/hyperlink" Target="https://www.icai.org/resource/42434guidelinesesb-200616b.pdf" TargetMode="External"/><Relationship Id="rId9" Type="http://schemas.openxmlformats.org/officeDocument/2006/relationships/hyperlink" Target="https://www.icai.org/post.html?post_id=4630&amp;c_id=237"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p, Growth, Success, Arrow,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p:cNvSpPr txBox="1"/>
          <p:nvPr/>
        </p:nvSpPr>
        <p:spPr>
          <a:xfrm>
            <a:off x="93783" y="231860"/>
            <a:ext cx="5669280" cy="1723549"/>
          </a:xfrm>
          <a:prstGeom prst="rect">
            <a:avLst/>
          </a:prstGeom>
          <a:noFill/>
        </p:spPr>
        <p:txBody>
          <a:bodyPr wrap="square" rtlCol="0">
            <a:spAutoFit/>
          </a:bodyPr>
          <a:lstStyle/>
          <a:p>
            <a:r>
              <a:rPr lang="en-US" sz="4200" b="1" dirty="0">
                <a:solidFill>
                  <a:srgbClr val="CC0000"/>
                </a:solidFill>
                <a:latin typeface="Cambria" panose="02040503050406030204" pitchFamily="18" charset="0"/>
              </a:rPr>
              <a:t>CODE OF ETHICS</a:t>
            </a:r>
          </a:p>
          <a:p>
            <a:endParaRPr lang="en-US" sz="2400" b="1" dirty="0">
              <a:solidFill>
                <a:srgbClr val="CC0000"/>
              </a:solidFill>
              <a:latin typeface="Cambria" panose="02040503050406030204" pitchFamily="18" charset="0"/>
            </a:endParaRPr>
          </a:p>
          <a:p>
            <a:r>
              <a:rPr lang="en-US" sz="3800" b="1" i="1" dirty="0">
                <a:solidFill>
                  <a:srgbClr val="CC0000"/>
                </a:solidFill>
                <a:latin typeface="Cambria" panose="02040503050406030204" pitchFamily="18" charset="0"/>
              </a:rPr>
              <a:t>- SIGNIFICANT CHANGES</a:t>
            </a:r>
          </a:p>
        </p:txBody>
      </p:sp>
      <p:sp>
        <p:nvSpPr>
          <p:cNvPr id="17" name="TextBox 16"/>
          <p:cNvSpPr txBox="1"/>
          <p:nvPr/>
        </p:nvSpPr>
        <p:spPr>
          <a:xfrm>
            <a:off x="93783" y="3965409"/>
            <a:ext cx="6989405" cy="646331"/>
          </a:xfrm>
          <a:prstGeom prst="rect">
            <a:avLst/>
          </a:prstGeom>
          <a:noFill/>
        </p:spPr>
        <p:txBody>
          <a:bodyPr wrap="square" rtlCol="0">
            <a:spAutoFit/>
          </a:bodyPr>
          <a:lstStyle/>
          <a:p>
            <a:r>
              <a:rPr lang="en-US" sz="3600" b="1" dirty="0">
                <a:latin typeface="Cambria" panose="02040503050406030204" pitchFamily="18" charset="0"/>
              </a:rPr>
              <a:t>- Speaker - CA VIKASH JAIN, RCM</a:t>
            </a:r>
            <a:endParaRPr lang="en-IN" sz="3600" b="1" dirty="0">
              <a:latin typeface="Cambria" panose="02040503050406030204" pitchFamily="18" charset="0"/>
            </a:endParaRPr>
          </a:p>
        </p:txBody>
      </p:sp>
    </p:spTree>
    <p:extLst>
      <p:ext uri="{BB962C8B-B14F-4D97-AF65-F5344CB8AC3E}">
        <p14:creationId xmlns:p14="http://schemas.microsoft.com/office/powerpoint/2010/main" val="1774926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3" name="Group 2"/>
          <p:cNvGrpSpPr/>
          <p:nvPr/>
        </p:nvGrpSpPr>
        <p:grpSpPr>
          <a:xfrm>
            <a:off x="562707" y="1241317"/>
            <a:ext cx="11300346" cy="5130449"/>
            <a:chOff x="562707" y="3405687"/>
            <a:chExt cx="11300346" cy="722564"/>
          </a:xfrm>
        </p:grpSpPr>
        <p:sp>
          <p:nvSpPr>
            <p:cNvPr id="11" name="Freeform 10"/>
            <p:cNvSpPr/>
            <p:nvPr/>
          </p:nvSpPr>
          <p:spPr>
            <a:xfrm>
              <a:off x="603650" y="3479343"/>
              <a:ext cx="11259403" cy="282946"/>
            </a:xfrm>
            <a:custGeom>
              <a:avLst/>
              <a:gdLst>
                <a:gd name="connsiteX0" fmla="*/ 0 w 11259403"/>
                <a:gd name="connsiteY0" fmla="*/ 0 h 282946"/>
                <a:gd name="connsiteX1" fmla="*/ 11259403 w 11259403"/>
                <a:gd name="connsiteY1" fmla="*/ 0 h 282946"/>
                <a:gd name="connsiteX2" fmla="*/ 11259403 w 11259403"/>
                <a:gd name="connsiteY2" fmla="*/ 282946 h 282946"/>
                <a:gd name="connsiteX3" fmla="*/ 0 w 11259403"/>
                <a:gd name="connsiteY3" fmla="*/ 282946 h 282946"/>
                <a:gd name="connsiteX4" fmla="*/ 0 w 11259403"/>
                <a:gd name="connsiteY4" fmla="*/ 0 h 282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82946">
                  <a:moveTo>
                    <a:pt x="0" y="0"/>
                  </a:moveTo>
                  <a:lnTo>
                    <a:pt x="11259403" y="0"/>
                  </a:lnTo>
                  <a:lnTo>
                    <a:pt x="11259403" y="282946"/>
                  </a:lnTo>
                  <a:lnTo>
                    <a:pt x="0" y="282946"/>
                  </a:lnTo>
                  <a:lnTo>
                    <a:pt x="0" y="0"/>
                  </a:lnTo>
                  <a:close/>
                </a:path>
              </a:pathLst>
            </a:custGeom>
            <a:ln>
              <a:solidFill>
                <a:srgbClr val="41719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70456" rIns="873855" bIns="35560" numCol="1" spcCol="1270" anchor="t" anchorCtr="0">
              <a:noAutofit/>
            </a:bodyPr>
            <a:lstStyle/>
            <a:p>
              <a:pPr marL="57150" lvl="1" indent="-57150" algn="l" defTabSz="222250" rtl="0">
                <a:lnSpc>
                  <a:spcPct val="90000"/>
                </a:lnSpc>
                <a:spcBef>
                  <a:spcPct val="0"/>
                </a:spcBef>
                <a:spcAft>
                  <a:spcPct val="15000"/>
                </a:spcAft>
                <a:buChar char="••"/>
              </a:pPr>
              <a:endParaRPr lang="en-IN" sz="1500" kern="1200" dirty="0">
                <a:latin typeface="Cambria" panose="02040503050406030204" pitchFamily="18" charset="0"/>
              </a:endParaRPr>
            </a:p>
            <a:p>
              <a:pPr marL="57150" lvl="1" indent="-57150" algn="l" defTabSz="222250" rtl="0">
                <a:lnSpc>
                  <a:spcPct val="90000"/>
                </a:lnSpc>
                <a:spcBef>
                  <a:spcPct val="0"/>
                </a:spcBef>
                <a:spcAft>
                  <a:spcPct val="15000"/>
                </a:spcAft>
                <a:buChar char="••"/>
              </a:pPr>
              <a:endParaRPr lang="en-IN" sz="1500" dirty="0">
                <a:latin typeface="Cambria" panose="02040503050406030204" pitchFamily="18" charset="0"/>
              </a:endParaRPr>
            </a:p>
            <a:p>
              <a:pPr marL="0" lvl="1" algn="l" defTabSz="222250" rtl="0">
                <a:lnSpc>
                  <a:spcPct val="90000"/>
                </a:lnSpc>
                <a:spcBef>
                  <a:spcPct val="0"/>
                </a:spcBef>
                <a:spcAft>
                  <a:spcPct val="15000"/>
                </a:spcAft>
              </a:pPr>
              <a:endParaRPr lang="en-IN" sz="1500" dirty="0">
                <a:latin typeface="Cambria" panose="02040503050406030204" pitchFamily="18" charset="0"/>
              </a:endParaRPr>
            </a:p>
            <a:p>
              <a:pPr marL="0" lvl="1" algn="l" defTabSz="222250" rtl="0">
                <a:lnSpc>
                  <a:spcPct val="90000"/>
                </a:lnSpc>
                <a:spcBef>
                  <a:spcPct val="0"/>
                </a:spcBef>
                <a:spcAft>
                  <a:spcPct val="15000"/>
                </a:spcAft>
              </a:pPr>
              <a:r>
                <a:rPr lang="en-IN" sz="1500" kern="1200" dirty="0">
                  <a:latin typeface="Cambria" panose="02040503050406030204" pitchFamily="18" charset="0"/>
                </a:rPr>
                <a:t>Case Law - M.K. Biswas – A Chartered Accountant accepted the appointment as Statutory Auditor of the Company on the basis of resolution of Board of Directors. There was no compliance with the requirement of Section 224 of the Companies Act, 1956 which in the present case required the appointment by the Central Government as the Company did not make appointment in the general meeting – held guilty</a:t>
              </a:r>
            </a:p>
          </p:txBody>
        </p:sp>
        <p:sp>
          <p:nvSpPr>
            <p:cNvPr id="13" name="Freeform 12"/>
            <p:cNvSpPr/>
            <p:nvPr/>
          </p:nvSpPr>
          <p:spPr>
            <a:xfrm>
              <a:off x="1166620" y="3405687"/>
              <a:ext cx="7881582" cy="147311"/>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a:solidFill>
              <a:srgbClr val="41719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5096" tIns="7191" rIns="305096" bIns="7191" numCol="1" spcCol="1270" anchor="ctr" anchorCtr="0">
              <a:noAutofit/>
            </a:bodyPr>
            <a:lstStyle/>
            <a:p>
              <a:pPr lvl="0" algn="l" defTabSz="222250" rtl="0">
                <a:lnSpc>
                  <a:spcPct val="90000"/>
                </a:lnSpc>
                <a:spcBef>
                  <a:spcPct val="0"/>
                </a:spcBef>
                <a:spcAft>
                  <a:spcPct val="35000"/>
                </a:spcAft>
              </a:pPr>
              <a:r>
                <a:rPr lang="en-IN" sz="1500" kern="1200" dirty="0">
                  <a:latin typeface="Cambria" panose="02040503050406030204" pitchFamily="18" charset="0"/>
                </a:rPr>
                <a:t>(9)	</a:t>
              </a:r>
              <a:r>
                <a:rPr lang="en-IN" sz="1500" b="1" kern="1200" dirty="0">
                  <a:latin typeface="Cambria" panose="02040503050406030204" pitchFamily="18" charset="0"/>
                </a:rPr>
                <a:t>accepts an appointment as auditor of a company without first ascertaining from it </a:t>
              </a:r>
              <a:r>
                <a:rPr lang="en-IN" sz="1500" kern="1200" dirty="0">
                  <a:latin typeface="Cambria" panose="02040503050406030204" pitchFamily="18" charset="0"/>
                </a:rPr>
                <a:t>whether the provisions of Companies Act, 2013 has been complied with</a:t>
              </a:r>
            </a:p>
          </p:txBody>
        </p:sp>
        <p:sp>
          <p:nvSpPr>
            <p:cNvPr id="14" name="Freeform 13"/>
            <p:cNvSpPr/>
            <p:nvPr/>
          </p:nvSpPr>
          <p:spPr>
            <a:xfrm>
              <a:off x="562707" y="3952835"/>
              <a:ext cx="11259403" cy="175416"/>
            </a:xfrm>
            <a:custGeom>
              <a:avLst/>
              <a:gdLst>
                <a:gd name="connsiteX0" fmla="*/ 0 w 11259403"/>
                <a:gd name="connsiteY0" fmla="*/ 0 h 212209"/>
                <a:gd name="connsiteX1" fmla="*/ 11259403 w 11259403"/>
                <a:gd name="connsiteY1" fmla="*/ 0 h 212209"/>
                <a:gd name="connsiteX2" fmla="*/ 11259403 w 11259403"/>
                <a:gd name="connsiteY2" fmla="*/ 212209 h 212209"/>
                <a:gd name="connsiteX3" fmla="*/ 0 w 11259403"/>
                <a:gd name="connsiteY3" fmla="*/ 212209 h 212209"/>
                <a:gd name="connsiteX4" fmla="*/ 0 w 11259403"/>
                <a:gd name="connsiteY4" fmla="*/ 0 h 21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209">
                  <a:moveTo>
                    <a:pt x="0" y="0"/>
                  </a:moveTo>
                  <a:lnTo>
                    <a:pt x="11259403" y="0"/>
                  </a:lnTo>
                  <a:lnTo>
                    <a:pt x="11259403" y="212209"/>
                  </a:lnTo>
                  <a:lnTo>
                    <a:pt x="0" y="212209"/>
                  </a:lnTo>
                  <a:lnTo>
                    <a:pt x="0" y="0"/>
                  </a:lnTo>
                  <a:close/>
                </a:path>
              </a:pathLst>
            </a:cu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70456" rIns="873855" bIns="35560" numCol="1" spcCol="1270" anchor="t" anchorCtr="0">
              <a:noAutofit/>
            </a:bodyPr>
            <a:lstStyle/>
            <a:p>
              <a:pPr marL="0" lvl="1" algn="l" defTabSz="222250" rtl="0">
                <a:lnSpc>
                  <a:spcPct val="90000"/>
                </a:lnSpc>
                <a:spcBef>
                  <a:spcPct val="0"/>
                </a:spcBef>
                <a:spcAft>
                  <a:spcPct val="15000"/>
                </a:spcAft>
              </a:pPr>
              <a:endParaRPr lang="en-US" sz="1500" kern="1200" dirty="0">
                <a:latin typeface="Cambria" panose="02040503050406030204" pitchFamily="18" charset="0"/>
              </a:endParaRPr>
            </a:p>
            <a:p>
              <a:pPr marL="0" lvl="1" algn="l" defTabSz="222250" rtl="0">
                <a:lnSpc>
                  <a:spcPct val="90000"/>
                </a:lnSpc>
                <a:spcBef>
                  <a:spcPct val="0"/>
                </a:spcBef>
                <a:spcAft>
                  <a:spcPct val="15000"/>
                </a:spcAft>
              </a:pPr>
              <a:endParaRPr lang="en-US" sz="1500" kern="1200" dirty="0">
                <a:latin typeface="Cambria" panose="02040503050406030204" pitchFamily="18" charset="0"/>
              </a:endParaRPr>
            </a:p>
            <a:p>
              <a:pPr marL="0" lvl="1" algn="l" defTabSz="2222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a:latin typeface="Cambria" panose="02040503050406030204" pitchFamily="18" charset="0"/>
                </a:rPr>
                <a:t>R.B. </a:t>
              </a:r>
              <a:r>
                <a:rPr lang="en-IN" sz="1500" kern="1200" dirty="0" err="1">
                  <a:latin typeface="Cambria" panose="02040503050406030204" pitchFamily="18" charset="0"/>
                </a:rPr>
                <a:t>Basu</a:t>
              </a:r>
              <a:r>
                <a:rPr lang="en-IN" sz="1500" kern="1200" dirty="0">
                  <a:latin typeface="Cambria" panose="02040503050406030204" pitchFamily="18" charset="0"/>
                </a:rPr>
                <a:t> vs. P.K. </a:t>
              </a:r>
              <a:r>
                <a:rPr lang="en-IN" sz="1500" kern="1200" dirty="0" err="1">
                  <a:latin typeface="Cambria" panose="02040503050406030204" pitchFamily="18" charset="0"/>
                </a:rPr>
                <a:t>Mukherji</a:t>
              </a:r>
              <a:r>
                <a:rPr lang="en-IN" sz="1500" kern="1200" dirty="0">
                  <a:latin typeface="Cambria" panose="02040503050406030204" pitchFamily="18" charset="0"/>
                </a:rPr>
                <a:t> – Where a Chartered Accountant had charged fees at certain percentage of the expected relief.</a:t>
              </a:r>
            </a:p>
          </p:txBody>
        </p:sp>
        <p:sp>
          <p:nvSpPr>
            <p:cNvPr id="15" name="Freeform 14"/>
            <p:cNvSpPr/>
            <p:nvPr/>
          </p:nvSpPr>
          <p:spPr>
            <a:xfrm>
              <a:off x="1166620" y="3819897"/>
              <a:ext cx="7881582" cy="183660"/>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05096" tIns="7191" rIns="305096" bIns="7191" numCol="1" spcCol="1270" anchor="ctr" anchorCtr="0">
              <a:noAutofit/>
            </a:bodyPr>
            <a:lstStyle/>
            <a:p>
              <a:pPr lvl="0" algn="l" defTabSz="222250" rtl="0">
                <a:lnSpc>
                  <a:spcPct val="90000"/>
                </a:lnSpc>
                <a:spcBef>
                  <a:spcPct val="0"/>
                </a:spcBef>
                <a:spcAft>
                  <a:spcPct val="35000"/>
                </a:spcAft>
              </a:pPr>
              <a:r>
                <a:rPr lang="en-IN" sz="1500" kern="1200" dirty="0">
                  <a:latin typeface="Cambria" panose="02040503050406030204" pitchFamily="18" charset="0"/>
                </a:rPr>
                <a:t>(10)		c</a:t>
              </a:r>
              <a:r>
                <a:rPr lang="en-IN" sz="1500" b="1" kern="1200" dirty="0">
                  <a:latin typeface="Cambria" panose="02040503050406030204" pitchFamily="18" charset="0"/>
                </a:rPr>
                <a:t>harges or offers to charge</a:t>
              </a:r>
              <a:r>
                <a:rPr lang="en-IN" sz="1500" kern="1200" dirty="0">
                  <a:latin typeface="Cambria" panose="02040503050406030204" pitchFamily="18" charset="0"/>
                </a:rPr>
                <a:t>, accepts or offers to accept in respect of any professional employment, fees which are based on a percentage of profits or which are </a:t>
              </a:r>
              <a:r>
                <a:rPr lang="en-IN" sz="1500" b="1" kern="1200" dirty="0">
                  <a:latin typeface="Cambria" panose="02040503050406030204" pitchFamily="18" charset="0"/>
                </a:rPr>
                <a:t>contingent upon the findings</a:t>
              </a:r>
              <a:r>
                <a:rPr lang="en-IN" sz="1500" kern="1200" dirty="0">
                  <a:latin typeface="Cambria" panose="02040503050406030204" pitchFamily="18" charset="0"/>
                </a:rPr>
                <a:t>, or results of such employment, except as permitted under any regulation made under this Act;</a:t>
              </a:r>
            </a:p>
          </p:txBody>
        </p:sp>
      </p:grpSp>
    </p:spTree>
    <p:extLst>
      <p:ext uri="{BB962C8B-B14F-4D97-AF65-F5344CB8AC3E}">
        <p14:creationId xmlns:p14="http://schemas.microsoft.com/office/powerpoint/2010/main" val="128245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66298" y="2126667"/>
            <a:ext cx="11259403" cy="3613522"/>
            <a:chOff x="466298" y="4084624"/>
            <a:chExt cx="11259403" cy="634243"/>
          </a:xfrm>
        </p:grpSpPr>
        <p:sp>
          <p:nvSpPr>
            <p:cNvPr id="11" name="Freeform 10"/>
            <p:cNvSpPr/>
            <p:nvPr/>
          </p:nvSpPr>
          <p:spPr>
            <a:xfrm>
              <a:off x="466298" y="4173184"/>
              <a:ext cx="11259403" cy="218349"/>
            </a:xfrm>
            <a:custGeom>
              <a:avLst/>
              <a:gdLst>
                <a:gd name="connsiteX0" fmla="*/ 0 w 11259403"/>
                <a:gd name="connsiteY0" fmla="*/ 0 h 255150"/>
                <a:gd name="connsiteX1" fmla="*/ 11259403 w 11259403"/>
                <a:gd name="connsiteY1" fmla="*/ 0 h 255150"/>
                <a:gd name="connsiteX2" fmla="*/ 11259403 w 11259403"/>
                <a:gd name="connsiteY2" fmla="*/ 255150 h 255150"/>
                <a:gd name="connsiteX3" fmla="*/ 0 w 11259403"/>
                <a:gd name="connsiteY3" fmla="*/ 255150 h 255150"/>
                <a:gd name="connsiteX4" fmla="*/ 0 w 11259403"/>
                <a:gd name="connsiteY4" fmla="*/ 0 h 25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55150">
                  <a:moveTo>
                    <a:pt x="0" y="0"/>
                  </a:moveTo>
                  <a:lnTo>
                    <a:pt x="11259403" y="0"/>
                  </a:lnTo>
                  <a:lnTo>
                    <a:pt x="11259403" y="255150"/>
                  </a:lnTo>
                  <a:lnTo>
                    <a:pt x="0" y="255150"/>
                  </a:lnTo>
                  <a:lnTo>
                    <a:pt x="0" y="0"/>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ctr" anchorCtr="0">
              <a:noAutofit/>
            </a:bodyPr>
            <a:lstStyle/>
            <a:p>
              <a:pPr marL="57150" lvl="1" indent="-57150" defTabSz="266700">
                <a:lnSpc>
                  <a:spcPct val="90000"/>
                </a:lnSpc>
                <a:spcBef>
                  <a:spcPct val="0"/>
                </a:spcBef>
                <a:spcAft>
                  <a:spcPct val="15000"/>
                </a:spcAft>
                <a:buChar char="••"/>
              </a:pPr>
              <a:endParaRPr lang="en-US" sz="1500" dirty="0">
                <a:latin typeface="Cambria" panose="02040503050406030204" pitchFamily="18" charset="0"/>
              </a:endParaRPr>
            </a:p>
            <a:p>
              <a:pPr marL="57150" lvl="1" indent="-57150" defTabSz="266700">
                <a:lnSpc>
                  <a:spcPct val="90000"/>
                </a:lnSpc>
                <a:spcBef>
                  <a:spcPct val="0"/>
                </a:spcBef>
                <a:spcAft>
                  <a:spcPct val="15000"/>
                </a:spcAft>
                <a:buChar char="••"/>
              </a:pPr>
              <a:endParaRPr lang="en-US" sz="1500" dirty="0">
                <a:latin typeface="Cambria" panose="02040503050406030204" pitchFamily="18" charset="0"/>
              </a:endParaRPr>
            </a:p>
            <a:p>
              <a:pPr marL="57150" lvl="1" indent="-57150" defTabSz="266700">
                <a:lnSpc>
                  <a:spcPct val="90000"/>
                </a:lnSpc>
                <a:spcBef>
                  <a:spcPct val="0"/>
                </a:spcBef>
                <a:spcAft>
                  <a:spcPct val="15000"/>
                </a:spcAft>
                <a:buChar char="••"/>
              </a:pPr>
              <a:endParaRPr lang="en-IN" sz="1500" dirty="0">
                <a:latin typeface="Cambria" panose="02040503050406030204" pitchFamily="18" charset="0"/>
              </a:endParaRPr>
            </a:p>
            <a:p>
              <a:pPr marL="0" lvl="1" algn="just" defTabSz="266700">
                <a:lnSpc>
                  <a:spcPct val="90000"/>
                </a:lnSpc>
                <a:spcBef>
                  <a:spcPct val="0"/>
                </a:spcBef>
                <a:spcAft>
                  <a:spcPct val="15000"/>
                </a:spcAft>
              </a:pPr>
              <a:r>
                <a:rPr lang="en-IN" sz="1500" dirty="0">
                  <a:latin typeface="Cambria" panose="02040503050406030204" pitchFamily="18" charset="0"/>
                </a:rPr>
                <a:t>Case Law – D.S. Sadri vs. B.M. </a:t>
              </a:r>
              <a:r>
                <a:rPr lang="en-IN" sz="1500" dirty="0" err="1">
                  <a:latin typeface="Cambria" panose="02040503050406030204" pitchFamily="18" charset="0"/>
                </a:rPr>
                <a:t>Pithawalla</a:t>
              </a:r>
              <a:r>
                <a:rPr lang="en-IN" sz="1500" dirty="0">
                  <a:latin typeface="Cambria" panose="02040503050406030204" pitchFamily="18" charset="0"/>
                </a:rPr>
                <a:t> – A Chartered Accountant engaged himself in carrying on a business known as </a:t>
              </a:r>
              <a:r>
                <a:rPr lang="en-IN" sz="1500" dirty="0" err="1">
                  <a:latin typeface="Cambria" panose="02040503050406030204" pitchFamily="18" charset="0"/>
                </a:rPr>
                <a:t>Shivaji</a:t>
              </a:r>
              <a:r>
                <a:rPr lang="en-IN" sz="1500" dirty="0">
                  <a:latin typeface="Cambria" panose="02040503050406030204" pitchFamily="18" charset="0"/>
                </a:rPr>
                <a:t> Engineering Works – held guilty</a:t>
              </a:r>
            </a:p>
            <a:p>
              <a:pPr marL="0" lvl="1" algn="l" defTabSz="266700" rtl="0">
                <a:lnSpc>
                  <a:spcPct val="90000"/>
                </a:lnSpc>
                <a:spcBef>
                  <a:spcPct val="0"/>
                </a:spcBef>
                <a:spcAft>
                  <a:spcPct val="15000"/>
                </a:spcAft>
              </a:pPr>
              <a:endParaRPr lang="en-IN" sz="1500" kern="1200" dirty="0">
                <a:latin typeface="Cambria" panose="02040503050406030204" pitchFamily="18" charset="0"/>
              </a:endParaRPr>
            </a:p>
          </p:txBody>
        </p:sp>
        <p:sp>
          <p:nvSpPr>
            <p:cNvPr id="13" name="Freeform 12"/>
            <p:cNvSpPr/>
            <p:nvPr/>
          </p:nvSpPr>
          <p:spPr>
            <a:xfrm>
              <a:off x="1029268" y="4084624"/>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6551" tIns="8646" rIns="306551" bIns="8646" numCol="1" spcCol="1270" anchor="ctr" anchorCtr="0">
              <a:noAutofit/>
            </a:bodyPr>
            <a:lstStyle/>
            <a:p>
              <a:pPr defTabSz="266700">
                <a:lnSpc>
                  <a:spcPct val="90000"/>
                </a:lnSpc>
                <a:spcBef>
                  <a:spcPct val="0"/>
                </a:spcBef>
                <a:spcAft>
                  <a:spcPct val="35000"/>
                </a:spcAft>
              </a:pPr>
              <a:r>
                <a:rPr lang="en-IN" sz="1500" dirty="0">
                  <a:latin typeface="Cambria" panose="02040503050406030204" pitchFamily="18" charset="0"/>
                </a:rPr>
                <a:t>(11)	</a:t>
              </a:r>
              <a:r>
                <a:rPr lang="en-IN" sz="1500" b="1" dirty="0">
                  <a:latin typeface="Cambria" panose="02040503050406030204" pitchFamily="18" charset="0"/>
                </a:rPr>
                <a:t>engages in any business or occupation other than the profession </a:t>
              </a:r>
              <a:r>
                <a:rPr lang="en-IN" sz="1500" dirty="0">
                  <a:latin typeface="Cambria" panose="02040503050406030204" pitchFamily="18" charset="0"/>
                </a:rPr>
                <a:t>of chartered accountant unless permitted by the Council</a:t>
              </a:r>
            </a:p>
          </p:txBody>
        </p:sp>
        <p:sp>
          <p:nvSpPr>
            <p:cNvPr id="14" name="Freeform 13"/>
            <p:cNvSpPr/>
            <p:nvPr/>
          </p:nvSpPr>
          <p:spPr>
            <a:xfrm>
              <a:off x="466298" y="4592517"/>
              <a:ext cx="11259403" cy="126350"/>
            </a:xfrm>
            <a:custGeom>
              <a:avLst/>
              <a:gdLst>
                <a:gd name="connsiteX0" fmla="*/ 0 w 11259403"/>
                <a:gd name="connsiteY0" fmla="*/ 0 h 340200"/>
                <a:gd name="connsiteX1" fmla="*/ 11259403 w 11259403"/>
                <a:gd name="connsiteY1" fmla="*/ 0 h 340200"/>
                <a:gd name="connsiteX2" fmla="*/ 11259403 w 11259403"/>
                <a:gd name="connsiteY2" fmla="*/ 340200 h 340200"/>
                <a:gd name="connsiteX3" fmla="*/ 0 w 11259403"/>
                <a:gd name="connsiteY3" fmla="*/ 340200 h 340200"/>
                <a:gd name="connsiteX4" fmla="*/ 0 w 11259403"/>
                <a:gd name="connsiteY4" fmla="*/ 0 h 3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340200">
                  <a:moveTo>
                    <a:pt x="0" y="0"/>
                  </a:moveTo>
                  <a:lnTo>
                    <a:pt x="11259403" y="0"/>
                  </a:lnTo>
                  <a:lnTo>
                    <a:pt x="11259403" y="340200"/>
                  </a:lnTo>
                  <a:lnTo>
                    <a:pt x="0" y="340200"/>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ctr" anchorCtr="0">
              <a:noAutofit/>
            </a:bodyPr>
            <a:lstStyle/>
            <a:p>
              <a:pPr marL="0" lvl="1" defTabSz="266700">
                <a:lnSpc>
                  <a:spcPct val="90000"/>
                </a:lnSpc>
                <a:spcBef>
                  <a:spcPct val="0"/>
                </a:spcBef>
                <a:spcAft>
                  <a:spcPct val="15000"/>
                </a:spcAft>
              </a:pPr>
              <a:endParaRPr lang="en-IN" sz="1500" dirty="0">
                <a:latin typeface="Cambria" panose="02040503050406030204" pitchFamily="18" charset="0"/>
              </a:endParaRPr>
            </a:p>
          </p:txBody>
        </p:sp>
        <p:sp>
          <p:nvSpPr>
            <p:cNvPr id="15" name="Freeform 14"/>
            <p:cNvSpPr/>
            <p:nvPr/>
          </p:nvSpPr>
          <p:spPr>
            <a:xfrm>
              <a:off x="1029268" y="4462728"/>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6551" tIns="8646" rIns="306551" bIns="8646" numCol="1" spcCol="1270" anchor="ctr" anchorCtr="0">
              <a:noAutofit/>
            </a:bodyPr>
            <a:lstStyle/>
            <a:p>
              <a:pPr lvl="0" algn="just">
                <a:lnSpc>
                  <a:spcPct val="120000"/>
                </a:lnSpc>
                <a:spcBef>
                  <a:spcPts val="400"/>
                </a:spcBef>
              </a:pPr>
              <a:r>
                <a:rPr lang="en-IN" sz="1500" dirty="0">
                  <a:latin typeface="Cambria" panose="02040503050406030204" pitchFamily="18" charset="0"/>
                </a:rPr>
                <a:t>(12)    </a:t>
              </a:r>
              <a:r>
                <a:rPr lang="en-IN" sz="1500" b="1" dirty="0">
                  <a:latin typeface="Cambria" panose="02040503050406030204" pitchFamily="18" charset="0"/>
                </a:rPr>
                <a:t>allows a person not being a member of the Institute in practice,</a:t>
              </a:r>
              <a:r>
                <a:rPr lang="en-IN" sz="1500" dirty="0">
                  <a:latin typeface="Cambria" panose="02040503050406030204" pitchFamily="18" charset="0"/>
                </a:rPr>
                <a:t> or a member not being his partner to sign on his behalf or on behalf of his firm, any balance-sheet, profit and loss account, report or financial statements</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3787371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8" name="Pentagon 7"/>
          <p:cNvSpPr/>
          <p:nvPr/>
        </p:nvSpPr>
        <p:spPr>
          <a:xfrm>
            <a:off x="1180846" y="1241324"/>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Service</a:t>
            </a:r>
            <a:endParaRPr lang="en-IN" sz="1700" dirty="0">
              <a:latin typeface="Cambria" panose="02040503050406030204" pitchFamily="18" charset="0"/>
            </a:endParaRPr>
          </a:p>
        </p:txBody>
      </p:sp>
      <p:grpSp>
        <p:nvGrpSpPr>
          <p:cNvPr id="3" name="Group 2"/>
          <p:cNvGrpSpPr/>
          <p:nvPr/>
        </p:nvGrpSpPr>
        <p:grpSpPr>
          <a:xfrm>
            <a:off x="429478" y="2175987"/>
            <a:ext cx="11259403" cy="3470071"/>
            <a:chOff x="603650" y="3873722"/>
            <a:chExt cx="11259403" cy="426600"/>
          </a:xfrm>
        </p:grpSpPr>
        <p:sp>
          <p:nvSpPr>
            <p:cNvPr id="11" name="Rectangle 10"/>
            <p:cNvSpPr/>
            <p:nvPr/>
          </p:nvSpPr>
          <p:spPr>
            <a:xfrm>
              <a:off x="603650" y="3947522"/>
              <a:ext cx="11259403" cy="12600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3" name="Freeform 12"/>
            <p:cNvSpPr/>
            <p:nvPr/>
          </p:nvSpPr>
          <p:spPr>
            <a:xfrm>
              <a:off x="1166620" y="3873722"/>
              <a:ext cx="7881582" cy="14760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a:solidFill>
              <a:srgbClr val="41719C"/>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600" kern="1200" dirty="0">
                  <a:latin typeface="Cambria" panose="02040503050406030204" pitchFamily="18" charset="0"/>
                </a:rPr>
                <a:t>(1)	</a:t>
              </a:r>
              <a:r>
                <a:rPr lang="en-IN" sz="1600" b="1" kern="1200" dirty="0">
                  <a:latin typeface="Cambria" panose="02040503050406030204" pitchFamily="18" charset="0"/>
                </a:rPr>
                <a:t>pays or allows </a:t>
              </a:r>
              <a:r>
                <a:rPr lang="en-IN" sz="1600" kern="1200" dirty="0">
                  <a:latin typeface="Cambria" panose="02040503050406030204" pitchFamily="18" charset="0"/>
                </a:rPr>
                <a:t>or agrees to pay directly or indirectly to any person </a:t>
              </a:r>
              <a:r>
                <a:rPr lang="en-IN" sz="1600" b="1" kern="1200" dirty="0">
                  <a:latin typeface="Cambria" panose="02040503050406030204" pitchFamily="18" charset="0"/>
                </a:rPr>
                <a:t>any share in the emoluments of the employment undertaken  by him</a:t>
              </a:r>
            </a:p>
          </p:txBody>
        </p:sp>
        <p:sp>
          <p:nvSpPr>
            <p:cNvPr id="14" name="Rectangle 13"/>
            <p:cNvSpPr/>
            <p:nvPr/>
          </p:nvSpPr>
          <p:spPr>
            <a:xfrm>
              <a:off x="603650" y="4174322"/>
              <a:ext cx="11259403" cy="126000"/>
            </a:xfrm>
            <a:prstGeom prst="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5" name="Freeform 14"/>
            <p:cNvSpPr/>
            <p:nvPr/>
          </p:nvSpPr>
          <p:spPr>
            <a:xfrm>
              <a:off x="1166620" y="4100522"/>
              <a:ext cx="7881582" cy="14760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600" kern="1200" dirty="0">
                  <a:latin typeface="Cambria" panose="02040503050406030204" pitchFamily="18" charset="0"/>
                </a:rPr>
                <a:t>(2)	</a:t>
              </a:r>
              <a:r>
                <a:rPr lang="en-IN" sz="1600" b="1" kern="1200" dirty="0">
                  <a:latin typeface="Cambria" panose="02040503050406030204" pitchFamily="18" charset="0"/>
                </a:rPr>
                <a:t>accepts or agrees </a:t>
              </a:r>
              <a:r>
                <a:rPr lang="en-IN" sz="1600" kern="1200" dirty="0">
                  <a:latin typeface="Cambria" panose="02040503050406030204" pitchFamily="18" charset="0"/>
                </a:rPr>
                <a:t>to accept any part of fees, profits or gains from a lawyer, a chartered accountant or broker engaged by such company, firm or person or agent or customer of such company, firm or person by way of commission or gratification</a:t>
              </a:r>
            </a:p>
          </p:txBody>
        </p:sp>
      </p:grpSp>
      <p:sp>
        <p:nvSpPr>
          <p:cNvPr id="10" name="Rectangle 9"/>
          <p:cNvSpPr/>
          <p:nvPr/>
        </p:nvSpPr>
        <p:spPr>
          <a:xfrm>
            <a:off x="0" y="1241324"/>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II</a:t>
            </a:r>
            <a:endParaRPr lang="en-IN" sz="1700" b="1" dirty="0">
              <a:latin typeface="Cambria" panose="02040503050406030204" pitchFamily="18" charset="0"/>
            </a:endParaRPr>
          </a:p>
        </p:txBody>
      </p:sp>
    </p:spTree>
    <p:extLst>
      <p:ext uri="{BB962C8B-B14F-4D97-AF65-F5344CB8AC3E}">
        <p14:creationId xmlns:p14="http://schemas.microsoft.com/office/powerpoint/2010/main" val="16356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8" name="Pentagon 7"/>
          <p:cNvSpPr/>
          <p:nvPr/>
        </p:nvSpPr>
        <p:spPr>
          <a:xfrm>
            <a:off x="1153550" y="1220856"/>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members of the Institute generally</a:t>
            </a:r>
            <a:endParaRPr lang="en-IN" sz="1700" dirty="0">
              <a:latin typeface="Cambria" panose="02040503050406030204" pitchFamily="18" charset="0"/>
            </a:endParaRPr>
          </a:p>
        </p:txBody>
      </p:sp>
      <p:grpSp>
        <p:nvGrpSpPr>
          <p:cNvPr id="12" name="Group 11"/>
          <p:cNvGrpSpPr/>
          <p:nvPr/>
        </p:nvGrpSpPr>
        <p:grpSpPr>
          <a:xfrm>
            <a:off x="450165" y="1975394"/>
            <a:ext cx="11275536" cy="4725105"/>
            <a:chOff x="450165" y="3707371"/>
            <a:chExt cx="11275536" cy="825331"/>
          </a:xfrm>
        </p:grpSpPr>
        <p:sp>
          <p:nvSpPr>
            <p:cNvPr id="14" name="Rectangle 13"/>
            <p:cNvSpPr/>
            <p:nvPr/>
          </p:nvSpPr>
          <p:spPr>
            <a:xfrm>
              <a:off x="450165" y="3747494"/>
              <a:ext cx="11259403" cy="65082"/>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5" name="Freeform 14"/>
            <p:cNvSpPr/>
            <p:nvPr/>
          </p:nvSpPr>
          <p:spPr>
            <a:xfrm>
              <a:off x="1029268" y="3707371"/>
              <a:ext cx="7881582" cy="76239"/>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b="1" kern="1200" dirty="0">
                  <a:latin typeface="Cambria" panose="02040503050406030204" pitchFamily="18" charset="0"/>
                </a:rPr>
                <a:t>(1)	not being a fellow of the Institute</a:t>
              </a:r>
              <a:r>
                <a:rPr lang="en-IN" sz="1500" kern="1200" dirty="0">
                  <a:latin typeface="Cambria" panose="02040503050406030204" pitchFamily="18" charset="0"/>
                </a:rPr>
                <a:t>, acts as a fellow of the Institute</a:t>
              </a:r>
            </a:p>
          </p:txBody>
        </p:sp>
        <p:sp>
          <p:nvSpPr>
            <p:cNvPr id="16" name="Freeform 15"/>
            <p:cNvSpPr/>
            <p:nvPr/>
          </p:nvSpPr>
          <p:spPr>
            <a:xfrm>
              <a:off x="466298" y="3979385"/>
              <a:ext cx="11259403" cy="241212"/>
            </a:xfrm>
            <a:custGeom>
              <a:avLst/>
              <a:gdLst>
                <a:gd name="connsiteX0" fmla="*/ 0 w 11259403"/>
                <a:gd name="connsiteY0" fmla="*/ 0 h 212625"/>
                <a:gd name="connsiteX1" fmla="*/ 11259403 w 11259403"/>
                <a:gd name="connsiteY1" fmla="*/ 0 h 212625"/>
                <a:gd name="connsiteX2" fmla="*/ 11259403 w 11259403"/>
                <a:gd name="connsiteY2" fmla="*/ 212625 h 212625"/>
                <a:gd name="connsiteX3" fmla="*/ 0 w 11259403"/>
                <a:gd name="connsiteY3" fmla="*/ 212625 h 212625"/>
                <a:gd name="connsiteX4" fmla="*/ 0 w 11259403"/>
                <a:gd name="connsiteY4" fmla="*/ 0 h 21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625">
                  <a:moveTo>
                    <a:pt x="0" y="0"/>
                  </a:moveTo>
                  <a:lnTo>
                    <a:pt x="11259403" y="0"/>
                  </a:lnTo>
                  <a:lnTo>
                    <a:pt x="11259403" y="212625"/>
                  </a:lnTo>
                  <a:lnTo>
                    <a:pt x="0" y="212625"/>
                  </a:lnTo>
                  <a:lnTo>
                    <a:pt x="0" y="0"/>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04140" rIns="873855" bIns="35560" numCol="1" spcCol="1270" anchor="t" anchorCtr="0">
              <a:noAutofit/>
            </a:bodyPr>
            <a:lstStyle/>
            <a:p>
              <a:pPr marL="0" lvl="1" algn="just" defTabSz="222250" rtl="0">
                <a:lnSpc>
                  <a:spcPct val="90000"/>
                </a:lnSpc>
                <a:spcBef>
                  <a:spcPct val="0"/>
                </a:spcBef>
                <a:spcAft>
                  <a:spcPct val="15000"/>
                </a:spcAft>
              </a:pPr>
              <a:endParaRPr lang="en-US" sz="1500" kern="1200" dirty="0">
                <a:latin typeface="Cambria" panose="02040503050406030204" pitchFamily="18" charset="0"/>
              </a:endParaRPr>
            </a:p>
            <a:p>
              <a:pPr marL="0" lvl="1" algn="just" defTabSz="222250" rtl="0">
                <a:lnSpc>
                  <a:spcPct val="90000"/>
                </a:lnSpc>
                <a:spcBef>
                  <a:spcPct val="0"/>
                </a:spcBef>
                <a:spcAft>
                  <a:spcPct val="15000"/>
                </a:spcAft>
              </a:pPr>
              <a:endParaRPr lang="en-US" sz="1500" kern="1200" dirty="0">
                <a:latin typeface="Cambria" panose="02040503050406030204" pitchFamily="18" charset="0"/>
              </a:endParaRPr>
            </a:p>
            <a:p>
              <a:pPr marL="0" lvl="1" algn="just" defTabSz="2222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a:latin typeface="Cambria" panose="02040503050406030204" pitchFamily="18" charset="0"/>
                </a:rPr>
                <a:t>S.M. Vohra - Where a Chartered Accountant had continued to train an articled clerk even though his name was removed from the Membership of the Institute and he had failed to send any reply to the Institute asking him to send his explanation as to how he was training as his articled clerk when he was not a Member of the Institute. </a:t>
              </a:r>
            </a:p>
          </p:txBody>
        </p:sp>
        <p:sp>
          <p:nvSpPr>
            <p:cNvPr id="17" name="Freeform 16"/>
            <p:cNvSpPr/>
            <p:nvPr/>
          </p:nvSpPr>
          <p:spPr>
            <a:xfrm>
              <a:off x="1029268" y="3886376"/>
              <a:ext cx="7881582" cy="166808"/>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(2) 	</a:t>
              </a:r>
              <a:r>
                <a:rPr lang="en-IN" sz="1500" b="1" kern="1200" dirty="0">
                  <a:latin typeface="Cambria" panose="02040503050406030204" pitchFamily="18" charset="0"/>
                </a:rPr>
                <a:t>does not supply the information called for</a:t>
              </a:r>
              <a:r>
                <a:rPr lang="en-IN" sz="1500" kern="1200" dirty="0">
                  <a:latin typeface="Cambria" panose="02040503050406030204" pitchFamily="18" charset="0"/>
                </a:rPr>
                <a:t>, or does not comply with the requirements asked for, by the ICAI , Quality Review Board or the Appellate Authority</a:t>
              </a:r>
            </a:p>
          </p:txBody>
        </p:sp>
        <p:sp>
          <p:nvSpPr>
            <p:cNvPr id="18" name="Rectangle 17"/>
            <p:cNvSpPr/>
            <p:nvPr/>
          </p:nvSpPr>
          <p:spPr>
            <a:xfrm>
              <a:off x="466298" y="4406702"/>
              <a:ext cx="11259403" cy="126000"/>
            </a:xfrm>
            <a:prstGeom prst="rect">
              <a:avLst/>
            </a:pr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9" name="Freeform 18"/>
            <p:cNvSpPr/>
            <p:nvPr/>
          </p:nvSpPr>
          <p:spPr>
            <a:xfrm>
              <a:off x="1029268" y="4290693"/>
              <a:ext cx="7881582" cy="17445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dirty="0">
                  <a:latin typeface="Cambria" panose="02040503050406030204" pitchFamily="18" charset="0"/>
                </a:rPr>
                <a:t>(3)	</a:t>
              </a:r>
              <a:r>
                <a:rPr lang="en-IN" sz="1500" b="1" kern="1200" dirty="0">
                  <a:latin typeface="Cambria" panose="02040503050406030204" pitchFamily="18" charset="0"/>
                </a:rPr>
                <a:t>while inviting professional work from another chartered accountant </a:t>
              </a:r>
              <a:r>
                <a:rPr lang="en-IN" sz="1500" kern="1200" dirty="0">
                  <a:latin typeface="Cambria" panose="02040503050406030204" pitchFamily="18" charset="0"/>
                </a:rPr>
                <a:t>or while responding to tenders or enquiries or while advertising through a write up, or anything as provided for in items (6) and (7) of Part I of this Schedule, </a:t>
              </a:r>
              <a:r>
                <a:rPr lang="en-IN" sz="1500" b="1" kern="1200" dirty="0">
                  <a:latin typeface="Cambria" panose="02040503050406030204" pitchFamily="18" charset="0"/>
                </a:rPr>
                <a:t>gives information knowing it to be false</a:t>
              </a:r>
            </a:p>
          </p:txBody>
        </p:sp>
      </p:grpSp>
      <p:sp>
        <p:nvSpPr>
          <p:cNvPr id="11" name="Rectangle 10"/>
          <p:cNvSpPr/>
          <p:nvPr/>
        </p:nvSpPr>
        <p:spPr>
          <a:xfrm>
            <a:off x="-28136" y="1220856"/>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III</a:t>
            </a:r>
            <a:endParaRPr lang="en-IN" sz="1700" b="1" dirty="0">
              <a:latin typeface="Cambria" panose="02040503050406030204" pitchFamily="18" charset="0"/>
            </a:endParaRPr>
          </a:p>
        </p:txBody>
      </p:sp>
    </p:spTree>
    <p:extLst>
      <p:ext uri="{BB962C8B-B14F-4D97-AF65-F5344CB8AC3E}">
        <p14:creationId xmlns:p14="http://schemas.microsoft.com/office/powerpoint/2010/main" val="409659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10" name="Pentagon 9"/>
          <p:cNvSpPr/>
          <p:nvPr/>
        </p:nvSpPr>
        <p:spPr>
          <a:xfrm>
            <a:off x="1181686" y="1241324"/>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Other  misconduct in relation to members of the Institute generally</a:t>
            </a:r>
            <a:endParaRPr lang="en-IN" sz="1700" dirty="0">
              <a:latin typeface="Cambria" panose="02040503050406030204" pitchFamily="18" charset="0"/>
            </a:endParaRPr>
          </a:p>
        </p:txBody>
      </p:sp>
      <p:sp>
        <p:nvSpPr>
          <p:cNvPr id="2" name="Rectangle 1"/>
          <p:cNvSpPr/>
          <p:nvPr/>
        </p:nvSpPr>
        <p:spPr>
          <a:xfrm>
            <a:off x="0" y="1241324"/>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IV</a:t>
            </a:r>
            <a:endParaRPr lang="en-IN" sz="1700" b="1" dirty="0">
              <a:latin typeface="Cambria" panose="02040503050406030204" pitchFamily="18" charset="0"/>
            </a:endParaRPr>
          </a:p>
        </p:txBody>
      </p:sp>
      <p:grpSp>
        <p:nvGrpSpPr>
          <p:cNvPr id="12" name="Group 11"/>
          <p:cNvGrpSpPr/>
          <p:nvPr/>
        </p:nvGrpSpPr>
        <p:grpSpPr>
          <a:xfrm>
            <a:off x="494434" y="2001813"/>
            <a:ext cx="11259403" cy="4674760"/>
            <a:chOff x="494434" y="3040341"/>
            <a:chExt cx="11259403" cy="1292082"/>
          </a:xfrm>
        </p:grpSpPr>
        <p:sp>
          <p:nvSpPr>
            <p:cNvPr id="14" name="Rectangle 13"/>
            <p:cNvSpPr/>
            <p:nvPr/>
          </p:nvSpPr>
          <p:spPr>
            <a:xfrm>
              <a:off x="494434" y="3173180"/>
              <a:ext cx="11259403" cy="226800"/>
            </a:xfrm>
            <a:prstGeom prst="rect">
              <a:avLst/>
            </a:prstGeom>
            <a:ln>
              <a:solidFill>
                <a:srgbClr val="41719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5" name="Freeform 14"/>
            <p:cNvSpPr/>
            <p:nvPr/>
          </p:nvSpPr>
          <p:spPr>
            <a:xfrm>
              <a:off x="1057404" y="3040341"/>
              <a:ext cx="7881582" cy="265680"/>
            </a:xfrm>
            <a:custGeom>
              <a:avLst/>
              <a:gdLst>
                <a:gd name="connsiteX0" fmla="*/ 0 w 7881582"/>
                <a:gd name="connsiteY0" fmla="*/ 44281 h 265680"/>
                <a:gd name="connsiteX1" fmla="*/ 44281 w 7881582"/>
                <a:gd name="connsiteY1" fmla="*/ 0 h 265680"/>
                <a:gd name="connsiteX2" fmla="*/ 7837301 w 7881582"/>
                <a:gd name="connsiteY2" fmla="*/ 0 h 265680"/>
                <a:gd name="connsiteX3" fmla="*/ 7881582 w 7881582"/>
                <a:gd name="connsiteY3" fmla="*/ 44281 h 265680"/>
                <a:gd name="connsiteX4" fmla="*/ 7881582 w 7881582"/>
                <a:gd name="connsiteY4" fmla="*/ 221399 h 265680"/>
                <a:gd name="connsiteX5" fmla="*/ 7837301 w 7881582"/>
                <a:gd name="connsiteY5" fmla="*/ 265680 h 265680"/>
                <a:gd name="connsiteX6" fmla="*/ 44281 w 7881582"/>
                <a:gd name="connsiteY6" fmla="*/ 265680 h 265680"/>
                <a:gd name="connsiteX7" fmla="*/ 0 w 7881582"/>
                <a:gd name="connsiteY7" fmla="*/ 221399 h 265680"/>
                <a:gd name="connsiteX8" fmla="*/ 0 w 7881582"/>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65680">
                  <a:moveTo>
                    <a:pt x="0" y="44281"/>
                  </a:moveTo>
                  <a:cubicBezTo>
                    <a:pt x="0" y="19825"/>
                    <a:pt x="19825" y="0"/>
                    <a:pt x="44281" y="0"/>
                  </a:cubicBezTo>
                  <a:lnTo>
                    <a:pt x="7837301" y="0"/>
                  </a:lnTo>
                  <a:cubicBezTo>
                    <a:pt x="7861757" y="0"/>
                    <a:pt x="7881582" y="19825"/>
                    <a:pt x="7881582" y="44281"/>
                  </a:cubicBezTo>
                  <a:lnTo>
                    <a:pt x="7881582" y="221399"/>
                  </a:lnTo>
                  <a:cubicBezTo>
                    <a:pt x="7881582" y="245855"/>
                    <a:pt x="7861757" y="265680"/>
                    <a:pt x="7837301" y="265680"/>
                  </a:cubicBezTo>
                  <a:lnTo>
                    <a:pt x="44281" y="265680"/>
                  </a:lnTo>
                  <a:cubicBezTo>
                    <a:pt x="19825" y="265680"/>
                    <a:pt x="0" y="245855"/>
                    <a:pt x="0" y="221399"/>
                  </a:cubicBezTo>
                  <a:lnTo>
                    <a:pt x="0" y="44281"/>
                  </a:lnTo>
                  <a:close/>
                </a:path>
              </a:pathLst>
            </a:custGeom>
            <a:solidFill>
              <a:srgbClr val="41719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10874" tIns="12969" rIns="310874" bIns="12969" numCol="1" spcCol="1270" anchor="ctr" anchorCtr="0">
              <a:noAutofit/>
            </a:bodyPr>
            <a:lstStyle/>
            <a:p>
              <a:pPr lvl="0" algn="just" defTabSz="400050" rtl="0">
                <a:lnSpc>
                  <a:spcPct val="90000"/>
                </a:lnSpc>
                <a:spcBef>
                  <a:spcPct val="0"/>
                </a:spcBef>
                <a:spcAft>
                  <a:spcPct val="35000"/>
                </a:spcAft>
              </a:pPr>
              <a:r>
                <a:rPr lang="en-IN" sz="1500" kern="1200" dirty="0">
                  <a:latin typeface="Cambria" panose="02040503050406030204" pitchFamily="18" charset="0"/>
                </a:rPr>
                <a:t>(1)	is held guilty by </a:t>
              </a:r>
              <a:r>
                <a:rPr lang="en-IN" sz="1500" b="1" kern="1200" dirty="0">
                  <a:latin typeface="Cambria" panose="02040503050406030204" pitchFamily="18" charset="0"/>
                </a:rPr>
                <a:t>any civil or criminal court </a:t>
              </a:r>
              <a:r>
                <a:rPr lang="en-IN" sz="1500" kern="1200" dirty="0">
                  <a:latin typeface="Cambria" panose="02040503050406030204" pitchFamily="18" charset="0"/>
                </a:rPr>
                <a:t>for an offence which is punishable with </a:t>
              </a:r>
              <a:r>
                <a:rPr lang="en-IN" sz="1500" b="1" kern="1200" dirty="0">
                  <a:latin typeface="Cambria" panose="02040503050406030204" pitchFamily="18" charset="0"/>
                </a:rPr>
                <a:t>imprisonment for a term not exceeding six months</a:t>
              </a:r>
            </a:p>
          </p:txBody>
        </p:sp>
        <p:sp>
          <p:nvSpPr>
            <p:cNvPr id="16" name="Freeform 15"/>
            <p:cNvSpPr/>
            <p:nvPr/>
          </p:nvSpPr>
          <p:spPr>
            <a:xfrm>
              <a:off x="494434" y="3681713"/>
              <a:ext cx="11259403" cy="650710"/>
            </a:xfrm>
            <a:custGeom>
              <a:avLst/>
              <a:gdLst>
                <a:gd name="connsiteX0" fmla="*/ 0 w 11259403"/>
                <a:gd name="connsiteY0" fmla="*/ 0 h 510300"/>
                <a:gd name="connsiteX1" fmla="*/ 11259403 w 11259403"/>
                <a:gd name="connsiteY1" fmla="*/ 0 h 510300"/>
                <a:gd name="connsiteX2" fmla="*/ 11259403 w 11259403"/>
                <a:gd name="connsiteY2" fmla="*/ 510300 h 510300"/>
                <a:gd name="connsiteX3" fmla="*/ 0 w 11259403"/>
                <a:gd name="connsiteY3" fmla="*/ 510300 h 510300"/>
                <a:gd name="connsiteX4" fmla="*/ 0 w 11259403"/>
                <a:gd name="connsiteY4" fmla="*/ 0 h 5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510300">
                  <a:moveTo>
                    <a:pt x="0" y="0"/>
                  </a:moveTo>
                  <a:lnTo>
                    <a:pt x="11259403" y="0"/>
                  </a:lnTo>
                  <a:lnTo>
                    <a:pt x="11259403" y="510300"/>
                  </a:lnTo>
                  <a:lnTo>
                    <a:pt x="0" y="510300"/>
                  </a:lnTo>
                  <a:lnTo>
                    <a:pt x="0" y="0"/>
                  </a:lnTo>
                  <a:close/>
                </a:path>
              </a:pathLst>
            </a:cu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87452" rIns="873855" bIns="64008" numCol="1" spcCol="1270" anchor="t" anchorCtr="0">
              <a:noAutofit/>
            </a:bodyPr>
            <a:lstStyle/>
            <a:p>
              <a:pPr marL="57150" lvl="1" indent="-57150" algn="just" defTabSz="400050" rtl="0">
                <a:lnSpc>
                  <a:spcPct val="90000"/>
                </a:lnSpc>
                <a:spcBef>
                  <a:spcPct val="0"/>
                </a:spcBef>
                <a:spcAft>
                  <a:spcPct val="15000"/>
                </a:spcAft>
                <a:buChar char="••"/>
              </a:pPr>
              <a:endParaRPr lang="en-US" sz="1500" kern="1200" dirty="0">
                <a:latin typeface="Cambria" panose="02040503050406030204" pitchFamily="18" charset="0"/>
              </a:endParaRPr>
            </a:p>
            <a:p>
              <a:pPr marL="57150" lvl="1" indent="-57150" algn="just" defTabSz="400050" rtl="0">
                <a:lnSpc>
                  <a:spcPct val="90000"/>
                </a:lnSpc>
                <a:spcBef>
                  <a:spcPct val="0"/>
                </a:spcBef>
                <a:spcAft>
                  <a:spcPct val="15000"/>
                </a:spcAft>
                <a:buChar char="••"/>
              </a:pPr>
              <a:endParaRPr lang="en-US" sz="1500" dirty="0">
                <a:latin typeface="Cambria" panose="02040503050406030204" pitchFamily="18" charset="0"/>
              </a:endParaRPr>
            </a:p>
            <a:p>
              <a:pPr marL="0" lvl="1" algn="just" defTabSz="4000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a:latin typeface="Cambria" panose="02040503050406030204" pitchFamily="18" charset="0"/>
                </a:rPr>
                <a:t>Rajiv Sharma - Where a Chartered Accountant had not acted merely as an Auditor of a Company, but it seemed that he was acting in nexus with the Chairman of the company and thus aiding and abetting in the rigging and creation of artificial market in the shares of the Company.</a:t>
              </a:r>
            </a:p>
            <a:p>
              <a:pPr marL="0" lvl="1" algn="just" defTabSz="400050">
                <a:lnSpc>
                  <a:spcPct val="90000"/>
                </a:lnSpc>
                <a:spcBef>
                  <a:spcPct val="0"/>
                </a:spcBef>
                <a:spcAft>
                  <a:spcPct val="15000"/>
                </a:spcAft>
              </a:pPr>
              <a:endParaRPr lang="en-IN" sz="1500" dirty="0">
                <a:latin typeface="Cambria" panose="02040503050406030204" pitchFamily="18" charset="0"/>
              </a:endParaRPr>
            </a:p>
            <a:p>
              <a:pPr marL="0" lvl="1" algn="just" defTabSz="400050">
                <a:lnSpc>
                  <a:spcPct val="90000"/>
                </a:lnSpc>
                <a:spcBef>
                  <a:spcPct val="0"/>
                </a:spcBef>
                <a:spcAft>
                  <a:spcPct val="15000"/>
                </a:spcAft>
              </a:pPr>
              <a:r>
                <a:rPr lang="en-IN" sz="1500" dirty="0">
                  <a:latin typeface="Cambria" panose="02040503050406030204" pitchFamily="18" charset="0"/>
                </a:rPr>
                <a:t>Case Law - K. </a:t>
              </a:r>
              <a:r>
                <a:rPr lang="en-IN" sz="1500" dirty="0" err="1">
                  <a:latin typeface="Cambria" panose="02040503050406030204" pitchFamily="18" charset="0"/>
                </a:rPr>
                <a:t>Ravichandran</a:t>
              </a:r>
              <a:r>
                <a:rPr lang="en-IN" sz="1500" dirty="0">
                  <a:latin typeface="Cambria" panose="02040503050406030204" pitchFamily="18" charset="0"/>
                </a:rPr>
                <a:t>, Deputy General Manager, Indian Bank, New Delhi vs. Raj K. Aggarwal, M/s Raj K. Aggarwal &amp; Associates - Where a Chartered Accountant was demanding and taking bribe from the borrower customers of the Bank in return of maintaining the ‘Standard Category’ of the borrower accounts</a:t>
              </a:r>
              <a:r>
                <a:rPr lang="en-IN" sz="1500" kern="1200" dirty="0">
                  <a:latin typeface="Cambria" panose="02040503050406030204" pitchFamily="18" charset="0"/>
                </a:rPr>
                <a:t> </a:t>
              </a:r>
            </a:p>
          </p:txBody>
        </p:sp>
        <p:sp>
          <p:nvSpPr>
            <p:cNvPr id="17" name="Freeform 16"/>
            <p:cNvSpPr/>
            <p:nvPr/>
          </p:nvSpPr>
          <p:spPr>
            <a:xfrm>
              <a:off x="1057404" y="3548873"/>
              <a:ext cx="7881582" cy="265680"/>
            </a:xfrm>
            <a:custGeom>
              <a:avLst/>
              <a:gdLst>
                <a:gd name="connsiteX0" fmla="*/ 0 w 7881582"/>
                <a:gd name="connsiteY0" fmla="*/ 44281 h 265680"/>
                <a:gd name="connsiteX1" fmla="*/ 44281 w 7881582"/>
                <a:gd name="connsiteY1" fmla="*/ 0 h 265680"/>
                <a:gd name="connsiteX2" fmla="*/ 7837301 w 7881582"/>
                <a:gd name="connsiteY2" fmla="*/ 0 h 265680"/>
                <a:gd name="connsiteX3" fmla="*/ 7881582 w 7881582"/>
                <a:gd name="connsiteY3" fmla="*/ 44281 h 265680"/>
                <a:gd name="connsiteX4" fmla="*/ 7881582 w 7881582"/>
                <a:gd name="connsiteY4" fmla="*/ 221399 h 265680"/>
                <a:gd name="connsiteX5" fmla="*/ 7837301 w 7881582"/>
                <a:gd name="connsiteY5" fmla="*/ 265680 h 265680"/>
                <a:gd name="connsiteX6" fmla="*/ 44281 w 7881582"/>
                <a:gd name="connsiteY6" fmla="*/ 265680 h 265680"/>
                <a:gd name="connsiteX7" fmla="*/ 0 w 7881582"/>
                <a:gd name="connsiteY7" fmla="*/ 221399 h 265680"/>
                <a:gd name="connsiteX8" fmla="*/ 0 w 7881582"/>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65680">
                  <a:moveTo>
                    <a:pt x="0" y="44281"/>
                  </a:moveTo>
                  <a:cubicBezTo>
                    <a:pt x="0" y="19825"/>
                    <a:pt x="19825" y="0"/>
                    <a:pt x="44281" y="0"/>
                  </a:cubicBezTo>
                  <a:lnTo>
                    <a:pt x="7837301" y="0"/>
                  </a:lnTo>
                  <a:cubicBezTo>
                    <a:pt x="7861757" y="0"/>
                    <a:pt x="7881582" y="19825"/>
                    <a:pt x="7881582" y="44281"/>
                  </a:cubicBezTo>
                  <a:lnTo>
                    <a:pt x="7881582" y="221399"/>
                  </a:lnTo>
                  <a:cubicBezTo>
                    <a:pt x="7881582" y="245855"/>
                    <a:pt x="7861757" y="265680"/>
                    <a:pt x="7837301"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10874" tIns="12969" rIns="310874" bIns="12969" numCol="1" spcCol="1270" anchor="ctr" anchorCtr="0">
              <a:noAutofit/>
            </a:bodyPr>
            <a:lstStyle/>
            <a:p>
              <a:pPr lvl="0" algn="just" defTabSz="400050" rtl="0">
                <a:lnSpc>
                  <a:spcPct val="90000"/>
                </a:lnSpc>
                <a:spcBef>
                  <a:spcPct val="0"/>
                </a:spcBef>
                <a:spcAft>
                  <a:spcPct val="35000"/>
                </a:spcAft>
              </a:pPr>
              <a:r>
                <a:rPr lang="en-IN" sz="1500" kern="1200" dirty="0">
                  <a:latin typeface="Cambria" panose="02040503050406030204" pitchFamily="18" charset="0"/>
                </a:rPr>
                <a:t>(2) 	in the opinion of the Council, brings </a:t>
              </a:r>
              <a:r>
                <a:rPr lang="en-IN" sz="1500" b="1" kern="1200" dirty="0">
                  <a:latin typeface="Cambria" panose="02040503050406030204" pitchFamily="18" charset="0"/>
                </a:rPr>
                <a:t>disrepute to the profession </a:t>
              </a:r>
              <a:r>
                <a:rPr lang="en-IN" sz="1500" kern="1200" dirty="0">
                  <a:latin typeface="Cambria" panose="02040503050406030204" pitchFamily="18" charset="0"/>
                </a:rPr>
                <a:t>or the Institute as a result of his action whether or not related to his professional work</a:t>
              </a:r>
            </a:p>
          </p:txBody>
        </p:sp>
      </p:grpSp>
    </p:spTree>
    <p:extLst>
      <p:ext uri="{BB962C8B-B14F-4D97-AF65-F5344CB8AC3E}">
        <p14:creationId xmlns:p14="http://schemas.microsoft.com/office/powerpoint/2010/main" val="259493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66298" y="1930400"/>
            <a:ext cx="11259403" cy="4470400"/>
            <a:chOff x="466298" y="3957140"/>
            <a:chExt cx="11259403" cy="598678"/>
          </a:xfrm>
        </p:grpSpPr>
        <p:sp>
          <p:nvSpPr>
            <p:cNvPr id="9" name="Freeform 8"/>
            <p:cNvSpPr/>
            <p:nvPr/>
          </p:nvSpPr>
          <p:spPr>
            <a:xfrm>
              <a:off x="466298" y="4030795"/>
              <a:ext cx="11259403" cy="212209"/>
            </a:xfrm>
            <a:custGeom>
              <a:avLst/>
              <a:gdLst>
                <a:gd name="connsiteX0" fmla="*/ 0 w 11259403"/>
                <a:gd name="connsiteY0" fmla="*/ 0 h 212209"/>
                <a:gd name="connsiteX1" fmla="*/ 11259403 w 11259403"/>
                <a:gd name="connsiteY1" fmla="*/ 0 h 212209"/>
                <a:gd name="connsiteX2" fmla="*/ 11259403 w 11259403"/>
                <a:gd name="connsiteY2" fmla="*/ 212209 h 212209"/>
                <a:gd name="connsiteX3" fmla="*/ 0 w 11259403"/>
                <a:gd name="connsiteY3" fmla="*/ 212209 h 212209"/>
                <a:gd name="connsiteX4" fmla="*/ 0 w 11259403"/>
                <a:gd name="connsiteY4" fmla="*/ 0 h 21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209">
                  <a:moveTo>
                    <a:pt x="0" y="0"/>
                  </a:moveTo>
                  <a:lnTo>
                    <a:pt x="11259403" y="0"/>
                  </a:lnTo>
                  <a:lnTo>
                    <a:pt x="11259403" y="212209"/>
                  </a:lnTo>
                  <a:lnTo>
                    <a:pt x="0" y="212209"/>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70456" rIns="873855" bIns="35560" numCol="1" spcCol="1270" anchor="t" anchorCtr="0">
              <a:noAutofit/>
            </a:bodyPr>
            <a:lstStyle/>
            <a:p>
              <a:pPr marL="0" lvl="1" algn="l" defTabSz="222250" rtl="0">
                <a:lnSpc>
                  <a:spcPct val="90000"/>
                </a:lnSpc>
                <a:spcBef>
                  <a:spcPct val="0"/>
                </a:spcBef>
                <a:spcAft>
                  <a:spcPct val="15000"/>
                </a:spcAft>
              </a:pPr>
              <a:endParaRPr lang="en-US" sz="1500" kern="1200" dirty="0">
                <a:latin typeface="Cambria" panose="02040503050406030204" pitchFamily="18" charset="0"/>
              </a:endParaRPr>
            </a:p>
            <a:p>
              <a:pPr marL="0" lvl="1" algn="l" defTabSz="222250" rtl="0">
                <a:lnSpc>
                  <a:spcPct val="90000"/>
                </a:lnSpc>
                <a:spcBef>
                  <a:spcPct val="0"/>
                </a:spcBef>
                <a:spcAft>
                  <a:spcPct val="15000"/>
                </a:spcAft>
              </a:pPr>
              <a:endParaRPr lang="en-US" sz="1500" dirty="0">
                <a:latin typeface="Cambria" panose="02040503050406030204" pitchFamily="18" charset="0"/>
              </a:endParaRPr>
            </a:p>
            <a:p>
              <a:pPr marL="0" lvl="1" algn="l" defTabSz="2222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err="1">
                  <a:latin typeface="Cambria" panose="02040503050406030204" pitchFamily="18" charset="0"/>
                </a:rPr>
                <a:t>Jamnadas</a:t>
              </a:r>
              <a:r>
                <a:rPr lang="en-IN" sz="1500" kern="1200" dirty="0">
                  <a:latin typeface="Cambria" panose="02040503050406030204" pitchFamily="18" charset="0"/>
                </a:rPr>
                <a:t> </a:t>
              </a:r>
              <a:r>
                <a:rPr lang="en-IN" sz="1500" kern="1200" dirty="0" err="1">
                  <a:latin typeface="Cambria" panose="02040503050406030204" pitchFamily="18" charset="0"/>
                </a:rPr>
                <a:t>Harakchand</a:t>
              </a:r>
              <a:r>
                <a:rPr lang="en-IN" sz="1500" kern="1200" dirty="0">
                  <a:latin typeface="Cambria" panose="02040503050406030204" pitchFamily="18" charset="0"/>
                </a:rPr>
                <a:t> and Others vs. P.C. Parekh - Disclosure of information where a Chartered Accountant disclosed to the Income-Tax Officer information acquired in the course of his professional engagement without the consent of his clients</a:t>
              </a:r>
            </a:p>
          </p:txBody>
        </p:sp>
        <p:sp>
          <p:nvSpPr>
            <p:cNvPr id="10" name="Freeform 9"/>
            <p:cNvSpPr/>
            <p:nvPr/>
          </p:nvSpPr>
          <p:spPr>
            <a:xfrm>
              <a:off x="1029268" y="3957140"/>
              <a:ext cx="7881582" cy="147311"/>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5096" tIns="7191" rIns="305096" bIns="7191" numCol="1" spcCol="1270" anchor="ctr" anchorCtr="0">
              <a:noAutofit/>
            </a:bodyPr>
            <a:lstStyle/>
            <a:p>
              <a:pPr lvl="0" algn="l" defTabSz="222250" rtl="0">
                <a:lnSpc>
                  <a:spcPct val="90000"/>
                </a:lnSpc>
                <a:spcBef>
                  <a:spcPct val="0"/>
                </a:spcBef>
                <a:spcAft>
                  <a:spcPct val="35000"/>
                </a:spcAft>
              </a:pPr>
              <a:r>
                <a:rPr lang="en-IN" sz="1500" kern="1200" dirty="0">
                  <a:latin typeface="Cambria" panose="02040503050406030204" pitchFamily="18" charset="0"/>
                </a:rPr>
                <a:t>(1)	</a:t>
              </a:r>
              <a:r>
                <a:rPr lang="en-IN" sz="1500" b="1" kern="1200" dirty="0">
                  <a:latin typeface="Cambria" panose="02040503050406030204" pitchFamily="18" charset="0"/>
                </a:rPr>
                <a:t>discloses information acquired in the course of his professional engagement </a:t>
              </a:r>
              <a:r>
                <a:rPr lang="en-IN" sz="1500" kern="1200" dirty="0">
                  <a:latin typeface="Cambria" panose="02040503050406030204" pitchFamily="18" charset="0"/>
                </a:rPr>
                <a:t>to any person other than his client so engaging him, </a:t>
              </a:r>
              <a:r>
                <a:rPr lang="en-IN" sz="1500" b="1" kern="1200" dirty="0">
                  <a:latin typeface="Cambria" panose="02040503050406030204" pitchFamily="18" charset="0"/>
                </a:rPr>
                <a:t>without the consent of his client </a:t>
              </a:r>
              <a:r>
                <a:rPr lang="en-IN" sz="1500" kern="1200" dirty="0">
                  <a:latin typeface="Cambria" panose="02040503050406030204" pitchFamily="18" charset="0"/>
                </a:rPr>
                <a:t>or otherwise than as required by any law for the time being in force </a:t>
              </a:r>
            </a:p>
          </p:txBody>
        </p:sp>
        <p:sp>
          <p:nvSpPr>
            <p:cNvPr id="11" name="Freeform 10"/>
            <p:cNvSpPr/>
            <p:nvPr/>
          </p:nvSpPr>
          <p:spPr>
            <a:xfrm>
              <a:off x="466298" y="4343609"/>
              <a:ext cx="11259403" cy="212209"/>
            </a:xfrm>
            <a:custGeom>
              <a:avLst/>
              <a:gdLst>
                <a:gd name="connsiteX0" fmla="*/ 0 w 11259403"/>
                <a:gd name="connsiteY0" fmla="*/ 0 h 212209"/>
                <a:gd name="connsiteX1" fmla="*/ 11259403 w 11259403"/>
                <a:gd name="connsiteY1" fmla="*/ 0 h 212209"/>
                <a:gd name="connsiteX2" fmla="*/ 11259403 w 11259403"/>
                <a:gd name="connsiteY2" fmla="*/ 212209 h 212209"/>
                <a:gd name="connsiteX3" fmla="*/ 0 w 11259403"/>
                <a:gd name="connsiteY3" fmla="*/ 212209 h 212209"/>
                <a:gd name="connsiteX4" fmla="*/ 0 w 11259403"/>
                <a:gd name="connsiteY4" fmla="*/ 0 h 21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209">
                  <a:moveTo>
                    <a:pt x="0" y="0"/>
                  </a:moveTo>
                  <a:lnTo>
                    <a:pt x="11259403" y="0"/>
                  </a:lnTo>
                  <a:lnTo>
                    <a:pt x="11259403" y="212209"/>
                  </a:lnTo>
                  <a:lnTo>
                    <a:pt x="0" y="212209"/>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70456" rIns="873855" bIns="35560" numCol="1" spcCol="1270" anchor="t" anchorCtr="0">
              <a:noAutofit/>
            </a:bodyPr>
            <a:lstStyle/>
            <a:p>
              <a:pPr marL="57150" lvl="1" indent="-57150" algn="l" defTabSz="222250" rtl="0">
                <a:lnSpc>
                  <a:spcPct val="90000"/>
                </a:lnSpc>
                <a:spcBef>
                  <a:spcPct val="0"/>
                </a:spcBef>
                <a:spcAft>
                  <a:spcPct val="15000"/>
                </a:spcAft>
                <a:buChar char="••"/>
              </a:pPr>
              <a:endParaRPr lang="en-US" sz="1500" kern="1200" dirty="0">
                <a:latin typeface="Cambria" panose="02040503050406030204" pitchFamily="18" charset="0"/>
              </a:endParaRPr>
            </a:p>
            <a:p>
              <a:pPr marL="57150" lvl="1" indent="-57150" algn="l" defTabSz="222250" rtl="0">
                <a:lnSpc>
                  <a:spcPct val="90000"/>
                </a:lnSpc>
                <a:spcBef>
                  <a:spcPct val="0"/>
                </a:spcBef>
                <a:spcAft>
                  <a:spcPct val="15000"/>
                </a:spcAft>
                <a:buChar char="••"/>
              </a:pPr>
              <a:endParaRPr lang="en-US" sz="1500" dirty="0">
                <a:latin typeface="Cambria" panose="02040503050406030204" pitchFamily="18" charset="0"/>
              </a:endParaRPr>
            </a:p>
            <a:p>
              <a:pPr marL="0" lvl="1" algn="l" defTabSz="2222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a:latin typeface="Cambria" panose="02040503050406030204" pitchFamily="18" charset="0"/>
                </a:rPr>
                <a:t>P.N. </a:t>
              </a:r>
              <a:r>
                <a:rPr lang="en-IN" sz="1500" kern="1200" dirty="0" err="1">
                  <a:latin typeface="Cambria" panose="02040503050406030204" pitchFamily="18" charset="0"/>
                </a:rPr>
                <a:t>Vittal</a:t>
              </a:r>
              <a:r>
                <a:rPr lang="en-IN" sz="1500" kern="1200" dirty="0">
                  <a:latin typeface="Cambria" panose="02040503050406030204" pitchFamily="18" charset="0"/>
                </a:rPr>
                <a:t> </a:t>
              </a:r>
              <a:r>
                <a:rPr lang="en-IN" sz="1500" kern="1200" dirty="0" err="1">
                  <a:latin typeface="Cambria" panose="02040503050406030204" pitchFamily="18" charset="0"/>
                </a:rPr>
                <a:t>Dass</a:t>
              </a:r>
              <a:r>
                <a:rPr lang="en-IN" sz="1500" kern="1200" dirty="0">
                  <a:latin typeface="Cambria" panose="02040503050406030204" pitchFamily="18" charset="0"/>
                </a:rPr>
                <a:t>, Addl. Collector of Customs, Mumbai vs. P.U. </a:t>
              </a:r>
              <a:r>
                <a:rPr lang="en-IN" sz="1500" kern="1200" dirty="0" err="1">
                  <a:latin typeface="Cambria" panose="02040503050406030204" pitchFamily="18" charset="0"/>
                </a:rPr>
                <a:t>Patil</a:t>
              </a:r>
              <a:r>
                <a:rPr lang="en-US" sz="1500" kern="1200" dirty="0">
                  <a:latin typeface="Cambria" panose="02040503050406030204" pitchFamily="18" charset="0"/>
                </a:rPr>
                <a:t> - </a:t>
              </a:r>
              <a:r>
                <a:rPr lang="en-IN" sz="1500" kern="1200" dirty="0">
                  <a:latin typeface="Cambria" panose="02040503050406030204" pitchFamily="18" charset="0"/>
                </a:rPr>
                <a:t>Where a Chartered Accountant issued false certificates to several parties for past exports for monetary consideration without verifying any supporting records or documents</a:t>
              </a:r>
            </a:p>
          </p:txBody>
        </p:sp>
        <p:sp>
          <p:nvSpPr>
            <p:cNvPr id="13" name="Freeform 12"/>
            <p:cNvSpPr/>
            <p:nvPr/>
          </p:nvSpPr>
          <p:spPr>
            <a:xfrm>
              <a:off x="1029268" y="4269953"/>
              <a:ext cx="7881582" cy="147311"/>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5096" tIns="7191" rIns="305096" bIns="7191" numCol="1" spcCol="1270" anchor="ctr" anchorCtr="0">
              <a:noAutofit/>
            </a:bodyPr>
            <a:lstStyle/>
            <a:p>
              <a:pPr lvl="0" algn="l" defTabSz="222250" rtl="0">
                <a:lnSpc>
                  <a:spcPct val="90000"/>
                </a:lnSpc>
                <a:spcBef>
                  <a:spcPct val="0"/>
                </a:spcBef>
                <a:spcAft>
                  <a:spcPct val="35000"/>
                </a:spcAft>
              </a:pPr>
              <a:r>
                <a:rPr lang="en-IN" sz="1500" kern="1200" dirty="0">
                  <a:latin typeface="Cambria" panose="02040503050406030204" pitchFamily="18" charset="0"/>
                </a:rPr>
                <a:t>(2)	</a:t>
              </a:r>
              <a:r>
                <a:rPr lang="en-IN" sz="1500" b="1" kern="1200" dirty="0">
                  <a:latin typeface="Cambria" panose="02040503050406030204" pitchFamily="18" charset="0"/>
                </a:rPr>
                <a:t>certifies </a:t>
              </a:r>
              <a:r>
                <a:rPr lang="en-IN" sz="1500" kern="1200" dirty="0">
                  <a:latin typeface="Cambria" panose="02040503050406030204" pitchFamily="18" charset="0"/>
                </a:rPr>
                <a:t>or submits in his name, or in the name of his firm, </a:t>
              </a:r>
              <a:r>
                <a:rPr lang="en-IN" sz="1500" b="1" kern="1200" dirty="0">
                  <a:latin typeface="Cambria" panose="02040503050406030204" pitchFamily="18" charset="0"/>
                </a:rPr>
                <a:t>a report </a:t>
              </a:r>
              <a:r>
                <a:rPr lang="en-IN" sz="1500" kern="1200" dirty="0">
                  <a:latin typeface="Cambria" panose="02040503050406030204" pitchFamily="18" charset="0"/>
                </a:rPr>
                <a:t>of an examination of financial </a:t>
              </a:r>
              <a:r>
                <a:rPr lang="en-IN" sz="1500" b="1" kern="1200" dirty="0">
                  <a:latin typeface="Cambria" panose="02040503050406030204" pitchFamily="18" charset="0"/>
                </a:rPr>
                <a:t>statements unless the examination of such statements</a:t>
              </a:r>
              <a:r>
                <a:rPr lang="en-IN" sz="1500" kern="1200" dirty="0">
                  <a:latin typeface="Cambria" panose="02040503050406030204" pitchFamily="18" charset="0"/>
                </a:rPr>
                <a:t> and the related records has been made by him or by a partner or an employee in his firm or by another chartered accountant in practice</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1809146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66298" y="1821915"/>
            <a:ext cx="11259403" cy="4448255"/>
            <a:chOff x="466298" y="3854044"/>
            <a:chExt cx="11259403" cy="802252"/>
          </a:xfrm>
        </p:grpSpPr>
        <p:sp>
          <p:nvSpPr>
            <p:cNvPr id="9" name="Freeform 8"/>
            <p:cNvSpPr/>
            <p:nvPr/>
          </p:nvSpPr>
          <p:spPr>
            <a:xfrm>
              <a:off x="466298" y="3942604"/>
              <a:ext cx="11259403" cy="340200"/>
            </a:xfrm>
            <a:custGeom>
              <a:avLst/>
              <a:gdLst>
                <a:gd name="connsiteX0" fmla="*/ 0 w 11259403"/>
                <a:gd name="connsiteY0" fmla="*/ 0 h 340200"/>
                <a:gd name="connsiteX1" fmla="*/ 11259403 w 11259403"/>
                <a:gd name="connsiteY1" fmla="*/ 0 h 340200"/>
                <a:gd name="connsiteX2" fmla="*/ 11259403 w 11259403"/>
                <a:gd name="connsiteY2" fmla="*/ 340200 h 340200"/>
                <a:gd name="connsiteX3" fmla="*/ 0 w 11259403"/>
                <a:gd name="connsiteY3" fmla="*/ 340200 h 340200"/>
                <a:gd name="connsiteX4" fmla="*/ 0 w 11259403"/>
                <a:gd name="connsiteY4" fmla="*/ 0 h 3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340200">
                  <a:moveTo>
                    <a:pt x="0" y="0"/>
                  </a:moveTo>
                  <a:lnTo>
                    <a:pt x="11259403" y="0"/>
                  </a:lnTo>
                  <a:lnTo>
                    <a:pt x="11259403" y="340200"/>
                  </a:lnTo>
                  <a:lnTo>
                    <a:pt x="0" y="340200"/>
                  </a:lnTo>
                  <a:lnTo>
                    <a:pt x="0" y="0"/>
                  </a:lnTo>
                  <a:close/>
                </a:path>
              </a:pathLst>
            </a:custGeom>
            <a:ln>
              <a:solidFill>
                <a:srgbClr val="41719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t" anchorCtr="0">
              <a:noAutofit/>
            </a:bodyPr>
            <a:lstStyle/>
            <a:p>
              <a:pPr marL="0" lvl="1" algn="just" defTabSz="266700" rtl="0">
                <a:lnSpc>
                  <a:spcPct val="90000"/>
                </a:lnSpc>
                <a:spcBef>
                  <a:spcPct val="0"/>
                </a:spcBef>
                <a:spcAft>
                  <a:spcPct val="15000"/>
                </a:spcAft>
              </a:pPr>
              <a:endParaRPr lang="en-US" sz="1500" kern="1200" dirty="0">
                <a:latin typeface="Cambria" panose="02040503050406030204" pitchFamily="18" charset="0"/>
              </a:endParaRPr>
            </a:p>
            <a:p>
              <a:pPr marL="0" lvl="1" algn="just" defTabSz="266700" rtl="0">
                <a:lnSpc>
                  <a:spcPct val="90000"/>
                </a:lnSpc>
                <a:spcBef>
                  <a:spcPct val="0"/>
                </a:spcBef>
                <a:spcAft>
                  <a:spcPct val="15000"/>
                </a:spcAft>
              </a:pPr>
              <a:endParaRPr lang="en-US" sz="1500" dirty="0">
                <a:latin typeface="Cambria" panose="02040503050406030204" pitchFamily="18" charset="0"/>
              </a:endParaRPr>
            </a:p>
            <a:p>
              <a:pPr marL="0" lvl="1" algn="just" defTabSz="26670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a:latin typeface="Cambria" panose="02040503050406030204" pitchFamily="18" charset="0"/>
                </a:rPr>
                <a:t>The DGM (Inspection), </a:t>
              </a:r>
              <a:r>
                <a:rPr lang="en-IN" sz="1500" kern="1200" dirty="0" err="1">
                  <a:latin typeface="Cambria" panose="02040503050406030204" pitchFamily="18" charset="0"/>
                </a:rPr>
                <a:t>Tamilnad</a:t>
              </a:r>
              <a:r>
                <a:rPr lang="en-IN" sz="1500" kern="1200" dirty="0">
                  <a:latin typeface="Cambria" panose="02040503050406030204" pitchFamily="18" charset="0"/>
                </a:rPr>
                <a:t> Mercantile Bank Ltd. vs. R. B. K. Samuel - A Chartered Accountant issued 97 Projection Statements for certain Individuals without verifying the basic documents and on the basis of which the Bank had extended the loan amount. Afterwards, the Bank revealed that persons for whom the Respondent had issued Financial Statements did not have any business/source for repayment of loan.</a:t>
              </a:r>
            </a:p>
          </p:txBody>
        </p:sp>
        <p:sp>
          <p:nvSpPr>
            <p:cNvPr id="10" name="Freeform 9"/>
            <p:cNvSpPr/>
            <p:nvPr/>
          </p:nvSpPr>
          <p:spPr>
            <a:xfrm>
              <a:off x="1029268" y="3854044"/>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a:solidFill>
              <a:srgbClr val="41719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6551" tIns="8646" rIns="306551" bIns="8646" numCol="1" spcCol="1270" anchor="ctr" anchorCtr="0">
              <a:noAutofit/>
            </a:bodyPr>
            <a:lstStyle/>
            <a:p>
              <a:pPr lvl="0" algn="just" defTabSz="266700" rtl="0">
                <a:lnSpc>
                  <a:spcPct val="90000"/>
                </a:lnSpc>
                <a:spcBef>
                  <a:spcPct val="0"/>
                </a:spcBef>
                <a:spcAft>
                  <a:spcPct val="35000"/>
                </a:spcAft>
              </a:pPr>
              <a:r>
                <a:rPr lang="en-IN" sz="1500" kern="1200" dirty="0">
                  <a:latin typeface="Cambria" panose="02040503050406030204" pitchFamily="18" charset="0"/>
                </a:rPr>
                <a:t>(3)		</a:t>
              </a:r>
              <a:r>
                <a:rPr lang="en-IN" sz="1500" b="1" kern="1200" dirty="0">
                  <a:latin typeface="Cambria" panose="02040503050406030204" pitchFamily="18" charset="0"/>
                </a:rPr>
                <a:t>permits his name </a:t>
              </a:r>
              <a:r>
                <a:rPr lang="en-IN" sz="1500" kern="1200" dirty="0">
                  <a:latin typeface="Cambria" panose="02040503050406030204" pitchFamily="18" charset="0"/>
                </a:rPr>
                <a:t>or the name of his firm to be used in </a:t>
              </a:r>
              <a:r>
                <a:rPr lang="en-IN" sz="1500" b="1" kern="1200" dirty="0">
                  <a:latin typeface="Cambria" panose="02040503050406030204" pitchFamily="18" charset="0"/>
                </a:rPr>
                <a:t>connection with an estimate of earnings contingent upon future transactions </a:t>
              </a:r>
              <a:r>
                <a:rPr lang="en-IN" sz="1500" kern="1200" dirty="0">
                  <a:latin typeface="Cambria" panose="02040503050406030204" pitchFamily="18" charset="0"/>
                </a:rPr>
                <a:t>in a manner which may lead to the belief that he vouches for the accuracy of the forecast</a:t>
              </a:r>
            </a:p>
          </p:txBody>
        </p:sp>
        <p:sp>
          <p:nvSpPr>
            <p:cNvPr id="11" name="Freeform 10"/>
            <p:cNvSpPr/>
            <p:nvPr/>
          </p:nvSpPr>
          <p:spPr>
            <a:xfrm>
              <a:off x="466298" y="4401146"/>
              <a:ext cx="11259403" cy="255150"/>
            </a:xfrm>
            <a:custGeom>
              <a:avLst/>
              <a:gdLst>
                <a:gd name="connsiteX0" fmla="*/ 0 w 11259403"/>
                <a:gd name="connsiteY0" fmla="*/ 0 h 255150"/>
                <a:gd name="connsiteX1" fmla="*/ 11259403 w 11259403"/>
                <a:gd name="connsiteY1" fmla="*/ 0 h 255150"/>
                <a:gd name="connsiteX2" fmla="*/ 11259403 w 11259403"/>
                <a:gd name="connsiteY2" fmla="*/ 255150 h 255150"/>
                <a:gd name="connsiteX3" fmla="*/ 0 w 11259403"/>
                <a:gd name="connsiteY3" fmla="*/ 255150 h 255150"/>
                <a:gd name="connsiteX4" fmla="*/ 0 w 11259403"/>
                <a:gd name="connsiteY4" fmla="*/ 0 h 25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55150">
                  <a:moveTo>
                    <a:pt x="0" y="0"/>
                  </a:moveTo>
                  <a:lnTo>
                    <a:pt x="11259403" y="0"/>
                  </a:lnTo>
                  <a:lnTo>
                    <a:pt x="11259403" y="255150"/>
                  </a:lnTo>
                  <a:lnTo>
                    <a:pt x="0" y="255150"/>
                  </a:lnTo>
                  <a:lnTo>
                    <a:pt x="0" y="0"/>
                  </a:lnTo>
                  <a:close/>
                </a:path>
              </a:pathLst>
            </a:cu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ctr" anchorCtr="0">
              <a:noAutofit/>
            </a:bodyPr>
            <a:lstStyle/>
            <a:p>
              <a:pPr marL="0" lvl="1" algn="just" defTabSz="266700" rtl="0">
                <a:lnSpc>
                  <a:spcPct val="90000"/>
                </a:lnSpc>
                <a:spcBef>
                  <a:spcPct val="0"/>
                </a:spcBef>
                <a:spcAft>
                  <a:spcPct val="15000"/>
                </a:spcAft>
              </a:pPr>
              <a:endParaRPr lang="en-IN" sz="1500" kern="1200" dirty="0">
                <a:latin typeface="Cambria" panose="02040503050406030204" pitchFamily="18" charset="0"/>
              </a:endParaRPr>
            </a:p>
            <a:p>
              <a:pPr marL="0" lvl="1" algn="just" defTabSz="266700" rtl="0">
                <a:lnSpc>
                  <a:spcPct val="90000"/>
                </a:lnSpc>
                <a:spcBef>
                  <a:spcPct val="0"/>
                </a:spcBef>
                <a:spcAft>
                  <a:spcPct val="15000"/>
                </a:spcAft>
              </a:pPr>
              <a:endParaRPr lang="en-IN" sz="1500" dirty="0">
                <a:latin typeface="Cambria" panose="02040503050406030204" pitchFamily="18" charset="0"/>
              </a:endParaRPr>
            </a:p>
            <a:p>
              <a:pPr marL="0" lvl="1" algn="just" defTabSz="266700" rtl="0">
                <a:lnSpc>
                  <a:spcPct val="90000"/>
                </a:lnSpc>
                <a:spcBef>
                  <a:spcPct val="0"/>
                </a:spcBef>
                <a:spcAft>
                  <a:spcPct val="15000"/>
                </a:spcAft>
              </a:pPr>
              <a:r>
                <a:rPr lang="en-IN" sz="1500" kern="1200" dirty="0">
                  <a:latin typeface="Cambria" panose="02040503050406030204" pitchFamily="18" charset="0"/>
                </a:rPr>
                <a:t>Case Law - H.R. Shetty - Where a Chartered Accountant conducted the Audit of Accounts of an evening college in Mangalore besides working in the same college as Lecturer/Vice-Principal. </a:t>
              </a:r>
            </a:p>
          </p:txBody>
        </p:sp>
        <p:sp>
          <p:nvSpPr>
            <p:cNvPr id="13" name="Freeform 12"/>
            <p:cNvSpPr/>
            <p:nvPr/>
          </p:nvSpPr>
          <p:spPr>
            <a:xfrm>
              <a:off x="1029268" y="4315204"/>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06551" tIns="8646" rIns="306551" bIns="8646" numCol="1" spcCol="1270" anchor="ctr" anchorCtr="0">
              <a:noAutofit/>
            </a:bodyPr>
            <a:lstStyle/>
            <a:p>
              <a:pPr lvl="0" algn="just" defTabSz="266700" rtl="0">
                <a:lnSpc>
                  <a:spcPct val="90000"/>
                </a:lnSpc>
                <a:spcBef>
                  <a:spcPct val="0"/>
                </a:spcBef>
                <a:spcAft>
                  <a:spcPct val="35000"/>
                </a:spcAft>
              </a:pPr>
              <a:r>
                <a:rPr lang="en-IN" sz="1500" kern="1200" dirty="0">
                  <a:latin typeface="Cambria" panose="02040503050406030204" pitchFamily="18" charset="0"/>
                </a:rPr>
                <a:t>(4)		</a:t>
              </a:r>
              <a:r>
                <a:rPr lang="en-IN" sz="1500" b="1" kern="1200" dirty="0">
                  <a:latin typeface="Cambria" panose="02040503050406030204" pitchFamily="18" charset="0"/>
                </a:rPr>
                <a:t>expresses his opinion </a:t>
              </a:r>
              <a:r>
                <a:rPr lang="en-IN" sz="1500" kern="1200" dirty="0">
                  <a:latin typeface="Cambria" panose="02040503050406030204" pitchFamily="18" charset="0"/>
                </a:rPr>
                <a:t>on financial statements of any business or enterprise in which he, his firm, or a partner in his firm </a:t>
              </a:r>
              <a:r>
                <a:rPr lang="en-IN" sz="1500" b="1" kern="1200" dirty="0">
                  <a:latin typeface="Cambria" panose="02040503050406030204" pitchFamily="18" charset="0"/>
                </a:rPr>
                <a:t>has a substantial interest</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153819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66298" y="1944918"/>
            <a:ext cx="11259403" cy="4426853"/>
            <a:chOff x="466298" y="3807716"/>
            <a:chExt cx="11259403" cy="670725"/>
          </a:xfrm>
        </p:grpSpPr>
        <p:sp>
          <p:nvSpPr>
            <p:cNvPr id="9" name="Freeform 8"/>
            <p:cNvSpPr/>
            <p:nvPr/>
          </p:nvSpPr>
          <p:spPr>
            <a:xfrm>
              <a:off x="466298" y="3881516"/>
              <a:ext cx="11259403" cy="212625"/>
            </a:xfrm>
            <a:custGeom>
              <a:avLst/>
              <a:gdLst>
                <a:gd name="connsiteX0" fmla="*/ 0 w 11259403"/>
                <a:gd name="connsiteY0" fmla="*/ 0 h 212625"/>
                <a:gd name="connsiteX1" fmla="*/ 11259403 w 11259403"/>
                <a:gd name="connsiteY1" fmla="*/ 0 h 212625"/>
                <a:gd name="connsiteX2" fmla="*/ 11259403 w 11259403"/>
                <a:gd name="connsiteY2" fmla="*/ 212625 h 212625"/>
                <a:gd name="connsiteX3" fmla="*/ 0 w 11259403"/>
                <a:gd name="connsiteY3" fmla="*/ 212625 h 212625"/>
                <a:gd name="connsiteX4" fmla="*/ 0 w 11259403"/>
                <a:gd name="connsiteY4" fmla="*/ 0 h 21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625">
                  <a:moveTo>
                    <a:pt x="0" y="0"/>
                  </a:moveTo>
                  <a:lnTo>
                    <a:pt x="11259403" y="0"/>
                  </a:lnTo>
                  <a:lnTo>
                    <a:pt x="11259403" y="212625"/>
                  </a:lnTo>
                  <a:lnTo>
                    <a:pt x="0" y="212625"/>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04140" rIns="873855" bIns="35560" numCol="1" spcCol="1270" anchor="ctr" anchorCtr="0">
              <a:noAutofit/>
            </a:bodyPr>
            <a:lstStyle/>
            <a:p>
              <a:pPr marL="0" lvl="1" algn="just" defTabSz="222250" rtl="0">
                <a:lnSpc>
                  <a:spcPct val="90000"/>
                </a:lnSpc>
                <a:spcBef>
                  <a:spcPct val="0"/>
                </a:spcBef>
                <a:spcAft>
                  <a:spcPct val="15000"/>
                </a:spcAft>
              </a:pPr>
              <a:endParaRPr lang="en-IN" sz="1500" kern="1200" dirty="0">
                <a:latin typeface="Cambria" panose="02040503050406030204" pitchFamily="18" charset="0"/>
              </a:endParaRPr>
            </a:p>
            <a:p>
              <a:pPr marL="0" lvl="1" algn="just" defTabSz="222250" rtl="0">
                <a:lnSpc>
                  <a:spcPct val="90000"/>
                </a:lnSpc>
                <a:spcBef>
                  <a:spcPct val="0"/>
                </a:spcBef>
                <a:spcAft>
                  <a:spcPct val="15000"/>
                </a:spcAft>
              </a:pPr>
              <a:r>
                <a:rPr lang="en-IN" sz="1500" kern="1200" dirty="0">
                  <a:latin typeface="Cambria" panose="02040503050406030204" pitchFamily="18" charset="0"/>
                </a:rPr>
                <a:t>Case Law - V.C. Agarwal - Where a Chartered Accountant failed to bring attention to the heavy cash transaction entered into by the </a:t>
              </a:r>
              <a:r>
                <a:rPr lang="en-IN" sz="1500" kern="1200" dirty="0" err="1">
                  <a:latin typeface="Cambria" panose="02040503050406030204" pitchFamily="18" charset="0"/>
                </a:rPr>
                <a:t>assessee</a:t>
              </a:r>
              <a:r>
                <a:rPr lang="en-IN" sz="1500" kern="1200" dirty="0">
                  <a:latin typeface="Cambria" panose="02040503050406030204" pitchFamily="18" charset="0"/>
                </a:rPr>
                <a:t> in his audit report submitted in Form 3CD in terms of section 44AB of the Income Tax Act, 1961</a:t>
              </a:r>
            </a:p>
          </p:txBody>
        </p:sp>
        <p:sp>
          <p:nvSpPr>
            <p:cNvPr id="10" name="Freeform 9"/>
            <p:cNvSpPr/>
            <p:nvPr/>
          </p:nvSpPr>
          <p:spPr>
            <a:xfrm>
              <a:off x="1029268" y="3807716"/>
              <a:ext cx="7881582" cy="14760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(5)	</a:t>
              </a:r>
              <a:r>
                <a:rPr lang="en-IN" sz="1500" b="1" kern="1200" dirty="0">
                  <a:latin typeface="Cambria" panose="02040503050406030204" pitchFamily="18" charset="0"/>
                </a:rPr>
                <a:t>fails to disclose a material fact </a:t>
              </a:r>
              <a:r>
                <a:rPr lang="en-IN" sz="1500" kern="1200" dirty="0">
                  <a:latin typeface="Cambria" panose="02040503050406030204" pitchFamily="18" charset="0"/>
                </a:rPr>
                <a:t>known to him which is not disclosed in a financial statement, but disclosure of which is necessary in making such financial statement where he is concerned with that financial statement in a professional capacity</a:t>
              </a:r>
            </a:p>
          </p:txBody>
        </p:sp>
        <p:sp>
          <p:nvSpPr>
            <p:cNvPr id="11" name="Freeform 10"/>
            <p:cNvSpPr/>
            <p:nvPr/>
          </p:nvSpPr>
          <p:spPr>
            <a:xfrm>
              <a:off x="466298" y="4194941"/>
              <a:ext cx="11259403" cy="283500"/>
            </a:xfrm>
            <a:custGeom>
              <a:avLst/>
              <a:gdLst>
                <a:gd name="connsiteX0" fmla="*/ 0 w 11259403"/>
                <a:gd name="connsiteY0" fmla="*/ 0 h 283500"/>
                <a:gd name="connsiteX1" fmla="*/ 11259403 w 11259403"/>
                <a:gd name="connsiteY1" fmla="*/ 0 h 283500"/>
                <a:gd name="connsiteX2" fmla="*/ 11259403 w 11259403"/>
                <a:gd name="connsiteY2" fmla="*/ 283500 h 283500"/>
                <a:gd name="connsiteX3" fmla="*/ 0 w 11259403"/>
                <a:gd name="connsiteY3" fmla="*/ 283500 h 283500"/>
                <a:gd name="connsiteX4" fmla="*/ 0 w 11259403"/>
                <a:gd name="connsiteY4" fmla="*/ 0 h 28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83500">
                  <a:moveTo>
                    <a:pt x="0" y="0"/>
                  </a:moveTo>
                  <a:lnTo>
                    <a:pt x="11259403" y="0"/>
                  </a:lnTo>
                  <a:lnTo>
                    <a:pt x="11259403" y="283500"/>
                  </a:lnTo>
                  <a:lnTo>
                    <a:pt x="0" y="283500"/>
                  </a:lnTo>
                  <a:lnTo>
                    <a:pt x="0" y="0"/>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04140" rIns="873855" bIns="35560" numCol="1" spcCol="1270" anchor="ctr" anchorCtr="0">
              <a:noAutofit/>
            </a:bodyPr>
            <a:lstStyle/>
            <a:p>
              <a:pPr marL="0" lvl="1" algn="just" defTabSz="222250" rtl="0">
                <a:lnSpc>
                  <a:spcPct val="90000"/>
                </a:lnSpc>
                <a:spcBef>
                  <a:spcPct val="0"/>
                </a:spcBef>
                <a:spcAft>
                  <a:spcPct val="15000"/>
                </a:spcAft>
              </a:pPr>
              <a:endParaRPr lang="en-IN" sz="1500" kern="1200" dirty="0">
                <a:latin typeface="Cambria" panose="02040503050406030204" pitchFamily="18" charset="0"/>
              </a:endParaRPr>
            </a:p>
            <a:p>
              <a:pPr marL="0" lvl="1" algn="just" defTabSz="222250" rtl="0">
                <a:lnSpc>
                  <a:spcPct val="90000"/>
                </a:lnSpc>
                <a:spcBef>
                  <a:spcPct val="0"/>
                </a:spcBef>
                <a:spcAft>
                  <a:spcPct val="15000"/>
                </a:spcAft>
              </a:pPr>
              <a:r>
                <a:rPr lang="en-IN" sz="1500" kern="1200" dirty="0">
                  <a:latin typeface="Cambria" panose="02040503050406030204" pitchFamily="18" charset="0"/>
                </a:rPr>
                <a:t>Case Law - </a:t>
              </a:r>
              <a:r>
                <a:rPr lang="en-IN" sz="1500" kern="1200" dirty="0" err="1">
                  <a:latin typeface="Cambria" panose="02040503050406030204" pitchFamily="18" charset="0"/>
                </a:rPr>
                <a:t>Ms.</a:t>
              </a:r>
              <a:r>
                <a:rPr lang="en-IN" sz="1500" kern="1200" dirty="0">
                  <a:latin typeface="Cambria" panose="02040503050406030204" pitchFamily="18" charset="0"/>
                </a:rPr>
                <a:t> </a:t>
              </a:r>
              <a:r>
                <a:rPr lang="en-IN" sz="1500" kern="1200" dirty="0" err="1">
                  <a:latin typeface="Cambria" panose="02040503050406030204" pitchFamily="18" charset="0"/>
                </a:rPr>
                <a:t>Vandita</a:t>
              </a:r>
              <a:r>
                <a:rPr lang="en-IN" sz="1500" kern="1200" dirty="0">
                  <a:latin typeface="Cambria" panose="02040503050406030204" pitchFamily="18" charset="0"/>
                </a:rPr>
                <a:t> R. Agarwal, Company Secretary, M/s Wall Street Finance Ltd, Mumbai vs. M.S. Parikh, M/s MSP &amp; Co., Mumbai - The Respondent had shown an amount of </a:t>
              </a:r>
              <a:r>
                <a:rPr lang="en-IN" sz="1500" kern="1200" dirty="0" err="1">
                  <a:latin typeface="Cambria" panose="02040503050406030204" pitchFamily="18" charset="0"/>
                </a:rPr>
                <a:t>Rs</a:t>
              </a:r>
              <a:r>
                <a:rPr lang="en-IN" sz="1500" kern="1200" dirty="0">
                  <a:latin typeface="Cambria" panose="02040503050406030204" pitchFamily="18" charset="0"/>
                </a:rPr>
                <a:t>. 19,20,690/- as deposit received under the head, Current Liabilities &amp; Provision in the Financial Statements of M/s Patel Holdings Limited for the Financial Year 2008-2009 and as nil in its Financial Statements for the next F.Y i.e. 2009-2010</a:t>
              </a:r>
            </a:p>
          </p:txBody>
        </p:sp>
        <p:sp>
          <p:nvSpPr>
            <p:cNvPr id="13" name="Freeform 12"/>
            <p:cNvSpPr/>
            <p:nvPr/>
          </p:nvSpPr>
          <p:spPr>
            <a:xfrm>
              <a:off x="1029268" y="4121141"/>
              <a:ext cx="7881582" cy="14760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(6)	</a:t>
              </a:r>
              <a:r>
                <a:rPr lang="en-IN" sz="1500" b="1" kern="1200" dirty="0">
                  <a:latin typeface="Cambria" panose="02040503050406030204" pitchFamily="18" charset="0"/>
                </a:rPr>
                <a:t>fails to report a material misstatement</a:t>
              </a:r>
              <a:r>
                <a:rPr lang="en-IN" sz="1500" kern="1200" dirty="0">
                  <a:latin typeface="Cambria" panose="02040503050406030204" pitchFamily="18" charset="0"/>
                </a:rPr>
                <a:t> known to him to appear in a financial statement with which he is concerned in a professional capacity</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133417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66298" y="1821915"/>
            <a:ext cx="11259403" cy="4651457"/>
            <a:chOff x="466298" y="3600199"/>
            <a:chExt cx="11259403" cy="1359214"/>
          </a:xfrm>
        </p:grpSpPr>
        <p:sp>
          <p:nvSpPr>
            <p:cNvPr id="9" name="Freeform 8"/>
            <p:cNvSpPr/>
            <p:nvPr/>
          </p:nvSpPr>
          <p:spPr>
            <a:xfrm>
              <a:off x="466298" y="3718279"/>
              <a:ext cx="11259403" cy="579600"/>
            </a:xfrm>
            <a:custGeom>
              <a:avLst/>
              <a:gdLst>
                <a:gd name="connsiteX0" fmla="*/ 0 w 11259403"/>
                <a:gd name="connsiteY0" fmla="*/ 0 h 579600"/>
                <a:gd name="connsiteX1" fmla="*/ 11259403 w 11259403"/>
                <a:gd name="connsiteY1" fmla="*/ 0 h 579600"/>
                <a:gd name="connsiteX2" fmla="*/ 11259403 w 11259403"/>
                <a:gd name="connsiteY2" fmla="*/ 579600 h 579600"/>
                <a:gd name="connsiteX3" fmla="*/ 0 w 11259403"/>
                <a:gd name="connsiteY3" fmla="*/ 579600 h 579600"/>
                <a:gd name="connsiteX4" fmla="*/ 0 w 11259403"/>
                <a:gd name="connsiteY4" fmla="*/ 0 h 5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579600">
                  <a:moveTo>
                    <a:pt x="0" y="0"/>
                  </a:moveTo>
                  <a:lnTo>
                    <a:pt x="11259403" y="0"/>
                  </a:lnTo>
                  <a:lnTo>
                    <a:pt x="11259403" y="579600"/>
                  </a:lnTo>
                  <a:lnTo>
                    <a:pt x="0" y="579600"/>
                  </a:lnTo>
                  <a:lnTo>
                    <a:pt x="0" y="0"/>
                  </a:lnTo>
                  <a:close/>
                </a:path>
              </a:pathLst>
            </a:custGeom>
            <a:ln>
              <a:solidFill>
                <a:srgbClr val="41719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66624" rIns="873855" bIns="56896" numCol="1" spcCol="1270" anchor="ctr" anchorCtr="0">
              <a:noAutofit/>
            </a:bodyPr>
            <a:lstStyle/>
            <a:p>
              <a:pPr marL="0" lvl="1" algn="just" defTabSz="355600" rtl="0">
                <a:lnSpc>
                  <a:spcPct val="90000"/>
                </a:lnSpc>
                <a:spcBef>
                  <a:spcPct val="0"/>
                </a:spcBef>
                <a:spcAft>
                  <a:spcPct val="15000"/>
                </a:spcAft>
              </a:pPr>
              <a:endParaRPr lang="en-IN" sz="1500" dirty="0">
                <a:latin typeface="Cambria" panose="02040503050406030204" pitchFamily="18" charset="0"/>
              </a:endParaRPr>
            </a:p>
            <a:p>
              <a:pPr marL="0" lvl="1" algn="just" defTabSz="355600" rtl="0">
                <a:lnSpc>
                  <a:spcPct val="90000"/>
                </a:lnSpc>
                <a:spcBef>
                  <a:spcPct val="0"/>
                </a:spcBef>
                <a:spcAft>
                  <a:spcPct val="15000"/>
                </a:spcAft>
              </a:pPr>
              <a:r>
                <a:rPr lang="en-IN" sz="1500" kern="1200" dirty="0">
                  <a:latin typeface="Cambria" panose="02040503050406030204" pitchFamily="18" charset="0"/>
                </a:rPr>
                <a:t>Case Law - </a:t>
              </a:r>
              <a:r>
                <a:rPr lang="en-IN" sz="1500" kern="1200" dirty="0" err="1">
                  <a:latin typeface="Cambria" panose="02040503050406030204" pitchFamily="18" charset="0"/>
                </a:rPr>
                <a:t>Ajit</a:t>
              </a:r>
              <a:r>
                <a:rPr lang="en-IN" sz="1500" kern="1200" dirty="0">
                  <a:latin typeface="Cambria" panose="02040503050406030204" pitchFamily="18" charset="0"/>
                </a:rPr>
                <a:t> Singh Ahuja vs. Dinesh Kumar </a:t>
              </a:r>
              <a:r>
                <a:rPr lang="en-IN" sz="1500" kern="1200" dirty="0" err="1">
                  <a:latin typeface="Cambria" panose="02040503050406030204" pitchFamily="18" charset="0"/>
                </a:rPr>
                <a:t>Goyal</a:t>
              </a:r>
              <a:r>
                <a:rPr lang="en-IN" sz="1500" kern="1200" dirty="0">
                  <a:latin typeface="Cambria" panose="02040503050406030204" pitchFamily="18" charset="0"/>
                </a:rPr>
                <a:t> - Where a Chartered Accountant wrongly certified the increase in Paid-up Share Capital of a Private Limited Company in the Balance Sheet without proper evidence.</a:t>
              </a:r>
            </a:p>
            <a:p>
              <a:pPr marL="0" lvl="1" algn="just" defTabSz="355600" rtl="0">
                <a:lnSpc>
                  <a:spcPct val="90000"/>
                </a:lnSpc>
                <a:spcBef>
                  <a:spcPct val="0"/>
                </a:spcBef>
                <a:spcAft>
                  <a:spcPct val="15000"/>
                </a:spcAft>
              </a:pPr>
              <a:endParaRPr lang="en-US" sz="1500" kern="1200" dirty="0">
                <a:latin typeface="Cambria" panose="02040503050406030204" pitchFamily="18" charset="0"/>
              </a:endParaRPr>
            </a:p>
            <a:p>
              <a:pPr marL="0" lvl="1" algn="just" defTabSz="35560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err="1">
                  <a:latin typeface="Cambria" panose="02040503050406030204" pitchFamily="18" charset="0"/>
                </a:rPr>
                <a:t>Tamilnad</a:t>
              </a:r>
              <a:r>
                <a:rPr lang="en-IN" sz="1500" kern="1200" dirty="0">
                  <a:latin typeface="Cambria" panose="02040503050406030204" pitchFamily="18" charset="0"/>
                </a:rPr>
                <a:t> Mercantile Bank Ltd. vs. V.U. </a:t>
              </a:r>
              <a:r>
                <a:rPr lang="en-IN" sz="1500" kern="1200" dirty="0" err="1">
                  <a:latin typeface="Cambria" panose="02040503050406030204" pitchFamily="18" charset="0"/>
                </a:rPr>
                <a:t>Gangolli</a:t>
              </a:r>
              <a:r>
                <a:rPr lang="en-IN" sz="1500" kern="1200" dirty="0">
                  <a:latin typeface="Cambria" panose="02040503050406030204" pitchFamily="18" charset="0"/>
                </a:rPr>
                <a:t> - Where a Chartered Accountant being the Concurrent Auditor of a Bank did not comment on the fraudulent transactions in his Audit Report where the Bank allowed huge amount of loan without any actual deposit. </a:t>
              </a:r>
            </a:p>
          </p:txBody>
        </p:sp>
        <p:sp>
          <p:nvSpPr>
            <p:cNvPr id="10" name="Freeform 9"/>
            <p:cNvSpPr/>
            <p:nvPr/>
          </p:nvSpPr>
          <p:spPr>
            <a:xfrm>
              <a:off x="1029268" y="3600199"/>
              <a:ext cx="7881582" cy="236160"/>
            </a:xfrm>
            <a:custGeom>
              <a:avLst/>
              <a:gdLst>
                <a:gd name="connsiteX0" fmla="*/ 0 w 7881582"/>
                <a:gd name="connsiteY0" fmla="*/ 39361 h 236160"/>
                <a:gd name="connsiteX1" fmla="*/ 39361 w 7881582"/>
                <a:gd name="connsiteY1" fmla="*/ 0 h 236160"/>
                <a:gd name="connsiteX2" fmla="*/ 7842221 w 7881582"/>
                <a:gd name="connsiteY2" fmla="*/ 0 h 236160"/>
                <a:gd name="connsiteX3" fmla="*/ 7881582 w 7881582"/>
                <a:gd name="connsiteY3" fmla="*/ 39361 h 236160"/>
                <a:gd name="connsiteX4" fmla="*/ 7881582 w 7881582"/>
                <a:gd name="connsiteY4" fmla="*/ 196799 h 236160"/>
                <a:gd name="connsiteX5" fmla="*/ 7842221 w 7881582"/>
                <a:gd name="connsiteY5" fmla="*/ 236160 h 236160"/>
                <a:gd name="connsiteX6" fmla="*/ 39361 w 7881582"/>
                <a:gd name="connsiteY6" fmla="*/ 236160 h 236160"/>
                <a:gd name="connsiteX7" fmla="*/ 0 w 7881582"/>
                <a:gd name="connsiteY7" fmla="*/ 196799 h 236160"/>
                <a:gd name="connsiteX8" fmla="*/ 0 w 7881582"/>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36160">
                  <a:moveTo>
                    <a:pt x="0" y="39361"/>
                  </a:moveTo>
                  <a:cubicBezTo>
                    <a:pt x="0" y="17623"/>
                    <a:pt x="17623" y="0"/>
                    <a:pt x="39361" y="0"/>
                  </a:cubicBezTo>
                  <a:lnTo>
                    <a:pt x="7842221" y="0"/>
                  </a:lnTo>
                  <a:cubicBezTo>
                    <a:pt x="7863959" y="0"/>
                    <a:pt x="7881582" y="17623"/>
                    <a:pt x="7881582" y="39361"/>
                  </a:cubicBezTo>
                  <a:lnTo>
                    <a:pt x="7881582" y="196799"/>
                  </a:lnTo>
                  <a:cubicBezTo>
                    <a:pt x="7881582" y="218537"/>
                    <a:pt x="7863959" y="236160"/>
                    <a:pt x="7842221" y="236160"/>
                  </a:cubicBezTo>
                  <a:lnTo>
                    <a:pt x="39361" y="236160"/>
                  </a:lnTo>
                  <a:cubicBezTo>
                    <a:pt x="17623" y="236160"/>
                    <a:pt x="0" y="218537"/>
                    <a:pt x="0" y="196799"/>
                  </a:cubicBezTo>
                  <a:lnTo>
                    <a:pt x="0" y="39361"/>
                  </a:lnTo>
                  <a:close/>
                </a:path>
              </a:pathLst>
            </a:custGeom>
            <a:solidFill>
              <a:srgbClr val="41719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9433" tIns="11528" rIns="309433" bIns="11528" numCol="1" spcCol="1270" anchor="ctr" anchorCtr="0">
              <a:noAutofit/>
            </a:bodyPr>
            <a:lstStyle/>
            <a:p>
              <a:pPr lvl="0" algn="just" defTabSz="355600" rtl="0">
                <a:lnSpc>
                  <a:spcPct val="90000"/>
                </a:lnSpc>
                <a:spcBef>
                  <a:spcPct val="0"/>
                </a:spcBef>
                <a:spcAft>
                  <a:spcPct val="35000"/>
                </a:spcAft>
              </a:pPr>
              <a:r>
                <a:rPr lang="en-IN" sz="1500" kern="1200" dirty="0">
                  <a:latin typeface="Cambria" panose="02040503050406030204" pitchFamily="18" charset="0"/>
                </a:rPr>
                <a:t>(7)	does not exercise due diligence, or is </a:t>
              </a:r>
              <a:r>
                <a:rPr lang="en-IN" sz="1500" b="1" kern="1200" dirty="0">
                  <a:latin typeface="Cambria" panose="02040503050406030204" pitchFamily="18" charset="0"/>
                </a:rPr>
                <a:t>grossly negligent </a:t>
              </a:r>
              <a:r>
                <a:rPr lang="en-IN" sz="1500" kern="1200" dirty="0">
                  <a:latin typeface="Cambria" panose="02040503050406030204" pitchFamily="18" charset="0"/>
                </a:rPr>
                <a:t>in the conduct of his professional duties</a:t>
              </a:r>
            </a:p>
          </p:txBody>
        </p:sp>
        <p:sp>
          <p:nvSpPr>
            <p:cNvPr id="11" name="Freeform 10"/>
            <p:cNvSpPr/>
            <p:nvPr/>
          </p:nvSpPr>
          <p:spPr>
            <a:xfrm>
              <a:off x="466298" y="4459159"/>
              <a:ext cx="11259403" cy="500254"/>
            </a:xfrm>
            <a:custGeom>
              <a:avLst/>
              <a:gdLst>
                <a:gd name="connsiteX0" fmla="*/ 0 w 11259403"/>
                <a:gd name="connsiteY0" fmla="*/ 0 h 453600"/>
                <a:gd name="connsiteX1" fmla="*/ 11259403 w 11259403"/>
                <a:gd name="connsiteY1" fmla="*/ 0 h 453600"/>
                <a:gd name="connsiteX2" fmla="*/ 11259403 w 11259403"/>
                <a:gd name="connsiteY2" fmla="*/ 453600 h 453600"/>
                <a:gd name="connsiteX3" fmla="*/ 0 w 11259403"/>
                <a:gd name="connsiteY3" fmla="*/ 453600 h 453600"/>
                <a:gd name="connsiteX4" fmla="*/ 0 w 11259403"/>
                <a:gd name="connsiteY4" fmla="*/ 0 h 4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453600">
                  <a:moveTo>
                    <a:pt x="0" y="0"/>
                  </a:moveTo>
                  <a:lnTo>
                    <a:pt x="11259403" y="0"/>
                  </a:lnTo>
                  <a:lnTo>
                    <a:pt x="11259403" y="453600"/>
                  </a:lnTo>
                  <a:lnTo>
                    <a:pt x="0" y="453600"/>
                  </a:lnTo>
                  <a:lnTo>
                    <a:pt x="0" y="0"/>
                  </a:lnTo>
                  <a:close/>
                </a:path>
              </a:pathLst>
            </a:cu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66624" rIns="873855" bIns="56896" numCol="1" spcCol="1270" anchor="t" anchorCtr="0">
              <a:noAutofit/>
            </a:bodyPr>
            <a:lstStyle/>
            <a:p>
              <a:pPr marL="0" lvl="1" algn="just" defTabSz="355600" rtl="0">
                <a:lnSpc>
                  <a:spcPct val="90000"/>
                </a:lnSpc>
                <a:spcBef>
                  <a:spcPct val="0"/>
                </a:spcBef>
                <a:spcAft>
                  <a:spcPct val="15000"/>
                </a:spcAft>
              </a:pPr>
              <a:endParaRPr lang="en-IN" sz="1500" kern="1200" dirty="0">
                <a:latin typeface="Cambria" panose="02040503050406030204" pitchFamily="18" charset="0"/>
              </a:endParaRPr>
            </a:p>
            <a:p>
              <a:pPr marL="0" lvl="1" algn="just" defTabSz="355600" rtl="0">
                <a:lnSpc>
                  <a:spcPct val="90000"/>
                </a:lnSpc>
                <a:spcBef>
                  <a:spcPct val="0"/>
                </a:spcBef>
                <a:spcAft>
                  <a:spcPct val="15000"/>
                </a:spcAft>
              </a:pPr>
              <a:endParaRPr lang="en-IN" sz="1500" dirty="0">
                <a:latin typeface="Cambria" panose="02040503050406030204" pitchFamily="18" charset="0"/>
              </a:endParaRPr>
            </a:p>
            <a:p>
              <a:pPr marL="0" lvl="1" algn="just" defTabSz="355600" rtl="0">
                <a:lnSpc>
                  <a:spcPct val="90000"/>
                </a:lnSpc>
                <a:spcBef>
                  <a:spcPct val="0"/>
                </a:spcBef>
                <a:spcAft>
                  <a:spcPct val="15000"/>
                </a:spcAft>
              </a:pPr>
              <a:r>
                <a:rPr lang="en-IN" sz="1500" kern="1200" dirty="0">
                  <a:latin typeface="Cambria" panose="02040503050406030204" pitchFamily="18" charset="0"/>
                </a:rPr>
                <a:t>Case Law - </a:t>
              </a:r>
              <a:r>
                <a:rPr lang="en-IN" sz="1500" kern="1200" dirty="0" err="1">
                  <a:latin typeface="Cambria" panose="02040503050406030204" pitchFamily="18" charset="0"/>
                </a:rPr>
                <a:t>Chiranjive</a:t>
              </a:r>
              <a:r>
                <a:rPr lang="en-IN" sz="1500" kern="1200" dirty="0">
                  <a:latin typeface="Cambria" panose="02040503050406030204" pitchFamily="18" charset="0"/>
                </a:rPr>
                <a:t> </a:t>
              </a:r>
              <a:r>
                <a:rPr lang="en-IN" sz="1500" kern="1200" dirty="0" err="1">
                  <a:latin typeface="Cambria" panose="02040503050406030204" pitchFamily="18" charset="0"/>
                </a:rPr>
                <a:t>Lall</a:t>
              </a:r>
              <a:r>
                <a:rPr lang="en-IN" sz="1500" kern="1200" dirty="0">
                  <a:latin typeface="Cambria" panose="02040503050406030204" pitchFamily="18" charset="0"/>
                </a:rPr>
                <a:t> Khanna - Where the Respondent had Audited the Financial Statements of the Company for financial year 2007-2008. However, the Respondent had given unqualified opinion in his Audit Report despite the fact that there was a non-compliance with the requirements of certain Accounting Standards notified </a:t>
              </a:r>
              <a:r>
                <a:rPr lang="en-IN" sz="1500" kern="1200" dirty="0" err="1">
                  <a:latin typeface="Cambria" panose="02040503050406030204" pitchFamily="18" charset="0"/>
                </a:rPr>
                <a:t>viz</a:t>
              </a:r>
              <a:r>
                <a:rPr lang="en-IN" sz="1500" kern="1200" dirty="0">
                  <a:latin typeface="Cambria" panose="02040503050406030204" pitchFamily="18" charset="0"/>
                </a:rPr>
                <a:t>, AS 1, AS 2, AS 5, AS 9, AS 15, AS 17, AS 18 and AS 20.</a:t>
              </a:r>
            </a:p>
            <a:p>
              <a:pPr marL="0" lvl="1" algn="just" defTabSz="355600" rtl="0">
                <a:lnSpc>
                  <a:spcPct val="90000"/>
                </a:lnSpc>
                <a:spcBef>
                  <a:spcPct val="0"/>
                </a:spcBef>
                <a:spcAft>
                  <a:spcPct val="15000"/>
                </a:spcAft>
              </a:pPr>
              <a:endParaRPr lang="en-IN" sz="1500" kern="1200" dirty="0">
                <a:latin typeface="Cambria" panose="02040503050406030204" pitchFamily="18" charset="0"/>
              </a:endParaRPr>
            </a:p>
          </p:txBody>
        </p:sp>
        <p:sp>
          <p:nvSpPr>
            <p:cNvPr id="13" name="Freeform 12"/>
            <p:cNvSpPr/>
            <p:nvPr/>
          </p:nvSpPr>
          <p:spPr>
            <a:xfrm>
              <a:off x="1029268" y="4341079"/>
              <a:ext cx="7881582" cy="236160"/>
            </a:xfrm>
            <a:custGeom>
              <a:avLst/>
              <a:gdLst>
                <a:gd name="connsiteX0" fmla="*/ 0 w 7881582"/>
                <a:gd name="connsiteY0" fmla="*/ 39361 h 236160"/>
                <a:gd name="connsiteX1" fmla="*/ 39361 w 7881582"/>
                <a:gd name="connsiteY1" fmla="*/ 0 h 236160"/>
                <a:gd name="connsiteX2" fmla="*/ 7842221 w 7881582"/>
                <a:gd name="connsiteY2" fmla="*/ 0 h 236160"/>
                <a:gd name="connsiteX3" fmla="*/ 7881582 w 7881582"/>
                <a:gd name="connsiteY3" fmla="*/ 39361 h 236160"/>
                <a:gd name="connsiteX4" fmla="*/ 7881582 w 7881582"/>
                <a:gd name="connsiteY4" fmla="*/ 196799 h 236160"/>
                <a:gd name="connsiteX5" fmla="*/ 7842221 w 7881582"/>
                <a:gd name="connsiteY5" fmla="*/ 236160 h 236160"/>
                <a:gd name="connsiteX6" fmla="*/ 39361 w 7881582"/>
                <a:gd name="connsiteY6" fmla="*/ 236160 h 236160"/>
                <a:gd name="connsiteX7" fmla="*/ 0 w 7881582"/>
                <a:gd name="connsiteY7" fmla="*/ 196799 h 236160"/>
                <a:gd name="connsiteX8" fmla="*/ 0 w 7881582"/>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36160">
                  <a:moveTo>
                    <a:pt x="0" y="39361"/>
                  </a:moveTo>
                  <a:cubicBezTo>
                    <a:pt x="0" y="17623"/>
                    <a:pt x="17623" y="0"/>
                    <a:pt x="39361" y="0"/>
                  </a:cubicBezTo>
                  <a:lnTo>
                    <a:pt x="7842221" y="0"/>
                  </a:lnTo>
                  <a:cubicBezTo>
                    <a:pt x="7863959" y="0"/>
                    <a:pt x="7881582" y="17623"/>
                    <a:pt x="7881582" y="39361"/>
                  </a:cubicBezTo>
                  <a:lnTo>
                    <a:pt x="7881582" y="196799"/>
                  </a:lnTo>
                  <a:cubicBezTo>
                    <a:pt x="7881582" y="218537"/>
                    <a:pt x="7863959" y="236160"/>
                    <a:pt x="7842221"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09433" tIns="11528" rIns="309433" bIns="11528" numCol="1" spcCol="1270" anchor="ctr" anchorCtr="0">
              <a:noAutofit/>
            </a:bodyPr>
            <a:lstStyle/>
            <a:p>
              <a:pPr lvl="0" algn="just" defTabSz="355600" rtl="0">
                <a:lnSpc>
                  <a:spcPct val="90000"/>
                </a:lnSpc>
                <a:spcBef>
                  <a:spcPct val="0"/>
                </a:spcBef>
                <a:spcAft>
                  <a:spcPct val="35000"/>
                </a:spcAft>
              </a:pPr>
              <a:r>
                <a:rPr lang="en-IN" sz="1500" kern="1200" dirty="0">
                  <a:latin typeface="Cambria" panose="02040503050406030204" pitchFamily="18" charset="0"/>
                </a:rPr>
                <a:t>(8)	</a:t>
              </a:r>
              <a:r>
                <a:rPr lang="en-IN" sz="1500" b="1" kern="1200" dirty="0">
                  <a:latin typeface="Cambria" panose="02040503050406030204" pitchFamily="18" charset="0"/>
                </a:rPr>
                <a:t>fails to obtain sufficient information </a:t>
              </a:r>
              <a:r>
                <a:rPr lang="en-IN" sz="1500" kern="1200" dirty="0">
                  <a:latin typeface="Cambria" panose="02040503050406030204" pitchFamily="18" charset="0"/>
                </a:rPr>
                <a:t>which is necessary for expression of an opinion or its exceptions are sufficiently material to negate the expression of an opinion</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3025782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3" name="Group 2"/>
          <p:cNvGrpSpPr/>
          <p:nvPr/>
        </p:nvGrpSpPr>
        <p:grpSpPr>
          <a:xfrm>
            <a:off x="603650" y="1349820"/>
            <a:ext cx="11259403" cy="5109040"/>
            <a:chOff x="603650" y="3307126"/>
            <a:chExt cx="11259403" cy="821203"/>
          </a:xfrm>
        </p:grpSpPr>
        <p:sp>
          <p:nvSpPr>
            <p:cNvPr id="17" name="Freeform 16"/>
            <p:cNvSpPr/>
            <p:nvPr/>
          </p:nvSpPr>
          <p:spPr>
            <a:xfrm>
              <a:off x="603650" y="3395686"/>
              <a:ext cx="11259403" cy="310375"/>
            </a:xfrm>
            <a:custGeom>
              <a:avLst/>
              <a:gdLst>
                <a:gd name="connsiteX0" fmla="*/ 0 w 11259403"/>
                <a:gd name="connsiteY0" fmla="*/ 0 h 340200"/>
                <a:gd name="connsiteX1" fmla="*/ 11259403 w 11259403"/>
                <a:gd name="connsiteY1" fmla="*/ 0 h 340200"/>
                <a:gd name="connsiteX2" fmla="*/ 11259403 w 11259403"/>
                <a:gd name="connsiteY2" fmla="*/ 340200 h 340200"/>
                <a:gd name="connsiteX3" fmla="*/ 0 w 11259403"/>
                <a:gd name="connsiteY3" fmla="*/ 340200 h 340200"/>
                <a:gd name="connsiteX4" fmla="*/ 0 w 11259403"/>
                <a:gd name="connsiteY4" fmla="*/ 0 h 3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340200">
                  <a:moveTo>
                    <a:pt x="0" y="0"/>
                  </a:moveTo>
                  <a:lnTo>
                    <a:pt x="11259403" y="0"/>
                  </a:lnTo>
                  <a:lnTo>
                    <a:pt x="11259403" y="340200"/>
                  </a:lnTo>
                  <a:lnTo>
                    <a:pt x="0" y="340200"/>
                  </a:lnTo>
                  <a:lnTo>
                    <a:pt x="0" y="0"/>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t" anchorCtr="0">
              <a:noAutofit/>
            </a:bodyPr>
            <a:lstStyle/>
            <a:p>
              <a:pPr marL="0" lvl="1" algn="just" defTabSz="266700" rtl="0">
                <a:lnSpc>
                  <a:spcPct val="90000"/>
                </a:lnSpc>
                <a:spcBef>
                  <a:spcPct val="0"/>
                </a:spcBef>
                <a:spcAft>
                  <a:spcPct val="15000"/>
                </a:spcAft>
              </a:pPr>
              <a:endParaRPr lang="en-IN" sz="1500" kern="1200" dirty="0">
                <a:latin typeface="Cambria" panose="02040503050406030204" pitchFamily="18" charset="0"/>
              </a:endParaRPr>
            </a:p>
            <a:p>
              <a:pPr marL="0" lvl="1" algn="just" defTabSz="266700" rtl="0">
                <a:lnSpc>
                  <a:spcPct val="90000"/>
                </a:lnSpc>
                <a:spcBef>
                  <a:spcPct val="0"/>
                </a:spcBef>
                <a:spcAft>
                  <a:spcPct val="15000"/>
                </a:spcAft>
              </a:pPr>
              <a:endParaRPr lang="en-IN" sz="1500" dirty="0">
                <a:latin typeface="Cambria" panose="02040503050406030204" pitchFamily="18" charset="0"/>
              </a:endParaRPr>
            </a:p>
            <a:p>
              <a:pPr marL="0" lvl="1" algn="just" defTabSz="266700" rtl="0">
                <a:lnSpc>
                  <a:spcPct val="90000"/>
                </a:lnSpc>
                <a:spcBef>
                  <a:spcPct val="0"/>
                </a:spcBef>
                <a:spcAft>
                  <a:spcPct val="15000"/>
                </a:spcAft>
              </a:pPr>
              <a:endParaRPr lang="en-IN" sz="1500" kern="1200" dirty="0">
                <a:latin typeface="Cambria" panose="02040503050406030204" pitchFamily="18" charset="0"/>
              </a:endParaRPr>
            </a:p>
            <a:p>
              <a:pPr marL="0" lvl="1" algn="just" defTabSz="266700" rtl="0">
                <a:lnSpc>
                  <a:spcPct val="90000"/>
                </a:lnSpc>
                <a:spcBef>
                  <a:spcPct val="0"/>
                </a:spcBef>
                <a:spcAft>
                  <a:spcPct val="15000"/>
                </a:spcAft>
              </a:pPr>
              <a:r>
                <a:rPr lang="en-IN" sz="1500" kern="1200" dirty="0">
                  <a:latin typeface="Cambria" panose="02040503050406030204" pitchFamily="18" charset="0"/>
                </a:rPr>
                <a:t>Case Law - M.S. </a:t>
              </a:r>
              <a:r>
                <a:rPr lang="en-IN" sz="1500" kern="1200" dirty="0" err="1">
                  <a:latin typeface="Cambria" panose="02040503050406030204" pitchFamily="18" charset="0"/>
                </a:rPr>
                <a:t>Ramanathan</a:t>
              </a:r>
              <a:r>
                <a:rPr lang="en-IN" sz="1500" kern="1200" dirty="0">
                  <a:latin typeface="Cambria" panose="02040503050406030204" pitchFamily="18" charset="0"/>
                </a:rPr>
                <a:t> vs. A. </a:t>
              </a:r>
              <a:r>
                <a:rPr lang="en-IN" sz="1500" kern="1200" dirty="0" err="1">
                  <a:latin typeface="Cambria" panose="02040503050406030204" pitchFamily="18" charset="0"/>
                </a:rPr>
                <a:t>Umanath</a:t>
              </a:r>
              <a:r>
                <a:rPr lang="en-IN" sz="1500" kern="1200" dirty="0">
                  <a:latin typeface="Cambria" panose="02040503050406030204" pitchFamily="18" charset="0"/>
                </a:rPr>
                <a:t> Rao - Where a Chartered Accountant did not conduct sample checking of the bank accounts in relation to the accounts of the Company and did not carry out vouching with respect to the transactions reflected in the accounts of the Company and depended upon his assistant who was a Chartered Accountant and experienced clerk who were entrusted with the auditing work</a:t>
              </a:r>
            </a:p>
          </p:txBody>
        </p:sp>
        <p:sp>
          <p:nvSpPr>
            <p:cNvPr id="18" name="Freeform 17"/>
            <p:cNvSpPr/>
            <p:nvPr/>
          </p:nvSpPr>
          <p:spPr>
            <a:xfrm>
              <a:off x="1166620" y="3307126"/>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6551" tIns="8646" rIns="306551" bIns="8646" numCol="1" spcCol="1270" anchor="ctr" anchorCtr="0">
              <a:noAutofit/>
            </a:bodyPr>
            <a:lstStyle/>
            <a:p>
              <a:pPr lvl="0" algn="just" defTabSz="266700" rtl="0">
                <a:lnSpc>
                  <a:spcPct val="90000"/>
                </a:lnSpc>
                <a:spcBef>
                  <a:spcPct val="0"/>
                </a:spcBef>
                <a:spcAft>
                  <a:spcPct val="35000"/>
                </a:spcAft>
              </a:pPr>
              <a:r>
                <a:rPr lang="en-IN" sz="1500" kern="1200" dirty="0">
                  <a:latin typeface="Cambria" panose="02040503050406030204" pitchFamily="18" charset="0"/>
                </a:rPr>
                <a:t>(9)		</a:t>
              </a:r>
              <a:r>
                <a:rPr lang="en-IN" sz="1500" b="1" kern="1200" dirty="0">
                  <a:latin typeface="Cambria" panose="02040503050406030204" pitchFamily="18" charset="0"/>
                </a:rPr>
                <a:t>fails to invite attention to any material departure </a:t>
              </a:r>
              <a:r>
                <a:rPr lang="en-IN" sz="1500" kern="1200" dirty="0">
                  <a:latin typeface="Cambria" panose="02040503050406030204" pitchFamily="18" charset="0"/>
                </a:rPr>
                <a:t>from the generally accepted procedure of audit applicable to the circumstances</a:t>
              </a:r>
            </a:p>
          </p:txBody>
        </p:sp>
        <p:sp>
          <p:nvSpPr>
            <p:cNvPr id="19" name="Freeform 18"/>
            <p:cNvSpPr/>
            <p:nvPr/>
          </p:nvSpPr>
          <p:spPr>
            <a:xfrm>
              <a:off x="603650" y="3845181"/>
              <a:ext cx="11259403" cy="283148"/>
            </a:xfrm>
            <a:custGeom>
              <a:avLst/>
              <a:gdLst>
                <a:gd name="connsiteX0" fmla="*/ 0 w 11259403"/>
                <a:gd name="connsiteY0" fmla="*/ 0 h 255150"/>
                <a:gd name="connsiteX1" fmla="*/ 11259403 w 11259403"/>
                <a:gd name="connsiteY1" fmla="*/ 0 h 255150"/>
                <a:gd name="connsiteX2" fmla="*/ 11259403 w 11259403"/>
                <a:gd name="connsiteY2" fmla="*/ 255150 h 255150"/>
                <a:gd name="connsiteX3" fmla="*/ 0 w 11259403"/>
                <a:gd name="connsiteY3" fmla="*/ 255150 h 255150"/>
                <a:gd name="connsiteX4" fmla="*/ 0 w 11259403"/>
                <a:gd name="connsiteY4" fmla="*/ 0 h 25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55150">
                  <a:moveTo>
                    <a:pt x="0" y="0"/>
                  </a:moveTo>
                  <a:lnTo>
                    <a:pt x="11259403" y="0"/>
                  </a:lnTo>
                  <a:lnTo>
                    <a:pt x="11259403" y="255150"/>
                  </a:lnTo>
                  <a:lnTo>
                    <a:pt x="0" y="255150"/>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t" anchorCtr="0">
              <a:noAutofit/>
            </a:bodyPr>
            <a:lstStyle/>
            <a:p>
              <a:pPr marL="0" lvl="1" algn="just" defTabSz="266700" rtl="0">
                <a:lnSpc>
                  <a:spcPct val="90000"/>
                </a:lnSpc>
                <a:spcBef>
                  <a:spcPct val="0"/>
                </a:spcBef>
                <a:spcAft>
                  <a:spcPct val="15000"/>
                </a:spcAft>
              </a:pPr>
              <a:endParaRPr lang="en-IN" sz="1500" kern="1200" dirty="0">
                <a:latin typeface="Cambria" panose="02040503050406030204" pitchFamily="18" charset="0"/>
              </a:endParaRPr>
            </a:p>
            <a:p>
              <a:pPr marL="0" lvl="1" algn="just" defTabSz="266700" rtl="0">
                <a:lnSpc>
                  <a:spcPct val="90000"/>
                </a:lnSpc>
                <a:spcBef>
                  <a:spcPct val="0"/>
                </a:spcBef>
                <a:spcAft>
                  <a:spcPct val="15000"/>
                </a:spcAft>
              </a:pPr>
              <a:endParaRPr lang="en-IN" sz="1500" dirty="0">
                <a:latin typeface="Cambria" panose="02040503050406030204" pitchFamily="18" charset="0"/>
              </a:endParaRPr>
            </a:p>
            <a:p>
              <a:pPr marL="0" lvl="1" algn="just" defTabSz="266700" rtl="0">
                <a:lnSpc>
                  <a:spcPct val="90000"/>
                </a:lnSpc>
                <a:spcBef>
                  <a:spcPct val="0"/>
                </a:spcBef>
                <a:spcAft>
                  <a:spcPct val="15000"/>
                </a:spcAft>
              </a:pPr>
              <a:endParaRPr lang="en-IN" sz="1500" kern="1200" dirty="0">
                <a:latin typeface="Cambria" panose="02040503050406030204" pitchFamily="18" charset="0"/>
              </a:endParaRPr>
            </a:p>
            <a:p>
              <a:pPr marL="0" lvl="1" algn="just" defTabSz="266700" rtl="0">
                <a:lnSpc>
                  <a:spcPct val="90000"/>
                </a:lnSpc>
                <a:spcBef>
                  <a:spcPct val="0"/>
                </a:spcBef>
                <a:spcAft>
                  <a:spcPct val="15000"/>
                </a:spcAft>
              </a:pPr>
              <a:r>
                <a:rPr lang="en-IN" sz="1500" kern="1200" dirty="0">
                  <a:latin typeface="Cambria" panose="02040503050406030204" pitchFamily="18" charset="0"/>
                </a:rPr>
                <a:t>Case Law - S. </a:t>
              </a:r>
              <a:r>
                <a:rPr lang="en-IN" sz="1500" kern="1200" dirty="0" err="1">
                  <a:latin typeface="Cambria" panose="02040503050406030204" pitchFamily="18" charset="0"/>
                </a:rPr>
                <a:t>Seshadri</a:t>
              </a:r>
              <a:r>
                <a:rPr lang="en-IN" sz="1500" kern="1200" dirty="0">
                  <a:latin typeface="Cambria" panose="02040503050406030204" pitchFamily="18" charset="0"/>
                </a:rPr>
                <a:t> vs. R. Srinivasan - A Chartered Accountant had received large sums of money from his client for making investments and depositing Income Tax on behalf of the client. He neither made investments nor deposited the Income Tax or deposited the money in a separate Bank Account.</a:t>
              </a:r>
            </a:p>
          </p:txBody>
        </p:sp>
        <p:sp>
          <p:nvSpPr>
            <p:cNvPr id="20" name="Freeform 19"/>
            <p:cNvSpPr/>
            <p:nvPr/>
          </p:nvSpPr>
          <p:spPr>
            <a:xfrm>
              <a:off x="1166620" y="3756621"/>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6551" tIns="8646" rIns="306551" bIns="8646" numCol="1" spcCol="1270" anchor="ctr" anchorCtr="0">
              <a:noAutofit/>
            </a:bodyPr>
            <a:lstStyle/>
            <a:p>
              <a:pPr lvl="0" algn="just" defTabSz="266700" rtl="0">
                <a:lnSpc>
                  <a:spcPct val="90000"/>
                </a:lnSpc>
                <a:spcBef>
                  <a:spcPct val="0"/>
                </a:spcBef>
                <a:spcAft>
                  <a:spcPct val="35000"/>
                </a:spcAft>
              </a:pPr>
              <a:r>
                <a:rPr lang="en-IN" sz="1500" kern="1200" dirty="0">
                  <a:latin typeface="Cambria" panose="02040503050406030204" pitchFamily="18" charset="0"/>
                </a:rPr>
                <a:t>(10)	</a:t>
              </a:r>
              <a:r>
                <a:rPr lang="en-IN" sz="1500" b="1" kern="1200" dirty="0">
                  <a:latin typeface="Cambria" panose="02040503050406030204" pitchFamily="18" charset="0"/>
                </a:rPr>
                <a:t>fails to keep moneys of his client </a:t>
              </a:r>
              <a:r>
                <a:rPr lang="en-IN" sz="1500" kern="1200" dirty="0">
                  <a:latin typeface="Cambria" panose="02040503050406030204" pitchFamily="18" charset="0"/>
                </a:rPr>
                <a:t>other than fees or remuneration or money meant to be expended</a:t>
              </a:r>
              <a:r>
                <a:rPr lang="en-IN" sz="1500" b="1" kern="1200" dirty="0">
                  <a:latin typeface="Cambria" panose="02040503050406030204" pitchFamily="18" charset="0"/>
                </a:rPr>
                <a:t> in a separate banking account </a:t>
              </a:r>
              <a:r>
                <a:rPr lang="en-IN" sz="1500" kern="1200" dirty="0">
                  <a:latin typeface="Cambria" panose="02040503050406030204" pitchFamily="18" charset="0"/>
                </a:rPr>
                <a:t>or to use such moneys for purposes for which they are intended within a reasonable time</a:t>
              </a:r>
            </a:p>
          </p:txBody>
        </p:sp>
      </p:grpSp>
    </p:spTree>
    <p:extLst>
      <p:ext uri="{BB962C8B-B14F-4D97-AF65-F5344CB8AC3E}">
        <p14:creationId xmlns:p14="http://schemas.microsoft.com/office/powerpoint/2010/main" val="3057618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28136" y="71178"/>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8" name="Straight Connector 7"/>
          <p:cNvCxnSpPr/>
          <p:nvPr/>
        </p:nvCxnSpPr>
        <p:spPr>
          <a:xfrm>
            <a:off x="0" y="865903"/>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11" name="Pentagon 10"/>
          <p:cNvSpPr/>
          <p:nvPr/>
        </p:nvSpPr>
        <p:spPr>
          <a:xfrm>
            <a:off x="-28136" y="289228"/>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1420838" y="98474"/>
            <a:ext cx="9932962" cy="584775"/>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Roboto" panose="02000000000000000000" pitchFamily="2" charset="0"/>
              </a:rPr>
              <a:t>Code of Ethics – Overview</a:t>
            </a:r>
            <a:endParaRPr lang="en-IN" sz="3200" b="1" dirty="0">
              <a:solidFill>
                <a:srgbClr val="002060"/>
              </a:solidFill>
              <a:latin typeface="Cambria" panose="02040503050406030204" pitchFamily="18" charset="0"/>
              <a:ea typeface="Roboto" panose="02000000000000000000" pitchFamily="2" charset="0"/>
            </a:endParaRPr>
          </a:p>
        </p:txBody>
      </p:sp>
      <p:graphicFrame>
        <p:nvGraphicFramePr>
          <p:cNvPr id="4" name="Diagram 3"/>
          <p:cNvGraphicFramePr/>
          <p:nvPr>
            <p:extLst>
              <p:ext uri="{D42A27DB-BD31-4B8C-83A1-F6EECF244321}">
                <p14:modId xmlns:p14="http://schemas.microsoft.com/office/powerpoint/2010/main" val="156848562"/>
              </p:ext>
            </p:extLst>
          </p:nvPr>
        </p:nvGraphicFramePr>
        <p:xfrm>
          <a:off x="360608" y="1661373"/>
          <a:ext cx="11436440" cy="677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201643365"/>
              </p:ext>
            </p:extLst>
          </p:nvPr>
        </p:nvGraphicFramePr>
        <p:xfrm>
          <a:off x="358462" y="2638018"/>
          <a:ext cx="11436440" cy="6771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373487" y="1146218"/>
            <a:ext cx="4481848" cy="430887"/>
          </a:xfrm>
          <a:prstGeom prst="rect">
            <a:avLst/>
          </a:prstGeom>
          <a:noFill/>
        </p:spPr>
        <p:txBody>
          <a:bodyPr wrap="square" rtlCol="0">
            <a:spAutoFit/>
          </a:bodyPr>
          <a:lstStyle/>
          <a:p>
            <a:r>
              <a:rPr lang="en-US" sz="2200" b="1" dirty="0">
                <a:solidFill>
                  <a:srgbClr val="C00000"/>
                </a:solidFill>
                <a:latin typeface="Cambria" panose="02040503050406030204" pitchFamily="18" charset="0"/>
              </a:rPr>
              <a:t>Effective till 30</a:t>
            </a:r>
            <a:r>
              <a:rPr lang="en-US" sz="2200" b="1" baseline="30000" dirty="0">
                <a:solidFill>
                  <a:srgbClr val="C00000"/>
                </a:solidFill>
                <a:latin typeface="Cambria" panose="02040503050406030204" pitchFamily="18" charset="0"/>
              </a:rPr>
              <a:t>th</a:t>
            </a:r>
            <a:r>
              <a:rPr lang="en-US" sz="2200" b="1" dirty="0">
                <a:solidFill>
                  <a:srgbClr val="C00000"/>
                </a:solidFill>
                <a:latin typeface="Cambria" panose="02040503050406030204" pitchFamily="18" charset="0"/>
              </a:rPr>
              <a:t> June 2020</a:t>
            </a:r>
            <a:endParaRPr lang="en-IN" sz="2200" b="1" dirty="0">
              <a:solidFill>
                <a:srgbClr val="C00000"/>
              </a:solidFill>
              <a:latin typeface="Cambria" panose="02040503050406030204" pitchFamily="18" charset="0"/>
            </a:endParaRPr>
          </a:p>
        </p:txBody>
      </p:sp>
      <p:sp>
        <p:nvSpPr>
          <p:cNvPr id="14" name="TextBox 13"/>
          <p:cNvSpPr txBox="1"/>
          <p:nvPr/>
        </p:nvSpPr>
        <p:spPr>
          <a:xfrm>
            <a:off x="6987863" y="1142063"/>
            <a:ext cx="4481848" cy="430887"/>
          </a:xfrm>
          <a:prstGeom prst="rect">
            <a:avLst/>
          </a:prstGeom>
          <a:noFill/>
        </p:spPr>
        <p:txBody>
          <a:bodyPr wrap="square" rtlCol="0">
            <a:spAutoFit/>
          </a:bodyPr>
          <a:lstStyle/>
          <a:p>
            <a:r>
              <a:rPr lang="en-US" sz="2200" b="1" dirty="0">
                <a:solidFill>
                  <a:srgbClr val="C00000"/>
                </a:solidFill>
                <a:latin typeface="Cambria" panose="02040503050406030204" pitchFamily="18" charset="0"/>
              </a:rPr>
              <a:t>Effective from 1</a:t>
            </a:r>
            <a:r>
              <a:rPr lang="en-US" sz="2200" b="1" baseline="30000" dirty="0">
                <a:solidFill>
                  <a:srgbClr val="C00000"/>
                </a:solidFill>
                <a:latin typeface="Cambria" panose="02040503050406030204" pitchFamily="18" charset="0"/>
              </a:rPr>
              <a:t>st</a:t>
            </a:r>
            <a:r>
              <a:rPr lang="en-US" sz="2200" b="1" dirty="0">
                <a:solidFill>
                  <a:srgbClr val="C00000"/>
                </a:solidFill>
                <a:latin typeface="Cambria" panose="02040503050406030204" pitchFamily="18" charset="0"/>
              </a:rPr>
              <a:t> July 2020</a:t>
            </a:r>
            <a:endParaRPr lang="en-IN" sz="2200" b="1" dirty="0">
              <a:solidFill>
                <a:srgbClr val="C00000"/>
              </a:solidFill>
              <a:latin typeface="Cambria" panose="02040503050406030204" pitchFamily="18" charset="0"/>
            </a:endParaRPr>
          </a:p>
        </p:txBody>
      </p:sp>
      <p:sp>
        <p:nvSpPr>
          <p:cNvPr id="19" name="Rectangle 18"/>
          <p:cNvSpPr/>
          <p:nvPr/>
        </p:nvSpPr>
        <p:spPr>
          <a:xfrm>
            <a:off x="0" y="5898524"/>
            <a:ext cx="12192000" cy="437881"/>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C00000"/>
                </a:solidFill>
                <a:latin typeface="Cambria" panose="02040503050406030204" pitchFamily="18" charset="0"/>
              </a:rPr>
              <a:t>Detailed overview of the old and the revised edition is elucidated in subsequent slides</a:t>
            </a:r>
          </a:p>
        </p:txBody>
      </p:sp>
      <p:graphicFrame>
        <p:nvGraphicFramePr>
          <p:cNvPr id="21" name="Diagram 20"/>
          <p:cNvGraphicFramePr/>
          <p:nvPr>
            <p:extLst>
              <p:ext uri="{D42A27DB-BD31-4B8C-83A1-F6EECF244321}">
                <p14:modId xmlns:p14="http://schemas.microsoft.com/office/powerpoint/2010/main" val="3379242812"/>
              </p:ext>
            </p:extLst>
          </p:nvPr>
        </p:nvGraphicFramePr>
        <p:xfrm>
          <a:off x="373487" y="3576028"/>
          <a:ext cx="11436440" cy="134370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60978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12" name="Rectangle 11"/>
          <p:cNvSpPr/>
          <p:nvPr/>
        </p:nvSpPr>
        <p:spPr>
          <a:xfrm>
            <a:off x="603650" y="1065477"/>
            <a:ext cx="11259403" cy="1459359"/>
          </a:xfrm>
          <a:prstGeom prst="rect">
            <a:avLst/>
          </a:prstGeom>
        </p:spPr>
        <p:txBody>
          <a:bodyPr/>
          <a:lstStyle/>
          <a:p>
            <a:pPr marL="342900" lvl="0" indent="-342900" algn="just">
              <a:lnSpc>
                <a:spcPct val="120000"/>
              </a:lnSpc>
              <a:spcBef>
                <a:spcPts val="400"/>
              </a:spcBef>
              <a:buFont typeface="+mj-lt"/>
              <a:buAutoNum type="arabicPeriod" startAt="9"/>
            </a:pPr>
            <a:endParaRPr lang="en-US" sz="1500" dirty="0">
              <a:latin typeface="Cambria" panose="02040503050406030204" pitchFamily="18" charset="0"/>
            </a:endParaRPr>
          </a:p>
        </p:txBody>
      </p:sp>
      <p:sp>
        <p:nvSpPr>
          <p:cNvPr id="8" name="Pentagon 7"/>
          <p:cNvSpPr/>
          <p:nvPr/>
        </p:nvSpPr>
        <p:spPr>
          <a:xfrm>
            <a:off x="1152710" y="12279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members of the Institute generally</a:t>
            </a:r>
            <a:endParaRPr lang="en-IN" sz="1700" dirty="0">
              <a:latin typeface="Cambria" panose="02040503050406030204" pitchFamily="18" charset="0"/>
            </a:endParaRPr>
          </a:p>
        </p:txBody>
      </p:sp>
      <p:grpSp>
        <p:nvGrpSpPr>
          <p:cNvPr id="3" name="Group 2"/>
          <p:cNvGrpSpPr/>
          <p:nvPr/>
        </p:nvGrpSpPr>
        <p:grpSpPr>
          <a:xfrm>
            <a:off x="549058" y="1989521"/>
            <a:ext cx="11259403" cy="4280651"/>
            <a:chOff x="549058" y="4292783"/>
            <a:chExt cx="11259403" cy="558688"/>
          </a:xfrm>
        </p:grpSpPr>
        <p:sp>
          <p:nvSpPr>
            <p:cNvPr id="15" name="Freeform 14"/>
            <p:cNvSpPr/>
            <p:nvPr/>
          </p:nvSpPr>
          <p:spPr>
            <a:xfrm>
              <a:off x="549058" y="4366582"/>
              <a:ext cx="11259403" cy="232889"/>
            </a:xfrm>
            <a:custGeom>
              <a:avLst/>
              <a:gdLst>
                <a:gd name="connsiteX0" fmla="*/ 0 w 11259403"/>
                <a:gd name="connsiteY0" fmla="*/ 0 h 212625"/>
                <a:gd name="connsiteX1" fmla="*/ 11259403 w 11259403"/>
                <a:gd name="connsiteY1" fmla="*/ 0 h 212625"/>
                <a:gd name="connsiteX2" fmla="*/ 11259403 w 11259403"/>
                <a:gd name="connsiteY2" fmla="*/ 212625 h 212625"/>
                <a:gd name="connsiteX3" fmla="*/ 0 w 11259403"/>
                <a:gd name="connsiteY3" fmla="*/ 212625 h 212625"/>
                <a:gd name="connsiteX4" fmla="*/ 0 w 11259403"/>
                <a:gd name="connsiteY4" fmla="*/ 0 h 212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625">
                  <a:moveTo>
                    <a:pt x="0" y="0"/>
                  </a:moveTo>
                  <a:lnTo>
                    <a:pt x="11259403" y="0"/>
                  </a:lnTo>
                  <a:lnTo>
                    <a:pt x="11259403" y="212625"/>
                  </a:lnTo>
                  <a:lnTo>
                    <a:pt x="0" y="212625"/>
                  </a:lnTo>
                  <a:lnTo>
                    <a:pt x="0" y="0"/>
                  </a:lnTo>
                  <a:close/>
                </a:path>
              </a:pathLst>
            </a:custGeom>
            <a:ln>
              <a:solidFill>
                <a:srgbClr val="41719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04140" rIns="873855" bIns="35560" numCol="1" spcCol="1270" anchor="t" anchorCtr="0">
              <a:noAutofit/>
            </a:bodyPr>
            <a:lstStyle/>
            <a:p>
              <a:pPr marL="0" lvl="1" algn="just" defTabSz="222250" rtl="0">
                <a:lnSpc>
                  <a:spcPct val="90000"/>
                </a:lnSpc>
                <a:spcBef>
                  <a:spcPct val="0"/>
                </a:spcBef>
                <a:spcAft>
                  <a:spcPct val="15000"/>
                </a:spcAft>
              </a:pPr>
              <a:endParaRPr lang="en-US" sz="1500" kern="1200" dirty="0">
                <a:latin typeface="Cambria" panose="02040503050406030204" pitchFamily="18" charset="0"/>
              </a:endParaRPr>
            </a:p>
            <a:p>
              <a:pPr marL="0" lvl="1" algn="just" defTabSz="222250" rtl="0">
                <a:lnSpc>
                  <a:spcPct val="90000"/>
                </a:lnSpc>
                <a:spcBef>
                  <a:spcPct val="0"/>
                </a:spcBef>
                <a:spcAft>
                  <a:spcPct val="15000"/>
                </a:spcAft>
              </a:pPr>
              <a:endParaRPr lang="en-US" sz="1500" dirty="0">
                <a:latin typeface="Cambria" panose="02040503050406030204" pitchFamily="18" charset="0"/>
              </a:endParaRPr>
            </a:p>
            <a:p>
              <a:pPr marL="0" lvl="1" algn="just" defTabSz="222250" rtl="0">
                <a:lnSpc>
                  <a:spcPct val="90000"/>
                </a:lnSpc>
                <a:spcBef>
                  <a:spcPct val="0"/>
                </a:spcBef>
                <a:spcAft>
                  <a:spcPct val="15000"/>
                </a:spcAft>
              </a:pPr>
              <a:endParaRPr lang="en-US" sz="1500" kern="1200" dirty="0">
                <a:latin typeface="Cambria" panose="02040503050406030204" pitchFamily="18" charset="0"/>
              </a:endParaRPr>
            </a:p>
            <a:p>
              <a:pPr marL="0" lvl="1" algn="just" defTabSz="222250" rtl="0">
                <a:lnSpc>
                  <a:spcPct val="90000"/>
                </a:lnSpc>
                <a:spcBef>
                  <a:spcPct val="0"/>
                </a:spcBef>
                <a:spcAft>
                  <a:spcPct val="15000"/>
                </a:spcAft>
              </a:pPr>
              <a:r>
                <a:rPr lang="en-US" sz="1500" kern="1200" dirty="0">
                  <a:latin typeface="Cambria" panose="02040503050406030204" pitchFamily="18" charset="0"/>
                </a:rPr>
                <a:t>Case Law - </a:t>
              </a:r>
              <a:r>
                <a:rPr lang="fr-FR" sz="1500" kern="1200" dirty="0">
                  <a:latin typeface="Cambria" panose="02040503050406030204" pitchFamily="18" charset="0"/>
                </a:rPr>
                <a:t>Lawrence </a:t>
              </a:r>
              <a:r>
                <a:rPr lang="fr-FR" sz="1500" kern="1200" dirty="0" err="1">
                  <a:latin typeface="Cambria" panose="02040503050406030204" pitchFamily="18" charset="0"/>
                </a:rPr>
                <a:t>Tellis</a:t>
              </a:r>
              <a:r>
                <a:rPr lang="fr-FR" sz="1500" kern="1200" dirty="0">
                  <a:latin typeface="Cambria" panose="02040503050406030204" pitchFamily="18" charset="0"/>
                </a:rPr>
                <a:t> vs. Dr. S.G. </a:t>
              </a:r>
              <a:r>
                <a:rPr lang="fr-FR" sz="1500" kern="1200" dirty="0" err="1">
                  <a:latin typeface="Cambria" panose="02040503050406030204" pitchFamily="18" charset="0"/>
                </a:rPr>
                <a:t>Mandre</a:t>
              </a:r>
              <a:r>
                <a:rPr lang="fr-FR" sz="1500" kern="1200" dirty="0">
                  <a:latin typeface="Cambria" panose="02040503050406030204" pitchFamily="18" charset="0"/>
                </a:rPr>
                <a:t> - </a:t>
              </a:r>
              <a:r>
                <a:rPr lang="en-IN" sz="1500" kern="1200" dirty="0">
                  <a:latin typeface="Cambria" panose="02040503050406030204" pitchFamily="18" charset="0"/>
                </a:rPr>
                <a:t>Where a Chartered Accountant entered into an improper arrangement to permit his articled clerk to serve his articles under another Chartered Accountant in another place without disclosing those facts to the Institute and got the Articles registered knowing that the declaration and the Deed are false</a:t>
              </a:r>
            </a:p>
          </p:txBody>
        </p:sp>
        <p:sp>
          <p:nvSpPr>
            <p:cNvPr id="16" name="Freeform 15"/>
            <p:cNvSpPr/>
            <p:nvPr/>
          </p:nvSpPr>
          <p:spPr>
            <a:xfrm>
              <a:off x="1112028" y="4292783"/>
              <a:ext cx="7881582" cy="14760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a:solidFill>
              <a:srgbClr val="41719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(1)	</a:t>
              </a:r>
              <a:r>
                <a:rPr lang="en-IN" sz="1500" b="1" kern="1200" dirty="0">
                  <a:latin typeface="Cambria" panose="02040503050406030204" pitchFamily="18" charset="0"/>
                </a:rPr>
                <a:t>contravenes any of the provisions of this Act </a:t>
              </a:r>
              <a:r>
                <a:rPr lang="en-IN" sz="1500" kern="1200" dirty="0">
                  <a:latin typeface="Cambria" panose="02040503050406030204" pitchFamily="18" charset="0"/>
                </a:rPr>
                <a:t>or the regulations made thereunder or any guidelines issued by the Council</a:t>
              </a:r>
            </a:p>
          </p:txBody>
        </p:sp>
        <p:sp>
          <p:nvSpPr>
            <p:cNvPr id="17" name="Rectangle 16"/>
            <p:cNvSpPr/>
            <p:nvPr/>
          </p:nvSpPr>
          <p:spPr>
            <a:xfrm>
              <a:off x="549058" y="4725471"/>
              <a:ext cx="11259403" cy="126000"/>
            </a:xfrm>
            <a:prstGeom prst="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8" name="Freeform 17"/>
            <p:cNvSpPr/>
            <p:nvPr/>
          </p:nvSpPr>
          <p:spPr>
            <a:xfrm>
              <a:off x="1112028" y="4651671"/>
              <a:ext cx="7881582" cy="147600"/>
            </a:xfrm>
            <a:custGeom>
              <a:avLst/>
              <a:gdLst>
                <a:gd name="connsiteX0" fmla="*/ 0 w 7881582"/>
                <a:gd name="connsiteY0" fmla="*/ 24600 h 147600"/>
                <a:gd name="connsiteX1" fmla="*/ 24600 w 7881582"/>
                <a:gd name="connsiteY1" fmla="*/ 0 h 147600"/>
                <a:gd name="connsiteX2" fmla="*/ 7856982 w 7881582"/>
                <a:gd name="connsiteY2" fmla="*/ 0 h 147600"/>
                <a:gd name="connsiteX3" fmla="*/ 7881582 w 7881582"/>
                <a:gd name="connsiteY3" fmla="*/ 24600 h 147600"/>
                <a:gd name="connsiteX4" fmla="*/ 7881582 w 7881582"/>
                <a:gd name="connsiteY4" fmla="*/ 123000 h 147600"/>
                <a:gd name="connsiteX5" fmla="*/ 7856982 w 7881582"/>
                <a:gd name="connsiteY5" fmla="*/ 147600 h 147600"/>
                <a:gd name="connsiteX6" fmla="*/ 24600 w 7881582"/>
                <a:gd name="connsiteY6" fmla="*/ 147600 h 147600"/>
                <a:gd name="connsiteX7" fmla="*/ 0 w 7881582"/>
                <a:gd name="connsiteY7" fmla="*/ 123000 h 147600"/>
                <a:gd name="connsiteX8" fmla="*/ 0 w 7881582"/>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600">
                  <a:moveTo>
                    <a:pt x="0" y="24600"/>
                  </a:moveTo>
                  <a:cubicBezTo>
                    <a:pt x="0" y="11014"/>
                    <a:pt x="11014" y="0"/>
                    <a:pt x="24600" y="0"/>
                  </a:cubicBezTo>
                  <a:lnTo>
                    <a:pt x="7856982" y="0"/>
                  </a:lnTo>
                  <a:cubicBezTo>
                    <a:pt x="7870568" y="0"/>
                    <a:pt x="7881582" y="11014"/>
                    <a:pt x="7881582" y="24600"/>
                  </a:cubicBezTo>
                  <a:lnTo>
                    <a:pt x="7881582" y="123000"/>
                  </a:lnTo>
                  <a:cubicBezTo>
                    <a:pt x="7881582" y="136586"/>
                    <a:pt x="7870568" y="147600"/>
                    <a:pt x="7856982" y="147600"/>
                  </a:cubicBezTo>
                  <a:lnTo>
                    <a:pt x="24600" y="147600"/>
                  </a:lnTo>
                  <a:cubicBezTo>
                    <a:pt x="11014" y="147600"/>
                    <a:pt x="0" y="136586"/>
                    <a:pt x="0" y="123000"/>
                  </a:cubicBezTo>
                  <a:lnTo>
                    <a:pt x="0" y="24600"/>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05110" tIns="7205" rIns="305110" bIns="7205"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(2)	being an employee of any company, firm or person, </a:t>
              </a:r>
              <a:r>
                <a:rPr lang="en-IN" sz="1500" b="1" kern="1200" dirty="0">
                  <a:latin typeface="Cambria" panose="02040503050406030204" pitchFamily="18" charset="0"/>
                </a:rPr>
                <a:t>discloses confidential information acquired in the course of his employment </a:t>
              </a:r>
              <a:r>
                <a:rPr lang="en-IN" sz="1500" kern="1200" dirty="0">
                  <a:latin typeface="Cambria" panose="02040503050406030204" pitchFamily="18" charset="0"/>
                </a:rPr>
                <a:t>except as and when required by any law for the time being in force or except as permitted by the employer</a:t>
              </a:r>
            </a:p>
          </p:txBody>
        </p:sp>
      </p:grpSp>
      <p:sp>
        <p:nvSpPr>
          <p:cNvPr id="10" name="Rectangle 9"/>
          <p:cNvSpPr/>
          <p:nvPr/>
        </p:nvSpPr>
        <p:spPr>
          <a:xfrm>
            <a:off x="-28136" y="12279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II</a:t>
            </a:r>
            <a:endParaRPr lang="en-IN" sz="1700" b="1" dirty="0">
              <a:latin typeface="Cambria" panose="02040503050406030204" pitchFamily="18" charset="0"/>
            </a:endParaRPr>
          </a:p>
        </p:txBody>
      </p:sp>
    </p:spTree>
    <p:extLst>
      <p:ext uri="{BB962C8B-B14F-4D97-AF65-F5344CB8AC3E}">
        <p14:creationId xmlns:p14="http://schemas.microsoft.com/office/powerpoint/2010/main" val="148393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12" name="Rectangle 11"/>
          <p:cNvSpPr/>
          <p:nvPr/>
        </p:nvSpPr>
        <p:spPr>
          <a:xfrm>
            <a:off x="603650" y="1065477"/>
            <a:ext cx="11259403" cy="1459359"/>
          </a:xfrm>
          <a:prstGeom prst="rect">
            <a:avLst/>
          </a:prstGeom>
        </p:spPr>
        <p:txBody>
          <a:bodyPr/>
          <a:lstStyle/>
          <a:p>
            <a:pPr marL="342900" lvl="0" indent="-342900" algn="just">
              <a:lnSpc>
                <a:spcPct val="120000"/>
              </a:lnSpc>
              <a:spcBef>
                <a:spcPts val="400"/>
              </a:spcBef>
              <a:buFont typeface="+mj-lt"/>
              <a:buAutoNum type="arabicPeriod" startAt="9"/>
            </a:pPr>
            <a:endParaRPr lang="en-US" sz="1500" dirty="0">
              <a:latin typeface="Cambria" panose="02040503050406030204" pitchFamily="18" charset="0"/>
            </a:endParaRPr>
          </a:p>
        </p:txBody>
      </p:sp>
      <p:sp>
        <p:nvSpPr>
          <p:cNvPr id="8" name="Pentagon 7"/>
          <p:cNvSpPr/>
          <p:nvPr/>
        </p:nvSpPr>
        <p:spPr>
          <a:xfrm>
            <a:off x="1152710" y="1111805"/>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members of the Institute generally</a:t>
            </a:r>
            <a:endParaRPr lang="en-IN" sz="1700" dirty="0">
              <a:latin typeface="Cambria" panose="02040503050406030204" pitchFamily="18" charset="0"/>
            </a:endParaRPr>
          </a:p>
        </p:txBody>
      </p:sp>
      <p:grpSp>
        <p:nvGrpSpPr>
          <p:cNvPr id="3" name="Group 2"/>
          <p:cNvGrpSpPr/>
          <p:nvPr/>
        </p:nvGrpSpPr>
        <p:grpSpPr>
          <a:xfrm>
            <a:off x="549058" y="1757290"/>
            <a:ext cx="11259403" cy="3555049"/>
            <a:chOff x="549058" y="4012815"/>
            <a:chExt cx="11259403" cy="916100"/>
          </a:xfrm>
        </p:grpSpPr>
        <p:sp>
          <p:nvSpPr>
            <p:cNvPr id="11" name="Freeform 10"/>
            <p:cNvSpPr/>
            <p:nvPr/>
          </p:nvSpPr>
          <p:spPr>
            <a:xfrm>
              <a:off x="549058" y="4130895"/>
              <a:ext cx="11259403" cy="340200"/>
            </a:xfrm>
            <a:custGeom>
              <a:avLst/>
              <a:gdLst>
                <a:gd name="connsiteX0" fmla="*/ 0 w 11259403"/>
                <a:gd name="connsiteY0" fmla="*/ 0 h 340200"/>
                <a:gd name="connsiteX1" fmla="*/ 11259403 w 11259403"/>
                <a:gd name="connsiteY1" fmla="*/ 0 h 340200"/>
                <a:gd name="connsiteX2" fmla="*/ 11259403 w 11259403"/>
                <a:gd name="connsiteY2" fmla="*/ 340200 h 340200"/>
                <a:gd name="connsiteX3" fmla="*/ 0 w 11259403"/>
                <a:gd name="connsiteY3" fmla="*/ 340200 h 340200"/>
                <a:gd name="connsiteX4" fmla="*/ 0 w 11259403"/>
                <a:gd name="connsiteY4" fmla="*/ 0 h 3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340200">
                  <a:moveTo>
                    <a:pt x="0" y="0"/>
                  </a:moveTo>
                  <a:lnTo>
                    <a:pt x="11259403" y="0"/>
                  </a:lnTo>
                  <a:lnTo>
                    <a:pt x="11259403" y="340200"/>
                  </a:lnTo>
                  <a:lnTo>
                    <a:pt x="0" y="340200"/>
                  </a:lnTo>
                  <a:lnTo>
                    <a:pt x="0" y="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66624" rIns="873855" bIns="56896" numCol="1" spcCol="1270" anchor="t" anchorCtr="0">
              <a:noAutofit/>
            </a:bodyPr>
            <a:lstStyle/>
            <a:p>
              <a:pPr marL="0" lvl="1" algn="l" defTabSz="355600" rtl="0">
                <a:lnSpc>
                  <a:spcPct val="90000"/>
                </a:lnSpc>
                <a:spcBef>
                  <a:spcPct val="0"/>
                </a:spcBef>
                <a:spcAft>
                  <a:spcPct val="15000"/>
                </a:spcAft>
              </a:pPr>
              <a:endParaRPr lang="en-IN" sz="1500" kern="1200" dirty="0">
                <a:latin typeface="Cambria" panose="02040503050406030204" pitchFamily="18" charset="0"/>
              </a:endParaRPr>
            </a:p>
            <a:p>
              <a:pPr marL="0" lvl="1" algn="l" defTabSz="355600" rtl="0">
                <a:lnSpc>
                  <a:spcPct val="90000"/>
                </a:lnSpc>
                <a:spcBef>
                  <a:spcPct val="0"/>
                </a:spcBef>
                <a:spcAft>
                  <a:spcPct val="15000"/>
                </a:spcAft>
              </a:pPr>
              <a:endParaRPr lang="en-IN" sz="1500" dirty="0">
                <a:latin typeface="Cambria" panose="02040503050406030204" pitchFamily="18" charset="0"/>
              </a:endParaRPr>
            </a:p>
            <a:p>
              <a:pPr marL="0" lvl="1" algn="l" defTabSz="355600" rtl="0">
                <a:lnSpc>
                  <a:spcPct val="90000"/>
                </a:lnSpc>
                <a:spcBef>
                  <a:spcPct val="0"/>
                </a:spcBef>
                <a:spcAft>
                  <a:spcPct val="15000"/>
                </a:spcAft>
              </a:pPr>
              <a:r>
                <a:rPr lang="en-IN" sz="1500" kern="1200" dirty="0">
                  <a:latin typeface="Cambria" panose="02040503050406030204" pitchFamily="18" charset="0"/>
                </a:rPr>
                <a:t>Case Law - J.R. </a:t>
              </a:r>
              <a:r>
                <a:rPr lang="en-IN" sz="1500" kern="1200" dirty="0" err="1">
                  <a:latin typeface="Cambria" panose="02040503050406030204" pitchFamily="18" charset="0"/>
                </a:rPr>
                <a:t>Chatrath</a:t>
              </a:r>
              <a:r>
                <a:rPr lang="en-IN" sz="1500" kern="1200" dirty="0">
                  <a:latin typeface="Cambria" panose="02040503050406030204" pitchFamily="18" charset="0"/>
                </a:rPr>
                <a:t> - Where a Chartered Accountant who was employed as a manager of a firm of Registered Accountants, applied for admission as Fellow of the Institute stating that he was a partner, while he was not.</a:t>
              </a:r>
            </a:p>
          </p:txBody>
        </p:sp>
        <p:sp>
          <p:nvSpPr>
            <p:cNvPr id="13" name="Freeform 12"/>
            <p:cNvSpPr/>
            <p:nvPr/>
          </p:nvSpPr>
          <p:spPr>
            <a:xfrm>
              <a:off x="1112028" y="4012815"/>
              <a:ext cx="7881582" cy="236160"/>
            </a:xfrm>
            <a:custGeom>
              <a:avLst/>
              <a:gdLst>
                <a:gd name="connsiteX0" fmla="*/ 0 w 7881582"/>
                <a:gd name="connsiteY0" fmla="*/ 39361 h 236160"/>
                <a:gd name="connsiteX1" fmla="*/ 39361 w 7881582"/>
                <a:gd name="connsiteY1" fmla="*/ 0 h 236160"/>
                <a:gd name="connsiteX2" fmla="*/ 7842221 w 7881582"/>
                <a:gd name="connsiteY2" fmla="*/ 0 h 236160"/>
                <a:gd name="connsiteX3" fmla="*/ 7881582 w 7881582"/>
                <a:gd name="connsiteY3" fmla="*/ 39361 h 236160"/>
                <a:gd name="connsiteX4" fmla="*/ 7881582 w 7881582"/>
                <a:gd name="connsiteY4" fmla="*/ 196799 h 236160"/>
                <a:gd name="connsiteX5" fmla="*/ 7842221 w 7881582"/>
                <a:gd name="connsiteY5" fmla="*/ 236160 h 236160"/>
                <a:gd name="connsiteX6" fmla="*/ 39361 w 7881582"/>
                <a:gd name="connsiteY6" fmla="*/ 236160 h 236160"/>
                <a:gd name="connsiteX7" fmla="*/ 0 w 7881582"/>
                <a:gd name="connsiteY7" fmla="*/ 196799 h 236160"/>
                <a:gd name="connsiteX8" fmla="*/ 0 w 7881582"/>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36160">
                  <a:moveTo>
                    <a:pt x="0" y="39361"/>
                  </a:moveTo>
                  <a:cubicBezTo>
                    <a:pt x="0" y="17623"/>
                    <a:pt x="17623" y="0"/>
                    <a:pt x="39361" y="0"/>
                  </a:cubicBezTo>
                  <a:lnTo>
                    <a:pt x="7842221" y="0"/>
                  </a:lnTo>
                  <a:cubicBezTo>
                    <a:pt x="7863959" y="0"/>
                    <a:pt x="7881582" y="17623"/>
                    <a:pt x="7881582" y="39361"/>
                  </a:cubicBezTo>
                  <a:lnTo>
                    <a:pt x="7881582" y="196799"/>
                  </a:lnTo>
                  <a:cubicBezTo>
                    <a:pt x="7881582" y="218537"/>
                    <a:pt x="7863959" y="236160"/>
                    <a:pt x="7842221" y="236160"/>
                  </a:cubicBezTo>
                  <a:lnTo>
                    <a:pt x="39361" y="236160"/>
                  </a:lnTo>
                  <a:cubicBezTo>
                    <a:pt x="17623" y="236160"/>
                    <a:pt x="0" y="218537"/>
                    <a:pt x="0" y="196799"/>
                  </a:cubicBezTo>
                  <a:lnTo>
                    <a:pt x="0" y="3936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9433" tIns="11528" rIns="309433" bIns="11528" numCol="1" spcCol="1270" anchor="ctr" anchorCtr="0">
              <a:noAutofit/>
            </a:bodyPr>
            <a:lstStyle/>
            <a:p>
              <a:pPr lvl="0" algn="l" defTabSz="355600" rtl="0">
                <a:lnSpc>
                  <a:spcPct val="90000"/>
                </a:lnSpc>
                <a:spcBef>
                  <a:spcPct val="0"/>
                </a:spcBef>
                <a:spcAft>
                  <a:spcPct val="35000"/>
                </a:spcAft>
              </a:pPr>
              <a:r>
                <a:rPr lang="en-IN" sz="1500" kern="1200" dirty="0">
                  <a:latin typeface="Cambria" panose="02040503050406030204" pitchFamily="18" charset="0"/>
                </a:rPr>
                <a:t>(3)	includes in any information, statement, return or form to be submitted to the ICAI, Quality Review Board or the Appellate Authority any particulars </a:t>
              </a:r>
              <a:r>
                <a:rPr lang="en-IN" sz="1500" b="1" kern="1200" dirty="0">
                  <a:latin typeface="Cambria" panose="02040503050406030204" pitchFamily="18" charset="0"/>
                </a:rPr>
                <a:t>knowing them to be false</a:t>
              </a:r>
            </a:p>
          </p:txBody>
        </p:sp>
        <p:sp>
          <p:nvSpPr>
            <p:cNvPr id="14" name="Freeform 13"/>
            <p:cNvSpPr/>
            <p:nvPr/>
          </p:nvSpPr>
          <p:spPr>
            <a:xfrm>
              <a:off x="549058" y="4573335"/>
              <a:ext cx="11259403" cy="355580"/>
            </a:xfrm>
            <a:custGeom>
              <a:avLst/>
              <a:gdLst>
                <a:gd name="connsiteX0" fmla="*/ 0 w 11259403"/>
                <a:gd name="connsiteY0" fmla="*/ 0 h 453600"/>
                <a:gd name="connsiteX1" fmla="*/ 11259403 w 11259403"/>
                <a:gd name="connsiteY1" fmla="*/ 0 h 453600"/>
                <a:gd name="connsiteX2" fmla="*/ 11259403 w 11259403"/>
                <a:gd name="connsiteY2" fmla="*/ 453600 h 453600"/>
                <a:gd name="connsiteX3" fmla="*/ 0 w 11259403"/>
                <a:gd name="connsiteY3" fmla="*/ 453600 h 453600"/>
                <a:gd name="connsiteX4" fmla="*/ 0 w 11259403"/>
                <a:gd name="connsiteY4" fmla="*/ 0 h 4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453600">
                  <a:moveTo>
                    <a:pt x="0" y="0"/>
                  </a:moveTo>
                  <a:lnTo>
                    <a:pt x="11259403" y="0"/>
                  </a:lnTo>
                  <a:lnTo>
                    <a:pt x="11259403" y="453600"/>
                  </a:lnTo>
                  <a:lnTo>
                    <a:pt x="0" y="453600"/>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66624" rIns="873855" bIns="56896" numCol="1" spcCol="1270" anchor="t" anchorCtr="0">
              <a:noAutofit/>
            </a:bodyPr>
            <a:lstStyle/>
            <a:p>
              <a:pPr marL="57150" lvl="1" indent="-57150" algn="l" defTabSz="355600" rtl="0">
                <a:lnSpc>
                  <a:spcPct val="90000"/>
                </a:lnSpc>
                <a:spcBef>
                  <a:spcPct val="0"/>
                </a:spcBef>
                <a:spcAft>
                  <a:spcPct val="15000"/>
                </a:spcAft>
                <a:buChar char="••"/>
              </a:pPr>
              <a:endParaRPr lang="en-IN" sz="1500" kern="1200" dirty="0">
                <a:latin typeface="Cambria" panose="02040503050406030204" pitchFamily="18" charset="0"/>
              </a:endParaRPr>
            </a:p>
            <a:p>
              <a:pPr marL="0" lvl="1" algn="l" defTabSz="355600" rtl="0">
                <a:lnSpc>
                  <a:spcPct val="90000"/>
                </a:lnSpc>
                <a:spcBef>
                  <a:spcPct val="0"/>
                </a:spcBef>
                <a:spcAft>
                  <a:spcPct val="15000"/>
                </a:spcAft>
              </a:pPr>
              <a:r>
                <a:rPr lang="en-IN" sz="1500" kern="1200" dirty="0">
                  <a:latin typeface="Cambria" panose="02040503050406030204" pitchFamily="18" charset="0"/>
                </a:rPr>
                <a:t>Case Law - Tara </a:t>
              </a:r>
              <a:r>
                <a:rPr lang="en-IN" sz="1500" kern="1200" dirty="0" err="1">
                  <a:latin typeface="Cambria" panose="02040503050406030204" pitchFamily="18" charset="0"/>
                </a:rPr>
                <a:t>Pada</a:t>
              </a:r>
              <a:r>
                <a:rPr lang="en-IN" sz="1500" kern="1200" dirty="0">
                  <a:latin typeface="Cambria" panose="02040503050406030204" pitchFamily="18" charset="0"/>
                </a:rPr>
                <a:t> Banerjee, Dy. General Manager, Bank of Baroda vs. B.K. </a:t>
              </a:r>
              <a:r>
                <a:rPr lang="en-IN" sz="1500" kern="1200" dirty="0" err="1">
                  <a:latin typeface="Cambria" panose="02040503050406030204" pitchFamily="18" charset="0"/>
                </a:rPr>
                <a:t>Sarker</a:t>
              </a:r>
              <a:r>
                <a:rPr lang="en-IN" sz="1500" kern="1200" dirty="0">
                  <a:latin typeface="Cambria" panose="02040503050406030204" pitchFamily="18" charset="0"/>
                </a:rPr>
                <a:t> - A Member while working as a financial advisor misappropriated the funds of his client by way of converting a Savings Bank account in his individual name to that of joint account with the client without his consent and fraudulently discharged 3 FDRs in the client’s name.</a:t>
              </a:r>
            </a:p>
          </p:txBody>
        </p:sp>
        <p:sp>
          <p:nvSpPr>
            <p:cNvPr id="15" name="Freeform 14"/>
            <p:cNvSpPr/>
            <p:nvPr/>
          </p:nvSpPr>
          <p:spPr>
            <a:xfrm>
              <a:off x="1112028" y="4514295"/>
              <a:ext cx="7881582" cy="118080"/>
            </a:xfrm>
            <a:custGeom>
              <a:avLst/>
              <a:gdLst>
                <a:gd name="connsiteX0" fmla="*/ 0 w 7881582"/>
                <a:gd name="connsiteY0" fmla="*/ 39361 h 236160"/>
                <a:gd name="connsiteX1" fmla="*/ 39361 w 7881582"/>
                <a:gd name="connsiteY1" fmla="*/ 0 h 236160"/>
                <a:gd name="connsiteX2" fmla="*/ 7842221 w 7881582"/>
                <a:gd name="connsiteY2" fmla="*/ 0 h 236160"/>
                <a:gd name="connsiteX3" fmla="*/ 7881582 w 7881582"/>
                <a:gd name="connsiteY3" fmla="*/ 39361 h 236160"/>
                <a:gd name="connsiteX4" fmla="*/ 7881582 w 7881582"/>
                <a:gd name="connsiteY4" fmla="*/ 196799 h 236160"/>
                <a:gd name="connsiteX5" fmla="*/ 7842221 w 7881582"/>
                <a:gd name="connsiteY5" fmla="*/ 236160 h 236160"/>
                <a:gd name="connsiteX6" fmla="*/ 39361 w 7881582"/>
                <a:gd name="connsiteY6" fmla="*/ 236160 h 236160"/>
                <a:gd name="connsiteX7" fmla="*/ 0 w 7881582"/>
                <a:gd name="connsiteY7" fmla="*/ 196799 h 236160"/>
                <a:gd name="connsiteX8" fmla="*/ 0 w 7881582"/>
                <a:gd name="connsiteY8" fmla="*/ 39361 h 23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36160">
                  <a:moveTo>
                    <a:pt x="0" y="39361"/>
                  </a:moveTo>
                  <a:cubicBezTo>
                    <a:pt x="0" y="17623"/>
                    <a:pt x="17623" y="0"/>
                    <a:pt x="39361" y="0"/>
                  </a:cubicBezTo>
                  <a:lnTo>
                    <a:pt x="7842221" y="0"/>
                  </a:lnTo>
                  <a:cubicBezTo>
                    <a:pt x="7863959" y="0"/>
                    <a:pt x="7881582" y="17623"/>
                    <a:pt x="7881582" y="39361"/>
                  </a:cubicBezTo>
                  <a:lnTo>
                    <a:pt x="7881582" y="196799"/>
                  </a:lnTo>
                  <a:cubicBezTo>
                    <a:pt x="7881582" y="218537"/>
                    <a:pt x="7863959" y="236160"/>
                    <a:pt x="7842221" y="236160"/>
                  </a:cubicBezTo>
                  <a:lnTo>
                    <a:pt x="39361" y="236160"/>
                  </a:lnTo>
                  <a:cubicBezTo>
                    <a:pt x="17623" y="236160"/>
                    <a:pt x="0" y="218537"/>
                    <a:pt x="0" y="196799"/>
                  </a:cubicBezTo>
                  <a:lnTo>
                    <a:pt x="0" y="39361"/>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9433" tIns="11528" rIns="309433" bIns="11528" numCol="1" spcCol="1270" anchor="ctr" anchorCtr="0">
              <a:noAutofit/>
            </a:bodyPr>
            <a:lstStyle/>
            <a:p>
              <a:pPr lvl="0" algn="l" defTabSz="355600" rtl="0">
                <a:lnSpc>
                  <a:spcPct val="90000"/>
                </a:lnSpc>
                <a:spcBef>
                  <a:spcPct val="0"/>
                </a:spcBef>
                <a:spcAft>
                  <a:spcPct val="35000"/>
                </a:spcAft>
              </a:pPr>
              <a:r>
                <a:rPr lang="en-IN" sz="1500" kern="1200" dirty="0">
                  <a:latin typeface="Cambria" panose="02040503050406030204" pitchFamily="18" charset="0"/>
                </a:rPr>
                <a:t>(4)	</a:t>
              </a:r>
              <a:r>
                <a:rPr lang="en-IN" sz="1500" b="1" kern="1200" dirty="0">
                  <a:latin typeface="Cambria" panose="02040503050406030204" pitchFamily="18" charset="0"/>
                </a:rPr>
                <a:t>defalcates or embezzles </a:t>
              </a:r>
              <a:r>
                <a:rPr lang="en-IN" sz="1500" kern="1200" dirty="0">
                  <a:latin typeface="Cambria" panose="02040503050406030204" pitchFamily="18" charset="0"/>
                </a:rPr>
                <a:t>moneys received in his professional capacity</a:t>
              </a:r>
            </a:p>
          </p:txBody>
        </p:sp>
      </p:grpSp>
      <p:sp>
        <p:nvSpPr>
          <p:cNvPr id="10" name="Rectangle 9"/>
          <p:cNvSpPr/>
          <p:nvPr/>
        </p:nvSpPr>
        <p:spPr>
          <a:xfrm>
            <a:off x="-28136" y="1111805"/>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II</a:t>
            </a:r>
            <a:endParaRPr lang="en-IN" sz="1700" b="1" dirty="0">
              <a:latin typeface="Cambria" panose="02040503050406030204" pitchFamily="18" charset="0"/>
            </a:endParaRPr>
          </a:p>
        </p:txBody>
      </p:sp>
      <p:sp>
        <p:nvSpPr>
          <p:cNvPr id="16" name="Pentagon 15"/>
          <p:cNvSpPr/>
          <p:nvPr/>
        </p:nvSpPr>
        <p:spPr>
          <a:xfrm>
            <a:off x="1180846" y="5571995"/>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Other misconduct in relation to members of the Institute generally</a:t>
            </a:r>
            <a:endParaRPr lang="en-IN" sz="1700" dirty="0">
              <a:latin typeface="Cambria" panose="02040503050406030204" pitchFamily="18" charset="0"/>
            </a:endParaRPr>
          </a:p>
        </p:txBody>
      </p:sp>
      <p:sp>
        <p:nvSpPr>
          <p:cNvPr id="17" name="Rectangle 16"/>
          <p:cNvSpPr/>
          <p:nvPr/>
        </p:nvSpPr>
        <p:spPr>
          <a:xfrm>
            <a:off x="0" y="5571995"/>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III</a:t>
            </a:r>
            <a:endParaRPr lang="en-IN" sz="1700" b="1" dirty="0">
              <a:latin typeface="Cambria" panose="02040503050406030204" pitchFamily="18" charset="0"/>
            </a:endParaRPr>
          </a:p>
        </p:txBody>
      </p:sp>
      <p:sp>
        <p:nvSpPr>
          <p:cNvPr id="18" name="Rectangle 17"/>
          <p:cNvSpPr/>
          <p:nvPr/>
        </p:nvSpPr>
        <p:spPr>
          <a:xfrm>
            <a:off x="549058" y="6174303"/>
            <a:ext cx="11259403" cy="422480"/>
          </a:xfrm>
          <a:prstGeom prst="rect">
            <a:avLst/>
          </a:prstGeom>
        </p:spPr>
        <p:txBody>
          <a:bodyPr/>
          <a:lstStyle/>
          <a:p>
            <a:pPr lvl="0" algn="just">
              <a:lnSpc>
                <a:spcPct val="120000"/>
              </a:lnSpc>
              <a:spcBef>
                <a:spcPts val="400"/>
              </a:spcBef>
            </a:pPr>
            <a:endParaRPr lang="en-IN" sz="1500" dirty="0">
              <a:latin typeface="Cambria" panose="02040503050406030204" pitchFamily="18" charset="0"/>
            </a:endParaRPr>
          </a:p>
        </p:txBody>
      </p:sp>
      <p:sp>
        <p:nvSpPr>
          <p:cNvPr id="20" name="Freeform 19"/>
          <p:cNvSpPr/>
          <p:nvPr/>
        </p:nvSpPr>
        <p:spPr>
          <a:xfrm>
            <a:off x="1180846" y="6045814"/>
            <a:ext cx="10627615" cy="699873"/>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6551" tIns="8646" rIns="306551" bIns="8646" numCol="1" spcCol="1270" anchor="ctr" anchorCtr="0">
            <a:noAutofit/>
          </a:bodyPr>
          <a:lstStyle/>
          <a:p>
            <a:pPr lvl="0" algn="just">
              <a:lnSpc>
                <a:spcPct val="120000"/>
              </a:lnSpc>
              <a:spcBef>
                <a:spcPts val="400"/>
              </a:spcBef>
            </a:pPr>
            <a:r>
              <a:rPr lang="en-IN" sz="1450" dirty="0">
                <a:latin typeface="Cambria" panose="02040503050406030204" pitchFamily="18" charset="0"/>
              </a:rPr>
              <a:t>(1)    is held guilty by any civil or criminal court for an offence which is punishable with imprisonment </a:t>
            </a:r>
            <a:r>
              <a:rPr lang="en-IN" sz="1450" b="1" dirty="0">
                <a:latin typeface="Cambria" panose="02040503050406030204" pitchFamily="18" charset="0"/>
              </a:rPr>
              <a:t>for a term exceeding six months</a:t>
            </a:r>
          </a:p>
        </p:txBody>
      </p:sp>
    </p:spTree>
    <p:extLst>
      <p:ext uri="{BB962C8B-B14F-4D97-AF65-F5344CB8AC3E}">
        <p14:creationId xmlns:p14="http://schemas.microsoft.com/office/powerpoint/2010/main" val="1421276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p:cNvSpPr/>
          <p:nvPr/>
        </p:nvSpPr>
        <p:spPr>
          <a:xfrm>
            <a:off x="840253" y="2502214"/>
            <a:ext cx="4379788" cy="770400"/>
          </a:xfrm>
          <a:custGeom>
            <a:avLst/>
            <a:gdLst>
              <a:gd name="connsiteX0" fmla="*/ 0 w 4379788"/>
              <a:gd name="connsiteY0" fmla="*/ 100747 h 1007467"/>
              <a:gd name="connsiteX1" fmla="*/ 100747 w 4379788"/>
              <a:gd name="connsiteY1" fmla="*/ 0 h 1007467"/>
              <a:gd name="connsiteX2" fmla="*/ 4279041 w 4379788"/>
              <a:gd name="connsiteY2" fmla="*/ 0 h 1007467"/>
              <a:gd name="connsiteX3" fmla="*/ 4379788 w 4379788"/>
              <a:gd name="connsiteY3" fmla="*/ 100747 h 1007467"/>
              <a:gd name="connsiteX4" fmla="*/ 4379788 w 4379788"/>
              <a:gd name="connsiteY4" fmla="*/ 906720 h 1007467"/>
              <a:gd name="connsiteX5" fmla="*/ 4279041 w 4379788"/>
              <a:gd name="connsiteY5" fmla="*/ 1007467 h 1007467"/>
              <a:gd name="connsiteX6" fmla="*/ 100747 w 4379788"/>
              <a:gd name="connsiteY6" fmla="*/ 1007467 h 1007467"/>
              <a:gd name="connsiteX7" fmla="*/ 0 w 4379788"/>
              <a:gd name="connsiteY7" fmla="*/ 906720 h 1007467"/>
              <a:gd name="connsiteX8" fmla="*/ 0 w 4379788"/>
              <a:gd name="connsiteY8" fmla="*/ 100747 h 10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1007467">
                <a:moveTo>
                  <a:pt x="0" y="100747"/>
                </a:moveTo>
                <a:cubicBezTo>
                  <a:pt x="0" y="45106"/>
                  <a:pt x="45106" y="0"/>
                  <a:pt x="100747" y="0"/>
                </a:cubicBezTo>
                <a:lnTo>
                  <a:pt x="4279041" y="0"/>
                </a:lnTo>
                <a:cubicBezTo>
                  <a:pt x="4334682" y="0"/>
                  <a:pt x="4379788" y="45106"/>
                  <a:pt x="4379788" y="100747"/>
                </a:cubicBezTo>
                <a:lnTo>
                  <a:pt x="4379788" y="906720"/>
                </a:lnTo>
                <a:cubicBezTo>
                  <a:pt x="4379788" y="962361"/>
                  <a:pt x="4334682" y="1007467"/>
                  <a:pt x="4279041" y="1007467"/>
                </a:cubicBezTo>
                <a:lnTo>
                  <a:pt x="100747" y="1007467"/>
                </a:lnTo>
                <a:cubicBezTo>
                  <a:pt x="45106" y="1007467"/>
                  <a:pt x="0" y="962361"/>
                  <a:pt x="0" y="906720"/>
                </a:cubicBezTo>
                <a:lnTo>
                  <a:pt x="0" y="100747"/>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568" tIns="128568" rIns="128568" bIns="128568" numCol="1" spcCol="1270" anchor="ctr" anchorCtr="0">
            <a:noAutofit/>
          </a:bodyPr>
          <a:lstStyle/>
          <a:p>
            <a:pPr lvl="0" algn="ctr" defTabSz="1155700" rtl="0">
              <a:lnSpc>
                <a:spcPct val="90000"/>
              </a:lnSpc>
              <a:spcBef>
                <a:spcPct val="0"/>
              </a:spcBef>
              <a:spcAft>
                <a:spcPct val="35000"/>
              </a:spcAft>
            </a:pPr>
            <a:r>
              <a:rPr lang="en-US" sz="1600" b="1" kern="1200" dirty="0">
                <a:latin typeface="Cambria" panose="02040503050406030204" pitchFamily="18" charset="0"/>
              </a:rPr>
              <a:t>No prohibition on Taxation services to Audit clients</a:t>
            </a:r>
            <a:endParaRPr lang="en-IN" sz="1600" b="1" kern="1200" dirty="0">
              <a:latin typeface="Cambria" panose="02040503050406030204" pitchFamily="18" charset="0"/>
            </a:endParaRPr>
          </a:p>
        </p:txBody>
      </p:sp>
      <p:sp>
        <p:nvSpPr>
          <p:cNvPr id="23" name="Freeform 22"/>
          <p:cNvSpPr/>
          <p:nvPr/>
        </p:nvSpPr>
        <p:spPr>
          <a:xfrm>
            <a:off x="6971957" y="2502214"/>
            <a:ext cx="4379788" cy="770400"/>
          </a:xfrm>
          <a:custGeom>
            <a:avLst/>
            <a:gdLst>
              <a:gd name="connsiteX0" fmla="*/ 0 w 4379788"/>
              <a:gd name="connsiteY0" fmla="*/ 100747 h 1007467"/>
              <a:gd name="connsiteX1" fmla="*/ 100747 w 4379788"/>
              <a:gd name="connsiteY1" fmla="*/ 0 h 1007467"/>
              <a:gd name="connsiteX2" fmla="*/ 4279041 w 4379788"/>
              <a:gd name="connsiteY2" fmla="*/ 0 h 1007467"/>
              <a:gd name="connsiteX3" fmla="*/ 4379788 w 4379788"/>
              <a:gd name="connsiteY3" fmla="*/ 100747 h 1007467"/>
              <a:gd name="connsiteX4" fmla="*/ 4379788 w 4379788"/>
              <a:gd name="connsiteY4" fmla="*/ 906720 h 1007467"/>
              <a:gd name="connsiteX5" fmla="*/ 4279041 w 4379788"/>
              <a:gd name="connsiteY5" fmla="*/ 1007467 h 1007467"/>
              <a:gd name="connsiteX6" fmla="*/ 100747 w 4379788"/>
              <a:gd name="connsiteY6" fmla="*/ 1007467 h 1007467"/>
              <a:gd name="connsiteX7" fmla="*/ 0 w 4379788"/>
              <a:gd name="connsiteY7" fmla="*/ 906720 h 1007467"/>
              <a:gd name="connsiteX8" fmla="*/ 0 w 4379788"/>
              <a:gd name="connsiteY8" fmla="*/ 100747 h 10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1007467">
                <a:moveTo>
                  <a:pt x="0" y="100747"/>
                </a:moveTo>
                <a:cubicBezTo>
                  <a:pt x="0" y="45106"/>
                  <a:pt x="45106" y="0"/>
                  <a:pt x="100747" y="0"/>
                </a:cubicBezTo>
                <a:lnTo>
                  <a:pt x="4279041" y="0"/>
                </a:lnTo>
                <a:cubicBezTo>
                  <a:pt x="4334682" y="0"/>
                  <a:pt x="4379788" y="45106"/>
                  <a:pt x="4379788" y="100747"/>
                </a:cubicBezTo>
                <a:lnTo>
                  <a:pt x="4379788" y="906720"/>
                </a:lnTo>
                <a:cubicBezTo>
                  <a:pt x="4379788" y="962361"/>
                  <a:pt x="4334682" y="1007467"/>
                  <a:pt x="4279041" y="1007467"/>
                </a:cubicBezTo>
                <a:lnTo>
                  <a:pt x="100747" y="1007467"/>
                </a:lnTo>
                <a:cubicBezTo>
                  <a:pt x="45106" y="1007467"/>
                  <a:pt x="0" y="962361"/>
                  <a:pt x="0" y="906720"/>
                </a:cubicBezTo>
                <a:lnTo>
                  <a:pt x="0" y="100747"/>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568" tIns="128568" rIns="128568" bIns="128568" numCol="1" spcCol="1270" anchor="ctr" anchorCtr="0">
            <a:noAutofit/>
          </a:bodyPr>
          <a:lstStyle/>
          <a:p>
            <a:pPr lvl="0" algn="ctr" defTabSz="1155700" rtl="0">
              <a:lnSpc>
                <a:spcPct val="90000"/>
              </a:lnSpc>
              <a:spcBef>
                <a:spcPct val="0"/>
              </a:spcBef>
              <a:spcAft>
                <a:spcPct val="35000"/>
              </a:spcAft>
            </a:pPr>
            <a:r>
              <a:rPr lang="en-US" sz="1600" b="1" kern="1200" dirty="0">
                <a:latin typeface="Cambria" panose="02040503050406030204" pitchFamily="18" charset="0"/>
              </a:rPr>
              <a:t>Restrictions on Taxation services to Audit clients</a:t>
            </a:r>
            <a:endParaRPr lang="en-IN" sz="1600" b="1" kern="1200" dirty="0">
              <a:latin typeface="Cambria" panose="02040503050406030204" pitchFamily="18" charset="0"/>
            </a:endParaRPr>
          </a:p>
        </p:txBody>
      </p:sp>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Important Substantive Changes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5" name="Freeform 24"/>
          <p:cNvSpPr/>
          <p:nvPr/>
        </p:nvSpPr>
        <p:spPr>
          <a:xfrm>
            <a:off x="808883" y="1594819"/>
            <a:ext cx="4392856" cy="646331"/>
          </a:xfrm>
          <a:custGeom>
            <a:avLst/>
            <a:gdLst>
              <a:gd name="connsiteX0" fmla="*/ 0 w 4392856"/>
              <a:gd name="connsiteY0" fmla="*/ 64633 h 646331"/>
              <a:gd name="connsiteX1" fmla="*/ 64633 w 4392856"/>
              <a:gd name="connsiteY1" fmla="*/ 0 h 646331"/>
              <a:gd name="connsiteX2" fmla="*/ 4328223 w 4392856"/>
              <a:gd name="connsiteY2" fmla="*/ 0 h 646331"/>
              <a:gd name="connsiteX3" fmla="*/ 4392856 w 4392856"/>
              <a:gd name="connsiteY3" fmla="*/ 64633 h 646331"/>
              <a:gd name="connsiteX4" fmla="*/ 4392856 w 4392856"/>
              <a:gd name="connsiteY4" fmla="*/ 581698 h 646331"/>
              <a:gd name="connsiteX5" fmla="*/ 4328223 w 4392856"/>
              <a:gd name="connsiteY5" fmla="*/ 646331 h 646331"/>
              <a:gd name="connsiteX6" fmla="*/ 64633 w 4392856"/>
              <a:gd name="connsiteY6" fmla="*/ 646331 h 646331"/>
              <a:gd name="connsiteX7" fmla="*/ 0 w 4392856"/>
              <a:gd name="connsiteY7" fmla="*/ 581698 h 646331"/>
              <a:gd name="connsiteX8" fmla="*/ 0 w 4392856"/>
              <a:gd name="connsiteY8" fmla="*/ 6463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856" h="646331">
                <a:moveTo>
                  <a:pt x="0" y="64633"/>
                </a:moveTo>
                <a:cubicBezTo>
                  <a:pt x="0" y="28937"/>
                  <a:pt x="28937" y="0"/>
                  <a:pt x="64633" y="0"/>
                </a:cubicBezTo>
                <a:lnTo>
                  <a:pt x="4328223" y="0"/>
                </a:lnTo>
                <a:cubicBezTo>
                  <a:pt x="4363919" y="0"/>
                  <a:pt x="4392856" y="28937"/>
                  <a:pt x="4392856" y="64633"/>
                </a:cubicBezTo>
                <a:lnTo>
                  <a:pt x="4392856" y="581698"/>
                </a:lnTo>
                <a:cubicBezTo>
                  <a:pt x="4392856" y="617394"/>
                  <a:pt x="4363919" y="646331"/>
                  <a:pt x="4328223" y="646331"/>
                </a:cubicBezTo>
                <a:lnTo>
                  <a:pt x="64633" y="646331"/>
                </a:lnTo>
                <a:cubicBezTo>
                  <a:pt x="28937" y="646331"/>
                  <a:pt x="0" y="617394"/>
                  <a:pt x="0" y="581698"/>
                </a:cubicBezTo>
                <a:lnTo>
                  <a:pt x="0" y="6463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0" tIns="83700" rIns="83700" bIns="83700" numCol="1" spcCol="1270" anchor="ctr" anchorCtr="0">
            <a:noAutofit/>
          </a:bodyPr>
          <a:lstStyle/>
          <a:p>
            <a:pPr lvl="0" algn="ctr" defTabSz="755650" rtl="0">
              <a:lnSpc>
                <a:spcPct val="90000"/>
              </a:lnSpc>
              <a:spcBef>
                <a:spcPct val="0"/>
              </a:spcBef>
              <a:spcAft>
                <a:spcPct val="35000"/>
              </a:spcAft>
            </a:pPr>
            <a:r>
              <a:rPr lang="en-US" sz="1600" b="1" kern="1200" dirty="0">
                <a:latin typeface="Cambria" panose="02040503050406030204" pitchFamily="18" charset="0"/>
              </a:rPr>
              <a:t>No provision for NOCLAR</a:t>
            </a:r>
          </a:p>
        </p:txBody>
      </p:sp>
      <p:sp>
        <p:nvSpPr>
          <p:cNvPr id="26" name="Freeform 25"/>
          <p:cNvSpPr/>
          <p:nvPr/>
        </p:nvSpPr>
        <p:spPr>
          <a:xfrm>
            <a:off x="5670537" y="1608814"/>
            <a:ext cx="918000" cy="684000"/>
          </a:xfrm>
          <a:custGeom>
            <a:avLst/>
            <a:gdLst>
              <a:gd name="connsiteX0" fmla="*/ 0 w 931285"/>
              <a:gd name="connsiteY0" fmla="*/ 129266 h 646331"/>
              <a:gd name="connsiteX1" fmla="*/ 608120 w 931285"/>
              <a:gd name="connsiteY1" fmla="*/ 129266 h 646331"/>
              <a:gd name="connsiteX2" fmla="*/ 608120 w 931285"/>
              <a:gd name="connsiteY2" fmla="*/ 0 h 646331"/>
              <a:gd name="connsiteX3" fmla="*/ 931285 w 931285"/>
              <a:gd name="connsiteY3" fmla="*/ 323166 h 646331"/>
              <a:gd name="connsiteX4" fmla="*/ 608120 w 931285"/>
              <a:gd name="connsiteY4" fmla="*/ 646331 h 646331"/>
              <a:gd name="connsiteX5" fmla="*/ 608120 w 931285"/>
              <a:gd name="connsiteY5" fmla="*/ 517065 h 646331"/>
              <a:gd name="connsiteX6" fmla="*/ 0 w 931285"/>
              <a:gd name="connsiteY6" fmla="*/ 517065 h 646331"/>
              <a:gd name="connsiteX7" fmla="*/ 0 w 931285"/>
              <a:gd name="connsiteY7" fmla="*/ 129266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285" h="646331">
                <a:moveTo>
                  <a:pt x="0" y="129266"/>
                </a:moveTo>
                <a:lnTo>
                  <a:pt x="608120" y="129266"/>
                </a:lnTo>
                <a:lnTo>
                  <a:pt x="608120" y="0"/>
                </a:lnTo>
                <a:lnTo>
                  <a:pt x="931285" y="323166"/>
                </a:lnTo>
                <a:lnTo>
                  <a:pt x="608120" y="646331"/>
                </a:lnTo>
                <a:lnTo>
                  <a:pt x="608120" y="517065"/>
                </a:lnTo>
                <a:lnTo>
                  <a:pt x="0" y="517065"/>
                </a:lnTo>
                <a:lnTo>
                  <a:pt x="0" y="1292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9266" rIns="193899" bIns="129266" numCol="1" spcCol="1270" anchor="ctr" anchorCtr="0">
            <a:noAutofit/>
          </a:bodyPr>
          <a:lstStyle/>
          <a:p>
            <a:pPr lvl="0" algn="ctr" defTabSz="1200150">
              <a:lnSpc>
                <a:spcPct val="90000"/>
              </a:lnSpc>
              <a:spcBef>
                <a:spcPct val="0"/>
              </a:spcBef>
              <a:spcAft>
                <a:spcPct val="35000"/>
              </a:spcAft>
            </a:pPr>
            <a:endParaRPr lang="en-IN" sz="1600" b="1" kern="1200">
              <a:latin typeface="Cambria" panose="02040503050406030204" pitchFamily="18" charset="0"/>
            </a:endParaRPr>
          </a:p>
        </p:txBody>
      </p:sp>
      <p:sp>
        <p:nvSpPr>
          <p:cNvPr id="27" name="Freeform 26"/>
          <p:cNvSpPr/>
          <p:nvPr/>
        </p:nvSpPr>
        <p:spPr>
          <a:xfrm>
            <a:off x="6958883" y="1594819"/>
            <a:ext cx="4392856" cy="646331"/>
          </a:xfrm>
          <a:custGeom>
            <a:avLst/>
            <a:gdLst>
              <a:gd name="connsiteX0" fmla="*/ 0 w 4392856"/>
              <a:gd name="connsiteY0" fmla="*/ 64633 h 646331"/>
              <a:gd name="connsiteX1" fmla="*/ 64633 w 4392856"/>
              <a:gd name="connsiteY1" fmla="*/ 0 h 646331"/>
              <a:gd name="connsiteX2" fmla="*/ 4328223 w 4392856"/>
              <a:gd name="connsiteY2" fmla="*/ 0 h 646331"/>
              <a:gd name="connsiteX3" fmla="*/ 4392856 w 4392856"/>
              <a:gd name="connsiteY3" fmla="*/ 64633 h 646331"/>
              <a:gd name="connsiteX4" fmla="*/ 4392856 w 4392856"/>
              <a:gd name="connsiteY4" fmla="*/ 581698 h 646331"/>
              <a:gd name="connsiteX5" fmla="*/ 4328223 w 4392856"/>
              <a:gd name="connsiteY5" fmla="*/ 646331 h 646331"/>
              <a:gd name="connsiteX6" fmla="*/ 64633 w 4392856"/>
              <a:gd name="connsiteY6" fmla="*/ 646331 h 646331"/>
              <a:gd name="connsiteX7" fmla="*/ 0 w 4392856"/>
              <a:gd name="connsiteY7" fmla="*/ 581698 h 646331"/>
              <a:gd name="connsiteX8" fmla="*/ 0 w 4392856"/>
              <a:gd name="connsiteY8" fmla="*/ 6463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856" h="646331">
                <a:moveTo>
                  <a:pt x="0" y="64633"/>
                </a:moveTo>
                <a:cubicBezTo>
                  <a:pt x="0" y="28937"/>
                  <a:pt x="28937" y="0"/>
                  <a:pt x="64633" y="0"/>
                </a:cubicBezTo>
                <a:lnTo>
                  <a:pt x="4328223" y="0"/>
                </a:lnTo>
                <a:cubicBezTo>
                  <a:pt x="4363919" y="0"/>
                  <a:pt x="4392856" y="28937"/>
                  <a:pt x="4392856" y="64633"/>
                </a:cubicBezTo>
                <a:lnTo>
                  <a:pt x="4392856" y="581698"/>
                </a:lnTo>
                <a:cubicBezTo>
                  <a:pt x="4392856" y="617394"/>
                  <a:pt x="4363919" y="646331"/>
                  <a:pt x="4328223" y="646331"/>
                </a:cubicBezTo>
                <a:lnTo>
                  <a:pt x="64633" y="646331"/>
                </a:lnTo>
                <a:cubicBezTo>
                  <a:pt x="28937" y="646331"/>
                  <a:pt x="0" y="617394"/>
                  <a:pt x="0" y="581698"/>
                </a:cubicBezTo>
                <a:lnTo>
                  <a:pt x="0" y="64633"/>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0" tIns="83700" rIns="83700" bIns="83700" numCol="1" spcCol="1270" anchor="ctr" anchorCtr="0">
            <a:noAutofit/>
          </a:bodyPr>
          <a:lstStyle/>
          <a:p>
            <a:pPr lvl="0" algn="ctr" defTabSz="755650" rtl="0">
              <a:lnSpc>
                <a:spcPct val="90000"/>
              </a:lnSpc>
              <a:spcBef>
                <a:spcPct val="0"/>
              </a:spcBef>
              <a:spcAft>
                <a:spcPct val="35000"/>
              </a:spcAft>
            </a:pPr>
            <a:r>
              <a:rPr lang="en-US" sz="1600" b="1" kern="1200" dirty="0">
                <a:latin typeface="Cambria" panose="02040503050406030204" pitchFamily="18" charset="0"/>
              </a:rPr>
              <a:t>Responding to Non-Compliance of Laws and Regulations (NOCLAR) </a:t>
            </a:r>
            <a:endParaRPr lang="en-IN" sz="1600" b="1" kern="1200" dirty="0">
              <a:latin typeface="Cambria" panose="02040503050406030204" pitchFamily="18" charset="0"/>
            </a:endParaRPr>
          </a:p>
        </p:txBody>
      </p:sp>
      <p:sp>
        <p:nvSpPr>
          <p:cNvPr id="29" name="Freeform 28"/>
          <p:cNvSpPr/>
          <p:nvPr/>
        </p:nvSpPr>
        <p:spPr>
          <a:xfrm>
            <a:off x="840253" y="3563472"/>
            <a:ext cx="4379788" cy="769528"/>
          </a:xfrm>
          <a:custGeom>
            <a:avLst/>
            <a:gdLst>
              <a:gd name="connsiteX0" fmla="*/ 0 w 4379788"/>
              <a:gd name="connsiteY0" fmla="*/ 76953 h 769528"/>
              <a:gd name="connsiteX1" fmla="*/ 76953 w 4379788"/>
              <a:gd name="connsiteY1" fmla="*/ 0 h 769528"/>
              <a:gd name="connsiteX2" fmla="*/ 4302835 w 4379788"/>
              <a:gd name="connsiteY2" fmla="*/ 0 h 769528"/>
              <a:gd name="connsiteX3" fmla="*/ 4379788 w 4379788"/>
              <a:gd name="connsiteY3" fmla="*/ 76953 h 769528"/>
              <a:gd name="connsiteX4" fmla="*/ 4379788 w 4379788"/>
              <a:gd name="connsiteY4" fmla="*/ 692575 h 769528"/>
              <a:gd name="connsiteX5" fmla="*/ 4302835 w 4379788"/>
              <a:gd name="connsiteY5" fmla="*/ 769528 h 769528"/>
              <a:gd name="connsiteX6" fmla="*/ 76953 w 4379788"/>
              <a:gd name="connsiteY6" fmla="*/ 769528 h 769528"/>
              <a:gd name="connsiteX7" fmla="*/ 0 w 4379788"/>
              <a:gd name="connsiteY7" fmla="*/ 692575 h 769528"/>
              <a:gd name="connsiteX8" fmla="*/ 0 w 4379788"/>
              <a:gd name="connsiteY8" fmla="*/ 76953 h 7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69528">
                <a:moveTo>
                  <a:pt x="0" y="76953"/>
                </a:moveTo>
                <a:cubicBezTo>
                  <a:pt x="0" y="34453"/>
                  <a:pt x="34453" y="0"/>
                  <a:pt x="76953" y="0"/>
                </a:cubicBezTo>
                <a:lnTo>
                  <a:pt x="4302835" y="0"/>
                </a:lnTo>
                <a:cubicBezTo>
                  <a:pt x="4345335" y="0"/>
                  <a:pt x="4379788" y="34453"/>
                  <a:pt x="4379788" y="76953"/>
                </a:cubicBezTo>
                <a:lnTo>
                  <a:pt x="4379788" y="692575"/>
                </a:lnTo>
                <a:cubicBezTo>
                  <a:pt x="4379788" y="735075"/>
                  <a:pt x="4345335" y="769528"/>
                  <a:pt x="4302835" y="769528"/>
                </a:cubicBezTo>
                <a:lnTo>
                  <a:pt x="76953" y="769528"/>
                </a:lnTo>
                <a:cubicBezTo>
                  <a:pt x="34453" y="769528"/>
                  <a:pt x="0" y="735075"/>
                  <a:pt x="0" y="692575"/>
                </a:cubicBezTo>
                <a:lnTo>
                  <a:pt x="0" y="7695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39" tIns="98739" rIns="98739" bIns="98739" numCol="1" spcCol="1270" anchor="ctr" anchorCtr="0">
            <a:noAutofit/>
          </a:bodyPr>
          <a:lstStyle/>
          <a:p>
            <a:pPr lvl="0" algn="ctr" defTabSz="889000" rtl="0">
              <a:lnSpc>
                <a:spcPct val="90000"/>
              </a:lnSpc>
              <a:spcBef>
                <a:spcPct val="0"/>
              </a:spcBef>
              <a:spcAft>
                <a:spcPct val="35000"/>
              </a:spcAft>
            </a:pPr>
            <a:r>
              <a:rPr lang="en-US" sz="1600" b="1" kern="1200" dirty="0">
                <a:latin typeface="Cambria" panose="02040503050406030204" pitchFamily="18" charset="0"/>
              </a:rPr>
              <a:t>No provision for Management responsibilities</a:t>
            </a:r>
            <a:endParaRPr lang="en-IN" sz="1600" b="1" kern="1200" dirty="0">
              <a:latin typeface="Cambria" panose="02040503050406030204" pitchFamily="18" charset="0"/>
            </a:endParaRPr>
          </a:p>
        </p:txBody>
      </p:sp>
      <p:sp>
        <p:nvSpPr>
          <p:cNvPr id="30" name="Freeform 29"/>
          <p:cNvSpPr/>
          <p:nvPr/>
        </p:nvSpPr>
        <p:spPr>
          <a:xfrm>
            <a:off x="5670537" y="3665934"/>
            <a:ext cx="918000" cy="684000"/>
          </a:xfrm>
          <a:custGeom>
            <a:avLst/>
            <a:gdLst>
              <a:gd name="connsiteX0" fmla="*/ 0 w 928515"/>
              <a:gd name="connsiteY0" fmla="*/ 153906 h 769528"/>
              <a:gd name="connsiteX1" fmla="*/ 543751 w 928515"/>
              <a:gd name="connsiteY1" fmla="*/ 153906 h 769528"/>
              <a:gd name="connsiteX2" fmla="*/ 543751 w 928515"/>
              <a:gd name="connsiteY2" fmla="*/ 0 h 769528"/>
              <a:gd name="connsiteX3" fmla="*/ 928515 w 928515"/>
              <a:gd name="connsiteY3" fmla="*/ 384764 h 769528"/>
              <a:gd name="connsiteX4" fmla="*/ 543751 w 928515"/>
              <a:gd name="connsiteY4" fmla="*/ 769528 h 769528"/>
              <a:gd name="connsiteX5" fmla="*/ 543751 w 928515"/>
              <a:gd name="connsiteY5" fmla="*/ 615622 h 769528"/>
              <a:gd name="connsiteX6" fmla="*/ 0 w 928515"/>
              <a:gd name="connsiteY6" fmla="*/ 615622 h 769528"/>
              <a:gd name="connsiteX7" fmla="*/ 0 w 928515"/>
              <a:gd name="connsiteY7" fmla="*/ 153906 h 7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515" h="769528">
                <a:moveTo>
                  <a:pt x="0" y="153906"/>
                </a:moveTo>
                <a:lnTo>
                  <a:pt x="543751" y="153906"/>
                </a:lnTo>
                <a:lnTo>
                  <a:pt x="543751" y="0"/>
                </a:lnTo>
                <a:lnTo>
                  <a:pt x="928515" y="384764"/>
                </a:lnTo>
                <a:lnTo>
                  <a:pt x="543751" y="769528"/>
                </a:lnTo>
                <a:lnTo>
                  <a:pt x="543751" y="615622"/>
                </a:lnTo>
                <a:lnTo>
                  <a:pt x="0" y="615622"/>
                </a:lnTo>
                <a:lnTo>
                  <a:pt x="0" y="15390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53906" rIns="230858" bIns="153906" numCol="1" spcCol="1270" anchor="ctr" anchorCtr="0">
            <a:noAutofit/>
          </a:bodyPr>
          <a:lstStyle/>
          <a:p>
            <a:pPr lvl="0" algn="ctr" defTabSz="1466850">
              <a:lnSpc>
                <a:spcPct val="90000"/>
              </a:lnSpc>
              <a:spcBef>
                <a:spcPct val="0"/>
              </a:spcBef>
              <a:spcAft>
                <a:spcPct val="35000"/>
              </a:spcAft>
            </a:pPr>
            <a:endParaRPr lang="en-IN" sz="1600" b="1" kern="1200">
              <a:latin typeface="Cambria" panose="02040503050406030204" pitchFamily="18" charset="0"/>
            </a:endParaRPr>
          </a:p>
        </p:txBody>
      </p:sp>
      <p:sp>
        <p:nvSpPr>
          <p:cNvPr id="31" name="Freeform 30"/>
          <p:cNvSpPr/>
          <p:nvPr/>
        </p:nvSpPr>
        <p:spPr>
          <a:xfrm>
            <a:off x="6971957" y="3563472"/>
            <a:ext cx="4379788" cy="769528"/>
          </a:xfrm>
          <a:custGeom>
            <a:avLst/>
            <a:gdLst>
              <a:gd name="connsiteX0" fmla="*/ 0 w 4379788"/>
              <a:gd name="connsiteY0" fmla="*/ 76953 h 769528"/>
              <a:gd name="connsiteX1" fmla="*/ 76953 w 4379788"/>
              <a:gd name="connsiteY1" fmla="*/ 0 h 769528"/>
              <a:gd name="connsiteX2" fmla="*/ 4302835 w 4379788"/>
              <a:gd name="connsiteY2" fmla="*/ 0 h 769528"/>
              <a:gd name="connsiteX3" fmla="*/ 4379788 w 4379788"/>
              <a:gd name="connsiteY3" fmla="*/ 76953 h 769528"/>
              <a:gd name="connsiteX4" fmla="*/ 4379788 w 4379788"/>
              <a:gd name="connsiteY4" fmla="*/ 692575 h 769528"/>
              <a:gd name="connsiteX5" fmla="*/ 4302835 w 4379788"/>
              <a:gd name="connsiteY5" fmla="*/ 769528 h 769528"/>
              <a:gd name="connsiteX6" fmla="*/ 76953 w 4379788"/>
              <a:gd name="connsiteY6" fmla="*/ 769528 h 769528"/>
              <a:gd name="connsiteX7" fmla="*/ 0 w 4379788"/>
              <a:gd name="connsiteY7" fmla="*/ 692575 h 769528"/>
              <a:gd name="connsiteX8" fmla="*/ 0 w 4379788"/>
              <a:gd name="connsiteY8" fmla="*/ 76953 h 7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69528">
                <a:moveTo>
                  <a:pt x="0" y="76953"/>
                </a:moveTo>
                <a:cubicBezTo>
                  <a:pt x="0" y="34453"/>
                  <a:pt x="34453" y="0"/>
                  <a:pt x="76953" y="0"/>
                </a:cubicBezTo>
                <a:lnTo>
                  <a:pt x="4302835" y="0"/>
                </a:lnTo>
                <a:cubicBezTo>
                  <a:pt x="4345335" y="0"/>
                  <a:pt x="4379788" y="34453"/>
                  <a:pt x="4379788" y="76953"/>
                </a:cubicBezTo>
                <a:lnTo>
                  <a:pt x="4379788" y="692575"/>
                </a:lnTo>
                <a:cubicBezTo>
                  <a:pt x="4379788" y="735075"/>
                  <a:pt x="4345335" y="769528"/>
                  <a:pt x="4302835" y="769528"/>
                </a:cubicBezTo>
                <a:lnTo>
                  <a:pt x="76953" y="769528"/>
                </a:lnTo>
                <a:cubicBezTo>
                  <a:pt x="34453" y="769528"/>
                  <a:pt x="0" y="735075"/>
                  <a:pt x="0" y="692575"/>
                </a:cubicBezTo>
                <a:lnTo>
                  <a:pt x="0" y="76953"/>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39" tIns="98739" rIns="98739" bIns="98739" numCol="1" spcCol="1270" anchor="ctr" anchorCtr="0">
            <a:noAutofit/>
          </a:bodyPr>
          <a:lstStyle/>
          <a:p>
            <a:pPr lvl="0" algn="ctr" defTabSz="889000" rtl="0">
              <a:lnSpc>
                <a:spcPct val="90000"/>
              </a:lnSpc>
              <a:spcBef>
                <a:spcPct val="0"/>
              </a:spcBef>
              <a:spcAft>
                <a:spcPct val="35000"/>
              </a:spcAft>
            </a:pPr>
            <a:r>
              <a:rPr lang="en-US" sz="1600" b="1" kern="1200" dirty="0">
                <a:latin typeface="Cambria" panose="02040503050406030204" pitchFamily="18" charset="0"/>
              </a:rPr>
              <a:t>Prohibition on Management Responsibilities to the audit clients</a:t>
            </a:r>
            <a:endParaRPr lang="en-IN" sz="1600" b="1" kern="1200" dirty="0">
              <a:latin typeface="Cambria" panose="02040503050406030204" pitchFamily="18" charset="0"/>
            </a:endParaRPr>
          </a:p>
        </p:txBody>
      </p:sp>
      <p:sp>
        <p:nvSpPr>
          <p:cNvPr id="33" name="Freeform 32"/>
          <p:cNvSpPr/>
          <p:nvPr/>
        </p:nvSpPr>
        <p:spPr>
          <a:xfrm>
            <a:off x="858183" y="4623858"/>
            <a:ext cx="4379788" cy="893895"/>
          </a:xfrm>
          <a:custGeom>
            <a:avLst/>
            <a:gdLst>
              <a:gd name="connsiteX0" fmla="*/ 0 w 4379788"/>
              <a:gd name="connsiteY0" fmla="*/ 72773 h 727728"/>
              <a:gd name="connsiteX1" fmla="*/ 72773 w 4379788"/>
              <a:gd name="connsiteY1" fmla="*/ 0 h 727728"/>
              <a:gd name="connsiteX2" fmla="*/ 4307015 w 4379788"/>
              <a:gd name="connsiteY2" fmla="*/ 0 h 727728"/>
              <a:gd name="connsiteX3" fmla="*/ 4379788 w 4379788"/>
              <a:gd name="connsiteY3" fmla="*/ 72773 h 727728"/>
              <a:gd name="connsiteX4" fmla="*/ 4379788 w 4379788"/>
              <a:gd name="connsiteY4" fmla="*/ 654955 h 727728"/>
              <a:gd name="connsiteX5" fmla="*/ 4307015 w 4379788"/>
              <a:gd name="connsiteY5" fmla="*/ 727728 h 727728"/>
              <a:gd name="connsiteX6" fmla="*/ 72773 w 4379788"/>
              <a:gd name="connsiteY6" fmla="*/ 727728 h 727728"/>
              <a:gd name="connsiteX7" fmla="*/ 0 w 4379788"/>
              <a:gd name="connsiteY7" fmla="*/ 654955 h 727728"/>
              <a:gd name="connsiteX8" fmla="*/ 0 w 4379788"/>
              <a:gd name="connsiteY8" fmla="*/ 72773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27728">
                <a:moveTo>
                  <a:pt x="0" y="72773"/>
                </a:moveTo>
                <a:cubicBezTo>
                  <a:pt x="0" y="32582"/>
                  <a:pt x="32582" y="0"/>
                  <a:pt x="72773" y="0"/>
                </a:cubicBezTo>
                <a:lnTo>
                  <a:pt x="4307015" y="0"/>
                </a:lnTo>
                <a:cubicBezTo>
                  <a:pt x="4347206" y="0"/>
                  <a:pt x="4379788" y="32582"/>
                  <a:pt x="4379788" y="72773"/>
                </a:cubicBezTo>
                <a:lnTo>
                  <a:pt x="4379788" y="654955"/>
                </a:lnTo>
                <a:cubicBezTo>
                  <a:pt x="4379788" y="695146"/>
                  <a:pt x="4347206" y="727728"/>
                  <a:pt x="4307015" y="727728"/>
                </a:cubicBezTo>
                <a:lnTo>
                  <a:pt x="72773" y="727728"/>
                </a:lnTo>
                <a:cubicBezTo>
                  <a:pt x="32582" y="727728"/>
                  <a:pt x="0" y="695146"/>
                  <a:pt x="0" y="654955"/>
                </a:cubicBezTo>
                <a:lnTo>
                  <a:pt x="0" y="7277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844" tIns="70844" rIns="70844" bIns="70844" numCol="1" spcCol="1270" anchor="ctr" anchorCtr="0">
            <a:noAutofit/>
          </a:bodyPr>
          <a:lstStyle/>
          <a:p>
            <a:pPr lvl="0" algn="ctr" defTabSz="577850" rtl="0">
              <a:lnSpc>
                <a:spcPct val="90000"/>
              </a:lnSpc>
              <a:spcBef>
                <a:spcPct val="0"/>
              </a:spcBef>
              <a:spcAft>
                <a:spcPct val="35000"/>
              </a:spcAft>
            </a:pPr>
            <a:r>
              <a:rPr lang="en-US" sz="1600" b="1" kern="1200" dirty="0">
                <a:latin typeface="Cambria" panose="02040503050406030204" pitchFamily="18" charset="0"/>
              </a:rPr>
              <a:t>Recommendatory 40% restriction on Fees from an audit client</a:t>
            </a:r>
            <a:endParaRPr lang="en-IN" sz="1600" b="1" kern="1200" dirty="0">
              <a:latin typeface="Cambria" panose="02040503050406030204" pitchFamily="18" charset="0"/>
            </a:endParaRPr>
          </a:p>
        </p:txBody>
      </p:sp>
      <p:sp>
        <p:nvSpPr>
          <p:cNvPr id="34" name="Freeform 33"/>
          <p:cNvSpPr/>
          <p:nvPr/>
        </p:nvSpPr>
        <p:spPr>
          <a:xfrm>
            <a:off x="5670537" y="4775915"/>
            <a:ext cx="918000" cy="684000"/>
          </a:xfrm>
          <a:custGeom>
            <a:avLst/>
            <a:gdLst>
              <a:gd name="connsiteX0" fmla="*/ 0 w 917038"/>
              <a:gd name="connsiteY0" fmla="*/ 145546 h 727728"/>
              <a:gd name="connsiteX1" fmla="*/ 553174 w 917038"/>
              <a:gd name="connsiteY1" fmla="*/ 145546 h 727728"/>
              <a:gd name="connsiteX2" fmla="*/ 553174 w 917038"/>
              <a:gd name="connsiteY2" fmla="*/ 0 h 727728"/>
              <a:gd name="connsiteX3" fmla="*/ 917038 w 917038"/>
              <a:gd name="connsiteY3" fmla="*/ 363864 h 727728"/>
              <a:gd name="connsiteX4" fmla="*/ 553174 w 917038"/>
              <a:gd name="connsiteY4" fmla="*/ 727728 h 727728"/>
              <a:gd name="connsiteX5" fmla="*/ 553174 w 917038"/>
              <a:gd name="connsiteY5" fmla="*/ 582182 h 727728"/>
              <a:gd name="connsiteX6" fmla="*/ 0 w 917038"/>
              <a:gd name="connsiteY6" fmla="*/ 582182 h 727728"/>
              <a:gd name="connsiteX7" fmla="*/ 0 w 917038"/>
              <a:gd name="connsiteY7" fmla="*/ 145546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038" h="727728">
                <a:moveTo>
                  <a:pt x="0" y="145546"/>
                </a:moveTo>
                <a:lnTo>
                  <a:pt x="553174" y="145546"/>
                </a:lnTo>
                <a:lnTo>
                  <a:pt x="553174" y="0"/>
                </a:lnTo>
                <a:lnTo>
                  <a:pt x="917038" y="363864"/>
                </a:lnTo>
                <a:lnTo>
                  <a:pt x="553174" y="727728"/>
                </a:lnTo>
                <a:lnTo>
                  <a:pt x="553174" y="582182"/>
                </a:lnTo>
                <a:lnTo>
                  <a:pt x="0" y="582182"/>
                </a:lnTo>
                <a:lnTo>
                  <a:pt x="0" y="14554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546" rIns="218318" bIns="145546" numCol="1" spcCol="1270" anchor="ctr" anchorCtr="0">
            <a:noAutofit/>
          </a:bodyPr>
          <a:lstStyle/>
          <a:p>
            <a:pPr lvl="0" algn="ctr" defTabSz="1377950">
              <a:lnSpc>
                <a:spcPct val="90000"/>
              </a:lnSpc>
              <a:spcBef>
                <a:spcPct val="0"/>
              </a:spcBef>
              <a:spcAft>
                <a:spcPct val="35000"/>
              </a:spcAft>
            </a:pPr>
            <a:endParaRPr lang="en-IN" sz="1600" b="1" kern="1200">
              <a:latin typeface="Cambria" panose="02040503050406030204" pitchFamily="18" charset="0"/>
            </a:endParaRPr>
          </a:p>
        </p:txBody>
      </p:sp>
      <p:sp>
        <p:nvSpPr>
          <p:cNvPr id="35" name="Freeform 34"/>
          <p:cNvSpPr/>
          <p:nvPr/>
        </p:nvSpPr>
        <p:spPr>
          <a:xfrm>
            <a:off x="6968234" y="4623858"/>
            <a:ext cx="4379788" cy="893895"/>
          </a:xfrm>
          <a:custGeom>
            <a:avLst/>
            <a:gdLst>
              <a:gd name="connsiteX0" fmla="*/ 0 w 4379788"/>
              <a:gd name="connsiteY0" fmla="*/ 72773 h 727728"/>
              <a:gd name="connsiteX1" fmla="*/ 72773 w 4379788"/>
              <a:gd name="connsiteY1" fmla="*/ 0 h 727728"/>
              <a:gd name="connsiteX2" fmla="*/ 4307015 w 4379788"/>
              <a:gd name="connsiteY2" fmla="*/ 0 h 727728"/>
              <a:gd name="connsiteX3" fmla="*/ 4379788 w 4379788"/>
              <a:gd name="connsiteY3" fmla="*/ 72773 h 727728"/>
              <a:gd name="connsiteX4" fmla="*/ 4379788 w 4379788"/>
              <a:gd name="connsiteY4" fmla="*/ 654955 h 727728"/>
              <a:gd name="connsiteX5" fmla="*/ 4307015 w 4379788"/>
              <a:gd name="connsiteY5" fmla="*/ 727728 h 727728"/>
              <a:gd name="connsiteX6" fmla="*/ 72773 w 4379788"/>
              <a:gd name="connsiteY6" fmla="*/ 727728 h 727728"/>
              <a:gd name="connsiteX7" fmla="*/ 0 w 4379788"/>
              <a:gd name="connsiteY7" fmla="*/ 654955 h 727728"/>
              <a:gd name="connsiteX8" fmla="*/ 0 w 4379788"/>
              <a:gd name="connsiteY8" fmla="*/ 72773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27728">
                <a:moveTo>
                  <a:pt x="0" y="72773"/>
                </a:moveTo>
                <a:cubicBezTo>
                  <a:pt x="0" y="32582"/>
                  <a:pt x="32582" y="0"/>
                  <a:pt x="72773" y="0"/>
                </a:cubicBezTo>
                <a:lnTo>
                  <a:pt x="4307015" y="0"/>
                </a:lnTo>
                <a:cubicBezTo>
                  <a:pt x="4347206" y="0"/>
                  <a:pt x="4379788" y="32582"/>
                  <a:pt x="4379788" y="72773"/>
                </a:cubicBezTo>
                <a:lnTo>
                  <a:pt x="4379788" y="654955"/>
                </a:lnTo>
                <a:cubicBezTo>
                  <a:pt x="4379788" y="695146"/>
                  <a:pt x="4347206" y="727728"/>
                  <a:pt x="4307015" y="727728"/>
                </a:cubicBezTo>
                <a:lnTo>
                  <a:pt x="72773" y="727728"/>
                </a:lnTo>
                <a:cubicBezTo>
                  <a:pt x="32582" y="727728"/>
                  <a:pt x="0" y="695146"/>
                  <a:pt x="0" y="654955"/>
                </a:cubicBezTo>
                <a:lnTo>
                  <a:pt x="0" y="72773"/>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844" tIns="70844" rIns="70844" bIns="70844" numCol="1" spcCol="1270" anchor="ctr" anchorCtr="0">
            <a:noAutofit/>
          </a:bodyPr>
          <a:lstStyle/>
          <a:p>
            <a:pPr lvl="0" algn="ctr" defTabSz="577850" rtl="0">
              <a:lnSpc>
                <a:spcPct val="90000"/>
              </a:lnSpc>
              <a:spcBef>
                <a:spcPct val="0"/>
              </a:spcBef>
              <a:spcAft>
                <a:spcPct val="35000"/>
              </a:spcAft>
            </a:pPr>
            <a:r>
              <a:rPr lang="en-US" sz="1600" b="1" kern="1200" dirty="0">
                <a:latin typeface="Cambria" panose="02040503050406030204" pitchFamily="18" charset="0"/>
              </a:rPr>
              <a:t>15 % restriction on Fees from single client –  only if its is consecutively for 2 years – and duty only to communicate TCWG</a:t>
            </a:r>
            <a:endParaRPr lang="en-IN" sz="1600" b="1" kern="1200" dirty="0">
              <a:latin typeface="Cambria" panose="02040503050406030204" pitchFamily="18" charset="0"/>
            </a:endParaRPr>
          </a:p>
        </p:txBody>
      </p:sp>
      <p:sp>
        <p:nvSpPr>
          <p:cNvPr id="37" name="Freeform 36"/>
          <p:cNvSpPr/>
          <p:nvPr/>
        </p:nvSpPr>
        <p:spPr>
          <a:xfrm>
            <a:off x="867147" y="5782235"/>
            <a:ext cx="4379788" cy="794942"/>
          </a:xfrm>
          <a:custGeom>
            <a:avLst/>
            <a:gdLst>
              <a:gd name="connsiteX0" fmla="*/ 0 w 4379788"/>
              <a:gd name="connsiteY0" fmla="*/ 79494 h 794942"/>
              <a:gd name="connsiteX1" fmla="*/ 79494 w 4379788"/>
              <a:gd name="connsiteY1" fmla="*/ 0 h 794942"/>
              <a:gd name="connsiteX2" fmla="*/ 4300294 w 4379788"/>
              <a:gd name="connsiteY2" fmla="*/ 0 h 794942"/>
              <a:gd name="connsiteX3" fmla="*/ 4379788 w 4379788"/>
              <a:gd name="connsiteY3" fmla="*/ 79494 h 794942"/>
              <a:gd name="connsiteX4" fmla="*/ 4379788 w 4379788"/>
              <a:gd name="connsiteY4" fmla="*/ 715448 h 794942"/>
              <a:gd name="connsiteX5" fmla="*/ 4300294 w 4379788"/>
              <a:gd name="connsiteY5" fmla="*/ 794942 h 794942"/>
              <a:gd name="connsiteX6" fmla="*/ 79494 w 4379788"/>
              <a:gd name="connsiteY6" fmla="*/ 794942 h 794942"/>
              <a:gd name="connsiteX7" fmla="*/ 0 w 4379788"/>
              <a:gd name="connsiteY7" fmla="*/ 715448 h 794942"/>
              <a:gd name="connsiteX8" fmla="*/ 0 w 4379788"/>
              <a:gd name="connsiteY8" fmla="*/ 79494 h 7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94942">
                <a:moveTo>
                  <a:pt x="0" y="79494"/>
                </a:moveTo>
                <a:cubicBezTo>
                  <a:pt x="0" y="35591"/>
                  <a:pt x="35591" y="0"/>
                  <a:pt x="79494" y="0"/>
                </a:cubicBezTo>
                <a:lnTo>
                  <a:pt x="4300294" y="0"/>
                </a:lnTo>
                <a:cubicBezTo>
                  <a:pt x="4344197" y="0"/>
                  <a:pt x="4379788" y="35591"/>
                  <a:pt x="4379788" y="79494"/>
                </a:cubicBezTo>
                <a:lnTo>
                  <a:pt x="4379788" y="715448"/>
                </a:lnTo>
                <a:cubicBezTo>
                  <a:pt x="4379788" y="759351"/>
                  <a:pt x="4344197" y="794942"/>
                  <a:pt x="4300294" y="794942"/>
                </a:cubicBezTo>
                <a:lnTo>
                  <a:pt x="79494" y="794942"/>
                </a:lnTo>
                <a:cubicBezTo>
                  <a:pt x="35591" y="794942"/>
                  <a:pt x="0" y="759351"/>
                  <a:pt x="0" y="715448"/>
                </a:cubicBezTo>
                <a:lnTo>
                  <a:pt x="0" y="79494"/>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algn="ctr" defTabSz="800100" rtl="0">
              <a:lnSpc>
                <a:spcPct val="90000"/>
              </a:lnSpc>
              <a:spcBef>
                <a:spcPct val="0"/>
              </a:spcBef>
              <a:spcAft>
                <a:spcPct val="35000"/>
              </a:spcAft>
            </a:pPr>
            <a:r>
              <a:rPr lang="en-US" sz="1600" b="1" kern="1200" dirty="0">
                <a:latin typeface="Cambria" panose="02040503050406030204" pitchFamily="18" charset="0"/>
              </a:rPr>
              <a:t>No provision for unintentional breach of independence standards</a:t>
            </a:r>
            <a:endParaRPr lang="en-IN" sz="1600" b="1" kern="1200" dirty="0">
              <a:latin typeface="Cambria" panose="02040503050406030204" pitchFamily="18" charset="0"/>
            </a:endParaRPr>
          </a:p>
        </p:txBody>
      </p:sp>
      <p:sp>
        <p:nvSpPr>
          <p:cNvPr id="38" name="Freeform 37"/>
          <p:cNvSpPr/>
          <p:nvPr/>
        </p:nvSpPr>
        <p:spPr>
          <a:xfrm>
            <a:off x="5670537" y="5855706"/>
            <a:ext cx="918000" cy="684000"/>
          </a:xfrm>
          <a:custGeom>
            <a:avLst/>
            <a:gdLst>
              <a:gd name="connsiteX0" fmla="*/ 0 w 928515"/>
              <a:gd name="connsiteY0" fmla="*/ 158988 h 794942"/>
              <a:gd name="connsiteX1" fmla="*/ 531044 w 928515"/>
              <a:gd name="connsiteY1" fmla="*/ 158988 h 794942"/>
              <a:gd name="connsiteX2" fmla="*/ 531044 w 928515"/>
              <a:gd name="connsiteY2" fmla="*/ 0 h 794942"/>
              <a:gd name="connsiteX3" fmla="*/ 928515 w 928515"/>
              <a:gd name="connsiteY3" fmla="*/ 397471 h 794942"/>
              <a:gd name="connsiteX4" fmla="*/ 531044 w 928515"/>
              <a:gd name="connsiteY4" fmla="*/ 794942 h 794942"/>
              <a:gd name="connsiteX5" fmla="*/ 531044 w 928515"/>
              <a:gd name="connsiteY5" fmla="*/ 635954 h 794942"/>
              <a:gd name="connsiteX6" fmla="*/ 0 w 928515"/>
              <a:gd name="connsiteY6" fmla="*/ 635954 h 794942"/>
              <a:gd name="connsiteX7" fmla="*/ 0 w 928515"/>
              <a:gd name="connsiteY7" fmla="*/ 158988 h 7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515" h="794942">
                <a:moveTo>
                  <a:pt x="0" y="158988"/>
                </a:moveTo>
                <a:lnTo>
                  <a:pt x="531044" y="158988"/>
                </a:lnTo>
                <a:lnTo>
                  <a:pt x="531044" y="0"/>
                </a:lnTo>
                <a:lnTo>
                  <a:pt x="928515" y="397471"/>
                </a:lnTo>
                <a:lnTo>
                  <a:pt x="531044" y="794942"/>
                </a:lnTo>
                <a:lnTo>
                  <a:pt x="531044" y="635954"/>
                </a:lnTo>
                <a:lnTo>
                  <a:pt x="0" y="635954"/>
                </a:lnTo>
                <a:lnTo>
                  <a:pt x="0" y="1589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58988" rIns="238483" bIns="158988" numCol="1" spcCol="1270" anchor="ctr" anchorCtr="0">
            <a:noAutofit/>
          </a:bodyPr>
          <a:lstStyle/>
          <a:p>
            <a:pPr lvl="0" algn="ctr" defTabSz="1511300">
              <a:lnSpc>
                <a:spcPct val="90000"/>
              </a:lnSpc>
              <a:spcBef>
                <a:spcPct val="0"/>
              </a:spcBef>
              <a:spcAft>
                <a:spcPct val="35000"/>
              </a:spcAft>
            </a:pPr>
            <a:endParaRPr lang="en-IN" sz="1600" b="1" kern="1200">
              <a:latin typeface="Cambria" panose="02040503050406030204" pitchFamily="18" charset="0"/>
            </a:endParaRPr>
          </a:p>
        </p:txBody>
      </p:sp>
      <p:sp>
        <p:nvSpPr>
          <p:cNvPr id="39" name="Freeform 38"/>
          <p:cNvSpPr/>
          <p:nvPr/>
        </p:nvSpPr>
        <p:spPr>
          <a:xfrm>
            <a:off x="6998851" y="5782235"/>
            <a:ext cx="4379788" cy="794942"/>
          </a:xfrm>
          <a:custGeom>
            <a:avLst/>
            <a:gdLst>
              <a:gd name="connsiteX0" fmla="*/ 0 w 4379788"/>
              <a:gd name="connsiteY0" fmla="*/ 79494 h 794942"/>
              <a:gd name="connsiteX1" fmla="*/ 79494 w 4379788"/>
              <a:gd name="connsiteY1" fmla="*/ 0 h 794942"/>
              <a:gd name="connsiteX2" fmla="*/ 4300294 w 4379788"/>
              <a:gd name="connsiteY2" fmla="*/ 0 h 794942"/>
              <a:gd name="connsiteX3" fmla="*/ 4379788 w 4379788"/>
              <a:gd name="connsiteY3" fmla="*/ 79494 h 794942"/>
              <a:gd name="connsiteX4" fmla="*/ 4379788 w 4379788"/>
              <a:gd name="connsiteY4" fmla="*/ 715448 h 794942"/>
              <a:gd name="connsiteX5" fmla="*/ 4300294 w 4379788"/>
              <a:gd name="connsiteY5" fmla="*/ 794942 h 794942"/>
              <a:gd name="connsiteX6" fmla="*/ 79494 w 4379788"/>
              <a:gd name="connsiteY6" fmla="*/ 794942 h 794942"/>
              <a:gd name="connsiteX7" fmla="*/ 0 w 4379788"/>
              <a:gd name="connsiteY7" fmla="*/ 715448 h 794942"/>
              <a:gd name="connsiteX8" fmla="*/ 0 w 4379788"/>
              <a:gd name="connsiteY8" fmla="*/ 79494 h 7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94942">
                <a:moveTo>
                  <a:pt x="0" y="79494"/>
                </a:moveTo>
                <a:cubicBezTo>
                  <a:pt x="0" y="35591"/>
                  <a:pt x="35591" y="0"/>
                  <a:pt x="79494" y="0"/>
                </a:cubicBezTo>
                <a:lnTo>
                  <a:pt x="4300294" y="0"/>
                </a:lnTo>
                <a:cubicBezTo>
                  <a:pt x="4344197" y="0"/>
                  <a:pt x="4379788" y="35591"/>
                  <a:pt x="4379788" y="79494"/>
                </a:cubicBezTo>
                <a:lnTo>
                  <a:pt x="4379788" y="715448"/>
                </a:lnTo>
                <a:cubicBezTo>
                  <a:pt x="4379788" y="759351"/>
                  <a:pt x="4344197" y="794942"/>
                  <a:pt x="4300294" y="794942"/>
                </a:cubicBezTo>
                <a:lnTo>
                  <a:pt x="79494" y="794942"/>
                </a:lnTo>
                <a:cubicBezTo>
                  <a:pt x="35591" y="794942"/>
                  <a:pt x="0" y="759351"/>
                  <a:pt x="0" y="715448"/>
                </a:cubicBezTo>
                <a:lnTo>
                  <a:pt x="0" y="79494"/>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algn="ctr" defTabSz="800100" rtl="0">
              <a:lnSpc>
                <a:spcPct val="90000"/>
              </a:lnSpc>
              <a:spcBef>
                <a:spcPct val="0"/>
              </a:spcBef>
              <a:spcAft>
                <a:spcPct val="35000"/>
              </a:spcAft>
            </a:pPr>
            <a:r>
              <a:rPr lang="en-US" sz="1600" b="1" kern="1200">
                <a:latin typeface="Cambria" panose="02040503050406030204" pitchFamily="18" charset="0"/>
              </a:rPr>
              <a:t>Duty of Accountant in case of unintentional breach of Independence Standards </a:t>
            </a:r>
            <a:endParaRPr lang="en-IN" sz="1600" b="1" kern="1200">
              <a:latin typeface="Cambria" panose="02040503050406030204" pitchFamily="18" charset="0"/>
            </a:endParaRPr>
          </a:p>
        </p:txBody>
      </p:sp>
      <p:sp>
        <p:nvSpPr>
          <p:cNvPr id="18" name="TextBox 17"/>
          <p:cNvSpPr txBox="1"/>
          <p:nvPr/>
        </p:nvSpPr>
        <p:spPr>
          <a:xfrm>
            <a:off x="833718" y="1129553"/>
            <a:ext cx="4329953" cy="400110"/>
          </a:xfrm>
          <a:prstGeom prst="rect">
            <a:avLst/>
          </a:prstGeom>
          <a:noFill/>
        </p:spPr>
        <p:txBody>
          <a:bodyPr wrap="square" rtlCol="0">
            <a:spAutoFit/>
          </a:bodyPr>
          <a:lstStyle/>
          <a:p>
            <a:r>
              <a:rPr lang="en-US" sz="2000" b="1" dirty="0">
                <a:solidFill>
                  <a:srgbClr val="C00000"/>
                </a:solidFill>
                <a:latin typeface="Cambria" panose="02040503050406030204" pitchFamily="18" charset="0"/>
              </a:rPr>
              <a:t>Code of Ethics, 2009</a:t>
            </a:r>
            <a:endParaRPr lang="en-IN" sz="2000" b="1" dirty="0">
              <a:solidFill>
                <a:srgbClr val="C00000"/>
              </a:solidFill>
              <a:latin typeface="Cambria" panose="02040503050406030204" pitchFamily="18" charset="0"/>
            </a:endParaRPr>
          </a:p>
        </p:txBody>
      </p:sp>
      <p:sp>
        <p:nvSpPr>
          <p:cNvPr id="19" name="TextBox 18"/>
          <p:cNvSpPr txBox="1"/>
          <p:nvPr/>
        </p:nvSpPr>
        <p:spPr>
          <a:xfrm>
            <a:off x="7023847" y="1129553"/>
            <a:ext cx="4329953" cy="400110"/>
          </a:xfrm>
          <a:prstGeom prst="rect">
            <a:avLst/>
          </a:prstGeom>
          <a:noFill/>
        </p:spPr>
        <p:txBody>
          <a:bodyPr wrap="square" rtlCol="0">
            <a:spAutoFit/>
          </a:bodyPr>
          <a:lstStyle/>
          <a:p>
            <a:r>
              <a:rPr lang="en-US" sz="2000" b="1" dirty="0">
                <a:solidFill>
                  <a:srgbClr val="C00000"/>
                </a:solidFill>
                <a:latin typeface="Cambria" panose="02040503050406030204" pitchFamily="18" charset="0"/>
              </a:rPr>
              <a:t>Code of Ethics, 2019</a:t>
            </a:r>
            <a:endParaRPr lang="en-IN" sz="2000" b="1" dirty="0">
              <a:solidFill>
                <a:srgbClr val="C00000"/>
              </a:solidFill>
              <a:latin typeface="Cambria" panose="02040503050406030204" pitchFamily="18" charset="0"/>
            </a:endParaRPr>
          </a:p>
        </p:txBody>
      </p:sp>
      <p:sp>
        <p:nvSpPr>
          <p:cNvPr id="40" name="Freeform 39"/>
          <p:cNvSpPr/>
          <p:nvPr/>
        </p:nvSpPr>
        <p:spPr>
          <a:xfrm>
            <a:off x="5670537" y="2586143"/>
            <a:ext cx="918000" cy="684000"/>
          </a:xfrm>
          <a:custGeom>
            <a:avLst/>
            <a:gdLst>
              <a:gd name="connsiteX0" fmla="*/ 0 w 931285"/>
              <a:gd name="connsiteY0" fmla="*/ 129266 h 646331"/>
              <a:gd name="connsiteX1" fmla="*/ 608120 w 931285"/>
              <a:gd name="connsiteY1" fmla="*/ 129266 h 646331"/>
              <a:gd name="connsiteX2" fmla="*/ 608120 w 931285"/>
              <a:gd name="connsiteY2" fmla="*/ 0 h 646331"/>
              <a:gd name="connsiteX3" fmla="*/ 931285 w 931285"/>
              <a:gd name="connsiteY3" fmla="*/ 323166 h 646331"/>
              <a:gd name="connsiteX4" fmla="*/ 608120 w 931285"/>
              <a:gd name="connsiteY4" fmla="*/ 646331 h 646331"/>
              <a:gd name="connsiteX5" fmla="*/ 608120 w 931285"/>
              <a:gd name="connsiteY5" fmla="*/ 517065 h 646331"/>
              <a:gd name="connsiteX6" fmla="*/ 0 w 931285"/>
              <a:gd name="connsiteY6" fmla="*/ 517065 h 646331"/>
              <a:gd name="connsiteX7" fmla="*/ 0 w 931285"/>
              <a:gd name="connsiteY7" fmla="*/ 129266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285" h="646331">
                <a:moveTo>
                  <a:pt x="0" y="129266"/>
                </a:moveTo>
                <a:lnTo>
                  <a:pt x="608120" y="129266"/>
                </a:lnTo>
                <a:lnTo>
                  <a:pt x="608120" y="0"/>
                </a:lnTo>
                <a:lnTo>
                  <a:pt x="931285" y="323166"/>
                </a:lnTo>
                <a:lnTo>
                  <a:pt x="608120" y="646331"/>
                </a:lnTo>
                <a:lnTo>
                  <a:pt x="608120" y="517065"/>
                </a:lnTo>
                <a:lnTo>
                  <a:pt x="0" y="517065"/>
                </a:lnTo>
                <a:lnTo>
                  <a:pt x="0" y="1292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9266" rIns="193899" bIns="129266" numCol="1" spcCol="1270" anchor="ctr" anchorCtr="0">
            <a:noAutofit/>
          </a:bodyPr>
          <a:lstStyle/>
          <a:p>
            <a:pPr lvl="0" algn="ctr" defTabSz="1200150">
              <a:lnSpc>
                <a:spcPct val="90000"/>
              </a:lnSpc>
              <a:spcBef>
                <a:spcPct val="0"/>
              </a:spcBef>
              <a:spcAft>
                <a:spcPct val="35000"/>
              </a:spcAft>
            </a:pPr>
            <a:endParaRPr lang="en-IN" sz="1600" b="1" kern="1200">
              <a:latin typeface="Cambria" panose="02040503050406030204" pitchFamily="18" charset="0"/>
            </a:endParaRPr>
          </a:p>
        </p:txBody>
      </p:sp>
    </p:spTree>
    <p:extLst>
      <p:ext uri="{BB962C8B-B14F-4D97-AF65-F5344CB8AC3E}">
        <p14:creationId xmlns:p14="http://schemas.microsoft.com/office/powerpoint/2010/main" val="4139905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Important Structural Changes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9" name="Freeform 8"/>
          <p:cNvSpPr/>
          <p:nvPr/>
        </p:nvSpPr>
        <p:spPr>
          <a:xfrm>
            <a:off x="826806" y="2677025"/>
            <a:ext cx="3583829" cy="770400"/>
          </a:xfrm>
          <a:custGeom>
            <a:avLst/>
            <a:gdLst>
              <a:gd name="connsiteX0" fmla="*/ 0 w 4379788"/>
              <a:gd name="connsiteY0" fmla="*/ 100747 h 1007467"/>
              <a:gd name="connsiteX1" fmla="*/ 100747 w 4379788"/>
              <a:gd name="connsiteY1" fmla="*/ 0 h 1007467"/>
              <a:gd name="connsiteX2" fmla="*/ 4279041 w 4379788"/>
              <a:gd name="connsiteY2" fmla="*/ 0 h 1007467"/>
              <a:gd name="connsiteX3" fmla="*/ 4379788 w 4379788"/>
              <a:gd name="connsiteY3" fmla="*/ 100747 h 1007467"/>
              <a:gd name="connsiteX4" fmla="*/ 4379788 w 4379788"/>
              <a:gd name="connsiteY4" fmla="*/ 906720 h 1007467"/>
              <a:gd name="connsiteX5" fmla="*/ 4279041 w 4379788"/>
              <a:gd name="connsiteY5" fmla="*/ 1007467 h 1007467"/>
              <a:gd name="connsiteX6" fmla="*/ 100747 w 4379788"/>
              <a:gd name="connsiteY6" fmla="*/ 1007467 h 1007467"/>
              <a:gd name="connsiteX7" fmla="*/ 0 w 4379788"/>
              <a:gd name="connsiteY7" fmla="*/ 906720 h 1007467"/>
              <a:gd name="connsiteX8" fmla="*/ 0 w 4379788"/>
              <a:gd name="connsiteY8" fmla="*/ 100747 h 10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1007467">
                <a:moveTo>
                  <a:pt x="0" y="100747"/>
                </a:moveTo>
                <a:cubicBezTo>
                  <a:pt x="0" y="45106"/>
                  <a:pt x="45106" y="0"/>
                  <a:pt x="100747" y="0"/>
                </a:cubicBezTo>
                <a:lnTo>
                  <a:pt x="4279041" y="0"/>
                </a:lnTo>
                <a:cubicBezTo>
                  <a:pt x="4334682" y="0"/>
                  <a:pt x="4379788" y="45106"/>
                  <a:pt x="4379788" y="100747"/>
                </a:cubicBezTo>
                <a:lnTo>
                  <a:pt x="4379788" y="906720"/>
                </a:lnTo>
                <a:cubicBezTo>
                  <a:pt x="4379788" y="962361"/>
                  <a:pt x="4334682" y="1007467"/>
                  <a:pt x="4279041" y="1007467"/>
                </a:cubicBezTo>
                <a:lnTo>
                  <a:pt x="100747" y="1007467"/>
                </a:lnTo>
                <a:cubicBezTo>
                  <a:pt x="45106" y="1007467"/>
                  <a:pt x="0" y="962361"/>
                  <a:pt x="0" y="906720"/>
                </a:cubicBezTo>
                <a:lnTo>
                  <a:pt x="0" y="100747"/>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568" tIns="128568" rIns="128568" bIns="128568" numCol="1" spcCol="1270" anchor="ctr" anchorCtr="0">
            <a:noAutofit/>
          </a:bodyPr>
          <a:lstStyle/>
          <a:p>
            <a:pPr lvl="0" defTabSz="1155700">
              <a:lnSpc>
                <a:spcPct val="90000"/>
              </a:lnSpc>
              <a:spcBef>
                <a:spcPct val="0"/>
              </a:spcBef>
              <a:spcAft>
                <a:spcPct val="35000"/>
              </a:spcAft>
            </a:pPr>
            <a:r>
              <a:rPr lang="en-US" sz="1500" b="1" dirty="0">
                <a:latin typeface="Cambria" panose="02040503050406030204" pitchFamily="18" charset="0"/>
              </a:rPr>
              <a:t>No characterization as Standards</a:t>
            </a:r>
          </a:p>
        </p:txBody>
      </p:sp>
      <p:sp>
        <p:nvSpPr>
          <p:cNvPr id="10" name="Freeform 9"/>
          <p:cNvSpPr/>
          <p:nvPr/>
        </p:nvSpPr>
        <p:spPr>
          <a:xfrm>
            <a:off x="6154117" y="2677025"/>
            <a:ext cx="5184181" cy="770400"/>
          </a:xfrm>
          <a:custGeom>
            <a:avLst/>
            <a:gdLst>
              <a:gd name="connsiteX0" fmla="*/ 0 w 4379788"/>
              <a:gd name="connsiteY0" fmla="*/ 100747 h 1007467"/>
              <a:gd name="connsiteX1" fmla="*/ 100747 w 4379788"/>
              <a:gd name="connsiteY1" fmla="*/ 0 h 1007467"/>
              <a:gd name="connsiteX2" fmla="*/ 4279041 w 4379788"/>
              <a:gd name="connsiteY2" fmla="*/ 0 h 1007467"/>
              <a:gd name="connsiteX3" fmla="*/ 4379788 w 4379788"/>
              <a:gd name="connsiteY3" fmla="*/ 100747 h 1007467"/>
              <a:gd name="connsiteX4" fmla="*/ 4379788 w 4379788"/>
              <a:gd name="connsiteY4" fmla="*/ 906720 h 1007467"/>
              <a:gd name="connsiteX5" fmla="*/ 4279041 w 4379788"/>
              <a:gd name="connsiteY5" fmla="*/ 1007467 h 1007467"/>
              <a:gd name="connsiteX6" fmla="*/ 100747 w 4379788"/>
              <a:gd name="connsiteY6" fmla="*/ 1007467 h 1007467"/>
              <a:gd name="connsiteX7" fmla="*/ 0 w 4379788"/>
              <a:gd name="connsiteY7" fmla="*/ 906720 h 1007467"/>
              <a:gd name="connsiteX8" fmla="*/ 0 w 4379788"/>
              <a:gd name="connsiteY8" fmla="*/ 100747 h 100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1007467">
                <a:moveTo>
                  <a:pt x="0" y="100747"/>
                </a:moveTo>
                <a:cubicBezTo>
                  <a:pt x="0" y="45106"/>
                  <a:pt x="45106" y="0"/>
                  <a:pt x="100747" y="0"/>
                </a:cubicBezTo>
                <a:lnTo>
                  <a:pt x="4279041" y="0"/>
                </a:lnTo>
                <a:cubicBezTo>
                  <a:pt x="4334682" y="0"/>
                  <a:pt x="4379788" y="45106"/>
                  <a:pt x="4379788" y="100747"/>
                </a:cubicBezTo>
                <a:lnTo>
                  <a:pt x="4379788" y="906720"/>
                </a:lnTo>
                <a:cubicBezTo>
                  <a:pt x="4379788" y="962361"/>
                  <a:pt x="4334682" y="1007467"/>
                  <a:pt x="4279041" y="1007467"/>
                </a:cubicBezTo>
                <a:lnTo>
                  <a:pt x="100747" y="1007467"/>
                </a:lnTo>
                <a:cubicBezTo>
                  <a:pt x="45106" y="1007467"/>
                  <a:pt x="0" y="962361"/>
                  <a:pt x="0" y="906720"/>
                </a:cubicBezTo>
                <a:lnTo>
                  <a:pt x="0" y="100747"/>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568" tIns="128568" rIns="128568" bIns="128568" numCol="1" spcCol="1270" anchor="ctr" anchorCtr="0">
            <a:noAutofit/>
          </a:bodyPr>
          <a:lstStyle/>
          <a:p>
            <a:pPr lvl="0" defTabSz="1155700">
              <a:lnSpc>
                <a:spcPct val="90000"/>
              </a:lnSpc>
              <a:spcBef>
                <a:spcPct val="0"/>
              </a:spcBef>
              <a:spcAft>
                <a:spcPct val="35000"/>
              </a:spcAft>
            </a:pPr>
            <a:r>
              <a:rPr lang="en-IN" sz="1500" b="1" dirty="0">
                <a:latin typeface="Cambria" panose="02040503050406030204" pitchFamily="18" charset="0"/>
              </a:rPr>
              <a:t>Independence sections re-characterized as “International Independence Standards”</a:t>
            </a:r>
          </a:p>
        </p:txBody>
      </p:sp>
      <p:sp>
        <p:nvSpPr>
          <p:cNvPr id="11" name="Freeform 10"/>
          <p:cNvSpPr/>
          <p:nvPr/>
        </p:nvSpPr>
        <p:spPr>
          <a:xfrm>
            <a:off x="808883" y="1594819"/>
            <a:ext cx="3594522" cy="845136"/>
          </a:xfrm>
          <a:custGeom>
            <a:avLst/>
            <a:gdLst>
              <a:gd name="connsiteX0" fmla="*/ 0 w 4392856"/>
              <a:gd name="connsiteY0" fmla="*/ 64633 h 646331"/>
              <a:gd name="connsiteX1" fmla="*/ 64633 w 4392856"/>
              <a:gd name="connsiteY1" fmla="*/ 0 h 646331"/>
              <a:gd name="connsiteX2" fmla="*/ 4328223 w 4392856"/>
              <a:gd name="connsiteY2" fmla="*/ 0 h 646331"/>
              <a:gd name="connsiteX3" fmla="*/ 4392856 w 4392856"/>
              <a:gd name="connsiteY3" fmla="*/ 64633 h 646331"/>
              <a:gd name="connsiteX4" fmla="*/ 4392856 w 4392856"/>
              <a:gd name="connsiteY4" fmla="*/ 581698 h 646331"/>
              <a:gd name="connsiteX5" fmla="*/ 4328223 w 4392856"/>
              <a:gd name="connsiteY5" fmla="*/ 646331 h 646331"/>
              <a:gd name="connsiteX6" fmla="*/ 64633 w 4392856"/>
              <a:gd name="connsiteY6" fmla="*/ 646331 h 646331"/>
              <a:gd name="connsiteX7" fmla="*/ 0 w 4392856"/>
              <a:gd name="connsiteY7" fmla="*/ 581698 h 646331"/>
              <a:gd name="connsiteX8" fmla="*/ 0 w 4392856"/>
              <a:gd name="connsiteY8" fmla="*/ 6463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856" h="646331">
                <a:moveTo>
                  <a:pt x="0" y="64633"/>
                </a:moveTo>
                <a:cubicBezTo>
                  <a:pt x="0" y="28937"/>
                  <a:pt x="28937" y="0"/>
                  <a:pt x="64633" y="0"/>
                </a:cubicBezTo>
                <a:lnTo>
                  <a:pt x="4328223" y="0"/>
                </a:lnTo>
                <a:cubicBezTo>
                  <a:pt x="4363919" y="0"/>
                  <a:pt x="4392856" y="28937"/>
                  <a:pt x="4392856" y="64633"/>
                </a:cubicBezTo>
                <a:lnTo>
                  <a:pt x="4392856" y="581698"/>
                </a:lnTo>
                <a:cubicBezTo>
                  <a:pt x="4392856" y="617394"/>
                  <a:pt x="4363919" y="646331"/>
                  <a:pt x="4328223" y="646331"/>
                </a:cubicBezTo>
                <a:lnTo>
                  <a:pt x="64633" y="646331"/>
                </a:lnTo>
                <a:cubicBezTo>
                  <a:pt x="28937" y="646331"/>
                  <a:pt x="0" y="617394"/>
                  <a:pt x="0" y="581698"/>
                </a:cubicBezTo>
                <a:lnTo>
                  <a:pt x="0" y="6463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0" tIns="83700" rIns="83700" bIns="83700" numCol="1" spcCol="1270" anchor="ctr" anchorCtr="0">
            <a:noAutofit/>
          </a:bodyPr>
          <a:lstStyle/>
          <a:p>
            <a:pPr lvl="0" defTabSz="755650">
              <a:lnSpc>
                <a:spcPct val="90000"/>
              </a:lnSpc>
              <a:spcBef>
                <a:spcPct val="0"/>
              </a:spcBef>
              <a:spcAft>
                <a:spcPct val="35000"/>
              </a:spcAft>
            </a:pPr>
            <a:r>
              <a:rPr lang="en-US" sz="1500" b="1" dirty="0">
                <a:latin typeface="Cambria" panose="02040503050406030204" pitchFamily="18" charset="0"/>
              </a:rPr>
              <a:t>Independence for Assurance Engagements</a:t>
            </a:r>
          </a:p>
        </p:txBody>
      </p:sp>
      <p:sp>
        <p:nvSpPr>
          <p:cNvPr id="12" name="Freeform 11"/>
          <p:cNvSpPr/>
          <p:nvPr/>
        </p:nvSpPr>
        <p:spPr>
          <a:xfrm>
            <a:off x="4836823" y="1608813"/>
            <a:ext cx="918000" cy="747777"/>
          </a:xfrm>
          <a:custGeom>
            <a:avLst/>
            <a:gdLst>
              <a:gd name="connsiteX0" fmla="*/ 0 w 931285"/>
              <a:gd name="connsiteY0" fmla="*/ 129266 h 646331"/>
              <a:gd name="connsiteX1" fmla="*/ 608120 w 931285"/>
              <a:gd name="connsiteY1" fmla="*/ 129266 h 646331"/>
              <a:gd name="connsiteX2" fmla="*/ 608120 w 931285"/>
              <a:gd name="connsiteY2" fmla="*/ 0 h 646331"/>
              <a:gd name="connsiteX3" fmla="*/ 931285 w 931285"/>
              <a:gd name="connsiteY3" fmla="*/ 323166 h 646331"/>
              <a:gd name="connsiteX4" fmla="*/ 608120 w 931285"/>
              <a:gd name="connsiteY4" fmla="*/ 646331 h 646331"/>
              <a:gd name="connsiteX5" fmla="*/ 608120 w 931285"/>
              <a:gd name="connsiteY5" fmla="*/ 517065 h 646331"/>
              <a:gd name="connsiteX6" fmla="*/ 0 w 931285"/>
              <a:gd name="connsiteY6" fmla="*/ 517065 h 646331"/>
              <a:gd name="connsiteX7" fmla="*/ 0 w 931285"/>
              <a:gd name="connsiteY7" fmla="*/ 129266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285" h="646331">
                <a:moveTo>
                  <a:pt x="0" y="129266"/>
                </a:moveTo>
                <a:lnTo>
                  <a:pt x="608120" y="129266"/>
                </a:lnTo>
                <a:lnTo>
                  <a:pt x="608120" y="0"/>
                </a:lnTo>
                <a:lnTo>
                  <a:pt x="931285" y="323166"/>
                </a:lnTo>
                <a:lnTo>
                  <a:pt x="608120" y="646331"/>
                </a:lnTo>
                <a:lnTo>
                  <a:pt x="608120" y="517065"/>
                </a:lnTo>
                <a:lnTo>
                  <a:pt x="0" y="517065"/>
                </a:lnTo>
                <a:lnTo>
                  <a:pt x="0" y="1292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9266" rIns="193899" bIns="129266" numCol="1" spcCol="1270" anchor="ctr" anchorCtr="0">
            <a:noAutofit/>
          </a:bodyPr>
          <a:lstStyle/>
          <a:p>
            <a:pPr lvl="0" defTabSz="1200150">
              <a:lnSpc>
                <a:spcPct val="90000"/>
              </a:lnSpc>
              <a:spcBef>
                <a:spcPct val="0"/>
              </a:spcBef>
              <a:spcAft>
                <a:spcPct val="35000"/>
              </a:spcAft>
            </a:pPr>
            <a:endParaRPr lang="en-IN" sz="1500" b="1" kern="1200">
              <a:latin typeface="Cambria" panose="02040503050406030204" pitchFamily="18" charset="0"/>
            </a:endParaRPr>
          </a:p>
        </p:txBody>
      </p:sp>
      <p:sp>
        <p:nvSpPr>
          <p:cNvPr id="13" name="Freeform 12"/>
          <p:cNvSpPr/>
          <p:nvPr/>
        </p:nvSpPr>
        <p:spPr>
          <a:xfrm>
            <a:off x="6152090" y="1594819"/>
            <a:ext cx="5199649" cy="845136"/>
          </a:xfrm>
          <a:custGeom>
            <a:avLst/>
            <a:gdLst>
              <a:gd name="connsiteX0" fmla="*/ 0 w 4392856"/>
              <a:gd name="connsiteY0" fmla="*/ 64633 h 646331"/>
              <a:gd name="connsiteX1" fmla="*/ 64633 w 4392856"/>
              <a:gd name="connsiteY1" fmla="*/ 0 h 646331"/>
              <a:gd name="connsiteX2" fmla="*/ 4328223 w 4392856"/>
              <a:gd name="connsiteY2" fmla="*/ 0 h 646331"/>
              <a:gd name="connsiteX3" fmla="*/ 4392856 w 4392856"/>
              <a:gd name="connsiteY3" fmla="*/ 64633 h 646331"/>
              <a:gd name="connsiteX4" fmla="*/ 4392856 w 4392856"/>
              <a:gd name="connsiteY4" fmla="*/ 581698 h 646331"/>
              <a:gd name="connsiteX5" fmla="*/ 4328223 w 4392856"/>
              <a:gd name="connsiteY5" fmla="*/ 646331 h 646331"/>
              <a:gd name="connsiteX6" fmla="*/ 64633 w 4392856"/>
              <a:gd name="connsiteY6" fmla="*/ 646331 h 646331"/>
              <a:gd name="connsiteX7" fmla="*/ 0 w 4392856"/>
              <a:gd name="connsiteY7" fmla="*/ 581698 h 646331"/>
              <a:gd name="connsiteX8" fmla="*/ 0 w 4392856"/>
              <a:gd name="connsiteY8" fmla="*/ 6463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2856" h="646331">
                <a:moveTo>
                  <a:pt x="0" y="64633"/>
                </a:moveTo>
                <a:cubicBezTo>
                  <a:pt x="0" y="28937"/>
                  <a:pt x="28937" y="0"/>
                  <a:pt x="64633" y="0"/>
                </a:cubicBezTo>
                <a:lnTo>
                  <a:pt x="4328223" y="0"/>
                </a:lnTo>
                <a:cubicBezTo>
                  <a:pt x="4363919" y="0"/>
                  <a:pt x="4392856" y="28937"/>
                  <a:pt x="4392856" y="64633"/>
                </a:cubicBezTo>
                <a:lnTo>
                  <a:pt x="4392856" y="581698"/>
                </a:lnTo>
                <a:cubicBezTo>
                  <a:pt x="4392856" y="617394"/>
                  <a:pt x="4363919" y="646331"/>
                  <a:pt x="4328223" y="646331"/>
                </a:cubicBezTo>
                <a:lnTo>
                  <a:pt x="64633" y="646331"/>
                </a:lnTo>
                <a:cubicBezTo>
                  <a:pt x="28937" y="646331"/>
                  <a:pt x="0" y="617394"/>
                  <a:pt x="0" y="581698"/>
                </a:cubicBezTo>
                <a:lnTo>
                  <a:pt x="0" y="64633"/>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700" tIns="83700" rIns="83700" bIns="83700" numCol="1" spcCol="1270" anchor="ctr" anchorCtr="0">
            <a:noAutofit/>
          </a:bodyPr>
          <a:lstStyle/>
          <a:p>
            <a:pPr lvl="0" defTabSz="755650">
              <a:lnSpc>
                <a:spcPct val="90000"/>
              </a:lnSpc>
              <a:spcBef>
                <a:spcPct val="0"/>
              </a:spcBef>
              <a:spcAft>
                <a:spcPct val="35000"/>
              </a:spcAft>
            </a:pPr>
            <a:r>
              <a:rPr lang="en-IN" sz="1500" b="1" dirty="0">
                <a:latin typeface="Cambria" panose="02040503050406030204" pitchFamily="18" charset="0"/>
              </a:rPr>
              <a:t>Independence requirements for Audit and Review engagements  and other Assurance engagements differentiated</a:t>
            </a:r>
          </a:p>
        </p:txBody>
      </p:sp>
      <p:sp>
        <p:nvSpPr>
          <p:cNvPr id="14" name="Freeform 13"/>
          <p:cNvSpPr/>
          <p:nvPr/>
        </p:nvSpPr>
        <p:spPr>
          <a:xfrm>
            <a:off x="826806" y="3684495"/>
            <a:ext cx="3583829" cy="684000"/>
          </a:xfrm>
          <a:custGeom>
            <a:avLst/>
            <a:gdLst>
              <a:gd name="connsiteX0" fmla="*/ 0 w 4379788"/>
              <a:gd name="connsiteY0" fmla="*/ 76953 h 769528"/>
              <a:gd name="connsiteX1" fmla="*/ 76953 w 4379788"/>
              <a:gd name="connsiteY1" fmla="*/ 0 h 769528"/>
              <a:gd name="connsiteX2" fmla="*/ 4302835 w 4379788"/>
              <a:gd name="connsiteY2" fmla="*/ 0 h 769528"/>
              <a:gd name="connsiteX3" fmla="*/ 4379788 w 4379788"/>
              <a:gd name="connsiteY3" fmla="*/ 76953 h 769528"/>
              <a:gd name="connsiteX4" fmla="*/ 4379788 w 4379788"/>
              <a:gd name="connsiteY4" fmla="*/ 692575 h 769528"/>
              <a:gd name="connsiteX5" fmla="*/ 4302835 w 4379788"/>
              <a:gd name="connsiteY5" fmla="*/ 769528 h 769528"/>
              <a:gd name="connsiteX6" fmla="*/ 76953 w 4379788"/>
              <a:gd name="connsiteY6" fmla="*/ 769528 h 769528"/>
              <a:gd name="connsiteX7" fmla="*/ 0 w 4379788"/>
              <a:gd name="connsiteY7" fmla="*/ 692575 h 769528"/>
              <a:gd name="connsiteX8" fmla="*/ 0 w 4379788"/>
              <a:gd name="connsiteY8" fmla="*/ 76953 h 7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69528">
                <a:moveTo>
                  <a:pt x="0" y="76953"/>
                </a:moveTo>
                <a:cubicBezTo>
                  <a:pt x="0" y="34453"/>
                  <a:pt x="34453" y="0"/>
                  <a:pt x="76953" y="0"/>
                </a:cubicBezTo>
                <a:lnTo>
                  <a:pt x="4302835" y="0"/>
                </a:lnTo>
                <a:cubicBezTo>
                  <a:pt x="4345335" y="0"/>
                  <a:pt x="4379788" y="34453"/>
                  <a:pt x="4379788" y="76953"/>
                </a:cubicBezTo>
                <a:lnTo>
                  <a:pt x="4379788" y="692575"/>
                </a:lnTo>
                <a:cubicBezTo>
                  <a:pt x="4379788" y="735075"/>
                  <a:pt x="4345335" y="769528"/>
                  <a:pt x="4302835" y="769528"/>
                </a:cubicBezTo>
                <a:lnTo>
                  <a:pt x="76953" y="769528"/>
                </a:lnTo>
                <a:cubicBezTo>
                  <a:pt x="34453" y="769528"/>
                  <a:pt x="0" y="735075"/>
                  <a:pt x="0" y="692575"/>
                </a:cubicBezTo>
                <a:lnTo>
                  <a:pt x="0" y="7695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39" tIns="98739" rIns="98739" bIns="98739" numCol="1" spcCol="1270" anchor="ctr" anchorCtr="0">
            <a:noAutofit/>
          </a:bodyPr>
          <a:lstStyle/>
          <a:p>
            <a:pPr lvl="0" defTabSz="889000">
              <a:lnSpc>
                <a:spcPct val="90000"/>
              </a:lnSpc>
              <a:spcBef>
                <a:spcPct val="0"/>
              </a:spcBef>
              <a:spcAft>
                <a:spcPct val="35000"/>
              </a:spcAft>
            </a:pPr>
            <a:r>
              <a:rPr lang="en-US" sz="1500" b="1" dirty="0">
                <a:latin typeface="Cambria" panose="02040503050406030204" pitchFamily="18" charset="0"/>
              </a:rPr>
              <a:t>Use of “Should”</a:t>
            </a:r>
          </a:p>
        </p:txBody>
      </p:sp>
      <p:sp>
        <p:nvSpPr>
          <p:cNvPr id="15" name="Freeform 14"/>
          <p:cNvSpPr/>
          <p:nvPr/>
        </p:nvSpPr>
        <p:spPr>
          <a:xfrm>
            <a:off x="4836823" y="3713764"/>
            <a:ext cx="918000" cy="684000"/>
          </a:xfrm>
          <a:custGeom>
            <a:avLst/>
            <a:gdLst>
              <a:gd name="connsiteX0" fmla="*/ 0 w 928515"/>
              <a:gd name="connsiteY0" fmla="*/ 153906 h 769528"/>
              <a:gd name="connsiteX1" fmla="*/ 543751 w 928515"/>
              <a:gd name="connsiteY1" fmla="*/ 153906 h 769528"/>
              <a:gd name="connsiteX2" fmla="*/ 543751 w 928515"/>
              <a:gd name="connsiteY2" fmla="*/ 0 h 769528"/>
              <a:gd name="connsiteX3" fmla="*/ 928515 w 928515"/>
              <a:gd name="connsiteY3" fmla="*/ 384764 h 769528"/>
              <a:gd name="connsiteX4" fmla="*/ 543751 w 928515"/>
              <a:gd name="connsiteY4" fmla="*/ 769528 h 769528"/>
              <a:gd name="connsiteX5" fmla="*/ 543751 w 928515"/>
              <a:gd name="connsiteY5" fmla="*/ 615622 h 769528"/>
              <a:gd name="connsiteX6" fmla="*/ 0 w 928515"/>
              <a:gd name="connsiteY6" fmla="*/ 615622 h 769528"/>
              <a:gd name="connsiteX7" fmla="*/ 0 w 928515"/>
              <a:gd name="connsiteY7" fmla="*/ 153906 h 7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515" h="769528">
                <a:moveTo>
                  <a:pt x="0" y="153906"/>
                </a:moveTo>
                <a:lnTo>
                  <a:pt x="543751" y="153906"/>
                </a:lnTo>
                <a:lnTo>
                  <a:pt x="543751" y="0"/>
                </a:lnTo>
                <a:lnTo>
                  <a:pt x="928515" y="384764"/>
                </a:lnTo>
                <a:lnTo>
                  <a:pt x="543751" y="769528"/>
                </a:lnTo>
                <a:lnTo>
                  <a:pt x="543751" y="615622"/>
                </a:lnTo>
                <a:lnTo>
                  <a:pt x="0" y="615622"/>
                </a:lnTo>
                <a:lnTo>
                  <a:pt x="0" y="15390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53906" rIns="230858" bIns="153906" numCol="1" spcCol="1270" anchor="ctr" anchorCtr="0">
            <a:noAutofit/>
          </a:bodyPr>
          <a:lstStyle/>
          <a:p>
            <a:pPr lvl="0" defTabSz="1466850">
              <a:lnSpc>
                <a:spcPct val="90000"/>
              </a:lnSpc>
              <a:spcBef>
                <a:spcPct val="0"/>
              </a:spcBef>
              <a:spcAft>
                <a:spcPct val="35000"/>
              </a:spcAft>
            </a:pPr>
            <a:endParaRPr lang="en-IN" sz="1500" b="1" kern="1200">
              <a:latin typeface="Cambria" panose="02040503050406030204" pitchFamily="18" charset="0"/>
            </a:endParaRPr>
          </a:p>
        </p:txBody>
      </p:sp>
      <p:sp>
        <p:nvSpPr>
          <p:cNvPr id="16" name="Freeform 15"/>
          <p:cNvSpPr/>
          <p:nvPr/>
        </p:nvSpPr>
        <p:spPr>
          <a:xfrm>
            <a:off x="6154117" y="3684495"/>
            <a:ext cx="5184181" cy="684000"/>
          </a:xfrm>
          <a:custGeom>
            <a:avLst/>
            <a:gdLst>
              <a:gd name="connsiteX0" fmla="*/ 0 w 4379788"/>
              <a:gd name="connsiteY0" fmla="*/ 76953 h 769528"/>
              <a:gd name="connsiteX1" fmla="*/ 76953 w 4379788"/>
              <a:gd name="connsiteY1" fmla="*/ 0 h 769528"/>
              <a:gd name="connsiteX2" fmla="*/ 4302835 w 4379788"/>
              <a:gd name="connsiteY2" fmla="*/ 0 h 769528"/>
              <a:gd name="connsiteX3" fmla="*/ 4379788 w 4379788"/>
              <a:gd name="connsiteY3" fmla="*/ 76953 h 769528"/>
              <a:gd name="connsiteX4" fmla="*/ 4379788 w 4379788"/>
              <a:gd name="connsiteY4" fmla="*/ 692575 h 769528"/>
              <a:gd name="connsiteX5" fmla="*/ 4302835 w 4379788"/>
              <a:gd name="connsiteY5" fmla="*/ 769528 h 769528"/>
              <a:gd name="connsiteX6" fmla="*/ 76953 w 4379788"/>
              <a:gd name="connsiteY6" fmla="*/ 769528 h 769528"/>
              <a:gd name="connsiteX7" fmla="*/ 0 w 4379788"/>
              <a:gd name="connsiteY7" fmla="*/ 692575 h 769528"/>
              <a:gd name="connsiteX8" fmla="*/ 0 w 4379788"/>
              <a:gd name="connsiteY8" fmla="*/ 76953 h 76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69528">
                <a:moveTo>
                  <a:pt x="0" y="76953"/>
                </a:moveTo>
                <a:cubicBezTo>
                  <a:pt x="0" y="34453"/>
                  <a:pt x="34453" y="0"/>
                  <a:pt x="76953" y="0"/>
                </a:cubicBezTo>
                <a:lnTo>
                  <a:pt x="4302835" y="0"/>
                </a:lnTo>
                <a:cubicBezTo>
                  <a:pt x="4345335" y="0"/>
                  <a:pt x="4379788" y="34453"/>
                  <a:pt x="4379788" y="76953"/>
                </a:cubicBezTo>
                <a:lnTo>
                  <a:pt x="4379788" y="692575"/>
                </a:lnTo>
                <a:cubicBezTo>
                  <a:pt x="4379788" y="735075"/>
                  <a:pt x="4345335" y="769528"/>
                  <a:pt x="4302835" y="769528"/>
                </a:cubicBezTo>
                <a:lnTo>
                  <a:pt x="76953" y="769528"/>
                </a:lnTo>
                <a:cubicBezTo>
                  <a:pt x="34453" y="769528"/>
                  <a:pt x="0" y="735075"/>
                  <a:pt x="0" y="692575"/>
                </a:cubicBezTo>
                <a:lnTo>
                  <a:pt x="0" y="76953"/>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739" tIns="98739" rIns="98739" bIns="98739" numCol="1" spcCol="1270" anchor="ctr" anchorCtr="0">
            <a:noAutofit/>
          </a:bodyPr>
          <a:lstStyle/>
          <a:p>
            <a:pPr lvl="0" defTabSz="889000">
              <a:lnSpc>
                <a:spcPct val="90000"/>
              </a:lnSpc>
              <a:spcBef>
                <a:spcPct val="0"/>
              </a:spcBef>
              <a:spcAft>
                <a:spcPct val="35000"/>
              </a:spcAft>
            </a:pPr>
            <a:r>
              <a:rPr lang="en-IN" sz="1500" b="1" dirty="0">
                <a:latin typeface="Cambria" panose="02040503050406030204" pitchFamily="18" charset="0"/>
              </a:rPr>
              <a:t>Change in the drafting conventions e.g. “should” to “shall”</a:t>
            </a:r>
          </a:p>
        </p:txBody>
      </p:sp>
      <p:sp>
        <p:nvSpPr>
          <p:cNvPr id="17" name="Freeform 16"/>
          <p:cNvSpPr/>
          <p:nvPr/>
        </p:nvSpPr>
        <p:spPr>
          <a:xfrm>
            <a:off x="858183" y="4623858"/>
            <a:ext cx="3583829" cy="893895"/>
          </a:xfrm>
          <a:custGeom>
            <a:avLst/>
            <a:gdLst>
              <a:gd name="connsiteX0" fmla="*/ 0 w 4379788"/>
              <a:gd name="connsiteY0" fmla="*/ 72773 h 727728"/>
              <a:gd name="connsiteX1" fmla="*/ 72773 w 4379788"/>
              <a:gd name="connsiteY1" fmla="*/ 0 h 727728"/>
              <a:gd name="connsiteX2" fmla="*/ 4307015 w 4379788"/>
              <a:gd name="connsiteY2" fmla="*/ 0 h 727728"/>
              <a:gd name="connsiteX3" fmla="*/ 4379788 w 4379788"/>
              <a:gd name="connsiteY3" fmla="*/ 72773 h 727728"/>
              <a:gd name="connsiteX4" fmla="*/ 4379788 w 4379788"/>
              <a:gd name="connsiteY4" fmla="*/ 654955 h 727728"/>
              <a:gd name="connsiteX5" fmla="*/ 4307015 w 4379788"/>
              <a:gd name="connsiteY5" fmla="*/ 727728 h 727728"/>
              <a:gd name="connsiteX6" fmla="*/ 72773 w 4379788"/>
              <a:gd name="connsiteY6" fmla="*/ 727728 h 727728"/>
              <a:gd name="connsiteX7" fmla="*/ 0 w 4379788"/>
              <a:gd name="connsiteY7" fmla="*/ 654955 h 727728"/>
              <a:gd name="connsiteX8" fmla="*/ 0 w 4379788"/>
              <a:gd name="connsiteY8" fmla="*/ 72773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27728">
                <a:moveTo>
                  <a:pt x="0" y="72773"/>
                </a:moveTo>
                <a:cubicBezTo>
                  <a:pt x="0" y="32582"/>
                  <a:pt x="32582" y="0"/>
                  <a:pt x="72773" y="0"/>
                </a:cubicBezTo>
                <a:lnTo>
                  <a:pt x="4307015" y="0"/>
                </a:lnTo>
                <a:cubicBezTo>
                  <a:pt x="4347206" y="0"/>
                  <a:pt x="4379788" y="32582"/>
                  <a:pt x="4379788" y="72773"/>
                </a:cubicBezTo>
                <a:lnTo>
                  <a:pt x="4379788" y="654955"/>
                </a:lnTo>
                <a:cubicBezTo>
                  <a:pt x="4379788" y="695146"/>
                  <a:pt x="4347206" y="727728"/>
                  <a:pt x="4307015" y="727728"/>
                </a:cubicBezTo>
                <a:lnTo>
                  <a:pt x="72773" y="727728"/>
                </a:lnTo>
                <a:cubicBezTo>
                  <a:pt x="32582" y="727728"/>
                  <a:pt x="0" y="695146"/>
                  <a:pt x="0" y="654955"/>
                </a:cubicBezTo>
                <a:lnTo>
                  <a:pt x="0" y="72773"/>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844" tIns="70844" rIns="70844" bIns="70844" numCol="1" spcCol="1270" anchor="ctr" anchorCtr="0">
            <a:noAutofit/>
          </a:bodyPr>
          <a:lstStyle/>
          <a:p>
            <a:pPr lvl="0" defTabSz="577850">
              <a:lnSpc>
                <a:spcPct val="90000"/>
              </a:lnSpc>
              <a:spcBef>
                <a:spcPct val="0"/>
              </a:spcBef>
              <a:spcAft>
                <a:spcPct val="35000"/>
              </a:spcAft>
            </a:pPr>
            <a:r>
              <a:rPr lang="en-IN" sz="1500" b="1" dirty="0">
                <a:latin typeface="Cambria" panose="02040503050406030204" pitchFamily="18" charset="0"/>
              </a:rPr>
              <a:t>No such restructuring of Sections</a:t>
            </a:r>
          </a:p>
        </p:txBody>
      </p:sp>
      <p:sp>
        <p:nvSpPr>
          <p:cNvPr id="18" name="Freeform 17"/>
          <p:cNvSpPr/>
          <p:nvPr/>
        </p:nvSpPr>
        <p:spPr>
          <a:xfrm>
            <a:off x="4836823" y="4691093"/>
            <a:ext cx="918000" cy="684000"/>
          </a:xfrm>
          <a:custGeom>
            <a:avLst/>
            <a:gdLst>
              <a:gd name="connsiteX0" fmla="*/ 0 w 917038"/>
              <a:gd name="connsiteY0" fmla="*/ 145546 h 727728"/>
              <a:gd name="connsiteX1" fmla="*/ 553174 w 917038"/>
              <a:gd name="connsiteY1" fmla="*/ 145546 h 727728"/>
              <a:gd name="connsiteX2" fmla="*/ 553174 w 917038"/>
              <a:gd name="connsiteY2" fmla="*/ 0 h 727728"/>
              <a:gd name="connsiteX3" fmla="*/ 917038 w 917038"/>
              <a:gd name="connsiteY3" fmla="*/ 363864 h 727728"/>
              <a:gd name="connsiteX4" fmla="*/ 553174 w 917038"/>
              <a:gd name="connsiteY4" fmla="*/ 727728 h 727728"/>
              <a:gd name="connsiteX5" fmla="*/ 553174 w 917038"/>
              <a:gd name="connsiteY5" fmla="*/ 582182 h 727728"/>
              <a:gd name="connsiteX6" fmla="*/ 0 w 917038"/>
              <a:gd name="connsiteY6" fmla="*/ 582182 h 727728"/>
              <a:gd name="connsiteX7" fmla="*/ 0 w 917038"/>
              <a:gd name="connsiteY7" fmla="*/ 145546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038" h="727728">
                <a:moveTo>
                  <a:pt x="0" y="145546"/>
                </a:moveTo>
                <a:lnTo>
                  <a:pt x="553174" y="145546"/>
                </a:lnTo>
                <a:lnTo>
                  <a:pt x="553174" y="0"/>
                </a:lnTo>
                <a:lnTo>
                  <a:pt x="917038" y="363864"/>
                </a:lnTo>
                <a:lnTo>
                  <a:pt x="553174" y="727728"/>
                </a:lnTo>
                <a:lnTo>
                  <a:pt x="553174" y="582182"/>
                </a:lnTo>
                <a:lnTo>
                  <a:pt x="0" y="582182"/>
                </a:lnTo>
                <a:lnTo>
                  <a:pt x="0" y="14554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45546" rIns="218318" bIns="145546" numCol="1" spcCol="1270" anchor="ctr" anchorCtr="0">
            <a:noAutofit/>
          </a:bodyPr>
          <a:lstStyle/>
          <a:p>
            <a:pPr lvl="0" defTabSz="1377950">
              <a:lnSpc>
                <a:spcPct val="90000"/>
              </a:lnSpc>
              <a:spcBef>
                <a:spcPct val="0"/>
              </a:spcBef>
              <a:spcAft>
                <a:spcPct val="35000"/>
              </a:spcAft>
            </a:pPr>
            <a:endParaRPr lang="en-IN" sz="1500" b="1" kern="1200">
              <a:latin typeface="Cambria" panose="02040503050406030204" pitchFamily="18" charset="0"/>
            </a:endParaRPr>
          </a:p>
        </p:txBody>
      </p:sp>
      <p:sp>
        <p:nvSpPr>
          <p:cNvPr id="19" name="Freeform 18"/>
          <p:cNvSpPr/>
          <p:nvPr/>
        </p:nvSpPr>
        <p:spPr>
          <a:xfrm>
            <a:off x="6163841" y="4623858"/>
            <a:ext cx="5184181" cy="893895"/>
          </a:xfrm>
          <a:custGeom>
            <a:avLst/>
            <a:gdLst>
              <a:gd name="connsiteX0" fmla="*/ 0 w 4379788"/>
              <a:gd name="connsiteY0" fmla="*/ 72773 h 727728"/>
              <a:gd name="connsiteX1" fmla="*/ 72773 w 4379788"/>
              <a:gd name="connsiteY1" fmla="*/ 0 h 727728"/>
              <a:gd name="connsiteX2" fmla="*/ 4307015 w 4379788"/>
              <a:gd name="connsiteY2" fmla="*/ 0 h 727728"/>
              <a:gd name="connsiteX3" fmla="*/ 4379788 w 4379788"/>
              <a:gd name="connsiteY3" fmla="*/ 72773 h 727728"/>
              <a:gd name="connsiteX4" fmla="*/ 4379788 w 4379788"/>
              <a:gd name="connsiteY4" fmla="*/ 654955 h 727728"/>
              <a:gd name="connsiteX5" fmla="*/ 4307015 w 4379788"/>
              <a:gd name="connsiteY5" fmla="*/ 727728 h 727728"/>
              <a:gd name="connsiteX6" fmla="*/ 72773 w 4379788"/>
              <a:gd name="connsiteY6" fmla="*/ 727728 h 727728"/>
              <a:gd name="connsiteX7" fmla="*/ 0 w 4379788"/>
              <a:gd name="connsiteY7" fmla="*/ 654955 h 727728"/>
              <a:gd name="connsiteX8" fmla="*/ 0 w 4379788"/>
              <a:gd name="connsiteY8" fmla="*/ 72773 h 72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27728">
                <a:moveTo>
                  <a:pt x="0" y="72773"/>
                </a:moveTo>
                <a:cubicBezTo>
                  <a:pt x="0" y="32582"/>
                  <a:pt x="32582" y="0"/>
                  <a:pt x="72773" y="0"/>
                </a:cubicBezTo>
                <a:lnTo>
                  <a:pt x="4307015" y="0"/>
                </a:lnTo>
                <a:cubicBezTo>
                  <a:pt x="4347206" y="0"/>
                  <a:pt x="4379788" y="32582"/>
                  <a:pt x="4379788" y="72773"/>
                </a:cubicBezTo>
                <a:lnTo>
                  <a:pt x="4379788" y="654955"/>
                </a:lnTo>
                <a:cubicBezTo>
                  <a:pt x="4379788" y="695146"/>
                  <a:pt x="4347206" y="727728"/>
                  <a:pt x="4307015" y="727728"/>
                </a:cubicBezTo>
                <a:lnTo>
                  <a:pt x="72773" y="727728"/>
                </a:lnTo>
                <a:cubicBezTo>
                  <a:pt x="32582" y="727728"/>
                  <a:pt x="0" y="695146"/>
                  <a:pt x="0" y="654955"/>
                </a:cubicBezTo>
                <a:lnTo>
                  <a:pt x="0" y="72773"/>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844" tIns="70844" rIns="70844" bIns="70844" numCol="1" spcCol="1270" anchor="ctr" anchorCtr="0">
            <a:noAutofit/>
          </a:bodyPr>
          <a:lstStyle/>
          <a:p>
            <a:pPr lvl="0" defTabSz="577850">
              <a:lnSpc>
                <a:spcPct val="90000"/>
              </a:lnSpc>
              <a:spcBef>
                <a:spcPct val="0"/>
              </a:spcBef>
              <a:spcAft>
                <a:spcPct val="35000"/>
              </a:spcAft>
            </a:pPr>
            <a:r>
              <a:rPr lang="en-IN" sz="1500" b="1" dirty="0">
                <a:latin typeface="Cambria" panose="02040503050406030204" pitchFamily="18" charset="0"/>
              </a:rPr>
              <a:t>New pattern of structuring of sections – Requirements and Applications distinguished</a:t>
            </a:r>
          </a:p>
        </p:txBody>
      </p:sp>
      <p:sp>
        <p:nvSpPr>
          <p:cNvPr id="20" name="Freeform 19"/>
          <p:cNvSpPr/>
          <p:nvPr/>
        </p:nvSpPr>
        <p:spPr>
          <a:xfrm>
            <a:off x="867147" y="5782235"/>
            <a:ext cx="3583829" cy="794942"/>
          </a:xfrm>
          <a:custGeom>
            <a:avLst/>
            <a:gdLst>
              <a:gd name="connsiteX0" fmla="*/ 0 w 4379788"/>
              <a:gd name="connsiteY0" fmla="*/ 79494 h 794942"/>
              <a:gd name="connsiteX1" fmla="*/ 79494 w 4379788"/>
              <a:gd name="connsiteY1" fmla="*/ 0 h 794942"/>
              <a:gd name="connsiteX2" fmla="*/ 4300294 w 4379788"/>
              <a:gd name="connsiteY2" fmla="*/ 0 h 794942"/>
              <a:gd name="connsiteX3" fmla="*/ 4379788 w 4379788"/>
              <a:gd name="connsiteY3" fmla="*/ 79494 h 794942"/>
              <a:gd name="connsiteX4" fmla="*/ 4379788 w 4379788"/>
              <a:gd name="connsiteY4" fmla="*/ 715448 h 794942"/>
              <a:gd name="connsiteX5" fmla="*/ 4300294 w 4379788"/>
              <a:gd name="connsiteY5" fmla="*/ 794942 h 794942"/>
              <a:gd name="connsiteX6" fmla="*/ 79494 w 4379788"/>
              <a:gd name="connsiteY6" fmla="*/ 794942 h 794942"/>
              <a:gd name="connsiteX7" fmla="*/ 0 w 4379788"/>
              <a:gd name="connsiteY7" fmla="*/ 715448 h 794942"/>
              <a:gd name="connsiteX8" fmla="*/ 0 w 4379788"/>
              <a:gd name="connsiteY8" fmla="*/ 79494 h 7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94942">
                <a:moveTo>
                  <a:pt x="0" y="79494"/>
                </a:moveTo>
                <a:cubicBezTo>
                  <a:pt x="0" y="35591"/>
                  <a:pt x="35591" y="0"/>
                  <a:pt x="79494" y="0"/>
                </a:cubicBezTo>
                <a:lnTo>
                  <a:pt x="4300294" y="0"/>
                </a:lnTo>
                <a:cubicBezTo>
                  <a:pt x="4344197" y="0"/>
                  <a:pt x="4379788" y="35591"/>
                  <a:pt x="4379788" y="79494"/>
                </a:cubicBezTo>
                <a:lnTo>
                  <a:pt x="4379788" y="715448"/>
                </a:lnTo>
                <a:cubicBezTo>
                  <a:pt x="4379788" y="759351"/>
                  <a:pt x="4344197" y="794942"/>
                  <a:pt x="4300294" y="794942"/>
                </a:cubicBezTo>
                <a:lnTo>
                  <a:pt x="79494" y="794942"/>
                </a:lnTo>
                <a:cubicBezTo>
                  <a:pt x="35591" y="794942"/>
                  <a:pt x="0" y="759351"/>
                  <a:pt x="0" y="715448"/>
                </a:cubicBezTo>
                <a:lnTo>
                  <a:pt x="0" y="79494"/>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defTabSz="800100">
              <a:lnSpc>
                <a:spcPct val="90000"/>
              </a:lnSpc>
              <a:spcBef>
                <a:spcPct val="0"/>
              </a:spcBef>
              <a:spcAft>
                <a:spcPct val="35000"/>
              </a:spcAft>
            </a:pPr>
            <a:r>
              <a:rPr lang="en-IN" sz="1500" b="1" dirty="0">
                <a:latin typeface="Cambria" panose="02040503050406030204" pitchFamily="18" charset="0"/>
              </a:rPr>
              <a:t>Lack of clarity for each entity</a:t>
            </a:r>
          </a:p>
        </p:txBody>
      </p:sp>
      <p:sp>
        <p:nvSpPr>
          <p:cNvPr id="21" name="Freeform 20"/>
          <p:cNvSpPr/>
          <p:nvPr/>
        </p:nvSpPr>
        <p:spPr>
          <a:xfrm>
            <a:off x="4836823" y="5855706"/>
            <a:ext cx="918000" cy="684000"/>
          </a:xfrm>
          <a:custGeom>
            <a:avLst/>
            <a:gdLst>
              <a:gd name="connsiteX0" fmla="*/ 0 w 928515"/>
              <a:gd name="connsiteY0" fmla="*/ 158988 h 794942"/>
              <a:gd name="connsiteX1" fmla="*/ 531044 w 928515"/>
              <a:gd name="connsiteY1" fmla="*/ 158988 h 794942"/>
              <a:gd name="connsiteX2" fmla="*/ 531044 w 928515"/>
              <a:gd name="connsiteY2" fmla="*/ 0 h 794942"/>
              <a:gd name="connsiteX3" fmla="*/ 928515 w 928515"/>
              <a:gd name="connsiteY3" fmla="*/ 397471 h 794942"/>
              <a:gd name="connsiteX4" fmla="*/ 531044 w 928515"/>
              <a:gd name="connsiteY4" fmla="*/ 794942 h 794942"/>
              <a:gd name="connsiteX5" fmla="*/ 531044 w 928515"/>
              <a:gd name="connsiteY5" fmla="*/ 635954 h 794942"/>
              <a:gd name="connsiteX6" fmla="*/ 0 w 928515"/>
              <a:gd name="connsiteY6" fmla="*/ 635954 h 794942"/>
              <a:gd name="connsiteX7" fmla="*/ 0 w 928515"/>
              <a:gd name="connsiteY7" fmla="*/ 158988 h 7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8515" h="794942">
                <a:moveTo>
                  <a:pt x="0" y="158988"/>
                </a:moveTo>
                <a:lnTo>
                  <a:pt x="531044" y="158988"/>
                </a:lnTo>
                <a:lnTo>
                  <a:pt x="531044" y="0"/>
                </a:lnTo>
                <a:lnTo>
                  <a:pt x="928515" y="397471"/>
                </a:lnTo>
                <a:lnTo>
                  <a:pt x="531044" y="794942"/>
                </a:lnTo>
                <a:lnTo>
                  <a:pt x="531044" y="635954"/>
                </a:lnTo>
                <a:lnTo>
                  <a:pt x="0" y="635954"/>
                </a:lnTo>
                <a:lnTo>
                  <a:pt x="0" y="15898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58988" rIns="238483" bIns="158988" numCol="1" spcCol="1270" anchor="ctr" anchorCtr="0">
            <a:noAutofit/>
          </a:bodyPr>
          <a:lstStyle/>
          <a:p>
            <a:pPr lvl="0" defTabSz="1511300">
              <a:lnSpc>
                <a:spcPct val="90000"/>
              </a:lnSpc>
              <a:spcBef>
                <a:spcPct val="0"/>
              </a:spcBef>
              <a:spcAft>
                <a:spcPct val="35000"/>
              </a:spcAft>
            </a:pPr>
            <a:endParaRPr lang="en-IN" sz="1500" b="1" kern="1200">
              <a:latin typeface="Cambria" panose="02040503050406030204" pitchFamily="18" charset="0"/>
            </a:endParaRPr>
          </a:p>
        </p:txBody>
      </p:sp>
      <p:sp>
        <p:nvSpPr>
          <p:cNvPr id="22" name="Freeform 21"/>
          <p:cNvSpPr/>
          <p:nvPr/>
        </p:nvSpPr>
        <p:spPr>
          <a:xfrm>
            <a:off x="6194458" y="5782235"/>
            <a:ext cx="5184181" cy="794942"/>
          </a:xfrm>
          <a:custGeom>
            <a:avLst/>
            <a:gdLst>
              <a:gd name="connsiteX0" fmla="*/ 0 w 4379788"/>
              <a:gd name="connsiteY0" fmla="*/ 79494 h 794942"/>
              <a:gd name="connsiteX1" fmla="*/ 79494 w 4379788"/>
              <a:gd name="connsiteY1" fmla="*/ 0 h 794942"/>
              <a:gd name="connsiteX2" fmla="*/ 4300294 w 4379788"/>
              <a:gd name="connsiteY2" fmla="*/ 0 h 794942"/>
              <a:gd name="connsiteX3" fmla="*/ 4379788 w 4379788"/>
              <a:gd name="connsiteY3" fmla="*/ 79494 h 794942"/>
              <a:gd name="connsiteX4" fmla="*/ 4379788 w 4379788"/>
              <a:gd name="connsiteY4" fmla="*/ 715448 h 794942"/>
              <a:gd name="connsiteX5" fmla="*/ 4300294 w 4379788"/>
              <a:gd name="connsiteY5" fmla="*/ 794942 h 794942"/>
              <a:gd name="connsiteX6" fmla="*/ 79494 w 4379788"/>
              <a:gd name="connsiteY6" fmla="*/ 794942 h 794942"/>
              <a:gd name="connsiteX7" fmla="*/ 0 w 4379788"/>
              <a:gd name="connsiteY7" fmla="*/ 715448 h 794942"/>
              <a:gd name="connsiteX8" fmla="*/ 0 w 4379788"/>
              <a:gd name="connsiteY8" fmla="*/ 79494 h 7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9788" h="794942">
                <a:moveTo>
                  <a:pt x="0" y="79494"/>
                </a:moveTo>
                <a:cubicBezTo>
                  <a:pt x="0" y="35591"/>
                  <a:pt x="35591" y="0"/>
                  <a:pt x="79494" y="0"/>
                </a:cubicBezTo>
                <a:lnTo>
                  <a:pt x="4300294" y="0"/>
                </a:lnTo>
                <a:cubicBezTo>
                  <a:pt x="4344197" y="0"/>
                  <a:pt x="4379788" y="35591"/>
                  <a:pt x="4379788" y="79494"/>
                </a:cubicBezTo>
                <a:lnTo>
                  <a:pt x="4379788" y="715448"/>
                </a:lnTo>
                <a:cubicBezTo>
                  <a:pt x="4379788" y="759351"/>
                  <a:pt x="4344197" y="794942"/>
                  <a:pt x="4300294" y="794942"/>
                </a:cubicBezTo>
                <a:lnTo>
                  <a:pt x="79494" y="794942"/>
                </a:lnTo>
                <a:cubicBezTo>
                  <a:pt x="35591" y="794942"/>
                  <a:pt x="0" y="759351"/>
                  <a:pt x="0" y="715448"/>
                </a:cubicBezTo>
                <a:lnTo>
                  <a:pt x="0" y="79494"/>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863" tIns="91863" rIns="91863" bIns="91863" numCol="1" spcCol="1270" anchor="ctr" anchorCtr="0">
            <a:noAutofit/>
          </a:bodyPr>
          <a:lstStyle/>
          <a:p>
            <a:pPr lvl="0" defTabSz="800100">
              <a:lnSpc>
                <a:spcPct val="90000"/>
              </a:lnSpc>
              <a:spcBef>
                <a:spcPct val="0"/>
              </a:spcBef>
              <a:spcAft>
                <a:spcPct val="35000"/>
              </a:spcAft>
            </a:pPr>
            <a:r>
              <a:rPr lang="en-IN" sz="1500" b="1" dirty="0">
                <a:latin typeface="Cambria" panose="02040503050406030204" pitchFamily="18" charset="0"/>
              </a:rPr>
              <a:t>Increased clarity of responsibility for compliance - Firms, network firms, individuals within firms</a:t>
            </a:r>
          </a:p>
        </p:txBody>
      </p:sp>
      <p:sp>
        <p:nvSpPr>
          <p:cNvPr id="23" name="TextBox 22"/>
          <p:cNvSpPr txBox="1"/>
          <p:nvPr/>
        </p:nvSpPr>
        <p:spPr>
          <a:xfrm>
            <a:off x="1294184" y="1148929"/>
            <a:ext cx="2729753" cy="400110"/>
          </a:xfrm>
          <a:prstGeom prst="rect">
            <a:avLst/>
          </a:prstGeom>
          <a:noFill/>
        </p:spPr>
        <p:txBody>
          <a:bodyPr wrap="square" rtlCol="0">
            <a:spAutoFit/>
          </a:bodyPr>
          <a:lstStyle/>
          <a:p>
            <a:r>
              <a:rPr lang="en-US" sz="2000" b="1" dirty="0">
                <a:solidFill>
                  <a:srgbClr val="C00000"/>
                </a:solidFill>
                <a:latin typeface="Cambria" panose="02040503050406030204" pitchFamily="18" charset="0"/>
              </a:rPr>
              <a:t>Code of Ethics, 2009</a:t>
            </a:r>
            <a:endParaRPr lang="en-IN" sz="2000" b="1" dirty="0">
              <a:solidFill>
                <a:srgbClr val="C00000"/>
              </a:solidFill>
              <a:latin typeface="Cambria" panose="02040503050406030204" pitchFamily="18" charset="0"/>
            </a:endParaRPr>
          </a:p>
        </p:txBody>
      </p:sp>
      <p:sp>
        <p:nvSpPr>
          <p:cNvPr id="24" name="TextBox 23"/>
          <p:cNvSpPr txBox="1"/>
          <p:nvPr/>
        </p:nvSpPr>
        <p:spPr>
          <a:xfrm>
            <a:off x="7306237" y="1144355"/>
            <a:ext cx="2590800" cy="400110"/>
          </a:xfrm>
          <a:prstGeom prst="rect">
            <a:avLst/>
          </a:prstGeom>
          <a:noFill/>
        </p:spPr>
        <p:txBody>
          <a:bodyPr wrap="square" rtlCol="0">
            <a:spAutoFit/>
          </a:bodyPr>
          <a:lstStyle/>
          <a:p>
            <a:r>
              <a:rPr lang="en-US" sz="2000" b="1" dirty="0">
                <a:solidFill>
                  <a:srgbClr val="C00000"/>
                </a:solidFill>
                <a:latin typeface="Cambria" panose="02040503050406030204" pitchFamily="18" charset="0"/>
              </a:rPr>
              <a:t>Code of Ethics, 2019</a:t>
            </a:r>
            <a:endParaRPr lang="en-IN" sz="2000" b="1" dirty="0">
              <a:solidFill>
                <a:srgbClr val="C00000"/>
              </a:solidFill>
              <a:latin typeface="Cambria" panose="02040503050406030204" pitchFamily="18" charset="0"/>
            </a:endParaRPr>
          </a:p>
        </p:txBody>
      </p:sp>
      <p:sp>
        <p:nvSpPr>
          <p:cNvPr id="25" name="Freeform 24"/>
          <p:cNvSpPr/>
          <p:nvPr/>
        </p:nvSpPr>
        <p:spPr>
          <a:xfrm>
            <a:off x="4823376" y="2760954"/>
            <a:ext cx="918000" cy="684000"/>
          </a:xfrm>
          <a:custGeom>
            <a:avLst/>
            <a:gdLst>
              <a:gd name="connsiteX0" fmla="*/ 0 w 931285"/>
              <a:gd name="connsiteY0" fmla="*/ 129266 h 646331"/>
              <a:gd name="connsiteX1" fmla="*/ 608120 w 931285"/>
              <a:gd name="connsiteY1" fmla="*/ 129266 h 646331"/>
              <a:gd name="connsiteX2" fmla="*/ 608120 w 931285"/>
              <a:gd name="connsiteY2" fmla="*/ 0 h 646331"/>
              <a:gd name="connsiteX3" fmla="*/ 931285 w 931285"/>
              <a:gd name="connsiteY3" fmla="*/ 323166 h 646331"/>
              <a:gd name="connsiteX4" fmla="*/ 608120 w 931285"/>
              <a:gd name="connsiteY4" fmla="*/ 646331 h 646331"/>
              <a:gd name="connsiteX5" fmla="*/ 608120 w 931285"/>
              <a:gd name="connsiteY5" fmla="*/ 517065 h 646331"/>
              <a:gd name="connsiteX6" fmla="*/ 0 w 931285"/>
              <a:gd name="connsiteY6" fmla="*/ 517065 h 646331"/>
              <a:gd name="connsiteX7" fmla="*/ 0 w 931285"/>
              <a:gd name="connsiteY7" fmla="*/ 129266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285" h="646331">
                <a:moveTo>
                  <a:pt x="0" y="129266"/>
                </a:moveTo>
                <a:lnTo>
                  <a:pt x="608120" y="129266"/>
                </a:lnTo>
                <a:lnTo>
                  <a:pt x="608120" y="0"/>
                </a:lnTo>
                <a:lnTo>
                  <a:pt x="931285" y="323166"/>
                </a:lnTo>
                <a:lnTo>
                  <a:pt x="608120" y="646331"/>
                </a:lnTo>
                <a:lnTo>
                  <a:pt x="608120" y="517065"/>
                </a:lnTo>
                <a:lnTo>
                  <a:pt x="0" y="517065"/>
                </a:lnTo>
                <a:lnTo>
                  <a:pt x="0" y="129266"/>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9266" rIns="193899" bIns="129266" numCol="1" spcCol="1270" anchor="ctr" anchorCtr="0">
            <a:noAutofit/>
          </a:bodyPr>
          <a:lstStyle/>
          <a:p>
            <a:pPr lvl="0" defTabSz="1200150">
              <a:lnSpc>
                <a:spcPct val="90000"/>
              </a:lnSpc>
              <a:spcBef>
                <a:spcPct val="0"/>
              </a:spcBef>
              <a:spcAft>
                <a:spcPct val="35000"/>
              </a:spcAft>
            </a:pPr>
            <a:endParaRPr lang="en-IN" sz="1500" b="1" kern="1200">
              <a:latin typeface="Cambria" panose="02040503050406030204" pitchFamily="18" charset="0"/>
            </a:endParaRPr>
          </a:p>
        </p:txBody>
      </p:sp>
    </p:spTree>
    <p:extLst>
      <p:ext uri="{BB962C8B-B14F-4D97-AF65-F5344CB8AC3E}">
        <p14:creationId xmlns:p14="http://schemas.microsoft.com/office/powerpoint/2010/main" val="2690900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290918" y="98474"/>
            <a:ext cx="10542494" cy="553998"/>
          </a:xfrm>
          <a:prstGeom prst="rect">
            <a:avLst/>
          </a:prstGeom>
          <a:noFill/>
        </p:spPr>
        <p:txBody>
          <a:bodyPr wrap="square" rtlCol="0">
            <a:spAutoFit/>
          </a:bodyPr>
          <a:lstStyle/>
          <a:p>
            <a:r>
              <a:rPr lang="en-US" sz="3000" b="1" dirty="0">
                <a:solidFill>
                  <a:schemeClr val="accent5">
                    <a:lumMod val="50000"/>
                  </a:schemeClr>
                </a:solidFill>
                <a:latin typeface="Cambria" panose="02040503050406030204" pitchFamily="18" charset="0"/>
              </a:rPr>
              <a:t>Professional Accountant</a:t>
            </a:r>
            <a:r>
              <a:rPr lang="en-US" sz="2800" b="1" dirty="0">
                <a:solidFill>
                  <a:schemeClr val="accent5">
                    <a:lumMod val="50000"/>
                  </a:schemeClr>
                </a:solidFill>
                <a:latin typeface="Cambria" panose="02040503050406030204" pitchFamily="18" charset="0"/>
              </a:rPr>
              <a:t> </a:t>
            </a:r>
            <a:r>
              <a:rPr lang="en-US" sz="2000" b="1" dirty="0">
                <a:solidFill>
                  <a:schemeClr val="accent5">
                    <a:lumMod val="50000"/>
                  </a:schemeClr>
                </a:solidFill>
                <a:latin typeface="Cambria" panose="02040503050406030204" pitchFamily="18" charset="0"/>
              </a:rPr>
              <a:t>(hereinafter referred to as “PA” in the presentation)</a:t>
            </a:r>
            <a:endParaRPr lang="en-IN" sz="2000" b="1" dirty="0">
              <a:solidFill>
                <a:schemeClr val="accent5">
                  <a:lumMod val="50000"/>
                </a:schemeClr>
              </a:solidFill>
              <a:latin typeface="Cambria" panose="02040503050406030204" pitchFamily="18" charset="0"/>
              <a:ea typeface="Roboto" panose="02000000000000000000" pitchFamily="2" charset="0"/>
            </a:endParaRPr>
          </a:p>
        </p:txBody>
      </p:sp>
      <p:pic>
        <p:nvPicPr>
          <p:cNvPr id="1028" name="Picture 4" descr="Team, Business, Staff,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3643" y="2113429"/>
            <a:ext cx="4338357" cy="31981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960027032"/>
              </p:ext>
            </p:extLst>
          </p:nvPr>
        </p:nvGraphicFramePr>
        <p:xfrm>
          <a:off x="170328" y="1490385"/>
          <a:ext cx="8115611" cy="4840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947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https://media.istockphoto.com/photos/cyber-security-online-cybersecurity-concept-picture-id1154652730?b=1&amp;k=6&amp;m=1154652730&amp;s=170667a&amp;w=0&amp;h=-vAhafaVceUJ0wN0oQmRyHxMjcgQPiEC8nL6dL0DJJ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5478"/>
            <a:ext cx="12192000" cy="57925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0838" y="98474"/>
            <a:ext cx="1057890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The Conceptual Framework - Threats &amp; Safeguards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8" name="Rectangle 7"/>
          <p:cNvSpPr/>
          <p:nvPr/>
        </p:nvSpPr>
        <p:spPr>
          <a:xfrm>
            <a:off x="-28136" y="997113"/>
            <a:ext cx="12220136" cy="5888182"/>
          </a:xfrm>
          <a:prstGeom prst="rect">
            <a:avLst/>
          </a:prstGeom>
          <a:solidFill>
            <a:schemeClr val="bg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Diagram 8"/>
          <p:cNvGraphicFramePr/>
          <p:nvPr>
            <p:extLst>
              <p:ext uri="{D42A27DB-BD31-4B8C-83A1-F6EECF244321}">
                <p14:modId xmlns:p14="http://schemas.microsoft.com/office/powerpoint/2010/main" val="3847666555"/>
              </p:ext>
            </p:extLst>
          </p:nvPr>
        </p:nvGraphicFramePr>
        <p:xfrm>
          <a:off x="562707" y="1475703"/>
          <a:ext cx="10805878" cy="1502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591801" y="3698624"/>
            <a:ext cx="9127803" cy="2338510"/>
            <a:chOff x="591801" y="3698624"/>
            <a:chExt cx="9127803" cy="2338510"/>
          </a:xfrm>
        </p:grpSpPr>
        <p:sp>
          <p:nvSpPr>
            <p:cNvPr id="12" name="Freeform 11"/>
            <p:cNvSpPr/>
            <p:nvPr/>
          </p:nvSpPr>
          <p:spPr>
            <a:xfrm>
              <a:off x="591801" y="3698624"/>
              <a:ext cx="8469969" cy="769997"/>
            </a:xfrm>
            <a:custGeom>
              <a:avLst/>
              <a:gdLst>
                <a:gd name="connsiteX0" fmla="*/ 0 w 8469969"/>
                <a:gd name="connsiteY0" fmla="*/ 0 h 769997"/>
                <a:gd name="connsiteX1" fmla="*/ 8469969 w 8469969"/>
                <a:gd name="connsiteY1" fmla="*/ 0 h 769997"/>
                <a:gd name="connsiteX2" fmla="*/ 8469969 w 8469969"/>
                <a:gd name="connsiteY2" fmla="*/ 769997 h 769997"/>
                <a:gd name="connsiteX3" fmla="*/ 0 w 8469969"/>
                <a:gd name="connsiteY3" fmla="*/ 769997 h 769997"/>
                <a:gd name="connsiteX4" fmla="*/ 0 w 8469969"/>
                <a:gd name="connsiteY4" fmla="*/ 0 h 769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9969" h="769997">
                  <a:moveTo>
                    <a:pt x="0" y="0"/>
                  </a:moveTo>
                  <a:lnTo>
                    <a:pt x="8469969" y="0"/>
                  </a:lnTo>
                  <a:lnTo>
                    <a:pt x="8469969" y="769997"/>
                  </a:lnTo>
                  <a:lnTo>
                    <a:pt x="0" y="76999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4770" tIns="64770" rIns="64770" bIns="64770" numCol="1" spcCol="1270" anchor="b" anchorCtr="0">
              <a:noAutofit/>
            </a:bodyPr>
            <a:lstStyle/>
            <a:p>
              <a:pPr lvl="0" algn="l" defTabSz="755650" rtl="0">
                <a:lnSpc>
                  <a:spcPct val="90000"/>
                </a:lnSpc>
                <a:spcBef>
                  <a:spcPct val="0"/>
                </a:spcBef>
                <a:spcAft>
                  <a:spcPct val="35000"/>
                </a:spcAft>
              </a:pPr>
              <a:r>
                <a:rPr lang="en-IN" sz="1700" b="1" kern="1200" dirty="0">
                  <a:solidFill>
                    <a:srgbClr val="C00000"/>
                  </a:solidFill>
                  <a:latin typeface="Cambria" panose="02040503050406030204" pitchFamily="18" charset="0"/>
                </a:rPr>
                <a:t>When applying the conceptual framework, the professional accountant shall:</a:t>
              </a:r>
            </a:p>
            <a:p>
              <a:pPr lvl="0" algn="l" defTabSz="755650" rtl="0">
                <a:lnSpc>
                  <a:spcPct val="90000"/>
                </a:lnSpc>
                <a:spcBef>
                  <a:spcPct val="0"/>
                </a:spcBef>
                <a:spcAft>
                  <a:spcPct val="35000"/>
                </a:spcAft>
              </a:pPr>
              <a:r>
                <a:rPr lang="en-IN" sz="1700" b="1" kern="1200" dirty="0">
                  <a:solidFill>
                    <a:srgbClr val="C00000"/>
                  </a:solidFill>
                  <a:latin typeface="Cambria" panose="02040503050406030204" pitchFamily="18" charset="0"/>
                </a:rPr>
                <a:t> </a:t>
              </a:r>
            </a:p>
          </p:txBody>
        </p:sp>
        <p:sp>
          <p:nvSpPr>
            <p:cNvPr id="13" name="Chevron 12"/>
            <p:cNvSpPr/>
            <p:nvPr/>
          </p:nvSpPr>
          <p:spPr>
            <a:xfrm>
              <a:off x="591801" y="4468622"/>
              <a:ext cx="1981972" cy="1568512"/>
            </a:xfrm>
            <a:prstGeom prst="chevron">
              <a:avLst>
                <a:gd name="adj" fmla="val 7061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IN"/>
            </a:p>
          </p:txBody>
        </p:sp>
        <p:sp>
          <p:nvSpPr>
            <p:cNvPr id="14" name="Chevron 13"/>
            <p:cNvSpPr/>
            <p:nvPr/>
          </p:nvSpPr>
          <p:spPr>
            <a:xfrm>
              <a:off x="1782302" y="4468622"/>
              <a:ext cx="1981972" cy="1568512"/>
            </a:xfrm>
            <a:prstGeom prst="chevron">
              <a:avLst>
                <a:gd name="adj" fmla="val 70610"/>
              </a:avLst>
            </a:prstGeom>
          </p:spPr>
          <p:style>
            <a:lnRef idx="2">
              <a:schemeClr val="accent2">
                <a:hueOff val="-242561"/>
                <a:satOff val="-13988"/>
                <a:lumOff val="1438"/>
                <a:alphaOff val="0"/>
              </a:schemeClr>
            </a:lnRef>
            <a:fillRef idx="1">
              <a:schemeClr val="accent2">
                <a:hueOff val="-242561"/>
                <a:satOff val="-13988"/>
                <a:lumOff val="1438"/>
                <a:alphaOff val="0"/>
              </a:schemeClr>
            </a:fillRef>
            <a:effectRef idx="0">
              <a:schemeClr val="accent2">
                <a:hueOff val="-242561"/>
                <a:satOff val="-13988"/>
                <a:lumOff val="1438"/>
                <a:alphaOff val="0"/>
              </a:schemeClr>
            </a:effectRef>
            <a:fontRef idx="minor">
              <a:schemeClr val="lt1"/>
            </a:fontRef>
          </p:style>
          <p:txBody>
            <a:bodyPr/>
            <a:lstStyle/>
            <a:p>
              <a:endParaRPr lang="en-IN"/>
            </a:p>
          </p:txBody>
        </p:sp>
        <p:sp>
          <p:nvSpPr>
            <p:cNvPr id="28" name="Chevron 27"/>
            <p:cNvSpPr/>
            <p:nvPr/>
          </p:nvSpPr>
          <p:spPr>
            <a:xfrm>
              <a:off x="2973745" y="4468622"/>
              <a:ext cx="1981972" cy="1568512"/>
            </a:xfrm>
            <a:prstGeom prst="chevron">
              <a:avLst>
                <a:gd name="adj" fmla="val 70610"/>
              </a:avLst>
            </a:prstGeom>
          </p:spPr>
          <p:style>
            <a:lnRef idx="2">
              <a:schemeClr val="accent2">
                <a:hueOff val="-485121"/>
                <a:satOff val="-27976"/>
                <a:lumOff val="2876"/>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endParaRPr lang="en-IN"/>
            </a:p>
          </p:txBody>
        </p:sp>
        <p:sp>
          <p:nvSpPr>
            <p:cNvPr id="29" name="Chevron 28"/>
            <p:cNvSpPr/>
            <p:nvPr/>
          </p:nvSpPr>
          <p:spPr>
            <a:xfrm>
              <a:off x="4164246" y="4468622"/>
              <a:ext cx="1981972" cy="1568512"/>
            </a:xfrm>
            <a:prstGeom prst="chevron">
              <a:avLst>
                <a:gd name="adj" fmla="val 70610"/>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a:lstStyle/>
            <a:p>
              <a:endParaRPr lang="en-IN"/>
            </a:p>
          </p:txBody>
        </p:sp>
        <p:sp>
          <p:nvSpPr>
            <p:cNvPr id="30" name="Chevron 29"/>
            <p:cNvSpPr/>
            <p:nvPr/>
          </p:nvSpPr>
          <p:spPr>
            <a:xfrm>
              <a:off x="5355688" y="4468622"/>
              <a:ext cx="1981972" cy="1568512"/>
            </a:xfrm>
            <a:prstGeom prst="chevron">
              <a:avLst>
                <a:gd name="adj" fmla="val 70610"/>
              </a:avLst>
            </a:prstGeom>
          </p:spPr>
          <p:style>
            <a:lnRef idx="2">
              <a:schemeClr val="accent2">
                <a:hueOff val="-970242"/>
                <a:satOff val="-55952"/>
                <a:lumOff val="5752"/>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a:lstStyle/>
            <a:p>
              <a:endParaRPr lang="en-IN"/>
            </a:p>
          </p:txBody>
        </p:sp>
        <p:sp>
          <p:nvSpPr>
            <p:cNvPr id="31" name="Chevron 30"/>
            <p:cNvSpPr/>
            <p:nvPr/>
          </p:nvSpPr>
          <p:spPr>
            <a:xfrm>
              <a:off x="6546190" y="4468622"/>
              <a:ext cx="1981972" cy="1568512"/>
            </a:xfrm>
            <a:prstGeom prst="chevron">
              <a:avLst>
                <a:gd name="adj" fmla="val 70610"/>
              </a:avLst>
            </a:prstGeom>
          </p:spPr>
          <p:style>
            <a:lnRef idx="2">
              <a:schemeClr val="accent2">
                <a:hueOff val="-1212803"/>
                <a:satOff val="-69940"/>
                <a:lumOff val="7190"/>
                <a:alphaOff val="0"/>
              </a:schemeClr>
            </a:lnRef>
            <a:fillRef idx="1">
              <a:schemeClr val="accent2">
                <a:hueOff val="-1212803"/>
                <a:satOff val="-69940"/>
                <a:lumOff val="7190"/>
                <a:alphaOff val="0"/>
              </a:schemeClr>
            </a:fillRef>
            <a:effectRef idx="0">
              <a:schemeClr val="accent2">
                <a:hueOff val="-1212803"/>
                <a:satOff val="-69940"/>
                <a:lumOff val="7190"/>
                <a:alphaOff val="0"/>
              </a:schemeClr>
            </a:effectRef>
            <a:fontRef idx="minor">
              <a:schemeClr val="lt1"/>
            </a:fontRef>
          </p:style>
          <p:txBody>
            <a:bodyPr/>
            <a:lstStyle/>
            <a:p>
              <a:endParaRPr lang="en-IN"/>
            </a:p>
          </p:txBody>
        </p:sp>
        <p:sp>
          <p:nvSpPr>
            <p:cNvPr id="32" name="Chevron 31"/>
            <p:cNvSpPr/>
            <p:nvPr/>
          </p:nvSpPr>
          <p:spPr>
            <a:xfrm>
              <a:off x="7737632" y="4468622"/>
              <a:ext cx="1981972" cy="1568512"/>
            </a:xfrm>
            <a:prstGeom prst="chevron">
              <a:avLst>
                <a:gd name="adj" fmla="val 70610"/>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IN"/>
            </a:p>
          </p:txBody>
        </p:sp>
        <p:sp>
          <p:nvSpPr>
            <p:cNvPr id="33" name="Freeform 32"/>
            <p:cNvSpPr/>
            <p:nvPr/>
          </p:nvSpPr>
          <p:spPr>
            <a:xfrm>
              <a:off x="591801" y="4625473"/>
              <a:ext cx="8580078" cy="1254810"/>
            </a:xfrm>
            <a:custGeom>
              <a:avLst/>
              <a:gdLst>
                <a:gd name="connsiteX0" fmla="*/ 0 w 8580078"/>
                <a:gd name="connsiteY0" fmla="*/ 0 h 1254810"/>
                <a:gd name="connsiteX1" fmla="*/ 8580078 w 8580078"/>
                <a:gd name="connsiteY1" fmla="*/ 0 h 1254810"/>
                <a:gd name="connsiteX2" fmla="*/ 8580078 w 8580078"/>
                <a:gd name="connsiteY2" fmla="*/ 1254810 h 1254810"/>
                <a:gd name="connsiteX3" fmla="*/ 0 w 8580078"/>
                <a:gd name="connsiteY3" fmla="*/ 1254810 h 1254810"/>
                <a:gd name="connsiteX4" fmla="*/ 0 w 8580078"/>
                <a:gd name="connsiteY4" fmla="*/ 0 h 1254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0078" h="1254810">
                  <a:moveTo>
                    <a:pt x="0" y="0"/>
                  </a:moveTo>
                  <a:lnTo>
                    <a:pt x="8580078" y="0"/>
                  </a:lnTo>
                  <a:lnTo>
                    <a:pt x="8580078" y="1254810"/>
                  </a:lnTo>
                  <a:lnTo>
                    <a:pt x="0" y="1254810"/>
                  </a:lnTo>
                  <a:lnTo>
                    <a:pt x="0" y="0"/>
                  </a:lnTo>
                  <a:close/>
                </a:path>
              </a:pathLst>
            </a:custGeom>
          </p:spPr>
          <p:style>
            <a:lnRef idx="2">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43180" tIns="43180" rIns="43180" bIns="43180" numCol="1" spcCol="1270" anchor="ctr" anchorCtr="0">
              <a:noAutofit/>
            </a:bodyPr>
            <a:lstStyle/>
            <a:p>
              <a:pPr marL="285750" lvl="0" indent="-285750" algn="l" defTabSz="755650" rtl="0">
                <a:lnSpc>
                  <a:spcPct val="90000"/>
                </a:lnSpc>
                <a:spcBef>
                  <a:spcPct val="0"/>
                </a:spcBef>
                <a:spcAft>
                  <a:spcPct val="35000"/>
                </a:spcAft>
                <a:buFont typeface="Arial" panose="020B0604020202020204" pitchFamily="34" charset="0"/>
                <a:buChar char="•"/>
              </a:pPr>
              <a:r>
                <a:rPr lang="en-IN" sz="1700" kern="1200" dirty="0">
                  <a:latin typeface="Cambria" panose="02040503050406030204" pitchFamily="18" charset="0"/>
                </a:rPr>
                <a:t>Exercise professional judgment; </a:t>
              </a:r>
            </a:p>
            <a:p>
              <a:pPr marL="285750" lvl="0" indent="-285750" algn="l" defTabSz="755650" rtl="0">
                <a:lnSpc>
                  <a:spcPct val="90000"/>
                </a:lnSpc>
                <a:spcBef>
                  <a:spcPct val="0"/>
                </a:spcBef>
                <a:spcAft>
                  <a:spcPct val="35000"/>
                </a:spcAft>
                <a:buFont typeface="Arial" panose="020B0604020202020204" pitchFamily="34" charset="0"/>
                <a:buChar char="•"/>
              </a:pPr>
              <a:r>
                <a:rPr lang="en-IN" sz="1700" kern="1200" dirty="0">
                  <a:latin typeface="Cambria" panose="02040503050406030204" pitchFamily="18" charset="0"/>
                </a:rPr>
                <a:t>Remain alert for new information and to changes in facts and circumstances; and </a:t>
              </a:r>
            </a:p>
            <a:p>
              <a:pPr marL="285750" lvl="0" indent="-285750" algn="l" defTabSz="755650" rtl="0">
                <a:lnSpc>
                  <a:spcPct val="90000"/>
                </a:lnSpc>
                <a:spcBef>
                  <a:spcPct val="0"/>
                </a:spcBef>
                <a:spcAft>
                  <a:spcPct val="35000"/>
                </a:spcAft>
                <a:buFont typeface="Arial" panose="020B0604020202020204" pitchFamily="34" charset="0"/>
                <a:buChar char="•"/>
              </a:pPr>
              <a:r>
                <a:rPr lang="en-IN" sz="1700" kern="1200" dirty="0">
                  <a:latin typeface="Cambria" panose="02040503050406030204" pitchFamily="18" charset="0"/>
                </a:rPr>
                <a:t>Use the reasonable and informed third party test</a:t>
              </a:r>
            </a:p>
          </p:txBody>
        </p:sp>
      </p:grpSp>
      <p:pic>
        <p:nvPicPr>
          <p:cNvPr id="1028" name="Picture 4" descr="https://media.istockphoto.com/photos/3d-social-media-notification-neon-light-exclamation-mark-icon-in-red-picture-id1149300789?b=1&amp;k=6&amp;m=1149300789&amp;s=170667a&amp;w=0&amp;h=r1O1ct2TSNAcd5Di-3m_26JV5DRhH2HgU8fzSp4J6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4127" y="4216999"/>
            <a:ext cx="1823350" cy="1823350"/>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9905180" y="4083622"/>
            <a:ext cx="2094562" cy="2071518"/>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13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Picture 22" descr="Labor, Law, Lawyer, Legal, Techn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9808"/>
            <a:ext cx="12192000" cy="5838192"/>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a:off x="-28136" y="1019808"/>
            <a:ext cx="12220136" cy="5838192"/>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1057890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The Conceptual Framework - Threats &amp; Safeguards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18" name="Group 17"/>
          <p:cNvGrpSpPr/>
          <p:nvPr/>
        </p:nvGrpSpPr>
        <p:grpSpPr>
          <a:xfrm>
            <a:off x="1091780" y="2178931"/>
            <a:ext cx="10188925" cy="3842041"/>
            <a:chOff x="2447478" y="2586796"/>
            <a:chExt cx="6818594" cy="3523808"/>
          </a:xfrm>
        </p:grpSpPr>
        <p:sp>
          <p:nvSpPr>
            <p:cNvPr id="19" name="Rectangle 18"/>
            <p:cNvSpPr/>
            <p:nvPr/>
          </p:nvSpPr>
          <p:spPr>
            <a:xfrm>
              <a:off x="2447478" y="2586796"/>
              <a:ext cx="6818594" cy="3523808"/>
            </a:xfrm>
            <a:prstGeom prst="rect">
              <a:avLst/>
            </a:prstGeom>
            <a:noFill/>
            <a:ln w="38100" cmpd="sng">
              <a:solidFill>
                <a:schemeClr val="accent5">
                  <a:lumMod val="5000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20" name="Freeform 19"/>
            <p:cNvSpPr/>
            <p:nvPr/>
          </p:nvSpPr>
          <p:spPr>
            <a:xfrm>
              <a:off x="3124545" y="2998909"/>
              <a:ext cx="2693042" cy="3014574"/>
            </a:xfrm>
            <a:custGeom>
              <a:avLst/>
              <a:gdLst>
                <a:gd name="connsiteX0" fmla="*/ 0 w 3166335"/>
                <a:gd name="connsiteY0" fmla="*/ 0 h 3014574"/>
                <a:gd name="connsiteX1" fmla="*/ 3166335 w 3166335"/>
                <a:gd name="connsiteY1" fmla="*/ 0 h 3014574"/>
                <a:gd name="connsiteX2" fmla="*/ 3166335 w 3166335"/>
                <a:gd name="connsiteY2" fmla="*/ 3014574 h 3014574"/>
                <a:gd name="connsiteX3" fmla="*/ 0 w 3166335"/>
                <a:gd name="connsiteY3" fmla="*/ 3014574 h 3014574"/>
                <a:gd name="connsiteX4" fmla="*/ 0 w 3166335"/>
                <a:gd name="connsiteY4" fmla="*/ 0 h 301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35" h="3014574">
                  <a:moveTo>
                    <a:pt x="0" y="0"/>
                  </a:moveTo>
                  <a:lnTo>
                    <a:pt x="3166335" y="0"/>
                  </a:lnTo>
                  <a:lnTo>
                    <a:pt x="3166335" y="3014574"/>
                  </a:lnTo>
                  <a:lnTo>
                    <a:pt x="0" y="30145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1066800" rtl="0">
                <a:lnSpc>
                  <a:spcPct val="90000"/>
                </a:lnSpc>
                <a:spcBef>
                  <a:spcPct val="0"/>
                </a:spcBef>
                <a:spcAft>
                  <a:spcPct val="35000"/>
                </a:spcAft>
              </a:pPr>
              <a:r>
                <a:rPr lang="en-US" sz="2300" b="1" kern="1200" dirty="0">
                  <a:solidFill>
                    <a:srgbClr val="C00000"/>
                  </a:solidFill>
                  <a:latin typeface="Cambria" panose="02040503050406030204" pitchFamily="18" charset="0"/>
                </a:rPr>
                <a:t>Threats</a:t>
              </a:r>
              <a:endParaRPr lang="en-IN" sz="2300" kern="1200" dirty="0">
                <a:solidFill>
                  <a:srgbClr val="C00000"/>
                </a:solidFill>
                <a:latin typeface="Cambria" panose="02040503050406030204" pitchFamily="18" charset="0"/>
              </a:endParaRPr>
            </a:p>
            <a:p>
              <a:pPr marL="171450" lvl="1" indent="-171450" algn="l" defTabSz="844550" rtl="0">
                <a:lnSpc>
                  <a:spcPct val="90000"/>
                </a:lnSpc>
                <a:spcBef>
                  <a:spcPts val="1000"/>
                </a:spcBef>
                <a:spcAft>
                  <a:spcPct val="15000"/>
                </a:spcAft>
                <a:buChar char="••"/>
              </a:pPr>
              <a:r>
                <a:rPr lang="en-US" b="1" kern="1200" dirty="0">
                  <a:latin typeface="Cambria" panose="02040503050406030204" pitchFamily="18" charset="0"/>
                </a:rPr>
                <a:t>Self Interest Threats</a:t>
              </a:r>
              <a:endParaRPr lang="en-IN" kern="1200" dirty="0">
                <a:latin typeface="Cambria" panose="02040503050406030204" pitchFamily="18" charset="0"/>
              </a:endParaRPr>
            </a:p>
            <a:p>
              <a:pPr marL="171450" lvl="1" indent="-171450" algn="l" defTabSz="844550" rtl="0">
                <a:lnSpc>
                  <a:spcPct val="90000"/>
                </a:lnSpc>
                <a:spcBef>
                  <a:spcPts val="1000"/>
                </a:spcBef>
                <a:spcAft>
                  <a:spcPct val="15000"/>
                </a:spcAft>
                <a:buChar char="••"/>
              </a:pPr>
              <a:r>
                <a:rPr lang="en-US" b="1" kern="1200" dirty="0">
                  <a:latin typeface="Cambria" panose="02040503050406030204" pitchFamily="18" charset="0"/>
                </a:rPr>
                <a:t>Self – review Threats</a:t>
              </a:r>
              <a:endParaRPr lang="en-IN" kern="1200" dirty="0">
                <a:latin typeface="Cambria" panose="02040503050406030204" pitchFamily="18" charset="0"/>
              </a:endParaRPr>
            </a:p>
            <a:p>
              <a:pPr marL="171450" lvl="1" indent="-171450" algn="l" defTabSz="844550" rtl="0">
                <a:lnSpc>
                  <a:spcPct val="90000"/>
                </a:lnSpc>
                <a:spcBef>
                  <a:spcPts val="1000"/>
                </a:spcBef>
                <a:spcAft>
                  <a:spcPct val="15000"/>
                </a:spcAft>
                <a:buChar char="••"/>
              </a:pPr>
              <a:r>
                <a:rPr lang="en-US" b="1" kern="1200" dirty="0">
                  <a:latin typeface="Cambria" panose="02040503050406030204" pitchFamily="18" charset="0"/>
                </a:rPr>
                <a:t>Advocacy Threats</a:t>
              </a:r>
              <a:endParaRPr lang="en-IN" kern="1200" dirty="0">
                <a:latin typeface="Cambria" panose="02040503050406030204" pitchFamily="18" charset="0"/>
              </a:endParaRPr>
            </a:p>
            <a:p>
              <a:pPr marL="171450" lvl="1" indent="-171450" algn="l" defTabSz="844550" rtl="0">
                <a:lnSpc>
                  <a:spcPct val="90000"/>
                </a:lnSpc>
                <a:spcBef>
                  <a:spcPts val="1000"/>
                </a:spcBef>
                <a:spcAft>
                  <a:spcPct val="15000"/>
                </a:spcAft>
                <a:buChar char="••"/>
              </a:pPr>
              <a:r>
                <a:rPr lang="en-US" b="1" kern="1200" dirty="0">
                  <a:latin typeface="Cambria" panose="02040503050406030204" pitchFamily="18" charset="0"/>
                </a:rPr>
                <a:t>Familiarity Threats</a:t>
              </a:r>
              <a:endParaRPr lang="en-IN" kern="1200" dirty="0">
                <a:latin typeface="Cambria" panose="02040503050406030204" pitchFamily="18" charset="0"/>
              </a:endParaRPr>
            </a:p>
            <a:p>
              <a:pPr marL="171450" lvl="1" indent="-171450" algn="l" defTabSz="844550" rtl="0">
                <a:lnSpc>
                  <a:spcPct val="90000"/>
                </a:lnSpc>
                <a:spcBef>
                  <a:spcPts val="1000"/>
                </a:spcBef>
                <a:spcAft>
                  <a:spcPct val="15000"/>
                </a:spcAft>
                <a:buChar char="••"/>
              </a:pPr>
              <a:r>
                <a:rPr lang="en-US" b="1" kern="1200" dirty="0">
                  <a:latin typeface="Cambria" panose="02040503050406030204" pitchFamily="18" charset="0"/>
                </a:rPr>
                <a:t>Intimidation Threats</a:t>
              </a:r>
              <a:endParaRPr lang="en-IN" kern="1200" dirty="0">
                <a:latin typeface="Cambria" panose="02040503050406030204" pitchFamily="18" charset="0"/>
              </a:endParaRPr>
            </a:p>
          </p:txBody>
        </p:sp>
        <p:sp>
          <p:nvSpPr>
            <p:cNvPr id="21" name="Freeform 20"/>
            <p:cNvSpPr/>
            <p:nvPr/>
          </p:nvSpPr>
          <p:spPr>
            <a:xfrm>
              <a:off x="5888125" y="2998909"/>
              <a:ext cx="3166335" cy="3014574"/>
            </a:xfrm>
            <a:custGeom>
              <a:avLst/>
              <a:gdLst>
                <a:gd name="connsiteX0" fmla="*/ 0 w 3166335"/>
                <a:gd name="connsiteY0" fmla="*/ 0 h 3014574"/>
                <a:gd name="connsiteX1" fmla="*/ 3166335 w 3166335"/>
                <a:gd name="connsiteY1" fmla="*/ 0 h 3014574"/>
                <a:gd name="connsiteX2" fmla="*/ 3166335 w 3166335"/>
                <a:gd name="connsiteY2" fmla="*/ 3014574 h 3014574"/>
                <a:gd name="connsiteX3" fmla="*/ 0 w 3166335"/>
                <a:gd name="connsiteY3" fmla="*/ 3014574 h 3014574"/>
                <a:gd name="connsiteX4" fmla="*/ 0 w 3166335"/>
                <a:gd name="connsiteY4" fmla="*/ 0 h 3014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35" h="3014574">
                  <a:moveTo>
                    <a:pt x="0" y="0"/>
                  </a:moveTo>
                  <a:lnTo>
                    <a:pt x="3166335" y="0"/>
                  </a:lnTo>
                  <a:lnTo>
                    <a:pt x="3166335" y="3014574"/>
                  </a:lnTo>
                  <a:lnTo>
                    <a:pt x="0" y="301457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lvl="0" algn="ctr" defTabSz="1066800" rtl="0">
                <a:lnSpc>
                  <a:spcPct val="90000"/>
                </a:lnSpc>
                <a:spcBef>
                  <a:spcPct val="0"/>
                </a:spcBef>
                <a:spcAft>
                  <a:spcPct val="35000"/>
                </a:spcAft>
              </a:pPr>
              <a:r>
                <a:rPr lang="en-US" sz="2300" b="1" kern="1200" dirty="0">
                  <a:solidFill>
                    <a:srgbClr val="C00000"/>
                  </a:solidFill>
                  <a:latin typeface="Cambria" panose="02040503050406030204" pitchFamily="18" charset="0"/>
                </a:rPr>
                <a:t>Safeguards</a:t>
              </a:r>
              <a:endParaRPr lang="en-IN" sz="2300" kern="1200" dirty="0">
                <a:solidFill>
                  <a:srgbClr val="C00000"/>
                </a:solidFill>
                <a:latin typeface="Cambria" panose="02040503050406030204" pitchFamily="18" charset="0"/>
              </a:endParaRPr>
            </a:p>
            <a:p>
              <a:pPr marL="171450" lvl="1" indent="-171450" algn="l" defTabSz="844550" rtl="0">
                <a:lnSpc>
                  <a:spcPct val="90000"/>
                </a:lnSpc>
                <a:spcBef>
                  <a:spcPts val="800"/>
                </a:spcBef>
                <a:spcAft>
                  <a:spcPct val="15000"/>
                </a:spcAft>
                <a:buChar char="••"/>
              </a:pPr>
              <a:r>
                <a:rPr lang="en-US" b="1" kern="1200" dirty="0">
                  <a:latin typeface="Cambria" panose="02040503050406030204" pitchFamily="18" charset="0"/>
                </a:rPr>
                <a:t>Education, Training &amp; Experience</a:t>
              </a:r>
              <a:endParaRPr lang="en-IN" kern="1200" dirty="0">
                <a:latin typeface="Cambria" panose="02040503050406030204" pitchFamily="18" charset="0"/>
              </a:endParaRPr>
            </a:p>
            <a:p>
              <a:pPr marL="171450" lvl="1" indent="-171450" algn="l" defTabSz="844550" rtl="0">
                <a:lnSpc>
                  <a:spcPct val="90000"/>
                </a:lnSpc>
                <a:spcBef>
                  <a:spcPts val="800"/>
                </a:spcBef>
                <a:spcAft>
                  <a:spcPct val="15000"/>
                </a:spcAft>
                <a:buChar char="••"/>
              </a:pPr>
              <a:r>
                <a:rPr lang="en-US" b="1" kern="1200" dirty="0">
                  <a:latin typeface="Cambria" panose="02040503050406030204" pitchFamily="18" charset="0"/>
                </a:rPr>
                <a:t>Continuous Professional Education</a:t>
              </a:r>
              <a:endParaRPr lang="en-IN" kern="1200" dirty="0">
                <a:latin typeface="Cambria" panose="02040503050406030204" pitchFamily="18" charset="0"/>
              </a:endParaRPr>
            </a:p>
            <a:p>
              <a:pPr marL="171450" lvl="1" indent="-171450" algn="l" defTabSz="844550" rtl="0">
                <a:lnSpc>
                  <a:spcPct val="90000"/>
                </a:lnSpc>
                <a:spcBef>
                  <a:spcPts val="800"/>
                </a:spcBef>
                <a:spcAft>
                  <a:spcPct val="15000"/>
                </a:spcAft>
                <a:buChar char="••"/>
              </a:pPr>
              <a:r>
                <a:rPr lang="en-US" b="1" kern="1200" dirty="0">
                  <a:latin typeface="Cambria" panose="02040503050406030204" pitchFamily="18" charset="0"/>
                </a:rPr>
                <a:t>Corporate Governance</a:t>
              </a:r>
              <a:endParaRPr lang="en-IN" kern="1200" dirty="0">
                <a:latin typeface="Cambria" panose="02040503050406030204" pitchFamily="18" charset="0"/>
              </a:endParaRPr>
            </a:p>
            <a:p>
              <a:pPr marL="171450" lvl="1" indent="-171450" algn="l" defTabSz="844550" rtl="0">
                <a:lnSpc>
                  <a:spcPct val="90000"/>
                </a:lnSpc>
                <a:spcBef>
                  <a:spcPts val="800"/>
                </a:spcBef>
                <a:spcAft>
                  <a:spcPct val="15000"/>
                </a:spcAft>
                <a:buChar char="••"/>
              </a:pPr>
              <a:r>
                <a:rPr lang="en-US" b="1" kern="1200" dirty="0">
                  <a:latin typeface="Cambria" panose="02040503050406030204" pitchFamily="18" charset="0"/>
                </a:rPr>
                <a:t>Professional Standards</a:t>
              </a:r>
              <a:endParaRPr lang="en-IN" kern="1200" dirty="0">
                <a:latin typeface="Cambria" panose="02040503050406030204" pitchFamily="18" charset="0"/>
              </a:endParaRPr>
            </a:p>
            <a:p>
              <a:pPr marL="171450" lvl="1" indent="-171450" algn="l" defTabSz="844550" rtl="0">
                <a:lnSpc>
                  <a:spcPct val="90000"/>
                </a:lnSpc>
                <a:spcBef>
                  <a:spcPts val="800"/>
                </a:spcBef>
                <a:spcAft>
                  <a:spcPct val="15000"/>
                </a:spcAft>
                <a:buChar char="••"/>
              </a:pPr>
              <a:r>
                <a:rPr lang="en-US" b="1" kern="1200" dirty="0">
                  <a:latin typeface="Cambria" panose="02040503050406030204" pitchFamily="18" charset="0"/>
                </a:rPr>
                <a:t>Regulatory Monitoring &amp; Disciplinary Mechanism</a:t>
              </a:r>
              <a:endParaRPr lang="en-IN" kern="1200" dirty="0">
                <a:latin typeface="Cambria" panose="02040503050406030204" pitchFamily="18" charset="0"/>
              </a:endParaRPr>
            </a:p>
            <a:p>
              <a:pPr marL="171450" lvl="1" indent="-171450" algn="l" defTabSz="844550" rtl="0">
                <a:lnSpc>
                  <a:spcPct val="90000"/>
                </a:lnSpc>
                <a:spcBef>
                  <a:spcPts val="800"/>
                </a:spcBef>
                <a:spcAft>
                  <a:spcPct val="15000"/>
                </a:spcAft>
                <a:buChar char="••"/>
              </a:pPr>
              <a:r>
                <a:rPr lang="en-US" b="1" kern="1200" dirty="0">
                  <a:latin typeface="Cambria" panose="02040503050406030204" pitchFamily="18" charset="0"/>
                </a:rPr>
                <a:t>External Review</a:t>
              </a:r>
              <a:endParaRPr lang="en-IN" kern="1200" dirty="0">
                <a:latin typeface="Cambria" panose="02040503050406030204" pitchFamily="18" charset="0"/>
              </a:endParaRPr>
            </a:p>
          </p:txBody>
        </p:sp>
        <p:sp>
          <p:nvSpPr>
            <p:cNvPr id="24" name="Straight Connector 23"/>
            <p:cNvSpPr/>
            <p:nvPr/>
          </p:nvSpPr>
          <p:spPr>
            <a:xfrm>
              <a:off x="5681128" y="2998909"/>
              <a:ext cx="783" cy="2879209"/>
            </a:xfrm>
            <a:prstGeom prst="line">
              <a:avLst/>
            </a:prstGeom>
            <a:ln>
              <a:solidFill>
                <a:schemeClr val="tx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N"/>
            </a:p>
          </p:txBody>
        </p:sp>
      </p:grpSp>
      <p:sp>
        <p:nvSpPr>
          <p:cNvPr id="15" name="Up Arrow 14"/>
          <p:cNvSpPr/>
          <p:nvPr/>
        </p:nvSpPr>
        <p:spPr>
          <a:xfrm>
            <a:off x="10895257" y="2167024"/>
            <a:ext cx="799023" cy="949829"/>
          </a:xfrm>
          <a:prstGeom prst="upArrow">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16" name="Down Arrow 15"/>
          <p:cNvSpPr/>
          <p:nvPr/>
        </p:nvSpPr>
        <p:spPr>
          <a:xfrm>
            <a:off x="692269" y="2164347"/>
            <a:ext cx="799023" cy="968107"/>
          </a:xfrm>
          <a:prstGeom prst="downArrow">
            <a:avLst/>
          </a:pr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17" name="Down Arrow 16"/>
          <p:cNvSpPr/>
          <p:nvPr/>
        </p:nvSpPr>
        <p:spPr>
          <a:xfrm>
            <a:off x="819611" y="3400742"/>
            <a:ext cx="572556" cy="694382"/>
          </a:xfrm>
          <a:prstGeom prst="downArrow">
            <a:avLst/>
          </a:pr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22" name="Down Arrow 21"/>
          <p:cNvSpPr/>
          <p:nvPr/>
        </p:nvSpPr>
        <p:spPr>
          <a:xfrm>
            <a:off x="888597" y="4436352"/>
            <a:ext cx="406366" cy="526082"/>
          </a:xfrm>
          <a:prstGeom prst="downArrow">
            <a:avLst/>
          </a:pr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23" name="Down Arrow 22"/>
          <p:cNvSpPr/>
          <p:nvPr/>
        </p:nvSpPr>
        <p:spPr>
          <a:xfrm>
            <a:off x="945497" y="5260495"/>
            <a:ext cx="320784" cy="425295"/>
          </a:xfrm>
          <a:prstGeom prst="downArrow">
            <a:avLst/>
          </a:pr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25" name="Down Arrow 24"/>
          <p:cNvSpPr/>
          <p:nvPr/>
        </p:nvSpPr>
        <p:spPr>
          <a:xfrm flipV="1">
            <a:off x="11003404" y="3360259"/>
            <a:ext cx="572556" cy="694382"/>
          </a:xfrm>
          <a:prstGeom prst="downArrow">
            <a:avLst/>
          </a:prstGeom>
          <a:solidFill>
            <a:srgbClr val="70AD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26" name="Down Arrow 25"/>
          <p:cNvSpPr/>
          <p:nvPr/>
        </p:nvSpPr>
        <p:spPr>
          <a:xfrm flipV="1">
            <a:off x="11072390" y="4395869"/>
            <a:ext cx="406366" cy="526082"/>
          </a:xfrm>
          <a:prstGeom prst="downArrow">
            <a:avLst/>
          </a:prstGeom>
          <a:solidFill>
            <a:srgbClr val="70AD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27" name="Down Arrow 26"/>
          <p:cNvSpPr/>
          <p:nvPr/>
        </p:nvSpPr>
        <p:spPr>
          <a:xfrm flipV="1">
            <a:off x="11129290" y="5220012"/>
            <a:ext cx="320784" cy="425295"/>
          </a:xfrm>
          <a:prstGeom prst="downArrow">
            <a:avLst/>
          </a:prstGeom>
          <a:solidFill>
            <a:srgbClr val="70AD4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Tree>
    <p:extLst>
      <p:ext uri="{BB962C8B-B14F-4D97-AF65-F5344CB8AC3E}">
        <p14:creationId xmlns:p14="http://schemas.microsoft.com/office/powerpoint/2010/main" val="2947820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Diagram 7">
            <a:extLst>
              <a:ext uri="{FF2B5EF4-FFF2-40B4-BE49-F238E27FC236}">
                <a16:creationId xmlns:a16="http://schemas.microsoft.com/office/drawing/2014/main" id="{D8AA012A-0657-409A-9F7D-BEB40DBB8A6F}"/>
              </a:ext>
            </a:extLst>
          </p:cNvPr>
          <p:cNvGraphicFramePr/>
          <p:nvPr>
            <p:extLst>
              <p:ext uri="{D42A27DB-BD31-4B8C-83A1-F6EECF244321}">
                <p14:modId xmlns:p14="http://schemas.microsoft.com/office/powerpoint/2010/main" val="2326174926"/>
              </p:ext>
            </p:extLst>
          </p:nvPr>
        </p:nvGraphicFramePr>
        <p:xfrm>
          <a:off x="928466" y="854562"/>
          <a:ext cx="10198879" cy="4695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0" y="5434516"/>
            <a:ext cx="12192000" cy="1026942"/>
          </a:xfrm>
          <a:prstGeom prst="rect">
            <a:avLst/>
          </a:prstGeom>
          <a:solidFill>
            <a:schemeClr val="accent1">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Cambria" panose="02040503050406030204" pitchFamily="18" charset="0"/>
              </a:rPr>
              <a:t>In the  Code of Ethics, 2009, safeguards to be considered for threats </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other than “clearly insignificant”</a:t>
            </a:r>
          </a:p>
          <a:p>
            <a:endParaRPr lang="en-US" sz="900" b="1" dirty="0">
              <a:solidFill>
                <a:schemeClr val="bg1"/>
              </a:solidFill>
              <a:effectLst>
                <a:outerShdw blurRad="38100" dist="38100" dir="2700000" algn="tl">
                  <a:srgbClr val="000000">
                    <a:alpha val="43137"/>
                  </a:srgbClr>
                </a:outerShdw>
              </a:effectLst>
              <a:latin typeface="Cambria" panose="02040503050406030204" pitchFamily="18" charset="0"/>
            </a:endParaRPr>
          </a:p>
          <a:p>
            <a:r>
              <a:rPr lang="en-US" sz="1600" b="1" dirty="0">
                <a:solidFill>
                  <a:schemeClr val="bg1"/>
                </a:solidFill>
                <a:latin typeface="Cambria" panose="02040503050406030204" pitchFamily="18" charset="0"/>
              </a:rPr>
              <a:t>In the Code of Ethics, 2019, the application of safeguards  required to eliminate threats or to reduce them to ‘</a:t>
            </a:r>
            <a:r>
              <a:rPr lang="en-US" sz="1600" b="1" dirty="0">
                <a:solidFill>
                  <a:schemeClr val="bg1"/>
                </a:solidFill>
                <a:effectLst>
                  <a:outerShdw blurRad="38100" dist="38100" dir="2700000" algn="tl">
                    <a:srgbClr val="000000">
                      <a:alpha val="43137"/>
                    </a:srgbClr>
                  </a:outerShdw>
                </a:effectLst>
                <a:latin typeface="Cambria" panose="02040503050406030204" pitchFamily="18" charset="0"/>
              </a:rPr>
              <a:t>an acceptable level’</a:t>
            </a:r>
            <a:endParaRPr lang="en-IN" sz="1600" dirty="0">
              <a:solidFill>
                <a:schemeClr val="bg1"/>
              </a:solidFill>
              <a:latin typeface="Cambria" panose="02040503050406030204" pitchFamily="18" charset="0"/>
            </a:endParaRPr>
          </a:p>
        </p:txBody>
      </p:sp>
      <p:grpSp>
        <p:nvGrpSpPr>
          <p:cNvPr id="11" name="Group 10"/>
          <p:cNvGrpSpPr/>
          <p:nvPr/>
        </p:nvGrpSpPr>
        <p:grpSpPr>
          <a:xfrm>
            <a:off x="9793079" y="2057450"/>
            <a:ext cx="2220564" cy="2489982"/>
            <a:chOff x="8292920" y="2096086"/>
            <a:chExt cx="1702999" cy="2489982"/>
          </a:xfrm>
        </p:grpSpPr>
        <p:sp>
          <p:nvSpPr>
            <p:cNvPr id="12" name="Up Arrow 11"/>
            <p:cNvSpPr/>
            <p:nvPr/>
          </p:nvSpPr>
          <p:spPr>
            <a:xfrm>
              <a:off x="8324864" y="2096086"/>
              <a:ext cx="612788" cy="796793"/>
            </a:xfrm>
            <a:prstGeom prst="upArrow">
              <a:avLst/>
            </a:prstGeom>
            <a:solidFill>
              <a:schemeClr val="accent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13" name="Freeform 12"/>
            <p:cNvSpPr/>
            <p:nvPr/>
          </p:nvSpPr>
          <p:spPr>
            <a:xfrm>
              <a:off x="8956036" y="2096086"/>
              <a:ext cx="1039883" cy="796793"/>
            </a:xfrm>
            <a:custGeom>
              <a:avLst/>
              <a:gdLst>
                <a:gd name="connsiteX0" fmla="*/ 0 w 1039883"/>
                <a:gd name="connsiteY0" fmla="*/ 0 h 796793"/>
                <a:gd name="connsiteX1" fmla="*/ 1039883 w 1039883"/>
                <a:gd name="connsiteY1" fmla="*/ 0 h 796793"/>
                <a:gd name="connsiteX2" fmla="*/ 1039883 w 1039883"/>
                <a:gd name="connsiteY2" fmla="*/ 796793 h 796793"/>
                <a:gd name="connsiteX3" fmla="*/ 0 w 1039883"/>
                <a:gd name="connsiteY3" fmla="*/ 796793 h 796793"/>
                <a:gd name="connsiteX4" fmla="*/ 0 w 1039883"/>
                <a:gd name="connsiteY4" fmla="*/ 0 h 79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883" h="796793">
                  <a:moveTo>
                    <a:pt x="0" y="0"/>
                  </a:moveTo>
                  <a:lnTo>
                    <a:pt x="1039883" y="0"/>
                  </a:lnTo>
                  <a:lnTo>
                    <a:pt x="1039883" y="796793"/>
                  </a:lnTo>
                  <a:lnTo>
                    <a:pt x="0" y="796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n-US" sz="2500" b="1" kern="1200" dirty="0">
                  <a:solidFill>
                    <a:srgbClr val="2F528F"/>
                  </a:solidFill>
                  <a:latin typeface="Cambria" panose="02040503050406030204" pitchFamily="18" charset="0"/>
                </a:rPr>
                <a:t>Accept</a:t>
              </a:r>
              <a:endParaRPr lang="en-IN" sz="2500" b="1" kern="1200" dirty="0">
                <a:solidFill>
                  <a:srgbClr val="2F528F"/>
                </a:solidFill>
                <a:latin typeface="Cambria" panose="02040503050406030204" pitchFamily="18" charset="0"/>
              </a:endParaRPr>
            </a:p>
          </p:txBody>
        </p:sp>
        <p:sp>
          <p:nvSpPr>
            <p:cNvPr id="14" name="Down Arrow 13"/>
            <p:cNvSpPr/>
            <p:nvPr/>
          </p:nvSpPr>
          <p:spPr>
            <a:xfrm>
              <a:off x="8292920" y="3789275"/>
              <a:ext cx="612788" cy="796793"/>
            </a:xfrm>
            <a:prstGeom prst="downArrow">
              <a:avLst/>
            </a:pr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15" name="Freeform 14"/>
            <p:cNvSpPr/>
            <p:nvPr/>
          </p:nvSpPr>
          <p:spPr>
            <a:xfrm>
              <a:off x="8924093" y="3789275"/>
              <a:ext cx="1039883" cy="796793"/>
            </a:xfrm>
            <a:custGeom>
              <a:avLst/>
              <a:gdLst>
                <a:gd name="connsiteX0" fmla="*/ 0 w 1039883"/>
                <a:gd name="connsiteY0" fmla="*/ 0 h 796793"/>
                <a:gd name="connsiteX1" fmla="*/ 1039883 w 1039883"/>
                <a:gd name="connsiteY1" fmla="*/ 0 h 796793"/>
                <a:gd name="connsiteX2" fmla="*/ 1039883 w 1039883"/>
                <a:gd name="connsiteY2" fmla="*/ 796793 h 796793"/>
                <a:gd name="connsiteX3" fmla="*/ 0 w 1039883"/>
                <a:gd name="connsiteY3" fmla="*/ 796793 h 796793"/>
                <a:gd name="connsiteX4" fmla="*/ 0 w 1039883"/>
                <a:gd name="connsiteY4" fmla="*/ 0 h 796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883" h="796793">
                  <a:moveTo>
                    <a:pt x="0" y="0"/>
                  </a:moveTo>
                  <a:lnTo>
                    <a:pt x="1039883" y="0"/>
                  </a:lnTo>
                  <a:lnTo>
                    <a:pt x="1039883" y="796793"/>
                  </a:lnTo>
                  <a:lnTo>
                    <a:pt x="0" y="7967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9352" tIns="0" rIns="149352" bIns="149352" numCol="1" spcCol="1270" anchor="ctr" anchorCtr="0">
              <a:noAutofit/>
            </a:bodyPr>
            <a:lstStyle/>
            <a:p>
              <a:pPr lvl="0" algn="l" defTabSz="933450" rtl="0">
                <a:lnSpc>
                  <a:spcPct val="90000"/>
                </a:lnSpc>
                <a:spcBef>
                  <a:spcPct val="0"/>
                </a:spcBef>
                <a:spcAft>
                  <a:spcPct val="35000"/>
                </a:spcAft>
              </a:pPr>
              <a:r>
                <a:rPr lang="en-US" sz="2500" b="1" kern="1200" dirty="0">
                  <a:solidFill>
                    <a:srgbClr val="2F528F"/>
                  </a:solidFill>
                  <a:latin typeface="Cambria" panose="02040503050406030204" pitchFamily="18" charset="0"/>
                </a:rPr>
                <a:t>Reject</a:t>
              </a:r>
              <a:endParaRPr lang="en-IN" sz="2500" b="1" kern="1200" dirty="0">
                <a:solidFill>
                  <a:srgbClr val="2F528F"/>
                </a:solidFill>
                <a:latin typeface="Cambria" panose="02040503050406030204" pitchFamily="18" charset="0"/>
              </a:endParaRPr>
            </a:p>
          </p:txBody>
        </p:sp>
      </p:grpSp>
      <p:sp>
        <p:nvSpPr>
          <p:cNvPr id="16" name="TextBox 15"/>
          <p:cNvSpPr txBox="1"/>
          <p:nvPr/>
        </p:nvSpPr>
        <p:spPr>
          <a:xfrm>
            <a:off x="1420838" y="98474"/>
            <a:ext cx="1057890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The Conceptual Framework - Threats &amp; Safeguards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Tree>
    <p:extLst>
      <p:ext uri="{BB962C8B-B14F-4D97-AF65-F5344CB8AC3E}">
        <p14:creationId xmlns:p14="http://schemas.microsoft.com/office/powerpoint/2010/main" val="2269582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pic>
        <p:nvPicPr>
          <p:cNvPr id="2052" name="Picture 4" descr="Business, Idea, Growth, Business Id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6321"/>
            <a:ext cx="12192000" cy="5637207"/>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28136" y="252130"/>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290918" y="59837"/>
            <a:ext cx="10717306"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The Fundamental Principles and Independence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5" name="Rectangle 24"/>
          <p:cNvSpPr/>
          <p:nvPr/>
        </p:nvSpPr>
        <p:spPr>
          <a:xfrm>
            <a:off x="0" y="1030408"/>
            <a:ext cx="12008224" cy="5706568"/>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10" name="Diagram 9"/>
          <p:cNvGraphicFramePr/>
          <p:nvPr>
            <p:extLst>
              <p:ext uri="{D42A27DB-BD31-4B8C-83A1-F6EECF244321}">
                <p14:modId xmlns:p14="http://schemas.microsoft.com/office/powerpoint/2010/main" val="2682486710"/>
              </p:ext>
            </p:extLst>
          </p:nvPr>
        </p:nvGraphicFramePr>
        <p:xfrm>
          <a:off x="184138" y="252130"/>
          <a:ext cx="11558059" cy="536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2763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6" name="Straight Connector 5"/>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7" name="Pentagon 6"/>
          <p:cNvSpPr/>
          <p:nvPr/>
        </p:nvSpPr>
        <p:spPr>
          <a:xfrm>
            <a:off x="-28136" y="252130"/>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290918" y="72717"/>
            <a:ext cx="10717306"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The Fundamental Principles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25" name="Group 24"/>
          <p:cNvGrpSpPr/>
          <p:nvPr/>
        </p:nvGrpSpPr>
        <p:grpSpPr>
          <a:xfrm>
            <a:off x="139413" y="1241325"/>
            <a:ext cx="11866660" cy="5229813"/>
            <a:chOff x="139413" y="1241325"/>
            <a:chExt cx="11866660" cy="5229813"/>
          </a:xfrm>
        </p:grpSpPr>
        <p:sp>
          <p:nvSpPr>
            <p:cNvPr id="26" name="Freeform 25"/>
            <p:cNvSpPr/>
            <p:nvPr/>
          </p:nvSpPr>
          <p:spPr>
            <a:xfrm>
              <a:off x="454026" y="1241325"/>
              <a:ext cx="5524945" cy="2275918"/>
            </a:xfrm>
            <a:custGeom>
              <a:avLst/>
              <a:gdLst>
                <a:gd name="connsiteX0" fmla="*/ 0 w 5524945"/>
                <a:gd name="connsiteY0" fmla="*/ 0 h 1726545"/>
                <a:gd name="connsiteX1" fmla="*/ 5524945 w 5524945"/>
                <a:gd name="connsiteY1" fmla="*/ 0 h 1726545"/>
                <a:gd name="connsiteX2" fmla="*/ 5524945 w 5524945"/>
                <a:gd name="connsiteY2" fmla="*/ 1726545 h 1726545"/>
                <a:gd name="connsiteX3" fmla="*/ 0 w 5524945"/>
                <a:gd name="connsiteY3" fmla="*/ 1726545 h 1726545"/>
                <a:gd name="connsiteX4" fmla="*/ 0 w 5524945"/>
                <a:gd name="connsiteY4" fmla="*/ 0 h 172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945" h="1726545">
                  <a:moveTo>
                    <a:pt x="0" y="0"/>
                  </a:moveTo>
                  <a:lnTo>
                    <a:pt x="5524945" y="0"/>
                  </a:lnTo>
                  <a:lnTo>
                    <a:pt x="5524945" y="1726545"/>
                  </a:lnTo>
                  <a:lnTo>
                    <a:pt x="0" y="172654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69447" tIns="60960" rIns="60960" bIns="60960" numCol="1" spcCol="1270" anchor="ctr" anchorCtr="0">
              <a:noAutofit/>
            </a:bodyPr>
            <a:lstStyle/>
            <a:p>
              <a:pPr lvl="0" algn="just" defTabSz="711200" rtl="0">
                <a:lnSpc>
                  <a:spcPct val="90000"/>
                </a:lnSpc>
                <a:spcBef>
                  <a:spcPts val="600"/>
                </a:spcBef>
                <a:spcAft>
                  <a:spcPct val="35000"/>
                </a:spcAft>
              </a:pPr>
              <a:r>
                <a:rPr lang="en-US" sz="1600" b="1" kern="1200" dirty="0">
                  <a:latin typeface="Cambria" panose="02040503050406030204" pitchFamily="18" charset="0"/>
                </a:rPr>
                <a:t>Integrity</a:t>
              </a:r>
              <a:endParaRPr lang="en-IN" sz="1600" b="1"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Integrity implies fair dealing and truthfulness</a:t>
              </a:r>
              <a:endParaRPr lang="en-IN" sz="1600"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This requires an accountant to be straightforward and honest in all professional and business relationships</a:t>
              </a:r>
              <a:endParaRPr lang="en-IN" sz="1600" kern="1200" dirty="0">
                <a:latin typeface="Cambria" panose="02040503050406030204" pitchFamily="18" charset="0"/>
              </a:endParaRPr>
            </a:p>
          </p:txBody>
        </p:sp>
        <p:sp>
          <p:nvSpPr>
            <p:cNvPr id="27" name="Rectangle 26"/>
            <p:cNvSpPr/>
            <p:nvPr/>
          </p:nvSpPr>
          <p:spPr>
            <a:xfrm>
              <a:off x="139413" y="1753751"/>
              <a:ext cx="1209600" cy="1209600"/>
            </a:xfrm>
            <a:prstGeom prst="rect">
              <a:avLst/>
            </a:prstGeom>
            <a:pattFill prst="pct90">
              <a:fgClr>
                <a:srgbClr val="41719C"/>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28" name="Freeform 27"/>
            <p:cNvSpPr/>
            <p:nvPr/>
          </p:nvSpPr>
          <p:spPr>
            <a:xfrm>
              <a:off x="6481128" y="1241325"/>
              <a:ext cx="5524945" cy="2275918"/>
            </a:xfrm>
            <a:custGeom>
              <a:avLst/>
              <a:gdLst>
                <a:gd name="connsiteX0" fmla="*/ 0 w 5524945"/>
                <a:gd name="connsiteY0" fmla="*/ 0 h 1726545"/>
                <a:gd name="connsiteX1" fmla="*/ 5524945 w 5524945"/>
                <a:gd name="connsiteY1" fmla="*/ 0 h 1726545"/>
                <a:gd name="connsiteX2" fmla="*/ 5524945 w 5524945"/>
                <a:gd name="connsiteY2" fmla="*/ 1726545 h 1726545"/>
                <a:gd name="connsiteX3" fmla="*/ 0 w 5524945"/>
                <a:gd name="connsiteY3" fmla="*/ 1726545 h 1726545"/>
                <a:gd name="connsiteX4" fmla="*/ 0 w 5524945"/>
                <a:gd name="connsiteY4" fmla="*/ 0 h 172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945" h="1726545">
                  <a:moveTo>
                    <a:pt x="0" y="0"/>
                  </a:moveTo>
                  <a:lnTo>
                    <a:pt x="5524945" y="0"/>
                  </a:lnTo>
                  <a:lnTo>
                    <a:pt x="5524945" y="1726545"/>
                  </a:lnTo>
                  <a:lnTo>
                    <a:pt x="0" y="172654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69447" tIns="60960" rIns="60960" bIns="60960" numCol="1" spcCol="1270" anchor="ctr" anchorCtr="0">
              <a:noAutofit/>
            </a:bodyPr>
            <a:lstStyle/>
            <a:p>
              <a:pPr lvl="0" algn="just" defTabSz="711200" rtl="0">
                <a:lnSpc>
                  <a:spcPct val="90000"/>
                </a:lnSpc>
                <a:spcBef>
                  <a:spcPts val="600"/>
                </a:spcBef>
                <a:spcAft>
                  <a:spcPct val="35000"/>
                </a:spcAft>
              </a:pPr>
              <a:r>
                <a:rPr lang="en-US" sz="1600" b="1" kern="1200" dirty="0">
                  <a:latin typeface="Cambria" panose="02040503050406030204" pitchFamily="18" charset="0"/>
                </a:rPr>
                <a:t>Objectivity</a:t>
              </a:r>
              <a:endParaRPr lang="en-IN" sz="1600" b="1"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Objectivity implies independent from subjectivity caused by perception or bias</a:t>
              </a:r>
              <a:endParaRPr lang="en-IN" sz="1600"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This requires an accountant to not to compromise professional or business judgment because of bias, conflict of interest or undue influence of others</a:t>
              </a:r>
              <a:endParaRPr lang="en-IN" sz="1600" kern="1200" dirty="0">
                <a:latin typeface="Cambria" panose="02040503050406030204" pitchFamily="18" charset="0"/>
              </a:endParaRPr>
            </a:p>
          </p:txBody>
        </p:sp>
        <p:sp>
          <p:nvSpPr>
            <p:cNvPr id="29" name="Rectangle 28"/>
            <p:cNvSpPr/>
            <p:nvPr/>
          </p:nvSpPr>
          <p:spPr>
            <a:xfrm>
              <a:off x="6166515" y="1753751"/>
              <a:ext cx="1209600" cy="1209600"/>
            </a:xfrm>
            <a:prstGeom prst="rect">
              <a:avLst/>
            </a:prstGeom>
            <a:pattFill prst="pct90">
              <a:fgClr>
                <a:srgbClr val="41719C"/>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30" name="Freeform 29"/>
            <p:cNvSpPr/>
            <p:nvPr/>
          </p:nvSpPr>
          <p:spPr>
            <a:xfrm>
              <a:off x="1153550" y="4185468"/>
              <a:ext cx="10027068" cy="2285670"/>
            </a:xfrm>
            <a:custGeom>
              <a:avLst/>
              <a:gdLst>
                <a:gd name="connsiteX0" fmla="*/ 0 w 5524945"/>
                <a:gd name="connsiteY0" fmla="*/ 0 h 1726545"/>
                <a:gd name="connsiteX1" fmla="*/ 5524945 w 5524945"/>
                <a:gd name="connsiteY1" fmla="*/ 0 h 1726545"/>
                <a:gd name="connsiteX2" fmla="*/ 5524945 w 5524945"/>
                <a:gd name="connsiteY2" fmla="*/ 1726545 h 1726545"/>
                <a:gd name="connsiteX3" fmla="*/ 0 w 5524945"/>
                <a:gd name="connsiteY3" fmla="*/ 1726545 h 1726545"/>
                <a:gd name="connsiteX4" fmla="*/ 0 w 5524945"/>
                <a:gd name="connsiteY4" fmla="*/ 0 h 1726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4945" h="1726545">
                  <a:moveTo>
                    <a:pt x="0" y="0"/>
                  </a:moveTo>
                  <a:lnTo>
                    <a:pt x="5524945" y="0"/>
                  </a:lnTo>
                  <a:lnTo>
                    <a:pt x="5524945" y="1726545"/>
                  </a:lnTo>
                  <a:lnTo>
                    <a:pt x="0" y="1726545"/>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169447" tIns="60960" rIns="60960" bIns="60960" numCol="1" spcCol="1270" anchor="ctr" anchorCtr="0">
              <a:noAutofit/>
            </a:bodyPr>
            <a:lstStyle/>
            <a:p>
              <a:pPr lvl="0" algn="just" defTabSz="711200" rtl="0">
                <a:lnSpc>
                  <a:spcPct val="90000"/>
                </a:lnSpc>
                <a:spcBef>
                  <a:spcPts val="600"/>
                </a:spcBef>
                <a:spcAft>
                  <a:spcPct val="35000"/>
                </a:spcAft>
              </a:pPr>
              <a:r>
                <a:rPr lang="en-US" sz="1600" b="1" kern="1200" dirty="0">
                  <a:latin typeface="Cambria" panose="02040503050406030204" pitchFamily="18" charset="0"/>
                </a:rPr>
                <a:t>Professional Competence and Due Care</a:t>
              </a:r>
              <a:endParaRPr lang="en-IN" sz="1600" b="1"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Professional Competence and Due Care implies capability to perform skillfully and acting diligently</a:t>
              </a:r>
              <a:endParaRPr lang="en-IN" sz="1600"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This requires an accountant to </a:t>
              </a:r>
              <a:r>
                <a:rPr lang="en-IN" sz="1600" dirty="0">
                  <a:latin typeface="Cambria" panose="02040503050406030204" pitchFamily="18" charset="0"/>
                </a:rPr>
                <a:t>a</a:t>
              </a:r>
              <a:r>
                <a:rPr lang="en-IN" sz="1600" kern="1200" dirty="0">
                  <a:latin typeface="Cambria" panose="02040503050406030204" pitchFamily="18" charset="0"/>
                </a:rPr>
                <a:t>ttain and maintain professional knowledge and skill at the level required to ensure that a client or employing organization receives competent professional service and </a:t>
              </a:r>
              <a:r>
                <a:rPr lang="en-US" sz="1600" kern="1200" dirty="0">
                  <a:latin typeface="Cambria" panose="02040503050406030204" pitchFamily="18" charset="0"/>
                </a:rPr>
                <a:t>act diligently and in accordance with applicable technical and professional standards</a:t>
              </a:r>
              <a:endParaRPr lang="en-IN" sz="1600" kern="1200" dirty="0">
                <a:latin typeface="Cambria" panose="02040503050406030204" pitchFamily="18" charset="0"/>
              </a:endParaRPr>
            </a:p>
          </p:txBody>
        </p:sp>
        <p:sp>
          <p:nvSpPr>
            <p:cNvPr id="31" name="Rectangle 30"/>
            <p:cNvSpPr/>
            <p:nvPr/>
          </p:nvSpPr>
          <p:spPr>
            <a:xfrm>
              <a:off x="744213" y="4711849"/>
              <a:ext cx="1209600" cy="1209600"/>
            </a:xfrm>
            <a:prstGeom prst="rect">
              <a:avLst/>
            </a:prstGeom>
            <a:pattFill prst="pct90">
              <a:fgClr>
                <a:srgbClr val="41719C"/>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p>
          </p:txBody>
        </p:sp>
      </p:grpSp>
    </p:spTree>
    <p:extLst>
      <p:ext uri="{BB962C8B-B14F-4D97-AF65-F5344CB8AC3E}">
        <p14:creationId xmlns:p14="http://schemas.microsoft.com/office/powerpoint/2010/main" val="295831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5"/>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pic>
        <p:nvPicPr>
          <p:cNvPr id="5122" name="Picture 2" descr="Open Book, Library, Education, 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067" y="1357431"/>
            <a:ext cx="7895688" cy="5195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Rectangle 19"/>
          <p:cNvSpPr/>
          <p:nvPr/>
        </p:nvSpPr>
        <p:spPr>
          <a:xfrm>
            <a:off x="1741653" y="1791301"/>
            <a:ext cx="8708693" cy="4722842"/>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Connector 7"/>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11" name="Pentagon 10"/>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Overview of the structure of Code of Ethics,  2009</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10" name="Group 9"/>
          <p:cNvGrpSpPr/>
          <p:nvPr/>
        </p:nvGrpSpPr>
        <p:grpSpPr>
          <a:xfrm>
            <a:off x="708338" y="1391077"/>
            <a:ext cx="10354614" cy="4326241"/>
            <a:chOff x="708338" y="1584262"/>
            <a:chExt cx="10354614" cy="4326241"/>
          </a:xfrm>
        </p:grpSpPr>
        <p:sp>
          <p:nvSpPr>
            <p:cNvPr id="15" name="Freeform 14"/>
            <p:cNvSpPr/>
            <p:nvPr/>
          </p:nvSpPr>
          <p:spPr>
            <a:xfrm>
              <a:off x="708338" y="1584262"/>
              <a:ext cx="10354614" cy="849600"/>
            </a:xfrm>
            <a:custGeom>
              <a:avLst/>
              <a:gdLst>
                <a:gd name="connsiteX0" fmla="*/ 0 w 10354614"/>
                <a:gd name="connsiteY0" fmla="*/ 115442 h 692640"/>
                <a:gd name="connsiteX1" fmla="*/ 115442 w 10354614"/>
                <a:gd name="connsiteY1" fmla="*/ 0 h 692640"/>
                <a:gd name="connsiteX2" fmla="*/ 10239172 w 10354614"/>
                <a:gd name="connsiteY2" fmla="*/ 0 h 692640"/>
                <a:gd name="connsiteX3" fmla="*/ 10354614 w 10354614"/>
                <a:gd name="connsiteY3" fmla="*/ 115442 h 692640"/>
                <a:gd name="connsiteX4" fmla="*/ 10354614 w 10354614"/>
                <a:gd name="connsiteY4" fmla="*/ 577198 h 692640"/>
                <a:gd name="connsiteX5" fmla="*/ 10239172 w 10354614"/>
                <a:gd name="connsiteY5" fmla="*/ 692640 h 692640"/>
                <a:gd name="connsiteX6" fmla="*/ 115442 w 10354614"/>
                <a:gd name="connsiteY6" fmla="*/ 692640 h 692640"/>
                <a:gd name="connsiteX7" fmla="*/ 0 w 10354614"/>
                <a:gd name="connsiteY7" fmla="*/ 577198 h 692640"/>
                <a:gd name="connsiteX8" fmla="*/ 0 w 10354614"/>
                <a:gd name="connsiteY8" fmla="*/ 115442 h 69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4614" h="692640">
                  <a:moveTo>
                    <a:pt x="0" y="115442"/>
                  </a:moveTo>
                  <a:cubicBezTo>
                    <a:pt x="0" y="51685"/>
                    <a:pt x="51685" y="0"/>
                    <a:pt x="115442" y="0"/>
                  </a:cubicBezTo>
                  <a:lnTo>
                    <a:pt x="10239172" y="0"/>
                  </a:lnTo>
                  <a:cubicBezTo>
                    <a:pt x="10302929" y="0"/>
                    <a:pt x="10354614" y="51685"/>
                    <a:pt x="10354614" y="115442"/>
                  </a:cubicBezTo>
                  <a:lnTo>
                    <a:pt x="10354614" y="577198"/>
                  </a:lnTo>
                  <a:cubicBezTo>
                    <a:pt x="10354614" y="640955"/>
                    <a:pt x="10302929" y="692640"/>
                    <a:pt x="10239172" y="692640"/>
                  </a:cubicBezTo>
                  <a:lnTo>
                    <a:pt x="115442" y="692640"/>
                  </a:lnTo>
                  <a:cubicBezTo>
                    <a:pt x="51685" y="692640"/>
                    <a:pt x="0" y="640955"/>
                    <a:pt x="0" y="577198"/>
                  </a:cubicBezTo>
                  <a:lnTo>
                    <a:pt x="0" y="115442"/>
                  </a:lnTo>
                  <a:close/>
                </a:path>
              </a:pathLst>
            </a:custGeom>
            <a:solidFill>
              <a:srgbClr val="41719C"/>
            </a:solidFill>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17632" tIns="117632" rIns="117632" bIns="117632" numCol="1" spcCol="1270" anchor="ctr" anchorCtr="0">
              <a:noAutofit/>
            </a:bodyPr>
            <a:lstStyle/>
            <a:p>
              <a:pPr lvl="0" algn="l" defTabSz="977900" rtl="0">
                <a:lnSpc>
                  <a:spcPct val="90000"/>
                </a:lnSpc>
                <a:spcBef>
                  <a:spcPct val="0"/>
                </a:spcBef>
                <a:spcAft>
                  <a:spcPct val="35000"/>
                </a:spcAft>
              </a:pPr>
              <a:r>
                <a:rPr lang="en-US" b="1" kern="1200" dirty="0">
                  <a:latin typeface="Cambria" panose="02040503050406030204" pitchFamily="18" charset="0"/>
                </a:rPr>
                <a:t>Code of Ethics, 2009 – Part A</a:t>
              </a:r>
              <a:r>
                <a:rPr lang="en-IN" kern="1200" dirty="0">
                  <a:latin typeface="Cambria" panose="02040503050406030204" pitchFamily="18" charset="0"/>
                </a:rPr>
                <a:t> </a:t>
              </a:r>
            </a:p>
            <a:p>
              <a:pPr lvl="0" algn="l" defTabSz="977900" rtl="0">
                <a:lnSpc>
                  <a:spcPct val="90000"/>
                </a:lnSpc>
                <a:spcBef>
                  <a:spcPct val="0"/>
                </a:spcBef>
                <a:spcAft>
                  <a:spcPct val="35000"/>
                </a:spcAft>
              </a:pPr>
              <a:r>
                <a:rPr lang="en-IN" kern="1200" dirty="0">
                  <a:latin typeface="Cambria" panose="02040503050406030204" pitchFamily="18" charset="0"/>
                </a:rPr>
                <a:t>[</a:t>
              </a:r>
              <a:r>
                <a:rPr lang="en-US" kern="1200" dirty="0">
                  <a:latin typeface="Cambria" panose="02040503050406030204" pitchFamily="18" charset="0"/>
                </a:rPr>
                <a:t>Based on IFAC / IESBA Code of Ethics, 2005 edition]</a:t>
              </a:r>
              <a:endParaRPr lang="en-IN" kern="1200" dirty="0">
                <a:latin typeface="Cambria" panose="02040503050406030204" pitchFamily="18" charset="0"/>
              </a:endParaRPr>
            </a:p>
          </p:txBody>
        </p:sp>
        <p:sp>
          <p:nvSpPr>
            <p:cNvPr id="16" name="Freeform 15"/>
            <p:cNvSpPr/>
            <p:nvPr/>
          </p:nvSpPr>
          <p:spPr>
            <a:xfrm>
              <a:off x="708338" y="2276902"/>
              <a:ext cx="10354614" cy="880785"/>
            </a:xfrm>
            <a:custGeom>
              <a:avLst/>
              <a:gdLst>
                <a:gd name="connsiteX0" fmla="*/ 0 w 10354614"/>
                <a:gd name="connsiteY0" fmla="*/ 0 h 880785"/>
                <a:gd name="connsiteX1" fmla="*/ 10354614 w 10354614"/>
                <a:gd name="connsiteY1" fmla="*/ 0 h 880785"/>
                <a:gd name="connsiteX2" fmla="*/ 10354614 w 10354614"/>
                <a:gd name="connsiteY2" fmla="*/ 880785 h 880785"/>
                <a:gd name="connsiteX3" fmla="*/ 0 w 10354614"/>
                <a:gd name="connsiteY3" fmla="*/ 880785 h 880785"/>
                <a:gd name="connsiteX4" fmla="*/ 0 w 10354614"/>
                <a:gd name="connsiteY4" fmla="*/ 0 h 880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4614" h="880785">
                  <a:moveTo>
                    <a:pt x="0" y="0"/>
                  </a:moveTo>
                  <a:lnTo>
                    <a:pt x="10354614" y="0"/>
                  </a:lnTo>
                  <a:lnTo>
                    <a:pt x="10354614" y="880785"/>
                  </a:lnTo>
                  <a:lnTo>
                    <a:pt x="0" y="8807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8759" tIns="22860" rIns="128016" bIns="22860" numCol="1" spcCol="1270" anchor="t" anchorCtr="0">
              <a:noAutofit/>
            </a:bodyPr>
            <a:lstStyle/>
            <a:p>
              <a:pPr marL="171450" lvl="1" indent="-171450" algn="l" defTabSz="800100" rtl="0">
                <a:lnSpc>
                  <a:spcPct val="90000"/>
                </a:lnSpc>
                <a:spcBef>
                  <a:spcPts val="300"/>
                </a:spcBef>
                <a:spcAft>
                  <a:spcPct val="20000"/>
                </a:spcAft>
                <a:buChar char="••"/>
              </a:pPr>
              <a:endParaRPr lang="en-US"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1 – General application of the Code</a:t>
              </a:r>
              <a:endParaRPr lang="en-IN"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2 -  Professional Accountants in public practice</a:t>
              </a:r>
              <a:endParaRPr lang="en-IN"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3 – Professional Accountants in service  </a:t>
              </a:r>
              <a:endParaRPr lang="en-IN" sz="1600" b="0" kern="1200" dirty="0">
                <a:latin typeface="Cambria" panose="02040503050406030204" pitchFamily="18" charset="0"/>
              </a:endParaRPr>
            </a:p>
          </p:txBody>
        </p:sp>
        <p:sp>
          <p:nvSpPr>
            <p:cNvPr id="17" name="Freeform 16"/>
            <p:cNvSpPr/>
            <p:nvPr/>
          </p:nvSpPr>
          <p:spPr>
            <a:xfrm>
              <a:off x="708338" y="3724358"/>
              <a:ext cx="10354614" cy="847642"/>
            </a:xfrm>
            <a:custGeom>
              <a:avLst/>
              <a:gdLst>
                <a:gd name="connsiteX0" fmla="*/ 0 w 10354614"/>
                <a:gd name="connsiteY0" fmla="*/ 115442 h 692640"/>
                <a:gd name="connsiteX1" fmla="*/ 115442 w 10354614"/>
                <a:gd name="connsiteY1" fmla="*/ 0 h 692640"/>
                <a:gd name="connsiteX2" fmla="*/ 10239172 w 10354614"/>
                <a:gd name="connsiteY2" fmla="*/ 0 h 692640"/>
                <a:gd name="connsiteX3" fmla="*/ 10354614 w 10354614"/>
                <a:gd name="connsiteY3" fmla="*/ 115442 h 692640"/>
                <a:gd name="connsiteX4" fmla="*/ 10354614 w 10354614"/>
                <a:gd name="connsiteY4" fmla="*/ 577198 h 692640"/>
                <a:gd name="connsiteX5" fmla="*/ 10239172 w 10354614"/>
                <a:gd name="connsiteY5" fmla="*/ 692640 h 692640"/>
                <a:gd name="connsiteX6" fmla="*/ 115442 w 10354614"/>
                <a:gd name="connsiteY6" fmla="*/ 692640 h 692640"/>
                <a:gd name="connsiteX7" fmla="*/ 0 w 10354614"/>
                <a:gd name="connsiteY7" fmla="*/ 577198 h 692640"/>
                <a:gd name="connsiteX8" fmla="*/ 0 w 10354614"/>
                <a:gd name="connsiteY8" fmla="*/ 115442 h 69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4614" h="692640">
                  <a:moveTo>
                    <a:pt x="0" y="115442"/>
                  </a:moveTo>
                  <a:cubicBezTo>
                    <a:pt x="0" y="51685"/>
                    <a:pt x="51685" y="0"/>
                    <a:pt x="115442" y="0"/>
                  </a:cubicBezTo>
                  <a:lnTo>
                    <a:pt x="10239172" y="0"/>
                  </a:lnTo>
                  <a:cubicBezTo>
                    <a:pt x="10302929" y="0"/>
                    <a:pt x="10354614" y="51685"/>
                    <a:pt x="10354614" y="115442"/>
                  </a:cubicBezTo>
                  <a:lnTo>
                    <a:pt x="10354614" y="577198"/>
                  </a:lnTo>
                  <a:cubicBezTo>
                    <a:pt x="10354614" y="640955"/>
                    <a:pt x="10302929" y="692640"/>
                    <a:pt x="10239172" y="692640"/>
                  </a:cubicBezTo>
                  <a:lnTo>
                    <a:pt x="115442" y="692640"/>
                  </a:lnTo>
                  <a:cubicBezTo>
                    <a:pt x="51685" y="692640"/>
                    <a:pt x="0" y="640955"/>
                    <a:pt x="0" y="577198"/>
                  </a:cubicBezTo>
                  <a:lnTo>
                    <a:pt x="0" y="115442"/>
                  </a:lnTo>
                  <a:close/>
                </a:path>
              </a:pathLst>
            </a:custGeom>
            <a:solidFill>
              <a:srgbClr val="41719C"/>
            </a:solidFill>
          </p:spPr>
          <p:style>
            <a:lnRef idx="2">
              <a:schemeClr val="lt1">
                <a:hueOff val="0"/>
                <a:satOff val="0"/>
                <a:lumOff val="0"/>
                <a:alphaOff val="0"/>
              </a:schemeClr>
            </a:lnRef>
            <a:fillRef idx="1">
              <a:schemeClr val="accent5">
                <a:shade val="50000"/>
                <a:hueOff val="402493"/>
                <a:satOff val="-9802"/>
                <a:lumOff val="42896"/>
                <a:alphaOff val="0"/>
              </a:schemeClr>
            </a:fillRef>
            <a:effectRef idx="0">
              <a:schemeClr val="accent5">
                <a:shade val="50000"/>
                <a:hueOff val="402493"/>
                <a:satOff val="-9802"/>
                <a:lumOff val="42896"/>
                <a:alphaOff val="0"/>
              </a:schemeClr>
            </a:effectRef>
            <a:fontRef idx="minor">
              <a:schemeClr val="lt1"/>
            </a:fontRef>
          </p:style>
          <p:txBody>
            <a:bodyPr spcFirstLastPara="0" vert="horz" wrap="square" lIns="117632" tIns="117632" rIns="117632" bIns="117632" numCol="1" spcCol="1270" anchor="ctr" anchorCtr="0">
              <a:noAutofit/>
            </a:bodyPr>
            <a:lstStyle/>
            <a:p>
              <a:pPr lvl="0" algn="l" defTabSz="977900" rtl="0">
                <a:lnSpc>
                  <a:spcPct val="90000"/>
                </a:lnSpc>
                <a:spcBef>
                  <a:spcPct val="0"/>
                </a:spcBef>
                <a:spcAft>
                  <a:spcPct val="35000"/>
                </a:spcAft>
              </a:pPr>
              <a:r>
                <a:rPr lang="en-US" b="1" kern="1200" dirty="0">
                  <a:latin typeface="Cambria" panose="02040503050406030204" pitchFamily="18" charset="0"/>
                </a:rPr>
                <a:t>Code of Ethics, 2009 – Part B </a:t>
              </a:r>
            </a:p>
            <a:p>
              <a:pPr lvl="0" algn="l" defTabSz="977900" rtl="0">
                <a:lnSpc>
                  <a:spcPct val="90000"/>
                </a:lnSpc>
                <a:spcBef>
                  <a:spcPct val="0"/>
                </a:spcBef>
                <a:spcAft>
                  <a:spcPct val="35000"/>
                </a:spcAft>
              </a:pPr>
              <a:r>
                <a:rPr lang="en-US" kern="1200" dirty="0">
                  <a:latin typeface="Cambria" panose="02040503050406030204" pitchFamily="18" charset="0"/>
                </a:rPr>
                <a:t>[Based on domestic Indian provisions ]</a:t>
              </a:r>
              <a:endParaRPr lang="en-IN" kern="1200" dirty="0">
                <a:latin typeface="Cambria" panose="02040503050406030204" pitchFamily="18" charset="0"/>
              </a:endParaRPr>
            </a:p>
          </p:txBody>
        </p:sp>
        <p:sp>
          <p:nvSpPr>
            <p:cNvPr id="18" name="Freeform 17"/>
            <p:cNvSpPr/>
            <p:nvPr/>
          </p:nvSpPr>
          <p:spPr>
            <a:xfrm>
              <a:off x="708338" y="4416998"/>
              <a:ext cx="10354614" cy="1493505"/>
            </a:xfrm>
            <a:custGeom>
              <a:avLst/>
              <a:gdLst>
                <a:gd name="connsiteX0" fmla="*/ 0 w 10354614"/>
                <a:gd name="connsiteY0" fmla="*/ 0 h 1493505"/>
                <a:gd name="connsiteX1" fmla="*/ 10354614 w 10354614"/>
                <a:gd name="connsiteY1" fmla="*/ 0 h 1493505"/>
                <a:gd name="connsiteX2" fmla="*/ 10354614 w 10354614"/>
                <a:gd name="connsiteY2" fmla="*/ 1493505 h 1493505"/>
                <a:gd name="connsiteX3" fmla="*/ 0 w 10354614"/>
                <a:gd name="connsiteY3" fmla="*/ 1493505 h 1493505"/>
                <a:gd name="connsiteX4" fmla="*/ 0 w 10354614"/>
                <a:gd name="connsiteY4" fmla="*/ 0 h 1493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4614" h="1493505">
                  <a:moveTo>
                    <a:pt x="0" y="0"/>
                  </a:moveTo>
                  <a:lnTo>
                    <a:pt x="10354614" y="0"/>
                  </a:lnTo>
                  <a:lnTo>
                    <a:pt x="10354614" y="1493505"/>
                  </a:lnTo>
                  <a:lnTo>
                    <a:pt x="0" y="14935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28759" tIns="22860" rIns="128016" bIns="22860" numCol="1" spcCol="1270" anchor="t" anchorCtr="0">
              <a:noAutofit/>
            </a:bodyPr>
            <a:lstStyle/>
            <a:p>
              <a:pPr marL="285750" lvl="1" indent="-285750" algn="l" defTabSz="800100" rtl="0">
                <a:lnSpc>
                  <a:spcPct val="90000"/>
                </a:lnSpc>
                <a:spcBef>
                  <a:spcPts val="300"/>
                </a:spcBef>
                <a:spcAft>
                  <a:spcPct val="20000"/>
                </a:spcAft>
                <a:buFont typeface="Wingdings" panose="05000000000000000000" pitchFamily="2" charset="2"/>
                <a:buChar char="q"/>
              </a:pPr>
              <a:endParaRPr lang="en-US"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4 – Accounting and Auditing standards</a:t>
              </a:r>
              <a:endParaRPr lang="en-IN"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5 – The Chartered Accountants Act, 1949 </a:t>
              </a:r>
              <a:endParaRPr lang="en-IN"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6 – Council Guidelines</a:t>
              </a:r>
              <a:endParaRPr lang="en-IN"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Chapter 7 – Self Regulatory Measures Recommended by the Council</a:t>
              </a:r>
              <a:endParaRPr lang="en-IN" sz="1600" b="0" kern="1200" dirty="0">
                <a:latin typeface="Cambria" panose="02040503050406030204" pitchFamily="18" charset="0"/>
              </a:endParaRPr>
            </a:p>
            <a:p>
              <a:pPr marL="285750" lvl="1" indent="-285750" algn="l" defTabSz="800100" rtl="0">
                <a:lnSpc>
                  <a:spcPct val="90000"/>
                </a:lnSpc>
                <a:spcBef>
                  <a:spcPts val="300"/>
                </a:spcBef>
                <a:spcAft>
                  <a:spcPct val="20000"/>
                </a:spcAft>
                <a:buFont typeface="Wingdings" panose="05000000000000000000" pitchFamily="2" charset="2"/>
                <a:buChar char="q"/>
              </a:pPr>
              <a:r>
                <a:rPr lang="en-US" sz="1600" b="0" kern="1200" dirty="0">
                  <a:latin typeface="Cambria" panose="02040503050406030204" pitchFamily="18" charset="0"/>
                </a:rPr>
                <a:t>Appendices  A – F </a:t>
              </a:r>
              <a:endParaRPr lang="en-IN" sz="1600" b="0" kern="1200" dirty="0">
                <a:latin typeface="Cambria" panose="02040503050406030204" pitchFamily="18" charset="0"/>
              </a:endParaRPr>
            </a:p>
          </p:txBody>
        </p:sp>
      </p:grpSp>
    </p:spTree>
    <p:extLst>
      <p:ext uri="{BB962C8B-B14F-4D97-AF65-F5344CB8AC3E}">
        <p14:creationId xmlns:p14="http://schemas.microsoft.com/office/powerpoint/2010/main" val="3864695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6" name="Straight Connector 5"/>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7" name="Pentagon 6"/>
          <p:cNvSpPr/>
          <p:nvPr/>
        </p:nvSpPr>
        <p:spPr>
          <a:xfrm>
            <a:off x="-28136" y="252130"/>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290918" y="72717"/>
            <a:ext cx="10717306"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The Fundamental Principles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3" name="Group 2"/>
          <p:cNvGrpSpPr/>
          <p:nvPr/>
        </p:nvGrpSpPr>
        <p:grpSpPr>
          <a:xfrm>
            <a:off x="562707" y="1342509"/>
            <a:ext cx="10970516" cy="5210708"/>
            <a:chOff x="153766" y="1469118"/>
            <a:chExt cx="10271193" cy="5210708"/>
          </a:xfrm>
        </p:grpSpPr>
        <p:sp>
          <p:nvSpPr>
            <p:cNvPr id="4" name="Freeform 3"/>
            <p:cNvSpPr/>
            <p:nvPr/>
          </p:nvSpPr>
          <p:spPr>
            <a:xfrm>
              <a:off x="592644" y="1469118"/>
              <a:ext cx="9832315" cy="2272888"/>
            </a:xfrm>
            <a:custGeom>
              <a:avLst/>
              <a:gdLst>
                <a:gd name="connsiteX0" fmla="*/ 0 w 6723974"/>
                <a:gd name="connsiteY0" fmla="*/ 0 h 2101241"/>
                <a:gd name="connsiteX1" fmla="*/ 6723974 w 6723974"/>
                <a:gd name="connsiteY1" fmla="*/ 0 h 2101241"/>
                <a:gd name="connsiteX2" fmla="*/ 6723974 w 6723974"/>
                <a:gd name="connsiteY2" fmla="*/ 2101241 h 2101241"/>
                <a:gd name="connsiteX3" fmla="*/ 0 w 6723974"/>
                <a:gd name="connsiteY3" fmla="*/ 2101241 h 2101241"/>
                <a:gd name="connsiteX4" fmla="*/ 0 w 6723974"/>
                <a:gd name="connsiteY4" fmla="*/ 0 h 210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3974" h="2101241">
                  <a:moveTo>
                    <a:pt x="0" y="0"/>
                  </a:moveTo>
                  <a:lnTo>
                    <a:pt x="6723974" y="0"/>
                  </a:lnTo>
                  <a:lnTo>
                    <a:pt x="6723974" y="2101241"/>
                  </a:lnTo>
                  <a:lnTo>
                    <a:pt x="0" y="210124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423241" tIns="60960" rIns="60960" bIns="60960" numCol="1" spcCol="1270" anchor="ctr" anchorCtr="0">
              <a:noAutofit/>
            </a:bodyPr>
            <a:lstStyle/>
            <a:p>
              <a:pPr lvl="0" algn="just" defTabSz="711200" rtl="0">
                <a:lnSpc>
                  <a:spcPct val="90000"/>
                </a:lnSpc>
                <a:spcBef>
                  <a:spcPts val="600"/>
                </a:spcBef>
                <a:spcAft>
                  <a:spcPct val="35000"/>
                </a:spcAft>
              </a:pPr>
              <a:r>
                <a:rPr lang="en-US" sz="1600" b="1" kern="1200" dirty="0">
                  <a:latin typeface="Cambria" panose="02040503050406030204" pitchFamily="18" charset="0"/>
                </a:rPr>
                <a:t>Confidentiality</a:t>
              </a:r>
              <a:endParaRPr lang="en-IN" sz="1600" b="1"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Confidentiality implies the state of being respectful and responsible for the confidential information acquired as a result of professional and employment relationships</a:t>
              </a:r>
              <a:endParaRPr lang="en-IN" sz="1600"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This requires an accountant to be alert to the possibility of inadvertent disclosure of the confidential information and maintain confidentiality of the information unless there is a legal or professional duty or right to disclose.</a:t>
              </a:r>
              <a:endParaRPr lang="en-IN" sz="1600" kern="1200" dirty="0">
                <a:latin typeface="Cambria" panose="02040503050406030204" pitchFamily="18" charset="0"/>
              </a:endParaRPr>
            </a:p>
          </p:txBody>
        </p:sp>
        <p:sp>
          <p:nvSpPr>
            <p:cNvPr id="9" name="Rectangle 8"/>
            <p:cNvSpPr/>
            <p:nvPr/>
          </p:nvSpPr>
          <p:spPr>
            <a:xfrm>
              <a:off x="153766" y="1807821"/>
              <a:ext cx="1247091" cy="1332000"/>
            </a:xfrm>
            <a:prstGeom prst="rect">
              <a:avLst/>
            </a:prstGeom>
            <a:pattFill prst="pct90">
              <a:fgClr>
                <a:srgbClr val="41719C"/>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p>
          </p:txBody>
        </p:sp>
        <p:sp>
          <p:nvSpPr>
            <p:cNvPr id="10" name="Freeform 9"/>
            <p:cNvSpPr/>
            <p:nvPr/>
          </p:nvSpPr>
          <p:spPr>
            <a:xfrm>
              <a:off x="592644" y="4356561"/>
              <a:ext cx="9832315" cy="2323265"/>
            </a:xfrm>
            <a:custGeom>
              <a:avLst/>
              <a:gdLst>
                <a:gd name="connsiteX0" fmla="*/ 0 w 6723974"/>
                <a:gd name="connsiteY0" fmla="*/ 0 h 2101241"/>
                <a:gd name="connsiteX1" fmla="*/ 6723974 w 6723974"/>
                <a:gd name="connsiteY1" fmla="*/ 0 h 2101241"/>
                <a:gd name="connsiteX2" fmla="*/ 6723974 w 6723974"/>
                <a:gd name="connsiteY2" fmla="*/ 2101241 h 2101241"/>
                <a:gd name="connsiteX3" fmla="*/ 0 w 6723974"/>
                <a:gd name="connsiteY3" fmla="*/ 2101241 h 2101241"/>
                <a:gd name="connsiteX4" fmla="*/ 0 w 6723974"/>
                <a:gd name="connsiteY4" fmla="*/ 0 h 210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23974" h="2101241">
                  <a:moveTo>
                    <a:pt x="0" y="0"/>
                  </a:moveTo>
                  <a:lnTo>
                    <a:pt x="6723974" y="0"/>
                  </a:lnTo>
                  <a:lnTo>
                    <a:pt x="6723974" y="2101241"/>
                  </a:lnTo>
                  <a:lnTo>
                    <a:pt x="0" y="2101241"/>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1423241" tIns="60960" rIns="60960" bIns="60960" numCol="1" spcCol="1270" anchor="ctr" anchorCtr="0">
              <a:noAutofit/>
            </a:bodyPr>
            <a:lstStyle/>
            <a:p>
              <a:pPr lvl="0" algn="just" defTabSz="711200" rtl="0">
                <a:lnSpc>
                  <a:spcPct val="90000"/>
                </a:lnSpc>
                <a:spcBef>
                  <a:spcPts val="600"/>
                </a:spcBef>
                <a:spcAft>
                  <a:spcPct val="35000"/>
                </a:spcAft>
              </a:pPr>
              <a:r>
                <a:rPr lang="en-US" sz="1600" b="1" kern="1200" dirty="0">
                  <a:latin typeface="Cambria" panose="02040503050406030204" pitchFamily="18" charset="0"/>
                </a:rPr>
                <a:t>Professional Behaviour</a:t>
              </a:r>
              <a:endParaRPr lang="en-IN" sz="1600" b="1"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Professional Behaviour implies fair conduct according to the relevant laws and regulations</a:t>
              </a:r>
              <a:endParaRPr lang="en-IN" sz="1600" kern="1200" dirty="0">
                <a:latin typeface="Cambria" panose="02040503050406030204" pitchFamily="18" charset="0"/>
              </a:endParaRPr>
            </a:p>
            <a:p>
              <a:pPr marL="171450" lvl="1" indent="-171450" algn="just" defTabSz="711200" rtl="0">
                <a:lnSpc>
                  <a:spcPct val="90000"/>
                </a:lnSpc>
                <a:spcBef>
                  <a:spcPts val="600"/>
                </a:spcBef>
                <a:spcAft>
                  <a:spcPct val="15000"/>
                </a:spcAft>
                <a:buChar char="••"/>
              </a:pPr>
              <a:r>
                <a:rPr lang="en-US" sz="1600" kern="1200" dirty="0">
                  <a:latin typeface="Cambria" panose="02040503050406030204" pitchFamily="18" charset="0"/>
                </a:rPr>
                <a:t>This requires an accountant to not to </a:t>
              </a:r>
              <a:r>
                <a:rPr lang="en-IN" sz="1600" kern="1200" dirty="0">
                  <a:latin typeface="Cambria" panose="02040503050406030204" pitchFamily="18" charset="0"/>
                </a:rPr>
                <a:t>engage in any employment, occupation or activity that impairs or might impair the integrity, objectivity or good reputation of the profession, and as a result would be incompatible with the fundamental principles.</a:t>
              </a:r>
            </a:p>
          </p:txBody>
        </p:sp>
        <p:sp>
          <p:nvSpPr>
            <p:cNvPr id="11" name="Rectangle 10"/>
            <p:cNvSpPr/>
            <p:nvPr/>
          </p:nvSpPr>
          <p:spPr>
            <a:xfrm>
              <a:off x="153766" y="4684164"/>
              <a:ext cx="1247091" cy="1332000"/>
            </a:xfrm>
            <a:prstGeom prst="rect">
              <a:avLst/>
            </a:prstGeom>
            <a:pattFill prst="pct90">
              <a:fgClr>
                <a:srgbClr val="41719C"/>
              </a:fgClr>
              <a:bgClr>
                <a:schemeClr val="bg1"/>
              </a:bgClr>
            </a:patt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N"/>
            </a:p>
          </p:txBody>
        </p:sp>
      </p:grpSp>
    </p:spTree>
    <p:extLst>
      <p:ext uri="{BB962C8B-B14F-4D97-AF65-F5344CB8AC3E}">
        <p14:creationId xmlns:p14="http://schemas.microsoft.com/office/powerpoint/2010/main" val="182794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6" name="Straight Connector 5"/>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7" name="Pentagon 6"/>
          <p:cNvSpPr/>
          <p:nvPr/>
        </p:nvSpPr>
        <p:spPr>
          <a:xfrm>
            <a:off x="-28136" y="252130"/>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290918" y="72717"/>
            <a:ext cx="10717306"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Independence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TextBox 1"/>
          <p:cNvSpPr txBox="1"/>
          <p:nvPr/>
        </p:nvSpPr>
        <p:spPr>
          <a:xfrm>
            <a:off x="0" y="2177622"/>
            <a:ext cx="12192000" cy="615553"/>
          </a:xfrm>
          <a:prstGeom prst="rect">
            <a:avLst/>
          </a:prstGeom>
          <a:solidFill>
            <a:srgbClr val="43BB8D"/>
          </a:solidFill>
          <a:ln>
            <a:noFill/>
          </a:ln>
        </p:spPr>
        <p:txBody>
          <a:bodyPr wrap="square" rtlCol="0">
            <a:spAutoFit/>
          </a:bodyPr>
          <a:lstStyle/>
          <a:p>
            <a:pPr lvl="1"/>
            <a:r>
              <a:rPr lang="en-IN" sz="1700" b="1" dirty="0">
                <a:solidFill>
                  <a:schemeClr val="bg1"/>
                </a:solidFill>
                <a:latin typeface="Cambria" panose="02040503050406030204" pitchFamily="18" charset="0"/>
              </a:rPr>
              <a:t>Professional accountants in public practice are required by Independence Standards to be independent when performing audits, reviews or other assurance engagements. </a:t>
            </a:r>
          </a:p>
        </p:txBody>
      </p:sp>
      <p:grpSp>
        <p:nvGrpSpPr>
          <p:cNvPr id="23" name="Group 22"/>
          <p:cNvGrpSpPr/>
          <p:nvPr/>
        </p:nvGrpSpPr>
        <p:grpSpPr>
          <a:xfrm>
            <a:off x="342314" y="4017278"/>
            <a:ext cx="11507371" cy="1996200"/>
            <a:chOff x="327351" y="4439309"/>
            <a:chExt cx="11507371" cy="1996200"/>
          </a:xfrm>
        </p:grpSpPr>
        <p:sp>
          <p:nvSpPr>
            <p:cNvPr id="24" name="Freeform 23"/>
            <p:cNvSpPr/>
            <p:nvPr/>
          </p:nvSpPr>
          <p:spPr>
            <a:xfrm>
              <a:off x="327351" y="4734509"/>
              <a:ext cx="5528602" cy="1701000"/>
            </a:xfrm>
            <a:custGeom>
              <a:avLst/>
              <a:gdLst>
                <a:gd name="connsiteX0" fmla="*/ 0 w 5528602"/>
                <a:gd name="connsiteY0" fmla="*/ 0 h 1701000"/>
                <a:gd name="connsiteX1" fmla="*/ 5528602 w 5528602"/>
                <a:gd name="connsiteY1" fmla="*/ 0 h 1701000"/>
                <a:gd name="connsiteX2" fmla="*/ 5528602 w 5528602"/>
                <a:gd name="connsiteY2" fmla="*/ 1701000 h 1701000"/>
                <a:gd name="connsiteX3" fmla="*/ 0 w 5528602"/>
                <a:gd name="connsiteY3" fmla="*/ 1701000 h 1701000"/>
                <a:gd name="connsiteX4" fmla="*/ 0 w 5528602"/>
                <a:gd name="connsiteY4" fmla="*/ 0 h 17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602" h="1701000">
                  <a:moveTo>
                    <a:pt x="0" y="0"/>
                  </a:moveTo>
                  <a:lnTo>
                    <a:pt x="5528602" y="0"/>
                  </a:lnTo>
                  <a:lnTo>
                    <a:pt x="5528602" y="1701000"/>
                  </a:lnTo>
                  <a:lnTo>
                    <a:pt x="0" y="1701000"/>
                  </a:lnTo>
                  <a:lnTo>
                    <a:pt x="0" y="0"/>
                  </a:lnTo>
                  <a:close/>
                </a:path>
              </a:pathLst>
            </a:custGeom>
            <a:solidFill>
              <a:schemeClr val="bg1">
                <a:alpha val="90000"/>
              </a:schemeClr>
            </a:solidFill>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9081" tIns="416560" rIns="429081" bIns="106680" numCol="1" spcCol="1270" anchor="t" anchorCtr="0">
              <a:noAutofit/>
            </a:bodyPr>
            <a:lstStyle/>
            <a:p>
              <a:pPr marL="114300" lvl="1" indent="-114300" algn="just" defTabSz="666750" rtl="0">
                <a:lnSpc>
                  <a:spcPct val="105000"/>
                </a:lnSpc>
                <a:spcBef>
                  <a:spcPct val="0"/>
                </a:spcBef>
                <a:spcAft>
                  <a:spcPct val="15000"/>
                </a:spcAft>
                <a:buChar char="••"/>
              </a:pPr>
              <a:r>
                <a:rPr lang="en-IN" sz="1500" kern="1200" dirty="0">
                  <a:latin typeface="Cambria" panose="02040503050406030204" pitchFamily="18" charset="0"/>
                </a:rPr>
                <a:t>the state of mind that permits the expression of a conclusion without being affected by influences that compromise professional judgment, thereby allowing an individual to act with integrity, and exercise objectivity and professional skepticism.</a:t>
              </a:r>
            </a:p>
          </p:txBody>
        </p:sp>
        <p:sp>
          <p:nvSpPr>
            <p:cNvPr id="25" name="Freeform 24"/>
            <p:cNvSpPr/>
            <p:nvPr/>
          </p:nvSpPr>
          <p:spPr>
            <a:xfrm>
              <a:off x="603781" y="4439309"/>
              <a:ext cx="3870022" cy="590400"/>
            </a:xfrm>
            <a:custGeom>
              <a:avLst/>
              <a:gdLst>
                <a:gd name="connsiteX0" fmla="*/ 0 w 3870022"/>
                <a:gd name="connsiteY0" fmla="*/ 98402 h 590400"/>
                <a:gd name="connsiteX1" fmla="*/ 98402 w 3870022"/>
                <a:gd name="connsiteY1" fmla="*/ 0 h 590400"/>
                <a:gd name="connsiteX2" fmla="*/ 3771620 w 3870022"/>
                <a:gd name="connsiteY2" fmla="*/ 0 h 590400"/>
                <a:gd name="connsiteX3" fmla="*/ 3870022 w 3870022"/>
                <a:gd name="connsiteY3" fmla="*/ 98402 h 590400"/>
                <a:gd name="connsiteX4" fmla="*/ 3870022 w 3870022"/>
                <a:gd name="connsiteY4" fmla="*/ 491998 h 590400"/>
                <a:gd name="connsiteX5" fmla="*/ 3771620 w 3870022"/>
                <a:gd name="connsiteY5" fmla="*/ 590400 h 590400"/>
                <a:gd name="connsiteX6" fmla="*/ 98402 w 3870022"/>
                <a:gd name="connsiteY6" fmla="*/ 590400 h 590400"/>
                <a:gd name="connsiteX7" fmla="*/ 0 w 3870022"/>
                <a:gd name="connsiteY7" fmla="*/ 491998 h 590400"/>
                <a:gd name="connsiteX8" fmla="*/ 0 w 3870022"/>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0022" h="590400">
                  <a:moveTo>
                    <a:pt x="0" y="98402"/>
                  </a:moveTo>
                  <a:cubicBezTo>
                    <a:pt x="0" y="44056"/>
                    <a:pt x="44056" y="0"/>
                    <a:pt x="98402" y="0"/>
                  </a:cubicBezTo>
                  <a:lnTo>
                    <a:pt x="3771620" y="0"/>
                  </a:lnTo>
                  <a:cubicBezTo>
                    <a:pt x="3825966" y="0"/>
                    <a:pt x="3870022" y="44056"/>
                    <a:pt x="3870022" y="98402"/>
                  </a:cubicBezTo>
                  <a:lnTo>
                    <a:pt x="3870022" y="491998"/>
                  </a:lnTo>
                  <a:cubicBezTo>
                    <a:pt x="3870022" y="546344"/>
                    <a:pt x="3825966" y="590400"/>
                    <a:pt x="3771620" y="590400"/>
                  </a:cubicBezTo>
                  <a:lnTo>
                    <a:pt x="98402" y="590400"/>
                  </a:lnTo>
                  <a:cubicBezTo>
                    <a:pt x="44056" y="590400"/>
                    <a:pt x="0" y="546344"/>
                    <a:pt x="0" y="491998"/>
                  </a:cubicBezTo>
                  <a:lnTo>
                    <a:pt x="0" y="9840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5099" tIns="28821" rIns="175099" bIns="28821" numCol="1" spcCol="1270" anchor="ctr" anchorCtr="0">
              <a:noAutofit/>
            </a:bodyPr>
            <a:lstStyle/>
            <a:p>
              <a:pPr lvl="0" algn="l" defTabSz="800100" rtl="0">
                <a:lnSpc>
                  <a:spcPct val="90000"/>
                </a:lnSpc>
                <a:spcBef>
                  <a:spcPct val="0"/>
                </a:spcBef>
                <a:spcAft>
                  <a:spcPct val="35000"/>
                </a:spcAft>
              </a:pPr>
              <a:r>
                <a:rPr lang="en-IN" sz="1800" b="1" kern="1200">
                  <a:latin typeface="Cambria" panose="02040503050406030204" pitchFamily="18" charset="0"/>
                </a:rPr>
                <a:t>Independence of mind – </a:t>
              </a:r>
            </a:p>
          </p:txBody>
        </p:sp>
        <p:sp>
          <p:nvSpPr>
            <p:cNvPr id="26" name="Freeform 25"/>
            <p:cNvSpPr/>
            <p:nvPr/>
          </p:nvSpPr>
          <p:spPr>
            <a:xfrm>
              <a:off x="6306120" y="4734509"/>
              <a:ext cx="5528602" cy="1701000"/>
            </a:xfrm>
            <a:custGeom>
              <a:avLst/>
              <a:gdLst>
                <a:gd name="connsiteX0" fmla="*/ 0 w 5528602"/>
                <a:gd name="connsiteY0" fmla="*/ 0 h 1701000"/>
                <a:gd name="connsiteX1" fmla="*/ 5528602 w 5528602"/>
                <a:gd name="connsiteY1" fmla="*/ 0 h 1701000"/>
                <a:gd name="connsiteX2" fmla="*/ 5528602 w 5528602"/>
                <a:gd name="connsiteY2" fmla="*/ 1701000 h 1701000"/>
                <a:gd name="connsiteX3" fmla="*/ 0 w 5528602"/>
                <a:gd name="connsiteY3" fmla="*/ 1701000 h 1701000"/>
                <a:gd name="connsiteX4" fmla="*/ 0 w 5528602"/>
                <a:gd name="connsiteY4" fmla="*/ 0 h 170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8602" h="1701000">
                  <a:moveTo>
                    <a:pt x="0" y="0"/>
                  </a:moveTo>
                  <a:lnTo>
                    <a:pt x="5528602" y="0"/>
                  </a:lnTo>
                  <a:lnTo>
                    <a:pt x="5528602" y="1701000"/>
                  </a:lnTo>
                  <a:lnTo>
                    <a:pt x="0" y="1701000"/>
                  </a:lnTo>
                  <a:lnTo>
                    <a:pt x="0" y="0"/>
                  </a:lnTo>
                  <a:close/>
                </a:path>
              </a:pathLst>
            </a:custGeom>
            <a:solidFill>
              <a:schemeClr val="bg1">
                <a:alpha val="90000"/>
              </a:schemeClr>
            </a:solidFill>
          </p:spPr>
          <p:style>
            <a:lnRef idx="2">
              <a:schemeClr val="dk2">
                <a:hueOff val="0"/>
                <a:satOff val="0"/>
                <a:lumOff val="0"/>
                <a:alphaOff val="0"/>
              </a:schemeClr>
            </a:lnRef>
            <a:fillRef idx="1">
              <a:scrgbClr r="0" g="0" b="0"/>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9081" tIns="416560" rIns="429081" bIns="106680" numCol="1" spcCol="1270" anchor="t" anchorCtr="0">
              <a:noAutofit/>
            </a:bodyPr>
            <a:lstStyle/>
            <a:p>
              <a:pPr marL="114300" lvl="1" indent="-114300" algn="just" defTabSz="666750" rtl="0">
                <a:lnSpc>
                  <a:spcPct val="105000"/>
                </a:lnSpc>
                <a:spcBef>
                  <a:spcPct val="0"/>
                </a:spcBef>
                <a:spcAft>
                  <a:spcPct val="15000"/>
                </a:spcAft>
                <a:buChar char="••"/>
              </a:pPr>
              <a:r>
                <a:rPr lang="en-IN" sz="1500" kern="1200">
                  <a:latin typeface="Cambria" panose="02040503050406030204" pitchFamily="18" charset="0"/>
                </a:rPr>
                <a:t>the avoidance of facts and circumstances that are so significant that a reasonable and informed third party would be likely to conclude that a firm’s or an audit or assurance team member’s integrity, objectivity or professional skepticism has been compromised.</a:t>
              </a:r>
            </a:p>
          </p:txBody>
        </p:sp>
        <p:sp>
          <p:nvSpPr>
            <p:cNvPr id="27" name="Freeform 26"/>
            <p:cNvSpPr/>
            <p:nvPr/>
          </p:nvSpPr>
          <p:spPr>
            <a:xfrm>
              <a:off x="6582550" y="4439309"/>
              <a:ext cx="3870022" cy="590400"/>
            </a:xfrm>
            <a:custGeom>
              <a:avLst/>
              <a:gdLst>
                <a:gd name="connsiteX0" fmla="*/ 0 w 3870022"/>
                <a:gd name="connsiteY0" fmla="*/ 98402 h 590400"/>
                <a:gd name="connsiteX1" fmla="*/ 98402 w 3870022"/>
                <a:gd name="connsiteY1" fmla="*/ 0 h 590400"/>
                <a:gd name="connsiteX2" fmla="*/ 3771620 w 3870022"/>
                <a:gd name="connsiteY2" fmla="*/ 0 h 590400"/>
                <a:gd name="connsiteX3" fmla="*/ 3870022 w 3870022"/>
                <a:gd name="connsiteY3" fmla="*/ 98402 h 590400"/>
                <a:gd name="connsiteX4" fmla="*/ 3870022 w 3870022"/>
                <a:gd name="connsiteY4" fmla="*/ 491998 h 590400"/>
                <a:gd name="connsiteX5" fmla="*/ 3771620 w 3870022"/>
                <a:gd name="connsiteY5" fmla="*/ 590400 h 590400"/>
                <a:gd name="connsiteX6" fmla="*/ 98402 w 3870022"/>
                <a:gd name="connsiteY6" fmla="*/ 590400 h 590400"/>
                <a:gd name="connsiteX7" fmla="*/ 0 w 3870022"/>
                <a:gd name="connsiteY7" fmla="*/ 491998 h 590400"/>
                <a:gd name="connsiteX8" fmla="*/ 0 w 3870022"/>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0022" h="590400">
                  <a:moveTo>
                    <a:pt x="0" y="98402"/>
                  </a:moveTo>
                  <a:cubicBezTo>
                    <a:pt x="0" y="44056"/>
                    <a:pt x="44056" y="0"/>
                    <a:pt x="98402" y="0"/>
                  </a:cubicBezTo>
                  <a:lnTo>
                    <a:pt x="3771620" y="0"/>
                  </a:lnTo>
                  <a:cubicBezTo>
                    <a:pt x="3825966" y="0"/>
                    <a:pt x="3870022" y="44056"/>
                    <a:pt x="3870022" y="98402"/>
                  </a:cubicBezTo>
                  <a:lnTo>
                    <a:pt x="3870022" y="491998"/>
                  </a:lnTo>
                  <a:cubicBezTo>
                    <a:pt x="3870022" y="546344"/>
                    <a:pt x="3825966" y="590400"/>
                    <a:pt x="3771620" y="590400"/>
                  </a:cubicBezTo>
                  <a:lnTo>
                    <a:pt x="98402" y="590400"/>
                  </a:lnTo>
                  <a:cubicBezTo>
                    <a:pt x="44056" y="590400"/>
                    <a:pt x="0" y="546344"/>
                    <a:pt x="0" y="491998"/>
                  </a:cubicBezTo>
                  <a:lnTo>
                    <a:pt x="0" y="98402"/>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5099" tIns="28821" rIns="175099" bIns="28821" numCol="1" spcCol="1270" anchor="ctr" anchorCtr="0">
              <a:noAutofit/>
            </a:bodyPr>
            <a:lstStyle/>
            <a:p>
              <a:pPr lvl="0" algn="l" defTabSz="800100" rtl="0">
                <a:lnSpc>
                  <a:spcPct val="90000"/>
                </a:lnSpc>
                <a:spcBef>
                  <a:spcPct val="0"/>
                </a:spcBef>
                <a:spcAft>
                  <a:spcPct val="35000"/>
                </a:spcAft>
              </a:pPr>
              <a:r>
                <a:rPr lang="en-IN" sz="1800" b="1" kern="1200">
                  <a:latin typeface="Cambria" panose="02040503050406030204" pitchFamily="18" charset="0"/>
                </a:rPr>
                <a:t>Independence in appearance – </a:t>
              </a:r>
            </a:p>
          </p:txBody>
        </p:sp>
      </p:grpSp>
      <p:sp>
        <p:nvSpPr>
          <p:cNvPr id="13" name="TextBox 12"/>
          <p:cNvSpPr txBox="1"/>
          <p:nvPr/>
        </p:nvSpPr>
        <p:spPr>
          <a:xfrm>
            <a:off x="0" y="1208742"/>
            <a:ext cx="12192000" cy="615553"/>
          </a:xfrm>
          <a:prstGeom prst="rect">
            <a:avLst/>
          </a:prstGeom>
          <a:solidFill>
            <a:srgbClr val="41719C"/>
          </a:solidFill>
        </p:spPr>
        <p:txBody>
          <a:bodyPr wrap="square" rtlCol="0">
            <a:spAutoFit/>
          </a:bodyPr>
          <a:lstStyle/>
          <a:p>
            <a:pPr lvl="1"/>
            <a:r>
              <a:rPr lang="en-IN" sz="1700" b="1" dirty="0">
                <a:solidFill>
                  <a:schemeClr val="bg1"/>
                </a:solidFill>
                <a:latin typeface="Cambria" panose="02040503050406030204" pitchFamily="18" charset="0"/>
              </a:rPr>
              <a:t>Independence Standards set out requirements and application material on how to apply the conceptual framework to maintain independence when performing audits, reviews or other assurance engagements.</a:t>
            </a:r>
          </a:p>
        </p:txBody>
      </p:sp>
      <p:sp>
        <p:nvSpPr>
          <p:cNvPr id="22" name="Rectangle 21"/>
          <p:cNvSpPr/>
          <p:nvPr/>
        </p:nvSpPr>
        <p:spPr>
          <a:xfrm>
            <a:off x="0" y="3088375"/>
            <a:ext cx="12192000" cy="353943"/>
          </a:xfrm>
          <a:prstGeom prst="rect">
            <a:avLst/>
          </a:prstGeom>
          <a:solidFill>
            <a:schemeClr val="bg1">
              <a:lumMod val="65000"/>
            </a:schemeClr>
          </a:solidFill>
        </p:spPr>
        <p:txBody>
          <a:bodyPr wrap="square">
            <a:spAutoFit/>
          </a:bodyPr>
          <a:lstStyle/>
          <a:p>
            <a:pPr lvl="1"/>
            <a:r>
              <a:rPr lang="en-IN" sz="1700" b="1" dirty="0">
                <a:solidFill>
                  <a:schemeClr val="bg1"/>
                </a:solidFill>
                <a:latin typeface="Cambria" panose="02040503050406030204" pitchFamily="18" charset="0"/>
              </a:rPr>
              <a:t>Independence is linked to the fundamental principles of objectivity and integrity.</a:t>
            </a:r>
          </a:p>
        </p:txBody>
      </p:sp>
    </p:spTree>
    <p:extLst>
      <p:ext uri="{BB962C8B-B14F-4D97-AF65-F5344CB8AC3E}">
        <p14:creationId xmlns:p14="http://schemas.microsoft.com/office/powerpoint/2010/main" val="223106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904990491"/>
              </p:ext>
            </p:extLst>
          </p:nvPr>
        </p:nvGraphicFramePr>
        <p:xfrm>
          <a:off x="478301" y="1186020"/>
          <a:ext cx="6808763" cy="514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1063517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Non-Compliance with Laws and Regulations (NOCLAR)</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5122" name="Picture 2" descr="https://media.istockphoto.com/photos/directional-sign-3d-rendering-picture-id1171588965?b=1&amp;k=6&amp;m=1171588965&amp;s=170667a&amp;w=0&amp;h=9G0TAVTeBzmEfH0qvXre4YlNCBIIKivDiGiwTWwn7N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3537" y="2043183"/>
            <a:ext cx="4562475" cy="341947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382839"/>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media.istockphoto.com/photos/laptop-computer-with-magnifying-glass-concept-of-search-picture-id1176754076?b=1&amp;k=6&amp;m=1176754076&amp;s=170667a&amp;w=0&amp;h=4vhuLLdBVMcXGV7xFMIwOMTAbxFgxq-pBdHZAR49ow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190" y="1065478"/>
            <a:ext cx="8673030" cy="566953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Oval 7"/>
          <p:cNvSpPr/>
          <p:nvPr/>
        </p:nvSpPr>
        <p:spPr>
          <a:xfrm>
            <a:off x="928467" y="1025876"/>
            <a:ext cx="9889787" cy="5658259"/>
          </a:xfrm>
          <a:prstGeom prst="ellipse">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IN"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06881107"/>
              </p:ext>
            </p:extLst>
          </p:nvPr>
        </p:nvGraphicFramePr>
        <p:xfrm>
          <a:off x="928466" y="1171977"/>
          <a:ext cx="9889788" cy="5396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1063517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NOCLAR – Scope of Laws and Regulations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Tree>
    <p:extLst>
      <p:ext uri="{BB962C8B-B14F-4D97-AF65-F5344CB8AC3E}">
        <p14:creationId xmlns:p14="http://schemas.microsoft.com/office/powerpoint/2010/main" val="414668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1420838" y="98474"/>
            <a:ext cx="1063517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NOCLAR – Other salient points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12300" name="Picture 12" descr="Open Spiral Not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550" y="1241324"/>
            <a:ext cx="9968843" cy="51087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223" y="1635618"/>
            <a:ext cx="7648863" cy="4417452"/>
          </a:xfrm>
          <a:prstGeom prst="rect">
            <a:avLst/>
          </a:prstGeom>
        </p:spPr>
        <p:txBody>
          <a:bodyPr/>
          <a:lstStyle/>
          <a:p>
            <a:pPr lvl="0" algn="just" rtl="0">
              <a:spcBef>
                <a:spcPts val="800"/>
              </a:spcBef>
            </a:pPr>
            <a:r>
              <a:rPr lang="en-IN" sz="1600" b="1" dirty="0">
                <a:solidFill>
                  <a:srgbClr val="C00000"/>
                </a:solidFill>
                <a:latin typeface="Cambria" panose="02040503050406030204" pitchFamily="18" charset="0"/>
              </a:rPr>
              <a:t>Following matters are not in scope of NOCLAR:-</a:t>
            </a:r>
          </a:p>
          <a:p>
            <a:pPr marL="742950" lvl="1" indent="-285750" algn="just" rtl="0">
              <a:spcBef>
                <a:spcPts val="800"/>
              </a:spcBef>
              <a:buFont typeface="Arial" panose="020B0604020202020204" pitchFamily="34" charset="0"/>
              <a:buChar char="•"/>
            </a:pPr>
            <a:r>
              <a:rPr lang="en-IN" sz="1600" dirty="0">
                <a:latin typeface="Cambria" panose="02040503050406030204" pitchFamily="18" charset="0"/>
              </a:rPr>
              <a:t>Matters clearly inconsequential </a:t>
            </a:r>
          </a:p>
          <a:p>
            <a:pPr marL="742950" lvl="1" indent="-285750" algn="just" rtl="0">
              <a:spcBef>
                <a:spcPts val="800"/>
              </a:spcBef>
              <a:buFont typeface="Arial" panose="020B0604020202020204" pitchFamily="34" charset="0"/>
              <a:buChar char="•"/>
            </a:pPr>
            <a:r>
              <a:rPr lang="en-IN" sz="1600" dirty="0">
                <a:latin typeface="Cambria" panose="02040503050406030204" pitchFamily="18" charset="0"/>
              </a:rPr>
              <a:t>Personal misconduct unrelated to the business activities of the client or employer  </a:t>
            </a:r>
          </a:p>
          <a:p>
            <a:pPr marL="742950" lvl="1" indent="-285750" algn="just" rtl="0">
              <a:spcBef>
                <a:spcPts val="800"/>
              </a:spcBef>
              <a:buFont typeface="Arial" panose="020B0604020202020204" pitchFamily="34" charset="0"/>
              <a:buChar char="•"/>
            </a:pPr>
            <a:r>
              <a:rPr lang="en-IN" sz="1600" dirty="0">
                <a:latin typeface="Cambria" panose="02040503050406030204" pitchFamily="18" charset="0"/>
              </a:rPr>
              <a:t>Non-compliance other than by the client or employer, or those charged with governance, management or other individuals working for or under the direction of the client or employer</a:t>
            </a:r>
          </a:p>
          <a:p>
            <a:pPr lvl="0" algn="just" rtl="0">
              <a:spcBef>
                <a:spcPts val="800"/>
              </a:spcBef>
            </a:pPr>
            <a:r>
              <a:rPr lang="en-IN" sz="1600" b="1" dirty="0">
                <a:solidFill>
                  <a:srgbClr val="C00000"/>
                </a:solidFill>
                <a:latin typeface="Cambria" panose="02040503050406030204" pitchFamily="18" charset="0"/>
              </a:rPr>
              <a:t>When PA is required to address NOCLAR?</a:t>
            </a:r>
          </a:p>
          <a:p>
            <a:pPr marL="742950" lvl="1" indent="-285750" algn="just">
              <a:spcBef>
                <a:spcPts val="800"/>
              </a:spcBef>
              <a:buFont typeface="Arial" panose="020B0604020202020204" pitchFamily="34" charset="0"/>
              <a:buChar char="•"/>
            </a:pPr>
            <a:r>
              <a:rPr lang="en-IN" sz="1600" dirty="0">
                <a:latin typeface="Cambria" panose="02040503050406030204" pitchFamily="18" charset="0"/>
              </a:rPr>
              <a:t>Only when, and if, he encounters the same in the course of providing a professional service</a:t>
            </a:r>
          </a:p>
          <a:p>
            <a:pPr lvl="0" algn="just" rtl="0">
              <a:spcBef>
                <a:spcPts val="800"/>
              </a:spcBef>
            </a:pPr>
            <a:r>
              <a:rPr lang="en-IN" sz="1600" b="1" dirty="0">
                <a:solidFill>
                  <a:srgbClr val="C00000"/>
                </a:solidFill>
                <a:latin typeface="Cambria" panose="02040503050406030204" pitchFamily="18" charset="0"/>
              </a:rPr>
              <a:t>Appropriate authority for the purpose of disclosure will depend on the nature of the matter. </a:t>
            </a:r>
          </a:p>
          <a:p>
            <a:pPr marL="742950" lvl="1" indent="-285750" algn="just" rtl="0">
              <a:spcBef>
                <a:spcPts val="800"/>
              </a:spcBef>
              <a:buFont typeface="Arial" panose="020B0604020202020204" pitchFamily="34" charset="0"/>
              <a:buChar char="•"/>
            </a:pPr>
            <a:r>
              <a:rPr lang="en-IN" sz="1600" dirty="0">
                <a:latin typeface="Cambria" panose="02040503050406030204" pitchFamily="18" charset="0"/>
              </a:rPr>
              <a:t>For example, the appropriate authority would be SEBI in the case of fraudulent financial reporting </a:t>
            </a:r>
          </a:p>
        </p:txBody>
      </p:sp>
    </p:spTree>
    <p:extLst>
      <p:ext uri="{BB962C8B-B14F-4D97-AF65-F5344CB8AC3E}">
        <p14:creationId xmlns:p14="http://schemas.microsoft.com/office/powerpoint/2010/main" val="606734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a:off x="1420838" y="98474"/>
            <a:ext cx="10635174"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FEES – Relative Size	</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10" name="Rectangle 9"/>
          <p:cNvSpPr/>
          <p:nvPr/>
        </p:nvSpPr>
        <p:spPr>
          <a:xfrm>
            <a:off x="1" y="1140853"/>
            <a:ext cx="12192000" cy="993275"/>
          </a:xfrm>
          <a:prstGeom prst="rect">
            <a:avLst/>
          </a:prstGeom>
          <a:solidFill>
            <a:srgbClr val="43BB8D"/>
          </a:solidFill>
        </p:spPr>
        <p:txBody>
          <a:bodyPr/>
          <a:lstStyle/>
          <a:p>
            <a:pPr algn="just"/>
            <a:r>
              <a:rPr lang="en-IN" sz="2100" b="1" dirty="0">
                <a:solidFill>
                  <a:srgbClr val="C00000"/>
                </a:solidFill>
                <a:latin typeface="Cambria" panose="02040503050406030204" pitchFamily="18" charset="0"/>
                <a:ea typeface="Cambria" panose="02040503050406030204" pitchFamily="18" charset="0"/>
              </a:rPr>
              <a:t>Aims to address </a:t>
            </a:r>
            <a:r>
              <a:rPr lang="en-IN" sz="2100" b="1" i="0" u="none" strike="noStrike" baseline="0" dirty="0">
                <a:solidFill>
                  <a:srgbClr val="C00000"/>
                </a:solidFill>
                <a:latin typeface="Cambria" panose="02040503050406030204" pitchFamily="18" charset="0"/>
                <a:ea typeface="Cambria" panose="02040503050406030204" pitchFamily="18" charset="0"/>
              </a:rPr>
              <a:t>self-interest or intimidation </a:t>
            </a:r>
            <a:r>
              <a:rPr lang="en-US" sz="2100" b="1" i="0" u="none" strike="noStrike" baseline="0" dirty="0">
                <a:solidFill>
                  <a:srgbClr val="C00000"/>
                </a:solidFill>
                <a:latin typeface="Cambria" panose="02040503050406030204" pitchFamily="18" charset="0"/>
                <a:ea typeface="Cambria" panose="02040503050406030204" pitchFamily="18" charset="0"/>
              </a:rPr>
              <a:t>threats </a:t>
            </a:r>
            <a:r>
              <a:rPr lang="en-US" sz="2100" b="1" i="0" u="none" strike="noStrike" baseline="0" dirty="0">
                <a:solidFill>
                  <a:schemeClr val="bg1"/>
                </a:solidFill>
                <a:latin typeface="Cambria" panose="02040503050406030204" pitchFamily="18" charset="0"/>
                <a:ea typeface="Cambria" panose="02040503050406030204" pitchFamily="18" charset="0"/>
              </a:rPr>
              <a:t>to independence that may arise when the total fees received by a firm from an audit client represent a significant proportion of the firm’s total fees. </a:t>
            </a:r>
          </a:p>
          <a:p>
            <a:endParaRPr lang="en-IN" sz="2200" b="1" dirty="0">
              <a:latin typeface="Cambria" panose="02040503050406030204" pitchFamily="18" charset="0"/>
              <a:ea typeface="Cambria" panose="02040503050406030204" pitchFamily="18" charset="0"/>
            </a:endParaRPr>
          </a:p>
          <a:p>
            <a:endParaRPr lang="en-IN" sz="2200" b="1" dirty="0">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EF413AC1-DCBA-3089-2AEE-B6419E498DD1}"/>
              </a:ext>
            </a:extLst>
          </p:cNvPr>
          <p:cNvGrpSpPr/>
          <p:nvPr/>
        </p:nvGrpSpPr>
        <p:grpSpPr>
          <a:xfrm>
            <a:off x="411480" y="2362719"/>
            <a:ext cx="11308917" cy="3281005"/>
            <a:chOff x="411480" y="2362719"/>
            <a:chExt cx="11308917" cy="3281005"/>
          </a:xfrm>
        </p:grpSpPr>
        <p:sp>
          <p:nvSpPr>
            <p:cNvPr id="11" name="Freeform: Shape 10">
              <a:extLst>
                <a:ext uri="{FF2B5EF4-FFF2-40B4-BE49-F238E27FC236}">
                  <a16:creationId xmlns:a16="http://schemas.microsoft.com/office/drawing/2014/main" id="{424AAEF9-0F1B-FB9D-3950-C7F265AEA159}"/>
                </a:ext>
              </a:extLst>
            </p:cNvPr>
            <p:cNvSpPr/>
            <p:nvPr/>
          </p:nvSpPr>
          <p:spPr>
            <a:xfrm>
              <a:off x="411480" y="2362719"/>
              <a:ext cx="6857999" cy="1173152"/>
            </a:xfrm>
            <a:custGeom>
              <a:avLst/>
              <a:gdLst>
                <a:gd name="connsiteX0" fmla="*/ 0 w 3889119"/>
                <a:gd name="connsiteY0" fmla="*/ 0 h 673255"/>
                <a:gd name="connsiteX1" fmla="*/ 3889119 w 3889119"/>
                <a:gd name="connsiteY1" fmla="*/ 0 h 673255"/>
                <a:gd name="connsiteX2" fmla="*/ 3889119 w 3889119"/>
                <a:gd name="connsiteY2" fmla="*/ 673255 h 673255"/>
                <a:gd name="connsiteX3" fmla="*/ 0 w 3889119"/>
                <a:gd name="connsiteY3" fmla="*/ 673255 h 673255"/>
                <a:gd name="connsiteX4" fmla="*/ 0 w 3889119"/>
                <a:gd name="connsiteY4" fmla="*/ 0 h 67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119" h="673255">
                  <a:moveTo>
                    <a:pt x="0" y="0"/>
                  </a:moveTo>
                  <a:lnTo>
                    <a:pt x="3889119" y="0"/>
                  </a:lnTo>
                  <a:lnTo>
                    <a:pt x="3889119" y="673255"/>
                  </a:lnTo>
                  <a:lnTo>
                    <a:pt x="0" y="673255"/>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2400" b="1" dirty="0">
                  <a:latin typeface="Cambria" panose="02040503050406030204" pitchFamily="18" charset="0"/>
                  <a:ea typeface="Cambria" panose="02040503050406030204" pitchFamily="18" charset="0"/>
                </a:rPr>
                <a:t>A</a:t>
              </a:r>
              <a:r>
                <a:rPr lang="en-US" sz="2400" b="1" i="0" kern="1200" baseline="0" dirty="0">
                  <a:latin typeface="Cambria" panose="02040503050406030204" pitchFamily="18" charset="0"/>
                  <a:ea typeface="Cambria" panose="02040503050406030204" pitchFamily="18" charset="0"/>
                </a:rPr>
                <a:t>udit client is not a public interest entity </a:t>
              </a:r>
              <a:endParaRPr lang="en-IN" sz="2400" b="1" kern="1200" dirty="0">
                <a:latin typeface="Cambria" panose="02040503050406030204" pitchFamily="18" charset="0"/>
                <a:ea typeface="Cambria" panose="02040503050406030204" pitchFamily="18" charset="0"/>
              </a:endParaRPr>
            </a:p>
          </p:txBody>
        </p:sp>
        <p:sp>
          <p:nvSpPr>
            <p:cNvPr id="12" name="Freeform: Shape 11">
              <a:extLst>
                <a:ext uri="{FF2B5EF4-FFF2-40B4-BE49-F238E27FC236}">
                  <a16:creationId xmlns:a16="http://schemas.microsoft.com/office/drawing/2014/main" id="{666C8CDF-0481-1795-5032-AA914F768705}"/>
                </a:ext>
              </a:extLst>
            </p:cNvPr>
            <p:cNvSpPr/>
            <p:nvPr/>
          </p:nvSpPr>
          <p:spPr>
            <a:xfrm>
              <a:off x="411480" y="3535871"/>
              <a:ext cx="6857999" cy="2107853"/>
            </a:xfrm>
            <a:custGeom>
              <a:avLst/>
              <a:gdLst>
                <a:gd name="connsiteX0" fmla="*/ 0 w 3889119"/>
                <a:gd name="connsiteY0" fmla="*/ 0 h 2607750"/>
                <a:gd name="connsiteX1" fmla="*/ 3889119 w 3889119"/>
                <a:gd name="connsiteY1" fmla="*/ 0 h 2607750"/>
                <a:gd name="connsiteX2" fmla="*/ 3889119 w 3889119"/>
                <a:gd name="connsiteY2" fmla="*/ 2607750 h 2607750"/>
                <a:gd name="connsiteX3" fmla="*/ 0 w 3889119"/>
                <a:gd name="connsiteY3" fmla="*/ 2607750 h 2607750"/>
                <a:gd name="connsiteX4" fmla="*/ 0 w 3889119"/>
                <a:gd name="connsiteY4" fmla="*/ 0 h 260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119" h="2607750">
                  <a:moveTo>
                    <a:pt x="0" y="0"/>
                  </a:moveTo>
                  <a:lnTo>
                    <a:pt x="3889119" y="0"/>
                  </a:lnTo>
                  <a:lnTo>
                    <a:pt x="3889119" y="2607750"/>
                  </a:lnTo>
                  <a:lnTo>
                    <a:pt x="0" y="260775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n-US" sz="2000" b="0" i="0" kern="1200" baseline="0" dirty="0">
                  <a:latin typeface="Cambria" panose="02040503050406030204" pitchFamily="18" charset="0"/>
                  <a:ea typeface="Cambria" panose="02040503050406030204" pitchFamily="18" charset="0"/>
                </a:rPr>
                <a:t>for two consecutive years, the total fees received by the firm and its related entities from that client represent more than 40% of the firm’s total fees, the firm must disclose this fact to the Institute, </a:t>
              </a:r>
              <a:endParaRPr lang="en-IN" sz="2000" kern="1200" dirty="0">
                <a:latin typeface="Cambria" panose="02040503050406030204" pitchFamily="18" charset="0"/>
                <a:ea typeface="Cambria" panose="02040503050406030204" pitchFamily="18" charset="0"/>
              </a:endParaRPr>
            </a:p>
            <a:p>
              <a:pPr marL="171450" lvl="1" indent="-171450" algn="just" defTabSz="844550">
                <a:lnSpc>
                  <a:spcPct val="90000"/>
                </a:lnSpc>
                <a:spcBef>
                  <a:spcPct val="0"/>
                </a:spcBef>
                <a:spcAft>
                  <a:spcPct val="15000"/>
                </a:spcAft>
                <a:buChar char="•"/>
              </a:pPr>
              <a:endParaRPr lang="en-US" sz="2000" b="0" i="0" kern="1200" baseline="0" dirty="0">
                <a:latin typeface="Cambria" panose="02040503050406030204" pitchFamily="18" charset="0"/>
                <a:ea typeface="Cambria" panose="02040503050406030204" pitchFamily="18" charset="0"/>
              </a:endParaRPr>
            </a:p>
            <a:p>
              <a:pPr marL="171450" lvl="1" indent="-171450" algn="just" defTabSz="844550">
                <a:lnSpc>
                  <a:spcPct val="90000"/>
                </a:lnSpc>
                <a:spcBef>
                  <a:spcPct val="0"/>
                </a:spcBef>
                <a:spcAft>
                  <a:spcPct val="15000"/>
                </a:spcAft>
                <a:buChar char="•"/>
              </a:pPr>
              <a:r>
                <a:rPr lang="en-US" sz="2000" b="0" i="0" kern="1200" baseline="0" dirty="0">
                  <a:latin typeface="Cambria" panose="02040503050406030204" pitchFamily="18" charset="0"/>
                  <a:ea typeface="Cambria" panose="02040503050406030204" pitchFamily="18" charset="0"/>
                </a:rPr>
                <a:t>the firm must disclose this fact to the Institute, </a:t>
              </a:r>
              <a:endParaRPr lang="en-IN" sz="2000" kern="1200" dirty="0">
                <a:latin typeface="Cambria" panose="02040503050406030204" pitchFamily="18" charset="0"/>
                <a:ea typeface="Cambria" panose="02040503050406030204" pitchFamily="18" charset="0"/>
              </a:endParaRPr>
            </a:p>
          </p:txBody>
        </p:sp>
        <p:sp>
          <p:nvSpPr>
            <p:cNvPr id="13" name="Freeform: Shape 12">
              <a:extLst>
                <a:ext uri="{FF2B5EF4-FFF2-40B4-BE49-F238E27FC236}">
                  <a16:creationId xmlns:a16="http://schemas.microsoft.com/office/drawing/2014/main" id="{7A92AB1A-8DB6-8CAE-B675-1D325DB70D7E}"/>
                </a:ext>
              </a:extLst>
            </p:cNvPr>
            <p:cNvSpPr/>
            <p:nvPr/>
          </p:nvSpPr>
          <p:spPr>
            <a:xfrm>
              <a:off x="7831278" y="2362719"/>
              <a:ext cx="3889119" cy="1173152"/>
            </a:xfrm>
            <a:custGeom>
              <a:avLst/>
              <a:gdLst>
                <a:gd name="connsiteX0" fmla="*/ 0 w 3889119"/>
                <a:gd name="connsiteY0" fmla="*/ 0 h 673255"/>
                <a:gd name="connsiteX1" fmla="*/ 3889119 w 3889119"/>
                <a:gd name="connsiteY1" fmla="*/ 0 h 673255"/>
                <a:gd name="connsiteX2" fmla="*/ 3889119 w 3889119"/>
                <a:gd name="connsiteY2" fmla="*/ 673255 h 673255"/>
                <a:gd name="connsiteX3" fmla="*/ 0 w 3889119"/>
                <a:gd name="connsiteY3" fmla="*/ 673255 h 673255"/>
                <a:gd name="connsiteX4" fmla="*/ 0 w 3889119"/>
                <a:gd name="connsiteY4" fmla="*/ 0 h 673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119" h="673255">
                  <a:moveTo>
                    <a:pt x="0" y="0"/>
                  </a:moveTo>
                  <a:lnTo>
                    <a:pt x="3889119" y="0"/>
                  </a:lnTo>
                  <a:lnTo>
                    <a:pt x="3889119" y="673255"/>
                  </a:lnTo>
                  <a:lnTo>
                    <a:pt x="0" y="673255"/>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N" sz="2400" b="1" dirty="0">
                  <a:latin typeface="Cambria" panose="02040503050406030204" pitchFamily="18" charset="0"/>
                  <a:ea typeface="Cambria" panose="02040503050406030204" pitchFamily="18" charset="0"/>
                </a:rPr>
                <a:t>A</a:t>
              </a:r>
              <a:r>
                <a:rPr lang="en-IN" sz="2400" b="1" i="0" kern="1200" baseline="0" dirty="0">
                  <a:latin typeface="Cambria" panose="02040503050406030204" pitchFamily="18" charset="0"/>
                  <a:ea typeface="Cambria" panose="02040503050406030204" pitchFamily="18" charset="0"/>
                </a:rPr>
                <a:t>udit clients classified as public interest entities </a:t>
              </a:r>
              <a:endParaRPr lang="en-IN" sz="2400" b="1" kern="1200" dirty="0">
                <a:latin typeface="Cambria" panose="02040503050406030204" pitchFamily="18" charset="0"/>
                <a:ea typeface="Cambria" panose="02040503050406030204" pitchFamily="18" charset="0"/>
              </a:endParaRPr>
            </a:p>
          </p:txBody>
        </p:sp>
        <p:sp>
          <p:nvSpPr>
            <p:cNvPr id="14" name="Freeform: Shape 13">
              <a:extLst>
                <a:ext uri="{FF2B5EF4-FFF2-40B4-BE49-F238E27FC236}">
                  <a16:creationId xmlns:a16="http://schemas.microsoft.com/office/drawing/2014/main" id="{A5F6FB95-5831-A44E-18AD-0F36EA7724E8}"/>
                </a:ext>
              </a:extLst>
            </p:cNvPr>
            <p:cNvSpPr/>
            <p:nvPr/>
          </p:nvSpPr>
          <p:spPr>
            <a:xfrm>
              <a:off x="7831278" y="3535871"/>
              <a:ext cx="3889119" cy="2107853"/>
            </a:xfrm>
            <a:custGeom>
              <a:avLst/>
              <a:gdLst>
                <a:gd name="connsiteX0" fmla="*/ 0 w 3889119"/>
                <a:gd name="connsiteY0" fmla="*/ 0 h 2607750"/>
                <a:gd name="connsiteX1" fmla="*/ 3889119 w 3889119"/>
                <a:gd name="connsiteY1" fmla="*/ 0 h 2607750"/>
                <a:gd name="connsiteX2" fmla="*/ 3889119 w 3889119"/>
                <a:gd name="connsiteY2" fmla="*/ 2607750 h 2607750"/>
                <a:gd name="connsiteX3" fmla="*/ 0 w 3889119"/>
                <a:gd name="connsiteY3" fmla="*/ 2607750 h 2607750"/>
                <a:gd name="connsiteX4" fmla="*/ 0 w 3889119"/>
                <a:gd name="connsiteY4" fmla="*/ 0 h 260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9119" h="2607750">
                  <a:moveTo>
                    <a:pt x="0" y="0"/>
                  </a:moveTo>
                  <a:lnTo>
                    <a:pt x="3889119" y="0"/>
                  </a:lnTo>
                  <a:lnTo>
                    <a:pt x="3889119" y="2607750"/>
                  </a:lnTo>
                  <a:lnTo>
                    <a:pt x="0" y="2607750"/>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Char char="•"/>
              </a:pPr>
              <a:r>
                <a:rPr lang="en-US" sz="2000" b="0" i="0" kern="1200" baseline="0" dirty="0">
                  <a:latin typeface="Cambria" panose="02040503050406030204" pitchFamily="18" charset="0"/>
                  <a:ea typeface="Cambria" panose="02040503050406030204" pitchFamily="18" charset="0"/>
                </a:rPr>
                <a:t>disclosure threshold is set at more than 20% of the firm's total fees. </a:t>
              </a:r>
              <a:endParaRPr lang="en-IN" sz="2000" kern="1200" dirty="0">
                <a:latin typeface="Cambria" panose="02040503050406030204" pitchFamily="18" charset="0"/>
                <a:ea typeface="Cambria" panose="02040503050406030204" pitchFamily="18" charset="0"/>
              </a:endParaRPr>
            </a:p>
          </p:txBody>
        </p:sp>
      </p:grpSp>
      <p:sp>
        <p:nvSpPr>
          <p:cNvPr id="7" name="TextBox 6">
            <a:extLst>
              <a:ext uri="{FF2B5EF4-FFF2-40B4-BE49-F238E27FC236}">
                <a16:creationId xmlns:a16="http://schemas.microsoft.com/office/drawing/2014/main" id="{D51401BD-9A25-A6EF-5D65-E969E7695566}"/>
              </a:ext>
            </a:extLst>
          </p:cNvPr>
          <p:cNvSpPr txBox="1"/>
          <p:nvPr/>
        </p:nvSpPr>
        <p:spPr>
          <a:xfrm>
            <a:off x="0" y="5888597"/>
            <a:ext cx="12192000" cy="646331"/>
          </a:xfrm>
          <a:prstGeom prst="rect">
            <a:avLst/>
          </a:prstGeom>
          <a:solidFill>
            <a:srgbClr val="2F528F"/>
          </a:solidFill>
        </p:spPr>
        <p:txBody>
          <a:bodyPr wrap="square">
            <a:spAutoFit/>
          </a:bodyPr>
          <a:lstStyle/>
          <a:p>
            <a:r>
              <a:rPr lang="en-US" sz="1800" b="1" i="0" u="none" strike="noStrike" baseline="0" dirty="0">
                <a:solidFill>
                  <a:schemeClr val="bg1"/>
                </a:solidFill>
                <a:latin typeface="Cambria" panose="02040503050406030204" pitchFamily="18" charset="0"/>
                <a:ea typeface="Cambria" panose="02040503050406030204" pitchFamily="18" charset="0"/>
              </a:rPr>
              <a:t>It is crucial to note that if the fees continue to exceed the specified thresholds for two consecutive years, the firm must disclose this information to the Institute annually </a:t>
            </a:r>
            <a:endParaRPr lang="en-IN"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185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pic>
        <p:nvPicPr>
          <p:cNvPr id="11274" name="Picture 10" descr="Rain, Wet, Water, Window, Droplets, Gr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25876"/>
            <a:ext cx="12192001" cy="587091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Independence Standards - Overview</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12" name="Rectangle 11"/>
          <p:cNvSpPr/>
          <p:nvPr/>
        </p:nvSpPr>
        <p:spPr>
          <a:xfrm>
            <a:off x="0" y="1025876"/>
            <a:ext cx="12192000" cy="5870918"/>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Diagram 8"/>
          <p:cNvGraphicFramePr/>
          <p:nvPr>
            <p:extLst>
              <p:ext uri="{D42A27DB-BD31-4B8C-83A1-F6EECF244321}">
                <p14:modId xmlns:p14="http://schemas.microsoft.com/office/powerpoint/2010/main" val="4292984721"/>
              </p:ext>
            </p:extLst>
          </p:nvPr>
        </p:nvGraphicFramePr>
        <p:xfrm>
          <a:off x="348918" y="1760720"/>
          <a:ext cx="5652637" cy="50972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Striped Right Arrow 9"/>
          <p:cNvSpPr/>
          <p:nvPr/>
        </p:nvSpPr>
        <p:spPr>
          <a:xfrm flipH="1">
            <a:off x="6682154" y="2258630"/>
            <a:ext cx="5509846" cy="3013656"/>
          </a:xfrm>
          <a:prstGeom prst="stripedRightArrow">
            <a:avLst/>
          </a:prstGeom>
          <a:solidFill>
            <a:schemeClr val="bg1">
              <a:alpha val="78000"/>
            </a:schemeClr>
          </a:solidFill>
          <a:ln>
            <a:noFill/>
          </a:ln>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N" sz="1600" b="1" dirty="0">
                <a:solidFill>
                  <a:srgbClr val="C00000"/>
                </a:solidFill>
                <a:latin typeface="Cambria" panose="02040503050406030204" pitchFamily="18" charset="0"/>
              </a:rPr>
              <a:t>Most bulky change  as a number of similar provisions/compliances are common to both Parts 4A and 4B but given separately in the Code under both parts </a:t>
            </a:r>
          </a:p>
        </p:txBody>
      </p:sp>
    </p:spTree>
    <p:extLst>
      <p:ext uri="{BB962C8B-B14F-4D97-AF65-F5344CB8AC3E}">
        <p14:creationId xmlns:p14="http://schemas.microsoft.com/office/powerpoint/2010/main" val="207300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Independence Standards – Part 4A and 4B</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TextBox 1"/>
          <p:cNvSpPr txBox="1"/>
          <p:nvPr/>
        </p:nvSpPr>
        <p:spPr>
          <a:xfrm>
            <a:off x="0" y="1065478"/>
            <a:ext cx="7820167" cy="523220"/>
          </a:xfrm>
          <a:prstGeom prst="homePlate">
            <a:avLst>
              <a:gd name="adj" fmla="val 72389"/>
            </a:avLst>
          </a:prstGeom>
          <a:solidFill>
            <a:schemeClr val="accent3">
              <a:lumMod val="75000"/>
            </a:schemeClr>
          </a:solidFill>
        </p:spPr>
        <p:txBody>
          <a:bodyPr wrap="square" rtlCol="0">
            <a:spAutoFit/>
          </a:bodyPr>
          <a:lstStyle/>
          <a:p>
            <a:endParaRPr lang="en-US" sz="500" b="1" dirty="0">
              <a:solidFill>
                <a:schemeClr val="bg1"/>
              </a:solidFill>
              <a:latin typeface="Cambria" panose="02040503050406030204" pitchFamily="18" charset="0"/>
            </a:endParaRPr>
          </a:p>
          <a:p>
            <a:r>
              <a:rPr lang="en-US" b="1" dirty="0">
                <a:solidFill>
                  <a:schemeClr val="bg1"/>
                </a:solidFill>
                <a:latin typeface="Cambria" panose="02040503050406030204" pitchFamily="18" charset="0"/>
              </a:rPr>
              <a:t>Major areas where Independence has to be considered are as under:</a:t>
            </a:r>
          </a:p>
          <a:p>
            <a:endParaRPr lang="en-IN" sz="500" b="1" dirty="0">
              <a:solidFill>
                <a:schemeClr val="bg1"/>
              </a:solidFill>
              <a:latin typeface="Cambria" panose="02040503050406030204" pitchFamily="18" charset="0"/>
            </a:endParaRPr>
          </a:p>
        </p:txBody>
      </p:sp>
      <p:graphicFrame>
        <p:nvGraphicFramePr>
          <p:cNvPr id="17" name="Diagram 16"/>
          <p:cNvGraphicFramePr/>
          <p:nvPr>
            <p:extLst>
              <p:ext uri="{D42A27DB-BD31-4B8C-83A1-F6EECF244321}">
                <p14:modId xmlns:p14="http://schemas.microsoft.com/office/powerpoint/2010/main" val="7996529"/>
              </p:ext>
            </p:extLst>
          </p:nvPr>
        </p:nvGraphicFramePr>
        <p:xfrm>
          <a:off x="-605052" y="1927818"/>
          <a:ext cx="6701051" cy="2033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2191368955"/>
              </p:ext>
            </p:extLst>
          </p:nvPr>
        </p:nvGraphicFramePr>
        <p:xfrm>
          <a:off x="143089" y="3961335"/>
          <a:ext cx="5766392" cy="28966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8" name="Diagram 17"/>
          <p:cNvGraphicFramePr/>
          <p:nvPr>
            <p:extLst>
              <p:ext uri="{D42A27DB-BD31-4B8C-83A1-F6EECF244321}">
                <p14:modId xmlns:p14="http://schemas.microsoft.com/office/powerpoint/2010/main" val="3531822503"/>
              </p:ext>
            </p:extLst>
          </p:nvPr>
        </p:nvGraphicFramePr>
        <p:xfrm>
          <a:off x="6196083" y="1588698"/>
          <a:ext cx="5773003" cy="255213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9" name="Diagram 18"/>
          <p:cNvGraphicFramePr/>
          <p:nvPr>
            <p:extLst>
              <p:ext uri="{D42A27DB-BD31-4B8C-83A1-F6EECF244321}">
                <p14:modId xmlns:p14="http://schemas.microsoft.com/office/powerpoint/2010/main" val="2845041415"/>
              </p:ext>
            </p:extLst>
          </p:nvPr>
        </p:nvGraphicFramePr>
        <p:xfrm>
          <a:off x="5500046" y="4380932"/>
          <a:ext cx="6591870" cy="287285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3419655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42" name="Picture 2" descr="https://media.istockphoto.com/photos/stressed-business-man-at-the-office-picture-id1138031884?b=1&amp;k=6&amp;m=1138031884&amp;s=170667a&amp;w=0&amp;h=3cT146yLvNigQmu9veJXxBdNkhUYPi8X2k28NFlcwZ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484" y="1493950"/>
            <a:ext cx="7193941" cy="47912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20838" y="98474"/>
            <a:ext cx="10556514" cy="584775"/>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Breaches of the Code (Section 400.80 -  400.89)</a:t>
            </a:r>
            <a:r>
              <a:rPr lang="en-IN" sz="3200" b="1" dirty="0">
                <a:solidFill>
                  <a:schemeClr val="accent5">
                    <a:lumMod val="50000"/>
                  </a:schemeClr>
                </a:solidFill>
                <a:latin typeface="Cambria" panose="02040503050406030204" pitchFamily="18" charset="0"/>
              </a:rPr>
              <a:t> – </a:t>
            </a:r>
            <a:r>
              <a:rPr lang="en-IN" sz="2600" b="1" dirty="0">
                <a:solidFill>
                  <a:schemeClr val="accent5">
                    <a:lumMod val="50000"/>
                  </a:schemeClr>
                </a:solidFill>
                <a:latin typeface="Cambria" panose="02040503050406030204" pitchFamily="18" charset="0"/>
              </a:rPr>
              <a:t>New Provision</a:t>
            </a:r>
            <a:endParaRPr lang="en-IN" sz="2600" b="1" dirty="0">
              <a:solidFill>
                <a:schemeClr val="accent5">
                  <a:lumMod val="50000"/>
                </a:schemeClr>
              </a:solidFill>
              <a:latin typeface="Cambria" panose="02040503050406030204" pitchFamily="18" charset="0"/>
              <a:ea typeface="Roboto" panose="02000000000000000000" pitchFamily="2" charset="0"/>
            </a:endParaRPr>
          </a:p>
        </p:txBody>
      </p:sp>
      <p:sp>
        <p:nvSpPr>
          <p:cNvPr id="3" name="Oval 2"/>
          <p:cNvSpPr/>
          <p:nvPr/>
        </p:nvSpPr>
        <p:spPr>
          <a:xfrm>
            <a:off x="1900327" y="1377759"/>
            <a:ext cx="7830355" cy="4997003"/>
          </a:xfrm>
          <a:prstGeom prst="ellipse">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p:cNvSpPr txBox="1"/>
          <p:nvPr/>
        </p:nvSpPr>
        <p:spPr>
          <a:xfrm>
            <a:off x="400050" y="1278701"/>
            <a:ext cx="11452859" cy="5406608"/>
          </a:xfrm>
          <a:prstGeom prst="rect">
            <a:avLst/>
          </a:prstGeom>
          <a:noFill/>
        </p:spPr>
        <p:txBody>
          <a:bodyPr wrap="square" rtlCol="0">
            <a:spAutoFit/>
          </a:bodyPr>
          <a:lstStyle/>
          <a:p>
            <a:pPr marL="285750" indent="-285750" algn="just">
              <a:spcBef>
                <a:spcPts val="500"/>
              </a:spcBef>
              <a:buFont typeface="Arial" panose="020B0604020202020204" pitchFamily="34" charset="0"/>
              <a:buChar char="•"/>
            </a:pPr>
            <a:r>
              <a:rPr lang="en-US" sz="2400" b="1" dirty="0">
                <a:solidFill>
                  <a:srgbClr val="002060"/>
                </a:solidFill>
                <a:latin typeface="Cambria" panose="02040503050406030204" pitchFamily="18" charset="0"/>
              </a:rPr>
              <a:t>Mechanism of self-correction prescribed in the Code in case the PA on his own discovers an unintentional violation</a:t>
            </a:r>
          </a:p>
          <a:p>
            <a:pPr marL="285750" indent="-285750" algn="just">
              <a:spcBef>
                <a:spcPts val="500"/>
              </a:spcBef>
              <a:buFont typeface="Arial" panose="020B0604020202020204" pitchFamily="34" charset="0"/>
              <a:buChar char="•"/>
            </a:pPr>
            <a:endParaRPr lang="en-US" sz="2400" b="1" dirty="0">
              <a:solidFill>
                <a:srgbClr val="002060"/>
              </a:solidFill>
              <a:latin typeface="Cambria" panose="02040503050406030204" pitchFamily="18" charset="0"/>
            </a:endParaRPr>
          </a:p>
          <a:p>
            <a:pPr marL="285750" indent="-285750" algn="just">
              <a:spcBef>
                <a:spcPts val="500"/>
              </a:spcBef>
              <a:buFont typeface="Arial" panose="020B0604020202020204" pitchFamily="34" charset="0"/>
              <a:buChar char="•"/>
            </a:pPr>
            <a:r>
              <a:rPr lang="en-US" sz="2400" b="1" dirty="0">
                <a:solidFill>
                  <a:srgbClr val="002060"/>
                </a:solidFill>
                <a:latin typeface="Cambria" panose="02040503050406030204" pitchFamily="18" charset="0"/>
              </a:rPr>
              <a:t>Mentions steps to be taken in case of breach of </a:t>
            </a:r>
            <a:r>
              <a:rPr lang="en-US" sz="2400" b="1" i="1" dirty="0">
                <a:solidFill>
                  <a:srgbClr val="002060"/>
                </a:solidFill>
                <a:latin typeface="Cambria" panose="02040503050406030204" pitchFamily="18" charset="0"/>
              </a:rPr>
              <a:t>Independence Standards i.e. </a:t>
            </a:r>
            <a:r>
              <a:rPr lang="en-US" sz="2400" b="1" dirty="0">
                <a:solidFill>
                  <a:srgbClr val="002060"/>
                </a:solidFill>
                <a:latin typeface="Cambria" panose="02040503050406030204" pitchFamily="18" charset="0"/>
              </a:rPr>
              <a:t>Parts 4A and 4B. </a:t>
            </a:r>
          </a:p>
          <a:p>
            <a:pPr marL="285750" indent="-285750" algn="just">
              <a:spcBef>
                <a:spcPts val="500"/>
              </a:spcBef>
              <a:buFont typeface="Arial" panose="020B0604020202020204" pitchFamily="34" charset="0"/>
              <a:buChar char="•"/>
            </a:pPr>
            <a:endParaRPr lang="en-US" sz="2400" b="1" dirty="0">
              <a:solidFill>
                <a:srgbClr val="002060"/>
              </a:solidFill>
              <a:latin typeface="Cambria" panose="02040503050406030204" pitchFamily="18" charset="0"/>
            </a:endParaRPr>
          </a:p>
          <a:p>
            <a:pPr marL="285750" indent="-285750" algn="just">
              <a:spcBef>
                <a:spcPts val="500"/>
              </a:spcBef>
              <a:buFont typeface="Arial" panose="020B0604020202020204" pitchFamily="34" charset="0"/>
              <a:buChar char="•"/>
            </a:pPr>
            <a:r>
              <a:rPr lang="en-US" sz="2400" b="1" dirty="0">
                <a:solidFill>
                  <a:srgbClr val="002060"/>
                </a:solidFill>
                <a:latin typeface="Cambria" panose="02040503050406030204" pitchFamily="18" charset="0"/>
              </a:rPr>
              <a:t>PA  who identifies a breach shall evaluate significance of breach and its impact on PA’s ability to comply with the fundamental principles. </a:t>
            </a:r>
          </a:p>
          <a:p>
            <a:pPr marL="285750" indent="-285750" algn="just">
              <a:spcBef>
                <a:spcPts val="500"/>
              </a:spcBef>
              <a:buFont typeface="Arial" panose="020B0604020202020204" pitchFamily="34" charset="0"/>
              <a:buChar char="•"/>
            </a:pPr>
            <a:endParaRPr lang="en-US" sz="2400" b="1" dirty="0">
              <a:solidFill>
                <a:srgbClr val="002060"/>
              </a:solidFill>
              <a:latin typeface="Cambria" panose="02040503050406030204" pitchFamily="18" charset="0"/>
            </a:endParaRPr>
          </a:p>
          <a:p>
            <a:pPr marL="285750" indent="-285750" algn="just">
              <a:spcBef>
                <a:spcPts val="500"/>
              </a:spcBef>
              <a:buFont typeface="Arial" panose="020B0604020202020204" pitchFamily="34" charset="0"/>
              <a:buChar char="•"/>
            </a:pPr>
            <a:r>
              <a:rPr lang="en-US" sz="2400" b="1" dirty="0">
                <a:solidFill>
                  <a:srgbClr val="002060"/>
                </a:solidFill>
                <a:latin typeface="Cambria" panose="02040503050406030204" pitchFamily="18" charset="0"/>
              </a:rPr>
              <a:t>If a firm concludes that a breach of a requirement in this Part has occurred, it shall take prescribed steps therein e.g.:-</a:t>
            </a:r>
          </a:p>
          <a:p>
            <a:pPr marL="398463" indent="117475" algn="just">
              <a:spcBef>
                <a:spcPts val="500"/>
              </a:spcBef>
              <a:buFont typeface="Wingdings" pitchFamily="2" charset="2"/>
              <a:buChar char="§"/>
            </a:pPr>
            <a:r>
              <a:rPr lang="en-US" sz="2400" b="1" dirty="0">
                <a:solidFill>
                  <a:srgbClr val="002060"/>
                </a:solidFill>
                <a:latin typeface="Cambria" panose="02040503050406030204" pitchFamily="18" charset="0"/>
              </a:rPr>
              <a:t>  End, suspend or eliminate the interest that created breach </a:t>
            </a:r>
          </a:p>
          <a:p>
            <a:pPr marL="627063" indent="-228600" algn="just">
              <a:spcBef>
                <a:spcPts val="500"/>
              </a:spcBef>
              <a:buFont typeface="Wingdings" pitchFamily="2" charset="2"/>
              <a:buChar char="§"/>
              <a:tabLst>
                <a:tab pos="576263" algn="l"/>
              </a:tabLst>
            </a:pPr>
            <a:r>
              <a:rPr lang="en-US" sz="2400" b="1" dirty="0">
                <a:solidFill>
                  <a:srgbClr val="002060"/>
                </a:solidFill>
                <a:latin typeface="Cambria" panose="02040503050406030204" pitchFamily="18" charset="0"/>
              </a:rPr>
              <a:t>Consider applicable legal or regulatory requirements and apply them</a:t>
            </a:r>
            <a:endParaRPr lang="en-IN" sz="2400" dirty="0">
              <a:solidFill>
                <a:srgbClr val="002060"/>
              </a:solidFill>
              <a:latin typeface="Cambria" panose="02040503050406030204" pitchFamily="18" charset="0"/>
            </a:endParaRPr>
          </a:p>
        </p:txBody>
      </p:sp>
    </p:spTree>
    <p:extLst>
      <p:ext uri="{BB962C8B-B14F-4D97-AF65-F5344CB8AC3E}">
        <p14:creationId xmlns:p14="http://schemas.microsoft.com/office/powerpoint/2010/main" val="22428187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Major Changes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17028628"/>
              </p:ext>
            </p:extLst>
          </p:nvPr>
        </p:nvGraphicFramePr>
        <p:xfrm>
          <a:off x="928466" y="1237958"/>
          <a:ext cx="10213145" cy="4358904"/>
        </p:xfrm>
        <a:graphic>
          <a:graphicData uri="http://schemas.openxmlformats.org/drawingml/2006/table">
            <a:tbl>
              <a:tblPr firstRow="1" bandRow="1">
                <a:tableStyleId>{F5AB1C69-6EDB-4FF4-983F-18BD219EF322}</a:tableStyleId>
              </a:tblPr>
              <a:tblGrid>
                <a:gridCol w="1969857">
                  <a:extLst>
                    <a:ext uri="{9D8B030D-6E8A-4147-A177-3AD203B41FA5}">
                      <a16:colId xmlns:a16="http://schemas.microsoft.com/office/drawing/2014/main" val="20000"/>
                    </a:ext>
                  </a:extLst>
                </a:gridCol>
                <a:gridCol w="3311986">
                  <a:extLst>
                    <a:ext uri="{9D8B030D-6E8A-4147-A177-3AD203B41FA5}">
                      <a16:colId xmlns:a16="http://schemas.microsoft.com/office/drawing/2014/main" val="20001"/>
                    </a:ext>
                  </a:extLst>
                </a:gridCol>
                <a:gridCol w="4931302">
                  <a:extLst>
                    <a:ext uri="{9D8B030D-6E8A-4147-A177-3AD203B41FA5}">
                      <a16:colId xmlns:a16="http://schemas.microsoft.com/office/drawing/2014/main" val="20002"/>
                    </a:ext>
                  </a:extLst>
                </a:gridCol>
              </a:tblGrid>
              <a:tr h="583993">
                <a:tc>
                  <a:txBody>
                    <a:bodyPr/>
                    <a:lstStyle/>
                    <a:p>
                      <a:pPr algn="just"/>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just"/>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just"/>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2398357">
                <a:tc>
                  <a:txBody>
                    <a:bodyPr/>
                    <a:lstStyle/>
                    <a:p>
                      <a:pPr algn="l">
                        <a:spcBef>
                          <a:spcPts val="1200"/>
                        </a:spcBef>
                      </a:pPr>
                      <a:r>
                        <a:rPr lang="en-US" sz="1650" b="1" dirty="0">
                          <a:solidFill>
                            <a:schemeClr val="tx1"/>
                          </a:solidFill>
                          <a:latin typeface="Cambria" panose="02040503050406030204" pitchFamily="18" charset="0"/>
                        </a:rPr>
                        <a:t>Key audit partner</a:t>
                      </a:r>
                      <a:endParaRPr lang="en-IN" sz="1650" b="1" dirty="0">
                        <a:solidFill>
                          <a:schemeClr val="tx1"/>
                        </a:solidFill>
                        <a:latin typeface="Cambria" panose="02040503050406030204" pitchFamily="18" charset="0"/>
                      </a:endParaRPr>
                    </a:p>
                  </a:txBody>
                  <a:tcPr/>
                </a:tc>
                <a:tc>
                  <a:txBody>
                    <a:bodyPr/>
                    <a:lstStyle/>
                    <a:p>
                      <a:pPr algn="just">
                        <a:spcBef>
                          <a:spcPts val="1200"/>
                        </a:spcBef>
                      </a:pPr>
                      <a:r>
                        <a:rPr lang="en-IN" sz="1650" b="0" dirty="0">
                          <a:solidFill>
                            <a:schemeClr val="tx1"/>
                          </a:solidFill>
                          <a:latin typeface="Cambria" panose="02040503050406030204" pitchFamily="18" charset="0"/>
                        </a:rPr>
                        <a:t>Not mentioned </a:t>
                      </a:r>
                    </a:p>
                  </a:txBody>
                  <a:tcPr/>
                </a:tc>
                <a:tc>
                  <a:txBody>
                    <a:bodyPr/>
                    <a:lstStyle/>
                    <a:p>
                      <a:pPr algn="just">
                        <a:spcBef>
                          <a:spcPts val="1200"/>
                        </a:spcBef>
                      </a:pPr>
                      <a:r>
                        <a:rPr lang="en-IN" sz="1650" b="0" dirty="0">
                          <a:solidFill>
                            <a:schemeClr val="tx1"/>
                          </a:solidFill>
                          <a:latin typeface="Cambria" panose="02040503050406030204" pitchFamily="18" charset="0"/>
                        </a:rPr>
                        <a:t>The  Engagement partner, the individual responsible for the engagement quality control review, and other audit partners, if any, on the engagement team who make key decisions or judgments on significant matters with respect to the audit of the financial statements on which the firm will express an opinion.</a:t>
                      </a:r>
                    </a:p>
                    <a:p>
                      <a:pPr algn="just">
                        <a:spcBef>
                          <a:spcPts val="1200"/>
                        </a:spcBef>
                      </a:pPr>
                      <a:endParaRPr lang="en-IN"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1"/>
                  </a:ext>
                </a:extLst>
              </a:tr>
              <a:tr h="1376554">
                <a:tc>
                  <a:txBody>
                    <a:bodyPr/>
                    <a:lstStyle/>
                    <a:p>
                      <a:pPr algn="just">
                        <a:spcBef>
                          <a:spcPts val="1200"/>
                        </a:spcBef>
                      </a:pPr>
                      <a:r>
                        <a:rPr lang="en-US" sz="1650" b="1" dirty="0">
                          <a:solidFill>
                            <a:schemeClr val="tx1"/>
                          </a:solidFill>
                          <a:latin typeface="Cambria" panose="02040503050406030204" pitchFamily="18" charset="0"/>
                        </a:rPr>
                        <a:t>Firm Rotation</a:t>
                      </a:r>
                      <a:endParaRPr lang="en-IN" sz="1650" b="1" dirty="0">
                        <a:solidFill>
                          <a:schemeClr val="tx1"/>
                        </a:solidFill>
                        <a:latin typeface="Cambria" panose="02040503050406030204" pitchFamily="18" charset="0"/>
                      </a:endParaRPr>
                    </a:p>
                  </a:txBody>
                  <a:tcPr/>
                </a:tc>
                <a:tc>
                  <a:txBody>
                    <a:bodyPr/>
                    <a:lstStyle/>
                    <a:p>
                      <a:pPr algn="just">
                        <a:spcBef>
                          <a:spcPts val="1200"/>
                        </a:spcBef>
                      </a:pPr>
                      <a:r>
                        <a:rPr lang="en-IN" sz="1650" b="0" dirty="0">
                          <a:solidFill>
                            <a:schemeClr val="tx1"/>
                          </a:solidFill>
                          <a:latin typeface="Cambria" panose="02040503050406030204" pitchFamily="18" charset="0"/>
                        </a:rPr>
                        <a:t>Contains requirements relating to partner rotation only </a:t>
                      </a:r>
                    </a:p>
                    <a:p>
                      <a:pPr algn="just">
                        <a:spcBef>
                          <a:spcPts val="1200"/>
                        </a:spcBef>
                      </a:pPr>
                      <a:r>
                        <a:rPr lang="en-IN" sz="1650" b="0" dirty="0">
                          <a:solidFill>
                            <a:schemeClr val="tx1"/>
                          </a:solidFill>
                          <a:latin typeface="Cambria" panose="02040503050406030204" pitchFamily="18" charset="0"/>
                        </a:rPr>
                        <a:t>(No Firm rotation requirements exist in this edition).</a:t>
                      </a:r>
                    </a:p>
                  </a:txBody>
                  <a:tcPr/>
                </a:tc>
                <a:tc>
                  <a:txBody>
                    <a:bodyPr/>
                    <a:lstStyle/>
                    <a:p>
                      <a:pPr algn="just">
                        <a:spcBef>
                          <a:spcPts val="1200"/>
                        </a:spcBef>
                      </a:pPr>
                      <a:r>
                        <a:rPr lang="en-US" sz="1650" b="0" dirty="0">
                          <a:solidFill>
                            <a:schemeClr val="tx1"/>
                          </a:solidFill>
                          <a:latin typeface="Cambria" panose="02040503050406030204" pitchFamily="18" charset="0"/>
                        </a:rPr>
                        <a:t>Partner rotation will co-exist along with Audit Firm rotation (wherever prescribed by a statute)</a:t>
                      </a:r>
                    </a:p>
                    <a:p>
                      <a:pPr algn="just">
                        <a:spcBef>
                          <a:spcPts val="1200"/>
                        </a:spcBef>
                      </a:pPr>
                      <a:r>
                        <a:rPr lang="en-US" sz="1650" b="0" dirty="0">
                          <a:solidFill>
                            <a:schemeClr val="tx1"/>
                          </a:solidFill>
                          <a:latin typeface="Cambria" panose="02040503050406030204" pitchFamily="18" charset="0"/>
                        </a:rPr>
                        <a:t>Firm rotation requirements vide the section 550</a:t>
                      </a:r>
                      <a:endParaRPr lang="en-IN"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947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Open Book, Library, Education, 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125" y="1340749"/>
            <a:ext cx="7895688" cy="5195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41653" y="1340749"/>
            <a:ext cx="8708693" cy="5173394"/>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p:cNvGrpSpPr/>
          <p:nvPr/>
        </p:nvGrpSpPr>
        <p:grpSpPr>
          <a:xfrm>
            <a:off x="683653" y="1129833"/>
            <a:ext cx="10618631" cy="2503083"/>
            <a:chOff x="735169" y="1340749"/>
            <a:chExt cx="10618631" cy="3216224"/>
          </a:xfrm>
        </p:grpSpPr>
        <p:sp>
          <p:nvSpPr>
            <p:cNvPr id="10" name="Freeform 9"/>
            <p:cNvSpPr/>
            <p:nvPr/>
          </p:nvSpPr>
          <p:spPr>
            <a:xfrm>
              <a:off x="838200" y="1340749"/>
              <a:ext cx="10515600" cy="599064"/>
            </a:xfrm>
            <a:custGeom>
              <a:avLst/>
              <a:gdLst>
                <a:gd name="connsiteX0" fmla="*/ 0 w 10515600"/>
                <a:gd name="connsiteY0" fmla="*/ 156125 h 936731"/>
                <a:gd name="connsiteX1" fmla="*/ 156125 w 10515600"/>
                <a:gd name="connsiteY1" fmla="*/ 0 h 936731"/>
                <a:gd name="connsiteX2" fmla="*/ 10359475 w 10515600"/>
                <a:gd name="connsiteY2" fmla="*/ 0 h 936731"/>
                <a:gd name="connsiteX3" fmla="*/ 10515600 w 10515600"/>
                <a:gd name="connsiteY3" fmla="*/ 156125 h 936731"/>
                <a:gd name="connsiteX4" fmla="*/ 10515600 w 10515600"/>
                <a:gd name="connsiteY4" fmla="*/ 780606 h 936731"/>
                <a:gd name="connsiteX5" fmla="*/ 10359475 w 10515600"/>
                <a:gd name="connsiteY5" fmla="*/ 936731 h 936731"/>
                <a:gd name="connsiteX6" fmla="*/ 156125 w 10515600"/>
                <a:gd name="connsiteY6" fmla="*/ 936731 h 936731"/>
                <a:gd name="connsiteX7" fmla="*/ 0 w 10515600"/>
                <a:gd name="connsiteY7" fmla="*/ 780606 h 936731"/>
                <a:gd name="connsiteX8" fmla="*/ 0 w 10515600"/>
                <a:gd name="connsiteY8" fmla="*/ 156125 h 93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6731">
                  <a:moveTo>
                    <a:pt x="0" y="156125"/>
                  </a:moveTo>
                  <a:cubicBezTo>
                    <a:pt x="0" y="69900"/>
                    <a:pt x="69900" y="0"/>
                    <a:pt x="156125" y="0"/>
                  </a:cubicBezTo>
                  <a:lnTo>
                    <a:pt x="10359475" y="0"/>
                  </a:lnTo>
                  <a:cubicBezTo>
                    <a:pt x="10445700" y="0"/>
                    <a:pt x="10515600" y="69900"/>
                    <a:pt x="10515600" y="156125"/>
                  </a:cubicBezTo>
                  <a:lnTo>
                    <a:pt x="10515600" y="780606"/>
                  </a:lnTo>
                  <a:cubicBezTo>
                    <a:pt x="10515600" y="866831"/>
                    <a:pt x="10445700" y="936731"/>
                    <a:pt x="10359475" y="936731"/>
                  </a:cubicBezTo>
                  <a:lnTo>
                    <a:pt x="156125" y="936731"/>
                  </a:lnTo>
                  <a:cubicBezTo>
                    <a:pt x="69900" y="936731"/>
                    <a:pt x="0" y="866831"/>
                    <a:pt x="0" y="780606"/>
                  </a:cubicBezTo>
                  <a:lnTo>
                    <a:pt x="0" y="156125"/>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25737" tIns="125737" rIns="125737" bIns="125737" numCol="1" spcCol="1270" anchor="ctr" anchorCtr="0">
              <a:noAutofit/>
            </a:bodyPr>
            <a:lstStyle/>
            <a:p>
              <a:pPr lvl="0" algn="l" defTabSz="933450" rtl="0">
                <a:lnSpc>
                  <a:spcPct val="110000"/>
                </a:lnSpc>
                <a:spcBef>
                  <a:spcPts val="300"/>
                </a:spcBef>
                <a:spcAft>
                  <a:spcPts val="200"/>
                </a:spcAft>
              </a:pPr>
              <a:r>
                <a:rPr lang="en-US" b="1" kern="1200" dirty="0">
                  <a:latin typeface="Cambria" panose="02040503050406030204" pitchFamily="18" charset="0"/>
                </a:rPr>
                <a:t>Code of Ethics,  2019 – Volume I</a:t>
              </a:r>
              <a:endParaRPr lang="en-IN" kern="1200" dirty="0">
                <a:latin typeface="Cambria" panose="02040503050406030204" pitchFamily="18" charset="0"/>
              </a:endParaRPr>
            </a:p>
          </p:txBody>
        </p:sp>
        <p:sp>
          <p:nvSpPr>
            <p:cNvPr id="11" name="Freeform 10"/>
            <p:cNvSpPr/>
            <p:nvPr/>
          </p:nvSpPr>
          <p:spPr>
            <a:xfrm>
              <a:off x="735169" y="1846698"/>
              <a:ext cx="10515600" cy="2710275"/>
            </a:xfrm>
            <a:custGeom>
              <a:avLst/>
              <a:gdLst>
                <a:gd name="connsiteX0" fmla="*/ 0 w 10515600"/>
                <a:gd name="connsiteY0" fmla="*/ 0 h 1912680"/>
                <a:gd name="connsiteX1" fmla="*/ 10515600 w 10515600"/>
                <a:gd name="connsiteY1" fmla="*/ 0 h 1912680"/>
                <a:gd name="connsiteX2" fmla="*/ 10515600 w 10515600"/>
                <a:gd name="connsiteY2" fmla="*/ 1912680 h 1912680"/>
                <a:gd name="connsiteX3" fmla="*/ 0 w 10515600"/>
                <a:gd name="connsiteY3" fmla="*/ 1912680 h 1912680"/>
                <a:gd name="connsiteX4" fmla="*/ 0 w 10515600"/>
                <a:gd name="connsiteY4" fmla="*/ 0 h 191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912680">
                  <a:moveTo>
                    <a:pt x="0" y="0"/>
                  </a:moveTo>
                  <a:lnTo>
                    <a:pt x="10515600" y="0"/>
                  </a:lnTo>
                  <a:lnTo>
                    <a:pt x="10515600" y="1912680"/>
                  </a:lnTo>
                  <a:lnTo>
                    <a:pt x="0" y="1912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2860" rIns="128016" bIns="22860" numCol="1" spcCol="1270" anchor="t" anchorCtr="0">
              <a:noAutofit/>
            </a:bodyPr>
            <a:lstStyle/>
            <a:p>
              <a:pPr marL="171450" lvl="1" indent="-171450" algn="l" defTabSz="800100" rtl="0">
                <a:lnSpc>
                  <a:spcPct val="110000"/>
                </a:lnSpc>
                <a:spcBef>
                  <a:spcPts val="300"/>
                </a:spcBef>
                <a:spcAft>
                  <a:spcPts val="200"/>
                </a:spcAft>
                <a:buChar char="••"/>
              </a:pPr>
              <a:endParaRPr lang="en-IN" sz="1600" kern="1200" dirty="0">
                <a:latin typeface="Cambria" panose="02040503050406030204" pitchFamily="18" charset="0"/>
              </a:endParaRPr>
            </a:p>
            <a:p>
              <a:pPr marL="285750" lvl="1" indent="-285750" algn="l" defTabSz="800100" rtl="0">
                <a:lnSpc>
                  <a:spcPct val="110000"/>
                </a:lnSpc>
                <a:spcBef>
                  <a:spcPts val="300"/>
                </a:spcBef>
                <a:spcAft>
                  <a:spcPts val="200"/>
                </a:spcAft>
                <a:buFont typeface="Wingdings" panose="05000000000000000000" pitchFamily="2" charset="2"/>
                <a:buChar char="q"/>
              </a:pPr>
              <a:r>
                <a:rPr lang="en-IN" sz="1600" kern="1200" dirty="0">
                  <a:latin typeface="Cambria" panose="02040503050406030204" pitchFamily="18" charset="0"/>
                </a:rPr>
                <a:t>Part 1 (Applicable to all Professional Accountants) - Complying with the Code, Fundamental Principles and Conceptual Framework</a:t>
              </a:r>
            </a:p>
            <a:p>
              <a:pPr marL="285750" lvl="1" indent="-285750" algn="l" defTabSz="800100" rtl="0">
                <a:lnSpc>
                  <a:spcPct val="110000"/>
                </a:lnSpc>
                <a:spcBef>
                  <a:spcPts val="300"/>
                </a:spcBef>
                <a:spcAft>
                  <a:spcPts val="200"/>
                </a:spcAft>
                <a:buFont typeface="Wingdings" panose="05000000000000000000" pitchFamily="2" charset="2"/>
                <a:buChar char="q"/>
              </a:pPr>
              <a:r>
                <a:rPr lang="en-IN" sz="1600" kern="1200" dirty="0">
                  <a:latin typeface="Cambria" panose="02040503050406030204" pitchFamily="18" charset="0"/>
                </a:rPr>
                <a:t>Part 2 - Professional Accountants in Service</a:t>
              </a:r>
            </a:p>
            <a:p>
              <a:pPr marL="285750" lvl="1" indent="-285750" algn="l" defTabSz="800100" rtl="0">
                <a:lnSpc>
                  <a:spcPct val="110000"/>
                </a:lnSpc>
                <a:spcBef>
                  <a:spcPts val="300"/>
                </a:spcBef>
                <a:spcAft>
                  <a:spcPts val="200"/>
                </a:spcAft>
                <a:buFont typeface="Wingdings" panose="05000000000000000000" pitchFamily="2" charset="2"/>
                <a:buChar char="q"/>
              </a:pPr>
              <a:r>
                <a:rPr lang="en-IN" sz="1600" kern="1200" dirty="0">
                  <a:latin typeface="Cambria" panose="02040503050406030204" pitchFamily="18" charset="0"/>
                </a:rPr>
                <a:t>Part 3 - Professional Accountants in Public Practice</a:t>
              </a:r>
            </a:p>
            <a:p>
              <a:pPr marL="285750" lvl="1" indent="-285750" algn="l" defTabSz="800100" rtl="0">
                <a:lnSpc>
                  <a:spcPct val="110000"/>
                </a:lnSpc>
                <a:spcBef>
                  <a:spcPts val="300"/>
                </a:spcBef>
                <a:spcAft>
                  <a:spcPts val="200"/>
                </a:spcAft>
                <a:buFont typeface="Wingdings" panose="05000000000000000000" pitchFamily="2" charset="2"/>
                <a:buChar char="q"/>
              </a:pPr>
              <a:r>
                <a:rPr lang="en-IN" sz="1600" kern="1200" dirty="0">
                  <a:latin typeface="Cambria" panose="02040503050406030204" pitchFamily="18" charset="0"/>
                </a:rPr>
                <a:t>International Independence Standards (Parts 4A &amp; 4B) – </a:t>
              </a:r>
            </a:p>
            <a:p>
              <a:pPr marL="628650" lvl="2" indent="-171450" defTabSz="800100">
                <a:lnSpc>
                  <a:spcPct val="110000"/>
                </a:lnSpc>
                <a:spcBef>
                  <a:spcPts val="300"/>
                </a:spcBef>
                <a:spcAft>
                  <a:spcPts val="200"/>
                </a:spcAft>
                <a:buChar char="••"/>
              </a:pPr>
              <a:r>
                <a:rPr lang="en-IN" sz="1600" kern="1200" dirty="0">
                  <a:latin typeface="Cambria" panose="02040503050406030204" pitchFamily="18" charset="0"/>
                </a:rPr>
                <a:t>Part 4A—Independence for Audits &amp; Reviews (Sections 400 to 899) </a:t>
              </a:r>
            </a:p>
            <a:p>
              <a:pPr marL="628650" lvl="2" indent="-171450" defTabSz="800100">
                <a:lnSpc>
                  <a:spcPct val="110000"/>
                </a:lnSpc>
                <a:spcBef>
                  <a:spcPts val="300"/>
                </a:spcBef>
                <a:spcAft>
                  <a:spcPts val="200"/>
                </a:spcAft>
                <a:buChar char="••"/>
              </a:pPr>
              <a:r>
                <a:rPr lang="en-IN" sz="1600" kern="1200" dirty="0">
                  <a:latin typeface="Cambria" panose="02040503050406030204" pitchFamily="18" charset="0"/>
                </a:rPr>
                <a:t>Part 4B—Independence for Other Assurance Engagements (Sections 900 to 999)</a:t>
              </a:r>
            </a:p>
          </p:txBody>
        </p:sp>
      </p:grpSp>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Overview of the structure of Code of Ethics,  2019</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16" name="Group 15"/>
          <p:cNvGrpSpPr/>
          <p:nvPr/>
        </p:nvGrpSpPr>
        <p:grpSpPr>
          <a:xfrm>
            <a:off x="683653" y="4250841"/>
            <a:ext cx="10618631" cy="2067863"/>
            <a:chOff x="735169" y="1340748"/>
            <a:chExt cx="10618631" cy="2418630"/>
          </a:xfrm>
        </p:grpSpPr>
        <p:sp>
          <p:nvSpPr>
            <p:cNvPr id="17" name="Freeform 16"/>
            <p:cNvSpPr/>
            <p:nvPr/>
          </p:nvSpPr>
          <p:spPr>
            <a:xfrm>
              <a:off x="838200" y="1340748"/>
              <a:ext cx="10515600" cy="547386"/>
            </a:xfrm>
            <a:custGeom>
              <a:avLst/>
              <a:gdLst>
                <a:gd name="connsiteX0" fmla="*/ 0 w 10515600"/>
                <a:gd name="connsiteY0" fmla="*/ 156125 h 936731"/>
                <a:gd name="connsiteX1" fmla="*/ 156125 w 10515600"/>
                <a:gd name="connsiteY1" fmla="*/ 0 h 936731"/>
                <a:gd name="connsiteX2" fmla="*/ 10359475 w 10515600"/>
                <a:gd name="connsiteY2" fmla="*/ 0 h 936731"/>
                <a:gd name="connsiteX3" fmla="*/ 10515600 w 10515600"/>
                <a:gd name="connsiteY3" fmla="*/ 156125 h 936731"/>
                <a:gd name="connsiteX4" fmla="*/ 10515600 w 10515600"/>
                <a:gd name="connsiteY4" fmla="*/ 780606 h 936731"/>
                <a:gd name="connsiteX5" fmla="*/ 10359475 w 10515600"/>
                <a:gd name="connsiteY5" fmla="*/ 936731 h 936731"/>
                <a:gd name="connsiteX6" fmla="*/ 156125 w 10515600"/>
                <a:gd name="connsiteY6" fmla="*/ 936731 h 936731"/>
                <a:gd name="connsiteX7" fmla="*/ 0 w 10515600"/>
                <a:gd name="connsiteY7" fmla="*/ 780606 h 936731"/>
                <a:gd name="connsiteX8" fmla="*/ 0 w 10515600"/>
                <a:gd name="connsiteY8" fmla="*/ 156125 h 93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6731">
                  <a:moveTo>
                    <a:pt x="0" y="156125"/>
                  </a:moveTo>
                  <a:cubicBezTo>
                    <a:pt x="0" y="69900"/>
                    <a:pt x="69900" y="0"/>
                    <a:pt x="156125" y="0"/>
                  </a:cubicBezTo>
                  <a:lnTo>
                    <a:pt x="10359475" y="0"/>
                  </a:lnTo>
                  <a:cubicBezTo>
                    <a:pt x="10445700" y="0"/>
                    <a:pt x="10515600" y="69900"/>
                    <a:pt x="10515600" y="156125"/>
                  </a:cubicBezTo>
                  <a:lnTo>
                    <a:pt x="10515600" y="780606"/>
                  </a:lnTo>
                  <a:cubicBezTo>
                    <a:pt x="10515600" y="866831"/>
                    <a:pt x="10445700" y="936731"/>
                    <a:pt x="10359475" y="936731"/>
                  </a:cubicBezTo>
                  <a:lnTo>
                    <a:pt x="156125" y="936731"/>
                  </a:lnTo>
                  <a:cubicBezTo>
                    <a:pt x="69900" y="936731"/>
                    <a:pt x="0" y="866831"/>
                    <a:pt x="0" y="780606"/>
                  </a:cubicBezTo>
                  <a:lnTo>
                    <a:pt x="0" y="156125"/>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25737" tIns="125737" rIns="125737" bIns="125737" numCol="1" spcCol="1270" anchor="ctr" anchorCtr="0">
              <a:noAutofit/>
            </a:bodyPr>
            <a:lstStyle/>
            <a:p>
              <a:pPr lvl="0" defTabSz="933450">
                <a:lnSpc>
                  <a:spcPct val="110000"/>
                </a:lnSpc>
                <a:spcBef>
                  <a:spcPts val="300"/>
                </a:spcBef>
                <a:spcAft>
                  <a:spcPts val="200"/>
                </a:spcAft>
              </a:pPr>
              <a:r>
                <a:rPr lang="en-US" b="1" dirty="0">
                  <a:latin typeface="Cambria" panose="02040503050406030204" pitchFamily="18" charset="0"/>
                </a:rPr>
                <a:t>Code of Ethics,  2020 – Volume II</a:t>
              </a:r>
              <a:endParaRPr lang="en-IN" dirty="0">
                <a:latin typeface="Cambria" panose="02040503050406030204" pitchFamily="18" charset="0"/>
              </a:endParaRPr>
            </a:p>
          </p:txBody>
        </p:sp>
        <p:sp>
          <p:nvSpPr>
            <p:cNvPr id="18" name="Freeform 17"/>
            <p:cNvSpPr/>
            <p:nvPr/>
          </p:nvSpPr>
          <p:spPr>
            <a:xfrm>
              <a:off x="735169" y="1846698"/>
              <a:ext cx="10515600" cy="1912680"/>
            </a:xfrm>
            <a:custGeom>
              <a:avLst/>
              <a:gdLst>
                <a:gd name="connsiteX0" fmla="*/ 0 w 10515600"/>
                <a:gd name="connsiteY0" fmla="*/ 0 h 1912680"/>
                <a:gd name="connsiteX1" fmla="*/ 10515600 w 10515600"/>
                <a:gd name="connsiteY1" fmla="*/ 0 h 1912680"/>
                <a:gd name="connsiteX2" fmla="*/ 10515600 w 10515600"/>
                <a:gd name="connsiteY2" fmla="*/ 1912680 h 1912680"/>
                <a:gd name="connsiteX3" fmla="*/ 0 w 10515600"/>
                <a:gd name="connsiteY3" fmla="*/ 1912680 h 1912680"/>
                <a:gd name="connsiteX4" fmla="*/ 0 w 10515600"/>
                <a:gd name="connsiteY4" fmla="*/ 0 h 191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912680">
                  <a:moveTo>
                    <a:pt x="0" y="0"/>
                  </a:moveTo>
                  <a:lnTo>
                    <a:pt x="10515600" y="0"/>
                  </a:lnTo>
                  <a:lnTo>
                    <a:pt x="10515600" y="1912680"/>
                  </a:lnTo>
                  <a:lnTo>
                    <a:pt x="0" y="1912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2860" rIns="128016" bIns="22860" numCol="1" spcCol="1270" anchor="t" anchorCtr="0">
              <a:noAutofit/>
            </a:bodyPr>
            <a:lstStyle/>
            <a:p>
              <a:pPr marL="171450" lvl="1" indent="-171450" algn="l" defTabSz="800100" rtl="0">
                <a:lnSpc>
                  <a:spcPct val="110000"/>
                </a:lnSpc>
                <a:spcBef>
                  <a:spcPts val="300"/>
                </a:spcBef>
                <a:spcAft>
                  <a:spcPts val="200"/>
                </a:spcAft>
                <a:buChar char="••"/>
              </a:pPr>
              <a:endParaRPr lang="en-IN" sz="1600" kern="1200" dirty="0">
                <a:latin typeface="Cambria" panose="02040503050406030204" pitchFamily="18" charset="0"/>
              </a:endParaRPr>
            </a:p>
            <a:p>
              <a:pPr marL="285750" lvl="1" indent="-285750" algn="l" defTabSz="800100" rtl="0">
                <a:lnSpc>
                  <a:spcPct val="110000"/>
                </a:lnSpc>
                <a:spcBef>
                  <a:spcPts val="300"/>
                </a:spcBef>
                <a:spcAft>
                  <a:spcPts val="200"/>
                </a:spcAft>
                <a:buFont typeface="Wingdings" panose="05000000000000000000" pitchFamily="2" charset="2"/>
                <a:buChar char="q"/>
              </a:pPr>
              <a:r>
                <a:rPr lang="en-IN" sz="1600" kern="1200" dirty="0">
                  <a:latin typeface="Cambria" panose="02040503050406030204" pitchFamily="18" charset="0"/>
                </a:rPr>
                <a:t>Chapter – 1 – Accounting and Auditi</a:t>
              </a:r>
              <a:r>
                <a:rPr lang="en-IN" sz="1600" dirty="0">
                  <a:latin typeface="Cambria" panose="02040503050406030204" pitchFamily="18" charset="0"/>
                </a:rPr>
                <a:t>ng</a:t>
              </a:r>
              <a:r>
                <a:rPr lang="en-IN" sz="1600" kern="1200" dirty="0">
                  <a:latin typeface="Cambria" panose="02040503050406030204" pitchFamily="18" charset="0"/>
                </a:rPr>
                <a:t> Standards</a:t>
              </a:r>
            </a:p>
            <a:p>
              <a:pPr marL="285750" lvl="1" indent="-285750" defTabSz="800100">
                <a:lnSpc>
                  <a:spcPct val="110000"/>
                </a:lnSpc>
                <a:spcBef>
                  <a:spcPts val="300"/>
                </a:spcBef>
                <a:spcAft>
                  <a:spcPts val="200"/>
                </a:spcAft>
                <a:buFont typeface="Wingdings" panose="05000000000000000000" pitchFamily="2" charset="2"/>
                <a:buChar char="q"/>
              </a:pPr>
              <a:r>
                <a:rPr lang="en-IN" sz="1600" dirty="0">
                  <a:latin typeface="Cambria" panose="02040503050406030204" pitchFamily="18" charset="0"/>
                </a:rPr>
                <a:t>Chapter – 2 – </a:t>
              </a:r>
              <a:r>
                <a:rPr lang="en-IN" sz="1600" kern="1200" dirty="0">
                  <a:latin typeface="Cambria" panose="02040503050406030204" pitchFamily="18" charset="0"/>
                </a:rPr>
                <a:t>The Chartered Accountants Act, 1949 (Few selected sections along with Schedules)</a:t>
              </a:r>
            </a:p>
            <a:p>
              <a:pPr marL="285750" lvl="1" indent="-285750" defTabSz="800100">
                <a:lnSpc>
                  <a:spcPct val="110000"/>
                </a:lnSpc>
                <a:spcBef>
                  <a:spcPts val="300"/>
                </a:spcBef>
                <a:spcAft>
                  <a:spcPts val="200"/>
                </a:spcAft>
                <a:buFont typeface="Wingdings" panose="05000000000000000000" pitchFamily="2" charset="2"/>
                <a:buChar char="q"/>
              </a:pPr>
              <a:r>
                <a:rPr lang="en-US" sz="1600" dirty="0">
                  <a:latin typeface="Cambria" panose="02040503050406030204" pitchFamily="18" charset="0"/>
                </a:rPr>
                <a:t>Chapter – 3 – Council Guidelines for advertisement</a:t>
              </a:r>
            </a:p>
            <a:p>
              <a:pPr marL="285750" lvl="1" indent="-285750" defTabSz="800100">
                <a:lnSpc>
                  <a:spcPct val="110000"/>
                </a:lnSpc>
                <a:spcBef>
                  <a:spcPts val="300"/>
                </a:spcBef>
                <a:spcAft>
                  <a:spcPts val="200"/>
                </a:spcAft>
                <a:buFont typeface="Wingdings" panose="05000000000000000000" pitchFamily="2" charset="2"/>
                <a:buChar char="q"/>
              </a:pPr>
              <a:r>
                <a:rPr lang="en-US" sz="1600" kern="1200" dirty="0">
                  <a:latin typeface="Cambria" panose="02040503050406030204" pitchFamily="18" charset="0"/>
                </a:rPr>
                <a:t>Chapter – 4 – </a:t>
              </a:r>
              <a:r>
                <a:rPr lang="en-US" sz="1600" dirty="0">
                  <a:latin typeface="Cambria" panose="02040503050406030204" pitchFamily="18" charset="0"/>
                </a:rPr>
                <a:t>Council Guidelines, 2020</a:t>
              </a:r>
            </a:p>
            <a:p>
              <a:pPr marL="285750" lvl="1" indent="-285750" defTabSz="800100">
                <a:lnSpc>
                  <a:spcPct val="110000"/>
                </a:lnSpc>
                <a:spcBef>
                  <a:spcPts val="300"/>
                </a:spcBef>
                <a:spcAft>
                  <a:spcPts val="200"/>
                </a:spcAft>
                <a:buFont typeface="Wingdings" panose="05000000000000000000" pitchFamily="2" charset="2"/>
                <a:buChar char="q"/>
              </a:pPr>
              <a:r>
                <a:rPr lang="en-US" sz="1600" kern="1200" dirty="0">
                  <a:latin typeface="Cambria" panose="02040503050406030204" pitchFamily="18" charset="0"/>
                </a:rPr>
                <a:t>Chapter – 5 – </a:t>
              </a:r>
              <a:r>
                <a:rPr lang="en-IN" sz="1600" dirty="0">
                  <a:latin typeface="Cambria" panose="02040503050406030204" pitchFamily="18" charset="0"/>
                </a:rPr>
                <a:t>Self-Regulatory Measures Recommended by the Council</a:t>
              </a:r>
              <a:endParaRPr lang="en-US" sz="1600" kern="1200" dirty="0">
                <a:latin typeface="Cambria" panose="02040503050406030204" pitchFamily="18" charset="0"/>
              </a:endParaRPr>
            </a:p>
            <a:p>
              <a:pPr marL="285750" lvl="1" indent="-285750" defTabSz="800100">
                <a:lnSpc>
                  <a:spcPct val="110000"/>
                </a:lnSpc>
                <a:spcBef>
                  <a:spcPts val="300"/>
                </a:spcBef>
                <a:spcAft>
                  <a:spcPts val="200"/>
                </a:spcAft>
                <a:buFont typeface="Wingdings" panose="05000000000000000000" pitchFamily="2" charset="2"/>
                <a:buChar char="q"/>
              </a:pPr>
              <a:endParaRPr lang="en-IN" sz="1600" kern="1200" dirty="0">
                <a:latin typeface="Cambria" panose="02040503050406030204" pitchFamily="18" charset="0"/>
              </a:endParaRPr>
            </a:p>
            <a:p>
              <a:pPr marL="285750" lvl="1" indent="-285750" defTabSz="800100">
                <a:lnSpc>
                  <a:spcPct val="110000"/>
                </a:lnSpc>
                <a:spcBef>
                  <a:spcPts val="300"/>
                </a:spcBef>
                <a:spcAft>
                  <a:spcPts val="200"/>
                </a:spcAft>
                <a:buFont typeface="Wingdings" panose="05000000000000000000" pitchFamily="2" charset="2"/>
                <a:buChar char="q"/>
              </a:pPr>
              <a:endParaRPr lang="en-IN" sz="1600" kern="1200" dirty="0">
                <a:latin typeface="Cambria" panose="02040503050406030204" pitchFamily="18" charset="0"/>
              </a:endParaRPr>
            </a:p>
          </p:txBody>
        </p:sp>
      </p:grpSp>
    </p:spTree>
    <p:extLst>
      <p:ext uri="{BB962C8B-B14F-4D97-AF65-F5344CB8AC3E}">
        <p14:creationId xmlns:p14="http://schemas.microsoft.com/office/powerpoint/2010/main" val="1596080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Major Changes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54681304"/>
              </p:ext>
            </p:extLst>
          </p:nvPr>
        </p:nvGraphicFramePr>
        <p:xfrm>
          <a:off x="908435" y="1242277"/>
          <a:ext cx="10445365" cy="1562249"/>
        </p:xfrm>
        <a:graphic>
          <a:graphicData uri="http://schemas.openxmlformats.org/drawingml/2006/table">
            <a:tbl>
              <a:tblPr firstRow="1" bandRow="1">
                <a:tableStyleId>{F5AB1C69-6EDB-4FF4-983F-18BD219EF322}</a:tableStyleId>
              </a:tblPr>
              <a:tblGrid>
                <a:gridCol w="1834329">
                  <a:extLst>
                    <a:ext uri="{9D8B030D-6E8A-4147-A177-3AD203B41FA5}">
                      <a16:colId xmlns:a16="http://schemas.microsoft.com/office/drawing/2014/main" val="20000"/>
                    </a:ext>
                  </a:extLst>
                </a:gridCol>
                <a:gridCol w="3084118">
                  <a:extLst>
                    <a:ext uri="{9D8B030D-6E8A-4147-A177-3AD203B41FA5}">
                      <a16:colId xmlns:a16="http://schemas.microsoft.com/office/drawing/2014/main" val="20001"/>
                    </a:ext>
                  </a:extLst>
                </a:gridCol>
                <a:gridCol w="5526918">
                  <a:extLst>
                    <a:ext uri="{9D8B030D-6E8A-4147-A177-3AD203B41FA5}">
                      <a16:colId xmlns:a16="http://schemas.microsoft.com/office/drawing/2014/main" val="20002"/>
                    </a:ext>
                  </a:extLst>
                </a:gridCol>
              </a:tblGrid>
              <a:tr h="436834">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1125415">
                <a:tc>
                  <a:txBody>
                    <a:bodyPr/>
                    <a:lstStyle/>
                    <a:p>
                      <a:r>
                        <a:rPr lang="en-US" sz="1500" b="1" dirty="0">
                          <a:solidFill>
                            <a:schemeClr val="tx1"/>
                          </a:solidFill>
                          <a:latin typeface="Cambria" panose="02040503050406030204" pitchFamily="18" charset="0"/>
                        </a:rPr>
                        <a:t>Changes in partner rotation</a:t>
                      </a:r>
                      <a:endParaRPr lang="en-IN" sz="1500" b="1" dirty="0">
                        <a:solidFill>
                          <a:schemeClr val="tx1"/>
                        </a:solidFill>
                        <a:latin typeface="Cambria" panose="02040503050406030204" pitchFamily="18" charset="0"/>
                      </a:endParaRPr>
                    </a:p>
                  </a:txBody>
                  <a:tcPr/>
                </a:tc>
                <a:tc>
                  <a:txBody>
                    <a:bodyPr/>
                    <a:lstStyle/>
                    <a:p>
                      <a:r>
                        <a:rPr lang="en-US" sz="1500" b="0" dirty="0">
                          <a:solidFill>
                            <a:schemeClr val="tx1"/>
                          </a:solidFill>
                          <a:latin typeface="Cambria" panose="02040503050406030204" pitchFamily="18" charset="0"/>
                        </a:rPr>
                        <a:t>7 years time on</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effectLst/>
                          <a:latin typeface="Cambria" panose="02040503050406030204" pitchFamily="18" charset="0"/>
                        </a:rPr>
                        <a:t>2-years cooling-off</a:t>
                      </a:r>
                      <a:endParaRPr lang="en-US" sz="1500" b="0" dirty="0">
                        <a:solidFill>
                          <a:schemeClr val="tx1"/>
                        </a:solidFill>
                        <a:effectLst/>
                        <a:latin typeface="Cambria" panose="02040503050406030204" pitchFamily="18" charset="0"/>
                        <a:ea typeface="Calibri"/>
                        <a:cs typeface="Times New Roman"/>
                      </a:endParaRPr>
                    </a:p>
                    <a:p>
                      <a:endParaRPr lang="en-IN" sz="1500" b="0" dirty="0">
                        <a:solidFill>
                          <a:schemeClr val="tx1"/>
                        </a:solidFill>
                        <a:latin typeface="Cambria" panose="02040503050406030204" pitchFamily="18" charset="0"/>
                      </a:endParaRPr>
                    </a:p>
                  </a:txBody>
                  <a:tcPr/>
                </a:tc>
                <a:tc>
                  <a:txBody>
                    <a:bodyPr/>
                    <a:lstStyle/>
                    <a:p>
                      <a:r>
                        <a:rPr lang="en-US" sz="1500" b="0" dirty="0">
                          <a:solidFill>
                            <a:schemeClr val="tx1"/>
                          </a:solidFill>
                          <a:latin typeface="Cambria" panose="02040503050406030204" pitchFamily="18" charset="0"/>
                        </a:rPr>
                        <a:t>7 years</a:t>
                      </a:r>
                      <a:r>
                        <a:rPr lang="en-US" sz="1500" b="0" baseline="0" dirty="0">
                          <a:solidFill>
                            <a:schemeClr val="tx1"/>
                          </a:solidFill>
                          <a:latin typeface="Cambria" panose="02040503050406030204" pitchFamily="18" charset="0"/>
                        </a:rPr>
                        <a:t> time on</a:t>
                      </a:r>
                    </a:p>
                    <a:p>
                      <a:pPr marL="0" marR="0" algn="just">
                        <a:lnSpc>
                          <a:spcPct val="115000"/>
                        </a:lnSpc>
                        <a:spcBef>
                          <a:spcPts val="0"/>
                        </a:spcBef>
                        <a:spcAft>
                          <a:spcPts val="0"/>
                        </a:spcAft>
                      </a:pPr>
                      <a:r>
                        <a:rPr lang="en-US" sz="1500" b="0" dirty="0">
                          <a:solidFill>
                            <a:schemeClr val="tx1"/>
                          </a:solidFill>
                          <a:effectLst/>
                          <a:latin typeface="Cambria" panose="02040503050406030204" pitchFamily="18" charset="0"/>
                        </a:rPr>
                        <a:t>5-years cooling-off: EP</a:t>
                      </a:r>
                    </a:p>
                    <a:p>
                      <a:pPr marL="0" marR="0" algn="just">
                        <a:lnSpc>
                          <a:spcPct val="115000"/>
                        </a:lnSpc>
                        <a:spcBef>
                          <a:spcPts val="0"/>
                        </a:spcBef>
                        <a:spcAft>
                          <a:spcPts val="0"/>
                        </a:spcAft>
                      </a:pPr>
                      <a:r>
                        <a:rPr lang="en-US" sz="1500" b="0" dirty="0">
                          <a:solidFill>
                            <a:schemeClr val="tx1"/>
                          </a:solidFill>
                          <a:effectLst/>
                          <a:latin typeface="Cambria" panose="02040503050406030204" pitchFamily="18" charset="0"/>
                        </a:rPr>
                        <a:t>3-years cooling-off: EQCR</a:t>
                      </a:r>
                    </a:p>
                    <a:p>
                      <a:pPr marL="0" marR="0" algn="just">
                        <a:lnSpc>
                          <a:spcPct val="115000"/>
                        </a:lnSpc>
                        <a:spcBef>
                          <a:spcPts val="0"/>
                        </a:spcBef>
                        <a:spcAft>
                          <a:spcPts val="0"/>
                        </a:spcAft>
                      </a:pPr>
                      <a:r>
                        <a:rPr lang="en-US" sz="1500" b="0" dirty="0">
                          <a:solidFill>
                            <a:schemeClr val="tx1"/>
                          </a:solidFill>
                          <a:effectLst/>
                          <a:latin typeface="Cambria" panose="02040503050406030204" pitchFamily="18" charset="0"/>
                        </a:rPr>
                        <a:t>2-years cooling-off: other key audit</a:t>
                      </a:r>
                      <a:r>
                        <a:rPr lang="en-US" sz="1500" b="0" baseline="0" dirty="0">
                          <a:solidFill>
                            <a:schemeClr val="tx1"/>
                          </a:solidFill>
                          <a:effectLst/>
                          <a:latin typeface="Cambria" panose="02040503050406030204" pitchFamily="18" charset="0"/>
                        </a:rPr>
                        <a:t> partners</a:t>
                      </a:r>
                      <a:endParaRPr lang="en-IN" sz="1500" b="0" dirty="0">
                        <a:solidFill>
                          <a:schemeClr val="tx1"/>
                        </a:solidFill>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
        <p:nvSpPr>
          <p:cNvPr id="3" name="Rectangle 2"/>
          <p:cNvSpPr/>
          <p:nvPr/>
        </p:nvSpPr>
        <p:spPr>
          <a:xfrm>
            <a:off x="0" y="3370997"/>
            <a:ext cx="7356143" cy="331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r>
              <a:rPr lang="en-US" sz="1600" b="1" u="sng" dirty="0">
                <a:solidFill>
                  <a:schemeClr val="bg2">
                    <a:lumMod val="10000"/>
                  </a:schemeClr>
                </a:solidFill>
                <a:latin typeface="Cambria" panose="02040503050406030204" pitchFamily="18" charset="0"/>
              </a:rPr>
              <a:t>Restrictions on Activities During Cooling-off  </a:t>
            </a:r>
          </a:p>
          <a:p>
            <a:pPr algn="ctr">
              <a:spcBef>
                <a:spcPts val="1200"/>
              </a:spcBef>
            </a:pPr>
            <a:r>
              <a:rPr lang="en-US" sz="1600" b="1" u="sng" dirty="0">
                <a:solidFill>
                  <a:schemeClr val="bg2">
                    <a:lumMod val="10000"/>
                  </a:schemeClr>
                </a:solidFill>
                <a:latin typeface="Cambria" panose="02040503050406030204" pitchFamily="18" charset="0"/>
              </a:rPr>
              <a:t>(w.r.t partner rotation – Section 540)</a:t>
            </a:r>
          </a:p>
          <a:p>
            <a:pPr marL="285750" indent="-285750" algn="just">
              <a:spcBef>
                <a:spcPts val="1200"/>
              </a:spcBef>
              <a:buFont typeface="Arial" panose="020B0604020202020204" pitchFamily="34" charset="0"/>
              <a:buChar char="•"/>
            </a:pPr>
            <a:r>
              <a:rPr lang="en-US" sz="1500" b="1" dirty="0">
                <a:solidFill>
                  <a:srgbClr val="C00000"/>
                </a:solidFill>
                <a:latin typeface="Cambria" panose="02040503050406030204" pitchFamily="18" charset="0"/>
              </a:rPr>
              <a:t>Prohibition on consulting with engagement team regarding technical or industry-specific issues, transactions or events</a:t>
            </a:r>
          </a:p>
          <a:p>
            <a:pPr marL="285750" indent="-285750" algn="just">
              <a:spcBef>
                <a:spcPts val="1200"/>
              </a:spcBef>
              <a:buFont typeface="Arial" panose="020B0604020202020204" pitchFamily="34" charset="0"/>
              <a:buChar char="•"/>
            </a:pPr>
            <a:r>
              <a:rPr lang="en-US" sz="1500" b="1" dirty="0">
                <a:solidFill>
                  <a:schemeClr val="bg2">
                    <a:lumMod val="10000"/>
                  </a:schemeClr>
                </a:solidFill>
                <a:latin typeface="Cambria" panose="02040503050406030204" pitchFamily="18" charset="0"/>
              </a:rPr>
              <a:t>Prohibition on leading or coordinating the professional services provided by the firm to the audit client, or overseeing the relationship of the firm with the audit client</a:t>
            </a:r>
          </a:p>
          <a:p>
            <a:pPr marL="285750" indent="-285750" algn="just">
              <a:spcBef>
                <a:spcPts val="1200"/>
              </a:spcBef>
              <a:buFont typeface="Arial" panose="020B0604020202020204" pitchFamily="34" charset="0"/>
              <a:buChar char="•"/>
            </a:pPr>
            <a:r>
              <a:rPr lang="en-US" sz="1500" b="1" dirty="0">
                <a:solidFill>
                  <a:srgbClr val="C00000"/>
                </a:solidFill>
                <a:latin typeface="Cambria" panose="02040503050406030204" pitchFamily="18" charset="0"/>
              </a:rPr>
              <a:t>Prohibition on undertaking any other role or activity that would result in the individual: (</a:t>
            </a:r>
            <a:r>
              <a:rPr lang="en-US" sz="1500" b="1" dirty="0" err="1">
                <a:solidFill>
                  <a:srgbClr val="C00000"/>
                </a:solidFill>
                <a:latin typeface="Cambria" panose="02040503050406030204" pitchFamily="18" charset="0"/>
              </a:rPr>
              <a:t>i</a:t>
            </a:r>
            <a:r>
              <a:rPr lang="en-US" sz="1500" b="1" dirty="0">
                <a:solidFill>
                  <a:srgbClr val="C00000"/>
                </a:solidFill>
                <a:latin typeface="Cambria" panose="02040503050406030204" pitchFamily="18" charset="0"/>
              </a:rPr>
              <a:t>) Having significant or frequent interaction with senior management or those charged with governance; or (ii) Exerting direct influence on the outcome of the audit engagement.</a:t>
            </a:r>
            <a:endParaRPr lang="en-IN" sz="1500" dirty="0">
              <a:solidFill>
                <a:srgbClr val="C00000"/>
              </a:solidFill>
              <a:latin typeface="Cambria" panose="02040503050406030204" pitchFamily="18" charset="0"/>
            </a:endParaRPr>
          </a:p>
        </p:txBody>
      </p:sp>
      <p:pic>
        <p:nvPicPr>
          <p:cNvPr id="13316" name="Picture 4" descr="Staff, Team, Shaking Hands, Handsh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637" y="3127020"/>
            <a:ext cx="4492364" cy="356038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74507" y="2757807"/>
            <a:ext cx="4617493" cy="3684896"/>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489634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8" name="Table 7"/>
          <p:cNvGraphicFramePr>
            <a:graphicFrameLocks noGrp="1"/>
          </p:cNvGraphicFramePr>
          <p:nvPr>
            <p:extLst>
              <p:ext uri="{D42A27DB-BD31-4B8C-83A1-F6EECF244321}">
                <p14:modId xmlns:p14="http://schemas.microsoft.com/office/powerpoint/2010/main" val="1198638162"/>
              </p:ext>
            </p:extLst>
          </p:nvPr>
        </p:nvGraphicFramePr>
        <p:xfrm>
          <a:off x="1153550" y="1436371"/>
          <a:ext cx="9872159" cy="4322983"/>
        </p:xfrm>
        <a:graphic>
          <a:graphicData uri="http://schemas.openxmlformats.org/drawingml/2006/table">
            <a:tbl>
              <a:tblPr firstRow="1" bandRow="1">
                <a:tableStyleId>{F5AB1C69-6EDB-4FF4-983F-18BD219EF322}</a:tableStyleId>
              </a:tblPr>
              <a:tblGrid>
                <a:gridCol w="1825177">
                  <a:extLst>
                    <a:ext uri="{9D8B030D-6E8A-4147-A177-3AD203B41FA5}">
                      <a16:colId xmlns:a16="http://schemas.microsoft.com/office/drawing/2014/main" val="20000"/>
                    </a:ext>
                  </a:extLst>
                </a:gridCol>
                <a:gridCol w="3037408">
                  <a:extLst>
                    <a:ext uri="{9D8B030D-6E8A-4147-A177-3AD203B41FA5}">
                      <a16:colId xmlns:a16="http://schemas.microsoft.com/office/drawing/2014/main" val="20001"/>
                    </a:ext>
                  </a:extLst>
                </a:gridCol>
                <a:gridCol w="5009574">
                  <a:extLst>
                    <a:ext uri="{9D8B030D-6E8A-4147-A177-3AD203B41FA5}">
                      <a16:colId xmlns:a16="http://schemas.microsoft.com/office/drawing/2014/main" val="20002"/>
                    </a:ext>
                  </a:extLst>
                </a:gridCol>
              </a:tblGrid>
              <a:tr h="590456">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1391790">
                <a:tc>
                  <a:txBody>
                    <a:bodyPr/>
                    <a:lstStyle/>
                    <a:p>
                      <a:r>
                        <a:rPr lang="en-US" sz="1650" b="1" dirty="0">
                          <a:solidFill>
                            <a:schemeClr val="tx1"/>
                          </a:solidFill>
                          <a:latin typeface="Cambria" panose="02040503050406030204" pitchFamily="18" charset="0"/>
                        </a:rPr>
                        <a:t>Management</a:t>
                      </a:r>
                      <a:r>
                        <a:rPr lang="en-US" sz="1650" b="1" baseline="0" dirty="0">
                          <a:solidFill>
                            <a:schemeClr val="tx1"/>
                          </a:solidFill>
                          <a:latin typeface="Cambria" panose="02040503050406030204" pitchFamily="18" charset="0"/>
                        </a:rPr>
                        <a:t> Responsibilities</a:t>
                      </a:r>
                    </a:p>
                    <a:p>
                      <a:r>
                        <a:rPr lang="en-US" sz="1650" b="1" baseline="0" dirty="0">
                          <a:solidFill>
                            <a:schemeClr val="tx1"/>
                          </a:solidFill>
                          <a:latin typeface="Cambria" panose="02040503050406030204" pitchFamily="18" charset="0"/>
                        </a:rPr>
                        <a:t>Section 607 – 608)</a:t>
                      </a:r>
                      <a:endParaRPr lang="en-IN" sz="1650" b="1" dirty="0">
                        <a:solidFill>
                          <a:schemeClr val="tx1"/>
                        </a:solidFill>
                        <a:latin typeface="Cambria" panose="02040503050406030204" pitchFamily="18" charset="0"/>
                      </a:endParaRPr>
                    </a:p>
                  </a:txBody>
                  <a:tcPr/>
                </a:tc>
                <a:tc>
                  <a:txBody>
                    <a:bodyPr/>
                    <a:lstStyle/>
                    <a:p>
                      <a:r>
                        <a:rPr lang="en-IN" sz="1650" b="0" dirty="0">
                          <a:solidFill>
                            <a:schemeClr val="tx1"/>
                          </a:solidFill>
                          <a:latin typeface="Cambria" panose="02040503050406030204" pitchFamily="18" charset="0"/>
                        </a:rPr>
                        <a:t>Not mentioned </a:t>
                      </a:r>
                    </a:p>
                  </a:txBody>
                  <a:tcPr/>
                </a:tc>
                <a:tc>
                  <a:txBody>
                    <a:bodyPr/>
                    <a:lstStyle/>
                    <a:p>
                      <a:pPr algn="just"/>
                      <a:r>
                        <a:rPr lang="en-IN" sz="1650" b="0" dirty="0">
                          <a:solidFill>
                            <a:schemeClr val="tx1"/>
                          </a:solidFill>
                          <a:latin typeface="Cambria" panose="02040503050406030204" pitchFamily="18" charset="0"/>
                        </a:rPr>
                        <a:t>New section dealing with ‘Management Responsibilities’.  </a:t>
                      </a:r>
                    </a:p>
                    <a:p>
                      <a:pPr algn="just"/>
                      <a:endParaRPr lang="en-IN" sz="1650" b="0" dirty="0">
                        <a:solidFill>
                          <a:schemeClr val="tx1"/>
                        </a:solidFill>
                        <a:latin typeface="Cambria" panose="02040503050406030204" pitchFamily="18" charset="0"/>
                      </a:endParaRPr>
                    </a:p>
                    <a:p>
                      <a:pPr algn="just"/>
                      <a:r>
                        <a:rPr lang="en-IN" sz="1650" b="0" dirty="0">
                          <a:solidFill>
                            <a:schemeClr val="tx1"/>
                          </a:solidFill>
                          <a:latin typeface="Cambria" panose="02040503050406030204" pitchFamily="18" charset="0"/>
                        </a:rPr>
                        <a:t>As per the same, the firm shall not assume a management responsibility for an audit client.</a:t>
                      </a:r>
                    </a:p>
                  </a:txBody>
                  <a:tcPr/>
                </a:tc>
                <a:extLst>
                  <a:ext uri="{0D108BD9-81ED-4DB2-BD59-A6C34878D82A}">
                    <a16:rowId xmlns:a16="http://schemas.microsoft.com/office/drawing/2014/main" val="10001"/>
                  </a:ext>
                </a:extLst>
              </a:tr>
              <a:tr h="2340737">
                <a:tc>
                  <a:txBody>
                    <a:bodyPr/>
                    <a:lstStyle/>
                    <a:p>
                      <a:r>
                        <a:rPr lang="en-US" sz="1650" b="1" dirty="0">
                          <a:solidFill>
                            <a:schemeClr val="tx1"/>
                          </a:solidFill>
                          <a:latin typeface="Cambria" panose="02040503050406030204" pitchFamily="18" charset="0"/>
                        </a:rPr>
                        <a:t>Non Assurance Services</a:t>
                      </a:r>
                    </a:p>
                    <a:p>
                      <a:r>
                        <a:rPr lang="en-US" sz="1650" b="1" dirty="0">
                          <a:solidFill>
                            <a:schemeClr val="tx1"/>
                          </a:solidFill>
                          <a:latin typeface="Cambria" panose="02040503050406030204" pitchFamily="18" charset="0"/>
                        </a:rPr>
                        <a:t>Section 600 &amp; 950</a:t>
                      </a:r>
                      <a:endParaRPr lang="en-IN" sz="1650" b="1" dirty="0">
                        <a:solidFill>
                          <a:schemeClr val="tx1"/>
                        </a:solidFill>
                        <a:latin typeface="Cambria" panose="02040503050406030204" pitchFamily="18" charset="0"/>
                      </a:endParaRPr>
                    </a:p>
                  </a:txBody>
                  <a:tcPr/>
                </a:tc>
                <a:tc>
                  <a:txBody>
                    <a:bodyPr/>
                    <a:lstStyle/>
                    <a:p>
                      <a:pPr algn="just"/>
                      <a:r>
                        <a:rPr lang="en-US" sz="1650" b="0" dirty="0">
                          <a:solidFill>
                            <a:schemeClr val="tx1"/>
                          </a:solidFill>
                          <a:latin typeface="Cambria" panose="02040503050406030204" pitchFamily="18" charset="0"/>
                        </a:rPr>
                        <a:t>Prohibitions on provision of certain types of Non assurance services to Audit clients such as </a:t>
                      </a:r>
                      <a:r>
                        <a:rPr lang="en-IN" sz="1650" b="0" dirty="0">
                          <a:solidFill>
                            <a:schemeClr val="tx1"/>
                          </a:solidFill>
                          <a:latin typeface="Cambria" panose="02040503050406030204" pitchFamily="18" charset="0"/>
                        </a:rPr>
                        <a:t>Internal audit, Accounting and Book keeping services,  partial prohibitions in valuation services, IT Systems Services , etc.)</a:t>
                      </a:r>
                    </a:p>
                  </a:txBody>
                  <a:tcPr/>
                </a:tc>
                <a:tc>
                  <a:txBody>
                    <a:bodyPr/>
                    <a:lstStyle/>
                    <a:p>
                      <a:pPr algn="just"/>
                      <a:r>
                        <a:rPr lang="en-US" sz="1650" b="0" dirty="0">
                          <a:solidFill>
                            <a:schemeClr val="tx1"/>
                          </a:solidFill>
                          <a:latin typeface="Cambria" panose="02040503050406030204" pitchFamily="18" charset="0"/>
                        </a:rPr>
                        <a:t>Existing prohibitions</a:t>
                      </a:r>
                      <a:r>
                        <a:rPr lang="en-US" sz="1650" b="0" baseline="0" dirty="0">
                          <a:solidFill>
                            <a:schemeClr val="tx1"/>
                          </a:solidFill>
                          <a:latin typeface="Cambria" panose="02040503050406030204" pitchFamily="18" charset="0"/>
                        </a:rPr>
                        <a:t> to continue.</a:t>
                      </a:r>
                    </a:p>
                    <a:p>
                      <a:pPr algn="just"/>
                      <a:endParaRPr lang="en-US" sz="1650" b="0" dirty="0">
                        <a:solidFill>
                          <a:schemeClr val="tx1"/>
                        </a:solidFill>
                        <a:latin typeface="Cambria" panose="02040503050406030204" pitchFamily="18" charset="0"/>
                      </a:endParaRPr>
                    </a:p>
                    <a:p>
                      <a:pPr algn="just"/>
                      <a:r>
                        <a:rPr lang="en-US" sz="1650" b="0" dirty="0">
                          <a:solidFill>
                            <a:schemeClr val="tx1"/>
                          </a:solidFill>
                          <a:latin typeface="Cambria" panose="02040503050406030204" pitchFamily="18" charset="0"/>
                        </a:rPr>
                        <a:t>Addition - Prohibition on providing certain recruiting services now applies to all entities –Searching for or seeking out candidates and undertaking reference checks of prospective candidates</a:t>
                      </a: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Major Changes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Tree>
    <p:extLst>
      <p:ext uri="{BB962C8B-B14F-4D97-AF65-F5344CB8AC3E}">
        <p14:creationId xmlns:p14="http://schemas.microsoft.com/office/powerpoint/2010/main" val="2713402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Major Changes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0990198"/>
              </p:ext>
            </p:extLst>
          </p:nvPr>
        </p:nvGraphicFramePr>
        <p:xfrm>
          <a:off x="292289" y="1115942"/>
          <a:ext cx="11591778" cy="1150556"/>
        </p:xfrm>
        <a:graphic>
          <a:graphicData uri="http://schemas.openxmlformats.org/drawingml/2006/table">
            <a:tbl>
              <a:tblPr firstRow="1" bandRow="1">
                <a:tableStyleId>{F5AB1C69-6EDB-4FF4-983F-18BD219EF322}</a:tableStyleId>
              </a:tblPr>
              <a:tblGrid>
                <a:gridCol w="2035653">
                  <a:extLst>
                    <a:ext uri="{9D8B030D-6E8A-4147-A177-3AD203B41FA5}">
                      <a16:colId xmlns:a16="http://schemas.microsoft.com/office/drawing/2014/main" val="20000"/>
                    </a:ext>
                  </a:extLst>
                </a:gridCol>
                <a:gridCol w="4015133">
                  <a:extLst>
                    <a:ext uri="{9D8B030D-6E8A-4147-A177-3AD203B41FA5}">
                      <a16:colId xmlns:a16="http://schemas.microsoft.com/office/drawing/2014/main" val="20001"/>
                    </a:ext>
                  </a:extLst>
                </a:gridCol>
                <a:gridCol w="5540992">
                  <a:extLst>
                    <a:ext uri="{9D8B030D-6E8A-4147-A177-3AD203B41FA5}">
                      <a16:colId xmlns:a16="http://schemas.microsoft.com/office/drawing/2014/main" val="20002"/>
                    </a:ext>
                  </a:extLst>
                </a:gridCol>
              </a:tblGrid>
              <a:tr h="341033">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723836">
                <a:tc>
                  <a:txBody>
                    <a:bodyPr/>
                    <a:lstStyle/>
                    <a:p>
                      <a:r>
                        <a:rPr lang="en-US" sz="1500" b="1" dirty="0">
                          <a:solidFill>
                            <a:schemeClr val="tx1"/>
                          </a:solidFill>
                          <a:latin typeface="Cambria" panose="02040503050406030204" pitchFamily="18" charset="0"/>
                        </a:rPr>
                        <a:t>Taxation services</a:t>
                      </a:r>
                      <a:r>
                        <a:rPr lang="en-US" sz="1500" b="1" baseline="0" dirty="0">
                          <a:solidFill>
                            <a:schemeClr val="tx1"/>
                          </a:solidFill>
                          <a:latin typeface="Cambria" panose="02040503050406030204" pitchFamily="18" charset="0"/>
                        </a:rPr>
                        <a:t> to the Audit clients</a:t>
                      </a:r>
                      <a:endParaRPr lang="en-IN" sz="1500" b="1" dirty="0">
                        <a:solidFill>
                          <a:schemeClr val="tx1"/>
                        </a:solidFill>
                        <a:latin typeface="Cambria"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0" dirty="0">
                          <a:solidFill>
                            <a:schemeClr val="tx1"/>
                          </a:solidFill>
                          <a:latin typeface="Cambria" panose="02040503050406030204" pitchFamily="18" charset="0"/>
                        </a:rPr>
                        <a:t>Taxation</a:t>
                      </a:r>
                      <a:r>
                        <a:rPr lang="en-US" sz="1500" b="0" baseline="0" dirty="0">
                          <a:solidFill>
                            <a:schemeClr val="tx1"/>
                          </a:solidFill>
                          <a:latin typeface="Cambria" panose="02040503050406030204" pitchFamily="18" charset="0"/>
                        </a:rPr>
                        <a:t> </a:t>
                      </a:r>
                      <a:r>
                        <a:rPr lang="en-US" sz="1500" b="0" dirty="0">
                          <a:solidFill>
                            <a:schemeClr val="tx1"/>
                          </a:solidFill>
                          <a:latin typeface="Cambria" panose="02040503050406030204" pitchFamily="18" charset="0"/>
                        </a:rPr>
                        <a:t>assignments are generally not seen to create threats to independence</a:t>
                      </a:r>
                    </a:p>
                  </a:txBody>
                  <a:tcPr/>
                </a:tc>
                <a:tc>
                  <a:txBody>
                    <a:bodyPr/>
                    <a:lstStyle/>
                    <a:p>
                      <a:r>
                        <a:rPr lang="en-US" sz="1500" b="0" dirty="0">
                          <a:solidFill>
                            <a:schemeClr val="tx1"/>
                          </a:solidFill>
                          <a:latin typeface="Cambria" panose="02040503050406030204" pitchFamily="18" charset="0"/>
                        </a:rPr>
                        <a:t>Guidance on Taxation matters states that providing tax services to an audit client might create a self review or advocacy threat</a:t>
                      </a:r>
                      <a:endParaRPr lang="en-IN" sz="1500" b="0" dirty="0">
                        <a:solidFill>
                          <a:schemeClr val="tx1"/>
                        </a:solidFill>
                        <a:latin typeface="Cambria" panose="02040503050406030204" pitchFamily="18" charset="0"/>
                      </a:endParaRPr>
                    </a:p>
                  </a:txBody>
                  <a:tcPr/>
                </a:tc>
                <a:extLst>
                  <a:ext uri="{0D108BD9-81ED-4DB2-BD59-A6C34878D82A}">
                    <a16:rowId xmlns:a16="http://schemas.microsoft.com/office/drawing/2014/main" val="10001"/>
                  </a:ext>
                </a:extLst>
              </a:tr>
            </a:tbl>
          </a:graphicData>
        </a:graphic>
      </p:graphicFrame>
      <p:sp>
        <p:nvSpPr>
          <p:cNvPr id="9" name="Rectangle 8"/>
          <p:cNvSpPr/>
          <p:nvPr/>
        </p:nvSpPr>
        <p:spPr>
          <a:xfrm>
            <a:off x="0" y="3110640"/>
            <a:ext cx="6611815" cy="2947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b="1" u="sng" dirty="0">
              <a:solidFill>
                <a:schemeClr val="tx2"/>
              </a:solidFill>
              <a:latin typeface="Cambria" panose="02040503050406030204" pitchFamily="18" charset="0"/>
            </a:endParaRPr>
          </a:p>
          <a:p>
            <a:pPr algn="ctr"/>
            <a:r>
              <a:rPr lang="en-US" sz="2000" b="1" u="sng" dirty="0">
                <a:solidFill>
                  <a:schemeClr val="tx2"/>
                </a:solidFill>
                <a:latin typeface="Cambria" panose="02040503050406030204" pitchFamily="18" charset="0"/>
              </a:rPr>
              <a:t>Taxation service to Audit clients – Section 604</a:t>
            </a:r>
          </a:p>
          <a:p>
            <a:pPr algn="just"/>
            <a:endParaRPr lang="en-US" sz="1500" b="1" u="sng" dirty="0">
              <a:solidFill>
                <a:schemeClr val="tx2"/>
              </a:solidFill>
              <a:latin typeface="Cambria" panose="02040503050406030204" pitchFamily="18" charset="0"/>
            </a:endParaRPr>
          </a:p>
          <a:p>
            <a:pPr marL="285750" indent="-285750" algn="just">
              <a:spcBef>
                <a:spcPts val="1200"/>
              </a:spcBef>
              <a:buFont typeface="Arial" panose="020B0604020202020204" pitchFamily="34" charset="0"/>
              <a:buChar char="•"/>
            </a:pPr>
            <a:r>
              <a:rPr lang="en-US" sz="1500" b="1" dirty="0">
                <a:solidFill>
                  <a:srgbClr val="C00000"/>
                </a:solidFill>
                <a:latin typeface="Cambria" panose="02040503050406030204" pitchFamily="18" charset="0"/>
              </a:rPr>
              <a:t>Tax return preparation – usually no threat</a:t>
            </a:r>
          </a:p>
          <a:p>
            <a:pPr marL="285750" indent="-285750" algn="just">
              <a:spcBef>
                <a:spcPts val="1200"/>
              </a:spcBef>
              <a:buFont typeface="Arial" panose="020B0604020202020204" pitchFamily="34" charset="0"/>
              <a:buChar char="•"/>
            </a:pPr>
            <a:r>
              <a:rPr lang="en-US" sz="1500" b="1" dirty="0">
                <a:solidFill>
                  <a:schemeClr val="bg2">
                    <a:lumMod val="25000"/>
                  </a:schemeClr>
                </a:solidFill>
                <a:latin typeface="Cambria" panose="02040503050406030204" pitchFamily="18" charset="0"/>
              </a:rPr>
              <a:t>Tax </a:t>
            </a:r>
            <a:r>
              <a:rPr lang="en-IN" sz="1500" b="1" dirty="0">
                <a:solidFill>
                  <a:schemeClr val="bg2">
                    <a:lumMod val="25000"/>
                  </a:schemeClr>
                </a:solidFill>
                <a:latin typeface="Cambria" panose="02040503050406030204" pitchFamily="18" charset="0"/>
              </a:rPr>
              <a:t>Calculations for the Purpose of Preparing Accounting Entries – Self Review threat since to be audited by the firm</a:t>
            </a:r>
          </a:p>
          <a:p>
            <a:pPr marL="285750" indent="-285750" algn="just">
              <a:spcBef>
                <a:spcPts val="1200"/>
              </a:spcBef>
              <a:buFont typeface="Arial" panose="020B0604020202020204" pitchFamily="34" charset="0"/>
              <a:buChar char="•"/>
            </a:pPr>
            <a:r>
              <a:rPr lang="en-IN" sz="1500" b="1" dirty="0">
                <a:solidFill>
                  <a:srgbClr val="C00000"/>
                </a:solidFill>
                <a:latin typeface="Cambria" panose="02040503050406030204" pitchFamily="18" charset="0"/>
              </a:rPr>
              <a:t>Tax Planning / Other Tax Advisory Services - Might create  self-review / advocacy threat – Appropriate safe guards to be applied. </a:t>
            </a:r>
          </a:p>
          <a:p>
            <a:pPr lvl="1" algn="just">
              <a:spcBef>
                <a:spcPts val="300"/>
              </a:spcBef>
            </a:pPr>
            <a:r>
              <a:rPr lang="en-IN" sz="1500" b="1" dirty="0">
                <a:solidFill>
                  <a:srgbClr val="C00000"/>
                </a:solidFill>
                <a:latin typeface="Cambria" panose="02040503050406030204" pitchFamily="18" charset="0"/>
              </a:rPr>
              <a:t>(</a:t>
            </a:r>
            <a:r>
              <a:rPr lang="en-IN" sz="1500" b="1" dirty="0" err="1">
                <a:solidFill>
                  <a:srgbClr val="C00000"/>
                </a:solidFill>
                <a:latin typeface="Cambria" panose="02040503050406030204" pitchFamily="18" charset="0"/>
              </a:rPr>
              <a:t>Eg</a:t>
            </a:r>
            <a:r>
              <a:rPr lang="en-IN" sz="1500" b="1" dirty="0">
                <a:solidFill>
                  <a:srgbClr val="C00000"/>
                </a:solidFill>
                <a:latin typeface="Cambria" panose="02040503050406030204" pitchFamily="18" charset="0"/>
              </a:rPr>
              <a:t>. -  Using professionals who are not audit team members to  perform the service; having an appropriate reviewer, not involved in providing the service, review the audit work, etc.</a:t>
            </a:r>
          </a:p>
          <a:p>
            <a:pPr marL="285750" indent="-285750" algn="just">
              <a:spcBef>
                <a:spcPts val="1200"/>
              </a:spcBef>
              <a:buFont typeface="Arial" panose="020B0604020202020204" pitchFamily="34" charset="0"/>
              <a:buChar char="•"/>
            </a:pPr>
            <a:r>
              <a:rPr lang="en-IN" sz="1500" b="1" dirty="0">
                <a:solidFill>
                  <a:schemeClr val="bg2">
                    <a:lumMod val="25000"/>
                  </a:schemeClr>
                </a:solidFill>
                <a:latin typeface="Cambria" panose="02040503050406030204" pitchFamily="18" charset="0"/>
              </a:rPr>
              <a:t>Tax Services Involving Valuations - Might perform only where the result of the valuation will not have a direct effect on the financial statements</a:t>
            </a:r>
          </a:p>
          <a:p>
            <a:pPr marL="285750" indent="-285750" algn="just">
              <a:spcBef>
                <a:spcPts val="1200"/>
              </a:spcBef>
              <a:buFont typeface="Arial" panose="020B0604020202020204" pitchFamily="34" charset="0"/>
              <a:buChar char="•"/>
            </a:pPr>
            <a:r>
              <a:rPr lang="en-IN" sz="1500" b="1" dirty="0">
                <a:solidFill>
                  <a:srgbClr val="C00000"/>
                </a:solidFill>
                <a:latin typeface="Cambria" panose="02040503050406030204" pitchFamily="18" charset="0"/>
              </a:rPr>
              <a:t>Assistance in the Resolution of Tax Disputes - Might create a self- review or advocacy threat</a:t>
            </a:r>
          </a:p>
          <a:p>
            <a:pPr marL="285750" indent="-285750" algn="just">
              <a:buFont typeface="Arial" panose="020B0604020202020204" pitchFamily="34" charset="0"/>
              <a:buChar char="•"/>
            </a:pPr>
            <a:endParaRPr lang="en-IN" sz="1500" b="1" dirty="0">
              <a:solidFill>
                <a:srgbClr val="C00000"/>
              </a:solidFill>
              <a:latin typeface="Cambria" panose="02040503050406030204" pitchFamily="18" charset="0"/>
            </a:endParaRPr>
          </a:p>
        </p:txBody>
      </p:sp>
      <p:pic>
        <p:nvPicPr>
          <p:cNvPr id="17410" name="Picture 2" descr="Tax, Taxes, Government, Refund, W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4014" y="2965347"/>
            <a:ext cx="4536636" cy="337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688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pic>
        <p:nvPicPr>
          <p:cNvPr id="16388" name="Picture 4" descr="Family, Father, Mother, Child, Girl"/>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25549" y="3411431"/>
            <a:ext cx="4857750"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Close and Immediate Family</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8" name="Group 7"/>
          <p:cNvGrpSpPr/>
          <p:nvPr/>
        </p:nvGrpSpPr>
        <p:grpSpPr>
          <a:xfrm>
            <a:off x="302456" y="1241324"/>
            <a:ext cx="11767624" cy="2593158"/>
            <a:chOff x="3682474" y="1162916"/>
            <a:chExt cx="6818977" cy="2593158"/>
          </a:xfrm>
        </p:grpSpPr>
        <p:sp>
          <p:nvSpPr>
            <p:cNvPr id="9" name="Freeform 8"/>
            <p:cNvSpPr/>
            <p:nvPr/>
          </p:nvSpPr>
          <p:spPr>
            <a:xfrm>
              <a:off x="4463285" y="1181011"/>
              <a:ext cx="2378995" cy="2360005"/>
            </a:xfrm>
            <a:custGeom>
              <a:avLst/>
              <a:gdLst>
                <a:gd name="connsiteX0" fmla="*/ 0 w 2006948"/>
                <a:gd name="connsiteY0" fmla="*/ 263149 h 1754326"/>
                <a:gd name="connsiteX1" fmla="*/ 1129785 w 2006948"/>
                <a:gd name="connsiteY1" fmla="*/ 263149 h 1754326"/>
                <a:gd name="connsiteX2" fmla="*/ 1129785 w 2006948"/>
                <a:gd name="connsiteY2" fmla="*/ 0 h 1754326"/>
                <a:gd name="connsiteX3" fmla="*/ 2006948 w 2006948"/>
                <a:gd name="connsiteY3" fmla="*/ 877163 h 1754326"/>
                <a:gd name="connsiteX4" fmla="*/ 1129785 w 2006948"/>
                <a:gd name="connsiteY4" fmla="*/ 1754326 h 1754326"/>
                <a:gd name="connsiteX5" fmla="*/ 1129785 w 2006948"/>
                <a:gd name="connsiteY5" fmla="*/ 1491177 h 1754326"/>
                <a:gd name="connsiteX6" fmla="*/ 0 w 2006948"/>
                <a:gd name="connsiteY6" fmla="*/ 1491177 h 1754326"/>
                <a:gd name="connsiteX7" fmla="*/ 0 w 2006948"/>
                <a:gd name="connsiteY7" fmla="*/ 263149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948" h="1754326">
                  <a:moveTo>
                    <a:pt x="0" y="263149"/>
                  </a:moveTo>
                  <a:lnTo>
                    <a:pt x="1129785" y="263149"/>
                  </a:lnTo>
                  <a:lnTo>
                    <a:pt x="1129785" y="0"/>
                  </a:lnTo>
                  <a:lnTo>
                    <a:pt x="2006948" y="877163"/>
                  </a:lnTo>
                  <a:lnTo>
                    <a:pt x="1129785" y="1754326"/>
                  </a:lnTo>
                  <a:lnTo>
                    <a:pt x="1129785" y="1491177"/>
                  </a:lnTo>
                  <a:lnTo>
                    <a:pt x="0" y="1491177"/>
                  </a:lnTo>
                  <a:lnTo>
                    <a:pt x="0" y="2631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4597" tIns="268864" rIns="538254" bIns="268864" numCol="1" spcCol="1270" anchor="ctr" anchorCtr="0">
              <a:noAutofit/>
            </a:bodyPr>
            <a:lstStyle/>
            <a:p>
              <a:pPr lvl="0" defTabSz="400050" rtl="0">
                <a:lnSpc>
                  <a:spcPct val="90000"/>
                </a:lnSpc>
                <a:spcBef>
                  <a:spcPct val="0"/>
                </a:spcBef>
                <a:spcAft>
                  <a:spcPct val="35000"/>
                </a:spcAft>
              </a:pPr>
              <a:r>
                <a:rPr lang="en-US" sz="1600" kern="1200" dirty="0">
                  <a:latin typeface="Cambria" panose="02040503050406030204" pitchFamily="18" charset="0"/>
                </a:rPr>
                <a:t>“close family” and “immediate family” were replaced with “relative” (as defined in  Section 6 of Companies Act, 1956.)</a:t>
              </a:r>
              <a:endParaRPr lang="en-IN" sz="1600" kern="1200" dirty="0">
                <a:latin typeface="Cambria" panose="02040503050406030204" pitchFamily="18" charset="0"/>
              </a:endParaRPr>
            </a:p>
          </p:txBody>
        </p:sp>
        <p:sp>
          <p:nvSpPr>
            <p:cNvPr id="10" name="Freeform 9"/>
            <p:cNvSpPr/>
            <p:nvPr/>
          </p:nvSpPr>
          <p:spPr>
            <a:xfrm>
              <a:off x="3682474" y="1616749"/>
              <a:ext cx="1003474" cy="1349922"/>
            </a:xfrm>
            <a:custGeom>
              <a:avLst/>
              <a:gdLst>
                <a:gd name="connsiteX0" fmla="*/ 0 w 1003474"/>
                <a:gd name="connsiteY0" fmla="*/ 501737 h 1003474"/>
                <a:gd name="connsiteX1" fmla="*/ 501737 w 1003474"/>
                <a:gd name="connsiteY1" fmla="*/ 0 h 1003474"/>
                <a:gd name="connsiteX2" fmla="*/ 1003474 w 1003474"/>
                <a:gd name="connsiteY2" fmla="*/ 501737 h 1003474"/>
                <a:gd name="connsiteX3" fmla="*/ 501737 w 1003474"/>
                <a:gd name="connsiteY3" fmla="*/ 1003474 h 1003474"/>
                <a:gd name="connsiteX4" fmla="*/ 0 w 1003474"/>
                <a:gd name="connsiteY4" fmla="*/ 501737 h 100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74" h="1003474">
                  <a:moveTo>
                    <a:pt x="0" y="501737"/>
                  </a:moveTo>
                  <a:cubicBezTo>
                    <a:pt x="0" y="224635"/>
                    <a:pt x="224635" y="0"/>
                    <a:pt x="501737" y="0"/>
                  </a:cubicBezTo>
                  <a:cubicBezTo>
                    <a:pt x="778839" y="0"/>
                    <a:pt x="1003474" y="224635"/>
                    <a:pt x="1003474" y="501737"/>
                  </a:cubicBezTo>
                  <a:cubicBezTo>
                    <a:pt x="1003474" y="778839"/>
                    <a:pt x="778839" y="1003474"/>
                    <a:pt x="501737" y="1003474"/>
                  </a:cubicBezTo>
                  <a:cubicBezTo>
                    <a:pt x="224635" y="1003474"/>
                    <a:pt x="0" y="778839"/>
                    <a:pt x="0" y="501737"/>
                  </a:cubicBez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575" tIns="154575" rIns="154575" bIns="154575" numCol="1" spcCol="1270" anchor="ctr" anchorCtr="0">
              <a:noAutofit/>
            </a:bodyPr>
            <a:lstStyle/>
            <a:p>
              <a:pPr lvl="0" algn="ctr" defTabSz="533400" rtl="0">
                <a:lnSpc>
                  <a:spcPct val="90000"/>
                </a:lnSpc>
                <a:spcBef>
                  <a:spcPct val="0"/>
                </a:spcBef>
                <a:spcAft>
                  <a:spcPct val="35000"/>
                </a:spcAft>
              </a:pPr>
              <a:r>
                <a:rPr lang="en-US" b="1" kern="1200" dirty="0">
                  <a:latin typeface="Cambria" panose="02040503050406030204" pitchFamily="18" charset="0"/>
                </a:rPr>
                <a:t>2009 Code</a:t>
              </a:r>
            </a:p>
            <a:p>
              <a:pPr lvl="0" algn="ctr" defTabSz="533400">
                <a:lnSpc>
                  <a:spcPct val="90000"/>
                </a:lnSpc>
                <a:spcBef>
                  <a:spcPct val="0"/>
                </a:spcBef>
                <a:spcAft>
                  <a:spcPct val="35000"/>
                </a:spcAft>
              </a:pPr>
              <a:r>
                <a:rPr lang="en-US" b="1" dirty="0">
                  <a:latin typeface="Cambria" panose="02040503050406030204" pitchFamily="18" charset="0"/>
                </a:rPr>
                <a:t>(Part-A)</a:t>
              </a:r>
              <a:r>
                <a:rPr lang="en-US" b="1" kern="1200" dirty="0">
                  <a:latin typeface="Cambria" panose="02040503050406030204" pitchFamily="18" charset="0"/>
                </a:rPr>
                <a:t> </a:t>
              </a:r>
              <a:endParaRPr lang="en-IN" kern="1200" dirty="0">
                <a:latin typeface="Cambria" panose="02040503050406030204" pitchFamily="18" charset="0"/>
              </a:endParaRPr>
            </a:p>
          </p:txBody>
        </p:sp>
        <p:sp>
          <p:nvSpPr>
            <p:cNvPr id="11" name="Freeform 10"/>
            <p:cNvSpPr/>
            <p:nvPr/>
          </p:nvSpPr>
          <p:spPr>
            <a:xfrm>
              <a:off x="7796675" y="1162916"/>
              <a:ext cx="2704776" cy="2593158"/>
            </a:xfrm>
            <a:custGeom>
              <a:avLst/>
              <a:gdLst>
                <a:gd name="connsiteX0" fmla="*/ 0 w 2006948"/>
                <a:gd name="connsiteY0" fmla="*/ 263149 h 1754326"/>
                <a:gd name="connsiteX1" fmla="*/ 1129785 w 2006948"/>
                <a:gd name="connsiteY1" fmla="*/ 263149 h 1754326"/>
                <a:gd name="connsiteX2" fmla="*/ 1129785 w 2006948"/>
                <a:gd name="connsiteY2" fmla="*/ 0 h 1754326"/>
                <a:gd name="connsiteX3" fmla="*/ 2006948 w 2006948"/>
                <a:gd name="connsiteY3" fmla="*/ 877163 h 1754326"/>
                <a:gd name="connsiteX4" fmla="*/ 1129785 w 2006948"/>
                <a:gd name="connsiteY4" fmla="*/ 1754326 h 1754326"/>
                <a:gd name="connsiteX5" fmla="*/ 1129785 w 2006948"/>
                <a:gd name="connsiteY5" fmla="*/ 1491177 h 1754326"/>
                <a:gd name="connsiteX6" fmla="*/ 0 w 2006948"/>
                <a:gd name="connsiteY6" fmla="*/ 1491177 h 1754326"/>
                <a:gd name="connsiteX7" fmla="*/ 0 w 2006948"/>
                <a:gd name="connsiteY7" fmla="*/ 263149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948" h="1754326">
                  <a:moveTo>
                    <a:pt x="0" y="263149"/>
                  </a:moveTo>
                  <a:lnTo>
                    <a:pt x="1129785" y="263149"/>
                  </a:lnTo>
                  <a:lnTo>
                    <a:pt x="1129785" y="0"/>
                  </a:lnTo>
                  <a:lnTo>
                    <a:pt x="2006948" y="877163"/>
                  </a:lnTo>
                  <a:lnTo>
                    <a:pt x="1129785" y="1754326"/>
                  </a:lnTo>
                  <a:lnTo>
                    <a:pt x="1129785" y="1491177"/>
                  </a:lnTo>
                  <a:lnTo>
                    <a:pt x="0" y="1491177"/>
                  </a:lnTo>
                  <a:lnTo>
                    <a:pt x="0" y="263149"/>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24597" tIns="268864" rIns="538254" bIns="268864" numCol="1" spcCol="1270" anchor="ctr" anchorCtr="0">
              <a:noAutofit/>
            </a:bodyPr>
            <a:lstStyle/>
            <a:p>
              <a:pPr lvl="0" defTabSz="400050" rtl="0">
                <a:lnSpc>
                  <a:spcPct val="90000"/>
                </a:lnSpc>
                <a:spcBef>
                  <a:spcPct val="0"/>
                </a:spcBef>
                <a:spcAft>
                  <a:spcPct val="35000"/>
                </a:spcAft>
              </a:pPr>
              <a:r>
                <a:rPr lang="en-US" sz="1500" kern="1200" dirty="0">
                  <a:latin typeface="Cambria" panose="02040503050406030204" pitchFamily="18" charset="0"/>
                </a:rPr>
                <a:t>For companies,  “relative” of partner refers to definition given under Section 2(77) of the Companies Act, 2013.</a:t>
              </a:r>
            </a:p>
            <a:p>
              <a:pPr lvl="0" defTabSz="400050">
                <a:lnSpc>
                  <a:spcPct val="90000"/>
                </a:lnSpc>
                <a:spcBef>
                  <a:spcPct val="0"/>
                </a:spcBef>
                <a:spcAft>
                  <a:spcPct val="35000"/>
                </a:spcAft>
              </a:pPr>
              <a:r>
                <a:rPr lang="en-IN" sz="1500" dirty="0">
                  <a:latin typeface="Cambria" panose="02040503050406030204" pitchFamily="18" charset="0"/>
                </a:rPr>
                <a:t>For clients other than Companies, “Immediate family”/ “close family”, as appearing in IESBA Code is applicable</a:t>
              </a:r>
              <a:endParaRPr lang="en-IN" sz="1500" kern="1200" dirty="0">
                <a:latin typeface="Cambria" panose="02040503050406030204" pitchFamily="18" charset="0"/>
              </a:endParaRPr>
            </a:p>
          </p:txBody>
        </p:sp>
        <p:sp>
          <p:nvSpPr>
            <p:cNvPr id="12" name="Freeform 11"/>
            <p:cNvSpPr/>
            <p:nvPr/>
          </p:nvSpPr>
          <p:spPr>
            <a:xfrm>
              <a:off x="7043461" y="1673021"/>
              <a:ext cx="1003474" cy="1349922"/>
            </a:xfrm>
            <a:custGeom>
              <a:avLst/>
              <a:gdLst>
                <a:gd name="connsiteX0" fmla="*/ 0 w 1003474"/>
                <a:gd name="connsiteY0" fmla="*/ 501737 h 1003474"/>
                <a:gd name="connsiteX1" fmla="*/ 501737 w 1003474"/>
                <a:gd name="connsiteY1" fmla="*/ 0 h 1003474"/>
                <a:gd name="connsiteX2" fmla="*/ 1003474 w 1003474"/>
                <a:gd name="connsiteY2" fmla="*/ 501737 h 1003474"/>
                <a:gd name="connsiteX3" fmla="*/ 501737 w 1003474"/>
                <a:gd name="connsiteY3" fmla="*/ 1003474 h 1003474"/>
                <a:gd name="connsiteX4" fmla="*/ 0 w 1003474"/>
                <a:gd name="connsiteY4" fmla="*/ 501737 h 100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74" h="1003474">
                  <a:moveTo>
                    <a:pt x="0" y="501737"/>
                  </a:moveTo>
                  <a:cubicBezTo>
                    <a:pt x="0" y="224635"/>
                    <a:pt x="224635" y="0"/>
                    <a:pt x="501737" y="0"/>
                  </a:cubicBezTo>
                  <a:cubicBezTo>
                    <a:pt x="778839" y="0"/>
                    <a:pt x="1003474" y="224635"/>
                    <a:pt x="1003474" y="501737"/>
                  </a:cubicBezTo>
                  <a:cubicBezTo>
                    <a:pt x="1003474" y="778839"/>
                    <a:pt x="778839" y="1003474"/>
                    <a:pt x="501737" y="1003474"/>
                  </a:cubicBezTo>
                  <a:cubicBezTo>
                    <a:pt x="224635" y="1003474"/>
                    <a:pt x="0" y="778839"/>
                    <a:pt x="0" y="501737"/>
                  </a:cubicBezTo>
                  <a:close/>
                </a:path>
              </a:pathLst>
            </a:custGeom>
            <a:solidFill>
              <a:schemeClr val="accent5">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4575" tIns="154575" rIns="154575" bIns="154575" numCol="1" spcCol="1270" anchor="ctr" anchorCtr="0">
              <a:noAutofit/>
            </a:bodyPr>
            <a:lstStyle/>
            <a:p>
              <a:pPr lvl="0" algn="ctr" defTabSz="533400" rtl="0">
                <a:lnSpc>
                  <a:spcPct val="90000"/>
                </a:lnSpc>
                <a:spcBef>
                  <a:spcPct val="0"/>
                </a:spcBef>
                <a:spcAft>
                  <a:spcPct val="35000"/>
                </a:spcAft>
              </a:pPr>
              <a:r>
                <a:rPr lang="en-US" b="1" kern="1200" dirty="0">
                  <a:latin typeface="Cambria" panose="02040503050406030204" pitchFamily="18" charset="0"/>
                </a:rPr>
                <a:t>2019 edition</a:t>
              </a:r>
            </a:p>
            <a:p>
              <a:pPr lvl="0" algn="ctr" defTabSz="533400" rtl="0">
                <a:lnSpc>
                  <a:spcPct val="90000"/>
                </a:lnSpc>
                <a:spcBef>
                  <a:spcPct val="0"/>
                </a:spcBef>
                <a:spcAft>
                  <a:spcPct val="35000"/>
                </a:spcAft>
              </a:pPr>
              <a:r>
                <a:rPr lang="en-US" b="1" kern="1200" dirty="0">
                  <a:latin typeface="Cambria" panose="02040503050406030204" pitchFamily="18" charset="0"/>
                </a:rPr>
                <a:t> (Volume –I) </a:t>
              </a:r>
              <a:endParaRPr lang="en-IN" kern="1200" dirty="0">
                <a:latin typeface="Cambria" panose="02040503050406030204" pitchFamily="18" charset="0"/>
              </a:endParaRPr>
            </a:p>
          </p:txBody>
        </p:sp>
      </p:grpSp>
      <p:graphicFrame>
        <p:nvGraphicFramePr>
          <p:cNvPr id="14" name="Diagram 13"/>
          <p:cNvGraphicFramePr/>
          <p:nvPr>
            <p:extLst>
              <p:ext uri="{D42A27DB-BD31-4B8C-83A1-F6EECF244321}">
                <p14:modId xmlns:p14="http://schemas.microsoft.com/office/powerpoint/2010/main" val="4062940959"/>
              </p:ext>
            </p:extLst>
          </p:nvPr>
        </p:nvGraphicFramePr>
        <p:xfrm>
          <a:off x="928467" y="4532794"/>
          <a:ext cx="6096000"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378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Birthday, Gift, Box, Surprise, Pres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3095" y="4021014"/>
            <a:ext cx="2836985" cy="283698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grpSp>
        <p:nvGrpSpPr>
          <p:cNvPr id="12" name="Group 11"/>
          <p:cNvGrpSpPr/>
          <p:nvPr/>
        </p:nvGrpSpPr>
        <p:grpSpPr>
          <a:xfrm>
            <a:off x="5190977" y="1444422"/>
            <a:ext cx="3902400" cy="4767660"/>
            <a:chOff x="5190977" y="1664692"/>
            <a:chExt cx="4262511" cy="4316130"/>
          </a:xfrm>
        </p:grpSpPr>
        <p:sp>
          <p:nvSpPr>
            <p:cNvPr id="13" name="Freeform 12"/>
            <p:cNvSpPr/>
            <p:nvPr/>
          </p:nvSpPr>
          <p:spPr>
            <a:xfrm>
              <a:off x="5190977" y="1664692"/>
              <a:ext cx="4262511" cy="489600"/>
            </a:xfrm>
            <a:custGeom>
              <a:avLst/>
              <a:gdLst>
                <a:gd name="connsiteX0" fmla="*/ 0 w 4262511"/>
                <a:gd name="connsiteY0" fmla="*/ 0 h 489600"/>
                <a:gd name="connsiteX1" fmla="*/ 4262511 w 4262511"/>
                <a:gd name="connsiteY1" fmla="*/ 0 h 489600"/>
                <a:gd name="connsiteX2" fmla="*/ 4262511 w 4262511"/>
                <a:gd name="connsiteY2" fmla="*/ 489600 h 489600"/>
                <a:gd name="connsiteX3" fmla="*/ 0 w 4262511"/>
                <a:gd name="connsiteY3" fmla="*/ 489600 h 489600"/>
                <a:gd name="connsiteX4" fmla="*/ 0 w 4262511"/>
                <a:gd name="connsiteY4" fmla="*/ 0 h 48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489600">
                  <a:moveTo>
                    <a:pt x="0" y="0"/>
                  </a:moveTo>
                  <a:lnTo>
                    <a:pt x="4262511" y="0"/>
                  </a:lnTo>
                  <a:lnTo>
                    <a:pt x="4262511" y="489600"/>
                  </a:lnTo>
                  <a:lnTo>
                    <a:pt x="0" y="489600"/>
                  </a:lnTo>
                  <a:lnTo>
                    <a:pt x="0" y="0"/>
                  </a:lnTo>
                  <a:close/>
                </a:path>
              </a:pathLst>
            </a:custGeom>
            <a:solidFill>
              <a:schemeClr val="accent6"/>
            </a:solidFill>
            <a:ln>
              <a:solidFill>
                <a:schemeClr val="bg1">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0904" tIns="69088" rIns="120904" bIns="69088" numCol="1" spcCol="1270" anchor="ctr" anchorCtr="0">
              <a:noAutofit/>
            </a:bodyPr>
            <a:lstStyle/>
            <a:p>
              <a:pPr lvl="0" algn="ctr" defTabSz="755650" rtl="0">
                <a:lnSpc>
                  <a:spcPct val="90000"/>
                </a:lnSpc>
                <a:spcBef>
                  <a:spcPct val="0"/>
                </a:spcBef>
                <a:spcAft>
                  <a:spcPct val="35000"/>
                </a:spcAft>
              </a:pPr>
              <a:r>
                <a:rPr lang="en-US" sz="2000" b="1" kern="1200" dirty="0">
                  <a:latin typeface="Cambria" panose="02040503050406030204" pitchFamily="18" charset="0"/>
                </a:rPr>
                <a:t>Code of Ethics, 2019 </a:t>
              </a:r>
              <a:r>
                <a:rPr lang="en-US" sz="1700" b="1" kern="1200" dirty="0">
                  <a:latin typeface="Cambria" panose="02040503050406030204" pitchFamily="18" charset="0"/>
                </a:rPr>
                <a:t>(Volume –I)</a:t>
              </a:r>
              <a:r>
                <a:rPr lang="en-US" sz="2000" b="1" kern="1200" dirty="0">
                  <a:latin typeface="Cambria" panose="02040503050406030204" pitchFamily="18" charset="0"/>
                </a:rPr>
                <a:t> </a:t>
              </a:r>
              <a:endParaRPr lang="en-IN" sz="2000" kern="1200" dirty="0">
                <a:latin typeface="Cambria" panose="02040503050406030204" pitchFamily="18" charset="0"/>
              </a:endParaRPr>
            </a:p>
          </p:txBody>
        </p:sp>
        <p:sp>
          <p:nvSpPr>
            <p:cNvPr id="14" name="Freeform 13"/>
            <p:cNvSpPr/>
            <p:nvPr/>
          </p:nvSpPr>
          <p:spPr>
            <a:xfrm>
              <a:off x="5190977" y="2154292"/>
              <a:ext cx="4262511" cy="3826530"/>
            </a:xfrm>
            <a:custGeom>
              <a:avLst/>
              <a:gdLst>
                <a:gd name="connsiteX0" fmla="*/ 0 w 4262511"/>
                <a:gd name="connsiteY0" fmla="*/ 0 h 3826530"/>
                <a:gd name="connsiteX1" fmla="*/ 4262511 w 4262511"/>
                <a:gd name="connsiteY1" fmla="*/ 0 h 3826530"/>
                <a:gd name="connsiteX2" fmla="*/ 4262511 w 4262511"/>
                <a:gd name="connsiteY2" fmla="*/ 3826530 h 3826530"/>
                <a:gd name="connsiteX3" fmla="*/ 0 w 4262511"/>
                <a:gd name="connsiteY3" fmla="*/ 3826530 h 3826530"/>
                <a:gd name="connsiteX4" fmla="*/ 0 w 4262511"/>
                <a:gd name="connsiteY4" fmla="*/ 0 h 3826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2511" h="3826530">
                  <a:moveTo>
                    <a:pt x="0" y="0"/>
                  </a:moveTo>
                  <a:lnTo>
                    <a:pt x="4262511" y="0"/>
                  </a:lnTo>
                  <a:lnTo>
                    <a:pt x="4262511" y="3826530"/>
                  </a:lnTo>
                  <a:lnTo>
                    <a:pt x="0" y="3826530"/>
                  </a:lnTo>
                  <a:lnTo>
                    <a:pt x="0" y="0"/>
                  </a:lnTo>
                  <a:close/>
                </a:path>
              </a:pathLst>
            </a:custGeom>
            <a:solidFill>
              <a:schemeClr val="accent6">
                <a:lumMod val="20000"/>
                <a:lumOff val="80000"/>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0678" tIns="90678" rIns="120904" bIns="136017" numCol="1" spcCol="1270" anchor="t" anchorCtr="0">
              <a:noAutofit/>
            </a:bodyPr>
            <a:lstStyle/>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Inducements elaborated</a:t>
              </a:r>
              <a:endParaRPr lang="en-IN" sz="1600" kern="1200" dirty="0">
                <a:latin typeface="Cambria" panose="02040503050406030204" pitchFamily="18" charset="0"/>
              </a:endParaRPr>
            </a:p>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To first see whether prohibited by Laws and Regulations</a:t>
              </a:r>
              <a:endParaRPr lang="en-IN" sz="1600" kern="1200" dirty="0">
                <a:latin typeface="Cambria" panose="02040503050406030204" pitchFamily="18" charset="0"/>
              </a:endParaRPr>
            </a:p>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Offering also prohibited</a:t>
              </a:r>
              <a:endParaRPr lang="en-IN" sz="1600" kern="1200" dirty="0">
                <a:latin typeface="Cambria" panose="02040503050406030204" pitchFamily="18" charset="0"/>
              </a:endParaRPr>
            </a:p>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Reasonable and Informed Third Party Test – To see whether it is with the intent to improperly influence the behaviour of the  recipient or of another individual.</a:t>
              </a:r>
              <a:endParaRPr lang="en-IN" sz="1600" kern="1200" dirty="0">
                <a:latin typeface="Cambria" panose="02040503050406030204" pitchFamily="18" charset="0"/>
              </a:endParaRPr>
            </a:p>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Clarifications about appropriate boundaries for offering and accepting of inducements</a:t>
              </a:r>
              <a:endParaRPr lang="en-IN" sz="1600" kern="1200" dirty="0">
                <a:latin typeface="Cambria" panose="02040503050406030204" pitchFamily="18" charset="0"/>
              </a:endParaRPr>
            </a:p>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Extended to PAs  in service also</a:t>
              </a:r>
              <a:endParaRPr lang="en-IN" sz="1600" kern="1200" dirty="0">
                <a:latin typeface="Cambria" panose="02040503050406030204" pitchFamily="18" charset="0"/>
              </a:endParaRPr>
            </a:p>
            <a:p>
              <a:pPr marL="171450" lvl="1" indent="-171450" algn="l" defTabSz="755650" rtl="0">
                <a:lnSpc>
                  <a:spcPct val="90000"/>
                </a:lnSpc>
                <a:spcBef>
                  <a:spcPts val="500"/>
                </a:spcBef>
                <a:spcAft>
                  <a:spcPct val="15000"/>
                </a:spcAft>
                <a:buChar char="••"/>
              </a:pPr>
              <a:r>
                <a:rPr lang="en-US" sz="1600" kern="1200" dirty="0">
                  <a:latin typeface="Cambria" panose="02040503050406030204" pitchFamily="18" charset="0"/>
                </a:rPr>
                <a:t>Total prohibition in case of Audit/Assurance clients to continue</a:t>
              </a:r>
              <a:endParaRPr lang="en-IN" sz="1600" kern="1200" dirty="0">
                <a:latin typeface="Cambria" panose="02040503050406030204" pitchFamily="18" charset="0"/>
              </a:endParaRPr>
            </a:p>
          </p:txBody>
        </p:sp>
      </p:gr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280160" y="98474"/>
            <a:ext cx="10789920"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Inducements, Including Gifts and Hospitality </a:t>
            </a:r>
            <a:r>
              <a:rPr lang="en-IN" sz="2600" b="1" dirty="0">
                <a:solidFill>
                  <a:schemeClr val="accent5">
                    <a:lumMod val="50000"/>
                  </a:schemeClr>
                </a:solidFill>
                <a:latin typeface="Cambria" panose="02040503050406030204" pitchFamily="18" charset="0"/>
              </a:rPr>
              <a:t>(Sections 250 &amp; 340)</a:t>
            </a:r>
            <a:r>
              <a:rPr lang="en-IN" sz="2800" b="1" dirty="0">
                <a:solidFill>
                  <a:schemeClr val="accent5">
                    <a:lumMod val="50000"/>
                  </a:schemeClr>
                </a:solidFill>
                <a:latin typeface="Cambria" panose="02040503050406030204" pitchFamily="18" charset="0"/>
              </a:rPr>
              <a:t> </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15" name="Group 14"/>
          <p:cNvGrpSpPr/>
          <p:nvPr/>
        </p:nvGrpSpPr>
        <p:grpSpPr>
          <a:xfrm>
            <a:off x="740899" y="1444422"/>
            <a:ext cx="3902400" cy="4767660"/>
            <a:chOff x="740899" y="1444422"/>
            <a:chExt cx="4239064" cy="4767660"/>
          </a:xfrm>
        </p:grpSpPr>
        <p:sp>
          <p:nvSpPr>
            <p:cNvPr id="16" name="Freeform 15"/>
            <p:cNvSpPr/>
            <p:nvPr/>
          </p:nvSpPr>
          <p:spPr>
            <a:xfrm>
              <a:off x="740899" y="1444422"/>
              <a:ext cx="4239064" cy="518400"/>
            </a:xfrm>
            <a:custGeom>
              <a:avLst/>
              <a:gdLst>
                <a:gd name="connsiteX0" fmla="*/ 0 w 4239064"/>
                <a:gd name="connsiteY0" fmla="*/ 0 h 518400"/>
                <a:gd name="connsiteX1" fmla="*/ 4239064 w 4239064"/>
                <a:gd name="connsiteY1" fmla="*/ 0 h 518400"/>
                <a:gd name="connsiteX2" fmla="*/ 4239064 w 4239064"/>
                <a:gd name="connsiteY2" fmla="*/ 518400 h 518400"/>
                <a:gd name="connsiteX3" fmla="*/ 0 w 4239064"/>
                <a:gd name="connsiteY3" fmla="*/ 518400 h 518400"/>
                <a:gd name="connsiteX4" fmla="*/ 0 w 423906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064" h="518400">
                  <a:moveTo>
                    <a:pt x="0" y="0"/>
                  </a:moveTo>
                  <a:lnTo>
                    <a:pt x="4239064" y="0"/>
                  </a:lnTo>
                  <a:lnTo>
                    <a:pt x="4239064" y="518400"/>
                  </a:lnTo>
                  <a:lnTo>
                    <a:pt x="0" y="518400"/>
                  </a:lnTo>
                  <a:lnTo>
                    <a:pt x="0" y="0"/>
                  </a:lnTo>
                  <a:close/>
                </a:path>
              </a:pathLst>
            </a:custGeom>
            <a:solidFill>
              <a:schemeClr val="bg2">
                <a:lumMod val="50000"/>
              </a:schemeClr>
            </a:solidFill>
            <a:ln>
              <a:solidFill>
                <a:schemeClr val="bg1">
                  <a:lumMod val="6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2000" b="1" kern="1200" dirty="0">
                  <a:latin typeface="Cambria" panose="02040503050406030204" pitchFamily="18" charset="0"/>
                </a:rPr>
                <a:t>Code of Ethics, 2009</a:t>
              </a:r>
              <a:endParaRPr lang="en-IN" sz="2000" kern="1200" dirty="0">
                <a:latin typeface="Cambria" panose="02040503050406030204" pitchFamily="18" charset="0"/>
              </a:endParaRPr>
            </a:p>
          </p:txBody>
        </p:sp>
        <p:sp>
          <p:nvSpPr>
            <p:cNvPr id="17" name="Freeform 16"/>
            <p:cNvSpPr/>
            <p:nvPr/>
          </p:nvSpPr>
          <p:spPr>
            <a:xfrm>
              <a:off x="740899" y="1962822"/>
              <a:ext cx="4239064" cy="4249260"/>
            </a:xfrm>
            <a:custGeom>
              <a:avLst/>
              <a:gdLst>
                <a:gd name="connsiteX0" fmla="*/ 0 w 4239064"/>
                <a:gd name="connsiteY0" fmla="*/ 0 h 4249260"/>
                <a:gd name="connsiteX1" fmla="*/ 4239064 w 4239064"/>
                <a:gd name="connsiteY1" fmla="*/ 0 h 4249260"/>
                <a:gd name="connsiteX2" fmla="*/ 4239064 w 4239064"/>
                <a:gd name="connsiteY2" fmla="*/ 4249260 h 4249260"/>
                <a:gd name="connsiteX3" fmla="*/ 0 w 4239064"/>
                <a:gd name="connsiteY3" fmla="*/ 4249260 h 4249260"/>
                <a:gd name="connsiteX4" fmla="*/ 0 w 4239064"/>
                <a:gd name="connsiteY4" fmla="*/ 0 h 424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064" h="4249260">
                  <a:moveTo>
                    <a:pt x="0" y="0"/>
                  </a:moveTo>
                  <a:lnTo>
                    <a:pt x="4239064" y="0"/>
                  </a:lnTo>
                  <a:lnTo>
                    <a:pt x="4239064" y="4249260"/>
                  </a:lnTo>
                  <a:lnTo>
                    <a:pt x="0" y="4249260"/>
                  </a:lnTo>
                  <a:lnTo>
                    <a:pt x="0" y="0"/>
                  </a:lnTo>
                  <a:close/>
                </a:path>
              </a:pathLst>
            </a:custGeom>
            <a:solidFill>
              <a:schemeClr val="bg2">
                <a:alpha val="90000"/>
              </a:schemeClr>
            </a:solidFill>
            <a:ln>
              <a:solidFill>
                <a:schemeClr val="accent6">
                  <a:lumMod val="20000"/>
                  <a:lumOff val="80000"/>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rtl="0">
                <a:lnSpc>
                  <a:spcPct val="90000"/>
                </a:lnSpc>
                <a:spcBef>
                  <a:spcPts val="500"/>
                </a:spcBef>
                <a:spcAft>
                  <a:spcPct val="15000"/>
                </a:spcAft>
                <a:buChar char="••"/>
              </a:pPr>
              <a:r>
                <a:rPr lang="en-US" sz="1600" kern="1200" dirty="0">
                  <a:latin typeface="Cambria" panose="02040503050406030204" pitchFamily="18" charset="0"/>
                </a:rPr>
                <a:t>Offer of gifts/hospitality ordinarily gives rise to threats to fundamental principles</a:t>
              </a:r>
              <a:endParaRPr lang="en-IN" sz="1600" kern="1200" dirty="0">
                <a:latin typeface="Cambria" panose="02040503050406030204" pitchFamily="18" charset="0"/>
              </a:endParaRPr>
            </a:p>
            <a:p>
              <a:pPr marL="171450" lvl="1" indent="-171450" algn="l" defTabSz="800100" rtl="0">
                <a:lnSpc>
                  <a:spcPct val="90000"/>
                </a:lnSpc>
                <a:spcBef>
                  <a:spcPts val="500"/>
                </a:spcBef>
                <a:spcAft>
                  <a:spcPct val="15000"/>
                </a:spcAft>
                <a:buChar char="••"/>
              </a:pPr>
              <a:r>
                <a:rPr lang="en-US" sz="1600" kern="1200" dirty="0">
                  <a:latin typeface="Cambria" panose="02040503050406030204" pitchFamily="18" charset="0"/>
                </a:rPr>
                <a:t>Significance of such threats depend on the nature, value and intent behind the offer.</a:t>
              </a:r>
              <a:endParaRPr lang="en-IN" sz="1600" kern="1200" dirty="0">
                <a:latin typeface="Cambria" panose="02040503050406030204" pitchFamily="18" charset="0"/>
              </a:endParaRPr>
            </a:p>
            <a:p>
              <a:pPr marL="171450" lvl="1" indent="-171450" algn="l" defTabSz="800100" rtl="0">
                <a:lnSpc>
                  <a:spcPct val="90000"/>
                </a:lnSpc>
                <a:spcBef>
                  <a:spcPts val="500"/>
                </a:spcBef>
                <a:spcAft>
                  <a:spcPct val="15000"/>
                </a:spcAft>
                <a:buChar char="••"/>
              </a:pPr>
              <a:r>
                <a:rPr lang="en-US" sz="1600" kern="1200" dirty="0">
                  <a:latin typeface="Cambria" panose="02040503050406030204" pitchFamily="18" charset="0"/>
                </a:rPr>
                <a:t>Reasonable and Informed Third Party Test – If its within normal course of business without the specific intent to influence decision </a:t>
              </a:r>
              <a:endParaRPr lang="en-IN" sz="1600" kern="1200" dirty="0">
                <a:latin typeface="Cambria" panose="02040503050406030204" pitchFamily="18" charset="0"/>
              </a:endParaRPr>
            </a:p>
            <a:p>
              <a:pPr marL="171450" lvl="1" indent="-171450" algn="l" defTabSz="800100" rtl="0">
                <a:lnSpc>
                  <a:spcPct val="90000"/>
                </a:lnSpc>
                <a:spcBef>
                  <a:spcPts val="500"/>
                </a:spcBef>
                <a:spcAft>
                  <a:spcPct val="15000"/>
                </a:spcAft>
                <a:buChar char="••"/>
              </a:pPr>
              <a:r>
                <a:rPr lang="en-US" sz="1600" kern="1200" dirty="0">
                  <a:latin typeface="Cambria" panose="02040503050406030204" pitchFamily="18" charset="0"/>
                </a:rPr>
                <a:t>making or to obtain information, may conclude that it is acceptable</a:t>
              </a:r>
              <a:endParaRPr lang="en-IN" sz="1600" kern="1200" dirty="0">
                <a:latin typeface="Cambria" panose="02040503050406030204" pitchFamily="18" charset="0"/>
              </a:endParaRPr>
            </a:p>
            <a:p>
              <a:pPr marL="171450" lvl="1" indent="-171450" algn="l" defTabSz="800100" rtl="0">
                <a:lnSpc>
                  <a:spcPct val="90000"/>
                </a:lnSpc>
                <a:spcBef>
                  <a:spcPts val="500"/>
                </a:spcBef>
                <a:spcAft>
                  <a:spcPct val="15000"/>
                </a:spcAft>
                <a:buChar char="••"/>
              </a:pPr>
              <a:r>
                <a:rPr lang="en-US" sz="1600" kern="1200" dirty="0">
                  <a:latin typeface="Cambria" panose="02040503050406030204" pitchFamily="18" charset="0"/>
                </a:rPr>
                <a:t>If threats other than insignificant, must take safeguards</a:t>
              </a:r>
              <a:endParaRPr lang="en-IN" sz="1600" kern="1200" dirty="0">
                <a:latin typeface="Cambria" panose="02040503050406030204" pitchFamily="18" charset="0"/>
              </a:endParaRPr>
            </a:p>
            <a:p>
              <a:pPr marL="171450" lvl="1" indent="-171450" algn="l" defTabSz="800100" rtl="0">
                <a:lnSpc>
                  <a:spcPct val="90000"/>
                </a:lnSpc>
                <a:spcBef>
                  <a:spcPts val="500"/>
                </a:spcBef>
                <a:spcAft>
                  <a:spcPct val="15000"/>
                </a:spcAft>
                <a:buChar char="••"/>
              </a:pPr>
              <a:r>
                <a:rPr lang="en-US" sz="1600" kern="1200" dirty="0">
                  <a:latin typeface="Cambria" panose="02040503050406030204" pitchFamily="18" charset="0"/>
                </a:rPr>
                <a:t>Total prohibition in case of Assurance clients (except if inconsequential)</a:t>
              </a:r>
              <a:endParaRPr lang="en-IN" sz="1600" kern="1200" dirty="0">
                <a:latin typeface="Cambria" panose="02040503050406030204" pitchFamily="18" charset="0"/>
              </a:endParaRPr>
            </a:p>
          </p:txBody>
        </p:sp>
      </p:grpSp>
    </p:spTree>
    <p:extLst>
      <p:ext uri="{BB962C8B-B14F-4D97-AF65-F5344CB8AC3E}">
        <p14:creationId xmlns:p14="http://schemas.microsoft.com/office/powerpoint/2010/main" val="2599123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media.istockphoto.com/photos/bank-loan-online-banking-picture-id1213474705?b=1&amp;k=6&amp;m=1213474705&amp;s=170667a&amp;w=0&amp;h=yUBZrGcUpSiYDWE_5Duy18wCirMgWmoOObq8QTi5VV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794" y="1744394"/>
            <a:ext cx="4961206" cy="4262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Criteria of Indebtedness (Section 511.3 A1)</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3" name="Diagram 2"/>
          <p:cNvGraphicFramePr/>
          <p:nvPr>
            <p:extLst>
              <p:ext uri="{D42A27DB-BD31-4B8C-83A1-F6EECF244321}">
                <p14:modId xmlns:p14="http://schemas.microsoft.com/office/powerpoint/2010/main" val="1917811127"/>
              </p:ext>
            </p:extLst>
          </p:nvPr>
        </p:nvGraphicFramePr>
        <p:xfrm>
          <a:off x="225083" y="1241325"/>
          <a:ext cx="6387319" cy="5314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un 7"/>
          <p:cNvSpPr/>
          <p:nvPr/>
        </p:nvSpPr>
        <p:spPr>
          <a:xfrm>
            <a:off x="717452" y="1744394"/>
            <a:ext cx="506437" cy="520504"/>
          </a:xfrm>
          <a:prstGeom prst="sun">
            <a:avLst/>
          </a:prstGeom>
          <a:solidFill>
            <a:srgbClr val="41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un 9"/>
          <p:cNvSpPr/>
          <p:nvPr/>
        </p:nvSpPr>
        <p:spPr>
          <a:xfrm>
            <a:off x="1097278" y="3766419"/>
            <a:ext cx="506437" cy="520504"/>
          </a:xfrm>
          <a:prstGeom prst="sun">
            <a:avLst/>
          </a:prstGeom>
          <a:solidFill>
            <a:srgbClr val="43B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Sun 10"/>
          <p:cNvSpPr/>
          <p:nvPr/>
        </p:nvSpPr>
        <p:spPr>
          <a:xfrm>
            <a:off x="703384" y="5636456"/>
            <a:ext cx="506437" cy="520504"/>
          </a:xfrm>
          <a:prstGeom prst="sun">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365879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pic>
        <p:nvPicPr>
          <p:cNvPr id="1026" name="Picture 2" descr="https://media.istockphoto.com/photos/judges-or-auctioneer-gavel-on-the-dollar-cash-background-top-view-picture-id1138499981?b=1&amp;k=6&amp;m=1138499981&amp;s=170667a&amp;w=0&amp;h=a1UAEPelQ5e5AQexDkz7dosEn1dwKX7axZJIE4AYH9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345" y="1107043"/>
            <a:ext cx="6010656" cy="5529284"/>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Contingent Fees (Sections 330, 410.9, 905.6)</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8" name="Rectangle 7"/>
          <p:cNvSpPr/>
          <p:nvPr/>
        </p:nvSpPr>
        <p:spPr>
          <a:xfrm>
            <a:off x="5809957" y="1107043"/>
            <a:ext cx="6382043" cy="5529284"/>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Diagram 2"/>
          <p:cNvGraphicFramePr/>
          <p:nvPr>
            <p:extLst>
              <p:ext uri="{D42A27DB-BD31-4B8C-83A1-F6EECF244321}">
                <p14:modId xmlns:p14="http://schemas.microsoft.com/office/powerpoint/2010/main" val="1638573014"/>
              </p:ext>
            </p:extLst>
          </p:nvPr>
        </p:nvGraphicFramePr>
        <p:xfrm>
          <a:off x="562707" y="1065478"/>
          <a:ext cx="8659091" cy="5584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3098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Management Consulting Services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pSp>
        <p:nvGrpSpPr>
          <p:cNvPr id="13" name="Group 12"/>
          <p:cNvGrpSpPr/>
          <p:nvPr/>
        </p:nvGrpSpPr>
        <p:grpSpPr>
          <a:xfrm>
            <a:off x="416986" y="1065478"/>
            <a:ext cx="11358028" cy="5307612"/>
            <a:chOff x="944275" y="1065478"/>
            <a:chExt cx="11358028" cy="5307612"/>
          </a:xfrm>
        </p:grpSpPr>
        <p:sp>
          <p:nvSpPr>
            <p:cNvPr id="14" name="Freeform 13"/>
            <p:cNvSpPr/>
            <p:nvPr/>
          </p:nvSpPr>
          <p:spPr>
            <a:xfrm>
              <a:off x="944275" y="1065478"/>
              <a:ext cx="3076357" cy="1497613"/>
            </a:xfrm>
            <a:custGeom>
              <a:avLst/>
              <a:gdLst>
                <a:gd name="connsiteX0" fmla="*/ 0 w 2423768"/>
                <a:gd name="connsiteY0" fmla="*/ 145544 h 1455441"/>
                <a:gd name="connsiteX1" fmla="*/ 145544 w 2423768"/>
                <a:gd name="connsiteY1" fmla="*/ 0 h 1455441"/>
                <a:gd name="connsiteX2" fmla="*/ 2278224 w 2423768"/>
                <a:gd name="connsiteY2" fmla="*/ 0 h 1455441"/>
                <a:gd name="connsiteX3" fmla="*/ 2423768 w 2423768"/>
                <a:gd name="connsiteY3" fmla="*/ 145544 h 1455441"/>
                <a:gd name="connsiteX4" fmla="*/ 2423768 w 2423768"/>
                <a:gd name="connsiteY4" fmla="*/ 1309897 h 1455441"/>
                <a:gd name="connsiteX5" fmla="*/ 2278224 w 2423768"/>
                <a:gd name="connsiteY5" fmla="*/ 1455441 h 1455441"/>
                <a:gd name="connsiteX6" fmla="*/ 145544 w 2423768"/>
                <a:gd name="connsiteY6" fmla="*/ 1455441 h 1455441"/>
                <a:gd name="connsiteX7" fmla="*/ 0 w 2423768"/>
                <a:gd name="connsiteY7" fmla="*/ 1309897 h 1455441"/>
                <a:gd name="connsiteX8" fmla="*/ 0 w 2423768"/>
                <a:gd name="connsiteY8" fmla="*/ 145544 h 145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68" h="1455441">
                  <a:moveTo>
                    <a:pt x="0" y="145544"/>
                  </a:moveTo>
                  <a:cubicBezTo>
                    <a:pt x="0" y="65162"/>
                    <a:pt x="65162" y="0"/>
                    <a:pt x="145544" y="0"/>
                  </a:cubicBezTo>
                  <a:lnTo>
                    <a:pt x="2278224" y="0"/>
                  </a:lnTo>
                  <a:cubicBezTo>
                    <a:pt x="2358606" y="0"/>
                    <a:pt x="2423768" y="65162"/>
                    <a:pt x="2423768" y="145544"/>
                  </a:cubicBezTo>
                  <a:lnTo>
                    <a:pt x="2423768" y="1309897"/>
                  </a:lnTo>
                  <a:cubicBezTo>
                    <a:pt x="2423768" y="1390279"/>
                    <a:pt x="2358606" y="1455441"/>
                    <a:pt x="2278224" y="1455441"/>
                  </a:cubicBezTo>
                  <a:lnTo>
                    <a:pt x="145544" y="1455441"/>
                  </a:lnTo>
                  <a:cubicBezTo>
                    <a:pt x="65162" y="1455441"/>
                    <a:pt x="0" y="1390279"/>
                    <a:pt x="0" y="1309897"/>
                  </a:cubicBezTo>
                  <a:lnTo>
                    <a:pt x="0" y="145544"/>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542297" numCol="1" spcCol="1270" anchor="ctr" anchorCtr="0">
              <a:noAutofit/>
            </a:bodyPr>
            <a:lstStyle/>
            <a:p>
              <a:pPr lvl="0" algn="ctr" defTabSz="666750" rtl="0">
                <a:lnSpc>
                  <a:spcPct val="90000"/>
                </a:lnSpc>
                <a:spcBef>
                  <a:spcPct val="0"/>
                </a:spcBef>
                <a:spcAft>
                  <a:spcPct val="35000"/>
                </a:spcAft>
              </a:pPr>
              <a:r>
                <a:rPr lang="en-US" sz="2200" b="1" kern="1200" dirty="0">
                  <a:solidFill>
                    <a:schemeClr val="bg1"/>
                  </a:solidFill>
                  <a:latin typeface="Cambria" panose="02040503050406030204" pitchFamily="18" charset="0"/>
                  <a:ea typeface="Arial Black" charset="0"/>
                  <a:cs typeface="Arial Black" charset="0"/>
                </a:rPr>
                <a:t>Administrative services </a:t>
              </a:r>
            </a:p>
          </p:txBody>
        </p:sp>
        <p:sp>
          <p:nvSpPr>
            <p:cNvPr id="15" name="Freeform 14"/>
            <p:cNvSpPr/>
            <p:nvPr/>
          </p:nvSpPr>
          <p:spPr>
            <a:xfrm>
              <a:off x="1440224" y="2251219"/>
              <a:ext cx="3076357" cy="4121871"/>
            </a:xfrm>
            <a:custGeom>
              <a:avLst/>
              <a:gdLst>
                <a:gd name="connsiteX0" fmla="*/ 0 w 2423768"/>
                <a:gd name="connsiteY0" fmla="*/ 242377 h 4081808"/>
                <a:gd name="connsiteX1" fmla="*/ 242377 w 2423768"/>
                <a:gd name="connsiteY1" fmla="*/ 0 h 4081808"/>
                <a:gd name="connsiteX2" fmla="*/ 2181391 w 2423768"/>
                <a:gd name="connsiteY2" fmla="*/ 0 h 4081808"/>
                <a:gd name="connsiteX3" fmla="*/ 2423768 w 2423768"/>
                <a:gd name="connsiteY3" fmla="*/ 242377 h 4081808"/>
                <a:gd name="connsiteX4" fmla="*/ 2423768 w 2423768"/>
                <a:gd name="connsiteY4" fmla="*/ 3839431 h 4081808"/>
                <a:gd name="connsiteX5" fmla="*/ 2181391 w 2423768"/>
                <a:gd name="connsiteY5" fmla="*/ 4081808 h 4081808"/>
                <a:gd name="connsiteX6" fmla="*/ 242377 w 2423768"/>
                <a:gd name="connsiteY6" fmla="*/ 4081808 h 4081808"/>
                <a:gd name="connsiteX7" fmla="*/ 0 w 2423768"/>
                <a:gd name="connsiteY7" fmla="*/ 3839431 h 4081808"/>
                <a:gd name="connsiteX8" fmla="*/ 0 w 2423768"/>
                <a:gd name="connsiteY8" fmla="*/ 242377 h 408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68" h="4081808">
                  <a:moveTo>
                    <a:pt x="0" y="242377"/>
                  </a:moveTo>
                  <a:cubicBezTo>
                    <a:pt x="0" y="108516"/>
                    <a:pt x="108516" y="0"/>
                    <a:pt x="242377" y="0"/>
                  </a:cubicBezTo>
                  <a:lnTo>
                    <a:pt x="2181391" y="0"/>
                  </a:lnTo>
                  <a:cubicBezTo>
                    <a:pt x="2315252" y="0"/>
                    <a:pt x="2423768" y="108516"/>
                    <a:pt x="2423768" y="242377"/>
                  </a:cubicBezTo>
                  <a:lnTo>
                    <a:pt x="2423768" y="3839431"/>
                  </a:lnTo>
                  <a:cubicBezTo>
                    <a:pt x="2423768" y="3973292"/>
                    <a:pt x="2315252" y="4081808"/>
                    <a:pt x="2181391" y="4081808"/>
                  </a:cubicBezTo>
                  <a:lnTo>
                    <a:pt x="242377" y="4081808"/>
                  </a:lnTo>
                  <a:cubicBezTo>
                    <a:pt x="108516" y="4081808"/>
                    <a:pt x="0" y="3973292"/>
                    <a:pt x="0" y="3839431"/>
                  </a:cubicBezTo>
                  <a:lnTo>
                    <a:pt x="0" y="242377"/>
                  </a:lnTo>
                  <a:close/>
                </a:path>
              </a:pathLst>
            </a:custGeom>
            <a:ln>
              <a:solidFill>
                <a:schemeClr val="bg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670" tIns="177670" rIns="177670" bIns="177670" numCol="1" spcCol="1270" anchor="t" anchorCtr="0">
              <a:noAutofit/>
            </a:bodyPr>
            <a:lstStyle/>
            <a:p>
              <a:pPr marL="114300" lvl="1" indent="-114300" algn="just" defTabSz="666750" rtl="0">
                <a:lnSpc>
                  <a:spcPct val="90000"/>
                </a:lnSpc>
                <a:spcBef>
                  <a:spcPts val="800"/>
                </a:spcBef>
                <a:spcAft>
                  <a:spcPct val="15000"/>
                </a:spcAft>
                <a:buChar char="••"/>
              </a:pPr>
              <a:r>
                <a:rPr lang="en-US" sz="1500" kern="1200" dirty="0">
                  <a:solidFill>
                    <a:schemeClr val="tx1"/>
                  </a:solidFill>
                  <a:latin typeface="Cambria" panose="02040503050406030204" pitchFamily="18" charset="0"/>
                </a:rPr>
                <a:t>Section 602 of Code of Ethics, 2019</a:t>
              </a:r>
              <a:endParaRPr lang="en-IN" sz="1500" kern="1200" dirty="0">
                <a:solidFill>
                  <a:schemeClr val="tx1"/>
                </a:solidFill>
                <a:latin typeface="Cambria" panose="02040503050406030204" pitchFamily="18" charset="0"/>
              </a:endParaRPr>
            </a:p>
            <a:p>
              <a:pPr marL="114300" lvl="1" indent="-114300" algn="just" defTabSz="666750" rtl="0">
                <a:lnSpc>
                  <a:spcPct val="90000"/>
                </a:lnSpc>
                <a:spcBef>
                  <a:spcPts val="800"/>
                </a:spcBef>
                <a:spcAft>
                  <a:spcPct val="15000"/>
                </a:spcAft>
                <a:buChar char="••"/>
              </a:pPr>
              <a:r>
                <a:rPr lang="en-US" sz="1500" kern="1200" dirty="0">
                  <a:solidFill>
                    <a:schemeClr val="tx1"/>
                  </a:solidFill>
                  <a:latin typeface="Cambria" panose="02040503050406030204" pitchFamily="18" charset="0"/>
                </a:rPr>
                <a:t>Refers to Routine or mechanical works like compliance / Submitting Forms</a:t>
              </a:r>
              <a:endParaRPr lang="en-IN" sz="1500" kern="1200" dirty="0">
                <a:solidFill>
                  <a:schemeClr val="tx1"/>
                </a:solidFill>
                <a:latin typeface="Cambria" panose="02040503050406030204" pitchFamily="18" charset="0"/>
              </a:endParaRPr>
            </a:p>
            <a:p>
              <a:pPr marL="114300" lvl="1" indent="-114300" algn="just" defTabSz="666750" rtl="0">
                <a:lnSpc>
                  <a:spcPct val="90000"/>
                </a:lnSpc>
                <a:spcBef>
                  <a:spcPts val="800"/>
                </a:spcBef>
                <a:spcAft>
                  <a:spcPct val="15000"/>
                </a:spcAft>
                <a:buChar char="••"/>
              </a:pPr>
              <a:r>
                <a:rPr lang="en-US" sz="1500" kern="1200" dirty="0">
                  <a:solidFill>
                    <a:schemeClr val="tx1"/>
                  </a:solidFill>
                  <a:latin typeface="Cambria" panose="02040503050406030204" pitchFamily="18" charset="0"/>
                </a:rPr>
                <a:t>Differentiated from “Management Responsibilities” (Management Responsibilities cannot be undertaken by the Auditor, Administrative Services can be undertaken by him)</a:t>
              </a:r>
              <a:endParaRPr lang="en-IN" sz="1500" kern="1200" dirty="0">
                <a:solidFill>
                  <a:schemeClr val="tx1"/>
                </a:solidFill>
                <a:latin typeface="Cambria" panose="02040503050406030204" pitchFamily="18" charset="0"/>
              </a:endParaRPr>
            </a:p>
            <a:p>
              <a:pPr marL="114300" lvl="1" indent="-114300" algn="just" defTabSz="666750" rtl="0">
                <a:lnSpc>
                  <a:spcPct val="90000"/>
                </a:lnSpc>
                <a:spcBef>
                  <a:spcPts val="800"/>
                </a:spcBef>
                <a:spcAft>
                  <a:spcPct val="15000"/>
                </a:spcAft>
                <a:buChar char="••"/>
              </a:pPr>
              <a:r>
                <a:rPr lang="en-US" sz="1500" kern="1200" dirty="0">
                  <a:solidFill>
                    <a:schemeClr val="tx1"/>
                  </a:solidFill>
                  <a:latin typeface="Cambria" panose="02040503050406030204" pitchFamily="18" charset="0"/>
                </a:rPr>
                <a:t>No enabling provisions in the </a:t>
              </a:r>
              <a:r>
                <a:rPr lang="en-US" sz="1500" dirty="0">
                  <a:solidFill>
                    <a:schemeClr val="tx1"/>
                  </a:solidFill>
                  <a:latin typeface="Cambria" panose="02040503050406030204" pitchFamily="18" charset="0"/>
                </a:rPr>
                <a:t>2009</a:t>
              </a:r>
              <a:r>
                <a:rPr lang="en-US" sz="1500" kern="1200" dirty="0">
                  <a:solidFill>
                    <a:schemeClr val="tx1"/>
                  </a:solidFill>
                  <a:latin typeface="Cambria" panose="02040503050406030204" pitchFamily="18" charset="0"/>
                </a:rPr>
                <a:t> Code from the point of view of a member in practice. </a:t>
              </a:r>
              <a:endParaRPr lang="en-IN" sz="1500" kern="1200" dirty="0">
                <a:solidFill>
                  <a:schemeClr val="tx1"/>
                </a:solidFill>
                <a:latin typeface="Cambria" panose="02040503050406030204" pitchFamily="18" charset="0"/>
              </a:endParaRPr>
            </a:p>
          </p:txBody>
        </p:sp>
        <p:sp>
          <p:nvSpPr>
            <p:cNvPr id="17" name="Freeform 16"/>
            <p:cNvSpPr/>
            <p:nvPr/>
          </p:nvSpPr>
          <p:spPr>
            <a:xfrm>
              <a:off x="4837136" y="1065478"/>
              <a:ext cx="3076357" cy="1497613"/>
            </a:xfrm>
            <a:custGeom>
              <a:avLst/>
              <a:gdLst>
                <a:gd name="connsiteX0" fmla="*/ 0 w 2423768"/>
                <a:gd name="connsiteY0" fmla="*/ 145544 h 1455441"/>
                <a:gd name="connsiteX1" fmla="*/ 145544 w 2423768"/>
                <a:gd name="connsiteY1" fmla="*/ 0 h 1455441"/>
                <a:gd name="connsiteX2" fmla="*/ 2278224 w 2423768"/>
                <a:gd name="connsiteY2" fmla="*/ 0 h 1455441"/>
                <a:gd name="connsiteX3" fmla="*/ 2423768 w 2423768"/>
                <a:gd name="connsiteY3" fmla="*/ 145544 h 1455441"/>
                <a:gd name="connsiteX4" fmla="*/ 2423768 w 2423768"/>
                <a:gd name="connsiteY4" fmla="*/ 1309897 h 1455441"/>
                <a:gd name="connsiteX5" fmla="*/ 2278224 w 2423768"/>
                <a:gd name="connsiteY5" fmla="*/ 1455441 h 1455441"/>
                <a:gd name="connsiteX6" fmla="*/ 145544 w 2423768"/>
                <a:gd name="connsiteY6" fmla="*/ 1455441 h 1455441"/>
                <a:gd name="connsiteX7" fmla="*/ 0 w 2423768"/>
                <a:gd name="connsiteY7" fmla="*/ 1309897 h 1455441"/>
                <a:gd name="connsiteX8" fmla="*/ 0 w 2423768"/>
                <a:gd name="connsiteY8" fmla="*/ 145544 h 145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68" h="1455441">
                  <a:moveTo>
                    <a:pt x="0" y="145544"/>
                  </a:moveTo>
                  <a:cubicBezTo>
                    <a:pt x="0" y="65162"/>
                    <a:pt x="65162" y="0"/>
                    <a:pt x="145544" y="0"/>
                  </a:cubicBezTo>
                  <a:lnTo>
                    <a:pt x="2278224" y="0"/>
                  </a:lnTo>
                  <a:cubicBezTo>
                    <a:pt x="2358606" y="0"/>
                    <a:pt x="2423768" y="65162"/>
                    <a:pt x="2423768" y="145544"/>
                  </a:cubicBezTo>
                  <a:lnTo>
                    <a:pt x="2423768" y="1309897"/>
                  </a:lnTo>
                  <a:cubicBezTo>
                    <a:pt x="2423768" y="1390279"/>
                    <a:pt x="2358606" y="1455441"/>
                    <a:pt x="2278224" y="1455441"/>
                  </a:cubicBezTo>
                  <a:lnTo>
                    <a:pt x="145544" y="1455441"/>
                  </a:lnTo>
                  <a:cubicBezTo>
                    <a:pt x="65162" y="1455441"/>
                    <a:pt x="0" y="1390279"/>
                    <a:pt x="0" y="1309897"/>
                  </a:cubicBezTo>
                  <a:lnTo>
                    <a:pt x="0" y="145544"/>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542297" numCol="1" spcCol="1270" anchor="ctr" anchorCtr="0">
              <a:noAutofit/>
            </a:bodyPr>
            <a:lstStyle/>
            <a:p>
              <a:pPr lvl="0" algn="ctr" defTabSz="666750" rtl="0">
                <a:lnSpc>
                  <a:spcPct val="90000"/>
                </a:lnSpc>
                <a:spcBef>
                  <a:spcPct val="0"/>
                </a:spcBef>
                <a:spcAft>
                  <a:spcPct val="35000"/>
                </a:spcAft>
              </a:pPr>
              <a:r>
                <a:rPr lang="en-US" sz="2200" b="1" kern="1200" dirty="0">
                  <a:solidFill>
                    <a:schemeClr val="bg1"/>
                  </a:solidFill>
                  <a:latin typeface="Cambria" panose="02040503050406030204" pitchFamily="18" charset="0"/>
                </a:rPr>
                <a:t>Insurance Financial Advisory services</a:t>
              </a:r>
              <a:endParaRPr lang="en-IN" sz="2200" b="1" kern="1200" dirty="0">
                <a:solidFill>
                  <a:schemeClr val="bg1"/>
                </a:solidFill>
                <a:latin typeface="Cambria" panose="02040503050406030204" pitchFamily="18" charset="0"/>
              </a:endParaRPr>
            </a:p>
          </p:txBody>
        </p:sp>
        <p:sp>
          <p:nvSpPr>
            <p:cNvPr id="18" name="Freeform 17"/>
            <p:cNvSpPr/>
            <p:nvPr/>
          </p:nvSpPr>
          <p:spPr>
            <a:xfrm>
              <a:off x="5333085" y="2251219"/>
              <a:ext cx="3076357" cy="4121871"/>
            </a:xfrm>
            <a:custGeom>
              <a:avLst/>
              <a:gdLst>
                <a:gd name="connsiteX0" fmla="*/ 0 w 2423768"/>
                <a:gd name="connsiteY0" fmla="*/ 242377 h 4081808"/>
                <a:gd name="connsiteX1" fmla="*/ 242377 w 2423768"/>
                <a:gd name="connsiteY1" fmla="*/ 0 h 4081808"/>
                <a:gd name="connsiteX2" fmla="*/ 2181391 w 2423768"/>
                <a:gd name="connsiteY2" fmla="*/ 0 h 4081808"/>
                <a:gd name="connsiteX3" fmla="*/ 2423768 w 2423768"/>
                <a:gd name="connsiteY3" fmla="*/ 242377 h 4081808"/>
                <a:gd name="connsiteX4" fmla="*/ 2423768 w 2423768"/>
                <a:gd name="connsiteY4" fmla="*/ 3839431 h 4081808"/>
                <a:gd name="connsiteX5" fmla="*/ 2181391 w 2423768"/>
                <a:gd name="connsiteY5" fmla="*/ 4081808 h 4081808"/>
                <a:gd name="connsiteX6" fmla="*/ 242377 w 2423768"/>
                <a:gd name="connsiteY6" fmla="*/ 4081808 h 4081808"/>
                <a:gd name="connsiteX7" fmla="*/ 0 w 2423768"/>
                <a:gd name="connsiteY7" fmla="*/ 3839431 h 4081808"/>
                <a:gd name="connsiteX8" fmla="*/ 0 w 2423768"/>
                <a:gd name="connsiteY8" fmla="*/ 242377 h 408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68" h="4081808">
                  <a:moveTo>
                    <a:pt x="0" y="242377"/>
                  </a:moveTo>
                  <a:cubicBezTo>
                    <a:pt x="0" y="108516"/>
                    <a:pt x="108516" y="0"/>
                    <a:pt x="242377" y="0"/>
                  </a:cubicBezTo>
                  <a:lnTo>
                    <a:pt x="2181391" y="0"/>
                  </a:lnTo>
                  <a:cubicBezTo>
                    <a:pt x="2315252" y="0"/>
                    <a:pt x="2423768" y="108516"/>
                    <a:pt x="2423768" y="242377"/>
                  </a:cubicBezTo>
                  <a:lnTo>
                    <a:pt x="2423768" y="3839431"/>
                  </a:lnTo>
                  <a:cubicBezTo>
                    <a:pt x="2423768" y="3973292"/>
                    <a:pt x="2315252" y="4081808"/>
                    <a:pt x="2181391" y="4081808"/>
                  </a:cubicBezTo>
                  <a:lnTo>
                    <a:pt x="242377" y="4081808"/>
                  </a:lnTo>
                  <a:cubicBezTo>
                    <a:pt x="108516" y="4081808"/>
                    <a:pt x="0" y="3973292"/>
                    <a:pt x="0" y="3839431"/>
                  </a:cubicBezTo>
                  <a:lnTo>
                    <a:pt x="0" y="242377"/>
                  </a:lnTo>
                  <a:close/>
                </a:path>
              </a:pathLst>
            </a:custGeom>
            <a:ln>
              <a:solidFill>
                <a:schemeClr val="accent6"/>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670" tIns="177670" rIns="177670" bIns="177670" numCol="1" spcCol="1270" anchor="t" anchorCtr="0">
              <a:noAutofit/>
            </a:bodyPr>
            <a:lstStyle/>
            <a:p>
              <a:pPr marL="114300" lvl="1" indent="-114300" algn="just" defTabSz="666750" rtl="0">
                <a:lnSpc>
                  <a:spcPct val="90000"/>
                </a:lnSpc>
                <a:spcBef>
                  <a:spcPct val="0"/>
                </a:spcBef>
                <a:spcAft>
                  <a:spcPct val="15000"/>
                </a:spcAft>
                <a:buChar char="••"/>
              </a:pPr>
              <a:r>
                <a:rPr lang="en-US" sz="1500" kern="1200" dirty="0">
                  <a:solidFill>
                    <a:schemeClr val="tx1"/>
                  </a:solidFill>
                  <a:latin typeface="Cambria" panose="02040503050406030204" pitchFamily="18" charset="0"/>
                </a:rPr>
                <a:t>2009 Code – </a:t>
              </a:r>
            </a:p>
            <a:p>
              <a:pPr marL="0" lvl="1" algn="just" defTabSz="666750" rtl="0">
                <a:lnSpc>
                  <a:spcPct val="90000"/>
                </a:lnSpc>
                <a:spcBef>
                  <a:spcPct val="0"/>
                </a:spcBef>
                <a:spcAft>
                  <a:spcPct val="15000"/>
                </a:spcAft>
              </a:pPr>
              <a:endParaRPr lang="en-US" sz="1500" kern="1200" dirty="0">
                <a:solidFill>
                  <a:schemeClr val="tx1"/>
                </a:solidFill>
                <a:latin typeface="Cambria" panose="02040503050406030204" pitchFamily="18" charset="0"/>
              </a:endParaRPr>
            </a:p>
            <a:p>
              <a:pPr marL="0" lvl="1" algn="just" defTabSz="666750" rtl="0">
                <a:lnSpc>
                  <a:spcPct val="90000"/>
                </a:lnSpc>
                <a:spcBef>
                  <a:spcPct val="0"/>
                </a:spcBef>
                <a:spcAft>
                  <a:spcPct val="15000"/>
                </a:spcAft>
              </a:pPr>
              <a:r>
                <a:rPr lang="en-US" sz="1500" kern="1200" dirty="0">
                  <a:solidFill>
                    <a:schemeClr val="tx1"/>
                  </a:solidFill>
                  <a:latin typeface="Cambria" panose="02040503050406030204" pitchFamily="18" charset="0"/>
                </a:rPr>
                <a:t>(xxvi)Insurance Financial Advisory Services under the Insurance Regulatory &amp; Development Authority Act, 1999 , including Insurance Brokerage.  </a:t>
              </a:r>
              <a:endParaRPr lang="en-IN" sz="1500" kern="1200" dirty="0">
                <a:solidFill>
                  <a:schemeClr val="tx1"/>
                </a:solidFill>
                <a:latin typeface="Cambria" panose="02040503050406030204" pitchFamily="18" charset="0"/>
              </a:endParaRPr>
            </a:p>
            <a:p>
              <a:pPr marL="114300" lvl="1" indent="-114300" algn="just" defTabSz="666750">
                <a:lnSpc>
                  <a:spcPct val="90000"/>
                </a:lnSpc>
                <a:spcBef>
                  <a:spcPct val="0"/>
                </a:spcBef>
                <a:spcAft>
                  <a:spcPct val="15000"/>
                </a:spcAft>
                <a:buChar char="••"/>
              </a:pPr>
              <a:endParaRPr lang="en-US" sz="1500" kern="1200" dirty="0">
                <a:solidFill>
                  <a:schemeClr val="tx1"/>
                </a:solidFill>
                <a:latin typeface="Cambria" panose="02040503050406030204" pitchFamily="18" charset="0"/>
              </a:endParaRPr>
            </a:p>
            <a:p>
              <a:pPr marL="114300" lvl="1" indent="-114300" algn="just" defTabSz="666750">
                <a:lnSpc>
                  <a:spcPct val="90000"/>
                </a:lnSpc>
                <a:spcBef>
                  <a:spcPct val="0"/>
                </a:spcBef>
                <a:spcAft>
                  <a:spcPct val="15000"/>
                </a:spcAft>
                <a:buChar char="••"/>
              </a:pPr>
              <a:r>
                <a:rPr lang="en-US" sz="1500" kern="1200" dirty="0">
                  <a:solidFill>
                    <a:schemeClr val="tx1"/>
                  </a:solidFill>
                  <a:latin typeface="Cambria" panose="02040503050406030204" pitchFamily="18" charset="0"/>
                </a:rPr>
                <a:t>2019 Code – </a:t>
              </a:r>
            </a:p>
            <a:p>
              <a:pPr marL="0" lvl="1" algn="just" defTabSz="666750">
                <a:lnSpc>
                  <a:spcPct val="90000"/>
                </a:lnSpc>
                <a:spcBef>
                  <a:spcPct val="0"/>
                </a:spcBef>
                <a:spcAft>
                  <a:spcPct val="15000"/>
                </a:spcAft>
              </a:pPr>
              <a:endParaRPr lang="en-US" sz="1500" kern="1200" dirty="0">
                <a:solidFill>
                  <a:schemeClr val="tx1"/>
                </a:solidFill>
                <a:latin typeface="Cambria" panose="02040503050406030204" pitchFamily="18" charset="0"/>
              </a:endParaRPr>
            </a:p>
            <a:p>
              <a:pPr marL="0" lvl="1" algn="just" defTabSz="666750">
                <a:lnSpc>
                  <a:spcPct val="90000"/>
                </a:lnSpc>
                <a:spcBef>
                  <a:spcPct val="0"/>
                </a:spcBef>
                <a:spcAft>
                  <a:spcPct val="15000"/>
                </a:spcAft>
              </a:pPr>
              <a:r>
                <a:rPr lang="en-US" sz="1500" kern="1200" dirty="0">
                  <a:solidFill>
                    <a:schemeClr val="tx1"/>
                  </a:solidFill>
                  <a:latin typeface="Cambria" panose="02040503050406030204" pitchFamily="18" charset="0"/>
                </a:rPr>
                <a:t>(xxvi) Insurance Financial Advisory Services under the Insurance Regulatory &amp; Development Authority Act, 1999 including Insurance Brokerage </a:t>
              </a:r>
              <a:r>
                <a:rPr lang="en-US" sz="1500" kern="1200" dirty="0">
                  <a:solidFill>
                    <a:srgbClr val="FF0000"/>
                  </a:solidFill>
                  <a:latin typeface="Cambria" panose="02040503050406030204" pitchFamily="18" charset="0"/>
                </a:rPr>
                <a:t>(not including Insurance Agency)  </a:t>
              </a:r>
            </a:p>
          </p:txBody>
        </p:sp>
        <p:sp>
          <p:nvSpPr>
            <p:cNvPr id="20" name="Freeform 19"/>
            <p:cNvSpPr/>
            <p:nvPr/>
          </p:nvSpPr>
          <p:spPr>
            <a:xfrm>
              <a:off x="8729997" y="1065478"/>
              <a:ext cx="3076357" cy="1497613"/>
            </a:xfrm>
            <a:custGeom>
              <a:avLst/>
              <a:gdLst>
                <a:gd name="connsiteX0" fmla="*/ 0 w 2423768"/>
                <a:gd name="connsiteY0" fmla="*/ 145544 h 1455441"/>
                <a:gd name="connsiteX1" fmla="*/ 145544 w 2423768"/>
                <a:gd name="connsiteY1" fmla="*/ 0 h 1455441"/>
                <a:gd name="connsiteX2" fmla="*/ 2278224 w 2423768"/>
                <a:gd name="connsiteY2" fmla="*/ 0 h 1455441"/>
                <a:gd name="connsiteX3" fmla="*/ 2423768 w 2423768"/>
                <a:gd name="connsiteY3" fmla="*/ 145544 h 1455441"/>
                <a:gd name="connsiteX4" fmla="*/ 2423768 w 2423768"/>
                <a:gd name="connsiteY4" fmla="*/ 1309897 h 1455441"/>
                <a:gd name="connsiteX5" fmla="*/ 2278224 w 2423768"/>
                <a:gd name="connsiteY5" fmla="*/ 1455441 h 1455441"/>
                <a:gd name="connsiteX6" fmla="*/ 145544 w 2423768"/>
                <a:gd name="connsiteY6" fmla="*/ 1455441 h 1455441"/>
                <a:gd name="connsiteX7" fmla="*/ 0 w 2423768"/>
                <a:gd name="connsiteY7" fmla="*/ 1309897 h 1455441"/>
                <a:gd name="connsiteX8" fmla="*/ 0 w 2423768"/>
                <a:gd name="connsiteY8" fmla="*/ 145544 h 145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68" h="1455441">
                  <a:moveTo>
                    <a:pt x="0" y="145544"/>
                  </a:moveTo>
                  <a:cubicBezTo>
                    <a:pt x="0" y="65162"/>
                    <a:pt x="65162" y="0"/>
                    <a:pt x="145544" y="0"/>
                  </a:cubicBezTo>
                  <a:lnTo>
                    <a:pt x="2278224" y="0"/>
                  </a:lnTo>
                  <a:cubicBezTo>
                    <a:pt x="2358606" y="0"/>
                    <a:pt x="2423768" y="65162"/>
                    <a:pt x="2423768" y="145544"/>
                  </a:cubicBezTo>
                  <a:lnTo>
                    <a:pt x="2423768" y="1309897"/>
                  </a:lnTo>
                  <a:cubicBezTo>
                    <a:pt x="2423768" y="1390279"/>
                    <a:pt x="2358606" y="1455441"/>
                    <a:pt x="2278224" y="1455441"/>
                  </a:cubicBezTo>
                  <a:lnTo>
                    <a:pt x="145544" y="1455441"/>
                  </a:lnTo>
                  <a:cubicBezTo>
                    <a:pt x="65162" y="1455441"/>
                    <a:pt x="0" y="1390279"/>
                    <a:pt x="0" y="1309897"/>
                  </a:cubicBezTo>
                  <a:lnTo>
                    <a:pt x="0" y="145544"/>
                  </a:lnTo>
                  <a:close/>
                </a:path>
              </a:pathLst>
            </a:custGeom>
            <a:solidFill>
              <a:srgbClr val="41719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106680" rIns="106680" bIns="542297" numCol="1" spcCol="1270" anchor="ctr" anchorCtr="0">
              <a:noAutofit/>
            </a:bodyPr>
            <a:lstStyle/>
            <a:p>
              <a:pPr lvl="0" algn="ctr" defTabSz="666750">
                <a:lnSpc>
                  <a:spcPct val="90000"/>
                </a:lnSpc>
                <a:spcBef>
                  <a:spcPct val="0"/>
                </a:spcBef>
                <a:spcAft>
                  <a:spcPct val="35000"/>
                </a:spcAft>
              </a:pPr>
              <a:r>
                <a:rPr lang="en-US" sz="2200" b="1" kern="1200" dirty="0">
                  <a:solidFill>
                    <a:schemeClr val="bg1"/>
                  </a:solidFill>
                  <a:latin typeface="Cambria" panose="02040503050406030204" pitchFamily="18" charset="0"/>
                </a:rPr>
                <a:t>Valuation</a:t>
              </a:r>
            </a:p>
          </p:txBody>
        </p:sp>
        <p:sp>
          <p:nvSpPr>
            <p:cNvPr id="21" name="Freeform 20"/>
            <p:cNvSpPr/>
            <p:nvPr/>
          </p:nvSpPr>
          <p:spPr>
            <a:xfrm>
              <a:off x="9225946" y="2251219"/>
              <a:ext cx="3076357" cy="4121871"/>
            </a:xfrm>
            <a:custGeom>
              <a:avLst/>
              <a:gdLst>
                <a:gd name="connsiteX0" fmla="*/ 0 w 2423768"/>
                <a:gd name="connsiteY0" fmla="*/ 242377 h 4081808"/>
                <a:gd name="connsiteX1" fmla="*/ 242377 w 2423768"/>
                <a:gd name="connsiteY1" fmla="*/ 0 h 4081808"/>
                <a:gd name="connsiteX2" fmla="*/ 2181391 w 2423768"/>
                <a:gd name="connsiteY2" fmla="*/ 0 h 4081808"/>
                <a:gd name="connsiteX3" fmla="*/ 2423768 w 2423768"/>
                <a:gd name="connsiteY3" fmla="*/ 242377 h 4081808"/>
                <a:gd name="connsiteX4" fmla="*/ 2423768 w 2423768"/>
                <a:gd name="connsiteY4" fmla="*/ 3839431 h 4081808"/>
                <a:gd name="connsiteX5" fmla="*/ 2181391 w 2423768"/>
                <a:gd name="connsiteY5" fmla="*/ 4081808 h 4081808"/>
                <a:gd name="connsiteX6" fmla="*/ 242377 w 2423768"/>
                <a:gd name="connsiteY6" fmla="*/ 4081808 h 4081808"/>
                <a:gd name="connsiteX7" fmla="*/ 0 w 2423768"/>
                <a:gd name="connsiteY7" fmla="*/ 3839431 h 4081808"/>
                <a:gd name="connsiteX8" fmla="*/ 0 w 2423768"/>
                <a:gd name="connsiteY8" fmla="*/ 242377 h 408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768" h="4081808">
                  <a:moveTo>
                    <a:pt x="0" y="242377"/>
                  </a:moveTo>
                  <a:cubicBezTo>
                    <a:pt x="0" y="108516"/>
                    <a:pt x="108516" y="0"/>
                    <a:pt x="242377" y="0"/>
                  </a:cubicBezTo>
                  <a:lnTo>
                    <a:pt x="2181391" y="0"/>
                  </a:lnTo>
                  <a:cubicBezTo>
                    <a:pt x="2315252" y="0"/>
                    <a:pt x="2423768" y="108516"/>
                    <a:pt x="2423768" y="242377"/>
                  </a:cubicBezTo>
                  <a:lnTo>
                    <a:pt x="2423768" y="3839431"/>
                  </a:lnTo>
                  <a:cubicBezTo>
                    <a:pt x="2423768" y="3973292"/>
                    <a:pt x="2315252" y="4081808"/>
                    <a:pt x="2181391" y="4081808"/>
                  </a:cubicBezTo>
                  <a:lnTo>
                    <a:pt x="242377" y="4081808"/>
                  </a:lnTo>
                  <a:cubicBezTo>
                    <a:pt x="108516" y="4081808"/>
                    <a:pt x="0" y="3973292"/>
                    <a:pt x="0" y="3839431"/>
                  </a:cubicBezTo>
                  <a:lnTo>
                    <a:pt x="0" y="242377"/>
                  </a:lnTo>
                  <a:close/>
                </a:path>
              </a:pathLst>
            </a:custGeom>
            <a:ln>
              <a:solidFill>
                <a:srgbClr val="528CC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7670" tIns="177670" rIns="177670" bIns="177670"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a:solidFill>
                    <a:schemeClr val="tx1"/>
                  </a:solidFill>
                  <a:latin typeface="Cambria" panose="02040503050406030204" pitchFamily="18" charset="0"/>
                </a:rPr>
                <a:t>2009 Code – </a:t>
              </a:r>
            </a:p>
            <a:p>
              <a:pPr marL="114300" lvl="1" indent="-114300" algn="just" defTabSz="666750">
                <a:lnSpc>
                  <a:spcPct val="90000"/>
                </a:lnSpc>
                <a:spcBef>
                  <a:spcPct val="0"/>
                </a:spcBef>
                <a:spcAft>
                  <a:spcPct val="15000"/>
                </a:spcAft>
                <a:buChar char="••"/>
              </a:pPr>
              <a:endParaRPr lang="en-US" sz="1500" kern="1200" dirty="0">
                <a:solidFill>
                  <a:schemeClr val="tx1"/>
                </a:solidFill>
                <a:latin typeface="Cambria" panose="02040503050406030204" pitchFamily="18" charset="0"/>
              </a:endParaRPr>
            </a:p>
            <a:p>
              <a:pPr marL="0" lvl="1" algn="just" defTabSz="666750">
                <a:lnSpc>
                  <a:spcPct val="90000"/>
                </a:lnSpc>
                <a:spcBef>
                  <a:spcPct val="0"/>
                </a:spcBef>
                <a:spcAft>
                  <a:spcPct val="15000"/>
                </a:spcAft>
              </a:pPr>
              <a:r>
                <a:rPr lang="en-US" sz="1500" kern="1200" dirty="0">
                  <a:solidFill>
                    <a:schemeClr val="tx1"/>
                  </a:solidFill>
                  <a:latin typeface="Cambria" panose="02040503050406030204" pitchFamily="18" charset="0"/>
                </a:rPr>
                <a:t>(xv) Valuation of shares and business</a:t>
              </a:r>
              <a:r>
                <a:rPr lang="en-IN" sz="1500" kern="1200" dirty="0">
                  <a:solidFill>
                    <a:schemeClr val="tx1"/>
                  </a:solidFill>
                  <a:latin typeface="Cambria" panose="02040503050406030204" pitchFamily="18" charset="0"/>
                </a:rPr>
                <a:t>  </a:t>
              </a:r>
              <a:r>
                <a:rPr lang="en-US" sz="1500" kern="1200" dirty="0">
                  <a:solidFill>
                    <a:schemeClr val="tx1"/>
                  </a:solidFill>
                  <a:latin typeface="Cambria" panose="02040503050406030204" pitchFamily="18" charset="0"/>
                </a:rPr>
                <a:t> and advice regarding amalgamation, merger and acquisition. </a:t>
              </a:r>
            </a:p>
            <a:p>
              <a:pPr marL="114300" lvl="1" indent="-114300" algn="just" defTabSz="666750">
                <a:lnSpc>
                  <a:spcPct val="90000"/>
                </a:lnSpc>
                <a:spcBef>
                  <a:spcPct val="0"/>
                </a:spcBef>
                <a:spcAft>
                  <a:spcPct val="15000"/>
                </a:spcAft>
                <a:buChar char="••"/>
              </a:pPr>
              <a:endParaRPr lang="en-US" sz="1500" kern="1200" dirty="0">
                <a:solidFill>
                  <a:schemeClr val="tx1"/>
                </a:solidFill>
                <a:latin typeface="Cambria" panose="02040503050406030204" pitchFamily="18" charset="0"/>
              </a:endParaRPr>
            </a:p>
            <a:p>
              <a:pPr marL="114300" lvl="1" indent="-114300" algn="just" defTabSz="666750">
                <a:lnSpc>
                  <a:spcPct val="90000"/>
                </a:lnSpc>
                <a:spcBef>
                  <a:spcPct val="0"/>
                </a:spcBef>
                <a:spcAft>
                  <a:spcPct val="15000"/>
                </a:spcAft>
                <a:buChar char="••"/>
              </a:pPr>
              <a:r>
                <a:rPr lang="en-US" sz="1500" kern="1200" dirty="0">
                  <a:solidFill>
                    <a:schemeClr val="tx1"/>
                  </a:solidFill>
                  <a:latin typeface="Cambria" panose="02040503050406030204" pitchFamily="18" charset="0"/>
                </a:rPr>
                <a:t>2019 Code – </a:t>
              </a:r>
            </a:p>
            <a:p>
              <a:pPr marL="0" lvl="1" algn="just" defTabSz="666750">
                <a:lnSpc>
                  <a:spcPct val="90000"/>
                </a:lnSpc>
                <a:spcBef>
                  <a:spcPct val="0"/>
                </a:spcBef>
                <a:spcAft>
                  <a:spcPct val="15000"/>
                </a:spcAft>
              </a:pPr>
              <a:endParaRPr lang="en-US" sz="1500" kern="1200" dirty="0">
                <a:solidFill>
                  <a:schemeClr val="tx1"/>
                </a:solidFill>
                <a:latin typeface="Cambria" panose="02040503050406030204" pitchFamily="18" charset="0"/>
              </a:endParaRPr>
            </a:p>
            <a:p>
              <a:pPr marL="0" lvl="1" algn="just" defTabSz="666750">
                <a:lnSpc>
                  <a:spcPct val="90000"/>
                </a:lnSpc>
                <a:spcBef>
                  <a:spcPct val="0"/>
                </a:spcBef>
                <a:spcAft>
                  <a:spcPct val="15000"/>
                </a:spcAft>
              </a:pPr>
              <a:r>
                <a:rPr lang="en-US" sz="1500" kern="1200" dirty="0">
                  <a:solidFill>
                    <a:schemeClr val="tx1"/>
                  </a:solidFill>
                  <a:latin typeface="Cambria" panose="02040503050406030204" pitchFamily="18" charset="0"/>
                </a:rPr>
                <a:t>(xv) Valuation of shares and business and advice regarding amalgamation, merger and acquisition. </a:t>
              </a:r>
            </a:p>
            <a:p>
              <a:pPr marL="0" lvl="1" algn="just" defTabSz="666750">
                <a:lnSpc>
                  <a:spcPct val="90000"/>
                </a:lnSpc>
                <a:spcBef>
                  <a:spcPct val="0"/>
                </a:spcBef>
                <a:spcAft>
                  <a:spcPct val="15000"/>
                </a:spcAft>
              </a:pPr>
              <a:r>
                <a:rPr lang="en-IN" sz="1500" kern="1200" dirty="0">
                  <a:solidFill>
                    <a:schemeClr val="tx1"/>
                  </a:solidFill>
                  <a:latin typeface="Cambria" panose="02040503050406030204" pitchFamily="18" charset="0"/>
                </a:rPr>
                <a:t>Acting as Registered valuer under the Companies Act, 2013 read with The Companies (Registered Valuers and Valuation) Rules, 2017.</a:t>
              </a:r>
              <a:endParaRPr lang="en-US" sz="1500" kern="1200" dirty="0">
                <a:solidFill>
                  <a:schemeClr val="tx1"/>
                </a:solidFill>
                <a:latin typeface="Cambria" panose="02040503050406030204" pitchFamily="18" charset="0"/>
              </a:endParaRPr>
            </a:p>
          </p:txBody>
        </p:sp>
      </p:grpSp>
    </p:spTree>
    <p:extLst>
      <p:ext uri="{BB962C8B-B14F-4D97-AF65-F5344CB8AC3E}">
        <p14:creationId xmlns:p14="http://schemas.microsoft.com/office/powerpoint/2010/main" val="1788009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ollar, Money, Cash Money,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854" y="1025876"/>
            <a:ext cx="5320145" cy="5838930"/>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Guidance on Tenders </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8" name="Rectangle 7"/>
          <p:cNvSpPr/>
          <p:nvPr/>
        </p:nvSpPr>
        <p:spPr>
          <a:xfrm>
            <a:off x="6871855" y="983789"/>
            <a:ext cx="5320145" cy="587421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 name="Group 9"/>
          <p:cNvGrpSpPr/>
          <p:nvPr/>
        </p:nvGrpSpPr>
        <p:grpSpPr>
          <a:xfrm>
            <a:off x="168787" y="1512375"/>
            <a:ext cx="6467536" cy="4561966"/>
            <a:chOff x="168787" y="1512375"/>
            <a:chExt cx="6467536" cy="4561966"/>
          </a:xfrm>
        </p:grpSpPr>
        <p:sp>
          <p:nvSpPr>
            <p:cNvPr id="11" name="Chord 10"/>
            <p:cNvSpPr/>
            <p:nvPr/>
          </p:nvSpPr>
          <p:spPr>
            <a:xfrm>
              <a:off x="168787" y="1512375"/>
              <a:ext cx="1140491" cy="1140491"/>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2" name="Pie 11"/>
            <p:cNvSpPr/>
            <p:nvPr/>
          </p:nvSpPr>
          <p:spPr>
            <a:xfrm>
              <a:off x="282836" y="1626424"/>
              <a:ext cx="912393" cy="912393"/>
            </a:xfrm>
            <a:prstGeom prst="pie">
              <a:avLst>
                <a:gd name="adj1" fmla="val 10800000"/>
                <a:gd name="adj2" fmla="val 16200000"/>
              </a:avLst>
            </a:prstGeom>
            <a:solidFill>
              <a:srgbClr val="41719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13" name="Freeform 12"/>
            <p:cNvSpPr/>
            <p:nvPr/>
          </p:nvSpPr>
          <p:spPr>
            <a:xfrm rot="16200000">
              <a:off x="-1142778" y="4078481"/>
              <a:ext cx="3307425" cy="684294"/>
            </a:xfrm>
            <a:custGeom>
              <a:avLst/>
              <a:gdLst>
                <a:gd name="connsiteX0" fmla="*/ 0 w 3307425"/>
                <a:gd name="connsiteY0" fmla="*/ 0 h 684294"/>
                <a:gd name="connsiteX1" fmla="*/ 3307425 w 3307425"/>
                <a:gd name="connsiteY1" fmla="*/ 0 h 684294"/>
                <a:gd name="connsiteX2" fmla="*/ 3307425 w 3307425"/>
                <a:gd name="connsiteY2" fmla="*/ 684294 h 684294"/>
                <a:gd name="connsiteX3" fmla="*/ 0 w 3307425"/>
                <a:gd name="connsiteY3" fmla="*/ 684294 h 684294"/>
                <a:gd name="connsiteX4" fmla="*/ 0 w 3307425"/>
                <a:gd name="connsiteY4" fmla="*/ 0 h 68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425" h="684294">
                  <a:moveTo>
                    <a:pt x="0" y="0"/>
                  </a:moveTo>
                  <a:lnTo>
                    <a:pt x="3307425" y="0"/>
                  </a:lnTo>
                  <a:lnTo>
                    <a:pt x="3307425" y="684294"/>
                  </a:lnTo>
                  <a:lnTo>
                    <a:pt x="0" y="6842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lvl="0" algn="r" defTabSz="666750" rtl="0">
                <a:lnSpc>
                  <a:spcPct val="90000"/>
                </a:lnSpc>
                <a:spcBef>
                  <a:spcPct val="0"/>
                </a:spcBef>
                <a:spcAft>
                  <a:spcPct val="35000"/>
                </a:spcAft>
              </a:pPr>
              <a:r>
                <a:rPr lang="en-US" sz="2000" b="1" u="sng" kern="1200" dirty="0">
                  <a:solidFill>
                    <a:srgbClr val="C00000"/>
                  </a:solidFill>
                  <a:latin typeface="Cambria" panose="02040503050406030204" pitchFamily="18" charset="0"/>
                </a:rPr>
                <a:t>2009 Code</a:t>
              </a:r>
              <a:endParaRPr lang="en-IN" sz="2000" b="1" kern="1200" dirty="0">
                <a:solidFill>
                  <a:srgbClr val="C00000"/>
                </a:solidFill>
                <a:latin typeface="Cambria" panose="02040503050406030204" pitchFamily="18" charset="0"/>
              </a:endParaRPr>
            </a:p>
          </p:txBody>
        </p:sp>
        <p:sp>
          <p:nvSpPr>
            <p:cNvPr id="14" name="Freeform 13"/>
            <p:cNvSpPr/>
            <p:nvPr/>
          </p:nvSpPr>
          <p:spPr>
            <a:xfrm>
              <a:off x="967131" y="1512375"/>
              <a:ext cx="1274352" cy="4561966"/>
            </a:xfrm>
            <a:custGeom>
              <a:avLst/>
              <a:gdLst>
                <a:gd name="connsiteX0" fmla="*/ 0 w 2280983"/>
                <a:gd name="connsiteY0" fmla="*/ 0 h 4561966"/>
                <a:gd name="connsiteX1" fmla="*/ 2280983 w 2280983"/>
                <a:gd name="connsiteY1" fmla="*/ 0 h 4561966"/>
                <a:gd name="connsiteX2" fmla="*/ 2280983 w 2280983"/>
                <a:gd name="connsiteY2" fmla="*/ 4561966 h 4561966"/>
                <a:gd name="connsiteX3" fmla="*/ 0 w 2280983"/>
                <a:gd name="connsiteY3" fmla="*/ 4561966 h 4561966"/>
                <a:gd name="connsiteX4" fmla="*/ 0 w 2280983"/>
                <a:gd name="connsiteY4" fmla="*/ 0 h 456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983" h="4561966">
                  <a:moveTo>
                    <a:pt x="0" y="0"/>
                  </a:moveTo>
                  <a:lnTo>
                    <a:pt x="2280983" y="0"/>
                  </a:lnTo>
                  <a:lnTo>
                    <a:pt x="2280983" y="4561966"/>
                  </a:lnTo>
                  <a:lnTo>
                    <a:pt x="0" y="45619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666750" rtl="0">
                <a:lnSpc>
                  <a:spcPct val="90000"/>
                </a:lnSpc>
                <a:spcBef>
                  <a:spcPct val="0"/>
                </a:spcBef>
                <a:spcAft>
                  <a:spcPct val="35000"/>
                </a:spcAft>
              </a:pPr>
              <a:r>
                <a:rPr lang="en-US" sz="1700" kern="1200" dirty="0">
                  <a:latin typeface="Cambria" panose="02040503050406030204" pitchFamily="18" charset="0"/>
                </a:rPr>
                <a:t>It is </a:t>
              </a:r>
              <a:r>
                <a:rPr lang="en-US" sz="1700" b="1" kern="1200" dirty="0">
                  <a:latin typeface="Cambria" panose="02040503050406030204" pitchFamily="18" charset="0"/>
                </a:rPr>
                <a:t>not prohibited</a:t>
              </a:r>
              <a:r>
                <a:rPr lang="en-US" sz="1700" kern="1200" dirty="0">
                  <a:latin typeface="Cambria" panose="02040503050406030204" pitchFamily="18" charset="0"/>
                </a:rPr>
                <a:t> to respond to tenders of professional Assignments</a:t>
              </a:r>
              <a:endParaRPr lang="en-IN" sz="1700" kern="1200" dirty="0">
                <a:latin typeface="Cambria" panose="02040503050406030204" pitchFamily="18" charset="0"/>
              </a:endParaRPr>
            </a:p>
          </p:txBody>
        </p:sp>
        <p:sp>
          <p:nvSpPr>
            <p:cNvPr id="15" name="Chord 14"/>
            <p:cNvSpPr/>
            <p:nvPr/>
          </p:nvSpPr>
          <p:spPr>
            <a:xfrm>
              <a:off x="2362965" y="1512375"/>
              <a:ext cx="1140491" cy="1140491"/>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16" name="Pie 15"/>
            <p:cNvSpPr/>
            <p:nvPr/>
          </p:nvSpPr>
          <p:spPr>
            <a:xfrm>
              <a:off x="2477014" y="1626424"/>
              <a:ext cx="912393" cy="912393"/>
            </a:xfrm>
            <a:prstGeom prst="pie">
              <a:avLst>
                <a:gd name="adj1" fmla="val 5400000"/>
                <a:gd name="adj2" fmla="val 16200000"/>
              </a:avLst>
            </a:prstGeom>
            <a:solidFill>
              <a:srgbClr val="41719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IN"/>
            </a:p>
          </p:txBody>
        </p:sp>
        <p:sp>
          <p:nvSpPr>
            <p:cNvPr id="17" name="Freeform 16"/>
            <p:cNvSpPr/>
            <p:nvPr/>
          </p:nvSpPr>
          <p:spPr>
            <a:xfrm rot="16200000">
              <a:off x="1051399" y="4078481"/>
              <a:ext cx="3307425" cy="684294"/>
            </a:xfrm>
            <a:custGeom>
              <a:avLst/>
              <a:gdLst>
                <a:gd name="connsiteX0" fmla="*/ 0 w 3307425"/>
                <a:gd name="connsiteY0" fmla="*/ 0 h 684294"/>
                <a:gd name="connsiteX1" fmla="*/ 3307425 w 3307425"/>
                <a:gd name="connsiteY1" fmla="*/ 0 h 684294"/>
                <a:gd name="connsiteX2" fmla="*/ 3307425 w 3307425"/>
                <a:gd name="connsiteY2" fmla="*/ 684294 h 684294"/>
                <a:gd name="connsiteX3" fmla="*/ 0 w 3307425"/>
                <a:gd name="connsiteY3" fmla="*/ 684294 h 684294"/>
                <a:gd name="connsiteX4" fmla="*/ 0 w 3307425"/>
                <a:gd name="connsiteY4" fmla="*/ 0 h 68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425" h="684294">
                  <a:moveTo>
                    <a:pt x="0" y="0"/>
                  </a:moveTo>
                  <a:lnTo>
                    <a:pt x="3307425" y="0"/>
                  </a:lnTo>
                  <a:lnTo>
                    <a:pt x="3307425" y="684294"/>
                  </a:lnTo>
                  <a:lnTo>
                    <a:pt x="0" y="6842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0" bIns="-1" numCol="1" spcCol="1270" anchor="b" anchorCtr="0">
              <a:noAutofit/>
            </a:bodyPr>
            <a:lstStyle/>
            <a:p>
              <a:pPr lvl="0" algn="r" defTabSz="666750" rtl="0">
                <a:lnSpc>
                  <a:spcPct val="90000"/>
                </a:lnSpc>
                <a:spcBef>
                  <a:spcPct val="0"/>
                </a:spcBef>
                <a:spcAft>
                  <a:spcPct val="35000"/>
                </a:spcAft>
              </a:pPr>
              <a:r>
                <a:rPr lang="en-US" sz="2000" b="1" u="sng" kern="1200" dirty="0">
                  <a:solidFill>
                    <a:srgbClr val="C00000"/>
                  </a:solidFill>
                  <a:latin typeface="Cambria" panose="02040503050406030204" pitchFamily="18" charset="0"/>
                </a:rPr>
                <a:t>2019 Code</a:t>
              </a:r>
              <a:endParaRPr lang="en-IN" sz="2000" b="1" kern="1200" dirty="0">
                <a:solidFill>
                  <a:srgbClr val="C00000"/>
                </a:solidFill>
                <a:latin typeface="Cambria" panose="02040503050406030204" pitchFamily="18" charset="0"/>
              </a:endParaRPr>
            </a:p>
          </p:txBody>
        </p:sp>
        <p:sp>
          <p:nvSpPr>
            <p:cNvPr id="18" name="Freeform 17"/>
            <p:cNvSpPr/>
            <p:nvPr/>
          </p:nvSpPr>
          <p:spPr>
            <a:xfrm>
              <a:off x="3161308" y="1512375"/>
              <a:ext cx="3475015" cy="4561966"/>
            </a:xfrm>
            <a:custGeom>
              <a:avLst/>
              <a:gdLst>
                <a:gd name="connsiteX0" fmla="*/ 0 w 2280983"/>
                <a:gd name="connsiteY0" fmla="*/ 0 h 4561966"/>
                <a:gd name="connsiteX1" fmla="*/ 2280983 w 2280983"/>
                <a:gd name="connsiteY1" fmla="*/ 0 h 4561966"/>
                <a:gd name="connsiteX2" fmla="*/ 2280983 w 2280983"/>
                <a:gd name="connsiteY2" fmla="*/ 4561966 h 4561966"/>
                <a:gd name="connsiteX3" fmla="*/ 0 w 2280983"/>
                <a:gd name="connsiteY3" fmla="*/ 4561966 h 4561966"/>
                <a:gd name="connsiteX4" fmla="*/ 0 w 2280983"/>
                <a:gd name="connsiteY4" fmla="*/ 0 h 4561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0983" h="4561966">
                  <a:moveTo>
                    <a:pt x="0" y="0"/>
                  </a:moveTo>
                  <a:lnTo>
                    <a:pt x="2280983" y="0"/>
                  </a:lnTo>
                  <a:lnTo>
                    <a:pt x="2280983" y="4561966"/>
                  </a:lnTo>
                  <a:lnTo>
                    <a:pt x="0" y="45619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just" defTabSz="666750" rtl="0">
                <a:lnSpc>
                  <a:spcPct val="114000"/>
                </a:lnSpc>
                <a:spcBef>
                  <a:spcPct val="0"/>
                </a:spcBef>
                <a:spcAft>
                  <a:spcPct val="35000"/>
                </a:spcAft>
              </a:pPr>
              <a:r>
                <a:rPr lang="en-US" sz="1600" b="1" kern="1200" dirty="0">
                  <a:latin typeface="Cambria" panose="02040503050406030204" pitchFamily="18" charset="0"/>
                </a:rPr>
                <a:t>Guidance in view of 7.4.2016 Guideline on Tenders No. no 1-A(7)/03/2016 –</a:t>
              </a:r>
              <a:r>
                <a:rPr lang="en-US" sz="1600" kern="1200" dirty="0">
                  <a:latin typeface="Cambria" panose="02040503050406030204" pitchFamily="18" charset="0"/>
                </a:rPr>
                <a:t> </a:t>
              </a:r>
            </a:p>
            <a:p>
              <a:pPr lvl="0" algn="just" defTabSz="666750" rtl="0">
                <a:lnSpc>
                  <a:spcPct val="114000"/>
                </a:lnSpc>
                <a:spcBef>
                  <a:spcPct val="0"/>
                </a:spcBef>
                <a:spcAft>
                  <a:spcPct val="35000"/>
                </a:spcAft>
              </a:pPr>
              <a:r>
                <a:rPr lang="en-US" sz="1600" kern="1200" dirty="0">
                  <a:latin typeface="Cambria" panose="02040503050406030204" pitchFamily="18" charset="0"/>
                </a:rPr>
                <a:t>a member of the Institute in practice shall not respond to any tender issued by an organization or user of professional services in areas of services which are exclusively reserved for chartered accountants, such as audit and attestation services. </a:t>
              </a:r>
            </a:p>
            <a:p>
              <a:pPr lvl="0" algn="just" defTabSz="666750" rtl="0">
                <a:lnSpc>
                  <a:spcPct val="114000"/>
                </a:lnSpc>
                <a:spcBef>
                  <a:spcPct val="0"/>
                </a:spcBef>
                <a:spcAft>
                  <a:spcPct val="35000"/>
                </a:spcAft>
              </a:pPr>
              <a:r>
                <a:rPr lang="en-US" sz="1600" kern="1200" dirty="0">
                  <a:latin typeface="Cambria" panose="02040503050406030204" pitchFamily="18" charset="0"/>
                </a:rPr>
                <a:t>However, such restriction shall not be applicable where minimum fee of the assignment is prescribed in the tender document itself or where the areas are open to other professionals along with the Chartered Accountants.</a:t>
              </a:r>
              <a:endParaRPr lang="en-IN" sz="1600" b="1" i="1" kern="1200" dirty="0">
                <a:latin typeface="Cambria" panose="02040503050406030204" pitchFamily="18" charset="0"/>
              </a:endParaRPr>
            </a:p>
          </p:txBody>
        </p:sp>
      </p:grpSp>
    </p:spTree>
    <p:extLst>
      <p:ext uri="{BB962C8B-B14F-4D97-AF65-F5344CB8AC3E}">
        <p14:creationId xmlns:p14="http://schemas.microsoft.com/office/powerpoint/2010/main" val="2289964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Guidance on other matters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71046353"/>
              </p:ext>
            </p:extLst>
          </p:nvPr>
        </p:nvGraphicFramePr>
        <p:xfrm>
          <a:off x="1153550" y="1436371"/>
          <a:ext cx="9872159" cy="5048156"/>
        </p:xfrm>
        <a:graphic>
          <a:graphicData uri="http://schemas.openxmlformats.org/drawingml/2006/table">
            <a:tbl>
              <a:tblPr firstRow="1" bandRow="1">
                <a:tableStyleId>{F5AB1C69-6EDB-4FF4-983F-18BD219EF322}</a:tableStyleId>
              </a:tblPr>
              <a:tblGrid>
                <a:gridCol w="1825177">
                  <a:extLst>
                    <a:ext uri="{9D8B030D-6E8A-4147-A177-3AD203B41FA5}">
                      <a16:colId xmlns:a16="http://schemas.microsoft.com/office/drawing/2014/main" val="20000"/>
                    </a:ext>
                  </a:extLst>
                </a:gridCol>
                <a:gridCol w="3380509">
                  <a:extLst>
                    <a:ext uri="{9D8B030D-6E8A-4147-A177-3AD203B41FA5}">
                      <a16:colId xmlns:a16="http://schemas.microsoft.com/office/drawing/2014/main" val="20001"/>
                    </a:ext>
                  </a:extLst>
                </a:gridCol>
                <a:gridCol w="4666473">
                  <a:extLst>
                    <a:ext uri="{9D8B030D-6E8A-4147-A177-3AD203B41FA5}">
                      <a16:colId xmlns:a16="http://schemas.microsoft.com/office/drawing/2014/main" val="20002"/>
                    </a:ext>
                  </a:extLst>
                </a:gridCol>
              </a:tblGrid>
              <a:tr h="590456">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1391790">
                <a:tc>
                  <a:txBody>
                    <a:bodyPr/>
                    <a:lstStyle/>
                    <a:p>
                      <a:r>
                        <a:rPr lang="en-US" sz="1650" b="1" dirty="0">
                          <a:solidFill>
                            <a:schemeClr val="tx1"/>
                          </a:solidFill>
                          <a:latin typeface="Cambria" panose="02040503050406030204" pitchFamily="18" charset="0"/>
                        </a:rPr>
                        <a:t>Use</a:t>
                      </a:r>
                      <a:r>
                        <a:rPr lang="en-US" sz="1650" b="1" baseline="0" dirty="0">
                          <a:solidFill>
                            <a:schemeClr val="tx1"/>
                          </a:solidFill>
                          <a:latin typeface="Cambria" panose="02040503050406030204" pitchFamily="18" charset="0"/>
                        </a:rPr>
                        <a:t> of “CPA” on visiting cards</a:t>
                      </a:r>
                      <a:endParaRPr lang="en-IN" sz="1650" b="1" dirty="0">
                        <a:solidFill>
                          <a:schemeClr val="tx1"/>
                        </a:solidFill>
                        <a:latin typeface="Cambria" panose="02040503050406030204" pitchFamily="18" charset="0"/>
                      </a:endParaRPr>
                    </a:p>
                  </a:txBody>
                  <a:tcPr/>
                </a:tc>
                <a:tc>
                  <a:txBody>
                    <a:bodyPr/>
                    <a:lstStyle/>
                    <a:p>
                      <a:r>
                        <a:rPr lang="en-IN" sz="1650" b="0" dirty="0">
                          <a:solidFill>
                            <a:schemeClr val="tx1"/>
                          </a:solidFill>
                          <a:latin typeface="Cambria" panose="02040503050406030204" pitchFamily="18" charset="0"/>
                        </a:rPr>
                        <a:t>Under commentary in clause (7) of Part-I of First Schedule  to The Chartered Accountants Act, 1949 - </a:t>
                      </a:r>
                      <a:r>
                        <a:rPr lang="en-IN" sz="1650" b="1" dirty="0">
                          <a:solidFill>
                            <a:schemeClr val="tx1"/>
                          </a:solidFill>
                          <a:latin typeface="Cambria" panose="02040503050406030204" pitchFamily="18" charset="0"/>
                        </a:rPr>
                        <a:t>not permitted to use the initials ‘CPA’</a:t>
                      </a:r>
                    </a:p>
                    <a:p>
                      <a:endParaRPr lang="en-IN" sz="1650" b="0" dirty="0">
                        <a:solidFill>
                          <a:schemeClr val="tx1"/>
                        </a:solidFill>
                        <a:latin typeface="Cambria" panose="02040503050406030204" pitchFamily="18" charset="0"/>
                      </a:endParaRPr>
                    </a:p>
                  </a:txBody>
                  <a:tcPr/>
                </a:tc>
                <a:tc>
                  <a:txBody>
                    <a:bodyPr/>
                    <a:lstStyle/>
                    <a:p>
                      <a:pPr algn="just"/>
                      <a:r>
                        <a:rPr lang="en-IN" sz="1650" b="0" dirty="0">
                          <a:solidFill>
                            <a:schemeClr val="tx1"/>
                          </a:solidFill>
                          <a:latin typeface="Cambria" panose="02040503050406030204" pitchFamily="18" charset="0"/>
                        </a:rPr>
                        <a:t>Mentioning qualifications of Accounting Institutes which have </a:t>
                      </a:r>
                      <a:r>
                        <a:rPr lang="en-IN" sz="1650" b="1" dirty="0">
                          <a:solidFill>
                            <a:schemeClr val="tx1"/>
                          </a:solidFill>
                          <a:latin typeface="Cambria" panose="02040503050406030204" pitchFamily="18" charset="0"/>
                        </a:rPr>
                        <a:t>MRA/MOU with ICAI permitted</a:t>
                      </a:r>
                      <a:r>
                        <a:rPr lang="en-IN" sz="1650" b="0" dirty="0">
                          <a:solidFill>
                            <a:schemeClr val="tx1"/>
                          </a:solidFill>
                          <a:latin typeface="Cambria" panose="02040503050406030204" pitchFamily="18" charset="0"/>
                        </a:rPr>
                        <a:t>.</a:t>
                      </a:r>
                    </a:p>
                  </a:txBody>
                  <a:tcPr/>
                </a:tc>
                <a:extLst>
                  <a:ext uri="{0D108BD9-81ED-4DB2-BD59-A6C34878D82A}">
                    <a16:rowId xmlns:a16="http://schemas.microsoft.com/office/drawing/2014/main" val="10001"/>
                  </a:ext>
                </a:extLst>
              </a:tr>
              <a:tr h="2340737">
                <a:tc>
                  <a:txBody>
                    <a:bodyPr/>
                    <a:lstStyle/>
                    <a:p>
                      <a:r>
                        <a:rPr lang="en-US" sz="1650" b="1" dirty="0">
                          <a:solidFill>
                            <a:schemeClr val="tx1"/>
                          </a:solidFill>
                          <a:latin typeface="Cambria" panose="02040503050406030204" pitchFamily="18" charset="0"/>
                        </a:rPr>
                        <a:t>Sponsoring</a:t>
                      </a:r>
                      <a:r>
                        <a:rPr lang="en-US" sz="1650" b="1" baseline="0" dirty="0">
                          <a:solidFill>
                            <a:schemeClr val="tx1"/>
                          </a:solidFill>
                          <a:latin typeface="Cambria" panose="02040503050406030204" pitchFamily="18" charset="0"/>
                        </a:rPr>
                        <a:t> activities</a:t>
                      </a:r>
                      <a:endParaRPr lang="en-IN" sz="1650" b="1" dirty="0">
                        <a:solidFill>
                          <a:schemeClr val="tx1"/>
                        </a:solidFill>
                        <a:latin typeface="Cambria" panose="02040503050406030204" pitchFamily="18" charset="0"/>
                      </a:endParaRPr>
                    </a:p>
                  </a:txBody>
                  <a:tcPr/>
                </a:tc>
                <a:tc>
                  <a:txBody>
                    <a:bodyPr/>
                    <a:lstStyle/>
                    <a:p>
                      <a:pPr algn="ctr"/>
                      <a:r>
                        <a:rPr lang="en-US" sz="1650" b="0" dirty="0">
                          <a:solidFill>
                            <a:schemeClr val="tx1"/>
                          </a:solidFill>
                          <a:latin typeface="Cambria" panose="02040503050406030204" pitchFamily="18" charset="0"/>
                        </a:rPr>
                        <a:t>Silent</a:t>
                      </a:r>
                      <a:endParaRPr lang="en-IN" sz="1650" b="0" dirty="0">
                        <a:solidFill>
                          <a:schemeClr val="tx1"/>
                        </a:solidFill>
                        <a:latin typeface="Cambria" panose="02040503050406030204" pitchFamily="18" charset="0"/>
                      </a:endParaRPr>
                    </a:p>
                  </a:txBody>
                  <a:tcPr/>
                </a:tc>
                <a:tc>
                  <a:txBody>
                    <a:bodyPr/>
                    <a:lstStyle/>
                    <a:p>
                      <a:pPr marL="285750" indent="-285750" algn="just">
                        <a:buFont typeface="Arial" panose="020B0604020202020204" pitchFamily="34" charset="0"/>
                        <a:buChar char="•"/>
                      </a:pPr>
                      <a:r>
                        <a:rPr lang="en-IN" sz="1650" b="0" dirty="0">
                          <a:solidFill>
                            <a:schemeClr val="tx1"/>
                          </a:solidFill>
                          <a:latin typeface="Cambria" panose="02040503050406030204" pitchFamily="18" charset="0"/>
                        </a:rPr>
                        <a:t>Member or Firm not permitted to sponsor an event. However, may </a:t>
                      </a:r>
                      <a:r>
                        <a:rPr lang="en-IN" sz="1650" b="1" dirty="0">
                          <a:solidFill>
                            <a:schemeClr val="tx1"/>
                          </a:solidFill>
                          <a:latin typeface="Cambria" panose="02040503050406030204" pitchFamily="18" charset="0"/>
                        </a:rPr>
                        <a:t>sponsor an event conducted by a Programme Organizing Unit (</a:t>
                      </a:r>
                      <a:r>
                        <a:rPr lang="en-IN" sz="1650" b="1" dirty="0" err="1">
                          <a:solidFill>
                            <a:schemeClr val="tx1"/>
                          </a:solidFill>
                          <a:latin typeface="Cambria" panose="02040503050406030204" pitchFamily="18" charset="0"/>
                        </a:rPr>
                        <a:t>PoU</a:t>
                      </a:r>
                      <a:r>
                        <a:rPr lang="en-IN" sz="1650" b="1" dirty="0">
                          <a:solidFill>
                            <a:schemeClr val="tx1"/>
                          </a:solidFill>
                          <a:latin typeface="Cambria" panose="02040503050406030204" pitchFamily="18" charset="0"/>
                        </a:rPr>
                        <a:t>) of ICAI </a:t>
                      </a:r>
                      <a:r>
                        <a:rPr lang="en-IN" sz="1650" b="0" dirty="0">
                          <a:solidFill>
                            <a:schemeClr val="tx1"/>
                          </a:solidFill>
                          <a:latin typeface="Cambria" panose="02040503050406030204" pitchFamily="18" charset="0"/>
                        </a:rPr>
                        <a:t>, provided it has a prior approval of CPE </a:t>
                      </a:r>
                    </a:p>
                    <a:p>
                      <a:pPr marL="285750" indent="-285750" algn="just">
                        <a:buFont typeface="Arial" panose="020B0604020202020204" pitchFamily="34" charset="0"/>
                        <a:buChar char="•"/>
                      </a:pPr>
                      <a:endParaRPr lang="en-IN" sz="1650" b="0" dirty="0">
                        <a:solidFill>
                          <a:schemeClr val="tx1"/>
                        </a:solidFill>
                        <a:latin typeface="Cambria" panose="02040503050406030204" pitchFamily="18" charset="0"/>
                      </a:endParaRPr>
                    </a:p>
                    <a:p>
                      <a:pPr marL="285750" indent="-285750" algn="just">
                        <a:buFont typeface="Arial" panose="020B0604020202020204" pitchFamily="34" charset="0"/>
                        <a:buChar char="•"/>
                      </a:pPr>
                      <a:r>
                        <a:rPr lang="en-IN" sz="1650" b="0" dirty="0">
                          <a:solidFill>
                            <a:schemeClr val="tx1"/>
                          </a:solidFill>
                          <a:latin typeface="Cambria" panose="02040503050406030204" pitchFamily="18" charset="0"/>
                        </a:rPr>
                        <a:t>Members sponsoring activities relating to </a:t>
                      </a:r>
                      <a:r>
                        <a:rPr lang="en-IN" sz="1650" b="1" dirty="0">
                          <a:solidFill>
                            <a:schemeClr val="tx1"/>
                          </a:solidFill>
                          <a:latin typeface="Cambria" panose="02040503050406030204" pitchFamily="18" charset="0"/>
                        </a:rPr>
                        <a:t>CSR  </a:t>
                      </a:r>
                      <a:r>
                        <a:rPr lang="en-IN" sz="1650" b="0" dirty="0">
                          <a:solidFill>
                            <a:schemeClr val="tx1"/>
                          </a:solidFill>
                          <a:latin typeface="Cambria" panose="02040503050406030204" pitchFamily="18" charset="0"/>
                        </a:rPr>
                        <a:t>may </a:t>
                      </a:r>
                      <a:r>
                        <a:rPr lang="en-IN" sz="1650" b="1" dirty="0">
                          <a:solidFill>
                            <a:schemeClr val="tx1"/>
                          </a:solidFill>
                          <a:latin typeface="Cambria" panose="02040503050406030204" pitchFamily="18" charset="0"/>
                        </a:rPr>
                        <a:t>mention their individual name with the prefix “CA”</a:t>
                      </a:r>
                      <a:r>
                        <a:rPr lang="en-IN" sz="1650" b="0" dirty="0">
                          <a:solidFill>
                            <a:schemeClr val="tx1"/>
                          </a:solidFill>
                          <a:latin typeface="Cambria" panose="02040503050406030204" pitchFamily="18" charset="0"/>
                        </a:rPr>
                        <a:t>. However, the mention of Firm name or CA Logo is not permitted. </a:t>
                      </a:r>
                    </a:p>
                    <a:p>
                      <a:pPr algn="just"/>
                      <a:endParaRPr lang="en-US"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8217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Open Book, Library, Education, R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5125" y="1340749"/>
            <a:ext cx="7895688" cy="5195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1741653" y="1791301"/>
            <a:ext cx="8708693" cy="4722842"/>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9" name="Group 8"/>
          <p:cNvGrpSpPr/>
          <p:nvPr/>
        </p:nvGrpSpPr>
        <p:grpSpPr>
          <a:xfrm>
            <a:off x="735169" y="1340749"/>
            <a:ext cx="10618631" cy="4668165"/>
            <a:chOff x="735169" y="1340749"/>
            <a:chExt cx="10618631" cy="2418629"/>
          </a:xfrm>
        </p:grpSpPr>
        <p:sp>
          <p:nvSpPr>
            <p:cNvPr id="10" name="Freeform 9"/>
            <p:cNvSpPr/>
            <p:nvPr/>
          </p:nvSpPr>
          <p:spPr>
            <a:xfrm>
              <a:off x="838200" y="1340749"/>
              <a:ext cx="10515600" cy="599064"/>
            </a:xfrm>
            <a:custGeom>
              <a:avLst/>
              <a:gdLst>
                <a:gd name="connsiteX0" fmla="*/ 0 w 10515600"/>
                <a:gd name="connsiteY0" fmla="*/ 156125 h 936731"/>
                <a:gd name="connsiteX1" fmla="*/ 156125 w 10515600"/>
                <a:gd name="connsiteY1" fmla="*/ 0 h 936731"/>
                <a:gd name="connsiteX2" fmla="*/ 10359475 w 10515600"/>
                <a:gd name="connsiteY2" fmla="*/ 0 h 936731"/>
                <a:gd name="connsiteX3" fmla="*/ 10515600 w 10515600"/>
                <a:gd name="connsiteY3" fmla="*/ 156125 h 936731"/>
                <a:gd name="connsiteX4" fmla="*/ 10515600 w 10515600"/>
                <a:gd name="connsiteY4" fmla="*/ 780606 h 936731"/>
                <a:gd name="connsiteX5" fmla="*/ 10359475 w 10515600"/>
                <a:gd name="connsiteY5" fmla="*/ 936731 h 936731"/>
                <a:gd name="connsiteX6" fmla="*/ 156125 w 10515600"/>
                <a:gd name="connsiteY6" fmla="*/ 936731 h 936731"/>
                <a:gd name="connsiteX7" fmla="*/ 0 w 10515600"/>
                <a:gd name="connsiteY7" fmla="*/ 780606 h 936731"/>
                <a:gd name="connsiteX8" fmla="*/ 0 w 10515600"/>
                <a:gd name="connsiteY8" fmla="*/ 156125 h 936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936731">
                  <a:moveTo>
                    <a:pt x="0" y="156125"/>
                  </a:moveTo>
                  <a:cubicBezTo>
                    <a:pt x="0" y="69900"/>
                    <a:pt x="69900" y="0"/>
                    <a:pt x="156125" y="0"/>
                  </a:cubicBezTo>
                  <a:lnTo>
                    <a:pt x="10359475" y="0"/>
                  </a:lnTo>
                  <a:cubicBezTo>
                    <a:pt x="10445700" y="0"/>
                    <a:pt x="10515600" y="69900"/>
                    <a:pt x="10515600" y="156125"/>
                  </a:cubicBezTo>
                  <a:lnTo>
                    <a:pt x="10515600" y="780606"/>
                  </a:lnTo>
                  <a:cubicBezTo>
                    <a:pt x="10515600" y="866831"/>
                    <a:pt x="10445700" y="936731"/>
                    <a:pt x="10359475" y="936731"/>
                  </a:cubicBezTo>
                  <a:lnTo>
                    <a:pt x="156125" y="936731"/>
                  </a:lnTo>
                  <a:cubicBezTo>
                    <a:pt x="69900" y="936731"/>
                    <a:pt x="0" y="866831"/>
                    <a:pt x="0" y="780606"/>
                  </a:cubicBezTo>
                  <a:lnTo>
                    <a:pt x="0" y="156125"/>
                  </a:lnTo>
                  <a:close/>
                </a:path>
              </a:pathLst>
            </a:cu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25737" tIns="125737" rIns="125737" bIns="125737" numCol="1" spcCol="1270" anchor="ctr" anchorCtr="0">
              <a:noAutofit/>
            </a:bodyPr>
            <a:lstStyle/>
            <a:p>
              <a:pPr lvl="0" defTabSz="933450">
                <a:lnSpc>
                  <a:spcPct val="90000"/>
                </a:lnSpc>
                <a:spcBef>
                  <a:spcPct val="0"/>
                </a:spcBef>
                <a:spcAft>
                  <a:spcPct val="35000"/>
                </a:spcAft>
              </a:pPr>
              <a:r>
                <a:rPr lang="en-IN" sz="2100" b="1" dirty="0">
                  <a:latin typeface="Cambria" panose="02040503050406030204" pitchFamily="18" charset="0"/>
                </a:rPr>
                <a:t>Code of Ethics, 2020 – Volume III – </a:t>
              </a:r>
            </a:p>
            <a:p>
              <a:pPr lvl="0" defTabSz="933450">
                <a:lnSpc>
                  <a:spcPct val="90000"/>
                </a:lnSpc>
                <a:spcBef>
                  <a:spcPct val="0"/>
                </a:spcBef>
                <a:spcAft>
                  <a:spcPct val="35000"/>
                </a:spcAft>
              </a:pPr>
              <a:r>
                <a:rPr lang="en-IN" sz="1500" b="1" dirty="0">
                  <a:latin typeface="Cambria" panose="02040503050406030204" pitchFamily="18" charset="0"/>
                </a:rPr>
                <a:t>All case laws appearing hitherto under commentary under Code of Ethics, 2009 shifted to “Case Laws Referencer”</a:t>
              </a:r>
            </a:p>
          </p:txBody>
        </p:sp>
        <p:sp>
          <p:nvSpPr>
            <p:cNvPr id="11" name="Freeform 10"/>
            <p:cNvSpPr/>
            <p:nvPr/>
          </p:nvSpPr>
          <p:spPr>
            <a:xfrm>
              <a:off x="735169" y="1846698"/>
              <a:ext cx="10515600" cy="1912680"/>
            </a:xfrm>
            <a:custGeom>
              <a:avLst/>
              <a:gdLst>
                <a:gd name="connsiteX0" fmla="*/ 0 w 10515600"/>
                <a:gd name="connsiteY0" fmla="*/ 0 h 1912680"/>
                <a:gd name="connsiteX1" fmla="*/ 10515600 w 10515600"/>
                <a:gd name="connsiteY1" fmla="*/ 0 h 1912680"/>
                <a:gd name="connsiteX2" fmla="*/ 10515600 w 10515600"/>
                <a:gd name="connsiteY2" fmla="*/ 1912680 h 1912680"/>
                <a:gd name="connsiteX3" fmla="*/ 0 w 10515600"/>
                <a:gd name="connsiteY3" fmla="*/ 1912680 h 1912680"/>
                <a:gd name="connsiteX4" fmla="*/ 0 w 10515600"/>
                <a:gd name="connsiteY4" fmla="*/ 0 h 1912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912680">
                  <a:moveTo>
                    <a:pt x="0" y="0"/>
                  </a:moveTo>
                  <a:lnTo>
                    <a:pt x="10515600" y="0"/>
                  </a:lnTo>
                  <a:lnTo>
                    <a:pt x="10515600" y="1912680"/>
                  </a:lnTo>
                  <a:lnTo>
                    <a:pt x="0" y="19126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2860" rIns="128016" bIns="22860" numCol="1" spcCol="1270" anchor="t" anchorCtr="0">
              <a:noAutofit/>
            </a:bodyPr>
            <a:lstStyle/>
            <a:p>
              <a:pPr marL="171450" lvl="1" indent="-171450" algn="l" defTabSz="800100" rtl="0">
                <a:lnSpc>
                  <a:spcPct val="110000"/>
                </a:lnSpc>
                <a:spcBef>
                  <a:spcPts val="300"/>
                </a:spcBef>
                <a:spcAft>
                  <a:spcPct val="20000"/>
                </a:spcAft>
                <a:buChar char="••"/>
              </a:pPr>
              <a:endParaRPr lang="en-IN" sz="1600" kern="1200" dirty="0">
                <a:latin typeface="Cambria" panose="02040503050406030204" pitchFamily="18" charset="0"/>
              </a:endParaRPr>
            </a:p>
            <a:p>
              <a:pPr marL="285750" lvl="1" indent="-285750" algn="l" defTabSz="800100" rtl="0">
                <a:lnSpc>
                  <a:spcPct val="110000"/>
                </a:lnSpc>
                <a:spcBef>
                  <a:spcPts val="300"/>
                </a:spcBef>
                <a:spcAft>
                  <a:spcPct val="20000"/>
                </a:spcAft>
                <a:buFont typeface="Wingdings" panose="05000000000000000000" pitchFamily="2" charset="2"/>
                <a:buChar char="q"/>
              </a:pPr>
              <a:r>
                <a:rPr lang="en-IN" sz="1600" kern="1200" dirty="0">
                  <a:latin typeface="Cambria" panose="02040503050406030204" pitchFamily="18" charset="0"/>
                </a:rPr>
                <a:t>The Chartered Accountants Act, 1949 (Section 22, 24 and 27)</a:t>
              </a:r>
            </a:p>
            <a:p>
              <a:pPr marL="285750" lvl="1" indent="-285750" defTabSz="800100">
                <a:lnSpc>
                  <a:spcPct val="110000"/>
                </a:lnSpc>
                <a:spcBef>
                  <a:spcPts val="300"/>
                </a:spcBef>
                <a:spcAft>
                  <a:spcPct val="20000"/>
                </a:spcAft>
                <a:buFont typeface="Wingdings" panose="05000000000000000000" pitchFamily="2" charset="2"/>
                <a:buChar char="q"/>
              </a:pPr>
              <a:r>
                <a:rPr lang="en-US" sz="1600" kern="1200" dirty="0">
                  <a:latin typeface="Cambria" panose="02040503050406030204" pitchFamily="18" charset="0"/>
                </a:rPr>
                <a:t>The First Schedule</a:t>
              </a:r>
            </a:p>
            <a:p>
              <a:pPr marL="742950" lvl="2" indent="-285750" defTabSz="800100">
                <a:lnSpc>
                  <a:spcPct val="110000"/>
                </a:lnSpc>
                <a:spcBef>
                  <a:spcPts val="300"/>
                </a:spcBef>
                <a:spcAft>
                  <a:spcPct val="20000"/>
                </a:spcAft>
                <a:buFont typeface="Arial" panose="020B0604020202020204" pitchFamily="34" charset="0"/>
                <a:buChar char="•"/>
              </a:pPr>
              <a:r>
                <a:rPr lang="en-US" sz="1600" kern="1200" dirty="0">
                  <a:latin typeface="Cambria" panose="02040503050406030204" pitchFamily="18" charset="0"/>
                </a:rPr>
                <a:t>Part I - </a:t>
              </a:r>
              <a:r>
                <a:rPr lang="en-IN" sz="1600" dirty="0">
                  <a:latin typeface="Cambria" panose="02040503050406030204" pitchFamily="18" charset="0"/>
                </a:rPr>
                <a:t>Professional Misconduct in relation to Chartered Accountants in practice</a:t>
              </a:r>
            </a:p>
            <a:p>
              <a:pPr marL="742950" lvl="2" indent="-285750" defTabSz="800100">
                <a:lnSpc>
                  <a:spcPct val="110000"/>
                </a:lnSpc>
                <a:spcBef>
                  <a:spcPts val="300"/>
                </a:spcBef>
                <a:spcAft>
                  <a:spcPct val="20000"/>
                </a:spcAft>
                <a:buFont typeface="Arial" panose="020B0604020202020204" pitchFamily="34" charset="0"/>
                <a:buChar char="•"/>
              </a:pPr>
              <a:r>
                <a:rPr lang="en-IN" sz="1600" kern="1200" dirty="0">
                  <a:latin typeface="Cambria" panose="02040503050406030204" pitchFamily="18" charset="0"/>
                </a:rPr>
                <a:t>Part </a:t>
              </a:r>
              <a:r>
                <a:rPr lang="en-IN" sz="1600" dirty="0">
                  <a:latin typeface="Cambria" panose="02040503050406030204" pitchFamily="18" charset="0"/>
                </a:rPr>
                <a:t>II</a:t>
              </a:r>
              <a:r>
                <a:rPr lang="en-IN" sz="1600" kern="1200" dirty="0">
                  <a:latin typeface="Cambria" panose="02040503050406030204" pitchFamily="18" charset="0"/>
                </a:rPr>
                <a:t> - Professional </a:t>
              </a:r>
              <a:r>
                <a:rPr lang="en-IN" sz="1600" dirty="0">
                  <a:latin typeface="Cambria" panose="02040503050406030204" pitchFamily="18" charset="0"/>
                </a:rPr>
                <a:t>Misconduct in Relation to Members of the Institute in Service</a:t>
              </a:r>
            </a:p>
            <a:p>
              <a:pPr marL="742950" lvl="2" indent="-285750" defTabSz="800100">
                <a:lnSpc>
                  <a:spcPct val="110000"/>
                </a:lnSpc>
                <a:spcBef>
                  <a:spcPts val="300"/>
                </a:spcBef>
                <a:spcAft>
                  <a:spcPct val="20000"/>
                </a:spcAft>
                <a:buFont typeface="Arial" panose="020B0604020202020204" pitchFamily="34" charset="0"/>
                <a:buChar char="•"/>
              </a:pPr>
              <a:r>
                <a:rPr lang="en-US" sz="1600" kern="1200" dirty="0">
                  <a:latin typeface="Cambria" panose="02040503050406030204" pitchFamily="18" charset="0"/>
                </a:rPr>
                <a:t>Part III - </a:t>
              </a:r>
              <a:r>
                <a:rPr lang="en-IN" sz="1600" dirty="0">
                  <a:latin typeface="Cambria" panose="02040503050406030204" pitchFamily="18" charset="0"/>
                </a:rPr>
                <a:t>Professional Misconduct in Relation to Members of the Institute generally</a:t>
              </a:r>
            </a:p>
            <a:p>
              <a:pPr marL="742950" lvl="2" indent="-285750" defTabSz="800100">
                <a:lnSpc>
                  <a:spcPct val="110000"/>
                </a:lnSpc>
                <a:spcBef>
                  <a:spcPts val="300"/>
                </a:spcBef>
                <a:spcAft>
                  <a:spcPct val="20000"/>
                </a:spcAft>
                <a:buFont typeface="Arial" panose="020B0604020202020204" pitchFamily="34" charset="0"/>
                <a:buChar char="•"/>
              </a:pPr>
              <a:r>
                <a:rPr lang="en-US" sz="1600" kern="1200" dirty="0">
                  <a:latin typeface="Cambria" panose="02040503050406030204" pitchFamily="18" charset="0"/>
                </a:rPr>
                <a:t>Part IV - </a:t>
              </a:r>
              <a:r>
                <a:rPr lang="en-IN" sz="1600" dirty="0">
                  <a:latin typeface="Cambria" panose="02040503050406030204" pitchFamily="18" charset="0"/>
                </a:rPr>
                <a:t>Other Misconduct of Members in General</a:t>
              </a:r>
              <a:endParaRPr lang="en-IN" sz="1600" kern="1200" dirty="0">
                <a:latin typeface="Cambria" panose="02040503050406030204" pitchFamily="18" charset="0"/>
              </a:endParaRPr>
            </a:p>
            <a:p>
              <a:pPr marL="285750" lvl="1" indent="-285750" algn="l" defTabSz="800100" rtl="0">
                <a:lnSpc>
                  <a:spcPct val="110000"/>
                </a:lnSpc>
                <a:spcBef>
                  <a:spcPts val="300"/>
                </a:spcBef>
                <a:spcAft>
                  <a:spcPct val="20000"/>
                </a:spcAft>
                <a:buFont typeface="Wingdings" panose="05000000000000000000" pitchFamily="2" charset="2"/>
                <a:buChar char="q"/>
              </a:pPr>
              <a:r>
                <a:rPr lang="en-IN" sz="1600" kern="1200" dirty="0">
                  <a:latin typeface="Cambria" panose="02040503050406030204" pitchFamily="18" charset="0"/>
                </a:rPr>
                <a:t>The Second Schedule</a:t>
              </a:r>
            </a:p>
            <a:p>
              <a:pPr marL="742950" lvl="2" indent="-285750" defTabSz="800100">
                <a:lnSpc>
                  <a:spcPct val="110000"/>
                </a:lnSpc>
                <a:spcBef>
                  <a:spcPts val="300"/>
                </a:spcBef>
                <a:spcAft>
                  <a:spcPct val="20000"/>
                </a:spcAft>
                <a:buFont typeface="Arial" panose="020B0604020202020204" pitchFamily="34" charset="0"/>
                <a:buChar char="•"/>
              </a:pPr>
              <a:r>
                <a:rPr lang="en-US" sz="1600" dirty="0">
                  <a:latin typeface="Cambria" panose="02040503050406030204" pitchFamily="18" charset="0"/>
                </a:rPr>
                <a:t>Part I - </a:t>
              </a:r>
              <a:r>
                <a:rPr lang="en-IN" sz="1600" dirty="0">
                  <a:latin typeface="Cambria" panose="02040503050406030204" pitchFamily="18" charset="0"/>
                </a:rPr>
                <a:t>Professional Misconduct in relation to Chartered Accountants in practice</a:t>
              </a:r>
            </a:p>
            <a:p>
              <a:pPr marL="742950" lvl="2" indent="-285750" defTabSz="800100">
                <a:lnSpc>
                  <a:spcPct val="110000"/>
                </a:lnSpc>
                <a:spcBef>
                  <a:spcPts val="300"/>
                </a:spcBef>
                <a:spcAft>
                  <a:spcPct val="20000"/>
                </a:spcAft>
                <a:buFont typeface="Arial" panose="020B0604020202020204" pitchFamily="34" charset="0"/>
                <a:buChar char="•"/>
              </a:pPr>
              <a:r>
                <a:rPr lang="en-US" sz="1600" dirty="0">
                  <a:latin typeface="Cambria" panose="02040503050406030204" pitchFamily="18" charset="0"/>
                </a:rPr>
                <a:t>Part II - </a:t>
              </a:r>
              <a:r>
                <a:rPr lang="en-IN" sz="1600" dirty="0">
                  <a:latin typeface="Cambria" panose="02040503050406030204" pitchFamily="18" charset="0"/>
                </a:rPr>
                <a:t>Professional Misconduct in Relation to Members of the Institute generally</a:t>
              </a:r>
            </a:p>
            <a:p>
              <a:pPr marL="742950" lvl="2" indent="-285750" defTabSz="800100">
                <a:lnSpc>
                  <a:spcPct val="110000"/>
                </a:lnSpc>
                <a:spcBef>
                  <a:spcPts val="300"/>
                </a:spcBef>
                <a:spcAft>
                  <a:spcPct val="20000"/>
                </a:spcAft>
                <a:buFont typeface="Arial" panose="020B0604020202020204" pitchFamily="34" charset="0"/>
                <a:buChar char="•"/>
              </a:pPr>
              <a:r>
                <a:rPr lang="en-US" sz="1600" dirty="0">
                  <a:latin typeface="Cambria" panose="02040503050406030204" pitchFamily="18" charset="0"/>
                </a:rPr>
                <a:t>Part III - </a:t>
              </a:r>
              <a:r>
                <a:rPr lang="en-IN" sz="1600" dirty="0">
                  <a:latin typeface="Cambria" panose="02040503050406030204" pitchFamily="18" charset="0"/>
                </a:rPr>
                <a:t>Other Misconduct in relation to Members of the Institute generally</a:t>
              </a:r>
            </a:p>
          </p:txBody>
        </p:sp>
      </p:grpSp>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Overview of the structure of Code of Ethics,  2019</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Tree>
    <p:extLst>
      <p:ext uri="{BB962C8B-B14F-4D97-AF65-F5344CB8AC3E}">
        <p14:creationId xmlns:p14="http://schemas.microsoft.com/office/powerpoint/2010/main" val="3052766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Guidance on other matters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971746885"/>
              </p:ext>
            </p:extLst>
          </p:nvPr>
        </p:nvGraphicFramePr>
        <p:xfrm>
          <a:off x="1153550" y="1206804"/>
          <a:ext cx="9872159" cy="5435219"/>
        </p:xfrm>
        <a:graphic>
          <a:graphicData uri="http://schemas.openxmlformats.org/drawingml/2006/table">
            <a:tbl>
              <a:tblPr firstRow="1" bandRow="1">
                <a:tableStyleId>{F5AB1C69-6EDB-4FF4-983F-18BD219EF322}</a:tableStyleId>
              </a:tblPr>
              <a:tblGrid>
                <a:gridCol w="1825177">
                  <a:extLst>
                    <a:ext uri="{9D8B030D-6E8A-4147-A177-3AD203B41FA5}">
                      <a16:colId xmlns:a16="http://schemas.microsoft.com/office/drawing/2014/main" val="20000"/>
                    </a:ext>
                  </a:extLst>
                </a:gridCol>
                <a:gridCol w="3726873">
                  <a:extLst>
                    <a:ext uri="{9D8B030D-6E8A-4147-A177-3AD203B41FA5}">
                      <a16:colId xmlns:a16="http://schemas.microsoft.com/office/drawing/2014/main" val="20001"/>
                    </a:ext>
                  </a:extLst>
                </a:gridCol>
                <a:gridCol w="4320109">
                  <a:extLst>
                    <a:ext uri="{9D8B030D-6E8A-4147-A177-3AD203B41FA5}">
                      <a16:colId xmlns:a16="http://schemas.microsoft.com/office/drawing/2014/main" val="20002"/>
                    </a:ext>
                  </a:extLst>
                </a:gridCol>
              </a:tblGrid>
              <a:tr h="355795">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1753563">
                <a:tc>
                  <a:txBody>
                    <a:bodyPr/>
                    <a:lstStyle/>
                    <a:p>
                      <a:r>
                        <a:rPr lang="en-US" sz="1650" b="1" dirty="0">
                          <a:solidFill>
                            <a:schemeClr val="tx1"/>
                          </a:solidFill>
                          <a:latin typeface="Cambria" panose="02040503050406030204" pitchFamily="18" charset="0"/>
                        </a:rPr>
                        <a:t>Advertisement</a:t>
                      </a:r>
                      <a:r>
                        <a:rPr lang="en-US" sz="1650" b="1" baseline="0" dirty="0">
                          <a:solidFill>
                            <a:schemeClr val="tx1"/>
                          </a:solidFill>
                          <a:latin typeface="Cambria" panose="02040503050406030204" pitchFamily="18" charset="0"/>
                        </a:rPr>
                        <a:t> of Teaching and Coaching Activities</a:t>
                      </a:r>
                      <a:endParaRPr lang="en-IN" sz="1650" b="1" dirty="0">
                        <a:solidFill>
                          <a:schemeClr val="tx1"/>
                        </a:solidFill>
                        <a:latin typeface="Cambria" panose="02040503050406030204" pitchFamily="18" charset="0"/>
                      </a:endParaRPr>
                    </a:p>
                  </a:txBody>
                  <a:tcPr/>
                </a:tc>
                <a:tc>
                  <a:txBody>
                    <a:bodyPr/>
                    <a:lstStyle/>
                    <a:p>
                      <a:pPr algn="just"/>
                      <a:r>
                        <a:rPr lang="en-IN" sz="1650" b="0" dirty="0">
                          <a:solidFill>
                            <a:schemeClr val="tx1"/>
                          </a:solidFill>
                          <a:latin typeface="Cambria" panose="02040503050406030204" pitchFamily="18" charset="0"/>
                        </a:rPr>
                        <a:t>Teaching is other “occupation / business” in terms of Appendix (9) of CA Regulations, 1988. </a:t>
                      </a:r>
                    </a:p>
                    <a:p>
                      <a:pPr algn="just"/>
                      <a:endParaRPr lang="en-IN" sz="1650" b="0" dirty="0">
                        <a:solidFill>
                          <a:schemeClr val="tx1"/>
                        </a:solidFill>
                        <a:latin typeface="Cambria" panose="02040503050406030204" pitchFamily="18" charset="0"/>
                      </a:endParaRPr>
                    </a:p>
                    <a:p>
                      <a:pPr algn="just"/>
                      <a:r>
                        <a:rPr lang="en-IN" sz="1650" b="0" dirty="0">
                          <a:solidFill>
                            <a:schemeClr val="tx1"/>
                          </a:solidFill>
                          <a:latin typeface="Cambria" panose="02040503050406030204" pitchFamily="18" charset="0"/>
                        </a:rPr>
                        <a:t>However, Code of Ethics is silent on advertisement of teaching / coaching activity</a:t>
                      </a:r>
                    </a:p>
                    <a:p>
                      <a:pPr algn="just"/>
                      <a:endParaRPr lang="en-IN" sz="1650" b="0" dirty="0">
                        <a:solidFill>
                          <a:schemeClr val="tx1"/>
                        </a:solidFill>
                        <a:latin typeface="Cambria" panose="02040503050406030204" pitchFamily="18" charset="0"/>
                      </a:endParaRPr>
                    </a:p>
                  </a:txBody>
                  <a:tcPr/>
                </a:tc>
                <a:tc>
                  <a:txBody>
                    <a:bodyPr/>
                    <a:lstStyle/>
                    <a:p>
                      <a:pPr algn="just"/>
                      <a:r>
                        <a:rPr lang="en-IN" sz="1650" b="0" dirty="0">
                          <a:solidFill>
                            <a:schemeClr val="tx1"/>
                          </a:solidFill>
                          <a:latin typeface="Cambria" panose="02040503050406030204" pitchFamily="18" charset="0"/>
                        </a:rPr>
                        <a:t>Provisions of  ICAI Announcement dated 18.5.2017 of bar on Advertisement of Coaching</a:t>
                      </a:r>
                      <a:r>
                        <a:rPr lang="en-IN" sz="1650" b="0" baseline="0" dirty="0">
                          <a:solidFill>
                            <a:schemeClr val="tx1"/>
                          </a:solidFill>
                          <a:latin typeface="Cambria" panose="02040503050406030204" pitchFamily="18" charset="0"/>
                        </a:rPr>
                        <a:t> </a:t>
                      </a:r>
                      <a:r>
                        <a:rPr lang="en-IN" sz="1650" b="0" dirty="0">
                          <a:solidFill>
                            <a:schemeClr val="tx1"/>
                          </a:solidFill>
                          <a:latin typeface="Cambria" panose="02040503050406030204" pitchFamily="18" charset="0"/>
                        </a:rPr>
                        <a:t>/ teaching activities incorporated</a:t>
                      </a:r>
                    </a:p>
                    <a:p>
                      <a:pPr algn="just"/>
                      <a:endParaRPr lang="en-IN"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1"/>
                  </a:ext>
                </a:extLst>
              </a:tr>
              <a:tr h="1334233">
                <a:tc>
                  <a:txBody>
                    <a:bodyPr/>
                    <a:lstStyle/>
                    <a:p>
                      <a:r>
                        <a:rPr lang="en-US" sz="1650" b="1" dirty="0">
                          <a:solidFill>
                            <a:schemeClr val="tx1"/>
                          </a:solidFill>
                          <a:latin typeface="Cambria" panose="02040503050406030204" pitchFamily="18" charset="0"/>
                        </a:rPr>
                        <a:t>Sharing</a:t>
                      </a:r>
                      <a:r>
                        <a:rPr lang="en-US" sz="1650" b="1" baseline="0" dirty="0">
                          <a:solidFill>
                            <a:schemeClr val="tx1"/>
                          </a:solidFill>
                          <a:latin typeface="Cambria" panose="02040503050406030204" pitchFamily="18" charset="0"/>
                        </a:rPr>
                        <a:t> of educational videos</a:t>
                      </a:r>
                      <a:endParaRPr lang="en-IN" sz="1650" b="1" dirty="0">
                        <a:solidFill>
                          <a:schemeClr val="tx1"/>
                        </a:solidFill>
                        <a:latin typeface="Cambria" panose="02040503050406030204" pitchFamily="18" charset="0"/>
                      </a:endParaRPr>
                    </a:p>
                  </a:txBody>
                  <a:tcPr/>
                </a:tc>
                <a:tc>
                  <a:txBody>
                    <a:bodyPr/>
                    <a:lstStyle/>
                    <a:p>
                      <a:pPr algn="ctr"/>
                      <a:r>
                        <a:rPr lang="en-US" sz="1650" b="0" dirty="0">
                          <a:solidFill>
                            <a:schemeClr val="tx1"/>
                          </a:solidFill>
                          <a:latin typeface="Cambria" panose="02040503050406030204" pitchFamily="18" charset="0"/>
                        </a:rPr>
                        <a:t>Silent</a:t>
                      </a:r>
                      <a:endParaRPr lang="en-IN" sz="1650" b="0" dirty="0">
                        <a:solidFill>
                          <a:schemeClr val="tx1"/>
                        </a:solidFill>
                        <a:latin typeface="Cambria" panose="02040503050406030204" pitchFamily="18" charset="0"/>
                      </a:endParaRPr>
                    </a:p>
                  </a:txBody>
                  <a:tcPr/>
                </a:tc>
                <a:tc>
                  <a:txBody>
                    <a:bodyPr/>
                    <a:lstStyle/>
                    <a:p>
                      <a:pPr marL="0" indent="0" algn="just">
                        <a:buFont typeface="Arial" panose="020B0604020202020204" pitchFamily="34" charset="0"/>
                        <a:buNone/>
                      </a:pPr>
                      <a:r>
                        <a:rPr lang="en-IN" sz="1650" b="0" dirty="0">
                          <a:solidFill>
                            <a:schemeClr val="tx1"/>
                          </a:solidFill>
                          <a:latin typeface="Cambria" panose="02040503050406030204" pitchFamily="18" charset="0"/>
                        </a:rPr>
                        <a:t>Educational videos may be uploaded by members; </a:t>
                      </a:r>
                    </a:p>
                    <a:p>
                      <a:pPr marL="0" indent="0" algn="just">
                        <a:buFont typeface="Arial" panose="020B0604020202020204" pitchFamily="34" charset="0"/>
                        <a:buNone/>
                      </a:pPr>
                      <a:endParaRPr lang="en-IN" sz="1650" b="0" dirty="0">
                        <a:solidFill>
                          <a:schemeClr val="tx1"/>
                        </a:solidFill>
                        <a:latin typeface="Cambria" panose="02040503050406030204" pitchFamily="18" charset="0"/>
                      </a:endParaRPr>
                    </a:p>
                    <a:p>
                      <a:pPr marL="0" indent="0" algn="just">
                        <a:buFont typeface="Arial" panose="020B0604020202020204" pitchFamily="34" charset="0"/>
                        <a:buNone/>
                      </a:pPr>
                      <a:r>
                        <a:rPr lang="en-IN" sz="1650" b="0" dirty="0">
                          <a:solidFill>
                            <a:schemeClr val="tx1"/>
                          </a:solidFill>
                          <a:latin typeface="Cambria" panose="02040503050406030204" pitchFamily="18" charset="0"/>
                        </a:rPr>
                        <a:t>However,  no reference should be  made to the CA Firm wherein he may be a partner / proprietor.</a:t>
                      </a:r>
                    </a:p>
                    <a:p>
                      <a:pPr marL="0" indent="0" algn="just">
                        <a:buFont typeface="Arial" panose="020B0604020202020204" pitchFamily="34" charset="0"/>
                        <a:buNone/>
                      </a:pPr>
                      <a:endParaRPr lang="en-US"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2"/>
                  </a:ext>
                </a:extLst>
              </a:tr>
              <a:tr h="1053719">
                <a:tc>
                  <a:txBody>
                    <a:bodyPr/>
                    <a:lstStyle/>
                    <a:p>
                      <a:r>
                        <a:rPr lang="en-US" sz="1650" b="1" dirty="0">
                          <a:solidFill>
                            <a:schemeClr val="tx1"/>
                          </a:solidFill>
                          <a:latin typeface="Cambria" panose="02040503050406030204" pitchFamily="18" charset="0"/>
                        </a:rPr>
                        <a:t>Advertisement in movie</a:t>
                      </a:r>
                      <a:r>
                        <a:rPr lang="en-US" sz="1650" b="1" baseline="0" dirty="0">
                          <a:solidFill>
                            <a:schemeClr val="tx1"/>
                          </a:solidFill>
                          <a:latin typeface="Cambria" panose="02040503050406030204" pitchFamily="18" charset="0"/>
                        </a:rPr>
                        <a:t> / TV </a:t>
                      </a:r>
                      <a:endParaRPr lang="en-IN" sz="1650" b="1" dirty="0">
                        <a:solidFill>
                          <a:schemeClr val="tx1"/>
                        </a:solidFill>
                        <a:latin typeface="Cambria" panose="02040503050406030204" pitchFamily="18" charset="0"/>
                      </a:endParaRPr>
                    </a:p>
                  </a:txBody>
                  <a:tcPr/>
                </a:tc>
                <a:tc>
                  <a:txBody>
                    <a:bodyPr/>
                    <a:lstStyle/>
                    <a:p>
                      <a:pPr algn="ctr"/>
                      <a:r>
                        <a:rPr lang="en-US" sz="1650" b="0" dirty="0">
                          <a:solidFill>
                            <a:schemeClr val="tx1"/>
                          </a:solidFill>
                          <a:latin typeface="Cambria" panose="02040503050406030204" pitchFamily="18" charset="0"/>
                        </a:rPr>
                        <a:t>Silent</a:t>
                      </a:r>
                      <a:endParaRPr lang="en-IN" sz="1650" b="0" dirty="0">
                        <a:solidFill>
                          <a:schemeClr val="tx1"/>
                        </a:solidFill>
                        <a:latin typeface="Cambria" panose="02040503050406030204" pitchFamily="18" charset="0"/>
                      </a:endParaRPr>
                    </a:p>
                  </a:txBody>
                  <a:tcPr/>
                </a:tc>
                <a:tc>
                  <a:txBody>
                    <a:bodyPr/>
                    <a:lstStyle/>
                    <a:p>
                      <a:pPr marL="0" indent="0" algn="just">
                        <a:buFont typeface="Arial" panose="020B0604020202020204" pitchFamily="34" charset="0"/>
                        <a:buNone/>
                      </a:pPr>
                      <a:r>
                        <a:rPr lang="en-IN" sz="1650" b="0" dirty="0">
                          <a:solidFill>
                            <a:schemeClr val="tx1"/>
                          </a:solidFill>
                          <a:latin typeface="Cambria" panose="02040503050406030204" pitchFamily="18" charset="0"/>
                        </a:rPr>
                        <a:t>Member’s / firm’s name allowed  in TV/Movie Credits, provided  not mentioned differently from other persons</a:t>
                      </a:r>
                      <a:endParaRPr lang="en-US"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68847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Guidance on other matters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48973459"/>
              </p:ext>
            </p:extLst>
          </p:nvPr>
        </p:nvGraphicFramePr>
        <p:xfrm>
          <a:off x="1153550" y="1206804"/>
          <a:ext cx="9872159" cy="5091123"/>
        </p:xfrm>
        <a:graphic>
          <a:graphicData uri="http://schemas.openxmlformats.org/drawingml/2006/table">
            <a:tbl>
              <a:tblPr firstRow="1" bandRow="1">
                <a:tableStyleId>{F5AB1C69-6EDB-4FF4-983F-18BD219EF322}</a:tableStyleId>
              </a:tblPr>
              <a:tblGrid>
                <a:gridCol w="1825177">
                  <a:extLst>
                    <a:ext uri="{9D8B030D-6E8A-4147-A177-3AD203B41FA5}">
                      <a16:colId xmlns:a16="http://schemas.microsoft.com/office/drawing/2014/main" val="20000"/>
                    </a:ext>
                  </a:extLst>
                </a:gridCol>
                <a:gridCol w="2943102">
                  <a:extLst>
                    <a:ext uri="{9D8B030D-6E8A-4147-A177-3AD203B41FA5}">
                      <a16:colId xmlns:a16="http://schemas.microsoft.com/office/drawing/2014/main" val="20001"/>
                    </a:ext>
                  </a:extLst>
                </a:gridCol>
                <a:gridCol w="5103880">
                  <a:extLst>
                    <a:ext uri="{9D8B030D-6E8A-4147-A177-3AD203B41FA5}">
                      <a16:colId xmlns:a16="http://schemas.microsoft.com/office/drawing/2014/main" val="20002"/>
                    </a:ext>
                  </a:extLst>
                </a:gridCol>
              </a:tblGrid>
              <a:tr h="355795">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1753563">
                <a:tc>
                  <a:txBody>
                    <a:bodyPr/>
                    <a:lstStyle/>
                    <a:p>
                      <a:r>
                        <a:rPr lang="en-US" sz="1650" b="1" dirty="0">
                          <a:solidFill>
                            <a:schemeClr val="tx1"/>
                          </a:solidFill>
                          <a:latin typeface="Cambria" panose="02040503050406030204" pitchFamily="18" charset="0"/>
                        </a:rPr>
                        <a:t>Authorship</a:t>
                      </a:r>
                      <a:r>
                        <a:rPr lang="en-US" sz="1650" b="1" baseline="0" dirty="0">
                          <a:solidFill>
                            <a:schemeClr val="tx1"/>
                          </a:solidFill>
                          <a:latin typeface="Cambria" panose="02040503050406030204" pitchFamily="18" charset="0"/>
                        </a:rPr>
                        <a:t> of Books</a:t>
                      </a:r>
                      <a:endParaRPr lang="en-IN" sz="1650" b="1" dirty="0">
                        <a:solidFill>
                          <a:schemeClr val="tx1"/>
                        </a:solidFill>
                        <a:latin typeface="Cambria" panose="02040503050406030204" pitchFamily="18" charset="0"/>
                      </a:endParaRPr>
                    </a:p>
                  </a:txBody>
                  <a:tcPr/>
                </a:tc>
                <a:tc>
                  <a:txBody>
                    <a:bodyPr/>
                    <a:lstStyle/>
                    <a:p>
                      <a:pPr algn="just"/>
                      <a:r>
                        <a:rPr lang="en-IN" sz="1650" b="0" dirty="0">
                          <a:solidFill>
                            <a:schemeClr val="tx1"/>
                          </a:solidFill>
                          <a:latin typeface="Cambria" panose="02040503050406030204" pitchFamily="18" charset="0"/>
                        </a:rPr>
                        <a:t>Firm name not permitted while authoring a book </a:t>
                      </a:r>
                    </a:p>
                  </a:txBody>
                  <a:tcPr/>
                </a:tc>
                <a:tc>
                  <a:txBody>
                    <a:bodyPr/>
                    <a:lstStyle/>
                    <a:p>
                      <a:pPr marL="285750" indent="-285750" algn="just">
                        <a:spcBef>
                          <a:spcPts val="300"/>
                        </a:spcBef>
                        <a:buFont typeface="Arial" panose="020B0604020202020204" pitchFamily="34" charset="0"/>
                        <a:buChar char="•"/>
                      </a:pPr>
                      <a:r>
                        <a:rPr lang="en-IN" sz="1650" b="0" dirty="0">
                          <a:solidFill>
                            <a:schemeClr val="tx1"/>
                          </a:solidFill>
                          <a:latin typeface="Cambria" panose="02040503050406030204" pitchFamily="18" charset="0"/>
                        </a:rPr>
                        <a:t>Articles and presentations also included in along with books</a:t>
                      </a:r>
                    </a:p>
                    <a:p>
                      <a:pPr marL="285750" indent="-285750" algn="just">
                        <a:spcBef>
                          <a:spcPts val="300"/>
                        </a:spcBef>
                        <a:buFont typeface="Arial" panose="020B0604020202020204" pitchFamily="34" charset="0"/>
                        <a:buChar char="•"/>
                      </a:pPr>
                      <a:r>
                        <a:rPr lang="en-IN" sz="1650" b="0" dirty="0">
                          <a:solidFill>
                            <a:schemeClr val="tx1"/>
                          </a:solidFill>
                          <a:latin typeface="Cambria" panose="02040503050406030204" pitchFamily="18" charset="0"/>
                        </a:rPr>
                        <a:t>Professional attainments prohibited</a:t>
                      </a:r>
                    </a:p>
                    <a:p>
                      <a:pPr marL="285750" indent="-285750" algn="just">
                        <a:spcBef>
                          <a:spcPts val="300"/>
                        </a:spcBef>
                        <a:buFont typeface="Arial" panose="020B0604020202020204" pitchFamily="34" charset="0"/>
                        <a:buChar char="•"/>
                      </a:pPr>
                      <a:r>
                        <a:rPr lang="en-IN" sz="1650" b="0" dirty="0">
                          <a:solidFill>
                            <a:schemeClr val="tx1"/>
                          </a:solidFill>
                          <a:latin typeface="Cambria" panose="02040503050406030204" pitchFamily="18" charset="0"/>
                        </a:rPr>
                        <a:t>However use of prefix of “CA” or name of Firm permitted</a:t>
                      </a:r>
                    </a:p>
                    <a:p>
                      <a:pPr algn="just"/>
                      <a:endParaRPr lang="en-IN"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1"/>
                  </a:ext>
                </a:extLst>
              </a:tr>
              <a:tr h="1334233">
                <a:tc>
                  <a:txBody>
                    <a:bodyPr/>
                    <a:lstStyle/>
                    <a:p>
                      <a:r>
                        <a:rPr lang="en-US" sz="1650" b="1" dirty="0">
                          <a:solidFill>
                            <a:schemeClr val="tx1"/>
                          </a:solidFill>
                          <a:latin typeface="Cambria" panose="02040503050406030204" pitchFamily="18" charset="0"/>
                        </a:rPr>
                        <a:t>Advertisement</a:t>
                      </a:r>
                      <a:r>
                        <a:rPr lang="en-US" sz="1650" b="1" baseline="0" dirty="0">
                          <a:solidFill>
                            <a:schemeClr val="tx1"/>
                          </a:solidFill>
                          <a:latin typeface="Cambria" panose="02040503050406030204" pitchFamily="18" charset="0"/>
                        </a:rPr>
                        <a:t> of celebration</a:t>
                      </a:r>
                      <a:endParaRPr lang="en-IN" sz="1650" b="1" dirty="0">
                        <a:solidFill>
                          <a:schemeClr val="tx1"/>
                        </a:solidFill>
                        <a:latin typeface="Cambria" panose="02040503050406030204" pitchFamily="18" charset="0"/>
                      </a:endParaRPr>
                    </a:p>
                  </a:txBody>
                  <a:tcPr/>
                </a:tc>
                <a:tc>
                  <a:txBody>
                    <a:bodyPr/>
                    <a:lstStyle/>
                    <a:p>
                      <a:pPr algn="ctr"/>
                      <a:r>
                        <a:rPr lang="en-US" sz="1650" b="0" dirty="0">
                          <a:solidFill>
                            <a:schemeClr val="tx1"/>
                          </a:solidFill>
                          <a:latin typeface="Cambria" panose="02040503050406030204" pitchFamily="18" charset="0"/>
                        </a:rPr>
                        <a:t>Silent</a:t>
                      </a:r>
                      <a:endParaRPr lang="en-IN" sz="1650" b="0" dirty="0">
                        <a:solidFill>
                          <a:schemeClr val="tx1"/>
                        </a:solidFill>
                        <a:latin typeface="Cambria" panose="02040503050406030204" pitchFamily="18" charset="0"/>
                      </a:endParaRPr>
                    </a:p>
                  </a:txBody>
                  <a:tcPr/>
                </a:tc>
                <a:tc>
                  <a:txBody>
                    <a:bodyPr/>
                    <a:lstStyle/>
                    <a:p>
                      <a:pPr marL="0" indent="0" algn="just">
                        <a:buFont typeface="Arial" panose="020B0604020202020204" pitchFamily="34" charset="0"/>
                        <a:buNone/>
                      </a:pPr>
                      <a:r>
                        <a:rPr lang="en-IN" sz="1650" b="0" dirty="0">
                          <a:solidFill>
                            <a:schemeClr val="tx1"/>
                          </a:solidFill>
                          <a:latin typeface="Cambria" panose="02040503050406030204" pitchFamily="18" charset="0"/>
                        </a:rPr>
                        <a:t>Considering the need of interpersonal socialization</a:t>
                      </a:r>
                      <a:r>
                        <a:rPr lang="en-IN" sz="1650" b="0" baseline="0" dirty="0">
                          <a:solidFill>
                            <a:schemeClr val="tx1"/>
                          </a:solidFill>
                          <a:latin typeface="Cambria" panose="02040503050406030204" pitchFamily="18" charset="0"/>
                        </a:rPr>
                        <a:t> </a:t>
                      </a:r>
                      <a:r>
                        <a:rPr lang="en-IN" sz="1650" b="0" dirty="0">
                          <a:solidFill>
                            <a:schemeClr val="tx1"/>
                          </a:solidFill>
                          <a:latin typeface="Cambria" panose="02040503050406030204" pitchFamily="18" charset="0"/>
                        </a:rPr>
                        <a:t>/ relationship of members through such get together occasions, advertisement for Silver, Golden, Diamond, Platinum or Centenary celebrations of CA Firms may be published in newspaper</a:t>
                      </a:r>
                    </a:p>
                    <a:p>
                      <a:pPr marL="0" indent="0" algn="just">
                        <a:buFont typeface="Arial" panose="020B0604020202020204" pitchFamily="34" charset="0"/>
                        <a:buNone/>
                      </a:pPr>
                      <a:endParaRPr lang="en-US" sz="1650" b="0" dirty="0">
                        <a:solidFill>
                          <a:schemeClr val="tx1"/>
                        </a:solidFill>
                        <a:latin typeface="Cambria" panose="02040503050406030204" pitchFamily="18" charset="0"/>
                      </a:endParaRPr>
                    </a:p>
                  </a:txBody>
                  <a:tcPr/>
                </a:tc>
                <a:extLst>
                  <a:ext uri="{0D108BD9-81ED-4DB2-BD59-A6C34878D82A}">
                    <a16:rowId xmlns:a16="http://schemas.microsoft.com/office/drawing/2014/main" val="10002"/>
                  </a:ext>
                </a:extLst>
              </a:tr>
              <a:tr h="1053719">
                <a:tc>
                  <a:txBody>
                    <a:bodyPr/>
                    <a:lstStyle/>
                    <a:p>
                      <a:r>
                        <a:rPr lang="en-US" sz="1650" b="1" dirty="0">
                          <a:solidFill>
                            <a:schemeClr val="tx1"/>
                          </a:solidFill>
                          <a:latin typeface="Cambria" panose="02040503050406030204" pitchFamily="18" charset="0"/>
                        </a:rPr>
                        <a:t>Sharing</a:t>
                      </a:r>
                      <a:r>
                        <a:rPr lang="en-US" sz="1650" b="1" baseline="0" dirty="0">
                          <a:solidFill>
                            <a:schemeClr val="tx1"/>
                          </a:solidFill>
                          <a:latin typeface="Cambria" panose="02040503050406030204" pitchFamily="18" charset="0"/>
                        </a:rPr>
                        <a:t> firm details in an interview</a:t>
                      </a:r>
                      <a:endParaRPr lang="en-IN" sz="1650" b="1" dirty="0">
                        <a:solidFill>
                          <a:schemeClr val="tx1"/>
                        </a:solidFill>
                        <a:latin typeface="Cambria" panose="02040503050406030204" pitchFamily="18" charset="0"/>
                      </a:endParaRPr>
                    </a:p>
                  </a:txBody>
                  <a:tcPr/>
                </a:tc>
                <a:tc>
                  <a:txBody>
                    <a:bodyPr/>
                    <a:lstStyle/>
                    <a:p>
                      <a:pPr algn="just"/>
                      <a:r>
                        <a:rPr lang="en-IN" sz="1650" b="0" dirty="0">
                          <a:solidFill>
                            <a:schemeClr val="tx1"/>
                          </a:solidFill>
                          <a:latin typeface="Cambria" panose="02040503050406030204" pitchFamily="18" charset="0"/>
                        </a:rPr>
                        <a:t>Sharing of  Firm details during  interview not to result in publicity</a:t>
                      </a:r>
                    </a:p>
                  </a:txBody>
                  <a:tcPr/>
                </a:tc>
                <a:tc>
                  <a:txBody>
                    <a:bodyPr/>
                    <a:lstStyle/>
                    <a:p>
                      <a:pPr marL="285750" indent="-285750" algn="just">
                        <a:buFont typeface="Arial" panose="020B0604020202020204" pitchFamily="34" charset="0"/>
                        <a:buChar char="•"/>
                      </a:pPr>
                      <a:r>
                        <a:rPr lang="en-IN" sz="1600" b="0" dirty="0">
                          <a:solidFill>
                            <a:schemeClr val="tx1"/>
                          </a:solidFill>
                          <a:latin typeface="Cambria" panose="02040503050406030204" pitchFamily="18" charset="0"/>
                        </a:rPr>
                        <a:t>Sharing of  Firm details during  interview not to result in publicity</a:t>
                      </a:r>
                    </a:p>
                    <a:p>
                      <a:pPr marL="285750" indent="-285750" algn="just">
                        <a:buFont typeface="Arial" panose="020B0604020202020204" pitchFamily="34" charset="0"/>
                        <a:buChar char="•"/>
                      </a:pPr>
                      <a:r>
                        <a:rPr lang="en-US" sz="1600" b="0" kern="1200" dirty="0">
                          <a:solidFill>
                            <a:schemeClr val="tx1"/>
                          </a:solidFill>
                          <a:latin typeface="Cambria" panose="02040503050406030204" pitchFamily="18" charset="0"/>
                          <a:ea typeface="+mn-ea"/>
                          <a:cs typeface="+mn-cs"/>
                        </a:rPr>
                        <a:t>Any detail to  be given only on a specific question, and of factual nature only</a:t>
                      </a:r>
                    </a:p>
                    <a:p>
                      <a:pPr marL="285750" indent="-285750" algn="just">
                        <a:buFont typeface="Arial" panose="020B0604020202020204" pitchFamily="34" charset="0"/>
                        <a:buChar char="•"/>
                      </a:pPr>
                      <a:endParaRPr lang="en-US" sz="1600" b="0" kern="1200" dirty="0">
                        <a:solidFill>
                          <a:schemeClr val="tx1"/>
                        </a:solidFill>
                        <a:latin typeface="Cambria" panose="02040503050406030204" pitchFamily="18" charset="0"/>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03442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Guidance on other matters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3076" name="Picture 4" descr="https://media.istockphoto.com/photos/name-written-on-cube-wooden-blocks-picture-id1139490854?b=1&amp;k=6&amp;m=1139490854&amp;s=170667a&amp;w=0&amp;h=b2q4q66Oa81t0gOKPTy1ZsASLKW5Gd168Jk_N7KWD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61" y="2481853"/>
            <a:ext cx="3840047" cy="30576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ocial Media, Icon, Continents, 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276" y="2336080"/>
            <a:ext cx="4533900" cy="32385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92563" y="1299280"/>
            <a:ext cx="4484244" cy="4767660"/>
            <a:chOff x="740899" y="1444422"/>
            <a:chExt cx="4239064" cy="4767660"/>
          </a:xfrm>
        </p:grpSpPr>
        <p:sp>
          <p:nvSpPr>
            <p:cNvPr id="10" name="Freeform 9"/>
            <p:cNvSpPr/>
            <p:nvPr/>
          </p:nvSpPr>
          <p:spPr>
            <a:xfrm>
              <a:off x="740899" y="1444422"/>
              <a:ext cx="4239064" cy="518400"/>
            </a:xfrm>
            <a:custGeom>
              <a:avLst/>
              <a:gdLst>
                <a:gd name="connsiteX0" fmla="*/ 0 w 4239064"/>
                <a:gd name="connsiteY0" fmla="*/ 0 h 518400"/>
                <a:gd name="connsiteX1" fmla="*/ 4239064 w 4239064"/>
                <a:gd name="connsiteY1" fmla="*/ 0 h 518400"/>
                <a:gd name="connsiteX2" fmla="*/ 4239064 w 4239064"/>
                <a:gd name="connsiteY2" fmla="*/ 518400 h 518400"/>
                <a:gd name="connsiteX3" fmla="*/ 0 w 4239064"/>
                <a:gd name="connsiteY3" fmla="*/ 518400 h 518400"/>
                <a:gd name="connsiteX4" fmla="*/ 0 w 423906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064" h="518400">
                  <a:moveTo>
                    <a:pt x="0" y="0"/>
                  </a:moveTo>
                  <a:lnTo>
                    <a:pt x="4239064" y="0"/>
                  </a:lnTo>
                  <a:lnTo>
                    <a:pt x="4239064" y="518400"/>
                  </a:lnTo>
                  <a:lnTo>
                    <a:pt x="0" y="518400"/>
                  </a:lnTo>
                  <a:lnTo>
                    <a:pt x="0" y="0"/>
                  </a:lnTo>
                  <a:close/>
                </a:path>
              </a:pathLst>
            </a:custGeom>
            <a:solidFill>
              <a:schemeClr val="accent6"/>
            </a:solidFill>
            <a:ln>
              <a:solidFill>
                <a:schemeClr val="accent6"/>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2000" b="1" dirty="0">
                  <a:latin typeface="Cambria" panose="02040503050406030204" pitchFamily="18" charset="0"/>
                </a:rPr>
                <a:t>Size / Illumination of Sign board </a:t>
              </a:r>
            </a:p>
          </p:txBody>
        </p:sp>
        <p:sp>
          <p:nvSpPr>
            <p:cNvPr id="11" name="Freeform 10"/>
            <p:cNvSpPr/>
            <p:nvPr/>
          </p:nvSpPr>
          <p:spPr>
            <a:xfrm>
              <a:off x="740899" y="1962822"/>
              <a:ext cx="4239064" cy="4249260"/>
            </a:xfrm>
            <a:custGeom>
              <a:avLst/>
              <a:gdLst>
                <a:gd name="connsiteX0" fmla="*/ 0 w 4239064"/>
                <a:gd name="connsiteY0" fmla="*/ 0 h 4249260"/>
                <a:gd name="connsiteX1" fmla="*/ 4239064 w 4239064"/>
                <a:gd name="connsiteY1" fmla="*/ 0 h 4249260"/>
                <a:gd name="connsiteX2" fmla="*/ 4239064 w 4239064"/>
                <a:gd name="connsiteY2" fmla="*/ 4249260 h 4249260"/>
                <a:gd name="connsiteX3" fmla="*/ 0 w 4239064"/>
                <a:gd name="connsiteY3" fmla="*/ 4249260 h 4249260"/>
                <a:gd name="connsiteX4" fmla="*/ 0 w 4239064"/>
                <a:gd name="connsiteY4" fmla="*/ 0 h 424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064" h="4249260">
                  <a:moveTo>
                    <a:pt x="0" y="0"/>
                  </a:moveTo>
                  <a:lnTo>
                    <a:pt x="4239064" y="0"/>
                  </a:lnTo>
                  <a:lnTo>
                    <a:pt x="4239064" y="4249260"/>
                  </a:lnTo>
                  <a:lnTo>
                    <a:pt x="0" y="4249260"/>
                  </a:lnTo>
                  <a:lnTo>
                    <a:pt x="0" y="0"/>
                  </a:lnTo>
                  <a:close/>
                </a:path>
              </a:pathLst>
            </a:custGeom>
            <a:solidFill>
              <a:schemeClr val="bg1">
                <a:alpha val="73000"/>
              </a:schemeClr>
            </a:solidFill>
            <a:ln>
              <a:solidFill>
                <a:schemeClr val="accent6">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defTabSz="800100">
                <a:lnSpc>
                  <a:spcPct val="110000"/>
                </a:lnSpc>
                <a:spcBef>
                  <a:spcPts val="500"/>
                </a:spcBef>
                <a:spcAft>
                  <a:spcPct val="15000"/>
                </a:spcAft>
                <a:buChar char="••"/>
              </a:pPr>
              <a:r>
                <a:rPr lang="en-IN" sz="1600" b="1" dirty="0">
                  <a:latin typeface="Cambria" panose="02040503050406030204" pitchFamily="18" charset="0"/>
                </a:rPr>
                <a:t>2009 Code:</a:t>
              </a:r>
            </a:p>
            <a:p>
              <a:pPr marL="171450" lvl="1" indent="-171450" defTabSz="800100">
                <a:lnSpc>
                  <a:spcPct val="110000"/>
                </a:lnSpc>
                <a:spcBef>
                  <a:spcPts val="500"/>
                </a:spcBef>
                <a:spcAft>
                  <a:spcPct val="15000"/>
                </a:spcAft>
                <a:buChar char="••"/>
              </a:pPr>
              <a:r>
                <a:rPr lang="en-IN" sz="1600" dirty="0">
                  <a:latin typeface="Cambria" panose="02040503050406030204" pitchFamily="18" charset="0"/>
                </a:rPr>
                <a:t>With regard to the size of sign board for his office that a member can put up, it is a matter in which the members should exercise their own discretion and good taste. Use of glow signs  or neon lights on large-sized boards as is used by traders or shop-keepers would not be proper.  </a:t>
              </a:r>
            </a:p>
            <a:p>
              <a:pPr marL="171450" lvl="1" indent="-171450" defTabSz="800100">
                <a:lnSpc>
                  <a:spcPct val="110000"/>
                </a:lnSpc>
                <a:spcBef>
                  <a:spcPts val="500"/>
                </a:spcBef>
                <a:spcAft>
                  <a:spcPct val="15000"/>
                </a:spcAft>
                <a:buChar char="••"/>
              </a:pPr>
              <a:endParaRPr lang="en-IN" sz="1600" dirty="0">
                <a:latin typeface="Cambria" panose="02040503050406030204" pitchFamily="18" charset="0"/>
              </a:endParaRPr>
            </a:p>
            <a:p>
              <a:pPr marL="171450" lvl="1" indent="-171450" defTabSz="800100">
                <a:lnSpc>
                  <a:spcPct val="110000"/>
                </a:lnSpc>
                <a:spcBef>
                  <a:spcPts val="500"/>
                </a:spcBef>
                <a:spcAft>
                  <a:spcPct val="15000"/>
                </a:spcAft>
                <a:buChar char="••"/>
              </a:pPr>
              <a:r>
                <a:rPr lang="en-IN" sz="1600" b="1" dirty="0">
                  <a:latin typeface="Cambria" panose="02040503050406030204" pitchFamily="18" charset="0"/>
                </a:rPr>
                <a:t>Added  in 2019 Code:</a:t>
              </a:r>
            </a:p>
            <a:p>
              <a:pPr marL="171450" lvl="1" indent="-171450" defTabSz="800100">
                <a:lnSpc>
                  <a:spcPct val="110000"/>
                </a:lnSpc>
                <a:spcBef>
                  <a:spcPts val="500"/>
                </a:spcBef>
                <a:spcAft>
                  <a:spcPct val="15000"/>
                </a:spcAft>
                <a:buChar char="••"/>
              </a:pPr>
              <a:r>
                <a:rPr lang="en-IN" sz="1600" dirty="0">
                  <a:latin typeface="Cambria" panose="02040503050406030204" pitchFamily="18" charset="0"/>
                </a:rPr>
                <a:t> ………while keeping in mind the appropriate visibility and illumination of the sign Board</a:t>
              </a:r>
            </a:p>
          </p:txBody>
        </p:sp>
      </p:grpSp>
      <p:grpSp>
        <p:nvGrpSpPr>
          <p:cNvPr id="12" name="Group 11"/>
          <p:cNvGrpSpPr/>
          <p:nvPr/>
        </p:nvGrpSpPr>
        <p:grpSpPr>
          <a:xfrm>
            <a:off x="5508847" y="1299280"/>
            <a:ext cx="5768759" cy="4767660"/>
            <a:chOff x="740899" y="1444422"/>
            <a:chExt cx="4239064" cy="4767660"/>
          </a:xfrm>
        </p:grpSpPr>
        <p:sp>
          <p:nvSpPr>
            <p:cNvPr id="13" name="Freeform 12"/>
            <p:cNvSpPr/>
            <p:nvPr/>
          </p:nvSpPr>
          <p:spPr>
            <a:xfrm>
              <a:off x="740899" y="1444422"/>
              <a:ext cx="4239064" cy="518400"/>
            </a:xfrm>
            <a:custGeom>
              <a:avLst/>
              <a:gdLst>
                <a:gd name="connsiteX0" fmla="*/ 0 w 4239064"/>
                <a:gd name="connsiteY0" fmla="*/ 0 h 518400"/>
                <a:gd name="connsiteX1" fmla="*/ 4239064 w 4239064"/>
                <a:gd name="connsiteY1" fmla="*/ 0 h 518400"/>
                <a:gd name="connsiteX2" fmla="*/ 4239064 w 4239064"/>
                <a:gd name="connsiteY2" fmla="*/ 518400 h 518400"/>
                <a:gd name="connsiteX3" fmla="*/ 0 w 4239064"/>
                <a:gd name="connsiteY3" fmla="*/ 518400 h 518400"/>
                <a:gd name="connsiteX4" fmla="*/ 0 w 4239064"/>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064" h="518400">
                  <a:moveTo>
                    <a:pt x="0" y="0"/>
                  </a:moveTo>
                  <a:lnTo>
                    <a:pt x="4239064" y="0"/>
                  </a:lnTo>
                  <a:lnTo>
                    <a:pt x="4239064" y="518400"/>
                  </a:lnTo>
                  <a:lnTo>
                    <a:pt x="0" y="518400"/>
                  </a:lnTo>
                  <a:lnTo>
                    <a:pt x="0" y="0"/>
                  </a:lnTo>
                  <a:close/>
                </a:path>
              </a:pathLst>
            </a:custGeom>
            <a:solidFill>
              <a:schemeClr val="bg1">
                <a:lumMod val="65000"/>
              </a:schemeClr>
            </a:solidFill>
            <a:ln>
              <a:solidFill>
                <a:schemeClr val="bg1">
                  <a:lumMod val="5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IN" sz="2000" b="1" dirty="0">
                  <a:latin typeface="Cambria" panose="02040503050406030204" pitchFamily="18" charset="0"/>
                </a:rPr>
                <a:t>Internet added to TV / Films</a:t>
              </a:r>
            </a:p>
          </p:txBody>
        </p:sp>
        <p:sp>
          <p:nvSpPr>
            <p:cNvPr id="14" name="Freeform 13"/>
            <p:cNvSpPr/>
            <p:nvPr/>
          </p:nvSpPr>
          <p:spPr>
            <a:xfrm>
              <a:off x="740899" y="1962822"/>
              <a:ext cx="4239064" cy="4249260"/>
            </a:xfrm>
            <a:custGeom>
              <a:avLst/>
              <a:gdLst>
                <a:gd name="connsiteX0" fmla="*/ 0 w 4239064"/>
                <a:gd name="connsiteY0" fmla="*/ 0 h 4249260"/>
                <a:gd name="connsiteX1" fmla="*/ 4239064 w 4239064"/>
                <a:gd name="connsiteY1" fmla="*/ 0 h 4249260"/>
                <a:gd name="connsiteX2" fmla="*/ 4239064 w 4239064"/>
                <a:gd name="connsiteY2" fmla="*/ 4249260 h 4249260"/>
                <a:gd name="connsiteX3" fmla="*/ 0 w 4239064"/>
                <a:gd name="connsiteY3" fmla="*/ 4249260 h 4249260"/>
                <a:gd name="connsiteX4" fmla="*/ 0 w 4239064"/>
                <a:gd name="connsiteY4" fmla="*/ 0 h 424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064" h="4249260">
                  <a:moveTo>
                    <a:pt x="0" y="0"/>
                  </a:moveTo>
                  <a:lnTo>
                    <a:pt x="4239064" y="0"/>
                  </a:lnTo>
                  <a:lnTo>
                    <a:pt x="4239064" y="4249260"/>
                  </a:lnTo>
                  <a:lnTo>
                    <a:pt x="0" y="4249260"/>
                  </a:lnTo>
                  <a:lnTo>
                    <a:pt x="0" y="0"/>
                  </a:lnTo>
                  <a:close/>
                </a:path>
              </a:pathLst>
            </a:custGeom>
            <a:solidFill>
              <a:schemeClr val="bg1">
                <a:alpha val="86000"/>
              </a:schemeClr>
            </a:solidFill>
            <a:ln>
              <a:solidFill>
                <a:schemeClr val="bg1">
                  <a:lumMod val="5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0" lvl="1" defTabSz="800100">
                <a:lnSpc>
                  <a:spcPct val="110000"/>
                </a:lnSpc>
                <a:spcBef>
                  <a:spcPts val="500"/>
                </a:spcBef>
                <a:spcAft>
                  <a:spcPct val="15000"/>
                </a:spcAft>
              </a:pPr>
              <a:r>
                <a:rPr lang="en-IN" sz="1600" b="1" dirty="0">
                  <a:latin typeface="Cambria" panose="02040503050406030204" pitchFamily="18" charset="0"/>
                </a:rPr>
                <a:t>Under commentary to Clause (7)</a:t>
              </a:r>
            </a:p>
            <a:p>
              <a:pPr marL="171450" lvl="1" indent="-171450" defTabSz="800100">
                <a:lnSpc>
                  <a:spcPct val="110000"/>
                </a:lnSpc>
                <a:spcBef>
                  <a:spcPts val="500"/>
                </a:spcBef>
                <a:spcAft>
                  <a:spcPct val="15000"/>
                </a:spcAft>
                <a:buChar char="••"/>
              </a:pPr>
              <a:r>
                <a:rPr lang="en-IN" sz="1600" dirty="0">
                  <a:latin typeface="Cambria" panose="02040503050406030204" pitchFamily="18" charset="0"/>
                </a:rPr>
                <a:t>Members may appear on television, films and </a:t>
              </a:r>
              <a:r>
                <a:rPr lang="en-IN" sz="1600" b="1" dirty="0">
                  <a:solidFill>
                    <a:srgbClr val="C00000"/>
                  </a:solidFill>
                  <a:latin typeface="Cambria" panose="02040503050406030204" pitchFamily="18" charset="0"/>
                </a:rPr>
                <a:t>Internet</a:t>
              </a:r>
              <a:r>
                <a:rPr lang="en-IN" sz="1600" dirty="0">
                  <a:latin typeface="Cambria" panose="02040503050406030204" pitchFamily="18" charset="0"/>
                </a:rPr>
                <a:t> and agree to broadcast in the Radio or give lectures at forums and may give their names and describe themselves as Chartered Accountants. </a:t>
              </a:r>
            </a:p>
            <a:p>
              <a:pPr marL="171450" lvl="1" indent="-171450" defTabSz="800100">
                <a:lnSpc>
                  <a:spcPct val="110000"/>
                </a:lnSpc>
                <a:spcBef>
                  <a:spcPts val="500"/>
                </a:spcBef>
                <a:spcAft>
                  <a:spcPct val="15000"/>
                </a:spcAft>
                <a:buChar char="••"/>
              </a:pPr>
              <a:r>
                <a:rPr lang="en-IN" sz="1600" dirty="0">
                  <a:latin typeface="Cambria" panose="02040503050406030204" pitchFamily="18" charset="0"/>
                </a:rPr>
                <a:t>Special qualifications or specialised knowledge directly relevant to the subject matter of the programme may also be given. </a:t>
              </a:r>
            </a:p>
            <a:p>
              <a:pPr marL="171450" lvl="1" indent="-171450" defTabSz="800100">
                <a:lnSpc>
                  <a:spcPct val="110000"/>
                </a:lnSpc>
                <a:spcBef>
                  <a:spcPts val="500"/>
                </a:spcBef>
                <a:spcAft>
                  <a:spcPct val="15000"/>
                </a:spcAft>
                <a:buChar char="••"/>
              </a:pPr>
              <a:r>
                <a:rPr lang="en-IN" sz="1600" dirty="0">
                  <a:latin typeface="Cambria" panose="02040503050406030204" pitchFamily="18" charset="0"/>
                </a:rPr>
                <a:t>Firm name may also be mentioned, however, any exaggerated claim or any kind of comparison is not permissible. </a:t>
              </a:r>
            </a:p>
            <a:p>
              <a:pPr marL="171450" lvl="1" indent="-171450" defTabSz="800100">
                <a:lnSpc>
                  <a:spcPct val="110000"/>
                </a:lnSpc>
                <a:spcBef>
                  <a:spcPts val="500"/>
                </a:spcBef>
                <a:spcAft>
                  <a:spcPct val="15000"/>
                </a:spcAft>
                <a:buChar char="••"/>
              </a:pPr>
              <a:r>
                <a:rPr lang="en-IN" sz="1600" dirty="0">
                  <a:latin typeface="Cambria" panose="02040503050406030204" pitchFamily="18" charset="0"/>
                </a:rPr>
                <a:t>What he may say or write must not be promotional of him or his firm but must be an objective professional view of the topic under consideration.</a:t>
              </a:r>
            </a:p>
          </p:txBody>
        </p:sp>
      </p:grpSp>
    </p:spTree>
    <p:extLst>
      <p:ext uri="{BB962C8B-B14F-4D97-AF65-F5344CB8AC3E}">
        <p14:creationId xmlns:p14="http://schemas.microsoft.com/office/powerpoint/2010/main" val="34718893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Guidance on other matters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4100" name="Picture 4" descr="Padlock, Shed, Locked, Lock, Sec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335" y="2300866"/>
            <a:ext cx="4104979" cy="27355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aphicFrame>
        <p:nvGraphicFramePr>
          <p:cNvPr id="10" name="Table 9"/>
          <p:cNvGraphicFramePr>
            <a:graphicFrameLocks noGrp="1"/>
          </p:cNvGraphicFramePr>
          <p:nvPr>
            <p:extLst>
              <p:ext uri="{D42A27DB-BD31-4B8C-83A1-F6EECF244321}">
                <p14:modId xmlns:p14="http://schemas.microsoft.com/office/powerpoint/2010/main" val="1190658120"/>
              </p:ext>
            </p:extLst>
          </p:nvPr>
        </p:nvGraphicFramePr>
        <p:xfrm>
          <a:off x="543950" y="1436371"/>
          <a:ext cx="7148621" cy="4829807"/>
        </p:xfrm>
        <a:graphic>
          <a:graphicData uri="http://schemas.openxmlformats.org/drawingml/2006/table">
            <a:tbl>
              <a:tblPr firstRow="1" bandRow="1">
                <a:tableStyleId>{F5AB1C69-6EDB-4FF4-983F-18BD219EF322}</a:tableStyleId>
              </a:tblPr>
              <a:tblGrid>
                <a:gridCol w="1676736">
                  <a:extLst>
                    <a:ext uri="{9D8B030D-6E8A-4147-A177-3AD203B41FA5}">
                      <a16:colId xmlns:a16="http://schemas.microsoft.com/office/drawing/2014/main" val="20000"/>
                    </a:ext>
                  </a:extLst>
                </a:gridCol>
                <a:gridCol w="1640114">
                  <a:extLst>
                    <a:ext uri="{9D8B030D-6E8A-4147-A177-3AD203B41FA5}">
                      <a16:colId xmlns:a16="http://schemas.microsoft.com/office/drawing/2014/main" val="20001"/>
                    </a:ext>
                  </a:extLst>
                </a:gridCol>
                <a:gridCol w="3831771">
                  <a:extLst>
                    <a:ext uri="{9D8B030D-6E8A-4147-A177-3AD203B41FA5}">
                      <a16:colId xmlns:a16="http://schemas.microsoft.com/office/drawing/2014/main" val="20002"/>
                    </a:ext>
                  </a:extLst>
                </a:gridCol>
              </a:tblGrid>
              <a:tr h="590456">
                <a:tc>
                  <a:txBody>
                    <a:bodyPr/>
                    <a:lstStyle/>
                    <a:p>
                      <a:pPr algn="ctr"/>
                      <a:r>
                        <a:rPr lang="en-US" sz="2200" dirty="0">
                          <a:latin typeface="Cambria" panose="02040503050406030204" pitchFamily="18" charset="0"/>
                        </a:rPr>
                        <a:t>Particulars</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2009</a:t>
                      </a:r>
                      <a:endParaRPr lang="en-IN" sz="2200" dirty="0">
                        <a:latin typeface="Cambria" panose="02040503050406030204" pitchFamily="18" charset="0"/>
                      </a:endParaRPr>
                    </a:p>
                  </a:txBody>
                  <a:tcPr/>
                </a:tc>
                <a:tc>
                  <a:txBody>
                    <a:bodyPr/>
                    <a:lstStyle/>
                    <a:p>
                      <a:pPr algn="ctr"/>
                      <a:r>
                        <a:rPr lang="en-US" sz="2200" dirty="0">
                          <a:latin typeface="Cambria" panose="02040503050406030204" pitchFamily="18" charset="0"/>
                        </a:rPr>
                        <a:t>Code of Ethics, 2019</a:t>
                      </a:r>
                      <a:endParaRPr lang="en-IN" sz="2200" dirty="0">
                        <a:latin typeface="Cambria" panose="02040503050406030204" pitchFamily="18" charset="0"/>
                      </a:endParaRPr>
                    </a:p>
                  </a:txBody>
                  <a:tcPr/>
                </a:tc>
                <a:extLst>
                  <a:ext uri="{0D108BD9-81ED-4DB2-BD59-A6C34878D82A}">
                    <a16:rowId xmlns:a16="http://schemas.microsoft.com/office/drawing/2014/main" val="10000"/>
                  </a:ext>
                </a:extLst>
              </a:tr>
              <a:tr h="1391790">
                <a:tc>
                  <a:txBody>
                    <a:bodyPr/>
                    <a:lstStyle/>
                    <a:p>
                      <a:r>
                        <a:rPr lang="en-US" sz="1600" b="1" dirty="0">
                          <a:solidFill>
                            <a:schemeClr val="tx1"/>
                          </a:solidFill>
                          <a:latin typeface="Cambria" panose="02040503050406030204" pitchFamily="18" charset="0"/>
                        </a:rPr>
                        <a:t>Premises</a:t>
                      </a:r>
                      <a:r>
                        <a:rPr lang="en-US" sz="1600" b="1" baseline="0" dirty="0">
                          <a:solidFill>
                            <a:schemeClr val="tx1"/>
                          </a:solidFill>
                          <a:latin typeface="Cambria" panose="02040503050406030204" pitchFamily="18" charset="0"/>
                        </a:rPr>
                        <a:t> are locked</a:t>
                      </a:r>
                      <a:endParaRPr lang="en-US" sz="1600" b="1" dirty="0">
                        <a:solidFill>
                          <a:schemeClr val="tx1"/>
                        </a:solidFill>
                        <a:latin typeface="Cambria" panose="02040503050406030204" pitchFamily="18" charset="0"/>
                      </a:endParaRPr>
                    </a:p>
                  </a:txBody>
                  <a:tcPr/>
                </a:tc>
                <a:tc>
                  <a:txBody>
                    <a:bodyPr/>
                    <a:lstStyle/>
                    <a:p>
                      <a:pPr algn="ctr"/>
                      <a:r>
                        <a:rPr lang="en-US" sz="1600" b="0" dirty="0">
                          <a:solidFill>
                            <a:schemeClr val="tx1"/>
                          </a:solidFill>
                          <a:latin typeface="Cambria" panose="02040503050406030204" pitchFamily="18" charset="0"/>
                        </a:rPr>
                        <a:t>Silent</a:t>
                      </a:r>
                    </a:p>
                  </a:txBody>
                  <a:tcPr/>
                </a:tc>
                <a:tc>
                  <a:txBody>
                    <a:bodyPr/>
                    <a:lstStyle/>
                    <a:p>
                      <a:r>
                        <a:rPr lang="en-US" sz="1600" b="0" kern="1200" dirty="0">
                          <a:solidFill>
                            <a:schemeClr val="tx1"/>
                          </a:solidFill>
                          <a:effectLst/>
                          <a:latin typeface="Cambria" panose="02040503050406030204" pitchFamily="18" charset="0"/>
                          <a:ea typeface="+mn-ea"/>
                          <a:cs typeface="+mn-cs"/>
                        </a:rPr>
                        <a:t>Communication received back by the Incoming Auditor with “Office found Locked” written on the Acknowledgment Due column shall be deemed as delivered </a:t>
                      </a:r>
                      <a:endParaRPr lang="en-US" sz="1600" b="0" dirty="0">
                        <a:solidFill>
                          <a:schemeClr val="tx1"/>
                        </a:solidFill>
                        <a:latin typeface="Cambria" panose="02040503050406030204" pitchFamily="18" charset="0"/>
                      </a:endParaRPr>
                    </a:p>
                  </a:txBody>
                  <a:tcPr/>
                </a:tc>
                <a:extLst>
                  <a:ext uri="{0D108BD9-81ED-4DB2-BD59-A6C34878D82A}">
                    <a16:rowId xmlns:a16="http://schemas.microsoft.com/office/drawing/2014/main" val="10001"/>
                  </a:ext>
                </a:extLst>
              </a:tr>
              <a:tr h="2340737">
                <a:tc>
                  <a:txBody>
                    <a:bodyPr/>
                    <a:lstStyle/>
                    <a:p>
                      <a:r>
                        <a:rPr lang="en-US" sz="1600" b="1" kern="1200" dirty="0">
                          <a:solidFill>
                            <a:schemeClr val="tx1"/>
                          </a:solidFill>
                          <a:effectLst/>
                          <a:latin typeface="Cambria" panose="02040503050406030204" pitchFamily="18" charset="0"/>
                          <a:ea typeface="+mn-ea"/>
                          <a:cs typeface="+mn-cs"/>
                        </a:rPr>
                        <a:t>Firm not found at the given Registered address </a:t>
                      </a:r>
                      <a:endParaRPr lang="en-US" sz="1600" b="1" dirty="0">
                        <a:solidFill>
                          <a:schemeClr val="tx1"/>
                        </a:solidFill>
                        <a:latin typeface="Cambria" panose="02040503050406030204" pitchFamily="18" charset="0"/>
                      </a:endParaRPr>
                    </a:p>
                  </a:txBody>
                  <a:tcPr/>
                </a:tc>
                <a:tc>
                  <a:txBody>
                    <a:bodyPr/>
                    <a:lstStyle/>
                    <a:p>
                      <a:pPr algn="ctr"/>
                      <a:r>
                        <a:rPr lang="en-US" sz="1600" b="0" dirty="0">
                          <a:solidFill>
                            <a:schemeClr val="tx1"/>
                          </a:solidFill>
                          <a:latin typeface="Cambria" panose="02040503050406030204" pitchFamily="18" charset="0"/>
                        </a:rPr>
                        <a:t>Silent</a:t>
                      </a:r>
                    </a:p>
                  </a:txBody>
                  <a:tcPr/>
                </a:tc>
                <a:tc>
                  <a:txBody>
                    <a:bodyPr/>
                    <a:lstStyle/>
                    <a:p>
                      <a:r>
                        <a:rPr lang="en-US" sz="1600" b="0" kern="1200" dirty="0">
                          <a:solidFill>
                            <a:schemeClr val="tx1"/>
                          </a:solidFill>
                          <a:effectLst/>
                          <a:latin typeface="Cambria" panose="02040503050406030204" pitchFamily="18" charset="0"/>
                          <a:ea typeface="+mn-ea"/>
                          <a:cs typeface="+mn-cs"/>
                        </a:rPr>
                        <a:t>If Communication sent by with remarks “No such office exists at this address”, and address  is registered with Institute -  deemed to be delivered, </a:t>
                      </a:r>
                    </a:p>
                    <a:p>
                      <a:endParaRPr lang="en-US" sz="1600" b="0" kern="1200" dirty="0">
                        <a:solidFill>
                          <a:schemeClr val="tx1"/>
                        </a:solidFill>
                        <a:effectLst/>
                        <a:latin typeface="Cambria" panose="02040503050406030204" pitchFamily="18" charset="0"/>
                        <a:ea typeface="+mn-ea"/>
                        <a:cs typeface="+mn-cs"/>
                      </a:endParaRPr>
                    </a:p>
                    <a:p>
                      <a:r>
                        <a:rPr lang="en-US" sz="1600" b="0" kern="1200" dirty="0">
                          <a:solidFill>
                            <a:schemeClr val="tx1"/>
                          </a:solidFill>
                          <a:effectLst/>
                          <a:latin typeface="Cambria" panose="02040503050406030204" pitchFamily="18" charset="0"/>
                          <a:ea typeface="+mn-ea"/>
                          <a:cs typeface="+mn-cs"/>
                        </a:rPr>
                        <a:t>unless the retiring auditor proves that it was not really served and that he was not responsible for such non-service. 	</a:t>
                      </a:r>
                      <a:endParaRPr lang="en-US" sz="1600" b="0" dirty="0">
                        <a:solidFill>
                          <a:schemeClr val="tx1"/>
                        </a:solidFill>
                        <a:latin typeface="Cambria" panose="020405030504060302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13050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fr-FR" sz="3200" b="1" dirty="0">
                <a:solidFill>
                  <a:schemeClr val="accent5">
                    <a:lumMod val="50000"/>
                  </a:schemeClr>
                </a:solidFill>
                <a:latin typeface="Cambria" panose="02040503050406030204" pitchFamily="18" charset="0"/>
              </a:rPr>
              <a:t>HUF vis-à-vis member in practice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3" name="Diagram 2"/>
          <p:cNvGraphicFramePr/>
          <p:nvPr>
            <p:extLst>
              <p:ext uri="{D42A27DB-BD31-4B8C-83A1-F6EECF244321}">
                <p14:modId xmlns:p14="http://schemas.microsoft.com/office/powerpoint/2010/main" val="3959159320"/>
              </p:ext>
            </p:extLst>
          </p:nvPr>
        </p:nvGraphicFramePr>
        <p:xfrm>
          <a:off x="123036" y="2342630"/>
          <a:ext cx="5721977" cy="301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Man, Business, Cartoon, Businessm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4822" y="1396285"/>
            <a:ext cx="5034818" cy="39159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0" y="5675086"/>
            <a:ext cx="12192000" cy="89988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dirty="0">
                <a:solidFill>
                  <a:srgbClr val="C00000"/>
                </a:solidFill>
                <a:latin typeface="Cambria" panose="02040503050406030204" pitchFamily="18" charset="0"/>
              </a:rPr>
              <a:t>Clarification incorporated  that a member engaged as Karta of a HUF doing family business, will be within the limit prescribed by Council if he makes investments from the funds pertaining to HUF only, provided, he is not actively engaged in the management of the said business.</a:t>
            </a:r>
          </a:p>
        </p:txBody>
      </p:sp>
      <p:sp>
        <p:nvSpPr>
          <p:cNvPr id="10" name="Pentagon 9"/>
          <p:cNvSpPr/>
          <p:nvPr/>
        </p:nvSpPr>
        <p:spPr>
          <a:xfrm>
            <a:off x="0" y="1297601"/>
            <a:ext cx="5878286" cy="682171"/>
          </a:xfrm>
          <a:prstGeom prst="homePlate">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b="1" dirty="0">
                <a:solidFill>
                  <a:srgbClr val="002060"/>
                </a:solidFill>
                <a:latin typeface="Cambria" panose="02040503050406030204" pitchFamily="18" charset="0"/>
              </a:rPr>
              <a:t>Guidance on a member in practice being member / Karta in a HUF doing business incorporated</a:t>
            </a:r>
            <a:endParaRPr lang="en-IN"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3780559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146" name="Picture 2" descr="Hook, Check Mark, Yes, Consent, D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29" y="5007428"/>
            <a:ext cx="3062514" cy="1850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Generally Accepted Audit Procedure </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Rectangle 1"/>
          <p:cNvSpPr/>
          <p:nvPr/>
        </p:nvSpPr>
        <p:spPr>
          <a:xfrm>
            <a:off x="1070714" y="1241324"/>
            <a:ext cx="10050572" cy="400110"/>
          </a:xfrm>
          <a:prstGeom prst="rect">
            <a:avLst/>
          </a:prstGeom>
        </p:spPr>
        <p:txBody>
          <a:bodyPr wrap="none">
            <a:spAutoFit/>
          </a:bodyPr>
          <a:lstStyle/>
          <a:p>
            <a:r>
              <a:rPr lang="en-IN" sz="2000" b="1" dirty="0">
                <a:solidFill>
                  <a:schemeClr val="accent5">
                    <a:lumMod val="50000"/>
                  </a:schemeClr>
                </a:solidFill>
                <a:latin typeface="Cambria" panose="02040503050406030204" pitchFamily="18" charset="0"/>
              </a:rPr>
              <a:t>Commentary  in Clause 9 of Part - I of Second Schedule - </a:t>
            </a:r>
            <a:r>
              <a:rPr lang="en-US" sz="2000" b="1" dirty="0">
                <a:solidFill>
                  <a:srgbClr val="002060"/>
                </a:solidFill>
                <a:latin typeface="Cambria" panose="02040503050406030204" pitchFamily="18" charset="0"/>
              </a:rPr>
              <a:t>Changes in the Revised Code</a:t>
            </a:r>
            <a:endParaRPr lang="en-IN" sz="2000" b="1" dirty="0">
              <a:solidFill>
                <a:srgbClr val="002060"/>
              </a:solidFill>
              <a:latin typeface="Cambria" panose="02040503050406030204" pitchFamily="18" charset="0"/>
            </a:endParaRPr>
          </a:p>
        </p:txBody>
      </p:sp>
      <p:graphicFrame>
        <p:nvGraphicFramePr>
          <p:cNvPr id="7" name="Diagram 6"/>
          <p:cNvGraphicFramePr/>
          <p:nvPr>
            <p:extLst>
              <p:ext uri="{D42A27DB-BD31-4B8C-83A1-F6EECF244321}">
                <p14:modId xmlns:p14="http://schemas.microsoft.com/office/powerpoint/2010/main" val="1623824922"/>
              </p:ext>
            </p:extLst>
          </p:nvPr>
        </p:nvGraphicFramePr>
        <p:xfrm>
          <a:off x="1420838" y="1641434"/>
          <a:ext cx="10323286" cy="349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4" descr="https://media.istockphoto.com/photos/selecting-person-and-building-team-business-people-relationship-picture-id1140300365?b=1&amp;k=6&amp;m=1140300365&amp;s=170667a&amp;w=0&amp;h=RoEgW1IOugiH72ibemkuwuKji3Okjc_jKUMLGnYS_-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7964" y="5001872"/>
            <a:ext cx="3063600" cy="185612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media.istockphoto.com/photos/signature-documents-picture-id1139151566?b=1&amp;k=6&amp;m=1139151566&amp;s=170667a&amp;w=0&amp;h=zZgzIielTe-y0pVMayIXgDu2X8im2zPC431AO-Ipew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79985" y="5007428"/>
            <a:ext cx="2778329" cy="1850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1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pic>
        <p:nvPicPr>
          <p:cNvPr id="7170" name="Picture 2" descr="Savings, Budget, Investment,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872" y="1400226"/>
            <a:ext cx="6358128" cy="5334399"/>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Ceiling of Fees – Self regulatory measures 2009	</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15" name="Rectangle 14"/>
          <p:cNvSpPr/>
          <p:nvPr/>
        </p:nvSpPr>
        <p:spPr>
          <a:xfrm>
            <a:off x="4992914" y="1075507"/>
            <a:ext cx="7199086" cy="56591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0" name="Group 9"/>
          <p:cNvGrpSpPr/>
          <p:nvPr/>
        </p:nvGrpSpPr>
        <p:grpSpPr>
          <a:xfrm>
            <a:off x="291318" y="1075507"/>
            <a:ext cx="8533367" cy="5659118"/>
            <a:chOff x="291318" y="1447307"/>
            <a:chExt cx="8533367" cy="5659118"/>
          </a:xfrm>
        </p:grpSpPr>
        <p:sp>
          <p:nvSpPr>
            <p:cNvPr id="11" name="Freeform 10"/>
            <p:cNvSpPr/>
            <p:nvPr/>
          </p:nvSpPr>
          <p:spPr>
            <a:xfrm>
              <a:off x="291318" y="1772026"/>
              <a:ext cx="8533367" cy="3017439"/>
            </a:xfrm>
            <a:custGeom>
              <a:avLst/>
              <a:gdLst>
                <a:gd name="connsiteX0" fmla="*/ 0 w 8533367"/>
                <a:gd name="connsiteY0" fmla="*/ 0 h 2772000"/>
                <a:gd name="connsiteX1" fmla="*/ 8533367 w 8533367"/>
                <a:gd name="connsiteY1" fmla="*/ 0 h 2772000"/>
                <a:gd name="connsiteX2" fmla="*/ 8533367 w 8533367"/>
                <a:gd name="connsiteY2" fmla="*/ 2772000 h 2772000"/>
                <a:gd name="connsiteX3" fmla="*/ 0 w 8533367"/>
                <a:gd name="connsiteY3" fmla="*/ 2772000 h 2772000"/>
                <a:gd name="connsiteX4" fmla="*/ 0 w 8533367"/>
                <a:gd name="connsiteY4" fmla="*/ 0 h 27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3367" h="2772000">
                  <a:moveTo>
                    <a:pt x="0" y="0"/>
                  </a:moveTo>
                  <a:lnTo>
                    <a:pt x="8533367" y="0"/>
                  </a:lnTo>
                  <a:lnTo>
                    <a:pt x="8533367" y="2772000"/>
                  </a:lnTo>
                  <a:lnTo>
                    <a:pt x="0" y="2772000"/>
                  </a:lnTo>
                  <a:lnTo>
                    <a:pt x="0" y="0"/>
                  </a:lnTo>
                  <a:close/>
                </a:path>
              </a:pathLst>
            </a:custGeom>
            <a:solidFill>
              <a:schemeClr val="lt1">
                <a:hueOff val="0"/>
                <a:satOff val="0"/>
                <a:lumOff val="0"/>
                <a:alpha val="60000"/>
              </a:schemeClr>
            </a:solidFill>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84" tIns="458216" rIns="662284" bIns="113792" numCol="1" spcCol="1270" anchor="t" anchorCtr="0">
              <a:noAutofit/>
            </a:bodyPr>
            <a:lstStyle/>
            <a:p>
              <a:pPr marL="171450" lvl="1" indent="-171450" algn="l" defTabSz="711200" rtl="0">
                <a:lnSpc>
                  <a:spcPct val="105000"/>
                </a:lnSpc>
                <a:spcBef>
                  <a:spcPct val="0"/>
                </a:spcBef>
                <a:spcAft>
                  <a:spcPct val="15000"/>
                </a:spcAft>
                <a:buChar char="••"/>
              </a:pPr>
              <a:r>
                <a:rPr lang="en-US" sz="1600" b="0" kern="1200" dirty="0">
                  <a:latin typeface="Cambria" panose="02040503050406030204" pitchFamily="18" charset="0"/>
                </a:rPr>
                <a:t>Existing chapter in Self Regulatory Measures recommended by Council has 40% limit on Fees from one or more clients under the same management. </a:t>
              </a:r>
              <a:endParaRPr lang="en-IN" sz="1600" b="0" kern="1200" dirty="0">
                <a:latin typeface="Cambria" panose="02040503050406030204" pitchFamily="18" charset="0"/>
              </a:endParaRPr>
            </a:p>
            <a:p>
              <a:pPr marL="171450" lvl="1" indent="-171450" algn="l" defTabSz="711200" rtl="0">
                <a:lnSpc>
                  <a:spcPct val="105000"/>
                </a:lnSpc>
                <a:spcBef>
                  <a:spcPct val="0"/>
                </a:spcBef>
                <a:spcAft>
                  <a:spcPct val="15000"/>
                </a:spcAft>
                <a:buChar char="••"/>
              </a:pPr>
              <a:r>
                <a:rPr lang="en-US" sz="1600" b="0" kern="1200" dirty="0">
                  <a:latin typeface="Cambria" panose="02040503050406030204" pitchFamily="18" charset="0"/>
                </a:rPr>
                <a:t>Exemptions from this chapter to :- </a:t>
              </a:r>
              <a:endParaRPr lang="en-IN" sz="1600" b="0" kern="1200" dirty="0">
                <a:latin typeface="Cambria" panose="02040503050406030204" pitchFamily="18" charset="0"/>
              </a:endParaRPr>
            </a:p>
            <a:p>
              <a:pPr marL="457200" lvl="2" indent="-285750" algn="l" defTabSz="711200" rtl="0">
                <a:lnSpc>
                  <a:spcPct val="105000"/>
                </a:lnSpc>
                <a:spcBef>
                  <a:spcPct val="0"/>
                </a:spcBef>
                <a:spcAft>
                  <a:spcPct val="15000"/>
                </a:spcAft>
                <a:buFont typeface="Courier New" panose="02070309020205020404" pitchFamily="49" charset="0"/>
                <a:buChar char="o"/>
              </a:pPr>
              <a:r>
                <a:rPr lang="en-US" sz="1600" b="0" kern="1200" dirty="0">
                  <a:latin typeface="Cambria" panose="02040503050406030204" pitchFamily="18" charset="0"/>
                </a:rPr>
                <a:t>less than two lakhs annual fees ;</a:t>
              </a:r>
              <a:endParaRPr lang="en-IN" sz="1600" b="0" kern="1200" dirty="0">
                <a:latin typeface="Cambria" panose="02040503050406030204" pitchFamily="18" charset="0"/>
              </a:endParaRPr>
            </a:p>
            <a:p>
              <a:pPr marL="457200" lvl="2" indent="-285750" algn="l" defTabSz="711200" rtl="0">
                <a:lnSpc>
                  <a:spcPct val="105000"/>
                </a:lnSpc>
                <a:spcBef>
                  <a:spcPct val="0"/>
                </a:spcBef>
                <a:spcAft>
                  <a:spcPct val="15000"/>
                </a:spcAft>
                <a:buFont typeface="Courier New" panose="02070309020205020404" pitchFamily="49" charset="0"/>
                <a:buChar char="o"/>
              </a:pPr>
              <a:r>
                <a:rPr lang="en-US" sz="1600" b="0" kern="1200" dirty="0">
                  <a:latin typeface="Cambria" panose="02040503050406030204" pitchFamily="18" charset="0"/>
                </a:rPr>
                <a:t>Audit  of government companies; </a:t>
              </a:r>
              <a:endParaRPr lang="en-IN" sz="1600" b="0" kern="1200" dirty="0">
                <a:latin typeface="Cambria" panose="02040503050406030204" pitchFamily="18" charset="0"/>
              </a:endParaRPr>
            </a:p>
            <a:p>
              <a:pPr marL="457200" lvl="2" indent="-285750" algn="l" defTabSz="711200" rtl="0">
                <a:lnSpc>
                  <a:spcPct val="105000"/>
                </a:lnSpc>
                <a:spcBef>
                  <a:spcPct val="0"/>
                </a:spcBef>
                <a:spcAft>
                  <a:spcPct val="15000"/>
                </a:spcAft>
                <a:buFont typeface="Courier New" panose="02070309020205020404" pitchFamily="49" charset="0"/>
                <a:buChar char="o"/>
              </a:pPr>
              <a:r>
                <a:rPr lang="en-US" sz="1600" b="0" kern="1200" dirty="0">
                  <a:latin typeface="Cambria" panose="02040503050406030204" pitchFamily="18" charset="0"/>
                </a:rPr>
                <a:t>public undertakings </a:t>
              </a:r>
              <a:endParaRPr lang="en-IN" sz="1600" b="0" kern="1200" dirty="0">
                <a:latin typeface="Cambria" panose="02040503050406030204" pitchFamily="18" charset="0"/>
              </a:endParaRPr>
            </a:p>
            <a:p>
              <a:pPr marL="457200" lvl="2" indent="-285750" algn="l" defTabSz="711200" rtl="0">
                <a:lnSpc>
                  <a:spcPct val="105000"/>
                </a:lnSpc>
                <a:spcBef>
                  <a:spcPct val="0"/>
                </a:spcBef>
                <a:spcAft>
                  <a:spcPct val="15000"/>
                </a:spcAft>
                <a:buFont typeface="Courier New" panose="02070309020205020404" pitchFamily="49" charset="0"/>
                <a:buChar char="o"/>
              </a:pPr>
              <a:r>
                <a:rPr lang="en-US" sz="1600" b="0" kern="1200" dirty="0">
                  <a:latin typeface="Cambria" panose="02040503050406030204" pitchFamily="18" charset="0"/>
                </a:rPr>
                <a:t>Nationalized banks </a:t>
              </a:r>
              <a:endParaRPr lang="en-IN" sz="1600" b="0" kern="1200" dirty="0">
                <a:latin typeface="Cambria" panose="02040503050406030204" pitchFamily="18" charset="0"/>
              </a:endParaRPr>
            </a:p>
            <a:p>
              <a:pPr marL="457200" lvl="2" indent="-285750" algn="l" defTabSz="711200" rtl="0">
                <a:lnSpc>
                  <a:spcPct val="105000"/>
                </a:lnSpc>
                <a:spcBef>
                  <a:spcPct val="0"/>
                </a:spcBef>
                <a:spcAft>
                  <a:spcPct val="15000"/>
                </a:spcAft>
                <a:buFont typeface="Courier New" panose="02070309020205020404" pitchFamily="49" charset="0"/>
                <a:buChar char="o"/>
              </a:pPr>
              <a:r>
                <a:rPr lang="en-US" sz="1600" b="0" kern="1200" dirty="0">
                  <a:latin typeface="Cambria" panose="02040503050406030204" pitchFamily="18" charset="0"/>
                </a:rPr>
                <a:t>public financial institutions ; </a:t>
              </a:r>
              <a:endParaRPr lang="en-IN" sz="1600" b="0" kern="1200" dirty="0">
                <a:latin typeface="Cambria" panose="02040503050406030204" pitchFamily="18" charset="0"/>
              </a:endParaRPr>
            </a:p>
            <a:p>
              <a:pPr marL="457200" lvl="2" indent="-285750" algn="l" defTabSz="711200" rtl="0">
                <a:lnSpc>
                  <a:spcPct val="105000"/>
                </a:lnSpc>
                <a:spcBef>
                  <a:spcPct val="0"/>
                </a:spcBef>
                <a:spcAft>
                  <a:spcPct val="15000"/>
                </a:spcAft>
                <a:buFont typeface="Courier New" panose="02070309020205020404" pitchFamily="49" charset="0"/>
                <a:buChar char="o"/>
              </a:pPr>
              <a:r>
                <a:rPr lang="en-US" sz="1600" b="0" kern="1200" dirty="0">
                  <a:latin typeface="Cambria" panose="02040503050406030204" pitchFamily="18" charset="0"/>
                </a:rPr>
                <a:t>where appointments are made by Government</a:t>
              </a:r>
              <a:endParaRPr lang="en-IN" sz="1600" b="0" kern="1200" dirty="0">
                <a:latin typeface="Cambria" panose="02040503050406030204" pitchFamily="18" charset="0"/>
              </a:endParaRPr>
            </a:p>
          </p:txBody>
        </p:sp>
        <p:sp>
          <p:nvSpPr>
            <p:cNvPr id="12" name="Freeform 11"/>
            <p:cNvSpPr/>
            <p:nvPr/>
          </p:nvSpPr>
          <p:spPr>
            <a:xfrm>
              <a:off x="717986" y="1447307"/>
              <a:ext cx="5973356" cy="649440"/>
            </a:xfrm>
            <a:custGeom>
              <a:avLst/>
              <a:gdLst>
                <a:gd name="connsiteX0" fmla="*/ 0 w 5973356"/>
                <a:gd name="connsiteY0" fmla="*/ 108242 h 649440"/>
                <a:gd name="connsiteX1" fmla="*/ 108242 w 5973356"/>
                <a:gd name="connsiteY1" fmla="*/ 0 h 649440"/>
                <a:gd name="connsiteX2" fmla="*/ 5865114 w 5973356"/>
                <a:gd name="connsiteY2" fmla="*/ 0 h 649440"/>
                <a:gd name="connsiteX3" fmla="*/ 5973356 w 5973356"/>
                <a:gd name="connsiteY3" fmla="*/ 108242 h 649440"/>
                <a:gd name="connsiteX4" fmla="*/ 5973356 w 5973356"/>
                <a:gd name="connsiteY4" fmla="*/ 541198 h 649440"/>
                <a:gd name="connsiteX5" fmla="*/ 5865114 w 5973356"/>
                <a:gd name="connsiteY5" fmla="*/ 649440 h 649440"/>
                <a:gd name="connsiteX6" fmla="*/ 108242 w 5973356"/>
                <a:gd name="connsiteY6" fmla="*/ 649440 h 649440"/>
                <a:gd name="connsiteX7" fmla="*/ 0 w 5973356"/>
                <a:gd name="connsiteY7" fmla="*/ 541198 h 649440"/>
                <a:gd name="connsiteX8" fmla="*/ 0 w 597335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3356" h="649440">
                  <a:moveTo>
                    <a:pt x="0" y="108242"/>
                  </a:moveTo>
                  <a:cubicBezTo>
                    <a:pt x="0" y="48462"/>
                    <a:pt x="48462" y="0"/>
                    <a:pt x="108242" y="0"/>
                  </a:cubicBezTo>
                  <a:lnTo>
                    <a:pt x="5865114" y="0"/>
                  </a:lnTo>
                  <a:cubicBezTo>
                    <a:pt x="5924894" y="0"/>
                    <a:pt x="5973356" y="48462"/>
                    <a:pt x="5973356" y="108242"/>
                  </a:cubicBezTo>
                  <a:lnTo>
                    <a:pt x="5973356" y="541198"/>
                  </a:lnTo>
                  <a:cubicBezTo>
                    <a:pt x="5973356" y="600978"/>
                    <a:pt x="5924894" y="649440"/>
                    <a:pt x="5865114" y="649440"/>
                  </a:cubicBezTo>
                  <a:lnTo>
                    <a:pt x="108242" y="649440"/>
                  </a:lnTo>
                  <a:cubicBezTo>
                    <a:pt x="48462" y="649440"/>
                    <a:pt x="0" y="600978"/>
                    <a:pt x="0" y="541198"/>
                  </a:cubicBezTo>
                  <a:lnTo>
                    <a:pt x="0" y="10824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57482" tIns="31703" rIns="257482" bIns="31703" numCol="1" spcCol="1270" anchor="ctr" anchorCtr="0">
              <a:noAutofit/>
            </a:bodyPr>
            <a:lstStyle/>
            <a:p>
              <a:pPr lvl="0" algn="l" defTabSz="711200" rtl="0">
                <a:lnSpc>
                  <a:spcPct val="90000"/>
                </a:lnSpc>
                <a:spcBef>
                  <a:spcPct val="0"/>
                </a:spcBef>
                <a:spcAft>
                  <a:spcPct val="35000"/>
                </a:spcAft>
              </a:pPr>
              <a:r>
                <a:rPr lang="en-US" sz="1600" b="1" kern="1200">
                  <a:latin typeface="Cambria" panose="02040503050406030204" pitchFamily="18" charset="0"/>
                </a:rPr>
                <a:t>Code of Ethics, 2009</a:t>
              </a:r>
              <a:endParaRPr lang="en-IN" sz="1600" kern="1200">
                <a:latin typeface="Cambria" panose="02040503050406030204" pitchFamily="18" charset="0"/>
              </a:endParaRPr>
            </a:p>
          </p:txBody>
        </p:sp>
        <p:sp>
          <p:nvSpPr>
            <p:cNvPr id="13" name="Freeform 12"/>
            <p:cNvSpPr/>
            <p:nvPr/>
          </p:nvSpPr>
          <p:spPr>
            <a:xfrm>
              <a:off x="291318" y="5277826"/>
              <a:ext cx="8533367" cy="1828599"/>
            </a:xfrm>
            <a:custGeom>
              <a:avLst/>
              <a:gdLst>
                <a:gd name="connsiteX0" fmla="*/ 0 w 8533367"/>
                <a:gd name="connsiteY0" fmla="*/ 0 h 1489950"/>
                <a:gd name="connsiteX1" fmla="*/ 8533367 w 8533367"/>
                <a:gd name="connsiteY1" fmla="*/ 0 h 1489950"/>
                <a:gd name="connsiteX2" fmla="*/ 8533367 w 8533367"/>
                <a:gd name="connsiteY2" fmla="*/ 1489950 h 1489950"/>
                <a:gd name="connsiteX3" fmla="*/ 0 w 8533367"/>
                <a:gd name="connsiteY3" fmla="*/ 1489950 h 1489950"/>
                <a:gd name="connsiteX4" fmla="*/ 0 w 8533367"/>
                <a:gd name="connsiteY4" fmla="*/ 0 h 1489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3367" h="1489950">
                  <a:moveTo>
                    <a:pt x="0" y="0"/>
                  </a:moveTo>
                  <a:lnTo>
                    <a:pt x="8533367" y="0"/>
                  </a:lnTo>
                  <a:lnTo>
                    <a:pt x="8533367" y="1489950"/>
                  </a:lnTo>
                  <a:lnTo>
                    <a:pt x="0" y="1489950"/>
                  </a:lnTo>
                  <a:lnTo>
                    <a:pt x="0" y="0"/>
                  </a:lnTo>
                  <a:close/>
                </a:path>
              </a:pathLst>
            </a:custGeom>
            <a:solidFill>
              <a:schemeClr val="lt1">
                <a:hueOff val="0"/>
                <a:satOff val="0"/>
                <a:lumOff val="0"/>
                <a:alpha val="79000"/>
              </a:schemeClr>
            </a:solidFill>
            <a:ln>
              <a:solidFill>
                <a:srgbClr val="41719C"/>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62284" tIns="458216" rIns="662284" bIns="113792" numCol="1" spcCol="1270" anchor="t" anchorCtr="0">
              <a:noAutofit/>
            </a:bodyPr>
            <a:lstStyle/>
            <a:p>
              <a:pPr marL="171450" lvl="1" indent="-171450" algn="l" defTabSz="711200">
                <a:lnSpc>
                  <a:spcPct val="105000"/>
                </a:lnSpc>
                <a:spcBef>
                  <a:spcPts val="500"/>
                </a:spcBef>
                <a:spcAft>
                  <a:spcPct val="15000"/>
                </a:spcAft>
                <a:buChar char="••"/>
              </a:pPr>
              <a:r>
                <a:rPr lang="en-US" sz="1600" b="0" kern="1200" dirty="0">
                  <a:latin typeface="Cambria" panose="02040503050406030204" pitchFamily="18" charset="0"/>
                  <a:ea typeface="Arial Black" charset="0"/>
                  <a:cs typeface="Arial Black" charset="0"/>
                </a:rPr>
                <a:t>prescribes that more than 15% Fees from a client consecutively for two years, would require disclosure to those charged with governance. </a:t>
              </a:r>
            </a:p>
            <a:p>
              <a:pPr marL="171450" lvl="1" indent="-171450" algn="l" defTabSz="711200">
                <a:lnSpc>
                  <a:spcPct val="105000"/>
                </a:lnSpc>
                <a:spcBef>
                  <a:spcPts val="500"/>
                </a:spcBef>
                <a:spcAft>
                  <a:spcPct val="15000"/>
                </a:spcAft>
                <a:buChar char="••"/>
              </a:pPr>
              <a:r>
                <a:rPr lang="en-US" sz="1600" b="0" kern="1200" dirty="0">
                  <a:latin typeface="Cambria" panose="02040503050406030204" pitchFamily="18" charset="0"/>
                  <a:ea typeface="Arial Black" charset="0"/>
                  <a:cs typeface="Arial Black" charset="0"/>
                </a:rPr>
                <a:t>Exceptions same as in Self Regulatory measures.  Except for Annual Fees which is exempted </a:t>
              </a:r>
              <a:r>
                <a:rPr lang="en-US" sz="1600" b="0" kern="1200" dirty="0" err="1">
                  <a:latin typeface="Cambria" panose="02040503050406030204" pitchFamily="18" charset="0"/>
                  <a:ea typeface="Arial Black" charset="0"/>
                  <a:cs typeface="Arial Black" charset="0"/>
                </a:rPr>
                <a:t>upto</a:t>
              </a:r>
              <a:r>
                <a:rPr lang="en-US" sz="1600" b="0" kern="1200" dirty="0">
                  <a:latin typeface="Cambria" panose="02040503050406030204" pitchFamily="18" charset="0"/>
                  <a:ea typeface="Arial Black" charset="0"/>
                  <a:cs typeface="Arial Black" charset="0"/>
                </a:rPr>
                <a:t> </a:t>
              </a:r>
              <a:r>
                <a:rPr lang="en-US" sz="1600" b="0" kern="1200" dirty="0" err="1">
                  <a:latin typeface="Cambria" panose="02040503050406030204" pitchFamily="18" charset="0"/>
                  <a:ea typeface="Arial Black" charset="0"/>
                  <a:cs typeface="Arial Black" charset="0"/>
                </a:rPr>
                <a:t>Rs</a:t>
              </a:r>
              <a:r>
                <a:rPr lang="en-US" sz="1600" b="0" kern="1200" dirty="0">
                  <a:latin typeface="Cambria" panose="02040503050406030204" pitchFamily="18" charset="0"/>
                  <a:ea typeface="Arial Black" charset="0"/>
                  <a:cs typeface="Arial Black" charset="0"/>
                </a:rPr>
                <a:t>. 5 lakhs</a:t>
              </a:r>
            </a:p>
          </p:txBody>
        </p:sp>
        <p:sp>
          <p:nvSpPr>
            <p:cNvPr id="14" name="Freeform 13"/>
            <p:cNvSpPr/>
            <p:nvPr/>
          </p:nvSpPr>
          <p:spPr>
            <a:xfrm>
              <a:off x="717986" y="4953107"/>
              <a:ext cx="5973356" cy="649440"/>
            </a:xfrm>
            <a:custGeom>
              <a:avLst/>
              <a:gdLst>
                <a:gd name="connsiteX0" fmla="*/ 0 w 5973356"/>
                <a:gd name="connsiteY0" fmla="*/ 108242 h 649440"/>
                <a:gd name="connsiteX1" fmla="*/ 108242 w 5973356"/>
                <a:gd name="connsiteY1" fmla="*/ 0 h 649440"/>
                <a:gd name="connsiteX2" fmla="*/ 5865114 w 5973356"/>
                <a:gd name="connsiteY2" fmla="*/ 0 h 649440"/>
                <a:gd name="connsiteX3" fmla="*/ 5973356 w 5973356"/>
                <a:gd name="connsiteY3" fmla="*/ 108242 h 649440"/>
                <a:gd name="connsiteX4" fmla="*/ 5973356 w 5973356"/>
                <a:gd name="connsiteY4" fmla="*/ 541198 h 649440"/>
                <a:gd name="connsiteX5" fmla="*/ 5865114 w 5973356"/>
                <a:gd name="connsiteY5" fmla="*/ 649440 h 649440"/>
                <a:gd name="connsiteX6" fmla="*/ 108242 w 5973356"/>
                <a:gd name="connsiteY6" fmla="*/ 649440 h 649440"/>
                <a:gd name="connsiteX7" fmla="*/ 0 w 5973356"/>
                <a:gd name="connsiteY7" fmla="*/ 541198 h 649440"/>
                <a:gd name="connsiteX8" fmla="*/ 0 w 5973356"/>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3356" h="649440">
                  <a:moveTo>
                    <a:pt x="0" y="108242"/>
                  </a:moveTo>
                  <a:cubicBezTo>
                    <a:pt x="0" y="48462"/>
                    <a:pt x="48462" y="0"/>
                    <a:pt x="108242" y="0"/>
                  </a:cubicBezTo>
                  <a:lnTo>
                    <a:pt x="5865114" y="0"/>
                  </a:lnTo>
                  <a:cubicBezTo>
                    <a:pt x="5924894" y="0"/>
                    <a:pt x="5973356" y="48462"/>
                    <a:pt x="5973356" y="108242"/>
                  </a:cubicBezTo>
                  <a:lnTo>
                    <a:pt x="5973356" y="541198"/>
                  </a:lnTo>
                  <a:cubicBezTo>
                    <a:pt x="5973356" y="600978"/>
                    <a:pt x="5924894" y="649440"/>
                    <a:pt x="5865114" y="649440"/>
                  </a:cubicBezTo>
                  <a:lnTo>
                    <a:pt x="108242" y="649440"/>
                  </a:lnTo>
                  <a:cubicBezTo>
                    <a:pt x="48462" y="649440"/>
                    <a:pt x="0" y="600978"/>
                    <a:pt x="0" y="541198"/>
                  </a:cubicBezTo>
                  <a:lnTo>
                    <a:pt x="0" y="108242"/>
                  </a:lnTo>
                  <a:close/>
                </a:path>
              </a:pathLst>
            </a:custGeom>
            <a:solidFill>
              <a:srgbClr val="41719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57482" tIns="31703" rIns="257482" bIns="31703" numCol="1" spcCol="1270" anchor="ctr" anchorCtr="0">
              <a:noAutofit/>
            </a:bodyPr>
            <a:lstStyle/>
            <a:p>
              <a:pPr lvl="0" algn="l" defTabSz="711200" rtl="0">
                <a:lnSpc>
                  <a:spcPct val="90000"/>
                </a:lnSpc>
                <a:spcBef>
                  <a:spcPct val="0"/>
                </a:spcBef>
                <a:spcAft>
                  <a:spcPct val="35000"/>
                </a:spcAft>
              </a:pPr>
              <a:r>
                <a:rPr lang="en-US" sz="1600" b="1" kern="1200" dirty="0">
                  <a:latin typeface="Cambria" panose="02040503050406030204" pitchFamily="18" charset="0"/>
                  <a:ea typeface="Arial Black" charset="0"/>
                  <a:cs typeface="Arial Black" charset="0"/>
                </a:rPr>
                <a:t>Code of Ethics, 2019 (modified version of IESBA Code) </a:t>
              </a:r>
              <a:endParaRPr lang="en-IN" sz="1600" kern="1200" dirty="0">
                <a:latin typeface="Cambria" panose="02040503050406030204" pitchFamily="18" charset="0"/>
              </a:endParaRPr>
            </a:p>
          </p:txBody>
        </p:sp>
      </p:grpSp>
    </p:spTree>
    <p:extLst>
      <p:ext uri="{BB962C8B-B14F-4D97-AF65-F5344CB8AC3E}">
        <p14:creationId xmlns:p14="http://schemas.microsoft.com/office/powerpoint/2010/main" val="4197849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97220" y="23372"/>
            <a:ext cx="1091630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Decisions/Announcements of Ethical Standards Board </a:t>
            </a:r>
            <a:r>
              <a:rPr lang="en-IN" sz="2000" b="1" dirty="0">
                <a:solidFill>
                  <a:schemeClr val="accent5">
                    <a:lumMod val="50000"/>
                  </a:schemeClr>
                </a:solidFill>
                <a:latin typeface="Cambria" panose="02040503050406030204" pitchFamily="18" charset="0"/>
              </a:rPr>
              <a:t>(1/5)</a:t>
            </a:r>
            <a:endParaRPr lang="en-IN" sz="36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829635757"/>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54773" y="1477630"/>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79325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53551" y="98474"/>
            <a:ext cx="10907820"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Decisions/Announcements of Ethical Standards Board </a:t>
            </a:r>
            <a:r>
              <a:rPr lang="en-IN" sz="2000" b="1" dirty="0">
                <a:solidFill>
                  <a:schemeClr val="accent5">
                    <a:lumMod val="50000"/>
                  </a:schemeClr>
                </a:solidFill>
                <a:latin typeface="Cambria" panose="02040503050406030204" pitchFamily="18" charset="0"/>
              </a:rPr>
              <a:t>(2/5)</a:t>
            </a:r>
            <a:endParaRPr lang="en-IN" sz="2000" b="1" baseline="-25000"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2398721504"/>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54773" y="1477630"/>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0588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78562" y="52270"/>
            <a:ext cx="11013438"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Decisions/Announcements of Ethical Standards Board </a:t>
            </a:r>
            <a:r>
              <a:rPr lang="en-IN" sz="2000" b="1" dirty="0">
                <a:solidFill>
                  <a:schemeClr val="accent5">
                    <a:lumMod val="50000"/>
                  </a:schemeClr>
                </a:solidFill>
                <a:latin typeface="Cambria" panose="02040503050406030204" pitchFamily="18" charset="0"/>
              </a:rPr>
              <a:t>(3/5)</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23443065"/>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54773" y="1477630"/>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1234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Why First and Second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9" name="Diagram 8"/>
          <p:cNvGraphicFramePr/>
          <p:nvPr>
            <p:extLst>
              <p:ext uri="{D42A27DB-BD31-4B8C-83A1-F6EECF244321}">
                <p14:modId xmlns:p14="http://schemas.microsoft.com/office/powerpoint/2010/main" val="3121028507"/>
              </p:ext>
            </p:extLst>
          </p:nvPr>
        </p:nvGraphicFramePr>
        <p:xfrm>
          <a:off x="450165" y="1065478"/>
          <a:ext cx="11066864" cy="1924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729671226"/>
              </p:ext>
            </p:extLst>
          </p:nvPr>
        </p:nvGraphicFramePr>
        <p:xfrm>
          <a:off x="450164" y="2844801"/>
          <a:ext cx="4949150" cy="37882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12"/>
          <p:cNvGraphicFramePr/>
          <p:nvPr>
            <p:extLst>
              <p:ext uri="{D42A27DB-BD31-4B8C-83A1-F6EECF244321}">
                <p14:modId xmlns:p14="http://schemas.microsoft.com/office/powerpoint/2010/main" val="1152604341"/>
              </p:ext>
            </p:extLst>
          </p:nvPr>
        </p:nvGraphicFramePr>
        <p:xfrm>
          <a:off x="6201228" y="3004458"/>
          <a:ext cx="5294086" cy="357051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85097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95784" y="41239"/>
            <a:ext cx="11096216"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Decisions/Announcements of Ethical Standards Board </a:t>
            </a:r>
            <a:r>
              <a:rPr lang="en-IN" sz="2000" b="1" dirty="0">
                <a:solidFill>
                  <a:schemeClr val="accent5">
                    <a:lumMod val="50000"/>
                  </a:schemeClr>
                </a:solidFill>
                <a:latin typeface="Cambria" panose="02040503050406030204" pitchFamily="18" charset="0"/>
              </a:rPr>
              <a:t>(4/5)</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3362864757"/>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54773" y="1477630"/>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649018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53550" y="11959"/>
            <a:ext cx="10936850"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Decisions/Announcements of Ethical Standards Board </a:t>
            </a:r>
            <a:r>
              <a:rPr lang="en-IN" sz="2000" b="1" dirty="0">
                <a:solidFill>
                  <a:schemeClr val="accent5">
                    <a:lumMod val="50000"/>
                  </a:schemeClr>
                </a:solidFill>
                <a:latin typeface="Cambria" panose="02040503050406030204" pitchFamily="18" charset="0"/>
              </a:rPr>
              <a:t>(5/5)</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1275951739"/>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54773" y="1477630"/>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44335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20838" y="98474"/>
            <a:ext cx="104663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 of Ethical Standards Board</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741397462"/>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39373" y="1483052"/>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929753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20838" y="98474"/>
            <a:ext cx="104663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 of Ethical Standards Board</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extLst>
              <p:ext uri="{D42A27DB-BD31-4B8C-83A1-F6EECF244321}">
                <p14:modId xmlns:p14="http://schemas.microsoft.com/office/powerpoint/2010/main" val="3083179479"/>
              </p:ext>
            </p:extLst>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2022742" y="5267523"/>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39373" y="1483052"/>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848383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96" name="Picture 4" descr="White Male, 3D Man, Isolated, 3D, 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4172" y="3730171"/>
            <a:ext cx="3127828" cy="31278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20838" y="98474"/>
            <a:ext cx="104663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Recent Decisions of Ethical Standards Board </a:t>
            </a:r>
            <a:r>
              <a:rPr lang="en-IN" sz="2000" b="1" dirty="0">
                <a:solidFill>
                  <a:schemeClr val="accent5">
                    <a:lumMod val="50000"/>
                  </a:schemeClr>
                </a:solidFill>
                <a:latin typeface="Cambria" panose="02040503050406030204" pitchFamily="18" charset="0"/>
              </a:rPr>
              <a:t>(related to GST)</a:t>
            </a:r>
            <a:endParaRPr lang="en-IN" sz="2800" b="1" dirty="0">
              <a:solidFill>
                <a:schemeClr val="accent5">
                  <a:lumMod val="50000"/>
                </a:schemeClr>
              </a:solidFill>
              <a:latin typeface="Cambria" panose="02040503050406030204" pitchFamily="18" charset="0"/>
              <a:ea typeface="Roboto" panose="02000000000000000000" pitchFamily="2" charset="0"/>
            </a:endParaRPr>
          </a:p>
        </p:txBody>
      </p:sp>
      <p:graphicFrame>
        <p:nvGraphicFramePr>
          <p:cNvPr id="12" name="Diagram 11"/>
          <p:cNvGraphicFramePr/>
          <p:nvPr/>
        </p:nvGraphicFramePr>
        <p:xfrm>
          <a:off x="205574" y="1030408"/>
          <a:ext cx="11291892" cy="5476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6" name="Google Shape;239;p16"/>
          <p:cNvGrpSpPr/>
          <p:nvPr/>
        </p:nvGrpSpPr>
        <p:grpSpPr>
          <a:xfrm>
            <a:off x="6328965" y="3287234"/>
            <a:ext cx="528943" cy="522513"/>
            <a:chOff x="2594050" y="1631825"/>
            <a:chExt cx="439625" cy="439625"/>
          </a:xfrm>
          <a:solidFill>
            <a:srgbClr val="41719C"/>
          </a:solidFill>
        </p:grpSpPr>
        <p:sp>
          <p:nvSpPr>
            <p:cNvPr id="2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239;p16"/>
          <p:cNvGrpSpPr/>
          <p:nvPr/>
        </p:nvGrpSpPr>
        <p:grpSpPr>
          <a:xfrm>
            <a:off x="555919" y="3346723"/>
            <a:ext cx="478800" cy="478800"/>
            <a:chOff x="2594050" y="1631825"/>
            <a:chExt cx="439625" cy="439625"/>
          </a:xfrm>
          <a:solidFill>
            <a:srgbClr val="41719C"/>
          </a:solidFill>
        </p:grpSpPr>
        <p:sp>
          <p:nvSpPr>
            <p:cNvPr id="3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 name="Google Shape;239;p16"/>
          <p:cNvGrpSpPr/>
          <p:nvPr/>
        </p:nvGrpSpPr>
        <p:grpSpPr>
          <a:xfrm>
            <a:off x="3451492" y="5156697"/>
            <a:ext cx="478800" cy="478800"/>
            <a:chOff x="2594050" y="1631825"/>
            <a:chExt cx="439625" cy="439625"/>
          </a:xfrm>
          <a:solidFill>
            <a:srgbClr val="41719C"/>
          </a:solidFill>
        </p:grpSpPr>
        <p:sp>
          <p:nvSpPr>
            <p:cNvPr id="47"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239;p16"/>
          <p:cNvGrpSpPr/>
          <p:nvPr/>
        </p:nvGrpSpPr>
        <p:grpSpPr>
          <a:xfrm>
            <a:off x="6339373" y="1483052"/>
            <a:ext cx="478800" cy="478800"/>
            <a:chOff x="2594050" y="1631825"/>
            <a:chExt cx="439625" cy="439625"/>
          </a:xfrm>
          <a:solidFill>
            <a:srgbClr val="41719C"/>
          </a:solidFill>
        </p:grpSpPr>
        <p:sp>
          <p:nvSpPr>
            <p:cNvPr id="83"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239;p16"/>
          <p:cNvGrpSpPr/>
          <p:nvPr/>
        </p:nvGrpSpPr>
        <p:grpSpPr>
          <a:xfrm>
            <a:off x="542309" y="1480036"/>
            <a:ext cx="478202" cy="478119"/>
            <a:chOff x="2594050" y="1631825"/>
            <a:chExt cx="439625" cy="439625"/>
          </a:xfrm>
          <a:solidFill>
            <a:srgbClr val="41719C"/>
          </a:solidFill>
        </p:grpSpPr>
        <p:sp>
          <p:nvSpPr>
            <p:cNvPr id="88" name="Google Shape;240;p16"/>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41;p16"/>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42;p16"/>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43;p16"/>
            <p:cNvSpPr/>
            <p:nvPr/>
          </p:nvSpPr>
          <p:spPr>
            <a:xfrm>
              <a:off x="2801675" y="1740825"/>
              <a:ext cx="49950" cy="49950"/>
            </a:xfrm>
            <a:custGeom>
              <a:avLst/>
              <a:gdLst/>
              <a:ahLst/>
              <a:cxnLst/>
              <a:rect l="l" t="t" r="r" b="b"/>
              <a:pathLst>
                <a:path w="1998" h="1998" fill="none" extrusionOk="0">
                  <a:moveTo>
                    <a:pt x="1" y="1997"/>
                  </a:moveTo>
                  <a:lnTo>
                    <a:pt x="1998" y="0"/>
                  </a:lnTo>
                </a:path>
              </a:pathLst>
            </a:custGeom>
            <a:grpFill/>
            <a:ln w="22225" cap="rnd" cmpd="sng">
              <a:solidFill>
                <a:srgbClr val="4171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1757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Frequently Asked Questions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24580" name="Picture 4" descr="Decision, Question, Response,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1509" y="3410947"/>
            <a:ext cx="4155583" cy="4155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952328149"/>
              </p:ext>
            </p:extLst>
          </p:nvPr>
        </p:nvGraphicFramePr>
        <p:xfrm>
          <a:off x="176341" y="1096188"/>
          <a:ext cx="9697793" cy="432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9747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Frequently Asked Questions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24580" name="Picture 4" descr="Decision, Question, Response,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2327" y="3088782"/>
            <a:ext cx="4155583" cy="4155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3258229742"/>
              </p:ext>
            </p:extLst>
          </p:nvPr>
        </p:nvGraphicFramePr>
        <p:xfrm>
          <a:off x="176341" y="1096188"/>
          <a:ext cx="9032053" cy="432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9817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84775"/>
          </a:xfrm>
          <a:prstGeom prst="rect">
            <a:avLst/>
          </a:prstGeom>
          <a:noFill/>
        </p:spPr>
        <p:txBody>
          <a:bodyPr wrap="square" rtlCol="0">
            <a:spAutoFit/>
          </a:bodyPr>
          <a:lstStyle/>
          <a:p>
            <a:r>
              <a:rPr lang="en-IN" sz="3200" b="1" dirty="0">
                <a:solidFill>
                  <a:schemeClr val="accent5">
                    <a:lumMod val="50000"/>
                  </a:schemeClr>
                </a:solidFill>
                <a:latin typeface="Cambria" panose="02040503050406030204" pitchFamily="18" charset="0"/>
              </a:rPr>
              <a:t>Frequently Asked Questions</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pic>
        <p:nvPicPr>
          <p:cNvPr id="24580" name="Picture 4" descr="Decision, Question, Response, Horizon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808" y="2702416"/>
            <a:ext cx="4155583" cy="41555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p:cNvGraphicFramePr/>
          <p:nvPr>
            <p:extLst>
              <p:ext uri="{D42A27DB-BD31-4B8C-83A1-F6EECF244321}">
                <p14:modId xmlns:p14="http://schemas.microsoft.com/office/powerpoint/2010/main" val="293956757"/>
              </p:ext>
            </p:extLst>
          </p:nvPr>
        </p:nvGraphicFramePr>
        <p:xfrm>
          <a:off x="399244" y="1275006"/>
          <a:ext cx="8950817" cy="3168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256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media.istockphoto.com/photos/word-in-wooden-cube-picture-id1138177427?b=1&amp;k=6&amp;m=1138177427&amp;s=170667a&amp;w=0&amp;h=ACoUsq_7KibeNmPgNMJlm3yt8UXCs1_fY9X__PbMMb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396" y="1030308"/>
            <a:ext cx="7130603" cy="582769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61396" y="1030309"/>
            <a:ext cx="7130604" cy="5827691"/>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Pentagon 5"/>
          <p:cNvSpPr/>
          <p:nvPr/>
        </p:nvSpPr>
        <p:spPr>
          <a:xfrm>
            <a:off x="-28136" y="34080"/>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7" name="Straight Connector 6"/>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8" name="Pentagon 7"/>
          <p:cNvSpPr/>
          <p:nvPr/>
        </p:nvSpPr>
        <p:spPr>
          <a:xfrm>
            <a:off x="-28136" y="252130"/>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Ethical Standards Board - </a:t>
            </a:r>
            <a:r>
              <a:rPr lang="en-US" sz="2800" b="1" dirty="0">
                <a:solidFill>
                  <a:schemeClr val="tx2"/>
                </a:solidFill>
                <a:latin typeface="Cambria" panose="02040503050406030204" pitchFamily="18" charset="0"/>
              </a:rPr>
              <a:t>Publications</a:t>
            </a:r>
            <a:r>
              <a:rPr lang="en-US" b="1" dirty="0">
                <a:solidFill>
                  <a:schemeClr val="tx2"/>
                </a:solidFill>
                <a:latin typeface="Cambria" panose="02040503050406030204" pitchFamily="18" charset="0"/>
              </a:rPr>
              <a:t> </a:t>
            </a:r>
            <a:r>
              <a:rPr lang="en-US" sz="2000" b="1" i="1" dirty="0">
                <a:solidFill>
                  <a:schemeClr val="tx2"/>
                </a:solidFill>
                <a:latin typeface="Cambria" panose="02040503050406030204" pitchFamily="18" charset="0"/>
              </a:rPr>
              <a:t>(Follow the given link)</a:t>
            </a:r>
            <a:endParaRPr lang="en-US" sz="3200" b="1" i="1" dirty="0">
              <a:solidFill>
                <a:schemeClr val="tx2"/>
              </a:solidFill>
              <a:latin typeface="Cambria" panose="02040503050406030204" pitchFamily="18" charset="0"/>
            </a:endParaRPr>
          </a:p>
        </p:txBody>
      </p:sp>
      <p:sp>
        <p:nvSpPr>
          <p:cNvPr id="2" name="TextBox 1"/>
          <p:cNvSpPr txBox="1"/>
          <p:nvPr/>
        </p:nvSpPr>
        <p:spPr>
          <a:xfrm>
            <a:off x="256982" y="1622739"/>
            <a:ext cx="4292628" cy="4308872"/>
          </a:xfrm>
          <a:prstGeom prst="rect">
            <a:avLst/>
          </a:prstGeom>
          <a:noFill/>
        </p:spPr>
        <p:txBody>
          <a:bodyPr wrap="square" rtlCol="0">
            <a:spAutoFit/>
          </a:bodyPr>
          <a:lstStyle/>
          <a:p>
            <a:pPr marL="285750" indent="-285750">
              <a:lnSpc>
                <a:spcPct val="150000"/>
              </a:lnSpc>
              <a:spcBef>
                <a:spcPts val="300"/>
              </a:spcBef>
              <a:buFont typeface="Arial" panose="020B0604020202020204" pitchFamily="34" charset="0"/>
              <a:buChar char="•"/>
            </a:pPr>
            <a:r>
              <a:rPr lang="en-IN" sz="1900" dirty="0">
                <a:latin typeface="Cambria" panose="02040503050406030204" pitchFamily="18" charset="0"/>
                <a:hlinkClick r:id="rId3"/>
              </a:rPr>
              <a:t>Code of Ethics, 2019 - Volume I</a:t>
            </a:r>
            <a:endParaRPr lang="en-IN" sz="1900" dirty="0">
              <a:latin typeface="Cambria" panose="02040503050406030204" pitchFamily="18" charset="0"/>
            </a:endParaRPr>
          </a:p>
          <a:p>
            <a:pPr marL="285750" indent="-285750">
              <a:lnSpc>
                <a:spcPct val="150000"/>
              </a:lnSpc>
              <a:spcBef>
                <a:spcPts val="300"/>
              </a:spcBef>
              <a:buFont typeface="Arial" panose="020B0604020202020204" pitchFamily="34" charset="0"/>
              <a:buChar char="•"/>
            </a:pPr>
            <a:r>
              <a:rPr lang="en-IN" sz="1900" dirty="0">
                <a:latin typeface="Cambria" panose="02040503050406030204" pitchFamily="18" charset="0"/>
                <a:hlinkClick r:id="rId4"/>
              </a:rPr>
              <a:t>Code of Ethics, 2020 - Volume II</a:t>
            </a:r>
            <a:endParaRPr lang="en-IN" sz="1900" dirty="0">
              <a:latin typeface="Cambria" panose="02040503050406030204" pitchFamily="18" charset="0"/>
            </a:endParaRPr>
          </a:p>
          <a:p>
            <a:pPr marL="285750" indent="-285750">
              <a:lnSpc>
                <a:spcPct val="150000"/>
              </a:lnSpc>
              <a:spcBef>
                <a:spcPts val="300"/>
              </a:spcBef>
              <a:buFont typeface="Arial" panose="020B0604020202020204" pitchFamily="34" charset="0"/>
              <a:buChar char="•"/>
            </a:pPr>
            <a:r>
              <a:rPr lang="en-IN" sz="1900" dirty="0">
                <a:latin typeface="Cambria" panose="02040503050406030204" pitchFamily="18" charset="0"/>
                <a:hlinkClick r:id="rId5"/>
              </a:rPr>
              <a:t>Code of Ethics, 2020 - Volume III</a:t>
            </a:r>
            <a:endParaRPr lang="en-IN" sz="1900" dirty="0">
              <a:latin typeface="Cambria" panose="02040503050406030204" pitchFamily="18" charset="0"/>
            </a:endParaRPr>
          </a:p>
          <a:p>
            <a:pPr marL="285750" indent="-285750">
              <a:lnSpc>
                <a:spcPct val="150000"/>
              </a:lnSpc>
              <a:spcBef>
                <a:spcPts val="300"/>
              </a:spcBef>
              <a:buFont typeface="Arial" panose="020B0604020202020204" pitchFamily="34" charset="0"/>
              <a:buChar char="•"/>
            </a:pPr>
            <a:endParaRPr lang="en-IN" sz="1900" dirty="0">
              <a:latin typeface="Cambria" panose="02040503050406030204" pitchFamily="18" charset="0"/>
              <a:hlinkClick r:id="rId6"/>
            </a:endParaRPr>
          </a:p>
          <a:p>
            <a:pPr marL="285750" indent="-285750">
              <a:lnSpc>
                <a:spcPct val="150000"/>
              </a:lnSpc>
              <a:spcBef>
                <a:spcPts val="300"/>
              </a:spcBef>
              <a:buFont typeface="Arial" panose="020B0604020202020204" pitchFamily="34" charset="0"/>
              <a:buChar char="•"/>
            </a:pPr>
            <a:r>
              <a:rPr lang="en-IN" sz="1900" dirty="0">
                <a:latin typeface="Cambria" panose="02040503050406030204" pitchFamily="18" charset="0"/>
                <a:hlinkClick r:id="rId6"/>
              </a:rPr>
              <a:t>Code of Ethics, 2009 (Existing)</a:t>
            </a:r>
            <a:endParaRPr lang="en-IN" sz="1900" dirty="0">
              <a:latin typeface="Cambria" panose="02040503050406030204" pitchFamily="18" charset="0"/>
            </a:endParaRPr>
          </a:p>
          <a:p>
            <a:pPr marL="285750" indent="-285750">
              <a:lnSpc>
                <a:spcPct val="150000"/>
              </a:lnSpc>
              <a:spcBef>
                <a:spcPts val="300"/>
              </a:spcBef>
              <a:buFont typeface="Arial" panose="020B0604020202020204" pitchFamily="34" charset="0"/>
              <a:buChar char="•"/>
            </a:pPr>
            <a:endParaRPr lang="en-IN" sz="1900" dirty="0">
              <a:latin typeface="Cambria" panose="02040503050406030204" pitchFamily="18" charset="0"/>
              <a:hlinkClick r:id="rId7"/>
            </a:endParaRPr>
          </a:p>
          <a:p>
            <a:pPr marL="285750" indent="-285750">
              <a:lnSpc>
                <a:spcPct val="150000"/>
              </a:lnSpc>
              <a:spcBef>
                <a:spcPts val="300"/>
              </a:spcBef>
              <a:buFont typeface="Arial" panose="020B0604020202020204" pitchFamily="34" charset="0"/>
              <a:buChar char="•"/>
            </a:pPr>
            <a:r>
              <a:rPr lang="en-IN" sz="1900" dirty="0">
                <a:latin typeface="Cambria" panose="02040503050406030204" pitchFamily="18" charset="0"/>
                <a:hlinkClick r:id="rId7"/>
              </a:rPr>
              <a:t>Guidance note on Independence Auditors, 2005</a:t>
            </a:r>
            <a:endParaRPr lang="en-IN" sz="1900" dirty="0">
              <a:latin typeface="Cambria" panose="02040503050406030204" pitchFamily="18" charset="0"/>
            </a:endParaRPr>
          </a:p>
          <a:p>
            <a:pPr marL="285750" indent="-285750">
              <a:lnSpc>
                <a:spcPct val="150000"/>
              </a:lnSpc>
              <a:spcBef>
                <a:spcPts val="300"/>
              </a:spcBef>
              <a:buFont typeface="Arial" panose="020B0604020202020204" pitchFamily="34" charset="0"/>
              <a:buChar char="•"/>
            </a:pPr>
            <a:r>
              <a:rPr lang="en-IN" sz="1900" dirty="0">
                <a:latin typeface="Cambria" panose="02040503050406030204" pitchFamily="18" charset="0"/>
                <a:hlinkClick r:id="rId8"/>
              </a:rPr>
              <a:t>FAQ on Ethical Issues, 2018</a:t>
            </a:r>
            <a:endParaRPr lang="en-IN" sz="1900" dirty="0">
              <a:latin typeface="Cambria" panose="02040503050406030204" pitchFamily="18" charset="0"/>
            </a:endParaRPr>
          </a:p>
        </p:txBody>
      </p:sp>
    </p:spTree>
    <p:extLst>
      <p:ext uri="{BB962C8B-B14F-4D97-AF65-F5344CB8AC3E}">
        <p14:creationId xmlns:p14="http://schemas.microsoft.com/office/powerpoint/2010/main" val="2361689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34080"/>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52130"/>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Ethical Standards Board - </a:t>
            </a:r>
            <a:r>
              <a:rPr lang="en-US" sz="2800" b="1" dirty="0">
                <a:solidFill>
                  <a:schemeClr val="tx2"/>
                </a:solidFill>
                <a:latin typeface="Cambria" panose="02040503050406030204" pitchFamily="18" charset="0"/>
              </a:rPr>
              <a:t>Announcements</a:t>
            </a:r>
            <a:r>
              <a:rPr lang="en-US" b="1" dirty="0">
                <a:solidFill>
                  <a:schemeClr val="tx2"/>
                </a:solidFill>
                <a:latin typeface="Cambria" panose="02040503050406030204" pitchFamily="18" charset="0"/>
              </a:rPr>
              <a:t> </a:t>
            </a:r>
            <a:r>
              <a:rPr lang="en-US" sz="2000" b="1" i="1" dirty="0">
                <a:solidFill>
                  <a:schemeClr val="tx2"/>
                </a:solidFill>
                <a:latin typeface="Cambria" panose="02040503050406030204" pitchFamily="18" charset="0"/>
              </a:rPr>
              <a:t>(Follow the given link)</a:t>
            </a:r>
            <a:endParaRPr lang="en-US" sz="3200" b="1" i="1" dirty="0">
              <a:solidFill>
                <a:schemeClr val="tx2"/>
              </a:solidFill>
              <a:latin typeface="Cambria" panose="02040503050406030204" pitchFamily="18" charset="0"/>
            </a:endParaRPr>
          </a:p>
        </p:txBody>
      </p:sp>
      <p:sp>
        <p:nvSpPr>
          <p:cNvPr id="2" name="TextBox 1"/>
          <p:cNvSpPr txBox="1"/>
          <p:nvPr/>
        </p:nvSpPr>
        <p:spPr>
          <a:xfrm>
            <a:off x="511629" y="1087431"/>
            <a:ext cx="10842171" cy="5538632"/>
          </a:xfrm>
          <a:prstGeom prst="rect">
            <a:avLst/>
          </a:prstGeom>
          <a:noFill/>
        </p:spPr>
        <p:txBody>
          <a:bodyPr wrap="square" rtlCol="0">
            <a:spAutoFit/>
          </a:bodyPr>
          <a:lstStyle/>
          <a:p>
            <a:pPr marL="342900" indent="-342900">
              <a:lnSpc>
                <a:spcPct val="125000"/>
              </a:lnSpc>
              <a:buFont typeface="Arial" panose="020B0604020202020204" pitchFamily="34" charset="0"/>
              <a:buChar char="•"/>
            </a:pPr>
            <a:r>
              <a:rPr lang="en-US" sz="1900" dirty="0">
                <a:latin typeface="Cambria" panose="02040503050406030204" pitchFamily="18" charset="0"/>
                <a:hlinkClick r:id="rId2"/>
              </a:rPr>
              <a:t>Clarification on fees from a single client </a:t>
            </a:r>
            <a:endParaRPr lang="en-US"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3"/>
              </a:rPr>
              <a:t>Communication with the Retiring Auditor through Email</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4"/>
              </a:rPr>
              <a:t>Advisory on mentioning fees in advertisement issued by members</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5"/>
              </a:rPr>
              <a:t>FAQs on professional ethics of members pertaining to Bank assignments</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6"/>
              </a:rPr>
              <a:t>Announcement on Internal Auditor not to undertake GST Audit simultaneously</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7"/>
              </a:rPr>
              <a:t>FAQs on ethical issues relating to GST</a:t>
            </a:r>
            <a:br>
              <a:rPr lang="en-IN" sz="1900" dirty="0">
                <a:latin typeface="Cambria" panose="02040503050406030204" pitchFamily="18" charset="0"/>
              </a:rPr>
            </a:br>
            <a:r>
              <a:rPr lang="en-IN" sz="1900" dirty="0">
                <a:latin typeface="Cambria" panose="02040503050406030204" pitchFamily="18" charset="0"/>
                <a:hlinkClick r:id="rId8"/>
              </a:rPr>
              <a:t>Announcement on advertising by members in practice engaged in teaching institute</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9"/>
              </a:rPr>
              <a:t>Announcement on KYC Norms</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0"/>
              </a:rPr>
              <a:t>ICAI Code of conduct for elected, nominated or co-opted representatives</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1"/>
              </a:rPr>
              <a:t>Amendment in ICAI website guidelines</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2"/>
              </a:rPr>
              <a:t>Use of designation other than the designation CA</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3"/>
              </a:rPr>
              <a:t>Prohibition to undertake the auditing and accounting work together</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4"/>
              </a:rPr>
              <a:t>Ranking of CA firms</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5"/>
              </a:rPr>
              <a:t>Amendment in Council General Guidelines, 2008</a:t>
            </a:r>
            <a:endParaRPr lang="en-IN" sz="1900" dirty="0">
              <a:latin typeface="Cambria" panose="02040503050406030204" pitchFamily="18" charset="0"/>
            </a:endParaRPr>
          </a:p>
          <a:p>
            <a:pPr marL="342900" indent="-342900">
              <a:lnSpc>
                <a:spcPct val="125000"/>
              </a:lnSpc>
              <a:buFont typeface="Arial" panose="020B0604020202020204" pitchFamily="34" charset="0"/>
              <a:buChar char="•"/>
            </a:pPr>
            <a:r>
              <a:rPr lang="en-IN" sz="1900" dirty="0">
                <a:latin typeface="Cambria" panose="02040503050406030204" pitchFamily="18" charset="0"/>
                <a:hlinkClick r:id="rId16"/>
              </a:rPr>
              <a:t>Definition of Relative in Chapter IV of CGG, 2008</a:t>
            </a:r>
            <a:endParaRPr lang="en-IN" sz="1900" dirty="0">
              <a:latin typeface="Cambria" panose="02040503050406030204" pitchFamily="18" charset="0"/>
            </a:endParaRPr>
          </a:p>
        </p:txBody>
      </p:sp>
      <p:pic>
        <p:nvPicPr>
          <p:cNvPr id="20482" name="Picture 2" descr="Megaphone, Announcement, Information"/>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53500" y="3568791"/>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71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19" name="Group 18"/>
          <p:cNvGrpSpPr/>
          <p:nvPr/>
        </p:nvGrpSpPr>
        <p:grpSpPr>
          <a:xfrm>
            <a:off x="466298" y="1821923"/>
            <a:ext cx="11259403" cy="4824541"/>
            <a:chOff x="466298" y="3887189"/>
            <a:chExt cx="11259403" cy="775892"/>
          </a:xfrm>
        </p:grpSpPr>
        <p:sp>
          <p:nvSpPr>
            <p:cNvPr id="20" name="Rectangle 19"/>
            <p:cNvSpPr/>
            <p:nvPr/>
          </p:nvSpPr>
          <p:spPr>
            <a:xfrm>
              <a:off x="466298" y="3960845"/>
              <a:ext cx="11259403" cy="90501"/>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21" name="Freeform 20"/>
            <p:cNvSpPr/>
            <p:nvPr/>
          </p:nvSpPr>
          <p:spPr>
            <a:xfrm>
              <a:off x="1029268" y="3887189"/>
              <a:ext cx="7881582" cy="106015"/>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5096" tIns="7191" rIns="305096" bIns="7191" numCol="1" spcCol="1270" anchor="ctr" anchorCtr="0">
              <a:noAutofit/>
            </a:bodyPr>
            <a:lstStyle/>
            <a:p>
              <a:pPr lvl="0" algn="just" defTabSz="222250" rtl="0">
                <a:lnSpc>
                  <a:spcPct val="90000"/>
                </a:lnSpc>
                <a:spcBef>
                  <a:spcPct val="0"/>
                </a:spcBef>
                <a:spcAft>
                  <a:spcPct val="35000"/>
                </a:spcAft>
              </a:pPr>
              <a:r>
                <a:rPr lang="en-US" sz="1500" dirty="0">
                  <a:latin typeface="Cambria" panose="02040503050406030204" pitchFamily="18" charset="0"/>
                </a:rPr>
                <a:t>(</a:t>
              </a:r>
              <a:r>
                <a:rPr lang="en-US" sz="1500" kern="1200" dirty="0">
                  <a:latin typeface="Cambria" panose="02040503050406030204" pitchFamily="18" charset="0"/>
                </a:rPr>
                <a:t>1)	allows any person to </a:t>
              </a:r>
              <a:r>
                <a:rPr lang="en-US" sz="1500" b="1" kern="1200" dirty="0">
                  <a:latin typeface="Cambria" panose="02040503050406030204" pitchFamily="18" charset="0"/>
                </a:rPr>
                <a:t>practice in his name as a CA </a:t>
              </a:r>
              <a:r>
                <a:rPr lang="en-US" sz="1500" kern="1200" dirty="0">
                  <a:latin typeface="Cambria" panose="02040503050406030204" pitchFamily="18" charset="0"/>
                </a:rPr>
                <a:t>unless </a:t>
              </a:r>
              <a:r>
                <a:rPr lang="en-IN" sz="1500" kern="1200" dirty="0">
                  <a:latin typeface="Cambria" panose="02040503050406030204" pitchFamily="18" charset="0"/>
                </a:rPr>
                <a:t>such person is also a CA in practice and is in partnership with or employed by him</a:t>
              </a:r>
            </a:p>
          </p:txBody>
        </p:sp>
        <p:sp>
          <p:nvSpPr>
            <p:cNvPr id="22" name="Freeform 21"/>
            <p:cNvSpPr/>
            <p:nvPr/>
          </p:nvSpPr>
          <p:spPr>
            <a:xfrm>
              <a:off x="466298" y="4199291"/>
              <a:ext cx="11259403" cy="237718"/>
            </a:xfrm>
            <a:custGeom>
              <a:avLst/>
              <a:gdLst>
                <a:gd name="connsiteX0" fmla="*/ 0 w 11259403"/>
                <a:gd name="connsiteY0" fmla="*/ 0 h 212209"/>
                <a:gd name="connsiteX1" fmla="*/ 11259403 w 11259403"/>
                <a:gd name="connsiteY1" fmla="*/ 0 h 212209"/>
                <a:gd name="connsiteX2" fmla="*/ 11259403 w 11259403"/>
                <a:gd name="connsiteY2" fmla="*/ 212209 h 212209"/>
                <a:gd name="connsiteX3" fmla="*/ 0 w 11259403"/>
                <a:gd name="connsiteY3" fmla="*/ 212209 h 212209"/>
                <a:gd name="connsiteX4" fmla="*/ 0 w 11259403"/>
                <a:gd name="connsiteY4" fmla="*/ 0 h 21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12209">
                  <a:moveTo>
                    <a:pt x="0" y="0"/>
                  </a:moveTo>
                  <a:lnTo>
                    <a:pt x="11259403" y="0"/>
                  </a:lnTo>
                  <a:lnTo>
                    <a:pt x="11259403" y="212209"/>
                  </a:lnTo>
                  <a:lnTo>
                    <a:pt x="0" y="212209"/>
                  </a:lnTo>
                  <a:lnTo>
                    <a:pt x="0" y="0"/>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70456" rIns="873855" bIns="35560" numCol="1" spcCol="1270" anchor="b" anchorCtr="0">
              <a:noAutofit/>
            </a:bodyPr>
            <a:lstStyle/>
            <a:p>
              <a:pPr marL="0" lvl="1" algn="just" defTabSz="2222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a:latin typeface="Cambria" panose="02040503050406030204" pitchFamily="18" charset="0"/>
                </a:rPr>
                <a:t>D.S. Sadri vs. B.M </a:t>
              </a:r>
              <a:r>
                <a:rPr lang="en-IN" sz="1500" kern="1200" dirty="0" err="1">
                  <a:latin typeface="Cambria" panose="02040503050406030204" pitchFamily="18" charset="0"/>
                </a:rPr>
                <a:t>Pithawala</a:t>
              </a:r>
              <a:r>
                <a:rPr lang="en-IN" sz="1500" kern="1200" dirty="0">
                  <a:latin typeface="Cambria" panose="02040503050406030204" pitchFamily="18" charset="0"/>
                </a:rPr>
                <a:t> – A Chartered Accountant gave 50% of the Audit Fees received by him to the complainant, who was not a Chartered Accountant, under the nomenclature of office allowance and such an arrangement continued for a number of years – held guilty</a:t>
              </a:r>
            </a:p>
          </p:txBody>
        </p:sp>
        <p:sp>
          <p:nvSpPr>
            <p:cNvPr id="23" name="Freeform 22"/>
            <p:cNvSpPr/>
            <p:nvPr/>
          </p:nvSpPr>
          <p:spPr>
            <a:xfrm>
              <a:off x="1029268" y="4098181"/>
              <a:ext cx="7881582" cy="204990"/>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5096" tIns="7191" rIns="305096" bIns="7191"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(2)	pays or allows or agrees to pay or allow, directly or indirectly, </a:t>
              </a:r>
              <a:r>
                <a:rPr lang="en-IN" sz="1500" b="1" kern="1200" dirty="0">
                  <a:latin typeface="Cambria" panose="02040503050406030204" pitchFamily="18" charset="0"/>
                </a:rPr>
                <a:t>any share, commission or brokerage in the fees or profits of his professional business</a:t>
              </a:r>
              <a:r>
                <a:rPr lang="en-IN" sz="1500" kern="1200" dirty="0">
                  <a:latin typeface="Cambria" panose="02040503050406030204" pitchFamily="18" charset="0"/>
                </a:rPr>
                <a:t>, to any person other than a member of the Institute or a partner or a retired partner or the legal representative of a deceased partner, or a member of any other professional body</a:t>
              </a:r>
            </a:p>
          </p:txBody>
        </p:sp>
        <p:sp>
          <p:nvSpPr>
            <p:cNvPr id="24" name="Rectangle 23"/>
            <p:cNvSpPr/>
            <p:nvPr/>
          </p:nvSpPr>
          <p:spPr>
            <a:xfrm>
              <a:off x="466298" y="4557662"/>
              <a:ext cx="11259403" cy="105419"/>
            </a:xfrm>
            <a:prstGeom prst="rect">
              <a:avLst/>
            </a:pr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N"/>
            </a:p>
          </p:txBody>
        </p:sp>
        <p:sp>
          <p:nvSpPr>
            <p:cNvPr id="25" name="Freeform 24"/>
            <p:cNvSpPr/>
            <p:nvPr/>
          </p:nvSpPr>
          <p:spPr>
            <a:xfrm>
              <a:off x="1029268" y="4487492"/>
              <a:ext cx="7881582" cy="123490"/>
            </a:xfrm>
            <a:custGeom>
              <a:avLst/>
              <a:gdLst>
                <a:gd name="connsiteX0" fmla="*/ 0 w 7881582"/>
                <a:gd name="connsiteY0" fmla="*/ 24552 h 147311"/>
                <a:gd name="connsiteX1" fmla="*/ 24552 w 7881582"/>
                <a:gd name="connsiteY1" fmla="*/ 0 h 147311"/>
                <a:gd name="connsiteX2" fmla="*/ 7857030 w 7881582"/>
                <a:gd name="connsiteY2" fmla="*/ 0 h 147311"/>
                <a:gd name="connsiteX3" fmla="*/ 7881582 w 7881582"/>
                <a:gd name="connsiteY3" fmla="*/ 24552 h 147311"/>
                <a:gd name="connsiteX4" fmla="*/ 7881582 w 7881582"/>
                <a:gd name="connsiteY4" fmla="*/ 122759 h 147311"/>
                <a:gd name="connsiteX5" fmla="*/ 7857030 w 7881582"/>
                <a:gd name="connsiteY5" fmla="*/ 147311 h 147311"/>
                <a:gd name="connsiteX6" fmla="*/ 24552 w 7881582"/>
                <a:gd name="connsiteY6" fmla="*/ 147311 h 147311"/>
                <a:gd name="connsiteX7" fmla="*/ 0 w 7881582"/>
                <a:gd name="connsiteY7" fmla="*/ 122759 h 147311"/>
                <a:gd name="connsiteX8" fmla="*/ 0 w 7881582"/>
                <a:gd name="connsiteY8" fmla="*/ 24552 h 14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47311">
                  <a:moveTo>
                    <a:pt x="0" y="24552"/>
                  </a:moveTo>
                  <a:cubicBezTo>
                    <a:pt x="0" y="10992"/>
                    <a:pt x="10992" y="0"/>
                    <a:pt x="24552" y="0"/>
                  </a:cubicBezTo>
                  <a:lnTo>
                    <a:pt x="7857030" y="0"/>
                  </a:lnTo>
                  <a:cubicBezTo>
                    <a:pt x="7870590" y="0"/>
                    <a:pt x="7881582" y="10992"/>
                    <a:pt x="7881582" y="24552"/>
                  </a:cubicBezTo>
                  <a:lnTo>
                    <a:pt x="7881582" y="122759"/>
                  </a:lnTo>
                  <a:cubicBezTo>
                    <a:pt x="7881582" y="136319"/>
                    <a:pt x="7870590" y="147311"/>
                    <a:pt x="7857030" y="147311"/>
                  </a:cubicBezTo>
                  <a:lnTo>
                    <a:pt x="24552" y="147311"/>
                  </a:lnTo>
                  <a:cubicBezTo>
                    <a:pt x="10992" y="147311"/>
                    <a:pt x="0" y="136319"/>
                    <a:pt x="0" y="122759"/>
                  </a:cubicBezTo>
                  <a:lnTo>
                    <a:pt x="0" y="24552"/>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5096" tIns="7191" rIns="305096" bIns="7191" numCol="1" spcCol="1270" anchor="ctr" anchorCtr="0">
              <a:noAutofit/>
            </a:bodyPr>
            <a:lstStyle/>
            <a:p>
              <a:pPr lvl="0" algn="just" defTabSz="222250" rtl="0">
                <a:lnSpc>
                  <a:spcPct val="90000"/>
                </a:lnSpc>
                <a:spcBef>
                  <a:spcPct val="0"/>
                </a:spcBef>
                <a:spcAft>
                  <a:spcPct val="35000"/>
                </a:spcAft>
              </a:pPr>
              <a:r>
                <a:rPr lang="en-IN" sz="1500" kern="1200" dirty="0">
                  <a:latin typeface="Cambria" panose="02040503050406030204" pitchFamily="18" charset="0"/>
                </a:rPr>
                <a:t>(3)	accepts or agrees to accept any part of the profits of the professional work of a person who is not a member of the Institute </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33414880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Ethical Standards Board – </a:t>
            </a:r>
            <a:r>
              <a:rPr lang="en-US" sz="2800" b="1" dirty="0">
                <a:solidFill>
                  <a:schemeClr val="tx2"/>
                </a:solidFill>
                <a:latin typeface="Cambria" panose="02040503050406030204" pitchFamily="18" charset="0"/>
              </a:rPr>
              <a:t>Clarifications </a:t>
            </a:r>
            <a:r>
              <a:rPr lang="en-US" sz="2000" b="1" i="1" dirty="0">
                <a:solidFill>
                  <a:schemeClr val="tx2"/>
                </a:solidFill>
                <a:latin typeface="Cambria" panose="02040503050406030204" pitchFamily="18" charset="0"/>
              </a:rPr>
              <a:t>(Follow the given link)</a:t>
            </a:r>
            <a:endParaRPr lang="en-US" sz="3200" b="1" i="1" dirty="0">
              <a:solidFill>
                <a:schemeClr val="tx2"/>
              </a:solidFill>
              <a:latin typeface="Cambria" panose="02040503050406030204" pitchFamily="18" charset="0"/>
            </a:endParaRPr>
          </a:p>
        </p:txBody>
      </p:sp>
      <p:pic>
        <p:nvPicPr>
          <p:cNvPr id="22530" name="Picture 2" descr="Magnifying Glass, Search, To Fi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517" y="3404202"/>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4095" y="1532585"/>
            <a:ext cx="10529552" cy="4687437"/>
          </a:xfrm>
          <a:prstGeom prst="rect">
            <a:avLst/>
          </a:prstGeom>
          <a:noFill/>
        </p:spPr>
        <p:txBody>
          <a:bodyPr wrap="square" rtlCol="0">
            <a:spAutoFit/>
          </a:bodyPr>
          <a:lstStyle/>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3"/>
              </a:rPr>
              <a:t>Member in practice being a Karta of HUF</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4"/>
              </a:rPr>
              <a:t>Queries on elected representatives of ICAI and general members of ICAI</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5"/>
              </a:rPr>
              <a:t>Prohibition on undertaking concurrent audit and quarterly review of the same bank simultaneously</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6"/>
              </a:rPr>
              <a:t>Tax Audit assignments</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7"/>
              </a:rPr>
              <a:t>Acting as recovery consultant in banking sector</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8"/>
              </a:rPr>
              <a:t>Insurance financial advisory services</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9"/>
              </a:rPr>
              <a:t>Sharing of fees with Government</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10"/>
              </a:rPr>
              <a:t>Independent Directors and E-Intermediary</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US" sz="1900" dirty="0">
                <a:latin typeface="Cambria" panose="02040503050406030204" pitchFamily="18" charset="0"/>
                <a:hlinkClick r:id="rId11"/>
              </a:rPr>
              <a:t>Direct Selling Agent</a:t>
            </a:r>
            <a:endParaRPr lang="en-US"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12"/>
              </a:rPr>
              <a:t>Transfer of Goodwill of CA firm</a:t>
            </a:r>
            <a:endParaRPr lang="en-IN" sz="1900" dirty="0">
              <a:latin typeface="Cambria" panose="02040503050406030204" pitchFamily="18" charset="0"/>
            </a:endParaRPr>
          </a:p>
          <a:p>
            <a:pPr marL="285750" indent="-285750">
              <a:lnSpc>
                <a:spcPct val="120000"/>
              </a:lnSpc>
              <a:spcBef>
                <a:spcPts val="300"/>
              </a:spcBef>
              <a:buFont typeface="Arial" panose="020B0604020202020204" pitchFamily="34" charset="0"/>
              <a:buChar char="•"/>
            </a:pPr>
            <a:r>
              <a:rPr lang="en-IN" sz="1900" dirty="0">
                <a:latin typeface="Cambria" panose="02040503050406030204" pitchFamily="18" charset="0"/>
                <a:hlinkClick r:id="rId13"/>
              </a:rPr>
              <a:t>Whether Auditor of subsidiary company can be a director of holding company?</a:t>
            </a:r>
            <a:endParaRPr lang="en-US" sz="1900" dirty="0">
              <a:latin typeface="Cambria" panose="02040503050406030204" pitchFamily="18" charset="0"/>
            </a:endParaRPr>
          </a:p>
        </p:txBody>
      </p:sp>
    </p:spTree>
    <p:extLst>
      <p:ext uri="{BB962C8B-B14F-4D97-AF65-F5344CB8AC3E}">
        <p14:creationId xmlns:p14="http://schemas.microsoft.com/office/powerpoint/2010/main" val="701525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1420838" y="98474"/>
            <a:ext cx="9932962" cy="523220"/>
          </a:xfrm>
          <a:prstGeom prst="rect">
            <a:avLst/>
          </a:prstGeom>
          <a:noFill/>
        </p:spPr>
        <p:txBody>
          <a:bodyPr wrap="square" rtlCol="0">
            <a:spAutoFit/>
          </a:bodyPr>
          <a:lstStyle/>
          <a:p>
            <a:r>
              <a:rPr lang="en-IN" sz="2800" b="1" dirty="0">
                <a:solidFill>
                  <a:schemeClr val="accent5">
                    <a:lumMod val="50000"/>
                  </a:schemeClr>
                </a:solidFill>
                <a:latin typeface="Cambria" panose="02040503050406030204" pitchFamily="18" charset="0"/>
              </a:rPr>
              <a:t>Ethical Standards Board – </a:t>
            </a:r>
            <a:r>
              <a:rPr lang="en-US" sz="2800" b="1" dirty="0">
                <a:solidFill>
                  <a:schemeClr val="tx2"/>
                </a:solidFill>
                <a:latin typeface="Cambria" panose="02040503050406030204" pitchFamily="18" charset="0"/>
              </a:rPr>
              <a:t>Guidelines </a:t>
            </a:r>
            <a:r>
              <a:rPr lang="en-US" sz="2000" b="1" i="1" dirty="0">
                <a:solidFill>
                  <a:schemeClr val="tx2"/>
                </a:solidFill>
                <a:latin typeface="Cambria" panose="02040503050406030204" pitchFamily="18" charset="0"/>
              </a:rPr>
              <a:t>(Follow the given link)</a:t>
            </a:r>
            <a:endParaRPr lang="en-US" sz="3200" b="1" i="1" dirty="0">
              <a:solidFill>
                <a:schemeClr val="tx2"/>
              </a:solidFill>
              <a:latin typeface="Cambria" panose="02040503050406030204" pitchFamily="18" charset="0"/>
            </a:endParaRPr>
          </a:p>
        </p:txBody>
      </p:sp>
      <p:sp>
        <p:nvSpPr>
          <p:cNvPr id="3" name="TextBox 2"/>
          <p:cNvSpPr txBox="1"/>
          <p:nvPr/>
        </p:nvSpPr>
        <p:spPr>
          <a:xfrm>
            <a:off x="734095" y="1532585"/>
            <a:ext cx="10529552" cy="3833357"/>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en-IN" sz="1900" dirty="0">
                <a:latin typeface="Cambria" panose="02040503050406030204" pitchFamily="18" charset="0"/>
                <a:hlinkClick r:id="rId2"/>
              </a:rPr>
              <a:t>Corporate form for practice guidelines</a:t>
            </a:r>
            <a:endParaRPr lang="en-IN"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IN" sz="1900" dirty="0">
                <a:latin typeface="Cambria" panose="02040503050406030204" pitchFamily="18" charset="0"/>
                <a:hlinkClick r:id="rId3"/>
              </a:rPr>
              <a:t>Conversion of CA firms into LLP</a:t>
            </a:r>
            <a:endParaRPr lang="en-IN"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US" sz="1900" dirty="0">
                <a:latin typeface="Cambria" panose="02040503050406030204" pitchFamily="18" charset="0"/>
                <a:hlinkClick r:id="rId4"/>
              </a:rPr>
              <a:t>CA / CA Firm website</a:t>
            </a:r>
            <a:endParaRPr lang="en-US"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US" sz="1900" dirty="0">
                <a:latin typeface="Cambria" panose="02040503050406030204" pitchFamily="18" charset="0"/>
                <a:hlinkClick r:id="rId5"/>
              </a:rPr>
              <a:t>Council General Guidelines, 2008</a:t>
            </a:r>
            <a:endParaRPr lang="en-US"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US" sz="1900" dirty="0">
                <a:latin typeface="Cambria" panose="02040503050406030204" pitchFamily="18" charset="0"/>
                <a:hlinkClick r:id="rId6"/>
              </a:rPr>
              <a:t>Advertisement Guidelines</a:t>
            </a:r>
            <a:endParaRPr lang="en-US"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IN" sz="1900" dirty="0">
                <a:latin typeface="Cambria" panose="02040503050406030204" pitchFamily="18" charset="0"/>
                <a:hlinkClick r:id="rId7"/>
              </a:rPr>
              <a:t>Use of designation, manner of printing letter heads and visiting cards</a:t>
            </a:r>
            <a:endParaRPr lang="en-IN"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US" sz="1900" dirty="0">
                <a:latin typeface="Cambria" panose="02040503050406030204" pitchFamily="18" charset="0"/>
                <a:hlinkClick r:id="rId8"/>
              </a:rPr>
              <a:t>Resolution under Regulation 190A</a:t>
            </a:r>
            <a:endParaRPr lang="en-US"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US" sz="1900" dirty="0">
                <a:latin typeface="Cambria" panose="02040503050406030204" pitchFamily="18" charset="0"/>
                <a:hlinkClick r:id="rId9"/>
              </a:rPr>
              <a:t>Know your Ethics</a:t>
            </a:r>
            <a:endParaRPr lang="en-US" sz="1900" dirty="0">
              <a:latin typeface="Cambria" panose="02040503050406030204" pitchFamily="18" charset="0"/>
            </a:endParaRPr>
          </a:p>
          <a:p>
            <a:pPr marL="285750" indent="-285750">
              <a:lnSpc>
                <a:spcPct val="120000"/>
              </a:lnSpc>
              <a:spcBef>
                <a:spcPts val="600"/>
              </a:spcBef>
              <a:buFont typeface="Arial" panose="020B0604020202020204" pitchFamily="34" charset="0"/>
              <a:buChar char="•"/>
            </a:pPr>
            <a:r>
              <a:rPr lang="en-US" sz="1900" dirty="0">
                <a:latin typeface="Cambria" panose="02040503050406030204" pitchFamily="18" charset="0"/>
                <a:hlinkClick r:id="rId10"/>
              </a:rPr>
              <a:t>CA Logo Guidelines</a:t>
            </a:r>
            <a:endParaRPr lang="en-US" sz="1900" dirty="0">
              <a:latin typeface="Cambria" panose="02040503050406030204" pitchFamily="18" charset="0"/>
            </a:endParaRPr>
          </a:p>
        </p:txBody>
      </p:sp>
      <p:pic>
        <p:nvPicPr>
          <p:cNvPr id="23554" name="Picture 2" descr="Question, Question Mark, Help, Respons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53500" y="3494355"/>
            <a:ext cx="32385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10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6229" y="0"/>
            <a:ext cx="53412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30" name="Picture 6" descr="Business, Idea, Style, Concep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5679" y="714296"/>
            <a:ext cx="4842356" cy="54294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ank You Message For Card Presentation Business Expressing Gratitude  Acknowledgment And Appreciation Minimalist Abstract Design With White Cut  Out Paper On Blue Background Stock Photo - Download Image Now - iStock">
            <a:extLst>
              <a:ext uri="{FF2B5EF4-FFF2-40B4-BE49-F238E27FC236}">
                <a16:creationId xmlns:a16="http://schemas.microsoft.com/office/drawing/2014/main" id="{CD594C78-F011-4B32-E3AA-B9B69C78A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77" y="1520190"/>
            <a:ext cx="5791201" cy="3817620"/>
          </a:xfrm>
          <a:prstGeom prst="rect">
            <a:avLst/>
          </a:prstGeom>
          <a:ln w="228600" cap="sq" cmpd="thickThin">
            <a:solidFill>
              <a:srgbClr val="43BB8D"/>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80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52650" y="1821915"/>
            <a:ext cx="11259403" cy="2985939"/>
            <a:chOff x="466298" y="3589039"/>
            <a:chExt cx="11259403" cy="1379001"/>
          </a:xfrm>
        </p:grpSpPr>
        <p:sp>
          <p:nvSpPr>
            <p:cNvPr id="9" name="Freeform 8"/>
            <p:cNvSpPr/>
            <p:nvPr/>
          </p:nvSpPr>
          <p:spPr>
            <a:xfrm>
              <a:off x="466298" y="3721879"/>
              <a:ext cx="11259403" cy="510300"/>
            </a:xfrm>
            <a:custGeom>
              <a:avLst/>
              <a:gdLst>
                <a:gd name="connsiteX0" fmla="*/ 0 w 11259403"/>
                <a:gd name="connsiteY0" fmla="*/ 0 h 510300"/>
                <a:gd name="connsiteX1" fmla="*/ 11259403 w 11259403"/>
                <a:gd name="connsiteY1" fmla="*/ 0 h 510300"/>
                <a:gd name="connsiteX2" fmla="*/ 11259403 w 11259403"/>
                <a:gd name="connsiteY2" fmla="*/ 510300 h 510300"/>
                <a:gd name="connsiteX3" fmla="*/ 0 w 11259403"/>
                <a:gd name="connsiteY3" fmla="*/ 510300 h 510300"/>
                <a:gd name="connsiteX4" fmla="*/ 0 w 11259403"/>
                <a:gd name="connsiteY4" fmla="*/ 0 h 5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510300">
                  <a:moveTo>
                    <a:pt x="0" y="0"/>
                  </a:moveTo>
                  <a:lnTo>
                    <a:pt x="11259403" y="0"/>
                  </a:lnTo>
                  <a:lnTo>
                    <a:pt x="11259403" y="510300"/>
                  </a:lnTo>
                  <a:lnTo>
                    <a:pt x="0" y="510300"/>
                  </a:lnTo>
                  <a:lnTo>
                    <a:pt x="0" y="0"/>
                  </a:lnTo>
                  <a:close/>
                </a:path>
              </a:pathLst>
            </a:custGeom>
            <a:ln>
              <a:solidFill>
                <a:srgbClr val="41719C"/>
              </a:solidFill>
            </a:ln>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87452" rIns="873855" bIns="64008" numCol="1" spcCol="1270" anchor="ctr" anchorCtr="0">
              <a:noAutofit/>
            </a:bodyPr>
            <a:lstStyle/>
            <a:p>
              <a:pPr marL="0" lvl="1" algn="just" defTabSz="400050" rtl="0">
                <a:lnSpc>
                  <a:spcPct val="90000"/>
                </a:lnSpc>
                <a:spcBef>
                  <a:spcPct val="0"/>
                </a:spcBef>
                <a:spcAft>
                  <a:spcPct val="15000"/>
                </a:spcAft>
              </a:pPr>
              <a:endParaRPr lang="en-IN" sz="1500" dirty="0">
                <a:latin typeface="Cambria" panose="02040503050406030204" pitchFamily="18" charset="0"/>
              </a:endParaRPr>
            </a:p>
            <a:p>
              <a:pPr marL="0" lvl="1" algn="just" defTabSz="400050" rtl="0">
                <a:lnSpc>
                  <a:spcPct val="90000"/>
                </a:lnSpc>
                <a:spcBef>
                  <a:spcPct val="0"/>
                </a:spcBef>
                <a:spcAft>
                  <a:spcPct val="15000"/>
                </a:spcAft>
              </a:pPr>
              <a:r>
                <a:rPr lang="en-IN" sz="1500" kern="1200" dirty="0">
                  <a:latin typeface="Cambria" panose="02040503050406030204" pitchFamily="18" charset="0"/>
                </a:rPr>
                <a:t>Case Law - Harish Kumar – Where a Chartered Accountant had engaged himself as a partner in two business firms and Managing Director in two Companies and was also holding Certificate of Practice without obtaining permission of the Institute – held guilty</a:t>
              </a:r>
            </a:p>
          </p:txBody>
        </p:sp>
        <p:sp>
          <p:nvSpPr>
            <p:cNvPr id="10" name="Freeform 9"/>
            <p:cNvSpPr/>
            <p:nvPr/>
          </p:nvSpPr>
          <p:spPr>
            <a:xfrm>
              <a:off x="1029268" y="3589039"/>
              <a:ext cx="7881582" cy="265680"/>
            </a:xfrm>
            <a:custGeom>
              <a:avLst/>
              <a:gdLst>
                <a:gd name="connsiteX0" fmla="*/ 0 w 7881582"/>
                <a:gd name="connsiteY0" fmla="*/ 44281 h 265680"/>
                <a:gd name="connsiteX1" fmla="*/ 44281 w 7881582"/>
                <a:gd name="connsiteY1" fmla="*/ 0 h 265680"/>
                <a:gd name="connsiteX2" fmla="*/ 7837301 w 7881582"/>
                <a:gd name="connsiteY2" fmla="*/ 0 h 265680"/>
                <a:gd name="connsiteX3" fmla="*/ 7881582 w 7881582"/>
                <a:gd name="connsiteY3" fmla="*/ 44281 h 265680"/>
                <a:gd name="connsiteX4" fmla="*/ 7881582 w 7881582"/>
                <a:gd name="connsiteY4" fmla="*/ 221399 h 265680"/>
                <a:gd name="connsiteX5" fmla="*/ 7837301 w 7881582"/>
                <a:gd name="connsiteY5" fmla="*/ 265680 h 265680"/>
                <a:gd name="connsiteX6" fmla="*/ 44281 w 7881582"/>
                <a:gd name="connsiteY6" fmla="*/ 265680 h 265680"/>
                <a:gd name="connsiteX7" fmla="*/ 0 w 7881582"/>
                <a:gd name="connsiteY7" fmla="*/ 221399 h 265680"/>
                <a:gd name="connsiteX8" fmla="*/ 0 w 7881582"/>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65680">
                  <a:moveTo>
                    <a:pt x="0" y="44281"/>
                  </a:moveTo>
                  <a:cubicBezTo>
                    <a:pt x="0" y="19825"/>
                    <a:pt x="19825" y="0"/>
                    <a:pt x="44281" y="0"/>
                  </a:cubicBezTo>
                  <a:lnTo>
                    <a:pt x="7837301" y="0"/>
                  </a:lnTo>
                  <a:cubicBezTo>
                    <a:pt x="7861757" y="0"/>
                    <a:pt x="7881582" y="19825"/>
                    <a:pt x="7881582" y="44281"/>
                  </a:cubicBezTo>
                  <a:lnTo>
                    <a:pt x="7881582" y="221399"/>
                  </a:lnTo>
                  <a:cubicBezTo>
                    <a:pt x="7881582" y="245855"/>
                    <a:pt x="7861757" y="265680"/>
                    <a:pt x="7837301" y="265680"/>
                  </a:cubicBezTo>
                  <a:lnTo>
                    <a:pt x="44281" y="265680"/>
                  </a:lnTo>
                  <a:cubicBezTo>
                    <a:pt x="19825" y="265680"/>
                    <a:pt x="0" y="245855"/>
                    <a:pt x="0" y="221399"/>
                  </a:cubicBezTo>
                  <a:lnTo>
                    <a:pt x="0" y="44281"/>
                  </a:lnTo>
                  <a:close/>
                </a:path>
              </a:pathLst>
            </a:custGeom>
            <a:solidFill>
              <a:srgbClr val="41719C"/>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10874" tIns="12969" rIns="310874" bIns="12969" numCol="1" spcCol="1270" anchor="ctr" anchorCtr="0">
              <a:noAutofit/>
            </a:bodyPr>
            <a:lstStyle/>
            <a:p>
              <a:pPr lvl="0" algn="just" defTabSz="400050" rtl="0">
                <a:lnSpc>
                  <a:spcPct val="90000"/>
                </a:lnSpc>
                <a:spcBef>
                  <a:spcPct val="0"/>
                </a:spcBef>
                <a:spcAft>
                  <a:spcPct val="35000"/>
                </a:spcAft>
              </a:pPr>
              <a:r>
                <a:rPr lang="en-IN" sz="1500" kern="1200" dirty="0">
                  <a:latin typeface="Cambria" panose="02040503050406030204" pitchFamily="18" charset="0"/>
                </a:rPr>
                <a:t>(4)	enters into </a:t>
              </a:r>
              <a:r>
                <a:rPr lang="en-IN" sz="1500" b="1" kern="1200" dirty="0">
                  <a:latin typeface="Cambria" panose="02040503050406030204" pitchFamily="18" charset="0"/>
                </a:rPr>
                <a:t>partnership</a:t>
              </a:r>
              <a:r>
                <a:rPr lang="en-IN" sz="1500" kern="1200" dirty="0">
                  <a:latin typeface="Cambria" panose="02040503050406030204" pitchFamily="18" charset="0"/>
                </a:rPr>
                <a:t>, in or outside India, </a:t>
              </a:r>
              <a:r>
                <a:rPr lang="en-IN" sz="1500" b="1" kern="1200" dirty="0">
                  <a:latin typeface="Cambria" panose="02040503050406030204" pitchFamily="18" charset="0"/>
                </a:rPr>
                <a:t>with any person other than a CA in practice</a:t>
              </a:r>
            </a:p>
          </p:txBody>
        </p:sp>
        <p:sp>
          <p:nvSpPr>
            <p:cNvPr id="11" name="Freeform 10"/>
            <p:cNvSpPr/>
            <p:nvPr/>
          </p:nvSpPr>
          <p:spPr>
            <a:xfrm>
              <a:off x="466298" y="4457740"/>
              <a:ext cx="11259403" cy="510300"/>
            </a:xfrm>
            <a:custGeom>
              <a:avLst/>
              <a:gdLst>
                <a:gd name="connsiteX0" fmla="*/ 0 w 11259403"/>
                <a:gd name="connsiteY0" fmla="*/ 0 h 510300"/>
                <a:gd name="connsiteX1" fmla="*/ 11259403 w 11259403"/>
                <a:gd name="connsiteY1" fmla="*/ 0 h 510300"/>
                <a:gd name="connsiteX2" fmla="*/ 11259403 w 11259403"/>
                <a:gd name="connsiteY2" fmla="*/ 510300 h 510300"/>
                <a:gd name="connsiteX3" fmla="*/ 0 w 11259403"/>
                <a:gd name="connsiteY3" fmla="*/ 510300 h 510300"/>
                <a:gd name="connsiteX4" fmla="*/ 0 w 11259403"/>
                <a:gd name="connsiteY4" fmla="*/ 0 h 5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510300">
                  <a:moveTo>
                    <a:pt x="0" y="0"/>
                  </a:moveTo>
                  <a:lnTo>
                    <a:pt x="11259403" y="0"/>
                  </a:lnTo>
                  <a:lnTo>
                    <a:pt x="11259403" y="510300"/>
                  </a:lnTo>
                  <a:lnTo>
                    <a:pt x="0" y="510300"/>
                  </a:lnTo>
                  <a:lnTo>
                    <a:pt x="0" y="0"/>
                  </a:lnTo>
                  <a:close/>
                </a:path>
              </a:pathLst>
            </a:cu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87452" rIns="873855" bIns="64008" numCol="1" spcCol="1270" anchor="ctr" anchorCtr="0">
              <a:noAutofit/>
            </a:bodyPr>
            <a:lstStyle/>
            <a:p>
              <a:pPr marL="0" lvl="1" algn="just" defTabSz="400050" rtl="0">
                <a:lnSpc>
                  <a:spcPct val="90000"/>
                </a:lnSpc>
                <a:spcBef>
                  <a:spcPct val="0"/>
                </a:spcBef>
                <a:spcAft>
                  <a:spcPct val="15000"/>
                </a:spcAft>
              </a:pPr>
              <a:endParaRPr lang="en-US" sz="1500" kern="1200" dirty="0">
                <a:latin typeface="Cambria" panose="02040503050406030204" pitchFamily="18" charset="0"/>
              </a:endParaRPr>
            </a:p>
            <a:p>
              <a:pPr marL="0" lvl="1" algn="just" defTabSz="400050" rtl="0">
                <a:lnSpc>
                  <a:spcPct val="90000"/>
                </a:lnSpc>
                <a:spcBef>
                  <a:spcPct val="0"/>
                </a:spcBef>
                <a:spcAft>
                  <a:spcPct val="15000"/>
                </a:spcAft>
              </a:pPr>
              <a:r>
                <a:rPr lang="en-US" sz="1500" kern="1200" dirty="0">
                  <a:latin typeface="Cambria" panose="02040503050406030204" pitchFamily="18" charset="0"/>
                </a:rPr>
                <a:t>Case Law - </a:t>
              </a:r>
              <a:r>
                <a:rPr lang="en-IN" sz="1500" kern="1200" dirty="0" err="1">
                  <a:latin typeface="Cambria" panose="02040503050406030204" pitchFamily="18" charset="0"/>
                </a:rPr>
                <a:t>Jethanand</a:t>
              </a:r>
              <a:r>
                <a:rPr lang="en-IN" sz="1500" kern="1200" dirty="0">
                  <a:latin typeface="Cambria" panose="02040503050406030204" pitchFamily="18" charset="0"/>
                </a:rPr>
                <a:t> </a:t>
              </a:r>
              <a:r>
                <a:rPr lang="en-IN" sz="1500" kern="1200" dirty="0" err="1">
                  <a:latin typeface="Cambria" panose="02040503050406030204" pitchFamily="18" charset="0"/>
                </a:rPr>
                <a:t>Sharda</a:t>
              </a:r>
              <a:r>
                <a:rPr lang="en-IN" sz="1500" kern="1200" dirty="0">
                  <a:latin typeface="Cambria" panose="02040503050406030204" pitchFamily="18" charset="0"/>
                </a:rPr>
                <a:t> vs. Deepak Mehta - A Chartered Accountant wrote various letters to officers of different Army Canteens giving details about him and his experience, his partner &amp; office and the norms for charging audit fees – held guilty </a:t>
              </a:r>
            </a:p>
          </p:txBody>
        </p:sp>
        <p:sp>
          <p:nvSpPr>
            <p:cNvPr id="13" name="Freeform 12"/>
            <p:cNvSpPr/>
            <p:nvPr/>
          </p:nvSpPr>
          <p:spPr>
            <a:xfrm>
              <a:off x="1029268" y="4324900"/>
              <a:ext cx="7881582" cy="265680"/>
            </a:xfrm>
            <a:custGeom>
              <a:avLst/>
              <a:gdLst>
                <a:gd name="connsiteX0" fmla="*/ 0 w 7881582"/>
                <a:gd name="connsiteY0" fmla="*/ 44281 h 265680"/>
                <a:gd name="connsiteX1" fmla="*/ 44281 w 7881582"/>
                <a:gd name="connsiteY1" fmla="*/ 0 h 265680"/>
                <a:gd name="connsiteX2" fmla="*/ 7837301 w 7881582"/>
                <a:gd name="connsiteY2" fmla="*/ 0 h 265680"/>
                <a:gd name="connsiteX3" fmla="*/ 7881582 w 7881582"/>
                <a:gd name="connsiteY3" fmla="*/ 44281 h 265680"/>
                <a:gd name="connsiteX4" fmla="*/ 7881582 w 7881582"/>
                <a:gd name="connsiteY4" fmla="*/ 221399 h 265680"/>
                <a:gd name="connsiteX5" fmla="*/ 7837301 w 7881582"/>
                <a:gd name="connsiteY5" fmla="*/ 265680 h 265680"/>
                <a:gd name="connsiteX6" fmla="*/ 44281 w 7881582"/>
                <a:gd name="connsiteY6" fmla="*/ 265680 h 265680"/>
                <a:gd name="connsiteX7" fmla="*/ 0 w 7881582"/>
                <a:gd name="connsiteY7" fmla="*/ 221399 h 265680"/>
                <a:gd name="connsiteX8" fmla="*/ 0 w 7881582"/>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65680">
                  <a:moveTo>
                    <a:pt x="0" y="44281"/>
                  </a:moveTo>
                  <a:cubicBezTo>
                    <a:pt x="0" y="19825"/>
                    <a:pt x="19825" y="0"/>
                    <a:pt x="44281" y="0"/>
                  </a:cubicBezTo>
                  <a:lnTo>
                    <a:pt x="7837301" y="0"/>
                  </a:lnTo>
                  <a:cubicBezTo>
                    <a:pt x="7861757" y="0"/>
                    <a:pt x="7881582" y="19825"/>
                    <a:pt x="7881582" y="44281"/>
                  </a:cubicBezTo>
                  <a:lnTo>
                    <a:pt x="7881582" y="221399"/>
                  </a:lnTo>
                  <a:cubicBezTo>
                    <a:pt x="7881582" y="245855"/>
                    <a:pt x="7861757" y="265680"/>
                    <a:pt x="7837301" y="265680"/>
                  </a:cubicBezTo>
                  <a:lnTo>
                    <a:pt x="44281" y="265680"/>
                  </a:lnTo>
                  <a:cubicBezTo>
                    <a:pt x="19825" y="265680"/>
                    <a:pt x="0" y="245855"/>
                    <a:pt x="0" y="221399"/>
                  </a:cubicBezTo>
                  <a:lnTo>
                    <a:pt x="0" y="44281"/>
                  </a:lnTo>
                  <a:close/>
                </a:path>
              </a:pathLst>
            </a:cu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10874" tIns="12969" rIns="310874" bIns="12969" numCol="1" spcCol="1270" anchor="ctr" anchorCtr="0">
              <a:noAutofit/>
            </a:bodyPr>
            <a:lstStyle/>
            <a:p>
              <a:pPr lvl="0" algn="just" defTabSz="400050" rtl="0">
                <a:lnSpc>
                  <a:spcPct val="90000"/>
                </a:lnSpc>
                <a:spcBef>
                  <a:spcPct val="0"/>
                </a:spcBef>
                <a:spcAft>
                  <a:spcPct val="35000"/>
                </a:spcAft>
              </a:pPr>
              <a:r>
                <a:rPr lang="en-IN" sz="1500" kern="1200" dirty="0">
                  <a:latin typeface="Cambria" panose="02040503050406030204" pitchFamily="18" charset="0"/>
                </a:rPr>
                <a:t>(5)	</a:t>
              </a:r>
              <a:r>
                <a:rPr lang="en-IN" sz="1500" b="1" dirty="0">
                  <a:latin typeface="Cambria" panose="02040503050406030204" pitchFamily="18" charset="0"/>
                </a:rPr>
                <a:t>s</a:t>
              </a:r>
              <a:r>
                <a:rPr lang="en-IN" sz="1500" b="1" kern="1200" dirty="0">
                  <a:latin typeface="Cambria" panose="02040503050406030204" pitchFamily="18" charset="0"/>
                </a:rPr>
                <a:t>ecures work</a:t>
              </a:r>
              <a:r>
                <a:rPr lang="en-IN" sz="1500" kern="1200" dirty="0">
                  <a:latin typeface="Cambria" panose="02040503050406030204" pitchFamily="18" charset="0"/>
                </a:rPr>
                <a:t>, either through the services of a person who is not an employee of such CA or who is not his partner or </a:t>
              </a:r>
              <a:r>
                <a:rPr lang="en-IN" sz="1500" b="1" kern="1200" dirty="0">
                  <a:latin typeface="Cambria" panose="02040503050406030204" pitchFamily="18" charset="0"/>
                </a:rPr>
                <a:t>by means which are not open to a CA</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
        <p:nvSpPr>
          <p:cNvPr id="15" name="Freeform 14"/>
          <p:cNvSpPr/>
          <p:nvPr/>
        </p:nvSpPr>
        <p:spPr>
          <a:xfrm>
            <a:off x="502396" y="5268606"/>
            <a:ext cx="11259403" cy="1350557"/>
          </a:xfrm>
          <a:custGeom>
            <a:avLst/>
            <a:gdLst>
              <a:gd name="connsiteX0" fmla="*/ 0 w 11259403"/>
              <a:gd name="connsiteY0" fmla="*/ 0 h 510300"/>
              <a:gd name="connsiteX1" fmla="*/ 11259403 w 11259403"/>
              <a:gd name="connsiteY1" fmla="*/ 0 h 510300"/>
              <a:gd name="connsiteX2" fmla="*/ 11259403 w 11259403"/>
              <a:gd name="connsiteY2" fmla="*/ 510300 h 510300"/>
              <a:gd name="connsiteX3" fmla="*/ 0 w 11259403"/>
              <a:gd name="connsiteY3" fmla="*/ 510300 h 510300"/>
              <a:gd name="connsiteX4" fmla="*/ 0 w 11259403"/>
              <a:gd name="connsiteY4" fmla="*/ 0 h 510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510300">
                <a:moveTo>
                  <a:pt x="0" y="0"/>
                </a:moveTo>
                <a:lnTo>
                  <a:pt x="11259403" y="0"/>
                </a:lnTo>
                <a:lnTo>
                  <a:pt x="11259403" y="510300"/>
                </a:lnTo>
                <a:lnTo>
                  <a:pt x="0" y="510300"/>
                </a:lnTo>
                <a:lnTo>
                  <a:pt x="0" y="0"/>
                </a:lnTo>
                <a:close/>
              </a:path>
            </a:pathLst>
          </a:custGeom>
          <a:noFill/>
          <a:ln>
            <a:solidFill>
              <a:schemeClr val="bg1">
                <a:lumMod val="75000"/>
              </a:schemeClr>
            </a:solidFill>
          </a:ln>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87452" rIns="873855" bIns="64008" numCol="1" spcCol="1270" anchor="ctr" anchorCtr="0">
            <a:noAutofit/>
          </a:bodyPr>
          <a:lstStyle/>
          <a:p>
            <a:pPr marL="0" lvl="1" algn="l" defTabSz="400050" rtl="0">
              <a:lnSpc>
                <a:spcPct val="90000"/>
              </a:lnSpc>
              <a:spcBef>
                <a:spcPct val="0"/>
              </a:spcBef>
              <a:spcAft>
                <a:spcPct val="15000"/>
              </a:spcAft>
            </a:pPr>
            <a:endParaRPr lang="en-US" sz="1500" kern="1200" dirty="0">
              <a:latin typeface="Cambria" panose="02040503050406030204" pitchFamily="18" charset="0"/>
            </a:endParaRPr>
          </a:p>
          <a:p>
            <a:pPr marL="0" lvl="1" algn="just" defTabSz="400050">
              <a:lnSpc>
                <a:spcPct val="90000"/>
              </a:lnSpc>
              <a:spcBef>
                <a:spcPct val="0"/>
              </a:spcBef>
              <a:spcAft>
                <a:spcPct val="15000"/>
              </a:spcAft>
            </a:pPr>
            <a:r>
              <a:rPr lang="en-US" sz="1500" kern="1200" dirty="0">
                <a:latin typeface="Cambria" panose="02040503050406030204" pitchFamily="18" charset="0"/>
              </a:rPr>
              <a:t>Case Law - </a:t>
            </a:r>
            <a:r>
              <a:rPr lang="en-IN" sz="1500" dirty="0">
                <a:latin typeface="Cambria" panose="02040503050406030204" pitchFamily="18" charset="0"/>
              </a:rPr>
              <a:t>D.C. Pal – A Chartered Accountant wrote several letters to the Assistant Registrar of Co-operative Societies, Government of West Bengal stating that though his firm was on the panel of auditors, no audit work was allotted to the firm and requested them to look into the matter – held guilty</a:t>
            </a:r>
            <a:endParaRPr lang="en-IN" sz="1500" kern="1200" dirty="0">
              <a:latin typeface="Cambria" panose="02040503050406030204" pitchFamily="18" charset="0"/>
            </a:endParaRPr>
          </a:p>
        </p:txBody>
      </p:sp>
      <p:sp>
        <p:nvSpPr>
          <p:cNvPr id="17" name="Freeform 16"/>
          <p:cNvSpPr/>
          <p:nvPr/>
        </p:nvSpPr>
        <p:spPr>
          <a:xfrm>
            <a:off x="1065366" y="4980970"/>
            <a:ext cx="7881582" cy="575274"/>
          </a:xfrm>
          <a:custGeom>
            <a:avLst/>
            <a:gdLst>
              <a:gd name="connsiteX0" fmla="*/ 0 w 7881582"/>
              <a:gd name="connsiteY0" fmla="*/ 44281 h 265680"/>
              <a:gd name="connsiteX1" fmla="*/ 44281 w 7881582"/>
              <a:gd name="connsiteY1" fmla="*/ 0 h 265680"/>
              <a:gd name="connsiteX2" fmla="*/ 7837301 w 7881582"/>
              <a:gd name="connsiteY2" fmla="*/ 0 h 265680"/>
              <a:gd name="connsiteX3" fmla="*/ 7881582 w 7881582"/>
              <a:gd name="connsiteY3" fmla="*/ 44281 h 265680"/>
              <a:gd name="connsiteX4" fmla="*/ 7881582 w 7881582"/>
              <a:gd name="connsiteY4" fmla="*/ 221399 h 265680"/>
              <a:gd name="connsiteX5" fmla="*/ 7837301 w 7881582"/>
              <a:gd name="connsiteY5" fmla="*/ 265680 h 265680"/>
              <a:gd name="connsiteX6" fmla="*/ 44281 w 7881582"/>
              <a:gd name="connsiteY6" fmla="*/ 265680 h 265680"/>
              <a:gd name="connsiteX7" fmla="*/ 0 w 7881582"/>
              <a:gd name="connsiteY7" fmla="*/ 221399 h 265680"/>
              <a:gd name="connsiteX8" fmla="*/ 0 w 7881582"/>
              <a:gd name="connsiteY8" fmla="*/ 44281 h 26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265680">
                <a:moveTo>
                  <a:pt x="0" y="44281"/>
                </a:moveTo>
                <a:cubicBezTo>
                  <a:pt x="0" y="19825"/>
                  <a:pt x="19825" y="0"/>
                  <a:pt x="44281" y="0"/>
                </a:cubicBezTo>
                <a:lnTo>
                  <a:pt x="7837301" y="0"/>
                </a:lnTo>
                <a:cubicBezTo>
                  <a:pt x="7861757" y="0"/>
                  <a:pt x="7881582" y="19825"/>
                  <a:pt x="7881582" y="44281"/>
                </a:cubicBezTo>
                <a:lnTo>
                  <a:pt x="7881582" y="221399"/>
                </a:lnTo>
                <a:cubicBezTo>
                  <a:pt x="7881582" y="245855"/>
                  <a:pt x="7861757" y="265680"/>
                  <a:pt x="7837301" y="265680"/>
                </a:cubicBezTo>
                <a:lnTo>
                  <a:pt x="44281" y="265680"/>
                </a:lnTo>
                <a:cubicBezTo>
                  <a:pt x="19825" y="265680"/>
                  <a:pt x="0" y="245855"/>
                  <a:pt x="0" y="221399"/>
                </a:cubicBezTo>
                <a:lnTo>
                  <a:pt x="0" y="44281"/>
                </a:lnTo>
                <a:close/>
              </a:path>
            </a:pathLst>
          </a:custGeom>
          <a:solidFill>
            <a:schemeClr val="bg2">
              <a:lumMod val="50000"/>
            </a:schemeClr>
          </a:solidFill>
          <a:ln>
            <a:solidFill>
              <a:schemeClr val="bg1">
                <a:lumMod val="75000"/>
              </a:schemeClr>
            </a:solidFill>
          </a:ln>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310874" tIns="12969" rIns="310874" bIns="12969" numCol="1" spcCol="1270" anchor="ctr" anchorCtr="0">
            <a:noAutofit/>
          </a:bodyPr>
          <a:lstStyle/>
          <a:p>
            <a:pPr defTabSz="400050">
              <a:lnSpc>
                <a:spcPct val="90000"/>
              </a:lnSpc>
              <a:spcBef>
                <a:spcPct val="0"/>
              </a:spcBef>
              <a:spcAft>
                <a:spcPct val="35000"/>
              </a:spcAft>
            </a:pPr>
            <a:r>
              <a:rPr lang="en-IN" sz="1500" kern="1200" dirty="0">
                <a:latin typeface="Cambria" panose="02040503050406030204" pitchFamily="18" charset="0"/>
              </a:rPr>
              <a:t>(6)	</a:t>
            </a:r>
            <a:r>
              <a:rPr lang="en-IN" sz="1500" b="1" dirty="0">
                <a:latin typeface="Cambria" panose="02040503050406030204" pitchFamily="18" charset="0"/>
              </a:rPr>
              <a:t>solicits </a:t>
            </a:r>
            <a:r>
              <a:rPr lang="en-IN" sz="1500" dirty="0">
                <a:latin typeface="Cambria" panose="02040503050406030204" pitchFamily="18" charset="0"/>
              </a:rPr>
              <a:t>clients or professional work either directly or indirectly by </a:t>
            </a:r>
            <a:r>
              <a:rPr lang="en-IN" sz="1500" b="1" dirty="0">
                <a:latin typeface="Cambria" panose="02040503050406030204" pitchFamily="18" charset="0"/>
              </a:rPr>
              <a:t>circular,</a:t>
            </a:r>
            <a:r>
              <a:rPr lang="en-IN" sz="1500" dirty="0">
                <a:latin typeface="Cambria" panose="02040503050406030204" pitchFamily="18" charset="0"/>
              </a:rPr>
              <a:t> </a:t>
            </a:r>
            <a:r>
              <a:rPr lang="en-IN" sz="1500" b="1" dirty="0">
                <a:latin typeface="Cambria" panose="02040503050406030204" pitchFamily="18" charset="0"/>
              </a:rPr>
              <a:t>advertisement, personal communication or interview </a:t>
            </a:r>
            <a:r>
              <a:rPr lang="en-IN" sz="1500" dirty="0">
                <a:latin typeface="Cambria" panose="02040503050406030204" pitchFamily="18" charset="0"/>
              </a:rPr>
              <a:t>or by any other means</a:t>
            </a:r>
          </a:p>
        </p:txBody>
      </p:sp>
    </p:spTree>
    <p:extLst>
      <p:ext uri="{BB962C8B-B14F-4D97-AF65-F5344CB8AC3E}">
        <p14:creationId xmlns:p14="http://schemas.microsoft.com/office/powerpoint/2010/main" val="290900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8136" y="59837"/>
            <a:ext cx="1181686" cy="407964"/>
          </a:xfrm>
          <a:prstGeom prst="homePlate">
            <a:avLst/>
          </a:prstGeom>
          <a:solidFill>
            <a:schemeClr val="accent1">
              <a:lumMod val="60000"/>
              <a:lumOff val="40000"/>
            </a:schemeClr>
          </a:solidFill>
          <a:ln>
            <a:solidFill>
              <a:schemeClr val="accent1">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IN" baseline="-25000" dirty="0"/>
          </a:p>
        </p:txBody>
      </p:sp>
      <p:cxnSp>
        <p:nvCxnSpPr>
          <p:cNvPr id="5" name="Straight Connector 4"/>
          <p:cNvCxnSpPr/>
          <p:nvPr/>
        </p:nvCxnSpPr>
        <p:spPr>
          <a:xfrm>
            <a:off x="0" y="854562"/>
            <a:ext cx="12192000" cy="0"/>
          </a:xfrm>
          <a:prstGeom prst="line">
            <a:avLst/>
          </a:prstGeom>
          <a:ln w="47625">
            <a:solidFill>
              <a:schemeClr val="accent1">
                <a:lumMod val="60000"/>
                <a:lumOff val="40000"/>
              </a:schemeClr>
            </a:solidFill>
            <a:prstDash val="lgDash"/>
          </a:ln>
        </p:spPr>
        <p:style>
          <a:lnRef idx="3">
            <a:schemeClr val="accent6"/>
          </a:lnRef>
          <a:fillRef idx="0">
            <a:schemeClr val="accent6"/>
          </a:fillRef>
          <a:effectRef idx="2">
            <a:schemeClr val="accent6"/>
          </a:effectRef>
          <a:fontRef idx="minor">
            <a:schemeClr val="tx1"/>
          </a:fontRef>
        </p:style>
      </p:cxnSp>
      <p:sp>
        <p:nvSpPr>
          <p:cNvPr id="6" name="Pentagon 5"/>
          <p:cNvSpPr/>
          <p:nvPr/>
        </p:nvSpPr>
        <p:spPr>
          <a:xfrm>
            <a:off x="-28136" y="277887"/>
            <a:ext cx="956603" cy="365760"/>
          </a:xfrm>
          <a:prstGeom prst="homePlate">
            <a:avLst/>
          </a:prstGeom>
          <a:solidFill>
            <a:srgbClr val="002060">
              <a:alpha val="90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p:cNvSpPr txBox="1"/>
          <p:nvPr/>
        </p:nvSpPr>
        <p:spPr>
          <a:xfrm>
            <a:off x="1420838" y="98474"/>
            <a:ext cx="9932962" cy="584775"/>
          </a:xfrm>
          <a:prstGeom prst="rect">
            <a:avLst/>
          </a:prstGeom>
          <a:noFill/>
        </p:spPr>
        <p:txBody>
          <a:bodyPr wrap="square" rtlCol="0">
            <a:spAutoFit/>
          </a:bodyPr>
          <a:lstStyle/>
          <a:p>
            <a:r>
              <a:rPr lang="en-US" sz="3200" b="1" dirty="0">
                <a:solidFill>
                  <a:schemeClr val="accent5">
                    <a:lumMod val="50000"/>
                  </a:schemeClr>
                </a:solidFill>
                <a:latin typeface="Cambria" panose="02040503050406030204" pitchFamily="18" charset="0"/>
              </a:rPr>
              <a:t>The First Schedule</a:t>
            </a:r>
            <a:endParaRPr lang="en-IN" sz="3200" b="1" dirty="0">
              <a:solidFill>
                <a:schemeClr val="accent5">
                  <a:lumMod val="50000"/>
                </a:schemeClr>
              </a:solidFill>
              <a:latin typeface="Cambria" panose="02040503050406030204" pitchFamily="18" charset="0"/>
              <a:ea typeface="Roboto" panose="02000000000000000000" pitchFamily="2" charset="0"/>
            </a:endParaRPr>
          </a:p>
        </p:txBody>
      </p:sp>
      <p:sp>
        <p:nvSpPr>
          <p:cNvPr id="2" name="Pentagon 1"/>
          <p:cNvSpPr/>
          <p:nvPr/>
        </p:nvSpPr>
        <p:spPr>
          <a:xfrm>
            <a:off x="1180846" y="1144117"/>
            <a:ext cx="7697336" cy="388244"/>
          </a:xfrm>
          <a:prstGeom prst="homePlat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700" b="1" dirty="0">
                <a:latin typeface="Cambria" panose="02040503050406030204" pitchFamily="18" charset="0"/>
              </a:rPr>
              <a:t>Professional misconduct in relation to Chartered Accountants in practice</a:t>
            </a:r>
            <a:endParaRPr lang="en-IN" sz="1700" dirty="0">
              <a:latin typeface="Cambria" panose="02040503050406030204" pitchFamily="18" charset="0"/>
            </a:endParaRPr>
          </a:p>
        </p:txBody>
      </p:sp>
      <p:grpSp>
        <p:nvGrpSpPr>
          <p:cNvPr id="8" name="Group 7"/>
          <p:cNvGrpSpPr/>
          <p:nvPr/>
        </p:nvGrpSpPr>
        <p:grpSpPr>
          <a:xfrm>
            <a:off x="466298" y="1937982"/>
            <a:ext cx="11259403" cy="4585648"/>
            <a:chOff x="466298" y="4084624"/>
            <a:chExt cx="11259403" cy="804870"/>
          </a:xfrm>
        </p:grpSpPr>
        <p:sp>
          <p:nvSpPr>
            <p:cNvPr id="11" name="Freeform 10"/>
            <p:cNvSpPr/>
            <p:nvPr/>
          </p:nvSpPr>
          <p:spPr>
            <a:xfrm>
              <a:off x="466298" y="4173184"/>
              <a:ext cx="11259403" cy="310219"/>
            </a:xfrm>
            <a:custGeom>
              <a:avLst/>
              <a:gdLst>
                <a:gd name="connsiteX0" fmla="*/ 0 w 11259403"/>
                <a:gd name="connsiteY0" fmla="*/ 0 h 255150"/>
                <a:gd name="connsiteX1" fmla="*/ 11259403 w 11259403"/>
                <a:gd name="connsiteY1" fmla="*/ 0 h 255150"/>
                <a:gd name="connsiteX2" fmla="*/ 11259403 w 11259403"/>
                <a:gd name="connsiteY2" fmla="*/ 255150 h 255150"/>
                <a:gd name="connsiteX3" fmla="*/ 0 w 11259403"/>
                <a:gd name="connsiteY3" fmla="*/ 255150 h 255150"/>
                <a:gd name="connsiteX4" fmla="*/ 0 w 11259403"/>
                <a:gd name="connsiteY4" fmla="*/ 0 h 25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255150">
                  <a:moveTo>
                    <a:pt x="0" y="0"/>
                  </a:moveTo>
                  <a:lnTo>
                    <a:pt x="11259403" y="0"/>
                  </a:lnTo>
                  <a:lnTo>
                    <a:pt x="11259403" y="255150"/>
                  </a:lnTo>
                  <a:lnTo>
                    <a:pt x="0" y="255150"/>
                  </a:lnTo>
                  <a:lnTo>
                    <a:pt x="0" y="0"/>
                  </a:lnTo>
                  <a:close/>
                </a:path>
              </a:pathLst>
            </a:custGeom>
          </p:spPr>
          <p:style>
            <a:lnRef idx="2">
              <a:schemeClr val="accent2">
                <a:hueOff val="-727682"/>
                <a:satOff val="-41964"/>
                <a:lumOff val="431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ctr" anchorCtr="0">
              <a:noAutofit/>
            </a:bodyPr>
            <a:lstStyle/>
            <a:p>
              <a:pPr marL="57150" lvl="1" indent="-57150" defTabSz="266700">
                <a:lnSpc>
                  <a:spcPct val="90000"/>
                </a:lnSpc>
                <a:spcBef>
                  <a:spcPct val="0"/>
                </a:spcBef>
                <a:spcAft>
                  <a:spcPct val="15000"/>
                </a:spcAft>
                <a:buChar char="••"/>
              </a:pPr>
              <a:endParaRPr lang="en-US" sz="1500" dirty="0">
                <a:latin typeface="Cambria" panose="02040503050406030204" pitchFamily="18" charset="0"/>
              </a:endParaRPr>
            </a:p>
            <a:p>
              <a:pPr marL="57150" lvl="1" indent="-57150" defTabSz="266700">
                <a:lnSpc>
                  <a:spcPct val="90000"/>
                </a:lnSpc>
                <a:spcBef>
                  <a:spcPct val="0"/>
                </a:spcBef>
                <a:spcAft>
                  <a:spcPct val="15000"/>
                </a:spcAft>
                <a:buChar char="••"/>
              </a:pPr>
              <a:endParaRPr lang="en-US" sz="1500" dirty="0">
                <a:latin typeface="Cambria" panose="02040503050406030204" pitchFamily="18" charset="0"/>
              </a:endParaRPr>
            </a:p>
            <a:p>
              <a:pPr marL="57150" lvl="1" indent="-57150" defTabSz="266700">
                <a:lnSpc>
                  <a:spcPct val="90000"/>
                </a:lnSpc>
                <a:spcBef>
                  <a:spcPct val="0"/>
                </a:spcBef>
                <a:spcAft>
                  <a:spcPct val="15000"/>
                </a:spcAft>
                <a:buChar char="••"/>
              </a:pPr>
              <a:endParaRPr lang="en-IN" sz="1500" dirty="0">
                <a:latin typeface="Cambria" panose="02040503050406030204" pitchFamily="18" charset="0"/>
              </a:endParaRPr>
            </a:p>
            <a:p>
              <a:pPr marL="0" lvl="1" algn="just" defTabSz="266700">
                <a:lnSpc>
                  <a:spcPct val="90000"/>
                </a:lnSpc>
                <a:spcBef>
                  <a:spcPct val="0"/>
                </a:spcBef>
                <a:spcAft>
                  <a:spcPct val="15000"/>
                </a:spcAft>
              </a:pPr>
              <a:r>
                <a:rPr lang="en-IN" sz="1500" dirty="0">
                  <a:latin typeface="Cambria" panose="02040503050406030204" pitchFamily="18" charset="0"/>
                </a:rPr>
                <a:t>Case Law – </a:t>
              </a:r>
              <a:r>
                <a:rPr lang="en-IN" sz="1500" dirty="0" err="1">
                  <a:latin typeface="Cambria" panose="02040503050406030204" pitchFamily="18" charset="0"/>
                </a:rPr>
                <a:t>Sirdar</a:t>
              </a:r>
              <a:r>
                <a:rPr lang="en-IN" sz="1500" dirty="0">
                  <a:latin typeface="Cambria" panose="02040503050406030204" pitchFamily="18" charset="0"/>
                </a:rPr>
                <a:t> P.S. </a:t>
              </a:r>
              <a:r>
                <a:rPr lang="en-IN" sz="1500" dirty="0" err="1">
                  <a:latin typeface="Cambria" panose="02040503050406030204" pitchFamily="18" charset="0"/>
                </a:rPr>
                <a:t>Sodhbans</a:t>
              </a:r>
              <a:r>
                <a:rPr lang="en-IN" sz="1500" dirty="0">
                  <a:latin typeface="Cambria" panose="02040503050406030204" pitchFamily="18" charset="0"/>
                </a:rPr>
                <a:t> – A Chartered Accountant wrote several letters to Government Department, inter alia, pointing out seniority of his firm, sending his life sketch and stating that he had a glorious record of service to the country as well as to the organisation of accountancy profession with a view to get the audit work. These letters were clearly in the nature of advertising professional attainments – held guilty</a:t>
              </a:r>
            </a:p>
            <a:p>
              <a:pPr marL="0" lvl="1" algn="l" defTabSz="266700" rtl="0">
                <a:lnSpc>
                  <a:spcPct val="90000"/>
                </a:lnSpc>
                <a:spcBef>
                  <a:spcPct val="0"/>
                </a:spcBef>
                <a:spcAft>
                  <a:spcPct val="15000"/>
                </a:spcAft>
              </a:pPr>
              <a:endParaRPr lang="en-IN" sz="1500" kern="1200" dirty="0">
                <a:latin typeface="Cambria" panose="02040503050406030204" pitchFamily="18" charset="0"/>
              </a:endParaRPr>
            </a:p>
          </p:txBody>
        </p:sp>
        <p:sp>
          <p:nvSpPr>
            <p:cNvPr id="13" name="Freeform 12"/>
            <p:cNvSpPr/>
            <p:nvPr/>
          </p:nvSpPr>
          <p:spPr>
            <a:xfrm>
              <a:off x="1029268" y="4084624"/>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p:spPr>
          <p:style>
            <a:lnRef idx="2">
              <a:schemeClr val="lt1">
                <a:hueOff val="0"/>
                <a:satOff val="0"/>
                <a:lumOff val="0"/>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txBody>
            <a:bodyPr spcFirstLastPara="0" vert="horz" wrap="square" lIns="306551" tIns="8646" rIns="306551" bIns="8646" numCol="1" spcCol="1270" anchor="ctr" anchorCtr="0">
              <a:noAutofit/>
            </a:bodyPr>
            <a:lstStyle/>
            <a:p>
              <a:pPr defTabSz="266700">
                <a:lnSpc>
                  <a:spcPct val="90000"/>
                </a:lnSpc>
                <a:spcBef>
                  <a:spcPct val="0"/>
                </a:spcBef>
                <a:spcAft>
                  <a:spcPct val="35000"/>
                </a:spcAft>
              </a:pPr>
              <a:r>
                <a:rPr lang="en-IN" sz="1500" dirty="0">
                  <a:latin typeface="Cambria" panose="02040503050406030204" pitchFamily="18" charset="0"/>
                </a:rPr>
                <a:t>(7)		</a:t>
              </a:r>
              <a:r>
                <a:rPr lang="en-IN" sz="1500" b="1" dirty="0">
                  <a:latin typeface="Cambria" panose="02040503050406030204" pitchFamily="18" charset="0"/>
                </a:rPr>
                <a:t>advertises his professional attainments </a:t>
              </a:r>
              <a:r>
                <a:rPr lang="en-IN" sz="1500" dirty="0">
                  <a:latin typeface="Cambria" panose="02040503050406030204" pitchFamily="18" charset="0"/>
                </a:rPr>
                <a:t>or services, or uses any designation or expressions other than chartered accountant on professional documents, visiting cards, letter heads or sign boards</a:t>
              </a:r>
            </a:p>
          </p:txBody>
        </p:sp>
        <p:sp>
          <p:nvSpPr>
            <p:cNvPr id="14" name="Freeform 13"/>
            <p:cNvSpPr/>
            <p:nvPr/>
          </p:nvSpPr>
          <p:spPr>
            <a:xfrm>
              <a:off x="466298" y="4670254"/>
              <a:ext cx="11259403" cy="219240"/>
            </a:xfrm>
            <a:custGeom>
              <a:avLst/>
              <a:gdLst>
                <a:gd name="connsiteX0" fmla="*/ 0 w 11259403"/>
                <a:gd name="connsiteY0" fmla="*/ 0 h 340200"/>
                <a:gd name="connsiteX1" fmla="*/ 11259403 w 11259403"/>
                <a:gd name="connsiteY1" fmla="*/ 0 h 340200"/>
                <a:gd name="connsiteX2" fmla="*/ 11259403 w 11259403"/>
                <a:gd name="connsiteY2" fmla="*/ 340200 h 340200"/>
                <a:gd name="connsiteX3" fmla="*/ 0 w 11259403"/>
                <a:gd name="connsiteY3" fmla="*/ 340200 h 340200"/>
                <a:gd name="connsiteX4" fmla="*/ 0 w 11259403"/>
                <a:gd name="connsiteY4" fmla="*/ 0 h 34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9403" h="340200">
                  <a:moveTo>
                    <a:pt x="0" y="0"/>
                  </a:moveTo>
                  <a:lnTo>
                    <a:pt x="11259403" y="0"/>
                  </a:lnTo>
                  <a:lnTo>
                    <a:pt x="11259403" y="340200"/>
                  </a:lnTo>
                  <a:lnTo>
                    <a:pt x="0" y="340200"/>
                  </a:lnTo>
                  <a:lnTo>
                    <a:pt x="0" y="0"/>
                  </a:lnTo>
                  <a:close/>
                </a:path>
              </a:pathLst>
            </a:custGeom>
          </p:spPr>
          <p:style>
            <a:lnRef idx="2">
              <a:schemeClr val="accent2">
                <a:hueOff val="-1455363"/>
                <a:satOff val="-83928"/>
                <a:lumOff val="862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3855" tIns="124968" rIns="873855" bIns="42672" numCol="1" spcCol="1270" anchor="ctr" anchorCtr="0">
              <a:noAutofit/>
            </a:bodyPr>
            <a:lstStyle/>
            <a:p>
              <a:pPr marL="0" lvl="1" defTabSz="266700">
                <a:lnSpc>
                  <a:spcPct val="90000"/>
                </a:lnSpc>
                <a:spcBef>
                  <a:spcPct val="0"/>
                </a:spcBef>
                <a:spcAft>
                  <a:spcPct val="15000"/>
                </a:spcAft>
              </a:pPr>
              <a:endParaRPr lang="en-US" sz="1500" dirty="0">
                <a:latin typeface="Cambria" panose="02040503050406030204" pitchFamily="18" charset="0"/>
              </a:endParaRPr>
            </a:p>
            <a:p>
              <a:pPr marL="0" lvl="1" algn="just" defTabSz="266700">
                <a:lnSpc>
                  <a:spcPct val="90000"/>
                </a:lnSpc>
                <a:spcBef>
                  <a:spcPct val="0"/>
                </a:spcBef>
                <a:spcAft>
                  <a:spcPct val="15000"/>
                </a:spcAft>
              </a:pPr>
              <a:r>
                <a:rPr lang="en-US" sz="1500" dirty="0">
                  <a:latin typeface="Cambria" panose="02040503050406030204" pitchFamily="18" charset="0"/>
                </a:rPr>
                <a:t>Case Law – </a:t>
              </a:r>
              <a:r>
                <a:rPr lang="en-IN" sz="1500" dirty="0">
                  <a:latin typeface="Cambria" panose="02040503050406030204" pitchFamily="18" charset="0"/>
                </a:rPr>
                <a:t>S.N. </a:t>
              </a:r>
              <a:r>
                <a:rPr lang="en-IN" sz="1500" dirty="0" err="1">
                  <a:latin typeface="Cambria" panose="02040503050406030204" pitchFamily="18" charset="0"/>
                </a:rPr>
                <a:t>Johri</a:t>
              </a:r>
              <a:r>
                <a:rPr lang="en-IN" sz="1500" dirty="0">
                  <a:latin typeface="Cambria" panose="02040503050406030204" pitchFamily="18" charset="0"/>
                </a:rPr>
                <a:t> vs. N.K. Jain – A Chartered Accountant commenced the work of audit on the very day he sent letter to the previous Auditor – held guilty with a reference that the appointment could be accepted only when the outgoing auditor does not respond within a reasonable time – held guilty</a:t>
              </a:r>
            </a:p>
          </p:txBody>
        </p:sp>
        <p:sp>
          <p:nvSpPr>
            <p:cNvPr id="15" name="Freeform 14"/>
            <p:cNvSpPr/>
            <p:nvPr/>
          </p:nvSpPr>
          <p:spPr>
            <a:xfrm>
              <a:off x="1029268" y="4540465"/>
              <a:ext cx="7881582" cy="177120"/>
            </a:xfrm>
            <a:custGeom>
              <a:avLst/>
              <a:gdLst>
                <a:gd name="connsiteX0" fmla="*/ 0 w 7881582"/>
                <a:gd name="connsiteY0" fmla="*/ 29521 h 177120"/>
                <a:gd name="connsiteX1" fmla="*/ 29521 w 7881582"/>
                <a:gd name="connsiteY1" fmla="*/ 0 h 177120"/>
                <a:gd name="connsiteX2" fmla="*/ 7852061 w 7881582"/>
                <a:gd name="connsiteY2" fmla="*/ 0 h 177120"/>
                <a:gd name="connsiteX3" fmla="*/ 7881582 w 7881582"/>
                <a:gd name="connsiteY3" fmla="*/ 29521 h 177120"/>
                <a:gd name="connsiteX4" fmla="*/ 7881582 w 7881582"/>
                <a:gd name="connsiteY4" fmla="*/ 147599 h 177120"/>
                <a:gd name="connsiteX5" fmla="*/ 7852061 w 7881582"/>
                <a:gd name="connsiteY5" fmla="*/ 177120 h 177120"/>
                <a:gd name="connsiteX6" fmla="*/ 29521 w 7881582"/>
                <a:gd name="connsiteY6" fmla="*/ 177120 h 177120"/>
                <a:gd name="connsiteX7" fmla="*/ 0 w 7881582"/>
                <a:gd name="connsiteY7" fmla="*/ 147599 h 177120"/>
                <a:gd name="connsiteX8" fmla="*/ 0 w 7881582"/>
                <a:gd name="connsiteY8" fmla="*/ 29521 h 177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582" h="177120">
                  <a:moveTo>
                    <a:pt x="0" y="29521"/>
                  </a:moveTo>
                  <a:cubicBezTo>
                    <a:pt x="0" y="13217"/>
                    <a:pt x="13217" y="0"/>
                    <a:pt x="29521" y="0"/>
                  </a:cubicBezTo>
                  <a:lnTo>
                    <a:pt x="7852061" y="0"/>
                  </a:lnTo>
                  <a:cubicBezTo>
                    <a:pt x="7868365" y="0"/>
                    <a:pt x="7881582" y="13217"/>
                    <a:pt x="7881582" y="29521"/>
                  </a:cubicBezTo>
                  <a:lnTo>
                    <a:pt x="7881582" y="147599"/>
                  </a:lnTo>
                  <a:cubicBezTo>
                    <a:pt x="7881582" y="163903"/>
                    <a:pt x="7868365" y="177120"/>
                    <a:pt x="7852061" y="177120"/>
                  </a:cubicBezTo>
                  <a:lnTo>
                    <a:pt x="29521" y="177120"/>
                  </a:lnTo>
                  <a:cubicBezTo>
                    <a:pt x="13217" y="177120"/>
                    <a:pt x="0" y="163903"/>
                    <a:pt x="0" y="147599"/>
                  </a:cubicBezTo>
                  <a:lnTo>
                    <a:pt x="0" y="29521"/>
                  </a:lnTo>
                  <a:close/>
                </a:path>
              </a:pathLst>
            </a:custGeom>
            <a:solidFill>
              <a:schemeClr val="bg2">
                <a:lumMod val="5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spcFirstLastPara="0" vert="horz" wrap="square" lIns="306551" tIns="8646" rIns="306551" bIns="8646" numCol="1" spcCol="1270" anchor="ctr" anchorCtr="0">
              <a:noAutofit/>
            </a:bodyPr>
            <a:lstStyle/>
            <a:p>
              <a:pPr lvl="0" defTabSz="266700">
                <a:lnSpc>
                  <a:spcPct val="90000"/>
                </a:lnSpc>
                <a:spcBef>
                  <a:spcPct val="0"/>
                </a:spcBef>
                <a:spcAft>
                  <a:spcPct val="35000"/>
                </a:spcAft>
              </a:pPr>
              <a:r>
                <a:rPr lang="en-IN" sz="1500" dirty="0">
                  <a:latin typeface="Cambria" panose="02040503050406030204" pitchFamily="18" charset="0"/>
                </a:rPr>
                <a:t>(8)		</a:t>
              </a:r>
              <a:r>
                <a:rPr lang="en-IN" sz="1500" b="1" dirty="0">
                  <a:latin typeface="Cambria" panose="02040503050406030204" pitchFamily="18" charset="0"/>
                </a:rPr>
                <a:t>accepts a position as auditor </a:t>
              </a:r>
              <a:r>
                <a:rPr lang="en-IN" sz="1500" dirty="0">
                  <a:latin typeface="Cambria" panose="02040503050406030204" pitchFamily="18" charset="0"/>
                </a:rPr>
                <a:t>previously held by another chartered accountant or a certified auditor who has been issued certificate under the Restricted Certificate Rules, 1932 </a:t>
              </a:r>
              <a:r>
                <a:rPr lang="en-IN" sz="1500" b="1" dirty="0">
                  <a:latin typeface="Cambria" panose="02040503050406030204" pitchFamily="18" charset="0"/>
                </a:rPr>
                <a:t>without first communicating with him in writing</a:t>
              </a:r>
            </a:p>
          </p:txBody>
        </p:sp>
      </p:grpSp>
      <p:sp>
        <p:nvSpPr>
          <p:cNvPr id="16" name="Rectangle 15"/>
          <p:cNvSpPr/>
          <p:nvPr/>
        </p:nvSpPr>
        <p:spPr>
          <a:xfrm>
            <a:off x="0" y="1144117"/>
            <a:ext cx="1065366" cy="38824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latin typeface="Cambria" panose="02040503050406030204" pitchFamily="18" charset="0"/>
              </a:rPr>
              <a:t>Part I</a:t>
            </a:r>
            <a:endParaRPr lang="en-IN" sz="1700" b="1" dirty="0">
              <a:latin typeface="Cambria" panose="02040503050406030204" pitchFamily="18" charset="0"/>
            </a:endParaRPr>
          </a:p>
        </p:txBody>
      </p:sp>
    </p:spTree>
    <p:extLst>
      <p:ext uri="{BB962C8B-B14F-4D97-AF65-F5344CB8AC3E}">
        <p14:creationId xmlns:p14="http://schemas.microsoft.com/office/powerpoint/2010/main" val="1853114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Facet</Template>
  <TotalTime>1999</TotalTime>
  <Words>9652</Words>
  <Application>Microsoft Office PowerPoint</Application>
  <PresentationFormat>Widescreen</PresentationFormat>
  <Paragraphs>749</Paragraphs>
  <Slides>72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Calibri</vt:lpstr>
      <vt:lpstr>Calibri Light</vt:lpstr>
      <vt:lpstr>Cambria</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Nimisha Jain</cp:lastModifiedBy>
  <cp:revision>1060</cp:revision>
  <dcterms:created xsi:type="dcterms:W3CDTF">2020-06-29T05:40:05Z</dcterms:created>
  <dcterms:modified xsi:type="dcterms:W3CDTF">2023-08-11T18:45:20Z</dcterms:modified>
</cp:coreProperties>
</file>