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557" r:id="rId2"/>
    <p:sldId id="486" r:id="rId3"/>
    <p:sldId id="262" r:id="rId4"/>
    <p:sldId id="263" r:id="rId5"/>
    <p:sldId id="449" r:id="rId6"/>
    <p:sldId id="273" r:id="rId7"/>
    <p:sldId id="561" r:id="rId8"/>
    <p:sldId id="560" r:id="rId9"/>
    <p:sldId id="266" r:id="rId10"/>
    <p:sldId id="267" r:id="rId11"/>
    <p:sldId id="468" r:id="rId12"/>
    <p:sldId id="268" r:id="rId13"/>
    <p:sldId id="269" r:id="rId14"/>
    <p:sldId id="270" r:id="rId15"/>
    <p:sldId id="498" r:id="rId16"/>
    <p:sldId id="479" r:id="rId17"/>
    <p:sldId id="481" r:id="rId18"/>
    <p:sldId id="482" r:id="rId19"/>
    <p:sldId id="280" r:id="rId20"/>
    <p:sldId id="474" r:id="rId21"/>
    <p:sldId id="55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27CCE6-0366-42E2-9807-3E6EE596B8CE}" v="31" dt="2023-03-22T08:25:32.93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10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7F324A-3D42-4F01-BBB0-8AC43D0EE890}"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n-IN"/>
        </a:p>
      </dgm:t>
    </dgm:pt>
    <dgm:pt modelId="{D2BB7954-E529-4E95-8400-84187988BFE5}">
      <dgm:prSet phldrT="[Text]"/>
      <dgm:spPr/>
      <dgm:t>
        <a:bodyPr/>
        <a:lstStyle/>
        <a:p>
          <a:r>
            <a:rPr lang="en-US" dirty="0">
              <a:latin typeface="+mn-lt"/>
              <a:ea typeface="Cambria" panose="02040503050406030204" pitchFamily="18" charset="0"/>
            </a:rPr>
            <a:t>IRACP Norms</a:t>
          </a:r>
        </a:p>
      </dgm:t>
    </dgm:pt>
    <dgm:pt modelId="{0C521014-38A6-42BE-AD30-CBDB8D2FE292}" type="parTrans" cxnId="{F5C5E654-FE84-4CAE-B47E-40FAB1C1A978}">
      <dgm:prSet/>
      <dgm:spPr/>
      <dgm:t>
        <a:bodyPr/>
        <a:lstStyle/>
        <a:p>
          <a:endParaRPr lang="en-IN"/>
        </a:p>
      </dgm:t>
    </dgm:pt>
    <dgm:pt modelId="{9EF9B128-1DCE-4222-8C59-AE6C5E3BBCA9}" type="sibTrans" cxnId="{F5C5E654-FE84-4CAE-B47E-40FAB1C1A978}">
      <dgm:prSet/>
      <dgm:spPr/>
      <dgm:t>
        <a:bodyPr/>
        <a:lstStyle/>
        <a:p>
          <a:endParaRPr lang="en-IN"/>
        </a:p>
      </dgm:t>
    </dgm:pt>
    <dgm:pt modelId="{B97872E3-C63E-439A-976A-6BC26B02F411}">
      <dgm:prSet phldrT="[Text]"/>
      <dgm:spPr/>
      <dgm:t>
        <a:bodyPr/>
        <a:lstStyle/>
        <a:p>
          <a:r>
            <a:rPr lang="en-US" dirty="0">
              <a:latin typeface="+mn-lt"/>
              <a:ea typeface="Cambria" panose="02040503050406030204" pitchFamily="18" charset="0"/>
            </a:rPr>
            <a:t>Income Recognition</a:t>
          </a:r>
          <a:endParaRPr lang="en-IN" dirty="0">
            <a:latin typeface="+mn-lt"/>
            <a:ea typeface="Cambria" panose="02040503050406030204" pitchFamily="18" charset="0"/>
          </a:endParaRPr>
        </a:p>
      </dgm:t>
    </dgm:pt>
    <dgm:pt modelId="{7AEA5359-F99D-4847-91BB-6BA569207D52}" type="parTrans" cxnId="{A4C2E883-0672-4F9E-A250-6F53FD38A50C}">
      <dgm:prSet/>
      <dgm:spPr/>
      <dgm:t>
        <a:bodyPr/>
        <a:lstStyle/>
        <a:p>
          <a:endParaRPr lang="en-IN">
            <a:latin typeface="+mn-lt"/>
          </a:endParaRPr>
        </a:p>
      </dgm:t>
    </dgm:pt>
    <dgm:pt modelId="{18028560-AC2D-45AE-A446-ED3912D351C8}" type="sibTrans" cxnId="{A4C2E883-0672-4F9E-A250-6F53FD38A50C}">
      <dgm:prSet/>
      <dgm:spPr/>
      <dgm:t>
        <a:bodyPr/>
        <a:lstStyle/>
        <a:p>
          <a:endParaRPr lang="en-IN"/>
        </a:p>
      </dgm:t>
    </dgm:pt>
    <dgm:pt modelId="{C7028704-C101-44FE-8DD5-6A5EC3BCA125}">
      <dgm:prSet phldrT="[Text]"/>
      <dgm:spPr/>
      <dgm:t>
        <a:bodyPr/>
        <a:lstStyle/>
        <a:p>
          <a:r>
            <a:rPr lang="en-US" dirty="0">
              <a:latin typeface="+mn-lt"/>
              <a:ea typeface="Cambria" panose="02040503050406030204" pitchFamily="18" charset="0"/>
            </a:rPr>
            <a:t>Asset Classification</a:t>
          </a:r>
          <a:endParaRPr lang="en-IN" dirty="0">
            <a:latin typeface="+mn-lt"/>
            <a:ea typeface="Cambria" panose="02040503050406030204" pitchFamily="18" charset="0"/>
          </a:endParaRPr>
        </a:p>
      </dgm:t>
    </dgm:pt>
    <dgm:pt modelId="{9BFDB068-F2B6-40D1-A837-F6CA8641FAD5}" type="parTrans" cxnId="{DEF5BB9F-959A-4D26-8AC5-F6E2ED32FE90}">
      <dgm:prSet/>
      <dgm:spPr/>
      <dgm:t>
        <a:bodyPr/>
        <a:lstStyle/>
        <a:p>
          <a:endParaRPr lang="en-IN">
            <a:latin typeface="+mn-lt"/>
          </a:endParaRPr>
        </a:p>
      </dgm:t>
    </dgm:pt>
    <dgm:pt modelId="{0BAE20C9-4ECE-4E95-A226-4259FBD5D00F}" type="sibTrans" cxnId="{DEF5BB9F-959A-4D26-8AC5-F6E2ED32FE90}">
      <dgm:prSet/>
      <dgm:spPr/>
      <dgm:t>
        <a:bodyPr/>
        <a:lstStyle/>
        <a:p>
          <a:endParaRPr lang="en-IN"/>
        </a:p>
      </dgm:t>
    </dgm:pt>
    <dgm:pt modelId="{06C1069C-1083-4C9C-97A5-B355B345C852}">
      <dgm:prSet/>
      <dgm:spPr/>
      <dgm:t>
        <a:bodyPr/>
        <a:lstStyle/>
        <a:p>
          <a:r>
            <a:rPr lang="en-US" dirty="0"/>
            <a:t>Provisioning</a:t>
          </a:r>
          <a:endParaRPr lang="en-IN" dirty="0"/>
        </a:p>
      </dgm:t>
    </dgm:pt>
    <dgm:pt modelId="{5360AB4E-C67B-4104-9CCD-3CF263D317C7}" type="parTrans" cxnId="{5076B2B2-6AB4-47CA-8DB7-99DABC0B4CBB}">
      <dgm:prSet/>
      <dgm:spPr/>
      <dgm:t>
        <a:bodyPr/>
        <a:lstStyle/>
        <a:p>
          <a:endParaRPr lang="en-IN"/>
        </a:p>
      </dgm:t>
    </dgm:pt>
    <dgm:pt modelId="{22040E1C-A9F4-433D-B599-59B59DC89260}" type="sibTrans" cxnId="{5076B2B2-6AB4-47CA-8DB7-99DABC0B4CBB}">
      <dgm:prSet/>
      <dgm:spPr/>
      <dgm:t>
        <a:bodyPr/>
        <a:lstStyle/>
        <a:p>
          <a:endParaRPr lang="en-IN"/>
        </a:p>
      </dgm:t>
    </dgm:pt>
    <dgm:pt modelId="{77CDA290-01D3-4B0F-AC23-C6162C3EEC0C}" type="pres">
      <dgm:prSet presAssocID="{B77F324A-3D42-4F01-BBB0-8AC43D0EE890}" presName="hierChild1" presStyleCnt="0">
        <dgm:presLayoutVars>
          <dgm:orgChart val="1"/>
          <dgm:chPref val="1"/>
          <dgm:dir/>
          <dgm:animOne val="branch"/>
          <dgm:animLvl val="lvl"/>
          <dgm:resizeHandles/>
        </dgm:presLayoutVars>
      </dgm:prSet>
      <dgm:spPr/>
    </dgm:pt>
    <dgm:pt modelId="{CF4F4890-B086-4D71-B42D-58089A2C6044}" type="pres">
      <dgm:prSet presAssocID="{D2BB7954-E529-4E95-8400-84187988BFE5}" presName="hierRoot1" presStyleCnt="0">
        <dgm:presLayoutVars>
          <dgm:hierBranch val="init"/>
        </dgm:presLayoutVars>
      </dgm:prSet>
      <dgm:spPr/>
    </dgm:pt>
    <dgm:pt modelId="{B0C2BC55-6FB9-4393-9655-4FAD36ACB412}" type="pres">
      <dgm:prSet presAssocID="{D2BB7954-E529-4E95-8400-84187988BFE5}" presName="rootComposite1" presStyleCnt="0"/>
      <dgm:spPr/>
    </dgm:pt>
    <dgm:pt modelId="{7EE8ECE8-B940-4509-B5A9-BEB05F67EA09}" type="pres">
      <dgm:prSet presAssocID="{D2BB7954-E529-4E95-8400-84187988BFE5}" presName="rootText1" presStyleLbl="node0" presStyleIdx="0" presStyleCnt="1">
        <dgm:presLayoutVars>
          <dgm:chPref val="3"/>
        </dgm:presLayoutVars>
      </dgm:prSet>
      <dgm:spPr/>
    </dgm:pt>
    <dgm:pt modelId="{35722726-A27E-43B9-A820-2B30CEAEFCC4}" type="pres">
      <dgm:prSet presAssocID="{D2BB7954-E529-4E95-8400-84187988BFE5}" presName="rootConnector1" presStyleLbl="node1" presStyleIdx="0" presStyleCnt="0"/>
      <dgm:spPr/>
    </dgm:pt>
    <dgm:pt modelId="{4690C9F8-3FED-49A1-A944-B5A3A0D94EC2}" type="pres">
      <dgm:prSet presAssocID="{D2BB7954-E529-4E95-8400-84187988BFE5}" presName="hierChild2" presStyleCnt="0"/>
      <dgm:spPr/>
    </dgm:pt>
    <dgm:pt modelId="{403B241C-84A5-4E56-A784-677314FE56F1}" type="pres">
      <dgm:prSet presAssocID="{7AEA5359-F99D-4847-91BB-6BA569207D52}" presName="Name37" presStyleLbl="parChTrans1D2" presStyleIdx="0" presStyleCnt="3"/>
      <dgm:spPr/>
    </dgm:pt>
    <dgm:pt modelId="{AFF4A883-28DA-4D2C-AE68-B13EB8361811}" type="pres">
      <dgm:prSet presAssocID="{B97872E3-C63E-439A-976A-6BC26B02F411}" presName="hierRoot2" presStyleCnt="0">
        <dgm:presLayoutVars>
          <dgm:hierBranch val="init"/>
        </dgm:presLayoutVars>
      </dgm:prSet>
      <dgm:spPr/>
    </dgm:pt>
    <dgm:pt modelId="{8A0F34D7-1FC0-4B33-BD39-55329201B1AE}" type="pres">
      <dgm:prSet presAssocID="{B97872E3-C63E-439A-976A-6BC26B02F411}" presName="rootComposite" presStyleCnt="0"/>
      <dgm:spPr/>
    </dgm:pt>
    <dgm:pt modelId="{21BF5E51-24F4-405F-878E-AB1FF96BE5F4}" type="pres">
      <dgm:prSet presAssocID="{B97872E3-C63E-439A-976A-6BC26B02F411}" presName="rootText" presStyleLbl="node2" presStyleIdx="0" presStyleCnt="3">
        <dgm:presLayoutVars>
          <dgm:chPref val="3"/>
        </dgm:presLayoutVars>
      </dgm:prSet>
      <dgm:spPr/>
    </dgm:pt>
    <dgm:pt modelId="{C51A6E28-C193-4F56-BB41-3311C10AB902}" type="pres">
      <dgm:prSet presAssocID="{B97872E3-C63E-439A-976A-6BC26B02F411}" presName="rootConnector" presStyleLbl="node2" presStyleIdx="0" presStyleCnt="3"/>
      <dgm:spPr/>
    </dgm:pt>
    <dgm:pt modelId="{387079D4-0FEB-4014-B0A7-98AF08C41F89}" type="pres">
      <dgm:prSet presAssocID="{B97872E3-C63E-439A-976A-6BC26B02F411}" presName="hierChild4" presStyleCnt="0"/>
      <dgm:spPr/>
    </dgm:pt>
    <dgm:pt modelId="{80621D6B-E3D4-431C-8CAA-4EF03EBCE303}" type="pres">
      <dgm:prSet presAssocID="{B97872E3-C63E-439A-976A-6BC26B02F411}" presName="hierChild5" presStyleCnt="0"/>
      <dgm:spPr/>
    </dgm:pt>
    <dgm:pt modelId="{5E8DBC7F-FA1E-43C2-ADDC-51A5C5EB5997}" type="pres">
      <dgm:prSet presAssocID="{9BFDB068-F2B6-40D1-A837-F6CA8641FAD5}" presName="Name37" presStyleLbl="parChTrans1D2" presStyleIdx="1" presStyleCnt="3"/>
      <dgm:spPr/>
    </dgm:pt>
    <dgm:pt modelId="{4AEF7DAB-E63F-4490-BC08-0332D44DB392}" type="pres">
      <dgm:prSet presAssocID="{C7028704-C101-44FE-8DD5-6A5EC3BCA125}" presName="hierRoot2" presStyleCnt="0">
        <dgm:presLayoutVars>
          <dgm:hierBranch val="init"/>
        </dgm:presLayoutVars>
      </dgm:prSet>
      <dgm:spPr/>
    </dgm:pt>
    <dgm:pt modelId="{E0604AAC-1DA3-4B45-A03C-1EE368EC9D38}" type="pres">
      <dgm:prSet presAssocID="{C7028704-C101-44FE-8DD5-6A5EC3BCA125}" presName="rootComposite" presStyleCnt="0"/>
      <dgm:spPr/>
    </dgm:pt>
    <dgm:pt modelId="{2C09E56D-AAE4-4A18-8FDE-0F37FEC922ED}" type="pres">
      <dgm:prSet presAssocID="{C7028704-C101-44FE-8DD5-6A5EC3BCA125}" presName="rootText" presStyleLbl="node2" presStyleIdx="1" presStyleCnt="3">
        <dgm:presLayoutVars>
          <dgm:chPref val="3"/>
        </dgm:presLayoutVars>
      </dgm:prSet>
      <dgm:spPr/>
    </dgm:pt>
    <dgm:pt modelId="{1F03FFD3-96B9-4DAD-A105-7F96A6771DD4}" type="pres">
      <dgm:prSet presAssocID="{C7028704-C101-44FE-8DD5-6A5EC3BCA125}" presName="rootConnector" presStyleLbl="node2" presStyleIdx="1" presStyleCnt="3"/>
      <dgm:spPr/>
    </dgm:pt>
    <dgm:pt modelId="{B70F295E-F55C-4CEB-ABE9-915A6AEB2977}" type="pres">
      <dgm:prSet presAssocID="{C7028704-C101-44FE-8DD5-6A5EC3BCA125}" presName="hierChild4" presStyleCnt="0"/>
      <dgm:spPr/>
    </dgm:pt>
    <dgm:pt modelId="{6DAD004A-D3E6-4CC7-9F47-971666776CB8}" type="pres">
      <dgm:prSet presAssocID="{C7028704-C101-44FE-8DD5-6A5EC3BCA125}" presName="hierChild5" presStyleCnt="0"/>
      <dgm:spPr/>
    </dgm:pt>
    <dgm:pt modelId="{05194CB4-5505-48E3-8410-83C27917DA4A}" type="pres">
      <dgm:prSet presAssocID="{5360AB4E-C67B-4104-9CCD-3CF263D317C7}" presName="Name37" presStyleLbl="parChTrans1D2" presStyleIdx="2" presStyleCnt="3"/>
      <dgm:spPr/>
    </dgm:pt>
    <dgm:pt modelId="{64FEB257-A765-4986-9031-EE5EE401AED3}" type="pres">
      <dgm:prSet presAssocID="{06C1069C-1083-4C9C-97A5-B355B345C852}" presName="hierRoot2" presStyleCnt="0">
        <dgm:presLayoutVars>
          <dgm:hierBranch val="init"/>
        </dgm:presLayoutVars>
      </dgm:prSet>
      <dgm:spPr/>
    </dgm:pt>
    <dgm:pt modelId="{17EA0F9B-3982-486E-8C44-76AF4D146F39}" type="pres">
      <dgm:prSet presAssocID="{06C1069C-1083-4C9C-97A5-B355B345C852}" presName="rootComposite" presStyleCnt="0"/>
      <dgm:spPr/>
    </dgm:pt>
    <dgm:pt modelId="{8C5B9FA6-EC5A-4026-A033-4334ECD0084E}" type="pres">
      <dgm:prSet presAssocID="{06C1069C-1083-4C9C-97A5-B355B345C852}" presName="rootText" presStyleLbl="node2" presStyleIdx="2" presStyleCnt="3">
        <dgm:presLayoutVars>
          <dgm:chPref val="3"/>
        </dgm:presLayoutVars>
      </dgm:prSet>
      <dgm:spPr/>
    </dgm:pt>
    <dgm:pt modelId="{0BEA974A-7C47-4E6C-9E3D-07938BC46BF9}" type="pres">
      <dgm:prSet presAssocID="{06C1069C-1083-4C9C-97A5-B355B345C852}" presName="rootConnector" presStyleLbl="node2" presStyleIdx="2" presStyleCnt="3"/>
      <dgm:spPr/>
    </dgm:pt>
    <dgm:pt modelId="{911AB6DE-9DD6-45AE-BD2A-6B176AFF2816}" type="pres">
      <dgm:prSet presAssocID="{06C1069C-1083-4C9C-97A5-B355B345C852}" presName="hierChild4" presStyleCnt="0"/>
      <dgm:spPr/>
    </dgm:pt>
    <dgm:pt modelId="{669DB81B-7753-4017-836A-9F142CFDD865}" type="pres">
      <dgm:prSet presAssocID="{06C1069C-1083-4C9C-97A5-B355B345C852}" presName="hierChild5" presStyleCnt="0"/>
      <dgm:spPr/>
    </dgm:pt>
    <dgm:pt modelId="{C8780579-7192-4CBF-B1DC-62B625242B2E}" type="pres">
      <dgm:prSet presAssocID="{D2BB7954-E529-4E95-8400-84187988BFE5}" presName="hierChild3" presStyleCnt="0"/>
      <dgm:spPr/>
    </dgm:pt>
  </dgm:ptLst>
  <dgm:cxnLst>
    <dgm:cxn modelId="{527C3305-1B7C-41C9-BD0E-B7B1DB4C6F02}" type="presOf" srcId="{5360AB4E-C67B-4104-9CCD-3CF263D317C7}" destId="{05194CB4-5505-48E3-8410-83C27917DA4A}" srcOrd="0" destOrd="0" presId="urn:microsoft.com/office/officeart/2005/8/layout/orgChart1"/>
    <dgm:cxn modelId="{290AC05D-395B-4068-B4AF-60F638CADB0D}" type="presOf" srcId="{7AEA5359-F99D-4847-91BB-6BA569207D52}" destId="{403B241C-84A5-4E56-A784-677314FE56F1}" srcOrd="0" destOrd="0" presId="urn:microsoft.com/office/officeart/2005/8/layout/orgChart1"/>
    <dgm:cxn modelId="{CDD83F62-7D52-4F1A-8A0C-BCD68C9669E9}" type="presOf" srcId="{C7028704-C101-44FE-8DD5-6A5EC3BCA125}" destId="{1F03FFD3-96B9-4DAD-A105-7F96A6771DD4}" srcOrd="1" destOrd="0" presId="urn:microsoft.com/office/officeart/2005/8/layout/orgChart1"/>
    <dgm:cxn modelId="{5F05A863-7438-497C-9F76-03DE43F5E8CC}" type="presOf" srcId="{B97872E3-C63E-439A-976A-6BC26B02F411}" destId="{C51A6E28-C193-4F56-BB41-3311C10AB902}" srcOrd="1" destOrd="0" presId="urn:microsoft.com/office/officeart/2005/8/layout/orgChart1"/>
    <dgm:cxn modelId="{582F186E-1DF3-47F5-87FC-1DFC9B11A711}" type="presOf" srcId="{9BFDB068-F2B6-40D1-A837-F6CA8641FAD5}" destId="{5E8DBC7F-FA1E-43C2-ADDC-51A5C5EB5997}" srcOrd="0" destOrd="0" presId="urn:microsoft.com/office/officeart/2005/8/layout/orgChart1"/>
    <dgm:cxn modelId="{F5C5E654-FE84-4CAE-B47E-40FAB1C1A978}" srcId="{B77F324A-3D42-4F01-BBB0-8AC43D0EE890}" destId="{D2BB7954-E529-4E95-8400-84187988BFE5}" srcOrd="0" destOrd="0" parTransId="{0C521014-38A6-42BE-AD30-CBDB8D2FE292}" sibTransId="{9EF9B128-1DCE-4222-8C59-AE6C5E3BBCA9}"/>
    <dgm:cxn modelId="{A4C2E883-0672-4F9E-A250-6F53FD38A50C}" srcId="{D2BB7954-E529-4E95-8400-84187988BFE5}" destId="{B97872E3-C63E-439A-976A-6BC26B02F411}" srcOrd="0" destOrd="0" parTransId="{7AEA5359-F99D-4847-91BB-6BA569207D52}" sibTransId="{18028560-AC2D-45AE-A446-ED3912D351C8}"/>
    <dgm:cxn modelId="{8B5C0884-8BE1-4A2D-818A-4F2618938E97}" type="presOf" srcId="{B77F324A-3D42-4F01-BBB0-8AC43D0EE890}" destId="{77CDA290-01D3-4B0F-AC23-C6162C3EEC0C}" srcOrd="0" destOrd="0" presId="urn:microsoft.com/office/officeart/2005/8/layout/orgChart1"/>
    <dgm:cxn modelId="{C4FCDF97-AC40-4D98-A8F9-D99ED8BDFB5E}" type="presOf" srcId="{06C1069C-1083-4C9C-97A5-B355B345C852}" destId="{8C5B9FA6-EC5A-4026-A033-4334ECD0084E}" srcOrd="0" destOrd="0" presId="urn:microsoft.com/office/officeart/2005/8/layout/orgChart1"/>
    <dgm:cxn modelId="{DEF5BB9F-959A-4D26-8AC5-F6E2ED32FE90}" srcId="{D2BB7954-E529-4E95-8400-84187988BFE5}" destId="{C7028704-C101-44FE-8DD5-6A5EC3BCA125}" srcOrd="1" destOrd="0" parTransId="{9BFDB068-F2B6-40D1-A837-F6CA8641FAD5}" sibTransId="{0BAE20C9-4ECE-4E95-A226-4259FBD5D00F}"/>
    <dgm:cxn modelId="{87EE9DA2-06B2-41CA-B405-24AE8B05CE8F}" type="presOf" srcId="{06C1069C-1083-4C9C-97A5-B355B345C852}" destId="{0BEA974A-7C47-4E6C-9E3D-07938BC46BF9}" srcOrd="1" destOrd="0" presId="urn:microsoft.com/office/officeart/2005/8/layout/orgChart1"/>
    <dgm:cxn modelId="{5076B2B2-6AB4-47CA-8DB7-99DABC0B4CBB}" srcId="{D2BB7954-E529-4E95-8400-84187988BFE5}" destId="{06C1069C-1083-4C9C-97A5-B355B345C852}" srcOrd="2" destOrd="0" parTransId="{5360AB4E-C67B-4104-9CCD-3CF263D317C7}" sibTransId="{22040E1C-A9F4-433D-B599-59B59DC89260}"/>
    <dgm:cxn modelId="{50A845BE-7EC2-46BF-AEC4-718FE542C776}" type="presOf" srcId="{D2BB7954-E529-4E95-8400-84187988BFE5}" destId="{7EE8ECE8-B940-4509-B5A9-BEB05F67EA09}" srcOrd="0" destOrd="0" presId="urn:microsoft.com/office/officeart/2005/8/layout/orgChart1"/>
    <dgm:cxn modelId="{CE0DA7C2-DB3A-4CFB-B81B-203AE50EA182}" type="presOf" srcId="{C7028704-C101-44FE-8DD5-6A5EC3BCA125}" destId="{2C09E56D-AAE4-4A18-8FDE-0F37FEC922ED}" srcOrd="0" destOrd="0" presId="urn:microsoft.com/office/officeart/2005/8/layout/orgChart1"/>
    <dgm:cxn modelId="{8B9510D5-642B-4D6B-BD9B-F608B2E3F85E}" type="presOf" srcId="{B97872E3-C63E-439A-976A-6BC26B02F411}" destId="{21BF5E51-24F4-405F-878E-AB1FF96BE5F4}" srcOrd="0" destOrd="0" presId="urn:microsoft.com/office/officeart/2005/8/layout/orgChart1"/>
    <dgm:cxn modelId="{4792FBD9-1C8D-4411-A409-8BDD5501ABA6}" type="presOf" srcId="{D2BB7954-E529-4E95-8400-84187988BFE5}" destId="{35722726-A27E-43B9-A820-2B30CEAEFCC4}" srcOrd="1" destOrd="0" presId="urn:microsoft.com/office/officeart/2005/8/layout/orgChart1"/>
    <dgm:cxn modelId="{A356ECA3-DABB-49E5-9CDE-5B962EB24C0E}" type="presParOf" srcId="{77CDA290-01D3-4B0F-AC23-C6162C3EEC0C}" destId="{CF4F4890-B086-4D71-B42D-58089A2C6044}" srcOrd="0" destOrd="0" presId="urn:microsoft.com/office/officeart/2005/8/layout/orgChart1"/>
    <dgm:cxn modelId="{68036C53-6C06-4582-B91D-D61BB535C951}" type="presParOf" srcId="{CF4F4890-B086-4D71-B42D-58089A2C6044}" destId="{B0C2BC55-6FB9-4393-9655-4FAD36ACB412}" srcOrd="0" destOrd="0" presId="urn:microsoft.com/office/officeart/2005/8/layout/orgChart1"/>
    <dgm:cxn modelId="{F07B500B-C8E1-461E-9AF1-9157A3163E2D}" type="presParOf" srcId="{B0C2BC55-6FB9-4393-9655-4FAD36ACB412}" destId="{7EE8ECE8-B940-4509-B5A9-BEB05F67EA09}" srcOrd="0" destOrd="0" presId="urn:microsoft.com/office/officeart/2005/8/layout/orgChart1"/>
    <dgm:cxn modelId="{8CFBC44E-44F4-4C14-B1B4-392E05AE8E6F}" type="presParOf" srcId="{B0C2BC55-6FB9-4393-9655-4FAD36ACB412}" destId="{35722726-A27E-43B9-A820-2B30CEAEFCC4}" srcOrd="1" destOrd="0" presId="urn:microsoft.com/office/officeart/2005/8/layout/orgChart1"/>
    <dgm:cxn modelId="{BEF014C2-F1BE-45EB-BBDC-6EEFE6277B1E}" type="presParOf" srcId="{CF4F4890-B086-4D71-B42D-58089A2C6044}" destId="{4690C9F8-3FED-49A1-A944-B5A3A0D94EC2}" srcOrd="1" destOrd="0" presId="urn:microsoft.com/office/officeart/2005/8/layout/orgChart1"/>
    <dgm:cxn modelId="{4CE6D3D9-BF58-432D-B15C-3A4343328538}" type="presParOf" srcId="{4690C9F8-3FED-49A1-A944-B5A3A0D94EC2}" destId="{403B241C-84A5-4E56-A784-677314FE56F1}" srcOrd="0" destOrd="0" presId="urn:microsoft.com/office/officeart/2005/8/layout/orgChart1"/>
    <dgm:cxn modelId="{0C2912BE-26F5-4A2B-BAF4-C3BC6BDD6828}" type="presParOf" srcId="{4690C9F8-3FED-49A1-A944-B5A3A0D94EC2}" destId="{AFF4A883-28DA-4D2C-AE68-B13EB8361811}" srcOrd="1" destOrd="0" presId="urn:microsoft.com/office/officeart/2005/8/layout/orgChart1"/>
    <dgm:cxn modelId="{5672A25D-0413-4915-97D3-B79DC606C032}" type="presParOf" srcId="{AFF4A883-28DA-4D2C-AE68-B13EB8361811}" destId="{8A0F34D7-1FC0-4B33-BD39-55329201B1AE}" srcOrd="0" destOrd="0" presId="urn:microsoft.com/office/officeart/2005/8/layout/orgChart1"/>
    <dgm:cxn modelId="{5199FEEB-6922-4940-B4AE-A1C37FFE979A}" type="presParOf" srcId="{8A0F34D7-1FC0-4B33-BD39-55329201B1AE}" destId="{21BF5E51-24F4-405F-878E-AB1FF96BE5F4}" srcOrd="0" destOrd="0" presId="urn:microsoft.com/office/officeart/2005/8/layout/orgChart1"/>
    <dgm:cxn modelId="{04676B27-A8C8-42F0-8A65-41219EB8F595}" type="presParOf" srcId="{8A0F34D7-1FC0-4B33-BD39-55329201B1AE}" destId="{C51A6E28-C193-4F56-BB41-3311C10AB902}" srcOrd="1" destOrd="0" presId="urn:microsoft.com/office/officeart/2005/8/layout/orgChart1"/>
    <dgm:cxn modelId="{AED9145D-9BF7-4D1A-B79B-4C2E1975700E}" type="presParOf" srcId="{AFF4A883-28DA-4D2C-AE68-B13EB8361811}" destId="{387079D4-0FEB-4014-B0A7-98AF08C41F89}" srcOrd="1" destOrd="0" presId="urn:microsoft.com/office/officeart/2005/8/layout/orgChart1"/>
    <dgm:cxn modelId="{C894F8B8-12A2-40D0-B0EF-A4582FF70102}" type="presParOf" srcId="{AFF4A883-28DA-4D2C-AE68-B13EB8361811}" destId="{80621D6B-E3D4-431C-8CAA-4EF03EBCE303}" srcOrd="2" destOrd="0" presId="urn:microsoft.com/office/officeart/2005/8/layout/orgChart1"/>
    <dgm:cxn modelId="{2C797BF8-A629-4BC9-B8EA-C5901E44714F}" type="presParOf" srcId="{4690C9F8-3FED-49A1-A944-B5A3A0D94EC2}" destId="{5E8DBC7F-FA1E-43C2-ADDC-51A5C5EB5997}" srcOrd="2" destOrd="0" presId="urn:microsoft.com/office/officeart/2005/8/layout/orgChart1"/>
    <dgm:cxn modelId="{AFFAF298-0CC4-407D-A4C4-DD8D9ABBEDD8}" type="presParOf" srcId="{4690C9F8-3FED-49A1-A944-B5A3A0D94EC2}" destId="{4AEF7DAB-E63F-4490-BC08-0332D44DB392}" srcOrd="3" destOrd="0" presId="urn:microsoft.com/office/officeart/2005/8/layout/orgChart1"/>
    <dgm:cxn modelId="{CB6988BA-AD3C-4496-A347-80EA970AD652}" type="presParOf" srcId="{4AEF7DAB-E63F-4490-BC08-0332D44DB392}" destId="{E0604AAC-1DA3-4B45-A03C-1EE368EC9D38}" srcOrd="0" destOrd="0" presId="urn:microsoft.com/office/officeart/2005/8/layout/orgChart1"/>
    <dgm:cxn modelId="{57229F8D-FF69-4CC8-8935-E217F9F2C67D}" type="presParOf" srcId="{E0604AAC-1DA3-4B45-A03C-1EE368EC9D38}" destId="{2C09E56D-AAE4-4A18-8FDE-0F37FEC922ED}" srcOrd="0" destOrd="0" presId="urn:microsoft.com/office/officeart/2005/8/layout/orgChart1"/>
    <dgm:cxn modelId="{788BFDF2-7215-44F7-9012-1FC23D77760B}" type="presParOf" srcId="{E0604AAC-1DA3-4B45-A03C-1EE368EC9D38}" destId="{1F03FFD3-96B9-4DAD-A105-7F96A6771DD4}" srcOrd="1" destOrd="0" presId="urn:microsoft.com/office/officeart/2005/8/layout/orgChart1"/>
    <dgm:cxn modelId="{E22CF9B8-2342-4F3A-89FB-4D5DC4F0DCD6}" type="presParOf" srcId="{4AEF7DAB-E63F-4490-BC08-0332D44DB392}" destId="{B70F295E-F55C-4CEB-ABE9-915A6AEB2977}" srcOrd="1" destOrd="0" presId="urn:microsoft.com/office/officeart/2005/8/layout/orgChart1"/>
    <dgm:cxn modelId="{948F1776-537F-4C0E-B7AC-412A3DD1BF12}" type="presParOf" srcId="{4AEF7DAB-E63F-4490-BC08-0332D44DB392}" destId="{6DAD004A-D3E6-4CC7-9F47-971666776CB8}" srcOrd="2" destOrd="0" presId="urn:microsoft.com/office/officeart/2005/8/layout/orgChart1"/>
    <dgm:cxn modelId="{9A6FB530-4CA2-4EF6-B665-4DD62AB04327}" type="presParOf" srcId="{4690C9F8-3FED-49A1-A944-B5A3A0D94EC2}" destId="{05194CB4-5505-48E3-8410-83C27917DA4A}" srcOrd="4" destOrd="0" presId="urn:microsoft.com/office/officeart/2005/8/layout/orgChart1"/>
    <dgm:cxn modelId="{807D4A2C-45A4-4520-B7B0-52641A3993C8}" type="presParOf" srcId="{4690C9F8-3FED-49A1-A944-B5A3A0D94EC2}" destId="{64FEB257-A765-4986-9031-EE5EE401AED3}" srcOrd="5" destOrd="0" presId="urn:microsoft.com/office/officeart/2005/8/layout/orgChart1"/>
    <dgm:cxn modelId="{457917B3-1B73-484C-98D6-B9B92020D407}" type="presParOf" srcId="{64FEB257-A765-4986-9031-EE5EE401AED3}" destId="{17EA0F9B-3982-486E-8C44-76AF4D146F39}" srcOrd="0" destOrd="0" presId="urn:microsoft.com/office/officeart/2005/8/layout/orgChart1"/>
    <dgm:cxn modelId="{2C38E169-2F94-4CB1-811C-9358CB63E33C}" type="presParOf" srcId="{17EA0F9B-3982-486E-8C44-76AF4D146F39}" destId="{8C5B9FA6-EC5A-4026-A033-4334ECD0084E}" srcOrd="0" destOrd="0" presId="urn:microsoft.com/office/officeart/2005/8/layout/orgChart1"/>
    <dgm:cxn modelId="{B09A49C8-ED6C-4632-93F4-F1D798F56E9C}" type="presParOf" srcId="{17EA0F9B-3982-486E-8C44-76AF4D146F39}" destId="{0BEA974A-7C47-4E6C-9E3D-07938BC46BF9}" srcOrd="1" destOrd="0" presId="urn:microsoft.com/office/officeart/2005/8/layout/orgChart1"/>
    <dgm:cxn modelId="{8A767CA2-F0CF-4BB1-A7D4-18D117FB14C7}" type="presParOf" srcId="{64FEB257-A765-4986-9031-EE5EE401AED3}" destId="{911AB6DE-9DD6-45AE-BD2A-6B176AFF2816}" srcOrd="1" destOrd="0" presId="urn:microsoft.com/office/officeart/2005/8/layout/orgChart1"/>
    <dgm:cxn modelId="{A6FC7447-30FB-4C7D-8039-6F2695D2F546}" type="presParOf" srcId="{64FEB257-A765-4986-9031-EE5EE401AED3}" destId="{669DB81B-7753-4017-836A-9F142CFDD865}" srcOrd="2" destOrd="0" presId="urn:microsoft.com/office/officeart/2005/8/layout/orgChart1"/>
    <dgm:cxn modelId="{48FDFB07-3AEF-480D-8012-06F18BB0FD26}" type="presParOf" srcId="{CF4F4890-B086-4D71-B42D-58089A2C6044}" destId="{C8780579-7192-4CBF-B1DC-62B625242B2E}" srcOrd="2" destOrd="0" presId="urn:microsoft.com/office/officeart/2005/8/layout/orgChart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CB3CFD-6F86-4161-A6DA-066B657D8B1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308289D-B535-4378-BA8A-945F9C90066F}">
      <dgm:prSet/>
      <dgm:spPr/>
      <dgm:t>
        <a:bodyPr/>
        <a:lstStyle/>
        <a:p>
          <a:r>
            <a:rPr lang="en-US" dirty="0"/>
            <a:t>1. Accrual Basis</a:t>
          </a:r>
        </a:p>
      </dgm:t>
    </dgm:pt>
    <dgm:pt modelId="{DDB2A540-DFD4-4C6B-BAD0-8DE8BD43E5B8}" type="parTrans" cxnId="{47F6FD74-EBDC-4335-9CD8-8E62F99FD7BB}">
      <dgm:prSet/>
      <dgm:spPr/>
      <dgm:t>
        <a:bodyPr/>
        <a:lstStyle/>
        <a:p>
          <a:endParaRPr lang="en-US"/>
        </a:p>
      </dgm:t>
    </dgm:pt>
    <dgm:pt modelId="{0E5A87D8-5B20-4D16-9856-BB1E395BEAE5}" type="sibTrans" cxnId="{47F6FD74-EBDC-4335-9CD8-8E62F99FD7BB}">
      <dgm:prSet/>
      <dgm:spPr/>
      <dgm:t>
        <a:bodyPr/>
        <a:lstStyle/>
        <a:p>
          <a:endParaRPr lang="en-US"/>
        </a:p>
      </dgm:t>
    </dgm:pt>
    <dgm:pt modelId="{4DA8081C-8A02-4442-9D1E-3D15098A665B}">
      <dgm:prSet custT="1"/>
      <dgm:spPr/>
      <dgm:t>
        <a:bodyPr/>
        <a:lstStyle/>
        <a:p>
          <a:r>
            <a:rPr lang="en-US" sz="2000" dirty="0"/>
            <a:t>Can record the income when the income is accrued in standard accounts</a:t>
          </a:r>
        </a:p>
      </dgm:t>
    </dgm:pt>
    <dgm:pt modelId="{36A7ACEE-2D6A-4C48-ABFE-126C8BD41FD2}" type="parTrans" cxnId="{3FFA8611-D534-4682-872D-5E6765E65A5F}">
      <dgm:prSet/>
      <dgm:spPr/>
      <dgm:t>
        <a:bodyPr/>
        <a:lstStyle/>
        <a:p>
          <a:endParaRPr lang="en-US"/>
        </a:p>
      </dgm:t>
    </dgm:pt>
    <dgm:pt modelId="{EAAEBAD9-1DE3-4570-A71D-A24168127C60}" type="sibTrans" cxnId="{3FFA8611-D534-4682-872D-5E6765E65A5F}">
      <dgm:prSet/>
      <dgm:spPr/>
      <dgm:t>
        <a:bodyPr/>
        <a:lstStyle/>
        <a:p>
          <a:endParaRPr lang="en-US"/>
        </a:p>
      </dgm:t>
    </dgm:pt>
    <dgm:pt modelId="{4F56A9C4-B39B-4D7F-A9D6-4803E0585305}">
      <dgm:prSet/>
      <dgm:spPr/>
      <dgm:t>
        <a:bodyPr/>
        <a:lstStyle/>
        <a:p>
          <a:r>
            <a:rPr lang="en-IN"/>
            <a:t>2. Cash Basis</a:t>
          </a:r>
          <a:endParaRPr lang="en-US"/>
        </a:p>
      </dgm:t>
    </dgm:pt>
    <dgm:pt modelId="{0C2B69D0-4B90-46AA-AC5C-0A31BF02D155}" type="parTrans" cxnId="{F09DAB06-928B-4811-92A4-FA457BC41DAC}">
      <dgm:prSet/>
      <dgm:spPr/>
      <dgm:t>
        <a:bodyPr/>
        <a:lstStyle/>
        <a:p>
          <a:endParaRPr lang="en-US"/>
        </a:p>
      </dgm:t>
    </dgm:pt>
    <dgm:pt modelId="{9D2B36EC-6BFA-49CF-B4F5-EB6FD974CFB0}" type="sibTrans" cxnId="{F09DAB06-928B-4811-92A4-FA457BC41DAC}">
      <dgm:prSet/>
      <dgm:spPr/>
      <dgm:t>
        <a:bodyPr/>
        <a:lstStyle/>
        <a:p>
          <a:endParaRPr lang="en-US"/>
        </a:p>
      </dgm:t>
    </dgm:pt>
    <dgm:pt modelId="{8CF379FB-EA50-4FA7-84A5-76D681E2DB65}">
      <dgm:prSet/>
      <dgm:spPr/>
      <dgm:t>
        <a:bodyPr/>
        <a:lstStyle/>
        <a:p>
          <a:r>
            <a:rPr lang="en-IN" dirty="0"/>
            <a:t>in case of NPA</a:t>
          </a:r>
          <a:endParaRPr lang="en-US" dirty="0"/>
        </a:p>
      </dgm:t>
    </dgm:pt>
    <dgm:pt modelId="{7D598B38-1055-4B6C-B429-CEEE82892D23}" type="parTrans" cxnId="{F8D544EA-D49A-438C-B064-1F8965A5ADFF}">
      <dgm:prSet/>
      <dgm:spPr/>
      <dgm:t>
        <a:bodyPr/>
        <a:lstStyle/>
        <a:p>
          <a:endParaRPr lang="en-US"/>
        </a:p>
      </dgm:t>
    </dgm:pt>
    <dgm:pt modelId="{D258689C-0309-44AB-AE02-D11CF40774DE}" type="sibTrans" cxnId="{F8D544EA-D49A-438C-B064-1F8965A5ADFF}">
      <dgm:prSet/>
      <dgm:spPr/>
      <dgm:t>
        <a:bodyPr/>
        <a:lstStyle/>
        <a:p>
          <a:endParaRPr lang="en-US"/>
        </a:p>
      </dgm:t>
    </dgm:pt>
    <dgm:pt modelId="{27FE17FE-5556-484F-B550-DE87FEDA993A}" type="pres">
      <dgm:prSet presAssocID="{1ECB3CFD-6F86-4161-A6DA-066B657D8B12}" presName="root" presStyleCnt="0">
        <dgm:presLayoutVars>
          <dgm:dir/>
          <dgm:resizeHandles val="exact"/>
        </dgm:presLayoutVars>
      </dgm:prSet>
      <dgm:spPr/>
    </dgm:pt>
    <dgm:pt modelId="{9E2229FE-FA7F-4498-8493-F28E951F017D}" type="pres">
      <dgm:prSet presAssocID="{D308289D-B535-4378-BA8A-945F9C90066F}" presName="compNode" presStyleCnt="0"/>
      <dgm:spPr/>
    </dgm:pt>
    <dgm:pt modelId="{DE3A002C-0B4E-4186-B68C-D11BEC266580}" type="pres">
      <dgm:prSet presAssocID="{D308289D-B535-4378-BA8A-945F9C90066F}" presName="bgRect" presStyleLbl="bgShp" presStyleIdx="0" presStyleCnt="2"/>
      <dgm:spPr/>
    </dgm:pt>
    <dgm:pt modelId="{692B285F-9663-4787-9E1A-C1597D0E0BE8}" type="pres">
      <dgm:prSet presAssocID="{D308289D-B535-4378-BA8A-945F9C90066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44B3A2BD-3246-4279-8BB1-7A949CA7A80C}" type="pres">
      <dgm:prSet presAssocID="{D308289D-B535-4378-BA8A-945F9C90066F}" presName="spaceRect" presStyleCnt="0"/>
      <dgm:spPr/>
    </dgm:pt>
    <dgm:pt modelId="{6576D7E2-564E-4558-9137-B8C2108D4401}" type="pres">
      <dgm:prSet presAssocID="{D308289D-B535-4378-BA8A-945F9C90066F}" presName="parTx" presStyleLbl="revTx" presStyleIdx="0" presStyleCnt="4" custScaleX="90219">
        <dgm:presLayoutVars>
          <dgm:chMax val="0"/>
          <dgm:chPref val="0"/>
        </dgm:presLayoutVars>
      </dgm:prSet>
      <dgm:spPr/>
    </dgm:pt>
    <dgm:pt modelId="{5F0592E6-0783-46FB-B580-EF8A705547C2}" type="pres">
      <dgm:prSet presAssocID="{D308289D-B535-4378-BA8A-945F9C90066F}" presName="desTx" presStyleLbl="revTx" presStyleIdx="1" presStyleCnt="4" custScaleX="129711">
        <dgm:presLayoutVars/>
      </dgm:prSet>
      <dgm:spPr/>
    </dgm:pt>
    <dgm:pt modelId="{9B1A6804-B8CA-4156-A553-E74A014D7F68}" type="pres">
      <dgm:prSet presAssocID="{0E5A87D8-5B20-4D16-9856-BB1E395BEAE5}" presName="sibTrans" presStyleCnt="0"/>
      <dgm:spPr/>
    </dgm:pt>
    <dgm:pt modelId="{110A90C9-EDD4-4CA4-B241-7818CA6519E4}" type="pres">
      <dgm:prSet presAssocID="{4F56A9C4-B39B-4D7F-A9D6-4803E0585305}" presName="compNode" presStyleCnt="0"/>
      <dgm:spPr/>
    </dgm:pt>
    <dgm:pt modelId="{55F489A5-F317-4CF6-8931-EE045CCF8B91}" type="pres">
      <dgm:prSet presAssocID="{4F56A9C4-B39B-4D7F-A9D6-4803E0585305}" presName="bgRect" presStyleLbl="bgShp" presStyleIdx="1" presStyleCnt="2"/>
      <dgm:spPr/>
    </dgm:pt>
    <dgm:pt modelId="{7A99F6C6-6B0B-4C91-A52C-F9ECDE6465AE}" type="pres">
      <dgm:prSet presAssocID="{4F56A9C4-B39B-4D7F-A9D6-4803E058530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ins"/>
        </a:ext>
      </dgm:extLst>
    </dgm:pt>
    <dgm:pt modelId="{16A4898A-B7D5-4224-889F-C6442DF571F4}" type="pres">
      <dgm:prSet presAssocID="{4F56A9C4-B39B-4D7F-A9D6-4803E0585305}" presName="spaceRect" presStyleCnt="0"/>
      <dgm:spPr/>
    </dgm:pt>
    <dgm:pt modelId="{527C2F2D-8076-4946-9023-9B6DCC21A939}" type="pres">
      <dgm:prSet presAssocID="{4F56A9C4-B39B-4D7F-A9D6-4803E0585305}" presName="parTx" presStyleLbl="revTx" presStyleIdx="2" presStyleCnt="4">
        <dgm:presLayoutVars>
          <dgm:chMax val="0"/>
          <dgm:chPref val="0"/>
        </dgm:presLayoutVars>
      </dgm:prSet>
      <dgm:spPr/>
    </dgm:pt>
    <dgm:pt modelId="{5E87AD10-95A0-44AA-B0AE-C4406AAA76C3}" type="pres">
      <dgm:prSet presAssocID="{4F56A9C4-B39B-4D7F-A9D6-4803E0585305}" presName="desTx" presStyleLbl="revTx" presStyleIdx="3" presStyleCnt="4" custScaleX="114374">
        <dgm:presLayoutVars/>
      </dgm:prSet>
      <dgm:spPr/>
    </dgm:pt>
  </dgm:ptLst>
  <dgm:cxnLst>
    <dgm:cxn modelId="{F09DAB06-928B-4811-92A4-FA457BC41DAC}" srcId="{1ECB3CFD-6F86-4161-A6DA-066B657D8B12}" destId="{4F56A9C4-B39B-4D7F-A9D6-4803E0585305}" srcOrd="1" destOrd="0" parTransId="{0C2B69D0-4B90-46AA-AC5C-0A31BF02D155}" sibTransId="{9D2B36EC-6BFA-49CF-B4F5-EB6FD974CFB0}"/>
    <dgm:cxn modelId="{B2B01C07-EE8B-4F42-AE1B-FE369CD80C6A}" type="presOf" srcId="{1ECB3CFD-6F86-4161-A6DA-066B657D8B12}" destId="{27FE17FE-5556-484F-B550-DE87FEDA993A}" srcOrd="0" destOrd="0" presId="urn:microsoft.com/office/officeart/2018/2/layout/IconVerticalSolidList"/>
    <dgm:cxn modelId="{3FFA8611-D534-4682-872D-5E6765E65A5F}" srcId="{D308289D-B535-4378-BA8A-945F9C90066F}" destId="{4DA8081C-8A02-4442-9D1E-3D15098A665B}" srcOrd="0" destOrd="0" parTransId="{36A7ACEE-2D6A-4C48-ABFE-126C8BD41FD2}" sibTransId="{EAAEBAD9-1DE3-4570-A71D-A24168127C60}"/>
    <dgm:cxn modelId="{47F6FD74-EBDC-4335-9CD8-8E62F99FD7BB}" srcId="{1ECB3CFD-6F86-4161-A6DA-066B657D8B12}" destId="{D308289D-B535-4378-BA8A-945F9C90066F}" srcOrd="0" destOrd="0" parTransId="{DDB2A540-DFD4-4C6B-BAD0-8DE8BD43E5B8}" sibTransId="{0E5A87D8-5B20-4D16-9856-BB1E395BEAE5}"/>
    <dgm:cxn modelId="{E8AFC2A9-96FD-4B44-91CF-FB500BEDD10B}" type="presOf" srcId="{4DA8081C-8A02-4442-9D1E-3D15098A665B}" destId="{5F0592E6-0783-46FB-B580-EF8A705547C2}" srcOrd="0" destOrd="0" presId="urn:microsoft.com/office/officeart/2018/2/layout/IconVerticalSolidList"/>
    <dgm:cxn modelId="{7A6DF3C0-FF45-4FC4-82A9-3D8BE0780EE8}" type="presOf" srcId="{8CF379FB-EA50-4FA7-84A5-76D681E2DB65}" destId="{5E87AD10-95A0-44AA-B0AE-C4406AAA76C3}" srcOrd="0" destOrd="0" presId="urn:microsoft.com/office/officeart/2018/2/layout/IconVerticalSolidList"/>
    <dgm:cxn modelId="{8BBCE3E8-E2AB-4A25-A9CD-4975CAFF0808}" type="presOf" srcId="{D308289D-B535-4378-BA8A-945F9C90066F}" destId="{6576D7E2-564E-4558-9137-B8C2108D4401}" srcOrd="0" destOrd="0" presId="urn:microsoft.com/office/officeart/2018/2/layout/IconVerticalSolidList"/>
    <dgm:cxn modelId="{F8D544EA-D49A-438C-B064-1F8965A5ADFF}" srcId="{4F56A9C4-B39B-4D7F-A9D6-4803E0585305}" destId="{8CF379FB-EA50-4FA7-84A5-76D681E2DB65}" srcOrd="0" destOrd="0" parTransId="{7D598B38-1055-4B6C-B429-CEEE82892D23}" sibTransId="{D258689C-0309-44AB-AE02-D11CF40774DE}"/>
    <dgm:cxn modelId="{E72502FE-CDBE-4AC1-AE92-5D467D76A7C1}" type="presOf" srcId="{4F56A9C4-B39B-4D7F-A9D6-4803E0585305}" destId="{527C2F2D-8076-4946-9023-9B6DCC21A939}" srcOrd="0" destOrd="0" presId="urn:microsoft.com/office/officeart/2018/2/layout/IconVerticalSolidList"/>
    <dgm:cxn modelId="{A458DDF2-8805-4ACF-A022-35DA86C8CE4D}" type="presParOf" srcId="{27FE17FE-5556-484F-B550-DE87FEDA993A}" destId="{9E2229FE-FA7F-4498-8493-F28E951F017D}" srcOrd="0" destOrd="0" presId="urn:microsoft.com/office/officeart/2018/2/layout/IconVerticalSolidList"/>
    <dgm:cxn modelId="{C83F93C4-293D-49FD-BC96-78FC7E8AD2B1}" type="presParOf" srcId="{9E2229FE-FA7F-4498-8493-F28E951F017D}" destId="{DE3A002C-0B4E-4186-B68C-D11BEC266580}" srcOrd="0" destOrd="0" presId="urn:microsoft.com/office/officeart/2018/2/layout/IconVerticalSolidList"/>
    <dgm:cxn modelId="{49886691-1F69-4365-A1C5-7B6995266B1E}" type="presParOf" srcId="{9E2229FE-FA7F-4498-8493-F28E951F017D}" destId="{692B285F-9663-4787-9E1A-C1597D0E0BE8}" srcOrd="1" destOrd="0" presId="urn:microsoft.com/office/officeart/2018/2/layout/IconVerticalSolidList"/>
    <dgm:cxn modelId="{986E4ED6-CCDB-4AB1-AC6F-603AF5BB714D}" type="presParOf" srcId="{9E2229FE-FA7F-4498-8493-F28E951F017D}" destId="{44B3A2BD-3246-4279-8BB1-7A949CA7A80C}" srcOrd="2" destOrd="0" presId="urn:microsoft.com/office/officeart/2018/2/layout/IconVerticalSolidList"/>
    <dgm:cxn modelId="{EDFBAA3D-BE62-4262-9E17-D7A60BBB45B9}" type="presParOf" srcId="{9E2229FE-FA7F-4498-8493-F28E951F017D}" destId="{6576D7E2-564E-4558-9137-B8C2108D4401}" srcOrd="3" destOrd="0" presId="urn:microsoft.com/office/officeart/2018/2/layout/IconVerticalSolidList"/>
    <dgm:cxn modelId="{C12913BB-1975-40A3-AB9F-7F365C623737}" type="presParOf" srcId="{9E2229FE-FA7F-4498-8493-F28E951F017D}" destId="{5F0592E6-0783-46FB-B580-EF8A705547C2}" srcOrd="4" destOrd="0" presId="urn:microsoft.com/office/officeart/2018/2/layout/IconVerticalSolidList"/>
    <dgm:cxn modelId="{02CD7A99-69FF-4EF0-99E2-AE08969A3DF6}" type="presParOf" srcId="{27FE17FE-5556-484F-B550-DE87FEDA993A}" destId="{9B1A6804-B8CA-4156-A553-E74A014D7F68}" srcOrd="1" destOrd="0" presId="urn:microsoft.com/office/officeart/2018/2/layout/IconVerticalSolidList"/>
    <dgm:cxn modelId="{0467B3FC-AB82-4519-A35F-1F7A671DDA07}" type="presParOf" srcId="{27FE17FE-5556-484F-B550-DE87FEDA993A}" destId="{110A90C9-EDD4-4CA4-B241-7818CA6519E4}" srcOrd="2" destOrd="0" presId="urn:microsoft.com/office/officeart/2018/2/layout/IconVerticalSolidList"/>
    <dgm:cxn modelId="{A4733228-8A7C-4F05-A87C-FC924E909E76}" type="presParOf" srcId="{110A90C9-EDD4-4CA4-B241-7818CA6519E4}" destId="{55F489A5-F317-4CF6-8931-EE045CCF8B91}" srcOrd="0" destOrd="0" presId="urn:microsoft.com/office/officeart/2018/2/layout/IconVerticalSolidList"/>
    <dgm:cxn modelId="{E61C178C-7851-441D-AB2D-A2DB141A5A5A}" type="presParOf" srcId="{110A90C9-EDD4-4CA4-B241-7818CA6519E4}" destId="{7A99F6C6-6B0B-4C91-A52C-F9ECDE6465AE}" srcOrd="1" destOrd="0" presId="urn:microsoft.com/office/officeart/2018/2/layout/IconVerticalSolidList"/>
    <dgm:cxn modelId="{847D0D00-7C30-4A7C-9313-6CB58EE34FBB}" type="presParOf" srcId="{110A90C9-EDD4-4CA4-B241-7818CA6519E4}" destId="{16A4898A-B7D5-4224-889F-C6442DF571F4}" srcOrd="2" destOrd="0" presId="urn:microsoft.com/office/officeart/2018/2/layout/IconVerticalSolidList"/>
    <dgm:cxn modelId="{F985E838-4F88-40F8-880B-5CD5AD297ECA}" type="presParOf" srcId="{110A90C9-EDD4-4CA4-B241-7818CA6519E4}" destId="{527C2F2D-8076-4946-9023-9B6DCC21A939}" srcOrd="3" destOrd="0" presId="urn:microsoft.com/office/officeart/2018/2/layout/IconVerticalSolidList"/>
    <dgm:cxn modelId="{87AF4545-B626-42E7-8D0E-0F2596A7CDBD}" type="presParOf" srcId="{110A90C9-EDD4-4CA4-B241-7818CA6519E4}" destId="{5E87AD10-95A0-44AA-B0AE-C4406AAA76C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92D612-EAB7-4122-8520-C829D577023B}"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4D29099B-7946-4463-A332-2D38782555AD}">
      <dgm:prSet/>
      <dgm:spPr/>
      <dgm:t>
        <a:bodyPr/>
        <a:lstStyle/>
        <a:p>
          <a:r>
            <a:rPr lang="en-US"/>
            <a:t>Reversal of Income</a:t>
          </a:r>
        </a:p>
      </dgm:t>
    </dgm:pt>
    <dgm:pt modelId="{14F98294-B9D6-4D9C-8562-D2E6C90FB251}" type="parTrans" cxnId="{B9ED16B5-83E7-4CA0-9479-0FEBCE358DB9}">
      <dgm:prSet/>
      <dgm:spPr/>
      <dgm:t>
        <a:bodyPr/>
        <a:lstStyle/>
        <a:p>
          <a:endParaRPr lang="en-US"/>
        </a:p>
      </dgm:t>
    </dgm:pt>
    <dgm:pt modelId="{17F03D8E-47C7-434E-9363-FA4DA1D9B162}" type="sibTrans" cxnId="{B9ED16B5-83E7-4CA0-9479-0FEBCE358DB9}">
      <dgm:prSet/>
      <dgm:spPr/>
      <dgm:t>
        <a:bodyPr/>
        <a:lstStyle/>
        <a:p>
          <a:endParaRPr lang="en-US"/>
        </a:p>
      </dgm:t>
    </dgm:pt>
    <dgm:pt modelId="{D911170E-5B4A-429C-AE49-9A5C0FDE5E00}">
      <dgm:prSet/>
      <dgm:spPr/>
      <dgm:t>
        <a:bodyPr/>
        <a:lstStyle/>
        <a:p>
          <a:pPr algn="just"/>
          <a:r>
            <a:rPr lang="en-US" dirty="0"/>
            <a:t>If any advance, including bills purchased and discounted, becomes NPA, the entire interest accrued and credited to income account in the past periods, should be reversed if the same is not realized. </a:t>
          </a:r>
          <a:r>
            <a:rPr lang="en-US" b="1" dirty="0">
              <a:solidFill>
                <a:srgbClr val="FF0000"/>
              </a:solidFill>
              <a:highlight>
                <a:srgbClr val="FFFF00"/>
              </a:highlight>
            </a:rPr>
            <a:t>This will also apply to Central Government guaranteed accounts.</a:t>
          </a:r>
          <a:endParaRPr lang="en-US" dirty="0">
            <a:solidFill>
              <a:srgbClr val="FF0000"/>
            </a:solidFill>
            <a:highlight>
              <a:srgbClr val="FFFF00"/>
            </a:highlight>
          </a:endParaRPr>
        </a:p>
      </dgm:t>
    </dgm:pt>
    <dgm:pt modelId="{B9674FFB-2E46-4123-8724-853BBAEA6DF7}" type="parTrans" cxnId="{027C4040-8A27-47C1-AA82-E43FDE423324}">
      <dgm:prSet/>
      <dgm:spPr/>
      <dgm:t>
        <a:bodyPr/>
        <a:lstStyle/>
        <a:p>
          <a:endParaRPr lang="en-US"/>
        </a:p>
      </dgm:t>
    </dgm:pt>
    <dgm:pt modelId="{B6FB6024-5CC5-492F-8708-E9DAF40E2FD7}" type="sibTrans" cxnId="{027C4040-8A27-47C1-AA82-E43FDE423324}">
      <dgm:prSet/>
      <dgm:spPr/>
      <dgm:t>
        <a:bodyPr/>
        <a:lstStyle/>
        <a:p>
          <a:endParaRPr lang="en-US"/>
        </a:p>
      </dgm:t>
    </dgm:pt>
    <dgm:pt modelId="{4F4DA3A1-13B2-4804-8528-D34A9BDDB23D}">
      <dgm:prSet/>
      <dgm:spPr/>
      <dgm:t>
        <a:bodyPr/>
        <a:lstStyle/>
        <a:p>
          <a:r>
            <a:rPr lang="en-US"/>
            <a:t>Appropriation of recovery in NPAs</a:t>
          </a:r>
        </a:p>
      </dgm:t>
    </dgm:pt>
    <dgm:pt modelId="{7696C572-7E34-46EA-B220-03087272EB11}" type="parTrans" cxnId="{028C997A-C3BF-4318-8DA5-E5604B481F01}">
      <dgm:prSet/>
      <dgm:spPr/>
      <dgm:t>
        <a:bodyPr/>
        <a:lstStyle/>
        <a:p>
          <a:endParaRPr lang="en-US"/>
        </a:p>
      </dgm:t>
    </dgm:pt>
    <dgm:pt modelId="{E96F6636-6628-4339-AC82-9F7D9906E6A1}" type="sibTrans" cxnId="{028C997A-C3BF-4318-8DA5-E5604B481F01}">
      <dgm:prSet/>
      <dgm:spPr/>
      <dgm:t>
        <a:bodyPr/>
        <a:lstStyle/>
        <a:p>
          <a:endParaRPr lang="en-US"/>
        </a:p>
      </dgm:t>
    </dgm:pt>
    <dgm:pt modelId="{B9D274FB-36D5-45ED-8147-E69B32525BA4}">
      <dgm:prSet/>
      <dgm:spPr/>
      <dgm:t>
        <a:bodyPr/>
        <a:lstStyle/>
        <a:p>
          <a:pPr algn="just"/>
          <a:r>
            <a:rPr lang="en-US" dirty="0"/>
            <a:t>Interest </a:t>
          </a:r>
          <a:r>
            <a:rPr lang="en-US" dirty="0" err="1"/>
            <a:t>realised</a:t>
          </a:r>
          <a:r>
            <a:rPr lang="en-US" dirty="0"/>
            <a:t> on NPAs may be taken to income account provided the credits in the accounts towards interest are not out of fresh/ additional credit facilities sanctioned to the borrower concerned.</a:t>
          </a:r>
        </a:p>
      </dgm:t>
    </dgm:pt>
    <dgm:pt modelId="{BE139701-B940-4680-88CD-77DDC6604987}" type="parTrans" cxnId="{4860C9D6-9B14-43D3-8327-D0BB5FE8CFD4}">
      <dgm:prSet/>
      <dgm:spPr/>
      <dgm:t>
        <a:bodyPr/>
        <a:lstStyle/>
        <a:p>
          <a:endParaRPr lang="en-US"/>
        </a:p>
      </dgm:t>
    </dgm:pt>
    <dgm:pt modelId="{280EBE34-D304-4FE3-B0BB-EE4F91BE824D}" type="sibTrans" cxnId="{4860C9D6-9B14-43D3-8327-D0BB5FE8CFD4}">
      <dgm:prSet/>
      <dgm:spPr/>
      <dgm:t>
        <a:bodyPr/>
        <a:lstStyle/>
        <a:p>
          <a:endParaRPr lang="en-US"/>
        </a:p>
      </dgm:t>
    </dgm:pt>
    <dgm:pt modelId="{FBDF97C2-0890-41F3-A66F-CE7699F8F7EB}" type="pres">
      <dgm:prSet presAssocID="{BA92D612-EAB7-4122-8520-C829D577023B}" presName="linear" presStyleCnt="0">
        <dgm:presLayoutVars>
          <dgm:dir/>
          <dgm:animLvl val="lvl"/>
          <dgm:resizeHandles val="exact"/>
        </dgm:presLayoutVars>
      </dgm:prSet>
      <dgm:spPr/>
    </dgm:pt>
    <dgm:pt modelId="{41A69818-1A04-4FE4-8247-3894694522C4}" type="pres">
      <dgm:prSet presAssocID="{4D29099B-7946-4463-A332-2D38782555AD}" presName="parentLin" presStyleCnt="0"/>
      <dgm:spPr/>
    </dgm:pt>
    <dgm:pt modelId="{0A9B5EEE-09B0-4950-A894-377EE6F6FA8A}" type="pres">
      <dgm:prSet presAssocID="{4D29099B-7946-4463-A332-2D38782555AD}" presName="parentLeftMargin" presStyleLbl="node1" presStyleIdx="0" presStyleCnt="2"/>
      <dgm:spPr/>
    </dgm:pt>
    <dgm:pt modelId="{49E50F21-A6AA-41CD-9396-0A02BBE060E9}" type="pres">
      <dgm:prSet presAssocID="{4D29099B-7946-4463-A332-2D38782555AD}" presName="parentText" presStyleLbl="node1" presStyleIdx="0" presStyleCnt="2">
        <dgm:presLayoutVars>
          <dgm:chMax val="0"/>
          <dgm:bulletEnabled val="1"/>
        </dgm:presLayoutVars>
      </dgm:prSet>
      <dgm:spPr/>
    </dgm:pt>
    <dgm:pt modelId="{B1D97FB2-D32E-4506-B81D-CF499EA82E2E}" type="pres">
      <dgm:prSet presAssocID="{4D29099B-7946-4463-A332-2D38782555AD}" presName="negativeSpace" presStyleCnt="0"/>
      <dgm:spPr/>
    </dgm:pt>
    <dgm:pt modelId="{F49AC981-7E98-4CF7-A177-9881BBBFC533}" type="pres">
      <dgm:prSet presAssocID="{4D29099B-7946-4463-A332-2D38782555AD}" presName="childText" presStyleLbl="conFgAcc1" presStyleIdx="0" presStyleCnt="2">
        <dgm:presLayoutVars>
          <dgm:bulletEnabled val="1"/>
        </dgm:presLayoutVars>
      </dgm:prSet>
      <dgm:spPr/>
    </dgm:pt>
    <dgm:pt modelId="{2CA938BC-267B-4DB4-A24C-4C28E98B0FCE}" type="pres">
      <dgm:prSet presAssocID="{17F03D8E-47C7-434E-9363-FA4DA1D9B162}" presName="spaceBetweenRectangles" presStyleCnt="0"/>
      <dgm:spPr/>
    </dgm:pt>
    <dgm:pt modelId="{305894D9-FC30-45D2-B6A2-618334ECC1F1}" type="pres">
      <dgm:prSet presAssocID="{4F4DA3A1-13B2-4804-8528-D34A9BDDB23D}" presName="parentLin" presStyleCnt="0"/>
      <dgm:spPr/>
    </dgm:pt>
    <dgm:pt modelId="{1DD641A9-6EAE-4D28-824C-7EB9D168BD7A}" type="pres">
      <dgm:prSet presAssocID="{4F4DA3A1-13B2-4804-8528-D34A9BDDB23D}" presName="parentLeftMargin" presStyleLbl="node1" presStyleIdx="0" presStyleCnt="2"/>
      <dgm:spPr/>
    </dgm:pt>
    <dgm:pt modelId="{368B8CA5-33C3-41C9-9BD6-43ABE2FF6F35}" type="pres">
      <dgm:prSet presAssocID="{4F4DA3A1-13B2-4804-8528-D34A9BDDB23D}" presName="parentText" presStyleLbl="node1" presStyleIdx="1" presStyleCnt="2">
        <dgm:presLayoutVars>
          <dgm:chMax val="0"/>
          <dgm:bulletEnabled val="1"/>
        </dgm:presLayoutVars>
      </dgm:prSet>
      <dgm:spPr/>
    </dgm:pt>
    <dgm:pt modelId="{35D5891F-4634-4367-89FD-F5CD4EEF1676}" type="pres">
      <dgm:prSet presAssocID="{4F4DA3A1-13B2-4804-8528-D34A9BDDB23D}" presName="negativeSpace" presStyleCnt="0"/>
      <dgm:spPr/>
    </dgm:pt>
    <dgm:pt modelId="{EB0A337E-BED7-4170-BD33-6B30438B045A}" type="pres">
      <dgm:prSet presAssocID="{4F4DA3A1-13B2-4804-8528-D34A9BDDB23D}" presName="childText" presStyleLbl="conFgAcc1" presStyleIdx="1" presStyleCnt="2">
        <dgm:presLayoutVars>
          <dgm:bulletEnabled val="1"/>
        </dgm:presLayoutVars>
      </dgm:prSet>
      <dgm:spPr/>
    </dgm:pt>
  </dgm:ptLst>
  <dgm:cxnLst>
    <dgm:cxn modelId="{8F972C03-0C6E-49DD-8641-F4FE1FB12B08}" type="presOf" srcId="{4F4DA3A1-13B2-4804-8528-D34A9BDDB23D}" destId="{1DD641A9-6EAE-4D28-824C-7EB9D168BD7A}" srcOrd="0" destOrd="0" presId="urn:microsoft.com/office/officeart/2005/8/layout/list1"/>
    <dgm:cxn modelId="{2BAD4E06-7E16-4288-8FD4-F2B5422386E8}" type="presOf" srcId="{D911170E-5B4A-429C-AE49-9A5C0FDE5E00}" destId="{F49AC981-7E98-4CF7-A177-9881BBBFC533}" srcOrd="0" destOrd="0" presId="urn:microsoft.com/office/officeart/2005/8/layout/list1"/>
    <dgm:cxn modelId="{903B4227-D25F-40E2-A68A-3BEEE116F9B8}" type="presOf" srcId="{4D29099B-7946-4463-A332-2D38782555AD}" destId="{49E50F21-A6AA-41CD-9396-0A02BBE060E9}" srcOrd="1" destOrd="0" presId="urn:microsoft.com/office/officeart/2005/8/layout/list1"/>
    <dgm:cxn modelId="{027C4040-8A27-47C1-AA82-E43FDE423324}" srcId="{4D29099B-7946-4463-A332-2D38782555AD}" destId="{D911170E-5B4A-429C-AE49-9A5C0FDE5E00}" srcOrd="0" destOrd="0" parTransId="{B9674FFB-2E46-4123-8724-853BBAEA6DF7}" sibTransId="{B6FB6024-5CC5-492F-8708-E9DAF40E2FD7}"/>
    <dgm:cxn modelId="{2DE0C360-5954-4C31-A59D-2BC17E4F95A1}" type="presOf" srcId="{4D29099B-7946-4463-A332-2D38782555AD}" destId="{0A9B5EEE-09B0-4950-A894-377EE6F6FA8A}" srcOrd="0" destOrd="0" presId="urn:microsoft.com/office/officeart/2005/8/layout/list1"/>
    <dgm:cxn modelId="{15D8324B-9C24-48A1-926E-D2AC72E8A43E}" type="presOf" srcId="{4F4DA3A1-13B2-4804-8528-D34A9BDDB23D}" destId="{368B8CA5-33C3-41C9-9BD6-43ABE2FF6F35}" srcOrd="1" destOrd="0" presId="urn:microsoft.com/office/officeart/2005/8/layout/list1"/>
    <dgm:cxn modelId="{028C997A-C3BF-4318-8DA5-E5604B481F01}" srcId="{BA92D612-EAB7-4122-8520-C829D577023B}" destId="{4F4DA3A1-13B2-4804-8528-D34A9BDDB23D}" srcOrd="1" destOrd="0" parTransId="{7696C572-7E34-46EA-B220-03087272EB11}" sibTransId="{E96F6636-6628-4339-AC82-9F7D9906E6A1}"/>
    <dgm:cxn modelId="{52B946B2-8F0C-4666-A5A4-90855EDE1DF5}" type="presOf" srcId="{B9D274FB-36D5-45ED-8147-E69B32525BA4}" destId="{EB0A337E-BED7-4170-BD33-6B30438B045A}" srcOrd="0" destOrd="0" presId="urn:microsoft.com/office/officeart/2005/8/layout/list1"/>
    <dgm:cxn modelId="{B9ED16B5-83E7-4CA0-9479-0FEBCE358DB9}" srcId="{BA92D612-EAB7-4122-8520-C829D577023B}" destId="{4D29099B-7946-4463-A332-2D38782555AD}" srcOrd="0" destOrd="0" parTransId="{14F98294-B9D6-4D9C-8562-D2E6C90FB251}" sibTransId="{17F03D8E-47C7-434E-9363-FA4DA1D9B162}"/>
    <dgm:cxn modelId="{4860C9D6-9B14-43D3-8327-D0BB5FE8CFD4}" srcId="{4F4DA3A1-13B2-4804-8528-D34A9BDDB23D}" destId="{B9D274FB-36D5-45ED-8147-E69B32525BA4}" srcOrd="0" destOrd="0" parTransId="{BE139701-B940-4680-88CD-77DDC6604987}" sibTransId="{280EBE34-D304-4FE3-B0BB-EE4F91BE824D}"/>
    <dgm:cxn modelId="{4A7197D8-E0F1-4BEC-8D46-CA0B4FDAAC9E}" type="presOf" srcId="{BA92D612-EAB7-4122-8520-C829D577023B}" destId="{FBDF97C2-0890-41F3-A66F-CE7699F8F7EB}" srcOrd="0" destOrd="0" presId="urn:microsoft.com/office/officeart/2005/8/layout/list1"/>
    <dgm:cxn modelId="{741162DF-60A4-4F5B-8E6D-974E5AEE9D1F}" type="presParOf" srcId="{FBDF97C2-0890-41F3-A66F-CE7699F8F7EB}" destId="{41A69818-1A04-4FE4-8247-3894694522C4}" srcOrd="0" destOrd="0" presId="urn:microsoft.com/office/officeart/2005/8/layout/list1"/>
    <dgm:cxn modelId="{59BD1BC5-FC26-4690-9C52-ABA8C6376549}" type="presParOf" srcId="{41A69818-1A04-4FE4-8247-3894694522C4}" destId="{0A9B5EEE-09B0-4950-A894-377EE6F6FA8A}" srcOrd="0" destOrd="0" presId="urn:microsoft.com/office/officeart/2005/8/layout/list1"/>
    <dgm:cxn modelId="{1AD21F92-4C55-4E12-9BE3-64884C02550E}" type="presParOf" srcId="{41A69818-1A04-4FE4-8247-3894694522C4}" destId="{49E50F21-A6AA-41CD-9396-0A02BBE060E9}" srcOrd="1" destOrd="0" presId="urn:microsoft.com/office/officeart/2005/8/layout/list1"/>
    <dgm:cxn modelId="{83B40D12-E28E-4B94-B3D3-38D056045341}" type="presParOf" srcId="{FBDF97C2-0890-41F3-A66F-CE7699F8F7EB}" destId="{B1D97FB2-D32E-4506-B81D-CF499EA82E2E}" srcOrd="1" destOrd="0" presId="urn:microsoft.com/office/officeart/2005/8/layout/list1"/>
    <dgm:cxn modelId="{9A5E739E-F800-4B6D-8067-F0C40DCC597F}" type="presParOf" srcId="{FBDF97C2-0890-41F3-A66F-CE7699F8F7EB}" destId="{F49AC981-7E98-4CF7-A177-9881BBBFC533}" srcOrd="2" destOrd="0" presId="urn:microsoft.com/office/officeart/2005/8/layout/list1"/>
    <dgm:cxn modelId="{2C76194D-FB48-4CBA-A682-2E6AF533581A}" type="presParOf" srcId="{FBDF97C2-0890-41F3-A66F-CE7699F8F7EB}" destId="{2CA938BC-267B-4DB4-A24C-4C28E98B0FCE}" srcOrd="3" destOrd="0" presId="urn:microsoft.com/office/officeart/2005/8/layout/list1"/>
    <dgm:cxn modelId="{44C82047-D378-462B-A7BE-EC1782F202A9}" type="presParOf" srcId="{FBDF97C2-0890-41F3-A66F-CE7699F8F7EB}" destId="{305894D9-FC30-45D2-B6A2-618334ECC1F1}" srcOrd="4" destOrd="0" presId="urn:microsoft.com/office/officeart/2005/8/layout/list1"/>
    <dgm:cxn modelId="{FBCF1A41-2683-4314-846E-D6481AE4CC76}" type="presParOf" srcId="{305894D9-FC30-45D2-B6A2-618334ECC1F1}" destId="{1DD641A9-6EAE-4D28-824C-7EB9D168BD7A}" srcOrd="0" destOrd="0" presId="urn:microsoft.com/office/officeart/2005/8/layout/list1"/>
    <dgm:cxn modelId="{1AEDCEA8-9210-4E26-83A0-CD43863F1C28}" type="presParOf" srcId="{305894D9-FC30-45D2-B6A2-618334ECC1F1}" destId="{368B8CA5-33C3-41C9-9BD6-43ABE2FF6F35}" srcOrd="1" destOrd="0" presId="urn:microsoft.com/office/officeart/2005/8/layout/list1"/>
    <dgm:cxn modelId="{9FA645E4-74FC-4A4A-A08C-9FC6DB1FA50F}" type="presParOf" srcId="{FBDF97C2-0890-41F3-A66F-CE7699F8F7EB}" destId="{35D5891F-4634-4367-89FD-F5CD4EEF1676}" srcOrd="5" destOrd="0" presId="urn:microsoft.com/office/officeart/2005/8/layout/list1"/>
    <dgm:cxn modelId="{FF7AF3FB-6732-40D4-A91C-A0C0854BD36B}" type="presParOf" srcId="{FBDF97C2-0890-41F3-A66F-CE7699F8F7EB}" destId="{EB0A337E-BED7-4170-BD33-6B30438B045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3634E0-0298-4B56-88FA-B8D374B0DD4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630DF43-F0C5-4EC0-B90B-38896B5D3654}">
      <dgm:prSet/>
      <dgm:spPr/>
      <dgm:t>
        <a:bodyPr/>
        <a:lstStyle/>
        <a:p>
          <a:r>
            <a:rPr lang="en-US"/>
            <a:t>Interest Application</a:t>
          </a:r>
        </a:p>
      </dgm:t>
    </dgm:pt>
    <dgm:pt modelId="{547D1E74-CAFE-4140-8D1F-418F4B302873}" type="parTrans" cxnId="{12D17CAB-B64F-4519-AE7E-16F7DC5ACB1F}">
      <dgm:prSet/>
      <dgm:spPr/>
      <dgm:t>
        <a:bodyPr/>
        <a:lstStyle/>
        <a:p>
          <a:endParaRPr lang="en-US"/>
        </a:p>
      </dgm:t>
    </dgm:pt>
    <dgm:pt modelId="{F52FD8CE-5947-4BD6-9546-4F26DF4CCB6C}" type="sibTrans" cxnId="{12D17CAB-B64F-4519-AE7E-16F7DC5ACB1F}">
      <dgm:prSet/>
      <dgm:spPr/>
      <dgm:t>
        <a:bodyPr/>
        <a:lstStyle/>
        <a:p>
          <a:endParaRPr lang="en-US"/>
        </a:p>
      </dgm:t>
    </dgm:pt>
    <dgm:pt modelId="{8D82706D-D4D0-460F-B4A6-BBB491C6476D}">
      <dgm:prSet/>
      <dgm:spPr/>
      <dgm:t>
        <a:bodyPr/>
        <a:lstStyle/>
        <a:p>
          <a:pPr algn="just"/>
          <a:r>
            <a:rPr lang="en-US" dirty="0"/>
            <a:t>In NPAs, banks to reverse interest already charged and not collected and stop further application of interest. </a:t>
          </a:r>
        </a:p>
      </dgm:t>
    </dgm:pt>
    <dgm:pt modelId="{19881037-21C8-4C0C-B601-DC87FD9BFEC0}" type="parTrans" cxnId="{983F1A7A-46A0-453D-B2D4-028EFD5489CE}">
      <dgm:prSet/>
      <dgm:spPr/>
      <dgm:t>
        <a:bodyPr/>
        <a:lstStyle/>
        <a:p>
          <a:endParaRPr lang="en-US"/>
        </a:p>
      </dgm:t>
    </dgm:pt>
    <dgm:pt modelId="{AEF4B86B-4C1C-42CF-9253-7F447C515A67}" type="sibTrans" cxnId="{983F1A7A-46A0-453D-B2D4-028EFD5489CE}">
      <dgm:prSet/>
      <dgm:spPr/>
      <dgm:t>
        <a:bodyPr/>
        <a:lstStyle/>
        <a:p>
          <a:endParaRPr lang="en-US"/>
        </a:p>
      </dgm:t>
    </dgm:pt>
    <dgm:pt modelId="{F54A36C1-D59C-4A52-A3D8-AFFFA0C0F58F}">
      <dgm:prSet/>
      <dgm:spPr/>
      <dgm:t>
        <a:bodyPr/>
        <a:lstStyle/>
        <a:p>
          <a:r>
            <a:rPr lang="en-US"/>
            <a:t>Income recognition policy for </a:t>
          </a:r>
          <a:r>
            <a:rPr lang="en-US" b="1"/>
            <a:t>loans with moratorium on payment of interest</a:t>
          </a:r>
          <a:endParaRPr lang="en-US"/>
        </a:p>
      </dgm:t>
    </dgm:pt>
    <dgm:pt modelId="{082A1733-CF14-41DC-9804-E0DDE8290E07}" type="parTrans" cxnId="{7A314F04-C03A-47A1-9213-E108489F36DE}">
      <dgm:prSet/>
      <dgm:spPr/>
      <dgm:t>
        <a:bodyPr/>
        <a:lstStyle/>
        <a:p>
          <a:endParaRPr lang="en-US"/>
        </a:p>
      </dgm:t>
    </dgm:pt>
    <dgm:pt modelId="{D1B3F6D1-FE91-4F96-8CDF-73FE1A5663EA}" type="sibTrans" cxnId="{7A314F04-C03A-47A1-9213-E108489F36DE}">
      <dgm:prSet/>
      <dgm:spPr/>
      <dgm:t>
        <a:bodyPr/>
        <a:lstStyle/>
        <a:p>
          <a:endParaRPr lang="en-US"/>
        </a:p>
      </dgm:t>
    </dgm:pt>
    <dgm:pt modelId="{DA84962F-E9FD-4768-BCA3-346A746C352D}">
      <dgm:prSet/>
      <dgm:spPr/>
      <dgm:t>
        <a:bodyPr/>
        <a:lstStyle/>
        <a:p>
          <a:pPr algn="just"/>
          <a:r>
            <a:rPr lang="en-US" dirty="0"/>
            <a:t>LIs to recognize income on accrual basis for those accounts which continue to be classified as “Standard”. Same shall be evaluated as per definition of “Restructuring” (Ref: Para 1 of </a:t>
          </a:r>
          <a:r>
            <a:rPr lang="en-US" b="1" dirty="0"/>
            <a:t>the Annex-1 of RBI circular on “Prudential Framework for Resolution of Stressed Assets” dated June 7, 2019)</a:t>
          </a:r>
          <a:endParaRPr lang="en-US" dirty="0"/>
        </a:p>
      </dgm:t>
    </dgm:pt>
    <dgm:pt modelId="{073B9999-AB87-4DD9-B044-1A1C051D7935}" type="parTrans" cxnId="{AF754301-2E36-43CE-B703-28DC57CA18FE}">
      <dgm:prSet/>
      <dgm:spPr/>
      <dgm:t>
        <a:bodyPr/>
        <a:lstStyle/>
        <a:p>
          <a:endParaRPr lang="en-US"/>
        </a:p>
      </dgm:t>
    </dgm:pt>
    <dgm:pt modelId="{ED6BAF29-5C88-456F-9295-ECD20ECD6C20}" type="sibTrans" cxnId="{AF754301-2E36-43CE-B703-28DC57CA18FE}">
      <dgm:prSet/>
      <dgm:spPr/>
      <dgm:t>
        <a:bodyPr/>
        <a:lstStyle/>
        <a:p>
          <a:endParaRPr lang="en-US"/>
        </a:p>
      </dgm:t>
    </dgm:pt>
    <dgm:pt modelId="{3D0B5701-5384-4AAD-818B-FF4BA47472F2}">
      <dgm:prSet/>
      <dgm:spPr/>
      <dgm:t>
        <a:bodyPr/>
        <a:lstStyle/>
        <a:p>
          <a:pPr algn="just"/>
          <a:r>
            <a:rPr lang="en-US" dirty="0"/>
            <a:t>Interest recognized during moratorium (Permitted at the time of sanction of the loan) </a:t>
          </a:r>
          <a:r>
            <a:rPr lang="en-US" b="1" dirty="0"/>
            <a:t>need not be </a:t>
          </a:r>
          <a:r>
            <a:rPr lang="en-US" dirty="0"/>
            <a:t>reversed, if the account turns NPA after the moratorium is over</a:t>
          </a:r>
        </a:p>
      </dgm:t>
    </dgm:pt>
    <dgm:pt modelId="{D8453BE5-7273-4831-959E-F05D1C07453A}" type="parTrans" cxnId="{123A43E6-3B90-4983-8092-23C471CD4EB1}">
      <dgm:prSet/>
      <dgm:spPr/>
      <dgm:t>
        <a:bodyPr/>
        <a:lstStyle/>
        <a:p>
          <a:endParaRPr lang="en-US"/>
        </a:p>
      </dgm:t>
    </dgm:pt>
    <dgm:pt modelId="{112AE8AE-5098-46D7-8B7F-B386434164C1}" type="sibTrans" cxnId="{123A43E6-3B90-4983-8092-23C471CD4EB1}">
      <dgm:prSet/>
      <dgm:spPr/>
      <dgm:t>
        <a:bodyPr/>
        <a:lstStyle/>
        <a:p>
          <a:endParaRPr lang="en-US"/>
        </a:p>
      </dgm:t>
    </dgm:pt>
    <dgm:pt modelId="{B476E89F-5AE6-4DD1-BBAC-00BCB50AF1A5}" type="pres">
      <dgm:prSet presAssocID="{2A3634E0-0298-4B56-88FA-B8D374B0DD46}" presName="linear" presStyleCnt="0">
        <dgm:presLayoutVars>
          <dgm:animLvl val="lvl"/>
          <dgm:resizeHandles val="exact"/>
        </dgm:presLayoutVars>
      </dgm:prSet>
      <dgm:spPr/>
    </dgm:pt>
    <dgm:pt modelId="{E4C63FAF-1A42-47CB-A445-C4AED6B146AD}" type="pres">
      <dgm:prSet presAssocID="{8630DF43-F0C5-4EC0-B90B-38896B5D3654}" presName="parentText" presStyleLbl="node1" presStyleIdx="0" presStyleCnt="2">
        <dgm:presLayoutVars>
          <dgm:chMax val="0"/>
          <dgm:bulletEnabled val="1"/>
        </dgm:presLayoutVars>
      </dgm:prSet>
      <dgm:spPr/>
    </dgm:pt>
    <dgm:pt modelId="{019840F7-22D8-49B5-B280-DBE9DDF45207}" type="pres">
      <dgm:prSet presAssocID="{8630DF43-F0C5-4EC0-B90B-38896B5D3654}" presName="childText" presStyleLbl="revTx" presStyleIdx="0" presStyleCnt="2">
        <dgm:presLayoutVars>
          <dgm:bulletEnabled val="1"/>
        </dgm:presLayoutVars>
      </dgm:prSet>
      <dgm:spPr/>
    </dgm:pt>
    <dgm:pt modelId="{186A03C0-2E05-4248-B12A-FFD1D180CFF1}" type="pres">
      <dgm:prSet presAssocID="{F54A36C1-D59C-4A52-A3D8-AFFFA0C0F58F}" presName="parentText" presStyleLbl="node1" presStyleIdx="1" presStyleCnt="2">
        <dgm:presLayoutVars>
          <dgm:chMax val="0"/>
          <dgm:bulletEnabled val="1"/>
        </dgm:presLayoutVars>
      </dgm:prSet>
      <dgm:spPr/>
    </dgm:pt>
    <dgm:pt modelId="{F1B000FA-C8F0-4E05-8847-43CA1C105181}" type="pres">
      <dgm:prSet presAssocID="{F54A36C1-D59C-4A52-A3D8-AFFFA0C0F58F}" presName="childText" presStyleLbl="revTx" presStyleIdx="1" presStyleCnt="2">
        <dgm:presLayoutVars>
          <dgm:bulletEnabled val="1"/>
        </dgm:presLayoutVars>
      </dgm:prSet>
      <dgm:spPr/>
    </dgm:pt>
  </dgm:ptLst>
  <dgm:cxnLst>
    <dgm:cxn modelId="{AF754301-2E36-43CE-B703-28DC57CA18FE}" srcId="{F54A36C1-D59C-4A52-A3D8-AFFFA0C0F58F}" destId="{DA84962F-E9FD-4768-BCA3-346A746C352D}" srcOrd="0" destOrd="0" parTransId="{073B9999-AB87-4DD9-B044-1A1C051D7935}" sibTransId="{ED6BAF29-5C88-456F-9295-ECD20ECD6C20}"/>
    <dgm:cxn modelId="{7A314F04-C03A-47A1-9213-E108489F36DE}" srcId="{2A3634E0-0298-4B56-88FA-B8D374B0DD46}" destId="{F54A36C1-D59C-4A52-A3D8-AFFFA0C0F58F}" srcOrd="1" destOrd="0" parTransId="{082A1733-CF14-41DC-9804-E0DDE8290E07}" sibTransId="{D1B3F6D1-FE91-4F96-8CDF-73FE1A5663EA}"/>
    <dgm:cxn modelId="{B581E935-F846-45E1-943F-F0C37235539A}" type="presOf" srcId="{2A3634E0-0298-4B56-88FA-B8D374B0DD46}" destId="{B476E89F-5AE6-4DD1-BBAC-00BCB50AF1A5}" srcOrd="0" destOrd="0" presId="urn:microsoft.com/office/officeart/2005/8/layout/vList2"/>
    <dgm:cxn modelId="{1918E169-12A6-4125-AA87-77EA0F78222B}" type="presOf" srcId="{DA84962F-E9FD-4768-BCA3-346A746C352D}" destId="{F1B000FA-C8F0-4E05-8847-43CA1C105181}" srcOrd="0" destOrd="0" presId="urn:microsoft.com/office/officeart/2005/8/layout/vList2"/>
    <dgm:cxn modelId="{46726A57-B8D7-4378-87E3-C841D8C8F8B7}" type="presOf" srcId="{3D0B5701-5384-4AAD-818B-FF4BA47472F2}" destId="{F1B000FA-C8F0-4E05-8847-43CA1C105181}" srcOrd="0" destOrd="1" presId="urn:microsoft.com/office/officeart/2005/8/layout/vList2"/>
    <dgm:cxn modelId="{983F1A7A-46A0-453D-B2D4-028EFD5489CE}" srcId="{8630DF43-F0C5-4EC0-B90B-38896B5D3654}" destId="{8D82706D-D4D0-460F-B4A6-BBB491C6476D}" srcOrd="0" destOrd="0" parTransId="{19881037-21C8-4C0C-B601-DC87FD9BFEC0}" sibTransId="{AEF4B86B-4C1C-42CF-9253-7F447C515A67}"/>
    <dgm:cxn modelId="{12D17CAB-B64F-4519-AE7E-16F7DC5ACB1F}" srcId="{2A3634E0-0298-4B56-88FA-B8D374B0DD46}" destId="{8630DF43-F0C5-4EC0-B90B-38896B5D3654}" srcOrd="0" destOrd="0" parTransId="{547D1E74-CAFE-4140-8D1F-418F4B302873}" sibTransId="{F52FD8CE-5947-4BD6-9546-4F26DF4CCB6C}"/>
    <dgm:cxn modelId="{6C3E03B4-FE0C-478A-A853-06ABD9B17276}" type="presOf" srcId="{F54A36C1-D59C-4A52-A3D8-AFFFA0C0F58F}" destId="{186A03C0-2E05-4248-B12A-FFD1D180CFF1}" srcOrd="0" destOrd="0" presId="urn:microsoft.com/office/officeart/2005/8/layout/vList2"/>
    <dgm:cxn modelId="{A1E9BFC4-5A7E-4E72-BA0A-5DDC6751EB50}" type="presOf" srcId="{8D82706D-D4D0-460F-B4A6-BBB491C6476D}" destId="{019840F7-22D8-49B5-B280-DBE9DDF45207}" srcOrd="0" destOrd="0" presId="urn:microsoft.com/office/officeart/2005/8/layout/vList2"/>
    <dgm:cxn modelId="{6C4524DB-0C71-4990-9DDD-2A17C3EDE2A3}" type="presOf" srcId="{8630DF43-F0C5-4EC0-B90B-38896B5D3654}" destId="{E4C63FAF-1A42-47CB-A445-C4AED6B146AD}" srcOrd="0" destOrd="0" presId="urn:microsoft.com/office/officeart/2005/8/layout/vList2"/>
    <dgm:cxn modelId="{123A43E6-3B90-4983-8092-23C471CD4EB1}" srcId="{F54A36C1-D59C-4A52-A3D8-AFFFA0C0F58F}" destId="{3D0B5701-5384-4AAD-818B-FF4BA47472F2}" srcOrd="1" destOrd="0" parTransId="{D8453BE5-7273-4831-959E-F05D1C07453A}" sibTransId="{112AE8AE-5098-46D7-8B7F-B386434164C1}"/>
    <dgm:cxn modelId="{CC94AE90-2379-4C86-A6A7-186889853E3F}" type="presParOf" srcId="{B476E89F-5AE6-4DD1-BBAC-00BCB50AF1A5}" destId="{E4C63FAF-1A42-47CB-A445-C4AED6B146AD}" srcOrd="0" destOrd="0" presId="urn:microsoft.com/office/officeart/2005/8/layout/vList2"/>
    <dgm:cxn modelId="{C7C65E00-AFC1-40C7-89C1-AB42FC30009A}" type="presParOf" srcId="{B476E89F-5AE6-4DD1-BBAC-00BCB50AF1A5}" destId="{019840F7-22D8-49B5-B280-DBE9DDF45207}" srcOrd="1" destOrd="0" presId="urn:microsoft.com/office/officeart/2005/8/layout/vList2"/>
    <dgm:cxn modelId="{D41F764E-BC42-423A-93B0-C2CB5EFE4F1B}" type="presParOf" srcId="{B476E89F-5AE6-4DD1-BBAC-00BCB50AF1A5}" destId="{186A03C0-2E05-4248-B12A-FFD1D180CFF1}" srcOrd="2" destOrd="0" presId="urn:microsoft.com/office/officeart/2005/8/layout/vList2"/>
    <dgm:cxn modelId="{C5982EEB-8E16-495A-8925-87C6338357F9}" type="presParOf" srcId="{B476E89F-5AE6-4DD1-BBAC-00BCB50AF1A5}" destId="{F1B000FA-C8F0-4E05-8847-43CA1C105181}"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325064A-4250-4D16-8448-7CA26BAA2CEE}" type="doc">
      <dgm:prSet loTypeId="urn:microsoft.com/office/officeart/2005/8/layout/orgChart1" loCatId="hierarchy" qsTypeId="urn:microsoft.com/office/officeart/2005/8/quickstyle/simple1" qsCatId="simple" csTypeId="urn:microsoft.com/office/officeart/2005/8/colors/accent5_4" csCatId="accent5" phldr="1"/>
      <dgm:spPr/>
      <dgm:t>
        <a:bodyPr/>
        <a:lstStyle/>
        <a:p>
          <a:endParaRPr lang="en-US"/>
        </a:p>
      </dgm:t>
    </dgm:pt>
    <dgm:pt modelId="{A5B83FA7-EB96-4116-87A0-F207C4C8193B}">
      <dgm:prSet phldrT="[Text]"/>
      <dgm:spPr/>
      <dgm:t>
        <a:bodyPr/>
        <a:lstStyle/>
        <a:p>
          <a:r>
            <a:rPr lang="en-US" dirty="0">
              <a:latin typeface="Calibri (Body)"/>
            </a:rPr>
            <a:t>Classification of Advances / Assets</a:t>
          </a:r>
        </a:p>
      </dgm:t>
    </dgm:pt>
    <dgm:pt modelId="{75AC51C1-E56A-4BD8-A1F1-DB4BA6E71DB8}" type="parTrans" cxnId="{DF548A7C-8182-458D-BDB2-DE2B91D987DB}">
      <dgm:prSet/>
      <dgm:spPr/>
      <dgm:t>
        <a:bodyPr/>
        <a:lstStyle/>
        <a:p>
          <a:endParaRPr lang="en-US">
            <a:latin typeface="Calibri (Body)"/>
          </a:endParaRPr>
        </a:p>
      </dgm:t>
    </dgm:pt>
    <dgm:pt modelId="{A6104C7C-CD3E-4D46-8CD8-E6959ECA65E3}" type="sibTrans" cxnId="{DF548A7C-8182-458D-BDB2-DE2B91D987DB}">
      <dgm:prSet/>
      <dgm:spPr/>
      <dgm:t>
        <a:bodyPr/>
        <a:lstStyle/>
        <a:p>
          <a:endParaRPr lang="en-US">
            <a:latin typeface="Calibri (Body)"/>
          </a:endParaRPr>
        </a:p>
      </dgm:t>
    </dgm:pt>
    <dgm:pt modelId="{48F31210-3E8D-4709-BAB2-40712F6B973B}">
      <dgm:prSet phldrT="[Text]"/>
      <dgm:spPr/>
      <dgm:t>
        <a:bodyPr/>
        <a:lstStyle/>
        <a:p>
          <a:r>
            <a:rPr lang="en-US">
              <a:latin typeface="Calibri (Body)"/>
            </a:rPr>
            <a:t>Standard Assets</a:t>
          </a:r>
          <a:endParaRPr lang="en-US" dirty="0">
            <a:latin typeface="Calibri (Body)"/>
          </a:endParaRPr>
        </a:p>
      </dgm:t>
    </dgm:pt>
    <dgm:pt modelId="{6A959EC6-923F-4353-96AF-9BB9B7C9D587}" type="parTrans" cxnId="{7CA4151D-6A7A-4184-9A2C-F21550EA439E}">
      <dgm:prSet/>
      <dgm:spPr/>
      <dgm:t>
        <a:bodyPr/>
        <a:lstStyle/>
        <a:p>
          <a:endParaRPr lang="en-US">
            <a:latin typeface="Calibri (Body)"/>
          </a:endParaRPr>
        </a:p>
      </dgm:t>
    </dgm:pt>
    <dgm:pt modelId="{4E2BF078-9C5C-4058-88BD-05A2BA66151E}" type="sibTrans" cxnId="{7CA4151D-6A7A-4184-9A2C-F21550EA439E}">
      <dgm:prSet/>
      <dgm:spPr/>
      <dgm:t>
        <a:bodyPr/>
        <a:lstStyle/>
        <a:p>
          <a:endParaRPr lang="en-US">
            <a:latin typeface="Calibri (Body)"/>
          </a:endParaRPr>
        </a:p>
      </dgm:t>
    </dgm:pt>
    <dgm:pt modelId="{13BB5C43-9C0C-4478-89C3-8A5C6EBEFA8D}">
      <dgm:prSet phldrT="[Text]"/>
      <dgm:spPr/>
      <dgm:t>
        <a:bodyPr/>
        <a:lstStyle/>
        <a:p>
          <a:r>
            <a:rPr lang="en-US" dirty="0">
              <a:latin typeface="Calibri (Body)"/>
            </a:rPr>
            <a:t>Sub-Standard Assets</a:t>
          </a:r>
        </a:p>
      </dgm:t>
    </dgm:pt>
    <dgm:pt modelId="{02D3858B-0123-4680-B0F9-48D0FEAE810F}" type="parTrans" cxnId="{E0BCE2FE-ED94-4B70-926F-6ECB0DF3222D}">
      <dgm:prSet/>
      <dgm:spPr/>
      <dgm:t>
        <a:bodyPr/>
        <a:lstStyle/>
        <a:p>
          <a:endParaRPr lang="en-US">
            <a:latin typeface="Calibri (Body)"/>
          </a:endParaRPr>
        </a:p>
      </dgm:t>
    </dgm:pt>
    <dgm:pt modelId="{25C054C5-74E0-44A4-BCD8-55D9198E5410}" type="sibTrans" cxnId="{E0BCE2FE-ED94-4B70-926F-6ECB0DF3222D}">
      <dgm:prSet/>
      <dgm:spPr/>
      <dgm:t>
        <a:bodyPr/>
        <a:lstStyle/>
        <a:p>
          <a:endParaRPr lang="en-US">
            <a:latin typeface="Calibri (Body)"/>
          </a:endParaRPr>
        </a:p>
      </dgm:t>
    </dgm:pt>
    <dgm:pt modelId="{E22DD96D-0AC7-43F1-BA26-51903BFEC6A7}">
      <dgm:prSet phldrT="[Text]"/>
      <dgm:spPr/>
      <dgm:t>
        <a:bodyPr/>
        <a:lstStyle/>
        <a:p>
          <a:r>
            <a:rPr lang="en-US">
              <a:latin typeface="Calibri (Body)"/>
            </a:rPr>
            <a:t>Doubtful Assets</a:t>
          </a:r>
          <a:endParaRPr lang="en-US" dirty="0">
            <a:latin typeface="Calibri (Body)"/>
          </a:endParaRPr>
        </a:p>
      </dgm:t>
    </dgm:pt>
    <dgm:pt modelId="{D450BB57-B673-4D84-8312-03E12050CF2E}" type="parTrans" cxnId="{6BE4B90F-F654-44E4-A074-F376DAAC76E5}">
      <dgm:prSet/>
      <dgm:spPr/>
      <dgm:t>
        <a:bodyPr/>
        <a:lstStyle/>
        <a:p>
          <a:endParaRPr lang="en-US">
            <a:latin typeface="Calibri (Body)"/>
          </a:endParaRPr>
        </a:p>
      </dgm:t>
    </dgm:pt>
    <dgm:pt modelId="{DD1C04B7-91CC-4A87-B9E6-8F2B60B46400}" type="sibTrans" cxnId="{6BE4B90F-F654-44E4-A074-F376DAAC76E5}">
      <dgm:prSet/>
      <dgm:spPr/>
      <dgm:t>
        <a:bodyPr/>
        <a:lstStyle/>
        <a:p>
          <a:endParaRPr lang="en-US">
            <a:latin typeface="Calibri (Body)"/>
          </a:endParaRPr>
        </a:p>
      </dgm:t>
    </dgm:pt>
    <dgm:pt modelId="{773143AD-9EA5-4A10-924F-562FEB9B655E}">
      <dgm:prSet phldrT="[Text]"/>
      <dgm:spPr/>
      <dgm:t>
        <a:bodyPr/>
        <a:lstStyle/>
        <a:p>
          <a:r>
            <a:rPr lang="en-US">
              <a:latin typeface="Calibri (Body)"/>
            </a:rPr>
            <a:t>Loss Assets</a:t>
          </a:r>
          <a:endParaRPr lang="en-US" dirty="0">
            <a:latin typeface="Calibri (Body)"/>
          </a:endParaRPr>
        </a:p>
      </dgm:t>
    </dgm:pt>
    <dgm:pt modelId="{C9F24D2D-D7FF-4DF8-9BE3-A4B06977470F}" type="parTrans" cxnId="{ED116F04-1EC6-41AC-BB25-05B8D1665844}">
      <dgm:prSet/>
      <dgm:spPr/>
      <dgm:t>
        <a:bodyPr/>
        <a:lstStyle/>
        <a:p>
          <a:endParaRPr lang="en-US">
            <a:latin typeface="Calibri (Body)"/>
          </a:endParaRPr>
        </a:p>
      </dgm:t>
    </dgm:pt>
    <dgm:pt modelId="{A180D301-F5D7-4B23-B0BE-D68CF95804BE}" type="sibTrans" cxnId="{ED116F04-1EC6-41AC-BB25-05B8D1665844}">
      <dgm:prSet/>
      <dgm:spPr/>
      <dgm:t>
        <a:bodyPr/>
        <a:lstStyle/>
        <a:p>
          <a:endParaRPr lang="en-US">
            <a:latin typeface="Calibri (Body)"/>
          </a:endParaRPr>
        </a:p>
      </dgm:t>
    </dgm:pt>
    <dgm:pt modelId="{F8C2E6F4-A308-438E-9793-71E513E2E6BB}" type="pres">
      <dgm:prSet presAssocID="{8325064A-4250-4D16-8448-7CA26BAA2CEE}" presName="hierChild1" presStyleCnt="0">
        <dgm:presLayoutVars>
          <dgm:orgChart val="1"/>
          <dgm:chPref val="1"/>
          <dgm:dir/>
          <dgm:animOne val="branch"/>
          <dgm:animLvl val="lvl"/>
          <dgm:resizeHandles/>
        </dgm:presLayoutVars>
      </dgm:prSet>
      <dgm:spPr/>
    </dgm:pt>
    <dgm:pt modelId="{704818E5-04A5-4824-98AF-3D88871963F7}" type="pres">
      <dgm:prSet presAssocID="{A5B83FA7-EB96-4116-87A0-F207C4C8193B}" presName="hierRoot1" presStyleCnt="0">
        <dgm:presLayoutVars>
          <dgm:hierBranch val="init"/>
        </dgm:presLayoutVars>
      </dgm:prSet>
      <dgm:spPr/>
    </dgm:pt>
    <dgm:pt modelId="{381E3D93-B8D1-493F-8AC3-108026BECF66}" type="pres">
      <dgm:prSet presAssocID="{A5B83FA7-EB96-4116-87A0-F207C4C8193B}" presName="rootComposite1" presStyleCnt="0"/>
      <dgm:spPr/>
    </dgm:pt>
    <dgm:pt modelId="{CBE084D2-882A-483E-98DA-74D1ECC411FE}" type="pres">
      <dgm:prSet presAssocID="{A5B83FA7-EB96-4116-87A0-F207C4C8193B}" presName="rootText1" presStyleLbl="node0" presStyleIdx="0" presStyleCnt="1" custScaleX="166989" custScaleY="54524" custLinFactY="-100000" custLinFactNeighborY="-102208">
        <dgm:presLayoutVars>
          <dgm:chPref val="3"/>
        </dgm:presLayoutVars>
      </dgm:prSet>
      <dgm:spPr/>
    </dgm:pt>
    <dgm:pt modelId="{1D97A8C9-8910-43C2-AC82-A035207791DC}" type="pres">
      <dgm:prSet presAssocID="{A5B83FA7-EB96-4116-87A0-F207C4C8193B}" presName="rootConnector1" presStyleLbl="node1" presStyleIdx="0" presStyleCnt="0"/>
      <dgm:spPr/>
    </dgm:pt>
    <dgm:pt modelId="{E82C7E72-4814-4B66-A12A-8DB7FA728A70}" type="pres">
      <dgm:prSet presAssocID="{A5B83FA7-EB96-4116-87A0-F207C4C8193B}" presName="hierChild2" presStyleCnt="0"/>
      <dgm:spPr/>
    </dgm:pt>
    <dgm:pt modelId="{9F76BCBC-50C8-463E-BD02-63F8CE76602C}" type="pres">
      <dgm:prSet presAssocID="{6A959EC6-923F-4353-96AF-9BB9B7C9D587}" presName="Name37" presStyleLbl="parChTrans1D2" presStyleIdx="0" presStyleCnt="4"/>
      <dgm:spPr/>
    </dgm:pt>
    <dgm:pt modelId="{011131F7-CAF3-4CF5-9F98-574609EF576D}" type="pres">
      <dgm:prSet presAssocID="{48F31210-3E8D-4709-BAB2-40712F6B973B}" presName="hierRoot2" presStyleCnt="0">
        <dgm:presLayoutVars>
          <dgm:hierBranch val="init"/>
        </dgm:presLayoutVars>
      </dgm:prSet>
      <dgm:spPr/>
    </dgm:pt>
    <dgm:pt modelId="{318DD547-CFB5-4443-9C9B-8C716E798041}" type="pres">
      <dgm:prSet presAssocID="{48F31210-3E8D-4709-BAB2-40712F6B973B}" presName="rootComposite" presStyleCnt="0"/>
      <dgm:spPr/>
    </dgm:pt>
    <dgm:pt modelId="{0B2696C1-8996-4D2A-AF12-74AB47EC1F19}" type="pres">
      <dgm:prSet presAssocID="{48F31210-3E8D-4709-BAB2-40712F6B973B}" presName="rootText" presStyleLbl="node2" presStyleIdx="0" presStyleCnt="4" custLinFactY="-49949" custLinFactNeighborX="2272" custLinFactNeighborY="-100000">
        <dgm:presLayoutVars>
          <dgm:chPref val="3"/>
        </dgm:presLayoutVars>
      </dgm:prSet>
      <dgm:spPr/>
    </dgm:pt>
    <dgm:pt modelId="{41F97803-42BE-4DEE-83EF-CBE592DF56BC}" type="pres">
      <dgm:prSet presAssocID="{48F31210-3E8D-4709-BAB2-40712F6B973B}" presName="rootConnector" presStyleLbl="node2" presStyleIdx="0" presStyleCnt="4"/>
      <dgm:spPr/>
    </dgm:pt>
    <dgm:pt modelId="{A7F39DC7-B13C-4D2A-A012-4979075D84C5}" type="pres">
      <dgm:prSet presAssocID="{48F31210-3E8D-4709-BAB2-40712F6B973B}" presName="hierChild4" presStyleCnt="0"/>
      <dgm:spPr/>
    </dgm:pt>
    <dgm:pt modelId="{D03A5266-13A2-4F80-BA4C-84CF2220B954}" type="pres">
      <dgm:prSet presAssocID="{48F31210-3E8D-4709-BAB2-40712F6B973B}" presName="hierChild5" presStyleCnt="0"/>
      <dgm:spPr/>
    </dgm:pt>
    <dgm:pt modelId="{470F0345-54FC-4C48-B3C4-50650741C627}" type="pres">
      <dgm:prSet presAssocID="{02D3858B-0123-4680-B0F9-48D0FEAE810F}" presName="Name37" presStyleLbl="parChTrans1D2" presStyleIdx="1" presStyleCnt="4"/>
      <dgm:spPr/>
    </dgm:pt>
    <dgm:pt modelId="{34ABC35A-AB55-48DE-8C08-BBE581085CDB}" type="pres">
      <dgm:prSet presAssocID="{13BB5C43-9C0C-4478-89C3-8A5C6EBEFA8D}" presName="hierRoot2" presStyleCnt="0">
        <dgm:presLayoutVars>
          <dgm:hierBranch val="init"/>
        </dgm:presLayoutVars>
      </dgm:prSet>
      <dgm:spPr/>
    </dgm:pt>
    <dgm:pt modelId="{5DDDBA34-942A-4BB8-8E38-941A3AD1B46B}" type="pres">
      <dgm:prSet presAssocID="{13BB5C43-9C0C-4478-89C3-8A5C6EBEFA8D}" presName="rootComposite" presStyleCnt="0"/>
      <dgm:spPr/>
    </dgm:pt>
    <dgm:pt modelId="{36E216F4-6BE8-4E27-BD69-2F3207788123}" type="pres">
      <dgm:prSet presAssocID="{13BB5C43-9C0C-4478-89C3-8A5C6EBEFA8D}" presName="rootText" presStyleLbl="node2" presStyleIdx="1" presStyleCnt="4" custLinFactY="-49949" custLinFactNeighborX="2272" custLinFactNeighborY="-100000">
        <dgm:presLayoutVars>
          <dgm:chPref val="3"/>
        </dgm:presLayoutVars>
      </dgm:prSet>
      <dgm:spPr/>
    </dgm:pt>
    <dgm:pt modelId="{2680CE8E-7E4F-4138-B58C-007DD0178A83}" type="pres">
      <dgm:prSet presAssocID="{13BB5C43-9C0C-4478-89C3-8A5C6EBEFA8D}" presName="rootConnector" presStyleLbl="node2" presStyleIdx="1" presStyleCnt="4"/>
      <dgm:spPr/>
    </dgm:pt>
    <dgm:pt modelId="{3F9EE226-49C7-4C0A-A5A3-0DB6D55D5718}" type="pres">
      <dgm:prSet presAssocID="{13BB5C43-9C0C-4478-89C3-8A5C6EBEFA8D}" presName="hierChild4" presStyleCnt="0"/>
      <dgm:spPr/>
    </dgm:pt>
    <dgm:pt modelId="{64148DBA-B9E7-4321-B802-E49C1F24E588}" type="pres">
      <dgm:prSet presAssocID="{13BB5C43-9C0C-4478-89C3-8A5C6EBEFA8D}" presName="hierChild5" presStyleCnt="0"/>
      <dgm:spPr/>
    </dgm:pt>
    <dgm:pt modelId="{1F3939E2-B7B9-4449-87FC-211DB48490D4}" type="pres">
      <dgm:prSet presAssocID="{D450BB57-B673-4D84-8312-03E12050CF2E}" presName="Name37" presStyleLbl="parChTrans1D2" presStyleIdx="2" presStyleCnt="4"/>
      <dgm:spPr/>
    </dgm:pt>
    <dgm:pt modelId="{7CF34C2F-CB87-405B-ADDD-2CB84180F734}" type="pres">
      <dgm:prSet presAssocID="{E22DD96D-0AC7-43F1-BA26-51903BFEC6A7}" presName="hierRoot2" presStyleCnt="0">
        <dgm:presLayoutVars>
          <dgm:hierBranch val="init"/>
        </dgm:presLayoutVars>
      </dgm:prSet>
      <dgm:spPr/>
    </dgm:pt>
    <dgm:pt modelId="{4058CC53-A88F-464A-BE39-0B4AB7B6C009}" type="pres">
      <dgm:prSet presAssocID="{E22DD96D-0AC7-43F1-BA26-51903BFEC6A7}" presName="rootComposite" presStyleCnt="0"/>
      <dgm:spPr/>
    </dgm:pt>
    <dgm:pt modelId="{0ADD66B3-111C-418B-91A8-EE06ED05431A}" type="pres">
      <dgm:prSet presAssocID="{E22DD96D-0AC7-43F1-BA26-51903BFEC6A7}" presName="rootText" presStyleLbl="node2" presStyleIdx="2" presStyleCnt="4" custLinFactY="-49949" custLinFactNeighborX="2272" custLinFactNeighborY="-100000">
        <dgm:presLayoutVars>
          <dgm:chPref val="3"/>
        </dgm:presLayoutVars>
      </dgm:prSet>
      <dgm:spPr/>
    </dgm:pt>
    <dgm:pt modelId="{BF4C87CF-7ADD-4155-B6DB-76656CB5697D}" type="pres">
      <dgm:prSet presAssocID="{E22DD96D-0AC7-43F1-BA26-51903BFEC6A7}" presName="rootConnector" presStyleLbl="node2" presStyleIdx="2" presStyleCnt="4"/>
      <dgm:spPr/>
    </dgm:pt>
    <dgm:pt modelId="{2F943048-7BBE-4B21-B8AF-7603F53DFFC0}" type="pres">
      <dgm:prSet presAssocID="{E22DD96D-0AC7-43F1-BA26-51903BFEC6A7}" presName="hierChild4" presStyleCnt="0"/>
      <dgm:spPr/>
    </dgm:pt>
    <dgm:pt modelId="{72ED0334-99DB-4B50-8D49-D10CA8D4CB92}" type="pres">
      <dgm:prSet presAssocID="{E22DD96D-0AC7-43F1-BA26-51903BFEC6A7}" presName="hierChild5" presStyleCnt="0"/>
      <dgm:spPr/>
    </dgm:pt>
    <dgm:pt modelId="{073F7AE0-3A43-407C-A3C0-8A9F6C27C0BA}" type="pres">
      <dgm:prSet presAssocID="{C9F24D2D-D7FF-4DF8-9BE3-A4B06977470F}" presName="Name37" presStyleLbl="parChTrans1D2" presStyleIdx="3" presStyleCnt="4"/>
      <dgm:spPr/>
    </dgm:pt>
    <dgm:pt modelId="{4C0BFCF3-A741-48F9-A6F7-8968C2AF9A01}" type="pres">
      <dgm:prSet presAssocID="{773143AD-9EA5-4A10-924F-562FEB9B655E}" presName="hierRoot2" presStyleCnt="0">
        <dgm:presLayoutVars>
          <dgm:hierBranch val="init"/>
        </dgm:presLayoutVars>
      </dgm:prSet>
      <dgm:spPr/>
    </dgm:pt>
    <dgm:pt modelId="{936DA918-6FD0-4A56-B530-2644544913DA}" type="pres">
      <dgm:prSet presAssocID="{773143AD-9EA5-4A10-924F-562FEB9B655E}" presName="rootComposite" presStyleCnt="0"/>
      <dgm:spPr/>
    </dgm:pt>
    <dgm:pt modelId="{DFA062BA-54E2-4C07-B1A5-3B8CC7625F29}" type="pres">
      <dgm:prSet presAssocID="{773143AD-9EA5-4A10-924F-562FEB9B655E}" presName="rootText" presStyleLbl="node2" presStyleIdx="3" presStyleCnt="4" custLinFactY="-49949" custLinFactNeighborX="808" custLinFactNeighborY="-100000">
        <dgm:presLayoutVars>
          <dgm:chPref val="3"/>
        </dgm:presLayoutVars>
      </dgm:prSet>
      <dgm:spPr/>
    </dgm:pt>
    <dgm:pt modelId="{9CF57F95-6093-471D-8577-243D740F7D09}" type="pres">
      <dgm:prSet presAssocID="{773143AD-9EA5-4A10-924F-562FEB9B655E}" presName="rootConnector" presStyleLbl="node2" presStyleIdx="3" presStyleCnt="4"/>
      <dgm:spPr/>
    </dgm:pt>
    <dgm:pt modelId="{A5006396-B781-4FFF-AF9B-AADF37988FDE}" type="pres">
      <dgm:prSet presAssocID="{773143AD-9EA5-4A10-924F-562FEB9B655E}" presName="hierChild4" presStyleCnt="0"/>
      <dgm:spPr/>
    </dgm:pt>
    <dgm:pt modelId="{BD27E81F-9B5E-49D7-B3B6-DA9F6A640C04}" type="pres">
      <dgm:prSet presAssocID="{773143AD-9EA5-4A10-924F-562FEB9B655E}" presName="hierChild5" presStyleCnt="0"/>
      <dgm:spPr/>
    </dgm:pt>
    <dgm:pt modelId="{BDEAB41F-140F-445B-8F3E-A3F37141FC0C}" type="pres">
      <dgm:prSet presAssocID="{A5B83FA7-EB96-4116-87A0-F207C4C8193B}" presName="hierChild3" presStyleCnt="0"/>
      <dgm:spPr/>
    </dgm:pt>
  </dgm:ptLst>
  <dgm:cxnLst>
    <dgm:cxn modelId="{ED116F04-1EC6-41AC-BB25-05B8D1665844}" srcId="{A5B83FA7-EB96-4116-87A0-F207C4C8193B}" destId="{773143AD-9EA5-4A10-924F-562FEB9B655E}" srcOrd="3" destOrd="0" parTransId="{C9F24D2D-D7FF-4DF8-9BE3-A4B06977470F}" sibTransId="{A180D301-F5D7-4B23-B0BE-D68CF95804BE}"/>
    <dgm:cxn modelId="{6BE4B90F-F654-44E4-A074-F376DAAC76E5}" srcId="{A5B83FA7-EB96-4116-87A0-F207C4C8193B}" destId="{E22DD96D-0AC7-43F1-BA26-51903BFEC6A7}" srcOrd="2" destOrd="0" parTransId="{D450BB57-B673-4D84-8312-03E12050CF2E}" sibTransId="{DD1C04B7-91CC-4A87-B9E6-8F2B60B46400}"/>
    <dgm:cxn modelId="{4B103613-EB42-47B9-B6AC-A7A52C5BCE68}" type="presOf" srcId="{A5B83FA7-EB96-4116-87A0-F207C4C8193B}" destId="{CBE084D2-882A-483E-98DA-74D1ECC411FE}" srcOrd="0" destOrd="0" presId="urn:microsoft.com/office/officeart/2005/8/layout/orgChart1"/>
    <dgm:cxn modelId="{7CA4151D-6A7A-4184-9A2C-F21550EA439E}" srcId="{A5B83FA7-EB96-4116-87A0-F207C4C8193B}" destId="{48F31210-3E8D-4709-BAB2-40712F6B973B}" srcOrd="0" destOrd="0" parTransId="{6A959EC6-923F-4353-96AF-9BB9B7C9D587}" sibTransId="{4E2BF078-9C5C-4058-88BD-05A2BA66151E}"/>
    <dgm:cxn modelId="{EED9F826-9B54-4E4C-A91E-4FF327D1544E}" type="presOf" srcId="{A5B83FA7-EB96-4116-87A0-F207C4C8193B}" destId="{1D97A8C9-8910-43C2-AC82-A035207791DC}" srcOrd="1" destOrd="0" presId="urn:microsoft.com/office/officeart/2005/8/layout/orgChart1"/>
    <dgm:cxn modelId="{F794892E-515E-4792-A3DC-0F1B1099B145}" type="presOf" srcId="{6A959EC6-923F-4353-96AF-9BB9B7C9D587}" destId="{9F76BCBC-50C8-463E-BD02-63F8CE76602C}" srcOrd="0" destOrd="0" presId="urn:microsoft.com/office/officeart/2005/8/layout/orgChart1"/>
    <dgm:cxn modelId="{AC20E031-52E7-46DE-88B4-19DEE07FB081}" type="presOf" srcId="{13BB5C43-9C0C-4478-89C3-8A5C6EBEFA8D}" destId="{2680CE8E-7E4F-4138-B58C-007DD0178A83}" srcOrd="1" destOrd="0" presId="urn:microsoft.com/office/officeart/2005/8/layout/orgChart1"/>
    <dgm:cxn modelId="{E7BF2E61-78C7-4318-BED8-53F95EA76C0D}" type="presOf" srcId="{E22DD96D-0AC7-43F1-BA26-51903BFEC6A7}" destId="{0ADD66B3-111C-418B-91A8-EE06ED05431A}" srcOrd="0" destOrd="0" presId="urn:microsoft.com/office/officeart/2005/8/layout/orgChart1"/>
    <dgm:cxn modelId="{DF548A7C-8182-458D-BDB2-DE2B91D987DB}" srcId="{8325064A-4250-4D16-8448-7CA26BAA2CEE}" destId="{A5B83FA7-EB96-4116-87A0-F207C4C8193B}" srcOrd="0" destOrd="0" parTransId="{75AC51C1-E56A-4BD8-A1F1-DB4BA6E71DB8}" sibTransId="{A6104C7C-CD3E-4D46-8CD8-E6959ECA65E3}"/>
    <dgm:cxn modelId="{B414D480-630B-418B-A95E-C278B0B07C71}" type="presOf" srcId="{48F31210-3E8D-4709-BAB2-40712F6B973B}" destId="{0B2696C1-8996-4D2A-AF12-74AB47EC1F19}" srcOrd="0" destOrd="0" presId="urn:microsoft.com/office/officeart/2005/8/layout/orgChart1"/>
    <dgm:cxn modelId="{D9309989-02B3-40E3-B539-F0C7415EFD2E}" type="presOf" srcId="{773143AD-9EA5-4A10-924F-562FEB9B655E}" destId="{DFA062BA-54E2-4C07-B1A5-3B8CC7625F29}" srcOrd="0" destOrd="0" presId="urn:microsoft.com/office/officeart/2005/8/layout/orgChart1"/>
    <dgm:cxn modelId="{864D0BA5-59CE-4D36-90E9-09A4C6328BA0}" type="presOf" srcId="{48F31210-3E8D-4709-BAB2-40712F6B973B}" destId="{41F97803-42BE-4DEE-83EF-CBE592DF56BC}" srcOrd="1" destOrd="0" presId="urn:microsoft.com/office/officeart/2005/8/layout/orgChart1"/>
    <dgm:cxn modelId="{189BA5AC-2241-4BAA-954E-C94A9F2B7650}" type="presOf" srcId="{8325064A-4250-4D16-8448-7CA26BAA2CEE}" destId="{F8C2E6F4-A308-438E-9793-71E513E2E6BB}" srcOrd="0" destOrd="0" presId="urn:microsoft.com/office/officeart/2005/8/layout/orgChart1"/>
    <dgm:cxn modelId="{FFD798B5-93AD-4FD3-B295-8A26EB49B102}" type="presOf" srcId="{773143AD-9EA5-4A10-924F-562FEB9B655E}" destId="{9CF57F95-6093-471D-8577-243D740F7D09}" srcOrd="1" destOrd="0" presId="urn:microsoft.com/office/officeart/2005/8/layout/orgChart1"/>
    <dgm:cxn modelId="{E802CAB6-82C6-48F8-9781-BEDFEAA8BDB3}" type="presOf" srcId="{13BB5C43-9C0C-4478-89C3-8A5C6EBEFA8D}" destId="{36E216F4-6BE8-4E27-BD69-2F3207788123}" srcOrd="0" destOrd="0" presId="urn:microsoft.com/office/officeart/2005/8/layout/orgChart1"/>
    <dgm:cxn modelId="{E63801B7-2505-4DFC-BF9D-69BB2CB1C996}" type="presOf" srcId="{C9F24D2D-D7FF-4DF8-9BE3-A4B06977470F}" destId="{073F7AE0-3A43-407C-A3C0-8A9F6C27C0BA}" srcOrd="0" destOrd="0" presId="urn:microsoft.com/office/officeart/2005/8/layout/orgChart1"/>
    <dgm:cxn modelId="{9010B9B9-7C82-4238-9F49-72B2CDBA7D95}" type="presOf" srcId="{D450BB57-B673-4D84-8312-03E12050CF2E}" destId="{1F3939E2-B7B9-4449-87FC-211DB48490D4}" srcOrd="0" destOrd="0" presId="urn:microsoft.com/office/officeart/2005/8/layout/orgChart1"/>
    <dgm:cxn modelId="{1554EFCE-8AD8-4914-B1FA-0219F68182DC}" type="presOf" srcId="{02D3858B-0123-4680-B0F9-48D0FEAE810F}" destId="{470F0345-54FC-4C48-B3C4-50650741C627}" srcOrd="0" destOrd="0" presId="urn:microsoft.com/office/officeart/2005/8/layout/orgChart1"/>
    <dgm:cxn modelId="{E03FB4DD-EC9E-40A7-B2B4-A55308CAD9B8}" type="presOf" srcId="{E22DD96D-0AC7-43F1-BA26-51903BFEC6A7}" destId="{BF4C87CF-7ADD-4155-B6DB-76656CB5697D}" srcOrd="1" destOrd="0" presId="urn:microsoft.com/office/officeart/2005/8/layout/orgChart1"/>
    <dgm:cxn modelId="{E0BCE2FE-ED94-4B70-926F-6ECB0DF3222D}" srcId="{A5B83FA7-EB96-4116-87A0-F207C4C8193B}" destId="{13BB5C43-9C0C-4478-89C3-8A5C6EBEFA8D}" srcOrd="1" destOrd="0" parTransId="{02D3858B-0123-4680-B0F9-48D0FEAE810F}" sibTransId="{25C054C5-74E0-44A4-BCD8-55D9198E5410}"/>
    <dgm:cxn modelId="{B6C7F125-BBB1-4D3B-8CD8-CFBCA602867D}" type="presParOf" srcId="{F8C2E6F4-A308-438E-9793-71E513E2E6BB}" destId="{704818E5-04A5-4824-98AF-3D88871963F7}" srcOrd="0" destOrd="0" presId="urn:microsoft.com/office/officeart/2005/8/layout/orgChart1"/>
    <dgm:cxn modelId="{96E5989D-9211-4594-B72E-3D3728217DB3}" type="presParOf" srcId="{704818E5-04A5-4824-98AF-3D88871963F7}" destId="{381E3D93-B8D1-493F-8AC3-108026BECF66}" srcOrd="0" destOrd="0" presId="urn:microsoft.com/office/officeart/2005/8/layout/orgChart1"/>
    <dgm:cxn modelId="{79A0ECDB-D2DF-43A7-B08A-BCE35CFAD596}" type="presParOf" srcId="{381E3D93-B8D1-493F-8AC3-108026BECF66}" destId="{CBE084D2-882A-483E-98DA-74D1ECC411FE}" srcOrd="0" destOrd="0" presId="urn:microsoft.com/office/officeart/2005/8/layout/orgChart1"/>
    <dgm:cxn modelId="{791464C0-B9F9-4A29-934D-B8B819005D4F}" type="presParOf" srcId="{381E3D93-B8D1-493F-8AC3-108026BECF66}" destId="{1D97A8C9-8910-43C2-AC82-A035207791DC}" srcOrd="1" destOrd="0" presId="urn:microsoft.com/office/officeart/2005/8/layout/orgChart1"/>
    <dgm:cxn modelId="{DBA011F8-6ED7-4D6A-98A6-5EC4EB4A9EF3}" type="presParOf" srcId="{704818E5-04A5-4824-98AF-3D88871963F7}" destId="{E82C7E72-4814-4B66-A12A-8DB7FA728A70}" srcOrd="1" destOrd="0" presId="urn:microsoft.com/office/officeart/2005/8/layout/orgChart1"/>
    <dgm:cxn modelId="{3D10B9A8-5955-4EA3-8086-A61369CF6551}" type="presParOf" srcId="{E82C7E72-4814-4B66-A12A-8DB7FA728A70}" destId="{9F76BCBC-50C8-463E-BD02-63F8CE76602C}" srcOrd="0" destOrd="0" presId="urn:microsoft.com/office/officeart/2005/8/layout/orgChart1"/>
    <dgm:cxn modelId="{E2727A74-66A7-4CEC-B558-F5B4DA90C4E9}" type="presParOf" srcId="{E82C7E72-4814-4B66-A12A-8DB7FA728A70}" destId="{011131F7-CAF3-4CF5-9F98-574609EF576D}" srcOrd="1" destOrd="0" presId="urn:microsoft.com/office/officeart/2005/8/layout/orgChart1"/>
    <dgm:cxn modelId="{CFA5A29C-CDBC-40D5-AF48-E718BC77180F}" type="presParOf" srcId="{011131F7-CAF3-4CF5-9F98-574609EF576D}" destId="{318DD547-CFB5-4443-9C9B-8C716E798041}" srcOrd="0" destOrd="0" presId="urn:microsoft.com/office/officeart/2005/8/layout/orgChart1"/>
    <dgm:cxn modelId="{F9137F61-CFFF-481B-B3AF-AE667E364A49}" type="presParOf" srcId="{318DD547-CFB5-4443-9C9B-8C716E798041}" destId="{0B2696C1-8996-4D2A-AF12-74AB47EC1F19}" srcOrd="0" destOrd="0" presId="urn:microsoft.com/office/officeart/2005/8/layout/orgChart1"/>
    <dgm:cxn modelId="{C4EDE626-E850-4E62-9E21-913DDD317D4D}" type="presParOf" srcId="{318DD547-CFB5-4443-9C9B-8C716E798041}" destId="{41F97803-42BE-4DEE-83EF-CBE592DF56BC}" srcOrd="1" destOrd="0" presId="urn:microsoft.com/office/officeart/2005/8/layout/orgChart1"/>
    <dgm:cxn modelId="{48DBC94F-D487-4AC6-AC9E-7CF4DD0BD4A5}" type="presParOf" srcId="{011131F7-CAF3-4CF5-9F98-574609EF576D}" destId="{A7F39DC7-B13C-4D2A-A012-4979075D84C5}" srcOrd="1" destOrd="0" presId="urn:microsoft.com/office/officeart/2005/8/layout/orgChart1"/>
    <dgm:cxn modelId="{192D9D75-75A3-4C0B-9D8A-C8C62B10F3B1}" type="presParOf" srcId="{011131F7-CAF3-4CF5-9F98-574609EF576D}" destId="{D03A5266-13A2-4F80-BA4C-84CF2220B954}" srcOrd="2" destOrd="0" presId="urn:microsoft.com/office/officeart/2005/8/layout/orgChart1"/>
    <dgm:cxn modelId="{F595DD53-6056-4429-9596-FDADEA385F8B}" type="presParOf" srcId="{E82C7E72-4814-4B66-A12A-8DB7FA728A70}" destId="{470F0345-54FC-4C48-B3C4-50650741C627}" srcOrd="2" destOrd="0" presId="urn:microsoft.com/office/officeart/2005/8/layout/orgChart1"/>
    <dgm:cxn modelId="{F5ED1619-0FFC-49E4-B32A-060ADF693051}" type="presParOf" srcId="{E82C7E72-4814-4B66-A12A-8DB7FA728A70}" destId="{34ABC35A-AB55-48DE-8C08-BBE581085CDB}" srcOrd="3" destOrd="0" presId="urn:microsoft.com/office/officeart/2005/8/layout/orgChart1"/>
    <dgm:cxn modelId="{EE47953F-8F6F-4592-AB08-46C35CCBE82B}" type="presParOf" srcId="{34ABC35A-AB55-48DE-8C08-BBE581085CDB}" destId="{5DDDBA34-942A-4BB8-8E38-941A3AD1B46B}" srcOrd="0" destOrd="0" presId="urn:microsoft.com/office/officeart/2005/8/layout/orgChart1"/>
    <dgm:cxn modelId="{A38F963F-77E2-483A-911E-6A360C733210}" type="presParOf" srcId="{5DDDBA34-942A-4BB8-8E38-941A3AD1B46B}" destId="{36E216F4-6BE8-4E27-BD69-2F3207788123}" srcOrd="0" destOrd="0" presId="urn:microsoft.com/office/officeart/2005/8/layout/orgChart1"/>
    <dgm:cxn modelId="{E5AE61EE-7B96-44FF-9803-9735816F2CD3}" type="presParOf" srcId="{5DDDBA34-942A-4BB8-8E38-941A3AD1B46B}" destId="{2680CE8E-7E4F-4138-B58C-007DD0178A83}" srcOrd="1" destOrd="0" presId="urn:microsoft.com/office/officeart/2005/8/layout/orgChart1"/>
    <dgm:cxn modelId="{4201F2A2-4C5F-4D15-8571-2A27D025AF5C}" type="presParOf" srcId="{34ABC35A-AB55-48DE-8C08-BBE581085CDB}" destId="{3F9EE226-49C7-4C0A-A5A3-0DB6D55D5718}" srcOrd="1" destOrd="0" presId="urn:microsoft.com/office/officeart/2005/8/layout/orgChart1"/>
    <dgm:cxn modelId="{6FE3A30E-00A0-4CBC-BD48-A4A64A25369D}" type="presParOf" srcId="{34ABC35A-AB55-48DE-8C08-BBE581085CDB}" destId="{64148DBA-B9E7-4321-B802-E49C1F24E588}" srcOrd="2" destOrd="0" presId="urn:microsoft.com/office/officeart/2005/8/layout/orgChart1"/>
    <dgm:cxn modelId="{E6124D54-7C2B-4328-AECC-FA22031FEF48}" type="presParOf" srcId="{E82C7E72-4814-4B66-A12A-8DB7FA728A70}" destId="{1F3939E2-B7B9-4449-87FC-211DB48490D4}" srcOrd="4" destOrd="0" presId="urn:microsoft.com/office/officeart/2005/8/layout/orgChart1"/>
    <dgm:cxn modelId="{0374FB07-D276-41E0-88ED-5FFFAA75678D}" type="presParOf" srcId="{E82C7E72-4814-4B66-A12A-8DB7FA728A70}" destId="{7CF34C2F-CB87-405B-ADDD-2CB84180F734}" srcOrd="5" destOrd="0" presId="urn:microsoft.com/office/officeart/2005/8/layout/orgChart1"/>
    <dgm:cxn modelId="{0B41E5BA-470C-43E2-8B0C-982C0768E9D9}" type="presParOf" srcId="{7CF34C2F-CB87-405B-ADDD-2CB84180F734}" destId="{4058CC53-A88F-464A-BE39-0B4AB7B6C009}" srcOrd="0" destOrd="0" presId="urn:microsoft.com/office/officeart/2005/8/layout/orgChart1"/>
    <dgm:cxn modelId="{E88358D4-89B2-4363-9585-D9934C9DC52C}" type="presParOf" srcId="{4058CC53-A88F-464A-BE39-0B4AB7B6C009}" destId="{0ADD66B3-111C-418B-91A8-EE06ED05431A}" srcOrd="0" destOrd="0" presId="urn:microsoft.com/office/officeart/2005/8/layout/orgChart1"/>
    <dgm:cxn modelId="{55B79306-CD9D-490F-AC19-4172874FCEBC}" type="presParOf" srcId="{4058CC53-A88F-464A-BE39-0B4AB7B6C009}" destId="{BF4C87CF-7ADD-4155-B6DB-76656CB5697D}" srcOrd="1" destOrd="0" presId="urn:microsoft.com/office/officeart/2005/8/layout/orgChart1"/>
    <dgm:cxn modelId="{08937490-082D-4D56-888F-B420EC2AC506}" type="presParOf" srcId="{7CF34C2F-CB87-405B-ADDD-2CB84180F734}" destId="{2F943048-7BBE-4B21-B8AF-7603F53DFFC0}" srcOrd="1" destOrd="0" presId="urn:microsoft.com/office/officeart/2005/8/layout/orgChart1"/>
    <dgm:cxn modelId="{33B95920-F6C0-4347-AE57-5CE6902FB3F9}" type="presParOf" srcId="{7CF34C2F-CB87-405B-ADDD-2CB84180F734}" destId="{72ED0334-99DB-4B50-8D49-D10CA8D4CB92}" srcOrd="2" destOrd="0" presId="urn:microsoft.com/office/officeart/2005/8/layout/orgChart1"/>
    <dgm:cxn modelId="{094C0CFF-66B0-4C47-AEF1-56377F76CE8A}" type="presParOf" srcId="{E82C7E72-4814-4B66-A12A-8DB7FA728A70}" destId="{073F7AE0-3A43-407C-A3C0-8A9F6C27C0BA}" srcOrd="6" destOrd="0" presId="urn:microsoft.com/office/officeart/2005/8/layout/orgChart1"/>
    <dgm:cxn modelId="{1C296CDE-0D98-40EE-BDFF-91A48FAF218F}" type="presParOf" srcId="{E82C7E72-4814-4B66-A12A-8DB7FA728A70}" destId="{4C0BFCF3-A741-48F9-A6F7-8968C2AF9A01}" srcOrd="7" destOrd="0" presId="urn:microsoft.com/office/officeart/2005/8/layout/orgChart1"/>
    <dgm:cxn modelId="{78107562-1615-4A9A-8B23-A615902C4B3D}" type="presParOf" srcId="{4C0BFCF3-A741-48F9-A6F7-8968C2AF9A01}" destId="{936DA918-6FD0-4A56-B530-2644544913DA}" srcOrd="0" destOrd="0" presId="urn:microsoft.com/office/officeart/2005/8/layout/orgChart1"/>
    <dgm:cxn modelId="{CA7587EC-5767-4945-A1E8-AF7A0B7F7DA3}" type="presParOf" srcId="{936DA918-6FD0-4A56-B530-2644544913DA}" destId="{DFA062BA-54E2-4C07-B1A5-3B8CC7625F29}" srcOrd="0" destOrd="0" presId="urn:microsoft.com/office/officeart/2005/8/layout/orgChart1"/>
    <dgm:cxn modelId="{ACD4E7F8-E514-49E4-9251-AB6446829C2E}" type="presParOf" srcId="{936DA918-6FD0-4A56-B530-2644544913DA}" destId="{9CF57F95-6093-471D-8577-243D740F7D09}" srcOrd="1" destOrd="0" presId="urn:microsoft.com/office/officeart/2005/8/layout/orgChart1"/>
    <dgm:cxn modelId="{07CA33EF-1713-4C85-BF43-497554B07E42}" type="presParOf" srcId="{4C0BFCF3-A741-48F9-A6F7-8968C2AF9A01}" destId="{A5006396-B781-4FFF-AF9B-AADF37988FDE}" srcOrd="1" destOrd="0" presId="urn:microsoft.com/office/officeart/2005/8/layout/orgChart1"/>
    <dgm:cxn modelId="{C05FEA50-1C32-455B-8721-3325AC8D4649}" type="presParOf" srcId="{4C0BFCF3-A741-48F9-A6F7-8968C2AF9A01}" destId="{BD27E81F-9B5E-49D7-B3B6-DA9F6A640C04}" srcOrd="2" destOrd="0" presId="urn:microsoft.com/office/officeart/2005/8/layout/orgChart1"/>
    <dgm:cxn modelId="{447DCF50-CB69-42D0-8E97-7A1A91847926}" type="presParOf" srcId="{704818E5-04A5-4824-98AF-3D88871963F7}" destId="{BDEAB41F-140F-445B-8F3E-A3F37141FC0C}" srcOrd="2" destOrd="0" presId="urn:microsoft.com/office/officeart/2005/8/layout/orgChar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2611A8A-98E8-451A-85AB-F379FA41F669}"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FAF7EA3D-5B20-4A64-B133-2554CDC29C8A}">
      <dgm:prSet/>
      <dgm:spPr/>
      <dgm:t>
        <a:bodyPr/>
        <a:lstStyle/>
        <a:p>
          <a:pPr algn="just">
            <a:defRPr cap="all"/>
          </a:pPr>
          <a:r>
            <a:rPr lang="en-US" dirty="0"/>
            <a:t>Pattern to be followed for degrading asset is as per flow of classification - </a:t>
          </a:r>
        </a:p>
      </dgm:t>
    </dgm:pt>
    <dgm:pt modelId="{C50D4725-A04F-49B3-B3E5-20CF8823163A}" type="parTrans" cxnId="{BA190465-8B57-4162-9576-3CF52046E39D}">
      <dgm:prSet/>
      <dgm:spPr/>
      <dgm:t>
        <a:bodyPr/>
        <a:lstStyle/>
        <a:p>
          <a:endParaRPr lang="en-US"/>
        </a:p>
      </dgm:t>
    </dgm:pt>
    <dgm:pt modelId="{6FF41017-5111-4867-9F2A-21F8C726880A}" type="sibTrans" cxnId="{BA190465-8B57-4162-9576-3CF52046E39D}">
      <dgm:prSet/>
      <dgm:spPr/>
      <dgm:t>
        <a:bodyPr/>
        <a:lstStyle/>
        <a:p>
          <a:endParaRPr lang="en-US"/>
        </a:p>
      </dgm:t>
    </dgm:pt>
    <dgm:pt modelId="{45C35A0D-617C-462D-B817-D7AB1206B065}">
      <dgm:prSet/>
      <dgm:spPr/>
      <dgm:t>
        <a:bodyPr/>
        <a:lstStyle/>
        <a:p>
          <a:pPr>
            <a:defRPr cap="all"/>
          </a:pPr>
          <a:r>
            <a:rPr lang="en-US" dirty="0"/>
            <a:t>Sub-standard</a:t>
          </a:r>
        </a:p>
      </dgm:t>
    </dgm:pt>
    <dgm:pt modelId="{B1898E92-0B6C-4CA7-952A-CEA6CF9B246A}" type="parTrans" cxnId="{9D863C5B-C954-4186-BBD0-0541C88A70A0}">
      <dgm:prSet/>
      <dgm:spPr/>
      <dgm:t>
        <a:bodyPr/>
        <a:lstStyle/>
        <a:p>
          <a:endParaRPr lang="en-US"/>
        </a:p>
      </dgm:t>
    </dgm:pt>
    <dgm:pt modelId="{CFD8E68D-5A5B-4C4B-9B06-9F3983E3C590}" type="sibTrans" cxnId="{9D863C5B-C954-4186-BBD0-0541C88A70A0}">
      <dgm:prSet/>
      <dgm:spPr/>
      <dgm:t>
        <a:bodyPr/>
        <a:lstStyle/>
        <a:p>
          <a:endParaRPr lang="en-US"/>
        </a:p>
      </dgm:t>
    </dgm:pt>
    <dgm:pt modelId="{803EA386-E4B5-4631-93F9-467CCF1FE467}">
      <dgm:prSet/>
      <dgm:spPr/>
      <dgm:t>
        <a:bodyPr/>
        <a:lstStyle/>
        <a:p>
          <a:pPr>
            <a:defRPr cap="all"/>
          </a:pPr>
          <a:r>
            <a:rPr lang="en-US" dirty="0"/>
            <a:t>Doubtful – D1,D2,D3</a:t>
          </a:r>
        </a:p>
      </dgm:t>
    </dgm:pt>
    <dgm:pt modelId="{21813B83-1922-444A-92B1-2AC31CA08E5C}" type="parTrans" cxnId="{88A3852E-5F3A-4389-BFEC-DD1447A96E27}">
      <dgm:prSet/>
      <dgm:spPr/>
      <dgm:t>
        <a:bodyPr/>
        <a:lstStyle/>
        <a:p>
          <a:endParaRPr lang="en-US"/>
        </a:p>
      </dgm:t>
    </dgm:pt>
    <dgm:pt modelId="{BF6FAB43-A3D3-4CB8-8912-B2AD95C75344}" type="sibTrans" cxnId="{88A3852E-5F3A-4389-BFEC-DD1447A96E27}">
      <dgm:prSet/>
      <dgm:spPr/>
      <dgm:t>
        <a:bodyPr/>
        <a:lstStyle/>
        <a:p>
          <a:endParaRPr lang="en-US"/>
        </a:p>
      </dgm:t>
    </dgm:pt>
    <dgm:pt modelId="{122E42D2-1F9A-4437-AF04-C801830604B2}">
      <dgm:prSet/>
      <dgm:spPr/>
      <dgm:t>
        <a:bodyPr/>
        <a:lstStyle/>
        <a:p>
          <a:pPr>
            <a:defRPr cap="all"/>
          </a:pPr>
          <a:r>
            <a:rPr lang="en-US" dirty="0"/>
            <a:t>Loss</a:t>
          </a:r>
        </a:p>
      </dgm:t>
    </dgm:pt>
    <dgm:pt modelId="{50A8A93D-3313-4B6B-B2BF-07B1FC07742C}" type="parTrans" cxnId="{22CBAEAD-9767-41E7-A08C-E74C9796D310}">
      <dgm:prSet/>
      <dgm:spPr/>
      <dgm:t>
        <a:bodyPr/>
        <a:lstStyle/>
        <a:p>
          <a:endParaRPr lang="en-US"/>
        </a:p>
      </dgm:t>
    </dgm:pt>
    <dgm:pt modelId="{EB69F15B-3081-4C54-8579-584BE85EB88E}" type="sibTrans" cxnId="{22CBAEAD-9767-41E7-A08C-E74C9796D310}">
      <dgm:prSet/>
      <dgm:spPr/>
      <dgm:t>
        <a:bodyPr/>
        <a:lstStyle/>
        <a:p>
          <a:endParaRPr lang="en-US"/>
        </a:p>
      </dgm:t>
    </dgm:pt>
    <dgm:pt modelId="{51638B5A-BD27-4A7F-A1B2-E101C2C75761}" type="pres">
      <dgm:prSet presAssocID="{52611A8A-98E8-451A-85AB-F379FA41F669}" presName="outerComposite" presStyleCnt="0">
        <dgm:presLayoutVars>
          <dgm:chMax val="5"/>
          <dgm:dir/>
          <dgm:resizeHandles val="exact"/>
        </dgm:presLayoutVars>
      </dgm:prSet>
      <dgm:spPr/>
    </dgm:pt>
    <dgm:pt modelId="{8C6C40CC-290A-4C0D-81C3-8338C3FA2F23}" type="pres">
      <dgm:prSet presAssocID="{52611A8A-98E8-451A-85AB-F379FA41F669}" presName="dummyMaxCanvas" presStyleCnt="0">
        <dgm:presLayoutVars/>
      </dgm:prSet>
      <dgm:spPr/>
    </dgm:pt>
    <dgm:pt modelId="{4A30DF64-D8DD-4511-A1BA-9D1E50BAB22E}" type="pres">
      <dgm:prSet presAssocID="{52611A8A-98E8-451A-85AB-F379FA41F669}" presName="FourNodes_1" presStyleLbl="node1" presStyleIdx="0" presStyleCnt="4">
        <dgm:presLayoutVars>
          <dgm:bulletEnabled val="1"/>
        </dgm:presLayoutVars>
      </dgm:prSet>
      <dgm:spPr/>
    </dgm:pt>
    <dgm:pt modelId="{8D19E00F-70EF-4101-A9C3-60952F230EA3}" type="pres">
      <dgm:prSet presAssocID="{52611A8A-98E8-451A-85AB-F379FA41F669}" presName="FourNodes_2" presStyleLbl="node1" presStyleIdx="1" presStyleCnt="4">
        <dgm:presLayoutVars>
          <dgm:bulletEnabled val="1"/>
        </dgm:presLayoutVars>
      </dgm:prSet>
      <dgm:spPr/>
    </dgm:pt>
    <dgm:pt modelId="{03847DB0-B8E7-4323-A607-49C90D0E7BBA}" type="pres">
      <dgm:prSet presAssocID="{52611A8A-98E8-451A-85AB-F379FA41F669}" presName="FourNodes_3" presStyleLbl="node1" presStyleIdx="2" presStyleCnt="4">
        <dgm:presLayoutVars>
          <dgm:bulletEnabled val="1"/>
        </dgm:presLayoutVars>
      </dgm:prSet>
      <dgm:spPr/>
    </dgm:pt>
    <dgm:pt modelId="{7B778CBF-FCFF-4C13-8738-AB2A32BEFFD3}" type="pres">
      <dgm:prSet presAssocID="{52611A8A-98E8-451A-85AB-F379FA41F669}" presName="FourNodes_4" presStyleLbl="node1" presStyleIdx="3" presStyleCnt="4">
        <dgm:presLayoutVars>
          <dgm:bulletEnabled val="1"/>
        </dgm:presLayoutVars>
      </dgm:prSet>
      <dgm:spPr/>
    </dgm:pt>
    <dgm:pt modelId="{C23F8832-8CCD-4D87-B1D9-9650A1C93341}" type="pres">
      <dgm:prSet presAssocID="{52611A8A-98E8-451A-85AB-F379FA41F669}" presName="FourConn_1-2" presStyleLbl="fgAccFollowNode1" presStyleIdx="0" presStyleCnt="3">
        <dgm:presLayoutVars>
          <dgm:bulletEnabled val="1"/>
        </dgm:presLayoutVars>
      </dgm:prSet>
      <dgm:spPr/>
    </dgm:pt>
    <dgm:pt modelId="{F8DA5CD6-BF15-411A-86EA-221234D483EC}" type="pres">
      <dgm:prSet presAssocID="{52611A8A-98E8-451A-85AB-F379FA41F669}" presName="FourConn_2-3" presStyleLbl="fgAccFollowNode1" presStyleIdx="1" presStyleCnt="3">
        <dgm:presLayoutVars>
          <dgm:bulletEnabled val="1"/>
        </dgm:presLayoutVars>
      </dgm:prSet>
      <dgm:spPr/>
    </dgm:pt>
    <dgm:pt modelId="{0C52B582-4F08-4759-AE88-2F7F7FDAFB92}" type="pres">
      <dgm:prSet presAssocID="{52611A8A-98E8-451A-85AB-F379FA41F669}" presName="FourConn_3-4" presStyleLbl="fgAccFollowNode1" presStyleIdx="2" presStyleCnt="3">
        <dgm:presLayoutVars>
          <dgm:bulletEnabled val="1"/>
        </dgm:presLayoutVars>
      </dgm:prSet>
      <dgm:spPr/>
    </dgm:pt>
    <dgm:pt modelId="{566E0263-A4C2-498E-B9BD-5952D16E6895}" type="pres">
      <dgm:prSet presAssocID="{52611A8A-98E8-451A-85AB-F379FA41F669}" presName="FourNodes_1_text" presStyleLbl="node1" presStyleIdx="3" presStyleCnt="4">
        <dgm:presLayoutVars>
          <dgm:bulletEnabled val="1"/>
        </dgm:presLayoutVars>
      </dgm:prSet>
      <dgm:spPr/>
    </dgm:pt>
    <dgm:pt modelId="{532EEB68-FE65-4FD5-B1EC-226593D49EC8}" type="pres">
      <dgm:prSet presAssocID="{52611A8A-98E8-451A-85AB-F379FA41F669}" presName="FourNodes_2_text" presStyleLbl="node1" presStyleIdx="3" presStyleCnt="4">
        <dgm:presLayoutVars>
          <dgm:bulletEnabled val="1"/>
        </dgm:presLayoutVars>
      </dgm:prSet>
      <dgm:spPr/>
    </dgm:pt>
    <dgm:pt modelId="{3395A20E-C66A-4163-A1C3-7C2895898927}" type="pres">
      <dgm:prSet presAssocID="{52611A8A-98E8-451A-85AB-F379FA41F669}" presName="FourNodes_3_text" presStyleLbl="node1" presStyleIdx="3" presStyleCnt="4">
        <dgm:presLayoutVars>
          <dgm:bulletEnabled val="1"/>
        </dgm:presLayoutVars>
      </dgm:prSet>
      <dgm:spPr/>
    </dgm:pt>
    <dgm:pt modelId="{217912B3-73B7-4562-B191-91DDF3D5F26F}" type="pres">
      <dgm:prSet presAssocID="{52611A8A-98E8-451A-85AB-F379FA41F669}" presName="FourNodes_4_text" presStyleLbl="node1" presStyleIdx="3" presStyleCnt="4">
        <dgm:presLayoutVars>
          <dgm:bulletEnabled val="1"/>
        </dgm:presLayoutVars>
      </dgm:prSet>
      <dgm:spPr/>
    </dgm:pt>
  </dgm:ptLst>
  <dgm:cxnLst>
    <dgm:cxn modelId="{CABE4913-8011-4F00-A5F3-05C1D9332CBC}" type="presOf" srcId="{6FF41017-5111-4867-9F2A-21F8C726880A}" destId="{C23F8832-8CCD-4D87-B1D9-9650A1C93341}" srcOrd="0" destOrd="0" presId="urn:microsoft.com/office/officeart/2005/8/layout/vProcess5"/>
    <dgm:cxn modelId="{B205BC17-FA11-4B97-933E-29B96E305833}" type="presOf" srcId="{52611A8A-98E8-451A-85AB-F379FA41F669}" destId="{51638B5A-BD27-4A7F-A1B2-E101C2C75761}" srcOrd="0" destOrd="0" presId="urn:microsoft.com/office/officeart/2005/8/layout/vProcess5"/>
    <dgm:cxn modelId="{88A3852E-5F3A-4389-BFEC-DD1447A96E27}" srcId="{52611A8A-98E8-451A-85AB-F379FA41F669}" destId="{803EA386-E4B5-4631-93F9-467CCF1FE467}" srcOrd="2" destOrd="0" parTransId="{21813B83-1922-444A-92B1-2AC31CA08E5C}" sibTransId="{BF6FAB43-A3D3-4CB8-8912-B2AD95C75344}"/>
    <dgm:cxn modelId="{5A82363D-59E9-45FB-AF41-4E4B16605598}" type="presOf" srcId="{803EA386-E4B5-4631-93F9-467CCF1FE467}" destId="{3395A20E-C66A-4163-A1C3-7C2895898927}" srcOrd="1" destOrd="0" presId="urn:microsoft.com/office/officeart/2005/8/layout/vProcess5"/>
    <dgm:cxn modelId="{3258843E-5022-431E-8A5B-149B5A13038F}" type="presOf" srcId="{CFD8E68D-5A5B-4C4B-9B06-9F3983E3C590}" destId="{F8DA5CD6-BF15-411A-86EA-221234D483EC}" srcOrd="0" destOrd="0" presId="urn:microsoft.com/office/officeart/2005/8/layout/vProcess5"/>
    <dgm:cxn modelId="{9D863C5B-C954-4186-BBD0-0541C88A70A0}" srcId="{52611A8A-98E8-451A-85AB-F379FA41F669}" destId="{45C35A0D-617C-462D-B817-D7AB1206B065}" srcOrd="1" destOrd="0" parTransId="{B1898E92-0B6C-4CA7-952A-CEA6CF9B246A}" sibTransId="{CFD8E68D-5A5B-4C4B-9B06-9F3983E3C590}"/>
    <dgm:cxn modelId="{BA190465-8B57-4162-9576-3CF52046E39D}" srcId="{52611A8A-98E8-451A-85AB-F379FA41F669}" destId="{FAF7EA3D-5B20-4A64-B133-2554CDC29C8A}" srcOrd="0" destOrd="0" parTransId="{C50D4725-A04F-49B3-B3E5-20CF8823163A}" sibTransId="{6FF41017-5111-4867-9F2A-21F8C726880A}"/>
    <dgm:cxn modelId="{3DF93358-0EAF-406F-9AB3-F91F4051131C}" type="presOf" srcId="{FAF7EA3D-5B20-4A64-B133-2554CDC29C8A}" destId="{4A30DF64-D8DD-4511-A1BA-9D1E50BAB22E}" srcOrd="0" destOrd="0" presId="urn:microsoft.com/office/officeart/2005/8/layout/vProcess5"/>
    <dgm:cxn modelId="{C9696B88-9D13-4AFC-9DAC-9511788B4731}" type="presOf" srcId="{45C35A0D-617C-462D-B817-D7AB1206B065}" destId="{8D19E00F-70EF-4101-A9C3-60952F230EA3}" srcOrd="0" destOrd="0" presId="urn:microsoft.com/office/officeart/2005/8/layout/vProcess5"/>
    <dgm:cxn modelId="{D8523197-39A1-4E6A-9ACF-34480E876C1E}" type="presOf" srcId="{122E42D2-1F9A-4437-AF04-C801830604B2}" destId="{217912B3-73B7-4562-B191-91DDF3D5F26F}" srcOrd="1" destOrd="0" presId="urn:microsoft.com/office/officeart/2005/8/layout/vProcess5"/>
    <dgm:cxn modelId="{22CBAEAD-9767-41E7-A08C-E74C9796D310}" srcId="{52611A8A-98E8-451A-85AB-F379FA41F669}" destId="{122E42D2-1F9A-4437-AF04-C801830604B2}" srcOrd="3" destOrd="0" parTransId="{50A8A93D-3313-4B6B-B2BF-07B1FC07742C}" sibTransId="{EB69F15B-3081-4C54-8579-584BE85EB88E}"/>
    <dgm:cxn modelId="{C8C566B0-DD3A-4703-A5F6-CC79AB1D6D17}" type="presOf" srcId="{803EA386-E4B5-4631-93F9-467CCF1FE467}" destId="{03847DB0-B8E7-4323-A607-49C90D0E7BBA}" srcOrd="0" destOrd="0" presId="urn:microsoft.com/office/officeart/2005/8/layout/vProcess5"/>
    <dgm:cxn modelId="{FFC372E2-240E-490A-9F5A-E217F1B94837}" type="presOf" srcId="{FAF7EA3D-5B20-4A64-B133-2554CDC29C8A}" destId="{566E0263-A4C2-498E-B9BD-5952D16E6895}" srcOrd="1" destOrd="0" presId="urn:microsoft.com/office/officeart/2005/8/layout/vProcess5"/>
    <dgm:cxn modelId="{C60156EC-2738-4DD7-9DB8-A3EE4FBD639E}" type="presOf" srcId="{45C35A0D-617C-462D-B817-D7AB1206B065}" destId="{532EEB68-FE65-4FD5-B1EC-226593D49EC8}" srcOrd="1" destOrd="0" presId="urn:microsoft.com/office/officeart/2005/8/layout/vProcess5"/>
    <dgm:cxn modelId="{3604B4F1-6537-4BF2-BAEA-D963E5A29459}" type="presOf" srcId="{122E42D2-1F9A-4437-AF04-C801830604B2}" destId="{7B778CBF-FCFF-4C13-8738-AB2A32BEFFD3}" srcOrd="0" destOrd="0" presId="urn:microsoft.com/office/officeart/2005/8/layout/vProcess5"/>
    <dgm:cxn modelId="{3559B2F4-3424-4AAD-A1BB-87A679FD4462}" type="presOf" srcId="{BF6FAB43-A3D3-4CB8-8912-B2AD95C75344}" destId="{0C52B582-4F08-4759-AE88-2F7F7FDAFB92}" srcOrd="0" destOrd="0" presId="urn:microsoft.com/office/officeart/2005/8/layout/vProcess5"/>
    <dgm:cxn modelId="{61703F16-50C3-4A65-95FF-E952F050B97B}" type="presParOf" srcId="{51638B5A-BD27-4A7F-A1B2-E101C2C75761}" destId="{8C6C40CC-290A-4C0D-81C3-8338C3FA2F23}" srcOrd="0" destOrd="0" presId="urn:microsoft.com/office/officeart/2005/8/layout/vProcess5"/>
    <dgm:cxn modelId="{2868E75C-63EE-4239-B1C1-4DA2913D1787}" type="presParOf" srcId="{51638B5A-BD27-4A7F-A1B2-E101C2C75761}" destId="{4A30DF64-D8DD-4511-A1BA-9D1E50BAB22E}" srcOrd="1" destOrd="0" presId="urn:microsoft.com/office/officeart/2005/8/layout/vProcess5"/>
    <dgm:cxn modelId="{4845A0F6-8558-4B3F-A7C2-72F8B703FBD5}" type="presParOf" srcId="{51638B5A-BD27-4A7F-A1B2-E101C2C75761}" destId="{8D19E00F-70EF-4101-A9C3-60952F230EA3}" srcOrd="2" destOrd="0" presId="urn:microsoft.com/office/officeart/2005/8/layout/vProcess5"/>
    <dgm:cxn modelId="{1FCA0E00-841A-4A07-B25A-714079CB8347}" type="presParOf" srcId="{51638B5A-BD27-4A7F-A1B2-E101C2C75761}" destId="{03847DB0-B8E7-4323-A607-49C90D0E7BBA}" srcOrd="3" destOrd="0" presId="urn:microsoft.com/office/officeart/2005/8/layout/vProcess5"/>
    <dgm:cxn modelId="{6B69D1A9-29FF-4940-9503-093489A8A2FA}" type="presParOf" srcId="{51638B5A-BD27-4A7F-A1B2-E101C2C75761}" destId="{7B778CBF-FCFF-4C13-8738-AB2A32BEFFD3}" srcOrd="4" destOrd="0" presId="urn:microsoft.com/office/officeart/2005/8/layout/vProcess5"/>
    <dgm:cxn modelId="{28FB4CB0-2352-46BF-82D8-B793426AC437}" type="presParOf" srcId="{51638B5A-BD27-4A7F-A1B2-E101C2C75761}" destId="{C23F8832-8CCD-4D87-B1D9-9650A1C93341}" srcOrd="5" destOrd="0" presId="urn:microsoft.com/office/officeart/2005/8/layout/vProcess5"/>
    <dgm:cxn modelId="{F563FB29-0D4D-4AF5-BE3B-5BE6803E0282}" type="presParOf" srcId="{51638B5A-BD27-4A7F-A1B2-E101C2C75761}" destId="{F8DA5CD6-BF15-411A-86EA-221234D483EC}" srcOrd="6" destOrd="0" presId="urn:microsoft.com/office/officeart/2005/8/layout/vProcess5"/>
    <dgm:cxn modelId="{5045C60D-68A4-47AA-A16F-3DCFF0C78A62}" type="presParOf" srcId="{51638B5A-BD27-4A7F-A1B2-E101C2C75761}" destId="{0C52B582-4F08-4759-AE88-2F7F7FDAFB92}" srcOrd="7" destOrd="0" presId="urn:microsoft.com/office/officeart/2005/8/layout/vProcess5"/>
    <dgm:cxn modelId="{1BE0095A-F8D4-46D6-BBA0-591632108E3A}" type="presParOf" srcId="{51638B5A-BD27-4A7F-A1B2-E101C2C75761}" destId="{566E0263-A4C2-498E-B9BD-5952D16E6895}" srcOrd="8" destOrd="0" presId="urn:microsoft.com/office/officeart/2005/8/layout/vProcess5"/>
    <dgm:cxn modelId="{4FB6EFEB-B560-4A28-9E6D-FD43035016D7}" type="presParOf" srcId="{51638B5A-BD27-4A7F-A1B2-E101C2C75761}" destId="{532EEB68-FE65-4FD5-B1EC-226593D49EC8}" srcOrd="9" destOrd="0" presId="urn:microsoft.com/office/officeart/2005/8/layout/vProcess5"/>
    <dgm:cxn modelId="{99FA8F05-DF82-4A77-B105-906DD0F64A5B}" type="presParOf" srcId="{51638B5A-BD27-4A7F-A1B2-E101C2C75761}" destId="{3395A20E-C66A-4163-A1C3-7C2895898927}" srcOrd="10" destOrd="0" presId="urn:microsoft.com/office/officeart/2005/8/layout/vProcess5"/>
    <dgm:cxn modelId="{1832C3F0-D577-4199-A64B-B41028B36ED9}" type="presParOf" srcId="{51638B5A-BD27-4A7F-A1B2-E101C2C75761}" destId="{217912B3-73B7-4562-B191-91DDF3D5F26F}"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D2C8E0D-B041-4005-9BB3-6382A3AF734F}"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4FDB7571-FF0E-4DAA-903A-0E3A074AB2DA}">
      <dgm:prSet/>
      <dgm:spPr/>
      <dgm:t>
        <a:bodyPr/>
        <a:lstStyle/>
        <a:p>
          <a:pPr algn="just"/>
          <a:r>
            <a:rPr lang="en-IN" dirty="0"/>
            <a:t>A general provision of </a:t>
          </a:r>
          <a:r>
            <a:rPr lang="en-IN" b="1" dirty="0"/>
            <a:t>15 percent </a:t>
          </a:r>
          <a:r>
            <a:rPr lang="en-IN" dirty="0"/>
            <a:t>on total outstanding should be made without making any allowance for ECGC guarantee cover and </a:t>
          </a:r>
          <a:r>
            <a:rPr lang="en-IN" b="1" dirty="0"/>
            <a:t>securities available</a:t>
          </a:r>
          <a:r>
            <a:rPr lang="en-IN" dirty="0"/>
            <a:t>.</a:t>
          </a:r>
          <a:endParaRPr lang="en-US" dirty="0"/>
        </a:p>
      </dgm:t>
    </dgm:pt>
    <dgm:pt modelId="{A163E762-CB5A-43C8-A4AD-96E2216B3F07}" type="parTrans" cxnId="{7542C3C0-69D4-4E3A-B8B1-36D9F2B787C7}">
      <dgm:prSet/>
      <dgm:spPr/>
      <dgm:t>
        <a:bodyPr/>
        <a:lstStyle/>
        <a:p>
          <a:endParaRPr lang="en-US"/>
        </a:p>
      </dgm:t>
    </dgm:pt>
    <dgm:pt modelId="{16B0381C-B3B0-4831-9E12-96F331E78A73}" type="sibTrans" cxnId="{7542C3C0-69D4-4E3A-B8B1-36D9F2B787C7}">
      <dgm:prSet phldrT="1" phldr="0"/>
      <dgm:spPr/>
      <dgm:t>
        <a:bodyPr/>
        <a:lstStyle/>
        <a:p>
          <a:r>
            <a:rPr lang="en-US"/>
            <a:t>1</a:t>
          </a:r>
        </a:p>
      </dgm:t>
    </dgm:pt>
    <dgm:pt modelId="{0E685DFF-B764-4B00-9C10-AA66BAC6C5B2}">
      <dgm:prSet/>
      <dgm:spPr/>
      <dgm:t>
        <a:bodyPr/>
        <a:lstStyle/>
        <a:p>
          <a:pPr algn="just"/>
          <a:r>
            <a:rPr lang="en-IN" dirty="0"/>
            <a:t>The </a:t>
          </a:r>
          <a:r>
            <a:rPr lang="en-IN" b="1" dirty="0"/>
            <a:t>‘unsecured exposures</a:t>
          </a:r>
          <a:r>
            <a:rPr lang="en-IN" dirty="0"/>
            <a:t>’ which are identified as ‘substandard’ would attract additional provision of 10 per cent, i.e., </a:t>
          </a:r>
          <a:r>
            <a:rPr lang="en-IN" b="1" dirty="0"/>
            <a:t>a total of 25 per cent </a:t>
          </a:r>
          <a:r>
            <a:rPr lang="en-IN" dirty="0"/>
            <a:t>on the outstanding balance.</a:t>
          </a:r>
          <a:endParaRPr lang="en-US" dirty="0"/>
        </a:p>
      </dgm:t>
    </dgm:pt>
    <dgm:pt modelId="{532FEA8E-8727-43CF-9E9A-EDB461606382}" type="parTrans" cxnId="{2CE8DFA6-B740-4581-A8B8-2277CEDE7E65}">
      <dgm:prSet/>
      <dgm:spPr/>
      <dgm:t>
        <a:bodyPr/>
        <a:lstStyle/>
        <a:p>
          <a:endParaRPr lang="en-US"/>
        </a:p>
      </dgm:t>
    </dgm:pt>
    <dgm:pt modelId="{1008DC57-0CA3-4172-BE3F-587376B870F9}" type="sibTrans" cxnId="{2CE8DFA6-B740-4581-A8B8-2277CEDE7E65}">
      <dgm:prSet phldrT="2" phldr="0"/>
      <dgm:spPr/>
      <dgm:t>
        <a:bodyPr/>
        <a:lstStyle/>
        <a:p>
          <a:r>
            <a:rPr lang="en-US"/>
            <a:t>2</a:t>
          </a:r>
        </a:p>
      </dgm:t>
    </dgm:pt>
    <dgm:pt modelId="{8456AF94-ED64-40AD-AC27-D0F2CB653B4A}" type="pres">
      <dgm:prSet presAssocID="{ED2C8E0D-B041-4005-9BB3-6382A3AF734F}" presName="Name0" presStyleCnt="0">
        <dgm:presLayoutVars>
          <dgm:animLvl val="lvl"/>
          <dgm:resizeHandles val="exact"/>
        </dgm:presLayoutVars>
      </dgm:prSet>
      <dgm:spPr/>
    </dgm:pt>
    <dgm:pt modelId="{8C2CA3FF-3703-4005-AD6D-071F145B209D}" type="pres">
      <dgm:prSet presAssocID="{4FDB7571-FF0E-4DAA-903A-0E3A074AB2DA}" presName="compositeNode" presStyleCnt="0">
        <dgm:presLayoutVars>
          <dgm:bulletEnabled val="1"/>
        </dgm:presLayoutVars>
      </dgm:prSet>
      <dgm:spPr/>
    </dgm:pt>
    <dgm:pt modelId="{7E0C8022-A614-4ED3-9F47-9A052DA900FA}" type="pres">
      <dgm:prSet presAssocID="{4FDB7571-FF0E-4DAA-903A-0E3A074AB2DA}" presName="bgRect" presStyleLbl="bgAccFollowNode1" presStyleIdx="0" presStyleCnt="2"/>
      <dgm:spPr/>
    </dgm:pt>
    <dgm:pt modelId="{4AD663FA-F856-4792-BB6E-F29E85512A9F}" type="pres">
      <dgm:prSet presAssocID="{16B0381C-B3B0-4831-9E12-96F331E78A73}" presName="sibTransNodeCircle" presStyleLbl="alignNode1" presStyleIdx="0" presStyleCnt="4">
        <dgm:presLayoutVars>
          <dgm:chMax val="0"/>
          <dgm:bulletEnabled/>
        </dgm:presLayoutVars>
      </dgm:prSet>
      <dgm:spPr/>
    </dgm:pt>
    <dgm:pt modelId="{3BFBCFE4-DCCF-4765-BC23-A932BA66EB0C}" type="pres">
      <dgm:prSet presAssocID="{4FDB7571-FF0E-4DAA-903A-0E3A074AB2DA}" presName="bottomLine" presStyleLbl="alignNode1" presStyleIdx="1" presStyleCnt="4">
        <dgm:presLayoutVars/>
      </dgm:prSet>
      <dgm:spPr/>
    </dgm:pt>
    <dgm:pt modelId="{52C52875-27E7-4FD5-8CAD-F4AA90F49C6B}" type="pres">
      <dgm:prSet presAssocID="{4FDB7571-FF0E-4DAA-903A-0E3A074AB2DA}" presName="nodeText" presStyleLbl="bgAccFollowNode1" presStyleIdx="0" presStyleCnt="2">
        <dgm:presLayoutVars>
          <dgm:bulletEnabled val="1"/>
        </dgm:presLayoutVars>
      </dgm:prSet>
      <dgm:spPr/>
    </dgm:pt>
    <dgm:pt modelId="{87E6AE7B-B412-4423-ADC0-0787BD0FF6F9}" type="pres">
      <dgm:prSet presAssocID="{16B0381C-B3B0-4831-9E12-96F331E78A73}" presName="sibTrans" presStyleCnt="0"/>
      <dgm:spPr/>
    </dgm:pt>
    <dgm:pt modelId="{8CDCCBC3-F0F7-4BFD-9E4C-C657CFC16DBB}" type="pres">
      <dgm:prSet presAssocID="{0E685DFF-B764-4B00-9C10-AA66BAC6C5B2}" presName="compositeNode" presStyleCnt="0">
        <dgm:presLayoutVars>
          <dgm:bulletEnabled val="1"/>
        </dgm:presLayoutVars>
      </dgm:prSet>
      <dgm:spPr/>
    </dgm:pt>
    <dgm:pt modelId="{6E3A6BCC-1990-4111-A861-75BF3D6AAA45}" type="pres">
      <dgm:prSet presAssocID="{0E685DFF-B764-4B00-9C10-AA66BAC6C5B2}" presName="bgRect" presStyleLbl="bgAccFollowNode1" presStyleIdx="1" presStyleCnt="2"/>
      <dgm:spPr/>
    </dgm:pt>
    <dgm:pt modelId="{232E161E-81CB-4C7D-8EC4-0419FFAF067A}" type="pres">
      <dgm:prSet presAssocID="{1008DC57-0CA3-4172-BE3F-587376B870F9}" presName="sibTransNodeCircle" presStyleLbl="alignNode1" presStyleIdx="2" presStyleCnt="4">
        <dgm:presLayoutVars>
          <dgm:chMax val="0"/>
          <dgm:bulletEnabled/>
        </dgm:presLayoutVars>
      </dgm:prSet>
      <dgm:spPr/>
    </dgm:pt>
    <dgm:pt modelId="{DFD64552-1B17-44C1-971F-EFDDA6D44B4B}" type="pres">
      <dgm:prSet presAssocID="{0E685DFF-B764-4B00-9C10-AA66BAC6C5B2}" presName="bottomLine" presStyleLbl="alignNode1" presStyleIdx="3" presStyleCnt="4">
        <dgm:presLayoutVars/>
      </dgm:prSet>
      <dgm:spPr/>
    </dgm:pt>
    <dgm:pt modelId="{3D50C9CE-A3C4-4737-99E7-8228F445B307}" type="pres">
      <dgm:prSet presAssocID="{0E685DFF-B764-4B00-9C10-AA66BAC6C5B2}" presName="nodeText" presStyleLbl="bgAccFollowNode1" presStyleIdx="1" presStyleCnt="2">
        <dgm:presLayoutVars>
          <dgm:bulletEnabled val="1"/>
        </dgm:presLayoutVars>
      </dgm:prSet>
      <dgm:spPr/>
    </dgm:pt>
  </dgm:ptLst>
  <dgm:cxnLst>
    <dgm:cxn modelId="{E1637911-4245-4850-9576-4F85A90B6522}" type="presOf" srcId="{0E685DFF-B764-4B00-9C10-AA66BAC6C5B2}" destId="{3D50C9CE-A3C4-4737-99E7-8228F445B307}" srcOrd="1" destOrd="0" presId="urn:microsoft.com/office/officeart/2016/7/layout/BasicLinearProcessNumbered"/>
    <dgm:cxn modelId="{C8254867-A0C9-4B52-9036-CC1D5318DB2A}" type="presOf" srcId="{4FDB7571-FF0E-4DAA-903A-0E3A074AB2DA}" destId="{52C52875-27E7-4FD5-8CAD-F4AA90F49C6B}" srcOrd="1" destOrd="0" presId="urn:microsoft.com/office/officeart/2016/7/layout/BasicLinearProcessNumbered"/>
    <dgm:cxn modelId="{6E4A7C9E-ADDC-44B9-8070-8E2F8194B371}" type="presOf" srcId="{1008DC57-0CA3-4172-BE3F-587376B870F9}" destId="{232E161E-81CB-4C7D-8EC4-0419FFAF067A}" srcOrd="0" destOrd="0" presId="urn:microsoft.com/office/officeart/2016/7/layout/BasicLinearProcessNumbered"/>
    <dgm:cxn modelId="{2CE8DFA6-B740-4581-A8B8-2277CEDE7E65}" srcId="{ED2C8E0D-B041-4005-9BB3-6382A3AF734F}" destId="{0E685DFF-B764-4B00-9C10-AA66BAC6C5B2}" srcOrd="1" destOrd="0" parTransId="{532FEA8E-8727-43CF-9E9A-EDB461606382}" sibTransId="{1008DC57-0CA3-4172-BE3F-587376B870F9}"/>
    <dgm:cxn modelId="{77F8A1A8-DFC0-46FA-966E-F3BB2BD94081}" type="presOf" srcId="{16B0381C-B3B0-4831-9E12-96F331E78A73}" destId="{4AD663FA-F856-4792-BB6E-F29E85512A9F}" srcOrd="0" destOrd="0" presId="urn:microsoft.com/office/officeart/2016/7/layout/BasicLinearProcessNumbered"/>
    <dgm:cxn modelId="{6254B5BE-11CE-4367-8D00-E873F0C2E68A}" type="presOf" srcId="{ED2C8E0D-B041-4005-9BB3-6382A3AF734F}" destId="{8456AF94-ED64-40AD-AC27-D0F2CB653B4A}" srcOrd="0" destOrd="0" presId="urn:microsoft.com/office/officeart/2016/7/layout/BasicLinearProcessNumbered"/>
    <dgm:cxn modelId="{7542C3C0-69D4-4E3A-B8B1-36D9F2B787C7}" srcId="{ED2C8E0D-B041-4005-9BB3-6382A3AF734F}" destId="{4FDB7571-FF0E-4DAA-903A-0E3A074AB2DA}" srcOrd="0" destOrd="0" parTransId="{A163E762-CB5A-43C8-A4AD-96E2216B3F07}" sibTransId="{16B0381C-B3B0-4831-9E12-96F331E78A73}"/>
    <dgm:cxn modelId="{4C05C3D9-22DF-4E86-84B9-79595868A176}" type="presOf" srcId="{0E685DFF-B764-4B00-9C10-AA66BAC6C5B2}" destId="{6E3A6BCC-1990-4111-A861-75BF3D6AAA45}" srcOrd="0" destOrd="0" presId="urn:microsoft.com/office/officeart/2016/7/layout/BasicLinearProcessNumbered"/>
    <dgm:cxn modelId="{27805DE5-1487-48F6-87D1-2CD7B30BEC26}" type="presOf" srcId="{4FDB7571-FF0E-4DAA-903A-0E3A074AB2DA}" destId="{7E0C8022-A614-4ED3-9F47-9A052DA900FA}" srcOrd="0" destOrd="0" presId="urn:microsoft.com/office/officeart/2016/7/layout/BasicLinearProcessNumbered"/>
    <dgm:cxn modelId="{18764621-D5AD-4241-978B-742EA9593B94}" type="presParOf" srcId="{8456AF94-ED64-40AD-AC27-D0F2CB653B4A}" destId="{8C2CA3FF-3703-4005-AD6D-071F145B209D}" srcOrd="0" destOrd="0" presId="urn:microsoft.com/office/officeart/2016/7/layout/BasicLinearProcessNumbered"/>
    <dgm:cxn modelId="{1845405A-34E7-4FB5-A580-E4902F94155B}" type="presParOf" srcId="{8C2CA3FF-3703-4005-AD6D-071F145B209D}" destId="{7E0C8022-A614-4ED3-9F47-9A052DA900FA}" srcOrd="0" destOrd="0" presId="urn:microsoft.com/office/officeart/2016/7/layout/BasicLinearProcessNumbered"/>
    <dgm:cxn modelId="{29485DFB-BD3E-4137-ACC8-B37960FEBBC8}" type="presParOf" srcId="{8C2CA3FF-3703-4005-AD6D-071F145B209D}" destId="{4AD663FA-F856-4792-BB6E-F29E85512A9F}" srcOrd="1" destOrd="0" presId="urn:microsoft.com/office/officeart/2016/7/layout/BasicLinearProcessNumbered"/>
    <dgm:cxn modelId="{4B91D942-675D-42F2-9C24-463C067D2119}" type="presParOf" srcId="{8C2CA3FF-3703-4005-AD6D-071F145B209D}" destId="{3BFBCFE4-DCCF-4765-BC23-A932BA66EB0C}" srcOrd="2" destOrd="0" presId="urn:microsoft.com/office/officeart/2016/7/layout/BasicLinearProcessNumbered"/>
    <dgm:cxn modelId="{0959A241-694E-40E1-AA18-28A087C33066}" type="presParOf" srcId="{8C2CA3FF-3703-4005-AD6D-071F145B209D}" destId="{52C52875-27E7-4FD5-8CAD-F4AA90F49C6B}" srcOrd="3" destOrd="0" presId="urn:microsoft.com/office/officeart/2016/7/layout/BasicLinearProcessNumbered"/>
    <dgm:cxn modelId="{3E0FA0F9-5793-48EE-BD8C-8EBD0A597985}" type="presParOf" srcId="{8456AF94-ED64-40AD-AC27-D0F2CB653B4A}" destId="{87E6AE7B-B412-4423-ADC0-0787BD0FF6F9}" srcOrd="1" destOrd="0" presId="urn:microsoft.com/office/officeart/2016/7/layout/BasicLinearProcessNumbered"/>
    <dgm:cxn modelId="{87D37BB1-3555-4921-A420-3490CD2C4A9F}" type="presParOf" srcId="{8456AF94-ED64-40AD-AC27-D0F2CB653B4A}" destId="{8CDCCBC3-F0F7-4BFD-9E4C-C657CFC16DBB}" srcOrd="2" destOrd="0" presId="urn:microsoft.com/office/officeart/2016/7/layout/BasicLinearProcessNumbered"/>
    <dgm:cxn modelId="{5B774A68-0DBF-4089-A315-4C73131AAB0F}" type="presParOf" srcId="{8CDCCBC3-F0F7-4BFD-9E4C-C657CFC16DBB}" destId="{6E3A6BCC-1990-4111-A861-75BF3D6AAA45}" srcOrd="0" destOrd="0" presId="urn:microsoft.com/office/officeart/2016/7/layout/BasicLinearProcessNumbered"/>
    <dgm:cxn modelId="{C6B5E1EE-9052-407E-89CD-C7B8F81DECE2}" type="presParOf" srcId="{8CDCCBC3-F0F7-4BFD-9E4C-C657CFC16DBB}" destId="{232E161E-81CB-4C7D-8EC4-0419FFAF067A}" srcOrd="1" destOrd="0" presId="urn:microsoft.com/office/officeart/2016/7/layout/BasicLinearProcessNumbered"/>
    <dgm:cxn modelId="{1059A622-580A-4C11-A25C-7D9D3B0FF9E6}" type="presParOf" srcId="{8CDCCBC3-F0F7-4BFD-9E4C-C657CFC16DBB}" destId="{DFD64552-1B17-44C1-971F-EFDDA6D44B4B}" srcOrd="2" destOrd="0" presId="urn:microsoft.com/office/officeart/2016/7/layout/BasicLinearProcessNumbered"/>
    <dgm:cxn modelId="{30DDBA8F-C871-4503-8F35-CB88880F5D66}" type="presParOf" srcId="{8CDCCBC3-F0F7-4BFD-9E4C-C657CFC16DBB}" destId="{3D50C9CE-A3C4-4737-99E7-8228F445B307}"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94CB4-5505-48E3-8410-83C27917DA4A}">
      <dsp:nvSpPr>
        <dsp:cNvPr id="0" name=""/>
        <dsp:cNvSpPr/>
      </dsp:nvSpPr>
      <dsp:spPr>
        <a:xfrm>
          <a:off x="5257800" y="1852864"/>
          <a:ext cx="3719932" cy="645608"/>
        </a:xfrm>
        <a:custGeom>
          <a:avLst/>
          <a:gdLst/>
          <a:ahLst/>
          <a:cxnLst/>
          <a:rect l="0" t="0" r="0" b="0"/>
          <a:pathLst>
            <a:path>
              <a:moveTo>
                <a:pt x="0" y="0"/>
              </a:moveTo>
              <a:lnTo>
                <a:pt x="0" y="322804"/>
              </a:lnTo>
              <a:lnTo>
                <a:pt x="3719932" y="322804"/>
              </a:lnTo>
              <a:lnTo>
                <a:pt x="3719932" y="64560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8DBC7F-FA1E-43C2-ADDC-51A5C5EB5997}">
      <dsp:nvSpPr>
        <dsp:cNvPr id="0" name=""/>
        <dsp:cNvSpPr/>
      </dsp:nvSpPr>
      <dsp:spPr>
        <a:xfrm>
          <a:off x="5212080" y="1852864"/>
          <a:ext cx="91440" cy="645608"/>
        </a:xfrm>
        <a:custGeom>
          <a:avLst/>
          <a:gdLst/>
          <a:ahLst/>
          <a:cxnLst/>
          <a:rect l="0" t="0" r="0" b="0"/>
          <a:pathLst>
            <a:path>
              <a:moveTo>
                <a:pt x="45720" y="0"/>
              </a:moveTo>
              <a:lnTo>
                <a:pt x="45720" y="64560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3B241C-84A5-4E56-A784-677314FE56F1}">
      <dsp:nvSpPr>
        <dsp:cNvPr id="0" name=""/>
        <dsp:cNvSpPr/>
      </dsp:nvSpPr>
      <dsp:spPr>
        <a:xfrm>
          <a:off x="1537867" y="1852864"/>
          <a:ext cx="3719932" cy="645608"/>
        </a:xfrm>
        <a:custGeom>
          <a:avLst/>
          <a:gdLst/>
          <a:ahLst/>
          <a:cxnLst/>
          <a:rect l="0" t="0" r="0" b="0"/>
          <a:pathLst>
            <a:path>
              <a:moveTo>
                <a:pt x="3719932" y="0"/>
              </a:moveTo>
              <a:lnTo>
                <a:pt x="3719932" y="322804"/>
              </a:lnTo>
              <a:lnTo>
                <a:pt x="0" y="322804"/>
              </a:lnTo>
              <a:lnTo>
                <a:pt x="0" y="64560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E8ECE8-B940-4509-B5A9-BEB05F67EA09}">
      <dsp:nvSpPr>
        <dsp:cNvPr id="0" name=""/>
        <dsp:cNvSpPr/>
      </dsp:nvSpPr>
      <dsp:spPr>
        <a:xfrm>
          <a:off x="3720638" y="315702"/>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kern="1200" dirty="0">
              <a:latin typeface="+mn-lt"/>
              <a:ea typeface="Cambria" panose="02040503050406030204" pitchFamily="18" charset="0"/>
            </a:rPr>
            <a:t>IRACP Norms</a:t>
          </a:r>
        </a:p>
      </dsp:txBody>
      <dsp:txXfrm>
        <a:off x="3720638" y="315702"/>
        <a:ext cx="3074323" cy="1537161"/>
      </dsp:txXfrm>
    </dsp:sp>
    <dsp:sp modelId="{21BF5E51-24F4-405F-878E-AB1FF96BE5F4}">
      <dsp:nvSpPr>
        <dsp:cNvPr id="0" name=""/>
        <dsp:cNvSpPr/>
      </dsp:nvSpPr>
      <dsp:spPr>
        <a:xfrm>
          <a:off x="706" y="2498473"/>
          <a:ext cx="3074323" cy="153716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kern="1200" dirty="0">
              <a:latin typeface="+mn-lt"/>
              <a:ea typeface="Cambria" panose="02040503050406030204" pitchFamily="18" charset="0"/>
            </a:rPr>
            <a:t>Income Recognition</a:t>
          </a:r>
          <a:endParaRPr lang="en-IN" sz="4400" kern="1200" dirty="0">
            <a:latin typeface="+mn-lt"/>
            <a:ea typeface="Cambria" panose="02040503050406030204" pitchFamily="18" charset="0"/>
          </a:endParaRPr>
        </a:p>
      </dsp:txBody>
      <dsp:txXfrm>
        <a:off x="706" y="2498473"/>
        <a:ext cx="3074323" cy="1537161"/>
      </dsp:txXfrm>
    </dsp:sp>
    <dsp:sp modelId="{2C09E56D-AAE4-4A18-8FDE-0F37FEC922ED}">
      <dsp:nvSpPr>
        <dsp:cNvPr id="0" name=""/>
        <dsp:cNvSpPr/>
      </dsp:nvSpPr>
      <dsp:spPr>
        <a:xfrm>
          <a:off x="3720638" y="2498473"/>
          <a:ext cx="3074323" cy="153716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kern="1200" dirty="0">
              <a:latin typeface="+mn-lt"/>
              <a:ea typeface="Cambria" panose="02040503050406030204" pitchFamily="18" charset="0"/>
            </a:rPr>
            <a:t>Asset Classification</a:t>
          </a:r>
          <a:endParaRPr lang="en-IN" sz="4400" kern="1200" dirty="0">
            <a:latin typeface="+mn-lt"/>
            <a:ea typeface="Cambria" panose="02040503050406030204" pitchFamily="18" charset="0"/>
          </a:endParaRPr>
        </a:p>
      </dsp:txBody>
      <dsp:txXfrm>
        <a:off x="3720638" y="2498473"/>
        <a:ext cx="3074323" cy="1537161"/>
      </dsp:txXfrm>
    </dsp:sp>
    <dsp:sp modelId="{8C5B9FA6-EC5A-4026-A033-4334ECD0084E}">
      <dsp:nvSpPr>
        <dsp:cNvPr id="0" name=""/>
        <dsp:cNvSpPr/>
      </dsp:nvSpPr>
      <dsp:spPr>
        <a:xfrm>
          <a:off x="7440570" y="2498473"/>
          <a:ext cx="3074323" cy="153716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kern="1200" dirty="0"/>
            <a:t>Provisioning</a:t>
          </a:r>
          <a:endParaRPr lang="en-IN" sz="4400" kern="1200" dirty="0"/>
        </a:p>
      </dsp:txBody>
      <dsp:txXfrm>
        <a:off x="7440570" y="2498473"/>
        <a:ext cx="3074323" cy="15371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3A002C-0B4E-4186-B68C-D11BEC266580}">
      <dsp:nvSpPr>
        <dsp:cNvPr id="0" name=""/>
        <dsp:cNvSpPr/>
      </dsp:nvSpPr>
      <dsp:spPr>
        <a:xfrm>
          <a:off x="-60859" y="901758"/>
          <a:ext cx="6634470" cy="164496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2B285F-9663-4787-9E1A-C1597D0E0BE8}">
      <dsp:nvSpPr>
        <dsp:cNvPr id="0" name=""/>
        <dsp:cNvSpPr/>
      </dsp:nvSpPr>
      <dsp:spPr>
        <a:xfrm>
          <a:off x="436742" y="1271875"/>
          <a:ext cx="904730" cy="9047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576D7E2-564E-4558-9137-B8C2108D4401}">
      <dsp:nvSpPr>
        <dsp:cNvPr id="0" name=""/>
        <dsp:cNvSpPr/>
      </dsp:nvSpPr>
      <dsp:spPr>
        <a:xfrm>
          <a:off x="1970800" y="901758"/>
          <a:ext cx="2430047" cy="1644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092" tIns="174092" rIns="174092" bIns="174092" numCol="1" spcCol="1270" anchor="ctr" anchorCtr="0">
          <a:noAutofit/>
        </a:bodyPr>
        <a:lstStyle/>
        <a:p>
          <a:pPr marL="0" lvl="0" indent="0" algn="l" defTabSz="1111250">
            <a:lnSpc>
              <a:spcPct val="90000"/>
            </a:lnSpc>
            <a:spcBef>
              <a:spcPct val="0"/>
            </a:spcBef>
            <a:spcAft>
              <a:spcPct val="35000"/>
            </a:spcAft>
            <a:buNone/>
          </a:pPr>
          <a:r>
            <a:rPr lang="en-US" sz="2500" kern="1200" dirty="0"/>
            <a:t>1. Accrual Basis</a:t>
          </a:r>
        </a:p>
      </dsp:txBody>
      <dsp:txXfrm>
        <a:off x="1970800" y="901758"/>
        <a:ext cx="2430047" cy="1644965"/>
      </dsp:txXfrm>
    </dsp:sp>
    <dsp:sp modelId="{5F0592E6-0783-46FB-B580-EF8A705547C2}">
      <dsp:nvSpPr>
        <dsp:cNvPr id="0" name=""/>
        <dsp:cNvSpPr/>
      </dsp:nvSpPr>
      <dsp:spPr>
        <a:xfrm>
          <a:off x="4273299" y="901758"/>
          <a:ext cx="2263856" cy="1644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092" tIns="174092" rIns="174092" bIns="174092" numCol="1" spcCol="1270" anchor="ctr" anchorCtr="0">
          <a:noAutofit/>
        </a:bodyPr>
        <a:lstStyle/>
        <a:p>
          <a:pPr marL="0" lvl="0" indent="0" algn="l" defTabSz="889000">
            <a:lnSpc>
              <a:spcPct val="90000"/>
            </a:lnSpc>
            <a:spcBef>
              <a:spcPct val="0"/>
            </a:spcBef>
            <a:spcAft>
              <a:spcPct val="35000"/>
            </a:spcAft>
            <a:buNone/>
          </a:pPr>
          <a:r>
            <a:rPr lang="en-US" sz="2000" kern="1200" dirty="0"/>
            <a:t>Can record the income when the income is accrued in standard accounts</a:t>
          </a:r>
        </a:p>
      </dsp:txBody>
      <dsp:txXfrm>
        <a:off x="4273299" y="901758"/>
        <a:ext cx="2263856" cy="1644965"/>
      </dsp:txXfrm>
    </dsp:sp>
    <dsp:sp modelId="{55F489A5-F317-4CF6-8931-EE045CCF8B91}">
      <dsp:nvSpPr>
        <dsp:cNvPr id="0" name=""/>
        <dsp:cNvSpPr/>
      </dsp:nvSpPr>
      <dsp:spPr>
        <a:xfrm>
          <a:off x="-60859" y="2957964"/>
          <a:ext cx="6634470" cy="164496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99F6C6-6B0B-4C91-A52C-F9ECDE6465AE}">
      <dsp:nvSpPr>
        <dsp:cNvPr id="0" name=""/>
        <dsp:cNvSpPr/>
      </dsp:nvSpPr>
      <dsp:spPr>
        <a:xfrm>
          <a:off x="436742" y="3328081"/>
          <a:ext cx="904730" cy="9047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27C2F2D-8076-4946-9023-9B6DCC21A939}">
      <dsp:nvSpPr>
        <dsp:cNvPr id="0" name=""/>
        <dsp:cNvSpPr/>
      </dsp:nvSpPr>
      <dsp:spPr>
        <a:xfrm>
          <a:off x="1839075" y="2957964"/>
          <a:ext cx="2985511" cy="1644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092" tIns="174092" rIns="174092" bIns="174092" numCol="1" spcCol="1270" anchor="ctr" anchorCtr="0">
          <a:noAutofit/>
        </a:bodyPr>
        <a:lstStyle/>
        <a:p>
          <a:pPr marL="0" lvl="0" indent="0" algn="l" defTabSz="1111250">
            <a:lnSpc>
              <a:spcPct val="90000"/>
            </a:lnSpc>
            <a:spcBef>
              <a:spcPct val="0"/>
            </a:spcBef>
            <a:spcAft>
              <a:spcPct val="35000"/>
            </a:spcAft>
            <a:buNone/>
          </a:pPr>
          <a:r>
            <a:rPr lang="en-IN" sz="2500" kern="1200"/>
            <a:t>2. Cash Basis</a:t>
          </a:r>
          <a:endParaRPr lang="en-US" sz="2500" kern="1200"/>
        </a:p>
      </dsp:txBody>
      <dsp:txXfrm>
        <a:off x="1839075" y="2957964"/>
        <a:ext cx="2985511" cy="1644965"/>
      </dsp:txXfrm>
    </dsp:sp>
    <dsp:sp modelId="{5E87AD10-95A0-44AA-B0AE-C4406AAA76C3}">
      <dsp:nvSpPr>
        <dsp:cNvPr id="0" name=""/>
        <dsp:cNvSpPr/>
      </dsp:nvSpPr>
      <dsp:spPr>
        <a:xfrm>
          <a:off x="4699151" y="2957964"/>
          <a:ext cx="1996178" cy="1644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092" tIns="174092" rIns="174092" bIns="174092" numCol="1" spcCol="1270" anchor="ctr" anchorCtr="0">
          <a:noAutofit/>
        </a:bodyPr>
        <a:lstStyle/>
        <a:p>
          <a:pPr marL="0" lvl="0" indent="0" algn="l" defTabSz="800100">
            <a:lnSpc>
              <a:spcPct val="90000"/>
            </a:lnSpc>
            <a:spcBef>
              <a:spcPct val="0"/>
            </a:spcBef>
            <a:spcAft>
              <a:spcPct val="35000"/>
            </a:spcAft>
            <a:buNone/>
          </a:pPr>
          <a:r>
            <a:rPr lang="en-IN" sz="1800" kern="1200" dirty="0"/>
            <a:t>in case of NPA</a:t>
          </a:r>
          <a:endParaRPr lang="en-US" sz="1800" kern="1200" dirty="0"/>
        </a:p>
      </dsp:txBody>
      <dsp:txXfrm>
        <a:off x="4699151" y="2957964"/>
        <a:ext cx="1996178" cy="16449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9AC981-7E98-4CF7-A177-9881BBBFC533}">
      <dsp:nvSpPr>
        <dsp:cNvPr id="0" name=""/>
        <dsp:cNvSpPr/>
      </dsp:nvSpPr>
      <dsp:spPr>
        <a:xfrm>
          <a:off x="0" y="745475"/>
          <a:ext cx="6263640" cy="27720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128" tIns="458216" rIns="486128" bIns="156464" numCol="1" spcCol="1270" anchor="t" anchorCtr="0">
          <a:noAutofit/>
        </a:bodyPr>
        <a:lstStyle/>
        <a:p>
          <a:pPr marL="228600" lvl="1" indent="-228600" algn="just" defTabSz="977900">
            <a:lnSpc>
              <a:spcPct val="90000"/>
            </a:lnSpc>
            <a:spcBef>
              <a:spcPct val="0"/>
            </a:spcBef>
            <a:spcAft>
              <a:spcPct val="15000"/>
            </a:spcAft>
            <a:buChar char="•"/>
          </a:pPr>
          <a:r>
            <a:rPr lang="en-US" sz="2200" kern="1200" dirty="0"/>
            <a:t>If any advance, including bills purchased and discounted, becomes NPA, the entire interest accrued and credited to income account in the past periods, should be reversed if the same is not realized. </a:t>
          </a:r>
          <a:r>
            <a:rPr lang="en-US" sz="2200" b="1" kern="1200" dirty="0">
              <a:solidFill>
                <a:srgbClr val="FF0000"/>
              </a:solidFill>
              <a:highlight>
                <a:srgbClr val="FFFF00"/>
              </a:highlight>
            </a:rPr>
            <a:t>This will also apply to Central Government guaranteed accounts.</a:t>
          </a:r>
          <a:endParaRPr lang="en-US" sz="2200" kern="1200" dirty="0">
            <a:solidFill>
              <a:srgbClr val="FF0000"/>
            </a:solidFill>
            <a:highlight>
              <a:srgbClr val="FFFF00"/>
            </a:highlight>
          </a:endParaRPr>
        </a:p>
      </dsp:txBody>
      <dsp:txXfrm>
        <a:off x="0" y="745475"/>
        <a:ext cx="6263640" cy="2772000"/>
      </dsp:txXfrm>
    </dsp:sp>
    <dsp:sp modelId="{49E50F21-A6AA-41CD-9396-0A02BBE060E9}">
      <dsp:nvSpPr>
        <dsp:cNvPr id="0" name=""/>
        <dsp:cNvSpPr/>
      </dsp:nvSpPr>
      <dsp:spPr>
        <a:xfrm>
          <a:off x="313182" y="420755"/>
          <a:ext cx="4384548"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977900">
            <a:lnSpc>
              <a:spcPct val="90000"/>
            </a:lnSpc>
            <a:spcBef>
              <a:spcPct val="0"/>
            </a:spcBef>
            <a:spcAft>
              <a:spcPct val="35000"/>
            </a:spcAft>
            <a:buNone/>
          </a:pPr>
          <a:r>
            <a:rPr lang="en-US" sz="2200" kern="1200"/>
            <a:t>Reversal of Income</a:t>
          </a:r>
        </a:p>
      </dsp:txBody>
      <dsp:txXfrm>
        <a:off x="344885" y="452458"/>
        <a:ext cx="4321142" cy="586034"/>
      </dsp:txXfrm>
    </dsp:sp>
    <dsp:sp modelId="{EB0A337E-BED7-4170-BD33-6B30438B045A}">
      <dsp:nvSpPr>
        <dsp:cNvPr id="0" name=""/>
        <dsp:cNvSpPr/>
      </dsp:nvSpPr>
      <dsp:spPr>
        <a:xfrm>
          <a:off x="0" y="3960995"/>
          <a:ext cx="6263640" cy="218295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128" tIns="458216" rIns="486128" bIns="156464" numCol="1" spcCol="1270" anchor="t" anchorCtr="0">
          <a:noAutofit/>
        </a:bodyPr>
        <a:lstStyle/>
        <a:p>
          <a:pPr marL="228600" lvl="1" indent="-228600" algn="just" defTabSz="977900">
            <a:lnSpc>
              <a:spcPct val="90000"/>
            </a:lnSpc>
            <a:spcBef>
              <a:spcPct val="0"/>
            </a:spcBef>
            <a:spcAft>
              <a:spcPct val="15000"/>
            </a:spcAft>
            <a:buChar char="•"/>
          </a:pPr>
          <a:r>
            <a:rPr lang="en-US" sz="2200" kern="1200" dirty="0"/>
            <a:t>Interest </a:t>
          </a:r>
          <a:r>
            <a:rPr lang="en-US" sz="2200" kern="1200" dirty="0" err="1"/>
            <a:t>realised</a:t>
          </a:r>
          <a:r>
            <a:rPr lang="en-US" sz="2200" kern="1200" dirty="0"/>
            <a:t> on NPAs may be taken to income account provided the credits in the accounts towards interest are not out of fresh/ additional credit facilities sanctioned to the borrower concerned.</a:t>
          </a:r>
        </a:p>
      </dsp:txBody>
      <dsp:txXfrm>
        <a:off x="0" y="3960995"/>
        <a:ext cx="6263640" cy="2182950"/>
      </dsp:txXfrm>
    </dsp:sp>
    <dsp:sp modelId="{368B8CA5-33C3-41C9-9BD6-43ABE2FF6F35}">
      <dsp:nvSpPr>
        <dsp:cNvPr id="0" name=""/>
        <dsp:cNvSpPr/>
      </dsp:nvSpPr>
      <dsp:spPr>
        <a:xfrm>
          <a:off x="313182" y="3636275"/>
          <a:ext cx="4384548"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977900">
            <a:lnSpc>
              <a:spcPct val="90000"/>
            </a:lnSpc>
            <a:spcBef>
              <a:spcPct val="0"/>
            </a:spcBef>
            <a:spcAft>
              <a:spcPct val="35000"/>
            </a:spcAft>
            <a:buNone/>
          </a:pPr>
          <a:r>
            <a:rPr lang="en-US" sz="2200" kern="1200"/>
            <a:t>Appropriation of recovery in NPAs</a:t>
          </a:r>
        </a:p>
      </dsp:txBody>
      <dsp:txXfrm>
        <a:off x="344885" y="3667978"/>
        <a:ext cx="4321142" cy="586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63FAF-1A42-47CB-A445-C4AED6B146AD}">
      <dsp:nvSpPr>
        <dsp:cNvPr id="0" name=""/>
        <dsp:cNvSpPr/>
      </dsp:nvSpPr>
      <dsp:spPr>
        <a:xfrm>
          <a:off x="0" y="353450"/>
          <a:ext cx="10515600" cy="5996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Interest Application</a:t>
          </a:r>
        </a:p>
      </dsp:txBody>
      <dsp:txXfrm>
        <a:off x="29271" y="382721"/>
        <a:ext cx="10457058" cy="541083"/>
      </dsp:txXfrm>
    </dsp:sp>
    <dsp:sp modelId="{019840F7-22D8-49B5-B280-DBE9DDF45207}">
      <dsp:nvSpPr>
        <dsp:cNvPr id="0" name=""/>
        <dsp:cNvSpPr/>
      </dsp:nvSpPr>
      <dsp:spPr>
        <a:xfrm>
          <a:off x="0" y="953075"/>
          <a:ext cx="10515600" cy="633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1750" rIns="177800" bIns="31750" numCol="1" spcCol="1270" anchor="t" anchorCtr="0">
          <a:noAutofit/>
        </a:bodyPr>
        <a:lstStyle/>
        <a:p>
          <a:pPr marL="228600" lvl="1" indent="-228600" algn="just" defTabSz="889000">
            <a:lnSpc>
              <a:spcPct val="90000"/>
            </a:lnSpc>
            <a:spcBef>
              <a:spcPct val="0"/>
            </a:spcBef>
            <a:spcAft>
              <a:spcPct val="20000"/>
            </a:spcAft>
            <a:buChar char="•"/>
          </a:pPr>
          <a:r>
            <a:rPr lang="en-US" sz="2000" kern="1200" dirty="0"/>
            <a:t>In NPAs, banks to reverse interest already charged and not collected and stop further application of interest. </a:t>
          </a:r>
        </a:p>
      </dsp:txBody>
      <dsp:txXfrm>
        <a:off x="0" y="953075"/>
        <a:ext cx="10515600" cy="633937"/>
      </dsp:txXfrm>
    </dsp:sp>
    <dsp:sp modelId="{186A03C0-2E05-4248-B12A-FFD1D180CFF1}">
      <dsp:nvSpPr>
        <dsp:cNvPr id="0" name=""/>
        <dsp:cNvSpPr/>
      </dsp:nvSpPr>
      <dsp:spPr>
        <a:xfrm>
          <a:off x="0" y="1587012"/>
          <a:ext cx="10515600" cy="59962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Income recognition policy for </a:t>
          </a:r>
          <a:r>
            <a:rPr lang="en-US" sz="2500" b="1" kern="1200"/>
            <a:t>loans with moratorium on payment of interest</a:t>
          </a:r>
          <a:endParaRPr lang="en-US" sz="2500" kern="1200"/>
        </a:p>
      </dsp:txBody>
      <dsp:txXfrm>
        <a:off x="29271" y="1616283"/>
        <a:ext cx="10457058" cy="541083"/>
      </dsp:txXfrm>
    </dsp:sp>
    <dsp:sp modelId="{F1B000FA-C8F0-4E05-8847-43CA1C105181}">
      <dsp:nvSpPr>
        <dsp:cNvPr id="0" name=""/>
        <dsp:cNvSpPr/>
      </dsp:nvSpPr>
      <dsp:spPr>
        <a:xfrm>
          <a:off x="0" y="2186637"/>
          <a:ext cx="10515600" cy="1811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1750" rIns="177800" bIns="31750" numCol="1" spcCol="1270" anchor="t" anchorCtr="0">
          <a:noAutofit/>
        </a:bodyPr>
        <a:lstStyle/>
        <a:p>
          <a:pPr marL="228600" lvl="1" indent="-228600" algn="just" defTabSz="889000">
            <a:lnSpc>
              <a:spcPct val="90000"/>
            </a:lnSpc>
            <a:spcBef>
              <a:spcPct val="0"/>
            </a:spcBef>
            <a:spcAft>
              <a:spcPct val="20000"/>
            </a:spcAft>
            <a:buChar char="•"/>
          </a:pPr>
          <a:r>
            <a:rPr lang="en-US" sz="2000" kern="1200" dirty="0"/>
            <a:t>LIs to recognize income on accrual basis for those accounts which continue to be classified as “Standard”. Same shall be evaluated as per definition of “Restructuring” (Ref: Para 1 of </a:t>
          </a:r>
          <a:r>
            <a:rPr lang="en-US" sz="2000" b="1" kern="1200" dirty="0"/>
            <a:t>the Annex-1 of RBI circular on “Prudential Framework for Resolution of Stressed Assets” dated June 7, 2019)</a:t>
          </a:r>
          <a:endParaRPr lang="en-US" sz="2000" kern="1200" dirty="0"/>
        </a:p>
        <a:p>
          <a:pPr marL="228600" lvl="1" indent="-228600" algn="just" defTabSz="889000">
            <a:lnSpc>
              <a:spcPct val="90000"/>
            </a:lnSpc>
            <a:spcBef>
              <a:spcPct val="0"/>
            </a:spcBef>
            <a:spcAft>
              <a:spcPct val="20000"/>
            </a:spcAft>
            <a:buChar char="•"/>
          </a:pPr>
          <a:r>
            <a:rPr lang="en-US" sz="2000" kern="1200" dirty="0"/>
            <a:t>Interest recognized during moratorium (Permitted at the time of sanction of the loan) </a:t>
          </a:r>
          <a:r>
            <a:rPr lang="en-US" sz="2000" b="1" kern="1200" dirty="0"/>
            <a:t>need not be </a:t>
          </a:r>
          <a:r>
            <a:rPr lang="en-US" sz="2000" kern="1200" dirty="0"/>
            <a:t>reversed, if the account turns NPA after the moratorium is over</a:t>
          </a:r>
        </a:p>
      </dsp:txBody>
      <dsp:txXfrm>
        <a:off x="0" y="2186637"/>
        <a:ext cx="10515600" cy="18112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3F7AE0-3A43-407C-A3C0-8A9F6C27C0BA}">
      <dsp:nvSpPr>
        <dsp:cNvPr id="0" name=""/>
        <dsp:cNvSpPr/>
      </dsp:nvSpPr>
      <dsp:spPr>
        <a:xfrm>
          <a:off x="5233916" y="615720"/>
          <a:ext cx="4104650" cy="318995"/>
        </a:xfrm>
        <a:custGeom>
          <a:avLst/>
          <a:gdLst/>
          <a:ahLst/>
          <a:cxnLst/>
          <a:rect l="0" t="0" r="0" b="0"/>
          <a:pathLst>
            <a:path>
              <a:moveTo>
                <a:pt x="0" y="0"/>
              </a:moveTo>
              <a:lnTo>
                <a:pt x="0" y="81849"/>
              </a:lnTo>
              <a:lnTo>
                <a:pt x="4104650" y="81849"/>
              </a:lnTo>
              <a:lnTo>
                <a:pt x="4104650" y="318995"/>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3939E2-B7B9-4449-87FC-211DB48490D4}">
      <dsp:nvSpPr>
        <dsp:cNvPr id="0" name=""/>
        <dsp:cNvSpPr/>
      </dsp:nvSpPr>
      <dsp:spPr>
        <a:xfrm>
          <a:off x="5233916" y="615720"/>
          <a:ext cx="1417725" cy="318995"/>
        </a:xfrm>
        <a:custGeom>
          <a:avLst/>
          <a:gdLst/>
          <a:ahLst/>
          <a:cxnLst/>
          <a:rect l="0" t="0" r="0" b="0"/>
          <a:pathLst>
            <a:path>
              <a:moveTo>
                <a:pt x="0" y="0"/>
              </a:moveTo>
              <a:lnTo>
                <a:pt x="0" y="81849"/>
              </a:lnTo>
              <a:lnTo>
                <a:pt x="1417725" y="81849"/>
              </a:lnTo>
              <a:lnTo>
                <a:pt x="1417725" y="318995"/>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0F0345-54FC-4C48-B3C4-50650741C627}">
      <dsp:nvSpPr>
        <dsp:cNvPr id="0" name=""/>
        <dsp:cNvSpPr/>
      </dsp:nvSpPr>
      <dsp:spPr>
        <a:xfrm>
          <a:off x="3918818" y="615720"/>
          <a:ext cx="1315097" cy="318995"/>
        </a:xfrm>
        <a:custGeom>
          <a:avLst/>
          <a:gdLst/>
          <a:ahLst/>
          <a:cxnLst/>
          <a:rect l="0" t="0" r="0" b="0"/>
          <a:pathLst>
            <a:path>
              <a:moveTo>
                <a:pt x="1315097" y="0"/>
              </a:moveTo>
              <a:lnTo>
                <a:pt x="1315097" y="81849"/>
              </a:lnTo>
              <a:lnTo>
                <a:pt x="0" y="81849"/>
              </a:lnTo>
              <a:lnTo>
                <a:pt x="0" y="318995"/>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76BCBC-50C8-463E-BD02-63F8CE76602C}">
      <dsp:nvSpPr>
        <dsp:cNvPr id="0" name=""/>
        <dsp:cNvSpPr/>
      </dsp:nvSpPr>
      <dsp:spPr>
        <a:xfrm>
          <a:off x="1185994" y="615720"/>
          <a:ext cx="4047921" cy="318995"/>
        </a:xfrm>
        <a:custGeom>
          <a:avLst/>
          <a:gdLst/>
          <a:ahLst/>
          <a:cxnLst/>
          <a:rect l="0" t="0" r="0" b="0"/>
          <a:pathLst>
            <a:path>
              <a:moveTo>
                <a:pt x="4047921" y="0"/>
              </a:moveTo>
              <a:lnTo>
                <a:pt x="4047921" y="81849"/>
              </a:lnTo>
              <a:lnTo>
                <a:pt x="0" y="81849"/>
              </a:lnTo>
              <a:lnTo>
                <a:pt x="0" y="318995"/>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BE084D2-882A-483E-98DA-74D1ECC411FE}">
      <dsp:nvSpPr>
        <dsp:cNvPr id="0" name=""/>
        <dsp:cNvSpPr/>
      </dsp:nvSpPr>
      <dsp:spPr>
        <a:xfrm>
          <a:off x="3348166" y="0"/>
          <a:ext cx="3771499" cy="615720"/>
        </a:xfrm>
        <a:prstGeom prst="rect">
          <a:avLst/>
        </a:prstGeom>
        <a:solidFill>
          <a:schemeClr val="accent5">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Calibri (Body)"/>
            </a:rPr>
            <a:t>Classification of Advances / Assets</a:t>
          </a:r>
        </a:p>
      </dsp:txBody>
      <dsp:txXfrm>
        <a:off x="3348166" y="0"/>
        <a:ext cx="3771499" cy="615720"/>
      </dsp:txXfrm>
    </dsp:sp>
    <dsp:sp modelId="{0B2696C1-8996-4D2A-AF12-74AB47EC1F19}">
      <dsp:nvSpPr>
        <dsp:cNvPr id="0" name=""/>
        <dsp:cNvSpPr/>
      </dsp:nvSpPr>
      <dsp:spPr>
        <a:xfrm>
          <a:off x="56728" y="934716"/>
          <a:ext cx="2258531" cy="1129265"/>
        </a:xfrm>
        <a:prstGeom prst="rect">
          <a:avLst/>
        </a:prstGeom>
        <a:solidFill>
          <a:schemeClr val="accent5">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latin typeface="Calibri (Body)"/>
            </a:rPr>
            <a:t>Standard Assets</a:t>
          </a:r>
          <a:endParaRPr lang="en-US" sz="2100" kern="1200" dirty="0">
            <a:latin typeface="Calibri (Body)"/>
          </a:endParaRPr>
        </a:p>
      </dsp:txBody>
      <dsp:txXfrm>
        <a:off x="56728" y="934716"/>
        <a:ext cx="2258531" cy="1129265"/>
      </dsp:txXfrm>
    </dsp:sp>
    <dsp:sp modelId="{36E216F4-6BE8-4E27-BD69-2F3207788123}">
      <dsp:nvSpPr>
        <dsp:cNvPr id="0" name=""/>
        <dsp:cNvSpPr/>
      </dsp:nvSpPr>
      <dsp:spPr>
        <a:xfrm>
          <a:off x="2789552" y="934716"/>
          <a:ext cx="2258531" cy="1129265"/>
        </a:xfrm>
        <a:prstGeom prst="rect">
          <a:avLst/>
        </a:prstGeom>
        <a:solidFill>
          <a:schemeClr val="accent5">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Calibri (Body)"/>
            </a:rPr>
            <a:t>Sub-Standard Assets</a:t>
          </a:r>
        </a:p>
      </dsp:txBody>
      <dsp:txXfrm>
        <a:off x="2789552" y="934716"/>
        <a:ext cx="2258531" cy="1129265"/>
      </dsp:txXfrm>
    </dsp:sp>
    <dsp:sp modelId="{0ADD66B3-111C-418B-91A8-EE06ED05431A}">
      <dsp:nvSpPr>
        <dsp:cNvPr id="0" name=""/>
        <dsp:cNvSpPr/>
      </dsp:nvSpPr>
      <dsp:spPr>
        <a:xfrm>
          <a:off x="5522375" y="934716"/>
          <a:ext cx="2258531" cy="1129265"/>
        </a:xfrm>
        <a:prstGeom prst="rect">
          <a:avLst/>
        </a:prstGeom>
        <a:solidFill>
          <a:schemeClr val="accent5">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latin typeface="Calibri (Body)"/>
            </a:rPr>
            <a:t>Doubtful Assets</a:t>
          </a:r>
          <a:endParaRPr lang="en-US" sz="2100" kern="1200" dirty="0">
            <a:latin typeface="Calibri (Body)"/>
          </a:endParaRPr>
        </a:p>
      </dsp:txBody>
      <dsp:txXfrm>
        <a:off x="5522375" y="934716"/>
        <a:ext cx="2258531" cy="1129265"/>
      </dsp:txXfrm>
    </dsp:sp>
    <dsp:sp modelId="{DFA062BA-54E2-4C07-B1A5-3B8CC7625F29}">
      <dsp:nvSpPr>
        <dsp:cNvPr id="0" name=""/>
        <dsp:cNvSpPr/>
      </dsp:nvSpPr>
      <dsp:spPr>
        <a:xfrm>
          <a:off x="8209300" y="934716"/>
          <a:ext cx="2258531" cy="1129265"/>
        </a:xfrm>
        <a:prstGeom prst="rect">
          <a:avLst/>
        </a:prstGeom>
        <a:solidFill>
          <a:schemeClr val="accent5">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latin typeface="Calibri (Body)"/>
            </a:rPr>
            <a:t>Loss Assets</a:t>
          </a:r>
          <a:endParaRPr lang="en-US" sz="2100" kern="1200" dirty="0">
            <a:latin typeface="Calibri (Body)"/>
          </a:endParaRPr>
        </a:p>
      </dsp:txBody>
      <dsp:txXfrm>
        <a:off x="8209300" y="934716"/>
        <a:ext cx="2258531" cy="11292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30DF64-D8DD-4511-A1BA-9D1E50BAB22E}">
      <dsp:nvSpPr>
        <dsp:cNvPr id="0" name=""/>
        <dsp:cNvSpPr/>
      </dsp:nvSpPr>
      <dsp:spPr>
        <a:xfrm>
          <a:off x="0" y="0"/>
          <a:ext cx="5961888" cy="12011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defRPr cap="all"/>
          </a:pPr>
          <a:r>
            <a:rPr lang="en-US" sz="2200" kern="1200" dirty="0"/>
            <a:t>Pattern to be followed for degrading asset is as per flow of classification - </a:t>
          </a:r>
        </a:p>
      </dsp:txBody>
      <dsp:txXfrm>
        <a:off x="35180" y="35180"/>
        <a:ext cx="4564273" cy="1130775"/>
      </dsp:txXfrm>
    </dsp:sp>
    <dsp:sp modelId="{8D19E00F-70EF-4101-A9C3-60952F230EA3}">
      <dsp:nvSpPr>
        <dsp:cNvPr id="0" name=""/>
        <dsp:cNvSpPr/>
      </dsp:nvSpPr>
      <dsp:spPr>
        <a:xfrm>
          <a:off x="499308" y="1419523"/>
          <a:ext cx="5961888" cy="1201135"/>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defRPr cap="all"/>
          </a:pPr>
          <a:r>
            <a:rPr lang="en-US" sz="2200" kern="1200" dirty="0"/>
            <a:t>Sub-standard</a:t>
          </a:r>
        </a:p>
      </dsp:txBody>
      <dsp:txXfrm>
        <a:off x="534488" y="1454703"/>
        <a:ext cx="4611481" cy="1130775"/>
      </dsp:txXfrm>
    </dsp:sp>
    <dsp:sp modelId="{03847DB0-B8E7-4323-A607-49C90D0E7BBA}">
      <dsp:nvSpPr>
        <dsp:cNvPr id="0" name=""/>
        <dsp:cNvSpPr/>
      </dsp:nvSpPr>
      <dsp:spPr>
        <a:xfrm>
          <a:off x="991163" y="2839047"/>
          <a:ext cx="5961888" cy="1201135"/>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defRPr cap="all"/>
          </a:pPr>
          <a:r>
            <a:rPr lang="en-US" sz="2200" kern="1200" dirty="0"/>
            <a:t>Doubtful – D1,D2,D3</a:t>
          </a:r>
        </a:p>
      </dsp:txBody>
      <dsp:txXfrm>
        <a:off x="1026343" y="2874227"/>
        <a:ext cx="4618934" cy="1130775"/>
      </dsp:txXfrm>
    </dsp:sp>
    <dsp:sp modelId="{7B778CBF-FCFF-4C13-8738-AB2A32BEFFD3}">
      <dsp:nvSpPr>
        <dsp:cNvPr id="0" name=""/>
        <dsp:cNvSpPr/>
      </dsp:nvSpPr>
      <dsp:spPr>
        <a:xfrm>
          <a:off x="1490471" y="4258570"/>
          <a:ext cx="5961888" cy="1201135"/>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defRPr cap="all"/>
          </a:pPr>
          <a:r>
            <a:rPr lang="en-US" sz="2200" kern="1200" dirty="0"/>
            <a:t>Loss</a:t>
          </a:r>
        </a:p>
      </dsp:txBody>
      <dsp:txXfrm>
        <a:off x="1525651" y="4293750"/>
        <a:ext cx="4611481" cy="1130775"/>
      </dsp:txXfrm>
    </dsp:sp>
    <dsp:sp modelId="{C23F8832-8CCD-4D87-B1D9-9650A1C93341}">
      <dsp:nvSpPr>
        <dsp:cNvPr id="0" name=""/>
        <dsp:cNvSpPr/>
      </dsp:nvSpPr>
      <dsp:spPr>
        <a:xfrm>
          <a:off x="5181150" y="919960"/>
          <a:ext cx="780737" cy="78073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5356816" y="919960"/>
        <a:ext cx="429405" cy="587505"/>
      </dsp:txXfrm>
    </dsp:sp>
    <dsp:sp modelId="{F8DA5CD6-BF15-411A-86EA-221234D483EC}">
      <dsp:nvSpPr>
        <dsp:cNvPr id="0" name=""/>
        <dsp:cNvSpPr/>
      </dsp:nvSpPr>
      <dsp:spPr>
        <a:xfrm>
          <a:off x="5680458" y="2339484"/>
          <a:ext cx="780737" cy="780737"/>
        </a:xfrm>
        <a:prstGeom prst="downArrow">
          <a:avLst>
            <a:gd name="adj1" fmla="val 55000"/>
            <a:gd name="adj2" fmla="val 45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5856124" y="2339484"/>
        <a:ext cx="429405" cy="587505"/>
      </dsp:txXfrm>
    </dsp:sp>
    <dsp:sp modelId="{0C52B582-4F08-4759-AE88-2F7F7FDAFB92}">
      <dsp:nvSpPr>
        <dsp:cNvPr id="0" name=""/>
        <dsp:cNvSpPr/>
      </dsp:nvSpPr>
      <dsp:spPr>
        <a:xfrm>
          <a:off x="6172313" y="3759007"/>
          <a:ext cx="780737" cy="780737"/>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6347979" y="3759007"/>
        <a:ext cx="429405" cy="5875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0C8022-A614-4ED3-9F47-9A052DA900FA}">
      <dsp:nvSpPr>
        <dsp:cNvPr id="0" name=""/>
        <dsp:cNvSpPr/>
      </dsp:nvSpPr>
      <dsp:spPr>
        <a:xfrm>
          <a:off x="1235" y="0"/>
          <a:ext cx="4817566" cy="356616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5596" tIns="330200" rIns="375596" bIns="330200" numCol="1" spcCol="1270" anchor="t" anchorCtr="0">
          <a:noAutofit/>
        </a:bodyPr>
        <a:lstStyle/>
        <a:p>
          <a:pPr marL="0" lvl="0" indent="0" algn="just" defTabSz="933450">
            <a:lnSpc>
              <a:spcPct val="90000"/>
            </a:lnSpc>
            <a:spcBef>
              <a:spcPct val="0"/>
            </a:spcBef>
            <a:spcAft>
              <a:spcPct val="35000"/>
            </a:spcAft>
            <a:buNone/>
          </a:pPr>
          <a:r>
            <a:rPr lang="en-IN" sz="2100" kern="1200" dirty="0"/>
            <a:t>A general provision of </a:t>
          </a:r>
          <a:r>
            <a:rPr lang="en-IN" sz="2100" b="1" kern="1200" dirty="0"/>
            <a:t>15 percent </a:t>
          </a:r>
          <a:r>
            <a:rPr lang="en-IN" sz="2100" kern="1200" dirty="0"/>
            <a:t>on total outstanding should be made without making any allowance for ECGC guarantee cover and </a:t>
          </a:r>
          <a:r>
            <a:rPr lang="en-IN" sz="2100" b="1" kern="1200" dirty="0"/>
            <a:t>securities available</a:t>
          </a:r>
          <a:r>
            <a:rPr lang="en-IN" sz="2100" kern="1200" dirty="0"/>
            <a:t>.</a:t>
          </a:r>
          <a:endParaRPr lang="en-US" sz="2100" kern="1200" dirty="0"/>
        </a:p>
      </dsp:txBody>
      <dsp:txXfrm>
        <a:off x="1235" y="1355140"/>
        <a:ext cx="4817566" cy="2139696"/>
      </dsp:txXfrm>
    </dsp:sp>
    <dsp:sp modelId="{4AD663FA-F856-4792-BB6E-F29E85512A9F}">
      <dsp:nvSpPr>
        <dsp:cNvPr id="0" name=""/>
        <dsp:cNvSpPr/>
      </dsp:nvSpPr>
      <dsp:spPr>
        <a:xfrm>
          <a:off x="1875094" y="356615"/>
          <a:ext cx="1069848" cy="106984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410" tIns="12700" rIns="8341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2031770" y="513291"/>
        <a:ext cx="756496" cy="756496"/>
      </dsp:txXfrm>
    </dsp:sp>
    <dsp:sp modelId="{3BFBCFE4-DCCF-4765-BC23-A932BA66EB0C}">
      <dsp:nvSpPr>
        <dsp:cNvPr id="0" name=""/>
        <dsp:cNvSpPr/>
      </dsp:nvSpPr>
      <dsp:spPr>
        <a:xfrm>
          <a:off x="1235" y="3566088"/>
          <a:ext cx="4817566" cy="72"/>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3A6BCC-1990-4111-A861-75BF3D6AAA45}">
      <dsp:nvSpPr>
        <dsp:cNvPr id="0" name=""/>
        <dsp:cNvSpPr/>
      </dsp:nvSpPr>
      <dsp:spPr>
        <a:xfrm>
          <a:off x="5300558" y="0"/>
          <a:ext cx="4817566" cy="3566160"/>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5596" tIns="330200" rIns="375596" bIns="330200" numCol="1" spcCol="1270" anchor="t" anchorCtr="0">
          <a:noAutofit/>
        </a:bodyPr>
        <a:lstStyle/>
        <a:p>
          <a:pPr marL="0" lvl="0" indent="0" algn="just" defTabSz="933450">
            <a:lnSpc>
              <a:spcPct val="90000"/>
            </a:lnSpc>
            <a:spcBef>
              <a:spcPct val="0"/>
            </a:spcBef>
            <a:spcAft>
              <a:spcPct val="35000"/>
            </a:spcAft>
            <a:buNone/>
          </a:pPr>
          <a:r>
            <a:rPr lang="en-IN" sz="2100" kern="1200" dirty="0"/>
            <a:t>The </a:t>
          </a:r>
          <a:r>
            <a:rPr lang="en-IN" sz="2100" b="1" kern="1200" dirty="0"/>
            <a:t>‘unsecured exposures</a:t>
          </a:r>
          <a:r>
            <a:rPr lang="en-IN" sz="2100" kern="1200" dirty="0"/>
            <a:t>’ which are identified as ‘substandard’ would attract additional provision of 10 per cent, i.e., </a:t>
          </a:r>
          <a:r>
            <a:rPr lang="en-IN" sz="2100" b="1" kern="1200" dirty="0"/>
            <a:t>a total of 25 per cent </a:t>
          </a:r>
          <a:r>
            <a:rPr lang="en-IN" sz="2100" kern="1200" dirty="0"/>
            <a:t>on the outstanding balance.</a:t>
          </a:r>
          <a:endParaRPr lang="en-US" sz="2100" kern="1200" dirty="0"/>
        </a:p>
      </dsp:txBody>
      <dsp:txXfrm>
        <a:off x="5300558" y="1355140"/>
        <a:ext cx="4817566" cy="2139696"/>
      </dsp:txXfrm>
    </dsp:sp>
    <dsp:sp modelId="{232E161E-81CB-4C7D-8EC4-0419FFAF067A}">
      <dsp:nvSpPr>
        <dsp:cNvPr id="0" name=""/>
        <dsp:cNvSpPr/>
      </dsp:nvSpPr>
      <dsp:spPr>
        <a:xfrm>
          <a:off x="7174417" y="356615"/>
          <a:ext cx="1069848" cy="1069848"/>
        </a:xfrm>
        <a:prstGeom prst="ellips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410" tIns="12700" rIns="8341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7331093" y="513291"/>
        <a:ext cx="756496" cy="756496"/>
      </dsp:txXfrm>
    </dsp:sp>
    <dsp:sp modelId="{DFD64552-1B17-44C1-971F-EFDDA6D44B4B}">
      <dsp:nvSpPr>
        <dsp:cNvPr id="0" name=""/>
        <dsp:cNvSpPr/>
      </dsp:nvSpPr>
      <dsp:spPr>
        <a:xfrm>
          <a:off x="5300558" y="3566088"/>
          <a:ext cx="4817566" cy="7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40F36-A780-4FFD-8524-98B2983E8C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5FF8CAE-EC8E-4BAF-A5C6-19363A5C49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47B3174-93E4-4C46-B217-B8183CE17318}"/>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5" name="Footer Placeholder 4">
            <a:extLst>
              <a:ext uri="{FF2B5EF4-FFF2-40B4-BE49-F238E27FC236}">
                <a16:creationId xmlns:a16="http://schemas.microsoft.com/office/drawing/2014/main" id="{700C86D4-4AC4-4E4A-B149-BC0049D3AA1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F992CA-7B94-480F-B753-8F101A6A6A2F}"/>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2753100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A9150-C6A1-4F98-86F2-13862F9C84C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3BA6B92-DE1A-436F-B64C-73DECB6C5F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D53BD8E-D74F-4E24-ACFD-24FBE685D864}"/>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5" name="Footer Placeholder 4">
            <a:extLst>
              <a:ext uri="{FF2B5EF4-FFF2-40B4-BE49-F238E27FC236}">
                <a16:creationId xmlns:a16="http://schemas.microsoft.com/office/drawing/2014/main" id="{2DF217C1-C241-45DD-8E96-6D82D052C48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9BC7415-D1FE-4D48-8D71-584A065EB117}"/>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4066218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216F70-F4A5-446C-907F-8C106E727A2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D761000-0E9C-44E4-A874-DD2C942C26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3ECFBB3-1B13-4B92-844C-DE679AF580E0}"/>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5" name="Footer Placeholder 4">
            <a:extLst>
              <a:ext uri="{FF2B5EF4-FFF2-40B4-BE49-F238E27FC236}">
                <a16:creationId xmlns:a16="http://schemas.microsoft.com/office/drawing/2014/main" id="{086D9A38-590F-4C90-B16C-EA9980B0DF6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11411DF-9079-4132-8563-92C67A84139E}"/>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344932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9132E-8809-4A31-9AB7-AA3472A272B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93A4FA7-6FDB-46B8-BE1F-34EED71667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C53A854-103A-4A89-BBCC-DDEB21116E0A}"/>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5" name="Footer Placeholder 4">
            <a:extLst>
              <a:ext uri="{FF2B5EF4-FFF2-40B4-BE49-F238E27FC236}">
                <a16:creationId xmlns:a16="http://schemas.microsoft.com/office/drawing/2014/main" id="{729A5A43-666C-4D3B-94F5-C85B97CC851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F5DC524-4CCB-42C7-8DA8-1C8B6FC15917}"/>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1044155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AF9AE-6906-4E7C-8C6A-192364FC74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7D34082-2926-41A1-8626-1D0DB4D84B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D24E05-808F-46B1-B186-DF27E008EA55}"/>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5" name="Footer Placeholder 4">
            <a:extLst>
              <a:ext uri="{FF2B5EF4-FFF2-40B4-BE49-F238E27FC236}">
                <a16:creationId xmlns:a16="http://schemas.microsoft.com/office/drawing/2014/main" id="{7835F9E6-5A02-433A-A77B-F17D8F05017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6A5F978-97A1-4344-8782-BAC118C25B7A}"/>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836977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5361-B750-47E1-9465-AEC1F8B67D7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2E1942B-F151-4A62-B158-CA0A14BDC6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434637C-1051-4DBE-9896-91992564F8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A7DB99F-282E-4010-85AB-AB1F1D620CBD}"/>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6" name="Footer Placeholder 5">
            <a:extLst>
              <a:ext uri="{FF2B5EF4-FFF2-40B4-BE49-F238E27FC236}">
                <a16:creationId xmlns:a16="http://schemas.microsoft.com/office/drawing/2014/main" id="{253C254A-91D5-451C-B828-675E3C32CEB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7AF0505-8C60-47D5-8343-B1295B87688D}"/>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211874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C37CC-A002-4E17-9DD3-DEF08AE291A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19F7FAF-6155-4032-A7CC-C2E2226555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9D433B-B538-47B7-861F-E1E1E37379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86E180E-41D5-4C98-A819-94EE0DE49F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58E497-AAB9-4951-8261-EA43618122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2DB2884-D0BA-4E56-A0D9-B2041EBF3CF4}"/>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8" name="Footer Placeholder 7">
            <a:extLst>
              <a:ext uri="{FF2B5EF4-FFF2-40B4-BE49-F238E27FC236}">
                <a16:creationId xmlns:a16="http://schemas.microsoft.com/office/drawing/2014/main" id="{7D29E2A1-0EAC-47F9-9B35-2E936C47286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1E9DD63-BC03-4020-BE05-BC963CAFBFEF}"/>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555466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DEE2C-B71F-42AC-83F5-8C7B5EB36F9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BA88BF1-8BAE-4E6A-A8E4-201F8E001F95}"/>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4" name="Footer Placeholder 3">
            <a:extLst>
              <a:ext uri="{FF2B5EF4-FFF2-40B4-BE49-F238E27FC236}">
                <a16:creationId xmlns:a16="http://schemas.microsoft.com/office/drawing/2014/main" id="{476CBEA5-1524-4AF0-ACFB-EB90F264C28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0D52D07-AE3E-4614-87C3-56A56DB9AF03}"/>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3973916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818C55-99DD-4E01-A875-16B6DE2308F1}"/>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3" name="Footer Placeholder 2">
            <a:extLst>
              <a:ext uri="{FF2B5EF4-FFF2-40B4-BE49-F238E27FC236}">
                <a16:creationId xmlns:a16="http://schemas.microsoft.com/office/drawing/2014/main" id="{6B465C58-CBE7-4C9A-B8F9-DFBBD851AFB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2CE9925-0C9C-4227-8769-8C673F1883EB}"/>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646253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E37B-8F87-4F73-B92A-822E1152F3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580ED4D-2DFE-4B1D-97D1-CBE0E321ED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1B81596-4B03-47EE-BC9E-4F480DFF51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676FE8-0B39-4A29-832F-A0BC2A095B0F}"/>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6" name="Footer Placeholder 5">
            <a:extLst>
              <a:ext uri="{FF2B5EF4-FFF2-40B4-BE49-F238E27FC236}">
                <a16:creationId xmlns:a16="http://schemas.microsoft.com/office/drawing/2014/main" id="{7F2DF800-F202-4D0A-88B3-E1526C4F77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FAED412-A24B-4D4E-8035-5A5ACFF60640}"/>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3806034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44A61-3FB5-4157-BE78-CAE28FEA01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4A94234-4070-4AB1-B7A1-233C862995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24DA0DA-0622-4789-8FE3-DAD5D7E77D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2AE011-25E4-42A2-9F0B-34772082CB42}"/>
              </a:ext>
            </a:extLst>
          </p:cNvPr>
          <p:cNvSpPr>
            <a:spLocks noGrp="1"/>
          </p:cNvSpPr>
          <p:nvPr>
            <p:ph type="dt" sz="half" idx="10"/>
          </p:nvPr>
        </p:nvSpPr>
        <p:spPr/>
        <p:txBody>
          <a:bodyPr/>
          <a:lstStyle/>
          <a:p>
            <a:fld id="{FA864BFB-202C-4425-A151-2C9E015A9800}" type="datetimeFigureOut">
              <a:rPr lang="en-IN" smtClean="0"/>
              <a:t>25/03/2023</a:t>
            </a:fld>
            <a:endParaRPr lang="en-IN"/>
          </a:p>
        </p:txBody>
      </p:sp>
      <p:sp>
        <p:nvSpPr>
          <p:cNvPr id="6" name="Footer Placeholder 5">
            <a:extLst>
              <a:ext uri="{FF2B5EF4-FFF2-40B4-BE49-F238E27FC236}">
                <a16:creationId xmlns:a16="http://schemas.microsoft.com/office/drawing/2014/main" id="{8D32873F-038F-4F7F-B40D-30FBB7AA86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8AFF363-27FF-40A1-A973-D685497F0D7C}"/>
              </a:ext>
            </a:extLst>
          </p:cNvPr>
          <p:cNvSpPr>
            <a:spLocks noGrp="1"/>
          </p:cNvSpPr>
          <p:nvPr>
            <p:ph type="sldNum" sz="quarter" idx="12"/>
          </p:nvPr>
        </p:nvSpPr>
        <p:spPr/>
        <p:txBody>
          <a:bodyPr/>
          <a:lstStyle/>
          <a:p>
            <a:fld id="{704D34E9-CB2B-4456-B64C-6DF5211BD35B}" type="slidenum">
              <a:rPr lang="en-IN" smtClean="0"/>
              <a:t>‹#›</a:t>
            </a:fld>
            <a:endParaRPr lang="en-IN"/>
          </a:p>
        </p:txBody>
      </p:sp>
    </p:spTree>
    <p:extLst>
      <p:ext uri="{BB962C8B-B14F-4D97-AF65-F5344CB8AC3E}">
        <p14:creationId xmlns:p14="http://schemas.microsoft.com/office/powerpoint/2010/main" val="2777332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90ACBE-7476-4502-8BFD-7740D66986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3D186CA-DC11-4EB4-9DDD-10C41E17CB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EA3E4E4-58C1-4C59-BCED-383137A642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864BFB-202C-4425-A151-2C9E015A9800}" type="datetimeFigureOut">
              <a:rPr lang="en-IN" smtClean="0"/>
              <a:t>25/03/2023</a:t>
            </a:fld>
            <a:endParaRPr lang="en-IN"/>
          </a:p>
        </p:txBody>
      </p:sp>
      <p:sp>
        <p:nvSpPr>
          <p:cNvPr id="5" name="Footer Placeholder 4">
            <a:extLst>
              <a:ext uri="{FF2B5EF4-FFF2-40B4-BE49-F238E27FC236}">
                <a16:creationId xmlns:a16="http://schemas.microsoft.com/office/drawing/2014/main" id="{1622D5D2-4843-459B-AA75-EC1FD30ECF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B0C87DC-056A-47A5-A588-56E0FF388F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D34E9-CB2B-4456-B64C-6DF5211BD35B}" type="slidenum">
              <a:rPr lang="en-IN" smtClean="0"/>
              <a:t>‹#›</a:t>
            </a:fld>
            <a:endParaRPr lang="en-IN"/>
          </a:p>
        </p:txBody>
      </p:sp>
    </p:spTree>
    <p:extLst>
      <p:ext uri="{BB962C8B-B14F-4D97-AF65-F5344CB8AC3E}">
        <p14:creationId xmlns:p14="http://schemas.microsoft.com/office/powerpoint/2010/main" val="364533536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9.png"/><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12">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E3EC271-6F60-4295-9991-ECDDC5004F0A}"/>
              </a:ext>
            </a:extLst>
          </p:cNvPr>
          <p:cNvSpPr>
            <a:spLocks noGrp="1"/>
          </p:cNvSpPr>
          <p:nvPr>
            <p:ph type="ctrTitle"/>
          </p:nvPr>
        </p:nvSpPr>
        <p:spPr>
          <a:xfrm>
            <a:off x="965200" y="1383527"/>
            <a:ext cx="6117158" cy="4175166"/>
          </a:xfrm>
        </p:spPr>
        <p:txBody>
          <a:bodyPr anchor="ctr">
            <a:normAutofit/>
          </a:bodyPr>
          <a:lstStyle/>
          <a:p>
            <a:pPr algn="r"/>
            <a:r>
              <a:rPr lang="en-US" sz="8800" dirty="0"/>
              <a:t>IRACP Norms </a:t>
            </a:r>
            <a:endParaRPr lang="en-IN" sz="8800" dirty="0"/>
          </a:p>
        </p:txBody>
      </p:sp>
      <p:sp>
        <p:nvSpPr>
          <p:cNvPr id="6" name="Subtitle 5">
            <a:extLst>
              <a:ext uri="{FF2B5EF4-FFF2-40B4-BE49-F238E27FC236}">
                <a16:creationId xmlns:a16="http://schemas.microsoft.com/office/drawing/2014/main" id="{7CDCE7A6-A27D-4FEE-BBE7-8F1358959632}"/>
              </a:ext>
            </a:extLst>
          </p:cNvPr>
          <p:cNvSpPr>
            <a:spLocks noGrp="1"/>
          </p:cNvSpPr>
          <p:nvPr>
            <p:ph type="subTitle" idx="1"/>
          </p:nvPr>
        </p:nvSpPr>
        <p:spPr>
          <a:xfrm>
            <a:off x="7986955" y="2573422"/>
            <a:ext cx="3113064" cy="1795378"/>
          </a:xfrm>
        </p:spPr>
        <p:txBody>
          <a:bodyPr anchor="ctr">
            <a:normAutofit/>
          </a:bodyPr>
          <a:lstStyle/>
          <a:p>
            <a:pPr algn="l"/>
            <a:r>
              <a:rPr lang="en-US" dirty="0"/>
              <a:t>Issued by RBI</a:t>
            </a:r>
            <a:endParaRPr lang="en-IN"/>
          </a:p>
        </p:txBody>
      </p:sp>
      <p:cxnSp>
        <p:nvCxnSpPr>
          <p:cNvPr id="17" name="Straight Connector 16">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793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Upgradation - Restructured Accounts	</a:t>
            </a:r>
            <a:endParaRPr lang="en-IN"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447308" y="591344"/>
            <a:ext cx="6906491" cy="5585619"/>
          </a:xfrm>
        </p:spPr>
        <p:txBody>
          <a:bodyPr anchor="ctr">
            <a:normAutofit fontScale="92500"/>
          </a:bodyPr>
          <a:lstStyle/>
          <a:p>
            <a:endParaRPr lang="en-US" sz="1300" dirty="0"/>
          </a:p>
          <a:p>
            <a:endParaRPr lang="en-US" sz="1300" dirty="0"/>
          </a:p>
          <a:p>
            <a:endParaRPr lang="en-US" sz="1300" dirty="0"/>
          </a:p>
          <a:p>
            <a:endParaRPr lang="en-US" sz="2200" dirty="0"/>
          </a:p>
          <a:p>
            <a:r>
              <a:rPr lang="en-US" sz="2400" b="1" dirty="0"/>
              <a:t>MSMEs wherein exposure is less than Rs. 25 Crore</a:t>
            </a:r>
          </a:p>
          <a:p>
            <a:pPr lvl="1" algn="just"/>
            <a:r>
              <a:rPr lang="en-US" sz="2000" dirty="0"/>
              <a:t>Satisfactory Performance during Specified Period</a:t>
            </a:r>
          </a:p>
          <a:p>
            <a:pPr lvl="1" algn="just"/>
            <a:r>
              <a:rPr lang="en-US" sz="2000" dirty="0"/>
              <a:t>Satisfactory Performance : No overdue for more than 30 days</a:t>
            </a:r>
          </a:p>
          <a:p>
            <a:pPr lvl="1" algn="just"/>
            <a:r>
              <a:rPr lang="en-US" sz="2000" dirty="0"/>
              <a:t>Specified Period : One year from the date of payment of interest / principal whichever is later</a:t>
            </a:r>
          </a:p>
          <a:p>
            <a:r>
              <a:rPr lang="en-US" sz="2400" b="1" dirty="0"/>
              <a:t>Other than MSME : Exposure </a:t>
            </a:r>
            <a:r>
              <a:rPr lang="en-US" sz="2400" b="1" dirty="0" err="1"/>
              <a:t>upto</a:t>
            </a:r>
            <a:r>
              <a:rPr lang="en-US" sz="2400" b="1" dirty="0"/>
              <a:t> Rs. 100 Crore</a:t>
            </a:r>
          </a:p>
          <a:p>
            <a:pPr lvl="1" algn="just"/>
            <a:r>
              <a:rPr lang="en-US" sz="2000" dirty="0"/>
              <a:t>Satisfactory Performance during the period from the “date of implementation” of the RP </a:t>
            </a:r>
            <a:r>
              <a:rPr lang="en-US" sz="2000" dirty="0" err="1"/>
              <a:t>upto</a:t>
            </a:r>
            <a:r>
              <a:rPr lang="en-US" sz="2000" dirty="0"/>
              <a:t> the date by which at least 10% of the outstanding is paid</a:t>
            </a:r>
          </a:p>
          <a:p>
            <a:pPr lvl="1" algn="just"/>
            <a:r>
              <a:rPr lang="en-US" sz="2000" dirty="0"/>
              <a:t>Satisfactory Performance : Borrower is not in default at any time during the period</a:t>
            </a:r>
          </a:p>
          <a:p>
            <a:pPr indent="-228600"/>
            <a:r>
              <a:rPr lang="en-US" sz="2400" b="1" dirty="0"/>
              <a:t>Exposure above Rs. 100 Crore : (</a:t>
            </a:r>
            <a:r>
              <a:rPr lang="en-US" sz="2200" b="1" dirty="0"/>
              <a:t>Additional Requirement)</a:t>
            </a:r>
          </a:p>
          <a:p>
            <a:pPr marL="685800" indent="-228600"/>
            <a:r>
              <a:rPr lang="en-US" sz="2100" dirty="0"/>
              <a:t>Should be </a:t>
            </a:r>
            <a:r>
              <a:rPr lang="en-US" sz="2100" dirty="0" err="1"/>
              <a:t>atleast</a:t>
            </a:r>
            <a:r>
              <a:rPr lang="en-US" sz="2100" dirty="0"/>
              <a:t> rated as investment grade (BBB- or better)</a:t>
            </a:r>
          </a:p>
          <a:p>
            <a:endParaRPr lang="en-US" sz="2400" b="1" dirty="0"/>
          </a:p>
          <a:p>
            <a:pPr marL="457200" lvl="1" indent="0">
              <a:buNone/>
            </a:pPr>
            <a:endParaRPr lang="en-US" sz="1300" dirty="0"/>
          </a:p>
          <a:p>
            <a:pPr marL="0" lvl="1" indent="0">
              <a:buNone/>
            </a:pPr>
            <a:endParaRPr lang="en-US" sz="1300" dirty="0"/>
          </a:p>
          <a:p>
            <a:pPr marL="457200" lvl="1" indent="0">
              <a:buNone/>
            </a:pPr>
            <a:endParaRPr lang="en-US" sz="1300" dirty="0"/>
          </a:p>
          <a:p>
            <a:pPr lvl="1"/>
            <a:endParaRPr lang="en-US" sz="1300" dirty="0"/>
          </a:p>
          <a:p>
            <a:pPr marL="0" lvl="1" indent="0">
              <a:buNone/>
            </a:pPr>
            <a:endParaRPr lang="en-US" sz="1300" dirty="0"/>
          </a:p>
          <a:p>
            <a:pPr marL="457200" lvl="1" indent="0">
              <a:buNone/>
            </a:pPr>
            <a:endParaRPr lang="en-IN" sz="1300" dirty="0"/>
          </a:p>
        </p:txBody>
      </p:sp>
    </p:spTree>
    <p:extLst>
      <p:ext uri="{BB962C8B-B14F-4D97-AF65-F5344CB8AC3E}">
        <p14:creationId xmlns:p14="http://schemas.microsoft.com/office/powerpoint/2010/main" val="2001954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8"/>
          <p:cNvGraphicFramePr>
            <a:graphicFrameLocks/>
          </p:cNvGraphicFramePr>
          <p:nvPr>
            <p:extLst>
              <p:ext uri="{D42A27DB-BD31-4B8C-83A1-F6EECF244321}">
                <p14:modId xmlns:p14="http://schemas.microsoft.com/office/powerpoint/2010/main" val="4153515457"/>
              </p:ext>
            </p:extLst>
          </p:nvPr>
        </p:nvGraphicFramePr>
        <p:xfrm>
          <a:off x="818871" y="777922"/>
          <a:ext cx="10467832" cy="5295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1419368" y="2886501"/>
            <a:ext cx="1733266" cy="1078173"/>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pc="-5" dirty="0">
                <a:solidFill>
                  <a:schemeClr val="tx1"/>
                </a:solidFill>
                <a:ea typeface="Cambria" panose="02040503050406030204" pitchFamily="18" charset="0"/>
                <a:cs typeface="Arial"/>
              </a:rPr>
              <a:t>Does not  </a:t>
            </a:r>
            <a:r>
              <a:rPr lang="en-US" dirty="0">
                <a:solidFill>
                  <a:schemeClr val="tx1"/>
                </a:solidFill>
                <a:ea typeface="Cambria" panose="02040503050406030204" pitchFamily="18" charset="0"/>
                <a:cs typeface="Arial"/>
              </a:rPr>
              <a:t>disclose</a:t>
            </a:r>
            <a:r>
              <a:rPr lang="en-US" spc="-100" dirty="0">
                <a:solidFill>
                  <a:schemeClr val="tx1"/>
                </a:solidFill>
                <a:ea typeface="Cambria" panose="02040503050406030204" pitchFamily="18" charset="0"/>
                <a:cs typeface="Arial"/>
              </a:rPr>
              <a:t> </a:t>
            </a:r>
            <a:r>
              <a:rPr lang="en-US" spc="-5" dirty="0">
                <a:solidFill>
                  <a:schemeClr val="tx1"/>
                </a:solidFill>
                <a:ea typeface="Cambria" panose="02040503050406030204" pitchFamily="18" charset="0"/>
                <a:cs typeface="Arial"/>
              </a:rPr>
              <a:t>any  problems</a:t>
            </a:r>
            <a:endParaRPr lang="en-US" dirty="0">
              <a:solidFill>
                <a:schemeClr val="tx1"/>
              </a:solidFill>
              <a:ea typeface="Cambria" panose="02040503050406030204" pitchFamily="18" charset="0"/>
            </a:endParaRPr>
          </a:p>
        </p:txBody>
      </p:sp>
      <p:sp>
        <p:nvSpPr>
          <p:cNvPr id="4" name="Rectangle 3"/>
          <p:cNvSpPr/>
          <p:nvPr/>
        </p:nvSpPr>
        <p:spPr>
          <a:xfrm>
            <a:off x="1419368" y="3993108"/>
            <a:ext cx="1733266" cy="1078173"/>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R="113030" indent="-1270" algn="just">
              <a:lnSpc>
                <a:spcPts val="1660"/>
              </a:lnSpc>
              <a:spcBef>
                <a:spcPts val="625"/>
              </a:spcBef>
            </a:pPr>
            <a:r>
              <a:rPr lang="en-US" spc="-5" dirty="0">
                <a:solidFill>
                  <a:schemeClr val="tx1"/>
                </a:solidFill>
                <a:ea typeface="Cambria" panose="02040503050406030204" pitchFamily="18" charset="0"/>
                <a:cs typeface="Arial"/>
              </a:rPr>
              <a:t>Does not  carry more  than normal  risk</a:t>
            </a:r>
          </a:p>
        </p:txBody>
      </p:sp>
      <p:sp>
        <p:nvSpPr>
          <p:cNvPr id="5" name="Rectangle 4"/>
          <p:cNvSpPr/>
          <p:nvPr/>
        </p:nvSpPr>
        <p:spPr>
          <a:xfrm>
            <a:off x="1419368" y="5110520"/>
            <a:ext cx="1733266" cy="1078173"/>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R="113030" indent="-1270" algn="just">
              <a:lnSpc>
                <a:spcPts val="1660"/>
              </a:lnSpc>
              <a:spcBef>
                <a:spcPts val="625"/>
              </a:spcBef>
            </a:pPr>
            <a:r>
              <a:rPr lang="en-US" spc="-5" dirty="0">
                <a:solidFill>
                  <a:schemeClr val="tx1"/>
                </a:solidFill>
                <a:ea typeface="Cambria" panose="02040503050406030204" pitchFamily="18" charset="0"/>
                <a:cs typeface="Arial"/>
              </a:rPr>
              <a:t>Not a non –  performing  asset</a:t>
            </a:r>
          </a:p>
        </p:txBody>
      </p:sp>
      <p:sp>
        <p:nvSpPr>
          <p:cNvPr id="6" name="Rectangle 5"/>
          <p:cNvSpPr/>
          <p:nvPr/>
        </p:nvSpPr>
        <p:spPr>
          <a:xfrm>
            <a:off x="4164842" y="2914935"/>
            <a:ext cx="1730991" cy="2156346"/>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R="113030" indent="-1270" algn="just">
              <a:lnSpc>
                <a:spcPct val="150000"/>
              </a:lnSpc>
              <a:spcBef>
                <a:spcPts val="625"/>
              </a:spcBef>
            </a:pPr>
            <a:r>
              <a:rPr lang="en-US" spc="-5" dirty="0">
                <a:solidFill>
                  <a:schemeClr val="tx1"/>
                </a:solidFill>
                <a:ea typeface="Cambria" panose="02040503050406030204" pitchFamily="18" charset="0"/>
                <a:cs typeface="Arial"/>
              </a:rPr>
              <a:t>Remained NPA  for a period less  than or equal to  12 months</a:t>
            </a:r>
          </a:p>
        </p:txBody>
      </p:sp>
      <p:sp>
        <p:nvSpPr>
          <p:cNvPr id="7" name="Rectangle 6"/>
          <p:cNvSpPr/>
          <p:nvPr/>
        </p:nvSpPr>
        <p:spPr>
          <a:xfrm>
            <a:off x="6858002" y="2916069"/>
            <a:ext cx="1733266" cy="1559825"/>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26670" marR="19685" algn="just">
              <a:lnSpc>
                <a:spcPts val="1660"/>
              </a:lnSpc>
              <a:spcAft>
                <a:spcPts val="4200"/>
              </a:spcAft>
            </a:pPr>
            <a:r>
              <a:rPr lang="en-US" sz="1600" spc="-5" dirty="0">
                <a:solidFill>
                  <a:schemeClr val="tx1"/>
                </a:solidFill>
                <a:ea typeface="Cambria" panose="02040503050406030204" pitchFamily="18" charset="0"/>
                <a:cs typeface="Arial"/>
              </a:rPr>
              <a:t>Remained </a:t>
            </a:r>
            <a:r>
              <a:rPr lang="en-US" sz="1600" dirty="0">
                <a:solidFill>
                  <a:schemeClr val="tx1"/>
                </a:solidFill>
                <a:ea typeface="Cambria" panose="02040503050406030204" pitchFamily="18" charset="0"/>
                <a:cs typeface="Arial"/>
              </a:rPr>
              <a:t>in</a:t>
            </a:r>
            <a:r>
              <a:rPr lang="en-US" sz="1600" spc="-60" dirty="0">
                <a:solidFill>
                  <a:schemeClr val="tx1"/>
                </a:solidFill>
                <a:ea typeface="Cambria" panose="02040503050406030204" pitchFamily="18" charset="0"/>
                <a:cs typeface="Arial"/>
              </a:rPr>
              <a:t> </a:t>
            </a:r>
            <a:r>
              <a:rPr lang="en-US" sz="1600" spc="-5" dirty="0">
                <a:solidFill>
                  <a:schemeClr val="tx1"/>
                </a:solidFill>
                <a:ea typeface="Cambria" panose="02040503050406030204" pitchFamily="18" charset="0"/>
                <a:cs typeface="Arial"/>
              </a:rPr>
              <a:t>the  sub-standard  category for a  period of &gt;12  months</a:t>
            </a:r>
            <a:endParaRPr lang="en-US" sz="1600" dirty="0">
              <a:solidFill>
                <a:schemeClr val="tx1"/>
              </a:solidFill>
              <a:ea typeface="Cambria" panose="02040503050406030204" pitchFamily="18" charset="0"/>
              <a:cs typeface="Arial"/>
            </a:endParaRPr>
          </a:p>
        </p:txBody>
      </p:sp>
      <p:sp>
        <p:nvSpPr>
          <p:cNvPr id="8" name="Rectangle 7"/>
          <p:cNvSpPr/>
          <p:nvPr/>
        </p:nvSpPr>
        <p:spPr>
          <a:xfrm>
            <a:off x="6858002" y="4532194"/>
            <a:ext cx="1733266" cy="1474528"/>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15875" marR="7620" indent="77470" algn="just">
              <a:spcAft>
                <a:spcPts val="6000"/>
              </a:spcAft>
            </a:pPr>
            <a:r>
              <a:rPr lang="en-US" sz="1600" spc="-5" dirty="0">
                <a:solidFill>
                  <a:schemeClr val="tx1"/>
                </a:solidFill>
                <a:ea typeface="Cambria" panose="02040503050406030204" pitchFamily="18" charset="0"/>
                <a:cs typeface="Arial"/>
              </a:rPr>
              <a:t>Collection &amp;  liquidation in  full is highly  improbable</a:t>
            </a:r>
            <a:r>
              <a:rPr lang="en-US" sz="1600" spc="-50" dirty="0">
                <a:solidFill>
                  <a:schemeClr val="tx1"/>
                </a:solidFill>
                <a:ea typeface="Cambria" panose="02040503050406030204" pitchFamily="18" charset="0"/>
                <a:cs typeface="Arial"/>
              </a:rPr>
              <a:t> </a:t>
            </a:r>
            <a:r>
              <a:rPr lang="en-US" sz="1600" spc="-5" dirty="0">
                <a:solidFill>
                  <a:schemeClr val="tx1"/>
                </a:solidFill>
                <a:ea typeface="Cambria" panose="02040503050406030204" pitchFamily="18" charset="0"/>
                <a:cs typeface="Arial"/>
              </a:rPr>
              <a:t>or  questionable</a:t>
            </a:r>
            <a:endParaRPr lang="en-US" sz="1600" dirty="0">
              <a:solidFill>
                <a:schemeClr val="tx1"/>
              </a:solidFill>
              <a:ea typeface="Cambria" panose="02040503050406030204" pitchFamily="18" charset="0"/>
              <a:cs typeface="Arial"/>
            </a:endParaRPr>
          </a:p>
        </p:txBody>
      </p:sp>
      <p:sp>
        <p:nvSpPr>
          <p:cNvPr id="9" name="Rectangle 8"/>
          <p:cNvSpPr/>
          <p:nvPr/>
        </p:nvSpPr>
        <p:spPr>
          <a:xfrm>
            <a:off x="9362365" y="2927445"/>
            <a:ext cx="1924338" cy="539088"/>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564515" marR="73025" indent="-486409" algn="just">
              <a:lnSpc>
                <a:spcPts val="1660"/>
              </a:lnSpc>
              <a:spcBef>
                <a:spcPts val="840"/>
              </a:spcBef>
            </a:pPr>
            <a:r>
              <a:rPr lang="en-US" sz="1600" spc="-5" dirty="0">
                <a:solidFill>
                  <a:schemeClr val="tx1"/>
                </a:solidFill>
                <a:ea typeface="Cambria" panose="02040503050406030204" pitchFamily="18" charset="0"/>
                <a:cs typeface="Arial"/>
              </a:rPr>
              <a:t>Loss</a:t>
            </a:r>
            <a:r>
              <a:rPr lang="en-US" sz="1600" spc="-35" dirty="0">
                <a:solidFill>
                  <a:schemeClr val="tx1"/>
                </a:solidFill>
                <a:ea typeface="Cambria" panose="02040503050406030204" pitchFamily="18" charset="0"/>
                <a:cs typeface="Arial"/>
              </a:rPr>
              <a:t> i</a:t>
            </a:r>
            <a:r>
              <a:rPr lang="en-US" sz="1600" spc="-5" dirty="0">
                <a:solidFill>
                  <a:schemeClr val="tx1"/>
                </a:solidFill>
                <a:ea typeface="Cambria" panose="02040503050406030204" pitchFamily="18" charset="0"/>
                <a:cs typeface="Arial"/>
              </a:rPr>
              <a:t>dentified  by</a:t>
            </a:r>
            <a:r>
              <a:rPr lang="en-US" sz="1600" spc="-90" dirty="0">
                <a:solidFill>
                  <a:schemeClr val="tx1"/>
                </a:solidFill>
                <a:ea typeface="Cambria" panose="02040503050406030204" pitchFamily="18" charset="0"/>
                <a:cs typeface="Arial"/>
              </a:rPr>
              <a:t> </a:t>
            </a:r>
            <a:r>
              <a:rPr lang="en-US" sz="1600" spc="-5" dirty="0">
                <a:solidFill>
                  <a:schemeClr val="tx1"/>
                </a:solidFill>
                <a:ea typeface="Cambria" panose="02040503050406030204" pitchFamily="18" charset="0"/>
                <a:cs typeface="Arial"/>
              </a:rPr>
              <a:t>:</a:t>
            </a:r>
            <a:endParaRPr lang="en-US" sz="1600" dirty="0">
              <a:solidFill>
                <a:schemeClr val="tx1"/>
              </a:solidFill>
              <a:ea typeface="Cambria" panose="02040503050406030204" pitchFamily="18" charset="0"/>
              <a:cs typeface="Arial"/>
            </a:endParaRPr>
          </a:p>
        </p:txBody>
      </p:sp>
      <p:sp>
        <p:nvSpPr>
          <p:cNvPr id="10" name="Rectangle 9"/>
          <p:cNvSpPr/>
          <p:nvPr/>
        </p:nvSpPr>
        <p:spPr>
          <a:xfrm>
            <a:off x="9362365" y="3677501"/>
            <a:ext cx="1924338" cy="539088"/>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100965" algn="just">
              <a:lnSpc>
                <a:spcPct val="100000"/>
              </a:lnSpc>
              <a:spcBef>
                <a:spcPts val="1400"/>
              </a:spcBef>
            </a:pPr>
            <a:r>
              <a:rPr lang="en-US" sz="1600" spc="-5" dirty="0">
                <a:solidFill>
                  <a:schemeClr val="tx1"/>
                </a:solidFill>
                <a:ea typeface="Cambria" panose="02040503050406030204" pitchFamily="18" charset="0"/>
                <a:cs typeface="Arial"/>
              </a:rPr>
              <a:t>1. The</a:t>
            </a:r>
            <a:r>
              <a:rPr lang="en-US" sz="1600" spc="-90" dirty="0">
                <a:solidFill>
                  <a:schemeClr val="tx1"/>
                </a:solidFill>
                <a:ea typeface="Cambria" panose="02040503050406030204" pitchFamily="18" charset="0"/>
                <a:cs typeface="Arial"/>
              </a:rPr>
              <a:t> </a:t>
            </a:r>
            <a:r>
              <a:rPr lang="en-US" sz="1600" spc="-5" dirty="0">
                <a:solidFill>
                  <a:schemeClr val="tx1"/>
                </a:solidFill>
                <a:ea typeface="Cambria" panose="02040503050406030204" pitchFamily="18" charset="0"/>
                <a:cs typeface="Arial"/>
              </a:rPr>
              <a:t>bank</a:t>
            </a:r>
            <a:endParaRPr lang="en-US" sz="1600" dirty="0">
              <a:solidFill>
                <a:schemeClr val="tx1"/>
              </a:solidFill>
              <a:ea typeface="Cambria" panose="02040503050406030204" pitchFamily="18" charset="0"/>
              <a:cs typeface="Arial"/>
            </a:endParaRPr>
          </a:p>
        </p:txBody>
      </p:sp>
      <p:sp>
        <p:nvSpPr>
          <p:cNvPr id="11" name="Rectangle 10"/>
          <p:cNvSpPr/>
          <p:nvPr/>
        </p:nvSpPr>
        <p:spPr>
          <a:xfrm>
            <a:off x="9362365" y="4291077"/>
            <a:ext cx="1924338" cy="836499"/>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212725" marR="38100" indent="-169545" algn="just">
              <a:lnSpc>
                <a:spcPts val="1660"/>
              </a:lnSpc>
              <a:spcBef>
                <a:spcPts val="459"/>
              </a:spcBef>
            </a:pPr>
            <a:r>
              <a:rPr lang="en-US" sz="1600" spc="-5" dirty="0">
                <a:solidFill>
                  <a:schemeClr val="tx1"/>
                </a:solidFill>
                <a:ea typeface="Cambria" panose="02040503050406030204" pitchFamily="18" charset="0"/>
                <a:cs typeface="Arial"/>
              </a:rPr>
              <a:t>2. The</a:t>
            </a:r>
            <a:r>
              <a:rPr lang="en-US" sz="1600" spc="-80" dirty="0">
                <a:solidFill>
                  <a:schemeClr val="tx1"/>
                </a:solidFill>
                <a:ea typeface="Cambria" panose="02040503050406030204" pitchFamily="18" charset="0"/>
                <a:cs typeface="Arial"/>
              </a:rPr>
              <a:t> </a:t>
            </a:r>
            <a:r>
              <a:rPr lang="en-US" sz="1600" spc="-5" dirty="0">
                <a:solidFill>
                  <a:schemeClr val="tx1"/>
                </a:solidFill>
                <a:ea typeface="Cambria" panose="02040503050406030204" pitchFamily="18" charset="0"/>
                <a:cs typeface="Arial"/>
              </a:rPr>
              <a:t>internal  or external  auditors</a:t>
            </a:r>
            <a:endParaRPr lang="en-US" sz="1600" dirty="0">
              <a:solidFill>
                <a:schemeClr val="tx1"/>
              </a:solidFill>
              <a:ea typeface="Cambria" panose="02040503050406030204" pitchFamily="18" charset="0"/>
              <a:cs typeface="Arial"/>
            </a:endParaRPr>
          </a:p>
        </p:txBody>
      </p:sp>
      <p:sp>
        <p:nvSpPr>
          <p:cNvPr id="12" name="Rectangle 11"/>
          <p:cNvSpPr/>
          <p:nvPr/>
        </p:nvSpPr>
        <p:spPr>
          <a:xfrm>
            <a:off x="9362365" y="5183305"/>
            <a:ext cx="1924338" cy="539088"/>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179070" marR="144780" indent="-26034" algn="just">
              <a:lnSpc>
                <a:spcPts val="1660"/>
              </a:lnSpc>
              <a:spcBef>
                <a:spcPts val="840"/>
              </a:spcBef>
            </a:pPr>
            <a:r>
              <a:rPr lang="en-US" sz="1600" spc="-5" dirty="0">
                <a:solidFill>
                  <a:schemeClr val="tx1"/>
                </a:solidFill>
                <a:ea typeface="Cambria" panose="02040503050406030204" pitchFamily="18" charset="0"/>
                <a:cs typeface="Arial"/>
              </a:rPr>
              <a:t>3. The</a:t>
            </a:r>
            <a:r>
              <a:rPr lang="en-US" sz="1600" spc="-90" dirty="0">
                <a:solidFill>
                  <a:schemeClr val="tx1"/>
                </a:solidFill>
                <a:ea typeface="Cambria" panose="02040503050406030204" pitchFamily="18" charset="0"/>
                <a:cs typeface="Arial"/>
              </a:rPr>
              <a:t> </a:t>
            </a:r>
            <a:r>
              <a:rPr lang="en-US" sz="1600" spc="-5" dirty="0">
                <a:solidFill>
                  <a:schemeClr val="tx1"/>
                </a:solidFill>
                <a:ea typeface="Cambria" panose="02040503050406030204" pitchFamily="18" charset="0"/>
                <a:cs typeface="Arial"/>
              </a:rPr>
              <a:t>RBI  inspection</a:t>
            </a:r>
            <a:endParaRPr lang="en-US" sz="1600" dirty="0">
              <a:solidFill>
                <a:schemeClr val="tx1"/>
              </a:solidFill>
              <a:ea typeface="Cambria" panose="02040503050406030204" pitchFamily="18" charset="0"/>
              <a:cs typeface="Arial"/>
            </a:endParaRPr>
          </a:p>
        </p:txBody>
      </p:sp>
      <p:cxnSp>
        <p:nvCxnSpPr>
          <p:cNvPr id="14" name="Straight Connector 13"/>
          <p:cNvCxnSpPr/>
          <p:nvPr/>
        </p:nvCxnSpPr>
        <p:spPr>
          <a:xfrm flipH="1">
            <a:off x="1078173" y="2886501"/>
            <a:ext cx="13648" cy="2835892"/>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3855494" y="2828210"/>
            <a:ext cx="6822" cy="1164898"/>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H="1">
            <a:off x="6550929" y="2813714"/>
            <a:ext cx="13648" cy="2455744"/>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9029699" y="2813714"/>
            <a:ext cx="61415" cy="2639135"/>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1091821" y="3410659"/>
            <a:ext cx="3275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a:off x="6564577" y="3730100"/>
            <a:ext cx="3275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9034818" y="5452849"/>
            <a:ext cx="3275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a:off x="1098645" y="4475894"/>
            <a:ext cx="3275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9060405" y="4709326"/>
            <a:ext cx="3275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a:off x="1098645" y="5705189"/>
            <a:ext cx="3275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a:off x="9060406" y="3947045"/>
            <a:ext cx="3275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p:cNvCxnSpPr/>
          <p:nvPr/>
        </p:nvCxnSpPr>
        <p:spPr>
          <a:xfrm>
            <a:off x="6530455" y="5284099"/>
            <a:ext cx="3275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p:cNvCxnSpPr/>
          <p:nvPr/>
        </p:nvCxnSpPr>
        <p:spPr>
          <a:xfrm>
            <a:off x="3855494" y="3977609"/>
            <a:ext cx="3275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595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C68A55F-7B32-44D8-AEE5-1AF405326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5320" y="429030"/>
            <a:ext cx="2834640" cy="5457589"/>
          </a:xfrm>
        </p:spPr>
        <p:txBody>
          <a:bodyPr anchor="ctr">
            <a:normAutofit/>
          </a:bodyPr>
          <a:lstStyle/>
          <a:p>
            <a:r>
              <a:rPr lang="en-US" sz="4000"/>
              <a:t>Down-gradation</a:t>
            </a:r>
            <a:endParaRPr lang="en-IN" sz="4000"/>
          </a:p>
        </p:txBody>
      </p:sp>
      <p:sp>
        <p:nvSpPr>
          <p:cNvPr id="20" name="Rectangle 19">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320" y="6112341"/>
            <a:ext cx="10835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045208" y="4686084"/>
            <a:ext cx="54864" cy="2834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07EE7957-DF9C-4609-9308-A5437B74A8DA}"/>
              </a:ext>
            </a:extLst>
          </p:cNvPr>
          <p:cNvGraphicFramePr>
            <a:graphicFrameLocks noGrp="1"/>
          </p:cNvGraphicFramePr>
          <p:nvPr>
            <p:ph idx="1"/>
            <p:extLst>
              <p:ext uri="{D42A27DB-BD31-4B8C-83A1-F6EECF244321}">
                <p14:modId xmlns:p14="http://schemas.microsoft.com/office/powerpoint/2010/main" val="810602958"/>
              </p:ext>
            </p:extLst>
          </p:nvPr>
        </p:nvGraphicFramePr>
        <p:xfrm>
          <a:off x="4041648" y="429030"/>
          <a:ext cx="7452360" cy="5459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1392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8" name="Rectangle 17">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3631" y="809898"/>
            <a:ext cx="9942716" cy="1554480"/>
          </a:xfrm>
        </p:spPr>
        <p:txBody>
          <a:bodyPr anchor="ctr">
            <a:normAutofit/>
          </a:bodyPr>
          <a:lstStyle/>
          <a:p>
            <a:r>
              <a:rPr lang="en-US" sz="3400" dirty="0">
                <a:latin typeface="+mn-lt"/>
                <a:ea typeface="Cambria" panose="02040503050406030204" pitchFamily="18" charset="0"/>
              </a:rPr>
              <a:t>In certain cases, the same can directly be classified to Doubtful / Loss asset category</a:t>
            </a:r>
            <a:br>
              <a:rPr lang="en-US" sz="3400" dirty="0">
                <a:latin typeface="+mn-lt"/>
                <a:ea typeface="Cambria" panose="02040503050406030204" pitchFamily="18" charset="0"/>
              </a:rPr>
            </a:br>
            <a:endParaRPr lang="en-IN" sz="3400" dirty="0">
              <a:latin typeface="+mn-lt"/>
              <a:ea typeface="Cambria" panose="02040503050406030204" pitchFamily="18" charset="0"/>
            </a:endParaRPr>
          </a:p>
        </p:txBody>
      </p:sp>
      <p:sp>
        <p:nvSpPr>
          <p:cNvPr id="3" name="Content Placeholder 2"/>
          <p:cNvSpPr>
            <a:spLocks noGrp="1"/>
          </p:cNvSpPr>
          <p:nvPr>
            <p:ph idx="1"/>
          </p:nvPr>
        </p:nvSpPr>
        <p:spPr>
          <a:xfrm>
            <a:off x="1045028" y="2564057"/>
            <a:ext cx="10502538" cy="3124658"/>
          </a:xfrm>
        </p:spPr>
        <p:txBody>
          <a:bodyPr anchor="ctr">
            <a:normAutofit/>
          </a:bodyPr>
          <a:lstStyle/>
          <a:p>
            <a:pPr marL="269875" indent="-269875" algn="just">
              <a:tabLst>
                <a:tab pos="269875" algn="l"/>
              </a:tabLst>
            </a:pPr>
            <a:endParaRPr lang="en-US" sz="2400" dirty="0">
              <a:ea typeface="Cambria" panose="02040503050406030204" pitchFamily="18" charset="0"/>
            </a:endParaRPr>
          </a:p>
          <a:p>
            <a:pPr marL="269875" indent="-269875" algn="just">
              <a:buNone/>
              <a:tabLst>
                <a:tab pos="269875" algn="l"/>
              </a:tabLst>
            </a:pPr>
            <a:r>
              <a:rPr lang="en-US" sz="2400" dirty="0">
                <a:ea typeface="Cambria" panose="02040503050406030204" pitchFamily="18" charset="0"/>
              </a:rPr>
              <a:t>1. If erosion in value of securities is more than 50% , then asset will be classified to Doubtful Category</a:t>
            </a:r>
          </a:p>
          <a:p>
            <a:pPr marL="269875" indent="-269875" algn="just">
              <a:buNone/>
              <a:tabLst>
                <a:tab pos="269875" algn="l"/>
              </a:tabLst>
            </a:pPr>
            <a:endParaRPr lang="en-US" sz="2400" dirty="0">
              <a:ea typeface="Cambria" panose="02040503050406030204" pitchFamily="18" charset="0"/>
            </a:endParaRPr>
          </a:p>
          <a:p>
            <a:pPr marL="269875" indent="-269875" algn="just">
              <a:buNone/>
              <a:tabLst>
                <a:tab pos="269875" algn="l"/>
              </a:tabLst>
            </a:pPr>
            <a:r>
              <a:rPr lang="en-US" sz="2400" dirty="0">
                <a:ea typeface="Cambria" panose="02040503050406030204" pitchFamily="18" charset="0"/>
              </a:rPr>
              <a:t>2. If erosion in value of securities is more than 90% or fraud case , then asset will be classified to Loss Asset</a:t>
            </a:r>
            <a:endParaRPr lang="en-IN" sz="2400" dirty="0">
              <a:ea typeface="Cambria" panose="02040503050406030204" pitchFamily="18" charset="0"/>
            </a:endParaRPr>
          </a:p>
        </p:txBody>
      </p:sp>
      <p:cxnSp>
        <p:nvCxnSpPr>
          <p:cNvPr id="24" name="Straight Connector 23">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1821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8638" y="386930"/>
            <a:ext cx="9236700" cy="1188950"/>
          </a:xfrm>
        </p:spPr>
        <p:txBody>
          <a:bodyPr anchor="b">
            <a:normAutofit/>
          </a:bodyPr>
          <a:lstStyle/>
          <a:p>
            <a:r>
              <a:rPr lang="en-US" sz="5400" dirty="0"/>
              <a:t>Upgradation</a:t>
            </a:r>
            <a:endParaRPr lang="en-IN" sz="5400" dirty="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7"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737407" y="1908256"/>
            <a:ext cx="10143668" cy="4338402"/>
          </a:xfrm>
        </p:spPr>
        <p:txBody>
          <a:bodyPr anchor="ctr">
            <a:normAutofit fontScale="92500"/>
          </a:bodyPr>
          <a:lstStyle/>
          <a:p>
            <a:pPr algn="just">
              <a:lnSpc>
                <a:spcPct val="150000"/>
              </a:lnSpc>
            </a:pPr>
            <a:endParaRPr lang="en-US" sz="2000" dirty="0"/>
          </a:p>
          <a:p>
            <a:pPr algn="just">
              <a:lnSpc>
                <a:spcPct val="150000"/>
              </a:lnSpc>
            </a:pPr>
            <a:r>
              <a:rPr lang="en-US" sz="2000" dirty="0"/>
              <a:t>Only option is to </a:t>
            </a:r>
            <a:r>
              <a:rPr lang="en-US" sz="2000" b="1" dirty="0"/>
              <a:t>Standard account </a:t>
            </a:r>
            <a:r>
              <a:rPr lang="en-US" sz="2000" dirty="0"/>
              <a:t>from any of the categories i.e., a step-by-step ladder not be followed at the time of upgrading the account.</a:t>
            </a:r>
          </a:p>
          <a:p>
            <a:pPr algn="just">
              <a:lnSpc>
                <a:spcPct val="150000"/>
              </a:lnSpc>
            </a:pPr>
            <a:r>
              <a:rPr lang="en-US" sz="2000" dirty="0"/>
              <a:t>Only upon receipt of entire arrears of interest and principal, account should be upgraded.</a:t>
            </a:r>
          </a:p>
          <a:p>
            <a:pPr algn="just">
              <a:lnSpc>
                <a:spcPct val="150000"/>
              </a:lnSpc>
            </a:pPr>
            <a:r>
              <a:rPr lang="en-US" sz="2000" dirty="0"/>
              <a:t>With regard to upgradation of accounts classified as NPA due to restructuring, non-achievement of DCCO, the instruction as specified for such cases shall continue to be applicable.</a:t>
            </a:r>
          </a:p>
          <a:p>
            <a:pPr algn="just">
              <a:lnSpc>
                <a:spcPct val="150000"/>
              </a:lnSpc>
            </a:pPr>
            <a:r>
              <a:rPr lang="en-US" sz="2000" b="1" dirty="0"/>
              <a:t>Where the LIs has multiple exposure : “No overdue” status needs to be achieved with reference to all the exposures of borrower. One NPA &amp; other SMA is not permitted.</a:t>
            </a:r>
          </a:p>
          <a:p>
            <a:pPr algn="just">
              <a:lnSpc>
                <a:spcPct val="150000"/>
              </a:lnSpc>
            </a:pPr>
            <a:endParaRPr lang="en-IN" sz="2000" dirty="0"/>
          </a:p>
        </p:txBody>
      </p:sp>
    </p:spTree>
    <p:extLst>
      <p:ext uri="{BB962C8B-B14F-4D97-AF65-F5344CB8AC3E}">
        <p14:creationId xmlns:p14="http://schemas.microsoft.com/office/powerpoint/2010/main" val="2292855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6BE66-C817-4DD5-A1CD-D66456634587}"/>
              </a:ext>
            </a:extLst>
          </p:cNvPr>
          <p:cNvSpPr>
            <a:spLocks noGrp="1"/>
          </p:cNvSpPr>
          <p:nvPr>
            <p:ph type="title"/>
          </p:nvPr>
        </p:nvSpPr>
        <p:spPr>
          <a:xfrm>
            <a:off x="1653363" y="365760"/>
            <a:ext cx="9367203" cy="1188720"/>
          </a:xfrm>
        </p:spPr>
        <p:txBody>
          <a:bodyPr>
            <a:normAutofit/>
          </a:bodyPr>
          <a:lstStyle/>
          <a:p>
            <a:r>
              <a:rPr lang="en-US" sz="3700" dirty="0"/>
              <a:t>Treatment of Bill Discounting under LC</a:t>
            </a:r>
            <a:endParaRPr lang="en-GB" sz="3700"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BD26487-AE5B-47D2-A48D-84BAC7F7F820}"/>
              </a:ext>
            </a:extLst>
          </p:cNvPr>
          <p:cNvSpPr>
            <a:spLocks noGrp="1"/>
          </p:cNvSpPr>
          <p:nvPr>
            <p:ph idx="1"/>
          </p:nvPr>
        </p:nvSpPr>
        <p:spPr>
          <a:xfrm>
            <a:off x="1653363" y="2176272"/>
            <a:ext cx="9367204" cy="4041648"/>
          </a:xfrm>
        </p:spPr>
        <p:txBody>
          <a:bodyPr anchor="t">
            <a:normAutofit lnSpcReduction="10000"/>
          </a:bodyPr>
          <a:lstStyle/>
          <a:p>
            <a:pPr algn="just">
              <a:lnSpc>
                <a:spcPct val="150000"/>
              </a:lnSpc>
            </a:pPr>
            <a:r>
              <a:rPr lang="en-US" sz="2000" dirty="0"/>
              <a:t>The bills discounted under LC favoring a borrower </a:t>
            </a:r>
            <a:r>
              <a:rPr lang="en-US" sz="2000" dirty="0">
                <a:solidFill>
                  <a:srgbClr val="FF0000"/>
                </a:solidFill>
              </a:rPr>
              <a:t>may not be classified as a Non-performing assets (NPA),</a:t>
            </a:r>
            <a:r>
              <a:rPr lang="en-US" sz="2000" dirty="0"/>
              <a:t> when any other facility granted to the borrower is classified as NPA. </a:t>
            </a:r>
          </a:p>
          <a:p>
            <a:pPr algn="just">
              <a:lnSpc>
                <a:spcPct val="150000"/>
              </a:lnSpc>
            </a:pPr>
            <a:r>
              <a:rPr lang="en-US" sz="2000" dirty="0">
                <a:solidFill>
                  <a:srgbClr val="FF0000"/>
                </a:solidFill>
              </a:rPr>
              <a:t>However, in case documents under LC are not accepted on presentation </a:t>
            </a:r>
            <a:r>
              <a:rPr lang="en-US" sz="2000" dirty="0"/>
              <a:t>or the payment under the LC is not made on the due date by the LC issuing bank for any reason and the borrower does not immediately make good the amount disbursed as a result of discounting of concerned bills, </a:t>
            </a:r>
            <a:r>
              <a:rPr lang="en-US" sz="2000" dirty="0">
                <a:solidFill>
                  <a:srgbClr val="FF0000"/>
                </a:solidFill>
              </a:rPr>
              <a:t>the outstanding bills discounted will immediately be classified as NPA with effect from the date when the other facilities had been classified as NPA.</a:t>
            </a:r>
          </a:p>
        </p:txBody>
      </p:sp>
    </p:spTree>
    <p:extLst>
      <p:ext uri="{BB962C8B-B14F-4D97-AF65-F5344CB8AC3E}">
        <p14:creationId xmlns:p14="http://schemas.microsoft.com/office/powerpoint/2010/main" val="3742344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spc="160">
                <a:solidFill>
                  <a:srgbClr val="FFFFFF"/>
                </a:solidFill>
              </a:rPr>
              <a:t>Provisioning</a:t>
            </a:r>
            <a:r>
              <a:rPr lang="en-US" sz="5400" spc="-114">
                <a:solidFill>
                  <a:srgbClr val="FFFFFF"/>
                </a:solidFill>
              </a:rPr>
              <a:t> </a:t>
            </a:r>
            <a:r>
              <a:rPr lang="en-US" sz="5400" spc="229">
                <a:solidFill>
                  <a:srgbClr val="FFFFFF"/>
                </a:solidFill>
              </a:rPr>
              <a:t>for</a:t>
            </a:r>
            <a:r>
              <a:rPr lang="en-US" sz="5400" spc="-114">
                <a:solidFill>
                  <a:srgbClr val="FFFFFF"/>
                </a:solidFill>
              </a:rPr>
              <a:t> </a:t>
            </a:r>
            <a:r>
              <a:rPr lang="en-US" sz="5400" spc="155">
                <a:solidFill>
                  <a:srgbClr val="FFFFFF"/>
                </a:solidFill>
              </a:rPr>
              <a:t>Loans</a:t>
            </a:r>
            <a:r>
              <a:rPr lang="en-US" sz="5400" spc="-120">
                <a:solidFill>
                  <a:srgbClr val="FFFFFF"/>
                </a:solidFill>
              </a:rPr>
              <a:t> </a:t>
            </a:r>
            <a:r>
              <a:rPr lang="en-US" sz="5400" spc="330">
                <a:solidFill>
                  <a:srgbClr val="FFFFFF"/>
                </a:solidFill>
              </a:rPr>
              <a:t>&amp;</a:t>
            </a:r>
            <a:r>
              <a:rPr lang="en-US" sz="5400" spc="-120">
                <a:solidFill>
                  <a:srgbClr val="FFFFFF"/>
                </a:solidFill>
              </a:rPr>
              <a:t> </a:t>
            </a:r>
            <a:r>
              <a:rPr lang="en-US" sz="5400" spc="175">
                <a:solidFill>
                  <a:srgbClr val="FFFFFF"/>
                </a:solidFill>
              </a:rPr>
              <a:t>Advances</a:t>
            </a:r>
            <a:endParaRPr lang="en-US" sz="5400">
              <a:solidFill>
                <a:srgbClr val="FFFFFF"/>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271" r="2" b="5904"/>
          <a:stretch/>
        </p:blipFill>
        <p:spPr>
          <a:xfrm>
            <a:off x="320040" y="403255"/>
            <a:ext cx="5455917" cy="3806588"/>
          </a:xfrm>
          <a:prstGeom prst="rect">
            <a:avLst/>
          </a:prstGeom>
        </p:spPr>
      </p:pic>
      <p:pic>
        <p:nvPicPr>
          <p:cNvPr id="5" name="Content Placeholder 3">
            <a:extLst>
              <a:ext uri="{FF2B5EF4-FFF2-40B4-BE49-F238E27FC236}">
                <a16:creationId xmlns:a16="http://schemas.microsoft.com/office/drawing/2014/main" id="{0623FCD4-D17A-472E-9C4D-5103906C8E1A}"/>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797" r="3516"/>
          <a:stretch/>
        </p:blipFill>
        <p:spPr>
          <a:xfrm>
            <a:off x="6416043" y="403560"/>
            <a:ext cx="5455917" cy="3805978"/>
          </a:xfrm>
          <a:prstGeom prst="rect">
            <a:avLst/>
          </a:prstGeom>
        </p:spPr>
      </p:pic>
      <p:cxnSp>
        <p:nvCxnSpPr>
          <p:cNvPr id="21" name="Straight Connector 2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4994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71307" y="88433"/>
            <a:ext cx="10608081" cy="1508760"/>
          </a:xfrm>
        </p:spPr>
        <p:txBody>
          <a:bodyPr>
            <a:normAutofit/>
          </a:bodyPr>
          <a:lstStyle/>
          <a:p>
            <a:pPr algn="ctr"/>
            <a:r>
              <a:rPr lang="en-US" sz="3600" dirty="0"/>
              <a:t>Provisioning norms - </a:t>
            </a:r>
            <a:r>
              <a:rPr lang="en-US" sz="3600" b="1" dirty="0"/>
              <a:t>Standard Assets</a:t>
            </a:r>
            <a:endParaRPr lang="en-US" sz="3600" dirty="0"/>
          </a:p>
        </p:txBody>
      </p:sp>
      <p:sp>
        <p:nvSpPr>
          <p:cNvPr id="4" name="Content Placeholder 3"/>
          <p:cNvSpPr>
            <a:spLocks noGrp="1"/>
          </p:cNvSpPr>
          <p:nvPr>
            <p:ph sz="half" idx="1"/>
          </p:nvPr>
        </p:nvSpPr>
        <p:spPr>
          <a:xfrm>
            <a:off x="457200" y="4495800"/>
            <a:ext cx="11201400" cy="2081212"/>
          </a:xfrm>
        </p:spPr>
        <p:txBody>
          <a:bodyPr>
            <a:normAutofit/>
          </a:bodyPr>
          <a:lstStyle/>
          <a:p>
            <a:pPr algn="just">
              <a:lnSpc>
                <a:spcPct val="150000"/>
              </a:lnSpc>
            </a:pPr>
            <a:r>
              <a:rPr lang="en-IN" sz="2400" dirty="0"/>
              <a:t>The provisions towards Standard Assets need not be netted from gross advances but shown separately as 'Contingent Provisions against Standard Assets' under 'Other Liabilities and Provisions ­Others' in Schedule 5 of the balance sheet.</a:t>
            </a:r>
          </a:p>
        </p:txBody>
      </p:sp>
      <p:sp>
        <p:nvSpPr>
          <p:cNvPr id="2" name="Rectangle 1"/>
          <p:cNvSpPr/>
          <p:nvPr/>
        </p:nvSpPr>
        <p:spPr>
          <a:xfrm>
            <a:off x="5924318" y="3244334"/>
            <a:ext cx="502061" cy="369332"/>
          </a:xfrm>
          <a:prstGeom prst="rect">
            <a:avLst/>
          </a:prstGeom>
        </p:spPr>
        <p:txBody>
          <a:bodyPr wrap="none">
            <a:spAutoFit/>
          </a:bodyPr>
          <a:lstStyle/>
          <a:p>
            <a:r>
              <a:rPr lang="en-US" dirty="0">
                <a:ln w="18415" cmpd="sng">
                  <a:solidFill>
                    <a:schemeClr val="accent3">
                      <a:lumMod val="50000"/>
                    </a:schemeClr>
                  </a:solidFill>
                  <a:prstDash val="solid"/>
                </a:ln>
                <a:effectLst>
                  <a:outerShdw blurRad="63500" dir="3600000" algn="tl" rotWithShape="0">
                    <a:srgbClr val="000000">
                      <a:alpha val="70000"/>
                    </a:srgbClr>
                  </a:outerShdw>
                </a:effectLst>
              </a:rPr>
              <a:t>– – </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2768715309"/>
              </p:ext>
            </p:extLst>
          </p:nvPr>
        </p:nvGraphicFramePr>
        <p:xfrm>
          <a:off x="457200" y="2097286"/>
          <a:ext cx="11201400" cy="1849120"/>
        </p:xfrm>
        <a:graphic>
          <a:graphicData uri="http://schemas.openxmlformats.org/drawingml/2006/table">
            <a:tbl>
              <a:tblPr firstRow="1" bandRow="1">
                <a:tableStyleId>{5C22544A-7EE6-4342-B048-85BDC9FD1C3A}</a:tableStyleId>
              </a:tblPr>
              <a:tblGrid>
                <a:gridCol w="85344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tblGrid>
              <a:tr h="0">
                <a:tc>
                  <a:txBody>
                    <a:bodyPr/>
                    <a:lstStyle/>
                    <a:p>
                      <a:r>
                        <a:rPr lang="en-US" dirty="0"/>
                        <a:t>Loan Category</a:t>
                      </a:r>
                      <a:endParaRPr lang="en-IN" dirty="0"/>
                    </a:p>
                  </a:txBody>
                  <a:tcPr/>
                </a:tc>
                <a:tc>
                  <a:txBody>
                    <a:bodyPr/>
                    <a:lstStyle/>
                    <a:p>
                      <a:pPr algn="ctr"/>
                      <a:r>
                        <a:rPr lang="en-US" dirty="0"/>
                        <a:t>%</a:t>
                      </a:r>
                      <a:endParaRPr lang="en-IN" dirty="0"/>
                    </a:p>
                  </a:txBody>
                  <a:tcPr/>
                </a:tc>
                <a:extLst>
                  <a:ext uri="{0D108BD9-81ED-4DB2-BD59-A6C34878D82A}">
                    <a16:rowId xmlns:a16="http://schemas.microsoft.com/office/drawing/2014/main" val="10000"/>
                  </a:ext>
                </a:extLst>
              </a:tr>
              <a:tr h="370840">
                <a:tc>
                  <a:txBody>
                    <a:bodyPr/>
                    <a:lstStyle/>
                    <a:p>
                      <a:r>
                        <a:rPr lang="en-IN" sz="1800" b="0" kern="1200" dirty="0">
                          <a:solidFill>
                            <a:schemeClr val="dk1"/>
                          </a:solidFill>
                          <a:effectLst/>
                        </a:rPr>
                        <a:t>Farm Credit to agricultural activities and Small and Micro Enterprises (SMEs) sectors</a:t>
                      </a:r>
                      <a:endParaRPr lang="en-IN" dirty="0"/>
                    </a:p>
                  </a:txBody>
                  <a:tcPr/>
                </a:tc>
                <a:tc>
                  <a:txBody>
                    <a:bodyPr/>
                    <a:lstStyle/>
                    <a:p>
                      <a:r>
                        <a:rPr lang="en-US" dirty="0"/>
                        <a:t>0.25</a:t>
                      </a:r>
                      <a:endParaRPr lang="en-IN" dirty="0"/>
                    </a:p>
                  </a:txBody>
                  <a:tcPr/>
                </a:tc>
                <a:extLst>
                  <a:ext uri="{0D108BD9-81ED-4DB2-BD59-A6C34878D82A}">
                    <a16:rowId xmlns:a16="http://schemas.microsoft.com/office/drawing/2014/main" val="10001"/>
                  </a:ext>
                </a:extLst>
              </a:tr>
              <a:tr h="370840">
                <a:tc>
                  <a:txBody>
                    <a:bodyPr/>
                    <a:lstStyle/>
                    <a:p>
                      <a:r>
                        <a:rPr lang="en-IN" sz="1800" b="0" kern="1200" dirty="0">
                          <a:solidFill>
                            <a:schemeClr val="dk1"/>
                          </a:solidFill>
                          <a:effectLst/>
                        </a:rPr>
                        <a:t>Commercial Real Estate (CRE) Sector</a:t>
                      </a:r>
                      <a:endParaRPr lang="en-IN" dirty="0"/>
                    </a:p>
                  </a:txBody>
                  <a:tcPr/>
                </a:tc>
                <a:tc>
                  <a:txBody>
                    <a:bodyPr/>
                    <a:lstStyle/>
                    <a:p>
                      <a:r>
                        <a:rPr lang="en-US" dirty="0"/>
                        <a:t>1.00</a:t>
                      </a:r>
                      <a:endParaRPr lang="en-IN" dirty="0"/>
                    </a:p>
                  </a:txBody>
                  <a:tcPr/>
                </a:tc>
                <a:extLst>
                  <a:ext uri="{0D108BD9-81ED-4DB2-BD59-A6C34878D82A}">
                    <a16:rowId xmlns:a16="http://schemas.microsoft.com/office/drawing/2014/main" val="10002"/>
                  </a:ext>
                </a:extLst>
              </a:tr>
              <a:tr h="370840">
                <a:tc>
                  <a:txBody>
                    <a:bodyPr/>
                    <a:lstStyle/>
                    <a:p>
                      <a:r>
                        <a:rPr lang="en-IN" sz="1800" b="0" kern="1200" dirty="0">
                          <a:solidFill>
                            <a:schemeClr val="dk1"/>
                          </a:solidFill>
                          <a:effectLst/>
                        </a:rPr>
                        <a:t>Commercial Real Estate – Residential Housing Sector (CRE - RH)</a:t>
                      </a:r>
                      <a:endParaRPr lang="en-IN" dirty="0"/>
                    </a:p>
                  </a:txBody>
                  <a:tcPr/>
                </a:tc>
                <a:tc>
                  <a:txBody>
                    <a:bodyPr/>
                    <a:lstStyle/>
                    <a:p>
                      <a:r>
                        <a:rPr lang="en-US" dirty="0"/>
                        <a:t>0.75</a:t>
                      </a:r>
                      <a:endParaRPr lang="en-IN" dirty="0"/>
                    </a:p>
                  </a:txBody>
                  <a:tcPr/>
                </a:tc>
                <a:extLst>
                  <a:ext uri="{0D108BD9-81ED-4DB2-BD59-A6C34878D82A}">
                    <a16:rowId xmlns:a16="http://schemas.microsoft.com/office/drawing/2014/main" val="10003"/>
                  </a:ext>
                </a:extLst>
              </a:tr>
              <a:tr h="370840">
                <a:tc>
                  <a:txBody>
                    <a:bodyPr/>
                    <a:lstStyle/>
                    <a:p>
                      <a:r>
                        <a:rPr lang="en-IN" sz="1800" b="0" kern="1200" dirty="0">
                          <a:solidFill>
                            <a:schemeClr val="dk1"/>
                          </a:solidFill>
                          <a:effectLst/>
                        </a:rPr>
                        <a:t>All other loans and advances</a:t>
                      </a:r>
                      <a:endParaRPr lang="en-IN" dirty="0"/>
                    </a:p>
                  </a:txBody>
                  <a:tcPr/>
                </a:tc>
                <a:tc>
                  <a:txBody>
                    <a:bodyPr/>
                    <a:lstStyle/>
                    <a:p>
                      <a:r>
                        <a:rPr lang="en-US" dirty="0"/>
                        <a:t>0.40</a:t>
                      </a:r>
                      <a:endParaRPr lang="en-IN"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26269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 name="Rectangle 13">
            <a:extLst>
              <a:ext uri="{FF2B5EF4-FFF2-40B4-BE49-F238E27FC236}">
                <a16:creationId xmlns:a16="http://schemas.microsoft.com/office/drawing/2014/main" id="{C5E409A5-CF1D-458A-9663-2151ED82F3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2825496"/>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15">
            <a:extLst>
              <a:ext uri="{FF2B5EF4-FFF2-40B4-BE49-F238E27FC236}">
                <a16:creationId xmlns:a16="http://schemas.microsoft.com/office/drawing/2014/main" id="{919F297E-B60D-4F97-8148-C5F192A5413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45716" b="33968"/>
          <a:stretch/>
        </p:blipFill>
        <p:spPr>
          <a:xfrm>
            <a:off x="0" y="1217573"/>
            <a:ext cx="12192000" cy="1393277"/>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8" name="Title 7"/>
          <p:cNvSpPr>
            <a:spLocks noGrp="1"/>
          </p:cNvSpPr>
          <p:nvPr>
            <p:ph type="title"/>
          </p:nvPr>
        </p:nvSpPr>
        <p:spPr>
          <a:xfrm>
            <a:off x="804672" y="457200"/>
            <a:ext cx="10579608" cy="1188720"/>
          </a:xfrm>
        </p:spPr>
        <p:txBody>
          <a:bodyPr vert="horz" lIns="91440" tIns="45720" rIns="91440" bIns="45720" rtlCol="0" anchor="ctr">
            <a:normAutofit/>
          </a:bodyPr>
          <a:lstStyle/>
          <a:p>
            <a:r>
              <a:rPr lang="en-US" sz="4000" kern="1200" dirty="0">
                <a:solidFill>
                  <a:srgbClr val="FFFFFF"/>
                </a:solidFill>
                <a:latin typeface="+mj-lt"/>
                <a:ea typeface="+mj-ea"/>
                <a:cs typeface="+mj-cs"/>
              </a:rPr>
              <a:t>Provisioning norms – Sub - Standard Assets</a:t>
            </a:r>
          </a:p>
        </p:txBody>
      </p:sp>
      <p:sp>
        <p:nvSpPr>
          <p:cNvPr id="28" name="Rectangle 17">
            <a:extLst>
              <a:ext uri="{FF2B5EF4-FFF2-40B4-BE49-F238E27FC236}">
                <a16:creationId xmlns:a16="http://schemas.microsoft.com/office/drawing/2014/main" id="{70143844-CA1B-4124-9147-25EAB6ABC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2466471"/>
            <a:ext cx="12188952" cy="439152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Content Placeholder 3">
            <a:extLst>
              <a:ext uri="{FF2B5EF4-FFF2-40B4-BE49-F238E27FC236}">
                <a16:creationId xmlns:a16="http://schemas.microsoft.com/office/drawing/2014/main" id="{7E584A22-0A3B-44AA-8A6B-BFF0145B8693}"/>
              </a:ext>
            </a:extLst>
          </p:cNvPr>
          <p:cNvGraphicFramePr>
            <a:graphicFrameLocks noGrp="1"/>
          </p:cNvGraphicFramePr>
          <p:nvPr>
            <p:ph sz="half" idx="1"/>
            <p:extLst>
              <p:ext uri="{D42A27DB-BD31-4B8C-83A1-F6EECF244321}">
                <p14:modId xmlns:p14="http://schemas.microsoft.com/office/powerpoint/2010/main" val="57604094"/>
              </p:ext>
            </p:extLst>
          </p:nvPr>
        </p:nvGraphicFramePr>
        <p:xfrm>
          <a:off x="1036320" y="2560320"/>
          <a:ext cx="10119360" cy="3566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56687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29">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31">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33"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Rectangle 36">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kern="1200" dirty="0">
                <a:solidFill>
                  <a:srgbClr val="FFFFFF"/>
                </a:solidFill>
                <a:latin typeface="+mj-lt"/>
                <a:ea typeface="+mj-ea"/>
                <a:cs typeface="+mj-cs"/>
              </a:rPr>
              <a:t>Provisioning Norms – Doubtful Assets</a:t>
            </a:r>
          </a:p>
        </p:txBody>
      </p:sp>
      <p:sp>
        <p:nvSpPr>
          <p:cNvPr id="5" name="TextBox 4">
            <a:extLst>
              <a:ext uri="{FF2B5EF4-FFF2-40B4-BE49-F238E27FC236}">
                <a16:creationId xmlns:a16="http://schemas.microsoft.com/office/drawing/2014/main" id="{6FEE64E8-059A-4774-8A09-5EF019D115D9}"/>
              </a:ext>
            </a:extLst>
          </p:cNvPr>
          <p:cNvSpPr txBox="1"/>
          <p:nvPr/>
        </p:nvSpPr>
        <p:spPr>
          <a:xfrm>
            <a:off x="1424904" y="2494450"/>
            <a:ext cx="5148424" cy="4173769"/>
          </a:xfrm>
          <a:prstGeom prst="rect">
            <a:avLst/>
          </a:prstGeom>
        </p:spPr>
        <p:txBody>
          <a:bodyPr vert="horz" lIns="91440" tIns="45720" rIns="91440" bIns="45720" rtlCol="0">
            <a:normAutofit fontScale="92500"/>
          </a:bodyPr>
          <a:lstStyle/>
          <a:p>
            <a:pPr indent="-228600" algn="just">
              <a:lnSpc>
                <a:spcPct val="150000"/>
              </a:lnSpc>
              <a:spcAft>
                <a:spcPts val="600"/>
              </a:spcAft>
              <a:buFont typeface="Arial" panose="020B0604020202020204" pitchFamily="34" charset="0"/>
              <a:buChar char="•"/>
            </a:pPr>
            <a:r>
              <a:rPr lang="en-US" sz="1900" dirty="0"/>
              <a:t>100 percent of the extent to which the advance is not covered by the realizable value of the security to which the bank has a valid recourse, and the realizable value is estimated on a realistic basis.</a:t>
            </a:r>
          </a:p>
          <a:p>
            <a:pPr indent="-228600" algn="just">
              <a:lnSpc>
                <a:spcPct val="150000"/>
              </a:lnSpc>
              <a:spcAft>
                <a:spcPts val="600"/>
              </a:spcAft>
              <a:buFont typeface="Arial" panose="020B0604020202020204" pitchFamily="34" charset="0"/>
              <a:buChar char="•"/>
            </a:pPr>
            <a:r>
              <a:rPr lang="en-US" sz="1900" dirty="0"/>
              <a:t>Regarding the secured portion, provision may be made on the following basis, at the rates ranging from 25 percent to 100 percent of the secured portion depending upon the period for which the asset has remained doubtful: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14586192"/>
              </p:ext>
            </p:extLst>
          </p:nvPr>
        </p:nvGraphicFramePr>
        <p:xfrm>
          <a:off x="7030528" y="2543175"/>
          <a:ext cx="3890514" cy="3754109"/>
        </p:xfrm>
        <a:graphic>
          <a:graphicData uri="http://schemas.openxmlformats.org/drawingml/2006/table">
            <a:tbl>
              <a:tblPr firstRow="1" bandRow="1">
                <a:tableStyleId>{8799B23B-EC83-4686-B30A-512413B5E67A}</a:tableStyleId>
              </a:tblPr>
              <a:tblGrid>
                <a:gridCol w="3148642">
                  <a:extLst>
                    <a:ext uri="{9D8B030D-6E8A-4147-A177-3AD203B41FA5}">
                      <a16:colId xmlns:a16="http://schemas.microsoft.com/office/drawing/2014/main" val="20001"/>
                    </a:ext>
                  </a:extLst>
                </a:gridCol>
                <a:gridCol w="741872">
                  <a:extLst>
                    <a:ext uri="{9D8B030D-6E8A-4147-A177-3AD203B41FA5}">
                      <a16:colId xmlns:a16="http://schemas.microsoft.com/office/drawing/2014/main" val="20002"/>
                    </a:ext>
                  </a:extLst>
                </a:gridCol>
              </a:tblGrid>
              <a:tr h="206097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u="none" strike="noStrike" dirty="0">
                          <a:effectLst/>
                        </a:rPr>
                        <a:t>Period for which the advance has </a:t>
                      </a:r>
                      <a:r>
                        <a:rPr lang="en-IN" sz="1800" u="none" strike="noStrike" dirty="0">
                          <a:effectLst/>
                        </a:rPr>
                        <a:t>remained in ‘doubtful’ category</a:t>
                      </a:r>
                      <a:endParaRPr lang="en-IN" sz="1800" b="0" u="none" strike="noStrike" dirty="0">
                        <a:solidFill>
                          <a:srgbClr val="000000"/>
                        </a:solidFill>
                        <a:effectLst/>
                      </a:endParaRPr>
                    </a:p>
                    <a:p>
                      <a:pPr algn="ctr" rtl="0" fontAlgn="ctr"/>
                      <a:endParaRPr lang="en-US" sz="1800" b="0" i="0" u="none" strike="noStrike" dirty="0">
                        <a:solidFill>
                          <a:srgbClr val="000000"/>
                        </a:solidFill>
                        <a:effectLst/>
                        <a:latin typeface="Cambria" panose="02040503050406030204" pitchFamily="18" charset="0"/>
                      </a:endParaRPr>
                    </a:p>
                  </a:txBody>
                  <a:tcPr marL="18983" marR="18983" marT="18983" marB="0" anchor="ctr"/>
                </a:tc>
                <a:tc>
                  <a:txBody>
                    <a:bodyPr/>
                    <a:lstStyle/>
                    <a:p>
                      <a:pPr algn="ctr" rtl="0" fontAlgn="ctr"/>
                      <a:r>
                        <a:rPr lang="en-IN" sz="1800" u="none" strike="noStrike" dirty="0">
                          <a:effectLst/>
                        </a:rPr>
                        <a:t>%</a:t>
                      </a:r>
                      <a:endParaRPr lang="en-IN" sz="1800" b="0" i="0" u="none" strike="noStrike" dirty="0">
                        <a:solidFill>
                          <a:srgbClr val="000000"/>
                        </a:solidFill>
                        <a:effectLst/>
                        <a:latin typeface="Cambria" panose="02040503050406030204" pitchFamily="18" charset="0"/>
                      </a:endParaRPr>
                    </a:p>
                  </a:txBody>
                  <a:tcPr marL="18983" marR="18983" marT="18983" marB="0" anchor="ctr"/>
                </a:tc>
                <a:extLst>
                  <a:ext uri="{0D108BD9-81ED-4DB2-BD59-A6C34878D82A}">
                    <a16:rowId xmlns:a16="http://schemas.microsoft.com/office/drawing/2014/main" val="10001"/>
                  </a:ext>
                </a:extLst>
              </a:tr>
              <a:tr h="564378">
                <a:tc>
                  <a:txBody>
                    <a:bodyPr/>
                    <a:lstStyle/>
                    <a:p>
                      <a:pPr algn="l" rtl="0" fontAlgn="ctr"/>
                      <a:r>
                        <a:rPr lang="en-IN" sz="1800" u="none" strike="noStrike" err="1">
                          <a:effectLst/>
                        </a:rPr>
                        <a:t>Upto</a:t>
                      </a:r>
                      <a:r>
                        <a:rPr lang="en-IN" sz="1800" u="none" strike="noStrike">
                          <a:effectLst/>
                        </a:rPr>
                        <a:t> 1 Year</a:t>
                      </a:r>
                      <a:endParaRPr lang="en-IN" sz="1800" b="0" i="0" u="none" strike="noStrike">
                        <a:solidFill>
                          <a:srgbClr val="000000"/>
                        </a:solidFill>
                        <a:effectLst/>
                        <a:latin typeface="Cambria" panose="02040503050406030204" pitchFamily="18" charset="0"/>
                      </a:endParaRPr>
                    </a:p>
                  </a:txBody>
                  <a:tcPr marL="18983" marR="18983" marT="18983" marB="0" anchor="ctr"/>
                </a:tc>
                <a:tc>
                  <a:txBody>
                    <a:bodyPr/>
                    <a:lstStyle/>
                    <a:p>
                      <a:pPr algn="l" rtl="0" fontAlgn="ctr"/>
                      <a:r>
                        <a:rPr lang="en-IN" sz="1800" u="none" strike="noStrike">
                          <a:effectLst/>
                        </a:rPr>
                        <a:t>25</a:t>
                      </a:r>
                      <a:endParaRPr lang="en-IN" sz="1800" b="0" i="0" u="none" strike="noStrike">
                        <a:solidFill>
                          <a:srgbClr val="000000"/>
                        </a:solidFill>
                        <a:effectLst/>
                        <a:latin typeface="Cambria" panose="02040503050406030204" pitchFamily="18" charset="0"/>
                      </a:endParaRPr>
                    </a:p>
                  </a:txBody>
                  <a:tcPr marL="18983" marR="18983" marT="18983" marB="0" anchor="ctr"/>
                </a:tc>
                <a:extLst>
                  <a:ext uri="{0D108BD9-81ED-4DB2-BD59-A6C34878D82A}">
                    <a16:rowId xmlns:a16="http://schemas.microsoft.com/office/drawing/2014/main" val="10003"/>
                  </a:ext>
                </a:extLst>
              </a:tr>
              <a:tr h="564378">
                <a:tc>
                  <a:txBody>
                    <a:bodyPr/>
                    <a:lstStyle/>
                    <a:p>
                      <a:pPr algn="l" rtl="0" fontAlgn="ctr"/>
                      <a:r>
                        <a:rPr lang="en-IN" sz="1800" u="none" strike="noStrike">
                          <a:effectLst/>
                        </a:rPr>
                        <a:t>1-3 Year</a:t>
                      </a:r>
                      <a:endParaRPr lang="en-IN" sz="1800" b="0" i="0" u="none" strike="noStrike">
                        <a:solidFill>
                          <a:srgbClr val="000000"/>
                        </a:solidFill>
                        <a:effectLst/>
                        <a:latin typeface="Cambria" panose="02040503050406030204" pitchFamily="18" charset="0"/>
                      </a:endParaRPr>
                    </a:p>
                  </a:txBody>
                  <a:tcPr marL="18983" marR="18983" marT="18983" marB="0" anchor="ctr"/>
                </a:tc>
                <a:tc>
                  <a:txBody>
                    <a:bodyPr/>
                    <a:lstStyle/>
                    <a:p>
                      <a:pPr algn="l" rtl="0" fontAlgn="ctr"/>
                      <a:r>
                        <a:rPr lang="en-IN" sz="1800" u="none" strike="noStrike">
                          <a:effectLst/>
                        </a:rPr>
                        <a:t>40</a:t>
                      </a:r>
                      <a:endParaRPr lang="en-IN" sz="1800" b="0" i="0" u="none" strike="noStrike">
                        <a:solidFill>
                          <a:srgbClr val="000000"/>
                        </a:solidFill>
                        <a:effectLst/>
                        <a:latin typeface="Cambria" panose="02040503050406030204" pitchFamily="18" charset="0"/>
                      </a:endParaRPr>
                    </a:p>
                  </a:txBody>
                  <a:tcPr marL="18983" marR="18983" marT="18983" marB="0" anchor="ctr"/>
                </a:tc>
                <a:extLst>
                  <a:ext uri="{0D108BD9-81ED-4DB2-BD59-A6C34878D82A}">
                    <a16:rowId xmlns:a16="http://schemas.microsoft.com/office/drawing/2014/main" val="10004"/>
                  </a:ext>
                </a:extLst>
              </a:tr>
              <a:tr h="564378">
                <a:tc>
                  <a:txBody>
                    <a:bodyPr/>
                    <a:lstStyle/>
                    <a:p>
                      <a:pPr algn="l" rtl="0" fontAlgn="ctr"/>
                      <a:r>
                        <a:rPr lang="en-IN" sz="1800" u="none" strike="noStrike">
                          <a:effectLst/>
                        </a:rPr>
                        <a:t>More than 3 Year</a:t>
                      </a:r>
                      <a:endParaRPr lang="en-IN" sz="1800" b="0" i="0" u="none" strike="noStrike">
                        <a:solidFill>
                          <a:srgbClr val="000000"/>
                        </a:solidFill>
                        <a:effectLst/>
                        <a:latin typeface="Cambria" panose="02040503050406030204" pitchFamily="18" charset="0"/>
                      </a:endParaRPr>
                    </a:p>
                  </a:txBody>
                  <a:tcPr marL="18983" marR="18983" marT="18983" marB="0" anchor="ctr"/>
                </a:tc>
                <a:tc>
                  <a:txBody>
                    <a:bodyPr/>
                    <a:lstStyle/>
                    <a:p>
                      <a:pPr algn="l" rtl="0" fontAlgn="ctr"/>
                      <a:r>
                        <a:rPr lang="en-IN" sz="1800" u="none" strike="noStrike" dirty="0">
                          <a:effectLst/>
                        </a:rPr>
                        <a:t>100</a:t>
                      </a:r>
                      <a:endParaRPr lang="en-IN" sz="1800" b="0" i="0" u="none" strike="noStrike" dirty="0">
                        <a:solidFill>
                          <a:srgbClr val="000000"/>
                        </a:solidFill>
                        <a:effectLst/>
                        <a:latin typeface="Cambria" panose="02040503050406030204" pitchFamily="18" charset="0"/>
                      </a:endParaRPr>
                    </a:p>
                  </a:txBody>
                  <a:tcPr marL="18983" marR="18983" marT="18983"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10181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5094"/>
          <a:stretch/>
        </p:blipFill>
        <p:spPr>
          <a:xfrm>
            <a:off x="20" y="10"/>
            <a:ext cx="12191980" cy="6857990"/>
          </a:xfrm>
          <a:prstGeom prst="rect">
            <a:avLst/>
          </a:prstGeom>
        </p:spPr>
      </p:pic>
      <p:sp>
        <p:nvSpPr>
          <p:cNvPr id="15" name="Rectangle 14">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Diagram 3"/>
          <p:cNvGraphicFramePr/>
          <p:nvPr>
            <p:extLst>
              <p:ext uri="{D42A27DB-BD31-4B8C-83A1-F6EECF244321}">
                <p14:modId xmlns:p14="http://schemas.microsoft.com/office/powerpoint/2010/main" val="35607878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8502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7694FDC-A66D-47C8-B5A5-E5FEE8256F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sp>
        <p:nvSpPr>
          <p:cNvPr id="2" name="Title 1">
            <a:extLst>
              <a:ext uri="{FF2B5EF4-FFF2-40B4-BE49-F238E27FC236}">
                <a16:creationId xmlns:a16="http://schemas.microsoft.com/office/drawing/2014/main" id="{5AD4421A-CF71-4EDB-9C27-0DC6AB5376E1}"/>
              </a:ext>
            </a:extLst>
          </p:cNvPr>
          <p:cNvSpPr>
            <a:spLocks noGrp="1"/>
          </p:cNvSpPr>
          <p:nvPr>
            <p:ph type="title"/>
          </p:nvPr>
        </p:nvSpPr>
        <p:spPr>
          <a:xfrm>
            <a:off x="766243" y="662399"/>
            <a:ext cx="4842933" cy="1494000"/>
          </a:xfrm>
        </p:spPr>
        <p:txBody>
          <a:bodyPr anchor="t">
            <a:normAutofit/>
          </a:bodyPr>
          <a:lstStyle/>
          <a:p>
            <a:r>
              <a:rPr lang="en-US"/>
              <a:t>Loss ASSETS</a:t>
            </a:r>
            <a:endParaRPr lang="en-GB"/>
          </a:p>
        </p:txBody>
      </p:sp>
      <p:sp>
        <p:nvSpPr>
          <p:cNvPr id="3" name="Content Placeholder 2">
            <a:extLst>
              <a:ext uri="{FF2B5EF4-FFF2-40B4-BE49-F238E27FC236}">
                <a16:creationId xmlns:a16="http://schemas.microsoft.com/office/drawing/2014/main" id="{C5B29A76-FB6A-47F0-AF5F-8530B6241B6F}"/>
              </a:ext>
            </a:extLst>
          </p:cNvPr>
          <p:cNvSpPr>
            <a:spLocks noGrp="1"/>
          </p:cNvSpPr>
          <p:nvPr>
            <p:ph idx="1"/>
          </p:nvPr>
        </p:nvSpPr>
        <p:spPr>
          <a:xfrm>
            <a:off x="765566" y="2286000"/>
            <a:ext cx="4849708" cy="3844800"/>
          </a:xfrm>
        </p:spPr>
        <p:txBody>
          <a:bodyPr>
            <a:normAutofit/>
          </a:bodyPr>
          <a:lstStyle/>
          <a:p>
            <a:pPr algn="just">
              <a:lnSpc>
                <a:spcPct val="200000"/>
              </a:lnSpc>
            </a:pPr>
            <a:r>
              <a:rPr lang="en-US" sz="2000" dirty="0">
                <a:solidFill>
                  <a:schemeClr val="tx1">
                    <a:alpha val="60000"/>
                  </a:schemeClr>
                </a:solidFill>
              </a:rPr>
              <a:t>Loss assets should be written off. </a:t>
            </a:r>
          </a:p>
          <a:p>
            <a:pPr algn="just">
              <a:lnSpc>
                <a:spcPct val="200000"/>
              </a:lnSpc>
            </a:pPr>
            <a:r>
              <a:rPr lang="en-US" sz="2000" dirty="0">
                <a:solidFill>
                  <a:schemeClr val="tx1">
                    <a:alpha val="60000"/>
                  </a:schemeClr>
                </a:solidFill>
              </a:rPr>
              <a:t>If loss assets are permitted to remain in the books for any reason, 100 percent of the outstanding should be provided for</a:t>
            </a:r>
          </a:p>
          <a:p>
            <a:pPr algn="just">
              <a:lnSpc>
                <a:spcPct val="200000"/>
              </a:lnSpc>
            </a:pPr>
            <a:endParaRPr lang="en-GB" sz="2000" dirty="0">
              <a:solidFill>
                <a:schemeClr val="tx1">
                  <a:alpha val="60000"/>
                </a:schemeClr>
              </a:solidFill>
            </a:endParaRPr>
          </a:p>
        </p:txBody>
      </p:sp>
      <p:sp>
        <p:nvSpPr>
          <p:cNvPr id="19" name="Freeform 6">
            <a:extLst>
              <a:ext uri="{FF2B5EF4-FFF2-40B4-BE49-F238E27FC236}">
                <a16:creationId xmlns:a16="http://schemas.microsoft.com/office/drawing/2014/main" id="{C3F69AFD-BDEB-4A68-B6CE-073AB5E44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02207"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rgbClr val="FFFFFF"/>
          </a:solidFill>
          <a:ln w="0">
            <a:noFill/>
            <a:prstDash val="solid"/>
            <a:round/>
            <a:headEnd/>
            <a:tailEnd/>
          </a:ln>
        </p:spPr>
      </p:sp>
      <p:pic>
        <p:nvPicPr>
          <p:cNvPr id="7" name="Graphic 6" descr="Books">
            <a:extLst>
              <a:ext uri="{FF2B5EF4-FFF2-40B4-BE49-F238E27FC236}">
                <a16:creationId xmlns:a16="http://schemas.microsoft.com/office/drawing/2014/main" id="{44B1A558-FF6A-4BB1-8EE1-799C3766C7B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99994" y="1608058"/>
            <a:ext cx="3240000" cy="3240000"/>
          </a:xfrm>
          <a:prstGeom prst="rect">
            <a:avLst/>
          </a:prstGeom>
        </p:spPr>
      </p:pic>
    </p:spTree>
    <p:extLst>
      <p:ext uri="{BB962C8B-B14F-4D97-AF65-F5344CB8AC3E}">
        <p14:creationId xmlns:p14="http://schemas.microsoft.com/office/powerpoint/2010/main" val="3045934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271C2-20BF-49A5-84FF-ED5C753F26D2}"/>
              </a:ext>
            </a:extLst>
          </p:cNvPr>
          <p:cNvSpPr>
            <a:spLocks noGrp="1"/>
          </p:cNvSpPr>
          <p:nvPr>
            <p:ph type="title"/>
          </p:nvPr>
        </p:nvSpPr>
        <p:spPr>
          <a:xfrm>
            <a:off x="8210272" y="5654938"/>
            <a:ext cx="4263844" cy="1325563"/>
          </a:xfrm>
        </p:spPr>
        <p:txBody>
          <a:bodyPr>
            <a:normAutofit/>
          </a:bodyPr>
          <a:lstStyle/>
          <a:p>
            <a:r>
              <a:rPr lang="en-US" dirty="0"/>
              <a:t>CA </a:t>
            </a:r>
            <a:r>
              <a:rPr lang="en-US"/>
              <a:t>Hitesh Pomal</a:t>
            </a:r>
            <a:br>
              <a:rPr lang="en-US"/>
            </a:br>
            <a:r>
              <a:rPr lang="en-US"/>
              <a:t>M: 98240 49402</a:t>
            </a:r>
            <a:endParaRPr lang="en-IN" dirty="0"/>
          </a:p>
        </p:txBody>
      </p:sp>
      <p:sp>
        <p:nvSpPr>
          <p:cNvPr id="10" name="Freeform: Shape 9">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Handshake">
            <a:extLst>
              <a:ext uri="{FF2B5EF4-FFF2-40B4-BE49-F238E27FC236}">
                <a16:creationId xmlns:a16="http://schemas.microsoft.com/office/drawing/2014/main" id="{0311B916-FBD0-4976-9E24-15AB429980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1733" y="543135"/>
            <a:ext cx="3835488" cy="3835488"/>
          </a:xfrm>
          <a:prstGeom prst="rect">
            <a:avLst/>
          </a:prstGeom>
        </p:spPr>
      </p:pic>
      <p:sp>
        <p:nvSpPr>
          <p:cNvPr id="3" name="Content Placeholder 2">
            <a:extLst>
              <a:ext uri="{FF2B5EF4-FFF2-40B4-BE49-F238E27FC236}">
                <a16:creationId xmlns:a16="http://schemas.microsoft.com/office/drawing/2014/main" id="{7D7CDE04-90E4-4B08-99DF-DF4FF0D2AF7E}"/>
              </a:ext>
            </a:extLst>
          </p:cNvPr>
          <p:cNvSpPr>
            <a:spLocks noGrp="1"/>
          </p:cNvSpPr>
          <p:nvPr>
            <p:ph idx="1"/>
          </p:nvPr>
        </p:nvSpPr>
        <p:spPr>
          <a:xfrm>
            <a:off x="6053667" y="2279018"/>
            <a:ext cx="5314543" cy="3375920"/>
          </a:xfrm>
        </p:spPr>
        <p:txBody>
          <a:bodyPr anchor="t">
            <a:normAutofit/>
          </a:bodyPr>
          <a:lstStyle/>
          <a:p>
            <a:pPr marL="0" indent="0">
              <a:buNone/>
            </a:pPr>
            <a:r>
              <a:rPr lang="en-US" sz="5400" dirty="0"/>
              <a:t>Thank You</a:t>
            </a:r>
            <a:endParaRPr lang="en-IN" sz="5400" dirty="0"/>
          </a:p>
        </p:txBody>
      </p:sp>
    </p:spTree>
    <p:extLst>
      <p:ext uri="{BB962C8B-B14F-4D97-AF65-F5344CB8AC3E}">
        <p14:creationId xmlns:p14="http://schemas.microsoft.com/office/powerpoint/2010/main" val="15490251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1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4741" y="620392"/>
            <a:ext cx="3808268" cy="5504688"/>
          </a:xfrm>
        </p:spPr>
        <p:txBody>
          <a:bodyPr>
            <a:normAutofit/>
          </a:bodyPr>
          <a:lstStyle/>
          <a:p>
            <a:r>
              <a:rPr lang="en-US" sz="6000">
                <a:solidFill>
                  <a:schemeClr val="bg1"/>
                </a:solidFill>
              </a:rPr>
              <a:t>Income Recognition</a:t>
            </a:r>
            <a:endParaRPr lang="en-IN" sz="6000">
              <a:solidFill>
                <a:schemeClr val="bg1"/>
              </a:solidFill>
            </a:endParaRPr>
          </a:p>
        </p:txBody>
      </p:sp>
      <p:graphicFrame>
        <p:nvGraphicFramePr>
          <p:cNvPr id="26" name="Content Placeholder 2">
            <a:extLst>
              <a:ext uri="{FF2B5EF4-FFF2-40B4-BE49-F238E27FC236}">
                <a16:creationId xmlns:a16="http://schemas.microsoft.com/office/drawing/2014/main" id="{6C5406CE-F0E0-41D0-B330-DEF3AF2B803E}"/>
              </a:ext>
            </a:extLst>
          </p:cNvPr>
          <p:cNvGraphicFramePr>
            <a:graphicFrameLocks noGrp="1"/>
          </p:cNvGraphicFramePr>
          <p:nvPr>
            <p:ph idx="1"/>
            <p:extLst>
              <p:ext uri="{D42A27DB-BD31-4B8C-83A1-F6EECF244321}">
                <p14:modId xmlns:p14="http://schemas.microsoft.com/office/powerpoint/2010/main" val="2050624870"/>
              </p:ext>
            </p:extLst>
          </p:nvPr>
        </p:nvGraphicFramePr>
        <p:xfrm>
          <a:off x="5261354" y="620392"/>
          <a:ext cx="6634471"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6801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4741" y="620392"/>
            <a:ext cx="3808268" cy="5504688"/>
          </a:xfrm>
        </p:spPr>
        <p:txBody>
          <a:bodyPr>
            <a:normAutofit/>
          </a:bodyPr>
          <a:lstStyle/>
          <a:p>
            <a:r>
              <a:rPr lang="en-US" sz="6000">
                <a:solidFill>
                  <a:schemeClr val="accent5"/>
                </a:solidFill>
              </a:rPr>
              <a:t>Other Points related to Income Recognition</a:t>
            </a:r>
            <a:endParaRPr lang="en-IN" sz="6000">
              <a:solidFill>
                <a:schemeClr val="accent5"/>
              </a:solidFill>
            </a:endParaRPr>
          </a:p>
        </p:txBody>
      </p:sp>
      <p:graphicFrame>
        <p:nvGraphicFramePr>
          <p:cNvPr id="33" name="Content Placeholder 2">
            <a:extLst>
              <a:ext uri="{FF2B5EF4-FFF2-40B4-BE49-F238E27FC236}">
                <a16:creationId xmlns:a16="http://schemas.microsoft.com/office/drawing/2014/main" id="{7ED0AA12-1FE6-182A-CEC2-69ED03B95797}"/>
              </a:ext>
            </a:extLst>
          </p:cNvPr>
          <p:cNvGraphicFramePr>
            <a:graphicFrameLocks noGrp="1"/>
          </p:cNvGraphicFramePr>
          <p:nvPr>
            <p:ph idx="1"/>
            <p:extLst>
              <p:ext uri="{D42A27DB-BD31-4B8C-83A1-F6EECF244321}">
                <p14:modId xmlns:p14="http://schemas.microsoft.com/office/powerpoint/2010/main" val="586423307"/>
              </p:ext>
            </p:extLst>
          </p:nvPr>
        </p:nvGraphicFramePr>
        <p:xfrm>
          <a:off x="4937932" y="146649"/>
          <a:ext cx="6263640" cy="65647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1882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5" descr="Background pattern&#10;&#10;Description automatically generated">
            <a:extLst>
              <a:ext uri="{FF2B5EF4-FFF2-40B4-BE49-F238E27FC236}">
                <a16:creationId xmlns:a16="http://schemas.microsoft.com/office/drawing/2014/main" id="{CC4CC73D-482B-83D4-1AD4-EEC432B37A2E}"/>
              </a:ext>
            </a:extLst>
          </p:cNvPr>
          <p:cNvPicPr>
            <a:picLocks noChangeAspect="1"/>
          </p:cNvPicPr>
          <p:nvPr/>
        </p:nvPicPr>
        <p:blipFill rotWithShape="1">
          <a:blip r:embed="rId2"/>
          <a:srcRect r="18666" b="-1"/>
          <a:stretch/>
        </p:blipFill>
        <p:spPr>
          <a:xfrm>
            <a:off x="20" y="10"/>
            <a:ext cx="12191980" cy="6857990"/>
          </a:xfrm>
          <a:prstGeom prst="rect">
            <a:avLst/>
          </a:prstGeom>
        </p:spPr>
      </p:pic>
      <p:sp>
        <p:nvSpPr>
          <p:cNvPr id="17" name="Rectangle 19">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7">
            <a:extLst>
              <a:ext uri="{FF2B5EF4-FFF2-40B4-BE49-F238E27FC236}">
                <a16:creationId xmlns:a16="http://schemas.microsoft.com/office/drawing/2014/main" id="{BB0C4EE9-24A9-4EE8-96C9-B5FA7B203211}"/>
              </a:ext>
            </a:extLst>
          </p:cNvPr>
          <p:cNvSpPr>
            <a:spLocks noGrp="1"/>
          </p:cNvSpPr>
          <p:nvPr>
            <p:ph type="title"/>
          </p:nvPr>
        </p:nvSpPr>
        <p:spPr>
          <a:xfrm>
            <a:off x="838200" y="365125"/>
            <a:ext cx="10515600" cy="1325563"/>
          </a:xfrm>
        </p:spPr>
        <p:txBody>
          <a:bodyPr>
            <a:normAutofit/>
          </a:bodyPr>
          <a:lstStyle/>
          <a:p>
            <a:r>
              <a:rPr lang="en-US"/>
              <a:t>Income recognition</a:t>
            </a:r>
            <a:endParaRPr lang="en-US" dirty="0"/>
          </a:p>
        </p:txBody>
      </p:sp>
      <p:graphicFrame>
        <p:nvGraphicFramePr>
          <p:cNvPr id="15" name="Content Placeholder 2">
            <a:extLst>
              <a:ext uri="{FF2B5EF4-FFF2-40B4-BE49-F238E27FC236}">
                <a16:creationId xmlns:a16="http://schemas.microsoft.com/office/drawing/2014/main" id="{4F0C6AE8-DC4E-46A9-EC94-3CD2ECB51828}"/>
              </a:ext>
            </a:extLst>
          </p:cNvPr>
          <p:cNvGraphicFramePr>
            <a:graphicFrameLocks noGrp="1"/>
          </p:cNvGraphicFramePr>
          <p:nvPr>
            <p:ph idx="1"/>
            <p:extLst>
              <p:ext uri="{D42A27DB-BD31-4B8C-83A1-F6EECF244321}">
                <p14:modId xmlns:p14="http://schemas.microsoft.com/office/powerpoint/2010/main" val="286162983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67656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8881" y="423460"/>
            <a:ext cx="10909640" cy="1249394"/>
          </a:xfrm>
        </p:spPr>
        <p:txBody>
          <a:bodyPr vert="horz" lIns="91440" tIns="45720" rIns="91440" bIns="45720" rtlCol="0" anchor="ctr">
            <a:normAutofit/>
          </a:bodyPr>
          <a:lstStyle/>
          <a:p>
            <a:pPr algn="ctr"/>
            <a:r>
              <a:rPr lang="en-US" sz="6600" kern="1200" dirty="0">
                <a:solidFill>
                  <a:schemeClr val="tx1"/>
                </a:solidFill>
                <a:latin typeface="+mj-lt"/>
                <a:ea typeface="+mj-ea"/>
                <a:cs typeface="+mj-cs"/>
              </a:rPr>
              <a:t>NPA</a:t>
            </a:r>
          </a:p>
        </p:txBody>
      </p:sp>
      <p:sp>
        <p:nvSpPr>
          <p:cNvPr id="18"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1733454"/>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0633963"/>
              </p:ext>
            </p:extLst>
          </p:nvPr>
        </p:nvGraphicFramePr>
        <p:xfrm>
          <a:off x="319265" y="2054791"/>
          <a:ext cx="11548872" cy="4385633"/>
        </p:xfrm>
        <a:graphic>
          <a:graphicData uri="http://schemas.openxmlformats.org/drawingml/2006/table">
            <a:tbl>
              <a:tblPr>
                <a:tableStyleId>{0E3FDE45-AF77-4B5C-9715-49D594BDF05E}</a:tableStyleId>
              </a:tblPr>
              <a:tblGrid>
                <a:gridCol w="3406571">
                  <a:extLst>
                    <a:ext uri="{9D8B030D-6E8A-4147-A177-3AD203B41FA5}">
                      <a16:colId xmlns:a16="http://schemas.microsoft.com/office/drawing/2014/main" val="20000"/>
                    </a:ext>
                  </a:extLst>
                </a:gridCol>
                <a:gridCol w="8142301">
                  <a:extLst>
                    <a:ext uri="{9D8B030D-6E8A-4147-A177-3AD203B41FA5}">
                      <a16:colId xmlns:a16="http://schemas.microsoft.com/office/drawing/2014/main" val="20001"/>
                    </a:ext>
                  </a:extLst>
                </a:gridCol>
              </a:tblGrid>
              <a:tr h="427249">
                <a:tc>
                  <a:txBody>
                    <a:bodyPr/>
                    <a:lstStyle/>
                    <a:p>
                      <a:pPr algn="ctr" rtl="0" fontAlgn="ctr">
                        <a:lnSpc>
                          <a:spcPct val="150000"/>
                        </a:lnSpc>
                      </a:pPr>
                      <a:r>
                        <a:rPr lang="en-IN" sz="1700" b="1" u="none" strike="noStrike" dirty="0">
                          <a:effectLst/>
                        </a:rPr>
                        <a:t>Nature of Facility</a:t>
                      </a:r>
                      <a:endParaRPr lang="en-IN" sz="1700" b="1" i="0" u="none" strike="noStrike" dirty="0">
                        <a:solidFill>
                          <a:srgbClr val="000000"/>
                        </a:solidFill>
                        <a:effectLst/>
                        <a:latin typeface="Cambria" panose="02040503050406030204" pitchFamily="18" charset="0"/>
                        <a:ea typeface="Cambria" panose="02040503050406030204" pitchFamily="18" charset="0"/>
                      </a:endParaRPr>
                    </a:p>
                  </a:txBody>
                  <a:tcPr marL="10312" marR="10312" marT="10312" marB="0" anchor="ctr"/>
                </a:tc>
                <a:tc>
                  <a:txBody>
                    <a:bodyPr/>
                    <a:lstStyle/>
                    <a:p>
                      <a:pPr algn="ctr" rtl="0" fontAlgn="ctr">
                        <a:lnSpc>
                          <a:spcPct val="150000"/>
                        </a:lnSpc>
                      </a:pPr>
                      <a:r>
                        <a:rPr lang="en-IN" sz="1700" b="1" u="none" strike="noStrike" dirty="0">
                          <a:effectLst/>
                        </a:rPr>
                        <a:t>Parameters</a:t>
                      </a:r>
                      <a:endParaRPr lang="en-IN" sz="1700" b="1" i="0" u="none" strike="noStrike" dirty="0">
                        <a:solidFill>
                          <a:srgbClr val="000000"/>
                        </a:solidFill>
                        <a:effectLst/>
                        <a:latin typeface="Cambria" panose="02040503050406030204" pitchFamily="18" charset="0"/>
                        <a:ea typeface="Cambria" panose="02040503050406030204" pitchFamily="18" charset="0"/>
                      </a:endParaRPr>
                    </a:p>
                  </a:txBody>
                  <a:tcPr marL="10312" marR="10312" marT="10312" marB="0" anchor="ctr"/>
                </a:tc>
                <a:extLst>
                  <a:ext uri="{0D108BD9-81ED-4DB2-BD59-A6C34878D82A}">
                    <a16:rowId xmlns:a16="http://schemas.microsoft.com/office/drawing/2014/main" val="10000"/>
                  </a:ext>
                </a:extLst>
              </a:tr>
              <a:tr h="283078">
                <a:tc>
                  <a:txBody>
                    <a:bodyPr/>
                    <a:lstStyle/>
                    <a:p>
                      <a:pPr algn="l" rtl="0" fontAlgn="ctr">
                        <a:lnSpc>
                          <a:spcPct val="150000"/>
                        </a:lnSpc>
                      </a:pPr>
                      <a:r>
                        <a:rPr lang="en-IN" sz="1700" u="none" strike="noStrike">
                          <a:effectLst/>
                        </a:rPr>
                        <a:t>Term Loan</a:t>
                      </a:r>
                      <a:endParaRPr lang="en-IN" sz="1700" b="0" i="0" u="none" strike="noStrike">
                        <a:solidFill>
                          <a:srgbClr val="000000"/>
                        </a:solidFill>
                        <a:effectLst/>
                        <a:latin typeface="Cambria" panose="02040503050406030204" pitchFamily="18" charset="0"/>
                        <a:ea typeface="Cambria" panose="02040503050406030204" pitchFamily="18" charset="0"/>
                      </a:endParaRPr>
                    </a:p>
                  </a:txBody>
                  <a:tcPr marL="10312" marR="10312" marT="10312" marB="0"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lnSpc>
                          <a:spcPct val="150000"/>
                        </a:lnSpc>
                      </a:pPr>
                      <a:r>
                        <a:rPr lang="en-US" sz="1700" u="none" strike="noStrike" dirty="0">
                          <a:effectLst/>
                        </a:rPr>
                        <a:t>Interest and/or instalment of principal remain overdue beyond 90 days</a:t>
                      </a:r>
                      <a:endParaRPr lang="en-US" sz="1700" b="0" i="0" u="none" strike="noStrike" dirty="0">
                        <a:solidFill>
                          <a:srgbClr val="000000"/>
                        </a:solidFill>
                        <a:effectLst/>
                        <a:latin typeface="Cambria" panose="02040503050406030204" pitchFamily="18" charset="0"/>
                        <a:ea typeface="Cambria" panose="02040503050406030204" pitchFamily="18" charset="0"/>
                      </a:endParaRPr>
                    </a:p>
                  </a:txBody>
                  <a:tcPr marL="10312" marR="10312" marT="10312" marB="0"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3078">
                <a:tc>
                  <a:txBody>
                    <a:bodyPr/>
                    <a:lstStyle/>
                    <a:p>
                      <a:pPr algn="l" rtl="0" fontAlgn="ctr">
                        <a:lnSpc>
                          <a:spcPct val="150000"/>
                        </a:lnSpc>
                      </a:pPr>
                      <a:r>
                        <a:rPr lang="en-IN" sz="1700" u="none" strike="noStrike">
                          <a:effectLst/>
                        </a:rPr>
                        <a:t>Overdraft/ Cash Credit</a:t>
                      </a:r>
                      <a:endParaRPr lang="en-IN" sz="1700" b="0" i="0" u="none" strike="noStrike">
                        <a:solidFill>
                          <a:srgbClr val="000000"/>
                        </a:solidFill>
                        <a:effectLst/>
                        <a:latin typeface="Cambria" panose="02040503050406030204" pitchFamily="18" charset="0"/>
                        <a:ea typeface="Cambria" panose="02040503050406030204" pitchFamily="18" charset="0"/>
                      </a:endParaRPr>
                    </a:p>
                  </a:txBody>
                  <a:tcPr marL="10312" marR="10312" marT="10312"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lnSpc>
                          <a:spcPct val="150000"/>
                        </a:lnSpc>
                      </a:pPr>
                      <a:r>
                        <a:rPr lang="en-US" sz="1700" b="1" u="none" strike="noStrike" dirty="0">
                          <a:effectLst/>
                          <a:highlight>
                            <a:srgbClr val="FFFF00"/>
                          </a:highlight>
                        </a:rPr>
                        <a:t>Remains ‘out of order’  for 90 days</a:t>
                      </a:r>
                      <a:endParaRPr lang="en-US" sz="1700" b="1" i="0" u="none" strike="noStrike" dirty="0">
                        <a:solidFill>
                          <a:srgbClr val="000000"/>
                        </a:solidFill>
                        <a:effectLst/>
                        <a:highlight>
                          <a:srgbClr val="FFFF00"/>
                        </a:highlight>
                        <a:latin typeface="Cambria" panose="02040503050406030204" pitchFamily="18" charset="0"/>
                        <a:ea typeface="Cambria" panose="02040503050406030204" pitchFamily="18" charset="0"/>
                      </a:endParaRPr>
                    </a:p>
                  </a:txBody>
                  <a:tcPr marL="10312" marR="10312" marT="10312"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3078">
                <a:tc>
                  <a:txBody>
                    <a:bodyPr/>
                    <a:lstStyle/>
                    <a:p>
                      <a:pPr algn="l" rtl="0" fontAlgn="ctr">
                        <a:lnSpc>
                          <a:spcPct val="150000"/>
                        </a:lnSpc>
                      </a:pPr>
                      <a:r>
                        <a:rPr lang="en-IN" sz="1700" u="none" strike="noStrike">
                          <a:effectLst/>
                        </a:rPr>
                        <a:t>Bills Purchased/Discounted</a:t>
                      </a:r>
                      <a:endParaRPr lang="en-IN" sz="1700" b="0" i="0" u="none" strike="noStrike">
                        <a:solidFill>
                          <a:srgbClr val="000000"/>
                        </a:solidFill>
                        <a:effectLst/>
                        <a:latin typeface="Cambria" panose="02040503050406030204" pitchFamily="18" charset="0"/>
                        <a:ea typeface="Cambria" panose="02040503050406030204" pitchFamily="18" charset="0"/>
                      </a:endParaRPr>
                    </a:p>
                  </a:txBody>
                  <a:tcPr marL="10312" marR="10312" marT="10312"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lnSpc>
                          <a:spcPct val="150000"/>
                        </a:lnSpc>
                      </a:pPr>
                      <a:r>
                        <a:rPr lang="en-US" sz="1700" u="none" strike="noStrike" dirty="0">
                          <a:effectLst/>
                        </a:rPr>
                        <a:t>Remains overdue beyond 90 days</a:t>
                      </a:r>
                      <a:endParaRPr lang="en-US" sz="1700" b="0" i="0" u="none" strike="noStrike" dirty="0">
                        <a:solidFill>
                          <a:srgbClr val="000000"/>
                        </a:solidFill>
                        <a:effectLst/>
                        <a:latin typeface="Cambria" panose="02040503050406030204" pitchFamily="18" charset="0"/>
                        <a:ea typeface="Cambria" panose="02040503050406030204" pitchFamily="18" charset="0"/>
                      </a:endParaRPr>
                    </a:p>
                  </a:txBody>
                  <a:tcPr marL="10312" marR="10312" marT="10312"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13335">
                <a:tc>
                  <a:txBody>
                    <a:bodyPr/>
                    <a:lstStyle/>
                    <a:p>
                      <a:pPr algn="l" rtl="0" fontAlgn="ctr">
                        <a:lnSpc>
                          <a:spcPct val="150000"/>
                        </a:lnSpc>
                      </a:pPr>
                      <a:r>
                        <a:rPr lang="en-US" sz="1700" u="none" strike="noStrike">
                          <a:effectLst/>
                        </a:rPr>
                        <a:t>Agriculture Loan (Short Duration Crops)</a:t>
                      </a:r>
                      <a:endParaRPr lang="en-US" sz="1700" b="0" i="0" u="none" strike="noStrike">
                        <a:solidFill>
                          <a:srgbClr val="000000"/>
                        </a:solidFill>
                        <a:effectLst/>
                        <a:latin typeface="Cambria" panose="02040503050406030204" pitchFamily="18" charset="0"/>
                        <a:ea typeface="Cambria" panose="02040503050406030204" pitchFamily="18" charset="0"/>
                      </a:endParaRPr>
                    </a:p>
                  </a:txBody>
                  <a:tcPr marL="10312" marR="10312" marT="10312"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lnSpc>
                          <a:spcPct val="150000"/>
                        </a:lnSpc>
                      </a:pPr>
                      <a:r>
                        <a:rPr lang="en-US" sz="1700" u="none" strike="noStrike" dirty="0">
                          <a:effectLst/>
                        </a:rPr>
                        <a:t>Instalment of principal or interest thereon remains overdue for 2 crop seasons</a:t>
                      </a:r>
                      <a:endParaRPr lang="en-US" sz="1700" b="0" i="0" u="none" strike="noStrike" dirty="0">
                        <a:solidFill>
                          <a:srgbClr val="000000"/>
                        </a:solidFill>
                        <a:effectLst/>
                        <a:latin typeface="Cambria" panose="02040503050406030204" pitchFamily="18" charset="0"/>
                        <a:ea typeface="Cambria" panose="02040503050406030204" pitchFamily="18" charset="0"/>
                      </a:endParaRPr>
                    </a:p>
                  </a:txBody>
                  <a:tcPr marL="10312" marR="10312" marT="10312"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13335">
                <a:tc>
                  <a:txBody>
                    <a:bodyPr/>
                    <a:lstStyle/>
                    <a:p>
                      <a:pPr algn="l" rtl="0" fontAlgn="ctr">
                        <a:lnSpc>
                          <a:spcPct val="150000"/>
                        </a:lnSpc>
                      </a:pPr>
                      <a:r>
                        <a:rPr lang="en-IN" sz="1700" u="none" strike="noStrike">
                          <a:effectLst/>
                        </a:rPr>
                        <a:t>Agriculture Loan (Long Duration Crops)</a:t>
                      </a:r>
                      <a:endParaRPr lang="en-IN" sz="1700" b="0" i="0" u="none" strike="noStrike">
                        <a:solidFill>
                          <a:srgbClr val="000000"/>
                        </a:solidFill>
                        <a:effectLst/>
                        <a:latin typeface="Cambria" panose="02040503050406030204" pitchFamily="18" charset="0"/>
                        <a:ea typeface="Cambria" panose="02040503050406030204" pitchFamily="18" charset="0"/>
                      </a:endParaRPr>
                    </a:p>
                  </a:txBody>
                  <a:tcPr marL="10312" marR="10312" marT="10312"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lnSpc>
                          <a:spcPct val="150000"/>
                        </a:lnSpc>
                      </a:pPr>
                      <a:r>
                        <a:rPr lang="en-US" sz="1700" u="none" strike="noStrike">
                          <a:effectLst/>
                        </a:rPr>
                        <a:t>Instalment of principal or interest thereon remains overdue for 1 crop seasons</a:t>
                      </a:r>
                      <a:endParaRPr lang="en-US" sz="1700" b="0" i="0" u="none" strike="noStrike">
                        <a:solidFill>
                          <a:srgbClr val="000000"/>
                        </a:solidFill>
                        <a:effectLst/>
                        <a:latin typeface="Cambria" panose="02040503050406030204" pitchFamily="18" charset="0"/>
                        <a:ea typeface="Cambria" panose="02040503050406030204" pitchFamily="18" charset="0"/>
                      </a:endParaRPr>
                    </a:p>
                  </a:txBody>
                  <a:tcPr marL="10312" marR="10312" marT="10312"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3078">
                <a:tc>
                  <a:txBody>
                    <a:bodyPr/>
                    <a:lstStyle/>
                    <a:p>
                      <a:pPr algn="l" rtl="0" fontAlgn="ctr">
                        <a:lnSpc>
                          <a:spcPct val="150000"/>
                        </a:lnSpc>
                      </a:pPr>
                      <a:r>
                        <a:rPr lang="en-IN" sz="1700" u="none" strike="noStrike">
                          <a:effectLst/>
                        </a:rPr>
                        <a:t>Securitization Transaction</a:t>
                      </a:r>
                      <a:endParaRPr lang="en-IN" sz="1700" b="0" i="0" u="none" strike="noStrike">
                        <a:solidFill>
                          <a:srgbClr val="000000"/>
                        </a:solidFill>
                        <a:effectLst/>
                        <a:latin typeface="Cambria" panose="02040503050406030204" pitchFamily="18" charset="0"/>
                        <a:ea typeface="Cambria" panose="02040503050406030204" pitchFamily="18" charset="0"/>
                      </a:endParaRPr>
                    </a:p>
                  </a:txBody>
                  <a:tcPr marL="10312" marR="10312" marT="10312"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lnSpc>
                          <a:spcPct val="150000"/>
                        </a:lnSpc>
                      </a:pPr>
                      <a:r>
                        <a:rPr lang="en-US" sz="1700" u="none" strike="noStrike">
                          <a:effectLst/>
                        </a:rPr>
                        <a:t>Amount of liquidity facility remains outstanding beyond 90 days </a:t>
                      </a:r>
                      <a:endParaRPr lang="en-US" sz="1700" b="0" i="0" u="none" strike="noStrike">
                        <a:solidFill>
                          <a:srgbClr val="000000"/>
                        </a:solidFill>
                        <a:effectLst/>
                        <a:latin typeface="Cambria" panose="02040503050406030204" pitchFamily="18" charset="0"/>
                        <a:ea typeface="Cambria" panose="02040503050406030204" pitchFamily="18" charset="0"/>
                      </a:endParaRPr>
                    </a:p>
                  </a:txBody>
                  <a:tcPr marL="10312" marR="10312" marT="10312"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743591">
                <a:tc>
                  <a:txBody>
                    <a:bodyPr/>
                    <a:lstStyle/>
                    <a:p>
                      <a:pPr algn="l" rtl="0" fontAlgn="ctr">
                        <a:lnSpc>
                          <a:spcPct val="150000"/>
                        </a:lnSpc>
                      </a:pPr>
                      <a:r>
                        <a:rPr lang="en-IN" sz="1700" u="none" strike="noStrike">
                          <a:effectLst/>
                        </a:rPr>
                        <a:t>Derivative Transactions</a:t>
                      </a:r>
                      <a:endParaRPr lang="en-IN" sz="1700" b="0" i="0" u="none" strike="noStrike">
                        <a:solidFill>
                          <a:srgbClr val="000000"/>
                        </a:solidFill>
                        <a:effectLst/>
                        <a:latin typeface="Cambria" panose="02040503050406030204" pitchFamily="18" charset="0"/>
                        <a:ea typeface="Cambria" panose="02040503050406030204" pitchFamily="18" charset="0"/>
                      </a:endParaRPr>
                    </a:p>
                  </a:txBody>
                  <a:tcPr marL="10312" marR="10312" marT="10312"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lnSpc>
                          <a:spcPct val="150000"/>
                        </a:lnSpc>
                      </a:pPr>
                      <a:r>
                        <a:rPr lang="en-US" sz="1700" u="none" strike="noStrike" dirty="0">
                          <a:effectLst/>
                        </a:rPr>
                        <a:t>Overdue receivables representing positive mark-to-market value of a derivative contract which remains unpaid beyond 90 days from specified due date for payment </a:t>
                      </a:r>
                      <a:endParaRPr lang="en-US" sz="1700" b="0" i="0" u="none" strike="noStrike" dirty="0">
                        <a:solidFill>
                          <a:srgbClr val="000000"/>
                        </a:solidFill>
                        <a:effectLst/>
                        <a:latin typeface="Cambria" panose="02040503050406030204" pitchFamily="18" charset="0"/>
                        <a:ea typeface="Cambria" panose="02040503050406030204" pitchFamily="18" charset="0"/>
                      </a:endParaRPr>
                    </a:p>
                  </a:txBody>
                  <a:tcPr marL="10312" marR="10312" marT="10312"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501096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Non Performing Assets </a:t>
            </a:r>
            <a:endParaRPr lang="en-IN"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447307" y="1431985"/>
            <a:ext cx="7186527" cy="4744978"/>
          </a:xfrm>
        </p:spPr>
        <p:txBody>
          <a:bodyPr anchor="ctr">
            <a:normAutofit fontScale="92500" lnSpcReduction="10000"/>
          </a:bodyPr>
          <a:lstStyle/>
          <a:p>
            <a:pPr algn="just"/>
            <a:r>
              <a:rPr lang="en-US" sz="2200" dirty="0"/>
              <a:t>Record of Recovery is the Thumb Rule</a:t>
            </a:r>
          </a:p>
          <a:p>
            <a:pPr algn="just"/>
            <a:r>
              <a:rPr lang="en-US" sz="2200" dirty="0"/>
              <a:t>Availability of security is irrelevant</a:t>
            </a:r>
          </a:p>
          <a:p>
            <a:pPr algn="just"/>
            <a:r>
              <a:rPr lang="en-US" sz="2200" dirty="0"/>
              <a:t>NPA date is very important – System based NPAs (30.06.2021)</a:t>
            </a:r>
          </a:p>
          <a:p>
            <a:pPr algn="just"/>
            <a:r>
              <a:rPr lang="en-US" sz="2200" dirty="0"/>
              <a:t>Term Loan : Para 2.1.2(</a:t>
            </a:r>
            <a:r>
              <a:rPr lang="en-US" sz="2200" dirty="0" err="1"/>
              <a:t>i</a:t>
            </a:r>
            <a:r>
              <a:rPr lang="en-US" sz="2200" dirty="0"/>
              <a:t>) of Master Circular</a:t>
            </a:r>
          </a:p>
          <a:p>
            <a:pPr algn="just"/>
            <a:r>
              <a:rPr lang="en-US" sz="2200" dirty="0"/>
              <a:t>Cash Credit / OD – NPA when “Out of Order”</a:t>
            </a:r>
          </a:p>
          <a:p>
            <a:pPr lvl="1" algn="just"/>
            <a:r>
              <a:rPr lang="en-US" sz="2200" dirty="0"/>
              <a:t>Clarification - para 2.2.1 of Master Circular of RBI dated 01.04.2022</a:t>
            </a:r>
          </a:p>
          <a:p>
            <a:pPr lvl="1" algn="just"/>
            <a:r>
              <a:rPr lang="en-US" sz="2200" dirty="0"/>
              <a:t>Evergreening </a:t>
            </a:r>
          </a:p>
          <a:p>
            <a:pPr lvl="1" algn="just"/>
            <a:r>
              <a:rPr lang="en-US" sz="2200" dirty="0"/>
              <a:t>Inherent weakness – Solitary or a few credits before the balance sheet date</a:t>
            </a:r>
          </a:p>
          <a:p>
            <a:pPr lvl="1" algn="just"/>
            <a:r>
              <a:rPr lang="en-US" sz="2200" dirty="0"/>
              <a:t>Regular / ad-hoc limits not reviewed / regularized within 180 days</a:t>
            </a:r>
          </a:p>
          <a:p>
            <a:pPr lvl="1" algn="just"/>
            <a:r>
              <a:rPr lang="en-US" sz="2200" dirty="0"/>
              <a:t>Stock statement older than three months – Deemed irregular</a:t>
            </a:r>
          </a:p>
          <a:p>
            <a:pPr lvl="1" algn="just"/>
            <a:r>
              <a:rPr lang="en-US" sz="2200" dirty="0"/>
              <a:t>Early Warning Signals – RBI Master Direction updated on July 3, 2017</a:t>
            </a:r>
          </a:p>
          <a:p>
            <a:pPr lvl="1"/>
            <a:endParaRPr lang="en-US" sz="1800" dirty="0"/>
          </a:p>
          <a:p>
            <a:pPr lvl="1"/>
            <a:endParaRPr lang="en-US" sz="1500" dirty="0"/>
          </a:p>
          <a:p>
            <a:pPr marL="0" lvl="1" indent="0">
              <a:buNone/>
            </a:pPr>
            <a:endParaRPr lang="en-US" sz="1500" dirty="0"/>
          </a:p>
          <a:p>
            <a:pPr marL="457200" lvl="1" indent="0">
              <a:buNone/>
            </a:pPr>
            <a:endParaRPr lang="en-IN" sz="1500" dirty="0"/>
          </a:p>
        </p:txBody>
      </p:sp>
    </p:spTree>
    <p:extLst>
      <p:ext uri="{BB962C8B-B14F-4D97-AF65-F5344CB8AC3E}">
        <p14:creationId xmlns:p14="http://schemas.microsoft.com/office/powerpoint/2010/main" val="2824981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Non Performing Assets (</a:t>
            </a:r>
            <a:r>
              <a:rPr lang="en-US" dirty="0" err="1">
                <a:solidFill>
                  <a:srgbClr val="FFFFFF"/>
                </a:solidFill>
              </a:rPr>
              <a:t>Cntd</a:t>
            </a:r>
            <a:r>
              <a:rPr lang="en-US" dirty="0">
                <a:solidFill>
                  <a:srgbClr val="FFFFFF"/>
                </a:solidFill>
              </a:rPr>
              <a:t>.)</a:t>
            </a:r>
            <a:endParaRPr lang="en-IN"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447308" y="591344"/>
            <a:ext cx="6906491" cy="5585619"/>
          </a:xfrm>
        </p:spPr>
        <p:txBody>
          <a:bodyPr anchor="ctr">
            <a:normAutofit fontScale="92500" lnSpcReduction="10000"/>
          </a:bodyPr>
          <a:lstStyle/>
          <a:p>
            <a:endParaRPr lang="en-US" sz="2200" dirty="0"/>
          </a:p>
          <a:p>
            <a:endParaRPr lang="en-US" sz="2200" dirty="0"/>
          </a:p>
          <a:p>
            <a:endParaRPr lang="en-US" sz="2200" dirty="0"/>
          </a:p>
          <a:p>
            <a:pPr algn="just"/>
            <a:r>
              <a:rPr lang="en-US" sz="2200" dirty="0"/>
              <a:t>NPA classification – Borrower wise &amp; </a:t>
            </a:r>
            <a:r>
              <a:rPr lang="en-US" sz="2200" b="1" dirty="0"/>
              <a:t>not </a:t>
            </a:r>
            <a:r>
              <a:rPr lang="en-US" sz="2200" dirty="0"/>
              <a:t>Facility wise</a:t>
            </a:r>
          </a:p>
          <a:p>
            <a:pPr algn="just"/>
            <a:r>
              <a:rPr lang="en-US" sz="2200" dirty="0"/>
              <a:t>Accelerated provision in NPA Accounts</a:t>
            </a:r>
          </a:p>
          <a:p>
            <a:pPr lvl="1" algn="just"/>
            <a:r>
              <a:rPr lang="en-US" sz="2200" dirty="0"/>
              <a:t>Direct Doubtful : Security less than 50%</a:t>
            </a:r>
          </a:p>
          <a:p>
            <a:pPr lvl="1" algn="just"/>
            <a:r>
              <a:rPr lang="en-US" sz="2200" dirty="0"/>
              <a:t>Direct Loss : Security less than 10%</a:t>
            </a:r>
          </a:p>
          <a:p>
            <a:pPr algn="just"/>
            <a:r>
              <a:rPr lang="en-US" sz="2200" dirty="0"/>
              <a:t>Provision in respect of Frauds</a:t>
            </a:r>
          </a:p>
          <a:p>
            <a:pPr lvl="1" algn="just"/>
            <a:r>
              <a:rPr lang="en-US" sz="2200" dirty="0"/>
              <a:t>100% provision over a period not exceeding four quarters from the “date of detection”</a:t>
            </a:r>
          </a:p>
          <a:p>
            <a:pPr algn="just"/>
            <a:r>
              <a:rPr lang="en-US" sz="2200" dirty="0"/>
              <a:t>Upgradation of NPAs</a:t>
            </a:r>
          </a:p>
          <a:p>
            <a:pPr lvl="1" algn="just"/>
            <a:r>
              <a:rPr lang="en-US" sz="2200" dirty="0"/>
              <a:t>In case of Normal NPAs : Entire arrears of interest and principal</a:t>
            </a:r>
          </a:p>
          <a:p>
            <a:pPr lvl="1" algn="just"/>
            <a:r>
              <a:rPr lang="en-US" sz="2200" dirty="0"/>
              <a:t>In case of Restructured NPAs : Satisfactory Performance during Specified Period</a:t>
            </a:r>
          </a:p>
          <a:p>
            <a:pPr lvl="1" algn="just"/>
            <a:r>
              <a:rPr lang="en-US" sz="2200" dirty="0"/>
              <a:t>NPA regularized after balance sheet date – Not to upgrade</a:t>
            </a:r>
          </a:p>
          <a:p>
            <a:pPr marL="457200" lvl="1" indent="0" algn="just">
              <a:buNone/>
            </a:pPr>
            <a:endParaRPr lang="en-US" sz="1500" dirty="0"/>
          </a:p>
          <a:p>
            <a:pPr marL="0" lvl="1" indent="0">
              <a:buNone/>
            </a:pPr>
            <a:endParaRPr lang="en-US" sz="1500" dirty="0"/>
          </a:p>
          <a:p>
            <a:pPr marL="457200" lvl="1" indent="0">
              <a:buNone/>
            </a:pPr>
            <a:endParaRPr lang="en-US" sz="1500" dirty="0"/>
          </a:p>
          <a:p>
            <a:pPr lvl="1"/>
            <a:endParaRPr lang="en-US" sz="1500" dirty="0"/>
          </a:p>
          <a:p>
            <a:pPr marL="0" lvl="1" indent="0">
              <a:buNone/>
            </a:pPr>
            <a:endParaRPr lang="en-US" sz="1500" dirty="0"/>
          </a:p>
          <a:p>
            <a:pPr marL="457200" lvl="1" indent="0">
              <a:buNone/>
            </a:pPr>
            <a:endParaRPr lang="en-IN" sz="1500" dirty="0"/>
          </a:p>
        </p:txBody>
      </p:sp>
    </p:spTree>
    <p:extLst>
      <p:ext uri="{BB962C8B-B14F-4D97-AF65-F5344CB8AC3E}">
        <p14:creationId xmlns:p14="http://schemas.microsoft.com/office/powerpoint/2010/main" val="3784441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1153572"/>
            <a:ext cx="3200400" cy="4461163"/>
          </a:xfrm>
        </p:spPr>
        <p:txBody>
          <a:bodyPr>
            <a:normAutofit/>
          </a:bodyPr>
          <a:lstStyle/>
          <a:p>
            <a:r>
              <a:rPr lang="en-US" sz="4200" dirty="0">
                <a:solidFill>
                  <a:srgbClr val="FFFFFF"/>
                </a:solidFill>
              </a:rPr>
              <a:t>Restructuring of Advance (Para 16)</a:t>
            </a:r>
            <a:endParaRPr lang="en-IN" sz="42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447308" y="591344"/>
            <a:ext cx="6906491" cy="5585619"/>
          </a:xfrm>
        </p:spPr>
        <p:txBody>
          <a:bodyPr anchor="ctr">
            <a:normAutofit fontScale="25000" lnSpcReduction="20000"/>
          </a:bodyPr>
          <a:lstStyle/>
          <a:p>
            <a:endParaRPr lang="en-US" sz="1300" dirty="0"/>
          </a:p>
          <a:p>
            <a:endParaRPr lang="en-US" sz="1300" dirty="0"/>
          </a:p>
          <a:p>
            <a:endParaRPr lang="en-US" sz="1300" dirty="0"/>
          </a:p>
          <a:p>
            <a:endParaRPr lang="en-US" sz="2400" b="1" dirty="0"/>
          </a:p>
          <a:p>
            <a:pPr algn="just"/>
            <a:r>
              <a:rPr lang="en-US" sz="8000" b="1" dirty="0"/>
              <a:t>Standard Advance </a:t>
            </a:r>
            <a:r>
              <a:rPr lang="en-US" sz="8000" dirty="0"/>
              <a:t>– To be immediately downgraded as NPA (Applicable to all resolution plans, including those undertaken under IBC)</a:t>
            </a:r>
          </a:p>
          <a:p>
            <a:pPr algn="just"/>
            <a:r>
              <a:rPr lang="en-US" sz="8000" b="1" dirty="0"/>
              <a:t>NPAs</a:t>
            </a:r>
            <a:r>
              <a:rPr lang="en-US" sz="8000" dirty="0"/>
              <a:t>, upon restructuring, would continue to have the same asset classification</a:t>
            </a:r>
          </a:p>
          <a:p>
            <a:r>
              <a:rPr lang="en-US" sz="8000" b="1" dirty="0"/>
              <a:t>Instances of Restructuring </a:t>
            </a:r>
          </a:p>
          <a:p>
            <a:pPr lvl="1" algn="just"/>
            <a:r>
              <a:rPr lang="en-US" sz="6400" dirty="0"/>
              <a:t>Any change in the sanction terms during the tenure of loan except </a:t>
            </a:r>
            <a:r>
              <a:rPr lang="en-US" sz="6400" b="1" dirty="0"/>
              <a:t>:</a:t>
            </a:r>
          </a:p>
          <a:p>
            <a:pPr marL="457200" lvl="1" indent="0" algn="just">
              <a:buNone/>
            </a:pPr>
            <a:endParaRPr lang="en-US" sz="6400" b="1" dirty="0"/>
          </a:p>
          <a:p>
            <a:pPr lvl="2" algn="just"/>
            <a:r>
              <a:rPr lang="en-US" sz="6400" dirty="0"/>
              <a:t>Change in DCCO in respect of infra &amp; non-infra projects (Para 4.2.15 of RBI Master Circular)</a:t>
            </a:r>
          </a:p>
          <a:p>
            <a:pPr lvl="2" algn="just"/>
            <a:endParaRPr lang="en-US" sz="6400" dirty="0"/>
          </a:p>
          <a:p>
            <a:pPr lvl="2" algn="just"/>
            <a:r>
              <a:rPr lang="en-US" sz="6400" dirty="0"/>
              <a:t>Change in MCLR / Floating rate</a:t>
            </a:r>
          </a:p>
          <a:p>
            <a:pPr marL="914400" lvl="2" indent="0" algn="just">
              <a:buNone/>
            </a:pPr>
            <a:endParaRPr lang="en-US" sz="6400" dirty="0"/>
          </a:p>
          <a:p>
            <a:pPr lvl="2" algn="just"/>
            <a:r>
              <a:rPr lang="en-US" sz="6400" dirty="0"/>
              <a:t>Change in ROI due to internal / external credit rating</a:t>
            </a:r>
          </a:p>
          <a:p>
            <a:pPr marL="914400" lvl="2" indent="0" algn="just">
              <a:buNone/>
            </a:pPr>
            <a:endParaRPr lang="en-US" sz="6400" dirty="0"/>
          </a:p>
          <a:p>
            <a:pPr lvl="2" algn="just"/>
            <a:r>
              <a:rPr lang="en-US" sz="6400" dirty="0"/>
              <a:t>Specific Forbearance by RBI : e.g. COVID-19 relief package, MSME One time restructuring etc.</a:t>
            </a:r>
          </a:p>
          <a:p>
            <a:pPr lvl="2" algn="just"/>
            <a:endParaRPr lang="en-US" sz="6400" dirty="0"/>
          </a:p>
          <a:p>
            <a:pPr lvl="2" algn="just"/>
            <a:r>
              <a:rPr lang="en-US" sz="6400" dirty="0"/>
              <a:t>Interchangeability in line with sanction terms as per original sanction</a:t>
            </a:r>
          </a:p>
          <a:p>
            <a:pPr lvl="2" algn="just"/>
            <a:r>
              <a:rPr lang="en-US" sz="6400" dirty="0"/>
              <a:t>Restructuring  in case of Natural Calamities (RBI Master Direction dated 17.10.2018</a:t>
            </a:r>
          </a:p>
          <a:p>
            <a:pPr marL="914400" lvl="2" indent="0" algn="just">
              <a:buNone/>
            </a:pPr>
            <a:endParaRPr lang="en-US" sz="4500" dirty="0"/>
          </a:p>
          <a:p>
            <a:pPr marL="914400" lvl="2" indent="0">
              <a:buNone/>
            </a:pPr>
            <a:endParaRPr lang="en-US" sz="1600" b="1" dirty="0"/>
          </a:p>
          <a:p>
            <a:pPr marL="914400" lvl="2" indent="0">
              <a:buNone/>
            </a:pPr>
            <a:endParaRPr lang="en-US" sz="1600" b="1" dirty="0"/>
          </a:p>
          <a:p>
            <a:pPr marL="0" indent="0">
              <a:buNone/>
            </a:pPr>
            <a:endParaRPr lang="en-US" sz="2400" dirty="0"/>
          </a:p>
          <a:p>
            <a:endParaRPr lang="en-US" sz="1300" dirty="0"/>
          </a:p>
          <a:p>
            <a:pPr marL="457200" lvl="1" indent="0">
              <a:buNone/>
            </a:pPr>
            <a:endParaRPr lang="en-US" sz="1300" dirty="0"/>
          </a:p>
          <a:p>
            <a:pPr marL="0" lvl="1" indent="0">
              <a:buNone/>
            </a:pPr>
            <a:endParaRPr lang="en-US" sz="1300" dirty="0"/>
          </a:p>
          <a:p>
            <a:pPr marL="457200" lvl="1" indent="0">
              <a:buNone/>
            </a:pPr>
            <a:endParaRPr lang="en-US" sz="1300" dirty="0"/>
          </a:p>
          <a:p>
            <a:pPr lvl="1"/>
            <a:endParaRPr lang="en-US" sz="1300" dirty="0"/>
          </a:p>
          <a:p>
            <a:pPr marL="0" lvl="1" indent="0">
              <a:buNone/>
            </a:pPr>
            <a:endParaRPr lang="en-US" sz="1300" dirty="0"/>
          </a:p>
          <a:p>
            <a:pPr marL="457200" lvl="1" indent="0">
              <a:buNone/>
            </a:pPr>
            <a:endParaRPr lang="en-IN" sz="1300" dirty="0"/>
          </a:p>
        </p:txBody>
      </p:sp>
    </p:spTree>
    <p:extLst>
      <p:ext uri="{BB962C8B-B14F-4D97-AF65-F5344CB8AC3E}">
        <p14:creationId xmlns:p14="http://schemas.microsoft.com/office/powerpoint/2010/main" val="3782061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1626</TotalTime>
  <Words>1539</Words>
  <Application>Microsoft Office PowerPoint</Application>
  <PresentationFormat>Widescreen</PresentationFormat>
  <Paragraphs>188</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(Body)</vt:lpstr>
      <vt:lpstr>Calibri Light</vt:lpstr>
      <vt:lpstr>Cambria</vt:lpstr>
      <vt:lpstr>Office Theme</vt:lpstr>
      <vt:lpstr>IRACP Norms </vt:lpstr>
      <vt:lpstr>PowerPoint Presentation</vt:lpstr>
      <vt:lpstr>Income Recognition</vt:lpstr>
      <vt:lpstr>Other Points related to Income Recognition</vt:lpstr>
      <vt:lpstr>Income recognition</vt:lpstr>
      <vt:lpstr>NPA</vt:lpstr>
      <vt:lpstr>Non Performing Assets </vt:lpstr>
      <vt:lpstr>Non Performing Assets (Cntd.)</vt:lpstr>
      <vt:lpstr>Restructuring of Advance (Para 16)</vt:lpstr>
      <vt:lpstr>Upgradation - Restructured Accounts </vt:lpstr>
      <vt:lpstr>PowerPoint Presentation</vt:lpstr>
      <vt:lpstr>Down-gradation</vt:lpstr>
      <vt:lpstr>In certain cases, the same can directly be classified to Doubtful / Loss asset category </vt:lpstr>
      <vt:lpstr>Upgradation</vt:lpstr>
      <vt:lpstr>Treatment of Bill Discounting under LC</vt:lpstr>
      <vt:lpstr>Provisioning for Loans &amp; Advances</vt:lpstr>
      <vt:lpstr>Provisioning norms - Standard Assets</vt:lpstr>
      <vt:lpstr>Provisioning norms – Sub - Standard Assets</vt:lpstr>
      <vt:lpstr>Provisioning Norms – Doubtful Assets</vt:lpstr>
      <vt:lpstr>Loss ASSETS</vt:lpstr>
      <vt:lpstr>CA Hitesh Pomal M: 98240 49402</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Vedant Parikh</dc:creator>
  <cp:lastModifiedBy>Hitesh Pomal</cp:lastModifiedBy>
  <cp:revision>54</cp:revision>
  <dcterms:created xsi:type="dcterms:W3CDTF">2021-02-18T10:40:07Z</dcterms:created>
  <dcterms:modified xsi:type="dcterms:W3CDTF">2023-03-25T13:22:34Z</dcterms:modified>
</cp:coreProperties>
</file>