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5"/>
  </p:notesMasterIdLst>
  <p:handoutMasterIdLst>
    <p:handoutMasterId r:id="rId46"/>
  </p:handoutMasterIdLst>
  <p:sldIdLst>
    <p:sldId id="256" r:id="rId2"/>
    <p:sldId id="329" r:id="rId3"/>
    <p:sldId id="330" r:id="rId4"/>
    <p:sldId id="331" r:id="rId5"/>
    <p:sldId id="332" r:id="rId6"/>
    <p:sldId id="333" r:id="rId7"/>
    <p:sldId id="334" r:id="rId8"/>
    <p:sldId id="335" r:id="rId9"/>
    <p:sldId id="336" r:id="rId10"/>
    <p:sldId id="288" r:id="rId11"/>
    <p:sldId id="257" r:id="rId12"/>
    <p:sldId id="259" r:id="rId13"/>
    <p:sldId id="260" r:id="rId14"/>
    <p:sldId id="263" r:id="rId15"/>
    <p:sldId id="261" r:id="rId16"/>
    <p:sldId id="395" r:id="rId17"/>
    <p:sldId id="369" r:id="rId18"/>
    <p:sldId id="396" r:id="rId19"/>
    <p:sldId id="397" r:id="rId20"/>
    <p:sldId id="398" r:id="rId21"/>
    <p:sldId id="399" r:id="rId22"/>
    <p:sldId id="400" r:id="rId23"/>
    <p:sldId id="401" r:id="rId24"/>
    <p:sldId id="402" r:id="rId25"/>
    <p:sldId id="403" r:id="rId26"/>
    <p:sldId id="430" r:id="rId27"/>
    <p:sldId id="431" r:id="rId28"/>
    <p:sldId id="432" r:id="rId29"/>
    <p:sldId id="433" r:id="rId30"/>
    <p:sldId id="434" r:id="rId31"/>
    <p:sldId id="435" r:id="rId32"/>
    <p:sldId id="436" r:id="rId33"/>
    <p:sldId id="437" r:id="rId34"/>
    <p:sldId id="438" r:id="rId35"/>
    <p:sldId id="439" r:id="rId36"/>
    <p:sldId id="440" r:id="rId37"/>
    <p:sldId id="441" r:id="rId38"/>
    <p:sldId id="442" r:id="rId39"/>
    <p:sldId id="443" r:id="rId40"/>
    <p:sldId id="444" r:id="rId41"/>
    <p:sldId id="470" r:id="rId42"/>
    <p:sldId id="286" r:id="rId43"/>
    <p:sldId id="287"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96C064A-D61B-4B21-B757-51A9B82445B8}" type="datetimeFigureOut">
              <a:rPr lang="en-US" smtClean="0"/>
              <a:t>3/15/2024</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0305E07-67EA-4042-A3F6-853A8AD8D209}" type="slidenum">
              <a:rPr lang="en-US" smtClean="0"/>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24A5C5-F67F-4230-9FA4-AD14765A8BAA}" type="datetimeFigureOut">
              <a:rPr lang="en-IN" smtClean="0"/>
              <a:t>15-03-2024</a:t>
            </a:fld>
            <a:endParaRPr lang="en-IN"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BF95F2-054B-4B16-AAEA-68E056C22DF9}" type="slidenum">
              <a:rPr lang="en-IN" smtClean="0"/>
              <a:t>‹#›</a:t>
            </a:fld>
            <a:endParaRPr lang="en-IN"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38BF95F2-054B-4B16-AAEA-68E056C22DF9}" type="slidenum">
              <a:rPr lang="en-IN" smtClean="0"/>
              <a:t>42</a:t>
            </a:fld>
            <a:endParaRPr lang="en-IN"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05F8BE51-2B98-4D43-A328-52389D333CB6}" type="datetime1">
              <a:rPr lang="en-IN" smtClean="0"/>
              <a:t>15-03-2024</a:t>
            </a:fld>
            <a:endParaRPr lang="en-IN" dirty="0"/>
          </a:p>
        </p:txBody>
      </p:sp>
      <p:sp>
        <p:nvSpPr>
          <p:cNvPr id="5" name="Footer Placeholder 4"/>
          <p:cNvSpPr>
            <a:spLocks noGrp="1"/>
          </p:cNvSpPr>
          <p:nvPr>
            <p:ph type="ftr" sz="quarter" idx="11"/>
          </p:nvPr>
        </p:nvSpPr>
        <p:spPr/>
        <p:txBody>
          <a:bodyPr/>
          <a:lstStyle/>
          <a:p>
            <a:r>
              <a:rPr lang="en-IN" dirty="0"/>
              <a:t>CA Gopal Dhakan</a:t>
            </a:r>
          </a:p>
        </p:txBody>
      </p:sp>
      <p:sp>
        <p:nvSpPr>
          <p:cNvPr id="6" name="Slide Number Placeholder 5"/>
          <p:cNvSpPr>
            <a:spLocks noGrp="1"/>
          </p:cNvSpPr>
          <p:nvPr>
            <p:ph type="sldNum" sz="quarter" idx="12"/>
          </p:nvPr>
        </p:nvSpPr>
        <p:spPr/>
        <p:txBody>
          <a:bodyPr/>
          <a:lstStyle/>
          <a:p>
            <a:fld id="{15073579-9A5B-4BC8-B63B-220E41FAE3BD}" type="slidenum">
              <a:rPr lang="en-IN" smtClean="0"/>
              <a:t>‹#›</a:t>
            </a:fld>
            <a:endParaRPr lang="en-IN"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52C6DE17-DC99-49C5-BE5D-84ED05599A2D}" type="datetime1">
              <a:rPr lang="en-IN" smtClean="0"/>
              <a:t>15-03-2024</a:t>
            </a:fld>
            <a:endParaRPr lang="en-IN" dirty="0"/>
          </a:p>
        </p:txBody>
      </p:sp>
      <p:sp>
        <p:nvSpPr>
          <p:cNvPr id="5" name="Footer Placeholder 4"/>
          <p:cNvSpPr>
            <a:spLocks noGrp="1"/>
          </p:cNvSpPr>
          <p:nvPr>
            <p:ph type="ftr" sz="quarter" idx="11"/>
          </p:nvPr>
        </p:nvSpPr>
        <p:spPr/>
        <p:txBody>
          <a:bodyPr/>
          <a:lstStyle/>
          <a:p>
            <a:r>
              <a:rPr lang="en-IN" dirty="0"/>
              <a:t>CA Gopal Dhakan</a:t>
            </a:r>
          </a:p>
        </p:txBody>
      </p:sp>
      <p:sp>
        <p:nvSpPr>
          <p:cNvPr id="6" name="Slide Number Placeholder 5"/>
          <p:cNvSpPr>
            <a:spLocks noGrp="1"/>
          </p:cNvSpPr>
          <p:nvPr>
            <p:ph type="sldNum" sz="quarter" idx="12"/>
          </p:nvPr>
        </p:nvSpPr>
        <p:spPr/>
        <p:txBody>
          <a:bodyPr/>
          <a:lstStyle/>
          <a:p>
            <a:fld id="{15073579-9A5B-4BC8-B63B-220E41FAE3BD}" type="slidenum">
              <a:rPr lang="en-IN" smtClean="0"/>
              <a:t>‹#›</a:t>
            </a:fld>
            <a:endParaRPr lang="en-IN"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85EEEA5C-0E5D-4582-8242-471D075CB809}" type="datetime1">
              <a:rPr lang="en-IN" smtClean="0"/>
              <a:t>15-03-2024</a:t>
            </a:fld>
            <a:endParaRPr lang="en-IN" dirty="0"/>
          </a:p>
        </p:txBody>
      </p:sp>
      <p:sp>
        <p:nvSpPr>
          <p:cNvPr id="5" name="Footer Placeholder 4"/>
          <p:cNvSpPr>
            <a:spLocks noGrp="1"/>
          </p:cNvSpPr>
          <p:nvPr>
            <p:ph type="ftr" sz="quarter" idx="11"/>
          </p:nvPr>
        </p:nvSpPr>
        <p:spPr/>
        <p:txBody>
          <a:bodyPr/>
          <a:lstStyle/>
          <a:p>
            <a:r>
              <a:rPr lang="en-IN" dirty="0"/>
              <a:t>CA Gopal Dhakan</a:t>
            </a:r>
          </a:p>
        </p:txBody>
      </p:sp>
      <p:sp>
        <p:nvSpPr>
          <p:cNvPr id="6" name="Slide Number Placeholder 5"/>
          <p:cNvSpPr>
            <a:spLocks noGrp="1"/>
          </p:cNvSpPr>
          <p:nvPr>
            <p:ph type="sldNum" sz="quarter" idx="12"/>
          </p:nvPr>
        </p:nvSpPr>
        <p:spPr/>
        <p:txBody>
          <a:bodyPr/>
          <a:lstStyle/>
          <a:p>
            <a:fld id="{15073579-9A5B-4BC8-B63B-220E41FAE3BD}" type="slidenum">
              <a:rPr lang="en-IN" smtClean="0"/>
              <a:t>‹#›</a:t>
            </a:fld>
            <a:endParaRPr lang="en-I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504DE3A3-4611-46D8-B541-E695ACBE078D}" type="datetime1">
              <a:rPr lang="en-IN" smtClean="0"/>
              <a:t>15-03-2024</a:t>
            </a:fld>
            <a:endParaRPr lang="en-IN" dirty="0"/>
          </a:p>
        </p:txBody>
      </p:sp>
      <p:sp>
        <p:nvSpPr>
          <p:cNvPr id="5" name="Footer Placeholder 4"/>
          <p:cNvSpPr>
            <a:spLocks noGrp="1"/>
          </p:cNvSpPr>
          <p:nvPr>
            <p:ph type="ftr" sz="quarter" idx="11"/>
          </p:nvPr>
        </p:nvSpPr>
        <p:spPr/>
        <p:txBody>
          <a:bodyPr/>
          <a:lstStyle/>
          <a:p>
            <a:r>
              <a:rPr lang="en-IN" dirty="0"/>
              <a:t>CA Gopal Dhakan</a:t>
            </a:r>
          </a:p>
        </p:txBody>
      </p:sp>
      <p:sp>
        <p:nvSpPr>
          <p:cNvPr id="6" name="Slide Number Placeholder 5"/>
          <p:cNvSpPr>
            <a:spLocks noGrp="1"/>
          </p:cNvSpPr>
          <p:nvPr>
            <p:ph type="sldNum" sz="quarter" idx="12"/>
          </p:nvPr>
        </p:nvSpPr>
        <p:spPr/>
        <p:txBody>
          <a:bodyPr/>
          <a:lstStyle/>
          <a:p>
            <a:fld id="{15073579-9A5B-4BC8-B63B-220E41FAE3BD}" type="slidenum">
              <a:rPr lang="en-IN" smtClean="0"/>
              <a:t>‹#›</a:t>
            </a:fld>
            <a:endParaRPr lang="en-I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E23A86-75AE-4859-865C-F2A17EA20370}" type="datetime1">
              <a:rPr lang="en-IN" smtClean="0"/>
              <a:t>15-03-2024</a:t>
            </a:fld>
            <a:endParaRPr lang="en-IN" dirty="0"/>
          </a:p>
        </p:txBody>
      </p:sp>
      <p:sp>
        <p:nvSpPr>
          <p:cNvPr id="5" name="Footer Placeholder 4"/>
          <p:cNvSpPr>
            <a:spLocks noGrp="1"/>
          </p:cNvSpPr>
          <p:nvPr>
            <p:ph type="ftr" sz="quarter" idx="11"/>
          </p:nvPr>
        </p:nvSpPr>
        <p:spPr/>
        <p:txBody>
          <a:bodyPr/>
          <a:lstStyle/>
          <a:p>
            <a:r>
              <a:rPr lang="en-IN" dirty="0"/>
              <a:t>CA Gopal Dhakan</a:t>
            </a:r>
          </a:p>
        </p:txBody>
      </p:sp>
      <p:sp>
        <p:nvSpPr>
          <p:cNvPr id="6" name="Slide Number Placeholder 5"/>
          <p:cNvSpPr>
            <a:spLocks noGrp="1"/>
          </p:cNvSpPr>
          <p:nvPr>
            <p:ph type="sldNum" sz="quarter" idx="12"/>
          </p:nvPr>
        </p:nvSpPr>
        <p:spPr/>
        <p:txBody>
          <a:bodyPr/>
          <a:lstStyle/>
          <a:p>
            <a:fld id="{15073579-9A5B-4BC8-B63B-220E41FAE3BD}" type="slidenum">
              <a:rPr lang="en-IN" smtClean="0"/>
              <a:t>‹#›</a:t>
            </a:fld>
            <a:endParaRPr lang="en-IN"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10A7D589-88DB-49E4-B4FD-42CAC631F2ED}" type="datetime1">
              <a:rPr lang="en-IN" smtClean="0"/>
              <a:t>15-03-2024</a:t>
            </a:fld>
            <a:endParaRPr lang="en-IN" dirty="0"/>
          </a:p>
        </p:txBody>
      </p:sp>
      <p:sp>
        <p:nvSpPr>
          <p:cNvPr id="6" name="Footer Placeholder 5"/>
          <p:cNvSpPr>
            <a:spLocks noGrp="1"/>
          </p:cNvSpPr>
          <p:nvPr>
            <p:ph type="ftr" sz="quarter" idx="11"/>
          </p:nvPr>
        </p:nvSpPr>
        <p:spPr/>
        <p:txBody>
          <a:bodyPr/>
          <a:lstStyle/>
          <a:p>
            <a:r>
              <a:rPr lang="en-IN" dirty="0"/>
              <a:t>CA Gopal Dhakan</a:t>
            </a:r>
          </a:p>
        </p:txBody>
      </p:sp>
      <p:sp>
        <p:nvSpPr>
          <p:cNvPr id="7" name="Slide Number Placeholder 6"/>
          <p:cNvSpPr>
            <a:spLocks noGrp="1"/>
          </p:cNvSpPr>
          <p:nvPr>
            <p:ph type="sldNum" sz="quarter" idx="12"/>
          </p:nvPr>
        </p:nvSpPr>
        <p:spPr/>
        <p:txBody>
          <a:bodyPr/>
          <a:lstStyle/>
          <a:p>
            <a:fld id="{15073579-9A5B-4BC8-B63B-220E41FAE3BD}" type="slidenum">
              <a:rPr lang="en-IN" smtClean="0"/>
              <a:t>‹#›</a:t>
            </a:fld>
            <a:endParaRPr lang="en-IN"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031CC524-7796-4B23-A5EA-64E9EF140A80}" type="datetime1">
              <a:rPr lang="en-IN" smtClean="0"/>
              <a:t>15-03-2024</a:t>
            </a:fld>
            <a:endParaRPr lang="en-IN" dirty="0"/>
          </a:p>
        </p:txBody>
      </p:sp>
      <p:sp>
        <p:nvSpPr>
          <p:cNvPr id="8" name="Footer Placeholder 7"/>
          <p:cNvSpPr>
            <a:spLocks noGrp="1"/>
          </p:cNvSpPr>
          <p:nvPr>
            <p:ph type="ftr" sz="quarter" idx="11"/>
          </p:nvPr>
        </p:nvSpPr>
        <p:spPr/>
        <p:txBody>
          <a:bodyPr/>
          <a:lstStyle/>
          <a:p>
            <a:r>
              <a:rPr lang="en-IN" dirty="0"/>
              <a:t>CA Gopal Dhakan</a:t>
            </a:r>
          </a:p>
        </p:txBody>
      </p:sp>
      <p:sp>
        <p:nvSpPr>
          <p:cNvPr id="9" name="Slide Number Placeholder 8"/>
          <p:cNvSpPr>
            <a:spLocks noGrp="1"/>
          </p:cNvSpPr>
          <p:nvPr>
            <p:ph type="sldNum" sz="quarter" idx="12"/>
          </p:nvPr>
        </p:nvSpPr>
        <p:spPr/>
        <p:txBody>
          <a:bodyPr/>
          <a:lstStyle/>
          <a:p>
            <a:fld id="{15073579-9A5B-4BC8-B63B-220E41FAE3BD}" type="slidenum">
              <a:rPr lang="en-IN" smtClean="0"/>
              <a:t>‹#›</a:t>
            </a:fld>
            <a:endParaRPr lang="en-IN"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E5027241-5964-42A4-A130-0024D22A9436}" type="datetime1">
              <a:rPr lang="en-IN" smtClean="0"/>
              <a:t>15-03-2024</a:t>
            </a:fld>
            <a:endParaRPr lang="en-IN" dirty="0"/>
          </a:p>
        </p:txBody>
      </p:sp>
      <p:sp>
        <p:nvSpPr>
          <p:cNvPr id="4" name="Footer Placeholder 3"/>
          <p:cNvSpPr>
            <a:spLocks noGrp="1"/>
          </p:cNvSpPr>
          <p:nvPr>
            <p:ph type="ftr" sz="quarter" idx="11"/>
          </p:nvPr>
        </p:nvSpPr>
        <p:spPr/>
        <p:txBody>
          <a:bodyPr/>
          <a:lstStyle/>
          <a:p>
            <a:r>
              <a:rPr lang="en-IN" dirty="0"/>
              <a:t>CA Gopal Dhakan</a:t>
            </a:r>
          </a:p>
        </p:txBody>
      </p:sp>
      <p:sp>
        <p:nvSpPr>
          <p:cNvPr id="5" name="Slide Number Placeholder 4"/>
          <p:cNvSpPr>
            <a:spLocks noGrp="1"/>
          </p:cNvSpPr>
          <p:nvPr>
            <p:ph type="sldNum" sz="quarter" idx="12"/>
          </p:nvPr>
        </p:nvSpPr>
        <p:spPr/>
        <p:txBody>
          <a:bodyPr/>
          <a:lstStyle/>
          <a:p>
            <a:fld id="{15073579-9A5B-4BC8-B63B-220E41FAE3BD}" type="slidenum">
              <a:rPr lang="en-IN" smtClean="0"/>
              <a:t>‹#›</a:t>
            </a:fld>
            <a:endParaRPr lang="en-IN"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0C5A78-B51D-430F-A56D-948F7FE103BF}" type="datetime1">
              <a:rPr lang="en-IN" smtClean="0"/>
              <a:t>15-03-2024</a:t>
            </a:fld>
            <a:endParaRPr lang="en-IN" dirty="0"/>
          </a:p>
        </p:txBody>
      </p:sp>
      <p:sp>
        <p:nvSpPr>
          <p:cNvPr id="3" name="Footer Placeholder 2"/>
          <p:cNvSpPr>
            <a:spLocks noGrp="1"/>
          </p:cNvSpPr>
          <p:nvPr>
            <p:ph type="ftr" sz="quarter" idx="11"/>
          </p:nvPr>
        </p:nvSpPr>
        <p:spPr/>
        <p:txBody>
          <a:bodyPr/>
          <a:lstStyle/>
          <a:p>
            <a:r>
              <a:rPr lang="en-IN" dirty="0"/>
              <a:t>CA Gopal Dhakan</a:t>
            </a:r>
          </a:p>
        </p:txBody>
      </p:sp>
      <p:sp>
        <p:nvSpPr>
          <p:cNvPr id="4" name="Slide Number Placeholder 3"/>
          <p:cNvSpPr>
            <a:spLocks noGrp="1"/>
          </p:cNvSpPr>
          <p:nvPr>
            <p:ph type="sldNum" sz="quarter" idx="12"/>
          </p:nvPr>
        </p:nvSpPr>
        <p:spPr/>
        <p:txBody>
          <a:bodyPr/>
          <a:lstStyle/>
          <a:p>
            <a:fld id="{15073579-9A5B-4BC8-B63B-220E41FAE3BD}" type="slidenum">
              <a:rPr lang="en-IN" smtClean="0"/>
              <a:t>‹#›</a:t>
            </a:fld>
            <a:endParaRPr lang="en-I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482C436-A499-4908-BF9A-02FE2178D45A}" type="datetime1">
              <a:rPr lang="en-IN" smtClean="0"/>
              <a:t>15-03-2024</a:t>
            </a:fld>
            <a:endParaRPr lang="en-IN" dirty="0"/>
          </a:p>
        </p:txBody>
      </p:sp>
      <p:sp>
        <p:nvSpPr>
          <p:cNvPr id="6" name="Footer Placeholder 5"/>
          <p:cNvSpPr>
            <a:spLocks noGrp="1"/>
          </p:cNvSpPr>
          <p:nvPr>
            <p:ph type="ftr" sz="quarter" idx="11"/>
          </p:nvPr>
        </p:nvSpPr>
        <p:spPr/>
        <p:txBody>
          <a:bodyPr/>
          <a:lstStyle/>
          <a:p>
            <a:r>
              <a:rPr lang="en-IN" dirty="0"/>
              <a:t>CA Gopal Dhakan</a:t>
            </a:r>
          </a:p>
        </p:txBody>
      </p:sp>
      <p:sp>
        <p:nvSpPr>
          <p:cNvPr id="7" name="Slide Number Placeholder 6"/>
          <p:cNvSpPr>
            <a:spLocks noGrp="1"/>
          </p:cNvSpPr>
          <p:nvPr>
            <p:ph type="sldNum" sz="quarter" idx="12"/>
          </p:nvPr>
        </p:nvSpPr>
        <p:spPr/>
        <p:txBody>
          <a:bodyPr/>
          <a:lstStyle/>
          <a:p>
            <a:fld id="{15073579-9A5B-4BC8-B63B-220E41FAE3BD}" type="slidenum">
              <a:rPr lang="en-IN" smtClean="0"/>
              <a:t>‹#›</a:t>
            </a:fld>
            <a:endParaRPr lang="en-I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A4892B1-570C-44A9-A9C3-5C9EA3D1FC98}" type="datetime1">
              <a:rPr lang="en-IN" smtClean="0"/>
              <a:t>15-03-2024</a:t>
            </a:fld>
            <a:endParaRPr lang="en-IN" dirty="0"/>
          </a:p>
        </p:txBody>
      </p:sp>
      <p:sp>
        <p:nvSpPr>
          <p:cNvPr id="6" name="Footer Placeholder 5"/>
          <p:cNvSpPr>
            <a:spLocks noGrp="1"/>
          </p:cNvSpPr>
          <p:nvPr>
            <p:ph type="ftr" sz="quarter" idx="11"/>
          </p:nvPr>
        </p:nvSpPr>
        <p:spPr/>
        <p:txBody>
          <a:bodyPr/>
          <a:lstStyle/>
          <a:p>
            <a:r>
              <a:rPr lang="en-IN" dirty="0"/>
              <a:t>CA Gopal Dhakan</a:t>
            </a:r>
          </a:p>
        </p:txBody>
      </p:sp>
      <p:sp>
        <p:nvSpPr>
          <p:cNvPr id="7" name="Slide Number Placeholder 6"/>
          <p:cNvSpPr>
            <a:spLocks noGrp="1"/>
          </p:cNvSpPr>
          <p:nvPr>
            <p:ph type="sldNum" sz="quarter" idx="12"/>
          </p:nvPr>
        </p:nvSpPr>
        <p:spPr/>
        <p:txBody>
          <a:bodyPr/>
          <a:lstStyle/>
          <a:p>
            <a:fld id="{15073579-9A5B-4BC8-B63B-220E41FAE3BD}" type="slidenum">
              <a:rPr lang="en-IN" smtClean="0"/>
              <a:t>‹#›</a:t>
            </a:fld>
            <a:endParaRPr lang="en-IN"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8BC815-6D21-447F-9CC0-E212ECD9877B}" type="datetime1">
              <a:rPr lang="en-IN" smtClean="0"/>
              <a:t>15-03-2024</a:t>
            </a:fld>
            <a:endParaRPr lang="en-IN"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IN" dirty="0"/>
              <a:t>CA Gopal Dhakan</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073579-9A5B-4BC8-B63B-220E41FAE3BD}" type="slidenum">
              <a:rPr lang="en-IN" smtClean="0"/>
              <a:t>‹#›</a:t>
            </a:fld>
            <a:endParaRPr lang="en-I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dhakanassociate@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PCR.jpg"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ailto:dhakanassociate@gmail.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92253422_541121553207687_3787878297115820032_n.jp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nchorCtr="0"/>
          <a:lstStyle/>
          <a:p>
            <a:r>
              <a:rPr lang="en-US" dirty="0"/>
              <a:t>NPA Through Lens of RBI</a:t>
            </a:r>
            <a:endParaRPr lang="en-IN" dirty="0"/>
          </a:p>
        </p:txBody>
      </p:sp>
      <p:sp>
        <p:nvSpPr>
          <p:cNvPr id="3" name="Subtitle 2"/>
          <p:cNvSpPr>
            <a:spLocks noGrp="1"/>
          </p:cNvSpPr>
          <p:nvPr>
            <p:ph type="subTitle" idx="1"/>
          </p:nvPr>
        </p:nvSpPr>
        <p:spPr/>
        <p:txBody>
          <a:bodyPr>
            <a:normAutofit lnSpcReduction="10000"/>
          </a:bodyPr>
          <a:lstStyle/>
          <a:p>
            <a:r>
              <a:rPr lang="en-US" dirty="0"/>
              <a:t>CA Gopal Dhakan</a:t>
            </a:r>
          </a:p>
          <a:p>
            <a:r>
              <a:rPr lang="en-US" dirty="0"/>
              <a:t>M.com., LL.B., F.C.A., DISA</a:t>
            </a:r>
          </a:p>
          <a:p>
            <a:r>
              <a:rPr lang="en-US" dirty="0">
                <a:hlinkClick r:id="rId2"/>
              </a:rPr>
              <a:t>dhakanassociate@gmail.com</a:t>
            </a:r>
            <a:endParaRPr lang="en-US" dirty="0"/>
          </a:p>
          <a:p>
            <a:r>
              <a:rPr lang="en-US" dirty="0"/>
              <a:t>0261-2551149 / 99254 23532</a:t>
            </a:r>
            <a:endParaRPr lang="en-IN" dirty="0"/>
          </a:p>
        </p:txBody>
      </p:sp>
      <p:sp>
        <p:nvSpPr>
          <p:cNvPr id="4" name="Footer Placeholder 3"/>
          <p:cNvSpPr>
            <a:spLocks noGrp="1"/>
          </p:cNvSpPr>
          <p:nvPr>
            <p:ph type="ftr" sz="quarter" idx="11"/>
          </p:nvPr>
        </p:nvSpPr>
        <p:spPr/>
        <p:txBody>
          <a:bodyPr/>
          <a:lstStyle/>
          <a:p>
            <a:r>
              <a:rPr lang="en-IN" dirty="0"/>
              <a:t>CA Gopal Dhakan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4219877919"/>
              </p:ext>
            </p:extLst>
          </p:nvPr>
        </p:nvGraphicFramePr>
        <p:xfrm>
          <a:off x="1000795" y="136525"/>
          <a:ext cx="9722476" cy="6682196"/>
        </p:xfrm>
        <a:graphic>
          <a:graphicData uri="http://schemas.openxmlformats.org/drawingml/2006/table">
            <a:tbl>
              <a:tblPr firstRow="1" bandRow="1">
                <a:tableStyleId>{5C22544A-7EE6-4342-B048-85BDC9FD1C3A}</a:tableStyleId>
              </a:tblPr>
              <a:tblGrid>
                <a:gridCol w="7906385">
                  <a:extLst>
                    <a:ext uri="{9D8B030D-6E8A-4147-A177-3AD203B41FA5}">
                      <a16:colId xmlns:a16="http://schemas.microsoft.com/office/drawing/2014/main" val="20000"/>
                    </a:ext>
                  </a:extLst>
                </a:gridCol>
                <a:gridCol w="1816091">
                  <a:extLst>
                    <a:ext uri="{9D8B030D-6E8A-4147-A177-3AD203B41FA5}">
                      <a16:colId xmlns:a16="http://schemas.microsoft.com/office/drawing/2014/main" val="20001"/>
                    </a:ext>
                  </a:extLst>
                </a:gridCol>
              </a:tblGrid>
              <a:tr h="375090">
                <a:tc>
                  <a:txBody>
                    <a:bodyPr/>
                    <a:lstStyle/>
                    <a:p>
                      <a:r>
                        <a:rPr lang="en-US" sz="1800" b="0" dirty="0"/>
                        <a:t>RBI Penalty for NPA </a:t>
                      </a:r>
                    </a:p>
                  </a:txBody>
                  <a:tcPr/>
                </a:tc>
                <a:tc>
                  <a:txBody>
                    <a:bodyPr/>
                    <a:lstStyle/>
                    <a:p>
                      <a:r>
                        <a:rPr lang="en-US" sz="1800" b="0" dirty="0"/>
                        <a:t>Date</a:t>
                      </a:r>
                    </a:p>
                  </a:txBody>
                  <a:tcPr/>
                </a:tc>
                <a:extLst>
                  <a:ext uri="{0D108BD9-81ED-4DB2-BD59-A6C34878D82A}">
                    <a16:rowId xmlns:a16="http://schemas.microsoft.com/office/drawing/2014/main" val="10000"/>
                  </a:ext>
                </a:extLst>
              </a:tr>
              <a:tr h="385405">
                <a:tc>
                  <a:txBody>
                    <a:bodyPr/>
                    <a:lstStyle/>
                    <a:p>
                      <a:r>
                        <a:rPr lang="en-US" altLang="en-IN" sz="1800" b="0" i="0" kern="1200" dirty="0">
                          <a:solidFill>
                            <a:schemeClr val="dk1"/>
                          </a:solidFill>
                          <a:effectLst/>
                          <a:latin typeface="+mn-lt"/>
                          <a:ea typeface="+mn-ea"/>
                          <a:cs typeface="+mn-cs"/>
                        </a:rPr>
                        <a:t>Maharashtra </a:t>
                      </a:r>
                    </a:p>
                  </a:txBody>
                  <a:tcPr/>
                </a:tc>
                <a:tc>
                  <a:txBody>
                    <a:bodyPr/>
                    <a:lstStyle/>
                    <a:p>
                      <a:r>
                        <a:rPr lang="en-US" altLang="en-IN" sz="1800" b="0" i="0" kern="1200" dirty="0">
                          <a:solidFill>
                            <a:schemeClr val="dk1"/>
                          </a:solidFill>
                          <a:effectLst/>
                          <a:latin typeface="+mn-lt"/>
                          <a:ea typeface="+mn-ea"/>
                          <a:cs typeface="+mn-cs"/>
                        </a:rPr>
                        <a:t>09/01/2023</a:t>
                      </a:r>
                    </a:p>
                  </a:txBody>
                  <a:tcPr/>
                </a:tc>
                <a:extLst>
                  <a:ext uri="{0D108BD9-81ED-4DB2-BD59-A6C34878D82A}">
                    <a16:rowId xmlns:a16="http://schemas.microsoft.com/office/drawing/2014/main" val="10001"/>
                  </a:ext>
                </a:extLst>
              </a:tr>
              <a:tr h="334935">
                <a:tc>
                  <a:txBody>
                    <a:bodyPr/>
                    <a:lstStyle/>
                    <a:p>
                      <a:r>
                        <a:rPr lang="en-US" altLang="en-IN" sz="1800" b="0" i="0" kern="1200" dirty="0">
                          <a:solidFill>
                            <a:schemeClr val="dk1"/>
                          </a:solidFill>
                          <a:effectLst/>
                          <a:latin typeface="+mn-lt"/>
                          <a:ea typeface="+mn-ea"/>
                          <a:cs typeface="+mn-cs"/>
                        </a:rPr>
                        <a:t>Andhara Pradesh </a:t>
                      </a:r>
                    </a:p>
                  </a:txBody>
                  <a:tcPr/>
                </a:tc>
                <a:tc>
                  <a:txBody>
                    <a:bodyPr/>
                    <a:lstStyle/>
                    <a:p>
                      <a:r>
                        <a:rPr lang="en-US" altLang="en-IN" sz="1800" b="0" i="0" kern="1200" dirty="0">
                          <a:solidFill>
                            <a:schemeClr val="dk1"/>
                          </a:solidFill>
                          <a:effectLst/>
                          <a:latin typeface="+mn-lt"/>
                          <a:ea typeface="+mn-ea"/>
                          <a:cs typeface="+mn-cs"/>
                        </a:rPr>
                        <a:t>09/01/2023</a:t>
                      </a:r>
                    </a:p>
                  </a:txBody>
                  <a:tcPr/>
                </a:tc>
                <a:extLst>
                  <a:ext uri="{0D108BD9-81ED-4DB2-BD59-A6C34878D82A}">
                    <a16:rowId xmlns:a16="http://schemas.microsoft.com/office/drawing/2014/main" val="10002"/>
                  </a:ext>
                </a:extLst>
              </a:tr>
              <a:tr h="334935">
                <a:tc>
                  <a:txBody>
                    <a:bodyPr/>
                    <a:lstStyle/>
                    <a:p>
                      <a:r>
                        <a:rPr lang="en-US" altLang="en-IN" sz="1800" dirty="0">
                          <a:effectLst/>
                          <a:sym typeface="+mn-ea"/>
                        </a:rPr>
                        <a:t>Maharashtra </a:t>
                      </a:r>
                      <a:endParaRPr lang="en-US" altLang="en-IN" sz="1800" b="0" i="0" kern="1200" dirty="0">
                        <a:solidFill>
                          <a:schemeClr val="dk1"/>
                        </a:solidFill>
                        <a:effectLst/>
                        <a:latin typeface="+mn-lt"/>
                        <a:ea typeface="+mn-ea"/>
                        <a:cs typeface="+mn-cs"/>
                        <a:sym typeface="+mn-ea"/>
                      </a:endParaRPr>
                    </a:p>
                  </a:txBody>
                  <a:tcPr/>
                </a:tc>
                <a:tc>
                  <a:txBody>
                    <a:bodyPr/>
                    <a:lstStyle/>
                    <a:p>
                      <a:r>
                        <a:rPr lang="en-US" altLang="en-IN" sz="1800" b="0" i="0" kern="1200" dirty="0">
                          <a:solidFill>
                            <a:schemeClr val="dk1"/>
                          </a:solidFill>
                          <a:effectLst/>
                          <a:latin typeface="+mn-lt"/>
                          <a:ea typeface="+mn-ea"/>
                          <a:cs typeface="+mn-cs"/>
                        </a:rPr>
                        <a:t>23/01/2023</a:t>
                      </a:r>
                    </a:p>
                  </a:txBody>
                  <a:tcPr/>
                </a:tc>
                <a:extLst>
                  <a:ext uri="{0D108BD9-81ED-4DB2-BD59-A6C34878D82A}">
                    <a16:rowId xmlns:a16="http://schemas.microsoft.com/office/drawing/2014/main" val="10003"/>
                  </a:ext>
                </a:extLst>
              </a:tr>
              <a:tr h="334935">
                <a:tc>
                  <a:txBody>
                    <a:bodyPr/>
                    <a:lstStyle/>
                    <a:p>
                      <a:r>
                        <a:rPr lang="en-US" altLang="en-IN" sz="1800" b="0" i="0" kern="1200" dirty="0">
                          <a:solidFill>
                            <a:schemeClr val="dk1"/>
                          </a:solidFill>
                          <a:effectLst/>
                          <a:latin typeface="+mn-lt"/>
                          <a:ea typeface="+mn-ea"/>
                          <a:cs typeface="+mn-cs"/>
                        </a:rPr>
                        <a:t>Karnataka </a:t>
                      </a:r>
                    </a:p>
                  </a:txBody>
                  <a:tcPr/>
                </a:tc>
                <a:tc>
                  <a:txBody>
                    <a:bodyPr/>
                    <a:lstStyle/>
                    <a:p>
                      <a:r>
                        <a:rPr lang="en-US" altLang="en-IN" sz="1800" b="0" i="0" kern="1200" dirty="0">
                          <a:solidFill>
                            <a:schemeClr val="dk1"/>
                          </a:solidFill>
                          <a:effectLst/>
                          <a:latin typeface="+mn-lt"/>
                          <a:ea typeface="+mn-ea"/>
                          <a:cs typeface="+mn-cs"/>
                        </a:rPr>
                        <a:t>30/01/2023</a:t>
                      </a:r>
                    </a:p>
                  </a:txBody>
                  <a:tcPr/>
                </a:tc>
                <a:extLst>
                  <a:ext uri="{0D108BD9-81ED-4DB2-BD59-A6C34878D82A}">
                    <a16:rowId xmlns:a16="http://schemas.microsoft.com/office/drawing/2014/main" val="10004"/>
                  </a:ext>
                </a:extLst>
              </a:tr>
              <a:tr h="435301">
                <a:tc>
                  <a:txBody>
                    <a:bodyPr/>
                    <a:lstStyle/>
                    <a:p>
                      <a:r>
                        <a:rPr lang="en-IN" sz="1800" b="0" i="0" kern="1200" dirty="0">
                          <a:solidFill>
                            <a:schemeClr val="dk1"/>
                          </a:solidFill>
                          <a:effectLst/>
                          <a:latin typeface="+mn-lt"/>
                          <a:ea typeface="+mn-ea"/>
                          <a:cs typeface="+mn-cs"/>
                        </a:rPr>
                        <a:t>Small Finance Bank </a:t>
                      </a:r>
                    </a:p>
                  </a:txBody>
                  <a:tcPr/>
                </a:tc>
                <a:tc>
                  <a:txBody>
                    <a:bodyPr/>
                    <a:lstStyle/>
                    <a:p>
                      <a:r>
                        <a:rPr lang="en-US" altLang="en-IN" sz="1800" b="0" i="0" kern="1200" dirty="0">
                          <a:solidFill>
                            <a:schemeClr val="dk1"/>
                          </a:solidFill>
                          <a:effectLst/>
                          <a:latin typeface="+mn-lt"/>
                          <a:ea typeface="+mn-ea"/>
                          <a:cs typeface="+mn-cs"/>
                        </a:rPr>
                        <a:t>03/02/2023</a:t>
                      </a:r>
                    </a:p>
                  </a:txBody>
                  <a:tcPr/>
                </a:tc>
                <a:extLst>
                  <a:ext uri="{0D108BD9-81ED-4DB2-BD59-A6C34878D82A}">
                    <a16:rowId xmlns:a16="http://schemas.microsoft.com/office/drawing/2014/main" val="10005"/>
                  </a:ext>
                </a:extLst>
              </a:tr>
              <a:tr h="334935">
                <a:tc>
                  <a:txBody>
                    <a:bodyPr/>
                    <a:lstStyle/>
                    <a:p>
                      <a:r>
                        <a:rPr lang="en-US" altLang="en-IN" sz="1800" dirty="0">
                          <a:effectLst/>
                          <a:sym typeface="+mn-ea"/>
                        </a:rPr>
                        <a:t>Maharashtra </a:t>
                      </a:r>
                      <a:endParaRPr lang="en-US" altLang="en-IN" sz="1800" b="0" i="0" kern="1200" dirty="0">
                        <a:solidFill>
                          <a:schemeClr val="dk1"/>
                        </a:solidFill>
                        <a:effectLst/>
                        <a:latin typeface="+mn-lt"/>
                        <a:ea typeface="+mn-ea"/>
                        <a:cs typeface="+mn-cs"/>
                        <a:sym typeface="+mn-ea"/>
                      </a:endParaRPr>
                    </a:p>
                  </a:txBody>
                  <a:tcPr/>
                </a:tc>
                <a:tc>
                  <a:txBody>
                    <a:bodyPr/>
                    <a:lstStyle/>
                    <a:p>
                      <a:r>
                        <a:rPr lang="en-US" altLang="en-IN" sz="1800" b="0" i="0" kern="1200" dirty="0">
                          <a:solidFill>
                            <a:schemeClr val="dk1"/>
                          </a:solidFill>
                          <a:effectLst/>
                          <a:latin typeface="+mn-lt"/>
                          <a:ea typeface="+mn-ea"/>
                          <a:cs typeface="+mn-cs"/>
                        </a:rPr>
                        <a:t>20/02/2023</a:t>
                      </a:r>
                    </a:p>
                  </a:txBody>
                  <a:tcPr/>
                </a:tc>
                <a:extLst>
                  <a:ext uri="{0D108BD9-81ED-4DB2-BD59-A6C34878D82A}">
                    <a16:rowId xmlns:a16="http://schemas.microsoft.com/office/drawing/2014/main" val="10006"/>
                  </a:ext>
                </a:extLst>
              </a:tr>
              <a:tr h="334935">
                <a:tc>
                  <a:txBody>
                    <a:bodyPr/>
                    <a:lstStyle/>
                    <a:p>
                      <a:r>
                        <a:rPr lang="en-US" altLang="en-IN" sz="1800" dirty="0">
                          <a:effectLst/>
                          <a:sym typeface="+mn-ea"/>
                        </a:rPr>
                        <a:t>Maharashtra </a:t>
                      </a:r>
                      <a:endParaRPr lang="en-US" altLang="en-IN" sz="1800" b="0" i="0" kern="1200" dirty="0">
                        <a:solidFill>
                          <a:schemeClr val="dk1"/>
                        </a:solidFill>
                        <a:effectLst/>
                        <a:latin typeface="+mn-lt"/>
                        <a:ea typeface="+mn-ea"/>
                        <a:cs typeface="+mn-cs"/>
                        <a:sym typeface="+mn-ea"/>
                      </a:endParaRPr>
                    </a:p>
                  </a:txBody>
                  <a:tcPr/>
                </a:tc>
                <a:tc>
                  <a:txBody>
                    <a:bodyPr/>
                    <a:lstStyle/>
                    <a:p>
                      <a:r>
                        <a:rPr lang="en-US" altLang="en-IN" sz="1800" b="0" i="0" kern="1200" dirty="0">
                          <a:solidFill>
                            <a:schemeClr val="dk1"/>
                          </a:solidFill>
                          <a:effectLst/>
                          <a:latin typeface="+mn-lt"/>
                          <a:ea typeface="+mn-ea"/>
                          <a:cs typeface="+mn-cs"/>
                        </a:rPr>
                        <a:t>20/02/2023</a:t>
                      </a:r>
                    </a:p>
                  </a:txBody>
                  <a:tcPr/>
                </a:tc>
                <a:extLst>
                  <a:ext uri="{0D108BD9-81ED-4DB2-BD59-A6C34878D82A}">
                    <a16:rowId xmlns:a16="http://schemas.microsoft.com/office/drawing/2014/main" val="10007"/>
                  </a:ext>
                </a:extLst>
              </a:tr>
              <a:tr h="334935">
                <a:tc>
                  <a:txBody>
                    <a:bodyPr/>
                    <a:lstStyle/>
                    <a:p>
                      <a:r>
                        <a:rPr lang="en-US" altLang="en-IN" sz="1800" b="0" i="0" kern="1200" dirty="0" err="1">
                          <a:solidFill>
                            <a:schemeClr val="dk1"/>
                          </a:solidFill>
                          <a:effectLst/>
                          <a:latin typeface="+mn-lt"/>
                          <a:ea typeface="+mn-ea"/>
                          <a:cs typeface="+mn-cs"/>
                        </a:rPr>
                        <a:t>Telengana</a:t>
                      </a:r>
                      <a:endParaRPr lang="en-US" altLang="en-IN" sz="1800" b="0" i="0" kern="1200" dirty="0">
                        <a:solidFill>
                          <a:schemeClr val="dk1"/>
                        </a:solidFill>
                        <a:effectLst/>
                        <a:latin typeface="+mn-lt"/>
                        <a:ea typeface="+mn-ea"/>
                        <a:cs typeface="+mn-cs"/>
                      </a:endParaRPr>
                    </a:p>
                  </a:txBody>
                  <a:tcPr/>
                </a:tc>
                <a:tc>
                  <a:txBody>
                    <a:bodyPr/>
                    <a:lstStyle/>
                    <a:p>
                      <a:r>
                        <a:rPr lang="en-US" altLang="en-IN" sz="1800" b="0" i="0" kern="1200" dirty="0">
                          <a:solidFill>
                            <a:schemeClr val="dk1"/>
                          </a:solidFill>
                          <a:effectLst/>
                          <a:latin typeface="+mn-lt"/>
                          <a:ea typeface="+mn-ea"/>
                          <a:cs typeface="+mn-cs"/>
                        </a:rPr>
                        <a:t>20/02/2023</a:t>
                      </a:r>
                    </a:p>
                  </a:txBody>
                  <a:tcPr/>
                </a:tc>
                <a:extLst>
                  <a:ext uri="{0D108BD9-81ED-4DB2-BD59-A6C34878D82A}">
                    <a16:rowId xmlns:a16="http://schemas.microsoft.com/office/drawing/2014/main" val="10008"/>
                  </a:ext>
                </a:extLst>
              </a:tr>
              <a:tr h="334935">
                <a:tc>
                  <a:txBody>
                    <a:bodyPr/>
                    <a:lstStyle/>
                    <a:p>
                      <a:pPr>
                        <a:buNone/>
                      </a:pPr>
                      <a:r>
                        <a:rPr lang="en-US" altLang="en-IN" sz="1800" b="0" i="0" kern="1200" dirty="0">
                          <a:solidFill>
                            <a:schemeClr val="dk1"/>
                          </a:solidFill>
                          <a:effectLst/>
                          <a:latin typeface="+mn-lt"/>
                          <a:ea typeface="+mn-ea"/>
                          <a:cs typeface="+mn-cs"/>
                        </a:rPr>
                        <a:t>Gujarat </a:t>
                      </a:r>
                    </a:p>
                  </a:txBody>
                  <a:tcPr/>
                </a:tc>
                <a:tc>
                  <a:txBody>
                    <a:bodyPr/>
                    <a:lstStyle/>
                    <a:p>
                      <a:pPr>
                        <a:buNone/>
                      </a:pPr>
                      <a:r>
                        <a:rPr lang="en-US" altLang="en-IN" sz="1800" b="0" i="0" kern="1200" dirty="0">
                          <a:solidFill>
                            <a:schemeClr val="dk1"/>
                          </a:solidFill>
                          <a:effectLst/>
                          <a:latin typeface="+mn-lt"/>
                          <a:ea typeface="+mn-ea"/>
                          <a:cs typeface="+mn-cs"/>
                        </a:rPr>
                        <a:t>27/02/2023</a:t>
                      </a:r>
                    </a:p>
                  </a:txBody>
                  <a:tcPr/>
                </a:tc>
                <a:extLst>
                  <a:ext uri="{0D108BD9-81ED-4DB2-BD59-A6C34878D82A}">
                    <a16:rowId xmlns:a16="http://schemas.microsoft.com/office/drawing/2014/main" val="10009"/>
                  </a:ext>
                </a:extLst>
              </a:tr>
              <a:tr h="334935">
                <a:tc>
                  <a:txBody>
                    <a:bodyPr/>
                    <a:lstStyle/>
                    <a:p>
                      <a:pPr>
                        <a:buNone/>
                      </a:pPr>
                      <a:r>
                        <a:rPr lang="en-US" altLang="en-IN" sz="1800" b="0" i="0" kern="1200" dirty="0">
                          <a:solidFill>
                            <a:schemeClr val="dk1"/>
                          </a:solidFill>
                          <a:effectLst/>
                          <a:latin typeface="+mn-lt"/>
                          <a:ea typeface="+mn-ea"/>
                          <a:cs typeface="+mn-cs"/>
                        </a:rPr>
                        <a:t>Mizoram</a:t>
                      </a:r>
                    </a:p>
                  </a:txBody>
                  <a:tcPr/>
                </a:tc>
                <a:tc>
                  <a:txBody>
                    <a:bodyPr/>
                    <a:lstStyle/>
                    <a:p>
                      <a:pPr>
                        <a:buNone/>
                      </a:pPr>
                      <a:r>
                        <a:rPr lang="en-US" altLang="en-IN" sz="1800" b="0" i="0" kern="1200" dirty="0">
                          <a:solidFill>
                            <a:schemeClr val="dk1"/>
                          </a:solidFill>
                          <a:effectLst/>
                          <a:latin typeface="+mn-lt"/>
                          <a:ea typeface="+mn-ea"/>
                          <a:cs typeface="+mn-cs"/>
                        </a:rPr>
                        <a:t>15/05/2023</a:t>
                      </a:r>
                    </a:p>
                  </a:txBody>
                  <a:tcPr/>
                </a:tc>
                <a:extLst>
                  <a:ext uri="{0D108BD9-81ED-4DB2-BD59-A6C34878D82A}">
                    <a16:rowId xmlns:a16="http://schemas.microsoft.com/office/drawing/2014/main" val="638350845"/>
                  </a:ext>
                </a:extLst>
              </a:tr>
              <a:tr h="334935">
                <a:tc>
                  <a:txBody>
                    <a:bodyPr/>
                    <a:lstStyle/>
                    <a:p>
                      <a:pPr>
                        <a:buNone/>
                      </a:pPr>
                      <a:r>
                        <a:rPr lang="en-US" altLang="en-IN" sz="1800" b="0" i="0" kern="1200" dirty="0">
                          <a:solidFill>
                            <a:schemeClr val="dk1"/>
                          </a:solidFill>
                          <a:effectLst/>
                          <a:latin typeface="+mn-lt"/>
                          <a:ea typeface="+mn-ea"/>
                          <a:cs typeface="+mn-cs"/>
                        </a:rPr>
                        <a:t>Tripura</a:t>
                      </a:r>
                    </a:p>
                  </a:txBody>
                  <a:tcPr/>
                </a:tc>
                <a:tc>
                  <a:txBody>
                    <a:bodyPr/>
                    <a:lstStyle/>
                    <a:p>
                      <a:pPr>
                        <a:buNone/>
                      </a:pPr>
                      <a:r>
                        <a:rPr lang="en-US" altLang="en-IN" sz="1800" b="0" i="0" kern="1200" dirty="0">
                          <a:solidFill>
                            <a:schemeClr val="dk1"/>
                          </a:solidFill>
                          <a:effectLst/>
                          <a:latin typeface="+mn-lt"/>
                          <a:ea typeface="+mn-ea"/>
                          <a:cs typeface="+mn-cs"/>
                        </a:rPr>
                        <a:t>15/05/2023</a:t>
                      </a:r>
                    </a:p>
                  </a:txBody>
                  <a:tcPr/>
                </a:tc>
                <a:extLst>
                  <a:ext uri="{0D108BD9-81ED-4DB2-BD59-A6C34878D82A}">
                    <a16:rowId xmlns:a16="http://schemas.microsoft.com/office/drawing/2014/main" val="517440717"/>
                  </a:ext>
                </a:extLst>
              </a:tr>
              <a:tr h="334935">
                <a:tc>
                  <a:txBody>
                    <a:bodyPr/>
                    <a:lstStyle/>
                    <a:p>
                      <a:pPr>
                        <a:buNone/>
                      </a:pPr>
                      <a:r>
                        <a:rPr lang="en-US" altLang="en-IN" sz="1800" b="0" i="0" kern="1200" dirty="0">
                          <a:solidFill>
                            <a:schemeClr val="dk1"/>
                          </a:solidFill>
                          <a:effectLst/>
                          <a:latin typeface="+mn-lt"/>
                          <a:ea typeface="+mn-ea"/>
                          <a:cs typeface="+mn-cs"/>
                        </a:rPr>
                        <a:t>Manipur </a:t>
                      </a:r>
                    </a:p>
                  </a:txBody>
                  <a:tcPr/>
                </a:tc>
                <a:tc>
                  <a:txBody>
                    <a:bodyPr/>
                    <a:lstStyle/>
                    <a:p>
                      <a:pPr>
                        <a:buNone/>
                      </a:pPr>
                      <a:r>
                        <a:rPr lang="en-US" altLang="en-IN" sz="1800" b="0" i="0" kern="1200" dirty="0">
                          <a:solidFill>
                            <a:schemeClr val="dk1"/>
                          </a:solidFill>
                          <a:effectLst/>
                          <a:latin typeface="+mn-lt"/>
                          <a:ea typeface="+mn-ea"/>
                          <a:cs typeface="+mn-cs"/>
                        </a:rPr>
                        <a:t>15/05/2023</a:t>
                      </a:r>
                    </a:p>
                  </a:txBody>
                  <a:tcPr/>
                </a:tc>
                <a:extLst>
                  <a:ext uri="{0D108BD9-81ED-4DB2-BD59-A6C34878D82A}">
                    <a16:rowId xmlns:a16="http://schemas.microsoft.com/office/drawing/2014/main" val="345038692"/>
                  </a:ext>
                </a:extLst>
              </a:tr>
              <a:tr h="334935">
                <a:tc>
                  <a:txBody>
                    <a:bodyPr/>
                    <a:lstStyle/>
                    <a:p>
                      <a:pPr>
                        <a:buNone/>
                      </a:pPr>
                      <a:r>
                        <a:rPr lang="en-US" altLang="en-IN" sz="1800" b="0" i="0" kern="1200" dirty="0">
                          <a:solidFill>
                            <a:schemeClr val="dk1"/>
                          </a:solidFill>
                          <a:effectLst/>
                          <a:latin typeface="+mn-lt"/>
                          <a:ea typeface="+mn-ea"/>
                          <a:cs typeface="+mn-cs"/>
                        </a:rPr>
                        <a:t>Chennai </a:t>
                      </a:r>
                    </a:p>
                  </a:txBody>
                  <a:tcPr/>
                </a:tc>
                <a:tc>
                  <a:txBody>
                    <a:bodyPr/>
                    <a:lstStyle/>
                    <a:p>
                      <a:pPr>
                        <a:buNone/>
                      </a:pPr>
                      <a:r>
                        <a:rPr lang="en-US" altLang="en-IN" sz="1800" b="0" i="0" kern="1200" dirty="0">
                          <a:solidFill>
                            <a:schemeClr val="dk1"/>
                          </a:solidFill>
                          <a:effectLst/>
                          <a:latin typeface="+mn-lt"/>
                          <a:ea typeface="+mn-ea"/>
                          <a:cs typeface="+mn-cs"/>
                        </a:rPr>
                        <a:t>02/06/2023</a:t>
                      </a:r>
                    </a:p>
                  </a:txBody>
                  <a:tcPr/>
                </a:tc>
                <a:extLst>
                  <a:ext uri="{0D108BD9-81ED-4DB2-BD59-A6C34878D82A}">
                    <a16:rowId xmlns:a16="http://schemas.microsoft.com/office/drawing/2014/main" val="344947843"/>
                  </a:ext>
                </a:extLst>
              </a:tr>
              <a:tr h="334935">
                <a:tc>
                  <a:txBody>
                    <a:bodyPr/>
                    <a:lstStyle/>
                    <a:p>
                      <a:pPr>
                        <a:buNone/>
                      </a:pPr>
                      <a:r>
                        <a:rPr lang="en-US" altLang="en-IN" sz="1800" b="0" i="0" kern="1200" dirty="0">
                          <a:solidFill>
                            <a:schemeClr val="dk1"/>
                          </a:solidFill>
                          <a:effectLst/>
                          <a:latin typeface="+mn-lt"/>
                          <a:ea typeface="+mn-ea"/>
                          <a:cs typeface="+mn-cs"/>
                        </a:rPr>
                        <a:t>Punjab</a:t>
                      </a:r>
                    </a:p>
                  </a:txBody>
                  <a:tcPr/>
                </a:tc>
                <a:tc>
                  <a:txBody>
                    <a:bodyPr/>
                    <a:lstStyle/>
                    <a:p>
                      <a:pPr>
                        <a:buNone/>
                      </a:pPr>
                      <a:r>
                        <a:rPr lang="en-US" altLang="en-IN" sz="1800" b="0" i="0" kern="1200" dirty="0">
                          <a:solidFill>
                            <a:schemeClr val="dk1"/>
                          </a:solidFill>
                          <a:effectLst/>
                          <a:latin typeface="+mn-lt"/>
                          <a:ea typeface="+mn-ea"/>
                          <a:cs typeface="+mn-cs"/>
                        </a:rPr>
                        <a:t>08/02/2024</a:t>
                      </a:r>
                    </a:p>
                  </a:txBody>
                  <a:tcPr/>
                </a:tc>
                <a:extLst>
                  <a:ext uri="{0D108BD9-81ED-4DB2-BD59-A6C34878D82A}">
                    <a16:rowId xmlns:a16="http://schemas.microsoft.com/office/drawing/2014/main" val="2862649909"/>
                  </a:ext>
                </a:extLst>
              </a:tr>
              <a:tr h="334935">
                <a:tc>
                  <a:txBody>
                    <a:bodyPr/>
                    <a:lstStyle/>
                    <a:p>
                      <a:pPr>
                        <a:buNone/>
                      </a:pPr>
                      <a:r>
                        <a:rPr lang="en-US" altLang="en-IN" sz="1800" b="0" i="0" kern="1200" dirty="0">
                          <a:solidFill>
                            <a:schemeClr val="dk1"/>
                          </a:solidFill>
                          <a:effectLst/>
                          <a:latin typeface="+mn-lt"/>
                          <a:ea typeface="+mn-ea"/>
                          <a:cs typeface="+mn-cs"/>
                        </a:rPr>
                        <a:t>Maharashtra</a:t>
                      </a:r>
                    </a:p>
                  </a:txBody>
                  <a:tcPr/>
                </a:tc>
                <a:tc>
                  <a:txBody>
                    <a:bodyPr/>
                    <a:lstStyle/>
                    <a:p>
                      <a:pPr>
                        <a:buNone/>
                      </a:pPr>
                      <a:r>
                        <a:rPr lang="en-US" altLang="en-IN" sz="1800" b="0" i="0" kern="1200" dirty="0">
                          <a:solidFill>
                            <a:schemeClr val="dk1"/>
                          </a:solidFill>
                          <a:effectLst/>
                          <a:latin typeface="+mn-lt"/>
                          <a:ea typeface="+mn-ea"/>
                          <a:cs typeface="+mn-cs"/>
                        </a:rPr>
                        <a:t>12/02/2024</a:t>
                      </a:r>
                    </a:p>
                  </a:txBody>
                  <a:tcPr/>
                </a:tc>
                <a:extLst>
                  <a:ext uri="{0D108BD9-81ED-4DB2-BD59-A6C34878D82A}">
                    <a16:rowId xmlns:a16="http://schemas.microsoft.com/office/drawing/2014/main" val="3635103550"/>
                  </a:ext>
                </a:extLst>
              </a:tr>
              <a:tr h="334935">
                <a:tc>
                  <a:txBody>
                    <a:bodyPr/>
                    <a:lstStyle/>
                    <a:p>
                      <a:pPr>
                        <a:buNone/>
                      </a:pPr>
                      <a:r>
                        <a:rPr lang="en-US" altLang="en-IN" sz="1800" b="0" i="0" kern="1200" dirty="0">
                          <a:solidFill>
                            <a:schemeClr val="dk1"/>
                          </a:solidFill>
                          <a:effectLst/>
                          <a:latin typeface="+mn-lt"/>
                          <a:ea typeface="+mn-ea"/>
                          <a:cs typeface="+mn-cs"/>
                        </a:rPr>
                        <a:t>Tamil Nadu</a:t>
                      </a:r>
                    </a:p>
                  </a:txBody>
                  <a:tcPr/>
                </a:tc>
                <a:tc>
                  <a:txBody>
                    <a:bodyPr/>
                    <a:lstStyle/>
                    <a:p>
                      <a:pPr>
                        <a:buNone/>
                      </a:pPr>
                      <a:r>
                        <a:rPr lang="en-US" altLang="en-IN" sz="1800" b="0" i="0" kern="1200" dirty="0">
                          <a:solidFill>
                            <a:schemeClr val="dk1"/>
                          </a:solidFill>
                          <a:effectLst/>
                          <a:latin typeface="+mn-lt"/>
                          <a:ea typeface="+mn-ea"/>
                          <a:cs typeface="+mn-cs"/>
                        </a:rPr>
                        <a:t>26/02/2024</a:t>
                      </a:r>
                    </a:p>
                  </a:txBody>
                  <a:tcPr/>
                </a:tc>
                <a:extLst>
                  <a:ext uri="{0D108BD9-81ED-4DB2-BD59-A6C34878D82A}">
                    <a16:rowId xmlns:a16="http://schemas.microsoft.com/office/drawing/2014/main" val="3350677096"/>
                  </a:ext>
                </a:extLst>
              </a:tr>
              <a:tr h="334935">
                <a:tc>
                  <a:txBody>
                    <a:bodyPr/>
                    <a:lstStyle/>
                    <a:p>
                      <a:pPr>
                        <a:buNone/>
                      </a:pPr>
                      <a:r>
                        <a:rPr lang="en-US" altLang="en-IN" sz="1800" b="0" i="0" kern="1200" dirty="0">
                          <a:solidFill>
                            <a:schemeClr val="dk1"/>
                          </a:solidFill>
                          <a:effectLst/>
                          <a:latin typeface="+mn-lt"/>
                          <a:ea typeface="+mn-ea"/>
                          <a:cs typeface="+mn-cs"/>
                        </a:rPr>
                        <a:t>Bengaluru</a:t>
                      </a:r>
                    </a:p>
                  </a:txBody>
                  <a:tcPr/>
                </a:tc>
                <a:tc>
                  <a:txBody>
                    <a:bodyPr/>
                    <a:lstStyle/>
                    <a:p>
                      <a:pPr>
                        <a:buNone/>
                      </a:pPr>
                      <a:r>
                        <a:rPr lang="en-US" altLang="en-IN" sz="1800" b="0" i="0" kern="1200" dirty="0">
                          <a:solidFill>
                            <a:schemeClr val="dk1"/>
                          </a:solidFill>
                          <a:effectLst/>
                          <a:latin typeface="+mn-lt"/>
                          <a:ea typeface="+mn-ea"/>
                          <a:cs typeface="+mn-cs"/>
                        </a:rPr>
                        <a:t>26/02/2024</a:t>
                      </a:r>
                    </a:p>
                  </a:txBody>
                  <a:tcPr/>
                </a:tc>
                <a:extLst>
                  <a:ext uri="{0D108BD9-81ED-4DB2-BD59-A6C34878D82A}">
                    <a16:rowId xmlns:a16="http://schemas.microsoft.com/office/drawing/2014/main" val="601299273"/>
                  </a:ext>
                </a:extLst>
              </a:tr>
            </a:tbl>
          </a:graphicData>
        </a:graphic>
      </p:graphicFrame>
      <p:sp>
        <p:nvSpPr>
          <p:cNvPr id="4" name="Footer Placeholder 3"/>
          <p:cNvSpPr>
            <a:spLocks noGrp="1"/>
          </p:cNvSpPr>
          <p:nvPr>
            <p:ph type="ftr" sz="quarter" idx="11"/>
          </p:nvPr>
        </p:nvSpPr>
        <p:spPr/>
        <p:txBody>
          <a:bodyPr/>
          <a:lstStyle/>
          <a:p>
            <a:r>
              <a:rPr lang="en-IN" dirty="0"/>
              <a:t>CA Gopal Dhakan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ym typeface="+mn-ea"/>
              </a:rPr>
              <a:t>NPA Through Lens of RBI</a:t>
            </a:r>
            <a:endParaRPr lang="en-IN" dirty="0"/>
          </a:p>
        </p:txBody>
      </p:sp>
      <p:sp>
        <p:nvSpPr>
          <p:cNvPr id="3" name="Content Placeholder 2"/>
          <p:cNvSpPr>
            <a:spLocks noGrp="1"/>
          </p:cNvSpPr>
          <p:nvPr>
            <p:ph idx="1"/>
          </p:nvPr>
        </p:nvSpPr>
        <p:spPr/>
        <p:txBody>
          <a:bodyPr>
            <a:normAutofit/>
          </a:bodyPr>
          <a:lstStyle/>
          <a:p>
            <a:pPr lvl="0" algn="just">
              <a:buFont typeface="Wingdings" panose="05000000000000000000" pitchFamily="2" charset="2"/>
              <a:buChar char="Ø"/>
            </a:pPr>
            <a:r>
              <a:rPr lang="en-US" dirty="0"/>
              <a:t>Mr. Urjit Patel availed loan from our bank in the year 1993/94/95 then NPA classification norms. </a:t>
            </a:r>
          </a:p>
          <a:p>
            <a:pPr marL="0" lvl="0" indent="0" algn="just">
              <a:buNone/>
            </a:pPr>
            <a:r>
              <a:rPr lang="en-IN" dirty="0"/>
              <a:t>- Shri M. Narshimham (Committee on Financial System)</a:t>
            </a:r>
          </a:p>
          <a:p>
            <a:pPr marL="0" lvl="0" indent="0" algn="just">
              <a:buNone/>
            </a:pPr>
            <a:r>
              <a:rPr lang="en-IN" dirty="0"/>
              <a:t>- Health Code based system</a:t>
            </a:r>
          </a:p>
          <a:p>
            <a:pPr marL="0" lvl="0" indent="0" algn="just">
              <a:buNone/>
            </a:pPr>
            <a:r>
              <a:rPr lang="en-IN" dirty="0"/>
              <a:t>- Earlier it was “Past Due” </a:t>
            </a:r>
          </a:p>
          <a:p>
            <a:pPr marL="0" lvl="0" indent="0" algn="just">
              <a:buNone/>
            </a:pPr>
            <a:r>
              <a:rPr lang="en-IN" dirty="0"/>
              <a:t>- 1993 – 4 Quarter / 1994 – 3 Quarter / 1995 – 2 Quarter</a:t>
            </a:r>
          </a:p>
          <a:p>
            <a:pPr marL="0" lvl="0" indent="0" algn="just">
              <a:buNone/>
            </a:pPr>
            <a:r>
              <a:rPr lang="en-IN" dirty="0"/>
              <a:t>- W.E.F March 31, 2001 the 'past due' concept has been dispensed with and the period is reckoned from the due date of payment.</a:t>
            </a:r>
          </a:p>
          <a:p>
            <a:pPr marL="0" lvl="0" indent="0" algn="just">
              <a:buNone/>
            </a:pPr>
            <a:r>
              <a:rPr lang="en-IN" dirty="0"/>
              <a:t>- March 31, 2004 “90 days Overdue” </a:t>
            </a:r>
          </a:p>
          <a:p>
            <a:pPr marL="0" indent="0" algn="just">
              <a:buNone/>
            </a:pPr>
            <a:endParaRPr lang="en-IN" dirty="0"/>
          </a:p>
        </p:txBody>
      </p:sp>
      <p:sp>
        <p:nvSpPr>
          <p:cNvPr id="4" name="Footer Placeholder 3"/>
          <p:cNvSpPr>
            <a:spLocks noGrp="1"/>
          </p:cNvSpPr>
          <p:nvPr>
            <p:ph type="ftr" sz="quarter" idx="11"/>
          </p:nvPr>
        </p:nvSpPr>
        <p:spPr/>
        <p:txBody>
          <a:bodyPr/>
          <a:lstStyle/>
          <a:p>
            <a:r>
              <a:rPr lang="en-IN" dirty="0"/>
              <a:t>CA Gopal Dhakan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ym typeface="+mn-ea"/>
              </a:rPr>
              <a:t>NPA Through Lens of RBI</a:t>
            </a:r>
            <a:endParaRPr lang="en-IN" dirty="0"/>
          </a:p>
        </p:txBody>
      </p:sp>
      <p:sp>
        <p:nvSpPr>
          <p:cNvPr id="3" name="Content Placeholder 2"/>
          <p:cNvSpPr>
            <a:spLocks noGrp="1"/>
          </p:cNvSpPr>
          <p:nvPr>
            <p:ph idx="1"/>
          </p:nvPr>
        </p:nvSpPr>
        <p:spPr/>
        <p:txBody>
          <a:bodyPr>
            <a:normAutofit fontScale="77500" lnSpcReduction="20000"/>
          </a:bodyPr>
          <a:lstStyle/>
          <a:p>
            <a:pPr algn="just">
              <a:buFont typeface="Wingdings" panose="05000000000000000000" pitchFamily="2" charset="2"/>
              <a:buChar char="Ø"/>
            </a:pPr>
            <a:r>
              <a:rPr lang="en-US" dirty="0"/>
              <a:t>Mr. Urjit Patel availed Machinery term loan from our bank and paid only interest amount only. What if only principal amount paid?***</a:t>
            </a:r>
            <a:endParaRPr lang="en-IN" dirty="0"/>
          </a:p>
          <a:p>
            <a:pPr algn="just">
              <a:buFont typeface="Wingdings" panose="05000000000000000000" pitchFamily="2" charset="2"/>
              <a:buChar char="Ø"/>
            </a:pPr>
            <a:r>
              <a:rPr lang="en-US" dirty="0"/>
              <a:t> Mr. Urjit patel not paid 3 installment of term loan then whether account should classify into NPA? Meaning of “OR” as specified in circular?</a:t>
            </a:r>
          </a:p>
          <a:p>
            <a:pPr lvl="0" algn="just">
              <a:buFontTx/>
              <a:buChar char="-"/>
            </a:pPr>
            <a:r>
              <a:rPr lang="en-US" b="1" i="1" u="sng" dirty="0"/>
              <a:t>Interest and / or installment of principal</a:t>
            </a:r>
            <a:r>
              <a:rPr lang="en-US" dirty="0"/>
              <a:t> remain </a:t>
            </a:r>
            <a:r>
              <a:rPr lang="en-US" b="1" i="1" u="sng" dirty="0"/>
              <a:t>overdue</a:t>
            </a:r>
            <a:r>
              <a:rPr lang="en-US" dirty="0"/>
              <a:t> for a period of </a:t>
            </a:r>
            <a:r>
              <a:rPr lang="en-US" b="1" i="1" u="sng" dirty="0">
                <a:highlight>
                  <a:srgbClr val="FFFF00"/>
                </a:highlight>
              </a:rPr>
              <a:t>more than 90 days</a:t>
            </a:r>
            <a:r>
              <a:rPr lang="en-US" dirty="0"/>
              <a:t> in respect of a </a:t>
            </a:r>
            <a:r>
              <a:rPr lang="en-US" b="1" i="1" u="sng" dirty="0"/>
              <a:t>Term Loan</a:t>
            </a:r>
            <a:r>
              <a:rPr lang="en-US" dirty="0"/>
              <a:t>.</a:t>
            </a:r>
          </a:p>
          <a:p>
            <a:pPr lvl="0" algn="just">
              <a:buFontTx/>
              <a:buChar char="-"/>
            </a:pPr>
            <a:r>
              <a:rPr lang="en-US" dirty="0"/>
              <a:t>Meaning of “Overdue”?</a:t>
            </a:r>
          </a:p>
          <a:p>
            <a:pPr lvl="0" algn="just">
              <a:buFontTx/>
              <a:buChar char="-"/>
            </a:pPr>
            <a:r>
              <a:rPr lang="en-US" dirty="0"/>
              <a:t>Any amount due to the bank under any credit facility is ‘overdue’ if it is not paid on the due date fixed by the bank. (2.3.1)</a:t>
            </a:r>
          </a:p>
          <a:p>
            <a:pPr lvl="0" algn="just">
              <a:buFontTx/>
              <a:buChar char="-"/>
            </a:pPr>
            <a:r>
              <a:rPr lang="en-US" dirty="0"/>
              <a:t>Check due date as per “Sanction Letter” and as per “CBS” – Also tally amount as per “Sanction Letter” and “CBS”</a:t>
            </a:r>
          </a:p>
          <a:p>
            <a:pPr lvl="0" algn="just">
              <a:buFontTx/>
              <a:buChar char="-"/>
            </a:pPr>
            <a:r>
              <a:rPr lang="en-US" dirty="0"/>
              <a:t>Difference between Interest “Due” &amp; “Charge”.</a:t>
            </a:r>
          </a:p>
          <a:p>
            <a:pPr algn="just">
              <a:buFont typeface="Wingdings" panose="05000000000000000000" pitchFamily="2" charset="2"/>
              <a:buChar char="Ø"/>
            </a:pPr>
            <a:r>
              <a:rPr lang="en-US" dirty="0"/>
              <a:t>Mr. Urjit Patel availed cash credit from our bank, NPA norms for cash credit account. Would answer be different if it is overdraft facility?**</a:t>
            </a:r>
          </a:p>
          <a:p>
            <a:pPr lvl="0" algn="just">
              <a:buFontTx/>
              <a:buChar char="-"/>
            </a:pPr>
            <a:endParaRPr lang="en-IN" dirty="0"/>
          </a:p>
          <a:p>
            <a:pPr marL="0" lvl="0" indent="0" algn="just">
              <a:buNone/>
            </a:pPr>
            <a:endParaRPr lang="en-IN" dirty="0"/>
          </a:p>
          <a:p>
            <a:pPr marL="0" indent="0" algn="just">
              <a:buNone/>
            </a:pPr>
            <a:endParaRPr lang="en-US" dirty="0"/>
          </a:p>
          <a:p>
            <a:pPr marL="0" indent="0" algn="just">
              <a:buNone/>
            </a:pPr>
            <a:endParaRPr lang="en-IN" dirty="0"/>
          </a:p>
        </p:txBody>
      </p:sp>
      <p:sp>
        <p:nvSpPr>
          <p:cNvPr id="4" name="Footer Placeholder 3"/>
          <p:cNvSpPr>
            <a:spLocks noGrp="1"/>
          </p:cNvSpPr>
          <p:nvPr>
            <p:ph type="ftr" sz="quarter" idx="11"/>
          </p:nvPr>
        </p:nvSpPr>
        <p:spPr/>
        <p:txBody>
          <a:bodyPr/>
          <a:lstStyle/>
          <a:p>
            <a:r>
              <a:rPr lang="en-IN" dirty="0"/>
              <a:t>CA Gopal Dhakan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ym typeface="+mn-ea"/>
              </a:rPr>
              <a:t>NPA Through Lens of RBI</a:t>
            </a:r>
            <a:endParaRPr lang="en-IN" dirty="0"/>
          </a:p>
        </p:txBody>
      </p:sp>
      <p:sp>
        <p:nvSpPr>
          <p:cNvPr id="3" name="Content Placeholder 2"/>
          <p:cNvSpPr>
            <a:spLocks noGrp="1"/>
          </p:cNvSpPr>
          <p:nvPr>
            <p:ph idx="1"/>
          </p:nvPr>
        </p:nvSpPr>
        <p:spPr>
          <a:xfrm>
            <a:off x="838200" y="1236372"/>
            <a:ext cx="10515600" cy="4940591"/>
          </a:xfrm>
        </p:spPr>
        <p:txBody>
          <a:bodyPr/>
          <a:lstStyle/>
          <a:p>
            <a:pPr algn="just">
              <a:buFont typeface="Wingdings" panose="05000000000000000000" pitchFamily="2" charset="2"/>
              <a:buChar char="Ø"/>
            </a:pPr>
            <a:r>
              <a:rPr lang="en-US" dirty="0"/>
              <a:t> Mr. Urjit Patel availed cash credit of Rs. 1 Lakh. Account reflects transaction as below.**</a:t>
            </a:r>
            <a:endParaRPr lang="en-IN" dirty="0"/>
          </a:p>
        </p:txBody>
      </p:sp>
      <p:graphicFrame>
        <p:nvGraphicFramePr>
          <p:cNvPr id="6" name="Table 5"/>
          <p:cNvGraphicFramePr>
            <a:graphicFrameLocks noGrp="1"/>
          </p:cNvGraphicFramePr>
          <p:nvPr/>
        </p:nvGraphicFramePr>
        <p:xfrm>
          <a:off x="1181994" y="2136002"/>
          <a:ext cx="9340045" cy="4450080"/>
        </p:xfrm>
        <a:graphic>
          <a:graphicData uri="http://schemas.openxmlformats.org/drawingml/2006/table">
            <a:tbl>
              <a:tblPr firstRow="1" bandRow="1">
                <a:tableStyleId>{5C22544A-7EE6-4342-B048-85BDC9FD1C3A}</a:tableStyleId>
              </a:tblPr>
              <a:tblGrid>
                <a:gridCol w="1934693">
                  <a:extLst>
                    <a:ext uri="{9D8B030D-6E8A-4147-A177-3AD203B41FA5}">
                      <a16:colId xmlns:a16="http://schemas.microsoft.com/office/drawing/2014/main" val="20000"/>
                    </a:ext>
                  </a:extLst>
                </a:gridCol>
                <a:gridCol w="2936383">
                  <a:extLst>
                    <a:ext uri="{9D8B030D-6E8A-4147-A177-3AD203B41FA5}">
                      <a16:colId xmlns:a16="http://schemas.microsoft.com/office/drawing/2014/main" val="20001"/>
                    </a:ext>
                  </a:extLst>
                </a:gridCol>
                <a:gridCol w="1416676">
                  <a:extLst>
                    <a:ext uri="{9D8B030D-6E8A-4147-A177-3AD203B41FA5}">
                      <a16:colId xmlns:a16="http://schemas.microsoft.com/office/drawing/2014/main" val="20002"/>
                    </a:ext>
                  </a:extLst>
                </a:gridCol>
                <a:gridCol w="1300767">
                  <a:extLst>
                    <a:ext uri="{9D8B030D-6E8A-4147-A177-3AD203B41FA5}">
                      <a16:colId xmlns:a16="http://schemas.microsoft.com/office/drawing/2014/main" val="20003"/>
                    </a:ext>
                  </a:extLst>
                </a:gridCol>
                <a:gridCol w="1751526">
                  <a:extLst>
                    <a:ext uri="{9D8B030D-6E8A-4147-A177-3AD203B41FA5}">
                      <a16:colId xmlns:a16="http://schemas.microsoft.com/office/drawing/2014/main" val="20004"/>
                    </a:ext>
                  </a:extLst>
                </a:gridCol>
              </a:tblGrid>
              <a:tr h="370840">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Date</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Particular</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Dr. </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Cr.</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Balance</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extLst>
                  <a:ext uri="{0D108BD9-81ED-4DB2-BD59-A6C34878D82A}">
                    <a16:rowId xmlns:a16="http://schemas.microsoft.com/office/drawing/2014/main" val="10000"/>
                  </a:ext>
                </a:extLst>
              </a:tr>
              <a:tr h="370840">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01/04/2019</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Balance</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1,00,205</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extLst>
                  <a:ext uri="{0D108BD9-81ED-4DB2-BD59-A6C34878D82A}">
                    <a16:rowId xmlns:a16="http://schemas.microsoft.com/office/drawing/2014/main" val="10001"/>
                  </a:ext>
                </a:extLst>
              </a:tr>
              <a:tr h="370840">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15/04/2019</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Light Bill factory</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15,000</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1,15,205</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extLst>
                  <a:ext uri="{0D108BD9-81ED-4DB2-BD59-A6C34878D82A}">
                    <a16:rowId xmlns:a16="http://schemas.microsoft.com/office/drawing/2014/main" val="10002"/>
                  </a:ext>
                </a:extLst>
              </a:tr>
              <a:tr h="370840">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20/04/2019</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Cash </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13000</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1,02,205</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extLst>
                  <a:ext uri="{0D108BD9-81ED-4DB2-BD59-A6C34878D82A}">
                    <a16:rowId xmlns:a16="http://schemas.microsoft.com/office/drawing/2014/main" val="10003"/>
                  </a:ext>
                </a:extLst>
              </a:tr>
              <a:tr h="370840">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30/04/2019</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Interest </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12,240</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1,14,445</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extLst>
                  <a:ext uri="{0D108BD9-81ED-4DB2-BD59-A6C34878D82A}">
                    <a16:rowId xmlns:a16="http://schemas.microsoft.com/office/drawing/2014/main" val="10004"/>
                  </a:ext>
                </a:extLst>
              </a:tr>
              <a:tr h="370840">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08/05/2019</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Cheque deposit</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10750</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1,03,695</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extLst>
                  <a:ext uri="{0D108BD9-81ED-4DB2-BD59-A6C34878D82A}">
                    <a16:rowId xmlns:a16="http://schemas.microsoft.com/office/drawing/2014/main" val="10005"/>
                  </a:ext>
                </a:extLst>
              </a:tr>
              <a:tr h="370840">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18/05/2019</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LIC refund</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2000</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1,01,695</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extLst>
                  <a:ext uri="{0D108BD9-81ED-4DB2-BD59-A6C34878D82A}">
                    <a16:rowId xmlns:a16="http://schemas.microsoft.com/office/drawing/2014/main" val="10006"/>
                  </a:ext>
                </a:extLst>
              </a:tr>
              <a:tr h="370840">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31/05/2019</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Interest </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11,748</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1,13,748</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extLst>
                  <a:ext uri="{0D108BD9-81ED-4DB2-BD59-A6C34878D82A}">
                    <a16:rowId xmlns:a16="http://schemas.microsoft.com/office/drawing/2014/main" val="10007"/>
                  </a:ext>
                </a:extLst>
              </a:tr>
              <a:tr h="370840">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11/06/2019</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Cheque deposit</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4556</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1,08,887</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extLst>
                  <a:ext uri="{0D108BD9-81ED-4DB2-BD59-A6C34878D82A}">
                    <a16:rowId xmlns:a16="http://schemas.microsoft.com/office/drawing/2014/main" val="10008"/>
                  </a:ext>
                </a:extLst>
              </a:tr>
              <a:tr h="370840">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19/06/2019</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Cash </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5200</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1,03,687</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extLst>
                  <a:ext uri="{0D108BD9-81ED-4DB2-BD59-A6C34878D82A}">
                    <a16:rowId xmlns:a16="http://schemas.microsoft.com/office/drawing/2014/main" val="10009"/>
                  </a:ext>
                </a:extLst>
              </a:tr>
              <a:tr h="370840">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26/04/2019</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RTGS/NEFT</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2500</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1,01,187</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extLst>
                  <a:ext uri="{0D108BD9-81ED-4DB2-BD59-A6C34878D82A}">
                    <a16:rowId xmlns:a16="http://schemas.microsoft.com/office/drawing/2014/main" val="10010"/>
                  </a:ext>
                </a:extLst>
              </a:tr>
              <a:tr h="370840">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30/06/2019</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Interest</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algn="ctr">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10,376</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1800" dirty="0">
                          <a:effectLst/>
                          <a:latin typeface="Calibri" panose="020F0502020204030204" charset="0"/>
                          <a:ea typeface="SimSun" panose="02010600030101010101" pitchFamily="2" charset="-122"/>
                          <a:cs typeface="Calibri" panose="020F0502020204030204" charset="0"/>
                        </a:rPr>
                        <a:t>1,11,563</a:t>
                      </a:r>
                      <a:endParaRPr lang="en-IN" sz="18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extLst>
                  <a:ext uri="{0D108BD9-81ED-4DB2-BD59-A6C34878D82A}">
                    <a16:rowId xmlns:a16="http://schemas.microsoft.com/office/drawing/2014/main" val="10011"/>
                  </a:ext>
                </a:extLst>
              </a:tr>
            </a:tbl>
          </a:graphicData>
        </a:graphic>
      </p:graphicFrame>
      <p:sp>
        <p:nvSpPr>
          <p:cNvPr id="4" name="Footer Placeholder 3"/>
          <p:cNvSpPr>
            <a:spLocks noGrp="1"/>
          </p:cNvSpPr>
          <p:nvPr>
            <p:ph type="ftr" sz="quarter" idx="11"/>
          </p:nvPr>
        </p:nvSpPr>
        <p:spPr/>
        <p:txBody>
          <a:bodyPr/>
          <a:lstStyle/>
          <a:p>
            <a:r>
              <a:rPr lang="en-IN" dirty="0"/>
              <a:t>CA Gopal Dhakan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ym typeface="+mn-ea"/>
              </a:rPr>
              <a:t>NPA Through Lens of RBI</a:t>
            </a:r>
            <a:endParaRPr lang="en-IN" dirty="0"/>
          </a:p>
        </p:txBody>
      </p:sp>
      <p:sp>
        <p:nvSpPr>
          <p:cNvPr id="3" name="Content Placeholder 2"/>
          <p:cNvSpPr>
            <a:spLocks noGrp="1"/>
          </p:cNvSpPr>
          <p:nvPr>
            <p:ph idx="1"/>
          </p:nvPr>
        </p:nvSpPr>
        <p:spPr/>
        <p:txBody>
          <a:bodyPr/>
          <a:lstStyle/>
          <a:p>
            <a:pPr algn="just">
              <a:buFont typeface="Wingdings" panose="05000000000000000000" pitchFamily="2" charset="2"/>
              <a:buChar char="Ø"/>
            </a:pPr>
            <a:r>
              <a:rPr lang="en-US" dirty="0"/>
              <a:t> In below case limit is Rs. 1 Lakh? Account is PA or NPA? On which ground? When account slip to NPA?</a:t>
            </a:r>
            <a:endParaRPr lang="en-IN" dirty="0"/>
          </a:p>
          <a:p>
            <a:pPr marL="0" indent="0" algn="just">
              <a:buNone/>
            </a:pPr>
            <a:endParaRPr lang="en-IN" dirty="0"/>
          </a:p>
        </p:txBody>
      </p:sp>
      <p:graphicFrame>
        <p:nvGraphicFramePr>
          <p:cNvPr id="4" name="Table 3"/>
          <p:cNvGraphicFramePr>
            <a:graphicFrameLocks noGrp="1"/>
          </p:cNvGraphicFramePr>
          <p:nvPr/>
        </p:nvGraphicFramePr>
        <p:xfrm>
          <a:off x="963054" y="2839403"/>
          <a:ext cx="9636259" cy="3708400"/>
        </p:xfrm>
        <a:graphic>
          <a:graphicData uri="http://schemas.openxmlformats.org/drawingml/2006/table">
            <a:tbl>
              <a:tblPr firstRow="1" bandRow="1">
                <a:tableStyleId>{5C22544A-7EE6-4342-B048-85BDC9FD1C3A}</a:tableStyleId>
              </a:tblPr>
              <a:tblGrid>
                <a:gridCol w="2321059">
                  <a:extLst>
                    <a:ext uri="{9D8B030D-6E8A-4147-A177-3AD203B41FA5}">
                      <a16:colId xmlns:a16="http://schemas.microsoft.com/office/drawing/2014/main" val="20000"/>
                    </a:ext>
                  </a:extLst>
                </a:gridCol>
                <a:gridCol w="2717442">
                  <a:extLst>
                    <a:ext uri="{9D8B030D-6E8A-4147-A177-3AD203B41FA5}">
                      <a16:colId xmlns:a16="http://schemas.microsoft.com/office/drawing/2014/main" val="20001"/>
                    </a:ext>
                  </a:extLst>
                </a:gridCol>
                <a:gridCol w="1596980">
                  <a:extLst>
                    <a:ext uri="{9D8B030D-6E8A-4147-A177-3AD203B41FA5}">
                      <a16:colId xmlns:a16="http://schemas.microsoft.com/office/drawing/2014/main" val="20002"/>
                    </a:ext>
                  </a:extLst>
                </a:gridCol>
                <a:gridCol w="1352282">
                  <a:extLst>
                    <a:ext uri="{9D8B030D-6E8A-4147-A177-3AD203B41FA5}">
                      <a16:colId xmlns:a16="http://schemas.microsoft.com/office/drawing/2014/main" val="20003"/>
                    </a:ext>
                  </a:extLst>
                </a:gridCol>
                <a:gridCol w="1648496">
                  <a:extLst>
                    <a:ext uri="{9D8B030D-6E8A-4147-A177-3AD203B41FA5}">
                      <a16:colId xmlns:a16="http://schemas.microsoft.com/office/drawing/2014/main" val="20004"/>
                    </a:ext>
                  </a:extLst>
                </a:gridCol>
              </a:tblGrid>
              <a:tr h="370840">
                <a:tc>
                  <a:txBody>
                    <a:bodyPr/>
                    <a:lstStyle/>
                    <a:p>
                      <a:pPr marL="457200" algn="just">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Date</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Particular</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Dr. </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Cr.</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Balance</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extLst>
                  <a:ext uri="{0D108BD9-81ED-4DB2-BD59-A6C34878D82A}">
                    <a16:rowId xmlns:a16="http://schemas.microsoft.com/office/drawing/2014/main" val="10000"/>
                  </a:ext>
                </a:extLst>
              </a:tr>
              <a:tr h="370840">
                <a:tc>
                  <a:txBody>
                    <a:bodyPr/>
                    <a:lstStyle/>
                    <a:p>
                      <a:pPr marL="457200" algn="just">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31/03/2019</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Interest</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ctr">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5232</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ctr">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75,254</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extLst>
                  <a:ext uri="{0D108BD9-81ED-4DB2-BD59-A6C34878D82A}">
                    <a16:rowId xmlns:a16="http://schemas.microsoft.com/office/drawing/2014/main" val="10001"/>
                  </a:ext>
                </a:extLst>
              </a:tr>
              <a:tr h="370840">
                <a:tc>
                  <a:txBody>
                    <a:bodyPr/>
                    <a:lstStyle/>
                    <a:p>
                      <a:pPr marL="457200" algn="just">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01/04/2019</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Charges</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ctr">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1</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ctr">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75,255</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extLst>
                  <a:ext uri="{0D108BD9-81ED-4DB2-BD59-A6C34878D82A}">
                    <a16:rowId xmlns:a16="http://schemas.microsoft.com/office/drawing/2014/main" val="10002"/>
                  </a:ext>
                </a:extLst>
              </a:tr>
              <a:tr h="370840">
                <a:tc>
                  <a:txBody>
                    <a:bodyPr/>
                    <a:lstStyle/>
                    <a:p>
                      <a:pPr marL="457200" algn="just">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30/04/2019</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Interest</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ctr">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6345</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ctr">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81,600</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extLst>
                  <a:ext uri="{0D108BD9-81ED-4DB2-BD59-A6C34878D82A}">
                    <a16:rowId xmlns:a16="http://schemas.microsoft.com/office/drawing/2014/main" val="10003"/>
                  </a:ext>
                </a:extLst>
              </a:tr>
              <a:tr h="370840">
                <a:tc>
                  <a:txBody>
                    <a:bodyPr/>
                    <a:lstStyle/>
                    <a:p>
                      <a:pPr marL="457200" algn="just">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08/05/2019</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Cash </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ctr">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ctr">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5350</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76,250</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extLst>
                  <a:ext uri="{0D108BD9-81ED-4DB2-BD59-A6C34878D82A}">
                    <a16:rowId xmlns:a16="http://schemas.microsoft.com/office/drawing/2014/main" val="10004"/>
                  </a:ext>
                </a:extLst>
              </a:tr>
              <a:tr h="370840">
                <a:tc>
                  <a:txBody>
                    <a:bodyPr/>
                    <a:lstStyle/>
                    <a:p>
                      <a:pPr marL="457200" algn="just">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31/05/2019</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Interest</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ctr">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8237</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ctr">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84,487</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extLst>
                  <a:ext uri="{0D108BD9-81ED-4DB2-BD59-A6C34878D82A}">
                    <a16:rowId xmlns:a16="http://schemas.microsoft.com/office/drawing/2014/main" val="10005"/>
                  </a:ext>
                </a:extLst>
              </a:tr>
              <a:tr h="370840">
                <a:tc>
                  <a:txBody>
                    <a:bodyPr/>
                    <a:lstStyle/>
                    <a:p>
                      <a:pPr marL="457200" algn="just">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08/06/2019</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Cheque Deposit</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algn="ctr">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ctr">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4230</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80,257</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extLst>
                  <a:ext uri="{0D108BD9-81ED-4DB2-BD59-A6C34878D82A}">
                    <a16:rowId xmlns:a16="http://schemas.microsoft.com/office/drawing/2014/main" val="10006"/>
                  </a:ext>
                </a:extLst>
              </a:tr>
              <a:tr h="370840">
                <a:tc>
                  <a:txBody>
                    <a:bodyPr/>
                    <a:lstStyle/>
                    <a:p>
                      <a:pPr marL="457200" algn="just">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17/06/2019</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NEFT</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algn="ctr">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ctr">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3750</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76,507</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extLst>
                  <a:ext uri="{0D108BD9-81ED-4DB2-BD59-A6C34878D82A}">
                    <a16:rowId xmlns:a16="http://schemas.microsoft.com/office/drawing/2014/main" val="10007"/>
                  </a:ext>
                </a:extLst>
              </a:tr>
              <a:tr h="370840">
                <a:tc>
                  <a:txBody>
                    <a:bodyPr/>
                    <a:lstStyle/>
                    <a:p>
                      <a:pPr marL="457200" algn="just">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30/06/2019</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Interest</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ctr">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7535</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ctr">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84,042</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extLst>
                  <a:ext uri="{0D108BD9-81ED-4DB2-BD59-A6C34878D82A}">
                    <a16:rowId xmlns:a16="http://schemas.microsoft.com/office/drawing/2014/main" val="10008"/>
                  </a:ext>
                </a:extLst>
              </a:tr>
              <a:tr h="370840">
                <a:tc>
                  <a:txBody>
                    <a:bodyPr/>
                    <a:lstStyle/>
                    <a:p>
                      <a:pPr marL="457200" algn="just">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30/06/2019</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RTGS</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algn="ctr">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ctr">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6500</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tc>
                  <a:txBody>
                    <a:bodyPr/>
                    <a:lstStyle/>
                    <a:p>
                      <a:pPr marL="457200" algn="just">
                        <a:lnSpc>
                          <a:spcPct val="107000"/>
                        </a:lnSpc>
                        <a:spcAft>
                          <a:spcPts val="0"/>
                        </a:spcAft>
                      </a:pPr>
                      <a:r>
                        <a:rPr lang="en-US" sz="2000" dirty="0">
                          <a:effectLst/>
                          <a:latin typeface="Calibri" panose="020F0502020204030204" charset="0"/>
                          <a:ea typeface="SimSun" panose="02010600030101010101" pitchFamily="2" charset="-122"/>
                          <a:cs typeface="Calibri" panose="020F0502020204030204" charset="0"/>
                        </a:rPr>
                        <a:t>77,542</a:t>
                      </a:r>
                      <a:endParaRPr lang="en-IN" sz="2000" dirty="0">
                        <a:effectLst/>
                        <a:latin typeface="Calibri" panose="020F0502020204030204" charset="0"/>
                        <a:ea typeface="SimSun" panose="02010600030101010101" pitchFamily="2" charset="-122"/>
                        <a:cs typeface="Shruti" panose="02000500000000000000" pitchFamily="34" charset="0"/>
                      </a:endParaRPr>
                    </a:p>
                  </a:txBody>
                  <a:tcPr marL="68580" marR="68580" marT="0" marB="0"/>
                </a:tc>
                <a:extLst>
                  <a:ext uri="{0D108BD9-81ED-4DB2-BD59-A6C34878D82A}">
                    <a16:rowId xmlns:a16="http://schemas.microsoft.com/office/drawing/2014/main" val="10009"/>
                  </a:ext>
                </a:extLst>
              </a:tr>
            </a:tbl>
          </a:graphicData>
        </a:graphic>
      </p:graphicFrame>
      <p:sp>
        <p:nvSpPr>
          <p:cNvPr id="5" name="Footer Placeholder 4"/>
          <p:cNvSpPr>
            <a:spLocks noGrp="1"/>
          </p:cNvSpPr>
          <p:nvPr>
            <p:ph type="ftr" sz="quarter" idx="11"/>
          </p:nvPr>
        </p:nvSpPr>
        <p:spPr/>
        <p:txBody>
          <a:bodyPr/>
          <a:lstStyle/>
          <a:p>
            <a:r>
              <a:rPr lang="en-IN" dirty="0"/>
              <a:t>CA Gopal Dhakan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ym typeface="+mn-ea"/>
              </a:rPr>
              <a:t>NPA Through Lens of RBI</a:t>
            </a:r>
            <a:endParaRPr lang="en-IN" dirty="0"/>
          </a:p>
        </p:txBody>
      </p:sp>
      <p:sp>
        <p:nvSpPr>
          <p:cNvPr id="3" name="Content Placeholder 2"/>
          <p:cNvSpPr>
            <a:spLocks noGrp="1"/>
          </p:cNvSpPr>
          <p:nvPr>
            <p:ph idx="1"/>
          </p:nvPr>
        </p:nvSpPr>
        <p:spPr>
          <a:xfrm>
            <a:off x="838200" y="1847850"/>
            <a:ext cx="10515600" cy="4351338"/>
          </a:xfrm>
        </p:spPr>
        <p:txBody>
          <a:bodyPr>
            <a:normAutofit fontScale="85000" lnSpcReduction="20000"/>
          </a:bodyPr>
          <a:lstStyle/>
          <a:p>
            <a:pPr marL="0" lvl="0" indent="0" algn="just">
              <a:buNone/>
            </a:pPr>
            <a:r>
              <a:rPr lang="en-US" dirty="0"/>
              <a:t>- The account remains </a:t>
            </a:r>
            <a:r>
              <a:rPr lang="en-US" b="1" i="1" u="sng" dirty="0"/>
              <a:t>'Out of order‘**</a:t>
            </a:r>
            <a:r>
              <a:rPr lang="en-US" dirty="0"/>
              <a:t> in respect of an Overdraft / Cash Credit (OD/CC).</a:t>
            </a:r>
            <a:endParaRPr lang="en-IN" dirty="0"/>
          </a:p>
          <a:p>
            <a:pPr algn="just">
              <a:buFontTx/>
              <a:buChar char="-"/>
            </a:pPr>
            <a:r>
              <a:rPr lang="en-US" i="1" dirty="0"/>
              <a:t>"An account should be treated as 'out of order' if the </a:t>
            </a:r>
            <a:r>
              <a:rPr lang="en-US" b="1" i="1" u="sng" dirty="0"/>
              <a:t>outstanding balance remains continuously in excess of the </a:t>
            </a:r>
            <a:r>
              <a:rPr lang="en-US" b="1" i="1" u="sng" dirty="0">
                <a:solidFill>
                  <a:srgbClr val="FF0000"/>
                </a:solidFill>
              </a:rPr>
              <a:t>sanctioned limit / drawing power </a:t>
            </a:r>
            <a:r>
              <a:rPr lang="en-US" b="1" i="1" u="sng" dirty="0">
                <a:solidFill>
                  <a:srgbClr val="FF0000"/>
                </a:solidFill>
                <a:highlight>
                  <a:srgbClr val="FFFF00"/>
                </a:highlight>
              </a:rPr>
              <a:t>for 90 days</a:t>
            </a:r>
            <a:endParaRPr lang="en-US" i="1" dirty="0"/>
          </a:p>
          <a:p>
            <a:pPr algn="just">
              <a:buFontTx/>
              <a:buChar char="-"/>
            </a:pPr>
            <a:r>
              <a:rPr lang="en-US" i="1" dirty="0"/>
              <a:t>In cases where the </a:t>
            </a:r>
            <a:r>
              <a:rPr lang="en-US" b="1" i="1" u="sng" dirty="0"/>
              <a:t>outstanding balance in the principal operating account is less than the sanctioned limit / drawing power, but there are </a:t>
            </a:r>
            <a:r>
              <a:rPr lang="en-US" b="1" i="1" u="sng" dirty="0">
                <a:solidFill>
                  <a:srgbClr val="FF0000"/>
                </a:solidFill>
              </a:rPr>
              <a:t>no credits continuously </a:t>
            </a:r>
            <a:r>
              <a:rPr lang="en-US" b="1" i="1" u="sng" dirty="0">
                <a:solidFill>
                  <a:srgbClr val="FF0000"/>
                </a:solidFill>
                <a:highlight>
                  <a:srgbClr val="FFFF00"/>
                </a:highlight>
              </a:rPr>
              <a:t>for 90 days</a:t>
            </a:r>
            <a:r>
              <a:rPr lang="en-US" b="1" i="1" u="sng" dirty="0">
                <a:solidFill>
                  <a:srgbClr val="FF0000"/>
                </a:solidFill>
              </a:rPr>
              <a:t> or credits are not enough to cover the interest debited during the same period</a:t>
            </a:r>
            <a:r>
              <a:rPr lang="en-US" b="1" i="1" u="sng" dirty="0"/>
              <a:t>,</a:t>
            </a:r>
            <a:r>
              <a:rPr lang="en-US" i="1" dirty="0"/>
              <a:t> these accounts should be treated as 'out of order’”. </a:t>
            </a:r>
          </a:p>
          <a:p>
            <a:pPr algn="just">
              <a:buFontTx/>
              <a:buChar char="-"/>
            </a:pPr>
            <a:r>
              <a:rPr lang="en-US" i="1" dirty="0"/>
              <a:t>Many time banker argue that one month interest serve not considered as NPA – these logic applicable only for Term Loan not for cash credit / OD.</a:t>
            </a:r>
          </a:p>
          <a:p>
            <a:pPr algn="just">
              <a:buFontTx/>
              <a:buChar char="-"/>
            </a:pPr>
            <a:r>
              <a:rPr lang="en-US" i="1" u="sng" dirty="0"/>
              <a:t>Credit balance in Cash Credit Account – No credit up to 90 days – Cash Credit utilized only one day and later running credit balance</a:t>
            </a:r>
          </a:p>
          <a:p>
            <a:pPr algn="just">
              <a:buFontTx/>
              <a:buChar char="-"/>
            </a:pPr>
            <a:endParaRPr lang="en-IN" dirty="0"/>
          </a:p>
        </p:txBody>
      </p:sp>
      <p:sp>
        <p:nvSpPr>
          <p:cNvPr id="4" name="Footer Placeholder 3"/>
          <p:cNvSpPr>
            <a:spLocks noGrp="1"/>
          </p:cNvSpPr>
          <p:nvPr>
            <p:ph type="ftr" sz="quarter" idx="11"/>
          </p:nvPr>
        </p:nvSpPr>
        <p:spPr/>
        <p:txBody>
          <a:bodyPr/>
          <a:lstStyle/>
          <a:p>
            <a:r>
              <a:rPr lang="en-IN" dirty="0"/>
              <a:t>CA Gopal Dhakan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ym typeface="+mn-ea"/>
              </a:rPr>
              <a:t>NPA Through Lens of RBI</a:t>
            </a:r>
            <a:endParaRPr lang="en-US" dirty="0"/>
          </a:p>
        </p:txBody>
      </p:sp>
      <p:sp>
        <p:nvSpPr>
          <p:cNvPr id="3" name="Content Placeholder 2"/>
          <p:cNvSpPr>
            <a:spLocks noGrp="1"/>
          </p:cNvSpPr>
          <p:nvPr>
            <p:ph idx="1"/>
          </p:nvPr>
        </p:nvSpPr>
        <p:spPr/>
        <p:txBody>
          <a:bodyPr/>
          <a:lstStyle/>
          <a:p>
            <a:pPr algn="just">
              <a:buFont typeface="Wingdings" panose="05000000000000000000" pitchFamily="2" charset="2"/>
              <a:buChar char="Ø"/>
            </a:pPr>
            <a:r>
              <a:rPr lang="en-US" sz="2300" dirty="0"/>
              <a:t>Mr. </a:t>
            </a:r>
            <a:r>
              <a:rPr lang="en-US" sz="2300" dirty="0" err="1"/>
              <a:t>Urjit</a:t>
            </a:r>
            <a:r>
              <a:rPr lang="en-US" sz="2300" dirty="0"/>
              <a:t> Patel account classified as NPA, what are Income Recognition norms? *</a:t>
            </a:r>
          </a:p>
          <a:p>
            <a:pPr algn="just">
              <a:buFont typeface="Wingdings" panose="05000000000000000000" pitchFamily="2" charset="2"/>
              <a:buChar char="Ø"/>
            </a:pPr>
            <a:r>
              <a:rPr lang="en-US" sz="2300" dirty="0"/>
              <a:t>What borrowing of Mr. </a:t>
            </a:r>
            <a:r>
              <a:rPr lang="en-US" sz="2300" dirty="0" err="1"/>
              <a:t>Urjit</a:t>
            </a:r>
            <a:r>
              <a:rPr lang="en-US" sz="2300" dirty="0"/>
              <a:t> </a:t>
            </a:r>
            <a:r>
              <a:rPr lang="en-US" sz="2300" dirty="0" err="1"/>
              <a:t>patel</a:t>
            </a:r>
            <a:r>
              <a:rPr lang="en-US" sz="2300" dirty="0"/>
              <a:t> are </a:t>
            </a:r>
            <a:r>
              <a:rPr lang="en-US" sz="2300" dirty="0" err="1"/>
              <a:t>Guaranted</a:t>
            </a:r>
            <a:r>
              <a:rPr lang="en-US" sz="2300" dirty="0"/>
              <a:t> by Central or State Government. NPA and Income Recognition and Provision criteria for same? *</a:t>
            </a:r>
          </a:p>
          <a:p>
            <a:pPr marL="0" indent="0" algn="just">
              <a:buNone/>
            </a:pPr>
            <a:r>
              <a:rPr lang="en-US" sz="2300" dirty="0"/>
              <a:t>- The policy of income recognition has to be objective and </a:t>
            </a:r>
            <a:r>
              <a:rPr lang="en-US" sz="2300" b="1" i="1" u="sng" dirty="0"/>
              <a:t>based on the record of recovery.</a:t>
            </a:r>
            <a:r>
              <a:rPr lang="en-US" sz="2300" dirty="0"/>
              <a:t> Therefore, the </a:t>
            </a:r>
            <a:r>
              <a:rPr lang="en-US" sz="2300" b="1" i="1" u="sng" dirty="0"/>
              <a:t>banks should not charge and take to income account interest</a:t>
            </a:r>
            <a:r>
              <a:rPr lang="en-US" sz="2300" dirty="0"/>
              <a:t> on any NPA. </a:t>
            </a:r>
            <a:r>
              <a:rPr lang="en-US" sz="2300" b="1" i="1" u="sng" dirty="0"/>
              <a:t>This will apply to Government guaranteed accounts also. </a:t>
            </a:r>
            <a:r>
              <a:rPr lang="en-US" sz="2300" dirty="0"/>
              <a:t>(Para 3.1.1)</a:t>
            </a:r>
            <a:endParaRPr lang="en-US" sz="2300" b="1" i="1" u="sng" dirty="0"/>
          </a:p>
          <a:p>
            <a:pPr marL="0" indent="0" algn="just">
              <a:buNone/>
            </a:pPr>
            <a:endParaRPr lang="en-US" sz="2300" b="1" i="1" u="sng" dirty="0"/>
          </a:p>
        </p:txBody>
      </p:sp>
      <p:sp>
        <p:nvSpPr>
          <p:cNvPr id="4" name="Footer Placeholder 3"/>
          <p:cNvSpPr>
            <a:spLocks noGrp="1"/>
          </p:cNvSpPr>
          <p:nvPr>
            <p:ph type="ftr" sz="quarter" idx="11"/>
          </p:nvPr>
        </p:nvSpPr>
        <p:spPr/>
        <p:txBody>
          <a:bodyPr/>
          <a:lstStyle/>
          <a:p>
            <a:r>
              <a:rPr lang="en-IN" dirty="0"/>
              <a:t>CA Gopal Dhakan</a:t>
            </a:r>
          </a:p>
        </p:txBody>
      </p:sp>
      <p:graphicFrame>
        <p:nvGraphicFramePr>
          <p:cNvPr id="5" name="Table 4"/>
          <p:cNvGraphicFramePr/>
          <p:nvPr/>
        </p:nvGraphicFramePr>
        <p:xfrm>
          <a:off x="838200" y="4655820"/>
          <a:ext cx="10515600" cy="1950720"/>
        </p:xfrm>
        <a:graphic>
          <a:graphicData uri="http://schemas.openxmlformats.org/drawingml/2006/table">
            <a:tbl>
              <a:tblPr firstRow="1" bandRow="1">
                <a:tableStyleId>{5C22544A-7EE6-4342-B048-85BDC9FD1C3A}</a:tableStyleId>
              </a:tblPr>
              <a:tblGrid>
                <a:gridCol w="4658995">
                  <a:extLst>
                    <a:ext uri="{9D8B030D-6E8A-4147-A177-3AD203B41FA5}">
                      <a16:colId xmlns:a16="http://schemas.microsoft.com/office/drawing/2014/main" val="20000"/>
                    </a:ext>
                  </a:extLst>
                </a:gridCol>
                <a:gridCol w="4066540">
                  <a:extLst>
                    <a:ext uri="{9D8B030D-6E8A-4147-A177-3AD203B41FA5}">
                      <a16:colId xmlns:a16="http://schemas.microsoft.com/office/drawing/2014/main" val="20001"/>
                    </a:ext>
                  </a:extLst>
                </a:gridCol>
                <a:gridCol w="1790065">
                  <a:extLst>
                    <a:ext uri="{9D8B030D-6E8A-4147-A177-3AD203B41FA5}">
                      <a16:colId xmlns:a16="http://schemas.microsoft.com/office/drawing/2014/main" val="20002"/>
                    </a:ext>
                  </a:extLst>
                </a:gridCol>
              </a:tblGrid>
              <a:tr h="518160">
                <a:tc>
                  <a:txBody>
                    <a:bodyPr/>
                    <a:lstStyle/>
                    <a:p>
                      <a:pPr>
                        <a:buNone/>
                      </a:pPr>
                      <a:r>
                        <a:rPr lang="en-US" sz="2400" dirty="0"/>
                        <a:t>Incident</a:t>
                      </a:r>
                    </a:p>
                  </a:txBody>
                  <a:tcPr/>
                </a:tc>
                <a:tc>
                  <a:txBody>
                    <a:bodyPr/>
                    <a:lstStyle/>
                    <a:p>
                      <a:pPr>
                        <a:buNone/>
                      </a:pPr>
                      <a:r>
                        <a:rPr lang="en-US" sz="2400" dirty="0"/>
                        <a:t>Central Govt.</a:t>
                      </a:r>
                    </a:p>
                  </a:txBody>
                  <a:tcPr/>
                </a:tc>
                <a:tc>
                  <a:txBody>
                    <a:bodyPr/>
                    <a:lstStyle/>
                    <a:p>
                      <a:pPr>
                        <a:buNone/>
                      </a:pPr>
                      <a:r>
                        <a:rPr lang="en-US" sz="2400" dirty="0"/>
                        <a:t>State Govt</a:t>
                      </a:r>
                    </a:p>
                  </a:txBody>
                  <a:tcPr/>
                </a:tc>
                <a:extLst>
                  <a:ext uri="{0D108BD9-81ED-4DB2-BD59-A6C34878D82A}">
                    <a16:rowId xmlns:a16="http://schemas.microsoft.com/office/drawing/2014/main" val="10000"/>
                  </a:ext>
                </a:extLst>
              </a:tr>
              <a:tr h="381000">
                <a:tc>
                  <a:txBody>
                    <a:bodyPr/>
                    <a:lstStyle/>
                    <a:p>
                      <a:pPr>
                        <a:buNone/>
                      </a:pPr>
                      <a:r>
                        <a:rPr lang="en-US" sz="2400" dirty="0"/>
                        <a:t>NPA Classification</a:t>
                      </a:r>
                    </a:p>
                  </a:txBody>
                  <a:tcPr/>
                </a:tc>
                <a:tc>
                  <a:txBody>
                    <a:bodyPr/>
                    <a:lstStyle/>
                    <a:p>
                      <a:pPr>
                        <a:buNone/>
                      </a:pPr>
                      <a:r>
                        <a:rPr lang="en-US" sz="2400" dirty="0"/>
                        <a:t>No (Subject to Invocation)</a:t>
                      </a:r>
                    </a:p>
                  </a:txBody>
                  <a:tcPr/>
                </a:tc>
                <a:tc>
                  <a:txBody>
                    <a:bodyPr/>
                    <a:lstStyle/>
                    <a:p>
                      <a:pPr>
                        <a:buNone/>
                      </a:pPr>
                      <a:r>
                        <a:rPr lang="en-US" sz="2400" dirty="0"/>
                        <a:t>Yes</a:t>
                      </a:r>
                    </a:p>
                  </a:txBody>
                  <a:tcPr/>
                </a:tc>
                <a:extLst>
                  <a:ext uri="{0D108BD9-81ED-4DB2-BD59-A6C34878D82A}">
                    <a16:rowId xmlns:a16="http://schemas.microsoft.com/office/drawing/2014/main" val="10001"/>
                  </a:ext>
                </a:extLst>
              </a:tr>
              <a:tr h="518160">
                <a:tc>
                  <a:txBody>
                    <a:bodyPr/>
                    <a:lstStyle/>
                    <a:p>
                      <a:pPr>
                        <a:buNone/>
                      </a:pPr>
                      <a:r>
                        <a:rPr lang="en-US" sz="2400" dirty="0"/>
                        <a:t>Recognition of Income Reversal</a:t>
                      </a:r>
                    </a:p>
                  </a:txBody>
                  <a:tcPr/>
                </a:tc>
                <a:tc>
                  <a:txBody>
                    <a:bodyPr/>
                    <a:lstStyle/>
                    <a:p>
                      <a:pPr>
                        <a:buNone/>
                      </a:pPr>
                      <a:r>
                        <a:rPr lang="en-US" sz="2400" dirty="0"/>
                        <a:t>Yes</a:t>
                      </a:r>
                    </a:p>
                  </a:txBody>
                  <a:tcPr/>
                </a:tc>
                <a:tc>
                  <a:txBody>
                    <a:bodyPr/>
                    <a:lstStyle/>
                    <a:p>
                      <a:pPr>
                        <a:buNone/>
                      </a:pPr>
                      <a:r>
                        <a:rPr lang="en-US" sz="2400" dirty="0"/>
                        <a:t>Yes</a:t>
                      </a:r>
                    </a:p>
                  </a:txBody>
                  <a:tcPr/>
                </a:tc>
                <a:extLst>
                  <a:ext uri="{0D108BD9-81ED-4DB2-BD59-A6C34878D82A}">
                    <a16:rowId xmlns:a16="http://schemas.microsoft.com/office/drawing/2014/main" val="10002"/>
                  </a:ext>
                </a:extLst>
              </a:tr>
              <a:tr h="381000">
                <a:tc>
                  <a:txBody>
                    <a:bodyPr/>
                    <a:lstStyle/>
                    <a:p>
                      <a:pPr>
                        <a:buNone/>
                      </a:pPr>
                      <a:r>
                        <a:rPr lang="en-US" sz="2400" dirty="0"/>
                        <a:t>Provision Norms applied</a:t>
                      </a:r>
                    </a:p>
                  </a:txBody>
                  <a:tcPr/>
                </a:tc>
                <a:tc>
                  <a:txBody>
                    <a:bodyPr/>
                    <a:lstStyle/>
                    <a:p>
                      <a:pPr>
                        <a:buNone/>
                      </a:pPr>
                      <a:r>
                        <a:rPr lang="en-US" sz="2400" dirty="0"/>
                        <a:t>Yes</a:t>
                      </a:r>
                    </a:p>
                  </a:txBody>
                  <a:tcPr/>
                </a:tc>
                <a:tc>
                  <a:txBody>
                    <a:bodyPr/>
                    <a:lstStyle/>
                    <a:p>
                      <a:pPr>
                        <a:buNone/>
                      </a:pPr>
                      <a:r>
                        <a:rPr lang="en-US" sz="2400" dirty="0"/>
                        <a:t>Yes</a:t>
                      </a:r>
                    </a:p>
                  </a:txBody>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ym typeface="+mn-ea"/>
              </a:rPr>
              <a:t>NPA Through Lens of RBI</a:t>
            </a:r>
            <a:endParaRPr lang="en-US" dirty="0"/>
          </a:p>
        </p:txBody>
      </p:sp>
      <p:sp>
        <p:nvSpPr>
          <p:cNvPr id="4" name="Footer Placeholder 3"/>
          <p:cNvSpPr>
            <a:spLocks noGrp="1"/>
          </p:cNvSpPr>
          <p:nvPr>
            <p:ph type="ftr" sz="quarter" idx="11"/>
          </p:nvPr>
        </p:nvSpPr>
        <p:spPr/>
        <p:txBody>
          <a:bodyPr/>
          <a:lstStyle/>
          <a:p>
            <a:r>
              <a:rPr lang="en-IN" dirty="0"/>
              <a:t>CA Gopal Dhakan</a:t>
            </a:r>
          </a:p>
        </p:txBody>
      </p:sp>
      <p:sp>
        <p:nvSpPr>
          <p:cNvPr id="7" name="Content Placeholder 6"/>
          <p:cNvSpPr>
            <a:spLocks noGrp="1"/>
          </p:cNvSpPr>
          <p:nvPr>
            <p:ph idx="1"/>
          </p:nvPr>
        </p:nvSpPr>
        <p:spPr/>
        <p:txBody>
          <a:bodyPr/>
          <a:lstStyle/>
          <a:p>
            <a:pPr algn="just">
              <a:buFont typeface="Wingdings" panose="05000000000000000000" pitchFamily="2" charset="2"/>
              <a:buChar char="Ø"/>
            </a:pPr>
            <a:r>
              <a:rPr lang="en-US" dirty="0">
                <a:sym typeface="+mn-ea"/>
              </a:rPr>
              <a:t>Is there any exemption from Income Recognition?</a:t>
            </a:r>
          </a:p>
          <a:p>
            <a:pPr algn="just">
              <a:buFont typeface="Wingdings" panose="05000000000000000000" pitchFamily="2" charset="2"/>
              <a:buChar char="Ø"/>
            </a:pPr>
            <a:r>
              <a:rPr lang="en-US" dirty="0"/>
              <a:t>NPA norms for FDOD/NSC/KVP/LIP/Gold Loan. What are provisioning and income recognition norms.</a:t>
            </a:r>
          </a:p>
          <a:p>
            <a:pPr algn="just"/>
            <a:endParaRPr lang="en-US" dirty="0"/>
          </a:p>
        </p:txBody>
      </p:sp>
      <p:graphicFrame>
        <p:nvGraphicFramePr>
          <p:cNvPr id="8" name="Table 7"/>
          <p:cNvGraphicFramePr/>
          <p:nvPr/>
        </p:nvGraphicFramePr>
        <p:xfrm>
          <a:off x="1102360" y="3247390"/>
          <a:ext cx="10251440" cy="3108960"/>
        </p:xfrm>
        <a:graphic>
          <a:graphicData uri="http://schemas.openxmlformats.org/drawingml/2006/table">
            <a:tbl>
              <a:tblPr firstRow="1" bandRow="1">
                <a:tableStyleId>{5C22544A-7EE6-4342-B048-85BDC9FD1C3A}</a:tableStyleId>
              </a:tblPr>
              <a:tblGrid>
                <a:gridCol w="1323340">
                  <a:extLst>
                    <a:ext uri="{9D8B030D-6E8A-4147-A177-3AD203B41FA5}">
                      <a16:colId xmlns:a16="http://schemas.microsoft.com/office/drawing/2014/main" val="20000"/>
                    </a:ext>
                  </a:extLst>
                </a:gridCol>
                <a:gridCol w="4923790">
                  <a:extLst>
                    <a:ext uri="{9D8B030D-6E8A-4147-A177-3AD203B41FA5}">
                      <a16:colId xmlns:a16="http://schemas.microsoft.com/office/drawing/2014/main" val="20001"/>
                    </a:ext>
                  </a:extLst>
                </a:gridCol>
                <a:gridCol w="2541270">
                  <a:extLst>
                    <a:ext uri="{9D8B030D-6E8A-4147-A177-3AD203B41FA5}">
                      <a16:colId xmlns:a16="http://schemas.microsoft.com/office/drawing/2014/main" val="20002"/>
                    </a:ext>
                  </a:extLst>
                </a:gridCol>
                <a:gridCol w="1463040">
                  <a:extLst>
                    <a:ext uri="{9D8B030D-6E8A-4147-A177-3AD203B41FA5}">
                      <a16:colId xmlns:a16="http://schemas.microsoft.com/office/drawing/2014/main" val="20003"/>
                    </a:ext>
                  </a:extLst>
                </a:gridCol>
              </a:tblGrid>
              <a:tr h="381000">
                <a:tc>
                  <a:txBody>
                    <a:bodyPr/>
                    <a:lstStyle/>
                    <a:p>
                      <a:pPr>
                        <a:buNone/>
                      </a:pPr>
                      <a:r>
                        <a:rPr lang="en-US" sz="2400" dirty="0"/>
                        <a:t>Advance Against</a:t>
                      </a:r>
                    </a:p>
                  </a:txBody>
                  <a:tcPr/>
                </a:tc>
                <a:tc>
                  <a:txBody>
                    <a:bodyPr/>
                    <a:lstStyle/>
                    <a:p>
                      <a:pPr>
                        <a:buNone/>
                      </a:pPr>
                      <a:r>
                        <a:rPr lang="en-US" sz="2400" dirty="0"/>
                        <a:t>NPA</a:t>
                      </a:r>
                    </a:p>
                  </a:txBody>
                  <a:tcPr/>
                </a:tc>
                <a:tc>
                  <a:txBody>
                    <a:bodyPr/>
                    <a:lstStyle/>
                    <a:p>
                      <a:pPr>
                        <a:buNone/>
                      </a:pPr>
                      <a:r>
                        <a:rPr lang="en-US" sz="2400" dirty="0"/>
                        <a:t>Income Recognition</a:t>
                      </a:r>
                    </a:p>
                  </a:txBody>
                  <a:tcPr/>
                </a:tc>
                <a:tc>
                  <a:txBody>
                    <a:bodyPr/>
                    <a:lstStyle/>
                    <a:p>
                      <a:pPr>
                        <a:buNone/>
                      </a:pPr>
                      <a:r>
                        <a:rPr lang="en-US" sz="2400" dirty="0"/>
                        <a:t>Provision</a:t>
                      </a:r>
                    </a:p>
                  </a:txBody>
                  <a:tcPr/>
                </a:tc>
                <a:extLst>
                  <a:ext uri="{0D108BD9-81ED-4DB2-BD59-A6C34878D82A}">
                    <a16:rowId xmlns:a16="http://schemas.microsoft.com/office/drawing/2014/main" val="10000"/>
                  </a:ext>
                </a:extLst>
              </a:tr>
              <a:tr h="381000">
                <a:tc>
                  <a:txBody>
                    <a:bodyPr/>
                    <a:lstStyle/>
                    <a:p>
                      <a:pPr>
                        <a:buNone/>
                      </a:pPr>
                      <a:r>
                        <a:rPr lang="en-US" sz="2400" dirty="0"/>
                        <a:t>TD</a:t>
                      </a:r>
                    </a:p>
                  </a:txBody>
                  <a:tcPr/>
                </a:tc>
                <a:tc>
                  <a:txBody>
                    <a:bodyPr/>
                    <a:lstStyle/>
                    <a:p>
                      <a:pPr>
                        <a:buNone/>
                      </a:pPr>
                      <a:r>
                        <a:rPr lang="en-US" sz="2400" dirty="0"/>
                        <a:t>Provided adequate margin is available</a:t>
                      </a:r>
                    </a:p>
                  </a:txBody>
                  <a:tcPr/>
                </a:tc>
                <a:tc>
                  <a:txBody>
                    <a:bodyPr/>
                    <a:lstStyle/>
                    <a:p>
                      <a:pPr>
                        <a:buNone/>
                      </a:pPr>
                      <a:r>
                        <a:rPr lang="en-US" sz="2400" dirty="0"/>
                        <a:t>Normal after NPA</a:t>
                      </a:r>
                    </a:p>
                  </a:txBody>
                  <a:tcPr/>
                </a:tc>
                <a:tc>
                  <a:txBody>
                    <a:bodyPr/>
                    <a:lstStyle/>
                    <a:p>
                      <a:pPr>
                        <a:buNone/>
                      </a:pPr>
                      <a:r>
                        <a:rPr lang="en-US" sz="2400" dirty="0"/>
                        <a:t>Normal</a:t>
                      </a:r>
                    </a:p>
                  </a:txBody>
                  <a:tcPr/>
                </a:tc>
                <a:extLst>
                  <a:ext uri="{0D108BD9-81ED-4DB2-BD59-A6C34878D82A}">
                    <a16:rowId xmlns:a16="http://schemas.microsoft.com/office/drawing/2014/main" val="10001"/>
                  </a:ext>
                </a:extLst>
              </a:tr>
              <a:tr h="381000">
                <a:tc>
                  <a:txBody>
                    <a:bodyPr/>
                    <a:lstStyle/>
                    <a:p>
                      <a:pPr>
                        <a:buNone/>
                      </a:pPr>
                      <a:r>
                        <a:rPr lang="en-US" sz="2400" dirty="0"/>
                        <a:t>NSC</a:t>
                      </a:r>
                    </a:p>
                  </a:txBody>
                  <a:tcPr/>
                </a:tc>
                <a:tc>
                  <a:txBody>
                    <a:bodyPr/>
                    <a:lstStyle/>
                    <a:p>
                      <a:pPr>
                        <a:buNone/>
                      </a:pPr>
                      <a:r>
                        <a:rPr lang="en-US" sz="2400" dirty="0"/>
                        <a:t>Provided adequate margin is available</a:t>
                      </a:r>
                    </a:p>
                  </a:txBody>
                  <a:tcPr/>
                </a:tc>
                <a:tc>
                  <a:txBody>
                    <a:bodyPr/>
                    <a:lstStyle/>
                    <a:p>
                      <a:pPr>
                        <a:buNone/>
                      </a:pPr>
                      <a:r>
                        <a:rPr lang="en-US" sz="2400" dirty="0"/>
                        <a:t>Normal after NPA</a:t>
                      </a:r>
                    </a:p>
                  </a:txBody>
                  <a:tcPr/>
                </a:tc>
                <a:tc>
                  <a:txBody>
                    <a:bodyPr/>
                    <a:lstStyle/>
                    <a:p>
                      <a:pPr>
                        <a:buNone/>
                      </a:pPr>
                      <a:r>
                        <a:rPr lang="en-US" sz="2400" dirty="0"/>
                        <a:t>Normal</a:t>
                      </a:r>
                    </a:p>
                  </a:txBody>
                  <a:tcPr/>
                </a:tc>
                <a:extLst>
                  <a:ext uri="{0D108BD9-81ED-4DB2-BD59-A6C34878D82A}">
                    <a16:rowId xmlns:a16="http://schemas.microsoft.com/office/drawing/2014/main" val="10002"/>
                  </a:ext>
                </a:extLst>
              </a:tr>
              <a:tr h="381000">
                <a:tc>
                  <a:txBody>
                    <a:bodyPr/>
                    <a:lstStyle/>
                    <a:p>
                      <a:pPr>
                        <a:buNone/>
                      </a:pPr>
                      <a:r>
                        <a:rPr lang="en-US" sz="2400" dirty="0"/>
                        <a:t>KVP</a:t>
                      </a:r>
                    </a:p>
                  </a:txBody>
                  <a:tcPr/>
                </a:tc>
                <a:tc>
                  <a:txBody>
                    <a:bodyPr/>
                    <a:lstStyle/>
                    <a:p>
                      <a:pPr>
                        <a:buNone/>
                      </a:pPr>
                      <a:r>
                        <a:rPr lang="en-US" sz="2400" dirty="0"/>
                        <a:t>Provided adequate margin is available</a:t>
                      </a:r>
                    </a:p>
                  </a:txBody>
                  <a:tcPr/>
                </a:tc>
                <a:tc>
                  <a:txBody>
                    <a:bodyPr/>
                    <a:lstStyle/>
                    <a:p>
                      <a:pPr>
                        <a:buNone/>
                      </a:pPr>
                      <a:r>
                        <a:rPr lang="en-US" sz="2400" dirty="0"/>
                        <a:t>Normal after NPA</a:t>
                      </a:r>
                    </a:p>
                  </a:txBody>
                  <a:tcPr/>
                </a:tc>
                <a:tc>
                  <a:txBody>
                    <a:bodyPr/>
                    <a:lstStyle/>
                    <a:p>
                      <a:pPr>
                        <a:buNone/>
                      </a:pPr>
                      <a:r>
                        <a:rPr lang="en-US" sz="2400" dirty="0"/>
                        <a:t>Normal</a:t>
                      </a:r>
                    </a:p>
                  </a:txBody>
                  <a:tcPr/>
                </a:tc>
                <a:extLst>
                  <a:ext uri="{0D108BD9-81ED-4DB2-BD59-A6C34878D82A}">
                    <a16:rowId xmlns:a16="http://schemas.microsoft.com/office/drawing/2014/main" val="10003"/>
                  </a:ext>
                </a:extLst>
              </a:tr>
              <a:tr h="381000">
                <a:tc>
                  <a:txBody>
                    <a:bodyPr/>
                    <a:lstStyle/>
                    <a:p>
                      <a:pPr>
                        <a:buNone/>
                      </a:pPr>
                      <a:r>
                        <a:rPr lang="en-US" sz="2400" dirty="0"/>
                        <a:t>LIP</a:t>
                      </a:r>
                    </a:p>
                  </a:txBody>
                  <a:tcPr/>
                </a:tc>
                <a:tc>
                  <a:txBody>
                    <a:bodyPr/>
                    <a:lstStyle/>
                    <a:p>
                      <a:pPr>
                        <a:buNone/>
                      </a:pPr>
                      <a:r>
                        <a:rPr lang="en-US" sz="2400" dirty="0"/>
                        <a:t>Provided adequate margin is available</a:t>
                      </a:r>
                    </a:p>
                  </a:txBody>
                  <a:tcPr/>
                </a:tc>
                <a:tc>
                  <a:txBody>
                    <a:bodyPr/>
                    <a:lstStyle/>
                    <a:p>
                      <a:pPr>
                        <a:buNone/>
                      </a:pPr>
                      <a:r>
                        <a:rPr lang="en-US" sz="2400" dirty="0"/>
                        <a:t>Normal after NPA</a:t>
                      </a:r>
                    </a:p>
                  </a:txBody>
                  <a:tcPr/>
                </a:tc>
                <a:tc>
                  <a:txBody>
                    <a:bodyPr/>
                    <a:lstStyle/>
                    <a:p>
                      <a:pPr>
                        <a:buNone/>
                      </a:pPr>
                      <a:r>
                        <a:rPr lang="en-US" sz="2400" dirty="0"/>
                        <a:t>Normal</a:t>
                      </a:r>
                    </a:p>
                  </a:txBody>
                  <a:tcPr/>
                </a:tc>
                <a:extLst>
                  <a:ext uri="{0D108BD9-81ED-4DB2-BD59-A6C34878D82A}">
                    <a16:rowId xmlns:a16="http://schemas.microsoft.com/office/drawing/2014/main" val="10004"/>
                  </a:ext>
                </a:extLst>
              </a:tr>
              <a:tr h="381000">
                <a:tc>
                  <a:txBody>
                    <a:bodyPr/>
                    <a:lstStyle/>
                    <a:p>
                      <a:pPr>
                        <a:buNone/>
                      </a:pPr>
                      <a:r>
                        <a:rPr lang="en-US" sz="2400" dirty="0"/>
                        <a:t>Gold </a:t>
                      </a:r>
                    </a:p>
                  </a:txBody>
                  <a:tcPr/>
                </a:tc>
                <a:tc>
                  <a:txBody>
                    <a:bodyPr/>
                    <a:lstStyle/>
                    <a:p>
                      <a:pPr>
                        <a:buNone/>
                      </a:pPr>
                      <a:r>
                        <a:rPr lang="en-US" sz="2400" dirty="0"/>
                        <a:t>Normal</a:t>
                      </a:r>
                    </a:p>
                  </a:txBody>
                  <a:tcPr/>
                </a:tc>
                <a:tc>
                  <a:txBody>
                    <a:bodyPr/>
                    <a:lstStyle/>
                    <a:p>
                      <a:pPr>
                        <a:buNone/>
                      </a:pPr>
                      <a:r>
                        <a:rPr lang="en-US" sz="2400" dirty="0"/>
                        <a:t>Normal</a:t>
                      </a:r>
                    </a:p>
                  </a:txBody>
                  <a:tcPr/>
                </a:tc>
                <a:tc>
                  <a:txBody>
                    <a:bodyPr/>
                    <a:lstStyle/>
                    <a:p>
                      <a:pPr>
                        <a:buNone/>
                      </a:pPr>
                      <a:r>
                        <a:rPr lang="en-US" sz="2400" dirty="0"/>
                        <a:t>Normal</a:t>
                      </a:r>
                    </a:p>
                  </a:txBody>
                  <a:tcP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7" grpI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ym typeface="+mn-ea"/>
              </a:rPr>
              <a:t>NPA Through Lens of RBI</a:t>
            </a:r>
            <a:endParaRPr lang="en-US" dirty="0"/>
          </a:p>
        </p:txBody>
      </p:sp>
      <p:sp>
        <p:nvSpPr>
          <p:cNvPr id="3" name="Content Placeholder 2"/>
          <p:cNvSpPr>
            <a:spLocks noGrp="1"/>
          </p:cNvSpPr>
          <p:nvPr>
            <p:ph idx="1"/>
          </p:nvPr>
        </p:nvSpPr>
        <p:spPr/>
        <p:txBody>
          <a:bodyPr>
            <a:normAutofit fontScale="85000" lnSpcReduction="20000"/>
          </a:bodyPr>
          <a:lstStyle/>
          <a:p>
            <a:pPr algn="just">
              <a:buFont typeface="Wingdings" panose="05000000000000000000" pitchFamily="2" charset="2"/>
              <a:buChar char="Ø"/>
            </a:pPr>
            <a:r>
              <a:rPr lang="en-US" dirty="0"/>
              <a:t>Interest of moratorium period capitalized. Thereafter account slip to NPA. Can capitalized interest be reversed.</a:t>
            </a:r>
          </a:p>
          <a:p>
            <a:pPr algn="just">
              <a:buFont typeface="Wingdings" panose="05000000000000000000" pitchFamily="2" charset="2"/>
              <a:buChar char="Ø"/>
            </a:pPr>
            <a:r>
              <a:rPr lang="en-US" dirty="0"/>
              <a:t>If loans with moratorium on payment of interest (permitted at the time of sanction of the loan) become NPA after the moratorium period is over, the</a:t>
            </a:r>
            <a:r>
              <a:rPr lang="en-US" b="1" i="1" u="sng" dirty="0"/>
              <a:t> capitalized interest, if any, corresponding to the interest accrued during such moratorium period need </a:t>
            </a:r>
            <a:r>
              <a:rPr lang="en-US" b="1" i="1" u="sng" dirty="0">
                <a:highlight>
                  <a:srgbClr val="FFFF00"/>
                </a:highlight>
              </a:rPr>
              <a:t>not</a:t>
            </a:r>
            <a:r>
              <a:rPr lang="en-US" b="1" i="1" u="sng" dirty="0"/>
              <a:t> be reversed.</a:t>
            </a:r>
            <a:r>
              <a:rPr lang="en-US" dirty="0"/>
              <a:t> (Para </a:t>
            </a:r>
            <a:r>
              <a:rPr lang="en-US" dirty="0">
                <a:sym typeface="+mn-ea"/>
              </a:rPr>
              <a:t>3.2.2)</a:t>
            </a:r>
          </a:p>
          <a:p>
            <a:pPr algn="just">
              <a:buFont typeface="Wingdings" panose="05000000000000000000" pitchFamily="2" charset="2"/>
              <a:buChar char="Ø"/>
            </a:pPr>
            <a:r>
              <a:rPr lang="en-US" dirty="0"/>
              <a:t>Appropriation of recoveries in NPA?</a:t>
            </a:r>
          </a:p>
          <a:p>
            <a:pPr algn="just">
              <a:buFont typeface="Wingdings" panose="05000000000000000000" pitchFamily="2" charset="2"/>
              <a:buChar char="Ø"/>
            </a:pPr>
            <a:r>
              <a:rPr lang="en-US" dirty="0"/>
              <a:t>In the </a:t>
            </a:r>
            <a:r>
              <a:rPr lang="en-US" b="1" i="1" u="sng" dirty="0"/>
              <a:t>absence of a clear agreement</a:t>
            </a:r>
            <a:r>
              <a:rPr lang="en-US" dirty="0"/>
              <a:t> between the bank and the borrower for the purpose of appropriation of recoveries in NPAs (i.e. towards principal or interest due), banks should </a:t>
            </a:r>
            <a:r>
              <a:rPr lang="en-US" b="1" i="1" u="sng" dirty="0"/>
              <a:t>adopt an accounting principle</a:t>
            </a:r>
            <a:r>
              <a:rPr lang="en-US" dirty="0"/>
              <a:t> and exercise the right of appropriation of recoveries in a </a:t>
            </a:r>
            <a:r>
              <a:rPr lang="en-US" b="1" i="1" u="sng" dirty="0"/>
              <a:t>uniform and consistent manner.</a:t>
            </a:r>
          </a:p>
          <a:p>
            <a:pPr algn="just">
              <a:buFont typeface="Wingdings" panose="05000000000000000000" pitchFamily="2" charset="2"/>
              <a:buChar char="Ø"/>
            </a:pPr>
            <a:r>
              <a:rPr lang="en-US" dirty="0"/>
              <a:t>Last year Annual Report or Annual Closing guideline</a:t>
            </a:r>
          </a:p>
          <a:p>
            <a:pPr algn="just">
              <a:buFont typeface="Wingdings" panose="05000000000000000000" pitchFamily="2" charset="2"/>
              <a:buChar char="Ø"/>
            </a:pPr>
            <a:r>
              <a:rPr lang="en-US" dirty="0"/>
              <a:t>What is classification Norms?</a:t>
            </a:r>
          </a:p>
        </p:txBody>
      </p:sp>
      <p:sp>
        <p:nvSpPr>
          <p:cNvPr id="4" name="Footer Placeholder 3"/>
          <p:cNvSpPr>
            <a:spLocks noGrp="1"/>
          </p:cNvSpPr>
          <p:nvPr>
            <p:ph type="ftr" sz="quarter" idx="11"/>
          </p:nvPr>
        </p:nvSpPr>
        <p:spPr/>
        <p:txBody>
          <a:bodyPr/>
          <a:lstStyle/>
          <a:p>
            <a:r>
              <a:rPr lang="en-IN" dirty="0"/>
              <a:t>CA Gopal Dhakan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solidFill>
                  <a:schemeClr val="tx1"/>
                </a:solidFill>
                <a:latin typeface="Calibri" panose="020F0502020204030204" charset="0"/>
                <a:cs typeface="Calibri" panose="020F0502020204030204" charset="0"/>
                <a:sym typeface="+mn-ea"/>
              </a:rPr>
              <a:t>Classification Norms</a:t>
            </a:r>
          </a:p>
        </p:txBody>
      </p:sp>
      <p:sp>
        <p:nvSpPr>
          <p:cNvPr id="4" name="Footer Placeholder 3"/>
          <p:cNvSpPr>
            <a:spLocks noGrp="1"/>
          </p:cNvSpPr>
          <p:nvPr>
            <p:ph type="ftr" sz="quarter" idx="11"/>
          </p:nvPr>
        </p:nvSpPr>
        <p:spPr/>
        <p:txBody>
          <a:bodyPr/>
          <a:lstStyle/>
          <a:p>
            <a:r>
              <a:rPr lang="en-IN" dirty="0"/>
              <a:t>CA Gopal Dhakan</a:t>
            </a:r>
          </a:p>
        </p:txBody>
      </p:sp>
      <p:graphicFrame>
        <p:nvGraphicFramePr>
          <p:cNvPr id="8" name="Content Placeholder 7"/>
          <p:cNvGraphicFramePr>
            <a:graphicFrameLocks noGrp="1"/>
          </p:cNvGraphicFramePr>
          <p:nvPr>
            <p:ph idx="1"/>
          </p:nvPr>
        </p:nvGraphicFramePr>
        <p:xfrm>
          <a:off x="838200" y="1825625"/>
          <a:ext cx="10515600" cy="4389120"/>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20000"/>
                    </a:ext>
                  </a:extLst>
                </a:gridCol>
                <a:gridCol w="7010400">
                  <a:extLst>
                    <a:ext uri="{9D8B030D-6E8A-4147-A177-3AD203B41FA5}">
                      <a16:colId xmlns:a16="http://schemas.microsoft.com/office/drawing/2014/main" val="20001"/>
                    </a:ext>
                  </a:extLst>
                </a:gridCol>
              </a:tblGrid>
              <a:tr h="45720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kumimoji="0" lang="en-US" sz="2400" b="0" kern="1200" dirty="0">
                          <a:solidFill>
                            <a:schemeClr val="tx1"/>
                          </a:solidFill>
                          <a:latin typeface="Calibri" panose="020F0502020204030204" charset="0"/>
                          <a:ea typeface="Verdana" panose="020B0604030504040204" pitchFamily="34" charset="0"/>
                          <a:cs typeface="Calibri" panose="020F0502020204030204" charset="0"/>
                        </a:rPr>
                        <a:t>Standard Asset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rtl="0"/>
                      <a:r>
                        <a:rPr kumimoji="0" lang="en-US" sz="2400" b="0" kern="1200" dirty="0">
                          <a:solidFill>
                            <a:schemeClr val="tx1"/>
                          </a:solidFill>
                          <a:latin typeface="Calibri" panose="020F0502020204030204" charset="0"/>
                          <a:ea typeface="Verdana" panose="020B0604030504040204" pitchFamily="34" charset="0"/>
                          <a:cs typeface="Calibri" panose="020F0502020204030204" charset="0"/>
                        </a:rPr>
                        <a:t>The account is performing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kumimoji="0" lang="en-US" sz="2400" b="0" kern="1200" dirty="0">
                          <a:solidFill>
                            <a:schemeClr val="tx1"/>
                          </a:solidFill>
                          <a:latin typeface="Calibri" panose="020F0502020204030204" charset="0"/>
                          <a:ea typeface="Verdana" panose="020B0604030504040204" pitchFamily="34" charset="0"/>
                          <a:cs typeface="Calibri" panose="020F0502020204030204" charset="0"/>
                        </a:rPr>
                        <a:t>Sub-Standard Asset </a:t>
                      </a:r>
                    </a:p>
                    <a:p>
                      <a:pPr marL="0" marR="0" indent="0" algn="l" defTabSz="914400" rtl="0" eaLnBrk="1" fontAlgn="auto" latinLnBrk="0" hangingPunct="1">
                        <a:lnSpc>
                          <a:spcPct val="100000"/>
                        </a:lnSpc>
                        <a:spcBef>
                          <a:spcPts val="0"/>
                        </a:spcBef>
                        <a:spcAft>
                          <a:spcPts val="0"/>
                        </a:spcAft>
                        <a:buClrTx/>
                        <a:buSzTx/>
                        <a:buFontTx/>
                        <a:buNone/>
                        <a:defRPr/>
                      </a:pPr>
                      <a:endParaRPr kumimoji="0" lang="en-US" sz="2400" b="0" kern="1200" dirty="0">
                        <a:solidFill>
                          <a:schemeClr val="tx1"/>
                        </a:solidFill>
                        <a:latin typeface="Calibri" panose="020F0502020204030204" charset="0"/>
                        <a:ea typeface="Verdana" panose="020B0604030504040204" pitchFamily="34" charset="0"/>
                        <a:cs typeface="Calibri" panose="020F050202020403020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1" indent="0" algn="just" defTabSz="914400" rtl="0" eaLnBrk="1" fontAlgn="auto" latinLnBrk="0" hangingPunct="1">
                        <a:lnSpc>
                          <a:spcPct val="100000"/>
                        </a:lnSpc>
                        <a:spcBef>
                          <a:spcPts val="0"/>
                        </a:spcBef>
                        <a:spcAft>
                          <a:spcPts val="0"/>
                        </a:spcAft>
                        <a:buClrTx/>
                        <a:buSzTx/>
                        <a:buFontTx/>
                        <a:buNone/>
                        <a:defRPr/>
                      </a:pPr>
                      <a:r>
                        <a:rPr kumimoji="0" lang="en-US" sz="2400" b="0" kern="1200" dirty="0">
                          <a:solidFill>
                            <a:schemeClr val="tx1"/>
                          </a:solidFill>
                          <a:latin typeface="Calibri" panose="020F0502020204030204" charset="0"/>
                          <a:ea typeface="Verdana" panose="020B0604030504040204" pitchFamily="34" charset="0"/>
                          <a:cs typeface="Calibri" panose="020F0502020204030204" charset="0"/>
                        </a:rPr>
                        <a:t>A sub standard Asset is one which has remained a Non Performing Asset for a period  of less than or equal to 12  months.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kumimoji="0" lang="en-US" sz="2400" b="0" kern="1200" dirty="0">
                          <a:solidFill>
                            <a:schemeClr val="tx1"/>
                          </a:solidFill>
                          <a:latin typeface="Calibri" panose="020F0502020204030204" charset="0"/>
                          <a:ea typeface="Verdana" panose="020B0604030504040204" pitchFamily="34" charset="0"/>
                          <a:cs typeface="Calibri" panose="020F0502020204030204" charset="0"/>
                        </a:rPr>
                        <a:t>Doubtful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1" indent="0" algn="just" defTabSz="914400" rtl="0" eaLnBrk="1" fontAlgn="auto" latinLnBrk="0" hangingPunct="1">
                        <a:lnSpc>
                          <a:spcPct val="100000"/>
                        </a:lnSpc>
                        <a:spcBef>
                          <a:spcPts val="0"/>
                        </a:spcBef>
                        <a:spcAft>
                          <a:spcPts val="0"/>
                        </a:spcAft>
                        <a:buClrTx/>
                        <a:buSzTx/>
                        <a:buFontTx/>
                        <a:buNone/>
                        <a:defRPr/>
                      </a:pPr>
                      <a:r>
                        <a:rPr kumimoji="0" lang="en-US" sz="2400" b="0" kern="1200" dirty="0">
                          <a:solidFill>
                            <a:schemeClr val="tx1"/>
                          </a:solidFill>
                          <a:latin typeface="Calibri" panose="020F0502020204030204" charset="0"/>
                          <a:ea typeface="Verdana" panose="020B0604030504040204" pitchFamily="34" charset="0"/>
                          <a:cs typeface="Calibri" panose="020F0502020204030204" charset="0"/>
                        </a:rPr>
                        <a:t>I – up to 1 years</a:t>
                      </a:r>
                    </a:p>
                    <a:p>
                      <a:pPr marL="0" marR="0" lvl="1" indent="0" algn="just" defTabSz="914400" rtl="0" eaLnBrk="1" fontAlgn="auto" latinLnBrk="0" hangingPunct="1">
                        <a:lnSpc>
                          <a:spcPct val="100000"/>
                        </a:lnSpc>
                        <a:spcBef>
                          <a:spcPts val="0"/>
                        </a:spcBef>
                        <a:spcAft>
                          <a:spcPts val="0"/>
                        </a:spcAft>
                        <a:buClrTx/>
                        <a:buSzTx/>
                        <a:buFontTx/>
                        <a:buNone/>
                        <a:defRPr/>
                      </a:pPr>
                      <a:r>
                        <a:rPr kumimoji="0" lang="en-US" sz="2400" b="0" kern="1200" dirty="0">
                          <a:solidFill>
                            <a:schemeClr val="tx1"/>
                          </a:solidFill>
                          <a:latin typeface="Calibri" panose="020F0502020204030204" charset="0"/>
                          <a:ea typeface="Verdana" panose="020B0604030504040204" pitchFamily="34" charset="0"/>
                          <a:cs typeface="Calibri" panose="020F0502020204030204" charset="0"/>
                        </a:rPr>
                        <a:t>II – 1 to 3 years</a:t>
                      </a:r>
                    </a:p>
                    <a:p>
                      <a:pPr marL="0" marR="0" lvl="1" indent="0" algn="just" defTabSz="914400" rtl="0" eaLnBrk="1" fontAlgn="auto" latinLnBrk="0" hangingPunct="1">
                        <a:lnSpc>
                          <a:spcPct val="100000"/>
                        </a:lnSpc>
                        <a:spcBef>
                          <a:spcPts val="0"/>
                        </a:spcBef>
                        <a:spcAft>
                          <a:spcPts val="0"/>
                        </a:spcAft>
                        <a:buClrTx/>
                        <a:buSzTx/>
                        <a:buFontTx/>
                        <a:buNone/>
                        <a:defRPr/>
                      </a:pPr>
                      <a:r>
                        <a:rPr kumimoji="0" lang="en-US" sz="2400" b="0" kern="1200" dirty="0">
                          <a:solidFill>
                            <a:schemeClr val="tx1"/>
                          </a:solidFill>
                          <a:latin typeface="Calibri" panose="020F0502020204030204" charset="0"/>
                          <a:ea typeface="Verdana" panose="020B0604030504040204" pitchFamily="34" charset="0"/>
                          <a:cs typeface="Calibri" panose="020F0502020204030204" charset="0"/>
                        </a:rPr>
                        <a:t>III – More than 3 years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kumimoji="0" lang="en-US" sz="2400" b="0" kern="1200" dirty="0">
                          <a:solidFill>
                            <a:schemeClr val="tx1"/>
                          </a:solidFill>
                          <a:latin typeface="Calibri" panose="020F0502020204030204" charset="0"/>
                          <a:ea typeface="Verdana" panose="020B0604030504040204" pitchFamily="34" charset="0"/>
                          <a:cs typeface="Calibri" panose="020F0502020204030204" charset="0"/>
                        </a:rPr>
                        <a:t>Loss Assets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1" indent="0" algn="just" defTabSz="914400" rtl="0" eaLnBrk="1" fontAlgn="auto" latinLnBrk="0" hangingPunct="1">
                        <a:lnSpc>
                          <a:spcPct val="100000"/>
                        </a:lnSpc>
                        <a:spcBef>
                          <a:spcPts val="0"/>
                        </a:spcBef>
                        <a:spcAft>
                          <a:spcPts val="0"/>
                        </a:spcAft>
                        <a:buClrTx/>
                        <a:buSzTx/>
                        <a:buFontTx/>
                        <a:buNone/>
                        <a:defRPr/>
                      </a:pPr>
                      <a:r>
                        <a:rPr kumimoji="0" lang="en-US" sz="2400" b="0" kern="1200" dirty="0">
                          <a:solidFill>
                            <a:schemeClr val="tx1"/>
                          </a:solidFill>
                          <a:latin typeface="Calibri" panose="020F0502020204030204" charset="0"/>
                          <a:ea typeface="Verdana" panose="020B0604030504040204" pitchFamily="34" charset="0"/>
                          <a:cs typeface="Calibri" panose="020F0502020204030204" charset="0"/>
                        </a:rPr>
                        <a:t>These are accounts, identified by the bank or internal or external auditors or by RBI Inspectors as wholly irrecoverable but the amount for which has not been written off.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Disclaimer</a:t>
            </a:r>
            <a:endParaRPr lang="en-IN" dirty="0"/>
          </a:p>
        </p:txBody>
      </p:sp>
      <p:sp>
        <p:nvSpPr>
          <p:cNvPr id="3" name="Content Placeholder 2"/>
          <p:cNvSpPr>
            <a:spLocks noGrp="1"/>
          </p:cNvSpPr>
          <p:nvPr>
            <p:ph idx="1"/>
          </p:nvPr>
        </p:nvSpPr>
        <p:spPr/>
        <p:txBody>
          <a:bodyPr>
            <a:normAutofit fontScale="92500" lnSpcReduction="10000"/>
          </a:bodyPr>
          <a:lstStyle/>
          <a:p>
            <a:pPr marL="0" indent="0" algn="just">
              <a:buNone/>
            </a:pPr>
            <a:r>
              <a:rPr lang="en-US" b="1" dirty="0">
                <a:ea typeface="Verdana" panose="020B0604030504040204" pitchFamily="34" charset="0"/>
                <a:cs typeface="Verdana" panose="020B0604030504040204" pitchFamily="34" charset="0"/>
              </a:rPr>
              <a:t>These are my personal views and can not be construed to be the views of the ICAI/RBI/Bank/Association or my firm, Member applied his decision with his professional skepticism and concept of Materiality.</a:t>
            </a:r>
          </a:p>
          <a:p>
            <a:pPr marL="0" indent="0" algn="just">
              <a:buNone/>
            </a:pPr>
            <a:br>
              <a:rPr lang="en-US" b="1" dirty="0">
                <a:ea typeface="Verdana" panose="020B0604030504040204" pitchFamily="34" charset="0"/>
                <a:cs typeface="Verdana" panose="020B0604030504040204" pitchFamily="34" charset="0"/>
              </a:rPr>
            </a:br>
            <a:r>
              <a:rPr lang="en-US" b="1" dirty="0">
                <a:ea typeface="Verdana" panose="020B0604030504040204" pitchFamily="34" charset="0"/>
                <a:cs typeface="Verdana" panose="020B0604030504040204" pitchFamily="34" charset="0"/>
              </a:rPr>
              <a:t>No representations or warranties are made by the Study Circle with regard to this presentation.</a:t>
            </a:r>
          </a:p>
          <a:p>
            <a:pPr marL="0" indent="0" algn="just">
              <a:buNone/>
            </a:pPr>
            <a:br>
              <a:rPr lang="en-US" b="1" dirty="0">
                <a:ea typeface="Verdana" panose="020B0604030504040204" pitchFamily="34" charset="0"/>
                <a:cs typeface="Verdana" panose="020B0604030504040204" pitchFamily="34" charset="0"/>
              </a:rPr>
            </a:br>
            <a:r>
              <a:rPr lang="en-US" b="1" dirty="0">
                <a:ea typeface="Verdana" panose="020B0604030504040204" pitchFamily="34" charset="0"/>
                <a:cs typeface="Verdana" panose="020B0604030504040204" pitchFamily="34" charset="0"/>
              </a:rPr>
              <a:t>These views do not and shall not be considered as a professional advice.</a:t>
            </a:r>
          </a:p>
          <a:p>
            <a:pPr marL="0" indent="0" algn="just">
              <a:buNone/>
            </a:pPr>
            <a:br>
              <a:rPr lang="en-US" b="1" dirty="0">
                <a:ea typeface="Verdana" panose="020B0604030504040204" pitchFamily="34" charset="0"/>
                <a:cs typeface="Verdana" panose="020B0604030504040204" pitchFamily="34" charset="0"/>
              </a:rPr>
            </a:br>
            <a:r>
              <a:rPr lang="en-US" b="1" dirty="0">
                <a:ea typeface="Verdana" panose="020B0604030504040204" pitchFamily="34" charset="0"/>
                <a:cs typeface="Verdana" panose="020B0604030504040204" pitchFamily="34" charset="0"/>
              </a:rPr>
              <a:t>This presentation should not be reproduced in part or in whole, in any manner or form, without our written permission.</a:t>
            </a:r>
          </a:p>
        </p:txBody>
      </p:sp>
      <p:sp>
        <p:nvSpPr>
          <p:cNvPr id="4" name="Footer Placeholder 3"/>
          <p:cNvSpPr>
            <a:spLocks noGrp="1"/>
          </p:cNvSpPr>
          <p:nvPr>
            <p:ph type="ftr" sz="quarter" idx="11"/>
          </p:nvPr>
        </p:nvSpPr>
        <p:spPr/>
        <p:txBody>
          <a:bodyPr/>
          <a:lstStyle/>
          <a:p>
            <a:r>
              <a:rPr lang="en-IN" dirty="0"/>
              <a:t>CA Gopal Dhakan, Surat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ym typeface="+mn-ea"/>
              </a:rPr>
              <a:t>NPA Through Lens of RBI</a:t>
            </a:r>
            <a:endParaRPr lang="en-US" dirty="0"/>
          </a:p>
        </p:txBody>
      </p:sp>
      <p:sp>
        <p:nvSpPr>
          <p:cNvPr id="3" name="Content Placeholder 2"/>
          <p:cNvSpPr>
            <a:spLocks noGrp="1"/>
          </p:cNvSpPr>
          <p:nvPr>
            <p:ph idx="1"/>
          </p:nvPr>
        </p:nvSpPr>
        <p:spPr>
          <a:xfrm>
            <a:off x="838200" y="1847850"/>
            <a:ext cx="10515600" cy="4351338"/>
          </a:xfrm>
        </p:spPr>
        <p:txBody>
          <a:bodyPr>
            <a:normAutofit fontScale="80000" lnSpcReduction="10000"/>
          </a:bodyPr>
          <a:lstStyle/>
          <a:p>
            <a:pPr algn="just">
              <a:buFont typeface="Wingdings" panose="05000000000000000000" pitchFamily="2" charset="2"/>
              <a:buChar char="Ø"/>
            </a:pPr>
            <a:r>
              <a:rPr lang="en-US" dirty="0"/>
              <a:t>Automation of Income Recognition, Asset Classification and Provisioning processes in banks </a:t>
            </a:r>
            <a:r>
              <a:rPr lang="en-US" b="1" i="1" u="sng" dirty="0"/>
              <a:t>(September 14, 2020)</a:t>
            </a:r>
          </a:p>
          <a:p>
            <a:pPr algn="just">
              <a:buFont typeface="Wingdings" panose="05000000000000000000" pitchFamily="2" charset="2"/>
              <a:buChar char="Ø"/>
            </a:pPr>
            <a:r>
              <a:rPr lang="en-US" dirty="0"/>
              <a:t>Account classify into NPA on 90th day or 91th day?</a:t>
            </a:r>
          </a:p>
          <a:p>
            <a:pPr algn="just">
              <a:buFont typeface="Wingdings" panose="05000000000000000000" pitchFamily="2" charset="2"/>
              <a:buChar char="Ø"/>
            </a:pPr>
            <a:r>
              <a:rPr lang="en-US" dirty="0"/>
              <a:t> The System based asset classification shall be an </a:t>
            </a:r>
            <a:r>
              <a:rPr lang="en-US" b="1" i="1" u="sng" dirty="0"/>
              <a:t>ongoing exercise for both down-gradation and up-gradation of accounts.</a:t>
            </a:r>
            <a:endParaRPr lang="en-US" dirty="0"/>
          </a:p>
          <a:p>
            <a:pPr algn="just">
              <a:buFont typeface="Wingdings" panose="05000000000000000000" pitchFamily="2" charset="2"/>
              <a:buChar char="Ø"/>
            </a:pPr>
            <a:r>
              <a:rPr lang="en-US" dirty="0"/>
              <a:t> It’s part of </a:t>
            </a:r>
            <a:r>
              <a:rPr lang="en-US" b="1" i="1" u="sng" dirty="0"/>
              <a:t>day end process. - Exceptional circumstance where manual intervention permitted</a:t>
            </a:r>
          </a:p>
          <a:p>
            <a:pPr algn="just">
              <a:buFont typeface="Wingdings" panose="05000000000000000000" pitchFamily="2" charset="2"/>
              <a:buChar char="Ø"/>
            </a:pPr>
            <a:r>
              <a:rPr lang="en-US" dirty="0"/>
              <a:t> </a:t>
            </a:r>
            <a:r>
              <a:rPr lang="en-US" b="1" i="1" u="sng" dirty="0"/>
              <a:t>Exceptions may be granted</a:t>
            </a:r>
            <a:r>
              <a:rPr lang="en-US" dirty="0"/>
              <a:t> from System driven classification in certain circumstances, which are expected to be </a:t>
            </a:r>
            <a:r>
              <a:rPr lang="en-US" b="1" i="1" u="sng" dirty="0"/>
              <a:t>minimum and temporary.</a:t>
            </a:r>
            <a:endParaRPr lang="en-US" dirty="0"/>
          </a:p>
          <a:p>
            <a:pPr algn="just">
              <a:buFont typeface="Wingdings" panose="05000000000000000000" pitchFamily="2" charset="2"/>
              <a:buChar char="Ø"/>
            </a:pPr>
            <a:r>
              <a:rPr lang="en-US" dirty="0"/>
              <a:t> It must have at least </a:t>
            </a:r>
            <a:r>
              <a:rPr lang="en-US" b="1" i="1" u="sng" dirty="0"/>
              <a:t>two level authorisation</a:t>
            </a:r>
            <a:endParaRPr lang="en-US" dirty="0"/>
          </a:p>
          <a:p>
            <a:pPr algn="just">
              <a:buFont typeface="Wingdings" panose="05000000000000000000" pitchFamily="2" charset="2"/>
              <a:buChar char="Ø"/>
            </a:pPr>
            <a:r>
              <a:rPr lang="en-US" dirty="0"/>
              <a:t> </a:t>
            </a:r>
            <a:r>
              <a:rPr lang="en-US" b="1" i="1" u="sng" dirty="0"/>
              <a:t>Board approved policy</a:t>
            </a:r>
            <a:endParaRPr lang="en-US" dirty="0"/>
          </a:p>
          <a:p>
            <a:pPr algn="just">
              <a:buFont typeface="Wingdings" panose="05000000000000000000" pitchFamily="2" charset="2"/>
              <a:buChar char="Ø"/>
            </a:pPr>
            <a:r>
              <a:rPr lang="en-US" b="1" i="1" u="sng" dirty="0"/>
              <a:t>Preferably</a:t>
            </a:r>
            <a:r>
              <a:rPr lang="en-US" dirty="0"/>
              <a:t> should be done from the </a:t>
            </a:r>
            <a:r>
              <a:rPr lang="en-US" b="1" i="1" u="sng" dirty="0"/>
              <a:t>centralised location and suitably documented.</a:t>
            </a:r>
            <a:endParaRPr lang="en-US" dirty="0"/>
          </a:p>
          <a:p>
            <a:pPr marL="0" indent="0" algn="just">
              <a:buNone/>
            </a:pPr>
            <a:endParaRPr lang="en-US" dirty="0"/>
          </a:p>
        </p:txBody>
      </p:sp>
      <p:sp>
        <p:nvSpPr>
          <p:cNvPr id="4" name="Footer Placeholder 3"/>
          <p:cNvSpPr>
            <a:spLocks noGrp="1"/>
          </p:cNvSpPr>
          <p:nvPr>
            <p:ph type="ftr" sz="quarter" idx="11"/>
          </p:nvPr>
        </p:nvSpPr>
        <p:spPr/>
        <p:txBody>
          <a:bodyPr/>
          <a:lstStyle/>
          <a:p>
            <a:r>
              <a:rPr lang="en-IN" dirty="0"/>
              <a:t>CA Gopal Dhakan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ym typeface="+mn-ea"/>
              </a:rPr>
              <a:t>NPA Through Lens of RBI</a:t>
            </a:r>
            <a:endParaRPr lang="en-US" dirty="0"/>
          </a:p>
        </p:txBody>
      </p:sp>
      <p:sp>
        <p:nvSpPr>
          <p:cNvPr id="3" name="Content Placeholder 2"/>
          <p:cNvSpPr>
            <a:spLocks noGrp="1"/>
          </p:cNvSpPr>
          <p:nvPr>
            <p:ph idx="1"/>
          </p:nvPr>
        </p:nvSpPr>
        <p:spPr/>
        <p:txBody>
          <a:bodyPr>
            <a:normAutofit fontScale="92500"/>
          </a:bodyPr>
          <a:lstStyle/>
          <a:p>
            <a:pPr algn="just">
              <a:buFont typeface="Wingdings" panose="05000000000000000000" pitchFamily="2" charset="2"/>
              <a:buChar char="Ø"/>
            </a:pPr>
            <a:r>
              <a:rPr lang="en-US" dirty="0"/>
              <a:t> Shall have appropriate </a:t>
            </a:r>
            <a:r>
              <a:rPr lang="en-US" b="1" i="1" u="sng" dirty="0"/>
              <a:t>audit trails and subjected to </a:t>
            </a:r>
            <a:r>
              <a:rPr lang="en-US" b="1" i="1" u="sng" dirty="0">
                <a:highlight>
                  <a:srgbClr val="FFFF00"/>
                </a:highlight>
              </a:rPr>
              <a:t>audit by concurrent </a:t>
            </a:r>
            <a:r>
              <a:rPr lang="en-US" b="1" i="1" u="sng" dirty="0">
                <a:highlight>
                  <a:srgbClr val="00FF00"/>
                </a:highlight>
              </a:rPr>
              <a:t>and </a:t>
            </a:r>
            <a:r>
              <a:rPr lang="en-US" b="1" i="1" u="sng" dirty="0">
                <a:highlight>
                  <a:srgbClr val="FFFF00"/>
                </a:highlight>
              </a:rPr>
              <a:t>statutory auditors</a:t>
            </a:r>
            <a:endParaRPr lang="en-US" b="1" i="1" u="sng" dirty="0"/>
          </a:p>
          <a:p>
            <a:pPr algn="just">
              <a:buFont typeface="Wingdings" panose="05000000000000000000" pitchFamily="2" charset="2"/>
              <a:buChar char="Ø"/>
            </a:pPr>
            <a:r>
              <a:rPr lang="en-US" dirty="0"/>
              <a:t> </a:t>
            </a:r>
            <a:r>
              <a:rPr lang="en-US" b="1" i="1" u="sng" dirty="0"/>
              <a:t>Detail reports</a:t>
            </a:r>
            <a:r>
              <a:rPr lang="en-US" dirty="0"/>
              <a:t> of such manual intervention shall be </a:t>
            </a:r>
            <a:r>
              <a:rPr lang="en-US" b="1" i="1" u="sng" dirty="0"/>
              <a:t>placed before the Audit Committee / Audit Head (banks having no Board) regularly.</a:t>
            </a:r>
          </a:p>
          <a:p>
            <a:pPr algn="just">
              <a:buFont typeface="Wingdings" panose="05000000000000000000" pitchFamily="2" charset="2"/>
              <a:buChar char="Ø"/>
            </a:pPr>
            <a:r>
              <a:rPr lang="en-US" dirty="0"/>
              <a:t> Banks shall </a:t>
            </a:r>
            <a:r>
              <a:rPr lang="en-US" b="1" i="1" u="sng" dirty="0"/>
              <a:t>maintain logs for all exceptions</a:t>
            </a:r>
            <a:r>
              <a:rPr lang="en-US" dirty="0"/>
              <a:t> i.e. manual interventions / over-rides including, but not limited to, the date and time stamp; purpose/reason; user-IDs, name and designation of those making such manual intervention and necessary account details. These </a:t>
            </a:r>
            <a:r>
              <a:rPr lang="en-US" b="1" i="1" u="sng" dirty="0"/>
              <a:t>logs shall also be stored for a minimum period of three years and not be tampered with during the storage period. These logs shall be system generated.</a:t>
            </a:r>
          </a:p>
        </p:txBody>
      </p:sp>
      <p:sp>
        <p:nvSpPr>
          <p:cNvPr id="4" name="Footer Placeholder 3"/>
          <p:cNvSpPr>
            <a:spLocks noGrp="1"/>
          </p:cNvSpPr>
          <p:nvPr>
            <p:ph type="ftr" sz="quarter" idx="11"/>
          </p:nvPr>
        </p:nvSpPr>
        <p:spPr/>
        <p:txBody>
          <a:bodyPr/>
          <a:lstStyle/>
          <a:p>
            <a:r>
              <a:rPr lang="en-IN" dirty="0"/>
              <a:t>CA Gopal Dhakan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ym typeface="+mn-ea"/>
              </a:rPr>
              <a:t>NPA Through Lens of RBI</a:t>
            </a:r>
            <a:endParaRPr lang="en-US" dirty="0"/>
          </a:p>
        </p:txBody>
      </p:sp>
      <p:sp>
        <p:nvSpPr>
          <p:cNvPr id="3" name="Content Placeholder 2"/>
          <p:cNvSpPr>
            <a:spLocks noGrp="1"/>
          </p:cNvSpPr>
          <p:nvPr>
            <p:ph idx="1"/>
          </p:nvPr>
        </p:nvSpPr>
        <p:spPr>
          <a:xfrm>
            <a:off x="385445" y="1825625"/>
            <a:ext cx="11485880" cy="4895850"/>
          </a:xfrm>
        </p:spPr>
        <p:txBody>
          <a:bodyPr>
            <a:normAutofit fontScale="97500" lnSpcReduction="10000"/>
          </a:bodyPr>
          <a:lstStyle/>
          <a:p>
            <a:pPr algn="just">
              <a:buFont typeface="Wingdings" panose="05000000000000000000" pitchFamily="2" charset="2"/>
              <a:buChar char="Ø"/>
            </a:pPr>
            <a:r>
              <a:rPr lang="en-US" dirty="0"/>
              <a:t>- There should be </a:t>
            </a:r>
            <a:r>
              <a:rPr lang="en-US" b="1" i="1" u="sng" dirty="0"/>
              <a:t>periodic system audit, at least once in a year, by Internal / External Auditors</a:t>
            </a:r>
            <a:r>
              <a:rPr lang="en-US" dirty="0"/>
              <a:t> who are well versed with the system audit both on system parameters as also from the perspective of compliance to Income Recognition, Asset Classification and Provisioning guidelines.</a:t>
            </a:r>
          </a:p>
          <a:p>
            <a:pPr algn="just">
              <a:buFont typeface="Wingdings" panose="05000000000000000000" pitchFamily="2" charset="2"/>
              <a:buChar char="Ø"/>
            </a:pPr>
            <a:r>
              <a:rPr lang="en-US" dirty="0"/>
              <a:t>Whether availability of security or net worth of borrower/ guarantor should be taken into account for the purpose of treating an advance as NPA or otherwise?</a:t>
            </a:r>
          </a:p>
          <a:p>
            <a:pPr algn="just">
              <a:buFont typeface="Wingdings" panose="05000000000000000000" pitchFamily="2" charset="2"/>
              <a:buChar char="Ø"/>
            </a:pPr>
            <a:r>
              <a:rPr lang="en-US" dirty="0"/>
              <a:t> No, (Para 4.2.3)</a:t>
            </a:r>
          </a:p>
          <a:p>
            <a:pPr algn="just">
              <a:buFont typeface="Wingdings" panose="05000000000000000000" pitchFamily="2" charset="2"/>
              <a:buChar char="Ø"/>
            </a:pPr>
            <a:r>
              <a:rPr lang="en-US" dirty="0"/>
              <a:t>When to classify account as NPA due to non submission of stock statement?*</a:t>
            </a:r>
          </a:p>
          <a:p>
            <a:pPr algn="just">
              <a:buFont typeface="Wingdings" panose="05000000000000000000" pitchFamily="2" charset="2"/>
              <a:buChar char="Ø"/>
            </a:pPr>
            <a:r>
              <a:rPr lang="en-US" dirty="0"/>
              <a:t>3 Month OR 6 Month OR 90 Days OR 180 Day</a:t>
            </a:r>
          </a:p>
          <a:p>
            <a:pPr algn="just">
              <a:buFont typeface="Wingdings" panose="05000000000000000000" pitchFamily="2" charset="2"/>
              <a:buChar char="Ø"/>
            </a:pPr>
            <a:r>
              <a:rPr lang="en-US" dirty="0"/>
              <a:t> 3 Month + 90 Days, However, considering the difficulties of </a:t>
            </a:r>
            <a:r>
              <a:rPr lang="en-US" b="1" i="1" u="sng" dirty="0"/>
              <a:t>large borrowers</a:t>
            </a:r>
            <a:r>
              <a:rPr lang="en-US" dirty="0"/>
              <a:t>, stock statements relied upon by the banks for determining drawing power should not be older than three months. (Para 4.2.4)</a:t>
            </a:r>
          </a:p>
        </p:txBody>
      </p:sp>
      <p:sp>
        <p:nvSpPr>
          <p:cNvPr id="4" name="Footer Placeholder 3"/>
          <p:cNvSpPr>
            <a:spLocks noGrp="1"/>
          </p:cNvSpPr>
          <p:nvPr>
            <p:ph type="ftr" sz="quarter" idx="11"/>
          </p:nvPr>
        </p:nvSpPr>
        <p:spPr/>
        <p:txBody>
          <a:bodyPr/>
          <a:lstStyle/>
          <a:p>
            <a:r>
              <a:rPr lang="en-IN" dirty="0"/>
              <a:t>CA Gopal Dhakan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ym typeface="+mn-ea"/>
              </a:rPr>
              <a:t>NPA Through Lens of RBI</a:t>
            </a:r>
            <a:endParaRPr lang="en-US" dirty="0"/>
          </a:p>
        </p:txBody>
      </p:sp>
      <p:sp>
        <p:nvSpPr>
          <p:cNvPr id="3" name="Content Placeholder 2"/>
          <p:cNvSpPr>
            <a:spLocks noGrp="1"/>
          </p:cNvSpPr>
          <p:nvPr>
            <p:ph idx="1"/>
          </p:nvPr>
        </p:nvSpPr>
        <p:spPr>
          <a:xfrm>
            <a:off x="838200" y="1814830"/>
            <a:ext cx="10515600" cy="4351338"/>
          </a:xfrm>
        </p:spPr>
        <p:txBody>
          <a:bodyPr>
            <a:normAutofit fontScale="77500" lnSpcReduction="20000"/>
          </a:bodyPr>
          <a:lstStyle/>
          <a:p>
            <a:pPr algn="just">
              <a:buFont typeface="Wingdings" panose="05000000000000000000" pitchFamily="2" charset="2"/>
              <a:buChar char="Ø"/>
            </a:pPr>
            <a:r>
              <a:rPr lang="en-US" dirty="0">
                <a:sym typeface="+mn-ea"/>
              </a:rPr>
              <a:t> Data feed into CBS, however physical stock statement not available</a:t>
            </a:r>
            <a:endParaRPr lang="en-US" dirty="0"/>
          </a:p>
          <a:p>
            <a:pPr algn="just">
              <a:buFont typeface="Wingdings" panose="05000000000000000000" pitchFamily="2" charset="2"/>
              <a:buChar char="Ø"/>
            </a:pPr>
            <a:r>
              <a:rPr lang="en-US" dirty="0">
                <a:sym typeface="+mn-ea"/>
              </a:rPr>
              <a:t> System input DP arrived “Equal (E)” in place of “Derive(D)”</a:t>
            </a:r>
          </a:p>
          <a:p>
            <a:pPr algn="just">
              <a:buFont typeface="Wingdings" panose="05000000000000000000" pitchFamily="2" charset="2"/>
              <a:buChar char="Ø"/>
            </a:pPr>
            <a:r>
              <a:rPr lang="en-US" dirty="0">
                <a:sym typeface="+mn-ea"/>
              </a:rPr>
              <a:t>DP kept as “E”  only in case of Property/FDOD/LIP/ NSC/KVP</a:t>
            </a:r>
          </a:p>
          <a:p>
            <a:pPr algn="just">
              <a:buFont typeface="Wingdings" panose="05000000000000000000" pitchFamily="2" charset="2"/>
              <a:buChar char="Ø"/>
            </a:pPr>
            <a:r>
              <a:rPr lang="en-US" dirty="0">
                <a:sym typeface="+mn-ea"/>
              </a:rPr>
              <a:t>CC limit of Mr. Urjit Patel expired on 31/03/2022 and account short renewed for 3 month </a:t>
            </a:r>
            <a:r>
              <a:rPr lang="en-US" b="1" i="1" u="sng" dirty="0">
                <a:sym typeface="+mn-ea"/>
              </a:rPr>
              <a:t>for first time</a:t>
            </a:r>
            <a:r>
              <a:rPr lang="en-US" dirty="0">
                <a:sym typeface="+mn-ea"/>
              </a:rPr>
              <a:t>, is it ok? *</a:t>
            </a:r>
          </a:p>
          <a:p>
            <a:pPr algn="just">
              <a:buFont typeface="Wingdings" panose="05000000000000000000" pitchFamily="2" charset="2"/>
              <a:buChar char="Ø"/>
            </a:pPr>
            <a:r>
              <a:rPr lang="en-US" dirty="0">
                <a:sym typeface="+mn-ea"/>
              </a:rPr>
              <a:t>NPA norms vis-à-vis Non Renewal of limit? *</a:t>
            </a:r>
          </a:p>
          <a:p>
            <a:pPr algn="just">
              <a:buFont typeface="Wingdings" panose="05000000000000000000" pitchFamily="2" charset="2"/>
              <a:buChar char="Ø"/>
            </a:pPr>
            <a:r>
              <a:rPr lang="en-US" dirty="0">
                <a:sym typeface="+mn-ea"/>
              </a:rPr>
              <a:t>90 Day or 3 Month or Six Month or 180 Days, from when?</a:t>
            </a:r>
          </a:p>
          <a:p>
            <a:pPr algn="just">
              <a:buFont typeface="Wingdings" panose="05000000000000000000" pitchFamily="2" charset="2"/>
              <a:buChar char="Ø"/>
            </a:pPr>
            <a:r>
              <a:rPr lang="en-US" dirty="0">
                <a:sym typeface="+mn-ea"/>
              </a:rPr>
              <a:t>Account where the regular/ ad hoc credit limits have </a:t>
            </a:r>
            <a:r>
              <a:rPr lang="en-US" b="1" i="1" u="sng" dirty="0">
                <a:sym typeface="+mn-ea"/>
              </a:rPr>
              <a:t>not been reviewed/ renewed within 180 days </a:t>
            </a:r>
            <a:r>
              <a:rPr lang="en-US" b="1" i="1" u="sng" dirty="0">
                <a:highlight>
                  <a:srgbClr val="FFFF00"/>
                </a:highlight>
                <a:sym typeface="+mn-ea"/>
              </a:rPr>
              <a:t>from the due date/ date of ad hoc sanction</a:t>
            </a:r>
            <a:r>
              <a:rPr lang="en-US" b="1" i="1" u="sng" dirty="0">
                <a:sym typeface="+mn-ea"/>
              </a:rPr>
              <a:t> will be treated as NPA.</a:t>
            </a:r>
          </a:p>
          <a:p>
            <a:pPr algn="just">
              <a:buFont typeface="Wingdings" panose="05000000000000000000" pitchFamily="2" charset="2"/>
              <a:buChar char="Ø"/>
            </a:pPr>
            <a:r>
              <a:rPr lang="en-US" i="1" u="sng" dirty="0">
                <a:sym typeface="+mn-ea"/>
              </a:rPr>
              <a:t>Many times account renewed  in CBS, however documentation shows it to be pending.</a:t>
            </a:r>
          </a:p>
          <a:p>
            <a:pPr algn="just">
              <a:buFont typeface="Wingdings" panose="05000000000000000000" pitchFamily="2" charset="2"/>
              <a:buChar char="Ø"/>
            </a:pPr>
            <a:r>
              <a:rPr lang="en-US" i="1" u="sng" dirty="0">
                <a:sym typeface="+mn-ea"/>
              </a:rPr>
              <a:t>Data regarding Short Renewal needs to captured in CBS for verification of Auditor &amp; IO (RBI Circular dated 21/08/2020)</a:t>
            </a:r>
          </a:p>
        </p:txBody>
      </p:sp>
      <p:sp>
        <p:nvSpPr>
          <p:cNvPr id="4" name="Footer Placeholder 3"/>
          <p:cNvSpPr>
            <a:spLocks noGrp="1"/>
          </p:cNvSpPr>
          <p:nvPr>
            <p:ph type="ftr" sz="quarter" idx="11"/>
          </p:nvPr>
        </p:nvSpPr>
        <p:spPr/>
        <p:txBody>
          <a:bodyPr/>
          <a:lstStyle/>
          <a:p>
            <a:r>
              <a:rPr lang="en-IN" dirty="0"/>
              <a:t>CA Gopal Dhakan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ym typeface="+mn-ea"/>
              </a:rPr>
              <a:t>NPA Through Lens of RBI</a:t>
            </a:r>
            <a:endParaRPr lang="en-US" dirty="0"/>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Ø"/>
            </a:pPr>
            <a:r>
              <a:rPr lang="en-US" dirty="0"/>
              <a:t>Mr. Urjit Patel account classified as NPA, later he paid one installment and over due brought down to less then 90 days. Can bank upgrade same to PA.*</a:t>
            </a:r>
          </a:p>
          <a:p>
            <a:pPr algn="just">
              <a:buFont typeface="Wingdings" panose="05000000000000000000" pitchFamily="2" charset="2"/>
              <a:buChar char="Ø"/>
            </a:pPr>
            <a:r>
              <a:rPr lang="en-US" dirty="0"/>
              <a:t>Is there any changes if account classified into NPA due to DCCO?</a:t>
            </a:r>
          </a:p>
          <a:p>
            <a:pPr algn="just">
              <a:buFont typeface="Wingdings" panose="05000000000000000000" pitchFamily="2" charset="2"/>
              <a:buChar char="Ø"/>
            </a:pPr>
            <a:r>
              <a:rPr lang="en-US" dirty="0"/>
              <a:t>Entire overdue clear of the </a:t>
            </a:r>
            <a:r>
              <a:rPr lang="en-US" b="1" i="1" u="sng" dirty="0"/>
              <a:t>all the account</a:t>
            </a:r>
            <a:r>
              <a:rPr lang="en-US" dirty="0"/>
              <a:t> - No, </a:t>
            </a:r>
            <a:r>
              <a:rPr lang="en-US" b="1" i="1" u="sng" dirty="0"/>
              <a:t>same rule applied</a:t>
            </a:r>
            <a:r>
              <a:rPr lang="en-US" dirty="0"/>
              <a:t> in the case of DCCO also. (Para 4.2.5)</a:t>
            </a:r>
          </a:p>
          <a:p>
            <a:pPr algn="just">
              <a:buFont typeface="Wingdings" panose="05000000000000000000" pitchFamily="2" charset="2"/>
              <a:buChar char="Ø"/>
            </a:pPr>
            <a:r>
              <a:rPr lang="en-US" dirty="0"/>
              <a:t>Concept of Deemed NPA? Norms of Deemed NPA?</a:t>
            </a:r>
          </a:p>
          <a:p>
            <a:pPr algn="just"/>
            <a:endParaRPr lang="en-US" dirty="0"/>
          </a:p>
        </p:txBody>
      </p:sp>
      <p:sp>
        <p:nvSpPr>
          <p:cNvPr id="4" name="Footer Placeholder 3"/>
          <p:cNvSpPr>
            <a:spLocks noGrp="1"/>
          </p:cNvSpPr>
          <p:nvPr>
            <p:ph type="ftr" sz="quarter" idx="11"/>
          </p:nvPr>
        </p:nvSpPr>
        <p:spPr/>
        <p:txBody>
          <a:bodyPr/>
          <a:lstStyle/>
          <a:p>
            <a:r>
              <a:rPr lang="en-IN" dirty="0"/>
              <a:t>CA Gopal Dhakan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ym typeface="+mn-ea"/>
              </a:rPr>
              <a:t>NPA Through Lens of RBI</a:t>
            </a:r>
            <a:endParaRPr lang="en-US" dirty="0"/>
          </a:p>
        </p:txBody>
      </p:sp>
      <p:sp>
        <p:nvSpPr>
          <p:cNvPr id="3" name="Content Placeholder 2"/>
          <p:cNvSpPr>
            <a:spLocks noGrp="1"/>
          </p:cNvSpPr>
          <p:nvPr>
            <p:ph idx="1"/>
          </p:nvPr>
        </p:nvSpPr>
        <p:spPr/>
        <p:txBody>
          <a:bodyPr>
            <a:normAutofit fontScale="90000" lnSpcReduction="20000"/>
          </a:bodyPr>
          <a:lstStyle/>
          <a:p>
            <a:pPr algn="just">
              <a:buFont typeface="Wingdings" panose="05000000000000000000" pitchFamily="2" charset="2"/>
              <a:buChar char="Ø"/>
            </a:pPr>
            <a:r>
              <a:rPr lang="en-US" dirty="0">
                <a:sym typeface="+mn-ea"/>
              </a:rPr>
              <a:t>The asset classification of </a:t>
            </a:r>
            <a:r>
              <a:rPr lang="en-US" b="1" i="1" u="sng" dirty="0">
                <a:sym typeface="+mn-ea"/>
              </a:rPr>
              <a:t>borrower accounts where a solitary or a few credits are recorded before the balance sheet</a:t>
            </a:r>
            <a:r>
              <a:rPr lang="en-US" dirty="0">
                <a:sym typeface="+mn-ea"/>
              </a:rPr>
              <a:t> date should be handled with care and without scope for subjectivity. Where the </a:t>
            </a:r>
            <a:r>
              <a:rPr lang="en-US" b="1" i="1" u="sng" dirty="0">
                <a:sym typeface="+mn-ea"/>
              </a:rPr>
              <a:t>account indicates inherent weakness</a:t>
            </a:r>
            <a:r>
              <a:rPr lang="en-US" dirty="0">
                <a:sym typeface="+mn-ea"/>
              </a:rPr>
              <a:t> on the basis of the data available, the account </a:t>
            </a:r>
            <a:r>
              <a:rPr lang="en-US" b="1" i="1" u="sng" dirty="0">
                <a:sym typeface="+mn-ea"/>
              </a:rPr>
              <a:t>should be deemed as a NPA</a:t>
            </a:r>
            <a:r>
              <a:rPr lang="en-US" dirty="0">
                <a:sym typeface="+mn-ea"/>
              </a:rPr>
              <a:t>. In other genuine cases, the </a:t>
            </a:r>
            <a:r>
              <a:rPr lang="en-US" b="1" i="1" u="sng" dirty="0">
                <a:sym typeface="+mn-ea"/>
              </a:rPr>
              <a:t>banks must furnish satisfactory evidence to the Statutory Auditors</a:t>
            </a:r>
            <a:r>
              <a:rPr lang="en-US" dirty="0">
                <a:sym typeface="+mn-ea"/>
              </a:rPr>
              <a:t>/Inspecting Officers about the manner of regularisation of the account to eliminate doubts on their performing status. (Para 4.2.6)</a:t>
            </a:r>
          </a:p>
          <a:p>
            <a:pPr algn="just">
              <a:buFont typeface="Wingdings" panose="05000000000000000000" pitchFamily="2" charset="2"/>
              <a:buChar char="Ø"/>
            </a:pPr>
            <a:r>
              <a:rPr lang="en-US" dirty="0">
                <a:sym typeface="+mn-ea"/>
              </a:rPr>
              <a:t> Definition/Parameter of “Inherent Weakness” not specified into circular.</a:t>
            </a:r>
            <a:endParaRPr lang="en-US" dirty="0"/>
          </a:p>
          <a:p>
            <a:pPr algn="just">
              <a:buFont typeface="Wingdings" panose="05000000000000000000" pitchFamily="2" charset="2"/>
              <a:buChar char="Ø"/>
            </a:pPr>
            <a:r>
              <a:rPr lang="en-US" dirty="0">
                <a:sym typeface="+mn-ea"/>
              </a:rPr>
              <a:t> Burden of proof to provide the satisfactory evidence is on bank.</a:t>
            </a:r>
          </a:p>
          <a:p>
            <a:pPr algn="just">
              <a:buFont typeface="Wingdings" panose="05000000000000000000" pitchFamily="2" charset="2"/>
              <a:buChar char="Ø"/>
            </a:pPr>
            <a:r>
              <a:rPr lang="en-US" dirty="0">
                <a:sym typeface="+mn-ea"/>
              </a:rPr>
              <a:t> Mapping subjective criteria in CBS. Don’t know.</a:t>
            </a:r>
          </a:p>
          <a:p>
            <a:pPr algn="just">
              <a:buFont typeface="Wingdings" panose="05000000000000000000" pitchFamily="2" charset="2"/>
              <a:buChar char="Ø"/>
            </a:pPr>
            <a:r>
              <a:rPr lang="en-US" dirty="0">
                <a:sym typeface="+mn-ea"/>
              </a:rPr>
              <a:t> Some extent possible certain data fed in CBS (i.e. Group Detail / Cash Limit / EWS)</a:t>
            </a:r>
          </a:p>
          <a:p>
            <a:pPr marL="0" indent="0" algn="just">
              <a:buNone/>
            </a:pPr>
            <a:endParaRPr lang="en-US" dirty="0"/>
          </a:p>
          <a:p>
            <a:pPr algn="just"/>
            <a:endParaRPr lang="en-US" dirty="0"/>
          </a:p>
        </p:txBody>
      </p:sp>
      <p:sp>
        <p:nvSpPr>
          <p:cNvPr id="4" name="Footer Placeholder 3"/>
          <p:cNvSpPr>
            <a:spLocks noGrp="1"/>
          </p:cNvSpPr>
          <p:nvPr>
            <p:ph type="ftr" sz="quarter" idx="11"/>
          </p:nvPr>
        </p:nvSpPr>
        <p:spPr/>
        <p:txBody>
          <a:bodyPr/>
          <a:lstStyle/>
          <a:p>
            <a:r>
              <a:rPr lang="en-IN" dirty="0"/>
              <a:t>CA Gopal Dhakan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ym typeface="+mn-ea"/>
              </a:rPr>
              <a:t>NPA Through Lens of RBI</a:t>
            </a:r>
            <a:endParaRPr lang="en-US" dirty="0"/>
          </a:p>
        </p:txBody>
      </p:sp>
      <p:sp>
        <p:nvSpPr>
          <p:cNvPr id="3" name="Content Placeholder 2"/>
          <p:cNvSpPr>
            <a:spLocks noGrp="1"/>
          </p:cNvSpPr>
          <p:nvPr>
            <p:ph idx="1"/>
          </p:nvPr>
        </p:nvSpPr>
        <p:spPr/>
        <p:txBody>
          <a:bodyPr>
            <a:normAutofit fontScale="90000"/>
          </a:bodyPr>
          <a:lstStyle/>
          <a:p>
            <a:pPr algn="just">
              <a:buFont typeface="Wingdings" panose="05000000000000000000" pitchFamily="2" charset="2"/>
              <a:buChar char="Ø"/>
            </a:pPr>
            <a:r>
              <a:rPr lang="en-US" dirty="0"/>
              <a:t>Borrower enjoy Housing Loan facility and Machinery Loan under proprietorship firm and HL turn NPA. What is status of Machinery Loan? When account classified as NPA then status of Investment by borrower?</a:t>
            </a:r>
          </a:p>
          <a:p>
            <a:pPr algn="just">
              <a:buFont typeface="Wingdings" panose="05000000000000000000" pitchFamily="2" charset="2"/>
              <a:buChar char="Ø"/>
            </a:pPr>
            <a:r>
              <a:rPr lang="en-US" dirty="0"/>
              <a:t>Asset Classification to be borrower-wise and not facility-wise (Both CUST-ID are different) – Now, many mark NPA first by CID wise and then after on PAN bases.</a:t>
            </a:r>
          </a:p>
          <a:p>
            <a:pPr algn="just">
              <a:buFont typeface="Wingdings" panose="05000000000000000000" pitchFamily="2" charset="2"/>
              <a:buChar char="Ø"/>
            </a:pPr>
            <a:r>
              <a:rPr lang="en-US" dirty="0"/>
              <a:t>Advances under consortium arrangements when classified as NPA? When one of member bank mark account as NPA then what is status of other member?</a:t>
            </a:r>
          </a:p>
          <a:p>
            <a:pPr algn="just">
              <a:buFont typeface="Wingdings" panose="05000000000000000000" pitchFamily="2" charset="2"/>
              <a:buChar char="Ø"/>
            </a:pPr>
            <a:r>
              <a:rPr lang="en-US" dirty="0"/>
              <a:t> Asset classification of accounts under consortium should be based on the record of recovery of the individual member banks and other aspects having a bearing on the recoverability of the advances. (Para 4.2.8)</a:t>
            </a:r>
          </a:p>
        </p:txBody>
      </p:sp>
      <p:sp>
        <p:nvSpPr>
          <p:cNvPr id="4" name="Footer Placeholder 3"/>
          <p:cNvSpPr>
            <a:spLocks noGrp="1"/>
          </p:cNvSpPr>
          <p:nvPr>
            <p:ph type="ftr" sz="quarter" idx="11"/>
          </p:nvPr>
        </p:nvSpPr>
        <p:spPr/>
        <p:txBody>
          <a:bodyPr/>
          <a:lstStyle/>
          <a:p>
            <a:r>
              <a:rPr lang="en-IN" dirty="0"/>
              <a:t>CA Gopal Dhakan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ym typeface="+mn-ea"/>
              </a:rPr>
              <a:t>NPA Through Lens of RBI</a:t>
            </a:r>
            <a:endParaRPr lang="en-US" dirty="0"/>
          </a:p>
        </p:txBody>
      </p:sp>
      <p:sp>
        <p:nvSpPr>
          <p:cNvPr id="3" name="Content Placeholder 2"/>
          <p:cNvSpPr>
            <a:spLocks noGrp="1"/>
          </p:cNvSpPr>
          <p:nvPr>
            <p:ph idx="1"/>
          </p:nvPr>
        </p:nvSpPr>
        <p:spPr>
          <a:xfrm>
            <a:off x="838200" y="1847850"/>
            <a:ext cx="10515600" cy="4351338"/>
          </a:xfrm>
        </p:spPr>
        <p:txBody>
          <a:bodyPr/>
          <a:lstStyle/>
          <a:p>
            <a:pPr algn="just">
              <a:buFont typeface="Wingdings" panose="05000000000000000000" pitchFamily="2" charset="2"/>
              <a:buChar char="Ø"/>
            </a:pPr>
            <a:r>
              <a:rPr lang="en-US" dirty="0">
                <a:sym typeface="+mn-ea"/>
              </a:rPr>
              <a:t>RBI Bank issue OD against property, property value 50 Lac. Due to near by slum area, value of property reduce by Rs. 30 Lac. Mr . Urjit Patel regularly pays installment or assuming that he pays advance EMI. What is status of the account?**</a:t>
            </a:r>
            <a:endParaRPr lang="en-IN" dirty="0"/>
          </a:p>
          <a:p>
            <a:pPr algn="just">
              <a:buFont typeface="Wingdings" panose="05000000000000000000" pitchFamily="2" charset="2"/>
              <a:buChar char="Ø"/>
            </a:pPr>
            <a:r>
              <a:rPr lang="en-US" dirty="0">
                <a:sym typeface="+mn-ea"/>
              </a:rPr>
              <a:t>In above case if Mr. Urjit Patel availed loan of Rs. 5 Lac. What is status.**</a:t>
            </a:r>
            <a:endParaRPr lang="en-IN" dirty="0"/>
          </a:p>
          <a:p>
            <a:pPr algn="just">
              <a:buFont typeface="Wingdings" panose="05000000000000000000" pitchFamily="2" charset="2"/>
              <a:buChar char="Ø"/>
            </a:pPr>
            <a:r>
              <a:rPr lang="en-US" dirty="0">
                <a:sym typeface="+mn-ea"/>
              </a:rPr>
              <a:t>In above case is property value downgrade by 46 Lac (i.e. Rs. 4 Lac). What is status. What if outstanding balance is 50 Lac/39 Lac?</a:t>
            </a:r>
            <a:endParaRPr lang="en-US" dirty="0"/>
          </a:p>
        </p:txBody>
      </p:sp>
      <p:sp>
        <p:nvSpPr>
          <p:cNvPr id="4" name="Footer Placeholder 3"/>
          <p:cNvSpPr>
            <a:spLocks noGrp="1"/>
          </p:cNvSpPr>
          <p:nvPr>
            <p:ph type="ftr" sz="quarter" idx="11"/>
          </p:nvPr>
        </p:nvSpPr>
        <p:spPr/>
        <p:txBody>
          <a:bodyPr/>
          <a:lstStyle/>
          <a:p>
            <a:r>
              <a:rPr lang="en-IN" dirty="0"/>
              <a:t>CA Gopal Dhakan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ym typeface="+mn-ea"/>
              </a:rPr>
              <a:t>NPA Through Lens of RBI</a:t>
            </a:r>
            <a:endParaRPr lang="en-US" dirty="0"/>
          </a:p>
        </p:txBody>
      </p:sp>
      <p:sp>
        <p:nvSpPr>
          <p:cNvPr id="4" name="Footer Placeholder 3"/>
          <p:cNvSpPr>
            <a:spLocks noGrp="1"/>
          </p:cNvSpPr>
          <p:nvPr>
            <p:ph type="ftr" sz="quarter" idx="11"/>
          </p:nvPr>
        </p:nvSpPr>
        <p:spPr/>
        <p:txBody>
          <a:bodyPr/>
          <a:lstStyle/>
          <a:p>
            <a:r>
              <a:rPr lang="en-IN" dirty="0"/>
              <a:t>CA Gopal Dhakan</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874250036"/>
              </p:ext>
            </p:extLst>
          </p:nvPr>
        </p:nvGraphicFramePr>
        <p:xfrm>
          <a:off x="838200" y="1825625"/>
          <a:ext cx="10515600" cy="4443984"/>
        </p:xfrm>
        <a:graphic>
          <a:graphicData uri="http://schemas.openxmlformats.org/drawingml/2006/table">
            <a:tbl>
              <a:tblPr firstRow="1" bandRow="1">
                <a:tableStyleId>{5C22544A-7EE6-4342-B048-85BDC9FD1C3A}</a:tableStyleId>
              </a:tblPr>
              <a:tblGrid>
                <a:gridCol w="362585">
                  <a:extLst>
                    <a:ext uri="{9D8B030D-6E8A-4147-A177-3AD203B41FA5}">
                      <a16:colId xmlns:a16="http://schemas.microsoft.com/office/drawing/2014/main" val="20000"/>
                    </a:ext>
                  </a:extLst>
                </a:gridCol>
                <a:gridCol w="115697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407160">
                  <a:extLst>
                    <a:ext uri="{9D8B030D-6E8A-4147-A177-3AD203B41FA5}">
                      <a16:colId xmlns:a16="http://schemas.microsoft.com/office/drawing/2014/main" val="20003"/>
                    </a:ext>
                  </a:extLst>
                </a:gridCol>
                <a:gridCol w="1632585">
                  <a:extLst>
                    <a:ext uri="{9D8B030D-6E8A-4147-A177-3AD203B41FA5}">
                      <a16:colId xmlns:a16="http://schemas.microsoft.com/office/drawing/2014/main" val="20004"/>
                    </a:ext>
                  </a:extLst>
                </a:gridCol>
                <a:gridCol w="2017395">
                  <a:extLst>
                    <a:ext uri="{9D8B030D-6E8A-4147-A177-3AD203B41FA5}">
                      <a16:colId xmlns:a16="http://schemas.microsoft.com/office/drawing/2014/main" val="20005"/>
                    </a:ext>
                  </a:extLst>
                </a:gridCol>
                <a:gridCol w="2795905">
                  <a:extLst>
                    <a:ext uri="{9D8B030D-6E8A-4147-A177-3AD203B41FA5}">
                      <a16:colId xmlns:a16="http://schemas.microsoft.com/office/drawing/2014/main" val="20006"/>
                    </a:ext>
                  </a:extLst>
                </a:gridCol>
              </a:tblGrid>
              <a:tr h="749300">
                <a:tc>
                  <a:txBody>
                    <a:bodyPr/>
                    <a:lstStyle/>
                    <a:p>
                      <a:pPr>
                        <a:lnSpc>
                          <a:spcPct val="90000"/>
                        </a:lnSpc>
                        <a:buNone/>
                      </a:pPr>
                      <a:r>
                        <a:rPr lang="en-US" sz="2400" dirty="0"/>
                        <a:t>No.</a:t>
                      </a:r>
                    </a:p>
                  </a:txBody>
                  <a:tcPr/>
                </a:tc>
                <a:tc>
                  <a:txBody>
                    <a:bodyPr/>
                    <a:lstStyle/>
                    <a:p>
                      <a:pPr>
                        <a:lnSpc>
                          <a:spcPct val="90000"/>
                        </a:lnSpc>
                        <a:buNone/>
                      </a:pPr>
                      <a:r>
                        <a:rPr lang="en-US" sz="2400" dirty="0"/>
                        <a:t>Original Value</a:t>
                      </a:r>
                    </a:p>
                  </a:txBody>
                  <a:tcPr/>
                </a:tc>
                <a:tc>
                  <a:txBody>
                    <a:bodyPr/>
                    <a:lstStyle/>
                    <a:p>
                      <a:pPr>
                        <a:lnSpc>
                          <a:spcPct val="90000"/>
                        </a:lnSpc>
                        <a:buNone/>
                      </a:pPr>
                      <a:r>
                        <a:rPr lang="en-US" sz="2400" dirty="0"/>
                        <a:t>Rev. Value</a:t>
                      </a:r>
                    </a:p>
                  </a:txBody>
                  <a:tcPr/>
                </a:tc>
                <a:tc>
                  <a:txBody>
                    <a:bodyPr/>
                    <a:lstStyle/>
                    <a:p>
                      <a:pPr>
                        <a:lnSpc>
                          <a:spcPct val="90000"/>
                        </a:lnSpc>
                        <a:buNone/>
                      </a:pPr>
                      <a:r>
                        <a:rPr lang="en-US" sz="2400" dirty="0"/>
                        <a:t>Out.</a:t>
                      </a:r>
                    </a:p>
                  </a:txBody>
                  <a:tcPr/>
                </a:tc>
                <a:tc>
                  <a:txBody>
                    <a:bodyPr/>
                    <a:lstStyle/>
                    <a:p>
                      <a:pPr>
                        <a:lnSpc>
                          <a:spcPct val="90000"/>
                        </a:lnSpc>
                        <a:buNone/>
                      </a:pPr>
                      <a:r>
                        <a:rPr lang="en-US" sz="2400" dirty="0"/>
                        <a:t>Classification</a:t>
                      </a:r>
                    </a:p>
                  </a:txBody>
                  <a:tcPr/>
                </a:tc>
                <a:tc>
                  <a:txBody>
                    <a:bodyPr/>
                    <a:lstStyle/>
                    <a:p>
                      <a:pPr>
                        <a:lnSpc>
                          <a:spcPct val="90000"/>
                        </a:lnSpc>
                        <a:buNone/>
                      </a:pPr>
                      <a:r>
                        <a:rPr lang="en-US" sz="2400" dirty="0"/>
                        <a:t>Remarks</a:t>
                      </a:r>
                    </a:p>
                  </a:txBody>
                  <a:tcPr/>
                </a:tc>
                <a:tc>
                  <a:txBody>
                    <a:bodyPr/>
                    <a:lstStyle/>
                    <a:p>
                      <a:pPr>
                        <a:lnSpc>
                          <a:spcPct val="90000"/>
                        </a:lnSpc>
                        <a:buNone/>
                      </a:pPr>
                      <a:r>
                        <a:rPr lang="en-US" sz="2400" dirty="0"/>
                        <a:t>Remark</a:t>
                      </a:r>
                    </a:p>
                  </a:txBody>
                  <a:tcPr/>
                </a:tc>
                <a:extLst>
                  <a:ext uri="{0D108BD9-81ED-4DB2-BD59-A6C34878D82A}">
                    <a16:rowId xmlns:a16="http://schemas.microsoft.com/office/drawing/2014/main" val="10000"/>
                  </a:ext>
                </a:extLst>
              </a:tr>
              <a:tr h="749300">
                <a:tc>
                  <a:txBody>
                    <a:bodyPr/>
                    <a:lstStyle/>
                    <a:p>
                      <a:pPr>
                        <a:lnSpc>
                          <a:spcPct val="90000"/>
                        </a:lnSpc>
                        <a:buNone/>
                      </a:pPr>
                      <a:r>
                        <a:rPr lang="en-US" sz="2400" dirty="0"/>
                        <a:t>1.</a:t>
                      </a:r>
                    </a:p>
                  </a:txBody>
                  <a:tcPr/>
                </a:tc>
                <a:tc>
                  <a:txBody>
                    <a:bodyPr/>
                    <a:lstStyle/>
                    <a:p>
                      <a:pPr>
                        <a:lnSpc>
                          <a:spcPct val="90000"/>
                        </a:lnSpc>
                        <a:buNone/>
                      </a:pPr>
                      <a:r>
                        <a:rPr lang="en-US" sz="2400" dirty="0"/>
                        <a:t>50 Lakh</a:t>
                      </a:r>
                    </a:p>
                  </a:txBody>
                  <a:tcPr/>
                </a:tc>
                <a:tc>
                  <a:txBody>
                    <a:bodyPr/>
                    <a:lstStyle/>
                    <a:p>
                      <a:pPr>
                        <a:lnSpc>
                          <a:spcPct val="90000"/>
                        </a:lnSpc>
                        <a:buNone/>
                      </a:pPr>
                      <a:r>
                        <a:rPr lang="en-US" sz="2400" dirty="0"/>
                        <a:t>30 Lakh</a:t>
                      </a:r>
                    </a:p>
                  </a:txBody>
                  <a:tcPr/>
                </a:tc>
                <a:tc>
                  <a:txBody>
                    <a:bodyPr/>
                    <a:lstStyle/>
                    <a:p>
                      <a:pPr>
                        <a:lnSpc>
                          <a:spcPct val="90000"/>
                        </a:lnSpc>
                        <a:buNone/>
                      </a:pPr>
                      <a:r>
                        <a:rPr lang="en-US" sz="2400" dirty="0"/>
                        <a:t>100 Lakh</a:t>
                      </a:r>
                    </a:p>
                  </a:txBody>
                  <a:tcPr/>
                </a:tc>
                <a:tc>
                  <a:txBody>
                    <a:bodyPr/>
                    <a:lstStyle/>
                    <a:p>
                      <a:pPr>
                        <a:lnSpc>
                          <a:spcPct val="90000"/>
                        </a:lnSpc>
                        <a:buNone/>
                      </a:pPr>
                      <a:r>
                        <a:rPr lang="en-US" sz="2400" dirty="0">
                          <a:highlight>
                            <a:srgbClr val="FFFF00"/>
                          </a:highlight>
                        </a:rPr>
                        <a:t>Std.</a:t>
                      </a:r>
                    </a:p>
                  </a:txBody>
                  <a:tcPr/>
                </a:tc>
                <a:tc rowSpan="4">
                  <a:txBody>
                    <a:bodyPr/>
                    <a:lstStyle/>
                    <a:p>
                      <a:pPr algn="ctr">
                        <a:lnSpc>
                          <a:spcPct val="100000"/>
                        </a:lnSpc>
                        <a:buNone/>
                      </a:pPr>
                      <a:r>
                        <a:rPr lang="en-US" sz="2400" dirty="0">
                          <a:highlight>
                            <a:srgbClr val="FFFF00"/>
                          </a:highlight>
                        </a:rPr>
                        <a:t>Installment Paid Regularly</a:t>
                      </a:r>
                    </a:p>
                  </a:txBody>
                  <a:tcPr anchor="ctr"/>
                </a:tc>
                <a:tc>
                  <a:txBody>
                    <a:bodyPr/>
                    <a:lstStyle/>
                    <a:p>
                      <a:pPr>
                        <a:lnSpc>
                          <a:spcPct val="90000"/>
                        </a:lnSpc>
                        <a:buNone/>
                      </a:pPr>
                      <a:r>
                        <a:rPr lang="en-US" sz="2400" dirty="0">
                          <a:highlight>
                            <a:srgbClr val="FFFF00"/>
                          </a:highlight>
                        </a:rPr>
                        <a:t>Valuation not down 50%</a:t>
                      </a:r>
                    </a:p>
                  </a:txBody>
                  <a:tcPr/>
                </a:tc>
                <a:extLst>
                  <a:ext uri="{0D108BD9-81ED-4DB2-BD59-A6C34878D82A}">
                    <a16:rowId xmlns:a16="http://schemas.microsoft.com/office/drawing/2014/main" val="10001"/>
                  </a:ext>
                </a:extLst>
              </a:tr>
              <a:tr h="487680">
                <a:tc>
                  <a:txBody>
                    <a:bodyPr/>
                    <a:lstStyle/>
                    <a:p>
                      <a:pPr>
                        <a:lnSpc>
                          <a:spcPct val="90000"/>
                        </a:lnSpc>
                        <a:buNone/>
                      </a:pPr>
                      <a:r>
                        <a:rPr lang="en-US" sz="2400" dirty="0"/>
                        <a:t>2.</a:t>
                      </a:r>
                    </a:p>
                  </a:txBody>
                  <a:tcPr/>
                </a:tc>
                <a:tc>
                  <a:txBody>
                    <a:bodyPr/>
                    <a:lstStyle/>
                    <a:p>
                      <a:pPr>
                        <a:lnSpc>
                          <a:spcPct val="90000"/>
                        </a:lnSpc>
                        <a:buNone/>
                      </a:pPr>
                      <a:r>
                        <a:rPr lang="en-US" sz="2400" dirty="0"/>
                        <a:t>50 Lakh</a:t>
                      </a:r>
                    </a:p>
                  </a:txBody>
                  <a:tcPr/>
                </a:tc>
                <a:tc>
                  <a:txBody>
                    <a:bodyPr/>
                    <a:lstStyle/>
                    <a:p>
                      <a:pPr>
                        <a:lnSpc>
                          <a:spcPct val="90000"/>
                        </a:lnSpc>
                        <a:buNone/>
                      </a:pPr>
                      <a:r>
                        <a:rPr lang="en-US" sz="2400" dirty="0"/>
                        <a:t>20 Lakh</a:t>
                      </a:r>
                    </a:p>
                  </a:txBody>
                  <a:tcPr/>
                </a:tc>
                <a:tc>
                  <a:txBody>
                    <a:bodyPr/>
                    <a:lstStyle/>
                    <a:p>
                      <a:pPr>
                        <a:lnSpc>
                          <a:spcPct val="90000"/>
                        </a:lnSpc>
                        <a:buNone/>
                      </a:pPr>
                      <a:r>
                        <a:rPr lang="en-US" sz="2400" dirty="0">
                          <a:highlight>
                            <a:srgbClr val="FFFF00"/>
                          </a:highlight>
                        </a:rPr>
                        <a:t>5 Lakh</a:t>
                      </a:r>
                    </a:p>
                  </a:txBody>
                  <a:tcPr/>
                </a:tc>
                <a:tc>
                  <a:txBody>
                    <a:bodyPr/>
                    <a:lstStyle/>
                    <a:p>
                      <a:pPr>
                        <a:lnSpc>
                          <a:spcPct val="90000"/>
                        </a:lnSpc>
                        <a:buNone/>
                      </a:pPr>
                      <a:r>
                        <a:rPr lang="en-US" sz="2400" dirty="0">
                          <a:highlight>
                            <a:srgbClr val="FFFF00"/>
                          </a:highlight>
                        </a:rPr>
                        <a:t>Doubtful Category</a:t>
                      </a:r>
                    </a:p>
                  </a:txBody>
                  <a:tcPr/>
                </a:tc>
                <a:tc vMerge="1">
                  <a:txBody>
                    <a:bodyPr/>
                    <a:lstStyle/>
                    <a:p>
                      <a:endParaRPr lang="en-US"/>
                    </a:p>
                  </a:txBody>
                  <a:tcPr/>
                </a:tc>
                <a:tc>
                  <a:txBody>
                    <a:bodyPr/>
                    <a:lstStyle/>
                    <a:p>
                      <a:pPr>
                        <a:lnSpc>
                          <a:spcPct val="90000"/>
                        </a:lnSpc>
                        <a:buNone/>
                      </a:pPr>
                      <a:r>
                        <a:rPr lang="en-US" sz="2400" dirty="0">
                          <a:highlight>
                            <a:srgbClr val="FFFF00"/>
                          </a:highlight>
                          <a:sym typeface="+mn-ea"/>
                        </a:rPr>
                        <a:t>Valuation down 50%</a:t>
                      </a:r>
                    </a:p>
                  </a:txBody>
                  <a:tcPr/>
                </a:tc>
                <a:extLst>
                  <a:ext uri="{0D108BD9-81ED-4DB2-BD59-A6C34878D82A}">
                    <a16:rowId xmlns:a16="http://schemas.microsoft.com/office/drawing/2014/main" val="10002"/>
                  </a:ext>
                </a:extLst>
              </a:tr>
              <a:tr h="749300">
                <a:tc>
                  <a:txBody>
                    <a:bodyPr/>
                    <a:lstStyle/>
                    <a:p>
                      <a:pPr>
                        <a:lnSpc>
                          <a:spcPct val="90000"/>
                        </a:lnSpc>
                        <a:buNone/>
                      </a:pPr>
                      <a:r>
                        <a:rPr lang="en-US" sz="2400" dirty="0"/>
                        <a:t>3.</a:t>
                      </a:r>
                    </a:p>
                  </a:txBody>
                  <a:tcPr/>
                </a:tc>
                <a:tc>
                  <a:txBody>
                    <a:bodyPr/>
                    <a:lstStyle/>
                    <a:p>
                      <a:pPr>
                        <a:lnSpc>
                          <a:spcPct val="90000"/>
                        </a:lnSpc>
                        <a:buNone/>
                      </a:pPr>
                      <a:r>
                        <a:rPr lang="en-US" sz="2400" dirty="0"/>
                        <a:t>50 Lakh</a:t>
                      </a:r>
                    </a:p>
                  </a:txBody>
                  <a:tcPr/>
                </a:tc>
                <a:tc>
                  <a:txBody>
                    <a:bodyPr/>
                    <a:lstStyle/>
                    <a:p>
                      <a:pPr>
                        <a:lnSpc>
                          <a:spcPct val="90000"/>
                        </a:lnSpc>
                        <a:buNone/>
                      </a:pPr>
                      <a:r>
                        <a:rPr lang="en-US" sz="2400" dirty="0">
                          <a:highlight>
                            <a:srgbClr val="FFFF00"/>
                          </a:highlight>
                        </a:rPr>
                        <a:t>4 Lakh</a:t>
                      </a:r>
                    </a:p>
                  </a:txBody>
                  <a:tcPr/>
                </a:tc>
                <a:tc>
                  <a:txBody>
                    <a:bodyPr/>
                    <a:lstStyle/>
                    <a:p>
                      <a:pPr>
                        <a:lnSpc>
                          <a:spcPct val="90000"/>
                        </a:lnSpc>
                        <a:buNone/>
                      </a:pPr>
                      <a:r>
                        <a:rPr lang="en-US" sz="2400" dirty="0">
                          <a:highlight>
                            <a:srgbClr val="FFFF00"/>
                          </a:highlight>
                        </a:rPr>
                        <a:t>50 Lakh</a:t>
                      </a:r>
                    </a:p>
                  </a:txBody>
                  <a:tcPr/>
                </a:tc>
                <a:tc>
                  <a:txBody>
                    <a:bodyPr/>
                    <a:lstStyle/>
                    <a:p>
                      <a:pPr>
                        <a:lnSpc>
                          <a:spcPct val="90000"/>
                        </a:lnSpc>
                        <a:buNone/>
                      </a:pPr>
                      <a:r>
                        <a:rPr lang="en-US" sz="2400" dirty="0">
                          <a:highlight>
                            <a:srgbClr val="FFFF00"/>
                          </a:highlight>
                        </a:rPr>
                        <a:t>Loss</a:t>
                      </a:r>
                    </a:p>
                  </a:txBody>
                  <a:tcPr/>
                </a:tc>
                <a:tc vMerge="1">
                  <a:txBody>
                    <a:bodyPr/>
                    <a:lstStyle/>
                    <a:p>
                      <a:endParaRPr lang="en-US"/>
                    </a:p>
                  </a:txBody>
                  <a:tcPr/>
                </a:tc>
                <a:tc>
                  <a:txBody>
                    <a:bodyPr/>
                    <a:lstStyle/>
                    <a:p>
                      <a:pPr>
                        <a:lnSpc>
                          <a:spcPct val="90000"/>
                        </a:lnSpc>
                        <a:buNone/>
                      </a:pPr>
                      <a:r>
                        <a:rPr lang="en-US" sz="2400" dirty="0">
                          <a:highlight>
                            <a:srgbClr val="FFFF00"/>
                          </a:highlight>
                          <a:sym typeface="+mn-ea"/>
                        </a:rPr>
                        <a:t>Valuation less 10% of </a:t>
                      </a:r>
                      <a:r>
                        <a:rPr lang="en-US" sz="2400" b="1" i="1" u="sng" dirty="0">
                          <a:solidFill>
                            <a:srgbClr val="FF0000"/>
                          </a:solidFill>
                          <a:highlight>
                            <a:srgbClr val="FFFF00"/>
                          </a:highlight>
                          <a:sym typeface="+mn-ea"/>
                        </a:rPr>
                        <a:t>outstanding</a:t>
                      </a:r>
                    </a:p>
                  </a:txBody>
                  <a:tcPr/>
                </a:tc>
                <a:extLst>
                  <a:ext uri="{0D108BD9-81ED-4DB2-BD59-A6C34878D82A}">
                    <a16:rowId xmlns:a16="http://schemas.microsoft.com/office/drawing/2014/main" val="10003"/>
                  </a:ext>
                </a:extLst>
              </a:tr>
              <a:tr h="1115060">
                <a:tc>
                  <a:txBody>
                    <a:bodyPr/>
                    <a:lstStyle/>
                    <a:p>
                      <a:pPr>
                        <a:lnSpc>
                          <a:spcPct val="90000"/>
                        </a:lnSpc>
                        <a:buNone/>
                      </a:pPr>
                      <a:r>
                        <a:rPr lang="en-US" sz="2400" dirty="0"/>
                        <a:t>4</a:t>
                      </a:r>
                    </a:p>
                  </a:txBody>
                  <a:tcPr/>
                </a:tc>
                <a:tc>
                  <a:txBody>
                    <a:bodyPr/>
                    <a:lstStyle/>
                    <a:p>
                      <a:pPr>
                        <a:lnSpc>
                          <a:spcPct val="90000"/>
                        </a:lnSpc>
                        <a:buNone/>
                      </a:pPr>
                      <a:r>
                        <a:rPr lang="en-US" sz="2400" dirty="0"/>
                        <a:t>50 Lakh</a:t>
                      </a:r>
                    </a:p>
                  </a:txBody>
                  <a:tcPr/>
                </a:tc>
                <a:tc>
                  <a:txBody>
                    <a:bodyPr/>
                    <a:lstStyle/>
                    <a:p>
                      <a:pPr>
                        <a:lnSpc>
                          <a:spcPct val="90000"/>
                        </a:lnSpc>
                        <a:buNone/>
                      </a:pPr>
                      <a:r>
                        <a:rPr lang="en-US" sz="2400" dirty="0">
                          <a:highlight>
                            <a:srgbClr val="FFFF00"/>
                          </a:highlight>
                        </a:rPr>
                        <a:t>4 Lakh</a:t>
                      </a:r>
                    </a:p>
                  </a:txBody>
                  <a:tcPr/>
                </a:tc>
                <a:tc>
                  <a:txBody>
                    <a:bodyPr/>
                    <a:lstStyle/>
                    <a:p>
                      <a:pPr>
                        <a:lnSpc>
                          <a:spcPct val="90000"/>
                        </a:lnSpc>
                        <a:buNone/>
                      </a:pPr>
                      <a:r>
                        <a:rPr lang="en-US" sz="2400" dirty="0">
                          <a:highlight>
                            <a:srgbClr val="FFFF00"/>
                          </a:highlight>
                        </a:rPr>
                        <a:t>39 Lakh</a:t>
                      </a:r>
                    </a:p>
                  </a:txBody>
                  <a:tcPr/>
                </a:tc>
                <a:tc>
                  <a:txBody>
                    <a:bodyPr/>
                    <a:lstStyle/>
                    <a:p>
                      <a:pPr>
                        <a:lnSpc>
                          <a:spcPct val="90000"/>
                        </a:lnSpc>
                        <a:buNone/>
                      </a:pPr>
                      <a:r>
                        <a:rPr lang="en-US" sz="2400" dirty="0">
                          <a:highlight>
                            <a:srgbClr val="FFFF00"/>
                          </a:highlight>
                        </a:rPr>
                        <a:t>Doubtful Category</a:t>
                      </a:r>
                    </a:p>
                  </a:txBody>
                  <a:tcPr/>
                </a:tc>
                <a:tc vMerge="1">
                  <a:txBody>
                    <a:bodyPr/>
                    <a:lstStyle/>
                    <a:p>
                      <a:endParaRPr lang="en-US"/>
                    </a:p>
                  </a:txBody>
                  <a:tcPr/>
                </a:tc>
                <a:tc>
                  <a:txBody>
                    <a:bodyPr/>
                    <a:lstStyle/>
                    <a:p>
                      <a:pPr>
                        <a:lnSpc>
                          <a:spcPct val="90000"/>
                        </a:lnSpc>
                        <a:buNone/>
                      </a:pPr>
                      <a:r>
                        <a:rPr lang="en-US" sz="2400" dirty="0">
                          <a:highlight>
                            <a:srgbClr val="FFFF00"/>
                          </a:highlight>
                          <a:sym typeface="+mn-ea"/>
                        </a:rPr>
                        <a:t>Valuation more than 10% of outstanding</a:t>
                      </a:r>
                    </a:p>
                    <a:p>
                      <a:pPr>
                        <a:buNone/>
                      </a:pPr>
                      <a:endParaRPr lang="en-US" sz="2400" dirty="0">
                        <a:highlight>
                          <a:srgbClr val="FFFF00"/>
                        </a:highlight>
                        <a:sym typeface="+mn-ea"/>
                      </a:endParaRP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ym typeface="+mn-ea"/>
              </a:rPr>
              <a:t>NPA Through Lens of RBI</a:t>
            </a:r>
            <a:endParaRPr lang="en-US" dirty="0"/>
          </a:p>
        </p:txBody>
      </p:sp>
      <p:sp>
        <p:nvSpPr>
          <p:cNvPr id="3" name="Content Placeholder 2"/>
          <p:cNvSpPr>
            <a:spLocks noGrp="1"/>
          </p:cNvSpPr>
          <p:nvPr>
            <p:ph idx="1"/>
          </p:nvPr>
        </p:nvSpPr>
        <p:spPr/>
        <p:txBody>
          <a:bodyPr>
            <a:normAutofit fontScale="77500" lnSpcReduction="20000"/>
          </a:bodyPr>
          <a:lstStyle/>
          <a:p>
            <a:pPr algn="just">
              <a:buFont typeface="Wingdings" panose="05000000000000000000" pitchFamily="2" charset="2"/>
              <a:buChar char="Ø"/>
            </a:pPr>
            <a:r>
              <a:rPr lang="en-US" dirty="0"/>
              <a:t>Mr. Urjit Patel enjoy staff loan, What are NPA norms. </a:t>
            </a:r>
          </a:p>
          <a:p>
            <a:pPr algn="just">
              <a:buFont typeface="Wingdings" panose="05000000000000000000" pitchFamily="2" charset="2"/>
              <a:buChar char="Ø"/>
            </a:pPr>
            <a:r>
              <a:rPr lang="en-US" dirty="0"/>
              <a:t> Such loans/advances should be classified as NPA only when there is a </a:t>
            </a:r>
            <a:r>
              <a:rPr lang="en-US" b="1" i="1" u="sng" dirty="0"/>
              <a:t>default in repayment</a:t>
            </a:r>
            <a:r>
              <a:rPr lang="en-US" dirty="0"/>
              <a:t> of instalment of principal or payment of interest on the </a:t>
            </a:r>
            <a:r>
              <a:rPr lang="en-US" b="1" i="1" u="sng" dirty="0"/>
              <a:t>respective due dates.</a:t>
            </a:r>
            <a:r>
              <a:rPr lang="en-US" dirty="0"/>
              <a:t> (Para 4.2.12.2)</a:t>
            </a:r>
          </a:p>
          <a:p>
            <a:pPr algn="just">
              <a:buFont typeface="Wingdings" panose="05000000000000000000" pitchFamily="2" charset="2"/>
              <a:buChar char="Ø"/>
            </a:pPr>
            <a:r>
              <a:rPr lang="en-US" dirty="0"/>
              <a:t>Agriculture loan classification criteria.</a:t>
            </a:r>
          </a:p>
          <a:p>
            <a:pPr algn="just">
              <a:buFont typeface="Wingdings" panose="05000000000000000000" pitchFamily="2" charset="2"/>
              <a:buChar char="Ø"/>
            </a:pPr>
            <a:r>
              <a:rPr lang="en-US" dirty="0"/>
              <a:t>Overdue for two crop seasons for short duration crops - One Crop seasons for Long Term -</a:t>
            </a:r>
            <a:r>
              <a:rPr lang="en-US" b="1" i="1" u="sng" dirty="0"/>
              <a:t>90 Days norm applied to Agriculture Loan - Bank Audit Guidance Note Chapter 10 Para 10.37</a:t>
            </a:r>
          </a:p>
          <a:p>
            <a:pPr algn="just">
              <a:buFont typeface="Wingdings" panose="05000000000000000000" pitchFamily="2" charset="2"/>
              <a:buChar char="Ø"/>
            </a:pPr>
            <a:r>
              <a:rPr lang="en-US" dirty="0"/>
              <a:t>Mr. RBL Partnership Firm (</a:t>
            </a:r>
            <a:r>
              <a:rPr lang="en-US" dirty="0">
                <a:sym typeface="+mn-ea"/>
              </a:rPr>
              <a:t>Farmers directly engaged in Agriculture) </a:t>
            </a:r>
            <a:r>
              <a:rPr lang="en-US" dirty="0"/>
              <a:t>enjoy Agriculture credit limit Rs. 2.05 Cr. Which norms would apply viz. Agriculture or 90 Days?</a:t>
            </a:r>
          </a:p>
          <a:p>
            <a:pPr algn="just">
              <a:buFont typeface="Wingdings" panose="05000000000000000000" pitchFamily="2" charset="2"/>
              <a:buChar char="Ø"/>
            </a:pPr>
            <a:r>
              <a:rPr lang="en-US" b="1" i="1" u="sng" dirty="0"/>
              <a:t>Loans to corporate farmers</a:t>
            </a:r>
            <a:r>
              <a:rPr lang="en-US" dirty="0"/>
              <a:t>, farmers' producer organizations / companies of individual farmers, partnership firms and co-operatives of farmers directly engaged in Agriculture only up to an </a:t>
            </a:r>
            <a:r>
              <a:rPr lang="en-US" b="1" i="1" u="sng" dirty="0"/>
              <a:t>aggregate limit of 2 crore per borrower.</a:t>
            </a:r>
            <a:r>
              <a:rPr lang="en-US" dirty="0"/>
              <a:t> Normal </a:t>
            </a:r>
            <a:r>
              <a:rPr lang="en-US" b="1" i="1" u="sng" dirty="0"/>
              <a:t>(90 Days norms applied for above Rs. 2 Cr.)</a:t>
            </a:r>
            <a:r>
              <a:rPr lang="en-US" dirty="0"/>
              <a:t> - (Para 4.2.13.2 with Annex - 2)</a:t>
            </a:r>
          </a:p>
        </p:txBody>
      </p:sp>
      <p:sp>
        <p:nvSpPr>
          <p:cNvPr id="4" name="Footer Placeholder 3"/>
          <p:cNvSpPr>
            <a:spLocks noGrp="1"/>
          </p:cNvSpPr>
          <p:nvPr>
            <p:ph type="ftr" sz="quarter" idx="11"/>
          </p:nvPr>
        </p:nvSpPr>
        <p:spPr/>
        <p:txBody>
          <a:bodyPr/>
          <a:lstStyle/>
          <a:p>
            <a:r>
              <a:rPr lang="en-IN" dirty="0"/>
              <a:t>CA Gopal Dhakan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ym typeface="+mn-ea"/>
              </a:rPr>
              <a:t>NPA Through Lens of RBI</a:t>
            </a:r>
            <a:endParaRPr lang="en-IN" dirty="0"/>
          </a:p>
        </p:txBody>
      </p:sp>
      <p:sp>
        <p:nvSpPr>
          <p:cNvPr id="3" name="Content Placeholder 2"/>
          <p:cNvSpPr>
            <a:spLocks noGrp="1"/>
          </p:cNvSpPr>
          <p:nvPr>
            <p:ph idx="1"/>
          </p:nvPr>
        </p:nvSpPr>
        <p:spPr/>
        <p:txBody>
          <a:bodyPr>
            <a:normAutofit fontScale="90000" lnSpcReduction="20000"/>
          </a:bodyPr>
          <a:lstStyle/>
          <a:p>
            <a:pPr algn="just">
              <a:buFont typeface="Wingdings" panose="05000000000000000000" pitchFamily="2" charset="2"/>
              <a:buChar char="Ø"/>
            </a:pPr>
            <a:r>
              <a:rPr lang="en-US" dirty="0"/>
              <a:t>Glass Story - Attended Seminar of Bank Branch Audit - Bank Branch Audit is remunerative?</a:t>
            </a:r>
          </a:p>
          <a:p>
            <a:pPr algn="just">
              <a:buFont typeface="Wingdings" panose="05000000000000000000" pitchFamily="2" charset="2"/>
              <a:buChar char="Ø"/>
            </a:pPr>
            <a:r>
              <a:rPr lang="en-US" dirty="0"/>
              <a:t>Neo Banking - No Branch, No Audit</a:t>
            </a:r>
          </a:p>
          <a:p>
            <a:pPr algn="just">
              <a:buFont typeface="Wingdings" panose="05000000000000000000" pitchFamily="2" charset="2"/>
              <a:buChar char="Ø"/>
            </a:pPr>
            <a:r>
              <a:rPr lang="en-US" dirty="0"/>
              <a:t>Peer to Peer Banking </a:t>
            </a:r>
          </a:p>
          <a:p>
            <a:pPr algn="just">
              <a:buFont typeface="Wingdings" panose="05000000000000000000" pitchFamily="2" charset="2"/>
              <a:buChar char="Ø"/>
            </a:pPr>
            <a:r>
              <a:rPr lang="en-US" dirty="0"/>
              <a:t>Fin tech Technology </a:t>
            </a:r>
          </a:p>
          <a:p>
            <a:pPr algn="just">
              <a:buFont typeface="Wingdings" panose="05000000000000000000" pitchFamily="2" charset="2"/>
              <a:buChar char="Ø"/>
            </a:pPr>
            <a:r>
              <a:rPr lang="en-US" dirty="0"/>
              <a:t>Regulatory Send Box </a:t>
            </a:r>
          </a:p>
          <a:p>
            <a:pPr algn="just">
              <a:buFont typeface="Wingdings" panose="05000000000000000000" pitchFamily="2" charset="2"/>
              <a:buChar char="Ø"/>
            </a:pPr>
            <a:r>
              <a:rPr lang="en-US" dirty="0"/>
              <a:t>https://fintech.rbi.org.in</a:t>
            </a:r>
          </a:p>
          <a:p>
            <a:pPr algn="just">
              <a:buFont typeface="Wingdings" panose="05000000000000000000" pitchFamily="2" charset="2"/>
              <a:buChar char="Ø"/>
            </a:pPr>
            <a:r>
              <a:rPr lang="en-US" dirty="0"/>
              <a:t>Account Aggregator</a:t>
            </a:r>
          </a:p>
          <a:p>
            <a:pPr algn="just">
              <a:buFont typeface="Wingdings" panose="05000000000000000000" pitchFamily="2" charset="2"/>
              <a:buChar char="Ø"/>
            </a:pPr>
            <a:r>
              <a:rPr lang="en-IN" dirty="0">
                <a:hlinkClick r:id="rId2" action="ppaction://hlinkfile"/>
              </a:rPr>
              <a:t>PCR</a:t>
            </a:r>
            <a:r>
              <a:rPr lang="en-IN" dirty="0"/>
              <a:t> – </a:t>
            </a:r>
            <a:r>
              <a:rPr lang="en-US" dirty="0">
                <a:sym typeface="+mn-ea"/>
              </a:rPr>
              <a:t> NFIR - National Financial Information Registry (Budget Proposal)</a:t>
            </a:r>
            <a:endParaRPr lang="en-IN" dirty="0"/>
          </a:p>
          <a:p>
            <a:pPr algn="just">
              <a:buFont typeface="Wingdings" panose="05000000000000000000" pitchFamily="2" charset="2"/>
              <a:buChar char="Ø"/>
            </a:pPr>
            <a:r>
              <a:rPr lang="en-IN" dirty="0"/>
              <a:t>Now, Banking Industry change – Non Fund Based also issue online with help of Fin teach</a:t>
            </a:r>
            <a:endParaRPr lang="en-US" dirty="0"/>
          </a:p>
          <a:p>
            <a:pPr algn="just">
              <a:buFontTx/>
              <a:buChar char="-"/>
            </a:pPr>
            <a:endParaRPr lang="en-IN" dirty="0"/>
          </a:p>
        </p:txBody>
      </p:sp>
      <p:sp>
        <p:nvSpPr>
          <p:cNvPr id="4" name="Footer Placeholder 3"/>
          <p:cNvSpPr>
            <a:spLocks noGrp="1"/>
          </p:cNvSpPr>
          <p:nvPr>
            <p:ph type="ftr" sz="quarter" idx="11"/>
          </p:nvPr>
        </p:nvSpPr>
        <p:spPr/>
        <p:txBody>
          <a:bodyPr/>
          <a:lstStyle/>
          <a:p>
            <a:r>
              <a:rPr lang="en-IN" dirty="0"/>
              <a:t>CA Gopal Dhakan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ym typeface="+mn-ea"/>
              </a:rPr>
              <a:t>NPA Through Lens of RBI</a:t>
            </a:r>
            <a:endParaRPr lang="en-US" dirty="0"/>
          </a:p>
        </p:txBody>
      </p:sp>
      <p:sp>
        <p:nvSpPr>
          <p:cNvPr id="3" name="Content Placeholder 2"/>
          <p:cNvSpPr>
            <a:spLocks noGrp="1"/>
          </p:cNvSpPr>
          <p:nvPr>
            <p:ph idx="1"/>
          </p:nvPr>
        </p:nvSpPr>
        <p:spPr>
          <a:xfrm>
            <a:off x="838200" y="1814830"/>
            <a:ext cx="10515600" cy="4351338"/>
          </a:xfrm>
        </p:spPr>
        <p:txBody>
          <a:bodyPr>
            <a:normAutofit fontScale="92500"/>
          </a:bodyPr>
          <a:lstStyle/>
          <a:p>
            <a:pPr algn="just">
              <a:buFont typeface="Wingdings" panose="05000000000000000000" pitchFamily="2" charset="2"/>
              <a:buChar char="Ø"/>
            </a:pPr>
            <a:r>
              <a:rPr lang="en-US" dirty="0"/>
              <a:t>RBL Bank sanction Machinery Loan to Mr. </a:t>
            </a:r>
            <a:r>
              <a:rPr lang="en-US" dirty="0" err="1"/>
              <a:t>Urjit</a:t>
            </a:r>
            <a:r>
              <a:rPr lang="en-US" dirty="0"/>
              <a:t> Patel. Machinery imported from Ukraine. The machine not yet delivered due to War and Bank further extended moratorium up to 1.5 year. EMI is regular. NPA Status. </a:t>
            </a:r>
          </a:p>
          <a:p>
            <a:pPr algn="just">
              <a:buFont typeface="Wingdings" panose="05000000000000000000" pitchFamily="2" charset="2"/>
              <a:buChar char="Ø"/>
            </a:pPr>
            <a:r>
              <a:rPr lang="en-US" dirty="0"/>
              <a:t>DCCO Guideline to whom applicable.</a:t>
            </a:r>
          </a:p>
          <a:p>
            <a:pPr algn="just">
              <a:buFont typeface="Wingdings" panose="05000000000000000000" pitchFamily="2" charset="2"/>
              <a:buChar char="Ø"/>
            </a:pPr>
            <a:r>
              <a:rPr lang="en-US" dirty="0"/>
              <a:t>Applicable to all Project Loan  and meaning of  ‘Project Loan’ would mean any </a:t>
            </a:r>
            <a:r>
              <a:rPr lang="en-US" b="1" i="1" u="sng" dirty="0"/>
              <a:t>term loan</a:t>
            </a:r>
            <a:r>
              <a:rPr lang="en-US" dirty="0"/>
              <a:t> (Not apply to CC/OD) which is extended for the </a:t>
            </a:r>
            <a:r>
              <a:rPr lang="en-US" b="1" i="1" u="sng" dirty="0"/>
              <a:t>purpose of setting up of an economic venture.</a:t>
            </a:r>
            <a:endParaRPr lang="en-US" dirty="0"/>
          </a:p>
          <a:p>
            <a:pPr algn="just">
              <a:buFont typeface="Wingdings" panose="05000000000000000000" pitchFamily="2" charset="2"/>
              <a:buChar char="Ø"/>
            </a:pPr>
            <a:r>
              <a:rPr lang="en-US" dirty="0">
                <a:sym typeface="+mn-ea"/>
              </a:rPr>
              <a:t>Account should be classified into NPA even though borrower pays EMI regularly.</a:t>
            </a:r>
            <a:endParaRPr lang="en-US" dirty="0"/>
          </a:p>
          <a:p>
            <a:pPr algn="just">
              <a:buFont typeface="Wingdings" panose="05000000000000000000" pitchFamily="2" charset="2"/>
              <a:buChar char="Ø"/>
            </a:pPr>
            <a:r>
              <a:rPr lang="en-US" dirty="0"/>
              <a:t>DCCO needs to mentioned in appraisal note (CBS as well.!).</a:t>
            </a:r>
          </a:p>
          <a:p>
            <a:pPr algn="just"/>
            <a:endParaRPr lang="en-US" dirty="0"/>
          </a:p>
        </p:txBody>
      </p:sp>
      <p:sp>
        <p:nvSpPr>
          <p:cNvPr id="4" name="Footer Placeholder 3"/>
          <p:cNvSpPr>
            <a:spLocks noGrp="1"/>
          </p:cNvSpPr>
          <p:nvPr>
            <p:ph type="ftr" sz="quarter" idx="11"/>
          </p:nvPr>
        </p:nvSpPr>
        <p:spPr/>
        <p:txBody>
          <a:bodyPr/>
          <a:lstStyle/>
          <a:p>
            <a:r>
              <a:rPr lang="en-IN" dirty="0"/>
              <a:t>CA Gopal Dhakan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36270"/>
          </a:xfrm>
        </p:spPr>
        <p:txBody>
          <a:bodyPr>
            <a:normAutofit fontScale="90000"/>
          </a:bodyPr>
          <a:lstStyle/>
          <a:p>
            <a:r>
              <a:rPr lang="en-US" dirty="0"/>
              <a:t>Project Loan - Asset Classification</a:t>
            </a:r>
          </a:p>
        </p:txBody>
      </p:sp>
      <p:sp>
        <p:nvSpPr>
          <p:cNvPr id="4" name="Footer Placeholder 3"/>
          <p:cNvSpPr>
            <a:spLocks noGrp="1"/>
          </p:cNvSpPr>
          <p:nvPr>
            <p:ph type="ftr" sz="quarter" idx="11"/>
          </p:nvPr>
        </p:nvSpPr>
        <p:spPr/>
        <p:txBody>
          <a:bodyPr/>
          <a:lstStyle/>
          <a:p>
            <a:r>
              <a:rPr lang="en-IN" dirty="0"/>
              <a:t>CA Gopal Dhakan</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120907786"/>
              </p:ext>
            </p:extLst>
          </p:nvPr>
        </p:nvGraphicFramePr>
        <p:xfrm>
          <a:off x="838200" y="1275715"/>
          <a:ext cx="10515600" cy="5491742"/>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20000"/>
                    </a:ext>
                  </a:extLst>
                </a:gridCol>
                <a:gridCol w="3505200">
                  <a:extLst>
                    <a:ext uri="{9D8B030D-6E8A-4147-A177-3AD203B41FA5}">
                      <a16:colId xmlns:a16="http://schemas.microsoft.com/office/drawing/2014/main" val="20001"/>
                    </a:ext>
                  </a:extLst>
                </a:gridCol>
                <a:gridCol w="3505200">
                  <a:extLst>
                    <a:ext uri="{9D8B030D-6E8A-4147-A177-3AD203B41FA5}">
                      <a16:colId xmlns:a16="http://schemas.microsoft.com/office/drawing/2014/main" val="20002"/>
                    </a:ext>
                  </a:extLst>
                </a:gridCol>
              </a:tblGrid>
              <a:tr h="350520">
                <a:tc>
                  <a:txBody>
                    <a:bodyPr/>
                    <a:lstStyle/>
                    <a:p>
                      <a:r>
                        <a:rPr lang="en-US" sz="2000" b="0" dirty="0">
                          <a:solidFill>
                            <a:schemeClr val="tx1"/>
                          </a:solidFill>
                          <a:latin typeface="Calibri" panose="020F0502020204030204" charset="0"/>
                          <a:ea typeface="Verdana" panose="020B0604030504040204" pitchFamily="34" charset="0"/>
                          <a:cs typeface="Calibri" panose="020F0502020204030204" charset="0"/>
                        </a:rPr>
                        <a:t>Particular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b="0" dirty="0">
                          <a:solidFill>
                            <a:schemeClr val="tx1"/>
                          </a:solidFill>
                          <a:latin typeface="Calibri" panose="020F0502020204030204" charset="0"/>
                          <a:ea typeface="Verdana" panose="020B0604030504040204" pitchFamily="34" charset="0"/>
                          <a:cs typeface="Calibri" panose="020F0502020204030204" charset="0"/>
                        </a:rPr>
                        <a:t>Infrastructure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b="0" dirty="0">
                          <a:solidFill>
                            <a:schemeClr val="tx1"/>
                          </a:solidFill>
                          <a:latin typeface="Calibri" panose="020F0502020204030204" charset="0"/>
                          <a:ea typeface="Verdana" panose="020B0604030504040204" pitchFamily="34" charset="0"/>
                          <a:cs typeface="Calibri" panose="020F0502020204030204" charset="0"/>
                        </a:rPr>
                        <a:t>Non Infrastructure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336525">
                <a:tc>
                  <a:txBody>
                    <a:bodyPr/>
                    <a:lstStyle/>
                    <a:p>
                      <a:r>
                        <a:rPr lang="en-US" sz="2000" b="0" kern="1200" dirty="0">
                          <a:solidFill>
                            <a:schemeClr val="tx1"/>
                          </a:solidFill>
                          <a:latin typeface="Calibri" panose="020F0502020204030204" charset="0"/>
                          <a:ea typeface="Verdana" panose="020B0604030504040204" pitchFamily="34" charset="0"/>
                          <a:cs typeface="Calibri" panose="020F0502020204030204" charset="0"/>
                        </a:rPr>
                        <a:t>Classified as NPA if it fails to commence commercial operations within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b="0" kern="1200" dirty="0">
                          <a:solidFill>
                            <a:schemeClr val="tx1"/>
                          </a:solidFill>
                          <a:latin typeface="Calibri" panose="020F0502020204030204" charset="0"/>
                          <a:ea typeface="Verdana" panose="020B0604030504040204" pitchFamily="34" charset="0"/>
                          <a:cs typeface="Calibri" panose="020F0502020204030204" charset="0"/>
                        </a:rPr>
                        <a:t>Two (2) years from the original DCCO, even if regular as per record of recovery.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2000" b="0" kern="1200" dirty="0">
                          <a:solidFill>
                            <a:schemeClr val="tx1"/>
                          </a:solidFill>
                          <a:latin typeface="Calibri" panose="020F0502020204030204" charset="0"/>
                          <a:ea typeface="Verdana" panose="020B0604030504040204" pitchFamily="34" charset="0"/>
                          <a:cs typeface="Calibri" panose="020F0502020204030204" charset="0"/>
                        </a:rPr>
                        <a:t>One (1) years from the original DCCO, even if regular as per record of recovery.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085927">
                <a:tc>
                  <a:txBody>
                    <a:bodyPr/>
                    <a:lstStyle/>
                    <a:p>
                      <a:pPr marL="0" algn="l" defTabSz="914400" rtl="0" eaLnBrk="1" latinLnBrk="0" hangingPunct="1"/>
                      <a:r>
                        <a:rPr lang="en-US" sz="2000" b="0" kern="1200" dirty="0">
                          <a:solidFill>
                            <a:schemeClr val="tx1"/>
                          </a:solidFill>
                          <a:latin typeface="Calibri" panose="020F0502020204030204" charset="0"/>
                          <a:ea typeface="Verdana" panose="020B0604030504040204" pitchFamily="34" charset="0"/>
                          <a:cs typeface="Calibri" panose="020F0502020204030204" charset="0"/>
                        </a:rPr>
                        <a:t>Standard account </a:t>
                      </a:r>
                      <a:r>
                        <a:rPr lang="en-US" sz="2000" b="0" u="sng" kern="1200" dirty="0">
                          <a:solidFill>
                            <a:schemeClr val="tx1"/>
                          </a:solidFill>
                          <a:latin typeface="Calibri" panose="020F0502020204030204" charset="0"/>
                          <a:ea typeface="Verdana" panose="020B0604030504040204" pitchFamily="34" charset="0"/>
                          <a:cs typeface="Calibri" panose="020F0502020204030204" charset="0"/>
                        </a:rPr>
                        <a:t>Restructured</a:t>
                      </a:r>
                      <a:r>
                        <a:rPr lang="en-US" sz="2000" b="0" kern="1200" dirty="0">
                          <a:solidFill>
                            <a:schemeClr val="tx1"/>
                          </a:solidFill>
                          <a:latin typeface="Calibri" panose="020F0502020204030204" charset="0"/>
                          <a:ea typeface="Verdana" panose="020B0604030504040204" pitchFamily="34" charset="0"/>
                          <a:cs typeface="Calibri" panose="020F0502020204030204" charset="0"/>
                        </a:rPr>
                        <a:t> any time during the period up to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en-US" sz="2000" b="0" kern="1200" dirty="0">
                          <a:solidFill>
                            <a:schemeClr val="tx1"/>
                          </a:solidFill>
                          <a:latin typeface="Calibri" panose="020F0502020204030204" charset="0"/>
                          <a:ea typeface="Verdana" panose="020B0604030504040204" pitchFamily="34" charset="0"/>
                          <a:cs typeface="Calibri" panose="020F0502020204030204" charset="0"/>
                        </a:rPr>
                        <a:t>Two (2) years from the original DCCO, it can be retained</a:t>
                      </a:r>
                      <a:r>
                        <a:rPr lang="en-US" sz="2000" b="0" kern="1200" baseline="0" dirty="0">
                          <a:solidFill>
                            <a:schemeClr val="tx1"/>
                          </a:solidFill>
                          <a:latin typeface="Calibri" panose="020F0502020204030204" charset="0"/>
                          <a:ea typeface="Verdana" panose="020B0604030504040204" pitchFamily="34" charset="0"/>
                          <a:cs typeface="Calibri" panose="020F0502020204030204" charset="0"/>
                        </a:rPr>
                        <a:t> as standard.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2000" b="0" kern="1200" dirty="0">
                          <a:solidFill>
                            <a:schemeClr val="tx1"/>
                          </a:solidFill>
                          <a:latin typeface="Calibri" panose="020F0502020204030204" charset="0"/>
                          <a:ea typeface="Verdana" panose="020B0604030504040204" pitchFamily="34" charset="0"/>
                          <a:cs typeface="Calibri" panose="020F0502020204030204" charset="0"/>
                        </a:rPr>
                        <a:t>Two (2) years from the original DCCO, it can be retained</a:t>
                      </a:r>
                      <a:r>
                        <a:rPr lang="en-US" sz="2000" b="0" kern="1200" baseline="0" dirty="0">
                          <a:solidFill>
                            <a:schemeClr val="tx1"/>
                          </a:solidFill>
                          <a:latin typeface="Calibri" panose="020F0502020204030204" charset="0"/>
                          <a:ea typeface="Verdana" panose="020B0604030504040204" pitchFamily="34" charset="0"/>
                          <a:cs typeface="Calibri" panose="020F0502020204030204" charset="0"/>
                        </a:rPr>
                        <a:t> as standard.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336525">
                <a:tc>
                  <a:txBody>
                    <a:bodyPr/>
                    <a:lstStyle/>
                    <a:p>
                      <a:pPr marL="0" algn="l" defTabSz="914400" rtl="0" eaLnBrk="1" latinLnBrk="0" hangingPunct="1"/>
                      <a:r>
                        <a:rPr lang="en-US" sz="2000" b="0" u="sng" kern="1200" dirty="0">
                          <a:solidFill>
                            <a:schemeClr val="tx1"/>
                          </a:solidFill>
                          <a:latin typeface="Calibri" panose="020F0502020204030204" charset="0"/>
                          <a:ea typeface="Verdana" panose="020B0604030504040204" pitchFamily="34" charset="0"/>
                          <a:cs typeface="Calibri" panose="020F0502020204030204" charset="0"/>
                        </a:rPr>
                        <a:t>Fresh DCCO is fixed</a:t>
                      </a:r>
                      <a:r>
                        <a:rPr lang="en-US" sz="2000" b="0" u="sng" kern="1200" baseline="0" dirty="0">
                          <a:solidFill>
                            <a:schemeClr val="tx1"/>
                          </a:solidFill>
                          <a:latin typeface="Calibri" panose="020F0502020204030204" charset="0"/>
                          <a:ea typeface="Verdana" panose="020B0604030504040204" pitchFamily="34" charset="0"/>
                          <a:cs typeface="Calibri" panose="020F0502020204030204" charset="0"/>
                        </a:rPr>
                        <a:t> </a:t>
                      </a:r>
                      <a:r>
                        <a:rPr lang="en-US" sz="2000" b="0" u="none" kern="1200" baseline="0" dirty="0">
                          <a:solidFill>
                            <a:schemeClr val="tx1"/>
                          </a:solidFill>
                          <a:latin typeface="Calibri" panose="020F0502020204030204" charset="0"/>
                          <a:ea typeface="Verdana" panose="020B0604030504040204" pitchFamily="34" charset="0"/>
                          <a:cs typeface="Calibri" panose="020F0502020204030204" charset="0"/>
                        </a:rPr>
                        <a:t>1. </a:t>
                      </a:r>
                      <a:r>
                        <a:rPr lang="en-US" sz="2000" b="0" kern="1200" baseline="0" dirty="0">
                          <a:solidFill>
                            <a:schemeClr val="tx1"/>
                          </a:solidFill>
                          <a:latin typeface="Calibri" panose="020F0502020204030204" charset="0"/>
                          <a:ea typeface="Verdana" panose="020B0604030504040204" pitchFamily="34" charset="0"/>
                          <a:cs typeface="Calibri" panose="020F0502020204030204" charset="0"/>
                        </a:rPr>
                        <a:t>In cases involving court cases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en-US" sz="2000" b="0" kern="1200" dirty="0">
                          <a:solidFill>
                            <a:schemeClr val="tx1"/>
                          </a:solidFill>
                          <a:latin typeface="Calibri" panose="020F0502020204030204" charset="0"/>
                          <a:ea typeface="Verdana" panose="020B0604030504040204" pitchFamily="34" charset="0"/>
                          <a:cs typeface="Calibri" panose="020F0502020204030204" charset="0"/>
                        </a:rPr>
                        <a:t>Up to another Two (2) years (beyond extended period of 2 years) total 4</a:t>
                      </a:r>
                      <a:r>
                        <a:rPr lang="en-US" sz="2000" b="0" kern="1200" baseline="0" dirty="0">
                          <a:solidFill>
                            <a:schemeClr val="tx1"/>
                          </a:solidFill>
                          <a:latin typeface="Calibri" panose="020F0502020204030204" charset="0"/>
                          <a:ea typeface="Verdana" panose="020B0604030504040204" pitchFamily="34" charset="0"/>
                          <a:cs typeface="Calibri" panose="020F0502020204030204" charset="0"/>
                        </a:rPr>
                        <a:t> years </a:t>
                      </a:r>
                      <a:r>
                        <a:rPr lang="en-US" sz="2000" b="0" kern="1200" dirty="0">
                          <a:solidFill>
                            <a:schemeClr val="tx1"/>
                          </a:solidFill>
                          <a:latin typeface="Calibri" panose="020F0502020204030204" charset="0"/>
                          <a:ea typeface="Verdana" panose="020B0604030504040204" pitchFamily="34" charset="0"/>
                          <a:cs typeface="Calibri" panose="020F0502020204030204" charset="0"/>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en-US" sz="2000" b="0" kern="1200" dirty="0">
                          <a:solidFill>
                            <a:schemeClr val="tx1"/>
                          </a:solidFill>
                          <a:latin typeface="Calibri" panose="020F0502020204030204" charset="0"/>
                          <a:ea typeface="Verdana" panose="020B0604030504040204" pitchFamily="34" charset="0"/>
                          <a:cs typeface="Calibri" panose="020F050202020403020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336525">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2000" b="0" kern="1200" baseline="0" dirty="0">
                          <a:solidFill>
                            <a:schemeClr val="tx1"/>
                          </a:solidFill>
                          <a:latin typeface="Calibri" panose="020F0502020204030204" charset="0"/>
                          <a:ea typeface="Verdana" panose="020B0604030504040204" pitchFamily="34" charset="0"/>
                          <a:cs typeface="Calibri" panose="020F0502020204030204" charset="0"/>
                        </a:rPr>
                        <a:t>2. In cases involving other reasons beyond control of promoters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en-US" sz="2000" b="0" kern="1200" dirty="0">
                          <a:solidFill>
                            <a:schemeClr val="tx1"/>
                          </a:solidFill>
                          <a:latin typeface="Calibri" panose="020F0502020204030204" charset="0"/>
                          <a:ea typeface="Verdana" panose="020B0604030504040204" pitchFamily="34" charset="0"/>
                          <a:cs typeface="Calibri" panose="020F0502020204030204" charset="0"/>
                        </a:rPr>
                        <a:t>Up to another One (1) years (beyond extended period of 2 years) total 3</a:t>
                      </a:r>
                      <a:r>
                        <a:rPr lang="en-US" sz="2000" b="0" kern="1200" baseline="0" dirty="0">
                          <a:solidFill>
                            <a:schemeClr val="tx1"/>
                          </a:solidFill>
                          <a:latin typeface="Calibri" panose="020F0502020204030204" charset="0"/>
                          <a:ea typeface="Verdana" panose="020B0604030504040204" pitchFamily="34" charset="0"/>
                          <a:cs typeface="Calibri" panose="020F0502020204030204" charset="0"/>
                        </a:rPr>
                        <a:t> years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en-US" sz="2000" b="0" kern="1200" dirty="0">
                          <a:solidFill>
                            <a:schemeClr val="tx1"/>
                          </a:solidFill>
                          <a:latin typeface="Calibri" panose="020F0502020204030204" charset="0"/>
                          <a:ea typeface="Verdana" panose="020B0604030504040204" pitchFamily="34" charset="0"/>
                          <a:cs typeface="Calibri" panose="020F050202020403020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ym typeface="+mn-ea"/>
              </a:rPr>
              <a:t>NPA Through Lens of RBI</a:t>
            </a:r>
            <a:endParaRPr lang="en-US" dirty="0"/>
          </a:p>
        </p:txBody>
      </p:sp>
      <p:sp>
        <p:nvSpPr>
          <p:cNvPr id="3" name="Content Placeholder 2"/>
          <p:cNvSpPr>
            <a:spLocks noGrp="1"/>
          </p:cNvSpPr>
          <p:nvPr>
            <p:ph idx="1"/>
          </p:nvPr>
        </p:nvSpPr>
        <p:spPr/>
        <p:txBody>
          <a:bodyPr>
            <a:normAutofit lnSpcReduction="10000"/>
          </a:bodyPr>
          <a:lstStyle/>
          <a:p>
            <a:pPr algn="just">
              <a:buFont typeface="Wingdings" panose="05000000000000000000" pitchFamily="2" charset="2"/>
              <a:buChar char="Ø"/>
            </a:pPr>
            <a:r>
              <a:rPr lang="en-US" dirty="0"/>
              <a:t>NPA norms for credit card.</a:t>
            </a:r>
          </a:p>
          <a:p>
            <a:pPr algn="just">
              <a:buFont typeface="Wingdings" panose="05000000000000000000" pitchFamily="2" charset="2"/>
              <a:buChar char="Ø"/>
            </a:pPr>
            <a:r>
              <a:rPr lang="en-US" dirty="0"/>
              <a:t> A credit card account will be treated as non-performing asset </a:t>
            </a:r>
            <a:r>
              <a:rPr lang="en-US" b="1" i="1" u="sng" dirty="0"/>
              <a:t>if the minimum amount due, as mentioned in the statement, is not paid fully within 90 days</a:t>
            </a:r>
            <a:r>
              <a:rPr lang="en-US" dirty="0"/>
              <a:t> from the payment due date mentioned in the statement. (Para 4.2.19.2)</a:t>
            </a:r>
          </a:p>
          <a:p>
            <a:pPr algn="just">
              <a:buFont typeface="Wingdings" panose="05000000000000000000" pitchFamily="2" charset="2"/>
              <a:buChar char="Ø"/>
            </a:pPr>
            <a:r>
              <a:rPr lang="en-US" dirty="0"/>
              <a:t>Who is responsible for making adequate provision? (Bank Manager / RO / ZO / HO / Concurrent Auditor / Internal Auditor)</a:t>
            </a:r>
          </a:p>
          <a:p>
            <a:pPr algn="just">
              <a:buFont typeface="Wingdings" panose="05000000000000000000" pitchFamily="2" charset="2"/>
              <a:buChar char="Ø"/>
            </a:pPr>
            <a:r>
              <a:rPr lang="en-US" dirty="0"/>
              <a:t>The primary responsibility for making adequate provisions for any diminution in the value of loan assets, investment or other assets is that of the </a:t>
            </a:r>
            <a:r>
              <a:rPr lang="en-US" b="1" i="1" u="sng" dirty="0"/>
              <a:t>bank managements and the </a:t>
            </a:r>
            <a:r>
              <a:rPr lang="en-US" b="1" i="1" u="sng" dirty="0">
                <a:highlight>
                  <a:srgbClr val="FFFF00"/>
                </a:highlight>
              </a:rPr>
              <a:t>statutory auditors.</a:t>
            </a:r>
            <a:r>
              <a:rPr lang="en-US" dirty="0"/>
              <a:t> (Para 5.1.1)</a:t>
            </a:r>
          </a:p>
        </p:txBody>
      </p:sp>
      <p:sp>
        <p:nvSpPr>
          <p:cNvPr id="4" name="Footer Placeholder 3"/>
          <p:cNvSpPr>
            <a:spLocks noGrp="1"/>
          </p:cNvSpPr>
          <p:nvPr>
            <p:ph type="ftr" sz="quarter" idx="11"/>
          </p:nvPr>
        </p:nvSpPr>
        <p:spPr/>
        <p:txBody>
          <a:bodyPr/>
          <a:lstStyle/>
          <a:p>
            <a:r>
              <a:rPr lang="en-IN" dirty="0"/>
              <a:t>CA Gopal Dhakan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11835"/>
          </a:xfrm>
        </p:spPr>
        <p:txBody>
          <a:bodyPr>
            <a:normAutofit/>
          </a:bodyPr>
          <a:lstStyle/>
          <a:p>
            <a:r>
              <a:rPr lang="en-US" b="1" dirty="0">
                <a:solidFill>
                  <a:schemeClr val="tx1"/>
                </a:solidFill>
                <a:sym typeface="+mn-ea"/>
              </a:rPr>
              <a:t>Provisioning Norms</a:t>
            </a:r>
          </a:p>
        </p:txBody>
      </p:sp>
      <p:sp>
        <p:nvSpPr>
          <p:cNvPr id="4" name="Footer Placeholder 3"/>
          <p:cNvSpPr>
            <a:spLocks noGrp="1"/>
          </p:cNvSpPr>
          <p:nvPr>
            <p:ph type="ftr" sz="quarter" idx="11"/>
          </p:nvPr>
        </p:nvSpPr>
        <p:spPr/>
        <p:txBody>
          <a:bodyPr/>
          <a:lstStyle/>
          <a:p>
            <a:r>
              <a:rPr lang="en-IN" dirty="0"/>
              <a:t>CA Gopal Dhakan</a:t>
            </a:r>
          </a:p>
        </p:txBody>
      </p:sp>
      <p:graphicFrame>
        <p:nvGraphicFramePr>
          <p:cNvPr id="8" name="Content Placeholder 7"/>
          <p:cNvGraphicFramePr>
            <a:graphicFrameLocks noGrp="1"/>
          </p:cNvGraphicFramePr>
          <p:nvPr>
            <p:ph idx="1"/>
          </p:nvPr>
        </p:nvGraphicFramePr>
        <p:xfrm>
          <a:off x="774065" y="1842770"/>
          <a:ext cx="10515600" cy="4211320"/>
        </p:xfrm>
        <a:graphic>
          <a:graphicData uri="http://schemas.openxmlformats.org/drawingml/2006/table">
            <a:tbl>
              <a:tblPr firstRow="1" bandRow="1">
                <a:tableStyleId>{5C22544A-7EE6-4342-B048-85BDC9FD1C3A}</a:tableStyleId>
              </a:tblPr>
              <a:tblGrid>
                <a:gridCol w="2431415">
                  <a:extLst>
                    <a:ext uri="{9D8B030D-6E8A-4147-A177-3AD203B41FA5}">
                      <a16:colId xmlns:a16="http://schemas.microsoft.com/office/drawing/2014/main" val="20000"/>
                    </a:ext>
                  </a:extLst>
                </a:gridCol>
                <a:gridCol w="5946140">
                  <a:extLst>
                    <a:ext uri="{9D8B030D-6E8A-4147-A177-3AD203B41FA5}">
                      <a16:colId xmlns:a16="http://schemas.microsoft.com/office/drawing/2014/main" val="20001"/>
                    </a:ext>
                  </a:extLst>
                </a:gridCol>
                <a:gridCol w="2138045">
                  <a:extLst>
                    <a:ext uri="{9D8B030D-6E8A-4147-A177-3AD203B41FA5}">
                      <a16:colId xmlns:a16="http://schemas.microsoft.com/office/drawing/2014/main" val="20002"/>
                    </a:ext>
                  </a:extLst>
                </a:gridCol>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1800" b="0" dirty="0">
                          <a:solidFill>
                            <a:schemeClr val="tx1"/>
                          </a:solidFill>
                          <a:latin typeface="Verdana" panose="020B0604030504040204" pitchFamily="34" charset="0"/>
                          <a:ea typeface="Verdana" panose="020B0604030504040204" pitchFamily="34" charset="0"/>
                          <a:cs typeface="Verdana" panose="020B0604030504040204" pitchFamily="34" charset="0"/>
                        </a:rPr>
                        <a:t>Standard Asset</a:t>
                      </a:r>
                    </a:p>
                    <a:p>
                      <a:endParaRPr lang="en-US" sz="1800" b="0"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0" dirty="0">
                          <a:solidFill>
                            <a:schemeClr val="tx1"/>
                          </a:solidFill>
                          <a:latin typeface="Verdana" panose="020B0604030504040204" pitchFamily="34" charset="0"/>
                          <a:ea typeface="Verdana" panose="020B0604030504040204" pitchFamily="34" charset="0"/>
                          <a:cs typeface="Verdana" panose="020B0604030504040204" pitchFamily="34" charset="0"/>
                        </a:rPr>
                        <a:t>Farm Agricultural and SMEs Sectors</a:t>
                      </a:r>
                    </a:p>
                    <a:p>
                      <a:r>
                        <a:rPr lang="en-US" sz="1800" b="0" dirty="0">
                          <a:solidFill>
                            <a:schemeClr val="tx1"/>
                          </a:solidFill>
                          <a:latin typeface="Verdana" panose="020B0604030504040204" pitchFamily="34" charset="0"/>
                          <a:ea typeface="Verdana" panose="020B0604030504040204" pitchFamily="34" charset="0"/>
                          <a:cs typeface="Verdana" panose="020B0604030504040204" pitchFamily="34" charset="0"/>
                        </a:rPr>
                        <a:t>Commercial Real Estate (CRE) Sector </a:t>
                      </a:r>
                    </a:p>
                    <a:p>
                      <a:pPr marL="0" marR="0" indent="0" algn="l" defTabSz="914400" rtl="0" eaLnBrk="1" fontAlgn="auto" latinLnBrk="0" hangingPunct="1">
                        <a:lnSpc>
                          <a:spcPct val="100000"/>
                        </a:lnSpc>
                        <a:spcBef>
                          <a:spcPts val="0"/>
                        </a:spcBef>
                        <a:spcAft>
                          <a:spcPts val="0"/>
                        </a:spcAft>
                        <a:buClrTx/>
                        <a:buSzTx/>
                        <a:buFontTx/>
                        <a:buNone/>
                        <a:defRPr/>
                      </a:pPr>
                      <a:r>
                        <a:rPr lang="en-US" sz="1800" b="0" dirty="0">
                          <a:solidFill>
                            <a:schemeClr val="tx1"/>
                          </a:solidFill>
                          <a:latin typeface="Verdana" panose="020B0604030504040204" pitchFamily="34" charset="0"/>
                          <a:ea typeface="Verdana" panose="020B0604030504040204" pitchFamily="34" charset="0"/>
                          <a:cs typeface="Verdana" panose="020B0604030504040204" pitchFamily="34" charset="0"/>
                        </a:rPr>
                        <a:t>(CRE) Residential Housing Sector</a:t>
                      </a:r>
                    </a:p>
                    <a:p>
                      <a:r>
                        <a:rPr lang="en-US" sz="1800" b="0" dirty="0">
                          <a:solidFill>
                            <a:schemeClr val="tx1"/>
                          </a:solidFill>
                          <a:latin typeface="Verdana" panose="020B0604030504040204" pitchFamily="34" charset="0"/>
                          <a:ea typeface="Verdana" panose="020B0604030504040204" pitchFamily="34" charset="0"/>
                          <a:cs typeface="Verdana" panose="020B0604030504040204" pitchFamily="34" charset="0"/>
                        </a:rPr>
                        <a:t>All Others not included above</a:t>
                      </a:r>
                    </a:p>
                    <a:p>
                      <a:r>
                        <a:rPr lang="en-US" sz="1800" b="0" dirty="0">
                          <a:solidFill>
                            <a:schemeClr val="tx1"/>
                          </a:solidFill>
                          <a:latin typeface="Verdana" panose="020B0604030504040204" pitchFamily="34" charset="0"/>
                          <a:ea typeface="Verdana" panose="020B0604030504040204" pitchFamily="34" charset="0"/>
                          <a:cs typeface="Verdana" panose="020B0604030504040204" pitchFamily="34" charset="0"/>
                        </a:rPr>
                        <a:t>Housing</a:t>
                      </a:r>
                      <a:r>
                        <a:rPr lang="en-US" sz="1800" b="0" baseline="0" dirty="0">
                          <a:solidFill>
                            <a:schemeClr val="tx1"/>
                          </a:solidFill>
                          <a:latin typeface="Verdana" panose="020B0604030504040204" pitchFamily="34" charset="0"/>
                          <a:ea typeface="Verdana" panose="020B0604030504040204" pitchFamily="34" charset="0"/>
                          <a:cs typeface="Verdana" panose="020B0604030504040204" pitchFamily="34" charset="0"/>
                        </a:rPr>
                        <a:t> Loans (Teaser)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800" b="0" dirty="0">
                          <a:solidFill>
                            <a:schemeClr val="tx1"/>
                          </a:solidFill>
                          <a:latin typeface="Verdana" panose="020B0604030504040204" pitchFamily="34" charset="0"/>
                          <a:ea typeface="Verdana" panose="020B0604030504040204" pitchFamily="34" charset="0"/>
                          <a:cs typeface="Verdana" panose="020B0604030504040204" pitchFamily="34" charset="0"/>
                        </a:rPr>
                        <a:t>0.25 %</a:t>
                      </a:r>
                    </a:p>
                    <a:p>
                      <a:pPr algn="r"/>
                      <a:r>
                        <a:rPr lang="en-US" sz="1800" b="0" dirty="0">
                          <a:solidFill>
                            <a:schemeClr val="tx1"/>
                          </a:solidFill>
                          <a:latin typeface="Verdana" panose="020B0604030504040204" pitchFamily="34" charset="0"/>
                          <a:ea typeface="Verdana" panose="020B0604030504040204" pitchFamily="34" charset="0"/>
                          <a:cs typeface="Verdana" panose="020B0604030504040204" pitchFamily="34" charset="0"/>
                        </a:rPr>
                        <a:t>1.00 %</a:t>
                      </a:r>
                    </a:p>
                    <a:p>
                      <a:pPr algn="r"/>
                      <a:r>
                        <a:rPr lang="en-US" sz="1800" b="0" dirty="0">
                          <a:solidFill>
                            <a:schemeClr val="tx1"/>
                          </a:solidFill>
                          <a:latin typeface="Verdana" panose="020B0604030504040204" pitchFamily="34" charset="0"/>
                          <a:ea typeface="Verdana" panose="020B0604030504040204" pitchFamily="34" charset="0"/>
                          <a:cs typeface="Verdana" panose="020B0604030504040204" pitchFamily="34" charset="0"/>
                        </a:rPr>
                        <a:t>0.75 %</a:t>
                      </a:r>
                    </a:p>
                    <a:p>
                      <a:pPr algn="r"/>
                      <a:r>
                        <a:rPr lang="en-US" sz="1800" b="0" dirty="0">
                          <a:solidFill>
                            <a:schemeClr val="tx1"/>
                          </a:solidFill>
                          <a:latin typeface="Verdana" panose="020B0604030504040204" pitchFamily="34" charset="0"/>
                          <a:ea typeface="Verdana" panose="020B0604030504040204" pitchFamily="34" charset="0"/>
                          <a:cs typeface="Verdana" panose="020B0604030504040204" pitchFamily="34" charset="0"/>
                        </a:rPr>
                        <a:t>0.40 %</a:t>
                      </a:r>
                    </a:p>
                    <a:p>
                      <a:pPr algn="r"/>
                      <a:r>
                        <a:rPr lang="en-US" sz="1800" b="0" dirty="0">
                          <a:solidFill>
                            <a:schemeClr val="tx1"/>
                          </a:solidFill>
                          <a:latin typeface="Verdana" panose="020B0604030504040204" pitchFamily="34" charset="0"/>
                          <a:ea typeface="Verdana" panose="020B0604030504040204" pitchFamily="34" charset="0"/>
                          <a:cs typeface="Verdana" panose="020B0604030504040204" pitchFamily="34" charset="0"/>
                        </a:rPr>
                        <a:t>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640080">
                <a:tc>
                  <a:txBody>
                    <a:bodyPr/>
                    <a:lstStyle/>
                    <a:p>
                      <a:r>
                        <a:rPr lang="en-US" sz="1800" b="0" dirty="0">
                          <a:solidFill>
                            <a:schemeClr val="tx1"/>
                          </a:solidFill>
                          <a:latin typeface="Verdana" panose="020B0604030504040204" pitchFamily="34" charset="0"/>
                          <a:ea typeface="Verdana" panose="020B0604030504040204" pitchFamily="34" charset="0"/>
                          <a:cs typeface="Verdana" panose="020B0604030504040204" pitchFamily="34" charset="0"/>
                        </a:rPr>
                        <a:t>Sub</a:t>
                      </a:r>
                      <a:r>
                        <a:rPr lang="en-US" sz="1800" b="0" baseline="0" dirty="0">
                          <a:solidFill>
                            <a:schemeClr val="tx1"/>
                          </a:solidFill>
                          <a:latin typeface="Verdana" panose="020B0604030504040204" pitchFamily="34" charset="0"/>
                          <a:ea typeface="Verdana" panose="020B0604030504040204" pitchFamily="34" charset="0"/>
                          <a:cs typeface="Verdana" panose="020B0604030504040204" pitchFamily="34" charset="0"/>
                        </a:rPr>
                        <a:t> Standard</a:t>
                      </a:r>
                      <a:r>
                        <a:rPr lang="en-US" sz="1800" b="0" dirty="0">
                          <a:solidFill>
                            <a:schemeClr val="tx1"/>
                          </a:solidFill>
                          <a:latin typeface="Verdana" panose="020B0604030504040204" pitchFamily="34" charset="0"/>
                          <a:ea typeface="Verdana" panose="020B0604030504040204" pitchFamily="34" charset="0"/>
                          <a:cs typeface="Verdana" panose="020B0604030504040204" pitchFamily="34" charset="0"/>
                        </a:rPr>
                        <a:t> Asset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0" dirty="0">
                          <a:solidFill>
                            <a:schemeClr val="tx1"/>
                          </a:solidFill>
                          <a:latin typeface="Verdana" panose="020B0604030504040204" pitchFamily="34" charset="0"/>
                          <a:ea typeface="Verdana" panose="020B0604030504040204" pitchFamily="34" charset="0"/>
                          <a:cs typeface="Verdana" panose="020B0604030504040204" pitchFamily="34" charset="0"/>
                        </a:rPr>
                        <a:t>Tota</a:t>
                      </a:r>
                      <a:r>
                        <a:rPr lang="en-US" sz="1800" b="0" baseline="0" dirty="0">
                          <a:solidFill>
                            <a:schemeClr val="tx1"/>
                          </a:solidFill>
                          <a:latin typeface="Verdana" panose="020B0604030504040204" pitchFamily="34" charset="0"/>
                          <a:ea typeface="Verdana" panose="020B0604030504040204" pitchFamily="34" charset="0"/>
                          <a:cs typeface="Verdana" panose="020B0604030504040204" pitchFamily="34" charset="0"/>
                        </a:rPr>
                        <a:t>l Outstanding</a:t>
                      </a:r>
                    </a:p>
                    <a:p>
                      <a:r>
                        <a:rPr lang="en-US" sz="1800" b="0" baseline="0" dirty="0">
                          <a:solidFill>
                            <a:schemeClr val="tx1"/>
                          </a:solidFill>
                          <a:latin typeface="Verdana" panose="020B0604030504040204" pitchFamily="34" charset="0"/>
                          <a:ea typeface="Verdana" panose="020B0604030504040204" pitchFamily="34" charset="0"/>
                          <a:cs typeface="Verdana" panose="020B0604030504040204" pitchFamily="34" charset="0"/>
                        </a:rPr>
                        <a:t>If Total Outstanding is Unsecured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800" b="0" dirty="0">
                          <a:solidFill>
                            <a:schemeClr val="tx1"/>
                          </a:solidFill>
                          <a:latin typeface="Verdana" panose="020B0604030504040204" pitchFamily="34" charset="0"/>
                          <a:ea typeface="Verdana" panose="020B0604030504040204" pitchFamily="34" charset="0"/>
                          <a:cs typeface="Verdana" panose="020B0604030504040204" pitchFamily="34" charset="0"/>
                        </a:rPr>
                        <a:t>15.00 %</a:t>
                      </a:r>
                    </a:p>
                    <a:p>
                      <a:pPr algn="r"/>
                      <a:r>
                        <a:rPr lang="en-US" sz="1800" b="0" dirty="0">
                          <a:solidFill>
                            <a:schemeClr val="tx1"/>
                          </a:solidFill>
                          <a:latin typeface="Verdana" panose="020B0604030504040204" pitchFamily="34" charset="0"/>
                          <a:ea typeface="Verdana" panose="020B0604030504040204" pitchFamily="34" charset="0"/>
                          <a:cs typeface="Verdana" panose="020B0604030504040204" pitchFamily="34" charset="0"/>
                        </a:rPr>
                        <a:t>25.00%</a:t>
                      </a:r>
                      <a:r>
                        <a:rPr lang="en-US" b="0" dirty="0">
                          <a:solidFill>
                            <a:schemeClr val="tx1"/>
                          </a:solidFill>
                          <a:latin typeface="Verdana" panose="020B0604030504040204" pitchFamily="34" charset="0"/>
                          <a:ea typeface="Verdana" panose="020B0604030504040204" pitchFamily="34" charset="0"/>
                          <a:cs typeface="Verdana" panose="020B0604030504040204" pitchFamily="34" charset="0"/>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marL="0" algn="l" defTabSz="914400" rtl="0" eaLnBrk="1" latinLnBrk="0" hangingPunct="1"/>
                      <a:r>
                        <a:rPr lang="en-US" sz="1800" b="0" kern="1200" dirty="0">
                          <a:solidFill>
                            <a:schemeClr val="tx1"/>
                          </a:solidFill>
                          <a:latin typeface="Verdana" panose="020B0604030504040204" pitchFamily="34" charset="0"/>
                          <a:ea typeface="Verdana" panose="020B0604030504040204" pitchFamily="34" charset="0"/>
                          <a:cs typeface="Verdana" panose="020B0604030504040204" pitchFamily="34" charset="0"/>
                        </a:rPr>
                        <a:t>Bad &amp; Doubtful Asset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en-US" sz="1800" b="0" kern="1200" dirty="0">
                          <a:solidFill>
                            <a:schemeClr val="tx1"/>
                          </a:solidFill>
                          <a:latin typeface="Verdana" panose="020B0604030504040204" pitchFamily="34" charset="0"/>
                          <a:ea typeface="Verdana" panose="020B0604030504040204" pitchFamily="34" charset="0"/>
                          <a:cs typeface="Verdana" panose="020B0604030504040204" pitchFamily="34" charset="0"/>
                        </a:rPr>
                        <a:t>Doubtful</a:t>
                      </a:r>
                      <a:r>
                        <a:rPr lang="en-US" sz="1800" b="0" kern="1200" baseline="0" dirty="0">
                          <a:solidFill>
                            <a:schemeClr val="tx1"/>
                          </a:solidFill>
                          <a:latin typeface="Verdana" panose="020B0604030504040204" pitchFamily="34" charset="0"/>
                          <a:ea typeface="Verdana" panose="020B0604030504040204" pitchFamily="34" charset="0"/>
                          <a:cs typeface="Verdana" panose="020B0604030504040204" pitchFamily="34" charset="0"/>
                        </a:rPr>
                        <a:t> I – up to 1 year (Secured Portion)</a:t>
                      </a:r>
                    </a:p>
                    <a:p>
                      <a:pPr marL="0" algn="l" defTabSz="914400" rtl="0" eaLnBrk="1" latinLnBrk="0" hangingPunct="1"/>
                      <a:r>
                        <a:rPr lang="en-US" sz="1800" b="0" kern="1200" dirty="0">
                          <a:solidFill>
                            <a:schemeClr val="tx1"/>
                          </a:solidFill>
                          <a:latin typeface="Verdana" panose="020B0604030504040204" pitchFamily="34" charset="0"/>
                          <a:ea typeface="Verdana" panose="020B0604030504040204" pitchFamily="34" charset="0"/>
                          <a:cs typeface="Verdana" panose="020B0604030504040204" pitchFamily="34" charset="0"/>
                        </a:rPr>
                        <a:t>Doubtful</a:t>
                      </a:r>
                      <a:r>
                        <a:rPr lang="en-US" sz="1800" b="0" kern="1200" baseline="0" dirty="0">
                          <a:solidFill>
                            <a:schemeClr val="tx1"/>
                          </a:solidFill>
                          <a:latin typeface="Verdana" panose="020B0604030504040204" pitchFamily="34" charset="0"/>
                          <a:ea typeface="Verdana" panose="020B0604030504040204" pitchFamily="34" charset="0"/>
                          <a:cs typeface="Verdana" panose="020B0604030504040204" pitchFamily="34" charset="0"/>
                        </a:rPr>
                        <a:t> II – 1 to 3 years (Secured Portion)</a:t>
                      </a:r>
                    </a:p>
                    <a:p>
                      <a:pPr marL="0" algn="l" defTabSz="914400" rtl="0" eaLnBrk="1" latinLnBrk="0" hangingPunct="1"/>
                      <a:r>
                        <a:rPr lang="en-US" sz="1800" b="0" kern="1200" dirty="0">
                          <a:solidFill>
                            <a:schemeClr val="tx1"/>
                          </a:solidFill>
                          <a:latin typeface="Verdana" panose="020B0604030504040204" pitchFamily="34" charset="0"/>
                          <a:ea typeface="Verdana" panose="020B0604030504040204" pitchFamily="34" charset="0"/>
                          <a:cs typeface="Verdana" panose="020B0604030504040204" pitchFamily="34" charset="0"/>
                        </a:rPr>
                        <a:t>Doubtful</a:t>
                      </a:r>
                      <a:r>
                        <a:rPr lang="en-US" sz="1800" b="0" kern="1200" baseline="0" dirty="0">
                          <a:solidFill>
                            <a:schemeClr val="tx1"/>
                          </a:solidFill>
                          <a:latin typeface="Verdana" panose="020B0604030504040204" pitchFamily="34" charset="0"/>
                          <a:ea typeface="Verdana" panose="020B0604030504040204" pitchFamily="34" charset="0"/>
                          <a:cs typeface="Verdana" panose="020B0604030504040204" pitchFamily="34" charset="0"/>
                        </a:rPr>
                        <a:t> III – more than 3 years </a:t>
                      </a:r>
                    </a:p>
                    <a:p>
                      <a:pPr marL="0" algn="l" defTabSz="914400" rtl="0" eaLnBrk="1" latinLnBrk="0" hangingPunct="1"/>
                      <a:r>
                        <a:rPr lang="en-US" sz="1800" b="0" kern="1200" dirty="0">
                          <a:solidFill>
                            <a:schemeClr val="tx1"/>
                          </a:solidFill>
                          <a:latin typeface="Verdana" panose="020B0604030504040204" pitchFamily="34" charset="0"/>
                          <a:ea typeface="Verdana" panose="020B0604030504040204" pitchFamily="34" charset="0"/>
                          <a:cs typeface="Verdana" panose="020B0604030504040204" pitchFamily="34" charset="0"/>
                        </a:rPr>
                        <a:t>Unsecured Portion</a:t>
                      </a:r>
                      <a:r>
                        <a:rPr lang="en-US" sz="1800" b="0" kern="1200" baseline="0" dirty="0">
                          <a:solidFill>
                            <a:schemeClr val="tx1"/>
                          </a:solidFill>
                          <a:latin typeface="Verdana" panose="020B0604030504040204" pitchFamily="34" charset="0"/>
                          <a:ea typeface="Verdana" panose="020B0604030504040204" pitchFamily="34" charset="0"/>
                          <a:cs typeface="Verdana" panose="020B0604030504040204" pitchFamily="34" charset="0"/>
                        </a:rPr>
                        <a:t> of all I, II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r" defTabSz="914400" rtl="0" eaLnBrk="1" latinLnBrk="0" hangingPunct="1"/>
                      <a:r>
                        <a:rPr lang="en-US" sz="1800" b="0" kern="1200" dirty="0">
                          <a:solidFill>
                            <a:schemeClr val="tx1"/>
                          </a:solidFill>
                          <a:latin typeface="Verdana" panose="020B0604030504040204" pitchFamily="34" charset="0"/>
                          <a:ea typeface="Verdana" panose="020B0604030504040204" pitchFamily="34" charset="0"/>
                          <a:cs typeface="Verdana" panose="020B0604030504040204" pitchFamily="34" charset="0"/>
                        </a:rPr>
                        <a:t>25.00 %</a:t>
                      </a:r>
                    </a:p>
                    <a:p>
                      <a:pPr marL="0" algn="r" defTabSz="914400" rtl="0" eaLnBrk="1" latinLnBrk="0" hangingPunct="1"/>
                      <a:endParaRPr lang="en-US" sz="1800" b="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algn="r" defTabSz="914400" rtl="0" eaLnBrk="1" latinLnBrk="0" hangingPunct="1"/>
                      <a:r>
                        <a:rPr lang="en-US" sz="1800" b="0" kern="1200" dirty="0">
                          <a:solidFill>
                            <a:schemeClr val="tx1"/>
                          </a:solidFill>
                          <a:latin typeface="Verdana" panose="020B0604030504040204" pitchFamily="34" charset="0"/>
                          <a:ea typeface="Verdana" panose="020B0604030504040204" pitchFamily="34" charset="0"/>
                          <a:cs typeface="Verdana" panose="020B0604030504040204" pitchFamily="34" charset="0"/>
                        </a:rPr>
                        <a:t>40.00 %</a:t>
                      </a:r>
                    </a:p>
                    <a:p>
                      <a:pPr marL="0" algn="r" defTabSz="914400" rtl="0" eaLnBrk="1" latinLnBrk="0" hangingPunct="1"/>
                      <a:endParaRPr lang="en-US" sz="1800" b="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algn="r" defTabSz="914400" rtl="0" eaLnBrk="1" latinLnBrk="0" hangingPunct="1"/>
                      <a:r>
                        <a:rPr lang="en-US" sz="1800" b="0" kern="1200" dirty="0">
                          <a:solidFill>
                            <a:schemeClr val="tx1"/>
                          </a:solidFill>
                          <a:latin typeface="Verdana" panose="020B0604030504040204" pitchFamily="34" charset="0"/>
                          <a:ea typeface="Verdana" panose="020B0604030504040204" pitchFamily="34" charset="0"/>
                          <a:cs typeface="Verdana" panose="020B0604030504040204" pitchFamily="34" charset="0"/>
                        </a:rPr>
                        <a:t>100.00 %</a:t>
                      </a:r>
                    </a:p>
                    <a:p>
                      <a:pPr marL="0" algn="r" defTabSz="914400" rtl="0" eaLnBrk="1" latinLnBrk="0" hangingPunct="1"/>
                      <a:r>
                        <a:rPr lang="en-US" sz="1800" b="0" kern="1200" dirty="0">
                          <a:solidFill>
                            <a:schemeClr val="tx1"/>
                          </a:solidFill>
                          <a:latin typeface="Verdana" panose="020B0604030504040204" pitchFamily="34" charset="0"/>
                          <a:ea typeface="Verdana" panose="020B0604030504040204" pitchFamily="34" charset="0"/>
                          <a:cs typeface="Verdana" panose="020B0604030504040204" pitchFamily="34" charset="0"/>
                        </a:rPr>
                        <a:t>100.00%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0840">
                <a:tc>
                  <a:txBody>
                    <a:bodyPr/>
                    <a:lstStyle/>
                    <a:p>
                      <a:pPr marL="0" algn="l" defTabSz="914400" rtl="0" eaLnBrk="1" latinLnBrk="0" hangingPunct="1"/>
                      <a:r>
                        <a:rPr lang="en-US" sz="1800" b="0" kern="1200" dirty="0">
                          <a:solidFill>
                            <a:schemeClr val="tx1"/>
                          </a:solidFill>
                          <a:latin typeface="Verdana" panose="020B0604030504040204" pitchFamily="34" charset="0"/>
                          <a:ea typeface="Verdana" panose="020B0604030504040204" pitchFamily="34" charset="0"/>
                          <a:cs typeface="Verdana" panose="020B0604030504040204" pitchFamily="34" charset="0"/>
                        </a:rPr>
                        <a:t>Loss Asset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en-US" sz="1800" b="0" kern="1200" dirty="0">
                          <a:solidFill>
                            <a:schemeClr val="tx1"/>
                          </a:solidFill>
                          <a:latin typeface="Verdana" panose="020B0604030504040204" pitchFamily="34" charset="0"/>
                          <a:ea typeface="Verdana" panose="020B0604030504040204" pitchFamily="34" charset="0"/>
                          <a:cs typeface="Verdana" panose="020B0604030504040204" pitchFamily="34" charset="0"/>
                        </a:rPr>
                        <a:t>Total Outstanding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r" defTabSz="914400" rtl="0" eaLnBrk="1" latinLnBrk="0" hangingPunct="1"/>
                      <a:r>
                        <a:rPr lang="en-US" sz="1800" b="0" kern="1200" dirty="0">
                          <a:solidFill>
                            <a:schemeClr val="tx1"/>
                          </a:solidFill>
                          <a:latin typeface="Verdana" panose="020B0604030504040204" pitchFamily="34" charset="0"/>
                          <a:ea typeface="Verdana" panose="020B0604030504040204" pitchFamily="34" charset="0"/>
                          <a:cs typeface="Verdana" panose="020B0604030504040204" pitchFamily="34" charset="0"/>
                        </a:rPr>
                        <a:t>100.00 %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ym typeface="+mn-ea"/>
              </a:rPr>
              <a:t>NPA Through Lens of RBI</a:t>
            </a:r>
            <a:endParaRPr lang="en-US" dirty="0"/>
          </a:p>
        </p:txBody>
      </p:sp>
      <p:sp>
        <p:nvSpPr>
          <p:cNvPr id="3" name="Content Placeholder 2"/>
          <p:cNvSpPr>
            <a:spLocks noGrp="1"/>
          </p:cNvSpPr>
          <p:nvPr>
            <p:ph idx="1"/>
          </p:nvPr>
        </p:nvSpPr>
        <p:spPr/>
        <p:txBody>
          <a:bodyPr>
            <a:normAutofit fontScale="97500" lnSpcReduction="10000"/>
          </a:bodyPr>
          <a:lstStyle/>
          <a:p>
            <a:pPr algn="just">
              <a:buFont typeface="Wingdings" panose="05000000000000000000" pitchFamily="2" charset="2"/>
              <a:buChar char="Ø"/>
            </a:pPr>
            <a:r>
              <a:rPr lang="en-US" dirty="0"/>
              <a:t>Whether provisions on standard assets should not be reckoned for arriving at net NPAs?</a:t>
            </a:r>
          </a:p>
          <a:p>
            <a:pPr algn="just">
              <a:buFont typeface="Wingdings" panose="05000000000000000000" pitchFamily="2" charset="2"/>
              <a:buChar char="Ø"/>
            </a:pPr>
            <a:r>
              <a:rPr lang="en-US" dirty="0"/>
              <a:t>No, (Para 5.5.2)</a:t>
            </a:r>
          </a:p>
          <a:p>
            <a:pPr algn="just">
              <a:buFont typeface="Wingdings" panose="05000000000000000000" pitchFamily="2" charset="2"/>
              <a:buChar char="Ø"/>
            </a:pPr>
            <a:r>
              <a:rPr lang="en-US" dirty="0"/>
              <a:t>Can bank make provision additional provision at higher than prescribed rate for NPA / Standard?</a:t>
            </a:r>
          </a:p>
          <a:p>
            <a:pPr algn="just">
              <a:buFont typeface="Wingdings" panose="05000000000000000000" pitchFamily="2" charset="2"/>
              <a:buChar char="Ø"/>
            </a:pPr>
            <a:r>
              <a:rPr lang="en-US" dirty="0"/>
              <a:t>NPA subject to following condition;</a:t>
            </a:r>
          </a:p>
          <a:p>
            <a:pPr algn="just">
              <a:buFont typeface="Wingdings" panose="05000000000000000000" pitchFamily="2" charset="2"/>
              <a:buChar char="Ø"/>
            </a:pPr>
            <a:r>
              <a:rPr lang="en-US" dirty="0"/>
              <a:t>Yes, subject to BOD approval and consistently adopted from year to year (Let us assume BOB)</a:t>
            </a:r>
          </a:p>
          <a:p>
            <a:pPr algn="just">
              <a:buFont typeface="Wingdings" panose="05000000000000000000" pitchFamily="2" charset="2"/>
              <a:buChar char="Ø"/>
            </a:pPr>
            <a:r>
              <a:rPr lang="en-US" dirty="0"/>
              <a:t> Needs to be considered for Net NPA calculation</a:t>
            </a:r>
          </a:p>
          <a:p>
            <a:pPr algn="just">
              <a:buFont typeface="Wingdings" panose="05000000000000000000" pitchFamily="2" charset="2"/>
              <a:buChar char="Ø"/>
            </a:pPr>
            <a:r>
              <a:rPr lang="en-US" dirty="0"/>
              <a:t> Such provision not considered for Floating Provision</a:t>
            </a:r>
          </a:p>
          <a:p>
            <a:pPr marL="0" indent="0" algn="just">
              <a:buNone/>
            </a:pPr>
            <a:endParaRPr lang="en-US" dirty="0"/>
          </a:p>
        </p:txBody>
      </p:sp>
      <p:sp>
        <p:nvSpPr>
          <p:cNvPr id="4" name="Footer Placeholder 3"/>
          <p:cNvSpPr>
            <a:spLocks noGrp="1"/>
          </p:cNvSpPr>
          <p:nvPr>
            <p:ph type="ftr" sz="quarter" idx="11"/>
          </p:nvPr>
        </p:nvSpPr>
        <p:spPr/>
        <p:txBody>
          <a:bodyPr/>
          <a:lstStyle/>
          <a:p>
            <a:r>
              <a:rPr lang="en-IN" dirty="0"/>
              <a:t>CA Gopal Dhakan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ym typeface="+mn-ea"/>
              </a:rPr>
              <a:t>NPA Through Lens of RBI</a:t>
            </a:r>
            <a:endParaRPr lang="en-US" dirty="0"/>
          </a:p>
        </p:txBody>
      </p:sp>
      <p:sp>
        <p:nvSpPr>
          <p:cNvPr id="3" name="Content Placeholder 2"/>
          <p:cNvSpPr>
            <a:spLocks noGrp="1"/>
          </p:cNvSpPr>
          <p:nvPr>
            <p:ph idx="1"/>
          </p:nvPr>
        </p:nvSpPr>
        <p:spPr/>
        <p:txBody>
          <a:bodyPr>
            <a:normAutofit lnSpcReduction="10000"/>
          </a:bodyPr>
          <a:lstStyle/>
          <a:p>
            <a:pPr algn="just">
              <a:buFont typeface="Wingdings" panose="05000000000000000000" pitchFamily="2" charset="2"/>
              <a:buChar char="Ø"/>
            </a:pPr>
            <a:r>
              <a:rPr lang="en-US" dirty="0">
                <a:sym typeface="+mn-ea"/>
              </a:rPr>
              <a:t> For Standard Account subject to following condition;</a:t>
            </a:r>
            <a:endParaRPr lang="en-US" dirty="0"/>
          </a:p>
          <a:p>
            <a:pPr algn="just">
              <a:buFont typeface="Wingdings" panose="05000000000000000000" pitchFamily="2" charset="2"/>
              <a:buChar char="Ø"/>
            </a:pPr>
            <a:r>
              <a:rPr lang="en-US" dirty="0">
                <a:sym typeface="+mn-ea"/>
              </a:rPr>
              <a:t> Yes, The provisioning rates prescribed in this Master Circular are the regulatory minimum and banks are encouraged to make provisions at higher rates in respect of advances to stressed sectors of the economy. </a:t>
            </a:r>
            <a:endParaRPr lang="en-US" dirty="0"/>
          </a:p>
          <a:p>
            <a:pPr algn="just">
              <a:buFont typeface="Wingdings" panose="05000000000000000000" pitchFamily="2" charset="2"/>
              <a:buChar char="Ø"/>
            </a:pPr>
            <a:r>
              <a:rPr lang="en-US" dirty="0">
                <a:sym typeface="+mn-ea"/>
              </a:rPr>
              <a:t> BOD policy subject to evaluation of risk and stress in various sector.</a:t>
            </a:r>
            <a:endParaRPr lang="en-US" dirty="0"/>
          </a:p>
          <a:p>
            <a:pPr algn="just">
              <a:buFont typeface="Wingdings" panose="05000000000000000000" pitchFamily="2" charset="2"/>
              <a:buChar char="Ø"/>
            </a:pPr>
            <a:r>
              <a:rPr lang="en-US" dirty="0">
                <a:sym typeface="+mn-ea"/>
              </a:rPr>
              <a:t>Policy review quarterly, review performance of various sector, including various ratio.</a:t>
            </a:r>
          </a:p>
          <a:p>
            <a:pPr algn="just">
              <a:buFont typeface="Wingdings" panose="05000000000000000000" pitchFamily="2" charset="2"/>
              <a:buChar char="Ø"/>
            </a:pPr>
            <a:r>
              <a:rPr lang="en-US" dirty="0">
                <a:sym typeface="+mn-ea"/>
              </a:rPr>
              <a:t>Closing circular stated that for Vehicle Loan security not be considered for provision norms.</a:t>
            </a:r>
          </a:p>
          <a:p>
            <a:pPr algn="just"/>
            <a:endParaRPr lang="en-US" dirty="0"/>
          </a:p>
        </p:txBody>
      </p:sp>
      <p:sp>
        <p:nvSpPr>
          <p:cNvPr id="4" name="Footer Placeholder 3"/>
          <p:cNvSpPr>
            <a:spLocks noGrp="1"/>
          </p:cNvSpPr>
          <p:nvPr>
            <p:ph type="ftr" sz="quarter" idx="11"/>
          </p:nvPr>
        </p:nvSpPr>
        <p:spPr/>
        <p:txBody>
          <a:bodyPr/>
          <a:lstStyle/>
          <a:p>
            <a:r>
              <a:rPr lang="en-IN" dirty="0"/>
              <a:t>CA Gopal Dhakan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ym typeface="+mn-ea"/>
              </a:rPr>
              <a:t>NPA Through Lens of RBI</a:t>
            </a:r>
            <a:endParaRPr lang="en-US" dirty="0"/>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r>
              <a:rPr lang="en-IN" dirty="0"/>
              <a:t>CA Gopal Dhakan</a:t>
            </a:r>
          </a:p>
        </p:txBody>
      </p:sp>
      <p:graphicFrame>
        <p:nvGraphicFramePr>
          <p:cNvPr id="5" name="Table 4"/>
          <p:cNvGraphicFramePr/>
          <p:nvPr/>
        </p:nvGraphicFramePr>
        <p:xfrm>
          <a:off x="836930" y="1691005"/>
          <a:ext cx="10549255" cy="4912995"/>
        </p:xfrm>
        <a:graphic>
          <a:graphicData uri="http://schemas.openxmlformats.org/drawingml/2006/table">
            <a:tbl>
              <a:tblPr firstRow="1" bandRow="1">
                <a:tableStyleId>{5C22544A-7EE6-4342-B048-85BDC9FD1C3A}</a:tableStyleId>
              </a:tblPr>
              <a:tblGrid>
                <a:gridCol w="4934585">
                  <a:extLst>
                    <a:ext uri="{9D8B030D-6E8A-4147-A177-3AD203B41FA5}">
                      <a16:colId xmlns:a16="http://schemas.microsoft.com/office/drawing/2014/main" val="20000"/>
                    </a:ext>
                  </a:extLst>
                </a:gridCol>
                <a:gridCol w="5614670">
                  <a:extLst>
                    <a:ext uri="{9D8B030D-6E8A-4147-A177-3AD203B41FA5}">
                      <a16:colId xmlns:a16="http://schemas.microsoft.com/office/drawing/2014/main" val="20001"/>
                    </a:ext>
                  </a:extLst>
                </a:gridCol>
              </a:tblGrid>
              <a:tr h="705485">
                <a:tc gridSpan="2">
                  <a:txBody>
                    <a:bodyPr/>
                    <a:lstStyle/>
                    <a:p>
                      <a:pPr algn="ctr">
                        <a:buNone/>
                      </a:pPr>
                      <a:r>
                        <a:rPr lang="en-US" sz="2800" dirty="0">
                          <a:sym typeface="+mn-ea"/>
                        </a:rPr>
                        <a:t>Provision Norms for CGTMSE </a:t>
                      </a:r>
                    </a:p>
                  </a:txBody>
                  <a:tcPr/>
                </a:tc>
                <a:tc hMerge="1">
                  <a:txBody>
                    <a:bodyPr/>
                    <a:lstStyle/>
                    <a:p>
                      <a:endParaRPr lang="en-US"/>
                    </a:p>
                  </a:txBody>
                  <a:tcPr/>
                </a:tc>
                <a:extLst>
                  <a:ext uri="{0D108BD9-81ED-4DB2-BD59-A6C34878D82A}">
                    <a16:rowId xmlns:a16="http://schemas.microsoft.com/office/drawing/2014/main" val="10000"/>
                  </a:ext>
                </a:extLst>
              </a:tr>
              <a:tr h="705485">
                <a:tc>
                  <a:txBody>
                    <a:bodyPr/>
                    <a:lstStyle/>
                    <a:p>
                      <a:pPr>
                        <a:buNone/>
                      </a:pPr>
                      <a:r>
                        <a:rPr lang="en-US" sz="2800" dirty="0"/>
                        <a:t>Outstanding Balance</a:t>
                      </a:r>
                    </a:p>
                  </a:txBody>
                  <a:tcPr/>
                </a:tc>
                <a:tc>
                  <a:txBody>
                    <a:bodyPr/>
                    <a:lstStyle/>
                    <a:p>
                      <a:pPr>
                        <a:buNone/>
                      </a:pPr>
                      <a:r>
                        <a:rPr lang="en-US" sz="2800" dirty="0"/>
                        <a:t>Rs. 10 lakhs</a:t>
                      </a:r>
                    </a:p>
                  </a:txBody>
                  <a:tcPr/>
                </a:tc>
                <a:extLst>
                  <a:ext uri="{0D108BD9-81ED-4DB2-BD59-A6C34878D82A}">
                    <a16:rowId xmlns:a16="http://schemas.microsoft.com/office/drawing/2014/main" val="10001"/>
                  </a:ext>
                </a:extLst>
              </a:tr>
              <a:tr h="1184910">
                <a:tc>
                  <a:txBody>
                    <a:bodyPr/>
                    <a:lstStyle/>
                    <a:p>
                      <a:pPr>
                        <a:buNone/>
                      </a:pPr>
                      <a:r>
                        <a:rPr lang="en-US" sz="2800" dirty="0"/>
                        <a:t>CGTMSE/CRGFTLIH Cover</a:t>
                      </a:r>
                    </a:p>
                  </a:txBody>
                  <a:tcPr/>
                </a:tc>
                <a:tc>
                  <a:txBody>
                    <a:bodyPr/>
                    <a:lstStyle/>
                    <a:p>
                      <a:pPr>
                        <a:buNone/>
                      </a:pPr>
                      <a:r>
                        <a:rPr lang="en-US" sz="2800" dirty="0"/>
                        <a:t>75% of the amount outstanding or 75% of the unsecured amount or Rs.37.50 lakh, whichever is the least</a:t>
                      </a:r>
                    </a:p>
                  </a:txBody>
                  <a:tcPr/>
                </a:tc>
                <a:extLst>
                  <a:ext uri="{0D108BD9-81ED-4DB2-BD59-A6C34878D82A}">
                    <a16:rowId xmlns:a16="http://schemas.microsoft.com/office/drawing/2014/main" val="10002"/>
                  </a:ext>
                </a:extLst>
              </a:tr>
              <a:tr h="1185545">
                <a:tc>
                  <a:txBody>
                    <a:bodyPr/>
                    <a:lstStyle/>
                    <a:p>
                      <a:pPr>
                        <a:buNone/>
                      </a:pPr>
                      <a:r>
                        <a:rPr lang="en-US" sz="2800" dirty="0"/>
                        <a:t>Period for which the advance has remained doubtful</a:t>
                      </a:r>
                    </a:p>
                  </a:txBody>
                  <a:tcPr/>
                </a:tc>
                <a:tc>
                  <a:txBody>
                    <a:bodyPr/>
                    <a:lstStyle/>
                    <a:p>
                      <a:pPr>
                        <a:buNone/>
                      </a:pPr>
                      <a:r>
                        <a:rPr lang="en-US" sz="2800" dirty="0"/>
                        <a:t>More than 2 years remained doubtful (say as on March 31, 2014)</a:t>
                      </a:r>
                    </a:p>
                  </a:txBody>
                  <a:tcPr/>
                </a:tc>
                <a:extLst>
                  <a:ext uri="{0D108BD9-81ED-4DB2-BD59-A6C34878D82A}">
                    <a16:rowId xmlns:a16="http://schemas.microsoft.com/office/drawing/2014/main" val="10003"/>
                  </a:ext>
                </a:extLst>
              </a:tr>
              <a:tr h="705485">
                <a:tc>
                  <a:txBody>
                    <a:bodyPr/>
                    <a:lstStyle/>
                    <a:p>
                      <a:pPr>
                        <a:buNone/>
                      </a:pPr>
                      <a:r>
                        <a:rPr lang="en-US" sz="2800" dirty="0"/>
                        <a:t>Value of security held Rs. 1.50 lakhs</a:t>
                      </a:r>
                    </a:p>
                  </a:txBody>
                  <a:tcPr/>
                </a:tc>
                <a:tc>
                  <a:txBody>
                    <a:bodyPr/>
                    <a:lstStyle/>
                    <a:p>
                      <a:pPr>
                        <a:buNone/>
                      </a:pPr>
                      <a:r>
                        <a:rPr lang="en-US" sz="2800" dirty="0"/>
                        <a:t>Value of security held Rs. 1.50 lakh</a:t>
                      </a: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ym typeface="+mn-ea"/>
              </a:rPr>
              <a:t>NPA Through Lens of RBI</a:t>
            </a:r>
            <a:endParaRPr lang="en-US" dirty="0"/>
          </a:p>
        </p:txBody>
      </p:sp>
      <p:sp>
        <p:nvSpPr>
          <p:cNvPr id="4" name="Footer Placeholder 3"/>
          <p:cNvSpPr>
            <a:spLocks noGrp="1"/>
          </p:cNvSpPr>
          <p:nvPr>
            <p:ph type="ftr" sz="quarter" idx="11"/>
          </p:nvPr>
        </p:nvSpPr>
        <p:spPr/>
        <p:txBody>
          <a:bodyPr/>
          <a:lstStyle/>
          <a:p>
            <a:r>
              <a:rPr lang="en-IN" dirty="0"/>
              <a:t>CA Gopal Dhakan</a:t>
            </a:r>
          </a:p>
        </p:txBody>
      </p:sp>
      <p:graphicFrame>
        <p:nvGraphicFramePr>
          <p:cNvPr id="5" name="Content Placeholder 4"/>
          <p:cNvGraphicFramePr>
            <a:graphicFrameLocks noGrp="1"/>
          </p:cNvGraphicFramePr>
          <p:nvPr>
            <p:ph idx="1"/>
          </p:nvPr>
        </p:nvGraphicFramePr>
        <p:xfrm>
          <a:off x="838200" y="1825625"/>
          <a:ext cx="10515600" cy="4785360"/>
        </p:xfrm>
        <a:graphic>
          <a:graphicData uri="http://schemas.openxmlformats.org/drawingml/2006/table">
            <a:tbl>
              <a:tblPr firstRow="1" bandRow="1">
                <a:tableStyleId>{5C22544A-7EE6-4342-B048-85BDC9FD1C3A}</a:tableStyleId>
              </a:tblPr>
              <a:tblGrid>
                <a:gridCol w="7510780">
                  <a:extLst>
                    <a:ext uri="{9D8B030D-6E8A-4147-A177-3AD203B41FA5}">
                      <a16:colId xmlns:a16="http://schemas.microsoft.com/office/drawing/2014/main" val="20000"/>
                    </a:ext>
                  </a:extLst>
                </a:gridCol>
                <a:gridCol w="3004820">
                  <a:extLst>
                    <a:ext uri="{9D8B030D-6E8A-4147-A177-3AD203B41FA5}">
                      <a16:colId xmlns:a16="http://schemas.microsoft.com/office/drawing/2014/main" val="20001"/>
                    </a:ext>
                  </a:extLst>
                </a:gridCol>
              </a:tblGrid>
              <a:tr h="381000">
                <a:tc gridSpan="2">
                  <a:txBody>
                    <a:bodyPr/>
                    <a:lstStyle/>
                    <a:p>
                      <a:pPr>
                        <a:buNone/>
                      </a:pPr>
                      <a:r>
                        <a:rPr lang="en-US" sz="2600" dirty="0"/>
                        <a:t>Provision Required to be made</a:t>
                      </a:r>
                    </a:p>
                  </a:txBody>
                  <a:tcPr/>
                </a:tc>
                <a:tc hMerge="1">
                  <a:txBody>
                    <a:bodyPr/>
                    <a:lstStyle/>
                    <a:p>
                      <a:endParaRPr lang="en-US"/>
                    </a:p>
                  </a:txBody>
                  <a:tcPr/>
                </a:tc>
                <a:extLst>
                  <a:ext uri="{0D108BD9-81ED-4DB2-BD59-A6C34878D82A}">
                    <a16:rowId xmlns:a16="http://schemas.microsoft.com/office/drawing/2014/main" val="10000"/>
                  </a:ext>
                </a:extLst>
              </a:tr>
              <a:tr h="381000">
                <a:tc>
                  <a:txBody>
                    <a:bodyPr/>
                    <a:lstStyle/>
                    <a:p>
                      <a:pPr>
                        <a:buNone/>
                      </a:pPr>
                      <a:r>
                        <a:rPr lang="en-US" sz="2600" dirty="0"/>
                        <a:t>Balance outstanding</a:t>
                      </a:r>
                    </a:p>
                  </a:txBody>
                  <a:tcPr/>
                </a:tc>
                <a:tc>
                  <a:txBody>
                    <a:bodyPr/>
                    <a:lstStyle/>
                    <a:p>
                      <a:pPr>
                        <a:buNone/>
                      </a:pPr>
                      <a:r>
                        <a:rPr lang="en-US" sz="2600" dirty="0"/>
                        <a:t>Rs.10.00 lakh</a:t>
                      </a:r>
                    </a:p>
                  </a:txBody>
                  <a:tcPr/>
                </a:tc>
                <a:extLst>
                  <a:ext uri="{0D108BD9-81ED-4DB2-BD59-A6C34878D82A}">
                    <a16:rowId xmlns:a16="http://schemas.microsoft.com/office/drawing/2014/main" val="10001"/>
                  </a:ext>
                </a:extLst>
              </a:tr>
              <a:tr h="487680">
                <a:tc>
                  <a:txBody>
                    <a:bodyPr/>
                    <a:lstStyle/>
                    <a:p>
                      <a:pPr>
                        <a:buNone/>
                      </a:pPr>
                      <a:r>
                        <a:rPr lang="en-US" sz="2600" dirty="0"/>
                        <a:t>Less: Value of security</a:t>
                      </a:r>
                    </a:p>
                  </a:txBody>
                  <a:tcPr/>
                </a:tc>
                <a:tc>
                  <a:txBody>
                    <a:bodyPr/>
                    <a:lstStyle/>
                    <a:p>
                      <a:pPr>
                        <a:buNone/>
                      </a:pPr>
                      <a:r>
                        <a:rPr lang="en-US" sz="2600" dirty="0"/>
                        <a:t>Rs. 1.50 lakh</a:t>
                      </a:r>
                    </a:p>
                  </a:txBody>
                  <a:tcPr/>
                </a:tc>
                <a:extLst>
                  <a:ext uri="{0D108BD9-81ED-4DB2-BD59-A6C34878D82A}">
                    <a16:rowId xmlns:a16="http://schemas.microsoft.com/office/drawing/2014/main" val="10002"/>
                  </a:ext>
                </a:extLst>
              </a:tr>
              <a:tr h="381000">
                <a:tc>
                  <a:txBody>
                    <a:bodyPr/>
                    <a:lstStyle/>
                    <a:p>
                      <a:pPr>
                        <a:buNone/>
                      </a:pPr>
                      <a:r>
                        <a:rPr lang="en-US" sz="2600" dirty="0"/>
                        <a:t>Unsecured amount</a:t>
                      </a:r>
                    </a:p>
                  </a:txBody>
                  <a:tcPr/>
                </a:tc>
                <a:tc>
                  <a:txBody>
                    <a:bodyPr/>
                    <a:lstStyle/>
                    <a:p>
                      <a:pPr>
                        <a:buNone/>
                      </a:pPr>
                      <a:r>
                        <a:rPr lang="en-US" sz="2600" dirty="0"/>
                        <a:t>Rs. 8.50 lakh</a:t>
                      </a:r>
                    </a:p>
                  </a:txBody>
                  <a:tcPr/>
                </a:tc>
                <a:extLst>
                  <a:ext uri="{0D108BD9-81ED-4DB2-BD59-A6C34878D82A}">
                    <a16:rowId xmlns:a16="http://schemas.microsoft.com/office/drawing/2014/main" val="10003"/>
                  </a:ext>
                </a:extLst>
              </a:tr>
              <a:tr h="381000">
                <a:tc>
                  <a:txBody>
                    <a:bodyPr/>
                    <a:lstStyle/>
                    <a:p>
                      <a:pPr>
                        <a:buNone/>
                      </a:pPr>
                      <a:r>
                        <a:rPr lang="en-US" sz="2600" dirty="0"/>
                        <a:t>Less: CGTMSE/CRGFTLIH cover (75%)</a:t>
                      </a:r>
                    </a:p>
                  </a:txBody>
                  <a:tcPr/>
                </a:tc>
                <a:tc>
                  <a:txBody>
                    <a:bodyPr/>
                    <a:lstStyle/>
                    <a:p>
                      <a:pPr>
                        <a:buNone/>
                      </a:pPr>
                      <a:r>
                        <a:rPr lang="en-US" sz="2600" dirty="0"/>
                        <a:t>Rs. 6.38 lakh</a:t>
                      </a:r>
                    </a:p>
                  </a:txBody>
                  <a:tcPr/>
                </a:tc>
                <a:extLst>
                  <a:ext uri="{0D108BD9-81ED-4DB2-BD59-A6C34878D82A}">
                    <a16:rowId xmlns:a16="http://schemas.microsoft.com/office/drawing/2014/main" val="10004"/>
                  </a:ext>
                </a:extLst>
              </a:tr>
              <a:tr h="381000">
                <a:tc>
                  <a:txBody>
                    <a:bodyPr/>
                    <a:lstStyle/>
                    <a:p>
                      <a:pPr>
                        <a:buNone/>
                      </a:pPr>
                      <a:r>
                        <a:rPr lang="en-US" sz="2600" dirty="0"/>
                        <a:t>Net unsecured and uncovered portion:</a:t>
                      </a:r>
                    </a:p>
                  </a:txBody>
                  <a:tcPr/>
                </a:tc>
                <a:tc>
                  <a:txBody>
                    <a:bodyPr/>
                    <a:lstStyle/>
                    <a:p>
                      <a:pPr>
                        <a:buNone/>
                      </a:pPr>
                      <a:r>
                        <a:rPr lang="en-US" sz="2600" dirty="0"/>
                        <a:t>Rs. 2.12 lakh</a:t>
                      </a:r>
                    </a:p>
                  </a:txBody>
                  <a:tcPr/>
                </a:tc>
                <a:extLst>
                  <a:ext uri="{0D108BD9-81ED-4DB2-BD59-A6C34878D82A}">
                    <a16:rowId xmlns:a16="http://schemas.microsoft.com/office/drawing/2014/main" val="10005"/>
                  </a:ext>
                </a:extLst>
              </a:tr>
              <a:tr h="381000">
                <a:tc>
                  <a:txBody>
                    <a:bodyPr/>
                    <a:lstStyle/>
                    <a:p>
                      <a:pPr>
                        <a:buNone/>
                      </a:pPr>
                      <a:r>
                        <a:rPr lang="en-US" sz="2600" dirty="0"/>
                        <a:t>Provision for Secured portion @ 40% of Rs.1.50 lakh</a:t>
                      </a:r>
                    </a:p>
                  </a:txBody>
                  <a:tcPr/>
                </a:tc>
                <a:tc>
                  <a:txBody>
                    <a:bodyPr/>
                    <a:lstStyle/>
                    <a:p>
                      <a:pPr>
                        <a:buNone/>
                      </a:pPr>
                      <a:r>
                        <a:rPr lang="en-US" sz="2600" dirty="0"/>
                        <a:t>Rs.0.60 lakh</a:t>
                      </a:r>
                    </a:p>
                  </a:txBody>
                  <a:tcPr/>
                </a:tc>
                <a:extLst>
                  <a:ext uri="{0D108BD9-81ED-4DB2-BD59-A6C34878D82A}">
                    <a16:rowId xmlns:a16="http://schemas.microsoft.com/office/drawing/2014/main" val="10006"/>
                  </a:ext>
                </a:extLst>
              </a:tr>
              <a:tr h="381000">
                <a:tc>
                  <a:txBody>
                    <a:bodyPr/>
                    <a:lstStyle/>
                    <a:p>
                      <a:pPr>
                        <a:buNone/>
                      </a:pPr>
                      <a:r>
                        <a:rPr lang="en-US" sz="2600" dirty="0"/>
                        <a:t>Provision for Unsecured &amp; uncovered portion @ 100% of Rs.2.12 lakh</a:t>
                      </a:r>
                    </a:p>
                  </a:txBody>
                  <a:tcPr/>
                </a:tc>
                <a:tc>
                  <a:txBody>
                    <a:bodyPr/>
                    <a:lstStyle/>
                    <a:p>
                      <a:pPr>
                        <a:buNone/>
                      </a:pPr>
                      <a:r>
                        <a:rPr lang="en-US" sz="2600" dirty="0"/>
                        <a:t>Rs.2.12 lakh</a:t>
                      </a:r>
                    </a:p>
                  </a:txBody>
                  <a:tcPr/>
                </a:tc>
                <a:extLst>
                  <a:ext uri="{0D108BD9-81ED-4DB2-BD59-A6C34878D82A}">
                    <a16:rowId xmlns:a16="http://schemas.microsoft.com/office/drawing/2014/main" val="10007"/>
                  </a:ext>
                </a:extLst>
              </a:tr>
              <a:tr h="381000">
                <a:tc>
                  <a:txBody>
                    <a:bodyPr/>
                    <a:lstStyle/>
                    <a:p>
                      <a:pPr>
                        <a:buNone/>
                      </a:pPr>
                      <a:r>
                        <a:rPr lang="en-US" sz="2600" dirty="0"/>
                        <a:t>Total provision required</a:t>
                      </a:r>
                    </a:p>
                  </a:txBody>
                  <a:tcPr/>
                </a:tc>
                <a:tc>
                  <a:txBody>
                    <a:bodyPr/>
                    <a:lstStyle/>
                    <a:p>
                      <a:pPr>
                        <a:buNone/>
                      </a:pPr>
                      <a:r>
                        <a:rPr lang="en-US" sz="2600" dirty="0"/>
                        <a:t>Rs.2.72 lakh</a:t>
                      </a:r>
                    </a:p>
                  </a:txBody>
                  <a:tcPr/>
                </a:tc>
                <a:extLst>
                  <a:ext uri="{0D108BD9-81ED-4DB2-BD59-A6C34878D82A}">
                    <a16:rowId xmlns:a16="http://schemas.microsoft.com/office/drawing/2014/main" val="10008"/>
                  </a:ext>
                </a:extLst>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ym typeface="+mn-ea"/>
              </a:rPr>
              <a:t>NPA Through Lens of RBI</a:t>
            </a:r>
            <a:endParaRPr lang="en-US" dirty="0"/>
          </a:p>
        </p:txBody>
      </p:sp>
      <p:sp>
        <p:nvSpPr>
          <p:cNvPr id="3" name="Content Placeholder 2"/>
          <p:cNvSpPr>
            <a:spLocks noGrp="1"/>
          </p:cNvSpPr>
          <p:nvPr>
            <p:ph idx="1"/>
          </p:nvPr>
        </p:nvSpPr>
        <p:spPr/>
        <p:txBody>
          <a:bodyPr/>
          <a:lstStyle/>
          <a:p>
            <a:pPr algn="just">
              <a:buFont typeface="Wingdings" panose="05000000000000000000" pitchFamily="2" charset="2"/>
              <a:buChar char="Ø"/>
            </a:pPr>
            <a:r>
              <a:rPr lang="en-US" dirty="0"/>
              <a:t>Whether SMA 0/1/2 (Special Mention Account) classification of every account are compulsory.</a:t>
            </a:r>
          </a:p>
          <a:p>
            <a:pPr algn="just">
              <a:buFontTx/>
              <a:buChar char="-"/>
            </a:pPr>
            <a:r>
              <a:rPr lang="en-US" b="1" i="1" u="sng" dirty="0"/>
              <a:t>All loans (including retail loans) </a:t>
            </a:r>
            <a:r>
              <a:rPr lang="en-US" b="1" i="1" u="sng" dirty="0">
                <a:highlight>
                  <a:srgbClr val="FFFF00"/>
                </a:highlight>
              </a:rPr>
              <a:t>both day are inclusive.</a:t>
            </a:r>
          </a:p>
          <a:p>
            <a:pPr algn="just">
              <a:buFontTx/>
              <a:buChar char="-"/>
            </a:pPr>
            <a:r>
              <a:rPr lang="en-US" b="1" i="1" u="sng" dirty="0"/>
              <a:t>Term Loan SMA 0/1/2 and Cash Credit Account SMA 1/2</a:t>
            </a:r>
          </a:p>
          <a:p>
            <a:pPr marL="0" indent="0" algn="just">
              <a:buNone/>
            </a:pPr>
            <a:r>
              <a:rPr lang="en-US" dirty="0"/>
              <a:t>- Last year branch not provide such report.</a:t>
            </a:r>
          </a:p>
          <a:p>
            <a:pPr marL="0" indent="0" algn="just">
              <a:buNone/>
            </a:pPr>
            <a:endParaRPr lang="en-US" dirty="0"/>
          </a:p>
          <a:p>
            <a:pPr marL="0" indent="0" algn="just">
              <a:buNone/>
            </a:pPr>
            <a:endParaRPr lang="en-US" dirty="0"/>
          </a:p>
        </p:txBody>
      </p:sp>
      <p:sp>
        <p:nvSpPr>
          <p:cNvPr id="4" name="Footer Placeholder 3"/>
          <p:cNvSpPr>
            <a:spLocks noGrp="1"/>
          </p:cNvSpPr>
          <p:nvPr>
            <p:ph type="ftr" sz="quarter" idx="11"/>
          </p:nvPr>
        </p:nvSpPr>
        <p:spPr/>
        <p:txBody>
          <a:bodyPr/>
          <a:lstStyle/>
          <a:p>
            <a:r>
              <a:rPr lang="en-IN" dirty="0"/>
              <a:t>CA Gopal Dhakan</a:t>
            </a:r>
          </a:p>
        </p:txBody>
      </p:sp>
      <p:graphicFrame>
        <p:nvGraphicFramePr>
          <p:cNvPr id="5" name="Table 4"/>
          <p:cNvGraphicFramePr/>
          <p:nvPr>
            <p:extLst>
              <p:ext uri="{D42A27DB-BD31-4B8C-83A1-F6EECF244321}">
                <p14:modId xmlns:p14="http://schemas.microsoft.com/office/powerpoint/2010/main" val="1071286468"/>
              </p:ext>
            </p:extLst>
          </p:nvPr>
        </p:nvGraphicFramePr>
        <p:xfrm>
          <a:off x="838200" y="4239260"/>
          <a:ext cx="10303510" cy="2072640"/>
        </p:xfrm>
        <a:graphic>
          <a:graphicData uri="http://schemas.openxmlformats.org/drawingml/2006/table">
            <a:tbl>
              <a:tblPr firstRow="1" bandRow="1">
                <a:tableStyleId>{5C22544A-7EE6-4342-B048-85BDC9FD1C3A}</a:tableStyleId>
              </a:tblPr>
              <a:tblGrid>
                <a:gridCol w="2449195">
                  <a:extLst>
                    <a:ext uri="{9D8B030D-6E8A-4147-A177-3AD203B41FA5}">
                      <a16:colId xmlns:a16="http://schemas.microsoft.com/office/drawing/2014/main" val="20000"/>
                    </a:ext>
                  </a:extLst>
                </a:gridCol>
                <a:gridCol w="1267460">
                  <a:extLst>
                    <a:ext uri="{9D8B030D-6E8A-4147-A177-3AD203B41FA5}">
                      <a16:colId xmlns:a16="http://schemas.microsoft.com/office/drawing/2014/main" val="20001"/>
                    </a:ext>
                  </a:extLst>
                </a:gridCol>
                <a:gridCol w="2962910">
                  <a:extLst>
                    <a:ext uri="{9D8B030D-6E8A-4147-A177-3AD203B41FA5}">
                      <a16:colId xmlns:a16="http://schemas.microsoft.com/office/drawing/2014/main" val="20002"/>
                    </a:ext>
                  </a:extLst>
                </a:gridCol>
                <a:gridCol w="3623945">
                  <a:extLst>
                    <a:ext uri="{9D8B030D-6E8A-4147-A177-3AD203B41FA5}">
                      <a16:colId xmlns:a16="http://schemas.microsoft.com/office/drawing/2014/main" val="20003"/>
                    </a:ext>
                  </a:extLst>
                </a:gridCol>
              </a:tblGrid>
              <a:tr h="381000">
                <a:tc>
                  <a:txBody>
                    <a:bodyPr/>
                    <a:lstStyle/>
                    <a:p>
                      <a:pPr>
                        <a:buNone/>
                      </a:pPr>
                      <a:r>
                        <a:rPr lang="en-US" sz="2800" dirty="0"/>
                        <a:t>Due Dt.</a:t>
                      </a:r>
                    </a:p>
                  </a:txBody>
                  <a:tcPr/>
                </a:tc>
                <a:tc>
                  <a:txBody>
                    <a:bodyPr/>
                    <a:lstStyle/>
                    <a:p>
                      <a:pPr>
                        <a:buNone/>
                      </a:pPr>
                      <a:r>
                        <a:rPr lang="en-US" sz="2800" dirty="0"/>
                        <a:t>Due </a:t>
                      </a:r>
                    </a:p>
                  </a:txBody>
                  <a:tcPr/>
                </a:tc>
                <a:tc>
                  <a:txBody>
                    <a:bodyPr/>
                    <a:lstStyle/>
                    <a:p>
                      <a:pPr>
                        <a:buNone/>
                      </a:pPr>
                      <a:r>
                        <a:rPr lang="en-US" sz="2800" dirty="0"/>
                        <a:t>SMA Dt.</a:t>
                      </a:r>
                    </a:p>
                  </a:txBody>
                  <a:tcPr/>
                </a:tc>
                <a:tc>
                  <a:txBody>
                    <a:bodyPr/>
                    <a:lstStyle/>
                    <a:p>
                      <a:pPr>
                        <a:buNone/>
                      </a:pPr>
                      <a:r>
                        <a:rPr lang="en-US" sz="2800" dirty="0"/>
                        <a:t>SMA</a:t>
                      </a:r>
                    </a:p>
                  </a:txBody>
                  <a:tcPr/>
                </a:tc>
                <a:extLst>
                  <a:ext uri="{0D108BD9-81ED-4DB2-BD59-A6C34878D82A}">
                    <a16:rowId xmlns:a16="http://schemas.microsoft.com/office/drawing/2014/main" val="10000"/>
                  </a:ext>
                </a:extLst>
              </a:tr>
              <a:tr h="507365">
                <a:tc>
                  <a:txBody>
                    <a:bodyPr/>
                    <a:lstStyle/>
                    <a:p>
                      <a:pPr>
                        <a:buNone/>
                      </a:pPr>
                      <a:r>
                        <a:rPr lang="en-US" sz="2800" dirty="0">
                          <a:sym typeface="+mn-ea"/>
                        </a:rPr>
                        <a:t>31/03/2022</a:t>
                      </a:r>
                    </a:p>
                  </a:txBody>
                  <a:tcPr/>
                </a:tc>
                <a:tc>
                  <a:txBody>
                    <a:bodyPr/>
                    <a:lstStyle/>
                    <a:p>
                      <a:pPr>
                        <a:buNone/>
                      </a:pPr>
                      <a:r>
                        <a:rPr lang="en-US" sz="2800" dirty="0"/>
                        <a:t>31</a:t>
                      </a:r>
                    </a:p>
                  </a:txBody>
                  <a:tcPr/>
                </a:tc>
                <a:tc>
                  <a:txBody>
                    <a:bodyPr/>
                    <a:lstStyle/>
                    <a:p>
                      <a:pPr>
                        <a:buNone/>
                      </a:pPr>
                      <a:r>
                        <a:rPr lang="en-US" sz="2800" dirty="0"/>
                        <a:t>30/04/2022</a:t>
                      </a:r>
                    </a:p>
                  </a:txBody>
                  <a:tcPr/>
                </a:tc>
                <a:tc>
                  <a:txBody>
                    <a:bodyPr/>
                    <a:lstStyle/>
                    <a:p>
                      <a:pPr>
                        <a:buNone/>
                      </a:pPr>
                      <a:r>
                        <a:rPr lang="en-US" sz="2800" dirty="0"/>
                        <a:t>SMA 1</a:t>
                      </a:r>
                    </a:p>
                  </a:txBody>
                  <a:tcPr/>
                </a:tc>
                <a:extLst>
                  <a:ext uri="{0D108BD9-81ED-4DB2-BD59-A6C34878D82A}">
                    <a16:rowId xmlns:a16="http://schemas.microsoft.com/office/drawing/2014/main" val="10001"/>
                  </a:ext>
                </a:extLst>
              </a:tr>
              <a:tr h="381000">
                <a:tc>
                  <a:txBody>
                    <a:bodyPr/>
                    <a:lstStyle/>
                    <a:p>
                      <a:pPr>
                        <a:buNone/>
                      </a:pPr>
                      <a:r>
                        <a:rPr lang="en-US" sz="2800" dirty="0">
                          <a:sym typeface="+mn-ea"/>
                        </a:rPr>
                        <a:t>31/03/2022</a:t>
                      </a:r>
                    </a:p>
                  </a:txBody>
                  <a:tcPr/>
                </a:tc>
                <a:tc>
                  <a:txBody>
                    <a:bodyPr/>
                    <a:lstStyle/>
                    <a:p>
                      <a:pPr>
                        <a:buNone/>
                      </a:pPr>
                      <a:r>
                        <a:rPr lang="en-US" sz="2800" dirty="0"/>
                        <a:t>61</a:t>
                      </a:r>
                    </a:p>
                  </a:txBody>
                  <a:tcPr/>
                </a:tc>
                <a:tc>
                  <a:txBody>
                    <a:bodyPr/>
                    <a:lstStyle/>
                    <a:p>
                      <a:pPr>
                        <a:buNone/>
                      </a:pPr>
                      <a:r>
                        <a:rPr lang="en-US" sz="2800" dirty="0"/>
                        <a:t>30/05/2022</a:t>
                      </a:r>
                    </a:p>
                  </a:txBody>
                  <a:tcPr/>
                </a:tc>
                <a:tc>
                  <a:txBody>
                    <a:bodyPr/>
                    <a:lstStyle/>
                    <a:p>
                      <a:pPr>
                        <a:buNone/>
                      </a:pPr>
                      <a:r>
                        <a:rPr lang="en-US" sz="2800" dirty="0"/>
                        <a:t>SMA 2</a:t>
                      </a:r>
                    </a:p>
                  </a:txBody>
                  <a:tcPr/>
                </a:tc>
                <a:extLst>
                  <a:ext uri="{0D108BD9-81ED-4DB2-BD59-A6C34878D82A}">
                    <a16:rowId xmlns:a16="http://schemas.microsoft.com/office/drawing/2014/main" val="10002"/>
                  </a:ext>
                </a:extLst>
              </a:tr>
              <a:tr h="381000">
                <a:tc>
                  <a:txBody>
                    <a:bodyPr/>
                    <a:lstStyle/>
                    <a:p>
                      <a:pPr>
                        <a:buNone/>
                      </a:pPr>
                      <a:r>
                        <a:rPr lang="en-US" sz="2800" dirty="0">
                          <a:sym typeface="+mn-ea"/>
                        </a:rPr>
                        <a:t>31/03/2022</a:t>
                      </a:r>
                    </a:p>
                  </a:txBody>
                  <a:tcPr/>
                </a:tc>
                <a:tc>
                  <a:txBody>
                    <a:bodyPr/>
                    <a:lstStyle/>
                    <a:p>
                      <a:pPr>
                        <a:buNone/>
                      </a:pPr>
                      <a:r>
                        <a:rPr lang="en-US" sz="2800" dirty="0"/>
                        <a:t>91</a:t>
                      </a:r>
                    </a:p>
                  </a:txBody>
                  <a:tcPr/>
                </a:tc>
                <a:tc>
                  <a:txBody>
                    <a:bodyPr/>
                    <a:lstStyle/>
                    <a:p>
                      <a:pPr>
                        <a:buNone/>
                      </a:pPr>
                      <a:r>
                        <a:rPr lang="en-US" sz="2800" dirty="0"/>
                        <a:t>29/06/2022</a:t>
                      </a:r>
                    </a:p>
                  </a:txBody>
                  <a:tcPr/>
                </a:tc>
                <a:tc>
                  <a:txBody>
                    <a:bodyPr/>
                    <a:lstStyle/>
                    <a:p>
                      <a:pPr>
                        <a:buNone/>
                      </a:pPr>
                      <a:r>
                        <a:rPr lang="en-US" sz="2800" dirty="0"/>
                        <a:t>NPA</a:t>
                      </a:r>
                    </a:p>
                  </a:txBody>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ym typeface="+mn-ea"/>
              </a:rPr>
              <a:t>NPA Through Lens of RBI</a:t>
            </a:r>
            <a:endParaRPr lang="en-US" dirty="0"/>
          </a:p>
        </p:txBody>
      </p:sp>
      <p:sp>
        <p:nvSpPr>
          <p:cNvPr id="3" name="Content Placeholder 2"/>
          <p:cNvSpPr>
            <a:spLocks noGrp="1"/>
          </p:cNvSpPr>
          <p:nvPr>
            <p:ph idx="1"/>
          </p:nvPr>
        </p:nvSpPr>
        <p:spPr/>
        <p:txBody>
          <a:bodyPr>
            <a:normAutofit fontScale="80000" lnSpcReduction="10000"/>
          </a:bodyPr>
          <a:lstStyle/>
          <a:p>
            <a:pPr algn="just">
              <a:buFont typeface="Wingdings" panose="05000000000000000000" pitchFamily="2" charset="2"/>
              <a:buChar char="Ø"/>
            </a:pPr>
            <a:r>
              <a:rPr lang="en-US" dirty="0"/>
              <a:t>CRILIC (Central Repository of Information on Large Credits) circular September 11, 2013 - </a:t>
            </a:r>
            <a:r>
              <a:rPr lang="en-US" b="1" i="1" u="sng" dirty="0"/>
              <a:t>all borrowers having aggregate exposure of ₹5 crore and above with them</a:t>
            </a:r>
          </a:p>
          <a:p>
            <a:pPr algn="just">
              <a:buFont typeface="Wingdings" panose="05000000000000000000" pitchFamily="2" charset="2"/>
              <a:buChar char="Ø"/>
            </a:pPr>
            <a:r>
              <a:rPr lang="en-US" b="1" i="1" u="sng" dirty="0"/>
              <a:t>The exact due dates for </a:t>
            </a:r>
            <a:r>
              <a:rPr lang="en-US" b="1" i="1" u="sng" dirty="0">
                <a:highlight>
                  <a:srgbClr val="FFFF00"/>
                </a:highlight>
              </a:rPr>
              <a:t>repayment of a loan, frequency of repayment, breakup between principal and interest, examples of SMA/NPA classification dates, etc.</a:t>
            </a:r>
            <a:r>
              <a:rPr lang="en-US" dirty="0"/>
              <a:t> shall be clearly specified in the </a:t>
            </a:r>
            <a:r>
              <a:rPr lang="en-US" b="1" i="1" u="sng" dirty="0">
                <a:highlight>
                  <a:srgbClr val="FFFF00"/>
                </a:highlight>
              </a:rPr>
              <a:t>loan agreement</a:t>
            </a:r>
            <a:r>
              <a:rPr lang="en-US" dirty="0"/>
              <a:t> and the borrower shall be </a:t>
            </a:r>
            <a:r>
              <a:rPr lang="en-US" b="1" i="1" u="sng" dirty="0"/>
              <a:t>apprised of the same at the time of loan sanction</a:t>
            </a:r>
            <a:r>
              <a:rPr lang="en-US" dirty="0"/>
              <a:t> and also at the time of subsequent changes, if any, to the sanction terms/loan agreement till full repayment of the loan. </a:t>
            </a:r>
          </a:p>
          <a:p>
            <a:pPr algn="just">
              <a:buFont typeface="Wingdings" panose="05000000000000000000" pitchFamily="2" charset="2"/>
              <a:buChar char="Ø"/>
            </a:pPr>
            <a:r>
              <a:rPr lang="en-US" b="1" i="1" u="sng" dirty="0"/>
              <a:t>In cases of </a:t>
            </a:r>
            <a:r>
              <a:rPr lang="en-US" b="1" i="1" u="sng" dirty="0">
                <a:highlight>
                  <a:srgbClr val="FFFF00"/>
                </a:highlight>
              </a:rPr>
              <a:t>loan facilities with moratorium</a:t>
            </a:r>
            <a:r>
              <a:rPr lang="en-US" b="1" i="1" u="sng" dirty="0"/>
              <a:t> on payment of principal and/or interest, the </a:t>
            </a:r>
            <a:r>
              <a:rPr lang="en-US" b="1" i="1" u="sng" dirty="0">
                <a:highlight>
                  <a:srgbClr val="FFFF00"/>
                </a:highlight>
              </a:rPr>
              <a:t>exact date of commencement of repayment</a:t>
            </a:r>
            <a:r>
              <a:rPr lang="en-US" b="1" i="1" u="sng" dirty="0"/>
              <a:t> shall also be specified in the </a:t>
            </a:r>
            <a:r>
              <a:rPr lang="en-US" b="1" i="1" u="sng" dirty="0">
                <a:highlight>
                  <a:srgbClr val="FFFF00"/>
                </a:highlight>
              </a:rPr>
              <a:t>loan agreements</a:t>
            </a:r>
            <a:r>
              <a:rPr lang="en-US" b="1" i="1" u="sng" dirty="0"/>
              <a:t>. </a:t>
            </a:r>
            <a:r>
              <a:rPr lang="en-US" dirty="0"/>
              <a:t>These instructions shall be complied with at the earliest, but not later than </a:t>
            </a:r>
            <a:r>
              <a:rPr lang="en-US" b="1" i="1" u="sng" dirty="0"/>
              <a:t>December 31, 2021, in respect of fresh loans.</a:t>
            </a:r>
            <a:r>
              <a:rPr lang="en-US" dirty="0"/>
              <a:t> In case of </a:t>
            </a:r>
            <a:r>
              <a:rPr lang="en-US" b="1" i="1" u="sng" dirty="0"/>
              <a:t>existing loans</a:t>
            </a:r>
            <a:r>
              <a:rPr lang="en-US" dirty="0"/>
              <a:t>, however, compliance to these instructions shall necessarily be ensured as and when such loans become due for </a:t>
            </a:r>
            <a:r>
              <a:rPr lang="en-US" b="1" i="1" u="sng" dirty="0">
                <a:highlight>
                  <a:srgbClr val="FFFF00"/>
                </a:highlight>
              </a:rPr>
              <a:t>renewal/review.</a:t>
            </a:r>
            <a:r>
              <a:rPr lang="en-US" dirty="0"/>
              <a:t> (para 34)</a:t>
            </a:r>
          </a:p>
        </p:txBody>
      </p:sp>
      <p:sp>
        <p:nvSpPr>
          <p:cNvPr id="4" name="Footer Placeholder 3"/>
          <p:cNvSpPr>
            <a:spLocks noGrp="1"/>
          </p:cNvSpPr>
          <p:nvPr>
            <p:ph type="ftr" sz="quarter" idx="11"/>
          </p:nvPr>
        </p:nvSpPr>
        <p:spPr/>
        <p:txBody>
          <a:bodyPr/>
          <a:lstStyle/>
          <a:p>
            <a:r>
              <a:rPr lang="en-IN" dirty="0"/>
              <a:t>CA Gopal Dhakan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ym typeface="+mn-ea"/>
              </a:rPr>
              <a:t>NPA Through Lens of RBI</a:t>
            </a:r>
            <a:endParaRPr lang="en-US" dirty="0"/>
          </a:p>
        </p:txBody>
      </p:sp>
      <p:sp>
        <p:nvSpPr>
          <p:cNvPr id="3" name="Content Placeholder 2"/>
          <p:cNvSpPr>
            <a:spLocks noGrp="1"/>
          </p:cNvSpPr>
          <p:nvPr>
            <p:ph idx="1"/>
          </p:nvPr>
        </p:nvSpPr>
        <p:spPr>
          <a:xfrm>
            <a:off x="412750" y="1416050"/>
            <a:ext cx="11365865" cy="5246370"/>
          </a:xfrm>
        </p:spPr>
        <p:txBody>
          <a:bodyPr>
            <a:normAutofit/>
          </a:bodyPr>
          <a:lstStyle/>
          <a:p>
            <a:pPr algn="just">
              <a:buFont typeface="Wingdings" panose="05000000000000000000" pitchFamily="2" charset="2"/>
              <a:buChar char="Ø"/>
            </a:pPr>
            <a:r>
              <a:rPr lang="en-US" dirty="0"/>
              <a:t>Fees increase – Whether good or bad? (March 01, 2023)</a:t>
            </a:r>
          </a:p>
          <a:p>
            <a:pPr algn="just">
              <a:buFont typeface="Wingdings" panose="05000000000000000000" pitchFamily="2" charset="2"/>
              <a:buChar char="Ø"/>
            </a:pPr>
            <a:r>
              <a:rPr lang="en-US" dirty="0"/>
              <a:t>Home many of you referred RBI circular of June 25, 2013?</a:t>
            </a:r>
          </a:p>
          <a:p>
            <a:pPr algn="just">
              <a:buFont typeface="Wingdings" panose="05000000000000000000" pitchFamily="2" charset="2"/>
              <a:buChar char="Ø"/>
            </a:pPr>
            <a:r>
              <a:rPr lang="en-US" dirty="0"/>
              <a:t>10% Increase.</a:t>
            </a:r>
          </a:p>
          <a:p>
            <a:pPr algn="just">
              <a:buFont typeface="Wingdings" panose="05000000000000000000" pitchFamily="2" charset="2"/>
              <a:buChar char="Ø"/>
            </a:pPr>
            <a:r>
              <a:rPr lang="en-US" dirty="0"/>
              <a:t>LFAR Fees 10% of Basic Fees - </a:t>
            </a:r>
            <a:r>
              <a:rPr lang="en-US" dirty="0">
                <a:highlight>
                  <a:srgbClr val="FFFF00"/>
                </a:highlight>
              </a:rPr>
              <a:t>Now, Bank ACB/BOD has authority</a:t>
            </a:r>
            <a:endParaRPr lang="en-US" dirty="0"/>
          </a:p>
          <a:p>
            <a:pPr algn="just">
              <a:buFont typeface="Wingdings" panose="05000000000000000000" pitchFamily="2" charset="2"/>
              <a:buChar char="Ø"/>
            </a:pPr>
            <a:r>
              <a:rPr lang="en-US" dirty="0"/>
              <a:t>Certification 12% of Basic Fees - </a:t>
            </a:r>
            <a:r>
              <a:rPr lang="en-US" dirty="0">
                <a:highlight>
                  <a:srgbClr val="FFFF00"/>
                </a:highlight>
              </a:rPr>
              <a:t>Now, Bank ACB/BOD has authority - Generally, apply to SCA but we believe it is applicable to branch as well, from now onward no scope for same.</a:t>
            </a:r>
            <a:endParaRPr lang="en-US" dirty="0"/>
          </a:p>
          <a:p>
            <a:pPr algn="just">
              <a:buFont typeface="Wingdings" panose="05000000000000000000" pitchFamily="2" charset="2"/>
              <a:buChar char="Ø"/>
            </a:pPr>
            <a:r>
              <a:rPr lang="en-US" dirty="0"/>
              <a:t>Auditing of consolidated financial statements (SCA) Max Rs. 20650/- </a:t>
            </a:r>
            <a:r>
              <a:rPr lang="en-US" dirty="0">
                <a:highlight>
                  <a:srgbClr val="FFFF00"/>
                </a:highlight>
              </a:rPr>
              <a:t>Now, Bank ACB/BOD will decide</a:t>
            </a:r>
            <a:endParaRPr lang="en-US" dirty="0"/>
          </a:p>
          <a:p>
            <a:pPr algn="just">
              <a:buFont typeface="Wingdings" panose="05000000000000000000" pitchFamily="2" charset="2"/>
              <a:buChar char="Ø"/>
            </a:pPr>
            <a:r>
              <a:rPr lang="en-US" dirty="0"/>
              <a:t>Quarterly / Half yearly limited review (SCA) 20% of Basic Fees - </a:t>
            </a:r>
            <a:r>
              <a:rPr lang="en-US" dirty="0">
                <a:highlight>
                  <a:srgbClr val="FFFF00"/>
                </a:highlight>
                <a:sym typeface="+mn-ea"/>
              </a:rPr>
              <a:t>Now, Bank ACB/BOD will decide</a:t>
            </a:r>
          </a:p>
          <a:p>
            <a:pPr algn="just">
              <a:buFont typeface="Wingdings" panose="05000000000000000000" pitchFamily="2" charset="2"/>
              <a:buChar char="Ø"/>
            </a:pPr>
            <a:endParaRPr lang="en-US" i="1" dirty="0">
              <a:highlight>
                <a:srgbClr val="FFFF00"/>
              </a:highligh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ym typeface="+mn-ea"/>
              </a:rPr>
              <a:t>NPA Through Lens of RBI</a:t>
            </a:r>
            <a:endParaRPr lang="en-US" dirty="0"/>
          </a:p>
        </p:txBody>
      </p:sp>
      <p:sp>
        <p:nvSpPr>
          <p:cNvPr id="3" name="Content Placeholder 2"/>
          <p:cNvSpPr>
            <a:spLocks noGrp="1"/>
          </p:cNvSpPr>
          <p:nvPr>
            <p:ph idx="1"/>
          </p:nvPr>
        </p:nvSpPr>
        <p:spPr>
          <a:xfrm>
            <a:off x="838200" y="1847850"/>
            <a:ext cx="10515600" cy="4351338"/>
          </a:xfrm>
        </p:spPr>
        <p:txBody>
          <a:bodyPr>
            <a:normAutofit lnSpcReduction="10000"/>
          </a:bodyPr>
          <a:lstStyle/>
          <a:p>
            <a:pPr algn="just">
              <a:buFont typeface="Wingdings" panose="05000000000000000000" pitchFamily="2" charset="2"/>
              <a:buChar char="Ø"/>
            </a:pPr>
            <a:r>
              <a:rPr lang="en-US" dirty="0"/>
              <a:t>With a view to increasing </a:t>
            </a:r>
            <a:r>
              <a:rPr lang="en-US" b="1" i="1" u="sng" dirty="0"/>
              <a:t>awareness among the borrowers</a:t>
            </a:r>
            <a:r>
              <a:rPr lang="en-US" dirty="0"/>
              <a:t>, banks shall place </a:t>
            </a:r>
            <a:r>
              <a:rPr lang="en-US" b="1" i="1" u="sng" dirty="0"/>
              <a:t>consumer education literature on their websites</a:t>
            </a:r>
            <a:r>
              <a:rPr lang="en-US" dirty="0"/>
              <a:t>, </a:t>
            </a:r>
            <a:r>
              <a:rPr lang="en-US" b="1" i="1" u="sng" dirty="0"/>
              <a:t>explaining with examples</a:t>
            </a:r>
            <a:r>
              <a:rPr lang="en-US" dirty="0"/>
              <a:t>, the </a:t>
            </a:r>
            <a:r>
              <a:rPr lang="en-US" b="1" i="1" u="sng" dirty="0"/>
              <a:t>concepts of date of overdue, SMA and NPA classification and upgradation, with specific reference to day-end process.</a:t>
            </a:r>
            <a:r>
              <a:rPr lang="en-US" dirty="0"/>
              <a:t> </a:t>
            </a:r>
          </a:p>
          <a:p>
            <a:pPr algn="just">
              <a:buFont typeface="Wingdings" panose="05000000000000000000" pitchFamily="2" charset="2"/>
              <a:buChar char="Ø"/>
            </a:pPr>
            <a:r>
              <a:rPr lang="en-US" dirty="0"/>
              <a:t>Banks may also consider displaying such consumer education literature in their branches by means of posters and/or other appropriate media. </a:t>
            </a:r>
          </a:p>
          <a:p>
            <a:pPr algn="just">
              <a:buFont typeface="Wingdings" panose="05000000000000000000" pitchFamily="2" charset="2"/>
              <a:buChar char="Ø"/>
            </a:pPr>
            <a:r>
              <a:rPr lang="en-US" dirty="0"/>
              <a:t>Further, it shall also be ensured that their </a:t>
            </a:r>
            <a:r>
              <a:rPr lang="en-US" b="1" i="1" u="sng" dirty="0"/>
              <a:t>front-line officers educate borrowers about all these concepts</a:t>
            </a:r>
            <a:r>
              <a:rPr lang="en-US" dirty="0"/>
              <a:t>, with respect to loans availed by them, at the time of sanction/disbursal/renewal of loans. (Para 35)</a:t>
            </a:r>
          </a:p>
        </p:txBody>
      </p:sp>
      <p:sp>
        <p:nvSpPr>
          <p:cNvPr id="4" name="Footer Placeholder 3"/>
          <p:cNvSpPr>
            <a:spLocks noGrp="1"/>
          </p:cNvSpPr>
          <p:nvPr>
            <p:ph type="ftr" sz="quarter" idx="11"/>
          </p:nvPr>
        </p:nvSpPr>
        <p:spPr/>
        <p:txBody>
          <a:bodyPr/>
          <a:lstStyle/>
          <a:p>
            <a:r>
              <a:rPr lang="en-IN" dirty="0"/>
              <a:t>CA Gopal Dhakan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ym typeface="+mn-ea"/>
              </a:rPr>
              <a:t>NPA Through Lens of RBI</a:t>
            </a:r>
            <a:endParaRPr lang="en-US" dirty="0"/>
          </a:p>
        </p:txBody>
      </p:sp>
      <p:sp>
        <p:nvSpPr>
          <p:cNvPr id="3" name="Content Placeholder 2"/>
          <p:cNvSpPr>
            <a:spLocks noGrp="1"/>
          </p:cNvSpPr>
          <p:nvPr>
            <p:ph idx="1"/>
          </p:nvPr>
        </p:nvSpPr>
        <p:spPr/>
        <p:txBody>
          <a:bodyPr/>
          <a:lstStyle/>
          <a:p>
            <a:pPr algn="just">
              <a:buFont typeface="Wingdings" panose="05000000000000000000" pitchFamily="2" charset="2"/>
              <a:buChar char="Ø"/>
            </a:pPr>
            <a:r>
              <a:rPr lang="en-US" dirty="0"/>
              <a:t>Recently, while filing FIR with CBI, the bank stated “</a:t>
            </a:r>
            <a:r>
              <a:rPr lang="en-US" i="1" dirty="0"/>
              <a:t>Our internal controls are weak</a:t>
            </a:r>
            <a:r>
              <a:rPr lang="en-US" dirty="0"/>
              <a:t>” or “</a:t>
            </a:r>
            <a:r>
              <a:rPr lang="en-US" i="1" dirty="0"/>
              <a:t>Our XXX process are carried manually</a:t>
            </a:r>
            <a:r>
              <a:rPr lang="en-US" dirty="0"/>
              <a:t>”. Whilst we certifying that all internal control working very well.</a:t>
            </a:r>
          </a:p>
          <a:p>
            <a:pPr algn="just">
              <a:buFont typeface="Wingdings" panose="05000000000000000000" pitchFamily="2" charset="2"/>
              <a:buChar char="Ø"/>
            </a:pPr>
            <a:r>
              <a:rPr lang="en-US" dirty="0"/>
              <a:t>Contradictory each other.</a:t>
            </a:r>
          </a:p>
        </p:txBody>
      </p:sp>
      <p:sp>
        <p:nvSpPr>
          <p:cNvPr id="4" name="Footer Placeholder 3"/>
          <p:cNvSpPr>
            <a:spLocks noGrp="1"/>
          </p:cNvSpPr>
          <p:nvPr>
            <p:ph type="ftr" sz="quarter" idx="11"/>
          </p:nvPr>
        </p:nvSpPr>
        <p:spPr/>
        <p:txBody>
          <a:bodyPr/>
          <a:lstStyle/>
          <a:p>
            <a:r>
              <a:rPr lang="en-IN" dirty="0"/>
              <a:t>CA Gopal Dhakan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Question</a:t>
            </a:r>
            <a:endParaRPr lang="en-IN" dirty="0"/>
          </a:p>
        </p:txBody>
      </p:sp>
      <p:pic>
        <p:nvPicPr>
          <p:cNvPr id="5" name="Content Placeholder 4"/>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4337050" y="2271712"/>
            <a:ext cx="3517900" cy="3459163"/>
          </a:xfrm>
        </p:spPr>
      </p:pic>
      <p:sp>
        <p:nvSpPr>
          <p:cNvPr id="3" name="Footer Placeholder 2"/>
          <p:cNvSpPr>
            <a:spLocks noGrp="1"/>
          </p:cNvSpPr>
          <p:nvPr>
            <p:ph type="ftr" sz="quarter" idx="11"/>
          </p:nvPr>
        </p:nvSpPr>
        <p:spPr/>
        <p:txBody>
          <a:bodyPr/>
          <a:lstStyle/>
          <a:p>
            <a:r>
              <a:rPr lang="en-IN" dirty="0"/>
              <a:t>CA Gopal Dhakan</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CA Gopal Dhakan </a:t>
            </a:r>
          </a:p>
          <a:p>
            <a:pPr marL="0" indent="0">
              <a:buNone/>
            </a:pPr>
            <a:r>
              <a:rPr lang="en-US" dirty="0"/>
              <a:t>(M.com., LL.B., F.C.A., DISA, CCCAB, CCFAFP)</a:t>
            </a:r>
            <a:endParaRPr lang="en-IN" dirty="0"/>
          </a:p>
          <a:p>
            <a:pPr marL="0" indent="0">
              <a:buNone/>
            </a:pPr>
            <a:r>
              <a:rPr lang="en-US" dirty="0">
                <a:hlinkClick r:id="rId2"/>
              </a:rPr>
              <a:t>dhakanassociate@gmail.com</a:t>
            </a:r>
            <a:endParaRPr lang="en-US" dirty="0"/>
          </a:p>
          <a:p>
            <a:pPr marL="0" indent="0">
              <a:buNone/>
            </a:pPr>
            <a:r>
              <a:rPr lang="en-US" dirty="0"/>
              <a:t>0261-2551149 / 99254 23532</a:t>
            </a:r>
          </a:p>
          <a:p>
            <a:pPr marL="0" indent="0">
              <a:buNone/>
            </a:pPr>
            <a:endParaRPr lang="en-US"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0"/>
            <a:ext cx="8691937" cy="4133088"/>
          </a:xfrm>
          <a:prstGeom prst="rect">
            <a:avLst/>
          </a:prstGeom>
        </p:spPr>
      </p:pic>
      <p:sp>
        <p:nvSpPr>
          <p:cNvPr id="2" name="Footer Placeholder 1"/>
          <p:cNvSpPr>
            <a:spLocks noGrp="1"/>
          </p:cNvSpPr>
          <p:nvPr>
            <p:ph type="ftr" sz="quarter" idx="11"/>
          </p:nvPr>
        </p:nvSpPr>
        <p:spPr/>
        <p:txBody>
          <a:bodyPr/>
          <a:lstStyle/>
          <a:p>
            <a:r>
              <a:rPr lang="en-IN" dirty="0"/>
              <a:t>CA Gopal Dhakan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ym typeface="+mn-ea"/>
              </a:rPr>
              <a:t>NPA Through Lens of RBI</a:t>
            </a:r>
            <a:endParaRPr lang="en-US" dirty="0"/>
          </a:p>
        </p:txBody>
      </p:sp>
      <p:sp>
        <p:nvSpPr>
          <p:cNvPr id="3" name="Content Placeholder 2"/>
          <p:cNvSpPr>
            <a:spLocks noGrp="1"/>
          </p:cNvSpPr>
          <p:nvPr>
            <p:ph idx="1"/>
          </p:nvPr>
        </p:nvSpPr>
        <p:spPr>
          <a:xfrm>
            <a:off x="838200" y="1836420"/>
            <a:ext cx="10515600" cy="4351338"/>
          </a:xfrm>
        </p:spPr>
        <p:txBody>
          <a:bodyPr>
            <a:normAutofit fontScale="87500" lnSpcReduction="20000"/>
          </a:bodyPr>
          <a:lstStyle/>
          <a:p>
            <a:pPr algn="just">
              <a:buFont typeface="Wingdings" panose="05000000000000000000" pitchFamily="2" charset="2"/>
              <a:buChar char="Ø"/>
            </a:pPr>
            <a:r>
              <a:rPr lang="en-US" dirty="0">
                <a:sym typeface="+mn-ea"/>
              </a:rPr>
              <a:t>Reimbursement of Travelling and Halting Allowances and Daily Conveyance Charges (Partner - GM 7/ Qualified Assistants - Senior Manager 3 / Un-Qualified Assistants - Officer 1) - </a:t>
            </a:r>
            <a:r>
              <a:rPr lang="en-US" dirty="0">
                <a:highlight>
                  <a:srgbClr val="FFFF00"/>
                </a:highlight>
                <a:sym typeface="+mn-ea"/>
              </a:rPr>
              <a:t>Bank are given the discretion to decide the same in the cost effective manner, in </a:t>
            </a:r>
            <a:r>
              <a:rPr lang="en-US" b="1" i="1" u="sng" dirty="0">
                <a:highlight>
                  <a:srgbClr val="FFFF00"/>
                </a:highlight>
                <a:sym typeface="+mn-ea"/>
              </a:rPr>
              <a:t>mutual consent with the auditor.</a:t>
            </a:r>
            <a:endParaRPr lang="en-US" b="1" i="1" u="sng" dirty="0">
              <a:highlight>
                <a:srgbClr val="FFFF00"/>
              </a:highlight>
            </a:endParaRPr>
          </a:p>
          <a:p>
            <a:pPr algn="just">
              <a:buFont typeface="Wingdings" panose="05000000000000000000" pitchFamily="2" charset="2"/>
              <a:buChar char="Ø"/>
            </a:pPr>
            <a:r>
              <a:rPr lang="en-US" b="1" i="1" u="sng" dirty="0">
                <a:sym typeface="+mn-ea"/>
              </a:rPr>
              <a:t>Maximum reimbursement of Expenses 10% of fees (June 06, 2007 Circular) which are withdrawal 2013, however till the date bank applied and issue less amount of reimbursement of expenses</a:t>
            </a:r>
            <a:r>
              <a:rPr lang="en-US" i="1" dirty="0">
                <a:sym typeface="+mn-ea"/>
              </a:rPr>
              <a:t>,</a:t>
            </a:r>
            <a:r>
              <a:rPr lang="en-US" i="1" dirty="0">
                <a:highlight>
                  <a:srgbClr val="FFFF00"/>
                </a:highlight>
                <a:sym typeface="+mn-ea"/>
              </a:rPr>
              <a:t> we recover full amount - Now, Bank ACB/BOD will decide</a:t>
            </a:r>
            <a:endParaRPr lang="en-US" i="1" dirty="0">
              <a:highlight>
                <a:srgbClr val="FFFF00"/>
              </a:highlight>
            </a:endParaRPr>
          </a:p>
          <a:p>
            <a:pPr algn="just">
              <a:buFont typeface="Wingdings" panose="05000000000000000000" pitchFamily="2" charset="2"/>
              <a:buChar char="Ø"/>
            </a:pPr>
            <a:r>
              <a:rPr lang="en-US" dirty="0"/>
              <a:t>Business coverage 70% (Fund Based and Non Fund Based) for FY 22-23 and </a:t>
            </a:r>
            <a:r>
              <a:rPr lang="en-US" b="1" i="1" u="sng" dirty="0"/>
              <a:t>FY 23-24 bank will have to decide as per BOD policy</a:t>
            </a:r>
            <a:r>
              <a:rPr lang="en-US" dirty="0"/>
              <a:t>, subject to business and financial risk </a:t>
            </a:r>
            <a:r>
              <a:rPr lang="en-US" i="1" u="sng" dirty="0"/>
              <a:t>(Bank specific characteristics - degree of centralization of process - need to address fraud risk and credit risk - </a:t>
            </a:r>
            <a:r>
              <a:rPr lang="en-US" b="1" i="1" u="sng" dirty="0"/>
              <a:t>adverse report from internal/concurrent auditors</a:t>
            </a:r>
            <a:r>
              <a:rPr lang="en-US" i="1" u="sng" dirty="0"/>
              <a:t>, whistle blower complaints and unusual patterns/activity show by internal MIS.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normAutofit/>
          </a:bodyPr>
          <a:lstStyle/>
          <a:p>
            <a:r>
              <a:rPr lang="en-US" dirty="0">
                <a:sym typeface="+mn-ea"/>
              </a:rPr>
              <a:t>SBA Guideline comparison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65123356"/>
              </p:ext>
            </p:extLst>
          </p:nvPr>
        </p:nvGraphicFramePr>
        <p:xfrm>
          <a:off x="404495" y="1027906"/>
          <a:ext cx="11625580" cy="5831840"/>
        </p:xfrm>
        <a:graphic>
          <a:graphicData uri="http://schemas.openxmlformats.org/drawingml/2006/table">
            <a:tbl>
              <a:tblPr firstRow="1" bandRow="1">
                <a:tableStyleId>{5C22544A-7EE6-4342-B048-85BDC9FD1C3A}</a:tableStyleId>
              </a:tblPr>
              <a:tblGrid>
                <a:gridCol w="584200">
                  <a:extLst>
                    <a:ext uri="{9D8B030D-6E8A-4147-A177-3AD203B41FA5}">
                      <a16:colId xmlns:a16="http://schemas.microsoft.com/office/drawing/2014/main" val="20000"/>
                    </a:ext>
                  </a:extLst>
                </a:gridCol>
                <a:gridCol w="7364095">
                  <a:extLst>
                    <a:ext uri="{9D8B030D-6E8A-4147-A177-3AD203B41FA5}">
                      <a16:colId xmlns:a16="http://schemas.microsoft.com/office/drawing/2014/main" val="20001"/>
                    </a:ext>
                  </a:extLst>
                </a:gridCol>
                <a:gridCol w="3677285">
                  <a:extLst>
                    <a:ext uri="{9D8B030D-6E8A-4147-A177-3AD203B41FA5}">
                      <a16:colId xmlns:a16="http://schemas.microsoft.com/office/drawing/2014/main" val="20002"/>
                    </a:ext>
                  </a:extLst>
                </a:gridCol>
              </a:tblGrid>
              <a:tr h="402590">
                <a:tc>
                  <a:txBody>
                    <a:bodyPr/>
                    <a:lstStyle/>
                    <a:p>
                      <a:pPr algn="ctr">
                        <a:buNone/>
                      </a:pPr>
                      <a:r>
                        <a:rPr lang="en-US" sz="2000" dirty="0"/>
                        <a:t>Cat.</a:t>
                      </a:r>
                    </a:p>
                  </a:txBody>
                  <a:tcPr/>
                </a:tc>
                <a:tc>
                  <a:txBody>
                    <a:bodyPr/>
                    <a:lstStyle/>
                    <a:p>
                      <a:pPr algn="ctr">
                        <a:buNone/>
                      </a:pPr>
                      <a:r>
                        <a:rPr lang="en-US" sz="2000" dirty="0"/>
                        <a:t>31/03/2023</a:t>
                      </a:r>
                    </a:p>
                  </a:txBody>
                  <a:tcPr/>
                </a:tc>
                <a:tc>
                  <a:txBody>
                    <a:bodyPr/>
                    <a:lstStyle/>
                    <a:p>
                      <a:pPr algn="ctr">
                        <a:buNone/>
                      </a:pPr>
                      <a:r>
                        <a:rPr lang="en-US" sz="2000" dirty="0"/>
                        <a:t>31/03/2024</a:t>
                      </a:r>
                    </a:p>
                  </a:txBody>
                  <a:tcPr/>
                </a:tc>
                <a:extLst>
                  <a:ext uri="{0D108BD9-81ED-4DB2-BD59-A6C34878D82A}">
                    <a16:rowId xmlns:a16="http://schemas.microsoft.com/office/drawing/2014/main" val="10000"/>
                  </a:ext>
                </a:extLst>
              </a:tr>
              <a:tr h="400685">
                <a:tc>
                  <a:txBody>
                    <a:bodyPr/>
                    <a:lstStyle/>
                    <a:p>
                      <a:pPr>
                        <a:buNone/>
                      </a:pPr>
                      <a:r>
                        <a:rPr lang="en-US" sz="2000" dirty="0"/>
                        <a:t>I</a:t>
                      </a:r>
                    </a:p>
                  </a:txBody>
                  <a:tcPr/>
                </a:tc>
                <a:tc>
                  <a:txBody>
                    <a:bodyPr/>
                    <a:lstStyle/>
                    <a:p>
                      <a:pPr>
                        <a:buNone/>
                      </a:pPr>
                      <a:r>
                        <a:rPr lang="en-US" sz="2000" dirty="0"/>
                        <a:t>No Change</a:t>
                      </a:r>
                    </a:p>
                  </a:txBody>
                  <a:tcPr/>
                </a:tc>
                <a:tc>
                  <a:txBody>
                    <a:bodyPr/>
                    <a:lstStyle/>
                    <a:p>
                      <a:pPr>
                        <a:buNone/>
                      </a:pPr>
                      <a:r>
                        <a:rPr lang="en-US" sz="2000" dirty="0"/>
                        <a:t>No Change</a:t>
                      </a:r>
                    </a:p>
                  </a:txBody>
                  <a:tcPr/>
                </a:tc>
                <a:extLst>
                  <a:ext uri="{0D108BD9-81ED-4DB2-BD59-A6C34878D82A}">
                    <a16:rowId xmlns:a16="http://schemas.microsoft.com/office/drawing/2014/main" val="10001"/>
                  </a:ext>
                </a:extLst>
              </a:tr>
              <a:tr h="998855">
                <a:tc>
                  <a:txBody>
                    <a:bodyPr/>
                    <a:lstStyle/>
                    <a:p>
                      <a:pPr>
                        <a:buNone/>
                      </a:pPr>
                      <a:r>
                        <a:rPr lang="en-US" sz="2000" dirty="0"/>
                        <a:t>II</a:t>
                      </a:r>
                    </a:p>
                  </a:txBody>
                  <a:tcPr/>
                </a:tc>
                <a:tc>
                  <a:txBody>
                    <a:bodyPr/>
                    <a:lstStyle/>
                    <a:p>
                      <a:pPr>
                        <a:buNone/>
                      </a:pPr>
                      <a:r>
                        <a:rPr lang="en-US" sz="2000" dirty="0"/>
                        <a:t>Bank Audit Experience: The Firm or at least one of the partners should have</a:t>
                      </a:r>
                      <a:r>
                        <a:rPr lang="en-US" sz="2000" b="1" i="1" u="sng" dirty="0">
                          <a:highlight>
                            <a:srgbClr val="FFFF00"/>
                          </a:highlight>
                        </a:rPr>
                        <a:t> preferably</a:t>
                      </a:r>
                      <a:r>
                        <a:rPr lang="en-US" sz="2000" dirty="0"/>
                        <a:t> conducted branch audit of a PSB/PVB for at least 5 year</a:t>
                      </a:r>
                    </a:p>
                  </a:txBody>
                  <a:tcPr/>
                </a:tc>
                <a:tc>
                  <a:txBody>
                    <a:bodyPr/>
                    <a:lstStyle/>
                    <a:p>
                      <a:pPr>
                        <a:buNone/>
                      </a:pPr>
                      <a:r>
                        <a:rPr lang="en-US" sz="2000" b="1" i="1" u="sng" dirty="0">
                          <a:highlight>
                            <a:srgbClr val="FFFF00"/>
                          </a:highlight>
                        </a:rPr>
                        <a:t>Word “Preferably”</a:t>
                      </a:r>
                      <a:r>
                        <a:rPr lang="en-US" sz="2000" b="1" i="1" u="sng" baseline="0" dirty="0">
                          <a:highlight>
                            <a:srgbClr val="FFFF00"/>
                          </a:highlight>
                        </a:rPr>
                        <a:t> omitted</a:t>
                      </a:r>
                      <a:endParaRPr lang="en-US" sz="2000" b="1" i="1" u="sng" dirty="0">
                        <a:highlight>
                          <a:srgbClr val="FFFF00"/>
                        </a:highlight>
                      </a:endParaRPr>
                    </a:p>
                  </a:txBody>
                  <a:tcPr/>
                </a:tc>
                <a:extLst>
                  <a:ext uri="{0D108BD9-81ED-4DB2-BD59-A6C34878D82A}">
                    <a16:rowId xmlns:a16="http://schemas.microsoft.com/office/drawing/2014/main" val="10002"/>
                  </a:ext>
                </a:extLst>
              </a:tr>
              <a:tr h="401955">
                <a:tc>
                  <a:txBody>
                    <a:bodyPr/>
                    <a:lstStyle/>
                    <a:p>
                      <a:pPr>
                        <a:buNone/>
                      </a:pPr>
                      <a:r>
                        <a:rPr lang="en-US" sz="2000" dirty="0"/>
                        <a:t>III</a:t>
                      </a:r>
                    </a:p>
                  </a:txBody>
                  <a:tcPr/>
                </a:tc>
                <a:tc>
                  <a:txBody>
                    <a:bodyPr/>
                    <a:lstStyle/>
                    <a:p>
                      <a:pPr>
                        <a:buNone/>
                      </a:pPr>
                      <a:r>
                        <a:rPr lang="en-US" sz="2000" dirty="0"/>
                        <a:t>No. of Partner exclusively associated with the firm (full time) - </a:t>
                      </a:r>
                      <a:r>
                        <a:rPr lang="en-US" sz="2000" b="1" i="1" u="sng" dirty="0">
                          <a:highlight>
                            <a:srgbClr val="FFFF00"/>
                          </a:highlight>
                        </a:rPr>
                        <a:t>1</a:t>
                      </a:r>
                    </a:p>
                  </a:txBody>
                  <a:tcPr/>
                </a:tc>
                <a:tc>
                  <a:txBody>
                    <a:bodyPr/>
                    <a:lstStyle/>
                    <a:p>
                      <a:pPr>
                        <a:buNone/>
                      </a:pPr>
                      <a:r>
                        <a:rPr lang="en-US" sz="2000" dirty="0"/>
                        <a:t>Now, it’s </a:t>
                      </a:r>
                      <a:r>
                        <a:rPr lang="en-US" sz="2000" b="1" i="1" u="sng" dirty="0">
                          <a:highlight>
                            <a:srgbClr val="FFFF00"/>
                          </a:highlight>
                        </a:rPr>
                        <a:t>2</a:t>
                      </a:r>
                    </a:p>
                  </a:txBody>
                  <a:tcPr/>
                </a:tc>
                <a:extLst>
                  <a:ext uri="{0D108BD9-81ED-4DB2-BD59-A6C34878D82A}">
                    <a16:rowId xmlns:a16="http://schemas.microsoft.com/office/drawing/2014/main" val="10003"/>
                  </a:ext>
                </a:extLst>
              </a:tr>
              <a:tr h="699135">
                <a:tc>
                  <a:txBody>
                    <a:bodyPr/>
                    <a:lstStyle/>
                    <a:p>
                      <a:pPr>
                        <a:buNone/>
                      </a:pPr>
                      <a:r>
                        <a:rPr lang="en-US" sz="2000" dirty="0"/>
                        <a:t>III</a:t>
                      </a:r>
                    </a:p>
                  </a:txBody>
                  <a:tcPr/>
                </a:tc>
                <a:tc>
                  <a:txBody>
                    <a:bodyPr/>
                    <a:lstStyle/>
                    <a:p>
                      <a:pPr>
                        <a:buNone/>
                      </a:pPr>
                      <a:r>
                        <a:rPr lang="en-US" sz="2000" dirty="0"/>
                        <a:t>The firm or at least one of the CAs should have </a:t>
                      </a:r>
                      <a:r>
                        <a:rPr lang="en-US" sz="2000" b="1" i="1" u="sng" dirty="0">
                          <a:highlight>
                            <a:srgbClr val="FFFF00"/>
                          </a:highlight>
                        </a:rPr>
                        <a:t>preferably</a:t>
                      </a:r>
                      <a:r>
                        <a:rPr lang="en-US" sz="2000" dirty="0"/>
                        <a:t> conducted branch audit of a PSB/PVB for at least 3 year</a:t>
                      </a:r>
                    </a:p>
                  </a:txBody>
                  <a:tcPr/>
                </a:tc>
                <a:tc>
                  <a:txBody>
                    <a:bodyPr/>
                    <a:lstStyle/>
                    <a:p>
                      <a:pPr>
                        <a:buNone/>
                      </a:pPr>
                      <a:r>
                        <a:rPr lang="en-US" sz="2000" b="1" i="1" u="sng" dirty="0">
                          <a:highlight>
                            <a:srgbClr val="FFFF00"/>
                          </a:highlight>
                        </a:rPr>
                        <a:t>Word “Preferably” omitted</a:t>
                      </a:r>
                    </a:p>
                  </a:txBody>
                  <a:tcPr/>
                </a:tc>
                <a:extLst>
                  <a:ext uri="{0D108BD9-81ED-4DB2-BD59-A6C34878D82A}">
                    <a16:rowId xmlns:a16="http://schemas.microsoft.com/office/drawing/2014/main" val="10004"/>
                  </a:ext>
                </a:extLst>
              </a:tr>
              <a:tr h="1297940">
                <a:tc>
                  <a:txBody>
                    <a:bodyPr/>
                    <a:lstStyle/>
                    <a:p>
                      <a:pPr>
                        <a:buNone/>
                      </a:pPr>
                      <a:r>
                        <a:rPr lang="en-US" sz="2000" dirty="0"/>
                        <a:t>IV</a:t>
                      </a:r>
                    </a:p>
                  </a:txBody>
                  <a:tcPr/>
                </a:tc>
                <a:tc>
                  <a:txBody>
                    <a:bodyPr/>
                    <a:lstStyle/>
                    <a:p>
                      <a:pPr>
                        <a:buNone/>
                      </a:pPr>
                      <a:r>
                        <a:rPr lang="en-US" sz="2000" b="1" i="1" u="sng" dirty="0">
                          <a:highlight>
                            <a:srgbClr val="FFFF00"/>
                          </a:highlight>
                        </a:rPr>
                        <a:t>Even proprietorship concern without bank audit experience may be considered as hitherto.</a:t>
                      </a:r>
                    </a:p>
                    <a:p>
                      <a:pPr>
                        <a:buNone/>
                      </a:pPr>
                      <a:endParaRPr lang="en-US" sz="2000" b="1" i="1" u="sng" dirty="0">
                        <a:highlight>
                          <a:srgbClr val="FFFF00"/>
                        </a:highlight>
                      </a:endParaRPr>
                    </a:p>
                    <a:p>
                      <a:pPr>
                        <a:buNone/>
                      </a:pPr>
                      <a:r>
                        <a:rPr lang="en-US" sz="2000" b="1" i="1" u="sng" dirty="0">
                          <a:highlight>
                            <a:srgbClr val="FFFF00"/>
                          </a:highlight>
                        </a:rPr>
                        <a:t>(Without Experience)</a:t>
                      </a:r>
                    </a:p>
                  </a:txBody>
                  <a:tcPr/>
                </a:tc>
                <a:tc>
                  <a:txBody>
                    <a:bodyPr/>
                    <a:lstStyle/>
                    <a:p>
                      <a:pPr>
                        <a:buNone/>
                      </a:pPr>
                      <a:r>
                        <a:rPr lang="en-US" sz="2000" dirty="0"/>
                        <a:t>Only consider when No of </a:t>
                      </a:r>
                      <a:r>
                        <a:rPr lang="en-US" sz="2000" b="1" i="1" u="sng" dirty="0">
                          <a:highlight>
                            <a:srgbClr val="FFFF00"/>
                          </a:highlight>
                        </a:rPr>
                        <a:t>CAs exclusively associated with the firm (full time) is 2</a:t>
                      </a:r>
                      <a:r>
                        <a:rPr lang="en-US" sz="2000" dirty="0"/>
                        <a:t> (1+1) </a:t>
                      </a:r>
                      <a:r>
                        <a:rPr lang="en-US" sz="2000" b="1" i="1" u="sng" dirty="0">
                          <a:highlight>
                            <a:srgbClr val="FFFF00"/>
                          </a:highlight>
                        </a:rPr>
                        <a:t>and standing of audit firm 6 Year</a:t>
                      </a:r>
                    </a:p>
                  </a:txBody>
                  <a:tcPr/>
                </a:tc>
                <a:extLst>
                  <a:ext uri="{0D108BD9-81ED-4DB2-BD59-A6C34878D82A}">
                    <a16:rowId xmlns:a16="http://schemas.microsoft.com/office/drawing/2014/main" val="10005"/>
                  </a:ext>
                </a:extLst>
              </a:tr>
              <a:tr h="1297940">
                <a:tc>
                  <a:txBody>
                    <a:bodyPr/>
                    <a:lstStyle/>
                    <a:p>
                      <a:pPr>
                        <a:buNone/>
                      </a:pPr>
                      <a:r>
                        <a:rPr lang="en-US" sz="2000" dirty="0"/>
                        <a:t>IV</a:t>
                      </a:r>
                    </a:p>
                  </a:txBody>
                  <a:tcPr/>
                </a:tc>
                <a:tc>
                  <a:txBody>
                    <a:bodyPr/>
                    <a:lstStyle/>
                    <a:p>
                      <a:pPr>
                        <a:buNone/>
                      </a:pPr>
                      <a:r>
                        <a:rPr lang="en-US" sz="2000" dirty="0"/>
                        <a:t>As above</a:t>
                      </a:r>
                    </a:p>
                    <a:p>
                      <a:pPr>
                        <a:buNone/>
                      </a:pPr>
                      <a:endParaRPr lang="en-US" sz="2000" dirty="0"/>
                    </a:p>
                    <a:p>
                      <a:pPr>
                        <a:buNone/>
                      </a:pPr>
                      <a:endParaRPr lang="en-US" sz="2000" dirty="0"/>
                    </a:p>
                    <a:p>
                      <a:pPr>
                        <a:buNone/>
                      </a:pPr>
                      <a:r>
                        <a:rPr lang="en-US" sz="2000" b="1" i="1" u="sng" dirty="0">
                          <a:highlight>
                            <a:srgbClr val="FFFF00"/>
                          </a:highlight>
                          <a:sym typeface="+mn-ea"/>
                        </a:rPr>
                        <a:t>(With Experience)</a:t>
                      </a:r>
                      <a:endParaRPr lang="en-US" sz="2000" dirty="0"/>
                    </a:p>
                  </a:txBody>
                  <a:tcPr/>
                </a:tc>
                <a:tc>
                  <a:txBody>
                    <a:bodyPr/>
                    <a:lstStyle/>
                    <a:p>
                      <a:pPr>
                        <a:buNone/>
                      </a:pPr>
                      <a:r>
                        <a:rPr lang="en-US" sz="2000" dirty="0"/>
                        <a:t>The proprietor </a:t>
                      </a:r>
                      <a:r>
                        <a:rPr lang="en-US" sz="2000" b="1" i="1" u="sng" dirty="0">
                          <a:highlight>
                            <a:srgbClr val="FFFF00"/>
                          </a:highlight>
                        </a:rPr>
                        <a:t>should have conducted branch audit of a PSB/PVB for at least 3 year and standing of audit firm 6 year.</a:t>
                      </a:r>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ym typeface="+mn-ea"/>
              </a:rPr>
              <a:t>NPA Through Lens of RBI</a:t>
            </a:r>
            <a:endParaRPr lang="en-US" dirty="0"/>
          </a:p>
        </p:txBody>
      </p:sp>
      <p:sp>
        <p:nvSpPr>
          <p:cNvPr id="3" name="Content Placeholder 2"/>
          <p:cNvSpPr>
            <a:spLocks noGrp="1"/>
          </p:cNvSpPr>
          <p:nvPr>
            <p:ph idx="1"/>
          </p:nvPr>
        </p:nvSpPr>
        <p:spPr>
          <a:xfrm>
            <a:off x="439420" y="1337310"/>
            <a:ext cx="11118215" cy="5019040"/>
          </a:xfrm>
        </p:spPr>
        <p:txBody>
          <a:bodyPr>
            <a:normAutofit fontScale="85000" lnSpcReduction="10000"/>
          </a:bodyPr>
          <a:lstStyle/>
          <a:p>
            <a:pPr algn="just">
              <a:buFont typeface="Wingdings" panose="05000000000000000000" pitchFamily="2" charset="2"/>
              <a:buChar char="Ø"/>
            </a:pPr>
            <a:r>
              <a:rPr lang="en-US" dirty="0">
                <a:sym typeface="+mn-ea"/>
              </a:rPr>
              <a:t>Next few year within Round Table seminar carried out.</a:t>
            </a:r>
          </a:p>
          <a:p>
            <a:pPr algn="just">
              <a:buFont typeface="Wingdings" panose="05000000000000000000" pitchFamily="2" charset="2"/>
              <a:buChar char="Ø"/>
            </a:pPr>
            <a:r>
              <a:rPr lang="en-US" dirty="0">
                <a:sym typeface="+mn-ea"/>
              </a:rPr>
              <a:t>Instances of NRI Branch having 800 Cr. Deposit and 8 Cr. advances (All are against FD). </a:t>
            </a:r>
            <a:r>
              <a:rPr lang="en-US" dirty="0" err="1">
                <a:sym typeface="+mn-ea"/>
              </a:rPr>
              <a:t>Lateron</a:t>
            </a:r>
            <a:r>
              <a:rPr lang="en-US" dirty="0">
                <a:sym typeface="+mn-ea"/>
              </a:rPr>
              <a:t> branch was not under audit.</a:t>
            </a:r>
          </a:p>
          <a:p>
            <a:pPr algn="just">
              <a:buFont typeface="Wingdings" panose="05000000000000000000" pitchFamily="2" charset="2"/>
              <a:buChar char="Ø"/>
            </a:pPr>
            <a:r>
              <a:rPr lang="en-US" dirty="0"/>
              <a:t>Discussion paper issued by RBI on ECL (Expected Credit Loss) guideline - Provision – First applied SCB – </a:t>
            </a:r>
            <a:r>
              <a:rPr lang="en-US" b="1" i="1" u="sng" dirty="0"/>
              <a:t>Based on IFRS 9 OR IndAS 109 – Limited AS already applied through MD on Financial Disclosures Norms (Chapter III)</a:t>
            </a:r>
          </a:p>
          <a:p>
            <a:pPr algn="just">
              <a:buFont typeface="Wingdings" panose="05000000000000000000" pitchFamily="2" charset="2"/>
              <a:buChar char="Ø"/>
            </a:pPr>
            <a:r>
              <a:rPr lang="en-US" dirty="0"/>
              <a:t>Discussion Paper on Securitization of Stressed Assets Framework (SSAF) – Basel Guideline</a:t>
            </a:r>
          </a:p>
          <a:p>
            <a:pPr algn="just">
              <a:buFont typeface="Wingdings" panose="05000000000000000000" pitchFamily="2" charset="2"/>
              <a:buChar char="Ø"/>
            </a:pPr>
            <a:r>
              <a:rPr lang="en-US" dirty="0"/>
              <a:t>Climate Risk and Sustainable Finance – Switzerland – Artificial Snow - Rain in Dubai</a:t>
            </a:r>
          </a:p>
          <a:p>
            <a:pPr lvl="0" algn="just">
              <a:buFont typeface="Wingdings" panose="05000000000000000000" pitchFamily="2" charset="2"/>
              <a:buChar char="Ø"/>
            </a:pPr>
            <a:r>
              <a:rPr lang="en-US" dirty="0">
                <a:sym typeface="+mn-ea"/>
              </a:rPr>
              <a:t>Audit books of bank instead of borrower’s books.</a:t>
            </a:r>
          </a:p>
          <a:p>
            <a:pPr lvl="0" algn="just">
              <a:buFont typeface="Wingdings" panose="05000000000000000000" pitchFamily="2" charset="2"/>
              <a:buChar char="Ø"/>
            </a:pPr>
            <a:r>
              <a:rPr lang="en-US" altLang="en-IN" dirty="0">
                <a:sym typeface="+mn-ea"/>
              </a:rPr>
              <a:t>Way to minimize </a:t>
            </a:r>
            <a:r>
              <a:rPr lang="en-US" altLang="en-IN" dirty="0" err="1">
                <a:sym typeface="+mn-ea"/>
              </a:rPr>
              <a:t>Audtor</a:t>
            </a:r>
            <a:r>
              <a:rPr lang="en-US" altLang="en-IN" dirty="0">
                <a:sym typeface="+mn-ea"/>
              </a:rPr>
              <a:t> Responsibility?</a:t>
            </a:r>
            <a:endParaRPr lang="en-US" altLang="en-IN" dirty="0"/>
          </a:p>
          <a:p>
            <a:pPr lvl="0" algn="just">
              <a:buFont typeface="Wingdings" panose="05000000000000000000" pitchFamily="2" charset="2"/>
              <a:buChar char="Ø"/>
            </a:pPr>
            <a:r>
              <a:rPr lang="en-US" dirty="0">
                <a:sym typeface="+mn-ea"/>
              </a:rPr>
              <a:t>Sending </a:t>
            </a:r>
            <a:r>
              <a:rPr lang="en-US" u="sng" dirty="0">
                <a:sym typeface="+mn-ea"/>
              </a:rPr>
              <a:t>engagements letter</a:t>
            </a:r>
            <a:r>
              <a:rPr lang="en-US" dirty="0">
                <a:sym typeface="+mn-ea"/>
              </a:rPr>
              <a:t> copy with acceptance? </a:t>
            </a:r>
            <a:r>
              <a:rPr lang="en-IN" dirty="0">
                <a:sym typeface="+mn-ea"/>
              </a:rPr>
              <a:t>(General Clarification – GC/AASB/2/2004 on </a:t>
            </a:r>
            <a:r>
              <a:rPr lang="en-IN" u="sng" dirty="0">
                <a:sym typeface="+mn-ea"/>
              </a:rPr>
              <a:t>SA 210</a:t>
            </a:r>
            <a:r>
              <a:rPr lang="en-IN" dirty="0">
                <a:sym typeface="+mn-ea"/>
              </a:rPr>
              <a:t>) / </a:t>
            </a:r>
            <a:r>
              <a:rPr lang="en-IN" u="sng" dirty="0">
                <a:sym typeface="+mn-ea"/>
              </a:rPr>
              <a:t>NOC</a:t>
            </a:r>
            <a:r>
              <a:rPr lang="en-IN" dirty="0">
                <a:sym typeface="+mn-ea"/>
              </a:rPr>
              <a:t> / </a:t>
            </a:r>
            <a:r>
              <a:rPr lang="en-IN" u="sng" dirty="0">
                <a:sym typeface="+mn-ea"/>
              </a:rPr>
              <a:t>MRL</a:t>
            </a:r>
            <a:r>
              <a:rPr lang="en-IN" dirty="0">
                <a:sym typeface="+mn-ea"/>
              </a:rPr>
              <a:t> (SA – 580) / </a:t>
            </a:r>
            <a:r>
              <a:rPr lang="en-IN" u="sng" dirty="0">
                <a:sym typeface="+mn-ea"/>
              </a:rPr>
              <a:t>Documentation (SA – 230)</a:t>
            </a:r>
            <a:endParaRPr lang="en-US" dirty="0"/>
          </a:p>
        </p:txBody>
      </p:sp>
      <p:sp>
        <p:nvSpPr>
          <p:cNvPr id="4" name="Footer Placeholder 3"/>
          <p:cNvSpPr>
            <a:spLocks noGrp="1"/>
          </p:cNvSpPr>
          <p:nvPr>
            <p:ph type="ftr" sz="quarter" idx="11"/>
          </p:nvPr>
        </p:nvSpPr>
        <p:spPr/>
        <p:txBody>
          <a:bodyPr/>
          <a:lstStyle/>
          <a:p>
            <a:r>
              <a:rPr lang="en-IN" dirty="0"/>
              <a:t>CA Gopal Dhakan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ym typeface="+mn-ea"/>
              </a:rPr>
              <a:t>NPA Through Lens of RBI</a:t>
            </a:r>
            <a:endParaRPr lang="en-IN" dirty="0"/>
          </a:p>
        </p:txBody>
      </p:sp>
      <p:sp>
        <p:nvSpPr>
          <p:cNvPr id="3" name="Content Placeholder 2"/>
          <p:cNvSpPr>
            <a:spLocks noGrp="1"/>
          </p:cNvSpPr>
          <p:nvPr>
            <p:ph idx="1"/>
          </p:nvPr>
        </p:nvSpPr>
        <p:spPr>
          <a:xfrm>
            <a:off x="386365" y="1378039"/>
            <a:ext cx="11449319" cy="5280338"/>
          </a:xfrm>
        </p:spPr>
        <p:txBody>
          <a:bodyPr>
            <a:normAutofit fontScale="97500"/>
          </a:bodyPr>
          <a:lstStyle/>
          <a:p>
            <a:pPr lvl="0" algn="just">
              <a:buFont typeface="Wingdings" panose="05000000000000000000" pitchFamily="2" charset="2"/>
              <a:buChar char="Ø"/>
            </a:pPr>
            <a:r>
              <a:rPr lang="en-US" altLang="en-IN" dirty="0">
                <a:sym typeface="+mn-ea"/>
              </a:rPr>
              <a:t>Implementation Guide to Standard on Auditing (SA) 580 Written Representations. - Only 46 Page guideline</a:t>
            </a:r>
          </a:p>
          <a:p>
            <a:pPr lvl="0" algn="just">
              <a:buFont typeface="Wingdings" panose="05000000000000000000" pitchFamily="2" charset="2"/>
              <a:buChar char="Ø"/>
            </a:pPr>
            <a:r>
              <a:rPr lang="en-US" dirty="0">
                <a:sym typeface="+mn-ea"/>
              </a:rPr>
              <a:t>Restructuring Guidelines Last Year Experience.</a:t>
            </a:r>
            <a:endParaRPr lang="en-US" dirty="0"/>
          </a:p>
          <a:p>
            <a:pPr lvl="0" algn="just">
              <a:buFont typeface="Wingdings" panose="05000000000000000000" pitchFamily="2" charset="2"/>
              <a:buChar char="Ø"/>
            </a:pPr>
            <a:r>
              <a:rPr lang="en-US" dirty="0"/>
              <a:t>Discuss GL/PL thoroughly.</a:t>
            </a:r>
            <a:endParaRPr lang="en-IN" dirty="0"/>
          </a:p>
          <a:p>
            <a:pPr lvl="0" algn="just">
              <a:buFont typeface="Wingdings" panose="05000000000000000000" pitchFamily="2" charset="2"/>
              <a:buChar char="Ø"/>
            </a:pPr>
            <a:r>
              <a:rPr lang="en-US" dirty="0"/>
              <a:t>Collect Advance &amp; Deposit portfolio including Non Fund advances</a:t>
            </a:r>
            <a:endParaRPr lang="en-IN" dirty="0"/>
          </a:p>
          <a:p>
            <a:pPr lvl="0" algn="just">
              <a:buFont typeface="Wingdings" panose="05000000000000000000" pitchFamily="2" charset="2"/>
              <a:buChar char="Ø"/>
            </a:pPr>
            <a:r>
              <a:rPr lang="en-US" dirty="0"/>
              <a:t>RBI Master Circular, All SA/AS, if possible otherwise SA – 700 series (Must).</a:t>
            </a:r>
          </a:p>
          <a:p>
            <a:pPr lvl="0" algn="just">
              <a:buFont typeface="Wingdings" panose="05000000000000000000" pitchFamily="2" charset="2"/>
              <a:buChar char="Ø"/>
            </a:pPr>
            <a:r>
              <a:rPr lang="en-US" dirty="0"/>
              <a:t>Calendar Year 2023 - 149 Circular – 5 Master Direction – 5 Master Circular – 9 Draft Notification – &gt; 270 Penalty Order (Including CB/UCB/NBFC/Auditor)</a:t>
            </a:r>
          </a:p>
          <a:p>
            <a:pPr lvl="0" algn="just">
              <a:buFont typeface="Wingdings" panose="05000000000000000000" pitchFamily="2" charset="2"/>
              <a:buChar char="Ø"/>
            </a:pPr>
            <a:r>
              <a:rPr lang="en-US" dirty="0"/>
              <a:t>RBI Language.(CA Advisor) – Mere attending CPE on bank audit not sufficient. – </a:t>
            </a:r>
            <a:r>
              <a:rPr lang="en-US" b="1" u="sng" dirty="0"/>
              <a:t>Entire focus on </a:t>
            </a:r>
            <a:r>
              <a:rPr lang="en-US" b="1" i="1" u="sng" dirty="0"/>
              <a:t>Loan &amp; Advance parameter. Important other parameters.</a:t>
            </a:r>
            <a:r>
              <a:rPr lang="en-US" dirty="0"/>
              <a:t> – How to Check, Let’s See?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ym typeface="+mn-ea"/>
              </a:rPr>
              <a:t>NPA Through Lens of RBI</a:t>
            </a:r>
            <a:endParaRPr lang="en-IN" dirty="0"/>
          </a:p>
        </p:txBody>
      </p:sp>
      <p:sp>
        <p:nvSpPr>
          <p:cNvPr id="3" name="Content Placeholder 2"/>
          <p:cNvSpPr>
            <a:spLocks noGrp="1"/>
          </p:cNvSpPr>
          <p:nvPr>
            <p:ph idx="1"/>
          </p:nvPr>
        </p:nvSpPr>
        <p:spPr/>
        <p:txBody>
          <a:bodyPr>
            <a:normAutofit fontScale="87500" lnSpcReduction="20000"/>
          </a:bodyPr>
          <a:lstStyle/>
          <a:p>
            <a:pPr lvl="0" algn="just">
              <a:buFont typeface="Wingdings" panose="05000000000000000000" pitchFamily="2" charset="2"/>
              <a:buChar char="Ø"/>
            </a:pPr>
            <a:r>
              <a:rPr lang="en-US" dirty="0"/>
              <a:t>Without RBI Circular/MD/MC/Policy/Guidance Note (14/02/2024 - 865 Page)/BR Act - </a:t>
            </a:r>
            <a:r>
              <a:rPr lang="en-US" dirty="0">
                <a:hlinkClick r:id="rId2" action="ppaction://hlinkfile"/>
              </a:rPr>
              <a:t>Method of Audit </a:t>
            </a:r>
            <a:endParaRPr lang="en-US" dirty="0"/>
          </a:p>
          <a:p>
            <a:pPr lvl="0" algn="just">
              <a:buFont typeface="Wingdings" panose="05000000000000000000" pitchFamily="2" charset="2"/>
              <a:buChar char="Ø"/>
            </a:pPr>
            <a:r>
              <a:rPr lang="en-US" dirty="0"/>
              <a:t>Difference between MC and MD?</a:t>
            </a:r>
          </a:p>
          <a:p>
            <a:pPr lvl="0" algn="just">
              <a:buFont typeface="Wingdings" panose="05000000000000000000" pitchFamily="2" charset="2"/>
              <a:buChar char="Ø"/>
            </a:pPr>
            <a:r>
              <a:rPr lang="en-US" dirty="0"/>
              <a:t>MD Financial Disclosure Norms (Page 113 Page Guideline) - </a:t>
            </a:r>
            <a:r>
              <a:rPr lang="en-IN" dirty="0"/>
              <a:t>Disclosure in the "Notes to Accounts" to the Financial Statements -</a:t>
            </a:r>
            <a:r>
              <a:rPr lang="en-US" altLang="en-IN" dirty="0"/>
              <a:t> </a:t>
            </a:r>
            <a:r>
              <a:rPr lang="en-US" dirty="0">
                <a:sym typeface="+mn-ea"/>
              </a:rPr>
              <a:t>(August 30, 2021 - Updated October 25, 2023) </a:t>
            </a:r>
          </a:p>
          <a:p>
            <a:pPr lvl="0" algn="just">
              <a:buFont typeface="Wingdings" panose="05000000000000000000" pitchFamily="2" charset="2"/>
              <a:buChar char="Ø"/>
            </a:pPr>
            <a:r>
              <a:rPr lang="en-US" dirty="0">
                <a:sym typeface="+mn-ea"/>
              </a:rPr>
              <a:t>To know how bank GL &amp; PL finalize - Which expenses included into which head?</a:t>
            </a:r>
          </a:p>
          <a:p>
            <a:pPr lvl="0" algn="just">
              <a:buFont typeface="Wingdings" panose="05000000000000000000" pitchFamily="2" charset="2"/>
              <a:buChar char="Ø"/>
            </a:pPr>
            <a:r>
              <a:rPr lang="en-IN" dirty="0"/>
              <a:t>Divergence in the asset classification and provisioning – 5% Provision – 15% GNPA </a:t>
            </a:r>
            <a:r>
              <a:rPr lang="en-US" altLang="en-IN" dirty="0"/>
              <a:t>- NPA 5% (31/03/2024) - Disclosed and Review by RBI</a:t>
            </a:r>
          </a:p>
          <a:p>
            <a:pPr lvl="0" algn="just">
              <a:buFont typeface="Wingdings" panose="05000000000000000000" pitchFamily="2" charset="2"/>
              <a:buChar char="Ø"/>
            </a:pPr>
            <a:r>
              <a:rPr lang="en-US" altLang="en-IN" dirty="0"/>
              <a:t>Generally, applicable to SCA and SBA. Important to understand finalization of books and disclosure requirement.</a:t>
            </a:r>
          </a:p>
          <a:p>
            <a:pPr lvl="0" algn="just">
              <a:buFont typeface="Wingdings" panose="05000000000000000000" pitchFamily="2" charset="2"/>
              <a:buChar char="Ø"/>
            </a:pPr>
            <a:r>
              <a:rPr lang="en-US" altLang="en-IN" dirty="0"/>
              <a:t>Concurrent Audit Fees &amp; Statutory Audit Fees – Proper head?</a:t>
            </a:r>
            <a:endParaRPr lang="en-IN" dirty="0"/>
          </a:p>
          <a:p>
            <a:pPr algn="just"/>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408</TotalTime>
  <Words>5017</Words>
  <Application>Microsoft Office PowerPoint</Application>
  <PresentationFormat>Widescreen</PresentationFormat>
  <Paragraphs>591</Paragraphs>
  <Slides>43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43</vt:i4>
      </vt:variant>
    </vt:vector>
  </HeadingPairs>
  <TitlesOfParts>
    <vt:vector size="49" baseType="lpstr">
      <vt:lpstr>Arial</vt:lpstr>
      <vt:lpstr>Calibri</vt:lpstr>
      <vt:lpstr>Calibri Light</vt:lpstr>
      <vt:lpstr>Verdana</vt:lpstr>
      <vt:lpstr>Wingdings</vt:lpstr>
      <vt:lpstr>Office Theme</vt:lpstr>
      <vt:lpstr>NPA Through Lens of RBI</vt:lpstr>
      <vt:lpstr>Disclaimer</vt:lpstr>
      <vt:lpstr>NPA Through Lens of RBI</vt:lpstr>
      <vt:lpstr>NPA Through Lens of RBI</vt:lpstr>
      <vt:lpstr>NPA Through Lens of RBI</vt:lpstr>
      <vt:lpstr>SBA Guideline comparison</vt:lpstr>
      <vt:lpstr>NPA Through Lens of RBI</vt:lpstr>
      <vt:lpstr>NPA Through Lens of RBI</vt:lpstr>
      <vt:lpstr>NPA Through Lens of RBI</vt:lpstr>
      <vt:lpstr>PowerPoint Presentation</vt:lpstr>
      <vt:lpstr>NPA Through Lens of RBI</vt:lpstr>
      <vt:lpstr>NPA Through Lens of RBI</vt:lpstr>
      <vt:lpstr>NPA Through Lens of RBI</vt:lpstr>
      <vt:lpstr>NPA Through Lens of RBI</vt:lpstr>
      <vt:lpstr>NPA Through Lens of RBI</vt:lpstr>
      <vt:lpstr>NPA Through Lens of RBI</vt:lpstr>
      <vt:lpstr>NPA Through Lens of RBI</vt:lpstr>
      <vt:lpstr>NPA Through Lens of RBI</vt:lpstr>
      <vt:lpstr>Classification Norms</vt:lpstr>
      <vt:lpstr>NPA Through Lens of RBI</vt:lpstr>
      <vt:lpstr>NPA Through Lens of RBI</vt:lpstr>
      <vt:lpstr>NPA Through Lens of RBI</vt:lpstr>
      <vt:lpstr>NPA Through Lens of RBI</vt:lpstr>
      <vt:lpstr>NPA Through Lens of RBI</vt:lpstr>
      <vt:lpstr>NPA Through Lens of RBI</vt:lpstr>
      <vt:lpstr>NPA Through Lens of RBI</vt:lpstr>
      <vt:lpstr>NPA Through Lens of RBI</vt:lpstr>
      <vt:lpstr>NPA Through Lens of RBI</vt:lpstr>
      <vt:lpstr>NPA Through Lens of RBI</vt:lpstr>
      <vt:lpstr>NPA Through Lens of RBI</vt:lpstr>
      <vt:lpstr>Project Loan - Asset Classification</vt:lpstr>
      <vt:lpstr>NPA Through Lens of RBI</vt:lpstr>
      <vt:lpstr>Provisioning Norms</vt:lpstr>
      <vt:lpstr>NPA Through Lens of RBI</vt:lpstr>
      <vt:lpstr>NPA Through Lens of RBI</vt:lpstr>
      <vt:lpstr>NPA Through Lens of RBI</vt:lpstr>
      <vt:lpstr>NPA Through Lens of RBI</vt:lpstr>
      <vt:lpstr>NPA Through Lens of RBI</vt:lpstr>
      <vt:lpstr>NPA Through Lens of RBI</vt:lpstr>
      <vt:lpstr>NPA Through Lens of RBI</vt:lpstr>
      <vt:lpstr>NPA Through Lens of RBI</vt:lpstr>
      <vt:lpstr>Question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Technical Analysis of MC on IRAC Norms</dc:title>
  <dc:creator>Admin</dc:creator>
  <cp:lastModifiedBy>ADMIN</cp:lastModifiedBy>
  <cp:revision>289</cp:revision>
  <cp:lastPrinted>2023-02-04T07:19:00Z</cp:lastPrinted>
  <dcterms:created xsi:type="dcterms:W3CDTF">2021-08-11T05:41:00Z</dcterms:created>
  <dcterms:modified xsi:type="dcterms:W3CDTF">2024-03-15T13:28:02Z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C54820BC183C4291A660D9A1F4183475</vt:lpwstr>
  </property>
  <property fmtid="{D5CDD505-2E9C-101B-9397-08002B2CF9AE}" pid="3" name="KSOProductBuildVer">
    <vt:lpwstr>1033-11.2.0.11513</vt:lpwstr>
  </property>
</Properties>
</file>