
<file path=[Content_Types].xml><?xml version="1.0" encoding="utf-8"?>
<Types xmlns="http://schemas.openxmlformats.org/package/2006/content-types">
  <Default Extension="png" ContentType="image/png"/>
  <Default Extension="tmp"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4"/>
  </p:sldMasterIdLst>
  <p:notesMasterIdLst>
    <p:notesMasterId r:id="rId17"/>
  </p:notesMasterIdLst>
  <p:handoutMasterIdLst>
    <p:handoutMasterId r:id="rId18"/>
  </p:handoutMasterIdLst>
  <p:sldIdLst>
    <p:sldId id="256" r:id="rId5"/>
    <p:sldId id="2439" r:id="rId6"/>
    <p:sldId id="2441" r:id="rId7"/>
    <p:sldId id="2433" r:id="rId8"/>
    <p:sldId id="262" r:id="rId9"/>
    <p:sldId id="2462" r:id="rId10"/>
    <p:sldId id="2466" r:id="rId11"/>
    <p:sldId id="2463" r:id="rId12"/>
    <p:sldId id="2464" r:id="rId13"/>
    <p:sldId id="2465" r:id="rId14"/>
    <p:sldId id="2467" r:id="rId15"/>
    <p:sldId id="24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84" autoAdjust="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63C6EEF-D908-4B42-9CF2-33533DC7C6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ED71ECC3-B547-4819-B178-239BC0111C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08C83-94D0-4DB0-A467-20A83CD5F1C3}" type="datetimeFigureOut">
              <a:rPr lang="en-US" smtClean="0"/>
              <a:t>5/31/2024</a:t>
            </a:fld>
            <a:endParaRPr lang="en-US" dirty="0"/>
          </a:p>
        </p:txBody>
      </p:sp>
      <p:sp>
        <p:nvSpPr>
          <p:cNvPr id="4" name="Footer Placeholder 3">
            <a:extLst>
              <a:ext uri="{FF2B5EF4-FFF2-40B4-BE49-F238E27FC236}">
                <a16:creationId xmlns="" xmlns:a16="http://schemas.microsoft.com/office/drawing/2014/main" id="{6D4FF242-945C-44B0-95A6-CF62523278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6F0E7E7A-C631-4CA4-A0E6-20EB28A8C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3D0191-2BEA-48B8-8E8A-2A9D1EC3A210}" type="slidenum">
              <a:rPr lang="en-US" smtClean="0"/>
              <a:t>‹#›</a:t>
            </a:fld>
            <a:endParaRPr lang="en-US" dirty="0"/>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9477E-0D72-4CFB-824B-0CD317F7397E}" type="datetimeFigureOut">
              <a:rPr lang="en-US" smtClean="0"/>
              <a:t>5/31/2024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C251-82B7-4253-A774-38D73C276BCE}" type="slidenum">
              <a:rPr lang="en-US" smtClean="0"/>
              <a:t>‹#›</a:t>
            </a:fld>
            <a:endParaRPr lang="en-US" dirty="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5/31/2024</a:t>
            </a:fld>
            <a:endParaRPr lang="en-US" dirty="0"/>
          </a:p>
        </p:txBody>
      </p:sp>
      <p:sp>
        <p:nvSpPr>
          <p:cNvPr id="5" name="Footer Placeholder 4">
            <a:extLst>
              <a:ext uri="{FF2B5EF4-FFF2-40B4-BE49-F238E27FC236}">
                <a16:creationId xmlns=""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0" name="Picture Placeholder 4">
            <a:extLst>
              <a:ext uri="{FF2B5EF4-FFF2-40B4-BE49-F238E27FC236}">
                <a16:creationId xmlns=""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4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12" name="Shape 61">
            <a:extLst>
              <a:ext uri="{FF2B5EF4-FFF2-40B4-BE49-F238E27FC236}">
                <a16:creationId xmlns="" xmlns:a16="http://schemas.microsoft.com/office/drawing/2014/main" id="{76301C53-A459-4782-ADBF-6A23AD90F228}"/>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 xmlns:a16="http://schemas.microsoft.com/office/drawing/2014/main" id="{4AA1A3FF-B6E6-5147-80A4-EB0FDCD922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8376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952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 xmlns:a16="http://schemas.microsoft.com/office/drawing/2014/main" id="{A7AE94F1-8673-4376-AF63-CEC216A7E725}"/>
              </a:ext>
            </a:extLst>
          </p:cNvPr>
          <p:cNvSpPr>
            <a:spLocks noGrp="1"/>
          </p:cNvSpPr>
          <p:nvPr>
            <p:ph type="ftr" sz="quarter" idx="11"/>
          </p:nvPr>
        </p:nvSpPr>
        <p:spPr/>
        <p:txBody>
          <a:bodyPr/>
          <a:lstStyle/>
          <a:p>
            <a:endParaRPr lang="en-US" dirty="0"/>
          </a:p>
        </p:txBody>
      </p:sp>
      <p:sp>
        <p:nvSpPr>
          <p:cNvPr id="27" name="Shape 61">
            <a:extLst>
              <a:ext uri="{FF2B5EF4-FFF2-40B4-BE49-F238E27FC236}">
                <a16:creationId xmlns="" xmlns:a16="http://schemas.microsoft.com/office/drawing/2014/main" id="{13E82DCB-0215-47C1-B2C7-C6D824B426A3}"/>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Slide Number Placeholder 1">
            <a:extLst>
              <a:ext uri="{FF2B5EF4-FFF2-40B4-BE49-F238E27FC236}">
                <a16:creationId xmlns="" xmlns:a16="http://schemas.microsoft.com/office/drawing/2014/main" id="{0262D2B8-28B2-8147-9C19-723D63DBC2DF}"/>
              </a:ext>
            </a:extLst>
          </p:cNvPr>
          <p:cNvSpPr>
            <a:spLocks noGrp="1"/>
          </p:cNvSpPr>
          <p:nvPr>
            <p:ph type="sldNum" sz="quarter" idx="12"/>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054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4768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 xmlns:a16="http://schemas.microsoft.com/office/drawing/2014/main" id="{1D01AF6C-282A-674A-A003-3BF954A9DCE8}"/>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675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ig Photo">
    <p:spTree>
      <p:nvGrpSpPr>
        <p:cNvPr id="1" name=""/>
        <p:cNvGrpSpPr/>
        <p:nvPr/>
      </p:nvGrpSpPr>
      <p:grpSpPr>
        <a:xfrm>
          <a:off x="0" y="0"/>
          <a:ext cx="0" cy="0"/>
          <a:chOff x="0" y="0"/>
          <a:chExt cx="0" cy="0"/>
        </a:xfrm>
      </p:grpSpPr>
      <p:pic>
        <p:nvPicPr>
          <p:cNvPr id="22" name="Picture 2" descr="Image result for paper texture">
            <a:extLst>
              <a:ext uri="{FF2B5EF4-FFF2-40B4-BE49-F238E27FC236}">
                <a16:creationId xmlns="" xmlns:a16="http://schemas.microsoft.com/office/drawing/2014/main" id="{4BBF12C1-6008-464E-A434-4F253BBD1B6E}"/>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Picture Placeholder 18">
            <a:extLst>
              <a:ext uri="{FF2B5EF4-FFF2-40B4-BE49-F238E27FC236}">
                <a16:creationId xmlns="" xmlns:a16="http://schemas.microsoft.com/office/drawing/2014/main" id="{1004D5EE-A5F6-47AB-8127-45F8768A2598}"/>
              </a:ext>
            </a:extLst>
          </p:cNvPr>
          <p:cNvSpPr>
            <a:spLocks noGrp="1"/>
          </p:cNvSpPr>
          <p:nvPr>
            <p:ph type="pic" sz="quarter" idx="10" hasCustomPrompt="1"/>
          </p:nvPr>
        </p:nvSpPr>
        <p:spPr>
          <a:xfrm>
            <a:off x="0" y="32238"/>
            <a:ext cx="12192000" cy="6793525"/>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2" name="Title 1">
            <a:extLst>
              <a:ext uri="{FF2B5EF4-FFF2-40B4-BE49-F238E27FC236}">
                <a16:creationId xmlns="" xmlns:a16="http://schemas.microsoft.com/office/drawing/2014/main" id="{E61E5EAA-53FA-4411-85DC-CB828CAA94AA}"/>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431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5/31/2024</a:t>
            </a:fld>
            <a:endParaRPr lang="en-US" dirty="0"/>
          </a:p>
        </p:txBody>
      </p:sp>
      <p:sp>
        <p:nvSpPr>
          <p:cNvPr id="5" name="Footer Placeholder 4">
            <a:extLst>
              <a:ext uri="{FF2B5EF4-FFF2-40B4-BE49-F238E27FC236}">
                <a16:creationId xmlns=""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11" name="Straight Connector 10">
            <a:extLst>
              <a:ext uri="{FF2B5EF4-FFF2-40B4-BE49-F238E27FC236}">
                <a16:creationId xmlns=""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Tree>
    <p:extLst>
      <p:ext uri="{BB962C8B-B14F-4D97-AF65-F5344CB8AC3E}">
        <p14:creationId xmlns:p14="http://schemas.microsoft.com/office/powerpoint/2010/main" val="111671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05458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40E75928-B761-4733-A3D2-6AFC7473B71C}"/>
              </a:ext>
            </a:extLst>
          </p:cNvPr>
          <p:cNvSpPr/>
          <p:nvPr userDrawn="1"/>
        </p:nvSpPr>
        <p:spPr>
          <a:xfrm flipV="1">
            <a:off x="0" y="1494265"/>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a:extLst>
              <a:ext uri="{FF2B5EF4-FFF2-40B4-BE49-F238E27FC236}">
                <a16:creationId xmlns=""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Shape 61">
            <a:extLst>
              <a:ext uri="{FF2B5EF4-FFF2-40B4-BE49-F238E27FC236}">
                <a16:creationId xmlns=""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0737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4" name="Shape 61">
            <a:extLst>
              <a:ext uri="{FF2B5EF4-FFF2-40B4-BE49-F238E27FC236}">
                <a16:creationId xmlns="" xmlns:a16="http://schemas.microsoft.com/office/drawing/2014/main" id="{885D84D5-64E4-49F2-B5BA-3A40FA94252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2" name="Footer Placeholder 1">
            <a:extLst>
              <a:ext uri="{FF2B5EF4-FFF2-40B4-BE49-F238E27FC236}">
                <a16:creationId xmlns=""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3">
            <a:extLst>
              <a:ext uri="{FF2B5EF4-FFF2-40B4-BE49-F238E27FC236}">
                <a16:creationId xmlns=""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6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 xmlns:a16="http://schemas.microsoft.com/office/drawing/2014/main" id="{DB8548B1-0D03-4CF5-B096-7F591BEBFEB0}"/>
              </a:ext>
            </a:extLst>
          </p:cNvPr>
          <p:cNvPicPr>
            <a:picLocks noChangeAspect="1" noChangeArrowheads="1"/>
          </p:cNvPicPr>
          <p:nvPr userDrawn="1"/>
        </p:nvPicPr>
        <p:blipFill rotWithShape="1">
          <a:blip r:embed="rId13" cstate="screen">
            <a:extLst>
              <a:ext uri="{BEBA8EAE-BF5A-486C-A8C5-ECC9F3942E4B}">
                <a14:imgProps xmlns:a14="http://schemas.microsoft.com/office/drawing/2010/main">
                  <a14:imgLayer r:embed="rId14">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a:extLst>
              <a:ext uri="{FF2B5EF4-FFF2-40B4-BE49-F238E27FC236}">
                <a16:creationId xmlns=""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hape 61">
            <a:extLst>
              <a:ext uri="{FF2B5EF4-FFF2-40B4-BE49-F238E27FC236}">
                <a16:creationId xmlns="" xmlns:a16="http://schemas.microsoft.com/office/drawing/2014/main" id="{4C6CEA86-90A4-4284-86BF-23E5E6F4A736}"/>
              </a:ext>
            </a:extLst>
          </p:cNvPr>
          <p:cNvSpPr/>
          <p:nvPr userDrawn="1"/>
        </p:nvSpPr>
        <p:spPr>
          <a:xfrm>
            <a:off x="9356458" y="6366765"/>
            <a:ext cx="1997342" cy="346249"/>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000" b="1" kern="1200" dirty="0">
                <a:solidFill>
                  <a:schemeClr val="accent1"/>
                </a:solidFill>
                <a:latin typeface="+mn-lt"/>
                <a:ea typeface="+mn-ea"/>
                <a:cs typeface="+mn-cs"/>
                <a:sym typeface="Bebas"/>
              </a:rPr>
              <a:t>ALPINE</a:t>
            </a:r>
            <a:r>
              <a:rPr lang="en-US" sz="2000" b="1" kern="1200" dirty="0">
                <a:solidFill>
                  <a:schemeClr val="tx1"/>
                </a:solidFill>
                <a:latin typeface="+mn-lt"/>
                <a:ea typeface="+mn-ea"/>
                <a:cs typeface="+mn-cs"/>
                <a:sym typeface="Bebas"/>
              </a:rPr>
              <a:t> SKI HOUSE</a:t>
            </a:r>
            <a:endParaRPr lang="en-US" sz="2000" b="1" i="0" spc="0" dirty="0">
              <a:solidFill>
                <a:schemeClr val="tx1"/>
              </a:solidFill>
              <a:latin typeface="Gill Sans" panose="020B0502020104020203" pitchFamily="34" charset="-79"/>
              <a:cs typeface="Gill Sans" panose="020B0502020104020203" pitchFamily="34" charset="-79"/>
            </a:endParaRPr>
          </a:p>
        </p:txBody>
      </p:sp>
      <p:sp>
        <p:nvSpPr>
          <p:cNvPr id="13" name="Slide Number Placeholder 5">
            <a:extLst>
              <a:ext uri="{FF2B5EF4-FFF2-40B4-BE49-F238E27FC236}">
                <a16:creationId xmlns="" xmlns:a16="http://schemas.microsoft.com/office/drawing/2014/main" id="{A1AB594D-E50C-4B04-A2BD-2626B3B76697}"/>
              </a:ext>
            </a:extLst>
          </p:cNvPr>
          <p:cNvSpPr>
            <a:spLocks noGrp="1"/>
          </p:cNvSpPr>
          <p:nvPr>
            <p:ph type="sldNum" sz="quarter" idx="4"/>
          </p:nvPr>
        </p:nvSpPr>
        <p:spPr>
          <a:xfrm>
            <a:off x="11353800" y="6356350"/>
            <a:ext cx="515080" cy="365125"/>
          </a:xfrm>
          <a:prstGeom prst="rect">
            <a:avLst/>
          </a:prstGeom>
        </p:spPr>
        <p:txBody>
          <a:bodyPr/>
          <a:lstStyle>
            <a:lvl1pPr algn="r">
              <a:defRPr>
                <a:solidFill>
                  <a:schemeClr val="tx1"/>
                </a:solidFill>
              </a:defRPr>
            </a:lvl1p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70" r:id="rId5"/>
    <p:sldLayoutId id="2147483672" r:id="rId6"/>
    <p:sldLayoutId id="2147483673" r:id="rId7"/>
    <p:sldLayoutId id="2147483653" r:id="rId8"/>
    <p:sldLayoutId id="2147483671" r:id="rId9"/>
    <p:sldLayoutId id="2147483654" r:id="rId10"/>
    <p:sldLayoutId id="2147483655" r:id="rId11"/>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cdn.icai.org/68981clcgc55147-gnd1.pdf" TargetMode="External"/><Relationship Id="rId2" Type="http://schemas.openxmlformats.org/officeDocument/2006/relationships/hyperlink" Target="https://resource.cdn.icai.org/55731clcgc45064b.pdf"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21.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1.xml"/><Relationship Id="rId5" Type="http://schemas.openxmlformats.org/officeDocument/2006/relationships/image" Target="../media/image12.tmp"/><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11.xml"/><Relationship Id="rId4" Type="http://schemas.openxmlformats.org/officeDocument/2006/relationships/image" Target="../media/image17.tmp"/></Relationships>
</file>

<file path=ppt/slides/_rels/slide9.xml.rels><?xml version="1.0" encoding="UTF-8" standalone="yes"?>
<Relationships xmlns="http://schemas.openxmlformats.org/package/2006/relationships"><Relationship Id="rId3" Type="http://schemas.openxmlformats.org/officeDocument/2006/relationships/hyperlink" Target="https://resource.cdn.icai.org/68981clcgc55147-gnd1.pdf" TargetMode="External"/><Relationship Id="rId2" Type="http://schemas.openxmlformats.org/officeDocument/2006/relationships/hyperlink" Target="https://resource.cdn.icai.org/55731clcgc45064b.pdf" TargetMode="External"/><Relationship Id="rId1" Type="http://schemas.openxmlformats.org/officeDocument/2006/relationships/slideLayout" Target="../slideLayouts/slideLayout11.xml"/><Relationship Id="rId4" Type="http://schemas.openxmlformats.org/officeDocument/2006/relationships/hyperlink" Target="https://accountingtool.in/product/schedule-iii-balance-sheet-preparation-as-ind-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D19851F-4305-4854-B51C-49F1E47FE452}"/>
              </a:ext>
            </a:extLst>
          </p:cNvPr>
          <p:cNvSpPr>
            <a:spLocks noGrp="1"/>
          </p:cNvSpPr>
          <p:nvPr>
            <p:ph type="title"/>
          </p:nvPr>
        </p:nvSpPr>
        <p:spPr>
          <a:xfrm>
            <a:off x="6559076" y="1451295"/>
            <a:ext cx="5378458" cy="2260908"/>
          </a:xfrm>
        </p:spPr>
        <p:txBody>
          <a:bodyPr/>
          <a:lstStyle/>
          <a:p>
            <a:r>
              <a:rPr lang="en-US" sz="3600" dirty="0" smtClean="0"/>
              <a:t>CORPORATE Financial statements UNDER AS</a:t>
            </a:r>
            <a:endParaRPr lang="en-US" sz="3600" dirty="0"/>
          </a:p>
        </p:txBody>
      </p:sp>
      <p:pic>
        <p:nvPicPr>
          <p:cNvPr id="7" name="Picture Placeholder 6" descr="Screen Clipp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100" r="12100"/>
          <a:stretch>
            <a:fillRect/>
          </a:stretch>
        </p:blipFill>
        <p:spPr/>
      </p:pic>
      <p:sp>
        <p:nvSpPr>
          <p:cNvPr id="3" name="Rectangle 2"/>
          <p:cNvSpPr/>
          <p:nvPr/>
        </p:nvSpPr>
        <p:spPr>
          <a:xfrm>
            <a:off x="6635693" y="4489531"/>
            <a:ext cx="5301842" cy="2062103"/>
          </a:xfrm>
          <a:prstGeom prst="rect">
            <a:avLst/>
          </a:prstGeom>
        </p:spPr>
        <p:txBody>
          <a:bodyPr wrap="square">
            <a:spAutoFit/>
          </a:bodyPr>
          <a:lstStyle/>
          <a:p>
            <a:r>
              <a:rPr lang="en-IN" sz="1600" dirty="0">
                <a:latin typeface="Arial" panose="020B0604020202020204" pitchFamily="34" charset="0"/>
                <a:ea typeface="Arial" panose="020B0604020202020204" pitchFamily="34" charset="0"/>
                <a:cs typeface="Arial" panose="020B0604020202020204" pitchFamily="34" charset="0"/>
              </a:rPr>
              <a:t>PRESENTED BY : JITEN MAHENDRABHAI TRIVEDI</a:t>
            </a:r>
            <a:endParaRPr lang="en-IN" sz="1600" dirty="0"/>
          </a:p>
          <a:p>
            <a:r>
              <a:rPr lang="en-IN" sz="1600" dirty="0">
                <a:latin typeface="Arial" panose="020B0604020202020204" pitchFamily="34" charset="0"/>
                <a:ea typeface="Arial" panose="020B0604020202020204" pitchFamily="34" charset="0"/>
                <a:cs typeface="Arial" panose="020B0604020202020204" pitchFamily="34" charset="0"/>
              </a:rPr>
              <a:t>                               FCA (Gold </a:t>
            </a:r>
            <a:r>
              <a:rPr lang="en-IN" sz="1600" dirty="0" err="1">
                <a:latin typeface="Arial" panose="020B0604020202020204" pitchFamily="34" charset="0"/>
                <a:ea typeface="Arial" panose="020B0604020202020204" pitchFamily="34" charset="0"/>
                <a:cs typeface="Arial" panose="020B0604020202020204" pitchFamily="34" charset="0"/>
              </a:rPr>
              <a:t>medalist</a:t>
            </a:r>
            <a:r>
              <a:rPr lang="en-IN" sz="1600" dirty="0">
                <a:latin typeface="Arial" panose="020B0604020202020204" pitchFamily="34" charset="0"/>
                <a:ea typeface="Arial" panose="020B0604020202020204" pitchFamily="34" charset="0"/>
                <a:cs typeface="Arial" panose="020B0604020202020204" pitchFamily="34" charset="0"/>
              </a:rPr>
              <a:t>) , </a:t>
            </a:r>
          </a:p>
          <a:p>
            <a:r>
              <a:rPr lang="en-IN" sz="1600" dirty="0">
                <a:latin typeface="Arial" panose="020B0604020202020204" pitchFamily="34" charset="0"/>
                <a:ea typeface="Arial" panose="020B0604020202020204" pitchFamily="34" charset="0"/>
                <a:cs typeface="Arial" panose="020B0604020202020204" pitchFamily="34" charset="0"/>
              </a:rPr>
              <a:t>                               CS (AIR) ,</a:t>
            </a:r>
            <a:endParaRPr lang="en-IN" sz="1600" dirty="0"/>
          </a:p>
          <a:p>
            <a:r>
              <a:rPr lang="en-IN" sz="1600" dirty="0">
                <a:latin typeface="Arial" panose="020B0604020202020204" pitchFamily="34" charset="0"/>
                <a:ea typeface="Arial" panose="020B0604020202020204" pitchFamily="34" charset="0"/>
                <a:cs typeface="Arial" panose="020B0604020202020204" pitchFamily="34" charset="0"/>
              </a:rPr>
              <a:t>                               LLB ( Uni. Topper ) ,</a:t>
            </a:r>
            <a:endParaRPr lang="en-IN" sz="1600" dirty="0"/>
          </a:p>
          <a:p>
            <a:r>
              <a:rPr lang="en-IN" sz="1600" dirty="0">
                <a:latin typeface="Arial" panose="020B0604020202020204" pitchFamily="34" charset="0"/>
                <a:ea typeface="Arial" panose="020B0604020202020204" pitchFamily="34" charset="0"/>
                <a:cs typeface="Arial" panose="020B0604020202020204" pitchFamily="34" charset="0"/>
              </a:rPr>
              <a:t>                               </a:t>
            </a:r>
            <a:r>
              <a:rPr lang="en-IN" sz="1600" dirty="0" err="1">
                <a:latin typeface="Arial" panose="020B0604020202020204" pitchFamily="34" charset="0"/>
                <a:ea typeface="Arial" panose="020B0604020202020204" pitchFamily="34" charset="0"/>
                <a:cs typeface="Arial" panose="020B0604020202020204" pitchFamily="34" charset="0"/>
              </a:rPr>
              <a:t>M.Com</a:t>
            </a:r>
            <a:r>
              <a:rPr lang="en-IN" sz="1600" dirty="0">
                <a:latin typeface="Arial" panose="020B0604020202020204" pitchFamily="34" charset="0"/>
                <a:ea typeface="Arial" panose="020B0604020202020204" pitchFamily="34" charset="0"/>
                <a:cs typeface="Arial" panose="020B0604020202020204" pitchFamily="34" charset="0"/>
              </a:rPr>
              <a:t> (Gold </a:t>
            </a:r>
            <a:r>
              <a:rPr lang="en-IN" sz="1600" dirty="0" err="1">
                <a:latin typeface="Arial" panose="020B0604020202020204" pitchFamily="34" charset="0"/>
                <a:ea typeface="Arial" panose="020B0604020202020204" pitchFamily="34" charset="0"/>
                <a:cs typeface="Arial" panose="020B0604020202020204" pitchFamily="34" charset="0"/>
              </a:rPr>
              <a:t>Medalist</a:t>
            </a:r>
            <a:r>
              <a:rPr lang="en-IN" sz="1600" dirty="0">
                <a:latin typeface="Arial" panose="020B0604020202020204" pitchFamily="34" charset="0"/>
                <a:ea typeface="Arial" panose="020B0604020202020204" pitchFamily="34" charset="0"/>
                <a:cs typeface="Arial" panose="020B0604020202020204" pitchFamily="34" charset="0"/>
              </a:rPr>
              <a:t>)</a:t>
            </a:r>
          </a:p>
          <a:p>
            <a:endParaRPr lang="en-IN" sz="1600" dirty="0">
              <a:latin typeface="Arial" panose="020B0604020202020204" pitchFamily="34" charset="0"/>
              <a:ea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Date of Presentation : 01.06.2024</a:t>
            </a:r>
            <a:endParaRPr lang="en-IN" sz="1600" dirty="0"/>
          </a:p>
          <a:p>
            <a:endParaRPr lang="en-IN" sz="1600" dirty="0"/>
          </a:p>
        </p:txBody>
      </p:sp>
    </p:spTree>
    <p:extLst>
      <p:ext uri="{BB962C8B-B14F-4D97-AF65-F5344CB8AC3E}">
        <p14:creationId xmlns:p14="http://schemas.microsoft.com/office/powerpoint/2010/main" val="517853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9339970"/>
              </p:ext>
            </p:extLst>
          </p:nvPr>
        </p:nvGraphicFramePr>
        <p:xfrm>
          <a:off x="1" y="420543"/>
          <a:ext cx="12192000" cy="6437459"/>
        </p:xfrm>
        <a:graphic>
          <a:graphicData uri="http://schemas.openxmlformats.org/drawingml/2006/table">
            <a:tbl>
              <a:tblPr firstRow="1" bandRow="1">
                <a:tableStyleId>{073A0DAA-6AF3-43AB-8588-CEC1D06C72B9}</a:tableStyleId>
              </a:tblPr>
              <a:tblGrid>
                <a:gridCol w="2743199"/>
                <a:gridCol w="4819135"/>
                <a:gridCol w="4629666"/>
              </a:tblGrid>
              <a:tr h="401229">
                <a:tc>
                  <a:txBody>
                    <a:bodyPr/>
                    <a:lstStyle/>
                    <a:p>
                      <a:r>
                        <a:rPr lang="en-IN" sz="1000" b="1" i="0" kern="1200" dirty="0" smtClean="0">
                          <a:solidFill>
                            <a:schemeClr val="lt1"/>
                          </a:solidFill>
                          <a:effectLst/>
                          <a:latin typeface="+mn-lt"/>
                          <a:ea typeface="+mn-ea"/>
                          <a:cs typeface="+mn-cs"/>
                        </a:rPr>
                        <a:t>Criteria</a:t>
                      </a:r>
                      <a:endParaRPr lang="en-IN" sz="1000" dirty="0"/>
                    </a:p>
                  </a:txBody>
                  <a:tcPr/>
                </a:tc>
                <a:tc>
                  <a:txBody>
                    <a:bodyPr/>
                    <a:lstStyle/>
                    <a:p>
                      <a:r>
                        <a:rPr lang="en-IN" sz="1000" b="1" i="0" kern="1200" dirty="0" err="1" smtClean="0">
                          <a:solidFill>
                            <a:schemeClr val="lt1"/>
                          </a:solidFill>
                          <a:effectLst/>
                          <a:latin typeface="+mn-lt"/>
                          <a:ea typeface="+mn-ea"/>
                          <a:cs typeface="+mn-cs"/>
                          <a:hlinkClick r:id="rId2"/>
                        </a:rPr>
                        <a:t>Ind</a:t>
                      </a:r>
                      <a:r>
                        <a:rPr lang="en-IN" sz="1000" b="1" i="0" kern="1200" dirty="0" smtClean="0">
                          <a:solidFill>
                            <a:schemeClr val="lt1"/>
                          </a:solidFill>
                          <a:effectLst/>
                          <a:latin typeface="+mn-lt"/>
                          <a:ea typeface="+mn-ea"/>
                          <a:cs typeface="+mn-cs"/>
                          <a:hlinkClick r:id="rId2"/>
                        </a:rPr>
                        <a:t> AS</a:t>
                      </a:r>
                      <a:r>
                        <a:rPr lang="en-IN" sz="1000" b="1" i="0" kern="1200" dirty="0" smtClean="0">
                          <a:solidFill>
                            <a:schemeClr val="lt1"/>
                          </a:solidFill>
                          <a:effectLst/>
                          <a:latin typeface="+mn-lt"/>
                          <a:ea typeface="+mn-ea"/>
                          <a:cs typeface="+mn-cs"/>
                        </a:rPr>
                        <a:t> (Division II)</a:t>
                      </a:r>
                      <a:endParaRPr lang="en-IN" sz="1000" dirty="0"/>
                    </a:p>
                  </a:txBody>
                  <a:tcPr/>
                </a:tc>
                <a:tc>
                  <a:txBody>
                    <a:bodyPr/>
                    <a:lstStyle/>
                    <a:p>
                      <a:r>
                        <a:rPr lang="en-IN" sz="1000" b="1" i="0" kern="1200" dirty="0" smtClean="0">
                          <a:solidFill>
                            <a:schemeClr val="lt1"/>
                          </a:solidFill>
                          <a:effectLst/>
                          <a:latin typeface="+mn-lt"/>
                          <a:ea typeface="+mn-ea"/>
                          <a:cs typeface="+mn-cs"/>
                          <a:hlinkClick r:id="rId3"/>
                        </a:rPr>
                        <a:t>AS</a:t>
                      </a:r>
                      <a:r>
                        <a:rPr lang="en-IN" sz="1000" b="1" i="0" kern="1200" dirty="0" smtClean="0">
                          <a:solidFill>
                            <a:schemeClr val="lt1"/>
                          </a:solidFill>
                          <a:effectLst/>
                          <a:latin typeface="+mn-lt"/>
                          <a:ea typeface="+mn-ea"/>
                          <a:cs typeface="+mn-cs"/>
                        </a:rPr>
                        <a:t> (Division I)</a:t>
                      </a:r>
                      <a:endParaRPr lang="en-IN" sz="1000" dirty="0"/>
                    </a:p>
                  </a:txBody>
                  <a:tcPr/>
                </a:tc>
              </a:tr>
              <a:tr h="809755">
                <a:tc>
                  <a:txBody>
                    <a:bodyPr/>
                    <a:lstStyle/>
                    <a:p>
                      <a:r>
                        <a:rPr lang="en-IN" sz="1050" b="0" i="0" kern="1200" dirty="0" smtClean="0">
                          <a:solidFill>
                            <a:schemeClr val="dk1"/>
                          </a:solidFill>
                          <a:effectLst/>
                          <a:latin typeface="+mn-lt"/>
                          <a:ea typeface="+mn-ea"/>
                          <a:cs typeface="+mn-cs"/>
                        </a:rPr>
                        <a:t>Loans and Advances</a:t>
                      </a:r>
                      <a:endParaRPr lang="en-IN" sz="800" dirty="0"/>
                    </a:p>
                  </a:txBody>
                  <a:tcPr/>
                </a:tc>
                <a:tc>
                  <a:txBody>
                    <a:bodyPr/>
                    <a:lstStyle/>
                    <a:p>
                      <a:r>
                        <a:rPr lang="en-US" sz="1050" b="0" i="0" kern="1200" dirty="0" smtClean="0">
                          <a:solidFill>
                            <a:schemeClr val="dk1"/>
                          </a:solidFill>
                          <a:effectLst/>
                          <a:latin typeface="+mn-lt"/>
                          <a:ea typeface="+mn-ea"/>
                          <a:cs typeface="+mn-cs"/>
                        </a:rPr>
                        <a:t>Loans are shown as financial assets as they are recoverable in cash. Only those Advances which are recoverable in cash are shown under financial assets. Advances recoverable in kind in the form of goods or services are shown as Other assets.</a:t>
                      </a:r>
                      <a:endParaRPr lang="en-IN" sz="800" dirty="0"/>
                    </a:p>
                  </a:txBody>
                  <a:tcPr/>
                </a:tc>
                <a:tc>
                  <a:txBody>
                    <a:bodyPr/>
                    <a:lstStyle/>
                    <a:p>
                      <a:r>
                        <a:rPr lang="en-US" sz="1050" b="0" i="0" kern="1200" dirty="0" smtClean="0">
                          <a:solidFill>
                            <a:schemeClr val="dk1"/>
                          </a:solidFill>
                          <a:effectLst/>
                          <a:latin typeface="+mn-lt"/>
                          <a:ea typeface="+mn-ea"/>
                          <a:cs typeface="+mn-cs"/>
                        </a:rPr>
                        <a:t>All Loans and advances whether recoverable in cash or kind are shown under the same head, Loans and advances.</a:t>
                      </a:r>
                      <a:endParaRPr lang="en-IN" sz="800" dirty="0"/>
                    </a:p>
                  </a:txBody>
                  <a:tcPr/>
                </a:tc>
              </a:tr>
              <a:tr h="455487">
                <a:tc>
                  <a:txBody>
                    <a:bodyPr/>
                    <a:lstStyle/>
                    <a:p>
                      <a:r>
                        <a:rPr lang="en-IN" sz="1050" b="0" i="0" kern="1200" dirty="0" smtClean="0">
                          <a:solidFill>
                            <a:schemeClr val="dk1"/>
                          </a:solidFill>
                          <a:effectLst/>
                          <a:latin typeface="+mn-lt"/>
                          <a:ea typeface="+mn-ea"/>
                          <a:cs typeface="+mn-cs"/>
                        </a:rPr>
                        <a:t>Current Tax Assets / Liabilities</a:t>
                      </a:r>
                      <a:endParaRPr lang="en-IN" sz="800" dirty="0"/>
                    </a:p>
                  </a:txBody>
                  <a:tcPr/>
                </a:tc>
                <a:tc>
                  <a:txBody>
                    <a:bodyPr/>
                    <a:lstStyle/>
                    <a:p>
                      <a:r>
                        <a:rPr lang="en-US" sz="1050" b="0" i="0" kern="1200" dirty="0" smtClean="0">
                          <a:solidFill>
                            <a:schemeClr val="dk1"/>
                          </a:solidFill>
                          <a:effectLst/>
                          <a:latin typeface="+mn-lt"/>
                          <a:ea typeface="+mn-ea"/>
                          <a:cs typeface="+mn-cs"/>
                        </a:rPr>
                        <a:t>Disclosure of Current Tax Assets / Liabilities (Net) on the face of the Balance Sheet.</a:t>
                      </a:r>
                      <a:endParaRPr lang="en-IN" sz="800" dirty="0"/>
                    </a:p>
                  </a:txBody>
                  <a:tcPr/>
                </a:tc>
                <a:tc>
                  <a:txBody>
                    <a:bodyPr/>
                    <a:lstStyle/>
                    <a:p>
                      <a:r>
                        <a:rPr lang="en-US" sz="1050" b="0" i="0" kern="1200" dirty="0" smtClean="0">
                          <a:solidFill>
                            <a:schemeClr val="dk1"/>
                          </a:solidFill>
                          <a:effectLst/>
                          <a:latin typeface="+mn-lt"/>
                          <a:ea typeface="+mn-ea"/>
                          <a:cs typeface="+mn-cs"/>
                        </a:rPr>
                        <a:t>(Provision for Tax + Advance Tax + TDS) is a net liability, then shown under Provisions otherwise shown as Loans and advances.</a:t>
                      </a:r>
                      <a:endParaRPr lang="en-IN" sz="800" dirty="0"/>
                    </a:p>
                  </a:txBody>
                  <a:tcPr/>
                </a:tc>
              </a:tr>
              <a:tr h="809755">
                <a:tc>
                  <a:txBody>
                    <a:bodyPr/>
                    <a:lstStyle/>
                    <a:p>
                      <a:r>
                        <a:rPr lang="en-IN" sz="1050" b="0" i="0" kern="1200" dirty="0" smtClean="0">
                          <a:solidFill>
                            <a:schemeClr val="dk1"/>
                          </a:solidFill>
                          <a:effectLst/>
                          <a:latin typeface="+mn-lt"/>
                          <a:ea typeface="+mn-ea"/>
                          <a:cs typeface="+mn-cs"/>
                        </a:rPr>
                        <a:t>MAT Credit</a:t>
                      </a:r>
                      <a:endParaRPr lang="en-IN" sz="800" dirty="0"/>
                    </a:p>
                  </a:txBody>
                  <a:tcPr/>
                </a:tc>
                <a:tc>
                  <a:txBody>
                    <a:bodyPr/>
                    <a:lstStyle/>
                    <a:p>
                      <a:r>
                        <a:rPr lang="en-US" sz="1050" b="0" i="0" kern="1200" dirty="0" smtClean="0">
                          <a:solidFill>
                            <a:schemeClr val="dk1"/>
                          </a:solidFill>
                          <a:effectLst/>
                          <a:latin typeface="+mn-lt"/>
                          <a:ea typeface="+mn-ea"/>
                          <a:cs typeface="+mn-cs"/>
                        </a:rPr>
                        <a:t>Grouped with Deferred</a:t>
                      </a:r>
                      <a:r>
                        <a:rPr lang="en-US" sz="800" dirty="0" smtClean="0"/>
                        <a:t/>
                      </a:r>
                      <a:br>
                        <a:rPr lang="en-US" sz="800" dirty="0" smtClean="0"/>
                      </a:br>
                      <a:r>
                        <a:rPr lang="en-US" sz="1050" b="0" i="0" kern="1200" dirty="0" smtClean="0">
                          <a:solidFill>
                            <a:schemeClr val="dk1"/>
                          </a:solidFill>
                          <a:effectLst/>
                          <a:latin typeface="+mn-lt"/>
                          <a:ea typeface="+mn-ea"/>
                          <a:cs typeface="+mn-cs"/>
                        </a:rPr>
                        <a:t>Tax in P&amp;L. Grouped with Deferred Tax Assets (net) in the Balance Sheet. A separate note is provided for the amount of MAT Credit at both places.</a:t>
                      </a:r>
                      <a:endParaRPr lang="en-IN" sz="800" dirty="0"/>
                    </a:p>
                  </a:txBody>
                  <a:tcPr/>
                </a:tc>
                <a:tc>
                  <a:txBody>
                    <a:bodyPr/>
                    <a:lstStyle/>
                    <a:p>
                      <a:r>
                        <a:rPr lang="en-US" sz="1050" b="0" i="0" kern="1200" dirty="0" smtClean="0">
                          <a:solidFill>
                            <a:schemeClr val="dk1"/>
                          </a:solidFill>
                          <a:effectLst/>
                          <a:latin typeface="+mn-lt"/>
                          <a:ea typeface="+mn-ea"/>
                          <a:cs typeface="+mn-cs"/>
                        </a:rPr>
                        <a:t>Presented as a separate line item by a reduction from the Current tax in P&amp;L. Shown under Short-term / Long-term loans and advances in the Balance Sheet.</a:t>
                      </a:r>
                      <a:endParaRPr lang="en-IN" sz="800" dirty="0"/>
                    </a:p>
                  </a:txBody>
                  <a:tcPr/>
                </a:tc>
              </a:tr>
              <a:tr h="632621">
                <a:tc>
                  <a:txBody>
                    <a:bodyPr/>
                    <a:lstStyle/>
                    <a:p>
                      <a:r>
                        <a:rPr lang="en-IN" sz="1050" b="0" i="0" kern="1200" dirty="0" smtClean="0">
                          <a:solidFill>
                            <a:schemeClr val="dk1"/>
                          </a:solidFill>
                          <a:effectLst/>
                          <a:latin typeface="+mn-lt"/>
                          <a:ea typeface="+mn-ea"/>
                          <a:cs typeface="+mn-cs"/>
                        </a:rPr>
                        <a:t>Share Capital</a:t>
                      </a:r>
                      <a:endParaRPr lang="en-IN" sz="800" dirty="0"/>
                    </a:p>
                  </a:txBody>
                  <a:tcPr/>
                </a:tc>
                <a:tc>
                  <a:txBody>
                    <a:bodyPr/>
                    <a:lstStyle/>
                    <a:p>
                      <a:r>
                        <a:rPr lang="en-US" sz="1050" b="0" i="0" kern="1200" dirty="0" smtClean="0">
                          <a:solidFill>
                            <a:schemeClr val="dk1"/>
                          </a:solidFill>
                          <a:effectLst/>
                          <a:latin typeface="+mn-lt"/>
                          <a:ea typeface="+mn-ea"/>
                          <a:cs typeface="+mn-cs"/>
                        </a:rPr>
                        <a:t>Share Capital is renamed to Equity Share capital. Share Capital in </a:t>
                      </a:r>
                      <a:r>
                        <a:rPr lang="en-US" sz="1050" b="0" i="0" kern="1200" dirty="0" err="1" smtClean="0">
                          <a:solidFill>
                            <a:schemeClr val="dk1"/>
                          </a:solidFill>
                          <a:effectLst/>
                          <a:latin typeface="+mn-lt"/>
                          <a:ea typeface="+mn-ea"/>
                          <a:cs typeface="+mn-cs"/>
                        </a:rPr>
                        <a:t>Ind</a:t>
                      </a:r>
                      <a:r>
                        <a:rPr lang="en-US" sz="1050" b="0" i="0" kern="1200" dirty="0" smtClean="0">
                          <a:solidFill>
                            <a:schemeClr val="dk1"/>
                          </a:solidFill>
                          <a:effectLst/>
                          <a:latin typeface="+mn-lt"/>
                          <a:ea typeface="+mn-ea"/>
                          <a:cs typeface="+mn-cs"/>
                        </a:rPr>
                        <a:t> AS comprises only Equity share capital. Redeemable Preference shares are disclosed as Financial Liability and Equity.</a:t>
                      </a:r>
                      <a:endParaRPr lang="en-IN" sz="800" dirty="0"/>
                    </a:p>
                  </a:txBody>
                  <a:tcPr/>
                </a:tc>
                <a:tc>
                  <a:txBody>
                    <a:bodyPr/>
                    <a:lstStyle/>
                    <a:p>
                      <a:r>
                        <a:rPr lang="en-US" sz="1050" b="0" i="0" kern="1200" dirty="0" smtClean="0">
                          <a:solidFill>
                            <a:schemeClr val="dk1"/>
                          </a:solidFill>
                          <a:effectLst/>
                          <a:latin typeface="+mn-lt"/>
                          <a:ea typeface="+mn-ea"/>
                          <a:cs typeface="+mn-cs"/>
                        </a:rPr>
                        <a:t>Share Capital can be Equity or Preference Shares both.</a:t>
                      </a:r>
                      <a:endParaRPr lang="en-IN" sz="800" dirty="0"/>
                    </a:p>
                  </a:txBody>
                  <a:tcPr/>
                </a:tc>
              </a:tr>
              <a:tr h="455487">
                <a:tc>
                  <a:txBody>
                    <a:bodyPr/>
                    <a:lstStyle/>
                    <a:p>
                      <a:r>
                        <a:rPr lang="en-IN" sz="1050" b="0" i="0" kern="1200" dirty="0" smtClean="0">
                          <a:solidFill>
                            <a:schemeClr val="dk1"/>
                          </a:solidFill>
                          <a:effectLst/>
                          <a:latin typeface="+mn-lt"/>
                          <a:ea typeface="+mn-ea"/>
                          <a:cs typeface="+mn-cs"/>
                        </a:rPr>
                        <a:t>Reserves and Surplus</a:t>
                      </a:r>
                      <a:endParaRPr lang="en-IN" sz="800" dirty="0"/>
                    </a:p>
                  </a:txBody>
                  <a:tcPr/>
                </a:tc>
                <a:tc>
                  <a:txBody>
                    <a:bodyPr/>
                    <a:lstStyle/>
                    <a:p>
                      <a:r>
                        <a:rPr lang="en-US" sz="1050" b="0" i="0" kern="1200" dirty="0" smtClean="0">
                          <a:solidFill>
                            <a:schemeClr val="dk1"/>
                          </a:solidFill>
                          <a:effectLst/>
                          <a:latin typeface="+mn-lt"/>
                          <a:ea typeface="+mn-ea"/>
                          <a:cs typeface="+mn-cs"/>
                        </a:rPr>
                        <a:t>Reserves and Surplus are replaced with Other Equity under Equity and Liabilities.</a:t>
                      </a:r>
                      <a:endParaRPr lang="en-IN" sz="800" dirty="0"/>
                    </a:p>
                  </a:txBody>
                  <a:tcPr/>
                </a:tc>
                <a:tc>
                  <a:txBody>
                    <a:bodyPr/>
                    <a:lstStyle/>
                    <a:p>
                      <a:r>
                        <a:rPr lang="en-US" sz="1050" b="0" i="0" kern="1200" dirty="0" smtClean="0">
                          <a:solidFill>
                            <a:schemeClr val="dk1"/>
                          </a:solidFill>
                          <a:effectLst/>
                          <a:latin typeface="+mn-lt"/>
                          <a:ea typeface="+mn-ea"/>
                          <a:cs typeface="+mn-cs"/>
                        </a:rPr>
                        <a:t>Reserves and surplus are shown as separate head in Equity and Liabilities.</a:t>
                      </a:r>
                      <a:endParaRPr lang="en-IN" sz="800" dirty="0"/>
                    </a:p>
                  </a:txBody>
                  <a:tcPr/>
                </a:tc>
              </a:tr>
              <a:tr h="455487">
                <a:tc>
                  <a:txBody>
                    <a:bodyPr/>
                    <a:lstStyle/>
                    <a:p>
                      <a:r>
                        <a:rPr lang="en-IN" sz="1050" b="0" i="0" kern="1200" dirty="0" smtClean="0">
                          <a:solidFill>
                            <a:schemeClr val="dk1"/>
                          </a:solidFill>
                          <a:effectLst/>
                          <a:latin typeface="+mn-lt"/>
                          <a:ea typeface="+mn-ea"/>
                          <a:cs typeface="+mn-cs"/>
                        </a:rPr>
                        <a:t>Share Application Pending Allotment</a:t>
                      </a:r>
                      <a:endParaRPr lang="en-IN" sz="800" dirty="0"/>
                    </a:p>
                  </a:txBody>
                  <a:tcPr/>
                </a:tc>
                <a:tc>
                  <a:txBody>
                    <a:bodyPr/>
                    <a:lstStyle/>
                    <a:p>
                      <a:r>
                        <a:rPr lang="en-US" sz="1050" b="0" i="0" kern="1200" dirty="0" smtClean="0">
                          <a:solidFill>
                            <a:schemeClr val="dk1"/>
                          </a:solidFill>
                          <a:effectLst/>
                          <a:latin typeface="+mn-lt"/>
                          <a:ea typeface="+mn-ea"/>
                          <a:cs typeface="+mn-cs"/>
                        </a:rPr>
                        <a:t>Share Application Pending Allotment clubbed with Other Equity.</a:t>
                      </a:r>
                      <a:endParaRPr lang="en-IN" sz="800" dirty="0"/>
                    </a:p>
                  </a:txBody>
                  <a:tcPr/>
                </a:tc>
                <a:tc>
                  <a:txBody>
                    <a:bodyPr/>
                    <a:lstStyle/>
                    <a:p>
                      <a:r>
                        <a:rPr lang="en-US" sz="1050" b="0" i="0" kern="1200" dirty="0" smtClean="0">
                          <a:solidFill>
                            <a:schemeClr val="dk1"/>
                          </a:solidFill>
                          <a:effectLst/>
                          <a:latin typeface="+mn-lt"/>
                          <a:ea typeface="+mn-ea"/>
                          <a:cs typeface="+mn-cs"/>
                        </a:rPr>
                        <a:t>Share Application Pending Allotment is shown as a separate head in Equity and Liabilities.</a:t>
                      </a:r>
                      <a:endParaRPr lang="en-IN" sz="800" dirty="0"/>
                    </a:p>
                  </a:txBody>
                  <a:tcPr/>
                </a:tc>
              </a:tr>
              <a:tr h="455487">
                <a:tc>
                  <a:txBody>
                    <a:bodyPr/>
                    <a:lstStyle/>
                    <a:p>
                      <a:r>
                        <a:rPr lang="en-US" sz="1050" b="0" i="0" kern="1200" dirty="0" smtClean="0">
                          <a:solidFill>
                            <a:schemeClr val="dk1"/>
                          </a:solidFill>
                          <a:effectLst/>
                          <a:latin typeface="+mn-lt"/>
                          <a:ea typeface="+mn-ea"/>
                          <a:cs typeface="+mn-cs"/>
                        </a:rPr>
                        <a:t>Statement of Changes in Equity</a:t>
                      </a:r>
                      <a:endParaRPr lang="en-IN" sz="800" dirty="0"/>
                    </a:p>
                  </a:txBody>
                  <a:tcPr/>
                </a:tc>
                <a:tc>
                  <a:txBody>
                    <a:bodyPr/>
                    <a:lstStyle/>
                    <a:p>
                      <a:r>
                        <a:rPr lang="en-US" sz="1050" b="0" i="0" kern="1200" dirty="0" smtClean="0">
                          <a:solidFill>
                            <a:schemeClr val="dk1"/>
                          </a:solidFill>
                          <a:effectLst/>
                          <a:latin typeface="+mn-lt"/>
                          <a:ea typeface="+mn-ea"/>
                          <a:cs typeface="+mn-cs"/>
                        </a:rPr>
                        <a:t>Requires the financial statements to include a Statement of Changes in Equity to be shown as a part of the balance sheet.</a:t>
                      </a:r>
                      <a:endParaRPr lang="en-IN" sz="800" dirty="0"/>
                    </a:p>
                  </a:txBody>
                  <a:tcPr/>
                </a:tc>
                <a:tc>
                  <a:txBody>
                    <a:bodyPr/>
                    <a:lstStyle/>
                    <a:p>
                      <a:r>
                        <a:rPr lang="en-IN" sz="1050" b="0" i="0" kern="1200" dirty="0" smtClean="0">
                          <a:solidFill>
                            <a:schemeClr val="dk1"/>
                          </a:solidFill>
                          <a:effectLst/>
                          <a:latin typeface="+mn-lt"/>
                          <a:ea typeface="+mn-ea"/>
                          <a:cs typeface="+mn-cs"/>
                        </a:rPr>
                        <a:t>No such disclosure</a:t>
                      </a:r>
                      <a:endParaRPr lang="en-IN" sz="800" dirty="0"/>
                    </a:p>
                  </a:txBody>
                  <a:tcPr/>
                </a:tc>
              </a:tr>
              <a:tr h="632621">
                <a:tc>
                  <a:txBody>
                    <a:bodyPr/>
                    <a:lstStyle/>
                    <a:p>
                      <a:r>
                        <a:rPr lang="en-US" sz="1050" b="0" i="0" kern="1200" dirty="0" smtClean="0">
                          <a:solidFill>
                            <a:schemeClr val="dk1"/>
                          </a:solidFill>
                          <a:effectLst/>
                          <a:latin typeface="+mn-lt"/>
                          <a:ea typeface="+mn-ea"/>
                          <a:cs typeface="+mn-cs"/>
                        </a:rPr>
                        <a:t>A separate line item for Income &amp; Expense</a:t>
                      </a:r>
                      <a:endParaRPr lang="en-IN" sz="800" dirty="0"/>
                    </a:p>
                  </a:txBody>
                  <a:tcPr/>
                </a:tc>
                <a:tc>
                  <a:txBody>
                    <a:bodyPr/>
                    <a:lstStyle/>
                    <a:p>
                      <a:r>
                        <a:rPr lang="en-US" sz="1050" b="0" i="0" kern="1200" dirty="0" smtClean="0">
                          <a:solidFill>
                            <a:schemeClr val="dk1"/>
                          </a:solidFill>
                          <a:effectLst/>
                          <a:latin typeface="+mn-lt"/>
                          <a:ea typeface="+mn-ea"/>
                          <a:cs typeface="+mn-cs"/>
                        </a:rPr>
                        <a:t>Separate disclosure of any item of income or expenditure which exceeds 1% of the revenue from operations or Rs.10,00,000, whichever is higher.</a:t>
                      </a:r>
                      <a:endParaRPr lang="en-IN" sz="800" dirty="0"/>
                    </a:p>
                  </a:txBody>
                  <a:tcPr/>
                </a:tc>
                <a:tc>
                  <a:txBody>
                    <a:bodyPr/>
                    <a:lstStyle/>
                    <a:p>
                      <a:r>
                        <a:rPr lang="en-US" sz="1050" b="0" i="0" kern="1200" dirty="0" smtClean="0">
                          <a:solidFill>
                            <a:schemeClr val="dk1"/>
                          </a:solidFill>
                          <a:effectLst/>
                          <a:latin typeface="+mn-lt"/>
                          <a:ea typeface="+mn-ea"/>
                          <a:cs typeface="+mn-cs"/>
                        </a:rPr>
                        <a:t>AS prescribes disclosure of expenditure on various line items but no percentage of revenue is defined.</a:t>
                      </a:r>
                      <a:endParaRPr lang="en-IN" sz="800" dirty="0"/>
                    </a:p>
                  </a:txBody>
                  <a:tcPr/>
                </a:tc>
              </a:tr>
              <a:tr h="566235">
                <a:tc>
                  <a:txBody>
                    <a:bodyPr/>
                    <a:lstStyle/>
                    <a:p>
                      <a:r>
                        <a:rPr lang="en-IN" sz="1050" b="0" i="0" kern="1200" dirty="0" smtClean="0">
                          <a:solidFill>
                            <a:schemeClr val="dk1"/>
                          </a:solidFill>
                          <a:effectLst/>
                          <a:latin typeface="+mn-lt"/>
                          <a:ea typeface="+mn-ea"/>
                          <a:cs typeface="+mn-cs"/>
                        </a:rPr>
                        <a:t>Extraordinary Item</a:t>
                      </a:r>
                      <a:endParaRPr lang="en-IN" sz="800" dirty="0"/>
                    </a:p>
                  </a:txBody>
                  <a:tcPr/>
                </a:tc>
                <a:tc>
                  <a:txBody>
                    <a:bodyPr/>
                    <a:lstStyle/>
                    <a:p>
                      <a:r>
                        <a:rPr lang="en-US" sz="1050" b="0" i="0" kern="1200" dirty="0" smtClean="0">
                          <a:solidFill>
                            <a:schemeClr val="dk1"/>
                          </a:solidFill>
                          <a:effectLst/>
                          <a:latin typeface="+mn-lt"/>
                          <a:ea typeface="+mn-ea"/>
                          <a:cs typeface="+mn-cs"/>
                        </a:rPr>
                        <a:t>Prohibits presentation of any item as an Extraordinary Item in the statement of profit and loss or in the notes.</a:t>
                      </a:r>
                      <a:endParaRPr lang="en-IN" sz="800" dirty="0"/>
                    </a:p>
                  </a:txBody>
                  <a:tcPr/>
                </a:tc>
                <a:tc>
                  <a:txBody>
                    <a:bodyPr/>
                    <a:lstStyle/>
                    <a:p>
                      <a:r>
                        <a:rPr lang="en-IN" sz="1050" b="0" i="0" kern="1200" dirty="0" smtClean="0">
                          <a:solidFill>
                            <a:schemeClr val="dk1"/>
                          </a:solidFill>
                          <a:effectLst/>
                          <a:latin typeface="+mn-lt"/>
                          <a:ea typeface="+mn-ea"/>
                          <a:cs typeface="+mn-cs"/>
                        </a:rPr>
                        <a:t>No such prohibition</a:t>
                      </a:r>
                      <a:endParaRPr lang="en-IN" sz="800" dirty="0"/>
                    </a:p>
                  </a:txBody>
                  <a:tcPr/>
                </a:tc>
              </a:tr>
              <a:tr h="307808">
                <a:tc>
                  <a:txBody>
                    <a:bodyPr/>
                    <a:lstStyle/>
                    <a:p>
                      <a:r>
                        <a:rPr lang="en-IN" sz="1050" b="0" i="0" kern="1200" dirty="0" smtClean="0">
                          <a:solidFill>
                            <a:schemeClr val="dk1"/>
                          </a:solidFill>
                          <a:effectLst/>
                          <a:latin typeface="+mn-lt"/>
                          <a:ea typeface="+mn-ea"/>
                          <a:cs typeface="+mn-cs"/>
                        </a:rPr>
                        <a:t>Other Comprehensive Income (OCI)</a:t>
                      </a:r>
                      <a:endParaRPr lang="en-IN" sz="800" dirty="0"/>
                    </a:p>
                  </a:txBody>
                  <a:tcPr/>
                </a:tc>
                <a:tc>
                  <a:txBody>
                    <a:bodyPr/>
                    <a:lstStyle/>
                    <a:p>
                      <a:r>
                        <a:rPr lang="en-US" sz="1050" b="0" i="0" kern="1200" dirty="0" smtClean="0">
                          <a:solidFill>
                            <a:schemeClr val="dk1"/>
                          </a:solidFill>
                          <a:effectLst/>
                          <a:latin typeface="+mn-lt"/>
                          <a:ea typeface="+mn-ea"/>
                          <a:cs typeface="+mn-cs"/>
                        </a:rPr>
                        <a:t>Other comprehensive income (OCI) is disclosed separately.</a:t>
                      </a:r>
                      <a:endParaRPr lang="en-IN" sz="800" dirty="0"/>
                    </a:p>
                  </a:txBody>
                  <a:tcPr/>
                </a:tc>
                <a:tc>
                  <a:txBody>
                    <a:bodyPr/>
                    <a:lstStyle/>
                    <a:p>
                      <a:r>
                        <a:rPr lang="en-IN" sz="1050" b="0" i="0" kern="1200" dirty="0" smtClean="0">
                          <a:solidFill>
                            <a:schemeClr val="dk1"/>
                          </a:solidFill>
                          <a:effectLst/>
                          <a:latin typeface="+mn-lt"/>
                          <a:ea typeface="+mn-ea"/>
                          <a:cs typeface="+mn-cs"/>
                        </a:rPr>
                        <a:t>No concept of OCI</a:t>
                      </a:r>
                      <a:endParaRPr lang="en-IN" sz="800" dirty="0"/>
                    </a:p>
                  </a:txBody>
                  <a:tcPr/>
                </a:tc>
              </a:tr>
              <a:tr h="455487">
                <a:tc>
                  <a:txBody>
                    <a:bodyPr/>
                    <a:lstStyle/>
                    <a:p>
                      <a:r>
                        <a:rPr lang="en-IN" sz="1050" b="0" i="0" kern="1200" dirty="0" smtClean="0">
                          <a:solidFill>
                            <a:schemeClr val="dk1"/>
                          </a:solidFill>
                          <a:effectLst/>
                          <a:latin typeface="+mn-lt"/>
                          <a:ea typeface="+mn-ea"/>
                          <a:cs typeface="+mn-cs"/>
                        </a:rPr>
                        <a:t>EPS</a:t>
                      </a:r>
                      <a:endParaRPr lang="en-IN" sz="800" dirty="0"/>
                    </a:p>
                  </a:txBody>
                  <a:tcPr/>
                </a:tc>
                <a:tc>
                  <a:txBody>
                    <a:bodyPr/>
                    <a:lstStyle/>
                    <a:p>
                      <a:r>
                        <a:rPr lang="en-US" sz="1050" b="0" i="0" kern="1200" dirty="0" smtClean="0">
                          <a:solidFill>
                            <a:schemeClr val="dk1"/>
                          </a:solidFill>
                          <a:effectLst/>
                          <a:latin typeface="+mn-lt"/>
                          <a:ea typeface="+mn-ea"/>
                          <a:cs typeface="+mn-cs"/>
                        </a:rPr>
                        <a:t>Disclosure of EPS for continuing operation and discontinuing operation separately.</a:t>
                      </a:r>
                      <a:endParaRPr lang="en-IN" sz="800" dirty="0"/>
                    </a:p>
                  </a:txBody>
                  <a:tcPr/>
                </a:tc>
                <a:tc>
                  <a:txBody>
                    <a:bodyPr/>
                    <a:lstStyle/>
                    <a:p>
                      <a:r>
                        <a:rPr lang="en-IN" sz="1050" b="0" i="0" kern="1200" dirty="0" smtClean="0">
                          <a:solidFill>
                            <a:schemeClr val="dk1"/>
                          </a:solidFill>
                          <a:effectLst/>
                          <a:latin typeface="+mn-lt"/>
                          <a:ea typeface="+mn-ea"/>
                          <a:cs typeface="+mn-cs"/>
                        </a:rPr>
                        <a:t>Combined EPS disclosure.</a:t>
                      </a:r>
                      <a:endParaRPr lang="en-IN" sz="800" dirty="0"/>
                    </a:p>
                  </a:txBody>
                  <a:tcPr/>
                </a:tc>
              </a:tr>
            </a:tbl>
          </a:graphicData>
        </a:graphic>
      </p:graphicFrame>
      <p:sp>
        <p:nvSpPr>
          <p:cNvPr id="6" name="TextBox 5"/>
          <p:cNvSpPr txBox="1"/>
          <p:nvPr/>
        </p:nvSpPr>
        <p:spPr>
          <a:xfrm>
            <a:off x="2759676" y="-24714"/>
            <a:ext cx="7021888" cy="646331"/>
          </a:xfrm>
          <a:prstGeom prst="rect">
            <a:avLst/>
          </a:prstGeom>
          <a:noFill/>
        </p:spPr>
        <p:txBody>
          <a:bodyPr wrap="square" rtlCol="0">
            <a:spAutoFit/>
          </a:bodyPr>
          <a:lstStyle/>
          <a:p>
            <a:r>
              <a:rPr lang="en-US" b="1" dirty="0"/>
              <a:t>Differences in Disclosures in Schedule III (</a:t>
            </a:r>
            <a:r>
              <a:rPr lang="en-US" b="1" dirty="0" err="1"/>
              <a:t>Ind</a:t>
            </a:r>
            <a:r>
              <a:rPr lang="en-US" b="1" dirty="0"/>
              <a:t> AS vs AS)</a:t>
            </a:r>
          </a:p>
          <a:p>
            <a:endParaRPr lang="en-IN" dirty="0"/>
          </a:p>
        </p:txBody>
      </p:sp>
    </p:spTree>
    <p:extLst>
      <p:ext uri="{BB962C8B-B14F-4D97-AF65-F5344CB8AC3E}">
        <p14:creationId xmlns:p14="http://schemas.microsoft.com/office/powerpoint/2010/main" val="303808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11</a:t>
            </a:fld>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255" y="98854"/>
            <a:ext cx="8130746" cy="675914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1" y="3230276"/>
            <a:ext cx="3829784" cy="2153151"/>
          </a:xfrm>
          <a:prstGeom prst="rect">
            <a:avLst/>
          </a:prstGeom>
        </p:spPr>
      </p:pic>
      <p:sp>
        <p:nvSpPr>
          <p:cNvPr id="6" name="Rectangle 5"/>
          <p:cNvSpPr/>
          <p:nvPr/>
        </p:nvSpPr>
        <p:spPr>
          <a:xfrm>
            <a:off x="403654" y="1779543"/>
            <a:ext cx="3286898" cy="1200329"/>
          </a:xfrm>
          <a:prstGeom prst="rect">
            <a:avLst/>
          </a:prstGeom>
        </p:spPr>
        <p:txBody>
          <a:bodyPr wrap="square">
            <a:spAutoFit/>
          </a:bodyPr>
          <a:lstStyle/>
          <a:p>
            <a:pPr algn="ctr"/>
            <a:r>
              <a:rPr lang="en-US" sz="2400" b="1" dirty="0" smtClean="0">
                <a:solidFill>
                  <a:srgbClr val="663300"/>
                </a:solidFill>
              </a:rPr>
              <a:t>DIVISION-III </a:t>
            </a:r>
            <a:r>
              <a:rPr lang="en-US" sz="2400" b="1" dirty="0">
                <a:solidFill>
                  <a:srgbClr val="663300"/>
                </a:solidFill>
              </a:rPr>
              <a:t>BALANCE SHEET (APPLICABLE TO THE </a:t>
            </a:r>
            <a:r>
              <a:rPr lang="en-US" sz="2400" b="1" dirty="0" smtClean="0">
                <a:solidFill>
                  <a:srgbClr val="663300"/>
                </a:solidFill>
              </a:rPr>
              <a:t>NBFC)</a:t>
            </a:r>
            <a:endParaRPr lang="en-IN" sz="2400" b="1" dirty="0">
              <a:solidFill>
                <a:srgbClr val="663300"/>
              </a:solidFill>
            </a:endParaRPr>
          </a:p>
        </p:txBody>
      </p:sp>
    </p:spTree>
    <p:extLst>
      <p:ext uri="{BB962C8B-B14F-4D97-AF65-F5344CB8AC3E}">
        <p14:creationId xmlns:p14="http://schemas.microsoft.com/office/powerpoint/2010/main" val="310029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 xmlns:a16="http://schemas.microsoft.com/office/drawing/2014/main" id="{1A7168F2-04B7-456D-A6BF-6219D132A9A7}"/>
              </a:ext>
            </a:extLst>
          </p:cNvPr>
          <p:cNvSpPr txBox="1">
            <a:spLocks/>
          </p:cNvSpPr>
          <p:nvPr/>
        </p:nvSpPr>
        <p:spPr>
          <a:xfrm>
            <a:off x="7364121" y="4123042"/>
            <a:ext cx="3652396" cy="6243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b="1" dirty="0">
                <a:solidFill>
                  <a:schemeClr val="accent3">
                    <a:lumMod val="75000"/>
                  </a:schemeClr>
                </a:solidFill>
              </a:rPr>
              <a:t>CA JITEN M. </a:t>
            </a:r>
            <a:r>
              <a:rPr lang="en-US" sz="1600" b="1" dirty="0" smtClean="0">
                <a:solidFill>
                  <a:schemeClr val="accent3">
                    <a:lumMod val="75000"/>
                  </a:schemeClr>
                </a:solidFill>
              </a:rPr>
              <a:t>TRIVEDI</a:t>
            </a:r>
          </a:p>
          <a:p>
            <a:pPr algn="just"/>
            <a:r>
              <a:rPr lang="en-US" sz="1600" b="1" dirty="0" smtClean="0">
                <a:solidFill>
                  <a:schemeClr val="accent3">
                    <a:lumMod val="75000"/>
                  </a:schemeClr>
                </a:solidFill>
              </a:rPr>
              <a:t> (PARTNER AT JKSS &amp; ASSOCIATES)                    </a:t>
            </a:r>
            <a:endParaRPr lang="en-US" sz="1600" b="1" dirty="0">
              <a:solidFill>
                <a:schemeClr val="accent3">
                  <a:lumMod val="75000"/>
                </a:schemeClr>
              </a:solidFill>
            </a:endParaRPr>
          </a:p>
        </p:txBody>
      </p:sp>
      <p:sp>
        <p:nvSpPr>
          <p:cNvPr id="30" name="Text Placeholder 17">
            <a:extLst>
              <a:ext uri="{FF2B5EF4-FFF2-40B4-BE49-F238E27FC236}">
                <a16:creationId xmlns="" xmlns:a16="http://schemas.microsoft.com/office/drawing/2014/main" id="{05DA5CE2-4618-4163-B778-EE5B7D499CC7}"/>
              </a:ext>
            </a:extLst>
          </p:cNvPr>
          <p:cNvSpPr txBox="1">
            <a:spLocks/>
          </p:cNvSpPr>
          <p:nvPr/>
        </p:nvSpPr>
        <p:spPr>
          <a:xfrm>
            <a:off x="7312709" y="4661507"/>
            <a:ext cx="3372875" cy="362240"/>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endParaRPr lang="en-US" sz="1800" b="1" dirty="0">
              <a:solidFill>
                <a:schemeClr val="accent3">
                  <a:lumMod val="75000"/>
                </a:schemeClr>
              </a:solidFill>
            </a:endParaRPr>
          </a:p>
          <a:p>
            <a:pPr>
              <a:buClr>
                <a:srgbClr val="00B0F0"/>
              </a:buClr>
            </a:pPr>
            <a:r>
              <a:rPr lang="en-US" sz="1800" b="1" dirty="0">
                <a:solidFill>
                  <a:schemeClr val="accent3">
                    <a:lumMod val="75000"/>
                  </a:schemeClr>
                </a:solidFill>
              </a:rPr>
              <a:t>9924248092</a:t>
            </a:r>
            <a:endParaRPr kumimoji="0" lang="en-US" sz="1800" u="none" strike="noStrike" kern="1200" cap="none" spc="150" normalizeH="0" baseline="0" noProof="0" dirty="0">
              <a:ln>
                <a:noFill/>
              </a:ln>
              <a:solidFill>
                <a:schemeClr val="tx1"/>
              </a:solidFill>
              <a:effectLst/>
              <a:uLnTx/>
              <a:uFillTx/>
              <a:latin typeface="+mj-lt"/>
              <a:cs typeface="Gill Sans Light" panose="020B0302020104020203" pitchFamily="34" charset="-79"/>
            </a:endParaRPr>
          </a:p>
        </p:txBody>
      </p:sp>
      <p:sp>
        <p:nvSpPr>
          <p:cNvPr id="31" name="Text Placeholder 18">
            <a:extLst>
              <a:ext uri="{FF2B5EF4-FFF2-40B4-BE49-F238E27FC236}">
                <a16:creationId xmlns="" xmlns:a16="http://schemas.microsoft.com/office/drawing/2014/main" id="{EBFA468C-C482-47DB-BEFF-DA59E6F42024}"/>
              </a:ext>
            </a:extLst>
          </p:cNvPr>
          <p:cNvSpPr txBox="1">
            <a:spLocks/>
          </p:cNvSpPr>
          <p:nvPr/>
        </p:nvSpPr>
        <p:spPr>
          <a:xfrm>
            <a:off x="7312712" y="5607100"/>
            <a:ext cx="3372872" cy="187814"/>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defRPr/>
            </a:pPr>
            <a:r>
              <a:rPr lang="en-US" sz="1800" b="1" dirty="0">
                <a:solidFill>
                  <a:schemeClr val="accent3">
                    <a:lumMod val="75000"/>
                  </a:schemeClr>
                </a:solidFill>
              </a:rPr>
              <a:t>jiten.trivedi@jksco.in</a:t>
            </a:r>
          </a:p>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endParaRPr kumimoji="0" lang="en-US" sz="1800" u="none" strike="noStrike" kern="1200" cap="none" spc="150" normalizeH="0" noProof="0" dirty="0">
              <a:ln>
                <a:noFill/>
              </a:ln>
              <a:solidFill>
                <a:schemeClr val="tx1"/>
              </a:solidFill>
              <a:effectLst/>
              <a:uLnTx/>
              <a:uFillTx/>
              <a:latin typeface="+mj-lt"/>
              <a:cs typeface="Gill Sans Light" panose="020B0302020104020203" pitchFamily="34" charset="-79"/>
            </a:endParaRPr>
          </a:p>
        </p:txBody>
      </p:sp>
      <p:pic>
        <p:nvPicPr>
          <p:cNvPr id="25" name="Graphic 24">
            <a:extLst>
              <a:ext uri="{FF2B5EF4-FFF2-40B4-BE49-F238E27FC236}">
                <a16:creationId xmlns="" xmlns:a16="http://schemas.microsoft.com/office/drawing/2014/main" id="{3A177D19-C8E3-4F5C-9A4A-5AF061B03478}"/>
              </a:ext>
              <a:ext uri="{C183D7F6-B498-43B3-948B-1728B52AA6E4}">
                <adec:decorative xmlns=""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870272" y="4462093"/>
            <a:ext cx="289490" cy="265015"/>
          </a:xfrm>
          <a:prstGeom prst="rect">
            <a:avLst/>
          </a:prstGeom>
        </p:spPr>
      </p:pic>
      <p:pic>
        <p:nvPicPr>
          <p:cNvPr id="28" name="Graphic 27">
            <a:extLst>
              <a:ext uri="{FF2B5EF4-FFF2-40B4-BE49-F238E27FC236}">
                <a16:creationId xmlns="" xmlns:a16="http://schemas.microsoft.com/office/drawing/2014/main" id="{B7ED8C67-9B20-4988-8626-3F7E11AC559C}"/>
              </a:ext>
              <a:ext uri="{C183D7F6-B498-43B3-948B-1728B52AA6E4}">
                <adec:decorative xmlns=""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870272" y="4891240"/>
            <a:ext cx="289490" cy="265015"/>
          </a:xfrm>
          <a:prstGeom prst="rect">
            <a:avLst/>
          </a:prstGeom>
        </p:spPr>
      </p:pic>
      <p:pic>
        <p:nvPicPr>
          <p:cNvPr id="26" name="Graphic 25">
            <a:extLst>
              <a:ext uri="{FF2B5EF4-FFF2-40B4-BE49-F238E27FC236}">
                <a16:creationId xmlns="" xmlns:a16="http://schemas.microsoft.com/office/drawing/2014/main" id="{DACBF4AB-293D-4DFE-B772-B09A65120786}"/>
              </a:ext>
              <a:ext uri="{C183D7F6-B498-43B3-948B-1728B52AA6E4}">
                <adec:decorative xmlns=""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870272" y="5365240"/>
            <a:ext cx="289490" cy="265015"/>
          </a:xfrm>
          <a:prstGeom prst="rect">
            <a:avLst/>
          </a:prstGeom>
        </p:spPr>
      </p:pic>
      <p:sp>
        <p:nvSpPr>
          <p:cNvPr id="2" name="TextBox 1"/>
          <p:cNvSpPr txBox="1"/>
          <p:nvPr/>
        </p:nvSpPr>
        <p:spPr>
          <a:xfrm>
            <a:off x="7159762" y="5590000"/>
            <a:ext cx="4553639" cy="1508105"/>
          </a:xfrm>
          <a:prstGeom prst="rect">
            <a:avLst/>
          </a:prstGeom>
          <a:noFill/>
        </p:spPr>
        <p:txBody>
          <a:bodyPr wrap="square" rtlCol="0">
            <a:spAutoFit/>
          </a:bodyPr>
          <a:lstStyle/>
          <a:p>
            <a:pPr algn="just"/>
            <a:r>
              <a:rPr lang="en-US" sz="1600" b="1" dirty="0" smtClean="0">
                <a:solidFill>
                  <a:schemeClr val="accent3">
                    <a:lumMod val="75000"/>
                  </a:schemeClr>
                </a:solidFill>
              </a:rPr>
              <a:t>OFFICES </a:t>
            </a:r>
            <a:r>
              <a:rPr lang="en-US" sz="1600" b="1" dirty="0">
                <a:solidFill>
                  <a:schemeClr val="accent3">
                    <a:lumMod val="75000"/>
                  </a:schemeClr>
                </a:solidFill>
              </a:rPr>
              <a:t>@ </a:t>
            </a:r>
            <a:r>
              <a:rPr lang="en-US" sz="1600" b="1" dirty="0" smtClean="0">
                <a:solidFill>
                  <a:schemeClr val="accent3">
                    <a:lumMod val="75000"/>
                  </a:schemeClr>
                </a:solidFill>
              </a:rPr>
              <a:t>Ahmedabad,</a:t>
            </a:r>
            <a:endParaRPr lang="en-US" sz="1600" b="1" dirty="0">
              <a:solidFill>
                <a:schemeClr val="accent3">
                  <a:lumMod val="75000"/>
                </a:schemeClr>
              </a:solidFill>
            </a:endParaRPr>
          </a:p>
          <a:p>
            <a:pPr algn="just"/>
            <a:r>
              <a:rPr lang="en-US" sz="1600" b="1" dirty="0">
                <a:solidFill>
                  <a:schemeClr val="accent3">
                    <a:lumMod val="75000"/>
                  </a:schemeClr>
                </a:solidFill>
              </a:rPr>
              <a:t>                        Bengaluru, Bhopal, </a:t>
            </a:r>
            <a:r>
              <a:rPr lang="en-US" sz="1600" b="1" dirty="0" err="1">
                <a:solidFill>
                  <a:schemeClr val="accent3">
                    <a:lumMod val="75000"/>
                  </a:schemeClr>
                </a:solidFill>
              </a:rPr>
              <a:t>Bhubhaneshwar</a:t>
            </a:r>
            <a:r>
              <a:rPr lang="en-US" sz="1600" b="1" dirty="0">
                <a:solidFill>
                  <a:schemeClr val="accent3">
                    <a:lumMod val="75000"/>
                  </a:schemeClr>
                </a:solidFill>
              </a:rPr>
              <a:t>,         </a:t>
            </a:r>
          </a:p>
          <a:p>
            <a:pPr algn="just"/>
            <a:r>
              <a:rPr lang="en-US" sz="1600" b="1" dirty="0">
                <a:solidFill>
                  <a:schemeClr val="accent3">
                    <a:lumMod val="75000"/>
                  </a:schemeClr>
                </a:solidFill>
              </a:rPr>
              <a:t>                       Chennai, Chandigarh, Delhi, Faridabad,</a:t>
            </a:r>
          </a:p>
          <a:p>
            <a:pPr algn="just"/>
            <a:r>
              <a:rPr lang="en-US" sz="1600" b="1" dirty="0">
                <a:solidFill>
                  <a:schemeClr val="accent3">
                    <a:lumMod val="75000"/>
                  </a:schemeClr>
                </a:solidFill>
              </a:rPr>
              <a:t>                       Guwahati, Hyderabad, Jaipur, Kolkata,</a:t>
            </a:r>
          </a:p>
          <a:p>
            <a:pPr algn="just"/>
            <a:r>
              <a:rPr lang="en-US" sz="1600" b="1" dirty="0">
                <a:solidFill>
                  <a:schemeClr val="accent3">
                    <a:lumMod val="75000"/>
                  </a:schemeClr>
                </a:solidFill>
              </a:rPr>
              <a:t>                       Kanpur &amp; Mumbai  </a:t>
            </a:r>
          </a:p>
          <a:p>
            <a:endParaRPr lang="en-IN" sz="1200" dirty="0"/>
          </a:p>
        </p:txBody>
      </p:sp>
      <p:sp>
        <p:nvSpPr>
          <p:cNvPr id="7" name="TextBox 6"/>
          <p:cNvSpPr txBox="1"/>
          <p:nvPr/>
        </p:nvSpPr>
        <p:spPr>
          <a:xfrm>
            <a:off x="1329267" y="1250191"/>
            <a:ext cx="8009467" cy="1569660"/>
          </a:xfrm>
          <a:prstGeom prst="rect">
            <a:avLst/>
          </a:prstGeom>
          <a:noFill/>
        </p:spPr>
        <p:txBody>
          <a:bodyPr wrap="square" rtlCol="0">
            <a:spAutoFit/>
          </a:bodyPr>
          <a:lstStyle/>
          <a:p>
            <a:r>
              <a:rPr lang="en-US" sz="9600" dirty="0" smtClean="0"/>
              <a:t>Thank you </a:t>
            </a:r>
            <a:endParaRPr lang="en-IN" sz="9600" dirty="0"/>
          </a:p>
        </p:txBody>
      </p:sp>
    </p:spTree>
    <p:extLst>
      <p:ext uri="{BB962C8B-B14F-4D97-AF65-F5344CB8AC3E}">
        <p14:creationId xmlns:p14="http://schemas.microsoft.com/office/powerpoint/2010/main" val="380918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2" y="87558"/>
            <a:ext cx="4630127" cy="1872028"/>
          </a:xfrm>
        </p:spPr>
        <p:txBody>
          <a:bodyPr/>
          <a:lstStyle/>
          <a:p>
            <a:r>
              <a:rPr lang="en-US" sz="3200" dirty="0" smtClean="0"/>
              <a:t>Generating financial statements </a:t>
            </a:r>
            <a:endParaRPr lang="en-IN" sz="3200" dirty="0"/>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b="1005"/>
          <a:stretch/>
        </p:blipFill>
        <p:spPr>
          <a:xfrm>
            <a:off x="0" y="3073400"/>
            <a:ext cx="6144482" cy="3784600"/>
          </a:xfrm>
          <a:prstGeom prst="rect">
            <a:avLst/>
          </a:prstGeom>
        </p:spPr>
      </p:pic>
      <p:sp>
        <p:nvSpPr>
          <p:cNvPr id="7" name="TextBox 6"/>
          <p:cNvSpPr txBox="1"/>
          <p:nvPr/>
        </p:nvSpPr>
        <p:spPr>
          <a:xfrm>
            <a:off x="6578600" y="3175000"/>
            <a:ext cx="5232400" cy="523220"/>
          </a:xfrm>
          <a:prstGeom prst="rect">
            <a:avLst/>
          </a:prstGeom>
          <a:noFill/>
        </p:spPr>
        <p:txBody>
          <a:bodyPr wrap="square" rtlCol="0">
            <a:spAutoFit/>
          </a:bodyPr>
          <a:lstStyle/>
          <a:p>
            <a:r>
              <a:rPr lang="en-US" altLang="en-US" sz="2800" dirty="0" smtClean="0"/>
              <a:t>What is a Financial Statement?</a:t>
            </a:r>
            <a:endParaRPr lang="en-IN" sz="2800" dirty="0"/>
          </a:p>
        </p:txBody>
      </p:sp>
      <p:sp>
        <p:nvSpPr>
          <p:cNvPr id="9" name="TextBox 8"/>
          <p:cNvSpPr txBox="1"/>
          <p:nvPr/>
        </p:nvSpPr>
        <p:spPr>
          <a:xfrm>
            <a:off x="6578600" y="3795623"/>
            <a:ext cx="5499100" cy="3062377"/>
          </a:xfrm>
          <a:prstGeom prst="rect">
            <a:avLst/>
          </a:prstGeom>
          <a:noFill/>
        </p:spPr>
        <p:txBody>
          <a:bodyPr wrap="square" rtlCol="0">
            <a:spAutoFit/>
          </a:bodyPr>
          <a:lstStyle/>
          <a:p>
            <a:pPr algn="just">
              <a:spcBef>
                <a:spcPct val="50000"/>
              </a:spcBef>
            </a:pPr>
            <a:r>
              <a:rPr lang="en-US" altLang="en-US" sz="1400" dirty="0">
                <a:solidFill>
                  <a:schemeClr val="bg2">
                    <a:lumMod val="25000"/>
                  </a:schemeClr>
                </a:solidFill>
                <a:latin typeface="Arial" panose="020B0604020202020204" pitchFamily="34" charset="0"/>
              </a:rPr>
              <a:t>A financial statement is a quantitative way of showing how a company is doing.</a:t>
            </a:r>
          </a:p>
          <a:p>
            <a:pPr algn="just">
              <a:spcBef>
                <a:spcPct val="50000"/>
              </a:spcBef>
            </a:pPr>
            <a:r>
              <a:rPr lang="en-US" altLang="en-US" sz="1400" dirty="0">
                <a:solidFill>
                  <a:schemeClr val="bg2">
                    <a:lumMod val="25000"/>
                  </a:schemeClr>
                </a:solidFill>
                <a:latin typeface="Arial" panose="020B0604020202020204" pitchFamily="34" charset="0"/>
              </a:rPr>
              <a:t>Three different ways of representing the financial state of a company:</a:t>
            </a:r>
          </a:p>
          <a:p>
            <a:pPr algn="just">
              <a:spcBef>
                <a:spcPct val="50000"/>
              </a:spcBef>
              <a:buFontTx/>
              <a:buAutoNum type="arabicPeriod"/>
            </a:pPr>
            <a:r>
              <a:rPr lang="en-US" altLang="en-US" sz="1400" dirty="0">
                <a:solidFill>
                  <a:schemeClr val="bg2">
                    <a:lumMod val="25000"/>
                  </a:schemeClr>
                </a:solidFill>
                <a:latin typeface="Arial" panose="020B0604020202020204" pitchFamily="34" charset="0"/>
              </a:rPr>
              <a:t>Cash Management (can the company meet its obligations?)</a:t>
            </a:r>
          </a:p>
          <a:p>
            <a:pPr algn="just">
              <a:spcBef>
                <a:spcPct val="50000"/>
              </a:spcBef>
              <a:buFontTx/>
              <a:buAutoNum type="arabicPeriod"/>
            </a:pPr>
            <a:r>
              <a:rPr lang="en-US" altLang="en-US" sz="1400" dirty="0">
                <a:solidFill>
                  <a:schemeClr val="bg2">
                    <a:lumMod val="25000"/>
                  </a:schemeClr>
                </a:solidFill>
                <a:latin typeface="Arial" panose="020B0604020202020204" pitchFamily="34" charset="0"/>
              </a:rPr>
              <a:t>Profitability (Is it making money?) - the income statement</a:t>
            </a:r>
          </a:p>
          <a:p>
            <a:pPr algn="just">
              <a:spcBef>
                <a:spcPct val="50000"/>
              </a:spcBef>
              <a:buFontTx/>
              <a:buAutoNum type="arabicPeriod"/>
            </a:pPr>
            <a:r>
              <a:rPr lang="en-US" altLang="en-US" sz="1400" dirty="0">
                <a:solidFill>
                  <a:schemeClr val="bg2">
                    <a:lumMod val="25000"/>
                  </a:schemeClr>
                </a:solidFill>
                <a:latin typeface="Arial" panose="020B0604020202020204" pitchFamily="34" charset="0"/>
              </a:rPr>
              <a:t>Assets versus Liabilities (what is the value of the company? Who owns what?) - the balance sheet</a:t>
            </a:r>
          </a:p>
          <a:p>
            <a:pPr algn="just">
              <a:spcBef>
                <a:spcPct val="50000"/>
              </a:spcBef>
            </a:pPr>
            <a:r>
              <a:rPr lang="en-US" altLang="en-US" sz="1400" dirty="0">
                <a:solidFill>
                  <a:schemeClr val="bg2">
                    <a:lumMod val="25000"/>
                  </a:schemeClr>
                </a:solidFill>
                <a:latin typeface="Arial" panose="020B0604020202020204" pitchFamily="34" charset="0"/>
              </a:rPr>
              <a:t>Each one of these questions is answered by our Financial Statements.</a:t>
            </a:r>
          </a:p>
          <a:p>
            <a:endParaRPr lang="en-IN" dirty="0"/>
          </a:p>
        </p:txBody>
      </p:sp>
    </p:spTree>
    <p:extLst>
      <p:ext uri="{BB962C8B-B14F-4D97-AF65-F5344CB8AC3E}">
        <p14:creationId xmlns:p14="http://schemas.microsoft.com/office/powerpoint/2010/main" val="331769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681" y="697684"/>
            <a:ext cx="10350500" cy="6370975"/>
          </a:xfrm>
          <a:prstGeom prst="rect">
            <a:avLst/>
          </a:prstGeom>
          <a:noFill/>
        </p:spPr>
        <p:txBody>
          <a:bodyPr wrap="square" rtlCol="0">
            <a:spAutoFit/>
          </a:bodyPr>
          <a:lstStyle/>
          <a:p>
            <a:pPr algn="just"/>
            <a:r>
              <a:rPr lang="en-US" altLang="en-US" sz="2400" dirty="0" smtClean="0">
                <a:solidFill>
                  <a:srgbClr val="C00000"/>
                </a:solidFill>
              </a:rPr>
              <a:t>      Balance </a:t>
            </a:r>
            <a:r>
              <a:rPr lang="en-US" altLang="en-US" sz="2400" dirty="0">
                <a:solidFill>
                  <a:srgbClr val="C00000"/>
                </a:solidFill>
              </a:rPr>
              <a:t>Sheets</a:t>
            </a:r>
          </a:p>
          <a:p>
            <a:pPr lvl="1" algn="just"/>
            <a:r>
              <a:rPr lang="en-US" altLang="en-US" sz="2000" dirty="0"/>
              <a:t>How much debt do I have? How large are my assets? This sheet tells you the answer to these questions.</a:t>
            </a:r>
            <a:r>
              <a:rPr lang="en-US" altLang="en-US" sz="1600" dirty="0"/>
              <a:t>  </a:t>
            </a:r>
            <a:endParaRPr lang="en-US" altLang="en-US" sz="1600" dirty="0" smtClean="0"/>
          </a:p>
          <a:p>
            <a:pPr lvl="1" algn="just"/>
            <a:endParaRPr lang="en-US" altLang="en-US" sz="1600" dirty="0"/>
          </a:p>
          <a:p>
            <a:pPr algn="just"/>
            <a:r>
              <a:rPr lang="en-US" altLang="en-US" sz="2400" dirty="0" smtClean="0">
                <a:solidFill>
                  <a:srgbClr val="C00000"/>
                </a:solidFill>
              </a:rPr>
              <a:t>      Income </a:t>
            </a:r>
            <a:r>
              <a:rPr lang="en-US" altLang="en-US" sz="2400" dirty="0">
                <a:solidFill>
                  <a:srgbClr val="C00000"/>
                </a:solidFill>
              </a:rPr>
              <a:t>Statements</a:t>
            </a:r>
          </a:p>
          <a:p>
            <a:pPr lvl="1" algn="just"/>
            <a:r>
              <a:rPr lang="en-US" altLang="en-US" sz="2000" dirty="0"/>
              <a:t>This is the financial sheet that tells you if your company is profitable or </a:t>
            </a:r>
            <a:r>
              <a:rPr lang="en-US" altLang="en-US" sz="2000" dirty="0" smtClean="0"/>
              <a:t>not.</a:t>
            </a:r>
          </a:p>
          <a:p>
            <a:pPr lvl="1" algn="just"/>
            <a:endParaRPr lang="en-US" altLang="en-US" sz="2000" dirty="0" smtClean="0"/>
          </a:p>
          <a:p>
            <a:pPr algn="just"/>
            <a:r>
              <a:rPr lang="en-US" altLang="en-US" sz="2400" dirty="0" smtClean="0">
                <a:solidFill>
                  <a:srgbClr val="C00000"/>
                </a:solidFill>
              </a:rPr>
              <a:t>      Cash Flow Statements</a:t>
            </a:r>
          </a:p>
          <a:p>
            <a:pPr lvl="1" algn="just"/>
            <a:r>
              <a:rPr lang="en-US" altLang="en-US" sz="2000" dirty="0" smtClean="0"/>
              <a:t>These </a:t>
            </a:r>
            <a:r>
              <a:rPr lang="en-US" altLang="en-US" sz="2000" dirty="0"/>
              <a:t>answer the important managerial question “do I have enough cash to run my </a:t>
            </a:r>
            <a:r>
              <a:rPr lang="en-US" altLang="en-US" sz="2000" dirty="0" smtClean="0"/>
              <a:t>business”</a:t>
            </a:r>
          </a:p>
          <a:p>
            <a:pPr lvl="1" algn="just"/>
            <a:endParaRPr lang="en-US" altLang="en-US" sz="2000" dirty="0" smtClean="0"/>
          </a:p>
          <a:p>
            <a:pPr lvl="1"/>
            <a:r>
              <a:rPr lang="en-US" altLang="en-US" sz="2400" dirty="0" smtClean="0">
                <a:solidFill>
                  <a:srgbClr val="C00000"/>
                </a:solidFill>
              </a:rPr>
              <a:t>Statement of Retained Earnings</a:t>
            </a:r>
          </a:p>
          <a:p>
            <a:pPr lvl="1"/>
            <a:r>
              <a:rPr lang="en-US" sz="2000" dirty="0" smtClean="0"/>
              <a:t>A </a:t>
            </a:r>
            <a:r>
              <a:rPr lang="en-US" sz="2000" dirty="0"/>
              <a:t>statement of retained earnings is a financial statement that shows the changes in a company's retained earnings balance over a specific accounting period</a:t>
            </a:r>
            <a:r>
              <a:rPr lang="en-US" sz="2000" dirty="0" smtClean="0"/>
              <a:t>.</a:t>
            </a:r>
          </a:p>
          <a:p>
            <a:pPr lvl="1"/>
            <a:endParaRPr lang="en-US" sz="2000" dirty="0" smtClean="0"/>
          </a:p>
          <a:p>
            <a:pPr lvl="1"/>
            <a:r>
              <a:rPr lang="en-US" altLang="en-US" sz="2000" dirty="0" smtClean="0">
                <a:solidFill>
                  <a:srgbClr val="C00000"/>
                </a:solidFill>
              </a:rPr>
              <a:t>Notes to Financial Statement</a:t>
            </a:r>
          </a:p>
          <a:p>
            <a:pPr lvl="1"/>
            <a:r>
              <a:rPr lang="en-US" sz="2000" dirty="0"/>
              <a:t>Notes to the financial statements disclose the detailed assumptions made by accountants when preparing a company's: income statement, balance sheet, statement of changes of financial position or statement of retained earnings.</a:t>
            </a:r>
            <a:endParaRPr lang="en-US" altLang="en-US" sz="2000" dirty="0" smtClean="0"/>
          </a:p>
          <a:p>
            <a:pPr lvl="1"/>
            <a:endParaRPr lang="en-US" altLang="en-US" sz="2000" dirty="0"/>
          </a:p>
          <a:p>
            <a:endParaRPr lang="en-IN" sz="1600" dirty="0"/>
          </a:p>
        </p:txBody>
      </p:sp>
    </p:spTree>
    <p:extLst>
      <p:ext uri="{BB962C8B-B14F-4D97-AF65-F5344CB8AC3E}">
        <p14:creationId xmlns:p14="http://schemas.microsoft.com/office/powerpoint/2010/main" val="202302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 xmlns:a16="http://schemas.microsoft.com/office/drawing/2014/main" id="{FB23516F-5305-41EC-8F71-A0D9ED5726E8}"/>
              </a:ext>
            </a:extLst>
          </p:cNvPr>
          <p:cNvSpPr>
            <a:spLocks noGrp="1"/>
          </p:cNvSpPr>
          <p:nvPr>
            <p:ph type="sldNum" sz="quarter" idx="12"/>
          </p:nvPr>
        </p:nvSpPr>
        <p:spPr>
          <a:xfrm>
            <a:off x="9125680" y="6356350"/>
            <a:ext cx="2743200" cy="365125"/>
          </a:xfrm>
        </p:spPr>
        <p:txBody>
          <a:bodyPr/>
          <a:lstStyle/>
          <a:p>
            <a:fld id="{8C2E478F-E849-4A8C-AF1F-CBCC78A7CBFA}" type="slidenum">
              <a:rPr lang="en-US" smtClean="0"/>
              <a:pPr/>
              <a:t>4</a:t>
            </a:fld>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917" y="1234755"/>
            <a:ext cx="8930083" cy="5623245"/>
          </a:xfrm>
          <a:prstGeom prst="rect">
            <a:avLst/>
          </a:prstGeom>
        </p:spPr>
      </p:pic>
      <p:sp>
        <p:nvSpPr>
          <p:cNvPr id="5" name="TextBox 4"/>
          <p:cNvSpPr txBox="1"/>
          <p:nvPr/>
        </p:nvSpPr>
        <p:spPr>
          <a:xfrm>
            <a:off x="266700" y="190500"/>
            <a:ext cx="11809970" cy="523220"/>
          </a:xfrm>
          <a:prstGeom prst="rect">
            <a:avLst/>
          </a:prstGeom>
          <a:noFill/>
        </p:spPr>
        <p:txBody>
          <a:bodyPr wrap="square" rtlCol="0">
            <a:spAutoFit/>
          </a:bodyPr>
          <a:lstStyle/>
          <a:p>
            <a:r>
              <a:rPr lang="en-US" sz="2800" b="1" dirty="0" smtClean="0">
                <a:solidFill>
                  <a:srgbClr val="663300"/>
                </a:solidFill>
              </a:rPr>
              <a:t>DIVISION-I BALANCE SHEET (APPLICABLE TO THE ENTITIES FOLLOWING AS)</a:t>
            </a:r>
            <a:endParaRPr lang="en-IN" sz="2800" b="1" dirty="0">
              <a:solidFill>
                <a:srgbClr val="663300"/>
              </a:solidFill>
            </a:endParaRPr>
          </a:p>
        </p:txBody>
      </p:sp>
    </p:spTree>
    <p:extLst>
      <p:ext uri="{BB962C8B-B14F-4D97-AF65-F5344CB8AC3E}">
        <p14:creationId xmlns:p14="http://schemas.microsoft.com/office/powerpoint/2010/main" val="277909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 xmlns:a16="http://schemas.microsoft.com/office/drawing/2014/main" id="{84A4C0E3-E146-49BF-804D-D369F89E8F2A}"/>
              </a:ext>
            </a:extLst>
          </p:cNvPr>
          <p:cNvSpPr>
            <a:spLocks noGrp="1"/>
          </p:cNvSpPr>
          <p:nvPr>
            <p:ph type="sldNum" sz="quarter" idx="14"/>
          </p:nvPr>
        </p:nvSpPr>
        <p:spPr>
          <a:xfrm>
            <a:off x="9125680" y="6356350"/>
            <a:ext cx="2743200" cy="365125"/>
          </a:xfrm>
        </p:spPr>
        <p:txBody>
          <a:bodyPr/>
          <a:lstStyle/>
          <a:p>
            <a:fld id="{8C2E478F-E849-4A8C-AF1F-CBCC78A7CBFA}" type="slidenum">
              <a:rPr lang="en-US" smtClean="0">
                <a:solidFill>
                  <a:schemeClr val="tx1"/>
                </a:solidFill>
              </a:rPr>
              <a:pPr/>
              <a:t>5</a:t>
            </a:fld>
            <a:endParaRPr lang="en-US" dirty="0">
              <a:solidFill>
                <a:schemeClr val="tx1"/>
              </a:solidFill>
            </a:endParaRPr>
          </a:p>
        </p:txBody>
      </p:sp>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805"/>
            <a:ext cx="5397500" cy="4283796"/>
          </a:xfrm>
          <a:prstGeom prst="rect">
            <a:avLst/>
          </a:prstGeom>
        </p:spPr>
      </p:pic>
      <p:sp>
        <p:nvSpPr>
          <p:cNvPr id="14" name="TextBox 13"/>
          <p:cNvSpPr txBox="1"/>
          <p:nvPr/>
        </p:nvSpPr>
        <p:spPr>
          <a:xfrm>
            <a:off x="1638300" y="342900"/>
            <a:ext cx="9601200" cy="923330"/>
          </a:xfrm>
          <a:prstGeom prst="rect">
            <a:avLst/>
          </a:prstGeom>
          <a:noFill/>
        </p:spPr>
        <p:txBody>
          <a:bodyPr wrap="square" rtlCol="0">
            <a:spAutoFit/>
          </a:bodyPr>
          <a:lstStyle/>
          <a:p>
            <a:r>
              <a:rPr lang="en-US" sz="5400" b="1" dirty="0" smtClean="0">
                <a:solidFill>
                  <a:srgbClr val="663300"/>
                </a:solidFill>
              </a:rPr>
              <a:t>AN INCOME STATEMENT</a:t>
            </a:r>
            <a:endParaRPr lang="en-IN" sz="5400" b="1" dirty="0">
              <a:solidFill>
                <a:srgbClr val="663300"/>
              </a:solidFill>
            </a:endParaRPr>
          </a:p>
        </p:txBody>
      </p:sp>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126" y="2220393"/>
            <a:ext cx="6929873" cy="4501082"/>
          </a:xfrm>
          <a:prstGeom prst="rect">
            <a:avLst/>
          </a:prstGeom>
        </p:spPr>
      </p:pic>
      <p:sp>
        <p:nvSpPr>
          <p:cNvPr id="16" name="TextBox 15"/>
          <p:cNvSpPr txBox="1"/>
          <p:nvPr/>
        </p:nvSpPr>
        <p:spPr>
          <a:xfrm>
            <a:off x="7404100" y="1586750"/>
            <a:ext cx="5511800" cy="400110"/>
          </a:xfrm>
          <a:prstGeom prst="rect">
            <a:avLst/>
          </a:prstGeom>
          <a:noFill/>
        </p:spPr>
        <p:txBody>
          <a:bodyPr wrap="square" rtlCol="0">
            <a:spAutoFit/>
          </a:bodyPr>
          <a:lstStyle/>
          <a:p>
            <a:r>
              <a:rPr lang="en-US" sz="2000" b="1" dirty="0" smtClean="0">
                <a:solidFill>
                  <a:schemeClr val="accent5">
                    <a:lumMod val="75000"/>
                  </a:schemeClr>
                </a:solidFill>
              </a:rPr>
              <a:t>SAMPLE INCOME STATEMENT</a:t>
            </a:r>
            <a:endParaRPr lang="en-IN" sz="2000" b="1" dirty="0">
              <a:solidFill>
                <a:schemeClr val="accent5">
                  <a:lumMod val="75000"/>
                </a:schemeClr>
              </a:solidFill>
            </a:endParaRPr>
          </a:p>
        </p:txBody>
      </p:sp>
    </p:spTree>
    <p:extLst>
      <p:ext uri="{BB962C8B-B14F-4D97-AF65-F5344CB8AC3E}">
        <p14:creationId xmlns:p14="http://schemas.microsoft.com/office/powerpoint/2010/main" val="1619265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6</a:t>
            </a:fld>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719" y="-57665"/>
            <a:ext cx="9292281" cy="691566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30" y="0"/>
            <a:ext cx="2676899" cy="251254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30" y="4258962"/>
            <a:ext cx="2676899" cy="2529303"/>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30" y="2323071"/>
            <a:ext cx="2676899" cy="2084174"/>
          </a:xfrm>
          <a:prstGeom prst="rect">
            <a:avLst/>
          </a:prstGeom>
        </p:spPr>
      </p:pic>
    </p:spTree>
    <p:extLst>
      <p:ext uri="{BB962C8B-B14F-4D97-AF65-F5344CB8AC3E}">
        <p14:creationId xmlns:p14="http://schemas.microsoft.com/office/powerpoint/2010/main" val="20822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7</a:t>
            </a:fld>
            <a:endParaRPr lang="en-US" dirty="0"/>
          </a:p>
        </p:txBody>
      </p:sp>
      <p:sp>
        <p:nvSpPr>
          <p:cNvPr id="3" name="Rectangle 2"/>
          <p:cNvSpPr/>
          <p:nvPr/>
        </p:nvSpPr>
        <p:spPr>
          <a:xfrm>
            <a:off x="0" y="74311"/>
            <a:ext cx="12117859" cy="369332"/>
          </a:xfrm>
          <a:prstGeom prst="rect">
            <a:avLst/>
          </a:prstGeom>
        </p:spPr>
        <p:txBody>
          <a:bodyPr wrap="square">
            <a:spAutoFit/>
          </a:bodyPr>
          <a:lstStyle/>
          <a:p>
            <a:pPr algn="ctr"/>
            <a:r>
              <a:rPr lang="en-US" b="1" dirty="0" smtClean="0">
                <a:solidFill>
                  <a:srgbClr val="663300"/>
                </a:solidFill>
              </a:rPr>
              <a:t>DIVISION-II </a:t>
            </a:r>
            <a:r>
              <a:rPr lang="en-US" b="1" dirty="0">
                <a:solidFill>
                  <a:srgbClr val="663300"/>
                </a:solidFill>
              </a:rPr>
              <a:t>BALANCE SHEET (APPLICABLE TO THE ENTITIES FOLLOWING </a:t>
            </a:r>
            <a:r>
              <a:rPr lang="en-US" b="1" dirty="0" smtClean="0">
                <a:solidFill>
                  <a:srgbClr val="663300"/>
                </a:solidFill>
              </a:rPr>
              <a:t>IND AS</a:t>
            </a:r>
            <a:r>
              <a:rPr lang="en-US" b="1" dirty="0">
                <a:solidFill>
                  <a:srgbClr val="663300"/>
                </a:solidFill>
              </a:rPr>
              <a:t>)</a:t>
            </a:r>
            <a:endParaRPr lang="en-IN" b="1" dirty="0">
              <a:solidFill>
                <a:srgbClr val="6633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3" y="592816"/>
            <a:ext cx="5189838" cy="6265184"/>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965" y="592816"/>
            <a:ext cx="6268035" cy="6265184"/>
          </a:xfrm>
          <a:prstGeom prst="rect">
            <a:avLst/>
          </a:prstGeom>
        </p:spPr>
      </p:pic>
      <p:cxnSp>
        <p:nvCxnSpPr>
          <p:cNvPr id="8" name="Straight Connector 7"/>
          <p:cNvCxnSpPr/>
          <p:nvPr/>
        </p:nvCxnSpPr>
        <p:spPr>
          <a:xfrm>
            <a:off x="5601731" y="443643"/>
            <a:ext cx="0" cy="641435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9853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8</a:t>
            </a:fld>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978" y="1"/>
            <a:ext cx="7331676" cy="685800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2215977" cy="147457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7654" y="5362831"/>
            <a:ext cx="2644346" cy="1495169"/>
          </a:xfrm>
          <a:prstGeom prst="rect">
            <a:avLst/>
          </a:prstGeom>
        </p:spPr>
      </p:pic>
    </p:spTree>
    <p:extLst>
      <p:ext uri="{BB962C8B-B14F-4D97-AF65-F5344CB8AC3E}">
        <p14:creationId xmlns:p14="http://schemas.microsoft.com/office/powerpoint/2010/main" val="140727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5C00377-489B-40EC-B059-26BDDD2E89B9}" type="slidenum">
              <a:rPr lang="en-US" smtClean="0"/>
              <a:pPr/>
              <a:t>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457262"/>
              </p:ext>
            </p:extLst>
          </p:nvPr>
        </p:nvGraphicFramePr>
        <p:xfrm>
          <a:off x="0" y="502508"/>
          <a:ext cx="12192000" cy="6355490"/>
        </p:xfrm>
        <a:graphic>
          <a:graphicData uri="http://schemas.openxmlformats.org/drawingml/2006/table">
            <a:tbl>
              <a:tblPr firstRow="1" bandRow="1">
                <a:tableStyleId>{073A0DAA-6AF3-43AB-8588-CEC1D06C72B9}</a:tableStyleId>
              </a:tblPr>
              <a:tblGrid>
                <a:gridCol w="2740058"/>
                <a:gridCol w="4667315"/>
                <a:gridCol w="4784627"/>
              </a:tblGrid>
              <a:tr h="367257">
                <a:tc>
                  <a:txBody>
                    <a:bodyPr/>
                    <a:lstStyle/>
                    <a:p>
                      <a:r>
                        <a:rPr lang="en-IN" sz="1200" b="1" i="0" kern="1200" dirty="0" smtClean="0">
                          <a:solidFill>
                            <a:schemeClr val="lt1"/>
                          </a:solidFill>
                          <a:effectLst/>
                          <a:latin typeface="+mn-lt"/>
                          <a:ea typeface="+mn-ea"/>
                          <a:cs typeface="+mn-cs"/>
                        </a:rPr>
                        <a:t>Criteria</a:t>
                      </a:r>
                      <a:endParaRPr lang="en-IN" sz="1200" dirty="0"/>
                    </a:p>
                  </a:txBody>
                  <a:tcPr/>
                </a:tc>
                <a:tc>
                  <a:txBody>
                    <a:bodyPr/>
                    <a:lstStyle/>
                    <a:p>
                      <a:r>
                        <a:rPr lang="en-IN" sz="1200" b="1" i="0" kern="1200" dirty="0" err="1" smtClean="0">
                          <a:solidFill>
                            <a:schemeClr val="lt1"/>
                          </a:solidFill>
                          <a:effectLst/>
                          <a:latin typeface="+mn-lt"/>
                          <a:ea typeface="+mn-ea"/>
                          <a:cs typeface="+mn-cs"/>
                          <a:hlinkClick r:id="rId2"/>
                        </a:rPr>
                        <a:t>Ind</a:t>
                      </a:r>
                      <a:r>
                        <a:rPr lang="en-IN" sz="1200" b="1" i="0" kern="1200" dirty="0" smtClean="0">
                          <a:solidFill>
                            <a:schemeClr val="lt1"/>
                          </a:solidFill>
                          <a:effectLst/>
                          <a:latin typeface="+mn-lt"/>
                          <a:ea typeface="+mn-ea"/>
                          <a:cs typeface="+mn-cs"/>
                          <a:hlinkClick r:id="rId2"/>
                        </a:rPr>
                        <a:t> AS</a:t>
                      </a:r>
                      <a:r>
                        <a:rPr lang="en-IN" sz="1200" b="1" i="0" kern="1200" dirty="0" smtClean="0">
                          <a:solidFill>
                            <a:schemeClr val="lt1"/>
                          </a:solidFill>
                          <a:effectLst/>
                          <a:latin typeface="+mn-lt"/>
                          <a:ea typeface="+mn-ea"/>
                          <a:cs typeface="+mn-cs"/>
                        </a:rPr>
                        <a:t> (Division II)</a:t>
                      </a:r>
                      <a:endParaRPr lang="en-IN" sz="1200" dirty="0"/>
                    </a:p>
                  </a:txBody>
                  <a:tcPr/>
                </a:tc>
                <a:tc>
                  <a:txBody>
                    <a:bodyPr/>
                    <a:lstStyle/>
                    <a:p>
                      <a:r>
                        <a:rPr lang="en-IN" sz="1200" b="1" i="0" kern="1200" dirty="0" smtClean="0">
                          <a:solidFill>
                            <a:schemeClr val="lt1"/>
                          </a:solidFill>
                          <a:effectLst/>
                          <a:latin typeface="+mn-lt"/>
                          <a:ea typeface="+mn-ea"/>
                          <a:cs typeface="+mn-cs"/>
                          <a:hlinkClick r:id="rId3"/>
                        </a:rPr>
                        <a:t>AS</a:t>
                      </a:r>
                      <a:r>
                        <a:rPr lang="en-IN" sz="1200" b="1" i="0" kern="1200" dirty="0" smtClean="0">
                          <a:solidFill>
                            <a:schemeClr val="lt1"/>
                          </a:solidFill>
                          <a:effectLst/>
                          <a:latin typeface="+mn-lt"/>
                          <a:ea typeface="+mn-ea"/>
                          <a:cs typeface="+mn-cs"/>
                        </a:rPr>
                        <a:t> (Division I)</a:t>
                      </a:r>
                      <a:endParaRPr lang="en-IN" sz="1200" dirty="0"/>
                    </a:p>
                  </a:txBody>
                  <a:tcPr/>
                </a:tc>
              </a:tr>
              <a:tr h="434838">
                <a:tc>
                  <a:txBody>
                    <a:bodyPr/>
                    <a:lstStyle/>
                    <a:p>
                      <a:r>
                        <a:rPr lang="en-IN" sz="1200" b="0" i="0" kern="1200" dirty="0" smtClean="0">
                          <a:solidFill>
                            <a:schemeClr val="dk1"/>
                          </a:solidFill>
                          <a:effectLst/>
                          <a:latin typeface="+mn-lt"/>
                          <a:ea typeface="+mn-ea"/>
                          <a:cs typeface="+mn-cs"/>
                        </a:rPr>
                        <a:t>Quantity of Disclosures</a:t>
                      </a:r>
                      <a:endParaRPr lang="en-IN" sz="1200" dirty="0"/>
                    </a:p>
                  </a:txBody>
                  <a:tcPr/>
                </a:tc>
                <a:tc>
                  <a:txBody>
                    <a:bodyPr/>
                    <a:lstStyle/>
                    <a:p>
                      <a:r>
                        <a:rPr lang="en-IN" sz="1200" b="0" i="0" kern="1200" dirty="0" smtClean="0">
                          <a:solidFill>
                            <a:schemeClr val="dk1"/>
                          </a:solidFill>
                          <a:effectLst/>
                          <a:latin typeface="+mn-lt"/>
                          <a:ea typeface="+mn-ea"/>
                          <a:cs typeface="+mn-cs"/>
                        </a:rPr>
                        <a:t>Enhanced Disclosures.</a:t>
                      </a:r>
                      <a:endParaRPr lang="en-IN" sz="1200" dirty="0"/>
                    </a:p>
                  </a:txBody>
                  <a:tcPr/>
                </a:tc>
                <a:tc>
                  <a:txBody>
                    <a:bodyPr/>
                    <a:lstStyle/>
                    <a:p>
                      <a:r>
                        <a:rPr lang="en-IN" sz="1200" b="0" i="0" kern="1200" dirty="0" smtClean="0">
                          <a:solidFill>
                            <a:schemeClr val="dk1"/>
                          </a:solidFill>
                          <a:effectLst/>
                          <a:latin typeface="+mn-lt"/>
                          <a:ea typeface="+mn-ea"/>
                          <a:cs typeface="+mn-cs"/>
                        </a:rPr>
                        <a:t>Moderate Disclosures.</a:t>
                      </a:r>
                      <a:endParaRPr lang="en-IN" sz="1200" dirty="0"/>
                    </a:p>
                  </a:txBody>
                  <a:tcPr/>
                </a:tc>
              </a:tr>
              <a:tr h="392214">
                <a:tc>
                  <a:txBody>
                    <a:bodyPr/>
                    <a:lstStyle/>
                    <a:p>
                      <a:r>
                        <a:rPr lang="en-IN" sz="1200" b="0" i="0" kern="1200" dirty="0" smtClean="0">
                          <a:solidFill>
                            <a:schemeClr val="dk1"/>
                          </a:solidFill>
                          <a:effectLst/>
                          <a:latin typeface="+mn-lt"/>
                          <a:ea typeface="+mn-ea"/>
                          <a:cs typeface="+mn-cs"/>
                        </a:rPr>
                        <a:t>Balance Sheet Format</a:t>
                      </a:r>
                      <a:endParaRPr lang="en-IN" sz="1200" dirty="0"/>
                    </a:p>
                  </a:txBody>
                  <a:tcPr/>
                </a:tc>
                <a:tc>
                  <a:txBody>
                    <a:bodyPr/>
                    <a:lstStyle/>
                    <a:p>
                      <a:r>
                        <a:rPr lang="en-US" sz="1200" b="0" i="0" kern="1200" dirty="0" smtClean="0">
                          <a:solidFill>
                            <a:schemeClr val="dk1"/>
                          </a:solidFill>
                          <a:effectLst/>
                          <a:latin typeface="+mn-lt"/>
                          <a:ea typeface="+mn-ea"/>
                          <a:cs typeface="+mn-cs"/>
                        </a:rPr>
                        <a:t>Assets are disclosed before Equity and Liabilities</a:t>
                      </a:r>
                      <a:endParaRPr lang="en-IN" sz="1200" dirty="0"/>
                    </a:p>
                  </a:txBody>
                  <a:tcPr/>
                </a:tc>
                <a:tc>
                  <a:txBody>
                    <a:bodyPr/>
                    <a:lstStyle/>
                    <a:p>
                      <a:r>
                        <a:rPr lang="en-US" sz="1200" b="0" i="0" kern="1200" dirty="0" smtClean="0">
                          <a:solidFill>
                            <a:schemeClr val="dk1"/>
                          </a:solidFill>
                          <a:effectLst/>
                          <a:latin typeface="+mn-lt"/>
                          <a:ea typeface="+mn-ea"/>
                          <a:cs typeface="+mn-cs"/>
                        </a:rPr>
                        <a:t>Assets are disclosed after Equity and Liabilities</a:t>
                      </a:r>
                      <a:endParaRPr lang="en-IN" sz="1200" dirty="0"/>
                    </a:p>
                  </a:txBody>
                  <a:tcPr/>
                </a:tc>
              </a:tr>
              <a:tr h="539650">
                <a:tc>
                  <a:txBody>
                    <a:bodyPr/>
                    <a:lstStyle/>
                    <a:p>
                      <a:r>
                        <a:rPr lang="en-IN" sz="1200" b="0" i="0" kern="1200" dirty="0" smtClean="0">
                          <a:solidFill>
                            <a:schemeClr val="dk1"/>
                          </a:solidFill>
                          <a:effectLst/>
                          <a:latin typeface="+mn-lt"/>
                          <a:ea typeface="+mn-ea"/>
                          <a:cs typeface="+mn-cs"/>
                        </a:rPr>
                        <a:t>Investment Property</a:t>
                      </a:r>
                      <a:endParaRPr lang="en-IN" sz="1200" dirty="0"/>
                    </a:p>
                  </a:txBody>
                  <a:tcPr/>
                </a:tc>
                <a:tc>
                  <a:txBody>
                    <a:bodyPr/>
                    <a:lstStyle/>
                    <a:p>
                      <a:r>
                        <a:rPr lang="en-US" sz="1200" b="0" i="0" kern="1200" dirty="0" smtClean="0">
                          <a:solidFill>
                            <a:schemeClr val="dk1"/>
                          </a:solidFill>
                          <a:effectLst/>
                          <a:latin typeface="+mn-lt"/>
                          <a:ea typeface="+mn-ea"/>
                          <a:cs typeface="+mn-cs"/>
                        </a:rPr>
                        <a:t>Disclosure of Investment Property separately. There is a separate </a:t>
                      </a:r>
                      <a:r>
                        <a:rPr lang="en-US" sz="1200" b="0" i="0" kern="1200" dirty="0" err="1" smtClean="0">
                          <a:solidFill>
                            <a:schemeClr val="dk1"/>
                          </a:solidFill>
                          <a:effectLst/>
                          <a:latin typeface="+mn-lt"/>
                          <a:ea typeface="+mn-ea"/>
                          <a:cs typeface="+mn-cs"/>
                        </a:rPr>
                        <a:t>Ind</a:t>
                      </a:r>
                      <a:r>
                        <a:rPr lang="en-US" sz="1200" b="0" i="0" kern="1200" dirty="0" smtClean="0">
                          <a:solidFill>
                            <a:schemeClr val="dk1"/>
                          </a:solidFill>
                          <a:effectLst/>
                          <a:latin typeface="+mn-lt"/>
                          <a:ea typeface="+mn-ea"/>
                          <a:cs typeface="+mn-cs"/>
                        </a:rPr>
                        <a:t> AS on Investment Properties. </a:t>
                      </a:r>
                      <a:endParaRPr lang="en-IN" sz="1200" dirty="0"/>
                    </a:p>
                  </a:txBody>
                  <a:tcPr/>
                </a:tc>
                <a:tc>
                  <a:txBody>
                    <a:bodyPr/>
                    <a:lstStyle/>
                    <a:p>
                      <a:r>
                        <a:rPr lang="en-US" sz="1200" b="0" i="0" kern="1200" dirty="0" smtClean="0">
                          <a:solidFill>
                            <a:schemeClr val="dk1"/>
                          </a:solidFill>
                          <a:effectLst/>
                          <a:latin typeface="+mn-lt"/>
                          <a:ea typeface="+mn-ea"/>
                          <a:cs typeface="+mn-cs"/>
                        </a:rPr>
                        <a:t>Disclosed under Non-Current Investments. No separate AS for Investment Property.</a:t>
                      </a:r>
                      <a:endParaRPr lang="en-IN" sz="1200" dirty="0"/>
                    </a:p>
                  </a:txBody>
                  <a:tcPr/>
                </a:tc>
              </a:tr>
              <a:tr h="300788">
                <a:tc>
                  <a:txBody>
                    <a:bodyPr/>
                    <a:lstStyle/>
                    <a:p>
                      <a:r>
                        <a:rPr lang="en-IN" sz="1200" b="0" i="0" kern="1200" dirty="0" smtClean="0">
                          <a:solidFill>
                            <a:schemeClr val="dk1"/>
                          </a:solidFill>
                          <a:effectLst/>
                          <a:latin typeface="+mn-lt"/>
                          <a:ea typeface="+mn-ea"/>
                          <a:cs typeface="+mn-cs"/>
                        </a:rPr>
                        <a:t>Goodwill</a:t>
                      </a:r>
                      <a:endParaRPr lang="en-IN" sz="1200" dirty="0"/>
                    </a:p>
                  </a:txBody>
                  <a:tcPr/>
                </a:tc>
                <a:tc>
                  <a:txBody>
                    <a:bodyPr/>
                    <a:lstStyle/>
                    <a:p>
                      <a:r>
                        <a:rPr lang="en-US" sz="1200" b="0" i="0" kern="1200" dirty="0" smtClean="0">
                          <a:solidFill>
                            <a:schemeClr val="dk1"/>
                          </a:solidFill>
                          <a:effectLst/>
                          <a:latin typeface="+mn-lt"/>
                          <a:ea typeface="+mn-ea"/>
                          <a:cs typeface="+mn-cs"/>
                        </a:rPr>
                        <a:t>Disclosure of Goodwill separately from Other Intangibles.</a:t>
                      </a:r>
                      <a:endParaRPr lang="en-IN" sz="1200" dirty="0"/>
                    </a:p>
                  </a:txBody>
                  <a:tcPr/>
                </a:tc>
                <a:tc>
                  <a:txBody>
                    <a:bodyPr/>
                    <a:lstStyle/>
                    <a:p>
                      <a:r>
                        <a:rPr lang="en-US" sz="1200" b="0" i="0" kern="1200" dirty="0" smtClean="0">
                          <a:solidFill>
                            <a:schemeClr val="dk1"/>
                          </a:solidFill>
                          <a:effectLst/>
                          <a:latin typeface="+mn-lt"/>
                          <a:ea typeface="+mn-ea"/>
                          <a:cs typeface="+mn-cs"/>
                        </a:rPr>
                        <a:t>Goodwill is shown under Intangible Assets.</a:t>
                      </a:r>
                      <a:endParaRPr lang="en-IN" sz="1200" dirty="0"/>
                    </a:p>
                  </a:txBody>
                  <a:tcPr/>
                </a:tc>
              </a:tr>
              <a:tr h="490994">
                <a:tc>
                  <a:txBody>
                    <a:bodyPr/>
                    <a:lstStyle/>
                    <a:p>
                      <a:r>
                        <a:rPr lang="en-IN" sz="1200" b="0" i="0" kern="1200" dirty="0" smtClean="0">
                          <a:solidFill>
                            <a:schemeClr val="dk1"/>
                          </a:solidFill>
                          <a:effectLst/>
                          <a:latin typeface="+mn-lt"/>
                          <a:ea typeface="+mn-ea"/>
                          <a:cs typeface="+mn-cs"/>
                        </a:rPr>
                        <a:t>Biological Assets</a:t>
                      </a:r>
                      <a:endParaRPr lang="en-IN" sz="1200" dirty="0"/>
                    </a:p>
                  </a:txBody>
                  <a:tcPr/>
                </a:tc>
                <a:tc>
                  <a:txBody>
                    <a:bodyPr/>
                    <a:lstStyle/>
                    <a:p>
                      <a:r>
                        <a:rPr lang="en-US" sz="1200" b="0" i="0" kern="1200" dirty="0" smtClean="0">
                          <a:solidFill>
                            <a:schemeClr val="dk1"/>
                          </a:solidFill>
                          <a:effectLst/>
                          <a:latin typeface="+mn-lt"/>
                          <a:ea typeface="+mn-ea"/>
                          <a:cs typeface="+mn-cs"/>
                        </a:rPr>
                        <a:t>Disclosure of Biological Assets other than bearer plants separately. There is a separate </a:t>
                      </a:r>
                      <a:r>
                        <a:rPr lang="en-US" sz="1200" b="0" i="0" kern="1200" dirty="0" err="1" smtClean="0">
                          <a:solidFill>
                            <a:schemeClr val="dk1"/>
                          </a:solidFill>
                          <a:effectLst/>
                          <a:latin typeface="+mn-lt"/>
                          <a:ea typeface="+mn-ea"/>
                          <a:cs typeface="+mn-cs"/>
                        </a:rPr>
                        <a:t>Ind</a:t>
                      </a:r>
                      <a:r>
                        <a:rPr lang="en-US" sz="1200" b="0" i="0" kern="1200" dirty="0" smtClean="0">
                          <a:solidFill>
                            <a:schemeClr val="dk1"/>
                          </a:solidFill>
                          <a:effectLst/>
                          <a:latin typeface="+mn-lt"/>
                          <a:ea typeface="+mn-ea"/>
                          <a:cs typeface="+mn-cs"/>
                        </a:rPr>
                        <a:t> AS on Agriculture.</a:t>
                      </a:r>
                      <a:endParaRPr lang="en-IN" sz="1200" dirty="0"/>
                    </a:p>
                  </a:txBody>
                  <a:tcPr/>
                </a:tc>
                <a:tc>
                  <a:txBody>
                    <a:bodyPr/>
                    <a:lstStyle/>
                    <a:p>
                      <a:r>
                        <a:rPr lang="en-US" sz="1200" b="0" i="0" kern="1200" dirty="0" smtClean="0">
                          <a:solidFill>
                            <a:schemeClr val="dk1"/>
                          </a:solidFill>
                          <a:effectLst/>
                          <a:latin typeface="+mn-lt"/>
                          <a:ea typeface="+mn-ea"/>
                          <a:cs typeface="+mn-cs"/>
                        </a:rPr>
                        <a:t>Biological Assets are shown along with other Property Plant and Equipment. No separate AS.</a:t>
                      </a:r>
                      <a:endParaRPr lang="en-IN" sz="1200" dirty="0"/>
                    </a:p>
                  </a:txBody>
                  <a:tcPr/>
                </a:tc>
              </a:tr>
              <a:tr h="883788">
                <a:tc>
                  <a:txBody>
                    <a:bodyPr/>
                    <a:lstStyle/>
                    <a:p>
                      <a:r>
                        <a:rPr lang="en-US" sz="1200" b="0" i="0" kern="1200" dirty="0" smtClean="0">
                          <a:solidFill>
                            <a:schemeClr val="dk1"/>
                          </a:solidFill>
                          <a:effectLst/>
                          <a:latin typeface="+mn-lt"/>
                          <a:ea typeface="+mn-ea"/>
                          <a:cs typeface="+mn-cs"/>
                        </a:rPr>
                        <a:t>Right of Use Assets / Lease Liabilities</a:t>
                      </a:r>
                      <a:endParaRPr lang="en-IN" sz="1200" dirty="0"/>
                    </a:p>
                  </a:txBody>
                  <a:tcPr/>
                </a:tc>
                <a:tc>
                  <a:txBody>
                    <a:bodyPr/>
                    <a:lstStyle/>
                    <a:p>
                      <a:r>
                        <a:rPr lang="en-US" sz="1200" b="0" i="0" kern="1200" dirty="0" smtClean="0">
                          <a:solidFill>
                            <a:schemeClr val="dk1"/>
                          </a:solidFill>
                          <a:effectLst/>
                          <a:latin typeface="+mn-lt"/>
                          <a:ea typeface="+mn-ea"/>
                          <a:cs typeface="+mn-cs"/>
                        </a:rPr>
                        <a:t>Separate disclosure of Right of Use (ROU) assets in PPE. Separate disclosure of Lease Liabilities under Current or Non-Current Financial Liabilities.</a:t>
                      </a:r>
                      <a:endParaRPr lang="en-IN" sz="1200" dirty="0"/>
                    </a:p>
                  </a:txBody>
                  <a:tcPr/>
                </a:tc>
                <a:tc>
                  <a:txBody>
                    <a:bodyPr/>
                    <a:lstStyle/>
                    <a:p>
                      <a:r>
                        <a:rPr lang="en-US" sz="1200" b="0" i="0" kern="1200" dirty="0" smtClean="0">
                          <a:solidFill>
                            <a:schemeClr val="dk1"/>
                          </a:solidFill>
                          <a:effectLst/>
                          <a:latin typeface="+mn-lt"/>
                          <a:ea typeface="+mn-ea"/>
                          <a:cs typeface="+mn-cs"/>
                        </a:rPr>
                        <a:t>ROU asset is not </a:t>
                      </a:r>
                      <a:r>
                        <a:rPr lang="en-US" sz="1200" b="0" i="0" kern="1200" dirty="0" err="1" smtClean="0">
                          <a:solidFill>
                            <a:schemeClr val="dk1"/>
                          </a:solidFill>
                          <a:effectLst/>
                          <a:latin typeface="+mn-lt"/>
                          <a:ea typeface="+mn-ea"/>
                          <a:cs typeface="+mn-cs"/>
                        </a:rPr>
                        <a:t>recognised</a:t>
                      </a:r>
                      <a:r>
                        <a:rPr lang="en-US" sz="1200" b="0" i="0" kern="1200" dirty="0" smtClean="0">
                          <a:solidFill>
                            <a:schemeClr val="dk1"/>
                          </a:solidFill>
                          <a:effectLst/>
                          <a:latin typeface="+mn-lt"/>
                          <a:ea typeface="+mn-ea"/>
                          <a:cs typeface="+mn-cs"/>
                        </a:rPr>
                        <a:t>. Assets under finance lease are specified under each class of asset. Finance Lease obligations are shown under Long term borrowings / other current liabilities.</a:t>
                      </a:r>
                      <a:endParaRPr lang="en-IN" sz="1200" dirty="0"/>
                    </a:p>
                  </a:txBody>
                  <a:tcPr/>
                </a:tc>
              </a:tr>
              <a:tr h="883788">
                <a:tc>
                  <a:txBody>
                    <a:bodyPr/>
                    <a:lstStyle/>
                    <a:p>
                      <a:r>
                        <a:rPr lang="en-IN" sz="1200" b="0" i="0" kern="1200" dirty="0" smtClean="0">
                          <a:solidFill>
                            <a:schemeClr val="dk1"/>
                          </a:solidFill>
                          <a:effectLst/>
                          <a:latin typeface="+mn-lt"/>
                          <a:ea typeface="+mn-ea"/>
                          <a:cs typeface="+mn-cs"/>
                        </a:rPr>
                        <a:t>Financial Assets / Liabilities</a:t>
                      </a:r>
                      <a:endParaRPr lang="en-IN" sz="1200" dirty="0"/>
                    </a:p>
                  </a:txBody>
                  <a:tcPr/>
                </a:tc>
                <a:tc>
                  <a:txBody>
                    <a:bodyPr/>
                    <a:lstStyle/>
                    <a:p>
                      <a:r>
                        <a:rPr lang="en-US" sz="1200" b="0" i="0" kern="1200" dirty="0" smtClean="0">
                          <a:solidFill>
                            <a:schemeClr val="dk1"/>
                          </a:solidFill>
                          <a:effectLst/>
                          <a:latin typeface="+mn-lt"/>
                          <a:ea typeface="+mn-ea"/>
                          <a:cs typeface="+mn-cs"/>
                        </a:rPr>
                        <a:t>Disclosure of separate heads of Financial Assets &amp; Financial Liabilities. </a:t>
                      </a:r>
                      <a:r>
                        <a:rPr lang="en-US" sz="1200" b="0" i="0" kern="1200" dirty="0" err="1" smtClean="0">
                          <a:solidFill>
                            <a:schemeClr val="dk1"/>
                          </a:solidFill>
                          <a:effectLst/>
                          <a:latin typeface="+mn-lt"/>
                          <a:ea typeface="+mn-ea"/>
                          <a:cs typeface="+mn-cs"/>
                        </a:rPr>
                        <a:t>Ind</a:t>
                      </a:r>
                      <a:r>
                        <a:rPr lang="en-US" sz="1200" b="0" i="0" kern="1200" dirty="0" smtClean="0">
                          <a:solidFill>
                            <a:schemeClr val="dk1"/>
                          </a:solidFill>
                          <a:effectLst/>
                          <a:latin typeface="+mn-lt"/>
                          <a:ea typeface="+mn-ea"/>
                          <a:cs typeface="+mn-cs"/>
                        </a:rPr>
                        <a:t> AS 109 for Financial Instruments is mandatory and its disclosure requires Financial Assets &amp; Liabilities to be shown separately.</a:t>
                      </a:r>
                      <a:endParaRPr lang="en-IN" sz="1200" dirty="0"/>
                    </a:p>
                  </a:txBody>
                  <a:tcPr/>
                </a:tc>
                <a:tc>
                  <a:txBody>
                    <a:bodyPr/>
                    <a:lstStyle/>
                    <a:p>
                      <a:r>
                        <a:rPr lang="en-US" sz="1200" b="0" i="0" kern="1200" dirty="0" smtClean="0">
                          <a:solidFill>
                            <a:schemeClr val="dk1"/>
                          </a:solidFill>
                          <a:effectLst/>
                          <a:latin typeface="+mn-lt"/>
                          <a:ea typeface="+mn-ea"/>
                          <a:cs typeface="+mn-cs"/>
                        </a:rPr>
                        <a:t>Accounting Standards on Financial Instruments (AS 30, 31, 32) are withdrawn, so they are not disclosed in the </a:t>
                      </a:r>
                      <a:r>
                        <a:rPr lang="en-US" sz="1200" b="0" i="0" kern="1200" dirty="0" smtClean="0">
                          <a:solidFill>
                            <a:schemeClr val="dk1"/>
                          </a:solidFill>
                          <a:effectLst/>
                          <a:latin typeface="+mn-lt"/>
                          <a:ea typeface="+mn-ea"/>
                          <a:cs typeface="+mn-cs"/>
                          <a:hlinkClick r:id="rId4"/>
                        </a:rPr>
                        <a:t>Balance Sheet</a:t>
                      </a:r>
                      <a:r>
                        <a:rPr lang="en-US" sz="1200" b="0" i="0" kern="1200" dirty="0" smtClean="0">
                          <a:solidFill>
                            <a:schemeClr val="dk1"/>
                          </a:solidFill>
                          <a:effectLst/>
                          <a:latin typeface="+mn-lt"/>
                          <a:ea typeface="+mn-ea"/>
                          <a:cs typeface="+mn-cs"/>
                        </a:rPr>
                        <a:t>.</a:t>
                      </a:r>
                      <a:endParaRPr lang="en-IN" sz="1200" dirty="0"/>
                    </a:p>
                  </a:txBody>
                  <a:tcPr/>
                </a:tc>
              </a:tr>
              <a:tr h="687391">
                <a:tc>
                  <a:txBody>
                    <a:bodyPr/>
                    <a:lstStyle/>
                    <a:p>
                      <a:r>
                        <a:rPr lang="en-IN" sz="1200" b="0" i="0" kern="1200" dirty="0" smtClean="0">
                          <a:solidFill>
                            <a:schemeClr val="dk1"/>
                          </a:solidFill>
                          <a:effectLst/>
                          <a:latin typeface="+mn-lt"/>
                          <a:ea typeface="+mn-ea"/>
                          <a:cs typeface="+mn-cs"/>
                        </a:rPr>
                        <a:t>Investment classification</a:t>
                      </a:r>
                      <a:endParaRPr lang="en-IN" sz="1200" dirty="0"/>
                    </a:p>
                  </a:txBody>
                  <a:tcPr/>
                </a:tc>
                <a:tc>
                  <a:txBody>
                    <a:bodyPr/>
                    <a:lstStyle/>
                    <a:p>
                      <a:r>
                        <a:rPr lang="en-US" sz="1200" b="0" i="0" kern="1200" dirty="0" smtClean="0">
                          <a:solidFill>
                            <a:schemeClr val="dk1"/>
                          </a:solidFill>
                          <a:effectLst/>
                          <a:latin typeface="+mn-lt"/>
                          <a:ea typeface="+mn-ea"/>
                          <a:cs typeface="+mn-cs"/>
                        </a:rPr>
                        <a:t>Apart from basic disclosures, additional disclosure is required for Investments at amortized cost, Investments at FVOCI, and Investments at FVTPL.</a:t>
                      </a:r>
                      <a:endParaRPr lang="en-IN" sz="1200" dirty="0"/>
                    </a:p>
                  </a:txBody>
                  <a:tcPr/>
                </a:tc>
                <a:tc>
                  <a:txBody>
                    <a:bodyPr/>
                    <a:lstStyle/>
                    <a:p>
                      <a:r>
                        <a:rPr lang="en-US" sz="1200" b="0" i="0" kern="1200" dirty="0" smtClean="0">
                          <a:solidFill>
                            <a:schemeClr val="dk1"/>
                          </a:solidFill>
                          <a:effectLst/>
                          <a:latin typeface="+mn-lt"/>
                          <a:ea typeface="+mn-ea"/>
                          <a:cs typeface="+mn-cs"/>
                        </a:rPr>
                        <a:t>Basic disclosures like quoted/unquoted, subsidiary/associate/joint-venture, and type of instrument, is only required.</a:t>
                      </a:r>
                      <a:endParaRPr lang="en-IN" sz="1200" dirty="0"/>
                    </a:p>
                  </a:txBody>
                  <a:tcPr/>
                </a:tc>
              </a:tr>
              <a:tr h="687391">
                <a:tc>
                  <a:txBody>
                    <a:bodyPr/>
                    <a:lstStyle/>
                    <a:p>
                      <a:r>
                        <a:rPr lang="en-US" sz="1200" b="0" i="0" kern="1200" dirty="0" smtClean="0">
                          <a:solidFill>
                            <a:schemeClr val="dk1"/>
                          </a:solidFill>
                          <a:effectLst/>
                          <a:latin typeface="+mn-lt"/>
                          <a:ea typeface="+mn-ea"/>
                          <a:cs typeface="+mn-cs"/>
                        </a:rPr>
                        <a:t>Name of the company in which investment is made</a:t>
                      </a:r>
                      <a:endParaRPr lang="en-IN" sz="1200" dirty="0"/>
                    </a:p>
                  </a:txBody>
                  <a:tcPr/>
                </a:tc>
                <a:tc>
                  <a:txBody>
                    <a:bodyPr/>
                    <a:lstStyle/>
                    <a:p>
                      <a:r>
                        <a:rPr lang="en-US" sz="1200" b="0" i="0" kern="1200" dirty="0" smtClean="0">
                          <a:solidFill>
                            <a:schemeClr val="dk1"/>
                          </a:solidFill>
                          <a:effectLst/>
                          <a:latin typeface="+mn-lt"/>
                          <a:ea typeface="+mn-ea"/>
                          <a:cs typeface="+mn-cs"/>
                        </a:rPr>
                        <a:t>If invested in a subsidiary, joint venture or associate then only the name of the company has to be given otherwise no requirement to give the name of the company.</a:t>
                      </a:r>
                      <a:endParaRPr lang="en-IN" sz="1200" dirty="0"/>
                    </a:p>
                  </a:txBody>
                  <a:tcPr/>
                </a:tc>
                <a:tc>
                  <a:txBody>
                    <a:bodyPr/>
                    <a:lstStyle/>
                    <a:p>
                      <a:r>
                        <a:rPr lang="en-US" sz="1200" b="0" i="0" kern="1200" dirty="0" smtClean="0">
                          <a:solidFill>
                            <a:schemeClr val="dk1"/>
                          </a:solidFill>
                          <a:effectLst/>
                          <a:latin typeface="+mn-lt"/>
                          <a:ea typeface="+mn-ea"/>
                          <a:cs typeface="+mn-cs"/>
                        </a:rPr>
                        <a:t>Details shall be given of the names of the company for all the investments.</a:t>
                      </a:r>
                      <a:endParaRPr lang="en-IN" sz="1200" dirty="0"/>
                    </a:p>
                  </a:txBody>
                  <a:tcPr/>
                </a:tc>
              </a:tr>
              <a:tr h="687391">
                <a:tc>
                  <a:txBody>
                    <a:bodyPr/>
                    <a:lstStyle/>
                    <a:p>
                      <a:r>
                        <a:rPr lang="en-IN" sz="1200" b="0" i="0" kern="1200" dirty="0" smtClean="0">
                          <a:solidFill>
                            <a:schemeClr val="dk1"/>
                          </a:solidFill>
                          <a:effectLst/>
                          <a:latin typeface="+mn-lt"/>
                          <a:ea typeface="+mn-ea"/>
                          <a:cs typeface="+mn-cs"/>
                        </a:rPr>
                        <a:t>Bank Deposits</a:t>
                      </a:r>
                      <a:endParaRPr lang="en-IN" sz="1200" dirty="0"/>
                    </a:p>
                  </a:txBody>
                  <a:tcPr/>
                </a:tc>
                <a:tc>
                  <a:txBody>
                    <a:bodyPr/>
                    <a:lstStyle/>
                    <a:p>
                      <a:r>
                        <a:rPr lang="en-US" sz="1200" b="0" i="0" kern="1200" dirty="0" smtClean="0">
                          <a:solidFill>
                            <a:schemeClr val="dk1"/>
                          </a:solidFill>
                          <a:effectLst/>
                          <a:latin typeface="+mn-lt"/>
                          <a:ea typeface="+mn-ea"/>
                          <a:cs typeface="+mn-cs"/>
                        </a:rPr>
                        <a:t>Bank Deposits maturing after more than 12 months are shown under Other Financial Assets instead of Cash and Cash Equivalents as they are Non-Current Assets.</a:t>
                      </a:r>
                      <a:endParaRPr lang="en-IN" sz="1200" dirty="0"/>
                    </a:p>
                  </a:txBody>
                  <a:tcPr/>
                </a:tc>
                <a:tc>
                  <a:txBody>
                    <a:bodyPr/>
                    <a:lstStyle/>
                    <a:p>
                      <a:r>
                        <a:rPr lang="en-US" sz="1200" b="0" i="0" kern="1200" dirty="0" smtClean="0">
                          <a:solidFill>
                            <a:schemeClr val="dk1"/>
                          </a:solidFill>
                          <a:effectLst/>
                          <a:latin typeface="+mn-lt"/>
                          <a:ea typeface="+mn-ea"/>
                          <a:cs typeface="+mn-cs"/>
                        </a:rPr>
                        <a:t>All Bank Deposits are shown under Cash and Cash Equivalents under Current Assets.</a:t>
                      </a:r>
                      <a:endParaRPr lang="en-IN" sz="1200" dirty="0"/>
                    </a:p>
                  </a:txBody>
                  <a:tcPr/>
                </a:tc>
              </a:tr>
            </a:tbl>
          </a:graphicData>
        </a:graphic>
      </p:graphicFrame>
      <p:sp>
        <p:nvSpPr>
          <p:cNvPr id="5" name="TextBox 4"/>
          <p:cNvSpPr txBox="1"/>
          <p:nvPr/>
        </p:nvSpPr>
        <p:spPr>
          <a:xfrm>
            <a:off x="2759676" y="0"/>
            <a:ext cx="7021888" cy="646331"/>
          </a:xfrm>
          <a:prstGeom prst="rect">
            <a:avLst/>
          </a:prstGeom>
          <a:noFill/>
        </p:spPr>
        <p:txBody>
          <a:bodyPr wrap="square" rtlCol="0">
            <a:spAutoFit/>
          </a:bodyPr>
          <a:lstStyle/>
          <a:p>
            <a:r>
              <a:rPr lang="en-US" b="1" dirty="0"/>
              <a:t>Differences in Disclosures in Schedule III (</a:t>
            </a:r>
            <a:r>
              <a:rPr lang="en-US" b="1" dirty="0" err="1"/>
              <a:t>Ind</a:t>
            </a:r>
            <a:r>
              <a:rPr lang="en-US" b="1" dirty="0"/>
              <a:t> AS vs AS)</a:t>
            </a:r>
          </a:p>
          <a:p>
            <a:endParaRPr lang="en-IN" dirty="0"/>
          </a:p>
        </p:txBody>
      </p:sp>
    </p:spTree>
    <p:extLst>
      <p:ext uri="{BB962C8B-B14F-4D97-AF65-F5344CB8AC3E}">
        <p14:creationId xmlns:p14="http://schemas.microsoft.com/office/powerpoint/2010/main" val="364585032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5078F9-D130-4E79-8F07-E7E780507177}">
  <ds:schemaRefs>
    <ds:schemaRef ds:uri="http://schemas.microsoft.com/sharepoint/v3/contenttype/forms"/>
  </ds:schemaRefs>
</ds:datastoreItem>
</file>

<file path=customXml/itemProps2.xml><?xml version="1.0" encoding="utf-8"?>
<ds:datastoreItem xmlns:ds="http://schemas.openxmlformats.org/officeDocument/2006/customXml" ds:itemID="{1C8431F2-A5DE-4862-B389-24C8222A4BD2}">
  <ds:schemaRefs>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http://purl.org/dc/dcmitype/"/>
    <ds:schemaRef ds:uri="16c05727-aa75-4e4a-9b5f-8a80a1165891"/>
    <ds:schemaRef ds:uri="http://purl.org/dc/elements/1.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1895D74D-26D7-49C9-8A36-D41CC0C55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Winter presentation</Template>
  <TotalTime>0</TotalTime>
  <Words>1102</Words>
  <Application>Microsoft Office PowerPoint</Application>
  <PresentationFormat>Widescreen</PresentationFormat>
  <Paragraphs>125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Bebas</vt:lpstr>
      <vt:lpstr>Calibri</vt:lpstr>
      <vt:lpstr>Calibri Light</vt:lpstr>
      <vt:lpstr>Gill Sans</vt:lpstr>
      <vt:lpstr>Gill Sans Light</vt:lpstr>
      <vt:lpstr>Office Theme</vt:lpstr>
      <vt:lpstr>CORPORATE Financial statements UNDER AS</vt:lpstr>
      <vt:lpstr>Generating financial statements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2023-10-18T05:58:05Z</dcterms:created>
  <dcterms:modified xsi:type="dcterms:W3CDTF">2024-05-31T12:32:12Z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