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sldIdLst>
    <p:sldId id="256" r:id="rId2"/>
    <p:sldId id="258" r:id="rId3"/>
    <p:sldId id="259" r:id="rId4"/>
    <p:sldId id="260" r:id="rId5"/>
    <p:sldId id="262" r:id="rId6"/>
    <p:sldId id="263" r:id="rId7"/>
    <p:sldId id="265" r:id="rId8"/>
    <p:sldId id="287" r:id="rId9"/>
    <p:sldId id="288" r:id="rId10"/>
    <p:sldId id="289" r:id="rId11"/>
    <p:sldId id="290" r:id="rId12"/>
    <p:sldId id="291" r:id="rId13"/>
    <p:sldId id="266" r:id="rId14"/>
    <p:sldId id="267" r:id="rId15"/>
    <p:sldId id="281" r:id="rId16"/>
    <p:sldId id="282" r:id="rId17"/>
    <p:sldId id="283" r:id="rId18"/>
    <p:sldId id="285" r:id="rId19"/>
    <p:sldId id="286" r:id="rId20"/>
    <p:sldId id="284" r:id="rId21"/>
    <p:sldId id="293" r:id="rId22"/>
    <p:sldId id="294" r:id="rId23"/>
    <p:sldId id="295" r:id="rId24"/>
    <p:sldId id="296" r:id="rId25"/>
    <p:sldId id="297" r:id="rId26"/>
    <p:sldId id="298" r:id="rId27"/>
    <p:sldId id="299" r:id="rId28"/>
    <p:sldId id="300" r:id="rId29"/>
    <p:sldId id="301" r:id="rId30"/>
    <p:sldId id="292" r:id="rId31"/>
    <p:sldId id="280" r:id="rId32"/>
  </p:sldIdLst>
  <p:sldSz cx="9144000" cy="6858000" type="screen4x3"/>
  <p:notesSz cx="6954838" cy="9309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defTabSz="928688">
              <a:defRPr sz="1200" smtClean="0"/>
            </a:lvl1pPr>
          </a:lstStyle>
          <a:p>
            <a:pPr>
              <a:defRPr/>
            </a:pPr>
            <a:endParaRPr lang="en-US"/>
          </a:p>
        </p:txBody>
      </p:sp>
      <p:sp>
        <p:nvSpPr>
          <p:cNvPr id="95235" name="Rectangle 3"/>
          <p:cNvSpPr>
            <a:spLocks noGrp="1" noChangeArrowheads="1"/>
          </p:cNvSpPr>
          <p:nvPr>
            <p:ph type="dt" idx="1"/>
          </p:nvPr>
        </p:nvSpPr>
        <p:spPr bwMode="auto">
          <a:xfrm>
            <a:off x="3940175"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defTabSz="928688">
              <a:defRPr sz="1200" smtClean="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50938" y="698500"/>
            <a:ext cx="4654550" cy="3490913"/>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695325" y="4421188"/>
            <a:ext cx="5564188" cy="4189412"/>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5238" name="Rectangle 6"/>
          <p:cNvSpPr>
            <a:spLocks noGrp="1" noChangeArrowheads="1"/>
          </p:cNvSpPr>
          <p:nvPr>
            <p:ph type="ftr" sz="quarter" idx="4"/>
          </p:nvPr>
        </p:nvSpPr>
        <p:spPr bwMode="auto">
          <a:xfrm>
            <a:off x="0" y="8842375"/>
            <a:ext cx="3013075"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defTabSz="928688">
              <a:defRPr sz="1200" smtClean="0"/>
            </a:lvl1pPr>
          </a:lstStyle>
          <a:p>
            <a:pPr>
              <a:defRPr/>
            </a:pPr>
            <a:endParaRPr lang="en-US"/>
          </a:p>
        </p:txBody>
      </p:sp>
      <p:sp>
        <p:nvSpPr>
          <p:cNvPr id="95239" name="Rectangle 7"/>
          <p:cNvSpPr>
            <a:spLocks noGrp="1" noChangeArrowheads="1"/>
          </p:cNvSpPr>
          <p:nvPr>
            <p:ph type="sldNum" sz="quarter" idx="5"/>
          </p:nvPr>
        </p:nvSpPr>
        <p:spPr bwMode="auto">
          <a:xfrm>
            <a:off x="3940175" y="8842375"/>
            <a:ext cx="3013075" cy="465138"/>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defTabSz="928688">
              <a:defRPr sz="1200" smtClean="0"/>
            </a:lvl1pPr>
          </a:lstStyle>
          <a:p>
            <a:pPr>
              <a:defRPr/>
            </a:pPr>
            <a:fld id="{CAA80898-C617-4DB6-A193-DC7A8AB7B933}" type="slidenum">
              <a:rPr lang="en-US"/>
              <a:pPr>
                <a:defRPr/>
              </a:pPr>
              <a:t>‹#›</a:t>
            </a:fld>
            <a:endParaRPr lang="en-US"/>
          </a:p>
        </p:txBody>
      </p:sp>
    </p:spTree>
    <p:extLst>
      <p:ext uri="{BB962C8B-B14F-4D97-AF65-F5344CB8AC3E}">
        <p14:creationId xmlns:p14="http://schemas.microsoft.com/office/powerpoint/2010/main" val="13505250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A4DDD0E-1BC0-4A3B-9D70-19F4C67625A7}" type="slidenum">
              <a:rPr lang="en-US"/>
              <a:pPr/>
              <a:t>1</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50556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CAA80898-C617-4DB6-A193-DC7A8AB7B933}" type="slidenum">
              <a:rPr lang="en-US" smtClean="0"/>
              <a:pPr>
                <a:defRPr/>
              </a:pPr>
              <a:t>3</a:t>
            </a:fld>
            <a:endParaRPr lang="en-US"/>
          </a:p>
        </p:txBody>
      </p:sp>
    </p:spTree>
    <p:extLst>
      <p:ext uri="{BB962C8B-B14F-4D97-AF65-F5344CB8AC3E}">
        <p14:creationId xmlns:p14="http://schemas.microsoft.com/office/powerpoint/2010/main" val="2532195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CAA80898-C617-4DB6-A193-DC7A8AB7B933}" type="slidenum">
              <a:rPr lang="en-US" smtClean="0"/>
              <a:pPr>
                <a:defRPr/>
              </a:pPr>
              <a:t>4</a:t>
            </a:fld>
            <a:endParaRPr lang="en-US"/>
          </a:p>
        </p:txBody>
      </p:sp>
    </p:spTree>
    <p:extLst>
      <p:ext uri="{BB962C8B-B14F-4D97-AF65-F5344CB8AC3E}">
        <p14:creationId xmlns:p14="http://schemas.microsoft.com/office/powerpoint/2010/main" val="206134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CAA80898-C617-4DB6-A193-DC7A8AB7B933}" type="slidenum">
              <a:rPr lang="en-US" smtClean="0"/>
              <a:pPr>
                <a:defRPr/>
              </a:pPr>
              <a:t>13</a:t>
            </a:fld>
            <a:endParaRPr lang="en-US"/>
          </a:p>
        </p:txBody>
      </p:sp>
    </p:spTree>
    <p:extLst>
      <p:ext uri="{BB962C8B-B14F-4D97-AF65-F5344CB8AC3E}">
        <p14:creationId xmlns:p14="http://schemas.microsoft.com/office/powerpoint/2010/main" val="37294390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2209800" y="3733800"/>
            <a:ext cx="6934200" cy="990600"/>
          </a:xfrm>
          <a:effectLst/>
        </p:spPr>
        <p:txBody>
          <a:bodyPr anchor="b"/>
          <a:lstStyle>
            <a:lvl1pPr algn="l">
              <a:defRPr>
                <a:solidFill>
                  <a:schemeClr val="tx1"/>
                </a:solidFill>
              </a:defRPr>
            </a:lvl1pPr>
          </a:lstStyle>
          <a:p>
            <a:r>
              <a:rPr lang="en-US"/>
              <a:t>Click to edit title style</a:t>
            </a:r>
          </a:p>
        </p:txBody>
      </p:sp>
      <p:sp>
        <p:nvSpPr>
          <p:cNvPr id="90115" name="Rectangle 3"/>
          <p:cNvSpPr>
            <a:spLocks noGrp="1" noChangeArrowheads="1"/>
          </p:cNvSpPr>
          <p:nvPr>
            <p:ph type="subTitle" idx="1"/>
          </p:nvPr>
        </p:nvSpPr>
        <p:spPr>
          <a:xfrm>
            <a:off x="2209800" y="4572000"/>
            <a:ext cx="6934200" cy="685800"/>
          </a:xfrm>
          <a:effectLst/>
        </p:spPr>
        <p:txBody>
          <a:bodyPr/>
          <a:lstStyle>
            <a:lvl1pPr marL="0" indent="0">
              <a:buFont typeface="Wingdings" pitchFamily="2" charset="2"/>
              <a:buNone/>
              <a:defRPr/>
            </a:lvl1pPr>
          </a:lstStyle>
          <a:p>
            <a:r>
              <a:rPr lang="en-US"/>
              <a:t>Click to edit subtitle style</a:t>
            </a:r>
          </a:p>
        </p:txBody>
      </p:sp>
      <p:sp>
        <p:nvSpPr>
          <p:cNvPr id="4" name="Rectangle 4"/>
          <p:cNvSpPr>
            <a:spLocks noGrp="1" noChangeArrowheads="1"/>
          </p:cNvSpPr>
          <p:nvPr>
            <p:ph type="dt" sz="quarter"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1E47C290-BB11-446C-953D-C287CD2257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1EEB82-18AC-49F7-9FA9-3017201F21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1905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90600" y="152400"/>
            <a:ext cx="5562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0F6E3D-5C93-4D18-9C3B-9607C1DE9E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9BC616-6451-4F50-BFA3-795EB7F3E2B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740F04-EC0C-4162-B210-DFE07DEDD6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524000"/>
            <a:ext cx="3733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524000"/>
            <a:ext cx="3733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0CC738-0B53-4935-AA7B-B638EDB6593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E49EB36-60F5-4486-AE0D-11567E11B3C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CAD5DA2-EE2C-4F63-97CA-F23686811E7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2174E0F-432A-43F0-A4A7-8AC4B55914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91594D-1D1D-4D6B-A59B-65DA66CC92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3B4279-F22F-40A1-88E5-FEDF03767D7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990600" y="152400"/>
            <a:ext cx="7620000" cy="990600"/>
          </a:xfrm>
          <a:prstGeom prst="rect">
            <a:avLst/>
          </a:prstGeom>
          <a:noFill/>
          <a:ln w="9525">
            <a:noFill/>
            <a:miter lim="800000"/>
            <a:headEnd/>
            <a:tailEnd/>
          </a:ln>
          <a:effectLst>
            <a:outerShdw algn="ctr" rotWithShape="0">
              <a:schemeClr val="bg2">
                <a:alpha val="50000"/>
              </a:schemeClr>
            </a:outerShdw>
          </a:effectLst>
        </p:spPr>
        <p:txBody>
          <a:bodyPr vert="horz" wrap="square" lIns="91440" tIns="45720" rIns="91440" bIns="45720" numCol="1" anchor="ctr" anchorCtr="0" compatLnSpc="1">
            <a:prstTxWarp prst="textNoShape">
              <a:avLst/>
            </a:prstTxWarp>
          </a:bodyPr>
          <a:lstStyle/>
          <a:p>
            <a:pPr lvl="0"/>
            <a:r>
              <a:rPr lang="en-US"/>
              <a:t>Click to edit title style</a:t>
            </a:r>
          </a:p>
        </p:txBody>
      </p:sp>
      <p:sp>
        <p:nvSpPr>
          <p:cNvPr id="89091" name="Rectangle 3"/>
          <p:cNvSpPr>
            <a:spLocks noGrp="1" noChangeArrowheads="1"/>
          </p:cNvSpPr>
          <p:nvPr>
            <p:ph type="body" idx="1"/>
          </p:nvPr>
        </p:nvSpPr>
        <p:spPr bwMode="auto">
          <a:xfrm>
            <a:off x="990600" y="1524000"/>
            <a:ext cx="7620000" cy="5029200"/>
          </a:xfrm>
          <a:prstGeom prst="rect">
            <a:avLst/>
          </a:prstGeom>
          <a:noFill/>
          <a:ln w="9525">
            <a:noFill/>
            <a:miter lim="800000"/>
            <a:headEnd/>
            <a:tailEnd/>
          </a:ln>
          <a:effectLst>
            <a:outerShdw algn="ctr" rotWithShape="0">
              <a:schemeClr val="bg2">
                <a:alpha val="50000"/>
              </a:scheme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90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890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890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222212D-B508-484C-822C-B72BA98EEC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kumimoji="1" sz="4400" b="1">
          <a:solidFill>
            <a:schemeClr val="tx2"/>
          </a:solidFill>
          <a:latin typeface="+mj-lt"/>
          <a:ea typeface="+mj-ea"/>
          <a:cs typeface="+mj-cs"/>
        </a:defRPr>
      </a:lvl1pPr>
      <a:lvl2pPr algn="ctr" rtl="0" eaLnBrk="0" fontAlgn="base" hangingPunct="0">
        <a:spcBef>
          <a:spcPct val="0"/>
        </a:spcBef>
        <a:spcAft>
          <a:spcPct val="0"/>
        </a:spcAft>
        <a:defRPr kumimoji="1" sz="4400" b="1">
          <a:solidFill>
            <a:schemeClr val="tx2"/>
          </a:solidFill>
          <a:latin typeface="Arial" charset="0"/>
        </a:defRPr>
      </a:lvl2pPr>
      <a:lvl3pPr algn="ctr" rtl="0" eaLnBrk="0" fontAlgn="base" hangingPunct="0">
        <a:spcBef>
          <a:spcPct val="0"/>
        </a:spcBef>
        <a:spcAft>
          <a:spcPct val="0"/>
        </a:spcAft>
        <a:defRPr kumimoji="1" sz="4400" b="1">
          <a:solidFill>
            <a:schemeClr val="tx2"/>
          </a:solidFill>
          <a:latin typeface="Arial" charset="0"/>
        </a:defRPr>
      </a:lvl3pPr>
      <a:lvl4pPr algn="ctr" rtl="0" eaLnBrk="0" fontAlgn="base" hangingPunct="0">
        <a:spcBef>
          <a:spcPct val="0"/>
        </a:spcBef>
        <a:spcAft>
          <a:spcPct val="0"/>
        </a:spcAft>
        <a:defRPr kumimoji="1" sz="4400" b="1">
          <a:solidFill>
            <a:schemeClr val="tx2"/>
          </a:solidFill>
          <a:latin typeface="Arial" charset="0"/>
        </a:defRPr>
      </a:lvl4pPr>
      <a:lvl5pPr algn="ctr" rtl="0" eaLnBrk="0" fontAlgn="base" hangingPunct="0">
        <a:spcBef>
          <a:spcPct val="0"/>
        </a:spcBef>
        <a:spcAft>
          <a:spcPct val="0"/>
        </a:spcAft>
        <a:defRPr kumimoji="1" sz="4400" b="1">
          <a:solidFill>
            <a:schemeClr val="tx2"/>
          </a:solidFill>
          <a:latin typeface="Arial" charset="0"/>
        </a:defRPr>
      </a:lvl5pPr>
      <a:lvl6pPr marL="457200" algn="ctr" rtl="0" eaLnBrk="0" fontAlgn="base" hangingPunct="0">
        <a:spcBef>
          <a:spcPct val="0"/>
        </a:spcBef>
        <a:spcAft>
          <a:spcPct val="0"/>
        </a:spcAft>
        <a:defRPr kumimoji="1" sz="4400" b="1">
          <a:solidFill>
            <a:schemeClr val="tx2"/>
          </a:solidFill>
          <a:latin typeface="Arial" charset="0"/>
        </a:defRPr>
      </a:lvl6pPr>
      <a:lvl7pPr marL="914400" algn="ctr" rtl="0" eaLnBrk="0" fontAlgn="base" hangingPunct="0">
        <a:spcBef>
          <a:spcPct val="0"/>
        </a:spcBef>
        <a:spcAft>
          <a:spcPct val="0"/>
        </a:spcAft>
        <a:defRPr kumimoji="1" sz="4400" b="1">
          <a:solidFill>
            <a:schemeClr val="tx2"/>
          </a:solidFill>
          <a:latin typeface="Arial" charset="0"/>
        </a:defRPr>
      </a:lvl7pPr>
      <a:lvl8pPr marL="1371600" algn="ctr" rtl="0" eaLnBrk="0" fontAlgn="base" hangingPunct="0">
        <a:spcBef>
          <a:spcPct val="0"/>
        </a:spcBef>
        <a:spcAft>
          <a:spcPct val="0"/>
        </a:spcAft>
        <a:defRPr kumimoji="1" sz="4400" b="1">
          <a:solidFill>
            <a:schemeClr val="tx2"/>
          </a:solidFill>
          <a:latin typeface="Arial" charset="0"/>
        </a:defRPr>
      </a:lvl8pPr>
      <a:lvl9pPr marL="1828800" algn="ctr" rtl="0" eaLnBrk="0" fontAlgn="base" hangingPunct="0">
        <a:spcBef>
          <a:spcPct val="0"/>
        </a:spcBef>
        <a:spcAft>
          <a:spcPct val="0"/>
        </a:spcAft>
        <a:defRPr kumimoji="1" sz="4400" b="1">
          <a:solidFill>
            <a:schemeClr val="tx2"/>
          </a:solidFill>
          <a:latin typeface="Arial" charset="0"/>
        </a:defRPr>
      </a:lvl9pPr>
    </p:titleStyle>
    <p:bodyStyle>
      <a:lvl1pPr marL="342900" indent="-342900" algn="l" rtl="0" eaLnBrk="0" fontAlgn="base" hangingPunct="0">
        <a:spcBef>
          <a:spcPct val="20000"/>
        </a:spcBef>
        <a:spcAft>
          <a:spcPct val="0"/>
        </a:spcAft>
        <a:buClr>
          <a:srgbClr val="FFCC00"/>
        </a:buClr>
        <a:buSzPct val="75000"/>
        <a:buFont typeface="Wingdings" pitchFamily="2" charset="2"/>
        <a:buChar char="n"/>
        <a:defRPr kumimoji="1" sz="32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CC00"/>
        </a:buClr>
        <a:buSzPct val="75000"/>
        <a:buFont typeface="Wingdings" pitchFamily="2" charset="2"/>
        <a:buChar char="n"/>
        <a:defRPr kumimoji="1" sz="2800" b="1">
          <a:solidFill>
            <a:schemeClr val="tx1"/>
          </a:solidFill>
          <a:latin typeface="+mn-lt"/>
        </a:defRPr>
      </a:lvl2pPr>
      <a:lvl3pPr marL="1143000" indent="-228600" algn="l" rtl="0" eaLnBrk="0" fontAlgn="base" hangingPunct="0">
        <a:spcBef>
          <a:spcPct val="20000"/>
        </a:spcBef>
        <a:spcAft>
          <a:spcPct val="0"/>
        </a:spcAft>
        <a:buClr>
          <a:srgbClr val="FFCC00"/>
        </a:buClr>
        <a:buSzPct val="75000"/>
        <a:buFont typeface="Wingdings" pitchFamily="2" charset="2"/>
        <a:buChar char="n"/>
        <a:defRPr kumimoji="1" sz="2400" b="1">
          <a:solidFill>
            <a:schemeClr val="tx1"/>
          </a:solidFill>
          <a:latin typeface="+mn-lt"/>
        </a:defRPr>
      </a:lvl3pPr>
      <a:lvl4pPr marL="1600200" indent="-228600" algn="l" rtl="0" eaLnBrk="0" fontAlgn="base" hangingPunct="0">
        <a:spcBef>
          <a:spcPct val="20000"/>
        </a:spcBef>
        <a:spcAft>
          <a:spcPct val="0"/>
        </a:spcAft>
        <a:buClr>
          <a:srgbClr val="FFCC00"/>
        </a:buClr>
        <a:buSzPct val="75000"/>
        <a:buFont typeface="Wingdings" pitchFamily="2" charset="2"/>
        <a:buChar char="n"/>
        <a:defRPr kumimoji="1" sz="2000" b="1">
          <a:solidFill>
            <a:schemeClr val="tx1"/>
          </a:solidFill>
          <a:latin typeface="+mn-lt"/>
        </a:defRPr>
      </a:lvl4pPr>
      <a:lvl5pPr marL="2057400" indent="-228600" algn="l" rtl="0" eaLnBrk="0" fontAlgn="base" hangingPunct="0">
        <a:spcBef>
          <a:spcPct val="20000"/>
        </a:spcBef>
        <a:spcAft>
          <a:spcPct val="0"/>
        </a:spcAft>
        <a:buClr>
          <a:srgbClr val="FFCC00"/>
        </a:buClr>
        <a:buSzPct val="75000"/>
        <a:buFont typeface="Wingdings" pitchFamily="2" charset="2"/>
        <a:buChar char="n"/>
        <a:defRPr kumimoji="1" sz="2000" b="1">
          <a:solidFill>
            <a:schemeClr val="tx1"/>
          </a:solidFill>
          <a:latin typeface="+mn-lt"/>
        </a:defRPr>
      </a:lvl5pPr>
      <a:lvl6pPr marL="2514600" indent="-228600" algn="l" rtl="0" eaLnBrk="0" fontAlgn="base" hangingPunct="0">
        <a:spcBef>
          <a:spcPct val="20000"/>
        </a:spcBef>
        <a:spcAft>
          <a:spcPct val="0"/>
        </a:spcAft>
        <a:buClr>
          <a:srgbClr val="FFCC00"/>
        </a:buClr>
        <a:buSzPct val="75000"/>
        <a:buFont typeface="Wingdings" pitchFamily="2" charset="2"/>
        <a:buChar char="n"/>
        <a:defRPr kumimoji="1" sz="2000" b="1">
          <a:solidFill>
            <a:schemeClr val="tx1"/>
          </a:solidFill>
          <a:latin typeface="+mn-lt"/>
        </a:defRPr>
      </a:lvl6pPr>
      <a:lvl7pPr marL="2971800" indent="-228600" algn="l" rtl="0" eaLnBrk="0" fontAlgn="base" hangingPunct="0">
        <a:spcBef>
          <a:spcPct val="20000"/>
        </a:spcBef>
        <a:spcAft>
          <a:spcPct val="0"/>
        </a:spcAft>
        <a:buClr>
          <a:srgbClr val="FFCC00"/>
        </a:buClr>
        <a:buSzPct val="75000"/>
        <a:buFont typeface="Wingdings" pitchFamily="2" charset="2"/>
        <a:buChar char="n"/>
        <a:defRPr kumimoji="1" sz="2000" b="1">
          <a:solidFill>
            <a:schemeClr val="tx1"/>
          </a:solidFill>
          <a:latin typeface="+mn-lt"/>
        </a:defRPr>
      </a:lvl7pPr>
      <a:lvl8pPr marL="3429000" indent="-228600" algn="l" rtl="0" eaLnBrk="0" fontAlgn="base" hangingPunct="0">
        <a:spcBef>
          <a:spcPct val="20000"/>
        </a:spcBef>
        <a:spcAft>
          <a:spcPct val="0"/>
        </a:spcAft>
        <a:buClr>
          <a:srgbClr val="FFCC00"/>
        </a:buClr>
        <a:buSzPct val="75000"/>
        <a:buFont typeface="Wingdings" pitchFamily="2" charset="2"/>
        <a:buChar char="n"/>
        <a:defRPr kumimoji="1" sz="2000" b="1">
          <a:solidFill>
            <a:schemeClr val="tx1"/>
          </a:solidFill>
          <a:latin typeface="+mn-lt"/>
        </a:defRPr>
      </a:lvl8pPr>
      <a:lvl9pPr marL="3886200" indent="-228600" algn="l" rtl="0" eaLnBrk="0" fontAlgn="base" hangingPunct="0">
        <a:spcBef>
          <a:spcPct val="20000"/>
        </a:spcBef>
        <a:spcAft>
          <a:spcPct val="0"/>
        </a:spcAft>
        <a:buClr>
          <a:srgbClr val="FFCC00"/>
        </a:buClr>
        <a:buSzPct val="75000"/>
        <a:buFont typeface="Wingdings" pitchFamily="2" charset="2"/>
        <a:buChar char="n"/>
        <a:defRPr kumimoji="1"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akpradhan@cvk-c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228600" y="3717032"/>
            <a:ext cx="8915400" cy="2819400"/>
          </a:xfrm>
          <a:effectLst>
            <a:outerShdw algn="ctr" rotWithShape="0">
              <a:schemeClr val="bg2">
                <a:alpha val="50000"/>
              </a:schemeClr>
            </a:outerShdw>
          </a:effectLst>
        </p:spPr>
        <p:txBody>
          <a:bodyPr/>
          <a:lstStyle/>
          <a:p>
            <a:pPr>
              <a:lnSpc>
                <a:spcPct val="80000"/>
              </a:lnSpc>
            </a:pPr>
            <a:r>
              <a:rPr lang="en-US" sz="2400" dirty="0"/>
              <a:t>RATIONALE,SIGNIFICANCE,REVIEW PROCEDURES, REPORTING and AQMM Importance in  PEER  REVIEW</a:t>
            </a:r>
          </a:p>
          <a:p>
            <a:pPr>
              <a:lnSpc>
                <a:spcPct val="80000"/>
              </a:lnSpc>
            </a:pPr>
            <a:r>
              <a:rPr lang="en-US" sz="2000" dirty="0"/>
              <a:t>Presentation For: ICAI WIRC RAJKOT : 11-05-2024</a:t>
            </a:r>
          </a:p>
          <a:p>
            <a:pPr>
              <a:lnSpc>
                <a:spcPct val="80000"/>
              </a:lnSpc>
            </a:pPr>
            <a:r>
              <a:rPr lang="en-US" sz="2000" dirty="0"/>
              <a:t>Presented By : </a:t>
            </a:r>
          </a:p>
          <a:p>
            <a:pPr>
              <a:lnSpc>
                <a:spcPct val="80000"/>
              </a:lnSpc>
            </a:pPr>
            <a:r>
              <a:rPr lang="en-US" sz="2000" dirty="0"/>
              <a:t>CA. Ashok Kumar Pradhan</a:t>
            </a:r>
          </a:p>
        </p:txBody>
      </p:sp>
      <p:sp>
        <p:nvSpPr>
          <p:cNvPr id="3076" name="Rectangle 6"/>
          <p:cNvSpPr>
            <a:spLocks noChangeArrowheads="1"/>
          </p:cNvSpPr>
          <p:nvPr/>
        </p:nvSpPr>
        <p:spPr bwMode="auto">
          <a:xfrm>
            <a:off x="0" y="3238500"/>
            <a:ext cx="9144000" cy="0"/>
          </a:xfrm>
          <a:prstGeom prst="rect">
            <a:avLst/>
          </a:prstGeom>
          <a:noFill/>
          <a:ln w="12700" cap="sq">
            <a:noFill/>
            <a:miter lim="800000"/>
            <a:headEnd type="none" w="sm" len="sm"/>
            <a:tailEnd type="none" w="sm" len="sm"/>
          </a:ln>
        </p:spPr>
        <p:txBody>
          <a:bodyPr wrap="none" anchor="ctr">
            <a:spAutoFit/>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duotone>
              <a:prstClr val="black"/>
              <a:schemeClr val="accent3">
                <a:tint val="45000"/>
                <a:satMod val="400000"/>
              </a:schemeClr>
            </a:duotone>
          </a:blip>
          <a:stretch>
            <a:fillRect/>
          </a:stretch>
        </p:blipFill>
        <p:spPr>
          <a:xfrm>
            <a:off x="990600" y="1916911"/>
            <a:ext cx="7620000" cy="4243377"/>
          </a:xfrm>
          <a:prstGeom prst="rect">
            <a:avLst/>
          </a:prstGeom>
        </p:spPr>
      </p:pic>
      <p:sp>
        <p:nvSpPr>
          <p:cNvPr id="5" name="object 3"/>
          <p:cNvSpPr txBox="1">
            <a:spLocks noGrp="1"/>
          </p:cNvSpPr>
          <p:nvPr>
            <p:ph type="title"/>
          </p:nvPr>
        </p:nvSpPr>
        <p:spPr>
          <a:xfrm>
            <a:off x="990600" y="-224013"/>
            <a:ext cx="7620000" cy="1743426"/>
          </a:xfrm>
          <a:prstGeom prst="rect">
            <a:avLst/>
          </a:prstGeom>
        </p:spPr>
        <p:txBody>
          <a:bodyPr vert="horz" wrap="square" lIns="0" tIns="12065" rIns="0" bIns="0" rtlCol="0">
            <a:spAutoFit/>
          </a:bodyPr>
          <a:lstStyle/>
          <a:p>
            <a:pPr marL="12700">
              <a:spcBef>
                <a:spcPts val="95"/>
              </a:spcBef>
            </a:pPr>
            <a:br>
              <a:rPr lang="en-IN" sz="2150" b="0" dirty="0">
                <a:solidFill>
                  <a:srgbClr val="C00000"/>
                </a:solidFill>
                <a:latin typeface="Arial Black"/>
                <a:cs typeface="Arial Black"/>
              </a:rPr>
            </a:br>
            <a:r>
              <a:rPr sz="2150" b="0" spc="-10" dirty="0">
                <a:solidFill>
                  <a:srgbClr val="C00000"/>
                </a:solidFill>
                <a:latin typeface="Arial Black"/>
                <a:cs typeface="Arial Black"/>
              </a:rPr>
              <a:t>CHANGES</a:t>
            </a:r>
            <a:r>
              <a:rPr lang="en-IN" sz="2150" b="0" spc="-10" dirty="0">
                <a:solidFill>
                  <a:srgbClr val="C00000"/>
                </a:solidFill>
                <a:latin typeface="Arial Black"/>
                <a:cs typeface="Arial Black"/>
              </a:rPr>
              <a:t> in </a:t>
            </a:r>
            <a:br>
              <a:rPr lang="en-IN" sz="2150" b="0" spc="-10" dirty="0">
                <a:solidFill>
                  <a:srgbClr val="C00000"/>
                </a:solidFill>
                <a:latin typeface="Arial Black"/>
                <a:cs typeface="Arial Black"/>
              </a:rPr>
            </a:br>
            <a:r>
              <a:rPr lang="en-IN" sz="2400" dirty="0">
                <a:solidFill>
                  <a:srgbClr val="C00000"/>
                </a:solidFill>
                <a:latin typeface="Arial Black"/>
                <a:cs typeface="Arial Black"/>
              </a:rPr>
              <a:t>Guidelines</a:t>
            </a:r>
            <a:r>
              <a:rPr lang="en-IN" sz="2400" spc="25" dirty="0">
                <a:solidFill>
                  <a:srgbClr val="C00000"/>
                </a:solidFill>
                <a:latin typeface="Times New Roman"/>
                <a:cs typeface="Times New Roman"/>
              </a:rPr>
              <a:t> </a:t>
            </a:r>
            <a:r>
              <a:rPr lang="en-IN" sz="2400" dirty="0">
                <a:solidFill>
                  <a:srgbClr val="C00000"/>
                </a:solidFill>
                <a:latin typeface="Arial Black"/>
                <a:cs typeface="Arial Black"/>
              </a:rPr>
              <a:t>To</a:t>
            </a:r>
            <a:r>
              <a:rPr lang="en-IN" sz="2400" spc="35" dirty="0">
                <a:solidFill>
                  <a:srgbClr val="C00000"/>
                </a:solidFill>
                <a:latin typeface="Times New Roman"/>
                <a:cs typeface="Times New Roman"/>
              </a:rPr>
              <a:t> </a:t>
            </a:r>
            <a:r>
              <a:rPr lang="en-IN" sz="2400" dirty="0">
                <a:solidFill>
                  <a:srgbClr val="C00000"/>
                </a:solidFill>
                <a:latin typeface="Arial Black"/>
                <a:cs typeface="Arial Black"/>
              </a:rPr>
              <a:t>Replace</a:t>
            </a:r>
            <a:r>
              <a:rPr lang="en-IN" sz="2400" spc="40" dirty="0">
                <a:solidFill>
                  <a:srgbClr val="C00000"/>
                </a:solidFill>
                <a:latin typeface="Times New Roman"/>
                <a:cs typeface="Times New Roman"/>
              </a:rPr>
              <a:t> </a:t>
            </a:r>
            <a:r>
              <a:rPr lang="en-IN" sz="2400" dirty="0">
                <a:solidFill>
                  <a:srgbClr val="C00000"/>
                </a:solidFill>
                <a:latin typeface="Arial Black"/>
                <a:cs typeface="Arial Black"/>
              </a:rPr>
              <a:t>Statement</a:t>
            </a:r>
            <a:r>
              <a:rPr lang="en-IN" sz="2400" spc="25" dirty="0">
                <a:solidFill>
                  <a:srgbClr val="C00000"/>
                </a:solidFill>
                <a:latin typeface="Times New Roman"/>
                <a:cs typeface="Times New Roman"/>
              </a:rPr>
              <a:t> </a:t>
            </a:r>
            <a:br>
              <a:rPr lang="en-IN" sz="2400" spc="25" dirty="0">
                <a:solidFill>
                  <a:srgbClr val="C00000"/>
                </a:solidFill>
                <a:latin typeface="Times New Roman"/>
                <a:cs typeface="Times New Roman"/>
              </a:rPr>
            </a:br>
            <a:r>
              <a:rPr lang="en-IN" sz="2400" dirty="0" err="1">
                <a:solidFill>
                  <a:srgbClr val="C00000"/>
                </a:solidFill>
                <a:latin typeface="Arial Black"/>
                <a:cs typeface="Arial Black"/>
              </a:rPr>
              <a:t>wef</a:t>
            </a:r>
            <a:r>
              <a:rPr lang="en-IN" sz="2400" spc="95" dirty="0">
                <a:solidFill>
                  <a:srgbClr val="C00000"/>
                </a:solidFill>
                <a:latin typeface="Times New Roman"/>
                <a:cs typeface="Times New Roman"/>
              </a:rPr>
              <a:t> </a:t>
            </a:r>
            <a:r>
              <a:rPr lang="en-IN" sz="2400" spc="-10" dirty="0">
                <a:solidFill>
                  <a:srgbClr val="C00000"/>
                </a:solidFill>
                <a:latin typeface="Arial Black"/>
                <a:cs typeface="Arial Black"/>
              </a:rPr>
              <a:t>01.10.2022</a:t>
            </a:r>
            <a:br>
              <a:rPr lang="en-IN" sz="2400" dirty="0">
                <a:latin typeface="Arial Black"/>
                <a:cs typeface="Arial Black"/>
              </a:rPr>
            </a:br>
            <a:endParaRPr sz="2150" dirty="0">
              <a:latin typeface="Arial Black"/>
              <a:cs typeface="Arial Black"/>
            </a:endParaRPr>
          </a:p>
        </p:txBody>
      </p:sp>
    </p:spTree>
    <p:extLst>
      <p:ext uri="{BB962C8B-B14F-4D97-AF65-F5344CB8AC3E}">
        <p14:creationId xmlns:p14="http://schemas.microsoft.com/office/powerpoint/2010/main" val="1301302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Peer Review Future Applicability</a:t>
            </a:r>
          </a:p>
        </p:txBody>
      </p:sp>
      <p:sp>
        <p:nvSpPr>
          <p:cNvPr id="3" name="Content Placeholder 2"/>
          <p:cNvSpPr>
            <a:spLocks noGrp="1"/>
          </p:cNvSpPr>
          <p:nvPr>
            <p:ph idx="1"/>
          </p:nvPr>
        </p:nvSpPr>
        <p:spPr/>
        <p:txBody>
          <a:bodyPr/>
          <a:lstStyle/>
          <a:p>
            <a:r>
              <a:rPr lang="en-IN" sz="2200" u="heavy" dirty="0">
                <a:uFill>
                  <a:solidFill>
                    <a:srgbClr val="000000"/>
                  </a:solidFill>
                </a:uFill>
                <a:latin typeface="Calibri"/>
                <a:cs typeface="Calibri"/>
              </a:rPr>
              <a:t>Phase</a:t>
            </a:r>
            <a:r>
              <a:rPr lang="en-IN" sz="2200" u="heavy" spc="-35" dirty="0">
                <a:uFill>
                  <a:solidFill>
                    <a:srgbClr val="000000"/>
                  </a:solidFill>
                </a:uFill>
                <a:latin typeface="Times New Roman"/>
                <a:cs typeface="Times New Roman"/>
              </a:rPr>
              <a:t> </a:t>
            </a:r>
            <a:r>
              <a:rPr lang="en-IN" sz="2200" u="heavy" dirty="0">
                <a:uFill>
                  <a:solidFill>
                    <a:srgbClr val="000000"/>
                  </a:solidFill>
                </a:uFill>
                <a:latin typeface="Calibri"/>
                <a:cs typeface="Calibri"/>
              </a:rPr>
              <a:t>I:</a:t>
            </a:r>
            <a:r>
              <a:rPr lang="en-IN" sz="2200" spc="-60" dirty="0">
                <a:latin typeface="Times New Roman"/>
                <a:cs typeface="Times New Roman"/>
              </a:rPr>
              <a:t> </a:t>
            </a:r>
            <a:r>
              <a:rPr lang="en-IN" sz="2200" dirty="0">
                <a:latin typeface="Calibri"/>
                <a:cs typeface="Calibri"/>
              </a:rPr>
              <a:t>Statutory</a:t>
            </a:r>
            <a:r>
              <a:rPr lang="en-IN" sz="2200" spc="-60" dirty="0">
                <a:latin typeface="Times New Roman"/>
                <a:cs typeface="Times New Roman"/>
              </a:rPr>
              <a:t> </a:t>
            </a:r>
            <a:r>
              <a:rPr lang="en-IN" sz="2200" dirty="0">
                <a:latin typeface="Calibri"/>
                <a:cs typeface="Calibri"/>
              </a:rPr>
              <a:t>Audit</a:t>
            </a:r>
            <a:r>
              <a:rPr lang="en-IN" sz="2200" spc="-50" dirty="0">
                <a:latin typeface="Times New Roman"/>
                <a:cs typeface="Times New Roman"/>
              </a:rPr>
              <a:t> </a:t>
            </a:r>
            <a:r>
              <a:rPr lang="en-IN" sz="2200" dirty="0">
                <a:latin typeface="Calibri"/>
                <a:cs typeface="Calibri"/>
              </a:rPr>
              <a:t>of</a:t>
            </a:r>
            <a:r>
              <a:rPr lang="en-IN" sz="2200" spc="-45" dirty="0">
                <a:latin typeface="Times New Roman"/>
                <a:cs typeface="Times New Roman"/>
              </a:rPr>
              <a:t> </a:t>
            </a:r>
            <a:r>
              <a:rPr lang="en-IN" sz="2200" dirty="0">
                <a:latin typeface="Calibri"/>
                <a:cs typeface="Calibri"/>
              </a:rPr>
              <a:t>Enterprises</a:t>
            </a:r>
            <a:r>
              <a:rPr lang="en-IN" sz="2200" spc="-55" dirty="0">
                <a:latin typeface="Times New Roman"/>
                <a:cs typeface="Times New Roman"/>
              </a:rPr>
              <a:t> </a:t>
            </a:r>
            <a:r>
              <a:rPr lang="en-IN" sz="2200" dirty="0">
                <a:latin typeface="Calibri"/>
                <a:cs typeface="Calibri"/>
              </a:rPr>
              <a:t>whose</a:t>
            </a:r>
            <a:r>
              <a:rPr lang="en-IN" sz="2200" spc="-40" dirty="0">
                <a:latin typeface="Times New Roman"/>
                <a:cs typeface="Times New Roman"/>
              </a:rPr>
              <a:t> </a:t>
            </a:r>
            <a:r>
              <a:rPr lang="en-IN" sz="2200" dirty="0">
                <a:solidFill>
                  <a:srgbClr val="006FC0"/>
                </a:solidFill>
                <a:latin typeface="Calibri"/>
                <a:cs typeface="Calibri"/>
              </a:rPr>
              <a:t>Equity</a:t>
            </a:r>
            <a:r>
              <a:rPr lang="en-IN" sz="2200" spc="-60" dirty="0">
                <a:solidFill>
                  <a:srgbClr val="006FC0"/>
                </a:solidFill>
                <a:latin typeface="Times New Roman"/>
                <a:cs typeface="Times New Roman"/>
              </a:rPr>
              <a:t> </a:t>
            </a:r>
            <a:r>
              <a:rPr lang="en-IN" sz="2200" dirty="0">
                <a:solidFill>
                  <a:srgbClr val="006FC0"/>
                </a:solidFill>
                <a:latin typeface="Calibri"/>
                <a:cs typeface="Calibri"/>
              </a:rPr>
              <a:t>or</a:t>
            </a:r>
            <a:r>
              <a:rPr lang="en-IN" sz="2200" spc="-50" dirty="0">
                <a:solidFill>
                  <a:srgbClr val="006FC0"/>
                </a:solidFill>
                <a:latin typeface="Times New Roman"/>
                <a:cs typeface="Times New Roman"/>
              </a:rPr>
              <a:t> </a:t>
            </a:r>
            <a:r>
              <a:rPr lang="en-IN" sz="2200" dirty="0">
                <a:solidFill>
                  <a:srgbClr val="006FC0"/>
                </a:solidFill>
                <a:latin typeface="Calibri"/>
                <a:cs typeface="Calibri"/>
              </a:rPr>
              <a:t>Debt</a:t>
            </a:r>
            <a:r>
              <a:rPr lang="en-IN" sz="2200" spc="-35" dirty="0">
                <a:solidFill>
                  <a:srgbClr val="006FC0"/>
                </a:solidFill>
                <a:latin typeface="Times New Roman"/>
                <a:cs typeface="Times New Roman"/>
              </a:rPr>
              <a:t> </a:t>
            </a:r>
            <a:r>
              <a:rPr lang="en-IN" sz="2200" dirty="0">
                <a:solidFill>
                  <a:srgbClr val="006FC0"/>
                </a:solidFill>
                <a:latin typeface="Calibri"/>
                <a:cs typeface="Calibri"/>
              </a:rPr>
              <a:t>are</a:t>
            </a:r>
            <a:r>
              <a:rPr lang="en-IN" sz="2200" spc="-45" dirty="0">
                <a:solidFill>
                  <a:srgbClr val="006FC0"/>
                </a:solidFill>
                <a:latin typeface="Times New Roman"/>
                <a:cs typeface="Times New Roman"/>
              </a:rPr>
              <a:t> </a:t>
            </a:r>
            <a:r>
              <a:rPr lang="en-IN" sz="2200" dirty="0">
                <a:solidFill>
                  <a:srgbClr val="006FC0"/>
                </a:solidFill>
                <a:latin typeface="Calibri"/>
                <a:cs typeface="Calibri"/>
              </a:rPr>
              <a:t>Listed</a:t>
            </a:r>
            <a:r>
              <a:rPr lang="en-IN" sz="2200" spc="-45" dirty="0">
                <a:solidFill>
                  <a:srgbClr val="006FC0"/>
                </a:solidFill>
                <a:latin typeface="Times New Roman"/>
                <a:cs typeface="Times New Roman"/>
              </a:rPr>
              <a:t> </a:t>
            </a:r>
            <a:r>
              <a:rPr lang="en-IN" sz="2200" dirty="0">
                <a:latin typeface="Calibri"/>
                <a:cs typeface="Calibri"/>
              </a:rPr>
              <a:t>–</a:t>
            </a:r>
            <a:r>
              <a:rPr lang="en-IN" sz="2200" spc="-45" dirty="0">
                <a:latin typeface="Times New Roman"/>
                <a:cs typeface="Times New Roman"/>
              </a:rPr>
              <a:t> </a:t>
            </a:r>
            <a:r>
              <a:rPr lang="en-IN" sz="2200" dirty="0" err="1">
                <a:latin typeface="Calibri"/>
                <a:cs typeface="Calibri"/>
              </a:rPr>
              <a:t>wef</a:t>
            </a:r>
            <a:r>
              <a:rPr lang="en-IN" sz="2200" spc="-45" dirty="0">
                <a:latin typeface="Times New Roman"/>
                <a:cs typeface="Times New Roman"/>
              </a:rPr>
              <a:t> </a:t>
            </a:r>
            <a:r>
              <a:rPr lang="en-IN" sz="2200" dirty="0">
                <a:solidFill>
                  <a:srgbClr val="C00000"/>
                </a:solidFill>
                <a:latin typeface="Calibri"/>
                <a:cs typeface="Calibri"/>
              </a:rPr>
              <a:t>01.04.22</a:t>
            </a:r>
          </a:p>
          <a:p>
            <a:pPr marL="342900" lvl="1" indent="-342900"/>
            <a:r>
              <a:rPr lang="en-IN" sz="2200" u="heavy" dirty="0">
                <a:uFill>
                  <a:solidFill>
                    <a:srgbClr val="000000"/>
                  </a:solidFill>
                </a:uFill>
                <a:latin typeface="Calibri"/>
                <a:cs typeface="Calibri"/>
              </a:rPr>
              <a:t>Phase</a:t>
            </a:r>
            <a:r>
              <a:rPr lang="en-IN" sz="2200" u="heavy" spc="45" dirty="0">
                <a:uFill>
                  <a:solidFill>
                    <a:srgbClr val="000000"/>
                  </a:solidFill>
                </a:uFill>
                <a:latin typeface="Times New Roman"/>
                <a:cs typeface="Times New Roman"/>
              </a:rPr>
              <a:t> </a:t>
            </a:r>
            <a:r>
              <a:rPr lang="en-IN" sz="2200" u="heavy" dirty="0">
                <a:uFill>
                  <a:solidFill>
                    <a:srgbClr val="000000"/>
                  </a:solidFill>
                </a:uFill>
                <a:latin typeface="Calibri"/>
                <a:cs typeface="Calibri"/>
              </a:rPr>
              <a:t>II:  </a:t>
            </a:r>
            <a:r>
              <a:rPr lang="en-IN" sz="2200" dirty="0">
                <a:solidFill>
                  <a:srgbClr val="FF0000"/>
                </a:solidFill>
                <a:latin typeface="Calibri"/>
                <a:cs typeface="Calibri"/>
              </a:rPr>
              <a:t>Applicable</a:t>
            </a:r>
            <a:r>
              <a:rPr lang="en-IN" sz="2200" spc="30" dirty="0">
                <a:solidFill>
                  <a:srgbClr val="FF0000"/>
                </a:solidFill>
                <a:latin typeface="Times New Roman"/>
                <a:cs typeface="Times New Roman"/>
              </a:rPr>
              <a:t> </a:t>
            </a:r>
            <a:r>
              <a:rPr lang="en-IN" sz="2200" dirty="0" err="1">
                <a:solidFill>
                  <a:srgbClr val="FF0000"/>
                </a:solidFill>
                <a:latin typeface="Calibri"/>
                <a:cs typeface="Calibri"/>
              </a:rPr>
              <a:t>wef</a:t>
            </a:r>
            <a:r>
              <a:rPr lang="en-IN" sz="2200" spc="30" dirty="0">
                <a:solidFill>
                  <a:srgbClr val="FF0000"/>
                </a:solidFill>
                <a:latin typeface="Times New Roman"/>
                <a:cs typeface="Times New Roman"/>
              </a:rPr>
              <a:t> </a:t>
            </a:r>
            <a:r>
              <a:rPr lang="en-IN" sz="2200" dirty="0">
                <a:solidFill>
                  <a:srgbClr val="FF0000"/>
                </a:solidFill>
                <a:latin typeface="Calibri"/>
                <a:cs typeface="Calibri"/>
              </a:rPr>
              <a:t>01.07.2024 </a:t>
            </a:r>
            <a:r>
              <a:rPr lang="en-IN" sz="2200" dirty="0">
                <a:latin typeface="Calibri"/>
                <a:cs typeface="Calibri"/>
              </a:rPr>
              <a:t>Statutory</a:t>
            </a:r>
            <a:r>
              <a:rPr lang="en-IN" sz="2200" spc="-40" dirty="0">
                <a:latin typeface="Times New Roman"/>
                <a:cs typeface="Times New Roman"/>
              </a:rPr>
              <a:t> </a:t>
            </a:r>
            <a:r>
              <a:rPr lang="en-IN" sz="2200" dirty="0">
                <a:latin typeface="Calibri"/>
                <a:cs typeface="Calibri"/>
              </a:rPr>
              <a:t>Audit</a:t>
            </a:r>
            <a:r>
              <a:rPr lang="en-IN" sz="2200" spc="-35" dirty="0">
                <a:latin typeface="Times New Roman"/>
                <a:cs typeface="Times New Roman"/>
              </a:rPr>
              <a:t> </a:t>
            </a:r>
            <a:r>
              <a:rPr lang="en-IN" sz="2200" dirty="0">
                <a:latin typeface="Calibri"/>
                <a:cs typeface="Calibri"/>
              </a:rPr>
              <a:t>of</a:t>
            </a:r>
            <a:r>
              <a:rPr lang="en-IN" sz="2200" spc="-35" dirty="0">
                <a:latin typeface="Times New Roman"/>
                <a:cs typeface="Times New Roman"/>
              </a:rPr>
              <a:t> </a:t>
            </a:r>
            <a:r>
              <a:rPr lang="en-IN" sz="2200" dirty="0">
                <a:latin typeface="Calibri"/>
                <a:cs typeface="Calibri"/>
              </a:rPr>
              <a:t>Unlisted</a:t>
            </a:r>
            <a:r>
              <a:rPr lang="en-IN" sz="2200" spc="-35" dirty="0">
                <a:latin typeface="Times New Roman"/>
                <a:cs typeface="Times New Roman"/>
              </a:rPr>
              <a:t> </a:t>
            </a:r>
            <a:r>
              <a:rPr lang="en-IN" sz="2200" dirty="0">
                <a:latin typeface="Calibri"/>
                <a:cs typeface="Calibri"/>
              </a:rPr>
              <a:t>Enterprises</a:t>
            </a:r>
            <a:r>
              <a:rPr lang="en-IN" sz="2200" spc="-50" dirty="0">
                <a:latin typeface="Times New Roman"/>
                <a:cs typeface="Times New Roman"/>
              </a:rPr>
              <a:t> </a:t>
            </a:r>
            <a:r>
              <a:rPr lang="en-IN" sz="2200" dirty="0">
                <a:latin typeface="Calibri"/>
                <a:cs typeface="Calibri"/>
              </a:rPr>
              <a:t>whose</a:t>
            </a:r>
            <a:r>
              <a:rPr lang="en-IN" sz="2200" spc="-30" dirty="0">
                <a:latin typeface="Times New Roman"/>
                <a:cs typeface="Times New Roman"/>
              </a:rPr>
              <a:t> </a:t>
            </a:r>
            <a:r>
              <a:rPr lang="en-IN" sz="2200" dirty="0">
                <a:solidFill>
                  <a:srgbClr val="006FC0"/>
                </a:solidFill>
                <a:latin typeface="Calibri"/>
                <a:cs typeface="Calibri"/>
              </a:rPr>
              <a:t>Paid-up</a:t>
            </a:r>
            <a:r>
              <a:rPr lang="en-IN" sz="2200" spc="-20" dirty="0">
                <a:solidFill>
                  <a:srgbClr val="006FC0"/>
                </a:solidFill>
                <a:latin typeface="Times New Roman"/>
                <a:cs typeface="Times New Roman"/>
              </a:rPr>
              <a:t> </a:t>
            </a:r>
            <a:r>
              <a:rPr lang="en-IN" sz="2200" dirty="0">
                <a:solidFill>
                  <a:srgbClr val="006FC0"/>
                </a:solidFill>
                <a:latin typeface="Calibri"/>
                <a:cs typeface="Calibri"/>
              </a:rPr>
              <a:t>Capital</a:t>
            </a:r>
            <a:r>
              <a:rPr lang="en-IN" sz="2200" spc="-20" dirty="0">
                <a:solidFill>
                  <a:srgbClr val="006FC0"/>
                </a:solidFill>
                <a:latin typeface="Times New Roman"/>
                <a:cs typeface="Times New Roman"/>
              </a:rPr>
              <a:t> </a:t>
            </a:r>
            <a:r>
              <a:rPr lang="en-IN" sz="2200" dirty="0">
                <a:latin typeface="Calibri"/>
                <a:cs typeface="Calibri"/>
              </a:rPr>
              <a:t>not</a:t>
            </a:r>
            <a:r>
              <a:rPr lang="en-IN" sz="2200" spc="-35" dirty="0">
                <a:latin typeface="Times New Roman"/>
                <a:cs typeface="Times New Roman"/>
              </a:rPr>
              <a:t> </a:t>
            </a:r>
            <a:r>
              <a:rPr lang="en-IN" sz="2200" dirty="0">
                <a:latin typeface="Calibri"/>
                <a:cs typeface="Calibri"/>
              </a:rPr>
              <a:t>less</a:t>
            </a:r>
            <a:r>
              <a:rPr lang="en-IN" sz="2200" spc="-25" dirty="0">
                <a:latin typeface="Times New Roman"/>
                <a:cs typeface="Times New Roman"/>
              </a:rPr>
              <a:t> </a:t>
            </a:r>
            <a:r>
              <a:rPr lang="en-IN" sz="2200" dirty="0">
                <a:latin typeface="Calibri"/>
                <a:cs typeface="Calibri"/>
              </a:rPr>
              <a:t>than</a:t>
            </a:r>
            <a:r>
              <a:rPr lang="en-IN" sz="2200" spc="-20" dirty="0">
                <a:latin typeface="Times New Roman"/>
                <a:cs typeface="Times New Roman"/>
              </a:rPr>
              <a:t> </a:t>
            </a:r>
            <a:r>
              <a:rPr lang="en-IN" sz="2200" dirty="0">
                <a:latin typeface="Calibri"/>
                <a:cs typeface="Calibri"/>
              </a:rPr>
              <a:t>500</a:t>
            </a:r>
            <a:r>
              <a:rPr lang="en-IN" sz="2200" spc="-25" dirty="0">
                <a:latin typeface="Times New Roman"/>
                <a:cs typeface="Times New Roman"/>
              </a:rPr>
              <a:t> </a:t>
            </a:r>
            <a:r>
              <a:rPr lang="en-IN" sz="2200" dirty="0" err="1">
                <a:latin typeface="Calibri"/>
                <a:cs typeface="Calibri"/>
              </a:rPr>
              <a:t>cr</a:t>
            </a:r>
            <a:r>
              <a:rPr lang="en-IN" sz="2200" dirty="0">
                <a:latin typeface="Calibri"/>
                <a:cs typeface="Calibri"/>
              </a:rPr>
              <a:t>;</a:t>
            </a:r>
            <a:r>
              <a:rPr lang="en-IN" sz="2200" spc="-20" dirty="0">
                <a:latin typeface="Times New Roman"/>
                <a:cs typeface="Times New Roman"/>
              </a:rPr>
              <a:t> </a:t>
            </a:r>
            <a:r>
              <a:rPr lang="en-IN" sz="2200" dirty="0">
                <a:latin typeface="Calibri"/>
                <a:cs typeface="Calibri"/>
              </a:rPr>
              <a:t>or</a:t>
            </a:r>
            <a:r>
              <a:rPr lang="en-IN" sz="2200" spc="-15" dirty="0">
                <a:latin typeface="Times New Roman"/>
                <a:cs typeface="Times New Roman"/>
              </a:rPr>
              <a:t> </a:t>
            </a:r>
            <a:r>
              <a:rPr lang="en-IN" sz="2200" spc="-10" dirty="0">
                <a:solidFill>
                  <a:srgbClr val="006FC0"/>
                </a:solidFill>
                <a:latin typeface="Calibri"/>
                <a:cs typeface="Calibri"/>
              </a:rPr>
              <a:t>Turnover</a:t>
            </a:r>
            <a:r>
              <a:rPr lang="en-IN" sz="2200" spc="-30" dirty="0">
                <a:solidFill>
                  <a:srgbClr val="006FC0"/>
                </a:solidFill>
                <a:latin typeface="Times New Roman"/>
                <a:cs typeface="Times New Roman"/>
              </a:rPr>
              <a:t> </a:t>
            </a:r>
            <a:r>
              <a:rPr lang="en-IN" sz="2200" spc="-25" dirty="0">
                <a:latin typeface="Calibri"/>
                <a:cs typeface="Calibri"/>
              </a:rPr>
              <a:t>not. </a:t>
            </a:r>
            <a:r>
              <a:rPr lang="en-IN" sz="2200" dirty="0">
                <a:latin typeface="Calibri"/>
                <a:cs typeface="Calibri"/>
              </a:rPr>
              <a:t>less</a:t>
            </a:r>
            <a:r>
              <a:rPr lang="en-IN" sz="2200" spc="-25" dirty="0">
                <a:latin typeface="Times New Roman"/>
                <a:cs typeface="Times New Roman"/>
              </a:rPr>
              <a:t> </a:t>
            </a:r>
            <a:r>
              <a:rPr lang="en-IN" sz="2200" dirty="0">
                <a:latin typeface="Calibri"/>
                <a:cs typeface="Calibri"/>
              </a:rPr>
              <a:t>than</a:t>
            </a:r>
            <a:r>
              <a:rPr lang="en-IN" sz="2200" spc="-35" dirty="0">
                <a:latin typeface="Times New Roman"/>
                <a:cs typeface="Times New Roman"/>
              </a:rPr>
              <a:t> </a:t>
            </a:r>
            <a:r>
              <a:rPr lang="en-IN" sz="2200" dirty="0">
                <a:latin typeface="Calibri"/>
                <a:cs typeface="Calibri"/>
              </a:rPr>
              <a:t>1000</a:t>
            </a:r>
            <a:r>
              <a:rPr lang="en-IN" sz="2200" spc="-10" dirty="0">
                <a:latin typeface="Times New Roman"/>
                <a:cs typeface="Times New Roman"/>
              </a:rPr>
              <a:t> </a:t>
            </a:r>
            <a:r>
              <a:rPr lang="en-IN" sz="2200" dirty="0" err="1">
                <a:latin typeface="Calibri"/>
                <a:cs typeface="Calibri"/>
              </a:rPr>
              <a:t>cr</a:t>
            </a:r>
            <a:r>
              <a:rPr lang="en-IN" sz="2200" dirty="0">
                <a:latin typeface="Calibri"/>
                <a:cs typeface="Calibri"/>
              </a:rPr>
              <a:t>;</a:t>
            </a:r>
            <a:r>
              <a:rPr lang="en-IN" sz="2200" spc="-20" dirty="0">
                <a:latin typeface="Times New Roman"/>
                <a:cs typeface="Times New Roman"/>
              </a:rPr>
              <a:t> </a:t>
            </a:r>
            <a:r>
              <a:rPr lang="en-IN" sz="2200" dirty="0">
                <a:latin typeface="Calibri"/>
                <a:cs typeface="Calibri"/>
              </a:rPr>
              <a:t>or</a:t>
            </a:r>
            <a:r>
              <a:rPr lang="en-IN" sz="2200" spc="-15" dirty="0">
                <a:latin typeface="Times New Roman"/>
                <a:cs typeface="Times New Roman"/>
              </a:rPr>
              <a:t> </a:t>
            </a:r>
            <a:r>
              <a:rPr lang="en-IN" sz="2200" dirty="0">
                <a:solidFill>
                  <a:srgbClr val="006FC0"/>
                </a:solidFill>
                <a:latin typeface="Calibri"/>
                <a:cs typeface="Calibri"/>
              </a:rPr>
              <a:t>Outstanding</a:t>
            </a:r>
            <a:r>
              <a:rPr lang="en-IN" sz="2200" spc="-40" dirty="0">
                <a:solidFill>
                  <a:srgbClr val="006FC0"/>
                </a:solidFill>
                <a:latin typeface="Times New Roman"/>
                <a:cs typeface="Times New Roman"/>
              </a:rPr>
              <a:t> </a:t>
            </a:r>
            <a:r>
              <a:rPr lang="en-IN" sz="2200" dirty="0">
                <a:solidFill>
                  <a:srgbClr val="006FC0"/>
                </a:solidFill>
                <a:latin typeface="Calibri"/>
                <a:cs typeface="Calibri"/>
              </a:rPr>
              <a:t>loan/debenture/deposit</a:t>
            </a:r>
            <a:r>
              <a:rPr lang="en-IN" sz="2200" spc="-50" dirty="0">
                <a:solidFill>
                  <a:srgbClr val="006FC0"/>
                </a:solidFill>
                <a:latin typeface="Times New Roman"/>
                <a:cs typeface="Times New Roman"/>
              </a:rPr>
              <a:t> </a:t>
            </a:r>
            <a:r>
              <a:rPr lang="en-IN" sz="2200" dirty="0">
                <a:latin typeface="Calibri"/>
                <a:cs typeface="Calibri"/>
              </a:rPr>
              <a:t>not</a:t>
            </a:r>
            <a:r>
              <a:rPr lang="en-IN" sz="2200" spc="-15" dirty="0">
                <a:latin typeface="Times New Roman"/>
                <a:cs typeface="Times New Roman"/>
              </a:rPr>
              <a:t> </a:t>
            </a:r>
            <a:r>
              <a:rPr lang="en-IN" sz="2200" dirty="0">
                <a:latin typeface="Calibri"/>
                <a:cs typeface="Calibri"/>
              </a:rPr>
              <a:t>less</a:t>
            </a:r>
            <a:r>
              <a:rPr lang="en-IN" sz="2200" spc="-25" dirty="0">
                <a:latin typeface="Times New Roman"/>
                <a:cs typeface="Times New Roman"/>
              </a:rPr>
              <a:t> </a:t>
            </a:r>
            <a:r>
              <a:rPr lang="en-IN" sz="2200" dirty="0">
                <a:latin typeface="Calibri"/>
                <a:cs typeface="Calibri"/>
              </a:rPr>
              <a:t>than</a:t>
            </a:r>
            <a:r>
              <a:rPr lang="en-IN" sz="2200" spc="-30" dirty="0">
                <a:latin typeface="Times New Roman"/>
                <a:cs typeface="Times New Roman"/>
              </a:rPr>
              <a:t> </a:t>
            </a:r>
            <a:r>
              <a:rPr lang="en-IN" sz="2200" dirty="0">
                <a:latin typeface="Calibri"/>
                <a:cs typeface="Calibri"/>
              </a:rPr>
              <a:t>500</a:t>
            </a:r>
            <a:r>
              <a:rPr lang="en-IN" sz="2200" spc="-15" dirty="0">
                <a:latin typeface="Times New Roman"/>
                <a:cs typeface="Times New Roman"/>
              </a:rPr>
              <a:t> </a:t>
            </a:r>
            <a:r>
              <a:rPr lang="en-IN" sz="2200" dirty="0" err="1">
                <a:latin typeface="Calibri"/>
                <a:cs typeface="Calibri"/>
              </a:rPr>
              <a:t>cr</a:t>
            </a:r>
            <a:r>
              <a:rPr lang="en-IN" sz="2200" spc="-10" dirty="0">
                <a:latin typeface="Times New Roman"/>
                <a:cs typeface="Times New Roman"/>
              </a:rPr>
              <a:t> </a:t>
            </a:r>
            <a:r>
              <a:rPr lang="en-IN" sz="2200" dirty="0">
                <a:latin typeface="Calibri"/>
                <a:cs typeface="Calibri"/>
              </a:rPr>
              <a:t>as</a:t>
            </a:r>
            <a:r>
              <a:rPr lang="en-IN" sz="2200" spc="-35" dirty="0">
                <a:latin typeface="Times New Roman"/>
                <a:cs typeface="Times New Roman"/>
              </a:rPr>
              <a:t> </a:t>
            </a:r>
            <a:r>
              <a:rPr lang="en-IN" sz="2200" dirty="0">
                <a:latin typeface="Calibri"/>
                <a:cs typeface="Calibri"/>
              </a:rPr>
              <a:t>at</a:t>
            </a:r>
            <a:r>
              <a:rPr lang="en-IN" sz="2200" spc="-20" dirty="0">
                <a:latin typeface="Times New Roman"/>
                <a:cs typeface="Times New Roman"/>
              </a:rPr>
              <a:t> </a:t>
            </a:r>
            <a:r>
              <a:rPr lang="en-IN" sz="2200" dirty="0">
                <a:latin typeface="Calibri"/>
                <a:cs typeface="Calibri"/>
              </a:rPr>
              <a:t>31</a:t>
            </a:r>
            <a:r>
              <a:rPr lang="en-IN" sz="2200" baseline="23809" dirty="0">
                <a:latin typeface="Calibri"/>
                <a:cs typeface="Calibri"/>
              </a:rPr>
              <a:t>st</a:t>
            </a:r>
            <a:r>
              <a:rPr lang="en-IN" sz="2200" spc="179" baseline="23809" dirty="0">
                <a:latin typeface="Times New Roman"/>
                <a:cs typeface="Times New Roman"/>
              </a:rPr>
              <a:t> </a:t>
            </a:r>
            <a:r>
              <a:rPr lang="en-IN" sz="2200" dirty="0">
                <a:latin typeface="Calibri"/>
                <a:cs typeface="Calibri"/>
              </a:rPr>
              <a:t>March</a:t>
            </a:r>
            <a:r>
              <a:rPr lang="en-IN" sz="2200" spc="-35" dirty="0">
                <a:latin typeface="Times New Roman"/>
                <a:cs typeface="Times New Roman"/>
              </a:rPr>
              <a:t> </a:t>
            </a:r>
            <a:r>
              <a:rPr lang="en-IN" sz="2200" spc="-25" dirty="0">
                <a:latin typeface="Calibri"/>
                <a:cs typeface="Calibri"/>
              </a:rPr>
              <a:t>of </a:t>
            </a:r>
            <a:r>
              <a:rPr lang="en-IN" sz="2200" u="heavy" dirty="0">
                <a:uFill>
                  <a:solidFill>
                    <a:srgbClr val="000000"/>
                  </a:solidFill>
                </a:uFill>
                <a:latin typeface="Calibri"/>
                <a:cs typeface="Calibri"/>
              </a:rPr>
              <a:t>immediate</a:t>
            </a:r>
            <a:r>
              <a:rPr lang="en-IN" sz="2200" u="heavy" spc="-45" dirty="0">
                <a:uFill>
                  <a:solidFill>
                    <a:srgbClr val="000000"/>
                  </a:solidFill>
                </a:uFill>
                <a:latin typeface="Times New Roman"/>
                <a:cs typeface="Times New Roman"/>
              </a:rPr>
              <a:t> </a:t>
            </a:r>
            <a:r>
              <a:rPr lang="en-IN" sz="2200" u="heavy" dirty="0">
                <a:uFill>
                  <a:solidFill>
                    <a:srgbClr val="000000"/>
                  </a:solidFill>
                </a:uFill>
                <a:latin typeface="Calibri"/>
                <a:cs typeface="Calibri"/>
              </a:rPr>
              <a:t>preceding</a:t>
            </a:r>
            <a:r>
              <a:rPr lang="en-IN" sz="2200" u="heavy" spc="-10" dirty="0">
                <a:uFill>
                  <a:solidFill>
                    <a:srgbClr val="000000"/>
                  </a:solidFill>
                </a:uFill>
                <a:latin typeface="Times New Roman"/>
                <a:cs typeface="Times New Roman"/>
              </a:rPr>
              <a:t> </a:t>
            </a:r>
            <a:r>
              <a:rPr lang="en-IN" sz="2200" u="heavy" spc="-20" dirty="0">
                <a:uFill>
                  <a:solidFill>
                    <a:srgbClr val="000000"/>
                  </a:solidFill>
                </a:uFill>
                <a:latin typeface="Calibri"/>
                <a:cs typeface="Calibri"/>
              </a:rPr>
              <a:t>year.</a:t>
            </a:r>
          </a:p>
          <a:p>
            <a:pPr marL="342900" lvl="1" indent="-342900"/>
            <a:r>
              <a:rPr lang="en-IN" sz="2200" dirty="0">
                <a:latin typeface="Calibri"/>
                <a:cs typeface="Calibri"/>
              </a:rPr>
              <a:t> </a:t>
            </a:r>
            <a:r>
              <a:rPr lang="en-IN" sz="2200" dirty="0">
                <a:uFill>
                  <a:solidFill>
                    <a:srgbClr val="000000"/>
                  </a:solidFill>
                </a:uFill>
                <a:latin typeface="Calibri"/>
                <a:ea typeface="+mn-ea"/>
                <a:cs typeface="Calibri"/>
              </a:rPr>
              <a:t>Firms having 5 or more partners - For these Practice      Units, there is a pre-requisite of having Peer Review Certificate before accepting any Statutory audit. Practice Units which accept Statutory audits on or before 31.03.2024 should ensure that they have a valid Peer Review Certificate at the time of signing.</a:t>
            </a:r>
          </a:p>
          <a:p>
            <a:pPr marL="342900" lvl="1" indent="-342900"/>
            <a:endParaRPr lang="en-IN" sz="2400" dirty="0">
              <a:latin typeface="Segoe UI"/>
              <a:cs typeface="Segoe UI"/>
            </a:endParaRPr>
          </a:p>
          <a:p>
            <a:pPr marL="342900" lvl="1" indent="-342900"/>
            <a:endParaRPr lang="en-IN" sz="1450" dirty="0">
              <a:latin typeface="Segoe UI"/>
              <a:cs typeface="Segoe UI"/>
            </a:endParaRPr>
          </a:p>
          <a:p>
            <a:pPr marL="342900" lvl="1" indent="-342900"/>
            <a:endParaRPr lang="en-IN" sz="1450" dirty="0">
              <a:latin typeface="Segoe UI"/>
              <a:cs typeface="Segoe UI"/>
            </a:endParaRPr>
          </a:p>
          <a:p>
            <a:pPr marL="342900" lvl="1" indent="-342900"/>
            <a:endParaRPr lang="en-IN" sz="1550" dirty="0">
              <a:latin typeface="Calibri"/>
              <a:cs typeface="Calibri"/>
            </a:endParaRPr>
          </a:p>
          <a:p>
            <a:pPr marL="342900" lvl="1" indent="-342900"/>
            <a:endParaRPr lang="en-IN" sz="1550" dirty="0">
              <a:latin typeface="Calibri"/>
              <a:cs typeface="Calibri"/>
            </a:endParaRPr>
          </a:p>
          <a:p>
            <a:pPr marL="342900" lvl="1" indent="-342900"/>
            <a:endParaRPr lang="en-IN" sz="1550" dirty="0">
              <a:latin typeface="Calibri"/>
              <a:cs typeface="Calibri"/>
            </a:endParaRPr>
          </a:p>
          <a:p>
            <a:pPr marL="0" indent="0">
              <a:buNone/>
            </a:pPr>
            <a:endParaRPr lang="en-IN" dirty="0"/>
          </a:p>
        </p:txBody>
      </p:sp>
    </p:spTree>
    <p:extLst>
      <p:ext uri="{BB962C8B-B14F-4D97-AF65-F5344CB8AC3E}">
        <p14:creationId xmlns:p14="http://schemas.microsoft.com/office/powerpoint/2010/main" val="1664272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t>Peer Review Future Applicability</a:t>
            </a:r>
          </a:p>
        </p:txBody>
      </p:sp>
      <p:sp>
        <p:nvSpPr>
          <p:cNvPr id="3" name="Content Placeholder 2"/>
          <p:cNvSpPr>
            <a:spLocks noGrp="1"/>
          </p:cNvSpPr>
          <p:nvPr>
            <p:ph idx="1"/>
          </p:nvPr>
        </p:nvSpPr>
        <p:spPr/>
        <p:txBody>
          <a:bodyPr/>
          <a:lstStyle/>
          <a:p>
            <a:pPr marL="200660" indent="-187960">
              <a:lnSpc>
                <a:spcPts val="2095"/>
              </a:lnSpc>
              <a:spcBef>
                <a:spcPts val="110"/>
              </a:spcBef>
              <a:buFont typeface="Arial MT"/>
              <a:buChar char="•"/>
              <a:tabLst>
                <a:tab pos="200660" algn="l"/>
              </a:tabLst>
            </a:pPr>
            <a:r>
              <a:rPr lang="en-IN" sz="2200" u="sng" dirty="0">
                <a:latin typeface="Calibri"/>
                <a:cs typeface="Calibri"/>
              </a:rPr>
              <a:t>Phase III</a:t>
            </a:r>
            <a:r>
              <a:rPr lang="en-IN" sz="2200" dirty="0">
                <a:latin typeface="Calibri"/>
                <a:cs typeface="Calibri"/>
              </a:rPr>
              <a:t>:</a:t>
            </a:r>
          </a:p>
          <a:p>
            <a:pPr marL="200660" indent="-187960">
              <a:lnSpc>
                <a:spcPts val="2095"/>
              </a:lnSpc>
              <a:spcBef>
                <a:spcPts val="110"/>
              </a:spcBef>
              <a:buFont typeface="Arial MT"/>
              <a:buChar char="•"/>
              <a:tabLst>
                <a:tab pos="200660" algn="l"/>
              </a:tabLst>
            </a:pPr>
            <a:endParaRPr lang="en-IN" sz="2200" dirty="0">
              <a:latin typeface="Calibri"/>
              <a:cs typeface="Calibri"/>
            </a:endParaRPr>
          </a:p>
          <a:p>
            <a:pPr marL="575310" marR="5080" lvl="1" indent="-185420">
              <a:lnSpc>
                <a:spcPct val="71000"/>
              </a:lnSpc>
              <a:spcBef>
                <a:spcPts val="475"/>
              </a:spcBef>
              <a:buFont typeface="Arial MT"/>
              <a:buChar char="•"/>
              <a:tabLst>
                <a:tab pos="577850" algn="l"/>
              </a:tabLst>
            </a:pPr>
            <a:r>
              <a:rPr lang="en-IN" sz="2200" dirty="0">
                <a:latin typeface="Calibri"/>
                <a:ea typeface="+mn-ea"/>
                <a:cs typeface="Calibri"/>
              </a:rPr>
              <a:t>Statutory Audit of Enterprises who have Raised funds of over 50 </a:t>
            </a:r>
            <a:r>
              <a:rPr lang="en-IN" sz="2200" dirty="0" err="1">
                <a:latin typeface="Calibri"/>
                <a:ea typeface="+mn-ea"/>
                <a:cs typeface="Calibri"/>
              </a:rPr>
              <a:t>cr</a:t>
            </a:r>
            <a:r>
              <a:rPr lang="en-IN" sz="2200" dirty="0">
                <a:latin typeface="Calibri"/>
                <a:ea typeface="+mn-ea"/>
                <a:cs typeface="Calibri"/>
              </a:rPr>
              <a:t> or which are covered under Public Interest Entity – </a:t>
            </a:r>
            <a:r>
              <a:rPr lang="en-IN" sz="2200" dirty="0" err="1">
                <a:latin typeface="Calibri"/>
                <a:ea typeface="+mn-ea"/>
                <a:cs typeface="Calibri"/>
              </a:rPr>
              <a:t>wef</a:t>
            </a:r>
            <a:r>
              <a:rPr lang="en-IN" sz="2200" dirty="0">
                <a:latin typeface="Calibri"/>
                <a:ea typeface="+mn-ea"/>
                <a:cs typeface="Calibri"/>
              </a:rPr>
              <a:t> 01.01.25</a:t>
            </a:r>
          </a:p>
          <a:p>
            <a:pPr marL="575310" marR="5080" lvl="1" indent="-185420">
              <a:lnSpc>
                <a:spcPct val="71000"/>
              </a:lnSpc>
              <a:spcBef>
                <a:spcPts val="475"/>
              </a:spcBef>
              <a:buFont typeface="Arial MT"/>
              <a:buChar char="•"/>
              <a:tabLst>
                <a:tab pos="577850" algn="l"/>
              </a:tabLst>
            </a:pPr>
            <a:endParaRPr lang="en-IN" sz="2200" dirty="0">
              <a:latin typeface="Calibri"/>
              <a:ea typeface="+mn-ea"/>
              <a:cs typeface="Calibri"/>
            </a:endParaRPr>
          </a:p>
          <a:p>
            <a:pPr marL="575945" lvl="1" indent="-185420">
              <a:lnSpc>
                <a:spcPts val="1660"/>
              </a:lnSpc>
              <a:buFont typeface="Arial MT"/>
              <a:buChar char="•"/>
              <a:tabLst>
                <a:tab pos="575945" algn="l"/>
              </a:tabLst>
            </a:pPr>
            <a:r>
              <a:rPr lang="en-IN" sz="2200" dirty="0">
                <a:latin typeface="Calibri"/>
                <a:ea typeface="+mn-ea"/>
                <a:cs typeface="Calibri"/>
              </a:rPr>
              <a:t>Firms having 4 or more partners -</a:t>
            </a:r>
            <a:r>
              <a:rPr lang="en-IN" sz="2200" dirty="0" err="1">
                <a:latin typeface="Calibri"/>
                <a:ea typeface="+mn-ea"/>
                <a:cs typeface="Calibri"/>
              </a:rPr>
              <a:t>wef</a:t>
            </a:r>
            <a:r>
              <a:rPr lang="en-IN" sz="2200" dirty="0">
                <a:latin typeface="Calibri"/>
                <a:ea typeface="+mn-ea"/>
                <a:cs typeface="Calibri"/>
              </a:rPr>
              <a:t> 01.01.25</a:t>
            </a:r>
          </a:p>
          <a:p>
            <a:pPr marL="575945" lvl="1" indent="-185420">
              <a:lnSpc>
                <a:spcPts val="1730"/>
              </a:lnSpc>
              <a:buFont typeface="Arial MT"/>
              <a:buChar char="•"/>
              <a:tabLst>
                <a:tab pos="575945" algn="l"/>
              </a:tabLst>
            </a:pPr>
            <a:endParaRPr lang="en-IN" sz="2200" dirty="0">
              <a:latin typeface="Calibri"/>
              <a:ea typeface="+mn-ea"/>
              <a:cs typeface="Calibri"/>
            </a:endParaRPr>
          </a:p>
          <a:p>
            <a:pPr marL="575945" lvl="1" indent="-185420">
              <a:lnSpc>
                <a:spcPts val="1730"/>
              </a:lnSpc>
              <a:buFont typeface="Arial MT"/>
              <a:buChar char="•"/>
              <a:tabLst>
                <a:tab pos="575945" algn="l"/>
              </a:tabLst>
            </a:pPr>
            <a:r>
              <a:rPr lang="en-IN" sz="2200" dirty="0">
                <a:latin typeface="Calibri"/>
                <a:ea typeface="+mn-ea"/>
                <a:cs typeface="Calibri"/>
              </a:rPr>
              <a:t>Firms conducting audit of branches of Public Sector Banks – </a:t>
            </a:r>
            <a:r>
              <a:rPr lang="en-IN" sz="2200" dirty="0" err="1">
                <a:latin typeface="Calibri"/>
                <a:ea typeface="+mn-ea"/>
                <a:cs typeface="Calibri"/>
              </a:rPr>
              <a:t>wef</a:t>
            </a:r>
            <a:r>
              <a:rPr lang="en-IN" sz="2200" dirty="0">
                <a:latin typeface="Calibri"/>
                <a:ea typeface="+mn-ea"/>
                <a:cs typeface="Calibri"/>
              </a:rPr>
              <a:t> 01.04.25</a:t>
            </a:r>
          </a:p>
          <a:p>
            <a:pPr marL="575945" lvl="1" indent="-185420">
              <a:lnSpc>
                <a:spcPts val="1730"/>
              </a:lnSpc>
              <a:buFont typeface="Arial MT"/>
              <a:buChar char="•"/>
              <a:tabLst>
                <a:tab pos="575945" algn="l"/>
              </a:tabLst>
            </a:pPr>
            <a:endParaRPr lang="en-IN" sz="2200" dirty="0">
              <a:latin typeface="Calibri"/>
              <a:ea typeface="+mn-ea"/>
              <a:cs typeface="Calibri"/>
            </a:endParaRPr>
          </a:p>
          <a:p>
            <a:pPr marL="575945" lvl="1" indent="-185420">
              <a:lnSpc>
                <a:spcPts val="1795"/>
              </a:lnSpc>
              <a:buFont typeface="Arial MT"/>
              <a:buChar char="•"/>
              <a:tabLst>
                <a:tab pos="575945" algn="l"/>
              </a:tabLst>
            </a:pPr>
            <a:r>
              <a:rPr lang="en-IN" sz="2200" dirty="0">
                <a:latin typeface="Calibri"/>
                <a:ea typeface="+mn-ea"/>
                <a:cs typeface="Calibri"/>
              </a:rPr>
              <a:t>Firms having 3 or more partners -</a:t>
            </a:r>
            <a:r>
              <a:rPr lang="en-IN" sz="2200" dirty="0" err="1">
                <a:latin typeface="Calibri"/>
                <a:ea typeface="+mn-ea"/>
                <a:cs typeface="Calibri"/>
              </a:rPr>
              <a:t>wef</a:t>
            </a:r>
            <a:r>
              <a:rPr lang="en-IN" sz="2200" dirty="0">
                <a:latin typeface="Calibri"/>
                <a:ea typeface="+mn-ea"/>
                <a:cs typeface="Calibri"/>
              </a:rPr>
              <a:t> 01.04.25</a:t>
            </a:r>
          </a:p>
          <a:p>
            <a:endParaRPr lang="en-IN" sz="2200" dirty="0">
              <a:latin typeface="Calibri"/>
              <a:cs typeface="Calibri"/>
            </a:endParaRPr>
          </a:p>
        </p:txBody>
      </p:sp>
    </p:spTree>
    <p:extLst>
      <p:ext uri="{BB962C8B-B14F-4D97-AF65-F5344CB8AC3E}">
        <p14:creationId xmlns:p14="http://schemas.microsoft.com/office/powerpoint/2010/main" val="19913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043608" y="188640"/>
            <a:ext cx="7391400" cy="1295400"/>
          </a:xfrm>
        </p:spPr>
        <p:txBody>
          <a:bodyPr/>
          <a:lstStyle/>
          <a:p>
            <a:pPr>
              <a:defRPr/>
            </a:pPr>
            <a:r>
              <a:rPr lang="en-US" sz="3600" dirty="0">
                <a:latin typeface="Boton Regular" pitchFamily="18" charset="0"/>
              </a:rPr>
              <a:t>Objective of Peer Review</a:t>
            </a:r>
            <a:br>
              <a:rPr lang="en-US" sz="3600" dirty="0">
                <a:latin typeface="Boton Regular" pitchFamily="18" charset="0"/>
              </a:rPr>
            </a:br>
            <a:endParaRPr lang="en-US" sz="3600" dirty="0"/>
          </a:p>
        </p:txBody>
      </p:sp>
      <p:sp>
        <p:nvSpPr>
          <p:cNvPr id="106499" name="Rectangle 3"/>
          <p:cNvSpPr>
            <a:spLocks noGrp="1" noChangeArrowheads="1"/>
          </p:cNvSpPr>
          <p:nvPr>
            <p:ph idx="1"/>
          </p:nvPr>
        </p:nvSpPr>
        <p:spPr/>
        <p:txBody>
          <a:bodyPr/>
          <a:lstStyle/>
          <a:p>
            <a:pPr algn="just">
              <a:buClrTx/>
              <a:buFont typeface="Wingdings" pitchFamily="2" charset="2"/>
              <a:buChar char="§"/>
            </a:pPr>
            <a:r>
              <a:rPr lang="en-IN" sz="2400" dirty="0"/>
              <a:t>  T</a:t>
            </a:r>
            <a:r>
              <a:rPr lang="en-US" sz="2400" dirty="0"/>
              <a:t>he purpose of the Peer Review statement is to provide a framework for, planning, performing, reporting and administration of the Peer Review process.</a:t>
            </a:r>
          </a:p>
          <a:p>
            <a:pPr algn="just">
              <a:buClrTx/>
              <a:buFont typeface="Wingdings" pitchFamily="2" charset="2"/>
              <a:buChar char="§"/>
            </a:pPr>
            <a:r>
              <a:rPr lang="en-US" sz="2400" dirty="0"/>
              <a:t>Peer  Review  process  is  intended  to  Review  the  quality  control framework  of  the  Practice  Unit  as  well  as  proper  and  consistent application of such control frameworks across engagement samples selected for Review.</a:t>
            </a:r>
          </a:p>
          <a:p>
            <a:pPr algn="just">
              <a:buFont typeface="Arial" charset="0"/>
              <a:buChar char="•"/>
            </a:pPr>
            <a:r>
              <a:rPr lang="en-US" sz="2400" dirty="0"/>
              <a:t>The statement provides the terms of reference of such Reviews and the roles and responsibilities of the parties concerned.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095404" y="152400"/>
            <a:ext cx="7620000" cy="990600"/>
          </a:xfrm>
        </p:spPr>
        <p:txBody>
          <a:bodyPr/>
          <a:lstStyle/>
          <a:p>
            <a:pPr>
              <a:defRPr/>
            </a:pPr>
            <a:r>
              <a:rPr lang="en-US" sz="3600" dirty="0">
                <a:latin typeface="Boton Regular" pitchFamily="18" charset="0"/>
              </a:rPr>
              <a:t>Scope of Peer Review</a:t>
            </a:r>
            <a:endParaRPr lang="en-US" sz="3600" u="sng" dirty="0">
              <a:latin typeface="Freestyle Script" pitchFamily="66" charset="0"/>
            </a:endParaRPr>
          </a:p>
        </p:txBody>
      </p:sp>
      <p:sp>
        <p:nvSpPr>
          <p:cNvPr id="107523" name="Rectangle 3"/>
          <p:cNvSpPr>
            <a:spLocks noGrp="1" noChangeArrowheads="1"/>
          </p:cNvSpPr>
          <p:nvPr>
            <p:ph idx="1"/>
          </p:nvPr>
        </p:nvSpPr>
        <p:spPr>
          <a:xfrm>
            <a:off x="539552" y="1524000"/>
            <a:ext cx="8071048" cy="5029200"/>
          </a:xfrm>
        </p:spPr>
        <p:txBody>
          <a:bodyPr/>
          <a:lstStyle/>
          <a:p>
            <a:pPr algn="just">
              <a:buClrTx/>
              <a:buFont typeface="Wingdings" pitchFamily="2" charset="2"/>
              <a:buChar char="§"/>
              <a:defRPr/>
            </a:pPr>
            <a:r>
              <a:rPr lang="en-US" sz="2800" dirty="0">
                <a:latin typeface="Times New Roman" charset="0"/>
              </a:rPr>
              <a:t>The Review shall cover:</a:t>
            </a:r>
          </a:p>
          <a:p>
            <a:pPr marL="571500" indent="-571500" algn="just">
              <a:buClrTx/>
              <a:buFont typeface="+mj-lt"/>
              <a:buAutoNum type="romanLcPeriod"/>
              <a:defRPr/>
            </a:pPr>
            <a:r>
              <a:rPr lang="en-US" sz="2800" dirty="0">
                <a:latin typeface="Times New Roman" charset="0"/>
              </a:rPr>
              <a:t>Compliance with Technical, Professional and Ethical Standards: </a:t>
            </a:r>
          </a:p>
          <a:p>
            <a:pPr marL="571500" indent="-571500" algn="just">
              <a:buClrTx/>
              <a:buFont typeface="+mj-lt"/>
              <a:buAutoNum type="romanLcPeriod"/>
              <a:defRPr/>
            </a:pPr>
            <a:r>
              <a:rPr lang="en-US" sz="2800" dirty="0">
                <a:latin typeface="Times New Roman" charset="0"/>
              </a:rPr>
              <a:t>Quality of reporting.</a:t>
            </a:r>
          </a:p>
          <a:p>
            <a:pPr marL="571500" indent="-571500" algn="just">
              <a:buClrTx/>
              <a:buFont typeface="+mj-lt"/>
              <a:buAutoNum type="romanLcPeriod"/>
              <a:defRPr/>
            </a:pPr>
            <a:r>
              <a:rPr lang="en-US" sz="2800" dirty="0">
                <a:latin typeface="Times New Roman" charset="0"/>
              </a:rPr>
              <a:t>Systems and procedures for carrying out assurance services.</a:t>
            </a:r>
          </a:p>
          <a:p>
            <a:pPr marL="571500" indent="-571500" algn="just">
              <a:buClrTx/>
              <a:buFont typeface="+mj-lt"/>
              <a:buAutoNum type="romanLcPeriod"/>
              <a:defRPr/>
            </a:pPr>
            <a:r>
              <a:rPr lang="en-US" sz="2800" dirty="0">
                <a:latin typeface="Times New Roman" charset="0"/>
              </a:rPr>
              <a:t>Training </a:t>
            </a:r>
            <a:r>
              <a:rPr lang="en-US" sz="2800" dirty="0" err="1">
                <a:latin typeface="Times New Roman" charset="0"/>
              </a:rPr>
              <a:t>Programmes</a:t>
            </a:r>
            <a:r>
              <a:rPr lang="en-US" sz="2800" dirty="0">
                <a:latin typeface="Times New Roman" charset="0"/>
              </a:rPr>
              <a:t> for staff (including  articled  and  audit assistants) concerned with assurance functions, including availability of appropriate infrastructure.</a:t>
            </a:r>
          </a:p>
          <a:p>
            <a:pPr marL="571500" indent="-571500" algn="just">
              <a:buClrTx/>
              <a:buFont typeface="+mj-lt"/>
              <a:buAutoNum type="romanLcPeriod"/>
              <a:defRPr/>
            </a:pPr>
            <a:endParaRPr lang="en-US" sz="2800" dirty="0">
              <a:latin typeface="Times New Roman" charset="0"/>
            </a:endParaRPr>
          </a:p>
          <a:p>
            <a:pPr marL="571500" indent="-571500" algn="just">
              <a:buClrTx/>
              <a:buFont typeface="+mj-lt"/>
              <a:buAutoNum type="romanLcPeriod"/>
              <a:defRPr/>
            </a:pPr>
            <a:endParaRPr lang="en-US" sz="2800" dirty="0">
              <a:latin typeface="Times New Roman" charset="0"/>
            </a:endParaRPr>
          </a:p>
          <a:p>
            <a:pPr marL="571500" indent="-571500" algn="just">
              <a:buClrTx/>
              <a:buFont typeface="+mj-lt"/>
              <a:buAutoNum type="romanLcPeriod"/>
              <a:defRPr/>
            </a:pPr>
            <a:endParaRPr lang="en-US" sz="2800" dirty="0">
              <a:latin typeface="Times New Roman" charset="0"/>
            </a:endParaRPr>
          </a:p>
          <a:p>
            <a:pPr marL="571500" indent="-571500" algn="just">
              <a:buClrTx/>
              <a:buFont typeface="+mj-lt"/>
              <a:buAutoNum type="romanLcPeriod"/>
              <a:defRPr/>
            </a:pPr>
            <a:endParaRPr lang="en-US" sz="2800" dirty="0">
              <a:latin typeface="Times New Roman"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oton Regular" pitchFamily="18" charset="0"/>
              </a:rPr>
              <a:t>Scope of Peer Review</a:t>
            </a:r>
            <a:endParaRPr lang="en-IN" dirty="0"/>
          </a:p>
        </p:txBody>
      </p:sp>
      <p:sp>
        <p:nvSpPr>
          <p:cNvPr id="3" name="Content Placeholder 2"/>
          <p:cNvSpPr>
            <a:spLocks noGrp="1"/>
          </p:cNvSpPr>
          <p:nvPr>
            <p:ph idx="1"/>
          </p:nvPr>
        </p:nvSpPr>
        <p:spPr>
          <a:xfrm>
            <a:off x="755576" y="1700808"/>
            <a:ext cx="7836024" cy="5029200"/>
          </a:xfrm>
        </p:spPr>
        <p:txBody>
          <a:bodyPr/>
          <a:lstStyle/>
          <a:p>
            <a:pPr marL="571500" indent="-571500" algn="just">
              <a:buClrTx/>
              <a:buFont typeface="+mj-lt"/>
              <a:buAutoNum type="romanLcPeriod" startAt="5"/>
              <a:defRPr/>
            </a:pPr>
            <a:r>
              <a:rPr lang="en-US" sz="2800" dirty="0">
                <a:latin typeface="Times New Roman" charset="0"/>
              </a:rPr>
              <a:t>Compliance with directions and /  or guidelines issued by the Council to the Members, including Fees to be charged, Number of audits  undertaken,  register  for  Assurance  Engagements conducted during the year and such other related records.</a:t>
            </a:r>
          </a:p>
          <a:p>
            <a:pPr marL="571500" indent="-571500" algn="just">
              <a:buClrTx/>
              <a:buFont typeface="+mj-lt"/>
              <a:buAutoNum type="romanLcPeriod" startAt="6"/>
              <a:defRPr/>
            </a:pPr>
            <a:r>
              <a:rPr lang="en-US" sz="2800" dirty="0">
                <a:latin typeface="Times New Roman" charset="0"/>
              </a:rPr>
              <a:t>Compliance with directions and /  or guidelines issued by the Council.</a:t>
            </a:r>
            <a:endParaRPr lang="en-IN"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SIGNIFICANCE OF                       PEER REVIEW</a:t>
            </a:r>
            <a:endParaRPr lang="en-IN" sz="3600" dirty="0"/>
          </a:p>
        </p:txBody>
      </p:sp>
      <p:sp>
        <p:nvSpPr>
          <p:cNvPr id="3" name="Content Placeholder 2"/>
          <p:cNvSpPr>
            <a:spLocks noGrp="1"/>
          </p:cNvSpPr>
          <p:nvPr>
            <p:ph idx="1"/>
          </p:nvPr>
        </p:nvSpPr>
        <p:spPr/>
        <p:txBody>
          <a:bodyPr/>
          <a:lstStyle/>
          <a:p>
            <a:pPr>
              <a:buClrTx/>
            </a:pPr>
            <a:r>
              <a:rPr lang="en-US" dirty="0"/>
              <a:t>There is a statutory requirement by SEBI whereby a listed Company’s Statutory Audit and Limited Review can be done only by Peer Reviewed Audit firm.</a:t>
            </a:r>
          </a:p>
          <a:p>
            <a:endParaRPr lang="en-US" dirty="0"/>
          </a:p>
          <a:p>
            <a:pPr>
              <a:buClrTx/>
            </a:pPr>
            <a:r>
              <a:rPr lang="en-US" dirty="0"/>
              <a:t>SEBI has also mandated that any report or  prospectus issued by any Corporate has to be given only by a Peer Reviewed Audit firm.</a:t>
            </a:r>
          </a:p>
          <a:p>
            <a:endParaRPr lang="en-US" dirty="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SIGNIFICANCE OF                       PEER REVIEW</a:t>
            </a:r>
            <a:endParaRPr lang="en-IN" sz="3600" dirty="0"/>
          </a:p>
        </p:txBody>
      </p:sp>
      <p:sp>
        <p:nvSpPr>
          <p:cNvPr id="3" name="Content Placeholder 2"/>
          <p:cNvSpPr>
            <a:spLocks noGrp="1"/>
          </p:cNvSpPr>
          <p:nvPr>
            <p:ph idx="1"/>
          </p:nvPr>
        </p:nvSpPr>
        <p:spPr/>
        <p:txBody>
          <a:bodyPr/>
          <a:lstStyle/>
          <a:p>
            <a:pPr marL="0" indent="0">
              <a:buNone/>
            </a:pPr>
            <a:endParaRPr lang="en-US" sz="2400" dirty="0"/>
          </a:p>
          <a:p>
            <a:pPr>
              <a:buClrTx/>
            </a:pPr>
            <a:r>
              <a:rPr lang="en-IN" sz="2400" dirty="0"/>
              <a:t>Comptroller and Auditor General of India (C&amp;AG) – </a:t>
            </a:r>
            <a:r>
              <a:rPr lang="en-IN" sz="2400" dirty="0" err="1">
                <a:solidFill>
                  <a:srgbClr val="FF0000"/>
                </a:solidFill>
                <a:latin typeface="Arial MT"/>
                <a:cs typeface="Arial MT"/>
              </a:rPr>
              <a:t>upto</a:t>
            </a:r>
            <a:r>
              <a:rPr lang="en-IN" sz="2400" spc="5" dirty="0">
                <a:solidFill>
                  <a:srgbClr val="FF0000"/>
                </a:solidFill>
                <a:latin typeface="Arial MT"/>
                <a:cs typeface="Arial MT"/>
              </a:rPr>
              <a:t> </a:t>
            </a:r>
            <a:r>
              <a:rPr lang="en-IN" sz="2400" dirty="0">
                <a:solidFill>
                  <a:srgbClr val="FF0000"/>
                </a:solidFill>
                <a:latin typeface="Arial MT"/>
                <a:cs typeface="Arial MT"/>
              </a:rPr>
              <a:t>25</a:t>
            </a:r>
            <a:r>
              <a:rPr lang="en-IN" sz="2400" spc="15" dirty="0">
                <a:solidFill>
                  <a:srgbClr val="FF0000"/>
                </a:solidFill>
                <a:latin typeface="Arial MT"/>
                <a:cs typeface="Arial MT"/>
              </a:rPr>
              <a:t> </a:t>
            </a:r>
            <a:r>
              <a:rPr lang="en-IN" sz="2400" dirty="0">
                <a:solidFill>
                  <a:srgbClr val="FF0000"/>
                </a:solidFill>
                <a:latin typeface="Arial MT"/>
                <a:cs typeface="Arial MT"/>
              </a:rPr>
              <a:t>Additional</a:t>
            </a:r>
            <a:r>
              <a:rPr lang="en-IN" sz="2400" spc="-5" dirty="0">
                <a:solidFill>
                  <a:srgbClr val="FF0000"/>
                </a:solidFill>
                <a:latin typeface="Arial MT"/>
                <a:cs typeface="Arial MT"/>
              </a:rPr>
              <a:t> </a:t>
            </a:r>
            <a:r>
              <a:rPr lang="en-IN" sz="2400" dirty="0">
                <a:solidFill>
                  <a:srgbClr val="FF0000"/>
                </a:solidFill>
                <a:latin typeface="Arial MT"/>
                <a:cs typeface="Arial MT"/>
              </a:rPr>
              <a:t>Points</a:t>
            </a:r>
            <a:r>
              <a:rPr lang="en-IN" sz="2400" spc="-5" dirty="0">
                <a:solidFill>
                  <a:srgbClr val="FF0000"/>
                </a:solidFill>
                <a:latin typeface="Arial MT"/>
                <a:cs typeface="Arial MT"/>
              </a:rPr>
              <a:t> </a:t>
            </a:r>
            <a:r>
              <a:rPr lang="en-IN" sz="2400" dirty="0"/>
              <a:t>for Peer Reviewed Firms.</a:t>
            </a:r>
          </a:p>
          <a:p>
            <a:pPr>
              <a:buClrTx/>
            </a:pPr>
            <a:r>
              <a:rPr lang="en-US" sz="2400" dirty="0"/>
              <a:t>Comptroller &amp; Auditor General (CAG) has mandated that only Peer Reviewed CA Firms will be given PSU and Government Company Audits.</a:t>
            </a:r>
          </a:p>
          <a:p>
            <a:pPr>
              <a:buClrTx/>
            </a:pPr>
            <a:r>
              <a:rPr lang="en-US" sz="2400" dirty="0"/>
              <a:t>Multiple Empanelment Form (MEF) cannot be completed without giving Peer Review Certificate Date. Thus Bank Audits eligibility depends on Peer Review.</a:t>
            </a:r>
          </a:p>
          <a:p>
            <a:pPr>
              <a:buClrTx/>
            </a:pPr>
            <a:endParaRPr lang="en-US" sz="2400" dirty="0"/>
          </a:p>
          <a:p>
            <a:pPr>
              <a:buClrTx/>
            </a:pPr>
            <a:endParaRPr lang="en-US" sz="2400" dirty="0"/>
          </a:p>
          <a:p>
            <a:endParaRPr lang="en-IN"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8640"/>
            <a:ext cx="7620000" cy="990600"/>
          </a:xfrm>
        </p:spPr>
        <p:txBody>
          <a:bodyPr/>
          <a:lstStyle/>
          <a:p>
            <a:r>
              <a:rPr lang="en-US" sz="3600" dirty="0"/>
              <a:t>SIGNIFICANCE OF                       PEER REVIEW</a:t>
            </a:r>
            <a:endParaRPr lang="en-IN" sz="3600" dirty="0"/>
          </a:p>
        </p:txBody>
      </p:sp>
      <p:sp>
        <p:nvSpPr>
          <p:cNvPr id="3" name="Content Placeholder 2"/>
          <p:cNvSpPr>
            <a:spLocks noGrp="1"/>
          </p:cNvSpPr>
          <p:nvPr>
            <p:ph idx="1"/>
          </p:nvPr>
        </p:nvSpPr>
        <p:spPr>
          <a:xfrm>
            <a:off x="971600" y="1412776"/>
            <a:ext cx="7620000" cy="5212432"/>
          </a:xfrm>
        </p:spPr>
        <p:txBody>
          <a:bodyPr/>
          <a:lstStyle/>
          <a:p>
            <a:pPr>
              <a:buClrTx/>
            </a:pPr>
            <a:r>
              <a:rPr lang="en-IN" dirty="0"/>
              <a:t>The issuance of an unqualified  Peer Review Report will avoid Disciplinary action by ICAI.</a:t>
            </a:r>
          </a:p>
          <a:p>
            <a:pPr>
              <a:buClrTx/>
            </a:pPr>
            <a:r>
              <a:rPr lang="en-IN" dirty="0"/>
              <a:t>The Peer Review could reduce the vulnerability under RTI Act and Consumer Protection Act.</a:t>
            </a:r>
          </a:p>
          <a:p>
            <a:pPr>
              <a:buClrTx/>
            </a:pPr>
            <a:r>
              <a:rPr lang="en-IN" dirty="0"/>
              <a:t>This Review would definitely lead to knowledge improvement for both the Reviewed Firm as well as the Reviewer.</a:t>
            </a: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SIGNIFICANCE OF                       PEER REVIEW</a:t>
            </a:r>
            <a:endParaRPr lang="en-IN" sz="3600" dirty="0"/>
          </a:p>
        </p:txBody>
      </p:sp>
      <p:sp>
        <p:nvSpPr>
          <p:cNvPr id="3" name="Content Placeholder 2"/>
          <p:cNvSpPr>
            <a:spLocks noGrp="1"/>
          </p:cNvSpPr>
          <p:nvPr>
            <p:ph idx="1"/>
          </p:nvPr>
        </p:nvSpPr>
        <p:spPr/>
        <p:txBody>
          <a:bodyPr/>
          <a:lstStyle/>
          <a:p>
            <a:pPr>
              <a:buClrTx/>
            </a:pPr>
            <a:r>
              <a:rPr lang="en-IN" dirty="0"/>
              <a:t>The Peer Review would definitely lead to experience sharing between the Peer Reviewer and the Peer Reviewed. This may lead to exchange of best practices.</a:t>
            </a:r>
          </a:p>
          <a:p>
            <a:pPr>
              <a:buClrTx/>
            </a:pPr>
            <a:r>
              <a:rPr lang="en-IN" dirty="0"/>
              <a:t>The Peer Review brings fellow professionals in close contact with each other. This results in networking and recognition of mutual  strengths for collaboration.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bright="1000" contrast="18000"/>
          </a:blip>
          <a:srcRect/>
          <a:stretch>
            <a:fillRect/>
          </a:stretch>
        </a:blip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3892" y="404664"/>
            <a:ext cx="8324880" cy="714396"/>
          </a:xfrm>
        </p:spPr>
        <p:txBody>
          <a:bodyPr/>
          <a:lstStyle/>
          <a:p>
            <a:pPr marL="1117600" indent="-1117600">
              <a:defRPr/>
            </a:pPr>
            <a:r>
              <a:rPr lang="en-US" sz="3600" dirty="0">
                <a:latin typeface="Times New Roman" pitchFamily="18" charset="0"/>
              </a:rPr>
              <a:t>	</a:t>
            </a:r>
            <a:br>
              <a:rPr lang="en-US" sz="7200" dirty="0">
                <a:latin typeface="Freestyle Script" pitchFamily="66" charset="0"/>
              </a:rPr>
            </a:br>
            <a:r>
              <a:rPr lang="en-US" sz="4800" dirty="0"/>
              <a:t>OVERVIEW</a:t>
            </a:r>
            <a:br>
              <a:rPr lang="en-US" sz="4800" dirty="0"/>
            </a:br>
            <a:endParaRPr lang="en-US" sz="4800" u="sng" dirty="0">
              <a:latin typeface="Freestyle Script" pitchFamily="66" charset="0"/>
            </a:endParaRPr>
          </a:p>
        </p:txBody>
      </p:sp>
      <p:sp>
        <p:nvSpPr>
          <p:cNvPr id="98307" name="Rectangle 3"/>
          <p:cNvSpPr>
            <a:spLocks noGrp="1" noChangeArrowheads="1"/>
          </p:cNvSpPr>
          <p:nvPr>
            <p:ph idx="1"/>
          </p:nvPr>
        </p:nvSpPr>
        <p:spPr/>
        <p:txBody>
          <a:bodyPr/>
          <a:lstStyle/>
          <a:p>
            <a:pPr>
              <a:buNone/>
            </a:pPr>
            <a:r>
              <a:rPr lang="en-IN" dirty="0"/>
              <a:t>RATIONALE  OF  PEER  REVIEW</a:t>
            </a:r>
          </a:p>
          <a:p>
            <a:pPr marL="0" indent="0" algn="just" eaLnBrk="1" hangingPunct="1">
              <a:buNone/>
            </a:pPr>
            <a:r>
              <a:rPr lang="en-IN" dirty="0"/>
              <a:t>• </a:t>
            </a:r>
            <a:r>
              <a:rPr lang="en-US" sz="2800" dirty="0"/>
              <a:t>At Profession’s Level:</a:t>
            </a:r>
          </a:p>
          <a:p>
            <a:pPr lvl="1" algn="just" eaLnBrk="1" hangingPunct="1">
              <a:buClrTx/>
            </a:pPr>
            <a:r>
              <a:rPr lang="en-US" sz="2400" dirty="0"/>
              <a:t>To strengthen public confidence in financial reporting and effectiveness of audit process.</a:t>
            </a:r>
          </a:p>
          <a:p>
            <a:pPr lvl="1" algn="just" eaLnBrk="1" hangingPunct="1">
              <a:buClrTx/>
            </a:pPr>
            <a:r>
              <a:rPr lang="en-US" sz="2400" dirty="0"/>
              <a:t>To increase the basis of reliance placed by users of financial statements for economic decision making.</a:t>
            </a:r>
          </a:p>
          <a:p>
            <a:pPr lvl="1" algn="just" eaLnBrk="1" hangingPunct="1">
              <a:buClrTx/>
            </a:pPr>
            <a:r>
              <a:rPr lang="en-US" sz="2400" dirty="0"/>
              <a:t>To ensure better quality and consistency in auditing services across cross-section of auditing firms.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0" dirty="0">
                <a:solidFill>
                  <a:srgbClr val="000000"/>
                </a:solidFill>
                <a:latin typeface="Arial Black"/>
                <a:cs typeface="Arial Black"/>
              </a:rPr>
              <a:t>Scope</a:t>
            </a:r>
            <a:r>
              <a:rPr lang="en-IN" sz="3600" b="0" spc="310" dirty="0">
                <a:solidFill>
                  <a:srgbClr val="000000"/>
                </a:solidFill>
                <a:latin typeface="Times New Roman"/>
                <a:cs typeface="Times New Roman"/>
              </a:rPr>
              <a:t> </a:t>
            </a:r>
            <a:r>
              <a:rPr lang="en-IN" sz="3600" b="0" spc="-25" dirty="0">
                <a:solidFill>
                  <a:srgbClr val="000000"/>
                </a:solidFill>
                <a:latin typeface="Arial Black"/>
                <a:cs typeface="Arial Black"/>
              </a:rPr>
              <a:t>of</a:t>
            </a:r>
            <a:r>
              <a:rPr lang="en-IN" sz="3600" b="0" dirty="0">
                <a:solidFill>
                  <a:srgbClr val="000000"/>
                </a:solidFill>
                <a:latin typeface="Times New Roman"/>
                <a:cs typeface="Times New Roman"/>
              </a:rPr>
              <a:t> </a:t>
            </a:r>
            <a:r>
              <a:rPr lang="en-IN" sz="3600" b="0" dirty="0">
                <a:solidFill>
                  <a:srgbClr val="000000"/>
                </a:solidFill>
                <a:latin typeface="Arial Black"/>
                <a:cs typeface="Arial Black"/>
              </a:rPr>
              <a:t>Peer</a:t>
            </a:r>
            <a:r>
              <a:rPr lang="en-IN" sz="3600" b="0" spc="204" dirty="0">
                <a:solidFill>
                  <a:srgbClr val="000000"/>
                </a:solidFill>
                <a:latin typeface="Times New Roman"/>
                <a:cs typeface="Times New Roman"/>
              </a:rPr>
              <a:t> </a:t>
            </a:r>
            <a:r>
              <a:rPr lang="en-IN" sz="3600" b="0" spc="-10" dirty="0">
                <a:solidFill>
                  <a:srgbClr val="000000"/>
                </a:solidFill>
                <a:latin typeface="Arial Black"/>
                <a:cs typeface="Arial Black"/>
              </a:rPr>
              <a:t>Review</a:t>
            </a:r>
            <a:endParaRPr lang="en-IN" sz="3600" dirty="0"/>
          </a:p>
        </p:txBody>
      </p:sp>
      <p:sp>
        <p:nvSpPr>
          <p:cNvPr id="3" name="Content Placeholder 2"/>
          <p:cNvSpPr>
            <a:spLocks noGrp="1"/>
          </p:cNvSpPr>
          <p:nvPr>
            <p:ph idx="1"/>
          </p:nvPr>
        </p:nvSpPr>
        <p:spPr/>
        <p:txBody>
          <a:bodyPr/>
          <a:lstStyle/>
          <a:p>
            <a:pPr marL="201295" marR="0" lvl="0" indent="-188595" defTabSz="914400" eaLnBrk="1" fontAlgn="auto" latinLnBrk="0" hangingPunct="1">
              <a:lnSpc>
                <a:spcPct val="100000"/>
              </a:lnSpc>
              <a:spcBef>
                <a:spcPts val="95"/>
              </a:spcBef>
              <a:spcAft>
                <a:spcPts val="0"/>
              </a:spcAft>
              <a:buClrTx/>
              <a:buSzTx/>
              <a:buFont typeface="Arial MT"/>
              <a:buChar char="•"/>
              <a:tabLst>
                <a:tab pos="201295" algn="l"/>
              </a:tabLst>
              <a:defRPr/>
            </a:pPr>
            <a:r>
              <a:rPr lang="en-IN" sz="2400" dirty="0"/>
              <a:t>System &amp; Procedure carried out during the period under review.</a:t>
            </a:r>
          </a:p>
          <a:p>
            <a:pPr marL="201295" marR="215265" lvl="0" indent="-189230" defTabSz="914400" eaLnBrk="1" fontAlgn="auto" latinLnBrk="0" hangingPunct="1">
              <a:lnSpc>
                <a:spcPct val="71500"/>
              </a:lnSpc>
              <a:spcBef>
                <a:spcPts val="785"/>
              </a:spcBef>
              <a:spcAft>
                <a:spcPts val="0"/>
              </a:spcAft>
              <a:buClrTx/>
              <a:buSzTx/>
              <a:buFont typeface="Arial MT"/>
              <a:buChar char="•"/>
              <a:tabLst>
                <a:tab pos="201295" algn="l"/>
              </a:tabLst>
              <a:defRPr/>
            </a:pPr>
            <a:r>
              <a:rPr lang="en-IN" sz="2400" dirty="0"/>
              <a:t>Check Records for three completed financial years (records required to be maintained for 7 years by a PU)</a:t>
            </a:r>
          </a:p>
          <a:p>
            <a:pPr marL="201295" marR="215265" lvl="0" indent="-189230" defTabSz="914400" eaLnBrk="1" fontAlgn="auto" latinLnBrk="0" hangingPunct="1">
              <a:lnSpc>
                <a:spcPct val="71500"/>
              </a:lnSpc>
              <a:spcBef>
                <a:spcPts val="785"/>
              </a:spcBef>
              <a:spcAft>
                <a:spcPts val="0"/>
              </a:spcAft>
              <a:buClrTx/>
              <a:buSzTx/>
              <a:buFont typeface="Arial MT"/>
              <a:buChar char="•"/>
              <a:tabLst>
                <a:tab pos="201295" algn="l"/>
              </a:tabLst>
              <a:defRPr/>
            </a:pPr>
            <a:endParaRPr lang="en-IN" sz="2400" dirty="0"/>
          </a:p>
          <a:p>
            <a:pPr marL="201295" marR="0" lvl="0" indent="-188595" defTabSz="914400" eaLnBrk="1" fontAlgn="auto" latinLnBrk="0" hangingPunct="1">
              <a:lnSpc>
                <a:spcPts val="2395"/>
              </a:lnSpc>
              <a:spcBef>
                <a:spcPts val="40"/>
              </a:spcBef>
              <a:spcAft>
                <a:spcPts val="0"/>
              </a:spcAft>
              <a:buClrTx/>
              <a:buSzTx/>
              <a:buFont typeface="Arial MT"/>
              <a:buChar char="•"/>
              <a:tabLst>
                <a:tab pos="201295" algn="l"/>
              </a:tabLst>
              <a:defRPr/>
            </a:pPr>
            <a:r>
              <a:rPr lang="en-IN" sz="2400" u="sng" dirty="0"/>
              <a:t>Focus on:</a:t>
            </a:r>
          </a:p>
          <a:p>
            <a:pPr marL="577850" marR="0" lvl="1" indent="-187325" defTabSz="914400" eaLnBrk="1" fontAlgn="auto" latinLnBrk="0" hangingPunct="1">
              <a:lnSpc>
                <a:spcPts val="2215"/>
              </a:lnSpc>
              <a:spcBef>
                <a:spcPts val="0"/>
              </a:spcBef>
              <a:spcAft>
                <a:spcPts val="0"/>
              </a:spcAft>
              <a:buClrTx/>
              <a:buSzTx/>
              <a:buFont typeface="Arial MT"/>
              <a:buChar char="•"/>
              <a:tabLst>
                <a:tab pos="577850" algn="l"/>
              </a:tabLst>
              <a:defRPr/>
            </a:pPr>
            <a:r>
              <a:rPr lang="en-IN" sz="2400" dirty="0">
                <a:ea typeface="+mn-ea"/>
                <a:cs typeface="+mn-cs"/>
              </a:rPr>
              <a:t>Compliance with Technical Standards</a:t>
            </a:r>
          </a:p>
          <a:p>
            <a:pPr marL="577850" marR="5080" lvl="1" indent="-187960" defTabSz="914400" eaLnBrk="1" fontAlgn="auto" latinLnBrk="0" hangingPunct="1">
              <a:lnSpc>
                <a:spcPct val="69800"/>
              </a:lnSpc>
              <a:spcBef>
                <a:spcPts val="600"/>
              </a:spcBef>
              <a:spcAft>
                <a:spcPts val="0"/>
              </a:spcAft>
              <a:buClrTx/>
              <a:buSzTx/>
              <a:buFont typeface="Arial MT"/>
              <a:buChar char="•"/>
              <a:tabLst>
                <a:tab pos="577850" algn="l"/>
              </a:tabLst>
              <a:defRPr/>
            </a:pPr>
            <a:r>
              <a:rPr lang="en-IN" sz="2400" dirty="0">
                <a:ea typeface="+mn-ea"/>
                <a:cs typeface="+mn-cs"/>
              </a:rPr>
              <a:t>Compliance with directions/guidelines of council for Members and Articles</a:t>
            </a:r>
          </a:p>
          <a:p>
            <a:pPr marL="577850" marR="0" lvl="1" indent="-187325" defTabSz="914400" eaLnBrk="1" fontAlgn="auto" latinLnBrk="0" hangingPunct="1">
              <a:lnSpc>
                <a:spcPts val="2035"/>
              </a:lnSpc>
              <a:spcBef>
                <a:spcPts val="0"/>
              </a:spcBef>
              <a:spcAft>
                <a:spcPts val="0"/>
              </a:spcAft>
              <a:buClrTx/>
              <a:buSzTx/>
              <a:buFont typeface="Arial MT"/>
              <a:buChar char="•"/>
              <a:tabLst>
                <a:tab pos="577850" algn="l"/>
              </a:tabLst>
              <a:defRPr/>
            </a:pPr>
            <a:r>
              <a:rPr lang="en-IN" sz="2400" dirty="0">
                <a:ea typeface="+mn-ea"/>
                <a:cs typeface="+mn-cs"/>
              </a:rPr>
              <a:t>Quality of Reporting</a:t>
            </a:r>
          </a:p>
          <a:p>
            <a:pPr marL="577850" marR="0" lvl="1" indent="-187325" defTabSz="914400" eaLnBrk="1" fontAlgn="auto" latinLnBrk="0" hangingPunct="1">
              <a:lnSpc>
                <a:spcPts val="2215"/>
              </a:lnSpc>
              <a:spcBef>
                <a:spcPts val="0"/>
              </a:spcBef>
              <a:spcAft>
                <a:spcPts val="0"/>
              </a:spcAft>
              <a:buClrTx/>
              <a:buSzTx/>
              <a:buFont typeface="Arial MT"/>
              <a:buChar char="•"/>
              <a:tabLst>
                <a:tab pos="577850" algn="l"/>
              </a:tabLst>
              <a:defRPr/>
            </a:pPr>
            <a:r>
              <a:rPr lang="en-IN" sz="2400" dirty="0">
                <a:ea typeface="+mn-ea"/>
                <a:cs typeface="+mn-cs"/>
              </a:rPr>
              <a:t>Office Systems and Procedures</a:t>
            </a:r>
          </a:p>
          <a:p>
            <a:pPr marL="577850" marR="0" lvl="1" indent="-187325" defTabSz="914400" eaLnBrk="1" fontAlgn="auto" latinLnBrk="0" hangingPunct="1">
              <a:lnSpc>
                <a:spcPts val="2215"/>
              </a:lnSpc>
              <a:spcBef>
                <a:spcPts val="0"/>
              </a:spcBef>
              <a:spcAft>
                <a:spcPts val="0"/>
              </a:spcAft>
              <a:buClrTx/>
              <a:buSzTx/>
              <a:buFont typeface="Arial MT"/>
              <a:buChar char="•"/>
              <a:tabLst>
                <a:tab pos="577850" algn="l"/>
              </a:tabLst>
              <a:defRPr/>
            </a:pPr>
            <a:r>
              <a:rPr lang="en-IN" sz="2400" dirty="0">
                <a:ea typeface="+mn-ea"/>
                <a:cs typeface="+mn-cs"/>
              </a:rPr>
              <a:t>Training Program for Staff (including Articled and Audit assistants)</a:t>
            </a:r>
          </a:p>
          <a:p>
            <a:pPr marL="577850" marR="0" lvl="1" indent="-187325" defTabSz="914400" eaLnBrk="1" fontAlgn="auto" latinLnBrk="0" hangingPunct="1">
              <a:lnSpc>
                <a:spcPts val="2395"/>
              </a:lnSpc>
              <a:spcBef>
                <a:spcPts val="0"/>
              </a:spcBef>
              <a:spcAft>
                <a:spcPts val="0"/>
              </a:spcAft>
              <a:buClrTx/>
              <a:buSzTx/>
              <a:buFont typeface="Arial MT"/>
              <a:buChar char="•"/>
              <a:tabLst>
                <a:tab pos="577850" algn="l"/>
              </a:tabLst>
              <a:defRPr/>
            </a:pPr>
            <a:r>
              <a:rPr lang="en-IN" sz="2400" dirty="0">
                <a:ea typeface="+mn-ea"/>
                <a:cs typeface="+mn-cs"/>
              </a:rPr>
              <a:t>Appropriate infrastructure for assurance services</a:t>
            </a:r>
          </a:p>
          <a:p>
            <a:endParaRPr lang="en-US" sz="2400" dirty="0"/>
          </a:p>
          <a:p>
            <a:pPr>
              <a:buNone/>
            </a:pPr>
            <a:endParaRPr lang="en-US" sz="2800" dirty="0"/>
          </a:p>
          <a:p>
            <a:endParaRPr lang="en-US" sz="2800" dirty="0"/>
          </a:p>
          <a:p>
            <a:endParaRPr lang="en-IN"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solidFill>
                  <a:srgbClr val="001F5F"/>
                </a:solidFill>
                <a:latin typeface="Cambria"/>
                <a:cs typeface="Cambria"/>
              </a:rPr>
              <a:t>Sample</a:t>
            </a:r>
            <a:r>
              <a:rPr lang="en-IN" sz="3600" b="0" spc="10" dirty="0">
                <a:solidFill>
                  <a:srgbClr val="001F5F"/>
                </a:solidFill>
                <a:latin typeface="Times New Roman"/>
                <a:cs typeface="Times New Roman"/>
              </a:rPr>
              <a:t> </a:t>
            </a:r>
            <a:r>
              <a:rPr lang="en-IN" sz="3600" dirty="0">
                <a:solidFill>
                  <a:srgbClr val="001F5F"/>
                </a:solidFill>
                <a:latin typeface="Cambria"/>
                <a:cs typeface="Cambria"/>
              </a:rPr>
              <a:t>Selection</a:t>
            </a:r>
            <a:r>
              <a:rPr lang="en-IN" sz="3600" b="0" spc="55" dirty="0">
                <a:solidFill>
                  <a:srgbClr val="001F5F"/>
                </a:solidFill>
                <a:latin typeface="Times New Roman"/>
                <a:cs typeface="Times New Roman"/>
              </a:rPr>
              <a:t> </a:t>
            </a:r>
            <a:r>
              <a:rPr lang="en-IN" sz="3600" spc="-10" dirty="0">
                <a:solidFill>
                  <a:srgbClr val="001F5F"/>
                </a:solidFill>
                <a:latin typeface="Cambria"/>
                <a:cs typeface="Cambria"/>
              </a:rPr>
              <a:t>Criteria</a:t>
            </a:r>
            <a:endParaRPr lang="en-IN" sz="3600" dirty="0"/>
          </a:p>
        </p:txBody>
      </p:sp>
      <p:sp>
        <p:nvSpPr>
          <p:cNvPr id="3" name="Content Placeholder 2"/>
          <p:cNvSpPr>
            <a:spLocks noGrp="1"/>
          </p:cNvSpPr>
          <p:nvPr>
            <p:ph idx="1"/>
          </p:nvPr>
        </p:nvSpPr>
        <p:spPr/>
        <p:txBody>
          <a:bodyPr/>
          <a:lstStyle/>
          <a:p>
            <a:pPr marL="201295" indent="-188595" eaLnBrk="1" fontAlgn="auto" hangingPunct="1">
              <a:spcBef>
                <a:spcPts val="95"/>
              </a:spcBef>
              <a:spcAft>
                <a:spcPts val="0"/>
              </a:spcAft>
              <a:buClrTx/>
              <a:buSzTx/>
              <a:buFont typeface="Arial MT"/>
              <a:buChar char="•"/>
              <a:tabLst>
                <a:tab pos="201295" algn="l"/>
              </a:tabLst>
            </a:pPr>
            <a:r>
              <a:rPr lang="en-IN" sz="2200" dirty="0"/>
              <a:t>Representative of total population</a:t>
            </a:r>
          </a:p>
          <a:p>
            <a:pPr marL="201295" indent="-188595" eaLnBrk="1" fontAlgn="auto" hangingPunct="1">
              <a:spcBef>
                <a:spcPts val="95"/>
              </a:spcBef>
              <a:spcAft>
                <a:spcPts val="0"/>
              </a:spcAft>
              <a:buClrTx/>
              <a:buSzTx/>
              <a:buFont typeface="Arial MT"/>
              <a:buChar char="•"/>
              <a:tabLst>
                <a:tab pos="201295" algn="l"/>
              </a:tabLst>
            </a:pPr>
            <a:r>
              <a:rPr lang="en-IN" sz="2200" dirty="0"/>
              <a:t>Highest Turnover</a:t>
            </a:r>
          </a:p>
          <a:p>
            <a:pPr marL="201295" indent="-188595" eaLnBrk="1" fontAlgn="auto" hangingPunct="1">
              <a:spcBef>
                <a:spcPts val="95"/>
              </a:spcBef>
              <a:spcAft>
                <a:spcPts val="0"/>
              </a:spcAft>
              <a:buClrTx/>
              <a:buSzTx/>
              <a:buFont typeface="Arial MT"/>
              <a:buChar char="•"/>
              <a:tabLst>
                <a:tab pos="201295" algn="l"/>
              </a:tabLst>
            </a:pPr>
            <a:r>
              <a:rPr lang="en-IN" sz="2200" dirty="0"/>
              <a:t>At least 5 samples in total (in case less than 5 then 100% population) must be selected from the category ‘Statutory Audit’ of Listed entities, Central/ State Public Sector Undertakings and Central Cooperative Societies</a:t>
            </a:r>
          </a:p>
          <a:p>
            <a:pPr marL="201295" indent="-188595" eaLnBrk="1" fontAlgn="auto" hangingPunct="1">
              <a:spcBef>
                <a:spcPts val="95"/>
              </a:spcBef>
              <a:spcAft>
                <a:spcPts val="0"/>
              </a:spcAft>
              <a:buClrTx/>
              <a:buSzTx/>
              <a:buFont typeface="Arial MT"/>
              <a:buChar char="•"/>
              <a:tabLst>
                <a:tab pos="201295" algn="l"/>
              </a:tabLst>
            </a:pPr>
            <a:r>
              <a:rPr lang="en-IN" sz="2200" dirty="0"/>
              <a:t>At least 1 sample each from CSA audit of Banks and Insurance Company, (if any). CSA will be substituted by SBAs in case PU does not undertake CSA.</a:t>
            </a:r>
          </a:p>
          <a:p>
            <a:pPr marL="201295" indent="-188595" eaLnBrk="1" fontAlgn="auto" hangingPunct="1">
              <a:spcBef>
                <a:spcPts val="95"/>
              </a:spcBef>
              <a:spcAft>
                <a:spcPts val="0"/>
              </a:spcAft>
              <a:buClrTx/>
              <a:buSzTx/>
              <a:buFont typeface="Arial MT"/>
              <a:buChar char="•"/>
              <a:tabLst>
                <a:tab pos="201295" algn="l"/>
              </a:tabLst>
            </a:pPr>
            <a:r>
              <a:rPr lang="en-IN" sz="2200" dirty="0"/>
              <a:t>Sample must include `each type of assurance engagement’ (Statutory / Internal / Concurrent / Tax / GST etc.)</a:t>
            </a:r>
          </a:p>
          <a:p>
            <a:pPr marL="201295" indent="-188595" eaLnBrk="1" fontAlgn="auto" hangingPunct="1">
              <a:spcBef>
                <a:spcPts val="95"/>
              </a:spcBef>
              <a:spcAft>
                <a:spcPts val="0"/>
              </a:spcAft>
              <a:buClrTx/>
              <a:buSzTx/>
              <a:buFont typeface="Arial MT"/>
              <a:buChar char="•"/>
              <a:tabLst>
                <a:tab pos="201295" algn="l"/>
              </a:tabLst>
            </a:pPr>
            <a:r>
              <a:rPr lang="en-IN" sz="2200" dirty="0"/>
              <a:t>Sample from Service provided through tender</a:t>
            </a:r>
          </a:p>
          <a:p>
            <a:pPr marL="201295" indent="-188595" eaLnBrk="1" fontAlgn="auto" hangingPunct="1">
              <a:spcBef>
                <a:spcPts val="95"/>
              </a:spcBef>
              <a:spcAft>
                <a:spcPts val="0"/>
              </a:spcAft>
              <a:buClrTx/>
              <a:buSzTx/>
              <a:buFont typeface="Arial MT"/>
              <a:buChar char="•"/>
              <a:tabLst>
                <a:tab pos="201295" algn="l"/>
              </a:tabLst>
            </a:pPr>
            <a:endParaRPr lang="en-IN" sz="2200" dirty="0"/>
          </a:p>
        </p:txBody>
      </p:sp>
    </p:spTree>
    <p:extLst>
      <p:ext uri="{BB962C8B-B14F-4D97-AF65-F5344CB8AC3E}">
        <p14:creationId xmlns:p14="http://schemas.microsoft.com/office/powerpoint/2010/main" val="4048375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solidFill>
                  <a:srgbClr val="001F5F"/>
                </a:solidFill>
                <a:latin typeface="Cambria"/>
                <a:cs typeface="Cambria"/>
              </a:rPr>
              <a:t>Sample</a:t>
            </a:r>
            <a:r>
              <a:rPr lang="en-IN" sz="3600" b="0" spc="10" dirty="0">
                <a:solidFill>
                  <a:srgbClr val="001F5F"/>
                </a:solidFill>
                <a:latin typeface="Times New Roman"/>
                <a:cs typeface="Times New Roman"/>
              </a:rPr>
              <a:t> </a:t>
            </a:r>
            <a:r>
              <a:rPr lang="en-IN" sz="3600" dirty="0">
                <a:solidFill>
                  <a:srgbClr val="001F5F"/>
                </a:solidFill>
                <a:latin typeface="Cambria"/>
                <a:cs typeface="Cambria"/>
              </a:rPr>
              <a:t>Selection</a:t>
            </a:r>
            <a:r>
              <a:rPr lang="en-IN" sz="3600" b="0" spc="55" dirty="0">
                <a:solidFill>
                  <a:srgbClr val="001F5F"/>
                </a:solidFill>
                <a:latin typeface="Times New Roman"/>
                <a:cs typeface="Times New Roman"/>
              </a:rPr>
              <a:t> </a:t>
            </a:r>
            <a:r>
              <a:rPr lang="en-IN" sz="3600" spc="-10" dirty="0">
                <a:solidFill>
                  <a:srgbClr val="001F5F"/>
                </a:solidFill>
                <a:latin typeface="Cambria"/>
                <a:cs typeface="Cambria"/>
              </a:rPr>
              <a:t>Criteria</a:t>
            </a:r>
            <a:endParaRPr lang="en-IN" sz="3600" dirty="0"/>
          </a:p>
        </p:txBody>
      </p:sp>
      <p:sp>
        <p:nvSpPr>
          <p:cNvPr id="3" name="Content Placeholder 2"/>
          <p:cNvSpPr>
            <a:spLocks noGrp="1"/>
          </p:cNvSpPr>
          <p:nvPr>
            <p:ph idx="1"/>
          </p:nvPr>
        </p:nvSpPr>
        <p:spPr/>
        <p:txBody>
          <a:bodyPr/>
          <a:lstStyle/>
          <a:p>
            <a:pPr marL="201295" lvl="0" indent="-188595" eaLnBrk="1" fontAlgn="auto" hangingPunct="1">
              <a:spcBef>
                <a:spcPts val="95"/>
              </a:spcBef>
              <a:spcAft>
                <a:spcPts val="0"/>
              </a:spcAft>
              <a:buClrTx/>
              <a:buSzTx/>
              <a:buFont typeface="Arial MT"/>
              <a:buChar char="•"/>
              <a:tabLst>
                <a:tab pos="201295" algn="l"/>
              </a:tabLst>
              <a:defRPr/>
            </a:pPr>
            <a:r>
              <a:rPr lang="en-IN" sz="2200" dirty="0"/>
              <a:t>Sample must from the assurance clients which contribute 15% or more to the total revenue of the firm</a:t>
            </a:r>
          </a:p>
          <a:p>
            <a:pPr marL="201295" marR="5080" lvl="0" indent="-188595" eaLnBrk="1" fontAlgn="auto" hangingPunct="1">
              <a:lnSpc>
                <a:spcPct val="101499"/>
              </a:lnSpc>
              <a:spcBef>
                <a:spcPts val="95"/>
              </a:spcBef>
              <a:spcAft>
                <a:spcPts val="0"/>
              </a:spcAft>
              <a:buClrTx/>
              <a:buSzTx/>
              <a:buFont typeface="Arial MT"/>
              <a:buChar char="•"/>
              <a:tabLst>
                <a:tab pos="201295" algn="l"/>
              </a:tabLst>
              <a:defRPr/>
            </a:pPr>
            <a:r>
              <a:rPr lang="en-IN" sz="2200" dirty="0"/>
              <a:t>Sample must be selected from each of the locations where the PU is rendering Assurance services. However, in case branch has a listed client, then that is mandatorily required to be included in the sample</a:t>
            </a:r>
          </a:p>
          <a:p>
            <a:pPr marL="201295" lvl="0" indent="-188595" eaLnBrk="1" fontAlgn="auto" hangingPunct="1">
              <a:spcBef>
                <a:spcPts val="95"/>
              </a:spcBef>
              <a:spcAft>
                <a:spcPts val="0"/>
              </a:spcAft>
              <a:buClrTx/>
              <a:buSzTx/>
              <a:buFont typeface="Arial MT"/>
              <a:buChar char="•"/>
              <a:tabLst>
                <a:tab pos="201295" algn="l"/>
              </a:tabLst>
              <a:defRPr/>
            </a:pPr>
            <a:r>
              <a:rPr lang="en-IN" sz="2200" dirty="0"/>
              <a:t>There must be at least one sample from assurance service rendered by each partner of the PU.</a:t>
            </a:r>
          </a:p>
          <a:p>
            <a:pPr marL="201295" lvl="0" indent="-188595" eaLnBrk="1" fontAlgn="auto" hangingPunct="1">
              <a:spcBef>
                <a:spcPts val="95"/>
              </a:spcBef>
              <a:spcAft>
                <a:spcPts val="0"/>
              </a:spcAft>
              <a:buClrTx/>
              <a:buSzTx/>
              <a:buFont typeface="Arial MT"/>
              <a:buChar char="•"/>
              <a:tabLst>
                <a:tab pos="201295" algn="l"/>
              </a:tabLst>
              <a:defRPr/>
            </a:pPr>
            <a:r>
              <a:rPr lang="en-IN" sz="2200" dirty="0"/>
              <a:t>Sample must be picked from each year under review.</a:t>
            </a:r>
          </a:p>
          <a:p>
            <a:pPr marL="201295" marR="113664" lvl="0" indent="-188595" eaLnBrk="1" fontAlgn="auto" hangingPunct="1">
              <a:lnSpc>
                <a:spcPct val="101499"/>
              </a:lnSpc>
              <a:spcBef>
                <a:spcPts val="95"/>
              </a:spcBef>
              <a:spcAft>
                <a:spcPts val="0"/>
              </a:spcAft>
              <a:buClrTx/>
              <a:buSzTx/>
              <a:buFont typeface="Arial MT"/>
              <a:buChar char="•"/>
              <a:tabLst>
                <a:tab pos="201295" algn="l"/>
              </a:tabLst>
              <a:defRPr/>
            </a:pPr>
            <a:r>
              <a:rPr lang="en-IN" sz="2200" dirty="0"/>
              <a:t>Sample must necessarily include those clients in respect of whom advisory has been issued by QRB, FRRB or any regulator ( Ref: Quest Part B II-Ethics, </a:t>
            </a:r>
            <a:r>
              <a:rPr lang="en-IN" sz="2200" dirty="0" err="1"/>
              <a:t>S.No</a:t>
            </a:r>
            <a:r>
              <a:rPr lang="en-IN" sz="2200" dirty="0"/>
              <a:t> 14).</a:t>
            </a:r>
          </a:p>
          <a:p>
            <a:pPr marL="201295" indent="-188595" eaLnBrk="1" fontAlgn="auto" hangingPunct="1">
              <a:spcBef>
                <a:spcPts val="95"/>
              </a:spcBef>
              <a:spcAft>
                <a:spcPts val="0"/>
              </a:spcAft>
              <a:buClrTx/>
              <a:buSzTx/>
              <a:buFont typeface="Arial MT"/>
              <a:buChar char="•"/>
              <a:tabLst>
                <a:tab pos="201295" algn="l"/>
              </a:tabLst>
            </a:pPr>
            <a:endParaRPr lang="en-IN" sz="2200" dirty="0"/>
          </a:p>
        </p:txBody>
      </p:sp>
    </p:spTree>
    <p:extLst>
      <p:ext uri="{BB962C8B-B14F-4D97-AF65-F5344CB8AC3E}">
        <p14:creationId xmlns:p14="http://schemas.microsoft.com/office/powerpoint/2010/main" val="254945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dirty="0">
                <a:solidFill>
                  <a:srgbClr val="001F5F"/>
                </a:solidFill>
                <a:latin typeface="Cambria"/>
                <a:cs typeface="Cambria"/>
              </a:rPr>
              <a:t>Sample</a:t>
            </a:r>
            <a:r>
              <a:rPr lang="en-IN" sz="3600" b="0" spc="10" dirty="0">
                <a:solidFill>
                  <a:srgbClr val="001F5F"/>
                </a:solidFill>
                <a:latin typeface="Times New Roman"/>
                <a:cs typeface="Times New Roman"/>
              </a:rPr>
              <a:t> </a:t>
            </a:r>
            <a:r>
              <a:rPr lang="en-IN" sz="3600" dirty="0">
                <a:solidFill>
                  <a:srgbClr val="001F5F"/>
                </a:solidFill>
                <a:latin typeface="Cambria"/>
                <a:cs typeface="Cambria"/>
              </a:rPr>
              <a:t>Selection</a:t>
            </a:r>
            <a:r>
              <a:rPr lang="en-IN" sz="3600" b="0" spc="55" dirty="0">
                <a:solidFill>
                  <a:srgbClr val="001F5F"/>
                </a:solidFill>
                <a:latin typeface="Times New Roman"/>
                <a:cs typeface="Times New Roman"/>
              </a:rPr>
              <a:t> </a:t>
            </a:r>
            <a:r>
              <a:rPr lang="en-IN" sz="3600" spc="-10" dirty="0">
                <a:solidFill>
                  <a:srgbClr val="001F5F"/>
                </a:solidFill>
                <a:latin typeface="Cambria"/>
                <a:cs typeface="Cambria"/>
              </a:rPr>
              <a:t>Criteria</a:t>
            </a:r>
            <a:endParaRPr lang="en-IN" sz="3600" dirty="0"/>
          </a:p>
        </p:txBody>
      </p:sp>
      <p:sp>
        <p:nvSpPr>
          <p:cNvPr id="3" name="Content Placeholder 2"/>
          <p:cNvSpPr>
            <a:spLocks noGrp="1"/>
          </p:cNvSpPr>
          <p:nvPr>
            <p:ph idx="1"/>
          </p:nvPr>
        </p:nvSpPr>
        <p:spPr/>
        <p:txBody>
          <a:bodyPr/>
          <a:lstStyle/>
          <a:p>
            <a:pPr marL="201930" marR="0" lvl="0" indent="-189230" defTabSz="914400" eaLnBrk="1" fontAlgn="auto" latinLnBrk="0" hangingPunct="1">
              <a:lnSpc>
                <a:spcPct val="100000"/>
              </a:lnSpc>
              <a:spcBef>
                <a:spcPts val="1610"/>
              </a:spcBef>
              <a:spcAft>
                <a:spcPts val="0"/>
              </a:spcAft>
              <a:buClrTx/>
              <a:buSzTx/>
              <a:buFontTx/>
              <a:buChar char="•"/>
              <a:tabLst>
                <a:tab pos="201930" algn="l"/>
              </a:tabLst>
              <a:defRPr/>
            </a:pPr>
            <a:r>
              <a:rPr lang="en-IN" sz="2200" u="sng" dirty="0"/>
              <a:t>Other points to select sample representative</a:t>
            </a:r>
            <a:r>
              <a:rPr lang="en-IN" sz="2200" dirty="0"/>
              <a:t>:</a:t>
            </a:r>
          </a:p>
          <a:p>
            <a:pPr marL="576580" marR="0" lvl="1" indent="-186055" defTabSz="914400" eaLnBrk="1" fontAlgn="auto" latinLnBrk="0" hangingPunct="1">
              <a:lnSpc>
                <a:spcPct val="100000"/>
              </a:lnSpc>
              <a:spcBef>
                <a:spcPts val="1555"/>
              </a:spcBef>
              <a:spcAft>
                <a:spcPts val="0"/>
              </a:spcAft>
              <a:buClrTx/>
              <a:buSzTx/>
              <a:buFontTx/>
              <a:buChar char="•"/>
              <a:tabLst>
                <a:tab pos="576580" algn="l"/>
              </a:tabLst>
              <a:defRPr/>
            </a:pPr>
            <a:r>
              <a:rPr lang="en-IN" sz="2200" dirty="0">
                <a:ea typeface="+mn-ea"/>
                <a:cs typeface="+mn-cs"/>
              </a:rPr>
              <a:t>Original equipment manufacturer (OEM)</a:t>
            </a:r>
          </a:p>
          <a:p>
            <a:pPr marL="576580" marR="0" lvl="1" indent="-186055" defTabSz="914400" eaLnBrk="1" fontAlgn="auto" latinLnBrk="0" hangingPunct="1">
              <a:lnSpc>
                <a:spcPct val="100000"/>
              </a:lnSpc>
              <a:spcBef>
                <a:spcPts val="1525"/>
              </a:spcBef>
              <a:spcAft>
                <a:spcPts val="0"/>
              </a:spcAft>
              <a:buClrTx/>
              <a:buSzTx/>
              <a:buFontTx/>
              <a:buChar char="•"/>
              <a:tabLst>
                <a:tab pos="576580" algn="l"/>
              </a:tabLst>
              <a:defRPr/>
            </a:pPr>
            <a:r>
              <a:rPr lang="en-IN" sz="2200" dirty="0">
                <a:ea typeface="+mn-ea"/>
                <a:cs typeface="+mn-cs"/>
              </a:rPr>
              <a:t>Unique Product Line (UPL)</a:t>
            </a:r>
          </a:p>
          <a:p>
            <a:pPr marL="576580" marR="0" lvl="1" indent="-186055" defTabSz="914400" eaLnBrk="1" fontAlgn="auto" latinLnBrk="0" hangingPunct="1">
              <a:lnSpc>
                <a:spcPct val="100000"/>
              </a:lnSpc>
              <a:spcBef>
                <a:spcPts val="1520"/>
              </a:spcBef>
              <a:spcAft>
                <a:spcPts val="0"/>
              </a:spcAft>
              <a:buClrTx/>
              <a:buSzTx/>
              <a:buFontTx/>
              <a:buChar char="•"/>
              <a:tabLst>
                <a:tab pos="576580" algn="l"/>
              </a:tabLst>
              <a:defRPr/>
            </a:pPr>
            <a:r>
              <a:rPr lang="en-IN" sz="2200" dirty="0">
                <a:ea typeface="+mn-ea"/>
                <a:cs typeface="+mn-cs"/>
              </a:rPr>
              <a:t>Highly customised product (HCP)</a:t>
            </a:r>
          </a:p>
          <a:p>
            <a:pPr marL="576580" marR="0" lvl="1" indent="-186055" defTabSz="914400" eaLnBrk="1" fontAlgn="auto" latinLnBrk="0" hangingPunct="1">
              <a:lnSpc>
                <a:spcPct val="100000"/>
              </a:lnSpc>
              <a:spcBef>
                <a:spcPts val="1525"/>
              </a:spcBef>
              <a:spcAft>
                <a:spcPts val="0"/>
              </a:spcAft>
              <a:buClrTx/>
              <a:buSzTx/>
              <a:buFontTx/>
              <a:buChar char="•"/>
              <a:tabLst>
                <a:tab pos="576580" algn="l"/>
              </a:tabLst>
              <a:defRPr/>
            </a:pPr>
            <a:r>
              <a:rPr lang="en-IN" sz="2200" dirty="0">
                <a:ea typeface="+mn-ea"/>
                <a:cs typeface="+mn-cs"/>
              </a:rPr>
              <a:t>Highest fee.</a:t>
            </a:r>
          </a:p>
          <a:p>
            <a:endParaRPr lang="en-IN" dirty="0"/>
          </a:p>
        </p:txBody>
      </p:sp>
    </p:spTree>
    <p:extLst>
      <p:ext uri="{BB962C8B-B14F-4D97-AF65-F5344CB8AC3E}">
        <p14:creationId xmlns:p14="http://schemas.microsoft.com/office/powerpoint/2010/main" val="2672615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Cambria"/>
                <a:cs typeface="Cambria"/>
              </a:rPr>
              <a:t>Questionnaire</a:t>
            </a:r>
            <a:r>
              <a:rPr lang="en-IN" b="0" spc="10" dirty="0">
                <a:latin typeface="Times New Roman"/>
                <a:cs typeface="Times New Roman"/>
              </a:rPr>
              <a:t> </a:t>
            </a:r>
            <a:r>
              <a:rPr lang="en-IN" dirty="0">
                <a:latin typeface="Cambria"/>
                <a:cs typeface="Cambria"/>
              </a:rPr>
              <a:t>..</a:t>
            </a:r>
            <a:r>
              <a:rPr lang="en-IN" b="0" spc="-40" dirty="0">
                <a:latin typeface="Times New Roman"/>
                <a:cs typeface="Times New Roman"/>
              </a:rPr>
              <a:t> </a:t>
            </a:r>
            <a:r>
              <a:rPr lang="en-IN" sz="3600" b="0" spc="-35" dirty="0">
                <a:solidFill>
                  <a:srgbClr val="000000"/>
                </a:solidFill>
                <a:latin typeface="Cambria"/>
                <a:cs typeface="Cambria"/>
              </a:rPr>
              <a:t>PART</a:t>
            </a:r>
            <a:r>
              <a:rPr lang="en-IN" sz="3600" b="0" spc="-5" dirty="0">
                <a:solidFill>
                  <a:srgbClr val="000000"/>
                </a:solidFill>
                <a:latin typeface="Times New Roman"/>
                <a:cs typeface="Times New Roman"/>
              </a:rPr>
              <a:t> </a:t>
            </a:r>
            <a:r>
              <a:rPr lang="en-IN" sz="3600" b="0" spc="-50" dirty="0">
                <a:solidFill>
                  <a:srgbClr val="000000"/>
                </a:solidFill>
                <a:latin typeface="Cambria"/>
                <a:cs typeface="Cambria"/>
              </a:rPr>
              <a:t>A</a:t>
            </a:r>
            <a:endParaRPr lang="en-IN" dirty="0"/>
          </a:p>
        </p:txBody>
      </p:sp>
      <p:sp>
        <p:nvSpPr>
          <p:cNvPr id="3" name="Content Placeholder 2"/>
          <p:cNvSpPr>
            <a:spLocks noGrp="1"/>
          </p:cNvSpPr>
          <p:nvPr>
            <p:ph idx="1"/>
          </p:nvPr>
        </p:nvSpPr>
        <p:spPr/>
        <p:txBody>
          <a:bodyPr/>
          <a:lstStyle/>
          <a:p>
            <a:pPr marL="469900" marR="113664" indent="-457200" defTabSz="914400" eaLnBrk="1" fontAlgn="auto" latinLnBrk="0" hangingPunct="1">
              <a:lnSpc>
                <a:spcPct val="101499"/>
              </a:lnSpc>
              <a:spcBef>
                <a:spcPts val="95"/>
              </a:spcBef>
              <a:spcAft>
                <a:spcPts val="0"/>
              </a:spcAft>
              <a:buClrTx/>
              <a:buSzTx/>
              <a:buFont typeface="+mj-lt"/>
              <a:buAutoNum type="arabicPeriod"/>
              <a:tabLst>
                <a:tab pos="201295" algn="l"/>
              </a:tabLst>
              <a:defRPr/>
            </a:pPr>
            <a:r>
              <a:rPr lang="en-IN" sz="2200" dirty="0"/>
              <a:t>Disciplinary proceedings if any</a:t>
            </a:r>
          </a:p>
          <a:p>
            <a:pPr marL="469900" marR="113664" indent="-457200" defTabSz="914400" eaLnBrk="1" fontAlgn="auto" latinLnBrk="0" hangingPunct="1">
              <a:lnSpc>
                <a:spcPct val="101499"/>
              </a:lnSpc>
              <a:spcBef>
                <a:spcPts val="95"/>
              </a:spcBef>
              <a:spcAft>
                <a:spcPts val="0"/>
              </a:spcAft>
              <a:buClrTx/>
              <a:buSzTx/>
              <a:buFont typeface="+mj-lt"/>
              <a:buAutoNum type="arabicPeriod"/>
              <a:tabLst>
                <a:tab pos="201295" algn="l"/>
              </a:tabLst>
              <a:defRPr/>
            </a:pPr>
            <a:r>
              <a:rPr lang="en-IN" sz="2200" dirty="0"/>
              <a:t>Client obtained through the process of tendering</a:t>
            </a:r>
          </a:p>
          <a:p>
            <a:pPr marL="469900" marR="113664" indent="-457200" defTabSz="914400" eaLnBrk="1" fontAlgn="auto" latinLnBrk="0" hangingPunct="1">
              <a:lnSpc>
                <a:spcPct val="101499"/>
              </a:lnSpc>
              <a:spcBef>
                <a:spcPts val="95"/>
              </a:spcBef>
              <a:spcAft>
                <a:spcPts val="0"/>
              </a:spcAft>
              <a:buClrTx/>
              <a:buSzTx/>
              <a:buFont typeface="+mj-lt"/>
              <a:buAutoNum type="arabicPeriod"/>
              <a:tabLst>
                <a:tab pos="201295" algn="l"/>
              </a:tabLst>
              <a:defRPr/>
            </a:pPr>
            <a:r>
              <a:rPr lang="en-IN" sz="2200" dirty="0"/>
              <a:t>Details of the assurance clients ( </a:t>
            </a:r>
            <a:r>
              <a:rPr lang="en-IN" sz="2200" dirty="0" err="1"/>
              <a:t>S.No</a:t>
            </a:r>
            <a:r>
              <a:rPr lang="en-IN" sz="2200" dirty="0"/>
              <a:t> 23 ) in format for Head office and branch separately for the period of review year wise – Below format for reference.</a:t>
            </a:r>
          </a:p>
          <a:p>
            <a:pPr marL="12700" marR="113664" indent="0" defTabSz="914400" eaLnBrk="1" fontAlgn="auto" latinLnBrk="0" hangingPunct="1">
              <a:lnSpc>
                <a:spcPct val="101499"/>
              </a:lnSpc>
              <a:spcBef>
                <a:spcPts val="95"/>
              </a:spcBef>
              <a:spcAft>
                <a:spcPts val="0"/>
              </a:spcAft>
              <a:buClrTx/>
              <a:buSzTx/>
              <a:buNone/>
              <a:tabLst>
                <a:tab pos="201295" algn="l"/>
              </a:tabLst>
              <a:defRPr/>
            </a:pPr>
            <a:endParaRPr lang="en-IN" sz="2200" dirty="0"/>
          </a:p>
          <a:p>
            <a:endParaRPr lang="en-IN" dirty="0"/>
          </a:p>
          <a:p>
            <a:endParaRPr lang="en-IN" dirty="0"/>
          </a:p>
          <a:p>
            <a:pPr marL="916305" marR="0" lvl="0" indent="0" defTabSz="914400" eaLnBrk="1" fontAlgn="auto" latinLnBrk="0" hangingPunct="1">
              <a:lnSpc>
                <a:spcPct val="100000"/>
              </a:lnSpc>
              <a:spcBef>
                <a:spcPts val="590"/>
              </a:spcBef>
              <a:spcAft>
                <a:spcPts val="0"/>
              </a:spcAft>
              <a:buClrTx/>
              <a:buSzTx/>
              <a:buFontTx/>
              <a:buNone/>
              <a:tabLst/>
              <a:defRPr/>
            </a:pPr>
            <a:r>
              <a:rPr lang="en-IN" sz="2000" dirty="0"/>
              <a:t>*Serial No A to K ( Total 11 categories + Tender )</a:t>
            </a:r>
          </a:p>
          <a:p>
            <a:pPr marL="857885" marR="0" lvl="0" indent="0" defTabSz="914400" eaLnBrk="1" fontAlgn="auto" latinLnBrk="0" hangingPunct="1">
              <a:lnSpc>
                <a:spcPct val="100000"/>
              </a:lnSpc>
              <a:spcBef>
                <a:spcPts val="490"/>
              </a:spcBef>
              <a:spcAft>
                <a:spcPts val="0"/>
              </a:spcAft>
              <a:buClrTx/>
              <a:buSzTx/>
              <a:buFontTx/>
              <a:buNone/>
              <a:tabLst/>
              <a:defRPr/>
            </a:pPr>
            <a:r>
              <a:rPr lang="en-IN" sz="2000" dirty="0"/>
              <a:t>**Type of engagement (1) Central Statutory Audit (CSA), (2) Statutory Audit (SA), (3) Tax Audit (TA),</a:t>
            </a:r>
          </a:p>
          <a:p>
            <a:pPr marL="1028700" marR="0" lvl="0" indent="0" defTabSz="914400" eaLnBrk="1" fontAlgn="auto" latinLnBrk="0" hangingPunct="1">
              <a:lnSpc>
                <a:spcPct val="100000"/>
              </a:lnSpc>
              <a:spcBef>
                <a:spcPts val="495"/>
              </a:spcBef>
              <a:spcAft>
                <a:spcPts val="0"/>
              </a:spcAft>
              <a:buClrTx/>
              <a:buSzTx/>
              <a:buFontTx/>
              <a:buNone/>
              <a:tabLst/>
              <a:defRPr/>
            </a:pPr>
            <a:r>
              <a:rPr lang="en-IN" sz="2000" dirty="0"/>
              <a:t>(4) Internal Audit (IA), (5) GST Audit (6) Others</a:t>
            </a:r>
          </a:p>
          <a:p>
            <a:endParaRPr lang="en-IN" dirty="0"/>
          </a:p>
        </p:txBody>
      </p:sp>
      <p:pic>
        <p:nvPicPr>
          <p:cNvPr id="4" name="Picture 3"/>
          <p:cNvPicPr>
            <a:picLocks noChangeAspect="1"/>
          </p:cNvPicPr>
          <p:nvPr/>
        </p:nvPicPr>
        <p:blipFill>
          <a:blip r:embed="rId2">
            <a:duotone>
              <a:prstClr val="black"/>
              <a:schemeClr val="accent3">
                <a:tint val="45000"/>
                <a:satMod val="400000"/>
              </a:schemeClr>
            </a:duotone>
          </a:blip>
          <a:stretch>
            <a:fillRect/>
          </a:stretch>
        </p:blipFill>
        <p:spPr>
          <a:xfrm>
            <a:off x="107504" y="3573016"/>
            <a:ext cx="8908118" cy="1499746"/>
          </a:xfrm>
          <a:prstGeom prst="rect">
            <a:avLst/>
          </a:prstGeom>
        </p:spPr>
      </p:pic>
    </p:spTree>
    <p:extLst>
      <p:ext uri="{BB962C8B-B14F-4D97-AF65-F5344CB8AC3E}">
        <p14:creationId xmlns:p14="http://schemas.microsoft.com/office/powerpoint/2010/main" val="26207412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Cambria"/>
                <a:cs typeface="Cambria"/>
              </a:rPr>
              <a:t>Questionnaire</a:t>
            </a:r>
            <a:r>
              <a:rPr lang="en-IN" b="0" spc="10" dirty="0">
                <a:latin typeface="Times New Roman"/>
                <a:cs typeface="Times New Roman"/>
              </a:rPr>
              <a:t> </a:t>
            </a:r>
            <a:r>
              <a:rPr lang="en-IN" dirty="0">
                <a:latin typeface="Cambria"/>
                <a:cs typeface="Cambria"/>
              </a:rPr>
              <a:t>..</a:t>
            </a:r>
            <a:r>
              <a:rPr lang="en-IN" b="0" spc="-40" dirty="0">
                <a:latin typeface="Times New Roman"/>
                <a:cs typeface="Times New Roman"/>
              </a:rPr>
              <a:t> </a:t>
            </a:r>
            <a:r>
              <a:rPr lang="en-IN" sz="3600" b="0" spc="-35" dirty="0">
                <a:solidFill>
                  <a:srgbClr val="000000"/>
                </a:solidFill>
                <a:latin typeface="Cambria"/>
                <a:cs typeface="Cambria"/>
              </a:rPr>
              <a:t>PART</a:t>
            </a:r>
            <a:r>
              <a:rPr lang="en-IN" sz="3600" b="0" spc="-5" dirty="0">
                <a:solidFill>
                  <a:srgbClr val="000000"/>
                </a:solidFill>
                <a:latin typeface="Times New Roman"/>
                <a:cs typeface="Times New Roman"/>
              </a:rPr>
              <a:t> </a:t>
            </a:r>
            <a:r>
              <a:rPr lang="en-IN" sz="3600" b="0" spc="-50" dirty="0">
                <a:solidFill>
                  <a:srgbClr val="000000"/>
                </a:solidFill>
                <a:latin typeface="Cambria"/>
                <a:cs typeface="Cambria"/>
              </a:rPr>
              <a:t>A</a:t>
            </a:r>
            <a:endParaRPr lang="en-IN" dirty="0"/>
          </a:p>
        </p:txBody>
      </p:sp>
      <p:sp>
        <p:nvSpPr>
          <p:cNvPr id="3" name="Content Placeholder 2"/>
          <p:cNvSpPr>
            <a:spLocks noGrp="1"/>
          </p:cNvSpPr>
          <p:nvPr>
            <p:ph idx="1"/>
          </p:nvPr>
        </p:nvSpPr>
        <p:spPr/>
        <p:txBody>
          <a:bodyPr/>
          <a:lstStyle/>
          <a:p>
            <a:pPr marL="469900" marR="113664" lvl="0" indent="-457200" eaLnBrk="1" fontAlgn="auto" hangingPunct="1">
              <a:lnSpc>
                <a:spcPct val="101499"/>
              </a:lnSpc>
              <a:spcBef>
                <a:spcPts val="95"/>
              </a:spcBef>
              <a:spcAft>
                <a:spcPts val="0"/>
              </a:spcAft>
              <a:buClrTx/>
              <a:buSzTx/>
              <a:buFont typeface="Arial" panose="020B0604020202020204" pitchFamily="34" charset="0"/>
              <a:buChar char="•"/>
              <a:tabLst>
                <a:tab pos="201295" algn="l"/>
              </a:tabLst>
              <a:defRPr/>
            </a:pPr>
            <a:r>
              <a:rPr lang="en-IN" sz="2200" dirty="0"/>
              <a:t>Period Covered: details of assurance clients where report / certificate has been signed during the period under review i.e. means three financial years preceding the year in which the Practice Unit is selected or such other period or any period as may be prescribed by Board for conducting a Peer Review in a specific case.</a:t>
            </a:r>
          </a:p>
          <a:p>
            <a:pPr marL="469900" marR="113664" lvl="0" indent="-457200" eaLnBrk="1" fontAlgn="auto" hangingPunct="1">
              <a:lnSpc>
                <a:spcPct val="101499"/>
              </a:lnSpc>
              <a:spcBef>
                <a:spcPts val="95"/>
              </a:spcBef>
              <a:spcAft>
                <a:spcPts val="0"/>
              </a:spcAft>
              <a:buClrTx/>
              <a:buSzTx/>
              <a:buFont typeface="Arial" panose="020B0604020202020204" pitchFamily="34" charset="0"/>
              <a:buChar char="•"/>
              <a:tabLst>
                <a:tab pos="201295" algn="l"/>
              </a:tabLst>
              <a:defRPr/>
            </a:pPr>
            <a:r>
              <a:rPr lang="en-IN" sz="2200" dirty="0"/>
              <a:t>Part A – Firm information, 22 points, with Annexure A for List of attestation Services</a:t>
            </a:r>
          </a:p>
        </p:txBody>
      </p:sp>
    </p:spTree>
    <p:extLst>
      <p:ext uri="{BB962C8B-B14F-4D97-AF65-F5344CB8AC3E}">
        <p14:creationId xmlns:p14="http://schemas.microsoft.com/office/powerpoint/2010/main" val="3295793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Cambria"/>
                <a:cs typeface="Cambria"/>
              </a:rPr>
              <a:t>Questionnaire</a:t>
            </a:r>
            <a:r>
              <a:rPr lang="en-IN" b="0" spc="10" dirty="0">
                <a:latin typeface="Times New Roman"/>
                <a:cs typeface="Times New Roman"/>
              </a:rPr>
              <a:t> </a:t>
            </a:r>
            <a:r>
              <a:rPr lang="en-IN" dirty="0">
                <a:latin typeface="Cambria"/>
                <a:cs typeface="Cambria"/>
              </a:rPr>
              <a:t>..</a:t>
            </a:r>
            <a:r>
              <a:rPr lang="en-IN" b="0" spc="-40" dirty="0">
                <a:latin typeface="Times New Roman"/>
                <a:cs typeface="Times New Roman"/>
              </a:rPr>
              <a:t> </a:t>
            </a:r>
            <a:r>
              <a:rPr lang="en-IN" sz="3600" b="0" spc="-35" dirty="0">
                <a:solidFill>
                  <a:srgbClr val="000000"/>
                </a:solidFill>
                <a:latin typeface="Cambria"/>
                <a:cs typeface="Cambria"/>
              </a:rPr>
              <a:t>PART</a:t>
            </a:r>
            <a:r>
              <a:rPr lang="en-IN" sz="3600" b="0" spc="-5" dirty="0">
                <a:solidFill>
                  <a:srgbClr val="000000"/>
                </a:solidFill>
                <a:latin typeface="Times New Roman"/>
                <a:cs typeface="Times New Roman"/>
              </a:rPr>
              <a:t> </a:t>
            </a:r>
            <a:r>
              <a:rPr lang="en-IN" sz="3600" b="0" spc="-50" dirty="0">
                <a:solidFill>
                  <a:srgbClr val="000000"/>
                </a:solidFill>
                <a:latin typeface="Cambria"/>
                <a:cs typeface="Cambria"/>
              </a:rPr>
              <a:t>A</a:t>
            </a:r>
            <a:endParaRPr lang="en-IN" dirty="0"/>
          </a:p>
        </p:txBody>
      </p:sp>
      <p:sp>
        <p:nvSpPr>
          <p:cNvPr id="3" name="Content Placeholder 2"/>
          <p:cNvSpPr>
            <a:spLocks noGrp="1"/>
          </p:cNvSpPr>
          <p:nvPr>
            <p:ph idx="1"/>
          </p:nvPr>
        </p:nvSpPr>
        <p:spPr/>
        <p:txBody>
          <a:bodyPr/>
          <a:lstStyle/>
          <a:p>
            <a:pPr marL="200660" marR="0" lvl="0" indent="-187960" defTabSz="914400" eaLnBrk="1" fontAlgn="auto" latinLnBrk="0" hangingPunct="1">
              <a:lnSpc>
                <a:spcPct val="100000"/>
              </a:lnSpc>
              <a:spcBef>
                <a:spcPts val="385"/>
              </a:spcBef>
              <a:spcAft>
                <a:spcPts val="0"/>
              </a:spcAft>
              <a:buClrTx/>
              <a:buSzTx/>
              <a:buFont typeface="Arial MT"/>
              <a:buChar char="•"/>
              <a:tabLst>
                <a:tab pos="200660" algn="l"/>
              </a:tabLst>
              <a:defRPr/>
            </a:pPr>
            <a:r>
              <a:rPr lang="en-IN" sz="2200" dirty="0"/>
              <a:t>Part B – on General Controls based on SQC with VI sub parts:</a:t>
            </a:r>
          </a:p>
          <a:p>
            <a:pPr marL="577850" marR="0" lvl="1" indent="-187325" defTabSz="914400" eaLnBrk="1" fontAlgn="auto" latinLnBrk="0" hangingPunct="1">
              <a:lnSpc>
                <a:spcPct val="100000"/>
              </a:lnSpc>
              <a:spcBef>
                <a:spcPts val="200"/>
              </a:spcBef>
              <a:spcAft>
                <a:spcPts val="0"/>
              </a:spcAft>
              <a:buClrTx/>
              <a:buSzTx/>
              <a:buFont typeface="Arial MT"/>
              <a:buChar char="•"/>
              <a:tabLst>
                <a:tab pos="577850" algn="l"/>
              </a:tabLst>
              <a:defRPr/>
            </a:pPr>
            <a:r>
              <a:rPr lang="en-IN" sz="2200" dirty="0">
                <a:ea typeface="+mn-ea"/>
                <a:cs typeface="+mn-cs"/>
              </a:rPr>
              <a:t>Leadership Responsibilities For Quality Within The Firm ( 10 points )</a:t>
            </a:r>
          </a:p>
          <a:p>
            <a:pPr marL="577850" marR="0" lvl="1" indent="-187325" defTabSz="914400" eaLnBrk="1" fontAlgn="auto" latinLnBrk="0" hangingPunct="1">
              <a:lnSpc>
                <a:spcPct val="100000"/>
              </a:lnSpc>
              <a:spcBef>
                <a:spcPts val="165"/>
              </a:spcBef>
              <a:spcAft>
                <a:spcPts val="0"/>
              </a:spcAft>
              <a:buClrTx/>
              <a:buSzTx/>
              <a:buFont typeface="Arial MT"/>
              <a:buChar char="•"/>
              <a:tabLst>
                <a:tab pos="577850" algn="l"/>
              </a:tabLst>
              <a:defRPr/>
            </a:pPr>
            <a:r>
              <a:rPr lang="en-IN" sz="2200" dirty="0">
                <a:ea typeface="+mn-ea"/>
                <a:cs typeface="+mn-cs"/>
              </a:rPr>
              <a:t>Ethical Requirements ( 15 points )</a:t>
            </a:r>
          </a:p>
          <a:p>
            <a:pPr marL="577850" marR="0" lvl="1" indent="-187325" defTabSz="914400" eaLnBrk="1" fontAlgn="auto" latinLnBrk="0" hangingPunct="1">
              <a:lnSpc>
                <a:spcPct val="100000"/>
              </a:lnSpc>
              <a:spcBef>
                <a:spcPts val="155"/>
              </a:spcBef>
              <a:spcAft>
                <a:spcPts val="0"/>
              </a:spcAft>
              <a:buClrTx/>
              <a:buSzTx/>
              <a:buFont typeface="Arial MT"/>
              <a:buChar char="•"/>
              <a:tabLst>
                <a:tab pos="577850" algn="l"/>
              </a:tabLst>
              <a:defRPr/>
            </a:pPr>
            <a:r>
              <a:rPr lang="en-IN" sz="2200" dirty="0">
                <a:ea typeface="+mn-ea"/>
                <a:cs typeface="+mn-cs"/>
              </a:rPr>
              <a:t>Acceptance and Continuance of Client Relationships and Specific Engagements (7 points)</a:t>
            </a:r>
          </a:p>
          <a:p>
            <a:pPr marL="577850" marR="0" lvl="1" indent="-187325" defTabSz="914400" eaLnBrk="1" fontAlgn="auto" latinLnBrk="0" hangingPunct="1">
              <a:lnSpc>
                <a:spcPct val="100000"/>
              </a:lnSpc>
              <a:spcBef>
                <a:spcPts val="170"/>
              </a:spcBef>
              <a:spcAft>
                <a:spcPts val="0"/>
              </a:spcAft>
              <a:buClrTx/>
              <a:buSzTx/>
              <a:buFont typeface="Arial MT"/>
              <a:buChar char="•"/>
              <a:tabLst>
                <a:tab pos="577850" algn="l"/>
              </a:tabLst>
              <a:defRPr/>
            </a:pPr>
            <a:r>
              <a:rPr lang="en-IN" sz="2200" dirty="0">
                <a:ea typeface="+mn-ea"/>
                <a:cs typeface="+mn-cs"/>
              </a:rPr>
              <a:t>Human Resources ( 10 points )</a:t>
            </a:r>
          </a:p>
          <a:p>
            <a:pPr marL="577850" marR="0" lvl="1" indent="-187325" defTabSz="914400" eaLnBrk="1" fontAlgn="auto" latinLnBrk="0" hangingPunct="1">
              <a:lnSpc>
                <a:spcPct val="100000"/>
              </a:lnSpc>
              <a:spcBef>
                <a:spcPts val="155"/>
              </a:spcBef>
              <a:spcAft>
                <a:spcPts val="0"/>
              </a:spcAft>
              <a:buClrTx/>
              <a:buSzTx/>
              <a:buFont typeface="Arial MT"/>
              <a:buChar char="•"/>
              <a:tabLst>
                <a:tab pos="577850" algn="l"/>
              </a:tabLst>
              <a:defRPr/>
            </a:pPr>
            <a:r>
              <a:rPr lang="en-IN" sz="2200" dirty="0">
                <a:ea typeface="+mn-ea"/>
                <a:cs typeface="+mn-cs"/>
              </a:rPr>
              <a:t>Engagement Performance (20 points )</a:t>
            </a:r>
          </a:p>
          <a:p>
            <a:pPr marL="577850" marR="0" lvl="1" indent="-187325" defTabSz="914400" eaLnBrk="1" fontAlgn="auto" latinLnBrk="0" hangingPunct="1">
              <a:lnSpc>
                <a:spcPct val="100000"/>
              </a:lnSpc>
              <a:spcBef>
                <a:spcPts val="145"/>
              </a:spcBef>
              <a:spcAft>
                <a:spcPts val="0"/>
              </a:spcAft>
              <a:buClrTx/>
              <a:buSzTx/>
              <a:buFont typeface="Arial MT"/>
              <a:buChar char="•"/>
              <a:tabLst>
                <a:tab pos="577850" algn="l"/>
              </a:tabLst>
              <a:defRPr/>
            </a:pPr>
            <a:r>
              <a:rPr lang="en-IN" sz="2200" dirty="0">
                <a:ea typeface="+mn-ea"/>
                <a:cs typeface="+mn-cs"/>
              </a:rPr>
              <a:t>Monitoring ( 6 points )</a:t>
            </a:r>
          </a:p>
          <a:p>
            <a:pPr marL="200660" marR="0" lvl="0" indent="-187960" defTabSz="914400" eaLnBrk="1" fontAlgn="auto" latinLnBrk="0" hangingPunct="1">
              <a:lnSpc>
                <a:spcPct val="100000"/>
              </a:lnSpc>
              <a:spcBef>
                <a:spcPts val="355"/>
              </a:spcBef>
              <a:spcAft>
                <a:spcPts val="0"/>
              </a:spcAft>
              <a:buClrTx/>
              <a:buSzTx/>
              <a:buFont typeface="Arial MT"/>
              <a:buChar char="•"/>
              <a:tabLst>
                <a:tab pos="200660" algn="l"/>
              </a:tabLst>
              <a:defRPr/>
            </a:pPr>
            <a:r>
              <a:rPr lang="en-IN" sz="2200" dirty="0"/>
              <a:t>Part C on AQMM with 3 Sections:</a:t>
            </a:r>
          </a:p>
          <a:p>
            <a:pPr marL="577850" marR="0" lvl="1" indent="-187325" defTabSz="914400" eaLnBrk="1" fontAlgn="auto" latinLnBrk="0" hangingPunct="1">
              <a:lnSpc>
                <a:spcPct val="100000"/>
              </a:lnSpc>
              <a:spcBef>
                <a:spcPts val="210"/>
              </a:spcBef>
              <a:spcAft>
                <a:spcPts val="0"/>
              </a:spcAft>
              <a:buClrTx/>
              <a:buSzTx/>
              <a:buFont typeface="Arial MT"/>
              <a:buChar char="•"/>
              <a:tabLst>
                <a:tab pos="577850" algn="l"/>
              </a:tabLst>
              <a:defRPr/>
            </a:pPr>
            <a:r>
              <a:rPr lang="en-IN" sz="2200" dirty="0">
                <a:ea typeface="+mn-ea"/>
                <a:cs typeface="+mn-cs"/>
              </a:rPr>
              <a:t>Practice Management</a:t>
            </a:r>
          </a:p>
          <a:p>
            <a:pPr marL="577850" marR="0" lvl="1" indent="-187325" defTabSz="914400" eaLnBrk="1" fontAlgn="auto" latinLnBrk="0" hangingPunct="1">
              <a:lnSpc>
                <a:spcPct val="100000"/>
              </a:lnSpc>
              <a:spcBef>
                <a:spcPts val="155"/>
              </a:spcBef>
              <a:spcAft>
                <a:spcPts val="0"/>
              </a:spcAft>
              <a:buClrTx/>
              <a:buSzTx/>
              <a:buFont typeface="Arial MT"/>
              <a:buChar char="•"/>
              <a:tabLst>
                <a:tab pos="577850" algn="l"/>
              </a:tabLst>
              <a:defRPr/>
            </a:pPr>
            <a:r>
              <a:rPr lang="en-IN" sz="2200" dirty="0">
                <a:ea typeface="+mn-ea"/>
                <a:cs typeface="+mn-cs"/>
              </a:rPr>
              <a:t>Human Resource Management</a:t>
            </a:r>
          </a:p>
          <a:p>
            <a:pPr marL="577850" marR="0" lvl="1" indent="-187325" defTabSz="914400" eaLnBrk="1" fontAlgn="auto" latinLnBrk="0" hangingPunct="1">
              <a:lnSpc>
                <a:spcPct val="100000"/>
              </a:lnSpc>
              <a:spcBef>
                <a:spcPts val="170"/>
              </a:spcBef>
              <a:spcAft>
                <a:spcPts val="0"/>
              </a:spcAft>
              <a:buClrTx/>
              <a:buSzTx/>
              <a:buFont typeface="Arial MT"/>
              <a:buChar char="•"/>
              <a:tabLst>
                <a:tab pos="577850" algn="l"/>
              </a:tabLst>
              <a:defRPr/>
            </a:pPr>
            <a:r>
              <a:rPr lang="en-IN" sz="2200" dirty="0">
                <a:ea typeface="+mn-ea"/>
                <a:cs typeface="+mn-cs"/>
              </a:rPr>
              <a:t>Practice Management – Strategic/Functional</a:t>
            </a:r>
          </a:p>
          <a:p>
            <a:endParaRPr lang="en-IN" sz="2200" dirty="0"/>
          </a:p>
        </p:txBody>
      </p:sp>
    </p:spTree>
    <p:extLst>
      <p:ext uri="{BB962C8B-B14F-4D97-AF65-F5344CB8AC3E}">
        <p14:creationId xmlns:p14="http://schemas.microsoft.com/office/powerpoint/2010/main" val="1475514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2700" marR="5080">
              <a:lnSpc>
                <a:spcPct val="90400"/>
              </a:lnSpc>
              <a:spcBef>
                <a:spcPts val="565"/>
              </a:spcBef>
            </a:pPr>
            <a:r>
              <a:rPr lang="en-IN" sz="3600" spc="-10" dirty="0">
                <a:latin typeface="Calibri Light"/>
                <a:cs typeface="Calibri Light"/>
              </a:rPr>
              <a:t>Audit</a:t>
            </a:r>
            <a:r>
              <a:rPr lang="en-IN" sz="3600" spc="-10" dirty="0">
                <a:latin typeface="Times New Roman"/>
                <a:cs typeface="Times New Roman"/>
              </a:rPr>
              <a:t> </a:t>
            </a:r>
            <a:r>
              <a:rPr lang="en-IN" sz="3600" spc="-10" dirty="0">
                <a:latin typeface="Calibri Light"/>
                <a:cs typeface="Calibri Light"/>
              </a:rPr>
              <a:t>Quality</a:t>
            </a:r>
            <a:r>
              <a:rPr lang="en-IN" sz="3600" spc="-10" dirty="0">
                <a:latin typeface="Times New Roman"/>
                <a:cs typeface="Times New Roman"/>
              </a:rPr>
              <a:t> </a:t>
            </a:r>
            <a:r>
              <a:rPr lang="en-IN" sz="3600" spc="-10" dirty="0">
                <a:latin typeface="Calibri Light"/>
                <a:cs typeface="Calibri Light"/>
              </a:rPr>
              <a:t>Maturity</a:t>
            </a:r>
            <a:r>
              <a:rPr lang="en-IN" sz="3600" spc="-10" dirty="0">
                <a:latin typeface="Times New Roman"/>
                <a:cs typeface="Times New Roman"/>
              </a:rPr>
              <a:t> </a:t>
            </a:r>
            <a:r>
              <a:rPr lang="en-IN" sz="3600" dirty="0">
                <a:latin typeface="Calibri Light"/>
                <a:cs typeface="Calibri Light"/>
              </a:rPr>
              <a:t>Model</a:t>
            </a:r>
            <a:r>
              <a:rPr lang="en-IN" sz="3600" spc="-110" dirty="0">
                <a:latin typeface="Times New Roman"/>
                <a:cs typeface="Times New Roman"/>
              </a:rPr>
              <a:t> </a:t>
            </a:r>
            <a:r>
              <a:rPr lang="en-IN" sz="3600" spc="-50" dirty="0">
                <a:latin typeface="Calibri Light"/>
                <a:cs typeface="Calibri Light"/>
              </a:rPr>
              <a:t>-</a:t>
            </a:r>
            <a:r>
              <a:rPr lang="en-IN" sz="3600" spc="-50" dirty="0">
                <a:latin typeface="Times New Roman"/>
                <a:cs typeface="Times New Roman"/>
              </a:rPr>
              <a:t> </a:t>
            </a:r>
            <a:r>
              <a:rPr lang="en-IN" sz="3600" spc="-25" dirty="0">
                <a:latin typeface="Calibri Light"/>
                <a:cs typeface="Calibri Light"/>
              </a:rPr>
              <a:t>Version</a:t>
            </a:r>
            <a:r>
              <a:rPr lang="en-IN" sz="3600" spc="-200" dirty="0">
                <a:latin typeface="Times New Roman"/>
                <a:cs typeface="Times New Roman"/>
              </a:rPr>
              <a:t> </a:t>
            </a:r>
            <a:r>
              <a:rPr lang="en-IN" sz="3600" spc="-25" dirty="0">
                <a:latin typeface="Calibri Light"/>
                <a:cs typeface="Calibri Light"/>
              </a:rPr>
              <a:t>1.0</a:t>
            </a:r>
            <a:r>
              <a:rPr lang="en-IN" sz="3600" spc="-25" dirty="0">
                <a:latin typeface="Times New Roman"/>
                <a:cs typeface="Times New Roman"/>
              </a:rPr>
              <a:t> </a:t>
            </a:r>
            <a:r>
              <a:rPr lang="en-IN" sz="3600" spc="-45" dirty="0">
                <a:latin typeface="Calibri Light"/>
                <a:cs typeface="Calibri Light"/>
              </a:rPr>
              <a:t>(AQMM</a:t>
            </a:r>
            <a:r>
              <a:rPr lang="en-IN" sz="3600" spc="-180" dirty="0">
                <a:latin typeface="Times New Roman"/>
                <a:cs typeface="Times New Roman"/>
              </a:rPr>
              <a:t> </a:t>
            </a:r>
            <a:r>
              <a:rPr lang="en-IN" sz="3600" spc="-10" dirty="0">
                <a:latin typeface="Calibri Light"/>
                <a:cs typeface="Calibri Light"/>
              </a:rPr>
              <a:t>v1.0)</a:t>
            </a:r>
            <a:endParaRPr lang="en-IN" sz="3600" dirty="0">
              <a:latin typeface="Calibri Light"/>
              <a:cs typeface="Calibri Light"/>
            </a:endParaRPr>
          </a:p>
        </p:txBody>
      </p:sp>
      <p:sp>
        <p:nvSpPr>
          <p:cNvPr id="3" name="Content Placeholder 2"/>
          <p:cNvSpPr>
            <a:spLocks noGrp="1"/>
          </p:cNvSpPr>
          <p:nvPr>
            <p:ph idx="1"/>
          </p:nvPr>
        </p:nvSpPr>
        <p:spPr/>
        <p:txBody>
          <a:bodyPr/>
          <a:lstStyle/>
          <a:p>
            <a:pPr marL="298450" indent="-285750" eaLnBrk="1" fontAlgn="auto" hangingPunct="1">
              <a:spcBef>
                <a:spcPts val="625"/>
              </a:spcBef>
              <a:spcAft>
                <a:spcPts val="0"/>
              </a:spcAft>
              <a:buClrTx/>
              <a:buSzTx/>
              <a:buFont typeface="Arial MT"/>
              <a:buChar char="•"/>
              <a:tabLst>
                <a:tab pos="200660" algn="l"/>
              </a:tabLst>
              <a:defRPr/>
            </a:pPr>
            <a:r>
              <a:rPr lang="en-IN" sz="2200" dirty="0"/>
              <a:t>Evaluation Matrix</a:t>
            </a:r>
          </a:p>
          <a:p>
            <a:pPr marL="297815" indent="-285750" eaLnBrk="1" fontAlgn="auto" hangingPunct="1">
              <a:spcBef>
                <a:spcPts val="855"/>
              </a:spcBef>
              <a:spcAft>
                <a:spcPts val="0"/>
              </a:spcAft>
              <a:buClrTx/>
              <a:buSzTx/>
              <a:buFont typeface="Arial MT"/>
              <a:buChar char="•"/>
              <a:tabLst>
                <a:tab pos="201295" algn="l"/>
              </a:tabLst>
              <a:defRPr/>
            </a:pPr>
            <a:r>
              <a:rPr lang="en-IN" sz="2200" dirty="0"/>
              <a:t>To enable audit firms to self-evaluate their current level of:</a:t>
            </a:r>
          </a:p>
          <a:p>
            <a:pPr marL="676275" lvl="1" eaLnBrk="1" fontAlgn="auto" hangingPunct="1">
              <a:spcBef>
                <a:spcPts val="180"/>
              </a:spcBef>
              <a:spcAft>
                <a:spcPts val="0"/>
              </a:spcAft>
              <a:buClrTx/>
              <a:buSzTx/>
              <a:buFont typeface="Arial MT"/>
              <a:buChar char="•"/>
              <a:tabLst>
                <a:tab pos="577215" algn="l"/>
              </a:tabLst>
              <a:defRPr/>
            </a:pPr>
            <a:r>
              <a:rPr lang="en-IN" sz="2200" dirty="0">
                <a:ea typeface="+mn-ea"/>
                <a:cs typeface="+mn-cs"/>
              </a:rPr>
              <a:t>Audit Maturity</a:t>
            </a:r>
          </a:p>
          <a:p>
            <a:pPr marL="675640" lvl="1" eaLnBrk="1" fontAlgn="auto" hangingPunct="1">
              <a:spcBef>
                <a:spcPts val="450"/>
              </a:spcBef>
              <a:spcAft>
                <a:spcPts val="0"/>
              </a:spcAft>
              <a:buClrTx/>
              <a:buSzTx/>
              <a:buFont typeface="Arial MT"/>
              <a:buChar char="•"/>
              <a:tabLst>
                <a:tab pos="577850" algn="l"/>
              </a:tabLst>
              <a:defRPr/>
            </a:pPr>
            <a:r>
              <a:rPr lang="en-IN" sz="2200" dirty="0">
                <a:ea typeface="+mn-ea"/>
                <a:cs typeface="+mn-cs"/>
              </a:rPr>
              <a:t>Identify areas where competencies are good or lacking</a:t>
            </a:r>
          </a:p>
          <a:p>
            <a:pPr marL="675640" lvl="1" eaLnBrk="1" fontAlgn="auto" hangingPunct="1">
              <a:spcBef>
                <a:spcPts val="409"/>
              </a:spcBef>
              <a:spcAft>
                <a:spcPts val="0"/>
              </a:spcAft>
              <a:buClrTx/>
              <a:buSzTx/>
              <a:buFont typeface="Arial MT"/>
              <a:buChar char="•"/>
              <a:tabLst>
                <a:tab pos="577850" algn="l"/>
              </a:tabLst>
              <a:defRPr/>
            </a:pPr>
            <a:r>
              <a:rPr lang="en-IN" sz="2200" dirty="0">
                <a:ea typeface="+mn-ea"/>
                <a:cs typeface="+mn-cs"/>
              </a:rPr>
              <a:t>Develop a road map for upgrading to a higher level of 	maturity</a:t>
            </a:r>
          </a:p>
          <a:p>
            <a:pPr marL="298450" indent="-285750" eaLnBrk="1" fontAlgn="auto" hangingPunct="1">
              <a:spcBef>
                <a:spcPts val="590"/>
              </a:spcBef>
              <a:spcAft>
                <a:spcPts val="0"/>
              </a:spcAft>
              <a:buClrTx/>
              <a:buSzTx/>
              <a:buFont typeface="Arial MT"/>
              <a:buChar char="•"/>
              <a:tabLst>
                <a:tab pos="200660" algn="l"/>
              </a:tabLst>
              <a:defRPr/>
            </a:pPr>
            <a:r>
              <a:rPr lang="en-IN" sz="2200" dirty="0"/>
              <a:t>AQMM v1.0 would be recommendatory with exceptions.</a:t>
            </a:r>
          </a:p>
          <a:p>
            <a:pPr marL="298450" indent="-285750" eaLnBrk="1" fontAlgn="auto" hangingPunct="1">
              <a:spcBef>
                <a:spcPts val="590"/>
              </a:spcBef>
              <a:spcAft>
                <a:spcPts val="0"/>
              </a:spcAft>
              <a:buClrTx/>
              <a:buSzTx/>
              <a:buFont typeface="Arial MT"/>
              <a:buChar char="•"/>
              <a:tabLst>
                <a:tab pos="200660" algn="l"/>
              </a:tabLst>
              <a:defRPr/>
            </a:pPr>
            <a:r>
              <a:rPr lang="en-US" sz="2200"/>
              <a:t>Level 1 depicts that the firm is very nascent, Level 4 indicates that the firm has made significant adoption of standards and procedures. </a:t>
            </a:r>
            <a:endParaRPr lang="en-IN" sz="2200" dirty="0"/>
          </a:p>
          <a:p>
            <a:pPr eaLnBrk="1" fontAlgn="auto" hangingPunct="1">
              <a:spcAft>
                <a:spcPts val="0"/>
              </a:spcAft>
              <a:buClrTx/>
              <a:buSzTx/>
              <a:buFont typeface="Arial MT"/>
              <a:buChar char="•"/>
              <a:defRPr/>
            </a:pPr>
            <a:endParaRPr lang="en-IN" sz="2200" dirty="0"/>
          </a:p>
        </p:txBody>
      </p:sp>
    </p:spTree>
    <p:extLst>
      <p:ext uri="{BB962C8B-B14F-4D97-AF65-F5344CB8AC3E}">
        <p14:creationId xmlns:p14="http://schemas.microsoft.com/office/powerpoint/2010/main" val="2876925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IN" sz="3200" spc="-30" dirty="0">
                <a:solidFill>
                  <a:schemeClr val="bg2"/>
                </a:solidFill>
                <a:cs typeface="Arial"/>
              </a:rPr>
              <a:t>AUDIT</a:t>
            </a:r>
            <a:r>
              <a:rPr kumimoji="0" lang="en-IN" sz="3200" b="0" dirty="0">
                <a:solidFill>
                  <a:schemeClr val="bg2"/>
                </a:solidFill>
                <a:latin typeface="Times New Roman"/>
                <a:cs typeface="Times New Roman"/>
              </a:rPr>
              <a:t> </a:t>
            </a:r>
            <a:r>
              <a:rPr kumimoji="0" lang="en-IN" sz="3200" spc="-65" dirty="0">
                <a:solidFill>
                  <a:schemeClr val="bg2"/>
                </a:solidFill>
                <a:cs typeface="Arial"/>
              </a:rPr>
              <a:t>QUALITY</a:t>
            </a:r>
            <a:r>
              <a:rPr kumimoji="0" lang="en-IN" sz="3200" b="0" spc="10" dirty="0">
                <a:solidFill>
                  <a:schemeClr val="bg2"/>
                </a:solidFill>
                <a:latin typeface="Times New Roman"/>
                <a:cs typeface="Times New Roman"/>
              </a:rPr>
              <a:t> </a:t>
            </a:r>
            <a:r>
              <a:rPr kumimoji="0" lang="en-IN" sz="3200" spc="-65" dirty="0">
                <a:solidFill>
                  <a:schemeClr val="bg2"/>
                </a:solidFill>
                <a:cs typeface="Arial"/>
              </a:rPr>
              <a:t>MATURITY</a:t>
            </a:r>
            <a:r>
              <a:rPr kumimoji="0" lang="en-IN" sz="3200" b="0" spc="10" dirty="0">
                <a:solidFill>
                  <a:schemeClr val="bg2"/>
                </a:solidFill>
                <a:latin typeface="Times New Roman"/>
                <a:cs typeface="Times New Roman"/>
              </a:rPr>
              <a:t> </a:t>
            </a:r>
            <a:r>
              <a:rPr kumimoji="0" lang="en-IN" sz="3200" spc="-70" dirty="0">
                <a:solidFill>
                  <a:schemeClr val="bg2"/>
                </a:solidFill>
                <a:cs typeface="Arial"/>
              </a:rPr>
              <a:t>MODEL</a:t>
            </a:r>
            <a:r>
              <a:rPr kumimoji="0" lang="en-IN" sz="3200" b="0" spc="5" dirty="0">
                <a:solidFill>
                  <a:schemeClr val="bg2"/>
                </a:solidFill>
                <a:latin typeface="Times New Roman"/>
                <a:cs typeface="Times New Roman"/>
              </a:rPr>
              <a:t> </a:t>
            </a:r>
            <a:r>
              <a:rPr kumimoji="0" lang="en-IN" sz="3200" dirty="0">
                <a:solidFill>
                  <a:schemeClr val="bg2"/>
                </a:solidFill>
                <a:cs typeface="Arial"/>
              </a:rPr>
              <a:t>(AQMM)</a:t>
            </a:r>
            <a:r>
              <a:rPr kumimoji="0" lang="en-IN" sz="3200" b="0" spc="20" dirty="0">
                <a:solidFill>
                  <a:schemeClr val="bg2"/>
                </a:solidFill>
                <a:latin typeface="Times New Roman"/>
                <a:cs typeface="Times New Roman"/>
              </a:rPr>
              <a:t> </a:t>
            </a:r>
            <a:r>
              <a:rPr kumimoji="0" lang="en-IN" sz="3200" spc="90" dirty="0">
                <a:solidFill>
                  <a:schemeClr val="bg2"/>
                </a:solidFill>
                <a:cs typeface="Arial"/>
              </a:rPr>
              <a:t>–</a:t>
            </a:r>
            <a:r>
              <a:rPr kumimoji="0" lang="en-IN" sz="3200" b="0" spc="10" dirty="0">
                <a:solidFill>
                  <a:schemeClr val="bg2"/>
                </a:solidFill>
                <a:latin typeface="Times New Roman"/>
                <a:cs typeface="Times New Roman"/>
              </a:rPr>
              <a:t> </a:t>
            </a:r>
            <a:r>
              <a:rPr kumimoji="0" lang="en-IN" sz="3200" dirty="0">
                <a:solidFill>
                  <a:schemeClr val="bg2"/>
                </a:solidFill>
                <a:cs typeface="Arial"/>
              </a:rPr>
              <a:t>Self</a:t>
            </a:r>
            <a:r>
              <a:rPr kumimoji="0" lang="en-IN" sz="3200" b="0" spc="15" dirty="0">
                <a:solidFill>
                  <a:schemeClr val="bg2"/>
                </a:solidFill>
                <a:latin typeface="Times New Roman"/>
                <a:cs typeface="Times New Roman"/>
              </a:rPr>
              <a:t> </a:t>
            </a:r>
            <a:r>
              <a:rPr kumimoji="0" lang="en-IN" sz="3200" spc="-10" dirty="0">
                <a:solidFill>
                  <a:schemeClr val="bg2"/>
                </a:solidFill>
                <a:cs typeface="Arial"/>
              </a:rPr>
              <a:t>Evaluation</a:t>
            </a:r>
            <a:r>
              <a:rPr kumimoji="0" lang="en-IN" sz="3200" b="0" spc="15" dirty="0">
                <a:solidFill>
                  <a:schemeClr val="bg2"/>
                </a:solidFill>
                <a:latin typeface="Times New Roman"/>
                <a:cs typeface="Times New Roman"/>
              </a:rPr>
              <a:t> </a:t>
            </a:r>
            <a:r>
              <a:rPr kumimoji="0" lang="en-IN" sz="3200" dirty="0">
                <a:solidFill>
                  <a:schemeClr val="bg2"/>
                </a:solidFill>
                <a:cs typeface="Arial"/>
              </a:rPr>
              <a:t>of</a:t>
            </a:r>
            <a:r>
              <a:rPr kumimoji="0" lang="en-IN" sz="3200" b="0" spc="15" dirty="0">
                <a:solidFill>
                  <a:schemeClr val="bg2"/>
                </a:solidFill>
                <a:latin typeface="Times New Roman"/>
                <a:cs typeface="Times New Roman"/>
              </a:rPr>
              <a:t> </a:t>
            </a:r>
            <a:r>
              <a:rPr kumimoji="0" lang="en-IN" sz="3200" spc="-20" dirty="0">
                <a:solidFill>
                  <a:schemeClr val="bg2"/>
                </a:solidFill>
                <a:cs typeface="Arial"/>
              </a:rPr>
              <a:t>Firm</a:t>
            </a:r>
            <a:endParaRPr lang="en-IN" sz="3200" dirty="0">
              <a:solidFill>
                <a:schemeClr val="bg2"/>
              </a:solidFill>
            </a:endParaRPr>
          </a:p>
        </p:txBody>
      </p:sp>
      <p:pic>
        <p:nvPicPr>
          <p:cNvPr id="4" name="Content Placeholder 3"/>
          <p:cNvPicPr>
            <a:picLocks noGrp="1" noChangeAspect="1"/>
          </p:cNvPicPr>
          <p:nvPr>
            <p:ph idx="1"/>
          </p:nvPr>
        </p:nvPicPr>
        <p:blipFill>
          <a:blip r:embed="rId2">
            <a:duotone>
              <a:prstClr val="black"/>
              <a:schemeClr val="accent3">
                <a:tint val="45000"/>
                <a:satMod val="400000"/>
              </a:schemeClr>
            </a:duotone>
          </a:blip>
          <a:stretch>
            <a:fillRect/>
          </a:stretch>
        </p:blipFill>
        <p:spPr>
          <a:xfrm>
            <a:off x="605806" y="1988840"/>
            <a:ext cx="4182218" cy="3384376"/>
          </a:xfrm>
          <a:prstGeom prst="rect">
            <a:avLst/>
          </a:prstGeom>
        </p:spPr>
      </p:pic>
      <p:graphicFrame>
        <p:nvGraphicFramePr>
          <p:cNvPr id="5" name="object 4"/>
          <p:cNvGraphicFramePr>
            <a:graphicFrameLocks noGrp="1"/>
          </p:cNvGraphicFramePr>
          <p:nvPr>
            <p:extLst>
              <p:ext uri="{D42A27DB-BD31-4B8C-83A1-F6EECF244321}">
                <p14:modId xmlns:p14="http://schemas.microsoft.com/office/powerpoint/2010/main" val="1115547445"/>
              </p:ext>
            </p:extLst>
          </p:nvPr>
        </p:nvGraphicFramePr>
        <p:xfrm>
          <a:off x="4716016" y="2017109"/>
          <a:ext cx="4274185" cy="3348355"/>
        </p:xfrm>
        <a:graphic>
          <a:graphicData uri="http://schemas.openxmlformats.org/drawingml/2006/table">
            <a:tbl>
              <a:tblPr firstRow="1" bandRow="1">
                <a:tableStyleId>{2D5ABB26-0587-4C30-8999-92F81FD0307C}</a:tableStyleId>
              </a:tblPr>
              <a:tblGrid>
                <a:gridCol w="1421765">
                  <a:extLst>
                    <a:ext uri="{9D8B030D-6E8A-4147-A177-3AD203B41FA5}">
                      <a16:colId xmlns:a16="http://schemas.microsoft.com/office/drawing/2014/main" val="20000"/>
                    </a:ext>
                  </a:extLst>
                </a:gridCol>
                <a:gridCol w="1426210">
                  <a:extLst>
                    <a:ext uri="{9D8B030D-6E8A-4147-A177-3AD203B41FA5}">
                      <a16:colId xmlns:a16="http://schemas.microsoft.com/office/drawing/2014/main" val="20001"/>
                    </a:ext>
                  </a:extLst>
                </a:gridCol>
                <a:gridCol w="1426210">
                  <a:extLst>
                    <a:ext uri="{9D8B030D-6E8A-4147-A177-3AD203B41FA5}">
                      <a16:colId xmlns:a16="http://schemas.microsoft.com/office/drawing/2014/main" val="20002"/>
                    </a:ext>
                  </a:extLst>
                </a:gridCol>
              </a:tblGrid>
              <a:tr h="778510">
                <a:tc>
                  <a:txBody>
                    <a:bodyPr/>
                    <a:lstStyle/>
                    <a:p>
                      <a:pPr marL="74295" marR="351790">
                        <a:lnSpc>
                          <a:spcPct val="102099"/>
                        </a:lnSpc>
                        <a:spcBef>
                          <a:spcPts val="190"/>
                        </a:spcBef>
                      </a:pPr>
                      <a:r>
                        <a:rPr sz="1450" b="1" dirty="0">
                          <a:latin typeface="Calibri"/>
                          <a:cs typeface="Calibri"/>
                        </a:rPr>
                        <a:t>Upto</a:t>
                      </a:r>
                      <a:r>
                        <a:rPr sz="1450" spc="5" dirty="0">
                          <a:latin typeface="Times New Roman"/>
                          <a:cs typeface="Times New Roman"/>
                        </a:rPr>
                        <a:t> </a:t>
                      </a:r>
                      <a:r>
                        <a:rPr sz="1450" b="1" dirty="0">
                          <a:latin typeface="Calibri"/>
                          <a:cs typeface="Calibri"/>
                        </a:rPr>
                        <a:t>25%</a:t>
                      </a:r>
                      <a:r>
                        <a:rPr sz="1450" spc="30" dirty="0">
                          <a:latin typeface="Times New Roman"/>
                          <a:cs typeface="Times New Roman"/>
                        </a:rPr>
                        <a:t> </a:t>
                      </a:r>
                      <a:r>
                        <a:rPr sz="1450" b="1" spc="-25" dirty="0">
                          <a:latin typeface="Calibri"/>
                          <a:cs typeface="Calibri"/>
                        </a:rPr>
                        <a:t>in</a:t>
                      </a:r>
                      <a:r>
                        <a:rPr sz="1450" spc="-25" dirty="0">
                          <a:latin typeface="Times New Roman"/>
                          <a:cs typeface="Times New Roman"/>
                        </a:rPr>
                        <a:t> </a:t>
                      </a:r>
                      <a:r>
                        <a:rPr sz="1450" b="1" dirty="0">
                          <a:latin typeface="Calibri"/>
                          <a:cs typeface="Calibri"/>
                        </a:rPr>
                        <a:t>each</a:t>
                      </a:r>
                      <a:r>
                        <a:rPr sz="1450" spc="20" dirty="0">
                          <a:latin typeface="Times New Roman"/>
                          <a:cs typeface="Times New Roman"/>
                        </a:rPr>
                        <a:t> </a:t>
                      </a:r>
                      <a:r>
                        <a:rPr sz="1450" b="1" spc="-10" dirty="0">
                          <a:latin typeface="Calibri"/>
                          <a:cs typeface="Calibri"/>
                        </a:rPr>
                        <a:t>Section</a:t>
                      </a:r>
                      <a:endParaRPr sz="1450" dirty="0">
                        <a:latin typeface="Calibri"/>
                        <a:cs typeface="Calibri"/>
                      </a:endParaRPr>
                    </a:p>
                  </a:txBody>
                  <a:tcPr marL="0" marR="0" marT="2413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bg1">
                        <a:lumMod val="40000"/>
                        <a:lumOff val="60000"/>
                      </a:schemeClr>
                    </a:solidFill>
                  </a:tcPr>
                </a:tc>
                <a:tc>
                  <a:txBody>
                    <a:bodyPr/>
                    <a:lstStyle/>
                    <a:p>
                      <a:pPr marL="74295">
                        <a:lnSpc>
                          <a:spcPct val="100000"/>
                        </a:lnSpc>
                        <a:spcBef>
                          <a:spcPts val="229"/>
                        </a:spcBef>
                      </a:pPr>
                      <a:r>
                        <a:rPr sz="1450" b="1" dirty="0">
                          <a:latin typeface="Calibri"/>
                          <a:cs typeface="Calibri"/>
                        </a:rPr>
                        <a:t>Level</a:t>
                      </a:r>
                      <a:r>
                        <a:rPr sz="1450" spc="-10" dirty="0">
                          <a:latin typeface="Times New Roman"/>
                          <a:cs typeface="Times New Roman"/>
                        </a:rPr>
                        <a:t> </a:t>
                      </a:r>
                      <a:r>
                        <a:rPr sz="1450" b="1" dirty="0">
                          <a:latin typeface="Calibri"/>
                          <a:cs typeface="Calibri"/>
                        </a:rPr>
                        <a:t>1</a:t>
                      </a:r>
                      <a:r>
                        <a:rPr sz="1450" dirty="0">
                          <a:latin typeface="Times New Roman"/>
                          <a:cs typeface="Times New Roman"/>
                        </a:rPr>
                        <a:t> </a:t>
                      </a:r>
                      <a:r>
                        <a:rPr sz="1450" b="1" spc="-20" dirty="0">
                          <a:latin typeface="Calibri"/>
                          <a:cs typeface="Calibri"/>
                        </a:rPr>
                        <a:t>Firm</a:t>
                      </a:r>
                      <a:endParaRPr sz="1450" dirty="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bg1">
                        <a:lumMod val="40000"/>
                        <a:lumOff val="60000"/>
                      </a:schemeClr>
                    </a:solidFill>
                  </a:tcPr>
                </a:tc>
                <a:tc>
                  <a:txBody>
                    <a:bodyPr/>
                    <a:lstStyle/>
                    <a:p>
                      <a:pPr marL="74295" marR="169545">
                        <a:lnSpc>
                          <a:spcPct val="102400"/>
                        </a:lnSpc>
                        <a:spcBef>
                          <a:spcPts val="185"/>
                        </a:spcBef>
                      </a:pPr>
                      <a:r>
                        <a:rPr sz="1450" b="1" dirty="0">
                          <a:latin typeface="Calibri"/>
                          <a:cs typeface="Calibri"/>
                        </a:rPr>
                        <a:t>Very</a:t>
                      </a:r>
                      <a:r>
                        <a:rPr sz="1450" spc="-10" dirty="0">
                          <a:latin typeface="Times New Roman"/>
                          <a:cs typeface="Times New Roman"/>
                        </a:rPr>
                        <a:t> </a:t>
                      </a:r>
                      <a:r>
                        <a:rPr sz="1450" b="1" dirty="0">
                          <a:latin typeface="Calibri"/>
                          <a:cs typeface="Calibri"/>
                        </a:rPr>
                        <a:t>Nasty</a:t>
                      </a:r>
                      <a:r>
                        <a:rPr sz="1450" spc="-5" dirty="0">
                          <a:latin typeface="Times New Roman"/>
                          <a:cs typeface="Times New Roman"/>
                        </a:rPr>
                        <a:t> </a:t>
                      </a:r>
                      <a:r>
                        <a:rPr sz="1450" b="1" spc="-50" dirty="0">
                          <a:latin typeface="Calibri"/>
                          <a:cs typeface="Calibri"/>
                        </a:rPr>
                        <a:t>–</a:t>
                      </a:r>
                      <a:r>
                        <a:rPr sz="1450" spc="-50" dirty="0">
                          <a:latin typeface="Times New Roman"/>
                          <a:cs typeface="Times New Roman"/>
                        </a:rPr>
                        <a:t> </a:t>
                      </a:r>
                      <a:r>
                        <a:rPr sz="1450" b="1" spc="-10" dirty="0">
                          <a:latin typeface="Calibri"/>
                          <a:cs typeface="Calibri"/>
                        </a:rPr>
                        <a:t>Immediate</a:t>
                      </a:r>
                      <a:r>
                        <a:rPr sz="1450" spc="-10" dirty="0">
                          <a:latin typeface="Times New Roman"/>
                          <a:cs typeface="Times New Roman"/>
                        </a:rPr>
                        <a:t> </a:t>
                      </a:r>
                      <a:r>
                        <a:rPr sz="1450" b="1" dirty="0">
                          <a:latin typeface="Calibri"/>
                          <a:cs typeface="Calibri"/>
                        </a:rPr>
                        <a:t>Steps</a:t>
                      </a:r>
                      <a:r>
                        <a:rPr sz="1450" spc="15" dirty="0">
                          <a:latin typeface="Times New Roman"/>
                          <a:cs typeface="Times New Roman"/>
                        </a:rPr>
                        <a:t> </a:t>
                      </a:r>
                      <a:r>
                        <a:rPr sz="1450" b="1" spc="-10" dirty="0">
                          <a:latin typeface="Calibri"/>
                          <a:cs typeface="Calibri"/>
                        </a:rPr>
                        <a:t>Required</a:t>
                      </a:r>
                      <a:endParaRPr sz="1450">
                        <a:latin typeface="Calibri"/>
                        <a:cs typeface="Calibri"/>
                      </a:endParaRPr>
                    </a:p>
                  </a:txBody>
                  <a:tcPr marL="0" marR="0" marT="2349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chemeClr val="bg1">
                        <a:lumMod val="40000"/>
                        <a:lumOff val="60000"/>
                      </a:schemeClr>
                    </a:solidFill>
                  </a:tcPr>
                </a:tc>
                <a:extLst>
                  <a:ext uri="{0D108BD9-81ED-4DB2-BD59-A6C34878D82A}">
                    <a16:rowId xmlns:a16="http://schemas.microsoft.com/office/drawing/2014/main" val="10000"/>
                  </a:ext>
                </a:extLst>
              </a:tr>
              <a:tr h="779780">
                <a:tc>
                  <a:txBody>
                    <a:bodyPr/>
                    <a:lstStyle/>
                    <a:p>
                      <a:pPr marL="74295">
                        <a:lnSpc>
                          <a:spcPct val="100000"/>
                        </a:lnSpc>
                        <a:spcBef>
                          <a:spcPts val="240"/>
                        </a:spcBef>
                      </a:pPr>
                      <a:r>
                        <a:rPr sz="1450" dirty="0">
                          <a:latin typeface="Calibri"/>
                          <a:cs typeface="Calibri"/>
                        </a:rPr>
                        <a:t>Upto</a:t>
                      </a:r>
                      <a:r>
                        <a:rPr sz="1450" spc="10" dirty="0">
                          <a:latin typeface="Times New Roman"/>
                          <a:cs typeface="Times New Roman"/>
                        </a:rPr>
                        <a:t> </a:t>
                      </a:r>
                      <a:r>
                        <a:rPr sz="1450" dirty="0">
                          <a:latin typeface="Calibri"/>
                          <a:cs typeface="Calibri"/>
                        </a:rPr>
                        <a:t>25%</a:t>
                      </a:r>
                      <a:r>
                        <a:rPr sz="1450" spc="15" dirty="0">
                          <a:latin typeface="Times New Roman"/>
                          <a:cs typeface="Times New Roman"/>
                        </a:rPr>
                        <a:t> </a:t>
                      </a:r>
                      <a:r>
                        <a:rPr sz="1450" spc="-25" dirty="0">
                          <a:latin typeface="Calibri"/>
                          <a:cs typeface="Calibri"/>
                        </a:rPr>
                        <a:t>to</a:t>
                      </a:r>
                      <a:endParaRPr sz="1450">
                        <a:latin typeface="Calibri"/>
                        <a:cs typeface="Calibri"/>
                      </a:endParaRPr>
                    </a:p>
                    <a:p>
                      <a:pPr marL="74295" marR="421640">
                        <a:lnSpc>
                          <a:spcPts val="1789"/>
                        </a:lnSpc>
                        <a:spcBef>
                          <a:spcPts val="55"/>
                        </a:spcBef>
                      </a:pPr>
                      <a:r>
                        <a:rPr sz="1450" dirty="0">
                          <a:latin typeface="Calibri"/>
                          <a:cs typeface="Calibri"/>
                        </a:rPr>
                        <a:t>50%</a:t>
                      </a:r>
                      <a:r>
                        <a:rPr sz="1450" spc="-10" dirty="0">
                          <a:latin typeface="Times New Roman"/>
                          <a:cs typeface="Times New Roman"/>
                        </a:rPr>
                        <a:t> </a:t>
                      </a:r>
                      <a:r>
                        <a:rPr sz="1450" dirty="0">
                          <a:latin typeface="Calibri"/>
                          <a:cs typeface="Calibri"/>
                        </a:rPr>
                        <a:t>in</a:t>
                      </a:r>
                      <a:r>
                        <a:rPr sz="1450" spc="10" dirty="0">
                          <a:latin typeface="Times New Roman"/>
                          <a:cs typeface="Times New Roman"/>
                        </a:rPr>
                        <a:t> </a:t>
                      </a:r>
                      <a:r>
                        <a:rPr sz="1450" spc="-20" dirty="0">
                          <a:latin typeface="Calibri"/>
                          <a:cs typeface="Calibri"/>
                        </a:rPr>
                        <a:t>each</a:t>
                      </a:r>
                      <a:r>
                        <a:rPr sz="1450" spc="-20" dirty="0">
                          <a:latin typeface="Times New Roman"/>
                          <a:cs typeface="Times New Roman"/>
                        </a:rPr>
                        <a:t> </a:t>
                      </a:r>
                      <a:r>
                        <a:rPr sz="1450" spc="-10" dirty="0">
                          <a:latin typeface="Calibri"/>
                          <a:cs typeface="Calibri"/>
                        </a:rPr>
                        <a:t>Section</a:t>
                      </a:r>
                      <a:endParaRPr sz="145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bg1">
                        <a:lumMod val="40000"/>
                        <a:lumOff val="60000"/>
                      </a:schemeClr>
                    </a:solidFill>
                  </a:tcPr>
                </a:tc>
                <a:tc>
                  <a:txBody>
                    <a:bodyPr/>
                    <a:lstStyle/>
                    <a:p>
                      <a:pPr marL="74295">
                        <a:lnSpc>
                          <a:spcPct val="100000"/>
                        </a:lnSpc>
                        <a:spcBef>
                          <a:spcPts val="240"/>
                        </a:spcBef>
                      </a:pPr>
                      <a:r>
                        <a:rPr sz="1450" dirty="0">
                          <a:latin typeface="Calibri"/>
                          <a:cs typeface="Calibri"/>
                        </a:rPr>
                        <a:t>Level</a:t>
                      </a:r>
                      <a:r>
                        <a:rPr sz="1450" spc="-5" dirty="0">
                          <a:latin typeface="Times New Roman"/>
                          <a:cs typeface="Times New Roman"/>
                        </a:rPr>
                        <a:t> </a:t>
                      </a:r>
                      <a:r>
                        <a:rPr sz="1450" dirty="0">
                          <a:latin typeface="Calibri"/>
                          <a:cs typeface="Calibri"/>
                        </a:rPr>
                        <a:t>2</a:t>
                      </a:r>
                      <a:r>
                        <a:rPr sz="1450" dirty="0">
                          <a:latin typeface="Times New Roman"/>
                          <a:cs typeface="Times New Roman"/>
                        </a:rPr>
                        <a:t> </a:t>
                      </a:r>
                      <a:r>
                        <a:rPr sz="1450" spc="-20" dirty="0">
                          <a:latin typeface="Calibri"/>
                          <a:cs typeface="Calibri"/>
                        </a:rPr>
                        <a:t>Firm</a:t>
                      </a:r>
                      <a:endParaRPr sz="1450" dirty="0">
                        <a:latin typeface="Calibri"/>
                        <a:cs typeface="Calibri"/>
                      </a:endParaRPr>
                    </a:p>
                  </a:txBody>
                  <a:tcPr marL="0" marR="0" marT="3048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bg1">
                        <a:lumMod val="40000"/>
                        <a:lumOff val="60000"/>
                      </a:schemeClr>
                    </a:solidFill>
                  </a:tcPr>
                </a:tc>
                <a:tc>
                  <a:txBody>
                    <a:bodyPr/>
                    <a:lstStyle/>
                    <a:p>
                      <a:pPr marL="74295" marR="228600">
                        <a:lnSpc>
                          <a:spcPct val="102099"/>
                        </a:lnSpc>
                        <a:spcBef>
                          <a:spcPts val="204"/>
                        </a:spcBef>
                      </a:pPr>
                      <a:r>
                        <a:rPr sz="1450" dirty="0">
                          <a:latin typeface="Calibri"/>
                          <a:cs typeface="Calibri"/>
                        </a:rPr>
                        <a:t>Firm</a:t>
                      </a:r>
                      <a:r>
                        <a:rPr sz="1450" spc="10" dirty="0">
                          <a:latin typeface="Times New Roman"/>
                          <a:cs typeface="Times New Roman"/>
                        </a:rPr>
                        <a:t> </a:t>
                      </a:r>
                      <a:r>
                        <a:rPr sz="1450" spc="-20" dirty="0">
                          <a:latin typeface="Calibri"/>
                          <a:cs typeface="Calibri"/>
                        </a:rPr>
                        <a:t>made</a:t>
                      </a:r>
                      <a:r>
                        <a:rPr sz="1450" spc="-20" dirty="0">
                          <a:latin typeface="Times New Roman"/>
                          <a:cs typeface="Times New Roman"/>
                        </a:rPr>
                        <a:t> </a:t>
                      </a:r>
                      <a:r>
                        <a:rPr sz="1450" dirty="0">
                          <a:latin typeface="Calibri"/>
                          <a:cs typeface="Calibri"/>
                        </a:rPr>
                        <a:t>some</a:t>
                      </a:r>
                      <a:r>
                        <a:rPr sz="1450" spc="30" dirty="0">
                          <a:latin typeface="Times New Roman"/>
                          <a:cs typeface="Times New Roman"/>
                        </a:rPr>
                        <a:t> </a:t>
                      </a:r>
                      <a:r>
                        <a:rPr sz="1450" spc="-10" dirty="0">
                          <a:latin typeface="Calibri"/>
                          <a:cs typeface="Calibri"/>
                        </a:rPr>
                        <a:t>Progress</a:t>
                      </a:r>
                      <a:endParaRPr sz="1450">
                        <a:latin typeface="Calibri"/>
                        <a:cs typeface="Calibri"/>
                      </a:endParaRPr>
                    </a:p>
                  </a:txBody>
                  <a:tcPr marL="0" marR="0" marT="2603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chemeClr val="bg1">
                        <a:lumMod val="40000"/>
                        <a:lumOff val="60000"/>
                      </a:schemeClr>
                    </a:solidFill>
                  </a:tcPr>
                </a:tc>
                <a:extLst>
                  <a:ext uri="{0D108BD9-81ED-4DB2-BD59-A6C34878D82A}">
                    <a16:rowId xmlns:a16="http://schemas.microsoft.com/office/drawing/2014/main" val="10001"/>
                  </a:ext>
                </a:extLst>
              </a:tr>
              <a:tr h="778510">
                <a:tc>
                  <a:txBody>
                    <a:bodyPr/>
                    <a:lstStyle/>
                    <a:p>
                      <a:pPr marL="74295">
                        <a:lnSpc>
                          <a:spcPct val="100000"/>
                        </a:lnSpc>
                        <a:spcBef>
                          <a:spcPts val="229"/>
                        </a:spcBef>
                      </a:pPr>
                      <a:r>
                        <a:rPr sz="1450" dirty="0">
                          <a:latin typeface="Calibri"/>
                          <a:cs typeface="Calibri"/>
                        </a:rPr>
                        <a:t>Upto</a:t>
                      </a:r>
                      <a:r>
                        <a:rPr sz="1450" spc="10" dirty="0">
                          <a:latin typeface="Times New Roman"/>
                          <a:cs typeface="Times New Roman"/>
                        </a:rPr>
                        <a:t> </a:t>
                      </a:r>
                      <a:r>
                        <a:rPr sz="1450" dirty="0">
                          <a:latin typeface="Calibri"/>
                          <a:cs typeface="Calibri"/>
                        </a:rPr>
                        <a:t>50%</a:t>
                      </a:r>
                      <a:r>
                        <a:rPr sz="1450" spc="15" dirty="0">
                          <a:latin typeface="Times New Roman"/>
                          <a:cs typeface="Times New Roman"/>
                        </a:rPr>
                        <a:t> </a:t>
                      </a:r>
                      <a:r>
                        <a:rPr sz="1450" spc="-25" dirty="0">
                          <a:latin typeface="Calibri"/>
                          <a:cs typeface="Calibri"/>
                        </a:rPr>
                        <a:t>to</a:t>
                      </a:r>
                      <a:endParaRPr sz="1450" dirty="0">
                        <a:latin typeface="Calibri"/>
                        <a:cs typeface="Calibri"/>
                      </a:endParaRPr>
                    </a:p>
                    <a:p>
                      <a:pPr marL="74295" marR="421640">
                        <a:lnSpc>
                          <a:spcPts val="1789"/>
                        </a:lnSpc>
                        <a:spcBef>
                          <a:spcPts val="50"/>
                        </a:spcBef>
                      </a:pPr>
                      <a:r>
                        <a:rPr sz="1450" dirty="0">
                          <a:latin typeface="Calibri"/>
                          <a:cs typeface="Calibri"/>
                        </a:rPr>
                        <a:t>75%</a:t>
                      </a:r>
                      <a:r>
                        <a:rPr sz="1450" spc="-10" dirty="0">
                          <a:latin typeface="Times New Roman"/>
                          <a:cs typeface="Times New Roman"/>
                        </a:rPr>
                        <a:t> </a:t>
                      </a:r>
                      <a:r>
                        <a:rPr sz="1450" dirty="0">
                          <a:latin typeface="Calibri"/>
                          <a:cs typeface="Calibri"/>
                        </a:rPr>
                        <a:t>in</a:t>
                      </a:r>
                      <a:r>
                        <a:rPr sz="1450" spc="10" dirty="0">
                          <a:latin typeface="Times New Roman"/>
                          <a:cs typeface="Times New Roman"/>
                        </a:rPr>
                        <a:t> </a:t>
                      </a:r>
                      <a:r>
                        <a:rPr sz="1450" spc="-20" dirty="0">
                          <a:latin typeface="Calibri"/>
                          <a:cs typeface="Calibri"/>
                        </a:rPr>
                        <a:t>each</a:t>
                      </a:r>
                      <a:r>
                        <a:rPr sz="1450" spc="-20" dirty="0">
                          <a:latin typeface="Times New Roman"/>
                          <a:cs typeface="Times New Roman"/>
                        </a:rPr>
                        <a:t> </a:t>
                      </a:r>
                      <a:r>
                        <a:rPr sz="1450" spc="-10" dirty="0">
                          <a:latin typeface="Calibri"/>
                          <a:cs typeface="Calibri"/>
                        </a:rPr>
                        <a:t>Section</a:t>
                      </a:r>
                      <a:endParaRPr sz="1450" dirty="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40000"/>
                        <a:lumOff val="60000"/>
                      </a:schemeClr>
                    </a:solidFill>
                  </a:tcPr>
                </a:tc>
                <a:tc>
                  <a:txBody>
                    <a:bodyPr/>
                    <a:lstStyle/>
                    <a:p>
                      <a:pPr marL="74295">
                        <a:lnSpc>
                          <a:spcPct val="100000"/>
                        </a:lnSpc>
                        <a:spcBef>
                          <a:spcPts val="229"/>
                        </a:spcBef>
                      </a:pPr>
                      <a:r>
                        <a:rPr sz="1450" dirty="0">
                          <a:latin typeface="Calibri"/>
                          <a:cs typeface="Calibri"/>
                        </a:rPr>
                        <a:t>Level</a:t>
                      </a:r>
                      <a:r>
                        <a:rPr sz="1450" spc="-5" dirty="0">
                          <a:latin typeface="Times New Roman"/>
                          <a:cs typeface="Times New Roman"/>
                        </a:rPr>
                        <a:t> </a:t>
                      </a:r>
                      <a:r>
                        <a:rPr sz="1450" dirty="0">
                          <a:latin typeface="Calibri"/>
                          <a:cs typeface="Calibri"/>
                        </a:rPr>
                        <a:t>3</a:t>
                      </a:r>
                      <a:r>
                        <a:rPr sz="1450" dirty="0">
                          <a:latin typeface="Times New Roman"/>
                          <a:cs typeface="Times New Roman"/>
                        </a:rPr>
                        <a:t> </a:t>
                      </a:r>
                      <a:r>
                        <a:rPr sz="1450" spc="-20" dirty="0">
                          <a:latin typeface="Calibri"/>
                          <a:cs typeface="Calibri"/>
                        </a:rPr>
                        <a:t>Firm</a:t>
                      </a:r>
                      <a:endParaRPr sz="1450" dirty="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40000"/>
                        <a:lumOff val="60000"/>
                      </a:schemeClr>
                    </a:solidFill>
                  </a:tcPr>
                </a:tc>
                <a:tc>
                  <a:txBody>
                    <a:bodyPr/>
                    <a:lstStyle/>
                    <a:p>
                      <a:pPr marL="74295" marR="511175" algn="just">
                        <a:lnSpc>
                          <a:spcPct val="102400"/>
                        </a:lnSpc>
                        <a:spcBef>
                          <a:spcPts val="185"/>
                        </a:spcBef>
                      </a:pPr>
                      <a:r>
                        <a:rPr sz="1450" dirty="0">
                          <a:latin typeface="Calibri"/>
                          <a:cs typeface="Calibri"/>
                        </a:rPr>
                        <a:t>Firm</a:t>
                      </a:r>
                      <a:r>
                        <a:rPr sz="1450" spc="10" dirty="0">
                          <a:latin typeface="Times New Roman"/>
                          <a:cs typeface="Times New Roman"/>
                        </a:rPr>
                        <a:t> </a:t>
                      </a:r>
                      <a:r>
                        <a:rPr sz="1450" spc="-20" dirty="0">
                          <a:latin typeface="Calibri"/>
                          <a:cs typeface="Calibri"/>
                        </a:rPr>
                        <a:t>made</a:t>
                      </a:r>
                      <a:r>
                        <a:rPr sz="1450" spc="-20" dirty="0">
                          <a:latin typeface="Times New Roman"/>
                          <a:cs typeface="Times New Roman"/>
                        </a:rPr>
                        <a:t> </a:t>
                      </a:r>
                      <a:r>
                        <a:rPr sz="1450" spc="-10" dirty="0">
                          <a:latin typeface="Calibri"/>
                          <a:cs typeface="Calibri"/>
                        </a:rPr>
                        <a:t>substantial</a:t>
                      </a:r>
                      <a:r>
                        <a:rPr sz="1450" spc="-10" dirty="0">
                          <a:latin typeface="Times New Roman"/>
                          <a:cs typeface="Times New Roman"/>
                        </a:rPr>
                        <a:t> </a:t>
                      </a:r>
                      <a:r>
                        <a:rPr sz="1450" spc="-10" dirty="0">
                          <a:latin typeface="Calibri"/>
                          <a:cs typeface="Calibri"/>
                        </a:rPr>
                        <a:t>progress</a:t>
                      </a:r>
                      <a:endParaRPr sz="1450" dirty="0">
                        <a:latin typeface="Calibri"/>
                        <a:cs typeface="Calibri"/>
                      </a:endParaRPr>
                    </a:p>
                  </a:txBody>
                  <a:tcPr marL="0" marR="0" marT="234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40000"/>
                        <a:lumOff val="60000"/>
                      </a:schemeClr>
                    </a:solidFill>
                  </a:tcPr>
                </a:tc>
                <a:extLst>
                  <a:ext uri="{0D108BD9-81ED-4DB2-BD59-A6C34878D82A}">
                    <a16:rowId xmlns:a16="http://schemas.microsoft.com/office/drawing/2014/main" val="10002"/>
                  </a:ext>
                </a:extLst>
              </a:tr>
              <a:tr h="1011555">
                <a:tc>
                  <a:txBody>
                    <a:bodyPr/>
                    <a:lstStyle/>
                    <a:p>
                      <a:pPr marL="74295" marR="283210">
                        <a:lnSpc>
                          <a:spcPct val="102400"/>
                        </a:lnSpc>
                        <a:spcBef>
                          <a:spcPts val="185"/>
                        </a:spcBef>
                      </a:pPr>
                      <a:r>
                        <a:rPr sz="1450" dirty="0">
                          <a:latin typeface="Calibri"/>
                          <a:cs typeface="Calibri"/>
                        </a:rPr>
                        <a:t>Upto</a:t>
                      </a:r>
                      <a:r>
                        <a:rPr sz="1450" spc="10" dirty="0">
                          <a:latin typeface="Times New Roman"/>
                          <a:cs typeface="Times New Roman"/>
                        </a:rPr>
                        <a:t> </a:t>
                      </a:r>
                      <a:r>
                        <a:rPr sz="1450" dirty="0">
                          <a:latin typeface="Calibri"/>
                          <a:cs typeface="Calibri"/>
                        </a:rPr>
                        <a:t>75%</a:t>
                      </a:r>
                      <a:r>
                        <a:rPr sz="1450" spc="15" dirty="0">
                          <a:latin typeface="Times New Roman"/>
                          <a:cs typeface="Times New Roman"/>
                        </a:rPr>
                        <a:t> </a:t>
                      </a:r>
                      <a:r>
                        <a:rPr sz="1450" spc="-25" dirty="0">
                          <a:latin typeface="Calibri"/>
                          <a:cs typeface="Calibri"/>
                        </a:rPr>
                        <a:t>to</a:t>
                      </a:r>
                      <a:r>
                        <a:rPr sz="1450" spc="-25" dirty="0">
                          <a:latin typeface="Times New Roman"/>
                          <a:cs typeface="Times New Roman"/>
                        </a:rPr>
                        <a:t> </a:t>
                      </a:r>
                      <a:r>
                        <a:rPr sz="1450" dirty="0">
                          <a:latin typeface="Calibri"/>
                          <a:cs typeface="Calibri"/>
                        </a:rPr>
                        <a:t>100</a:t>
                      </a:r>
                      <a:r>
                        <a:rPr sz="1450" spc="-5" dirty="0">
                          <a:latin typeface="Times New Roman"/>
                          <a:cs typeface="Times New Roman"/>
                        </a:rPr>
                        <a:t> </a:t>
                      </a:r>
                      <a:r>
                        <a:rPr sz="1450" dirty="0">
                          <a:latin typeface="Calibri"/>
                          <a:cs typeface="Calibri"/>
                        </a:rPr>
                        <a:t>%</a:t>
                      </a:r>
                      <a:r>
                        <a:rPr sz="1450" spc="-10" dirty="0">
                          <a:latin typeface="Times New Roman"/>
                          <a:cs typeface="Times New Roman"/>
                        </a:rPr>
                        <a:t> </a:t>
                      </a:r>
                      <a:r>
                        <a:rPr sz="1450" dirty="0">
                          <a:latin typeface="Calibri"/>
                          <a:cs typeface="Calibri"/>
                        </a:rPr>
                        <a:t>in</a:t>
                      </a:r>
                      <a:r>
                        <a:rPr sz="1450" spc="5" dirty="0">
                          <a:latin typeface="Times New Roman"/>
                          <a:cs typeface="Times New Roman"/>
                        </a:rPr>
                        <a:t> </a:t>
                      </a:r>
                      <a:r>
                        <a:rPr sz="1450" spc="-20" dirty="0">
                          <a:latin typeface="Calibri"/>
                          <a:cs typeface="Calibri"/>
                        </a:rPr>
                        <a:t>each</a:t>
                      </a:r>
                      <a:r>
                        <a:rPr sz="1450" spc="-20" dirty="0">
                          <a:latin typeface="Times New Roman"/>
                          <a:cs typeface="Times New Roman"/>
                        </a:rPr>
                        <a:t> </a:t>
                      </a:r>
                      <a:r>
                        <a:rPr sz="1450" spc="-10" dirty="0">
                          <a:latin typeface="Calibri"/>
                          <a:cs typeface="Calibri"/>
                        </a:rPr>
                        <a:t>Section</a:t>
                      </a:r>
                      <a:endParaRPr sz="1450" dirty="0">
                        <a:latin typeface="Calibri"/>
                        <a:cs typeface="Calibri"/>
                      </a:endParaRPr>
                    </a:p>
                  </a:txBody>
                  <a:tcPr marL="0" marR="0" marT="234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40000"/>
                        <a:lumOff val="60000"/>
                      </a:schemeClr>
                    </a:solidFill>
                  </a:tcPr>
                </a:tc>
                <a:tc>
                  <a:txBody>
                    <a:bodyPr/>
                    <a:lstStyle/>
                    <a:p>
                      <a:pPr marL="74295">
                        <a:lnSpc>
                          <a:spcPct val="100000"/>
                        </a:lnSpc>
                        <a:spcBef>
                          <a:spcPts val="229"/>
                        </a:spcBef>
                      </a:pPr>
                      <a:r>
                        <a:rPr sz="1450" dirty="0">
                          <a:latin typeface="Calibri"/>
                          <a:cs typeface="Calibri"/>
                        </a:rPr>
                        <a:t>Level</a:t>
                      </a:r>
                      <a:r>
                        <a:rPr sz="1450" spc="-5" dirty="0">
                          <a:latin typeface="Times New Roman"/>
                          <a:cs typeface="Times New Roman"/>
                        </a:rPr>
                        <a:t> </a:t>
                      </a:r>
                      <a:r>
                        <a:rPr sz="1450" dirty="0">
                          <a:latin typeface="Calibri"/>
                          <a:cs typeface="Calibri"/>
                        </a:rPr>
                        <a:t>4</a:t>
                      </a:r>
                      <a:r>
                        <a:rPr sz="1450" dirty="0">
                          <a:latin typeface="Times New Roman"/>
                          <a:cs typeface="Times New Roman"/>
                        </a:rPr>
                        <a:t> </a:t>
                      </a:r>
                      <a:r>
                        <a:rPr sz="1450" spc="-20" dirty="0">
                          <a:latin typeface="Calibri"/>
                          <a:cs typeface="Calibri"/>
                        </a:rPr>
                        <a:t>Firm</a:t>
                      </a:r>
                      <a:endParaRPr sz="1450">
                        <a:latin typeface="Calibri"/>
                        <a:cs typeface="Calibri"/>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40000"/>
                        <a:lumOff val="60000"/>
                      </a:schemeClr>
                    </a:solidFill>
                  </a:tcPr>
                </a:tc>
                <a:tc>
                  <a:txBody>
                    <a:bodyPr/>
                    <a:lstStyle/>
                    <a:p>
                      <a:pPr marL="74295" marR="249554">
                        <a:lnSpc>
                          <a:spcPct val="102299"/>
                        </a:lnSpc>
                        <a:spcBef>
                          <a:spcPts val="190"/>
                        </a:spcBef>
                      </a:pPr>
                      <a:r>
                        <a:rPr sz="1450" spc="-10" dirty="0">
                          <a:latin typeface="Calibri"/>
                          <a:cs typeface="Calibri"/>
                        </a:rPr>
                        <a:t>Significant</a:t>
                      </a:r>
                      <a:r>
                        <a:rPr sz="1450" spc="-10" dirty="0">
                          <a:latin typeface="Times New Roman"/>
                          <a:cs typeface="Times New Roman"/>
                        </a:rPr>
                        <a:t> </a:t>
                      </a:r>
                      <a:r>
                        <a:rPr sz="1450" dirty="0">
                          <a:latin typeface="Calibri"/>
                          <a:cs typeface="Calibri"/>
                        </a:rPr>
                        <a:t>adoption</a:t>
                      </a:r>
                      <a:r>
                        <a:rPr sz="1450" spc="40" dirty="0">
                          <a:latin typeface="Times New Roman"/>
                          <a:cs typeface="Times New Roman"/>
                        </a:rPr>
                        <a:t> </a:t>
                      </a:r>
                      <a:r>
                        <a:rPr sz="1450" spc="-25" dirty="0">
                          <a:latin typeface="Calibri"/>
                          <a:cs typeface="Calibri"/>
                        </a:rPr>
                        <a:t>of</a:t>
                      </a:r>
                      <a:r>
                        <a:rPr sz="1450" spc="-25" dirty="0">
                          <a:latin typeface="Times New Roman"/>
                          <a:cs typeface="Times New Roman"/>
                        </a:rPr>
                        <a:t> </a:t>
                      </a:r>
                      <a:r>
                        <a:rPr sz="1450" dirty="0">
                          <a:latin typeface="Calibri"/>
                          <a:cs typeface="Calibri"/>
                        </a:rPr>
                        <a:t>Standards</a:t>
                      </a:r>
                      <a:r>
                        <a:rPr sz="1450" spc="30" dirty="0">
                          <a:latin typeface="Times New Roman"/>
                          <a:cs typeface="Times New Roman"/>
                        </a:rPr>
                        <a:t> </a:t>
                      </a:r>
                      <a:r>
                        <a:rPr sz="1450" spc="-25" dirty="0">
                          <a:latin typeface="Calibri"/>
                          <a:cs typeface="Calibri"/>
                        </a:rPr>
                        <a:t>and</a:t>
                      </a:r>
                      <a:r>
                        <a:rPr sz="1450" spc="-25" dirty="0">
                          <a:latin typeface="Times New Roman"/>
                          <a:cs typeface="Times New Roman"/>
                        </a:rPr>
                        <a:t> </a:t>
                      </a:r>
                      <a:r>
                        <a:rPr sz="1450" spc="-10" dirty="0">
                          <a:latin typeface="Calibri"/>
                          <a:cs typeface="Calibri"/>
                        </a:rPr>
                        <a:t>Procedures</a:t>
                      </a:r>
                      <a:endParaRPr sz="1450" dirty="0">
                        <a:latin typeface="Calibri"/>
                        <a:cs typeface="Calibri"/>
                      </a:endParaRPr>
                    </a:p>
                  </a:txBody>
                  <a:tcPr marL="0" marR="0" marT="2413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86571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IN" sz="3200" spc="-30" dirty="0">
                <a:solidFill>
                  <a:schemeClr val="bg2"/>
                </a:solidFill>
                <a:cs typeface="Arial"/>
              </a:rPr>
              <a:t>AUDIT</a:t>
            </a:r>
            <a:r>
              <a:rPr kumimoji="0" lang="en-IN" sz="3200" b="0" dirty="0">
                <a:solidFill>
                  <a:schemeClr val="bg2"/>
                </a:solidFill>
                <a:latin typeface="Times New Roman"/>
                <a:cs typeface="Times New Roman"/>
              </a:rPr>
              <a:t> </a:t>
            </a:r>
            <a:r>
              <a:rPr kumimoji="0" lang="en-IN" sz="3200" spc="-65" dirty="0">
                <a:solidFill>
                  <a:schemeClr val="bg2"/>
                </a:solidFill>
                <a:cs typeface="Arial"/>
              </a:rPr>
              <a:t>QUALITY</a:t>
            </a:r>
            <a:r>
              <a:rPr kumimoji="0" lang="en-IN" sz="3200" b="0" spc="10" dirty="0">
                <a:solidFill>
                  <a:schemeClr val="bg2"/>
                </a:solidFill>
                <a:latin typeface="Times New Roman"/>
                <a:cs typeface="Times New Roman"/>
              </a:rPr>
              <a:t> </a:t>
            </a:r>
            <a:r>
              <a:rPr kumimoji="0" lang="en-IN" sz="3200" spc="-65" dirty="0">
                <a:solidFill>
                  <a:schemeClr val="bg2"/>
                </a:solidFill>
                <a:cs typeface="Arial"/>
              </a:rPr>
              <a:t>MATURITY</a:t>
            </a:r>
            <a:r>
              <a:rPr kumimoji="0" lang="en-IN" sz="3200" b="0" spc="10" dirty="0">
                <a:solidFill>
                  <a:schemeClr val="bg2"/>
                </a:solidFill>
                <a:latin typeface="Times New Roman"/>
                <a:cs typeface="Times New Roman"/>
              </a:rPr>
              <a:t> </a:t>
            </a:r>
            <a:r>
              <a:rPr kumimoji="0" lang="en-IN" sz="3200" spc="-70" dirty="0">
                <a:solidFill>
                  <a:schemeClr val="bg2"/>
                </a:solidFill>
                <a:cs typeface="Arial"/>
              </a:rPr>
              <a:t>MODEL</a:t>
            </a:r>
            <a:r>
              <a:rPr kumimoji="0" lang="en-IN" sz="3200" b="0" spc="5" dirty="0">
                <a:solidFill>
                  <a:schemeClr val="bg2"/>
                </a:solidFill>
                <a:latin typeface="Times New Roman"/>
                <a:cs typeface="Times New Roman"/>
              </a:rPr>
              <a:t> </a:t>
            </a:r>
            <a:r>
              <a:rPr kumimoji="0" lang="en-IN" sz="3200" dirty="0">
                <a:solidFill>
                  <a:schemeClr val="bg2"/>
                </a:solidFill>
                <a:cs typeface="Arial"/>
              </a:rPr>
              <a:t>(AQMM)</a:t>
            </a:r>
            <a:r>
              <a:rPr kumimoji="0" lang="en-IN" sz="3200" b="0" spc="20" dirty="0">
                <a:solidFill>
                  <a:schemeClr val="bg2"/>
                </a:solidFill>
                <a:latin typeface="Times New Roman"/>
                <a:cs typeface="Times New Roman"/>
              </a:rPr>
              <a:t> </a:t>
            </a:r>
            <a:r>
              <a:rPr kumimoji="0" lang="en-IN" sz="3200" spc="90" dirty="0">
                <a:solidFill>
                  <a:schemeClr val="bg2"/>
                </a:solidFill>
                <a:cs typeface="Arial"/>
              </a:rPr>
              <a:t>–</a:t>
            </a:r>
            <a:r>
              <a:rPr kumimoji="0" lang="en-IN" sz="3200" b="0" spc="10" dirty="0">
                <a:solidFill>
                  <a:schemeClr val="bg2"/>
                </a:solidFill>
                <a:latin typeface="Times New Roman"/>
                <a:cs typeface="Times New Roman"/>
              </a:rPr>
              <a:t> </a:t>
            </a:r>
            <a:r>
              <a:rPr kumimoji="0" lang="en-IN" sz="3200" dirty="0">
                <a:solidFill>
                  <a:schemeClr val="bg2"/>
                </a:solidFill>
                <a:cs typeface="Arial"/>
              </a:rPr>
              <a:t>Self</a:t>
            </a:r>
            <a:r>
              <a:rPr kumimoji="0" lang="en-IN" sz="3200" b="0" spc="15" dirty="0">
                <a:solidFill>
                  <a:schemeClr val="bg2"/>
                </a:solidFill>
                <a:latin typeface="Times New Roman"/>
                <a:cs typeface="Times New Roman"/>
              </a:rPr>
              <a:t> </a:t>
            </a:r>
            <a:r>
              <a:rPr kumimoji="0" lang="en-IN" sz="3200" spc="-10" dirty="0">
                <a:solidFill>
                  <a:schemeClr val="bg2"/>
                </a:solidFill>
                <a:cs typeface="Arial"/>
              </a:rPr>
              <a:t>Evaluation</a:t>
            </a:r>
            <a:r>
              <a:rPr kumimoji="0" lang="en-IN" sz="3200" b="0" spc="15" dirty="0">
                <a:solidFill>
                  <a:schemeClr val="bg2"/>
                </a:solidFill>
                <a:latin typeface="Times New Roman"/>
                <a:cs typeface="Times New Roman"/>
              </a:rPr>
              <a:t> </a:t>
            </a:r>
            <a:r>
              <a:rPr kumimoji="0" lang="en-IN" sz="3200" dirty="0">
                <a:solidFill>
                  <a:schemeClr val="bg2"/>
                </a:solidFill>
                <a:cs typeface="Arial"/>
              </a:rPr>
              <a:t>of</a:t>
            </a:r>
            <a:r>
              <a:rPr kumimoji="0" lang="en-IN" sz="3200" b="0" spc="15" dirty="0">
                <a:solidFill>
                  <a:schemeClr val="bg2"/>
                </a:solidFill>
                <a:latin typeface="Times New Roman"/>
                <a:cs typeface="Times New Roman"/>
              </a:rPr>
              <a:t> </a:t>
            </a:r>
            <a:r>
              <a:rPr kumimoji="0" lang="en-IN" sz="3200" spc="-20" dirty="0">
                <a:solidFill>
                  <a:schemeClr val="bg2"/>
                </a:solidFill>
                <a:cs typeface="Arial"/>
              </a:rPr>
              <a:t>Firm</a:t>
            </a:r>
            <a:endParaRPr lang="en-IN" sz="3200" dirty="0"/>
          </a:p>
        </p:txBody>
      </p:sp>
      <p:pic>
        <p:nvPicPr>
          <p:cNvPr id="4" name="Content Placeholder 3"/>
          <p:cNvPicPr>
            <a:picLocks noGrp="1" noChangeAspect="1"/>
          </p:cNvPicPr>
          <p:nvPr>
            <p:ph idx="1"/>
          </p:nvPr>
        </p:nvPicPr>
        <p:blipFill>
          <a:blip r:embed="rId2">
            <a:duotone>
              <a:prstClr val="black"/>
              <a:schemeClr val="accent3">
                <a:tint val="45000"/>
                <a:satMod val="400000"/>
              </a:schemeClr>
            </a:duotone>
          </a:blip>
          <a:stretch>
            <a:fillRect/>
          </a:stretch>
        </p:blipFill>
        <p:spPr>
          <a:xfrm>
            <a:off x="990600" y="1484784"/>
            <a:ext cx="7532794" cy="5029200"/>
          </a:xfrm>
          <a:prstGeom prst="rect">
            <a:avLst/>
          </a:prstGeom>
        </p:spPr>
      </p:pic>
    </p:spTree>
    <p:extLst>
      <p:ext uri="{BB962C8B-B14F-4D97-AF65-F5344CB8AC3E}">
        <p14:creationId xmlns:p14="http://schemas.microsoft.com/office/powerpoint/2010/main" val="3222261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971600" y="55418"/>
            <a:ext cx="7543800" cy="1295400"/>
          </a:xfrm>
        </p:spPr>
        <p:txBody>
          <a:bodyPr/>
          <a:lstStyle/>
          <a:p>
            <a:pPr>
              <a:defRPr/>
            </a:pPr>
            <a:br>
              <a:rPr lang="en-US" sz="5400" dirty="0">
                <a:latin typeface="Freestyle Script" pitchFamily="66" charset="0"/>
              </a:rPr>
            </a:br>
            <a:r>
              <a:rPr lang="en-US" sz="3600" dirty="0"/>
              <a:t> OVERVIEW </a:t>
            </a:r>
            <a:br>
              <a:rPr lang="en-US" sz="3600" dirty="0"/>
            </a:br>
            <a:endParaRPr lang="en-US" sz="3600" dirty="0"/>
          </a:p>
        </p:txBody>
      </p:sp>
      <p:sp>
        <p:nvSpPr>
          <p:cNvPr id="99331" name="Rectangle 3"/>
          <p:cNvSpPr>
            <a:spLocks noGrp="1" noChangeArrowheads="1"/>
          </p:cNvSpPr>
          <p:nvPr>
            <p:ph idx="1"/>
          </p:nvPr>
        </p:nvSpPr>
        <p:spPr>
          <a:xfrm>
            <a:off x="914400" y="1447800"/>
            <a:ext cx="8077200" cy="5029200"/>
          </a:xfrm>
        </p:spPr>
        <p:txBody>
          <a:bodyPr/>
          <a:lstStyle/>
          <a:p>
            <a:pPr>
              <a:buNone/>
            </a:pPr>
            <a:r>
              <a:rPr lang="en-IN" sz="2800" dirty="0"/>
              <a:t>RATIONALE  OF  PEER  REVIEW</a:t>
            </a:r>
          </a:p>
          <a:p>
            <a:pPr algn="just" eaLnBrk="1" hangingPunct="1">
              <a:buNone/>
            </a:pPr>
            <a:r>
              <a:rPr lang="en-US" sz="2800" dirty="0"/>
              <a:t>At Firm’s Level :</a:t>
            </a:r>
          </a:p>
          <a:p>
            <a:pPr algn="just" eaLnBrk="1" hangingPunct="1">
              <a:buClrTx/>
            </a:pPr>
            <a:r>
              <a:rPr lang="en-US" sz="2800" dirty="0"/>
              <a:t>To maintain and enhance quality of assurance services</a:t>
            </a:r>
          </a:p>
          <a:p>
            <a:pPr algn="just" eaLnBrk="1" hangingPunct="1">
              <a:buClrTx/>
            </a:pPr>
            <a:r>
              <a:rPr lang="en-US" sz="2800" dirty="0"/>
              <a:t>To provide guidance to members to improve their performance</a:t>
            </a:r>
          </a:p>
          <a:p>
            <a:pPr algn="just" eaLnBrk="1" hangingPunct="1">
              <a:buClrTx/>
            </a:pPr>
            <a:r>
              <a:rPr lang="en-US" sz="2800" dirty="0"/>
              <a:t>To ensure adherence to various statutory and other regulatory requirements</a:t>
            </a:r>
          </a:p>
          <a:p>
            <a:pPr>
              <a:buFont typeface="Wingdings" pitchFamily="2" charset="2"/>
              <a:buNone/>
              <a:defRPr/>
            </a:pPr>
            <a:r>
              <a:rPr lang="en-US" sz="2400" b="0" dirty="0">
                <a:latin typeface="Times New Roman" pitchFamily="18"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0" dirty="0">
                <a:solidFill>
                  <a:srgbClr val="000000"/>
                </a:solidFill>
                <a:latin typeface="Arial Black"/>
                <a:cs typeface="Arial Black"/>
              </a:rPr>
              <a:t>Limitations</a:t>
            </a:r>
            <a:r>
              <a:rPr lang="en-IN" sz="3600" b="0" spc="80" dirty="0">
                <a:solidFill>
                  <a:srgbClr val="000000"/>
                </a:solidFill>
                <a:latin typeface="Times New Roman"/>
                <a:cs typeface="Times New Roman"/>
              </a:rPr>
              <a:t> </a:t>
            </a:r>
            <a:r>
              <a:rPr lang="en-IN" sz="3600" b="0" dirty="0">
                <a:solidFill>
                  <a:srgbClr val="000000"/>
                </a:solidFill>
                <a:latin typeface="Arial Black"/>
                <a:cs typeface="Arial Black"/>
              </a:rPr>
              <a:t>of</a:t>
            </a:r>
            <a:r>
              <a:rPr lang="en-IN" sz="3600" b="0" spc="295" dirty="0">
                <a:solidFill>
                  <a:srgbClr val="000000"/>
                </a:solidFill>
                <a:latin typeface="Times New Roman"/>
                <a:cs typeface="Times New Roman"/>
              </a:rPr>
              <a:t> </a:t>
            </a:r>
            <a:r>
              <a:rPr lang="en-IN" sz="3600" b="0" dirty="0">
                <a:solidFill>
                  <a:srgbClr val="000000"/>
                </a:solidFill>
                <a:latin typeface="Arial Black"/>
                <a:cs typeface="Arial Black"/>
              </a:rPr>
              <a:t>Peer</a:t>
            </a:r>
            <a:r>
              <a:rPr lang="en-IN" sz="3600" b="0" spc="140" dirty="0">
                <a:solidFill>
                  <a:srgbClr val="000000"/>
                </a:solidFill>
                <a:latin typeface="Times New Roman"/>
                <a:cs typeface="Times New Roman"/>
              </a:rPr>
              <a:t> </a:t>
            </a:r>
            <a:r>
              <a:rPr lang="en-IN" sz="3600" b="0" spc="-10" dirty="0">
                <a:solidFill>
                  <a:srgbClr val="000000"/>
                </a:solidFill>
                <a:latin typeface="Arial Black"/>
                <a:cs typeface="Arial Black"/>
              </a:rPr>
              <a:t>Review</a:t>
            </a:r>
            <a:endParaRPr lang="en-IN" sz="3600" dirty="0"/>
          </a:p>
        </p:txBody>
      </p:sp>
      <p:sp>
        <p:nvSpPr>
          <p:cNvPr id="3" name="Content Placeholder 2"/>
          <p:cNvSpPr>
            <a:spLocks noGrp="1"/>
          </p:cNvSpPr>
          <p:nvPr>
            <p:ph idx="1"/>
          </p:nvPr>
        </p:nvSpPr>
        <p:spPr/>
        <p:txBody>
          <a:bodyPr/>
          <a:lstStyle/>
          <a:p>
            <a:pPr marL="577850" marR="5080" lvl="1" indent="-187960" eaLnBrk="1" fontAlgn="auto" hangingPunct="1">
              <a:lnSpc>
                <a:spcPct val="69800"/>
              </a:lnSpc>
              <a:spcBef>
                <a:spcPts val="600"/>
              </a:spcBef>
              <a:spcAft>
                <a:spcPts val="0"/>
              </a:spcAft>
              <a:buClrTx/>
              <a:buSzTx/>
              <a:buFont typeface="Arial MT"/>
              <a:buChar char="•"/>
              <a:tabLst>
                <a:tab pos="577850" algn="l"/>
              </a:tabLst>
            </a:pPr>
            <a:endParaRPr lang="en-IN" sz="2400" dirty="0">
              <a:ea typeface="+mn-ea"/>
              <a:cs typeface="+mn-cs"/>
            </a:endParaRPr>
          </a:p>
          <a:p>
            <a:pPr marL="577850" marR="5080" lvl="1" indent="-187960" eaLnBrk="1" fontAlgn="auto" hangingPunct="1">
              <a:lnSpc>
                <a:spcPct val="69800"/>
              </a:lnSpc>
              <a:spcBef>
                <a:spcPts val="600"/>
              </a:spcBef>
              <a:spcAft>
                <a:spcPts val="0"/>
              </a:spcAft>
              <a:buClrTx/>
              <a:buSzTx/>
              <a:buFont typeface="Arial MT"/>
              <a:buChar char="•"/>
              <a:tabLst>
                <a:tab pos="577850" algn="l"/>
              </a:tabLst>
            </a:pPr>
            <a:r>
              <a:rPr lang="en-IN" sz="2400" dirty="0">
                <a:ea typeface="+mn-ea"/>
                <a:cs typeface="+mn-cs"/>
              </a:rPr>
              <a:t>Review would not necessarily disclose all weaknesses in compliance of technical standards.</a:t>
            </a:r>
          </a:p>
          <a:p>
            <a:pPr marL="577850" marR="5080" lvl="1" indent="-187960" eaLnBrk="1" fontAlgn="auto" hangingPunct="1">
              <a:lnSpc>
                <a:spcPct val="69800"/>
              </a:lnSpc>
              <a:spcBef>
                <a:spcPts val="600"/>
              </a:spcBef>
              <a:spcAft>
                <a:spcPts val="0"/>
              </a:spcAft>
              <a:buClrTx/>
              <a:buSzTx/>
              <a:buFont typeface="Arial MT"/>
              <a:buChar char="•"/>
              <a:tabLst>
                <a:tab pos="577850" algn="l"/>
              </a:tabLst>
            </a:pPr>
            <a:endParaRPr lang="en-IN" sz="2400" dirty="0">
              <a:ea typeface="+mn-ea"/>
              <a:cs typeface="+mn-cs"/>
            </a:endParaRPr>
          </a:p>
          <a:p>
            <a:pPr marL="577850" marR="5080" lvl="1" indent="-187960" eaLnBrk="1" fontAlgn="auto" hangingPunct="1">
              <a:lnSpc>
                <a:spcPct val="69800"/>
              </a:lnSpc>
              <a:spcBef>
                <a:spcPts val="600"/>
              </a:spcBef>
              <a:spcAft>
                <a:spcPts val="0"/>
              </a:spcAft>
              <a:buClrTx/>
              <a:buSzTx/>
              <a:buFont typeface="Arial MT"/>
              <a:buChar char="•"/>
              <a:tabLst>
                <a:tab pos="577850" algn="l"/>
              </a:tabLst>
            </a:pPr>
            <a:r>
              <a:rPr lang="en-IN" sz="2400" dirty="0">
                <a:ea typeface="+mn-ea"/>
                <a:cs typeface="+mn-cs"/>
              </a:rPr>
              <a:t>Any system of quality control has certain inherent limitations – Departure from system may occur &amp; may not be detected ( Collusion, Human Error, Sample Size, 	Management Override etc.. )</a:t>
            </a:r>
          </a:p>
          <a:p>
            <a:pPr marL="577850" marR="5080" lvl="1" indent="-187960" eaLnBrk="1" fontAlgn="auto" hangingPunct="1">
              <a:lnSpc>
                <a:spcPct val="69800"/>
              </a:lnSpc>
              <a:spcBef>
                <a:spcPts val="600"/>
              </a:spcBef>
              <a:spcAft>
                <a:spcPts val="0"/>
              </a:spcAft>
              <a:buClrTx/>
              <a:buSzTx/>
              <a:buFont typeface="Arial MT"/>
              <a:buChar char="•"/>
              <a:tabLst>
                <a:tab pos="577850" algn="l"/>
              </a:tabLst>
            </a:pPr>
            <a:endParaRPr lang="en-IN" sz="2400" dirty="0">
              <a:ea typeface="+mn-ea"/>
              <a:cs typeface="+mn-cs"/>
            </a:endParaRPr>
          </a:p>
          <a:p>
            <a:pPr marL="577850" marR="5080" lvl="1" indent="-187960" eaLnBrk="1" fontAlgn="auto" hangingPunct="1">
              <a:lnSpc>
                <a:spcPct val="69800"/>
              </a:lnSpc>
              <a:spcBef>
                <a:spcPts val="600"/>
              </a:spcBef>
              <a:spcAft>
                <a:spcPts val="0"/>
              </a:spcAft>
              <a:buClrTx/>
              <a:buSzTx/>
              <a:buFont typeface="Arial MT"/>
              <a:buChar char="•"/>
              <a:tabLst>
                <a:tab pos="577850" algn="l"/>
              </a:tabLst>
            </a:pPr>
            <a:r>
              <a:rPr lang="en-IN" sz="2400" dirty="0">
                <a:ea typeface="+mn-ea"/>
                <a:cs typeface="+mn-cs"/>
              </a:rPr>
              <a:t>Projection of any evaluation of system of quality control to future periods is subject to risk.</a:t>
            </a:r>
          </a:p>
          <a:p>
            <a:endParaRPr lang="en-IN" dirty="0"/>
          </a:p>
        </p:txBody>
      </p:sp>
    </p:spTree>
    <p:extLst>
      <p:ext uri="{BB962C8B-B14F-4D97-AF65-F5344CB8AC3E}">
        <p14:creationId xmlns:p14="http://schemas.microsoft.com/office/powerpoint/2010/main" val="3907663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304800"/>
            <a:ext cx="8153400" cy="2209800"/>
          </a:xfrm>
        </p:spPr>
        <p:txBody>
          <a:bodyPr/>
          <a:lstStyle/>
          <a:p>
            <a:pPr>
              <a:defRPr/>
            </a:pPr>
            <a:r>
              <a:rPr lang="en-US" sz="3600" dirty="0"/>
              <a:t>RATIONALE AND SIGNIFICANCE </a:t>
            </a:r>
            <a:br>
              <a:rPr lang="en-US" sz="3600" dirty="0"/>
            </a:br>
            <a:r>
              <a:rPr lang="en-US" sz="3600" dirty="0"/>
              <a:t>OF  PEER  REVIEW</a:t>
            </a:r>
            <a:endParaRPr lang="en-US" sz="3600" u="sng" dirty="0">
              <a:latin typeface="Freestyle Script" pitchFamily="66" charset="0"/>
            </a:endParaRPr>
          </a:p>
        </p:txBody>
      </p:sp>
      <p:sp>
        <p:nvSpPr>
          <p:cNvPr id="124931" name="Rectangle 3"/>
          <p:cNvSpPr>
            <a:spLocks noGrp="1" noChangeArrowheads="1"/>
          </p:cNvSpPr>
          <p:nvPr>
            <p:ph idx="1"/>
          </p:nvPr>
        </p:nvSpPr>
        <p:spPr>
          <a:xfrm>
            <a:off x="1115616" y="1700808"/>
            <a:ext cx="7467600" cy="4419600"/>
          </a:xfrm>
        </p:spPr>
        <p:txBody>
          <a:bodyPr/>
          <a:lstStyle/>
          <a:p>
            <a:pPr>
              <a:buFont typeface="Wingdings" pitchFamily="2" charset="2"/>
              <a:buNone/>
              <a:defRPr/>
            </a:pPr>
            <a:r>
              <a:rPr lang="en-US" sz="900" b="0" i="1" dirty="0"/>
              <a:t>	</a:t>
            </a:r>
          </a:p>
          <a:p>
            <a:pPr>
              <a:buFont typeface="Wingdings" pitchFamily="2" charset="2"/>
              <a:buNone/>
              <a:defRPr/>
            </a:pPr>
            <a:r>
              <a:rPr lang="en-US" sz="3600" dirty="0">
                <a:latin typeface="Times New Roman" pitchFamily="18" charset="0"/>
              </a:rPr>
              <a:t>Thank You.</a:t>
            </a:r>
          </a:p>
          <a:p>
            <a:pPr>
              <a:buFont typeface="Wingdings" pitchFamily="2" charset="2"/>
              <a:buNone/>
              <a:defRPr/>
            </a:pPr>
            <a:endParaRPr lang="en-US" sz="1400" dirty="0">
              <a:latin typeface="Times New Roman" pitchFamily="18" charset="0"/>
            </a:endParaRPr>
          </a:p>
          <a:p>
            <a:pPr>
              <a:buClrTx/>
              <a:defRPr/>
            </a:pPr>
            <a:r>
              <a:rPr lang="en-US" sz="2400" dirty="0">
                <a:latin typeface="Times New Roman" pitchFamily="18" charset="0"/>
                <a:cs typeface="Times New Roman" pitchFamily="18" charset="0"/>
              </a:rPr>
              <a:t>Email Id : </a:t>
            </a:r>
            <a:r>
              <a:rPr lang="en-US" sz="2400" dirty="0">
                <a:latin typeface="Times New Roman" pitchFamily="18" charset="0"/>
                <a:cs typeface="Times New Roman" pitchFamily="18" charset="0"/>
                <a:hlinkClick r:id="rId2"/>
              </a:rPr>
              <a:t>akpradhan@cvk-ca.com</a:t>
            </a:r>
            <a:r>
              <a:rPr lang="en-US" sz="2400" dirty="0">
                <a:latin typeface="Times New Roman" pitchFamily="18" charset="0"/>
                <a:cs typeface="Times New Roman" pitchFamily="18" charset="0"/>
              </a:rPr>
              <a:t> </a:t>
            </a:r>
          </a:p>
          <a:p>
            <a:pPr>
              <a:buClrTx/>
              <a:defRPr/>
            </a:pPr>
            <a:r>
              <a:rPr lang="en-US" sz="2400" dirty="0">
                <a:latin typeface="Times New Roman" pitchFamily="18" charset="0"/>
                <a:cs typeface="Times New Roman" pitchFamily="18" charset="0"/>
              </a:rPr>
              <a:t>Phones : 022-24468717; 2446 6139; 2445 1488.</a:t>
            </a:r>
          </a:p>
          <a:p>
            <a:pPr>
              <a:buFont typeface="Wingdings" pitchFamily="2" charset="2"/>
              <a:buNone/>
              <a:defRPr/>
            </a:pPr>
            <a:r>
              <a:rPr lang="en-US" sz="3600" dirty="0">
                <a:latin typeface="Times New Roman" pitchFamily="18" charset="0"/>
              </a:rPr>
              <a:t>		</a:t>
            </a:r>
          </a:p>
          <a:p>
            <a:pPr>
              <a:defRPr/>
            </a:pPr>
            <a:endParaRPr lang="en-US" sz="900" dirty="0"/>
          </a:p>
          <a:p>
            <a:pPr>
              <a:buFont typeface="Wingdings" pitchFamily="2" charset="2"/>
              <a:buNone/>
              <a:defRPr/>
            </a:pPr>
            <a:r>
              <a:rPr lang="en-US" sz="4400" u="sng" dirty="0">
                <a:latin typeface="Freestyle Script" pitchFamily="66" charset="0"/>
              </a:rPr>
              <a:t>	</a:t>
            </a:r>
            <a:r>
              <a:rPr lang="en-US" sz="4400" u="sng" dirty="0">
                <a:latin typeface="Kunstler Script" pitchFamily="66" charset="0"/>
              </a:rPr>
              <a:t>Presented By</a:t>
            </a:r>
          </a:p>
          <a:p>
            <a:pPr>
              <a:buFont typeface="Wingdings" pitchFamily="2" charset="2"/>
              <a:buNone/>
              <a:defRPr/>
            </a:pPr>
            <a:r>
              <a:rPr lang="en-US" sz="4400" u="sng" dirty="0">
                <a:latin typeface="Kunstler Script" pitchFamily="66" charset="0"/>
              </a:rPr>
              <a:t>	Ashok Kumar </a:t>
            </a:r>
            <a:r>
              <a:rPr lang="en-US" sz="4400" u="sng" dirty="0" err="1">
                <a:latin typeface="Kunstler Script" pitchFamily="66" charset="0"/>
              </a:rPr>
              <a:t>Pradhan</a:t>
            </a:r>
            <a:endParaRPr lang="en-US" sz="4400" u="sng" dirty="0">
              <a:latin typeface="Kunstler Script" pitchFamily="66" charset="0"/>
            </a:endParaRPr>
          </a:p>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defRPr/>
            </a:pPr>
            <a:r>
              <a:rPr lang="en-US" sz="3600" dirty="0">
                <a:solidFill>
                  <a:schemeClr val="tx1"/>
                </a:solidFill>
              </a:rPr>
              <a:t>NEED FOR PEER REVIEW</a:t>
            </a:r>
            <a:endParaRPr lang="en-US" sz="3600" dirty="0"/>
          </a:p>
        </p:txBody>
      </p:sp>
      <p:sp>
        <p:nvSpPr>
          <p:cNvPr id="100355" name="Rectangle 3"/>
          <p:cNvSpPr>
            <a:spLocks noGrp="1" noChangeArrowheads="1"/>
          </p:cNvSpPr>
          <p:nvPr>
            <p:ph idx="1"/>
          </p:nvPr>
        </p:nvSpPr>
        <p:spPr>
          <a:xfrm>
            <a:off x="395536" y="1524000"/>
            <a:ext cx="8568952" cy="5029200"/>
          </a:xfrm>
        </p:spPr>
        <p:txBody>
          <a:bodyPr/>
          <a:lstStyle/>
          <a:p>
            <a:pPr eaLnBrk="1" hangingPunct="1">
              <a:buClr>
                <a:srgbClr val="000066"/>
              </a:buClr>
              <a:buFont typeface="Wingdings" pitchFamily="2" charset="2"/>
              <a:buChar char="§"/>
            </a:pPr>
            <a:r>
              <a:rPr lang="en-US" sz="3600" dirty="0"/>
              <a:t>Expectation of service Receiver to receive quality service</a:t>
            </a:r>
          </a:p>
          <a:p>
            <a:pPr eaLnBrk="1" hangingPunct="1">
              <a:buClr>
                <a:srgbClr val="000066"/>
              </a:buClr>
              <a:buFont typeface="Wingdings" pitchFamily="2" charset="2"/>
              <a:buChar char="§"/>
            </a:pPr>
            <a:r>
              <a:rPr lang="en-US" sz="3600" dirty="0"/>
              <a:t>Gap between minimum quality of service and actual service rendered.</a:t>
            </a:r>
          </a:p>
          <a:p>
            <a:pPr eaLnBrk="1" hangingPunct="1">
              <a:buClr>
                <a:srgbClr val="000066"/>
              </a:buClr>
              <a:buFont typeface="Wingdings" pitchFamily="2" charset="2"/>
              <a:buChar char="§"/>
            </a:pPr>
            <a:r>
              <a:rPr lang="en-US" sz="3600" dirty="0"/>
              <a:t>Failure of Few service providers.</a:t>
            </a:r>
          </a:p>
          <a:p>
            <a:pPr eaLnBrk="1" hangingPunct="1">
              <a:buClr>
                <a:srgbClr val="000066"/>
              </a:buClr>
              <a:buFont typeface="Wingdings" pitchFamily="2" charset="2"/>
              <a:buChar char="§"/>
            </a:pPr>
            <a:r>
              <a:rPr lang="en-US" sz="3600" dirty="0"/>
              <a:t>Restoration of public confidence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899592" y="7996"/>
            <a:ext cx="7620000" cy="1447800"/>
          </a:xfrm>
        </p:spPr>
        <p:txBody>
          <a:bodyPr/>
          <a:lstStyle/>
          <a:p>
            <a:pPr>
              <a:defRPr/>
            </a:pPr>
            <a:r>
              <a:rPr lang="en-US" sz="3600" dirty="0"/>
              <a:t>Present Peer Review System In India</a:t>
            </a:r>
            <a:endParaRPr lang="en-US" sz="3600" u="sng" dirty="0">
              <a:latin typeface="Freestyle Script" pitchFamily="66" charset="0"/>
            </a:endParaRPr>
          </a:p>
        </p:txBody>
      </p:sp>
      <p:sp>
        <p:nvSpPr>
          <p:cNvPr id="102403" name="Rectangle 3"/>
          <p:cNvSpPr>
            <a:spLocks noGrp="1" noChangeArrowheads="1"/>
          </p:cNvSpPr>
          <p:nvPr>
            <p:ph idx="1"/>
          </p:nvPr>
        </p:nvSpPr>
        <p:spPr/>
        <p:txBody>
          <a:bodyPr/>
          <a:lstStyle/>
          <a:p>
            <a:pPr algn="just" eaLnBrk="1" hangingPunct="1">
              <a:lnSpc>
                <a:spcPct val="90000"/>
              </a:lnSpc>
              <a:buClrTx/>
            </a:pPr>
            <a:r>
              <a:rPr lang="en-US" sz="2800" dirty="0"/>
              <a:t>Supervisor Within Institute of Chartered Accountants of India</a:t>
            </a:r>
          </a:p>
          <a:p>
            <a:pPr algn="just" eaLnBrk="1" hangingPunct="1">
              <a:lnSpc>
                <a:spcPct val="90000"/>
              </a:lnSpc>
              <a:buClrTx/>
            </a:pPr>
            <a:r>
              <a:rPr lang="en-US" sz="2800" dirty="0"/>
              <a:t>Chinese Wall between Peer Review process and Disciplinary Mechanism has been removed as per the revised statement on Peer Review(Disciplinary action if deficiency in services of Auditor is found.)</a:t>
            </a:r>
          </a:p>
          <a:p>
            <a:pPr algn="just" eaLnBrk="1" hangingPunct="1">
              <a:lnSpc>
                <a:spcPct val="90000"/>
              </a:lnSpc>
              <a:buClrTx/>
            </a:pPr>
            <a:r>
              <a:rPr lang="en-US" sz="2800" dirty="0"/>
              <a:t>Audit of accounts after 1st April’ 2002 only covered</a:t>
            </a:r>
          </a:p>
          <a:p>
            <a:pPr algn="just" eaLnBrk="1" hangingPunct="1">
              <a:lnSpc>
                <a:spcPct val="90000"/>
              </a:lnSpc>
              <a:buClrTx/>
            </a:pPr>
            <a:r>
              <a:rPr lang="en-US" sz="2800" dirty="0"/>
              <a:t>Peer Reviewers are Individual Members of the Institute.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83568" y="188640"/>
            <a:ext cx="7620000" cy="990600"/>
          </a:xfrm>
        </p:spPr>
        <p:txBody>
          <a:bodyPr/>
          <a:lstStyle/>
          <a:p>
            <a:pPr>
              <a:defRPr/>
            </a:pPr>
            <a:r>
              <a:rPr lang="en-US" sz="3600" dirty="0" err="1"/>
              <a:t>Paras</a:t>
            </a:r>
            <a:r>
              <a:rPr lang="en-US" sz="3600" dirty="0"/>
              <a:t> in Statement on Peer Review</a:t>
            </a:r>
            <a:endParaRPr lang="en-US" sz="3600" u="sng" dirty="0">
              <a:latin typeface="Freestyle Script" pitchFamily="66" charset="0"/>
            </a:endParaRPr>
          </a:p>
        </p:txBody>
      </p:sp>
      <p:sp>
        <p:nvSpPr>
          <p:cNvPr id="103427" name="Rectangle 3"/>
          <p:cNvSpPr>
            <a:spLocks noGrp="1" noChangeArrowheads="1"/>
          </p:cNvSpPr>
          <p:nvPr>
            <p:ph idx="1"/>
          </p:nvPr>
        </p:nvSpPr>
        <p:spPr>
          <a:xfrm>
            <a:off x="395536" y="1484784"/>
            <a:ext cx="8748464" cy="5472632"/>
          </a:xfrm>
        </p:spPr>
        <p:txBody>
          <a:bodyPr/>
          <a:lstStyle/>
          <a:p>
            <a:pPr marL="533400" indent="-533400" eaLnBrk="1" hangingPunct="1">
              <a:buNone/>
            </a:pPr>
            <a:r>
              <a:rPr lang="en-US" sz="2400" dirty="0"/>
              <a:t>1.Introduction</a:t>
            </a:r>
          </a:p>
          <a:p>
            <a:pPr marL="533400" indent="-533400" eaLnBrk="1" hangingPunct="1">
              <a:buNone/>
            </a:pPr>
            <a:r>
              <a:rPr lang="en-US" sz="2400" dirty="0"/>
              <a:t>2.Objectives</a:t>
            </a:r>
          </a:p>
          <a:p>
            <a:pPr marL="533400" indent="-533400" eaLnBrk="1" hangingPunct="1">
              <a:buNone/>
            </a:pPr>
            <a:r>
              <a:rPr lang="en-US" sz="2400" dirty="0"/>
              <a:t>3.Definitions</a:t>
            </a:r>
          </a:p>
          <a:p>
            <a:pPr marL="533400" indent="-533400" eaLnBrk="1" hangingPunct="1">
              <a:buNone/>
            </a:pPr>
            <a:r>
              <a:rPr lang="en-US" sz="2400" dirty="0"/>
              <a:t>4.Authority of the statement on Peer review</a:t>
            </a:r>
          </a:p>
          <a:p>
            <a:pPr marL="533400" indent="-533400" eaLnBrk="1" hangingPunct="1">
              <a:buNone/>
            </a:pPr>
            <a:r>
              <a:rPr lang="en-US" sz="2400" dirty="0"/>
              <a:t>5.Powers of the Council</a:t>
            </a:r>
          </a:p>
          <a:p>
            <a:pPr marL="533400" indent="-533400" eaLnBrk="1" hangingPunct="1">
              <a:buNone/>
            </a:pPr>
            <a:r>
              <a:rPr lang="en-US" sz="2400" dirty="0"/>
              <a:t>6. Powers of Peer Review Board</a:t>
            </a:r>
          </a:p>
          <a:p>
            <a:pPr eaLnBrk="1" hangingPunct="1">
              <a:buFontTx/>
              <a:buNone/>
            </a:pPr>
            <a:r>
              <a:rPr lang="en-US" sz="2400" dirty="0"/>
              <a:t>7.Scope of Peer Review</a:t>
            </a:r>
          </a:p>
          <a:p>
            <a:pPr eaLnBrk="1" hangingPunct="1">
              <a:buFontTx/>
              <a:buNone/>
            </a:pPr>
            <a:r>
              <a:rPr lang="en-US" sz="2400" dirty="0"/>
              <a:t>8. Functions of the Board</a:t>
            </a:r>
          </a:p>
          <a:p>
            <a:pPr eaLnBrk="1" hangingPunct="1">
              <a:buFontTx/>
              <a:buNone/>
            </a:pPr>
            <a:r>
              <a:rPr lang="en-US" sz="2400" dirty="0"/>
              <a:t>9. Compliance with the Statement on Peer Review</a:t>
            </a:r>
          </a:p>
          <a:p>
            <a:pPr eaLnBrk="1" hangingPunct="1">
              <a:buFontTx/>
              <a:buNone/>
            </a:pPr>
            <a:r>
              <a:rPr lang="en-US" sz="2400" dirty="0"/>
              <a:t>10. Eligibility to be a Reviewer</a:t>
            </a:r>
          </a:p>
          <a:p>
            <a:pPr eaLnBrk="1" hangingPunct="1">
              <a:buFontTx/>
              <a:buNone/>
            </a:pPr>
            <a:r>
              <a:rPr lang="en-US" sz="2400" dirty="0"/>
              <a:t>11. Practice Units subject to review</a:t>
            </a:r>
          </a:p>
          <a:p>
            <a:pPr eaLnBrk="1" hangingPunct="1">
              <a:buFontTx/>
              <a:buNone/>
            </a:pPr>
            <a:endParaRPr lang="en-US" sz="2400" dirty="0"/>
          </a:p>
          <a:p>
            <a:pPr marL="533400" indent="-533400" eaLnBrk="1" hangingPunct="1">
              <a:buFont typeface="Wingdings" pitchFamily="2" charset="2"/>
              <a:buAutoNum type="arabicPeriod"/>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043608" y="-171400"/>
            <a:ext cx="7467600" cy="1371600"/>
          </a:xfrm>
        </p:spPr>
        <p:txBody>
          <a:bodyPr/>
          <a:lstStyle/>
          <a:p>
            <a:pPr>
              <a:defRPr/>
            </a:pPr>
            <a:r>
              <a:rPr lang="en-US" sz="3600" dirty="0">
                <a:latin typeface="Freestyle Script" pitchFamily="66" charset="0"/>
              </a:rPr>
              <a:t> </a:t>
            </a:r>
            <a:br>
              <a:rPr lang="en-US" sz="3600" dirty="0">
                <a:latin typeface="Freestyle Script" pitchFamily="66" charset="0"/>
              </a:rPr>
            </a:br>
            <a:r>
              <a:rPr lang="en-US" sz="3600" dirty="0" err="1"/>
              <a:t>Paras</a:t>
            </a:r>
            <a:r>
              <a:rPr lang="en-US" sz="3600" dirty="0"/>
              <a:t> in Statement on Peer Review</a:t>
            </a:r>
            <a:endParaRPr lang="en-US" sz="3600" u="sng" dirty="0">
              <a:latin typeface="Freestyle Script" pitchFamily="66" charset="0"/>
            </a:endParaRPr>
          </a:p>
        </p:txBody>
      </p:sp>
      <p:sp>
        <p:nvSpPr>
          <p:cNvPr id="105475" name="Rectangle 3"/>
          <p:cNvSpPr>
            <a:spLocks noGrp="1" noChangeArrowheads="1"/>
          </p:cNvSpPr>
          <p:nvPr>
            <p:ph idx="1"/>
          </p:nvPr>
        </p:nvSpPr>
        <p:spPr>
          <a:xfrm>
            <a:off x="755576" y="1524000"/>
            <a:ext cx="7855024" cy="5029200"/>
          </a:xfrm>
        </p:spPr>
        <p:txBody>
          <a:bodyPr/>
          <a:lstStyle/>
          <a:p>
            <a:pPr marL="533400" indent="-533400" eaLnBrk="1" hangingPunct="1">
              <a:buNone/>
            </a:pPr>
            <a:r>
              <a:rPr lang="en-US" sz="2400" dirty="0"/>
              <a:t>12. Obligation of the practice Unit/ Peer Reviewer</a:t>
            </a:r>
          </a:p>
          <a:p>
            <a:pPr marL="533400" indent="-533400" eaLnBrk="1" hangingPunct="1">
              <a:buNone/>
            </a:pPr>
            <a:r>
              <a:rPr lang="en-US" sz="2400" dirty="0"/>
              <a:t>13. Periodicity of Peer Review</a:t>
            </a:r>
          </a:p>
          <a:p>
            <a:pPr marL="533400" indent="-533400" eaLnBrk="1" hangingPunct="1">
              <a:buNone/>
            </a:pPr>
            <a:r>
              <a:rPr lang="en-US" sz="2400" dirty="0"/>
              <a:t>14. Cost of Peer Review</a:t>
            </a:r>
          </a:p>
          <a:p>
            <a:pPr marL="533400" indent="-533400" eaLnBrk="1" hangingPunct="1">
              <a:buNone/>
            </a:pPr>
            <a:r>
              <a:rPr lang="en-US" sz="2400" dirty="0"/>
              <a:t>15. Review Framework</a:t>
            </a:r>
          </a:p>
          <a:p>
            <a:pPr marL="533400" indent="-533400" eaLnBrk="1" hangingPunct="1">
              <a:buNone/>
            </a:pPr>
            <a:r>
              <a:rPr lang="en-US" sz="2400" dirty="0"/>
              <a:t>16. Referral of Disputes and Appeals</a:t>
            </a:r>
          </a:p>
          <a:p>
            <a:pPr marL="533400" indent="-533400" eaLnBrk="1" hangingPunct="1">
              <a:buNone/>
            </a:pPr>
            <a:r>
              <a:rPr lang="en-US" sz="2400" dirty="0"/>
              <a:t>17. Immunity</a:t>
            </a:r>
          </a:p>
          <a:p>
            <a:pPr marL="533400" indent="-533400" eaLnBrk="1" hangingPunct="1">
              <a:buNone/>
            </a:pPr>
            <a:r>
              <a:rPr lang="en-US" sz="2400" dirty="0"/>
              <a:t>18. Confidentiality</a:t>
            </a:r>
          </a:p>
          <a:p>
            <a:pPr marL="533400" indent="-533400" eaLnBrk="1" hangingPunct="1">
              <a:buNone/>
            </a:pPr>
            <a:r>
              <a:rPr lang="en-US" sz="2400" dirty="0"/>
              <a:t>19. Procedural departures</a:t>
            </a:r>
          </a:p>
          <a:p>
            <a:pPr marL="533400" indent="-533400" eaLnBrk="1" hangingPunct="1">
              <a:buNone/>
            </a:pPr>
            <a:r>
              <a:rPr lang="en-US" sz="2400" dirty="0"/>
              <a:t>20. New Changes</a:t>
            </a:r>
          </a:p>
          <a:p>
            <a:pPr marL="533400" indent="-533400" eaLnBrk="1" hangingPunct="1">
              <a:buNone/>
            </a:pPr>
            <a:endParaRPr lang="en-US" sz="2400" dirty="0"/>
          </a:p>
          <a:p>
            <a:pPr marL="533400" indent="-533400" eaLnBrk="1" hangingPunct="1">
              <a:buNone/>
            </a:pPr>
            <a:endParaRPr lang="en-US" sz="2400" dirty="0"/>
          </a:p>
          <a:p>
            <a:pPr eaLnBrk="1" hangingPunct="1">
              <a:buFontTx/>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txBox="1">
            <a:spLocks noGrp="1"/>
          </p:cNvSpPr>
          <p:nvPr>
            <p:ph type="title"/>
          </p:nvPr>
        </p:nvSpPr>
        <p:spPr>
          <a:xfrm>
            <a:off x="990600" y="-118536"/>
            <a:ext cx="7620000" cy="1532471"/>
          </a:xfrm>
          <a:prstGeom prst="rect">
            <a:avLst/>
          </a:prstGeom>
        </p:spPr>
        <p:txBody>
          <a:bodyPr vert="horz" wrap="square" lIns="0" tIns="16510" rIns="0" bIns="0" rtlCol="0">
            <a:spAutoFit/>
          </a:bodyPr>
          <a:lstStyle/>
          <a:p>
            <a:pPr marL="12700">
              <a:spcBef>
                <a:spcPts val="130"/>
              </a:spcBef>
            </a:pPr>
            <a:br>
              <a:rPr lang="en-IN" sz="1950" b="0" dirty="0">
                <a:solidFill>
                  <a:srgbClr val="C00000"/>
                </a:solidFill>
                <a:latin typeface="Arial Black"/>
                <a:cs typeface="Arial Black"/>
              </a:rPr>
            </a:br>
            <a:r>
              <a:rPr sz="1950" b="0" dirty="0">
                <a:solidFill>
                  <a:srgbClr val="C00000"/>
                </a:solidFill>
                <a:latin typeface="Arial Black"/>
                <a:cs typeface="Arial Black"/>
              </a:rPr>
              <a:t>NEW</a:t>
            </a:r>
            <a:r>
              <a:rPr sz="1950" b="0" spc="210" dirty="0">
                <a:solidFill>
                  <a:srgbClr val="C00000"/>
                </a:solidFill>
                <a:latin typeface="Times New Roman"/>
                <a:cs typeface="Times New Roman"/>
              </a:rPr>
              <a:t> </a:t>
            </a:r>
            <a:r>
              <a:rPr sz="1950" b="0" spc="-10" dirty="0">
                <a:solidFill>
                  <a:srgbClr val="C00000"/>
                </a:solidFill>
                <a:latin typeface="Arial Black"/>
                <a:cs typeface="Arial Black"/>
              </a:rPr>
              <a:t>CHANGES</a:t>
            </a:r>
            <a:br>
              <a:rPr lang="en-IN" sz="1950" b="0" spc="-10" dirty="0">
                <a:solidFill>
                  <a:srgbClr val="C00000"/>
                </a:solidFill>
                <a:latin typeface="Arial Black"/>
                <a:cs typeface="Arial Black"/>
              </a:rPr>
            </a:br>
            <a:r>
              <a:rPr lang="en-IN" sz="2000" dirty="0">
                <a:solidFill>
                  <a:srgbClr val="C00000"/>
                </a:solidFill>
                <a:latin typeface="Arial Black"/>
                <a:cs typeface="Arial Black"/>
              </a:rPr>
              <a:t>Guidelines</a:t>
            </a:r>
            <a:r>
              <a:rPr lang="en-IN" sz="2000" spc="180" dirty="0">
                <a:solidFill>
                  <a:srgbClr val="C00000"/>
                </a:solidFill>
                <a:latin typeface="Times New Roman"/>
                <a:cs typeface="Times New Roman"/>
              </a:rPr>
              <a:t> </a:t>
            </a:r>
            <a:r>
              <a:rPr lang="en-IN" sz="2000" dirty="0">
                <a:solidFill>
                  <a:srgbClr val="C00000"/>
                </a:solidFill>
                <a:latin typeface="Arial Black"/>
                <a:cs typeface="Arial Black"/>
              </a:rPr>
              <a:t>To</a:t>
            </a:r>
            <a:r>
              <a:rPr lang="en-IN" sz="2000" spc="195" dirty="0">
                <a:solidFill>
                  <a:srgbClr val="C00000"/>
                </a:solidFill>
                <a:latin typeface="Times New Roman"/>
                <a:cs typeface="Times New Roman"/>
              </a:rPr>
              <a:t> </a:t>
            </a:r>
            <a:r>
              <a:rPr lang="en-IN" sz="2000" dirty="0">
                <a:solidFill>
                  <a:srgbClr val="C00000"/>
                </a:solidFill>
                <a:latin typeface="Arial Black"/>
                <a:cs typeface="Arial Black"/>
              </a:rPr>
              <a:t>Replace</a:t>
            </a:r>
            <a:r>
              <a:rPr lang="en-IN" sz="2000" spc="185" dirty="0">
                <a:solidFill>
                  <a:srgbClr val="C00000"/>
                </a:solidFill>
                <a:latin typeface="Times New Roman"/>
                <a:cs typeface="Times New Roman"/>
              </a:rPr>
              <a:t> </a:t>
            </a:r>
            <a:r>
              <a:rPr lang="en-IN" sz="2000" dirty="0">
                <a:solidFill>
                  <a:srgbClr val="C00000"/>
                </a:solidFill>
                <a:latin typeface="Arial Black"/>
                <a:cs typeface="Arial Black"/>
              </a:rPr>
              <a:t>Statement</a:t>
            </a:r>
            <a:r>
              <a:rPr lang="en-IN" sz="2000" spc="170" dirty="0">
                <a:solidFill>
                  <a:srgbClr val="C00000"/>
                </a:solidFill>
                <a:latin typeface="Times New Roman"/>
                <a:cs typeface="Times New Roman"/>
              </a:rPr>
              <a:t> </a:t>
            </a:r>
            <a:r>
              <a:rPr lang="en-IN" sz="2000" dirty="0">
                <a:solidFill>
                  <a:srgbClr val="C00000"/>
                </a:solidFill>
                <a:latin typeface="Arial Black"/>
                <a:cs typeface="Arial Black"/>
              </a:rPr>
              <a:t>on</a:t>
            </a:r>
            <a:r>
              <a:rPr lang="en-IN" sz="2000" spc="185" dirty="0">
                <a:solidFill>
                  <a:srgbClr val="C00000"/>
                </a:solidFill>
                <a:latin typeface="Times New Roman"/>
                <a:cs typeface="Times New Roman"/>
              </a:rPr>
              <a:t> </a:t>
            </a:r>
            <a:r>
              <a:rPr lang="en-IN" sz="2000" dirty="0">
                <a:solidFill>
                  <a:srgbClr val="C00000"/>
                </a:solidFill>
                <a:latin typeface="Arial Black"/>
                <a:cs typeface="Arial Black"/>
              </a:rPr>
              <a:t>Peer</a:t>
            </a:r>
            <a:r>
              <a:rPr lang="en-IN" sz="2000" spc="190" dirty="0">
                <a:solidFill>
                  <a:srgbClr val="C00000"/>
                </a:solidFill>
                <a:latin typeface="Times New Roman"/>
                <a:cs typeface="Times New Roman"/>
              </a:rPr>
              <a:t> </a:t>
            </a:r>
            <a:r>
              <a:rPr lang="en-IN" sz="2000" dirty="0">
                <a:solidFill>
                  <a:srgbClr val="C00000"/>
                </a:solidFill>
                <a:latin typeface="Arial Black"/>
                <a:cs typeface="Arial Black"/>
              </a:rPr>
              <a:t>Review</a:t>
            </a:r>
            <a:r>
              <a:rPr lang="en-IN" sz="2000" spc="190" dirty="0">
                <a:solidFill>
                  <a:srgbClr val="C00000"/>
                </a:solidFill>
                <a:latin typeface="Times New Roman"/>
                <a:cs typeface="Times New Roman"/>
              </a:rPr>
              <a:t> </a:t>
            </a:r>
            <a:br>
              <a:rPr lang="en-IN" sz="2000" spc="190" dirty="0">
                <a:solidFill>
                  <a:srgbClr val="C00000"/>
                </a:solidFill>
                <a:latin typeface="Times New Roman"/>
                <a:cs typeface="Times New Roman"/>
              </a:rPr>
            </a:br>
            <a:r>
              <a:rPr lang="en-IN" sz="2000" dirty="0">
                <a:solidFill>
                  <a:srgbClr val="C00000"/>
                </a:solidFill>
                <a:latin typeface="Arial Black"/>
                <a:cs typeface="Arial Black"/>
              </a:rPr>
              <a:t>(</a:t>
            </a:r>
            <a:r>
              <a:rPr lang="en-IN" sz="2000" spc="190" dirty="0">
                <a:solidFill>
                  <a:srgbClr val="C00000"/>
                </a:solidFill>
                <a:latin typeface="Times New Roman"/>
                <a:cs typeface="Times New Roman"/>
              </a:rPr>
              <a:t> </a:t>
            </a:r>
            <a:r>
              <a:rPr lang="en-IN" sz="2000" dirty="0" err="1">
                <a:solidFill>
                  <a:srgbClr val="C00000"/>
                </a:solidFill>
                <a:latin typeface="Arial Black"/>
                <a:cs typeface="Arial Black"/>
              </a:rPr>
              <a:t>wef</a:t>
            </a:r>
            <a:r>
              <a:rPr lang="en-IN" sz="2000" spc="270" dirty="0">
                <a:solidFill>
                  <a:srgbClr val="C00000"/>
                </a:solidFill>
                <a:latin typeface="Times New Roman"/>
                <a:cs typeface="Times New Roman"/>
              </a:rPr>
              <a:t> </a:t>
            </a:r>
            <a:r>
              <a:rPr lang="en-IN" sz="2000" dirty="0">
                <a:solidFill>
                  <a:srgbClr val="C00000"/>
                </a:solidFill>
                <a:latin typeface="Arial Black"/>
                <a:cs typeface="Arial Black"/>
              </a:rPr>
              <a:t>01.10.2022</a:t>
            </a:r>
            <a:r>
              <a:rPr lang="en-IN" sz="2000" spc="170" dirty="0">
                <a:solidFill>
                  <a:srgbClr val="C00000"/>
                </a:solidFill>
                <a:latin typeface="Times New Roman"/>
                <a:cs typeface="Times New Roman"/>
              </a:rPr>
              <a:t> </a:t>
            </a:r>
            <a:r>
              <a:rPr lang="en-IN" sz="2000" spc="-50" dirty="0">
                <a:solidFill>
                  <a:srgbClr val="C00000"/>
                </a:solidFill>
                <a:latin typeface="Arial Black"/>
                <a:cs typeface="Arial Black"/>
              </a:rPr>
              <a:t>)</a:t>
            </a:r>
            <a:br>
              <a:rPr lang="en-IN" sz="2000" dirty="0">
                <a:latin typeface="Arial Black"/>
                <a:cs typeface="Arial Black"/>
              </a:rPr>
            </a:br>
            <a:endParaRPr sz="1950" dirty="0">
              <a:latin typeface="Arial Black"/>
              <a:cs typeface="Arial Black"/>
            </a:endParaRPr>
          </a:p>
        </p:txBody>
      </p:sp>
      <p:pic>
        <p:nvPicPr>
          <p:cNvPr id="4" name="Content Placeholder 3"/>
          <p:cNvPicPr>
            <a:picLocks noGrp="1" noChangeAspect="1"/>
          </p:cNvPicPr>
          <p:nvPr>
            <p:ph idx="1"/>
          </p:nvPr>
        </p:nvPicPr>
        <p:blipFill>
          <a:blip r:embed="rId2">
            <a:duotone>
              <a:prstClr val="black"/>
              <a:schemeClr val="accent3">
                <a:tint val="45000"/>
                <a:satMod val="400000"/>
              </a:schemeClr>
            </a:duotone>
          </a:blip>
          <a:stretch>
            <a:fillRect/>
          </a:stretch>
        </p:blipFill>
        <p:spPr>
          <a:xfrm>
            <a:off x="990600" y="2036017"/>
            <a:ext cx="7620000" cy="4005166"/>
          </a:xfrm>
          <a:prstGeom prst="rect">
            <a:avLst/>
          </a:prstGeom>
          <a:solidFill>
            <a:schemeClr val="bg1">
              <a:lumMod val="40000"/>
              <a:lumOff val="60000"/>
            </a:schemeClr>
          </a:solidFill>
        </p:spPr>
      </p:pic>
    </p:spTree>
    <p:extLst>
      <p:ext uri="{BB962C8B-B14F-4D97-AF65-F5344CB8AC3E}">
        <p14:creationId xmlns:p14="http://schemas.microsoft.com/office/powerpoint/2010/main" val="2037612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duotone>
              <a:prstClr val="black"/>
              <a:schemeClr val="accent3">
                <a:tint val="45000"/>
                <a:satMod val="400000"/>
              </a:schemeClr>
            </a:duotone>
          </a:blip>
          <a:stretch>
            <a:fillRect/>
          </a:stretch>
        </p:blipFill>
        <p:spPr>
          <a:xfrm>
            <a:off x="899592" y="1484784"/>
            <a:ext cx="7620000" cy="3744415"/>
          </a:xfrm>
          <a:prstGeom prst="rect">
            <a:avLst/>
          </a:prstGeom>
        </p:spPr>
      </p:pic>
      <p:sp>
        <p:nvSpPr>
          <p:cNvPr id="5" name="object 3"/>
          <p:cNvSpPr txBox="1">
            <a:spLocks noGrp="1"/>
          </p:cNvSpPr>
          <p:nvPr>
            <p:ph type="title"/>
          </p:nvPr>
        </p:nvSpPr>
        <p:spPr>
          <a:xfrm>
            <a:off x="990600" y="35354"/>
            <a:ext cx="7620000" cy="1224694"/>
          </a:xfrm>
          <a:prstGeom prst="rect">
            <a:avLst/>
          </a:prstGeom>
        </p:spPr>
        <p:txBody>
          <a:bodyPr vert="horz" wrap="square" lIns="0" tIns="16510" rIns="0" bIns="0" rtlCol="0">
            <a:spAutoFit/>
          </a:bodyPr>
          <a:lstStyle/>
          <a:p>
            <a:pPr marL="12700">
              <a:spcBef>
                <a:spcPts val="130"/>
              </a:spcBef>
            </a:pPr>
            <a:br>
              <a:rPr lang="en-IN" sz="1950" b="0" dirty="0">
                <a:solidFill>
                  <a:srgbClr val="C00000"/>
                </a:solidFill>
                <a:latin typeface="Arial Black"/>
                <a:cs typeface="Arial Black"/>
              </a:rPr>
            </a:br>
            <a:r>
              <a:rPr sz="1950" b="0" dirty="0">
                <a:solidFill>
                  <a:srgbClr val="C00000"/>
                </a:solidFill>
                <a:latin typeface="Arial Black"/>
                <a:cs typeface="Arial Black"/>
              </a:rPr>
              <a:t>NEW</a:t>
            </a:r>
            <a:r>
              <a:rPr sz="1950" b="0" spc="210" dirty="0">
                <a:solidFill>
                  <a:srgbClr val="C00000"/>
                </a:solidFill>
                <a:latin typeface="Times New Roman"/>
                <a:cs typeface="Times New Roman"/>
              </a:rPr>
              <a:t> </a:t>
            </a:r>
            <a:r>
              <a:rPr sz="1950" b="0" spc="-10" dirty="0">
                <a:solidFill>
                  <a:srgbClr val="C00000"/>
                </a:solidFill>
                <a:latin typeface="Arial Black"/>
                <a:cs typeface="Arial Black"/>
              </a:rPr>
              <a:t>CHANGES</a:t>
            </a:r>
            <a:br>
              <a:rPr lang="en-IN" sz="1950" b="0" spc="-10" dirty="0">
                <a:solidFill>
                  <a:srgbClr val="C00000"/>
                </a:solidFill>
                <a:latin typeface="Arial Black"/>
                <a:cs typeface="Arial Black"/>
              </a:rPr>
            </a:br>
            <a:r>
              <a:rPr lang="en-IN" sz="2000" dirty="0">
                <a:solidFill>
                  <a:srgbClr val="C00000"/>
                </a:solidFill>
                <a:latin typeface="Arial Black"/>
                <a:cs typeface="Arial Black"/>
              </a:rPr>
              <a:t>Guidelines</a:t>
            </a:r>
            <a:r>
              <a:rPr lang="en-IN" sz="2000" spc="185" dirty="0">
                <a:solidFill>
                  <a:srgbClr val="C00000"/>
                </a:solidFill>
                <a:latin typeface="Times New Roman"/>
                <a:cs typeface="Times New Roman"/>
              </a:rPr>
              <a:t> </a:t>
            </a:r>
            <a:r>
              <a:rPr lang="en-IN" sz="2000" dirty="0">
                <a:solidFill>
                  <a:srgbClr val="C00000"/>
                </a:solidFill>
                <a:latin typeface="Arial Black"/>
                <a:cs typeface="Arial Black"/>
              </a:rPr>
              <a:t>To</a:t>
            </a:r>
            <a:r>
              <a:rPr lang="en-IN" sz="2000" spc="210" dirty="0">
                <a:solidFill>
                  <a:srgbClr val="C00000"/>
                </a:solidFill>
                <a:latin typeface="Times New Roman"/>
                <a:cs typeface="Times New Roman"/>
              </a:rPr>
              <a:t> </a:t>
            </a:r>
            <a:r>
              <a:rPr lang="en-IN" sz="2000" dirty="0">
                <a:solidFill>
                  <a:srgbClr val="C00000"/>
                </a:solidFill>
                <a:latin typeface="Arial Black"/>
                <a:cs typeface="Arial Black"/>
              </a:rPr>
              <a:t>Replace</a:t>
            </a:r>
            <a:r>
              <a:rPr lang="en-IN" sz="2000" spc="195" dirty="0">
                <a:solidFill>
                  <a:srgbClr val="C00000"/>
                </a:solidFill>
                <a:latin typeface="Times New Roman"/>
                <a:cs typeface="Times New Roman"/>
              </a:rPr>
              <a:t> </a:t>
            </a:r>
            <a:r>
              <a:rPr lang="en-IN" sz="2000" dirty="0">
                <a:solidFill>
                  <a:srgbClr val="C00000"/>
                </a:solidFill>
                <a:latin typeface="Arial Black"/>
                <a:cs typeface="Arial Black"/>
              </a:rPr>
              <a:t>Statement</a:t>
            </a:r>
            <a:r>
              <a:rPr lang="en-IN" sz="2000" spc="175" dirty="0">
                <a:solidFill>
                  <a:srgbClr val="C00000"/>
                </a:solidFill>
                <a:latin typeface="Times New Roman"/>
                <a:cs typeface="Times New Roman"/>
              </a:rPr>
              <a:t> </a:t>
            </a:r>
            <a:r>
              <a:rPr lang="en-IN" sz="2000" dirty="0" err="1">
                <a:solidFill>
                  <a:srgbClr val="C00000"/>
                </a:solidFill>
                <a:latin typeface="Arial Black"/>
                <a:cs typeface="Arial Black"/>
              </a:rPr>
              <a:t>wef</a:t>
            </a:r>
            <a:r>
              <a:rPr lang="en-IN" sz="2000" spc="275" dirty="0">
                <a:solidFill>
                  <a:srgbClr val="C00000"/>
                </a:solidFill>
                <a:latin typeface="Times New Roman"/>
                <a:cs typeface="Times New Roman"/>
              </a:rPr>
              <a:t> </a:t>
            </a:r>
            <a:r>
              <a:rPr lang="en-IN" sz="2000" spc="-10" dirty="0">
                <a:solidFill>
                  <a:srgbClr val="C00000"/>
                </a:solidFill>
                <a:latin typeface="Arial Black"/>
                <a:cs typeface="Arial Black"/>
              </a:rPr>
              <a:t>01.10.2022</a:t>
            </a:r>
            <a:br>
              <a:rPr lang="en-IN" sz="2000" dirty="0">
                <a:latin typeface="Arial Black"/>
                <a:cs typeface="Arial Black"/>
              </a:rPr>
            </a:br>
            <a:endParaRPr sz="1950" dirty="0">
              <a:latin typeface="Arial Black"/>
              <a:cs typeface="Arial Black"/>
            </a:endParaRPr>
          </a:p>
        </p:txBody>
      </p:sp>
      <p:graphicFrame>
        <p:nvGraphicFramePr>
          <p:cNvPr id="7" name="Table 6"/>
          <p:cNvGraphicFramePr>
            <a:graphicFrameLocks noGrp="1"/>
          </p:cNvGraphicFramePr>
          <p:nvPr>
            <p:extLst>
              <p:ext uri="{D42A27DB-BD31-4B8C-83A1-F6EECF244321}">
                <p14:modId xmlns:p14="http://schemas.microsoft.com/office/powerpoint/2010/main" val="3796956310"/>
              </p:ext>
            </p:extLst>
          </p:nvPr>
        </p:nvGraphicFramePr>
        <p:xfrm>
          <a:off x="899592" y="5229199"/>
          <a:ext cx="7620000" cy="1368152"/>
        </p:xfrm>
        <a:graphic>
          <a:graphicData uri="http://schemas.openxmlformats.org/drawingml/2006/table">
            <a:tbl>
              <a:tblPr firstRow="1" bandRow="1">
                <a:tableStyleId>{5DA37D80-6434-44D0-A028-1B22A696006F}</a:tableStyleId>
              </a:tblPr>
              <a:tblGrid>
                <a:gridCol w="2645296">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022376">
                  <a:extLst>
                    <a:ext uri="{9D8B030D-6E8A-4147-A177-3AD203B41FA5}">
                      <a16:colId xmlns:a16="http://schemas.microsoft.com/office/drawing/2014/main" val="20002"/>
                    </a:ext>
                  </a:extLst>
                </a:gridCol>
              </a:tblGrid>
              <a:tr h="1368152">
                <a:tc>
                  <a:txBody>
                    <a:bodyPr/>
                    <a:lstStyle/>
                    <a:p>
                      <a:pPr marL="74295">
                        <a:lnSpc>
                          <a:spcPct val="100000"/>
                        </a:lnSpc>
                        <a:spcBef>
                          <a:spcPts val="240"/>
                        </a:spcBef>
                      </a:pPr>
                      <a:r>
                        <a:rPr sz="1450" dirty="0"/>
                        <a:t>Validity</a:t>
                      </a:r>
                      <a:r>
                        <a:rPr sz="1450" spc="-30" dirty="0"/>
                        <a:t> </a:t>
                      </a:r>
                      <a:r>
                        <a:rPr sz="1450" dirty="0"/>
                        <a:t>of</a:t>
                      </a:r>
                      <a:r>
                        <a:rPr sz="1450" spc="-45" dirty="0"/>
                        <a:t> </a:t>
                      </a:r>
                      <a:r>
                        <a:rPr sz="1450" spc="-10" dirty="0"/>
                        <a:t>Certificate</a:t>
                      </a:r>
                      <a:endParaRPr sz="1450" dirty="0">
                        <a:latin typeface="Calibri"/>
                        <a:cs typeface="Calibri"/>
                      </a:endParaRPr>
                    </a:p>
                  </a:txBody>
                  <a:tcPr marL="0" marR="0" marT="30480" marB="0"/>
                </a:tc>
                <a:tc>
                  <a:txBody>
                    <a:bodyPr/>
                    <a:lstStyle/>
                    <a:p>
                      <a:pPr marL="74295">
                        <a:lnSpc>
                          <a:spcPct val="100000"/>
                        </a:lnSpc>
                        <a:spcBef>
                          <a:spcPts val="240"/>
                        </a:spcBef>
                      </a:pPr>
                      <a:r>
                        <a:rPr sz="1450" dirty="0"/>
                        <a:t>3</a:t>
                      </a:r>
                      <a:r>
                        <a:rPr sz="1450" spc="-25" dirty="0"/>
                        <a:t> </a:t>
                      </a:r>
                      <a:r>
                        <a:rPr sz="1450" dirty="0"/>
                        <a:t>years</a:t>
                      </a:r>
                      <a:r>
                        <a:rPr sz="1450" spc="-20" dirty="0"/>
                        <a:t> </a:t>
                      </a:r>
                      <a:r>
                        <a:rPr sz="1450" dirty="0"/>
                        <a:t>for</a:t>
                      </a:r>
                      <a:r>
                        <a:rPr sz="1450" spc="-20" dirty="0"/>
                        <a:t> </a:t>
                      </a:r>
                      <a:r>
                        <a:rPr sz="1450" dirty="0"/>
                        <a:t>all</a:t>
                      </a:r>
                      <a:r>
                        <a:rPr sz="1450" spc="-20" dirty="0"/>
                        <a:t> </a:t>
                      </a:r>
                      <a:r>
                        <a:rPr sz="1450" spc="-10" dirty="0"/>
                        <a:t>firms;</a:t>
                      </a:r>
                      <a:endParaRPr sz="1450" dirty="0"/>
                    </a:p>
                    <a:p>
                      <a:pPr>
                        <a:lnSpc>
                          <a:spcPct val="100000"/>
                        </a:lnSpc>
                        <a:spcBef>
                          <a:spcPts val="114"/>
                        </a:spcBef>
                      </a:pPr>
                      <a:endParaRPr sz="1450" dirty="0"/>
                    </a:p>
                    <a:p>
                      <a:pPr marL="74295" marR="272415">
                        <a:lnSpc>
                          <a:spcPct val="102400"/>
                        </a:lnSpc>
                      </a:pPr>
                      <a:r>
                        <a:rPr sz="1450" dirty="0"/>
                        <a:t>unless the</a:t>
                      </a:r>
                      <a:r>
                        <a:rPr sz="1450" spc="15" dirty="0"/>
                        <a:t> </a:t>
                      </a:r>
                      <a:r>
                        <a:rPr sz="1450" dirty="0"/>
                        <a:t>Board</a:t>
                      </a:r>
                      <a:r>
                        <a:rPr sz="1450" spc="35" dirty="0"/>
                        <a:t> </a:t>
                      </a:r>
                      <a:r>
                        <a:rPr sz="1450" spc="-10" dirty="0"/>
                        <a:t>otherwise </a:t>
                      </a:r>
                      <a:r>
                        <a:rPr sz="1450" dirty="0"/>
                        <a:t>decides</a:t>
                      </a:r>
                      <a:r>
                        <a:rPr sz="1450" spc="15" dirty="0"/>
                        <a:t> </a:t>
                      </a:r>
                      <a:r>
                        <a:rPr sz="1450" dirty="0"/>
                        <a:t>for</a:t>
                      </a:r>
                      <a:r>
                        <a:rPr sz="1450" spc="-5" dirty="0"/>
                        <a:t> </a:t>
                      </a:r>
                      <a:r>
                        <a:rPr sz="1450" dirty="0"/>
                        <a:t>certain</a:t>
                      </a:r>
                      <a:r>
                        <a:rPr sz="1450" spc="25" dirty="0"/>
                        <a:t> </a:t>
                      </a:r>
                      <a:r>
                        <a:rPr sz="1450" dirty="0"/>
                        <a:t>category</a:t>
                      </a:r>
                      <a:r>
                        <a:rPr sz="1450" spc="-5" dirty="0"/>
                        <a:t> </a:t>
                      </a:r>
                      <a:r>
                        <a:rPr sz="1450" spc="-25" dirty="0"/>
                        <a:t>of </a:t>
                      </a:r>
                      <a:r>
                        <a:rPr sz="1450" spc="-10" dirty="0"/>
                        <a:t>firms</a:t>
                      </a:r>
                      <a:endParaRPr sz="1450" dirty="0">
                        <a:latin typeface="Calibri"/>
                        <a:cs typeface="Calibri"/>
                      </a:endParaRPr>
                    </a:p>
                  </a:txBody>
                  <a:tcPr marL="0" marR="0" marT="30480" marB="0"/>
                </a:tc>
                <a:tc>
                  <a:txBody>
                    <a:bodyPr/>
                    <a:lstStyle/>
                    <a:p>
                      <a:pPr>
                        <a:lnSpc>
                          <a:spcPct val="100000"/>
                        </a:lnSpc>
                      </a:pPr>
                      <a:endParaRPr sz="1300" dirty="0">
                        <a:latin typeface="Times New Roman"/>
                        <a:cs typeface="Times New Roman"/>
                      </a:endParaRPr>
                    </a:p>
                  </a:txBody>
                  <a:tcPr marL="0" marR="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825853190"/>
      </p:ext>
    </p:extLst>
  </p:cSld>
  <p:clrMapOvr>
    <a:masterClrMapping/>
  </p:clrMapOvr>
</p:sld>
</file>

<file path=ppt/theme/theme1.xml><?xml version="1.0" encoding="utf-8"?>
<a:theme xmlns:a="http://schemas.openxmlformats.org/drawingml/2006/main" name="Accountant on gold design template">
  <a:themeElements>
    <a:clrScheme name="Accountant on gold design template 1">
      <a:dk1>
        <a:srgbClr val="4D4D4D"/>
      </a:dk1>
      <a:lt1>
        <a:srgbClr val="FFCC00"/>
      </a:lt1>
      <a:dk2>
        <a:srgbClr val="4D4D4D"/>
      </a:dk2>
      <a:lt2>
        <a:srgbClr val="000000"/>
      </a:lt2>
      <a:accent1>
        <a:srgbClr val="C26100"/>
      </a:accent1>
      <a:accent2>
        <a:srgbClr val="8B8B8B"/>
      </a:accent2>
      <a:accent3>
        <a:srgbClr val="FFE2AA"/>
      </a:accent3>
      <a:accent4>
        <a:srgbClr val="404040"/>
      </a:accent4>
      <a:accent5>
        <a:srgbClr val="DDB7AA"/>
      </a:accent5>
      <a:accent6>
        <a:srgbClr val="7D7D7D"/>
      </a:accent6>
      <a:hlink>
        <a:srgbClr val="7F9569"/>
      </a:hlink>
      <a:folHlink>
        <a:srgbClr val="608BB6"/>
      </a:folHlink>
    </a:clrScheme>
    <a:fontScheme name="Accountant on gold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untant on gold design template 1">
        <a:dk1>
          <a:srgbClr val="4D4D4D"/>
        </a:dk1>
        <a:lt1>
          <a:srgbClr val="FFCC00"/>
        </a:lt1>
        <a:dk2>
          <a:srgbClr val="4D4D4D"/>
        </a:dk2>
        <a:lt2>
          <a:srgbClr val="000000"/>
        </a:lt2>
        <a:accent1>
          <a:srgbClr val="C26100"/>
        </a:accent1>
        <a:accent2>
          <a:srgbClr val="8B8B8B"/>
        </a:accent2>
        <a:accent3>
          <a:srgbClr val="FFE2AA"/>
        </a:accent3>
        <a:accent4>
          <a:srgbClr val="404040"/>
        </a:accent4>
        <a:accent5>
          <a:srgbClr val="DDB7AA"/>
        </a:accent5>
        <a:accent6>
          <a:srgbClr val="7D7D7D"/>
        </a:accent6>
        <a:hlink>
          <a:srgbClr val="7F9569"/>
        </a:hlink>
        <a:folHlink>
          <a:srgbClr val="608BB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1256</TotalTime>
  <Words>1921</Words>
  <Application>Microsoft Office PowerPoint</Application>
  <PresentationFormat>On-screen Show (4:3)</PresentationFormat>
  <Paragraphs>210</Paragraphs>
  <Slides>31</Slides>
  <Notes>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31</vt:i4>
      </vt:variant>
    </vt:vector>
  </HeadingPairs>
  <TitlesOfParts>
    <vt:vector size="44" baseType="lpstr">
      <vt:lpstr>Arial</vt:lpstr>
      <vt:lpstr>Arial Black</vt:lpstr>
      <vt:lpstr>Arial MT</vt:lpstr>
      <vt:lpstr>Boton Regular</vt:lpstr>
      <vt:lpstr>Calibri</vt:lpstr>
      <vt:lpstr>Calibri Light</vt:lpstr>
      <vt:lpstr>Cambria</vt:lpstr>
      <vt:lpstr>Freestyle Script</vt:lpstr>
      <vt:lpstr>Kunstler Script</vt:lpstr>
      <vt:lpstr>Segoe UI</vt:lpstr>
      <vt:lpstr>Times New Roman</vt:lpstr>
      <vt:lpstr>Wingdings</vt:lpstr>
      <vt:lpstr>Accountant on gold design template</vt:lpstr>
      <vt:lpstr>PowerPoint Presentation</vt:lpstr>
      <vt:lpstr>  OVERVIEW </vt:lpstr>
      <vt:lpstr>  OVERVIEW  </vt:lpstr>
      <vt:lpstr>NEED FOR PEER REVIEW</vt:lpstr>
      <vt:lpstr>Present Peer Review System In India</vt:lpstr>
      <vt:lpstr>Paras in Statement on Peer Review</vt:lpstr>
      <vt:lpstr>  Paras in Statement on Peer Review</vt:lpstr>
      <vt:lpstr> NEW CHANGES Guidelines To Replace Statement on Peer Review  ( wef 01.10.2022 ) </vt:lpstr>
      <vt:lpstr> NEW CHANGES Guidelines To Replace Statement wef 01.10.2022 </vt:lpstr>
      <vt:lpstr> CHANGES in  Guidelines To Replace Statement  wef 01.10.2022 </vt:lpstr>
      <vt:lpstr>Peer Review Future Applicability</vt:lpstr>
      <vt:lpstr>Peer Review Future Applicability</vt:lpstr>
      <vt:lpstr>Objective of Peer Review </vt:lpstr>
      <vt:lpstr>Scope of Peer Review</vt:lpstr>
      <vt:lpstr>Scope of Peer Review</vt:lpstr>
      <vt:lpstr>SIGNIFICANCE OF                       PEER REVIEW</vt:lpstr>
      <vt:lpstr>SIGNIFICANCE OF                       PEER REVIEW</vt:lpstr>
      <vt:lpstr>SIGNIFICANCE OF                       PEER REVIEW</vt:lpstr>
      <vt:lpstr>SIGNIFICANCE OF                       PEER REVIEW</vt:lpstr>
      <vt:lpstr>Scope of Peer Review</vt:lpstr>
      <vt:lpstr>Sample Selection Criteria</vt:lpstr>
      <vt:lpstr>Sample Selection Criteria</vt:lpstr>
      <vt:lpstr>Sample Selection Criteria</vt:lpstr>
      <vt:lpstr>Questionnaire .. PART A</vt:lpstr>
      <vt:lpstr>Questionnaire .. PART A</vt:lpstr>
      <vt:lpstr>Questionnaire .. PART A</vt:lpstr>
      <vt:lpstr>Audit Quality Maturity Model - Version 1.0 (AQMM v1.0)</vt:lpstr>
      <vt:lpstr>AUDIT QUALITY MATURITY MODEL (AQMM) – Self Evaluation of Firm</vt:lpstr>
      <vt:lpstr>AUDIT QUALITY MATURITY MODEL (AQMM) – Self Evaluation of Firm</vt:lpstr>
      <vt:lpstr>Limitations of Peer Review</vt:lpstr>
      <vt:lpstr>RATIONALE AND SIGNIFICANCE  OF  PEER  REVIEW</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AUM</dc:creator>
  <cp:lastModifiedBy>Pradhan, Ashok</cp:lastModifiedBy>
  <cp:revision>173</cp:revision>
  <dcterms:created xsi:type="dcterms:W3CDTF">2011-02-18T13:10:45Z</dcterms:created>
  <dcterms:modified xsi:type="dcterms:W3CDTF">2024-05-09T13:55:09Z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TC011408201033</vt:lpwstr>
  </property>
</Properties>
</file>