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16"/>
  </p:notesMasterIdLst>
  <p:sldIdLst>
    <p:sldId id="256" r:id="rId2"/>
    <p:sldId id="257" r:id="rId3"/>
    <p:sldId id="289" r:id="rId4"/>
    <p:sldId id="287" r:id="rId5"/>
    <p:sldId id="290" r:id="rId6"/>
    <p:sldId id="291" r:id="rId7"/>
    <p:sldId id="292" r:id="rId8"/>
    <p:sldId id="293" r:id="rId9"/>
    <p:sldId id="294" r:id="rId10"/>
    <p:sldId id="295" r:id="rId11"/>
    <p:sldId id="296" r:id="rId12"/>
    <p:sldId id="285" r:id="rId13"/>
    <p:sldId id="297" r:id="rId14"/>
    <p:sldId id="288"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E2EDCA-3D82-4F63-8111-B5210A7BC9B3}">
  <a:tblStyle styleId="{3AE2EDCA-3D82-4F63-8111-B5210A7BC9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12324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0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d42a973b8e_0_13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d42a973b8e_0_13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66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d42a973b8e_0_19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d42a973b8e_0_19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73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126a3be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126a3be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437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d42a973b8e_0_1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d42a973b8e_0_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68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42a973b8e_0_8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d42a973b8e_0_8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25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d42a973b8e_0_8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d42a973b8e_0_8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00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d42a973b8e_0_10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d42a973b8e_0_10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89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d42a973b8e_0_10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d42a973b8e_0_10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24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d42a973b8e_0_1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d42a973b8e_0_1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14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d42a973b8e_0_12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d42a973b8e_0_12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988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200" y="967275"/>
            <a:ext cx="4638000" cy="2278500"/>
          </a:xfrm>
          <a:prstGeom prst="rect">
            <a:avLst/>
          </a:prstGeom>
        </p:spPr>
        <p:txBody>
          <a:bodyPr spcFirstLastPara="1" wrap="square" lIns="91425" tIns="91425" rIns="91425" bIns="91425" anchor="b" anchorCtr="0">
            <a:noAutofit/>
          </a:bodyPr>
          <a:lstStyle>
            <a:lvl1pPr lvl="0" algn="l">
              <a:spcBef>
                <a:spcPts val="0"/>
              </a:spcBef>
              <a:spcAft>
                <a:spcPts val="0"/>
              </a:spcAft>
              <a:buSzPts val="6000"/>
              <a:buNone/>
              <a:defRPr sz="4500"/>
            </a:lvl1pPr>
            <a:lvl2pPr lvl="1" algn="ctr">
              <a:spcBef>
                <a:spcPts val="0"/>
              </a:spcBef>
              <a:spcAft>
                <a:spcPts val="0"/>
              </a:spcAft>
              <a:buSzPts val="6500"/>
              <a:buNone/>
              <a:defRPr sz="6500"/>
            </a:lvl2pPr>
            <a:lvl3pPr lvl="2" algn="ctr">
              <a:spcBef>
                <a:spcPts val="0"/>
              </a:spcBef>
              <a:spcAft>
                <a:spcPts val="0"/>
              </a:spcAft>
              <a:buSzPts val="6500"/>
              <a:buNone/>
              <a:defRPr sz="6500"/>
            </a:lvl3pPr>
            <a:lvl4pPr lvl="3" algn="ctr">
              <a:spcBef>
                <a:spcPts val="0"/>
              </a:spcBef>
              <a:spcAft>
                <a:spcPts val="0"/>
              </a:spcAft>
              <a:buSzPts val="6500"/>
              <a:buNone/>
              <a:defRPr sz="6500"/>
            </a:lvl4pPr>
            <a:lvl5pPr lvl="4" algn="ctr">
              <a:spcBef>
                <a:spcPts val="0"/>
              </a:spcBef>
              <a:spcAft>
                <a:spcPts val="0"/>
              </a:spcAft>
              <a:buSzPts val="6500"/>
              <a:buNone/>
              <a:defRPr sz="6500"/>
            </a:lvl5pPr>
            <a:lvl6pPr lvl="5" algn="ctr">
              <a:spcBef>
                <a:spcPts val="0"/>
              </a:spcBef>
              <a:spcAft>
                <a:spcPts val="0"/>
              </a:spcAft>
              <a:buSzPts val="6500"/>
              <a:buNone/>
              <a:defRPr sz="6500"/>
            </a:lvl6pPr>
            <a:lvl7pPr lvl="6" algn="ctr">
              <a:spcBef>
                <a:spcPts val="0"/>
              </a:spcBef>
              <a:spcAft>
                <a:spcPts val="0"/>
              </a:spcAft>
              <a:buSzPts val="6500"/>
              <a:buNone/>
              <a:defRPr sz="6500"/>
            </a:lvl7pPr>
            <a:lvl8pPr lvl="7" algn="ctr">
              <a:spcBef>
                <a:spcPts val="0"/>
              </a:spcBef>
              <a:spcAft>
                <a:spcPts val="0"/>
              </a:spcAft>
              <a:buSzPts val="6500"/>
              <a:buNone/>
              <a:defRPr sz="6500"/>
            </a:lvl8pPr>
            <a:lvl9pPr lvl="8" algn="ctr">
              <a:spcBef>
                <a:spcPts val="0"/>
              </a:spcBef>
              <a:spcAft>
                <a:spcPts val="0"/>
              </a:spcAft>
              <a:buSzPts val="6500"/>
              <a:buNone/>
              <a:defRPr sz="6500"/>
            </a:lvl9pPr>
          </a:lstStyle>
          <a:p>
            <a:endParaRPr/>
          </a:p>
        </p:txBody>
      </p:sp>
      <p:sp>
        <p:nvSpPr>
          <p:cNvPr id="10" name="Google Shape;10;p2"/>
          <p:cNvSpPr txBox="1">
            <a:spLocks noGrp="1"/>
          </p:cNvSpPr>
          <p:nvPr>
            <p:ph type="subTitle" idx="1"/>
          </p:nvPr>
        </p:nvSpPr>
        <p:spPr>
          <a:xfrm>
            <a:off x="715200" y="3424750"/>
            <a:ext cx="2568900" cy="6969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rotWithShape="1">
          <a:blip r:embed="rId2">
            <a:alphaModFix/>
          </a:blip>
          <a:srcRect l="15066" t="30030" r="15949"/>
          <a:stretch/>
        </p:blipFill>
        <p:spPr>
          <a:xfrm rot="-5400000">
            <a:off x="5097424" y="1101749"/>
            <a:ext cx="5153152" cy="29399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7"/>
          <p:cNvSpPr txBox="1">
            <a:spLocks noGrp="1"/>
          </p:cNvSpPr>
          <p:nvPr>
            <p:ph type="title"/>
          </p:nvPr>
        </p:nvSpPr>
        <p:spPr>
          <a:xfrm>
            <a:off x="1199768" y="572510"/>
            <a:ext cx="6744462" cy="28854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75" b="0" i="0">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7"/>
          <p:cNvSpPr txBox="1">
            <a:spLocks noGrp="1"/>
          </p:cNvSpPr>
          <p:nvPr>
            <p:ph type="body" idx="1"/>
          </p:nvPr>
        </p:nvSpPr>
        <p:spPr>
          <a:xfrm>
            <a:off x="965250" y="1162813"/>
            <a:ext cx="7219950" cy="496290"/>
          </a:xfrm>
          <a:prstGeom prst="rect">
            <a:avLst/>
          </a:prstGeom>
          <a:noFill/>
          <a:ln>
            <a:noFill/>
          </a:ln>
        </p:spPr>
        <p:txBody>
          <a:bodyPr spcFirstLastPara="1" wrap="square" lIns="0" tIns="0" rIns="0" bIns="0" anchor="t" anchorCtr="0">
            <a:spAutoFit/>
          </a:bodyPr>
          <a:lstStyle>
            <a:lvl1pPr marL="342900" lvl="0" indent="-171450" algn="l">
              <a:spcBef>
                <a:spcPts val="0"/>
              </a:spcBef>
              <a:spcAft>
                <a:spcPts val="0"/>
              </a:spcAft>
              <a:buSzPts val="1400"/>
              <a:buNone/>
              <a:defRPr sz="3225" b="0" i="0">
                <a:solidFill>
                  <a:schemeClr val="dk1"/>
                </a:solidFill>
                <a:latin typeface="Constantia"/>
                <a:ea typeface="Constantia"/>
                <a:cs typeface="Constantia"/>
                <a:sym typeface="Constantia"/>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171450" algn="l">
              <a:spcBef>
                <a:spcPts val="0"/>
              </a:spcBef>
              <a:spcAft>
                <a:spcPts val="0"/>
              </a:spcAft>
              <a:buSzPts val="1400"/>
              <a:buNone/>
              <a:defRPr/>
            </a:lvl6pPr>
            <a:lvl7pPr marL="2400300" lvl="6" indent="-171450" algn="l">
              <a:spcBef>
                <a:spcPts val="0"/>
              </a:spcBef>
              <a:spcAft>
                <a:spcPts val="0"/>
              </a:spcAft>
              <a:buSzPts val="1400"/>
              <a:buNone/>
              <a:defRPr/>
            </a:lvl7pPr>
            <a:lvl8pPr marL="2743200" lvl="7" indent="-171450" algn="l">
              <a:spcBef>
                <a:spcPts val="0"/>
              </a:spcBef>
              <a:spcAft>
                <a:spcPts val="0"/>
              </a:spcAft>
              <a:buSzPts val="1400"/>
              <a:buNone/>
              <a:defRPr/>
            </a:lvl8pPr>
            <a:lvl9pPr marL="3086100" lvl="8" indent="-171450"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993445" y="4868570"/>
            <a:ext cx="1257935" cy="1384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 b="0" i="0">
                <a:solidFill>
                  <a:schemeClr val="l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dt" idx="10"/>
          </p:nvPr>
        </p:nvSpPr>
        <p:spPr>
          <a:xfrm>
            <a:off x="457200" y="4783455"/>
            <a:ext cx="2103120" cy="2154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7"/>
          <p:cNvSpPr txBox="1">
            <a:spLocks noGrp="1"/>
          </p:cNvSpPr>
          <p:nvPr>
            <p:ph type="sldNum" idx="12"/>
          </p:nvPr>
        </p:nvSpPr>
        <p:spPr>
          <a:xfrm>
            <a:off x="6583680" y="4783455"/>
            <a:ext cx="2103120" cy="215444"/>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5767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5100" y="2339075"/>
            <a:ext cx="4037100" cy="13662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15100" y="1049600"/>
            <a:ext cx="2043600" cy="1084500"/>
          </a:xfrm>
          <a:prstGeom prst="rect">
            <a:avLst/>
          </a:prstGeom>
          <a:noFill/>
        </p:spPr>
        <p:txBody>
          <a:bodyPr spcFirstLastPara="1" wrap="square" lIns="91425" tIns="91425" rIns="91425" bIns="91425" anchor="b"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715100" y="3705100"/>
            <a:ext cx="4037100" cy="388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6" name="Google Shape;16;p3"/>
          <p:cNvPicPr preferRelativeResize="0"/>
          <p:nvPr/>
        </p:nvPicPr>
        <p:blipFill rotWithShape="1">
          <a:blip r:embed="rId2">
            <a:alphaModFix/>
          </a:blip>
          <a:srcRect l="15066" t="30030" r="15949"/>
          <a:stretch/>
        </p:blipFill>
        <p:spPr>
          <a:xfrm rot="-5400000">
            <a:off x="5097424" y="1101749"/>
            <a:ext cx="5153152" cy="29399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9" name="Google Shape;29;p6"/>
          <p:cNvPicPr preferRelativeResize="0"/>
          <p:nvPr/>
        </p:nvPicPr>
        <p:blipFill rotWithShape="1">
          <a:blip r:embed="rId2">
            <a:alphaModFix/>
          </a:blip>
          <a:srcRect t="42840" b="34903"/>
          <a:stretch/>
        </p:blipFill>
        <p:spPr>
          <a:xfrm flipH="1">
            <a:off x="3" y="3998775"/>
            <a:ext cx="9143997" cy="11447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pic>
        <p:nvPicPr>
          <p:cNvPr id="35" name="Google Shape;35;p8"/>
          <p:cNvPicPr preferRelativeResize="0"/>
          <p:nvPr/>
        </p:nvPicPr>
        <p:blipFill rotWithShape="1">
          <a:blip r:embed="rId2">
            <a:alphaModFix/>
          </a:blip>
          <a:srcRect t="42840" b="34903"/>
          <a:stretch/>
        </p:blipFill>
        <p:spPr>
          <a:xfrm flipH="1">
            <a:off x="3" y="3998775"/>
            <a:ext cx="9143997" cy="1144725"/>
          </a:xfrm>
          <a:prstGeom prst="rect">
            <a:avLst/>
          </a:prstGeom>
          <a:noFill/>
          <a:ln>
            <a:noFill/>
          </a:ln>
        </p:spPr>
      </p:pic>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720000" y="403580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1284000" y="1064150"/>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 name="Google Shape;45;p11"/>
          <p:cNvSpPr txBox="1">
            <a:spLocks noGrp="1"/>
          </p:cNvSpPr>
          <p:nvPr>
            <p:ph type="subTitle" idx="1"/>
          </p:nvPr>
        </p:nvSpPr>
        <p:spPr>
          <a:xfrm>
            <a:off x="1284000" y="2575300"/>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46" name="Google Shape;46;p11"/>
          <p:cNvPicPr preferRelativeResize="0"/>
          <p:nvPr/>
        </p:nvPicPr>
        <p:blipFill rotWithShape="1">
          <a:blip r:embed="rId2">
            <a:alphaModFix/>
          </a:blip>
          <a:srcRect t="42840" b="34903"/>
          <a:stretch/>
        </p:blipFill>
        <p:spPr>
          <a:xfrm flipH="1">
            <a:off x="3" y="3998775"/>
            <a:ext cx="9143997" cy="11447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9"/>
        <p:cNvGrpSpPr/>
        <p:nvPr/>
      </p:nvGrpSpPr>
      <p:grpSpPr>
        <a:xfrm>
          <a:off x="0" y="0"/>
          <a:ext cx="0" cy="0"/>
          <a:chOff x="0" y="0"/>
          <a:chExt cx="0" cy="0"/>
        </a:xfrm>
      </p:grpSpPr>
      <p:pic>
        <p:nvPicPr>
          <p:cNvPr id="140" name="Google Shape;140;p26"/>
          <p:cNvPicPr preferRelativeResize="0"/>
          <p:nvPr/>
        </p:nvPicPr>
        <p:blipFill rotWithShape="1">
          <a:blip r:embed="rId2">
            <a:alphaModFix/>
          </a:blip>
          <a:srcRect l="15066" t="30030" r="15949"/>
          <a:stretch/>
        </p:blipFill>
        <p:spPr>
          <a:xfrm rot="5400000" flipH="1">
            <a:off x="-1106576" y="1101749"/>
            <a:ext cx="5153152" cy="29399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41"/>
        <p:cNvGrpSpPr/>
        <p:nvPr/>
      </p:nvGrpSpPr>
      <p:grpSpPr>
        <a:xfrm>
          <a:off x="0" y="0"/>
          <a:ext cx="0" cy="0"/>
          <a:chOff x="0" y="0"/>
          <a:chExt cx="0" cy="0"/>
        </a:xfrm>
      </p:grpSpPr>
      <p:pic>
        <p:nvPicPr>
          <p:cNvPr id="142" name="Google Shape;142;p27"/>
          <p:cNvPicPr preferRelativeResize="0"/>
          <p:nvPr/>
        </p:nvPicPr>
        <p:blipFill rotWithShape="1">
          <a:blip r:embed="rId2">
            <a:alphaModFix/>
          </a:blip>
          <a:srcRect l="15066" t="30030" r="15949"/>
          <a:stretch/>
        </p:blipFill>
        <p:spPr>
          <a:xfrm rot="-5400000">
            <a:off x="5097424" y="1101749"/>
            <a:ext cx="5153152" cy="29399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1pPr>
            <a:lvl2pPr lvl="1"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2pPr>
            <a:lvl3pPr lvl="2"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3pPr>
            <a:lvl4pPr lvl="3"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4pPr>
            <a:lvl5pPr lvl="4"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5pPr>
            <a:lvl6pPr lvl="5"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6pPr>
            <a:lvl7pPr lvl="6"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7pPr>
            <a:lvl8pPr lvl="7"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8pPr>
            <a:lvl9pPr lvl="8" algn="ctr"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7" r:id="rId6"/>
    <p:sldLayoutId id="2147483658" r:id="rId7"/>
    <p:sldLayoutId id="2147483672" r:id="rId8"/>
    <p:sldLayoutId id="2147483673"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ctrTitle"/>
          </p:nvPr>
        </p:nvSpPr>
        <p:spPr>
          <a:xfrm>
            <a:off x="324783" y="361429"/>
            <a:ext cx="4638000" cy="227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lt1"/>
              </a:buClr>
              <a:buSzPts val="1100"/>
              <a:buFont typeface="Arial"/>
              <a:buNone/>
            </a:pPr>
            <a:r>
              <a:rPr lang="en" sz="3600" dirty="0" smtClean="0">
                <a:latin typeface="Bookman Old Style" panose="02050604050505020204" pitchFamily="18" charset="0"/>
              </a:rPr>
              <a:t>Accounting Standards for Non-Corporate Entities</a:t>
            </a:r>
            <a:endParaRPr sz="3600" dirty="0">
              <a:solidFill>
                <a:schemeClr val="dk2"/>
              </a:solidFill>
              <a:latin typeface="Bookman Old Style" panose="02050604050505020204" pitchFamily="18" charset="0"/>
            </a:endParaRPr>
          </a:p>
        </p:txBody>
      </p:sp>
      <p:pic>
        <p:nvPicPr>
          <p:cNvPr id="155" name="Google Shape;155;p31"/>
          <p:cNvPicPr preferRelativeResize="0"/>
          <p:nvPr/>
        </p:nvPicPr>
        <p:blipFill rotWithShape="1">
          <a:blip r:embed="rId3">
            <a:alphaModFix/>
          </a:blip>
          <a:srcRect l="15635" r="17715"/>
          <a:stretch/>
        </p:blipFill>
        <p:spPr>
          <a:xfrm>
            <a:off x="5353300" y="1033950"/>
            <a:ext cx="3075600" cy="3075600"/>
          </a:xfrm>
          <a:prstGeom prst="ellipse">
            <a:avLst/>
          </a:prstGeom>
          <a:noFill/>
          <a:ln>
            <a:noFill/>
          </a:ln>
        </p:spPr>
      </p:pic>
      <p:sp>
        <p:nvSpPr>
          <p:cNvPr id="3" name="Rectangle 2"/>
          <p:cNvSpPr/>
          <p:nvPr/>
        </p:nvSpPr>
        <p:spPr>
          <a:xfrm>
            <a:off x="1292659" y="3380776"/>
            <a:ext cx="3983232" cy="1631216"/>
          </a:xfrm>
          <a:prstGeom prst="rect">
            <a:avLst/>
          </a:prstGeom>
        </p:spPr>
        <p:txBody>
          <a:bodyPr wrap="square">
            <a:spAutoFit/>
          </a:bodyPr>
          <a:lstStyle/>
          <a:p>
            <a:r>
              <a:rPr lang="en-IN" sz="1200" dirty="0">
                <a:latin typeface="Arial" panose="020B0604020202020204" pitchFamily="34" charset="0"/>
                <a:ea typeface="Arial" panose="020B0604020202020204" pitchFamily="34" charset="0"/>
                <a:cs typeface="Arial" panose="020B0604020202020204" pitchFamily="34" charset="0"/>
              </a:rPr>
              <a:t>PRESENTED BY : JITEN MAHENDRABHAI TRIVEDI</a:t>
            </a:r>
            <a:endParaRPr lang="en-IN" sz="1200" dirty="0"/>
          </a:p>
          <a:p>
            <a:r>
              <a:rPr lang="en-IN" sz="1200" dirty="0">
                <a:latin typeface="Arial" panose="020B0604020202020204" pitchFamily="34" charset="0"/>
                <a:ea typeface="Arial" panose="020B0604020202020204" pitchFamily="34" charset="0"/>
                <a:cs typeface="Arial" panose="020B0604020202020204" pitchFamily="34" charset="0"/>
              </a:rPr>
              <a:t>                               FCA (Gold </a:t>
            </a:r>
            <a:r>
              <a:rPr lang="en-IN" sz="1200" dirty="0" err="1">
                <a:latin typeface="Arial" panose="020B0604020202020204" pitchFamily="34" charset="0"/>
                <a:ea typeface="Arial" panose="020B0604020202020204" pitchFamily="34" charset="0"/>
                <a:cs typeface="Arial" panose="020B0604020202020204" pitchFamily="34" charset="0"/>
              </a:rPr>
              <a:t>medalist</a:t>
            </a:r>
            <a:r>
              <a:rPr lang="en-IN" sz="1200" dirty="0">
                <a:latin typeface="Arial" panose="020B0604020202020204" pitchFamily="34" charset="0"/>
                <a:ea typeface="Arial" panose="020B0604020202020204" pitchFamily="34" charset="0"/>
                <a:cs typeface="Arial" panose="020B0604020202020204" pitchFamily="34" charset="0"/>
              </a:rPr>
              <a:t>) , </a:t>
            </a:r>
          </a:p>
          <a:p>
            <a:r>
              <a:rPr lang="en-IN" sz="1200" dirty="0">
                <a:latin typeface="Arial" panose="020B0604020202020204" pitchFamily="34" charset="0"/>
                <a:ea typeface="Arial" panose="020B0604020202020204" pitchFamily="34" charset="0"/>
                <a:cs typeface="Arial" panose="020B0604020202020204" pitchFamily="34" charset="0"/>
              </a:rPr>
              <a:t>                               CS (AIR) ,</a:t>
            </a:r>
            <a:endParaRPr lang="en-IN" sz="1200" dirty="0"/>
          </a:p>
          <a:p>
            <a:r>
              <a:rPr lang="en-IN" sz="1200" dirty="0">
                <a:latin typeface="Arial" panose="020B0604020202020204" pitchFamily="34" charset="0"/>
                <a:ea typeface="Arial" panose="020B0604020202020204" pitchFamily="34" charset="0"/>
                <a:cs typeface="Arial" panose="020B0604020202020204" pitchFamily="34" charset="0"/>
              </a:rPr>
              <a:t>                               LLB ( Uni. Topper ) ,</a:t>
            </a:r>
            <a:endParaRPr lang="en-IN" sz="1200" dirty="0"/>
          </a:p>
          <a:p>
            <a:r>
              <a:rPr lang="en-IN" sz="1200" dirty="0">
                <a:latin typeface="Arial" panose="020B0604020202020204" pitchFamily="34" charset="0"/>
                <a:ea typeface="Arial" panose="020B0604020202020204" pitchFamily="34" charset="0"/>
                <a:cs typeface="Arial" panose="020B0604020202020204" pitchFamily="34" charset="0"/>
              </a:rPr>
              <a:t>                               </a:t>
            </a:r>
            <a:r>
              <a:rPr lang="en-IN" sz="1200" dirty="0" err="1">
                <a:latin typeface="Arial" panose="020B0604020202020204" pitchFamily="34" charset="0"/>
                <a:ea typeface="Arial" panose="020B0604020202020204" pitchFamily="34" charset="0"/>
                <a:cs typeface="Arial" panose="020B0604020202020204" pitchFamily="34" charset="0"/>
              </a:rPr>
              <a:t>M.Com</a:t>
            </a:r>
            <a:r>
              <a:rPr lang="en-IN" sz="1200" dirty="0">
                <a:latin typeface="Arial" panose="020B0604020202020204" pitchFamily="34" charset="0"/>
                <a:ea typeface="Arial" panose="020B0604020202020204" pitchFamily="34" charset="0"/>
                <a:cs typeface="Arial" panose="020B0604020202020204" pitchFamily="34" charset="0"/>
              </a:rPr>
              <a:t> (Gold </a:t>
            </a:r>
            <a:r>
              <a:rPr lang="en-IN" sz="1200" dirty="0" err="1">
                <a:latin typeface="Arial" panose="020B0604020202020204" pitchFamily="34" charset="0"/>
                <a:ea typeface="Arial" panose="020B0604020202020204" pitchFamily="34" charset="0"/>
                <a:cs typeface="Arial" panose="020B0604020202020204" pitchFamily="34" charset="0"/>
              </a:rPr>
              <a:t>Medalist</a:t>
            </a:r>
            <a:r>
              <a:rPr lang="en-IN" sz="1200" dirty="0">
                <a:latin typeface="Arial" panose="020B0604020202020204" pitchFamily="34" charset="0"/>
                <a:ea typeface="Arial" panose="020B0604020202020204" pitchFamily="34" charset="0"/>
                <a:cs typeface="Arial" panose="020B0604020202020204" pitchFamily="34" charset="0"/>
              </a:rPr>
              <a:t>)</a:t>
            </a:r>
          </a:p>
          <a:p>
            <a:endParaRPr lang="en-IN" sz="1200" dirty="0">
              <a:latin typeface="Arial" panose="020B0604020202020204" pitchFamily="34" charset="0"/>
              <a:ea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Date of Presentation : 01.06.2024</a:t>
            </a:r>
            <a:endParaRPr lang="en-IN" sz="1200" dirty="0"/>
          </a:p>
          <a:p>
            <a:endParaRPr lang="en-IN"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d42a973b8e_0_127"/>
          <p:cNvSpPr txBox="1">
            <a:spLocks noGrp="1"/>
          </p:cNvSpPr>
          <p:nvPr>
            <p:ph type="title"/>
          </p:nvPr>
        </p:nvSpPr>
        <p:spPr>
          <a:xfrm>
            <a:off x="563880" y="175722"/>
            <a:ext cx="8260080" cy="646331"/>
          </a:xfrm>
          <a:prstGeom prst="rect">
            <a:avLst/>
          </a:prstGeom>
        </p:spPr>
        <p:txBody>
          <a:bodyPr spcFirstLastPara="1" wrap="square" lIns="0" tIns="0" rIns="0" bIns="0" anchor="t" anchorCtr="0">
            <a:spAutoFit/>
          </a:bodyPr>
          <a:lstStyle/>
          <a:p>
            <a:pPr>
              <a:buSzPts val="1100"/>
            </a:pPr>
            <a:r>
              <a:rPr lang="en-US" sz="1400" b="1" i="1" dirty="0">
                <a:solidFill>
                  <a:srgbClr val="002060"/>
                </a:solidFill>
                <a:latin typeface="Bookman Old Style" panose="02050604050505020204" pitchFamily="18" charset="0"/>
                <a:ea typeface="Libre Franklin"/>
                <a:cs typeface="Libre Franklin"/>
                <a:sym typeface="Libre Franklin"/>
              </a:rPr>
              <a:t>List of Accounting Standards applicable to </a:t>
            </a:r>
            <a:r>
              <a:rPr lang="en-US" sz="1400" b="1" i="1" u="sng" dirty="0">
                <a:solidFill>
                  <a:srgbClr val="002060"/>
                </a:solidFill>
                <a:latin typeface="Bookman Old Style" panose="02050604050505020204" pitchFamily="18" charset="0"/>
                <a:ea typeface="Libre Franklin"/>
                <a:cs typeface="Libre Franklin"/>
                <a:sym typeface="Libre Franklin"/>
              </a:rPr>
              <a:t>All 4 categories</a:t>
            </a:r>
            <a:r>
              <a:rPr lang="en-US" sz="1400" b="1" i="1" dirty="0">
                <a:solidFill>
                  <a:srgbClr val="002060"/>
                </a:solidFill>
                <a:latin typeface="Bookman Old Style" panose="02050604050505020204" pitchFamily="18" charset="0"/>
                <a:ea typeface="Libre Franklin"/>
                <a:cs typeface="Libre Franklin"/>
                <a:sym typeface="Libre Franklin"/>
              </a:rPr>
              <a:t> of Non-company entities:</a:t>
            </a:r>
            <a:endParaRPr sz="1400" b="1" i="1" dirty="0">
              <a:solidFill>
                <a:srgbClr val="002060"/>
              </a:solidFill>
              <a:latin typeface="Bookman Old Style" panose="02050604050505020204" pitchFamily="18" charset="0"/>
              <a:ea typeface="Libre Franklin"/>
              <a:cs typeface="Libre Franklin"/>
              <a:sym typeface="Libre Franklin"/>
            </a:endParaRPr>
          </a:p>
          <a:p>
            <a:endParaRPr sz="2800" b="1" dirty="0">
              <a:solidFill>
                <a:srgbClr val="002060"/>
              </a:solidFill>
              <a:latin typeface="Bookman Old Style" panose="02050604050505020204" pitchFamily="18" charset="0"/>
              <a:ea typeface="Libre Franklin"/>
              <a:cs typeface="Libre Franklin"/>
              <a:sym typeface="Libre Franklin"/>
            </a:endParaRPr>
          </a:p>
        </p:txBody>
      </p:sp>
      <p:graphicFrame>
        <p:nvGraphicFramePr>
          <p:cNvPr id="177" name="Google Shape;177;g1d42a973b8e_0_127"/>
          <p:cNvGraphicFramePr/>
          <p:nvPr>
            <p:extLst>
              <p:ext uri="{D42A27DB-BD31-4B8C-83A1-F6EECF244321}">
                <p14:modId xmlns:p14="http://schemas.microsoft.com/office/powerpoint/2010/main" val="2656826826"/>
              </p:ext>
            </p:extLst>
          </p:nvPr>
        </p:nvGraphicFramePr>
        <p:xfrm>
          <a:off x="769676" y="714136"/>
          <a:ext cx="7492817" cy="4429364"/>
        </p:xfrm>
        <a:graphic>
          <a:graphicData uri="http://schemas.openxmlformats.org/drawingml/2006/table">
            <a:tbl>
              <a:tblPr bandRow="1" bandCol="1">
                <a:noFill/>
              </a:tblPr>
              <a:tblGrid>
                <a:gridCol w="504276"/>
                <a:gridCol w="6988541"/>
              </a:tblGrid>
              <a:tr h="847863">
                <a:tc>
                  <a:txBody>
                    <a:bodyPr/>
                    <a:lstStyle/>
                    <a:p>
                      <a:pPr marL="123825" lvl="0" indent="0" algn="l" rtl="0">
                        <a:spcBef>
                          <a:spcPts val="70"/>
                        </a:spcBef>
                        <a:spcAft>
                          <a:spcPts val="0"/>
                        </a:spcAft>
                        <a:buNone/>
                      </a:pPr>
                      <a:r>
                        <a:rPr lang="en-US" sz="1400" b="1" dirty="0">
                          <a:solidFill>
                            <a:srgbClr val="FFFFFF"/>
                          </a:solidFill>
                          <a:latin typeface="Bookman Old Style" panose="02050604050505020204" pitchFamily="18" charset="0"/>
                          <a:cs typeface="Arial" panose="020B0604020202020204" pitchFamily="34" charset="0"/>
                        </a:rPr>
                        <a:t>Sr.</a:t>
                      </a:r>
                      <a:endParaRPr sz="1400" b="1" dirty="0">
                        <a:latin typeface="Bookman Old Style" panose="02050604050505020204" pitchFamily="18" charset="0"/>
                        <a:cs typeface="Arial" panose="020B0604020202020204" pitchFamily="34" charset="0"/>
                      </a:endParaRPr>
                    </a:p>
                    <a:p>
                      <a:pPr marL="87630" lvl="0" indent="0" algn="l" rtl="0">
                        <a:lnSpc>
                          <a:spcPct val="165416"/>
                        </a:lnSpc>
                        <a:spcBef>
                          <a:spcPts val="45"/>
                        </a:spcBef>
                        <a:spcAft>
                          <a:spcPts val="0"/>
                        </a:spcAft>
                        <a:buNone/>
                      </a:pPr>
                      <a:r>
                        <a:rPr lang="en-US" sz="1400" b="1" dirty="0">
                          <a:solidFill>
                            <a:srgbClr val="FFFFFF"/>
                          </a:solidFill>
                          <a:latin typeface="Bookman Old Style" panose="02050604050505020204" pitchFamily="18" charset="0"/>
                          <a:cs typeface="Arial" panose="020B0604020202020204" pitchFamily="34" charset="0"/>
                        </a:rPr>
                        <a:t>No.</a:t>
                      </a:r>
                      <a:endParaRPr sz="1400" b="1" dirty="0">
                        <a:latin typeface="Bookman Old Style" panose="02050604050505020204" pitchFamily="18" charset="0"/>
                        <a:cs typeface="Arial" panose="020B0604020202020204" pitchFamily="34" charset="0"/>
                      </a:endParaRPr>
                    </a:p>
                  </a:txBody>
                  <a:tcPr marL="0" marR="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63A73A"/>
                    </a:solidFill>
                  </a:tcPr>
                </a:tc>
                <a:tc>
                  <a:txBody>
                    <a:bodyPr/>
                    <a:lstStyle/>
                    <a:p>
                      <a:pPr marL="82550" lvl="0" indent="0" algn="l" rtl="0">
                        <a:spcBef>
                          <a:spcPts val="20"/>
                        </a:spcBef>
                        <a:spcAft>
                          <a:spcPts val="0"/>
                        </a:spcAft>
                        <a:buNone/>
                      </a:pPr>
                      <a:r>
                        <a:rPr lang="en-US" sz="1400" b="1" dirty="0">
                          <a:solidFill>
                            <a:srgbClr val="FFFFFF"/>
                          </a:solidFill>
                          <a:latin typeface="Bookman Old Style" panose="02050604050505020204" pitchFamily="18" charset="0"/>
                          <a:cs typeface="Arial" panose="020B0604020202020204" pitchFamily="34" charset="0"/>
                        </a:rPr>
                        <a:t>Accounting Standard</a:t>
                      </a:r>
                      <a:endParaRPr sz="1400" b="1" dirty="0">
                        <a:latin typeface="Bookman Old Style" panose="02050604050505020204" pitchFamily="18" charset="0"/>
                        <a:cs typeface="Arial" panose="020B0604020202020204" pitchFamily="34" charset="0"/>
                      </a:endParaRPr>
                    </a:p>
                  </a:txBody>
                  <a:tcPr marL="0" marR="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63A73A"/>
                    </a:solidFill>
                  </a:tcPr>
                </a:tc>
              </a:tr>
              <a:tr h="366800">
                <a:tc>
                  <a:txBody>
                    <a:bodyPr/>
                    <a:lstStyle/>
                    <a:p>
                      <a:pPr marL="128270" marR="116840" lvl="0" indent="0" algn="ctr" rtl="0">
                        <a:lnSpc>
                          <a:spcPct val="162083"/>
                        </a:lnSpc>
                        <a:spcBef>
                          <a:spcPts val="15"/>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1.</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solidFill>
                      <a:srgbClr val="EAF0E8"/>
                    </a:solidFill>
                  </a:tcPr>
                </a:tc>
                <a:tc>
                  <a:txBody>
                    <a:bodyPr/>
                    <a:lstStyle/>
                    <a:p>
                      <a:pPr marL="82550" lvl="0" indent="0" algn="l" rtl="0">
                        <a:lnSpc>
                          <a:spcPct val="162083"/>
                        </a:lnSpc>
                        <a:spcBef>
                          <a:spcPts val="15"/>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AS 1 Disclosures of Accounting Policies</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L cap="flat" cmpd="sng">
                      <a:solidFill>
                        <a:srgbClr val="000000"/>
                      </a:solidFill>
                      <a:prstDash val="solid"/>
                      <a:round/>
                      <a:headEnd type="none" w="sm" len="sm"/>
                      <a:tailEnd type="none" w="sm" len="sm"/>
                    </a:lnL>
                    <a:lnT cap="flat" cmpd="sng">
                      <a:solidFill>
                        <a:srgbClr val="000000"/>
                      </a:solidFill>
                      <a:prstDash val="solid"/>
                      <a:round/>
                      <a:headEnd type="none" w="sm" len="sm"/>
                      <a:tailEnd type="none" w="sm" len="sm"/>
                    </a:lnT>
                    <a:solidFill>
                      <a:srgbClr val="EAF0E8"/>
                    </a:solidFill>
                  </a:tcPr>
                </a:tc>
              </a:tr>
              <a:tr h="366800">
                <a:tc>
                  <a:txBody>
                    <a:bodyPr/>
                    <a:lstStyle/>
                    <a:p>
                      <a:pPr marL="128270" marR="116840" lvl="0" indent="0" algn="ctr" rtl="0">
                        <a:lnSpc>
                          <a:spcPct val="162083"/>
                        </a:lnSpc>
                        <a:spcBef>
                          <a:spcPts val="15"/>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2.</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R cap="flat" cmpd="sng">
                      <a:solidFill>
                        <a:srgbClr val="000000"/>
                      </a:solidFill>
                      <a:prstDash val="solid"/>
                      <a:round/>
                      <a:headEnd type="none" w="sm" len="sm"/>
                      <a:tailEnd type="none" w="sm" len="sm"/>
                    </a:lnR>
                    <a:solidFill>
                      <a:srgbClr val="FFFFFF"/>
                    </a:solidFill>
                  </a:tcPr>
                </a:tc>
                <a:tc>
                  <a:txBody>
                    <a:bodyPr/>
                    <a:lstStyle/>
                    <a:p>
                      <a:pPr marL="82550" lvl="0" indent="0" algn="l" rtl="0">
                        <a:lnSpc>
                          <a:spcPct val="162083"/>
                        </a:lnSpc>
                        <a:spcBef>
                          <a:spcPts val="15"/>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AS 2 Valuation of Inventories</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L cap="flat" cmpd="sng">
                      <a:solidFill>
                        <a:srgbClr val="000000"/>
                      </a:solidFill>
                      <a:prstDash val="solid"/>
                      <a:round/>
                      <a:headEnd type="none" w="sm" len="sm"/>
                      <a:tailEnd type="none" w="sm" len="sm"/>
                    </a:lnL>
                    <a:solidFill>
                      <a:srgbClr val="FFFFFF"/>
                    </a:solidFill>
                  </a:tcPr>
                </a:tc>
              </a:tr>
              <a:tr h="597812">
                <a:tc>
                  <a:txBody>
                    <a:bodyPr/>
                    <a:lstStyle/>
                    <a:p>
                      <a:pPr marL="128270" marR="116840" lvl="0" indent="0" algn="ctr" rtl="0">
                        <a:spcBef>
                          <a:spcPts val="15"/>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3.</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R cap="flat" cmpd="sng">
                      <a:solidFill>
                        <a:srgbClr val="000000"/>
                      </a:solidFill>
                      <a:prstDash val="solid"/>
                      <a:round/>
                      <a:headEnd type="none" w="sm" len="sm"/>
                      <a:tailEnd type="none" w="sm" len="sm"/>
                    </a:lnR>
                    <a:solidFill>
                      <a:srgbClr val="EAF0E8"/>
                    </a:solidFill>
                  </a:tcPr>
                </a:tc>
                <a:tc>
                  <a:txBody>
                    <a:bodyPr/>
                    <a:lstStyle/>
                    <a:p>
                      <a:pPr marL="82550" lvl="0" indent="0" algn="l" rtl="0">
                        <a:lnSpc>
                          <a:spcPct val="175833"/>
                        </a:lnSpc>
                        <a:spcBef>
                          <a:spcPts val="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AS 4 Contingencies and Events Occurring After the Balance Sheet Date</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L cap="flat" cmpd="sng">
                      <a:solidFill>
                        <a:srgbClr val="000000"/>
                      </a:solidFill>
                      <a:prstDash val="solid"/>
                      <a:round/>
                      <a:headEnd type="none" w="sm" len="sm"/>
                      <a:tailEnd type="none" w="sm" len="sm"/>
                    </a:lnL>
                    <a:solidFill>
                      <a:srgbClr val="EAF0E8"/>
                    </a:solidFill>
                  </a:tcPr>
                </a:tc>
              </a:tr>
              <a:tr h="777843">
                <a:tc>
                  <a:txBody>
                    <a:bodyPr/>
                    <a:lstStyle/>
                    <a:p>
                      <a:pPr marL="128270" marR="116840" lvl="0" indent="0" algn="ctr" rtl="0">
                        <a:spcBef>
                          <a:spcPts val="15"/>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4.</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R cap="flat" cmpd="sng">
                      <a:solidFill>
                        <a:srgbClr val="000000"/>
                      </a:solidFill>
                      <a:prstDash val="solid"/>
                      <a:round/>
                      <a:headEnd type="none" w="sm" len="sm"/>
                      <a:tailEnd type="none" w="sm" len="sm"/>
                    </a:lnR>
                    <a:solidFill>
                      <a:srgbClr val="FFFFFF"/>
                    </a:solidFill>
                  </a:tcPr>
                </a:tc>
                <a:tc>
                  <a:txBody>
                    <a:bodyPr/>
                    <a:lstStyle/>
                    <a:p>
                      <a:pPr marL="82550" marR="919480" lvl="0" indent="0" algn="l" rtl="0">
                        <a:lnSpc>
                          <a:spcPct val="105833"/>
                        </a:lnSpc>
                        <a:spcBef>
                          <a:spcPts val="65"/>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AS 5 Net Profit or Loss for the Period, Prior Period Items and Changes in Accounting</a:t>
                      </a:r>
                      <a:endParaRPr sz="1400" dirty="0">
                        <a:latin typeface="Bookman Old Style" panose="02050604050505020204" pitchFamily="18" charset="0"/>
                        <a:ea typeface="Arial MT"/>
                        <a:cs typeface="Arial" panose="020B0604020202020204" pitchFamily="34" charset="0"/>
                        <a:sym typeface="Arial MT"/>
                      </a:endParaRPr>
                    </a:p>
                    <a:p>
                      <a:pPr marL="82550" lvl="0" indent="0" algn="l" rtl="0">
                        <a:lnSpc>
                          <a:spcPct val="157083"/>
                        </a:lnSpc>
                        <a:spcBef>
                          <a:spcPts val="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Policies</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L cap="flat" cmpd="sng">
                      <a:solidFill>
                        <a:srgbClr val="000000"/>
                      </a:solidFill>
                      <a:prstDash val="solid"/>
                      <a:round/>
                      <a:headEnd type="none" w="sm" len="sm"/>
                      <a:tailEnd type="none" w="sm" len="sm"/>
                    </a:lnL>
                    <a:solidFill>
                      <a:srgbClr val="FFFFFF"/>
                    </a:solidFill>
                  </a:tcPr>
                </a:tc>
              </a:tr>
              <a:tr h="366800">
                <a:tc>
                  <a:txBody>
                    <a:bodyPr/>
                    <a:lstStyle/>
                    <a:p>
                      <a:pPr marL="128270" marR="116840" lvl="0" indent="0" algn="ctr" rtl="0">
                        <a:lnSpc>
                          <a:spcPct val="161666"/>
                        </a:lnSpc>
                        <a:spcBef>
                          <a:spcPts val="2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5.</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R cap="flat" cmpd="sng">
                      <a:solidFill>
                        <a:srgbClr val="000000"/>
                      </a:solidFill>
                      <a:prstDash val="solid"/>
                      <a:round/>
                      <a:headEnd type="none" w="sm" len="sm"/>
                      <a:tailEnd type="none" w="sm" len="sm"/>
                    </a:lnR>
                    <a:solidFill>
                      <a:srgbClr val="EAF0E8"/>
                    </a:solidFill>
                  </a:tcPr>
                </a:tc>
                <a:tc>
                  <a:txBody>
                    <a:bodyPr/>
                    <a:lstStyle/>
                    <a:p>
                      <a:pPr marL="82550" lvl="0" indent="0" algn="l" rtl="0">
                        <a:lnSpc>
                          <a:spcPct val="161666"/>
                        </a:lnSpc>
                        <a:spcBef>
                          <a:spcPts val="2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AS 7 Construction Contracts</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L cap="flat" cmpd="sng">
                      <a:solidFill>
                        <a:srgbClr val="000000"/>
                      </a:solidFill>
                      <a:prstDash val="solid"/>
                      <a:round/>
                      <a:headEnd type="none" w="sm" len="sm"/>
                      <a:tailEnd type="none" w="sm" len="sm"/>
                    </a:lnL>
                    <a:solidFill>
                      <a:srgbClr val="EAF0E8"/>
                    </a:solidFill>
                  </a:tcPr>
                </a:tc>
              </a:tr>
              <a:tr h="366800">
                <a:tc>
                  <a:txBody>
                    <a:bodyPr/>
                    <a:lstStyle/>
                    <a:p>
                      <a:pPr marL="128270" marR="116840" lvl="0" indent="0" algn="ctr" rtl="0">
                        <a:lnSpc>
                          <a:spcPct val="161666"/>
                        </a:lnSpc>
                        <a:spcBef>
                          <a:spcPts val="2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6.</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R cap="flat" cmpd="sng">
                      <a:solidFill>
                        <a:srgbClr val="000000"/>
                      </a:solidFill>
                      <a:prstDash val="solid"/>
                      <a:round/>
                      <a:headEnd type="none" w="sm" len="sm"/>
                      <a:tailEnd type="none" w="sm" len="sm"/>
                    </a:lnR>
                    <a:solidFill>
                      <a:srgbClr val="FFFFFF"/>
                    </a:solidFill>
                  </a:tcPr>
                </a:tc>
                <a:tc>
                  <a:txBody>
                    <a:bodyPr/>
                    <a:lstStyle/>
                    <a:p>
                      <a:pPr marL="82550" lvl="0" indent="0" algn="l" rtl="0">
                        <a:lnSpc>
                          <a:spcPct val="161666"/>
                        </a:lnSpc>
                        <a:spcBef>
                          <a:spcPts val="2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AS 9 Revenue Recognition</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L cap="flat" cmpd="sng">
                      <a:solidFill>
                        <a:srgbClr val="000000"/>
                      </a:solidFill>
                      <a:prstDash val="solid"/>
                      <a:round/>
                      <a:headEnd type="none" w="sm" len="sm"/>
                      <a:tailEnd type="none" w="sm" len="sm"/>
                    </a:lnL>
                    <a:solidFill>
                      <a:srgbClr val="FFFFFF"/>
                    </a:solidFill>
                  </a:tcPr>
                </a:tc>
              </a:tr>
              <a:tr h="364576">
                <a:tc>
                  <a:txBody>
                    <a:bodyPr/>
                    <a:lstStyle/>
                    <a:p>
                      <a:pPr marL="117475" marR="128270" lvl="0" indent="0" algn="ctr" rtl="0">
                        <a:lnSpc>
                          <a:spcPct val="161250"/>
                        </a:lnSpc>
                        <a:spcBef>
                          <a:spcPts val="2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7.</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R cap="flat" cmpd="sng">
                      <a:solidFill>
                        <a:srgbClr val="000000"/>
                      </a:solidFill>
                      <a:prstDash val="solid"/>
                      <a:round/>
                      <a:headEnd type="none" w="sm" len="sm"/>
                      <a:tailEnd type="none" w="sm" len="sm"/>
                    </a:lnR>
                    <a:solidFill>
                      <a:srgbClr val="EAF0E8"/>
                    </a:solidFill>
                  </a:tcPr>
                </a:tc>
                <a:tc>
                  <a:txBody>
                    <a:bodyPr/>
                    <a:lstStyle/>
                    <a:p>
                      <a:pPr marL="82550" lvl="0" indent="0" algn="l" rtl="0">
                        <a:lnSpc>
                          <a:spcPct val="161250"/>
                        </a:lnSpc>
                        <a:spcBef>
                          <a:spcPts val="2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AS 12 Accounting for Government Grants</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L cap="flat" cmpd="sng">
                      <a:solidFill>
                        <a:srgbClr val="000000"/>
                      </a:solidFill>
                      <a:prstDash val="solid"/>
                      <a:round/>
                      <a:headEnd type="none" w="sm" len="sm"/>
                      <a:tailEnd type="none" w="sm" len="sm"/>
                    </a:lnL>
                    <a:solidFill>
                      <a:srgbClr val="EAF0E8"/>
                    </a:solidFill>
                  </a:tcPr>
                </a:tc>
              </a:tr>
              <a:tr h="364576">
                <a:tc>
                  <a:txBody>
                    <a:bodyPr/>
                    <a:lstStyle/>
                    <a:p>
                      <a:pPr marL="128270" marR="116840" lvl="0" indent="0" algn="ctr" rtl="0">
                        <a:lnSpc>
                          <a:spcPct val="161250"/>
                        </a:lnSpc>
                        <a:spcBef>
                          <a:spcPts val="2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8.</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R cap="flat" cmpd="sng">
                      <a:solidFill>
                        <a:srgbClr val="000000"/>
                      </a:solidFill>
                      <a:prstDash val="solid"/>
                      <a:round/>
                      <a:headEnd type="none" w="sm" len="sm"/>
                      <a:tailEnd type="none" w="sm" len="sm"/>
                    </a:lnR>
                    <a:solidFill>
                      <a:srgbClr val="FFFFFF"/>
                    </a:solidFill>
                  </a:tcPr>
                </a:tc>
                <a:tc>
                  <a:txBody>
                    <a:bodyPr/>
                    <a:lstStyle/>
                    <a:p>
                      <a:pPr marL="82550" lvl="0" indent="0" algn="l" rtl="0">
                        <a:lnSpc>
                          <a:spcPct val="161250"/>
                        </a:lnSpc>
                        <a:spcBef>
                          <a:spcPts val="20"/>
                        </a:spcBef>
                        <a:spcAft>
                          <a:spcPts val="0"/>
                        </a:spcAft>
                        <a:buNone/>
                      </a:pPr>
                      <a:r>
                        <a:rPr lang="en-US" sz="1400" dirty="0">
                          <a:latin typeface="Bookman Old Style" panose="02050604050505020204" pitchFamily="18" charset="0"/>
                          <a:ea typeface="Arial MT"/>
                          <a:cs typeface="Arial" panose="020B0604020202020204" pitchFamily="34" charset="0"/>
                          <a:sym typeface="Arial MT"/>
                        </a:rPr>
                        <a:t>AS 16 Borrowing Cost</a:t>
                      </a:r>
                      <a:endParaRPr sz="1400" dirty="0">
                        <a:latin typeface="Bookman Old Style" panose="02050604050505020204" pitchFamily="18" charset="0"/>
                        <a:ea typeface="Arial MT"/>
                        <a:cs typeface="Arial" panose="020B0604020202020204" pitchFamily="34" charset="0"/>
                        <a:sym typeface="Arial MT"/>
                      </a:endParaRPr>
                    </a:p>
                  </a:txBody>
                  <a:tcPr marL="0" marR="0" marT="0" marB="0">
                    <a:lnL cap="flat" cmpd="sng">
                      <a:solidFill>
                        <a:srgbClr val="000000"/>
                      </a:solidFill>
                      <a:prstDash val="solid"/>
                      <a:round/>
                      <a:headEnd type="none" w="sm" len="sm"/>
                      <a:tailEnd type="none" w="sm" len="sm"/>
                    </a:lnL>
                    <a:solidFill>
                      <a:srgbClr val="FFFFFF"/>
                    </a:solidFill>
                  </a:tcPr>
                </a:tc>
              </a:tr>
            </a:tbl>
          </a:graphicData>
        </a:graphic>
      </p:graphicFrame>
    </p:spTree>
    <p:extLst>
      <p:ext uri="{BB962C8B-B14F-4D97-AF65-F5344CB8AC3E}">
        <p14:creationId xmlns:p14="http://schemas.microsoft.com/office/powerpoint/2010/main" val="158972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d42a973b8e_0_134"/>
          <p:cNvSpPr txBox="1">
            <a:spLocks noGrp="1"/>
          </p:cNvSpPr>
          <p:nvPr>
            <p:ph type="title"/>
          </p:nvPr>
        </p:nvSpPr>
        <p:spPr>
          <a:xfrm>
            <a:off x="52627" y="730205"/>
            <a:ext cx="9007553" cy="2858475"/>
          </a:xfrm>
          <a:prstGeom prst="rect">
            <a:avLst/>
          </a:prstGeom>
        </p:spPr>
        <p:txBody>
          <a:bodyPr spcFirstLastPara="1" wrap="square" lIns="0" tIns="0" rIns="0" bIns="0" anchor="t" anchorCtr="0">
            <a:spAutoFit/>
          </a:bodyPr>
          <a:lstStyle/>
          <a:p>
            <a:pPr algn="ctr">
              <a:buSzPts val="1100"/>
            </a:pPr>
            <a:r>
              <a:rPr lang="en-US" sz="1400" b="1" dirty="0" smtClean="0">
                <a:solidFill>
                  <a:srgbClr val="002060"/>
                </a:solidFill>
                <a:latin typeface="Bookman Old Style" panose="02050604050505020204" pitchFamily="18" charset="0"/>
                <a:ea typeface="Libre Franklin"/>
                <a:cs typeface="Arial" panose="020B0604020202020204" pitchFamily="34" charset="0"/>
                <a:sym typeface="Libre Franklin"/>
              </a:rPr>
              <a:t>List of Accounting Standards entirely not applicable to Level II, III and IV categories of NCEs</a:t>
            </a:r>
            <a:endParaRPr sz="1400" b="1" dirty="0" smtClean="0">
              <a:solidFill>
                <a:srgbClr val="002060"/>
              </a:solidFill>
              <a:latin typeface="Bookman Old Style" panose="02050604050505020204" pitchFamily="18" charset="0"/>
              <a:ea typeface="Libre Franklin"/>
              <a:cs typeface="Arial" panose="020B0604020202020204" pitchFamily="34" charset="0"/>
              <a:sym typeface="Libre Franklin"/>
            </a:endParaRPr>
          </a:p>
          <a:p>
            <a:pPr>
              <a:buSzPts val="1100"/>
            </a:pPr>
            <a:endParaRPr sz="900" dirty="0" smtClean="0">
              <a:solidFill>
                <a:schemeClr val="dk1"/>
              </a:solidFill>
              <a:latin typeface="Bookman Old Style" panose="02050604050505020204" pitchFamily="18" charset="0"/>
              <a:cs typeface="Arial" panose="020B0604020202020204" pitchFamily="34" charset="0"/>
            </a:endParaRPr>
          </a:p>
          <a:p>
            <a:pPr>
              <a:buSzPts val="1100"/>
            </a:pPr>
            <a:endParaRPr sz="900" dirty="0" smtClean="0">
              <a:solidFill>
                <a:schemeClr val="dk1"/>
              </a:solidFill>
              <a:latin typeface="Bookman Old Style" panose="02050604050505020204" pitchFamily="18" charset="0"/>
              <a:cs typeface="Arial" panose="020B0604020202020204" pitchFamily="34" charset="0"/>
            </a:endParaRPr>
          </a:p>
          <a:p>
            <a:pPr>
              <a:buSzPts val="1100"/>
            </a:pPr>
            <a:r>
              <a:rPr lang="en-US" sz="1350" b="1" dirty="0" smtClean="0">
                <a:solidFill>
                  <a:schemeClr val="dk1"/>
                </a:solidFill>
                <a:latin typeface="Bookman Old Style" panose="02050604050505020204" pitchFamily="18" charset="0"/>
                <a:ea typeface="Libre Franklin"/>
                <a:cs typeface="Arial" panose="020B0604020202020204" pitchFamily="34" charset="0"/>
                <a:sym typeface="Libre Franklin"/>
              </a:rPr>
              <a:t>Accounting Standard</a:t>
            </a:r>
            <a:endParaRPr sz="1350" b="1" dirty="0" smtClean="0">
              <a:solidFill>
                <a:schemeClr val="dk1"/>
              </a:solidFill>
              <a:latin typeface="Bookman Old Style" panose="02050604050505020204" pitchFamily="18" charset="0"/>
              <a:ea typeface="Libre Franklin"/>
              <a:cs typeface="Arial" panose="020B0604020202020204" pitchFamily="34" charset="0"/>
              <a:sym typeface="Libre Franklin"/>
            </a:endParaRPr>
          </a:p>
          <a:p>
            <a:pPr>
              <a:buSzPts val="1100"/>
            </a:pPr>
            <a:r>
              <a:rPr lang="en-US" sz="1350" dirty="0" smtClean="0">
                <a:solidFill>
                  <a:schemeClr val="dk1"/>
                </a:solidFill>
                <a:latin typeface="Bookman Old Style" panose="02050604050505020204" pitchFamily="18" charset="0"/>
                <a:cs typeface="Arial" panose="020B0604020202020204" pitchFamily="34" charset="0"/>
              </a:rPr>
              <a:t> </a:t>
            </a:r>
            <a:endParaRPr sz="1350" dirty="0">
              <a:solidFill>
                <a:schemeClr val="dk1"/>
              </a:solidFill>
              <a:latin typeface="Bookman Old Style" panose="02050604050505020204" pitchFamily="18" charset="0"/>
              <a:cs typeface="Arial" panose="020B0604020202020204" pitchFamily="34" charset="0"/>
            </a:endParaRPr>
          </a:p>
          <a:p>
            <a:pPr>
              <a:buSzPts val="1100"/>
            </a:pPr>
            <a:r>
              <a:rPr lang="en-US" sz="1350" dirty="0">
                <a:solidFill>
                  <a:schemeClr val="dk1"/>
                </a:solidFill>
                <a:latin typeface="Bookman Old Style" panose="02050604050505020204" pitchFamily="18" charset="0"/>
                <a:cs typeface="Arial" panose="020B0604020202020204" pitchFamily="34" charset="0"/>
              </a:rPr>
              <a:t>1.	AS 3 Cash Flow Statement</a:t>
            </a:r>
            <a:endParaRPr sz="1350" dirty="0">
              <a:solidFill>
                <a:schemeClr val="dk1"/>
              </a:solidFill>
              <a:latin typeface="Bookman Old Style" panose="02050604050505020204" pitchFamily="18" charset="0"/>
              <a:cs typeface="Arial" panose="020B0604020202020204" pitchFamily="34" charset="0"/>
            </a:endParaRPr>
          </a:p>
          <a:p>
            <a:pPr>
              <a:buSzPts val="1100"/>
            </a:pPr>
            <a:r>
              <a:rPr lang="en-US" sz="1350" dirty="0">
                <a:solidFill>
                  <a:schemeClr val="dk1"/>
                </a:solidFill>
                <a:latin typeface="Bookman Old Style" panose="02050604050505020204" pitchFamily="18" charset="0"/>
                <a:cs typeface="Arial" panose="020B0604020202020204" pitchFamily="34" charset="0"/>
              </a:rPr>
              <a:t>2.	AS 17 Segment Reporting</a:t>
            </a:r>
            <a:endParaRPr sz="1350" dirty="0">
              <a:solidFill>
                <a:schemeClr val="dk1"/>
              </a:solidFill>
              <a:latin typeface="Bookman Old Style" panose="02050604050505020204" pitchFamily="18" charset="0"/>
              <a:cs typeface="Arial" panose="020B0604020202020204" pitchFamily="34" charset="0"/>
            </a:endParaRPr>
          </a:p>
          <a:p>
            <a:pPr>
              <a:buSzPts val="1100"/>
            </a:pPr>
            <a:r>
              <a:rPr lang="en-US" sz="1350" dirty="0">
                <a:solidFill>
                  <a:schemeClr val="dk1"/>
                </a:solidFill>
                <a:latin typeface="Bookman Old Style" panose="02050604050505020204" pitchFamily="18" charset="0"/>
                <a:cs typeface="Arial" panose="020B0604020202020204" pitchFamily="34" charset="0"/>
              </a:rPr>
              <a:t>3.	AS 20 Earnings Per Share</a:t>
            </a:r>
            <a:endParaRPr sz="1350" dirty="0">
              <a:solidFill>
                <a:schemeClr val="dk1"/>
              </a:solidFill>
              <a:latin typeface="Bookman Old Style" panose="02050604050505020204" pitchFamily="18" charset="0"/>
              <a:cs typeface="Arial" panose="020B0604020202020204" pitchFamily="34" charset="0"/>
            </a:endParaRPr>
          </a:p>
          <a:p>
            <a:pPr>
              <a:buSzPts val="1100"/>
            </a:pPr>
            <a:r>
              <a:rPr lang="en-US" sz="1350" dirty="0">
                <a:solidFill>
                  <a:schemeClr val="dk1"/>
                </a:solidFill>
                <a:latin typeface="Bookman Old Style" panose="02050604050505020204" pitchFamily="18" charset="0"/>
                <a:cs typeface="Arial" panose="020B0604020202020204" pitchFamily="34" charset="0"/>
              </a:rPr>
              <a:t>4.	AS 21 Consolidated Financial Statements</a:t>
            </a:r>
            <a:endParaRPr sz="1350" dirty="0">
              <a:solidFill>
                <a:schemeClr val="dk1"/>
              </a:solidFill>
              <a:latin typeface="Bookman Old Style" panose="02050604050505020204" pitchFamily="18" charset="0"/>
              <a:cs typeface="Arial" panose="020B0604020202020204" pitchFamily="34" charset="0"/>
            </a:endParaRPr>
          </a:p>
          <a:p>
            <a:r>
              <a:rPr lang="en-US" sz="1350" dirty="0">
                <a:solidFill>
                  <a:schemeClr val="dk1"/>
                </a:solidFill>
                <a:latin typeface="Bookman Old Style" panose="02050604050505020204" pitchFamily="18" charset="0"/>
                <a:cs typeface="Arial" panose="020B0604020202020204" pitchFamily="34" charset="0"/>
              </a:rPr>
              <a:t>5.	AS 23 Accounting for Investments in Associates in     </a:t>
            </a:r>
            <a:endParaRPr sz="1350" dirty="0">
              <a:solidFill>
                <a:schemeClr val="dk1"/>
              </a:solidFill>
              <a:latin typeface="Bookman Old Style" panose="02050604050505020204" pitchFamily="18" charset="0"/>
              <a:cs typeface="Arial" panose="020B0604020202020204" pitchFamily="34" charset="0"/>
            </a:endParaRPr>
          </a:p>
          <a:p>
            <a:pPr>
              <a:buSzPts val="1100"/>
            </a:pPr>
            <a:r>
              <a:rPr lang="en-US" sz="1350" dirty="0">
                <a:solidFill>
                  <a:schemeClr val="dk1"/>
                </a:solidFill>
                <a:latin typeface="Bookman Old Style" panose="02050604050505020204" pitchFamily="18" charset="0"/>
                <a:cs typeface="Arial" panose="020B0604020202020204" pitchFamily="34" charset="0"/>
              </a:rPr>
              <a:t>          </a:t>
            </a:r>
            <a:r>
              <a:rPr lang="en-US" sz="1350" dirty="0" smtClean="0">
                <a:solidFill>
                  <a:schemeClr val="dk1"/>
                </a:solidFill>
                <a:latin typeface="Bookman Old Style" panose="02050604050505020204" pitchFamily="18" charset="0"/>
                <a:cs typeface="Arial" panose="020B0604020202020204" pitchFamily="34" charset="0"/>
              </a:rPr>
              <a:t>                    Consolidated </a:t>
            </a:r>
            <a:r>
              <a:rPr lang="en-US" sz="1350" dirty="0">
                <a:solidFill>
                  <a:schemeClr val="dk1"/>
                </a:solidFill>
                <a:latin typeface="Bookman Old Style" panose="02050604050505020204" pitchFamily="18" charset="0"/>
                <a:cs typeface="Arial" panose="020B0604020202020204" pitchFamily="34" charset="0"/>
              </a:rPr>
              <a:t>Financial Statements</a:t>
            </a:r>
            <a:endParaRPr sz="1350" dirty="0">
              <a:solidFill>
                <a:schemeClr val="dk1"/>
              </a:solidFill>
              <a:latin typeface="Bookman Old Style" panose="02050604050505020204" pitchFamily="18" charset="0"/>
              <a:cs typeface="Arial" panose="020B0604020202020204" pitchFamily="34" charset="0"/>
            </a:endParaRPr>
          </a:p>
          <a:p>
            <a:pPr>
              <a:buSzPts val="1100"/>
            </a:pPr>
            <a:r>
              <a:rPr lang="en-US" sz="1350" dirty="0">
                <a:solidFill>
                  <a:schemeClr val="dk1"/>
                </a:solidFill>
                <a:latin typeface="Bookman Old Style" panose="02050604050505020204" pitchFamily="18" charset="0"/>
                <a:cs typeface="Arial" panose="020B0604020202020204" pitchFamily="34" charset="0"/>
              </a:rPr>
              <a:t>6.	AS 25 Interim Financial Reporting</a:t>
            </a:r>
            <a:endParaRPr sz="1350" dirty="0">
              <a:solidFill>
                <a:schemeClr val="dk1"/>
              </a:solidFill>
              <a:latin typeface="Bookman Old Style" panose="02050604050505020204" pitchFamily="18" charset="0"/>
              <a:cs typeface="Arial" panose="020B0604020202020204" pitchFamily="34" charset="0"/>
            </a:endParaRPr>
          </a:p>
          <a:p>
            <a:pPr>
              <a:buSzPts val="1100"/>
            </a:pPr>
            <a:r>
              <a:rPr lang="en-US" sz="1350" dirty="0">
                <a:solidFill>
                  <a:schemeClr val="dk1"/>
                </a:solidFill>
                <a:latin typeface="Bookman Old Style" panose="02050604050505020204" pitchFamily="18" charset="0"/>
                <a:cs typeface="Arial" panose="020B0604020202020204" pitchFamily="34" charset="0"/>
              </a:rPr>
              <a:t>7.	AS 27 Financial Reporting of Interests in </a:t>
            </a:r>
            <a:r>
              <a:rPr lang="en-US" sz="1350" dirty="0" smtClean="0">
                <a:solidFill>
                  <a:schemeClr val="dk1"/>
                </a:solidFill>
                <a:latin typeface="Bookman Old Style" panose="02050604050505020204" pitchFamily="18" charset="0"/>
                <a:cs typeface="Arial" panose="020B0604020202020204" pitchFamily="34" charset="0"/>
              </a:rPr>
              <a:t>Joint Venture</a:t>
            </a:r>
            <a:endParaRPr sz="1350" dirty="0">
              <a:solidFill>
                <a:schemeClr val="dk1"/>
              </a:solidFill>
              <a:latin typeface="Bookman Old Style" panose="02050604050505020204" pitchFamily="18" charset="0"/>
              <a:cs typeface="Arial" panose="020B0604020202020204" pitchFamily="34" charset="0"/>
            </a:endParaRPr>
          </a:p>
          <a:p>
            <a:endParaRPr dirty="0">
              <a:latin typeface="Arial" panose="020B0604020202020204" pitchFamily="34" charset="0"/>
              <a:cs typeface="Arial" panose="020B0604020202020204" pitchFamily="34"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71" y="1016490"/>
            <a:ext cx="2060774" cy="1358319"/>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984" y="2545846"/>
            <a:ext cx="2548861" cy="1276213"/>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4373" y="3645578"/>
            <a:ext cx="2804216" cy="1436404"/>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526" y="3429590"/>
            <a:ext cx="1964413" cy="1652392"/>
          </a:xfrm>
          <a:prstGeom prst="rect">
            <a:avLst/>
          </a:prstGeom>
        </p:spPr>
      </p:pic>
    </p:spTree>
    <p:extLst>
      <p:ext uri="{BB962C8B-B14F-4D97-AF65-F5344CB8AC3E}">
        <p14:creationId xmlns:p14="http://schemas.microsoft.com/office/powerpoint/2010/main" val="194256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1019" y="99046"/>
            <a:ext cx="7787811" cy="400110"/>
          </a:xfrm>
          <a:prstGeom prst="rect">
            <a:avLst/>
          </a:prstGeom>
          <a:noFill/>
        </p:spPr>
        <p:txBody>
          <a:bodyPr wrap="square" rtlCol="0">
            <a:spAutoFit/>
          </a:bodyPr>
          <a:lstStyle/>
          <a:p>
            <a:pPr algn="ctr"/>
            <a:r>
              <a:rPr lang="en" sz="2000" dirty="0" smtClean="0">
                <a:latin typeface="Bookman Old Style" panose="02050604050505020204" pitchFamily="18" charset="0"/>
                <a:cs typeface="Arial" panose="020B0604020202020204" pitchFamily="34" charset="0"/>
              </a:rPr>
              <a:t>Exemptions </a:t>
            </a:r>
            <a:r>
              <a:rPr lang="en" sz="2000" dirty="0">
                <a:latin typeface="Bookman Old Style" panose="02050604050505020204" pitchFamily="18" charset="0"/>
                <a:cs typeface="Arial" panose="020B0604020202020204" pitchFamily="34" charset="0"/>
              </a:rPr>
              <a:t>available for different AS</a:t>
            </a:r>
            <a:endParaRPr lang="en-IN" sz="2000" dirty="0">
              <a:latin typeface="Bookman Old Style" panose="020506040505050202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75960172"/>
              </p:ext>
            </p:extLst>
          </p:nvPr>
        </p:nvGraphicFramePr>
        <p:xfrm>
          <a:off x="0" y="730770"/>
          <a:ext cx="9123451" cy="4450478"/>
        </p:xfrm>
        <a:graphic>
          <a:graphicData uri="http://schemas.openxmlformats.org/drawingml/2006/table">
            <a:tbl>
              <a:tblPr firstRow="1" bandRow="1">
                <a:tableStyleId>{3AE2EDCA-3D82-4F63-8111-B5210A7BC9B3}</a:tableStyleId>
              </a:tblPr>
              <a:tblGrid>
                <a:gridCol w="2716886"/>
                <a:gridCol w="578901"/>
                <a:gridCol w="3243160"/>
                <a:gridCol w="618371"/>
                <a:gridCol w="624950"/>
                <a:gridCol w="638106"/>
                <a:gridCol w="703077"/>
              </a:tblGrid>
              <a:tr h="806253">
                <a:tc>
                  <a:txBody>
                    <a:bodyPr/>
                    <a:lstStyle/>
                    <a:p>
                      <a:pPr algn="ctr"/>
                      <a:endParaRPr lang="en-US" sz="1200" b="1" u="sng" dirty="0" smtClean="0">
                        <a:latin typeface="Bookman Old Style" panose="02050604050505020204" pitchFamily="18" charset="0"/>
                        <a:cs typeface="Arial" panose="020B0604020202020204" pitchFamily="34" charset="0"/>
                      </a:endParaRPr>
                    </a:p>
                    <a:p>
                      <a:pPr algn="ctr"/>
                      <a:r>
                        <a:rPr lang="en-US" sz="1200" b="1" u="sng" dirty="0" smtClean="0">
                          <a:latin typeface="Bookman Old Style" panose="02050604050505020204" pitchFamily="18" charset="0"/>
                          <a:cs typeface="Arial" panose="020B0604020202020204" pitchFamily="34" charset="0"/>
                        </a:rPr>
                        <a:t>Exemption</a:t>
                      </a:r>
                      <a:endParaRPr lang="en-IN" sz="1200" b="1" u="sng" dirty="0">
                        <a:latin typeface="Bookman Old Style" panose="02050604050505020204" pitchFamily="18" charset="0"/>
                        <a:cs typeface="Arial" panose="020B0604020202020204" pitchFamily="34" charset="0"/>
                      </a:endParaRPr>
                    </a:p>
                  </a:txBody>
                  <a:tcPr/>
                </a:tc>
                <a:tc>
                  <a:txBody>
                    <a:bodyPr/>
                    <a:lstStyle/>
                    <a:p>
                      <a:pPr algn="ctr"/>
                      <a:endParaRPr lang="en-US" sz="1200" b="1" u="sng" dirty="0" smtClean="0">
                        <a:latin typeface="Bookman Old Style" panose="02050604050505020204" pitchFamily="18" charset="0"/>
                        <a:cs typeface="Arial" panose="020B0604020202020204" pitchFamily="34" charset="0"/>
                      </a:endParaRPr>
                    </a:p>
                    <a:p>
                      <a:pPr algn="ctr"/>
                      <a:r>
                        <a:rPr lang="en-US" sz="1200" b="1" u="sng" dirty="0" smtClean="0">
                          <a:latin typeface="Bookman Old Style" panose="02050604050505020204" pitchFamily="18" charset="0"/>
                          <a:cs typeface="Arial" panose="020B0604020202020204" pitchFamily="34" charset="0"/>
                        </a:rPr>
                        <a:t>AS</a:t>
                      </a:r>
                      <a:endParaRPr lang="en-IN" sz="1200" b="1" u="sng" dirty="0">
                        <a:latin typeface="Bookman Old Style" panose="02050604050505020204" pitchFamily="18" charset="0"/>
                        <a:cs typeface="Arial" panose="020B0604020202020204" pitchFamily="34" charset="0"/>
                      </a:endParaRPr>
                    </a:p>
                  </a:txBody>
                  <a:tcPr/>
                </a:tc>
                <a:tc>
                  <a:txBody>
                    <a:bodyPr/>
                    <a:lstStyle/>
                    <a:p>
                      <a:pPr algn="ctr"/>
                      <a:endParaRPr lang="en-US" sz="1200" b="1" u="sng" dirty="0" smtClean="0">
                        <a:latin typeface="Bookman Old Style" panose="02050604050505020204" pitchFamily="18" charset="0"/>
                        <a:cs typeface="Arial" panose="020B0604020202020204" pitchFamily="34" charset="0"/>
                      </a:endParaRPr>
                    </a:p>
                    <a:p>
                      <a:pPr algn="ctr"/>
                      <a:r>
                        <a:rPr lang="en-US" sz="1200" b="1" u="sng" dirty="0" smtClean="0">
                          <a:latin typeface="Bookman Old Style" panose="02050604050505020204" pitchFamily="18" charset="0"/>
                          <a:cs typeface="Arial" panose="020B0604020202020204" pitchFamily="34" charset="0"/>
                        </a:rPr>
                        <a:t>AS Description</a:t>
                      </a:r>
                      <a:endParaRPr lang="en-IN" sz="1200" b="1" u="sng" dirty="0">
                        <a:latin typeface="Bookman Old Style" panose="02050604050505020204" pitchFamily="18" charset="0"/>
                        <a:cs typeface="Arial" panose="020B0604020202020204" pitchFamily="34" charset="0"/>
                      </a:endParaRPr>
                    </a:p>
                  </a:txBody>
                  <a:tcPr/>
                </a:tc>
                <a:tc>
                  <a:txBody>
                    <a:bodyPr/>
                    <a:lstStyle/>
                    <a:p>
                      <a:pPr algn="ctr"/>
                      <a:r>
                        <a:rPr lang="en-US" sz="1200" b="1" u="sng" baseline="0" dirty="0" smtClean="0">
                          <a:latin typeface="Bookman Old Style" panose="02050604050505020204" pitchFamily="18" charset="0"/>
                          <a:cs typeface="Arial" panose="020B0604020202020204" pitchFamily="34" charset="0"/>
                        </a:rPr>
                        <a:t>   </a:t>
                      </a:r>
                      <a:r>
                        <a:rPr lang="en-US" sz="1200" b="1" u="sng" dirty="0" smtClean="0">
                          <a:latin typeface="Bookman Old Style" panose="02050604050505020204" pitchFamily="18" charset="0"/>
                          <a:cs typeface="Arial" panose="020B0604020202020204" pitchFamily="34" charset="0"/>
                        </a:rPr>
                        <a:t>Level</a:t>
                      </a:r>
                      <a:r>
                        <a:rPr lang="en-US" sz="1200" b="1" u="sng" baseline="0" dirty="0" smtClean="0">
                          <a:latin typeface="Bookman Old Style" panose="02050604050505020204" pitchFamily="18" charset="0"/>
                          <a:cs typeface="Arial" panose="020B0604020202020204" pitchFamily="34" charset="0"/>
                        </a:rPr>
                        <a:t> I</a:t>
                      </a:r>
                    </a:p>
                    <a:p>
                      <a:pPr algn="ctr"/>
                      <a:r>
                        <a:rPr lang="en-US" sz="1200" b="1" u="sng" baseline="0" dirty="0" smtClean="0">
                          <a:latin typeface="Bookman Old Style" panose="02050604050505020204" pitchFamily="18" charset="0"/>
                          <a:cs typeface="Arial" panose="020B0604020202020204" pitchFamily="34" charset="0"/>
                        </a:rPr>
                        <a:t>      </a:t>
                      </a:r>
                      <a:endParaRPr lang="en-IN" sz="1200" b="1" u="sng" dirty="0">
                        <a:latin typeface="Bookman Old Style" panose="02050604050505020204" pitchFamily="18" charset="0"/>
                        <a:cs typeface="Arial" panose="020B0604020202020204" pitchFamily="34" charset="0"/>
                      </a:endParaRPr>
                    </a:p>
                  </a:txBody>
                  <a:tcPr/>
                </a:tc>
                <a:tc>
                  <a:txBody>
                    <a:bodyPr/>
                    <a:lstStyle/>
                    <a:p>
                      <a:pPr algn="l"/>
                      <a:r>
                        <a:rPr lang="en-US" sz="1200" b="1" u="sng" baseline="0" dirty="0" smtClean="0">
                          <a:latin typeface="Bookman Old Style" panose="02050604050505020204" pitchFamily="18" charset="0"/>
                          <a:cs typeface="Arial" panose="020B0604020202020204" pitchFamily="34" charset="0"/>
                        </a:rPr>
                        <a:t>   </a:t>
                      </a:r>
                      <a:r>
                        <a:rPr lang="en-US" sz="1200" b="1" u="sng" dirty="0" smtClean="0">
                          <a:latin typeface="Bookman Old Style" panose="02050604050505020204" pitchFamily="18" charset="0"/>
                          <a:cs typeface="Arial" panose="020B0604020202020204" pitchFamily="34" charset="0"/>
                        </a:rPr>
                        <a:t>Level</a:t>
                      </a:r>
                      <a:r>
                        <a:rPr lang="en-US" sz="1200" b="1" u="sng" baseline="0" dirty="0" smtClean="0">
                          <a:latin typeface="Bookman Old Style" panose="02050604050505020204" pitchFamily="18" charset="0"/>
                          <a:cs typeface="Arial" panose="020B0604020202020204" pitchFamily="34" charset="0"/>
                        </a:rPr>
                        <a:t> </a:t>
                      </a:r>
                    </a:p>
                    <a:p>
                      <a:pPr algn="ctr"/>
                      <a:r>
                        <a:rPr lang="en-US" sz="1200" b="1" u="sng" baseline="0" dirty="0" smtClean="0">
                          <a:latin typeface="Bookman Old Style" panose="02050604050505020204" pitchFamily="18" charset="0"/>
                          <a:cs typeface="Arial" panose="020B0604020202020204" pitchFamily="34" charset="0"/>
                        </a:rPr>
                        <a:t> II</a:t>
                      </a:r>
                      <a:endParaRPr lang="en-IN" sz="1200" b="1" u="sng" dirty="0">
                        <a:latin typeface="Bookman Old Style" panose="02050604050505020204" pitchFamily="18" charset="0"/>
                        <a:cs typeface="Arial" panose="020B0604020202020204" pitchFamily="34" charset="0"/>
                      </a:endParaRPr>
                    </a:p>
                  </a:txBody>
                  <a:tcPr/>
                </a:tc>
                <a:tc>
                  <a:txBody>
                    <a:bodyPr/>
                    <a:lstStyle/>
                    <a:p>
                      <a:pPr algn="ctr"/>
                      <a:endParaRPr lang="en-US" sz="1200" b="1" u="sng" dirty="0" smtClean="0">
                        <a:latin typeface="Bookman Old Style" panose="02050604050505020204" pitchFamily="18" charset="0"/>
                        <a:cs typeface="Arial" panose="020B0604020202020204" pitchFamily="34" charset="0"/>
                      </a:endParaRPr>
                    </a:p>
                    <a:p>
                      <a:pPr algn="ctr"/>
                      <a:r>
                        <a:rPr lang="en-US" sz="1200" b="1" u="sng" dirty="0" smtClean="0">
                          <a:latin typeface="Bookman Old Style" panose="02050604050505020204" pitchFamily="18" charset="0"/>
                          <a:cs typeface="Arial" panose="020B0604020202020204" pitchFamily="34" charset="0"/>
                        </a:rPr>
                        <a:t>Level</a:t>
                      </a:r>
                      <a:r>
                        <a:rPr lang="en-US" sz="1200" b="1" u="sng" baseline="0" dirty="0" smtClean="0">
                          <a:latin typeface="Bookman Old Style" panose="02050604050505020204" pitchFamily="18" charset="0"/>
                          <a:cs typeface="Arial" panose="020B0604020202020204" pitchFamily="34" charset="0"/>
                        </a:rPr>
                        <a:t>                                         III</a:t>
                      </a:r>
                      <a:endParaRPr lang="en-IN" sz="1200" b="1" u="sng" dirty="0">
                        <a:latin typeface="Bookman Old Style" panose="02050604050505020204" pitchFamily="18" charset="0"/>
                        <a:cs typeface="Arial" panose="020B0604020202020204" pitchFamily="34" charset="0"/>
                      </a:endParaRPr>
                    </a:p>
                  </a:txBody>
                  <a:tcPr/>
                </a:tc>
                <a:tc>
                  <a:txBody>
                    <a:bodyPr/>
                    <a:lstStyle/>
                    <a:p>
                      <a:pPr algn="ctr"/>
                      <a:endParaRPr lang="en-US" sz="1200" b="1" u="sng" dirty="0" smtClean="0">
                        <a:latin typeface="Bookman Old Style" panose="02050604050505020204" pitchFamily="18" charset="0"/>
                        <a:cs typeface="Arial" panose="020B0604020202020204" pitchFamily="34" charset="0"/>
                      </a:endParaRPr>
                    </a:p>
                    <a:p>
                      <a:pPr algn="ctr"/>
                      <a:r>
                        <a:rPr lang="en-US" sz="1200" b="1" u="sng" dirty="0" smtClean="0">
                          <a:latin typeface="Bookman Old Style" panose="02050604050505020204" pitchFamily="18" charset="0"/>
                          <a:cs typeface="Arial" panose="020B0604020202020204" pitchFamily="34" charset="0"/>
                        </a:rPr>
                        <a:t>Level</a:t>
                      </a:r>
                      <a:r>
                        <a:rPr lang="en-US" sz="1200" b="1" u="sng" baseline="0" dirty="0" smtClean="0">
                          <a:latin typeface="Bookman Old Style" panose="02050604050505020204" pitchFamily="18" charset="0"/>
                          <a:cs typeface="Arial" panose="020B0604020202020204" pitchFamily="34" charset="0"/>
                        </a:rPr>
                        <a:t>                                             IV</a:t>
                      </a:r>
                      <a:endParaRPr lang="en-IN" sz="1200" b="1" u="sng" dirty="0">
                        <a:latin typeface="Bookman Old Style" panose="02050604050505020204" pitchFamily="18" charset="0"/>
                        <a:cs typeface="Arial" panose="020B0604020202020204" pitchFamily="34" charset="0"/>
                      </a:endParaRPr>
                    </a:p>
                  </a:txBody>
                  <a:tcPr/>
                </a:tc>
              </a:tr>
              <a:tr h="507641">
                <a:tc>
                  <a:txBody>
                    <a:bodyPr/>
                    <a:lstStyle/>
                    <a:p>
                      <a:r>
                        <a:rPr lang="en-US" dirty="0" smtClean="0">
                          <a:latin typeface="Bookman Old Style" panose="02050604050505020204" pitchFamily="18" charset="0"/>
                          <a:cs typeface="Arial" panose="020B0604020202020204" pitchFamily="34" charset="0"/>
                        </a:rPr>
                        <a:t>Disclosure</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10</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Property, Plant and Equipment</a:t>
                      </a:r>
                      <a:endParaRPr lang="en-IN" dirty="0">
                        <a:latin typeface="Bookman Old Style" panose="02050604050505020204" pitchFamily="18" charset="0"/>
                        <a:cs typeface="Arial" panose="020B0604020202020204" pitchFamily="34" charset="0"/>
                      </a:endParaRPr>
                    </a:p>
                  </a:txBody>
                  <a:tcPr/>
                </a:tc>
                <a:tc>
                  <a:txBody>
                    <a:bodyPr/>
                    <a:lstStyle/>
                    <a:p>
                      <a:pPr algn="ctr"/>
                      <a:r>
                        <a:rPr lang="en-IN" dirty="0" smtClean="0">
                          <a:latin typeface="Bookman Old Style" panose="02050604050505020204" pitchFamily="18" charset="0"/>
                          <a:cs typeface="Arial" panose="020B0604020202020204" pitchFamily="34" charset="0"/>
                        </a:rPr>
                        <a:t>  </a:t>
                      </a:r>
                      <a:r>
                        <a:rPr lang="en-US" dirty="0" smtClean="0">
                          <a:latin typeface="Bookman Old Style" panose="02050604050505020204" pitchFamily="18" charset="0"/>
                          <a:cs typeface="Arial" panose="020B0604020202020204" pitchFamily="34" charset="0"/>
                        </a:rPr>
                        <a:t>-</a:t>
                      </a:r>
                      <a:r>
                        <a:rPr lang="en-IN" dirty="0" smtClean="0">
                          <a:latin typeface="Bookman Old Style" panose="02050604050505020204" pitchFamily="18" charset="0"/>
                          <a:cs typeface="Arial" panose="020B0604020202020204" pitchFamily="34" charset="0"/>
                        </a:rPr>
                        <a:t>    </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sz="1800" dirty="0">
                        <a:latin typeface="Bookman Old Style" panose="02050604050505020204"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latin typeface="Bookman Old Style" panose="02050604050505020204" pitchFamily="18" charset="0"/>
                          <a:cs typeface="Arial" panose="020B0604020202020204" pitchFamily="34" charset="0"/>
                        </a:rPr>
                        <a:t>Yes</a:t>
                      </a:r>
                      <a:endParaRPr lang="en-IN" sz="1400" dirty="0" smtClean="0">
                        <a:latin typeface="Bookman Old Style" panose="02050604050505020204" pitchFamily="18" charset="0"/>
                        <a:cs typeface="Arial" panose="020B0604020202020204" pitchFamily="34" charset="0"/>
                      </a:endParaRPr>
                    </a:p>
                    <a:p>
                      <a:pPr algn="ctr"/>
                      <a:endParaRPr lang="en-IN" dirty="0">
                        <a:latin typeface="Bookman Old Style" panose="02050604050505020204" pitchFamily="18" charset="0"/>
                        <a:cs typeface="Arial" panose="020B0604020202020204" pitchFamily="34" charset="0"/>
                      </a:endParaRPr>
                    </a:p>
                  </a:txBody>
                  <a:tcPr/>
                </a:tc>
              </a:tr>
              <a:tr h="507641">
                <a:tc>
                  <a:txBody>
                    <a:bodyPr/>
                    <a:lstStyle/>
                    <a:p>
                      <a:r>
                        <a:rPr lang="en-US" dirty="0" smtClean="0">
                          <a:latin typeface="Bookman Old Style" panose="02050604050505020204" pitchFamily="18" charset="0"/>
                          <a:cs typeface="Arial" panose="020B0604020202020204" pitchFamily="34" charset="0"/>
                        </a:rPr>
                        <a:t>Disclosure</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11</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The Effects of changes in Foreign Exchange Rate</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r>
              <a:tr h="330300">
                <a:tc>
                  <a:txBody>
                    <a:bodyPr/>
                    <a:lstStyle/>
                    <a:p>
                      <a:r>
                        <a:rPr lang="en-US" dirty="0" smtClean="0">
                          <a:latin typeface="Bookman Old Style" panose="02050604050505020204" pitchFamily="18" charset="0"/>
                          <a:cs typeface="Arial" panose="020B0604020202020204" pitchFamily="34" charset="0"/>
                        </a:rPr>
                        <a:t>Disclosure</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13</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Accounting for Investment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r>
              <a:tr h="609398">
                <a:tc>
                  <a:txBody>
                    <a:bodyPr/>
                    <a:lstStyle/>
                    <a:p>
                      <a:r>
                        <a:rPr lang="en-US" dirty="0" smtClean="0">
                          <a:latin typeface="Bookman Old Style" panose="02050604050505020204" pitchFamily="18" charset="0"/>
                          <a:cs typeface="Arial" panose="020B0604020202020204" pitchFamily="34" charset="0"/>
                        </a:rPr>
                        <a:t>Recognition, Measurement, Presentation and Disclosure</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15</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Employee Benefits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r>
              <a:tr h="330300">
                <a:tc>
                  <a:txBody>
                    <a:bodyPr/>
                    <a:lstStyle/>
                    <a:p>
                      <a:r>
                        <a:rPr lang="en-US" dirty="0" smtClean="0">
                          <a:latin typeface="Bookman Old Style" panose="02050604050505020204" pitchFamily="18" charset="0"/>
                          <a:cs typeface="Arial" panose="020B0604020202020204" pitchFamily="34" charset="0"/>
                        </a:rPr>
                        <a:t>Disclosure</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19</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Leases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r>
              <a:tr h="330300">
                <a:tc>
                  <a:txBody>
                    <a:bodyPr/>
                    <a:lstStyle/>
                    <a:p>
                      <a:r>
                        <a:rPr lang="en-US" dirty="0" smtClean="0">
                          <a:latin typeface="Bookman Old Style" panose="02050604050505020204" pitchFamily="18" charset="0"/>
                          <a:cs typeface="Arial" panose="020B0604020202020204" pitchFamily="34" charset="0"/>
                        </a:rPr>
                        <a:t>Disclosure</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22</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Accounting for Taxes</a:t>
                      </a:r>
                      <a:r>
                        <a:rPr lang="en-US" baseline="0" dirty="0" smtClean="0">
                          <a:latin typeface="Bookman Old Style" panose="02050604050505020204" pitchFamily="18" charset="0"/>
                          <a:cs typeface="Arial" panose="020B0604020202020204" pitchFamily="34" charset="0"/>
                        </a:rPr>
                        <a:t> on Income</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r>
              <a:tr h="330300">
                <a:tc>
                  <a:txBody>
                    <a:bodyPr/>
                    <a:lstStyle/>
                    <a:p>
                      <a:r>
                        <a:rPr lang="en-US" dirty="0" smtClean="0">
                          <a:latin typeface="Bookman Old Style" panose="02050604050505020204" pitchFamily="18" charset="0"/>
                          <a:cs typeface="Arial" panose="020B0604020202020204" pitchFamily="34" charset="0"/>
                        </a:rPr>
                        <a:t>Disclosure</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26</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Intangible</a:t>
                      </a:r>
                      <a:r>
                        <a:rPr lang="en-US" baseline="0" dirty="0" smtClean="0">
                          <a:latin typeface="Bookman Old Style" panose="02050604050505020204" pitchFamily="18" charset="0"/>
                          <a:cs typeface="Arial" panose="020B0604020202020204" pitchFamily="34" charset="0"/>
                        </a:rPr>
                        <a:t> Assets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r>
              <a:tr h="330300">
                <a:tc>
                  <a:txBody>
                    <a:bodyPr/>
                    <a:lstStyle/>
                    <a:p>
                      <a:r>
                        <a:rPr lang="en-US" dirty="0" smtClean="0">
                          <a:latin typeface="Bookman Old Style" panose="02050604050505020204" pitchFamily="18" charset="0"/>
                          <a:cs typeface="Arial" panose="020B0604020202020204" pitchFamily="34" charset="0"/>
                        </a:rPr>
                        <a:t>Measurement</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28</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Impairment</a:t>
                      </a:r>
                      <a:r>
                        <a:rPr lang="en-US" baseline="0" dirty="0" smtClean="0">
                          <a:latin typeface="Bookman Old Style" panose="02050604050505020204" pitchFamily="18" charset="0"/>
                          <a:cs typeface="Arial" panose="020B0604020202020204" pitchFamily="34" charset="0"/>
                        </a:rPr>
                        <a:t> of Assets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r>
              <a:tr h="330300">
                <a:tc>
                  <a:txBody>
                    <a:bodyPr/>
                    <a:lstStyle/>
                    <a:p>
                      <a:r>
                        <a:rPr lang="en-US" dirty="0" smtClean="0">
                          <a:latin typeface="Bookman Old Style" panose="02050604050505020204" pitchFamily="18" charset="0"/>
                          <a:cs typeface="Arial" panose="020B0604020202020204" pitchFamily="34" charset="0"/>
                        </a:rPr>
                        <a:t>Disclosure</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28</a:t>
                      </a:r>
                      <a:endParaRPr lang="en-IN" dirty="0">
                        <a:latin typeface="Bookman Old Style" panose="02050604050505020204" pitchFamily="18" charset="0"/>
                        <a:cs typeface="Arial" panose="020B0604020202020204" pitchFamily="34" charset="0"/>
                      </a:endParaRPr>
                    </a:p>
                  </a:txBody>
                  <a:tcPr/>
                </a:tc>
                <a:tc>
                  <a:txBody>
                    <a:bodyPr/>
                    <a:lstStyle/>
                    <a:p>
                      <a:r>
                        <a:rPr lang="en-US" dirty="0" smtClean="0">
                          <a:latin typeface="Bookman Old Style" panose="02050604050505020204" pitchFamily="18" charset="0"/>
                          <a:cs typeface="Arial" panose="020B0604020202020204" pitchFamily="34" charset="0"/>
                        </a:rPr>
                        <a:t>Impairment</a:t>
                      </a:r>
                      <a:r>
                        <a:rPr lang="en-US" baseline="0" dirty="0" smtClean="0">
                          <a:latin typeface="Bookman Old Style" panose="02050604050505020204" pitchFamily="18" charset="0"/>
                          <a:cs typeface="Arial" panose="020B0604020202020204" pitchFamily="34" charset="0"/>
                        </a:rPr>
                        <a:t> of Assets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Yes</a:t>
                      </a:r>
                      <a:endParaRPr lang="en-IN" dirty="0">
                        <a:latin typeface="Bookman Old Style" panose="02050604050505020204" pitchFamily="18" charset="0"/>
                        <a:cs typeface="Arial" panose="020B0604020202020204" pitchFamily="34" charset="0"/>
                      </a:endParaRPr>
                    </a:p>
                  </a:txBody>
                  <a:tcPr/>
                </a:tc>
                <a:tc>
                  <a:txBody>
                    <a:bodyPr/>
                    <a:lstStyle/>
                    <a:p>
                      <a:pPr algn="ctr"/>
                      <a:r>
                        <a:rPr lang="en-US" dirty="0" smtClean="0">
                          <a:latin typeface="Bookman Old Style" panose="02050604050505020204" pitchFamily="18" charset="0"/>
                          <a:cs typeface="Arial" panose="020B0604020202020204" pitchFamily="34" charset="0"/>
                        </a:rPr>
                        <a:t>-</a:t>
                      </a:r>
                      <a:endParaRPr lang="en-IN" dirty="0">
                        <a:latin typeface="Bookman Old Style" panose="02050604050505020204" pitchFamily="18"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49316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d42a973b8e_0_193"/>
          <p:cNvSpPr txBox="1">
            <a:spLocks noGrp="1"/>
          </p:cNvSpPr>
          <p:nvPr>
            <p:ph type="title"/>
          </p:nvPr>
        </p:nvSpPr>
        <p:spPr>
          <a:xfrm>
            <a:off x="3725531" y="221383"/>
            <a:ext cx="5058450" cy="4922117"/>
          </a:xfrm>
          <a:prstGeom prst="rect">
            <a:avLst/>
          </a:prstGeom>
        </p:spPr>
        <p:txBody>
          <a:bodyPr spcFirstLastPara="1" wrap="square" lIns="0" tIns="0" rIns="0" bIns="0" anchor="t" anchorCtr="0">
            <a:spAutoFit/>
          </a:bodyPr>
          <a:lstStyle/>
          <a:p>
            <a:pPr algn="ctr">
              <a:spcBef>
                <a:spcPts val="750"/>
              </a:spcBef>
              <a:buSzPts val="1100"/>
            </a:pPr>
            <a:r>
              <a:rPr lang="en-US" sz="2800" b="1" dirty="0">
                <a:solidFill>
                  <a:srgbClr val="002060"/>
                </a:solidFill>
                <a:latin typeface="Bookman Old Style" panose="02050604050505020204" pitchFamily="18" charset="0"/>
                <a:ea typeface="Cambria"/>
                <a:cs typeface="Arial" panose="020B0604020202020204" pitchFamily="34" charset="0"/>
                <a:sym typeface="Cambria"/>
              </a:rPr>
              <a:t>Additional Requirements</a:t>
            </a:r>
            <a:endParaRPr sz="2800" b="1" dirty="0">
              <a:solidFill>
                <a:srgbClr val="002060"/>
              </a:solidFill>
              <a:latin typeface="Bookman Old Style" panose="02050604050505020204" pitchFamily="18" charset="0"/>
              <a:ea typeface="Cambria"/>
              <a:cs typeface="Arial" panose="020B0604020202020204" pitchFamily="34" charset="0"/>
              <a:sym typeface="Cambria"/>
            </a:endParaRPr>
          </a:p>
          <a:p>
            <a:pPr>
              <a:buSzPts val="1100"/>
            </a:pPr>
            <a:endParaRPr sz="1350" b="1" dirty="0">
              <a:solidFill>
                <a:schemeClr val="dk1"/>
              </a:solidFill>
              <a:latin typeface="Bookman Old Style" panose="02050604050505020204" pitchFamily="18" charset="0"/>
              <a:ea typeface="Arial"/>
              <a:cs typeface="Arial" panose="020B0604020202020204" pitchFamily="34" charset="0"/>
              <a:sym typeface="Arial"/>
            </a:endParaRPr>
          </a:p>
          <a:p>
            <a:pPr marL="316230" indent="-186690">
              <a:spcBef>
                <a:spcPts val="780"/>
              </a:spcBef>
              <a:buSzPts val="1200"/>
              <a:buFont typeface="Arial MT"/>
              <a:buChar char="❖"/>
            </a:pPr>
            <a:r>
              <a:rPr lang="en-US" sz="1000" dirty="0">
                <a:solidFill>
                  <a:schemeClr val="dk1"/>
                </a:solidFill>
                <a:latin typeface="Bookman Old Style" panose="02050604050505020204" pitchFamily="18" charset="0"/>
                <a:ea typeface="Arial MT"/>
                <a:cs typeface="Arial" panose="020B0604020202020204" pitchFamily="34" charset="0"/>
                <a:sym typeface="Arial MT"/>
              </a:rPr>
              <a:t>MSMEs to disclose the Level to which it belongs with a note that it has complied with the prescribed standards</a:t>
            </a:r>
            <a:endParaRPr sz="1000" dirty="0">
              <a:solidFill>
                <a:schemeClr val="dk1"/>
              </a:solidFill>
              <a:latin typeface="Bookman Old Style" panose="02050604050505020204" pitchFamily="18" charset="0"/>
              <a:ea typeface="Arial MT"/>
              <a:cs typeface="Arial" panose="020B0604020202020204" pitchFamily="34" charset="0"/>
              <a:sym typeface="Arial MT"/>
            </a:endParaRPr>
          </a:p>
          <a:p>
            <a:pPr marL="327660" indent="-187166">
              <a:spcBef>
                <a:spcPts val="818"/>
              </a:spcBef>
              <a:buSzPts val="1200"/>
              <a:buFont typeface="Arial MT"/>
              <a:buChar char="❖"/>
            </a:pPr>
            <a:r>
              <a:rPr lang="en-US" sz="1000" dirty="0">
                <a:solidFill>
                  <a:schemeClr val="dk1"/>
                </a:solidFill>
                <a:latin typeface="Bookman Old Style" panose="02050604050505020204" pitchFamily="18" charset="0"/>
                <a:ea typeface="Arial MT"/>
                <a:cs typeface="Arial" panose="020B0604020202020204" pitchFamily="34" charset="0"/>
                <a:sym typeface="Arial MT"/>
              </a:rPr>
              <a:t>Level upgrade – To forego exemptions/ relaxations no more applicable from CY, need not revise PY comparative</a:t>
            </a:r>
            <a:endParaRPr sz="1000" dirty="0">
              <a:solidFill>
                <a:schemeClr val="dk1"/>
              </a:solidFill>
              <a:latin typeface="Bookman Old Style" panose="02050604050505020204" pitchFamily="18" charset="0"/>
              <a:ea typeface="Arial MT"/>
              <a:cs typeface="Arial" panose="020B0604020202020204" pitchFamily="34" charset="0"/>
              <a:sym typeface="Arial MT"/>
            </a:endParaRPr>
          </a:p>
          <a:p>
            <a:pPr>
              <a:spcBef>
                <a:spcPts val="41"/>
              </a:spcBef>
              <a:buSzPts val="1100"/>
            </a:pPr>
            <a:endParaRPr sz="1000" dirty="0">
              <a:solidFill>
                <a:schemeClr val="dk1"/>
              </a:solidFill>
              <a:latin typeface="Bookman Old Style" panose="02050604050505020204" pitchFamily="18" charset="0"/>
              <a:cs typeface="Arial" panose="020B0604020202020204" pitchFamily="34" charset="0"/>
            </a:endParaRPr>
          </a:p>
          <a:p>
            <a:pPr marL="330994" indent="-187166">
              <a:buSzPts val="1200"/>
              <a:buFont typeface="Arial MT"/>
              <a:buChar char="❖"/>
            </a:pPr>
            <a:r>
              <a:rPr lang="en-US" sz="1000" dirty="0">
                <a:solidFill>
                  <a:schemeClr val="dk1"/>
                </a:solidFill>
                <a:latin typeface="Bookman Old Style" panose="02050604050505020204" pitchFamily="18" charset="0"/>
                <a:ea typeface="Arial MT"/>
                <a:cs typeface="Arial" panose="020B0604020202020204" pitchFamily="34" charset="0"/>
                <a:sym typeface="Arial MT"/>
              </a:rPr>
              <a:t>Level downgrade – Cannot claim new exemptions/ relaxations for 2 consecutive years</a:t>
            </a:r>
            <a:endParaRPr sz="1000" dirty="0">
              <a:solidFill>
                <a:schemeClr val="dk1"/>
              </a:solidFill>
              <a:latin typeface="Bookman Old Style" panose="02050604050505020204" pitchFamily="18" charset="0"/>
              <a:ea typeface="Arial MT"/>
              <a:cs typeface="Arial" panose="020B0604020202020204" pitchFamily="34" charset="0"/>
              <a:sym typeface="Arial MT"/>
            </a:endParaRPr>
          </a:p>
          <a:p>
            <a:pPr>
              <a:spcBef>
                <a:spcPts val="41"/>
              </a:spcBef>
              <a:buSzPts val="1100"/>
            </a:pPr>
            <a:endParaRPr sz="1000" dirty="0">
              <a:solidFill>
                <a:schemeClr val="dk1"/>
              </a:solidFill>
              <a:latin typeface="Bookman Old Style" panose="02050604050505020204" pitchFamily="18" charset="0"/>
              <a:cs typeface="Arial" panose="020B0604020202020204" pitchFamily="34" charset="0"/>
            </a:endParaRPr>
          </a:p>
          <a:p>
            <a:pPr marL="339566" indent="-187166">
              <a:buSzPts val="1200"/>
              <a:buFont typeface="Arial MT"/>
              <a:buChar char="❖"/>
            </a:pPr>
            <a:r>
              <a:rPr lang="en-US" sz="1000" dirty="0">
                <a:solidFill>
                  <a:schemeClr val="dk1"/>
                </a:solidFill>
                <a:latin typeface="Bookman Old Style" panose="02050604050505020204" pitchFamily="18" charset="0"/>
                <a:ea typeface="Arial MT"/>
                <a:cs typeface="Arial" panose="020B0604020202020204" pitchFamily="34" charset="0"/>
                <a:sym typeface="Arial MT"/>
              </a:rPr>
              <a:t>Foregoing exemptions/ relaxations – The fact to be disclosed by way of a note, comply with relevant standards</a:t>
            </a:r>
            <a:endParaRPr sz="1000" dirty="0">
              <a:solidFill>
                <a:schemeClr val="dk1"/>
              </a:solidFill>
              <a:latin typeface="Bookman Old Style" panose="02050604050505020204" pitchFamily="18" charset="0"/>
              <a:ea typeface="Arial MT"/>
              <a:cs typeface="Arial" panose="020B0604020202020204" pitchFamily="34" charset="0"/>
              <a:sym typeface="Arial MT"/>
            </a:endParaRPr>
          </a:p>
          <a:p>
            <a:pPr>
              <a:spcBef>
                <a:spcPts val="30"/>
              </a:spcBef>
              <a:buSzPts val="1100"/>
            </a:pPr>
            <a:endParaRPr sz="1400" dirty="0">
              <a:solidFill>
                <a:schemeClr val="dk1"/>
              </a:solidFill>
              <a:latin typeface="Bookman Old Style" panose="02050604050505020204" pitchFamily="18" charset="0"/>
              <a:cs typeface="Arial" panose="020B0604020202020204" pitchFamily="34" charset="0"/>
            </a:endParaRPr>
          </a:p>
          <a:p>
            <a:pPr marL="339566" indent="-187166">
              <a:buSzPts val="1200"/>
              <a:buFont typeface="Arial MT"/>
              <a:buChar char="❖"/>
            </a:pPr>
            <a:r>
              <a:rPr lang="en-US" sz="1000" dirty="0">
                <a:solidFill>
                  <a:schemeClr val="dk1"/>
                </a:solidFill>
                <a:latin typeface="Bookman Old Style" panose="02050604050505020204" pitchFamily="18" charset="0"/>
                <a:ea typeface="Arial MT"/>
                <a:cs typeface="Arial" panose="020B0604020202020204" pitchFamily="34" charset="0"/>
                <a:sym typeface="Arial MT"/>
              </a:rPr>
              <a:t>Partially foregoing exemptions/ relaxations – Should not be misleading</a:t>
            </a:r>
            <a:endParaRPr sz="1000" dirty="0">
              <a:solidFill>
                <a:schemeClr val="dk1"/>
              </a:solidFill>
              <a:latin typeface="Bookman Old Style" panose="02050604050505020204" pitchFamily="18" charset="0"/>
              <a:ea typeface="Arial MT"/>
              <a:cs typeface="Arial" panose="020B0604020202020204" pitchFamily="34" charset="0"/>
              <a:sym typeface="Arial MT"/>
            </a:endParaRPr>
          </a:p>
          <a:p>
            <a:pPr>
              <a:spcBef>
                <a:spcPts val="15"/>
              </a:spcBef>
              <a:buSzPts val="1100"/>
            </a:pPr>
            <a:endParaRPr sz="800" dirty="0">
              <a:solidFill>
                <a:schemeClr val="dk1"/>
              </a:solidFill>
              <a:latin typeface="Bookman Old Style" panose="02050604050505020204" pitchFamily="18" charset="0"/>
              <a:cs typeface="Arial" panose="020B0604020202020204" pitchFamily="34" charset="0"/>
            </a:endParaRPr>
          </a:p>
          <a:p>
            <a:pPr marL="340043" marR="781050" indent="-187166" algn="just">
              <a:lnSpc>
                <a:spcPct val="103750"/>
              </a:lnSpc>
              <a:buSzPts val="1200"/>
              <a:buFont typeface="Arial MT"/>
              <a:buChar char="❖"/>
            </a:pPr>
            <a:r>
              <a:rPr lang="en-US" sz="1000" dirty="0">
                <a:solidFill>
                  <a:schemeClr val="dk1"/>
                </a:solidFill>
                <a:latin typeface="Bookman Old Style" panose="02050604050505020204" pitchFamily="18" charset="0"/>
                <a:ea typeface="Arial MT"/>
                <a:cs typeface="Arial" panose="020B0604020202020204" pitchFamily="34" charset="0"/>
                <a:sym typeface="Arial MT"/>
              </a:rPr>
              <a:t>In case Level IV entity enters into any transaction in relation to amalgamation, jointly controlled operations and assets, interests in joint ventures, such entity shall have to apply the requirements of relevant standards</a:t>
            </a:r>
            <a:endParaRPr sz="1000" dirty="0">
              <a:solidFill>
                <a:schemeClr val="dk1"/>
              </a:solidFill>
              <a:latin typeface="Bookman Old Style" panose="02050604050505020204" pitchFamily="18" charset="0"/>
              <a:ea typeface="Arial MT"/>
              <a:cs typeface="Arial" panose="020B0604020202020204" pitchFamily="34" charset="0"/>
              <a:sym typeface="Arial MT"/>
            </a:endParaRPr>
          </a:p>
          <a:p>
            <a:pPr>
              <a:spcBef>
                <a:spcPts val="30"/>
              </a:spcBef>
              <a:buSzPts val="1100"/>
            </a:pPr>
            <a:endParaRPr sz="1400" dirty="0">
              <a:solidFill>
                <a:schemeClr val="dk1"/>
              </a:solidFill>
              <a:latin typeface="Bookman Old Style" panose="02050604050505020204" pitchFamily="18" charset="0"/>
              <a:cs typeface="Arial" panose="020B0604020202020204" pitchFamily="34" charset="0"/>
            </a:endParaRPr>
          </a:p>
          <a:p>
            <a:pPr marL="339566" marR="783908" indent="-186690" algn="just">
              <a:lnSpc>
                <a:spcPct val="103750"/>
              </a:lnSpc>
              <a:buSzPts val="1200"/>
              <a:buFont typeface="Arial MT"/>
              <a:buChar char="❖"/>
            </a:pPr>
            <a:r>
              <a:rPr lang="en-US" sz="1000" dirty="0">
                <a:solidFill>
                  <a:schemeClr val="dk1"/>
                </a:solidFill>
                <a:latin typeface="Bookman Old Style" panose="02050604050505020204" pitchFamily="18" charset="0"/>
                <a:ea typeface="Arial MT"/>
                <a:cs typeface="Arial" panose="020B0604020202020204" pitchFamily="34" charset="0"/>
                <a:sym typeface="Arial MT"/>
              </a:rPr>
              <a:t>In case NCEs, though not required, but elects to prepare and present Consolidated Financial Statements for Subsidiaries, Associates or Joint Ventures and Interim Financial Statements, such entity shall have to apply the requirements of relevant standards.</a:t>
            </a:r>
            <a:endParaRPr sz="1000" dirty="0">
              <a:solidFill>
                <a:schemeClr val="dk1"/>
              </a:solidFill>
              <a:latin typeface="Bookman Old Style" panose="02050604050505020204" pitchFamily="18" charset="0"/>
              <a:ea typeface="Arial MT"/>
              <a:cs typeface="Arial" panose="020B0604020202020204" pitchFamily="34" charset="0"/>
              <a:sym typeface="Arial MT"/>
            </a:endParaRPr>
          </a:p>
          <a:p>
            <a:endParaRPr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21" y="132934"/>
            <a:ext cx="3022441" cy="1880061"/>
          </a:xfrm>
          <a:prstGeom prst="rect">
            <a:avLst/>
          </a:prstGeom>
        </p:spPr>
      </p:pic>
    </p:spTree>
    <p:extLst>
      <p:ext uri="{BB962C8B-B14F-4D97-AF65-F5344CB8AC3E}">
        <p14:creationId xmlns:p14="http://schemas.microsoft.com/office/powerpoint/2010/main" val="234643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820" y="1340481"/>
            <a:ext cx="4337535" cy="830997"/>
          </a:xfrm>
          <a:prstGeom prst="rect">
            <a:avLst/>
          </a:prstGeom>
        </p:spPr>
        <p:txBody>
          <a:bodyPr wrap="square">
            <a:spAutoFit/>
          </a:bodyPr>
          <a:lstStyle/>
          <a:p>
            <a:pPr algn="ctr"/>
            <a:r>
              <a:rPr lang="en" sz="4800" dirty="0" smtClean="0">
                <a:latin typeface="Bookman Old Style" panose="02050604050505020204" pitchFamily="18" charset="0"/>
                <a:cs typeface="Arial" panose="020B0604020202020204" pitchFamily="34" charset="0"/>
              </a:rPr>
              <a:t>Thank You</a:t>
            </a:r>
            <a:r>
              <a:rPr lang="en" sz="4800" dirty="0" smtClean="0">
                <a:solidFill>
                  <a:schemeClr val="dk2"/>
                </a:solidFill>
                <a:latin typeface="Bookman Old Style" panose="02050604050505020204" pitchFamily="18" charset="0"/>
                <a:cs typeface="Arial" panose="020B0604020202020204" pitchFamily="34" charset="0"/>
              </a:rPr>
              <a:t>!</a:t>
            </a:r>
            <a:endParaRPr lang="en-IN" sz="4800" dirty="0">
              <a:latin typeface="Bookman Old Style" panose="02050604050505020204" pitchFamily="18" charset="0"/>
              <a:cs typeface="Arial" panose="020B0604020202020204" pitchFamily="34" charset="0"/>
            </a:endParaRPr>
          </a:p>
        </p:txBody>
      </p:sp>
      <p:sp>
        <p:nvSpPr>
          <p:cNvPr id="7" name="TextBox 6">
            <a:extLst>
              <a:ext uri="{FF2B5EF4-FFF2-40B4-BE49-F238E27FC236}">
                <a16:creationId xmlns:a16="http://schemas.microsoft.com/office/drawing/2014/main" xmlns="" id="{AD18A7F0-8A6C-8AE5-43BE-DBEAFB21DAAA}"/>
              </a:ext>
            </a:extLst>
          </p:cNvPr>
          <p:cNvSpPr txBox="1"/>
          <p:nvPr/>
        </p:nvSpPr>
        <p:spPr>
          <a:xfrm>
            <a:off x="5520308" y="2356252"/>
            <a:ext cx="3364518" cy="2708434"/>
          </a:xfrm>
          <a:prstGeom prst="rect">
            <a:avLst/>
          </a:prstGeom>
          <a:noFill/>
        </p:spPr>
        <p:txBody>
          <a:bodyPr wrap="square" rtlCol="0">
            <a:spAutoFit/>
          </a:bodyPr>
          <a:lstStyle/>
          <a:p>
            <a:r>
              <a:rPr lang="en-IN" sz="1000" dirty="0">
                <a:latin typeface="Bookman Old Style" panose="02050604050505020204" pitchFamily="18" charset="0"/>
              </a:rPr>
              <a:t>CA JITEN M. TRIVEDI</a:t>
            </a:r>
          </a:p>
          <a:p>
            <a:endParaRPr lang="en-IN" sz="1000" dirty="0">
              <a:latin typeface="Bookman Old Style" panose="02050604050505020204" pitchFamily="18" charset="0"/>
            </a:endParaRPr>
          </a:p>
          <a:p>
            <a:r>
              <a:rPr lang="en-IN" sz="1000" dirty="0">
                <a:latin typeface="Bookman Old Style" panose="02050604050505020204" pitchFamily="18" charset="0"/>
              </a:rPr>
              <a:t>(PARTNER AT JKSS &amp; ASSOCIATES)</a:t>
            </a:r>
          </a:p>
          <a:p>
            <a:endParaRPr lang="en-IN" sz="1000" dirty="0">
              <a:latin typeface="Bookman Old Style" panose="02050604050505020204" pitchFamily="18" charset="0"/>
            </a:endParaRPr>
          </a:p>
          <a:p>
            <a:r>
              <a:rPr lang="en-IN" sz="1000" dirty="0">
                <a:latin typeface="Bookman Old Style" panose="02050604050505020204" pitchFamily="18" charset="0"/>
              </a:rPr>
              <a:t>9924248092</a:t>
            </a:r>
          </a:p>
          <a:p>
            <a:endParaRPr lang="en-IN" sz="1000" dirty="0">
              <a:latin typeface="Bookman Old Style" panose="02050604050505020204" pitchFamily="18" charset="0"/>
            </a:endParaRPr>
          </a:p>
          <a:p>
            <a:r>
              <a:rPr lang="en-IN" sz="1000" dirty="0">
                <a:latin typeface="Bookman Old Style" panose="02050604050505020204" pitchFamily="18" charset="0"/>
              </a:rPr>
              <a:t>jiten.trivedi@jksco.in</a:t>
            </a:r>
          </a:p>
          <a:p>
            <a:endParaRPr lang="en-IN" sz="1000" dirty="0">
              <a:latin typeface="Bookman Old Style" panose="02050604050505020204" pitchFamily="18" charset="0"/>
            </a:endParaRPr>
          </a:p>
          <a:p>
            <a:r>
              <a:rPr lang="en-IN" sz="1000" dirty="0">
                <a:latin typeface="Bookman Old Style" panose="02050604050505020204" pitchFamily="18" charset="0"/>
              </a:rPr>
              <a:t> </a:t>
            </a:r>
            <a:r>
              <a:rPr lang="en-IN" sz="1000" dirty="0" smtClean="0">
                <a:latin typeface="Bookman Old Style" panose="02050604050505020204" pitchFamily="18" charset="0"/>
              </a:rPr>
              <a:t>        </a:t>
            </a:r>
            <a:r>
              <a:rPr lang="en-IN" sz="1000" dirty="0">
                <a:latin typeface="Bookman Old Style" panose="02050604050505020204" pitchFamily="18" charset="0"/>
              </a:rPr>
              <a:t>OFFICES @ Ahmedabad,</a:t>
            </a:r>
          </a:p>
          <a:p>
            <a:endParaRPr lang="en-IN" sz="1000" dirty="0">
              <a:latin typeface="Bookman Old Style" panose="02050604050505020204" pitchFamily="18" charset="0"/>
            </a:endParaRPr>
          </a:p>
          <a:p>
            <a:r>
              <a:rPr lang="en-IN" sz="1000" dirty="0">
                <a:latin typeface="Bookman Old Style" panose="02050604050505020204" pitchFamily="18" charset="0"/>
              </a:rPr>
              <a:t>Bengaluru, Bhopal, </a:t>
            </a:r>
            <a:r>
              <a:rPr lang="en-IN" sz="1000" dirty="0" err="1">
                <a:latin typeface="Bookman Old Style" panose="02050604050505020204" pitchFamily="18" charset="0"/>
              </a:rPr>
              <a:t>Bhubhaneshwar</a:t>
            </a:r>
            <a:r>
              <a:rPr lang="en-IN" sz="1000" dirty="0">
                <a:latin typeface="Bookman Old Style" panose="02050604050505020204" pitchFamily="18" charset="0"/>
              </a:rPr>
              <a:t>,</a:t>
            </a:r>
          </a:p>
          <a:p>
            <a:endParaRPr lang="en-IN" sz="1000" dirty="0">
              <a:latin typeface="Bookman Old Style" panose="02050604050505020204" pitchFamily="18" charset="0"/>
            </a:endParaRPr>
          </a:p>
          <a:p>
            <a:r>
              <a:rPr lang="en-IN" sz="1000" dirty="0">
                <a:latin typeface="Bookman Old Style" panose="02050604050505020204" pitchFamily="18" charset="0"/>
              </a:rPr>
              <a:t>Chennai, Chandigarh, Delhi, Faridabad,</a:t>
            </a:r>
          </a:p>
          <a:p>
            <a:endParaRPr lang="en-IN" sz="1000" dirty="0">
              <a:latin typeface="Bookman Old Style" panose="02050604050505020204" pitchFamily="18" charset="0"/>
            </a:endParaRPr>
          </a:p>
          <a:p>
            <a:r>
              <a:rPr lang="en-IN" sz="1000" dirty="0">
                <a:latin typeface="Bookman Old Style" panose="02050604050505020204" pitchFamily="18" charset="0"/>
              </a:rPr>
              <a:t>Guwahati, Hyderabad, Jaipur, Kolkata,</a:t>
            </a:r>
          </a:p>
          <a:p>
            <a:endParaRPr lang="en-IN" sz="1000" dirty="0">
              <a:latin typeface="Bookman Old Style" panose="02050604050505020204" pitchFamily="18" charset="0"/>
            </a:endParaRPr>
          </a:p>
          <a:p>
            <a:r>
              <a:rPr lang="en-IN" sz="1000" dirty="0">
                <a:latin typeface="Bookman Old Style" panose="02050604050505020204" pitchFamily="18" charset="0"/>
              </a:rPr>
              <a:t>Kanpur &amp; Mumbai</a:t>
            </a:r>
          </a:p>
        </p:txBody>
      </p:sp>
      <p:pic>
        <p:nvPicPr>
          <p:cNvPr id="8" name="Picture 7">
            <a:extLst>
              <a:ext uri="{FF2B5EF4-FFF2-40B4-BE49-F238E27FC236}">
                <a16:creationId xmlns:a16="http://schemas.microsoft.com/office/drawing/2014/main" xmlns="" id="{54957293-681C-11C5-562E-1DC93E821D99}"/>
              </a:ext>
            </a:extLst>
          </p:cNvPr>
          <p:cNvPicPr>
            <a:picLocks noChangeAspect="1"/>
          </p:cNvPicPr>
          <p:nvPr/>
        </p:nvPicPr>
        <p:blipFill>
          <a:blip r:embed="rId2"/>
          <a:stretch>
            <a:fillRect/>
          </a:stretch>
        </p:blipFill>
        <p:spPr>
          <a:xfrm>
            <a:off x="5288301" y="2356252"/>
            <a:ext cx="203298" cy="202337"/>
          </a:xfrm>
          <a:prstGeom prst="rect">
            <a:avLst/>
          </a:prstGeom>
        </p:spPr>
      </p:pic>
      <p:pic>
        <p:nvPicPr>
          <p:cNvPr id="9" name="Picture 8">
            <a:extLst>
              <a:ext uri="{FF2B5EF4-FFF2-40B4-BE49-F238E27FC236}">
                <a16:creationId xmlns:a16="http://schemas.microsoft.com/office/drawing/2014/main" xmlns="" id="{DFA18518-E7DF-2772-AD56-815445940943}"/>
              </a:ext>
            </a:extLst>
          </p:cNvPr>
          <p:cNvPicPr>
            <a:picLocks noChangeAspect="1"/>
          </p:cNvPicPr>
          <p:nvPr/>
        </p:nvPicPr>
        <p:blipFill>
          <a:blip r:embed="rId3"/>
          <a:stretch>
            <a:fillRect/>
          </a:stretch>
        </p:blipFill>
        <p:spPr>
          <a:xfrm>
            <a:off x="5242363" y="2953557"/>
            <a:ext cx="246070" cy="259225"/>
          </a:xfrm>
          <a:prstGeom prst="rect">
            <a:avLst/>
          </a:prstGeom>
        </p:spPr>
      </p:pic>
      <p:pic>
        <p:nvPicPr>
          <p:cNvPr id="10" name="Picture 9">
            <a:extLst>
              <a:ext uri="{FF2B5EF4-FFF2-40B4-BE49-F238E27FC236}">
                <a16:creationId xmlns:a16="http://schemas.microsoft.com/office/drawing/2014/main" xmlns="" id="{F026BA75-2D34-856D-9FA8-C0413030C7C3}"/>
              </a:ext>
            </a:extLst>
          </p:cNvPr>
          <p:cNvPicPr>
            <a:picLocks noChangeAspect="1"/>
          </p:cNvPicPr>
          <p:nvPr/>
        </p:nvPicPr>
        <p:blipFill>
          <a:blip r:embed="rId4"/>
          <a:stretch>
            <a:fillRect/>
          </a:stretch>
        </p:blipFill>
        <p:spPr>
          <a:xfrm>
            <a:off x="5159139" y="3318589"/>
            <a:ext cx="361169" cy="224593"/>
          </a:xfrm>
          <a:prstGeom prst="rect">
            <a:avLst/>
          </a:prstGeom>
        </p:spPr>
      </p:pic>
    </p:spTree>
    <p:extLst>
      <p:ext uri="{BB962C8B-B14F-4D97-AF65-F5344CB8AC3E}">
        <p14:creationId xmlns:p14="http://schemas.microsoft.com/office/powerpoint/2010/main" val="41155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719999" y="9600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smtClean="0">
                <a:latin typeface="Bookman Old Style" panose="02050604050505020204" pitchFamily="18" charset="0"/>
              </a:rPr>
              <a:t>Introduction</a:t>
            </a:r>
            <a:endParaRPr u="sng" dirty="0">
              <a:latin typeface="Bookman Old Style" panose="02050604050505020204" pitchFamily="18" charset="0"/>
            </a:endParaRPr>
          </a:p>
        </p:txBody>
      </p:sp>
      <p:sp>
        <p:nvSpPr>
          <p:cNvPr id="162" name="Google Shape;162;p32"/>
          <p:cNvSpPr txBox="1"/>
          <p:nvPr/>
        </p:nvSpPr>
        <p:spPr>
          <a:xfrm>
            <a:off x="463146" y="854556"/>
            <a:ext cx="77040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600" b="1" dirty="0" smtClean="0">
                <a:solidFill>
                  <a:schemeClr val="dk1"/>
                </a:solidFill>
                <a:latin typeface="Bookman Old Style" panose="02050604050505020204" pitchFamily="18" charset="0"/>
                <a:ea typeface="Poppins"/>
                <a:cs typeface="Poppins"/>
                <a:sym typeface="Poppins"/>
              </a:rPr>
              <a:t>Non-Corporate Entities </a:t>
            </a:r>
            <a:r>
              <a:rPr lang="en" sz="1200" dirty="0" smtClean="0">
                <a:solidFill>
                  <a:schemeClr val="dk1"/>
                </a:solidFill>
                <a:latin typeface="Bookman Old Style" panose="02050604050505020204" pitchFamily="18" charset="0"/>
                <a:ea typeface="Poppins"/>
                <a:cs typeface="Poppins"/>
                <a:sym typeface="Poppins"/>
              </a:rPr>
              <a:t>: </a:t>
            </a:r>
          </a:p>
          <a:p>
            <a:pPr marL="0" lvl="0" indent="0" algn="l" rtl="0">
              <a:spcBef>
                <a:spcPts val="0"/>
              </a:spcBef>
              <a:spcAft>
                <a:spcPts val="0"/>
              </a:spcAft>
              <a:buNone/>
            </a:pPr>
            <a:endParaRPr sz="1200" b="1" dirty="0">
              <a:solidFill>
                <a:schemeClr val="dk1"/>
              </a:solidFill>
              <a:latin typeface="Poppins"/>
              <a:ea typeface="Poppins"/>
              <a:cs typeface="Poppins"/>
              <a:sym typeface="Poppins"/>
            </a:endParaRPr>
          </a:p>
          <a:p>
            <a:pPr marL="0" lvl="0" indent="0" algn="l" rtl="0">
              <a:spcBef>
                <a:spcPts val="0"/>
              </a:spcBef>
              <a:spcAft>
                <a:spcPts val="0"/>
              </a:spcAft>
              <a:buNone/>
            </a:pPr>
            <a:endParaRPr sz="1200" dirty="0">
              <a:solidFill>
                <a:schemeClr val="dk1"/>
              </a:solidFill>
              <a:latin typeface="Poppins"/>
              <a:ea typeface="Poppins"/>
              <a:cs typeface="Poppins"/>
              <a:sym typeface="Poppins"/>
            </a:endParaRPr>
          </a:p>
        </p:txBody>
      </p:sp>
      <p:sp>
        <p:nvSpPr>
          <p:cNvPr id="2" name="TextBox 1"/>
          <p:cNvSpPr txBox="1"/>
          <p:nvPr/>
        </p:nvSpPr>
        <p:spPr>
          <a:xfrm>
            <a:off x="463146" y="1410309"/>
            <a:ext cx="7489052" cy="73866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ookman Old Style" panose="02050604050505020204" pitchFamily="18" charset="0"/>
                <a:cs typeface="Poppins" panose="020B0604020202020204" charset="0"/>
              </a:rPr>
              <a:t>Entities not incorporated under </a:t>
            </a:r>
            <a:r>
              <a:rPr lang="en-US" dirty="0">
                <a:latin typeface="Bookman Old Style" panose="02050604050505020204" pitchFamily="18" charset="0"/>
                <a:cs typeface="Poppins" panose="020B0604020202020204" charset="0"/>
              </a:rPr>
              <a:t>C</a:t>
            </a:r>
            <a:r>
              <a:rPr lang="en-US" dirty="0" smtClean="0">
                <a:latin typeface="Bookman Old Style" panose="02050604050505020204" pitchFamily="18" charset="0"/>
                <a:cs typeface="Poppins" panose="020B0604020202020204" charset="0"/>
              </a:rPr>
              <a:t>ompanies Act or under any other regulations.</a:t>
            </a:r>
          </a:p>
          <a:p>
            <a:pPr marL="285750" indent="-285750">
              <a:buFont typeface="Arial" panose="020B0604020202020204" pitchFamily="34" charset="0"/>
              <a:buChar char="˜"/>
            </a:pPr>
            <a:r>
              <a:rPr lang="en-US" dirty="0" smtClean="0">
                <a:latin typeface="Bookman Old Style" panose="02050604050505020204" pitchFamily="18" charset="0"/>
                <a:cs typeface="Poppins" panose="020B0604020202020204" charset="0"/>
              </a:rPr>
              <a:t>Examples : Partnership, LLP, Trust, NPO, etc.</a:t>
            </a:r>
          </a:p>
          <a:p>
            <a:endParaRPr lang="en-US" dirty="0">
              <a:latin typeface="Bookman Old Style" panose="02050604050505020204" pitchFamily="18" charset="0"/>
              <a:cs typeface="Poppins" panose="020B0604020202020204" charset="0"/>
            </a:endParaRPr>
          </a:p>
        </p:txBody>
      </p:sp>
      <p:sp>
        <p:nvSpPr>
          <p:cNvPr id="3" name="TextBox 2"/>
          <p:cNvSpPr txBox="1"/>
          <p:nvPr/>
        </p:nvSpPr>
        <p:spPr>
          <a:xfrm>
            <a:off x="375815" y="2334826"/>
            <a:ext cx="3893097" cy="307777"/>
          </a:xfrm>
          <a:prstGeom prst="rect">
            <a:avLst/>
          </a:prstGeom>
          <a:noFill/>
        </p:spPr>
        <p:txBody>
          <a:bodyPr wrap="square" rtlCol="0">
            <a:spAutoFit/>
          </a:bodyPr>
          <a:lstStyle/>
          <a:p>
            <a:r>
              <a:rPr lang="en-US" b="1" dirty="0" smtClean="0">
                <a:latin typeface="Bookman Old Style" panose="02050604050505020204" pitchFamily="18" charset="0"/>
                <a:cs typeface="Poppins" panose="020B0604020202020204" charset="0"/>
              </a:rPr>
              <a:t>Applicability of Accounting Standards</a:t>
            </a:r>
            <a:endParaRPr lang="en-IN" b="1" dirty="0">
              <a:latin typeface="Bookman Old Style" panose="02050604050505020204" pitchFamily="18" charset="0"/>
              <a:cs typeface="Poppins" panose="020B0604020202020204" charset="0"/>
            </a:endParaRPr>
          </a:p>
        </p:txBody>
      </p:sp>
      <p:sp>
        <p:nvSpPr>
          <p:cNvPr id="4" name="TextBox 3"/>
          <p:cNvSpPr txBox="1"/>
          <p:nvPr/>
        </p:nvSpPr>
        <p:spPr>
          <a:xfrm>
            <a:off x="463146" y="2887427"/>
            <a:ext cx="3441034" cy="224676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ookman Old Style" panose="02050604050505020204" pitchFamily="18" charset="0"/>
                <a:cs typeface="Poppins" panose="020B0604020202020204" charset="0"/>
              </a:rPr>
              <a:t>Applicability depending on the size of the business.</a:t>
            </a:r>
          </a:p>
          <a:p>
            <a:pPr marL="285750" indent="-285750">
              <a:buFont typeface="Arial" panose="020B0604020202020204" pitchFamily="34" charset="0"/>
              <a:buChar char="˜"/>
            </a:pPr>
            <a:r>
              <a:rPr lang="en-US" dirty="0" smtClean="0">
                <a:latin typeface="Bookman Old Style" panose="02050604050505020204" pitchFamily="18" charset="0"/>
                <a:cs typeface="Poppins" panose="020B0604020202020204" charset="0"/>
              </a:rPr>
              <a:t>Level –I, II, III and IV entities – as classified by ICAI</a:t>
            </a:r>
          </a:p>
          <a:p>
            <a:pPr marL="285750" indent="-285750">
              <a:buFont typeface="Arial" panose="020B0604020202020204" pitchFamily="34" charset="0"/>
              <a:buChar char="˜"/>
            </a:pPr>
            <a:r>
              <a:rPr lang="en-US" dirty="0" smtClean="0">
                <a:latin typeface="Bookman Old Style" panose="02050604050505020204" pitchFamily="18" charset="0"/>
                <a:cs typeface="Poppins" panose="020B0604020202020204" charset="0"/>
              </a:rPr>
              <a:t>Level I – All AS is applicable.</a:t>
            </a:r>
          </a:p>
          <a:p>
            <a:pPr marL="285750" indent="-285750">
              <a:buFont typeface="Arial" panose="020B0604020202020204" pitchFamily="34" charset="0"/>
              <a:buChar char="˜"/>
            </a:pPr>
            <a:r>
              <a:rPr lang="en-US" dirty="0" smtClean="0">
                <a:latin typeface="Bookman Old Style" panose="02050604050505020204" pitchFamily="18" charset="0"/>
                <a:cs typeface="Poppins" panose="020B0604020202020204" charset="0"/>
              </a:rPr>
              <a:t>Level II, III, and IV – AS is applicable with certain exemptions on measurement and disclosure.</a:t>
            </a:r>
          </a:p>
          <a:p>
            <a:pPr marL="285750" indent="-285750">
              <a:buFont typeface="Arial" panose="020B0604020202020204" pitchFamily="34" charset="0"/>
              <a:buChar char="˜"/>
            </a:pPr>
            <a:endParaRPr lang="en-IN" dirty="0">
              <a:latin typeface="Poppins" panose="020B0604020202020204" charset="0"/>
              <a:cs typeface="Poppins" panose="020B060402020202020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645" y="2148973"/>
            <a:ext cx="4510355" cy="29945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d42a973b8e_0_19"/>
          <p:cNvSpPr txBox="1">
            <a:spLocks noGrp="1"/>
          </p:cNvSpPr>
          <p:nvPr>
            <p:ph type="title"/>
          </p:nvPr>
        </p:nvSpPr>
        <p:spPr>
          <a:xfrm>
            <a:off x="2088880" y="434366"/>
            <a:ext cx="5243400" cy="5148076"/>
          </a:xfrm>
          <a:prstGeom prst="rect">
            <a:avLst/>
          </a:prstGeom>
        </p:spPr>
        <p:txBody>
          <a:bodyPr spcFirstLastPara="1" wrap="square" lIns="0" tIns="0" rIns="0" bIns="0" anchor="t" anchorCtr="0">
            <a:spAutoFit/>
          </a:bodyPr>
          <a:lstStyle/>
          <a:p>
            <a:pPr algn="ctr"/>
            <a:r>
              <a:rPr lang="en-US" sz="2250" dirty="0">
                <a:solidFill>
                  <a:schemeClr val="dk1"/>
                </a:solidFill>
                <a:latin typeface="Bookman Old Style" panose="02050604050505020204" pitchFamily="18" charset="0"/>
                <a:ea typeface="Constantia"/>
                <a:cs typeface="Poppins" panose="020B0604020202020204" charset="0"/>
                <a:sym typeface="Constantia"/>
              </a:rPr>
              <a:t> </a:t>
            </a:r>
            <a:r>
              <a:rPr lang="en-US" sz="2250" dirty="0" smtClean="0">
                <a:solidFill>
                  <a:schemeClr val="dk1"/>
                </a:solidFill>
                <a:latin typeface="Bookman Old Style" panose="02050604050505020204" pitchFamily="18" charset="0"/>
                <a:ea typeface="Constantia"/>
                <a:cs typeface="Poppins" panose="020B0604020202020204" charset="0"/>
                <a:sym typeface="Constantia"/>
              </a:rPr>
              <a:t>    </a:t>
            </a:r>
            <a:r>
              <a:rPr lang="en-US" sz="2250" dirty="0">
                <a:solidFill>
                  <a:srgbClr val="002060"/>
                </a:solidFill>
                <a:latin typeface="Bookman Old Style" panose="02050604050505020204" pitchFamily="18" charset="0"/>
                <a:ea typeface="Constantia"/>
                <a:cs typeface="Poppins" panose="020B0604020202020204" charset="0"/>
                <a:sym typeface="Constantia"/>
              </a:rPr>
              <a:t>ICAI Announcement dated 31.03.21</a:t>
            </a:r>
            <a:endParaRPr sz="600" dirty="0">
              <a:solidFill>
                <a:srgbClr val="002060"/>
              </a:solidFill>
              <a:latin typeface="Bookman Old Style" panose="02050604050505020204" pitchFamily="18" charset="0"/>
              <a:cs typeface="Poppins" panose="020B0604020202020204" charset="0"/>
            </a:endParaRPr>
          </a:p>
          <a:p>
            <a:pPr marL="342900"/>
            <a:endParaRPr sz="900" dirty="0">
              <a:solidFill>
                <a:srgbClr val="002060"/>
              </a:solidFill>
              <a:latin typeface="Bookman Old Style" panose="02050604050505020204" pitchFamily="18" charset="0"/>
              <a:cs typeface="Poppins" panose="020B0604020202020204" charset="0"/>
            </a:endParaRPr>
          </a:p>
          <a:p>
            <a:pPr>
              <a:spcBef>
                <a:spcPts val="750"/>
              </a:spcBef>
            </a:pPr>
            <a:r>
              <a:rPr lang="en-US" sz="975" b="1" dirty="0">
                <a:solidFill>
                  <a:srgbClr val="8CA53E"/>
                </a:solidFill>
                <a:latin typeface="Bookman Old Style" panose="02050604050505020204" pitchFamily="18" charset="0"/>
                <a:ea typeface="Cambria"/>
                <a:cs typeface="Poppins" panose="020B0604020202020204" charset="0"/>
                <a:sym typeface="Cambria"/>
              </a:rPr>
              <a:t>Background</a:t>
            </a:r>
            <a:endParaRPr sz="975" b="1" dirty="0">
              <a:solidFill>
                <a:srgbClr val="4F81BD"/>
              </a:solidFill>
              <a:latin typeface="Bookman Old Style" panose="02050604050505020204" pitchFamily="18" charset="0"/>
              <a:ea typeface="Cambria"/>
              <a:cs typeface="Poppins" panose="020B0604020202020204" charset="0"/>
              <a:sym typeface="Cambria"/>
            </a:endParaRPr>
          </a:p>
          <a:p>
            <a:pPr>
              <a:spcBef>
                <a:spcPts val="4"/>
              </a:spcBef>
            </a:pPr>
            <a:endParaRPr sz="1088" b="1" dirty="0">
              <a:solidFill>
                <a:schemeClr val="dk1"/>
              </a:solidFill>
              <a:latin typeface="Bookman Old Style" panose="02050604050505020204" pitchFamily="18" charset="0"/>
              <a:ea typeface="Arial"/>
              <a:cs typeface="Poppins" panose="020B0604020202020204" charset="0"/>
              <a:sym typeface="Arial"/>
            </a:endParaRPr>
          </a:p>
          <a:p>
            <a:pPr marL="348139" marR="528638" indent="-186689">
              <a:lnSpc>
                <a:spcPct val="103750"/>
              </a:lnSpc>
              <a:spcBef>
                <a:spcPts val="356"/>
              </a:spcBef>
              <a:buSzPts val="1200"/>
              <a:buFont typeface="Libre Franklin Medium"/>
              <a:buChar char="❖"/>
            </a:pPr>
            <a:r>
              <a:rPr lang="en-US" sz="900" dirty="0">
                <a:solidFill>
                  <a:schemeClr val="dk1"/>
                </a:solidFill>
                <a:latin typeface="Bookman Old Style" panose="02050604050505020204" pitchFamily="18" charset="0"/>
                <a:ea typeface="Arial MT"/>
                <a:cs typeface="Poppins" panose="020B0604020202020204" charset="0"/>
                <a:sym typeface="Arial MT"/>
              </a:rPr>
              <a:t>ICAI Council at its 400</a:t>
            </a:r>
            <a:r>
              <a:rPr lang="en-US" sz="1000" baseline="30000" dirty="0">
                <a:solidFill>
                  <a:schemeClr val="dk1"/>
                </a:solidFill>
                <a:latin typeface="Bookman Old Style" panose="02050604050505020204" pitchFamily="18" charset="0"/>
                <a:ea typeface="Arial MT"/>
                <a:cs typeface="Poppins" panose="020B0604020202020204" charset="0"/>
                <a:sym typeface="Arial MT"/>
              </a:rPr>
              <a:t>th </a:t>
            </a:r>
            <a:r>
              <a:rPr lang="en-US" sz="900" dirty="0">
                <a:solidFill>
                  <a:schemeClr val="dk1"/>
                </a:solidFill>
                <a:latin typeface="Bookman Old Style" panose="02050604050505020204" pitchFamily="18" charset="0"/>
                <a:ea typeface="Arial MT"/>
                <a:cs typeface="Poppins" panose="020B0604020202020204" charset="0"/>
                <a:sym typeface="Arial MT"/>
              </a:rPr>
              <a:t>meeting held on March 18-19, 2021 considered </a:t>
            </a:r>
            <a:r>
              <a:rPr lang="en-US" sz="900" b="1" dirty="0">
                <a:solidFill>
                  <a:schemeClr val="dk1"/>
                </a:solidFill>
                <a:latin typeface="Bookman Old Style" panose="02050604050505020204" pitchFamily="18" charset="0"/>
                <a:cs typeface="Poppins" panose="020B0604020202020204" charset="0"/>
              </a:rPr>
              <a:t>scheme for applicability of Accounting Standards to NCEs (Enterprises)</a:t>
            </a:r>
            <a:endParaRPr sz="900" b="1" dirty="0">
              <a:solidFill>
                <a:schemeClr val="dk1"/>
              </a:solidFill>
              <a:latin typeface="Bookman Old Style" panose="02050604050505020204" pitchFamily="18" charset="0"/>
              <a:cs typeface="Poppins" panose="020B0604020202020204" charset="0"/>
            </a:endParaRPr>
          </a:p>
          <a:p>
            <a:pPr marL="348139" indent="-187166">
              <a:spcBef>
                <a:spcPts val="656"/>
              </a:spcBef>
              <a:buSzPts val="1200"/>
              <a:buFont typeface="Libre Franklin Medium"/>
              <a:buChar char="❖"/>
            </a:pPr>
            <a:r>
              <a:rPr lang="en-US" sz="900" dirty="0">
                <a:solidFill>
                  <a:schemeClr val="dk1"/>
                </a:solidFill>
                <a:latin typeface="Bookman Old Style" panose="02050604050505020204" pitchFamily="18" charset="0"/>
                <a:ea typeface="Arial MT"/>
                <a:cs typeface="Poppins" panose="020B0604020202020204" charset="0"/>
                <a:sym typeface="Arial MT"/>
              </a:rPr>
              <a:t>Effective in respect of accounting periods commencing on or after </a:t>
            </a:r>
            <a:r>
              <a:rPr lang="en-US" sz="900" b="1" dirty="0">
                <a:solidFill>
                  <a:schemeClr val="dk1"/>
                </a:solidFill>
                <a:latin typeface="Bookman Old Style" panose="02050604050505020204" pitchFamily="18" charset="0"/>
                <a:cs typeface="Poppins" panose="020B0604020202020204" charset="0"/>
              </a:rPr>
              <a:t>April 1, 2020</a:t>
            </a:r>
            <a:endParaRPr sz="900" b="1" dirty="0">
              <a:solidFill>
                <a:schemeClr val="dk1"/>
              </a:solidFill>
              <a:latin typeface="Bookman Old Style" panose="02050604050505020204" pitchFamily="18" charset="0"/>
              <a:cs typeface="Poppins" panose="020B0604020202020204" charset="0"/>
            </a:endParaRPr>
          </a:p>
          <a:p>
            <a:pPr>
              <a:spcBef>
                <a:spcPts val="38"/>
              </a:spcBef>
            </a:pPr>
            <a:endParaRPr sz="900" b="1" dirty="0">
              <a:solidFill>
                <a:schemeClr val="dk1"/>
              </a:solidFill>
              <a:latin typeface="Bookman Old Style" panose="02050604050505020204" pitchFamily="18" charset="0"/>
              <a:ea typeface="Arial"/>
              <a:cs typeface="Poppins" panose="020B0604020202020204" charset="0"/>
              <a:sym typeface="Arial"/>
            </a:endParaRPr>
          </a:p>
          <a:p>
            <a:pPr marL="359569" indent="-187166">
              <a:spcBef>
                <a:spcPts val="4"/>
              </a:spcBef>
              <a:buSzPts val="1200"/>
              <a:buFont typeface="Arial MT"/>
              <a:buChar char="❖"/>
            </a:pPr>
            <a:r>
              <a:rPr lang="en-US" sz="900" dirty="0">
                <a:solidFill>
                  <a:schemeClr val="dk1"/>
                </a:solidFill>
                <a:latin typeface="Bookman Old Style" panose="02050604050505020204" pitchFamily="18" charset="0"/>
                <a:ea typeface="Arial MT"/>
                <a:cs typeface="Poppins" panose="020B0604020202020204" charset="0"/>
                <a:sym typeface="Arial MT"/>
              </a:rPr>
              <a:t>This announcement </a:t>
            </a:r>
            <a:r>
              <a:rPr lang="en-US" sz="900" b="1" dirty="0">
                <a:solidFill>
                  <a:schemeClr val="dk1"/>
                </a:solidFill>
                <a:latin typeface="Bookman Old Style" panose="02050604050505020204" pitchFamily="18" charset="0"/>
                <a:cs typeface="Poppins" panose="020B0604020202020204" charset="0"/>
              </a:rPr>
              <a:t>supersedes </a:t>
            </a:r>
            <a:r>
              <a:rPr lang="en-US" sz="900" dirty="0">
                <a:solidFill>
                  <a:schemeClr val="dk1"/>
                </a:solidFill>
                <a:latin typeface="Bookman Old Style" panose="02050604050505020204" pitchFamily="18" charset="0"/>
                <a:ea typeface="Arial MT"/>
                <a:cs typeface="Poppins" panose="020B0604020202020204" charset="0"/>
                <a:sym typeface="Arial MT"/>
              </a:rPr>
              <a:t>earlier announcements of ICAI on:</a:t>
            </a:r>
            <a:endParaRPr sz="900" dirty="0">
              <a:solidFill>
                <a:schemeClr val="dk1"/>
              </a:solidFill>
              <a:latin typeface="Bookman Old Style" panose="02050604050505020204" pitchFamily="18" charset="0"/>
              <a:ea typeface="Arial MT"/>
              <a:cs typeface="Poppins" panose="020B0604020202020204" charset="0"/>
              <a:sym typeface="Arial MT"/>
            </a:endParaRPr>
          </a:p>
          <a:p>
            <a:pPr marL="702469" marR="708184" lvl="1" indent="-186689" algn="l">
              <a:lnSpc>
                <a:spcPct val="103750"/>
              </a:lnSpc>
              <a:spcBef>
                <a:spcPts val="105"/>
              </a:spcBef>
              <a:buSzPts val="1200"/>
              <a:buFont typeface="Arial MT"/>
              <a:buChar char="✔"/>
            </a:pPr>
            <a:r>
              <a:rPr lang="en-US" sz="900" dirty="0">
                <a:latin typeface="Bookman Old Style" panose="02050604050505020204" pitchFamily="18" charset="0"/>
                <a:ea typeface="Arial MT"/>
                <a:cs typeface="Poppins" panose="020B0604020202020204" charset="0"/>
                <a:sym typeface="Arial MT"/>
              </a:rPr>
              <a:t>“Harmonization of various differences between the Accounting Standards issued by ICAI and Accounting Standards notified by the Central Government” issued in Feb, 2008 to the extent applicable to NCEs</a:t>
            </a:r>
            <a:endParaRPr sz="900" dirty="0">
              <a:latin typeface="Bookman Old Style" panose="02050604050505020204" pitchFamily="18" charset="0"/>
              <a:ea typeface="Arial MT"/>
              <a:cs typeface="Poppins" panose="020B0604020202020204" charset="0"/>
              <a:sym typeface="Arial MT"/>
            </a:endParaRPr>
          </a:p>
          <a:p>
            <a:pPr marL="702469" lvl="1" indent="-187166" algn="l">
              <a:spcBef>
                <a:spcPts val="68"/>
              </a:spcBef>
              <a:buSzPts val="1200"/>
              <a:buFont typeface="Arial MT"/>
              <a:buChar char="✔"/>
            </a:pPr>
            <a:r>
              <a:rPr lang="en-US" sz="900" dirty="0">
                <a:latin typeface="Bookman Old Style" panose="02050604050505020204" pitchFamily="18" charset="0"/>
                <a:ea typeface="Arial MT"/>
                <a:cs typeface="Poppins" panose="020B0604020202020204" charset="0"/>
                <a:sym typeface="Arial MT"/>
              </a:rPr>
              <a:t>“Revision in the criteria for classifying Level II non-corporate entities” issued in Jan 2013.</a:t>
            </a:r>
            <a:endParaRPr sz="900" dirty="0">
              <a:latin typeface="Bookman Old Style" panose="02050604050505020204" pitchFamily="18" charset="0"/>
              <a:ea typeface="Arial MT"/>
              <a:cs typeface="Poppins" panose="020B0604020202020204" charset="0"/>
              <a:sym typeface="Arial MT"/>
            </a:endParaRPr>
          </a:p>
          <a:p>
            <a:pPr marL="353377" marR="652939" indent="-186689">
              <a:lnSpc>
                <a:spcPct val="103750"/>
              </a:lnSpc>
              <a:spcBef>
                <a:spcPts val="735"/>
              </a:spcBef>
              <a:buSzPts val="1200"/>
              <a:buFont typeface="Libre Franklin Medium"/>
              <a:buChar char="❖"/>
            </a:pPr>
            <a:r>
              <a:rPr lang="en-US" sz="900" dirty="0">
                <a:solidFill>
                  <a:schemeClr val="dk1"/>
                </a:solidFill>
                <a:latin typeface="Bookman Old Style" panose="02050604050505020204" pitchFamily="18" charset="0"/>
                <a:ea typeface="Arial MT"/>
                <a:cs typeface="Poppins" panose="020B0604020202020204" charset="0"/>
                <a:sym typeface="Arial MT"/>
              </a:rPr>
              <a:t>NCEs have been classified into four categories – </a:t>
            </a:r>
            <a:r>
              <a:rPr lang="en-US" sz="900" b="1" dirty="0">
                <a:solidFill>
                  <a:schemeClr val="dk1"/>
                </a:solidFill>
                <a:latin typeface="Bookman Old Style" panose="02050604050505020204" pitchFamily="18" charset="0"/>
                <a:cs typeface="Poppins" panose="020B0604020202020204" charset="0"/>
              </a:rPr>
              <a:t>Level I–Large, Level II-Medium, Level III–Small and Level IV- Micro</a:t>
            </a:r>
            <a:endParaRPr sz="900" b="1" dirty="0">
              <a:solidFill>
                <a:schemeClr val="dk1"/>
              </a:solidFill>
              <a:latin typeface="Bookman Old Style" panose="02050604050505020204" pitchFamily="18" charset="0"/>
              <a:cs typeface="Poppins" panose="020B0604020202020204" charset="0"/>
            </a:endParaRPr>
          </a:p>
          <a:p>
            <a:pPr marL="353854" indent="-187166">
              <a:spcBef>
                <a:spcPts val="570"/>
              </a:spcBef>
              <a:buSzPts val="1200"/>
              <a:buFont typeface="Arial MT"/>
              <a:buChar char="❖"/>
            </a:pPr>
            <a:r>
              <a:rPr lang="en-US" sz="900" dirty="0">
                <a:solidFill>
                  <a:schemeClr val="dk1"/>
                </a:solidFill>
                <a:latin typeface="Bookman Old Style" panose="02050604050505020204" pitchFamily="18" charset="0"/>
                <a:ea typeface="Arial MT"/>
                <a:cs typeface="Poppins" panose="020B0604020202020204" charset="0"/>
                <a:sym typeface="Arial MT"/>
              </a:rPr>
              <a:t>Level I entities have to comply with </a:t>
            </a:r>
            <a:r>
              <a:rPr lang="en-US" sz="900" b="1" dirty="0">
                <a:solidFill>
                  <a:schemeClr val="dk1"/>
                </a:solidFill>
                <a:latin typeface="Bookman Old Style" panose="02050604050505020204" pitchFamily="18" charset="0"/>
                <a:cs typeface="Poppins" panose="020B0604020202020204" charset="0"/>
              </a:rPr>
              <a:t>all accounting standards </a:t>
            </a:r>
            <a:r>
              <a:rPr lang="en-US" sz="900" dirty="0">
                <a:solidFill>
                  <a:schemeClr val="dk1"/>
                </a:solidFill>
                <a:latin typeface="Bookman Old Style" panose="02050604050505020204" pitchFamily="18" charset="0"/>
                <a:ea typeface="Arial MT"/>
                <a:cs typeface="Poppins" panose="020B0604020202020204" charset="0"/>
                <a:sym typeface="Arial MT"/>
              </a:rPr>
              <a:t>as applicable to Companies</a:t>
            </a:r>
            <a:endParaRPr sz="900" dirty="0">
              <a:solidFill>
                <a:schemeClr val="dk1"/>
              </a:solidFill>
              <a:latin typeface="Bookman Old Style" panose="02050604050505020204" pitchFamily="18" charset="0"/>
              <a:ea typeface="Arial MT"/>
              <a:cs typeface="Poppins" panose="020B0604020202020204" charset="0"/>
              <a:sym typeface="Arial MT"/>
            </a:endParaRPr>
          </a:p>
          <a:p>
            <a:pPr>
              <a:spcBef>
                <a:spcPts val="19"/>
              </a:spcBef>
            </a:pPr>
            <a:endParaRPr sz="900" dirty="0">
              <a:solidFill>
                <a:schemeClr val="dk1"/>
              </a:solidFill>
              <a:latin typeface="Bookman Old Style" panose="02050604050505020204" pitchFamily="18" charset="0"/>
              <a:cs typeface="Poppins" panose="020B0604020202020204" charset="0"/>
            </a:endParaRPr>
          </a:p>
          <a:p>
            <a:pPr marL="348139" indent="-187166">
              <a:spcBef>
                <a:spcPts val="4"/>
              </a:spcBef>
              <a:buSzPts val="1200"/>
              <a:buFont typeface="Arial MT"/>
              <a:buChar char="❖"/>
            </a:pPr>
            <a:r>
              <a:rPr lang="en-US" sz="900" dirty="0">
                <a:solidFill>
                  <a:schemeClr val="dk1"/>
                </a:solidFill>
                <a:latin typeface="Bookman Old Style" panose="02050604050505020204" pitchFamily="18" charset="0"/>
                <a:ea typeface="Arial MT"/>
                <a:cs typeface="Poppins" panose="020B0604020202020204" charset="0"/>
                <a:sym typeface="Arial MT"/>
              </a:rPr>
              <a:t>Certain </a:t>
            </a:r>
            <a:r>
              <a:rPr lang="en-US" sz="900" b="1" dirty="0">
                <a:solidFill>
                  <a:schemeClr val="dk1"/>
                </a:solidFill>
                <a:latin typeface="Bookman Old Style" panose="02050604050505020204" pitchFamily="18" charset="0"/>
                <a:cs typeface="Poppins" panose="020B0604020202020204" charset="0"/>
              </a:rPr>
              <a:t>exemptions/ relaxations </a:t>
            </a:r>
            <a:r>
              <a:rPr lang="en-US" sz="900" dirty="0">
                <a:solidFill>
                  <a:schemeClr val="dk1"/>
                </a:solidFill>
                <a:latin typeface="Bookman Old Style" panose="02050604050505020204" pitchFamily="18" charset="0"/>
                <a:ea typeface="Arial MT"/>
                <a:cs typeface="Poppins" panose="020B0604020202020204" charset="0"/>
                <a:sym typeface="Arial MT"/>
              </a:rPr>
              <a:t>provided to Level II, Level III and Level IV entities</a:t>
            </a:r>
            <a:endParaRPr sz="900" dirty="0">
              <a:solidFill>
                <a:schemeClr val="dk1"/>
              </a:solidFill>
              <a:latin typeface="Bookman Old Style" panose="02050604050505020204" pitchFamily="18" charset="0"/>
              <a:ea typeface="Arial MT"/>
              <a:cs typeface="Poppins" panose="020B0604020202020204" charset="0"/>
              <a:sym typeface="Arial MT"/>
            </a:endParaRPr>
          </a:p>
          <a:p>
            <a:pPr>
              <a:spcBef>
                <a:spcPts val="38"/>
              </a:spcBef>
            </a:pPr>
            <a:endParaRPr sz="1088" dirty="0">
              <a:solidFill>
                <a:schemeClr val="dk1"/>
              </a:solidFill>
              <a:latin typeface="Bookman Old Style" panose="02050604050505020204" pitchFamily="18" charset="0"/>
              <a:cs typeface="Poppins" panose="020B0604020202020204" charset="0"/>
            </a:endParaRPr>
          </a:p>
          <a:p>
            <a:pPr marL="353854" marR="771048" indent="-186690">
              <a:lnSpc>
                <a:spcPct val="103750"/>
              </a:lnSpc>
              <a:buSzPts val="1200"/>
              <a:buFont typeface="Arial MT"/>
              <a:buChar char="❖"/>
            </a:pPr>
            <a:r>
              <a:rPr lang="en-US" sz="900" dirty="0">
                <a:solidFill>
                  <a:schemeClr val="dk1"/>
                </a:solidFill>
                <a:latin typeface="Bookman Old Style" panose="02050604050505020204" pitchFamily="18" charset="0"/>
                <a:ea typeface="Arial MT"/>
                <a:cs typeface="Poppins" panose="020B0604020202020204" charset="0"/>
                <a:sym typeface="Arial MT"/>
              </a:rPr>
              <a:t>This announcement is not relevant for NCEs who may be required to follow </a:t>
            </a:r>
            <a:r>
              <a:rPr lang="en-US" sz="900" dirty="0" err="1">
                <a:solidFill>
                  <a:schemeClr val="dk1"/>
                </a:solidFill>
                <a:latin typeface="Bookman Old Style" panose="02050604050505020204" pitchFamily="18" charset="0"/>
                <a:ea typeface="Arial MT"/>
                <a:cs typeface="Poppins" panose="020B0604020202020204" charset="0"/>
                <a:sym typeface="Arial MT"/>
              </a:rPr>
              <a:t>Ind</a:t>
            </a:r>
            <a:r>
              <a:rPr lang="en-US" sz="900" dirty="0">
                <a:solidFill>
                  <a:schemeClr val="dk1"/>
                </a:solidFill>
                <a:latin typeface="Bookman Old Style" panose="02050604050505020204" pitchFamily="18" charset="0"/>
                <a:ea typeface="Arial MT"/>
                <a:cs typeface="Poppins" panose="020B0604020202020204" charset="0"/>
                <a:sym typeface="Arial MT"/>
              </a:rPr>
              <a:t>-AS </a:t>
            </a:r>
            <a:r>
              <a:rPr lang="en-US" sz="900" dirty="0" err="1">
                <a:solidFill>
                  <a:schemeClr val="dk1"/>
                </a:solidFill>
                <a:latin typeface="Bookman Old Style" panose="02050604050505020204" pitchFamily="18" charset="0"/>
                <a:ea typeface="Arial MT"/>
                <a:cs typeface="Poppins" panose="020B0604020202020204" charset="0"/>
                <a:sym typeface="Arial MT"/>
              </a:rPr>
              <a:t>as</a:t>
            </a:r>
            <a:r>
              <a:rPr lang="en-US" sz="900" dirty="0">
                <a:solidFill>
                  <a:schemeClr val="dk1"/>
                </a:solidFill>
                <a:latin typeface="Bookman Old Style" panose="02050604050505020204" pitchFamily="18" charset="0"/>
                <a:ea typeface="Arial MT"/>
                <a:cs typeface="Poppins" panose="020B0604020202020204" charset="0"/>
                <a:sym typeface="Arial MT"/>
              </a:rPr>
              <a:t> per relevant regulatory requirements applicable to such entities</a:t>
            </a:r>
            <a:endParaRPr sz="900" dirty="0">
              <a:solidFill>
                <a:schemeClr val="dk1"/>
              </a:solidFill>
              <a:latin typeface="Bookman Old Style" panose="02050604050505020204" pitchFamily="18" charset="0"/>
              <a:ea typeface="Arial MT"/>
              <a:cs typeface="Poppins" panose="020B0604020202020204" charset="0"/>
              <a:sym typeface="Arial MT"/>
            </a:endParaRPr>
          </a:p>
          <a:p>
            <a:pPr marL="342900"/>
            <a:endParaRPr sz="1575" dirty="0">
              <a:solidFill>
                <a:schemeClr val="dk1"/>
              </a:solidFill>
              <a:latin typeface="Bookman Old Style" panose="02050604050505020204" pitchFamily="18" charset="0"/>
            </a:endParaRPr>
          </a:p>
          <a:p>
            <a:endParaRPr sz="21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348" y="98677"/>
            <a:ext cx="1404038" cy="1217006"/>
          </a:xfrm>
          <a:prstGeom prst="rect">
            <a:avLst/>
          </a:prstGeom>
        </p:spPr>
      </p:pic>
    </p:spTree>
    <p:extLst>
      <p:ext uri="{BB962C8B-B14F-4D97-AF65-F5344CB8AC3E}">
        <p14:creationId xmlns:p14="http://schemas.microsoft.com/office/powerpoint/2010/main" val="247736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973445" cy="3657600"/>
          </a:xfrm>
        </p:spPr>
        <p:txBody>
          <a:bodyPr/>
          <a:lstStyle/>
          <a:p>
            <a:pPr>
              <a:lnSpc>
                <a:spcPct val="150000"/>
              </a:lnSpc>
            </a:pPr>
            <a:r>
              <a:rPr lang="en-US" sz="1200" u="sng" dirty="0">
                <a:latin typeface="Bookman Old Style" panose="02050604050505020204" pitchFamily="18" charset="0"/>
                <a:cs typeface="Poppins" panose="020B0604020202020204" charset="0"/>
              </a:rPr>
              <a:t>Level I Entities </a:t>
            </a:r>
            <a:r>
              <a:rPr lang="en-US" sz="1200" b="0" dirty="0" smtClean="0">
                <a:latin typeface="Bookman Old Style" panose="02050604050505020204" pitchFamily="18" charset="0"/>
                <a:cs typeface="Poppins" panose="020B0604020202020204" charset="0"/>
              </a:rPr>
              <a:t/>
            </a:r>
            <a:br>
              <a:rPr lang="en-US" sz="1200" b="0" dirty="0" smtClean="0">
                <a:latin typeface="Bookman Old Style" panose="02050604050505020204" pitchFamily="18" charset="0"/>
                <a:cs typeface="Poppins" panose="020B0604020202020204" charset="0"/>
              </a:rPr>
            </a:br>
            <a:r>
              <a:rPr lang="en-US" sz="1100" b="0" dirty="0" smtClean="0">
                <a:latin typeface="Bookman Old Style" panose="02050604050505020204" pitchFamily="18" charset="0"/>
                <a:cs typeface="Poppins" panose="020B0604020202020204" charset="0"/>
              </a:rPr>
              <a:t>Non-company </a:t>
            </a:r>
            <a:r>
              <a:rPr lang="en-US" sz="1100" b="0" dirty="0">
                <a:latin typeface="Bookman Old Style" panose="02050604050505020204" pitchFamily="18" charset="0"/>
                <a:cs typeface="Poppins" panose="020B0604020202020204" charset="0"/>
              </a:rPr>
              <a:t>entities which fall in any one or more of the following categories, at the end of the relevant accounting period, are classified as Level I entities</a:t>
            </a:r>
            <a:r>
              <a:rPr lang="en-US" sz="1100" b="0" dirty="0" smtClean="0">
                <a:latin typeface="Bookman Old Style" panose="02050604050505020204" pitchFamily="18" charset="0"/>
                <a:cs typeface="Poppins" panose="020B0604020202020204" charset="0"/>
              </a:rPr>
              <a:t>:</a:t>
            </a:r>
            <a:br>
              <a:rPr lang="en-US" sz="1100" b="0" dirty="0" smtClean="0">
                <a:latin typeface="Bookman Old Style" panose="02050604050505020204" pitchFamily="18" charset="0"/>
                <a:cs typeface="Poppins" panose="020B0604020202020204" charset="0"/>
              </a:rPr>
            </a:br>
            <a:r>
              <a:rPr lang="en-US" sz="1100" b="0" dirty="0">
                <a:latin typeface="Bookman Old Style" panose="02050604050505020204" pitchFamily="18" charset="0"/>
                <a:cs typeface="Poppins" panose="020B0604020202020204" charset="0"/>
              </a:rPr>
              <a:t/>
            </a:r>
            <a:br>
              <a:rPr lang="en-US" sz="1100" b="0" dirty="0">
                <a:latin typeface="Bookman Old Style" panose="02050604050505020204" pitchFamily="18" charset="0"/>
                <a:cs typeface="Poppins" panose="020B0604020202020204" charset="0"/>
              </a:rPr>
            </a:br>
            <a:r>
              <a:rPr lang="en-US" sz="1100" b="0" dirty="0" smtClean="0">
                <a:latin typeface="Bookman Old Style" panose="02050604050505020204" pitchFamily="18" charset="0"/>
                <a:cs typeface="Poppins" panose="020B0604020202020204" charset="0"/>
              </a:rPr>
              <a:t> </a:t>
            </a:r>
            <a:r>
              <a:rPr lang="en-US" sz="900" b="0" dirty="0">
                <a:latin typeface="Bookman Old Style" panose="02050604050505020204" pitchFamily="18" charset="0"/>
                <a:cs typeface="Poppins" panose="020B0604020202020204" charset="0"/>
              </a:rPr>
              <a:t>(</a:t>
            </a:r>
            <a:r>
              <a:rPr lang="en-US" sz="900" b="0" dirty="0" err="1">
                <a:latin typeface="Bookman Old Style" panose="02050604050505020204" pitchFamily="18" charset="0"/>
                <a:cs typeface="Poppins" panose="020B0604020202020204" charset="0"/>
              </a:rPr>
              <a:t>i</a:t>
            </a:r>
            <a:r>
              <a:rPr lang="en-US" sz="900" b="0" dirty="0">
                <a:latin typeface="Bookman Old Style" panose="02050604050505020204" pitchFamily="18" charset="0"/>
                <a:cs typeface="Poppins" panose="020B0604020202020204" charset="0"/>
              </a:rPr>
              <a:t>) Entities whose securities are listed or are in the process of listing on any stock exchange, whether in India or outside India. </a:t>
            </a:r>
            <a:r>
              <a:rPr lang="en-US" sz="900" b="0" dirty="0" smtClean="0">
                <a:latin typeface="Bookman Old Style" panose="02050604050505020204" pitchFamily="18" charset="0"/>
                <a:cs typeface="Poppins" panose="020B0604020202020204" charset="0"/>
              </a:rPr>
              <a:t/>
            </a:r>
            <a:br>
              <a:rPr lang="en-US" sz="900" b="0" dirty="0" smtClean="0">
                <a:latin typeface="Bookman Old Style" panose="02050604050505020204" pitchFamily="18" charset="0"/>
                <a:cs typeface="Poppins" panose="020B0604020202020204" charset="0"/>
              </a:rPr>
            </a:br>
            <a:r>
              <a:rPr lang="en-US" sz="900" b="0" dirty="0" smtClean="0">
                <a:latin typeface="Bookman Old Style" panose="02050604050505020204" pitchFamily="18" charset="0"/>
                <a:cs typeface="Poppins" panose="020B0604020202020204" charset="0"/>
              </a:rPr>
              <a:t>(</a:t>
            </a:r>
            <a:r>
              <a:rPr lang="en-US" sz="900" b="0" dirty="0">
                <a:latin typeface="Bookman Old Style" panose="02050604050505020204" pitchFamily="18" charset="0"/>
                <a:cs typeface="Poppins" panose="020B0604020202020204" charset="0"/>
              </a:rPr>
              <a:t>ii) Banks (including co-operative banks), financial institutions or entities carrying on insurance business</a:t>
            </a:r>
            <a:r>
              <a:rPr lang="en-US" sz="900" b="0" dirty="0" smtClean="0">
                <a:latin typeface="Bookman Old Style" panose="02050604050505020204" pitchFamily="18" charset="0"/>
                <a:cs typeface="Poppins" panose="020B0604020202020204" charset="0"/>
              </a:rPr>
              <a:t>.</a:t>
            </a:r>
            <a:br>
              <a:rPr lang="en-US" sz="900" b="0" dirty="0" smtClean="0">
                <a:latin typeface="Bookman Old Style" panose="02050604050505020204" pitchFamily="18" charset="0"/>
                <a:cs typeface="Poppins" panose="020B0604020202020204" charset="0"/>
              </a:rPr>
            </a:br>
            <a:r>
              <a:rPr lang="en-US" sz="900" b="0" dirty="0" smtClean="0">
                <a:latin typeface="Bookman Old Style" panose="02050604050505020204" pitchFamily="18" charset="0"/>
                <a:cs typeface="Poppins" panose="020B0604020202020204" charset="0"/>
              </a:rPr>
              <a:t> </a:t>
            </a:r>
            <a:r>
              <a:rPr lang="en-US" sz="900" b="0" dirty="0">
                <a:latin typeface="Bookman Old Style" panose="02050604050505020204" pitchFamily="18" charset="0"/>
                <a:cs typeface="Poppins" panose="020B0604020202020204" charset="0"/>
              </a:rPr>
              <a:t>(iii) All entities engaged in commercial, industrial or business activities, whose turnover (excluding other income) exceeds rupees two-fifty crore in the immediately preceding accounting year</a:t>
            </a:r>
            <a:r>
              <a:rPr lang="en-US" sz="900" b="0" dirty="0" smtClean="0">
                <a:latin typeface="Bookman Old Style" panose="02050604050505020204" pitchFamily="18" charset="0"/>
                <a:cs typeface="Poppins" panose="020B0604020202020204" charset="0"/>
              </a:rPr>
              <a:t>.</a:t>
            </a:r>
            <a:br>
              <a:rPr lang="en-US" sz="900" b="0" dirty="0" smtClean="0">
                <a:latin typeface="Bookman Old Style" panose="02050604050505020204" pitchFamily="18" charset="0"/>
                <a:cs typeface="Poppins" panose="020B0604020202020204" charset="0"/>
              </a:rPr>
            </a:br>
            <a:r>
              <a:rPr lang="en-US" sz="900" b="0" dirty="0" smtClean="0">
                <a:latin typeface="Bookman Old Style" panose="02050604050505020204" pitchFamily="18" charset="0"/>
                <a:cs typeface="Poppins" panose="020B0604020202020204" charset="0"/>
              </a:rPr>
              <a:t> </a:t>
            </a:r>
            <a:r>
              <a:rPr lang="en-US" sz="900" b="0" dirty="0">
                <a:latin typeface="Bookman Old Style" panose="02050604050505020204" pitchFamily="18" charset="0"/>
                <a:cs typeface="Poppins" panose="020B0604020202020204" charset="0"/>
              </a:rPr>
              <a:t>(iv) All entities engaged in commercial, industrial or business activities having borrowings (including public deposits) in excess of rupees fifty crore at any time during the immediately preceding accounting year. </a:t>
            </a:r>
            <a:r>
              <a:rPr lang="en-US" sz="900" b="0" dirty="0" smtClean="0">
                <a:latin typeface="Bookman Old Style" panose="02050604050505020204" pitchFamily="18" charset="0"/>
                <a:cs typeface="Poppins" panose="020B0604020202020204" charset="0"/>
              </a:rPr>
              <a:t/>
            </a:r>
            <a:br>
              <a:rPr lang="en-US" sz="900" b="0" dirty="0" smtClean="0">
                <a:latin typeface="Bookman Old Style" panose="02050604050505020204" pitchFamily="18" charset="0"/>
                <a:cs typeface="Poppins" panose="020B0604020202020204" charset="0"/>
              </a:rPr>
            </a:br>
            <a:r>
              <a:rPr lang="en-US" sz="900" b="0" dirty="0" smtClean="0">
                <a:latin typeface="Bookman Old Style" panose="02050604050505020204" pitchFamily="18" charset="0"/>
                <a:cs typeface="Poppins" panose="020B0604020202020204" charset="0"/>
              </a:rPr>
              <a:t>(</a:t>
            </a:r>
            <a:r>
              <a:rPr lang="en-US" sz="900" b="0" dirty="0">
                <a:latin typeface="Bookman Old Style" panose="02050604050505020204" pitchFamily="18" charset="0"/>
                <a:cs typeface="Poppins" panose="020B0604020202020204" charset="0"/>
              </a:rPr>
              <a:t>v) Holding and subsidiary entities of any one of the above.</a:t>
            </a:r>
            <a:endParaRPr lang="en-IN" sz="900" b="0" dirty="0">
              <a:latin typeface="Bookman Old Style" panose="02050604050505020204" pitchFamily="18" charset="0"/>
              <a:cs typeface="Poppins" panose="020B0604020202020204" charset="0"/>
            </a:endParaRPr>
          </a:p>
        </p:txBody>
      </p:sp>
      <p:cxnSp>
        <p:nvCxnSpPr>
          <p:cNvPr id="6" name="Straight Connector 5"/>
          <p:cNvCxnSpPr/>
          <p:nvPr/>
        </p:nvCxnSpPr>
        <p:spPr>
          <a:xfrm>
            <a:off x="2986602" y="0"/>
            <a:ext cx="0" cy="5143500"/>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065544" y="86835"/>
            <a:ext cx="3072119" cy="5101397"/>
          </a:xfrm>
          <a:prstGeom prst="rect">
            <a:avLst/>
          </a:prstGeom>
          <a:noFill/>
        </p:spPr>
        <p:txBody>
          <a:bodyPr wrap="square" rtlCol="0">
            <a:spAutoFit/>
          </a:bodyPr>
          <a:lstStyle/>
          <a:p>
            <a:pPr algn="ctr"/>
            <a:r>
              <a:rPr lang="en-US" sz="1050" b="1" u="sng" dirty="0">
                <a:latin typeface="Bookman Old Style" panose="02050604050505020204" pitchFamily="18" charset="0"/>
              </a:rPr>
              <a:t>Level II Entities </a:t>
            </a:r>
            <a:endParaRPr lang="en-US" sz="1050" b="1" u="sng" dirty="0" smtClean="0">
              <a:latin typeface="Bookman Old Style" panose="02050604050505020204" pitchFamily="18" charset="0"/>
            </a:endParaRPr>
          </a:p>
          <a:p>
            <a:pPr>
              <a:lnSpc>
                <a:spcPct val="150000"/>
              </a:lnSpc>
            </a:pPr>
            <a:r>
              <a:rPr lang="en-US" sz="1050" dirty="0" smtClean="0">
                <a:latin typeface="Bookman Old Style" panose="02050604050505020204" pitchFamily="18" charset="0"/>
              </a:rPr>
              <a:t>Non-company </a:t>
            </a:r>
            <a:r>
              <a:rPr lang="en-US" sz="1050" dirty="0">
                <a:latin typeface="Bookman Old Style" panose="02050604050505020204" pitchFamily="18" charset="0"/>
              </a:rPr>
              <a:t>entities which are not Level I entities but fall in any one or more of the following categories are classified as Level II entities: </a:t>
            </a:r>
            <a:endParaRPr lang="en-US" sz="1050" dirty="0" smtClean="0">
              <a:latin typeface="Bookman Old Style" panose="02050604050505020204" pitchFamily="18" charset="0"/>
            </a:endParaRPr>
          </a:p>
          <a:p>
            <a:pPr marL="400050" indent="-400050">
              <a:lnSpc>
                <a:spcPct val="150000"/>
              </a:lnSpc>
              <a:buAutoNum type="romanLcParenBoth"/>
            </a:pPr>
            <a:r>
              <a:rPr lang="en-US" sz="1050" dirty="0" smtClean="0">
                <a:latin typeface="Bookman Old Style" panose="02050604050505020204" pitchFamily="18" charset="0"/>
              </a:rPr>
              <a:t>All </a:t>
            </a:r>
            <a:r>
              <a:rPr lang="en-US" sz="1050" dirty="0">
                <a:latin typeface="Bookman Old Style" panose="02050604050505020204" pitchFamily="18" charset="0"/>
              </a:rPr>
              <a:t>entities engaged in commercial, industrial or business activities, whose turnover (excluding other income) exceeds rupees fifty crore but does not exceed rupees two-fifty crore in the immediately preceding accounting year. </a:t>
            </a:r>
            <a:endParaRPr lang="en-US" sz="1050" dirty="0" smtClean="0">
              <a:latin typeface="Bookman Old Style" panose="02050604050505020204" pitchFamily="18" charset="0"/>
            </a:endParaRPr>
          </a:p>
          <a:p>
            <a:pPr marL="400050" indent="-400050">
              <a:lnSpc>
                <a:spcPct val="150000"/>
              </a:lnSpc>
              <a:buAutoNum type="romanLcParenBoth"/>
            </a:pPr>
            <a:r>
              <a:rPr lang="en-US" sz="1050" dirty="0" smtClean="0">
                <a:latin typeface="Bookman Old Style" panose="02050604050505020204" pitchFamily="18" charset="0"/>
              </a:rPr>
              <a:t>(</a:t>
            </a:r>
            <a:r>
              <a:rPr lang="en-US" sz="1050" dirty="0">
                <a:latin typeface="Bookman Old Style" panose="02050604050505020204" pitchFamily="18" charset="0"/>
              </a:rPr>
              <a:t>ii) All entities engaged in commercial, industrial or business activities having borrowings (including public deposits) in excess of rupees ten crore but not in excess of rupees fifty crore at any time during the immediately preceding accounting year</a:t>
            </a:r>
            <a:r>
              <a:rPr lang="en-US" sz="1050" dirty="0" smtClean="0">
                <a:latin typeface="Bookman Old Style" panose="02050604050505020204" pitchFamily="18" charset="0"/>
              </a:rPr>
              <a:t>.</a:t>
            </a:r>
          </a:p>
          <a:p>
            <a:pPr marL="400050" indent="-400050">
              <a:lnSpc>
                <a:spcPct val="150000"/>
              </a:lnSpc>
              <a:buAutoNum type="romanLcParenBoth"/>
            </a:pPr>
            <a:r>
              <a:rPr lang="en-US" sz="1050" dirty="0" smtClean="0">
                <a:latin typeface="Bookman Old Style" panose="02050604050505020204" pitchFamily="18" charset="0"/>
              </a:rPr>
              <a:t>Holding </a:t>
            </a:r>
            <a:r>
              <a:rPr lang="en-US" sz="1050" dirty="0">
                <a:latin typeface="Bookman Old Style" panose="02050604050505020204" pitchFamily="18" charset="0"/>
              </a:rPr>
              <a:t>and subsidiary entities of any one of the above.</a:t>
            </a:r>
            <a:endParaRPr lang="en-IN" sz="1050" dirty="0">
              <a:latin typeface="Bookman Old Style" panose="02050604050505020204" pitchFamily="18" charset="0"/>
            </a:endParaRPr>
          </a:p>
        </p:txBody>
      </p:sp>
      <p:cxnSp>
        <p:nvCxnSpPr>
          <p:cNvPr id="8" name="Straight Connector 7"/>
          <p:cNvCxnSpPr/>
          <p:nvPr/>
        </p:nvCxnSpPr>
        <p:spPr>
          <a:xfrm>
            <a:off x="6204545" y="0"/>
            <a:ext cx="0" cy="514350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6271428" y="0"/>
            <a:ext cx="2872572" cy="4039567"/>
          </a:xfrm>
          <a:prstGeom prst="rect">
            <a:avLst/>
          </a:prstGeom>
          <a:noFill/>
        </p:spPr>
        <p:txBody>
          <a:bodyPr wrap="square" rtlCol="0">
            <a:spAutoFit/>
          </a:bodyPr>
          <a:lstStyle/>
          <a:p>
            <a:pPr algn="ctr">
              <a:lnSpc>
                <a:spcPct val="150000"/>
              </a:lnSpc>
            </a:pPr>
            <a:r>
              <a:rPr lang="en-US" sz="900" b="1" u="sng" dirty="0">
                <a:latin typeface="Bookman Old Style" panose="02050604050505020204" pitchFamily="18" charset="0"/>
              </a:rPr>
              <a:t>Level III Entities </a:t>
            </a:r>
            <a:endParaRPr lang="en-US" sz="900" b="1" u="sng" dirty="0" smtClean="0">
              <a:latin typeface="Bookman Old Style" panose="02050604050505020204" pitchFamily="18" charset="0"/>
            </a:endParaRPr>
          </a:p>
          <a:p>
            <a:pPr>
              <a:lnSpc>
                <a:spcPct val="150000"/>
              </a:lnSpc>
            </a:pPr>
            <a:r>
              <a:rPr lang="en-US" sz="900" dirty="0" smtClean="0">
                <a:latin typeface="Bookman Old Style" panose="02050604050505020204" pitchFamily="18" charset="0"/>
              </a:rPr>
              <a:t>Non-company </a:t>
            </a:r>
            <a:r>
              <a:rPr lang="en-US" sz="900" dirty="0">
                <a:latin typeface="Bookman Old Style" panose="02050604050505020204" pitchFamily="18" charset="0"/>
              </a:rPr>
              <a:t>entities which are not covered under Level I and Level II but fall in any one or more of the following categories are classified as Level III entities: </a:t>
            </a:r>
          </a:p>
          <a:p>
            <a:pPr>
              <a:lnSpc>
                <a:spcPct val="150000"/>
              </a:lnSpc>
            </a:pPr>
            <a:r>
              <a:rPr lang="en-US" sz="900" dirty="0" smtClean="0">
                <a:latin typeface="Bookman Old Style" panose="02050604050505020204" pitchFamily="18" charset="0"/>
              </a:rPr>
              <a:t> </a:t>
            </a:r>
            <a:r>
              <a:rPr lang="en-US" sz="900" dirty="0">
                <a:latin typeface="Bookman Old Style" panose="02050604050505020204" pitchFamily="18" charset="0"/>
              </a:rPr>
              <a:t>(</a:t>
            </a:r>
            <a:r>
              <a:rPr lang="en-US" sz="900" dirty="0" err="1">
                <a:latin typeface="Bookman Old Style" panose="02050604050505020204" pitchFamily="18" charset="0"/>
              </a:rPr>
              <a:t>i</a:t>
            </a:r>
            <a:r>
              <a:rPr lang="en-US" sz="900" dirty="0">
                <a:latin typeface="Bookman Old Style" panose="02050604050505020204" pitchFamily="18" charset="0"/>
              </a:rPr>
              <a:t>) All entities engaged in commercial, industrial or business activities, whose turnover (excluding other income) exceeds rupees ten crore but does not exceed rupees fifty crore in the immediately preceding accounting year</a:t>
            </a:r>
            <a:r>
              <a:rPr lang="en-US" sz="900" dirty="0" smtClean="0">
                <a:latin typeface="Bookman Old Style" panose="02050604050505020204" pitchFamily="18" charset="0"/>
              </a:rPr>
              <a:t>.</a:t>
            </a:r>
          </a:p>
          <a:p>
            <a:pPr>
              <a:lnSpc>
                <a:spcPct val="150000"/>
              </a:lnSpc>
            </a:pPr>
            <a:r>
              <a:rPr lang="en-US" sz="900" dirty="0" smtClean="0">
                <a:latin typeface="Bookman Old Style" panose="02050604050505020204" pitchFamily="18" charset="0"/>
              </a:rPr>
              <a:t> </a:t>
            </a:r>
            <a:r>
              <a:rPr lang="en-US" sz="900" dirty="0">
                <a:latin typeface="Bookman Old Style" panose="02050604050505020204" pitchFamily="18" charset="0"/>
              </a:rPr>
              <a:t>(ii) All entities engaged in commercial, industrial or business activities having borrowings (including public deposits) in excess of rupees two crore but does not exceed rupees ten crore at any time during the immediately preceding accounting year. </a:t>
            </a:r>
            <a:endParaRPr lang="en-US" sz="900" dirty="0" smtClean="0">
              <a:latin typeface="Bookman Old Style" panose="02050604050505020204" pitchFamily="18" charset="0"/>
            </a:endParaRPr>
          </a:p>
          <a:p>
            <a:pPr>
              <a:lnSpc>
                <a:spcPct val="150000"/>
              </a:lnSpc>
            </a:pPr>
            <a:r>
              <a:rPr lang="en-US" sz="900" dirty="0" smtClean="0">
                <a:latin typeface="Bookman Old Style" panose="02050604050505020204" pitchFamily="18" charset="0"/>
              </a:rPr>
              <a:t>(</a:t>
            </a:r>
            <a:r>
              <a:rPr lang="en-US" sz="900" dirty="0">
                <a:latin typeface="Bookman Old Style" panose="02050604050505020204" pitchFamily="18" charset="0"/>
              </a:rPr>
              <a:t>iii) Holding and subsidiary entities of any one of the above.</a:t>
            </a:r>
            <a:endParaRPr lang="en-IN" sz="900" dirty="0">
              <a:latin typeface="Bookman Old Style" panose="02050604050505020204" pitchFamily="18" charset="0"/>
            </a:endParaRPr>
          </a:p>
        </p:txBody>
      </p:sp>
      <p:sp>
        <p:nvSpPr>
          <p:cNvPr id="12" name="TextBox 11"/>
          <p:cNvSpPr txBox="1"/>
          <p:nvPr/>
        </p:nvSpPr>
        <p:spPr>
          <a:xfrm>
            <a:off x="6294452" y="4100976"/>
            <a:ext cx="2826523" cy="1015663"/>
          </a:xfrm>
          <a:prstGeom prst="rect">
            <a:avLst/>
          </a:prstGeom>
          <a:noFill/>
        </p:spPr>
        <p:txBody>
          <a:bodyPr wrap="square" rtlCol="0">
            <a:spAutoFit/>
          </a:bodyPr>
          <a:lstStyle/>
          <a:p>
            <a:pPr algn="ctr">
              <a:lnSpc>
                <a:spcPct val="150000"/>
              </a:lnSpc>
            </a:pPr>
            <a:r>
              <a:rPr lang="en-US" sz="1000" b="1" u="sng" dirty="0">
                <a:latin typeface="Bookman Old Style" panose="02050604050505020204" pitchFamily="18" charset="0"/>
              </a:rPr>
              <a:t>Level IV Entities </a:t>
            </a:r>
            <a:endParaRPr lang="en-US" sz="1000" b="1" u="sng" dirty="0" smtClean="0">
              <a:latin typeface="Bookman Old Style" panose="02050604050505020204" pitchFamily="18" charset="0"/>
            </a:endParaRPr>
          </a:p>
          <a:p>
            <a:pPr>
              <a:lnSpc>
                <a:spcPct val="150000"/>
              </a:lnSpc>
            </a:pPr>
            <a:r>
              <a:rPr lang="en-US" sz="1000" dirty="0" smtClean="0">
                <a:latin typeface="Bookman Old Style" panose="02050604050505020204" pitchFamily="18" charset="0"/>
              </a:rPr>
              <a:t>Non-company </a:t>
            </a:r>
            <a:r>
              <a:rPr lang="en-US" sz="1000" dirty="0">
                <a:latin typeface="Bookman Old Style" panose="02050604050505020204" pitchFamily="18" charset="0"/>
              </a:rPr>
              <a:t>entities which are not covered under Level I, Level II and Level III are considered as Level IV entities.</a:t>
            </a:r>
            <a:endParaRPr lang="en-IN" sz="1000" dirty="0">
              <a:latin typeface="Bookman Old Style" panose="02050604050505020204" pitchFamily="18" charset="0"/>
            </a:endParaRPr>
          </a:p>
        </p:txBody>
      </p:sp>
      <p:cxnSp>
        <p:nvCxnSpPr>
          <p:cNvPr id="14" name="Straight Connector 13"/>
          <p:cNvCxnSpPr/>
          <p:nvPr/>
        </p:nvCxnSpPr>
        <p:spPr>
          <a:xfrm>
            <a:off x="6204546" y="4029032"/>
            <a:ext cx="293945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8127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5" name="Google Shape;145;g1d42a973b8e_0_80"/>
          <p:cNvGraphicFramePr/>
          <p:nvPr>
            <p:extLst>
              <p:ext uri="{D42A27DB-BD31-4B8C-83A1-F6EECF244321}">
                <p14:modId xmlns:p14="http://schemas.microsoft.com/office/powerpoint/2010/main" val="3097577364"/>
              </p:ext>
            </p:extLst>
          </p:nvPr>
        </p:nvGraphicFramePr>
        <p:xfrm>
          <a:off x="440755" y="1400175"/>
          <a:ext cx="8275648" cy="3362597"/>
        </p:xfrm>
        <a:graphic>
          <a:graphicData uri="http://schemas.openxmlformats.org/drawingml/2006/table">
            <a:tbl>
              <a:tblPr bandRow="1" bandCol="1">
                <a:noFill/>
              </a:tblPr>
              <a:tblGrid>
                <a:gridCol w="1379167"/>
                <a:gridCol w="1594340"/>
                <a:gridCol w="1721384"/>
                <a:gridCol w="245912"/>
                <a:gridCol w="1803355"/>
                <a:gridCol w="1531490"/>
              </a:tblGrid>
              <a:tr h="901736">
                <a:tc rowSpan="2">
                  <a:txBody>
                    <a:bodyPr/>
                    <a:lstStyle/>
                    <a:p>
                      <a:pPr marL="386080" lvl="0" indent="0" algn="l"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Level</a:t>
                      </a:r>
                      <a:endParaRPr sz="1200" b="1" dirty="0">
                        <a:latin typeface="Bookman Old Style" panose="02050604050505020204" pitchFamily="18" charset="0"/>
                        <a:cs typeface="Arial" panose="020B0604020202020204" pitchFamily="34" charset="0"/>
                      </a:endParaRPr>
                    </a:p>
                  </a:txBody>
                  <a:tcPr marL="0" marR="0" marT="0" marB="0">
                    <a:lnR w="38100" cap="flat" cmpd="sng">
                      <a:solidFill>
                        <a:srgbClr val="FFFFFF"/>
                      </a:solidFill>
                      <a:prstDash val="solid"/>
                      <a:round/>
                      <a:headEnd type="none" w="sm" len="sm"/>
                      <a:tailEnd type="none" w="sm" len="sm"/>
                    </a:lnR>
                    <a:lnB w="38100" cap="flat" cmpd="sng">
                      <a:solidFill>
                        <a:srgbClr val="FFFFFF"/>
                      </a:solidFill>
                      <a:prstDash val="solid"/>
                      <a:round/>
                      <a:headEnd type="none" w="sm" len="sm"/>
                      <a:tailEnd type="none" w="sm" len="sm"/>
                    </a:lnB>
                    <a:solidFill>
                      <a:srgbClr val="77933C"/>
                    </a:solidFill>
                  </a:tcPr>
                </a:tc>
                <a:tc gridSpan="2">
                  <a:txBody>
                    <a:bodyPr/>
                    <a:lstStyle/>
                    <a:p>
                      <a:pPr marL="162560" marR="165100" lvl="0" indent="3175" algn="ctr" rtl="0">
                        <a:lnSpc>
                          <a:spcPct val="103750"/>
                        </a:lnSpc>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PY Turnover (Excluding Other Income) (In the immediately preceding year)</a:t>
                      </a:r>
                      <a:endParaRPr sz="1200" b="1" dirty="0">
                        <a:latin typeface="Bookman Old Style" panose="02050604050505020204" pitchFamily="18" charset="0"/>
                        <a:cs typeface="Arial" panose="020B0604020202020204" pitchFamily="34" charset="0"/>
                      </a:endParaRPr>
                    </a:p>
                  </a:txBody>
                  <a:tcPr marL="0" marR="0" marT="0" marB="0">
                    <a:lnL w="38100" cap="flat" cmpd="sng">
                      <a:solidFill>
                        <a:srgbClr val="FFFFFF"/>
                      </a:solidFill>
                      <a:prstDash val="solid"/>
                      <a:round/>
                      <a:headEnd type="none" w="sm" len="sm"/>
                      <a:tailEnd type="none" w="sm" len="sm"/>
                    </a:lnL>
                    <a:lnB w="38100" cap="flat" cmpd="sng">
                      <a:solidFill>
                        <a:srgbClr val="FFFFFF"/>
                      </a:solidFill>
                      <a:prstDash val="solid"/>
                      <a:round/>
                      <a:headEnd type="none" w="sm" len="sm"/>
                      <a:tailEnd type="none" w="sm" len="sm"/>
                    </a:lnB>
                    <a:solidFill>
                      <a:srgbClr val="77933C"/>
                    </a:solidFill>
                  </a:tcPr>
                </a:tc>
                <a:tc hMerge="1">
                  <a:txBody>
                    <a:bodyPr/>
                    <a:lstStyle/>
                    <a:p>
                      <a:endParaRPr lang="en-US"/>
                    </a:p>
                  </a:txBody>
                  <a:tcPr/>
                </a:tc>
                <a:tc>
                  <a:txBody>
                    <a:bodyPr/>
                    <a:lstStyle/>
                    <a:p>
                      <a:pPr marL="0" lvl="0" indent="0" algn="l" rtl="0">
                        <a:spcBef>
                          <a:spcPts val="0"/>
                        </a:spcBef>
                        <a:spcAft>
                          <a:spcPts val="0"/>
                        </a:spcAft>
                        <a:buNone/>
                      </a:pPr>
                      <a:endParaRPr sz="1100">
                        <a:latin typeface="Bookman Old Style" panose="02050604050505020204" pitchFamily="18" charset="0"/>
                        <a:ea typeface="Times New Roman"/>
                        <a:cs typeface="Arial" panose="020B0604020202020204" pitchFamily="34" charset="0"/>
                        <a:sym typeface="Times New Roman"/>
                      </a:endParaRPr>
                    </a:p>
                  </a:txBody>
                  <a:tcPr marL="0" marR="0" marT="0" marB="0">
                    <a:lnB w="38100" cap="flat" cmpd="sng">
                      <a:solidFill>
                        <a:srgbClr val="FFFFFF"/>
                      </a:solidFill>
                      <a:prstDash val="solid"/>
                      <a:round/>
                      <a:headEnd type="none" w="sm" len="sm"/>
                      <a:tailEnd type="none" w="sm" len="sm"/>
                    </a:lnB>
                    <a:solidFill>
                      <a:srgbClr val="77933C"/>
                    </a:solidFill>
                  </a:tcPr>
                </a:tc>
                <a:tc gridSpan="2">
                  <a:txBody>
                    <a:bodyPr/>
                    <a:lstStyle/>
                    <a:p>
                      <a:pPr marL="243840" marR="225425" lvl="0" indent="802640" algn="l" rtl="0">
                        <a:lnSpc>
                          <a:spcPct val="103750"/>
                        </a:lnSpc>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Borrowing (Including Public Deposits)</a:t>
                      </a:r>
                      <a:endParaRPr sz="1200" b="1">
                        <a:latin typeface="Bookman Old Style" panose="02050604050505020204" pitchFamily="18" charset="0"/>
                        <a:cs typeface="Arial" panose="020B0604020202020204" pitchFamily="34" charset="0"/>
                      </a:endParaRPr>
                    </a:p>
                    <a:p>
                      <a:pPr marL="426719" lvl="0" indent="0" algn="l" rtl="0">
                        <a:spcBef>
                          <a:spcPts val="10"/>
                        </a:spcBef>
                        <a:spcAft>
                          <a:spcPts val="0"/>
                        </a:spcAft>
                        <a:buNone/>
                      </a:pPr>
                      <a:r>
                        <a:rPr lang="en-US" sz="1200" b="1">
                          <a:solidFill>
                            <a:srgbClr val="FFFFFF"/>
                          </a:solidFill>
                          <a:latin typeface="Bookman Old Style" panose="02050604050505020204" pitchFamily="18" charset="0"/>
                          <a:cs typeface="Arial" panose="020B0604020202020204" pitchFamily="34" charset="0"/>
                        </a:rPr>
                        <a:t>(At any time during PY)</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77933C"/>
                    </a:solidFill>
                  </a:tcPr>
                </a:tc>
                <a:tc hMerge="1">
                  <a:txBody>
                    <a:bodyPr/>
                    <a:lstStyle/>
                    <a:p>
                      <a:endParaRPr lang="en-US"/>
                    </a:p>
                  </a:txBody>
                  <a:tcPr/>
                </a:tc>
              </a:tr>
              <a:tr h="471100">
                <a:tc vMerge="1">
                  <a:txBody>
                    <a:bodyPr/>
                    <a:lstStyle/>
                    <a:p>
                      <a:endParaRPr lang="en-US"/>
                    </a:p>
                  </a:txBody>
                  <a:tcPr/>
                </a:tc>
                <a:tc>
                  <a:txBody>
                    <a:bodyPr/>
                    <a:lstStyle/>
                    <a:p>
                      <a:pPr marL="415925" marR="422275" lvl="0" indent="0" algn="ctr" rtl="0">
                        <a:spcBef>
                          <a:spcPts val="2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Existing</a:t>
                      </a:r>
                      <a:endParaRPr sz="900" b="1" dirty="0">
                        <a:latin typeface="Bookman Old Style" panose="02050604050505020204" pitchFamily="18" charset="0"/>
                        <a:cs typeface="Arial" panose="020B0604020202020204" pitchFamily="34" charset="0"/>
                      </a:endParaRPr>
                    </a:p>
                  </a:txBody>
                  <a:tcPr marL="0" marR="0" marT="0" marB="0">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solidFill>
                      <a:srgbClr val="77933C"/>
                    </a:solidFill>
                  </a:tcPr>
                </a:tc>
                <a:tc>
                  <a:txBody>
                    <a:bodyPr/>
                    <a:lstStyle/>
                    <a:p>
                      <a:pPr marL="142240" marR="125095" lvl="0" indent="0" algn="ctr" rtl="0">
                        <a:spcBef>
                          <a:spcPts val="2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Revised</a:t>
                      </a:r>
                      <a:endParaRPr sz="900" b="1" dirty="0">
                        <a:latin typeface="Bookman Old Style" panose="02050604050505020204" pitchFamily="18" charset="0"/>
                        <a:cs typeface="Arial" panose="020B0604020202020204" pitchFamily="34" charset="0"/>
                      </a:endParaRPr>
                    </a:p>
                  </a:txBody>
                  <a:tcPr marL="0" marR="0" marT="0" marB="0">
                    <a:lnT w="38100" cap="flat" cmpd="sng">
                      <a:solidFill>
                        <a:srgbClr val="FFFFFF"/>
                      </a:solidFill>
                      <a:prstDash val="solid"/>
                      <a:round/>
                      <a:headEnd type="none" w="sm" len="sm"/>
                      <a:tailEnd type="none" w="sm" len="sm"/>
                    </a:lnT>
                    <a:solidFill>
                      <a:srgbClr val="77933C"/>
                    </a:solidFill>
                  </a:tcPr>
                </a:tc>
                <a:tc>
                  <a:txBody>
                    <a:bodyPr/>
                    <a:lstStyle/>
                    <a:p>
                      <a:pPr marL="0" lvl="0" indent="0" algn="l" rtl="0">
                        <a:spcBef>
                          <a:spcPts val="0"/>
                        </a:spcBef>
                        <a:spcAft>
                          <a:spcPts val="0"/>
                        </a:spcAft>
                        <a:buNone/>
                      </a:pPr>
                      <a:endParaRPr sz="1100">
                        <a:latin typeface="Bookman Old Style" panose="02050604050505020204" pitchFamily="18" charset="0"/>
                        <a:ea typeface="Times New Roman"/>
                        <a:cs typeface="Arial" panose="020B0604020202020204" pitchFamily="34" charset="0"/>
                        <a:sym typeface="Times New Roman"/>
                      </a:endParaRPr>
                    </a:p>
                  </a:txBody>
                  <a:tcPr marL="0" marR="0" marT="0" marB="0">
                    <a:lnT w="38100" cap="flat" cmpd="sng">
                      <a:solidFill>
                        <a:srgbClr val="FFFFFF"/>
                      </a:solidFill>
                      <a:prstDash val="solid"/>
                      <a:round/>
                      <a:headEnd type="none" w="sm" len="sm"/>
                      <a:tailEnd type="none" w="sm" len="sm"/>
                    </a:lnT>
                    <a:solidFill>
                      <a:srgbClr val="77933C"/>
                    </a:solidFill>
                  </a:tcPr>
                </a:tc>
                <a:tc>
                  <a:txBody>
                    <a:bodyPr/>
                    <a:lstStyle/>
                    <a:p>
                      <a:pPr marL="272415" marR="258445" lvl="0" indent="0" algn="ctr" rtl="0">
                        <a:spcBef>
                          <a:spcPts val="285"/>
                        </a:spcBef>
                        <a:spcAft>
                          <a:spcPts val="0"/>
                        </a:spcAft>
                        <a:buNone/>
                      </a:pPr>
                      <a:r>
                        <a:rPr lang="en-US" sz="900" b="1">
                          <a:solidFill>
                            <a:srgbClr val="FFFFFF"/>
                          </a:solidFill>
                          <a:latin typeface="Bookman Old Style" panose="02050604050505020204" pitchFamily="18" charset="0"/>
                          <a:cs typeface="Arial" panose="020B0604020202020204" pitchFamily="34" charset="0"/>
                        </a:rPr>
                        <a:t>Existing</a:t>
                      </a:r>
                      <a:endParaRPr sz="900" b="1">
                        <a:latin typeface="Bookman Old Style" panose="02050604050505020204" pitchFamily="18" charset="0"/>
                        <a:cs typeface="Arial" panose="020B0604020202020204" pitchFamily="34" charset="0"/>
                      </a:endParaRPr>
                    </a:p>
                  </a:txBody>
                  <a:tcPr marL="0" marR="0" marT="0" marB="0">
                    <a:lnT w="38100" cap="flat" cmpd="sng">
                      <a:solidFill>
                        <a:srgbClr val="FFFFFF"/>
                      </a:solidFill>
                      <a:prstDash val="solid"/>
                      <a:round/>
                      <a:headEnd type="none" w="sm" len="sm"/>
                      <a:tailEnd type="none" w="sm" len="sm"/>
                    </a:lnT>
                    <a:solidFill>
                      <a:srgbClr val="77933C"/>
                    </a:solidFill>
                  </a:tcPr>
                </a:tc>
                <a:tc>
                  <a:txBody>
                    <a:bodyPr/>
                    <a:lstStyle/>
                    <a:p>
                      <a:pPr marL="96520" marR="86360" lvl="0" indent="0" algn="ctr" rtl="0">
                        <a:spcBef>
                          <a:spcPts val="285"/>
                        </a:spcBef>
                        <a:spcAft>
                          <a:spcPts val="0"/>
                        </a:spcAft>
                        <a:buNone/>
                      </a:pPr>
                      <a:r>
                        <a:rPr lang="en-US" sz="900" b="1">
                          <a:solidFill>
                            <a:srgbClr val="FFFFFF"/>
                          </a:solidFill>
                          <a:latin typeface="Bookman Old Style" panose="02050604050505020204" pitchFamily="18" charset="0"/>
                          <a:cs typeface="Arial" panose="020B0604020202020204" pitchFamily="34" charset="0"/>
                        </a:rPr>
                        <a:t>Revised</a:t>
                      </a:r>
                      <a:endParaRPr sz="900" b="1">
                        <a:latin typeface="Bookman Old Style" panose="02050604050505020204" pitchFamily="18" charset="0"/>
                        <a:cs typeface="Arial" panose="020B0604020202020204" pitchFamily="34" charset="0"/>
                      </a:endParaRPr>
                    </a:p>
                  </a:txBody>
                  <a:tcPr marL="0" marR="0" marT="0" marB="0">
                    <a:lnT w="38100" cap="flat" cmpd="sng">
                      <a:solidFill>
                        <a:srgbClr val="FFFFFF"/>
                      </a:solidFill>
                      <a:prstDash val="solid"/>
                      <a:round/>
                      <a:headEnd type="none" w="sm" len="sm"/>
                      <a:tailEnd type="none" w="sm" len="sm"/>
                    </a:lnT>
                    <a:solidFill>
                      <a:srgbClr val="77933C"/>
                    </a:solidFill>
                  </a:tcPr>
                </a:tc>
              </a:tr>
              <a:tr h="486152">
                <a:tc>
                  <a:txBody>
                    <a:bodyPr/>
                    <a:lstStyle/>
                    <a:p>
                      <a:pPr marL="219075" marR="217805" lvl="0" indent="0" algn="ctr" rtl="0">
                        <a:spcBef>
                          <a:spcPts val="285"/>
                        </a:spcBef>
                        <a:spcAft>
                          <a:spcPts val="0"/>
                        </a:spcAft>
                        <a:buNone/>
                      </a:pPr>
                      <a:r>
                        <a:rPr lang="en-US" sz="900" b="1">
                          <a:solidFill>
                            <a:srgbClr val="FFFFFF"/>
                          </a:solidFill>
                          <a:latin typeface="Bookman Old Style" panose="02050604050505020204" pitchFamily="18" charset="0"/>
                          <a:cs typeface="Arial" panose="020B0604020202020204" pitchFamily="34" charset="0"/>
                        </a:rPr>
                        <a:t>I (Large)</a:t>
                      </a:r>
                      <a:endParaRPr sz="900" b="1">
                        <a:latin typeface="Bookman Old Style" panose="02050604050505020204" pitchFamily="18" charset="0"/>
                        <a:cs typeface="Arial" panose="020B0604020202020204" pitchFamily="34" charset="0"/>
                      </a:endParaRPr>
                    </a:p>
                  </a:txBody>
                  <a:tcPr marL="0" marR="0" marT="0" marB="0">
                    <a:lnT w="38100" cap="flat" cmpd="sng">
                      <a:solidFill>
                        <a:srgbClr val="FFFFFF"/>
                      </a:solidFill>
                      <a:prstDash val="solid"/>
                      <a:round/>
                      <a:headEnd type="none" w="sm" len="sm"/>
                      <a:tailEnd type="none" w="sm" len="sm"/>
                    </a:lnT>
                    <a:solidFill>
                      <a:srgbClr val="77933C"/>
                    </a:solidFill>
                  </a:tcPr>
                </a:tc>
                <a:tc>
                  <a:txBody>
                    <a:bodyPr/>
                    <a:lstStyle/>
                    <a:p>
                      <a:pPr marL="121920" marR="114300" lvl="0" indent="0" algn="ctr" rtl="0">
                        <a:spcBef>
                          <a:spcPts val="2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&gt;50 Crores</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142240" marR="130175" lvl="0" indent="0" algn="ctr" rtl="0">
                        <a:spcBef>
                          <a:spcPts val="2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&gt;250 Crores</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0" lvl="0" indent="0" algn="l" rtl="0">
                        <a:spcBef>
                          <a:spcPts val="0"/>
                        </a:spcBef>
                        <a:spcAft>
                          <a:spcPts val="0"/>
                        </a:spcAft>
                        <a:buNone/>
                      </a:pPr>
                      <a:endParaRPr sz="1100">
                        <a:latin typeface="Bookman Old Style" panose="02050604050505020204" pitchFamily="18" charset="0"/>
                        <a:ea typeface="Times New Roman"/>
                        <a:cs typeface="Arial" panose="020B0604020202020204" pitchFamily="34" charset="0"/>
                        <a:sym typeface="Times New Roman"/>
                      </a:endParaRPr>
                    </a:p>
                  </a:txBody>
                  <a:tcPr marL="0" marR="0" marT="0" marB="0">
                    <a:solidFill>
                      <a:srgbClr val="77933C"/>
                    </a:solidFill>
                  </a:tcPr>
                </a:tc>
                <a:tc>
                  <a:txBody>
                    <a:bodyPr/>
                    <a:lstStyle/>
                    <a:p>
                      <a:pPr marL="275590" marR="258445" lvl="0" indent="0" algn="ctr" rtl="0">
                        <a:spcBef>
                          <a:spcPts val="285"/>
                        </a:spcBef>
                        <a:spcAft>
                          <a:spcPts val="0"/>
                        </a:spcAft>
                        <a:buNone/>
                      </a:pPr>
                      <a:r>
                        <a:rPr lang="en-US" sz="900" b="1">
                          <a:solidFill>
                            <a:srgbClr val="FFFFFF"/>
                          </a:solidFill>
                          <a:latin typeface="Bookman Old Style" panose="02050604050505020204" pitchFamily="18" charset="0"/>
                          <a:cs typeface="Arial" panose="020B0604020202020204" pitchFamily="34" charset="0"/>
                        </a:rPr>
                        <a:t>&gt;10 Crores</a:t>
                      </a:r>
                      <a:endParaRPr sz="900" b="1">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91440" marR="86360" lvl="0" indent="0" algn="ctr" rtl="0">
                        <a:spcBef>
                          <a:spcPts val="285"/>
                        </a:spcBef>
                        <a:spcAft>
                          <a:spcPts val="0"/>
                        </a:spcAft>
                        <a:buNone/>
                      </a:pPr>
                      <a:r>
                        <a:rPr lang="en-US" sz="900" b="1">
                          <a:solidFill>
                            <a:srgbClr val="FFFFFF"/>
                          </a:solidFill>
                          <a:latin typeface="Bookman Old Style" panose="02050604050505020204" pitchFamily="18" charset="0"/>
                          <a:cs typeface="Arial" panose="020B0604020202020204" pitchFamily="34" charset="0"/>
                        </a:rPr>
                        <a:t>&gt;50 Crores</a:t>
                      </a:r>
                      <a:endParaRPr sz="900" b="1">
                        <a:latin typeface="Bookman Old Style" panose="02050604050505020204" pitchFamily="18" charset="0"/>
                        <a:cs typeface="Arial" panose="020B0604020202020204" pitchFamily="34" charset="0"/>
                      </a:endParaRPr>
                    </a:p>
                  </a:txBody>
                  <a:tcPr marL="0" marR="0" marT="0" marB="0">
                    <a:solidFill>
                      <a:srgbClr val="77933C"/>
                    </a:solidFill>
                  </a:tcPr>
                </a:tc>
              </a:tr>
              <a:tr h="501203">
                <a:tc>
                  <a:txBody>
                    <a:bodyPr/>
                    <a:lstStyle/>
                    <a:p>
                      <a:pPr marL="219075" marR="218440"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II (Medium)</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132080" marR="114300" lvl="0" indent="0" algn="ctr" rtl="0">
                        <a:spcBef>
                          <a:spcPts val="385"/>
                        </a:spcBef>
                        <a:spcAft>
                          <a:spcPts val="0"/>
                        </a:spcAft>
                        <a:buNone/>
                      </a:pPr>
                      <a:r>
                        <a:rPr lang="en-US" sz="900" b="1">
                          <a:solidFill>
                            <a:srgbClr val="FFFFFF"/>
                          </a:solidFill>
                          <a:latin typeface="Bookman Old Style" panose="02050604050505020204" pitchFamily="18" charset="0"/>
                          <a:cs typeface="Arial" panose="020B0604020202020204" pitchFamily="34" charset="0"/>
                        </a:rPr>
                        <a:t>&gt;10 to 50 Crores</a:t>
                      </a:r>
                      <a:endParaRPr sz="900" b="1">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142240" marR="140335"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&gt;50 to 250 Crores</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0" lvl="0" indent="0" algn="l" rtl="0">
                        <a:spcBef>
                          <a:spcPts val="0"/>
                        </a:spcBef>
                        <a:spcAft>
                          <a:spcPts val="0"/>
                        </a:spcAft>
                        <a:buNone/>
                      </a:pPr>
                      <a:endParaRPr sz="1100" dirty="0">
                        <a:latin typeface="Bookman Old Style" panose="02050604050505020204" pitchFamily="18" charset="0"/>
                        <a:ea typeface="Times New Roman"/>
                        <a:cs typeface="Arial" panose="020B0604020202020204" pitchFamily="34" charset="0"/>
                        <a:sym typeface="Times New Roman"/>
                      </a:endParaRPr>
                    </a:p>
                  </a:txBody>
                  <a:tcPr marL="0" marR="0" marT="0" marB="0">
                    <a:solidFill>
                      <a:srgbClr val="77933C"/>
                    </a:solidFill>
                  </a:tcPr>
                </a:tc>
                <a:tc>
                  <a:txBody>
                    <a:bodyPr/>
                    <a:lstStyle/>
                    <a:p>
                      <a:pPr marL="275590" marR="258445"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&gt;1 to 10 Crores</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101600" marR="86360" lvl="0" indent="0" algn="ctr" rtl="0">
                        <a:spcBef>
                          <a:spcPts val="385"/>
                        </a:spcBef>
                        <a:spcAft>
                          <a:spcPts val="0"/>
                        </a:spcAft>
                        <a:buNone/>
                      </a:pPr>
                      <a:r>
                        <a:rPr lang="en-US" sz="900" b="1">
                          <a:solidFill>
                            <a:srgbClr val="FFFFFF"/>
                          </a:solidFill>
                          <a:latin typeface="Bookman Old Style" panose="02050604050505020204" pitchFamily="18" charset="0"/>
                          <a:cs typeface="Arial" panose="020B0604020202020204" pitchFamily="34" charset="0"/>
                        </a:rPr>
                        <a:t>&gt;10 to 50 Crores</a:t>
                      </a:r>
                      <a:endParaRPr sz="900" b="1">
                        <a:latin typeface="Bookman Old Style" panose="02050604050505020204" pitchFamily="18" charset="0"/>
                        <a:cs typeface="Arial" panose="020B0604020202020204" pitchFamily="34" charset="0"/>
                      </a:endParaRPr>
                    </a:p>
                  </a:txBody>
                  <a:tcPr marL="0" marR="0" marT="0" marB="0">
                    <a:solidFill>
                      <a:srgbClr val="77933C"/>
                    </a:solidFill>
                  </a:tcPr>
                </a:tc>
              </a:tr>
              <a:tr h="501203">
                <a:tc>
                  <a:txBody>
                    <a:bodyPr/>
                    <a:lstStyle/>
                    <a:p>
                      <a:pPr marL="218440" marR="218440" lvl="0" indent="0" algn="ctr" rtl="0">
                        <a:spcBef>
                          <a:spcPts val="385"/>
                        </a:spcBef>
                        <a:spcAft>
                          <a:spcPts val="0"/>
                        </a:spcAft>
                        <a:buNone/>
                      </a:pPr>
                      <a:r>
                        <a:rPr lang="en-US" sz="900" b="1">
                          <a:solidFill>
                            <a:srgbClr val="FFFFFF"/>
                          </a:solidFill>
                          <a:latin typeface="Bookman Old Style" panose="02050604050505020204" pitchFamily="18" charset="0"/>
                          <a:cs typeface="Arial" panose="020B0604020202020204" pitchFamily="34" charset="0"/>
                        </a:rPr>
                        <a:t>III (Small)</a:t>
                      </a:r>
                      <a:endParaRPr sz="900" b="1">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123825" marR="114300" lvl="0" indent="0" algn="ctr" rtl="0">
                        <a:spcBef>
                          <a:spcPts val="385"/>
                        </a:spcBef>
                        <a:spcAft>
                          <a:spcPts val="0"/>
                        </a:spcAft>
                        <a:buNone/>
                      </a:pPr>
                      <a:r>
                        <a:rPr lang="en-US" sz="900" b="1">
                          <a:solidFill>
                            <a:srgbClr val="FFFFFF"/>
                          </a:solidFill>
                          <a:latin typeface="Bookman Old Style" panose="02050604050505020204" pitchFamily="18" charset="0"/>
                          <a:cs typeface="Arial" panose="020B0604020202020204" pitchFamily="34" charset="0"/>
                        </a:rPr>
                        <a:t>Up to 10 Crore</a:t>
                      </a:r>
                      <a:endParaRPr sz="900" b="1">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142240" marR="140335"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&gt;10 to 50 Crores</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0" lvl="0" indent="0" algn="l" rtl="0">
                        <a:spcBef>
                          <a:spcPts val="0"/>
                        </a:spcBef>
                        <a:spcAft>
                          <a:spcPts val="0"/>
                        </a:spcAft>
                        <a:buNone/>
                      </a:pPr>
                      <a:endParaRPr sz="1100" dirty="0">
                        <a:latin typeface="Bookman Old Style" panose="02050604050505020204" pitchFamily="18" charset="0"/>
                        <a:ea typeface="Times New Roman"/>
                        <a:cs typeface="Arial" panose="020B0604020202020204" pitchFamily="34" charset="0"/>
                        <a:sym typeface="Times New Roman"/>
                      </a:endParaRPr>
                    </a:p>
                  </a:txBody>
                  <a:tcPr marL="0" marR="0" marT="0" marB="0">
                    <a:solidFill>
                      <a:srgbClr val="77933C"/>
                    </a:solidFill>
                  </a:tcPr>
                </a:tc>
                <a:tc>
                  <a:txBody>
                    <a:bodyPr/>
                    <a:lstStyle/>
                    <a:p>
                      <a:pPr marL="257809" marR="258445"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Up to 1 Crore</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92075" marR="86360"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&gt;2 to 10 Crores</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r>
              <a:tr h="501203">
                <a:tc>
                  <a:txBody>
                    <a:bodyPr/>
                    <a:lstStyle/>
                    <a:p>
                      <a:pPr marL="219075" marR="209550" lvl="0" indent="0" algn="ctr" rtl="0">
                        <a:spcBef>
                          <a:spcPts val="385"/>
                        </a:spcBef>
                        <a:spcAft>
                          <a:spcPts val="0"/>
                        </a:spcAft>
                        <a:buNone/>
                      </a:pPr>
                      <a:r>
                        <a:rPr lang="en-US" sz="900" b="1">
                          <a:solidFill>
                            <a:srgbClr val="FFFFFF"/>
                          </a:solidFill>
                          <a:latin typeface="Bookman Old Style" panose="02050604050505020204" pitchFamily="18" charset="0"/>
                          <a:cs typeface="Arial" panose="020B0604020202020204" pitchFamily="34" charset="0"/>
                        </a:rPr>
                        <a:t>IV (Micro)</a:t>
                      </a:r>
                      <a:endParaRPr sz="900" b="1">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4445"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142240" marR="140335" lvl="0" indent="0" algn="ctr" rtl="0">
                        <a:spcBef>
                          <a:spcPts val="385"/>
                        </a:spcBef>
                        <a:spcAft>
                          <a:spcPts val="0"/>
                        </a:spcAft>
                        <a:buNone/>
                      </a:pPr>
                      <a:r>
                        <a:rPr lang="en-US" sz="900" b="1">
                          <a:solidFill>
                            <a:srgbClr val="FFFFFF"/>
                          </a:solidFill>
                          <a:latin typeface="Bookman Old Style" panose="02050604050505020204" pitchFamily="18" charset="0"/>
                          <a:cs typeface="Arial" panose="020B0604020202020204" pitchFamily="34" charset="0"/>
                        </a:rPr>
                        <a:t>Up to 10 Crores</a:t>
                      </a:r>
                      <a:endParaRPr sz="900" b="1">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0" lvl="0" indent="0" algn="l" rtl="0">
                        <a:spcBef>
                          <a:spcPts val="0"/>
                        </a:spcBef>
                        <a:spcAft>
                          <a:spcPts val="0"/>
                        </a:spcAft>
                        <a:buNone/>
                      </a:pPr>
                      <a:endParaRPr sz="1100">
                        <a:latin typeface="Bookman Old Style" panose="02050604050505020204" pitchFamily="18" charset="0"/>
                        <a:ea typeface="Times New Roman"/>
                        <a:cs typeface="Arial" panose="020B0604020202020204" pitchFamily="34" charset="0"/>
                        <a:sym typeface="Times New Roman"/>
                      </a:endParaRPr>
                    </a:p>
                  </a:txBody>
                  <a:tcPr marL="0" marR="0" marT="0" marB="0">
                    <a:solidFill>
                      <a:srgbClr val="77933C"/>
                    </a:solidFill>
                  </a:tcPr>
                </a:tc>
                <a:tc>
                  <a:txBody>
                    <a:bodyPr/>
                    <a:lstStyle/>
                    <a:p>
                      <a:pPr marL="13970"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c>
                  <a:txBody>
                    <a:bodyPr/>
                    <a:lstStyle/>
                    <a:p>
                      <a:pPr marL="101600" marR="85725" lvl="0" indent="0" algn="ctr" rtl="0">
                        <a:spcBef>
                          <a:spcPts val="385"/>
                        </a:spcBef>
                        <a:spcAft>
                          <a:spcPts val="0"/>
                        </a:spcAft>
                        <a:buNone/>
                      </a:pPr>
                      <a:r>
                        <a:rPr lang="en-US" sz="900" b="1" dirty="0">
                          <a:solidFill>
                            <a:srgbClr val="FFFFFF"/>
                          </a:solidFill>
                          <a:latin typeface="Bookman Old Style" panose="02050604050505020204" pitchFamily="18" charset="0"/>
                          <a:cs typeface="Arial" panose="020B0604020202020204" pitchFamily="34" charset="0"/>
                        </a:rPr>
                        <a:t>Up to 2 Crores</a:t>
                      </a:r>
                      <a:endParaRPr sz="900" b="1" dirty="0">
                        <a:latin typeface="Bookman Old Style" panose="02050604050505020204" pitchFamily="18" charset="0"/>
                        <a:cs typeface="Arial" panose="020B0604020202020204" pitchFamily="34" charset="0"/>
                      </a:endParaRPr>
                    </a:p>
                  </a:txBody>
                  <a:tcPr marL="0" marR="0" marT="0" marB="0">
                    <a:solidFill>
                      <a:srgbClr val="77933C"/>
                    </a:solidFill>
                  </a:tcPr>
                </a:tc>
              </a:tr>
            </a:tbl>
          </a:graphicData>
        </a:graphic>
      </p:graphicFrame>
      <p:sp>
        <p:nvSpPr>
          <p:cNvPr id="146" name="Google Shape;146;g1d42a973b8e_0_80"/>
          <p:cNvSpPr txBox="1"/>
          <p:nvPr/>
        </p:nvSpPr>
        <p:spPr>
          <a:xfrm>
            <a:off x="782832" y="572513"/>
            <a:ext cx="7420454" cy="678825"/>
          </a:xfrm>
          <a:prstGeom prst="rect">
            <a:avLst/>
          </a:prstGeom>
          <a:noFill/>
          <a:ln>
            <a:noFill/>
          </a:ln>
        </p:spPr>
        <p:txBody>
          <a:bodyPr spcFirstLastPara="1" wrap="square" lIns="68569" tIns="68569" rIns="68569" bIns="68569" anchor="ctr" anchorCtr="0">
            <a:noAutofit/>
          </a:bodyPr>
          <a:lstStyle/>
          <a:p>
            <a:pPr marL="1333024" marR="972026" algn="ctr">
              <a:spcBef>
                <a:spcPts val="750"/>
              </a:spcBef>
            </a:pPr>
            <a:r>
              <a:rPr lang="en-US" sz="1600" b="1" dirty="0">
                <a:solidFill>
                  <a:srgbClr val="002060"/>
                </a:solidFill>
                <a:latin typeface="Bookman Old Style" panose="02050604050505020204" pitchFamily="18" charset="0"/>
                <a:ea typeface="Cambria"/>
                <a:cs typeface="Cambria"/>
                <a:sym typeface="Cambria"/>
              </a:rPr>
              <a:t>Criteria for Classification of NCEs – Old vs New (Amount in INR)</a:t>
            </a:r>
            <a:endParaRPr sz="1600" b="1" dirty="0">
              <a:solidFill>
                <a:srgbClr val="002060"/>
              </a:solidFill>
              <a:latin typeface="Bookman Old Style" panose="02050604050505020204" pitchFamily="18" charset="0"/>
              <a:ea typeface="Cambria"/>
              <a:cs typeface="Cambria"/>
              <a:sym typeface="Cambria"/>
            </a:endParaRPr>
          </a:p>
        </p:txBody>
      </p:sp>
    </p:spTree>
    <p:extLst>
      <p:ext uri="{BB962C8B-B14F-4D97-AF65-F5344CB8AC3E}">
        <p14:creationId xmlns:p14="http://schemas.microsoft.com/office/powerpoint/2010/main" val="141359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d42a973b8e_0_89"/>
          <p:cNvSpPr txBox="1">
            <a:spLocks noGrp="1"/>
          </p:cNvSpPr>
          <p:nvPr>
            <p:ph type="title"/>
          </p:nvPr>
        </p:nvSpPr>
        <p:spPr>
          <a:xfrm>
            <a:off x="1898101" y="197540"/>
            <a:ext cx="5058450" cy="410369"/>
          </a:xfrm>
          <a:prstGeom prst="rect">
            <a:avLst/>
          </a:prstGeom>
        </p:spPr>
        <p:txBody>
          <a:bodyPr spcFirstLastPara="1" wrap="square" lIns="0" tIns="0" rIns="0" bIns="0" anchor="t" anchorCtr="0">
            <a:spAutoFit/>
          </a:bodyPr>
          <a:lstStyle/>
          <a:p>
            <a:pPr marL="342900">
              <a:spcBef>
                <a:spcPts val="750"/>
              </a:spcBef>
            </a:pPr>
            <a:r>
              <a:rPr lang="en-US" sz="2000" b="1" dirty="0" smtClean="0">
                <a:solidFill>
                  <a:srgbClr val="002060"/>
                </a:solidFill>
                <a:latin typeface="Cambria"/>
                <a:ea typeface="Cambria"/>
                <a:cs typeface="Cambria"/>
                <a:sym typeface="Cambria"/>
              </a:rPr>
              <a:t> </a:t>
            </a:r>
            <a:r>
              <a:rPr lang="en-US" sz="1800" b="1" dirty="0">
                <a:solidFill>
                  <a:srgbClr val="002060"/>
                </a:solidFill>
                <a:latin typeface="Bookman Old Style" panose="02050604050505020204" pitchFamily="18" charset="0"/>
                <a:ea typeface="Cambria"/>
                <a:cs typeface="Cambria"/>
                <a:sym typeface="Cambria"/>
              </a:rPr>
              <a:t>Applicability Matrix – Standard-wise</a:t>
            </a:r>
            <a:endParaRPr sz="1800" dirty="0">
              <a:solidFill>
                <a:srgbClr val="002060"/>
              </a:solidFill>
              <a:latin typeface="Bookman Old Style" panose="02050604050505020204" pitchFamily="18" charset="0"/>
            </a:endParaRPr>
          </a:p>
        </p:txBody>
      </p:sp>
      <p:graphicFrame>
        <p:nvGraphicFramePr>
          <p:cNvPr id="152" name="Google Shape;152;g1d42a973b8e_0_89"/>
          <p:cNvGraphicFramePr/>
          <p:nvPr>
            <p:extLst>
              <p:ext uri="{D42A27DB-BD31-4B8C-83A1-F6EECF244321}">
                <p14:modId xmlns:p14="http://schemas.microsoft.com/office/powerpoint/2010/main" val="4072795892"/>
              </p:ext>
            </p:extLst>
          </p:nvPr>
        </p:nvGraphicFramePr>
        <p:xfrm>
          <a:off x="1" y="883744"/>
          <a:ext cx="9143999" cy="4259757"/>
        </p:xfrm>
        <a:graphic>
          <a:graphicData uri="http://schemas.openxmlformats.org/drawingml/2006/table">
            <a:tbl>
              <a:tblPr bandRow="1" bandCol="1">
                <a:noFill/>
              </a:tblPr>
              <a:tblGrid>
                <a:gridCol w="745430"/>
                <a:gridCol w="4006721"/>
                <a:gridCol w="1024973"/>
                <a:gridCol w="1118143"/>
                <a:gridCol w="1211344"/>
                <a:gridCol w="1037388"/>
              </a:tblGrid>
              <a:tr h="320407">
                <a:tc>
                  <a:txBody>
                    <a:bodyPr/>
                    <a:lstStyle/>
                    <a:p>
                      <a:pPr marL="91440" lvl="0" indent="0" algn="l"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AS</a:t>
                      </a:r>
                      <a:endParaRPr sz="1200" b="1" dirty="0">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1440" lvl="0" indent="0" algn="l"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AS Description</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77470" marR="83185" lvl="0" indent="0" algn="ctr"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Level I</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0805" lvl="0" indent="0" algn="l"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Level II</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0805" lvl="0" indent="0" algn="l"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Level III</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1440" lvl="0" indent="0" algn="l"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Level IV</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r>
              <a:tr h="339884">
                <a:tc>
                  <a:txBody>
                    <a:bodyPr/>
                    <a:lstStyle/>
                    <a:p>
                      <a:pPr marL="91440" lvl="0" indent="0" algn="l" rtl="0">
                        <a:spcBef>
                          <a:spcPts val="2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AS 1</a:t>
                      </a:r>
                      <a:endParaRPr sz="900" dirty="0">
                        <a:latin typeface="Bookman Old Style" panose="02050604050505020204" pitchFamily="18" charset="0"/>
                        <a:ea typeface="Arial MT"/>
                        <a:cs typeface="Arial" panose="020B0604020202020204" pitchFamily="34" charset="0"/>
                        <a:sym typeface="Arial M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91440" lvl="0" indent="0" algn="l" rtl="0">
                        <a:spcBef>
                          <a:spcPts val="2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 of Accounting Policies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77470" marR="3175" lvl="0" indent="0" algn="ctr" rtl="0">
                        <a:spcBef>
                          <a:spcPts val="4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376555" lvl="0" indent="0" algn="l" rtl="0">
                        <a:spcBef>
                          <a:spcPts val="4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221615" marR="136525" lvl="0" indent="0" algn="ctr" rtl="0">
                        <a:spcBef>
                          <a:spcPts val="4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419100" marR="325755" lvl="0" indent="0" algn="ctr" rtl="0">
                        <a:spcBef>
                          <a:spcPts val="4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r>
              <a:tr h="339884">
                <a:tc>
                  <a:txBody>
                    <a:bodyPr/>
                    <a:lstStyle/>
                    <a:p>
                      <a:pPr marL="91440" lvl="0" indent="0" algn="l" rtl="0">
                        <a:spcBef>
                          <a:spcPts val="385"/>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2</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Valuation of Inventories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7470" marR="3175" lvl="0" indent="0" algn="ctr" rtl="0">
                        <a:spcBef>
                          <a:spcPts val="5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376555" lvl="0" indent="0" algn="l" rtl="0">
                        <a:spcBef>
                          <a:spcPts val="5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221615" marR="136525" lvl="0" indent="0" algn="ctr" rtl="0">
                        <a:spcBef>
                          <a:spcPts val="5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419100" marR="325755" lvl="0" indent="0" algn="ctr" rtl="0">
                        <a:spcBef>
                          <a:spcPts val="5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339884">
                <a:tc>
                  <a:txBody>
                    <a:bodyPr/>
                    <a:lstStyle/>
                    <a:p>
                      <a:pPr marL="9144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3</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Cash Flow Statements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7470" marR="3175" lvl="0" indent="0" algn="ctr" rtl="0">
                        <a:spcBef>
                          <a:spcPts val="5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376555" lvl="0" indent="0" algn="l" rtl="0">
                        <a:spcBef>
                          <a:spcPts val="5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221615" marR="136525" lvl="0" indent="0" algn="ctr" rtl="0">
                        <a:spcBef>
                          <a:spcPts val="5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419100" marR="325755" lvl="0" indent="0" algn="ctr" rtl="0">
                        <a:spcBef>
                          <a:spcPts val="5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413053">
                <a:tc>
                  <a:txBody>
                    <a:bodyPr/>
                    <a:lstStyle/>
                    <a:p>
                      <a:pPr marL="9144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4</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marR="90805" lvl="0" indent="0"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Contingencies and Events Occurring After the Balance Sheet Date</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7470" marR="317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376555" lvl="0" indent="0" algn="l"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221615" marR="13652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419100" marR="32575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413053">
                <a:tc>
                  <a:txBody>
                    <a:bodyPr/>
                    <a:lstStyle/>
                    <a:p>
                      <a:pPr marL="9144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5</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marR="92075" lvl="0" indent="0"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Net Profit or Loss for the Period, Prior Period Items and Changes in Accounting Policies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7470" marR="3175" lvl="0" indent="0" algn="ctr" rtl="0">
                        <a:spcBef>
                          <a:spcPts val="54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376555" lvl="0" indent="0" algn="l"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221615" marR="13652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419100" marR="32575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339884">
                <a:tc>
                  <a:txBody>
                    <a:bodyPr/>
                    <a:lstStyle/>
                    <a:p>
                      <a:pPr marL="9144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7</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Construction Contracts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7470" marR="3175" lvl="0" indent="0" algn="ctr" rtl="0">
                        <a:spcBef>
                          <a:spcPts val="54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376555" lvl="0" indent="0" algn="l" rtl="0">
                        <a:spcBef>
                          <a:spcPts val="54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221615" marR="13652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419100" marR="32575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339884">
                <a:tc>
                  <a:txBody>
                    <a:bodyPr/>
                    <a:lstStyle/>
                    <a:p>
                      <a:pPr marL="9144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9</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Revenue Recognition</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7470" marR="3175" lvl="0" indent="0" algn="ctr" rtl="0">
                        <a:spcBef>
                          <a:spcPts val="54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376555" lvl="0" indent="0" algn="l" rtl="0">
                        <a:spcBef>
                          <a:spcPts val="54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221615" marR="13652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419100" marR="32575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706912">
                <a:tc>
                  <a:txBody>
                    <a:bodyPr/>
                    <a:lstStyle/>
                    <a:p>
                      <a:pPr marL="9144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10</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Property, Plant &amp; Equipment</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7470" marR="3175" lvl="0" indent="0" algn="ctr" rtl="0">
                        <a:spcBef>
                          <a:spcPts val="54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375920" lvl="0" indent="0" algn="l" rtl="0">
                        <a:spcBef>
                          <a:spcPts val="54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01600" marR="92710"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32080" marR="114300" lvl="0" indent="-10794" algn="l" rtl="0">
                        <a:lnSpc>
                          <a:spcPct val="103750"/>
                        </a:lnSpc>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r h="706912">
                <a:tc>
                  <a:txBody>
                    <a:bodyPr/>
                    <a:lstStyle/>
                    <a:p>
                      <a:pPr marL="9144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11</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lvl="0" indent="0" algn="l" rtl="0">
                        <a:lnSpc>
                          <a:spcPct val="103750"/>
                        </a:lnSpc>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The Effects of Changes in Foreign Exchange Rates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7470" marR="3175" lvl="0" indent="0" algn="ctr" rtl="0">
                        <a:spcBef>
                          <a:spcPts val="54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375920" lvl="0" indent="0" algn="l" rtl="0">
                        <a:spcBef>
                          <a:spcPts val="54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01600" marR="92710"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32080" marR="114300"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bl>
          </a:graphicData>
        </a:graphic>
      </p:graphicFrame>
    </p:spTree>
    <p:extLst>
      <p:ext uri="{BB962C8B-B14F-4D97-AF65-F5344CB8AC3E}">
        <p14:creationId xmlns:p14="http://schemas.microsoft.com/office/powerpoint/2010/main" val="406334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d42a973b8e_0_100"/>
          <p:cNvSpPr txBox="1">
            <a:spLocks noGrp="1"/>
          </p:cNvSpPr>
          <p:nvPr>
            <p:ph type="title"/>
          </p:nvPr>
        </p:nvSpPr>
        <p:spPr>
          <a:xfrm>
            <a:off x="1506583" y="212249"/>
            <a:ext cx="6144115" cy="565539"/>
          </a:xfrm>
          <a:prstGeom prst="rect">
            <a:avLst/>
          </a:prstGeom>
        </p:spPr>
        <p:txBody>
          <a:bodyPr spcFirstLastPara="1" wrap="square" lIns="0" tIns="0" rIns="0" bIns="0" anchor="t" anchorCtr="0">
            <a:spAutoFit/>
          </a:bodyPr>
          <a:lstStyle/>
          <a:p>
            <a:pPr marL="1337309" algn="ctr">
              <a:spcBef>
                <a:spcPts val="41"/>
              </a:spcBef>
              <a:buSzPts val="1100"/>
            </a:pPr>
            <a:r>
              <a:rPr lang="en-US" sz="1600" b="1" dirty="0">
                <a:solidFill>
                  <a:srgbClr val="002060"/>
                </a:solidFill>
                <a:latin typeface="Bookman Old Style" panose="02050604050505020204" pitchFamily="18" charset="0"/>
                <a:ea typeface="Arial"/>
                <a:cs typeface="Arial"/>
                <a:sym typeface="Arial"/>
              </a:rPr>
              <a:t>Applicability Matrix – Standard-wise</a:t>
            </a:r>
            <a:r>
              <a:rPr lang="en-US" sz="1650" b="1" dirty="0">
                <a:solidFill>
                  <a:srgbClr val="8CA53E"/>
                </a:solidFill>
                <a:latin typeface="Bookman Old Style" panose="02050604050505020204" pitchFamily="18" charset="0"/>
                <a:ea typeface="Arial"/>
                <a:cs typeface="Arial"/>
                <a:sym typeface="Arial"/>
              </a:rPr>
              <a:t>	</a:t>
            </a:r>
            <a:endParaRPr sz="1650" b="1" dirty="0">
              <a:solidFill>
                <a:schemeClr val="dk1"/>
              </a:solidFill>
              <a:latin typeface="Bookman Old Style" panose="02050604050505020204" pitchFamily="18" charset="0"/>
              <a:ea typeface="Arial"/>
              <a:cs typeface="Arial"/>
              <a:sym typeface="Arial"/>
            </a:endParaRPr>
          </a:p>
          <a:p>
            <a:pPr algn="ctr"/>
            <a:endParaRPr sz="2025" dirty="0"/>
          </a:p>
        </p:txBody>
      </p:sp>
      <p:graphicFrame>
        <p:nvGraphicFramePr>
          <p:cNvPr id="158" name="Google Shape;158;g1d42a973b8e_0_100"/>
          <p:cNvGraphicFramePr/>
          <p:nvPr>
            <p:extLst>
              <p:ext uri="{D42A27DB-BD31-4B8C-83A1-F6EECF244321}">
                <p14:modId xmlns:p14="http://schemas.microsoft.com/office/powerpoint/2010/main" val="1254676267"/>
              </p:ext>
            </p:extLst>
          </p:nvPr>
        </p:nvGraphicFramePr>
        <p:xfrm>
          <a:off x="0" y="552586"/>
          <a:ext cx="9144000" cy="4590913"/>
        </p:xfrm>
        <a:graphic>
          <a:graphicData uri="http://schemas.openxmlformats.org/drawingml/2006/table">
            <a:tbl>
              <a:tblPr bandRow="1" bandCol="1">
                <a:noFill/>
              </a:tblPr>
              <a:tblGrid>
                <a:gridCol w="726554"/>
                <a:gridCol w="3632773"/>
                <a:gridCol w="1180652"/>
                <a:gridCol w="1180652"/>
                <a:gridCol w="1180652"/>
                <a:gridCol w="1242717"/>
              </a:tblGrid>
              <a:tr h="365083">
                <a:tc>
                  <a:txBody>
                    <a:bodyPr/>
                    <a:lstStyle/>
                    <a:p>
                      <a:pPr marL="91440" lvl="0" indent="0" algn="l"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AS</a:t>
                      </a:r>
                      <a:endParaRPr sz="1200" b="1" dirty="0">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1440" lvl="0" indent="0" algn="l"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AS Description</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0805" lvl="0" indent="0" algn="l"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Level I</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0805" lvl="0" indent="0" algn="l"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Level II</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73660" marR="136525" lvl="0" indent="0" algn="ctr"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Level III</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1440" lvl="0" indent="0" algn="l" rtl="0">
                        <a:spcBef>
                          <a:spcPts val="330"/>
                        </a:spcBef>
                        <a:spcAft>
                          <a:spcPts val="0"/>
                        </a:spcAft>
                        <a:buNone/>
                      </a:pPr>
                      <a:r>
                        <a:rPr lang="en-US" sz="1200" b="1">
                          <a:solidFill>
                            <a:srgbClr val="FFFFFF"/>
                          </a:solidFill>
                          <a:latin typeface="Bookman Old Style" panose="02050604050505020204" pitchFamily="18" charset="0"/>
                          <a:cs typeface="Arial" panose="020B0604020202020204" pitchFamily="34" charset="0"/>
                        </a:rPr>
                        <a:t>Level IV</a:t>
                      </a:r>
                      <a:endParaRPr sz="1200" b="1">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r>
              <a:tr h="365774">
                <a:tc>
                  <a:txBody>
                    <a:bodyPr/>
                    <a:lstStyle/>
                    <a:p>
                      <a:pPr marL="91440" lvl="0" indent="0" algn="l" rtl="0">
                        <a:spcBef>
                          <a:spcPts val="2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AS 12</a:t>
                      </a:r>
                      <a:endParaRPr sz="900" dirty="0">
                        <a:latin typeface="Bookman Old Style" panose="02050604050505020204" pitchFamily="18" charset="0"/>
                        <a:ea typeface="Arial MT"/>
                        <a:cs typeface="Arial" panose="020B0604020202020204" pitchFamily="34" charset="0"/>
                        <a:sym typeface="Arial M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91440" lvl="0" indent="0" algn="l" rtl="0">
                        <a:spcBef>
                          <a:spcPts val="2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Accounting for Government Grants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221615" marR="136525" lvl="0" indent="0" algn="ctr" rtl="0">
                        <a:spcBef>
                          <a:spcPts val="45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8890" lvl="0" indent="0" algn="ctr" rtl="0">
                        <a:spcBef>
                          <a:spcPts val="2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8890" lvl="0" indent="0" algn="ctr" rtl="0">
                        <a:spcBef>
                          <a:spcPts val="2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17145" lvl="0" indent="0" algn="ctr" rtl="0">
                        <a:spcBef>
                          <a:spcPts val="2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r>
              <a:tr h="655545">
                <a:tc>
                  <a:txBody>
                    <a:bodyPr/>
                    <a:lstStyle/>
                    <a:p>
                      <a:pPr marL="91440" lvl="0" indent="0" algn="l" rtl="0">
                        <a:spcBef>
                          <a:spcPts val="385"/>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13</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Accounting for Investments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889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89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89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32080" marR="114300" lvl="0" indent="-10794" algn="l" rtl="0">
                        <a:lnSpc>
                          <a:spcPct val="103750"/>
                        </a:lnSpc>
                        <a:spcBef>
                          <a:spcPts val="385"/>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r h="378546">
                <a:tc>
                  <a:txBody>
                    <a:bodyPr/>
                    <a:lstStyle/>
                    <a:p>
                      <a:pPr marL="91440" lvl="0" indent="0" algn="l" rtl="0">
                        <a:spcBef>
                          <a:spcPts val="385"/>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14</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Accounting for Amalgamations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889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89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89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7145"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655545">
                <a:tc>
                  <a:txBody>
                    <a:bodyPr/>
                    <a:lstStyle/>
                    <a:p>
                      <a:pPr marL="9144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AS 15</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Employee Benefits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8890" lvl="0" indent="0" algn="ctr" rtl="0">
                        <a:spcBef>
                          <a:spcPts val="310"/>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02235" marR="92075" lvl="0" indent="152399" algn="l" rtl="0">
                        <a:lnSpc>
                          <a:spcPct val="103750"/>
                        </a:lnSpc>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Certain Exemptions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02235" marR="92075" lvl="0" indent="152399" algn="l" rtl="0">
                        <a:lnSpc>
                          <a:spcPct val="103750"/>
                        </a:lnSpc>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Certain Exemptions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32080" marR="114300" lvl="0" indent="152400" algn="l" rtl="0">
                        <a:lnSpc>
                          <a:spcPct val="103750"/>
                        </a:lnSpc>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Certain Exemptions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r h="378546">
                <a:tc>
                  <a:txBody>
                    <a:bodyPr/>
                    <a:lstStyle/>
                    <a:p>
                      <a:pPr marL="9144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16</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144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Borrowing Costs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8255" lvl="0" indent="0" algn="ctr" rtl="0">
                        <a:spcBef>
                          <a:spcPts val="310"/>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255"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255"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651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378546">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17</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Segment Reporting</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8255"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255"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255"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6510"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379237">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18</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Related Party Disclosures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8255"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255"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255"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6510"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655545">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19</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Leases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7620"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01600" marR="92710"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01600" marR="92710"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32080" marR="114300"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r h="378546">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20</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Earnings Per Share</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8255"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255"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8255"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6510"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bl>
          </a:graphicData>
        </a:graphic>
      </p:graphicFrame>
    </p:spTree>
    <p:extLst>
      <p:ext uri="{BB962C8B-B14F-4D97-AF65-F5344CB8AC3E}">
        <p14:creationId xmlns:p14="http://schemas.microsoft.com/office/powerpoint/2010/main" val="220673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d42a973b8e_0_109"/>
          <p:cNvSpPr txBox="1">
            <a:spLocks noGrp="1"/>
          </p:cNvSpPr>
          <p:nvPr>
            <p:ph type="title"/>
          </p:nvPr>
        </p:nvSpPr>
        <p:spPr>
          <a:xfrm>
            <a:off x="1983620" y="0"/>
            <a:ext cx="5058450" cy="410369"/>
          </a:xfrm>
          <a:prstGeom prst="rect">
            <a:avLst/>
          </a:prstGeom>
        </p:spPr>
        <p:txBody>
          <a:bodyPr spcFirstLastPara="1" wrap="square" lIns="0" tIns="0" rIns="0" bIns="0" anchor="t" anchorCtr="0">
            <a:spAutoFit/>
          </a:bodyPr>
          <a:lstStyle/>
          <a:p>
            <a:pPr algn="ctr">
              <a:spcBef>
                <a:spcPts val="750"/>
              </a:spcBef>
              <a:buSzPts val="1100"/>
            </a:pPr>
            <a:r>
              <a:rPr lang="en-US" sz="2000" b="1" dirty="0">
                <a:solidFill>
                  <a:srgbClr val="002060"/>
                </a:solidFill>
                <a:latin typeface="Bookman Old Style" panose="02050604050505020204" pitchFamily="18" charset="0"/>
                <a:ea typeface="Cambria"/>
                <a:cs typeface="Cambria"/>
                <a:sym typeface="Cambria"/>
              </a:rPr>
              <a:t>Applicability Matrix – Standard-wise</a:t>
            </a:r>
            <a:endParaRPr sz="2400" dirty="0">
              <a:solidFill>
                <a:srgbClr val="002060"/>
              </a:solidFill>
              <a:latin typeface="Bookman Old Style" panose="02050604050505020204" pitchFamily="18" charset="0"/>
            </a:endParaRPr>
          </a:p>
        </p:txBody>
      </p:sp>
      <p:graphicFrame>
        <p:nvGraphicFramePr>
          <p:cNvPr id="164" name="Google Shape;164;g1d42a973b8e_0_109"/>
          <p:cNvGraphicFramePr/>
          <p:nvPr>
            <p:extLst>
              <p:ext uri="{D42A27DB-BD31-4B8C-83A1-F6EECF244321}">
                <p14:modId xmlns:p14="http://schemas.microsoft.com/office/powerpoint/2010/main" val="1964258020"/>
              </p:ext>
            </p:extLst>
          </p:nvPr>
        </p:nvGraphicFramePr>
        <p:xfrm>
          <a:off x="1" y="542124"/>
          <a:ext cx="9143998" cy="4601375"/>
        </p:xfrm>
        <a:graphic>
          <a:graphicData uri="http://schemas.openxmlformats.org/drawingml/2006/table">
            <a:tbl>
              <a:tblPr bandRow="1" bandCol="1">
                <a:noFill/>
              </a:tblPr>
              <a:tblGrid>
                <a:gridCol w="813421"/>
                <a:gridCol w="4171724"/>
                <a:gridCol w="1021978"/>
                <a:gridCol w="1102552"/>
                <a:gridCol w="1119998"/>
                <a:gridCol w="914325"/>
              </a:tblGrid>
              <a:tr h="451888">
                <a:tc>
                  <a:txBody>
                    <a:bodyPr/>
                    <a:lstStyle/>
                    <a:p>
                      <a:pPr marL="91440" lvl="0" indent="0" algn="l"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AS</a:t>
                      </a:r>
                      <a:endParaRPr sz="1200" b="1" dirty="0">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1440" lvl="0" indent="0" algn="l"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AS Description</a:t>
                      </a:r>
                      <a:endParaRPr sz="1200" b="1" dirty="0">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77470" marR="83185" lvl="0" indent="0" algn="ctr"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Level I</a:t>
                      </a:r>
                      <a:endParaRPr sz="1200" b="1" dirty="0">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0805" lvl="0" indent="0" algn="l"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Level II</a:t>
                      </a:r>
                      <a:endParaRPr sz="1200" b="1" dirty="0">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0805" lvl="0" indent="0" algn="l"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Level III</a:t>
                      </a:r>
                      <a:endParaRPr sz="1200" b="1" dirty="0">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91440" lvl="0" indent="0" algn="l" rtl="0">
                        <a:spcBef>
                          <a:spcPts val="330"/>
                        </a:spcBef>
                        <a:spcAft>
                          <a:spcPts val="0"/>
                        </a:spcAft>
                        <a:buNone/>
                      </a:pPr>
                      <a:r>
                        <a:rPr lang="en-US" sz="1200" b="1" dirty="0">
                          <a:solidFill>
                            <a:srgbClr val="FFFFFF"/>
                          </a:solidFill>
                          <a:latin typeface="Bookman Old Style" panose="02050604050505020204" pitchFamily="18" charset="0"/>
                          <a:cs typeface="Arial" panose="020B0604020202020204" pitchFamily="34" charset="0"/>
                        </a:rPr>
                        <a:t>Level IV</a:t>
                      </a:r>
                      <a:endParaRPr sz="1200" b="1" dirty="0">
                        <a:latin typeface="Bookman Old Style" panose="02050604050505020204" pitchFamily="18" charset="0"/>
                        <a:cs typeface="Arial" panose="020B0604020202020204" pitchFamily="34" charset="0"/>
                      </a:endParaRPr>
                    </a:p>
                  </a:txBody>
                  <a:tcPr marL="0" marR="0" marT="0" marB="0">
                    <a:lnB w="38100" cap="flat" cmpd="sng">
                      <a:solidFill>
                        <a:srgbClr val="FFFFFF"/>
                      </a:solidFill>
                      <a:prstDash val="solid"/>
                      <a:round/>
                      <a:headEnd type="none" w="sm" len="sm"/>
                      <a:tailEnd type="none" w="sm" len="sm"/>
                    </a:lnB>
                    <a:solidFill>
                      <a:srgbClr val="8CA53E"/>
                    </a:solidFill>
                  </a:tcPr>
                </a:tc>
              </a:tr>
              <a:tr h="191993">
                <a:tc>
                  <a:txBody>
                    <a:bodyPr/>
                    <a:lstStyle/>
                    <a:p>
                      <a:pPr marL="91440" lvl="0" indent="0" algn="l" rtl="0">
                        <a:spcBef>
                          <a:spcPts val="285"/>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21</a:t>
                      </a:r>
                      <a:endParaRPr sz="900">
                        <a:latin typeface="Bookman Old Style" panose="02050604050505020204" pitchFamily="18" charset="0"/>
                        <a:ea typeface="Arial MT"/>
                        <a:cs typeface="Arial" panose="020B0604020202020204" pitchFamily="34" charset="0"/>
                        <a:sym typeface="Arial M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90805" lvl="0" indent="0" algn="l" rtl="0">
                        <a:spcBef>
                          <a:spcPts val="2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Consolidated Financial Statements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0" lvl="0" indent="0" algn="ctr" rtl="0">
                        <a:spcBef>
                          <a:spcPts val="2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13334" lvl="0" indent="0" algn="ctr" rtl="0">
                        <a:spcBef>
                          <a:spcPts val="2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13970" lvl="0" indent="0" algn="ctr" rtl="0">
                        <a:spcBef>
                          <a:spcPts val="2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17145" lvl="0" indent="0" algn="ctr" rtl="0">
                        <a:spcBef>
                          <a:spcPts val="2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lnT w="38100" cap="flat" cmpd="sng">
                      <a:solidFill>
                        <a:srgbClr val="FFFFFF"/>
                      </a:solidFill>
                      <a:prstDash val="solid"/>
                      <a:round/>
                      <a:headEnd type="none" w="sm" len="sm"/>
                      <a:tailEnd type="none" w="sm" len="sm"/>
                    </a:lnT>
                    <a:solidFill>
                      <a:srgbClr val="8CA53E"/>
                    </a:solidFill>
                  </a:tcPr>
                </a:tc>
              </a:tr>
              <a:tr h="704899">
                <a:tc>
                  <a:txBody>
                    <a:bodyPr/>
                    <a:lstStyle/>
                    <a:p>
                      <a:pPr marL="90805" lvl="0" indent="0" algn="l" rtl="0">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AS 22</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lvl="0" indent="0" algn="l" rtl="0">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Accounting for Taxes on Income</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0" lvl="0" indent="0" algn="ctr" rtl="0">
                        <a:spcBef>
                          <a:spcPts val="310"/>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3334"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3970" lvl="0" indent="0" algn="ctr" rtl="0">
                        <a:spcBef>
                          <a:spcPts val="310"/>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82880" marR="112395" lvl="0" indent="-50800" algn="l" rtl="0">
                        <a:lnSpc>
                          <a:spcPct val="103750"/>
                        </a:lnSpc>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Current Tax Provisions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r h="369670">
                <a:tc>
                  <a:txBody>
                    <a:bodyPr/>
                    <a:lstStyle/>
                    <a:p>
                      <a:pPr marL="90805" lvl="0" indent="0" algn="l" rtl="0">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AS 23</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marR="74295" lvl="0" indent="0" algn="l" rtl="0">
                        <a:lnSpc>
                          <a:spcPct val="103750"/>
                        </a:lnSpc>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Accounting for Investments in Associates in Consolidated Financial Statements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0" marR="635"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270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3334"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651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199105">
                <a:tc>
                  <a:txBody>
                    <a:bodyPr/>
                    <a:lstStyle/>
                    <a:p>
                      <a:pPr marL="90805" lvl="0" indent="0" algn="l" rtl="0">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AS 24</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805" lvl="0" indent="0" algn="l" rtl="0">
                        <a:spcBef>
                          <a:spcPts val="385"/>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Discontinuing Operations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0" marR="635" lvl="0" indent="0" algn="ctr" rtl="0">
                        <a:spcBef>
                          <a:spcPts val="310"/>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270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3334"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651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199453">
                <a:tc>
                  <a:txBody>
                    <a:bodyPr/>
                    <a:lstStyle/>
                    <a:p>
                      <a:pPr marL="90805"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25</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17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Interim Financial Reporting</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0" marR="1905" lvl="0" indent="0" algn="ctr" rtl="0">
                        <a:spcBef>
                          <a:spcPts val="310"/>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270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2700"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5875" lvl="0" indent="0" algn="ctr" rtl="0">
                        <a:spcBef>
                          <a:spcPts val="310"/>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704899">
                <a:tc>
                  <a:txBody>
                    <a:bodyPr/>
                    <a:lstStyle/>
                    <a:p>
                      <a:pPr marL="9017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26</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170" lvl="0" indent="0" algn="l" rtl="0">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Intangible Assets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0" marR="1270"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2065"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2700"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41605" marR="118745" lvl="0" indent="-10794" algn="l" rtl="0">
                        <a:lnSpc>
                          <a:spcPct val="103750"/>
                        </a:lnSpc>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r h="369670">
                <a:tc>
                  <a:txBody>
                    <a:bodyPr/>
                    <a:lstStyle/>
                    <a:p>
                      <a:pPr marL="9017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27</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170" marR="88265" lvl="0" indent="0"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Financial Reporting of	Interests in Joint Ventures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0" marR="1270"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2065"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2700"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5875"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r>
              <a:tr h="704899">
                <a:tc>
                  <a:txBody>
                    <a:bodyPr/>
                    <a:lstStyle/>
                    <a:p>
                      <a:pPr marL="9017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28</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17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Impairment of Assets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0" marR="1270" lvl="0" indent="0" algn="ctr" rtl="0">
                        <a:spcBef>
                          <a:spcPts val="305"/>
                        </a:spcBef>
                        <a:spcAft>
                          <a:spcPts val="0"/>
                        </a:spcAft>
                        <a:buNone/>
                      </a:pPr>
                      <a:r>
                        <a:rPr lang="en-US" sz="900" dirty="0">
                          <a:solidFill>
                            <a:srgbClr val="FFFFFF"/>
                          </a:solidFill>
                          <a:latin typeface="Bookman Old Style" panose="02050604050505020204" pitchFamily="18" charset="0"/>
                          <a:ea typeface="Marlett"/>
                          <a:cs typeface="Arial" panose="020B0604020202020204" pitchFamily="34" charset="0"/>
                          <a:sym typeface="Marlett"/>
                        </a:rPr>
                        <a:t></a:t>
                      </a:r>
                      <a:endParaRPr sz="900" dirty="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41605" marR="122554"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31445" marR="111760" lvl="0" indent="-10795"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41605" marR="118745" lvl="0" indent="-10794" algn="l" rtl="0">
                        <a:lnSpc>
                          <a:spcPct val="103750"/>
                        </a:lnSpc>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r h="704899">
                <a:tc>
                  <a:txBody>
                    <a:bodyPr/>
                    <a:lstStyle/>
                    <a:p>
                      <a:pPr marL="90170" lvl="0" indent="0" algn="l" rtl="0">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AS 29</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90170" marR="82550" lvl="0" indent="0" algn="l" rtl="0">
                        <a:lnSpc>
                          <a:spcPct val="103750"/>
                        </a:lnSpc>
                        <a:spcBef>
                          <a:spcPts val="380"/>
                        </a:spcBef>
                        <a:spcAft>
                          <a:spcPts val="0"/>
                        </a:spcAft>
                        <a:buNone/>
                      </a:pPr>
                      <a:r>
                        <a:rPr lang="en-US" sz="900">
                          <a:solidFill>
                            <a:srgbClr val="FFFFFF"/>
                          </a:solidFill>
                          <a:latin typeface="Bookman Old Style" panose="02050604050505020204" pitchFamily="18" charset="0"/>
                          <a:ea typeface="Arial MT"/>
                          <a:cs typeface="Arial" panose="020B0604020202020204" pitchFamily="34" charset="0"/>
                          <a:sym typeface="Arial MT"/>
                        </a:rPr>
                        <a:t>Provisions,	Contingent	Liabilities	and Contingent Assets</a:t>
                      </a:r>
                      <a:endParaRPr sz="90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0" marR="1270" lvl="0" indent="0" algn="ctr" rtl="0">
                        <a:spcBef>
                          <a:spcPts val="305"/>
                        </a:spcBef>
                        <a:spcAft>
                          <a:spcPts val="0"/>
                        </a:spcAft>
                        <a:buNone/>
                      </a:pPr>
                      <a:r>
                        <a:rPr lang="en-US" sz="900">
                          <a:solidFill>
                            <a:srgbClr val="FFFFFF"/>
                          </a:solidFill>
                          <a:latin typeface="Bookman Old Style" panose="02050604050505020204" pitchFamily="18" charset="0"/>
                          <a:ea typeface="Marlett"/>
                          <a:cs typeface="Arial" panose="020B0604020202020204" pitchFamily="34" charset="0"/>
                          <a:sym typeface="Marlett"/>
                        </a:rPr>
                        <a:t></a:t>
                      </a:r>
                      <a:endParaRPr sz="900">
                        <a:latin typeface="Bookman Old Style" panose="02050604050505020204" pitchFamily="18" charset="0"/>
                        <a:ea typeface="Marlett"/>
                        <a:cs typeface="Arial" panose="020B0604020202020204" pitchFamily="34" charset="0"/>
                        <a:sym typeface="Marlett"/>
                      </a:endParaRPr>
                    </a:p>
                  </a:txBody>
                  <a:tcPr marL="0" marR="0" marT="0" marB="0">
                    <a:solidFill>
                      <a:srgbClr val="8CA53E"/>
                    </a:solidFill>
                  </a:tcPr>
                </a:tc>
                <a:tc>
                  <a:txBody>
                    <a:bodyPr/>
                    <a:lstStyle/>
                    <a:p>
                      <a:pPr marL="141605" marR="122554"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32080" marR="111125"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c>
                  <a:txBody>
                    <a:bodyPr/>
                    <a:lstStyle/>
                    <a:p>
                      <a:pPr marL="142240" marR="118110" lvl="0" indent="-10794" algn="l" rtl="0">
                        <a:lnSpc>
                          <a:spcPct val="103750"/>
                        </a:lnSpc>
                        <a:spcBef>
                          <a:spcPts val="380"/>
                        </a:spcBef>
                        <a:spcAft>
                          <a:spcPts val="0"/>
                        </a:spcAft>
                        <a:buNone/>
                      </a:pPr>
                      <a:r>
                        <a:rPr lang="en-US" sz="900" dirty="0">
                          <a:solidFill>
                            <a:srgbClr val="FFFFFF"/>
                          </a:solidFill>
                          <a:latin typeface="Bookman Old Style" panose="02050604050505020204" pitchFamily="18" charset="0"/>
                          <a:ea typeface="Arial MT"/>
                          <a:cs typeface="Arial" panose="020B0604020202020204" pitchFamily="34" charset="0"/>
                          <a:sym typeface="Arial MT"/>
                        </a:rPr>
                        <a:t>Disclosures Exemptions</a:t>
                      </a:r>
                      <a:endParaRPr sz="900" dirty="0">
                        <a:latin typeface="Bookman Old Style" panose="02050604050505020204" pitchFamily="18" charset="0"/>
                        <a:ea typeface="Arial MT"/>
                        <a:cs typeface="Arial" panose="020B0604020202020204" pitchFamily="34" charset="0"/>
                        <a:sym typeface="Arial MT"/>
                      </a:endParaRPr>
                    </a:p>
                  </a:txBody>
                  <a:tcPr marL="0" marR="0" marT="0" marB="0">
                    <a:solidFill>
                      <a:srgbClr val="8CA53E"/>
                    </a:solidFill>
                  </a:tcPr>
                </a:tc>
              </a:tr>
            </a:tbl>
          </a:graphicData>
        </a:graphic>
      </p:graphicFrame>
    </p:spTree>
    <p:extLst>
      <p:ext uri="{BB962C8B-B14F-4D97-AF65-F5344CB8AC3E}">
        <p14:creationId xmlns:p14="http://schemas.microsoft.com/office/powerpoint/2010/main" val="65160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d42a973b8e_0_118"/>
          <p:cNvSpPr txBox="1">
            <a:spLocks noGrp="1"/>
          </p:cNvSpPr>
          <p:nvPr>
            <p:ph type="title"/>
          </p:nvPr>
        </p:nvSpPr>
        <p:spPr>
          <a:xfrm>
            <a:off x="1825738" y="217276"/>
            <a:ext cx="5058450" cy="276999"/>
          </a:xfrm>
          <a:prstGeom prst="rect">
            <a:avLst/>
          </a:prstGeom>
        </p:spPr>
        <p:txBody>
          <a:bodyPr spcFirstLastPara="1" wrap="square" lIns="0" tIns="0" rIns="0" bIns="0" anchor="t" anchorCtr="0">
            <a:spAutoFit/>
          </a:bodyPr>
          <a:lstStyle/>
          <a:p>
            <a:pPr algn="ctr">
              <a:buSzPts val="1100"/>
            </a:pPr>
            <a:r>
              <a:rPr lang="en-US" sz="1800" b="1" dirty="0">
                <a:solidFill>
                  <a:srgbClr val="002060"/>
                </a:solidFill>
                <a:latin typeface="Bookman Old Style" panose="02050604050505020204" pitchFamily="18" charset="0"/>
              </a:rPr>
              <a:t>Applicability Matrix – In Numbers</a:t>
            </a:r>
            <a:endParaRPr sz="3200" dirty="0">
              <a:solidFill>
                <a:srgbClr val="002060"/>
              </a:solidFill>
              <a:latin typeface="Bookman Old Style" panose="02050604050505020204" pitchFamily="18" charset="0"/>
            </a:endParaRPr>
          </a:p>
        </p:txBody>
      </p:sp>
      <p:graphicFrame>
        <p:nvGraphicFramePr>
          <p:cNvPr id="170" name="Google Shape;170;g1d42a973b8e_0_118"/>
          <p:cNvGraphicFramePr/>
          <p:nvPr>
            <p:extLst>
              <p:ext uri="{D42A27DB-BD31-4B8C-83A1-F6EECF244321}">
                <p14:modId xmlns:p14="http://schemas.microsoft.com/office/powerpoint/2010/main" val="1731785926"/>
              </p:ext>
            </p:extLst>
          </p:nvPr>
        </p:nvGraphicFramePr>
        <p:xfrm>
          <a:off x="0" y="684156"/>
          <a:ext cx="9078215" cy="3986521"/>
        </p:xfrm>
        <a:graphic>
          <a:graphicData uri="http://schemas.openxmlformats.org/drawingml/2006/table">
            <a:tbl>
              <a:tblPr bandRow="1" bandCol="1">
                <a:noFill/>
              </a:tblPr>
              <a:tblGrid>
                <a:gridCol w="3348375"/>
                <a:gridCol w="1371361"/>
                <a:gridCol w="1371361"/>
                <a:gridCol w="1371361"/>
                <a:gridCol w="1615757"/>
              </a:tblGrid>
              <a:tr h="554605">
                <a:tc>
                  <a:txBody>
                    <a:bodyPr/>
                    <a:lstStyle/>
                    <a:p>
                      <a:pPr marL="0" lvl="0" indent="0" algn="l" rtl="0">
                        <a:spcBef>
                          <a:spcPts val="0"/>
                        </a:spcBef>
                        <a:spcAft>
                          <a:spcPts val="0"/>
                        </a:spcAft>
                        <a:buNone/>
                      </a:pPr>
                      <a:r>
                        <a:rPr lang="en-US" sz="900" b="1" dirty="0">
                          <a:solidFill>
                            <a:schemeClr val="lt1"/>
                          </a:solidFill>
                          <a:latin typeface="Bookman Old Style" panose="02050604050505020204" pitchFamily="18" charset="0"/>
                          <a:ea typeface="Libre Franklin Medium"/>
                          <a:cs typeface="Libre Franklin Medium"/>
                          <a:sym typeface="Libre Franklin Medium"/>
                        </a:rPr>
                        <a:t>Applicability</a:t>
                      </a:r>
                      <a:endParaRPr sz="900" b="1"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0" lvl="0" indent="0" algn="l" rtl="0">
                        <a:spcBef>
                          <a:spcPts val="0"/>
                        </a:spcBef>
                        <a:spcAft>
                          <a:spcPts val="0"/>
                        </a:spcAft>
                        <a:buNone/>
                      </a:pPr>
                      <a:r>
                        <a:rPr lang="en-US" sz="900" b="1">
                          <a:solidFill>
                            <a:schemeClr val="lt1"/>
                          </a:solidFill>
                          <a:latin typeface="Bookman Old Style" panose="02050604050505020204" pitchFamily="18" charset="0"/>
                          <a:ea typeface="Libre Franklin Medium"/>
                          <a:cs typeface="Libre Franklin Medium"/>
                          <a:sym typeface="Libre Franklin Medium"/>
                        </a:rPr>
                        <a:t>Level I</a:t>
                      </a:r>
                      <a:endParaRPr sz="900" b="1">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0" lvl="0" indent="0" algn="l" rtl="0">
                        <a:spcBef>
                          <a:spcPts val="0"/>
                        </a:spcBef>
                        <a:spcAft>
                          <a:spcPts val="0"/>
                        </a:spcAft>
                        <a:buNone/>
                      </a:pPr>
                      <a:r>
                        <a:rPr lang="en-US" sz="900" b="1">
                          <a:solidFill>
                            <a:schemeClr val="lt1"/>
                          </a:solidFill>
                          <a:latin typeface="Bookman Old Style" panose="02050604050505020204" pitchFamily="18" charset="0"/>
                          <a:ea typeface="Libre Franklin Medium"/>
                          <a:cs typeface="Libre Franklin Medium"/>
                          <a:sym typeface="Libre Franklin Medium"/>
                        </a:rPr>
                        <a:t>Level II</a:t>
                      </a:r>
                      <a:endParaRPr sz="900" b="1">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0" lvl="0" indent="0" algn="l" rtl="0">
                        <a:spcBef>
                          <a:spcPts val="0"/>
                        </a:spcBef>
                        <a:spcAft>
                          <a:spcPts val="0"/>
                        </a:spcAft>
                        <a:buNone/>
                      </a:pPr>
                      <a:r>
                        <a:rPr lang="en-US" sz="900" b="1">
                          <a:solidFill>
                            <a:schemeClr val="lt1"/>
                          </a:solidFill>
                          <a:latin typeface="Bookman Old Style" panose="02050604050505020204" pitchFamily="18" charset="0"/>
                          <a:ea typeface="Libre Franklin Medium"/>
                          <a:cs typeface="Libre Franklin Medium"/>
                          <a:sym typeface="Libre Franklin Medium"/>
                        </a:rPr>
                        <a:t>Level III</a:t>
                      </a:r>
                      <a:endParaRPr sz="900" b="1">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B w="38100" cap="flat" cmpd="sng">
                      <a:solidFill>
                        <a:srgbClr val="FFFFFF"/>
                      </a:solidFill>
                      <a:prstDash val="solid"/>
                      <a:round/>
                      <a:headEnd type="none" w="sm" len="sm"/>
                      <a:tailEnd type="none" w="sm" len="sm"/>
                    </a:lnB>
                    <a:solidFill>
                      <a:srgbClr val="8CA53E"/>
                    </a:solidFill>
                  </a:tcPr>
                </a:tc>
                <a:tc>
                  <a:txBody>
                    <a:bodyPr/>
                    <a:lstStyle/>
                    <a:p>
                      <a:pPr marL="0" lvl="0" indent="0" algn="l" rtl="0">
                        <a:spcBef>
                          <a:spcPts val="0"/>
                        </a:spcBef>
                        <a:spcAft>
                          <a:spcPts val="0"/>
                        </a:spcAft>
                        <a:buNone/>
                      </a:pPr>
                      <a:r>
                        <a:rPr lang="en-US" sz="900" b="1">
                          <a:solidFill>
                            <a:schemeClr val="lt1"/>
                          </a:solidFill>
                          <a:latin typeface="Bookman Old Style" panose="02050604050505020204" pitchFamily="18" charset="0"/>
                          <a:ea typeface="Libre Franklin Medium"/>
                          <a:cs typeface="Libre Franklin Medium"/>
                          <a:sym typeface="Libre Franklin Medium"/>
                        </a:rPr>
                        <a:t>Level IV</a:t>
                      </a:r>
                      <a:endParaRPr sz="900" b="1">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B w="38100" cap="flat" cmpd="sng">
                      <a:solidFill>
                        <a:srgbClr val="FFFFFF"/>
                      </a:solidFill>
                      <a:prstDash val="solid"/>
                      <a:round/>
                      <a:headEnd type="none" w="sm" len="sm"/>
                      <a:tailEnd type="none" w="sm" len="sm"/>
                    </a:lnB>
                    <a:solidFill>
                      <a:srgbClr val="8CA53E"/>
                    </a:solidFill>
                  </a:tcPr>
                </a:tc>
              </a:tr>
              <a:tr h="555652">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Fully applicable</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27</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16</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12</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T w="38100" cap="flat" cmpd="sng">
                      <a:solidFill>
                        <a:srgbClr val="FFFFFF"/>
                      </a:solidFill>
                      <a:prstDash val="solid"/>
                      <a:round/>
                      <a:headEnd type="none" w="sm" len="sm"/>
                      <a:tailEnd type="none" w="sm" len="sm"/>
                    </a:lnT>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8</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lnT w="38100" cap="flat" cmpd="sng">
                      <a:solidFill>
                        <a:srgbClr val="FFFFFF"/>
                      </a:solidFill>
                      <a:prstDash val="solid"/>
                      <a:round/>
                      <a:headEnd type="none" w="sm" len="sm"/>
                      <a:tailEnd type="none" w="sm" len="sm"/>
                    </a:lnT>
                    <a:solidFill>
                      <a:srgbClr val="8CA53E"/>
                    </a:solidFill>
                  </a:tcPr>
                </a:tc>
              </a:tr>
              <a:tr h="575043">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Partially applicable – AS 22</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1</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r>
              <a:tr h="575043">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Not applicable</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7</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9</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11</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r>
              <a:tr h="575043">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Applicable with exemptions in AS 15</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1</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1</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1</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r>
              <a:tr h="576092">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Applicable with disclosure exemption</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3</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5</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6</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r>
              <a:tr h="575043">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Total</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27</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27</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a:solidFill>
                            <a:schemeClr val="lt1"/>
                          </a:solidFill>
                          <a:latin typeface="Bookman Old Style" panose="02050604050505020204" pitchFamily="18" charset="0"/>
                          <a:ea typeface="Libre Franklin Medium"/>
                          <a:cs typeface="Libre Franklin Medium"/>
                          <a:sym typeface="Libre Franklin Medium"/>
                        </a:rPr>
                        <a:t>27</a:t>
                      </a:r>
                      <a:endParaRPr sz="90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c>
                  <a:txBody>
                    <a:bodyPr/>
                    <a:lstStyle/>
                    <a:p>
                      <a:pPr marL="0" lvl="0" indent="0" algn="l" rtl="0">
                        <a:spcBef>
                          <a:spcPts val="0"/>
                        </a:spcBef>
                        <a:spcAft>
                          <a:spcPts val="0"/>
                        </a:spcAft>
                        <a:buNone/>
                      </a:pPr>
                      <a:r>
                        <a:rPr lang="en-US" sz="900" dirty="0">
                          <a:solidFill>
                            <a:schemeClr val="lt1"/>
                          </a:solidFill>
                          <a:latin typeface="Bookman Old Style" panose="02050604050505020204" pitchFamily="18" charset="0"/>
                          <a:ea typeface="Libre Franklin Medium"/>
                          <a:cs typeface="Libre Franklin Medium"/>
                          <a:sym typeface="Libre Franklin Medium"/>
                        </a:rPr>
                        <a:t>        27</a:t>
                      </a:r>
                      <a:endParaRPr sz="900" dirty="0">
                        <a:solidFill>
                          <a:schemeClr val="lt1"/>
                        </a:solidFill>
                        <a:latin typeface="Bookman Old Style" panose="02050604050505020204" pitchFamily="18" charset="0"/>
                        <a:ea typeface="Libre Franklin Medium"/>
                        <a:cs typeface="Libre Franklin Medium"/>
                        <a:sym typeface="Libre Franklin Medium"/>
                      </a:endParaRPr>
                    </a:p>
                  </a:txBody>
                  <a:tcPr marL="0" marR="0" marT="0" marB="0">
                    <a:solidFill>
                      <a:srgbClr val="8CA53E"/>
                    </a:solidFill>
                  </a:tcPr>
                </a:tc>
              </a:tr>
            </a:tbl>
          </a:graphicData>
        </a:graphic>
      </p:graphicFrame>
      <p:sp>
        <p:nvSpPr>
          <p:cNvPr id="171" name="Google Shape;171;g1d42a973b8e_0_118"/>
          <p:cNvSpPr txBox="1"/>
          <p:nvPr/>
        </p:nvSpPr>
        <p:spPr>
          <a:xfrm>
            <a:off x="98676" y="4761269"/>
            <a:ext cx="8900599" cy="323143"/>
          </a:xfrm>
          <a:prstGeom prst="rect">
            <a:avLst/>
          </a:prstGeom>
          <a:noFill/>
          <a:ln>
            <a:noFill/>
          </a:ln>
        </p:spPr>
        <p:txBody>
          <a:bodyPr spcFirstLastPara="1" wrap="square" lIns="68569" tIns="68569" rIns="68569" bIns="68569" anchor="t" anchorCtr="0">
            <a:spAutoFit/>
          </a:bodyPr>
          <a:lstStyle/>
          <a:p>
            <a:r>
              <a:rPr lang="en-US" sz="1200" i="1" dirty="0" smtClean="0">
                <a:solidFill>
                  <a:srgbClr val="002060"/>
                </a:solidFill>
                <a:latin typeface="Bookman Old Style" panose="02050604050505020204" pitchFamily="18" charset="0"/>
                <a:ea typeface="Libre Franklin Medium"/>
                <a:cs typeface="Libre Franklin Medium"/>
                <a:sym typeface="Libre Franklin Medium"/>
              </a:rPr>
              <a:t>* AS 6 - Depreciation Accounting and AS 8 – Accounting for Research &amp; Development stands withdrawn</a:t>
            </a:r>
            <a:endParaRPr sz="1200" i="1" dirty="0">
              <a:solidFill>
                <a:srgbClr val="002060"/>
              </a:solidFill>
              <a:latin typeface="Bookman Old Style" panose="02050604050505020204" pitchFamily="18" charset="0"/>
              <a:ea typeface="Libre Franklin Medium"/>
              <a:cs typeface="Libre Franklin Medium"/>
              <a:sym typeface="Libre Franklin Medium"/>
            </a:endParaRPr>
          </a:p>
        </p:txBody>
      </p:sp>
    </p:spTree>
    <p:extLst>
      <p:ext uri="{BB962C8B-B14F-4D97-AF65-F5344CB8AC3E}">
        <p14:creationId xmlns:p14="http://schemas.microsoft.com/office/powerpoint/2010/main" val="4227953063"/>
      </p:ext>
    </p:extLst>
  </p:cSld>
  <p:clrMapOvr>
    <a:masterClrMapping/>
  </p:clrMapOvr>
</p:sld>
</file>

<file path=ppt/theme/theme1.xml><?xml version="1.0" encoding="utf-8"?>
<a:theme xmlns:a="http://schemas.openxmlformats.org/drawingml/2006/main" name="ADAPTADA Conference Meeting on Accountants by Slidesgo">
  <a:themeElements>
    <a:clrScheme name="Simple Light">
      <a:dk1>
        <a:srgbClr val="1B1B1B"/>
      </a:dk1>
      <a:lt1>
        <a:srgbClr val="F0F0F0"/>
      </a:lt1>
      <a:dk2>
        <a:srgbClr val="FF7461"/>
      </a:dk2>
      <a:lt2>
        <a:srgbClr val="FFFFFF"/>
      </a:lt2>
      <a:accent1>
        <a:srgbClr val="FFFFFF"/>
      </a:accent1>
      <a:accent2>
        <a:srgbClr val="FFFFFF"/>
      </a:accent2>
      <a:accent3>
        <a:srgbClr val="FFFFFF"/>
      </a:accent3>
      <a:accent4>
        <a:srgbClr val="FFFFFF"/>
      </a:accent4>
      <a:accent5>
        <a:srgbClr val="FFFFFF"/>
      </a:accent5>
      <a:accent6>
        <a:srgbClr val="FFFFFF"/>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1549</Words>
  <Application>Microsoft Office PowerPoint</Application>
  <PresentationFormat>On-screen Show (16:9)</PresentationFormat>
  <Paragraphs>439</Paragraphs>
  <Slides>14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Arial MT</vt:lpstr>
      <vt:lpstr>Bookman Old Style</vt:lpstr>
      <vt:lpstr>Calibri</vt:lpstr>
      <vt:lpstr>Cambria</vt:lpstr>
      <vt:lpstr>Constantia</vt:lpstr>
      <vt:lpstr>Libre Franklin</vt:lpstr>
      <vt:lpstr>Libre Franklin Medium</vt:lpstr>
      <vt:lpstr>Marlett</vt:lpstr>
      <vt:lpstr>Poppins</vt:lpstr>
      <vt:lpstr>Times New Roman</vt:lpstr>
      <vt:lpstr>ADAPTADA Conference Meeting on Accountants by Slidesgo</vt:lpstr>
      <vt:lpstr>Accounting Standards for Non-Corporate Entities</vt:lpstr>
      <vt:lpstr>Introduction</vt:lpstr>
      <vt:lpstr>     ICAI Announcement dated 31.03.21  Background  ICAI Council at its 400th meeting held on March 18-19, 2021 considered scheme for applicability of Accounting Standards to NCEs (Enterprises) Effective in respect of accounting periods commencing on or after April 1, 2020  This announcement supersedes earlier announcements of ICAI on: “Harmonization of various differences between the Accounting Standards issued by ICAI and Accounting Standards notified by the Central Government” issued in Feb, 2008 to the extent applicable to NCEs “Revision in the criteria for classifying Level II non-corporate entities” issued in Jan 2013. NCEs have been classified into four categories – Level I–Large, Level II-Medium, Level III–Small and Level IV- Micro Level I entities have to comply with all accounting standards as applicable to Companies  Certain exemptions/ relaxations provided to Level II, Level III and Level IV entities  This announcement is not relevant for NCEs who may be required to follow Ind-AS as per relevant regulatory requirements applicable to such entities  </vt:lpstr>
      <vt:lpstr>Level I Entities  Non-company entities which fall in any one or more of the following categories, at the end of the relevant accounting period, are classified as Level I entities:   (i) Entities whose securities are listed or are in the process of listing on any stock exchange, whether in India or outside India.  (ii) Banks (including co-operative banks), financial institutions or entities carrying on insurance business.  (iii) All entities engaged in commercial, industrial or business activities, whose turnover (excluding other income) exceeds rupees two-fifty crore in the immediately preceding accounting year.  (iv) All entities engaged in commercial, industrial or business activities having borrowings (including public deposits) in excess of rupees fifty crore at any time during the immediately preceding accounting year.  (v) Holding and subsidiary entities of any one of the above.</vt:lpstr>
      <vt:lpstr>PowerPoint Presentation</vt:lpstr>
      <vt:lpstr> Applicability Matrix – Standard-wise</vt:lpstr>
      <vt:lpstr>Applicability Matrix – Standard-wise  </vt:lpstr>
      <vt:lpstr>Applicability Matrix – Standard-wise</vt:lpstr>
      <vt:lpstr>Applicability Matrix – In Numbers</vt:lpstr>
      <vt:lpstr>List of Accounting Standards applicable to All 4 categories of Non-company entities: </vt:lpstr>
      <vt:lpstr>List of Accounting Standards entirely not applicable to Level II, III and IV categories of NCEs   Accounting Standard   1. AS 3 Cash Flow Statement 2. AS 17 Segment Reporting 3. AS 20 Earnings Per Share 4. AS 21 Consolidated Financial Statements 5. AS 23 Accounting for Investments in Associates in                                    Consolidated Financial Statements 6. AS 25 Interim Financial Reporting 7. AS 27 Financial Reporting of Interests in Joint Venture </vt:lpstr>
      <vt:lpstr>PowerPoint Presentation</vt:lpstr>
      <vt:lpstr>Additional Requirements  MSMEs to disclose the Level to which it belongs with a note that it has complied with the prescribed standards Level upgrade – To forego exemptions/ relaxations no more applicable from CY, need not revise PY comparative  Level downgrade – Cannot claim new exemptions/ relaxations for 2 consecutive years  Foregoing exemptions/ relaxations – The fact to be disclosed by way of a note, comply with relevant standards  Partially foregoing exemptions/ relaxations – Should not be misleading  In case Level IV entity enters into any transaction in relation to amalgamation, jointly controlled operations and assets, interests in joint ventures, such entity shall have to apply the requirements of relevant standards  In case NCEs, though not required, but elects to prepare and present Consolidated Financial Statements for Subsidiaries, Associates or Joint Ventures and Interim Financial Statements, such entity shall have to apply the requirements of relevant standards.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Standards for Non-Corporate Entities</dc:title>
  <dc:creator>SONY</dc:creator>
  <cp:lastModifiedBy>HP</cp:lastModifiedBy>
  <cp:revision>82</cp:revision>
  <dcterms:modified xsi:type="dcterms:W3CDTF">2024-05-31T12:31:17Z</dcterms:modified>
</cp:coreProperties>
</file>