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21"/>
  </p:notesMasterIdLst>
  <p:sldIdLst>
    <p:sldId id="257" r:id="rId2"/>
    <p:sldId id="376" r:id="rId3"/>
    <p:sldId id="413" r:id="rId4"/>
    <p:sldId id="305" r:id="rId5"/>
    <p:sldId id="311" r:id="rId6"/>
    <p:sldId id="406" r:id="rId7"/>
    <p:sldId id="409" r:id="rId8"/>
    <p:sldId id="384" r:id="rId9"/>
    <p:sldId id="403" r:id="rId10"/>
    <p:sldId id="404" r:id="rId11"/>
    <p:sldId id="393" r:id="rId12"/>
    <p:sldId id="394" r:id="rId13"/>
    <p:sldId id="352" r:id="rId14"/>
    <p:sldId id="412" r:id="rId15"/>
    <p:sldId id="355" r:id="rId16"/>
    <p:sldId id="356" r:id="rId17"/>
    <p:sldId id="357" r:id="rId18"/>
    <p:sldId id="387" r:id="rId19"/>
    <p:sldId id="3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0" autoAdjust="0"/>
    <p:restoredTop sz="95958" autoAdjust="0"/>
  </p:normalViewPr>
  <p:slideViewPr>
    <p:cSldViewPr>
      <p:cViewPr varScale="1">
        <p:scale>
          <a:sx n="111" d="100"/>
          <a:sy n="111" d="100"/>
        </p:scale>
        <p:origin x="12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97FE8-AAA8-45B7-A1D7-DB158DF4595F}" type="datetimeFigureOut">
              <a:rPr lang="en-US" smtClean="0"/>
              <a:pPr/>
              <a:t>3/26/25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50796-92A7-4943-835A-C5CFCBAFB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DEEE-5099-0E40-A460-8185A9C347B5}" type="datetime1">
              <a:rPr lang="en-IN" smtClean="0"/>
              <a:t>26/03/25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D9639-B0AB-D74A-BD30-D5FB55C79F9A}" type="datetime1">
              <a:rPr lang="en-IN" smtClean="0"/>
              <a:t>26/03/25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EA95-9D1B-7246-B811-A38E46080FA0}" type="datetime1">
              <a:rPr lang="en-IN" smtClean="0"/>
              <a:t>26/03/25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BD4B-AE83-F04A-9CFD-9B75331EF5FA}" type="datetime1">
              <a:rPr lang="en-IN" smtClean="0"/>
              <a:t>26/03/25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906F-BAA3-DB43-BFFB-EF2D94209FEC}" type="datetime1">
              <a:rPr lang="en-IN" smtClean="0"/>
              <a:t>26/03/25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CB901F3-7A0B-CE4B-8EF0-2DD0887275C6}" type="datetime1">
              <a:rPr lang="en-IN" smtClean="0"/>
              <a:t>26/03/25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8A3F-31BD-B94E-BA3E-B138358C613F}" type="datetime1">
              <a:rPr lang="en-IN" smtClean="0"/>
              <a:t>26/03/25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D516-745C-DC45-9E59-DF0190D98092}" type="datetime1">
              <a:rPr lang="en-IN" smtClean="0"/>
              <a:t>26/03/25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F26A-AD0D-6D43-A56C-6F2867E5F9C9}" type="datetime1">
              <a:rPr lang="en-IN" smtClean="0"/>
              <a:t>26/03/25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D822-5ADF-3349-BA6A-F7C7C7747D2A}" type="datetime1">
              <a:rPr lang="en-IN" smtClean="0"/>
              <a:t>26/03/25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4FDCE9D-07D9-0041-8E6F-43EF3E8A01C3}" type="datetime1">
              <a:rPr lang="en-IN" smtClean="0"/>
              <a:t>26/03/25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7759B2D-E0AC-504A-965B-58B7360103FA}" type="datetime1">
              <a:rPr lang="en-IN" smtClean="0"/>
              <a:t>26/03/25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Presented by CA Shweta Jain, Partner-Shweta Jain and Co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E08542-8EF8-48C7-8FAE-E8C4575C87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807420"/>
          </a:xfrm>
        </p:spPr>
        <p:txBody>
          <a:bodyPr>
            <a:noAutofit/>
          </a:bodyPr>
          <a:lstStyle/>
          <a:p>
            <a:r>
              <a:rPr lang="en-IN" sz="2500" b="1" i="0" u="none" strike="noStrike" dirty="0">
                <a:solidFill>
                  <a:schemeClr val="bg2">
                    <a:lumMod val="75000"/>
                  </a:schemeClr>
                </a:solidFill>
                <a:effectLst/>
                <a:ea typeface="Cambria" panose="02040503050406030204" pitchFamily="18" charset="0"/>
              </a:rPr>
              <a:t>“Seminar on Bank Branch Audit </a:t>
            </a:r>
            <a:r>
              <a:rPr lang="en-IN" sz="2500" b="1" dirty="0">
                <a:solidFill>
                  <a:schemeClr val="bg2">
                    <a:lumMod val="75000"/>
                  </a:schemeClr>
                </a:solidFill>
                <a:ea typeface="Cambria" panose="02040503050406030204" pitchFamily="18" charset="0"/>
              </a:rPr>
              <a:t>-</a:t>
            </a:r>
            <a:r>
              <a:rPr lang="en-US" sz="2500" b="1" dirty="0">
                <a:solidFill>
                  <a:schemeClr val="bg2">
                    <a:lumMod val="75000"/>
                  </a:schemeClr>
                </a:solidFill>
                <a:ea typeface="Cambria" panose="02040503050406030204" pitchFamily="18" charset="0"/>
              </a:rPr>
              <a:t>Audit of </a:t>
            </a:r>
            <a:r>
              <a:rPr lang="en-IN" sz="2500" b="1" dirty="0">
                <a:solidFill>
                  <a:schemeClr val="bg2">
                    <a:lumMod val="75000"/>
                  </a:schemeClr>
                </a:solidFill>
                <a:ea typeface="Cambria" panose="02040503050406030204" pitchFamily="18" charset="0"/>
              </a:rPr>
              <a:t>Advances</a:t>
            </a:r>
            <a:r>
              <a:rPr lang="en-IN" sz="2500" b="1" i="0" u="none" strike="noStrike" dirty="0">
                <a:solidFill>
                  <a:schemeClr val="bg2">
                    <a:lumMod val="75000"/>
                  </a:schemeClr>
                </a:solidFill>
                <a:effectLst/>
                <a:ea typeface="Cambria" panose="02040503050406030204" pitchFamily="18" charset="0"/>
              </a:rPr>
              <a:t>”</a:t>
            </a:r>
            <a:endParaRPr lang="en-US" sz="2500" dirty="0">
              <a:solidFill>
                <a:schemeClr val="bg2">
                  <a:lumMod val="75000"/>
                </a:schemeClr>
              </a:solidFill>
              <a:ea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" name="Rectangle 16"/>
          <p:cNvSpPr>
            <a:spLocks noGrp="1"/>
          </p:cNvSpPr>
          <p:nvPr>
            <p:ph type="body" sz="quarter" idx="4294967295"/>
          </p:nvPr>
        </p:nvSpPr>
        <p:spPr>
          <a:xfrm>
            <a:off x="0" y="6019800"/>
            <a:ext cx="8763000" cy="38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	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18FC81-41CE-73DC-9676-15C310E1FB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415216"/>
            <a:ext cx="4724400" cy="48351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ADC303-0D96-264C-A365-408F9AAAAA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15216"/>
            <a:ext cx="3962400" cy="1985057"/>
          </a:xfrm>
          <a:prstGeom prst="rect">
            <a:avLst/>
          </a:prstGeom>
        </p:spPr>
      </p:pic>
      <p:pic>
        <p:nvPicPr>
          <p:cNvPr id="1026" name="Picture 2" descr="Digital Banking&quot; Images – Browse 3,003 Stock Photos, Vectors ...">
            <a:extLst>
              <a:ext uri="{FF2B5EF4-FFF2-40B4-BE49-F238E27FC236}">
                <a16:creationId xmlns:a16="http://schemas.microsoft.com/office/drawing/2014/main" id="{197F0979-D7DD-6C1F-CB47-F6238EC3B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20" y="3439048"/>
            <a:ext cx="39624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55E15C-5189-EB59-0513-93B1E9838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267200" cy="365760"/>
          </a:xfrm>
        </p:spPr>
        <p:txBody>
          <a:bodyPr/>
          <a:lstStyle/>
          <a:p>
            <a:r>
              <a:rPr lang="en-US" dirty="0"/>
              <a:t>Presented by CA Shweta Jain, Partner-Shweta Jain and Co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DD5E-26F6-FDE6-BD14-DC09F8F91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62000"/>
          </a:xfrm>
        </p:spPr>
        <p:txBody>
          <a:bodyPr>
            <a:normAutofit fontScale="90000"/>
          </a:bodyPr>
          <a:lstStyle/>
          <a:p>
            <a:r>
              <a:rPr lang="en-US" altLang="en-US" sz="2800" b="1" dirty="0"/>
              <a:t>Practical Challenges while checking </a:t>
            </a:r>
            <a:br>
              <a:rPr lang="en-US" altLang="en-US" sz="2800" dirty="0"/>
            </a:br>
            <a:endParaRPr lang="en-US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BD263E-5F53-B96B-AF01-C644AFC9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800600" cy="365760"/>
          </a:xfrm>
        </p:spPr>
        <p:txBody>
          <a:bodyPr/>
          <a:lstStyle/>
          <a:p>
            <a:r>
              <a:rPr lang="en-US" dirty="0"/>
              <a:t>Presented by CA Shweta Jain, Partner-Shweta Jain and 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3EA94-28AD-CA21-694D-54B4EE2A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4E353B-3AE9-62BE-B945-30A0C889D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128556"/>
              </p:ext>
            </p:extLst>
          </p:nvPr>
        </p:nvGraphicFramePr>
        <p:xfrm>
          <a:off x="301752" y="1467697"/>
          <a:ext cx="8689848" cy="46773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508248">
                  <a:extLst>
                    <a:ext uri="{9D8B030D-6E8A-4147-A177-3AD203B41FA5}">
                      <a16:colId xmlns:a16="http://schemas.microsoft.com/office/drawing/2014/main" val="3693640014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1220471130"/>
                    </a:ext>
                  </a:extLst>
                </a:gridCol>
              </a:tblGrid>
              <a:tr h="367747">
                <a:tc>
                  <a:txBody>
                    <a:bodyPr/>
                    <a:lstStyle/>
                    <a:p>
                      <a:r>
                        <a:rPr lang="en-IN" b="1" dirty="0"/>
                        <a:t>Issue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Auditor’s Approach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3641296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Security Valuation and Insurance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Obtain Valuation Reports, Insurance Policy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5025282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Revenue Leakages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Check whether Processing Fees, Renewal Charges, Commitment Charges, penal Charges etc, are collected  as per the sanction letter or not.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885034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Dispute in Title of the 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Check for title clearance, EM Registered.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2653708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Bank Guarantee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Obtain the List and check with CBS. Check for a reversal of BG in case of Expired BG. Check for unrecorded contingent liability.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4632109"/>
                  </a:ext>
                </a:extLst>
              </a:tr>
              <a:tr h="919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Letter of Credit </a:t>
                      </a:r>
                    </a:p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Obtain LC Register and cross-check with underlying invoices. Check invoices (Qty and pricing genuineness. Enough Margin Money.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21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95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6358"/>
            <a:ext cx="8107845" cy="649358"/>
          </a:xfrm>
        </p:spPr>
        <p:txBody>
          <a:bodyPr>
            <a:noAutofit/>
          </a:bodyPr>
          <a:lstStyle/>
          <a:p>
            <a:r>
              <a:rPr lang="en-US" sz="2500" b="1" dirty="0"/>
              <a:t>Issues with Regard to Drawing Power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7505" y="1470991"/>
            <a:ext cx="8189843" cy="4705972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Treatment of trade creditors.</a:t>
            </a:r>
          </a:p>
          <a:p>
            <a:pPr algn="just"/>
            <a:r>
              <a:rPr lang="en-US" sz="2000" dirty="0"/>
              <a:t>Treatment of LC outstanding.</a:t>
            </a:r>
          </a:p>
          <a:p>
            <a:pPr algn="just"/>
            <a:r>
              <a:rPr lang="en-US" sz="2000" dirty="0"/>
              <a:t>Items to be considered while arriving monthly drawing power.</a:t>
            </a:r>
          </a:p>
          <a:p>
            <a:pPr algn="just"/>
            <a:r>
              <a:rPr lang="en-US" sz="2000" dirty="0"/>
              <a:t>Impact of negative drawing power on stock.</a:t>
            </a:r>
          </a:p>
          <a:p>
            <a:pPr algn="just"/>
            <a:r>
              <a:rPr lang="en-US" sz="2000" dirty="0"/>
              <a:t>Ascertaining eligible receivables.</a:t>
            </a:r>
          </a:p>
          <a:p>
            <a:pPr algn="just"/>
            <a:r>
              <a:rPr lang="en-US" sz="2000" dirty="0"/>
              <a:t>Treatment of sister concern dues reflected in book-debts.</a:t>
            </a:r>
          </a:p>
          <a:p>
            <a:pPr algn="just"/>
            <a:r>
              <a:rPr lang="en-US" sz="2000" dirty="0"/>
              <a:t>Treatment of advance to suppliers and from customers.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49B9673-A254-4AB1-9A51-4A67359C46F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3F92E-AEBC-8AC7-9A62-E6FCB1C5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</p:spTree>
    <p:extLst>
      <p:ext uri="{BB962C8B-B14F-4D97-AF65-F5344CB8AC3E}">
        <p14:creationId xmlns:p14="http://schemas.microsoft.com/office/powerpoint/2010/main" val="134910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lash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174" y="365125"/>
            <a:ext cx="8647044" cy="800960"/>
          </a:xfrm>
        </p:spPr>
        <p:txBody>
          <a:bodyPr>
            <a:normAutofit/>
          </a:bodyPr>
          <a:lstStyle/>
          <a:p>
            <a:r>
              <a:rPr lang="en-US" sz="2500" b="1" dirty="0"/>
              <a:t>Check Points in Respect of   Stock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174" y="1351722"/>
            <a:ext cx="8647044" cy="4825240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Stock hypothecated is adequately insured</a:t>
            </a:r>
          </a:p>
          <a:p>
            <a:pPr algn="just"/>
            <a:r>
              <a:rPr lang="en-US" sz="2000" dirty="0"/>
              <a:t>Policy is in force</a:t>
            </a:r>
          </a:p>
          <a:p>
            <a:pPr algn="just"/>
            <a:r>
              <a:rPr lang="en-US" sz="2000" dirty="0"/>
              <a:t>Stocks with third parties are also covered</a:t>
            </a:r>
          </a:p>
          <a:p>
            <a:pPr algn="just"/>
            <a:r>
              <a:rPr lang="en-US" sz="2000" dirty="0"/>
              <a:t>Bank clause is included in the policy</a:t>
            </a:r>
          </a:p>
          <a:p>
            <a:pPr algn="just"/>
            <a:r>
              <a:rPr lang="en-US" sz="2000" dirty="0"/>
              <a:t>The stock is covered against all major perils</a:t>
            </a:r>
          </a:p>
          <a:p>
            <a:pPr algn="just"/>
            <a:r>
              <a:rPr lang="en-US" sz="2000" dirty="0"/>
              <a:t>Collateral security is also insured adequately</a:t>
            </a:r>
          </a:p>
          <a:p>
            <a:pPr marL="0" indent="0">
              <a:buNone/>
            </a:pPr>
            <a:endParaRPr lang="en-US" dirty="0">
              <a:latin typeface="Bodoni MT" panose="02070603080606020203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49B9673-A254-4AB1-9A51-4A67359C46F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2E81B-DB01-8D39-A64E-19DFFAF2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</p:spTree>
    <p:extLst>
      <p:ext uri="{BB962C8B-B14F-4D97-AF65-F5344CB8AC3E}">
        <p14:creationId xmlns:p14="http://schemas.microsoft.com/office/powerpoint/2010/main" val="78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lash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/>
              <a:t>Definition of diversion and siphoning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cs typeface="Arial" panose="020B0604020202020204" pitchFamily="34" charset="0"/>
              </a:rPr>
              <a:t>Utilization of </a:t>
            </a:r>
            <a:r>
              <a:rPr lang="en-US" sz="2000" b="1" dirty="0">
                <a:cs typeface="Arial" panose="020B0604020202020204" pitchFamily="34" charset="0"/>
              </a:rPr>
              <a:t>short-term</a:t>
            </a:r>
            <a:r>
              <a:rPr lang="en-US" sz="2000" dirty="0">
                <a:cs typeface="Arial" panose="020B0604020202020204" pitchFamily="34" charset="0"/>
              </a:rPr>
              <a:t> working capital funds for </a:t>
            </a:r>
            <a:r>
              <a:rPr lang="en-US" sz="2000" b="1" dirty="0">
                <a:cs typeface="Arial" panose="020B0604020202020204" pitchFamily="34" charset="0"/>
              </a:rPr>
              <a:t>long-term </a:t>
            </a:r>
            <a:r>
              <a:rPr lang="en-US" sz="2000" dirty="0">
                <a:cs typeface="Arial" panose="020B0604020202020204" pitchFamily="34" charset="0"/>
              </a:rPr>
              <a:t>purposes not in conformity with the terms of sanction.</a:t>
            </a:r>
          </a:p>
          <a:p>
            <a:r>
              <a:rPr lang="en-US" sz="2000" dirty="0">
                <a:cs typeface="Arial" panose="020B0604020202020204" pitchFamily="34" charset="0"/>
              </a:rPr>
              <a:t>Deploying borrowed funds for purposes or </a:t>
            </a:r>
            <a:r>
              <a:rPr lang="en-US" sz="2000" b="1" dirty="0">
                <a:cs typeface="Arial" panose="020B0604020202020204" pitchFamily="34" charset="0"/>
              </a:rPr>
              <a:t>creation of assets </a:t>
            </a:r>
            <a:r>
              <a:rPr lang="en-US" sz="2000" dirty="0">
                <a:cs typeface="Arial" panose="020B0604020202020204" pitchFamily="34" charset="0"/>
              </a:rPr>
              <a:t>other than those for which the loan was sanctioned.</a:t>
            </a:r>
          </a:p>
          <a:p>
            <a:r>
              <a:rPr lang="en-US" sz="2000" dirty="0">
                <a:cs typeface="Arial" panose="020B0604020202020204" pitchFamily="34" charset="0"/>
              </a:rPr>
              <a:t>Transferring funds to the </a:t>
            </a:r>
            <a:r>
              <a:rPr lang="en-US" sz="2000" b="1" dirty="0">
                <a:cs typeface="Arial" panose="020B0604020202020204" pitchFamily="34" charset="0"/>
              </a:rPr>
              <a:t>subsidiaries/group companies </a:t>
            </a:r>
            <a:r>
              <a:rPr lang="en-US" sz="2000" dirty="0">
                <a:cs typeface="Arial" panose="020B0604020202020204" pitchFamily="34" charset="0"/>
              </a:rPr>
              <a:t>or other corporates by whatever modalities.</a:t>
            </a:r>
          </a:p>
          <a:p>
            <a:r>
              <a:rPr lang="en-US" sz="2000" dirty="0">
                <a:cs typeface="Arial" panose="020B0604020202020204" pitchFamily="34" charset="0"/>
              </a:rPr>
              <a:t>Routing of funds through </a:t>
            </a:r>
            <a:r>
              <a:rPr lang="en-US" sz="2000" b="1" dirty="0">
                <a:cs typeface="Arial" panose="020B0604020202020204" pitchFamily="34" charset="0"/>
              </a:rPr>
              <a:t>any bank other than the lender bank </a:t>
            </a:r>
            <a:r>
              <a:rPr lang="en-US" sz="2000" dirty="0">
                <a:cs typeface="Arial" panose="020B0604020202020204" pitchFamily="34" charset="0"/>
              </a:rPr>
              <a:t>or members of consortium without prior permission.</a:t>
            </a:r>
          </a:p>
          <a:p>
            <a:r>
              <a:rPr lang="en-US" sz="2000" dirty="0">
                <a:cs typeface="Arial" panose="020B0604020202020204" pitchFamily="34" charset="0"/>
              </a:rPr>
              <a:t>Investment in </a:t>
            </a:r>
            <a:r>
              <a:rPr lang="en-US" sz="2000" b="1" dirty="0">
                <a:cs typeface="Arial" panose="020B0604020202020204" pitchFamily="34" charset="0"/>
              </a:rPr>
              <a:t>other companies</a:t>
            </a:r>
            <a:r>
              <a:rPr lang="en-US" sz="2000" dirty="0"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883E7-E45E-E920-191A-8042579D7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805B2D-1E8E-F929-C2CF-A33A3B937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99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7B76E-0060-CF96-7DD4-13BEBD4D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BE6B7E6-7A62-D54E-9CD2-61E35AE1455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14400" y="457200"/>
            <a:ext cx="76200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	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	</a:t>
            </a:r>
            <a:r>
              <a:rPr lang="en-US" sz="2500" b="1" dirty="0"/>
              <a:t>Early warning signals /red-flagged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DADCE4-A427-E97C-2A0E-6A68011F1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</p:spTree>
    <p:extLst>
      <p:ext uri="{BB962C8B-B14F-4D97-AF65-F5344CB8AC3E}">
        <p14:creationId xmlns:p14="http://schemas.microsoft.com/office/powerpoint/2010/main" val="1715608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3568"/>
            <a:ext cx="8534400" cy="758952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+mn-lt"/>
              </a:rPr>
              <a:t>Some Early Warning 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67697"/>
            <a:ext cx="8503920" cy="48569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2200" dirty="0"/>
              <a:t>If you come across such instances during the audit period: </a:t>
            </a:r>
          </a:p>
          <a:p>
            <a:pPr algn="just">
              <a:lnSpc>
                <a:spcPct val="90000"/>
              </a:lnSpc>
            </a:pPr>
            <a:r>
              <a:rPr lang="en-US" sz="2200" b="1" dirty="0"/>
              <a:t>Default in payment </a:t>
            </a:r>
            <a:r>
              <a:rPr lang="en-US" sz="2200" dirty="0"/>
              <a:t>to the banks/ sundry creditors and other statutory bodies, etc., bouncing of the high-value cheques. </a:t>
            </a:r>
          </a:p>
          <a:p>
            <a:pPr algn="just">
              <a:lnSpc>
                <a:spcPct val="80000"/>
              </a:lnSpc>
            </a:pPr>
            <a:r>
              <a:rPr lang="en-US" sz="2200" b="1" dirty="0"/>
              <a:t>Raid</a:t>
            </a:r>
            <a:r>
              <a:rPr lang="en-US" sz="2200" dirty="0"/>
              <a:t> by Income tax /sales tax/ central excise duty officials. </a:t>
            </a:r>
          </a:p>
          <a:p>
            <a:pPr algn="just">
              <a:lnSpc>
                <a:spcPct val="80000"/>
              </a:lnSpc>
            </a:pPr>
            <a:r>
              <a:rPr lang="en-US" sz="2200" dirty="0"/>
              <a:t>Frequent </a:t>
            </a:r>
            <a:r>
              <a:rPr lang="en-US" sz="2200" b="1" dirty="0"/>
              <a:t>change in the scope of the project </a:t>
            </a:r>
            <a:r>
              <a:rPr lang="en-US" sz="2200" dirty="0"/>
              <a:t>to be undertaken by the borrower. </a:t>
            </a:r>
          </a:p>
          <a:p>
            <a:pPr algn="just">
              <a:lnSpc>
                <a:spcPct val="80000"/>
              </a:lnSpc>
            </a:pPr>
            <a:r>
              <a:rPr lang="en-US" sz="2200" b="1" dirty="0"/>
              <a:t>Underinsured or over insured</a:t>
            </a:r>
            <a:r>
              <a:rPr lang="en-US" sz="2200" dirty="0"/>
              <a:t> inventory. </a:t>
            </a:r>
          </a:p>
          <a:p>
            <a:pPr algn="just">
              <a:lnSpc>
                <a:spcPct val="80000"/>
              </a:lnSpc>
            </a:pPr>
            <a:r>
              <a:rPr lang="en-US" sz="2200" dirty="0"/>
              <a:t>Invoices devoid of GST and other details. </a:t>
            </a:r>
          </a:p>
          <a:p>
            <a:pPr algn="just">
              <a:lnSpc>
                <a:spcPct val="80000"/>
              </a:lnSpc>
            </a:pPr>
            <a:r>
              <a:rPr lang="en-US" sz="2200" dirty="0"/>
              <a:t>Dispute on the title of the collateral securities. </a:t>
            </a:r>
          </a:p>
          <a:p>
            <a:pPr algn="just">
              <a:lnSpc>
                <a:spcPct val="80000"/>
              </a:lnSpc>
            </a:pPr>
            <a:r>
              <a:rPr lang="en-US" sz="2200" dirty="0"/>
              <a:t>Funds coming from other banks to liquidate the outstanding loan amount. </a:t>
            </a:r>
          </a:p>
          <a:p>
            <a:pPr algn="just"/>
            <a:r>
              <a:rPr lang="en-US" sz="2200" dirty="0"/>
              <a:t>Foreign bills remaining outstanding for a long time and tendency for bills to remain overdue. </a:t>
            </a:r>
          </a:p>
          <a:p>
            <a:pPr algn="just"/>
            <a:r>
              <a:rPr lang="en-US" sz="2200" dirty="0"/>
              <a:t>Request received from the borrower to postpone the inspection of the </a:t>
            </a:r>
            <a:r>
              <a:rPr lang="en-US" sz="2200" dirty="0" err="1"/>
              <a:t>godown</a:t>
            </a:r>
            <a:r>
              <a:rPr lang="en-US" sz="2200" dirty="0"/>
              <a:t> for flimsy reasons. </a:t>
            </a:r>
          </a:p>
          <a:p>
            <a:pPr algn="just"/>
            <a:r>
              <a:rPr lang="en-US" sz="2200" dirty="0"/>
              <a:t>Delay observed in payment of outstanding dues. </a:t>
            </a:r>
          </a:p>
          <a:p>
            <a:pPr algn="just"/>
            <a:r>
              <a:rPr lang="en-US" sz="2200" dirty="0"/>
              <a:t>Financing the unit far away from the branch. 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F35B2F-0F1C-53DD-AC32-3B020EC4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21A6E-FEAB-11DF-DECE-DE0D3BF7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12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/>
              <a:t>Funding of the interest by sanctioning additional facilities. </a:t>
            </a:r>
          </a:p>
          <a:p>
            <a:pPr algn="just"/>
            <a:r>
              <a:rPr lang="en-US" sz="2000" dirty="0"/>
              <a:t>Same collateral charged to a number of lenders. </a:t>
            </a:r>
          </a:p>
          <a:p>
            <a:pPr algn="just"/>
            <a:r>
              <a:rPr lang="en-US" sz="2000" dirty="0"/>
              <a:t>Concealment of certain vital documents like master agreement, and insurance coverage. </a:t>
            </a:r>
          </a:p>
          <a:p>
            <a:pPr algn="just"/>
            <a:r>
              <a:rPr lang="en-US" sz="2000" dirty="0"/>
              <a:t>Reduction in the stake of promoter/director. </a:t>
            </a:r>
          </a:p>
          <a:p>
            <a:pPr algn="just"/>
            <a:r>
              <a:rPr lang="en-US" sz="2000" b="1" dirty="0"/>
              <a:t>Resignation of key personnel </a:t>
            </a:r>
            <a:r>
              <a:rPr lang="en-US" sz="2000" dirty="0"/>
              <a:t>and frequent changes in the management</a:t>
            </a:r>
          </a:p>
          <a:p>
            <a:pPr algn="just"/>
            <a:r>
              <a:rPr lang="en-US" sz="2000" dirty="0"/>
              <a:t>Large number of transactions with inter-connected companies and large outstanding from such companies. </a:t>
            </a:r>
          </a:p>
          <a:p>
            <a:pPr algn="just"/>
            <a:r>
              <a:rPr lang="en-US" sz="2000" dirty="0"/>
              <a:t>Significant movements in inventory, disproportionately higher than the growth in turnover. </a:t>
            </a:r>
          </a:p>
          <a:p>
            <a:pPr algn="just"/>
            <a:r>
              <a:rPr lang="en-US" sz="2000" dirty="0"/>
              <a:t>Significant movements in receivables, disproportionately higher than the growth in turnover and/or increase in ageing of the receivables. </a:t>
            </a:r>
          </a:p>
          <a:p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11352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+mn-lt"/>
              </a:rPr>
              <a:t>Some Early Warning Signals</a:t>
            </a:r>
            <a:endParaRPr lang="en-US" sz="2500" dirty="0"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847A62-8D01-29CC-A85D-381EA0715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97202C-E96D-7B10-8FC6-AAC4429B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15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Disproportionate increase in other current assets. </a:t>
            </a:r>
          </a:p>
          <a:p>
            <a:r>
              <a:rPr lang="en-US" sz="8000" dirty="0"/>
              <a:t>Significant increase in working capital borrowing as percentage of turnover. </a:t>
            </a:r>
          </a:p>
          <a:p>
            <a:r>
              <a:rPr lang="en-US" sz="8000" dirty="0">
                <a:cs typeface="Arial" panose="020B0604020202020204" pitchFamily="34" charset="0"/>
              </a:rPr>
              <a:t>Critical issues highlighted in the stock audit report. </a:t>
            </a:r>
          </a:p>
          <a:p>
            <a:r>
              <a:rPr lang="en-US" sz="8000" dirty="0">
                <a:cs typeface="Arial" panose="020B0604020202020204" pitchFamily="34" charset="0"/>
              </a:rPr>
              <a:t>Increase in borrowings, despite huge cash and cash equivalents in the borrower’s balance sheet. </a:t>
            </a:r>
          </a:p>
          <a:p>
            <a:r>
              <a:rPr lang="en-US" sz="8000" dirty="0">
                <a:cs typeface="Arial" panose="020B0604020202020204" pitchFamily="34" charset="0"/>
              </a:rPr>
              <a:t>Liabilities appearing in ROC search report, not reported by the borrower in its annual report.</a:t>
            </a:r>
          </a:p>
          <a:p>
            <a:r>
              <a:rPr lang="en-US" sz="8000" dirty="0"/>
              <a:t>Substantial related party transactions. </a:t>
            </a:r>
          </a:p>
          <a:p>
            <a:r>
              <a:rPr lang="en-US" sz="8000" dirty="0"/>
              <a:t>Material discrepancies in the annual report.</a:t>
            </a:r>
            <a:r>
              <a:rPr lang="en-US" sz="8000" dirty="0">
                <a:cs typeface="Arial" panose="020B0604020202020204" pitchFamily="34" charset="0"/>
              </a:rPr>
              <a:t> </a:t>
            </a:r>
          </a:p>
          <a:p>
            <a:r>
              <a:rPr lang="en-US" sz="8000" dirty="0">
                <a:cs typeface="Arial" panose="020B0604020202020204" pitchFamily="34" charset="0"/>
              </a:rPr>
              <a:t>Frequent request for general-purpose loans. </a:t>
            </a:r>
          </a:p>
          <a:p>
            <a:r>
              <a:rPr lang="en-US" sz="8000" dirty="0">
                <a:cs typeface="Arial" panose="020B0604020202020204" pitchFamily="34" charset="0"/>
              </a:rPr>
              <a:t>Movement of an account from one bank to another. </a:t>
            </a:r>
          </a:p>
          <a:p>
            <a:r>
              <a:rPr lang="en-US" sz="8000" dirty="0">
                <a:cs typeface="Arial" panose="020B0604020202020204" pitchFamily="34" charset="0"/>
              </a:rPr>
              <a:t>Frequent ad hoc sanctions. </a:t>
            </a:r>
          </a:p>
          <a:p>
            <a:r>
              <a:rPr lang="en-US" sz="8000" dirty="0">
                <a:cs typeface="Arial" panose="020B0604020202020204" pitchFamily="34" charset="0"/>
              </a:rPr>
              <a:t>Not routing of sales proceeds through the bank. </a:t>
            </a:r>
          </a:p>
          <a:p>
            <a:r>
              <a:rPr lang="en-US" sz="8000" dirty="0">
                <a:cs typeface="Arial" panose="020B0604020202020204" pitchFamily="34" charset="0"/>
              </a:rPr>
              <a:t>Heavy cash withdrawal in loan accounts.</a:t>
            </a:r>
          </a:p>
          <a:p>
            <a:r>
              <a:rPr lang="en-US" sz="8000" dirty="0">
                <a:cs typeface="Arial" panose="020B0604020202020204" pitchFamily="34" charset="0"/>
              </a:rPr>
              <a:t>Non-submission of original bills. </a:t>
            </a:r>
          </a:p>
          <a:p>
            <a:pPr marL="0" indent="0">
              <a:buNone/>
            </a:pPr>
            <a:endParaRPr lang="en-US" sz="8800" dirty="0">
              <a:cs typeface="Arial" panose="020B0604020202020204" pitchFamily="34" charset="0"/>
            </a:endParaRPr>
          </a:p>
          <a:p>
            <a:endParaRPr lang="en-US" sz="8000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+mn-lt"/>
              </a:rPr>
              <a:t>Some Early Warning Signals</a:t>
            </a:r>
            <a:endParaRPr lang="en-US" sz="2500" dirty="0"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EC4DF1B-EDB1-0607-D642-52B78A5F7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C3AE6-018B-F983-AB74-BE55900A8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70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E6F1D-3F30-616E-99CD-FABE241E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/>
              <a:t>Conclusion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AA08D2-99E9-4336-3EC0-E8091CBB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267200" cy="365760"/>
          </a:xfrm>
        </p:spPr>
        <p:txBody>
          <a:bodyPr/>
          <a:lstStyle/>
          <a:p>
            <a:r>
              <a:rPr lang="en-US"/>
              <a:t>Presented by CA Shweta Jain, Partner-Shweta Jain and 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516D1F-E25E-E864-604B-AE23B840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BB7AFE-210F-DA66-E91A-5681C680BC6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2000" b="1" i="0" u="none" strike="noStrike" dirty="0">
                <a:solidFill>
                  <a:srgbClr val="000000"/>
                </a:solidFill>
                <a:effectLst/>
              </a:rPr>
              <a:t>Swami Vivekananda</a:t>
            </a:r>
            <a:r>
              <a:rPr lang="en-IN" sz="2000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marL="0" indent="0" algn="just">
              <a:buNone/>
            </a:pPr>
            <a:r>
              <a:rPr lang="en-IN" sz="2000" b="0" i="1" u="none" strike="noStrike" dirty="0">
                <a:solidFill>
                  <a:srgbClr val="000000"/>
                </a:solidFill>
                <a:effectLst/>
              </a:rPr>
              <a:t>"Take up one idea. Make that one idea your life – think of it, dream of it, live on that idea... This is the way to success."</a:t>
            </a:r>
            <a:endParaRPr lang="en-IN" sz="2000" b="0" i="0" u="none" strike="noStrike" dirty="0">
              <a:solidFill>
                <a:srgbClr val="000000"/>
              </a:solidFill>
              <a:effectLst/>
            </a:endParaRPr>
          </a:p>
          <a:p>
            <a:pPr marL="0" indent="0" algn="l">
              <a:buNone/>
            </a:pPr>
            <a:endParaRPr lang="en-IN" sz="2000" b="0" i="0" u="none" strike="noStrike" dirty="0">
              <a:solidFill>
                <a:srgbClr val="000000"/>
              </a:solidFill>
              <a:effectLst/>
            </a:endParaRPr>
          </a:p>
          <a:p>
            <a:pPr marL="0" indent="0" algn="l">
              <a:buNone/>
            </a:pPr>
            <a:r>
              <a:rPr lang="en-IN" sz="2000" dirty="0">
                <a:solidFill>
                  <a:srgbClr val="000000"/>
                </a:solidFill>
              </a:rPr>
              <a:t>Today ,</a:t>
            </a:r>
            <a:r>
              <a:rPr lang="en-IN" sz="2000" b="0" i="0" u="none" strike="noStrike" dirty="0">
                <a:solidFill>
                  <a:srgbClr val="000000"/>
                </a:solidFill>
                <a:effectLst/>
              </a:rPr>
              <a:t> let's make our </a:t>
            </a:r>
            <a:r>
              <a:rPr lang="en-IN" sz="2000" b="1" i="0" u="none" strike="noStrike" dirty="0">
                <a:solidFill>
                  <a:srgbClr val="000000"/>
                </a:solidFill>
                <a:effectLst/>
              </a:rPr>
              <a:t>idea of audit</a:t>
            </a:r>
            <a:r>
              <a:rPr lang="en-IN" sz="2000" b="0" i="0" u="none" strike="noStrike" dirty="0">
                <a:solidFill>
                  <a:srgbClr val="000000"/>
                </a:solidFill>
                <a:effectLst/>
              </a:rPr>
              <a:t> not just about signing reports but about </a:t>
            </a:r>
            <a:r>
              <a:rPr lang="en-IN" sz="2000" b="1" i="0" u="none" strike="noStrike" dirty="0">
                <a:solidFill>
                  <a:srgbClr val="000000"/>
                </a:solidFill>
                <a:effectLst/>
              </a:rPr>
              <a:t>making a difference.</a:t>
            </a:r>
            <a:r>
              <a:rPr lang="en-IN" sz="2000" dirty="0">
                <a:solidFill>
                  <a:srgbClr val="000000"/>
                </a:solidFill>
              </a:rPr>
              <a:t> So l</a:t>
            </a:r>
            <a:r>
              <a:rPr lang="en-IN" sz="2000" b="0" i="0" u="none" strike="noStrike" dirty="0">
                <a:solidFill>
                  <a:srgbClr val="000000"/>
                </a:solidFill>
                <a:effectLst/>
              </a:rPr>
              <a:t>et's audit with </a:t>
            </a:r>
            <a:r>
              <a:rPr lang="en-IN" sz="2000" b="1" i="0" u="none" strike="noStrike" dirty="0">
                <a:solidFill>
                  <a:srgbClr val="000000"/>
                </a:solidFill>
                <a:effectLst/>
              </a:rPr>
              <a:t>Integrity, </a:t>
            </a:r>
            <a:r>
              <a:rPr lang="en-IN" sz="2000" b="1" i="0" u="none" strike="noStrike" dirty="0" err="1">
                <a:solidFill>
                  <a:srgbClr val="000000"/>
                </a:solidFill>
                <a:effectLst/>
              </a:rPr>
              <a:t>Skepticism</a:t>
            </a:r>
            <a:r>
              <a:rPr lang="en-IN" sz="2000" b="1" i="0" u="none" strike="noStrike" dirty="0">
                <a:solidFill>
                  <a:srgbClr val="000000"/>
                </a:solidFill>
                <a:effectLst/>
              </a:rPr>
              <a:t>, and Courage!</a:t>
            </a:r>
          </a:p>
          <a:p>
            <a:pPr marL="0" indent="0" algn="l">
              <a:buNone/>
            </a:pPr>
            <a:endParaRPr lang="en-IN" sz="2000" b="1" i="0" u="none" strike="noStrike" dirty="0">
              <a:solidFill>
                <a:srgbClr val="000000"/>
              </a:solidFill>
              <a:effectLst/>
            </a:endParaRPr>
          </a:p>
          <a:p>
            <a:pPr marL="0" indent="0" algn="ctr">
              <a:buNone/>
            </a:pPr>
            <a:r>
              <a:rPr lang="en-IN" sz="2000" b="1" dirty="0">
                <a:solidFill>
                  <a:srgbClr val="000000"/>
                </a:solidFill>
              </a:rPr>
              <a:t>Happy Audit Season </a:t>
            </a:r>
            <a:endParaRPr lang="en-IN" sz="2000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3026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38C43-11FB-06FC-92EC-FEDF96989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44645C-3392-D666-ECF1-F96178927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800600" cy="365760"/>
          </a:xfrm>
        </p:spPr>
        <p:txBody>
          <a:bodyPr/>
          <a:lstStyle/>
          <a:p>
            <a:r>
              <a:rPr lang="en-US" dirty="0"/>
              <a:t>Presented by CA Shweta Jain, Partner-Shweta Jain and Co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3CD1408-1F3A-748D-AFF1-3956B54BA5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048000"/>
            <a:ext cx="3810000" cy="3304572"/>
          </a:xfrm>
          <a:prstGeom prst="rect">
            <a:avLst/>
          </a:prstGeom>
        </p:spPr>
      </p:pic>
      <p:pic>
        <p:nvPicPr>
          <p:cNvPr id="27" name="Content Placeholder 5">
            <a:extLst>
              <a:ext uri="{FF2B5EF4-FFF2-40B4-BE49-F238E27FC236}">
                <a16:creationId xmlns:a16="http://schemas.microsoft.com/office/drawing/2014/main" id="{DFBBEF04-6FEC-2B2A-4FEC-E1785BFA72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8382000" cy="2684924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6373D4DB-E117-161E-DFDF-C3CC28C90684}"/>
              </a:ext>
            </a:extLst>
          </p:cNvPr>
          <p:cNvSpPr/>
          <p:nvPr/>
        </p:nvSpPr>
        <p:spPr>
          <a:xfrm>
            <a:off x="199662" y="3048000"/>
            <a:ext cx="4905738" cy="3276600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CA Shweta Jain </a:t>
            </a:r>
          </a:p>
          <a:p>
            <a:pPr algn="ctr"/>
            <a:r>
              <a:rPr 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9076391115</a:t>
            </a:r>
          </a:p>
          <a:p>
            <a:pPr algn="ctr"/>
            <a:r>
              <a:rPr lang="en-US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jainshwetawirc@gmail.com</a:t>
            </a:r>
            <a:endParaRPr 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219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427DC7-6D91-B8FB-3C0F-1F1D9C3A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572000" cy="365760"/>
          </a:xfrm>
        </p:spPr>
        <p:txBody>
          <a:bodyPr/>
          <a:lstStyle/>
          <a:p>
            <a:r>
              <a:rPr lang="en-US" dirty="0"/>
              <a:t>Presented by CA Shweta Jain, Partner-Shweta Jain and 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50DC3-7EEB-67D3-AFAB-04716318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C8792D5-023E-5B7F-0349-4CAD20CF061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04801" y="228600"/>
            <a:ext cx="8534399" cy="5870575"/>
          </a:xfrm>
        </p:spPr>
        <p:txBody>
          <a:bodyPr/>
          <a:lstStyle/>
          <a:p>
            <a:pPr marL="0" indent="0" algn="just">
              <a:buNone/>
            </a:pPr>
            <a:endParaRPr lang="en-IN" sz="2000" b="0" i="0" u="none" strike="noStrike" dirty="0">
              <a:solidFill>
                <a:srgbClr val="000000"/>
              </a:solidFill>
              <a:effectLst/>
            </a:endParaRPr>
          </a:p>
          <a:p>
            <a:pPr marL="0" indent="0" algn="just">
              <a:buNone/>
            </a:pPr>
            <a:r>
              <a:rPr lang="en-IN" sz="2000" b="0" i="0" u="none" strike="noStrike" dirty="0">
                <a:solidFill>
                  <a:srgbClr val="000000"/>
                </a:solidFill>
                <a:effectLst/>
              </a:rPr>
              <a:t>Bank Auditors as </a:t>
            </a:r>
            <a:r>
              <a:rPr lang="en-IN" sz="2000" b="1" i="0" u="none" strike="noStrike" dirty="0">
                <a:solidFill>
                  <a:srgbClr val="000000"/>
                </a:solidFill>
                <a:effectLst/>
              </a:rPr>
              <a:t>Guardians of Public Money</a:t>
            </a:r>
            <a:r>
              <a:rPr lang="en-IN" sz="20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IN" sz="2000" dirty="0">
                <a:solidFill>
                  <a:srgbClr val="000000"/>
                </a:solidFill>
              </a:rPr>
              <a:t>and Bank audit </a:t>
            </a:r>
            <a:r>
              <a:rPr lang="en-IN" sz="2000" b="0" i="0" u="none" strike="noStrike" dirty="0">
                <a:solidFill>
                  <a:srgbClr val="000000"/>
                </a:solidFill>
                <a:effectLst/>
              </a:rPr>
              <a:t>ensures </a:t>
            </a:r>
            <a:r>
              <a:rPr lang="en-IN" sz="2000" b="1" i="0" u="none" strike="noStrike" dirty="0">
                <a:solidFill>
                  <a:srgbClr val="000000"/>
                </a:solidFill>
                <a:effectLst/>
              </a:rPr>
              <a:t>transparency, compliance, and financial discipline</a:t>
            </a:r>
            <a:r>
              <a:rPr lang="en-IN" sz="2000" b="0" i="0" u="none" strike="noStrike" dirty="0">
                <a:solidFill>
                  <a:srgbClr val="000000"/>
                </a:solidFill>
                <a:effectLst/>
              </a:rPr>
              <a:t> in banking transactions. So we as a Bank Auditors has to act as the </a:t>
            </a:r>
            <a:r>
              <a:rPr lang="en-IN" sz="2000" b="1" i="0" u="none" strike="noStrike" dirty="0">
                <a:solidFill>
                  <a:srgbClr val="000000"/>
                </a:solidFill>
                <a:effectLst/>
              </a:rPr>
              <a:t>third eye</a:t>
            </a:r>
            <a:r>
              <a:rPr lang="en-IN" sz="2000" b="0" i="0" u="none" strike="noStrike" dirty="0">
                <a:solidFill>
                  <a:srgbClr val="000000"/>
                </a:solidFill>
                <a:effectLst/>
              </a:rPr>
              <a:t> to safeguard </a:t>
            </a:r>
            <a:r>
              <a:rPr lang="en-IN" sz="2000" b="1" i="0" u="none" strike="noStrike" dirty="0">
                <a:solidFill>
                  <a:srgbClr val="000000"/>
                </a:solidFill>
                <a:effectLst/>
              </a:rPr>
              <a:t>public deposit.</a:t>
            </a:r>
            <a:endParaRPr lang="en-IN" sz="20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C31896-003B-D969-5983-AB9C4894399F}"/>
              </a:ext>
            </a:extLst>
          </p:cNvPr>
          <p:cNvSpPr txBox="1"/>
          <p:nvPr/>
        </p:nvSpPr>
        <p:spPr>
          <a:xfrm>
            <a:off x="4114800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D016FC-46C0-D2B3-7702-15B41097B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09801"/>
            <a:ext cx="7924800" cy="388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61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3CC8B-8D64-77B8-2837-AE5B4C0B0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/>
              <a:t>Guidance Note/Utility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5B9032-D01B-38B9-D59B-EC98478E1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 Shweta Jain-Partner Shweta Jain &amp; 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BF820-5697-9CCD-69A1-CBC3D558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FCAC74-8484-E6BE-41E7-12C43F1BC35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N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IN" sz="2200" b="1" u="sng" dirty="0"/>
              <a:t>Bank Branch Utility </a:t>
            </a:r>
          </a:p>
          <a:p>
            <a:pPr marL="0" indent="0" algn="ctr">
              <a:buNone/>
            </a:pPr>
            <a:endParaRPr lang="en-IN" sz="2200" b="1" u="sng" dirty="0"/>
          </a:p>
          <a:p>
            <a:pPr marL="0" indent="0" algn="ctr">
              <a:buNone/>
            </a:pPr>
            <a:r>
              <a:rPr lang="en-IN" sz="2200" dirty="0">
                <a:cs typeface="Arial" panose="020B0604020202020204" pitchFamily="34" charset="0"/>
              </a:rPr>
              <a:t>	</a:t>
            </a:r>
            <a:r>
              <a:rPr lang="en-IN" sz="2200" dirty="0">
                <a:solidFill>
                  <a:schemeClr val="accent1"/>
                </a:solidFill>
                <a:cs typeface="Arial" panose="020B0604020202020204" pitchFamily="34" charset="0"/>
              </a:rPr>
              <a:t>https://</a:t>
            </a:r>
            <a:r>
              <a:rPr lang="en-IN" sz="2200" dirty="0" err="1">
                <a:solidFill>
                  <a:schemeClr val="accent1"/>
                </a:solidFill>
                <a:cs typeface="Arial" panose="020B0604020202020204" pitchFamily="34" charset="0"/>
              </a:rPr>
              <a:t>docs.google.com</a:t>
            </a:r>
            <a:r>
              <a:rPr lang="en-IN" sz="2200" dirty="0">
                <a:solidFill>
                  <a:schemeClr val="accent1"/>
                </a:solidFill>
                <a:cs typeface="Arial" panose="020B0604020202020204" pitchFamily="34" charset="0"/>
              </a:rPr>
              <a:t>/forms/d/1wh4wlOfNjOom9RSMIEWnMiV313PZzkQLnjoyFLRGDBE/</a:t>
            </a:r>
            <a:r>
              <a:rPr lang="en-IN" sz="2200" dirty="0" err="1">
                <a:solidFill>
                  <a:schemeClr val="accent1"/>
                </a:solidFill>
                <a:cs typeface="Arial" panose="020B0604020202020204" pitchFamily="34" charset="0"/>
              </a:rPr>
              <a:t>edit?pli</a:t>
            </a:r>
            <a:r>
              <a:rPr lang="en-IN" sz="2200" dirty="0">
                <a:solidFill>
                  <a:schemeClr val="accent1"/>
                </a:solidFill>
                <a:cs typeface="Arial" panose="020B0604020202020204" pitchFamily="34" charset="0"/>
              </a:rPr>
              <a:t>=1</a:t>
            </a:r>
          </a:p>
          <a:p>
            <a:pPr marL="0" indent="0">
              <a:buNone/>
            </a:pPr>
            <a:endParaRPr lang="en-US" sz="2200" dirty="0"/>
          </a:p>
          <a:p>
            <a:pPr marL="0" marR="0" indent="0" algn="ctr">
              <a:spcAft>
                <a:spcPts val="0"/>
              </a:spcAft>
              <a:buNone/>
            </a:pPr>
            <a:r>
              <a:rPr lang="en-US" sz="2200" b="1" u="sng" dirty="0"/>
              <a:t>Guidance Note</a:t>
            </a:r>
            <a:endParaRPr lang="en-IN" sz="2200" b="1" u="sng" dirty="0"/>
          </a:p>
          <a:p>
            <a:pPr marL="0" marR="0" indent="0">
              <a:spcAft>
                <a:spcPts val="0"/>
              </a:spcAft>
              <a:buNone/>
            </a:pPr>
            <a:endParaRPr lang="en-IN" sz="2200" dirty="0"/>
          </a:p>
          <a:p>
            <a:pPr marL="0" marR="0" indent="0">
              <a:spcAft>
                <a:spcPts val="0"/>
              </a:spcAft>
              <a:buNone/>
            </a:pPr>
            <a:r>
              <a:rPr lang="en-IN" sz="2200" dirty="0">
                <a:cs typeface="Arial" panose="020B0604020202020204" pitchFamily="34" charset="0"/>
              </a:rPr>
              <a:t>The soft copy of the Guidance Note is available on the ICAI website at the following link: </a:t>
            </a:r>
            <a:endParaRPr lang="en-IN" sz="22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chemeClr val="accent1"/>
                </a:solidFill>
              </a:rPr>
              <a:t>https://</a:t>
            </a:r>
            <a:r>
              <a:rPr lang="en-IN" sz="2200" dirty="0" err="1">
                <a:solidFill>
                  <a:schemeClr val="accent1"/>
                </a:solidFill>
              </a:rPr>
              <a:t>www.icai.org</a:t>
            </a:r>
            <a:r>
              <a:rPr lang="en-IN" sz="2200" dirty="0">
                <a:solidFill>
                  <a:schemeClr val="accent1"/>
                </a:solidFill>
              </a:rPr>
              <a:t>/post/guidance-note-on-audit-of-banks-2025-edition-details</a:t>
            </a:r>
            <a:br>
              <a:rPr lang="en-IN" sz="2200" dirty="0">
                <a:solidFill>
                  <a:schemeClr val="accent1"/>
                </a:solidFill>
              </a:rPr>
            </a:br>
            <a:endParaRPr lang="en-US" sz="2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4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/>
              <a:t>Audit of Loans &amp; Advances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 fontAlgn="base">
              <a:buNone/>
            </a:pPr>
            <a:r>
              <a:rPr lang="en-US" sz="2000" b="1" dirty="0">
                <a:solidFill>
                  <a:srgbClr val="7030A0"/>
                </a:solidFill>
              </a:rPr>
              <a:t>In Case of New Loan Sanction : </a:t>
            </a:r>
          </a:p>
          <a:p>
            <a:pPr algn="just" fontAlgn="base"/>
            <a:r>
              <a:rPr lang="en-US" sz="2000" dirty="0"/>
              <a:t>Pre sanction inspection</a:t>
            </a:r>
          </a:p>
          <a:p>
            <a:pPr algn="just" fontAlgn="base"/>
            <a:r>
              <a:rPr lang="en-US" sz="2000" dirty="0"/>
              <a:t>Loan Documents</a:t>
            </a:r>
          </a:p>
          <a:p>
            <a:pPr algn="just" fontAlgn="base"/>
            <a:r>
              <a:rPr lang="en-US" sz="2000" dirty="0"/>
              <a:t>Recovery of Processing Fees and other charges</a:t>
            </a:r>
          </a:p>
          <a:p>
            <a:pPr algn="just" fontAlgn="base"/>
            <a:r>
              <a:rPr lang="en-US" sz="2000" dirty="0"/>
              <a:t>Noting of Bank’s charge</a:t>
            </a:r>
          </a:p>
          <a:p>
            <a:pPr algn="just" fontAlgn="base"/>
            <a:r>
              <a:rPr lang="en-US" sz="2000" dirty="0"/>
              <a:t> Data Punching  in the  system</a:t>
            </a:r>
          </a:p>
          <a:p>
            <a:pPr algn="just" fontAlgn="base"/>
            <a:r>
              <a:rPr lang="en-US" sz="2000" dirty="0"/>
              <a:t>Post-Sanction Inspection</a:t>
            </a:r>
          </a:p>
          <a:p>
            <a:pPr algn="just" fontAlgn="base"/>
            <a:r>
              <a:rPr lang="en-US" sz="2000" dirty="0"/>
              <a:t>Loan against Bank’s TDR</a:t>
            </a:r>
          </a:p>
          <a:p>
            <a:pPr algn="just" fontAlgn="base"/>
            <a:r>
              <a:rPr lang="en-US" sz="2000" dirty="0"/>
              <a:t>Gold Loan</a:t>
            </a:r>
          </a:p>
          <a:p>
            <a:pPr algn="just"/>
            <a:r>
              <a:rPr lang="en-US" sz="2000" dirty="0"/>
              <a:t>Loan against NSC</a:t>
            </a:r>
          </a:p>
          <a:p>
            <a:pPr algn="just"/>
            <a:r>
              <a:rPr lang="en-US" sz="2000" dirty="0"/>
              <a:t>Loan against LIC policies</a:t>
            </a:r>
          </a:p>
          <a:p>
            <a:pPr algn="just" fontAlgn="base"/>
            <a:r>
              <a:rPr lang="en-US" sz="2000" b="1" dirty="0"/>
              <a:t> </a:t>
            </a:r>
            <a:r>
              <a:rPr lang="en-US" sz="2000" dirty="0"/>
              <a:t>Vehicle Loans</a:t>
            </a:r>
          </a:p>
          <a:p>
            <a:pPr algn="just" fontAlgn="base"/>
            <a:r>
              <a:rPr lang="en-US" sz="2000" dirty="0"/>
              <a:t>Loan against Ware house Receipts</a:t>
            </a:r>
          </a:p>
          <a:p>
            <a:pPr marL="0" indent="0">
              <a:buNone/>
            </a:pPr>
            <a:endParaRPr lang="en-US" sz="2000" dirty="0"/>
          </a:p>
          <a:p>
            <a:pPr algn="just" fontAlgn="base"/>
            <a:endParaRPr lang="en-US" sz="2000" dirty="0"/>
          </a:p>
          <a:p>
            <a:pPr fontAlgn="base"/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6F4373-A973-6795-3D4B-E16B8D900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A12F51-8569-1C86-2CEF-D553BF1C8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8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/>
              <a:t>Audit of Loans &amp; Advances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651248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sz="2000" b="1" dirty="0">
                <a:solidFill>
                  <a:srgbClr val="7030A0"/>
                </a:solidFill>
              </a:rPr>
              <a:t>In Case of Existing Loans: </a:t>
            </a:r>
          </a:p>
          <a:p>
            <a:pPr fontAlgn="base"/>
            <a:r>
              <a:rPr lang="en-US" sz="2000" dirty="0"/>
              <a:t>Periodic Inspection Reports</a:t>
            </a:r>
          </a:p>
          <a:p>
            <a:pPr fontAlgn="base"/>
            <a:r>
              <a:rPr lang="en-US" sz="2000" dirty="0"/>
              <a:t>Review / Renewals</a:t>
            </a:r>
          </a:p>
          <a:p>
            <a:pPr fontAlgn="base"/>
            <a:r>
              <a:rPr lang="en-US" sz="2000" dirty="0"/>
              <a:t>Transactions in the Accounts</a:t>
            </a:r>
          </a:p>
          <a:p>
            <a:pPr fontAlgn="base"/>
            <a:r>
              <a:rPr lang="en-US" sz="2000" dirty="0"/>
              <a:t>Stock Statements</a:t>
            </a:r>
          </a:p>
          <a:p>
            <a:pPr fontAlgn="base"/>
            <a:r>
              <a:rPr lang="en-US" sz="2000" b="1" dirty="0"/>
              <a:t> </a:t>
            </a:r>
            <a:r>
              <a:rPr lang="en-US" sz="2000" dirty="0"/>
              <a:t>Insurance</a:t>
            </a:r>
          </a:p>
          <a:p>
            <a:pPr fontAlgn="base"/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3B2895-D448-394B-81DE-8920701F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741B7-F0D3-8F8C-F913-2F583F82F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20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/>
              <a:t>Audit check list for Loans and advances </a:t>
            </a:r>
            <a:endParaRPr lang="en-IN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8" y="1371600"/>
            <a:ext cx="9050482" cy="4953000"/>
          </a:xfrm>
        </p:spPr>
        <p:txBody>
          <a:bodyPr>
            <a:normAutofit/>
          </a:bodyPr>
          <a:lstStyle/>
          <a:p>
            <a:pPr lvl="0" algn="just"/>
            <a:r>
              <a:rPr lang="en-IN" sz="2000" dirty="0"/>
              <a:t>Go through the sanction letter thoroughly.</a:t>
            </a:r>
          </a:p>
          <a:p>
            <a:pPr lvl="0" algn="just"/>
            <a:r>
              <a:rPr lang="en-IN" sz="2000" dirty="0"/>
              <a:t>Check whether facilities sanctioned are within the delegated power.</a:t>
            </a:r>
          </a:p>
          <a:p>
            <a:pPr lvl="0" algn="just"/>
            <a:r>
              <a:rPr lang="en-IN" sz="2000" dirty="0"/>
              <a:t>Ensure that the sanction letter is duly acknowledged by the borrower.</a:t>
            </a:r>
          </a:p>
          <a:p>
            <a:pPr lvl="0" algn="just"/>
            <a:r>
              <a:rPr lang="en-IN" sz="2000" dirty="0"/>
              <a:t>Go through the major terms and conditions stipulated in the sanction letter before the release of the loan. </a:t>
            </a:r>
          </a:p>
          <a:p>
            <a:pPr lvl="0" algn="just"/>
            <a:r>
              <a:rPr lang="en-IN" sz="2000" dirty="0"/>
              <a:t>To Ensure Pre-release Terms And Conditions Are Complied By The Borrower Before Disbursement.</a:t>
            </a:r>
          </a:p>
          <a:p>
            <a:pPr lvl="0" algn="just"/>
            <a:r>
              <a:rPr lang="en-IN" sz="2000" dirty="0"/>
              <a:t>To Ensure Unit Inspection And Inspection Of Collateral Securities Are Done Before the Release Of the Loan.</a:t>
            </a:r>
          </a:p>
          <a:p>
            <a:pPr lvl="0" algn="just"/>
            <a:r>
              <a:rPr lang="en-IN" sz="2000" dirty="0"/>
              <a:t>To Ensure Processing And Documentation Charges Are Recovered From The Borrower Before the Release Of the Loan.</a:t>
            </a:r>
          </a:p>
          <a:p>
            <a:pPr lvl="0" algn="just"/>
            <a:r>
              <a:rPr lang="en-IN" sz="2000" dirty="0"/>
              <a:t>End Use Of Funds Has To Be Ensured And Satisfied With The Manner In Which The Loan Was Disbursed.</a:t>
            </a:r>
          </a:p>
          <a:p>
            <a:pPr lvl="0" algn="just"/>
            <a:r>
              <a:rPr lang="en-IN" sz="2000" dirty="0"/>
              <a:t>Ensure Adequate Margin Is Obtained Before Release Of Loan.</a:t>
            </a:r>
          </a:p>
          <a:p>
            <a:pPr lvl="0" algn="just"/>
            <a:endParaRPr lang="en-IN" sz="2000" dirty="0"/>
          </a:p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49B9673-A254-4AB1-9A51-4A67359C46F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01FE6D-D188-D0C4-EDD9-FC88BBCA9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</p:spTree>
    <p:extLst>
      <p:ext uri="{BB962C8B-B14F-4D97-AF65-F5344CB8AC3E}">
        <p14:creationId xmlns:p14="http://schemas.microsoft.com/office/powerpoint/2010/main" val="352020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07582" cy="5962919"/>
          </a:xfrm>
        </p:spPr>
        <p:txBody>
          <a:bodyPr>
            <a:normAutofit/>
          </a:bodyPr>
          <a:lstStyle/>
          <a:p>
            <a:pPr lvl="0" algn="just"/>
            <a:r>
              <a:rPr lang="en-IN" sz="2000" dirty="0"/>
              <a:t>Post Sanction Conditions Which Are Stipulated In The Sanction Letter Are Being Complied.</a:t>
            </a:r>
          </a:p>
          <a:p>
            <a:pPr lvl="0" algn="just"/>
            <a:r>
              <a:rPr lang="en-IN" sz="2000" dirty="0"/>
              <a:t>Whether The Loan Master Is Created Under The Appropriate Category And Rate Codes Are Correctly Captured In The System.</a:t>
            </a:r>
          </a:p>
          <a:p>
            <a:pPr lvl="0" algn="just"/>
            <a:r>
              <a:rPr lang="en-IN" sz="2000" dirty="0"/>
              <a:t>To Ensure Application Of Penal Interest Parameter Is Captured Correctly In The System.</a:t>
            </a:r>
          </a:p>
          <a:p>
            <a:pPr lvl="0" algn="just"/>
            <a:r>
              <a:rPr lang="en-IN" sz="2000" dirty="0"/>
              <a:t>To Ensure Repayment Terms Are Properly Entered In The Loan Master.</a:t>
            </a:r>
          </a:p>
          <a:p>
            <a:pPr lvl="0" algn="just"/>
            <a:r>
              <a:rPr lang="en-IN" sz="2000" dirty="0"/>
              <a:t> Periodical Statements Required To Be Obtained Are Being Obtained.</a:t>
            </a:r>
          </a:p>
          <a:p>
            <a:pPr lvl="0" algn="just"/>
            <a:r>
              <a:rPr lang="en-IN" sz="2000" dirty="0"/>
              <a:t>Whether Adequate Insurance With Bank Clause Is Taken To Cover The Primary And Collateral Security.</a:t>
            </a:r>
          </a:p>
          <a:p>
            <a:pPr lvl="0" algn="just"/>
            <a:r>
              <a:rPr lang="en-IN" sz="2000" dirty="0"/>
              <a:t>Whether Post Disbursement Inspection Is Conducted.</a:t>
            </a:r>
          </a:p>
          <a:p>
            <a:endParaRPr lang="en-IN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17656" y="6243994"/>
            <a:ext cx="565159" cy="365125"/>
          </a:xfrm>
        </p:spPr>
        <p:txBody>
          <a:bodyPr>
            <a:normAutofit/>
          </a:bodyPr>
          <a:lstStyle/>
          <a:p>
            <a:fld id="{149B9673-A254-4AB1-9A51-4A67359C46F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sz="2500" b="1" dirty="0"/>
              <a:t>Audit check list for Loans and advances </a:t>
            </a:r>
            <a:endParaRPr lang="en-IN" sz="25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693DEF-CA13-F886-DB06-2875EEAB9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 Shweta Jain-Partner Shweta Jain &amp; Co</a:t>
            </a:r>
          </a:p>
        </p:txBody>
      </p:sp>
    </p:spTree>
    <p:extLst>
      <p:ext uri="{BB962C8B-B14F-4D97-AF65-F5344CB8AC3E}">
        <p14:creationId xmlns:p14="http://schemas.microsoft.com/office/powerpoint/2010/main" val="341413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DD5E-26F6-FDE6-BD14-DC09F8F91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457199"/>
            <a:ext cx="8534400" cy="848049"/>
          </a:xfrm>
        </p:spPr>
        <p:txBody>
          <a:bodyPr>
            <a:normAutofit fontScale="90000"/>
          </a:bodyPr>
          <a:lstStyle/>
          <a:p>
            <a:br>
              <a:rPr lang="en-US" altLang="en-US" sz="2800" b="1" dirty="0"/>
            </a:br>
            <a:br>
              <a:rPr lang="en-US" altLang="en-US" sz="2800" b="1" dirty="0"/>
            </a:br>
            <a:r>
              <a:rPr lang="en-US" altLang="en-US" sz="2800" b="1" dirty="0"/>
              <a:t>Practical Challenges while checking </a:t>
            </a:r>
            <a:br>
              <a:rPr lang="en-US" altLang="en-US" sz="2800" dirty="0"/>
            </a:br>
            <a:endParaRPr lang="en-US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BD263E-5F53-B96B-AF01-C644AFC9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800600" cy="365760"/>
          </a:xfrm>
        </p:spPr>
        <p:txBody>
          <a:bodyPr/>
          <a:lstStyle/>
          <a:p>
            <a:r>
              <a:rPr lang="en-US" dirty="0"/>
              <a:t>Presented by CA Shweta Jain, Partner-Shweta Jain and 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3EA94-28AD-CA21-694D-54B4EE2A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4E353B-3AE9-62BE-B945-30A0C889DE58}"/>
              </a:ext>
            </a:extLst>
          </p:cNvPr>
          <p:cNvGraphicFramePr>
            <a:graphicFrameLocks noGrp="1"/>
          </p:cNvGraphicFramePr>
          <p:nvPr/>
        </p:nvGraphicFramePr>
        <p:xfrm>
          <a:off x="301752" y="1467697"/>
          <a:ext cx="8689848" cy="478070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44924">
                  <a:extLst>
                    <a:ext uri="{9D8B030D-6E8A-4147-A177-3AD203B41FA5}">
                      <a16:colId xmlns:a16="http://schemas.microsoft.com/office/drawing/2014/main" val="3693640014"/>
                    </a:ext>
                  </a:extLst>
                </a:gridCol>
                <a:gridCol w="4344924">
                  <a:extLst>
                    <a:ext uri="{9D8B030D-6E8A-4147-A177-3AD203B41FA5}">
                      <a16:colId xmlns:a16="http://schemas.microsoft.com/office/drawing/2014/main" val="1220471130"/>
                    </a:ext>
                  </a:extLst>
                </a:gridCol>
              </a:tblGrid>
              <a:tr h="367747">
                <a:tc>
                  <a:txBody>
                    <a:bodyPr/>
                    <a:lstStyle/>
                    <a:p>
                      <a:r>
                        <a:rPr lang="en-IN" b="1" dirty="0"/>
                        <a:t>Issue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Auditor’s Approach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3641296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Evergreening of Loans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Check Ad-hoc Sanctions or frequent temporary limits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5025282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Non-Submission of Stock Statement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Verify whether DP is appropriately reduced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885034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Balance Sheet Window Dressing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Compare Turnover vs. Sales in Stock Statements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2653708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Excess Sanctions in CC Accounts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Verify Compliance of Loan Policy + DP Calculation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4632109"/>
                  </a:ext>
                </a:extLst>
              </a:tr>
              <a:tr h="919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CBS Data Reliability</a:t>
                      </a:r>
                    </a:p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Select Sample Manually for Critical Areas</a:t>
                      </a:r>
                    </a:p>
                    <a:p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218478"/>
                  </a:ext>
                </a:extLst>
              </a:tr>
              <a:tr h="919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Dummy Stock Statements</a:t>
                      </a:r>
                    </a:p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Compare with GST Returns &amp; Bank Statements</a:t>
                      </a:r>
                    </a:p>
                    <a:p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793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733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DD5E-26F6-FDE6-BD14-DC09F8F91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762000"/>
          </a:xfrm>
        </p:spPr>
        <p:txBody>
          <a:bodyPr>
            <a:normAutofit fontScale="90000"/>
          </a:bodyPr>
          <a:lstStyle/>
          <a:p>
            <a:r>
              <a:rPr lang="en-US" altLang="en-US" sz="2800" b="1" dirty="0"/>
              <a:t>Practical Challenges while checking </a:t>
            </a:r>
            <a:br>
              <a:rPr lang="en-US" altLang="en-US" sz="2800" dirty="0"/>
            </a:br>
            <a:endParaRPr lang="en-US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BD263E-5F53-B96B-AF01-C644AFC9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800600" cy="365760"/>
          </a:xfrm>
        </p:spPr>
        <p:txBody>
          <a:bodyPr/>
          <a:lstStyle/>
          <a:p>
            <a:r>
              <a:rPr lang="en-US" dirty="0"/>
              <a:t>Presented by CA Shweta Jain, Partner-Shweta Jain and 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3EA94-28AD-CA21-694D-54B4EE2A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8542-8EF8-48C7-8FAE-E8C4575C8756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4E353B-3AE9-62BE-B945-30A0C889DE58}"/>
              </a:ext>
            </a:extLst>
          </p:cNvPr>
          <p:cNvGraphicFramePr>
            <a:graphicFrameLocks noGrp="1"/>
          </p:cNvGraphicFramePr>
          <p:nvPr/>
        </p:nvGraphicFramePr>
        <p:xfrm>
          <a:off x="301752" y="1467697"/>
          <a:ext cx="8689848" cy="46738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44924">
                  <a:extLst>
                    <a:ext uri="{9D8B030D-6E8A-4147-A177-3AD203B41FA5}">
                      <a16:colId xmlns:a16="http://schemas.microsoft.com/office/drawing/2014/main" val="3693640014"/>
                    </a:ext>
                  </a:extLst>
                </a:gridCol>
                <a:gridCol w="4344924">
                  <a:extLst>
                    <a:ext uri="{9D8B030D-6E8A-4147-A177-3AD203B41FA5}">
                      <a16:colId xmlns:a16="http://schemas.microsoft.com/office/drawing/2014/main" val="1220471130"/>
                    </a:ext>
                  </a:extLst>
                </a:gridCol>
              </a:tblGrid>
              <a:tr h="367747">
                <a:tc>
                  <a:txBody>
                    <a:bodyPr/>
                    <a:lstStyle/>
                    <a:p>
                      <a:r>
                        <a:rPr lang="en-IN" b="1" dirty="0"/>
                        <a:t>Issue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Auditor’s Approach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3641296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Stock and Debtors Statements Verification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Compare closing stock values with previous months and cross-verify them with debtors' aging reports.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5025282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Documentation Deficiency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Check DP Note, Mortgage Deed, Insurance, ROC Filing Charges, Renewal Letter.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885034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Interest Income Recognition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Verify if Interest Reversal Entries, Interest Credited to NPA Accounts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2653708"/>
                  </a:ext>
                </a:extLst>
              </a:tr>
              <a:tr h="643556">
                <a:tc>
                  <a:txBody>
                    <a:bodyPr/>
                    <a:lstStyle/>
                    <a:p>
                      <a:r>
                        <a:rPr lang="en-IN" dirty="0"/>
                        <a:t>Stock Audit Report Observations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Review Stock Qty Mismatch, Overvaluation, or non-submission of debtors aging.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4632109"/>
                  </a:ext>
                </a:extLst>
              </a:tr>
              <a:tr h="919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Related Party Transaction </a:t>
                      </a:r>
                    </a:p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Obtain List of Group Companies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21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29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{C1892D68-063A-8643-BEB8-7469E96C3CF4}tf10001071</Template>
  <TotalTime>8535</TotalTime>
  <Words>1515</Words>
  <Application>Microsoft Macintosh PowerPoint</Application>
  <PresentationFormat>On-screen Show (4:3)</PresentationFormat>
  <Paragraphs>208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Bodoni MT</vt:lpstr>
      <vt:lpstr>Calibri</vt:lpstr>
      <vt:lpstr>Georgia</vt:lpstr>
      <vt:lpstr>Wingdings</vt:lpstr>
      <vt:lpstr>Wingdings 2</vt:lpstr>
      <vt:lpstr>Civic</vt:lpstr>
      <vt:lpstr>“Seminar on Bank Branch Audit -Audit of Advances”</vt:lpstr>
      <vt:lpstr>PowerPoint Presentation</vt:lpstr>
      <vt:lpstr>Guidance Note/Utility</vt:lpstr>
      <vt:lpstr>Audit of Loans &amp; Advances</vt:lpstr>
      <vt:lpstr>Audit of Loans &amp; Advances</vt:lpstr>
      <vt:lpstr>Audit check list for Loans and advances </vt:lpstr>
      <vt:lpstr>Audit check list for Loans and advances </vt:lpstr>
      <vt:lpstr>  Practical Challenges while checking  </vt:lpstr>
      <vt:lpstr>Practical Challenges while checking  </vt:lpstr>
      <vt:lpstr>Practical Challenges while checking  </vt:lpstr>
      <vt:lpstr>Issues with Regard to Drawing Power</vt:lpstr>
      <vt:lpstr>Check Points in Respect of   Stock Insurance</vt:lpstr>
      <vt:lpstr>Definition of diversion and siphoning of funds</vt:lpstr>
      <vt:lpstr>PowerPoint Presentation</vt:lpstr>
      <vt:lpstr>Some Early Warning Signals</vt:lpstr>
      <vt:lpstr>Some Early Warning Signals</vt:lpstr>
      <vt:lpstr>Some Early Warning Signals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</dc:creator>
  <cp:lastModifiedBy>cashweta.co@outlook.com</cp:lastModifiedBy>
  <cp:revision>352</cp:revision>
  <dcterms:created xsi:type="dcterms:W3CDTF">2019-03-12T13:56:39Z</dcterms:created>
  <dcterms:modified xsi:type="dcterms:W3CDTF">2025-03-26T17:41:01Z</dcterms:modified>
</cp:coreProperties>
</file>