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 id="2147483713" r:id="rId3"/>
  </p:sldMasterIdLst>
  <p:notesMasterIdLst>
    <p:notesMasterId r:id="rId111"/>
  </p:notesMasterIdLst>
  <p:sldIdLst>
    <p:sldId id="440" r:id="rId4"/>
    <p:sldId id="3349" r:id="rId5"/>
    <p:sldId id="3350" r:id="rId6"/>
    <p:sldId id="3351" r:id="rId7"/>
    <p:sldId id="3352" r:id="rId8"/>
    <p:sldId id="3353" r:id="rId9"/>
    <p:sldId id="3354" r:id="rId10"/>
    <p:sldId id="3355" r:id="rId11"/>
    <p:sldId id="3356" r:id="rId12"/>
    <p:sldId id="3357" r:id="rId13"/>
    <p:sldId id="3358" r:id="rId14"/>
    <p:sldId id="3359" r:id="rId15"/>
    <p:sldId id="3360" r:id="rId16"/>
    <p:sldId id="3361" r:id="rId17"/>
    <p:sldId id="3362" r:id="rId18"/>
    <p:sldId id="3363" r:id="rId19"/>
    <p:sldId id="3364" r:id="rId20"/>
    <p:sldId id="3365" r:id="rId21"/>
    <p:sldId id="3366" r:id="rId22"/>
    <p:sldId id="3367" r:id="rId23"/>
    <p:sldId id="3368" r:id="rId24"/>
    <p:sldId id="3369" r:id="rId25"/>
    <p:sldId id="3370" r:id="rId26"/>
    <p:sldId id="3371" r:id="rId27"/>
    <p:sldId id="3372" r:id="rId28"/>
    <p:sldId id="3373" r:id="rId29"/>
    <p:sldId id="3374" r:id="rId30"/>
    <p:sldId id="3375" r:id="rId31"/>
    <p:sldId id="3376" r:id="rId32"/>
    <p:sldId id="3377" r:id="rId33"/>
    <p:sldId id="3378" r:id="rId34"/>
    <p:sldId id="3379" r:id="rId35"/>
    <p:sldId id="3380" r:id="rId36"/>
    <p:sldId id="3381" r:id="rId37"/>
    <p:sldId id="3382" r:id="rId38"/>
    <p:sldId id="3383" r:id="rId39"/>
    <p:sldId id="3384" r:id="rId40"/>
    <p:sldId id="3385" r:id="rId41"/>
    <p:sldId id="3386" r:id="rId42"/>
    <p:sldId id="3387" r:id="rId43"/>
    <p:sldId id="3388" r:id="rId44"/>
    <p:sldId id="3389" r:id="rId45"/>
    <p:sldId id="3390" r:id="rId46"/>
    <p:sldId id="3391" r:id="rId47"/>
    <p:sldId id="3392" r:id="rId48"/>
    <p:sldId id="3393" r:id="rId49"/>
    <p:sldId id="3394" r:id="rId50"/>
    <p:sldId id="3395" r:id="rId51"/>
    <p:sldId id="3396" r:id="rId52"/>
    <p:sldId id="3397" r:id="rId53"/>
    <p:sldId id="3398" r:id="rId54"/>
    <p:sldId id="3399" r:id="rId55"/>
    <p:sldId id="3400" r:id="rId56"/>
    <p:sldId id="3401" r:id="rId57"/>
    <p:sldId id="3326" r:id="rId58"/>
    <p:sldId id="3327" r:id="rId59"/>
    <p:sldId id="3328" r:id="rId60"/>
    <p:sldId id="3329" r:id="rId61"/>
    <p:sldId id="3330" r:id="rId62"/>
    <p:sldId id="3331" r:id="rId63"/>
    <p:sldId id="3332" r:id="rId64"/>
    <p:sldId id="3333" r:id="rId65"/>
    <p:sldId id="3334" r:id="rId66"/>
    <p:sldId id="3336" r:id="rId67"/>
    <p:sldId id="3341" r:id="rId68"/>
    <p:sldId id="3335" r:id="rId69"/>
    <p:sldId id="3338" r:id="rId70"/>
    <p:sldId id="3339" r:id="rId71"/>
    <p:sldId id="3340" r:id="rId72"/>
    <p:sldId id="3315" r:id="rId73"/>
    <p:sldId id="3317" r:id="rId74"/>
    <p:sldId id="3318" r:id="rId75"/>
    <p:sldId id="3319" r:id="rId76"/>
    <p:sldId id="3320" r:id="rId77"/>
    <p:sldId id="3321" r:id="rId78"/>
    <p:sldId id="3342" r:id="rId79"/>
    <p:sldId id="3343" r:id="rId80"/>
    <p:sldId id="3322" r:id="rId81"/>
    <p:sldId id="3323" r:id="rId82"/>
    <p:sldId id="3324" r:id="rId83"/>
    <p:sldId id="3325" r:id="rId84"/>
    <p:sldId id="3344" r:id="rId85"/>
    <p:sldId id="3345" r:id="rId86"/>
    <p:sldId id="3346" r:id="rId87"/>
    <p:sldId id="3347" r:id="rId88"/>
    <p:sldId id="3173" r:id="rId89"/>
    <p:sldId id="3309" r:id="rId90"/>
    <p:sldId id="3310" r:id="rId91"/>
    <p:sldId id="3311" r:id="rId92"/>
    <p:sldId id="2768" r:id="rId93"/>
    <p:sldId id="3201" r:id="rId94"/>
    <p:sldId id="386" r:id="rId95"/>
    <p:sldId id="3202" r:id="rId96"/>
    <p:sldId id="381" r:id="rId97"/>
    <p:sldId id="383" r:id="rId98"/>
    <p:sldId id="3176" r:id="rId99"/>
    <p:sldId id="3203" r:id="rId100"/>
    <p:sldId id="3215" r:id="rId101"/>
    <p:sldId id="3204" r:id="rId102"/>
    <p:sldId id="3348" r:id="rId103"/>
    <p:sldId id="376" r:id="rId104"/>
    <p:sldId id="379" r:id="rId105"/>
    <p:sldId id="2773" r:id="rId106"/>
    <p:sldId id="2924" r:id="rId107"/>
    <p:sldId id="2923" r:id="rId108"/>
    <p:sldId id="2921" r:id="rId109"/>
    <p:sldId id="368" r:id="rId1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117A16-917C-416E-8FB2-D35A2F4C8A7E}">
          <p14:sldIdLst>
            <p14:sldId id="440"/>
            <p14:sldId id="3349"/>
            <p14:sldId id="3350"/>
            <p14:sldId id="3351"/>
            <p14:sldId id="3352"/>
            <p14:sldId id="3353"/>
            <p14:sldId id="3354"/>
            <p14:sldId id="3355"/>
            <p14:sldId id="3356"/>
            <p14:sldId id="3357"/>
            <p14:sldId id="3358"/>
            <p14:sldId id="3359"/>
            <p14:sldId id="3360"/>
            <p14:sldId id="3361"/>
            <p14:sldId id="3362"/>
            <p14:sldId id="3363"/>
            <p14:sldId id="3364"/>
            <p14:sldId id="3365"/>
            <p14:sldId id="3366"/>
            <p14:sldId id="3367"/>
            <p14:sldId id="3368"/>
            <p14:sldId id="3369"/>
            <p14:sldId id="3370"/>
            <p14:sldId id="3371"/>
            <p14:sldId id="3372"/>
            <p14:sldId id="3373"/>
            <p14:sldId id="3374"/>
            <p14:sldId id="3375"/>
            <p14:sldId id="3376"/>
            <p14:sldId id="3377"/>
            <p14:sldId id="3378"/>
            <p14:sldId id="3379"/>
            <p14:sldId id="3380"/>
            <p14:sldId id="3381"/>
            <p14:sldId id="3382"/>
            <p14:sldId id="3383"/>
            <p14:sldId id="3384"/>
            <p14:sldId id="3385"/>
            <p14:sldId id="3386"/>
            <p14:sldId id="3387"/>
            <p14:sldId id="3388"/>
            <p14:sldId id="3389"/>
            <p14:sldId id="3390"/>
            <p14:sldId id="3391"/>
            <p14:sldId id="3392"/>
            <p14:sldId id="3393"/>
            <p14:sldId id="3394"/>
            <p14:sldId id="3395"/>
            <p14:sldId id="3396"/>
            <p14:sldId id="3397"/>
            <p14:sldId id="3398"/>
            <p14:sldId id="3399"/>
            <p14:sldId id="3400"/>
            <p14:sldId id="3401"/>
            <p14:sldId id="3326"/>
            <p14:sldId id="3327"/>
            <p14:sldId id="3328"/>
            <p14:sldId id="3329"/>
            <p14:sldId id="3330"/>
            <p14:sldId id="3331"/>
            <p14:sldId id="3332"/>
            <p14:sldId id="3333"/>
            <p14:sldId id="3334"/>
            <p14:sldId id="3336"/>
            <p14:sldId id="3341"/>
            <p14:sldId id="3335"/>
            <p14:sldId id="3338"/>
            <p14:sldId id="3339"/>
            <p14:sldId id="3340"/>
            <p14:sldId id="3315"/>
            <p14:sldId id="3317"/>
            <p14:sldId id="3318"/>
            <p14:sldId id="3319"/>
            <p14:sldId id="3320"/>
            <p14:sldId id="3321"/>
            <p14:sldId id="3342"/>
            <p14:sldId id="3343"/>
            <p14:sldId id="3322"/>
            <p14:sldId id="3323"/>
            <p14:sldId id="3324"/>
            <p14:sldId id="3325"/>
            <p14:sldId id="3344"/>
            <p14:sldId id="3345"/>
            <p14:sldId id="3346"/>
            <p14:sldId id="3347"/>
            <p14:sldId id="3173"/>
            <p14:sldId id="3309"/>
            <p14:sldId id="3310"/>
            <p14:sldId id="3311"/>
            <p14:sldId id="2768"/>
            <p14:sldId id="3201"/>
            <p14:sldId id="386"/>
            <p14:sldId id="3202"/>
            <p14:sldId id="381"/>
            <p14:sldId id="383"/>
            <p14:sldId id="3176"/>
            <p14:sldId id="3203"/>
            <p14:sldId id="3215"/>
            <p14:sldId id="3204"/>
            <p14:sldId id="3348"/>
            <p14:sldId id="376"/>
            <p14:sldId id="379"/>
            <p14:sldId id="2773"/>
            <p14:sldId id="2924"/>
            <p14:sldId id="2923"/>
            <p14:sldId id="2921"/>
          </p14:sldIdLst>
        </p14:section>
        <p14:section name="Untitled Section" id="{2F0088A5-0F1A-4B26-9E18-25CCE535E86E}">
          <p14:sldIdLst>
            <p14:sldId id="3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A35F9-DE7C-4FBE-9B5C-4AE9BA44741C}" v="32" dt="2025-05-23T03:10:57.6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18" autoAdjust="0"/>
    <p:restoredTop sz="94660"/>
  </p:normalViewPr>
  <p:slideViewPr>
    <p:cSldViewPr snapToGrid="0">
      <p:cViewPr varScale="1">
        <p:scale>
          <a:sx n="80" d="100"/>
          <a:sy n="80" d="100"/>
        </p:scale>
        <p:origin x="54" y="70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microsoft.com/office/2015/10/relationships/revisionInfo" Target="revisionInfo.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viewProps" Target="view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notesMaster" Target="notesMasters/notesMaster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gar Shah" userId="fb0a7aa8-9474-4d10-b401-032817f030f9" providerId="ADAL" clId="{D18A8FF8-AB3C-4238-8793-53E935B2B92C}"/>
    <pc:docChg chg="modSld">
      <pc:chgData name="Jigar Shah" userId="fb0a7aa8-9474-4d10-b401-032817f030f9" providerId="ADAL" clId="{D18A8FF8-AB3C-4238-8793-53E935B2B92C}" dt="2025-05-14T08:43:00.109" v="24" actId="20577"/>
      <pc:docMkLst>
        <pc:docMk/>
      </pc:docMkLst>
      <pc:sldChg chg="modSp mod">
        <pc:chgData name="Jigar Shah" userId="fb0a7aa8-9474-4d10-b401-032817f030f9" providerId="ADAL" clId="{D18A8FF8-AB3C-4238-8793-53E935B2B92C}" dt="2025-05-14T08:43:00.109" v="24" actId="20577"/>
        <pc:sldMkLst>
          <pc:docMk/>
          <pc:sldMk cId="2673254370" sldId="440"/>
        </pc:sldMkLst>
        <pc:spChg chg="mod">
          <ac:chgData name="Jigar Shah" userId="fb0a7aa8-9474-4d10-b401-032817f030f9" providerId="ADAL" clId="{D18A8FF8-AB3C-4238-8793-53E935B2B92C}" dt="2025-05-14T08:43:00.109" v="24" actId="20577"/>
          <ac:spMkLst>
            <pc:docMk/>
            <pc:sldMk cId="2673254370" sldId="440"/>
            <ac:spMk id="2" creationId="{D869A39D-8070-C2FA-C61C-6D311042B25B}"/>
          </ac:spMkLst>
        </pc:spChg>
      </pc:sldChg>
    </pc:docChg>
  </pc:docChgLst>
  <pc:docChgLst>
    <pc:chgData name="Jigar Shah" userId="fb0a7aa8-9474-4d10-b401-032817f030f9" providerId="ADAL" clId="{2EBA35F9-DE7C-4FBE-9B5C-4AE9BA44741C}"/>
    <pc:docChg chg="undo custSel addSld delSld modSld modSection">
      <pc:chgData name="Jigar Shah" userId="fb0a7aa8-9474-4d10-b401-032817f030f9" providerId="ADAL" clId="{2EBA35F9-DE7C-4FBE-9B5C-4AE9BA44741C}" dt="2025-05-23T03:12:13.250" v="14005" actId="47"/>
      <pc:docMkLst>
        <pc:docMk/>
      </pc:docMkLst>
      <pc:sldChg chg="del">
        <pc:chgData name="Jigar Shah" userId="fb0a7aa8-9474-4d10-b401-032817f030f9" providerId="ADAL" clId="{2EBA35F9-DE7C-4FBE-9B5C-4AE9BA44741C}" dt="2025-05-19T12:09:01.631" v="7450" actId="2696"/>
        <pc:sldMkLst>
          <pc:docMk/>
          <pc:sldMk cId="1448127796" sldId="372"/>
        </pc:sldMkLst>
      </pc:sldChg>
      <pc:sldChg chg="del">
        <pc:chgData name="Jigar Shah" userId="fb0a7aa8-9474-4d10-b401-032817f030f9" providerId="ADAL" clId="{2EBA35F9-DE7C-4FBE-9B5C-4AE9BA44741C}" dt="2025-05-19T12:09:01.631" v="7450" actId="2696"/>
        <pc:sldMkLst>
          <pc:docMk/>
          <pc:sldMk cId="1008595667" sldId="373"/>
        </pc:sldMkLst>
      </pc:sldChg>
      <pc:sldChg chg="del">
        <pc:chgData name="Jigar Shah" userId="fb0a7aa8-9474-4d10-b401-032817f030f9" providerId="ADAL" clId="{2EBA35F9-DE7C-4FBE-9B5C-4AE9BA44741C}" dt="2025-05-19T12:09:01.631" v="7450" actId="2696"/>
        <pc:sldMkLst>
          <pc:docMk/>
          <pc:sldMk cId="3142947181" sldId="441"/>
        </pc:sldMkLst>
      </pc:sldChg>
      <pc:sldChg chg="del">
        <pc:chgData name="Jigar Shah" userId="fb0a7aa8-9474-4d10-b401-032817f030f9" providerId="ADAL" clId="{2EBA35F9-DE7C-4FBE-9B5C-4AE9BA44741C}" dt="2025-05-19T12:09:01.631" v="7450" actId="2696"/>
        <pc:sldMkLst>
          <pc:docMk/>
          <pc:sldMk cId="3554249835" sldId="442"/>
        </pc:sldMkLst>
      </pc:sldChg>
      <pc:sldChg chg="del">
        <pc:chgData name="Jigar Shah" userId="fb0a7aa8-9474-4d10-b401-032817f030f9" providerId="ADAL" clId="{2EBA35F9-DE7C-4FBE-9B5C-4AE9BA44741C}" dt="2025-05-19T12:09:01.631" v="7450" actId="2696"/>
        <pc:sldMkLst>
          <pc:docMk/>
          <pc:sldMk cId="2731934636" sldId="443"/>
        </pc:sldMkLst>
      </pc:sldChg>
      <pc:sldChg chg="del">
        <pc:chgData name="Jigar Shah" userId="fb0a7aa8-9474-4d10-b401-032817f030f9" providerId="ADAL" clId="{2EBA35F9-DE7C-4FBE-9B5C-4AE9BA44741C}" dt="2025-05-23T03:11:38.408" v="13974" actId="47"/>
        <pc:sldMkLst>
          <pc:docMk/>
          <pc:sldMk cId="2932899001" sldId="1078"/>
        </pc:sldMkLst>
      </pc:sldChg>
      <pc:sldChg chg="del">
        <pc:chgData name="Jigar Shah" userId="fb0a7aa8-9474-4d10-b401-032817f030f9" providerId="ADAL" clId="{2EBA35F9-DE7C-4FBE-9B5C-4AE9BA44741C}" dt="2025-05-23T03:11:37.380" v="13973" actId="47"/>
        <pc:sldMkLst>
          <pc:docMk/>
          <pc:sldMk cId="946031450" sldId="1083"/>
        </pc:sldMkLst>
      </pc:sldChg>
      <pc:sldChg chg="del">
        <pc:chgData name="Jigar Shah" userId="fb0a7aa8-9474-4d10-b401-032817f030f9" providerId="ADAL" clId="{2EBA35F9-DE7C-4FBE-9B5C-4AE9BA44741C}" dt="2025-05-23T03:11:48.170" v="13985" actId="47"/>
        <pc:sldMkLst>
          <pc:docMk/>
          <pc:sldMk cId="868591330" sldId="2495"/>
        </pc:sldMkLst>
      </pc:sldChg>
      <pc:sldChg chg="del">
        <pc:chgData name="Jigar Shah" userId="fb0a7aa8-9474-4d10-b401-032817f030f9" providerId="ADAL" clId="{2EBA35F9-DE7C-4FBE-9B5C-4AE9BA44741C}" dt="2025-05-19T12:09:01.631" v="7450" actId="2696"/>
        <pc:sldMkLst>
          <pc:docMk/>
          <pc:sldMk cId="1646311278" sldId="3170"/>
        </pc:sldMkLst>
      </pc:sldChg>
      <pc:sldChg chg="del">
        <pc:chgData name="Jigar Shah" userId="fb0a7aa8-9474-4d10-b401-032817f030f9" providerId="ADAL" clId="{2EBA35F9-DE7C-4FBE-9B5C-4AE9BA44741C}" dt="2025-05-19T12:09:01.631" v="7450" actId="2696"/>
        <pc:sldMkLst>
          <pc:docMk/>
          <pc:sldMk cId="1830501327" sldId="3171"/>
        </pc:sldMkLst>
      </pc:sldChg>
      <pc:sldChg chg="modSp mod">
        <pc:chgData name="Jigar Shah" userId="fb0a7aa8-9474-4d10-b401-032817f030f9" providerId="ADAL" clId="{2EBA35F9-DE7C-4FBE-9B5C-4AE9BA44741C}" dt="2025-05-21T10:41:41.269" v="13040" actId="113"/>
        <pc:sldMkLst>
          <pc:docMk/>
          <pc:sldMk cId="238415740" sldId="3176"/>
        </pc:sldMkLst>
        <pc:spChg chg="mod">
          <ac:chgData name="Jigar Shah" userId="fb0a7aa8-9474-4d10-b401-032817f030f9" providerId="ADAL" clId="{2EBA35F9-DE7C-4FBE-9B5C-4AE9BA44741C}" dt="2025-05-21T10:41:41.269" v="13040" actId="113"/>
          <ac:spMkLst>
            <pc:docMk/>
            <pc:sldMk cId="238415740" sldId="3176"/>
            <ac:spMk id="2" creationId="{F75C42CB-183E-DC39-DF3A-9080C581BE2A}"/>
          </ac:spMkLst>
        </pc:spChg>
      </pc:sldChg>
      <pc:sldChg chg="del">
        <pc:chgData name="Jigar Shah" userId="fb0a7aa8-9474-4d10-b401-032817f030f9" providerId="ADAL" clId="{2EBA35F9-DE7C-4FBE-9B5C-4AE9BA44741C}" dt="2025-05-23T03:11:53.126" v="13989" actId="47"/>
        <pc:sldMkLst>
          <pc:docMk/>
          <pc:sldMk cId="2579400793" sldId="3179"/>
        </pc:sldMkLst>
      </pc:sldChg>
      <pc:sldChg chg="del">
        <pc:chgData name="Jigar Shah" userId="fb0a7aa8-9474-4d10-b401-032817f030f9" providerId="ADAL" clId="{2EBA35F9-DE7C-4FBE-9B5C-4AE9BA44741C}" dt="2025-05-23T03:12:03.617" v="13998" actId="47"/>
        <pc:sldMkLst>
          <pc:docMk/>
          <pc:sldMk cId="2340672425" sldId="3181"/>
        </pc:sldMkLst>
      </pc:sldChg>
      <pc:sldChg chg="del">
        <pc:chgData name="Jigar Shah" userId="fb0a7aa8-9474-4d10-b401-032817f030f9" providerId="ADAL" clId="{2EBA35F9-DE7C-4FBE-9B5C-4AE9BA44741C}" dt="2025-05-23T03:12:12.050" v="14004" actId="47"/>
        <pc:sldMkLst>
          <pc:docMk/>
          <pc:sldMk cId="2047217581" sldId="3182"/>
        </pc:sldMkLst>
      </pc:sldChg>
      <pc:sldChg chg="del">
        <pc:chgData name="Jigar Shah" userId="fb0a7aa8-9474-4d10-b401-032817f030f9" providerId="ADAL" clId="{2EBA35F9-DE7C-4FBE-9B5C-4AE9BA44741C}" dt="2025-05-23T03:11:57.004" v="13992" actId="47"/>
        <pc:sldMkLst>
          <pc:docMk/>
          <pc:sldMk cId="152977733" sldId="3194"/>
        </pc:sldMkLst>
      </pc:sldChg>
      <pc:sldChg chg="del">
        <pc:chgData name="Jigar Shah" userId="fb0a7aa8-9474-4d10-b401-032817f030f9" providerId="ADAL" clId="{2EBA35F9-DE7C-4FBE-9B5C-4AE9BA44741C}" dt="2025-05-23T03:11:14.739" v="13953" actId="47"/>
        <pc:sldMkLst>
          <pc:docMk/>
          <pc:sldMk cId="3315751607" sldId="3211"/>
        </pc:sldMkLst>
      </pc:sldChg>
      <pc:sldChg chg="del">
        <pc:chgData name="Jigar Shah" userId="fb0a7aa8-9474-4d10-b401-032817f030f9" providerId="ADAL" clId="{2EBA35F9-DE7C-4FBE-9B5C-4AE9BA44741C}" dt="2025-05-23T03:11:49.098" v="13986" actId="47"/>
        <pc:sldMkLst>
          <pc:docMk/>
          <pc:sldMk cId="186993277" sldId="3212"/>
        </pc:sldMkLst>
      </pc:sldChg>
      <pc:sldChg chg="del">
        <pc:chgData name="Jigar Shah" userId="fb0a7aa8-9474-4d10-b401-032817f030f9" providerId="ADAL" clId="{2EBA35F9-DE7C-4FBE-9B5C-4AE9BA44741C}" dt="2025-05-19T12:09:01.631" v="7450" actId="2696"/>
        <pc:sldMkLst>
          <pc:docMk/>
          <pc:sldMk cId="1156525293" sldId="3214"/>
        </pc:sldMkLst>
      </pc:sldChg>
      <pc:sldChg chg="del">
        <pc:chgData name="Jigar Shah" userId="fb0a7aa8-9474-4d10-b401-032817f030f9" providerId="ADAL" clId="{2EBA35F9-DE7C-4FBE-9B5C-4AE9BA44741C}" dt="2025-05-23T03:11:32.190" v="13971" actId="47"/>
        <pc:sldMkLst>
          <pc:docMk/>
          <pc:sldMk cId="1690210153" sldId="3232"/>
        </pc:sldMkLst>
      </pc:sldChg>
      <pc:sldChg chg="modSp del mod">
        <pc:chgData name="Jigar Shah" userId="fb0a7aa8-9474-4d10-b401-032817f030f9" providerId="ADAL" clId="{2EBA35F9-DE7C-4FBE-9B5C-4AE9BA44741C}" dt="2025-05-23T03:11:47.005" v="13984" actId="47"/>
        <pc:sldMkLst>
          <pc:docMk/>
          <pc:sldMk cId="435909038" sldId="3234"/>
        </pc:sldMkLst>
        <pc:spChg chg="mod">
          <ac:chgData name="Jigar Shah" userId="fb0a7aa8-9474-4d10-b401-032817f030f9" providerId="ADAL" clId="{2EBA35F9-DE7C-4FBE-9B5C-4AE9BA44741C}" dt="2025-05-19T13:11:57.155" v="10080" actId="115"/>
          <ac:spMkLst>
            <pc:docMk/>
            <pc:sldMk cId="435909038" sldId="3234"/>
            <ac:spMk id="2" creationId="{C834D994-6DB6-D0AA-84AB-65CAF805CA72}"/>
          </ac:spMkLst>
        </pc:spChg>
      </pc:sldChg>
      <pc:sldChg chg="del">
        <pc:chgData name="Jigar Shah" userId="fb0a7aa8-9474-4d10-b401-032817f030f9" providerId="ADAL" clId="{2EBA35F9-DE7C-4FBE-9B5C-4AE9BA44741C}" dt="2025-05-23T03:11:50.670" v="13987" actId="47"/>
        <pc:sldMkLst>
          <pc:docMk/>
          <pc:sldMk cId="2885080276" sldId="3235"/>
        </pc:sldMkLst>
      </pc:sldChg>
      <pc:sldChg chg="del">
        <pc:chgData name="Jigar Shah" userId="fb0a7aa8-9474-4d10-b401-032817f030f9" providerId="ADAL" clId="{2EBA35F9-DE7C-4FBE-9B5C-4AE9BA44741C}" dt="2025-05-23T03:11:51.940" v="13988" actId="47"/>
        <pc:sldMkLst>
          <pc:docMk/>
          <pc:sldMk cId="1384781985" sldId="3236"/>
        </pc:sldMkLst>
      </pc:sldChg>
      <pc:sldChg chg="del">
        <pc:chgData name="Jigar Shah" userId="fb0a7aa8-9474-4d10-b401-032817f030f9" providerId="ADAL" clId="{2EBA35F9-DE7C-4FBE-9B5C-4AE9BA44741C}" dt="2025-05-23T03:11:16.533" v="13954" actId="47"/>
        <pc:sldMkLst>
          <pc:docMk/>
          <pc:sldMk cId="3616626998" sldId="3247"/>
        </pc:sldMkLst>
      </pc:sldChg>
      <pc:sldChg chg="del">
        <pc:chgData name="Jigar Shah" userId="fb0a7aa8-9474-4d10-b401-032817f030f9" providerId="ADAL" clId="{2EBA35F9-DE7C-4FBE-9B5C-4AE9BA44741C}" dt="2025-05-23T03:11:29.735" v="13968" actId="47"/>
        <pc:sldMkLst>
          <pc:docMk/>
          <pc:sldMk cId="768451477" sldId="3256"/>
        </pc:sldMkLst>
      </pc:sldChg>
      <pc:sldChg chg="del">
        <pc:chgData name="Jigar Shah" userId="fb0a7aa8-9474-4d10-b401-032817f030f9" providerId="ADAL" clId="{2EBA35F9-DE7C-4FBE-9B5C-4AE9BA44741C}" dt="2025-05-19T12:09:01.631" v="7450" actId="2696"/>
        <pc:sldMkLst>
          <pc:docMk/>
          <pc:sldMk cId="1034287852" sldId="3262"/>
        </pc:sldMkLst>
      </pc:sldChg>
      <pc:sldChg chg="del">
        <pc:chgData name="Jigar Shah" userId="fb0a7aa8-9474-4d10-b401-032817f030f9" providerId="ADAL" clId="{2EBA35F9-DE7C-4FBE-9B5C-4AE9BA44741C}" dt="2025-05-23T03:11:17.487" v="13955" actId="47"/>
        <pc:sldMkLst>
          <pc:docMk/>
          <pc:sldMk cId="1468582586" sldId="3263"/>
        </pc:sldMkLst>
      </pc:sldChg>
      <pc:sldChg chg="del">
        <pc:chgData name="Jigar Shah" userId="fb0a7aa8-9474-4d10-b401-032817f030f9" providerId="ADAL" clId="{2EBA35F9-DE7C-4FBE-9B5C-4AE9BA44741C}" dt="2025-05-23T03:11:19.084" v="13956" actId="47"/>
        <pc:sldMkLst>
          <pc:docMk/>
          <pc:sldMk cId="650156896" sldId="3264"/>
        </pc:sldMkLst>
      </pc:sldChg>
      <pc:sldChg chg="del">
        <pc:chgData name="Jigar Shah" userId="fb0a7aa8-9474-4d10-b401-032817f030f9" providerId="ADAL" clId="{2EBA35F9-DE7C-4FBE-9B5C-4AE9BA44741C}" dt="2025-05-23T03:11:19.865" v="13957" actId="47"/>
        <pc:sldMkLst>
          <pc:docMk/>
          <pc:sldMk cId="3543600796" sldId="3265"/>
        </pc:sldMkLst>
      </pc:sldChg>
      <pc:sldChg chg="del">
        <pc:chgData name="Jigar Shah" userId="fb0a7aa8-9474-4d10-b401-032817f030f9" providerId="ADAL" clId="{2EBA35F9-DE7C-4FBE-9B5C-4AE9BA44741C}" dt="2025-05-23T03:11:20.420" v="13958" actId="47"/>
        <pc:sldMkLst>
          <pc:docMk/>
          <pc:sldMk cId="2785213260" sldId="3266"/>
        </pc:sldMkLst>
      </pc:sldChg>
      <pc:sldChg chg="del">
        <pc:chgData name="Jigar Shah" userId="fb0a7aa8-9474-4d10-b401-032817f030f9" providerId="ADAL" clId="{2EBA35F9-DE7C-4FBE-9B5C-4AE9BA44741C}" dt="2025-05-23T03:11:21.210" v="13959" actId="47"/>
        <pc:sldMkLst>
          <pc:docMk/>
          <pc:sldMk cId="4035923869" sldId="3267"/>
        </pc:sldMkLst>
      </pc:sldChg>
      <pc:sldChg chg="del">
        <pc:chgData name="Jigar Shah" userId="fb0a7aa8-9474-4d10-b401-032817f030f9" providerId="ADAL" clId="{2EBA35F9-DE7C-4FBE-9B5C-4AE9BA44741C}" dt="2025-05-23T03:11:21.943" v="13960" actId="47"/>
        <pc:sldMkLst>
          <pc:docMk/>
          <pc:sldMk cId="2132507779" sldId="3268"/>
        </pc:sldMkLst>
      </pc:sldChg>
      <pc:sldChg chg="del">
        <pc:chgData name="Jigar Shah" userId="fb0a7aa8-9474-4d10-b401-032817f030f9" providerId="ADAL" clId="{2EBA35F9-DE7C-4FBE-9B5C-4AE9BA44741C}" dt="2025-05-23T03:11:22.776" v="13961" actId="47"/>
        <pc:sldMkLst>
          <pc:docMk/>
          <pc:sldMk cId="666005394" sldId="3269"/>
        </pc:sldMkLst>
      </pc:sldChg>
      <pc:sldChg chg="del">
        <pc:chgData name="Jigar Shah" userId="fb0a7aa8-9474-4d10-b401-032817f030f9" providerId="ADAL" clId="{2EBA35F9-DE7C-4FBE-9B5C-4AE9BA44741C}" dt="2025-05-23T03:11:23.397" v="13962" actId="47"/>
        <pc:sldMkLst>
          <pc:docMk/>
          <pc:sldMk cId="753004577" sldId="3270"/>
        </pc:sldMkLst>
      </pc:sldChg>
      <pc:sldChg chg="del">
        <pc:chgData name="Jigar Shah" userId="fb0a7aa8-9474-4d10-b401-032817f030f9" providerId="ADAL" clId="{2EBA35F9-DE7C-4FBE-9B5C-4AE9BA44741C}" dt="2025-05-23T03:11:24.112" v="13963" actId="47"/>
        <pc:sldMkLst>
          <pc:docMk/>
          <pc:sldMk cId="181232754" sldId="3271"/>
        </pc:sldMkLst>
      </pc:sldChg>
      <pc:sldChg chg="del">
        <pc:chgData name="Jigar Shah" userId="fb0a7aa8-9474-4d10-b401-032817f030f9" providerId="ADAL" clId="{2EBA35F9-DE7C-4FBE-9B5C-4AE9BA44741C}" dt="2025-05-23T03:11:25.309" v="13964" actId="47"/>
        <pc:sldMkLst>
          <pc:docMk/>
          <pc:sldMk cId="152296745" sldId="3272"/>
        </pc:sldMkLst>
      </pc:sldChg>
      <pc:sldChg chg="del">
        <pc:chgData name="Jigar Shah" userId="fb0a7aa8-9474-4d10-b401-032817f030f9" providerId="ADAL" clId="{2EBA35F9-DE7C-4FBE-9B5C-4AE9BA44741C}" dt="2025-05-23T03:11:26.410" v="13965" actId="47"/>
        <pc:sldMkLst>
          <pc:docMk/>
          <pc:sldMk cId="154333958" sldId="3273"/>
        </pc:sldMkLst>
      </pc:sldChg>
      <pc:sldChg chg="del">
        <pc:chgData name="Jigar Shah" userId="fb0a7aa8-9474-4d10-b401-032817f030f9" providerId="ADAL" clId="{2EBA35F9-DE7C-4FBE-9B5C-4AE9BA44741C}" dt="2025-05-23T03:11:27.314" v="13966" actId="47"/>
        <pc:sldMkLst>
          <pc:docMk/>
          <pc:sldMk cId="4273168100" sldId="3274"/>
        </pc:sldMkLst>
      </pc:sldChg>
      <pc:sldChg chg="del">
        <pc:chgData name="Jigar Shah" userId="fb0a7aa8-9474-4d10-b401-032817f030f9" providerId="ADAL" clId="{2EBA35F9-DE7C-4FBE-9B5C-4AE9BA44741C}" dt="2025-05-23T03:11:30.708" v="13969" actId="47"/>
        <pc:sldMkLst>
          <pc:docMk/>
          <pc:sldMk cId="75770055" sldId="3276"/>
        </pc:sldMkLst>
      </pc:sldChg>
      <pc:sldChg chg="del">
        <pc:chgData name="Jigar Shah" userId="fb0a7aa8-9474-4d10-b401-032817f030f9" providerId="ADAL" clId="{2EBA35F9-DE7C-4FBE-9B5C-4AE9BA44741C}" dt="2025-05-23T03:11:31.404" v="13970" actId="47"/>
        <pc:sldMkLst>
          <pc:docMk/>
          <pc:sldMk cId="1228877175" sldId="3277"/>
        </pc:sldMkLst>
      </pc:sldChg>
      <pc:sldChg chg="del">
        <pc:chgData name="Jigar Shah" userId="fb0a7aa8-9474-4d10-b401-032817f030f9" providerId="ADAL" clId="{2EBA35F9-DE7C-4FBE-9B5C-4AE9BA44741C}" dt="2025-05-23T03:11:33.380" v="13972" actId="47"/>
        <pc:sldMkLst>
          <pc:docMk/>
          <pc:sldMk cId="2716486324" sldId="3278"/>
        </pc:sldMkLst>
      </pc:sldChg>
      <pc:sldChg chg="del">
        <pc:chgData name="Jigar Shah" userId="fb0a7aa8-9474-4d10-b401-032817f030f9" providerId="ADAL" clId="{2EBA35F9-DE7C-4FBE-9B5C-4AE9BA44741C}" dt="2025-05-23T03:11:39.335" v="13975" actId="47"/>
        <pc:sldMkLst>
          <pc:docMk/>
          <pc:sldMk cId="2136081634" sldId="3279"/>
        </pc:sldMkLst>
      </pc:sldChg>
      <pc:sldChg chg="del">
        <pc:chgData name="Jigar Shah" userId="fb0a7aa8-9474-4d10-b401-032817f030f9" providerId="ADAL" clId="{2EBA35F9-DE7C-4FBE-9B5C-4AE9BA44741C}" dt="2025-05-23T03:11:40.418" v="13976" actId="47"/>
        <pc:sldMkLst>
          <pc:docMk/>
          <pc:sldMk cId="4105294748" sldId="3280"/>
        </pc:sldMkLst>
      </pc:sldChg>
      <pc:sldChg chg="del">
        <pc:chgData name="Jigar Shah" userId="fb0a7aa8-9474-4d10-b401-032817f030f9" providerId="ADAL" clId="{2EBA35F9-DE7C-4FBE-9B5C-4AE9BA44741C}" dt="2025-05-23T03:11:41.376" v="13977" actId="47"/>
        <pc:sldMkLst>
          <pc:docMk/>
          <pc:sldMk cId="2413457266" sldId="3281"/>
        </pc:sldMkLst>
      </pc:sldChg>
      <pc:sldChg chg="del">
        <pc:chgData name="Jigar Shah" userId="fb0a7aa8-9474-4d10-b401-032817f030f9" providerId="ADAL" clId="{2EBA35F9-DE7C-4FBE-9B5C-4AE9BA44741C}" dt="2025-05-23T03:11:42.229" v="13978" actId="47"/>
        <pc:sldMkLst>
          <pc:docMk/>
          <pc:sldMk cId="4261888903" sldId="3282"/>
        </pc:sldMkLst>
      </pc:sldChg>
      <pc:sldChg chg="del">
        <pc:chgData name="Jigar Shah" userId="fb0a7aa8-9474-4d10-b401-032817f030f9" providerId="ADAL" clId="{2EBA35F9-DE7C-4FBE-9B5C-4AE9BA44741C}" dt="2025-05-23T03:11:43.194" v="13979" actId="47"/>
        <pc:sldMkLst>
          <pc:docMk/>
          <pc:sldMk cId="1615447946" sldId="3283"/>
        </pc:sldMkLst>
      </pc:sldChg>
      <pc:sldChg chg="del">
        <pc:chgData name="Jigar Shah" userId="fb0a7aa8-9474-4d10-b401-032817f030f9" providerId="ADAL" clId="{2EBA35F9-DE7C-4FBE-9B5C-4AE9BA44741C}" dt="2025-05-23T03:11:43.947" v="13980" actId="47"/>
        <pc:sldMkLst>
          <pc:docMk/>
          <pc:sldMk cId="740084778" sldId="3284"/>
        </pc:sldMkLst>
      </pc:sldChg>
      <pc:sldChg chg="del">
        <pc:chgData name="Jigar Shah" userId="fb0a7aa8-9474-4d10-b401-032817f030f9" providerId="ADAL" clId="{2EBA35F9-DE7C-4FBE-9B5C-4AE9BA44741C}" dt="2025-05-23T03:11:44.645" v="13981" actId="47"/>
        <pc:sldMkLst>
          <pc:docMk/>
          <pc:sldMk cId="2673902606" sldId="3285"/>
        </pc:sldMkLst>
      </pc:sldChg>
      <pc:sldChg chg="del">
        <pc:chgData name="Jigar Shah" userId="fb0a7aa8-9474-4d10-b401-032817f030f9" providerId="ADAL" clId="{2EBA35F9-DE7C-4FBE-9B5C-4AE9BA44741C}" dt="2025-05-23T03:11:45.690" v="13982" actId="47"/>
        <pc:sldMkLst>
          <pc:docMk/>
          <pc:sldMk cId="475038767" sldId="3286"/>
        </pc:sldMkLst>
      </pc:sldChg>
      <pc:sldChg chg="del">
        <pc:chgData name="Jigar Shah" userId="fb0a7aa8-9474-4d10-b401-032817f030f9" providerId="ADAL" clId="{2EBA35F9-DE7C-4FBE-9B5C-4AE9BA44741C}" dt="2025-05-23T03:11:46.390" v="13983" actId="47"/>
        <pc:sldMkLst>
          <pc:docMk/>
          <pc:sldMk cId="1413313149" sldId="3287"/>
        </pc:sldMkLst>
      </pc:sldChg>
      <pc:sldChg chg="del">
        <pc:chgData name="Jigar Shah" userId="fb0a7aa8-9474-4d10-b401-032817f030f9" providerId="ADAL" clId="{2EBA35F9-DE7C-4FBE-9B5C-4AE9BA44741C}" dt="2025-05-23T03:11:55.257" v="13990" actId="47"/>
        <pc:sldMkLst>
          <pc:docMk/>
          <pc:sldMk cId="4054507988" sldId="3288"/>
        </pc:sldMkLst>
      </pc:sldChg>
      <pc:sldChg chg="del">
        <pc:chgData name="Jigar Shah" userId="fb0a7aa8-9474-4d10-b401-032817f030f9" providerId="ADAL" clId="{2EBA35F9-DE7C-4FBE-9B5C-4AE9BA44741C}" dt="2025-05-23T03:11:56.009" v="13991" actId="47"/>
        <pc:sldMkLst>
          <pc:docMk/>
          <pc:sldMk cId="4149031314" sldId="3289"/>
        </pc:sldMkLst>
      </pc:sldChg>
      <pc:sldChg chg="del">
        <pc:chgData name="Jigar Shah" userId="fb0a7aa8-9474-4d10-b401-032817f030f9" providerId="ADAL" clId="{2EBA35F9-DE7C-4FBE-9B5C-4AE9BA44741C}" dt="2025-05-23T03:11:58.022" v="13993" actId="47"/>
        <pc:sldMkLst>
          <pc:docMk/>
          <pc:sldMk cId="3313227699" sldId="3290"/>
        </pc:sldMkLst>
      </pc:sldChg>
      <pc:sldChg chg="del">
        <pc:chgData name="Jigar Shah" userId="fb0a7aa8-9474-4d10-b401-032817f030f9" providerId="ADAL" clId="{2EBA35F9-DE7C-4FBE-9B5C-4AE9BA44741C}" dt="2025-05-23T03:11:58.859" v="13994" actId="47"/>
        <pc:sldMkLst>
          <pc:docMk/>
          <pc:sldMk cId="3952502558" sldId="3291"/>
        </pc:sldMkLst>
      </pc:sldChg>
      <pc:sldChg chg="del">
        <pc:chgData name="Jigar Shah" userId="fb0a7aa8-9474-4d10-b401-032817f030f9" providerId="ADAL" clId="{2EBA35F9-DE7C-4FBE-9B5C-4AE9BA44741C}" dt="2025-05-23T03:12:00.792" v="13995" actId="47"/>
        <pc:sldMkLst>
          <pc:docMk/>
          <pc:sldMk cId="3374857258" sldId="3292"/>
        </pc:sldMkLst>
      </pc:sldChg>
      <pc:sldChg chg="del">
        <pc:chgData name="Jigar Shah" userId="fb0a7aa8-9474-4d10-b401-032817f030f9" providerId="ADAL" clId="{2EBA35F9-DE7C-4FBE-9B5C-4AE9BA44741C}" dt="2025-05-23T03:12:01.527" v="13996" actId="47"/>
        <pc:sldMkLst>
          <pc:docMk/>
          <pc:sldMk cId="2697912496" sldId="3293"/>
        </pc:sldMkLst>
      </pc:sldChg>
      <pc:sldChg chg="del">
        <pc:chgData name="Jigar Shah" userId="fb0a7aa8-9474-4d10-b401-032817f030f9" providerId="ADAL" clId="{2EBA35F9-DE7C-4FBE-9B5C-4AE9BA44741C}" dt="2025-05-23T03:12:02.277" v="13997" actId="47"/>
        <pc:sldMkLst>
          <pc:docMk/>
          <pc:sldMk cId="4055167105" sldId="3294"/>
        </pc:sldMkLst>
      </pc:sldChg>
      <pc:sldChg chg="del">
        <pc:chgData name="Jigar Shah" userId="fb0a7aa8-9474-4d10-b401-032817f030f9" providerId="ADAL" clId="{2EBA35F9-DE7C-4FBE-9B5C-4AE9BA44741C}" dt="2025-05-23T03:12:04.430" v="13999" actId="47"/>
        <pc:sldMkLst>
          <pc:docMk/>
          <pc:sldMk cId="2121461284" sldId="3295"/>
        </pc:sldMkLst>
      </pc:sldChg>
      <pc:sldChg chg="del">
        <pc:chgData name="Jigar Shah" userId="fb0a7aa8-9474-4d10-b401-032817f030f9" providerId="ADAL" clId="{2EBA35F9-DE7C-4FBE-9B5C-4AE9BA44741C}" dt="2025-05-23T03:12:05.435" v="14000" actId="47"/>
        <pc:sldMkLst>
          <pc:docMk/>
          <pc:sldMk cId="2663388931" sldId="3296"/>
        </pc:sldMkLst>
      </pc:sldChg>
      <pc:sldChg chg="del">
        <pc:chgData name="Jigar Shah" userId="fb0a7aa8-9474-4d10-b401-032817f030f9" providerId="ADAL" clId="{2EBA35F9-DE7C-4FBE-9B5C-4AE9BA44741C}" dt="2025-05-23T03:12:06.830" v="14001" actId="47"/>
        <pc:sldMkLst>
          <pc:docMk/>
          <pc:sldMk cId="33243962" sldId="3297"/>
        </pc:sldMkLst>
      </pc:sldChg>
      <pc:sldChg chg="del">
        <pc:chgData name="Jigar Shah" userId="fb0a7aa8-9474-4d10-b401-032817f030f9" providerId="ADAL" clId="{2EBA35F9-DE7C-4FBE-9B5C-4AE9BA44741C}" dt="2025-05-23T03:12:09.387" v="14003" actId="47"/>
        <pc:sldMkLst>
          <pc:docMk/>
          <pc:sldMk cId="3715268618" sldId="3298"/>
        </pc:sldMkLst>
      </pc:sldChg>
      <pc:sldChg chg="del">
        <pc:chgData name="Jigar Shah" userId="fb0a7aa8-9474-4d10-b401-032817f030f9" providerId="ADAL" clId="{2EBA35F9-DE7C-4FBE-9B5C-4AE9BA44741C}" dt="2025-05-23T03:12:13.250" v="14005" actId="47"/>
        <pc:sldMkLst>
          <pc:docMk/>
          <pc:sldMk cId="3343652576" sldId="3299"/>
        </pc:sldMkLst>
      </pc:sldChg>
      <pc:sldChg chg="del">
        <pc:chgData name="Jigar Shah" userId="fb0a7aa8-9474-4d10-b401-032817f030f9" providerId="ADAL" clId="{2EBA35F9-DE7C-4FBE-9B5C-4AE9BA44741C}" dt="2025-05-19T12:09:01.631" v="7450" actId="2696"/>
        <pc:sldMkLst>
          <pc:docMk/>
          <pc:sldMk cId="2871472424" sldId="3300"/>
        </pc:sldMkLst>
      </pc:sldChg>
      <pc:sldChg chg="del">
        <pc:chgData name="Jigar Shah" userId="fb0a7aa8-9474-4d10-b401-032817f030f9" providerId="ADAL" clId="{2EBA35F9-DE7C-4FBE-9B5C-4AE9BA44741C}" dt="2025-05-23T03:12:07.883" v="14002" actId="47"/>
        <pc:sldMkLst>
          <pc:docMk/>
          <pc:sldMk cId="3220466883" sldId="3301"/>
        </pc:sldMkLst>
      </pc:sldChg>
      <pc:sldChg chg="addSp modSp del mod">
        <pc:chgData name="Jigar Shah" userId="fb0a7aa8-9474-4d10-b401-032817f030f9" providerId="ADAL" clId="{2EBA35F9-DE7C-4FBE-9B5C-4AE9BA44741C}" dt="2025-05-23T03:11:27.961" v="13967" actId="47"/>
        <pc:sldMkLst>
          <pc:docMk/>
          <pc:sldMk cId="2610272300" sldId="3312"/>
        </pc:sldMkLst>
        <pc:spChg chg="mod">
          <ac:chgData name="Jigar Shah" userId="fb0a7aa8-9474-4d10-b401-032817f030f9" providerId="ADAL" clId="{2EBA35F9-DE7C-4FBE-9B5C-4AE9BA44741C}" dt="2025-05-19T13:06:35.523" v="9778" actId="27636"/>
          <ac:spMkLst>
            <pc:docMk/>
            <pc:sldMk cId="2610272300" sldId="3312"/>
            <ac:spMk id="2" creationId="{CA95048C-3AC3-BBD1-F9BE-B979950F4BF9}"/>
          </ac:spMkLst>
        </pc:spChg>
      </pc:sldChg>
      <pc:sldChg chg="del">
        <pc:chgData name="Jigar Shah" userId="fb0a7aa8-9474-4d10-b401-032817f030f9" providerId="ADAL" clId="{2EBA35F9-DE7C-4FBE-9B5C-4AE9BA44741C}" dt="2025-05-19T13:06:47.975" v="9779" actId="47"/>
        <pc:sldMkLst>
          <pc:docMk/>
          <pc:sldMk cId="1121440929" sldId="3313"/>
        </pc:sldMkLst>
      </pc:sldChg>
      <pc:sldChg chg="del">
        <pc:chgData name="Jigar Shah" userId="fb0a7aa8-9474-4d10-b401-032817f030f9" providerId="ADAL" clId="{2EBA35F9-DE7C-4FBE-9B5C-4AE9BA44741C}" dt="2025-05-19T13:07:18.019" v="9780" actId="47"/>
        <pc:sldMkLst>
          <pc:docMk/>
          <pc:sldMk cId="3518801280" sldId="3314"/>
        </pc:sldMkLst>
      </pc:sldChg>
      <pc:sldChg chg="modSp add mod">
        <pc:chgData name="Jigar Shah" userId="fb0a7aa8-9474-4d10-b401-032817f030f9" providerId="ADAL" clId="{2EBA35F9-DE7C-4FBE-9B5C-4AE9BA44741C}" dt="2025-05-16T09:37:44.619" v="92" actId="20577"/>
        <pc:sldMkLst>
          <pc:docMk/>
          <pc:sldMk cId="2054633449" sldId="3315"/>
        </pc:sldMkLst>
        <pc:spChg chg="mod">
          <ac:chgData name="Jigar Shah" userId="fb0a7aa8-9474-4d10-b401-032817f030f9" providerId="ADAL" clId="{2EBA35F9-DE7C-4FBE-9B5C-4AE9BA44741C}" dt="2025-05-16T09:36:49.849" v="55" actId="20577"/>
          <ac:spMkLst>
            <pc:docMk/>
            <pc:sldMk cId="2054633449" sldId="3315"/>
            <ac:spMk id="3" creationId="{7838503F-926F-36DF-8462-86BA4D874831}"/>
          </ac:spMkLst>
        </pc:spChg>
        <pc:spChg chg="mod">
          <ac:chgData name="Jigar Shah" userId="fb0a7aa8-9474-4d10-b401-032817f030f9" providerId="ADAL" clId="{2EBA35F9-DE7C-4FBE-9B5C-4AE9BA44741C}" dt="2025-05-16T09:37:44.619" v="92" actId="20577"/>
          <ac:spMkLst>
            <pc:docMk/>
            <pc:sldMk cId="2054633449" sldId="3315"/>
            <ac:spMk id="4" creationId="{E4E22A0F-A89A-1734-6F2D-4E22D942B79C}"/>
          </ac:spMkLst>
        </pc:spChg>
      </pc:sldChg>
      <pc:sldChg chg="modSp add del mod">
        <pc:chgData name="Jigar Shah" userId="fb0a7aa8-9474-4d10-b401-032817f030f9" providerId="ADAL" clId="{2EBA35F9-DE7C-4FBE-9B5C-4AE9BA44741C}" dt="2025-05-16T09:38:32.911" v="160" actId="47"/>
        <pc:sldMkLst>
          <pc:docMk/>
          <pc:sldMk cId="325389932" sldId="3316"/>
        </pc:sldMkLst>
      </pc:sldChg>
      <pc:sldChg chg="modSp add mod">
        <pc:chgData name="Jigar Shah" userId="fb0a7aa8-9474-4d10-b401-032817f030f9" providerId="ADAL" clId="{2EBA35F9-DE7C-4FBE-9B5C-4AE9BA44741C}" dt="2025-05-16T09:45:54.819" v="765" actId="123"/>
        <pc:sldMkLst>
          <pc:docMk/>
          <pc:sldMk cId="52751626" sldId="3317"/>
        </pc:sldMkLst>
        <pc:spChg chg="mod">
          <ac:chgData name="Jigar Shah" userId="fb0a7aa8-9474-4d10-b401-032817f030f9" providerId="ADAL" clId="{2EBA35F9-DE7C-4FBE-9B5C-4AE9BA44741C}" dt="2025-05-16T09:45:54.819" v="765" actId="123"/>
          <ac:spMkLst>
            <pc:docMk/>
            <pc:sldMk cId="52751626" sldId="3317"/>
            <ac:spMk id="2" creationId="{3648FB53-88F5-D2F0-27AE-7254AF12E8A4}"/>
          </ac:spMkLst>
        </pc:spChg>
        <pc:spChg chg="mod">
          <ac:chgData name="Jigar Shah" userId="fb0a7aa8-9474-4d10-b401-032817f030f9" providerId="ADAL" clId="{2EBA35F9-DE7C-4FBE-9B5C-4AE9BA44741C}" dt="2025-05-16T09:38:52.224" v="235" actId="20577"/>
          <ac:spMkLst>
            <pc:docMk/>
            <pc:sldMk cId="52751626" sldId="3317"/>
            <ac:spMk id="3" creationId="{EC5B08FE-C90C-B0B3-2CB8-B4ADFBAE5295}"/>
          </ac:spMkLst>
        </pc:spChg>
      </pc:sldChg>
      <pc:sldChg chg="modSp add mod">
        <pc:chgData name="Jigar Shah" userId="fb0a7aa8-9474-4d10-b401-032817f030f9" providerId="ADAL" clId="{2EBA35F9-DE7C-4FBE-9B5C-4AE9BA44741C}" dt="2025-05-16T10:10:28.265" v="1329" actId="20577"/>
        <pc:sldMkLst>
          <pc:docMk/>
          <pc:sldMk cId="1319430405" sldId="3318"/>
        </pc:sldMkLst>
        <pc:spChg chg="mod">
          <ac:chgData name="Jigar Shah" userId="fb0a7aa8-9474-4d10-b401-032817f030f9" providerId="ADAL" clId="{2EBA35F9-DE7C-4FBE-9B5C-4AE9BA44741C}" dt="2025-05-16T10:10:28.265" v="1329" actId="20577"/>
          <ac:spMkLst>
            <pc:docMk/>
            <pc:sldMk cId="1319430405" sldId="3318"/>
            <ac:spMk id="2" creationId="{334A706F-47E8-CDBD-6232-E648BE2FCFE4}"/>
          </ac:spMkLst>
        </pc:spChg>
      </pc:sldChg>
      <pc:sldChg chg="modSp add mod">
        <pc:chgData name="Jigar Shah" userId="fb0a7aa8-9474-4d10-b401-032817f030f9" providerId="ADAL" clId="{2EBA35F9-DE7C-4FBE-9B5C-4AE9BA44741C}" dt="2025-05-16T10:13:14.360" v="1395" actId="20577"/>
        <pc:sldMkLst>
          <pc:docMk/>
          <pc:sldMk cId="2884341842" sldId="3319"/>
        </pc:sldMkLst>
        <pc:spChg chg="mod">
          <ac:chgData name="Jigar Shah" userId="fb0a7aa8-9474-4d10-b401-032817f030f9" providerId="ADAL" clId="{2EBA35F9-DE7C-4FBE-9B5C-4AE9BA44741C}" dt="2025-05-16T10:12:55.832" v="1377" actId="20577"/>
          <ac:spMkLst>
            <pc:docMk/>
            <pc:sldMk cId="2884341842" sldId="3319"/>
            <ac:spMk id="3" creationId="{645E3DE0-D29B-E6A6-65A8-EE6287A4F164}"/>
          </ac:spMkLst>
        </pc:spChg>
        <pc:spChg chg="mod">
          <ac:chgData name="Jigar Shah" userId="fb0a7aa8-9474-4d10-b401-032817f030f9" providerId="ADAL" clId="{2EBA35F9-DE7C-4FBE-9B5C-4AE9BA44741C}" dt="2025-05-16T10:13:14.360" v="1395" actId="20577"/>
          <ac:spMkLst>
            <pc:docMk/>
            <pc:sldMk cId="2884341842" sldId="3319"/>
            <ac:spMk id="4" creationId="{29D0843F-B443-6773-28D7-3B758D01BAAB}"/>
          </ac:spMkLst>
        </pc:spChg>
      </pc:sldChg>
      <pc:sldChg chg="modSp add mod">
        <pc:chgData name="Jigar Shah" userId="fb0a7aa8-9474-4d10-b401-032817f030f9" providerId="ADAL" clId="{2EBA35F9-DE7C-4FBE-9B5C-4AE9BA44741C}" dt="2025-05-16T10:55:58.920" v="2585" actId="20577"/>
        <pc:sldMkLst>
          <pc:docMk/>
          <pc:sldMk cId="2713938061" sldId="3320"/>
        </pc:sldMkLst>
        <pc:spChg chg="mod">
          <ac:chgData name="Jigar Shah" userId="fb0a7aa8-9474-4d10-b401-032817f030f9" providerId="ADAL" clId="{2EBA35F9-DE7C-4FBE-9B5C-4AE9BA44741C}" dt="2025-05-16T10:55:58.920" v="2585" actId="20577"/>
          <ac:spMkLst>
            <pc:docMk/>
            <pc:sldMk cId="2713938061" sldId="3320"/>
            <ac:spMk id="2" creationId="{159C2AC9-0E3A-9BA1-6413-95A8C5004CB5}"/>
          </ac:spMkLst>
        </pc:spChg>
        <pc:spChg chg="mod">
          <ac:chgData name="Jigar Shah" userId="fb0a7aa8-9474-4d10-b401-032817f030f9" providerId="ADAL" clId="{2EBA35F9-DE7C-4FBE-9B5C-4AE9BA44741C}" dt="2025-05-16T10:24:23.408" v="1497" actId="20577"/>
          <ac:spMkLst>
            <pc:docMk/>
            <pc:sldMk cId="2713938061" sldId="3320"/>
            <ac:spMk id="3" creationId="{4E6F4C88-F2CE-5A8B-88D0-ABA5206017F2}"/>
          </ac:spMkLst>
        </pc:spChg>
      </pc:sldChg>
      <pc:sldChg chg="modSp add mod">
        <pc:chgData name="Jigar Shah" userId="fb0a7aa8-9474-4d10-b401-032817f030f9" providerId="ADAL" clId="{2EBA35F9-DE7C-4FBE-9B5C-4AE9BA44741C}" dt="2025-05-16T11:00:47.832" v="3175" actId="114"/>
        <pc:sldMkLst>
          <pc:docMk/>
          <pc:sldMk cId="831431602" sldId="3321"/>
        </pc:sldMkLst>
        <pc:spChg chg="mod">
          <ac:chgData name="Jigar Shah" userId="fb0a7aa8-9474-4d10-b401-032817f030f9" providerId="ADAL" clId="{2EBA35F9-DE7C-4FBE-9B5C-4AE9BA44741C}" dt="2025-05-16T11:00:47.832" v="3175" actId="114"/>
          <ac:spMkLst>
            <pc:docMk/>
            <pc:sldMk cId="831431602" sldId="3321"/>
            <ac:spMk id="2" creationId="{81E78B10-75C4-08B8-664F-B8D9B3146B2F}"/>
          </ac:spMkLst>
        </pc:spChg>
      </pc:sldChg>
      <pc:sldChg chg="modSp add mod">
        <pc:chgData name="Jigar Shah" userId="fb0a7aa8-9474-4d10-b401-032817f030f9" providerId="ADAL" clId="{2EBA35F9-DE7C-4FBE-9B5C-4AE9BA44741C}" dt="2025-05-19T10:42:26.231" v="3305" actId="20577"/>
        <pc:sldMkLst>
          <pc:docMk/>
          <pc:sldMk cId="487353561" sldId="3322"/>
        </pc:sldMkLst>
        <pc:spChg chg="mod">
          <ac:chgData name="Jigar Shah" userId="fb0a7aa8-9474-4d10-b401-032817f030f9" providerId="ADAL" clId="{2EBA35F9-DE7C-4FBE-9B5C-4AE9BA44741C}" dt="2025-05-19T10:41:31.179" v="3249" actId="20577"/>
          <ac:spMkLst>
            <pc:docMk/>
            <pc:sldMk cId="487353561" sldId="3322"/>
            <ac:spMk id="3" creationId="{24C50199-53C1-2745-B3C1-8E89001A8243}"/>
          </ac:spMkLst>
        </pc:spChg>
        <pc:spChg chg="mod">
          <ac:chgData name="Jigar Shah" userId="fb0a7aa8-9474-4d10-b401-032817f030f9" providerId="ADAL" clId="{2EBA35F9-DE7C-4FBE-9B5C-4AE9BA44741C}" dt="2025-05-19T10:42:26.231" v="3305" actId="20577"/>
          <ac:spMkLst>
            <pc:docMk/>
            <pc:sldMk cId="487353561" sldId="3322"/>
            <ac:spMk id="4" creationId="{F4B2CF1F-8B20-25F2-452B-14CB34035A39}"/>
          </ac:spMkLst>
        </pc:spChg>
      </pc:sldChg>
      <pc:sldChg chg="modSp add mod">
        <pc:chgData name="Jigar Shah" userId="fb0a7aa8-9474-4d10-b401-032817f030f9" providerId="ADAL" clId="{2EBA35F9-DE7C-4FBE-9B5C-4AE9BA44741C}" dt="2025-05-19T11:04:46.232" v="4690" actId="20577"/>
        <pc:sldMkLst>
          <pc:docMk/>
          <pc:sldMk cId="1882777325" sldId="3323"/>
        </pc:sldMkLst>
        <pc:spChg chg="mod">
          <ac:chgData name="Jigar Shah" userId="fb0a7aa8-9474-4d10-b401-032817f030f9" providerId="ADAL" clId="{2EBA35F9-DE7C-4FBE-9B5C-4AE9BA44741C}" dt="2025-05-19T11:04:46.232" v="4690" actId="20577"/>
          <ac:spMkLst>
            <pc:docMk/>
            <pc:sldMk cId="1882777325" sldId="3323"/>
            <ac:spMk id="2" creationId="{F20669F7-73FC-A8D9-CBE4-6158E3215DB5}"/>
          </ac:spMkLst>
        </pc:spChg>
        <pc:spChg chg="mod">
          <ac:chgData name="Jigar Shah" userId="fb0a7aa8-9474-4d10-b401-032817f030f9" providerId="ADAL" clId="{2EBA35F9-DE7C-4FBE-9B5C-4AE9BA44741C}" dt="2025-05-19T10:43:31.219" v="3335" actId="20577"/>
          <ac:spMkLst>
            <pc:docMk/>
            <pc:sldMk cId="1882777325" sldId="3323"/>
            <ac:spMk id="3" creationId="{41794866-4BD5-0AC7-BFB7-3D696ED7A2B6}"/>
          </ac:spMkLst>
        </pc:spChg>
      </pc:sldChg>
      <pc:sldChg chg="modSp add mod">
        <pc:chgData name="Jigar Shah" userId="fb0a7aa8-9474-4d10-b401-032817f030f9" providerId="ADAL" clId="{2EBA35F9-DE7C-4FBE-9B5C-4AE9BA44741C}" dt="2025-05-19T11:35:59.850" v="6096" actId="20577"/>
        <pc:sldMkLst>
          <pc:docMk/>
          <pc:sldMk cId="849768323" sldId="3324"/>
        </pc:sldMkLst>
        <pc:spChg chg="mod">
          <ac:chgData name="Jigar Shah" userId="fb0a7aa8-9474-4d10-b401-032817f030f9" providerId="ADAL" clId="{2EBA35F9-DE7C-4FBE-9B5C-4AE9BA44741C}" dt="2025-05-19T11:35:59.850" v="6096" actId="20577"/>
          <ac:spMkLst>
            <pc:docMk/>
            <pc:sldMk cId="849768323" sldId="3324"/>
            <ac:spMk id="2" creationId="{2FDBFBCB-B12A-D907-5CDB-ACC8BA66AFEC}"/>
          </ac:spMkLst>
        </pc:spChg>
      </pc:sldChg>
      <pc:sldChg chg="modSp add mod">
        <pc:chgData name="Jigar Shah" userId="fb0a7aa8-9474-4d10-b401-032817f030f9" providerId="ADAL" clId="{2EBA35F9-DE7C-4FBE-9B5C-4AE9BA44741C}" dt="2025-05-19T11:45:04.087" v="6609" actId="114"/>
        <pc:sldMkLst>
          <pc:docMk/>
          <pc:sldMk cId="2160268055" sldId="3325"/>
        </pc:sldMkLst>
        <pc:spChg chg="mod">
          <ac:chgData name="Jigar Shah" userId="fb0a7aa8-9474-4d10-b401-032817f030f9" providerId="ADAL" clId="{2EBA35F9-DE7C-4FBE-9B5C-4AE9BA44741C}" dt="2025-05-19T11:45:04.087" v="6609" actId="114"/>
          <ac:spMkLst>
            <pc:docMk/>
            <pc:sldMk cId="2160268055" sldId="3325"/>
            <ac:spMk id="2" creationId="{E2507072-B467-30CA-D99A-80A39ADF6057}"/>
          </ac:spMkLst>
        </pc:spChg>
      </pc:sldChg>
      <pc:sldChg chg="modSp add mod">
        <pc:chgData name="Jigar Shah" userId="fb0a7aa8-9474-4d10-b401-032817f030f9" providerId="ADAL" clId="{2EBA35F9-DE7C-4FBE-9B5C-4AE9BA44741C}" dt="2025-05-19T11:49:03.792" v="6660" actId="108"/>
        <pc:sldMkLst>
          <pc:docMk/>
          <pc:sldMk cId="2154553174" sldId="3326"/>
        </pc:sldMkLst>
        <pc:spChg chg="mod">
          <ac:chgData name="Jigar Shah" userId="fb0a7aa8-9474-4d10-b401-032817f030f9" providerId="ADAL" clId="{2EBA35F9-DE7C-4FBE-9B5C-4AE9BA44741C}" dt="2025-05-19T11:49:03.792" v="6660" actId="108"/>
          <ac:spMkLst>
            <pc:docMk/>
            <pc:sldMk cId="2154553174" sldId="3326"/>
            <ac:spMk id="2" creationId="{92686A13-9A88-DB19-67C0-DCBD8880804E}"/>
          </ac:spMkLst>
        </pc:spChg>
      </pc:sldChg>
      <pc:sldChg chg="modSp add mod">
        <pc:chgData name="Jigar Shah" userId="fb0a7aa8-9474-4d10-b401-032817f030f9" providerId="ADAL" clId="{2EBA35F9-DE7C-4FBE-9B5C-4AE9BA44741C}" dt="2025-05-19T11:50:41.174" v="6666" actId="113"/>
        <pc:sldMkLst>
          <pc:docMk/>
          <pc:sldMk cId="3907962464" sldId="3327"/>
        </pc:sldMkLst>
        <pc:spChg chg="mod">
          <ac:chgData name="Jigar Shah" userId="fb0a7aa8-9474-4d10-b401-032817f030f9" providerId="ADAL" clId="{2EBA35F9-DE7C-4FBE-9B5C-4AE9BA44741C}" dt="2025-05-19T11:50:41.174" v="6666" actId="113"/>
          <ac:spMkLst>
            <pc:docMk/>
            <pc:sldMk cId="3907962464" sldId="3327"/>
            <ac:spMk id="6" creationId="{2405F289-948A-0265-6F5B-282A0D3D410B}"/>
          </ac:spMkLst>
        </pc:spChg>
      </pc:sldChg>
      <pc:sldChg chg="add">
        <pc:chgData name="Jigar Shah" userId="fb0a7aa8-9474-4d10-b401-032817f030f9" providerId="ADAL" clId="{2EBA35F9-DE7C-4FBE-9B5C-4AE9BA44741C}" dt="2025-05-19T11:48:11.550" v="6610"/>
        <pc:sldMkLst>
          <pc:docMk/>
          <pc:sldMk cId="789119531" sldId="3328"/>
        </pc:sldMkLst>
      </pc:sldChg>
      <pc:sldChg chg="add">
        <pc:chgData name="Jigar Shah" userId="fb0a7aa8-9474-4d10-b401-032817f030f9" providerId="ADAL" clId="{2EBA35F9-DE7C-4FBE-9B5C-4AE9BA44741C}" dt="2025-05-19T11:48:11.550" v="6610"/>
        <pc:sldMkLst>
          <pc:docMk/>
          <pc:sldMk cId="3475769600" sldId="3329"/>
        </pc:sldMkLst>
      </pc:sldChg>
      <pc:sldChg chg="modSp add mod">
        <pc:chgData name="Jigar Shah" userId="fb0a7aa8-9474-4d10-b401-032817f030f9" providerId="ADAL" clId="{2EBA35F9-DE7C-4FBE-9B5C-4AE9BA44741C}" dt="2025-05-19T11:48:11.742" v="6611" actId="27636"/>
        <pc:sldMkLst>
          <pc:docMk/>
          <pc:sldMk cId="4270546779" sldId="3330"/>
        </pc:sldMkLst>
        <pc:spChg chg="mod">
          <ac:chgData name="Jigar Shah" userId="fb0a7aa8-9474-4d10-b401-032817f030f9" providerId="ADAL" clId="{2EBA35F9-DE7C-4FBE-9B5C-4AE9BA44741C}" dt="2025-05-19T11:48:11.742" v="6611" actId="27636"/>
          <ac:spMkLst>
            <pc:docMk/>
            <pc:sldMk cId="4270546779" sldId="3330"/>
            <ac:spMk id="2" creationId="{ACAF06E4-3468-8D81-8446-6AD71047B503}"/>
          </ac:spMkLst>
        </pc:spChg>
      </pc:sldChg>
      <pc:sldChg chg="add">
        <pc:chgData name="Jigar Shah" userId="fb0a7aa8-9474-4d10-b401-032817f030f9" providerId="ADAL" clId="{2EBA35F9-DE7C-4FBE-9B5C-4AE9BA44741C}" dt="2025-05-19T11:48:11.550" v="6610"/>
        <pc:sldMkLst>
          <pc:docMk/>
          <pc:sldMk cId="1562108541" sldId="3331"/>
        </pc:sldMkLst>
      </pc:sldChg>
      <pc:sldChg chg="add">
        <pc:chgData name="Jigar Shah" userId="fb0a7aa8-9474-4d10-b401-032817f030f9" providerId="ADAL" clId="{2EBA35F9-DE7C-4FBE-9B5C-4AE9BA44741C}" dt="2025-05-19T11:48:11.550" v="6610"/>
        <pc:sldMkLst>
          <pc:docMk/>
          <pc:sldMk cId="1790373575" sldId="3332"/>
        </pc:sldMkLst>
      </pc:sldChg>
      <pc:sldChg chg="add">
        <pc:chgData name="Jigar Shah" userId="fb0a7aa8-9474-4d10-b401-032817f030f9" providerId="ADAL" clId="{2EBA35F9-DE7C-4FBE-9B5C-4AE9BA44741C}" dt="2025-05-19T11:48:11.550" v="6610"/>
        <pc:sldMkLst>
          <pc:docMk/>
          <pc:sldMk cId="3074618505" sldId="3333"/>
        </pc:sldMkLst>
      </pc:sldChg>
      <pc:sldChg chg="add">
        <pc:chgData name="Jigar Shah" userId="fb0a7aa8-9474-4d10-b401-032817f030f9" providerId="ADAL" clId="{2EBA35F9-DE7C-4FBE-9B5C-4AE9BA44741C}" dt="2025-05-19T11:48:11.550" v="6610"/>
        <pc:sldMkLst>
          <pc:docMk/>
          <pc:sldMk cId="2398681140" sldId="3334"/>
        </pc:sldMkLst>
      </pc:sldChg>
      <pc:sldChg chg="modSp add mod">
        <pc:chgData name="Jigar Shah" userId="fb0a7aa8-9474-4d10-b401-032817f030f9" providerId="ADAL" clId="{2EBA35F9-DE7C-4FBE-9B5C-4AE9BA44741C}" dt="2025-05-19T11:48:11.795" v="6612" actId="27636"/>
        <pc:sldMkLst>
          <pc:docMk/>
          <pc:sldMk cId="2285794689" sldId="3335"/>
        </pc:sldMkLst>
        <pc:spChg chg="mod">
          <ac:chgData name="Jigar Shah" userId="fb0a7aa8-9474-4d10-b401-032817f030f9" providerId="ADAL" clId="{2EBA35F9-DE7C-4FBE-9B5C-4AE9BA44741C}" dt="2025-05-19T11:48:11.795" v="6612" actId="27636"/>
          <ac:spMkLst>
            <pc:docMk/>
            <pc:sldMk cId="2285794689" sldId="3335"/>
            <ac:spMk id="2" creationId="{7168EA5C-0F27-744E-A2FE-37A668E35476}"/>
          </ac:spMkLst>
        </pc:spChg>
      </pc:sldChg>
      <pc:sldChg chg="modSp add mod">
        <pc:chgData name="Jigar Shah" userId="fb0a7aa8-9474-4d10-b401-032817f030f9" providerId="ADAL" clId="{2EBA35F9-DE7C-4FBE-9B5C-4AE9BA44741C}" dt="2025-05-19T12:05:01.175" v="7194" actId="108"/>
        <pc:sldMkLst>
          <pc:docMk/>
          <pc:sldMk cId="3533163792" sldId="3336"/>
        </pc:sldMkLst>
        <pc:spChg chg="mod">
          <ac:chgData name="Jigar Shah" userId="fb0a7aa8-9474-4d10-b401-032817f030f9" providerId="ADAL" clId="{2EBA35F9-DE7C-4FBE-9B5C-4AE9BA44741C}" dt="2025-05-19T12:05:01.175" v="7194" actId="108"/>
          <ac:spMkLst>
            <pc:docMk/>
            <pc:sldMk cId="3533163792" sldId="3336"/>
            <ac:spMk id="2" creationId="{D9055409-1D05-F453-09AE-59F963DAF605}"/>
          </ac:spMkLst>
        </pc:spChg>
      </pc:sldChg>
      <pc:sldChg chg="modSp add del mod">
        <pc:chgData name="Jigar Shah" userId="fb0a7aa8-9474-4d10-b401-032817f030f9" providerId="ADAL" clId="{2EBA35F9-DE7C-4FBE-9B5C-4AE9BA44741C}" dt="2025-05-21T04:50:06.314" v="10243" actId="2696"/>
        <pc:sldMkLst>
          <pc:docMk/>
          <pc:sldMk cId="2248104530" sldId="3337"/>
        </pc:sldMkLst>
      </pc:sldChg>
      <pc:sldChg chg="modSp add mod">
        <pc:chgData name="Jigar Shah" userId="fb0a7aa8-9474-4d10-b401-032817f030f9" providerId="ADAL" clId="{2EBA35F9-DE7C-4FBE-9B5C-4AE9BA44741C}" dt="2025-05-19T12:40:09.293" v="8362" actId="20577"/>
        <pc:sldMkLst>
          <pc:docMk/>
          <pc:sldMk cId="4069050389" sldId="3338"/>
        </pc:sldMkLst>
        <pc:spChg chg="mod">
          <ac:chgData name="Jigar Shah" userId="fb0a7aa8-9474-4d10-b401-032817f030f9" providerId="ADAL" clId="{2EBA35F9-DE7C-4FBE-9B5C-4AE9BA44741C}" dt="2025-05-19T12:39:52.321" v="8339" actId="20577"/>
          <ac:spMkLst>
            <pc:docMk/>
            <pc:sldMk cId="4069050389" sldId="3338"/>
            <ac:spMk id="3" creationId="{4AB75B47-F52E-931B-BE89-ED9561C41591}"/>
          </ac:spMkLst>
        </pc:spChg>
        <pc:spChg chg="mod">
          <ac:chgData name="Jigar Shah" userId="fb0a7aa8-9474-4d10-b401-032817f030f9" providerId="ADAL" clId="{2EBA35F9-DE7C-4FBE-9B5C-4AE9BA44741C}" dt="2025-05-19T12:40:09.293" v="8362" actId="20577"/>
          <ac:spMkLst>
            <pc:docMk/>
            <pc:sldMk cId="4069050389" sldId="3338"/>
            <ac:spMk id="4" creationId="{543F204C-73E2-F307-FCCE-704EAAAFC5DD}"/>
          </ac:spMkLst>
        </pc:spChg>
      </pc:sldChg>
      <pc:sldChg chg="modSp add mod">
        <pc:chgData name="Jigar Shah" userId="fb0a7aa8-9474-4d10-b401-032817f030f9" providerId="ADAL" clId="{2EBA35F9-DE7C-4FBE-9B5C-4AE9BA44741C}" dt="2025-05-19T12:57:19.088" v="9684" actId="20577"/>
        <pc:sldMkLst>
          <pc:docMk/>
          <pc:sldMk cId="2937585867" sldId="3339"/>
        </pc:sldMkLst>
        <pc:spChg chg="mod">
          <ac:chgData name="Jigar Shah" userId="fb0a7aa8-9474-4d10-b401-032817f030f9" providerId="ADAL" clId="{2EBA35F9-DE7C-4FBE-9B5C-4AE9BA44741C}" dt="2025-05-19T12:57:19.088" v="9684" actId="20577"/>
          <ac:spMkLst>
            <pc:docMk/>
            <pc:sldMk cId="2937585867" sldId="3339"/>
            <ac:spMk id="2" creationId="{D0C992F2-8103-7208-1172-29CACEBA544F}"/>
          </ac:spMkLst>
        </pc:spChg>
        <pc:spChg chg="mod">
          <ac:chgData name="Jigar Shah" userId="fb0a7aa8-9474-4d10-b401-032817f030f9" providerId="ADAL" clId="{2EBA35F9-DE7C-4FBE-9B5C-4AE9BA44741C}" dt="2025-05-19T12:52:10.603" v="9405" actId="27636"/>
          <ac:spMkLst>
            <pc:docMk/>
            <pc:sldMk cId="2937585867" sldId="3339"/>
            <ac:spMk id="3" creationId="{A39033CF-FA74-3DE4-A744-6E55919B3D5F}"/>
          </ac:spMkLst>
        </pc:spChg>
      </pc:sldChg>
      <pc:sldChg chg="modSp add mod">
        <pc:chgData name="Jigar Shah" userId="fb0a7aa8-9474-4d10-b401-032817f030f9" providerId="ADAL" clId="{2EBA35F9-DE7C-4FBE-9B5C-4AE9BA44741C}" dt="2025-05-21T10:01:31.793" v="11506" actId="108"/>
        <pc:sldMkLst>
          <pc:docMk/>
          <pc:sldMk cId="1201008093" sldId="3340"/>
        </pc:sldMkLst>
        <pc:spChg chg="mod">
          <ac:chgData name="Jigar Shah" userId="fb0a7aa8-9474-4d10-b401-032817f030f9" providerId="ADAL" clId="{2EBA35F9-DE7C-4FBE-9B5C-4AE9BA44741C}" dt="2025-05-21T10:01:31.793" v="11506" actId="108"/>
          <ac:spMkLst>
            <pc:docMk/>
            <pc:sldMk cId="1201008093" sldId="3340"/>
            <ac:spMk id="2" creationId="{20E1CB99-060E-A7FE-2AD7-0E1031BD8319}"/>
          </ac:spMkLst>
        </pc:spChg>
      </pc:sldChg>
      <pc:sldChg chg="modSp add mod">
        <pc:chgData name="Jigar Shah" userId="fb0a7aa8-9474-4d10-b401-032817f030f9" providerId="ADAL" clId="{2EBA35F9-DE7C-4FBE-9B5C-4AE9BA44741C}" dt="2025-05-21T04:50:02.632" v="10242"/>
        <pc:sldMkLst>
          <pc:docMk/>
          <pc:sldMk cId="1220048299" sldId="3341"/>
        </pc:sldMkLst>
        <pc:spChg chg="mod">
          <ac:chgData name="Jigar Shah" userId="fb0a7aa8-9474-4d10-b401-032817f030f9" providerId="ADAL" clId="{2EBA35F9-DE7C-4FBE-9B5C-4AE9BA44741C}" dt="2025-05-21T04:50:02.632" v="10242"/>
          <ac:spMkLst>
            <pc:docMk/>
            <pc:sldMk cId="1220048299" sldId="3341"/>
            <ac:spMk id="2" creationId="{BB4BF025-ADC0-54B9-7826-65A17AEFE778}"/>
          </ac:spMkLst>
        </pc:spChg>
        <pc:spChg chg="mod">
          <ac:chgData name="Jigar Shah" userId="fb0a7aa8-9474-4d10-b401-032817f030f9" providerId="ADAL" clId="{2EBA35F9-DE7C-4FBE-9B5C-4AE9BA44741C}" dt="2025-05-21T04:46:30.959" v="10089" actId="20577"/>
          <ac:spMkLst>
            <pc:docMk/>
            <pc:sldMk cId="1220048299" sldId="3341"/>
            <ac:spMk id="3" creationId="{E0A97D0E-4B99-D486-785D-02A2CE52AFA8}"/>
          </ac:spMkLst>
        </pc:spChg>
      </pc:sldChg>
      <pc:sldChg chg="modSp add mod">
        <pc:chgData name="Jigar Shah" userId="fb0a7aa8-9474-4d10-b401-032817f030f9" providerId="ADAL" clId="{2EBA35F9-DE7C-4FBE-9B5C-4AE9BA44741C}" dt="2025-05-21T05:20:21.860" v="10408" actId="20577"/>
        <pc:sldMkLst>
          <pc:docMk/>
          <pc:sldMk cId="3097382036" sldId="3342"/>
        </pc:sldMkLst>
        <pc:spChg chg="mod">
          <ac:chgData name="Jigar Shah" userId="fb0a7aa8-9474-4d10-b401-032817f030f9" providerId="ADAL" clId="{2EBA35F9-DE7C-4FBE-9B5C-4AE9BA44741C}" dt="2025-05-21T05:19:24.736" v="10349" actId="20577"/>
          <ac:spMkLst>
            <pc:docMk/>
            <pc:sldMk cId="3097382036" sldId="3342"/>
            <ac:spMk id="3" creationId="{9E8F1C91-A7C8-996E-2A73-D823EA1D0355}"/>
          </ac:spMkLst>
        </pc:spChg>
        <pc:spChg chg="mod">
          <ac:chgData name="Jigar Shah" userId="fb0a7aa8-9474-4d10-b401-032817f030f9" providerId="ADAL" clId="{2EBA35F9-DE7C-4FBE-9B5C-4AE9BA44741C}" dt="2025-05-21T05:20:21.860" v="10408" actId="20577"/>
          <ac:spMkLst>
            <pc:docMk/>
            <pc:sldMk cId="3097382036" sldId="3342"/>
            <ac:spMk id="4" creationId="{B06B6F55-58F5-3251-B2C7-E4606D995AB2}"/>
          </ac:spMkLst>
        </pc:spChg>
      </pc:sldChg>
      <pc:sldChg chg="modSp add mod">
        <pc:chgData name="Jigar Shah" userId="fb0a7aa8-9474-4d10-b401-032817f030f9" providerId="ADAL" clId="{2EBA35F9-DE7C-4FBE-9B5C-4AE9BA44741C}" dt="2025-05-21T06:43:50.477" v="11382" actId="20577"/>
        <pc:sldMkLst>
          <pc:docMk/>
          <pc:sldMk cId="928526996" sldId="3343"/>
        </pc:sldMkLst>
        <pc:spChg chg="mod">
          <ac:chgData name="Jigar Shah" userId="fb0a7aa8-9474-4d10-b401-032817f030f9" providerId="ADAL" clId="{2EBA35F9-DE7C-4FBE-9B5C-4AE9BA44741C}" dt="2025-05-21T06:43:50.477" v="11382" actId="20577"/>
          <ac:spMkLst>
            <pc:docMk/>
            <pc:sldMk cId="928526996" sldId="3343"/>
            <ac:spMk id="2" creationId="{1A49BB22-2759-7371-462D-70BF332A432C}"/>
          </ac:spMkLst>
        </pc:spChg>
        <pc:spChg chg="mod">
          <ac:chgData name="Jigar Shah" userId="fb0a7aa8-9474-4d10-b401-032817f030f9" providerId="ADAL" clId="{2EBA35F9-DE7C-4FBE-9B5C-4AE9BA44741C}" dt="2025-05-21T05:20:54.356" v="10488" actId="20577"/>
          <ac:spMkLst>
            <pc:docMk/>
            <pc:sldMk cId="928526996" sldId="3343"/>
            <ac:spMk id="3" creationId="{FD32F842-ADD8-1134-48ED-06BE4F9C8569}"/>
          </ac:spMkLst>
        </pc:spChg>
      </pc:sldChg>
      <pc:sldChg chg="modSp add mod">
        <pc:chgData name="Jigar Shah" userId="fb0a7aa8-9474-4d10-b401-032817f030f9" providerId="ADAL" clId="{2EBA35F9-DE7C-4FBE-9B5C-4AE9BA44741C}" dt="2025-05-21T10:11:05.339" v="11640" actId="20577"/>
        <pc:sldMkLst>
          <pc:docMk/>
          <pc:sldMk cId="2452385596" sldId="3344"/>
        </pc:sldMkLst>
        <pc:spChg chg="mod">
          <ac:chgData name="Jigar Shah" userId="fb0a7aa8-9474-4d10-b401-032817f030f9" providerId="ADAL" clId="{2EBA35F9-DE7C-4FBE-9B5C-4AE9BA44741C}" dt="2025-05-21T10:10:40.131" v="11593" actId="108"/>
          <ac:spMkLst>
            <pc:docMk/>
            <pc:sldMk cId="2452385596" sldId="3344"/>
            <ac:spMk id="2" creationId="{56AFC2C3-3BDE-6DC6-4D05-ADE3CA1C5F35}"/>
          </ac:spMkLst>
        </pc:spChg>
        <pc:spChg chg="mod">
          <ac:chgData name="Jigar Shah" userId="fb0a7aa8-9474-4d10-b401-032817f030f9" providerId="ADAL" clId="{2EBA35F9-DE7C-4FBE-9B5C-4AE9BA44741C}" dt="2025-05-21T10:11:05.339" v="11640" actId="20577"/>
          <ac:spMkLst>
            <pc:docMk/>
            <pc:sldMk cId="2452385596" sldId="3344"/>
            <ac:spMk id="3" creationId="{1940EC00-35D6-4B8A-9817-062EE8B5EE8B}"/>
          </ac:spMkLst>
        </pc:spChg>
      </pc:sldChg>
      <pc:sldChg chg="modSp add mod">
        <pc:chgData name="Jigar Shah" userId="fb0a7aa8-9474-4d10-b401-032817f030f9" providerId="ADAL" clId="{2EBA35F9-DE7C-4FBE-9B5C-4AE9BA44741C}" dt="2025-05-21T10:14:16.525" v="11930" actId="27636"/>
        <pc:sldMkLst>
          <pc:docMk/>
          <pc:sldMk cId="1713902818" sldId="3345"/>
        </pc:sldMkLst>
        <pc:spChg chg="mod">
          <ac:chgData name="Jigar Shah" userId="fb0a7aa8-9474-4d10-b401-032817f030f9" providerId="ADAL" clId="{2EBA35F9-DE7C-4FBE-9B5C-4AE9BA44741C}" dt="2025-05-21T10:14:16.525" v="11930" actId="27636"/>
          <ac:spMkLst>
            <pc:docMk/>
            <pc:sldMk cId="1713902818" sldId="3345"/>
            <ac:spMk id="2" creationId="{A7CCE336-72E6-48F2-61C6-69D4D1DC23F4}"/>
          </ac:spMkLst>
        </pc:spChg>
        <pc:spChg chg="mod">
          <ac:chgData name="Jigar Shah" userId="fb0a7aa8-9474-4d10-b401-032817f030f9" providerId="ADAL" clId="{2EBA35F9-DE7C-4FBE-9B5C-4AE9BA44741C}" dt="2025-05-21T10:11:32.223" v="11696" actId="20577"/>
          <ac:spMkLst>
            <pc:docMk/>
            <pc:sldMk cId="1713902818" sldId="3345"/>
            <ac:spMk id="3" creationId="{28C51CA9-297C-1435-8D1A-D99DCC14F106}"/>
          </ac:spMkLst>
        </pc:spChg>
      </pc:sldChg>
      <pc:sldChg chg="modSp add mod">
        <pc:chgData name="Jigar Shah" userId="fb0a7aa8-9474-4d10-b401-032817f030f9" providerId="ADAL" clId="{2EBA35F9-DE7C-4FBE-9B5C-4AE9BA44741C}" dt="2025-05-21T10:36:16.606" v="12885" actId="20577"/>
        <pc:sldMkLst>
          <pc:docMk/>
          <pc:sldMk cId="365935777" sldId="3346"/>
        </pc:sldMkLst>
        <pc:spChg chg="mod">
          <ac:chgData name="Jigar Shah" userId="fb0a7aa8-9474-4d10-b401-032817f030f9" providerId="ADAL" clId="{2EBA35F9-DE7C-4FBE-9B5C-4AE9BA44741C}" dt="2025-05-21T10:36:16.606" v="12885" actId="20577"/>
          <ac:spMkLst>
            <pc:docMk/>
            <pc:sldMk cId="365935777" sldId="3346"/>
            <ac:spMk id="2" creationId="{EBE0FD90-8DEE-36C8-9675-B295F5F5D6F5}"/>
          </ac:spMkLst>
        </pc:spChg>
      </pc:sldChg>
      <pc:sldChg chg="modSp add mod">
        <pc:chgData name="Jigar Shah" userId="fb0a7aa8-9474-4d10-b401-032817f030f9" providerId="ADAL" clId="{2EBA35F9-DE7C-4FBE-9B5C-4AE9BA44741C}" dt="2025-05-21T10:40:07.285" v="12952" actId="20577"/>
        <pc:sldMkLst>
          <pc:docMk/>
          <pc:sldMk cId="2540732639" sldId="3347"/>
        </pc:sldMkLst>
        <pc:spChg chg="mod">
          <ac:chgData name="Jigar Shah" userId="fb0a7aa8-9474-4d10-b401-032817f030f9" providerId="ADAL" clId="{2EBA35F9-DE7C-4FBE-9B5C-4AE9BA44741C}" dt="2025-05-21T10:40:07.285" v="12952" actId="20577"/>
          <ac:spMkLst>
            <pc:docMk/>
            <pc:sldMk cId="2540732639" sldId="3347"/>
            <ac:spMk id="2" creationId="{E8E32159-1E86-DB7A-1431-71C198D5D44C}"/>
          </ac:spMkLst>
        </pc:spChg>
      </pc:sldChg>
      <pc:sldChg chg="modSp add mod">
        <pc:chgData name="Jigar Shah" userId="fb0a7aa8-9474-4d10-b401-032817f030f9" providerId="ADAL" clId="{2EBA35F9-DE7C-4FBE-9B5C-4AE9BA44741C}" dt="2025-05-21T11:00:07.031" v="13943" actId="20577"/>
        <pc:sldMkLst>
          <pc:docMk/>
          <pc:sldMk cId="647156169" sldId="3348"/>
        </pc:sldMkLst>
        <pc:spChg chg="mod">
          <ac:chgData name="Jigar Shah" userId="fb0a7aa8-9474-4d10-b401-032817f030f9" providerId="ADAL" clId="{2EBA35F9-DE7C-4FBE-9B5C-4AE9BA44741C}" dt="2025-05-21T11:00:07.031" v="13943" actId="20577"/>
          <ac:spMkLst>
            <pc:docMk/>
            <pc:sldMk cId="647156169" sldId="3348"/>
            <ac:spMk id="2" creationId="{AAD67862-F347-194A-7FFE-2C5331256A94}"/>
          </ac:spMkLst>
        </pc:spChg>
        <pc:spChg chg="mod">
          <ac:chgData name="Jigar Shah" userId="fb0a7aa8-9474-4d10-b401-032817f030f9" providerId="ADAL" clId="{2EBA35F9-DE7C-4FBE-9B5C-4AE9BA44741C}" dt="2025-05-21T10:48:21.408" v="13127" actId="6549"/>
          <ac:spMkLst>
            <pc:docMk/>
            <pc:sldMk cId="647156169" sldId="3348"/>
            <ac:spMk id="3" creationId="{FBE44EE1-3037-2735-79FC-FA723CDCFAE1}"/>
          </ac:spMkLst>
        </pc:spChg>
      </pc:sldChg>
      <pc:sldChg chg="add">
        <pc:chgData name="Jigar Shah" userId="fb0a7aa8-9474-4d10-b401-032817f030f9" providerId="ADAL" clId="{2EBA35F9-DE7C-4FBE-9B5C-4AE9BA44741C}" dt="2025-05-23T03:10:57.658" v="13944"/>
        <pc:sldMkLst>
          <pc:docMk/>
          <pc:sldMk cId="3804262223" sldId="3349"/>
        </pc:sldMkLst>
      </pc:sldChg>
      <pc:sldChg chg="add">
        <pc:chgData name="Jigar Shah" userId="fb0a7aa8-9474-4d10-b401-032817f030f9" providerId="ADAL" clId="{2EBA35F9-DE7C-4FBE-9B5C-4AE9BA44741C}" dt="2025-05-23T03:10:57.658" v="13944"/>
        <pc:sldMkLst>
          <pc:docMk/>
          <pc:sldMk cId="2555306587" sldId="3350"/>
        </pc:sldMkLst>
      </pc:sldChg>
      <pc:sldChg chg="modSp add mod">
        <pc:chgData name="Jigar Shah" userId="fb0a7aa8-9474-4d10-b401-032817f030f9" providerId="ADAL" clId="{2EBA35F9-DE7C-4FBE-9B5C-4AE9BA44741C}" dt="2025-05-23T03:10:57.785" v="13945" actId="27636"/>
        <pc:sldMkLst>
          <pc:docMk/>
          <pc:sldMk cId="180023615" sldId="3351"/>
        </pc:sldMkLst>
        <pc:spChg chg="mod">
          <ac:chgData name="Jigar Shah" userId="fb0a7aa8-9474-4d10-b401-032817f030f9" providerId="ADAL" clId="{2EBA35F9-DE7C-4FBE-9B5C-4AE9BA44741C}" dt="2025-05-23T03:10:57.785" v="13945" actId="27636"/>
          <ac:spMkLst>
            <pc:docMk/>
            <pc:sldMk cId="180023615" sldId="3351"/>
            <ac:spMk id="9" creationId="{36259BE0-FEBD-BB9E-9AF0-0DC7F004A8F3}"/>
          </ac:spMkLst>
        </pc:spChg>
      </pc:sldChg>
      <pc:sldChg chg="modSp add mod">
        <pc:chgData name="Jigar Shah" userId="fb0a7aa8-9474-4d10-b401-032817f030f9" providerId="ADAL" clId="{2EBA35F9-DE7C-4FBE-9B5C-4AE9BA44741C}" dt="2025-05-23T03:10:57.801" v="13946" actId="27636"/>
        <pc:sldMkLst>
          <pc:docMk/>
          <pc:sldMk cId="496832195" sldId="3352"/>
        </pc:sldMkLst>
        <pc:spChg chg="mod">
          <ac:chgData name="Jigar Shah" userId="fb0a7aa8-9474-4d10-b401-032817f030f9" providerId="ADAL" clId="{2EBA35F9-DE7C-4FBE-9B5C-4AE9BA44741C}" dt="2025-05-23T03:10:57.801" v="13946" actId="27636"/>
          <ac:spMkLst>
            <pc:docMk/>
            <pc:sldMk cId="496832195" sldId="3352"/>
            <ac:spMk id="2" creationId="{A945C68F-B127-D14D-CB34-0A659B04746D}"/>
          </ac:spMkLst>
        </pc:spChg>
      </pc:sldChg>
      <pc:sldChg chg="add">
        <pc:chgData name="Jigar Shah" userId="fb0a7aa8-9474-4d10-b401-032817f030f9" providerId="ADAL" clId="{2EBA35F9-DE7C-4FBE-9B5C-4AE9BA44741C}" dt="2025-05-23T03:10:57.658" v="13944"/>
        <pc:sldMkLst>
          <pc:docMk/>
          <pc:sldMk cId="2776681767" sldId="3353"/>
        </pc:sldMkLst>
      </pc:sldChg>
      <pc:sldChg chg="add">
        <pc:chgData name="Jigar Shah" userId="fb0a7aa8-9474-4d10-b401-032817f030f9" providerId="ADAL" clId="{2EBA35F9-DE7C-4FBE-9B5C-4AE9BA44741C}" dt="2025-05-23T03:10:57.658" v="13944"/>
        <pc:sldMkLst>
          <pc:docMk/>
          <pc:sldMk cId="745101758" sldId="3354"/>
        </pc:sldMkLst>
      </pc:sldChg>
      <pc:sldChg chg="add">
        <pc:chgData name="Jigar Shah" userId="fb0a7aa8-9474-4d10-b401-032817f030f9" providerId="ADAL" clId="{2EBA35F9-DE7C-4FBE-9B5C-4AE9BA44741C}" dt="2025-05-23T03:10:57.658" v="13944"/>
        <pc:sldMkLst>
          <pc:docMk/>
          <pc:sldMk cId="568941856" sldId="3355"/>
        </pc:sldMkLst>
      </pc:sldChg>
      <pc:sldChg chg="add">
        <pc:chgData name="Jigar Shah" userId="fb0a7aa8-9474-4d10-b401-032817f030f9" providerId="ADAL" clId="{2EBA35F9-DE7C-4FBE-9B5C-4AE9BA44741C}" dt="2025-05-23T03:10:57.658" v="13944"/>
        <pc:sldMkLst>
          <pc:docMk/>
          <pc:sldMk cId="590821185" sldId="3356"/>
        </pc:sldMkLst>
      </pc:sldChg>
      <pc:sldChg chg="add">
        <pc:chgData name="Jigar Shah" userId="fb0a7aa8-9474-4d10-b401-032817f030f9" providerId="ADAL" clId="{2EBA35F9-DE7C-4FBE-9B5C-4AE9BA44741C}" dt="2025-05-23T03:10:57.658" v="13944"/>
        <pc:sldMkLst>
          <pc:docMk/>
          <pc:sldMk cId="3675919786" sldId="3357"/>
        </pc:sldMkLst>
      </pc:sldChg>
      <pc:sldChg chg="add">
        <pc:chgData name="Jigar Shah" userId="fb0a7aa8-9474-4d10-b401-032817f030f9" providerId="ADAL" clId="{2EBA35F9-DE7C-4FBE-9B5C-4AE9BA44741C}" dt="2025-05-23T03:10:57.658" v="13944"/>
        <pc:sldMkLst>
          <pc:docMk/>
          <pc:sldMk cId="501412556" sldId="3358"/>
        </pc:sldMkLst>
      </pc:sldChg>
      <pc:sldChg chg="add">
        <pc:chgData name="Jigar Shah" userId="fb0a7aa8-9474-4d10-b401-032817f030f9" providerId="ADAL" clId="{2EBA35F9-DE7C-4FBE-9B5C-4AE9BA44741C}" dt="2025-05-23T03:10:57.658" v="13944"/>
        <pc:sldMkLst>
          <pc:docMk/>
          <pc:sldMk cId="2318195606" sldId="3359"/>
        </pc:sldMkLst>
      </pc:sldChg>
      <pc:sldChg chg="add">
        <pc:chgData name="Jigar Shah" userId="fb0a7aa8-9474-4d10-b401-032817f030f9" providerId="ADAL" clId="{2EBA35F9-DE7C-4FBE-9B5C-4AE9BA44741C}" dt="2025-05-23T03:10:57.658" v="13944"/>
        <pc:sldMkLst>
          <pc:docMk/>
          <pc:sldMk cId="4260168794" sldId="3360"/>
        </pc:sldMkLst>
      </pc:sldChg>
      <pc:sldChg chg="add">
        <pc:chgData name="Jigar Shah" userId="fb0a7aa8-9474-4d10-b401-032817f030f9" providerId="ADAL" clId="{2EBA35F9-DE7C-4FBE-9B5C-4AE9BA44741C}" dt="2025-05-23T03:10:57.658" v="13944"/>
        <pc:sldMkLst>
          <pc:docMk/>
          <pc:sldMk cId="423737317" sldId="3361"/>
        </pc:sldMkLst>
      </pc:sldChg>
      <pc:sldChg chg="add">
        <pc:chgData name="Jigar Shah" userId="fb0a7aa8-9474-4d10-b401-032817f030f9" providerId="ADAL" clId="{2EBA35F9-DE7C-4FBE-9B5C-4AE9BA44741C}" dt="2025-05-23T03:10:57.658" v="13944"/>
        <pc:sldMkLst>
          <pc:docMk/>
          <pc:sldMk cId="2821250126" sldId="3362"/>
        </pc:sldMkLst>
      </pc:sldChg>
      <pc:sldChg chg="add">
        <pc:chgData name="Jigar Shah" userId="fb0a7aa8-9474-4d10-b401-032817f030f9" providerId="ADAL" clId="{2EBA35F9-DE7C-4FBE-9B5C-4AE9BA44741C}" dt="2025-05-23T03:10:57.658" v="13944"/>
        <pc:sldMkLst>
          <pc:docMk/>
          <pc:sldMk cId="1701582044" sldId="3363"/>
        </pc:sldMkLst>
      </pc:sldChg>
      <pc:sldChg chg="add">
        <pc:chgData name="Jigar Shah" userId="fb0a7aa8-9474-4d10-b401-032817f030f9" providerId="ADAL" clId="{2EBA35F9-DE7C-4FBE-9B5C-4AE9BA44741C}" dt="2025-05-23T03:10:57.658" v="13944"/>
        <pc:sldMkLst>
          <pc:docMk/>
          <pc:sldMk cId="1147091715" sldId="3364"/>
        </pc:sldMkLst>
      </pc:sldChg>
      <pc:sldChg chg="add">
        <pc:chgData name="Jigar Shah" userId="fb0a7aa8-9474-4d10-b401-032817f030f9" providerId="ADAL" clId="{2EBA35F9-DE7C-4FBE-9B5C-4AE9BA44741C}" dt="2025-05-23T03:10:57.658" v="13944"/>
        <pc:sldMkLst>
          <pc:docMk/>
          <pc:sldMk cId="1703205839" sldId="3365"/>
        </pc:sldMkLst>
      </pc:sldChg>
      <pc:sldChg chg="add">
        <pc:chgData name="Jigar Shah" userId="fb0a7aa8-9474-4d10-b401-032817f030f9" providerId="ADAL" clId="{2EBA35F9-DE7C-4FBE-9B5C-4AE9BA44741C}" dt="2025-05-23T03:10:57.658" v="13944"/>
        <pc:sldMkLst>
          <pc:docMk/>
          <pc:sldMk cId="1622918926" sldId="3366"/>
        </pc:sldMkLst>
      </pc:sldChg>
      <pc:sldChg chg="add">
        <pc:chgData name="Jigar Shah" userId="fb0a7aa8-9474-4d10-b401-032817f030f9" providerId="ADAL" clId="{2EBA35F9-DE7C-4FBE-9B5C-4AE9BA44741C}" dt="2025-05-23T03:10:57.658" v="13944"/>
        <pc:sldMkLst>
          <pc:docMk/>
          <pc:sldMk cId="1267623945" sldId="3367"/>
        </pc:sldMkLst>
      </pc:sldChg>
      <pc:sldChg chg="add">
        <pc:chgData name="Jigar Shah" userId="fb0a7aa8-9474-4d10-b401-032817f030f9" providerId="ADAL" clId="{2EBA35F9-DE7C-4FBE-9B5C-4AE9BA44741C}" dt="2025-05-23T03:10:57.658" v="13944"/>
        <pc:sldMkLst>
          <pc:docMk/>
          <pc:sldMk cId="2556882327" sldId="3368"/>
        </pc:sldMkLst>
      </pc:sldChg>
      <pc:sldChg chg="add">
        <pc:chgData name="Jigar Shah" userId="fb0a7aa8-9474-4d10-b401-032817f030f9" providerId="ADAL" clId="{2EBA35F9-DE7C-4FBE-9B5C-4AE9BA44741C}" dt="2025-05-23T03:10:57.658" v="13944"/>
        <pc:sldMkLst>
          <pc:docMk/>
          <pc:sldMk cId="432656363" sldId="3369"/>
        </pc:sldMkLst>
      </pc:sldChg>
      <pc:sldChg chg="add">
        <pc:chgData name="Jigar Shah" userId="fb0a7aa8-9474-4d10-b401-032817f030f9" providerId="ADAL" clId="{2EBA35F9-DE7C-4FBE-9B5C-4AE9BA44741C}" dt="2025-05-23T03:10:57.658" v="13944"/>
        <pc:sldMkLst>
          <pc:docMk/>
          <pc:sldMk cId="3566479667" sldId="3370"/>
        </pc:sldMkLst>
      </pc:sldChg>
      <pc:sldChg chg="add">
        <pc:chgData name="Jigar Shah" userId="fb0a7aa8-9474-4d10-b401-032817f030f9" providerId="ADAL" clId="{2EBA35F9-DE7C-4FBE-9B5C-4AE9BA44741C}" dt="2025-05-23T03:10:57.658" v="13944"/>
        <pc:sldMkLst>
          <pc:docMk/>
          <pc:sldMk cId="450787822" sldId="3371"/>
        </pc:sldMkLst>
      </pc:sldChg>
      <pc:sldChg chg="add">
        <pc:chgData name="Jigar Shah" userId="fb0a7aa8-9474-4d10-b401-032817f030f9" providerId="ADAL" clId="{2EBA35F9-DE7C-4FBE-9B5C-4AE9BA44741C}" dt="2025-05-23T03:10:57.658" v="13944"/>
        <pc:sldMkLst>
          <pc:docMk/>
          <pc:sldMk cId="1710174598" sldId="3372"/>
        </pc:sldMkLst>
      </pc:sldChg>
      <pc:sldChg chg="add">
        <pc:chgData name="Jigar Shah" userId="fb0a7aa8-9474-4d10-b401-032817f030f9" providerId="ADAL" clId="{2EBA35F9-DE7C-4FBE-9B5C-4AE9BA44741C}" dt="2025-05-23T03:10:57.658" v="13944"/>
        <pc:sldMkLst>
          <pc:docMk/>
          <pc:sldMk cId="1100992867" sldId="3373"/>
        </pc:sldMkLst>
      </pc:sldChg>
      <pc:sldChg chg="add">
        <pc:chgData name="Jigar Shah" userId="fb0a7aa8-9474-4d10-b401-032817f030f9" providerId="ADAL" clId="{2EBA35F9-DE7C-4FBE-9B5C-4AE9BA44741C}" dt="2025-05-23T03:10:57.658" v="13944"/>
        <pc:sldMkLst>
          <pc:docMk/>
          <pc:sldMk cId="2138998769" sldId="3374"/>
        </pc:sldMkLst>
      </pc:sldChg>
      <pc:sldChg chg="add">
        <pc:chgData name="Jigar Shah" userId="fb0a7aa8-9474-4d10-b401-032817f030f9" providerId="ADAL" clId="{2EBA35F9-DE7C-4FBE-9B5C-4AE9BA44741C}" dt="2025-05-23T03:10:57.658" v="13944"/>
        <pc:sldMkLst>
          <pc:docMk/>
          <pc:sldMk cId="490500439" sldId="3375"/>
        </pc:sldMkLst>
      </pc:sldChg>
      <pc:sldChg chg="add">
        <pc:chgData name="Jigar Shah" userId="fb0a7aa8-9474-4d10-b401-032817f030f9" providerId="ADAL" clId="{2EBA35F9-DE7C-4FBE-9B5C-4AE9BA44741C}" dt="2025-05-23T03:10:57.658" v="13944"/>
        <pc:sldMkLst>
          <pc:docMk/>
          <pc:sldMk cId="396728932" sldId="3376"/>
        </pc:sldMkLst>
      </pc:sldChg>
      <pc:sldChg chg="add">
        <pc:chgData name="Jigar Shah" userId="fb0a7aa8-9474-4d10-b401-032817f030f9" providerId="ADAL" clId="{2EBA35F9-DE7C-4FBE-9B5C-4AE9BA44741C}" dt="2025-05-23T03:10:57.658" v="13944"/>
        <pc:sldMkLst>
          <pc:docMk/>
          <pc:sldMk cId="2411874031" sldId="3377"/>
        </pc:sldMkLst>
      </pc:sldChg>
      <pc:sldChg chg="add">
        <pc:chgData name="Jigar Shah" userId="fb0a7aa8-9474-4d10-b401-032817f030f9" providerId="ADAL" clId="{2EBA35F9-DE7C-4FBE-9B5C-4AE9BA44741C}" dt="2025-05-23T03:10:57.658" v="13944"/>
        <pc:sldMkLst>
          <pc:docMk/>
          <pc:sldMk cId="1628744881" sldId="3378"/>
        </pc:sldMkLst>
      </pc:sldChg>
      <pc:sldChg chg="add">
        <pc:chgData name="Jigar Shah" userId="fb0a7aa8-9474-4d10-b401-032817f030f9" providerId="ADAL" clId="{2EBA35F9-DE7C-4FBE-9B5C-4AE9BA44741C}" dt="2025-05-23T03:10:57.658" v="13944"/>
        <pc:sldMkLst>
          <pc:docMk/>
          <pc:sldMk cId="899674814" sldId="3379"/>
        </pc:sldMkLst>
      </pc:sldChg>
      <pc:sldChg chg="add">
        <pc:chgData name="Jigar Shah" userId="fb0a7aa8-9474-4d10-b401-032817f030f9" providerId="ADAL" clId="{2EBA35F9-DE7C-4FBE-9B5C-4AE9BA44741C}" dt="2025-05-23T03:10:57.658" v="13944"/>
        <pc:sldMkLst>
          <pc:docMk/>
          <pc:sldMk cId="3357486322" sldId="3380"/>
        </pc:sldMkLst>
      </pc:sldChg>
      <pc:sldChg chg="modSp add mod">
        <pc:chgData name="Jigar Shah" userId="fb0a7aa8-9474-4d10-b401-032817f030f9" providerId="ADAL" clId="{2EBA35F9-DE7C-4FBE-9B5C-4AE9BA44741C}" dt="2025-05-23T03:10:57.975" v="13947" actId="27636"/>
        <pc:sldMkLst>
          <pc:docMk/>
          <pc:sldMk cId="3888736005" sldId="3381"/>
        </pc:sldMkLst>
        <pc:spChg chg="mod">
          <ac:chgData name="Jigar Shah" userId="fb0a7aa8-9474-4d10-b401-032817f030f9" providerId="ADAL" clId="{2EBA35F9-DE7C-4FBE-9B5C-4AE9BA44741C}" dt="2025-05-23T03:10:57.975" v="13947" actId="27636"/>
          <ac:spMkLst>
            <pc:docMk/>
            <pc:sldMk cId="3888736005" sldId="3381"/>
            <ac:spMk id="4" creationId="{868E5E7A-59CF-A050-1593-06A8504979E3}"/>
          </ac:spMkLst>
        </pc:spChg>
      </pc:sldChg>
      <pc:sldChg chg="modSp add mod">
        <pc:chgData name="Jigar Shah" userId="fb0a7aa8-9474-4d10-b401-032817f030f9" providerId="ADAL" clId="{2EBA35F9-DE7C-4FBE-9B5C-4AE9BA44741C}" dt="2025-05-23T03:10:57.975" v="13948" actId="27636"/>
        <pc:sldMkLst>
          <pc:docMk/>
          <pc:sldMk cId="3346460341" sldId="3382"/>
        </pc:sldMkLst>
        <pc:spChg chg="mod">
          <ac:chgData name="Jigar Shah" userId="fb0a7aa8-9474-4d10-b401-032817f030f9" providerId="ADAL" clId="{2EBA35F9-DE7C-4FBE-9B5C-4AE9BA44741C}" dt="2025-05-23T03:10:57.975" v="13948" actId="27636"/>
          <ac:spMkLst>
            <pc:docMk/>
            <pc:sldMk cId="3346460341" sldId="3382"/>
            <ac:spMk id="5" creationId="{9F2D1CC4-FE6F-6D21-0540-76701C986C23}"/>
          </ac:spMkLst>
        </pc:spChg>
      </pc:sldChg>
      <pc:sldChg chg="add">
        <pc:chgData name="Jigar Shah" userId="fb0a7aa8-9474-4d10-b401-032817f030f9" providerId="ADAL" clId="{2EBA35F9-DE7C-4FBE-9B5C-4AE9BA44741C}" dt="2025-05-23T03:10:57.658" v="13944"/>
        <pc:sldMkLst>
          <pc:docMk/>
          <pc:sldMk cId="2851212061" sldId="3383"/>
        </pc:sldMkLst>
      </pc:sldChg>
      <pc:sldChg chg="add">
        <pc:chgData name="Jigar Shah" userId="fb0a7aa8-9474-4d10-b401-032817f030f9" providerId="ADAL" clId="{2EBA35F9-DE7C-4FBE-9B5C-4AE9BA44741C}" dt="2025-05-23T03:10:57.658" v="13944"/>
        <pc:sldMkLst>
          <pc:docMk/>
          <pc:sldMk cId="1744139215" sldId="3384"/>
        </pc:sldMkLst>
      </pc:sldChg>
      <pc:sldChg chg="modSp add mod">
        <pc:chgData name="Jigar Shah" userId="fb0a7aa8-9474-4d10-b401-032817f030f9" providerId="ADAL" clId="{2EBA35F9-DE7C-4FBE-9B5C-4AE9BA44741C}" dt="2025-05-23T03:10:58.009" v="13950" actId="27636"/>
        <pc:sldMkLst>
          <pc:docMk/>
          <pc:sldMk cId="3748595751" sldId="3385"/>
        </pc:sldMkLst>
        <pc:spChg chg="mod">
          <ac:chgData name="Jigar Shah" userId="fb0a7aa8-9474-4d10-b401-032817f030f9" providerId="ADAL" clId="{2EBA35F9-DE7C-4FBE-9B5C-4AE9BA44741C}" dt="2025-05-23T03:10:58.009" v="13950" actId="27636"/>
          <ac:spMkLst>
            <pc:docMk/>
            <pc:sldMk cId="3748595751" sldId="3385"/>
            <ac:spMk id="2" creationId="{1B199F82-2B64-0B45-5B05-26FF2FA0676F}"/>
          </ac:spMkLst>
        </pc:spChg>
        <pc:spChg chg="mod">
          <ac:chgData name="Jigar Shah" userId="fb0a7aa8-9474-4d10-b401-032817f030f9" providerId="ADAL" clId="{2EBA35F9-DE7C-4FBE-9B5C-4AE9BA44741C}" dt="2025-05-23T03:10:58.005" v="13949" actId="27636"/>
          <ac:spMkLst>
            <pc:docMk/>
            <pc:sldMk cId="3748595751" sldId="3385"/>
            <ac:spMk id="3" creationId="{A0625EB0-BBB5-F96A-7712-C263BC008383}"/>
          </ac:spMkLst>
        </pc:spChg>
      </pc:sldChg>
      <pc:sldChg chg="add">
        <pc:chgData name="Jigar Shah" userId="fb0a7aa8-9474-4d10-b401-032817f030f9" providerId="ADAL" clId="{2EBA35F9-DE7C-4FBE-9B5C-4AE9BA44741C}" dt="2025-05-23T03:10:57.658" v="13944"/>
        <pc:sldMkLst>
          <pc:docMk/>
          <pc:sldMk cId="919366019" sldId="3386"/>
        </pc:sldMkLst>
      </pc:sldChg>
      <pc:sldChg chg="add">
        <pc:chgData name="Jigar Shah" userId="fb0a7aa8-9474-4d10-b401-032817f030f9" providerId="ADAL" clId="{2EBA35F9-DE7C-4FBE-9B5C-4AE9BA44741C}" dt="2025-05-23T03:10:57.658" v="13944"/>
        <pc:sldMkLst>
          <pc:docMk/>
          <pc:sldMk cId="427456040" sldId="3387"/>
        </pc:sldMkLst>
      </pc:sldChg>
      <pc:sldChg chg="modSp add mod">
        <pc:chgData name="Jigar Shah" userId="fb0a7aa8-9474-4d10-b401-032817f030f9" providerId="ADAL" clId="{2EBA35F9-DE7C-4FBE-9B5C-4AE9BA44741C}" dt="2025-05-23T03:10:58.023" v="13951" actId="27636"/>
        <pc:sldMkLst>
          <pc:docMk/>
          <pc:sldMk cId="2225377517" sldId="3388"/>
        </pc:sldMkLst>
        <pc:spChg chg="mod">
          <ac:chgData name="Jigar Shah" userId="fb0a7aa8-9474-4d10-b401-032817f030f9" providerId="ADAL" clId="{2EBA35F9-DE7C-4FBE-9B5C-4AE9BA44741C}" dt="2025-05-23T03:10:58.023" v="13951" actId="27636"/>
          <ac:spMkLst>
            <pc:docMk/>
            <pc:sldMk cId="2225377517" sldId="3388"/>
            <ac:spMk id="2" creationId="{77447862-D38C-B69E-AFB2-F50B4FFB15D5}"/>
          </ac:spMkLst>
        </pc:spChg>
      </pc:sldChg>
      <pc:sldChg chg="add">
        <pc:chgData name="Jigar Shah" userId="fb0a7aa8-9474-4d10-b401-032817f030f9" providerId="ADAL" clId="{2EBA35F9-DE7C-4FBE-9B5C-4AE9BA44741C}" dt="2025-05-23T03:10:57.658" v="13944"/>
        <pc:sldMkLst>
          <pc:docMk/>
          <pc:sldMk cId="2774558299" sldId="3389"/>
        </pc:sldMkLst>
      </pc:sldChg>
      <pc:sldChg chg="add">
        <pc:chgData name="Jigar Shah" userId="fb0a7aa8-9474-4d10-b401-032817f030f9" providerId="ADAL" clId="{2EBA35F9-DE7C-4FBE-9B5C-4AE9BA44741C}" dt="2025-05-23T03:10:57.658" v="13944"/>
        <pc:sldMkLst>
          <pc:docMk/>
          <pc:sldMk cId="2283783189" sldId="3390"/>
        </pc:sldMkLst>
      </pc:sldChg>
      <pc:sldChg chg="add">
        <pc:chgData name="Jigar Shah" userId="fb0a7aa8-9474-4d10-b401-032817f030f9" providerId="ADAL" clId="{2EBA35F9-DE7C-4FBE-9B5C-4AE9BA44741C}" dt="2025-05-23T03:10:57.658" v="13944"/>
        <pc:sldMkLst>
          <pc:docMk/>
          <pc:sldMk cId="440305833" sldId="3391"/>
        </pc:sldMkLst>
      </pc:sldChg>
      <pc:sldChg chg="add">
        <pc:chgData name="Jigar Shah" userId="fb0a7aa8-9474-4d10-b401-032817f030f9" providerId="ADAL" clId="{2EBA35F9-DE7C-4FBE-9B5C-4AE9BA44741C}" dt="2025-05-23T03:10:57.658" v="13944"/>
        <pc:sldMkLst>
          <pc:docMk/>
          <pc:sldMk cId="731260153" sldId="3392"/>
        </pc:sldMkLst>
      </pc:sldChg>
      <pc:sldChg chg="add">
        <pc:chgData name="Jigar Shah" userId="fb0a7aa8-9474-4d10-b401-032817f030f9" providerId="ADAL" clId="{2EBA35F9-DE7C-4FBE-9B5C-4AE9BA44741C}" dt="2025-05-23T03:10:57.658" v="13944"/>
        <pc:sldMkLst>
          <pc:docMk/>
          <pc:sldMk cId="3803899738" sldId="3393"/>
        </pc:sldMkLst>
      </pc:sldChg>
      <pc:sldChg chg="add">
        <pc:chgData name="Jigar Shah" userId="fb0a7aa8-9474-4d10-b401-032817f030f9" providerId="ADAL" clId="{2EBA35F9-DE7C-4FBE-9B5C-4AE9BA44741C}" dt="2025-05-23T03:10:57.658" v="13944"/>
        <pc:sldMkLst>
          <pc:docMk/>
          <pc:sldMk cId="1220768006" sldId="3394"/>
        </pc:sldMkLst>
      </pc:sldChg>
      <pc:sldChg chg="add">
        <pc:chgData name="Jigar Shah" userId="fb0a7aa8-9474-4d10-b401-032817f030f9" providerId="ADAL" clId="{2EBA35F9-DE7C-4FBE-9B5C-4AE9BA44741C}" dt="2025-05-23T03:10:57.658" v="13944"/>
        <pc:sldMkLst>
          <pc:docMk/>
          <pc:sldMk cId="1052822144" sldId="3395"/>
        </pc:sldMkLst>
      </pc:sldChg>
      <pc:sldChg chg="add">
        <pc:chgData name="Jigar Shah" userId="fb0a7aa8-9474-4d10-b401-032817f030f9" providerId="ADAL" clId="{2EBA35F9-DE7C-4FBE-9B5C-4AE9BA44741C}" dt="2025-05-23T03:10:57.658" v="13944"/>
        <pc:sldMkLst>
          <pc:docMk/>
          <pc:sldMk cId="2232006012" sldId="3396"/>
        </pc:sldMkLst>
      </pc:sldChg>
      <pc:sldChg chg="add">
        <pc:chgData name="Jigar Shah" userId="fb0a7aa8-9474-4d10-b401-032817f030f9" providerId="ADAL" clId="{2EBA35F9-DE7C-4FBE-9B5C-4AE9BA44741C}" dt="2025-05-23T03:10:57.658" v="13944"/>
        <pc:sldMkLst>
          <pc:docMk/>
          <pc:sldMk cId="2174520043" sldId="3397"/>
        </pc:sldMkLst>
      </pc:sldChg>
      <pc:sldChg chg="add">
        <pc:chgData name="Jigar Shah" userId="fb0a7aa8-9474-4d10-b401-032817f030f9" providerId="ADAL" clId="{2EBA35F9-DE7C-4FBE-9B5C-4AE9BA44741C}" dt="2025-05-23T03:10:57.658" v="13944"/>
        <pc:sldMkLst>
          <pc:docMk/>
          <pc:sldMk cId="352312274" sldId="3398"/>
        </pc:sldMkLst>
      </pc:sldChg>
      <pc:sldChg chg="add">
        <pc:chgData name="Jigar Shah" userId="fb0a7aa8-9474-4d10-b401-032817f030f9" providerId="ADAL" clId="{2EBA35F9-DE7C-4FBE-9B5C-4AE9BA44741C}" dt="2025-05-23T03:10:57.658" v="13944"/>
        <pc:sldMkLst>
          <pc:docMk/>
          <pc:sldMk cId="1941432586" sldId="3399"/>
        </pc:sldMkLst>
      </pc:sldChg>
      <pc:sldChg chg="add">
        <pc:chgData name="Jigar Shah" userId="fb0a7aa8-9474-4d10-b401-032817f030f9" providerId="ADAL" clId="{2EBA35F9-DE7C-4FBE-9B5C-4AE9BA44741C}" dt="2025-05-23T03:10:57.658" v="13944"/>
        <pc:sldMkLst>
          <pc:docMk/>
          <pc:sldMk cId="2444274287" sldId="3400"/>
        </pc:sldMkLst>
      </pc:sldChg>
      <pc:sldChg chg="modSp add mod">
        <pc:chgData name="Jigar Shah" userId="fb0a7aa8-9474-4d10-b401-032817f030f9" providerId="ADAL" clId="{2EBA35F9-DE7C-4FBE-9B5C-4AE9BA44741C}" dt="2025-05-23T03:10:58.063" v="13952" actId="27636"/>
        <pc:sldMkLst>
          <pc:docMk/>
          <pc:sldMk cId="2769744134" sldId="3401"/>
        </pc:sldMkLst>
        <pc:spChg chg="mod">
          <ac:chgData name="Jigar Shah" userId="fb0a7aa8-9474-4d10-b401-032817f030f9" providerId="ADAL" clId="{2EBA35F9-DE7C-4FBE-9B5C-4AE9BA44741C}" dt="2025-05-23T03:10:58.063" v="13952" actId="27636"/>
          <ac:spMkLst>
            <pc:docMk/>
            <pc:sldMk cId="2769744134" sldId="3401"/>
            <ac:spMk id="3" creationId="{9FB976CD-0D62-7337-B802-A0BBC51FE98F}"/>
          </ac:spMkLst>
        </pc:spChg>
      </pc:sldChg>
      <pc:sldMasterChg chg="delSldLayout">
        <pc:chgData name="Jigar Shah" userId="fb0a7aa8-9474-4d10-b401-032817f030f9" providerId="ADAL" clId="{2EBA35F9-DE7C-4FBE-9B5C-4AE9BA44741C}" dt="2025-05-23T03:12:13.250" v="14005" actId="47"/>
        <pc:sldMasterMkLst>
          <pc:docMk/>
          <pc:sldMasterMk cId="637440480" sldId="2147483691"/>
        </pc:sldMasterMkLst>
        <pc:sldLayoutChg chg="del">
          <pc:chgData name="Jigar Shah" userId="fb0a7aa8-9474-4d10-b401-032817f030f9" providerId="ADAL" clId="{2EBA35F9-DE7C-4FBE-9B5C-4AE9BA44741C}" dt="2025-05-19T12:09:01.631" v="7450" actId="2696"/>
          <pc:sldLayoutMkLst>
            <pc:docMk/>
            <pc:sldMasterMk cId="637440480" sldId="2147483691"/>
            <pc:sldLayoutMk cId="3730364564" sldId="2147483739"/>
          </pc:sldLayoutMkLst>
        </pc:sldLayoutChg>
        <pc:sldLayoutChg chg="del">
          <pc:chgData name="Jigar Shah" userId="fb0a7aa8-9474-4d10-b401-032817f030f9" providerId="ADAL" clId="{2EBA35F9-DE7C-4FBE-9B5C-4AE9BA44741C}" dt="2025-05-23T03:12:13.250" v="14005" actId="47"/>
          <pc:sldLayoutMkLst>
            <pc:docMk/>
            <pc:sldMasterMk cId="637440480" sldId="2147483691"/>
            <pc:sldLayoutMk cId="4089523016" sldId="2147483741"/>
          </pc:sldLayoutMkLst>
        </pc:sldLayoutChg>
      </pc:sldMasterChg>
      <pc:sldMasterChg chg="delSldLayout">
        <pc:chgData name="Jigar Shah" userId="fb0a7aa8-9474-4d10-b401-032817f030f9" providerId="ADAL" clId="{2EBA35F9-DE7C-4FBE-9B5C-4AE9BA44741C}" dt="2025-05-19T12:09:01.631" v="7450" actId="2696"/>
        <pc:sldMasterMkLst>
          <pc:docMk/>
          <pc:sldMasterMk cId="387780008" sldId="2147483713"/>
        </pc:sldMasterMkLst>
        <pc:sldLayoutChg chg="del">
          <pc:chgData name="Jigar Shah" userId="fb0a7aa8-9474-4d10-b401-032817f030f9" providerId="ADAL" clId="{2EBA35F9-DE7C-4FBE-9B5C-4AE9BA44741C}" dt="2025-05-19T12:09:01.631" v="7450" actId="2696"/>
          <pc:sldLayoutMkLst>
            <pc:docMk/>
            <pc:sldMasterMk cId="387780008" sldId="2147483713"/>
            <pc:sldLayoutMk cId="4125828820" sldId="214748374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IN"/>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0F84AE-6914-4A4B-B7AB-CC22B2158AAB}" type="datetimeFigureOut">
              <a:rPr lang="en-IN" smtClean="0"/>
              <a:t>23-05-2025</a:t>
            </a:fld>
            <a:endParaRPr lang="en-IN"/>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IN"/>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IN"/>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EAD1D25-1323-4EEF-BCC3-9C28E5720A9D}" type="slidenum">
              <a:rPr lang="en-IN" smtClean="0"/>
              <a:t>‹#›</a:t>
            </a:fld>
            <a:endParaRPr lang="en-IN"/>
          </a:p>
        </p:txBody>
      </p:sp>
    </p:spTree>
    <p:extLst>
      <p:ext uri="{BB962C8B-B14F-4D97-AF65-F5344CB8AC3E}">
        <p14:creationId xmlns:p14="http://schemas.microsoft.com/office/powerpoint/2010/main" val="215742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defTabSz="931774" latinLnBrk="1">
              <a:defRPr/>
            </a:pPr>
            <a:fld id="{ED96B466-7F1B-49F7-BCF2-BA0671524B84}" type="slidenum">
              <a:rPr lang="en-US">
                <a:solidFill>
                  <a:prstClr val="black"/>
                </a:solidFill>
                <a:latin typeface="Calibri" panose="020F0502020204030204"/>
              </a:rPr>
              <a:pPr defTabSz="931774" latinLnBrk="1">
                <a:defRPr/>
              </a:pPr>
              <a:t>101</a:t>
            </a:fld>
            <a:endParaRPr lang="en-US">
              <a:solidFill>
                <a:prstClr val="black"/>
              </a:solidFill>
              <a:latin typeface="Calibri" panose="020F0502020204030204"/>
            </a:endParaRPr>
          </a:p>
        </p:txBody>
      </p:sp>
    </p:spTree>
    <p:extLst>
      <p:ext uri="{BB962C8B-B14F-4D97-AF65-F5344CB8AC3E}">
        <p14:creationId xmlns:p14="http://schemas.microsoft.com/office/powerpoint/2010/main" val="4178002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2029-E6F7-D6BD-1651-F5489EE0A6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F5BD19D-5A1F-1591-C5A5-51EDFE7C50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695A0EF-E331-8A0A-1A4D-7C80E31B366E}"/>
              </a:ext>
            </a:extLst>
          </p:cNvPr>
          <p:cNvSpPr>
            <a:spLocks noGrp="1"/>
          </p:cNvSpPr>
          <p:nvPr>
            <p:ph type="dt" sz="half" idx="10"/>
          </p:nvPr>
        </p:nvSpPr>
        <p:spPr/>
        <p:txBody>
          <a:bodyPr/>
          <a:lstStyle/>
          <a:p>
            <a:fld id="{459D3442-BCB0-4DD3-AD68-0EE644039682}" type="datetimeFigureOut">
              <a:rPr lang="en-IN" smtClean="0"/>
              <a:t>23-05-2025</a:t>
            </a:fld>
            <a:endParaRPr lang="en-IN"/>
          </a:p>
        </p:txBody>
      </p:sp>
      <p:sp>
        <p:nvSpPr>
          <p:cNvPr id="5" name="Footer Placeholder 4">
            <a:extLst>
              <a:ext uri="{FF2B5EF4-FFF2-40B4-BE49-F238E27FC236}">
                <a16:creationId xmlns:a16="http://schemas.microsoft.com/office/drawing/2014/main" id="{1ABB8E40-116E-A9A8-390C-00744687AE5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A8D1154-04C4-FF71-01C7-802AA20252CF}"/>
              </a:ext>
            </a:extLst>
          </p:cNvPr>
          <p:cNvSpPr>
            <a:spLocks noGrp="1"/>
          </p:cNvSpPr>
          <p:nvPr>
            <p:ph type="sldNum" sz="quarter" idx="12"/>
          </p:nvPr>
        </p:nvSpPr>
        <p:spPr/>
        <p:txBody>
          <a:bodyPr/>
          <a:lstStyle/>
          <a:p>
            <a:fld id="{C2999AB3-89FB-4645-B7B4-91F3FB50593A}" type="slidenum">
              <a:rPr lang="en-IN" smtClean="0"/>
              <a:t>‹#›</a:t>
            </a:fld>
            <a:endParaRPr lang="en-IN"/>
          </a:p>
        </p:txBody>
      </p:sp>
    </p:spTree>
    <p:extLst>
      <p:ext uri="{BB962C8B-B14F-4D97-AF65-F5344CB8AC3E}">
        <p14:creationId xmlns:p14="http://schemas.microsoft.com/office/powerpoint/2010/main" val="354645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50172-F324-9B31-40F6-370BCEBC590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646EE7A-EF51-BEC9-F2F9-84B8EDCA1B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7965408-2E4D-72A0-CC42-ECABAE51854C}"/>
              </a:ext>
            </a:extLst>
          </p:cNvPr>
          <p:cNvSpPr>
            <a:spLocks noGrp="1"/>
          </p:cNvSpPr>
          <p:nvPr>
            <p:ph type="dt" sz="half" idx="10"/>
          </p:nvPr>
        </p:nvSpPr>
        <p:spPr/>
        <p:txBody>
          <a:bodyPr/>
          <a:lstStyle/>
          <a:p>
            <a:fld id="{459D3442-BCB0-4DD3-AD68-0EE644039682}" type="datetimeFigureOut">
              <a:rPr lang="en-IN" smtClean="0"/>
              <a:t>23-05-2025</a:t>
            </a:fld>
            <a:endParaRPr lang="en-IN"/>
          </a:p>
        </p:txBody>
      </p:sp>
      <p:sp>
        <p:nvSpPr>
          <p:cNvPr id="5" name="Footer Placeholder 4">
            <a:extLst>
              <a:ext uri="{FF2B5EF4-FFF2-40B4-BE49-F238E27FC236}">
                <a16:creationId xmlns:a16="http://schemas.microsoft.com/office/drawing/2014/main" id="{F1797F8B-E5E0-336B-8DC2-0305E6DBA10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9AC71F9-5DBD-FAB0-B10C-ABA65EE983C3}"/>
              </a:ext>
            </a:extLst>
          </p:cNvPr>
          <p:cNvSpPr>
            <a:spLocks noGrp="1"/>
          </p:cNvSpPr>
          <p:nvPr>
            <p:ph type="sldNum" sz="quarter" idx="12"/>
          </p:nvPr>
        </p:nvSpPr>
        <p:spPr/>
        <p:txBody>
          <a:bodyPr/>
          <a:lstStyle/>
          <a:p>
            <a:fld id="{C2999AB3-89FB-4645-B7B4-91F3FB50593A}" type="slidenum">
              <a:rPr lang="en-IN" smtClean="0"/>
              <a:t>‹#›</a:t>
            </a:fld>
            <a:endParaRPr lang="en-IN"/>
          </a:p>
        </p:txBody>
      </p:sp>
    </p:spTree>
    <p:extLst>
      <p:ext uri="{BB962C8B-B14F-4D97-AF65-F5344CB8AC3E}">
        <p14:creationId xmlns:p14="http://schemas.microsoft.com/office/powerpoint/2010/main" val="524292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C692B9-7E12-8956-3E53-AE57B84DD9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3FD704A-8FA1-ED3A-4071-2CC23A7617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6A05936-BF99-8674-F33E-20D6E396663E}"/>
              </a:ext>
            </a:extLst>
          </p:cNvPr>
          <p:cNvSpPr>
            <a:spLocks noGrp="1"/>
          </p:cNvSpPr>
          <p:nvPr>
            <p:ph type="dt" sz="half" idx="10"/>
          </p:nvPr>
        </p:nvSpPr>
        <p:spPr/>
        <p:txBody>
          <a:bodyPr/>
          <a:lstStyle/>
          <a:p>
            <a:fld id="{459D3442-BCB0-4DD3-AD68-0EE644039682}" type="datetimeFigureOut">
              <a:rPr lang="en-IN" smtClean="0"/>
              <a:t>23-05-2025</a:t>
            </a:fld>
            <a:endParaRPr lang="en-IN"/>
          </a:p>
        </p:txBody>
      </p:sp>
      <p:sp>
        <p:nvSpPr>
          <p:cNvPr id="5" name="Footer Placeholder 4">
            <a:extLst>
              <a:ext uri="{FF2B5EF4-FFF2-40B4-BE49-F238E27FC236}">
                <a16:creationId xmlns:a16="http://schemas.microsoft.com/office/drawing/2014/main" id="{77C36DF8-549E-A617-97C7-528A8C908DF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9CC000D-EB9E-4500-F8AF-DB1C074513F4}"/>
              </a:ext>
            </a:extLst>
          </p:cNvPr>
          <p:cNvSpPr>
            <a:spLocks noGrp="1"/>
          </p:cNvSpPr>
          <p:nvPr>
            <p:ph type="sldNum" sz="quarter" idx="12"/>
          </p:nvPr>
        </p:nvSpPr>
        <p:spPr/>
        <p:txBody>
          <a:bodyPr/>
          <a:lstStyle/>
          <a:p>
            <a:fld id="{C2999AB3-89FB-4645-B7B4-91F3FB50593A}" type="slidenum">
              <a:rPr lang="en-IN" smtClean="0"/>
              <a:t>‹#›</a:t>
            </a:fld>
            <a:endParaRPr lang="en-IN"/>
          </a:p>
        </p:txBody>
      </p:sp>
    </p:spTree>
    <p:extLst>
      <p:ext uri="{BB962C8B-B14F-4D97-AF65-F5344CB8AC3E}">
        <p14:creationId xmlns:p14="http://schemas.microsoft.com/office/powerpoint/2010/main" val="983420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Basic">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D733A2A-D1E0-4B4B-9136-8BFA5658C2D6}"/>
              </a:ext>
            </a:extLst>
          </p:cNvPr>
          <p:cNvPicPr>
            <a:picLocks noChangeAspect="1"/>
          </p:cNvPicPr>
          <p:nvPr userDrawn="1"/>
        </p:nvPicPr>
        <p:blipFill rotWithShape="1">
          <a:blip r:embed="rId2">
            <a:alphaModFix amt="30000"/>
          </a:blip>
          <a:srcRect t="23442" r="20563"/>
          <a:stretch/>
        </p:blipFill>
        <p:spPr>
          <a:xfrm>
            <a:off x="5327916" y="0"/>
            <a:ext cx="6864085" cy="6325869"/>
          </a:xfrm>
          <a:prstGeom prst="rect">
            <a:avLst/>
          </a:prstGeom>
        </p:spPr>
      </p:pic>
      <p:sp>
        <p:nvSpPr>
          <p:cNvPr id="7" name="TextBox 6">
            <a:extLst>
              <a:ext uri="{FF2B5EF4-FFF2-40B4-BE49-F238E27FC236}">
                <a16:creationId xmlns:a16="http://schemas.microsoft.com/office/drawing/2014/main" id="{4C1A6477-6D97-3442-892D-A6AD503C1A8E}"/>
              </a:ext>
            </a:extLst>
          </p:cNvPr>
          <p:cNvSpPr txBox="1"/>
          <p:nvPr userDrawn="1"/>
        </p:nvSpPr>
        <p:spPr>
          <a:xfrm>
            <a:off x="3840427" y="6506063"/>
            <a:ext cx="4511147" cy="25654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lang="en-US" sz="1067" b="0" i="0" cap="all" spc="267" baseline="0" dirty="0">
                <a:solidFill>
                  <a:schemeClr val="tx1">
                    <a:lumMod val="50000"/>
                    <a:lumOff val="50000"/>
                  </a:schemeClr>
                </a:solidFill>
                <a:latin typeface="Kobern" pitchFamily="2" charset="77"/>
                <a:ea typeface="Cambria Math" panose="02040503050406030204" pitchFamily="18" charset="0"/>
              </a:rPr>
              <a:t>Strictly Confidential </a:t>
            </a:r>
          </a:p>
        </p:txBody>
      </p:sp>
      <p:sp>
        <p:nvSpPr>
          <p:cNvPr id="8" name="TextBox 7">
            <a:extLst>
              <a:ext uri="{FF2B5EF4-FFF2-40B4-BE49-F238E27FC236}">
                <a16:creationId xmlns:a16="http://schemas.microsoft.com/office/drawing/2014/main" id="{354D955E-2CDB-6846-9524-7ABE8B4FEDB8}"/>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tx1">
                    <a:lumMod val="50000"/>
                    <a:lumOff val="50000"/>
                  </a:schemeClr>
                </a:solidFill>
                <a:latin typeface="Kobern" pitchFamily="2" charset="77"/>
                <a:ea typeface="Cambria Math" panose="02040503050406030204" pitchFamily="18" charset="0"/>
              </a:rPr>
              <a:t>© 2025 | Lakshmikumaran &amp; Sridharan</a:t>
            </a:r>
          </a:p>
        </p:txBody>
      </p:sp>
      <p:sp>
        <p:nvSpPr>
          <p:cNvPr id="10" name="TextBox 9">
            <a:extLst>
              <a:ext uri="{FF2B5EF4-FFF2-40B4-BE49-F238E27FC236}">
                <a16:creationId xmlns:a16="http://schemas.microsoft.com/office/drawing/2014/main" id="{F14ED0B9-4603-FD48-ADFA-62F886256D74}"/>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tx1">
                    <a:lumMod val="50000"/>
                    <a:lumOff val="50000"/>
                  </a:schemeClr>
                </a:solidFill>
                <a:latin typeface="Kobern" pitchFamily="2" charset="77"/>
                <a:ea typeface="Cambria Math" panose="02040503050406030204" pitchFamily="18" charset="0"/>
              </a:rPr>
              <a:t>|  </a:t>
            </a:r>
            <a:fld id="{C3E422BB-8672-794B-8219-0F273464E628}" type="slidenum">
              <a:rPr lang="en-US" sz="1067" b="0" i="0" cap="none" spc="133" baseline="0" smtClean="0">
                <a:solidFill>
                  <a:schemeClr val="tx1">
                    <a:lumMod val="50000"/>
                    <a:lumOff val="50000"/>
                  </a:schemeClr>
                </a:solidFill>
                <a:latin typeface="Kobern" pitchFamily="2" charset="77"/>
                <a:ea typeface="Cambria Math" panose="02040503050406030204" pitchFamily="18"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tx1">
                  <a:lumMod val="50000"/>
                  <a:lumOff val="50000"/>
                </a:schemeClr>
              </a:solidFill>
              <a:latin typeface="Kobern" pitchFamily="2" charset="77"/>
              <a:ea typeface="Cambria Math" panose="02040503050406030204" pitchFamily="18" charset="0"/>
            </a:endParaRPr>
          </a:p>
        </p:txBody>
      </p:sp>
      <p:sp>
        <p:nvSpPr>
          <p:cNvPr id="9" name="Text Placeholder 9">
            <a:extLst>
              <a:ext uri="{FF2B5EF4-FFF2-40B4-BE49-F238E27FC236}">
                <a16:creationId xmlns:a16="http://schemas.microsoft.com/office/drawing/2014/main" id="{DEEEE4BB-8313-E147-B48C-781712B8B1DE}"/>
              </a:ext>
            </a:extLst>
          </p:cNvPr>
          <p:cNvSpPr>
            <a:spLocks noGrp="1"/>
          </p:cNvSpPr>
          <p:nvPr>
            <p:ph type="body" sz="quarter" idx="13" hasCustomPrompt="1"/>
          </p:nvPr>
        </p:nvSpPr>
        <p:spPr>
          <a:xfrm>
            <a:off x="532971" y="1508788"/>
            <a:ext cx="11137236" cy="4513129"/>
          </a:xfrm>
          <a:prstGeom prst="rect">
            <a:avLst/>
          </a:prstGeom>
        </p:spPr>
        <p:txBody>
          <a:bodyPr anchor="t"/>
          <a:lstStyle>
            <a:lvl1pPr marL="380990" marR="0" indent="-380990" algn="l" defTabSz="121917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2133" b="0" i="0" baseline="0">
                <a:solidFill>
                  <a:schemeClr val="tx1"/>
                </a:solidFill>
                <a:latin typeface="Kobern" pitchFamily="2" charset="77"/>
                <a:cs typeface="Arial" pitchFamily="34" charset="0"/>
              </a:defRPr>
            </a:lvl1pPr>
            <a:lvl2pPr latinLnBrk="0">
              <a:buSzPct val="70000"/>
              <a:defRPr sz="2133" b="0" i="0">
                <a:solidFill>
                  <a:schemeClr val="tx1">
                    <a:lumMod val="65000"/>
                    <a:lumOff val="35000"/>
                  </a:schemeClr>
                </a:solidFill>
                <a:latin typeface="Kobern" pitchFamily="2" charset="77"/>
              </a:defRPr>
            </a:lvl2pPr>
            <a:lvl3pPr marL="1142971" indent="0" latinLnBrk="0">
              <a:buFont typeface="Courier New" panose="02070309020205020404" pitchFamily="49" charset="0"/>
              <a:buNone/>
              <a:defRPr sz="1867" b="0" i="0">
                <a:solidFill>
                  <a:schemeClr val="tx1">
                    <a:lumMod val="65000"/>
                    <a:lumOff val="35000"/>
                  </a:schemeClr>
                </a:solidFill>
                <a:latin typeface="Kobern" pitchFamily="2" charset="77"/>
              </a:defRPr>
            </a:lvl3pPr>
          </a:lstStyle>
          <a:p>
            <a:pPr marL="380990" marR="0" lvl="0" indent="-380990" algn="l" defTabSz="121917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1</a:t>
            </a:r>
          </a:p>
          <a:p>
            <a:pPr marL="990575" marR="0" lvl="1" indent="-380990" algn="l" defTabSz="121917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2</a:t>
            </a:r>
          </a:p>
          <a:p>
            <a:pPr marL="1142971" marR="0" lvl="2" indent="-380990" algn="l" defTabSz="121917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3</a:t>
            </a:r>
          </a:p>
          <a:p>
            <a:pPr marL="1523962" marR="0" lvl="2" indent="-380990" algn="l" defTabSz="121917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dirty="0"/>
          </a:p>
        </p:txBody>
      </p:sp>
      <p:cxnSp>
        <p:nvCxnSpPr>
          <p:cNvPr id="11" name="Straight Connector 10">
            <a:extLst>
              <a:ext uri="{FF2B5EF4-FFF2-40B4-BE49-F238E27FC236}">
                <a16:creationId xmlns:a16="http://schemas.microsoft.com/office/drawing/2014/main" id="{53D60066-0E0A-AD48-91FD-E2BE47D2CC0E}"/>
              </a:ext>
            </a:extLst>
          </p:cNvPr>
          <p:cNvCxnSpPr>
            <a:cxnSpLocks/>
          </p:cNvCxnSpPr>
          <p:nvPr userDrawn="1"/>
        </p:nvCxnSpPr>
        <p:spPr>
          <a:xfrm>
            <a:off x="528736" y="1319801"/>
            <a:ext cx="11141471"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2" name="Text Placeholder 9">
            <a:extLst>
              <a:ext uri="{FF2B5EF4-FFF2-40B4-BE49-F238E27FC236}">
                <a16:creationId xmlns:a16="http://schemas.microsoft.com/office/drawing/2014/main" id="{8493FD1C-1B8F-9041-AD16-276F4CA14349}"/>
              </a:ext>
            </a:extLst>
          </p:cNvPr>
          <p:cNvSpPr>
            <a:spLocks noGrp="1"/>
          </p:cNvSpPr>
          <p:nvPr>
            <p:ph type="body" sz="quarter" idx="12" hasCustomPrompt="1"/>
          </p:nvPr>
        </p:nvSpPr>
        <p:spPr>
          <a:xfrm>
            <a:off x="532972" y="452670"/>
            <a:ext cx="11137237" cy="768085"/>
          </a:xfrm>
          <a:prstGeom prst="rect">
            <a:avLst/>
          </a:prstGeom>
        </p:spPr>
        <p:txBody>
          <a:bodyPr anchor="t"/>
          <a:lstStyle>
            <a:lvl1pPr marL="0" indent="0" algn="l" latinLnBrk="0">
              <a:spcBef>
                <a:spcPts val="0"/>
              </a:spcBef>
              <a:buNone/>
              <a:defRPr sz="3733" b="0" i="0" baseline="0">
                <a:solidFill>
                  <a:srgbClr val="2B347A"/>
                </a:solidFill>
                <a:latin typeface="Kobern" pitchFamily="2" charset="77"/>
                <a:cs typeface="Arial" pitchFamily="34" charset="0"/>
              </a:defRPr>
            </a:lvl1pPr>
          </a:lstStyle>
          <a:p>
            <a:pPr lvl="0"/>
            <a:r>
              <a:rPr lang="en-US" altLang="ko-KR" dirty="0"/>
              <a:t>Title</a:t>
            </a:r>
          </a:p>
        </p:txBody>
      </p:sp>
    </p:spTree>
    <p:extLst>
      <p:ext uri="{BB962C8B-B14F-4D97-AF65-F5344CB8AC3E}">
        <p14:creationId xmlns:p14="http://schemas.microsoft.com/office/powerpoint/2010/main" val="298874870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Basic">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D733A2A-D1E0-4B4B-9136-8BFA5658C2D6}"/>
              </a:ext>
            </a:extLst>
          </p:cNvPr>
          <p:cNvPicPr>
            <a:picLocks noChangeAspect="1"/>
          </p:cNvPicPr>
          <p:nvPr userDrawn="1"/>
        </p:nvPicPr>
        <p:blipFill rotWithShape="1">
          <a:blip r:embed="rId2">
            <a:alphaModFix amt="30000"/>
          </a:blip>
          <a:srcRect t="23442" r="20563"/>
          <a:stretch/>
        </p:blipFill>
        <p:spPr>
          <a:xfrm>
            <a:off x="5327916" y="0"/>
            <a:ext cx="6864085" cy="6325869"/>
          </a:xfrm>
          <a:prstGeom prst="rect">
            <a:avLst/>
          </a:prstGeom>
        </p:spPr>
      </p:pic>
      <p:sp>
        <p:nvSpPr>
          <p:cNvPr id="7" name="TextBox 6">
            <a:extLst>
              <a:ext uri="{FF2B5EF4-FFF2-40B4-BE49-F238E27FC236}">
                <a16:creationId xmlns:a16="http://schemas.microsoft.com/office/drawing/2014/main" id="{4C1A6477-6D97-3442-892D-A6AD503C1A8E}"/>
              </a:ext>
            </a:extLst>
          </p:cNvPr>
          <p:cNvSpPr txBox="1"/>
          <p:nvPr userDrawn="1"/>
        </p:nvSpPr>
        <p:spPr>
          <a:xfrm>
            <a:off x="3840428" y="6506063"/>
            <a:ext cx="4511147" cy="256545"/>
          </a:xfrm>
          <a:prstGeom prst="rect">
            <a:avLst/>
          </a:prstGeom>
          <a:noFill/>
        </p:spPr>
        <p:txBody>
          <a:bodyPr wrap="square" rtlCol="0">
            <a:spAutoFit/>
          </a:bodyPr>
          <a:lstStyle/>
          <a:p>
            <a:pPr marL="0" marR="0" lvl="0" indent="0" algn="ctr" defTabSz="1219140" rtl="0" eaLnBrk="1" fontAlgn="auto" latinLnBrk="1" hangingPunct="1">
              <a:lnSpc>
                <a:spcPct val="100000"/>
              </a:lnSpc>
              <a:spcBef>
                <a:spcPts val="0"/>
              </a:spcBef>
              <a:spcAft>
                <a:spcPts val="0"/>
              </a:spcAft>
              <a:buClrTx/>
              <a:buSzTx/>
              <a:buFontTx/>
              <a:buNone/>
              <a:tabLst/>
              <a:defRPr/>
            </a:pPr>
            <a:r>
              <a:rPr lang="en-US" sz="1067" b="0" i="0" cap="all" spc="267" baseline="0" dirty="0">
                <a:solidFill>
                  <a:schemeClr val="tx1">
                    <a:lumMod val="50000"/>
                    <a:lumOff val="50000"/>
                  </a:schemeClr>
                </a:solidFill>
                <a:latin typeface="Kobern" pitchFamily="2" charset="77"/>
                <a:ea typeface="Cambria Math" panose="02040503050406030204" pitchFamily="18" charset="0"/>
              </a:rPr>
              <a:t>Strictly Confidential </a:t>
            </a:r>
          </a:p>
        </p:txBody>
      </p:sp>
      <p:sp>
        <p:nvSpPr>
          <p:cNvPr id="8" name="TextBox 7">
            <a:extLst>
              <a:ext uri="{FF2B5EF4-FFF2-40B4-BE49-F238E27FC236}">
                <a16:creationId xmlns:a16="http://schemas.microsoft.com/office/drawing/2014/main" id="{354D955E-2CDB-6846-9524-7ABE8B4FEDB8}"/>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tx1">
                    <a:lumMod val="50000"/>
                    <a:lumOff val="50000"/>
                  </a:schemeClr>
                </a:solidFill>
                <a:latin typeface="Kobern" pitchFamily="2" charset="77"/>
                <a:ea typeface="Cambria Math" panose="02040503050406030204" pitchFamily="18" charset="0"/>
              </a:rPr>
              <a:t>© 2025 | Lakshmikumaran &amp; Sridharan</a:t>
            </a:r>
          </a:p>
        </p:txBody>
      </p:sp>
      <p:sp>
        <p:nvSpPr>
          <p:cNvPr id="10" name="TextBox 9">
            <a:extLst>
              <a:ext uri="{FF2B5EF4-FFF2-40B4-BE49-F238E27FC236}">
                <a16:creationId xmlns:a16="http://schemas.microsoft.com/office/drawing/2014/main" id="{F14ED0B9-4603-FD48-ADFA-62F886256D74}"/>
              </a:ext>
            </a:extLst>
          </p:cNvPr>
          <p:cNvSpPr txBox="1"/>
          <p:nvPr userDrawn="1"/>
        </p:nvSpPr>
        <p:spPr>
          <a:xfrm>
            <a:off x="9689208" y="6506063"/>
            <a:ext cx="2496277" cy="256545"/>
          </a:xfrm>
          <a:prstGeom prst="rect">
            <a:avLst/>
          </a:prstGeom>
          <a:noFill/>
        </p:spPr>
        <p:txBody>
          <a:bodyPr wrap="square" rtlCol="0">
            <a:spAutoFit/>
          </a:bodyPr>
          <a:lstStyle/>
          <a:p>
            <a:pPr marL="0" marR="0" lvl="0" indent="0" algn="r" defTabSz="121914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tx1">
                    <a:lumMod val="50000"/>
                    <a:lumOff val="50000"/>
                  </a:schemeClr>
                </a:solidFill>
                <a:latin typeface="Kobern" pitchFamily="2" charset="77"/>
                <a:ea typeface="Cambria Math" panose="02040503050406030204" pitchFamily="18" charset="0"/>
              </a:rPr>
              <a:t>|  </a:t>
            </a:r>
            <a:fld id="{C3E422BB-8672-794B-8219-0F273464E628}" type="slidenum">
              <a:rPr lang="en-US" sz="1067" b="0" i="0" cap="none" spc="133" baseline="0" smtClean="0">
                <a:solidFill>
                  <a:schemeClr val="tx1">
                    <a:lumMod val="50000"/>
                    <a:lumOff val="50000"/>
                  </a:schemeClr>
                </a:solidFill>
                <a:latin typeface="Kobern" pitchFamily="2" charset="77"/>
                <a:ea typeface="Cambria Math" panose="02040503050406030204" pitchFamily="18" charset="0"/>
              </a:rPr>
              <a:pPr marL="0" marR="0" lvl="0" indent="0" algn="r" defTabSz="121914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tx1">
                  <a:lumMod val="50000"/>
                  <a:lumOff val="50000"/>
                </a:schemeClr>
              </a:solidFill>
              <a:latin typeface="Kobern" pitchFamily="2" charset="77"/>
              <a:ea typeface="Cambria Math" panose="02040503050406030204" pitchFamily="18" charset="0"/>
            </a:endParaRPr>
          </a:p>
        </p:txBody>
      </p:sp>
      <p:sp>
        <p:nvSpPr>
          <p:cNvPr id="9" name="Text Placeholder 9">
            <a:extLst>
              <a:ext uri="{FF2B5EF4-FFF2-40B4-BE49-F238E27FC236}">
                <a16:creationId xmlns:a16="http://schemas.microsoft.com/office/drawing/2014/main" id="{DEEEE4BB-8313-E147-B48C-781712B8B1DE}"/>
              </a:ext>
            </a:extLst>
          </p:cNvPr>
          <p:cNvSpPr>
            <a:spLocks noGrp="1"/>
          </p:cNvSpPr>
          <p:nvPr>
            <p:ph type="body" sz="quarter" idx="13" hasCustomPrompt="1"/>
          </p:nvPr>
        </p:nvSpPr>
        <p:spPr>
          <a:xfrm>
            <a:off x="532971" y="1508789"/>
            <a:ext cx="11137236" cy="4513129"/>
          </a:xfrm>
          <a:prstGeom prst="rect">
            <a:avLst/>
          </a:prstGeom>
        </p:spPr>
        <p:txBody>
          <a:bodyPr anchor="t"/>
          <a:lstStyle>
            <a:lvl1pPr marL="380981" marR="0" indent="-380981" algn="l" defTabSz="121914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2133" b="0" i="0" baseline="0">
                <a:solidFill>
                  <a:schemeClr val="tx1"/>
                </a:solidFill>
                <a:latin typeface="Kobern" pitchFamily="2" charset="77"/>
                <a:cs typeface="Arial" pitchFamily="34" charset="0"/>
              </a:defRPr>
            </a:lvl1pPr>
            <a:lvl2pPr latinLnBrk="0">
              <a:buSzPct val="70000"/>
              <a:defRPr sz="2133" b="0" i="0">
                <a:solidFill>
                  <a:schemeClr val="tx1">
                    <a:lumMod val="65000"/>
                    <a:lumOff val="35000"/>
                  </a:schemeClr>
                </a:solidFill>
                <a:latin typeface="Kobern" pitchFamily="2" charset="77"/>
              </a:defRPr>
            </a:lvl2pPr>
            <a:lvl3pPr marL="1142942" indent="0" latinLnBrk="0">
              <a:buFont typeface="Courier New" panose="02070309020205020404" pitchFamily="49" charset="0"/>
              <a:buNone/>
              <a:defRPr sz="1867" b="0" i="0">
                <a:solidFill>
                  <a:schemeClr val="tx1">
                    <a:lumMod val="65000"/>
                    <a:lumOff val="35000"/>
                  </a:schemeClr>
                </a:solidFill>
                <a:latin typeface="Kobern" pitchFamily="2" charset="77"/>
              </a:defRPr>
            </a:lvl3pPr>
          </a:lstStyle>
          <a:p>
            <a:pPr marL="380981" marR="0" lvl="0" indent="-380981" algn="l" defTabSz="121914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1</a:t>
            </a:r>
          </a:p>
          <a:p>
            <a:pPr marL="990550" marR="0" lvl="1" indent="-380981" algn="l" defTabSz="121914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2</a:t>
            </a:r>
          </a:p>
          <a:p>
            <a:pPr marL="1142942" marR="0" lvl="2" indent="-380981" algn="l" defTabSz="121914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3</a:t>
            </a:r>
          </a:p>
          <a:p>
            <a:pPr marL="1523925" marR="0" lvl="2" indent="-380981" algn="l" defTabSz="121914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dirty="0"/>
          </a:p>
        </p:txBody>
      </p:sp>
      <p:cxnSp>
        <p:nvCxnSpPr>
          <p:cNvPr id="11" name="Straight Connector 10">
            <a:extLst>
              <a:ext uri="{FF2B5EF4-FFF2-40B4-BE49-F238E27FC236}">
                <a16:creationId xmlns:a16="http://schemas.microsoft.com/office/drawing/2014/main" id="{53D60066-0E0A-AD48-91FD-E2BE47D2CC0E}"/>
              </a:ext>
            </a:extLst>
          </p:cNvPr>
          <p:cNvCxnSpPr>
            <a:cxnSpLocks/>
          </p:cNvCxnSpPr>
          <p:nvPr userDrawn="1"/>
        </p:nvCxnSpPr>
        <p:spPr>
          <a:xfrm>
            <a:off x="528736" y="1319801"/>
            <a:ext cx="11141471"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2" name="Text Placeholder 9">
            <a:extLst>
              <a:ext uri="{FF2B5EF4-FFF2-40B4-BE49-F238E27FC236}">
                <a16:creationId xmlns:a16="http://schemas.microsoft.com/office/drawing/2014/main" id="{8493FD1C-1B8F-9041-AD16-276F4CA14349}"/>
              </a:ext>
            </a:extLst>
          </p:cNvPr>
          <p:cNvSpPr>
            <a:spLocks noGrp="1"/>
          </p:cNvSpPr>
          <p:nvPr>
            <p:ph type="body" sz="quarter" idx="12" hasCustomPrompt="1"/>
          </p:nvPr>
        </p:nvSpPr>
        <p:spPr>
          <a:xfrm>
            <a:off x="532972" y="452671"/>
            <a:ext cx="11137237" cy="768085"/>
          </a:xfrm>
          <a:prstGeom prst="rect">
            <a:avLst/>
          </a:prstGeom>
        </p:spPr>
        <p:txBody>
          <a:bodyPr anchor="t"/>
          <a:lstStyle>
            <a:lvl1pPr marL="0" indent="0" algn="l" latinLnBrk="0">
              <a:spcBef>
                <a:spcPts val="0"/>
              </a:spcBef>
              <a:buNone/>
              <a:defRPr sz="3733" b="0" i="0" baseline="0">
                <a:solidFill>
                  <a:srgbClr val="2B347A"/>
                </a:solidFill>
                <a:latin typeface="Kobern" pitchFamily="2" charset="77"/>
                <a:cs typeface="Arial" pitchFamily="34" charset="0"/>
              </a:defRPr>
            </a:lvl1pPr>
          </a:lstStyle>
          <a:p>
            <a:pPr lvl="0"/>
            <a:r>
              <a:rPr lang="en-US" altLang="ko-KR" dirty="0"/>
              <a:t>Title</a:t>
            </a:r>
          </a:p>
        </p:txBody>
      </p:sp>
    </p:spTree>
    <p:extLst>
      <p:ext uri="{BB962C8B-B14F-4D97-AF65-F5344CB8AC3E}">
        <p14:creationId xmlns:p14="http://schemas.microsoft.com/office/powerpoint/2010/main" val="127589219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Last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3E08BD1-7CB3-D04C-A68A-07BA9AA72D6A}"/>
              </a:ext>
            </a:extLst>
          </p:cNvPr>
          <p:cNvPicPr>
            <a:picLocks noChangeAspect="1"/>
          </p:cNvPicPr>
          <p:nvPr userDrawn="1"/>
        </p:nvPicPr>
        <p:blipFill rotWithShape="1">
          <a:blip r:embed="rId2">
            <a:alphaModFix amt="30000"/>
          </a:blip>
          <a:srcRect t="23442" r="20563"/>
          <a:stretch/>
        </p:blipFill>
        <p:spPr>
          <a:xfrm>
            <a:off x="5327916" y="0"/>
            <a:ext cx="6864085" cy="6325869"/>
          </a:xfrm>
          <a:prstGeom prst="rect">
            <a:avLst/>
          </a:prstGeom>
        </p:spPr>
      </p:pic>
      <p:sp>
        <p:nvSpPr>
          <p:cNvPr id="24" name="TextBox 23">
            <a:extLst>
              <a:ext uri="{FF2B5EF4-FFF2-40B4-BE49-F238E27FC236}">
                <a16:creationId xmlns:a16="http://schemas.microsoft.com/office/drawing/2014/main" id="{72A0FD5D-5FED-E54C-8038-89AFE6BAB80D}"/>
              </a:ext>
            </a:extLst>
          </p:cNvPr>
          <p:cNvSpPr txBox="1"/>
          <p:nvPr userDrawn="1"/>
        </p:nvSpPr>
        <p:spPr>
          <a:xfrm>
            <a:off x="406076" y="6090973"/>
            <a:ext cx="3361728" cy="379656"/>
          </a:xfrm>
          <a:prstGeom prst="rect">
            <a:avLst/>
          </a:prstGeom>
          <a:noFill/>
        </p:spPr>
        <p:txBody>
          <a:bodyPr wrap="square" rtlCol="0">
            <a:spAutoFit/>
          </a:bodyPr>
          <a:lstStyle/>
          <a:p>
            <a:pPr algn="l"/>
            <a:r>
              <a:rPr lang="en-US" sz="1867" b="0" i="0" spc="133" baseline="0" dirty="0">
                <a:solidFill>
                  <a:schemeClr val="tx1">
                    <a:lumMod val="50000"/>
                    <a:lumOff val="50000"/>
                  </a:schemeClr>
                </a:solidFill>
                <a:latin typeface="Kobern Light" pitchFamily="2" charset="77"/>
              </a:rPr>
              <a:t>exceeding expectations</a:t>
            </a:r>
          </a:p>
        </p:txBody>
      </p:sp>
      <p:sp>
        <p:nvSpPr>
          <p:cNvPr id="25" name="TextBox 24">
            <a:extLst>
              <a:ext uri="{FF2B5EF4-FFF2-40B4-BE49-F238E27FC236}">
                <a16:creationId xmlns:a16="http://schemas.microsoft.com/office/drawing/2014/main" id="{F337FE96-D516-1848-97E8-ADAA6C193995}"/>
              </a:ext>
            </a:extLst>
          </p:cNvPr>
          <p:cNvSpPr txBox="1"/>
          <p:nvPr userDrawn="1"/>
        </p:nvSpPr>
        <p:spPr>
          <a:xfrm>
            <a:off x="406076" y="6406105"/>
            <a:ext cx="1633536" cy="256545"/>
          </a:xfrm>
          <a:prstGeom prst="rect">
            <a:avLst/>
          </a:prstGeom>
          <a:noFill/>
        </p:spPr>
        <p:txBody>
          <a:bodyPr wrap="square" rtlCol="0">
            <a:spAutoFit/>
          </a:bodyPr>
          <a:lstStyle/>
          <a:p>
            <a:pPr algn="l"/>
            <a:r>
              <a:rPr lang="en-US" sz="1067" b="0" i="0" spc="267" baseline="0" dirty="0">
                <a:solidFill>
                  <a:schemeClr val="tx1">
                    <a:lumMod val="50000"/>
                    <a:lumOff val="50000"/>
                  </a:schemeClr>
                </a:solidFill>
                <a:latin typeface="Kobern Light" pitchFamily="2" charset="77"/>
              </a:rPr>
              <a:t>SINCE 1985</a:t>
            </a:r>
          </a:p>
        </p:txBody>
      </p:sp>
      <p:pic>
        <p:nvPicPr>
          <p:cNvPr id="27" name="Picture 26" descr="A picture containing drawing&#10;&#10;Description automatically generated">
            <a:extLst>
              <a:ext uri="{FF2B5EF4-FFF2-40B4-BE49-F238E27FC236}">
                <a16:creationId xmlns:a16="http://schemas.microsoft.com/office/drawing/2014/main" id="{CB8EB021-90FE-EB4C-B0C6-CE9DEC476B7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8474" t="33201" r="18500" b="33200"/>
          <a:stretch/>
        </p:blipFill>
        <p:spPr>
          <a:xfrm>
            <a:off x="458294" y="4965171"/>
            <a:ext cx="3045420" cy="1014731"/>
          </a:xfrm>
          <a:prstGeom prst="rect">
            <a:avLst/>
          </a:prstGeom>
        </p:spPr>
      </p:pic>
      <p:sp>
        <p:nvSpPr>
          <p:cNvPr id="39" name="Text Placeholder 9">
            <a:extLst>
              <a:ext uri="{FF2B5EF4-FFF2-40B4-BE49-F238E27FC236}">
                <a16:creationId xmlns:a16="http://schemas.microsoft.com/office/drawing/2014/main" id="{924613AF-F09D-B944-9FE7-720DC04D35D3}"/>
              </a:ext>
            </a:extLst>
          </p:cNvPr>
          <p:cNvSpPr>
            <a:spLocks noGrp="1"/>
          </p:cNvSpPr>
          <p:nvPr>
            <p:ph type="body" sz="quarter" idx="13" hasCustomPrompt="1"/>
          </p:nvPr>
        </p:nvSpPr>
        <p:spPr>
          <a:xfrm>
            <a:off x="397599" y="494146"/>
            <a:ext cx="5180043" cy="438565"/>
          </a:xfrm>
          <a:prstGeom prst="rect">
            <a:avLst/>
          </a:prstGeom>
        </p:spPr>
        <p:txBody>
          <a:bodyPr anchor="t"/>
          <a:lstStyle>
            <a:lvl1pPr marL="0" indent="0" algn="l">
              <a:buNone/>
              <a:defRPr sz="1867" b="1" i="0" baseline="0">
                <a:solidFill>
                  <a:srgbClr val="19317D"/>
                </a:solidFill>
                <a:latin typeface="Kobern DemiBold" pitchFamily="2" charset="77"/>
                <a:cs typeface="Arial" pitchFamily="34" charset="0"/>
              </a:defRPr>
            </a:lvl1pPr>
          </a:lstStyle>
          <a:p>
            <a:pPr lvl="0"/>
            <a:r>
              <a:rPr lang="en-US" altLang="ko-KR" dirty="0" err="1"/>
              <a:t>www.lakshmisri.com</a:t>
            </a:r>
            <a:endParaRPr lang="en-US" altLang="ko-KR" dirty="0"/>
          </a:p>
        </p:txBody>
      </p:sp>
      <p:sp>
        <p:nvSpPr>
          <p:cNvPr id="40" name="Text Placeholder 9">
            <a:extLst>
              <a:ext uri="{FF2B5EF4-FFF2-40B4-BE49-F238E27FC236}">
                <a16:creationId xmlns:a16="http://schemas.microsoft.com/office/drawing/2014/main" id="{4D2BC8A5-9183-B942-930B-CEA087ED7F2D}"/>
              </a:ext>
            </a:extLst>
          </p:cNvPr>
          <p:cNvSpPr>
            <a:spLocks noGrp="1"/>
          </p:cNvSpPr>
          <p:nvPr>
            <p:ph type="body" sz="quarter" idx="14" hasCustomPrompt="1"/>
          </p:nvPr>
        </p:nvSpPr>
        <p:spPr>
          <a:xfrm>
            <a:off x="397599" y="1038084"/>
            <a:ext cx="5564085" cy="554528"/>
          </a:xfrm>
          <a:prstGeom prst="rect">
            <a:avLst/>
          </a:prstGeom>
        </p:spPr>
        <p:txBody>
          <a:bodyPr anchor="t"/>
          <a:lstStyle>
            <a:lvl1pPr marL="0" indent="0" algn="l">
              <a:buNone/>
              <a:defRPr sz="1333" b="0" i="0" baseline="0">
                <a:solidFill>
                  <a:srgbClr val="3F333E"/>
                </a:solidFill>
                <a:latin typeface="Kobern Light" pitchFamily="2" charset="77"/>
                <a:cs typeface="Arial" pitchFamily="34" charset="0"/>
              </a:defRPr>
            </a:lvl1pPr>
          </a:lstStyle>
          <a:p>
            <a:pPr lvl="0"/>
            <a:r>
              <a:rPr lang="en-US" altLang="ko-KR" dirty="0"/>
              <a:t>Committed to International Standards in Information Security</a:t>
            </a:r>
          </a:p>
        </p:txBody>
      </p:sp>
      <p:sp>
        <p:nvSpPr>
          <p:cNvPr id="42" name="Text Placeholder 9">
            <a:extLst>
              <a:ext uri="{FF2B5EF4-FFF2-40B4-BE49-F238E27FC236}">
                <a16:creationId xmlns:a16="http://schemas.microsoft.com/office/drawing/2014/main" id="{472A031F-D864-1B4E-B6F1-D97EB6E79C92}"/>
              </a:ext>
            </a:extLst>
          </p:cNvPr>
          <p:cNvSpPr>
            <a:spLocks noGrp="1"/>
          </p:cNvSpPr>
          <p:nvPr>
            <p:ph type="body" sz="quarter" idx="17" hasCustomPrompt="1"/>
          </p:nvPr>
        </p:nvSpPr>
        <p:spPr>
          <a:xfrm>
            <a:off x="6634045" y="1053710"/>
            <a:ext cx="2208243" cy="4871564"/>
          </a:xfrm>
          <a:prstGeom prst="rect">
            <a:avLst/>
          </a:prstGeom>
        </p:spPr>
        <p:txBody>
          <a:bodyPr anchor="t"/>
          <a:lstStyle>
            <a:lvl1pPr marL="0" indent="0" algn="l">
              <a:lnSpc>
                <a:spcPct val="100000"/>
              </a:lnSpc>
              <a:buNone/>
              <a:defRPr sz="1200" b="0" i="0" baseline="0">
                <a:solidFill>
                  <a:srgbClr val="3F333E"/>
                </a:solidFill>
                <a:latin typeface="Kobern Medium" pitchFamily="2" charset="77"/>
                <a:cs typeface="Arial" pitchFamily="34" charset="0"/>
              </a:defRPr>
            </a:lvl1pPr>
          </a:lstStyle>
          <a:p>
            <a:pPr lvl="0"/>
            <a:r>
              <a:rPr lang="en-US" altLang="ko-KR" cap="all" dirty="0"/>
              <a:t>New Delhi</a:t>
            </a:r>
          </a:p>
          <a:p>
            <a:pPr lvl="0"/>
            <a:r>
              <a:rPr lang="en-US" altLang="ko-KR" dirty="0" err="1"/>
              <a:t>Lsdel@lakshmisri.com</a:t>
            </a:r>
            <a:endParaRPr lang="en-US" altLang="ko-KR" dirty="0"/>
          </a:p>
          <a:p>
            <a:pPr lvl="0"/>
            <a:endParaRPr lang="en-US" altLang="ko-KR" dirty="0"/>
          </a:p>
          <a:p>
            <a:pPr lvl="0"/>
            <a:r>
              <a:rPr lang="en-US" altLang="ko-KR" cap="all" dirty="0"/>
              <a:t>Mumbai</a:t>
            </a:r>
          </a:p>
          <a:p>
            <a:pPr lvl="0"/>
            <a:r>
              <a:rPr lang="en-US" altLang="ko-KR" dirty="0" err="1"/>
              <a:t>Lsbom@lakshmisri.com</a:t>
            </a:r>
            <a:endParaRPr lang="en-US" altLang="ko-KR" dirty="0"/>
          </a:p>
          <a:p>
            <a:pPr lvl="0"/>
            <a:endParaRPr lang="en-US" altLang="ko-KR" dirty="0"/>
          </a:p>
          <a:p>
            <a:pPr lvl="0"/>
            <a:r>
              <a:rPr lang="en-US" altLang="ko-KR" cap="all" dirty="0"/>
              <a:t>Chennai</a:t>
            </a:r>
          </a:p>
          <a:p>
            <a:pPr lvl="0"/>
            <a:r>
              <a:rPr lang="en-US" altLang="ko-KR" dirty="0" err="1"/>
              <a:t>Lsmds@lakshmisri.com</a:t>
            </a:r>
            <a:endParaRPr lang="en-US" altLang="ko-KR" dirty="0"/>
          </a:p>
          <a:p>
            <a:pPr lvl="0"/>
            <a:endParaRPr lang="en-US" altLang="ko-KR" dirty="0"/>
          </a:p>
          <a:p>
            <a:pPr lvl="0"/>
            <a:r>
              <a:rPr lang="en-US" altLang="ko-KR" cap="all" dirty="0"/>
              <a:t>Bengaluru</a:t>
            </a:r>
          </a:p>
          <a:p>
            <a:pPr lvl="0"/>
            <a:r>
              <a:rPr lang="en-US" altLang="ko-KR" dirty="0" err="1"/>
              <a:t>Lsblr@lakshmisri.com</a:t>
            </a:r>
            <a:endParaRPr lang="en-US" altLang="ko-KR" dirty="0"/>
          </a:p>
          <a:p>
            <a:pPr lvl="0"/>
            <a:endParaRPr lang="en-US" altLang="ko-KR" dirty="0"/>
          </a:p>
          <a:p>
            <a:pPr lvl="0"/>
            <a:r>
              <a:rPr lang="en-US" altLang="ko-KR" cap="all" dirty="0"/>
              <a:t>Hyderabad</a:t>
            </a:r>
          </a:p>
          <a:p>
            <a:pPr lvl="0"/>
            <a:r>
              <a:rPr lang="en-US" altLang="ko-KR" dirty="0" err="1"/>
              <a:t>Lshyd@lakshmisri.com</a:t>
            </a:r>
            <a:endParaRPr lang="en-US" altLang="ko-KR" dirty="0"/>
          </a:p>
          <a:p>
            <a:pPr lvl="0"/>
            <a:endParaRPr lang="en-US" altLang="ko-KR" dirty="0"/>
          </a:p>
          <a:p>
            <a:pPr lvl="0"/>
            <a:r>
              <a:rPr lang="en-US" altLang="ko-KR" cap="all" dirty="0"/>
              <a:t>Ahmedabad</a:t>
            </a:r>
          </a:p>
          <a:p>
            <a:pPr lvl="0"/>
            <a:r>
              <a:rPr lang="en-US" altLang="ko-KR" dirty="0" err="1"/>
              <a:t>Lsahd@lakshmisri.com</a:t>
            </a:r>
            <a:endParaRPr lang="en-US" altLang="ko-KR" dirty="0"/>
          </a:p>
          <a:p>
            <a:pPr lvl="0"/>
            <a:endParaRPr lang="en-US" altLang="ko-KR" dirty="0"/>
          </a:p>
          <a:p>
            <a:pPr lvl="0"/>
            <a:r>
              <a:rPr lang="en-US" altLang="ko-KR" cap="all" dirty="0"/>
              <a:t>Pune</a:t>
            </a:r>
          </a:p>
          <a:p>
            <a:pPr lvl="0"/>
            <a:r>
              <a:rPr lang="en-US" altLang="ko-KR" dirty="0" err="1"/>
              <a:t>Lspune@lakshmisri.com</a:t>
            </a:r>
            <a:endParaRPr lang="en-US" altLang="ko-KR" dirty="0"/>
          </a:p>
          <a:p>
            <a:pPr lvl="0"/>
            <a:endParaRPr lang="en-US" altLang="ko-KR" dirty="0"/>
          </a:p>
          <a:p>
            <a:pPr lvl="0"/>
            <a:endParaRPr lang="en-US" altLang="ko-KR" dirty="0"/>
          </a:p>
        </p:txBody>
      </p:sp>
      <p:sp>
        <p:nvSpPr>
          <p:cNvPr id="43" name="Text Placeholder 9">
            <a:extLst>
              <a:ext uri="{FF2B5EF4-FFF2-40B4-BE49-F238E27FC236}">
                <a16:creationId xmlns:a16="http://schemas.microsoft.com/office/drawing/2014/main" id="{73C56047-29BA-364F-857E-1EF56874677F}"/>
              </a:ext>
            </a:extLst>
          </p:cNvPr>
          <p:cNvSpPr>
            <a:spLocks noGrp="1"/>
          </p:cNvSpPr>
          <p:nvPr>
            <p:ph type="body" sz="quarter" idx="18" hasCustomPrompt="1"/>
          </p:nvPr>
        </p:nvSpPr>
        <p:spPr>
          <a:xfrm>
            <a:off x="9031805" y="1053711"/>
            <a:ext cx="2208243" cy="3896243"/>
          </a:xfrm>
          <a:prstGeom prst="rect">
            <a:avLst/>
          </a:prstGeom>
        </p:spPr>
        <p:txBody>
          <a:bodyPr anchor="t"/>
          <a:lstStyle>
            <a:lvl1pPr marL="0" indent="0" algn="l">
              <a:buNone/>
              <a:defRPr sz="1200" b="0" i="0" baseline="0">
                <a:solidFill>
                  <a:srgbClr val="3F333E"/>
                </a:solidFill>
                <a:latin typeface="Kobern Medium" pitchFamily="2" charset="77"/>
                <a:cs typeface="Arial" pitchFamily="34" charset="0"/>
              </a:defRPr>
            </a:lvl1pPr>
          </a:lstStyle>
          <a:p>
            <a:pPr lvl="0"/>
            <a:r>
              <a:rPr lang="en-US" altLang="ko-KR" cap="all" dirty="0">
                <a:solidFill>
                  <a:schemeClr val="tx1">
                    <a:lumMod val="75000"/>
                    <a:lumOff val="25000"/>
                  </a:schemeClr>
                </a:solidFill>
              </a:rPr>
              <a:t>Kolkata</a:t>
            </a:r>
          </a:p>
          <a:p>
            <a:pPr lvl="0"/>
            <a:r>
              <a:rPr lang="en-US" altLang="ko-KR" dirty="0" err="1">
                <a:solidFill>
                  <a:schemeClr val="tx1">
                    <a:lumMod val="75000"/>
                    <a:lumOff val="25000"/>
                  </a:schemeClr>
                </a:solidFill>
              </a:rPr>
              <a:t>Lskolkata@lakshmisri.com</a:t>
            </a:r>
            <a:endParaRPr lang="en-US" altLang="ko-KR" dirty="0">
              <a:solidFill>
                <a:schemeClr val="tx1">
                  <a:lumMod val="75000"/>
                  <a:lumOff val="25000"/>
                </a:schemeClr>
              </a:solidFill>
            </a:endParaRPr>
          </a:p>
          <a:p>
            <a:pPr lvl="0"/>
            <a:endParaRPr lang="en-US" altLang="ko-KR" dirty="0">
              <a:solidFill>
                <a:schemeClr val="tx1">
                  <a:lumMod val="75000"/>
                  <a:lumOff val="25000"/>
                </a:schemeClr>
              </a:solidFill>
            </a:endParaRPr>
          </a:p>
          <a:p>
            <a:pPr lvl="0"/>
            <a:r>
              <a:rPr lang="en-US" altLang="ko-KR" cap="all" dirty="0">
                <a:solidFill>
                  <a:schemeClr val="tx1">
                    <a:lumMod val="75000"/>
                    <a:lumOff val="25000"/>
                  </a:schemeClr>
                </a:solidFill>
              </a:rPr>
              <a:t>Chandigarh</a:t>
            </a:r>
          </a:p>
          <a:p>
            <a:pPr lvl="0"/>
            <a:r>
              <a:rPr lang="en-US" altLang="ko-KR" dirty="0" err="1">
                <a:solidFill>
                  <a:schemeClr val="tx1">
                    <a:lumMod val="75000"/>
                    <a:lumOff val="25000"/>
                  </a:schemeClr>
                </a:solidFill>
              </a:rPr>
              <a:t>Lschd@lakshmisri.com</a:t>
            </a:r>
            <a:endParaRPr lang="en-US" altLang="ko-KR" dirty="0">
              <a:solidFill>
                <a:schemeClr val="tx1">
                  <a:lumMod val="75000"/>
                  <a:lumOff val="25000"/>
                </a:schemeClr>
              </a:solidFill>
            </a:endParaRPr>
          </a:p>
          <a:p>
            <a:pPr lvl="0"/>
            <a:endParaRPr lang="en-US" altLang="ko-KR" dirty="0">
              <a:solidFill>
                <a:schemeClr val="tx1">
                  <a:lumMod val="75000"/>
                  <a:lumOff val="25000"/>
                </a:schemeClr>
              </a:solidFill>
            </a:endParaRPr>
          </a:p>
          <a:p>
            <a:pPr lvl="0"/>
            <a:r>
              <a:rPr lang="en-US" altLang="ko-KR" cap="all" dirty="0">
                <a:solidFill>
                  <a:schemeClr val="tx1">
                    <a:lumMod val="75000"/>
                    <a:lumOff val="25000"/>
                  </a:schemeClr>
                </a:solidFill>
              </a:rPr>
              <a:t>Gurugram</a:t>
            </a:r>
          </a:p>
          <a:p>
            <a:pPr lvl="0"/>
            <a:r>
              <a:rPr lang="en-US" altLang="ko-KR" dirty="0" err="1">
                <a:solidFill>
                  <a:schemeClr val="tx1">
                    <a:lumMod val="75000"/>
                    <a:lumOff val="25000"/>
                  </a:schemeClr>
                </a:solidFill>
              </a:rPr>
              <a:t>Lsgurgaon@lakshmisri.com</a:t>
            </a:r>
            <a:endParaRPr lang="en-US" altLang="ko-KR" dirty="0">
              <a:solidFill>
                <a:schemeClr val="tx1">
                  <a:lumMod val="75000"/>
                  <a:lumOff val="25000"/>
                </a:schemeClr>
              </a:solidFill>
            </a:endParaRPr>
          </a:p>
          <a:p>
            <a:pPr lvl="0"/>
            <a:endParaRPr lang="en-US" altLang="ko-KR" dirty="0">
              <a:solidFill>
                <a:schemeClr val="tx1">
                  <a:lumMod val="75000"/>
                  <a:lumOff val="25000"/>
                </a:schemeClr>
              </a:solidFill>
            </a:endParaRPr>
          </a:p>
          <a:p>
            <a:pPr lvl="0"/>
            <a:r>
              <a:rPr lang="en-US" altLang="ko-KR" cap="all" dirty="0" err="1">
                <a:solidFill>
                  <a:schemeClr val="tx1">
                    <a:lumMod val="75000"/>
                    <a:lumOff val="25000"/>
                  </a:schemeClr>
                </a:solidFill>
              </a:rPr>
              <a:t>Prayagraj</a:t>
            </a:r>
            <a:endParaRPr lang="en-US" altLang="ko-KR" cap="all" dirty="0">
              <a:solidFill>
                <a:schemeClr val="tx1">
                  <a:lumMod val="75000"/>
                  <a:lumOff val="25000"/>
                </a:schemeClr>
              </a:solidFill>
            </a:endParaRPr>
          </a:p>
          <a:p>
            <a:pPr lvl="0"/>
            <a:r>
              <a:rPr lang="en-US" altLang="ko-KR" dirty="0" err="1">
                <a:solidFill>
                  <a:schemeClr val="tx1">
                    <a:lumMod val="75000"/>
                    <a:lumOff val="25000"/>
                  </a:schemeClr>
                </a:solidFill>
              </a:rPr>
              <a:t>Lsallahabad@lakshmisri.com</a:t>
            </a:r>
            <a:endParaRPr lang="en-US" altLang="ko-KR" dirty="0">
              <a:solidFill>
                <a:schemeClr val="tx1">
                  <a:lumMod val="75000"/>
                  <a:lumOff val="25000"/>
                </a:schemeClr>
              </a:solidFill>
            </a:endParaRPr>
          </a:p>
          <a:p>
            <a:pPr lvl="0"/>
            <a:endParaRPr lang="en-US" altLang="ko-KR" dirty="0">
              <a:solidFill>
                <a:schemeClr val="tx1">
                  <a:lumMod val="75000"/>
                  <a:lumOff val="25000"/>
                </a:schemeClr>
              </a:solidFill>
            </a:endParaRPr>
          </a:p>
          <a:p>
            <a:pPr lvl="0"/>
            <a:r>
              <a:rPr lang="en-US" altLang="ko-KR" cap="all" dirty="0">
                <a:solidFill>
                  <a:schemeClr val="tx1">
                    <a:lumMod val="75000"/>
                    <a:lumOff val="25000"/>
                  </a:schemeClr>
                </a:solidFill>
              </a:rPr>
              <a:t>Kochi</a:t>
            </a:r>
          </a:p>
          <a:p>
            <a:pPr lvl="0"/>
            <a:r>
              <a:rPr lang="en-US" altLang="ko-KR" dirty="0" err="1">
                <a:solidFill>
                  <a:schemeClr val="tx1">
                    <a:lumMod val="75000"/>
                    <a:lumOff val="25000"/>
                  </a:schemeClr>
                </a:solidFill>
              </a:rPr>
              <a:t>Lskochi@lakshmisri.com</a:t>
            </a:r>
            <a:endParaRPr lang="en-US" altLang="ko-KR" dirty="0">
              <a:solidFill>
                <a:schemeClr val="tx1">
                  <a:lumMod val="75000"/>
                  <a:lumOff val="25000"/>
                </a:schemeClr>
              </a:solidFill>
            </a:endParaRPr>
          </a:p>
          <a:p>
            <a:pPr lvl="0"/>
            <a:endParaRPr lang="en-US" altLang="ko-KR" dirty="0">
              <a:solidFill>
                <a:schemeClr val="tx1">
                  <a:lumMod val="75000"/>
                  <a:lumOff val="25000"/>
                </a:schemeClr>
              </a:solidFill>
            </a:endParaRPr>
          </a:p>
          <a:p>
            <a:pPr lvl="0"/>
            <a:r>
              <a:rPr lang="en-US" altLang="ko-KR" cap="all" dirty="0">
                <a:solidFill>
                  <a:schemeClr val="tx1">
                    <a:lumMod val="75000"/>
                    <a:lumOff val="25000"/>
                  </a:schemeClr>
                </a:solidFill>
              </a:rPr>
              <a:t>Jaipur</a:t>
            </a:r>
          </a:p>
          <a:p>
            <a:pPr lvl="0"/>
            <a:r>
              <a:rPr lang="en-US" altLang="ko-KR" dirty="0" err="1">
                <a:solidFill>
                  <a:schemeClr val="tx1">
                    <a:lumMod val="75000"/>
                    <a:lumOff val="25000"/>
                  </a:schemeClr>
                </a:solidFill>
              </a:rPr>
              <a:t>Lsjaipur@lakshmisri.com</a:t>
            </a:r>
            <a:endParaRPr lang="en-US" altLang="ko-KR" dirty="0">
              <a:solidFill>
                <a:schemeClr val="tx1">
                  <a:lumMod val="75000"/>
                  <a:lumOff val="25000"/>
                </a:schemeClr>
              </a:solidFill>
            </a:endParaRPr>
          </a:p>
          <a:p>
            <a:pPr lvl="0"/>
            <a:endParaRPr lang="en-US" altLang="ko-KR" dirty="0">
              <a:solidFill>
                <a:schemeClr val="tx1">
                  <a:lumMod val="75000"/>
                  <a:lumOff val="25000"/>
                </a:schemeClr>
              </a:solidFill>
            </a:endParaRPr>
          </a:p>
        </p:txBody>
      </p:sp>
      <p:sp>
        <p:nvSpPr>
          <p:cNvPr id="44" name="Text Placeholder 9">
            <a:extLst>
              <a:ext uri="{FF2B5EF4-FFF2-40B4-BE49-F238E27FC236}">
                <a16:creationId xmlns:a16="http://schemas.microsoft.com/office/drawing/2014/main" id="{2F0385DB-0066-4546-83B2-A4422B085C52}"/>
              </a:ext>
            </a:extLst>
          </p:cNvPr>
          <p:cNvSpPr>
            <a:spLocks noGrp="1"/>
          </p:cNvSpPr>
          <p:nvPr>
            <p:ph type="body" sz="quarter" idx="19" hasCustomPrompt="1"/>
          </p:nvPr>
        </p:nvSpPr>
        <p:spPr>
          <a:xfrm>
            <a:off x="6634043" y="494146"/>
            <a:ext cx="4606005" cy="438565"/>
          </a:xfrm>
          <a:prstGeom prst="rect">
            <a:avLst/>
          </a:prstGeom>
        </p:spPr>
        <p:txBody>
          <a:bodyPr anchor="t"/>
          <a:lstStyle>
            <a:lvl1pPr marL="0" indent="0" algn="l">
              <a:buNone/>
              <a:defRPr sz="1867" b="1" i="0" baseline="0">
                <a:solidFill>
                  <a:srgbClr val="19317D"/>
                </a:solidFill>
                <a:latin typeface="Kobern DemiBold" pitchFamily="2" charset="77"/>
                <a:cs typeface="Arial" pitchFamily="34" charset="0"/>
              </a:defRPr>
            </a:lvl1pPr>
          </a:lstStyle>
          <a:p>
            <a:pPr lvl="0"/>
            <a:r>
              <a:rPr lang="en-US" altLang="ko-KR"/>
              <a:t>LOCATIONS</a:t>
            </a:r>
          </a:p>
        </p:txBody>
      </p:sp>
      <p:pic>
        <p:nvPicPr>
          <p:cNvPr id="45" name="Picture 44">
            <a:extLst>
              <a:ext uri="{FF2B5EF4-FFF2-40B4-BE49-F238E27FC236}">
                <a16:creationId xmlns:a16="http://schemas.microsoft.com/office/drawing/2014/main" id="{2E68C50A-CD0C-4948-B5CF-FCC7708A5D73}"/>
              </a:ext>
            </a:extLst>
          </p:cNvPr>
          <p:cNvPicPr>
            <a:picLocks noChangeAspect="1"/>
          </p:cNvPicPr>
          <p:nvPr userDrawn="1"/>
        </p:nvPicPr>
        <p:blipFill>
          <a:blip r:embed="rId4" cstate="email">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566063" y="1505649"/>
            <a:ext cx="1363173" cy="1011387"/>
          </a:xfrm>
          <a:prstGeom prst="rect">
            <a:avLst/>
          </a:prstGeom>
        </p:spPr>
      </p:pic>
      <p:sp>
        <p:nvSpPr>
          <p:cNvPr id="46" name="Text Placeholder 9">
            <a:extLst>
              <a:ext uri="{FF2B5EF4-FFF2-40B4-BE49-F238E27FC236}">
                <a16:creationId xmlns:a16="http://schemas.microsoft.com/office/drawing/2014/main" id="{05EE81CB-9BDF-2246-93F6-394EB053BFEB}"/>
              </a:ext>
            </a:extLst>
          </p:cNvPr>
          <p:cNvSpPr>
            <a:spLocks noGrp="1"/>
          </p:cNvSpPr>
          <p:nvPr>
            <p:ph type="body" sz="quarter" idx="20" hasCustomPrompt="1"/>
          </p:nvPr>
        </p:nvSpPr>
        <p:spPr>
          <a:xfrm>
            <a:off x="397599" y="2863069"/>
            <a:ext cx="5564085" cy="337195"/>
          </a:xfrm>
          <a:prstGeom prst="rect">
            <a:avLst/>
          </a:prstGeom>
        </p:spPr>
        <p:txBody>
          <a:bodyPr anchor="t"/>
          <a:lstStyle>
            <a:lvl1pPr marL="0" indent="0" algn="l" defTabSz="1219170" rtl="0" eaLnBrk="1" latinLnBrk="1" hangingPunct="1">
              <a:spcBef>
                <a:spcPct val="20000"/>
              </a:spcBef>
              <a:buFont typeface="Arial" pitchFamily="34" charset="0"/>
              <a:buNone/>
              <a:defRPr lang="en-US" altLang="ko-KR" sz="1333" kern="1200" cap="all" spc="80">
                <a:solidFill>
                  <a:srgbClr val="F3723D"/>
                </a:solidFill>
                <a:latin typeface="Kobern Medium" pitchFamily="2" charset="77"/>
                <a:ea typeface="+mn-ea"/>
                <a:cs typeface="Arial" pitchFamily="34" charset="0"/>
              </a:defRPr>
            </a:lvl1pPr>
          </a:lstStyle>
          <a:p>
            <a:pPr marL="0" indent="0">
              <a:buNone/>
              <a:defRPr/>
            </a:pPr>
            <a:r>
              <a:rPr lang="en-US" sz="1333" cap="all" spc="80" dirty="0">
                <a:solidFill>
                  <a:srgbClr val="F3723D"/>
                </a:solidFill>
                <a:latin typeface="Kobern Medium" pitchFamily="2" charset="77"/>
                <a:cs typeface="Arial" pitchFamily="34" charset="0"/>
              </a:rPr>
              <a:t>FOR any support or information write to:</a:t>
            </a:r>
          </a:p>
        </p:txBody>
      </p:sp>
      <p:sp>
        <p:nvSpPr>
          <p:cNvPr id="47" name="Text Placeholder 9">
            <a:extLst>
              <a:ext uri="{FF2B5EF4-FFF2-40B4-BE49-F238E27FC236}">
                <a16:creationId xmlns:a16="http://schemas.microsoft.com/office/drawing/2014/main" id="{2F1CB3AE-A421-1A43-8246-1E51DE22F73B}"/>
              </a:ext>
            </a:extLst>
          </p:cNvPr>
          <p:cNvSpPr>
            <a:spLocks noGrp="1"/>
          </p:cNvSpPr>
          <p:nvPr>
            <p:ph type="body" sz="quarter" idx="21" hasCustomPrompt="1"/>
          </p:nvPr>
        </p:nvSpPr>
        <p:spPr>
          <a:xfrm>
            <a:off x="397599" y="3237925"/>
            <a:ext cx="5180043" cy="1098384"/>
          </a:xfrm>
          <a:prstGeom prst="rect">
            <a:avLst/>
          </a:prstGeom>
        </p:spPr>
        <p:txBody>
          <a:bodyPr anchor="t"/>
          <a:lstStyle>
            <a:lvl1pPr marL="0" indent="0" algn="l" defTabSz="1219170" rtl="0" eaLnBrk="1" fontAlgn="base" latinLnBrk="1" hangingPunct="1">
              <a:spcBef>
                <a:spcPct val="20000"/>
              </a:spcBef>
              <a:spcAft>
                <a:spcPct val="0"/>
              </a:spcAft>
              <a:buFont typeface="Arial" pitchFamily="34" charset="0"/>
              <a:buNone/>
              <a:defRPr lang="en-US" sz="1400" kern="1200" dirty="0">
                <a:solidFill>
                  <a:srgbClr val="F3723D"/>
                </a:solidFill>
                <a:latin typeface="Kobern Light"/>
                <a:ea typeface="+mn-ea"/>
                <a:cs typeface="Arial" pitchFamily="34" charset="0"/>
              </a:defRPr>
            </a:lvl1pPr>
          </a:lstStyle>
          <a:p>
            <a:pPr marL="0" indent="0" fontAlgn="base">
              <a:spcAft>
                <a:spcPct val="0"/>
              </a:spcAft>
              <a:buNone/>
            </a:pPr>
            <a:r>
              <a:rPr lang="en-US" altLang="en-US" sz="1333" dirty="0" err="1">
                <a:solidFill>
                  <a:srgbClr val="F3723D"/>
                </a:solidFill>
                <a:latin typeface="Kobern Light"/>
                <a:cs typeface="Arial" pitchFamily="34" charset="0"/>
              </a:rPr>
              <a:t>xxxxxx@lakshmisri.com</a:t>
            </a:r>
            <a:endParaRPr lang="en-US" altLang="en-US" sz="1333" dirty="0">
              <a:solidFill>
                <a:srgbClr val="F3723D"/>
              </a:solidFill>
              <a:latin typeface="Kobern Light"/>
              <a:cs typeface="Arial" pitchFamily="34" charset="0"/>
            </a:endParaRPr>
          </a:p>
        </p:txBody>
      </p:sp>
      <p:cxnSp>
        <p:nvCxnSpPr>
          <p:cNvPr id="48" name="Straight Connector 47">
            <a:extLst>
              <a:ext uri="{FF2B5EF4-FFF2-40B4-BE49-F238E27FC236}">
                <a16:creationId xmlns:a16="http://schemas.microsoft.com/office/drawing/2014/main" id="{FE7ED032-BB47-C44D-8D7B-797D9F40EDA2}"/>
              </a:ext>
            </a:extLst>
          </p:cNvPr>
          <p:cNvCxnSpPr/>
          <p:nvPr userDrawn="1"/>
        </p:nvCxnSpPr>
        <p:spPr>
          <a:xfrm>
            <a:off x="394419" y="452669"/>
            <a:ext cx="5182188"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5A8A3782-8358-0A45-9930-1A2B47E9A47F}"/>
              </a:ext>
            </a:extLst>
          </p:cNvPr>
          <p:cNvCxnSpPr/>
          <p:nvPr userDrawn="1"/>
        </p:nvCxnSpPr>
        <p:spPr>
          <a:xfrm>
            <a:off x="394419" y="932723"/>
            <a:ext cx="5182188"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284856A6-1B02-3149-9972-6310FF0CA9EB}"/>
              </a:ext>
            </a:extLst>
          </p:cNvPr>
          <p:cNvCxnSpPr/>
          <p:nvPr userDrawn="1"/>
        </p:nvCxnSpPr>
        <p:spPr>
          <a:xfrm>
            <a:off x="390590" y="2751997"/>
            <a:ext cx="5182188"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81CBA2E4-87EA-EE49-843A-8D8014013D54}"/>
              </a:ext>
            </a:extLst>
          </p:cNvPr>
          <p:cNvCxnSpPr/>
          <p:nvPr userDrawn="1"/>
        </p:nvCxnSpPr>
        <p:spPr>
          <a:xfrm>
            <a:off x="6630864" y="452669"/>
            <a:ext cx="4607913"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0DBC942D-8B9C-B241-A6AE-F0B0219BFA12}"/>
              </a:ext>
            </a:extLst>
          </p:cNvPr>
          <p:cNvCxnSpPr/>
          <p:nvPr userDrawn="1"/>
        </p:nvCxnSpPr>
        <p:spPr>
          <a:xfrm>
            <a:off x="6630864" y="932723"/>
            <a:ext cx="4607913"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977026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49">
          <p15:clr>
            <a:srgbClr val="FBAE40"/>
          </p15:clr>
        </p15:guide>
        <p15:guide id="8" orient="horz" pos="3117">
          <p15:clr>
            <a:srgbClr val="FBAE40"/>
          </p15:clr>
        </p15:guide>
        <p15:guide id="9" pos="564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7760010-EBFD-B842-A650-6DF752C1EA15}"/>
              </a:ext>
            </a:extLst>
          </p:cNvPr>
          <p:cNvCxnSpPr>
            <a:cxnSpLocks/>
          </p:cNvCxnSpPr>
          <p:nvPr userDrawn="1"/>
        </p:nvCxnSpPr>
        <p:spPr>
          <a:xfrm flipH="1">
            <a:off x="1127981" y="3429001"/>
            <a:ext cx="9936041"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7" name="Text Placeholder 9">
            <a:extLst>
              <a:ext uri="{FF2B5EF4-FFF2-40B4-BE49-F238E27FC236}">
                <a16:creationId xmlns:a16="http://schemas.microsoft.com/office/drawing/2014/main" id="{91EBE4ED-D38C-854B-A967-FA93E88AC52F}"/>
              </a:ext>
            </a:extLst>
          </p:cNvPr>
          <p:cNvSpPr>
            <a:spLocks noGrp="1"/>
          </p:cNvSpPr>
          <p:nvPr>
            <p:ph type="body" sz="quarter" idx="10" hasCustomPrompt="1"/>
          </p:nvPr>
        </p:nvSpPr>
        <p:spPr>
          <a:xfrm>
            <a:off x="1127981" y="3507972"/>
            <a:ext cx="9936041" cy="276219"/>
          </a:xfrm>
          <a:prstGeom prst="rect">
            <a:avLst/>
          </a:prstGeom>
        </p:spPr>
        <p:txBody>
          <a:bodyPr anchor="ctr"/>
          <a:lstStyle>
            <a:lvl1pPr marL="0" indent="0" algn="ctr" defTabSz="1219170" rtl="0" eaLnBrk="1" latinLnBrk="1" hangingPunct="1">
              <a:spcBef>
                <a:spcPts val="0"/>
              </a:spcBef>
              <a:spcAft>
                <a:spcPts val="667"/>
              </a:spcAft>
              <a:buClr>
                <a:srgbClr val="F3723D"/>
              </a:buClr>
              <a:buNone/>
              <a:defRPr lang="en-GB" altLang="ko-KR" sz="1733" kern="1200" cap="all" spc="133"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Sub Heading</a:t>
            </a:r>
          </a:p>
        </p:txBody>
      </p:sp>
      <p:cxnSp>
        <p:nvCxnSpPr>
          <p:cNvPr id="8" name="Straight Connector 7">
            <a:extLst>
              <a:ext uri="{FF2B5EF4-FFF2-40B4-BE49-F238E27FC236}">
                <a16:creationId xmlns:a16="http://schemas.microsoft.com/office/drawing/2014/main" id="{687BB62D-96D4-F848-A494-A3C574BCDD4A}"/>
              </a:ext>
            </a:extLst>
          </p:cNvPr>
          <p:cNvCxnSpPr>
            <a:cxnSpLocks/>
          </p:cNvCxnSpPr>
          <p:nvPr userDrawn="1"/>
        </p:nvCxnSpPr>
        <p:spPr>
          <a:xfrm flipH="1">
            <a:off x="1127981" y="3858624"/>
            <a:ext cx="9936041"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10" name="Text Placeholder 9">
            <a:extLst>
              <a:ext uri="{FF2B5EF4-FFF2-40B4-BE49-F238E27FC236}">
                <a16:creationId xmlns:a16="http://schemas.microsoft.com/office/drawing/2014/main" id="{88406246-BBBE-CD4D-975A-579E53A1D6C1}"/>
              </a:ext>
            </a:extLst>
          </p:cNvPr>
          <p:cNvSpPr>
            <a:spLocks noGrp="1"/>
          </p:cNvSpPr>
          <p:nvPr>
            <p:ph type="body" sz="quarter" idx="12" hasCustomPrompt="1"/>
          </p:nvPr>
        </p:nvSpPr>
        <p:spPr>
          <a:xfrm>
            <a:off x="1127981" y="1583487"/>
            <a:ext cx="9936041" cy="1845509"/>
          </a:xfrm>
          <a:prstGeom prst="rect">
            <a:avLst/>
          </a:prstGeom>
        </p:spPr>
        <p:txBody>
          <a:bodyPr anchor="b"/>
          <a:lstStyle>
            <a:lvl1pPr marL="0" indent="0" algn="ctr" defTabSz="1219170" rtl="0" eaLnBrk="1" latinLnBrk="1" hangingPunct="1">
              <a:lnSpc>
                <a:spcPct val="90000"/>
              </a:lnSpc>
              <a:spcBef>
                <a:spcPct val="20000"/>
              </a:spcBef>
              <a:buNone/>
              <a:defRPr lang="en-GB" altLang="ko-KR" sz="4800" kern="1200" dirty="0">
                <a:solidFill>
                  <a:srgbClr val="F3723D"/>
                </a:solidFill>
                <a:latin typeface="Arial" panose="020B0604020202020204" pitchFamily="34" charset="0"/>
                <a:ea typeface="+mn-ea"/>
                <a:cs typeface="Arial" panose="020B0604020202020204" pitchFamily="34" charset="0"/>
              </a:defRPr>
            </a:lvl1pPr>
          </a:lstStyle>
          <a:p>
            <a:pPr lvl="0"/>
            <a:r>
              <a:rPr lang="en-GB" altLang="ko-KR" dirty="0"/>
              <a:t>Main Heading</a:t>
            </a:r>
          </a:p>
        </p:txBody>
      </p:sp>
      <p:sp>
        <p:nvSpPr>
          <p:cNvPr id="11" name="TextBox 10">
            <a:extLst>
              <a:ext uri="{FF2B5EF4-FFF2-40B4-BE49-F238E27FC236}">
                <a16:creationId xmlns:a16="http://schemas.microsoft.com/office/drawing/2014/main" id="{C437E891-7982-6B48-A969-AAFF0578950C}"/>
              </a:ext>
            </a:extLst>
          </p:cNvPr>
          <p:cNvSpPr txBox="1"/>
          <p:nvPr userDrawn="1"/>
        </p:nvSpPr>
        <p:spPr>
          <a:xfrm>
            <a:off x="4647096" y="6506063"/>
            <a:ext cx="2744371"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12" name="TextBox 11">
            <a:extLst>
              <a:ext uri="{FF2B5EF4-FFF2-40B4-BE49-F238E27FC236}">
                <a16:creationId xmlns:a16="http://schemas.microsoft.com/office/drawing/2014/main" id="{5514D5E6-FBC3-6B4C-97AA-3CDF54FB88A7}"/>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1F18E016-D94F-96F8-87DB-3898194CE698}"/>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183102892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521">
          <p15:clr>
            <a:srgbClr val="FBAE40"/>
          </p15:clr>
        </p15:guide>
        <p15:guide id="8" orient="horz" pos="3117">
          <p15:clr>
            <a:srgbClr val="FBAE40"/>
          </p15:clr>
        </p15:guide>
        <p15:guide id="9" pos="55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over Slide_Style1">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74B04133-4FEA-A14B-982F-DCCCD0EF0ACB}"/>
              </a:ext>
            </a:extLst>
          </p:cNvPr>
          <p:cNvSpPr>
            <a:spLocks noGrp="1"/>
          </p:cNvSpPr>
          <p:nvPr>
            <p:ph type="body" sz="quarter" idx="10" hasCustomPrompt="1"/>
          </p:nvPr>
        </p:nvSpPr>
        <p:spPr>
          <a:xfrm>
            <a:off x="381692" y="1802390"/>
            <a:ext cx="10334435" cy="2730421"/>
          </a:xfrm>
          <a:prstGeom prst="rect">
            <a:avLst/>
          </a:prstGeom>
        </p:spPr>
        <p:txBody>
          <a:bodyPr anchor="b"/>
          <a:lstStyle>
            <a:lvl1pPr marL="0" indent="0" algn="l">
              <a:lnSpc>
                <a:spcPct val="100000"/>
              </a:lnSpc>
              <a:buNone/>
              <a:defRPr sz="4800" b="0" i="0" spc="0" baseline="0">
                <a:solidFill>
                  <a:srgbClr val="F27043"/>
                </a:solidFill>
                <a:latin typeface="Arial" panose="020B0604020202020204" pitchFamily="34" charset="0"/>
                <a:cs typeface="Arial" pitchFamily="34" charset="0"/>
              </a:defRPr>
            </a:lvl1pPr>
          </a:lstStyle>
          <a:p>
            <a:pPr lvl="0"/>
            <a:r>
              <a:rPr lang="en-GB" altLang="ko-KR" dirty="0"/>
              <a:t>Presentation Heading</a:t>
            </a:r>
          </a:p>
        </p:txBody>
      </p:sp>
      <p:cxnSp>
        <p:nvCxnSpPr>
          <p:cNvPr id="16" name="Straight Connector 15">
            <a:extLst>
              <a:ext uri="{FF2B5EF4-FFF2-40B4-BE49-F238E27FC236}">
                <a16:creationId xmlns:a16="http://schemas.microsoft.com/office/drawing/2014/main" id="{C4E79E0D-45BA-C44F-A3B1-1D1EB6C3543E}"/>
              </a:ext>
            </a:extLst>
          </p:cNvPr>
          <p:cNvCxnSpPr>
            <a:cxnSpLocks/>
          </p:cNvCxnSpPr>
          <p:nvPr userDrawn="1"/>
        </p:nvCxnSpPr>
        <p:spPr>
          <a:xfrm flipH="1">
            <a:off x="528125" y="4545719"/>
            <a:ext cx="8160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17" name="Text Placeholder 9">
            <a:extLst>
              <a:ext uri="{FF2B5EF4-FFF2-40B4-BE49-F238E27FC236}">
                <a16:creationId xmlns:a16="http://schemas.microsoft.com/office/drawing/2014/main" id="{DA16FB22-503E-8C46-A162-D7B6F7F6CCA6}"/>
              </a:ext>
            </a:extLst>
          </p:cNvPr>
          <p:cNvSpPr>
            <a:spLocks noGrp="1"/>
          </p:cNvSpPr>
          <p:nvPr>
            <p:ph type="body" sz="quarter" idx="11" hasCustomPrompt="1"/>
          </p:nvPr>
        </p:nvSpPr>
        <p:spPr>
          <a:xfrm>
            <a:off x="410141" y="4581385"/>
            <a:ext cx="8160000" cy="820668"/>
          </a:xfrm>
          <a:prstGeom prst="rect">
            <a:avLst/>
          </a:prstGeom>
        </p:spPr>
        <p:txBody>
          <a:bodyPr anchor="t"/>
          <a:lstStyle>
            <a:lvl1pPr marL="0" indent="0" algn="l" defTabSz="1219170" rtl="0" eaLnBrk="1" latinLnBrk="1" hangingPunct="1">
              <a:spcBef>
                <a:spcPts val="0"/>
              </a:spcBef>
              <a:spcAft>
                <a:spcPts val="667"/>
              </a:spcAft>
              <a:buClr>
                <a:srgbClr val="F3723D"/>
              </a:buClr>
              <a:buNone/>
              <a:defRPr lang="en-GB" altLang="ko-KR" sz="1733" kern="1200" cap="all" spc="133"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Subheading</a:t>
            </a:r>
          </a:p>
        </p:txBody>
      </p:sp>
      <p:cxnSp>
        <p:nvCxnSpPr>
          <p:cNvPr id="18" name="Straight Connector 17">
            <a:extLst>
              <a:ext uri="{FF2B5EF4-FFF2-40B4-BE49-F238E27FC236}">
                <a16:creationId xmlns:a16="http://schemas.microsoft.com/office/drawing/2014/main" id="{7E406F8E-7D66-7341-B591-119AAB54E59A}"/>
              </a:ext>
            </a:extLst>
          </p:cNvPr>
          <p:cNvCxnSpPr>
            <a:cxnSpLocks/>
          </p:cNvCxnSpPr>
          <p:nvPr userDrawn="1"/>
        </p:nvCxnSpPr>
        <p:spPr>
          <a:xfrm flipH="1">
            <a:off x="528125" y="5428631"/>
            <a:ext cx="8160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8760F543-8536-0E4E-92BC-50C698013F21}"/>
              </a:ext>
            </a:extLst>
          </p:cNvPr>
          <p:cNvSpPr/>
          <p:nvPr userDrawn="1"/>
        </p:nvSpPr>
        <p:spPr>
          <a:xfrm>
            <a:off x="384089" y="6381961"/>
            <a:ext cx="2416815" cy="25654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ko-KR" sz="1067" b="0" i="0" kern="1200" cap="all" spc="267" baseline="0" dirty="0" err="1">
                <a:solidFill>
                  <a:schemeClr val="bg1"/>
                </a:solidFill>
                <a:latin typeface="Arial" panose="020B0604020202020204" pitchFamily="34" charset="0"/>
                <a:ea typeface="Cambria Math" panose="02040503050406030204" pitchFamily="18" charset="0"/>
                <a:cs typeface="Arial" panose="020B0604020202020204" pitchFamily="34" charset="0"/>
              </a:rPr>
              <a:t>www.lakshmisri.com</a:t>
            </a:r>
            <a:endParaRPr lang="en-US" altLang="ko-KR" sz="1067" b="0" i="0" kern="1200" cap="all" spc="267" baseline="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2" name="Picture 1" descr="A black and white logo&#10;&#10;Description automatically generated">
            <a:extLst>
              <a:ext uri="{FF2B5EF4-FFF2-40B4-BE49-F238E27FC236}">
                <a16:creationId xmlns:a16="http://schemas.microsoft.com/office/drawing/2014/main" id="{3154D0C5-0370-33D7-6246-B3C7F39844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1465" t="35225" r="21879" b="29390"/>
          <a:stretch/>
        </p:blipFill>
        <p:spPr>
          <a:xfrm>
            <a:off x="410140" y="340428"/>
            <a:ext cx="2766031" cy="971744"/>
          </a:xfrm>
          <a:prstGeom prst="rect">
            <a:avLst/>
          </a:prstGeom>
        </p:spPr>
      </p:pic>
    </p:spTree>
    <p:extLst>
      <p:ext uri="{BB962C8B-B14F-4D97-AF65-F5344CB8AC3E}">
        <p14:creationId xmlns:p14="http://schemas.microsoft.com/office/powerpoint/2010/main" val="155738066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317">
          <p15:clr>
            <a:srgbClr val="FBAE40"/>
          </p15:clr>
        </p15:guide>
        <p15:guide id="6" pos="5692">
          <p15:clr>
            <a:srgbClr val="FBAE40"/>
          </p15:clr>
        </p15:guide>
        <p15:guide id="7" pos="453">
          <p15:clr>
            <a:srgbClr val="FBAE40"/>
          </p15:clr>
        </p15:guide>
        <p15:guide id="8" orient="horz" pos="3117">
          <p15:clr>
            <a:srgbClr val="FBAE40"/>
          </p15:clr>
        </p15:guide>
        <p15:guide id="9" pos="564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7_Basic">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94B444F6-01A5-3E44-AD7B-8C086049E7AF}"/>
              </a:ext>
            </a:extLst>
          </p:cNvPr>
          <p:cNvSpPr>
            <a:spLocks noGrp="1"/>
          </p:cNvSpPr>
          <p:nvPr>
            <p:ph type="body" sz="quarter" idx="12" hasCustomPrompt="1"/>
          </p:nvPr>
        </p:nvSpPr>
        <p:spPr>
          <a:xfrm>
            <a:off x="1103448" y="2468895"/>
            <a:ext cx="10182721" cy="768085"/>
          </a:xfrm>
          <a:prstGeom prst="rect">
            <a:avLst/>
          </a:prstGeom>
        </p:spPr>
        <p:txBody>
          <a:bodyPr anchor="b"/>
          <a:lstStyle>
            <a:lvl1pPr marL="0" indent="0" algn="ctr" latinLnBrk="0">
              <a:spcBef>
                <a:spcPts val="0"/>
              </a:spcBef>
              <a:buNone/>
              <a:defRPr sz="3733" b="0" i="0" baseline="0">
                <a:solidFill>
                  <a:schemeClr val="bg1"/>
                </a:solidFill>
                <a:latin typeface="Kobern" pitchFamily="2" charset="77"/>
                <a:cs typeface="Arial" pitchFamily="34" charset="0"/>
              </a:defRPr>
            </a:lvl1pPr>
          </a:lstStyle>
          <a:p>
            <a:pPr lvl="0"/>
            <a:r>
              <a:rPr lang="en-US" altLang="ko-KR" dirty="0"/>
              <a:t>Title</a:t>
            </a:r>
          </a:p>
        </p:txBody>
      </p:sp>
      <p:sp>
        <p:nvSpPr>
          <p:cNvPr id="5" name="Text Placeholder 9">
            <a:extLst>
              <a:ext uri="{FF2B5EF4-FFF2-40B4-BE49-F238E27FC236}">
                <a16:creationId xmlns:a16="http://schemas.microsoft.com/office/drawing/2014/main" id="{6D47B85F-4DA0-2C48-920E-9A657A16B566}"/>
              </a:ext>
            </a:extLst>
          </p:cNvPr>
          <p:cNvSpPr>
            <a:spLocks noGrp="1"/>
          </p:cNvSpPr>
          <p:nvPr>
            <p:ph type="body" sz="quarter" idx="10" hasCustomPrompt="1"/>
          </p:nvPr>
        </p:nvSpPr>
        <p:spPr>
          <a:xfrm>
            <a:off x="1103446" y="3433094"/>
            <a:ext cx="10182721" cy="475961"/>
          </a:xfrm>
          <a:prstGeom prst="rect">
            <a:avLst/>
          </a:prstGeom>
        </p:spPr>
        <p:txBody>
          <a:bodyPr anchor="t"/>
          <a:lstStyle>
            <a:lvl1pPr marL="0" indent="0" algn="ctr" latinLnBrk="0">
              <a:spcBef>
                <a:spcPts val="0"/>
              </a:spcBef>
              <a:buNone/>
              <a:defRPr sz="2400" b="0" i="0" baseline="0">
                <a:solidFill>
                  <a:srgbClr val="F3723D"/>
                </a:solidFill>
                <a:latin typeface="Kobern" pitchFamily="2" charset="77"/>
                <a:cs typeface="Arial" pitchFamily="34" charset="0"/>
              </a:defRPr>
            </a:lvl1pPr>
          </a:lstStyle>
          <a:p>
            <a:pPr lvl="0"/>
            <a:r>
              <a:rPr lang="en-US" altLang="ko-KR" dirty="0"/>
              <a:t>Sub head</a:t>
            </a:r>
          </a:p>
        </p:txBody>
      </p:sp>
      <p:cxnSp>
        <p:nvCxnSpPr>
          <p:cNvPr id="6" name="Straight Connector 5">
            <a:extLst>
              <a:ext uri="{FF2B5EF4-FFF2-40B4-BE49-F238E27FC236}">
                <a16:creationId xmlns:a16="http://schemas.microsoft.com/office/drawing/2014/main" id="{B79682D4-FA43-B048-A15D-133B5286EE8F}"/>
              </a:ext>
            </a:extLst>
          </p:cNvPr>
          <p:cNvCxnSpPr>
            <a:cxnSpLocks/>
          </p:cNvCxnSpPr>
          <p:nvPr/>
        </p:nvCxnSpPr>
        <p:spPr>
          <a:xfrm>
            <a:off x="1103448" y="3332989"/>
            <a:ext cx="10182721"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2B013322-B495-BA42-B77F-F827E2548983}"/>
              </a:ext>
            </a:extLst>
          </p:cNvPr>
          <p:cNvSpPr txBox="1"/>
          <p:nvPr/>
        </p:nvSpPr>
        <p:spPr>
          <a:xfrm>
            <a:off x="25301" y="6506063"/>
            <a:ext cx="3190379" cy="256545"/>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85000"/>
                  </a:schemeClr>
                </a:solidFill>
                <a:latin typeface="Kobern" pitchFamily="2" charset="77"/>
                <a:ea typeface="Cambria Math" panose="02040503050406030204" pitchFamily="18" charset="0"/>
              </a:rPr>
              <a:t>© 2025 | Lakshmikumaran &amp; Sridharan</a:t>
            </a:r>
          </a:p>
        </p:txBody>
      </p:sp>
      <p:sp>
        <p:nvSpPr>
          <p:cNvPr id="10" name="TextBox 9">
            <a:extLst>
              <a:ext uri="{FF2B5EF4-FFF2-40B4-BE49-F238E27FC236}">
                <a16:creationId xmlns:a16="http://schemas.microsoft.com/office/drawing/2014/main" id="{E4FA1DBB-C130-4743-83C2-1246D6010FCC}"/>
              </a:ext>
            </a:extLst>
          </p:cNvPr>
          <p:cNvSpPr txBox="1"/>
          <p:nvPr/>
        </p:nvSpPr>
        <p:spPr>
          <a:xfrm>
            <a:off x="9689208" y="6506063"/>
            <a:ext cx="2496277" cy="256545"/>
          </a:xfrm>
          <a:prstGeom prst="rect">
            <a:avLst/>
          </a:prstGeom>
          <a:noFill/>
        </p:spPr>
        <p:txBody>
          <a:bodyPr wrap="square" rtlCol="0">
            <a:spAutoFit/>
          </a:bodyPr>
          <a:lstStyle/>
          <a:p>
            <a:pPr marL="0" marR="0" lvl="0" indent="0" algn="r" defTabSz="121914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85000"/>
                  </a:schemeClr>
                </a:solidFill>
                <a:latin typeface="Kobern" pitchFamily="2" charset="77"/>
                <a:ea typeface="Cambria Math" panose="02040503050406030204" pitchFamily="18" charset="0"/>
              </a:rPr>
              <a:t>|  </a:t>
            </a:r>
            <a:fld id="{C3E422BB-8672-794B-8219-0F273464E628}" type="slidenum">
              <a:rPr lang="en-US" sz="1067" b="0" i="0" cap="none" spc="133" baseline="0" smtClean="0">
                <a:solidFill>
                  <a:schemeClr val="bg1">
                    <a:lumMod val="85000"/>
                  </a:schemeClr>
                </a:solidFill>
                <a:latin typeface="Kobern" pitchFamily="2" charset="77"/>
                <a:ea typeface="Cambria Math" panose="02040503050406030204" pitchFamily="18" charset="0"/>
              </a:rPr>
              <a:pPr marL="0" marR="0" lvl="0" indent="0" algn="r" defTabSz="121914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85000"/>
                </a:schemeClr>
              </a:solidFill>
              <a:latin typeface="Kobern" pitchFamily="2" charset="77"/>
              <a:ea typeface="Cambria Math" panose="02040503050406030204" pitchFamily="18" charset="0"/>
            </a:endParaRPr>
          </a:p>
        </p:txBody>
      </p:sp>
      <p:sp>
        <p:nvSpPr>
          <p:cNvPr id="11" name="TextBox 10">
            <a:extLst>
              <a:ext uri="{FF2B5EF4-FFF2-40B4-BE49-F238E27FC236}">
                <a16:creationId xmlns:a16="http://schemas.microsoft.com/office/drawing/2014/main" id="{B56CCBFE-6F45-0F43-9755-0BCF8141BDF9}"/>
              </a:ext>
            </a:extLst>
          </p:cNvPr>
          <p:cNvSpPr txBox="1"/>
          <p:nvPr/>
        </p:nvSpPr>
        <p:spPr>
          <a:xfrm>
            <a:off x="3840428" y="6506063"/>
            <a:ext cx="4511147" cy="256545"/>
          </a:xfrm>
          <a:prstGeom prst="rect">
            <a:avLst/>
          </a:prstGeom>
          <a:noFill/>
        </p:spPr>
        <p:txBody>
          <a:bodyPr wrap="square" rtlCol="0">
            <a:spAutoFit/>
          </a:bodyPr>
          <a:lstStyle/>
          <a:p>
            <a:pPr marL="0" marR="0" lvl="0" indent="0" algn="ctr" defTabSz="1219140" rtl="0" eaLnBrk="1" fontAlgn="auto" latinLnBrk="1" hangingPunct="1">
              <a:lnSpc>
                <a:spcPct val="100000"/>
              </a:lnSpc>
              <a:spcBef>
                <a:spcPts val="0"/>
              </a:spcBef>
              <a:spcAft>
                <a:spcPts val="0"/>
              </a:spcAft>
              <a:buClrTx/>
              <a:buSzTx/>
              <a:buFontTx/>
              <a:buNone/>
              <a:tabLst/>
              <a:defRPr/>
            </a:pPr>
            <a:r>
              <a:rPr lang="en-US" sz="1067" b="0" i="0" cap="all" spc="267" baseline="0" dirty="0">
                <a:solidFill>
                  <a:schemeClr val="bg1">
                    <a:lumMod val="85000"/>
                  </a:schemeClr>
                </a:solidFill>
                <a:latin typeface="Kobern" pitchFamily="2" charset="77"/>
                <a:ea typeface="Cambria Math" panose="02040503050406030204" pitchFamily="18" charset="0"/>
              </a:rPr>
              <a:t>Strictly Confidential </a:t>
            </a:r>
          </a:p>
        </p:txBody>
      </p:sp>
    </p:spTree>
    <p:extLst>
      <p:ext uri="{BB962C8B-B14F-4D97-AF65-F5344CB8AC3E}">
        <p14:creationId xmlns:p14="http://schemas.microsoft.com/office/powerpoint/2010/main" val="2708590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Basic">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9AB58A7-9E49-F54E-981F-2D18D5E50288}"/>
              </a:ext>
            </a:extLst>
          </p:cNvPr>
          <p:cNvPicPr>
            <a:picLocks noChangeAspect="1"/>
          </p:cNvPicPr>
          <p:nvPr userDrawn="1"/>
        </p:nvPicPr>
        <p:blipFill rotWithShape="1">
          <a:blip r:embed="rId2">
            <a:alphaModFix amt="30000"/>
          </a:blip>
          <a:srcRect t="23442" r="20563"/>
          <a:stretch/>
        </p:blipFill>
        <p:spPr>
          <a:xfrm>
            <a:off x="5327916" y="0"/>
            <a:ext cx="6864085" cy="6325869"/>
          </a:xfrm>
          <a:prstGeom prst="rect">
            <a:avLst/>
          </a:prstGeom>
        </p:spPr>
      </p:pic>
      <p:sp>
        <p:nvSpPr>
          <p:cNvPr id="13" name="Text Placeholder 9">
            <a:extLst>
              <a:ext uri="{FF2B5EF4-FFF2-40B4-BE49-F238E27FC236}">
                <a16:creationId xmlns:a16="http://schemas.microsoft.com/office/drawing/2014/main" id="{D281CFFB-ADF8-4F00-83B1-380F5B0E0C43}"/>
              </a:ext>
            </a:extLst>
          </p:cNvPr>
          <p:cNvSpPr>
            <a:spLocks noGrp="1"/>
          </p:cNvSpPr>
          <p:nvPr>
            <p:ph type="body" sz="quarter" idx="11" hasCustomPrompt="1"/>
          </p:nvPr>
        </p:nvSpPr>
        <p:spPr>
          <a:xfrm>
            <a:off x="532971" y="2070336"/>
            <a:ext cx="11137236" cy="3937067"/>
          </a:xfrm>
          <a:prstGeom prst="rect">
            <a:avLst/>
          </a:prstGeom>
        </p:spPr>
        <p:txBody>
          <a:bodyPr anchor="t"/>
          <a:lstStyle>
            <a:lvl1pPr marL="380981" marR="0" indent="-380981" algn="l" defTabSz="121914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2133" b="0" i="0" baseline="0">
                <a:solidFill>
                  <a:schemeClr val="tx1"/>
                </a:solidFill>
                <a:latin typeface="Kobern" pitchFamily="2" charset="77"/>
                <a:cs typeface="Arial" pitchFamily="34" charset="0"/>
              </a:defRPr>
            </a:lvl1pPr>
            <a:lvl2pPr latinLnBrk="0">
              <a:buSzPct val="70000"/>
              <a:defRPr sz="2133" b="0" i="0">
                <a:solidFill>
                  <a:schemeClr val="tx1">
                    <a:lumMod val="65000"/>
                    <a:lumOff val="35000"/>
                  </a:schemeClr>
                </a:solidFill>
                <a:latin typeface="Kobern" pitchFamily="2" charset="77"/>
              </a:defRPr>
            </a:lvl2pPr>
            <a:lvl3pPr marL="1142942" indent="0" latinLnBrk="0">
              <a:buFont typeface="Courier New" panose="02070309020205020404" pitchFamily="49" charset="0"/>
              <a:buNone/>
              <a:defRPr sz="1867" b="0" i="0">
                <a:solidFill>
                  <a:schemeClr val="tx1">
                    <a:lumMod val="65000"/>
                    <a:lumOff val="35000"/>
                  </a:schemeClr>
                </a:solidFill>
                <a:latin typeface="Kobern" pitchFamily="2" charset="77"/>
              </a:defRPr>
            </a:lvl3pPr>
          </a:lstStyle>
          <a:p>
            <a:pPr marL="380981" marR="0" lvl="0" indent="-380981" algn="l" defTabSz="121914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1</a:t>
            </a:r>
          </a:p>
          <a:p>
            <a:pPr marL="990550" marR="0" lvl="1" indent="-380981" algn="l" defTabSz="121914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2</a:t>
            </a:r>
          </a:p>
          <a:p>
            <a:pPr marL="1142942" marR="0" lvl="2" indent="-380981" algn="l" defTabSz="121914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3</a:t>
            </a:r>
          </a:p>
          <a:p>
            <a:pPr marL="1523925" marR="0" lvl="2" indent="-380981" algn="l" defTabSz="121914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dirty="0"/>
          </a:p>
        </p:txBody>
      </p:sp>
      <p:sp>
        <p:nvSpPr>
          <p:cNvPr id="15" name="Text Placeholder 9">
            <a:extLst>
              <a:ext uri="{FF2B5EF4-FFF2-40B4-BE49-F238E27FC236}">
                <a16:creationId xmlns:a16="http://schemas.microsoft.com/office/drawing/2014/main" id="{204B497C-EFC6-4FC5-AEA9-71138BE20E3E}"/>
              </a:ext>
            </a:extLst>
          </p:cNvPr>
          <p:cNvSpPr>
            <a:spLocks noGrp="1"/>
          </p:cNvSpPr>
          <p:nvPr>
            <p:ph type="body" sz="quarter" idx="10" hasCustomPrompt="1"/>
          </p:nvPr>
        </p:nvSpPr>
        <p:spPr>
          <a:xfrm>
            <a:off x="532972" y="1320860"/>
            <a:ext cx="11137237" cy="475961"/>
          </a:xfrm>
          <a:prstGeom prst="rect">
            <a:avLst/>
          </a:prstGeom>
        </p:spPr>
        <p:txBody>
          <a:bodyPr anchor="t"/>
          <a:lstStyle>
            <a:lvl1pPr marL="0" indent="0" algn="l" latinLnBrk="0">
              <a:spcBef>
                <a:spcPts val="0"/>
              </a:spcBef>
              <a:buNone/>
              <a:defRPr sz="2400" b="0" i="0" baseline="0">
                <a:solidFill>
                  <a:srgbClr val="F3723D"/>
                </a:solidFill>
                <a:latin typeface="Kobern" pitchFamily="2" charset="77"/>
                <a:cs typeface="Arial" pitchFamily="34" charset="0"/>
              </a:defRPr>
            </a:lvl1pPr>
          </a:lstStyle>
          <a:p>
            <a:pPr lvl="0"/>
            <a:r>
              <a:rPr lang="en-US" altLang="ko-KR" dirty="0"/>
              <a:t>Sub head</a:t>
            </a:r>
          </a:p>
        </p:txBody>
      </p:sp>
      <p:sp>
        <p:nvSpPr>
          <p:cNvPr id="10" name="TextBox 9">
            <a:extLst>
              <a:ext uri="{FF2B5EF4-FFF2-40B4-BE49-F238E27FC236}">
                <a16:creationId xmlns:a16="http://schemas.microsoft.com/office/drawing/2014/main" id="{F14ED0B9-4603-FD48-ADFA-62F886256D74}"/>
              </a:ext>
            </a:extLst>
          </p:cNvPr>
          <p:cNvSpPr txBox="1"/>
          <p:nvPr userDrawn="1"/>
        </p:nvSpPr>
        <p:spPr>
          <a:xfrm>
            <a:off x="9689208" y="6506063"/>
            <a:ext cx="2496277" cy="256545"/>
          </a:xfrm>
          <a:prstGeom prst="rect">
            <a:avLst/>
          </a:prstGeom>
          <a:noFill/>
        </p:spPr>
        <p:txBody>
          <a:bodyPr wrap="square" rtlCol="0">
            <a:spAutoFit/>
          </a:bodyPr>
          <a:lstStyle/>
          <a:p>
            <a:pPr marL="0" marR="0" lvl="0" indent="0" algn="r" defTabSz="121914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tx1">
                    <a:lumMod val="50000"/>
                    <a:lumOff val="50000"/>
                  </a:schemeClr>
                </a:solidFill>
                <a:latin typeface="Kobern" pitchFamily="2" charset="77"/>
                <a:ea typeface="Cambria Math" panose="02040503050406030204" pitchFamily="18" charset="0"/>
              </a:rPr>
              <a:t>|  </a:t>
            </a:r>
            <a:fld id="{C3E422BB-8672-794B-8219-0F273464E628}" type="slidenum">
              <a:rPr lang="en-US" sz="1067" b="0" i="0" cap="none" spc="133" baseline="0" smtClean="0">
                <a:solidFill>
                  <a:schemeClr val="tx1">
                    <a:lumMod val="50000"/>
                    <a:lumOff val="50000"/>
                  </a:schemeClr>
                </a:solidFill>
                <a:latin typeface="Kobern" pitchFamily="2" charset="77"/>
                <a:ea typeface="Cambria Math" panose="02040503050406030204" pitchFamily="18" charset="0"/>
              </a:rPr>
              <a:pPr marL="0" marR="0" lvl="0" indent="0" algn="r" defTabSz="121914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tx1">
                  <a:lumMod val="50000"/>
                  <a:lumOff val="50000"/>
                </a:schemeClr>
              </a:solidFill>
              <a:latin typeface="Kobern" pitchFamily="2" charset="77"/>
              <a:ea typeface="Cambria Math" panose="02040503050406030204" pitchFamily="18" charset="0"/>
            </a:endParaRPr>
          </a:p>
        </p:txBody>
      </p:sp>
      <p:sp>
        <p:nvSpPr>
          <p:cNvPr id="11" name="Text Placeholder 9">
            <a:extLst>
              <a:ext uri="{FF2B5EF4-FFF2-40B4-BE49-F238E27FC236}">
                <a16:creationId xmlns:a16="http://schemas.microsoft.com/office/drawing/2014/main" id="{75DD2FB2-7F27-F944-AE09-7D868ADB74AA}"/>
              </a:ext>
            </a:extLst>
          </p:cNvPr>
          <p:cNvSpPr>
            <a:spLocks noGrp="1"/>
          </p:cNvSpPr>
          <p:nvPr>
            <p:ph type="body" sz="quarter" idx="12" hasCustomPrompt="1"/>
          </p:nvPr>
        </p:nvSpPr>
        <p:spPr>
          <a:xfrm>
            <a:off x="532972" y="452671"/>
            <a:ext cx="11145600" cy="768085"/>
          </a:xfrm>
          <a:prstGeom prst="rect">
            <a:avLst/>
          </a:prstGeom>
        </p:spPr>
        <p:txBody>
          <a:bodyPr anchor="t"/>
          <a:lstStyle>
            <a:lvl1pPr marL="0" indent="0" algn="l" latinLnBrk="0">
              <a:spcBef>
                <a:spcPts val="0"/>
              </a:spcBef>
              <a:buNone/>
              <a:defRPr sz="3733" b="0" i="0" baseline="0">
                <a:solidFill>
                  <a:srgbClr val="2B347A"/>
                </a:solidFill>
                <a:latin typeface="Kobern" pitchFamily="2" charset="77"/>
                <a:cs typeface="Arial" pitchFamily="34" charset="0"/>
              </a:defRPr>
            </a:lvl1pPr>
          </a:lstStyle>
          <a:p>
            <a:pPr lvl="0"/>
            <a:r>
              <a:rPr lang="en-US" altLang="ko-KR" dirty="0"/>
              <a:t>Title</a:t>
            </a:r>
          </a:p>
        </p:txBody>
      </p:sp>
      <p:cxnSp>
        <p:nvCxnSpPr>
          <p:cNvPr id="12" name="Straight Connector 11">
            <a:extLst>
              <a:ext uri="{FF2B5EF4-FFF2-40B4-BE49-F238E27FC236}">
                <a16:creationId xmlns:a16="http://schemas.microsoft.com/office/drawing/2014/main" id="{EA37C479-DFB6-5846-A00B-2763AE4E6A5B}"/>
              </a:ext>
            </a:extLst>
          </p:cNvPr>
          <p:cNvCxnSpPr>
            <a:cxnSpLocks/>
          </p:cNvCxnSpPr>
          <p:nvPr userDrawn="1"/>
        </p:nvCxnSpPr>
        <p:spPr>
          <a:xfrm>
            <a:off x="528736" y="1319801"/>
            <a:ext cx="11141471"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CA41DF0-3860-0647-B4B8-FCCE862C5C55}"/>
              </a:ext>
            </a:extLst>
          </p:cNvPr>
          <p:cNvCxnSpPr>
            <a:cxnSpLocks/>
          </p:cNvCxnSpPr>
          <p:nvPr userDrawn="1"/>
        </p:nvCxnSpPr>
        <p:spPr>
          <a:xfrm>
            <a:off x="528736" y="1799855"/>
            <a:ext cx="11141471"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2A36B5B-B54E-A84E-B4C0-12C0D17EC778}"/>
              </a:ext>
            </a:extLst>
          </p:cNvPr>
          <p:cNvSpPr txBox="1"/>
          <p:nvPr userDrawn="1"/>
        </p:nvSpPr>
        <p:spPr>
          <a:xfrm>
            <a:off x="3840428" y="6506063"/>
            <a:ext cx="4511147" cy="256545"/>
          </a:xfrm>
          <a:prstGeom prst="rect">
            <a:avLst/>
          </a:prstGeom>
          <a:noFill/>
        </p:spPr>
        <p:txBody>
          <a:bodyPr wrap="square" rtlCol="0">
            <a:spAutoFit/>
          </a:bodyPr>
          <a:lstStyle/>
          <a:p>
            <a:pPr marL="0" marR="0" lvl="0" indent="0" algn="ctr" defTabSz="1219140" rtl="0" eaLnBrk="1" fontAlgn="auto" latinLnBrk="1" hangingPunct="1">
              <a:lnSpc>
                <a:spcPct val="100000"/>
              </a:lnSpc>
              <a:spcBef>
                <a:spcPts val="0"/>
              </a:spcBef>
              <a:spcAft>
                <a:spcPts val="0"/>
              </a:spcAft>
              <a:buClrTx/>
              <a:buSzTx/>
              <a:buFontTx/>
              <a:buNone/>
              <a:tabLst/>
              <a:defRPr/>
            </a:pPr>
            <a:r>
              <a:rPr lang="en-US" sz="1067" b="0" i="0" cap="all" spc="267" baseline="0" dirty="0">
                <a:solidFill>
                  <a:schemeClr val="tx1">
                    <a:lumMod val="50000"/>
                    <a:lumOff val="50000"/>
                  </a:schemeClr>
                </a:solidFill>
                <a:latin typeface="Kobern" pitchFamily="2" charset="77"/>
                <a:ea typeface="Cambria Math" panose="02040503050406030204" pitchFamily="18" charset="0"/>
              </a:rPr>
              <a:t>Strictly Confidential </a:t>
            </a:r>
          </a:p>
        </p:txBody>
      </p:sp>
      <p:sp>
        <p:nvSpPr>
          <p:cNvPr id="2" name="TextBox 1">
            <a:extLst>
              <a:ext uri="{FF2B5EF4-FFF2-40B4-BE49-F238E27FC236}">
                <a16:creationId xmlns:a16="http://schemas.microsoft.com/office/drawing/2014/main" id="{4A06C6E4-6601-5D9A-3D73-47ACDFDFA965}"/>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tx1">
                    <a:lumMod val="50000"/>
                    <a:lumOff val="50000"/>
                  </a:schemeClr>
                </a:solidFill>
                <a:latin typeface="Kobern" pitchFamily="2" charset="77"/>
                <a:ea typeface="Cambria Math" panose="02040503050406030204" pitchFamily="18" charset="0"/>
              </a:rPr>
              <a:t>© 2025 | Lakshmikumaran &amp; Sridharan</a:t>
            </a:r>
          </a:p>
        </p:txBody>
      </p:sp>
    </p:spTree>
    <p:extLst>
      <p:ext uri="{BB962C8B-B14F-4D97-AF65-F5344CB8AC3E}">
        <p14:creationId xmlns:p14="http://schemas.microsoft.com/office/powerpoint/2010/main" val="4126887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2_Basic">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00F8A16-BECA-A848-844D-DAF8539ADBFD}"/>
              </a:ext>
            </a:extLst>
          </p:cNvPr>
          <p:cNvPicPr>
            <a:picLocks noChangeAspect="1"/>
          </p:cNvPicPr>
          <p:nvPr userDrawn="1"/>
        </p:nvPicPr>
        <p:blipFill rotWithShape="1">
          <a:blip r:embed="rId2">
            <a:alphaModFix amt="30000"/>
          </a:blip>
          <a:srcRect t="23442" r="20563"/>
          <a:stretch/>
        </p:blipFill>
        <p:spPr>
          <a:xfrm>
            <a:off x="5327916" y="0"/>
            <a:ext cx="6864085" cy="6325869"/>
          </a:xfrm>
          <a:prstGeom prst="rect">
            <a:avLst/>
          </a:prstGeom>
        </p:spPr>
      </p:pic>
      <p:sp>
        <p:nvSpPr>
          <p:cNvPr id="8" name="TextBox 7">
            <a:extLst>
              <a:ext uri="{FF2B5EF4-FFF2-40B4-BE49-F238E27FC236}">
                <a16:creationId xmlns:a16="http://schemas.microsoft.com/office/drawing/2014/main" id="{354D955E-2CDB-6846-9524-7ABE8B4FEDB8}"/>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2024 | </a:t>
            </a:r>
            <a:r>
              <a:rPr lang="en-US" sz="1067" b="0" i="0" cap="none" spc="133" baseline="0" dirty="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Lakshmikumaran</a:t>
            </a:r>
            <a:r>
              <a:rPr lang="en-US" sz="1067" b="0" i="0" cap="none" spc="133" baseline="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&amp; Sridharan</a:t>
            </a:r>
          </a:p>
        </p:txBody>
      </p:sp>
      <p:sp>
        <p:nvSpPr>
          <p:cNvPr id="10" name="TextBox 9">
            <a:extLst>
              <a:ext uri="{FF2B5EF4-FFF2-40B4-BE49-F238E27FC236}">
                <a16:creationId xmlns:a16="http://schemas.microsoft.com/office/drawing/2014/main" id="{F14ED0B9-4603-FD48-ADFA-62F886256D74}"/>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9" name="Text Placeholder 9">
            <a:extLst>
              <a:ext uri="{FF2B5EF4-FFF2-40B4-BE49-F238E27FC236}">
                <a16:creationId xmlns:a16="http://schemas.microsoft.com/office/drawing/2014/main" id="{DEEEE4BB-8313-E147-B48C-781712B8B1DE}"/>
              </a:ext>
            </a:extLst>
          </p:cNvPr>
          <p:cNvSpPr>
            <a:spLocks noGrp="1"/>
          </p:cNvSpPr>
          <p:nvPr>
            <p:ph type="body" sz="quarter" idx="13" hasCustomPrompt="1"/>
          </p:nvPr>
        </p:nvSpPr>
        <p:spPr>
          <a:xfrm>
            <a:off x="532971" y="2084852"/>
            <a:ext cx="11137236" cy="3937064"/>
          </a:xfrm>
          <a:prstGeom prst="rect">
            <a:avLst/>
          </a:prstGeom>
        </p:spPr>
        <p:txBody>
          <a:bodyPr anchor="t"/>
          <a:lstStyle>
            <a:lvl1pPr marL="380990" marR="0" indent="-380990" algn="l" defTabSz="121917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867" b="0" i="0" baseline="0">
                <a:solidFill>
                  <a:schemeClr val="tx1"/>
                </a:solidFill>
                <a:latin typeface="Arial" panose="020B0604020202020204" pitchFamily="34" charset="0"/>
                <a:cs typeface="Arial" pitchFamily="34" charset="0"/>
              </a:defRPr>
            </a:lvl1pPr>
            <a:lvl2pPr latinLnBrk="0">
              <a:buSzPct val="70000"/>
              <a:defRPr sz="1867" b="0" i="0">
                <a:solidFill>
                  <a:schemeClr val="tx1">
                    <a:lumMod val="65000"/>
                    <a:lumOff val="35000"/>
                  </a:schemeClr>
                </a:solidFill>
                <a:latin typeface="Arial" panose="020B0604020202020204" pitchFamily="34" charset="0"/>
              </a:defRPr>
            </a:lvl2pPr>
            <a:lvl3pPr marL="1142971" indent="0" latinLnBrk="0">
              <a:buFont typeface="Courier New" panose="02070309020205020404" pitchFamily="49" charset="0"/>
              <a:buNone/>
              <a:defRPr sz="1867" b="0" i="0">
                <a:solidFill>
                  <a:schemeClr val="tx1">
                    <a:lumMod val="65000"/>
                    <a:lumOff val="35000"/>
                  </a:schemeClr>
                </a:solidFill>
                <a:latin typeface="Arial" panose="020B0604020202020204" pitchFamily="34" charset="0"/>
              </a:defRPr>
            </a:lvl3pPr>
          </a:lstStyle>
          <a:p>
            <a:pPr marL="380990" marR="0" lvl="0" indent="-380990" algn="l" defTabSz="121917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1</a:t>
            </a:r>
          </a:p>
          <a:p>
            <a:pPr marL="990575" marR="0" lvl="1" indent="-380990" algn="l" defTabSz="121917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2</a:t>
            </a:r>
          </a:p>
          <a:p>
            <a:pPr marL="1142971" marR="0" lvl="2" indent="-380990" algn="l" defTabSz="121917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3</a:t>
            </a:r>
          </a:p>
          <a:p>
            <a:pPr marL="1523962" marR="0" lvl="2" indent="-380990" algn="l" defTabSz="121917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dirty="0"/>
          </a:p>
        </p:txBody>
      </p:sp>
      <p:cxnSp>
        <p:nvCxnSpPr>
          <p:cNvPr id="11" name="Straight Connector 10">
            <a:extLst>
              <a:ext uri="{FF2B5EF4-FFF2-40B4-BE49-F238E27FC236}">
                <a16:creationId xmlns:a16="http://schemas.microsoft.com/office/drawing/2014/main" id="{53D60066-0E0A-AD48-91FD-E2BE47D2CC0E}"/>
              </a:ext>
            </a:extLst>
          </p:cNvPr>
          <p:cNvCxnSpPr>
            <a:cxnSpLocks/>
          </p:cNvCxnSpPr>
          <p:nvPr userDrawn="1"/>
        </p:nvCxnSpPr>
        <p:spPr>
          <a:xfrm>
            <a:off x="528736" y="1796819"/>
            <a:ext cx="11141471"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2" name="Text Placeholder 9">
            <a:extLst>
              <a:ext uri="{FF2B5EF4-FFF2-40B4-BE49-F238E27FC236}">
                <a16:creationId xmlns:a16="http://schemas.microsoft.com/office/drawing/2014/main" id="{8493FD1C-1B8F-9041-AD16-276F4CA14349}"/>
              </a:ext>
            </a:extLst>
          </p:cNvPr>
          <p:cNvSpPr>
            <a:spLocks noGrp="1"/>
          </p:cNvSpPr>
          <p:nvPr>
            <p:ph type="body" sz="quarter" idx="12"/>
          </p:nvPr>
        </p:nvSpPr>
        <p:spPr>
          <a:xfrm>
            <a:off x="532972" y="452669"/>
            <a:ext cx="11137237" cy="1244047"/>
          </a:xfrm>
          <a:prstGeom prst="rect">
            <a:avLst/>
          </a:prstGeom>
        </p:spPr>
        <p:txBody>
          <a:bodyPr anchor="t"/>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sz="3467" b="0" i="0" baseline="0">
                <a:solidFill>
                  <a:srgbClr val="19317D"/>
                </a:solidFill>
                <a:latin typeface="Arial" panose="020B0604020202020204" pitchFamily="34" charset="0"/>
                <a:cs typeface="Arial" pitchFamily="34" charset="0"/>
              </a:defRPr>
            </a:lvl1pPr>
          </a:lstStyle>
          <a:p>
            <a:pPr marL="0" marR="0" lvl="0" indent="0" algn="l" defTabSz="1219170" rtl="0" eaLnBrk="1" fontAlgn="auto" latinLnBrk="0" hangingPunct="1">
              <a:lnSpc>
                <a:spcPct val="100000"/>
              </a:lnSpc>
              <a:spcBef>
                <a:spcPts val="0"/>
              </a:spcBef>
              <a:spcAft>
                <a:spcPts val="0"/>
              </a:spcAft>
              <a:buClrTx/>
              <a:buSzTx/>
              <a:buFont typeface="Arial" pitchFamily="34" charset="0"/>
              <a:buNone/>
              <a:tabLst/>
              <a:defRPr/>
            </a:pPr>
            <a:r>
              <a:rPr lang="en-GB" altLang="ko-KR" dirty="0"/>
              <a:t>Click to edit Master text styles</a:t>
            </a:r>
          </a:p>
        </p:txBody>
      </p:sp>
      <p:sp>
        <p:nvSpPr>
          <p:cNvPr id="14" name="TextBox 13">
            <a:extLst>
              <a:ext uri="{FF2B5EF4-FFF2-40B4-BE49-F238E27FC236}">
                <a16:creationId xmlns:a16="http://schemas.microsoft.com/office/drawing/2014/main" id="{D7723FA5-D77A-4246-8AAF-31258A3E0E66}"/>
              </a:ext>
            </a:extLst>
          </p:cNvPr>
          <p:cNvSpPr txBox="1"/>
          <p:nvPr userDrawn="1"/>
        </p:nvSpPr>
        <p:spPr>
          <a:xfrm>
            <a:off x="3840427" y="6506063"/>
            <a:ext cx="4511147" cy="25654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lang="en-US" sz="1067" b="0" i="0" cap="all" spc="267" baseline="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756958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9CB0-205C-F1C1-1608-5269CAAAE74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6D9DA9E-84E2-ADA6-9AC7-EA3E1B72B8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EA390F1-67B5-3DDE-D53C-74420B96B672}"/>
              </a:ext>
            </a:extLst>
          </p:cNvPr>
          <p:cNvSpPr>
            <a:spLocks noGrp="1"/>
          </p:cNvSpPr>
          <p:nvPr>
            <p:ph type="dt" sz="half" idx="10"/>
          </p:nvPr>
        </p:nvSpPr>
        <p:spPr/>
        <p:txBody>
          <a:bodyPr/>
          <a:lstStyle/>
          <a:p>
            <a:fld id="{459D3442-BCB0-4DD3-AD68-0EE644039682}" type="datetimeFigureOut">
              <a:rPr lang="en-IN" smtClean="0"/>
              <a:t>23-05-2025</a:t>
            </a:fld>
            <a:endParaRPr lang="en-IN"/>
          </a:p>
        </p:txBody>
      </p:sp>
      <p:sp>
        <p:nvSpPr>
          <p:cNvPr id="5" name="Footer Placeholder 4">
            <a:extLst>
              <a:ext uri="{FF2B5EF4-FFF2-40B4-BE49-F238E27FC236}">
                <a16:creationId xmlns:a16="http://schemas.microsoft.com/office/drawing/2014/main" id="{3D787CF3-AB73-9DC6-A922-6BF791B2820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AF30D40-65AD-F0F7-E01F-CEA1B52035A4}"/>
              </a:ext>
            </a:extLst>
          </p:cNvPr>
          <p:cNvSpPr>
            <a:spLocks noGrp="1"/>
          </p:cNvSpPr>
          <p:nvPr>
            <p:ph type="sldNum" sz="quarter" idx="12"/>
          </p:nvPr>
        </p:nvSpPr>
        <p:spPr/>
        <p:txBody>
          <a:bodyPr/>
          <a:lstStyle/>
          <a:p>
            <a:fld id="{C2999AB3-89FB-4645-B7B4-91F3FB50593A}" type="slidenum">
              <a:rPr lang="en-IN" smtClean="0"/>
              <a:t>‹#›</a:t>
            </a:fld>
            <a:endParaRPr lang="en-IN"/>
          </a:p>
        </p:txBody>
      </p:sp>
    </p:spTree>
    <p:extLst>
      <p:ext uri="{BB962C8B-B14F-4D97-AF65-F5344CB8AC3E}">
        <p14:creationId xmlns:p14="http://schemas.microsoft.com/office/powerpoint/2010/main" val="3582203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243C3C72-095C-2E49-BB63-FD34E3164C70}"/>
              </a:ext>
            </a:extLst>
          </p:cNvPr>
          <p:cNvSpPr>
            <a:spLocks noGrp="1"/>
          </p:cNvSpPr>
          <p:nvPr userDrawn="1">
            <p:ph type="body" sz="quarter" idx="12" hasCustomPrompt="1"/>
          </p:nvPr>
        </p:nvSpPr>
        <p:spPr>
          <a:xfrm>
            <a:off x="1127981" y="1583487"/>
            <a:ext cx="9936041" cy="1845509"/>
          </a:xfrm>
          <a:prstGeom prst="rect">
            <a:avLst/>
          </a:prstGeom>
        </p:spPr>
        <p:txBody>
          <a:bodyPr anchor="b"/>
          <a:lstStyle>
            <a:lvl1pPr marL="0" indent="0" algn="ctr" defTabSz="1219170" rtl="0" eaLnBrk="1" latinLnBrk="1" hangingPunct="1">
              <a:lnSpc>
                <a:spcPct val="90000"/>
              </a:lnSpc>
              <a:spcBef>
                <a:spcPct val="20000"/>
              </a:spcBef>
              <a:buNone/>
              <a:defRPr lang="en-GB" altLang="ko-KR" sz="4800" kern="1200" dirty="0">
                <a:solidFill>
                  <a:srgbClr val="F3723D"/>
                </a:solidFill>
                <a:latin typeface="Arial" panose="020B0604020202020204" pitchFamily="34" charset="0"/>
                <a:ea typeface="+mn-ea"/>
                <a:cs typeface="Arial" panose="020B0604020202020204" pitchFamily="34" charset="0"/>
              </a:defRPr>
            </a:lvl1pPr>
          </a:lstStyle>
          <a:p>
            <a:pPr lvl="0"/>
            <a:r>
              <a:rPr lang="en-GB" altLang="ko-KR" dirty="0"/>
              <a:t>Main Heading</a:t>
            </a:r>
          </a:p>
        </p:txBody>
      </p:sp>
      <p:cxnSp>
        <p:nvCxnSpPr>
          <p:cNvPr id="8" name="Straight Connector 7">
            <a:extLst>
              <a:ext uri="{FF2B5EF4-FFF2-40B4-BE49-F238E27FC236}">
                <a16:creationId xmlns:a16="http://schemas.microsoft.com/office/drawing/2014/main" id="{0A650CA3-1699-164D-AB8D-DA6A4ABFDDE7}"/>
              </a:ext>
            </a:extLst>
          </p:cNvPr>
          <p:cNvCxnSpPr>
            <a:cxnSpLocks/>
          </p:cNvCxnSpPr>
          <p:nvPr userDrawn="1"/>
        </p:nvCxnSpPr>
        <p:spPr>
          <a:xfrm flipH="1">
            <a:off x="1127981" y="3429001"/>
            <a:ext cx="9936041"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4E790429-4C48-8C4E-8765-731653FFDB95}"/>
              </a:ext>
            </a:extLst>
          </p:cNvPr>
          <p:cNvSpPr txBox="1"/>
          <p:nvPr userDrawn="1"/>
        </p:nvSpPr>
        <p:spPr>
          <a:xfrm>
            <a:off x="4682435" y="6506063"/>
            <a:ext cx="2709032"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10" name="TextBox 9">
            <a:extLst>
              <a:ext uri="{FF2B5EF4-FFF2-40B4-BE49-F238E27FC236}">
                <a16:creationId xmlns:a16="http://schemas.microsoft.com/office/drawing/2014/main" id="{A71B890F-9BE2-6648-98B0-9DA50AEAE179}"/>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B013C395-2AD3-C19B-665F-2E5C43FA984D}"/>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18972686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521">
          <p15:clr>
            <a:srgbClr val="FBAE40"/>
          </p15:clr>
        </p15:guide>
        <p15:guide id="8" orient="horz" pos="3117">
          <p15:clr>
            <a:srgbClr val="FBAE40"/>
          </p15:clr>
        </p15:guide>
        <p15:guide id="9" pos="555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B676BBC-B827-F840-85A6-4DE2F9AE4C51}"/>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tx1">
                    <a:lumMod val="50000"/>
                    <a:lumOff val="50000"/>
                  </a:schemeClr>
                </a:solidFill>
                <a:latin typeface="Kobern" pitchFamily="2" charset="77"/>
                <a:ea typeface="Cambria Math" panose="02040503050406030204" pitchFamily="18" charset="0"/>
              </a:rPr>
              <a:t>© 2025 | Lakshmikumaran &amp; Sridharan</a:t>
            </a:r>
          </a:p>
        </p:txBody>
      </p:sp>
      <p:sp>
        <p:nvSpPr>
          <p:cNvPr id="12" name="TextBox 11">
            <a:extLst>
              <a:ext uri="{FF2B5EF4-FFF2-40B4-BE49-F238E27FC236}">
                <a16:creationId xmlns:a16="http://schemas.microsoft.com/office/drawing/2014/main" id="{396B9775-8B88-FE44-B5D9-D441E1F68BC1}"/>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tx1">
                    <a:lumMod val="50000"/>
                    <a:lumOff val="50000"/>
                  </a:schemeClr>
                </a:solidFill>
                <a:latin typeface="Kobern" pitchFamily="2" charset="77"/>
                <a:ea typeface="Cambria Math" panose="02040503050406030204" pitchFamily="18" charset="0"/>
              </a:rPr>
              <a:t>|  </a:t>
            </a:r>
            <a:fld id="{C3E422BB-8672-794B-8219-0F273464E628}" type="slidenum">
              <a:rPr lang="en-US" sz="1067" b="0" i="0" cap="none" spc="133" baseline="0" smtClean="0">
                <a:solidFill>
                  <a:schemeClr val="tx1">
                    <a:lumMod val="50000"/>
                    <a:lumOff val="50000"/>
                  </a:schemeClr>
                </a:solidFill>
                <a:latin typeface="Kobern" pitchFamily="2" charset="77"/>
                <a:ea typeface="Cambria Math" panose="02040503050406030204" pitchFamily="18"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tx1">
                  <a:lumMod val="50000"/>
                  <a:lumOff val="50000"/>
                </a:schemeClr>
              </a:solidFill>
              <a:latin typeface="Kobern" pitchFamily="2" charset="77"/>
              <a:ea typeface="Cambria Math" panose="02040503050406030204" pitchFamily="18" charset="0"/>
            </a:endParaRPr>
          </a:p>
        </p:txBody>
      </p:sp>
      <p:sp>
        <p:nvSpPr>
          <p:cNvPr id="7" name="TextBox 6">
            <a:extLst>
              <a:ext uri="{FF2B5EF4-FFF2-40B4-BE49-F238E27FC236}">
                <a16:creationId xmlns:a16="http://schemas.microsoft.com/office/drawing/2014/main" id="{44E65AD8-70A7-514B-A1C1-156DB4192D20}"/>
              </a:ext>
            </a:extLst>
          </p:cNvPr>
          <p:cNvSpPr txBox="1"/>
          <p:nvPr userDrawn="1"/>
        </p:nvSpPr>
        <p:spPr>
          <a:xfrm>
            <a:off x="4800534" y="6506063"/>
            <a:ext cx="2590933"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Kobern" pitchFamily="2" charset="77"/>
                <a:ea typeface="Cambria Math" panose="02040503050406030204" pitchFamily="18" charset="0"/>
              </a:rPr>
              <a:t>Strictly Confidential </a:t>
            </a:r>
          </a:p>
        </p:txBody>
      </p:sp>
      <p:sp>
        <p:nvSpPr>
          <p:cNvPr id="5" name="Rectangle 4">
            <a:extLst>
              <a:ext uri="{FF2B5EF4-FFF2-40B4-BE49-F238E27FC236}">
                <a16:creationId xmlns:a16="http://schemas.microsoft.com/office/drawing/2014/main" id="{6B7C0116-9EC8-F14A-81F2-0F432CF17060}"/>
              </a:ext>
            </a:extLst>
          </p:cNvPr>
          <p:cNvSpPr/>
          <p:nvPr userDrawn="1"/>
        </p:nvSpPr>
        <p:spPr>
          <a:xfrm>
            <a:off x="2026026" y="2789519"/>
            <a:ext cx="1278964" cy="1278964"/>
          </a:xfrm>
          <a:prstGeom prst="rect">
            <a:avLst/>
          </a:prstGeom>
          <a:solidFill>
            <a:srgbClr val="333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A6576452-74C0-144F-9757-1789156799F2}"/>
              </a:ext>
            </a:extLst>
          </p:cNvPr>
          <p:cNvSpPr/>
          <p:nvPr userDrawn="1"/>
        </p:nvSpPr>
        <p:spPr>
          <a:xfrm>
            <a:off x="3398223" y="2789519"/>
            <a:ext cx="1278964" cy="1278964"/>
          </a:xfrm>
          <a:prstGeom prst="rect">
            <a:avLst/>
          </a:prstGeom>
          <a:solidFill>
            <a:srgbClr val="44B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7C1AF39B-2CA9-4542-9305-F691FD790E5D}"/>
              </a:ext>
            </a:extLst>
          </p:cNvPr>
          <p:cNvSpPr/>
          <p:nvPr userDrawn="1"/>
        </p:nvSpPr>
        <p:spPr>
          <a:xfrm>
            <a:off x="4770421" y="2789519"/>
            <a:ext cx="1278964" cy="1278964"/>
          </a:xfrm>
          <a:prstGeom prst="rect">
            <a:avLst/>
          </a:prstGeom>
          <a:solidFill>
            <a:srgbClr val="92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15C03592-4C33-8D46-B8AD-03A92046500A}"/>
              </a:ext>
            </a:extLst>
          </p:cNvPr>
          <p:cNvSpPr/>
          <p:nvPr userDrawn="1"/>
        </p:nvSpPr>
        <p:spPr>
          <a:xfrm>
            <a:off x="6142618" y="2789519"/>
            <a:ext cx="1278964" cy="1278964"/>
          </a:xfrm>
          <a:prstGeom prst="rect">
            <a:avLst/>
          </a:prstGeom>
          <a:solidFill>
            <a:srgbClr val="F26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F397FD26-BF5E-7B44-88FF-A617ACD05A6D}"/>
              </a:ext>
            </a:extLst>
          </p:cNvPr>
          <p:cNvSpPr/>
          <p:nvPr userDrawn="1"/>
        </p:nvSpPr>
        <p:spPr>
          <a:xfrm>
            <a:off x="7514815" y="2789519"/>
            <a:ext cx="1278964" cy="1278964"/>
          </a:xfrm>
          <a:prstGeom prst="rect">
            <a:avLst/>
          </a:prstGeom>
          <a:solidFill>
            <a:srgbClr val="F2A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852112D1-C421-754A-8C1E-330818852ABA}"/>
              </a:ext>
            </a:extLst>
          </p:cNvPr>
          <p:cNvSpPr/>
          <p:nvPr userDrawn="1"/>
        </p:nvSpPr>
        <p:spPr>
          <a:xfrm>
            <a:off x="8887013" y="2789519"/>
            <a:ext cx="1278964" cy="1278964"/>
          </a:xfrm>
          <a:prstGeom prst="rect">
            <a:avLst/>
          </a:prstGeom>
          <a:solidFill>
            <a:srgbClr val="00A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E5362A48-E9CA-2B43-AC35-EC41A4635CEF}"/>
              </a:ext>
            </a:extLst>
          </p:cNvPr>
          <p:cNvSpPr txBox="1"/>
          <p:nvPr userDrawn="1"/>
        </p:nvSpPr>
        <p:spPr>
          <a:xfrm>
            <a:off x="3812989" y="1912471"/>
            <a:ext cx="4980791" cy="461665"/>
          </a:xfrm>
          <a:prstGeom prst="rect">
            <a:avLst/>
          </a:prstGeom>
          <a:noFill/>
        </p:spPr>
        <p:txBody>
          <a:bodyPr wrap="square" rtlCol="0">
            <a:spAutoFit/>
          </a:bodyPr>
          <a:lstStyle/>
          <a:p>
            <a:pPr algn="ctr"/>
            <a:r>
              <a:rPr lang="en-US" sz="2400" dirty="0" err="1">
                <a:solidFill>
                  <a:schemeClr val="bg1"/>
                </a:solidFill>
                <a:latin typeface="Kobern" pitchFamily="2" charset="77"/>
              </a:rPr>
              <a:t>Colour</a:t>
            </a:r>
            <a:r>
              <a:rPr lang="en-US" sz="2400" dirty="0">
                <a:solidFill>
                  <a:schemeClr val="bg1"/>
                </a:solidFill>
                <a:latin typeface="Kobern" pitchFamily="2" charset="77"/>
              </a:rPr>
              <a:t> Palette for diagrams</a:t>
            </a:r>
          </a:p>
        </p:txBody>
      </p:sp>
    </p:spTree>
    <p:extLst>
      <p:ext uri="{BB962C8B-B14F-4D97-AF65-F5344CB8AC3E}">
        <p14:creationId xmlns:p14="http://schemas.microsoft.com/office/powerpoint/2010/main" val="367696563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over Slide_Style1">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01F1F229-44B5-044D-9BFD-8D1CCCDAB979}"/>
              </a:ext>
            </a:extLst>
          </p:cNvPr>
          <p:cNvSpPr>
            <a:spLocks noGrp="1"/>
          </p:cNvSpPr>
          <p:nvPr>
            <p:ph type="body" sz="quarter" idx="10" hasCustomPrompt="1"/>
          </p:nvPr>
        </p:nvSpPr>
        <p:spPr>
          <a:xfrm>
            <a:off x="381692" y="1039389"/>
            <a:ext cx="10211545" cy="2097433"/>
          </a:xfrm>
          <a:prstGeom prst="rect">
            <a:avLst/>
          </a:prstGeom>
        </p:spPr>
        <p:txBody>
          <a:bodyPr anchor="b"/>
          <a:lstStyle>
            <a:lvl1pPr marL="0" indent="0" algn="l">
              <a:lnSpc>
                <a:spcPct val="100000"/>
              </a:lnSpc>
              <a:buNone/>
              <a:defRPr sz="4800" b="0" i="0" spc="0" baseline="0">
                <a:solidFill>
                  <a:srgbClr val="F27043"/>
                </a:solidFill>
                <a:latin typeface="Arial" panose="020B0604020202020204" pitchFamily="34" charset="0"/>
                <a:cs typeface="Arial" pitchFamily="34" charset="0"/>
              </a:defRPr>
            </a:lvl1pPr>
          </a:lstStyle>
          <a:p>
            <a:pPr lvl="0"/>
            <a:r>
              <a:rPr lang="en-GB" altLang="ko-KR" dirty="0"/>
              <a:t>Presentation heading</a:t>
            </a:r>
          </a:p>
        </p:txBody>
      </p:sp>
      <p:sp>
        <p:nvSpPr>
          <p:cNvPr id="24" name="Text Placeholder 9">
            <a:extLst>
              <a:ext uri="{FF2B5EF4-FFF2-40B4-BE49-F238E27FC236}">
                <a16:creationId xmlns:a16="http://schemas.microsoft.com/office/drawing/2014/main" id="{FE862294-9128-BB43-85D3-5DF81D34B0AC}"/>
              </a:ext>
            </a:extLst>
          </p:cNvPr>
          <p:cNvSpPr>
            <a:spLocks noGrp="1"/>
          </p:cNvSpPr>
          <p:nvPr>
            <p:ph type="body" sz="quarter" idx="11" hasCustomPrompt="1"/>
          </p:nvPr>
        </p:nvSpPr>
        <p:spPr>
          <a:xfrm>
            <a:off x="410142" y="3185397"/>
            <a:ext cx="10211545" cy="369329"/>
          </a:xfrm>
          <a:prstGeom prst="rect">
            <a:avLst/>
          </a:prstGeom>
        </p:spPr>
        <p:txBody>
          <a:bodyPr anchor="ctr"/>
          <a:lstStyle>
            <a:lvl1pPr marL="0" indent="0" algn="l" defTabSz="1219170" rtl="0" eaLnBrk="1" latinLnBrk="1" hangingPunct="1">
              <a:spcBef>
                <a:spcPts val="0"/>
              </a:spcBef>
              <a:spcAft>
                <a:spcPts val="667"/>
              </a:spcAft>
              <a:buClr>
                <a:srgbClr val="F3723D"/>
              </a:buClr>
              <a:buNone/>
              <a:defRPr lang="en-GB" altLang="ko-KR" sz="1733" kern="1200" cap="all" spc="133"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Sub heading</a:t>
            </a:r>
          </a:p>
        </p:txBody>
      </p:sp>
      <p:grpSp>
        <p:nvGrpSpPr>
          <p:cNvPr id="2" name="Group 1">
            <a:extLst>
              <a:ext uri="{FF2B5EF4-FFF2-40B4-BE49-F238E27FC236}">
                <a16:creationId xmlns:a16="http://schemas.microsoft.com/office/drawing/2014/main" id="{A2465F8C-F48D-904C-BAE9-FA482E63658D}"/>
              </a:ext>
            </a:extLst>
          </p:cNvPr>
          <p:cNvGrpSpPr/>
          <p:nvPr userDrawn="1"/>
        </p:nvGrpSpPr>
        <p:grpSpPr>
          <a:xfrm>
            <a:off x="528124" y="3149731"/>
            <a:ext cx="7272499" cy="429623"/>
            <a:chOff x="396094" y="2057497"/>
            <a:chExt cx="3024000" cy="322217"/>
          </a:xfrm>
        </p:grpSpPr>
        <p:cxnSp>
          <p:nvCxnSpPr>
            <p:cNvPr id="23" name="Straight Connector 22">
              <a:extLst>
                <a:ext uri="{FF2B5EF4-FFF2-40B4-BE49-F238E27FC236}">
                  <a16:creationId xmlns:a16="http://schemas.microsoft.com/office/drawing/2014/main" id="{692D7990-CF10-674F-97E9-32B04522A23E}"/>
                </a:ext>
              </a:extLst>
            </p:cNvPr>
            <p:cNvCxnSpPr>
              <a:cxnSpLocks/>
            </p:cNvCxnSpPr>
            <p:nvPr userDrawn="1"/>
          </p:nvCxnSpPr>
          <p:spPr>
            <a:xfrm flipH="1">
              <a:off x="396094" y="2057497"/>
              <a:ext cx="3024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800B238B-B3CD-8446-9FD4-DE314A407374}"/>
                </a:ext>
              </a:extLst>
            </p:cNvPr>
            <p:cNvCxnSpPr>
              <a:cxnSpLocks/>
            </p:cNvCxnSpPr>
            <p:nvPr userDrawn="1"/>
          </p:nvCxnSpPr>
          <p:spPr>
            <a:xfrm flipH="1">
              <a:off x="396094" y="2379714"/>
              <a:ext cx="3024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294B6653-5E1E-8641-8A96-E17BBF32D0B6}"/>
              </a:ext>
            </a:extLst>
          </p:cNvPr>
          <p:cNvSpPr/>
          <p:nvPr userDrawn="1"/>
        </p:nvSpPr>
        <p:spPr>
          <a:xfrm>
            <a:off x="9391136" y="6381961"/>
            <a:ext cx="2416815" cy="256545"/>
          </a:xfrm>
          <a:prstGeom prst="rect">
            <a:avLst/>
          </a:prstGeom>
        </p:spPr>
        <p:txBody>
          <a:bodyPr wrap="none">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altLang="ko-KR" sz="1067" b="0" i="0" kern="1200" cap="all" spc="267" baseline="0" dirty="0" err="1">
                <a:solidFill>
                  <a:schemeClr val="bg1"/>
                </a:solidFill>
                <a:latin typeface="Arial" panose="020B0604020202020204" pitchFamily="34" charset="0"/>
                <a:ea typeface="Cambria Math" panose="02040503050406030204" pitchFamily="18" charset="0"/>
                <a:cs typeface="Arial" panose="020B0604020202020204" pitchFamily="34" charset="0"/>
              </a:rPr>
              <a:t>www.lakshmisri.com</a:t>
            </a:r>
            <a:endParaRPr lang="en-US" altLang="ko-KR" sz="1067" b="0" i="0" kern="1200" cap="all" spc="267" baseline="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4" name="Picture 3" descr="A black and white logo&#10;&#10;Description automatically generated">
            <a:extLst>
              <a:ext uri="{FF2B5EF4-FFF2-40B4-BE49-F238E27FC236}">
                <a16:creationId xmlns:a16="http://schemas.microsoft.com/office/drawing/2014/main" id="{08EB2FE2-EABE-F57E-DA77-80EDA7F141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1465" t="35225" r="21879" b="29390"/>
          <a:stretch/>
        </p:blipFill>
        <p:spPr>
          <a:xfrm>
            <a:off x="411246" y="5696508"/>
            <a:ext cx="2766031" cy="971744"/>
          </a:xfrm>
          <a:prstGeom prst="rect">
            <a:avLst/>
          </a:prstGeom>
        </p:spPr>
      </p:pic>
    </p:spTree>
    <p:extLst>
      <p:ext uri="{BB962C8B-B14F-4D97-AF65-F5344CB8AC3E}">
        <p14:creationId xmlns:p14="http://schemas.microsoft.com/office/powerpoint/2010/main" val="35779958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249">
          <p15:clr>
            <a:srgbClr val="FBAE40"/>
          </p15:clr>
        </p15:guide>
        <p15:guide id="6" pos="5692">
          <p15:clr>
            <a:srgbClr val="FBAE40"/>
          </p15:clr>
        </p15:guide>
        <p15:guide id="7" pos="453">
          <p15:clr>
            <a:srgbClr val="FBAE40"/>
          </p15:clr>
        </p15:guide>
        <p15:guide id="8" orient="horz" pos="3117">
          <p15:clr>
            <a:srgbClr val="FBAE40"/>
          </p15:clr>
        </p15:guide>
        <p15:guide id="9" pos="564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ver Slide_Style1">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74B04133-4FEA-A14B-982F-DCCCD0EF0ACB}"/>
              </a:ext>
            </a:extLst>
          </p:cNvPr>
          <p:cNvSpPr>
            <a:spLocks noGrp="1"/>
          </p:cNvSpPr>
          <p:nvPr>
            <p:ph type="body" sz="quarter" idx="10" hasCustomPrompt="1"/>
          </p:nvPr>
        </p:nvSpPr>
        <p:spPr>
          <a:xfrm>
            <a:off x="381692" y="2236699"/>
            <a:ext cx="10334435" cy="2008852"/>
          </a:xfrm>
          <a:prstGeom prst="rect">
            <a:avLst/>
          </a:prstGeom>
        </p:spPr>
        <p:txBody>
          <a:bodyPr anchor="b"/>
          <a:lstStyle>
            <a:lvl1pPr marL="0" indent="0" algn="l">
              <a:lnSpc>
                <a:spcPct val="100000"/>
              </a:lnSpc>
              <a:buNone/>
              <a:defRPr sz="4800" b="0" i="0" spc="0" baseline="0">
                <a:solidFill>
                  <a:srgbClr val="F27043"/>
                </a:solidFill>
                <a:latin typeface="+mj-lt"/>
                <a:cs typeface="Arial" pitchFamily="34" charset="0"/>
              </a:defRPr>
            </a:lvl1pPr>
          </a:lstStyle>
          <a:p>
            <a:pPr lvl="0"/>
            <a:r>
              <a:rPr lang="en-GB" altLang="ko-KR" dirty="0"/>
              <a:t>Presentation Heading</a:t>
            </a:r>
          </a:p>
        </p:txBody>
      </p:sp>
      <p:sp>
        <p:nvSpPr>
          <p:cNvPr id="17" name="Text Placeholder 9">
            <a:extLst>
              <a:ext uri="{FF2B5EF4-FFF2-40B4-BE49-F238E27FC236}">
                <a16:creationId xmlns:a16="http://schemas.microsoft.com/office/drawing/2014/main" id="{DA16FB22-503E-8C46-A162-D7B6F7F6CCA6}"/>
              </a:ext>
            </a:extLst>
          </p:cNvPr>
          <p:cNvSpPr>
            <a:spLocks noGrp="1"/>
          </p:cNvSpPr>
          <p:nvPr>
            <p:ph type="body" sz="quarter" idx="11" hasCustomPrompt="1"/>
          </p:nvPr>
        </p:nvSpPr>
        <p:spPr>
          <a:xfrm>
            <a:off x="410141" y="4294126"/>
            <a:ext cx="8160000" cy="369329"/>
          </a:xfrm>
          <a:prstGeom prst="rect">
            <a:avLst/>
          </a:prstGeom>
        </p:spPr>
        <p:txBody>
          <a:bodyPr anchor="ctr"/>
          <a:lstStyle>
            <a:lvl1pPr marL="0" indent="0" algn="l" defTabSz="1219170" rtl="0" eaLnBrk="1" latinLnBrk="1" hangingPunct="1">
              <a:spcBef>
                <a:spcPts val="0"/>
              </a:spcBef>
              <a:spcAft>
                <a:spcPts val="667"/>
              </a:spcAft>
              <a:buClr>
                <a:srgbClr val="F3723D"/>
              </a:buClr>
              <a:buNone/>
              <a:defRPr lang="en-GB" altLang="ko-KR" sz="1733" kern="1200" cap="all" spc="133"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Subheading</a:t>
            </a:r>
          </a:p>
        </p:txBody>
      </p:sp>
      <p:grpSp>
        <p:nvGrpSpPr>
          <p:cNvPr id="2" name="Group 1">
            <a:extLst>
              <a:ext uri="{FF2B5EF4-FFF2-40B4-BE49-F238E27FC236}">
                <a16:creationId xmlns:a16="http://schemas.microsoft.com/office/drawing/2014/main" id="{7470290C-21E8-F861-2D67-35F4C3E59FC7}"/>
              </a:ext>
            </a:extLst>
          </p:cNvPr>
          <p:cNvGrpSpPr/>
          <p:nvPr userDrawn="1"/>
        </p:nvGrpSpPr>
        <p:grpSpPr>
          <a:xfrm>
            <a:off x="528125" y="4258461"/>
            <a:ext cx="7665312" cy="429623"/>
            <a:chOff x="396094" y="3193845"/>
            <a:chExt cx="6120000" cy="322217"/>
          </a:xfrm>
        </p:grpSpPr>
        <p:cxnSp>
          <p:nvCxnSpPr>
            <p:cNvPr id="16" name="Straight Connector 15">
              <a:extLst>
                <a:ext uri="{FF2B5EF4-FFF2-40B4-BE49-F238E27FC236}">
                  <a16:creationId xmlns:a16="http://schemas.microsoft.com/office/drawing/2014/main" id="{C4E79E0D-45BA-C44F-A3B1-1D1EB6C3543E}"/>
                </a:ext>
              </a:extLst>
            </p:cNvPr>
            <p:cNvCxnSpPr>
              <a:cxnSpLocks/>
            </p:cNvCxnSpPr>
            <p:nvPr userDrawn="1"/>
          </p:nvCxnSpPr>
          <p:spPr>
            <a:xfrm flipH="1">
              <a:off x="396094" y="3193845"/>
              <a:ext cx="6120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E406F8E-7D66-7341-B591-119AAB54E59A}"/>
                </a:ext>
              </a:extLst>
            </p:cNvPr>
            <p:cNvCxnSpPr>
              <a:cxnSpLocks/>
            </p:cNvCxnSpPr>
            <p:nvPr userDrawn="1"/>
          </p:nvCxnSpPr>
          <p:spPr>
            <a:xfrm flipH="1">
              <a:off x="396094" y="3516062"/>
              <a:ext cx="6120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8760F543-8536-0E4E-92BC-50C698013F21}"/>
              </a:ext>
            </a:extLst>
          </p:cNvPr>
          <p:cNvSpPr/>
          <p:nvPr userDrawn="1"/>
        </p:nvSpPr>
        <p:spPr>
          <a:xfrm>
            <a:off x="384089" y="6381961"/>
            <a:ext cx="2416815" cy="25654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ko-KR" sz="1067" b="0" i="0" kern="1200" cap="all" spc="267" baseline="0" dirty="0" err="1">
                <a:solidFill>
                  <a:schemeClr val="bg1"/>
                </a:solidFill>
                <a:latin typeface="Arial" panose="020B0604020202020204" pitchFamily="34" charset="0"/>
                <a:ea typeface="Cambria Math" panose="02040503050406030204" pitchFamily="18" charset="0"/>
                <a:cs typeface="Arial" panose="020B0604020202020204" pitchFamily="34" charset="0"/>
              </a:rPr>
              <a:t>www.lakshmisri.com</a:t>
            </a:r>
            <a:endParaRPr lang="en-US" altLang="ko-KR" sz="1067" b="0" i="0" kern="1200" cap="all" spc="267" baseline="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5" name="Picture 4" descr="A black and white logo&#10;&#10;Description automatically generated">
            <a:extLst>
              <a:ext uri="{FF2B5EF4-FFF2-40B4-BE49-F238E27FC236}">
                <a16:creationId xmlns:a16="http://schemas.microsoft.com/office/drawing/2014/main" id="{2F29DFF9-2062-D5DA-1719-B618759631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1465" t="35225" r="21879" b="29390"/>
          <a:stretch/>
        </p:blipFill>
        <p:spPr>
          <a:xfrm>
            <a:off x="410140" y="340428"/>
            <a:ext cx="2766031" cy="971744"/>
          </a:xfrm>
          <a:prstGeom prst="rect">
            <a:avLst/>
          </a:prstGeom>
        </p:spPr>
      </p:pic>
    </p:spTree>
    <p:extLst>
      <p:ext uri="{BB962C8B-B14F-4D97-AF65-F5344CB8AC3E}">
        <p14:creationId xmlns:p14="http://schemas.microsoft.com/office/powerpoint/2010/main" val="29285066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317">
          <p15:clr>
            <a:srgbClr val="FBAE40"/>
          </p15:clr>
        </p15:guide>
        <p15:guide id="6" pos="5692">
          <p15:clr>
            <a:srgbClr val="FBAE40"/>
          </p15:clr>
        </p15:guide>
        <p15:guide id="7" pos="453">
          <p15:clr>
            <a:srgbClr val="FBAE40"/>
          </p15:clr>
        </p15:guide>
        <p15:guide id="8" orient="horz" pos="3117">
          <p15:clr>
            <a:srgbClr val="FBAE40"/>
          </p15:clr>
        </p15:guide>
        <p15:guide id="9" pos="564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over Slide_Style1">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74B04133-4FEA-A14B-982F-DCCCD0EF0ACB}"/>
              </a:ext>
            </a:extLst>
          </p:cNvPr>
          <p:cNvSpPr>
            <a:spLocks noGrp="1"/>
          </p:cNvSpPr>
          <p:nvPr>
            <p:ph type="body" sz="quarter" idx="10" hasCustomPrompt="1"/>
          </p:nvPr>
        </p:nvSpPr>
        <p:spPr>
          <a:xfrm>
            <a:off x="381692" y="1802390"/>
            <a:ext cx="10334435" cy="2730421"/>
          </a:xfrm>
          <a:prstGeom prst="rect">
            <a:avLst/>
          </a:prstGeom>
        </p:spPr>
        <p:txBody>
          <a:bodyPr anchor="b"/>
          <a:lstStyle>
            <a:lvl1pPr marL="0" indent="0" algn="l">
              <a:lnSpc>
                <a:spcPct val="100000"/>
              </a:lnSpc>
              <a:buNone/>
              <a:defRPr sz="4800" b="0" i="0" spc="0" baseline="0">
                <a:solidFill>
                  <a:srgbClr val="F27043"/>
                </a:solidFill>
                <a:latin typeface="Arial" panose="020B0604020202020204" pitchFamily="34" charset="0"/>
                <a:cs typeface="Arial" pitchFamily="34" charset="0"/>
              </a:defRPr>
            </a:lvl1pPr>
          </a:lstStyle>
          <a:p>
            <a:pPr lvl="0"/>
            <a:r>
              <a:rPr lang="en-GB" altLang="ko-KR" dirty="0"/>
              <a:t>Presentation Heading</a:t>
            </a:r>
          </a:p>
        </p:txBody>
      </p:sp>
      <p:cxnSp>
        <p:nvCxnSpPr>
          <p:cNvPr id="16" name="Straight Connector 15">
            <a:extLst>
              <a:ext uri="{FF2B5EF4-FFF2-40B4-BE49-F238E27FC236}">
                <a16:creationId xmlns:a16="http://schemas.microsoft.com/office/drawing/2014/main" id="{C4E79E0D-45BA-C44F-A3B1-1D1EB6C3543E}"/>
              </a:ext>
            </a:extLst>
          </p:cNvPr>
          <p:cNvCxnSpPr>
            <a:cxnSpLocks/>
          </p:cNvCxnSpPr>
          <p:nvPr userDrawn="1"/>
        </p:nvCxnSpPr>
        <p:spPr>
          <a:xfrm flipH="1">
            <a:off x="528125" y="4545719"/>
            <a:ext cx="8160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17" name="Text Placeholder 9">
            <a:extLst>
              <a:ext uri="{FF2B5EF4-FFF2-40B4-BE49-F238E27FC236}">
                <a16:creationId xmlns:a16="http://schemas.microsoft.com/office/drawing/2014/main" id="{DA16FB22-503E-8C46-A162-D7B6F7F6CCA6}"/>
              </a:ext>
            </a:extLst>
          </p:cNvPr>
          <p:cNvSpPr>
            <a:spLocks noGrp="1"/>
          </p:cNvSpPr>
          <p:nvPr>
            <p:ph type="body" sz="quarter" idx="11" hasCustomPrompt="1"/>
          </p:nvPr>
        </p:nvSpPr>
        <p:spPr>
          <a:xfrm>
            <a:off x="410141" y="4581385"/>
            <a:ext cx="8160000" cy="820668"/>
          </a:xfrm>
          <a:prstGeom prst="rect">
            <a:avLst/>
          </a:prstGeom>
        </p:spPr>
        <p:txBody>
          <a:bodyPr anchor="t"/>
          <a:lstStyle>
            <a:lvl1pPr marL="0" indent="0" algn="l" defTabSz="1219170" rtl="0" eaLnBrk="1" latinLnBrk="1" hangingPunct="1">
              <a:spcBef>
                <a:spcPts val="0"/>
              </a:spcBef>
              <a:spcAft>
                <a:spcPts val="667"/>
              </a:spcAft>
              <a:buClr>
                <a:srgbClr val="F3723D"/>
              </a:buClr>
              <a:buNone/>
              <a:defRPr lang="en-GB" altLang="ko-KR" sz="1733" kern="1200" cap="all" spc="133"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Subheading</a:t>
            </a:r>
          </a:p>
        </p:txBody>
      </p:sp>
      <p:cxnSp>
        <p:nvCxnSpPr>
          <p:cNvPr id="18" name="Straight Connector 17">
            <a:extLst>
              <a:ext uri="{FF2B5EF4-FFF2-40B4-BE49-F238E27FC236}">
                <a16:creationId xmlns:a16="http://schemas.microsoft.com/office/drawing/2014/main" id="{7E406F8E-7D66-7341-B591-119AAB54E59A}"/>
              </a:ext>
            </a:extLst>
          </p:cNvPr>
          <p:cNvCxnSpPr>
            <a:cxnSpLocks/>
          </p:cNvCxnSpPr>
          <p:nvPr userDrawn="1"/>
        </p:nvCxnSpPr>
        <p:spPr>
          <a:xfrm flipH="1">
            <a:off x="528125" y="5428631"/>
            <a:ext cx="8160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8760F543-8536-0E4E-92BC-50C698013F21}"/>
              </a:ext>
            </a:extLst>
          </p:cNvPr>
          <p:cNvSpPr/>
          <p:nvPr userDrawn="1"/>
        </p:nvSpPr>
        <p:spPr>
          <a:xfrm>
            <a:off x="384089" y="6381961"/>
            <a:ext cx="2416815" cy="25654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ko-KR" sz="1067" b="0" i="0" kern="1200" cap="all" spc="267" baseline="0" dirty="0" err="1">
                <a:solidFill>
                  <a:schemeClr val="bg1"/>
                </a:solidFill>
                <a:latin typeface="Arial" panose="020B0604020202020204" pitchFamily="34" charset="0"/>
                <a:ea typeface="Cambria Math" panose="02040503050406030204" pitchFamily="18" charset="0"/>
                <a:cs typeface="Arial" panose="020B0604020202020204" pitchFamily="34" charset="0"/>
              </a:rPr>
              <a:t>www.lakshmisri.com</a:t>
            </a:r>
            <a:endParaRPr lang="en-US" altLang="ko-KR" sz="1067" b="0" i="0" kern="1200" cap="all" spc="267" baseline="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2" name="Picture 1" descr="A black and white logo&#10;&#10;Description automatically generated">
            <a:extLst>
              <a:ext uri="{FF2B5EF4-FFF2-40B4-BE49-F238E27FC236}">
                <a16:creationId xmlns:a16="http://schemas.microsoft.com/office/drawing/2014/main" id="{3154D0C5-0370-33D7-6246-B3C7F39844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1465" t="35225" r="21879" b="29390"/>
          <a:stretch/>
        </p:blipFill>
        <p:spPr>
          <a:xfrm>
            <a:off x="410140" y="340428"/>
            <a:ext cx="2766031" cy="971744"/>
          </a:xfrm>
          <a:prstGeom prst="rect">
            <a:avLst/>
          </a:prstGeom>
        </p:spPr>
      </p:pic>
    </p:spTree>
    <p:extLst>
      <p:ext uri="{BB962C8B-B14F-4D97-AF65-F5344CB8AC3E}">
        <p14:creationId xmlns:p14="http://schemas.microsoft.com/office/powerpoint/2010/main" val="8999277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317">
          <p15:clr>
            <a:srgbClr val="FBAE40"/>
          </p15:clr>
        </p15:guide>
        <p15:guide id="6" pos="5692">
          <p15:clr>
            <a:srgbClr val="FBAE40"/>
          </p15:clr>
        </p15:guide>
        <p15:guide id="7" pos="453">
          <p15:clr>
            <a:srgbClr val="FBAE40"/>
          </p15:clr>
        </p15:guide>
        <p15:guide id="8" orient="horz" pos="3117">
          <p15:clr>
            <a:srgbClr val="FBAE40"/>
          </p15:clr>
        </p15:guide>
        <p15:guide id="9" pos="564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505439E-C36F-D343-AA6B-B6887833586F}"/>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
        <p:nvSpPr>
          <p:cNvPr id="20" name="TextBox 19">
            <a:extLst>
              <a:ext uri="{FF2B5EF4-FFF2-40B4-BE49-F238E27FC236}">
                <a16:creationId xmlns:a16="http://schemas.microsoft.com/office/drawing/2014/main" id="{BDD1FEA0-4813-5B4D-816A-D9A846B3E521}"/>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Kobern" pitchFamily="2" charset="77"/>
                <a:ea typeface="Cambria Math" panose="02040503050406030204" pitchFamily="18"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3" name="Text Placeholder 9">
            <a:extLst>
              <a:ext uri="{FF2B5EF4-FFF2-40B4-BE49-F238E27FC236}">
                <a16:creationId xmlns:a16="http://schemas.microsoft.com/office/drawing/2014/main" id="{387CC9BC-559B-3A44-B23C-F74A0D4AE33A}"/>
              </a:ext>
            </a:extLst>
          </p:cNvPr>
          <p:cNvSpPr>
            <a:spLocks noGrp="1"/>
          </p:cNvSpPr>
          <p:nvPr>
            <p:ph type="body" sz="quarter" idx="11"/>
          </p:nvPr>
        </p:nvSpPr>
        <p:spPr>
          <a:xfrm>
            <a:off x="317744" y="1266353"/>
            <a:ext cx="11462776" cy="5007257"/>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431800" y="1101276"/>
            <a:ext cx="111456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1" name="TextBox 10">
            <a:extLst>
              <a:ext uri="{FF2B5EF4-FFF2-40B4-BE49-F238E27FC236}">
                <a16:creationId xmlns:a16="http://schemas.microsoft.com/office/drawing/2014/main" id="{776D9A2F-E6E3-A744-9784-220EBF1917CA}"/>
              </a:ext>
            </a:extLst>
          </p:cNvPr>
          <p:cNvSpPr txBox="1"/>
          <p:nvPr userDrawn="1"/>
        </p:nvSpPr>
        <p:spPr>
          <a:xfrm>
            <a:off x="4647096" y="6506063"/>
            <a:ext cx="2744371"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284681803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431800" y="1101276"/>
            <a:ext cx="111456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graphicFrame>
        <p:nvGraphicFramePr>
          <p:cNvPr id="11" name="Table 10">
            <a:extLst>
              <a:ext uri="{FF2B5EF4-FFF2-40B4-BE49-F238E27FC236}">
                <a16:creationId xmlns:a16="http://schemas.microsoft.com/office/drawing/2014/main" id="{52C98A82-EDC9-1042-A6B2-0FE16F40BC44}"/>
              </a:ext>
            </a:extLst>
          </p:cNvPr>
          <p:cNvGraphicFramePr>
            <a:graphicFrameLocks noGrp="1"/>
          </p:cNvGraphicFramePr>
          <p:nvPr userDrawn="1">
            <p:extLst>
              <p:ext uri="{D42A27DB-BD31-4B8C-83A1-F6EECF244321}">
                <p14:modId xmlns:p14="http://schemas.microsoft.com/office/powerpoint/2010/main" val="605217354"/>
              </p:ext>
            </p:extLst>
          </p:nvPr>
        </p:nvGraphicFramePr>
        <p:xfrm>
          <a:off x="431325" y="1477875"/>
          <a:ext cx="10741714" cy="3862895"/>
        </p:xfrm>
        <a:graphic>
          <a:graphicData uri="http://schemas.openxmlformats.org/drawingml/2006/table">
            <a:tbl>
              <a:tblPr firstRow="1" bandRow="1">
                <a:tableStyleId>{2D5ABB26-0587-4C30-8999-92F81FD0307C}</a:tableStyleId>
              </a:tblPr>
              <a:tblGrid>
                <a:gridCol w="1594273">
                  <a:extLst>
                    <a:ext uri="{9D8B030D-6E8A-4147-A177-3AD203B41FA5}">
                      <a16:colId xmlns:a16="http://schemas.microsoft.com/office/drawing/2014/main" val="1463577077"/>
                    </a:ext>
                  </a:extLst>
                </a:gridCol>
                <a:gridCol w="2253081">
                  <a:extLst>
                    <a:ext uri="{9D8B030D-6E8A-4147-A177-3AD203B41FA5}">
                      <a16:colId xmlns:a16="http://schemas.microsoft.com/office/drawing/2014/main" val="1096806757"/>
                    </a:ext>
                  </a:extLst>
                </a:gridCol>
                <a:gridCol w="3374745">
                  <a:extLst>
                    <a:ext uri="{9D8B030D-6E8A-4147-A177-3AD203B41FA5}">
                      <a16:colId xmlns:a16="http://schemas.microsoft.com/office/drawing/2014/main" val="925002539"/>
                    </a:ext>
                  </a:extLst>
                </a:gridCol>
                <a:gridCol w="3519615">
                  <a:extLst>
                    <a:ext uri="{9D8B030D-6E8A-4147-A177-3AD203B41FA5}">
                      <a16:colId xmlns:a16="http://schemas.microsoft.com/office/drawing/2014/main" val="2774645919"/>
                    </a:ext>
                  </a:extLst>
                </a:gridCol>
              </a:tblGrid>
              <a:tr h="458719">
                <a:tc>
                  <a:txBody>
                    <a:bodyPr/>
                    <a:lstStyle/>
                    <a:p>
                      <a:pPr marL="0" algn="l" defTabSz="1219170" rtl="0" eaLnBrk="1" latinLnBrk="1" hangingPunct="1">
                        <a:spcAft>
                          <a:spcPts val="0"/>
                        </a:spcAft>
                      </a:pPr>
                      <a:r>
                        <a:rPr lang="en-US" sz="1700" kern="1200" dirty="0">
                          <a:solidFill>
                            <a:srgbClr val="F3723B"/>
                          </a:solidFill>
                          <a:effectLst/>
                          <a:latin typeface="Arial" panose="020B0604020202020204" pitchFamily="34" charset="0"/>
                          <a:cs typeface="Arial" panose="020B0604020202020204" pitchFamily="34" charset="0"/>
                        </a:rPr>
                        <a:t>Heading</a:t>
                      </a:r>
                      <a:endParaRPr lang="en-IN" sz="1700" b="1" kern="1200" dirty="0">
                        <a:solidFill>
                          <a:srgbClr val="F3723B"/>
                        </a:solidFill>
                        <a:effectLst/>
                        <a:latin typeface="Arial" panose="020B0604020202020204" pitchFamily="34" charset="0"/>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rgbClr val="F3723B"/>
                          </a:solidFill>
                          <a:effectLst/>
                          <a:latin typeface="Arial" panose="020B0604020202020204" pitchFamily="34" charset="0"/>
                          <a:cs typeface="Arial" panose="020B0604020202020204" pitchFamily="34" charset="0"/>
                        </a:rPr>
                        <a:t>Heading</a:t>
                      </a:r>
                      <a:endParaRPr lang="en-IN" sz="1700" b="1" kern="1200" dirty="0">
                        <a:solidFill>
                          <a:srgbClr val="F3723B"/>
                        </a:solidFill>
                        <a:effectLst/>
                        <a:latin typeface="Arial" panose="020B0604020202020204" pitchFamily="34" charset="0"/>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rgbClr val="F3723B"/>
                          </a:solidFill>
                          <a:effectLst/>
                          <a:latin typeface="Arial" panose="020B0604020202020204" pitchFamily="34" charset="0"/>
                          <a:cs typeface="Arial" panose="020B0604020202020204" pitchFamily="34" charset="0"/>
                        </a:rPr>
                        <a:t>Heading</a:t>
                      </a:r>
                      <a:endParaRPr lang="en-IN" sz="1700" b="1" kern="1200" dirty="0">
                        <a:solidFill>
                          <a:srgbClr val="F3723B"/>
                        </a:solidFill>
                        <a:effectLst/>
                        <a:latin typeface="Arial" panose="020B0604020202020204" pitchFamily="34" charset="0"/>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rgbClr val="F3723B"/>
                          </a:solidFill>
                          <a:effectLst/>
                          <a:latin typeface="Arial" panose="020B0604020202020204" pitchFamily="34" charset="0"/>
                          <a:cs typeface="Arial" panose="020B0604020202020204" pitchFamily="34" charset="0"/>
                        </a:rPr>
                        <a:t>Heading</a:t>
                      </a:r>
                      <a:endParaRPr lang="en-IN" sz="1700" b="1" kern="1200" dirty="0">
                        <a:solidFill>
                          <a:srgbClr val="F3723B"/>
                        </a:solidFill>
                        <a:effectLst/>
                        <a:latin typeface="Arial" panose="020B0604020202020204" pitchFamily="34" charset="0"/>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extLst>
                  <a:ext uri="{0D108BD9-81ED-4DB2-BD59-A6C34878D82A}">
                    <a16:rowId xmlns:a16="http://schemas.microsoft.com/office/drawing/2014/main" val="3744247121"/>
                  </a:ext>
                </a:extLst>
              </a:tr>
              <a:tr h="1086439">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extLst>
                  <a:ext uri="{0D108BD9-81ED-4DB2-BD59-A6C34878D82A}">
                    <a16:rowId xmlns:a16="http://schemas.microsoft.com/office/drawing/2014/main" val="49650192"/>
                  </a:ext>
                </a:extLst>
              </a:tr>
              <a:tr h="772579">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extLst>
                  <a:ext uri="{0D108BD9-81ED-4DB2-BD59-A6C34878D82A}">
                    <a16:rowId xmlns:a16="http://schemas.microsoft.com/office/drawing/2014/main" val="925625828"/>
                  </a:ext>
                </a:extLst>
              </a:tr>
              <a:tr h="772579">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extLst>
                  <a:ext uri="{0D108BD9-81ED-4DB2-BD59-A6C34878D82A}">
                    <a16:rowId xmlns:a16="http://schemas.microsoft.com/office/drawing/2014/main" val="87792497"/>
                  </a:ext>
                </a:extLst>
              </a:tr>
              <a:tr h="772579">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extLst>
                  <a:ext uri="{0D108BD9-81ED-4DB2-BD59-A6C34878D82A}">
                    <a16:rowId xmlns:a16="http://schemas.microsoft.com/office/drawing/2014/main" val="2231712489"/>
                  </a:ext>
                </a:extLst>
              </a:tr>
            </a:tbl>
          </a:graphicData>
        </a:graphic>
      </p:graphicFrame>
      <p:sp>
        <p:nvSpPr>
          <p:cNvPr id="12" name="TextBox 11">
            <a:extLst>
              <a:ext uri="{FF2B5EF4-FFF2-40B4-BE49-F238E27FC236}">
                <a16:creationId xmlns:a16="http://schemas.microsoft.com/office/drawing/2014/main" id="{99D00778-85F9-5446-BBC7-8C5B5A316525}"/>
              </a:ext>
            </a:extLst>
          </p:cNvPr>
          <p:cNvSpPr txBox="1"/>
          <p:nvPr userDrawn="1"/>
        </p:nvSpPr>
        <p:spPr>
          <a:xfrm>
            <a:off x="4800533" y="6506063"/>
            <a:ext cx="3382399"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9" name="TextBox 8">
            <a:extLst>
              <a:ext uri="{FF2B5EF4-FFF2-40B4-BE49-F238E27FC236}">
                <a16:creationId xmlns:a16="http://schemas.microsoft.com/office/drawing/2014/main" id="{EE7C5964-197D-9240-ABA8-EACD50D0B861}"/>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ED9CA19F-5BB8-F589-0255-422FDEB88AA2}"/>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154491788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387CC9BC-559B-3A44-B23C-F74A0D4AE33A}"/>
              </a:ext>
            </a:extLst>
          </p:cNvPr>
          <p:cNvSpPr>
            <a:spLocks noGrp="1"/>
          </p:cNvSpPr>
          <p:nvPr>
            <p:ph type="body" sz="quarter" idx="11"/>
          </p:nvPr>
        </p:nvSpPr>
        <p:spPr>
          <a:xfrm>
            <a:off x="317744" y="2032001"/>
            <a:ext cx="11462776" cy="4241608"/>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431800" y="1796819"/>
            <a:ext cx="111456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97424" y="406400"/>
            <a:ext cx="11462776" cy="1300968"/>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1" name="TextBox 10">
            <a:extLst>
              <a:ext uri="{FF2B5EF4-FFF2-40B4-BE49-F238E27FC236}">
                <a16:creationId xmlns:a16="http://schemas.microsoft.com/office/drawing/2014/main" id="{776D9A2F-E6E3-A744-9784-220EBF1917CA}"/>
              </a:ext>
            </a:extLst>
          </p:cNvPr>
          <p:cNvSpPr txBox="1"/>
          <p:nvPr userDrawn="1"/>
        </p:nvSpPr>
        <p:spPr>
          <a:xfrm>
            <a:off x="4682435" y="6506063"/>
            <a:ext cx="2709032"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9" name="TextBox 8">
            <a:extLst>
              <a:ext uri="{FF2B5EF4-FFF2-40B4-BE49-F238E27FC236}">
                <a16:creationId xmlns:a16="http://schemas.microsoft.com/office/drawing/2014/main" id="{B8330B85-782E-4741-9167-EA72B3EE62C5}"/>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2B9A47D6-19B1-9FE7-F33A-844EDD6F0D50}"/>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198236609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CFE6ADF0-A09B-674E-99D1-53862BC8E15A}"/>
              </a:ext>
            </a:extLst>
          </p:cNvPr>
          <p:cNvSpPr>
            <a:spLocks noGrp="1"/>
          </p:cNvSpPr>
          <p:nvPr>
            <p:ph type="body" sz="quarter" idx="12"/>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6" name="Text Placeholder 9">
            <a:extLst>
              <a:ext uri="{FF2B5EF4-FFF2-40B4-BE49-F238E27FC236}">
                <a16:creationId xmlns:a16="http://schemas.microsoft.com/office/drawing/2014/main" id="{19E4B524-175C-BE4E-AE6B-1A06AAC56538}"/>
              </a:ext>
            </a:extLst>
          </p:cNvPr>
          <p:cNvSpPr>
            <a:spLocks noGrp="1"/>
          </p:cNvSpPr>
          <p:nvPr>
            <p:ph type="body" sz="quarter" idx="10" hasCustomPrompt="1"/>
          </p:nvPr>
        </p:nvSpPr>
        <p:spPr>
          <a:xfrm>
            <a:off x="301607" y="1107666"/>
            <a:ext cx="11462776" cy="367103"/>
          </a:xfrm>
          <a:prstGeom prst="rect">
            <a:avLst/>
          </a:prstGeom>
        </p:spPr>
        <p:txBody>
          <a:bodyPr anchor="t"/>
          <a:lstStyle>
            <a:lvl1pPr marL="0" indent="0" algn="l" defTabSz="1219170" rtl="0" eaLnBrk="1" latinLnBrk="1" hangingPunct="1">
              <a:spcBef>
                <a:spcPts val="0"/>
              </a:spcBef>
              <a:spcAft>
                <a:spcPts val="667"/>
              </a:spcAft>
              <a:buClr>
                <a:srgbClr val="F3723D"/>
              </a:buClr>
              <a:buNone/>
              <a:defRPr lang="en-GB" altLang="ko-KR" sz="1467" b="1" i="0" kern="1200" cap="all" dirty="0">
                <a:solidFill>
                  <a:srgbClr val="F27043"/>
                </a:solidFill>
                <a:latin typeface="Arial" panose="020B0604020202020204" pitchFamily="34" charset="0"/>
                <a:ea typeface="+mn-ea"/>
                <a:cs typeface="Arial" panose="020B0604020202020204" pitchFamily="34" charset="0"/>
              </a:defRPr>
            </a:lvl1pPr>
          </a:lstStyle>
          <a:p>
            <a:pPr lvl="0"/>
            <a:r>
              <a:rPr lang="en-GB" altLang="ko-KR" dirty="0"/>
              <a:t>Sub Heading</a:t>
            </a:r>
          </a:p>
        </p:txBody>
      </p:sp>
      <p:sp>
        <p:nvSpPr>
          <p:cNvPr id="19" name="Text Placeholder 9">
            <a:extLst>
              <a:ext uri="{FF2B5EF4-FFF2-40B4-BE49-F238E27FC236}">
                <a16:creationId xmlns:a16="http://schemas.microsoft.com/office/drawing/2014/main" id="{BB17641E-3F91-3847-BA5C-F992AF44AB24}"/>
              </a:ext>
            </a:extLst>
          </p:cNvPr>
          <p:cNvSpPr>
            <a:spLocks noGrp="1"/>
          </p:cNvSpPr>
          <p:nvPr>
            <p:ph type="body" sz="quarter" idx="11"/>
          </p:nvPr>
        </p:nvSpPr>
        <p:spPr>
          <a:xfrm>
            <a:off x="317744" y="1581342"/>
            <a:ext cx="11462776" cy="4692273"/>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cxnSp>
        <p:nvCxnSpPr>
          <p:cNvPr id="21" name="Straight Connector 20">
            <a:extLst>
              <a:ext uri="{FF2B5EF4-FFF2-40B4-BE49-F238E27FC236}">
                <a16:creationId xmlns:a16="http://schemas.microsoft.com/office/drawing/2014/main" id="{19361865-7500-794A-892F-9085D9F71C37}"/>
              </a:ext>
            </a:extLst>
          </p:cNvPr>
          <p:cNvCxnSpPr>
            <a:cxnSpLocks/>
          </p:cNvCxnSpPr>
          <p:nvPr userDrawn="1"/>
        </p:nvCxnSpPr>
        <p:spPr>
          <a:xfrm flipV="1">
            <a:off x="317745" y="1451659"/>
            <a:ext cx="11529700" cy="23111"/>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D93E99-EFB6-E244-B062-FD2F62D40452}"/>
              </a:ext>
            </a:extLst>
          </p:cNvPr>
          <p:cNvCxnSpPr>
            <a:cxnSpLocks/>
          </p:cNvCxnSpPr>
          <p:nvPr userDrawn="1"/>
        </p:nvCxnSpPr>
        <p:spPr>
          <a:xfrm flipV="1">
            <a:off x="317745" y="1031269"/>
            <a:ext cx="11529700" cy="23111"/>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05B8F17-9CE9-E740-BE16-2B9151B050BD}"/>
              </a:ext>
            </a:extLst>
          </p:cNvPr>
          <p:cNvSpPr txBox="1"/>
          <p:nvPr userDrawn="1"/>
        </p:nvSpPr>
        <p:spPr>
          <a:xfrm>
            <a:off x="4647096" y="6506063"/>
            <a:ext cx="2744371"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11" name="TextBox 10">
            <a:extLst>
              <a:ext uri="{FF2B5EF4-FFF2-40B4-BE49-F238E27FC236}">
                <a16:creationId xmlns:a16="http://schemas.microsoft.com/office/drawing/2014/main" id="{386BB792-AB84-1840-842A-AA5E86A588CD}"/>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EA6E6741-BFF5-E1ED-57D7-4A2A69064274}"/>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10912241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guide id="10" orient="horz" pos="463">
          <p15:clr>
            <a:srgbClr val="FBAE40"/>
          </p15:clr>
        </p15:guide>
        <p15:guide id="11" orient="horz" pos="758">
          <p15:clr>
            <a:srgbClr val="FBAE40"/>
          </p15:clr>
        </p15:guide>
        <p15:guide id="12" orient="horz" pos="66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19E4B524-175C-BE4E-AE6B-1A06AAC56538}"/>
              </a:ext>
            </a:extLst>
          </p:cNvPr>
          <p:cNvSpPr>
            <a:spLocks noGrp="1"/>
          </p:cNvSpPr>
          <p:nvPr>
            <p:ph type="body" sz="quarter" idx="10" hasCustomPrompt="1"/>
          </p:nvPr>
        </p:nvSpPr>
        <p:spPr>
          <a:xfrm>
            <a:off x="301607" y="1623001"/>
            <a:ext cx="11462776" cy="367103"/>
          </a:xfrm>
          <a:prstGeom prst="rect">
            <a:avLst/>
          </a:prstGeom>
        </p:spPr>
        <p:txBody>
          <a:bodyPr anchor="t"/>
          <a:lstStyle>
            <a:lvl1pPr marL="0" indent="0" algn="l" defTabSz="1219170" rtl="0" eaLnBrk="1" latinLnBrk="1" hangingPunct="1">
              <a:spcBef>
                <a:spcPts val="0"/>
              </a:spcBef>
              <a:spcAft>
                <a:spcPts val="667"/>
              </a:spcAft>
              <a:buClr>
                <a:srgbClr val="F3723D"/>
              </a:buClr>
              <a:buNone/>
              <a:defRPr lang="en-GB" altLang="ko-KR" sz="1467" b="1" i="0" kern="1200" cap="all" dirty="0">
                <a:solidFill>
                  <a:srgbClr val="F27043"/>
                </a:solidFill>
                <a:latin typeface="Arial" panose="020B0604020202020204" pitchFamily="34" charset="0"/>
                <a:ea typeface="+mn-ea"/>
                <a:cs typeface="Arial" panose="020B0604020202020204" pitchFamily="34" charset="0"/>
              </a:defRPr>
            </a:lvl1pPr>
          </a:lstStyle>
          <a:p>
            <a:pPr lvl="0"/>
            <a:r>
              <a:rPr lang="en-GB" altLang="ko-KR" dirty="0"/>
              <a:t>Sub Heading</a:t>
            </a:r>
          </a:p>
        </p:txBody>
      </p:sp>
      <p:sp>
        <p:nvSpPr>
          <p:cNvPr id="19" name="Text Placeholder 9">
            <a:extLst>
              <a:ext uri="{FF2B5EF4-FFF2-40B4-BE49-F238E27FC236}">
                <a16:creationId xmlns:a16="http://schemas.microsoft.com/office/drawing/2014/main" id="{BB17641E-3F91-3847-BA5C-F992AF44AB24}"/>
              </a:ext>
            </a:extLst>
          </p:cNvPr>
          <p:cNvSpPr>
            <a:spLocks noGrp="1"/>
          </p:cNvSpPr>
          <p:nvPr>
            <p:ph type="body" sz="quarter" idx="11"/>
          </p:nvPr>
        </p:nvSpPr>
        <p:spPr>
          <a:xfrm>
            <a:off x="317744" y="2096672"/>
            <a:ext cx="11462776" cy="4037032"/>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600"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600"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600"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cxnSp>
        <p:nvCxnSpPr>
          <p:cNvPr id="21" name="Straight Connector 20">
            <a:extLst>
              <a:ext uri="{FF2B5EF4-FFF2-40B4-BE49-F238E27FC236}">
                <a16:creationId xmlns:a16="http://schemas.microsoft.com/office/drawing/2014/main" id="{19361865-7500-794A-892F-9085D9F71C37}"/>
              </a:ext>
            </a:extLst>
          </p:cNvPr>
          <p:cNvCxnSpPr>
            <a:cxnSpLocks/>
          </p:cNvCxnSpPr>
          <p:nvPr userDrawn="1"/>
        </p:nvCxnSpPr>
        <p:spPr>
          <a:xfrm flipV="1">
            <a:off x="317745" y="2017274"/>
            <a:ext cx="11529700" cy="23111"/>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D93E99-EFB6-E244-B062-FD2F62D40452}"/>
              </a:ext>
            </a:extLst>
          </p:cNvPr>
          <p:cNvCxnSpPr>
            <a:cxnSpLocks/>
          </p:cNvCxnSpPr>
          <p:nvPr userDrawn="1"/>
        </p:nvCxnSpPr>
        <p:spPr>
          <a:xfrm flipV="1">
            <a:off x="317745" y="1546603"/>
            <a:ext cx="11529700" cy="23111"/>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05B8F17-9CE9-E740-BE16-2B9151B050BD}"/>
              </a:ext>
            </a:extLst>
          </p:cNvPr>
          <p:cNvSpPr txBox="1"/>
          <p:nvPr userDrawn="1"/>
        </p:nvSpPr>
        <p:spPr>
          <a:xfrm>
            <a:off x="4735445" y="6506063"/>
            <a:ext cx="2656023"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11" name="TextBox 10">
            <a:extLst>
              <a:ext uri="{FF2B5EF4-FFF2-40B4-BE49-F238E27FC236}">
                <a16:creationId xmlns:a16="http://schemas.microsoft.com/office/drawing/2014/main" id="{386BB792-AB84-1840-842A-AA5E86A588CD}"/>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15" name="Text Placeholder 9">
            <a:extLst>
              <a:ext uri="{FF2B5EF4-FFF2-40B4-BE49-F238E27FC236}">
                <a16:creationId xmlns:a16="http://schemas.microsoft.com/office/drawing/2014/main" id="{5C1E77E1-A677-0944-9D54-2A81DD88F5A5}"/>
              </a:ext>
            </a:extLst>
          </p:cNvPr>
          <p:cNvSpPr>
            <a:spLocks noGrp="1"/>
          </p:cNvSpPr>
          <p:nvPr>
            <p:ph type="body" sz="quarter" idx="13"/>
          </p:nvPr>
        </p:nvSpPr>
        <p:spPr>
          <a:xfrm>
            <a:off x="297424" y="406400"/>
            <a:ext cx="11462776" cy="1101888"/>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2" name="TextBox 1">
            <a:extLst>
              <a:ext uri="{FF2B5EF4-FFF2-40B4-BE49-F238E27FC236}">
                <a16:creationId xmlns:a16="http://schemas.microsoft.com/office/drawing/2014/main" id="{C1582C85-AA18-B3AD-9DD9-3F476A3AAE0B}"/>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27565808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guide id="10" orient="horz" pos="463">
          <p15:clr>
            <a:srgbClr val="FBAE40"/>
          </p15:clr>
        </p15:guide>
        <p15:guide id="11" orient="horz" pos="758">
          <p15:clr>
            <a:srgbClr val="FBAE40"/>
          </p15:clr>
        </p15:guide>
        <p15:guide id="12" orient="horz" pos="6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69147-2F21-1EFA-4B76-80096BCCDC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EC9BF4B-E4FA-451F-7A33-CC43E38805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4D5849-4249-1951-2B8A-E8A40C34D608}"/>
              </a:ext>
            </a:extLst>
          </p:cNvPr>
          <p:cNvSpPr>
            <a:spLocks noGrp="1"/>
          </p:cNvSpPr>
          <p:nvPr>
            <p:ph type="dt" sz="half" idx="10"/>
          </p:nvPr>
        </p:nvSpPr>
        <p:spPr/>
        <p:txBody>
          <a:bodyPr/>
          <a:lstStyle/>
          <a:p>
            <a:fld id="{459D3442-BCB0-4DD3-AD68-0EE644039682}" type="datetimeFigureOut">
              <a:rPr lang="en-IN" smtClean="0"/>
              <a:t>23-05-2025</a:t>
            </a:fld>
            <a:endParaRPr lang="en-IN"/>
          </a:p>
        </p:txBody>
      </p:sp>
      <p:sp>
        <p:nvSpPr>
          <p:cNvPr id="5" name="Footer Placeholder 4">
            <a:extLst>
              <a:ext uri="{FF2B5EF4-FFF2-40B4-BE49-F238E27FC236}">
                <a16:creationId xmlns:a16="http://schemas.microsoft.com/office/drawing/2014/main" id="{0CAE3D7E-17D3-FCFE-4CBC-C41E4F2FFB9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C42FFE2-9783-A9C3-6EC6-FA7F098BC3F3}"/>
              </a:ext>
            </a:extLst>
          </p:cNvPr>
          <p:cNvSpPr>
            <a:spLocks noGrp="1"/>
          </p:cNvSpPr>
          <p:nvPr>
            <p:ph type="sldNum" sz="quarter" idx="12"/>
          </p:nvPr>
        </p:nvSpPr>
        <p:spPr/>
        <p:txBody>
          <a:bodyPr/>
          <a:lstStyle/>
          <a:p>
            <a:fld id="{C2999AB3-89FB-4645-B7B4-91F3FB50593A}" type="slidenum">
              <a:rPr lang="en-IN" smtClean="0"/>
              <a:t>‹#›</a:t>
            </a:fld>
            <a:endParaRPr lang="en-IN"/>
          </a:p>
        </p:txBody>
      </p:sp>
    </p:spTree>
    <p:extLst>
      <p:ext uri="{BB962C8B-B14F-4D97-AF65-F5344CB8AC3E}">
        <p14:creationId xmlns:p14="http://schemas.microsoft.com/office/powerpoint/2010/main" val="1225801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387CC9BC-559B-3A44-B23C-F74A0D4AE33A}"/>
              </a:ext>
            </a:extLst>
          </p:cNvPr>
          <p:cNvSpPr>
            <a:spLocks noGrp="1"/>
          </p:cNvSpPr>
          <p:nvPr>
            <p:ph type="body" sz="quarter" idx="11"/>
          </p:nvPr>
        </p:nvSpPr>
        <p:spPr>
          <a:xfrm>
            <a:off x="317745" y="1266353"/>
            <a:ext cx="5582724" cy="5007257"/>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431800" y="1101276"/>
            <a:ext cx="111456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1" name="Text Placeholder 9">
            <a:extLst>
              <a:ext uri="{FF2B5EF4-FFF2-40B4-BE49-F238E27FC236}">
                <a16:creationId xmlns:a16="http://schemas.microsoft.com/office/drawing/2014/main" id="{3DDAAF91-3028-1A46-9BEA-73DBA3E55DA8}"/>
              </a:ext>
            </a:extLst>
          </p:cNvPr>
          <p:cNvSpPr>
            <a:spLocks noGrp="1"/>
          </p:cNvSpPr>
          <p:nvPr>
            <p:ph type="body" sz="quarter" idx="14"/>
          </p:nvPr>
        </p:nvSpPr>
        <p:spPr>
          <a:xfrm>
            <a:off x="6206711" y="1266353"/>
            <a:ext cx="5582724" cy="5007257"/>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sp>
        <p:nvSpPr>
          <p:cNvPr id="10" name="TextBox 9">
            <a:extLst>
              <a:ext uri="{FF2B5EF4-FFF2-40B4-BE49-F238E27FC236}">
                <a16:creationId xmlns:a16="http://schemas.microsoft.com/office/drawing/2014/main" id="{9CF1C786-E548-6944-975D-78250244FB57}"/>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93B8718B-905A-DDC8-2C26-ECB3D75A1FC8}"/>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
        <p:nvSpPr>
          <p:cNvPr id="4" name="TextBox 3">
            <a:extLst>
              <a:ext uri="{FF2B5EF4-FFF2-40B4-BE49-F238E27FC236}">
                <a16:creationId xmlns:a16="http://schemas.microsoft.com/office/drawing/2014/main" id="{5297E651-41AC-7216-2623-FCB98C09F648}"/>
              </a:ext>
            </a:extLst>
          </p:cNvPr>
          <p:cNvSpPr txBox="1"/>
          <p:nvPr userDrawn="1"/>
        </p:nvSpPr>
        <p:spPr>
          <a:xfrm>
            <a:off x="4647096" y="6506063"/>
            <a:ext cx="2744371"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412859063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387CC9BC-559B-3A44-B23C-F74A0D4AE33A}"/>
              </a:ext>
            </a:extLst>
          </p:cNvPr>
          <p:cNvSpPr>
            <a:spLocks noGrp="1"/>
          </p:cNvSpPr>
          <p:nvPr>
            <p:ph type="body" sz="quarter" idx="11"/>
          </p:nvPr>
        </p:nvSpPr>
        <p:spPr>
          <a:xfrm>
            <a:off x="317745" y="1266353"/>
            <a:ext cx="5582724" cy="5007257"/>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431800" y="1101276"/>
            <a:ext cx="111456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2" name="TextBox 11">
            <a:extLst>
              <a:ext uri="{FF2B5EF4-FFF2-40B4-BE49-F238E27FC236}">
                <a16:creationId xmlns:a16="http://schemas.microsoft.com/office/drawing/2014/main" id="{65FDB8E5-A0D9-5747-8D82-4EC2E63FB84F}"/>
              </a:ext>
            </a:extLst>
          </p:cNvPr>
          <p:cNvSpPr txBox="1"/>
          <p:nvPr userDrawn="1"/>
        </p:nvSpPr>
        <p:spPr>
          <a:xfrm>
            <a:off x="4800533" y="6506063"/>
            <a:ext cx="2691363"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9" name="TextBox 8">
            <a:extLst>
              <a:ext uri="{FF2B5EF4-FFF2-40B4-BE49-F238E27FC236}">
                <a16:creationId xmlns:a16="http://schemas.microsoft.com/office/drawing/2014/main" id="{9E3EB3E4-6A2A-6747-BB41-737A0533B639}"/>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46B12ED1-287C-5941-1A89-178C98C21D22}"/>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30697706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431800" y="1101276"/>
            <a:ext cx="111456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1" name="Text Placeholder 9">
            <a:extLst>
              <a:ext uri="{FF2B5EF4-FFF2-40B4-BE49-F238E27FC236}">
                <a16:creationId xmlns:a16="http://schemas.microsoft.com/office/drawing/2014/main" id="{3DDAAF91-3028-1A46-9BEA-73DBA3E55DA8}"/>
              </a:ext>
            </a:extLst>
          </p:cNvPr>
          <p:cNvSpPr>
            <a:spLocks noGrp="1"/>
          </p:cNvSpPr>
          <p:nvPr>
            <p:ph type="body" sz="quarter" idx="14"/>
          </p:nvPr>
        </p:nvSpPr>
        <p:spPr>
          <a:xfrm>
            <a:off x="6206711" y="1266353"/>
            <a:ext cx="5582724" cy="5007257"/>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sp>
        <p:nvSpPr>
          <p:cNvPr id="12" name="TextBox 11">
            <a:extLst>
              <a:ext uri="{FF2B5EF4-FFF2-40B4-BE49-F238E27FC236}">
                <a16:creationId xmlns:a16="http://schemas.microsoft.com/office/drawing/2014/main" id="{65FDB8E5-A0D9-5747-8D82-4EC2E63FB84F}"/>
              </a:ext>
            </a:extLst>
          </p:cNvPr>
          <p:cNvSpPr txBox="1"/>
          <p:nvPr userDrawn="1"/>
        </p:nvSpPr>
        <p:spPr>
          <a:xfrm>
            <a:off x="4800534" y="6506063"/>
            <a:ext cx="2673693"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9" name="TextBox 8">
            <a:extLst>
              <a:ext uri="{FF2B5EF4-FFF2-40B4-BE49-F238E27FC236}">
                <a16:creationId xmlns:a16="http://schemas.microsoft.com/office/drawing/2014/main" id="{13CCDE96-AFFC-A24C-A16D-B3CE3626DFDE}"/>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51778931-5141-69A2-DA34-9545C5CDFF5F}"/>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18918994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387CC9BC-559B-3A44-B23C-F74A0D4AE33A}"/>
              </a:ext>
            </a:extLst>
          </p:cNvPr>
          <p:cNvSpPr>
            <a:spLocks noGrp="1"/>
          </p:cNvSpPr>
          <p:nvPr>
            <p:ph type="body" sz="quarter" idx="11"/>
          </p:nvPr>
        </p:nvSpPr>
        <p:spPr>
          <a:xfrm>
            <a:off x="317745" y="1266353"/>
            <a:ext cx="5582724" cy="5007257"/>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431800" y="1101276"/>
            <a:ext cx="111456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1" name="Picture Placeholder 2">
            <a:extLst>
              <a:ext uri="{FF2B5EF4-FFF2-40B4-BE49-F238E27FC236}">
                <a16:creationId xmlns:a16="http://schemas.microsoft.com/office/drawing/2014/main" id="{822A7197-422A-1542-B8AA-4D52DC5C170B}"/>
              </a:ext>
            </a:extLst>
          </p:cNvPr>
          <p:cNvSpPr>
            <a:spLocks noGrp="1"/>
          </p:cNvSpPr>
          <p:nvPr>
            <p:ph type="pic" idx="14" hasCustomPrompt="1"/>
          </p:nvPr>
        </p:nvSpPr>
        <p:spPr>
          <a:xfrm>
            <a:off x="6014039" y="1228954"/>
            <a:ext cx="5592747" cy="506170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TextBox 11">
            <a:extLst>
              <a:ext uri="{FF2B5EF4-FFF2-40B4-BE49-F238E27FC236}">
                <a16:creationId xmlns:a16="http://schemas.microsoft.com/office/drawing/2014/main" id="{68AF6E10-78C8-5944-A8C5-605BF566693B}"/>
              </a:ext>
            </a:extLst>
          </p:cNvPr>
          <p:cNvSpPr txBox="1"/>
          <p:nvPr userDrawn="1"/>
        </p:nvSpPr>
        <p:spPr>
          <a:xfrm>
            <a:off x="4647096" y="6506063"/>
            <a:ext cx="2744371"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10" name="TextBox 9">
            <a:extLst>
              <a:ext uri="{FF2B5EF4-FFF2-40B4-BE49-F238E27FC236}">
                <a16:creationId xmlns:a16="http://schemas.microsoft.com/office/drawing/2014/main" id="{97A50572-8049-7B43-B09E-3E4954B0091F}"/>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57E447C0-8FAB-F520-D5E8-6EBBD6DE50A0}"/>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402870727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3EB82F42-DE4F-5A45-8FDB-D3CAA6B47700}"/>
              </a:ext>
            </a:extLst>
          </p:cNvPr>
          <p:cNvSpPr>
            <a:spLocks noGrp="1"/>
          </p:cNvSpPr>
          <p:nvPr>
            <p:ph type="body" sz="quarter" idx="12"/>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2" name="Text Placeholder 9">
            <a:extLst>
              <a:ext uri="{FF2B5EF4-FFF2-40B4-BE49-F238E27FC236}">
                <a16:creationId xmlns:a16="http://schemas.microsoft.com/office/drawing/2014/main" id="{66E12301-ABCB-A647-B3FF-A115DF575426}"/>
              </a:ext>
            </a:extLst>
          </p:cNvPr>
          <p:cNvSpPr>
            <a:spLocks noGrp="1"/>
          </p:cNvSpPr>
          <p:nvPr>
            <p:ph type="body" sz="quarter" idx="10" hasCustomPrompt="1"/>
          </p:nvPr>
        </p:nvSpPr>
        <p:spPr>
          <a:xfrm>
            <a:off x="301607" y="1107666"/>
            <a:ext cx="5644040" cy="367103"/>
          </a:xfrm>
          <a:prstGeom prst="rect">
            <a:avLst/>
          </a:prstGeom>
        </p:spPr>
        <p:txBody>
          <a:bodyPr anchor="t"/>
          <a:lstStyle>
            <a:lvl1pPr marL="0" indent="0" algn="l" defTabSz="1219170" rtl="0" eaLnBrk="1" latinLnBrk="1" hangingPunct="1">
              <a:spcBef>
                <a:spcPts val="0"/>
              </a:spcBef>
              <a:spcAft>
                <a:spcPts val="667"/>
              </a:spcAft>
              <a:buClr>
                <a:srgbClr val="F3723D"/>
              </a:buClr>
              <a:buNone/>
              <a:defRPr lang="en-GB" altLang="ko-KR" sz="1467" b="1" i="0" kern="1200" cap="all" dirty="0">
                <a:solidFill>
                  <a:srgbClr val="F27043"/>
                </a:solidFill>
                <a:latin typeface="Arial" panose="020B0604020202020204" pitchFamily="34" charset="0"/>
                <a:ea typeface="+mn-ea"/>
                <a:cs typeface="Arial" panose="020B0604020202020204" pitchFamily="34" charset="0"/>
              </a:defRPr>
            </a:lvl1pPr>
          </a:lstStyle>
          <a:p>
            <a:pPr lvl="0"/>
            <a:r>
              <a:rPr lang="en-GB" altLang="ko-KR" dirty="0"/>
              <a:t>Sub Heading</a:t>
            </a:r>
          </a:p>
        </p:txBody>
      </p:sp>
      <p:sp>
        <p:nvSpPr>
          <p:cNvPr id="13" name="Text Placeholder 9">
            <a:extLst>
              <a:ext uri="{FF2B5EF4-FFF2-40B4-BE49-F238E27FC236}">
                <a16:creationId xmlns:a16="http://schemas.microsoft.com/office/drawing/2014/main" id="{F0E743D5-5B44-634B-ADA4-BD4229E65D5A}"/>
              </a:ext>
            </a:extLst>
          </p:cNvPr>
          <p:cNvSpPr>
            <a:spLocks noGrp="1"/>
          </p:cNvSpPr>
          <p:nvPr>
            <p:ph type="body" sz="quarter" idx="11"/>
          </p:nvPr>
        </p:nvSpPr>
        <p:spPr>
          <a:xfrm>
            <a:off x="317744" y="1581342"/>
            <a:ext cx="5644040" cy="4692273"/>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cxnSp>
        <p:nvCxnSpPr>
          <p:cNvPr id="10" name="Straight Connector 9">
            <a:extLst>
              <a:ext uri="{FF2B5EF4-FFF2-40B4-BE49-F238E27FC236}">
                <a16:creationId xmlns:a16="http://schemas.microsoft.com/office/drawing/2014/main" id="{C789B171-6F8C-3F4A-B34F-3611228DF05F}"/>
              </a:ext>
            </a:extLst>
          </p:cNvPr>
          <p:cNvCxnSpPr>
            <a:cxnSpLocks/>
          </p:cNvCxnSpPr>
          <p:nvPr userDrawn="1"/>
        </p:nvCxnSpPr>
        <p:spPr>
          <a:xfrm flipH="1">
            <a:off x="423985" y="1451481"/>
            <a:ext cx="5668108" cy="0"/>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3D8A6A7-A755-BF4B-A27C-483F5EB21822}"/>
              </a:ext>
            </a:extLst>
          </p:cNvPr>
          <p:cNvSpPr txBox="1"/>
          <p:nvPr userDrawn="1"/>
        </p:nvSpPr>
        <p:spPr>
          <a:xfrm>
            <a:off x="4682435" y="6506063"/>
            <a:ext cx="2709032"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15" name="TextBox 14">
            <a:extLst>
              <a:ext uri="{FF2B5EF4-FFF2-40B4-BE49-F238E27FC236}">
                <a16:creationId xmlns:a16="http://schemas.microsoft.com/office/drawing/2014/main" id="{4B5BEFB6-B3F8-3F40-BE34-F2CE12A2C56F}"/>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FBBBB2AE-0C24-0A98-C427-86B7E634A40B}"/>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28628838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3EB82F42-DE4F-5A45-8FDB-D3CAA6B47700}"/>
              </a:ext>
            </a:extLst>
          </p:cNvPr>
          <p:cNvSpPr>
            <a:spLocks noGrp="1"/>
          </p:cNvSpPr>
          <p:nvPr>
            <p:ph type="body" sz="quarter" idx="12"/>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tx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2" name="Text Placeholder 9">
            <a:extLst>
              <a:ext uri="{FF2B5EF4-FFF2-40B4-BE49-F238E27FC236}">
                <a16:creationId xmlns:a16="http://schemas.microsoft.com/office/drawing/2014/main" id="{66E12301-ABCB-A647-B3FF-A115DF575426}"/>
              </a:ext>
            </a:extLst>
          </p:cNvPr>
          <p:cNvSpPr>
            <a:spLocks noGrp="1"/>
          </p:cNvSpPr>
          <p:nvPr>
            <p:ph type="body" sz="quarter" idx="10" hasCustomPrompt="1"/>
          </p:nvPr>
        </p:nvSpPr>
        <p:spPr>
          <a:xfrm>
            <a:off x="301607" y="1107666"/>
            <a:ext cx="5644040" cy="367103"/>
          </a:xfrm>
          <a:prstGeom prst="rect">
            <a:avLst/>
          </a:prstGeom>
        </p:spPr>
        <p:txBody>
          <a:bodyPr anchor="t"/>
          <a:lstStyle>
            <a:lvl1pPr marL="0" indent="0" algn="l" defTabSz="1219170" rtl="0" eaLnBrk="1" latinLnBrk="1" hangingPunct="1">
              <a:spcBef>
                <a:spcPts val="0"/>
              </a:spcBef>
              <a:spcAft>
                <a:spcPts val="667"/>
              </a:spcAft>
              <a:buClr>
                <a:srgbClr val="F3723D"/>
              </a:buClr>
              <a:buNone/>
              <a:defRPr lang="en-GB" altLang="ko-KR" sz="1467" b="1" i="0" kern="1200" cap="all" dirty="0">
                <a:solidFill>
                  <a:srgbClr val="F27043"/>
                </a:solidFill>
                <a:latin typeface="Arial" panose="020B0604020202020204" pitchFamily="34" charset="0"/>
                <a:ea typeface="+mn-ea"/>
                <a:cs typeface="Arial" panose="020B0604020202020204" pitchFamily="34" charset="0"/>
              </a:defRPr>
            </a:lvl1pPr>
          </a:lstStyle>
          <a:p>
            <a:pPr lvl="0"/>
            <a:r>
              <a:rPr lang="en-GB" altLang="ko-KR" dirty="0"/>
              <a:t>Sub Heading</a:t>
            </a:r>
          </a:p>
        </p:txBody>
      </p:sp>
      <p:sp>
        <p:nvSpPr>
          <p:cNvPr id="13" name="Text Placeholder 9">
            <a:extLst>
              <a:ext uri="{FF2B5EF4-FFF2-40B4-BE49-F238E27FC236}">
                <a16:creationId xmlns:a16="http://schemas.microsoft.com/office/drawing/2014/main" id="{F0E743D5-5B44-634B-ADA4-BD4229E65D5A}"/>
              </a:ext>
            </a:extLst>
          </p:cNvPr>
          <p:cNvSpPr>
            <a:spLocks noGrp="1"/>
          </p:cNvSpPr>
          <p:nvPr>
            <p:ph type="body" sz="quarter" idx="11"/>
          </p:nvPr>
        </p:nvSpPr>
        <p:spPr>
          <a:xfrm>
            <a:off x="317744" y="1581342"/>
            <a:ext cx="5644040" cy="4692273"/>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tx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tx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cxnSp>
        <p:nvCxnSpPr>
          <p:cNvPr id="10" name="Straight Connector 9">
            <a:extLst>
              <a:ext uri="{FF2B5EF4-FFF2-40B4-BE49-F238E27FC236}">
                <a16:creationId xmlns:a16="http://schemas.microsoft.com/office/drawing/2014/main" id="{C789B171-6F8C-3F4A-B34F-3611228DF05F}"/>
              </a:ext>
            </a:extLst>
          </p:cNvPr>
          <p:cNvCxnSpPr>
            <a:cxnSpLocks/>
          </p:cNvCxnSpPr>
          <p:nvPr userDrawn="1"/>
        </p:nvCxnSpPr>
        <p:spPr>
          <a:xfrm flipH="1">
            <a:off x="423985" y="1451481"/>
            <a:ext cx="5668108" cy="0"/>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A713E1E2-B0B0-704C-9E0E-2FE6E332EDE9}"/>
              </a:ext>
            </a:extLst>
          </p:cNvPr>
          <p:cNvSpPr>
            <a:spLocks noGrp="1"/>
          </p:cNvSpPr>
          <p:nvPr>
            <p:ph type="body" sz="quarter" idx="13" hasCustomPrompt="1"/>
          </p:nvPr>
        </p:nvSpPr>
        <p:spPr>
          <a:xfrm>
            <a:off x="6149251" y="1107666"/>
            <a:ext cx="5644040" cy="367103"/>
          </a:xfrm>
          <a:prstGeom prst="rect">
            <a:avLst/>
          </a:prstGeom>
        </p:spPr>
        <p:txBody>
          <a:bodyPr anchor="t"/>
          <a:lstStyle>
            <a:lvl1pPr marL="0" indent="0" algn="l" defTabSz="1219170" rtl="0" eaLnBrk="1" latinLnBrk="1" hangingPunct="1">
              <a:spcBef>
                <a:spcPts val="0"/>
              </a:spcBef>
              <a:spcAft>
                <a:spcPts val="667"/>
              </a:spcAft>
              <a:buClr>
                <a:srgbClr val="F3723D"/>
              </a:buClr>
              <a:buNone/>
              <a:defRPr lang="en-GB" altLang="ko-KR" sz="1467" b="1" i="0" kern="1200" cap="all" dirty="0">
                <a:solidFill>
                  <a:srgbClr val="F27043"/>
                </a:solidFill>
                <a:latin typeface="Arial" panose="020B0604020202020204" pitchFamily="34" charset="0"/>
                <a:ea typeface="+mn-ea"/>
                <a:cs typeface="Arial" panose="020B0604020202020204" pitchFamily="34" charset="0"/>
              </a:defRPr>
            </a:lvl1pPr>
          </a:lstStyle>
          <a:p>
            <a:pPr lvl="0"/>
            <a:r>
              <a:rPr lang="en-GB" altLang="ko-KR" dirty="0"/>
              <a:t>Sub Heading</a:t>
            </a:r>
          </a:p>
        </p:txBody>
      </p:sp>
      <p:sp>
        <p:nvSpPr>
          <p:cNvPr id="16" name="Text Placeholder 9">
            <a:extLst>
              <a:ext uri="{FF2B5EF4-FFF2-40B4-BE49-F238E27FC236}">
                <a16:creationId xmlns:a16="http://schemas.microsoft.com/office/drawing/2014/main" id="{65C74FF5-6EF4-3842-8DDD-33D85C1DE8AB}"/>
              </a:ext>
            </a:extLst>
          </p:cNvPr>
          <p:cNvSpPr>
            <a:spLocks noGrp="1"/>
          </p:cNvSpPr>
          <p:nvPr>
            <p:ph type="body" sz="quarter" idx="14"/>
          </p:nvPr>
        </p:nvSpPr>
        <p:spPr>
          <a:xfrm>
            <a:off x="6165388" y="1581342"/>
            <a:ext cx="5644040" cy="4692273"/>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tx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tx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cxnSp>
        <p:nvCxnSpPr>
          <p:cNvPr id="19" name="Straight Connector 18">
            <a:extLst>
              <a:ext uri="{FF2B5EF4-FFF2-40B4-BE49-F238E27FC236}">
                <a16:creationId xmlns:a16="http://schemas.microsoft.com/office/drawing/2014/main" id="{C546DBEC-FE42-BD42-B7B6-B4342881EC56}"/>
              </a:ext>
            </a:extLst>
          </p:cNvPr>
          <p:cNvCxnSpPr>
            <a:cxnSpLocks/>
          </p:cNvCxnSpPr>
          <p:nvPr userDrawn="1"/>
        </p:nvCxnSpPr>
        <p:spPr>
          <a:xfrm flipH="1">
            <a:off x="6271629" y="1451481"/>
            <a:ext cx="5668108" cy="0"/>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2EA1A5F-5DC3-6E42-93C6-FCD15D872E79}"/>
              </a:ext>
            </a:extLst>
          </p:cNvPr>
          <p:cNvSpPr txBox="1"/>
          <p:nvPr userDrawn="1"/>
        </p:nvSpPr>
        <p:spPr>
          <a:xfrm>
            <a:off x="4664766" y="6506063"/>
            <a:ext cx="2726701"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21" name="TextBox 20">
            <a:extLst>
              <a:ext uri="{FF2B5EF4-FFF2-40B4-BE49-F238E27FC236}">
                <a16:creationId xmlns:a16="http://schemas.microsoft.com/office/drawing/2014/main" id="{5D002040-CC96-504E-B2DC-7305D2F01C5F}"/>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16E0C2A6-FAE7-812B-1E3E-2880FE543BE3}"/>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281059143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431800" y="1101276"/>
            <a:ext cx="111456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1" name="TextBox 10">
            <a:extLst>
              <a:ext uri="{FF2B5EF4-FFF2-40B4-BE49-F238E27FC236}">
                <a16:creationId xmlns:a16="http://schemas.microsoft.com/office/drawing/2014/main" id="{776D9A2F-E6E3-A744-9784-220EBF1917CA}"/>
              </a:ext>
            </a:extLst>
          </p:cNvPr>
          <p:cNvSpPr txBox="1"/>
          <p:nvPr userDrawn="1"/>
        </p:nvSpPr>
        <p:spPr>
          <a:xfrm>
            <a:off x="4664766" y="6506063"/>
            <a:ext cx="2726701"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8" name="TextBox 7">
            <a:extLst>
              <a:ext uri="{FF2B5EF4-FFF2-40B4-BE49-F238E27FC236}">
                <a16:creationId xmlns:a16="http://schemas.microsoft.com/office/drawing/2014/main" id="{269B6EA9-2630-3D49-8388-35CC1424C654}"/>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4FA5DA00-1182-B780-D272-097F4EB111B3}"/>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205626264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CFE6ADF0-A09B-674E-99D1-53862BC8E15A}"/>
              </a:ext>
            </a:extLst>
          </p:cNvPr>
          <p:cNvSpPr>
            <a:spLocks noGrp="1"/>
          </p:cNvSpPr>
          <p:nvPr>
            <p:ph type="body" sz="quarter" idx="12"/>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6" name="Text Placeholder 9">
            <a:extLst>
              <a:ext uri="{FF2B5EF4-FFF2-40B4-BE49-F238E27FC236}">
                <a16:creationId xmlns:a16="http://schemas.microsoft.com/office/drawing/2014/main" id="{19E4B524-175C-BE4E-AE6B-1A06AAC56538}"/>
              </a:ext>
            </a:extLst>
          </p:cNvPr>
          <p:cNvSpPr>
            <a:spLocks noGrp="1"/>
          </p:cNvSpPr>
          <p:nvPr>
            <p:ph type="body" sz="quarter" idx="10" hasCustomPrompt="1"/>
          </p:nvPr>
        </p:nvSpPr>
        <p:spPr>
          <a:xfrm>
            <a:off x="301607" y="1107666"/>
            <a:ext cx="11462776" cy="367103"/>
          </a:xfrm>
          <a:prstGeom prst="rect">
            <a:avLst/>
          </a:prstGeom>
        </p:spPr>
        <p:txBody>
          <a:bodyPr anchor="t"/>
          <a:lstStyle>
            <a:lvl1pPr marL="0" indent="0" algn="l" defTabSz="1219170" rtl="0" eaLnBrk="1" latinLnBrk="1" hangingPunct="1">
              <a:spcBef>
                <a:spcPts val="0"/>
              </a:spcBef>
              <a:spcAft>
                <a:spcPts val="667"/>
              </a:spcAft>
              <a:buClr>
                <a:srgbClr val="F3723D"/>
              </a:buClr>
              <a:buNone/>
              <a:defRPr lang="en-GB" altLang="ko-KR" sz="1467" b="1" i="0" kern="1200" cap="all" dirty="0">
                <a:solidFill>
                  <a:srgbClr val="F27043"/>
                </a:solidFill>
                <a:latin typeface="Arial" panose="020B0604020202020204" pitchFamily="34" charset="0"/>
                <a:ea typeface="+mn-ea"/>
                <a:cs typeface="Arial" panose="020B0604020202020204" pitchFamily="34" charset="0"/>
              </a:defRPr>
            </a:lvl1pPr>
          </a:lstStyle>
          <a:p>
            <a:pPr lvl="0"/>
            <a:r>
              <a:rPr lang="en-GB" altLang="ko-KR" dirty="0"/>
              <a:t>Sub Heading</a:t>
            </a:r>
          </a:p>
        </p:txBody>
      </p:sp>
      <p:cxnSp>
        <p:nvCxnSpPr>
          <p:cNvPr id="21" name="Straight Connector 20">
            <a:extLst>
              <a:ext uri="{FF2B5EF4-FFF2-40B4-BE49-F238E27FC236}">
                <a16:creationId xmlns:a16="http://schemas.microsoft.com/office/drawing/2014/main" id="{19361865-7500-794A-892F-9085D9F71C37}"/>
              </a:ext>
            </a:extLst>
          </p:cNvPr>
          <p:cNvCxnSpPr>
            <a:cxnSpLocks/>
          </p:cNvCxnSpPr>
          <p:nvPr userDrawn="1"/>
        </p:nvCxnSpPr>
        <p:spPr>
          <a:xfrm flipV="1">
            <a:off x="317745" y="1451659"/>
            <a:ext cx="11529700" cy="23111"/>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D93E99-EFB6-E244-B062-FD2F62D40452}"/>
              </a:ext>
            </a:extLst>
          </p:cNvPr>
          <p:cNvCxnSpPr>
            <a:cxnSpLocks/>
          </p:cNvCxnSpPr>
          <p:nvPr userDrawn="1"/>
        </p:nvCxnSpPr>
        <p:spPr>
          <a:xfrm flipV="1">
            <a:off x="317745" y="1031269"/>
            <a:ext cx="11529700" cy="23111"/>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05B8F17-9CE9-E740-BE16-2B9151B050BD}"/>
              </a:ext>
            </a:extLst>
          </p:cNvPr>
          <p:cNvSpPr txBox="1"/>
          <p:nvPr userDrawn="1"/>
        </p:nvSpPr>
        <p:spPr>
          <a:xfrm>
            <a:off x="4505739" y="6506063"/>
            <a:ext cx="2885728"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10" name="TextBox 9">
            <a:extLst>
              <a:ext uri="{FF2B5EF4-FFF2-40B4-BE49-F238E27FC236}">
                <a16:creationId xmlns:a16="http://schemas.microsoft.com/office/drawing/2014/main" id="{80B68AAB-72D6-0945-9A74-348C79CDF8FE}"/>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11F06754-B385-34C2-1D26-A272A111BCE4}"/>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22060041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guide id="10" orient="horz" pos="463">
          <p15:clr>
            <a:srgbClr val="FBAE40"/>
          </p15:clr>
        </p15:guide>
        <p15:guide id="11" orient="horz" pos="758">
          <p15:clr>
            <a:srgbClr val="FBAE40"/>
          </p15:clr>
        </p15:guide>
        <p15:guide id="12" orient="horz" pos="66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4E65AD8-70A7-514B-A1C1-156DB4192D20}"/>
              </a:ext>
            </a:extLst>
          </p:cNvPr>
          <p:cNvSpPr txBox="1"/>
          <p:nvPr userDrawn="1"/>
        </p:nvSpPr>
        <p:spPr>
          <a:xfrm>
            <a:off x="4647096" y="6506063"/>
            <a:ext cx="2744371"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6" name="TextBox 5">
            <a:extLst>
              <a:ext uri="{FF2B5EF4-FFF2-40B4-BE49-F238E27FC236}">
                <a16:creationId xmlns:a16="http://schemas.microsoft.com/office/drawing/2014/main" id="{139D63A4-ABF9-044F-ADF3-8563A3F806B1}"/>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9DC3EE14-9F8A-CD05-3D04-5192084DC4BF}"/>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10728863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4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243C3C72-095C-2E49-BB63-FD34E3164C70}"/>
              </a:ext>
            </a:extLst>
          </p:cNvPr>
          <p:cNvSpPr>
            <a:spLocks noGrp="1"/>
          </p:cNvSpPr>
          <p:nvPr userDrawn="1">
            <p:ph type="body" sz="quarter" idx="12" hasCustomPrompt="1"/>
          </p:nvPr>
        </p:nvSpPr>
        <p:spPr>
          <a:xfrm>
            <a:off x="1127981" y="1583487"/>
            <a:ext cx="9936041" cy="1845509"/>
          </a:xfrm>
          <a:prstGeom prst="rect">
            <a:avLst/>
          </a:prstGeom>
        </p:spPr>
        <p:txBody>
          <a:bodyPr anchor="b"/>
          <a:lstStyle>
            <a:lvl1pPr marL="0" indent="0" algn="ctr" defTabSz="1219170" rtl="0" eaLnBrk="1" latinLnBrk="1" hangingPunct="1">
              <a:lnSpc>
                <a:spcPct val="90000"/>
              </a:lnSpc>
              <a:spcBef>
                <a:spcPct val="20000"/>
              </a:spcBef>
              <a:buNone/>
              <a:defRPr lang="en-GB" altLang="ko-KR" sz="4800" kern="1200" dirty="0">
                <a:solidFill>
                  <a:srgbClr val="F3723D"/>
                </a:solidFill>
                <a:latin typeface="Arial" panose="020B0604020202020204" pitchFamily="34" charset="0"/>
                <a:ea typeface="+mn-ea"/>
                <a:cs typeface="Arial" panose="020B0604020202020204" pitchFamily="34" charset="0"/>
              </a:defRPr>
            </a:lvl1pPr>
          </a:lstStyle>
          <a:p>
            <a:pPr lvl="0"/>
            <a:r>
              <a:rPr lang="en-GB" altLang="ko-KR" dirty="0"/>
              <a:t>Main Heading</a:t>
            </a:r>
          </a:p>
        </p:txBody>
      </p:sp>
      <p:cxnSp>
        <p:nvCxnSpPr>
          <p:cNvPr id="8" name="Straight Connector 7">
            <a:extLst>
              <a:ext uri="{FF2B5EF4-FFF2-40B4-BE49-F238E27FC236}">
                <a16:creationId xmlns:a16="http://schemas.microsoft.com/office/drawing/2014/main" id="{0A650CA3-1699-164D-AB8D-DA6A4ABFDDE7}"/>
              </a:ext>
            </a:extLst>
          </p:cNvPr>
          <p:cNvCxnSpPr>
            <a:cxnSpLocks/>
          </p:cNvCxnSpPr>
          <p:nvPr userDrawn="1"/>
        </p:nvCxnSpPr>
        <p:spPr>
          <a:xfrm flipH="1">
            <a:off x="1127981" y="3429001"/>
            <a:ext cx="9936041"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4E790429-4C48-8C4E-8765-731653FFDB95}"/>
              </a:ext>
            </a:extLst>
          </p:cNvPr>
          <p:cNvSpPr txBox="1"/>
          <p:nvPr userDrawn="1"/>
        </p:nvSpPr>
        <p:spPr>
          <a:xfrm>
            <a:off x="4682435" y="6506063"/>
            <a:ext cx="2709032"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10" name="TextBox 9">
            <a:extLst>
              <a:ext uri="{FF2B5EF4-FFF2-40B4-BE49-F238E27FC236}">
                <a16:creationId xmlns:a16="http://schemas.microsoft.com/office/drawing/2014/main" id="{A71B890F-9BE2-6648-98B0-9DA50AEAE179}"/>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B013C395-2AD3-C19B-665F-2E5C43FA984D}"/>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292693230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521">
          <p15:clr>
            <a:srgbClr val="FBAE40"/>
          </p15:clr>
        </p15:guide>
        <p15:guide id="8" orient="horz" pos="3117">
          <p15:clr>
            <a:srgbClr val="FBAE40"/>
          </p15:clr>
        </p15:guide>
        <p15:guide id="9" pos="55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A1A40-0FF3-DF6A-0C58-5C157105EE3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FB7AF23-0C75-3521-9488-D81181B36E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91E88D7-0885-6027-1F3C-5B6505ABEA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D182814-32A6-0A40-C25B-2BEF07350368}"/>
              </a:ext>
            </a:extLst>
          </p:cNvPr>
          <p:cNvSpPr>
            <a:spLocks noGrp="1"/>
          </p:cNvSpPr>
          <p:nvPr>
            <p:ph type="dt" sz="half" idx="10"/>
          </p:nvPr>
        </p:nvSpPr>
        <p:spPr/>
        <p:txBody>
          <a:bodyPr/>
          <a:lstStyle/>
          <a:p>
            <a:fld id="{459D3442-BCB0-4DD3-AD68-0EE644039682}" type="datetimeFigureOut">
              <a:rPr lang="en-IN" smtClean="0"/>
              <a:t>23-05-2025</a:t>
            </a:fld>
            <a:endParaRPr lang="en-IN"/>
          </a:p>
        </p:txBody>
      </p:sp>
      <p:sp>
        <p:nvSpPr>
          <p:cNvPr id="6" name="Footer Placeholder 5">
            <a:extLst>
              <a:ext uri="{FF2B5EF4-FFF2-40B4-BE49-F238E27FC236}">
                <a16:creationId xmlns:a16="http://schemas.microsoft.com/office/drawing/2014/main" id="{A771B281-80D8-6BE6-ABCA-DD8AE278817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CC8F87F-5266-A0A1-24CC-C496D33A95F9}"/>
              </a:ext>
            </a:extLst>
          </p:cNvPr>
          <p:cNvSpPr>
            <a:spLocks noGrp="1"/>
          </p:cNvSpPr>
          <p:nvPr>
            <p:ph type="sldNum" sz="quarter" idx="12"/>
          </p:nvPr>
        </p:nvSpPr>
        <p:spPr/>
        <p:txBody>
          <a:bodyPr/>
          <a:lstStyle/>
          <a:p>
            <a:fld id="{C2999AB3-89FB-4645-B7B4-91F3FB50593A}" type="slidenum">
              <a:rPr lang="en-IN" smtClean="0"/>
              <a:t>‹#›</a:t>
            </a:fld>
            <a:endParaRPr lang="en-IN"/>
          </a:p>
        </p:txBody>
      </p:sp>
    </p:spTree>
    <p:extLst>
      <p:ext uri="{BB962C8B-B14F-4D97-AF65-F5344CB8AC3E}">
        <p14:creationId xmlns:p14="http://schemas.microsoft.com/office/powerpoint/2010/main" val="7246577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5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7760010-EBFD-B842-A650-6DF752C1EA15}"/>
              </a:ext>
            </a:extLst>
          </p:cNvPr>
          <p:cNvCxnSpPr>
            <a:cxnSpLocks/>
          </p:cNvCxnSpPr>
          <p:nvPr userDrawn="1"/>
        </p:nvCxnSpPr>
        <p:spPr>
          <a:xfrm flipH="1">
            <a:off x="1127981" y="3429001"/>
            <a:ext cx="9936041"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7" name="Text Placeholder 9">
            <a:extLst>
              <a:ext uri="{FF2B5EF4-FFF2-40B4-BE49-F238E27FC236}">
                <a16:creationId xmlns:a16="http://schemas.microsoft.com/office/drawing/2014/main" id="{91EBE4ED-D38C-854B-A967-FA93E88AC52F}"/>
              </a:ext>
            </a:extLst>
          </p:cNvPr>
          <p:cNvSpPr>
            <a:spLocks noGrp="1"/>
          </p:cNvSpPr>
          <p:nvPr>
            <p:ph type="body" sz="quarter" idx="10" hasCustomPrompt="1"/>
          </p:nvPr>
        </p:nvSpPr>
        <p:spPr>
          <a:xfrm>
            <a:off x="1127981" y="3507972"/>
            <a:ext cx="9936041" cy="276219"/>
          </a:xfrm>
          <a:prstGeom prst="rect">
            <a:avLst/>
          </a:prstGeom>
        </p:spPr>
        <p:txBody>
          <a:bodyPr anchor="ctr"/>
          <a:lstStyle>
            <a:lvl1pPr marL="0" indent="0" algn="ctr" defTabSz="1219170" rtl="0" eaLnBrk="1" latinLnBrk="1" hangingPunct="1">
              <a:spcBef>
                <a:spcPts val="0"/>
              </a:spcBef>
              <a:spcAft>
                <a:spcPts val="667"/>
              </a:spcAft>
              <a:buClr>
                <a:srgbClr val="F3723D"/>
              </a:buClr>
              <a:buNone/>
              <a:defRPr lang="en-GB" altLang="ko-KR" sz="1733" kern="1200" cap="all" spc="133"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Sub Heading</a:t>
            </a:r>
          </a:p>
        </p:txBody>
      </p:sp>
      <p:cxnSp>
        <p:nvCxnSpPr>
          <p:cNvPr id="8" name="Straight Connector 7">
            <a:extLst>
              <a:ext uri="{FF2B5EF4-FFF2-40B4-BE49-F238E27FC236}">
                <a16:creationId xmlns:a16="http://schemas.microsoft.com/office/drawing/2014/main" id="{687BB62D-96D4-F848-A494-A3C574BCDD4A}"/>
              </a:ext>
            </a:extLst>
          </p:cNvPr>
          <p:cNvCxnSpPr>
            <a:cxnSpLocks/>
          </p:cNvCxnSpPr>
          <p:nvPr userDrawn="1"/>
        </p:nvCxnSpPr>
        <p:spPr>
          <a:xfrm flipH="1">
            <a:off x="1127981" y="3858624"/>
            <a:ext cx="9936041"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10" name="Text Placeholder 9">
            <a:extLst>
              <a:ext uri="{FF2B5EF4-FFF2-40B4-BE49-F238E27FC236}">
                <a16:creationId xmlns:a16="http://schemas.microsoft.com/office/drawing/2014/main" id="{88406246-BBBE-CD4D-975A-579E53A1D6C1}"/>
              </a:ext>
            </a:extLst>
          </p:cNvPr>
          <p:cNvSpPr>
            <a:spLocks noGrp="1"/>
          </p:cNvSpPr>
          <p:nvPr>
            <p:ph type="body" sz="quarter" idx="12" hasCustomPrompt="1"/>
          </p:nvPr>
        </p:nvSpPr>
        <p:spPr>
          <a:xfrm>
            <a:off x="1127981" y="1583487"/>
            <a:ext cx="9936041" cy="1845509"/>
          </a:xfrm>
          <a:prstGeom prst="rect">
            <a:avLst/>
          </a:prstGeom>
        </p:spPr>
        <p:txBody>
          <a:bodyPr anchor="b"/>
          <a:lstStyle>
            <a:lvl1pPr marL="0" indent="0" algn="ctr" defTabSz="1219170" rtl="0" eaLnBrk="1" latinLnBrk="1" hangingPunct="1">
              <a:lnSpc>
                <a:spcPct val="90000"/>
              </a:lnSpc>
              <a:spcBef>
                <a:spcPct val="20000"/>
              </a:spcBef>
              <a:buNone/>
              <a:defRPr lang="en-GB" altLang="ko-KR" sz="4800" kern="1200" dirty="0">
                <a:solidFill>
                  <a:srgbClr val="F3723D"/>
                </a:solidFill>
                <a:latin typeface="Arial" panose="020B0604020202020204" pitchFamily="34" charset="0"/>
                <a:ea typeface="+mn-ea"/>
                <a:cs typeface="Arial" panose="020B0604020202020204" pitchFamily="34" charset="0"/>
              </a:defRPr>
            </a:lvl1pPr>
          </a:lstStyle>
          <a:p>
            <a:pPr lvl="0"/>
            <a:r>
              <a:rPr lang="en-GB" altLang="ko-KR" dirty="0"/>
              <a:t>Main Heading</a:t>
            </a:r>
          </a:p>
        </p:txBody>
      </p:sp>
      <p:sp>
        <p:nvSpPr>
          <p:cNvPr id="11" name="TextBox 10">
            <a:extLst>
              <a:ext uri="{FF2B5EF4-FFF2-40B4-BE49-F238E27FC236}">
                <a16:creationId xmlns:a16="http://schemas.microsoft.com/office/drawing/2014/main" id="{C437E891-7982-6B48-A969-AAFF0578950C}"/>
              </a:ext>
            </a:extLst>
          </p:cNvPr>
          <p:cNvSpPr txBox="1"/>
          <p:nvPr userDrawn="1"/>
        </p:nvSpPr>
        <p:spPr>
          <a:xfrm>
            <a:off x="4647096" y="6506063"/>
            <a:ext cx="2744371"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12" name="TextBox 11">
            <a:extLst>
              <a:ext uri="{FF2B5EF4-FFF2-40B4-BE49-F238E27FC236}">
                <a16:creationId xmlns:a16="http://schemas.microsoft.com/office/drawing/2014/main" id="{5514D5E6-FBC3-6B4C-97AA-3CDF54FB88A7}"/>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1F18E016-D94F-96F8-87DB-3898194CE698}"/>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149034805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521">
          <p15:clr>
            <a:srgbClr val="FBAE40"/>
          </p15:clr>
        </p15:guide>
        <p15:guide id="8" orient="horz" pos="3117">
          <p15:clr>
            <a:srgbClr val="FBAE40"/>
          </p15:clr>
        </p15:guide>
        <p15:guide id="9" pos="555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Cover Slide_Style1">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27817E6F-0903-3346-80AD-A41D1A2ABE30}"/>
              </a:ext>
            </a:extLst>
          </p:cNvPr>
          <p:cNvSpPr>
            <a:spLocks noGrp="1"/>
          </p:cNvSpPr>
          <p:nvPr>
            <p:ph type="body" sz="quarter" idx="14" hasCustomPrompt="1"/>
          </p:nvPr>
        </p:nvSpPr>
        <p:spPr>
          <a:xfrm>
            <a:off x="397599" y="491540"/>
            <a:ext cx="5564085" cy="554528"/>
          </a:xfrm>
          <a:prstGeom prst="rect">
            <a:avLst/>
          </a:prstGeom>
        </p:spPr>
        <p:txBody>
          <a:bodyPr anchor="t"/>
          <a:lstStyle>
            <a:lvl1pPr marL="0" indent="0" algn="l">
              <a:buNone/>
              <a:defRPr sz="1333" b="0" i="0" baseline="0">
                <a:solidFill>
                  <a:schemeClr val="bg1"/>
                </a:solidFill>
                <a:latin typeface="Arial" panose="020B0604020202020204" pitchFamily="34" charset="0"/>
                <a:cs typeface="Arial" pitchFamily="34" charset="0"/>
              </a:defRPr>
            </a:lvl1pPr>
          </a:lstStyle>
          <a:p>
            <a:pPr lvl="0"/>
            <a:r>
              <a:rPr lang="en-US" altLang="ko-KR" dirty="0"/>
              <a:t>Committed to International Standards in Information Security</a:t>
            </a:r>
          </a:p>
        </p:txBody>
      </p:sp>
      <p:sp>
        <p:nvSpPr>
          <p:cNvPr id="15" name="Text Placeholder 9">
            <a:extLst>
              <a:ext uri="{FF2B5EF4-FFF2-40B4-BE49-F238E27FC236}">
                <a16:creationId xmlns:a16="http://schemas.microsoft.com/office/drawing/2014/main" id="{7C6873C5-13CA-684B-A1B5-5758FB24E344}"/>
              </a:ext>
            </a:extLst>
          </p:cNvPr>
          <p:cNvSpPr>
            <a:spLocks noGrp="1"/>
          </p:cNvSpPr>
          <p:nvPr>
            <p:ph type="body" sz="quarter" idx="15" hasCustomPrompt="1"/>
          </p:nvPr>
        </p:nvSpPr>
        <p:spPr>
          <a:xfrm>
            <a:off x="392735" y="2208476"/>
            <a:ext cx="5180043" cy="794600"/>
          </a:xfrm>
          <a:prstGeom prst="rect">
            <a:avLst/>
          </a:prstGeom>
        </p:spPr>
        <p:txBody>
          <a:bodyPr anchor="ctr"/>
          <a:lstStyle>
            <a:lvl1pPr marL="0" indent="0" algn="l">
              <a:buNone/>
              <a:defRPr sz="2667" b="0" i="0" cap="all" baseline="0">
                <a:solidFill>
                  <a:schemeClr val="bg1"/>
                </a:solidFill>
                <a:latin typeface="Arial" panose="020B0604020202020204" pitchFamily="34" charset="0"/>
                <a:cs typeface="Arial" pitchFamily="34" charset="0"/>
              </a:defRPr>
            </a:lvl1pPr>
          </a:lstStyle>
          <a:p>
            <a:pPr lvl="0"/>
            <a:r>
              <a:rPr lang="en-US" altLang="ko-KR" dirty="0"/>
              <a:t>Thank You!</a:t>
            </a:r>
          </a:p>
        </p:txBody>
      </p:sp>
      <p:sp>
        <p:nvSpPr>
          <p:cNvPr id="18" name="Text Placeholder 9">
            <a:extLst>
              <a:ext uri="{FF2B5EF4-FFF2-40B4-BE49-F238E27FC236}">
                <a16:creationId xmlns:a16="http://schemas.microsoft.com/office/drawing/2014/main" id="{17AE13F7-A83D-5648-B869-6A6D171A7B22}"/>
              </a:ext>
            </a:extLst>
          </p:cNvPr>
          <p:cNvSpPr>
            <a:spLocks noGrp="1"/>
          </p:cNvSpPr>
          <p:nvPr>
            <p:ph type="body" sz="quarter" idx="17" hasCustomPrompt="1"/>
          </p:nvPr>
        </p:nvSpPr>
        <p:spPr>
          <a:xfrm>
            <a:off x="6634045" y="1053710"/>
            <a:ext cx="2208243" cy="4871567"/>
          </a:xfrm>
          <a:prstGeom prst="rect">
            <a:avLst/>
          </a:prstGeom>
        </p:spPr>
        <p:txBody>
          <a:bodyPr anchor="t"/>
          <a:lstStyle>
            <a:lvl1pPr marL="0" indent="0" algn="l">
              <a:lnSpc>
                <a:spcPct val="100000"/>
              </a:lnSpc>
              <a:buNone/>
              <a:defRPr sz="1200" b="0" i="0" baseline="0">
                <a:solidFill>
                  <a:schemeClr val="bg1"/>
                </a:solidFill>
                <a:latin typeface="Arial" panose="020B0604020202020204" pitchFamily="34" charset="0"/>
                <a:cs typeface="Arial" pitchFamily="34" charset="0"/>
              </a:defRPr>
            </a:lvl1pPr>
          </a:lstStyle>
          <a:p>
            <a:pPr lvl="0"/>
            <a:r>
              <a:rPr lang="en-US" altLang="ko-KR" cap="all" dirty="0"/>
              <a:t>New Delhi</a:t>
            </a:r>
          </a:p>
          <a:p>
            <a:pPr lvl="0"/>
            <a:r>
              <a:rPr lang="en-US" altLang="ko-KR" dirty="0" err="1"/>
              <a:t>Lsdel@lakshmisri.com</a:t>
            </a:r>
            <a:endParaRPr lang="en-US" altLang="ko-KR" dirty="0"/>
          </a:p>
          <a:p>
            <a:pPr lvl="0"/>
            <a:endParaRPr lang="en-US" altLang="ko-KR" dirty="0"/>
          </a:p>
          <a:p>
            <a:pPr lvl="0"/>
            <a:r>
              <a:rPr lang="en-US" altLang="ko-KR" cap="all" dirty="0"/>
              <a:t>Mumbai</a:t>
            </a:r>
          </a:p>
          <a:p>
            <a:pPr lvl="0"/>
            <a:r>
              <a:rPr lang="en-US" altLang="ko-KR" dirty="0" err="1"/>
              <a:t>Lsbom@lakshmisri.com</a:t>
            </a:r>
            <a:endParaRPr lang="en-US" altLang="ko-KR" dirty="0"/>
          </a:p>
          <a:p>
            <a:pPr lvl="0"/>
            <a:endParaRPr lang="en-US" altLang="ko-KR" dirty="0"/>
          </a:p>
          <a:p>
            <a:pPr lvl="0"/>
            <a:r>
              <a:rPr lang="en-US" altLang="ko-KR" cap="all" dirty="0"/>
              <a:t>Chennai</a:t>
            </a:r>
          </a:p>
          <a:p>
            <a:pPr lvl="0"/>
            <a:r>
              <a:rPr lang="en-US" altLang="ko-KR" dirty="0" err="1"/>
              <a:t>Lsmds@lakshmisri.com</a:t>
            </a:r>
            <a:endParaRPr lang="en-US" altLang="ko-KR" dirty="0"/>
          </a:p>
          <a:p>
            <a:pPr lvl="0"/>
            <a:endParaRPr lang="en-US" altLang="ko-KR" dirty="0"/>
          </a:p>
          <a:p>
            <a:pPr lvl="0"/>
            <a:r>
              <a:rPr lang="en-US" altLang="ko-KR" cap="all" dirty="0"/>
              <a:t>Bengaluru</a:t>
            </a:r>
          </a:p>
          <a:p>
            <a:pPr lvl="0"/>
            <a:r>
              <a:rPr lang="en-US" altLang="ko-KR" dirty="0" err="1"/>
              <a:t>Lsblr@lakshmisri.com</a:t>
            </a:r>
            <a:endParaRPr lang="en-US" altLang="ko-KR" dirty="0"/>
          </a:p>
          <a:p>
            <a:pPr lvl="0"/>
            <a:endParaRPr lang="en-US" altLang="ko-KR" dirty="0"/>
          </a:p>
          <a:p>
            <a:pPr lvl="0"/>
            <a:r>
              <a:rPr lang="en-US" altLang="ko-KR" cap="all" dirty="0"/>
              <a:t>Hyderabad</a:t>
            </a:r>
          </a:p>
          <a:p>
            <a:pPr lvl="0"/>
            <a:r>
              <a:rPr lang="en-US" altLang="ko-KR" dirty="0" err="1"/>
              <a:t>Lshyd@lakshmisri.com</a:t>
            </a:r>
            <a:endParaRPr lang="en-US" altLang="ko-KR" dirty="0"/>
          </a:p>
          <a:p>
            <a:pPr lvl="0"/>
            <a:endParaRPr lang="en-US" altLang="ko-KR" dirty="0"/>
          </a:p>
          <a:p>
            <a:pPr lvl="0"/>
            <a:r>
              <a:rPr lang="en-US" altLang="ko-KR" cap="all" dirty="0"/>
              <a:t>Ahmedabad</a:t>
            </a:r>
          </a:p>
          <a:p>
            <a:pPr lvl="0"/>
            <a:r>
              <a:rPr lang="en-US" altLang="ko-KR" dirty="0" err="1"/>
              <a:t>Lsahd@lakshmisri.com</a:t>
            </a:r>
            <a:endParaRPr lang="en-US" altLang="ko-KR" dirty="0"/>
          </a:p>
          <a:p>
            <a:pPr lvl="0"/>
            <a:endParaRPr lang="en-US" altLang="ko-KR" dirty="0"/>
          </a:p>
          <a:p>
            <a:pPr lvl="0"/>
            <a:r>
              <a:rPr lang="en-US" altLang="ko-KR" cap="all" dirty="0"/>
              <a:t>Pune</a:t>
            </a:r>
          </a:p>
          <a:p>
            <a:pPr lvl="0"/>
            <a:r>
              <a:rPr lang="en-US" altLang="ko-KR" dirty="0" err="1"/>
              <a:t>Lspune@lakshmisri.com</a:t>
            </a:r>
            <a:endParaRPr lang="en-US" altLang="ko-KR" dirty="0"/>
          </a:p>
          <a:p>
            <a:pPr lvl="0"/>
            <a:endParaRPr lang="en-US" altLang="ko-KR" dirty="0"/>
          </a:p>
          <a:p>
            <a:pPr lvl="0"/>
            <a:endParaRPr lang="en-US" altLang="ko-KR" dirty="0"/>
          </a:p>
        </p:txBody>
      </p:sp>
      <p:sp>
        <p:nvSpPr>
          <p:cNvPr id="19" name="Text Placeholder 9">
            <a:extLst>
              <a:ext uri="{FF2B5EF4-FFF2-40B4-BE49-F238E27FC236}">
                <a16:creationId xmlns:a16="http://schemas.microsoft.com/office/drawing/2014/main" id="{DF600D09-95B1-DC4A-86C2-2BA7C53D9C6C}"/>
              </a:ext>
            </a:extLst>
          </p:cNvPr>
          <p:cNvSpPr>
            <a:spLocks noGrp="1"/>
          </p:cNvSpPr>
          <p:nvPr>
            <p:ph type="body" sz="quarter" idx="18" hasCustomPrompt="1"/>
          </p:nvPr>
        </p:nvSpPr>
        <p:spPr>
          <a:xfrm>
            <a:off x="8896339" y="1053710"/>
            <a:ext cx="2473328" cy="4871564"/>
          </a:xfrm>
          <a:prstGeom prst="rect">
            <a:avLst/>
          </a:prstGeom>
        </p:spPr>
        <p:txBody>
          <a:bodyPr anchor="t"/>
          <a:lstStyle>
            <a:lvl1pPr marL="0" indent="0" algn="l">
              <a:buNone/>
              <a:defRPr sz="1200" b="0" i="0" baseline="0">
                <a:solidFill>
                  <a:schemeClr val="bg1"/>
                </a:solidFill>
                <a:latin typeface="Arial" panose="020B0604020202020204" pitchFamily="34" charset="0"/>
                <a:cs typeface="Arial" pitchFamily="34" charset="0"/>
              </a:defRPr>
            </a:lvl1pPr>
          </a:lstStyle>
          <a:p>
            <a:pPr lvl="0"/>
            <a:r>
              <a:rPr lang="en-US" altLang="ko-KR" cap="all" dirty="0">
                <a:solidFill>
                  <a:schemeClr val="bg1"/>
                </a:solidFill>
              </a:rPr>
              <a:t>Kolkata</a:t>
            </a:r>
          </a:p>
          <a:p>
            <a:pPr lvl="0"/>
            <a:r>
              <a:rPr lang="en-US" altLang="ko-KR" dirty="0" err="1">
                <a:solidFill>
                  <a:schemeClr val="bg1"/>
                </a:solidFill>
              </a:rPr>
              <a:t>Lskolkata@lakshmisri.com</a:t>
            </a:r>
            <a:endParaRPr lang="en-US" altLang="ko-KR" dirty="0">
              <a:solidFill>
                <a:schemeClr val="bg1"/>
              </a:solidFill>
            </a:endParaRPr>
          </a:p>
          <a:p>
            <a:pPr lvl="0"/>
            <a:endParaRPr lang="en-US" altLang="ko-KR" dirty="0">
              <a:solidFill>
                <a:schemeClr val="bg1"/>
              </a:solidFill>
            </a:endParaRPr>
          </a:p>
          <a:p>
            <a:pPr lvl="0"/>
            <a:r>
              <a:rPr lang="en-US" altLang="ko-KR" cap="all" dirty="0">
                <a:solidFill>
                  <a:schemeClr val="bg1"/>
                </a:solidFill>
              </a:rPr>
              <a:t>Chandigarh</a:t>
            </a:r>
          </a:p>
          <a:p>
            <a:pPr lvl="0"/>
            <a:r>
              <a:rPr lang="en-US" altLang="ko-KR" dirty="0" err="1">
                <a:solidFill>
                  <a:schemeClr val="bg1"/>
                </a:solidFill>
              </a:rPr>
              <a:t>Lschd@lakshmisri.com</a:t>
            </a:r>
            <a:endParaRPr lang="en-US" altLang="ko-KR" dirty="0">
              <a:solidFill>
                <a:schemeClr val="bg1"/>
              </a:solidFill>
            </a:endParaRPr>
          </a:p>
          <a:p>
            <a:pPr lvl="0"/>
            <a:endParaRPr lang="en-US" altLang="ko-KR" dirty="0">
              <a:solidFill>
                <a:schemeClr val="bg1"/>
              </a:solidFill>
            </a:endParaRPr>
          </a:p>
          <a:p>
            <a:pPr lvl="0"/>
            <a:r>
              <a:rPr lang="en-US" altLang="ko-KR" cap="all" dirty="0" err="1">
                <a:solidFill>
                  <a:schemeClr val="bg1"/>
                </a:solidFill>
              </a:rPr>
              <a:t>Prayagraj</a:t>
            </a:r>
            <a:r>
              <a:rPr lang="en-US" altLang="ko-KR" cap="all" dirty="0">
                <a:solidFill>
                  <a:schemeClr val="bg1"/>
                </a:solidFill>
              </a:rPr>
              <a:t> (Allahabad) </a:t>
            </a:r>
          </a:p>
          <a:p>
            <a:pPr lvl="0"/>
            <a:r>
              <a:rPr lang="en-US" altLang="ko-KR" dirty="0" err="1">
                <a:solidFill>
                  <a:schemeClr val="bg1"/>
                </a:solidFill>
              </a:rPr>
              <a:t>Lsallahabad@lakshmisri.com</a:t>
            </a:r>
            <a:endParaRPr lang="en-US" altLang="ko-KR" dirty="0">
              <a:solidFill>
                <a:schemeClr val="bg1"/>
              </a:solidFill>
            </a:endParaRPr>
          </a:p>
          <a:p>
            <a:pPr lvl="0"/>
            <a:endParaRPr lang="en-US" altLang="ko-KR" dirty="0">
              <a:solidFill>
                <a:schemeClr val="bg1"/>
              </a:solidFill>
            </a:endParaRPr>
          </a:p>
          <a:p>
            <a:pPr lvl="0"/>
            <a:r>
              <a:rPr lang="en-US" altLang="ko-KR" cap="all" dirty="0">
                <a:solidFill>
                  <a:schemeClr val="bg1"/>
                </a:solidFill>
              </a:rPr>
              <a:t>Kochi</a:t>
            </a:r>
          </a:p>
          <a:p>
            <a:pPr lvl="0"/>
            <a:r>
              <a:rPr lang="en-US" altLang="ko-KR" dirty="0" err="1">
                <a:solidFill>
                  <a:schemeClr val="bg1"/>
                </a:solidFill>
              </a:rPr>
              <a:t>Lskochi@lakshmisri.com</a:t>
            </a:r>
            <a:endParaRPr lang="en-US" altLang="ko-KR" dirty="0">
              <a:solidFill>
                <a:schemeClr val="bg1"/>
              </a:solidFill>
            </a:endParaRPr>
          </a:p>
          <a:p>
            <a:pPr lvl="0"/>
            <a:endParaRPr lang="en-US" altLang="ko-KR" dirty="0">
              <a:solidFill>
                <a:schemeClr val="bg1"/>
              </a:solidFill>
            </a:endParaRPr>
          </a:p>
          <a:p>
            <a:pPr lvl="0"/>
            <a:r>
              <a:rPr lang="en-US" altLang="ko-KR" cap="all" dirty="0">
                <a:solidFill>
                  <a:schemeClr val="bg1"/>
                </a:solidFill>
              </a:rPr>
              <a:t>Jaipur</a:t>
            </a:r>
          </a:p>
          <a:p>
            <a:pPr lvl="0"/>
            <a:r>
              <a:rPr lang="en-US" altLang="ko-KR" dirty="0" err="1">
                <a:solidFill>
                  <a:schemeClr val="bg1"/>
                </a:solidFill>
              </a:rPr>
              <a:t>Lsjaipur@lakshmisri.com</a:t>
            </a:r>
            <a:endParaRPr lang="en-US" altLang="ko-KR" dirty="0">
              <a:solidFill>
                <a:schemeClr val="bg1"/>
              </a:solidFill>
            </a:endParaRPr>
          </a:p>
          <a:p>
            <a:pPr lvl="0"/>
            <a:endParaRPr lang="en-US" altLang="ko-KR" dirty="0">
              <a:solidFill>
                <a:schemeClr val="bg1"/>
              </a:solidFill>
            </a:endParaRPr>
          </a:p>
          <a:p>
            <a:pPr lvl="0"/>
            <a:r>
              <a:rPr lang="en-US" altLang="ko-KR" cap="all" dirty="0" err="1">
                <a:solidFill>
                  <a:schemeClr val="bg1"/>
                </a:solidFill>
              </a:rPr>
              <a:t>NAGpur</a:t>
            </a:r>
            <a:endParaRPr lang="en-US" altLang="ko-KR" cap="all" dirty="0">
              <a:solidFill>
                <a:schemeClr val="bg1"/>
              </a:solidFill>
            </a:endParaRPr>
          </a:p>
          <a:p>
            <a:pPr lvl="0"/>
            <a:r>
              <a:rPr lang="en-US" altLang="ko-KR" dirty="0" err="1">
                <a:solidFill>
                  <a:schemeClr val="bg1"/>
                </a:solidFill>
              </a:rPr>
              <a:t>Lsnagpur@lakshmisri.com</a:t>
            </a:r>
            <a:endParaRPr lang="en-US" altLang="ko-KR" dirty="0">
              <a:solidFill>
                <a:schemeClr val="tx1">
                  <a:lumMod val="75000"/>
                  <a:lumOff val="25000"/>
                </a:schemeClr>
              </a:solidFill>
            </a:endParaRPr>
          </a:p>
          <a:p>
            <a:pPr lvl="0"/>
            <a:endParaRPr lang="en-US" altLang="ko-KR" dirty="0">
              <a:solidFill>
                <a:schemeClr val="tx1">
                  <a:lumMod val="75000"/>
                  <a:lumOff val="25000"/>
                </a:schemeClr>
              </a:solidFill>
            </a:endParaRPr>
          </a:p>
        </p:txBody>
      </p:sp>
      <p:sp>
        <p:nvSpPr>
          <p:cNvPr id="20" name="Text Placeholder 9">
            <a:extLst>
              <a:ext uri="{FF2B5EF4-FFF2-40B4-BE49-F238E27FC236}">
                <a16:creationId xmlns:a16="http://schemas.microsoft.com/office/drawing/2014/main" id="{07BC750E-3434-B144-B236-8CEC35A637F9}"/>
              </a:ext>
            </a:extLst>
          </p:cNvPr>
          <p:cNvSpPr>
            <a:spLocks noGrp="1"/>
          </p:cNvSpPr>
          <p:nvPr>
            <p:ph type="body" sz="quarter" idx="19" hasCustomPrompt="1"/>
          </p:nvPr>
        </p:nvSpPr>
        <p:spPr>
          <a:xfrm>
            <a:off x="6634043" y="494146"/>
            <a:ext cx="4606005" cy="438565"/>
          </a:xfrm>
          <a:prstGeom prst="rect">
            <a:avLst/>
          </a:prstGeom>
        </p:spPr>
        <p:txBody>
          <a:bodyPr anchor="t"/>
          <a:lstStyle>
            <a:lvl1pPr marL="0" indent="0" algn="l">
              <a:buNone/>
              <a:defRPr sz="1867" b="1" i="0" baseline="0">
                <a:solidFill>
                  <a:schemeClr val="bg1"/>
                </a:solidFill>
                <a:latin typeface="Arial" panose="020B0604020202020204" pitchFamily="34" charset="0"/>
                <a:cs typeface="Arial" pitchFamily="34" charset="0"/>
              </a:defRPr>
            </a:lvl1pPr>
          </a:lstStyle>
          <a:p>
            <a:pPr lvl="0"/>
            <a:r>
              <a:rPr lang="en-US" altLang="ko-KR" dirty="0"/>
              <a:t>LOCATIONS</a:t>
            </a:r>
          </a:p>
        </p:txBody>
      </p:sp>
      <p:pic>
        <p:nvPicPr>
          <p:cNvPr id="26" name="Picture 25">
            <a:extLst>
              <a:ext uri="{FF2B5EF4-FFF2-40B4-BE49-F238E27FC236}">
                <a16:creationId xmlns:a16="http://schemas.microsoft.com/office/drawing/2014/main" id="{3B211D67-1D1C-0145-A8A3-7E38CD9FA9E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66063" y="1117768"/>
            <a:ext cx="1363173" cy="1011387"/>
          </a:xfrm>
          <a:prstGeom prst="rect">
            <a:avLst/>
          </a:prstGeom>
        </p:spPr>
      </p:pic>
      <p:sp>
        <p:nvSpPr>
          <p:cNvPr id="37" name="Text Placeholder 9">
            <a:extLst>
              <a:ext uri="{FF2B5EF4-FFF2-40B4-BE49-F238E27FC236}">
                <a16:creationId xmlns:a16="http://schemas.microsoft.com/office/drawing/2014/main" id="{36CB8175-088B-4A42-9C42-CF30046F0653}"/>
              </a:ext>
            </a:extLst>
          </p:cNvPr>
          <p:cNvSpPr>
            <a:spLocks noGrp="1"/>
          </p:cNvSpPr>
          <p:nvPr>
            <p:ph type="body" sz="quarter" idx="20" hasCustomPrompt="1"/>
          </p:nvPr>
        </p:nvSpPr>
        <p:spPr>
          <a:xfrm>
            <a:off x="397598" y="3152449"/>
            <a:ext cx="5698401" cy="337195"/>
          </a:xfrm>
          <a:prstGeom prst="rect">
            <a:avLst/>
          </a:prstGeom>
        </p:spPr>
        <p:txBody>
          <a:bodyPr anchor="t"/>
          <a:lstStyle>
            <a:lvl1pPr marL="0" indent="0" algn="l" defTabSz="1219170" rtl="0" eaLnBrk="1" latinLnBrk="1" hangingPunct="1">
              <a:spcBef>
                <a:spcPct val="20000"/>
              </a:spcBef>
              <a:buFont typeface="Arial" pitchFamily="34" charset="0"/>
              <a:buNone/>
              <a:defRPr lang="en-US" altLang="ko-KR" sz="1333" kern="1200" cap="all" spc="80">
                <a:solidFill>
                  <a:srgbClr val="F3723D"/>
                </a:solidFill>
                <a:latin typeface="Arial" panose="020B0604020202020204" pitchFamily="34" charset="0"/>
                <a:ea typeface="+mn-ea"/>
                <a:cs typeface="Arial" pitchFamily="34" charset="0"/>
              </a:defRPr>
            </a:lvl1pPr>
          </a:lstStyle>
          <a:p>
            <a:pPr marL="0" indent="0">
              <a:buNone/>
              <a:defRPr/>
            </a:pPr>
            <a:r>
              <a:rPr lang="en-US" sz="1333" cap="all" spc="80" dirty="0">
                <a:solidFill>
                  <a:srgbClr val="F3723D"/>
                </a:solidFill>
                <a:latin typeface="Kobern Medium" pitchFamily="2" charset="77"/>
                <a:cs typeface="Arial" pitchFamily="34" charset="0"/>
              </a:rPr>
              <a:t>FOR any support or information write to:</a:t>
            </a:r>
          </a:p>
        </p:txBody>
      </p:sp>
      <p:sp>
        <p:nvSpPr>
          <p:cNvPr id="38" name="Text Placeholder 9">
            <a:extLst>
              <a:ext uri="{FF2B5EF4-FFF2-40B4-BE49-F238E27FC236}">
                <a16:creationId xmlns:a16="http://schemas.microsoft.com/office/drawing/2014/main" id="{B6A85FCF-1FED-6044-A6DD-4D19B5DBF689}"/>
              </a:ext>
            </a:extLst>
          </p:cNvPr>
          <p:cNvSpPr>
            <a:spLocks noGrp="1"/>
          </p:cNvSpPr>
          <p:nvPr>
            <p:ph type="body" sz="quarter" idx="21" hasCustomPrompt="1"/>
          </p:nvPr>
        </p:nvSpPr>
        <p:spPr>
          <a:xfrm>
            <a:off x="397599" y="3591279"/>
            <a:ext cx="5180043" cy="438565"/>
          </a:xfrm>
          <a:prstGeom prst="rect">
            <a:avLst/>
          </a:prstGeom>
        </p:spPr>
        <p:txBody>
          <a:bodyPr anchor="t"/>
          <a:lstStyle>
            <a:lvl1pPr marL="0" indent="0" algn="l" defTabSz="1219170" rtl="0" eaLnBrk="1" fontAlgn="base" latinLnBrk="1" hangingPunct="1">
              <a:spcBef>
                <a:spcPct val="20000"/>
              </a:spcBef>
              <a:spcAft>
                <a:spcPct val="0"/>
              </a:spcAft>
              <a:buFont typeface="Arial" pitchFamily="34" charset="0"/>
              <a:buNone/>
              <a:defRPr lang="en-US" sz="1400" kern="1200" dirty="0">
                <a:solidFill>
                  <a:srgbClr val="F3723D"/>
                </a:solidFill>
                <a:latin typeface="Arial" panose="020B0604020202020204" pitchFamily="34" charset="0"/>
                <a:ea typeface="+mn-ea"/>
                <a:cs typeface="Arial" pitchFamily="34" charset="0"/>
              </a:defRPr>
            </a:lvl1pPr>
          </a:lstStyle>
          <a:p>
            <a:pPr marL="0" indent="0" fontAlgn="base">
              <a:spcAft>
                <a:spcPct val="0"/>
              </a:spcAft>
              <a:buNone/>
            </a:pPr>
            <a:r>
              <a:rPr lang="en-US" altLang="en-US" sz="1333" dirty="0" err="1">
                <a:solidFill>
                  <a:srgbClr val="F3723D"/>
                </a:solidFill>
                <a:latin typeface="Kobern Light"/>
                <a:cs typeface="Arial" pitchFamily="34" charset="0"/>
              </a:rPr>
              <a:t>xxxxxx@lakshmisri.com</a:t>
            </a:r>
            <a:endParaRPr lang="en-US" altLang="en-US" sz="1333" dirty="0">
              <a:solidFill>
                <a:srgbClr val="F3723D"/>
              </a:solidFill>
              <a:latin typeface="Kobern Light"/>
              <a:cs typeface="Arial" pitchFamily="34" charset="0"/>
            </a:endParaRPr>
          </a:p>
        </p:txBody>
      </p:sp>
      <p:cxnSp>
        <p:nvCxnSpPr>
          <p:cNvPr id="22" name="Straight Connector 21">
            <a:extLst>
              <a:ext uri="{FF2B5EF4-FFF2-40B4-BE49-F238E27FC236}">
                <a16:creationId xmlns:a16="http://schemas.microsoft.com/office/drawing/2014/main" id="{A6A3EA77-6563-4846-99C0-32AC35C0BF32}"/>
              </a:ext>
            </a:extLst>
          </p:cNvPr>
          <p:cNvCxnSpPr/>
          <p:nvPr userDrawn="1"/>
        </p:nvCxnSpPr>
        <p:spPr>
          <a:xfrm>
            <a:off x="394419" y="452669"/>
            <a:ext cx="5182188"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C79DAAA6-9F8C-F847-8C3A-9DC3008B71F3}"/>
              </a:ext>
            </a:extLst>
          </p:cNvPr>
          <p:cNvCxnSpPr/>
          <p:nvPr userDrawn="1"/>
        </p:nvCxnSpPr>
        <p:spPr>
          <a:xfrm>
            <a:off x="6630864" y="452669"/>
            <a:ext cx="4607913"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093B786D-D745-BF40-B9ED-2D27FCC3C81C}"/>
              </a:ext>
            </a:extLst>
          </p:cNvPr>
          <p:cNvCxnSpPr/>
          <p:nvPr userDrawn="1"/>
        </p:nvCxnSpPr>
        <p:spPr>
          <a:xfrm>
            <a:off x="6630864" y="932723"/>
            <a:ext cx="4607913"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7145C8D2-7308-7D41-A0BC-BC60C8EED61A}"/>
              </a:ext>
            </a:extLst>
          </p:cNvPr>
          <p:cNvSpPr/>
          <p:nvPr userDrawn="1"/>
        </p:nvSpPr>
        <p:spPr>
          <a:xfrm>
            <a:off x="9391136" y="6381961"/>
            <a:ext cx="2416815" cy="256545"/>
          </a:xfrm>
          <a:prstGeom prst="rect">
            <a:avLst/>
          </a:prstGeom>
        </p:spPr>
        <p:txBody>
          <a:bodyPr wrap="none">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altLang="ko-KR" sz="1067" b="0" i="0" kern="1200" cap="all" spc="267" baseline="0" dirty="0" err="1">
                <a:solidFill>
                  <a:schemeClr val="bg1"/>
                </a:solidFill>
                <a:latin typeface="Arial" panose="020B0604020202020204" pitchFamily="34" charset="0"/>
                <a:ea typeface="Cambria Math" panose="02040503050406030204" pitchFamily="18" charset="0"/>
                <a:cs typeface="Arial" panose="020B0604020202020204" pitchFamily="34" charset="0"/>
              </a:rPr>
              <a:t>www.lakshmisri.com</a:t>
            </a:r>
            <a:endParaRPr lang="en-US" altLang="ko-KR" sz="1067" b="0" i="0" kern="1200" cap="all" spc="267" baseline="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4" name="Picture 3" descr="A black and white logo&#10;&#10;Description automatically generated">
            <a:extLst>
              <a:ext uri="{FF2B5EF4-FFF2-40B4-BE49-F238E27FC236}">
                <a16:creationId xmlns:a16="http://schemas.microsoft.com/office/drawing/2014/main" id="{A7BF4B8F-49B7-58A0-CA7E-21D91058C47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1465" t="35225" r="21879" b="29390"/>
          <a:stretch/>
        </p:blipFill>
        <p:spPr>
          <a:xfrm>
            <a:off x="411246" y="5684316"/>
            <a:ext cx="2766031" cy="971744"/>
          </a:xfrm>
          <a:prstGeom prst="rect">
            <a:avLst/>
          </a:prstGeom>
        </p:spPr>
      </p:pic>
      <p:cxnSp>
        <p:nvCxnSpPr>
          <p:cNvPr id="2" name="Straight Connector 1">
            <a:extLst>
              <a:ext uri="{FF2B5EF4-FFF2-40B4-BE49-F238E27FC236}">
                <a16:creationId xmlns:a16="http://schemas.microsoft.com/office/drawing/2014/main" id="{FC61B84A-2874-AD16-789B-A88DD6DBC1F0}"/>
              </a:ext>
            </a:extLst>
          </p:cNvPr>
          <p:cNvCxnSpPr/>
          <p:nvPr userDrawn="1"/>
        </p:nvCxnSpPr>
        <p:spPr>
          <a:xfrm>
            <a:off x="394419" y="2994391"/>
            <a:ext cx="5182188"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A3F53673-7822-1C45-B436-365B026CAD8A}"/>
              </a:ext>
            </a:extLst>
          </p:cNvPr>
          <p:cNvCxnSpPr/>
          <p:nvPr userDrawn="1"/>
        </p:nvCxnSpPr>
        <p:spPr>
          <a:xfrm>
            <a:off x="394419" y="2291800"/>
            <a:ext cx="5182188"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4560294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317">
          <p15:clr>
            <a:srgbClr val="FBAE40"/>
          </p15:clr>
        </p15:guide>
        <p15:guide id="8" orient="horz" pos="3117">
          <p15:clr>
            <a:srgbClr val="FBAE40"/>
          </p15:clr>
        </p15:guide>
        <p15:guide id="9" pos="5647">
          <p15:clr>
            <a:srgbClr val="FBAE40"/>
          </p15:clr>
        </p15:guide>
        <p15:guide id="10" pos="24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B676BBC-B827-F840-85A6-4DE2F9AE4C51}"/>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tx1">
                    <a:lumMod val="50000"/>
                    <a:lumOff val="50000"/>
                  </a:schemeClr>
                </a:solidFill>
                <a:latin typeface="Kobern" pitchFamily="2" charset="77"/>
                <a:ea typeface="Cambria Math" panose="02040503050406030204" pitchFamily="18" charset="0"/>
              </a:rPr>
              <a:t>© 2025 | Lakshmikumaran &amp; Sridharan</a:t>
            </a:r>
          </a:p>
        </p:txBody>
      </p:sp>
      <p:sp>
        <p:nvSpPr>
          <p:cNvPr id="12" name="TextBox 11">
            <a:extLst>
              <a:ext uri="{FF2B5EF4-FFF2-40B4-BE49-F238E27FC236}">
                <a16:creationId xmlns:a16="http://schemas.microsoft.com/office/drawing/2014/main" id="{396B9775-8B88-FE44-B5D9-D441E1F68BC1}"/>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tx1">
                    <a:lumMod val="50000"/>
                    <a:lumOff val="50000"/>
                  </a:schemeClr>
                </a:solidFill>
                <a:latin typeface="Kobern" pitchFamily="2" charset="77"/>
                <a:ea typeface="Cambria Math" panose="02040503050406030204" pitchFamily="18" charset="0"/>
              </a:rPr>
              <a:t>|  </a:t>
            </a:r>
            <a:fld id="{C3E422BB-8672-794B-8219-0F273464E628}" type="slidenum">
              <a:rPr lang="en-US" sz="1067" b="0" i="0" cap="none" spc="133" baseline="0" smtClean="0">
                <a:solidFill>
                  <a:schemeClr val="tx1">
                    <a:lumMod val="50000"/>
                    <a:lumOff val="50000"/>
                  </a:schemeClr>
                </a:solidFill>
                <a:latin typeface="Kobern" pitchFamily="2" charset="77"/>
                <a:ea typeface="Cambria Math" panose="02040503050406030204" pitchFamily="18"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tx1">
                  <a:lumMod val="50000"/>
                  <a:lumOff val="50000"/>
                </a:schemeClr>
              </a:solidFill>
              <a:latin typeface="Kobern" pitchFamily="2" charset="77"/>
              <a:ea typeface="Cambria Math" panose="02040503050406030204" pitchFamily="18" charset="0"/>
            </a:endParaRPr>
          </a:p>
        </p:txBody>
      </p:sp>
      <p:sp>
        <p:nvSpPr>
          <p:cNvPr id="7" name="TextBox 6">
            <a:extLst>
              <a:ext uri="{FF2B5EF4-FFF2-40B4-BE49-F238E27FC236}">
                <a16:creationId xmlns:a16="http://schemas.microsoft.com/office/drawing/2014/main" id="{44E65AD8-70A7-514B-A1C1-156DB4192D20}"/>
              </a:ext>
            </a:extLst>
          </p:cNvPr>
          <p:cNvSpPr txBox="1"/>
          <p:nvPr userDrawn="1"/>
        </p:nvSpPr>
        <p:spPr>
          <a:xfrm>
            <a:off x="4800534" y="6506063"/>
            <a:ext cx="2590933"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Kobern" pitchFamily="2" charset="77"/>
                <a:ea typeface="Cambria Math" panose="02040503050406030204" pitchFamily="18" charset="0"/>
              </a:rPr>
              <a:t>Strictly Confidential </a:t>
            </a:r>
          </a:p>
        </p:txBody>
      </p:sp>
      <p:sp>
        <p:nvSpPr>
          <p:cNvPr id="5" name="Rectangle 4">
            <a:extLst>
              <a:ext uri="{FF2B5EF4-FFF2-40B4-BE49-F238E27FC236}">
                <a16:creationId xmlns:a16="http://schemas.microsoft.com/office/drawing/2014/main" id="{6B7C0116-9EC8-F14A-81F2-0F432CF17060}"/>
              </a:ext>
            </a:extLst>
          </p:cNvPr>
          <p:cNvSpPr/>
          <p:nvPr userDrawn="1"/>
        </p:nvSpPr>
        <p:spPr>
          <a:xfrm>
            <a:off x="2026026" y="2789519"/>
            <a:ext cx="1278964" cy="1278964"/>
          </a:xfrm>
          <a:prstGeom prst="rect">
            <a:avLst/>
          </a:prstGeom>
          <a:solidFill>
            <a:srgbClr val="333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A6576452-74C0-144F-9757-1789156799F2}"/>
              </a:ext>
            </a:extLst>
          </p:cNvPr>
          <p:cNvSpPr/>
          <p:nvPr userDrawn="1"/>
        </p:nvSpPr>
        <p:spPr>
          <a:xfrm>
            <a:off x="3398223" y="2789519"/>
            <a:ext cx="1278964" cy="1278964"/>
          </a:xfrm>
          <a:prstGeom prst="rect">
            <a:avLst/>
          </a:prstGeom>
          <a:solidFill>
            <a:srgbClr val="44B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7C1AF39B-2CA9-4542-9305-F691FD790E5D}"/>
              </a:ext>
            </a:extLst>
          </p:cNvPr>
          <p:cNvSpPr/>
          <p:nvPr userDrawn="1"/>
        </p:nvSpPr>
        <p:spPr>
          <a:xfrm>
            <a:off x="4770421" y="2789519"/>
            <a:ext cx="1278964" cy="1278964"/>
          </a:xfrm>
          <a:prstGeom prst="rect">
            <a:avLst/>
          </a:prstGeom>
          <a:solidFill>
            <a:srgbClr val="92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15C03592-4C33-8D46-B8AD-03A92046500A}"/>
              </a:ext>
            </a:extLst>
          </p:cNvPr>
          <p:cNvSpPr/>
          <p:nvPr userDrawn="1"/>
        </p:nvSpPr>
        <p:spPr>
          <a:xfrm>
            <a:off x="6142618" y="2789519"/>
            <a:ext cx="1278964" cy="1278964"/>
          </a:xfrm>
          <a:prstGeom prst="rect">
            <a:avLst/>
          </a:prstGeom>
          <a:solidFill>
            <a:srgbClr val="F26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F397FD26-BF5E-7B44-88FF-A617ACD05A6D}"/>
              </a:ext>
            </a:extLst>
          </p:cNvPr>
          <p:cNvSpPr/>
          <p:nvPr userDrawn="1"/>
        </p:nvSpPr>
        <p:spPr>
          <a:xfrm>
            <a:off x="7514815" y="2789519"/>
            <a:ext cx="1278964" cy="1278964"/>
          </a:xfrm>
          <a:prstGeom prst="rect">
            <a:avLst/>
          </a:prstGeom>
          <a:solidFill>
            <a:srgbClr val="F2A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852112D1-C421-754A-8C1E-330818852ABA}"/>
              </a:ext>
            </a:extLst>
          </p:cNvPr>
          <p:cNvSpPr/>
          <p:nvPr userDrawn="1"/>
        </p:nvSpPr>
        <p:spPr>
          <a:xfrm>
            <a:off x="8887013" y="2789519"/>
            <a:ext cx="1278964" cy="1278964"/>
          </a:xfrm>
          <a:prstGeom prst="rect">
            <a:avLst/>
          </a:prstGeom>
          <a:solidFill>
            <a:srgbClr val="00A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a:extLst>
              <a:ext uri="{FF2B5EF4-FFF2-40B4-BE49-F238E27FC236}">
                <a16:creationId xmlns:a16="http://schemas.microsoft.com/office/drawing/2014/main" id="{E5362A48-E9CA-2B43-AC35-EC41A4635CEF}"/>
              </a:ext>
            </a:extLst>
          </p:cNvPr>
          <p:cNvSpPr txBox="1"/>
          <p:nvPr userDrawn="1"/>
        </p:nvSpPr>
        <p:spPr>
          <a:xfrm>
            <a:off x="3812989" y="1912471"/>
            <a:ext cx="4980791" cy="461665"/>
          </a:xfrm>
          <a:prstGeom prst="rect">
            <a:avLst/>
          </a:prstGeom>
          <a:noFill/>
        </p:spPr>
        <p:txBody>
          <a:bodyPr wrap="square" rtlCol="0">
            <a:spAutoFit/>
          </a:bodyPr>
          <a:lstStyle/>
          <a:p>
            <a:pPr algn="ctr"/>
            <a:r>
              <a:rPr lang="en-US" sz="2400" dirty="0" err="1">
                <a:solidFill>
                  <a:schemeClr val="bg1"/>
                </a:solidFill>
                <a:latin typeface="Kobern" pitchFamily="2" charset="77"/>
              </a:rPr>
              <a:t>Colour</a:t>
            </a:r>
            <a:r>
              <a:rPr lang="en-US" sz="2400" dirty="0">
                <a:solidFill>
                  <a:schemeClr val="bg1"/>
                </a:solidFill>
                <a:latin typeface="Kobern" pitchFamily="2" charset="77"/>
              </a:rPr>
              <a:t> Palette for diagrams</a:t>
            </a:r>
          </a:p>
        </p:txBody>
      </p:sp>
    </p:spTree>
    <p:extLst>
      <p:ext uri="{BB962C8B-B14F-4D97-AF65-F5344CB8AC3E}">
        <p14:creationId xmlns:p14="http://schemas.microsoft.com/office/powerpoint/2010/main" val="226630082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over Slide_Style1">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01F1F229-44B5-044D-9BFD-8D1CCCDAB979}"/>
              </a:ext>
            </a:extLst>
          </p:cNvPr>
          <p:cNvSpPr>
            <a:spLocks noGrp="1"/>
          </p:cNvSpPr>
          <p:nvPr>
            <p:ph type="body" sz="quarter" idx="10" hasCustomPrompt="1"/>
          </p:nvPr>
        </p:nvSpPr>
        <p:spPr>
          <a:xfrm>
            <a:off x="381692" y="1039389"/>
            <a:ext cx="10211545" cy="2097433"/>
          </a:xfrm>
          <a:prstGeom prst="rect">
            <a:avLst/>
          </a:prstGeom>
        </p:spPr>
        <p:txBody>
          <a:bodyPr anchor="b"/>
          <a:lstStyle>
            <a:lvl1pPr marL="0" indent="0" algn="l">
              <a:lnSpc>
                <a:spcPct val="100000"/>
              </a:lnSpc>
              <a:buNone/>
              <a:defRPr sz="4800" b="0" i="0" spc="0" baseline="0">
                <a:solidFill>
                  <a:srgbClr val="F27043"/>
                </a:solidFill>
                <a:latin typeface="Arial" panose="020B0604020202020204" pitchFamily="34" charset="0"/>
                <a:cs typeface="Arial" pitchFamily="34" charset="0"/>
              </a:defRPr>
            </a:lvl1pPr>
          </a:lstStyle>
          <a:p>
            <a:pPr lvl="0"/>
            <a:r>
              <a:rPr lang="en-GB" altLang="ko-KR" dirty="0"/>
              <a:t>Presentation heading</a:t>
            </a:r>
          </a:p>
        </p:txBody>
      </p:sp>
      <p:sp>
        <p:nvSpPr>
          <p:cNvPr id="24" name="Text Placeholder 9">
            <a:extLst>
              <a:ext uri="{FF2B5EF4-FFF2-40B4-BE49-F238E27FC236}">
                <a16:creationId xmlns:a16="http://schemas.microsoft.com/office/drawing/2014/main" id="{FE862294-9128-BB43-85D3-5DF81D34B0AC}"/>
              </a:ext>
            </a:extLst>
          </p:cNvPr>
          <p:cNvSpPr>
            <a:spLocks noGrp="1"/>
          </p:cNvSpPr>
          <p:nvPr>
            <p:ph type="body" sz="quarter" idx="11" hasCustomPrompt="1"/>
          </p:nvPr>
        </p:nvSpPr>
        <p:spPr>
          <a:xfrm>
            <a:off x="410142" y="3185397"/>
            <a:ext cx="10211545" cy="369329"/>
          </a:xfrm>
          <a:prstGeom prst="rect">
            <a:avLst/>
          </a:prstGeom>
        </p:spPr>
        <p:txBody>
          <a:bodyPr anchor="ctr"/>
          <a:lstStyle>
            <a:lvl1pPr marL="0" indent="0" algn="l" defTabSz="1219170" rtl="0" eaLnBrk="1" latinLnBrk="1" hangingPunct="1">
              <a:spcBef>
                <a:spcPts val="0"/>
              </a:spcBef>
              <a:spcAft>
                <a:spcPts val="667"/>
              </a:spcAft>
              <a:buClr>
                <a:srgbClr val="F3723D"/>
              </a:buClr>
              <a:buNone/>
              <a:defRPr lang="en-GB" altLang="ko-KR" sz="1733" kern="1200" cap="all" spc="133"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Sub heading</a:t>
            </a:r>
          </a:p>
        </p:txBody>
      </p:sp>
      <p:grpSp>
        <p:nvGrpSpPr>
          <p:cNvPr id="2" name="Group 1">
            <a:extLst>
              <a:ext uri="{FF2B5EF4-FFF2-40B4-BE49-F238E27FC236}">
                <a16:creationId xmlns:a16="http://schemas.microsoft.com/office/drawing/2014/main" id="{A2465F8C-F48D-904C-BAE9-FA482E63658D}"/>
              </a:ext>
            </a:extLst>
          </p:cNvPr>
          <p:cNvGrpSpPr/>
          <p:nvPr userDrawn="1"/>
        </p:nvGrpSpPr>
        <p:grpSpPr>
          <a:xfrm>
            <a:off x="528124" y="3149731"/>
            <a:ext cx="7272499" cy="429623"/>
            <a:chOff x="396094" y="2057497"/>
            <a:chExt cx="3024000" cy="322217"/>
          </a:xfrm>
        </p:grpSpPr>
        <p:cxnSp>
          <p:nvCxnSpPr>
            <p:cNvPr id="23" name="Straight Connector 22">
              <a:extLst>
                <a:ext uri="{FF2B5EF4-FFF2-40B4-BE49-F238E27FC236}">
                  <a16:creationId xmlns:a16="http://schemas.microsoft.com/office/drawing/2014/main" id="{692D7990-CF10-674F-97E9-32B04522A23E}"/>
                </a:ext>
              </a:extLst>
            </p:cNvPr>
            <p:cNvCxnSpPr>
              <a:cxnSpLocks/>
            </p:cNvCxnSpPr>
            <p:nvPr userDrawn="1"/>
          </p:nvCxnSpPr>
          <p:spPr>
            <a:xfrm flipH="1">
              <a:off x="396094" y="2057497"/>
              <a:ext cx="3024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800B238B-B3CD-8446-9FD4-DE314A407374}"/>
                </a:ext>
              </a:extLst>
            </p:cNvPr>
            <p:cNvCxnSpPr>
              <a:cxnSpLocks/>
            </p:cNvCxnSpPr>
            <p:nvPr userDrawn="1"/>
          </p:nvCxnSpPr>
          <p:spPr>
            <a:xfrm flipH="1">
              <a:off x="396094" y="2379714"/>
              <a:ext cx="3024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grpSp>
      <p:sp>
        <p:nvSpPr>
          <p:cNvPr id="10" name="Rectangle 9">
            <a:extLst>
              <a:ext uri="{FF2B5EF4-FFF2-40B4-BE49-F238E27FC236}">
                <a16:creationId xmlns:a16="http://schemas.microsoft.com/office/drawing/2014/main" id="{294B6653-5E1E-8641-8A96-E17BBF32D0B6}"/>
              </a:ext>
            </a:extLst>
          </p:cNvPr>
          <p:cNvSpPr/>
          <p:nvPr userDrawn="1"/>
        </p:nvSpPr>
        <p:spPr>
          <a:xfrm>
            <a:off x="9391136" y="6381961"/>
            <a:ext cx="2416815" cy="256545"/>
          </a:xfrm>
          <a:prstGeom prst="rect">
            <a:avLst/>
          </a:prstGeom>
        </p:spPr>
        <p:txBody>
          <a:bodyPr wrap="none">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altLang="ko-KR" sz="1067" b="0" i="0" kern="1200" cap="all" spc="267" baseline="0" dirty="0" err="1">
                <a:solidFill>
                  <a:schemeClr val="bg1"/>
                </a:solidFill>
                <a:latin typeface="Arial" panose="020B0604020202020204" pitchFamily="34" charset="0"/>
                <a:ea typeface="Cambria Math" panose="02040503050406030204" pitchFamily="18" charset="0"/>
                <a:cs typeface="Arial" panose="020B0604020202020204" pitchFamily="34" charset="0"/>
              </a:rPr>
              <a:t>www.lakshmisri.com</a:t>
            </a:r>
            <a:endParaRPr lang="en-US" altLang="ko-KR" sz="1067" b="0" i="0" kern="1200" cap="all" spc="267" baseline="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4" name="Picture 3" descr="A black and white logo&#10;&#10;Description automatically generated">
            <a:extLst>
              <a:ext uri="{FF2B5EF4-FFF2-40B4-BE49-F238E27FC236}">
                <a16:creationId xmlns:a16="http://schemas.microsoft.com/office/drawing/2014/main" id="{08EB2FE2-EABE-F57E-DA77-80EDA7F141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1465" t="35225" r="21879" b="29390"/>
          <a:stretch/>
        </p:blipFill>
        <p:spPr>
          <a:xfrm>
            <a:off x="411246" y="5696508"/>
            <a:ext cx="2766031" cy="971744"/>
          </a:xfrm>
          <a:prstGeom prst="rect">
            <a:avLst/>
          </a:prstGeom>
        </p:spPr>
      </p:pic>
    </p:spTree>
    <p:extLst>
      <p:ext uri="{BB962C8B-B14F-4D97-AF65-F5344CB8AC3E}">
        <p14:creationId xmlns:p14="http://schemas.microsoft.com/office/powerpoint/2010/main" val="6868634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249">
          <p15:clr>
            <a:srgbClr val="FBAE40"/>
          </p15:clr>
        </p15:guide>
        <p15:guide id="6" pos="5692">
          <p15:clr>
            <a:srgbClr val="FBAE40"/>
          </p15:clr>
        </p15:guide>
        <p15:guide id="7" pos="453">
          <p15:clr>
            <a:srgbClr val="FBAE40"/>
          </p15:clr>
        </p15:guide>
        <p15:guide id="8" orient="horz" pos="3117">
          <p15:clr>
            <a:srgbClr val="FBAE40"/>
          </p15:clr>
        </p15:guide>
        <p15:guide id="9" pos="564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ver Slide_Style1">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74B04133-4FEA-A14B-982F-DCCCD0EF0ACB}"/>
              </a:ext>
            </a:extLst>
          </p:cNvPr>
          <p:cNvSpPr>
            <a:spLocks noGrp="1"/>
          </p:cNvSpPr>
          <p:nvPr>
            <p:ph type="body" sz="quarter" idx="10" hasCustomPrompt="1"/>
          </p:nvPr>
        </p:nvSpPr>
        <p:spPr>
          <a:xfrm>
            <a:off x="381692" y="2236699"/>
            <a:ext cx="10334435" cy="2008852"/>
          </a:xfrm>
          <a:prstGeom prst="rect">
            <a:avLst/>
          </a:prstGeom>
        </p:spPr>
        <p:txBody>
          <a:bodyPr anchor="b"/>
          <a:lstStyle>
            <a:lvl1pPr marL="0" indent="0" algn="l">
              <a:lnSpc>
                <a:spcPct val="100000"/>
              </a:lnSpc>
              <a:buNone/>
              <a:defRPr sz="4800" b="0" i="0" spc="0" baseline="0">
                <a:solidFill>
                  <a:srgbClr val="F27043"/>
                </a:solidFill>
                <a:latin typeface="+mj-lt"/>
                <a:cs typeface="Arial" pitchFamily="34" charset="0"/>
              </a:defRPr>
            </a:lvl1pPr>
          </a:lstStyle>
          <a:p>
            <a:pPr lvl="0"/>
            <a:r>
              <a:rPr lang="en-GB" altLang="ko-KR" dirty="0"/>
              <a:t>Presentation Heading</a:t>
            </a:r>
          </a:p>
        </p:txBody>
      </p:sp>
      <p:cxnSp>
        <p:nvCxnSpPr>
          <p:cNvPr id="16" name="Straight Connector 15">
            <a:extLst>
              <a:ext uri="{FF2B5EF4-FFF2-40B4-BE49-F238E27FC236}">
                <a16:creationId xmlns:a16="http://schemas.microsoft.com/office/drawing/2014/main" id="{C4E79E0D-45BA-C44F-A3B1-1D1EB6C3543E}"/>
              </a:ext>
            </a:extLst>
          </p:cNvPr>
          <p:cNvCxnSpPr>
            <a:cxnSpLocks/>
          </p:cNvCxnSpPr>
          <p:nvPr userDrawn="1"/>
        </p:nvCxnSpPr>
        <p:spPr>
          <a:xfrm flipH="1">
            <a:off x="528125" y="4258460"/>
            <a:ext cx="8160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17" name="Text Placeholder 9">
            <a:extLst>
              <a:ext uri="{FF2B5EF4-FFF2-40B4-BE49-F238E27FC236}">
                <a16:creationId xmlns:a16="http://schemas.microsoft.com/office/drawing/2014/main" id="{DA16FB22-503E-8C46-A162-D7B6F7F6CCA6}"/>
              </a:ext>
            </a:extLst>
          </p:cNvPr>
          <p:cNvSpPr>
            <a:spLocks noGrp="1"/>
          </p:cNvSpPr>
          <p:nvPr>
            <p:ph type="body" sz="quarter" idx="11" hasCustomPrompt="1"/>
          </p:nvPr>
        </p:nvSpPr>
        <p:spPr>
          <a:xfrm>
            <a:off x="410141" y="4294126"/>
            <a:ext cx="8160000" cy="369329"/>
          </a:xfrm>
          <a:prstGeom prst="rect">
            <a:avLst/>
          </a:prstGeom>
        </p:spPr>
        <p:txBody>
          <a:bodyPr anchor="ctr"/>
          <a:lstStyle>
            <a:lvl1pPr marL="0" indent="0" algn="l" defTabSz="1219170" rtl="0" eaLnBrk="1" latinLnBrk="1" hangingPunct="1">
              <a:spcBef>
                <a:spcPts val="0"/>
              </a:spcBef>
              <a:spcAft>
                <a:spcPts val="667"/>
              </a:spcAft>
              <a:buClr>
                <a:srgbClr val="F3723D"/>
              </a:buClr>
              <a:buNone/>
              <a:defRPr lang="en-GB" altLang="ko-KR" sz="1733" kern="1200" cap="all" spc="133"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Subheading</a:t>
            </a:r>
          </a:p>
        </p:txBody>
      </p:sp>
      <p:cxnSp>
        <p:nvCxnSpPr>
          <p:cNvPr id="18" name="Straight Connector 17">
            <a:extLst>
              <a:ext uri="{FF2B5EF4-FFF2-40B4-BE49-F238E27FC236}">
                <a16:creationId xmlns:a16="http://schemas.microsoft.com/office/drawing/2014/main" id="{7E406F8E-7D66-7341-B591-119AAB54E59A}"/>
              </a:ext>
            </a:extLst>
          </p:cNvPr>
          <p:cNvCxnSpPr>
            <a:cxnSpLocks/>
          </p:cNvCxnSpPr>
          <p:nvPr userDrawn="1"/>
        </p:nvCxnSpPr>
        <p:spPr>
          <a:xfrm flipH="1">
            <a:off x="528125" y="4688083"/>
            <a:ext cx="8160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8760F543-8536-0E4E-92BC-50C698013F21}"/>
              </a:ext>
            </a:extLst>
          </p:cNvPr>
          <p:cNvSpPr/>
          <p:nvPr userDrawn="1"/>
        </p:nvSpPr>
        <p:spPr>
          <a:xfrm>
            <a:off x="384089" y="6381961"/>
            <a:ext cx="2416815" cy="25654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ko-KR" sz="1067" b="0" i="0" kern="1200" cap="all" spc="267" baseline="0" dirty="0" err="1">
                <a:solidFill>
                  <a:schemeClr val="bg1"/>
                </a:solidFill>
                <a:latin typeface="Arial" panose="020B0604020202020204" pitchFamily="34" charset="0"/>
                <a:ea typeface="Cambria Math" panose="02040503050406030204" pitchFamily="18" charset="0"/>
                <a:cs typeface="Arial" panose="020B0604020202020204" pitchFamily="34" charset="0"/>
              </a:rPr>
              <a:t>www.lakshmisri.com</a:t>
            </a:r>
            <a:endParaRPr lang="en-US" altLang="ko-KR" sz="1067" b="0" i="0" kern="1200" cap="all" spc="267" baseline="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5" name="Picture 4" descr="A black and white logo&#10;&#10;Description automatically generated">
            <a:extLst>
              <a:ext uri="{FF2B5EF4-FFF2-40B4-BE49-F238E27FC236}">
                <a16:creationId xmlns:a16="http://schemas.microsoft.com/office/drawing/2014/main" id="{2F29DFF9-2062-D5DA-1719-B618759631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1465" t="35225" r="21879" b="29390"/>
          <a:stretch/>
        </p:blipFill>
        <p:spPr>
          <a:xfrm>
            <a:off x="410140" y="340428"/>
            <a:ext cx="2766031" cy="971744"/>
          </a:xfrm>
          <a:prstGeom prst="rect">
            <a:avLst/>
          </a:prstGeom>
        </p:spPr>
      </p:pic>
    </p:spTree>
    <p:extLst>
      <p:ext uri="{BB962C8B-B14F-4D97-AF65-F5344CB8AC3E}">
        <p14:creationId xmlns:p14="http://schemas.microsoft.com/office/powerpoint/2010/main" val="402568221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317">
          <p15:clr>
            <a:srgbClr val="FBAE40"/>
          </p15:clr>
        </p15:guide>
        <p15:guide id="6" pos="5692">
          <p15:clr>
            <a:srgbClr val="FBAE40"/>
          </p15:clr>
        </p15:guide>
        <p15:guide id="7" pos="453">
          <p15:clr>
            <a:srgbClr val="FBAE40"/>
          </p15:clr>
        </p15:guide>
        <p15:guide id="8" orient="horz" pos="3117">
          <p15:clr>
            <a:srgbClr val="FBAE40"/>
          </p15:clr>
        </p15:guide>
        <p15:guide id="9" pos="564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Cover Slide_Style1">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74B04133-4FEA-A14B-982F-DCCCD0EF0ACB}"/>
              </a:ext>
            </a:extLst>
          </p:cNvPr>
          <p:cNvSpPr>
            <a:spLocks noGrp="1"/>
          </p:cNvSpPr>
          <p:nvPr>
            <p:ph type="body" sz="quarter" idx="10" hasCustomPrompt="1"/>
          </p:nvPr>
        </p:nvSpPr>
        <p:spPr>
          <a:xfrm>
            <a:off x="381692" y="1802390"/>
            <a:ext cx="10334435" cy="2730421"/>
          </a:xfrm>
          <a:prstGeom prst="rect">
            <a:avLst/>
          </a:prstGeom>
        </p:spPr>
        <p:txBody>
          <a:bodyPr anchor="b"/>
          <a:lstStyle>
            <a:lvl1pPr marL="0" indent="0" algn="l">
              <a:lnSpc>
                <a:spcPct val="100000"/>
              </a:lnSpc>
              <a:buNone/>
              <a:defRPr sz="4800" b="0" i="0" spc="0" baseline="0">
                <a:solidFill>
                  <a:srgbClr val="F27043"/>
                </a:solidFill>
                <a:latin typeface="Arial" panose="020B0604020202020204" pitchFamily="34" charset="0"/>
                <a:cs typeface="Arial" pitchFamily="34" charset="0"/>
              </a:defRPr>
            </a:lvl1pPr>
          </a:lstStyle>
          <a:p>
            <a:pPr lvl="0"/>
            <a:r>
              <a:rPr lang="en-GB" altLang="ko-KR" dirty="0"/>
              <a:t>Presentation Heading</a:t>
            </a:r>
          </a:p>
        </p:txBody>
      </p:sp>
      <p:cxnSp>
        <p:nvCxnSpPr>
          <p:cNvPr id="16" name="Straight Connector 15">
            <a:extLst>
              <a:ext uri="{FF2B5EF4-FFF2-40B4-BE49-F238E27FC236}">
                <a16:creationId xmlns:a16="http://schemas.microsoft.com/office/drawing/2014/main" id="{C4E79E0D-45BA-C44F-A3B1-1D1EB6C3543E}"/>
              </a:ext>
            </a:extLst>
          </p:cNvPr>
          <p:cNvCxnSpPr>
            <a:cxnSpLocks/>
          </p:cNvCxnSpPr>
          <p:nvPr userDrawn="1"/>
        </p:nvCxnSpPr>
        <p:spPr>
          <a:xfrm flipH="1">
            <a:off x="528125" y="4545719"/>
            <a:ext cx="8160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17" name="Text Placeholder 9">
            <a:extLst>
              <a:ext uri="{FF2B5EF4-FFF2-40B4-BE49-F238E27FC236}">
                <a16:creationId xmlns:a16="http://schemas.microsoft.com/office/drawing/2014/main" id="{DA16FB22-503E-8C46-A162-D7B6F7F6CCA6}"/>
              </a:ext>
            </a:extLst>
          </p:cNvPr>
          <p:cNvSpPr>
            <a:spLocks noGrp="1"/>
          </p:cNvSpPr>
          <p:nvPr>
            <p:ph type="body" sz="quarter" idx="11" hasCustomPrompt="1"/>
          </p:nvPr>
        </p:nvSpPr>
        <p:spPr>
          <a:xfrm>
            <a:off x="410141" y="4581385"/>
            <a:ext cx="8160000" cy="820668"/>
          </a:xfrm>
          <a:prstGeom prst="rect">
            <a:avLst/>
          </a:prstGeom>
        </p:spPr>
        <p:txBody>
          <a:bodyPr anchor="t"/>
          <a:lstStyle>
            <a:lvl1pPr marL="0" indent="0" algn="l" defTabSz="1219170" rtl="0" eaLnBrk="1" latinLnBrk="1" hangingPunct="1">
              <a:spcBef>
                <a:spcPts val="0"/>
              </a:spcBef>
              <a:spcAft>
                <a:spcPts val="667"/>
              </a:spcAft>
              <a:buClr>
                <a:srgbClr val="F3723D"/>
              </a:buClr>
              <a:buNone/>
              <a:defRPr lang="en-GB" altLang="ko-KR" sz="1733" kern="1200" cap="all" spc="133"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Subheading</a:t>
            </a:r>
          </a:p>
        </p:txBody>
      </p:sp>
      <p:cxnSp>
        <p:nvCxnSpPr>
          <p:cNvPr id="18" name="Straight Connector 17">
            <a:extLst>
              <a:ext uri="{FF2B5EF4-FFF2-40B4-BE49-F238E27FC236}">
                <a16:creationId xmlns:a16="http://schemas.microsoft.com/office/drawing/2014/main" id="{7E406F8E-7D66-7341-B591-119AAB54E59A}"/>
              </a:ext>
            </a:extLst>
          </p:cNvPr>
          <p:cNvCxnSpPr>
            <a:cxnSpLocks/>
          </p:cNvCxnSpPr>
          <p:nvPr userDrawn="1"/>
        </p:nvCxnSpPr>
        <p:spPr>
          <a:xfrm flipH="1">
            <a:off x="528125" y="5428631"/>
            <a:ext cx="8160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8760F543-8536-0E4E-92BC-50C698013F21}"/>
              </a:ext>
            </a:extLst>
          </p:cNvPr>
          <p:cNvSpPr/>
          <p:nvPr userDrawn="1"/>
        </p:nvSpPr>
        <p:spPr>
          <a:xfrm>
            <a:off x="384089" y="6381961"/>
            <a:ext cx="2416815" cy="25654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ko-KR" sz="1067" b="0" i="0" kern="1200" cap="all" spc="267" baseline="0" dirty="0" err="1">
                <a:solidFill>
                  <a:schemeClr val="bg1"/>
                </a:solidFill>
                <a:latin typeface="Arial" panose="020B0604020202020204" pitchFamily="34" charset="0"/>
                <a:ea typeface="Cambria Math" panose="02040503050406030204" pitchFamily="18" charset="0"/>
                <a:cs typeface="Arial" panose="020B0604020202020204" pitchFamily="34" charset="0"/>
              </a:rPr>
              <a:t>www.lakshmisri.com</a:t>
            </a:r>
            <a:endParaRPr lang="en-US" altLang="ko-KR" sz="1067" b="0" i="0" kern="1200" cap="all" spc="267" baseline="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2" name="Picture 1" descr="A black and white logo&#10;&#10;Description automatically generated">
            <a:extLst>
              <a:ext uri="{FF2B5EF4-FFF2-40B4-BE49-F238E27FC236}">
                <a16:creationId xmlns:a16="http://schemas.microsoft.com/office/drawing/2014/main" id="{3154D0C5-0370-33D7-6246-B3C7F39844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1465" t="35225" r="21879" b="29390"/>
          <a:stretch/>
        </p:blipFill>
        <p:spPr>
          <a:xfrm>
            <a:off x="410140" y="340428"/>
            <a:ext cx="2766031" cy="971744"/>
          </a:xfrm>
          <a:prstGeom prst="rect">
            <a:avLst/>
          </a:prstGeom>
        </p:spPr>
      </p:pic>
    </p:spTree>
    <p:extLst>
      <p:ext uri="{BB962C8B-B14F-4D97-AF65-F5344CB8AC3E}">
        <p14:creationId xmlns:p14="http://schemas.microsoft.com/office/powerpoint/2010/main" val="32074187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317">
          <p15:clr>
            <a:srgbClr val="FBAE40"/>
          </p15:clr>
        </p15:guide>
        <p15:guide id="6" pos="5692">
          <p15:clr>
            <a:srgbClr val="FBAE40"/>
          </p15:clr>
        </p15:guide>
        <p15:guide id="7" pos="453">
          <p15:clr>
            <a:srgbClr val="FBAE40"/>
          </p15:clr>
        </p15:guide>
        <p15:guide id="8" orient="horz" pos="3117">
          <p15:clr>
            <a:srgbClr val="FBAE40"/>
          </p15:clr>
        </p15:guide>
        <p15:guide id="9" pos="564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505439E-C36F-D343-AA6B-B6887833586F}"/>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
        <p:nvSpPr>
          <p:cNvPr id="20" name="TextBox 19">
            <a:extLst>
              <a:ext uri="{FF2B5EF4-FFF2-40B4-BE49-F238E27FC236}">
                <a16:creationId xmlns:a16="http://schemas.microsoft.com/office/drawing/2014/main" id="{BDD1FEA0-4813-5B4D-816A-D9A846B3E521}"/>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Kobern" pitchFamily="2" charset="77"/>
                <a:ea typeface="Cambria Math" panose="02040503050406030204" pitchFamily="18"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3" name="Text Placeholder 9">
            <a:extLst>
              <a:ext uri="{FF2B5EF4-FFF2-40B4-BE49-F238E27FC236}">
                <a16:creationId xmlns:a16="http://schemas.microsoft.com/office/drawing/2014/main" id="{387CC9BC-559B-3A44-B23C-F74A0D4AE33A}"/>
              </a:ext>
            </a:extLst>
          </p:cNvPr>
          <p:cNvSpPr>
            <a:spLocks noGrp="1"/>
          </p:cNvSpPr>
          <p:nvPr>
            <p:ph type="body" sz="quarter" idx="11"/>
          </p:nvPr>
        </p:nvSpPr>
        <p:spPr>
          <a:xfrm>
            <a:off x="317744" y="1266353"/>
            <a:ext cx="11462776" cy="5007257"/>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431800" y="1101276"/>
            <a:ext cx="111456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1" name="TextBox 10">
            <a:extLst>
              <a:ext uri="{FF2B5EF4-FFF2-40B4-BE49-F238E27FC236}">
                <a16:creationId xmlns:a16="http://schemas.microsoft.com/office/drawing/2014/main" id="{776D9A2F-E6E3-A744-9784-220EBF1917CA}"/>
              </a:ext>
            </a:extLst>
          </p:cNvPr>
          <p:cNvSpPr txBox="1"/>
          <p:nvPr userDrawn="1"/>
        </p:nvSpPr>
        <p:spPr>
          <a:xfrm>
            <a:off x="4647096" y="6506063"/>
            <a:ext cx="2744371"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302468310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431800" y="1101276"/>
            <a:ext cx="111456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graphicFrame>
        <p:nvGraphicFramePr>
          <p:cNvPr id="11" name="Table 10">
            <a:extLst>
              <a:ext uri="{FF2B5EF4-FFF2-40B4-BE49-F238E27FC236}">
                <a16:creationId xmlns:a16="http://schemas.microsoft.com/office/drawing/2014/main" id="{52C98A82-EDC9-1042-A6B2-0FE16F40BC44}"/>
              </a:ext>
            </a:extLst>
          </p:cNvPr>
          <p:cNvGraphicFramePr>
            <a:graphicFrameLocks noGrp="1"/>
          </p:cNvGraphicFramePr>
          <p:nvPr userDrawn="1">
            <p:extLst>
              <p:ext uri="{D42A27DB-BD31-4B8C-83A1-F6EECF244321}">
                <p14:modId xmlns:p14="http://schemas.microsoft.com/office/powerpoint/2010/main" val="605217354"/>
              </p:ext>
            </p:extLst>
          </p:nvPr>
        </p:nvGraphicFramePr>
        <p:xfrm>
          <a:off x="431325" y="1477875"/>
          <a:ext cx="10741714" cy="3862895"/>
        </p:xfrm>
        <a:graphic>
          <a:graphicData uri="http://schemas.openxmlformats.org/drawingml/2006/table">
            <a:tbl>
              <a:tblPr firstRow="1" bandRow="1">
                <a:tableStyleId>{2D5ABB26-0587-4C30-8999-92F81FD0307C}</a:tableStyleId>
              </a:tblPr>
              <a:tblGrid>
                <a:gridCol w="1594273">
                  <a:extLst>
                    <a:ext uri="{9D8B030D-6E8A-4147-A177-3AD203B41FA5}">
                      <a16:colId xmlns:a16="http://schemas.microsoft.com/office/drawing/2014/main" val="1463577077"/>
                    </a:ext>
                  </a:extLst>
                </a:gridCol>
                <a:gridCol w="2253081">
                  <a:extLst>
                    <a:ext uri="{9D8B030D-6E8A-4147-A177-3AD203B41FA5}">
                      <a16:colId xmlns:a16="http://schemas.microsoft.com/office/drawing/2014/main" val="1096806757"/>
                    </a:ext>
                  </a:extLst>
                </a:gridCol>
                <a:gridCol w="3374745">
                  <a:extLst>
                    <a:ext uri="{9D8B030D-6E8A-4147-A177-3AD203B41FA5}">
                      <a16:colId xmlns:a16="http://schemas.microsoft.com/office/drawing/2014/main" val="925002539"/>
                    </a:ext>
                  </a:extLst>
                </a:gridCol>
                <a:gridCol w="3519615">
                  <a:extLst>
                    <a:ext uri="{9D8B030D-6E8A-4147-A177-3AD203B41FA5}">
                      <a16:colId xmlns:a16="http://schemas.microsoft.com/office/drawing/2014/main" val="2774645919"/>
                    </a:ext>
                  </a:extLst>
                </a:gridCol>
              </a:tblGrid>
              <a:tr h="458719">
                <a:tc>
                  <a:txBody>
                    <a:bodyPr/>
                    <a:lstStyle/>
                    <a:p>
                      <a:pPr marL="0" algn="l" defTabSz="1219170" rtl="0" eaLnBrk="1" latinLnBrk="1" hangingPunct="1">
                        <a:spcAft>
                          <a:spcPts val="0"/>
                        </a:spcAft>
                      </a:pPr>
                      <a:r>
                        <a:rPr lang="en-US" sz="1700" kern="1200" dirty="0">
                          <a:solidFill>
                            <a:srgbClr val="F3723B"/>
                          </a:solidFill>
                          <a:effectLst/>
                          <a:latin typeface="Arial" panose="020B0604020202020204" pitchFamily="34" charset="0"/>
                          <a:cs typeface="Arial" panose="020B0604020202020204" pitchFamily="34" charset="0"/>
                        </a:rPr>
                        <a:t>Heading</a:t>
                      </a:r>
                      <a:endParaRPr lang="en-IN" sz="1700" b="1" kern="1200" dirty="0">
                        <a:solidFill>
                          <a:srgbClr val="F3723B"/>
                        </a:solidFill>
                        <a:effectLst/>
                        <a:latin typeface="Arial" panose="020B0604020202020204" pitchFamily="34" charset="0"/>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rgbClr val="F3723B"/>
                          </a:solidFill>
                          <a:effectLst/>
                          <a:latin typeface="Arial" panose="020B0604020202020204" pitchFamily="34" charset="0"/>
                          <a:cs typeface="Arial" panose="020B0604020202020204" pitchFamily="34" charset="0"/>
                        </a:rPr>
                        <a:t>Heading</a:t>
                      </a:r>
                      <a:endParaRPr lang="en-IN" sz="1700" b="1" kern="1200" dirty="0">
                        <a:solidFill>
                          <a:srgbClr val="F3723B"/>
                        </a:solidFill>
                        <a:effectLst/>
                        <a:latin typeface="Arial" panose="020B0604020202020204" pitchFamily="34" charset="0"/>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rgbClr val="F3723B"/>
                          </a:solidFill>
                          <a:effectLst/>
                          <a:latin typeface="Arial" panose="020B0604020202020204" pitchFamily="34" charset="0"/>
                          <a:cs typeface="Arial" panose="020B0604020202020204" pitchFamily="34" charset="0"/>
                        </a:rPr>
                        <a:t>Heading</a:t>
                      </a:r>
                      <a:endParaRPr lang="en-IN" sz="1700" b="1" kern="1200" dirty="0">
                        <a:solidFill>
                          <a:srgbClr val="F3723B"/>
                        </a:solidFill>
                        <a:effectLst/>
                        <a:latin typeface="Arial" panose="020B0604020202020204" pitchFamily="34" charset="0"/>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rgbClr val="F3723B"/>
                          </a:solidFill>
                          <a:effectLst/>
                          <a:latin typeface="Arial" panose="020B0604020202020204" pitchFamily="34" charset="0"/>
                          <a:cs typeface="Arial" panose="020B0604020202020204" pitchFamily="34" charset="0"/>
                        </a:rPr>
                        <a:t>Heading</a:t>
                      </a:r>
                      <a:endParaRPr lang="en-IN" sz="1700" b="1" kern="1200" dirty="0">
                        <a:solidFill>
                          <a:srgbClr val="F3723B"/>
                        </a:solidFill>
                        <a:effectLst/>
                        <a:latin typeface="Arial" panose="020B0604020202020204" pitchFamily="34" charset="0"/>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extLst>
                  <a:ext uri="{0D108BD9-81ED-4DB2-BD59-A6C34878D82A}">
                    <a16:rowId xmlns:a16="http://schemas.microsoft.com/office/drawing/2014/main" val="3744247121"/>
                  </a:ext>
                </a:extLst>
              </a:tr>
              <a:tr h="1086439">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extLst>
                  <a:ext uri="{0D108BD9-81ED-4DB2-BD59-A6C34878D82A}">
                    <a16:rowId xmlns:a16="http://schemas.microsoft.com/office/drawing/2014/main" val="49650192"/>
                  </a:ext>
                </a:extLst>
              </a:tr>
              <a:tr h="772579">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extLst>
                  <a:ext uri="{0D108BD9-81ED-4DB2-BD59-A6C34878D82A}">
                    <a16:rowId xmlns:a16="http://schemas.microsoft.com/office/drawing/2014/main" val="925625828"/>
                  </a:ext>
                </a:extLst>
              </a:tr>
              <a:tr h="772579">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extLst>
                  <a:ext uri="{0D108BD9-81ED-4DB2-BD59-A6C34878D82A}">
                    <a16:rowId xmlns:a16="http://schemas.microsoft.com/office/drawing/2014/main" val="87792497"/>
                  </a:ext>
                </a:extLst>
              </a:tr>
              <a:tr h="772579">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tc>
                  <a:txBody>
                    <a:bodyPr/>
                    <a:lstStyle/>
                    <a:p>
                      <a:pPr marL="0" algn="l" defTabSz="1219170" rtl="0" eaLnBrk="1" latinLnBrk="1" hangingPunct="1">
                        <a:spcAft>
                          <a:spcPts val="0"/>
                        </a:spcAft>
                      </a:pPr>
                      <a:r>
                        <a:rPr lang="en-US" sz="1700" kern="1200" dirty="0">
                          <a:solidFill>
                            <a:schemeClr val="bg1"/>
                          </a:solidFill>
                          <a:effectLst/>
                          <a:latin typeface="Arial" panose="020B0604020202020204" pitchFamily="34" charset="0"/>
                          <a:cs typeface="Arial" panose="020B0604020202020204" pitchFamily="34" charset="0"/>
                        </a:rPr>
                        <a:t>Lorem Ipsum</a:t>
                      </a:r>
                      <a:endParaRPr lang="en-IN" sz="1700" kern="1200" dirty="0">
                        <a:solidFill>
                          <a:schemeClr val="bg1"/>
                        </a:solidFill>
                        <a:effectLst/>
                        <a:latin typeface="Arial" panose="020B0604020202020204" pitchFamily="34" charset="0"/>
                        <a:ea typeface="+mn-ea"/>
                        <a:cs typeface="Arial" panose="020B0604020202020204" pitchFamily="34" charset="0"/>
                      </a:endParaRPr>
                    </a:p>
                  </a:txBody>
                  <a:tcPr marL="121920" marR="121920" marT="60960" marB="60960">
                    <a:lnL w="12700" cap="flat" cmpd="sng" algn="ctr">
                      <a:solidFill>
                        <a:srgbClr val="929191"/>
                      </a:solidFill>
                      <a:prstDash val="solid"/>
                      <a:round/>
                      <a:headEnd type="none" w="med" len="med"/>
                      <a:tailEnd type="none" w="med" len="med"/>
                    </a:lnL>
                    <a:lnR w="12700" cap="flat" cmpd="sng" algn="ctr">
                      <a:solidFill>
                        <a:srgbClr val="929191"/>
                      </a:solidFill>
                      <a:prstDash val="solid"/>
                      <a:round/>
                      <a:headEnd type="none" w="med" len="med"/>
                      <a:tailEnd type="none" w="med" len="med"/>
                    </a:lnR>
                    <a:lnT w="12700" cap="flat" cmpd="sng" algn="ctr">
                      <a:solidFill>
                        <a:srgbClr val="929191"/>
                      </a:solidFill>
                      <a:prstDash val="solid"/>
                      <a:round/>
                      <a:headEnd type="none" w="med" len="med"/>
                      <a:tailEnd type="none" w="med" len="med"/>
                    </a:lnT>
                    <a:lnB w="12700" cap="flat" cmpd="sng" algn="ctr">
                      <a:solidFill>
                        <a:srgbClr val="929191"/>
                      </a:solidFill>
                      <a:prstDash val="solid"/>
                      <a:round/>
                      <a:headEnd type="none" w="med" len="med"/>
                      <a:tailEnd type="none" w="med" len="med"/>
                    </a:lnB>
                    <a:noFill/>
                  </a:tcPr>
                </a:tc>
                <a:extLst>
                  <a:ext uri="{0D108BD9-81ED-4DB2-BD59-A6C34878D82A}">
                    <a16:rowId xmlns:a16="http://schemas.microsoft.com/office/drawing/2014/main" val="2231712489"/>
                  </a:ext>
                </a:extLst>
              </a:tr>
            </a:tbl>
          </a:graphicData>
        </a:graphic>
      </p:graphicFrame>
      <p:sp>
        <p:nvSpPr>
          <p:cNvPr id="12" name="TextBox 11">
            <a:extLst>
              <a:ext uri="{FF2B5EF4-FFF2-40B4-BE49-F238E27FC236}">
                <a16:creationId xmlns:a16="http://schemas.microsoft.com/office/drawing/2014/main" id="{99D00778-85F9-5446-BBC7-8C5B5A316525}"/>
              </a:ext>
            </a:extLst>
          </p:cNvPr>
          <p:cNvSpPr txBox="1"/>
          <p:nvPr userDrawn="1"/>
        </p:nvSpPr>
        <p:spPr>
          <a:xfrm>
            <a:off x="4800533" y="6506063"/>
            <a:ext cx="3382399"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9" name="TextBox 8">
            <a:extLst>
              <a:ext uri="{FF2B5EF4-FFF2-40B4-BE49-F238E27FC236}">
                <a16:creationId xmlns:a16="http://schemas.microsoft.com/office/drawing/2014/main" id="{EE7C5964-197D-9240-ABA8-EACD50D0B861}"/>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ED9CA19F-5BB8-F589-0255-422FDEB88AA2}"/>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4793203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387CC9BC-559B-3A44-B23C-F74A0D4AE33A}"/>
              </a:ext>
            </a:extLst>
          </p:cNvPr>
          <p:cNvSpPr>
            <a:spLocks noGrp="1"/>
          </p:cNvSpPr>
          <p:nvPr>
            <p:ph type="body" sz="quarter" idx="11"/>
          </p:nvPr>
        </p:nvSpPr>
        <p:spPr>
          <a:xfrm>
            <a:off x="317744" y="2032001"/>
            <a:ext cx="11462776" cy="4241608"/>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431800" y="1796819"/>
            <a:ext cx="111456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97424" y="406400"/>
            <a:ext cx="11462776" cy="1300968"/>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1" name="TextBox 10">
            <a:extLst>
              <a:ext uri="{FF2B5EF4-FFF2-40B4-BE49-F238E27FC236}">
                <a16:creationId xmlns:a16="http://schemas.microsoft.com/office/drawing/2014/main" id="{776D9A2F-E6E3-A744-9784-220EBF1917CA}"/>
              </a:ext>
            </a:extLst>
          </p:cNvPr>
          <p:cNvSpPr txBox="1"/>
          <p:nvPr userDrawn="1"/>
        </p:nvSpPr>
        <p:spPr>
          <a:xfrm>
            <a:off x="4682435" y="6506063"/>
            <a:ext cx="2709032"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9" name="TextBox 8">
            <a:extLst>
              <a:ext uri="{FF2B5EF4-FFF2-40B4-BE49-F238E27FC236}">
                <a16:creationId xmlns:a16="http://schemas.microsoft.com/office/drawing/2014/main" id="{B8330B85-782E-4741-9167-EA72B3EE62C5}"/>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2B9A47D6-19B1-9FE7-F33A-844EDD6F0D50}"/>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338900931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CFE6ADF0-A09B-674E-99D1-53862BC8E15A}"/>
              </a:ext>
            </a:extLst>
          </p:cNvPr>
          <p:cNvSpPr>
            <a:spLocks noGrp="1"/>
          </p:cNvSpPr>
          <p:nvPr>
            <p:ph type="body" sz="quarter" idx="12"/>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6" name="Text Placeholder 9">
            <a:extLst>
              <a:ext uri="{FF2B5EF4-FFF2-40B4-BE49-F238E27FC236}">
                <a16:creationId xmlns:a16="http://schemas.microsoft.com/office/drawing/2014/main" id="{19E4B524-175C-BE4E-AE6B-1A06AAC56538}"/>
              </a:ext>
            </a:extLst>
          </p:cNvPr>
          <p:cNvSpPr>
            <a:spLocks noGrp="1"/>
          </p:cNvSpPr>
          <p:nvPr>
            <p:ph type="body" sz="quarter" idx="10" hasCustomPrompt="1"/>
          </p:nvPr>
        </p:nvSpPr>
        <p:spPr>
          <a:xfrm>
            <a:off x="301607" y="1107666"/>
            <a:ext cx="11462776" cy="367103"/>
          </a:xfrm>
          <a:prstGeom prst="rect">
            <a:avLst/>
          </a:prstGeom>
        </p:spPr>
        <p:txBody>
          <a:bodyPr anchor="t"/>
          <a:lstStyle>
            <a:lvl1pPr marL="0" indent="0" algn="l" defTabSz="1219170" rtl="0" eaLnBrk="1" latinLnBrk="1" hangingPunct="1">
              <a:spcBef>
                <a:spcPts val="0"/>
              </a:spcBef>
              <a:spcAft>
                <a:spcPts val="667"/>
              </a:spcAft>
              <a:buClr>
                <a:srgbClr val="F3723D"/>
              </a:buClr>
              <a:buNone/>
              <a:defRPr lang="en-GB" altLang="ko-KR" sz="1467" b="1" i="0" kern="1200" cap="all" dirty="0">
                <a:solidFill>
                  <a:srgbClr val="F27043"/>
                </a:solidFill>
                <a:latin typeface="Arial" panose="020B0604020202020204" pitchFamily="34" charset="0"/>
                <a:ea typeface="+mn-ea"/>
                <a:cs typeface="Arial" panose="020B0604020202020204" pitchFamily="34" charset="0"/>
              </a:defRPr>
            </a:lvl1pPr>
          </a:lstStyle>
          <a:p>
            <a:pPr lvl="0"/>
            <a:r>
              <a:rPr lang="en-GB" altLang="ko-KR" dirty="0"/>
              <a:t>Sub Heading</a:t>
            </a:r>
          </a:p>
        </p:txBody>
      </p:sp>
      <p:sp>
        <p:nvSpPr>
          <p:cNvPr id="19" name="Text Placeholder 9">
            <a:extLst>
              <a:ext uri="{FF2B5EF4-FFF2-40B4-BE49-F238E27FC236}">
                <a16:creationId xmlns:a16="http://schemas.microsoft.com/office/drawing/2014/main" id="{BB17641E-3F91-3847-BA5C-F992AF44AB24}"/>
              </a:ext>
            </a:extLst>
          </p:cNvPr>
          <p:cNvSpPr>
            <a:spLocks noGrp="1"/>
          </p:cNvSpPr>
          <p:nvPr>
            <p:ph type="body" sz="quarter" idx="11"/>
          </p:nvPr>
        </p:nvSpPr>
        <p:spPr>
          <a:xfrm>
            <a:off x="317744" y="1581342"/>
            <a:ext cx="11462776" cy="4692273"/>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cxnSp>
        <p:nvCxnSpPr>
          <p:cNvPr id="21" name="Straight Connector 20">
            <a:extLst>
              <a:ext uri="{FF2B5EF4-FFF2-40B4-BE49-F238E27FC236}">
                <a16:creationId xmlns:a16="http://schemas.microsoft.com/office/drawing/2014/main" id="{19361865-7500-794A-892F-9085D9F71C37}"/>
              </a:ext>
            </a:extLst>
          </p:cNvPr>
          <p:cNvCxnSpPr>
            <a:cxnSpLocks/>
          </p:cNvCxnSpPr>
          <p:nvPr userDrawn="1"/>
        </p:nvCxnSpPr>
        <p:spPr>
          <a:xfrm flipV="1">
            <a:off x="317745" y="1451659"/>
            <a:ext cx="11529700" cy="23111"/>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D93E99-EFB6-E244-B062-FD2F62D40452}"/>
              </a:ext>
            </a:extLst>
          </p:cNvPr>
          <p:cNvCxnSpPr>
            <a:cxnSpLocks/>
          </p:cNvCxnSpPr>
          <p:nvPr userDrawn="1"/>
        </p:nvCxnSpPr>
        <p:spPr>
          <a:xfrm flipV="1">
            <a:off x="317745" y="1031269"/>
            <a:ext cx="11529700" cy="23111"/>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05B8F17-9CE9-E740-BE16-2B9151B050BD}"/>
              </a:ext>
            </a:extLst>
          </p:cNvPr>
          <p:cNvSpPr txBox="1"/>
          <p:nvPr userDrawn="1"/>
        </p:nvSpPr>
        <p:spPr>
          <a:xfrm>
            <a:off x="4647096" y="6506063"/>
            <a:ext cx="2744371"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11" name="TextBox 10">
            <a:extLst>
              <a:ext uri="{FF2B5EF4-FFF2-40B4-BE49-F238E27FC236}">
                <a16:creationId xmlns:a16="http://schemas.microsoft.com/office/drawing/2014/main" id="{386BB792-AB84-1840-842A-AA5E86A588CD}"/>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EA6E6741-BFF5-E1ED-57D7-4A2A69064274}"/>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106951533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guide id="10" orient="horz" pos="463">
          <p15:clr>
            <a:srgbClr val="FBAE40"/>
          </p15:clr>
        </p15:guide>
        <p15:guide id="11" orient="horz" pos="758">
          <p15:clr>
            <a:srgbClr val="FBAE40"/>
          </p15:clr>
        </p15:guide>
        <p15:guide id="12" orient="horz" pos="6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1CF8-5474-E110-EEA6-D8C79A75F73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A233C6A-5E2E-659A-354E-063CA7FE4D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8E3FB-46E7-1152-8C0F-938593B908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B430DF5-FE4A-F668-5A80-43F471346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7626A8-1146-D85F-86D0-6D7F2A8715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A378587-FDC0-0183-D32B-E5F66DB00B7F}"/>
              </a:ext>
            </a:extLst>
          </p:cNvPr>
          <p:cNvSpPr>
            <a:spLocks noGrp="1"/>
          </p:cNvSpPr>
          <p:nvPr>
            <p:ph type="dt" sz="half" idx="10"/>
          </p:nvPr>
        </p:nvSpPr>
        <p:spPr/>
        <p:txBody>
          <a:bodyPr/>
          <a:lstStyle/>
          <a:p>
            <a:fld id="{459D3442-BCB0-4DD3-AD68-0EE644039682}" type="datetimeFigureOut">
              <a:rPr lang="en-IN" smtClean="0"/>
              <a:t>23-05-2025</a:t>
            </a:fld>
            <a:endParaRPr lang="en-IN"/>
          </a:p>
        </p:txBody>
      </p:sp>
      <p:sp>
        <p:nvSpPr>
          <p:cNvPr id="8" name="Footer Placeholder 7">
            <a:extLst>
              <a:ext uri="{FF2B5EF4-FFF2-40B4-BE49-F238E27FC236}">
                <a16:creationId xmlns:a16="http://schemas.microsoft.com/office/drawing/2014/main" id="{C5C4B045-2EA5-8E6A-71B8-44CCCA934A6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E42F870-6705-0F2F-8532-CC47B3EF47A3}"/>
              </a:ext>
            </a:extLst>
          </p:cNvPr>
          <p:cNvSpPr>
            <a:spLocks noGrp="1"/>
          </p:cNvSpPr>
          <p:nvPr>
            <p:ph type="sldNum" sz="quarter" idx="12"/>
          </p:nvPr>
        </p:nvSpPr>
        <p:spPr/>
        <p:txBody>
          <a:bodyPr/>
          <a:lstStyle/>
          <a:p>
            <a:fld id="{C2999AB3-89FB-4645-B7B4-91F3FB50593A}" type="slidenum">
              <a:rPr lang="en-IN" smtClean="0"/>
              <a:t>‹#›</a:t>
            </a:fld>
            <a:endParaRPr lang="en-IN"/>
          </a:p>
        </p:txBody>
      </p:sp>
    </p:spTree>
    <p:extLst>
      <p:ext uri="{BB962C8B-B14F-4D97-AF65-F5344CB8AC3E}">
        <p14:creationId xmlns:p14="http://schemas.microsoft.com/office/powerpoint/2010/main" val="42623569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7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19E4B524-175C-BE4E-AE6B-1A06AAC56538}"/>
              </a:ext>
            </a:extLst>
          </p:cNvPr>
          <p:cNvSpPr>
            <a:spLocks noGrp="1"/>
          </p:cNvSpPr>
          <p:nvPr>
            <p:ph type="body" sz="quarter" idx="10" hasCustomPrompt="1"/>
          </p:nvPr>
        </p:nvSpPr>
        <p:spPr>
          <a:xfrm>
            <a:off x="301607" y="1623001"/>
            <a:ext cx="11462776" cy="367103"/>
          </a:xfrm>
          <a:prstGeom prst="rect">
            <a:avLst/>
          </a:prstGeom>
        </p:spPr>
        <p:txBody>
          <a:bodyPr anchor="t"/>
          <a:lstStyle>
            <a:lvl1pPr marL="0" indent="0" algn="l" defTabSz="1219170" rtl="0" eaLnBrk="1" latinLnBrk="1" hangingPunct="1">
              <a:spcBef>
                <a:spcPts val="0"/>
              </a:spcBef>
              <a:spcAft>
                <a:spcPts val="667"/>
              </a:spcAft>
              <a:buClr>
                <a:srgbClr val="F3723D"/>
              </a:buClr>
              <a:buNone/>
              <a:defRPr lang="en-GB" altLang="ko-KR" sz="1467" b="1" i="0" kern="1200" cap="all" dirty="0">
                <a:solidFill>
                  <a:srgbClr val="F27043"/>
                </a:solidFill>
                <a:latin typeface="Arial" panose="020B0604020202020204" pitchFamily="34" charset="0"/>
                <a:ea typeface="+mn-ea"/>
                <a:cs typeface="Arial" panose="020B0604020202020204" pitchFamily="34" charset="0"/>
              </a:defRPr>
            </a:lvl1pPr>
          </a:lstStyle>
          <a:p>
            <a:pPr lvl="0"/>
            <a:r>
              <a:rPr lang="en-GB" altLang="ko-KR" dirty="0"/>
              <a:t>Sub Heading</a:t>
            </a:r>
          </a:p>
        </p:txBody>
      </p:sp>
      <p:sp>
        <p:nvSpPr>
          <p:cNvPr id="19" name="Text Placeholder 9">
            <a:extLst>
              <a:ext uri="{FF2B5EF4-FFF2-40B4-BE49-F238E27FC236}">
                <a16:creationId xmlns:a16="http://schemas.microsoft.com/office/drawing/2014/main" id="{BB17641E-3F91-3847-BA5C-F992AF44AB24}"/>
              </a:ext>
            </a:extLst>
          </p:cNvPr>
          <p:cNvSpPr>
            <a:spLocks noGrp="1"/>
          </p:cNvSpPr>
          <p:nvPr>
            <p:ph type="body" sz="quarter" idx="11"/>
          </p:nvPr>
        </p:nvSpPr>
        <p:spPr>
          <a:xfrm>
            <a:off x="317744" y="2096672"/>
            <a:ext cx="11462776" cy="4037032"/>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600"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600"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600"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cxnSp>
        <p:nvCxnSpPr>
          <p:cNvPr id="21" name="Straight Connector 20">
            <a:extLst>
              <a:ext uri="{FF2B5EF4-FFF2-40B4-BE49-F238E27FC236}">
                <a16:creationId xmlns:a16="http://schemas.microsoft.com/office/drawing/2014/main" id="{19361865-7500-794A-892F-9085D9F71C37}"/>
              </a:ext>
            </a:extLst>
          </p:cNvPr>
          <p:cNvCxnSpPr>
            <a:cxnSpLocks/>
          </p:cNvCxnSpPr>
          <p:nvPr userDrawn="1"/>
        </p:nvCxnSpPr>
        <p:spPr>
          <a:xfrm flipV="1">
            <a:off x="317745" y="2017274"/>
            <a:ext cx="11529700" cy="23111"/>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D93E99-EFB6-E244-B062-FD2F62D40452}"/>
              </a:ext>
            </a:extLst>
          </p:cNvPr>
          <p:cNvCxnSpPr>
            <a:cxnSpLocks/>
          </p:cNvCxnSpPr>
          <p:nvPr userDrawn="1"/>
        </p:nvCxnSpPr>
        <p:spPr>
          <a:xfrm flipV="1">
            <a:off x="317745" y="1546603"/>
            <a:ext cx="11529700" cy="23111"/>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05B8F17-9CE9-E740-BE16-2B9151B050BD}"/>
              </a:ext>
            </a:extLst>
          </p:cNvPr>
          <p:cNvSpPr txBox="1"/>
          <p:nvPr userDrawn="1"/>
        </p:nvSpPr>
        <p:spPr>
          <a:xfrm>
            <a:off x="4735445" y="6506063"/>
            <a:ext cx="2656023"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11" name="TextBox 10">
            <a:extLst>
              <a:ext uri="{FF2B5EF4-FFF2-40B4-BE49-F238E27FC236}">
                <a16:creationId xmlns:a16="http://schemas.microsoft.com/office/drawing/2014/main" id="{386BB792-AB84-1840-842A-AA5E86A588CD}"/>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15" name="Text Placeholder 9">
            <a:extLst>
              <a:ext uri="{FF2B5EF4-FFF2-40B4-BE49-F238E27FC236}">
                <a16:creationId xmlns:a16="http://schemas.microsoft.com/office/drawing/2014/main" id="{5C1E77E1-A677-0944-9D54-2A81DD88F5A5}"/>
              </a:ext>
            </a:extLst>
          </p:cNvPr>
          <p:cNvSpPr>
            <a:spLocks noGrp="1"/>
          </p:cNvSpPr>
          <p:nvPr>
            <p:ph type="body" sz="quarter" idx="13"/>
          </p:nvPr>
        </p:nvSpPr>
        <p:spPr>
          <a:xfrm>
            <a:off x="297424" y="406400"/>
            <a:ext cx="11462776" cy="1101888"/>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2" name="TextBox 1">
            <a:extLst>
              <a:ext uri="{FF2B5EF4-FFF2-40B4-BE49-F238E27FC236}">
                <a16:creationId xmlns:a16="http://schemas.microsoft.com/office/drawing/2014/main" id="{C1582C85-AA18-B3AD-9DD9-3F476A3AAE0B}"/>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297783839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guide id="10" orient="horz" pos="463">
          <p15:clr>
            <a:srgbClr val="FBAE40"/>
          </p15:clr>
        </p15:guide>
        <p15:guide id="11" orient="horz" pos="758">
          <p15:clr>
            <a:srgbClr val="FBAE40"/>
          </p15:clr>
        </p15:guide>
        <p15:guide id="12" orient="horz" pos="66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387CC9BC-559B-3A44-B23C-F74A0D4AE33A}"/>
              </a:ext>
            </a:extLst>
          </p:cNvPr>
          <p:cNvSpPr>
            <a:spLocks noGrp="1"/>
          </p:cNvSpPr>
          <p:nvPr>
            <p:ph type="body" sz="quarter" idx="11"/>
          </p:nvPr>
        </p:nvSpPr>
        <p:spPr>
          <a:xfrm>
            <a:off x="317745" y="1266353"/>
            <a:ext cx="5582724" cy="5007257"/>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431800" y="1101276"/>
            <a:ext cx="111456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1" name="Text Placeholder 9">
            <a:extLst>
              <a:ext uri="{FF2B5EF4-FFF2-40B4-BE49-F238E27FC236}">
                <a16:creationId xmlns:a16="http://schemas.microsoft.com/office/drawing/2014/main" id="{3DDAAF91-3028-1A46-9BEA-73DBA3E55DA8}"/>
              </a:ext>
            </a:extLst>
          </p:cNvPr>
          <p:cNvSpPr>
            <a:spLocks noGrp="1"/>
          </p:cNvSpPr>
          <p:nvPr>
            <p:ph type="body" sz="quarter" idx="14"/>
          </p:nvPr>
        </p:nvSpPr>
        <p:spPr>
          <a:xfrm>
            <a:off x="6206711" y="1266353"/>
            <a:ext cx="5582724" cy="5007257"/>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sp>
        <p:nvSpPr>
          <p:cNvPr id="10" name="TextBox 9">
            <a:extLst>
              <a:ext uri="{FF2B5EF4-FFF2-40B4-BE49-F238E27FC236}">
                <a16:creationId xmlns:a16="http://schemas.microsoft.com/office/drawing/2014/main" id="{9CF1C786-E548-6944-975D-78250244FB57}"/>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93B8718B-905A-DDC8-2C26-ECB3D75A1FC8}"/>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
        <p:nvSpPr>
          <p:cNvPr id="4" name="TextBox 3">
            <a:extLst>
              <a:ext uri="{FF2B5EF4-FFF2-40B4-BE49-F238E27FC236}">
                <a16:creationId xmlns:a16="http://schemas.microsoft.com/office/drawing/2014/main" id="{5297E651-41AC-7216-2623-FCB98C09F648}"/>
              </a:ext>
            </a:extLst>
          </p:cNvPr>
          <p:cNvSpPr txBox="1"/>
          <p:nvPr userDrawn="1"/>
        </p:nvSpPr>
        <p:spPr>
          <a:xfrm>
            <a:off x="4647096" y="6506063"/>
            <a:ext cx="2744371"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24166389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387CC9BC-559B-3A44-B23C-F74A0D4AE33A}"/>
              </a:ext>
            </a:extLst>
          </p:cNvPr>
          <p:cNvSpPr>
            <a:spLocks noGrp="1"/>
          </p:cNvSpPr>
          <p:nvPr>
            <p:ph type="body" sz="quarter" idx="11"/>
          </p:nvPr>
        </p:nvSpPr>
        <p:spPr>
          <a:xfrm>
            <a:off x="317745" y="1266353"/>
            <a:ext cx="5582724" cy="5007257"/>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431800" y="1101276"/>
            <a:ext cx="111456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2" name="TextBox 11">
            <a:extLst>
              <a:ext uri="{FF2B5EF4-FFF2-40B4-BE49-F238E27FC236}">
                <a16:creationId xmlns:a16="http://schemas.microsoft.com/office/drawing/2014/main" id="{65FDB8E5-A0D9-5747-8D82-4EC2E63FB84F}"/>
              </a:ext>
            </a:extLst>
          </p:cNvPr>
          <p:cNvSpPr txBox="1"/>
          <p:nvPr userDrawn="1"/>
        </p:nvSpPr>
        <p:spPr>
          <a:xfrm>
            <a:off x="4800533" y="6506063"/>
            <a:ext cx="2691363"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9" name="TextBox 8">
            <a:extLst>
              <a:ext uri="{FF2B5EF4-FFF2-40B4-BE49-F238E27FC236}">
                <a16:creationId xmlns:a16="http://schemas.microsoft.com/office/drawing/2014/main" id="{9E3EB3E4-6A2A-6747-BB41-737A0533B639}"/>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46B12ED1-287C-5941-1A89-178C98C21D22}"/>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277449557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431800" y="1101276"/>
            <a:ext cx="111456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1" name="Text Placeholder 9">
            <a:extLst>
              <a:ext uri="{FF2B5EF4-FFF2-40B4-BE49-F238E27FC236}">
                <a16:creationId xmlns:a16="http://schemas.microsoft.com/office/drawing/2014/main" id="{3DDAAF91-3028-1A46-9BEA-73DBA3E55DA8}"/>
              </a:ext>
            </a:extLst>
          </p:cNvPr>
          <p:cNvSpPr>
            <a:spLocks noGrp="1"/>
          </p:cNvSpPr>
          <p:nvPr>
            <p:ph type="body" sz="quarter" idx="14"/>
          </p:nvPr>
        </p:nvSpPr>
        <p:spPr>
          <a:xfrm>
            <a:off x="6206711" y="1266353"/>
            <a:ext cx="5582724" cy="5007257"/>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sp>
        <p:nvSpPr>
          <p:cNvPr id="12" name="TextBox 11">
            <a:extLst>
              <a:ext uri="{FF2B5EF4-FFF2-40B4-BE49-F238E27FC236}">
                <a16:creationId xmlns:a16="http://schemas.microsoft.com/office/drawing/2014/main" id="{65FDB8E5-A0D9-5747-8D82-4EC2E63FB84F}"/>
              </a:ext>
            </a:extLst>
          </p:cNvPr>
          <p:cNvSpPr txBox="1"/>
          <p:nvPr userDrawn="1"/>
        </p:nvSpPr>
        <p:spPr>
          <a:xfrm>
            <a:off x="4800534" y="6506063"/>
            <a:ext cx="2673693"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9" name="TextBox 8">
            <a:extLst>
              <a:ext uri="{FF2B5EF4-FFF2-40B4-BE49-F238E27FC236}">
                <a16:creationId xmlns:a16="http://schemas.microsoft.com/office/drawing/2014/main" id="{13CCDE96-AFFC-A24C-A16D-B3CE3626DFDE}"/>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51778931-5141-69A2-DA34-9545C5CDFF5F}"/>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294395453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387CC9BC-559B-3A44-B23C-F74A0D4AE33A}"/>
              </a:ext>
            </a:extLst>
          </p:cNvPr>
          <p:cNvSpPr>
            <a:spLocks noGrp="1"/>
          </p:cNvSpPr>
          <p:nvPr>
            <p:ph type="body" sz="quarter" idx="11"/>
          </p:nvPr>
        </p:nvSpPr>
        <p:spPr>
          <a:xfrm>
            <a:off x="317745" y="1266353"/>
            <a:ext cx="5582724" cy="5007257"/>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431800" y="1101276"/>
            <a:ext cx="111456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1" name="Picture Placeholder 2">
            <a:extLst>
              <a:ext uri="{FF2B5EF4-FFF2-40B4-BE49-F238E27FC236}">
                <a16:creationId xmlns:a16="http://schemas.microsoft.com/office/drawing/2014/main" id="{822A7197-422A-1542-B8AA-4D52DC5C170B}"/>
              </a:ext>
            </a:extLst>
          </p:cNvPr>
          <p:cNvSpPr>
            <a:spLocks noGrp="1"/>
          </p:cNvSpPr>
          <p:nvPr>
            <p:ph type="pic" idx="14" hasCustomPrompt="1"/>
          </p:nvPr>
        </p:nvSpPr>
        <p:spPr>
          <a:xfrm>
            <a:off x="6014039" y="1228954"/>
            <a:ext cx="5592747" cy="506170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TextBox 11">
            <a:extLst>
              <a:ext uri="{FF2B5EF4-FFF2-40B4-BE49-F238E27FC236}">
                <a16:creationId xmlns:a16="http://schemas.microsoft.com/office/drawing/2014/main" id="{68AF6E10-78C8-5944-A8C5-605BF566693B}"/>
              </a:ext>
            </a:extLst>
          </p:cNvPr>
          <p:cNvSpPr txBox="1"/>
          <p:nvPr userDrawn="1"/>
        </p:nvSpPr>
        <p:spPr>
          <a:xfrm>
            <a:off x="4647096" y="6506063"/>
            <a:ext cx="2744371"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10" name="TextBox 9">
            <a:extLst>
              <a:ext uri="{FF2B5EF4-FFF2-40B4-BE49-F238E27FC236}">
                <a16:creationId xmlns:a16="http://schemas.microsoft.com/office/drawing/2014/main" id="{97A50572-8049-7B43-B09E-3E4954B0091F}"/>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57E447C0-8FAB-F520-D5E8-6EBBD6DE50A0}"/>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394753197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3EB82F42-DE4F-5A45-8FDB-D3CAA6B47700}"/>
              </a:ext>
            </a:extLst>
          </p:cNvPr>
          <p:cNvSpPr>
            <a:spLocks noGrp="1"/>
          </p:cNvSpPr>
          <p:nvPr>
            <p:ph type="body" sz="quarter" idx="12"/>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2" name="Text Placeholder 9">
            <a:extLst>
              <a:ext uri="{FF2B5EF4-FFF2-40B4-BE49-F238E27FC236}">
                <a16:creationId xmlns:a16="http://schemas.microsoft.com/office/drawing/2014/main" id="{66E12301-ABCB-A647-B3FF-A115DF575426}"/>
              </a:ext>
            </a:extLst>
          </p:cNvPr>
          <p:cNvSpPr>
            <a:spLocks noGrp="1"/>
          </p:cNvSpPr>
          <p:nvPr>
            <p:ph type="body" sz="quarter" idx="10" hasCustomPrompt="1"/>
          </p:nvPr>
        </p:nvSpPr>
        <p:spPr>
          <a:xfrm>
            <a:off x="301607" y="1107666"/>
            <a:ext cx="5644040" cy="367103"/>
          </a:xfrm>
          <a:prstGeom prst="rect">
            <a:avLst/>
          </a:prstGeom>
        </p:spPr>
        <p:txBody>
          <a:bodyPr anchor="t"/>
          <a:lstStyle>
            <a:lvl1pPr marL="0" indent="0" algn="l" defTabSz="1219170" rtl="0" eaLnBrk="1" latinLnBrk="1" hangingPunct="1">
              <a:spcBef>
                <a:spcPts val="0"/>
              </a:spcBef>
              <a:spcAft>
                <a:spcPts val="667"/>
              </a:spcAft>
              <a:buClr>
                <a:srgbClr val="F3723D"/>
              </a:buClr>
              <a:buNone/>
              <a:defRPr lang="en-GB" altLang="ko-KR" sz="1467" b="1" i="0" kern="1200" cap="all" dirty="0">
                <a:solidFill>
                  <a:srgbClr val="F27043"/>
                </a:solidFill>
                <a:latin typeface="Arial" panose="020B0604020202020204" pitchFamily="34" charset="0"/>
                <a:ea typeface="+mn-ea"/>
                <a:cs typeface="Arial" panose="020B0604020202020204" pitchFamily="34" charset="0"/>
              </a:defRPr>
            </a:lvl1pPr>
          </a:lstStyle>
          <a:p>
            <a:pPr lvl="0"/>
            <a:r>
              <a:rPr lang="en-GB" altLang="ko-KR" dirty="0"/>
              <a:t>Sub Heading</a:t>
            </a:r>
          </a:p>
        </p:txBody>
      </p:sp>
      <p:sp>
        <p:nvSpPr>
          <p:cNvPr id="13" name="Text Placeholder 9">
            <a:extLst>
              <a:ext uri="{FF2B5EF4-FFF2-40B4-BE49-F238E27FC236}">
                <a16:creationId xmlns:a16="http://schemas.microsoft.com/office/drawing/2014/main" id="{F0E743D5-5B44-634B-ADA4-BD4229E65D5A}"/>
              </a:ext>
            </a:extLst>
          </p:cNvPr>
          <p:cNvSpPr>
            <a:spLocks noGrp="1"/>
          </p:cNvSpPr>
          <p:nvPr>
            <p:ph type="body" sz="quarter" idx="11"/>
          </p:nvPr>
        </p:nvSpPr>
        <p:spPr>
          <a:xfrm>
            <a:off x="317744" y="1581342"/>
            <a:ext cx="5644040" cy="4692273"/>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cxnSp>
        <p:nvCxnSpPr>
          <p:cNvPr id="10" name="Straight Connector 9">
            <a:extLst>
              <a:ext uri="{FF2B5EF4-FFF2-40B4-BE49-F238E27FC236}">
                <a16:creationId xmlns:a16="http://schemas.microsoft.com/office/drawing/2014/main" id="{C789B171-6F8C-3F4A-B34F-3611228DF05F}"/>
              </a:ext>
            </a:extLst>
          </p:cNvPr>
          <p:cNvCxnSpPr>
            <a:cxnSpLocks/>
          </p:cNvCxnSpPr>
          <p:nvPr userDrawn="1"/>
        </p:nvCxnSpPr>
        <p:spPr>
          <a:xfrm flipH="1">
            <a:off x="423985" y="1451481"/>
            <a:ext cx="5668108" cy="0"/>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3D8A6A7-A755-BF4B-A27C-483F5EB21822}"/>
              </a:ext>
            </a:extLst>
          </p:cNvPr>
          <p:cNvSpPr txBox="1"/>
          <p:nvPr userDrawn="1"/>
        </p:nvSpPr>
        <p:spPr>
          <a:xfrm>
            <a:off x="4682435" y="6506063"/>
            <a:ext cx="2709032"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15" name="TextBox 14">
            <a:extLst>
              <a:ext uri="{FF2B5EF4-FFF2-40B4-BE49-F238E27FC236}">
                <a16:creationId xmlns:a16="http://schemas.microsoft.com/office/drawing/2014/main" id="{4B5BEFB6-B3F8-3F40-BE34-F2CE12A2C56F}"/>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FBBBB2AE-0C24-0A98-C427-86B7E634A40B}"/>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7975791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8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3EB82F42-DE4F-5A45-8FDB-D3CAA6B47700}"/>
              </a:ext>
            </a:extLst>
          </p:cNvPr>
          <p:cNvSpPr>
            <a:spLocks noGrp="1"/>
          </p:cNvSpPr>
          <p:nvPr>
            <p:ph type="body" sz="quarter" idx="12"/>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2" name="Text Placeholder 9">
            <a:extLst>
              <a:ext uri="{FF2B5EF4-FFF2-40B4-BE49-F238E27FC236}">
                <a16:creationId xmlns:a16="http://schemas.microsoft.com/office/drawing/2014/main" id="{66E12301-ABCB-A647-B3FF-A115DF575426}"/>
              </a:ext>
            </a:extLst>
          </p:cNvPr>
          <p:cNvSpPr>
            <a:spLocks noGrp="1"/>
          </p:cNvSpPr>
          <p:nvPr>
            <p:ph type="body" sz="quarter" idx="10" hasCustomPrompt="1"/>
          </p:nvPr>
        </p:nvSpPr>
        <p:spPr>
          <a:xfrm>
            <a:off x="301607" y="1107666"/>
            <a:ext cx="5644040" cy="367103"/>
          </a:xfrm>
          <a:prstGeom prst="rect">
            <a:avLst/>
          </a:prstGeom>
        </p:spPr>
        <p:txBody>
          <a:bodyPr anchor="t"/>
          <a:lstStyle>
            <a:lvl1pPr marL="0" indent="0" algn="l" defTabSz="1219170" rtl="0" eaLnBrk="1" latinLnBrk="1" hangingPunct="1">
              <a:spcBef>
                <a:spcPts val="0"/>
              </a:spcBef>
              <a:spcAft>
                <a:spcPts val="667"/>
              </a:spcAft>
              <a:buClr>
                <a:srgbClr val="F3723D"/>
              </a:buClr>
              <a:buNone/>
              <a:defRPr lang="en-GB" altLang="ko-KR" sz="1467" b="1" i="0" kern="1200" cap="all" dirty="0">
                <a:solidFill>
                  <a:srgbClr val="F27043"/>
                </a:solidFill>
                <a:latin typeface="Arial" panose="020B0604020202020204" pitchFamily="34" charset="0"/>
                <a:ea typeface="+mn-ea"/>
                <a:cs typeface="Arial" panose="020B0604020202020204" pitchFamily="34" charset="0"/>
              </a:defRPr>
            </a:lvl1pPr>
          </a:lstStyle>
          <a:p>
            <a:pPr lvl="0"/>
            <a:r>
              <a:rPr lang="en-GB" altLang="ko-KR" dirty="0"/>
              <a:t>Sub Heading</a:t>
            </a:r>
          </a:p>
        </p:txBody>
      </p:sp>
      <p:sp>
        <p:nvSpPr>
          <p:cNvPr id="13" name="Text Placeholder 9">
            <a:extLst>
              <a:ext uri="{FF2B5EF4-FFF2-40B4-BE49-F238E27FC236}">
                <a16:creationId xmlns:a16="http://schemas.microsoft.com/office/drawing/2014/main" id="{F0E743D5-5B44-634B-ADA4-BD4229E65D5A}"/>
              </a:ext>
            </a:extLst>
          </p:cNvPr>
          <p:cNvSpPr>
            <a:spLocks noGrp="1"/>
          </p:cNvSpPr>
          <p:nvPr>
            <p:ph type="body" sz="quarter" idx="11"/>
          </p:nvPr>
        </p:nvSpPr>
        <p:spPr>
          <a:xfrm>
            <a:off x="317744" y="1581342"/>
            <a:ext cx="5644040" cy="4692273"/>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cxnSp>
        <p:nvCxnSpPr>
          <p:cNvPr id="10" name="Straight Connector 9">
            <a:extLst>
              <a:ext uri="{FF2B5EF4-FFF2-40B4-BE49-F238E27FC236}">
                <a16:creationId xmlns:a16="http://schemas.microsoft.com/office/drawing/2014/main" id="{C789B171-6F8C-3F4A-B34F-3611228DF05F}"/>
              </a:ext>
            </a:extLst>
          </p:cNvPr>
          <p:cNvCxnSpPr>
            <a:cxnSpLocks/>
          </p:cNvCxnSpPr>
          <p:nvPr userDrawn="1"/>
        </p:nvCxnSpPr>
        <p:spPr>
          <a:xfrm flipH="1">
            <a:off x="423985" y="1451481"/>
            <a:ext cx="5668108" cy="0"/>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A713E1E2-B0B0-704C-9E0E-2FE6E332EDE9}"/>
              </a:ext>
            </a:extLst>
          </p:cNvPr>
          <p:cNvSpPr>
            <a:spLocks noGrp="1"/>
          </p:cNvSpPr>
          <p:nvPr>
            <p:ph type="body" sz="quarter" idx="13" hasCustomPrompt="1"/>
          </p:nvPr>
        </p:nvSpPr>
        <p:spPr>
          <a:xfrm>
            <a:off x="6149251" y="1107666"/>
            <a:ext cx="5644040" cy="367103"/>
          </a:xfrm>
          <a:prstGeom prst="rect">
            <a:avLst/>
          </a:prstGeom>
        </p:spPr>
        <p:txBody>
          <a:bodyPr anchor="t"/>
          <a:lstStyle>
            <a:lvl1pPr marL="0" indent="0" algn="l" defTabSz="1219170" rtl="0" eaLnBrk="1" latinLnBrk="1" hangingPunct="1">
              <a:spcBef>
                <a:spcPts val="0"/>
              </a:spcBef>
              <a:spcAft>
                <a:spcPts val="667"/>
              </a:spcAft>
              <a:buClr>
                <a:srgbClr val="F3723D"/>
              </a:buClr>
              <a:buNone/>
              <a:defRPr lang="en-GB" altLang="ko-KR" sz="1467" b="1" i="0" kern="1200" cap="all" dirty="0">
                <a:solidFill>
                  <a:srgbClr val="F27043"/>
                </a:solidFill>
                <a:latin typeface="Arial" panose="020B0604020202020204" pitchFamily="34" charset="0"/>
                <a:ea typeface="+mn-ea"/>
                <a:cs typeface="Arial" panose="020B0604020202020204" pitchFamily="34" charset="0"/>
              </a:defRPr>
            </a:lvl1pPr>
          </a:lstStyle>
          <a:p>
            <a:pPr lvl="0"/>
            <a:r>
              <a:rPr lang="en-GB" altLang="ko-KR" dirty="0"/>
              <a:t>Sub Heading</a:t>
            </a:r>
          </a:p>
        </p:txBody>
      </p:sp>
      <p:sp>
        <p:nvSpPr>
          <p:cNvPr id="16" name="Text Placeholder 9">
            <a:extLst>
              <a:ext uri="{FF2B5EF4-FFF2-40B4-BE49-F238E27FC236}">
                <a16:creationId xmlns:a16="http://schemas.microsoft.com/office/drawing/2014/main" id="{65C74FF5-6EF4-3842-8DDD-33D85C1DE8AB}"/>
              </a:ext>
            </a:extLst>
          </p:cNvPr>
          <p:cNvSpPr>
            <a:spLocks noGrp="1"/>
          </p:cNvSpPr>
          <p:nvPr>
            <p:ph type="body" sz="quarter" idx="14"/>
          </p:nvPr>
        </p:nvSpPr>
        <p:spPr>
          <a:xfrm>
            <a:off x="6165388" y="1581342"/>
            <a:ext cx="5644040" cy="4692273"/>
          </a:xfrm>
          <a:prstGeom prst="rect">
            <a:avLst/>
          </a:prstGeom>
        </p:spPr>
        <p:txBody>
          <a:bodyPr anchor="t"/>
          <a:lstStyle>
            <a:lvl1pPr marL="380990" marR="0" indent="-380990" algn="l" defTabSz="1219170" rtl="0" eaLnBrk="1" fontAlgn="auto" latinLnBrk="1" hangingPunct="1">
              <a:lnSpc>
                <a:spcPct val="100000"/>
              </a:lnSpc>
              <a:spcBef>
                <a:spcPct val="20000"/>
              </a:spcBef>
              <a:spcAft>
                <a:spcPts val="400"/>
              </a:spcAft>
              <a:buClr>
                <a:srgbClr val="F3723D"/>
              </a:buClr>
              <a:buSzTx/>
              <a:buFont typeface="Arial" panose="020B0604020202020204" pitchFamily="34" charset="0"/>
              <a:buChar char="•"/>
              <a:tabLst/>
              <a:defRPr lang="en-GB" altLang="ko-KR" sz="1867" kern="1200" dirty="0">
                <a:solidFill>
                  <a:schemeClr val="bg1"/>
                </a:solidFill>
                <a:latin typeface="Arial" panose="020B0604020202020204" pitchFamily="34" charset="0"/>
                <a:ea typeface="+mn-ea"/>
                <a:cs typeface="Arial" panose="020B0604020202020204" pitchFamily="34" charset="0"/>
              </a:defRPr>
            </a:lvl1pPr>
            <a:lvl2pPr marL="990575"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2pPr>
            <a:lvl3pPr marL="1523962" indent="-380990" algn="l" defTabSz="1219170" rtl="0" eaLnBrk="1" latinLnBrk="1" hangingPunct="1">
              <a:lnSpc>
                <a:spcPct val="100000"/>
              </a:lnSpc>
              <a:spcAft>
                <a:spcPts val="400"/>
              </a:spcAft>
              <a:buClr>
                <a:srgbClr val="F3723D"/>
              </a:buClr>
              <a:buSzPct val="100000"/>
              <a:buFont typeface="Arial" panose="020B0604020202020204" pitchFamily="34" charset="0"/>
              <a:buChar char="•"/>
              <a:defRPr lang="en-GB" altLang="ko-KR" sz="1867" kern="1200" dirty="0">
                <a:solidFill>
                  <a:schemeClr val="bg1"/>
                </a:solidFill>
                <a:latin typeface="Arial" panose="020B0604020202020204" pitchFamily="34" charset="0"/>
                <a:ea typeface="+mn-ea"/>
                <a:cs typeface="Arial" panose="020B0604020202020204" pitchFamily="34" charset="0"/>
              </a:defRPr>
            </a:lvl3pPr>
          </a:lstStyle>
          <a:p>
            <a:pPr lvl="0"/>
            <a:r>
              <a:rPr lang="en-GB" altLang="ko-KR" dirty="0"/>
              <a:t>Click to edit Master text styles</a:t>
            </a:r>
          </a:p>
          <a:p>
            <a:pPr lvl="1"/>
            <a:r>
              <a:rPr lang="en-GB" altLang="ko-KR" dirty="0"/>
              <a:t>Second level</a:t>
            </a:r>
          </a:p>
          <a:p>
            <a:pPr lvl="2"/>
            <a:r>
              <a:rPr lang="en-GB" altLang="ko-KR" dirty="0"/>
              <a:t>Third level</a:t>
            </a:r>
          </a:p>
        </p:txBody>
      </p:sp>
      <p:cxnSp>
        <p:nvCxnSpPr>
          <p:cNvPr id="19" name="Straight Connector 18">
            <a:extLst>
              <a:ext uri="{FF2B5EF4-FFF2-40B4-BE49-F238E27FC236}">
                <a16:creationId xmlns:a16="http://schemas.microsoft.com/office/drawing/2014/main" id="{C546DBEC-FE42-BD42-B7B6-B4342881EC56}"/>
              </a:ext>
            </a:extLst>
          </p:cNvPr>
          <p:cNvCxnSpPr>
            <a:cxnSpLocks/>
          </p:cNvCxnSpPr>
          <p:nvPr userDrawn="1"/>
        </p:nvCxnSpPr>
        <p:spPr>
          <a:xfrm flipH="1">
            <a:off x="6271629" y="1451481"/>
            <a:ext cx="5668108" cy="0"/>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2EA1A5F-5DC3-6E42-93C6-FCD15D872E79}"/>
              </a:ext>
            </a:extLst>
          </p:cNvPr>
          <p:cNvSpPr txBox="1"/>
          <p:nvPr userDrawn="1"/>
        </p:nvSpPr>
        <p:spPr>
          <a:xfrm>
            <a:off x="4664766" y="6506063"/>
            <a:ext cx="2726701"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21" name="TextBox 20">
            <a:extLst>
              <a:ext uri="{FF2B5EF4-FFF2-40B4-BE49-F238E27FC236}">
                <a16:creationId xmlns:a16="http://schemas.microsoft.com/office/drawing/2014/main" id="{5D002040-CC96-504E-B2DC-7305D2F01C5F}"/>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16E0C2A6-FAE7-812B-1E3E-2880FE543BE3}"/>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352328789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Agenda-B">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D9242D3D-F19F-3243-A3BB-FA29D395523C}"/>
              </a:ext>
            </a:extLst>
          </p:cNvPr>
          <p:cNvCxnSpPr>
            <a:cxnSpLocks/>
          </p:cNvCxnSpPr>
          <p:nvPr userDrawn="1"/>
        </p:nvCxnSpPr>
        <p:spPr>
          <a:xfrm flipH="1">
            <a:off x="431800" y="1101276"/>
            <a:ext cx="111456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5" name="Text Placeholder 9">
            <a:extLst>
              <a:ext uri="{FF2B5EF4-FFF2-40B4-BE49-F238E27FC236}">
                <a16:creationId xmlns:a16="http://schemas.microsoft.com/office/drawing/2014/main" id="{83B32E64-F455-CC48-8ACE-AEC25BE20FAC}"/>
              </a:ext>
            </a:extLst>
          </p:cNvPr>
          <p:cNvSpPr>
            <a:spLocks noGrp="1"/>
          </p:cNvSpPr>
          <p:nvPr>
            <p:ph type="body" sz="quarter" idx="13"/>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1" name="TextBox 10">
            <a:extLst>
              <a:ext uri="{FF2B5EF4-FFF2-40B4-BE49-F238E27FC236}">
                <a16:creationId xmlns:a16="http://schemas.microsoft.com/office/drawing/2014/main" id="{776D9A2F-E6E3-A744-9784-220EBF1917CA}"/>
              </a:ext>
            </a:extLst>
          </p:cNvPr>
          <p:cNvSpPr txBox="1"/>
          <p:nvPr userDrawn="1"/>
        </p:nvSpPr>
        <p:spPr>
          <a:xfrm>
            <a:off x="4664766" y="6506063"/>
            <a:ext cx="2726701"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8" name="TextBox 7">
            <a:extLst>
              <a:ext uri="{FF2B5EF4-FFF2-40B4-BE49-F238E27FC236}">
                <a16:creationId xmlns:a16="http://schemas.microsoft.com/office/drawing/2014/main" id="{269B6EA9-2630-3D49-8388-35CC1424C654}"/>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4FA5DA00-1182-B780-D272-097F4EB111B3}"/>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206403070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CFE6ADF0-A09B-674E-99D1-53862BC8E15A}"/>
              </a:ext>
            </a:extLst>
          </p:cNvPr>
          <p:cNvSpPr>
            <a:spLocks noGrp="1"/>
          </p:cNvSpPr>
          <p:nvPr>
            <p:ph type="body" sz="quarter" idx="12"/>
          </p:nvPr>
        </p:nvSpPr>
        <p:spPr>
          <a:xfrm>
            <a:off x="297424" y="406401"/>
            <a:ext cx="11462776" cy="614009"/>
          </a:xfrm>
          <a:prstGeom prst="rect">
            <a:avLst/>
          </a:prstGeom>
        </p:spPr>
        <p:txBody>
          <a:bodyPr anchor="t"/>
          <a:lstStyle>
            <a:lvl1pPr marL="0" indent="0" algn="l" defTabSz="1219170" rtl="0" eaLnBrk="1" latinLnBrk="1" hangingPunct="1">
              <a:spcBef>
                <a:spcPts val="0"/>
              </a:spcBef>
              <a:buNone/>
              <a:defRPr lang="en-GB" altLang="ko-KR" sz="3200" kern="1200"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Click to edit Master text style</a:t>
            </a:r>
          </a:p>
        </p:txBody>
      </p:sp>
      <p:sp>
        <p:nvSpPr>
          <p:cNvPr id="16" name="Text Placeholder 9">
            <a:extLst>
              <a:ext uri="{FF2B5EF4-FFF2-40B4-BE49-F238E27FC236}">
                <a16:creationId xmlns:a16="http://schemas.microsoft.com/office/drawing/2014/main" id="{19E4B524-175C-BE4E-AE6B-1A06AAC56538}"/>
              </a:ext>
            </a:extLst>
          </p:cNvPr>
          <p:cNvSpPr>
            <a:spLocks noGrp="1"/>
          </p:cNvSpPr>
          <p:nvPr>
            <p:ph type="body" sz="quarter" idx="10" hasCustomPrompt="1"/>
          </p:nvPr>
        </p:nvSpPr>
        <p:spPr>
          <a:xfrm>
            <a:off x="301607" y="1107666"/>
            <a:ext cx="11462776" cy="367103"/>
          </a:xfrm>
          <a:prstGeom prst="rect">
            <a:avLst/>
          </a:prstGeom>
        </p:spPr>
        <p:txBody>
          <a:bodyPr anchor="t"/>
          <a:lstStyle>
            <a:lvl1pPr marL="0" indent="0" algn="l" defTabSz="1219170" rtl="0" eaLnBrk="1" latinLnBrk="1" hangingPunct="1">
              <a:spcBef>
                <a:spcPts val="0"/>
              </a:spcBef>
              <a:spcAft>
                <a:spcPts val="667"/>
              </a:spcAft>
              <a:buClr>
                <a:srgbClr val="F3723D"/>
              </a:buClr>
              <a:buNone/>
              <a:defRPr lang="en-GB" altLang="ko-KR" sz="1467" b="1" i="0" kern="1200" cap="all" dirty="0">
                <a:solidFill>
                  <a:srgbClr val="F27043"/>
                </a:solidFill>
                <a:latin typeface="Arial" panose="020B0604020202020204" pitchFamily="34" charset="0"/>
                <a:ea typeface="+mn-ea"/>
                <a:cs typeface="Arial" panose="020B0604020202020204" pitchFamily="34" charset="0"/>
              </a:defRPr>
            </a:lvl1pPr>
          </a:lstStyle>
          <a:p>
            <a:pPr lvl="0"/>
            <a:r>
              <a:rPr lang="en-GB" altLang="ko-KR" dirty="0"/>
              <a:t>Sub Heading</a:t>
            </a:r>
          </a:p>
        </p:txBody>
      </p:sp>
      <p:cxnSp>
        <p:nvCxnSpPr>
          <p:cNvPr id="21" name="Straight Connector 20">
            <a:extLst>
              <a:ext uri="{FF2B5EF4-FFF2-40B4-BE49-F238E27FC236}">
                <a16:creationId xmlns:a16="http://schemas.microsoft.com/office/drawing/2014/main" id="{19361865-7500-794A-892F-9085D9F71C37}"/>
              </a:ext>
            </a:extLst>
          </p:cNvPr>
          <p:cNvCxnSpPr>
            <a:cxnSpLocks/>
          </p:cNvCxnSpPr>
          <p:nvPr userDrawn="1"/>
        </p:nvCxnSpPr>
        <p:spPr>
          <a:xfrm flipV="1">
            <a:off x="317745" y="1451659"/>
            <a:ext cx="11529700" cy="23111"/>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D93E99-EFB6-E244-B062-FD2F62D40452}"/>
              </a:ext>
            </a:extLst>
          </p:cNvPr>
          <p:cNvCxnSpPr>
            <a:cxnSpLocks/>
          </p:cNvCxnSpPr>
          <p:nvPr userDrawn="1"/>
        </p:nvCxnSpPr>
        <p:spPr>
          <a:xfrm flipV="1">
            <a:off x="317745" y="1031269"/>
            <a:ext cx="11529700" cy="23111"/>
          </a:xfrm>
          <a:prstGeom prst="line">
            <a:avLst/>
          </a:prstGeom>
          <a:ln w="381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05B8F17-9CE9-E740-BE16-2B9151B050BD}"/>
              </a:ext>
            </a:extLst>
          </p:cNvPr>
          <p:cNvSpPr txBox="1"/>
          <p:nvPr userDrawn="1"/>
        </p:nvSpPr>
        <p:spPr>
          <a:xfrm>
            <a:off x="4505739" y="6506063"/>
            <a:ext cx="2885728"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10" name="TextBox 9">
            <a:extLst>
              <a:ext uri="{FF2B5EF4-FFF2-40B4-BE49-F238E27FC236}">
                <a16:creationId xmlns:a16="http://schemas.microsoft.com/office/drawing/2014/main" id="{80B68AAB-72D6-0945-9A74-348C79CDF8FE}"/>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11F06754-B385-34C2-1D26-A272A111BCE4}"/>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353221474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guide id="10" orient="horz" pos="463">
          <p15:clr>
            <a:srgbClr val="FBAE40"/>
          </p15:clr>
        </p15:guide>
        <p15:guide id="11" orient="horz" pos="758">
          <p15:clr>
            <a:srgbClr val="FBAE40"/>
          </p15:clr>
        </p15:guide>
        <p15:guide id="12" orient="horz" pos="66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4E65AD8-70A7-514B-A1C1-156DB4192D20}"/>
              </a:ext>
            </a:extLst>
          </p:cNvPr>
          <p:cNvSpPr txBox="1"/>
          <p:nvPr userDrawn="1"/>
        </p:nvSpPr>
        <p:spPr>
          <a:xfrm>
            <a:off x="4647096" y="6506063"/>
            <a:ext cx="2744371"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6" name="TextBox 5">
            <a:extLst>
              <a:ext uri="{FF2B5EF4-FFF2-40B4-BE49-F238E27FC236}">
                <a16:creationId xmlns:a16="http://schemas.microsoft.com/office/drawing/2014/main" id="{139D63A4-ABF9-044F-ADF3-8563A3F806B1}"/>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9DC3EE14-9F8A-CD05-3D04-5192084DC4BF}"/>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158980074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04">
          <p15:clr>
            <a:srgbClr val="FBAE40"/>
          </p15:clr>
        </p15:guide>
        <p15:guide id="8" orient="horz" pos="3117">
          <p15:clr>
            <a:srgbClr val="FBAE40"/>
          </p15:clr>
        </p15:guide>
        <p15:guide id="9" pos="555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A498-36E1-560D-8D07-3228DC044C0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4D1B497-DB06-43D5-3D30-BA15F5B0E649}"/>
              </a:ext>
            </a:extLst>
          </p:cNvPr>
          <p:cNvSpPr>
            <a:spLocks noGrp="1"/>
          </p:cNvSpPr>
          <p:nvPr>
            <p:ph type="dt" sz="half" idx="10"/>
          </p:nvPr>
        </p:nvSpPr>
        <p:spPr/>
        <p:txBody>
          <a:bodyPr/>
          <a:lstStyle/>
          <a:p>
            <a:fld id="{459D3442-BCB0-4DD3-AD68-0EE644039682}" type="datetimeFigureOut">
              <a:rPr lang="en-IN" smtClean="0"/>
              <a:t>23-05-2025</a:t>
            </a:fld>
            <a:endParaRPr lang="en-IN"/>
          </a:p>
        </p:txBody>
      </p:sp>
      <p:sp>
        <p:nvSpPr>
          <p:cNvPr id="4" name="Footer Placeholder 3">
            <a:extLst>
              <a:ext uri="{FF2B5EF4-FFF2-40B4-BE49-F238E27FC236}">
                <a16:creationId xmlns:a16="http://schemas.microsoft.com/office/drawing/2014/main" id="{1E7279B8-9180-3B67-CF8D-805454DAD58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7131628-436A-9405-00DC-CF4F4D2C6BC3}"/>
              </a:ext>
            </a:extLst>
          </p:cNvPr>
          <p:cNvSpPr>
            <a:spLocks noGrp="1"/>
          </p:cNvSpPr>
          <p:nvPr>
            <p:ph type="sldNum" sz="quarter" idx="12"/>
          </p:nvPr>
        </p:nvSpPr>
        <p:spPr/>
        <p:txBody>
          <a:bodyPr/>
          <a:lstStyle/>
          <a:p>
            <a:fld id="{C2999AB3-89FB-4645-B7B4-91F3FB50593A}" type="slidenum">
              <a:rPr lang="en-IN" smtClean="0"/>
              <a:t>‹#›</a:t>
            </a:fld>
            <a:endParaRPr lang="en-IN"/>
          </a:p>
        </p:txBody>
      </p:sp>
    </p:spTree>
    <p:extLst>
      <p:ext uri="{BB962C8B-B14F-4D97-AF65-F5344CB8AC3E}">
        <p14:creationId xmlns:p14="http://schemas.microsoft.com/office/powerpoint/2010/main" val="30355702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243C3C72-095C-2E49-BB63-FD34E3164C70}"/>
              </a:ext>
            </a:extLst>
          </p:cNvPr>
          <p:cNvSpPr>
            <a:spLocks noGrp="1"/>
          </p:cNvSpPr>
          <p:nvPr userDrawn="1">
            <p:ph type="body" sz="quarter" idx="12" hasCustomPrompt="1"/>
          </p:nvPr>
        </p:nvSpPr>
        <p:spPr>
          <a:xfrm>
            <a:off x="1127981" y="1583487"/>
            <a:ext cx="9936041" cy="1845509"/>
          </a:xfrm>
          <a:prstGeom prst="rect">
            <a:avLst/>
          </a:prstGeom>
        </p:spPr>
        <p:txBody>
          <a:bodyPr anchor="b"/>
          <a:lstStyle>
            <a:lvl1pPr marL="0" indent="0" algn="ctr" defTabSz="1219170" rtl="0" eaLnBrk="1" latinLnBrk="1" hangingPunct="1">
              <a:lnSpc>
                <a:spcPct val="90000"/>
              </a:lnSpc>
              <a:spcBef>
                <a:spcPct val="20000"/>
              </a:spcBef>
              <a:buNone/>
              <a:defRPr lang="en-GB" altLang="ko-KR" sz="4800" kern="1200" dirty="0">
                <a:solidFill>
                  <a:srgbClr val="F3723D"/>
                </a:solidFill>
                <a:latin typeface="Arial" panose="020B0604020202020204" pitchFamily="34" charset="0"/>
                <a:ea typeface="+mn-ea"/>
                <a:cs typeface="Arial" panose="020B0604020202020204" pitchFamily="34" charset="0"/>
              </a:defRPr>
            </a:lvl1pPr>
          </a:lstStyle>
          <a:p>
            <a:pPr lvl="0"/>
            <a:r>
              <a:rPr lang="en-GB" altLang="ko-KR" dirty="0"/>
              <a:t>Main Heading</a:t>
            </a:r>
          </a:p>
        </p:txBody>
      </p:sp>
      <p:cxnSp>
        <p:nvCxnSpPr>
          <p:cNvPr id="8" name="Straight Connector 7">
            <a:extLst>
              <a:ext uri="{FF2B5EF4-FFF2-40B4-BE49-F238E27FC236}">
                <a16:creationId xmlns:a16="http://schemas.microsoft.com/office/drawing/2014/main" id="{0A650CA3-1699-164D-AB8D-DA6A4ABFDDE7}"/>
              </a:ext>
            </a:extLst>
          </p:cNvPr>
          <p:cNvCxnSpPr>
            <a:cxnSpLocks/>
          </p:cNvCxnSpPr>
          <p:nvPr userDrawn="1"/>
        </p:nvCxnSpPr>
        <p:spPr>
          <a:xfrm flipH="1">
            <a:off x="1127981" y="3429001"/>
            <a:ext cx="9936041"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4E790429-4C48-8C4E-8765-731653FFDB95}"/>
              </a:ext>
            </a:extLst>
          </p:cNvPr>
          <p:cNvSpPr txBox="1"/>
          <p:nvPr userDrawn="1"/>
        </p:nvSpPr>
        <p:spPr>
          <a:xfrm>
            <a:off x="4682435" y="6506063"/>
            <a:ext cx="2709032"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10" name="TextBox 9">
            <a:extLst>
              <a:ext uri="{FF2B5EF4-FFF2-40B4-BE49-F238E27FC236}">
                <a16:creationId xmlns:a16="http://schemas.microsoft.com/office/drawing/2014/main" id="{A71B890F-9BE2-6648-98B0-9DA50AEAE179}"/>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B013C395-2AD3-C19B-665F-2E5C43FA984D}"/>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265184533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521">
          <p15:clr>
            <a:srgbClr val="FBAE40"/>
          </p15:clr>
        </p15:guide>
        <p15:guide id="8" orient="horz" pos="3117">
          <p15:clr>
            <a:srgbClr val="FBAE40"/>
          </p15:clr>
        </p15:guide>
        <p15:guide id="9" pos="555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5_Cover Slide_Style2">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7760010-EBFD-B842-A650-6DF752C1EA15}"/>
              </a:ext>
            </a:extLst>
          </p:cNvPr>
          <p:cNvCxnSpPr>
            <a:cxnSpLocks/>
          </p:cNvCxnSpPr>
          <p:nvPr userDrawn="1"/>
        </p:nvCxnSpPr>
        <p:spPr>
          <a:xfrm flipH="1">
            <a:off x="1127981" y="3429001"/>
            <a:ext cx="9936041"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7" name="Text Placeholder 9">
            <a:extLst>
              <a:ext uri="{FF2B5EF4-FFF2-40B4-BE49-F238E27FC236}">
                <a16:creationId xmlns:a16="http://schemas.microsoft.com/office/drawing/2014/main" id="{91EBE4ED-D38C-854B-A967-FA93E88AC52F}"/>
              </a:ext>
            </a:extLst>
          </p:cNvPr>
          <p:cNvSpPr>
            <a:spLocks noGrp="1"/>
          </p:cNvSpPr>
          <p:nvPr>
            <p:ph type="body" sz="quarter" idx="10" hasCustomPrompt="1"/>
          </p:nvPr>
        </p:nvSpPr>
        <p:spPr>
          <a:xfrm>
            <a:off x="1127981" y="3507972"/>
            <a:ext cx="9936041" cy="276219"/>
          </a:xfrm>
          <a:prstGeom prst="rect">
            <a:avLst/>
          </a:prstGeom>
        </p:spPr>
        <p:txBody>
          <a:bodyPr anchor="ctr"/>
          <a:lstStyle>
            <a:lvl1pPr marL="0" indent="0" algn="ctr" defTabSz="1219170" rtl="0" eaLnBrk="1" latinLnBrk="1" hangingPunct="1">
              <a:spcBef>
                <a:spcPts val="0"/>
              </a:spcBef>
              <a:spcAft>
                <a:spcPts val="667"/>
              </a:spcAft>
              <a:buClr>
                <a:srgbClr val="F3723D"/>
              </a:buClr>
              <a:buNone/>
              <a:defRPr lang="en-GB" altLang="ko-KR" sz="1733" kern="1200" cap="all" spc="133" dirty="0">
                <a:solidFill>
                  <a:schemeClr val="bg1"/>
                </a:solidFill>
                <a:latin typeface="Arial" panose="020B0604020202020204" pitchFamily="34" charset="0"/>
                <a:ea typeface="+mn-ea"/>
                <a:cs typeface="Arial" panose="020B0604020202020204" pitchFamily="34" charset="0"/>
              </a:defRPr>
            </a:lvl1pPr>
          </a:lstStyle>
          <a:p>
            <a:pPr lvl="0"/>
            <a:r>
              <a:rPr lang="en-GB" altLang="ko-KR" dirty="0"/>
              <a:t>Sub Heading</a:t>
            </a:r>
          </a:p>
        </p:txBody>
      </p:sp>
      <p:cxnSp>
        <p:nvCxnSpPr>
          <p:cNvPr id="8" name="Straight Connector 7">
            <a:extLst>
              <a:ext uri="{FF2B5EF4-FFF2-40B4-BE49-F238E27FC236}">
                <a16:creationId xmlns:a16="http://schemas.microsoft.com/office/drawing/2014/main" id="{687BB62D-96D4-F848-A494-A3C574BCDD4A}"/>
              </a:ext>
            </a:extLst>
          </p:cNvPr>
          <p:cNvCxnSpPr>
            <a:cxnSpLocks/>
          </p:cNvCxnSpPr>
          <p:nvPr userDrawn="1"/>
        </p:nvCxnSpPr>
        <p:spPr>
          <a:xfrm flipH="1">
            <a:off x="1127981" y="3858624"/>
            <a:ext cx="9936041"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10" name="Text Placeholder 9">
            <a:extLst>
              <a:ext uri="{FF2B5EF4-FFF2-40B4-BE49-F238E27FC236}">
                <a16:creationId xmlns:a16="http://schemas.microsoft.com/office/drawing/2014/main" id="{88406246-BBBE-CD4D-975A-579E53A1D6C1}"/>
              </a:ext>
            </a:extLst>
          </p:cNvPr>
          <p:cNvSpPr>
            <a:spLocks noGrp="1"/>
          </p:cNvSpPr>
          <p:nvPr>
            <p:ph type="body" sz="quarter" idx="12" hasCustomPrompt="1"/>
          </p:nvPr>
        </p:nvSpPr>
        <p:spPr>
          <a:xfrm>
            <a:off x="1127981" y="1583487"/>
            <a:ext cx="9936041" cy="1845509"/>
          </a:xfrm>
          <a:prstGeom prst="rect">
            <a:avLst/>
          </a:prstGeom>
        </p:spPr>
        <p:txBody>
          <a:bodyPr anchor="b"/>
          <a:lstStyle>
            <a:lvl1pPr marL="0" indent="0" algn="ctr" defTabSz="1219170" rtl="0" eaLnBrk="1" latinLnBrk="1" hangingPunct="1">
              <a:lnSpc>
                <a:spcPct val="90000"/>
              </a:lnSpc>
              <a:spcBef>
                <a:spcPct val="20000"/>
              </a:spcBef>
              <a:buNone/>
              <a:defRPr lang="en-GB" altLang="ko-KR" sz="4800" kern="1200" dirty="0">
                <a:solidFill>
                  <a:srgbClr val="F3723D"/>
                </a:solidFill>
                <a:latin typeface="Arial" panose="020B0604020202020204" pitchFamily="34" charset="0"/>
                <a:ea typeface="+mn-ea"/>
                <a:cs typeface="Arial" panose="020B0604020202020204" pitchFamily="34" charset="0"/>
              </a:defRPr>
            </a:lvl1pPr>
          </a:lstStyle>
          <a:p>
            <a:pPr lvl="0"/>
            <a:r>
              <a:rPr lang="en-GB" altLang="ko-KR" dirty="0"/>
              <a:t>Main Heading</a:t>
            </a:r>
          </a:p>
        </p:txBody>
      </p:sp>
      <p:sp>
        <p:nvSpPr>
          <p:cNvPr id="11" name="TextBox 10">
            <a:extLst>
              <a:ext uri="{FF2B5EF4-FFF2-40B4-BE49-F238E27FC236}">
                <a16:creationId xmlns:a16="http://schemas.microsoft.com/office/drawing/2014/main" id="{C437E891-7982-6B48-A969-AAFF0578950C}"/>
              </a:ext>
            </a:extLst>
          </p:cNvPr>
          <p:cNvSpPr txBox="1"/>
          <p:nvPr userDrawn="1"/>
        </p:nvSpPr>
        <p:spPr>
          <a:xfrm>
            <a:off x="4647096" y="6506063"/>
            <a:ext cx="2744371"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all" spc="267"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12" name="TextBox 11">
            <a:extLst>
              <a:ext uri="{FF2B5EF4-FFF2-40B4-BE49-F238E27FC236}">
                <a16:creationId xmlns:a16="http://schemas.microsoft.com/office/drawing/2014/main" id="{5514D5E6-FBC3-6B4C-97AA-3CDF54FB88A7}"/>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1F18E016-D94F-96F8-87DB-3898194CE698}"/>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Tree>
    <p:extLst>
      <p:ext uri="{BB962C8B-B14F-4D97-AF65-F5344CB8AC3E}">
        <p14:creationId xmlns:p14="http://schemas.microsoft.com/office/powerpoint/2010/main" val="19621689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521">
          <p15:clr>
            <a:srgbClr val="FBAE40"/>
          </p15:clr>
        </p15:guide>
        <p15:guide id="8" orient="horz" pos="3117">
          <p15:clr>
            <a:srgbClr val="FBAE40"/>
          </p15:clr>
        </p15:guide>
        <p15:guide id="9" pos="555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Cover Slide_Style1">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27817E6F-0903-3346-80AD-A41D1A2ABE30}"/>
              </a:ext>
            </a:extLst>
          </p:cNvPr>
          <p:cNvSpPr>
            <a:spLocks noGrp="1"/>
          </p:cNvSpPr>
          <p:nvPr>
            <p:ph type="body" sz="quarter" idx="14" hasCustomPrompt="1"/>
          </p:nvPr>
        </p:nvSpPr>
        <p:spPr>
          <a:xfrm>
            <a:off x="397599" y="491540"/>
            <a:ext cx="5564085" cy="554528"/>
          </a:xfrm>
          <a:prstGeom prst="rect">
            <a:avLst/>
          </a:prstGeom>
        </p:spPr>
        <p:txBody>
          <a:bodyPr anchor="t"/>
          <a:lstStyle>
            <a:lvl1pPr marL="0" indent="0" algn="l">
              <a:buNone/>
              <a:defRPr sz="1333" b="0" i="0" baseline="0">
                <a:solidFill>
                  <a:schemeClr val="bg1"/>
                </a:solidFill>
                <a:latin typeface="Arial" panose="020B0604020202020204" pitchFamily="34" charset="0"/>
                <a:cs typeface="Arial" pitchFamily="34" charset="0"/>
              </a:defRPr>
            </a:lvl1pPr>
          </a:lstStyle>
          <a:p>
            <a:pPr lvl="0"/>
            <a:r>
              <a:rPr lang="en-US" altLang="ko-KR" dirty="0"/>
              <a:t>Committed to International Standards in Information Security</a:t>
            </a:r>
          </a:p>
        </p:txBody>
      </p:sp>
      <p:sp>
        <p:nvSpPr>
          <p:cNvPr id="15" name="Text Placeholder 9">
            <a:extLst>
              <a:ext uri="{FF2B5EF4-FFF2-40B4-BE49-F238E27FC236}">
                <a16:creationId xmlns:a16="http://schemas.microsoft.com/office/drawing/2014/main" id="{7C6873C5-13CA-684B-A1B5-5758FB24E344}"/>
              </a:ext>
            </a:extLst>
          </p:cNvPr>
          <p:cNvSpPr>
            <a:spLocks noGrp="1"/>
          </p:cNvSpPr>
          <p:nvPr>
            <p:ph type="body" sz="quarter" idx="15" hasCustomPrompt="1"/>
          </p:nvPr>
        </p:nvSpPr>
        <p:spPr>
          <a:xfrm>
            <a:off x="392735" y="2208476"/>
            <a:ext cx="5180043" cy="794600"/>
          </a:xfrm>
          <a:prstGeom prst="rect">
            <a:avLst/>
          </a:prstGeom>
        </p:spPr>
        <p:txBody>
          <a:bodyPr anchor="ctr"/>
          <a:lstStyle>
            <a:lvl1pPr marL="0" indent="0" algn="l">
              <a:buNone/>
              <a:defRPr sz="2667" b="0" i="0" cap="all" baseline="0">
                <a:solidFill>
                  <a:schemeClr val="bg1"/>
                </a:solidFill>
                <a:latin typeface="Arial" panose="020B0604020202020204" pitchFamily="34" charset="0"/>
                <a:cs typeface="Arial" pitchFamily="34" charset="0"/>
              </a:defRPr>
            </a:lvl1pPr>
          </a:lstStyle>
          <a:p>
            <a:pPr lvl="0"/>
            <a:r>
              <a:rPr lang="en-US" altLang="ko-KR" dirty="0"/>
              <a:t>Thank You!</a:t>
            </a:r>
          </a:p>
        </p:txBody>
      </p:sp>
      <p:sp>
        <p:nvSpPr>
          <p:cNvPr id="18" name="Text Placeholder 9">
            <a:extLst>
              <a:ext uri="{FF2B5EF4-FFF2-40B4-BE49-F238E27FC236}">
                <a16:creationId xmlns:a16="http://schemas.microsoft.com/office/drawing/2014/main" id="{17AE13F7-A83D-5648-B869-6A6D171A7B22}"/>
              </a:ext>
            </a:extLst>
          </p:cNvPr>
          <p:cNvSpPr>
            <a:spLocks noGrp="1"/>
          </p:cNvSpPr>
          <p:nvPr>
            <p:ph type="body" sz="quarter" idx="17" hasCustomPrompt="1"/>
          </p:nvPr>
        </p:nvSpPr>
        <p:spPr>
          <a:xfrm>
            <a:off x="6634045" y="1053710"/>
            <a:ext cx="2208243" cy="4871567"/>
          </a:xfrm>
          <a:prstGeom prst="rect">
            <a:avLst/>
          </a:prstGeom>
        </p:spPr>
        <p:txBody>
          <a:bodyPr anchor="t"/>
          <a:lstStyle>
            <a:lvl1pPr marL="0" indent="0" algn="l">
              <a:lnSpc>
                <a:spcPct val="100000"/>
              </a:lnSpc>
              <a:buNone/>
              <a:defRPr sz="1200" b="0" i="0" baseline="0">
                <a:solidFill>
                  <a:schemeClr val="bg1"/>
                </a:solidFill>
                <a:latin typeface="Arial" panose="020B0604020202020204" pitchFamily="34" charset="0"/>
                <a:cs typeface="Arial" pitchFamily="34" charset="0"/>
              </a:defRPr>
            </a:lvl1pPr>
          </a:lstStyle>
          <a:p>
            <a:pPr lvl="0"/>
            <a:r>
              <a:rPr lang="en-US" altLang="ko-KR" cap="all" dirty="0"/>
              <a:t>New Delhi</a:t>
            </a:r>
          </a:p>
          <a:p>
            <a:pPr lvl="0"/>
            <a:r>
              <a:rPr lang="en-US" altLang="ko-KR" dirty="0" err="1"/>
              <a:t>Lsdel@lakshmisri.com</a:t>
            </a:r>
            <a:endParaRPr lang="en-US" altLang="ko-KR" dirty="0"/>
          </a:p>
          <a:p>
            <a:pPr lvl="0"/>
            <a:endParaRPr lang="en-US" altLang="ko-KR" dirty="0"/>
          </a:p>
          <a:p>
            <a:pPr lvl="0"/>
            <a:r>
              <a:rPr lang="en-US" altLang="ko-KR" cap="all" dirty="0"/>
              <a:t>Mumbai</a:t>
            </a:r>
          </a:p>
          <a:p>
            <a:pPr lvl="0"/>
            <a:r>
              <a:rPr lang="en-US" altLang="ko-KR" dirty="0" err="1"/>
              <a:t>Lsbom@lakshmisri.com</a:t>
            </a:r>
            <a:endParaRPr lang="en-US" altLang="ko-KR" dirty="0"/>
          </a:p>
          <a:p>
            <a:pPr lvl="0"/>
            <a:endParaRPr lang="en-US" altLang="ko-KR" dirty="0"/>
          </a:p>
          <a:p>
            <a:pPr lvl="0"/>
            <a:r>
              <a:rPr lang="en-US" altLang="ko-KR" cap="all" dirty="0"/>
              <a:t>Chennai</a:t>
            </a:r>
          </a:p>
          <a:p>
            <a:pPr lvl="0"/>
            <a:r>
              <a:rPr lang="en-US" altLang="ko-KR" dirty="0" err="1"/>
              <a:t>Lsmds@lakshmisri.com</a:t>
            </a:r>
            <a:endParaRPr lang="en-US" altLang="ko-KR" dirty="0"/>
          </a:p>
          <a:p>
            <a:pPr lvl="0"/>
            <a:endParaRPr lang="en-US" altLang="ko-KR" dirty="0"/>
          </a:p>
          <a:p>
            <a:pPr lvl="0"/>
            <a:r>
              <a:rPr lang="en-US" altLang="ko-KR" cap="all" dirty="0"/>
              <a:t>Bengaluru</a:t>
            </a:r>
          </a:p>
          <a:p>
            <a:pPr lvl="0"/>
            <a:r>
              <a:rPr lang="en-US" altLang="ko-KR" dirty="0" err="1"/>
              <a:t>Lsblr@lakshmisri.com</a:t>
            </a:r>
            <a:endParaRPr lang="en-US" altLang="ko-KR" dirty="0"/>
          </a:p>
          <a:p>
            <a:pPr lvl="0"/>
            <a:endParaRPr lang="en-US" altLang="ko-KR" dirty="0"/>
          </a:p>
          <a:p>
            <a:pPr lvl="0"/>
            <a:r>
              <a:rPr lang="en-US" altLang="ko-KR" cap="all" dirty="0"/>
              <a:t>Hyderabad</a:t>
            </a:r>
          </a:p>
          <a:p>
            <a:pPr lvl="0"/>
            <a:r>
              <a:rPr lang="en-US" altLang="ko-KR" dirty="0" err="1"/>
              <a:t>Lshyd@lakshmisri.com</a:t>
            </a:r>
            <a:endParaRPr lang="en-US" altLang="ko-KR" dirty="0"/>
          </a:p>
          <a:p>
            <a:pPr lvl="0"/>
            <a:endParaRPr lang="en-US" altLang="ko-KR" dirty="0"/>
          </a:p>
          <a:p>
            <a:pPr lvl="0"/>
            <a:r>
              <a:rPr lang="en-US" altLang="ko-KR" cap="all" dirty="0"/>
              <a:t>Ahmedabad</a:t>
            </a:r>
          </a:p>
          <a:p>
            <a:pPr lvl="0"/>
            <a:r>
              <a:rPr lang="en-US" altLang="ko-KR" dirty="0" err="1"/>
              <a:t>Lsahd@lakshmisri.com</a:t>
            </a:r>
            <a:endParaRPr lang="en-US" altLang="ko-KR" dirty="0"/>
          </a:p>
          <a:p>
            <a:pPr lvl="0"/>
            <a:endParaRPr lang="en-US" altLang="ko-KR" dirty="0"/>
          </a:p>
          <a:p>
            <a:pPr lvl="0"/>
            <a:r>
              <a:rPr lang="en-US" altLang="ko-KR" cap="all" dirty="0"/>
              <a:t>Pune</a:t>
            </a:r>
          </a:p>
          <a:p>
            <a:pPr lvl="0"/>
            <a:r>
              <a:rPr lang="en-US" altLang="ko-KR" dirty="0" err="1"/>
              <a:t>Lspune@lakshmisri.com</a:t>
            </a:r>
            <a:endParaRPr lang="en-US" altLang="ko-KR" dirty="0"/>
          </a:p>
          <a:p>
            <a:pPr lvl="0"/>
            <a:endParaRPr lang="en-US" altLang="ko-KR" dirty="0"/>
          </a:p>
          <a:p>
            <a:pPr lvl="0"/>
            <a:endParaRPr lang="en-US" altLang="ko-KR" dirty="0"/>
          </a:p>
        </p:txBody>
      </p:sp>
      <p:sp>
        <p:nvSpPr>
          <p:cNvPr id="19" name="Text Placeholder 9">
            <a:extLst>
              <a:ext uri="{FF2B5EF4-FFF2-40B4-BE49-F238E27FC236}">
                <a16:creationId xmlns:a16="http://schemas.microsoft.com/office/drawing/2014/main" id="{DF600D09-95B1-DC4A-86C2-2BA7C53D9C6C}"/>
              </a:ext>
            </a:extLst>
          </p:cNvPr>
          <p:cNvSpPr>
            <a:spLocks noGrp="1"/>
          </p:cNvSpPr>
          <p:nvPr>
            <p:ph type="body" sz="quarter" idx="18" hasCustomPrompt="1"/>
          </p:nvPr>
        </p:nvSpPr>
        <p:spPr>
          <a:xfrm>
            <a:off x="8896339" y="1053710"/>
            <a:ext cx="2473328" cy="4871564"/>
          </a:xfrm>
          <a:prstGeom prst="rect">
            <a:avLst/>
          </a:prstGeom>
        </p:spPr>
        <p:txBody>
          <a:bodyPr anchor="t"/>
          <a:lstStyle>
            <a:lvl1pPr marL="0" indent="0" algn="l">
              <a:buNone/>
              <a:defRPr sz="1200" b="0" i="0" baseline="0">
                <a:solidFill>
                  <a:schemeClr val="bg1"/>
                </a:solidFill>
                <a:latin typeface="Arial" panose="020B0604020202020204" pitchFamily="34" charset="0"/>
                <a:cs typeface="Arial" pitchFamily="34" charset="0"/>
              </a:defRPr>
            </a:lvl1pPr>
          </a:lstStyle>
          <a:p>
            <a:pPr lvl="0"/>
            <a:r>
              <a:rPr lang="en-US" altLang="ko-KR" cap="all" dirty="0">
                <a:solidFill>
                  <a:schemeClr val="bg1"/>
                </a:solidFill>
              </a:rPr>
              <a:t>Kolkata</a:t>
            </a:r>
          </a:p>
          <a:p>
            <a:pPr lvl="0"/>
            <a:r>
              <a:rPr lang="en-US" altLang="ko-KR" dirty="0" err="1">
                <a:solidFill>
                  <a:schemeClr val="bg1"/>
                </a:solidFill>
              </a:rPr>
              <a:t>Lskolkata@lakshmisri.com</a:t>
            </a:r>
            <a:endParaRPr lang="en-US" altLang="ko-KR" dirty="0">
              <a:solidFill>
                <a:schemeClr val="bg1"/>
              </a:solidFill>
            </a:endParaRPr>
          </a:p>
          <a:p>
            <a:pPr lvl="0"/>
            <a:endParaRPr lang="en-US" altLang="ko-KR" dirty="0">
              <a:solidFill>
                <a:schemeClr val="bg1"/>
              </a:solidFill>
            </a:endParaRPr>
          </a:p>
          <a:p>
            <a:pPr lvl="0"/>
            <a:r>
              <a:rPr lang="en-US" altLang="ko-KR" cap="all" dirty="0">
                <a:solidFill>
                  <a:schemeClr val="bg1"/>
                </a:solidFill>
              </a:rPr>
              <a:t>Chandigarh</a:t>
            </a:r>
          </a:p>
          <a:p>
            <a:pPr lvl="0"/>
            <a:r>
              <a:rPr lang="en-US" altLang="ko-KR" dirty="0" err="1">
                <a:solidFill>
                  <a:schemeClr val="bg1"/>
                </a:solidFill>
              </a:rPr>
              <a:t>Lschd@lakshmisri.com</a:t>
            </a:r>
            <a:endParaRPr lang="en-US" altLang="ko-KR" dirty="0">
              <a:solidFill>
                <a:schemeClr val="bg1"/>
              </a:solidFill>
            </a:endParaRPr>
          </a:p>
          <a:p>
            <a:pPr lvl="0"/>
            <a:endParaRPr lang="en-US" altLang="ko-KR" dirty="0">
              <a:solidFill>
                <a:schemeClr val="bg1"/>
              </a:solidFill>
            </a:endParaRPr>
          </a:p>
          <a:p>
            <a:pPr lvl="0"/>
            <a:r>
              <a:rPr lang="en-US" altLang="ko-KR" cap="all" dirty="0" err="1">
                <a:solidFill>
                  <a:schemeClr val="bg1"/>
                </a:solidFill>
              </a:rPr>
              <a:t>Prayagraj</a:t>
            </a:r>
            <a:r>
              <a:rPr lang="en-US" altLang="ko-KR" cap="all" dirty="0">
                <a:solidFill>
                  <a:schemeClr val="bg1"/>
                </a:solidFill>
              </a:rPr>
              <a:t> (Allahabad) </a:t>
            </a:r>
          </a:p>
          <a:p>
            <a:pPr lvl="0"/>
            <a:r>
              <a:rPr lang="en-US" altLang="ko-KR" dirty="0" err="1">
                <a:solidFill>
                  <a:schemeClr val="bg1"/>
                </a:solidFill>
              </a:rPr>
              <a:t>Lsallahabad@lakshmisri.com</a:t>
            </a:r>
            <a:endParaRPr lang="en-US" altLang="ko-KR" dirty="0">
              <a:solidFill>
                <a:schemeClr val="bg1"/>
              </a:solidFill>
            </a:endParaRPr>
          </a:p>
          <a:p>
            <a:pPr lvl="0"/>
            <a:endParaRPr lang="en-US" altLang="ko-KR" dirty="0">
              <a:solidFill>
                <a:schemeClr val="bg1"/>
              </a:solidFill>
            </a:endParaRPr>
          </a:p>
          <a:p>
            <a:pPr lvl="0"/>
            <a:r>
              <a:rPr lang="en-US" altLang="ko-KR" cap="all" dirty="0">
                <a:solidFill>
                  <a:schemeClr val="bg1"/>
                </a:solidFill>
              </a:rPr>
              <a:t>Kochi</a:t>
            </a:r>
          </a:p>
          <a:p>
            <a:pPr lvl="0"/>
            <a:r>
              <a:rPr lang="en-US" altLang="ko-KR" dirty="0" err="1">
                <a:solidFill>
                  <a:schemeClr val="bg1"/>
                </a:solidFill>
              </a:rPr>
              <a:t>Lskochi@lakshmisri.com</a:t>
            </a:r>
            <a:endParaRPr lang="en-US" altLang="ko-KR" dirty="0">
              <a:solidFill>
                <a:schemeClr val="bg1"/>
              </a:solidFill>
            </a:endParaRPr>
          </a:p>
          <a:p>
            <a:pPr lvl="0"/>
            <a:endParaRPr lang="en-US" altLang="ko-KR" dirty="0">
              <a:solidFill>
                <a:schemeClr val="bg1"/>
              </a:solidFill>
            </a:endParaRPr>
          </a:p>
          <a:p>
            <a:pPr lvl="0"/>
            <a:r>
              <a:rPr lang="en-US" altLang="ko-KR" cap="all" dirty="0">
                <a:solidFill>
                  <a:schemeClr val="bg1"/>
                </a:solidFill>
              </a:rPr>
              <a:t>Jaipur</a:t>
            </a:r>
          </a:p>
          <a:p>
            <a:pPr lvl="0"/>
            <a:r>
              <a:rPr lang="en-US" altLang="ko-KR" dirty="0" err="1">
                <a:solidFill>
                  <a:schemeClr val="bg1"/>
                </a:solidFill>
              </a:rPr>
              <a:t>Lsjaipur@lakshmisri.com</a:t>
            </a:r>
            <a:endParaRPr lang="en-US" altLang="ko-KR" dirty="0">
              <a:solidFill>
                <a:schemeClr val="bg1"/>
              </a:solidFill>
            </a:endParaRPr>
          </a:p>
          <a:p>
            <a:pPr lvl="0"/>
            <a:endParaRPr lang="en-US" altLang="ko-KR" dirty="0">
              <a:solidFill>
                <a:schemeClr val="bg1"/>
              </a:solidFill>
            </a:endParaRPr>
          </a:p>
          <a:p>
            <a:pPr lvl="0"/>
            <a:r>
              <a:rPr lang="en-US" altLang="ko-KR" cap="all" dirty="0" err="1">
                <a:solidFill>
                  <a:schemeClr val="bg1"/>
                </a:solidFill>
              </a:rPr>
              <a:t>NAGpur</a:t>
            </a:r>
            <a:endParaRPr lang="en-US" altLang="ko-KR" cap="all" dirty="0">
              <a:solidFill>
                <a:schemeClr val="bg1"/>
              </a:solidFill>
            </a:endParaRPr>
          </a:p>
          <a:p>
            <a:pPr lvl="0"/>
            <a:r>
              <a:rPr lang="en-US" altLang="ko-KR" dirty="0" err="1">
                <a:solidFill>
                  <a:schemeClr val="bg1"/>
                </a:solidFill>
              </a:rPr>
              <a:t>Lsnagpur@lakshmisri.com</a:t>
            </a:r>
            <a:endParaRPr lang="en-US" altLang="ko-KR" dirty="0">
              <a:solidFill>
                <a:schemeClr val="tx1">
                  <a:lumMod val="75000"/>
                  <a:lumOff val="25000"/>
                </a:schemeClr>
              </a:solidFill>
            </a:endParaRPr>
          </a:p>
          <a:p>
            <a:pPr lvl="0"/>
            <a:endParaRPr lang="en-US" altLang="ko-KR" dirty="0">
              <a:solidFill>
                <a:schemeClr val="tx1">
                  <a:lumMod val="75000"/>
                  <a:lumOff val="25000"/>
                </a:schemeClr>
              </a:solidFill>
            </a:endParaRPr>
          </a:p>
        </p:txBody>
      </p:sp>
      <p:sp>
        <p:nvSpPr>
          <p:cNvPr id="20" name="Text Placeholder 9">
            <a:extLst>
              <a:ext uri="{FF2B5EF4-FFF2-40B4-BE49-F238E27FC236}">
                <a16:creationId xmlns:a16="http://schemas.microsoft.com/office/drawing/2014/main" id="{07BC750E-3434-B144-B236-8CEC35A637F9}"/>
              </a:ext>
            </a:extLst>
          </p:cNvPr>
          <p:cNvSpPr>
            <a:spLocks noGrp="1"/>
          </p:cNvSpPr>
          <p:nvPr>
            <p:ph type="body" sz="quarter" idx="19" hasCustomPrompt="1"/>
          </p:nvPr>
        </p:nvSpPr>
        <p:spPr>
          <a:xfrm>
            <a:off x="6634043" y="494146"/>
            <a:ext cx="4606005" cy="438565"/>
          </a:xfrm>
          <a:prstGeom prst="rect">
            <a:avLst/>
          </a:prstGeom>
        </p:spPr>
        <p:txBody>
          <a:bodyPr anchor="t"/>
          <a:lstStyle>
            <a:lvl1pPr marL="0" indent="0" algn="l">
              <a:buNone/>
              <a:defRPr sz="1867" b="1" i="0" baseline="0">
                <a:solidFill>
                  <a:schemeClr val="bg1"/>
                </a:solidFill>
                <a:latin typeface="Arial" panose="020B0604020202020204" pitchFamily="34" charset="0"/>
                <a:cs typeface="Arial" pitchFamily="34" charset="0"/>
              </a:defRPr>
            </a:lvl1pPr>
          </a:lstStyle>
          <a:p>
            <a:pPr lvl="0"/>
            <a:r>
              <a:rPr lang="en-US" altLang="ko-KR" dirty="0"/>
              <a:t>LOCATIONS</a:t>
            </a:r>
          </a:p>
        </p:txBody>
      </p:sp>
      <p:pic>
        <p:nvPicPr>
          <p:cNvPr id="26" name="Picture 25">
            <a:extLst>
              <a:ext uri="{FF2B5EF4-FFF2-40B4-BE49-F238E27FC236}">
                <a16:creationId xmlns:a16="http://schemas.microsoft.com/office/drawing/2014/main" id="{3B211D67-1D1C-0145-A8A3-7E38CD9FA9E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66063" y="1117768"/>
            <a:ext cx="1363173" cy="1011387"/>
          </a:xfrm>
          <a:prstGeom prst="rect">
            <a:avLst/>
          </a:prstGeom>
        </p:spPr>
      </p:pic>
      <p:sp>
        <p:nvSpPr>
          <p:cNvPr id="37" name="Text Placeholder 9">
            <a:extLst>
              <a:ext uri="{FF2B5EF4-FFF2-40B4-BE49-F238E27FC236}">
                <a16:creationId xmlns:a16="http://schemas.microsoft.com/office/drawing/2014/main" id="{36CB8175-088B-4A42-9C42-CF30046F0653}"/>
              </a:ext>
            </a:extLst>
          </p:cNvPr>
          <p:cNvSpPr>
            <a:spLocks noGrp="1"/>
          </p:cNvSpPr>
          <p:nvPr>
            <p:ph type="body" sz="quarter" idx="20" hasCustomPrompt="1"/>
          </p:nvPr>
        </p:nvSpPr>
        <p:spPr>
          <a:xfrm>
            <a:off x="397598" y="3152449"/>
            <a:ext cx="5698401" cy="337195"/>
          </a:xfrm>
          <a:prstGeom prst="rect">
            <a:avLst/>
          </a:prstGeom>
        </p:spPr>
        <p:txBody>
          <a:bodyPr anchor="t"/>
          <a:lstStyle>
            <a:lvl1pPr marL="0" indent="0" algn="l" defTabSz="1219170" rtl="0" eaLnBrk="1" latinLnBrk="1" hangingPunct="1">
              <a:spcBef>
                <a:spcPct val="20000"/>
              </a:spcBef>
              <a:buFont typeface="Arial" pitchFamily="34" charset="0"/>
              <a:buNone/>
              <a:defRPr lang="en-US" altLang="ko-KR" sz="1333" kern="1200" cap="all" spc="80">
                <a:solidFill>
                  <a:srgbClr val="F3723D"/>
                </a:solidFill>
                <a:latin typeface="Arial" panose="020B0604020202020204" pitchFamily="34" charset="0"/>
                <a:ea typeface="+mn-ea"/>
                <a:cs typeface="Arial" pitchFamily="34" charset="0"/>
              </a:defRPr>
            </a:lvl1pPr>
          </a:lstStyle>
          <a:p>
            <a:pPr marL="0" indent="0">
              <a:buNone/>
              <a:defRPr/>
            </a:pPr>
            <a:r>
              <a:rPr lang="en-US" sz="1333" cap="all" spc="80" dirty="0">
                <a:solidFill>
                  <a:srgbClr val="F3723D"/>
                </a:solidFill>
                <a:latin typeface="Kobern Medium" pitchFamily="2" charset="77"/>
                <a:cs typeface="Arial" pitchFamily="34" charset="0"/>
              </a:rPr>
              <a:t>FOR any support or information write to:</a:t>
            </a:r>
          </a:p>
        </p:txBody>
      </p:sp>
      <p:sp>
        <p:nvSpPr>
          <p:cNvPr id="38" name="Text Placeholder 9">
            <a:extLst>
              <a:ext uri="{FF2B5EF4-FFF2-40B4-BE49-F238E27FC236}">
                <a16:creationId xmlns:a16="http://schemas.microsoft.com/office/drawing/2014/main" id="{B6A85FCF-1FED-6044-A6DD-4D19B5DBF689}"/>
              </a:ext>
            </a:extLst>
          </p:cNvPr>
          <p:cNvSpPr>
            <a:spLocks noGrp="1"/>
          </p:cNvSpPr>
          <p:nvPr>
            <p:ph type="body" sz="quarter" idx="21" hasCustomPrompt="1"/>
          </p:nvPr>
        </p:nvSpPr>
        <p:spPr>
          <a:xfrm>
            <a:off x="397599" y="3591279"/>
            <a:ext cx="5180043" cy="438565"/>
          </a:xfrm>
          <a:prstGeom prst="rect">
            <a:avLst/>
          </a:prstGeom>
        </p:spPr>
        <p:txBody>
          <a:bodyPr anchor="t"/>
          <a:lstStyle>
            <a:lvl1pPr marL="0" indent="0" algn="l" defTabSz="1219170" rtl="0" eaLnBrk="1" fontAlgn="base" latinLnBrk="1" hangingPunct="1">
              <a:spcBef>
                <a:spcPct val="20000"/>
              </a:spcBef>
              <a:spcAft>
                <a:spcPct val="0"/>
              </a:spcAft>
              <a:buFont typeface="Arial" pitchFamily="34" charset="0"/>
              <a:buNone/>
              <a:defRPr lang="en-US" sz="1400" kern="1200" dirty="0">
                <a:solidFill>
                  <a:srgbClr val="F3723D"/>
                </a:solidFill>
                <a:latin typeface="Arial" panose="020B0604020202020204" pitchFamily="34" charset="0"/>
                <a:ea typeface="+mn-ea"/>
                <a:cs typeface="Arial" pitchFamily="34" charset="0"/>
              </a:defRPr>
            </a:lvl1pPr>
          </a:lstStyle>
          <a:p>
            <a:pPr marL="0" indent="0" fontAlgn="base">
              <a:spcAft>
                <a:spcPct val="0"/>
              </a:spcAft>
              <a:buNone/>
            </a:pPr>
            <a:r>
              <a:rPr lang="en-US" altLang="en-US" sz="1333" dirty="0" err="1">
                <a:solidFill>
                  <a:srgbClr val="F3723D"/>
                </a:solidFill>
                <a:latin typeface="Kobern Light"/>
                <a:cs typeface="Arial" pitchFamily="34" charset="0"/>
              </a:rPr>
              <a:t>xxxxxx@lakshmisri.com</a:t>
            </a:r>
            <a:endParaRPr lang="en-US" altLang="en-US" sz="1333" dirty="0">
              <a:solidFill>
                <a:srgbClr val="F3723D"/>
              </a:solidFill>
              <a:latin typeface="Kobern Light"/>
              <a:cs typeface="Arial" pitchFamily="34" charset="0"/>
            </a:endParaRPr>
          </a:p>
        </p:txBody>
      </p:sp>
      <p:cxnSp>
        <p:nvCxnSpPr>
          <p:cNvPr id="22" name="Straight Connector 21">
            <a:extLst>
              <a:ext uri="{FF2B5EF4-FFF2-40B4-BE49-F238E27FC236}">
                <a16:creationId xmlns:a16="http://schemas.microsoft.com/office/drawing/2014/main" id="{A6A3EA77-6563-4846-99C0-32AC35C0BF32}"/>
              </a:ext>
            </a:extLst>
          </p:cNvPr>
          <p:cNvCxnSpPr/>
          <p:nvPr userDrawn="1"/>
        </p:nvCxnSpPr>
        <p:spPr>
          <a:xfrm>
            <a:off x="394419" y="452669"/>
            <a:ext cx="5182188"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C79DAAA6-9F8C-F847-8C3A-9DC3008B71F3}"/>
              </a:ext>
            </a:extLst>
          </p:cNvPr>
          <p:cNvCxnSpPr/>
          <p:nvPr userDrawn="1"/>
        </p:nvCxnSpPr>
        <p:spPr>
          <a:xfrm>
            <a:off x="6630864" y="452669"/>
            <a:ext cx="4607913"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093B786D-D745-BF40-B9ED-2D27FCC3C81C}"/>
              </a:ext>
            </a:extLst>
          </p:cNvPr>
          <p:cNvCxnSpPr/>
          <p:nvPr userDrawn="1"/>
        </p:nvCxnSpPr>
        <p:spPr>
          <a:xfrm>
            <a:off x="6630864" y="932723"/>
            <a:ext cx="4607913"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7145C8D2-7308-7D41-A0BC-BC60C8EED61A}"/>
              </a:ext>
            </a:extLst>
          </p:cNvPr>
          <p:cNvSpPr/>
          <p:nvPr userDrawn="1"/>
        </p:nvSpPr>
        <p:spPr>
          <a:xfrm>
            <a:off x="9391136" y="6381961"/>
            <a:ext cx="2416815" cy="256545"/>
          </a:xfrm>
          <a:prstGeom prst="rect">
            <a:avLst/>
          </a:prstGeom>
        </p:spPr>
        <p:txBody>
          <a:bodyPr wrap="none">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altLang="ko-KR" sz="1067" b="0" i="0" kern="1200" cap="all" spc="267" baseline="0" dirty="0" err="1">
                <a:solidFill>
                  <a:schemeClr val="bg1"/>
                </a:solidFill>
                <a:latin typeface="Arial" panose="020B0604020202020204" pitchFamily="34" charset="0"/>
                <a:ea typeface="Cambria Math" panose="02040503050406030204" pitchFamily="18" charset="0"/>
                <a:cs typeface="Arial" panose="020B0604020202020204" pitchFamily="34" charset="0"/>
              </a:rPr>
              <a:t>www.lakshmisri.com</a:t>
            </a:r>
            <a:endParaRPr lang="en-US" altLang="ko-KR" sz="1067" b="0" i="0" kern="1200" cap="all" spc="267" baseline="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4" name="Picture 3" descr="A black and white logo&#10;&#10;Description automatically generated">
            <a:extLst>
              <a:ext uri="{FF2B5EF4-FFF2-40B4-BE49-F238E27FC236}">
                <a16:creationId xmlns:a16="http://schemas.microsoft.com/office/drawing/2014/main" id="{A7BF4B8F-49B7-58A0-CA7E-21D91058C47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1465" t="35225" r="21879" b="29390"/>
          <a:stretch/>
        </p:blipFill>
        <p:spPr>
          <a:xfrm>
            <a:off x="411246" y="5684316"/>
            <a:ext cx="2766031" cy="971744"/>
          </a:xfrm>
          <a:prstGeom prst="rect">
            <a:avLst/>
          </a:prstGeom>
        </p:spPr>
      </p:pic>
    </p:spTree>
    <p:extLst>
      <p:ext uri="{BB962C8B-B14F-4D97-AF65-F5344CB8AC3E}">
        <p14:creationId xmlns:p14="http://schemas.microsoft.com/office/powerpoint/2010/main" val="250059294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317">
          <p15:clr>
            <a:srgbClr val="FBAE40"/>
          </p15:clr>
        </p15:guide>
        <p15:guide id="8" orient="horz" pos="3117">
          <p15:clr>
            <a:srgbClr val="FBAE40"/>
          </p15:clr>
        </p15:guide>
        <p15:guide id="9" pos="5647">
          <p15:clr>
            <a:srgbClr val="FBAE40"/>
          </p15:clr>
        </p15:guide>
        <p15:guide id="10" pos="24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Basic">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9AB58A7-9E49-F54E-981F-2D18D5E50288}"/>
              </a:ext>
            </a:extLst>
          </p:cNvPr>
          <p:cNvPicPr>
            <a:picLocks noChangeAspect="1"/>
          </p:cNvPicPr>
          <p:nvPr userDrawn="1"/>
        </p:nvPicPr>
        <p:blipFill rotWithShape="1">
          <a:blip r:embed="rId2">
            <a:alphaModFix amt="30000"/>
          </a:blip>
          <a:srcRect t="23442" r="20563"/>
          <a:stretch/>
        </p:blipFill>
        <p:spPr>
          <a:xfrm>
            <a:off x="5327916" y="0"/>
            <a:ext cx="6864085" cy="6325869"/>
          </a:xfrm>
          <a:prstGeom prst="rect">
            <a:avLst/>
          </a:prstGeom>
        </p:spPr>
      </p:pic>
      <p:sp>
        <p:nvSpPr>
          <p:cNvPr id="13" name="Text Placeholder 9">
            <a:extLst>
              <a:ext uri="{FF2B5EF4-FFF2-40B4-BE49-F238E27FC236}">
                <a16:creationId xmlns:a16="http://schemas.microsoft.com/office/drawing/2014/main" id="{D281CFFB-ADF8-4F00-83B1-380F5B0E0C43}"/>
              </a:ext>
            </a:extLst>
          </p:cNvPr>
          <p:cNvSpPr>
            <a:spLocks noGrp="1"/>
          </p:cNvSpPr>
          <p:nvPr>
            <p:ph type="body" sz="quarter" idx="11" hasCustomPrompt="1"/>
          </p:nvPr>
        </p:nvSpPr>
        <p:spPr>
          <a:xfrm>
            <a:off x="532971" y="2070336"/>
            <a:ext cx="11137236" cy="3937067"/>
          </a:xfrm>
          <a:prstGeom prst="rect">
            <a:avLst/>
          </a:prstGeom>
        </p:spPr>
        <p:txBody>
          <a:bodyPr anchor="t"/>
          <a:lstStyle>
            <a:lvl1pPr marL="380981" marR="0" indent="-380981" algn="l" defTabSz="121914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2133" b="0" i="0" baseline="0">
                <a:solidFill>
                  <a:schemeClr val="tx1"/>
                </a:solidFill>
                <a:latin typeface="Kobern" pitchFamily="2" charset="77"/>
                <a:cs typeface="Arial" pitchFamily="34" charset="0"/>
              </a:defRPr>
            </a:lvl1pPr>
            <a:lvl2pPr latinLnBrk="0">
              <a:buSzPct val="70000"/>
              <a:defRPr sz="2133" b="0" i="0">
                <a:solidFill>
                  <a:schemeClr val="tx1">
                    <a:lumMod val="65000"/>
                    <a:lumOff val="35000"/>
                  </a:schemeClr>
                </a:solidFill>
                <a:latin typeface="Kobern" pitchFamily="2" charset="77"/>
              </a:defRPr>
            </a:lvl2pPr>
            <a:lvl3pPr marL="1142942" indent="0" latinLnBrk="0">
              <a:buFont typeface="Courier New" panose="02070309020205020404" pitchFamily="49" charset="0"/>
              <a:buNone/>
              <a:defRPr sz="1867" b="0" i="0">
                <a:solidFill>
                  <a:schemeClr val="tx1">
                    <a:lumMod val="65000"/>
                    <a:lumOff val="35000"/>
                  </a:schemeClr>
                </a:solidFill>
                <a:latin typeface="Kobern" pitchFamily="2" charset="77"/>
              </a:defRPr>
            </a:lvl3pPr>
          </a:lstStyle>
          <a:p>
            <a:pPr marL="380981" marR="0" lvl="0" indent="-380981" algn="l" defTabSz="121914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1</a:t>
            </a:r>
          </a:p>
          <a:p>
            <a:pPr marL="990550" marR="0" lvl="1" indent="-380981" algn="l" defTabSz="121914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2</a:t>
            </a:r>
          </a:p>
          <a:p>
            <a:pPr marL="1142942" marR="0" lvl="2" indent="-380981" algn="l" defTabSz="121914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3</a:t>
            </a:r>
          </a:p>
          <a:p>
            <a:pPr marL="1523925" marR="0" lvl="2" indent="-380981" algn="l" defTabSz="121914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dirty="0"/>
          </a:p>
        </p:txBody>
      </p:sp>
      <p:sp>
        <p:nvSpPr>
          <p:cNvPr id="15" name="Text Placeholder 9">
            <a:extLst>
              <a:ext uri="{FF2B5EF4-FFF2-40B4-BE49-F238E27FC236}">
                <a16:creationId xmlns:a16="http://schemas.microsoft.com/office/drawing/2014/main" id="{204B497C-EFC6-4FC5-AEA9-71138BE20E3E}"/>
              </a:ext>
            </a:extLst>
          </p:cNvPr>
          <p:cNvSpPr>
            <a:spLocks noGrp="1"/>
          </p:cNvSpPr>
          <p:nvPr>
            <p:ph type="body" sz="quarter" idx="10" hasCustomPrompt="1"/>
          </p:nvPr>
        </p:nvSpPr>
        <p:spPr>
          <a:xfrm>
            <a:off x="532972" y="1320860"/>
            <a:ext cx="11137237" cy="475961"/>
          </a:xfrm>
          <a:prstGeom prst="rect">
            <a:avLst/>
          </a:prstGeom>
        </p:spPr>
        <p:txBody>
          <a:bodyPr anchor="t"/>
          <a:lstStyle>
            <a:lvl1pPr marL="0" indent="0" algn="l" latinLnBrk="0">
              <a:spcBef>
                <a:spcPts val="0"/>
              </a:spcBef>
              <a:buNone/>
              <a:defRPr sz="2400" b="0" i="0" baseline="0">
                <a:solidFill>
                  <a:srgbClr val="F3723D"/>
                </a:solidFill>
                <a:latin typeface="Kobern" pitchFamily="2" charset="77"/>
                <a:cs typeface="Arial" pitchFamily="34" charset="0"/>
              </a:defRPr>
            </a:lvl1pPr>
          </a:lstStyle>
          <a:p>
            <a:pPr lvl="0"/>
            <a:r>
              <a:rPr lang="en-US" altLang="ko-KR" dirty="0"/>
              <a:t>Sub head</a:t>
            </a:r>
          </a:p>
        </p:txBody>
      </p:sp>
      <p:sp>
        <p:nvSpPr>
          <p:cNvPr id="10" name="TextBox 9">
            <a:extLst>
              <a:ext uri="{FF2B5EF4-FFF2-40B4-BE49-F238E27FC236}">
                <a16:creationId xmlns:a16="http://schemas.microsoft.com/office/drawing/2014/main" id="{F14ED0B9-4603-FD48-ADFA-62F886256D74}"/>
              </a:ext>
            </a:extLst>
          </p:cNvPr>
          <p:cNvSpPr txBox="1"/>
          <p:nvPr userDrawn="1"/>
        </p:nvSpPr>
        <p:spPr>
          <a:xfrm>
            <a:off x="9689208" y="6506063"/>
            <a:ext cx="2496277" cy="256545"/>
          </a:xfrm>
          <a:prstGeom prst="rect">
            <a:avLst/>
          </a:prstGeom>
          <a:noFill/>
        </p:spPr>
        <p:txBody>
          <a:bodyPr wrap="square" rtlCol="0">
            <a:spAutoFit/>
          </a:bodyPr>
          <a:lstStyle/>
          <a:p>
            <a:pPr marL="0" marR="0" lvl="0" indent="0" algn="r" defTabSz="121914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tx1">
                    <a:lumMod val="50000"/>
                    <a:lumOff val="50000"/>
                  </a:schemeClr>
                </a:solidFill>
                <a:latin typeface="Kobern" pitchFamily="2" charset="77"/>
                <a:ea typeface="Cambria Math" panose="02040503050406030204" pitchFamily="18" charset="0"/>
              </a:rPr>
              <a:t>|  </a:t>
            </a:r>
            <a:fld id="{C3E422BB-8672-794B-8219-0F273464E628}" type="slidenum">
              <a:rPr lang="en-US" sz="1067" b="0" i="0" cap="none" spc="133" baseline="0" smtClean="0">
                <a:solidFill>
                  <a:schemeClr val="tx1">
                    <a:lumMod val="50000"/>
                    <a:lumOff val="50000"/>
                  </a:schemeClr>
                </a:solidFill>
                <a:latin typeface="Kobern" pitchFamily="2" charset="77"/>
                <a:ea typeface="Cambria Math" panose="02040503050406030204" pitchFamily="18" charset="0"/>
              </a:rPr>
              <a:pPr marL="0" marR="0" lvl="0" indent="0" algn="r" defTabSz="121914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tx1">
                  <a:lumMod val="50000"/>
                  <a:lumOff val="50000"/>
                </a:schemeClr>
              </a:solidFill>
              <a:latin typeface="Kobern" pitchFamily="2" charset="77"/>
              <a:ea typeface="Cambria Math" panose="02040503050406030204" pitchFamily="18" charset="0"/>
            </a:endParaRPr>
          </a:p>
        </p:txBody>
      </p:sp>
      <p:sp>
        <p:nvSpPr>
          <p:cNvPr id="11" name="Text Placeholder 9">
            <a:extLst>
              <a:ext uri="{FF2B5EF4-FFF2-40B4-BE49-F238E27FC236}">
                <a16:creationId xmlns:a16="http://schemas.microsoft.com/office/drawing/2014/main" id="{75DD2FB2-7F27-F944-AE09-7D868ADB74AA}"/>
              </a:ext>
            </a:extLst>
          </p:cNvPr>
          <p:cNvSpPr>
            <a:spLocks noGrp="1"/>
          </p:cNvSpPr>
          <p:nvPr>
            <p:ph type="body" sz="quarter" idx="12" hasCustomPrompt="1"/>
          </p:nvPr>
        </p:nvSpPr>
        <p:spPr>
          <a:xfrm>
            <a:off x="532972" y="452671"/>
            <a:ext cx="11145600" cy="768085"/>
          </a:xfrm>
          <a:prstGeom prst="rect">
            <a:avLst/>
          </a:prstGeom>
        </p:spPr>
        <p:txBody>
          <a:bodyPr anchor="t"/>
          <a:lstStyle>
            <a:lvl1pPr marL="0" indent="0" algn="l" latinLnBrk="0">
              <a:spcBef>
                <a:spcPts val="0"/>
              </a:spcBef>
              <a:buNone/>
              <a:defRPr sz="3733" b="0" i="0" baseline="0">
                <a:solidFill>
                  <a:srgbClr val="2B347A"/>
                </a:solidFill>
                <a:latin typeface="Kobern" pitchFamily="2" charset="77"/>
                <a:cs typeface="Arial" pitchFamily="34" charset="0"/>
              </a:defRPr>
            </a:lvl1pPr>
          </a:lstStyle>
          <a:p>
            <a:pPr lvl="0"/>
            <a:r>
              <a:rPr lang="en-US" altLang="ko-KR" dirty="0"/>
              <a:t>Title</a:t>
            </a:r>
          </a:p>
        </p:txBody>
      </p:sp>
      <p:cxnSp>
        <p:nvCxnSpPr>
          <p:cNvPr id="12" name="Straight Connector 11">
            <a:extLst>
              <a:ext uri="{FF2B5EF4-FFF2-40B4-BE49-F238E27FC236}">
                <a16:creationId xmlns:a16="http://schemas.microsoft.com/office/drawing/2014/main" id="{EA37C479-DFB6-5846-A00B-2763AE4E6A5B}"/>
              </a:ext>
            </a:extLst>
          </p:cNvPr>
          <p:cNvCxnSpPr>
            <a:cxnSpLocks/>
          </p:cNvCxnSpPr>
          <p:nvPr userDrawn="1"/>
        </p:nvCxnSpPr>
        <p:spPr>
          <a:xfrm>
            <a:off x="528736" y="1319801"/>
            <a:ext cx="11141471"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CA41DF0-3860-0647-B4B8-FCCE862C5C55}"/>
              </a:ext>
            </a:extLst>
          </p:cNvPr>
          <p:cNvCxnSpPr>
            <a:cxnSpLocks/>
          </p:cNvCxnSpPr>
          <p:nvPr userDrawn="1"/>
        </p:nvCxnSpPr>
        <p:spPr>
          <a:xfrm>
            <a:off x="528736" y="1799855"/>
            <a:ext cx="11141471"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2A36B5B-B54E-A84E-B4C0-12C0D17EC778}"/>
              </a:ext>
            </a:extLst>
          </p:cNvPr>
          <p:cNvSpPr txBox="1"/>
          <p:nvPr userDrawn="1"/>
        </p:nvSpPr>
        <p:spPr>
          <a:xfrm>
            <a:off x="3840428" y="6506063"/>
            <a:ext cx="4511147" cy="256545"/>
          </a:xfrm>
          <a:prstGeom prst="rect">
            <a:avLst/>
          </a:prstGeom>
          <a:noFill/>
        </p:spPr>
        <p:txBody>
          <a:bodyPr wrap="square" rtlCol="0">
            <a:spAutoFit/>
          </a:bodyPr>
          <a:lstStyle/>
          <a:p>
            <a:pPr marL="0" marR="0" lvl="0" indent="0" algn="ctr" defTabSz="1219140" rtl="0" eaLnBrk="1" fontAlgn="auto" latinLnBrk="1" hangingPunct="1">
              <a:lnSpc>
                <a:spcPct val="100000"/>
              </a:lnSpc>
              <a:spcBef>
                <a:spcPts val="0"/>
              </a:spcBef>
              <a:spcAft>
                <a:spcPts val="0"/>
              </a:spcAft>
              <a:buClrTx/>
              <a:buSzTx/>
              <a:buFontTx/>
              <a:buNone/>
              <a:tabLst/>
              <a:defRPr/>
            </a:pPr>
            <a:r>
              <a:rPr lang="en-US" sz="1067" b="0" i="0" cap="all" spc="267" baseline="0" dirty="0">
                <a:solidFill>
                  <a:schemeClr val="tx1">
                    <a:lumMod val="50000"/>
                    <a:lumOff val="50000"/>
                  </a:schemeClr>
                </a:solidFill>
                <a:latin typeface="Kobern" pitchFamily="2" charset="77"/>
                <a:ea typeface="Cambria Math" panose="02040503050406030204" pitchFamily="18" charset="0"/>
              </a:rPr>
              <a:t>Strictly Confidential </a:t>
            </a:r>
          </a:p>
        </p:txBody>
      </p:sp>
      <p:sp>
        <p:nvSpPr>
          <p:cNvPr id="2" name="TextBox 1">
            <a:extLst>
              <a:ext uri="{FF2B5EF4-FFF2-40B4-BE49-F238E27FC236}">
                <a16:creationId xmlns:a16="http://schemas.microsoft.com/office/drawing/2014/main" id="{4A06C6E4-6601-5D9A-3D73-47ACDFDFA965}"/>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tx1">
                    <a:lumMod val="50000"/>
                    <a:lumOff val="50000"/>
                  </a:schemeClr>
                </a:solidFill>
                <a:latin typeface="Kobern" pitchFamily="2" charset="77"/>
                <a:ea typeface="Cambria Math" panose="02040503050406030204" pitchFamily="18" charset="0"/>
              </a:rPr>
              <a:t>© 2025 | Lakshmikumaran &amp; Sridharan</a:t>
            </a:r>
          </a:p>
        </p:txBody>
      </p:sp>
    </p:spTree>
    <p:extLst>
      <p:ext uri="{BB962C8B-B14F-4D97-AF65-F5344CB8AC3E}">
        <p14:creationId xmlns:p14="http://schemas.microsoft.com/office/powerpoint/2010/main" val="31846433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_Basic">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D733A2A-D1E0-4B4B-9136-8BFA5658C2D6}"/>
              </a:ext>
            </a:extLst>
          </p:cNvPr>
          <p:cNvPicPr>
            <a:picLocks noChangeAspect="1"/>
          </p:cNvPicPr>
          <p:nvPr userDrawn="1"/>
        </p:nvPicPr>
        <p:blipFill rotWithShape="1">
          <a:blip r:embed="rId2">
            <a:alphaModFix amt="30000"/>
          </a:blip>
          <a:srcRect t="23442" r="20563"/>
          <a:stretch/>
        </p:blipFill>
        <p:spPr>
          <a:xfrm>
            <a:off x="5327916" y="0"/>
            <a:ext cx="6864085" cy="6325869"/>
          </a:xfrm>
          <a:prstGeom prst="rect">
            <a:avLst/>
          </a:prstGeom>
        </p:spPr>
      </p:pic>
      <p:sp>
        <p:nvSpPr>
          <p:cNvPr id="7" name="TextBox 6">
            <a:extLst>
              <a:ext uri="{FF2B5EF4-FFF2-40B4-BE49-F238E27FC236}">
                <a16:creationId xmlns:a16="http://schemas.microsoft.com/office/drawing/2014/main" id="{4C1A6477-6D97-3442-892D-A6AD503C1A8E}"/>
              </a:ext>
            </a:extLst>
          </p:cNvPr>
          <p:cNvSpPr txBox="1"/>
          <p:nvPr userDrawn="1"/>
        </p:nvSpPr>
        <p:spPr>
          <a:xfrm>
            <a:off x="3840427" y="6506063"/>
            <a:ext cx="4511147" cy="25654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lang="en-US" sz="1067" b="0" i="0" cap="all" spc="267" baseline="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8" name="TextBox 7">
            <a:extLst>
              <a:ext uri="{FF2B5EF4-FFF2-40B4-BE49-F238E27FC236}">
                <a16:creationId xmlns:a16="http://schemas.microsoft.com/office/drawing/2014/main" id="{354D955E-2CDB-6846-9524-7ABE8B4FEDB8}"/>
              </a:ext>
            </a:extLst>
          </p:cNvPr>
          <p:cNvSpPr txBox="1"/>
          <p:nvPr userDrawn="1"/>
        </p:nvSpPr>
        <p:spPr>
          <a:xfrm>
            <a:off x="25301" y="6506063"/>
            <a:ext cx="3382400" cy="2565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2025 | Lakshmikumaran &amp; Sridharan</a:t>
            </a:r>
          </a:p>
        </p:txBody>
      </p:sp>
      <p:sp>
        <p:nvSpPr>
          <p:cNvPr id="10" name="TextBox 9">
            <a:extLst>
              <a:ext uri="{FF2B5EF4-FFF2-40B4-BE49-F238E27FC236}">
                <a16:creationId xmlns:a16="http://schemas.microsoft.com/office/drawing/2014/main" id="{F14ED0B9-4603-FD48-ADFA-62F886256D74}"/>
              </a:ext>
            </a:extLst>
          </p:cNvPr>
          <p:cNvSpPr txBox="1"/>
          <p:nvPr userDrawn="1"/>
        </p:nvSpPr>
        <p:spPr>
          <a:xfrm>
            <a:off x="9689207" y="6506063"/>
            <a:ext cx="2496277" cy="256545"/>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1067" b="0" i="0" cap="none" spc="133" baseline="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121917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9" name="Text Placeholder 9">
            <a:extLst>
              <a:ext uri="{FF2B5EF4-FFF2-40B4-BE49-F238E27FC236}">
                <a16:creationId xmlns:a16="http://schemas.microsoft.com/office/drawing/2014/main" id="{DEEEE4BB-8313-E147-B48C-781712B8B1DE}"/>
              </a:ext>
            </a:extLst>
          </p:cNvPr>
          <p:cNvSpPr>
            <a:spLocks noGrp="1"/>
          </p:cNvSpPr>
          <p:nvPr>
            <p:ph type="body" sz="quarter" idx="13" hasCustomPrompt="1"/>
          </p:nvPr>
        </p:nvSpPr>
        <p:spPr>
          <a:xfrm>
            <a:off x="532971" y="1508788"/>
            <a:ext cx="11137236" cy="4513129"/>
          </a:xfrm>
          <a:prstGeom prst="rect">
            <a:avLst/>
          </a:prstGeom>
        </p:spPr>
        <p:txBody>
          <a:bodyPr anchor="t"/>
          <a:lstStyle>
            <a:lvl1pPr marL="380990" marR="0" indent="-380990" algn="l" defTabSz="121917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867" b="0" i="0" baseline="0">
                <a:solidFill>
                  <a:schemeClr val="tx1"/>
                </a:solidFill>
                <a:latin typeface="Arial" panose="020B0604020202020204" pitchFamily="34" charset="0"/>
                <a:cs typeface="Arial" pitchFamily="34" charset="0"/>
              </a:defRPr>
            </a:lvl1pPr>
            <a:lvl2pPr latinLnBrk="0">
              <a:buSzPct val="70000"/>
              <a:defRPr sz="1867" b="0" i="0">
                <a:solidFill>
                  <a:schemeClr val="tx1">
                    <a:lumMod val="65000"/>
                    <a:lumOff val="35000"/>
                  </a:schemeClr>
                </a:solidFill>
                <a:latin typeface="Arial" panose="020B0604020202020204" pitchFamily="34" charset="0"/>
              </a:defRPr>
            </a:lvl2pPr>
            <a:lvl3pPr marL="1142971" indent="0" latinLnBrk="0">
              <a:buFont typeface="Courier New" panose="02070309020205020404" pitchFamily="49" charset="0"/>
              <a:buNone/>
              <a:defRPr sz="1867" b="0" i="0">
                <a:solidFill>
                  <a:schemeClr val="tx1">
                    <a:lumMod val="65000"/>
                    <a:lumOff val="35000"/>
                  </a:schemeClr>
                </a:solidFill>
                <a:latin typeface="Arial" panose="020B0604020202020204" pitchFamily="34" charset="0"/>
              </a:defRPr>
            </a:lvl3pPr>
          </a:lstStyle>
          <a:p>
            <a:pPr marL="380990" marR="0" lvl="0" indent="-380990" algn="l" defTabSz="121917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1</a:t>
            </a:r>
          </a:p>
          <a:p>
            <a:pPr marL="990575" marR="0" lvl="1" indent="-380990" algn="l" defTabSz="121917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2</a:t>
            </a:r>
          </a:p>
          <a:p>
            <a:pPr marL="1142971" marR="0" lvl="2" indent="-380990" algn="l" defTabSz="121917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dirty="0"/>
              <a:t>Level 3</a:t>
            </a:r>
          </a:p>
          <a:p>
            <a:pPr marL="1523962" marR="0" lvl="2" indent="-380990" algn="l" defTabSz="121917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dirty="0"/>
          </a:p>
        </p:txBody>
      </p:sp>
      <p:cxnSp>
        <p:nvCxnSpPr>
          <p:cNvPr id="11" name="Straight Connector 10">
            <a:extLst>
              <a:ext uri="{FF2B5EF4-FFF2-40B4-BE49-F238E27FC236}">
                <a16:creationId xmlns:a16="http://schemas.microsoft.com/office/drawing/2014/main" id="{53D60066-0E0A-AD48-91FD-E2BE47D2CC0E}"/>
              </a:ext>
            </a:extLst>
          </p:cNvPr>
          <p:cNvCxnSpPr>
            <a:cxnSpLocks/>
          </p:cNvCxnSpPr>
          <p:nvPr userDrawn="1"/>
        </p:nvCxnSpPr>
        <p:spPr>
          <a:xfrm>
            <a:off x="528736" y="1319801"/>
            <a:ext cx="11141471"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2" name="Text Placeholder 9">
            <a:extLst>
              <a:ext uri="{FF2B5EF4-FFF2-40B4-BE49-F238E27FC236}">
                <a16:creationId xmlns:a16="http://schemas.microsoft.com/office/drawing/2014/main" id="{8493FD1C-1B8F-9041-AD16-276F4CA14349}"/>
              </a:ext>
            </a:extLst>
          </p:cNvPr>
          <p:cNvSpPr>
            <a:spLocks noGrp="1"/>
          </p:cNvSpPr>
          <p:nvPr>
            <p:ph type="body" sz="quarter" idx="12" hasCustomPrompt="1"/>
          </p:nvPr>
        </p:nvSpPr>
        <p:spPr>
          <a:xfrm>
            <a:off x="532972" y="452670"/>
            <a:ext cx="11137237" cy="768085"/>
          </a:xfrm>
          <a:prstGeom prst="rect">
            <a:avLst/>
          </a:prstGeom>
        </p:spPr>
        <p:txBody>
          <a:bodyPr anchor="t"/>
          <a:lstStyle>
            <a:lvl1pPr marL="0" indent="0" algn="l" latinLnBrk="0">
              <a:spcBef>
                <a:spcPts val="0"/>
              </a:spcBef>
              <a:buNone/>
              <a:defRPr sz="3467" b="0" i="0" baseline="0">
                <a:solidFill>
                  <a:srgbClr val="19317D"/>
                </a:solidFill>
                <a:latin typeface="Arial" panose="020B0604020202020204" pitchFamily="34" charset="0"/>
                <a:cs typeface="Arial" pitchFamily="34" charset="0"/>
              </a:defRPr>
            </a:lvl1pPr>
          </a:lstStyle>
          <a:p>
            <a:pPr lvl="0"/>
            <a:r>
              <a:rPr lang="en-US" altLang="ko-KR" dirty="0"/>
              <a:t>Title</a:t>
            </a:r>
          </a:p>
        </p:txBody>
      </p:sp>
    </p:spTree>
    <p:extLst>
      <p:ext uri="{BB962C8B-B14F-4D97-AF65-F5344CB8AC3E}">
        <p14:creationId xmlns:p14="http://schemas.microsoft.com/office/powerpoint/2010/main" val="245933178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27_Basic">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94B444F6-01A5-3E44-AD7B-8C086049E7AF}"/>
              </a:ext>
            </a:extLst>
          </p:cNvPr>
          <p:cNvSpPr>
            <a:spLocks noGrp="1"/>
          </p:cNvSpPr>
          <p:nvPr>
            <p:ph type="body" sz="quarter" idx="12" hasCustomPrompt="1"/>
          </p:nvPr>
        </p:nvSpPr>
        <p:spPr>
          <a:xfrm>
            <a:off x="1103448" y="2468895"/>
            <a:ext cx="10182721" cy="768085"/>
          </a:xfrm>
          <a:prstGeom prst="rect">
            <a:avLst/>
          </a:prstGeom>
        </p:spPr>
        <p:txBody>
          <a:bodyPr anchor="b"/>
          <a:lstStyle>
            <a:lvl1pPr marL="0" indent="0" algn="ctr" latinLnBrk="0">
              <a:spcBef>
                <a:spcPts val="0"/>
              </a:spcBef>
              <a:buNone/>
              <a:defRPr sz="3733" b="0" i="0" baseline="0">
                <a:solidFill>
                  <a:schemeClr val="bg1"/>
                </a:solidFill>
                <a:latin typeface="Kobern" pitchFamily="2" charset="77"/>
                <a:cs typeface="Arial" pitchFamily="34" charset="0"/>
              </a:defRPr>
            </a:lvl1pPr>
          </a:lstStyle>
          <a:p>
            <a:pPr lvl="0"/>
            <a:r>
              <a:rPr lang="en-US" altLang="ko-KR" dirty="0"/>
              <a:t>Title</a:t>
            </a:r>
          </a:p>
        </p:txBody>
      </p:sp>
      <p:sp>
        <p:nvSpPr>
          <p:cNvPr id="5" name="Text Placeholder 9">
            <a:extLst>
              <a:ext uri="{FF2B5EF4-FFF2-40B4-BE49-F238E27FC236}">
                <a16:creationId xmlns:a16="http://schemas.microsoft.com/office/drawing/2014/main" id="{6D47B85F-4DA0-2C48-920E-9A657A16B566}"/>
              </a:ext>
            </a:extLst>
          </p:cNvPr>
          <p:cNvSpPr>
            <a:spLocks noGrp="1"/>
          </p:cNvSpPr>
          <p:nvPr>
            <p:ph type="body" sz="quarter" idx="10" hasCustomPrompt="1"/>
          </p:nvPr>
        </p:nvSpPr>
        <p:spPr>
          <a:xfrm>
            <a:off x="1103446" y="3433094"/>
            <a:ext cx="10182721" cy="475961"/>
          </a:xfrm>
          <a:prstGeom prst="rect">
            <a:avLst/>
          </a:prstGeom>
        </p:spPr>
        <p:txBody>
          <a:bodyPr anchor="t"/>
          <a:lstStyle>
            <a:lvl1pPr marL="0" indent="0" algn="ctr" latinLnBrk="0">
              <a:spcBef>
                <a:spcPts val="0"/>
              </a:spcBef>
              <a:buNone/>
              <a:defRPr sz="2400" b="0" i="0" baseline="0">
                <a:solidFill>
                  <a:srgbClr val="F3723D"/>
                </a:solidFill>
                <a:latin typeface="Kobern" pitchFamily="2" charset="77"/>
                <a:cs typeface="Arial" pitchFamily="34" charset="0"/>
              </a:defRPr>
            </a:lvl1pPr>
          </a:lstStyle>
          <a:p>
            <a:pPr lvl="0"/>
            <a:r>
              <a:rPr lang="en-US" altLang="ko-KR" dirty="0"/>
              <a:t>Sub head</a:t>
            </a:r>
          </a:p>
        </p:txBody>
      </p:sp>
      <p:cxnSp>
        <p:nvCxnSpPr>
          <p:cNvPr id="6" name="Straight Connector 5">
            <a:extLst>
              <a:ext uri="{FF2B5EF4-FFF2-40B4-BE49-F238E27FC236}">
                <a16:creationId xmlns:a16="http://schemas.microsoft.com/office/drawing/2014/main" id="{B79682D4-FA43-B048-A15D-133B5286EE8F}"/>
              </a:ext>
            </a:extLst>
          </p:cNvPr>
          <p:cNvCxnSpPr>
            <a:cxnSpLocks/>
          </p:cNvCxnSpPr>
          <p:nvPr/>
        </p:nvCxnSpPr>
        <p:spPr>
          <a:xfrm>
            <a:off x="1103448" y="3332989"/>
            <a:ext cx="10182721"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2B013322-B495-BA42-B77F-F827E2548983}"/>
              </a:ext>
            </a:extLst>
          </p:cNvPr>
          <p:cNvSpPr txBox="1"/>
          <p:nvPr/>
        </p:nvSpPr>
        <p:spPr>
          <a:xfrm>
            <a:off x="25301" y="6506063"/>
            <a:ext cx="3190379" cy="256545"/>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85000"/>
                  </a:schemeClr>
                </a:solidFill>
                <a:latin typeface="Kobern" pitchFamily="2" charset="77"/>
                <a:ea typeface="Cambria Math" panose="02040503050406030204" pitchFamily="18" charset="0"/>
              </a:rPr>
              <a:t>© 2025 | Lakshmikumaran &amp; Sridharan</a:t>
            </a:r>
          </a:p>
        </p:txBody>
      </p:sp>
      <p:sp>
        <p:nvSpPr>
          <p:cNvPr id="10" name="TextBox 9">
            <a:extLst>
              <a:ext uri="{FF2B5EF4-FFF2-40B4-BE49-F238E27FC236}">
                <a16:creationId xmlns:a16="http://schemas.microsoft.com/office/drawing/2014/main" id="{E4FA1DBB-C130-4743-83C2-1246D6010FCC}"/>
              </a:ext>
            </a:extLst>
          </p:cNvPr>
          <p:cNvSpPr txBox="1"/>
          <p:nvPr/>
        </p:nvSpPr>
        <p:spPr>
          <a:xfrm>
            <a:off x="9689208" y="6506063"/>
            <a:ext cx="2496277" cy="256545"/>
          </a:xfrm>
          <a:prstGeom prst="rect">
            <a:avLst/>
          </a:prstGeom>
          <a:noFill/>
        </p:spPr>
        <p:txBody>
          <a:bodyPr wrap="square" rtlCol="0">
            <a:spAutoFit/>
          </a:bodyPr>
          <a:lstStyle/>
          <a:p>
            <a:pPr marL="0" marR="0" lvl="0" indent="0" algn="r" defTabSz="1219140" rtl="0" eaLnBrk="1" fontAlgn="auto" latinLnBrk="0" hangingPunct="1">
              <a:lnSpc>
                <a:spcPct val="100000"/>
              </a:lnSpc>
              <a:spcBef>
                <a:spcPts val="0"/>
              </a:spcBef>
              <a:spcAft>
                <a:spcPts val="0"/>
              </a:spcAft>
              <a:buClrTx/>
              <a:buSzTx/>
              <a:buFontTx/>
              <a:buNone/>
              <a:tabLst/>
              <a:defRPr/>
            </a:pPr>
            <a:r>
              <a:rPr lang="en-US" sz="1067" b="0" i="0" cap="none" spc="133" baseline="0" dirty="0">
                <a:solidFill>
                  <a:schemeClr val="bg1">
                    <a:lumMod val="85000"/>
                  </a:schemeClr>
                </a:solidFill>
                <a:latin typeface="Kobern" pitchFamily="2" charset="77"/>
                <a:ea typeface="Cambria Math" panose="02040503050406030204" pitchFamily="18" charset="0"/>
              </a:rPr>
              <a:t>|  </a:t>
            </a:r>
            <a:fld id="{C3E422BB-8672-794B-8219-0F273464E628}" type="slidenum">
              <a:rPr lang="en-US" sz="1067" b="0" i="0" cap="none" spc="133" baseline="0" smtClean="0">
                <a:solidFill>
                  <a:schemeClr val="bg1">
                    <a:lumMod val="85000"/>
                  </a:schemeClr>
                </a:solidFill>
                <a:latin typeface="Kobern" pitchFamily="2" charset="77"/>
                <a:ea typeface="Cambria Math" panose="02040503050406030204" pitchFamily="18" charset="0"/>
              </a:rPr>
              <a:pPr marL="0" marR="0" lvl="0" indent="0" algn="r" defTabSz="1219140" rtl="0" eaLnBrk="1" fontAlgn="auto" latinLnBrk="0" hangingPunct="1">
                <a:lnSpc>
                  <a:spcPct val="100000"/>
                </a:lnSpc>
                <a:spcBef>
                  <a:spcPts val="0"/>
                </a:spcBef>
                <a:spcAft>
                  <a:spcPts val="0"/>
                </a:spcAft>
                <a:buClrTx/>
                <a:buSzTx/>
                <a:buFontTx/>
                <a:buNone/>
                <a:tabLst/>
                <a:defRPr/>
              </a:pPr>
              <a:t>‹#›</a:t>
            </a:fld>
            <a:endParaRPr lang="en-US" sz="1067" b="0" i="0" cap="none" spc="133" baseline="0" dirty="0">
              <a:solidFill>
                <a:schemeClr val="bg1">
                  <a:lumMod val="85000"/>
                </a:schemeClr>
              </a:solidFill>
              <a:latin typeface="Kobern" pitchFamily="2" charset="77"/>
              <a:ea typeface="Cambria Math" panose="02040503050406030204" pitchFamily="18" charset="0"/>
            </a:endParaRPr>
          </a:p>
        </p:txBody>
      </p:sp>
      <p:sp>
        <p:nvSpPr>
          <p:cNvPr id="11" name="TextBox 10">
            <a:extLst>
              <a:ext uri="{FF2B5EF4-FFF2-40B4-BE49-F238E27FC236}">
                <a16:creationId xmlns:a16="http://schemas.microsoft.com/office/drawing/2014/main" id="{B56CCBFE-6F45-0F43-9755-0BCF8141BDF9}"/>
              </a:ext>
            </a:extLst>
          </p:cNvPr>
          <p:cNvSpPr txBox="1"/>
          <p:nvPr/>
        </p:nvSpPr>
        <p:spPr>
          <a:xfrm>
            <a:off x="3840428" y="6506063"/>
            <a:ext cx="4511147" cy="256545"/>
          </a:xfrm>
          <a:prstGeom prst="rect">
            <a:avLst/>
          </a:prstGeom>
          <a:noFill/>
        </p:spPr>
        <p:txBody>
          <a:bodyPr wrap="square" rtlCol="0">
            <a:spAutoFit/>
          </a:bodyPr>
          <a:lstStyle/>
          <a:p>
            <a:pPr marL="0" marR="0" lvl="0" indent="0" algn="ctr" defTabSz="1219140" rtl="0" eaLnBrk="1" fontAlgn="auto" latinLnBrk="1" hangingPunct="1">
              <a:lnSpc>
                <a:spcPct val="100000"/>
              </a:lnSpc>
              <a:spcBef>
                <a:spcPts val="0"/>
              </a:spcBef>
              <a:spcAft>
                <a:spcPts val="0"/>
              </a:spcAft>
              <a:buClrTx/>
              <a:buSzTx/>
              <a:buFontTx/>
              <a:buNone/>
              <a:tabLst/>
              <a:defRPr/>
            </a:pPr>
            <a:r>
              <a:rPr lang="en-US" sz="1067" b="0" i="0" cap="all" spc="267" baseline="0" dirty="0">
                <a:solidFill>
                  <a:schemeClr val="bg1">
                    <a:lumMod val="85000"/>
                  </a:schemeClr>
                </a:solidFill>
                <a:latin typeface="Kobern" pitchFamily="2" charset="77"/>
                <a:ea typeface="Cambria Math" panose="02040503050406030204" pitchFamily="18" charset="0"/>
              </a:rPr>
              <a:t>Strictly Confidential </a:t>
            </a:r>
          </a:p>
        </p:txBody>
      </p:sp>
    </p:spTree>
    <p:extLst>
      <p:ext uri="{BB962C8B-B14F-4D97-AF65-F5344CB8AC3E}">
        <p14:creationId xmlns:p14="http://schemas.microsoft.com/office/powerpoint/2010/main" val="65851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7E503F-D6E2-8799-1756-7E5A4795A1CE}"/>
              </a:ext>
            </a:extLst>
          </p:cNvPr>
          <p:cNvSpPr>
            <a:spLocks noGrp="1"/>
          </p:cNvSpPr>
          <p:nvPr>
            <p:ph type="dt" sz="half" idx="10"/>
          </p:nvPr>
        </p:nvSpPr>
        <p:spPr/>
        <p:txBody>
          <a:bodyPr/>
          <a:lstStyle/>
          <a:p>
            <a:fld id="{459D3442-BCB0-4DD3-AD68-0EE644039682}" type="datetimeFigureOut">
              <a:rPr lang="en-IN" smtClean="0"/>
              <a:t>23-05-2025</a:t>
            </a:fld>
            <a:endParaRPr lang="en-IN"/>
          </a:p>
        </p:txBody>
      </p:sp>
      <p:sp>
        <p:nvSpPr>
          <p:cNvPr id="3" name="Footer Placeholder 2">
            <a:extLst>
              <a:ext uri="{FF2B5EF4-FFF2-40B4-BE49-F238E27FC236}">
                <a16:creationId xmlns:a16="http://schemas.microsoft.com/office/drawing/2014/main" id="{655C905F-A7C0-7C19-F8BB-A6AD7B31DE3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BD88146-27A1-0C7A-7464-708DD7BB8A0E}"/>
              </a:ext>
            </a:extLst>
          </p:cNvPr>
          <p:cNvSpPr>
            <a:spLocks noGrp="1"/>
          </p:cNvSpPr>
          <p:nvPr>
            <p:ph type="sldNum" sz="quarter" idx="12"/>
          </p:nvPr>
        </p:nvSpPr>
        <p:spPr/>
        <p:txBody>
          <a:bodyPr/>
          <a:lstStyle/>
          <a:p>
            <a:fld id="{C2999AB3-89FB-4645-B7B4-91F3FB50593A}" type="slidenum">
              <a:rPr lang="en-IN" smtClean="0"/>
              <a:t>‹#›</a:t>
            </a:fld>
            <a:endParaRPr lang="en-IN"/>
          </a:p>
        </p:txBody>
      </p:sp>
    </p:spTree>
    <p:extLst>
      <p:ext uri="{BB962C8B-B14F-4D97-AF65-F5344CB8AC3E}">
        <p14:creationId xmlns:p14="http://schemas.microsoft.com/office/powerpoint/2010/main" val="420010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882F8-B89F-80A8-A813-6E6C63C3B6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B6C80AB-AB7A-5579-C936-FF4FEC7590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584F253-0400-093F-4A3E-286A99FADB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83F1E-50A5-15E1-D48E-75A2212F48FB}"/>
              </a:ext>
            </a:extLst>
          </p:cNvPr>
          <p:cNvSpPr>
            <a:spLocks noGrp="1"/>
          </p:cNvSpPr>
          <p:nvPr>
            <p:ph type="dt" sz="half" idx="10"/>
          </p:nvPr>
        </p:nvSpPr>
        <p:spPr/>
        <p:txBody>
          <a:bodyPr/>
          <a:lstStyle/>
          <a:p>
            <a:fld id="{459D3442-BCB0-4DD3-AD68-0EE644039682}" type="datetimeFigureOut">
              <a:rPr lang="en-IN" smtClean="0"/>
              <a:t>23-05-2025</a:t>
            </a:fld>
            <a:endParaRPr lang="en-IN"/>
          </a:p>
        </p:txBody>
      </p:sp>
      <p:sp>
        <p:nvSpPr>
          <p:cNvPr id="6" name="Footer Placeholder 5">
            <a:extLst>
              <a:ext uri="{FF2B5EF4-FFF2-40B4-BE49-F238E27FC236}">
                <a16:creationId xmlns:a16="http://schemas.microsoft.com/office/drawing/2014/main" id="{C19352DA-F8C8-B40B-E3CB-23D3D48E232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9901DB-ECC9-43B0-FC60-601568F6086C}"/>
              </a:ext>
            </a:extLst>
          </p:cNvPr>
          <p:cNvSpPr>
            <a:spLocks noGrp="1"/>
          </p:cNvSpPr>
          <p:nvPr>
            <p:ph type="sldNum" sz="quarter" idx="12"/>
          </p:nvPr>
        </p:nvSpPr>
        <p:spPr/>
        <p:txBody>
          <a:bodyPr/>
          <a:lstStyle/>
          <a:p>
            <a:fld id="{C2999AB3-89FB-4645-B7B4-91F3FB50593A}" type="slidenum">
              <a:rPr lang="en-IN" smtClean="0"/>
              <a:t>‹#›</a:t>
            </a:fld>
            <a:endParaRPr lang="en-IN"/>
          </a:p>
        </p:txBody>
      </p:sp>
    </p:spTree>
    <p:extLst>
      <p:ext uri="{BB962C8B-B14F-4D97-AF65-F5344CB8AC3E}">
        <p14:creationId xmlns:p14="http://schemas.microsoft.com/office/powerpoint/2010/main" val="3264931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3371-710E-AB48-7A7A-6AF6D03E6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292ED4E-EED2-16CB-161B-68AA673F93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608DA49-86DD-1AE4-6943-C97CE6DF54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DE08F8-62F9-D6FC-4C8D-E95BC13AD1CB}"/>
              </a:ext>
            </a:extLst>
          </p:cNvPr>
          <p:cNvSpPr>
            <a:spLocks noGrp="1"/>
          </p:cNvSpPr>
          <p:nvPr>
            <p:ph type="dt" sz="half" idx="10"/>
          </p:nvPr>
        </p:nvSpPr>
        <p:spPr/>
        <p:txBody>
          <a:bodyPr/>
          <a:lstStyle/>
          <a:p>
            <a:fld id="{459D3442-BCB0-4DD3-AD68-0EE644039682}" type="datetimeFigureOut">
              <a:rPr lang="en-IN" smtClean="0"/>
              <a:t>23-05-2025</a:t>
            </a:fld>
            <a:endParaRPr lang="en-IN"/>
          </a:p>
        </p:txBody>
      </p:sp>
      <p:sp>
        <p:nvSpPr>
          <p:cNvPr id="6" name="Footer Placeholder 5">
            <a:extLst>
              <a:ext uri="{FF2B5EF4-FFF2-40B4-BE49-F238E27FC236}">
                <a16:creationId xmlns:a16="http://schemas.microsoft.com/office/drawing/2014/main" id="{4816A757-8AD5-5AD8-CAC4-04E5E4B6420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0A8E0E1-682F-76FC-FC0C-86EEDE09D9F5}"/>
              </a:ext>
            </a:extLst>
          </p:cNvPr>
          <p:cNvSpPr>
            <a:spLocks noGrp="1"/>
          </p:cNvSpPr>
          <p:nvPr>
            <p:ph type="sldNum" sz="quarter" idx="12"/>
          </p:nvPr>
        </p:nvSpPr>
        <p:spPr/>
        <p:txBody>
          <a:bodyPr/>
          <a:lstStyle/>
          <a:p>
            <a:fld id="{C2999AB3-89FB-4645-B7B4-91F3FB50593A}" type="slidenum">
              <a:rPr lang="en-IN" smtClean="0"/>
              <a:t>‹#›</a:t>
            </a:fld>
            <a:endParaRPr lang="en-IN"/>
          </a:p>
        </p:txBody>
      </p:sp>
    </p:spTree>
    <p:extLst>
      <p:ext uri="{BB962C8B-B14F-4D97-AF65-F5344CB8AC3E}">
        <p14:creationId xmlns:p14="http://schemas.microsoft.com/office/powerpoint/2010/main" val="164960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theme" Target="../theme/theme3.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60DD3D-14F1-2F2E-4A08-FC7C22A6B1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CE1AFA3-A721-2A47-0129-67E03D0D2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CBA4FBC-8EC5-2D73-2AF9-3ED2ECAB7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9D3442-BCB0-4DD3-AD68-0EE644039682}" type="datetimeFigureOut">
              <a:rPr lang="en-IN" smtClean="0"/>
              <a:t>23-05-2025</a:t>
            </a:fld>
            <a:endParaRPr lang="en-IN"/>
          </a:p>
        </p:txBody>
      </p:sp>
      <p:sp>
        <p:nvSpPr>
          <p:cNvPr id="5" name="Footer Placeholder 4">
            <a:extLst>
              <a:ext uri="{FF2B5EF4-FFF2-40B4-BE49-F238E27FC236}">
                <a16:creationId xmlns:a16="http://schemas.microsoft.com/office/drawing/2014/main" id="{47F870C5-4128-698D-8BB5-CAD1F3FF8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09230318-C899-8169-64F2-37486EF192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999AB3-89FB-4645-B7B4-91F3FB50593A}" type="slidenum">
              <a:rPr lang="en-IN" smtClean="0"/>
              <a:t>‹#›</a:t>
            </a:fld>
            <a:endParaRPr lang="en-IN"/>
          </a:p>
        </p:txBody>
      </p:sp>
    </p:spTree>
    <p:extLst>
      <p:ext uri="{BB962C8B-B14F-4D97-AF65-F5344CB8AC3E}">
        <p14:creationId xmlns:p14="http://schemas.microsoft.com/office/powerpoint/2010/main" val="800546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87" r:id="rId14"/>
    <p:sldLayoutId id="2147483740" r:id="rId15"/>
    <p:sldLayoutId id="2147483743" r:id="rId16"/>
    <p:sldLayoutId id="2147483744" r:id="rId17"/>
    <p:sldLayoutId id="2147483745" r:id="rId18"/>
    <p:sldLayoutId id="2147483746" r:id="rId19"/>
    <p:sldLayoutId id="214748374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44048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8000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8" r:id="rId24"/>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3.xml.rels><?xml version="1.0" encoding="UTF-8" standalone="yes"?>
<Relationships xmlns="http://schemas.openxmlformats.org/package/2006/relationships"><Relationship Id="rId2" Type="http://schemas.openxmlformats.org/officeDocument/2006/relationships/hyperlink" Target="https://vilgst.com/showiframe?V1Zaa1VsQlJQVDA9=TVRJNQ==&amp;datatable=cgst" TargetMode="External"/><Relationship Id="rId1" Type="http://schemas.openxmlformats.org/officeDocument/2006/relationships/slideLayout" Target="../slideLayouts/slideLayout6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69A39D-8070-C2FA-C61C-6D311042B25B}"/>
              </a:ext>
            </a:extLst>
          </p:cNvPr>
          <p:cNvSpPr>
            <a:spLocks noGrp="1"/>
          </p:cNvSpPr>
          <p:nvPr>
            <p:ph type="body" sz="quarter" idx="10"/>
          </p:nvPr>
        </p:nvSpPr>
        <p:spPr>
          <a:xfrm>
            <a:off x="381692" y="1802390"/>
            <a:ext cx="10790613" cy="2730421"/>
          </a:xfrm>
        </p:spPr>
        <p:txBody>
          <a:bodyPr/>
          <a:lstStyle/>
          <a:p>
            <a:r>
              <a:rPr lang="en-US" sz="3200" dirty="0"/>
              <a:t>Rajkot Branch of ICAI </a:t>
            </a:r>
          </a:p>
          <a:p>
            <a:r>
              <a:rPr lang="en-US" sz="3200" dirty="0"/>
              <a:t>Discussion on recent important judicial pronouncements</a:t>
            </a:r>
          </a:p>
          <a:p>
            <a:r>
              <a:rPr lang="en-US" sz="3200" dirty="0"/>
              <a:t>24.05.2025</a:t>
            </a:r>
          </a:p>
        </p:txBody>
      </p:sp>
      <p:sp>
        <p:nvSpPr>
          <p:cNvPr id="3" name="Text Placeholder 2">
            <a:extLst>
              <a:ext uri="{FF2B5EF4-FFF2-40B4-BE49-F238E27FC236}">
                <a16:creationId xmlns:a16="http://schemas.microsoft.com/office/drawing/2014/main" id="{C08D56DC-D8A8-D74C-220C-024324BB0621}"/>
              </a:ext>
            </a:extLst>
          </p:cNvPr>
          <p:cNvSpPr>
            <a:spLocks noGrp="1"/>
          </p:cNvSpPr>
          <p:nvPr>
            <p:ph type="body" sz="quarter" idx="11"/>
          </p:nvPr>
        </p:nvSpPr>
        <p:spPr>
          <a:xfrm>
            <a:off x="410141" y="4619397"/>
            <a:ext cx="8160000" cy="383672"/>
          </a:xfrm>
        </p:spPr>
        <p:txBody>
          <a:bodyPr/>
          <a:lstStyle/>
          <a:p>
            <a:r>
              <a:rPr lang="en-IN" dirty="0"/>
              <a:t>Jigar Shah Advocate</a:t>
            </a:r>
          </a:p>
        </p:txBody>
      </p:sp>
    </p:spTree>
    <p:extLst>
      <p:ext uri="{BB962C8B-B14F-4D97-AF65-F5344CB8AC3E}">
        <p14:creationId xmlns:p14="http://schemas.microsoft.com/office/powerpoint/2010/main" val="2673254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FA8F3-737D-B168-9CD1-78CCB83D61B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9656308-BB81-C0B3-A16B-1D5BCB201EE1}"/>
              </a:ext>
            </a:extLst>
          </p:cNvPr>
          <p:cNvSpPr>
            <a:spLocks noGrp="1"/>
          </p:cNvSpPr>
          <p:nvPr>
            <p:ph type="body" sz="quarter" idx="13"/>
          </p:nvPr>
        </p:nvSpPr>
        <p:spPr>
          <a:xfrm>
            <a:off x="527381" y="1519668"/>
            <a:ext cx="11137237" cy="4652169"/>
          </a:xfrm>
        </p:spPr>
        <p:txBody>
          <a:bodyPr>
            <a:normAutofit/>
          </a:bodyPr>
          <a:lstStyle/>
          <a:p>
            <a:pPr algn="just">
              <a:lnSpc>
                <a:spcPct val="115000"/>
              </a:lnSpc>
              <a:buFont typeface="Wingdings" panose="05000000000000000000" pitchFamily="2" charset="2"/>
              <a:buChar char="§"/>
            </a:pPr>
            <a:r>
              <a:rPr lang="en-US" altLang="ko-KR" sz="1933" dirty="0">
                <a:solidFill>
                  <a:schemeClr val="tx2"/>
                </a:solidFill>
                <a:latin typeface="Kobern" panose="00000500000000000000" pitchFamily="50" charset="0"/>
                <a:cs typeface="Mangal" panose="02040503050203030202" pitchFamily="18" charset="0"/>
              </a:rPr>
              <a:t>Assignment of leasehold rights in land and building qualifies as ‘sale of land and building’ </a:t>
            </a:r>
            <a:r>
              <a:rPr lang="en-IN" altLang="ko-KR" sz="1933" dirty="0">
                <a:solidFill>
                  <a:schemeClr val="tx2"/>
                </a:solidFill>
                <a:latin typeface="Kobern" panose="00000500000000000000" pitchFamily="50" charset="0"/>
                <a:cs typeface="Mangal" panose="02040503050203030202" pitchFamily="18" charset="0"/>
              </a:rPr>
              <a:t>which is covered by Para 5 of Schedule III of CGST Act because- </a:t>
            </a:r>
          </a:p>
          <a:p>
            <a:pPr marL="1001159" lvl="1" indent="-391574" algn="just">
              <a:lnSpc>
                <a:spcPct val="115000"/>
              </a:lnSpc>
            </a:pPr>
            <a:r>
              <a:rPr lang="en-US" altLang="ko-KR" sz="1933" dirty="0">
                <a:solidFill>
                  <a:schemeClr val="tx2"/>
                </a:solidFill>
                <a:latin typeface="Kobern" panose="00000500000000000000" pitchFamily="50" charset="0"/>
                <a:cs typeface="Mangal" panose="02040503050203030202" pitchFamily="18" charset="0"/>
              </a:rPr>
              <a:t>‘sale’ refers to transfer of all rights/interest held by a person in the property and in case of assignment, all the rights of the original lessee are transferred to the transferee. </a:t>
            </a:r>
          </a:p>
          <a:p>
            <a:pPr marL="1001159" lvl="1" indent="-391574" algn="just">
              <a:lnSpc>
                <a:spcPct val="115000"/>
              </a:lnSpc>
            </a:pPr>
            <a:r>
              <a:rPr lang="en-US" altLang="ko-KR" sz="1933" dirty="0">
                <a:solidFill>
                  <a:schemeClr val="tx2"/>
                </a:solidFill>
                <a:latin typeface="Kobern" panose="00000500000000000000" pitchFamily="50" charset="0"/>
                <a:cs typeface="Mangal" panose="02040503050203030202" pitchFamily="18" charset="0"/>
              </a:rPr>
              <a:t>‘land’ includes rights in such land and leasehold rights is nothing but a right in land. </a:t>
            </a:r>
            <a:endParaRPr lang="en-IN" altLang="ko-KR" sz="1933" dirty="0">
              <a:solidFill>
                <a:schemeClr val="tx2"/>
              </a:solidFill>
              <a:latin typeface="Kobern" panose="00000500000000000000" pitchFamily="50" charset="0"/>
              <a:cs typeface="Mangal" panose="02040503050203030202" pitchFamily="18" charset="0"/>
            </a:endParaRPr>
          </a:p>
          <a:p>
            <a:pPr marL="391574" indent="-391574" algn="just">
              <a:lnSpc>
                <a:spcPct val="115000"/>
              </a:lnSpc>
            </a:pPr>
            <a:endParaRPr lang="en-IN" altLang="ko-KR" sz="1933" dirty="0">
              <a:solidFill>
                <a:schemeClr val="tx2"/>
              </a:solidFill>
              <a:latin typeface="Kobern" panose="00000500000000000000" pitchFamily="50" charset="0"/>
              <a:cs typeface="Mangal" panose="02040503050203030202" pitchFamily="18" charset="0"/>
            </a:endParaRPr>
          </a:p>
          <a:p>
            <a:pPr algn="just">
              <a:lnSpc>
                <a:spcPct val="115000"/>
              </a:lnSpc>
              <a:buFont typeface="Wingdings" panose="05000000000000000000" pitchFamily="2" charset="2"/>
              <a:buChar char="§"/>
            </a:pPr>
            <a:r>
              <a:rPr lang="en-IN" altLang="ko-KR" sz="1933" dirty="0">
                <a:solidFill>
                  <a:schemeClr val="tx2"/>
                </a:solidFill>
                <a:latin typeface="Kobern" panose="00000500000000000000" pitchFamily="50" charset="0"/>
                <a:cs typeface="Mangal" panose="02040503050203030202" pitchFamily="18" charset="0"/>
              </a:rPr>
              <a:t>The intention of the government has always been to not levy GST on transactions involving land, including leasehold land.</a:t>
            </a:r>
          </a:p>
          <a:p>
            <a:pPr marL="1001159" lvl="1" indent="-391574" algn="just">
              <a:lnSpc>
                <a:spcPct val="115000"/>
              </a:lnSpc>
            </a:pPr>
            <a:r>
              <a:rPr lang="en-IN" altLang="ko-KR" sz="2133" dirty="0">
                <a:solidFill>
                  <a:schemeClr val="tx2"/>
                </a:solidFill>
                <a:latin typeface="Kobern" panose="00000500000000000000" pitchFamily="50" charset="0"/>
              </a:rPr>
              <a:t>E.g. </a:t>
            </a:r>
            <a:r>
              <a:rPr lang="en-IN" altLang="ko-KR" sz="2133" dirty="0">
                <a:solidFill>
                  <a:schemeClr val="accent6">
                    <a:lumMod val="75000"/>
                  </a:schemeClr>
                </a:solidFill>
                <a:latin typeface="Kobern" panose="00000500000000000000" pitchFamily="50" charset="0"/>
              </a:rPr>
              <a:t>1/3 abatement </a:t>
            </a:r>
            <a:r>
              <a:rPr lang="en-IN" altLang="ko-KR" sz="1933" dirty="0">
                <a:solidFill>
                  <a:schemeClr val="tx2"/>
                </a:solidFill>
                <a:latin typeface="Kobern" panose="00000500000000000000" pitchFamily="50" charset="0"/>
                <a:cs typeface="Mangal" panose="02040503050203030202" pitchFamily="18" charset="0"/>
              </a:rPr>
              <a:t>allowed under Sl. No. 3 of Notification No. 11/2017-CT-(r) dated 28.6.2017, </a:t>
            </a:r>
          </a:p>
          <a:p>
            <a:pPr marL="1001159" lvl="1" indent="-391574" algn="just">
              <a:lnSpc>
                <a:spcPct val="115000"/>
              </a:lnSpc>
            </a:pPr>
            <a:r>
              <a:rPr lang="en-IN" altLang="ko-KR" sz="1933" dirty="0">
                <a:solidFill>
                  <a:schemeClr val="tx2"/>
                </a:solidFill>
                <a:latin typeface="Kobern" panose="00000500000000000000" pitchFamily="50" charset="0"/>
                <a:cs typeface="Mangal" panose="02040503050203030202" pitchFamily="18" charset="0"/>
              </a:rPr>
              <a:t>Sl. No. 16(ii) of Notification No. 11/2017-CT-(r) dated 28.6.2017 granting exemption to </a:t>
            </a:r>
            <a:r>
              <a:rPr lang="en-IN" altLang="ko-KR" sz="1933" dirty="0">
                <a:solidFill>
                  <a:schemeClr val="accent6">
                    <a:lumMod val="75000"/>
                  </a:schemeClr>
                </a:solidFill>
                <a:latin typeface="Kobern" panose="00000500000000000000" pitchFamily="50" charset="0"/>
                <a:cs typeface="Mangal" panose="02040503050203030202" pitchFamily="18" charset="0"/>
              </a:rPr>
              <a:t>supply of land or undivided share of land by way of lease </a:t>
            </a:r>
            <a:r>
              <a:rPr lang="en-IN" altLang="ko-KR" sz="1933" dirty="0">
                <a:solidFill>
                  <a:schemeClr val="tx2"/>
                </a:solidFill>
                <a:latin typeface="Kobern" panose="00000500000000000000" pitchFamily="50" charset="0"/>
                <a:cs typeface="Mangal" panose="02040503050203030202" pitchFamily="18" charset="0"/>
              </a:rPr>
              <a:t>or sub-lease</a:t>
            </a:r>
          </a:p>
        </p:txBody>
      </p:sp>
      <p:sp>
        <p:nvSpPr>
          <p:cNvPr id="3" name="Text Placeholder 2">
            <a:extLst>
              <a:ext uri="{FF2B5EF4-FFF2-40B4-BE49-F238E27FC236}">
                <a16:creationId xmlns:a16="http://schemas.microsoft.com/office/drawing/2014/main" id="{D3D935DD-5942-4966-FC58-A9135E24D959}"/>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Submissions by Assessee</a:t>
            </a:r>
          </a:p>
        </p:txBody>
      </p:sp>
    </p:spTree>
    <p:extLst>
      <p:ext uri="{BB962C8B-B14F-4D97-AF65-F5344CB8AC3E}">
        <p14:creationId xmlns:p14="http://schemas.microsoft.com/office/powerpoint/2010/main" val="36759197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CFA7D-D9D9-A2E4-617D-166F315364C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AD67862-F347-194A-7FFE-2C5331256A94}"/>
              </a:ext>
            </a:extLst>
          </p:cNvPr>
          <p:cNvSpPr>
            <a:spLocks noGrp="1"/>
          </p:cNvSpPr>
          <p:nvPr>
            <p:ph type="body" sz="quarter" idx="11"/>
          </p:nvPr>
        </p:nvSpPr>
        <p:spPr>
          <a:xfrm>
            <a:off x="532972" y="1826609"/>
            <a:ext cx="11418024" cy="4704520"/>
          </a:xfrm>
        </p:spPr>
        <p:txBody>
          <a:bodyPr>
            <a:noAutofit/>
          </a:bodyPr>
          <a:lstStyle/>
          <a:p>
            <a:pPr marL="0" indent="0" algn="just">
              <a:buNone/>
            </a:pPr>
            <a:r>
              <a:rPr lang="en-IN" sz="1600" b="1" u="sng" dirty="0">
                <a:latin typeface="Kobern" panose="00000500000000000000" pitchFamily="50" charset="0"/>
              </a:rPr>
              <a:t>Facts</a:t>
            </a:r>
            <a:r>
              <a:rPr lang="en-IN" sz="1600" b="1" dirty="0">
                <a:latin typeface="Kobern" panose="00000500000000000000" pitchFamily="50" charset="0"/>
              </a:rPr>
              <a:t>: </a:t>
            </a:r>
            <a:r>
              <a:rPr lang="en-IN" sz="1600" dirty="0">
                <a:latin typeface="Kobern" panose="00000500000000000000" pitchFamily="50" charset="0"/>
              </a:rPr>
              <a:t>Constitutional validity of GST on TDR under RCM was challenged. </a:t>
            </a:r>
          </a:p>
          <a:p>
            <a:pPr marL="0" indent="0" algn="just">
              <a:buNone/>
            </a:pPr>
            <a:endParaRPr lang="en-IN" sz="700" b="1" dirty="0">
              <a:latin typeface="Kobern" panose="00000500000000000000" pitchFamily="50" charset="0"/>
            </a:endParaRPr>
          </a:p>
          <a:p>
            <a:pPr marL="0" indent="0" algn="just">
              <a:buNone/>
            </a:pPr>
            <a:r>
              <a:rPr lang="en-IN" sz="1600" b="1" u="sng" dirty="0">
                <a:latin typeface="Kobern" panose="00000500000000000000" pitchFamily="50" charset="0"/>
              </a:rPr>
              <a:t>RCM Notification</a:t>
            </a:r>
            <a:r>
              <a:rPr lang="en-IN" sz="1600" b="1" dirty="0">
                <a:latin typeface="Kobern" panose="00000500000000000000" pitchFamily="50" charset="0"/>
              </a:rPr>
              <a:t>:</a:t>
            </a:r>
            <a:r>
              <a:rPr lang="en-IN" sz="1600" dirty="0">
                <a:latin typeface="Kobern" panose="00000500000000000000" pitchFamily="50" charset="0"/>
              </a:rPr>
              <a:t> Sr. No. 5B of Notification No. 13/2017 – Central Tax (Rate) provided RCM which reads as under:</a:t>
            </a:r>
          </a:p>
          <a:p>
            <a:pPr marL="0" indent="0" algn="just">
              <a:buNone/>
            </a:pPr>
            <a:r>
              <a:rPr lang="en-US" sz="1600" b="1" dirty="0">
                <a:latin typeface="Kobern" panose="00000500000000000000" pitchFamily="50" charset="0"/>
              </a:rPr>
              <a:t>Services supplied by any person by way of transfer of development rights or Floor Space Index (FSI) (including additional FSI) for construction of a project by a promotor</a:t>
            </a:r>
            <a:r>
              <a:rPr lang="en-IN" sz="1600" b="1" dirty="0">
                <a:latin typeface="Kobern" panose="00000500000000000000" pitchFamily="50" charset="0"/>
              </a:rPr>
              <a:t> </a:t>
            </a:r>
          </a:p>
          <a:p>
            <a:pPr marL="0" indent="0" algn="just">
              <a:buNone/>
            </a:pPr>
            <a:endParaRPr lang="en-IN" sz="700" dirty="0">
              <a:latin typeface="Kobern" panose="00000500000000000000" pitchFamily="50" charset="0"/>
            </a:endParaRPr>
          </a:p>
          <a:p>
            <a:pPr marL="0" indent="0" algn="just">
              <a:buNone/>
            </a:pPr>
            <a:r>
              <a:rPr lang="en-IN" sz="1600" b="1" u="sng" dirty="0">
                <a:latin typeface="Kobern" panose="00000500000000000000" pitchFamily="50" charset="0"/>
              </a:rPr>
              <a:t>Held by High Court</a:t>
            </a:r>
            <a:r>
              <a:rPr lang="en-IN" sz="1600" b="1" dirty="0">
                <a:latin typeface="Kobern" panose="00000500000000000000" pitchFamily="50" charset="0"/>
              </a:rPr>
              <a:t>: TDR  not amenable to GST.</a:t>
            </a:r>
          </a:p>
          <a:p>
            <a:pPr algn="just"/>
            <a:r>
              <a:rPr lang="en-IN" sz="1600" dirty="0">
                <a:latin typeface="Kobern" panose="00000500000000000000" pitchFamily="50" charset="0"/>
              </a:rPr>
              <a:t>Transfer of Development Right is different then Transferable Development Right  </a:t>
            </a:r>
          </a:p>
          <a:p>
            <a:pPr algn="just"/>
            <a:r>
              <a:rPr lang="en-IN" sz="1600" dirty="0">
                <a:latin typeface="Kobern" panose="00000500000000000000" pitchFamily="50" charset="0"/>
              </a:rPr>
              <a:t>TDR mentioned in the notification is different then the developer would get from the land owner and therefore, not covered under the said Entry 5B</a:t>
            </a:r>
          </a:p>
          <a:p>
            <a:pPr algn="just"/>
            <a:endParaRPr lang="en-IN" sz="1600" dirty="0">
              <a:latin typeface="Kobern" panose="00000500000000000000" pitchFamily="50" charset="0"/>
            </a:endParaRPr>
          </a:p>
          <a:p>
            <a:pPr algn="just"/>
            <a:endParaRPr lang="en-IN" sz="100" dirty="0">
              <a:latin typeface="Kobern" panose="00000500000000000000" pitchFamily="50" charset="0"/>
            </a:endParaRPr>
          </a:p>
          <a:p>
            <a:pPr marL="0" indent="0" algn="just">
              <a:buNone/>
            </a:pPr>
            <a:r>
              <a:rPr lang="en-IN" sz="1600" b="1" u="sng" dirty="0">
                <a:solidFill>
                  <a:srgbClr val="FF0000"/>
                </a:solidFill>
                <a:latin typeface="Kobern" panose="00000500000000000000" pitchFamily="50" charset="0"/>
              </a:rPr>
              <a:t>Point to ponder:</a:t>
            </a:r>
          </a:p>
          <a:p>
            <a:pPr marL="0" indent="0" algn="just">
              <a:buNone/>
            </a:pPr>
            <a:r>
              <a:rPr lang="en-IN" sz="1600" dirty="0">
                <a:latin typeface="Kobern" panose="00000500000000000000" pitchFamily="50" charset="0"/>
              </a:rPr>
              <a:t>Sr. No. 41A of Notification No. 12/2017 – Central Tax (Rate) also uses the same language – meaning thereby if Transfer of development rights as interpreted by Hon’ble Bombay High Court is correct then exemption under Sr. No. 41A is not eligible to the land owner?</a:t>
            </a:r>
          </a:p>
        </p:txBody>
      </p:sp>
      <p:sp>
        <p:nvSpPr>
          <p:cNvPr id="3" name="Text Placeholder 2">
            <a:extLst>
              <a:ext uri="{FF2B5EF4-FFF2-40B4-BE49-F238E27FC236}">
                <a16:creationId xmlns:a16="http://schemas.microsoft.com/office/drawing/2014/main" id="{FBE44EE1-3037-2735-79FC-FA723CDCFAE1}"/>
              </a:ext>
            </a:extLst>
          </p:cNvPr>
          <p:cNvSpPr>
            <a:spLocks noGrp="1"/>
          </p:cNvSpPr>
          <p:nvPr>
            <p:ph type="body" sz="quarter" idx="10"/>
          </p:nvPr>
        </p:nvSpPr>
        <p:spPr>
          <a:xfrm>
            <a:off x="532972" y="1412777"/>
            <a:ext cx="11137237" cy="576064"/>
          </a:xfrm>
        </p:spPr>
        <p:txBody>
          <a:bodyPr/>
          <a:lstStyle/>
          <a:p>
            <a:r>
              <a:rPr lang="en-IN" sz="2133" b="1" dirty="0">
                <a:latin typeface="Kobern" panose="00000500000000000000" pitchFamily="50" charset="0"/>
              </a:rPr>
              <a:t>Shrinivasa </a:t>
            </a:r>
            <a:r>
              <a:rPr lang="en-IN" sz="2133" b="1" dirty="0" err="1">
                <a:latin typeface="Kobern" panose="00000500000000000000" pitchFamily="50" charset="0"/>
              </a:rPr>
              <a:t>Realcon</a:t>
            </a:r>
            <a:r>
              <a:rPr lang="en-IN" sz="2133" b="1" dirty="0">
                <a:latin typeface="Kobern" panose="00000500000000000000" pitchFamily="50" charset="0"/>
              </a:rPr>
              <a:t> </a:t>
            </a:r>
            <a:r>
              <a:rPr lang="en-IN" sz="2133" b="1" dirty="0" err="1">
                <a:latin typeface="Kobern" panose="00000500000000000000" pitchFamily="50" charset="0"/>
              </a:rPr>
              <a:t>Pvt.</a:t>
            </a:r>
            <a:r>
              <a:rPr lang="en-IN" sz="2133" b="1" dirty="0">
                <a:latin typeface="Kobern" panose="00000500000000000000" pitchFamily="50" charset="0"/>
              </a:rPr>
              <a:t> Ltd. Vs. UOI &amp; </a:t>
            </a:r>
            <a:r>
              <a:rPr lang="en-IN" sz="2133" b="1" dirty="0" err="1">
                <a:latin typeface="Kobern" panose="00000500000000000000" pitchFamily="50" charset="0"/>
              </a:rPr>
              <a:t>Ors</a:t>
            </a:r>
            <a:r>
              <a:rPr lang="en-IN" sz="2133" b="1" dirty="0">
                <a:latin typeface="Kobern" panose="00000500000000000000" pitchFamily="50" charset="0"/>
              </a:rPr>
              <a:t>. [2025-VIL-363-Bom]  </a:t>
            </a:r>
          </a:p>
        </p:txBody>
      </p:sp>
      <p:sp>
        <p:nvSpPr>
          <p:cNvPr id="4" name="Text Placeholder 3">
            <a:extLst>
              <a:ext uri="{FF2B5EF4-FFF2-40B4-BE49-F238E27FC236}">
                <a16:creationId xmlns:a16="http://schemas.microsoft.com/office/drawing/2014/main" id="{BECC9B59-D107-175B-14BC-59FC0ED9F06F}"/>
              </a:ext>
            </a:extLst>
          </p:cNvPr>
          <p:cNvSpPr>
            <a:spLocks noGrp="1"/>
          </p:cNvSpPr>
          <p:nvPr>
            <p:ph type="body" sz="quarter" idx="12"/>
          </p:nvPr>
        </p:nvSpPr>
        <p:spPr>
          <a:xfrm>
            <a:off x="532972" y="164639"/>
            <a:ext cx="11145600" cy="1056117"/>
          </a:xfrm>
        </p:spPr>
        <p:txBody>
          <a:bodyPr/>
          <a:lstStyle/>
          <a:p>
            <a:pPr algn="just"/>
            <a:r>
              <a:rPr lang="en-IN" sz="3200" b="1" dirty="0">
                <a:latin typeface="Kobern" panose="00000500000000000000" pitchFamily="50" charset="0"/>
              </a:rPr>
              <a:t>Transfer of development rights by way of Joint Development agreement (JDA) is amenable to GST</a:t>
            </a:r>
          </a:p>
        </p:txBody>
      </p:sp>
    </p:spTree>
    <p:extLst>
      <p:ext uri="{BB962C8B-B14F-4D97-AF65-F5344CB8AC3E}">
        <p14:creationId xmlns:p14="http://schemas.microsoft.com/office/powerpoint/2010/main" val="6471561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F2A02B-CB7A-3818-1005-213CACF2D8D8}"/>
              </a:ext>
            </a:extLst>
          </p:cNvPr>
          <p:cNvSpPr>
            <a:spLocks noGrp="1"/>
          </p:cNvSpPr>
          <p:nvPr>
            <p:ph type="body" sz="quarter" idx="11"/>
          </p:nvPr>
        </p:nvSpPr>
        <p:spPr>
          <a:xfrm>
            <a:off x="532971" y="1892831"/>
            <a:ext cx="11137236" cy="4608512"/>
          </a:xfrm>
        </p:spPr>
        <p:txBody>
          <a:bodyPr>
            <a:normAutofit/>
          </a:bodyPr>
          <a:lstStyle/>
          <a:p>
            <a:pPr marL="0" indent="0" algn="just">
              <a:buNone/>
            </a:pPr>
            <a:r>
              <a:rPr lang="en-IN" sz="1867" b="1" dirty="0">
                <a:latin typeface="Kobern" panose="00000500000000000000" pitchFamily="50" charset="0"/>
              </a:rPr>
              <a:t>Facts: </a:t>
            </a:r>
            <a:r>
              <a:rPr lang="en-IN" sz="1867" dirty="0">
                <a:latin typeface="Kobern" panose="00000500000000000000" pitchFamily="50" charset="0"/>
              </a:rPr>
              <a:t>Writ petition filed to challenge SCN issued. </a:t>
            </a:r>
          </a:p>
          <a:p>
            <a:pPr algn="just"/>
            <a:r>
              <a:rPr lang="en-IN" sz="1867" dirty="0">
                <a:latin typeface="Kobern" panose="00000500000000000000" pitchFamily="50" charset="0"/>
              </a:rPr>
              <a:t>Notification No. 8/2017- Integrated Tax (Rate) was struck down by Gujarat HC in Mohit Minerals and upheld by SC. </a:t>
            </a:r>
          </a:p>
          <a:p>
            <a:pPr marL="0" indent="0" algn="just">
              <a:buNone/>
            </a:pPr>
            <a:r>
              <a:rPr lang="en-IN" sz="1867" u="sng" dirty="0">
                <a:latin typeface="Kobern" panose="00000500000000000000" pitchFamily="50" charset="0"/>
              </a:rPr>
              <a:t>Departmen</a:t>
            </a:r>
            <a:r>
              <a:rPr lang="en-IN" sz="1867" dirty="0">
                <a:latin typeface="Kobern" panose="00000500000000000000" pitchFamily="50" charset="0"/>
              </a:rPr>
              <a:t>t: Decision in Mohit Minerals applicable only to cases involving contracts on CIF basis. </a:t>
            </a:r>
          </a:p>
          <a:p>
            <a:pPr marL="0" indent="0" algn="just">
              <a:buNone/>
            </a:pPr>
            <a:endParaRPr lang="en-IN" sz="1867" b="1" dirty="0">
              <a:latin typeface="Kobern" panose="00000500000000000000" pitchFamily="50" charset="0"/>
            </a:endParaRPr>
          </a:p>
          <a:p>
            <a:pPr marL="592637" indent="-592637">
              <a:buNone/>
            </a:pPr>
            <a:r>
              <a:rPr lang="en-IN" sz="1867" b="1" dirty="0">
                <a:latin typeface="Kobern" panose="00000500000000000000" pitchFamily="50" charset="0"/>
              </a:rPr>
              <a:t>Held: Decision in Mohit Minerals applicable to both contracts - CIF as well as FOB basis. </a:t>
            </a:r>
          </a:p>
          <a:p>
            <a:pPr algn="just"/>
            <a:r>
              <a:rPr lang="en-IN" sz="1867" dirty="0">
                <a:latin typeface="Kobern" panose="00000500000000000000" pitchFamily="50" charset="0"/>
              </a:rPr>
              <a:t>The case before the Gujarat HC in Mohit Minerals covered both contracts - FOB and CIF. </a:t>
            </a:r>
          </a:p>
          <a:p>
            <a:pPr algn="just"/>
            <a:r>
              <a:rPr lang="en-IN" sz="1867" dirty="0">
                <a:latin typeface="Kobern" panose="00000500000000000000" pitchFamily="50" charset="0"/>
              </a:rPr>
              <a:t>Revenue – cannot exclude FOB contracts.</a:t>
            </a:r>
          </a:p>
          <a:p>
            <a:pPr marL="0" indent="0" algn="just">
              <a:buNone/>
            </a:pPr>
            <a:endParaRPr lang="en-IN" sz="1867" dirty="0">
              <a:solidFill>
                <a:schemeClr val="accent3"/>
              </a:solidFill>
              <a:latin typeface="Kobern" panose="00000500000000000000" pitchFamily="50" charset="0"/>
            </a:endParaRPr>
          </a:p>
          <a:p>
            <a:pPr marL="0" indent="0" algn="just">
              <a:buNone/>
            </a:pPr>
            <a:r>
              <a:rPr lang="en-IN" sz="1867" b="1" u="sng" dirty="0">
                <a:solidFill>
                  <a:schemeClr val="accent3"/>
                </a:solidFill>
                <a:latin typeface="Kobern" panose="00000500000000000000" pitchFamily="50" charset="0"/>
              </a:rPr>
              <a:t>Points to ponder:</a:t>
            </a:r>
          </a:p>
          <a:p>
            <a:pPr algn="just"/>
            <a:r>
              <a:rPr lang="en-IN" sz="1867" dirty="0">
                <a:solidFill>
                  <a:schemeClr val="accent3"/>
                </a:solidFill>
                <a:latin typeface="Kobern" panose="00000500000000000000" pitchFamily="50" charset="0"/>
              </a:rPr>
              <a:t>Mohit Minerals – CIF contract </a:t>
            </a:r>
          </a:p>
          <a:p>
            <a:pPr algn="just"/>
            <a:r>
              <a:rPr lang="en-IN" sz="1867" dirty="0">
                <a:solidFill>
                  <a:schemeClr val="accent3"/>
                </a:solidFill>
                <a:latin typeface="Kobern" panose="00000500000000000000" pitchFamily="50" charset="0"/>
              </a:rPr>
              <a:t>Composite supply (goods and transportation = CIF)</a:t>
            </a:r>
          </a:p>
        </p:txBody>
      </p:sp>
      <p:sp>
        <p:nvSpPr>
          <p:cNvPr id="2" name="Text Placeholder 1">
            <a:extLst>
              <a:ext uri="{FF2B5EF4-FFF2-40B4-BE49-F238E27FC236}">
                <a16:creationId xmlns:a16="http://schemas.microsoft.com/office/drawing/2014/main" id="{737E98A1-37D2-A7A5-854E-3768D64119BE}"/>
              </a:ext>
            </a:extLst>
          </p:cNvPr>
          <p:cNvSpPr>
            <a:spLocks noGrp="1"/>
          </p:cNvSpPr>
          <p:nvPr>
            <p:ph type="body" sz="quarter" idx="10"/>
          </p:nvPr>
        </p:nvSpPr>
        <p:spPr>
          <a:xfrm>
            <a:off x="521792" y="1416872"/>
            <a:ext cx="11137237" cy="475961"/>
          </a:xfrm>
        </p:spPr>
        <p:txBody>
          <a:bodyPr/>
          <a:lstStyle/>
          <a:p>
            <a:r>
              <a:rPr lang="en-US" sz="2133" b="1" dirty="0">
                <a:latin typeface="Kobern" panose="00000500000000000000" pitchFamily="50" charset="0"/>
              </a:rPr>
              <a:t>M/s Agarwal Coal Corporation Pvt. Ltd.  [2023-VIL-365-BOM]- Bombay HC</a:t>
            </a:r>
          </a:p>
        </p:txBody>
      </p:sp>
      <p:sp>
        <p:nvSpPr>
          <p:cNvPr id="6" name="Text Placeholder 5">
            <a:extLst>
              <a:ext uri="{FF2B5EF4-FFF2-40B4-BE49-F238E27FC236}">
                <a16:creationId xmlns:a16="http://schemas.microsoft.com/office/drawing/2014/main" id="{5247820F-EC90-B0AF-B764-CDA12507DD11}"/>
              </a:ext>
            </a:extLst>
          </p:cNvPr>
          <p:cNvSpPr>
            <a:spLocks noGrp="1"/>
          </p:cNvSpPr>
          <p:nvPr>
            <p:ph type="body" sz="quarter" idx="12"/>
          </p:nvPr>
        </p:nvSpPr>
        <p:spPr>
          <a:xfrm>
            <a:off x="521792" y="250580"/>
            <a:ext cx="11536004" cy="768085"/>
          </a:xfrm>
        </p:spPr>
        <p:txBody>
          <a:bodyPr>
            <a:noAutofit/>
          </a:bodyPr>
          <a:lstStyle/>
          <a:p>
            <a:r>
              <a:rPr lang="en-US" sz="3200" b="1" dirty="0">
                <a:latin typeface="Kobern" panose="00000500000000000000" pitchFamily="50" charset="0"/>
              </a:rPr>
              <a:t>Ocean Freight – FOB Contracts; Applicability of Mohit Minerals </a:t>
            </a:r>
          </a:p>
        </p:txBody>
      </p:sp>
    </p:spTree>
    <p:extLst>
      <p:ext uri="{BB962C8B-B14F-4D97-AF65-F5344CB8AC3E}">
        <p14:creationId xmlns:p14="http://schemas.microsoft.com/office/powerpoint/2010/main" val="39490861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E6DD08-9852-0C9B-88B4-EE832C8EBCC6}"/>
              </a:ext>
            </a:extLst>
          </p:cNvPr>
          <p:cNvSpPr>
            <a:spLocks noGrp="1"/>
          </p:cNvSpPr>
          <p:nvPr>
            <p:ph type="body" sz="quarter" idx="11"/>
          </p:nvPr>
        </p:nvSpPr>
        <p:spPr>
          <a:xfrm>
            <a:off x="532971" y="1850932"/>
            <a:ext cx="11237271" cy="4476126"/>
          </a:xfrm>
        </p:spPr>
        <p:txBody>
          <a:bodyPr>
            <a:normAutofit lnSpcReduction="10000"/>
          </a:bodyPr>
          <a:lstStyle/>
          <a:p>
            <a:pPr marL="0" indent="0">
              <a:buNone/>
            </a:pPr>
            <a:r>
              <a:rPr lang="en-IN" sz="1867" b="1" u="sng" dirty="0">
                <a:latin typeface="Kobern" panose="00000500000000000000" pitchFamily="50" charset="0"/>
              </a:rPr>
              <a:t>Facts:</a:t>
            </a:r>
            <a:r>
              <a:rPr lang="en-IN" sz="1867" dirty="0">
                <a:latin typeface="Kobern" panose="00000500000000000000" pitchFamily="50" charset="0"/>
              </a:rPr>
              <a:t> </a:t>
            </a:r>
          </a:p>
          <a:p>
            <a:r>
              <a:rPr lang="en-IN" sz="1867" dirty="0">
                <a:latin typeface="Kobern" panose="00000500000000000000" pitchFamily="50" charset="0"/>
              </a:rPr>
              <a:t>Petitioner (a recovery agent) challenged RCM Notification - payment of GST on RCM on recovery agent services – “</a:t>
            </a:r>
            <a:r>
              <a:rPr lang="en-US" sz="1867" i="1" dirty="0">
                <a:latin typeface="Kobern" panose="00000500000000000000" pitchFamily="50" charset="0"/>
              </a:rPr>
              <a:t>Services supplied by an insurance agent to any person carrying on insurance business”</a:t>
            </a:r>
            <a:r>
              <a:rPr lang="en-IN" sz="1867" dirty="0">
                <a:latin typeface="Kobern" panose="00000500000000000000" pitchFamily="50" charset="0"/>
              </a:rPr>
              <a:t> </a:t>
            </a:r>
          </a:p>
          <a:p>
            <a:r>
              <a:rPr lang="en-IN" sz="1867" dirty="0">
                <a:latin typeface="Kobern" panose="00000500000000000000" pitchFamily="50" charset="0"/>
              </a:rPr>
              <a:t>Tax payable on RCM - service provider not entitled to claim ITC. </a:t>
            </a:r>
          </a:p>
          <a:p>
            <a:r>
              <a:rPr lang="en-IN" sz="1867" dirty="0">
                <a:latin typeface="Kobern" panose="00000500000000000000" pitchFamily="50" charset="0"/>
              </a:rPr>
              <a:t>Double taxation, cascading effect </a:t>
            </a:r>
          </a:p>
          <a:p>
            <a:pPr marL="0" indent="0">
              <a:buNone/>
            </a:pPr>
            <a:endParaRPr lang="en-IN" sz="1000" dirty="0">
              <a:latin typeface="Kobern" panose="00000500000000000000" pitchFamily="50" charset="0"/>
            </a:endParaRPr>
          </a:p>
          <a:p>
            <a:pPr marL="0" indent="0">
              <a:buNone/>
            </a:pPr>
            <a:r>
              <a:rPr lang="en-IN" sz="1867" b="1" u="sng" dirty="0">
                <a:latin typeface="Kobern" panose="00000500000000000000" pitchFamily="50" charset="0"/>
              </a:rPr>
              <a:t>Held:</a:t>
            </a:r>
            <a:r>
              <a:rPr lang="en-IN" sz="1867" b="1" dirty="0">
                <a:latin typeface="Kobern" panose="00000500000000000000" pitchFamily="50" charset="0"/>
              </a:rPr>
              <a:t> </a:t>
            </a:r>
            <a:r>
              <a:rPr lang="en-IN" sz="1867" dirty="0">
                <a:latin typeface="Kobern" panose="00000500000000000000" pitchFamily="50" charset="0"/>
              </a:rPr>
              <a:t>RCM Notification is valid for the below reasons:</a:t>
            </a:r>
          </a:p>
          <a:p>
            <a:pPr algn="just"/>
            <a:r>
              <a:rPr lang="en-US" sz="1867" dirty="0">
                <a:latin typeface="Kobern" panose="00000500000000000000" pitchFamily="50" charset="0"/>
              </a:rPr>
              <a:t>Parliament – power to enact a scheme of taxation (levy/ collection under RCM); discretion </a:t>
            </a:r>
          </a:p>
          <a:p>
            <a:pPr algn="just"/>
            <a:r>
              <a:rPr lang="en-US" sz="1867" dirty="0" err="1">
                <a:latin typeface="Kobern" panose="00000500000000000000" pitchFamily="50" charset="0"/>
              </a:rPr>
              <a:t>Availment</a:t>
            </a:r>
            <a:r>
              <a:rPr lang="en-US" sz="1867" dirty="0">
                <a:latin typeface="Kobern" panose="00000500000000000000" pitchFamily="50" charset="0"/>
              </a:rPr>
              <a:t> of ITC – not a statutory right/ vested right </a:t>
            </a:r>
          </a:p>
          <a:p>
            <a:pPr algn="just"/>
            <a:r>
              <a:rPr lang="en-US" sz="1867" dirty="0">
                <a:latin typeface="Kobern" panose="00000500000000000000" pitchFamily="50" charset="0"/>
              </a:rPr>
              <a:t>Central Govt. - recommendations of the GST Council – Vide notification specified categories of supply of goods and/or services, on which tax shall be paid on RCM.</a:t>
            </a:r>
          </a:p>
          <a:p>
            <a:pPr algn="just"/>
            <a:r>
              <a:rPr lang="en-US" sz="1867" dirty="0">
                <a:latin typeface="Kobern" panose="00000500000000000000" pitchFamily="50" charset="0"/>
              </a:rPr>
              <a:t>Since no output liability, no ITC required for set-off</a:t>
            </a:r>
          </a:p>
          <a:p>
            <a:pPr marL="0" indent="0" algn="just">
              <a:buNone/>
            </a:pPr>
            <a:endParaRPr lang="en-US" sz="1100" b="1" u="sng" dirty="0">
              <a:solidFill>
                <a:schemeClr val="accent3"/>
              </a:solidFill>
              <a:latin typeface="Kobern" panose="00000500000000000000" pitchFamily="50" charset="0"/>
            </a:endParaRPr>
          </a:p>
          <a:p>
            <a:pPr marL="0" indent="0" algn="just">
              <a:buNone/>
            </a:pPr>
            <a:r>
              <a:rPr lang="en-US" sz="1867" b="1" u="sng" dirty="0">
                <a:solidFill>
                  <a:schemeClr val="accent3"/>
                </a:solidFill>
                <a:latin typeface="Kobern" panose="00000500000000000000" pitchFamily="50" charset="0"/>
              </a:rPr>
              <a:t>Points to ponder:</a:t>
            </a:r>
          </a:p>
          <a:p>
            <a:pPr algn="just"/>
            <a:r>
              <a:rPr lang="en-IN" sz="1867" dirty="0">
                <a:latin typeface="Kobern" panose="00000500000000000000" pitchFamily="50" charset="0"/>
              </a:rPr>
              <a:t>Safari Retreat (SC) – ITC on Construction of immovable property [Section 17(5)]</a:t>
            </a:r>
          </a:p>
          <a:p>
            <a:pPr marL="0" indent="0" algn="just">
              <a:buNone/>
            </a:pPr>
            <a:endParaRPr lang="en-IN" sz="1867" dirty="0">
              <a:latin typeface="Kobern" panose="00000500000000000000" pitchFamily="50" charset="0"/>
            </a:endParaRPr>
          </a:p>
        </p:txBody>
      </p:sp>
      <p:sp>
        <p:nvSpPr>
          <p:cNvPr id="3" name="Text Placeholder 2">
            <a:extLst>
              <a:ext uri="{FF2B5EF4-FFF2-40B4-BE49-F238E27FC236}">
                <a16:creationId xmlns:a16="http://schemas.microsoft.com/office/drawing/2014/main" id="{463FB2D0-078D-D35E-F412-7778191E73C8}"/>
              </a:ext>
            </a:extLst>
          </p:cNvPr>
          <p:cNvSpPr>
            <a:spLocks noGrp="1"/>
          </p:cNvSpPr>
          <p:nvPr>
            <p:ph type="body" sz="quarter" idx="10"/>
          </p:nvPr>
        </p:nvSpPr>
        <p:spPr>
          <a:xfrm>
            <a:off x="532972" y="1422341"/>
            <a:ext cx="11137237" cy="576064"/>
          </a:xfrm>
        </p:spPr>
        <p:txBody>
          <a:bodyPr/>
          <a:lstStyle/>
          <a:p>
            <a:r>
              <a:rPr lang="en-IN" sz="2133" b="1" dirty="0">
                <a:latin typeface="Kobern" panose="00000500000000000000" pitchFamily="50" charset="0"/>
              </a:rPr>
              <a:t>Pace Setters </a:t>
            </a:r>
            <a:r>
              <a:rPr lang="en-IN" sz="2133" b="1" dirty="0" err="1">
                <a:latin typeface="Kobern" panose="00000500000000000000" pitchFamily="50" charset="0"/>
              </a:rPr>
              <a:t>Busines</a:t>
            </a:r>
            <a:r>
              <a:rPr lang="en-IN" sz="2133" b="1" dirty="0">
                <a:latin typeface="Kobern" panose="00000500000000000000" pitchFamily="50" charset="0"/>
              </a:rPr>
              <a:t> Solutions </a:t>
            </a:r>
            <a:r>
              <a:rPr lang="en-IN" sz="2133" b="1" dirty="0" err="1">
                <a:latin typeface="Kobern" panose="00000500000000000000" pitchFamily="50" charset="0"/>
              </a:rPr>
              <a:t>Pvt.</a:t>
            </a:r>
            <a:r>
              <a:rPr lang="en-IN" sz="2133" b="1" dirty="0">
                <a:latin typeface="Kobern" panose="00000500000000000000" pitchFamily="50" charset="0"/>
              </a:rPr>
              <a:t> Ltd. v. UOI </a:t>
            </a:r>
            <a:r>
              <a:rPr lang="en-IN" sz="2133" b="1" i="1" dirty="0">
                <a:latin typeface="Kobern" panose="00000500000000000000" pitchFamily="50" charset="0"/>
              </a:rPr>
              <a:t>[2024-VIL-314-DEL]</a:t>
            </a:r>
          </a:p>
        </p:txBody>
      </p:sp>
      <p:sp>
        <p:nvSpPr>
          <p:cNvPr id="4" name="Text Placeholder 3">
            <a:extLst>
              <a:ext uri="{FF2B5EF4-FFF2-40B4-BE49-F238E27FC236}">
                <a16:creationId xmlns:a16="http://schemas.microsoft.com/office/drawing/2014/main" id="{EBB49A2F-4518-BFA7-5745-8771CEE072BA}"/>
              </a:ext>
            </a:extLst>
          </p:cNvPr>
          <p:cNvSpPr>
            <a:spLocks noGrp="1"/>
          </p:cNvSpPr>
          <p:nvPr>
            <p:ph type="body" sz="quarter" idx="12"/>
          </p:nvPr>
        </p:nvSpPr>
        <p:spPr>
          <a:xfrm>
            <a:off x="532970" y="669949"/>
            <a:ext cx="10926527" cy="576064"/>
          </a:xfrm>
        </p:spPr>
        <p:txBody>
          <a:bodyPr/>
          <a:lstStyle/>
          <a:p>
            <a:r>
              <a:rPr lang="en-IN" sz="3200" b="1" dirty="0">
                <a:latin typeface="Kobern" panose="00000500000000000000" pitchFamily="50" charset="0"/>
              </a:rPr>
              <a:t>Recovery agent services: RCM validity</a:t>
            </a:r>
          </a:p>
        </p:txBody>
      </p:sp>
    </p:spTree>
    <p:extLst>
      <p:ext uri="{BB962C8B-B14F-4D97-AF65-F5344CB8AC3E}">
        <p14:creationId xmlns:p14="http://schemas.microsoft.com/office/powerpoint/2010/main" val="38626078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31FD0-F431-858E-D145-4699DC822924}"/>
              </a:ext>
            </a:extLst>
          </p:cNvPr>
          <p:cNvSpPr>
            <a:spLocks noGrp="1"/>
          </p:cNvSpPr>
          <p:nvPr>
            <p:ph type="body" sz="quarter" idx="11"/>
          </p:nvPr>
        </p:nvSpPr>
        <p:spPr>
          <a:xfrm>
            <a:off x="532970" y="2004516"/>
            <a:ext cx="11137236" cy="4224469"/>
          </a:xfrm>
        </p:spPr>
        <p:txBody>
          <a:bodyPr>
            <a:normAutofit/>
          </a:bodyPr>
          <a:lstStyle/>
          <a:p>
            <a:pPr marL="0" indent="0" algn="just">
              <a:buNone/>
            </a:pPr>
            <a:r>
              <a:rPr lang="en-IN" sz="1800" b="1" dirty="0"/>
              <a:t>Facts: </a:t>
            </a:r>
            <a:r>
              <a:rPr lang="en-US" sz="1800" dirty="0"/>
              <a:t>Petitioner challenges denial to admit refund application </a:t>
            </a:r>
            <a:r>
              <a:rPr lang="en-US" sz="1800" dirty="0" err="1"/>
              <a:t>w.r.t.</a:t>
            </a:r>
            <a:r>
              <a:rPr lang="en-US" sz="1800" dirty="0"/>
              <a:t> IGST paid on Ocean Freight on the ground of limitation.</a:t>
            </a:r>
          </a:p>
          <a:p>
            <a:pPr marL="0" indent="0" algn="just">
              <a:buNone/>
            </a:pPr>
            <a:endParaRPr lang="en-US" sz="1800" dirty="0"/>
          </a:p>
          <a:p>
            <a:pPr marL="0" indent="0" algn="just">
              <a:buNone/>
            </a:pPr>
            <a:r>
              <a:rPr lang="en-US" sz="1800" b="1" dirty="0"/>
              <a:t>Held: Fixation of limitation for making refund application is only directory in nature and the same is not mandatory.</a:t>
            </a:r>
          </a:p>
          <a:p>
            <a:pPr marL="0" indent="0" algn="just">
              <a:buNone/>
            </a:pPr>
            <a:endParaRPr lang="en-US" sz="1800" b="1" dirty="0"/>
          </a:p>
          <a:p>
            <a:pPr algn="just"/>
            <a:r>
              <a:rPr lang="en-US" sz="1800" dirty="0"/>
              <a:t>Relied upon </a:t>
            </a:r>
            <a:r>
              <a:rPr lang="en-US" sz="1800" b="1" dirty="0"/>
              <a:t>– M/s. Lenovo (India) Pvt. Ltd. vs. Jt. Commissioner 2023-VIL-799-MAD</a:t>
            </a:r>
            <a:r>
              <a:rPr lang="en-US" sz="1800" dirty="0"/>
              <a:t> wherein it is held that the limitation of 2 years provided under Section 54(1) is only directory in nature [“May make an application within 2 years”]</a:t>
            </a:r>
          </a:p>
          <a:p>
            <a:pPr marL="0" indent="0" algn="just">
              <a:buNone/>
            </a:pPr>
            <a:endParaRPr lang="en-US" sz="1800" dirty="0"/>
          </a:p>
          <a:p>
            <a:pPr algn="just"/>
            <a:r>
              <a:rPr lang="en-US" sz="1800" dirty="0"/>
              <a:t>If any reason is provided for delay in filing refund application, the same shall be considered and the said delay shall be condoned.</a:t>
            </a:r>
            <a:endParaRPr lang="en-IN" sz="1800" dirty="0"/>
          </a:p>
        </p:txBody>
      </p:sp>
      <p:sp>
        <p:nvSpPr>
          <p:cNvPr id="3" name="Text Placeholder 2">
            <a:extLst>
              <a:ext uri="{FF2B5EF4-FFF2-40B4-BE49-F238E27FC236}">
                <a16:creationId xmlns:a16="http://schemas.microsoft.com/office/drawing/2014/main" id="{3DBD8187-7FE5-2222-28A8-1D99930E1794}"/>
              </a:ext>
            </a:extLst>
          </p:cNvPr>
          <p:cNvSpPr>
            <a:spLocks noGrp="1"/>
          </p:cNvSpPr>
          <p:nvPr>
            <p:ph type="body" sz="quarter" idx="10"/>
          </p:nvPr>
        </p:nvSpPr>
        <p:spPr>
          <a:xfrm>
            <a:off x="612908" y="1322537"/>
            <a:ext cx="11137237" cy="587204"/>
          </a:xfrm>
        </p:spPr>
        <p:txBody>
          <a:bodyPr/>
          <a:lstStyle/>
          <a:p>
            <a:r>
              <a:rPr lang="pt-BR" sz="2000" b="1" dirty="0"/>
              <a:t>ARS Energy Pvt. Ltd. Vs. Addl. Commissioner (Appeals) </a:t>
            </a:r>
            <a:r>
              <a:rPr lang="en-US" sz="2000" b="1" dirty="0"/>
              <a:t>[2023-VIL-830-MAD]</a:t>
            </a:r>
          </a:p>
        </p:txBody>
      </p:sp>
      <p:sp>
        <p:nvSpPr>
          <p:cNvPr id="4" name="Text Placeholder 3">
            <a:extLst>
              <a:ext uri="{FF2B5EF4-FFF2-40B4-BE49-F238E27FC236}">
                <a16:creationId xmlns:a16="http://schemas.microsoft.com/office/drawing/2014/main" id="{0FCC193D-0639-530B-AFCE-6E1FF5FBC4DD}"/>
              </a:ext>
            </a:extLst>
          </p:cNvPr>
          <p:cNvSpPr>
            <a:spLocks noGrp="1"/>
          </p:cNvSpPr>
          <p:nvPr>
            <p:ph type="body" sz="quarter" idx="12"/>
          </p:nvPr>
        </p:nvSpPr>
        <p:spPr>
          <a:xfrm>
            <a:off x="506414" y="640559"/>
            <a:ext cx="11350223" cy="587203"/>
          </a:xfrm>
        </p:spPr>
        <p:txBody>
          <a:bodyPr>
            <a:normAutofit/>
          </a:bodyPr>
          <a:lstStyle/>
          <a:p>
            <a:r>
              <a:rPr lang="en-GB" sz="3200" b="1" dirty="0"/>
              <a:t>Limitation of 2 years for filing refund is directory in nature</a:t>
            </a:r>
            <a:endParaRPr lang="en-IN" sz="3200" b="1" dirty="0"/>
          </a:p>
        </p:txBody>
      </p:sp>
    </p:spTree>
    <p:extLst>
      <p:ext uri="{BB962C8B-B14F-4D97-AF65-F5344CB8AC3E}">
        <p14:creationId xmlns:p14="http://schemas.microsoft.com/office/powerpoint/2010/main" val="17404698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AD75D1-9CCA-D461-8C94-44CECBFB2AFE}"/>
              </a:ext>
            </a:extLst>
          </p:cNvPr>
          <p:cNvSpPr>
            <a:spLocks noGrp="1"/>
          </p:cNvSpPr>
          <p:nvPr>
            <p:ph type="body" sz="quarter" idx="11"/>
          </p:nvPr>
        </p:nvSpPr>
        <p:spPr/>
        <p:txBody>
          <a:bodyPr>
            <a:normAutofit/>
          </a:bodyPr>
          <a:lstStyle/>
          <a:p>
            <a:pPr marL="0" indent="0" algn="just">
              <a:buNone/>
            </a:pPr>
            <a:r>
              <a:rPr lang="en-US" sz="1800" b="1" dirty="0">
                <a:latin typeface="Kobern" panose="00000500000000000000" pitchFamily="50" charset="0"/>
              </a:rPr>
              <a:t>SECTION 50. Interest on delayed payment of tax.</a:t>
            </a:r>
            <a:r>
              <a:rPr lang="en-US" sz="1800" dirty="0">
                <a:latin typeface="Kobern" panose="00000500000000000000" pitchFamily="50" charset="0"/>
              </a:rPr>
              <a:t> — (1) Every person who is liable to pay tax in accordance with the provisions of this Act or the rules made thereunder, but fails to pay the tax or any part thereof to the Government within the period prescribed, shall for the period for which the tax or any part thereof remains unpaid, pay, on his own, interest at such rate, not exceeding eighteen per cent., as may be notified by the Government on the recommendations of the Council:</a:t>
            </a:r>
          </a:p>
          <a:p>
            <a:pPr marL="0" indent="0" algn="just">
              <a:buNone/>
            </a:pPr>
            <a:endParaRPr lang="en-US" sz="1800" dirty="0">
              <a:latin typeface="Kobern" panose="00000500000000000000" pitchFamily="50" charset="0"/>
            </a:endParaRPr>
          </a:p>
          <a:p>
            <a:pPr marL="0" indent="0" algn="just">
              <a:buNone/>
            </a:pPr>
            <a:r>
              <a:rPr lang="en-US" sz="1800" b="1" dirty="0">
                <a:latin typeface="Kobern" panose="00000500000000000000" pitchFamily="50" charset="0"/>
              </a:rPr>
              <a:t>Provided</a:t>
            </a:r>
            <a:r>
              <a:rPr lang="en-US" sz="1800" dirty="0">
                <a:latin typeface="Kobern" panose="00000500000000000000" pitchFamily="50" charset="0"/>
              </a:rPr>
              <a:t> that the interest on tax payable in respect of supplies made during a tax period and declared in the return for the said period furnished after the due date in accordance with the provisions of section 39, except where such return is furnished after commencement of any proceedings under section 73 or section 74 in respect of the said period, shall be payable on that portion of the tax which is paid by debiting the electronic cash ledger.</a:t>
            </a:r>
          </a:p>
        </p:txBody>
      </p:sp>
      <p:sp>
        <p:nvSpPr>
          <p:cNvPr id="3" name="Text Placeholder 2">
            <a:extLst>
              <a:ext uri="{FF2B5EF4-FFF2-40B4-BE49-F238E27FC236}">
                <a16:creationId xmlns:a16="http://schemas.microsoft.com/office/drawing/2014/main" id="{235D1091-0FDF-B36C-88B7-681B56826B0F}"/>
              </a:ext>
            </a:extLst>
          </p:cNvPr>
          <p:cNvSpPr>
            <a:spLocks noGrp="1"/>
          </p:cNvSpPr>
          <p:nvPr>
            <p:ph type="body" sz="quarter" idx="10"/>
          </p:nvPr>
        </p:nvSpPr>
        <p:spPr/>
        <p:txBody>
          <a:bodyPr/>
          <a:lstStyle/>
          <a:p>
            <a:r>
              <a:rPr lang="en-IN" sz="2000" b="1" dirty="0"/>
              <a:t>Section 50: Interest on delayed payment of tax</a:t>
            </a:r>
          </a:p>
        </p:txBody>
      </p:sp>
      <p:sp>
        <p:nvSpPr>
          <p:cNvPr id="4" name="Text Placeholder 3">
            <a:extLst>
              <a:ext uri="{FF2B5EF4-FFF2-40B4-BE49-F238E27FC236}">
                <a16:creationId xmlns:a16="http://schemas.microsoft.com/office/drawing/2014/main" id="{EB39A0D2-318F-7AF4-E5DA-7BD90DF6ACD8}"/>
              </a:ext>
            </a:extLst>
          </p:cNvPr>
          <p:cNvSpPr>
            <a:spLocks noGrp="1"/>
          </p:cNvSpPr>
          <p:nvPr>
            <p:ph type="body" sz="quarter" idx="12"/>
          </p:nvPr>
        </p:nvSpPr>
        <p:spPr>
          <a:xfrm>
            <a:off x="532971" y="552775"/>
            <a:ext cx="11145600" cy="768085"/>
          </a:xfrm>
        </p:spPr>
        <p:txBody>
          <a:bodyPr>
            <a:normAutofit/>
          </a:bodyPr>
          <a:lstStyle/>
          <a:p>
            <a:r>
              <a:rPr lang="en-IN" sz="3200" b="1" dirty="0"/>
              <a:t>Applicability of interest</a:t>
            </a:r>
          </a:p>
        </p:txBody>
      </p:sp>
    </p:spTree>
    <p:extLst>
      <p:ext uri="{BB962C8B-B14F-4D97-AF65-F5344CB8AC3E}">
        <p14:creationId xmlns:p14="http://schemas.microsoft.com/office/powerpoint/2010/main" val="4947362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985AB5-09BE-A217-A190-9AB39A740CED}"/>
              </a:ext>
            </a:extLst>
          </p:cNvPr>
          <p:cNvSpPr>
            <a:spLocks noGrp="1"/>
          </p:cNvSpPr>
          <p:nvPr>
            <p:ph type="body" sz="quarter" idx="11"/>
          </p:nvPr>
        </p:nvSpPr>
        <p:spPr>
          <a:xfrm>
            <a:off x="523320" y="1813659"/>
            <a:ext cx="11333320" cy="4591672"/>
          </a:xfrm>
        </p:spPr>
        <p:txBody>
          <a:bodyPr>
            <a:normAutofit lnSpcReduction="10000"/>
          </a:bodyPr>
          <a:lstStyle/>
          <a:p>
            <a:pPr marL="0" indent="0" algn="just">
              <a:lnSpc>
                <a:spcPct val="115000"/>
              </a:lnSpc>
              <a:spcAft>
                <a:spcPts val="1067"/>
              </a:spcAft>
              <a:buNone/>
              <a:tabLst>
                <a:tab pos="609570" algn="l"/>
              </a:tabLst>
            </a:pPr>
            <a:r>
              <a:rPr lang="en-IN" sz="1600" b="1" kern="100" dirty="0">
                <a:solidFill>
                  <a:schemeClr val="tx2"/>
                </a:solidFill>
                <a:latin typeface="Kobern" panose="00000500000000000000" pitchFamily="50" charset="0"/>
                <a:ea typeface="Arial" panose="020B0604020202020204" pitchFamily="34" charset="0"/>
                <a:cs typeface="Times New Roman" panose="02020603050405020304" pitchFamily="18" charset="0"/>
              </a:rPr>
              <a:t>Facts: </a:t>
            </a:r>
            <a:r>
              <a:rPr lang="en-IN" sz="1600" kern="100" dirty="0">
                <a:solidFill>
                  <a:schemeClr val="tx2"/>
                </a:solidFill>
                <a:latin typeface="Kobern" panose="00000500000000000000" pitchFamily="50" charset="0"/>
                <a:ea typeface="Arial" panose="020B0604020202020204" pitchFamily="34" charset="0"/>
                <a:cs typeface="Times New Roman" panose="02020603050405020304" pitchFamily="18" charset="0"/>
              </a:rPr>
              <a:t>Interest is demanded from the petitioner for delayed filing of Form GSTR 3B. Department contend that deposit of tax in Electronic Cash Ledger would not amount to payment of tax.</a:t>
            </a:r>
          </a:p>
          <a:p>
            <a:pPr algn="just">
              <a:lnSpc>
                <a:spcPct val="115000"/>
              </a:lnSpc>
              <a:spcAft>
                <a:spcPts val="1067"/>
              </a:spcAft>
              <a:tabLst>
                <a:tab pos="609570" algn="l"/>
              </a:tabLst>
            </a:pPr>
            <a:r>
              <a:rPr lang="en-IN" sz="1600" kern="100" dirty="0">
                <a:solidFill>
                  <a:schemeClr val="tx2"/>
                </a:solidFill>
                <a:latin typeface="Kobern" panose="00000500000000000000" pitchFamily="50" charset="0"/>
                <a:ea typeface="Arial" panose="020B0604020202020204" pitchFamily="34" charset="0"/>
                <a:cs typeface="Times New Roman" panose="02020603050405020304" pitchFamily="18" charset="0"/>
              </a:rPr>
              <a:t>The petitioner could not file the monthly return within time limit prescribed but he discharged GST liability by depositing the tax amounts in Electronic Cash Ledger within due dates. </a:t>
            </a:r>
          </a:p>
          <a:p>
            <a:pPr algn="just">
              <a:lnSpc>
                <a:spcPct val="115000"/>
              </a:lnSpc>
              <a:spcAft>
                <a:spcPts val="1067"/>
              </a:spcAft>
              <a:tabLst>
                <a:tab pos="609570" algn="l"/>
              </a:tabLst>
            </a:pPr>
            <a:r>
              <a:rPr lang="en-IN" sz="1600" kern="100" dirty="0">
                <a:solidFill>
                  <a:schemeClr val="tx2"/>
                </a:solidFill>
                <a:latin typeface="Kobern" panose="00000500000000000000" pitchFamily="50" charset="0"/>
                <a:ea typeface="Arial" panose="020B0604020202020204" pitchFamily="34" charset="0"/>
                <a:cs typeface="Times New Roman" panose="02020603050405020304" pitchFamily="18" charset="0"/>
              </a:rPr>
              <a:t>Due to technical glitches, the entire amount of Transactional Credit did not reflect in Electronic Credit Ledger of the petitioner. </a:t>
            </a:r>
          </a:p>
          <a:p>
            <a:pPr marL="0" indent="0" algn="just">
              <a:lnSpc>
                <a:spcPct val="115000"/>
              </a:lnSpc>
              <a:spcAft>
                <a:spcPts val="1067"/>
              </a:spcAft>
              <a:buNone/>
              <a:tabLst>
                <a:tab pos="609570" algn="l"/>
              </a:tabLst>
            </a:pPr>
            <a:r>
              <a:rPr lang="en-IN" sz="1600" b="1" kern="100" dirty="0">
                <a:solidFill>
                  <a:schemeClr val="tx2"/>
                </a:solidFill>
                <a:latin typeface="Kobern" panose="00000500000000000000" pitchFamily="50" charset="0"/>
                <a:ea typeface="Arial" panose="020B0604020202020204" pitchFamily="34" charset="0"/>
                <a:cs typeface="Times New Roman" panose="02020603050405020304" pitchFamily="18" charset="0"/>
              </a:rPr>
              <a:t>Held: The instance of payment of tax would occur not later than the last date of filing of GSTR 3B and it is immaterial whether GSTR 3B is filed within due date. </a:t>
            </a:r>
          </a:p>
          <a:p>
            <a:pPr algn="just">
              <a:lnSpc>
                <a:spcPct val="115000"/>
              </a:lnSpc>
              <a:spcAft>
                <a:spcPts val="1067"/>
              </a:spcAft>
              <a:tabLst>
                <a:tab pos="609570" algn="l"/>
              </a:tabLst>
            </a:pPr>
            <a:r>
              <a:rPr lang="en-US" sz="1600" b="1" dirty="0">
                <a:solidFill>
                  <a:schemeClr val="tx2"/>
                </a:solidFill>
                <a:latin typeface="Kobern" panose="00000500000000000000" pitchFamily="50" charset="0"/>
              </a:rPr>
              <a:t>Wherever GST has been paid by using Form GST PMT-06, the tax liability will be discharged to that extent.</a:t>
            </a:r>
          </a:p>
          <a:p>
            <a:pPr algn="just">
              <a:lnSpc>
                <a:spcPct val="115000"/>
              </a:lnSpc>
              <a:spcAft>
                <a:spcPts val="1067"/>
              </a:spcAft>
              <a:tabLst>
                <a:tab pos="609570" algn="l"/>
              </a:tabLst>
            </a:pPr>
            <a:r>
              <a:rPr lang="en-US" sz="1600" dirty="0">
                <a:solidFill>
                  <a:schemeClr val="tx2"/>
                </a:solidFill>
                <a:latin typeface="Kobern" panose="00000500000000000000" pitchFamily="50" charset="0"/>
              </a:rPr>
              <a:t>GST amount has been paid by the petitioner by generating GST PMT-06 before the due date, thus, no interest would arise in terms of provisions of Section 50(1). </a:t>
            </a:r>
          </a:p>
          <a:p>
            <a:pPr algn="just">
              <a:lnSpc>
                <a:spcPct val="115000"/>
              </a:lnSpc>
              <a:spcAft>
                <a:spcPts val="1067"/>
              </a:spcAft>
              <a:tabLst>
                <a:tab pos="609570" algn="l"/>
              </a:tabLst>
            </a:pPr>
            <a:r>
              <a:rPr lang="en-US" sz="1600" dirty="0">
                <a:solidFill>
                  <a:schemeClr val="tx2"/>
                </a:solidFill>
                <a:latin typeface="Kobern" panose="00000500000000000000" pitchFamily="50" charset="0"/>
              </a:rPr>
              <a:t>Reliance placed on Gujarat HC judgment in Vishnu Aroma. Differed with the decision of Jharkhand High Court in </a:t>
            </a:r>
            <a:r>
              <a:rPr lang="en-US" sz="1600" i="1" dirty="0">
                <a:solidFill>
                  <a:schemeClr val="tx2"/>
                </a:solidFill>
                <a:latin typeface="Kobern" panose="00000500000000000000" pitchFamily="50" charset="0"/>
              </a:rPr>
              <a:t>RSB Transmission </a:t>
            </a:r>
            <a:r>
              <a:rPr lang="en-US" sz="1600" dirty="0">
                <a:solidFill>
                  <a:schemeClr val="tx2"/>
                </a:solidFill>
                <a:latin typeface="Kobern" panose="00000500000000000000" pitchFamily="50" charset="0"/>
              </a:rPr>
              <a:t>case and Telangana High Court in </a:t>
            </a:r>
            <a:r>
              <a:rPr lang="en-US" sz="1600" i="1" dirty="0">
                <a:solidFill>
                  <a:schemeClr val="tx2"/>
                </a:solidFill>
                <a:latin typeface="Kobern" panose="00000500000000000000" pitchFamily="50" charset="0"/>
              </a:rPr>
              <a:t>Megha Engineering</a:t>
            </a:r>
            <a:r>
              <a:rPr lang="en-US" sz="1600" dirty="0">
                <a:solidFill>
                  <a:schemeClr val="tx2"/>
                </a:solidFill>
                <a:latin typeface="Kobern" panose="00000500000000000000" pitchFamily="50" charset="0"/>
              </a:rPr>
              <a:t> case</a:t>
            </a:r>
          </a:p>
          <a:p>
            <a:pPr algn="just">
              <a:lnSpc>
                <a:spcPct val="115000"/>
              </a:lnSpc>
              <a:spcAft>
                <a:spcPts val="1067"/>
              </a:spcAft>
              <a:tabLst>
                <a:tab pos="609570" algn="l"/>
              </a:tabLst>
            </a:pPr>
            <a:endParaRPr lang="en-US" sz="1600" dirty="0">
              <a:solidFill>
                <a:schemeClr val="tx2"/>
              </a:solidFill>
              <a:latin typeface="Kobern" panose="00000500000000000000" pitchFamily="50" charset="0"/>
            </a:endParaRPr>
          </a:p>
        </p:txBody>
      </p:sp>
      <p:sp>
        <p:nvSpPr>
          <p:cNvPr id="3" name="Text Placeholder 2">
            <a:extLst>
              <a:ext uri="{FF2B5EF4-FFF2-40B4-BE49-F238E27FC236}">
                <a16:creationId xmlns:a16="http://schemas.microsoft.com/office/drawing/2014/main" id="{38C397A7-30B0-CA44-0A9B-49BBA8E584DF}"/>
              </a:ext>
            </a:extLst>
          </p:cNvPr>
          <p:cNvSpPr>
            <a:spLocks noGrp="1"/>
          </p:cNvSpPr>
          <p:nvPr>
            <p:ph type="body" sz="quarter" idx="10"/>
          </p:nvPr>
        </p:nvSpPr>
        <p:spPr/>
        <p:txBody>
          <a:bodyPr>
            <a:normAutofit fontScale="92500"/>
          </a:bodyPr>
          <a:lstStyle/>
          <a:p>
            <a:r>
              <a:rPr lang="en-US" b="1" dirty="0"/>
              <a:t>M/s Eicher Motors Ltd. vs. Superintendent of GST and Central Excise &amp; </a:t>
            </a:r>
            <a:r>
              <a:rPr lang="en-US" b="1" dirty="0" err="1"/>
              <a:t>Ors</a:t>
            </a:r>
            <a:r>
              <a:rPr lang="en-US" b="1" dirty="0"/>
              <a:t>. (2024-VIL-72-MAD)</a:t>
            </a:r>
            <a:endParaRPr lang="en-IN" b="1" dirty="0"/>
          </a:p>
        </p:txBody>
      </p:sp>
      <p:sp>
        <p:nvSpPr>
          <p:cNvPr id="4" name="Text Placeholder 3">
            <a:extLst>
              <a:ext uri="{FF2B5EF4-FFF2-40B4-BE49-F238E27FC236}">
                <a16:creationId xmlns:a16="http://schemas.microsoft.com/office/drawing/2014/main" id="{43CCFF40-03C0-E57D-CA7B-C1B339C90FD3}"/>
              </a:ext>
            </a:extLst>
          </p:cNvPr>
          <p:cNvSpPr>
            <a:spLocks noGrp="1"/>
          </p:cNvSpPr>
          <p:nvPr>
            <p:ph type="body" sz="quarter" idx="12"/>
          </p:nvPr>
        </p:nvSpPr>
        <p:spPr/>
        <p:txBody>
          <a:bodyPr>
            <a:normAutofit fontScale="70000" lnSpcReduction="20000"/>
          </a:bodyPr>
          <a:lstStyle/>
          <a:p>
            <a:pPr algn="just"/>
            <a:r>
              <a:rPr lang="en-IN" b="1" dirty="0"/>
              <a:t>Whether interest is leviable on the GST amount deposited into the Electronic cash ledger within due date?</a:t>
            </a:r>
          </a:p>
        </p:txBody>
      </p:sp>
    </p:spTree>
    <p:extLst>
      <p:ext uri="{BB962C8B-B14F-4D97-AF65-F5344CB8AC3E}">
        <p14:creationId xmlns:p14="http://schemas.microsoft.com/office/powerpoint/2010/main" val="1565137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985AB5-09BE-A217-A190-9AB39A740CED}"/>
              </a:ext>
            </a:extLst>
          </p:cNvPr>
          <p:cNvSpPr>
            <a:spLocks noGrp="1"/>
          </p:cNvSpPr>
          <p:nvPr>
            <p:ph type="body" sz="quarter" idx="11"/>
          </p:nvPr>
        </p:nvSpPr>
        <p:spPr>
          <a:xfrm>
            <a:off x="523320" y="1813659"/>
            <a:ext cx="11333320" cy="4591672"/>
          </a:xfrm>
        </p:spPr>
        <p:txBody>
          <a:bodyPr>
            <a:normAutofit/>
          </a:bodyPr>
          <a:lstStyle/>
          <a:p>
            <a:pPr marL="0" indent="0" algn="just">
              <a:lnSpc>
                <a:spcPct val="115000"/>
              </a:lnSpc>
              <a:spcAft>
                <a:spcPts val="1067"/>
              </a:spcAft>
              <a:buNone/>
              <a:tabLst>
                <a:tab pos="609570" algn="l"/>
              </a:tabLst>
            </a:pPr>
            <a:r>
              <a:rPr lang="en-IN" sz="1600" b="1" kern="100" dirty="0">
                <a:solidFill>
                  <a:schemeClr val="tx2"/>
                </a:solidFill>
                <a:latin typeface="Kobern" panose="00000500000000000000" pitchFamily="50" charset="0"/>
                <a:ea typeface="Arial" panose="020B0604020202020204" pitchFamily="34" charset="0"/>
                <a:cs typeface="Times New Roman" panose="02020603050405020304" pitchFamily="18" charset="0"/>
              </a:rPr>
              <a:t>Issue: </a:t>
            </a:r>
            <a:r>
              <a:rPr lang="en-IN" sz="1600" kern="100" dirty="0">
                <a:solidFill>
                  <a:schemeClr val="tx2"/>
                </a:solidFill>
                <a:latin typeface="Kobern" panose="00000500000000000000" pitchFamily="50" charset="0"/>
                <a:ea typeface="Arial" panose="020B0604020202020204" pitchFamily="34" charset="0"/>
                <a:cs typeface="Times New Roman" panose="02020603050405020304" pitchFamily="18" charset="0"/>
              </a:rPr>
              <a:t>Applicability of interest on payment through credit ledger (delay in filing return)</a:t>
            </a:r>
          </a:p>
          <a:p>
            <a:pPr algn="just">
              <a:lnSpc>
                <a:spcPct val="115000"/>
              </a:lnSpc>
              <a:spcAft>
                <a:spcPts val="1067"/>
              </a:spcAft>
              <a:tabLst>
                <a:tab pos="609570" algn="l"/>
              </a:tabLst>
            </a:pPr>
            <a:r>
              <a:rPr lang="en-IN" sz="1600" kern="100" dirty="0">
                <a:solidFill>
                  <a:schemeClr val="tx2"/>
                </a:solidFill>
                <a:latin typeface="Kobern" panose="00000500000000000000" pitchFamily="50" charset="0"/>
                <a:ea typeface="Arial" panose="020B0604020202020204" pitchFamily="34" charset="0"/>
                <a:cs typeface="Times New Roman" panose="02020603050405020304" pitchFamily="18" charset="0"/>
              </a:rPr>
              <a:t>It was contended that interest under Section 50(1) is only leviable when debit is made from cash ledger.</a:t>
            </a:r>
          </a:p>
          <a:p>
            <a:pPr marL="0" indent="0" algn="just">
              <a:lnSpc>
                <a:spcPct val="115000"/>
              </a:lnSpc>
              <a:spcAft>
                <a:spcPts val="1067"/>
              </a:spcAft>
              <a:buNone/>
              <a:tabLst>
                <a:tab pos="609570" algn="l"/>
              </a:tabLst>
            </a:pPr>
            <a:r>
              <a:rPr lang="en-IN" sz="1600" b="1" kern="100" dirty="0">
                <a:solidFill>
                  <a:schemeClr val="tx2"/>
                </a:solidFill>
                <a:latin typeface="Kobern" panose="00000500000000000000" pitchFamily="50" charset="0"/>
                <a:ea typeface="Arial" panose="020B0604020202020204" pitchFamily="34" charset="0"/>
                <a:cs typeface="Times New Roman" panose="02020603050405020304" pitchFamily="18" charset="0"/>
              </a:rPr>
              <a:t>Held: As per Section 50(1), interest liability would be automatic, whether the payment be made from the Credit Ledger or Cash Ledger. </a:t>
            </a:r>
          </a:p>
          <a:p>
            <a:pPr algn="just">
              <a:lnSpc>
                <a:spcPct val="115000"/>
              </a:lnSpc>
              <a:spcAft>
                <a:spcPts val="1067"/>
              </a:spcAft>
              <a:tabLst>
                <a:tab pos="609570" algn="l"/>
              </a:tabLst>
            </a:pPr>
            <a:r>
              <a:rPr lang="en-US" sz="1600" dirty="0">
                <a:solidFill>
                  <a:schemeClr val="tx2"/>
                </a:solidFill>
                <a:latin typeface="Kobern" panose="00000500000000000000" pitchFamily="50" charset="0"/>
              </a:rPr>
              <a:t>The payment of tax and furnishing of return occur simultaneously. Credit becomes due only on filing of return</a:t>
            </a:r>
          </a:p>
          <a:p>
            <a:pPr algn="just">
              <a:lnSpc>
                <a:spcPct val="115000"/>
              </a:lnSpc>
              <a:spcAft>
                <a:spcPts val="1067"/>
              </a:spcAft>
              <a:tabLst>
                <a:tab pos="609570" algn="l"/>
              </a:tabLst>
            </a:pPr>
            <a:r>
              <a:rPr lang="en-US" sz="1600" dirty="0">
                <a:solidFill>
                  <a:schemeClr val="tx2"/>
                </a:solidFill>
                <a:latin typeface="Kobern" panose="00000500000000000000" pitchFamily="50" charset="0"/>
              </a:rPr>
              <a:t>Proviso introduced not to rectify credit ledger anomaly. It is only introduced to ensure assessee does not claim payment is complete upon deposit to cash ledger (and that payment is complete only upon debit from cash ledger)</a:t>
            </a:r>
          </a:p>
          <a:p>
            <a:pPr algn="just">
              <a:lnSpc>
                <a:spcPct val="115000"/>
              </a:lnSpc>
              <a:spcAft>
                <a:spcPts val="1067"/>
              </a:spcAft>
              <a:tabLst>
                <a:tab pos="609570" algn="l"/>
              </a:tabLst>
            </a:pPr>
            <a:r>
              <a:rPr lang="en-US" sz="1600" dirty="0">
                <a:solidFill>
                  <a:schemeClr val="tx2"/>
                </a:solidFill>
                <a:latin typeface="Kobern" panose="00000500000000000000" pitchFamily="50" charset="0"/>
              </a:rPr>
              <a:t>Two conflicting judgments of single judge – that levying interest followed</a:t>
            </a:r>
          </a:p>
          <a:p>
            <a:pPr algn="just">
              <a:lnSpc>
                <a:spcPct val="115000"/>
              </a:lnSpc>
              <a:spcAft>
                <a:spcPts val="1067"/>
              </a:spcAft>
              <a:tabLst>
                <a:tab pos="609570" algn="l"/>
              </a:tabLst>
            </a:pPr>
            <a:endParaRPr lang="en-US" sz="1600" dirty="0">
              <a:solidFill>
                <a:schemeClr val="tx2"/>
              </a:solidFill>
              <a:latin typeface="Kobern" panose="00000500000000000000" pitchFamily="50" charset="0"/>
            </a:endParaRPr>
          </a:p>
        </p:txBody>
      </p:sp>
      <p:sp>
        <p:nvSpPr>
          <p:cNvPr id="3" name="Text Placeholder 2">
            <a:extLst>
              <a:ext uri="{FF2B5EF4-FFF2-40B4-BE49-F238E27FC236}">
                <a16:creationId xmlns:a16="http://schemas.microsoft.com/office/drawing/2014/main" id="{38C397A7-30B0-CA44-0A9B-49BBA8E584DF}"/>
              </a:ext>
            </a:extLst>
          </p:cNvPr>
          <p:cNvSpPr>
            <a:spLocks noGrp="1"/>
          </p:cNvSpPr>
          <p:nvPr>
            <p:ph type="body" sz="quarter" idx="10"/>
          </p:nvPr>
        </p:nvSpPr>
        <p:spPr/>
        <p:txBody>
          <a:bodyPr>
            <a:normAutofit/>
          </a:bodyPr>
          <a:lstStyle/>
          <a:p>
            <a:r>
              <a:rPr lang="en-US" sz="2000" b="1" dirty="0" err="1"/>
              <a:t>Sincon</a:t>
            </a:r>
            <a:r>
              <a:rPr lang="en-US" sz="2000" b="1" dirty="0"/>
              <a:t> Infrastructure Pvt. Ltd. vs. Union of India &amp; </a:t>
            </a:r>
            <a:r>
              <a:rPr lang="en-US" sz="2000" b="1" dirty="0" err="1"/>
              <a:t>Ors</a:t>
            </a:r>
            <a:r>
              <a:rPr lang="en-US" sz="2000" b="1" dirty="0"/>
              <a:t>. (2024-VIL-366-PAT)</a:t>
            </a:r>
            <a:endParaRPr lang="en-IN" sz="2000" b="1" dirty="0"/>
          </a:p>
        </p:txBody>
      </p:sp>
      <p:sp>
        <p:nvSpPr>
          <p:cNvPr id="4" name="Text Placeholder 3">
            <a:extLst>
              <a:ext uri="{FF2B5EF4-FFF2-40B4-BE49-F238E27FC236}">
                <a16:creationId xmlns:a16="http://schemas.microsoft.com/office/drawing/2014/main" id="{43CCFF40-03C0-E57D-CA7B-C1B339C90FD3}"/>
              </a:ext>
            </a:extLst>
          </p:cNvPr>
          <p:cNvSpPr>
            <a:spLocks noGrp="1"/>
          </p:cNvSpPr>
          <p:nvPr>
            <p:ph type="body" sz="quarter" idx="12"/>
          </p:nvPr>
        </p:nvSpPr>
        <p:spPr>
          <a:xfrm>
            <a:off x="532972" y="728247"/>
            <a:ext cx="11145600" cy="400771"/>
          </a:xfrm>
        </p:spPr>
        <p:txBody>
          <a:bodyPr>
            <a:noAutofit/>
          </a:bodyPr>
          <a:lstStyle/>
          <a:p>
            <a:r>
              <a:rPr lang="en-IN" sz="2800" b="1" dirty="0"/>
              <a:t>Whether interest applicable on payment made from credit ledger?</a:t>
            </a:r>
          </a:p>
        </p:txBody>
      </p:sp>
      <p:sp>
        <p:nvSpPr>
          <p:cNvPr id="5" name="Text Placeholder 1">
            <a:extLst>
              <a:ext uri="{FF2B5EF4-FFF2-40B4-BE49-F238E27FC236}">
                <a16:creationId xmlns:a16="http://schemas.microsoft.com/office/drawing/2014/main" id="{C4E3EA70-E9E6-369B-D0D9-9213D6B28D2D}"/>
              </a:ext>
            </a:extLst>
          </p:cNvPr>
          <p:cNvSpPr txBox="1">
            <a:spLocks/>
          </p:cNvSpPr>
          <p:nvPr/>
        </p:nvSpPr>
        <p:spPr>
          <a:xfrm>
            <a:off x="532972" y="5112463"/>
            <a:ext cx="11191080" cy="1292869"/>
          </a:xfrm>
          <a:prstGeom prst="rect">
            <a:avLst/>
          </a:prstGeom>
        </p:spPr>
        <p:txBody>
          <a:bodyPr vert="horz" lIns="91440" tIns="45720" rIns="91440" bIns="45720" rtlCol="0" anchor="t">
            <a:noAutofit/>
          </a:bodyPr>
          <a:lstStyle>
            <a:lvl1pPr marL="380990" marR="0" indent="-380990" algn="l" defTabSz="121917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2133" b="0" i="0" kern="1200" baseline="0">
                <a:solidFill>
                  <a:schemeClr val="tx1"/>
                </a:solidFill>
                <a:latin typeface="Kobern" pitchFamily="2" charset="77"/>
                <a:ea typeface="+mn-ea"/>
                <a:cs typeface="Arial" pitchFamily="34" charset="0"/>
              </a:defRPr>
            </a:lvl1pPr>
            <a:lvl2pPr marL="685800" indent="-228600" algn="l" defTabSz="914400" rtl="0" eaLnBrk="1" latinLnBrk="0" hangingPunct="1">
              <a:lnSpc>
                <a:spcPct val="90000"/>
              </a:lnSpc>
              <a:spcBef>
                <a:spcPts val="500"/>
              </a:spcBef>
              <a:buSzPct val="70000"/>
              <a:buFont typeface="Arial" panose="020B0604020202020204" pitchFamily="34" charset="0"/>
              <a:buChar char="•"/>
              <a:defRPr sz="2133" b="0" i="0" kern="1200">
                <a:solidFill>
                  <a:schemeClr val="tx1">
                    <a:lumMod val="65000"/>
                    <a:lumOff val="35000"/>
                  </a:schemeClr>
                </a:solidFill>
                <a:latin typeface="Kobern" pitchFamily="2" charset="77"/>
                <a:ea typeface="+mn-ea"/>
                <a:cs typeface="+mn-cs"/>
              </a:defRPr>
            </a:lvl2pPr>
            <a:lvl3pPr marL="1142971" indent="0" algn="l" defTabSz="914400" rtl="0" eaLnBrk="1" latinLnBrk="0" hangingPunct="1">
              <a:lnSpc>
                <a:spcPct val="90000"/>
              </a:lnSpc>
              <a:spcBef>
                <a:spcPts val="500"/>
              </a:spcBef>
              <a:buFont typeface="Courier New" panose="02070309020205020404" pitchFamily="49" charset="0"/>
              <a:buNone/>
              <a:defRPr sz="1867" b="0" i="0" kern="1200">
                <a:solidFill>
                  <a:schemeClr val="tx1">
                    <a:lumMod val="65000"/>
                    <a:lumOff val="35000"/>
                  </a:schemeClr>
                </a:solidFill>
                <a:latin typeface="Kober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625519">
              <a:lnSpc>
                <a:spcPct val="115000"/>
              </a:lnSpc>
              <a:spcAft>
                <a:spcPts val="1067"/>
              </a:spcAft>
              <a:buNone/>
              <a:tabLst>
                <a:tab pos="609570" algn="l"/>
              </a:tabLst>
            </a:pPr>
            <a:r>
              <a:rPr lang="en-IN" sz="1400" b="1" kern="100" dirty="0">
                <a:solidFill>
                  <a:schemeClr val="accent3"/>
                </a:solidFill>
                <a:latin typeface="Kobern" panose="00000500000000000000" pitchFamily="50" charset="0"/>
                <a:ea typeface="Arial" panose="020B0604020202020204" pitchFamily="34" charset="0"/>
                <a:cs typeface="Times New Roman" panose="02020603050405020304" pitchFamily="18" charset="0"/>
              </a:rPr>
              <a:t>Aspects for discussion:</a:t>
            </a:r>
          </a:p>
          <a:p>
            <a:pPr marL="507974" indent="-507974" algn="just" defTabSz="1625519">
              <a:lnSpc>
                <a:spcPct val="115000"/>
              </a:lnSpc>
              <a:spcAft>
                <a:spcPts val="1067"/>
              </a:spcAft>
              <a:tabLst>
                <a:tab pos="609570" algn="l"/>
              </a:tabLst>
            </a:pPr>
            <a:r>
              <a:rPr lang="en-US" sz="1400" b="1" dirty="0">
                <a:solidFill>
                  <a:schemeClr val="accent3"/>
                </a:solidFill>
                <a:latin typeface="Kobern" panose="00000500000000000000" pitchFamily="50" charset="0"/>
              </a:rPr>
              <a:t>Rule 88B, 31st GST Council meeting (Dec 18) - Changes in Section 50(1) for payment of interest on net liability (Agenda 7) </a:t>
            </a:r>
          </a:p>
          <a:p>
            <a:pPr marL="507974" indent="-507974" algn="just" defTabSz="1625519">
              <a:lnSpc>
                <a:spcPct val="115000"/>
              </a:lnSpc>
              <a:spcAft>
                <a:spcPts val="1067"/>
              </a:spcAft>
              <a:tabLst>
                <a:tab pos="609570" algn="l"/>
              </a:tabLst>
            </a:pPr>
            <a:r>
              <a:rPr lang="en-US" sz="1400" b="1" dirty="0">
                <a:solidFill>
                  <a:schemeClr val="accent3"/>
                </a:solidFill>
                <a:latin typeface="Kobern" panose="00000500000000000000" pitchFamily="50" charset="0"/>
              </a:rPr>
              <a:t>Payment through DRC-03 vs payment through returns (delayed filing)</a:t>
            </a:r>
          </a:p>
        </p:txBody>
      </p:sp>
    </p:spTree>
    <p:extLst>
      <p:ext uri="{BB962C8B-B14F-4D97-AF65-F5344CB8AC3E}">
        <p14:creationId xmlns:p14="http://schemas.microsoft.com/office/powerpoint/2010/main" val="11009216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DC4BB58-71E0-5348-8595-3BEC91131F95}"/>
              </a:ext>
            </a:extLst>
          </p:cNvPr>
          <p:cNvSpPr>
            <a:spLocks noGrp="1"/>
          </p:cNvSpPr>
          <p:nvPr>
            <p:ph type="body" sz="quarter" idx="13"/>
          </p:nvPr>
        </p:nvSpPr>
        <p:spPr/>
        <p:txBody>
          <a:bodyPr/>
          <a:lstStyle/>
          <a:p>
            <a:r>
              <a:rPr lang="en-US" dirty="0" err="1"/>
              <a:t>www.lakshmisri.com</a:t>
            </a:r>
            <a:endParaRPr lang="en-US" dirty="0"/>
          </a:p>
        </p:txBody>
      </p:sp>
      <p:sp>
        <p:nvSpPr>
          <p:cNvPr id="8" name="Text Placeholder 7">
            <a:extLst>
              <a:ext uri="{FF2B5EF4-FFF2-40B4-BE49-F238E27FC236}">
                <a16:creationId xmlns:a16="http://schemas.microsoft.com/office/drawing/2014/main" id="{7980DA73-FC69-754D-A5B9-8FD5CF0C67CC}"/>
              </a:ext>
            </a:extLst>
          </p:cNvPr>
          <p:cNvSpPr>
            <a:spLocks noGrp="1"/>
          </p:cNvSpPr>
          <p:nvPr>
            <p:ph type="body" sz="quarter" idx="14"/>
          </p:nvPr>
        </p:nvSpPr>
        <p:spPr/>
        <p:txBody>
          <a:bodyPr/>
          <a:lstStyle/>
          <a:p>
            <a:pPr lvl="0"/>
            <a:r>
              <a:rPr lang="en-US" altLang="ko-KR" dirty="0"/>
              <a:t>Committed to International Standards in Information Security</a:t>
            </a:r>
          </a:p>
        </p:txBody>
      </p:sp>
      <p:sp>
        <p:nvSpPr>
          <p:cNvPr id="10" name="Text Placeholder 9">
            <a:extLst>
              <a:ext uri="{FF2B5EF4-FFF2-40B4-BE49-F238E27FC236}">
                <a16:creationId xmlns:a16="http://schemas.microsoft.com/office/drawing/2014/main" id="{AA88B188-DBEC-9A4F-AC63-169A2E128DF2}"/>
              </a:ext>
            </a:extLst>
          </p:cNvPr>
          <p:cNvSpPr>
            <a:spLocks noGrp="1"/>
          </p:cNvSpPr>
          <p:nvPr>
            <p:ph type="body" sz="quarter" idx="17"/>
          </p:nvPr>
        </p:nvSpPr>
        <p:spPr/>
        <p:txBody>
          <a:bodyPr>
            <a:normAutofit fontScale="77500" lnSpcReduction="20000"/>
          </a:bodyPr>
          <a:lstStyle/>
          <a:p>
            <a:pPr lvl="0"/>
            <a:r>
              <a:rPr lang="en-US" altLang="ko-KR" cap="all" dirty="0"/>
              <a:t>New Delhi</a:t>
            </a:r>
          </a:p>
          <a:p>
            <a:pPr lvl="0"/>
            <a:r>
              <a:rPr lang="en-US" altLang="ko-KR" dirty="0" err="1"/>
              <a:t>Lsdel@lakshmisri.com</a:t>
            </a:r>
            <a:endParaRPr lang="en-US" altLang="ko-KR" dirty="0"/>
          </a:p>
          <a:p>
            <a:pPr lvl="0"/>
            <a:endParaRPr lang="en-US" altLang="ko-KR" dirty="0"/>
          </a:p>
          <a:p>
            <a:pPr lvl="0"/>
            <a:r>
              <a:rPr lang="en-US" altLang="ko-KR" cap="all" dirty="0"/>
              <a:t>Mumbai</a:t>
            </a:r>
          </a:p>
          <a:p>
            <a:pPr lvl="0"/>
            <a:r>
              <a:rPr lang="en-US" altLang="ko-KR" dirty="0" err="1"/>
              <a:t>Lsbom@lakshmisri.com</a:t>
            </a:r>
            <a:endParaRPr lang="en-US" altLang="ko-KR" dirty="0"/>
          </a:p>
          <a:p>
            <a:pPr lvl="0"/>
            <a:endParaRPr lang="en-US" altLang="ko-KR" dirty="0"/>
          </a:p>
          <a:p>
            <a:pPr lvl="0"/>
            <a:r>
              <a:rPr lang="en-US" altLang="ko-KR" cap="all" dirty="0"/>
              <a:t>Chennai</a:t>
            </a:r>
          </a:p>
          <a:p>
            <a:pPr lvl="0"/>
            <a:r>
              <a:rPr lang="en-US" altLang="ko-KR" dirty="0" err="1"/>
              <a:t>Lsmds@lakshmisri.com</a:t>
            </a:r>
            <a:endParaRPr lang="en-US" altLang="ko-KR" dirty="0"/>
          </a:p>
          <a:p>
            <a:pPr lvl="0"/>
            <a:endParaRPr lang="en-US" altLang="ko-KR" dirty="0"/>
          </a:p>
          <a:p>
            <a:pPr lvl="0"/>
            <a:r>
              <a:rPr lang="en-US" altLang="ko-KR" cap="all" dirty="0"/>
              <a:t>Bengaluru</a:t>
            </a:r>
          </a:p>
          <a:p>
            <a:pPr lvl="0"/>
            <a:r>
              <a:rPr lang="en-US" altLang="ko-KR" dirty="0" err="1"/>
              <a:t>Lsblr@lakshmisri.com</a:t>
            </a:r>
            <a:endParaRPr lang="en-US" altLang="ko-KR" dirty="0"/>
          </a:p>
          <a:p>
            <a:pPr lvl="0"/>
            <a:endParaRPr lang="en-US" altLang="ko-KR" dirty="0"/>
          </a:p>
          <a:p>
            <a:pPr lvl="0"/>
            <a:r>
              <a:rPr lang="en-US" altLang="ko-KR" cap="all" dirty="0"/>
              <a:t>Hyderabad</a:t>
            </a:r>
          </a:p>
          <a:p>
            <a:pPr lvl="0"/>
            <a:r>
              <a:rPr lang="en-US" altLang="ko-KR" dirty="0" err="1"/>
              <a:t>Lshyd@lakshmisri.com</a:t>
            </a:r>
            <a:endParaRPr lang="en-US" altLang="ko-KR" dirty="0"/>
          </a:p>
          <a:p>
            <a:pPr lvl="0"/>
            <a:endParaRPr lang="en-US" altLang="ko-KR" dirty="0"/>
          </a:p>
          <a:p>
            <a:pPr lvl="0"/>
            <a:r>
              <a:rPr lang="en-US" altLang="ko-KR" cap="all" dirty="0"/>
              <a:t>Ahmedabad</a:t>
            </a:r>
          </a:p>
          <a:p>
            <a:pPr lvl="0"/>
            <a:r>
              <a:rPr lang="en-US" altLang="ko-KR" dirty="0" err="1"/>
              <a:t>Lsahd@lakshmisri.com</a:t>
            </a:r>
            <a:endParaRPr lang="en-US" altLang="ko-KR" dirty="0"/>
          </a:p>
          <a:p>
            <a:pPr lvl="0"/>
            <a:endParaRPr lang="en-US" altLang="ko-KR" dirty="0"/>
          </a:p>
          <a:p>
            <a:pPr lvl="0"/>
            <a:r>
              <a:rPr lang="en-US" altLang="ko-KR" cap="all" dirty="0"/>
              <a:t>Pune</a:t>
            </a:r>
          </a:p>
          <a:p>
            <a:pPr lvl="0"/>
            <a:r>
              <a:rPr lang="en-US" altLang="ko-KR" dirty="0" err="1"/>
              <a:t>Lspune@lakshmisri.com</a:t>
            </a:r>
            <a:endParaRPr lang="en-US" altLang="ko-KR" dirty="0"/>
          </a:p>
          <a:p>
            <a:pPr lvl="0"/>
            <a:endParaRPr lang="en-US" altLang="ko-KR" dirty="0"/>
          </a:p>
          <a:p>
            <a:pPr lvl="0"/>
            <a:endParaRPr lang="en-US" altLang="ko-KR" dirty="0"/>
          </a:p>
        </p:txBody>
      </p:sp>
      <p:sp>
        <p:nvSpPr>
          <p:cNvPr id="11" name="Text Placeholder 10">
            <a:extLst>
              <a:ext uri="{FF2B5EF4-FFF2-40B4-BE49-F238E27FC236}">
                <a16:creationId xmlns:a16="http://schemas.microsoft.com/office/drawing/2014/main" id="{B06B4E93-B65C-F74A-AFBC-102985ED62BF}"/>
              </a:ext>
            </a:extLst>
          </p:cNvPr>
          <p:cNvSpPr>
            <a:spLocks noGrp="1"/>
          </p:cNvSpPr>
          <p:nvPr>
            <p:ph type="body" sz="quarter" idx="18"/>
          </p:nvPr>
        </p:nvSpPr>
        <p:spPr>
          <a:xfrm>
            <a:off x="9031805" y="1053710"/>
            <a:ext cx="2208243" cy="4583535"/>
          </a:xfrm>
        </p:spPr>
        <p:txBody>
          <a:bodyPr>
            <a:normAutofit fontScale="77500" lnSpcReduction="20000"/>
          </a:bodyPr>
          <a:lstStyle/>
          <a:p>
            <a:pPr lvl="0"/>
            <a:r>
              <a:rPr lang="en-US" altLang="ko-KR" cap="all" dirty="0">
                <a:solidFill>
                  <a:schemeClr val="tx1">
                    <a:lumMod val="75000"/>
                    <a:lumOff val="25000"/>
                  </a:schemeClr>
                </a:solidFill>
              </a:rPr>
              <a:t>Kolkata</a:t>
            </a:r>
          </a:p>
          <a:p>
            <a:pPr lvl="0"/>
            <a:r>
              <a:rPr lang="en-US" altLang="ko-KR" dirty="0" err="1">
                <a:solidFill>
                  <a:schemeClr val="tx1">
                    <a:lumMod val="75000"/>
                    <a:lumOff val="25000"/>
                  </a:schemeClr>
                </a:solidFill>
              </a:rPr>
              <a:t>Lskolkata@lakshmisri.com</a:t>
            </a:r>
            <a:endParaRPr lang="en-US" altLang="ko-KR" dirty="0">
              <a:solidFill>
                <a:schemeClr val="tx1">
                  <a:lumMod val="75000"/>
                  <a:lumOff val="25000"/>
                </a:schemeClr>
              </a:solidFill>
            </a:endParaRPr>
          </a:p>
          <a:p>
            <a:pPr lvl="0"/>
            <a:endParaRPr lang="en-US" altLang="ko-KR" dirty="0">
              <a:solidFill>
                <a:schemeClr val="tx1">
                  <a:lumMod val="75000"/>
                  <a:lumOff val="25000"/>
                </a:schemeClr>
              </a:solidFill>
            </a:endParaRPr>
          </a:p>
          <a:p>
            <a:pPr lvl="0"/>
            <a:r>
              <a:rPr lang="en-US" altLang="ko-KR" cap="all" dirty="0">
                <a:solidFill>
                  <a:schemeClr val="tx1">
                    <a:lumMod val="75000"/>
                    <a:lumOff val="25000"/>
                  </a:schemeClr>
                </a:solidFill>
              </a:rPr>
              <a:t>Chandigarh</a:t>
            </a:r>
          </a:p>
          <a:p>
            <a:pPr lvl="0"/>
            <a:r>
              <a:rPr lang="en-US" altLang="ko-KR" dirty="0" err="1">
                <a:solidFill>
                  <a:schemeClr val="tx1">
                    <a:lumMod val="75000"/>
                    <a:lumOff val="25000"/>
                  </a:schemeClr>
                </a:solidFill>
              </a:rPr>
              <a:t>Lschd@lakshmisri.com</a:t>
            </a:r>
            <a:endParaRPr lang="en-US" altLang="ko-KR" dirty="0">
              <a:solidFill>
                <a:schemeClr val="tx1">
                  <a:lumMod val="75000"/>
                  <a:lumOff val="25000"/>
                </a:schemeClr>
              </a:solidFill>
            </a:endParaRPr>
          </a:p>
          <a:p>
            <a:pPr lvl="0"/>
            <a:endParaRPr lang="en-US" altLang="ko-KR" dirty="0">
              <a:solidFill>
                <a:schemeClr val="tx1">
                  <a:lumMod val="75000"/>
                  <a:lumOff val="25000"/>
                </a:schemeClr>
              </a:solidFill>
            </a:endParaRPr>
          </a:p>
          <a:p>
            <a:pPr lvl="0"/>
            <a:r>
              <a:rPr lang="en-US" altLang="ko-KR" cap="all" dirty="0">
                <a:solidFill>
                  <a:schemeClr val="tx1">
                    <a:lumMod val="75000"/>
                    <a:lumOff val="25000"/>
                  </a:schemeClr>
                </a:solidFill>
              </a:rPr>
              <a:t>Gurugram</a:t>
            </a:r>
          </a:p>
          <a:p>
            <a:pPr lvl="0"/>
            <a:r>
              <a:rPr lang="en-US" altLang="ko-KR" dirty="0" err="1">
                <a:solidFill>
                  <a:schemeClr val="tx1">
                    <a:lumMod val="75000"/>
                    <a:lumOff val="25000"/>
                  </a:schemeClr>
                </a:solidFill>
              </a:rPr>
              <a:t>Lsgurgaon@lakshmisri.com</a:t>
            </a:r>
            <a:endParaRPr lang="en-US" altLang="ko-KR" dirty="0">
              <a:solidFill>
                <a:schemeClr val="tx1">
                  <a:lumMod val="75000"/>
                  <a:lumOff val="25000"/>
                </a:schemeClr>
              </a:solidFill>
            </a:endParaRPr>
          </a:p>
          <a:p>
            <a:pPr lvl="0"/>
            <a:endParaRPr lang="en-US" altLang="ko-KR" dirty="0">
              <a:solidFill>
                <a:schemeClr val="tx1">
                  <a:lumMod val="75000"/>
                  <a:lumOff val="25000"/>
                </a:schemeClr>
              </a:solidFill>
            </a:endParaRPr>
          </a:p>
          <a:p>
            <a:pPr lvl="0"/>
            <a:r>
              <a:rPr lang="en-US" altLang="ko-KR" cap="all" dirty="0" err="1">
                <a:solidFill>
                  <a:schemeClr val="tx1">
                    <a:lumMod val="75000"/>
                    <a:lumOff val="25000"/>
                  </a:schemeClr>
                </a:solidFill>
              </a:rPr>
              <a:t>Prayagraj</a:t>
            </a:r>
            <a:endParaRPr lang="en-US" altLang="ko-KR" cap="all" dirty="0">
              <a:solidFill>
                <a:schemeClr val="tx1">
                  <a:lumMod val="75000"/>
                  <a:lumOff val="25000"/>
                </a:schemeClr>
              </a:solidFill>
            </a:endParaRPr>
          </a:p>
          <a:p>
            <a:pPr lvl="0"/>
            <a:r>
              <a:rPr lang="en-US" altLang="ko-KR" dirty="0" err="1">
                <a:solidFill>
                  <a:schemeClr val="tx1">
                    <a:lumMod val="75000"/>
                    <a:lumOff val="25000"/>
                  </a:schemeClr>
                </a:solidFill>
              </a:rPr>
              <a:t>Lsallahabad@lakshmisri.com</a:t>
            </a:r>
            <a:endParaRPr lang="en-US" altLang="ko-KR" dirty="0">
              <a:solidFill>
                <a:schemeClr val="tx1">
                  <a:lumMod val="75000"/>
                  <a:lumOff val="25000"/>
                </a:schemeClr>
              </a:solidFill>
            </a:endParaRPr>
          </a:p>
          <a:p>
            <a:pPr lvl="0"/>
            <a:endParaRPr lang="en-US" altLang="ko-KR" dirty="0">
              <a:solidFill>
                <a:schemeClr val="tx1">
                  <a:lumMod val="75000"/>
                  <a:lumOff val="25000"/>
                </a:schemeClr>
              </a:solidFill>
            </a:endParaRPr>
          </a:p>
          <a:p>
            <a:pPr lvl="0"/>
            <a:r>
              <a:rPr lang="en-US" altLang="ko-KR" cap="all" dirty="0">
                <a:solidFill>
                  <a:schemeClr val="tx1">
                    <a:lumMod val="75000"/>
                    <a:lumOff val="25000"/>
                  </a:schemeClr>
                </a:solidFill>
              </a:rPr>
              <a:t>Kochi</a:t>
            </a:r>
          </a:p>
          <a:p>
            <a:pPr lvl="0"/>
            <a:r>
              <a:rPr lang="en-US" altLang="ko-KR" dirty="0" err="1">
                <a:solidFill>
                  <a:schemeClr val="tx1">
                    <a:lumMod val="75000"/>
                    <a:lumOff val="25000"/>
                  </a:schemeClr>
                </a:solidFill>
              </a:rPr>
              <a:t>Lskochi@lakshmisri.com</a:t>
            </a:r>
            <a:endParaRPr lang="en-US" altLang="ko-KR" dirty="0">
              <a:solidFill>
                <a:schemeClr val="tx1">
                  <a:lumMod val="75000"/>
                  <a:lumOff val="25000"/>
                </a:schemeClr>
              </a:solidFill>
            </a:endParaRPr>
          </a:p>
          <a:p>
            <a:pPr lvl="0"/>
            <a:endParaRPr lang="en-US" altLang="ko-KR" dirty="0">
              <a:solidFill>
                <a:schemeClr val="tx1">
                  <a:lumMod val="75000"/>
                  <a:lumOff val="25000"/>
                </a:schemeClr>
              </a:solidFill>
            </a:endParaRPr>
          </a:p>
          <a:p>
            <a:pPr lvl="0"/>
            <a:r>
              <a:rPr lang="en-US" altLang="ko-KR" cap="all" dirty="0">
                <a:solidFill>
                  <a:schemeClr val="tx1">
                    <a:lumMod val="75000"/>
                    <a:lumOff val="25000"/>
                  </a:schemeClr>
                </a:solidFill>
              </a:rPr>
              <a:t>Jaipur</a:t>
            </a:r>
          </a:p>
          <a:p>
            <a:pPr lvl="0"/>
            <a:r>
              <a:rPr lang="en-US" altLang="ko-KR" dirty="0" err="1">
                <a:solidFill>
                  <a:schemeClr val="tx1">
                    <a:lumMod val="75000"/>
                    <a:lumOff val="25000"/>
                  </a:schemeClr>
                </a:solidFill>
              </a:rPr>
              <a:t>Lsjaipur@lakshmisri.com</a:t>
            </a:r>
            <a:endParaRPr lang="en-US" altLang="ko-KR" dirty="0">
              <a:solidFill>
                <a:schemeClr val="tx1">
                  <a:lumMod val="75000"/>
                  <a:lumOff val="25000"/>
                </a:schemeClr>
              </a:solidFill>
            </a:endParaRPr>
          </a:p>
          <a:p>
            <a:pPr lvl="0"/>
            <a:endParaRPr lang="en-US" altLang="ko-KR" dirty="0">
              <a:solidFill>
                <a:schemeClr val="tx1">
                  <a:lumMod val="75000"/>
                  <a:lumOff val="25000"/>
                </a:schemeClr>
              </a:solidFill>
            </a:endParaRPr>
          </a:p>
          <a:p>
            <a:pPr lvl="0"/>
            <a:r>
              <a:rPr lang="en-US" altLang="ko-KR" cap="all" dirty="0">
                <a:solidFill>
                  <a:schemeClr val="tx1">
                    <a:lumMod val="75000"/>
                    <a:lumOff val="25000"/>
                  </a:schemeClr>
                </a:solidFill>
              </a:rPr>
              <a:t>Nagpur</a:t>
            </a:r>
          </a:p>
          <a:p>
            <a:pPr lvl="0"/>
            <a:r>
              <a:rPr lang="en-US" altLang="ko-KR" dirty="0" err="1">
                <a:solidFill>
                  <a:schemeClr val="tx1">
                    <a:lumMod val="75000"/>
                    <a:lumOff val="25000"/>
                  </a:schemeClr>
                </a:solidFill>
              </a:rPr>
              <a:t>Lsnagpur@lakshmisri.com</a:t>
            </a:r>
            <a:endParaRPr lang="en-US" altLang="ko-KR" dirty="0">
              <a:solidFill>
                <a:schemeClr val="tx1">
                  <a:lumMod val="75000"/>
                  <a:lumOff val="25000"/>
                </a:schemeClr>
              </a:solidFill>
            </a:endParaRPr>
          </a:p>
          <a:p>
            <a:pPr lvl="0"/>
            <a:endParaRPr lang="en-US" altLang="ko-KR" dirty="0">
              <a:solidFill>
                <a:schemeClr val="tx1">
                  <a:lumMod val="75000"/>
                  <a:lumOff val="25000"/>
                </a:schemeClr>
              </a:solidFill>
            </a:endParaRPr>
          </a:p>
        </p:txBody>
      </p:sp>
      <p:sp>
        <p:nvSpPr>
          <p:cNvPr id="12" name="Text Placeholder 11">
            <a:extLst>
              <a:ext uri="{FF2B5EF4-FFF2-40B4-BE49-F238E27FC236}">
                <a16:creationId xmlns:a16="http://schemas.microsoft.com/office/drawing/2014/main" id="{489C614E-617D-8B47-8967-2831416EFF3F}"/>
              </a:ext>
            </a:extLst>
          </p:cNvPr>
          <p:cNvSpPr>
            <a:spLocks noGrp="1"/>
          </p:cNvSpPr>
          <p:nvPr>
            <p:ph type="body" sz="quarter" idx="19"/>
          </p:nvPr>
        </p:nvSpPr>
        <p:spPr/>
        <p:txBody>
          <a:bodyPr/>
          <a:lstStyle/>
          <a:p>
            <a:r>
              <a:rPr lang="en-US" dirty="0"/>
              <a:t>LOCATIONS</a:t>
            </a:r>
          </a:p>
        </p:txBody>
      </p:sp>
      <p:sp>
        <p:nvSpPr>
          <p:cNvPr id="13" name="Text Placeholder 12">
            <a:extLst>
              <a:ext uri="{FF2B5EF4-FFF2-40B4-BE49-F238E27FC236}">
                <a16:creationId xmlns:a16="http://schemas.microsoft.com/office/drawing/2014/main" id="{31AE7998-2133-3746-A6D7-03F03CB0E963}"/>
              </a:ext>
            </a:extLst>
          </p:cNvPr>
          <p:cNvSpPr>
            <a:spLocks noGrp="1"/>
          </p:cNvSpPr>
          <p:nvPr>
            <p:ph type="body" sz="quarter" idx="20"/>
          </p:nvPr>
        </p:nvSpPr>
        <p:spPr/>
        <p:txBody>
          <a:bodyPr>
            <a:normAutofit/>
          </a:bodyPr>
          <a:lstStyle/>
          <a:p>
            <a:r>
              <a:rPr lang="en-US" sz="1400" dirty="0">
                <a:solidFill>
                  <a:schemeClr val="tx2"/>
                </a:solidFill>
              </a:rPr>
              <a:t>FOR any support or information write to:</a:t>
            </a:r>
          </a:p>
        </p:txBody>
      </p:sp>
      <p:sp>
        <p:nvSpPr>
          <p:cNvPr id="14" name="Text Placeholder 13">
            <a:extLst>
              <a:ext uri="{FF2B5EF4-FFF2-40B4-BE49-F238E27FC236}">
                <a16:creationId xmlns:a16="http://schemas.microsoft.com/office/drawing/2014/main" id="{052DDB1F-91DC-6343-8572-19B078A44194}"/>
              </a:ext>
            </a:extLst>
          </p:cNvPr>
          <p:cNvSpPr>
            <a:spLocks noGrp="1"/>
          </p:cNvSpPr>
          <p:nvPr>
            <p:ph type="body" sz="quarter" idx="21"/>
          </p:nvPr>
        </p:nvSpPr>
        <p:spPr/>
        <p:txBody>
          <a:bodyPr/>
          <a:lstStyle/>
          <a:p>
            <a:r>
              <a:rPr lang="en-US" u="sng" dirty="0">
                <a:solidFill>
                  <a:schemeClr val="tx2"/>
                </a:solidFill>
              </a:rPr>
              <a:t>jigar.shah@lakshmisri.com</a:t>
            </a:r>
          </a:p>
          <a:p>
            <a:endParaRPr lang="en-US" altLang="en-US" dirty="0">
              <a:solidFill>
                <a:schemeClr val="tx2"/>
              </a:solidFill>
            </a:endParaRPr>
          </a:p>
          <a:p>
            <a:endParaRPr lang="en-US" altLang="en-US" dirty="0"/>
          </a:p>
          <a:p>
            <a:endParaRPr lang="en-US" altLang="en-US" dirty="0"/>
          </a:p>
          <a:p>
            <a:endParaRPr lang="en-US" dirty="0"/>
          </a:p>
        </p:txBody>
      </p:sp>
    </p:spTree>
    <p:extLst>
      <p:ext uri="{BB962C8B-B14F-4D97-AF65-F5344CB8AC3E}">
        <p14:creationId xmlns:p14="http://schemas.microsoft.com/office/powerpoint/2010/main" val="1991076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44222-2A31-E0C1-18D1-D769EBD02F2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1250DD3-17D9-AE1A-81FF-EFBB044187BE}"/>
              </a:ext>
            </a:extLst>
          </p:cNvPr>
          <p:cNvSpPr>
            <a:spLocks noGrp="1"/>
          </p:cNvSpPr>
          <p:nvPr>
            <p:ph type="body" sz="quarter" idx="13"/>
          </p:nvPr>
        </p:nvSpPr>
        <p:spPr>
          <a:xfrm>
            <a:off x="527381" y="1519668"/>
            <a:ext cx="11137237" cy="4652169"/>
          </a:xfrm>
        </p:spPr>
        <p:txBody>
          <a:bodyPr>
            <a:normAutofit/>
          </a:bodyPr>
          <a:lstStyle/>
          <a:p>
            <a:pPr marL="0" indent="0" algn="just">
              <a:buNone/>
            </a:pPr>
            <a:r>
              <a:rPr lang="en-US" sz="2133" dirty="0">
                <a:solidFill>
                  <a:schemeClr val="tx2"/>
                </a:solidFill>
                <a:latin typeface="Kobern" panose="00000500000000000000" pitchFamily="50" charset="0"/>
              </a:rPr>
              <a:t>“2. In case of supply of service specified in column (3), in item (i); (i) (</a:t>
            </a:r>
            <a:r>
              <a:rPr lang="en-US" sz="2133" dirty="0" err="1">
                <a:solidFill>
                  <a:schemeClr val="tx2"/>
                </a:solidFill>
                <a:latin typeface="Kobern" panose="00000500000000000000" pitchFamily="50" charset="0"/>
              </a:rPr>
              <a:t>ia</a:t>
            </a:r>
            <a:r>
              <a:rPr lang="en-US" sz="2133" dirty="0">
                <a:solidFill>
                  <a:schemeClr val="tx2"/>
                </a:solidFill>
                <a:latin typeface="Kobern" panose="00000500000000000000" pitchFamily="50" charset="0"/>
              </a:rPr>
              <a:t>), (</a:t>
            </a:r>
            <a:r>
              <a:rPr lang="en-US" sz="2133" dirty="0" err="1">
                <a:solidFill>
                  <a:schemeClr val="tx2"/>
                </a:solidFill>
                <a:latin typeface="Kobern" panose="00000500000000000000" pitchFamily="50" charset="0"/>
              </a:rPr>
              <a:t>ib</a:t>
            </a:r>
            <a:r>
              <a:rPr lang="en-US" sz="2133" dirty="0">
                <a:solidFill>
                  <a:schemeClr val="tx2"/>
                </a:solidFill>
                <a:latin typeface="Kobern" panose="00000500000000000000" pitchFamily="50" charset="0"/>
              </a:rPr>
              <a:t>), (</a:t>
            </a:r>
            <a:r>
              <a:rPr lang="en-US" sz="2133" dirty="0" err="1">
                <a:solidFill>
                  <a:schemeClr val="tx2"/>
                </a:solidFill>
                <a:latin typeface="Kobern" panose="00000500000000000000" pitchFamily="50" charset="0"/>
              </a:rPr>
              <a:t>ic</a:t>
            </a:r>
            <a:r>
              <a:rPr lang="en-US" sz="2133" dirty="0">
                <a:solidFill>
                  <a:schemeClr val="tx2"/>
                </a:solidFill>
                <a:latin typeface="Kobern" panose="00000500000000000000" pitchFamily="50" charset="0"/>
              </a:rPr>
              <a:t>), (id), (</a:t>
            </a:r>
            <a:r>
              <a:rPr lang="en-US" sz="2133" dirty="0" err="1">
                <a:solidFill>
                  <a:schemeClr val="tx2"/>
                </a:solidFill>
                <a:latin typeface="Kobern" panose="00000500000000000000" pitchFamily="50" charset="0"/>
              </a:rPr>
              <a:t>ie</a:t>
            </a:r>
            <a:r>
              <a:rPr lang="en-US" sz="2133" dirty="0">
                <a:solidFill>
                  <a:schemeClr val="tx2"/>
                </a:solidFill>
                <a:latin typeface="Kobern" panose="00000500000000000000" pitchFamily="50" charset="0"/>
              </a:rPr>
              <a:t>) and  (if) against serial number 3 of the Table above, </a:t>
            </a:r>
            <a:r>
              <a:rPr lang="en-US" sz="2133" dirty="0">
                <a:solidFill>
                  <a:schemeClr val="accent6">
                    <a:lumMod val="75000"/>
                  </a:schemeClr>
                </a:solidFill>
                <a:latin typeface="Kobern" panose="00000500000000000000" pitchFamily="50" charset="0"/>
              </a:rPr>
              <a:t>involving transfer of land or undivided share of land</a:t>
            </a:r>
            <a:r>
              <a:rPr lang="en-US" sz="2133" dirty="0">
                <a:latin typeface="Kobern" panose="00000500000000000000" pitchFamily="50" charset="0"/>
              </a:rPr>
              <a:t>, </a:t>
            </a:r>
            <a:r>
              <a:rPr lang="en-US" sz="2133" dirty="0">
                <a:solidFill>
                  <a:schemeClr val="tx2"/>
                </a:solidFill>
                <a:latin typeface="Kobern" panose="00000500000000000000" pitchFamily="50" charset="0"/>
              </a:rPr>
              <a:t>as the case may be, the value of such supply shall be equivalent to the </a:t>
            </a:r>
            <a:r>
              <a:rPr lang="en-US" sz="2133" dirty="0">
                <a:solidFill>
                  <a:schemeClr val="accent6">
                    <a:lumMod val="75000"/>
                  </a:schemeClr>
                </a:solidFill>
                <a:latin typeface="Kobern" panose="00000500000000000000" pitchFamily="50" charset="0"/>
              </a:rPr>
              <a:t>total amount </a:t>
            </a:r>
            <a:r>
              <a:rPr lang="en-US" sz="2133" dirty="0">
                <a:solidFill>
                  <a:schemeClr val="tx2"/>
                </a:solidFill>
                <a:latin typeface="Kobern" panose="00000500000000000000" pitchFamily="50" charset="0"/>
              </a:rPr>
              <a:t>charged for such supply less the value of transfer of land or undivided share of land, as the case may be, and the value of such transfer of land or undivided share of land, as the case may be, in such supply shall be deemed to be one third of the total amount charged for such supply.</a:t>
            </a:r>
          </a:p>
          <a:p>
            <a:pPr marL="0" indent="0" algn="just">
              <a:buNone/>
            </a:pPr>
            <a:endParaRPr lang="en-US" sz="2133" dirty="0">
              <a:latin typeface="Kobern" panose="00000500000000000000" pitchFamily="50" charset="0"/>
            </a:endParaRPr>
          </a:p>
          <a:p>
            <a:pPr marL="0" indent="0" algn="just">
              <a:buNone/>
            </a:pPr>
            <a:r>
              <a:rPr lang="en-US" sz="2133" dirty="0">
                <a:solidFill>
                  <a:schemeClr val="tx2"/>
                </a:solidFill>
                <a:latin typeface="Kobern" panose="00000500000000000000" pitchFamily="50" charset="0"/>
              </a:rPr>
              <a:t>Explanation. –For the purposes of this paragraph and paragraph 2A  below, “</a:t>
            </a:r>
            <a:r>
              <a:rPr lang="en-US" sz="2133" dirty="0">
                <a:solidFill>
                  <a:schemeClr val="accent6">
                    <a:lumMod val="75000"/>
                  </a:schemeClr>
                </a:solidFill>
                <a:latin typeface="Kobern" panose="00000500000000000000" pitchFamily="50" charset="0"/>
              </a:rPr>
              <a:t>total amount</a:t>
            </a:r>
            <a:r>
              <a:rPr lang="en-US" sz="2133" dirty="0">
                <a:solidFill>
                  <a:schemeClr val="tx2"/>
                </a:solidFill>
                <a:latin typeface="Kobern" panose="00000500000000000000" pitchFamily="50" charset="0"/>
              </a:rPr>
              <a:t>” means the sum total of,-</a:t>
            </a:r>
          </a:p>
          <a:p>
            <a:pPr marL="609585" lvl="1" indent="0" algn="just">
              <a:buNone/>
            </a:pPr>
            <a:r>
              <a:rPr lang="en-US" sz="2133" dirty="0">
                <a:solidFill>
                  <a:schemeClr val="tx2"/>
                </a:solidFill>
                <a:latin typeface="Kobern" panose="00000500000000000000" pitchFamily="50" charset="0"/>
              </a:rPr>
              <a:t>(a) consideration charged for aforesaid service; and</a:t>
            </a:r>
          </a:p>
          <a:p>
            <a:pPr marL="609585" lvl="1" indent="0" algn="just">
              <a:buNone/>
            </a:pPr>
            <a:r>
              <a:rPr lang="en-US" sz="2133" dirty="0">
                <a:solidFill>
                  <a:schemeClr val="tx2"/>
                </a:solidFill>
                <a:latin typeface="Kobern" panose="00000500000000000000" pitchFamily="50" charset="0"/>
              </a:rPr>
              <a:t>(b) amount charged for transfer of land or undivided share of land, as the case may be </a:t>
            </a:r>
            <a:r>
              <a:rPr lang="en-US" sz="2133" dirty="0">
                <a:solidFill>
                  <a:schemeClr val="accent6">
                    <a:lumMod val="75000"/>
                  </a:schemeClr>
                </a:solidFill>
                <a:latin typeface="Kobern" panose="00000500000000000000" pitchFamily="50" charset="0"/>
              </a:rPr>
              <a:t>including by way of lease or sublease</a:t>
            </a:r>
            <a:r>
              <a:rPr lang="en-US" sz="2133" dirty="0">
                <a:solidFill>
                  <a:schemeClr val="tx2"/>
                </a:solidFill>
                <a:latin typeface="Kobern" panose="00000500000000000000" pitchFamily="50" charset="0"/>
              </a:rPr>
              <a:t>.”</a:t>
            </a:r>
            <a:endParaRPr lang="en-IN" sz="2133" dirty="0">
              <a:solidFill>
                <a:schemeClr val="tx2"/>
              </a:solidFill>
              <a:latin typeface="Kobern" panose="00000500000000000000" pitchFamily="50" charset="0"/>
            </a:endParaRPr>
          </a:p>
        </p:txBody>
      </p:sp>
      <p:sp>
        <p:nvSpPr>
          <p:cNvPr id="3" name="Text Placeholder 2">
            <a:extLst>
              <a:ext uri="{FF2B5EF4-FFF2-40B4-BE49-F238E27FC236}">
                <a16:creationId xmlns:a16="http://schemas.microsoft.com/office/drawing/2014/main" id="{829A39D7-6668-C863-0244-AD37C5BC2AD2}"/>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Notification No. 11/2017-CTR dated 28.6.2017</a:t>
            </a:r>
          </a:p>
        </p:txBody>
      </p:sp>
    </p:spTree>
    <p:extLst>
      <p:ext uri="{BB962C8B-B14F-4D97-AF65-F5344CB8AC3E}">
        <p14:creationId xmlns:p14="http://schemas.microsoft.com/office/powerpoint/2010/main" val="501412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03EAF-EADB-D7DF-2C41-FA4F65CA15E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EFD7F01-82D8-189A-4C62-32B780EAC8F0}"/>
              </a:ext>
            </a:extLst>
          </p:cNvPr>
          <p:cNvSpPr>
            <a:spLocks noGrp="1"/>
          </p:cNvSpPr>
          <p:nvPr>
            <p:ph type="body" sz="quarter" idx="13"/>
          </p:nvPr>
        </p:nvSpPr>
        <p:spPr>
          <a:xfrm>
            <a:off x="527381" y="1519668"/>
            <a:ext cx="11137237" cy="4652169"/>
          </a:xfrm>
        </p:spPr>
        <p:txBody>
          <a:bodyPr>
            <a:normAutofit/>
          </a:bodyPr>
          <a:lstStyle/>
          <a:p>
            <a:pPr marL="0" indent="0" algn="just">
              <a:buNone/>
            </a:pPr>
            <a:r>
              <a:rPr lang="en-US" altLang="ko-KR" sz="2133" dirty="0">
                <a:solidFill>
                  <a:schemeClr val="tx2"/>
                </a:solidFill>
                <a:latin typeface="Kobern" panose="00000500000000000000" pitchFamily="50" charset="0"/>
              </a:rPr>
              <a:t>“16.</a:t>
            </a:r>
          </a:p>
          <a:p>
            <a:pPr marL="0" indent="0" algn="just">
              <a:buNone/>
            </a:pPr>
            <a:r>
              <a:rPr lang="en-US" altLang="ko-KR" sz="2133" dirty="0">
                <a:solidFill>
                  <a:schemeClr val="tx2"/>
                </a:solidFill>
                <a:latin typeface="Kobern" panose="00000500000000000000" pitchFamily="50" charset="0"/>
              </a:rPr>
              <a:t>…</a:t>
            </a:r>
          </a:p>
          <a:p>
            <a:pPr marL="0" indent="0" algn="just">
              <a:buNone/>
            </a:pPr>
            <a:endParaRPr lang="en-US" altLang="ko-KR" sz="2133" dirty="0">
              <a:solidFill>
                <a:schemeClr val="tx2"/>
              </a:solidFill>
              <a:latin typeface="Kobern" panose="00000500000000000000" pitchFamily="50" charset="0"/>
            </a:endParaRPr>
          </a:p>
          <a:p>
            <a:pPr marL="0" indent="0" algn="just">
              <a:buNone/>
            </a:pPr>
            <a:r>
              <a:rPr lang="en-US" altLang="ko-KR" sz="2133" dirty="0">
                <a:solidFill>
                  <a:schemeClr val="tx2"/>
                </a:solidFill>
                <a:latin typeface="Kobern" panose="00000500000000000000" pitchFamily="50" charset="0"/>
              </a:rPr>
              <a:t>(ii) Supply of land or undivided share of land by way of lease or sub lease where such supply is a part of composite supply of construction of flats, etc. specified in the entry in column (3), against serial number 3, at item (i); 86[(i) (</a:t>
            </a:r>
            <a:r>
              <a:rPr lang="en-US" altLang="ko-KR" sz="2133" dirty="0" err="1">
                <a:solidFill>
                  <a:schemeClr val="tx2"/>
                </a:solidFill>
                <a:latin typeface="Kobern" panose="00000500000000000000" pitchFamily="50" charset="0"/>
              </a:rPr>
              <a:t>ia</a:t>
            </a:r>
            <a:r>
              <a:rPr lang="en-US" altLang="ko-KR" sz="2133" dirty="0">
                <a:solidFill>
                  <a:schemeClr val="tx2"/>
                </a:solidFill>
                <a:latin typeface="Kobern" panose="00000500000000000000" pitchFamily="50" charset="0"/>
              </a:rPr>
              <a:t>), (</a:t>
            </a:r>
            <a:r>
              <a:rPr lang="en-US" altLang="ko-KR" sz="2133" dirty="0" err="1">
                <a:solidFill>
                  <a:schemeClr val="tx2"/>
                </a:solidFill>
                <a:latin typeface="Kobern" panose="00000500000000000000" pitchFamily="50" charset="0"/>
              </a:rPr>
              <a:t>ib</a:t>
            </a:r>
            <a:r>
              <a:rPr lang="en-US" altLang="ko-KR" sz="2133" dirty="0">
                <a:solidFill>
                  <a:schemeClr val="tx2"/>
                </a:solidFill>
                <a:latin typeface="Kobern" panose="00000500000000000000" pitchFamily="50" charset="0"/>
              </a:rPr>
              <a:t>), (</a:t>
            </a:r>
            <a:r>
              <a:rPr lang="en-US" altLang="ko-KR" sz="2133" dirty="0" err="1">
                <a:solidFill>
                  <a:schemeClr val="tx2"/>
                </a:solidFill>
                <a:latin typeface="Kobern" panose="00000500000000000000" pitchFamily="50" charset="0"/>
              </a:rPr>
              <a:t>ic</a:t>
            </a:r>
            <a:r>
              <a:rPr lang="en-US" altLang="ko-KR" sz="2133" dirty="0">
                <a:solidFill>
                  <a:schemeClr val="tx2"/>
                </a:solidFill>
                <a:latin typeface="Kobern" panose="00000500000000000000" pitchFamily="50" charset="0"/>
              </a:rPr>
              <a:t>), (id), (</a:t>
            </a:r>
            <a:r>
              <a:rPr lang="en-US" altLang="ko-KR" sz="2133" dirty="0" err="1">
                <a:solidFill>
                  <a:schemeClr val="tx2"/>
                </a:solidFill>
                <a:latin typeface="Kobern" panose="00000500000000000000" pitchFamily="50" charset="0"/>
              </a:rPr>
              <a:t>ie</a:t>
            </a:r>
            <a:r>
              <a:rPr lang="en-US" altLang="ko-KR" sz="2133" dirty="0">
                <a:solidFill>
                  <a:schemeClr val="tx2"/>
                </a:solidFill>
                <a:latin typeface="Kobern" panose="00000500000000000000" pitchFamily="50" charset="0"/>
              </a:rPr>
              <a:t>) and  (if)]”</a:t>
            </a:r>
          </a:p>
          <a:p>
            <a:pPr marL="0" indent="0" algn="just">
              <a:buNone/>
            </a:pPr>
            <a:endParaRPr lang="en-IN" sz="2133" dirty="0">
              <a:solidFill>
                <a:schemeClr val="tx2"/>
              </a:solidFill>
              <a:latin typeface="Kobern" panose="00000500000000000000" pitchFamily="50" charset="0"/>
            </a:endParaRPr>
          </a:p>
        </p:txBody>
      </p:sp>
      <p:sp>
        <p:nvSpPr>
          <p:cNvPr id="3" name="Text Placeholder 2">
            <a:extLst>
              <a:ext uri="{FF2B5EF4-FFF2-40B4-BE49-F238E27FC236}">
                <a16:creationId xmlns:a16="http://schemas.microsoft.com/office/drawing/2014/main" id="{CF862AD8-2B5C-8E3F-E020-8F6652D981D6}"/>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Continued: Notification No. 11/2017-CTR dated 28.6.2017</a:t>
            </a:r>
          </a:p>
        </p:txBody>
      </p:sp>
    </p:spTree>
    <p:extLst>
      <p:ext uri="{BB962C8B-B14F-4D97-AF65-F5344CB8AC3E}">
        <p14:creationId xmlns:p14="http://schemas.microsoft.com/office/powerpoint/2010/main" val="2318195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4BA37-0EBF-6EE0-C8C5-1A738545CF6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27C61C0-A3DD-CA8A-9A65-1A131B5126B4}"/>
              </a:ext>
            </a:extLst>
          </p:cNvPr>
          <p:cNvSpPr>
            <a:spLocks noGrp="1"/>
          </p:cNvSpPr>
          <p:nvPr>
            <p:ph type="body" sz="quarter" idx="13"/>
          </p:nvPr>
        </p:nvSpPr>
        <p:spPr>
          <a:xfrm>
            <a:off x="527381" y="1519668"/>
            <a:ext cx="11137237" cy="4652169"/>
          </a:xfrm>
        </p:spPr>
        <p:txBody>
          <a:bodyPr>
            <a:normAutofit/>
          </a:bodyPr>
          <a:lstStyle/>
          <a:p>
            <a:pPr algn="just">
              <a:buFont typeface="Wingdings" panose="05000000000000000000" pitchFamily="2" charset="2"/>
              <a:buChar char="§"/>
            </a:pPr>
            <a:r>
              <a:rPr lang="en-US" sz="2133" dirty="0">
                <a:solidFill>
                  <a:schemeClr val="tx2"/>
                </a:solidFill>
                <a:latin typeface="Kobern" panose="00000500000000000000" pitchFamily="50" charset="0"/>
              </a:rPr>
              <a:t>Leasehold right with respect to the immovable property (i.e., land) is an "interest" in the immovable property. </a:t>
            </a:r>
          </a:p>
          <a:p>
            <a:pPr algn="just"/>
            <a:endParaRPr lang="en-US" sz="2133" dirty="0">
              <a:solidFill>
                <a:schemeClr val="tx2"/>
              </a:solidFill>
              <a:latin typeface="Kobern" panose="00000500000000000000" pitchFamily="50" charset="0"/>
            </a:endParaRPr>
          </a:p>
          <a:p>
            <a:pPr algn="just">
              <a:buFont typeface="Wingdings" panose="05000000000000000000" pitchFamily="2" charset="2"/>
              <a:buChar char="§"/>
            </a:pPr>
            <a:r>
              <a:rPr lang="en-US" sz="2133" dirty="0">
                <a:solidFill>
                  <a:schemeClr val="tx2"/>
                </a:solidFill>
                <a:latin typeface="Kobern" panose="00000500000000000000" pitchFamily="50" charset="0"/>
              </a:rPr>
              <a:t>Transfer of leasehold right is only a transfer of interest in immovable property and cannot be dubbed as immovable property. E.g. 'Works Contract, envisages immovable property in tangible form i.e. in physical form, etc.</a:t>
            </a:r>
          </a:p>
          <a:p>
            <a:pPr algn="just"/>
            <a:endParaRPr lang="en-US" sz="2133" dirty="0">
              <a:solidFill>
                <a:schemeClr val="tx2"/>
              </a:solidFill>
              <a:latin typeface="Kobern" panose="00000500000000000000" pitchFamily="50" charset="0"/>
            </a:endParaRPr>
          </a:p>
          <a:p>
            <a:pPr algn="just">
              <a:buFont typeface="Wingdings" panose="05000000000000000000" pitchFamily="2" charset="2"/>
              <a:buChar char="§"/>
            </a:pPr>
            <a:r>
              <a:rPr lang="en-US" sz="2133" dirty="0">
                <a:solidFill>
                  <a:schemeClr val="tx2"/>
                </a:solidFill>
                <a:latin typeface="Kobern" panose="00000500000000000000" pitchFamily="50" charset="0"/>
              </a:rPr>
              <a:t>Council Directive of 2006 on VAT issued by the Council of the European Union includes the assignment of intangible property under Article 25 which defines supply of services. </a:t>
            </a:r>
          </a:p>
          <a:p>
            <a:pPr marL="0" indent="0" algn="just">
              <a:buNone/>
            </a:pPr>
            <a:endParaRPr lang="en-IN" sz="2133" dirty="0">
              <a:solidFill>
                <a:schemeClr val="tx2"/>
              </a:solidFill>
              <a:latin typeface="Kobern" panose="00000500000000000000" pitchFamily="50" charset="0"/>
            </a:endParaRPr>
          </a:p>
        </p:txBody>
      </p:sp>
      <p:sp>
        <p:nvSpPr>
          <p:cNvPr id="3" name="Text Placeholder 2">
            <a:extLst>
              <a:ext uri="{FF2B5EF4-FFF2-40B4-BE49-F238E27FC236}">
                <a16:creationId xmlns:a16="http://schemas.microsoft.com/office/drawing/2014/main" id="{8C900B3C-94D1-A73A-9031-7393F97C07BF}"/>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Submissions by Revenue</a:t>
            </a:r>
          </a:p>
        </p:txBody>
      </p:sp>
    </p:spTree>
    <p:extLst>
      <p:ext uri="{BB962C8B-B14F-4D97-AF65-F5344CB8AC3E}">
        <p14:creationId xmlns:p14="http://schemas.microsoft.com/office/powerpoint/2010/main" val="4260168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37848-262D-6B83-7956-36A24318DD1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7BA0FA7-9B4D-5F5F-A61F-8A5493AAAF13}"/>
              </a:ext>
            </a:extLst>
          </p:cNvPr>
          <p:cNvSpPr>
            <a:spLocks noGrp="1"/>
          </p:cNvSpPr>
          <p:nvPr>
            <p:ph type="body" sz="quarter" idx="13"/>
          </p:nvPr>
        </p:nvSpPr>
        <p:spPr>
          <a:xfrm>
            <a:off x="527381" y="1519668"/>
            <a:ext cx="11137237" cy="4652169"/>
          </a:xfrm>
        </p:spPr>
        <p:txBody>
          <a:bodyPr>
            <a:normAutofit/>
          </a:bodyPr>
          <a:lstStyle/>
          <a:p>
            <a:pPr marL="0" indent="0" algn="just">
              <a:buNone/>
            </a:pPr>
            <a:r>
              <a:rPr lang="en-US" sz="2133" u="sng" dirty="0">
                <a:solidFill>
                  <a:schemeClr val="accent6">
                    <a:lumMod val="75000"/>
                  </a:schemeClr>
                </a:solidFill>
                <a:latin typeface="Kobern" panose="00000500000000000000" pitchFamily="50" charset="0"/>
              </a:rPr>
              <a:t>Grant of lease by GIDC to Lessee</a:t>
            </a:r>
          </a:p>
          <a:p>
            <a:pPr algn="just">
              <a:buFont typeface="Wingdings" panose="05000000000000000000" pitchFamily="2" charset="2"/>
              <a:buChar char="§"/>
            </a:pPr>
            <a:r>
              <a:rPr lang="en-US" sz="2133" dirty="0">
                <a:solidFill>
                  <a:schemeClr val="tx2"/>
                </a:solidFill>
                <a:latin typeface="Kobern" panose="00000500000000000000" pitchFamily="50" charset="0"/>
              </a:rPr>
              <a:t>Grant of lease by GIDC to lessee qualifies as ‘supply of service’, which is exempt under Sl. No. 41 of Notification No. 12/2017- CT(r) dated 28.6.2017 subject to fulfillment of conditions of the notification.</a:t>
            </a:r>
          </a:p>
          <a:p>
            <a:pPr marL="0" indent="0" algn="just">
              <a:buNone/>
            </a:pPr>
            <a:endParaRPr lang="en-US" sz="2133" dirty="0">
              <a:latin typeface="Kobern" panose="00000500000000000000" pitchFamily="50" charset="0"/>
            </a:endParaRPr>
          </a:p>
          <a:p>
            <a:pPr marL="0" indent="0" algn="just">
              <a:buNone/>
            </a:pPr>
            <a:r>
              <a:rPr lang="en-US" sz="2133" u="sng" dirty="0">
                <a:solidFill>
                  <a:schemeClr val="accent6">
                    <a:lumMod val="75000"/>
                  </a:schemeClr>
                </a:solidFill>
                <a:latin typeface="Kobern" panose="00000500000000000000" pitchFamily="50" charset="0"/>
              </a:rPr>
              <a:t>Transfer fee </a:t>
            </a:r>
            <a:r>
              <a:rPr lang="en-US" altLang="ko-KR" sz="2133" u="sng" dirty="0">
                <a:solidFill>
                  <a:schemeClr val="accent6">
                    <a:lumMod val="75000"/>
                  </a:schemeClr>
                </a:solidFill>
                <a:latin typeface="Kobern" panose="00000500000000000000" pitchFamily="50" charset="0"/>
              </a:rPr>
              <a:t>paid by allottee-assignor to GIDC </a:t>
            </a:r>
          </a:p>
          <a:p>
            <a:pPr algn="just">
              <a:buFont typeface="Wingdings" panose="05000000000000000000" pitchFamily="2" charset="2"/>
              <a:buChar char="§"/>
            </a:pPr>
            <a:r>
              <a:rPr lang="en-US" altLang="ko-KR" sz="2133" dirty="0">
                <a:solidFill>
                  <a:schemeClr val="tx2"/>
                </a:solidFill>
                <a:latin typeface="Kobern" panose="00000500000000000000" pitchFamily="50" charset="0"/>
              </a:rPr>
              <a:t>Transfer fee paid by the allottee-assignor to GIDC for seeking permission to assign leasehold rights in the land would be subject to levy of GST at the rate of 18% under the GST Act</a:t>
            </a:r>
          </a:p>
          <a:p>
            <a:pPr algn="just">
              <a:buFont typeface="Wingdings" panose="05000000000000000000" pitchFamily="2" charset="2"/>
              <a:buChar char="§"/>
            </a:pPr>
            <a:r>
              <a:rPr lang="en-US" altLang="ko-KR" sz="2133" dirty="0">
                <a:solidFill>
                  <a:schemeClr val="tx2"/>
                </a:solidFill>
                <a:latin typeface="Kobern" panose="00000500000000000000" pitchFamily="50" charset="0"/>
              </a:rPr>
              <a:t>It would amount to supply of services by GIDC giving permission to transfer the leasehold rights by the industrial unit in favour of a third party who will become the lessee-assignee.</a:t>
            </a:r>
          </a:p>
          <a:p>
            <a:pPr marL="0" indent="0" algn="just">
              <a:buNone/>
            </a:pPr>
            <a:endParaRPr lang="en-US" sz="2133" dirty="0">
              <a:latin typeface="Kobern" panose="00000500000000000000" pitchFamily="50" charset="0"/>
            </a:endParaRPr>
          </a:p>
        </p:txBody>
      </p:sp>
      <p:sp>
        <p:nvSpPr>
          <p:cNvPr id="3" name="Text Placeholder 2">
            <a:extLst>
              <a:ext uri="{FF2B5EF4-FFF2-40B4-BE49-F238E27FC236}">
                <a16:creationId xmlns:a16="http://schemas.microsoft.com/office/drawing/2014/main" id="{B10F0C94-571E-D12F-358D-123C1D4FC13E}"/>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Reasoning and Findings</a:t>
            </a:r>
          </a:p>
        </p:txBody>
      </p:sp>
    </p:spTree>
    <p:extLst>
      <p:ext uri="{BB962C8B-B14F-4D97-AF65-F5344CB8AC3E}">
        <p14:creationId xmlns:p14="http://schemas.microsoft.com/office/powerpoint/2010/main" val="423737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DD206-D879-529D-6DD6-BF6A0392CB8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8306FD1-DC15-B013-2EA0-AF66BAEB0AC6}"/>
              </a:ext>
            </a:extLst>
          </p:cNvPr>
          <p:cNvSpPr>
            <a:spLocks noGrp="1"/>
          </p:cNvSpPr>
          <p:nvPr>
            <p:ph type="body" sz="quarter" idx="13"/>
          </p:nvPr>
        </p:nvSpPr>
        <p:spPr>
          <a:xfrm>
            <a:off x="521793" y="1359915"/>
            <a:ext cx="11137237" cy="4981891"/>
          </a:xfrm>
        </p:spPr>
        <p:txBody>
          <a:bodyPr>
            <a:normAutofit/>
          </a:bodyPr>
          <a:lstStyle/>
          <a:p>
            <a:pPr marL="0" indent="0" algn="just">
              <a:buNone/>
            </a:pPr>
            <a:r>
              <a:rPr lang="en-US" sz="2133" u="sng" dirty="0">
                <a:solidFill>
                  <a:schemeClr val="accent6">
                    <a:lumMod val="75000"/>
                  </a:schemeClr>
                </a:solidFill>
                <a:latin typeface="Kobern" panose="00000500000000000000" pitchFamily="50" charset="0"/>
              </a:rPr>
              <a:t>Assignment of lease by Lessee-assignor to assignee</a:t>
            </a:r>
          </a:p>
          <a:p>
            <a:pPr algn="just"/>
            <a:r>
              <a:rPr lang="en-US" sz="2133" dirty="0">
                <a:solidFill>
                  <a:schemeClr val="tx2"/>
                </a:solidFill>
                <a:latin typeface="Kobern" panose="00000500000000000000" pitchFamily="50" charset="0"/>
              </a:rPr>
              <a:t>Immovable property would either be tangible or intangible right. Interest in the immovable property in form of leasehold rights cannot be said to be different than the immovable property itself. </a:t>
            </a:r>
            <a:r>
              <a:rPr lang="en-US" sz="2133" dirty="0">
                <a:solidFill>
                  <a:schemeClr val="accent6">
                    <a:lumMod val="75000"/>
                  </a:schemeClr>
                </a:solidFill>
                <a:latin typeface="Kobern" panose="00000500000000000000" pitchFamily="50" charset="0"/>
              </a:rPr>
              <a:t>(para 51)</a:t>
            </a:r>
          </a:p>
          <a:p>
            <a:pPr algn="just"/>
            <a:r>
              <a:rPr lang="en-US" sz="2133" dirty="0">
                <a:solidFill>
                  <a:schemeClr val="tx2"/>
                </a:solidFill>
                <a:latin typeface="Kobern" panose="00000500000000000000" pitchFamily="50" charset="0"/>
              </a:rPr>
              <a:t>When the lessee-assignor transfers absolute right by way of sale of leasehold rights in favour of the assignee, the same shall be transfer of "immovable property" as leasehold rights is nothing but benefits arising out of immovable property which according to the definition contained in statutes would be "immovable property". </a:t>
            </a:r>
            <a:r>
              <a:rPr lang="en-US" sz="2133" dirty="0">
                <a:solidFill>
                  <a:schemeClr val="accent6">
                    <a:lumMod val="75000"/>
                  </a:schemeClr>
                </a:solidFill>
                <a:latin typeface="Kobern" panose="00000500000000000000" pitchFamily="50" charset="0"/>
              </a:rPr>
              <a:t>(para 52)</a:t>
            </a:r>
            <a:endParaRPr lang="en-US" sz="2133" dirty="0">
              <a:latin typeface="Kobern" panose="00000500000000000000" pitchFamily="50" charset="0"/>
            </a:endParaRPr>
          </a:p>
          <a:p>
            <a:pPr algn="just"/>
            <a:r>
              <a:rPr lang="en-US" sz="2133" dirty="0">
                <a:solidFill>
                  <a:schemeClr val="tx2"/>
                </a:solidFill>
                <a:latin typeface="Kobern" panose="00000500000000000000" pitchFamily="50" charset="0"/>
              </a:rPr>
              <a:t>Sale and service are not interchangeable. According, scope of "supply of services" would not include transfer of leasehold rights as it would be transfer of "immovable property" being a benefit arising out of immovable property consisting of land and building. </a:t>
            </a:r>
            <a:r>
              <a:rPr lang="en-US" sz="2133" dirty="0">
                <a:solidFill>
                  <a:schemeClr val="accent6">
                    <a:lumMod val="75000"/>
                  </a:schemeClr>
                </a:solidFill>
                <a:latin typeface="Kobern" panose="00000500000000000000" pitchFamily="50" charset="0"/>
              </a:rPr>
              <a:t>(para 70, 81)</a:t>
            </a:r>
            <a:endParaRPr lang="en-US" sz="2133" dirty="0">
              <a:latin typeface="Kobern" panose="00000500000000000000" pitchFamily="50" charset="0"/>
            </a:endParaRPr>
          </a:p>
          <a:p>
            <a:pPr algn="just"/>
            <a:r>
              <a:rPr lang="en-US" sz="2133" dirty="0">
                <a:solidFill>
                  <a:schemeClr val="tx2"/>
                </a:solidFill>
                <a:latin typeface="Kobern" panose="00000500000000000000" pitchFamily="50" charset="0"/>
              </a:rPr>
              <a:t>Assignment of leasehold rights which are to be considered as sale of land under Schedule III and would be out of purview of the provisions of scope of supply as per section 7 of the GST Act. </a:t>
            </a:r>
            <a:r>
              <a:rPr lang="en-US" sz="2133" dirty="0">
                <a:solidFill>
                  <a:schemeClr val="accent6">
                    <a:lumMod val="75000"/>
                  </a:schemeClr>
                </a:solidFill>
                <a:latin typeface="Kobern" panose="00000500000000000000" pitchFamily="50" charset="0"/>
              </a:rPr>
              <a:t>(para 73,74)</a:t>
            </a:r>
            <a:endParaRPr lang="en-US" sz="2133" dirty="0">
              <a:latin typeface="Kobern" panose="00000500000000000000" pitchFamily="50" charset="0"/>
            </a:endParaRPr>
          </a:p>
          <a:p>
            <a:pPr algn="just"/>
            <a:endParaRPr lang="en-US" sz="2133" dirty="0">
              <a:latin typeface="Kobern" panose="00000500000000000000" pitchFamily="50" charset="0"/>
            </a:endParaRPr>
          </a:p>
        </p:txBody>
      </p:sp>
      <p:sp>
        <p:nvSpPr>
          <p:cNvPr id="3" name="Text Placeholder 2">
            <a:extLst>
              <a:ext uri="{FF2B5EF4-FFF2-40B4-BE49-F238E27FC236}">
                <a16:creationId xmlns:a16="http://schemas.microsoft.com/office/drawing/2014/main" id="{64C826E1-9F44-F322-D483-09E895E87AEF}"/>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Continued: Reasoning and Findings</a:t>
            </a:r>
          </a:p>
        </p:txBody>
      </p:sp>
    </p:spTree>
    <p:extLst>
      <p:ext uri="{BB962C8B-B14F-4D97-AF65-F5344CB8AC3E}">
        <p14:creationId xmlns:p14="http://schemas.microsoft.com/office/powerpoint/2010/main" val="2821250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1B9A0-3004-4F8C-1396-F319B9FAB85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6E8EEF2-A155-808E-E942-274881D7DE3D}"/>
              </a:ext>
            </a:extLst>
          </p:cNvPr>
          <p:cNvSpPr>
            <a:spLocks noGrp="1"/>
          </p:cNvSpPr>
          <p:nvPr>
            <p:ph type="body" sz="quarter" idx="13"/>
          </p:nvPr>
        </p:nvSpPr>
        <p:spPr>
          <a:xfrm>
            <a:off x="521793" y="1359915"/>
            <a:ext cx="11137237" cy="4981891"/>
          </a:xfrm>
        </p:spPr>
        <p:txBody>
          <a:bodyPr>
            <a:normAutofit fontScale="70000" lnSpcReduction="20000"/>
          </a:bodyPr>
          <a:lstStyle/>
          <a:p>
            <a:pPr marL="0" indent="0" algn="just">
              <a:buNone/>
            </a:pPr>
            <a:r>
              <a:rPr lang="en-US" sz="2133" u="sng" dirty="0">
                <a:solidFill>
                  <a:schemeClr val="accent6">
                    <a:lumMod val="75000"/>
                  </a:schemeClr>
                </a:solidFill>
                <a:latin typeface="Kobern" panose="00000500000000000000" pitchFamily="50" charset="0"/>
              </a:rPr>
              <a:t>Power to tax land and buildings</a:t>
            </a:r>
          </a:p>
          <a:p>
            <a:pPr algn="just"/>
            <a:r>
              <a:rPr lang="en-US" sz="2133" dirty="0">
                <a:solidFill>
                  <a:schemeClr val="tx2"/>
                </a:solidFill>
                <a:latin typeface="Kobern" panose="00000500000000000000" pitchFamily="50" charset="0"/>
              </a:rPr>
              <a:t>Entry 49 of List II grants power to tax lands and buildings to the States</a:t>
            </a:r>
          </a:p>
          <a:p>
            <a:pPr algn="just"/>
            <a:r>
              <a:rPr lang="en-US" b="0" i="0" dirty="0">
                <a:solidFill>
                  <a:srgbClr val="000000"/>
                </a:solidFill>
                <a:effectLst/>
                <a:latin typeface="Verdana" panose="020B0604030504040204" pitchFamily="34" charset="0"/>
              </a:rPr>
              <a:t>275. In view of the above discussion, we can summarize the following principles for a tax under Entry 49 of List II:</a:t>
            </a:r>
          </a:p>
          <a:p>
            <a:pPr algn="just"/>
            <a:r>
              <a:rPr lang="en-US" dirty="0">
                <a:solidFill>
                  <a:srgbClr val="000000"/>
                </a:solidFill>
                <a:latin typeface="Verdana" panose="020B0604030504040204" pitchFamily="34" charset="0"/>
              </a:rPr>
              <a:t>(</a:t>
            </a:r>
            <a:r>
              <a:rPr lang="en-US" dirty="0" err="1">
                <a:solidFill>
                  <a:srgbClr val="000000"/>
                </a:solidFill>
                <a:latin typeface="Verdana" panose="020B0604030504040204" pitchFamily="34" charset="0"/>
              </a:rPr>
              <a:t>i</a:t>
            </a:r>
            <a:r>
              <a:rPr lang="en-US" dirty="0">
                <a:solidFill>
                  <a:srgbClr val="000000"/>
                </a:solidFill>
                <a:latin typeface="Verdana" panose="020B0604030504040204" pitchFamily="34" charset="0"/>
              </a:rPr>
              <a:t>) </a:t>
            </a:r>
            <a:r>
              <a:rPr lang="en-US" b="0" i="0" dirty="0">
                <a:solidFill>
                  <a:srgbClr val="000000"/>
                </a:solidFill>
                <a:effectLst/>
                <a:latin typeface="Verdana" panose="020B0604030504040204" pitchFamily="34" charset="0"/>
              </a:rPr>
              <a:t>The expression "lands" means all kinds of lands irrespective of the use to which the land is put;</a:t>
            </a:r>
            <a:endParaRPr lang="en-US" dirty="0">
              <a:solidFill>
                <a:srgbClr val="000000"/>
              </a:solidFill>
              <a:latin typeface="Verdana" panose="020B0604030504040204" pitchFamily="34" charset="0"/>
            </a:endParaRPr>
          </a:p>
          <a:p>
            <a:pPr algn="just"/>
            <a:r>
              <a:rPr lang="en-US" b="0" i="0" dirty="0">
                <a:solidFill>
                  <a:srgbClr val="000000"/>
                </a:solidFill>
                <a:effectLst/>
                <a:latin typeface="Verdana" panose="020B0604030504040204" pitchFamily="34" charset="0"/>
              </a:rPr>
              <a:t>(ii) The expression "lands" includes not only the surface but everything under and over the surface;</a:t>
            </a:r>
          </a:p>
          <a:p>
            <a:pPr algn="just"/>
            <a:r>
              <a:rPr lang="en-US" dirty="0">
                <a:solidFill>
                  <a:srgbClr val="000000"/>
                </a:solidFill>
                <a:latin typeface="Verdana" panose="020B0604030504040204" pitchFamily="34" charset="0"/>
              </a:rPr>
              <a:t>(iii) </a:t>
            </a:r>
            <a:r>
              <a:rPr lang="en-US" b="0" i="0" dirty="0">
                <a:solidFill>
                  <a:srgbClr val="000000"/>
                </a:solidFill>
                <a:effectLst/>
                <a:latin typeface="Verdana" panose="020B0604030504040204" pitchFamily="34" charset="0"/>
              </a:rPr>
              <a:t>A tax on lands and buildings is a tax on lands and buildings as units;</a:t>
            </a:r>
            <a:endParaRPr lang="en-US" dirty="0">
              <a:solidFill>
                <a:srgbClr val="000000"/>
              </a:solidFill>
              <a:latin typeface="Verdana" panose="020B0604030504040204" pitchFamily="34" charset="0"/>
            </a:endParaRPr>
          </a:p>
          <a:p>
            <a:pPr algn="just"/>
            <a:r>
              <a:rPr lang="en-US" b="0" i="0" dirty="0">
                <a:solidFill>
                  <a:srgbClr val="000000"/>
                </a:solidFill>
                <a:effectLst/>
                <a:latin typeface="Verdana" panose="020B0604030504040204" pitchFamily="34" charset="0"/>
              </a:rPr>
              <a:t>(iv) The expression 'tax on lands and buildings as a unit' is used to distinguish composite taxes which involve imposition of tax cumulatively on all assets such as under Entry 86 of List I;</a:t>
            </a:r>
          </a:p>
          <a:p>
            <a:pPr algn="just"/>
            <a:r>
              <a:rPr lang="en-US" dirty="0">
                <a:solidFill>
                  <a:srgbClr val="000000"/>
                </a:solidFill>
                <a:latin typeface="Verdana" panose="020B0604030504040204" pitchFamily="34" charset="0"/>
              </a:rPr>
              <a:t>(v) </a:t>
            </a:r>
            <a:r>
              <a:rPr lang="en-US" b="0" i="0" dirty="0">
                <a:solidFill>
                  <a:srgbClr val="000000"/>
                </a:solidFill>
                <a:effectLst/>
                <a:latin typeface="Verdana" panose="020B0604030504040204" pitchFamily="34" charset="0"/>
              </a:rPr>
              <a:t>The tax is not a tax on totality, that is, it is not a composite tax on the </a:t>
            </a:r>
            <a:r>
              <a:rPr lang="en-US" b="0" i="0" dirty="0" err="1">
                <a:solidFill>
                  <a:srgbClr val="000000"/>
                </a:solidFill>
                <a:effectLst/>
                <a:latin typeface="Verdana" panose="020B0604030504040204" pitchFamily="34" charset="0"/>
              </a:rPr>
              <a:t>alue</a:t>
            </a:r>
            <a:r>
              <a:rPr lang="en-US" b="0" i="0" dirty="0">
                <a:solidFill>
                  <a:srgbClr val="000000"/>
                </a:solidFill>
                <a:effectLst/>
                <a:latin typeface="Verdana" panose="020B0604030504040204" pitchFamily="34" charset="0"/>
              </a:rPr>
              <a:t> of all lands and buildings;</a:t>
            </a:r>
          </a:p>
          <a:p>
            <a:pPr algn="just"/>
            <a:r>
              <a:rPr lang="en-US" dirty="0">
                <a:solidFill>
                  <a:srgbClr val="000000"/>
                </a:solidFill>
                <a:latin typeface="Verdana" panose="020B0604030504040204" pitchFamily="34" charset="0"/>
              </a:rPr>
              <a:t>(vi) </a:t>
            </a:r>
            <a:r>
              <a:rPr lang="en-US" b="0" i="0" dirty="0">
                <a:solidFill>
                  <a:srgbClr val="000000"/>
                </a:solidFill>
                <a:effectLst/>
                <a:latin typeface="Verdana" panose="020B0604030504040204" pitchFamily="34" charset="0"/>
              </a:rPr>
              <a:t>The tax is not concerned with the division of interest in the building or land;</a:t>
            </a:r>
          </a:p>
          <a:p>
            <a:pPr algn="just"/>
            <a:r>
              <a:rPr lang="en-US" b="1" u="sng" dirty="0">
                <a:solidFill>
                  <a:srgbClr val="000000"/>
                </a:solidFill>
                <a:latin typeface="Verdana" panose="020B0604030504040204" pitchFamily="34" charset="0"/>
              </a:rPr>
              <a:t>(vii) </a:t>
            </a:r>
            <a:r>
              <a:rPr lang="en-US" b="1" i="0" u="sng" dirty="0">
                <a:solidFill>
                  <a:srgbClr val="000000"/>
                </a:solidFill>
                <a:effectLst/>
                <a:latin typeface="Verdana" panose="020B0604030504040204" pitchFamily="34" charset="0"/>
              </a:rPr>
              <a:t>A tax levied on the activity or service rendered on or in connection with lands and buildings does not fall within the description of taxes on lands and buildings under Entry 49 of List II;</a:t>
            </a:r>
          </a:p>
          <a:p>
            <a:pPr algn="just"/>
            <a:r>
              <a:rPr lang="en-US" i="0" dirty="0">
                <a:solidFill>
                  <a:srgbClr val="000000"/>
                </a:solidFill>
                <a:effectLst/>
                <a:latin typeface="Verdana" panose="020B0604030504040204" pitchFamily="34" charset="0"/>
              </a:rPr>
              <a:t>(viii) </a:t>
            </a:r>
            <a:r>
              <a:rPr lang="en-US" b="0" i="0" dirty="0">
                <a:solidFill>
                  <a:srgbClr val="000000"/>
                </a:solidFill>
                <a:effectLst/>
                <a:latin typeface="Verdana" panose="020B0604030504040204" pitchFamily="34" charset="0"/>
              </a:rPr>
              <a:t>The use to which the land is put does not affect the competence of the State legislature to tax it; and</a:t>
            </a:r>
          </a:p>
          <a:p>
            <a:pPr algn="just"/>
            <a:r>
              <a:rPr lang="en-US" dirty="0">
                <a:solidFill>
                  <a:srgbClr val="000000"/>
                </a:solidFill>
                <a:latin typeface="Verdana" panose="020B0604030504040204" pitchFamily="34" charset="0"/>
              </a:rPr>
              <a:t>(ix) </a:t>
            </a:r>
            <a:r>
              <a:rPr lang="en-US" b="0" i="0" dirty="0">
                <a:solidFill>
                  <a:srgbClr val="000000"/>
                </a:solidFill>
                <a:effectLst/>
                <a:latin typeface="Verdana" panose="020B0604030504040204" pitchFamily="34" charset="0"/>
              </a:rPr>
              <a:t>The legislature may take into account the use of land for determining the measure of taxation under Entry 49 of List II.</a:t>
            </a:r>
            <a:endParaRPr lang="en-US" i="0" dirty="0">
              <a:solidFill>
                <a:srgbClr val="000000"/>
              </a:solidFill>
              <a:effectLst/>
              <a:latin typeface="Verdana" panose="020B0604030504040204" pitchFamily="34" charset="0"/>
            </a:endParaRPr>
          </a:p>
          <a:p>
            <a:pPr algn="just"/>
            <a:endParaRPr lang="en-US" sz="2133" dirty="0">
              <a:solidFill>
                <a:schemeClr val="tx2"/>
              </a:solidFill>
              <a:latin typeface="Kobern" panose="00000500000000000000" pitchFamily="50" charset="0"/>
            </a:endParaRPr>
          </a:p>
        </p:txBody>
      </p:sp>
      <p:sp>
        <p:nvSpPr>
          <p:cNvPr id="3" name="Text Placeholder 2">
            <a:extLst>
              <a:ext uri="{FF2B5EF4-FFF2-40B4-BE49-F238E27FC236}">
                <a16:creationId xmlns:a16="http://schemas.microsoft.com/office/drawing/2014/main" id="{F0CF2E86-48A0-6C5D-C8A1-2A894827425A}"/>
              </a:ext>
            </a:extLst>
          </p:cNvPr>
          <p:cNvSpPr>
            <a:spLocks noGrp="1"/>
          </p:cNvSpPr>
          <p:nvPr>
            <p:ph type="body" sz="quarter" idx="12"/>
          </p:nvPr>
        </p:nvSpPr>
        <p:spPr>
          <a:xfrm>
            <a:off x="532970" y="686163"/>
            <a:ext cx="11137237" cy="768085"/>
          </a:xfrm>
        </p:spPr>
        <p:txBody>
          <a:bodyPr>
            <a:normAutofit/>
          </a:bodyPr>
          <a:lstStyle/>
          <a:p>
            <a:r>
              <a:rPr lang="en-US" sz="2800" b="1" dirty="0">
                <a:latin typeface="Kobern" panose="00000500000000000000" pitchFamily="50" charset="0"/>
              </a:rPr>
              <a:t>Mineral Area Development Authority 2024 (21) CENTAX 378 (SC)</a:t>
            </a:r>
          </a:p>
        </p:txBody>
      </p:sp>
    </p:spTree>
    <p:extLst>
      <p:ext uri="{BB962C8B-B14F-4D97-AF65-F5344CB8AC3E}">
        <p14:creationId xmlns:p14="http://schemas.microsoft.com/office/powerpoint/2010/main" val="170158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E5FAC-EC4C-BB9D-135C-0D09D721498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F09D884-EF08-4943-278B-875B9FA51FC1}"/>
              </a:ext>
            </a:extLst>
          </p:cNvPr>
          <p:cNvSpPr>
            <a:spLocks noGrp="1"/>
          </p:cNvSpPr>
          <p:nvPr>
            <p:ph type="body" sz="quarter" idx="12"/>
          </p:nvPr>
        </p:nvSpPr>
        <p:spPr>
          <a:xfrm>
            <a:off x="1127980" y="1946787"/>
            <a:ext cx="10198781" cy="1482213"/>
          </a:xfrm>
        </p:spPr>
        <p:txBody>
          <a:bodyPr/>
          <a:lstStyle/>
          <a:p>
            <a:r>
              <a:rPr lang="en-US" sz="4000" dirty="0">
                <a:latin typeface="Kobern" panose="00000500000000000000" pitchFamily="50" charset="0"/>
              </a:rPr>
              <a:t>Applicability of Section 17(5)(c)/(d)– Issue not dealt in the judgement</a:t>
            </a:r>
            <a:endParaRPr lang="en-IN" sz="4000" dirty="0">
              <a:latin typeface="Kobern" panose="00000500000000000000" pitchFamily="50" charset="0"/>
            </a:endParaRPr>
          </a:p>
        </p:txBody>
      </p:sp>
    </p:spTree>
    <p:extLst>
      <p:ext uri="{BB962C8B-B14F-4D97-AF65-F5344CB8AC3E}">
        <p14:creationId xmlns:p14="http://schemas.microsoft.com/office/powerpoint/2010/main" val="1147091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40CB2-AEDC-A828-6013-726958051C9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C1C52DF-DA20-CC73-C1DE-FD67EBF13E9E}"/>
              </a:ext>
            </a:extLst>
          </p:cNvPr>
          <p:cNvSpPr>
            <a:spLocks noGrp="1"/>
          </p:cNvSpPr>
          <p:nvPr>
            <p:ph type="body" sz="quarter" idx="13"/>
          </p:nvPr>
        </p:nvSpPr>
        <p:spPr>
          <a:xfrm>
            <a:off x="527381" y="1519668"/>
            <a:ext cx="11137237" cy="4652169"/>
          </a:xfrm>
        </p:spPr>
        <p:txBody>
          <a:bodyPr>
            <a:normAutofit/>
          </a:bodyPr>
          <a:lstStyle/>
          <a:p>
            <a:pPr marL="0" indent="0" algn="just">
              <a:buNone/>
            </a:pPr>
            <a:r>
              <a:rPr lang="en-US" sz="2133" dirty="0">
                <a:solidFill>
                  <a:schemeClr val="tx2"/>
                </a:solidFill>
                <a:latin typeface="Kobern" panose="00000500000000000000" pitchFamily="50" charset="0"/>
              </a:rPr>
              <a:t>(5) Notwithstanding anything contained in sub-section (1) of section 16 and subsection (1) of section 18, </a:t>
            </a:r>
            <a:r>
              <a:rPr lang="en-US" sz="2133" dirty="0">
                <a:solidFill>
                  <a:schemeClr val="accent6">
                    <a:lumMod val="75000"/>
                  </a:schemeClr>
                </a:solidFill>
                <a:latin typeface="Kobern" panose="00000500000000000000" pitchFamily="50" charset="0"/>
              </a:rPr>
              <a:t>input tax credit shall not be available </a:t>
            </a:r>
            <a:r>
              <a:rPr lang="en-US" sz="2133" dirty="0">
                <a:solidFill>
                  <a:schemeClr val="tx2"/>
                </a:solidFill>
                <a:latin typeface="Kobern" panose="00000500000000000000" pitchFamily="50" charset="0"/>
              </a:rPr>
              <a:t>in respect of the following, namely:-</a:t>
            </a:r>
          </a:p>
          <a:p>
            <a:pPr marL="0" indent="0" algn="just">
              <a:buNone/>
            </a:pPr>
            <a:r>
              <a:rPr lang="en-US" sz="2133" dirty="0">
                <a:solidFill>
                  <a:schemeClr val="tx2"/>
                </a:solidFill>
                <a:latin typeface="Kobern" panose="00000500000000000000" pitchFamily="50" charset="0"/>
              </a:rPr>
              <a:t>……</a:t>
            </a:r>
          </a:p>
          <a:p>
            <a:pPr marL="0" indent="0" algn="just">
              <a:buNone/>
            </a:pPr>
            <a:r>
              <a:rPr lang="en-US" sz="2133" dirty="0">
                <a:solidFill>
                  <a:schemeClr val="tx2"/>
                </a:solidFill>
                <a:latin typeface="Kobern" panose="00000500000000000000" pitchFamily="50" charset="0"/>
              </a:rPr>
              <a:t>(c) works contract services when supplied </a:t>
            </a:r>
            <a:r>
              <a:rPr lang="en-US" sz="2133" dirty="0">
                <a:solidFill>
                  <a:schemeClr val="accent6">
                    <a:lumMod val="75000"/>
                  </a:schemeClr>
                </a:solidFill>
                <a:latin typeface="Kobern" panose="00000500000000000000" pitchFamily="50" charset="0"/>
              </a:rPr>
              <a:t>for construction </a:t>
            </a:r>
            <a:r>
              <a:rPr lang="en-US" sz="2133" dirty="0">
                <a:solidFill>
                  <a:schemeClr val="tx2"/>
                </a:solidFill>
                <a:latin typeface="Kobern" panose="00000500000000000000" pitchFamily="50" charset="0"/>
              </a:rPr>
              <a:t>of an immovable property (other than plant and machinery) except where it is an input service for further supply of works contract service;</a:t>
            </a:r>
          </a:p>
          <a:p>
            <a:pPr algn="just"/>
            <a:endParaRPr lang="en-US" sz="2133" dirty="0">
              <a:solidFill>
                <a:schemeClr val="tx2"/>
              </a:solidFill>
              <a:latin typeface="Kobern" panose="00000500000000000000" pitchFamily="50" charset="0"/>
            </a:endParaRPr>
          </a:p>
          <a:p>
            <a:pPr marL="0" indent="0" algn="just">
              <a:buNone/>
            </a:pPr>
            <a:r>
              <a:rPr lang="en-US" sz="2133" dirty="0">
                <a:solidFill>
                  <a:schemeClr val="tx2"/>
                </a:solidFill>
                <a:latin typeface="Kobern" panose="00000500000000000000" pitchFamily="50" charset="0"/>
              </a:rPr>
              <a:t>(d) goods or services or both received by a taxable person </a:t>
            </a:r>
            <a:r>
              <a:rPr lang="en-US" sz="2133" dirty="0">
                <a:solidFill>
                  <a:schemeClr val="accent6">
                    <a:lumMod val="75000"/>
                  </a:schemeClr>
                </a:solidFill>
                <a:latin typeface="Kobern" panose="00000500000000000000" pitchFamily="50" charset="0"/>
              </a:rPr>
              <a:t>for construction </a:t>
            </a:r>
            <a:r>
              <a:rPr lang="en-US" sz="2133" dirty="0">
                <a:solidFill>
                  <a:schemeClr val="tx2"/>
                </a:solidFill>
                <a:latin typeface="Kobern" panose="00000500000000000000" pitchFamily="50" charset="0"/>
              </a:rPr>
              <a:t>of an immovable property (other than plant or machinery) on his own account </a:t>
            </a:r>
            <a:r>
              <a:rPr lang="en-US" sz="2133" strike="sngStrike" dirty="0">
                <a:solidFill>
                  <a:schemeClr val="tx2"/>
                </a:solidFill>
                <a:latin typeface="Kobern" panose="00000500000000000000" pitchFamily="50" charset="0"/>
              </a:rPr>
              <a:t>including when such goods or services or both are used in the course or furtherance of business.</a:t>
            </a:r>
            <a:endParaRPr lang="en-IN" sz="2133" strike="sngStrike" dirty="0">
              <a:solidFill>
                <a:schemeClr val="tx2"/>
              </a:solidFill>
              <a:latin typeface="Kobern" panose="00000500000000000000" pitchFamily="50" charset="0"/>
            </a:endParaRPr>
          </a:p>
        </p:txBody>
      </p:sp>
      <p:sp>
        <p:nvSpPr>
          <p:cNvPr id="3" name="Text Placeholder 2">
            <a:extLst>
              <a:ext uri="{FF2B5EF4-FFF2-40B4-BE49-F238E27FC236}">
                <a16:creationId xmlns:a16="http://schemas.microsoft.com/office/drawing/2014/main" id="{45F31212-EB1C-27D3-8B34-ECC26CEA80E6}"/>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Section 17(5)(c)/(d) of CGST Act</a:t>
            </a:r>
          </a:p>
        </p:txBody>
      </p:sp>
    </p:spTree>
    <p:extLst>
      <p:ext uri="{BB962C8B-B14F-4D97-AF65-F5344CB8AC3E}">
        <p14:creationId xmlns:p14="http://schemas.microsoft.com/office/powerpoint/2010/main" val="1703205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57EDF-F70B-0DA9-0F40-E1DE395C9A5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90231DC-E4F3-C51F-6C13-21B2A9487796}"/>
              </a:ext>
            </a:extLst>
          </p:cNvPr>
          <p:cNvSpPr>
            <a:spLocks noGrp="1"/>
          </p:cNvSpPr>
          <p:nvPr>
            <p:ph type="body" sz="quarter" idx="13"/>
          </p:nvPr>
        </p:nvSpPr>
        <p:spPr>
          <a:xfrm>
            <a:off x="527381" y="1519668"/>
            <a:ext cx="11137237" cy="4652169"/>
          </a:xfrm>
        </p:spPr>
        <p:txBody>
          <a:bodyPr>
            <a:normAutofit/>
          </a:bodyPr>
          <a:lstStyle/>
          <a:p>
            <a:pPr marL="0" indent="0" algn="just">
              <a:buNone/>
            </a:pPr>
            <a:r>
              <a:rPr lang="en-US" sz="2133" dirty="0">
                <a:solidFill>
                  <a:schemeClr val="tx2"/>
                </a:solidFill>
                <a:latin typeface="Kobern" panose="00000500000000000000" pitchFamily="50" charset="0"/>
              </a:rPr>
              <a:t>Possible to contend:</a:t>
            </a:r>
          </a:p>
          <a:p>
            <a:pPr lvl="1" algn="just"/>
            <a:r>
              <a:rPr lang="en-US" sz="2133" dirty="0">
                <a:solidFill>
                  <a:schemeClr val="tx2"/>
                </a:solidFill>
                <a:latin typeface="Kobern" panose="00000500000000000000" pitchFamily="50" charset="0"/>
              </a:rPr>
              <a:t>Section 17(5)(d) restricts credit of the goods or services which are used directly for construction of an immovable property. </a:t>
            </a:r>
          </a:p>
          <a:p>
            <a:pPr lvl="1" algn="just"/>
            <a:endParaRPr lang="en-US" sz="2133" dirty="0">
              <a:solidFill>
                <a:schemeClr val="tx2"/>
              </a:solidFill>
              <a:latin typeface="Kobern" panose="00000500000000000000" pitchFamily="50" charset="0"/>
            </a:endParaRPr>
          </a:p>
          <a:p>
            <a:pPr lvl="1" algn="just"/>
            <a:r>
              <a:rPr lang="en-US" sz="2133" dirty="0">
                <a:solidFill>
                  <a:schemeClr val="tx2"/>
                </a:solidFill>
                <a:latin typeface="Kobern" panose="00000500000000000000" pitchFamily="50" charset="0"/>
              </a:rPr>
              <a:t>supply of “works contract” services does not include supply of land (either by sale or by way of lease) in its ambit. </a:t>
            </a:r>
          </a:p>
          <a:p>
            <a:pPr lvl="1" algn="just"/>
            <a:endParaRPr lang="en-US" sz="2133" dirty="0">
              <a:solidFill>
                <a:schemeClr val="tx2"/>
              </a:solidFill>
              <a:latin typeface="Kobern" panose="00000500000000000000" pitchFamily="50" charset="0"/>
            </a:endParaRPr>
          </a:p>
          <a:p>
            <a:pPr lvl="1" algn="just"/>
            <a:r>
              <a:rPr lang="en-US" sz="2133" dirty="0">
                <a:solidFill>
                  <a:schemeClr val="tx2"/>
                </a:solidFill>
                <a:latin typeface="Kobern" panose="00000500000000000000" pitchFamily="50" charset="0"/>
              </a:rPr>
              <a:t>Services of assignment of leasehold rights in land is a precursor but not used for construction of immovable property.</a:t>
            </a:r>
          </a:p>
        </p:txBody>
      </p:sp>
      <p:sp>
        <p:nvSpPr>
          <p:cNvPr id="3" name="Text Placeholder 2">
            <a:extLst>
              <a:ext uri="{FF2B5EF4-FFF2-40B4-BE49-F238E27FC236}">
                <a16:creationId xmlns:a16="http://schemas.microsoft.com/office/drawing/2014/main" id="{BBCFBFDA-D856-0760-5518-C2B0A865FAAE}"/>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Arguments on non applicability of Section 17(5)(c)/(d)</a:t>
            </a:r>
          </a:p>
        </p:txBody>
      </p:sp>
    </p:spTree>
    <p:extLst>
      <p:ext uri="{BB962C8B-B14F-4D97-AF65-F5344CB8AC3E}">
        <p14:creationId xmlns:p14="http://schemas.microsoft.com/office/powerpoint/2010/main" val="162291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00FAD-B223-CA1A-20BC-C1FF0923225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0637C87-F04C-6EDF-C4A9-B21C41EF816C}"/>
              </a:ext>
            </a:extLst>
          </p:cNvPr>
          <p:cNvSpPr>
            <a:spLocks noGrp="1"/>
          </p:cNvSpPr>
          <p:nvPr>
            <p:ph type="body" sz="quarter" idx="12"/>
          </p:nvPr>
        </p:nvSpPr>
        <p:spPr/>
        <p:txBody>
          <a:bodyPr/>
          <a:lstStyle/>
          <a:p>
            <a:r>
              <a:rPr lang="en-US" sz="3600" b="1" dirty="0">
                <a:latin typeface="Kobern" panose="00000500000000000000" pitchFamily="50" charset="0"/>
              </a:rPr>
              <a:t>Gujarat Chamber of Commerce &amp; Industry &amp; Ors. v. Union of India &amp; Ors.</a:t>
            </a:r>
            <a:endParaRPr lang="en-IN" sz="3600" b="1" dirty="0">
              <a:latin typeface="Kobern" panose="00000500000000000000" pitchFamily="50" charset="0"/>
            </a:endParaRPr>
          </a:p>
        </p:txBody>
      </p:sp>
      <p:sp>
        <p:nvSpPr>
          <p:cNvPr id="4" name="TextBox 3">
            <a:extLst>
              <a:ext uri="{FF2B5EF4-FFF2-40B4-BE49-F238E27FC236}">
                <a16:creationId xmlns:a16="http://schemas.microsoft.com/office/drawing/2014/main" id="{FDCF5FEC-9824-6CF1-8477-F7D3636B75DD}"/>
              </a:ext>
            </a:extLst>
          </p:cNvPr>
          <p:cNvSpPr txBox="1"/>
          <p:nvPr/>
        </p:nvSpPr>
        <p:spPr>
          <a:xfrm>
            <a:off x="3048000" y="3478014"/>
            <a:ext cx="6096000" cy="369332"/>
          </a:xfrm>
          <a:prstGeom prst="rect">
            <a:avLst/>
          </a:prstGeom>
          <a:noFill/>
        </p:spPr>
        <p:txBody>
          <a:bodyPr wrap="square">
            <a:spAutoFit/>
          </a:bodyPr>
          <a:lstStyle/>
          <a:p>
            <a:pPr algn="ctr"/>
            <a:r>
              <a:rPr lang="en-US" dirty="0">
                <a:solidFill>
                  <a:schemeClr val="bg2"/>
                </a:solidFill>
                <a:latin typeface="Kobern" panose="00000500000000000000" pitchFamily="50" charset="0"/>
              </a:rPr>
              <a:t>2025 (1) TMI 516 – Gujarat High Court</a:t>
            </a:r>
            <a:endParaRPr lang="en-IN" dirty="0">
              <a:solidFill>
                <a:schemeClr val="bg2"/>
              </a:solidFill>
              <a:latin typeface="Kobern" panose="00000500000000000000" pitchFamily="50" charset="0"/>
            </a:endParaRPr>
          </a:p>
        </p:txBody>
      </p:sp>
    </p:spTree>
    <p:extLst>
      <p:ext uri="{BB962C8B-B14F-4D97-AF65-F5344CB8AC3E}">
        <p14:creationId xmlns:p14="http://schemas.microsoft.com/office/powerpoint/2010/main" val="3804262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09AAB-BEB2-D622-C9B4-1A83974130D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5CBEEA9-0179-BCE6-CA3F-B8FF658AE2E7}"/>
              </a:ext>
            </a:extLst>
          </p:cNvPr>
          <p:cNvSpPr>
            <a:spLocks noGrp="1"/>
          </p:cNvSpPr>
          <p:nvPr>
            <p:ph type="body" sz="quarter" idx="12"/>
          </p:nvPr>
        </p:nvSpPr>
        <p:spPr/>
        <p:txBody>
          <a:bodyPr/>
          <a:lstStyle/>
          <a:p>
            <a:r>
              <a:rPr lang="en-US" sz="4000" dirty="0">
                <a:latin typeface="Kobern" panose="00000500000000000000" pitchFamily="50" charset="0"/>
              </a:rPr>
              <a:t>Safari Retreats: Orissa High Court </a:t>
            </a:r>
            <a:endParaRPr lang="en-IN" sz="4000" dirty="0">
              <a:latin typeface="Kobern" panose="00000500000000000000" pitchFamily="50" charset="0"/>
            </a:endParaRPr>
          </a:p>
        </p:txBody>
      </p:sp>
      <p:sp>
        <p:nvSpPr>
          <p:cNvPr id="4" name="TextBox 3">
            <a:extLst>
              <a:ext uri="{FF2B5EF4-FFF2-40B4-BE49-F238E27FC236}">
                <a16:creationId xmlns:a16="http://schemas.microsoft.com/office/drawing/2014/main" id="{F0AE15F9-E920-5CA1-AD39-A8364C27879D}"/>
              </a:ext>
            </a:extLst>
          </p:cNvPr>
          <p:cNvSpPr txBox="1"/>
          <p:nvPr/>
        </p:nvSpPr>
        <p:spPr>
          <a:xfrm>
            <a:off x="3048000" y="3478014"/>
            <a:ext cx="6096000" cy="369332"/>
          </a:xfrm>
          <a:prstGeom prst="rect">
            <a:avLst/>
          </a:prstGeom>
          <a:noFill/>
        </p:spPr>
        <p:txBody>
          <a:bodyPr wrap="square">
            <a:spAutoFit/>
          </a:bodyPr>
          <a:lstStyle/>
          <a:p>
            <a:pPr algn="ctr"/>
            <a:r>
              <a:rPr lang="en-US" dirty="0">
                <a:solidFill>
                  <a:schemeClr val="bg2"/>
                </a:solidFill>
                <a:latin typeface="Kobern" panose="00000500000000000000" pitchFamily="50" charset="0"/>
              </a:rPr>
              <a:t>2019 VIL 223 ORI</a:t>
            </a:r>
            <a:endParaRPr lang="en-IN" dirty="0">
              <a:solidFill>
                <a:schemeClr val="bg2"/>
              </a:solidFill>
              <a:latin typeface="Kobern" panose="00000500000000000000" pitchFamily="50" charset="0"/>
            </a:endParaRPr>
          </a:p>
        </p:txBody>
      </p:sp>
    </p:spTree>
    <p:extLst>
      <p:ext uri="{BB962C8B-B14F-4D97-AF65-F5344CB8AC3E}">
        <p14:creationId xmlns:p14="http://schemas.microsoft.com/office/powerpoint/2010/main" val="1267623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40E0F-4A5B-EEC0-5D9A-385CE1E8C53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D076E1C-BE4A-C1A0-76EB-F0D05BC856C3}"/>
              </a:ext>
            </a:extLst>
          </p:cNvPr>
          <p:cNvSpPr>
            <a:spLocks noGrp="1"/>
          </p:cNvSpPr>
          <p:nvPr>
            <p:ph type="body" sz="quarter" idx="13"/>
          </p:nvPr>
        </p:nvSpPr>
        <p:spPr>
          <a:xfrm>
            <a:off x="527381" y="1519668"/>
            <a:ext cx="11137237" cy="4652169"/>
          </a:xfrm>
        </p:spPr>
        <p:txBody>
          <a:bodyPr>
            <a:normAutofit/>
          </a:bodyPr>
          <a:lstStyle/>
          <a:p>
            <a:pPr marL="0" indent="0" algn="just">
              <a:buNone/>
            </a:pPr>
            <a:r>
              <a:rPr lang="en-US" sz="2133" dirty="0">
                <a:solidFill>
                  <a:schemeClr val="accent3"/>
                </a:solidFill>
                <a:latin typeface="Kobern" panose="00000500000000000000" pitchFamily="50" charset="0"/>
              </a:rPr>
              <a:t>Whether ITC of GST paid on goods or services received for the construction of an immovable property is blocked under Section 17(5)(d), even where renting of such immovable property further attracts GST?</a:t>
            </a:r>
          </a:p>
          <a:p>
            <a:pPr marL="0" indent="0" algn="just">
              <a:buNone/>
            </a:pPr>
            <a:endParaRPr lang="en-US" sz="2133" dirty="0">
              <a:solidFill>
                <a:schemeClr val="tx2"/>
              </a:solidFill>
              <a:latin typeface="Kobern" panose="00000500000000000000" pitchFamily="50" charset="0"/>
            </a:endParaRPr>
          </a:p>
          <a:p>
            <a:pPr marL="0" indent="0" algn="just">
              <a:buNone/>
            </a:pPr>
            <a:r>
              <a:rPr lang="en-US" sz="2133" b="1" dirty="0">
                <a:solidFill>
                  <a:schemeClr val="tx2"/>
                </a:solidFill>
                <a:latin typeface="Kobern" panose="00000500000000000000" pitchFamily="50" charset="0"/>
              </a:rPr>
              <a:t>Reasoning and Decision of the Orissa High Court</a:t>
            </a:r>
          </a:p>
          <a:p>
            <a:pPr marL="0" indent="0" algn="just">
              <a:buNone/>
            </a:pPr>
            <a:r>
              <a:rPr lang="en-US" sz="2133" dirty="0">
                <a:solidFill>
                  <a:schemeClr val="accent3"/>
                </a:solidFill>
                <a:latin typeface="Kobern" panose="00000500000000000000" pitchFamily="50" charset="0"/>
              </a:rPr>
              <a:t>Section 17(5)(d) should be read down to exclude cases where output GST is paid </a:t>
            </a:r>
          </a:p>
          <a:p>
            <a:pPr algn="just">
              <a:buFont typeface="Wingdings" panose="05000000000000000000" pitchFamily="2" charset="2"/>
              <a:buChar char="§"/>
            </a:pPr>
            <a:r>
              <a:rPr lang="en-US" sz="2133" dirty="0">
                <a:solidFill>
                  <a:schemeClr val="accent3"/>
                </a:solidFill>
                <a:latin typeface="Kobern" panose="00000500000000000000" pitchFamily="50" charset="0"/>
              </a:rPr>
              <a:t>Narrow construction of interpretation of Section 17(5)(d) frustrates the objective of the Act</a:t>
            </a:r>
          </a:p>
          <a:p>
            <a:pPr algn="just">
              <a:buFont typeface="Wingdings" panose="05000000000000000000" pitchFamily="2" charset="2"/>
              <a:buChar char="§"/>
            </a:pPr>
            <a:r>
              <a:rPr lang="en-US" sz="2133" dirty="0">
                <a:solidFill>
                  <a:schemeClr val="accent3"/>
                </a:solidFill>
                <a:latin typeface="Kobern" panose="00000500000000000000" pitchFamily="50" charset="0"/>
              </a:rPr>
              <a:t>If GST is payable on income arising out of the immovable property, ITC shall be available</a:t>
            </a:r>
          </a:p>
        </p:txBody>
      </p:sp>
      <p:sp>
        <p:nvSpPr>
          <p:cNvPr id="3" name="Text Placeholder 2">
            <a:extLst>
              <a:ext uri="{FF2B5EF4-FFF2-40B4-BE49-F238E27FC236}">
                <a16:creationId xmlns:a16="http://schemas.microsoft.com/office/drawing/2014/main" id="{17B2239C-09F2-C16E-A393-ACBF2F6BBF51}"/>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M/s Safari Retreats Pvt. Ltd. vs Chief Comm. of CGST</a:t>
            </a:r>
          </a:p>
        </p:txBody>
      </p:sp>
      <p:sp>
        <p:nvSpPr>
          <p:cNvPr id="4" name="Rectangle: Rounded Corners 6">
            <a:extLst>
              <a:ext uri="{FF2B5EF4-FFF2-40B4-BE49-F238E27FC236}">
                <a16:creationId xmlns:a16="http://schemas.microsoft.com/office/drawing/2014/main" id="{26143D4C-C3B3-AC4A-4EA4-61CB247BB87F}"/>
              </a:ext>
            </a:extLst>
          </p:cNvPr>
          <p:cNvSpPr/>
          <p:nvPr/>
        </p:nvSpPr>
        <p:spPr>
          <a:xfrm>
            <a:off x="479955" y="5128690"/>
            <a:ext cx="11232087" cy="917303"/>
          </a:xfrm>
          <a:prstGeom prst="roundRect">
            <a:avLst>
              <a:gd name="adj" fmla="val 7056"/>
            </a:avLst>
          </a:prstGeom>
          <a:noFill/>
          <a:ln w="12700">
            <a:solidFill>
              <a:srgbClr val="F26629"/>
            </a:solidFill>
            <a:prstDash val="sysDot"/>
          </a:ln>
        </p:spPr>
        <p:style>
          <a:lnRef idx="2">
            <a:schemeClr val="accent3">
              <a:shade val="15000"/>
            </a:schemeClr>
          </a:lnRef>
          <a:fillRef idx="1">
            <a:schemeClr val="accent3"/>
          </a:fillRef>
          <a:effectRef idx="0">
            <a:schemeClr val="accent3"/>
          </a:effectRef>
          <a:fontRef idx="minor">
            <a:schemeClr val="lt1"/>
          </a:fontRef>
        </p:style>
        <p:txBody>
          <a:bodyPr rtlCol="0" anchor="t">
            <a:scene3d>
              <a:camera prst="orthographicFront"/>
              <a:lightRig rig="harsh" dir="t"/>
            </a:scene3d>
            <a:sp3d extrusionH="57150" prstMaterial="matte">
              <a:bevelT w="63500" h="12700" prst="angle"/>
              <a:contourClr>
                <a:schemeClr val="bg1">
                  <a:lumMod val="65000"/>
                </a:schemeClr>
              </a:contourClr>
            </a:sp3d>
          </a:bodyPr>
          <a:lstStyle/>
          <a:p>
            <a:pPr marL="380990" indent="-380990" algn="just">
              <a:spcBef>
                <a:spcPct val="20000"/>
              </a:spcBef>
              <a:spcAft>
                <a:spcPts val="400"/>
              </a:spcAft>
              <a:buClr>
                <a:srgbClr val="F3723D"/>
              </a:buClr>
              <a:buFont typeface="Arial" panose="020B0604020202020204" pitchFamily="34" charset="0"/>
              <a:buChar char="•"/>
            </a:pPr>
            <a:r>
              <a:rPr lang="en-US" altLang="ko-KR" sz="2000" b="1" dirty="0">
                <a:solidFill>
                  <a:schemeClr val="tx2"/>
                </a:solidFill>
                <a:latin typeface="Kobern" panose="00000500000000000000" pitchFamily="50" charset="0"/>
                <a:cs typeface="Arial" panose="020B0604020202020204" pitchFamily="34" charset="0"/>
              </a:rPr>
              <a:t>The High Court was only dealing with challenge to S. 17(5)(d) and not S.17(5)(c) </a:t>
            </a:r>
          </a:p>
          <a:p>
            <a:pPr marL="380990" indent="-380990" algn="just">
              <a:spcBef>
                <a:spcPct val="20000"/>
              </a:spcBef>
              <a:spcAft>
                <a:spcPts val="400"/>
              </a:spcAft>
              <a:buClr>
                <a:srgbClr val="F3723D"/>
              </a:buClr>
              <a:buFont typeface="Arial" panose="020B0604020202020204" pitchFamily="34" charset="0"/>
              <a:buChar char="•"/>
            </a:pPr>
            <a:r>
              <a:rPr lang="en-US" altLang="ko-KR" sz="2000" b="1" dirty="0">
                <a:solidFill>
                  <a:schemeClr val="tx2"/>
                </a:solidFill>
                <a:latin typeface="Kobern" panose="00000500000000000000" pitchFamily="50" charset="0"/>
                <a:cs typeface="Arial" panose="020B0604020202020204" pitchFamily="34" charset="0"/>
              </a:rPr>
              <a:t>Meaning of “plant and machinery” was not under consideration</a:t>
            </a:r>
          </a:p>
        </p:txBody>
      </p:sp>
    </p:spTree>
    <p:extLst>
      <p:ext uri="{BB962C8B-B14F-4D97-AF65-F5344CB8AC3E}">
        <p14:creationId xmlns:p14="http://schemas.microsoft.com/office/powerpoint/2010/main" val="2556882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2BBF6-7A5C-9DCA-00FA-BAC1F5C1924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291DD01-9065-A8F7-FB10-77DD1F64E949}"/>
              </a:ext>
            </a:extLst>
          </p:cNvPr>
          <p:cNvSpPr>
            <a:spLocks noGrp="1"/>
          </p:cNvSpPr>
          <p:nvPr>
            <p:ph type="body" sz="quarter" idx="10"/>
          </p:nvPr>
        </p:nvSpPr>
        <p:spPr/>
        <p:txBody>
          <a:bodyPr>
            <a:normAutofit fontScale="92500" lnSpcReduction="20000"/>
          </a:bodyPr>
          <a:lstStyle/>
          <a:p>
            <a:r>
              <a:rPr lang="en-US" dirty="0">
                <a:solidFill>
                  <a:schemeClr val="bg2"/>
                </a:solidFill>
                <a:latin typeface="Kobern" panose="00000500000000000000" pitchFamily="50" charset="0"/>
              </a:rPr>
              <a:t>2024 INSC 756</a:t>
            </a:r>
            <a:endParaRPr lang="en-IN" dirty="0">
              <a:solidFill>
                <a:schemeClr val="bg2"/>
              </a:solidFill>
              <a:latin typeface="Kobern" panose="00000500000000000000" pitchFamily="50" charset="0"/>
            </a:endParaRPr>
          </a:p>
        </p:txBody>
      </p:sp>
      <p:sp>
        <p:nvSpPr>
          <p:cNvPr id="3" name="Text Placeholder 2">
            <a:extLst>
              <a:ext uri="{FF2B5EF4-FFF2-40B4-BE49-F238E27FC236}">
                <a16:creationId xmlns:a16="http://schemas.microsoft.com/office/drawing/2014/main" id="{2C626711-DF37-6882-5D06-673502D32600}"/>
              </a:ext>
            </a:extLst>
          </p:cNvPr>
          <p:cNvSpPr>
            <a:spLocks noGrp="1"/>
          </p:cNvSpPr>
          <p:nvPr>
            <p:ph type="body" sz="quarter" idx="12"/>
          </p:nvPr>
        </p:nvSpPr>
        <p:spPr/>
        <p:txBody>
          <a:bodyPr/>
          <a:lstStyle/>
          <a:p>
            <a:r>
              <a:rPr lang="en-US" sz="4267" dirty="0">
                <a:latin typeface="Kobern" panose="00000500000000000000" pitchFamily="50" charset="0"/>
              </a:rPr>
              <a:t>Safari Retreats: Supreme Court</a:t>
            </a:r>
            <a:endParaRPr lang="en-IN" sz="4267" dirty="0">
              <a:latin typeface="Kobern" panose="00000500000000000000" pitchFamily="50" charset="0"/>
            </a:endParaRPr>
          </a:p>
        </p:txBody>
      </p:sp>
    </p:spTree>
    <p:extLst>
      <p:ext uri="{BB962C8B-B14F-4D97-AF65-F5344CB8AC3E}">
        <p14:creationId xmlns:p14="http://schemas.microsoft.com/office/powerpoint/2010/main" val="432656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7F93C-3E56-CC5A-22DE-B0E202BB4E7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EFC2186-022E-BAF6-FC35-E5133BA0CDB8}"/>
              </a:ext>
            </a:extLst>
          </p:cNvPr>
          <p:cNvSpPr>
            <a:spLocks noGrp="1"/>
          </p:cNvSpPr>
          <p:nvPr>
            <p:ph type="body" sz="quarter" idx="10"/>
          </p:nvPr>
        </p:nvSpPr>
        <p:spPr/>
        <p:txBody>
          <a:bodyPr>
            <a:normAutofit fontScale="92500" lnSpcReduction="20000"/>
          </a:bodyPr>
          <a:lstStyle/>
          <a:p>
            <a:r>
              <a:rPr lang="en-US" dirty="0">
                <a:latin typeface="Kobern" panose="00000500000000000000" pitchFamily="50" charset="0"/>
              </a:rPr>
              <a:t>Sections 17(5)(c) &amp; (d)</a:t>
            </a:r>
          </a:p>
        </p:txBody>
      </p:sp>
      <p:sp>
        <p:nvSpPr>
          <p:cNvPr id="3" name="Text Placeholder 2">
            <a:extLst>
              <a:ext uri="{FF2B5EF4-FFF2-40B4-BE49-F238E27FC236}">
                <a16:creationId xmlns:a16="http://schemas.microsoft.com/office/drawing/2014/main" id="{1654CB2D-6D30-B040-86FE-CAB0CCF6301B}"/>
              </a:ext>
            </a:extLst>
          </p:cNvPr>
          <p:cNvSpPr>
            <a:spLocks noGrp="1"/>
          </p:cNvSpPr>
          <p:nvPr>
            <p:ph type="body" sz="quarter" idx="12"/>
          </p:nvPr>
        </p:nvSpPr>
        <p:spPr/>
        <p:txBody>
          <a:bodyPr>
            <a:normAutofit/>
          </a:bodyPr>
          <a:lstStyle/>
          <a:p>
            <a:r>
              <a:rPr lang="en-US" sz="4200" dirty="0">
                <a:latin typeface="Kobern" panose="00000500000000000000" pitchFamily="50" charset="0"/>
              </a:rPr>
              <a:t>Legal Provisions</a:t>
            </a:r>
            <a:endParaRPr lang="en-IN" sz="4200" dirty="0">
              <a:latin typeface="Kobern" panose="00000500000000000000" pitchFamily="50" charset="0"/>
            </a:endParaRPr>
          </a:p>
        </p:txBody>
      </p:sp>
    </p:spTree>
    <p:extLst>
      <p:ext uri="{BB962C8B-B14F-4D97-AF65-F5344CB8AC3E}">
        <p14:creationId xmlns:p14="http://schemas.microsoft.com/office/powerpoint/2010/main" val="3566479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7CD6E-D191-975B-F5FC-417F3D75812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113899C-9D31-E216-0669-FFBC307ABDD0}"/>
              </a:ext>
            </a:extLst>
          </p:cNvPr>
          <p:cNvSpPr>
            <a:spLocks noGrp="1"/>
          </p:cNvSpPr>
          <p:nvPr>
            <p:ph type="body" sz="quarter" idx="12"/>
          </p:nvPr>
        </p:nvSpPr>
        <p:spPr>
          <a:xfrm>
            <a:off x="532970" y="601641"/>
            <a:ext cx="11137237" cy="768085"/>
          </a:xfrm>
        </p:spPr>
        <p:txBody>
          <a:bodyPr>
            <a:normAutofit/>
          </a:bodyPr>
          <a:lstStyle/>
          <a:p>
            <a:r>
              <a:rPr lang="en-IN" sz="3200" b="1" dirty="0">
                <a:solidFill>
                  <a:schemeClr val="tx2"/>
                </a:solidFill>
                <a:latin typeface="Kobern" panose="00000500000000000000" pitchFamily="50" charset="0"/>
              </a:rPr>
              <a:t>Section 17(5): Blocked credits</a:t>
            </a:r>
          </a:p>
          <a:p>
            <a:pPr>
              <a:lnSpc>
                <a:spcPct val="150000"/>
              </a:lnSpc>
            </a:pPr>
            <a:endParaRPr lang="en-US" sz="4000" i="0" dirty="0">
              <a:solidFill>
                <a:srgbClr val="222222"/>
              </a:solidFill>
              <a:effectLst/>
              <a:latin typeface="Kobern" panose="00000500000000000000" pitchFamily="50" charset="0"/>
            </a:endParaRPr>
          </a:p>
          <a:p>
            <a:endParaRPr lang="en-IN" sz="3730" dirty="0">
              <a:latin typeface="Kobern Medium" panose="00000600000000000000" pitchFamily="50" charset="0"/>
            </a:endParaRPr>
          </a:p>
        </p:txBody>
      </p:sp>
      <p:sp>
        <p:nvSpPr>
          <p:cNvPr id="6" name="Text Placeholder 3">
            <a:extLst>
              <a:ext uri="{FF2B5EF4-FFF2-40B4-BE49-F238E27FC236}">
                <a16:creationId xmlns:a16="http://schemas.microsoft.com/office/drawing/2014/main" id="{FF9F38D0-2690-23FA-B524-E8FF88337891}"/>
              </a:ext>
            </a:extLst>
          </p:cNvPr>
          <p:cNvSpPr txBox="1">
            <a:spLocks/>
          </p:cNvSpPr>
          <p:nvPr/>
        </p:nvSpPr>
        <p:spPr>
          <a:xfrm>
            <a:off x="678132" y="1564084"/>
            <a:ext cx="4536557" cy="4692273"/>
          </a:xfrm>
          <a:prstGeom prst="rect">
            <a:avLst/>
          </a:prstGeom>
          <a:ln>
            <a:noFill/>
          </a:ln>
        </p:spPr>
        <p:txBody>
          <a:bodyPr/>
          <a:lst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altLang="ko-KR" sz="2200" b="1" cap="all" spc="100" dirty="0">
                <a:solidFill>
                  <a:srgbClr val="F3723B"/>
                </a:solidFill>
                <a:latin typeface="Kobern" panose="00000500000000000000" pitchFamily="50" charset="0"/>
              </a:rPr>
              <a:t>Section 17(5)(c):</a:t>
            </a:r>
          </a:p>
          <a:p>
            <a:pPr marL="0" lvl="1" indent="0">
              <a:buNone/>
            </a:pPr>
            <a:r>
              <a:rPr lang="en-US" altLang="ko-KR" sz="2200" dirty="0">
                <a:solidFill>
                  <a:schemeClr val="tx2"/>
                </a:solidFill>
                <a:latin typeface="Kobern" panose="00000500000000000000" pitchFamily="50" charset="0"/>
              </a:rPr>
              <a:t>ITC not available in respect of</a:t>
            </a:r>
          </a:p>
          <a:p>
            <a:pPr marL="534988" lvl="1" indent="-311150"/>
            <a:r>
              <a:rPr lang="en-US" altLang="ko-KR" sz="2200" dirty="0">
                <a:solidFill>
                  <a:schemeClr val="tx2"/>
                </a:solidFill>
                <a:latin typeface="Kobern" panose="00000500000000000000" pitchFamily="50" charset="0"/>
              </a:rPr>
              <a:t>Works contract service</a:t>
            </a:r>
          </a:p>
          <a:p>
            <a:pPr marL="534988" lvl="1" indent="-311150"/>
            <a:r>
              <a:rPr lang="en-US" altLang="ko-KR" sz="2200" dirty="0">
                <a:solidFill>
                  <a:schemeClr val="tx2"/>
                </a:solidFill>
                <a:latin typeface="Kobern" panose="00000500000000000000" pitchFamily="50" charset="0"/>
              </a:rPr>
              <a:t>Received for construction of immovable property</a:t>
            </a:r>
          </a:p>
          <a:p>
            <a:pPr marL="0" lvl="1" indent="0">
              <a:buNone/>
            </a:pPr>
            <a:r>
              <a:rPr lang="en-US" altLang="ko-KR" sz="2200" dirty="0">
                <a:solidFill>
                  <a:schemeClr val="tx2"/>
                </a:solidFill>
                <a:latin typeface="Kobern" panose="00000500000000000000" pitchFamily="50" charset="0"/>
              </a:rPr>
              <a:t>Except:</a:t>
            </a:r>
          </a:p>
          <a:p>
            <a:pPr marL="534988" lvl="1" indent="-311150"/>
            <a:r>
              <a:rPr lang="en-US" altLang="ko-KR" sz="2200" dirty="0">
                <a:solidFill>
                  <a:schemeClr val="tx2"/>
                </a:solidFill>
                <a:latin typeface="Kobern" panose="00000500000000000000" pitchFamily="50" charset="0"/>
              </a:rPr>
              <a:t>If Immovable property is </a:t>
            </a:r>
            <a:r>
              <a:rPr lang="en-US" altLang="ko-KR" sz="2200" dirty="0">
                <a:solidFill>
                  <a:srgbClr val="F26629"/>
                </a:solidFill>
                <a:latin typeface="Kobern" panose="00000500000000000000" pitchFamily="50" charset="0"/>
              </a:rPr>
              <a:t>plant and machinery</a:t>
            </a:r>
          </a:p>
          <a:p>
            <a:pPr marL="534988" lvl="1" indent="-311150"/>
            <a:r>
              <a:rPr lang="en-US" altLang="ko-KR" sz="2200" dirty="0">
                <a:solidFill>
                  <a:schemeClr val="tx2"/>
                </a:solidFill>
                <a:latin typeface="Kobern" panose="00000500000000000000" pitchFamily="50" charset="0"/>
              </a:rPr>
              <a:t>For further supply of works contract service</a:t>
            </a:r>
          </a:p>
        </p:txBody>
      </p:sp>
      <p:sp>
        <p:nvSpPr>
          <p:cNvPr id="8" name="Text Placeholder 6">
            <a:extLst>
              <a:ext uri="{FF2B5EF4-FFF2-40B4-BE49-F238E27FC236}">
                <a16:creationId xmlns:a16="http://schemas.microsoft.com/office/drawing/2014/main" id="{07FC879A-DF1F-5D58-60E3-A7C950BA5996}"/>
              </a:ext>
            </a:extLst>
          </p:cNvPr>
          <p:cNvSpPr txBox="1">
            <a:spLocks/>
          </p:cNvSpPr>
          <p:nvPr/>
        </p:nvSpPr>
        <p:spPr>
          <a:xfrm>
            <a:off x="6026167" y="1564085"/>
            <a:ext cx="5644040" cy="4692273"/>
          </a:xfrm>
          <a:prstGeom prst="rect">
            <a:avLst/>
          </a:prstGeom>
        </p:spPr>
        <p:txBody>
          <a:bodyPr/>
          <a:lst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marL="0" lvl="1" indent="0">
              <a:buSzTx/>
              <a:buNone/>
            </a:pPr>
            <a:r>
              <a:rPr lang="en-US" altLang="ko-KR" sz="2200" b="1" cap="all" spc="100" dirty="0">
                <a:solidFill>
                  <a:srgbClr val="F3723B"/>
                </a:solidFill>
                <a:latin typeface="Kobern" panose="00000500000000000000" pitchFamily="50" charset="0"/>
              </a:rPr>
              <a:t>Section 17(5)(d):</a:t>
            </a:r>
          </a:p>
          <a:p>
            <a:pPr marL="0" lvl="1" indent="0">
              <a:buNone/>
            </a:pPr>
            <a:r>
              <a:rPr lang="en-US" altLang="ko-KR" sz="2200" dirty="0">
                <a:solidFill>
                  <a:schemeClr val="tx2"/>
                </a:solidFill>
                <a:latin typeface="Kobern" panose="00000500000000000000" pitchFamily="50" charset="0"/>
              </a:rPr>
              <a:t>ITC not available in respect of</a:t>
            </a:r>
          </a:p>
          <a:p>
            <a:pPr lvl="1"/>
            <a:r>
              <a:rPr lang="en-US" altLang="ko-KR" sz="2200" dirty="0">
                <a:solidFill>
                  <a:schemeClr val="tx2"/>
                </a:solidFill>
                <a:latin typeface="Kobern" panose="00000500000000000000" pitchFamily="50" charset="0"/>
              </a:rPr>
              <a:t>Goods or services or both</a:t>
            </a:r>
          </a:p>
          <a:p>
            <a:pPr lvl="1"/>
            <a:r>
              <a:rPr lang="en-US" altLang="ko-KR" sz="2200" dirty="0">
                <a:solidFill>
                  <a:schemeClr val="tx2"/>
                </a:solidFill>
                <a:latin typeface="Kobern" panose="00000500000000000000" pitchFamily="50" charset="0"/>
              </a:rPr>
              <a:t>Received for construction of immovable property </a:t>
            </a:r>
            <a:r>
              <a:rPr lang="en-US" altLang="ko-KR" sz="2200" dirty="0">
                <a:solidFill>
                  <a:srgbClr val="F26629"/>
                </a:solidFill>
                <a:latin typeface="Kobern" panose="00000500000000000000" pitchFamily="50" charset="0"/>
              </a:rPr>
              <a:t>on own account</a:t>
            </a:r>
          </a:p>
          <a:p>
            <a:pPr lvl="1"/>
            <a:r>
              <a:rPr lang="en-US" altLang="ko-KR" sz="2200" dirty="0">
                <a:solidFill>
                  <a:schemeClr val="tx2"/>
                </a:solidFill>
                <a:latin typeface="Kobern" panose="00000500000000000000" pitchFamily="50" charset="0"/>
              </a:rPr>
              <a:t>even when used in course or furtherance of business</a:t>
            </a:r>
          </a:p>
          <a:p>
            <a:pPr marL="0" lvl="1" indent="0">
              <a:buNone/>
            </a:pPr>
            <a:r>
              <a:rPr lang="en-US" altLang="ko-KR" sz="2200" dirty="0">
                <a:solidFill>
                  <a:schemeClr val="tx2"/>
                </a:solidFill>
                <a:latin typeface="Kobern" panose="00000500000000000000" pitchFamily="50" charset="0"/>
              </a:rPr>
              <a:t>Except:</a:t>
            </a:r>
          </a:p>
          <a:p>
            <a:pPr lvl="1"/>
            <a:r>
              <a:rPr lang="en-US" altLang="ko-KR" sz="2200" dirty="0">
                <a:solidFill>
                  <a:schemeClr val="tx2"/>
                </a:solidFill>
                <a:latin typeface="Kobern" panose="00000500000000000000" pitchFamily="50" charset="0"/>
              </a:rPr>
              <a:t>If Immovable property is</a:t>
            </a:r>
            <a:r>
              <a:rPr lang="en-US" altLang="ko-KR" sz="2200" dirty="0">
                <a:latin typeface="Kobern" panose="00000500000000000000" pitchFamily="50" charset="0"/>
              </a:rPr>
              <a:t> </a:t>
            </a:r>
            <a:r>
              <a:rPr lang="en-US" altLang="ko-KR" sz="2200" dirty="0">
                <a:solidFill>
                  <a:srgbClr val="F26629"/>
                </a:solidFill>
                <a:latin typeface="Kobern" panose="00000500000000000000" pitchFamily="50" charset="0"/>
              </a:rPr>
              <a:t>plant or machinery</a:t>
            </a:r>
          </a:p>
        </p:txBody>
      </p:sp>
      <p:sp>
        <p:nvSpPr>
          <p:cNvPr id="2" name="Rectangle: Rounded Corners 6">
            <a:extLst>
              <a:ext uri="{FF2B5EF4-FFF2-40B4-BE49-F238E27FC236}">
                <a16:creationId xmlns:a16="http://schemas.microsoft.com/office/drawing/2014/main" id="{8F9D96F5-BDB7-3E18-4762-E4AA25C42BA0}"/>
              </a:ext>
            </a:extLst>
          </p:cNvPr>
          <p:cNvSpPr/>
          <p:nvPr/>
        </p:nvSpPr>
        <p:spPr>
          <a:xfrm>
            <a:off x="798501" y="5795851"/>
            <a:ext cx="10751337" cy="460507"/>
          </a:xfrm>
          <a:prstGeom prst="roundRect">
            <a:avLst>
              <a:gd name="adj" fmla="val 7056"/>
            </a:avLst>
          </a:prstGeom>
          <a:noFill/>
          <a:ln w="12700">
            <a:solidFill>
              <a:schemeClr val="tx1"/>
            </a:solidFill>
            <a:prstDash val="sysDot"/>
          </a:ln>
        </p:spPr>
        <p:style>
          <a:lnRef idx="2">
            <a:schemeClr val="accent3">
              <a:shade val="15000"/>
            </a:schemeClr>
          </a:lnRef>
          <a:fillRef idx="1">
            <a:schemeClr val="accent3"/>
          </a:fillRef>
          <a:effectRef idx="0">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r>
              <a:rPr lang="en-US" sz="2400" b="1" dirty="0">
                <a:ln/>
                <a:solidFill>
                  <a:srgbClr val="F26629"/>
                </a:solidFill>
                <a:latin typeface="Kobern" panose="00000500000000000000" pitchFamily="50" charset="0"/>
              </a:rPr>
              <a:t>“</a:t>
            </a:r>
            <a:r>
              <a:rPr lang="en-US" altLang="ko-KR" sz="2400" b="1" dirty="0">
                <a:solidFill>
                  <a:srgbClr val="F3723D"/>
                </a:solidFill>
                <a:latin typeface="Kobern" panose="00000500000000000000" pitchFamily="50" charset="0"/>
                <a:cs typeface="Arial" panose="020B0604020202020204" pitchFamily="34" charset="0"/>
              </a:rPr>
              <a:t>Plant and Machinery” vs “Plant or Machinery”</a:t>
            </a:r>
            <a:endParaRPr lang="en-US" altLang="ko-KR" sz="4400" b="1" dirty="0">
              <a:solidFill>
                <a:srgbClr val="F3723D"/>
              </a:solidFill>
              <a:latin typeface="Kobern" panose="00000500000000000000" pitchFamily="50" charset="0"/>
              <a:cs typeface="Arial" panose="020B0604020202020204" pitchFamily="34" charset="0"/>
            </a:endParaRPr>
          </a:p>
        </p:txBody>
      </p:sp>
    </p:spTree>
    <p:extLst>
      <p:ext uri="{BB962C8B-B14F-4D97-AF65-F5344CB8AC3E}">
        <p14:creationId xmlns:p14="http://schemas.microsoft.com/office/powerpoint/2010/main" val="450787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7C237-5EAB-DCE3-9BA7-ED93F9E0D7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6B89008-3951-FC0D-0117-A1554763C535}"/>
              </a:ext>
            </a:extLst>
          </p:cNvPr>
          <p:cNvSpPr>
            <a:spLocks noGrp="1"/>
          </p:cNvSpPr>
          <p:nvPr>
            <p:ph type="body" sz="quarter" idx="13"/>
          </p:nvPr>
        </p:nvSpPr>
        <p:spPr>
          <a:xfrm>
            <a:off x="527381" y="1519668"/>
            <a:ext cx="11283619" cy="4919232"/>
          </a:xfrm>
        </p:spPr>
        <p:txBody>
          <a:bodyPr>
            <a:normAutofit/>
          </a:bodyPr>
          <a:lstStyle/>
          <a:p>
            <a:pPr marL="0" lvl="1" indent="0">
              <a:buNone/>
            </a:pPr>
            <a:r>
              <a:rPr lang="en-US" altLang="ko-KR" sz="2400" dirty="0">
                <a:solidFill>
                  <a:schemeClr val="tx2"/>
                </a:solidFill>
              </a:rPr>
              <a:t>As per Explanation to Section 17, “</a:t>
            </a:r>
            <a:r>
              <a:rPr lang="en-US" altLang="ko-KR" sz="2400" dirty="0">
                <a:solidFill>
                  <a:srgbClr val="F26629"/>
                </a:solidFill>
              </a:rPr>
              <a:t>Plant and machinery</a:t>
            </a:r>
            <a:r>
              <a:rPr lang="en-US" altLang="ko-KR" sz="2400" dirty="0">
                <a:solidFill>
                  <a:schemeClr val="tx2"/>
                </a:solidFill>
              </a:rPr>
              <a:t>” means</a:t>
            </a:r>
          </a:p>
          <a:p>
            <a:pPr marL="223838" lvl="1" indent="-223838"/>
            <a:r>
              <a:rPr lang="en-US" altLang="ko-KR" sz="2400" dirty="0">
                <a:solidFill>
                  <a:schemeClr val="tx2"/>
                </a:solidFill>
              </a:rPr>
              <a:t>An apparatus, equipment and machinery</a:t>
            </a:r>
          </a:p>
          <a:p>
            <a:pPr marL="223838" lvl="1" indent="-223838"/>
            <a:r>
              <a:rPr lang="en-US" altLang="ko-KR" sz="2400" dirty="0">
                <a:solidFill>
                  <a:schemeClr val="tx2"/>
                </a:solidFill>
              </a:rPr>
              <a:t>Fixed to earth by foundational or structural support</a:t>
            </a:r>
          </a:p>
          <a:p>
            <a:pPr marL="223838" lvl="1" indent="0">
              <a:buNone/>
            </a:pPr>
            <a:endParaRPr lang="en-US" altLang="ko-KR" sz="1400" b="1" u="sng" dirty="0">
              <a:solidFill>
                <a:schemeClr val="tx2"/>
              </a:solidFill>
            </a:endParaRPr>
          </a:p>
          <a:p>
            <a:pPr marL="223838" lvl="1" indent="0">
              <a:buNone/>
            </a:pPr>
            <a:r>
              <a:rPr lang="en-US" altLang="ko-KR" sz="2400" b="1" u="sng" dirty="0">
                <a:solidFill>
                  <a:schemeClr val="tx2"/>
                </a:solidFill>
              </a:rPr>
              <a:t>Includes</a:t>
            </a:r>
          </a:p>
          <a:p>
            <a:pPr marL="492125" lvl="1" indent="-268288"/>
            <a:r>
              <a:rPr lang="en-US" altLang="ko-KR" sz="2400" dirty="0">
                <a:solidFill>
                  <a:schemeClr val="tx2"/>
                </a:solidFill>
              </a:rPr>
              <a:t>Foundational or structural supports</a:t>
            </a:r>
          </a:p>
          <a:p>
            <a:pPr marL="180975" lvl="1" indent="0">
              <a:buNone/>
            </a:pPr>
            <a:endParaRPr lang="en-US" altLang="ko-KR" sz="1600" b="1" u="sng" dirty="0">
              <a:solidFill>
                <a:schemeClr val="tx2"/>
              </a:solidFill>
            </a:endParaRPr>
          </a:p>
          <a:p>
            <a:pPr marL="180975" lvl="1" indent="0">
              <a:buNone/>
            </a:pPr>
            <a:r>
              <a:rPr lang="en-US" altLang="ko-KR" sz="2400" b="1" u="sng" dirty="0">
                <a:solidFill>
                  <a:schemeClr val="tx2"/>
                </a:solidFill>
              </a:rPr>
              <a:t>Excludes</a:t>
            </a:r>
          </a:p>
          <a:p>
            <a:pPr marL="447675" lvl="1" indent="-223838"/>
            <a:r>
              <a:rPr lang="en-US" altLang="ko-KR" sz="2400" dirty="0">
                <a:solidFill>
                  <a:srgbClr val="F26629"/>
                </a:solidFill>
              </a:rPr>
              <a:t>Land, building or any other civil structures; </a:t>
            </a:r>
          </a:p>
          <a:p>
            <a:pPr marL="447675" lvl="1" indent="-223838"/>
            <a:r>
              <a:rPr lang="en-US" altLang="ko-KR" sz="2400" dirty="0">
                <a:solidFill>
                  <a:schemeClr val="tx2"/>
                </a:solidFill>
              </a:rPr>
              <a:t>Telecommunication towers; and</a:t>
            </a:r>
          </a:p>
          <a:p>
            <a:pPr marL="447675" lvl="1" indent="-223838"/>
            <a:r>
              <a:rPr lang="en-US" altLang="ko-KR" sz="2400" dirty="0">
                <a:solidFill>
                  <a:schemeClr val="tx2"/>
                </a:solidFill>
              </a:rPr>
              <a:t>Pipelines laid outside the factory premises</a:t>
            </a:r>
          </a:p>
        </p:txBody>
      </p:sp>
      <p:sp>
        <p:nvSpPr>
          <p:cNvPr id="3" name="Text Placeholder 2">
            <a:extLst>
              <a:ext uri="{FF2B5EF4-FFF2-40B4-BE49-F238E27FC236}">
                <a16:creationId xmlns:a16="http://schemas.microsoft.com/office/drawing/2014/main" id="{AB9723FE-5AF9-91C9-C0D0-3DEECDCC2C69}"/>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Definition: Plant and machinery</a:t>
            </a:r>
          </a:p>
        </p:txBody>
      </p:sp>
    </p:spTree>
    <p:extLst>
      <p:ext uri="{BB962C8B-B14F-4D97-AF65-F5344CB8AC3E}">
        <p14:creationId xmlns:p14="http://schemas.microsoft.com/office/powerpoint/2010/main" val="1710174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BA669-E7B0-807E-BE42-34A9F1F141D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A832075-CB8E-12BD-75C6-F92434A0F119}"/>
              </a:ext>
            </a:extLst>
          </p:cNvPr>
          <p:cNvSpPr>
            <a:spLocks noGrp="1"/>
          </p:cNvSpPr>
          <p:nvPr>
            <p:ph type="body" sz="quarter" idx="13"/>
          </p:nvPr>
        </p:nvSpPr>
        <p:spPr>
          <a:xfrm>
            <a:off x="527381" y="1519668"/>
            <a:ext cx="11283619" cy="4919232"/>
          </a:xfrm>
        </p:spPr>
        <p:txBody>
          <a:bodyPr>
            <a:normAutofit/>
          </a:bodyPr>
          <a:lstStyle/>
          <a:p>
            <a:pPr algn="just"/>
            <a:r>
              <a:rPr lang="en-US" sz="2200" dirty="0">
                <a:solidFill>
                  <a:schemeClr val="tx2"/>
                </a:solidFill>
                <a:latin typeface="Kobern" panose="00000500000000000000" pitchFamily="50" charset="0"/>
              </a:rPr>
              <a:t>Section 17(5)(c)/(d) must be read down to the </a:t>
            </a:r>
            <a:r>
              <a:rPr lang="en-US" sz="2200">
                <a:solidFill>
                  <a:schemeClr val="tx2"/>
                </a:solidFill>
                <a:latin typeface="Kobern" panose="00000500000000000000" pitchFamily="50" charset="0"/>
              </a:rPr>
              <a:t>extent ITC </a:t>
            </a:r>
            <a:r>
              <a:rPr lang="en-US" sz="2200" dirty="0">
                <a:solidFill>
                  <a:schemeClr val="tx2"/>
                </a:solidFill>
                <a:latin typeface="Kobern" panose="00000500000000000000" pitchFamily="50" charset="0"/>
              </a:rPr>
              <a:t>is blocked for works contract services, goods or services used for providing taxable output supplies.</a:t>
            </a:r>
          </a:p>
          <a:p>
            <a:pPr algn="just"/>
            <a:r>
              <a:rPr lang="en-US" sz="2200" dirty="0">
                <a:solidFill>
                  <a:schemeClr val="tx2"/>
                </a:solidFill>
                <a:latin typeface="Kobern" panose="00000500000000000000" pitchFamily="50" charset="0"/>
              </a:rPr>
              <a:t>The phrase “on its own account” should be given purposive construction. If immovable property is used for renting property or supply of hotel accommodation services, it will not qualify as being “on his own account”.</a:t>
            </a:r>
          </a:p>
          <a:p>
            <a:pPr algn="just"/>
            <a:r>
              <a:rPr lang="en-US" sz="2200" dirty="0">
                <a:solidFill>
                  <a:schemeClr val="tx2"/>
                </a:solidFill>
                <a:latin typeface="Kobern" panose="00000500000000000000" pitchFamily="50" charset="0"/>
              </a:rPr>
              <a:t>Clause (d) excludes “plant </a:t>
            </a:r>
            <a:r>
              <a:rPr lang="en-US" sz="2200" b="1" dirty="0">
                <a:solidFill>
                  <a:schemeClr val="accent3"/>
                </a:solidFill>
                <a:latin typeface="Kobern" panose="00000500000000000000" pitchFamily="50" charset="0"/>
              </a:rPr>
              <a:t>or</a:t>
            </a:r>
            <a:r>
              <a:rPr lang="en-US" sz="2200" dirty="0">
                <a:solidFill>
                  <a:schemeClr val="tx2"/>
                </a:solidFill>
                <a:latin typeface="Kobern" panose="00000500000000000000" pitchFamily="50" charset="0"/>
              </a:rPr>
              <a:t> machinery”, while Clause (c) excludes “plant </a:t>
            </a:r>
            <a:r>
              <a:rPr lang="en-US" sz="2200" b="1" dirty="0">
                <a:solidFill>
                  <a:schemeClr val="accent3"/>
                </a:solidFill>
                <a:latin typeface="Kobern" panose="00000500000000000000" pitchFamily="50" charset="0"/>
              </a:rPr>
              <a:t>and</a:t>
            </a:r>
            <a:r>
              <a:rPr lang="en-US" sz="2200" dirty="0">
                <a:solidFill>
                  <a:schemeClr val="tx2"/>
                </a:solidFill>
                <a:latin typeface="Kobern" panose="00000500000000000000" pitchFamily="50" charset="0"/>
              </a:rPr>
              <a:t> machinery”.</a:t>
            </a:r>
          </a:p>
          <a:p>
            <a:pPr algn="just"/>
            <a:r>
              <a:rPr lang="en-US" sz="2200" dirty="0">
                <a:solidFill>
                  <a:schemeClr val="tx2"/>
                </a:solidFill>
                <a:latin typeface="Kobern" panose="00000500000000000000" pitchFamily="50" charset="0"/>
              </a:rPr>
              <a:t>Functionality or essentiality tests must be applied to decide the meaning of “plant”.</a:t>
            </a:r>
          </a:p>
          <a:p>
            <a:pPr algn="just"/>
            <a:r>
              <a:rPr lang="en-US" sz="2200" dirty="0">
                <a:solidFill>
                  <a:schemeClr val="tx2"/>
                </a:solidFill>
                <a:latin typeface="Kobern" panose="00000500000000000000" pitchFamily="50" charset="0"/>
              </a:rPr>
              <a:t>Section 17(5)(c)/(d) are violative of Articles 14, 19(1)(g) and 300A of the Constitution of India.</a:t>
            </a:r>
          </a:p>
        </p:txBody>
      </p:sp>
      <p:sp>
        <p:nvSpPr>
          <p:cNvPr id="3" name="Text Placeholder 2">
            <a:extLst>
              <a:ext uri="{FF2B5EF4-FFF2-40B4-BE49-F238E27FC236}">
                <a16:creationId xmlns:a16="http://schemas.microsoft.com/office/drawing/2014/main" id="{3966011E-7AD0-4767-33C0-777A39E41AB4}"/>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Submissions by Assessee</a:t>
            </a:r>
          </a:p>
        </p:txBody>
      </p:sp>
      <p:pic>
        <p:nvPicPr>
          <p:cNvPr id="4" name="Picture 3" descr="A red circle with a white x in it&#10;&#10;Description automatically generated">
            <a:extLst>
              <a:ext uri="{FF2B5EF4-FFF2-40B4-BE49-F238E27FC236}">
                <a16:creationId xmlns:a16="http://schemas.microsoft.com/office/drawing/2014/main" id="{5B6992CB-3D38-72E0-C375-DE43BAEAEE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874" y="1683702"/>
            <a:ext cx="225527" cy="225527"/>
          </a:xfrm>
          <a:prstGeom prst="rect">
            <a:avLst/>
          </a:prstGeom>
        </p:spPr>
      </p:pic>
      <p:pic>
        <p:nvPicPr>
          <p:cNvPr id="5" name="Picture 4" descr="A green circle with a white tick in it&#10;&#10;Description automatically generated">
            <a:extLst>
              <a:ext uri="{FF2B5EF4-FFF2-40B4-BE49-F238E27FC236}">
                <a16:creationId xmlns:a16="http://schemas.microsoft.com/office/drawing/2014/main" id="{82DAD945-6BA9-5258-A35A-C4508D7EE5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874" y="2394299"/>
            <a:ext cx="283444" cy="272168"/>
          </a:xfrm>
          <a:prstGeom prst="rect">
            <a:avLst/>
          </a:prstGeom>
        </p:spPr>
      </p:pic>
      <p:pic>
        <p:nvPicPr>
          <p:cNvPr id="6" name="Picture 5" descr="A green circle with a white tick in it&#10;&#10;Description automatically generated">
            <a:extLst>
              <a:ext uri="{FF2B5EF4-FFF2-40B4-BE49-F238E27FC236}">
                <a16:creationId xmlns:a16="http://schemas.microsoft.com/office/drawing/2014/main" id="{BD515B1D-6041-1353-2BAE-081F58DEC7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435" y="3387193"/>
            <a:ext cx="283444" cy="272168"/>
          </a:xfrm>
          <a:prstGeom prst="rect">
            <a:avLst/>
          </a:prstGeom>
        </p:spPr>
      </p:pic>
      <p:pic>
        <p:nvPicPr>
          <p:cNvPr id="7" name="Picture 6" descr="A green circle with a white tick in it&#10;&#10;Description automatically generated">
            <a:extLst>
              <a:ext uri="{FF2B5EF4-FFF2-40B4-BE49-F238E27FC236}">
                <a16:creationId xmlns:a16="http://schemas.microsoft.com/office/drawing/2014/main" id="{683B1EFF-ECC1-BBCF-A444-9ACA85D957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435" y="3843200"/>
            <a:ext cx="283444" cy="272168"/>
          </a:xfrm>
          <a:prstGeom prst="rect">
            <a:avLst/>
          </a:prstGeom>
        </p:spPr>
      </p:pic>
      <p:pic>
        <p:nvPicPr>
          <p:cNvPr id="8" name="Picture 7" descr="A red circle with a white x in it&#10;&#10;Description automatically generated">
            <a:extLst>
              <a:ext uri="{FF2B5EF4-FFF2-40B4-BE49-F238E27FC236}">
                <a16:creationId xmlns:a16="http://schemas.microsoft.com/office/drawing/2014/main" id="{3F1C2DAD-E9BF-86CD-F9A3-6A4F507BB4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393" y="4312694"/>
            <a:ext cx="225527" cy="225527"/>
          </a:xfrm>
          <a:prstGeom prst="rect">
            <a:avLst/>
          </a:prstGeom>
        </p:spPr>
      </p:pic>
    </p:spTree>
    <p:extLst>
      <p:ext uri="{BB962C8B-B14F-4D97-AF65-F5344CB8AC3E}">
        <p14:creationId xmlns:p14="http://schemas.microsoft.com/office/powerpoint/2010/main" val="1100992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8A6E4-B56C-09EB-8699-21C70CF2F13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2E35A8F-EF04-5C6E-E11D-FA735FCC03EC}"/>
              </a:ext>
            </a:extLst>
          </p:cNvPr>
          <p:cNvSpPr>
            <a:spLocks noGrp="1"/>
          </p:cNvSpPr>
          <p:nvPr>
            <p:ph type="body" sz="quarter" idx="13"/>
          </p:nvPr>
        </p:nvSpPr>
        <p:spPr>
          <a:xfrm>
            <a:off x="527381" y="1519668"/>
            <a:ext cx="11283619" cy="4919232"/>
          </a:xfrm>
        </p:spPr>
        <p:txBody>
          <a:bodyPr>
            <a:normAutofit/>
          </a:bodyPr>
          <a:lstStyle/>
          <a:p>
            <a:pPr algn="just"/>
            <a:r>
              <a:rPr lang="en-US" sz="2400" dirty="0">
                <a:solidFill>
                  <a:schemeClr val="tx2"/>
                </a:solidFill>
                <a:latin typeface="Kobern" panose="00000500000000000000" pitchFamily="50" charset="0"/>
              </a:rPr>
              <a:t>The expression “</a:t>
            </a:r>
            <a:r>
              <a:rPr lang="en-US" sz="2400" b="1" dirty="0">
                <a:solidFill>
                  <a:schemeClr val="accent3"/>
                </a:solidFill>
                <a:latin typeface="Kobern" panose="00000500000000000000" pitchFamily="50" charset="0"/>
              </a:rPr>
              <a:t>plant or machinery</a:t>
            </a:r>
            <a:r>
              <a:rPr lang="en-US" sz="2400" dirty="0">
                <a:solidFill>
                  <a:schemeClr val="tx2"/>
                </a:solidFill>
                <a:latin typeface="Kobern" panose="00000500000000000000" pitchFamily="50" charset="0"/>
              </a:rPr>
              <a:t>” must be read as “</a:t>
            </a:r>
            <a:r>
              <a:rPr lang="en-US" sz="2400" b="1" dirty="0">
                <a:solidFill>
                  <a:schemeClr val="accent3"/>
                </a:solidFill>
                <a:latin typeface="Kobern" panose="00000500000000000000" pitchFamily="50" charset="0"/>
              </a:rPr>
              <a:t>plant and machinery</a:t>
            </a:r>
            <a:r>
              <a:rPr lang="en-US" sz="2400" dirty="0">
                <a:solidFill>
                  <a:schemeClr val="tx2"/>
                </a:solidFill>
                <a:latin typeface="Kobern" panose="00000500000000000000" pitchFamily="50" charset="0"/>
              </a:rPr>
              <a:t>”</a:t>
            </a:r>
          </a:p>
          <a:p>
            <a:pPr algn="just"/>
            <a:r>
              <a:rPr lang="en-US" sz="2400" dirty="0">
                <a:solidFill>
                  <a:schemeClr val="tx2"/>
                </a:solidFill>
                <a:latin typeface="Kobern" panose="00000500000000000000" pitchFamily="50" charset="0"/>
              </a:rPr>
              <a:t>The use of the word “</a:t>
            </a:r>
            <a:r>
              <a:rPr lang="en-US" sz="2400" b="1" dirty="0">
                <a:solidFill>
                  <a:schemeClr val="accent3"/>
                </a:solidFill>
                <a:latin typeface="Kobern" panose="00000500000000000000" pitchFamily="50" charset="0"/>
              </a:rPr>
              <a:t>or</a:t>
            </a:r>
            <a:r>
              <a:rPr lang="en-US" sz="2400" dirty="0">
                <a:solidFill>
                  <a:schemeClr val="tx2"/>
                </a:solidFill>
                <a:latin typeface="Kobern" panose="00000500000000000000" pitchFamily="50" charset="0"/>
              </a:rPr>
              <a:t>” in clause (d) is a mistake of the legislature.</a:t>
            </a:r>
          </a:p>
          <a:p>
            <a:pPr algn="just"/>
            <a:r>
              <a:rPr lang="en-US" sz="2400" dirty="0">
                <a:solidFill>
                  <a:schemeClr val="tx2"/>
                </a:solidFill>
                <a:latin typeface="Kobern" panose="00000500000000000000" pitchFamily="50" charset="0"/>
              </a:rPr>
              <a:t>If “or” is not read as “and”, it would be discriminatory as ITC will be restricted on works contracts under clause (c) alone.</a:t>
            </a:r>
          </a:p>
          <a:p>
            <a:pPr algn="just"/>
            <a:r>
              <a:rPr lang="en-US" sz="2400" dirty="0">
                <a:solidFill>
                  <a:schemeClr val="tx2"/>
                </a:solidFill>
                <a:latin typeface="Kobern" panose="00000500000000000000" pitchFamily="50" charset="0"/>
              </a:rPr>
              <a:t>Judgments under Income tax law are not relevant in this regard.</a:t>
            </a:r>
          </a:p>
          <a:p>
            <a:pPr algn="just"/>
            <a:r>
              <a:rPr lang="en-US" sz="2400" dirty="0">
                <a:solidFill>
                  <a:schemeClr val="tx2"/>
                </a:solidFill>
                <a:latin typeface="Kobern" panose="00000500000000000000" pitchFamily="50" charset="0"/>
              </a:rPr>
              <a:t>Classification of assessees is based on intelligible differentia which has rational nexus with the object of GST. </a:t>
            </a:r>
          </a:p>
        </p:txBody>
      </p:sp>
      <p:sp>
        <p:nvSpPr>
          <p:cNvPr id="3" name="Text Placeholder 2">
            <a:extLst>
              <a:ext uri="{FF2B5EF4-FFF2-40B4-BE49-F238E27FC236}">
                <a16:creationId xmlns:a16="http://schemas.microsoft.com/office/drawing/2014/main" id="{5B1A384F-93F4-D152-0BC1-560FBFF50291}"/>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Submissions by Revenue</a:t>
            </a:r>
          </a:p>
        </p:txBody>
      </p:sp>
    </p:spTree>
    <p:extLst>
      <p:ext uri="{BB962C8B-B14F-4D97-AF65-F5344CB8AC3E}">
        <p14:creationId xmlns:p14="http://schemas.microsoft.com/office/powerpoint/2010/main" val="2138998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A28F2-0360-FCF2-F1FA-74C37BCBC67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EA0EE76-6B64-D6CE-7726-4E1A6A75A1DF}"/>
              </a:ext>
            </a:extLst>
          </p:cNvPr>
          <p:cNvSpPr>
            <a:spLocks noGrp="1"/>
          </p:cNvSpPr>
          <p:nvPr>
            <p:ph type="body" sz="quarter" idx="13"/>
          </p:nvPr>
        </p:nvSpPr>
        <p:spPr>
          <a:xfrm>
            <a:off x="527381" y="1519668"/>
            <a:ext cx="11283619" cy="4919232"/>
          </a:xfrm>
        </p:spPr>
        <p:txBody>
          <a:bodyPr>
            <a:normAutofit/>
          </a:bodyPr>
          <a:lstStyle/>
          <a:p>
            <a:pPr algn="just"/>
            <a:r>
              <a:rPr lang="en-US" sz="2200" dirty="0">
                <a:solidFill>
                  <a:schemeClr val="tx2"/>
                </a:solidFill>
                <a:latin typeface="Kobern" panose="00000500000000000000" pitchFamily="50" charset="0"/>
              </a:rPr>
              <a:t>Section 17(5)(d) restricts credit on goods and service used for construction of immovable property</a:t>
            </a:r>
          </a:p>
          <a:p>
            <a:pPr algn="just"/>
            <a:r>
              <a:rPr lang="en-US" sz="2200" dirty="0">
                <a:solidFill>
                  <a:schemeClr val="tx2"/>
                </a:solidFill>
                <a:latin typeface="Kobern" panose="00000500000000000000" pitchFamily="50" charset="0"/>
              </a:rPr>
              <a:t>Allows for 2 exceptions to the restriction: </a:t>
            </a:r>
            <a:r>
              <a:rPr lang="en-US" sz="2200" b="1" dirty="0">
                <a:solidFill>
                  <a:schemeClr val="accent3"/>
                </a:solidFill>
                <a:latin typeface="Kobern" panose="00000500000000000000" pitchFamily="50" charset="0"/>
              </a:rPr>
              <a:t>Independent or cumulative</a:t>
            </a:r>
            <a:r>
              <a:rPr lang="en-US" sz="2200" dirty="0">
                <a:solidFill>
                  <a:schemeClr val="accent2"/>
                </a:solidFill>
                <a:latin typeface="Kobern" panose="00000500000000000000" pitchFamily="50" charset="0"/>
              </a:rPr>
              <a:t>?</a:t>
            </a:r>
          </a:p>
          <a:p>
            <a:pPr lvl="1" algn="just"/>
            <a:r>
              <a:rPr lang="en-US" sz="2200" dirty="0">
                <a:solidFill>
                  <a:schemeClr val="tx2"/>
                </a:solidFill>
                <a:latin typeface="Kobern" panose="00000500000000000000" pitchFamily="50" charset="0"/>
              </a:rPr>
              <a:t>If construction of Immovable property qualifies as “plant or machinery”</a:t>
            </a:r>
          </a:p>
          <a:p>
            <a:pPr lvl="1" algn="just"/>
            <a:r>
              <a:rPr lang="en-US" sz="2200" dirty="0">
                <a:solidFill>
                  <a:schemeClr val="tx2"/>
                </a:solidFill>
                <a:latin typeface="Kobern" panose="00000500000000000000" pitchFamily="50" charset="0"/>
              </a:rPr>
              <a:t>If construction  of Immovable property is not “on own account”</a:t>
            </a:r>
          </a:p>
          <a:p>
            <a:pPr algn="just"/>
            <a:r>
              <a:rPr lang="en-US" sz="2200" dirty="0">
                <a:solidFill>
                  <a:schemeClr val="tx2"/>
                </a:solidFill>
                <a:latin typeface="Kobern" panose="00000500000000000000" pitchFamily="50" charset="0"/>
              </a:rPr>
              <a:t>Construction is on “own account” only when </a:t>
            </a:r>
          </a:p>
          <a:p>
            <a:pPr lvl="1" algn="just"/>
            <a:r>
              <a:rPr lang="en-US" sz="2200" dirty="0">
                <a:solidFill>
                  <a:schemeClr val="tx2"/>
                </a:solidFill>
                <a:latin typeface="Kobern" panose="00000500000000000000" pitchFamily="50" charset="0"/>
              </a:rPr>
              <a:t>Made for personal use and not for provision of service; or</a:t>
            </a:r>
          </a:p>
          <a:p>
            <a:pPr lvl="1" algn="just"/>
            <a:r>
              <a:rPr lang="en-US" sz="2200" dirty="0">
                <a:solidFill>
                  <a:schemeClr val="tx2"/>
                </a:solidFill>
                <a:latin typeface="Kobern" panose="00000500000000000000" pitchFamily="50" charset="0"/>
              </a:rPr>
              <a:t>When used as a setting for carrying out own business. </a:t>
            </a:r>
          </a:p>
          <a:p>
            <a:pPr algn="just"/>
            <a:r>
              <a:rPr lang="en-US" sz="2200" dirty="0">
                <a:solidFill>
                  <a:schemeClr val="tx2"/>
                </a:solidFill>
                <a:latin typeface="Kobern" panose="00000500000000000000" pitchFamily="50" charset="0"/>
              </a:rPr>
              <a:t>Construction is not on “own account”, if intended to be sold or given on lease or license.</a:t>
            </a:r>
          </a:p>
        </p:txBody>
      </p:sp>
      <p:sp>
        <p:nvSpPr>
          <p:cNvPr id="3" name="Text Placeholder 2">
            <a:extLst>
              <a:ext uri="{FF2B5EF4-FFF2-40B4-BE49-F238E27FC236}">
                <a16:creationId xmlns:a16="http://schemas.microsoft.com/office/drawing/2014/main" id="{CF36D8D6-1395-06D3-4D0A-C84D632827CE}"/>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Reasoning &amp; Findings: Analysis of Section 17(5)(d)</a:t>
            </a:r>
          </a:p>
        </p:txBody>
      </p:sp>
      <p:sp>
        <p:nvSpPr>
          <p:cNvPr id="4" name="Rectangle: Rounded Corners 6">
            <a:extLst>
              <a:ext uri="{FF2B5EF4-FFF2-40B4-BE49-F238E27FC236}">
                <a16:creationId xmlns:a16="http://schemas.microsoft.com/office/drawing/2014/main" id="{533C234C-7FAC-4D60-9D3F-7314C33BE46F}"/>
              </a:ext>
            </a:extLst>
          </p:cNvPr>
          <p:cNvSpPr/>
          <p:nvPr/>
        </p:nvSpPr>
        <p:spPr>
          <a:xfrm>
            <a:off x="477954" y="5338332"/>
            <a:ext cx="11333046" cy="668404"/>
          </a:xfrm>
          <a:prstGeom prst="roundRect">
            <a:avLst>
              <a:gd name="adj" fmla="val 7056"/>
            </a:avLst>
          </a:prstGeom>
          <a:noFill/>
          <a:ln w="12700">
            <a:solidFill>
              <a:schemeClr val="accent1"/>
            </a:solidFill>
            <a:prstDash val="sysDot"/>
          </a:ln>
        </p:spPr>
        <p:style>
          <a:lnRef idx="2">
            <a:schemeClr val="accent3">
              <a:shade val="15000"/>
            </a:schemeClr>
          </a:lnRef>
          <a:fillRef idx="1">
            <a:schemeClr val="accent3"/>
          </a:fillRef>
          <a:effectRef idx="0">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spcBef>
                <a:spcPct val="20000"/>
              </a:spcBef>
              <a:spcAft>
                <a:spcPts val="400"/>
              </a:spcAft>
              <a:buClr>
                <a:srgbClr val="F3723D"/>
              </a:buClr>
            </a:pPr>
            <a:r>
              <a:rPr lang="en-US" altLang="ko-KR" sz="2400" b="1" dirty="0">
                <a:solidFill>
                  <a:schemeClr val="accent3"/>
                </a:solidFill>
                <a:latin typeface="Kobern Medium" panose="00000600000000000000" pitchFamily="50" charset="0"/>
                <a:cs typeface="Arial" panose="020B0604020202020204" pitchFamily="34" charset="0"/>
              </a:rPr>
              <a:t>Whether this finding is subject to subsequent findings on plant and machinery?</a:t>
            </a:r>
          </a:p>
        </p:txBody>
      </p:sp>
    </p:spTree>
    <p:extLst>
      <p:ext uri="{BB962C8B-B14F-4D97-AF65-F5344CB8AC3E}">
        <p14:creationId xmlns:p14="http://schemas.microsoft.com/office/powerpoint/2010/main" val="490500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470D0-DC45-6BD3-2BEB-4555EFE0DC6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4F19D0E-4FA0-9A9C-11D8-EF6BE6F77272}"/>
              </a:ext>
            </a:extLst>
          </p:cNvPr>
          <p:cNvSpPr>
            <a:spLocks noGrp="1"/>
          </p:cNvSpPr>
          <p:nvPr>
            <p:ph type="body" sz="quarter" idx="13"/>
          </p:nvPr>
        </p:nvSpPr>
        <p:spPr>
          <a:xfrm>
            <a:off x="527381" y="1519668"/>
            <a:ext cx="11283619" cy="4919232"/>
          </a:xfrm>
        </p:spPr>
        <p:txBody>
          <a:bodyPr>
            <a:normAutofit/>
          </a:bodyPr>
          <a:lstStyle/>
          <a:p>
            <a:pPr algn="just">
              <a:buFont typeface="Wingdings" panose="05000000000000000000" pitchFamily="2" charset="2"/>
              <a:buChar char="§"/>
            </a:pPr>
            <a:r>
              <a:rPr lang="en-US" sz="2400" dirty="0">
                <a:solidFill>
                  <a:schemeClr val="tx2"/>
                </a:solidFill>
                <a:latin typeface="Kobern" panose="00000500000000000000" pitchFamily="50" charset="0"/>
              </a:rPr>
              <a:t>Explanation to Section 17 defines the term “plant </a:t>
            </a:r>
            <a:r>
              <a:rPr lang="en-US" sz="2400" b="1" dirty="0">
                <a:solidFill>
                  <a:schemeClr val="accent3"/>
                </a:solidFill>
                <a:latin typeface="Kobern" panose="00000500000000000000" pitchFamily="50" charset="0"/>
              </a:rPr>
              <a:t>and</a:t>
            </a:r>
            <a:r>
              <a:rPr lang="en-US" sz="2400" b="1" dirty="0">
                <a:solidFill>
                  <a:schemeClr val="tx2"/>
                </a:solidFill>
                <a:latin typeface="Kobern" panose="00000500000000000000" pitchFamily="50" charset="0"/>
              </a:rPr>
              <a:t> </a:t>
            </a:r>
            <a:r>
              <a:rPr lang="en-US" sz="2400" dirty="0">
                <a:solidFill>
                  <a:schemeClr val="tx2"/>
                </a:solidFill>
                <a:latin typeface="Kobern" panose="00000500000000000000" pitchFamily="50" charset="0"/>
              </a:rPr>
              <a:t>machinery” </a:t>
            </a:r>
          </a:p>
          <a:p>
            <a:pPr algn="just">
              <a:buFont typeface="Wingdings" panose="05000000000000000000" pitchFamily="2" charset="2"/>
              <a:buChar char="§"/>
            </a:pPr>
            <a:r>
              <a:rPr lang="en-US" sz="2400" dirty="0">
                <a:solidFill>
                  <a:schemeClr val="tx2"/>
                </a:solidFill>
                <a:latin typeface="Kobern" panose="00000500000000000000" pitchFamily="50" charset="0"/>
              </a:rPr>
              <a:t>Section 17(5)(d) uses the term “plant</a:t>
            </a:r>
            <a:r>
              <a:rPr lang="en-US" sz="2400" b="1" dirty="0">
                <a:solidFill>
                  <a:schemeClr val="tx2"/>
                </a:solidFill>
                <a:latin typeface="Kobern" panose="00000500000000000000" pitchFamily="50" charset="0"/>
              </a:rPr>
              <a:t> </a:t>
            </a:r>
            <a:r>
              <a:rPr lang="en-US" sz="2400" b="1" dirty="0">
                <a:solidFill>
                  <a:schemeClr val="accent3"/>
                </a:solidFill>
                <a:latin typeface="Kobern" panose="00000500000000000000" pitchFamily="50" charset="0"/>
              </a:rPr>
              <a:t>or</a:t>
            </a:r>
            <a:r>
              <a:rPr lang="en-US" sz="2400" b="1" dirty="0">
                <a:solidFill>
                  <a:schemeClr val="tx2"/>
                </a:solidFill>
                <a:latin typeface="Kobern" panose="00000500000000000000" pitchFamily="50" charset="0"/>
              </a:rPr>
              <a:t> </a:t>
            </a:r>
            <a:r>
              <a:rPr lang="en-US" sz="2400" dirty="0">
                <a:solidFill>
                  <a:schemeClr val="tx2"/>
                </a:solidFill>
                <a:latin typeface="Kobern" panose="00000500000000000000" pitchFamily="50" charset="0"/>
              </a:rPr>
              <a:t>machinery”</a:t>
            </a:r>
          </a:p>
          <a:p>
            <a:pPr algn="just">
              <a:buFont typeface="Wingdings" panose="05000000000000000000" pitchFamily="2" charset="2"/>
              <a:buChar char="§"/>
            </a:pPr>
            <a:r>
              <a:rPr lang="en-US" sz="2400" dirty="0">
                <a:solidFill>
                  <a:schemeClr val="tx2"/>
                </a:solidFill>
                <a:latin typeface="Kobern" panose="00000500000000000000" pitchFamily="50" charset="0"/>
              </a:rPr>
              <a:t>Legislature deliberately used a different phrase</a:t>
            </a:r>
          </a:p>
          <a:p>
            <a:pPr algn="just">
              <a:buFont typeface="Wingdings" panose="05000000000000000000" pitchFamily="2" charset="2"/>
              <a:buChar char="§"/>
            </a:pPr>
            <a:r>
              <a:rPr lang="en-US" sz="2400" dirty="0">
                <a:solidFill>
                  <a:schemeClr val="tx2"/>
                </a:solidFill>
                <a:latin typeface="Kobern" panose="00000500000000000000" pitchFamily="50" charset="0"/>
              </a:rPr>
              <a:t>Evident from the fact that this phrase appears only once in the relevant chapters</a:t>
            </a:r>
          </a:p>
          <a:p>
            <a:pPr algn="just">
              <a:buFont typeface="Wingdings" panose="05000000000000000000" pitchFamily="2" charset="2"/>
              <a:buChar char="§"/>
            </a:pPr>
            <a:r>
              <a:rPr lang="en-US" sz="2400" dirty="0">
                <a:solidFill>
                  <a:schemeClr val="tx2"/>
                </a:solidFill>
                <a:latin typeface="Kobern" panose="00000500000000000000" pitchFamily="50" charset="0"/>
              </a:rPr>
              <a:t>Comparison with the draft law – used “plant and machinery” in both places</a:t>
            </a:r>
          </a:p>
          <a:p>
            <a:pPr algn="just">
              <a:buFont typeface="Wingdings" panose="05000000000000000000" pitchFamily="2" charset="2"/>
              <a:buChar char="§"/>
            </a:pPr>
            <a:r>
              <a:rPr lang="en-US" sz="2400" dirty="0">
                <a:solidFill>
                  <a:schemeClr val="tx2"/>
                </a:solidFill>
                <a:latin typeface="Kobern" panose="00000500000000000000" pitchFamily="50" charset="0"/>
              </a:rPr>
              <a:t>Definition under Explanation is not applicable to 17(5)(d)</a:t>
            </a:r>
          </a:p>
          <a:p>
            <a:pPr algn="just">
              <a:buFont typeface="Wingdings" panose="05000000000000000000" pitchFamily="2" charset="2"/>
              <a:buChar char="§"/>
            </a:pPr>
            <a:r>
              <a:rPr lang="en-US" sz="2400" dirty="0">
                <a:solidFill>
                  <a:schemeClr val="tx2"/>
                </a:solidFill>
                <a:latin typeface="Kobern" panose="00000500000000000000" pitchFamily="50" charset="0"/>
              </a:rPr>
              <a:t>Ordinary meaning in commercial terms to be seen to understand the scope of the term “plant”</a:t>
            </a:r>
          </a:p>
          <a:p>
            <a:pPr algn="just">
              <a:buFont typeface="Wingdings" panose="05000000000000000000" pitchFamily="2" charset="2"/>
              <a:buChar char="§"/>
            </a:pPr>
            <a:r>
              <a:rPr lang="en-US" sz="2400" dirty="0">
                <a:solidFill>
                  <a:schemeClr val="tx2"/>
                </a:solidFill>
                <a:latin typeface="Kobern" panose="00000500000000000000" pitchFamily="50" charset="0"/>
              </a:rPr>
              <a:t>Reference to decisions under Income Tax</a:t>
            </a:r>
          </a:p>
        </p:txBody>
      </p:sp>
      <p:sp>
        <p:nvSpPr>
          <p:cNvPr id="3" name="Text Placeholder 2">
            <a:extLst>
              <a:ext uri="{FF2B5EF4-FFF2-40B4-BE49-F238E27FC236}">
                <a16:creationId xmlns:a16="http://schemas.microsoft.com/office/drawing/2014/main" id="{F1F3BCA9-6486-88AC-9D47-126B0AD8E4A3}"/>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Reasoning &amp; Findings: Meaning of “plant or machinery”</a:t>
            </a:r>
          </a:p>
        </p:txBody>
      </p:sp>
    </p:spTree>
    <p:extLst>
      <p:ext uri="{BB962C8B-B14F-4D97-AF65-F5344CB8AC3E}">
        <p14:creationId xmlns:p14="http://schemas.microsoft.com/office/powerpoint/2010/main" val="396728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DA4E3-04B6-47E1-F479-AA7B6AD1839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E69F20A-47F6-38E5-A145-BD0653D88E1A}"/>
              </a:ext>
            </a:extLst>
          </p:cNvPr>
          <p:cNvSpPr>
            <a:spLocks noGrp="1"/>
          </p:cNvSpPr>
          <p:nvPr>
            <p:ph type="body" sz="quarter" idx="12"/>
          </p:nvPr>
        </p:nvSpPr>
        <p:spPr/>
        <p:txBody>
          <a:bodyPr/>
          <a:lstStyle/>
          <a:p>
            <a:r>
              <a:rPr lang="en-US" sz="4000" dirty="0">
                <a:latin typeface="Kobern" panose="00000500000000000000" pitchFamily="50" charset="0"/>
              </a:rPr>
              <a:t>Legal Provisions</a:t>
            </a:r>
            <a:endParaRPr lang="en-IN" sz="4000" dirty="0">
              <a:latin typeface="Kobern" panose="00000500000000000000" pitchFamily="50" charset="0"/>
            </a:endParaRPr>
          </a:p>
        </p:txBody>
      </p:sp>
    </p:spTree>
    <p:extLst>
      <p:ext uri="{BB962C8B-B14F-4D97-AF65-F5344CB8AC3E}">
        <p14:creationId xmlns:p14="http://schemas.microsoft.com/office/powerpoint/2010/main" val="2555306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0BE9A-BD25-A772-4408-B2E280E02B6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F0E2F6D-B941-392F-87EA-8A6BA28E6CED}"/>
              </a:ext>
            </a:extLst>
          </p:cNvPr>
          <p:cNvSpPr>
            <a:spLocks noGrp="1"/>
          </p:cNvSpPr>
          <p:nvPr>
            <p:ph type="body" sz="quarter" idx="13"/>
          </p:nvPr>
        </p:nvSpPr>
        <p:spPr>
          <a:xfrm>
            <a:off x="527381" y="1519668"/>
            <a:ext cx="11283619" cy="4919232"/>
          </a:xfrm>
        </p:spPr>
        <p:txBody>
          <a:bodyPr>
            <a:normAutofit/>
          </a:bodyPr>
          <a:lstStyle/>
          <a:p>
            <a:r>
              <a:rPr lang="en-US" sz="2133" b="1" i="1" dirty="0">
                <a:solidFill>
                  <a:schemeClr val="accent3"/>
                </a:solidFill>
                <a:latin typeface="Kobern" panose="00000500000000000000" pitchFamily="50" charset="0"/>
              </a:rPr>
              <a:t>Anand Theatres</a:t>
            </a:r>
            <a:r>
              <a:rPr lang="en-US" sz="2133" b="1" dirty="0">
                <a:solidFill>
                  <a:schemeClr val="accent3"/>
                </a:solidFill>
                <a:latin typeface="Kobern" panose="00000500000000000000" pitchFamily="50" charset="0"/>
              </a:rPr>
              <a:t>,</a:t>
            </a:r>
            <a:r>
              <a:rPr lang="en-IN" sz="2133" b="1" dirty="0">
                <a:solidFill>
                  <a:schemeClr val="accent3"/>
                </a:solidFill>
                <a:latin typeface="Kobern" panose="00000500000000000000" pitchFamily="50" charset="0"/>
              </a:rPr>
              <a:t> (2000) 5 SCC 393</a:t>
            </a:r>
            <a:r>
              <a:rPr lang="en-US" sz="2133" b="1" dirty="0">
                <a:solidFill>
                  <a:schemeClr val="accent3"/>
                </a:solidFill>
                <a:latin typeface="Kobern" panose="00000500000000000000" pitchFamily="50" charset="0"/>
              </a:rPr>
              <a:t>: Division Bench</a:t>
            </a:r>
          </a:p>
          <a:p>
            <a:pPr lvl="1"/>
            <a:r>
              <a:rPr lang="en-US" dirty="0">
                <a:solidFill>
                  <a:schemeClr val="tx2"/>
                </a:solidFill>
                <a:latin typeface="Kobern" panose="00000500000000000000" pitchFamily="50" charset="0"/>
              </a:rPr>
              <a:t>Held: hotel or cinema theatre building does not qualify as plant.</a:t>
            </a:r>
          </a:p>
          <a:p>
            <a:r>
              <a:rPr lang="en-US" sz="2133" b="1" i="1" dirty="0">
                <a:solidFill>
                  <a:schemeClr val="accent3"/>
                </a:solidFill>
                <a:latin typeface="Kobern" panose="00000500000000000000" pitchFamily="50" charset="0"/>
              </a:rPr>
              <a:t>Karnataka Power Corporation</a:t>
            </a:r>
            <a:r>
              <a:rPr lang="en-US" sz="2133" b="1" dirty="0">
                <a:solidFill>
                  <a:schemeClr val="accent3"/>
                </a:solidFill>
                <a:latin typeface="Kobern" panose="00000500000000000000" pitchFamily="50" charset="0"/>
              </a:rPr>
              <a:t>, (2002) 9 SCC 571: </a:t>
            </a:r>
            <a:r>
              <a:rPr lang="en-IN" b="1" dirty="0">
                <a:solidFill>
                  <a:schemeClr val="accent3"/>
                </a:solidFill>
                <a:latin typeface="Kobern" panose="00000500000000000000" pitchFamily="50" charset="0"/>
              </a:rPr>
              <a:t>T</a:t>
            </a:r>
            <a:r>
              <a:rPr lang="en-IN" sz="2133" b="1" dirty="0">
                <a:solidFill>
                  <a:schemeClr val="accent3"/>
                </a:solidFill>
                <a:latin typeface="Kobern" panose="00000500000000000000" pitchFamily="50" charset="0"/>
              </a:rPr>
              <a:t>hree-judge Bench</a:t>
            </a:r>
            <a:r>
              <a:rPr lang="en-IN" sz="2400" b="1" dirty="0">
                <a:solidFill>
                  <a:schemeClr val="accent3"/>
                </a:solidFill>
                <a:latin typeface="Kobern" panose="00000500000000000000" pitchFamily="50" charset="0"/>
              </a:rPr>
              <a:t> </a:t>
            </a:r>
            <a:endParaRPr lang="en-US" sz="2133" b="1" dirty="0">
              <a:solidFill>
                <a:schemeClr val="accent3"/>
              </a:solidFill>
              <a:latin typeface="Kobern" panose="00000500000000000000" pitchFamily="50" charset="0"/>
            </a:endParaRPr>
          </a:p>
          <a:p>
            <a:pPr lvl="1"/>
            <a:r>
              <a:rPr lang="en-US" dirty="0">
                <a:solidFill>
                  <a:schemeClr val="tx2"/>
                </a:solidFill>
                <a:latin typeface="Kobern" panose="00000500000000000000" pitchFamily="50" charset="0"/>
              </a:rPr>
              <a:t>Held: Hydro-power generating station building is a plant. </a:t>
            </a:r>
          </a:p>
          <a:p>
            <a:r>
              <a:rPr lang="en-US" sz="2133" dirty="0">
                <a:solidFill>
                  <a:schemeClr val="tx2"/>
                </a:solidFill>
                <a:latin typeface="Kobern" panose="00000500000000000000" pitchFamily="50" charset="0"/>
              </a:rPr>
              <a:t>Karnataka Power decision would prevail – Larger Bench</a:t>
            </a:r>
          </a:p>
          <a:p>
            <a:r>
              <a:rPr lang="en-US" sz="2133" dirty="0">
                <a:solidFill>
                  <a:schemeClr val="tx2"/>
                </a:solidFill>
                <a:latin typeface="Kobern" panose="00000500000000000000" pitchFamily="50" charset="0"/>
              </a:rPr>
              <a:t>Functionality test will have to be applied to decide whether a building is a plant.</a:t>
            </a:r>
          </a:p>
          <a:p>
            <a:pPr marL="0" indent="0">
              <a:buNone/>
            </a:pPr>
            <a:endParaRPr lang="en-US" dirty="0">
              <a:solidFill>
                <a:schemeClr val="accent2">
                  <a:lumMod val="75000"/>
                </a:schemeClr>
              </a:solidFill>
              <a:latin typeface="Kobern" panose="00000500000000000000" pitchFamily="50" charset="0"/>
            </a:endParaRPr>
          </a:p>
          <a:p>
            <a:pPr marL="0" indent="0" algn="just">
              <a:buNone/>
            </a:pPr>
            <a:r>
              <a:rPr lang="en-US" sz="2100" b="1" i="1" dirty="0">
                <a:solidFill>
                  <a:schemeClr val="tx2"/>
                </a:solidFill>
                <a:latin typeface="Kobern" panose="00000500000000000000" pitchFamily="50" charset="0"/>
              </a:rPr>
              <a:t>“</a:t>
            </a:r>
            <a:r>
              <a:rPr lang="en-US" sz="2100" b="1" i="1" dirty="0">
                <a:solidFill>
                  <a:schemeClr val="accent3"/>
                </a:solidFill>
                <a:latin typeface="Kobern" panose="00000500000000000000" pitchFamily="50" charset="0"/>
              </a:rPr>
              <a:t>52.</a:t>
            </a:r>
            <a:r>
              <a:rPr lang="en-US" sz="2100" b="1" i="1" dirty="0">
                <a:solidFill>
                  <a:schemeClr val="tx2"/>
                </a:solidFill>
                <a:latin typeface="Kobern" panose="00000500000000000000" pitchFamily="50" charset="0"/>
              </a:rPr>
              <a:t> This Court has laid down the functionality test. This Court held that whether a building is a plant is a question of fact. This Court held that if it is found on facts that a building has been </a:t>
            </a:r>
            <a:r>
              <a:rPr lang="en-US" sz="2100" b="1" i="1" u="sng" dirty="0">
                <a:solidFill>
                  <a:schemeClr val="accent3"/>
                </a:solidFill>
                <a:latin typeface="Kobern" panose="00000500000000000000" pitchFamily="50" charset="0"/>
              </a:rPr>
              <a:t>so planned and constructed as to serve an assessee’s special technical requirements,</a:t>
            </a:r>
            <a:r>
              <a:rPr lang="en-US" sz="2100" b="1" i="1" dirty="0">
                <a:solidFill>
                  <a:schemeClr val="tx2"/>
                </a:solidFill>
                <a:latin typeface="Kobern" panose="00000500000000000000" pitchFamily="50" charset="0"/>
              </a:rPr>
              <a:t> it will qualify to be treated as a plant for the purposes of investment allowance. …”</a:t>
            </a:r>
          </a:p>
        </p:txBody>
      </p:sp>
      <p:sp>
        <p:nvSpPr>
          <p:cNvPr id="3" name="Text Placeholder 2">
            <a:extLst>
              <a:ext uri="{FF2B5EF4-FFF2-40B4-BE49-F238E27FC236}">
                <a16:creationId xmlns:a16="http://schemas.microsoft.com/office/drawing/2014/main" id="{B7DB984D-11EC-0B77-9DA5-2367EE7F4BC0}"/>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Reasoning &amp; Findings: Meaning of “plant or machinery”</a:t>
            </a:r>
          </a:p>
        </p:txBody>
      </p:sp>
    </p:spTree>
    <p:extLst>
      <p:ext uri="{BB962C8B-B14F-4D97-AF65-F5344CB8AC3E}">
        <p14:creationId xmlns:p14="http://schemas.microsoft.com/office/powerpoint/2010/main" val="2411874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6EB32-1DB2-5406-B5B9-2115DD036D6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A667604-705E-CB3B-7BDB-B8F8D9899CB6}"/>
              </a:ext>
            </a:extLst>
          </p:cNvPr>
          <p:cNvSpPr>
            <a:spLocks noGrp="1"/>
          </p:cNvSpPr>
          <p:nvPr>
            <p:ph type="body" sz="quarter" idx="13"/>
          </p:nvPr>
        </p:nvSpPr>
        <p:spPr>
          <a:xfrm>
            <a:off x="527381" y="1519668"/>
            <a:ext cx="11283619" cy="4919232"/>
          </a:xfrm>
        </p:spPr>
        <p:txBody>
          <a:bodyPr>
            <a:normAutofit/>
          </a:bodyPr>
          <a:lstStyle/>
          <a:p>
            <a:pPr algn="just">
              <a:buFont typeface="Wingdings" panose="05000000000000000000" pitchFamily="2" charset="2"/>
              <a:buChar char="§"/>
            </a:pPr>
            <a:r>
              <a:rPr lang="en-US" sz="2400" dirty="0">
                <a:solidFill>
                  <a:schemeClr val="tx2"/>
                </a:solidFill>
                <a:latin typeface="Kobern" panose="00000500000000000000" pitchFamily="50" charset="0"/>
              </a:rPr>
              <a:t>Sections 17(5)(c) and 17(5)(d) operate in completely different spheres</a:t>
            </a:r>
          </a:p>
          <a:p>
            <a:pPr algn="just">
              <a:buFont typeface="Wingdings" panose="05000000000000000000" pitchFamily="2" charset="2"/>
              <a:buChar char="§"/>
            </a:pPr>
            <a:r>
              <a:rPr lang="en-US" sz="2400" dirty="0">
                <a:solidFill>
                  <a:schemeClr val="tx2"/>
                </a:solidFill>
                <a:latin typeface="Kobern" panose="00000500000000000000" pitchFamily="50" charset="0"/>
              </a:rPr>
              <a:t>The term “plant or machinery” in Section 17(5)(d) – common parlance meaning to be given</a:t>
            </a:r>
          </a:p>
          <a:p>
            <a:pPr lvl="1" algn="just">
              <a:buFont typeface="Wingdings" panose="05000000000000000000" pitchFamily="2" charset="2"/>
              <a:buChar char="§"/>
            </a:pPr>
            <a:r>
              <a:rPr lang="en-US" sz="2400" dirty="0">
                <a:solidFill>
                  <a:schemeClr val="tx2"/>
                </a:solidFill>
                <a:latin typeface="Kobern" panose="00000500000000000000" pitchFamily="50" charset="0"/>
              </a:rPr>
              <a:t>Functional test to be applied</a:t>
            </a:r>
          </a:p>
          <a:p>
            <a:pPr lvl="1" algn="just">
              <a:buFont typeface="Wingdings" panose="05000000000000000000" pitchFamily="2" charset="2"/>
              <a:buChar char="§"/>
            </a:pPr>
            <a:r>
              <a:rPr lang="en-US" sz="2400" dirty="0">
                <a:solidFill>
                  <a:schemeClr val="tx2"/>
                </a:solidFill>
                <a:latin typeface="Kobern" panose="00000500000000000000" pitchFamily="50" charset="0"/>
              </a:rPr>
              <a:t>Question of fact: whether mall qualifies as a plant</a:t>
            </a:r>
          </a:p>
          <a:p>
            <a:pPr lvl="1" algn="just">
              <a:buFont typeface="Wingdings" panose="05000000000000000000" pitchFamily="2" charset="2"/>
              <a:buChar char="§"/>
            </a:pPr>
            <a:r>
              <a:rPr lang="en-US" sz="2400" dirty="0">
                <a:solidFill>
                  <a:schemeClr val="tx2"/>
                </a:solidFill>
                <a:latin typeface="Kobern" panose="00000500000000000000" pitchFamily="50" charset="0"/>
              </a:rPr>
              <a:t>Remanded back to the HC</a:t>
            </a:r>
          </a:p>
          <a:p>
            <a:pPr algn="just">
              <a:buFont typeface="Wingdings" panose="05000000000000000000" pitchFamily="2" charset="2"/>
              <a:buChar char="§"/>
            </a:pPr>
            <a:r>
              <a:rPr lang="en-US" sz="2400" dirty="0">
                <a:solidFill>
                  <a:schemeClr val="tx2"/>
                </a:solidFill>
                <a:latin typeface="Kobern" panose="00000500000000000000" pitchFamily="50" charset="0"/>
              </a:rPr>
              <a:t>Sections 17(5)(c) &amp; (d) – held to constitutionally valid</a:t>
            </a:r>
          </a:p>
          <a:p>
            <a:pPr algn="just">
              <a:buFont typeface="Wingdings" panose="05000000000000000000" pitchFamily="2" charset="2"/>
              <a:buChar char="§"/>
            </a:pPr>
            <a:r>
              <a:rPr lang="en-US" sz="2400" dirty="0">
                <a:solidFill>
                  <a:schemeClr val="tx2"/>
                </a:solidFill>
                <a:latin typeface="Kobern" panose="00000500000000000000" pitchFamily="50" charset="0"/>
              </a:rPr>
              <a:t>Relief for situations falling under 17(5)(c)?</a:t>
            </a:r>
          </a:p>
          <a:p>
            <a:pPr algn="just">
              <a:buFont typeface="Wingdings" panose="05000000000000000000" pitchFamily="2" charset="2"/>
              <a:buChar char="§"/>
            </a:pPr>
            <a:r>
              <a:rPr lang="en-US" sz="2400" dirty="0">
                <a:solidFill>
                  <a:schemeClr val="tx2"/>
                </a:solidFill>
                <a:latin typeface="Kobern" panose="00000500000000000000" pitchFamily="50" charset="0"/>
              </a:rPr>
              <a:t>Section 16(4) – Constitutionally valid</a:t>
            </a:r>
          </a:p>
        </p:txBody>
      </p:sp>
      <p:sp>
        <p:nvSpPr>
          <p:cNvPr id="3" name="Text Placeholder 2">
            <a:extLst>
              <a:ext uri="{FF2B5EF4-FFF2-40B4-BE49-F238E27FC236}">
                <a16:creationId xmlns:a16="http://schemas.microsoft.com/office/drawing/2014/main" id="{E99318ED-AC3D-07FA-9384-F89CFCE1486D}"/>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Conclusions: Apex Court decision</a:t>
            </a:r>
          </a:p>
        </p:txBody>
      </p:sp>
    </p:spTree>
    <p:extLst>
      <p:ext uri="{BB962C8B-B14F-4D97-AF65-F5344CB8AC3E}">
        <p14:creationId xmlns:p14="http://schemas.microsoft.com/office/powerpoint/2010/main" val="1628744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33D15-CF5F-4D36-0A57-D5722F702C1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F98096-6493-B950-44C8-50FD1C447A95}"/>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The two exceptions: Independent or Cumulative?</a:t>
            </a:r>
          </a:p>
        </p:txBody>
      </p:sp>
      <p:sp>
        <p:nvSpPr>
          <p:cNvPr id="6" name="Text Placeholder 1">
            <a:extLst>
              <a:ext uri="{FF2B5EF4-FFF2-40B4-BE49-F238E27FC236}">
                <a16:creationId xmlns:a16="http://schemas.microsoft.com/office/drawing/2014/main" id="{07274621-AAF0-74FD-4DC4-5636FB02F812}"/>
              </a:ext>
            </a:extLst>
          </p:cNvPr>
          <p:cNvSpPr txBox="1">
            <a:spLocks/>
          </p:cNvSpPr>
          <p:nvPr/>
        </p:nvSpPr>
        <p:spPr>
          <a:xfrm>
            <a:off x="532972" y="1454248"/>
            <a:ext cx="5429678" cy="5007257"/>
          </a:xfrm>
          <a:prstGeom prst="rect">
            <a:avLst/>
          </a:prstGeom>
          <a:ln>
            <a:noFill/>
          </a:ln>
        </p:spPr>
        <p:txBody>
          <a:bodyPr/>
          <a:lst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marL="0" indent="0" algn="just">
              <a:buFont typeface="Arial" pitchFamily="34" charset="0"/>
              <a:buNone/>
            </a:pPr>
            <a:r>
              <a:rPr lang="en-US" sz="1900" i="1" dirty="0">
                <a:latin typeface="Kobern" panose="00000500000000000000" pitchFamily="50" charset="0"/>
              </a:rPr>
              <a:t>“</a:t>
            </a:r>
            <a:r>
              <a:rPr lang="en-US" sz="1900" i="1" dirty="0">
                <a:solidFill>
                  <a:schemeClr val="tx2"/>
                </a:solidFill>
                <a:latin typeface="Kobern" panose="00000500000000000000" pitchFamily="50" charset="0"/>
              </a:rPr>
              <a:t>32. ... There are two exceptions in clause (d) ... The first exception is where goods or services or both are received by a taxable person to construct an immovable property consisting of a “plant or machinery”. The second exception is where goods and services or both are received by a taxable person for the construction of an immovable property made not on his own account. Construction is said to be on a taxable person’s “own account” when (i) it is made for his personal use and not for service or (ii) it is to be used by the person constructing as a setting in which business is carried out. </a:t>
            </a:r>
            <a:r>
              <a:rPr lang="en-US" sz="1900" b="1" i="1" dirty="0">
                <a:solidFill>
                  <a:schemeClr val="accent3"/>
                </a:solidFill>
                <a:latin typeface="Kobern" panose="00000500000000000000" pitchFamily="50" charset="0"/>
              </a:rPr>
              <a:t>However, construction cannot said to be on a taxable person’s “own account” if it is intended to be sold or given on lease or license.”</a:t>
            </a:r>
            <a:endParaRPr lang="en-US" sz="1900" b="1" dirty="0">
              <a:solidFill>
                <a:schemeClr val="accent3"/>
              </a:solidFill>
              <a:latin typeface="Kobern" panose="00000500000000000000" pitchFamily="50" charset="0"/>
            </a:endParaRPr>
          </a:p>
        </p:txBody>
      </p:sp>
      <p:sp>
        <p:nvSpPr>
          <p:cNvPr id="8" name="Text Placeholder 3">
            <a:extLst>
              <a:ext uri="{FF2B5EF4-FFF2-40B4-BE49-F238E27FC236}">
                <a16:creationId xmlns:a16="http://schemas.microsoft.com/office/drawing/2014/main" id="{6C3D2661-7D06-684F-CE4B-FA14435F3E6E}"/>
              </a:ext>
            </a:extLst>
          </p:cNvPr>
          <p:cNvSpPr txBox="1">
            <a:spLocks/>
          </p:cNvSpPr>
          <p:nvPr/>
        </p:nvSpPr>
        <p:spPr>
          <a:xfrm>
            <a:off x="6458160" y="1454248"/>
            <a:ext cx="5257207" cy="5007257"/>
          </a:xfrm>
          <a:prstGeom prst="rect">
            <a:avLst/>
          </a:prstGeom>
        </p:spPr>
        <p:txBody>
          <a:bodyPr/>
          <a:lst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marL="0" indent="0" algn="just">
              <a:buFont typeface="Arial" pitchFamily="34" charset="0"/>
              <a:buNone/>
            </a:pPr>
            <a:r>
              <a:rPr lang="en-US" altLang="ko-KR" sz="1900" i="1" dirty="0">
                <a:solidFill>
                  <a:srgbClr val="002060"/>
                </a:solidFill>
                <a:latin typeface="Kobern" panose="00000500000000000000" pitchFamily="50" charset="0"/>
              </a:rPr>
              <a:t>“55. Under the CGST Act, as observed earlier, </a:t>
            </a:r>
            <a:r>
              <a:rPr lang="en-US" altLang="ko-KR" sz="1900" b="1" i="1" dirty="0">
                <a:solidFill>
                  <a:schemeClr val="accent3"/>
                </a:solidFill>
                <a:latin typeface="Kobern" panose="00000500000000000000" pitchFamily="50" charset="0"/>
              </a:rPr>
              <a:t>renting or leasing immovable property is deemed to be a supply of service, </a:t>
            </a:r>
            <a:r>
              <a:rPr lang="en-US" altLang="ko-KR" sz="1900" i="1" dirty="0">
                <a:solidFill>
                  <a:srgbClr val="002060"/>
                </a:solidFill>
                <a:latin typeface="Kobern" panose="00000500000000000000" pitchFamily="50" charset="0"/>
              </a:rPr>
              <a:t>and it can be taxed as output supply. Therefore, if the building in which the premises are situated </a:t>
            </a:r>
            <a:r>
              <a:rPr lang="en-US" altLang="ko-KR" sz="1900" b="1" i="1" dirty="0">
                <a:solidFill>
                  <a:schemeClr val="accent3"/>
                </a:solidFill>
                <a:latin typeface="Kobern" panose="00000500000000000000" pitchFamily="50" charset="0"/>
              </a:rPr>
              <a:t>qualifies for the definition of plant, </a:t>
            </a:r>
            <a:r>
              <a:rPr lang="en-US" altLang="ko-KR" sz="1900" i="1" dirty="0">
                <a:solidFill>
                  <a:srgbClr val="002060"/>
                </a:solidFill>
                <a:latin typeface="Kobern" panose="00000500000000000000" pitchFamily="50" charset="0"/>
              </a:rPr>
              <a:t>ITC can be allowed on goods and services used in setting up the immovable property, which is a plant.”</a:t>
            </a:r>
          </a:p>
        </p:txBody>
      </p:sp>
      <p:cxnSp>
        <p:nvCxnSpPr>
          <p:cNvPr id="9" name="Straight Connector 8">
            <a:extLst>
              <a:ext uri="{FF2B5EF4-FFF2-40B4-BE49-F238E27FC236}">
                <a16:creationId xmlns:a16="http://schemas.microsoft.com/office/drawing/2014/main" id="{2D639359-9191-B2BE-A911-0F344E71551B}"/>
              </a:ext>
            </a:extLst>
          </p:cNvPr>
          <p:cNvCxnSpPr/>
          <p:nvPr/>
        </p:nvCxnSpPr>
        <p:spPr>
          <a:xfrm>
            <a:off x="6322679" y="1454248"/>
            <a:ext cx="0" cy="50072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674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710E6-273F-AD34-815A-DD70E112B89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17EA89C-5D99-4F1A-44C2-D45384B84CE9}"/>
              </a:ext>
            </a:extLst>
          </p:cNvPr>
          <p:cNvSpPr>
            <a:spLocks noGrp="1"/>
          </p:cNvSpPr>
          <p:nvPr>
            <p:ph type="body" sz="quarter" idx="13"/>
          </p:nvPr>
        </p:nvSpPr>
        <p:spPr/>
        <p:txBody>
          <a:bodyPr>
            <a:normAutofit fontScale="85000" lnSpcReduction="20000"/>
          </a:bodyPr>
          <a:lstStyle/>
          <a:p>
            <a:pPr marL="380981" indent="-380981" algn="just" defTabSz="1219140">
              <a:buFont typeface="Wingdings" panose="05000000000000000000" pitchFamily="2" charset="2"/>
              <a:buChar char="§"/>
            </a:pPr>
            <a:r>
              <a:rPr lang="en-IN" sz="2400" dirty="0">
                <a:solidFill>
                  <a:schemeClr val="tx2"/>
                </a:solidFill>
                <a:latin typeface="Kobern" panose="00000500000000000000" pitchFamily="50" charset="0"/>
              </a:rPr>
              <a:t>The 55th GST Council Meeting held on 21.12.2024 has recommended to retrospectively amend Section 17(5)(d) w.e.f. 01.07.2017, to replace the phrase “plant or machinery” with “plant and machinery”.</a:t>
            </a:r>
          </a:p>
          <a:p>
            <a:pPr marL="380981" indent="-380981" algn="just" defTabSz="1219140">
              <a:buFont typeface="Wingdings" panose="05000000000000000000" pitchFamily="2" charset="2"/>
              <a:buChar char="§"/>
            </a:pPr>
            <a:r>
              <a:rPr lang="en-IN" sz="2400" dirty="0">
                <a:solidFill>
                  <a:schemeClr val="tx2"/>
                </a:solidFill>
                <a:latin typeface="Kobern" panose="00000500000000000000" pitchFamily="50" charset="0"/>
              </a:rPr>
              <a:t>In continuation of this, the Finance Act, 2025 has amended Section 17(5)(d) to replace plant or machinery with plant and machinery with effect from 01.07.2017</a:t>
            </a:r>
          </a:p>
          <a:p>
            <a:pPr marL="380981" indent="-380981" algn="just" defTabSz="1219140">
              <a:buFont typeface="Wingdings" panose="05000000000000000000" pitchFamily="2" charset="2"/>
              <a:buChar char="§"/>
            </a:pPr>
            <a:r>
              <a:rPr lang="en-IN" sz="2400" dirty="0">
                <a:solidFill>
                  <a:schemeClr val="tx2"/>
                </a:solidFill>
                <a:latin typeface="Kobern" panose="00000500000000000000" pitchFamily="50" charset="0"/>
              </a:rPr>
              <a:t>Further, an explanation is also inserted in Section 17(5)(d) which reads as under:</a:t>
            </a:r>
          </a:p>
          <a:p>
            <a:pPr marL="380981" indent="-380981" algn="just" defTabSz="1219140">
              <a:buFont typeface="Wingdings" panose="05000000000000000000" pitchFamily="2" charset="2"/>
              <a:buChar char="§"/>
            </a:pPr>
            <a:r>
              <a:rPr lang="en-US" sz="2000" b="0" i="0" u="sng" dirty="0">
                <a:solidFill>
                  <a:srgbClr val="495057"/>
                </a:solidFill>
                <a:effectLst/>
                <a:latin typeface="Verdana" panose="020B0604030504040204" pitchFamily="34" charset="0"/>
              </a:rPr>
              <a:t>Explanation 2.—</a:t>
            </a:r>
            <a:r>
              <a:rPr lang="en-US" sz="2000" b="0" i="1" u="sng" dirty="0">
                <a:solidFill>
                  <a:srgbClr val="495057"/>
                </a:solidFill>
                <a:effectLst/>
                <a:latin typeface="Verdana" panose="020B0604030504040204" pitchFamily="34" charset="0"/>
              </a:rPr>
              <a:t> For the purposes of clause (</a:t>
            </a:r>
            <a:r>
              <a:rPr lang="en-US" sz="2000" b="0" i="0" u="sng" dirty="0">
                <a:solidFill>
                  <a:srgbClr val="495057"/>
                </a:solidFill>
                <a:effectLst/>
                <a:latin typeface="Verdana" panose="020B0604030504040204" pitchFamily="34" charset="0"/>
              </a:rPr>
              <a:t>d</a:t>
            </a:r>
            <a:r>
              <a:rPr lang="en-US" sz="2000" b="0" i="1" u="sng" dirty="0">
                <a:solidFill>
                  <a:srgbClr val="495057"/>
                </a:solidFill>
                <a:effectLst/>
                <a:latin typeface="Verdana" panose="020B0604030504040204" pitchFamily="34" charset="0"/>
              </a:rPr>
              <a:t>), it is hereby clarified that notwithstanding anything to the contrary contained in any judgment, decree or order of any court, tribunal, or other authority, any reference to "plant or machinery" shall be construed and shall always be deemed to have been construed as a reference to "plant and machinery"</a:t>
            </a:r>
            <a:r>
              <a:rPr lang="en-US" sz="2000" b="0" i="0" u="sng" dirty="0">
                <a:solidFill>
                  <a:srgbClr val="495057"/>
                </a:solidFill>
                <a:effectLst/>
                <a:latin typeface="Verdana" panose="020B0604030504040204" pitchFamily="34" charset="0"/>
              </a:rPr>
              <a:t>.</a:t>
            </a:r>
            <a:endParaRPr lang="en-IN" sz="2400" u="sng" dirty="0">
              <a:solidFill>
                <a:schemeClr val="tx2"/>
              </a:solidFill>
              <a:latin typeface="Kobern" panose="00000500000000000000" pitchFamily="50" charset="0"/>
            </a:endParaRPr>
          </a:p>
          <a:p>
            <a:pPr marL="380981" indent="-380981" algn="just" defTabSz="1219140">
              <a:buFont typeface="Wingdings" panose="05000000000000000000" pitchFamily="2" charset="2"/>
              <a:buChar char="§"/>
            </a:pPr>
            <a:endParaRPr lang="en-IN" sz="2400" dirty="0">
              <a:solidFill>
                <a:schemeClr val="tx2"/>
              </a:solidFill>
              <a:latin typeface="Kobern" panose="00000500000000000000" pitchFamily="50" charset="0"/>
            </a:endParaRPr>
          </a:p>
          <a:p>
            <a:pPr marL="380981" indent="-380981" algn="just" defTabSz="1219140">
              <a:buFont typeface="Wingdings" panose="05000000000000000000" pitchFamily="2" charset="2"/>
              <a:buChar char="§"/>
            </a:pPr>
            <a:r>
              <a:rPr lang="en-US" sz="2400" dirty="0">
                <a:solidFill>
                  <a:schemeClr val="tx2"/>
                </a:solidFill>
                <a:latin typeface="Kobern" panose="00000500000000000000" pitchFamily="50" charset="0"/>
              </a:rPr>
              <a:t>Post the proposed amendment, the definition of ‘plant and machinery’ under the Explanation will become applicable to Section 17(5)(d) as well.</a:t>
            </a:r>
          </a:p>
          <a:p>
            <a:pPr marL="380981" indent="-380981" algn="just" defTabSz="1219140">
              <a:buFont typeface="Wingdings" panose="05000000000000000000" pitchFamily="2" charset="2"/>
              <a:buChar char="§"/>
            </a:pPr>
            <a:endParaRPr lang="en-US" sz="2400" dirty="0">
              <a:solidFill>
                <a:schemeClr val="tx2"/>
              </a:solidFill>
              <a:latin typeface="Kobern" panose="00000500000000000000" pitchFamily="50" charset="0"/>
            </a:endParaRPr>
          </a:p>
          <a:p>
            <a:pPr marL="380981" indent="-380981" algn="just" defTabSz="1219140">
              <a:buFont typeface="Wingdings" panose="05000000000000000000" pitchFamily="2" charset="2"/>
              <a:buChar char="§"/>
            </a:pPr>
            <a:r>
              <a:rPr lang="en-US" sz="2400" dirty="0">
                <a:solidFill>
                  <a:schemeClr val="tx2"/>
                </a:solidFill>
                <a:latin typeface="Kobern" panose="00000500000000000000" pitchFamily="50" charset="0"/>
              </a:rPr>
              <a:t>This proposed amendment will override the judgment of the Hon’ble Supreme Court in the case of Safari Retreats to this extent.</a:t>
            </a:r>
            <a:endParaRPr lang="en-IN" sz="2400" dirty="0">
              <a:solidFill>
                <a:schemeClr val="tx2"/>
              </a:solidFill>
              <a:latin typeface="Kobern" panose="00000500000000000000" pitchFamily="50" charset="0"/>
            </a:endParaRPr>
          </a:p>
        </p:txBody>
      </p:sp>
      <p:sp>
        <p:nvSpPr>
          <p:cNvPr id="3" name="Text Placeholder 2">
            <a:extLst>
              <a:ext uri="{FF2B5EF4-FFF2-40B4-BE49-F238E27FC236}">
                <a16:creationId xmlns:a16="http://schemas.microsoft.com/office/drawing/2014/main" id="{BFB3B678-4FFA-1355-59DD-9B65CFE36B9C}"/>
              </a:ext>
            </a:extLst>
          </p:cNvPr>
          <p:cNvSpPr>
            <a:spLocks noGrp="1"/>
          </p:cNvSpPr>
          <p:nvPr>
            <p:ph type="body" sz="quarter" idx="12"/>
          </p:nvPr>
        </p:nvSpPr>
        <p:spPr>
          <a:xfrm>
            <a:off x="521792" y="740703"/>
            <a:ext cx="11137237" cy="768085"/>
          </a:xfrm>
        </p:spPr>
        <p:txBody>
          <a:bodyPr>
            <a:normAutofit/>
          </a:bodyPr>
          <a:lstStyle/>
          <a:p>
            <a:r>
              <a:rPr lang="en-IN" sz="3200" b="1" dirty="0"/>
              <a:t>Impact after proposed amendment in Section 17(5)(d)</a:t>
            </a:r>
          </a:p>
        </p:txBody>
      </p:sp>
    </p:spTree>
    <p:extLst>
      <p:ext uri="{BB962C8B-B14F-4D97-AF65-F5344CB8AC3E}">
        <p14:creationId xmlns:p14="http://schemas.microsoft.com/office/powerpoint/2010/main" val="3357486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2EFA8-2DB5-AFF8-7266-39D9E414234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1110A30-DC44-9456-1E79-C617E35F8CEC}"/>
              </a:ext>
            </a:extLst>
          </p:cNvPr>
          <p:cNvSpPr>
            <a:spLocks noGrp="1"/>
          </p:cNvSpPr>
          <p:nvPr>
            <p:ph type="body" sz="quarter" idx="12"/>
          </p:nvPr>
        </p:nvSpPr>
        <p:spPr/>
        <p:txBody>
          <a:bodyPr/>
          <a:lstStyle/>
          <a:p>
            <a:r>
              <a:rPr lang="en-IN" sz="4267" dirty="0">
                <a:latin typeface="Kobern" panose="00000500000000000000" pitchFamily="50" charset="0"/>
              </a:rPr>
              <a:t>Bharti Airtel Ltd. vs. Commissioner of Central Excise, Pune</a:t>
            </a:r>
          </a:p>
        </p:txBody>
      </p:sp>
      <p:sp>
        <p:nvSpPr>
          <p:cNvPr id="4" name="Text Placeholder 3">
            <a:extLst>
              <a:ext uri="{FF2B5EF4-FFF2-40B4-BE49-F238E27FC236}">
                <a16:creationId xmlns:a16="http://schemas.microsoft.com/office/drawing/2014/main" id="{868E5E7A-59CF-A050-1593-06A8504979E3}"/>
              </a:ext>
            </a:extLst>
          </p:cNvPr>
          <p:cNvSpPr>
            <a:spLocks noGrp="1"/>
          </p:cNvSpPr>
          <p:nvPr>
            <p:ph type="body" sz="quarter" idx="10"/>
          </p:nvPr>
        </p:nvSpPr>
        <p:spPr/>
        <p:txBody>
          <a:bodyPr>
            <a:normAutofit fontScale="92500" lnSpcReduction="20000"/>
          </a:bodyPr>
          <a:lstStyle/>
          <a:p>
            <a:r>
              <a:rPr lang="en-US" dirty="0">
                <a:latin typeface="Kobern" panose="00000500000000000000" pitchFamily="50" charset="0"/>
              </a:rPr>
              <a:t>2024 (11) TMI 1042</a:t>
            </a:r>
            <a:endParaRPr lang="en-IN" dirty="0">
              <a:latin typeface="Kobern" panose="00000500000000000000" pitchFamily="50" charset="0"/>
            </a:endParaRPr>
          </a:p>
        </p:txBody>
      </p:sp>
    </p:spTree>
    <p:extLst>
      <p:ext uri="{BB962C8B-B14F-4D97-AF65-F5344CB8AC3E}">
        <p14:creationId xmlns:p14="http://schemas.microsoft.com/office/powerpoint/2010/main" val="3888736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4537F-FDF4-E3E5-C250-612BFE6A046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A79C159-18D1-219C-CC96-7C86B3EAA96B}"/>
              </a:ext>
            </a:extLst>
          </p:cNvPr>
          <p:cNvSpPr>
            <a:spLocks noGrp="1"/>
          </p:cNvSpPr>
          <p:nvPr>
            <p:ph type="body" sz="quarter" idx="12"/>
          </p:nvPr>
        </p:nvSpPr>
        <p:spPr/>
        <p:txBody>
          <a:bodyPr/>
          <a:lstStyle/>
          <a:p>
            <a:r>
              <a:rPr lang="en-US" sz="4267" dirty="0">
                <a:latin typeface="Kobern" panose="00000500000000000000" pitchFamily="50" charset="0"/>
              </a:rPr>
              <a:t>Background</a:t>
            </a:r>
            <a:endParaRPr lang="en-IN" sz="4267" dirty="0">
              <a:latin typeface="Kobern" panose="00000500000000000000" pitchFamily="50" charset="0"/>
            </a:endParaRPr>
          </a:p>
        </p:txBody>
      </p:sp>
      <p:sp>
        <p:nvSpPr>
          <p:cNvPr id="5" name="Text Placeholder 4">
            <a:extLst>
              <a:ext uri="{FF2B5EF4-FFF2-40B4-BE49-F238E27FC236}">
                <a16:creationId xmlns:a16="http://schemas.microsoft.com/office/drawing/2014/main" id="{9F2D1CC4-FE6F-6D21-0540-76701C986C23}"/>
              </a:ext>
            </a:extLst>
          </p:cNvPr>
          <p:cNvSpPr>
            <a:spLocks noGrp="1"/>
          </p:cNvSpPr>
          <p:nvPr>
            <p:ph type="body" sz="quarter" idx="10"/>
          </p:nvPr>
        </p:nvSpPr>
        <p:spPr/>
        <p:txBody>
          <a:bodyPr>
            <a:normAutofit fontScale="92500" lnSpcReduction="20000"/>
          </a:bodyPr>
          <a:lstStyle/>
          <a:p>
            <a:r>
              <a:rPr lang="en-US" dirty="0">
                <a:latin typeface="Kobern" panose="00000500000000000000" pitchFamily="50" charset="0"/>
              </a:rPr>
              <a:t>Relevant Provisions and High Court Decisions</a:t>
            </a:r>
            <a:endParaRPr lang="en-IN" dirty="0">
              <a:latin typeface="Kobern" panose="00000500000000000000" pitchFamily="50" charset="0"/>
            </a:endParaRPr>
          </a:p>
        </p:txBody>
      </p:sp>
    </p:spTree>
    <p:extLst>
      <p:ext uri="{BB962C8B-B14F-4D97-AF65-F5344CB8AC3E}">
        <p14:creationId xmlns:p14="http://schemas.microsoft.com/office/powerpoint/2010/main" val="3346460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8C03D-D1D2-395B-55D3-CC335D24DF5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45631AF-2CF5-6C42-5770-85510C7CAE4B}"/>
              </a:ext>
            </a:extLst>
          </p:cNvPr>
          <p:cNvSpPr>
            <a:spLocks noGrp="1"/>
          </p:cNvSpPr>
          <p:nvPr>
            <p:ph type="body" sz="quarter" idx="13"/>
          </p:nvPr>
        </p:nvSpPr>
        <p:spPr/>
        <p:txBody>
          <a:bodyPr/>
          <a:lstStyle/>
          <a:p>
            <a:pPr marL="380981" indent="-380981" algn="just" defTabSz="1219140">
              <a:buFont typeface="Wingdings" panose="05000000000000000000" pitchFamily="2" charset="2"/>
              <a:buChar char="§"/>
            </a:pPr>
            <a:r>
              <a:rPr lang="en-US" altLang="ko-KR" sz="2400" dirty="0">
                <a:solidFill>
                  <a:schemeClr val="tx2"/>
                </a:solidFill>
                <a:latin typeface="Kobern" panose="00000500000000000000" pitchFamily="50" charset="0"/>
              </a:rPr>
              <a:t>Whether moveable property?</a:t>
            </a:r>
          </a:p>
          <a:p>
            <a:pPr marL="380981" indent="-380981" algn="just" defTabSz="1219140">
              <a:buFont typeface="Wingdings" panose="05000000000000000000" pitchFamily="2" charset="2"/>
              <a:buChar char="§"/>
            </a:pPr>
            <a:endParaRPr lang="en-US" altLang="ko-KR" sz="2400" dirty="0">
              <a:solidFill>
                <a:schemeClr val="tx2"/>
              </a:solidFill>
              <a:latin typeface="Kobern" panose="00000500000000000000" pitchFamily="50" charset="0"/>
            </a:endParaRPr>
          </a:p>
          <a:p>
            <a:pPr marL="380981" indent="-380981" algn="just" defTabSz="1219140">
              <a:buFont typeface="Wingdings" panose="05000000000000000000" pitchFamily="2" charset="2"/>
              <a:buChar char="§"/>
            </a:pPr>
            <a:r>
              <a:rPr lang="en-US" altLang="ko-KR" sz="2400" dirty="0">
                <a:solidFill>
                  <a:schemeClr val="tx2"/>
                </a:solidFill>
                <a:latin typeface="Kobern" panose="00000500000000000000" pitchFamily="50" charset="0"/>
              </a:rPr>
              <a:t>Whether ‘capital goods’ or ‘input’?</a:t>
            </a:r>
          </a:p>
          <a:p>
            <a:pPr marL="380981" indent="-380981" algn="just" defTabSz="1219140">
              <a:buFont typeface="Wingdings" panose="05000000000000000000" pitchFamily="2" charset="2"/>
              <a:buChar char="§"/>
            </a:pPr>
            <a:endParaRPr lang="en-US" altLang="ko-KR" sz="2400" dirty="0">
              <a:solidFill>
                <a:schemeClr val="tx2"/>
              </a:solidFill>
              <a:latin typeface="Kobern" panose="00000500000000000000" pitchFamily="50" charset="0"/>
            </a:endParaRPr>
          </a:p>
          <a:p>
            <a:pPr marL="380981" indent="-380981" algn="just" defTabSz="1219140">
              <a:buFont typeface="Wingdings" panose="05000000000000000000" pitchFamily="2" charset="2"/>
              <a:buChar char="§"/>
            </a:pPr>
            <a:r>
              <a:rPr lang="en-US" altLang="ko-KR" sz="2400" dirty="0">
                <a:solidFill>
                  <a:schemeClr val="tx2"/>
                </a:solidFill>
                <a:latin typeface="Kobern" panose="00000500000000000000" pitchFamily="50" charset="0"/>
              </a:rPr>
              <a:t>Whether CENVAT Credit of excise duties paid on towers and prefabricated buildings (PFBs) eligible?</a:t>
            </a:r>
          </a:p>
          <a:p>
            <a:endParaRPr lang="en-IN" dirty="0"/>
          </a:p>
        </p:txBody>
      </p:sp>
      <p:sp>
        <p:nvSpPr>
          <p:cNvPr id="3" name="Text Placeholder 2">
            <a:extLst>
              <a:ext uri="{FF2B5EF4-FFF2-40B4-BE49-F238E27FC236}">
                <a16:creationId xmlns:a16="http://schemas.microsoft.com/office/drawing/2014/main" id="{634772FF-1715-A930-5900-A35EAC61CB70}"/>
              </a:ext>
            </a:extLst>
          </p:cNvPr>
          <p:cNvSpPr>
            <a:spLocks noGrp="1"/>
          </p:cNvSpPr>
          <p:nvPr>
            <p:ph type="body" sz="quarter" idx="12"/>
          </p:nvPr>
        </p:nvSpPr>
        <p:spPr>
          <a:xfrm>
            <a:off x="532971" y="740703"/>
            <a:ext cx="11137237" cy="768085"/>
          </a:xfrm>
        </p:spPr>
        <p:txBody>
          <a:bodyPr>
            <a:normAutofit/>
          </a:bodyPr>
          <a:lstStyle/>
          <a:p>
            <a:r>
              <a:rPr lang="en-US" sz="3200" b="1" dirty="0">
                <a:latin typeface="Kobern" panose="00000500000000000000" pitchFamily="50" charset="0"/>
              </a:rPr>
              <a:t>Issue in dispute: CENVAT Eligibility of Towers and PFBs</a:t>
            </a:r>
          </a:p>
        </p:txBody>
      </p:sp>
    </p:spTree>
    <p:extLst>
      <p:ext uri="{BB962C8B-B14F-4D97-AF65-F5344CB8AC3E}">
        <p14:creationId xmlns:p14="http://schemas.microsoft.com/office/powerpoint/2010/main" val="2851212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F0D86-B986-569A-EF8A-D253B97915A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01101E7-6CF6-E036-2780-5C5E24F1561E}"/>
              </a:ext>
            </a:extLst>
          </p:cNvPr>
          <p:cNvSpPr>
            <a:spLocks noGrp="1"/>
          </p:cNvSpPr>
          <p:nvPr>
            <p:ph type="body" sz="quarter" idx="13"/>
          </p:nvPr>
        </p:nvSpPr>
        <p:spPr>
          <a:xfrm>
            <a:off x="732503" y="1508788"/>
            <a:ext cx="5056668" cy="4513129"/>
          </a:xfrm>
        </p:spPr>
        <p:txBody>
          <a:bodyPr/>
          <a:lstStyle/>
          <a:p>
            <a:pPr marL="0" lvl="1" indent="0" algn="just">
              <a:buSzTx/>
              <a:buNone/>
            </a:pPr>
            <a:r>
              <a:rPr lang="en-US" altLang="ko-KR" sz="2000" b="1" cap="all" spc="133" dirty="0">
                <a:solidFill>
                  <a:schemeClr val="accent2"/>
                </a:solidFill>
                <a:latin typeface="Kobern Medium" panose="00000600000000000000" pitchFamily="50" charset="0"/>
              </a:rPr>
              <a:t>Rule 2(</a:t>
            </a:r>
            <a:r>
              <a:rPr lang="en-US" altLang="ko-KR" sz="2000" b="1" dirty="0">
                <a:solidFill>
                  <a:schemeClr val="accent2"/>
                </a:solidFill>
                <a:latin typeface="Kobern Medium" panose="00000600000000000000" pitchFamily="50" charset="0"/>
              </a:rPr>
              <a:t>a</a:t>
            </a:r>
            <a:r>
              <a:rPr lang="en-US" altLang="ko-KR" sz="2000" b="1" cap="all" spc="133" dirty="0">
                <a:solidFill>
                  <a:schemeClr val="accent2"/>
                </a:solidFill>
                <a:latin typeface="Kobern Medium" panose="00000600000000000000" pitchFamily="50" charset="0"/>
              </a:rPr>
              <a:t>)</a:t>
            </a:r>
          </a:p>
          <a:p>
            <a:pPr marL="0" indent="0" algn="just">
              <a:buNone/>
            </a:pPr>
            <a:r>
              <a:rPr lang="en-US" altLang="ko-KR" sz="2000" dirty="0">
                <a:solidFill>
                  <a:schemeClr val="tx2"/>
                </a:solidFill>
                <a:latin typeface="Kobern Medium" panose="00000600000000000000" pitchFamily="50" charset="0"/>
              </a:rPr>
              <a:t>"capital goods" means:-</a:t>
            </a:r>
          </a:p>
          <a:p>
            <a:pPr marL="0" indent="0" algn="just">
              <a:buNone/>
            </a:pPr>
            <a:r>
              <a:rPr lang="en-US" altLang="ko-KR" sz="2000" dirty="0">
                <a:solidFill>
                  <a:schemeClr val="tx2"/>
                </a:solidFill>
                <a:latin typeface="Kobern Medium" panose="00000600000000000000" pitchFamily="50" charset="0"/>
              </a:rPr>
              <a:t>  (A) the following goods, namely:-</a:t>
            </a:r>
          </a:p>
          <a:p>
            <a:pPr algn="just"/>
            <a:r>
              <a:rPr lang="en-US" altLang="ko-KR" sz="2000" dirty="0">
                <a:solidFill>
                  <a:schemeClr val="tx2"/>
                </a:solidFill>
                <a:latin typeface="Kobern Medium" panose="00000600000000000000" pitchFamily="50" charset="0"/>
              </a:rPr>
              <a:t>(i) all goods falling under specified chapters of the Excise Tariff;</a:t>
            </a:r>
          </a:p>
          <a:p>
            <a:pPr algn="just"/>
            <a:r>
              <a:rPr lang="en-US" altLang="ko-KR" sz="2000" dirty="0">
                <a:solidFill>
                  <a:schemeClr val="tx2"/>
                </a:solidFill>
                <a:latin typeface="Kobern Medium" panose="00000600000000000000" pitchFamily="50" charset="0"/>
              </a:rPr>
              <a:t>(ii) pollution control equipment;</a:t>
            </a:r>
          </a:p>
          <a:p>
            <a:pPr algn="just"/>
            <a:r>
              <a:rPr lang="en-US" altLang="ko-KR" sz="2000" dirty="0">
                <a:solidFill>
                  <a:schemeClr val="tx2"/>
                </a:solidFill>
                <a:latin typeface="Kobern Medium" panose="00000600000000000000" pitchFamily="50" charset="0"/>
              </a:rPr>
              <a:t>(iii) components, spares and accessories of the goods specified at (i) and (ii);</a:t>
            </a:r>
          </a:p>
          <a:p>
            <a:pPr marL="609585" lvl="1" indent="0" algn="just">
              <a:buNone/>
            </a:pPr>
            <a:r>
              <a:rPr lang="en-US" altLang="ko-KR" sz="2000" dirty="0">
                <a:solidFill>
                  <a:schemeClr val="tx2"/>
                </a:solidFill>
                <a:latin typeface="Kobern Medium" panose="00000600000000000000" pitchFamily="50" charset="0"/>
              </a:rPr>
              <a:t>Used – </a:t>
            </a:r>
          </a:p>
          <a:p>
            <a:pPr marL="1066773" lvl="1" indent="-457189" algn="just">
              <a:buAutoNum type="arabicParenBoth"/>
            </a:pPr>
            <a:r>
              <a:rPr lang="en-US" altLang="ko-KR" sz="2000" dirty="0">
                <a:solidFill>
                  <a:schemeClr val="tx2"/>
                </a:solidFill>
                <a:latin typeface="Kobern Medium" panose="00000600000000000000" pitchFamily="50" charset="0"/>
              </a:rPr>
              <a:t>In the factory of manufacturer of final product; or</a:t>
            </a:r>
          </a:p>
          <a:p>
            <a:pPr marL="1066773" lvl="1" indent="-457189" algn="just">
              <a:buAutoNum type="arabicParenBoth"/>
            </a:pPr>
            <a:r>
              <a:rPr lang="en-US" altLang="ko-KR" sz="2000" dirty="0">
                <a:solidFill>
                  <a:schemeClr val="tx2"/>
                </a:solidFill>
                <a:latin typeface="Kobern Medium" panose="00000600000000000000" pitchFamily="50" charset="0"/>
              </a:rPr>
              <a:t>For providing output services </a:t>
            </a:r>
          </a:p>
          <a:p>
            <a:pPr algn="just"/>
            <a:endParaRPr lang="en-IN" dirty="0">
              <a:solidFill>
                <a:schemeClr val="accent1"/>
              </a:solidFill>
            </a:endParaRPr>
          </a:p>
        </p:txBody>
      </p:sp>
      <p:sp>
        <p:nvSpPr>
          <p:cNvPr id="3" name="Text Placeholder 2">
            <a:extLst>
              <a:ext uri="{FF2B5EF4-FFF2-40B4-BE49-F238E27FC236}">
                <a16:creationId xmlns:a16="http://schemas.microsoft.com/office/drawing/2014/main" id="{3810170B-FBEF-B682-1B3E-BAF98097963D}"/>
              </a:ext>
            </a:extLst>
          </p:cNvPr>
          <p:cNvSpPr>
            <a:spLocks noGrp="1"/>
          </p:cNvSpPr>
          <p:nvPr>
            <p:ph type="body" sz="quarter" idx="12"/>
          </p:nvPr>
        </p:nvSpPr>
        <p:spPr>
          <a:xfrm>
            <a:off x="527383" y="740703"/>
            <a:ext cx="11137237" cy="768085"/>
          </a:xfrm>
        </p:spPr>
        <p:txBody>
          <a:bodyPr>
            <a:normAutofit/>
          </a:bodyPr>
          <a:lstStyle/>
          <a:p>
            <a:pPr algn="just"/>
            <a:r>
              <a:rPr lang="en-US" sz="3200" b="1" dirty="0">
                <a:latin typeface="Kobern" panose="00000500000000000000" pitchFamily="50" charset="0"/>
              </a:rPr>
              <a:t>Relevant Provisions</a:t>
            </a:r>
          </a:p>
        </p:txBody>
      </p:sp>
      <p:sp>
        <p:nvSpPr>
          <p:cNvPr id="4" name="TextBox 3">
            <a:extLst>
              <a:ext uri="{FF2B5EF4-FFF2-40B4-BE49-F238E27FC236}">
                <a16:creationId xmlns:a16="http://schemas.microsoft.com/office/drawing/2014/main" id="{CD3D5D84-4C1B-0656-3DDC-EC8453AFDEEE}"/>
              </a:ext>
            </a:extLst>
          </p:cNvPr>
          <p:cNvSpPr txBox="1"/>
          <p:nvPr/>
        </p:nvSpPr>
        <p:spPr>
          <a:xfrm>
            <a:off x="6402831" y="1508788"/>
            <a:ext cx="5363497" cy="4513129"/>
          </a:xfrm>
          <a:prstGeom prst="rect">
            <a:avLst/>
          </a:prstGeom>
        </p:spPr>
        <p:txBody>
          <a:bodyPr anchor="t"/>
          <a:lstStyle>
            <a:lvl1pPr marR="0" indent="0" algn="just" fontAlgn="auto">
              <a:lnSpc>
                <a:spcPct val="100000"/>
              </a:lnSpc>
              <a:spcBef>
                <a:spcPct val="20000"/>
              </a:spcBef>
              <a:spcAft>
                <a:spcPts val="300"/>
              </a:spcAft>
              <a:buClr>
                <a:srgbClr val="F3723D"/>
              </a:buClr>
              <a:buSzTx/>
              <a:buFont typeface="Arial" panose="020B0604020202020204" pitchFamily="34" charset="0"/>
              <a:buNone/>
              <a:tabLst/>
              <a:defRPr lang="en-GB" altLang="ko-KR" sz="1200" dirty="0">
                <a:solidFill>
                  <a:schemeClr val="bg2"/>
                </a:solidFill>
                <a:latin typeface="Arial" panose="020B0604020202020204" pitchFamily="34" charset="0"/>
                <a:cs typeface="Arial" panose="020B0604020202020204" pitchFamily="34" charset="0"/>
              </a:defRPr>
            </a:lvl1pPr>
            <a:lvl2pPr marL="0" lvl="1" indent="0">
              <a:lnSpc>
                <a:spcPct val="100000"/>
              </a:lnSpc>
              <a:spcBef>
                <a:spcPct val="20000"/>
              </a:spcBef>
              <a:spcAft>
                <a:spcPts val="300"/>
              </a:spcAft>
              <a:buClr>
                <a:srgbClr val="F3723D"/>
              </a:buClr>
              <a:buSzTx/>
              <a:buFont typeface="Arial" panose="020B0604020202020204" pitchFamily="34" charset="0"/>
              <a:buNone/>
              <a:defRPr lang="en-GB" altLang="ko-KR" sz="1050" b="1" cap="all" spc="100" dirty="0">
                <a:solidFill>
                  <a:srgbClr val="F3723B"/>
                </a:solidFill>
                <a:latin typeface="Arial" panose="020B0604020202020204" pitchFamily="34" charset="0"/>
                <a:cs typeface="Arial" panose="020B0604020202020204" pitchFamily="34" charset="0"/>
              </a:defRPr>
            </a:lvl2pPr>
            <a:lvl3pPr marL="1143000" indent="-285750">
              <a:lnSpc>
                <a:spcPct val="100000"/>
              </a:lnSpc>
              <a:spcBef>
                <a:spcPct val="20000"/>
              </a:spcBef>
              <a:spcAft>
                <a:spcPts val="300"/>
              </a:spcAft>
              <a:buClr>
                <a:srgbClr val="F3723D"/>
              </a:buClr>
              <a:buSzPct val="100000"/>
              <a:buFont typeface="Arial" panose="020B0604020202020204" pitchFamily="34" charset="0"/>
              <a:buChar char="•"/>
              <a:defRPr lang="en-GB" altLang="ko-KR" sz="1400" dirty="0">
                <a:solidFill>
                  <a:schemeClr val="bg1"/>
                </a:solidFill>
                <a:latin typeface="Arial" panose="020B0604020202020204" pitchFamily="34" charset="0"/>
                <a:cs typeface="Arial" panose="020B0604020202020204" pitchFamily="34" charset="0"/>
              </a:defRPr>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lgn="just" defTabSz="1219170" latinLnBrk="1">
              <a:spcAft>
                <a:spcPts val="400"/>
              </a:spcAft>
            </a:pPr>
            <a:r>
              <a:rPr lang="en-US" altLang="ko-KR" sz="2000" b="0" dirty="0">
                <a:solidFill>
                  <a:schemeClr val="accent2"/>
                </a:solidFill>
                <a:latin typeface="Kobern Medium" panose="00000600000000000000" pitchFamily="50" charset="0"/>
                <a:cs typeface="+mn-cs"/>
              </a:rPr>
              <a:t>Rule 2(k)</a:t>
            </a:r>
          </a:p>
          <a:p>
            <a:pPr lvl="1" algn="just" defTabSz="1219170" latinLnBrk="1">
              <a:spcAft>
                <a:spcPts val="400"/>
              </a:spcAft>
            </a:pPr>
            <a:r>
              <a:rPr lang="en-US" altLang="ko-KR" sz="2000" b="0" dirty="0">
                <a:solidFill>
                  <a:schemeClr val="tx2"/>
                </a:solidFill>
                <a:latin typeface="Kobern Medium" panose="00000600000000000000" pitchFamily="50" charset="0"/>
                <a:cs typeface="+mn-cs"/>
              </a:rPr>
              <a:t>"input" means:-</a:t>
            </a:r>
          </a:p>
          <a:p>
            <a:pPr marL="228594" indent="-228594" defTabSz="1219170" latinLnBrk="1">
              <a:spcAft>
                <a:spcPts val="400"/>
              </a:spcAft>
              <a:buFont typeface="Arial" panose="020B0604020202020204" pitchFamily="34" charset="0"/>
              <a:buChar char="•"/>
            </a:pPr>
            <a:r>
              <a:rPr lang="en-US" altLang="ko-KR" sz="2000" dirty="0">
                <a:solidFill>
                  <a:schemeClr val="tx2"/>
                </a:solidFill>
                <a:latin typeface="Kobern Medium" panose="00000600000000000000" pitchFamily="50" charset="0"/>
                <a:cs typeface="+mn-cs"/>
              </a:rPr>
              <a:t>(i) all goods, except ……, used in or in relation to manufacture of final </a:t>
            </a:r>
            <a:r>
              <a:rPr lang="en-IN" altLang="ko-KR" sz="2000" dirty="0">
                <a:solidFill>
                  <a:schemeClr val="tx2"/>
                </a:solidFill>
                <a:latin typeface="Kobern Medium" panose="00000600000000000000" pitchFamily="50" charset="0"/>
                <a:cs typeface="+mn-cs"/>
              </a:rPr>
              <a:t>products.</a:t>
            </a:r>
            <a:endParaRPr lang="en-US" altLang="ko-KR" sz="2000" dirty="0">
              <a:solidFill>
                <a:schemeClr val="tx2"/>
              </a:solidFill>
              <a:latin typeface="Kobern Medium" panose="00000600000000000000" pitchFamily="50" charset="0"/>
              <a:cs typeface="+mn-cs"/>
            </a:endParaRPr>
          </a:p>
          <a:p>
            <a:pPr marL="228594" indent="-228594" defTabSz="1219170" latinLnBrk="1">
              <a:spcAft>
                <a:spcPts val="400"/>
              </a:spcAft>
              <a:buFont typeface="Arial" panose="020B0604020202020204" pitchFamily="34" charset="0"/>
              <a:buChar char="•"/>
            </a:pPr>
            <a:r>
              <a:rPr lang="en-US" altLang="ko-KR" sz="2000" dirty="0">
                <a:solidFill>
                  <a:schemeClr val="tx2"/>
                </a:solidFill>
                <a:latin typeface="Kobern Medium" panose="00000600000000000000" pitchFamily="50" charset="0"/>
                <a:cs typeface="+mn-cs"/>
              </a:rPr>
              <a:t>(ii) all goods, except ……, used for providing any output service.</a:t>
            </a:r>
          </a:p>
          <a:p>
            <a:pPr marL="228594" indent="-228594" defTabSz="1219170" latinLnBrk="1">
              <a:spcAft>
                <a:spcPts val="400"/>
              </a:spcAft>
              <a:buFont typeface="Arial" panose="020B0604020202020204" pitchFamily="34" charset="0"/>
              <a:buChar char="•"/>
            </a:pPr>
            <a:endParaRPr lang="en-US" altLang="ko-KR" sz="2000" dirty="0">
              <a:solidFill>
                <a:schemeClr val="tx2"/>
              </a:solidFill>
              <a:latin typeface="Kobern Medium" panose="00000600000000000000" pitchFamily="50" charset="0"/>
              <a:cs typeface="+mn-cs"/>
            </a:endParaRPr>
          </a:p>
          <a:p>
            <a:pPr marL="228594" indent="-228594" defTabSz="1219170" latinLnBrk="1">
              <a:spcAft>
                <a:spcPts val="400"/>
              </a:spcAft>
              <a:buFont typeface="Arial" panose="020B0604020202020204" pitchFamily="34" charset="0"/>
              <a:buChar char="•"/>
            </a:pPr>
            <a:r>
              <a:rPr lang="en-US" altLang="ko-KR" sz="2000" dirty="0">
                <a:solidFill>
                  <a:schemeClr val="tx2"/>
                </a:solidFill>
                <a:latin typeface="Kobern Medium" panose="00000600000000000000" pitchFamily="50" charset="0"/>
                <a:cs typeface="+mn-cs"/>
              </a:rPr>
              <a:t>Explanation 2  - Input include goods used in the manufacture of capital goods which are further used in the factory of the manufacturer.</a:t>
            </a:r>
          </a:p>
          <a:p>
            <a:pPr marL="228594" indent="-228594" defTabSz="1219170" latinLnBrk="1">
              <a:spcAft>
                <a:spcPts val="400"/>
              </a:spcAft>
              <a:buFont typeface="Arial" panose="020B0604020202020204" pitchFamily="34" charset="0"/>
              <a:buChar char="•"/>
            </a:pPr>
            <a:endParaRPr lang="en-US" altLang="ko-KR" sz="2000" dirty="0">
              <a:solidFill>
                <a:srgbClr val="FFFFFF"/>
              </a:solidFill>
              <a:latin typeface="Kobern" panose="00000500000000000000" pitchFamily="50" charset="0"/>
            </a:endParaRPr>
          </a:p>
        </p:txBody>
      </p:sp>
    </p:spTree>
    <p:extLst>
      <p:ext uri="{BB962C8B-B14F-4D97-AF65-F5344CB8AC3E}">
        <p14:creationId xmlns:p14="http://schemas.microsoft.com/office/powerpoint/2010/main" val="1744139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555F4-1F45-9C75-7297-070CD315548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B199F82-2B64-0B45-5B05-26FF2FA0676F}"/>
              </a:ext>
            </a:extLst>
          </p:cNvPr>
          <p:cNvSpPr>
            <a:spLocks noGrp="1"/>
          </p:cNvSpPr>
          <p:nvPr>
            <p:ph type="body" sz="quarter" idx="10"/>
          </p:nvPr>
        </p:nvSpPr>
        <p:spPr/>
        <p:txBody>
          <a:bodyPr>
            <a:normAutofit fontScale="85000" lnSpcReduction="20000"/>
          </a:bodyPr>
          <a:lstStyle/>
          <a:p>
            <a:r>
              <a:rPr lang="en-US" sz="1867" dirty="0">
                <a:latin typeface="Kobern" panose="00000500000000000000" pitchFamily="50" charset="0"/>
              </a:rPr>
              <a:t>Bombay and Delhi High Court</a:t>
            </a:r>
            <a:endParaRPr lang="en-IN" dirty="0">
              <a:solidFill>
                <a:schemeClr val="bg2"/>
              </a:solidFill>
              <a:latin typeface="Kobern" panose="00000500000000000000" pitchFamily="50" charset="0"/>
            </a:endParaRPr>
          </a:p>
        </p:txBody>
      </p:sp>
      <p:sp>
        <p:nvSpPr>
          <p:cNvPr id="3" name="Text Placeholder 2">
            <a:extLst>
              <a:ext uri="{FF2B5EF4-FFF2-40B4-BE49-F238E27FC236}">
                <a16:creationId xmlns:a16="http://schemas.microsoft.com/office/drawing/2014/main" id="{A0625EB0-BBB5-F96A-7712-C263BC008383}"/>
              </a:ext>
            </a:extLst>
          </p:cNvPr>
          <p:cNvSpPr>
            <a:spLocks noGrp="1"/>
          </p:cNvSpPr>
          <p:nvPr>
            <p:ph type="body" sz="quarter" idx="12"/>
          </p:nvPr>
        </p:nvSpPr>
        <p:spPr/>
        <p:txBody>
          <a:bodyPr>
            <a:normAutofit fontScale="92500" lnSpcReduction="10000"/>
          </a:bodyPr>
          <a:lstStyle/>
          <a:p>
            <a:endParaRPr lang="en-US" sz="4267" dirty="0">
              <a:latin typeface="Kobern" panose="00000500000000000000" pitchFamily="50" charset="0"/>
            </a:endParaRPr>
          </a:p>
          <a:p>
            <a:endParaRPr lang="en-US" sz="4267" dirty="0">
              <a:latin typeface="Kobern" panose="00000500000000000000" pitchFamily="50" charset="0"/>
            </a:endParaRPr>
          </a:p>
          <a:p>
            <a:r>
              <a:rPr lang="en-US" sz="4267" dirty="0">
                <a:latin typeface="Kobern" panose="00000500000000000000" pitchFamily="50" charset="0"/>
              </a:rPr>
              <a:t>Contradictory Decisions </a:t>
            </a:r>
            <a:endParaRPr lang="en-IN" sz="4267" dirty="0">
              <a:latin typeface="Kobern" panose="00000500000000000000" pitchFamily="50" charset="0"/>
            </a:endParaRPr>
          </a:p>
        </p:txBody>
      </p:sp>
    </p:spTree>
    <p:extLst>
      <p:ext uri="{BB962C8B-B14F-4D97-AF65-F5344CB8AC3E}">
        <p14:creationId xmlns:p14="http://schemas.microsoft.com/office/powerpoint/2010/main" val="3748595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3F237-53DE-FA8F-53F8-B53391B29DB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BD4FA97-3799-57AC-8E4E-C8510204BBF1}"/>
              </a:ext>
            </a:extLst>
          </p:cNvPr>
          <p:cNvSpPr>
            <a:spLocks noGrp="1"/>
          </p:cNvSpPr>
          <p:nvPr>
            <p:ph type="body" sz="quarter" idx="13"/>
          </p:nvPr>
        </p:nvSpPr>
        <p:spPr>
          <a:xfrm>
            <a:off x="532969" y="2198998"/>
            <a:ext cx="11283619" cy="4919232"/>
          </a:xfrm>
        </p:spPr>
        <p:txBody>
          <a:bodyPr>
            <a:normAutofit/>
          </a:bodyPr>
          <a:lstStyle/>
          <a:p>
            <a:pPr marL="0" lvl="1" indent="0">
              <a:buNone/>
            </a:pPr>
            <a:r>
              <a:rPr lang="en-US" altLang="ko-KR" sz="2400" b="1" dirty="0">
                <a:solidFill>
                  <a:schemeClr val="tx2"/>
                </a:solidFill>
                <a:latin typeface="Kobern" panose="00000500000000000000" pitchFamily="50" charset="0"/>
              </a:rPr>
              <a:t>Reasoning and Findings: </a:t>
            </a:r>
          </a:p>
          <a:p>
            <a:pPr marL="425440" lvl="1" indent="-425440" algn="just">
              <a:buFont typeface="Wingdings" panose="05000000000000000000" pitchFamily="2" charset="2"/>
              <a:buChar char="§"/>
            </a:pPr>
            <a:r>
              <a:rPr lang="en-US" altLang="ko-KR" sz="2400" dirty="0">
                <a:solidFill>
                  <a:schemeClr val="tx2"/>
                </a:solidFill>
                <a:latin typeface="Kobern" panose="00000500000000000000" pitchFamily="50" charset="0"/>
              </a:rPr>
              <a:t>Towers and PFB fastened and fixed to earth become immovable property after erection.</a:t>
            </a:r>
          </a:p>
          <a:p>
            <a:pPr marL="425440" lvl="1" indent="-425440" algn="just">
              <a:buFont typeface="Wingdings" panose="05000000000000000000" pitchFamily="2" charset="2"/>
              <a:buChar char="§"/>
            </a:pPr>
            <a:r>
              <a:rPr lang="en-US" altLang="ko-KR" sz="2400" dirty="0">
                <a:solidFill>
                  <a:schemeClr val="tx2"/>
                </a:solidFill>
                <a:latin typeface="Kobern" panose="00000500000000000000" pitchFamily="50" charset="0"/>
              </a:rPr>
              <a:t>The same cannot be considered to be ‘goods’ as well as ‘capital goods’ or ‘input’.</a:t>
            </a:r>
          </a:p>
          <a:p>
            <a:pPr marL="425440" lvl="1" indent="-425440" algn="just">
              <a:buFont typeface="Wingdings" panose="05000000000000000000" pitchFamily="2" charset="2"/>
              <a:buChar char="§"/>
            </a:pPr>
            <a:r>
              <a:rPr lang="en-US" altLang="ko-KR" sz="2400" dirty="0">
                <a:solidFill>
                  <a:schemeClr val="tx2"/>
                </a:solidFill>
                <a:latin typeface="Kobern" panose="00000500000000000000" pitchFamily="50" charset="0"/>
              </a:rPr>
              <a:t>These cannot be considered as components, spares or accessories of antenna.</a:t>
            </a:r>
          </a:p>
        </p:txBody>
      </p:sp>
      <p:sp>
        <p:nvSpPr>
          <p:cNvPr id="3" name="Text Placeholder 2">
            <a:extLst>
              <a:ext uri="{FF2B5EF4-FFF2-40B4-BE49-F238E27FC236}">
                <a16:creationId xmlns:a16="http://schemas.microsoft.com/office/drawing/2014/main" id="{7184107F-7461-1668-2E89-3C692A4215EE}"/>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M/s Bharti Airtel Limited – BOM HC</a:t>
            </a:r>
          </a:p>
        </p:txBody>
      </p:sp>
      <p:sp>
        <p:nvSpPr>
          <p:cNvPr id="4" name="Text Placeholder 2">
            <a:extLst>
              <a:ext uri="{FF2B5EF4-FFF2-40B4-BE49-F238E27FC236}">
                <a16:creationId xmlns:a16="http://schemas.microsoft.com/office/drawing/2014/main" id="{BCF52FC2-0973-A7E6-DA28-14DECE1B345F}"/>
              </a:ext>
            </a:extLst>
          </p:cNvPr>
          <p:cNvSpPr txBox="1">
            <a:spLocks/>
          </p:cNvSpPr>
          <p:nvPr/>
        </p:nvSpPr>
        <p:spPr>
          <a:xfrm>
            <a:off x="443391" y="1540031"/>
            <a:ext cx="11462776" cy="3671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800" b="1" dirty="0">
                <a:solidFill>
                  <a:schemeClr val="accent2"/>
                </a:solidFill>
                <a:latin typeface="Kobern" panose="00000500000000000000" pitchFamily="50" charset="0"/>
              </a:rPr>
              <a:t>CENVAT CREDIT HELD TO BE NOT ADMISSIBLE </a:t>
            </a:r>
          </a:p>
        </p:txBody>
      </p:sp>
      <p:cxnSp>
        <p:nvCxnSpPr>
          <p:cNvPr id="6" name="Straight Connector 5">
            <a:extLst>
              <a:ext uri="{FF2B5EF4-FFF2-40B4-BE49-F238E27FC236}">
                <a16:creationId xmlns:a16="http://schemas.microsoft.com/office/drawing/2014/main" id="{27B796F9-5B89-3B5E-5901-A43CFDB0B97C}"/>
              </a:ext>
            </a:extLst>
          </p:cNvPr>
          <p:cNvCxnSpPr>
            <a:cxnSpLocks/>
          </p:cNvCxnSpPr>
          <p:nvPr/>
        </p:nvCxnSpPr>
        <p:spPr>
          <a:xfrm>
            <a:off x="532970" y="1907134"/>
            <a:ext cx="11137237" cy="31634"/>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Straight Connector 6">
            <a:extLst>
              <a:ext uri="{FF2B5EF4-FFF2-40B4-BE49-F238E27FC236}">
                <a16:creationId xmlns:a16="http://schemas.microsoft.com/office/drawing/2014/main" id="{F899C621-4735-827B-3FA2-E8247878CD60}"/>
              </a:ext>
            </a:extLst>
          </p:cNvPr>
          <p:cNvCxnSpPr>
            <a:cxnSpLocks/>
          </p:cNvCxnSpPr>
          <p:nvPr/>
        </p:nvCxnSpPr>
        <p:spPr>
          <a:xfrm>
            <a:off x="532970" y="1430913"/>
            <a:ext cx="11137237" cy="4734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19366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B9EB5-1F7C-9228-7A6E-EE3A270F2CB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9652001-47FD-4E73-3A63-07D968DF59A7}"/>
              </a:ext>
            </a:extLst>
          </p:cNvPr>
          <p:cNvSpPr>
            <a:spLocks noGrp="1"/>
          </p:cNvSpPr>
          <p:nvPr>
            <p:ph type="body" sz="quarter" idx="12"/>
          </p:nvPr>
        </p:nvSpPr>
        <p:spPr>
          <a:xfrm>
            <a:off x="532970" y="601641"/>
            <a:ext cx="11137237" cy="768085"/>
          </a:xfrm>
        </p:spPr>
        <p:txBody>
          <a:bodyPr>
            <a:normAutofit/>
          </a:bodyPr>
          <a:lstStyle/>
          <a:p>
            <a:r>
              <a:rPr lang="en-US" sz="3200" b="1" dirty="0">
                <a:solidFill>
                  <a:schemeClr val="tx2"/>
                </a:solidFill>
                <a:latin typeface="Kobern" panose="00000500000000000000" pitchFamily="50" charset="0"/>
              </a:rPr>
              <a:t>Definition of ‘good’ and ‘service’</a:t>
            </a:r>
            <a:endParaRPr lang="en-IN" sz="3200" b="1" dirty="0">
              <a:solidFill>
                <a:schemeClr val="tx2"/>
              </a:solidFill>
              <a:latin typeface="Kobern" panose="00000500000000000000" pitchFamily="50" charset="0"/>
            </a:endParaRPr>
          </a:p>
          <a:p>
            <a:pPr>
              <a:lnSpc>
                <a:spcPct val="150000"/>
              </a:lnSpc>
            </a:pPr>
            <a:endParaRPr lang="en-US" sz="4000" i="0" dirty="0">
              <a:solidFill>
                <a:srgbClr val="222222"/>
              </a:solidFill>
              <a:effectLst/>
              <a:latin typeface="Kobern" panose="00000500000000000000" pitchFamily="50" charset="0"/>
            </a:endParaRPr>
          </a:p>
          <a:p>
            <a:endParaRPr lang="en-IN" sz="3730" dirty="0">
              <a:latin typeface="Kobern Medium" panose="00000600000000000000" pitchFamily="50" charset="0"/>
            </a:endParaRPr>
          </a:p>
        </p:txBody>
      </p:sp>
      <p:sp>
        <p:nvSpPr>
          <p:cNvPr id="6" name="Text Placeholder 3">
            <a:extLst>
              <a:ext uri="{FF2B5EF4-FFF2-40B4-BE49-F238E27FC236}">
                <a16:creationId xmlns:a16="http://schemas.microsoft.com/office/drawing/2014/main" id="{5DD6B505-33A2-8491-1B6D-3284EC41ACE0}"/>
              </a:ext>
            </a:extLst>
          </p:cNvPr>
          <p:cNvSpPr txBox="1">
            <a:spLocks/>
          </p:cNvSpPr>
          <p:nvPr/>
        </p:nvSpPr>
        <p:spPr>
          <a:xfrm>
            <a:off x="532970" y="1802568"/>
            <a:ext cx="4536557" cy="4692273"/>
          </a:xfrm>
          <a:prstGeom prst="rect">
            <a:avLst/>
          </a:prstGeom>
          <a:ln>
            <a:noFill/>
          </a:ln>
        </p:spPr>
        <p:txBody>
          <a:bodyPr/>
          <a:lst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marL="0" indent="0" algn="just">
              <a:buFont typeface="Arial" pitchFamily="34" charset="0"/>
              <a:buNone/>
            </a:pPr>
            <a:r>
              <a:rPr lang="en-US" sz="2133" b="1" dirty="0">
                <a:solidFill>
                  <a:schemeClr val="tx2"/>
                </a:solidFill>
                <a:latin typeface="Kobern" panose="00000500000000000000" pitchFamily="50" charset="0"/>
              </a:rPr>
              <a:t>Article 366</a:t>
            </a:r>
          </a:p>
          <a:p>
            <a:pPr algn="just">
              <a:buFont typeface="Wingdings" panose="05000000000000000000" pitchFamily="2" charset="2"/>
              <a:buChar char="§"/>
            </a:pPr>
            <a:r>
              <a:rPr lang="en-US" sz="2133" dirty="0">
                <a:solidFill>
                  <a:schemeClr val="tx2"/>
                </a:solidFill>
                <a:latin typeface="Kobern" panose="00000500000000000000" pitchFamily="50" charset="0"/>
              </a:rPr>
              <a:t>(12) “goods” includes all materials, commodities, and articles; </a:t>
            </a:r>
          </a:p>
          <a:p>
            <a:pPr algn="just"/>
            <a:endParaRPr lang="en-US" sz="2133" dirty="0">
              <a:solidFill>
                <a:schemeClr val="tx2"/>
              </a:solidFill>
              <a:latin typeface="Kobern" panose="00000500000000000000" pitchFamily="50" charset="0"/>
            </a:endParaRPr>
          </a:p>
          <a:p>
            <a:pPr algn="just"/>
            <a:endParaRPr lang="en-US" sz="2133" dirty="0">
              <a:solidFill>
                <a:schemeClr val="tx2"/>
              </a:solidFill>
              <a:latin typeface="Kobern" panose="00000500000000000000" pitchFamily="50" charset="0"/>
            </a:endParaRPr>
          </a:p>
          <a:p>
            <a:pPr algn="just"/>
            <a:endParaRPr lang="en-US" sz="2133" dirty="0">
              <a:solidFill>
                <a:schemeClr val="tx2"/>
              </a:solidFill>
              <a:latin typeface="Kobern" panose="00000500000000000000" pitchFamily="50" charset="0"/>
            </a:endParaRPr>
          </a:p>
          <a:p>
            <a:pPr marL="0" indent="0" algn="just">
              <a:buFont typeface="Arial" pitchFamily="34" charset="0"/>
              <a:buNone/>
            </a:pPr>
            <a:endParaRPr lang="en-US" sz="2133" dirty="0">
              <a:solidFill>
                <a:schemeClr val="tx2"/>
              </a:solidFill>
              <a:latin typeface="Kobern" panose="00000500000000000000" pitchFamily="50" charset="0"/>
            </a:endParaRPr>
          </a:p>
          <a:p>
            <a:pPr marL="0" indent="0" algn="just">
              <a:buFont typeface="Arial" pitchFamily="34" charset="0"/>
              <a:buNone/>
            </a:pPr>
            <a:endParaRPr lang="en-US" sz="1333" dirty="0">
              <a:solidFill>
                <a:schemeClr val="tx2"/>
              </a:solidFill>
              <a:latin typeface="Kobern" panose="00000500000000000000" pitchFamily="50" charset="0"/>
            </a:endParaRPr>
          </a:p>
          <a:p>
            <a:pPr algn="just">
              <a:buFont typeface="Wingdings" panose="05000000000000000000" pitchFamily="2" charset="2"/>
              <a:buChar char="§"/>
            </a:pPr>
            <a:r>
              <a:rPr lang="en-US" sz="2133" dirty="0">
                <a:solidFill>
                  <a:schemeClr val="tx2"/>
                </a:solidFill>
                <a:latin typeface="Kobern" panose="00000500000000000000" pitchFamily="50" charset="0"/>
              </a:rPr>
              <a:t>(26A) “Services” means </a:t>
            </a:r>
            <a:r>
              <a:rPr lang="en-US" sz="2133" dirty="0">
                <a:solidFill>
                  <a:schemeClr val="accent6">
                    <a:lumMod val="75000"/>
                  </a:schemeClr>
                </a:solidFill>
                <a:latin typeface="Kobern" panose="00000500000000000000" pitchFamily="50" charset="0"/>
              </a:rPr>
              <a:t>anything other than goods</a:t>
            </a:r>
            <a:r>
              <a:rPr lang="en-US" sz="2133" dirty="0">
                <a:latin typeface="Kobern" panose="00000500000000000000" pitchFamily="50" charset="0"/>
              </a:rPr>
              <a:t>;</a:t>
            </a:r>
            <a:endParaRPr lang="en-IN" sz="2133" dirty="0">
              <a:latin typeface="Kobern" panose="00000500000000000000" pitchFamily="50" charset="0"/>
            </a:endParaRPr>
          </a:p>
        </p:txBody>
      </p:sp>
      <p:sp>
        <p:nvSpPr>
          <p:cNvPr id="7" name="Text Placeholder 2">
            <a:extLst>
              <a:ext uri="{FF2B5EF4-FFF2-40B4-BE49-F238E27FC236}">
                <a16:creationId xmlns:a16="http://schemas.microsoft.com/office/drawing/2014/main" id="{5F3FC6EE-2540-3053-CAB5-49D901021AEB}"/>
              </a:ext>
            </a:extLst>
          </p:cNvPr>
          <p:cNvSpPr txBox="1">
            <a:spLocks/>
          </p:cNvSpPr>
          <p:nvPr/>
        </p:nvSpPr>
        <p:spPr>
          <a:xfrm>
            <a:off x="227865" y="1325236"/>
            <a:ext cx="5644040" cy="367103"/>
          </a:xfrm>
          <a:prstGeom prst="rect">
            <a:avLst/>
          </a:prstGeom>
        </p:spPr>
        <p:txBody>
          <a:bodyPr/>
          <a:lst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None/>
            </a:pPr>
            <a:r>
              <a:rPr lang="en-US" sz="2200" dirty="0">
                <a:solidFill>
                  <a:schemeClr val="accent3"/>
                </a:solidFill>
                <a:latin typeface="Kobern" panose="00000500000000000000" pitchFamily="50" charset="0"/>
              </a:rPr>
              <a:t>Constitution of India, 1950	</a:t>
            </a:r>
            <a:endParaRPr lang="en-IN" sz="2200" dirty="0">
              <a:solidFill>
                <a:schemeClr val="accent3"/>
              </a:solidFill>
              <a:latin typeface="Kobern" panose="00000500000000000000" pitchFamily="50" charset="0"/>
            </a:endParaRPr>
          </a:p>
        </p:txBody>
      </p:sp>
      <p:sp>
        <p:nvSpPr>
          <p:cNvPr id="8" name="Text Placeholder 6">
            <a:extLst>
              <a:ext uri="{FF2B5EF4-FFF2-40B4-BE49-F238E27FC236}">
                <a16:creationId xmlns:a16="http://schemas.microsoft.com/office/drawing/2014/main" id="{77AE29C2-0C3B-33F9-683E-65DA549BFB4A}"/>
              </a:ext>
            </a:extLst>
          </p:cNvPr>
          <p:cNvSpPr txBox="1">
            <a:spLocks/>
          </p:cNvSpPr>
          <p:nvPr/>
        </p:nvSpPr>
        <p:spPr>
          <a:xfrm>
            <a:off x="6011072" y="1802568"/>
            <a:ext cx="5644040" cy="4692273"/>
          </a:xfrm>
          <a:prstGeom prst="rect">
            <a:avLst/>
          </a:prstGeom>
        </p:spPr>
        <p:txBody>
          <a:bodyPr/>
          <a:lst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marL="0" lvl="1" indent="0" algn="just">
              <a:buFont typeface="Arial" pitchFamily="34" charset="0"/>
              <a:buNone/>
            </a:pPr>
            <a:r>
              <a:rPr lang="en-US" sz="2133" b="1" dirty="0">
                <a:solidFill>
                  <a:schemeClr val="tx2"/>
                </a:solidFill>
                <a:latin typeface="Kobern" panose="00000500000000000000" pitchFamily="50" charset="0"/>
              </a:rPr>
              <a:t>Section 2</a:t>
            </a:r>
          </a:p>
          <a:p>
            <a:pPr marL="380990" lvl="1" algn="just">
              <a:buFont typeface="Wingdings" panose="05000000000000000000" pitchFamily="2" charset="2"/>
              <a:buChar char="§"/>
            </a:pPr>
            <a:r>
              <a:rPr lang="en-US" sz="2133" dirty="0">
                <a:solidFill>
                  <a:schemeClr val="tx2"/>
                </a:solidFill>
                <a:latin typeface="Kobern" panose="00000500000000000000" pitchFamily="50" charset="0"/>
              </a:rPr>
              <a:t>(52) “goods” means </a:t>
            </a:r>
            <a:r>
              <a:rPr lang="en-US" sz="2133" dirty="0">
                <a:solidFill>
                  <a:schemeClr val="accent6">
                    <a:lumMod val="75000"/>
                  </a:schemeClr>
                </a:solidFill>
                <a:latin typeface="Kobern" panose="00000500000000000000" pitchFamily="50" charset="0"/>
              </a:rPr>
              <a:t>every kind of movable property </a:t>
            </a:r>
            <a:r>
              <a:rPr lang="en-US" sz="2133" dirty="0">
                <a:solidFill>
                  <a:schemeClr val="tx2"/>
                </a:solidFill>
                <a:latin typeface="Kobern" panose="00000500000000000000" pitchFamily="50" charset="0"/>
              </a:rPr>
              <a:t>other than money and securities but includes actionable claim, growing crops, grass and things attached to or forming part of the land which are agreed to be severed before supply or under a contract of supply; </a:t>
            </a:r>
          </a:p>
          <a:p>
            <a:pPr marL="0" lvl="1" indent="0" algn="just">
              <a:buFont typeface="Arial" pitchFamily="34" charset="0"/>
              <a:buNone/>
            </a:pPr>
            <a:endParaRPr lang="en-US" sz="1200" dirty="0">
              <a:solidFill>
                <a:schemeClr val="tx2"/>
              </a:solidFill>
              <a:latin typeface="Kobern" panose="00000500000000000000" pitchFamily="50" charset="0"/>
            </a:endParaRPr>
          </a:p>
          <a:p>
            <a:pPr marL="380990" lvl="1" algn="just">
              <a:buFont typeface="Wingdings" panose="05000000000000000000" pitchFamily="2" charset="2"/>
              <a:buChar char="§"/>
            </a:pPr>
            <a:r>
              <a:rPr lang="en-US" sz="2133" dirty="0">
                <a:solidFill>
                  <a:schemeClr val="tx2"/>
                </a:solidFill>
                <a:latin typeface="Kobern" panose="00000500000000000000" pitchFamily="50" charset="0"/>
              </a:rPr>
              <a:t>(102) “services” means </a:t>
            </a:r>
            <a:r>
              <a:rPr lang="en-US" sz="2133" dirty="0">
                <a:solidFill>
                  <a:schemeClr val="accent6">
                    <a:lumMod val="75000"/>
                  </a:schemeClr>
                </a:solidFill>
                <a:latin typeface="Kobern" panose="00000500000000000000" pitchFamily="50" charset="0"/>
              </a:rPr>
              <a:t>anything other than goods</a:t>
            </a:r>
            <a:r>
              <a:rPr lang="en-US" sz="2133" i="1" dirty="0">
                <a:solidFill>
                  <a:schemeClr val="accent2"/>
                </a:solidFill>
                <a:latin typeface="Kobern" panose="00000500000000000000" pitchFamily="50" charset="0"/>
              </a:rPr>
              <a:t>;</a:t>
            </a:r>
            <a:endParaRPr lang="en-IN" sz="2133" i="1" dirty="0">
              <a:solidFill>
                <a:schemeClr val="accent2"/>
              </a:solidFill>
              <a:latin typeface="Kobern" panose="00000500000000000000" pitchFamily="50" charset="0"/>
            </a:endParaRPr>
          </a:p>
          <a:p>
            <a:pPr marL="380990" lvl="1" algn="just"/>
            <a:endParaRPr lang="en-US" sz="2133" dirty="0">
              <a:solidFill>
                <a:schemeClr val="bg2"/>
              </a:solidFill>
              <a:latin typeface="Kobern" panose="00000500000000000000" pitchFamily="50" charset="0"/>
            </a:endParaRPr>
          </a:p>
          <a:p>
            <a:pPr algn="just"/>
            <a:endParaRPr lang="en-IN" sz="2133" dirty="0">
              <a:latin typeface="Kobern" panose="00000500000000000000" pitchFamily="50" charset="0"/>
            </a:endParaRPr>
          </a:p>
        </p:txBody>
      </p:sp>
      <p:sp>
        <p:nvSpPr>
          <p:cNvPr id="9" name="Text Placeholder 5">
            <a:extLst>
              <a:ext uri="{FF2B5EF4-FFF2-40B4-BE49-F238E27FC236}">
                <a16:creationId xmlns:a16="http://schemas.microsoft.com/office/drawing/2014/main" id="{36259BE0-FEBD-BB9E-9AF0-0DC7F004A8F3}"/>
              </a:ext>
            </a:extLst>
          </p:cNvPr>
          <p:cNvSpPr>
            <a:spLocks noGrp="1"/>
          </p:cNvSpPr>
          <p:nvPr>
            <p:ph type="body" sz="quarter" idx="13"/>
          </p:nvPr>
        </p:nvSpPr>
        <p:spPr>
          <a:xfrm>
            <a:off x="6011072" y="1337866"/>
            <a:ext cx="5644040" cy="367103"/>
          </a:xfrm>
        </p:spPr>
        <p:txBody>
          <a:bodyPr>
            <a:normAutofit fontScale="92500" lnSpcReduction="10000"/>
          </a:bodyPr>
          <a:lstStyle/>
          <a:p>
            <a:pPr marL="0" indent="0" algn="ctr">
              <a:buNone/>
            </a:pPr>
            <a:r>
              <a:rPr lang="en-US" sz="2200" dirty="0">
                <a:solidFill>
                  <a:schemeClr val="accent3"/>
                </a:solidFill>
                <a:latin typeface="Kobern" panose="00000500000000000000" pitchFamily="50" charset="0"/>
              </a:rPr>
              <a:t>Central Goods and Services Tax Act, 2017</a:t>
            </a:r>
            <a:endParaRPr lang="en-IN" sz="2200" dirty="0">
              <a:solidFill>
                <a:schemeClr val="accent3"/>
              </a:solidFill>
              <a:latin typeface="Kobern" panose="00000500000000000000" pitchFamily="50" charset="0"/>
            </a:endParaRPr>
          </a:p>
        </p:txBody>
      </p:sp>
    </p:spTree>
    <p:extLst>
      <p:ext uri="{BB962C8B-B14F-4D97-AF65-F5344CB8AC3E}">
        <p14:creationId xmlns:p14="http://schemas.microsoft.com/office/powerpoint/2010/main" val="180023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BB013-4C82-C678-5970-17DFF1C69EE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B306D91-0697-3B3A-3F79-FD4BB50F6B6C}"/>
              </a:ext>
            </a:extLst>
          </p:cNvPr>
          <p:cNvSpPr>
            <a:spLocks noGrp="1"/>
          </p:cNvSpPr>
          <p:nvPr>
            <p:ph type="body" sz="quarter" idx="13"/>
          </p:nvPr>
        </p:nvSpPr>
        <p:spPr>
          <a:xfrm>
            <a:off x="443391" y="2192476"/>
            <a:ext cx="11283619" cy="4919232"/>
          </a:xfrm>
        </p:spPr>
        <p:txBody>
          <a:bodyPr>
            <a:normAutofit/>
          </a:bodyPr>
          <a:lstStyle/>
          <a:p>
            <a:pPr marL="0" lvl="1" indent="0" algn="just">
              <a:buNone/>
            </a:pPr>
            <a:r>
              <a:rPr lang="en-US" altLang="ko-KR" sz="2400" b="1" dirty="0">
                <a:solidFill>
                  <a:schemeClr val="tx2"/>
                </a:solidFill>
                <a:latin typeface="Kobern" panose="00000500000000000000" pitchFamily="50" charset="0"/>
              </a:rPr>
              <a:t>Reasoning and Findings: </a:t>
            </a:r>
          </a:p>
          <a:p>
            <a:pPr marL="425440" lvl="1" indent="-425440" algn="just">
              <a:buFont typeface="Wingdings" panose="05000000000000000000" pitchFamily="2" charset="2"/>
              <a:buChar char="§"/>
            </a:pPr>
            <a:r>
              <a:rPr lang="en-US" altLang="ko-KR" sz="2400" dirty="0">
                <a:solidFill>
                  <a:schemeClr val="tx2"/>
                </a:solidFill>
                <a:latin typeface="Kobern" panose="00000500000000000000" pitchFamily="50" charset="0"/>
              </a:rPr>
              <a:t>Towers fastened to civil foundation with nuts and bolts, to provide stability and wobble free operation, which can be moved without damage would qualify to be goods.</a:t>
            </a:r>
          </a:p>
          <a:p>
            <a:pPr marL="425440" lvl="1" indent="-425440" algn="just">
              <a:buFont typeface="Wingdings" panose="05000000000000000000" pitchFamily="2" charset="2"/>
              <a:buChar char="§"/>
            </a:pPr>
            <a:r>
              <a:rPr lang="en-US" altLang="ko-KR" sz="2400" dirty="0">
                <a:solidFill>
                  <a:schemeClr val="tx2"/>
                </a:solidFill>
                <a:latin typeface="Kobern" panose="00000500000000000000" pitchFamily="50" charset="0"/>
              </a:rPr>
              <a:t>Tower and PFB are capital goods being components and parts or in alternative, accessories to the BTS and antenna.</a:t>
            </a:r>
          </a:p>
          <a:p>
            <a:pPr marL="425440" lvl="1" indent="-425440" algn="just">
              <a:buFont typeface="Wingdings" panose="05000000000000000000" pitchFamily="2" charset="2"/>
              <a:buChar char="§"/>
            </a:pPr>
            <a:r>
              <a:rPr lang="en-US" altLang="ko-KR" sz="2400" dirty="0">
                <a:solidFill>
                  <a:schemeClr val="tx2"/>
                </a:solidFill>
                <a:latin typeface="Kobern" panose="00000500000000000000" pitchFamily="50" charset="0"/>
              </a:rPr>
              <a:t>Applying the functional utility test, inputs used for erection of tower and PFB shall be available as credit.</a:t>
            </a:r>
          </a:p>
        </p:txBody>
      </p:sp>
      <p:sp>
        <p:nvSpPr>
          <p:cNvPr id="3" name="Text Placeholder 2">
            <a:extLst>
              <a:ext uri="{FF2B5EF4-FFF2-40B4-BE49-F238E27FC236}">
                <a16:creationId xmlns:a16="http://schemas.microsoft.com/office/drawing/2014/main" id="{265AC354-BB45-6A40-6A69-1CB5DD62739B}"/>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M/s Vodafone Mobile Services Limited – DEL HC</a:t>
            </a:r>
          </a:p>
        </p:txBody>
      </p:sp>
      <p:sp>
        <p:nvSpPr>
          <p:cNvPr id="4" name="Text Placeholder 2">
            <a:extLst>
              <a:ext uri="{FF2B5EF4-FFF2-40B4-BE49-F238E27FC236}">
                <a16:creationId xmlns:a16="http://schemas.microsoft.com/office/drawing/2014/main" id="{01AEFB4B-6B49-921F-0FA3-89FAB792D6E0}"/>
              </a:ext>
            </a:extLst>
          </p:cNvPr>
          <p:cNvSpPr txBox="1">
            <a:spLocks/>
          </p:cNvSpPr>
          <p:nvPr/>
        </p:nvSpPr>
        <p:spPr>
          <a:xfrm>
            <a:off x="443391" y="1540031"/>
            <a:ext cx="11462776" cy="3671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800" b="1" dirty="0">
                <a:solidFill>
                  <a:schemeClr val="accent2"/>
                </a:solidFill>
                <a:latin typeface="Kobern" panose="00000500000000000000" pitchFamily="50" charset="0"/>
              </a:rPr>
              <a:t>CENVAT CREDIT HELD TO BE ADMISSIBLE </a:t>
            </a:r>
          </a:p>
        </p:txBody>
      </p:sp>
      <p:cxnSp>
        <p:nvCxnSpPr>
          <p:cNvPr id="6" name="Straight Connector 5">
            <a:extLst>
              <a:ext uri="{FF2B5EF4-FFF2-40B4-BE49-F238E27FC236}">
                <a16:creationId xmlns:a16="http://schemas.microsoft.com/office/drawing/2014/main" id="{517FACAA-8206-E71F-15E1-F6EAE4DE3D4F}"/>
              </a:ext>
            </a:extLst>
          </p:cNvPr>
          <p:cNvCxnSpPr>
            <a:cxnSpLocks/>
          </p:cNvCxnSpPr>
          <p:nvPr/>
        </p:nvCxnSpPr>
        <p:spPr>
          <a:xfrm>
            <a:off x="532970" y="1907134"/>
            <a:ext cx="11137237" cy="31634"/>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Straight Connector 6">
            <a:extLst>
              <a:ext uri="{FF2B5EF4-FFF2-40B4-BE49-F238E27FC236}">
                <a16:creationId xmlns:a16="http://schemas.microsoft.com/office/drawing/2014/main" id="{DB1F9843-0B8B-219A-C128-06944F971A55}"/>
              </a:ext>
            </a:extLst>
          </p:cNvPr>
          <p:cNvCxnSpPr>
            <a:cxnSpLocks/>
          </p:cNvCxnSpPr>
          <p:nvPr/>
        </p:nvCxnSpPr>
        <p:spPr>
          <a:xfrm>
            <a:off x="532970" y="1430913"/>
            <a:ext cx="11137237" cy="4734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7456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7D16D-837A-8F5D-9C88-81A511D29FD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447862-D38C-B69E-AFB2-F50B4FFB15D5}"/>
              </a:ext>
            </a:extLst>
          </p:cNvPr>
          <p:cNvSpPr>
            <a:spLocks noGrp="1"/>
          </p:cNvSpPr>
          <p:nvPr>
            <p:ph type="body" sz="quarter" idx="10"/>
          </p:nvPr>
        </p:nvSpPr>
        <p:spPr/>
        <p:txBody>
          <a:bodyPr>
            <a:normAutofit fontScale="92500" lnSpcReduction="20000"/>
          </a:bodyPr>
          <a:lstStyle/>
          <a:p>
            <a:r>
              <a:rPr lang="en-US" dirty="0">
                <a:solidFill>
                  <a:schemeClr val="bg2"/>
                </a:solidFill>
                <a:latin typeface="Kobern" panose="00000500000000000000" pitchFamily="50" charset="0"/>
              </a:rPr>
              <a:t>2024 INSC 880</a:t>
            </a:r>
            <a:endParaRPr lang="en-IN" dirty="0">
              <a:solidFill>
                <a:schemeClr val="bg2"/>
              </a:solidFill>
              <a:latin typeface="Kobern" panose="00000500000000000000" pitchFamily="50" charset="0"/>
            </a:endParaRPr>
          </a:p>
        </p:txBody>
      </p:sp>
      <p:sp>
        <p:nvSpPr>
          <p:cNvPr id="3" name="Text Placeholder 2">
            <a:extLst>
              <a:ext uri="{FF2B5EF4-FFF2-40B4-BE49-F238E27FC236}">
                <a16:creationId xmlns:a16="http://schemas.microsoft.com/office/drawing/2014/main" id="{B7AE7340-A1D6-DACF-EAB4-B26605D8E330}"/>
              </a:ext>
            </a:extLst>
          </p:cNvPr>
          <p:cNvSpPr>
            <a:spLocks noGrp="1"/>
          </p:cNvSpPr>
          <p:nvPr>
            <p:ph type="body" sz="quarter" idx="12"/>
          </p:nvPr>
        </p:nvSpPr>
        <p:spPr/>
        <p:txBody>
          <a:bodyPr/>
          <a:lstStyle/>
          <a:p>
            <a:r>
              <a:rPr lang="en-US" sz="4267" dirty="0">
                <a:latin typeface="Kobern" panose="00000500000000000000" pitchFamily="50" charset="0"/>
              </a:rPr>
              <a:t>Bharti Airtel: Supreme Court</a:t>
            </a:r>
            <a:endParaRPr lang="en-IN" sz="4267" dirty="0">
              <a:latin typeface="Kobern" panose="00000500000000000000" pitchFamily="50" charset="0"/>
            </a:endParaRPr>
          </a:p>
        </p:txBody>
      </p:sp>
    </p:spTree>
    <p:extLst>
      <p:ext uri="{BB962C8B-B14F-4D97-AF65-F5344CB8AC3E}">
        <p14:creationId xmlns:p14="http://schemas.microsoft.com/office/powerpoint/2010/main" val="2225377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2F672-FC41-5F51-DB70-DF828B37FC5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8A41B3F-8938-B50D-95A3-19239243BB8F}"/>
              </a:ext>
            </a:extLst>
          </p:cNvPr>
          <p:cNvSpPr>
            <a:spLocks noGrp="1"/>
          </p:cNvSpPr>
          <p:nvPr>
            <p:ph type="body" sz="quarter" idx="13"/>
          </p:nvPr>
        </p:nvSpPr>
        <p:spPr/>
        <p:txBody>
          <a:bodyPr/>
          <a:lstStyle/>
          <a:p>
            <a:pPr>
              <a:buFont typeface="Wingdings" panose="05000000000000000000" pitchFamily="2" charset="2"/>
              <a:buChar char="§"/>
            </a:pPr>
            <a:r>
              <a:rPr lang="en-US" sz="2400" dirty="0">
                <a:solidFill>
                  <a:schemeClr val="tx2"/>
                </a:solidFill>
                <a:latin typeface="Kobern" panose="00000500000000000000" pitchFamily="50" charset="0"/>
                <a:ea typeface="Calibri" panose="020F0502020204030204" pitchFamily="34" charset="0"/>
              </a:rPr>
              <a:t>Towers provide height, stability and wobble free operations to the antenna.</a:t>
            </a:r>
          </a:p>
          <a:p>
            <a:endParaRPr lang="en-US" sz="2400" dirty="0">
              <a:solidFill>
                <a:schemeClr val="tx2"/>
              </a:solidFill>
              <a:latin typeface="Kobern" panose="00000500000000000000" pitchFamily="50" charset="0"/>
              <a:ea typeface="Calibri" panose="020F0502020204030204" pitchFamily="34" charset="0"/>
            </a:endParaRPr>
          </a:p>
          <a:p>
            <a:pPr>
              <a:buFont typeface="Wingdings" panose="05000000000000000000" pitchFamily="2" charset="2"/>
              <a:buChar char="§"/>
            </a:pPr>
            <a:r>
              <a:rPr lang="en-US" sz="2400" dirty="0">
                <a:solidFill>
                  <a:schemeClr val="tx2"/>
                </a:solidFill>
                <a:latin typeface="Kobern" panose="00000500000000000000" pitchFamily="50" charset="0"/>
                <a:ea typeface="Calibri" panose="020F0502020204030204" pitchFamily="34" charset="0"/>
              </a:rPr>
              <a:t>If the towers or Shelter/PFB bought and brought in CKD/SKD condition can be dismantled and relocated at another site, in CKD/SKD condition, without causing any damage to either the tower or Shelter/PFB per se (even if some incidental damage to cables), the mobility or the marketability of the said items is retained.</a:t>
            </a:r>
          </a:p>
          <a:p>
            <a:endParaRPr lang="en-US" sz="2400" dirty="0">
              <a:solidFill>
                <a:schemeClr val="tx2"/>
              </a:solidFill>
              <a:latin typeface="Kobern" panose="00000500000000000000" pitchFamily="50" charset="0"/>
              <a:ea typeface="Calibri" panose="020F0502020204030204" pitchFamily="34" charset="0"/>
            </a:endParaRPr>
          </a:p>
          <a:p>
            <a:pPr marL="0" indent="0" algn="r">
              <a:buNone/>
            </a:pPr>
            <a:endParaRPr lang="en-US" sz="2400" dirty="0">
              <a:solidFill>
                <a:schemeClr val="tx2"/>
              </a:solidFill>
              <a:latin typeface="Kobern" panose="00000500000000000000" pitchFamily="50" charset="0"/>
              <a:ea typeface="Calibri" panose="020F0502020204030204" pitchFamily="34" charset="0"/>
            </a:endParaRPr>
          </a:p>
          <a:p>
            <a:pPr marL="0" indent="0" algn="r">
              <a:buNone/>
            </a:pPr>
            <a:r>
              <a:rPr lang="en-US" sz="2400" dirty="0">
                <a:solidFill>
                  <a:schemeClr val="tx2"/>
                </a:solidFill>
                <a:latin typeface="Kobern" panose="00000500000000000000" pitchFamily="50" charset="0"/>
                <a:ea typeface="Calibri" panose="020F0502020204030204" pitchFamily="34" charset="0"/>
              </a:rPr>
              <a:t>Continued… </a:t>
            </a:r>
          </a:p>
        </p:txBody>
      </p:sp>
      <p:sp>
        <p:nvSpPr>
          <p:cNvPr id="3" name="Text Placeholder 2">
            <a:extLst>
              <a:ext uri="{FF2B5EF4-FFF2-40B4-BE49-F238E27FC236}">
                <a16:creationId xmlns:a16="http://schemas.microsoft.com/office/drawing/2014/main" id="{D569F452-5444-5C5C-55B4-9D3BE26D8A44}"/>
              </a:ext>
            </a:extLst>
          </p:cNvPr>
          <p:cNvSpPr>
            <a:spLocks noGrp="1"/>
          </p:cNvSpPr>
          <p:nvPr>
            <p:ph type="body" sz="quarter" idx="12"/>
          </p:nvPr>
        </p:nvSpPr>
        <p:spPr>
          <a:xfrm>
            <a:off x="532971" y="740703"/>
            <a:ext cx="11137237" cy="768085"/>
          </a:xfrm>
        </p:spPr>
        <p:txBody>
          <a:bodyPr>
            <a:normAutofit/>
          </a:bodyPr>
          <a:lstStyle/>
          <a:p>
            <a:r>
              <a:rPr lang="en-US" sz="3200" b="1" dirty="0">
                <a:latin typeface="Kobern" panose="00000500000000000000" pitchFamily="50" charset="0"/>
              </a:rPr>
              <a:t>SC held Towers and PFB to be movable property</a:t>
            </a:r>
          </a:p>
        </p:txBody>
      </p:sp>
    </p:spTree>
    <p:extLst>
      <p:ext uri="{BB962C8B-B14F-4D97-AF65-F5344CB8AC3E}">
        <p14:creationId xmlns:p14="http://schemas.microsoft.com/office/powerpoint/2010/main" val="2774558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B0CD0-8E56-7A55-E3CF-7CFF5284764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4648068-FE12-C341-4570-6A56C9607413}"/>
              </a:ext>
            </a:extLst>
          </p:cNvPr>
          <p:cNvSpPr>
            <a:spLocks noGrp="1"/>
          </p:cNvSpPr>
          <p:nvPr>
            <p:ph type="body" sz="quarter" idx="13"/>
          </p:nvPr>
        </p:nvSpPr>
        <p:spPr/>
        <p:txBody>
          <a:bodyPr/>
          <a:lstStyle/>
          <a:p>
            <a:pPr algn="just">
              <a:buFont typeface="Wingdings" panose="05000000000000000000" pitchFamily="2" charset="2"/>
              <a:buChar char="§"/>
            </a:pPr>
            <a:r>
              <a:rPr lang="en-US" sz="2400" dirty="0">
                <a:solidFill>
                  <a:schemeClr val="accent1"/>
                </a:solidFill>
                <a:latin typeface="Kobern" panose="00000500000000000000" pitchFamily="50" charset="0"/>
                <a:ea typeface="Calibri" panose="020F0502020204030204" pitchFamily="34" charset="0"/>
              </a:rPr>
              <a:t>Attachment of tower to land or building is not for permanent beneficial enjoyment of land or building but for effective functioning of antenna.</a:t>
            </a:r>
          </a:p>
          <a:p>
            <a:pPr marL="0" indent="0" algn="just">
              <a:buNone/>
            </a:pPr>
            <a:r>
              <a:rPr lang="en-US" sz="2400" dirty="0">
                <a:solidFill>
                  <a:schemeClr val="accent1"/>
                </a:solidFill>
                <a:latin typeface="Kobern" panose="00000500000000000000" pitchFamily="50" charset="0"/>
                <a:ea typeface="Calibri" panose="020F0502020204030204" pitchFamily="34" charset="0"/>
              </a:rPr>
              <a:t> </a:t>
            </a:r>
          </a:p>
          <a:p>
            <a:pPr algn="just">
              <a:buFont typeface="Wingdings" panose="05000000000000000000" pitchFamily="2" charset="2"/>
              <a:buChar char="§"/>
            </a:pPr>
            <a:r>
              <a:rPr lang="en-IN" sz="2400" dirty="0">
                <a:solidFill>
                  <a:schemeClr val="accent1"/>
                </a:solidFill>
                <a:latin typeface="Kobern" panose="00000500000000000000" pitchFamily="50" charset="0"/>
                <a:ea typeface="Calibri" panose="020F0502020204030204" pitchFamily="34" charset="0"/>
              </a:rPr>
              <a:t>Applying the tests of permanency, intendment, functionality and marketability, Court held tower and PFB are moveable property.</a:t>
            </a:r>
          </a:p>
        </p:txBody>
      </p:sp>
      <p:sp>
        <p:nvSpPr>
          <p:cNvPr id="3" name="Text Placeholder 2">
            <a:extLst>
              <a:ext uri="{FF2B5EF4-FFF2-40B4-BE49-F238E27FC236}">
                <a16:creationId xmlns:a16="http://schemas.microsoft.com/office/drawing/2014/main" id="{01FD8BEA-6235-C9A6-7AAA-B7560CB741F6}"/>
              </a:ext>
            </a:extLst>
          </p:cNvPr>
          <p:cNvSpPr>
            <a:spLocks noGrp="1"/>
          </p:cNvSpPr>
          <p:nvPr>
            <p:ph type="body" sz="quarter" idx="12"/>
          </p:nvPr>
        </p:nvSpPr>
        <p:spPr>
          <a:xfrm>
            <a:off x="532971" y="740703"/>
            <a:ext cx="11137237" cy="768085"/>
          </a:xfrm>
        </p:spPr>
        <p:txBody>
          <a:bodyPr>
            <a:normAutofit/>
          </a:bodyPr>
          <a:lstStyle/>
          <a:p>
            <a:r>
              <a:rPr lang="en-US" sz="3200" b="1" dirty="0">
                <a:latin typeface="Kobern" panose="00000500000000000000" pitchFamily="50" charset="0"/>
              </a:rPr>
              <a:t>SC held Towers and PFB to be movable property</a:t>
            </a:r>
          </a:p>
        </p:txBody>
      </p:sp>
    </p:spTree>
    <p:extLst>
      <p:ext uri="{BB962C8B-B14F-4D97-AF65-F5344CB8AC3E}">
        <p14:creationId xmlns:p14="http://schemas.microsoft.com/office/powerpoint/2010/main" val="2283783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BC9C0-A836-F563-5731-B5DE0146684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EC67108-057A-7B2E-3F20-E2C32BCB830B}"/>
              </a:ext>
            </a:extLst>
          </p:cNvPr>
          <p:cNvSpPr>
            <a:spLocks noGrp="1"/>
          </p:cNvSpPr>
          <p:nvPr>
            <p:ph type="body" sz="quarter" idx="12"/>
          </p:nvPr>
        </p:nvSpPr>
        <p:spPr>
          <a:xfrm>
            <a:off x="532971" y="740703"/>
            <a:ext cx="11137237" cy="768085"/>
          </a:xfrm>
        </p:spPr>
        <p:txBody>
          <a:bodyPr>
            <a:normAutofit/>
          </a:bodyPr>
          <a:lstStyle/>
          <a:p>
            <a:r>
              <a:rPr lang="en-US" sz="3200" b="1" dirty="0">
                <a:latin typeface="Kobern" panose="00000500000000000000" pitchFamily="50" charset="0"/>
              </a:rPr>
              <a:t>Tests laid down by SC for examining movability</a:t>
            </a:r>
          </a:p>
        </p:txBody>
      </p:sp>
      <p:graphicFrame>
        <p:nvGraphicFramePr>
          <p:cNvPr id="6" name="Table 5">
            <a:extLst>
              <a:ext uri="{FF2B5EF4-FFF2-40B4-BE49-F238E27FC236}">
                <a16:creationId xmlns:a16="http://schemas.microsoft.com/office/drawing/2014/main" id="{582391B9-9D19-8C81-C084-E85D6D9471A3}"/>
              </a:ext>
            </a:extLst>
          </p:cNvPr>
          <p:cNvGraphicFramePr>
            <a:graphicFrameLocks noGrp="1"/>
          </p:cNvGraphicFramePr>
          <p:nvPr/>
        </p:nvGraphicFramePr>
        <p:xfrm>
          <a:off x="680455" y="1796816"/>
          <a:ext cx="9820398" cy="3719083"/>
        </p:xfrm>
        <a:graphic>
          <a:graphicData uri="http://schemas.openxmlformats.org/drawingml/2006/table">
            <a:tbl>
              <a:tblPr firstRow="1" bandRow="1">
                <a:tableStyleId>{EB344D84-9AFB-497E-A393-DC336BA19D2E}</a:tableStyleId>
              </a:tblPr>
              <a:tblGrid>
                <a:gridCol w="2543582">
                  <a:extLst>
                    <a:ext uri="{9D8B030D-6E8A-4147-A177-3AD203B41FA5}">
                      <a16:colId xmlns:a16="http://schemas.microsoft.com/office/drawing/2014/main" val="4095487814"/>
                    </a:ext>
                  </a:extLst>
                </a:gridCol>
                <a:gridCol w="7276816">
                  <a:extLst>
                    <a:ext uri="{9D8B030D-6E8A-4147-A177-3AD203B41FA5}">
                      <a16:colId xmlns:a16="http://schemas.microsoft.com/office/drawing/2014/main" val="602150651"/>
                    </a:ext>
                  </a:extLst>
                </a:gridCol>
              </a:tblGrid>
              <a:tr h="484943">
                <a:tc>
                  <a:txBody>
                    <a:bodyPr/>
                    <a:lstStyle/>
                    <a:p>
                      <a:r>
                        <a:rPr lang="en-US" sz="1600" b="1" cap="all" spc="100" baseline="0" dirty="0">
                          <a:solidFill>
                            <a:schemeClr val="accent3"/>
                          </a:solidFill>
                          <a:latin typeface="Kobern" panose="00000500000000000000" pitchFamily="50" charset="0"/>
                        </a:rPr>
                        <a:t>Criteria </a:t>
                      </a:r>
                      <a:endParaRPr lang="en-IN" sz="1600" b="1" cap="all" spc="100" baseline="0" dirty="0">
                        <a:solidFill>
                          <a:schemeClr val="accent3"/>
                        </a:solidFill>
                        <a:latin typeface="Kobern" panose="00000500000000000000" pitchFamily="50"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cap="all" spc="100" baseline="0" dirty="0">
                          <a:solidFill>
                            <a:schemeClr val="accent3"/>
                          </a:solidFill>
                          <a:latin typeface="Kobern" panose="00000500000000000000" pitchFamily="50" charset="0"/>
                        </a:rPr>
                        <a:t>Would qualify as movable property if:</a:t>
                      </a:r>
                      <a:endParaRPr lang="en-IN" sz="1600" b="1" cap="all" spc="100" baseline="0" dirty="0">
                        <a:solidFill>
                          <a:schemeClr val="accent3"/>
                        </a:solidFill>
                        <a:latin typeface="Kobern" panose="00000500000000000000" pitchFamily="50"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2345611"/>
                  </a:ext>
                </a:extLst>
              </a:tr>
              <a:tr h="564405">
                <a:tc>
                  <a:txBody>
                    <a:bodyPr/>
                    <a:lstStyle/>
                    <a:p>
                      <a:r>
                        <a:rPr lang="en-US" sz="1900" dirty="0">
                          <a:solidFill>
                            <a:schemeClr val="tx2"/>
                          </a:solidFill>
                          <a:latin typeface="Kobern" panose="00000500000000000000" pitchFamily="50" charset="0"/>
                        </a:rPr>
                        <a:t>Nature of annexation</a:t>
                      </a:r>
                      <a:endParaRPr lang="en-IN" sz="1900" dirty="0">
                        <a:solidFill>
                          <a:schemeClr val="tx2"/>
                        </a:solidFill>
                        <a:latin typeface="Kobern" panose="00000500000000000000" pitchFamily="50"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dirty="0">
                          <a:solidFill>
                            <a:schemeClr val="tx2"/>
                          </a:solidFill>
                          <a:latin typeface="Kobern" panose="00000500000000000000" pitchFamily="50" charset="0"/>
                        </a:rPr>
                        <a:t>Can be removed/relocated without causing damage </a:t>
                      </a:r>
                      <a:endParaRPr lang="en-IN" sz="1900" dirty="0">
                        <a:solidFill>
                          <a:schemeClr val="tx2"/>
                        </a:solidFill>
                        <a:latin typeface="Kobern" panose="00000500000000000000" pitchFamily="50"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549786"/>
                  </a:ext>
                </a:extLst>
              </a:tr>
              <a:tr h="728264">
                <a:tc>
                  <a:txBody>
                    <a:bodyPr/>
                    <a:lstStyle/>
                    <a:p>
                      <a:r>
                        <a:rPr lang="en-US" sz="1900" dirty="0">
                          <a:solidFill>
                            <a:schemeClr val="tx2"/>
                          </a:solidFill>
                          <a:latin typeface="Kobern" panose="00000500000000000000" pitchFamily="50" charset="0"/>
                        </a:rPr>
                        <a:t>Object of annexation</a:t>
                      </a:r>
                      <a:endParaRPr lang="en-IN" sz="1900" dirty="0">
                        <a:solidFill>
                          <a:schemeClr val="tx2"/>
                        </a:solidFill>
                        <a:latin typeface="Kobern" panose="00000500000000000000" pitchFamily="50"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dirty="0">
                          <a:solidFill>
                            <a:schemeClr val="tx2"/>
                          </a:solidFill>
                          <a:latin typeface="Kobern" panose="00000500000000000000" pitchFamily="50" charset="0"/>
                        </a:rPr>
                        <a:t>Attachment is merely to facilitate the use of the item itself and not for permanent beneficial enjoyment of the land</a:t>
                      </a:r>
                      <a:endParaRPr lang="en-IN" sz="1900" dirty="0">
                        <a:solidFill>
                          <a:schemeClr val="tx2"/>
                        </a:solidFill>
                        <a:latin typeface="Kobern" panose="00000500000000000000" pitchFamily="50"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4311657"/>
                  </a:ext>
                </a:extLst>
              </a:tr>
              <a:tr h="728264">
                <a:tc>
                  <a:txBody>
                    <a:bodyPr/>
                    <a:lstStyle/>
                    <a:p>
                      <a:r>
                        <a:rPr lang="en-US" sz="1900" dirty="0">
                          <a:solidFill>
                            <a:schemeClr val="tx2"/>
                          </a:solidFill>
                          <a:latin typeface="Kobern" panose="00000500000000000000" pitchFamily="50" charset="0"/>
                        </a:rPr>
                        <a:t>Functionality Test </a:t>
                      </a:r>
                      <a:endParaRPr lang="en-IN" sz="1900" dirty="0">
                        <a:solidFill>
                          <a:schemeClr val="tx2"/>
                        </a:solidFill>
                        <a:latin typeface="Kobern" panose="00000500000000000000" pitchFamily="50"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dirty="0">
                          <a:solidFill>
                            <a:schemeClr val="tx2"/>
                          </a:solidFill>
                          <a:latin typeface="Kobern" panose="00000500000000000000" pitchFamily="50" charset="0"/>
                        </a:rPr>
                        <a:t>Fixed to the ground to enhance its operational efficacy (stable and wobble free)</a:t>
                      </a:r>
                      <a:endParaRPr lang="en-IN" sz="1900" dirty="0">
                        <a:solidFill>
                          <a:schemeClr val="tx2"/>
                        </a:solidFill>
                        <a:latin typeface="Kobern" panose="00000500000000000000" pitchFamily="50"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1662677"/>
                  </a:ext>
                </a:extLst>
              </a:tr>
              <a:tr h="484943">
                <a:tc>
                  <a:txBody>
                    <a:bodyPr/>
                    <a:lstStyle/>
                    <a:p>
                      <a:r>
                        <a:rPr lang="en-US" sz="1900" dirty="0">
                          <a:solidFill>
                            <a:schemeClr val="tx2"/>
                          </a:solidFill>
                          <a:latin typeface="Kobern" panose="00000500000000000000" pitchFamily="50" charset="0"/>
                        </a:rPr>
                        <a:t>Permanency Test</a:t>
                      </a:r>
                      <a:endParaRPr lang="en-IN" sz="1900" dirty="0">
                        <a:solidFill>
                          <a:schemeClr val="tx2"/>
                        </a:solidFill>
                        <a:latin typeface="Kobern" panose="00000500000000000000" pitchFamily="50"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dirty="0">
                          <a:solidFill>
                            <a:schemeClr val="tx2"/>
                          </a:solidFill>
                          <a:latin typeface="Kobern" panose="00000500000000000000" pitchFamily="50" charset="0"/>
                        </a:rPr>
                        <a:t>Can be dismantled and relocated without any damage </a:t>
                      </a:r>
                      <a:endParaRPr lang="en-IN" sz="1900" dirty="0">
                        <a:solidFill>
                          <a:schemeClr val="tx2"/>
                        </a:solidFill>
                        <a:latin typeface="Kobern" panose="00000500000000000000" pitchFamily="50"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9761182"/>
                  </a:ext>
                </a:extLst>
              </a:tr>
              <a:tr h="728264">
                <a:tc>
                  <a:txBody>
                    <a:bodyPr/>
                    <a:lstStyle/>
                    <a:p>
                      <a:r>
                        <a:rPr lang="en-US" sz="1900" dirty="0">
                          <a:solidFill>
                            <a:schemeClr val="tx2"/>
                          </a:solidFill>
                          <a:latin typeface="Kobern" panose="00000500000000000000" pitchFamily="50" charset="0"/>
                        </a:rPr>
                        <a:t>Marketability Test</a:t>
                      </a:r>
                      <a:endParaRPr lang="en-IN" sz="1900" dirty="0">
                        <a:solidFill>
                          <a:schemeClr val="tx2"/>
                        </a:solidFill>
                        <a:latin typeface="Kobern" panose="00000500000000000000" pitchFamily="50"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dirty="0">
                          <a:solidFill>
                            <a:schemeClr val="tx2"/>
                          </a:solidFill>
                          <a:latin typeface="Kobern" panose="00000500000000000000" pitchFamily="50" charset="0"/>
                        </a:rPr>
                        <a:t>Even if attached to the earth or to an immovable property, can be removed and sold as same item in the market.</a:t>
                      </a:r>
                      <a:endParaRPr lang="en-IN" sz="1900" dirty="0">
                        <a:solidFill>
                          <a:schemeClr val="tx2"/>
                        </a:solidFill>
                        <a:latin typeface="Kobern" panose="00000500000000000000" pitchFamily="50"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9106000"/>
                  </a:ext>
                </a:extLst>
              </a:tr>
            </a:tbl>
          </a:graphicData>
        </a:graphic>
      </p:graphicFrame>
    </p:spTree>
    <p:extLst>
      <p:ext uri="{BB962C8B-B14F-4D97-AF65-F5344CB8AC3E}">
        <p14:creationId xmlns:p14="http://schemas.microsoft.com/office/powerpoint/2010/main" val="440305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A7E38-B046-F3A4-AD87-14028C6B3B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DBC9FAD-EF2A-12DB-0B97-28A75E00B7AA}"/>
              </a:ext>
            </a:extLst>
          </p:cNvPr>
          <p:cNvSpPr>
            <a:spLocks noGrp="1"/>
          </p:cNvSpPr>
          <p:nvPr>
            <p:ph type="body" sz="quarter" idx="13"/>
          </p:nvPr>
        </p:nvSpPr>
        <p:spPr/>
        <p:txBody>
          <a:bodyPr/>
          <a:lstStyle/>
          <a:p>
            <a:pPr algn="just">
              <a:buFont typeface="Wingdings" panose="05000000000000000000" pitchFamily="2" charset="2"/>
              <a:buChar char="§"/>
            </a:pPr>
            <a:r>
              <a:rPr lang="en-IN" sz="2400" dirty="0">
                <a:latin typeface="Kobern" panose="00000500000000000000" pitchFamily="50" charset="0"/>
                <a:ea typeface="Calibri" panose="020F0502020204030204" pitchFamily="34" charset="0"/>
                <a:cs typeface="Times New Roman" panose="02020603050405020304" pitchFamily="18" charset="0"/>
              </a:rPr>
              <a:t>Tower and PFB support effective functioning of antenna, therefore, it will qualify to be accessory of antenna, and hence, capital goods.</a:t>
            </a:r>
          </a:p>
          <a:p>
            <a:endParaRPr lang="en-IN" sz="2400" dirty="0">
              <a:latin typeface="Kobern" panose="00000500000000000000" pitchFamily="50" charset="0"/>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en-US" altLang="ko-KR" sz="2400" dirty="0">
                <a:latin typeface="Kobern" panose="00000500000000000000" pitchFamily="50" charset="0"/>
                <a:ea typeface="Calibri" panose="020F0502020204030204" pitchFamily="34" charset="0"/>
                <a:cs typeface="Times New Roman" panose="02020603050405020304" pitchFamily="18" charset="0"/>
              </a:rPr>
              <a:t>Towers and PFBs are used for providing telecommunication services and therefore, shall qualify as input.</a:t>
            </a:r>
          </a:p>
        </p:txBody>
      </p:sp>
      <p:sp>
        <p:nvSpPr>
          <p:cNvPr id="3" name="Text Placeholder 2">
            <a:extLst>
              <a:ext uri="{FF2B5EF4-FFF2-40B4-BE49-F238E27FC236}">
                <a16:creationId xmlns:a16="http://schemas.microsoft.com/office/drawing/2014/main" id="{172D33BC-4725-94D7-A86C-E25DD21D11F5}"/>
              </a:ext>
            </a:extLst>
          </p:cNvPr>
          <p:cNvSpPr>
            <a:spLocks noGrp="1"/>
          </p:cNvSpPr>
          <p:nvPr>
            <p:ph type="body" sz="quarter" idx="12"/>
          </p:nvPr>
        </p:nvSpPr>
        <p:spPr>
          <a:xfrm>
            <a:off x="532971" y="740703"/>
            <a:ext cx="11137237" cy="768085"/>
          </a:xfrm>
        </p:spPr>
        <p:txBody>
          <a:bodyPr>
            <a:normAutofit/>
          </a:bodyPr>
          <a:lstStyle/>
          <a:p>
            <a:r>
              <a:rPr lang="en-US" sz="3200" b="1" dirty="0">
                <a:latin typeface="Kobern" panose="00000500000000000000" pitchFamily="50" charset="0"/>
              </a:rPr>
              <a:t>SC held Towers and PFB to be capital goods as well as input</a:t>
            </a:r>
          </a:p>
        </p:txBody>
      </p:sp>
    </p:spTree>
    <p:extLst>
      <p:ext uri="{BB962C8B-B14F-4D97-AF65-F5344CB8AC3E}">
        <p14:creationId xmlns:p14="http://schemas.microsoft.com/office/powerpoint/2010/main" val="731260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7338F-7902-0B13-BDD1-661E7388DEC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5C329DC-9DDC-2F61-7D32-E34061EB821C}"/>
              </a:ext>
            </a:extLst>
          </p:cNvPr>
          <p:cNvSpPr>
            <a:spLocks noGrp="1"/>
          </p:cNvSpPr>
          <p:nvPr>
            <p:ph type="body" sz="quarter" idx="13"/>
          </p:nvPr>
        </p:nvSpPr>
        <p:spPr/>
        <p:txBody>
          <a:bodyPr/>
          <a:lstStyle/>
          <a:p>
            <a:pPr>
              <a:buFont typeface="Wingdings" panose="05000000000000000000" pitchFamily="2" charset="2"/>
              <a:buChar char="§"/>
            </a:pPr>
            <a:r>
              <a:rPr lang="en-IN" sz="2400" dirty="0">
                <a:latin typeface="Kobern" panose="00000500000000000000" pitchFamily="50" charset="0"/>
              </a:rPr>
              <a:t>CENVAT Credit shall be available on the towers and PFB/Shelters.</a:t>
            </a:r>
          </a:p>
          <a:p>
            <a:pPr>
              <a:buFont typeface="Wingdings" panose="05000000000000000000" pitchFamily="2" charset="2"/>
              <a:buChar char="§"/>
            </a:pPr>
            <a:endParaRPr lang="en-IN" sz="2400" dirty="0">
              <a:latin typeface="Kobern" panose="00000500000000000000" pitchFamily="50" charset="0"/>
            </a:endParaRPr>
          </a:p>
          <a:p>
            <a:pPr>
              <a:buFont typeface="Wingdings" panose="05000000000000000000" pitchFamily="2" charset="2"/>
              <a:buChar char="§"/>
            </a:pPr>
            <a:r>
              <a:rPr lang="en-IN" sz="2400" dirty="0">
                <a:latin typeface="Kobern" panose="00000500000000000000" pitchFamily="50" charset="0"/>
              </a:rPr>
              <a:t>Decision of Bombay High Court in Bharti Airtel set aside.</a:t>
            </a:r>
          </a:p>
          <a:p>
            <a:pPr>
              <a:buFont typeface="Wingdings" panose="05000000000000000000" pitchFamily="2" charset="2"/>
              <a:buChar char="§"/>
            </a:pPr>
            <a:endParaRPr lang="en-IN" sz="2400" dirty="0">
              <a:latin typeface="Kobern" panose="00000500000000000000" pitchFamily="50" charset="0"/>
            </a:endParaRPr>
          </a:p>
          <a:p>
            <a:pPr>
              <a:buFont typeface="Wingdings" panose="05000000000000000000" pitchFamily="2" charset="2"/>
              <a:buChar char="§"/>
            </a:pPr>
            <a:r>
              <a:rPr lang="en-IN" sz="2400" dirty="0">
                <a:latin typeface="Kobern" panose="00000500000000000000" pitchFamily="50" charset="0"/>
              </a:rPr>
              <a:t>Decision of Delhi High Court in Vodafone Mobile Services upheld.</a:t>
            </a:r>
          </a:p>
        </p:txBody>
      </p:sp>
      <p:sp>
        <p:nvSpPr>
          <p:cNvPr id="3" name="Text Placeholder 2">
            <a:extLst>
              <a:ext uri="{FF2B5EF4-FFF2-40B4-BE49-F238E27FC236}">
                <a16:creationId xmlns:a16="http://schemas.microsoft.com/office/drawing/2014/main" id="{13BE36AD-1E90-C60A-B8B3-81ACA256E25D}"/>
              </a:ext>
            </a:extLst>
          </p:cNvPr>
          <p:cNvSpPr>
            <a:spLocks noGrp="1"/>
          </p:cNvSpPr>
          <p:nvPr>
            <p:ph type="body" sz="quarter" idx="12"/>
          </p:nvPr>
        </p:nvSpPr>
        <p:spPr>
          <a:xfrm>
            <a:off x="532971" y="740703"/>
            <a:ext cx="11137237" cy="768085"/>
          </a:xfrm>
        </p:spPr>
        <p:txBody>
          <a:bodyPr>
            <a:normAutofit/>
          </a:bodyPr>
          <a:lstStyle/>
          <a:p>
            <a:r>
              <a:rPr lang="en-US" sz="3200" b="1" dirty="0">
                <a:latin typeface="Kobern" panose="00000500000000000000" pitchFamily="50" charset="0"/>
              </a:rPr>
              <a:t>Conclusions: The Supreme Court decision</a:t>
            </a:r>
          </a:p>
        </p:txBody>
      </p:sp>
    </p:spTree>
    <p:extLst>
      <p:ext uri="{BB962C8B-B14F-4D97-AF65-F5344CB8AC3E}">
        <p14:creationId xmlns:p14="http://schemas.microsoft.com/office/powerpoint/2010/main" val="3803899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1557A-D3BE-8FA3-B003-FD9EAA0FE60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F17191B-9DA2-6B45-9B1C-9E98258B5185}"/>
              </a:ext>
            </a:extLst>
          </p:cNvPr>
          <p:cNvSpPr>
            <a:spLocks noGrp="1"/>
          </p:cNvSpPr>
          <p:nvPr>
            <p:ph type="body" sz="quarter" idx="12"/>
          </p:nvPr>
        </p:nvSpPr>
        <p:spPr/>
        <p:txBody>
          <a:bodyPr/>
          <a:lstStyle/>
          <a:p>
            <a:r>
              <a:rPr lang="en-US" sz="4267" dirty="0">
                <a:latin typeface="Kobern" panose="00000500000000000000" pitchFamily="50" charset="0"/>
              </a:rPr>
              <a:t>Impact: ITC under GST Regime</a:t>
            </a:r>
            <a:endParaRPr lang="en-IN" sz="4267" dirty="0">
              <a:latin typeface="Kobern" panose="00000500000000000000" pitchFamily="50" charset="0"/>
            </a:endParaRPr>
          </a:p>
        </p:txBody>
      </p:sp>
    </p:spTree>
    <p:extLst>
      <p:ext uri="{BB962C8B-B14F-4D97-AF65-F5344CB8AC3E}">
        <p14:creationId xmlns:p14="http://schemas.microsoft.com/office/powerpoint/2010/main" val="1220768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36C6E-DCA5-0EC2-9905-A4C97D08FBF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691B4CA-2BCA-32C3-CE88-176C380784C2}"/>
              </a:ext>
            </a:extLst>
          </p:cNvPr>
          <p:cNvSpPr>
            <a:spLocks noGrp="1"/>
          </p:cNvSpPr>
          <p:nvPr>
            <p:ph type="body" sz="quarter" idx="13"/>
          </p:nvPr>
        </p:nvSpPr>
        <p:spPr>
          <a:xfrm>
            <a:off x="532971" y="1508790"/>
            <a:ext cx="11137236" cy="1263908"/>
          </a:xfrm>
        </p:spPr>
        <p:txBody>
          <a:bodyPr/>
          <a:lstStyle/>
          <a:p>
            <a:pPr marL="342900" lvl="1" indent="-342900">
              <a:buFont typeface="Wingdings" panose="05000000000000000000" pitchFamily="2" charset="2"/>
              <a:buChar char="§"/>
            </a:pPr>
            <a:r>
              <a:rPr lang="en-US" sz="2000" dirty="0">
                <a:solidFill>
                  <a:schemeClr val="tx2"/>
                </a:solidFill>
                <a:effectLst/>
                <a:latin typeface="Kobern" panose="00000500000000000000" pitchFamily="50" charset="0"/>
              </a:rPr>
              <a:t>Every registered person shall  be entitled to take ITC </a:t>
            </a:r>
          </a:p>
          <a:p>
            <a:pPr marL="342900" lvl="1" indent="-342900">
              <a:buFont typeface="Wingdings" panose="05000000000000000000" pitchFamily="2" charset="2"/>
              <a:buChar char="§"/>
            </a:pPr>
            <a:r>
              <a:rPr lang="en-US" sz="2000" dirty="0">
                <a:solidFill>
                  <a:schemeClr val="accent3"/>
                </a:solidFill>
                <a:effectLst/>
                <a:latin typeface="Kobern" panose="00000500000000000000" pitchFamily="50" charset="0"/>
              </a:rPr>
              <a:t>on any supply of goods or services or both </a:t>
            </a:r>
          </a:p>
          <a:p>
            <a:pPr marL="342900" lvl="1" indent="-342900">
              <a:buFont typeface="Wingdings" panose="05000000000000000000" pitchFamily="2" charset="2"/>
              <a:buChar char="§"/>
            </a:pPr>
            <a:r>
              <a:rPr lang="en-US" sz="2000" dirty="0">
                <a:solidFill>
                  <a:schemeClr val="tx2"/>
                </a:solidFill>
                <a:effectLst/>
                <a:latin typeface="Kobern" panose="00000500000000000000" pitchFamily="50" charset="0"/>
              </a:rPr>
              <a:t>which are used or intended to be used in the course or furtherance of his business</a:t>
            </a:r>
          </a:p>
        </p:txBody>
      </p:sp>
      <p:sp>
        <p:nvSpPr>
          <p:cNvPr id="3" name="Text Placeholder 2">
            <a:extLst>
              <a:ext uri="{FF2B5EF4-FFF2-40B4-BE49-F238E27FC236}">
                <a16:creationId xmlns:a16="http://schemas.microsoft.com/office/drawing/2014/main" id="{F73FEC57-F0B2-216B-83A3-68F524927CFE}"/>
              </a:ext>
            </a:extLst>
          </p:cNvPr>
          <p:cNvSpPr>
            <a:spLocks noGrp="1"/>
          </p:cNvSpPr>
          <p:nvPr>
            <p:ph type="body" sz="quarter" idx="12"/>
          </p:nvPr>
        </p:nvSpPr>
        <p:spPr>
          <a:xfrm>
            <a:off x="532971" y="740703"/>
            <a:ext cx="11137237" cy="768085"/>
          </a:xfrm>
        </p:spPr>
        <p:txBody>
          <a:bodyPr>
            <a:normAutofit/>
          </a:bodyPr>
          <a:lstStyle/>
          <a:p>
            <a:r>
              <a:rPr lang="en-US" sz="3200" b="1" dirty="0">
                <a:latin typeface="Kobern" panose="00000500000000000000" pitchFamily="50" charset="0"/>
              </a:rPr>
              <a:t>Section 16: Eligibility for taking ITC</a:t>
            </a:r>
          </a:p>
        </p:txBody>
      </p:sp>
      <p:sp>
        <p:nvSpPr>
          <p:cNvPr id="4" name="Text Placeholder 3">
            <a:extLst>
              <a:ext uri="{FF2B5EF4-FFF2-40B4-BE49-F238E27FC236}">
                <a16:creationId xmlns:a16="http://schemas.microsoft.com/office/drawing/2014/main" id="{4549395E-CE35-E63B-8927-06B89C86BD74}"/>
              </a:ext>
            </a:extLst>
          </p:cNvPr>
          <p:cNvSpPr txBox="1">
            <a:spLocks/>
          </p:cNvSpPr>
          <p:nvPr/>
        </p:nvSpPr>
        <p:spPr>
          <a:xfrm>
            <a:off x="532971" y="2961179"/>
            <a:ext cx="4820694" cy="1800837"/>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400" kern="1200" dirty="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1" hangingPunct="1">
              <a:lnSpc>
                <a:spcPct val="100000"/>
              </a:lnSpc>
              <a:spcBef>
                <a:spcPct val="20000"/>
              </a:spcBef>
              <a:spcAft>
                <a:spcPts val="300"/>
              </a:spcAft>
              <a:buClr>
                <a:srgbClr val="F3723D"/>
              </a:buClr>
              <a:buSzPct val="100000"/>
              <a:buFont typeface="Arial" panose="020B0604020202020204" pitchFamily="34" charset="0"/>
              <a:buChar char="•"/>
              <a:defRPr lang="en-GB" altLang="ko-KR" sz="1400" kern="1200" dirty="0">
                <a:solidFill>
                  <a:schemeClr val="bg1"/>
                </a:solidFill>
                <a:latin typeface="Arial" panose="020B0604020202020204" pitchFamily="34" charset="0"/>
                <a:ea typeface="+mn-ea"/>
                <a:cs typeface="Arial" panose="020B0604020202020204" pitchFamily="34" charset="0"/>
              </a:defRPr>
            </a:lvl2pPr>
            <a:lvl3pPr marL="1143000" indent="-285750" algn="l" defTabSz="914400" rtl="0" eaLnBrk="1" latinLnBrk="1" hangingPunct="1">
              <a:lnSpc>
                <a:spcPct val="100000"/>
              </a:lnSpc>
              <a:spcBef>
                <a:spcPct val="20000"/>
              </a:spcBef>
              <a:spcAft>
                <a:spcPts val="300"/>
              </a:spcAft>
              <a:buClr>
                <a:srgbClr val="F3723D"/>
              </a:buClr>
              <a:buSzPct val="100000"/>
              <a:buFont typeface="Arial" panose="020B0604020202020204" pitchFamily="34" charset="0"/>
              <a:buChar char="•"/>
              <a:defRPr lang="en-GB" altLang="ko-KR" sz="14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spcAft>
                <a:spcPts val="400"/>
              </a:spcAft>
              <a:buNone/>
            </a:pPr>
            <a:r>
              <a:rPr lang="en-US" altLang="ko-KR" sz="1600" b="1" cap="all" spc="133" dirty="0">
                <a:solidFill>
                  <a:schemeClr val="accent3"/>
                </a:solidFill>
                <a:latin typeface="Kobern" panose="00000500000000000000" pitchFamily="50" charset="0"/>
              </a:rPr>
              <a:t>Input means</a:t>
            </a:r>
          </a:p>
          <a:p>
            <a:pPr marL="380990" indent="-380990" defTabSz="1219170">
              <a:spcAft>
                <a:spcPts val="400"/>
              </a:spcAft>
            </a:pPr>
            <a:r>
              <a:rPr lang="en-US" altLang="ko-KR" sz="1867" dirty="0">
                <a:solidFill>
                  <a:schemeClr val="tx2"/>
                </a:solidFill>
                <a:latin typeface="Kobern" panose="00000500000000000000" pitchFamily="50" charset="0"/>
              </a:rPr>
              <a:t>any goods other than capital goods</a:t>
            </a:r>
          </a:p>
          <a:p>
            <a:pPr marL="380990" indent="-380990" defTabSz="1219170">
              <a:spcAft>
                <a:spcPts val="400"/>
              </a:spcAft>
            </a:pPr>
            <a:r>
              <a:rPr lang="en-US" altLang="ko-KR" sz="1867" dirty="0">
                <a:solidFill>
                  <a:schemeClr val="tx2"/>
                </a:solidFill>
                <a:latin typeface="Kobern" panose="00000500000000000000" pitchFamily="50" charset="0"/>
              </a:rPr>
              <a:t>used or intended to be used by a supplier in the course or furtherance of business</a:t>
            </a:r>
          </a:p>
          <a:p>
            <a:pPr marL="380990" indent="-380990" defTabSz="1219170">
              <a:spcAft>
                <a:spcPts val="400"/>
              </a:spcAft>
            </a:pPr>
            <a:endParaRPr lang="en-US" altLang="ko-KR" sz="1867" dirty="0">
              <a:solidFill>
                <a:schemeClr val="tx2"/>
              </a:solidFill>
              <a:latin typeface="Kobern" panose="00000500000000000000" pitchFamily="50" charset="0"/>
            </a:endParaRPr>
          </a:p>
          <a:p>
            <a:pPr marL="0" indent="0" defTabSz="1219170">
              <a:spcAft>
                <a:spcPts val="400"/>
              </a:spcAft>
              <a:buNone/>
            </a:pPr>
            <a:endParaRPr lang="en-US" altLang="ko-KR" sz="1867" dirty="0">
              <a:solidFill>
                <a:schemeClr val="tx2"/>
              </a:solidFill>
              <a:latin typeface="Kobern" panose="00000500000000000000" pitchFamily="50" charset="0"/>
            </a:endParaRPr>
          </a:p>
        </p:txBody>
      </p:sp>
      <p:sp>
        <p:nvSpPr>
          <p:cNvPr id="5" name="Text Placeholder 3">
            <a:extLst>
              <a:ext uri="{FF2B5EF4-FFF2-40B4-BE49-F238E27FC236}">
                <a16:creationId xmlns:a16="http://schemas.microsoft.com/office/drawing/2014/main" id="{5B2722B4-B8FA-3137-2166-D71397580465}"/>
              </a:ext>
            </a:extLst>
          </p:cNvPr>
          <p:cNvSpPr txBox="1">
            <a:spLocks/>
          </p:cNvSpPr>
          <p:nvPr/>
        </p:nvSpPr>
        <p:spPr>
          <a:xfrm>
            <a:off x="5796116" y="2961179"/>
            <a:ext cx="5874092" cy="2248248"/>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400" kern="1200" dirty="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1" hangingPunct="1">
              <a:lnSpc>
                <a:spcPct val="100000"/>
              </a:lnSpc>
              <a:spcBef>
                <a:spcPct val="20000"/>
              </a:spcBef>
              <a:spcAft>
                <a:spcPts val="300"/>
              </a:spcAft>
              <a:buClr>
                <a:srgbClr val="F3723D"/>
              </a:buClr>
              <a:buSzPct val="100000"/>
              <a:buFont typeface="Arial" panose="020B0604020202020204" pitchFamily="34" charset="0"/>
              <a:buChar char="•"/>
              <a:defRPr lang="en-GB" altLang="ko-KR" sz="1400" kern="1200" dirty="0">
                <a:solidFill>
                  <a:schemeClr val="bg1"/>
                </a:solidFill>
                <a:latin typeface="Arial" panose="020B0604020202020204" pitchFamily="34" charset="0"/>
                <a:ea typeface="+mn-ea"/>
                <a:cs typeface="Arial" panose="020B0604020202020204" pitchFamily="34" charset="0"/>
              </a:defRPr>
            </a:lvl2pPr>
            <a:lvl3pPr marL="1143000" indent="-285750" algn="l" defTabSz="914400" rtl="0" eaLnBrk="1" latinLnBrk="1" hangingPunct="1">
              <a:lnSpc>
                <a:spcPct val="100000"/>
              </a:lnSpc>
              <a:spcBef>
                <a:spcPct val="20000"/>
              </a:spcBef>
              <a:spcAft>
                <a:spcPts val="300"/>
              </a:spcAft>
              <a:buClr>
                <a:srgbClr val="F3723D"/>
              </a:buClr>
              <a:buSzPct val="100000"/>
              <a:buFont typeface="Arial" panose="020B0604020202020204" pitchFamily="34" charset="0"/>
              <a:buChar char="•"/>
              <a:defRPr lang="en-GB" altLang="ko-KR" sz="14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spcAft>
                <a:spcPts val="400"/>
              </a:spcAft>
              <a:buFont typeface="Arial" panose="020B0604020202020204" pitchFamily="34" charset="0"/>
              <a:buNone/>
            </a:pPr>
            <a:r>
              <a:rPr lang="en-US" altLang="ko-KR" sz="1600" b="1" cap="all" spc="133" dirty="0">
                <a:solidFill>
                  <a:schemeClr val="accent3"/>
                </a:solidFill>
                <a:latin typeface="Kobern" panose="00000500000000000000" pitchFamily="50" charset="0"/>
              </a:rPr>
              <a:t>Capital Goods means</a:t>
            </a:r>
          </a:p>
          <a:p>
            <a:pPr marL="380990" indent="-380990" defTabSz="1219170">
              <a:spcAft>
                <a:spcPts val="400"/>
              </a:spcAft>
            </a:pPr>
            <a:r>
              <a:rPr lang="en-US" altLang="ko-KR" sz="1867" dirty="0">
                <a:solidFill>
                  <a:schemeClr val="tx2"/>
                </a:solidFill>
                <a:latin typeface="Kobern" panose="00000500000000000000" pitchFamily="50" charset="0"/>
              </a:rPr>
              <a:t>Goods, the value of which is capitalized in the books of account and </a:t>
            </a:r>
          </a:p>
          <a:p>
            <a:pPr marL="380990" indent="-380990" defTabSz="1219170">
              <a:spcAft>
                <a:spcPts val="400"/>
              </a:spcAft>
            </a:pPr>
            <a:r>
              <a:rPr lang="en-US" altLang="ko-KR" sz="1867" dirty="0">
                <a:solidFill>
                  <a:schemeClr val="tx2"/>
                </a:solidFill>
                <a:latin typeface="Kobern" panose="00000500000000000000" pitchFamily="50" charset="0"/>
              </a:rPr>
              <a:t>which are used or intended to be used in the course or furtherance of business</a:t>
            </a:r>
          </a:p>
        </p:txBody>
      </p:sp>
    </p:spTree>
    <p:extLst>
      <p:ext uri="{BB962C8B-B14F-4D97-AF65-F5344CB8AC3E}">
        <p14:creationId xmlns:p14="http://schemas.microsoft.com/office/powerpoint/2010/main" val="1052822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5B30A-67EF-15D5-532B-58F048B0336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770A67E-68AB-07BE-0F38-256E34F77206}"/>
              </a:ext>
            </a:extLst>
          </p:cNvPr>
          <p:cNvSpPr>
            <a:spLocks noGrp="1"/>
          </p:cNvSpPr>
          <p:nvPr>
            <p:ph type="body" sz="quarter" idx="12"/>
          </p:nvPr>
        </p:nvSpPr>
        <p:spPr>
          <a:xfrm>
            <a:off x="532971" y="740703"/>
            <a:ext cx="11137237" cy="768085"/>
          </a:xfrm>
        </p:spPr>
        <p:txBody>
          <a:bodyPr>
            <a:normAutofit/>
          </a:bodyPr>
          <a:lstStyle/>
          <a:p>
            <a:r>
              <a:rPr lang="en-US" sz="3200" b="1" dirty="0">
                <a:latin typeface="Kobern" panose="00000500000000000000" pitchFamily="50" charset="0"/>
              </a:rPr>
              <a:t>Section 17(5): Blocked credits</a:t>
            </a:r>
          </a:p>
        </p:txBody>
      </p:sp>
      <p:sp>
        <p:nvSpPr>
          <p:cNvPr id="6" name="Text Placeholder 3">
            <a:extLst>
              <a:ext uri="{FF2B5EF4-FFF2-40B4-BE49-F238E27FC236}">
                <a16:creationId xmlns:a16="http://schemas.microsoft.com/office/drawing/2014/main" id="{BF0014D6-CFAF-6707-708D-8E6FBF03EF77}"/>
              </a:ext>
            </a:extLst>
          </p:cNvPr>
          <p:cNvSpPr txBox="1">
            <a:spLocks/>
          </p:cNvSpPr>
          <p:nvPr/>
        </p:nvSpPr>
        <p:spPr>
          <a:xfrm>
            <a:off x="532971" y="1508788"/>
            <a:ext cx="5582724" cy="3844877"/>
          </a:xfrm>
          <a:prstGeom prst="rect">
            <a:avLst/>
          </a:prstGeom>
        </p:spPr>
        <p:txBody>
          <a:bodyPr/>
          <a:lst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marL="0" indent="0">
              <a:buFont typeface="Arial" pitchFamily="34" charset="0"/>
              <a:buNone/>
            </a:pPr>
            <a:r>
              <a:rPr lang="en-US" altLang="ko-KR" sz="2000" b="1" cap="all" spc="133" dirty="0">
                <a:solidFill>
                  <a:srgbClr val="F3723B"/>
                </a:solidFill>
                <a:latin typeface="Kobern" panose="00000500000000000000" pitchFamily="50" charset="0"/>
              </a:rPr>
              <a:t>Section 17(5)(c):</a:t>
            </a:r>
          </a:p>
          <a:p>
            <a:pPr marL="342900" lvl="1" indent="-342900">
              <a:buFont typeface="Wingdings" panose="05000000000000000000" pitchFamily="2" charset="2"/>
              <a:buChar char="§"/>
            </a:pPr>
            <a:r>
              <a:rPr lang="en-US" altLang="ko-KR" sz="2000" dirty="0">
                <a:solidFill>
                  <a:schemeClr val="tx2"/>
                </a:solidFill>
                <a:latin typeface="Kobern" panose="00000500000000000000" pitchFamily="50" charset="0"/>
              </a:rPr>
              <a:t>ITC not available in respect of</a:t>
            </a:r>
          </a:p>
          <a:p>
            <a:pPr marL="713300" lvl="1" indent="-414856">
              <a:buFont typeface="Wingdings" panose="05000000000000000000" pitchFamily="2" charset="2"/>
              <a:buChar char="§"/>
            </a:pPr>
            <a:r>
              <a:rPr lang="en-US" altLang="ko-KR" sz="2000" dirty="0">
                <a:solidFill>
                  <a:schemeClr val="tx2"/>
                </a:solidFill>
                <a:latin typeface="Kobern" panose="00000500000000000000" pitchFamily="50" charset="0"/>
              </a:rPr>
              <a:t>Works contract service</a:t>
            </a:r>
          </a:p>
          <a:p>
            <a:pPr marL="713300" lvl="1" indent="-414856">
              <a:buFont typeface="Wingdings" panose="05000000000000000000" pitchFamily="2" charset="2"/>
              <a:buChar char="§"/>
            </a:pPr>
            <a:r>
              <a:rPr lang="en-US" altLang="ko-KR" sz="2000" dirty="0">
                <a:solidFill>
                  <a:schemeClr val="tx2"/>
                </a:solidFill>
                <a:latin typeface="Kobern" panose="00000500000000000000" pitchFamily="50" charset="0"/>
              </a:rPr>
              <a:t>Received for construction of</a:t>
            </a:r>
            <a:r>
              <a:rPr lang="en-US" altLang="ko-KR" sz="2000" dirty="0">
                <a:latin typeface="Kobern" panose="00000500000000000000" pitchFamily="50" charset="0"/>
              </a:rPr>
              <a:t> </a:t>
            </a:r>
            <a:r>
              <a:rPr lang="en-US" altLang="ko-KR" sz="2000" b="1" dirty="0">
                <a:solidFill>
                  <a:schemeClr val="accent3"/>
                </a:solidFill>
                <a:latin typeface="Kobern" panose="00000500000000000000" pitchFamily="50" charset="0"/>
              </a:rPr>
              <a:t>immovable property</a:t>
            </a:r>
          </a:p>
          <a:p>
            <a:pPr marL="342900" lvl="1" indent="-342900">
              <a:buFont typeface="Wingdings" panose="05000000000000000000" pitchFamily="2" charset="2"/>
              <a:buChar char="§"/>
            </a:pPr>
            <a:r>
              <a:rPr lang="en-US" altLang="ko-KR" sz="2000" dirty="0">
                <a:solidFill>
                  <a:schemeClr val="tx2"/>
                </a:solidFill>
                <a:latin typeface="Kobern" panose="00000500000000000000" pitchFamily="50" charset="0"/>
              </a:rPr>
              <a:t>Except:</a:t>
            </a:r>
          </a:p>
          <a:p>
            <a:pPr marL="713300" lvl="1" indent="-414856">
              <a:buFont typeface="Wingdings" panose="05000000000000000000" pitchFamily="2" charset="2"/>
              <a:buChar char="§"/>
            </a:pPr>
            <a:r>
              <a:rPr lang="en-US" altLang="ko-KR" sz="2000" dirty="0">
                <a:solidFill>
                  <a:schemeClr val="tx2"/>
                </a:solidFill>
                <a:latin typeface="Kobern" panose="00000500000000000000" pitchFamily="50" charset="0"/>
              </a:rPr>
              <a:t>If Immovable property is plant and machinery</a:t>
            </a:r>
          </a:p>
          <a:p>
            <a:pPr marL="713300" lvl="1" indent="-414856">
              <a:buFont typeface="Wingdings" panose="05000000000000000000" pitchFamily="2" charset="2"/>
              <a:buChar char="§"/>
            </a:pPr>
            <a:r>
              <a:rPr lang="en-US" altLang="ko-KR" sz="2000" dirty="0">
                <a:solidFill>
                  <a:schemeClr val="tx2"/>
                </a:solidFill>
                <a:latin typeface="Kobern" panose="00000500000000000000" pitchFamily="50" charset="0"/>
              </a:rPr>
              <a:t>For further supply of works contract service</a:t>
            </a:r>
          </a:p>
        </p:txBody>
      </p:sp>
      <p:sp>
        <p:nvSpPr>
          <p:cNvPr id="9" name="Text Placeholder 4">
            <a:extLst>
              <a:ext uri="{FF2B5EF4-FFF2-40B4-BE49-F238E27FC236}">
                <a16:creationId xmlns:a16="http://schemas.microsoft.com/office/drawing/2014/main" id="{EE76F678-EDB0-BAC2-6C24-5F7FA60FD5BD}"/>
              </a:ext>
            </a:extLst>
          </p:cNvPr>
          <p:cNvSpPr txBox="1">
            <a:spLocks/>
          </p:cNvSpPr>
          <p:nvPr/>
        </p:nvSpPr>
        <p:spPr>
          <a:xfrm>
            <a:off x="6609276" y="1508788"/>
            <a:ext cx="5060932" cy="3712141"/>
          </a:xfrm>
          <a:prstGeom prst="rect">
            <a:avLst/>
          </a:prstGeom>
        </p:spPr>
        <p:txBody>
          <a:bodyPr/>
          <a:lst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marL="0" lvl="1" indent="0">
              <a:buFont typeface="Arial" pitchFamily="34" charset="0"/>
              <a:buNone/>
            </a:pPr>
            <a:r>
              <a:rPr lang="en-US" altLang="ko-KR" sz="2000" b="1" cap="all" spc="133" dirty="0">
                <a:solidFill>
                  <a:srgbClr val="F3723B"/>
                </a:solidFill>
                <a:latin typeface="Kobern" panose="00000500000000000000" pitchFamily="50" charset="0"/>
              </a:rPr>
              <a:t>Section 17(5)(d):</a:t>
            </a:r>
          </a:p>
          <a:p>
            <a:pPr marL="342900" lvl="1" indent="-342900">
              <a:buFont typeface="Wingdings" panose="05000000000000000000" pitchFamily="2" charset="2"/>
              <a:buChar char="§"/>
            </a:pPr>
            <a:r>
              <a:rPr lang="en-US" altLang="ko-KR" sz="2000" dirty="0">
                <a:solidFill>
                  <a:schemeClr val="tx2"/>
                </a:solidFill>
                <a:latin typeface="Kobern" panose="00000500000000000000" pitchFamily="50" charset="0"/>
              </a:rPr>
              <a:t>ITC not available in respect of</a:t>
            </a:r>
          </a:p>
          <a:p>
            <a:pPr lvl="1">
              <a:buFont typeface="Wingdings" panose="05000000000000000000" pitchFamily="2" charset="2"/>
              <a:buChar char="§"/>
            </a:pPr>
            <a:r>
              <a:rPr lang="en-US" altLang="ko-KR" sz="2000" dirty="0">
                <a:solidFill>
                  <a:schemeClr val="tx2"/>
                </a:solidFill>
                <a:latin typeface="Kobern" panose="00000500000000000000" pitchFamily="50" charset="0"/>
              </a:rPr>
              <a:t>Goods or services or both</a:t>
            </a:r>
          </a:p>
          <a:p>
            <a:pPr lvl="1">
              <a:buFont typeface="Wingdings" panose="05000000000000000000" pitchFamily="2" charset="2"/>
              <a:buChar char="§"/>
            </a:pPr>
            <a:r>
              <a:rPr lang="en-US" altLang="ko-KR" sz="2000" dirty="0">
                <a:solidFill>
                  <a:schemeClr val="tx2"/>
                </a:solidFill>
                <a:latin typeface="Kobern" panose="00000500000000000000" pitchFamily="50" charset="0"/>
              </a:rPr>
              <a:t>Received for construction of </a:t>
            </a:r>
            <a:r>
              <a:rPr lang="en-US" altLang="ko-KR" sz="2000" b="1" dirty="0">
                <a:solidFill>
                  <a:schemeClr val="accent3"/>
                </a:solidFill>
                <a:latin typeface="Kobern" panose="00000500000000000000" pitchFamily="50" charset="0"/>
              </a:rPr>
              <a:t>immovable property </a:t>
            </a:r>
          </a:p>
          <a:p>
            <a:pPr lvl="1">
              <a:buFont typeface="Wingdings" panose="05000000000000000000" pitchFamily="2" charset="2"/>
              <a:buChar char="§"/>
            </a:pPr>
            <a:r>
              <a:rPr lang="en-US" altLang="ko-KR" sz="2000" dirty="0">
                <a:solidFill>
                  <a:schemeClr val="tx2"/>
                </a:solidFill>
                <a:latin typeface="Kobern" panose="00000500000000000000" pitchFamily="50" charset="0"/>
              </a:rPr>
              <a:t>on own account</a:t>
            </a:r>
          </a:p>
          <a:p>
            <a:pPr marL="342900" lvl="1" indent="-342900">
              <a:buFont typeface="Wingdings" panose="05000000000000000000" pitchFamily="2" charset="2"/>
              <a:buChar char="§"/>
            </a:pPr>
            <a:r>
              <a:rPr lang="en-US" altLang="ko-KR" sz="2000" dirty="0">
                <a:solidFill>
                  <a:schemeClr val="tx2"/>
                </a:solidFill>
                <a:latin typeface="Kobern" panose="00000500000000000000" pitchFamily="50" charset="0"/>
              </a:rPr>
              <a:t>Except:</a:t>
            </a:r>
          </a:p>
          <a:p>
            <a:pPr lvl="1">
              <a:buFont typeface="Wingdings" panose="05000000000000000000" pitchFamily="2" charset="2"/>
              <a:buChar char="§"/>
            </a:pPr>
            <a:r>
              <a:rPr lang="en-US" altLang="ko-KR" sz="2000" dirty="0">
                <a:solidFill>
                  <a:schemeClr val="tx2"/>
                </a:solidFill>
                <a:latin typeface="Kobern" panose="00000500000000000000" pitchFamily="50" charset="0"/>
              </a:rPr>
              <a:t>If Immovable property is plant or machinery</a:t>
            </a:r>
          </a:p>
        </p:txBody>
      </p:sp>
    </p:spTree>
    <p:extLst>
      <p:ext uri="{BB962C8B-B14F-4D97-AF65-F5344CB8AC3E}">
        <p14:creationId xmlns:p14="http://schemas.microsoft.com/office/powerpoint/2010/main" val="2232006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1E83A-19A5-6632-01BF-391F400B604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945C68F-B127-D14D-CB34-0A659B04746D}"/>
              </a:ext>
            </a:extLst>
          </p:cNvPr>
          <p:cNvSpPr>
            <a:spLocks noGrp="1"/>
          </p:cNvSpPr>
          <p:nvPr>
            <p:ph type="body" sz="quarter" idx="13"/>
          </p:nvPr>
        </p:nvSpPr>
        <p:spPr>
          <a:xfrm>
            <a:off x="532970" y="1508788"/>
            <a:ext cx="11137237" cy="4652169"/>
          </a:xfrm>
        </p:spPr>
        <p:txBody>
          <a:bodyPr>
            <a:normAutofit/>
          </a:bodyPr>
          <a:lstStyle/>
          <a:p>
            <a:pPr marL="0" lvl="1" indent="0">
              <a:buSzTx/>
              <a:buNone/>
            </a:pPr>
            <a:r>
              <a:rPr lang="en-US" altLang="ko-KR" sz="2000" b="1" cap="all" spc="133" dirty="0">
                <a:solidFill>
                  <a:schemeClr val="tx2"/>
                </a:solidFill>
                <a:latin typeface="Kobern" panose="00000500000000000000" pitchFamily="50" charset="0"/>
              </a:rPr>
              <a:t>Supply includes:</a:t>
            </a:r>
          </a:p>
          <a:p>
            <a:pPr marL="380990" lvl="1">
              <a:buFont typeface="Wingdings" panose="05000000000000000000" pitchFamily="2" charset="2"/>
              <a:buChar char="§"/>
            </a:pPr>
            <a:r>
              <a:rPr lang="en-US" altLang="ko-KR" sz="2000" dirty="0">
                <a:solidFill>
                  <a:schemeClr val="tx2"/>
                </a:solidFill>
                <a:latin typeface="Kobern" panose="00000500000000000000" pitchFamily="50" charset="0"/>
              </a:rPr>
              <a:t>All forms of supply of goods or </a:t>
            </a:r>
            <a:r>
              <a:rPr lang="en-US" altLang="ko-KR" sz="2000" dirty="0">
                <a:solidFill>
                  <a:schemeClr val="accent3"/>
                </a:solidFill>
                <a:latin typeface="Kobern" panose="00000500000000000000" pitchFamily="50" charset="0"/>
              </a:rPr>
              <a:t>services</a:t>
            </a:r>
            <a:r>
              <a:rPr lang="en-US" altLang="ko-KR" sz="2000" dirty="0">
                <a:solidFill>
                  <a:schemeClr val="tx2"/>
                </a:solidFill>
                <a:latin typeface="Kobern" panose="00000500000000000000" pitchFamily="50" charset="0"/>
              </a:rPr>
              <a:t> or both </a:t>
            </a:r>
            <a:r>
              <a:rPr lang="en-US" sz="2000" dirty="0">
                <a:solidFill>
                  <a:schemeClr val="tx2"/>
                </a:solidFill>
                <a:latin typeface="Kobern" panose="00000500000000000000" pitchFamily="50" charset="0"/>
              </a:rPr>
              <a:t>such as sale, transfer, barter, exchange, </a:t>
            </a:r>
            <a:r>
              <a:rPr lang="en-US" sz="2000" dirty="0" err="1">
                <a:solidFill>
                  <a:schemeClr val="tx2"/>
                </a:solidFill>
                <a:latin typeface="Kobern" panose="00000500000000000000" pitchFamily="50" charset="0"/>
              </a:rPr>
              <a:t>licence</a:t>
            </a:r>
            <a:r>
              <a:rPr lang="en-US" sz="2000" dirty="0">
                <a:solidFill>
                  <a:schemeClr val="tx2"/>
                </a:solidFill>
                <a:latin typeface="Kobern" panose="00000500000000000000" pitchFamily="50" charset="0"/>
              </a:rPr>
              <a:t>, rental, lease or disposal made or agreed to be made for a consideration by a person in the course or furtherance of business;</a:t>
            </a:r>
            <a:endParaRPr lang="en-US" altLang="ko-KR" sz="2000" dirty="0">
              <a:solidFill>
                <a:schemeClr val="tx2"/>
              </a:solidFill>
              <a:latin typeface="Kobern" panose="00000500000000000000" pitchFamily="50" charset="0"/>
            </a:endParaRPr>
          </a:p>
          <a:p>
            <a:pPr marL="380990" lvl="1">
              <a:buFont typeface="Wingdings" panose="05000000000000000000" pitchFamily="2" charset="2"/>
              <a:buChar char="§"/>
            </a:pPr>
            <a:r>
              <a:rPr lang="en-US" altLang="ko-KR" sz="2000" dirty="0">
                <a:solidFill>
                  <a:schemeClr val="tx2"/>
                </a:solidFill>
                <a:latin typeface="Kobern" panose="00000500000000000000" pitchFamily="50" charset="0"/>
              </a:rPr>
              <a:t>Transactions specified in </a:t>
            </a:r>
            <a:r>
              <a:rPr lang="en-US" altLang="ko-KR" sz="2000" dirty="0">
                <a:solidFill>
                  <a:schemeClr val="accent3"/>
                </a:solidFill>
                <a:latin typeface="Kobern" panose="00000500000000000000" pitchFamily="50" charset="0"/>
              </a:rPr>
              <a:t>Schedule II</a:t>
            </a:r>
          </a:p>
          <a:p>
            <a:pPr marL="0" lvl="1" indent="0">
              <a:buNone/>
            </a:pPr>
            <a:endParaRPr lang="en-US" altLang="ko-KR" sz="2000" dirty="0">
              <a:solidFill>
                <a:schemeClr val="accent3"/>
              </a:solidFill>
              <a:latin typeface="Kobern" panose="00000500000000000000" pitchFamily="50" charset="0"/>
            </a:endParaRPr>
          </a:p>
          <a:p>
            <a:pPr marL="0" lvl="1" indent="0">
              <a:buNone/>
            </a:pPr>
            <a:r>
              <a:rPr lang="en-US" altLang="ko-KR" sz="2000" b="1" cap="all" spc="133" dirty="0">
                <a:solidFill>
                  <a:schemeClr val="tx2"/>
                </a:solidFill>
                <a:latin typeface="Kobern" panose="00000500000000000000" pitchFamily="50" charset="0"/>
              </a:rPr>
              <a:t>Supply Excludes:</a:t>
            </a:r>
          </a:p>
          <a:p>
            <a:pPr marL="380990" lvl="1">
              <a:buFont typeface="Wingdings" panose="05000000000000000000" pitchFamily="2" charset="2"/>
              <a:buChar char="§"/>
            </a:pPr>
            <a:r>
              <a:rPr lang="en-US" altLang="ko-KR" sz="2000" dirty="0">
                <a:solidFill>
                  <a:schemeClr val="tx2"/>
                </a:solidFill>
                <a:latin typeface="Kobern" panose="00000500000000000000" pitchFamily="50" charset="0"/>
              </a:rPr>
              <a:t>Transactions specified in </a:t>
            </a:r>
            <a:r>
              <a:rPr lang="en-US" altLang="ko-KR" sz="2000" dirty="0">
                <a:solidFill>
                  <a:schemeClr val="accent6">
                    <a:lumMod val="75000"/>
                  </a:schemeClr>
                </a:solidFill>
                <a:latin typeface="Kobern" panose="00000500000000000000" pitchFamily="50" charset="0"/>
              </a:rPr>
              <a:t>Schedule III</a:t>
            </a:r>
          </a:p>
          <a:p>
            <a:pPr marL="0" lvl="1" indent="0">
              <a:buNone/>
            </a:pPr>
            <a:endParaRPr lang="en-US" altLang="ko-KR" sz="200" dirty="0">
              <a:solidFill>
                <a:schemeClr val="accent3"/>
              </a:solidFill>
              <a:latin typeface="Kobern" panose="00000500000000000000" pitchFamily="50" charset="0"/>
            </a:endParaRPr>
          </a:p>
          <a:p>
            <a:pPr marL="0" indent="0" defTabSz="1219170">
              <a:lnSpc>
                <a:spcPct val="150000"/>
              </a:lnSpc>
              <a:spcBef>
                <a:spcPts val="0"/>
              </a:spcBef>
              <a:buNone/>
            </a:pPr>
            <a:r>
              <a:rPr lang="en-US" sz="3600" dirty="0">
                <a:solidFill>
                  <a:srgbClr val="2B347A"/>
                </a:solidFill>
                <a:latin typeface="Kobern" panose="00000500000000000000" pitchFamily="50" charset="0"/>
              </a:rPr>
              <a:t>Section 9: Levy and Collection </a:t>
            </a:r>
          </a:p>
          <a:p>
            <a:pPr marL="0" indent="0">
              <a:lnSpc>
                <a:spcPct val="150000"/>
              </a:lnSpc>
              <a:buNone/>
            </a:pPr>
            <a:r>
              <a:rPr lang="en-US" sz="2000" dirty="0">
                <a:solidFill>
                  <a:schemeClr val="tx2"/>
                </a:solidFill>
                <a:latin typeface="Kobern" panose="00000500000000000000" pitchFamily="50" charset="0"/>
              </a:rPr>
              <a:t>(1) Subject to the provisions of sub-section (2), there shall be levied a tax called the central goods and services tax on</a:t>
            </a:r>
            <a:r>
              <a:rPr lang="en-US" sz="2000" dirty="0">
                <a:solidFill>
                  <a:schemeClr val="bg2"/>
                </a:solidFill>
                <a:latin typeface="Kobern" panose="00000500000000000000" pitchFamily="50" charset="0"/>
              </a:rPr>
              <a:t> </a:t>
            </a:r>
            <a:r>
              <a:rPr lang="en-US" sz="2000" dirty="0">
                <a:solidFill>
                  <a:schemeClr val="accent6">
                    <a:lumMod val="75000"/>
                  </a:schemeClr>
                </a:solidFill>
                <a:latin typeface="Kobern" panose="00000500000000000000" pitchFamily="50" charset="0"/>
              </a:rPr>
              <a:t>all intra-State supplies of goods or services </a:t>
            </a:r>
            <a:r>
              <a:rPr lang="en-US" sz="2000" dirty="0">
                <a:solidFill>
                  <a:schemeClr val="tx2"/>
                </a:solidFill>
                <a:latin typeface="Kobern" panose="00000500000000000000" pitchFamily="50" charset="0"/>
              </a:rPr>
              <a:t>or both….. </a:t>
            </a:r>
          </a:p>
          <a:p>
            <a:pPr>
              <a:lnSpc>
                <a:spcPct val="150000"/>
              </a:lnSpc>
            </a:pPr>
            <a:endParaRPr lang="en-US" sz="2000" i="0" dirty="0">
              <a:solidFill>
                <a:schemeClr val="tx2"/>
              </a:solidFill>
              <a:effectLst/>
              <a:latin typeface="Kobern" panose="00000500000000000000" pitchFamily="50" charset="0"/>
            </a:endParaRPr>
          </a:p>
        </p:txBody>
      </p:sp>
      <p:sp>
        <p:nvSpPr>
          <p:cNvPr id="3" name="Text Placeholder 2">
            <a:extLst>
              <a:ext uri="{FF2B5EF4-FFF2-40B4-BE49-F238E27FC236}">
                <a16:creationId xmlns:a16="http://schemas.microsoft.com/office/drawing/2014/main" id="{D69607CD-820E-CEBE-F4DA-45D0E890B36A}"/>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Section 7: Scope of Supply</a:t>
            </a:r>
            <a:endParaRPr lang="en-US" sz="3600" b="1" i="0" dirty="0">
              <a:solidFill>
                <a:srgbClr val="222222"/>
              </a:solidFill>
              <a:effectLst/>
              <a:latin typeface="Kobern" panose="00000500000000000000" pitchFamily="50" charset="0"/>
            </a:endParaRPr>
          </a:p>
        </p:txBody>
      </p:sp>
    </p:spTree>
    <p:extLst>
      <p:ext uri="{BB962C8B-B14F-4D97-AF65-F5344CB8AC3E}">
        <p14:creationId xmlns:p14="http://schemas.microsoft.com/office/powerpoint/2010/main" val="496832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CD5FE-BBB4-B968-0C43-F35CA5ECE69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9F3834C-9090-32A0-9E7E-FF5DDBDFEE25}"/>
              </a:ext>
            </a:extLst>
          </p:cNvPr>
          <p:cNvSpPr>
            <a:spLocks noGrp="1"/>
          </p:cNvSpPr>
          <p:nvPr>
            <p:ph type="body" sz="quarter" idx="12"/>
          </p:nvPr>
        </p:nvSpPr>
        <p:spPr>
          <a:xfrm>
            <a:off x="532971" y="740703"/>
            <a:ext cx="11137237" cy="768085"/>
          </a:xfrm>
        </p:spPr>
        <p:txBody>
          <a:bodyPr>
            <a:normAutofit/>
          </a:bodyPr>
          <a:lstStyle/>
          <a:p>
            <a:r>
              <a:rPr lang="en-US" sz="3200" b="1" dirty="0">
                <a:latin typeface="Kobern" panose="00000500000000000000" pitchFamily="50" charset="0"/>
              </a:rPr>
              <a:t>Impact – Telecommunication Sector</a:t>
            </a:r>
          </a:p>
        </p:txBody>
      </p:sp>
      <p:sp>
        <p:nvSpPr>
          <p:cNvPr id="6" name="Text Placeholder 3">
            <a:extLst>
              <a:ext uri="{FF2B5EF4-FFF2-40B4-BE49-F238E27FC236}">
                <a16:creationId xmlns:a16="http://schemas.microsoft.com/office/drawing/2014/main" id="{4355732B-05EA-9DAF-2914-2B3835141A58}"/>
              </a:ext>
            </a:extLst>
          </p:cNvPr>
          <p:cNvSpPr txBox="1">
            <a:spLocks/>
          </p:cNvSpPr>
          <p:nvPr/>
        </p:nvSpPr>
        <p:spPr>
          <a:xfrm>
            <a:off x="918428" y="1508788"/>
            <a:ext cx="3257364" cy="939444"/>
          </a:xfrm>
          <a:prstGeom prst="rect">
            <a:avLst/>
          </a:prstGeom>
        </p:spPr>
        <p:txBody>
          <a:bodyPr/>
          <a:lst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marL="342900" lvl="1" indent="-342900">
              <a:buFont typeface="Wingdings" panose="05000000000000000000" pitchFamily="2" charset="2"/>
              <a:buChar char="§"/>
            </a:pPr>
            <a:r>
              <a:rPr lang="en-US" altLang="ko-KR" sz="2000" dirty="0">
                <a:solidFill>
                  <a:schemeClr val="tx2"/>
                </a:solidFill>
                <a:latin typeface="Kobern" panose="00000500000000000000" pitchFamily="50" charset="0"/>
              </a:rPr>
              <a:t>ITC on towers</a:t>
            </a:r>
          </a:p>
          <a:p>
            <a:pPr marL="342900" lvl="1" indent="-342900">
              <a:buFont typeface="Wingdings" panose="05000000000000000000" pitchFamily="2" charset="2"/>
              <a:buChar char="§"/>
            </a:pPr>
            <a:r>
              <a:rPr lang="en-US" altLang="ko-KR" sz="2000" dirty="0">
                <a:solidFill>
                  <a:schemeClr val="tx2"/>
                </a:solidFill>
                <a:latin typeface="Kobern" panose="00000500000000000000" pitchFamily="50" charset="0"/>
              </a:rPr>
              <a:t>ITC on PFB</a:t>
            </a:r>
          </a:p>
        </p:txBody>
      </p:sp>
      <p:sp>
        <p:nvSpPr>
          <p:cNvPr id="9" name="Text Placeholder 4">
            <a:extLst>
              <a:ext uri="{FF2B5EF4-FFF2-40B4-BE49-F238E27FC236}">
                <a16:creationId xmlns:a16="http://schemas.microsoft.com/office/drawing/2014/main" id="{6456ECFD-8868-626D-BEB0-701A52870B29}"/>
              </a:ext>
            </a:extLst>
          </p:cNvPr>
          <p:cNvSpPr txBox="1">
            <a:spLocks/>
          </p:cNvSpPr>
          <p:nvPr/>
        </p:nvSpPr>
        <p:spPr>
          <a:xfrm>
            <a:off x="4175792" y="1523536"/>
            <a:ext cx="5060932" cy="3712141"/>
          </a:xfrm>
          <a:prstGeom prst="rect">
            <a:avLst/>
          </a:prstGeom>
        </p:spPr>
        <p:txBody>
          <a:bodyPr/>
          <a:lst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marL="342900" lvl="1" indent="-342900">
              <a:buFont typeface="Wingdings" panose="05000000000000000000" pitchFamily="2" charset="2"/>
              <a:buChar char="§"/>
            </a:pPr>
            <a:r>
              <a:rPr lang="en-US" altLang="ko-KR" sz="2000" dirty="0">
                <a:solidFill>
                  <a:schemeClr val="tx2"/>
                </a:solidFill>
                <a:latin typeface="Kobern" panose="00000500000000000000" pitchFamily="50" charset="0"/>
              </a:rPr>
              <a:t>ITC on shelters</a:t>
            </a:r>
          </a:p>
          <a:p>
            <a:pPr marL="342900" lvl="1" indent="-342900">
              <a:buFont typeface="Wingdings" panose="05000000000000000000" pitchFamily="2" charset="2"/>
              <a:buChar char="§"/>
            </a:pPr>
            <a:r>
              <a:rPr lang="en-US" altLang="ko-KR" sz="2000" dirty="0">
                <a:solidFill>
                  <a:schemeClr val="tx2"/>
                </a:solidFill>
                <a:latin typeface="Kobern" panose="00000500000000000000" pitchFamily="50" charset="0"/>
              </a:rPr>
              <a:t>ITC on foundations</a:t>
            </a:r>
          </a:p>
          <a:p>
            <a:pPr marL="0" lvl="1" indent="0">
              <a:buNone/>
            </a:pPr>
            <a:endParaRPr lang="en-US" altLang="ko-KR" sz="2000" dirty="0">
              <a:solidFill>
                <a:schemeClr val="tx2"/>
              </a:solidFill>
              <a:latin typeface="Kobern" panose="00000500000000000000" pitchFamily="50" charset="0"/>
            </a:endParaRPr>
          </a:p>
        </p:txBody>
      </p:sp>
      <p:sp>
        <p:nvSpPr>
          <p:cNvPr id="2" name="Rectangle 1" descr="Cell Tower with solid fill">
            <a:extLst>
              <a:ext uri="{FF2B5EF4-FFF2-40B4-BE49-F238E27FC236}">
                <a16:creationId xmlns:a16="http://schemas.microsoft.com/office/drawing/2014/main" id="{27DB44C7-9386-DDD8-B7DF-17E144F3951D}"/>
              </a:ext>
            </a:extLst>
          </p:cNvPr>
          <p:cNvSpPr/>
          <p:nvPr/>
        </p:nvSpPr>
        <p:spPr>
          <a:xfrm>
            <a:off x="7916104" y="1265755"/>
            <a:ext cx="1723191" cy="1740595"/>
          </a:xfrm>
          <a:prstGeom prst="rect">
            <a:avLst/>
          </a:prstGeom>
          <a:blipFill>
            <a:blip r:embed="rId2">
              <a:duotone>
                <a:schemeClr val="bg2">
                  <a:shade val="45000"/>
                  <a:satMod val="135000"/>
                </a:schemeClr>
                <a:prstClr val="white"/>
              </a:duotone>
              <a:extLst>
                <a:ext uri="{96DAC541-7B7A-43D3-8B79-37D633B846F1}">
                  <asvg:svgBlip xmlns:asvg="http://schemas.microsoft.com/office/drawing/2016/SVG/main" r:embed="rId3"/>
                </a:ext>
              </a:extLst>
            </a:blip>
            <a:srcRect/>
            <a:stretch>
              <a:fillRect l="-1000" r="-1000"/>
            </a:stretch>
          </a:blipFill>
          <a:ln>
            <a:noFill/>
            <a:prstDash val="sysDot"/>
          </a:ln>
        </p:spPr>
        <p:style>
          <a:lnRef idx="1">
            <a:scrgbClr r="0" g="0" b="0"/>
          </a:lnRef>
          <a:fillRef idx="3">
            <a:scrgbClr r="0" g="0" b="0"/>
          </a:fillRef>
          <a:effectRef idx="2">
            <a:schemeClr val="accent1">
              <a:hueOff val="0"/>
              <a:satOff val="0"/>
              <a:lumOff val="0"/>
              <a:alphaOff val="0"/>
            </a:schemeClr>
          </a:effectRef>
          <a:fontRef idx="minor">
            <a:schemeClr val="lt1"/>
          </a:fontRef>
        </p:style>
        <p:txBody>
          <a:bodyPr/>
          <a:lstStyle/>
          <a:p>
            <a:pPr defTabSz="1219170" latinLnBrk="1"/>
            <a:endParaRPr lang="en-IN" sz="2400">
              <a:solidFill>
                <a:srgbClr val="FFFFFF"/>
              </a:solidFill>
              <a:latin typeface="Kobern" panose="00000500000000000000" pitchFamily="50" charset="0"/>
            </a:endParaRPr>
          </a:p>
        </p:txBody>
      </p:sp>
      <p:sp>
        <p:nvSpPr>
          <p:cNvPr id="4" name="Rectangle: Rounded Corners 6">
            <a:extLst>
              <a:ext uri="{FF2B5EF4-FFF2-40B4-BE49-F238E27FC236}">
                <a16:creationId xmlns:a16="http://schemas.microsoft.com/office/drawing/2014/main" id="{F529BF51-74A6-0921-3AB1-1F3C0A4C3ECD}"/>
              </a:ext>
            </a:extLst>
          </p:cNvPr>
          <p:cNvSpPr/>
          <p:nvPr/>
        </p:nvSpPr>
        <p:spPr>
          <a:xfrm>
            <a:off x="532971" y="2947311"/>
            <a:ext cx="11232087" cy="2976148"/>
          </a:xfrm>
          <a:prstGeom prst="roundRect">
            <a:avLst>
              <a:gd name="adj" fmla="val 7056"/>
            </a:avLst>
          </a:prstGeom>
          <a:noFill/>
          <a:ln w="12700">
            <a:solidFill>
              <a:srgbClr val="F26629"/>
            </a:solidFill>
            <a:prstDash val="sysDot"/>
          </a:ln>
        </p:spPr>
        <p:style>
          <a:lnRef idx="2">
            <a:schemeClr val="accent3">
              <a:shade val="15000"/>
            </a:schemeClr>
          </a:lnRef>
          <a:fillRef idx="1">
            <a:schemeClr val="accent3"/>
          </a:fillRef>
          <a:effectRef idx="0">
            <a:schemeClr val="accent3"/>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defTabSz="1219170" latinLnBrk="1"/>
            <a:endParaRPr lang="en-US" altLang="ko-KR" sz="2000" b="1" dirty="0">
              <a:solidFill>
                <a:schemeClr val="tx2"/>
              </a:solidFill>
              <a:latin typeface="Kobern Medium" panose="00000600000000000000" pitchFamily="50" charset="0"/>
              <a:cs typeface="Arial" panose="020B0604020202020204" pitchFamily="34" charset="0"/>
            </a:endParaRPr>
          </a:p>
          <a:p>
            <a:pPr defTabSz="1219170" latinLnBrk="1"/>
            <a:r>
              <a:rPr lang="en-US" altLang="ko-KR" sz="2000" b="1" dirty="0">
                <a:solidFill>
                  <a:schemeClr val="tx2"/>
                </a:solidFill>
                <a:latin typeface="Kobern Medium" panose="00000600000000000000" pitchFamily="50" charset="0"/>
                <a:cs typeface="Arial" panose="020B0604020202020204" pitchFamily="34" charset="0"/>
              </a:rPr>
              <a:t>Explanation — ………… the expression “plant and machinery” means apparatus, equipment, and machinery fixed to earth by foundation or structural support that are used for making outward supply of goods or services or both and </a:t>
            </a:r>
          </a:p>
          <a:p>
            <a:pPr defTabSz="1219170" latinLnBrk="1"/>
            <a:endParaRPr lang="en-US" altLang="ko-KR" sz="2000" b="1" dirty="0">
              <a:solidFill>
                <a:schemeClr val="tx2"/>
              </a:solidFill>
              <a:latin typeface="Kobern Medium" panose="00000600000000000000" pitchFamily="50" charset="0"/>
              <a:cs typeface="Arial" panose="020B0604020202020204" pitchFamily="34" charset="0"/>
            </a:endParaRPr>
          </a:p>
          <a:p>
            <a:pPr defTabSz="1219170" latinLnBrk="1"/>
            <a:r>
              <a:rPr lang="en-US" altLang="ko-KR" sz="2000" b="1" dirty="0">
                <a:solidFill>
                  <a:schemeClr val="tx2"/>
                </a:solidFill>
                <a:latin typeface="Kobern Medium" panose="00000600000000000000" pitchFamily="50" charset="0"/>
                <a:cs typeface="Arial" panose="020B0604020202020204" pitchFamily="34" charset="0"/>
              </a:rPr>
              <a:t>includes such foundation and structural supports but</a:t>
            </a:r>
          </a:p>
          <a:p>
            <a:pPr defTabSz="1219170" latinLnBrk="1"/>
            <a:endParaRPr lang="en-US" altLang="ko-KR" sz="2000" b="1" dirty="0">
              <a:solidFill>
                <a:schemeClr val="tx2"/>
              </a:solidFill>
              <a:latin typeface="Kobern Medium" panose="00000600000000000000" pitchFamily="50" charset="0"/>
              <a:cs typeface="Arial" panose="020B0604020202020204" pitchFamily="34" charset="0"/>
            </a:endParaRPr>
          </a:p>
          <a:p>
            <a:pPr defTabSz="1219170" latinLnBrk="1"/>
            <a:r>
              <a:rPr lang="en-US" altLang="ko-KR" sz="2000" b="1" dirty="0">
                <a:solidFill>
                  <a:schemeClr val="tx2"/>
                </a:solidFill>
                <a:latin typeface="Kobern Medium" panose="00000600000000000000" pitchFamily="50" charset="0"/>
                <a:cs typeface="Arial" panose="020B0604020202020204" pitchFamily="34" charset="0"/>
              </a:rPr>
              <a:t>excludes:</a:t>
            </a:r>
          </a:p>
          <a:p>
            <a:pPr defTabSz="1219170" latinLnBrk="1"/>
            <a:r>
              <a:rPr lang="en-US" altLang="ko-KR" sz="2000" b="1" dirty="0">
                <a:solidFill>
                  <a:schemeClr val="tx2"/>
                </a:solidFill>
                <a:latin typeface="Kobern Medium" panose="00000600000000000000" pitchFamily="50" charset="0"/>
                <a:cs typeface="Arial" panose="020B0604020202020204" pitchFamily="34" charset="0"/>
              </a:rPr>
              <a:t>(</a:t>
            </a:r>
            <a:r>
              <a:rPr lang="en-US" altLang="ko-KR" sz="2000" b="1" dirty="0" err="1">
                <a:solidFill>
                  <a:schemeClr val="tx2"/>
                </a:solidFill>
                <a:latin typeface="Kobern Medium" panose="00000600000000000000" pitchFamily="50" charset="0"/>
                <a:cs typeface="Arial" panose="020B0604020202020204" pitchFamily="34" charset="0"/>
              </a:rPr>
              <a:t>i</a:t>
            </a:r>
            <a:r>
              <a:rPr lang="en-US" altLang="ko-KR" sz="2000" b="1" dirty="0">
                <a:solidFill>
                  <a:schemeClr val="tx2"/>
                </a:solidFill>
                <a:latin typeface="Kobern Medium" panose="00000600000000000000" pitchFamily="50" charset="0"/>
                <a:cs typeface="Arial" panose="020B0604020202020204" pitchFamily="34" charset="0"/>
              </a:rPr>
              <a:t>) land, building or any other civil structures;</a:t>
            </a:r>
          </a:p>
          <a:p>
            <a:pPr defTabSz="1219170" latinLnBrk="1"/>
            <a:r>
              <a:rPr lang="en-US" altLang="ko-KR" sz="2000" b="1" dirty="0">
                <a:solidFill>
                  <a:schemeClr val="tx2"/>
                </a:solidFill>
                <a:latin typeface="Kobern Medium" panose="00000600000000000000" pitchFamily="50" charset="0"/>
                <a:cs typeface="Arial" panose="020B0604020202020204" pitchFamily="34" charset="0"/>
              </a:rPr>
              <a:t>(ii) telecommunication towers….”</a:t>
            </a:r>
          </a:p>
          <a:p>
            <a:pPr defTabSz="1219170" latinLnBrk="1"/>
            <a:endParaRPr lang="en-US" altLang="ko-KR" sz="2000" b="1" dirty="0">
              <a:solidFill>
                <a:schemeClr val="tx2"/>
              </a:solidFill>
              <a:latin typeface="Kobern Medium" panose="00000600000000000000" pitchFamily="50" charset="0"/>
              <a:cs typeface="Arial" panose="020B0604020202020204" pitchFamily="34" charset="0"/>
            </a:endParaRPr>
          </a:p>
        </p:txBody>
      </p:sp>
    </p:spTree>
    <p:extLst>
      <p:ext uri="{BB962C8B-B14F-4D97-AF65-F5344CB8AC3E}">
        <p14:creationId xmlns:p14="http://schemas.microsoft.com/office/powerpoint/2010/main" val="2174520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386D3-89EE-7AC1-EFA3-EB995549520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7C80B5-AAA6-8FEB-B0FD-42103C108383}"/>
              </a:ext>
            </a:extLst>
          </p:cNvPr>
          <p:cNvSpPr>
            <a:spLocks noGrp="1"/>
          </p:cNvSpPr>
          <p:nvPr>
            <p:ph type="body" sz="quarter" idx="13"/>
          </p:nvPr>
        </p:nvSpPr>
        <p:spPr/>
        <p:txBody>
          <a:bodyPr/>
          <a:lstStyle/>
          <a:p>
            <a:pPr algn="just">
              <a:buFont typeface="Wingdings" panose="05000000000000000000" pitchFamily="2" charset="2"/>
              <a:buChar char="§"/>
            </a:pPr>
            <a:r>
              <a:rPr lang="en-IN" sz="2400" dirty="0">
                <a:latin typeface="Kobern" panose="00000500000000000000" pitchFamily="50" charset="0"/>
              </a:rPr>
              <a:t>Delhi High Court in the case of </a:t>
            </a:r>
            <a:r>
              <a:rPr lang="en-IN" sz="2400" b="1" i="1" dirty="0">
                <a:latin typeface="Kobern" panose="00000500000000000000" pitchFamily="50" charset="0"/>
              </a:rPr>
              <a:t>Bharti Airtel Ltd. &amp; Ors. v. </a:t>
            </a:r>
            <a:r>
              <a:rPr lang="en-IN" sz="2400" b="1" i="1" dirty="0" err="1">
                <a:latin typeface="Kobern" panose="00000500000000000000" pitchFamily="50" charset="0"/>
              </a:rPr>
              <a:t>Commr</a:t>
            </a:r>
            <a:r>
              <a:rPr lang="en-IN" sz="2400" b="1" i="1" dirty="0">
                <a:latin typeface="Kobern" panose="00000500000000000000" pitchFamily="50" charset="0"/>
              </a:rPr>
              <a:t>. CGST Appeals-1, Delhi &amp; Ors. 2024 (12) TMI 998 – </a:t>
            </a:r>
            <a:r>
              <a:rPr lang="en-IN" sz="2400" dirty="0">
                <a:latin typeface="Kobern" panose="00000500000000000000" pitchFamily="50" charset="0"/>
              </a:rPr>
              <a:t>followed the </a:t>
            </a:r>
            <a:r>
              <a:rPr lang="en-IN" sz="2400" b="1" i="1" dirty="0">
                <a:latin typeface="Kobern" panose="00000500000000000000" pitchFamily="50" charset="0"/>
              </a:rPr>
              <a:t>Bharti Airtel (SC)</a:t>
            </a:r>
            <a:r>
              <a:rPr lang="en-IN" sz="2400" dirty="0">
                <a:latin typeface="Kobern" panose="00000500000000000000" pitchFamily="50" charset="0"/>
              </a:rPr>
              <a:t>  decision</a:t>
            </a:r>
          </a:p>
          <a:p>
            <a:pPr algn="just">
              <a:buFont typeface="Wingdings" panose="05000000000000000000" pitchFamily="2" charset="2"/>
              <a:buChar char="§"/>
            </a:pPr>
            <a:r>
              <a:rPr lang="en-IN" sz="2400" dirty="0">
                <a:latin typeface="Kobern" panose="00000500000000000000" pitchFamily="50" charset="0"/>
              </a:rPr>
              <a:t>Held that telecommunication towers would not fall within the ambit of Section 17(5)(d) of CGST Act.</a:t>
            </a:r>
          </a:p>
          <a:p>
            <a:pPr algn="just">
              <a:buFont typeface="Wingdings" panose="05000000000000000000" pitchFamily="2" charset="2"/>
              <a:buChar char="§"/>
            </a:pPr>
            <a:r>
              <a:rPr lang="en-IN" sz="2400" dirty="0">
                <a:latin typeface="Kobern" panose="00000500000000000000" pitchFamily="50" charset="0"/>
              </a:rPr>
              <a:t>Telecom towers are excluded from the ambit of expression “plant and machinery” as they neither qualify the permanency test nor can they be said to be ‘attached to the earth’.</a:t>
            </a:r>
          </a:p>
          <a:p>
            <a:pPr algn="just">
              <a:buFont typeface="Wingdings" panose="05000000000000000000" pitchFamily="2" charset="2"/>
              <a:buChar char="§"/>
            </a:pPr>
            <a:r>
              <a:rPr lang="en-IN" sz="2400" dirty="0">
                <a:latin typeface="Kobern" panose="00000500000000000000" pitchFamily="50" charset="0"/>
              </a:rPr>
              <a:t>Denial of ITC </a:t>
            </a:r>
            <a:r>
              <a:rPr lang="en-IN" sz="2400">
                <a:latin typeface="Kobern" panose="00000500000000000000" pitchFamily="50" charset="0"/>
              </a:rPr>
              <a:t>not sustainable.</a:t>
            </a:r>
            <a:endParaRPr lang="en-IN" sz="2400" dirty="0">
              <a:latin typeface="Kobern" panose="00000500000000000000" pitchFamily="50" charset="0"/>
            </a:endParaRPr>
          </a:p>
        </p:txBody>
      </p:sp>
      <p:sp>
        <p:nvSpPr>
          <p:cNvPr id="3" name="Text Placeholder 2">
            <a:extLst>
              <a:ext uri="{FF2B5EF4-FFF2-40B4-BE49-F238E27FC236}">
                <a16:creationId xmlns:a16="http://schemas.microsoft.com/office/drawing/2014/main" id="{F77CFC8D-76EB-05CD-CA36-3066EF4D883D}"/>
              </a:ext>
            </a:extLst>
          </p:cNvPr>
          <p:cNvSpPr>
            <a:spLocks noGrp="1"/>
          </p:cNvSpPr>
          <p:nvPr>
            <p:ph type="body" sz="quarter" idx="12"/>
          </p:nvPr>
        </p:nvSpPr>
        <p:spPr>
          <a:xfrm>
            <a:off x="532971" y="740703"/>
            <a:ext cx="11137237" cy="768085"/>
          </a:xfrm>
        </p:spPr>
        <p:txBody>
          <a:bodyPr>
            <a:normAutofit/>
          </a:bodyPr>
          <a:lstStyle/>
          <a:p>
            <a:r>
              <a:rPr lang="en-US" sz="3200" b="1" dirty="0">
                <a:latin typeface="Kobern" panose="00000500000000000000" pitchFamily="50" charset="0"/>
              </a:rPr>
              <a:t>Impact: Bharti Airtel (Delhi HC)</a:t>
            </a:r>
          </a:p>
        </p:txBody>
      </p:sp>
    </p:spTree>
    <p:extLst>
      <p:ext uri="{BB962C8B-B14F-4D97-AF65-F5344CB8AC3E}">
        <p14:creationId xmlns:p14="http://schemas.microsoft.com/office/powerpoint/2010/main" val="352312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C5916-DB8F-C7E1-C49C-F62E8647AC5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DB22CA-D875-9BDF-3FD2-69A7E9E39AA2}"/>
              </a:ext>
            </a:extLst>
          </p:cNvPr>
          <p:cNvSpPr>
            <a:spLocks noGrp="1"/>
          </p:cNvSpPr>
          <p:nvPr>
            <p:ph type="body" sz="quarter" idx="13"/>
          </p:nvPr>
        </p:nvSpPr>
        <p:spPr/>
        <p:txBody>
          <a:bodyPr/>
          <a:lstStyle/>
          <a:p>
            <a:pPr>
              <a:lnSpc>
                <a:spcPct val="150000"/>
              </a:lnSpc>
              <a:buFont typeface="Wingdings" panose="05000000000000000000" pitchFamily="2" charset="2"/>
              <a:buChar char="§"/>
            </a:pPr>
            <a:r>
              <a:rPr lang="en-US" sz="2400" dirty="0">
                <a:latin typeface="Kobern" panose="00000500000000000000" pitchFamily="50" charset="0"/>
              </a:rPr>
              <a:t>ITC on Storage Tanks and Silos               </a:t>
            </a:r>
          </a:p>
          <a:p>
            <a:pPr>
              <a:lnSpc>
                <a:spcPct val="150000"/>
              </a:lnSpc>
              <a:buFont typeface="Wingdings" panose="05000000000000000000" pitchFamily="2" charset="2"/>
              <a:buChar char="§"/>
            </a:pPr>
            <a:r>
              <a:rPr lang="en-US" sz="2400" dirty="0">
                <a:latin typeface="Kobern" panose="00000500000000000000" pitchFamily="50" charset="0"/>
              </a:rPr>
              <a:t>ITC on Pre-fabricated Buildings</a:t>
            </a:r>
          </a:p>
          <a:p>
            <a:pPr>
              <a:lnSpc>
                <a:spcPct val="150000"/>
              </a:lnSpc>
              <a:buFont typeface="Wingdings" panose="05000000000000000000" pitchFamily="2" charset="2"/>
              <a:buChar char="§"/>
            </a:pPr>
            <a:r>
              <a:rPr lang="en-US" sz="2400" dirty="0">
                <a:latin typeface="Kobern" panose="00000500000000000000" pitchFamily="50" charset="0"/>
              </a:rPr>
              <a:t>ITC on Aluminum Cabins</a:t>
            </a:r>
          </a:p>
          <a:p>
            <a:pPr>
              <a:lnSpc>
                <a:spcPct val="150000"/>
              </a:lnSpc>
              <a:buFont typeface="Wingdings" panose="05000000000000000000" pitchFamily="2" charset="2"/>
              <a:buChar char="§"/>
            </a:pPr>
            <a:r>
              <a:rPr lang="en-US" sz="2400" dirty="0">
                <a:latin typeface="Kobern" panose="00000500000000000000" pitchFamily="50" charset="0"/>
              </a:rPr>
              <a:t>ITC on  Shelters and other Structural Supports</a:t>
            </a:r>
          </a:p>
          <a:p>
            <a:pPr>
              <a:lnSpc>
                <a:spcPct val="150000"/>
              </a:lnSpc>
              <a:buFont typeface="Wingdings" panose="05000000000000000000" pitchFamily="2" charset="2"/>
              <a:buChar char="§"/>
            </a:pPr>
            <a:endParaRPr lang="en-US" sz="2400" dirty="0">
              <a:latin typeface="Kobern" panose="00000500000000000000" pitchFamily="50" charset="0"/>
            </a:endParaRPr>
          </a:p>
        </p:txBody>
      </p:sp>
      <p:sp>
        <p:nvSpPr>
          <p:cNvPr id="3" name="Text Placeholder 2">
            <a:extLst>
              <a:ext uri="{FF2B5EF4-FFF2-40B4-BE49-F238E27FC236}">
                <a16:creationId xmlns:a16="http://schemas.microsoft.com/office/drawing/2014/main" id="{C6CB01D7-3D31-005B-2226-538373A6ED68}"/>
              </a:ext>
            </a:extLst>
          </p:cNvPr>
          <p:cNvSpPr>
            <a:spLocks noGrp="1"/>
          </p:cNvSpPr>
          <p:nvPr>
            <p:ph type="body" sz="quarter" idx="12"/>
          </p:nvPr>
        </p:nvSpPr>
        <p:spPr>
          <a:xfrm>
            <a:off x="532971" y="740703"/>
            <a:ext cx="11137237" cy="768085"/>
          </a:xfrm>
        </p:spPr>
        <p:txBody>
          <a:bodyPr>
            <a:normAutofit/>
          </a:bodyPr>
          <a:lstStyle/>
          <a:p>
            <a:r>
              <a:rPr lang="en-US" sz="3200" b="1" dirty="0">
                <a:latin typeface="Kobern" panose="00000500000000000000" pitchFamily="50" charset="0"/>
              </a:rPr>
              <a:t>Impact: Other items</a:t>
            </a:r>
          </a:p>
        </p:txBody>
      </p:sp>
    </p:spTree>
    <p:extLst>
      <p:ext uri="{BB962C8B-B14F-4D97-AF65-F5344CB8AC3E}">
        <p14:creationId xmlns:p14="http://schemas.microsoft.com/office/powerpoint/2010/main" val="1941432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35710-8C7E-6385-F300-621595A0A2A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229F9F2-81F3-AA0B-4E65-952EC6B76E1E}"/>
              </a:ext>
            </a:extLst>
          </p:cNvPr>
          <p:cNvSpPr>
            <a:spLocks noGrp="1"/>
          </p:cNvSpPr>
          <p:nvPr>
            <p:ph type="body" sz="quarter" idx="12"/>
          </p:nvPr>
        </p:nvSpPr>
        <p:spPr/>
        <p:txBody>
          <a:bodyPr/>
          <a:lstStyle/>
          <a:p>
            <a:r>
              <a:rPr lang="en-US" sz="4267" dirty="0">
                <a:latin typeface="Kobern" panose="00000500000000000000" pitchFamily="50" charset="0"/>
              </a:rPr>
              <a:t>Two Stage Analysis with Safari Retreats</a:t>
            </a:r>
            <a:endParaRPr lang="en-IN" sz="4267" dirty="0">
              <a:latin typeface="Kobern" panose="00000500000000000000" pitchFamily="50" charset="0"/>
            </a:endParaRPr>
          </a:p>
        </p:txBody>
      </p:sp>
    </p:spTree>
    <p:extLst>
      <p:ext uri="{BB962C8B-B14F-4D97-AF65-F5344CB8AC3E}">
        <p14:creationId xmlns:p14="http://schemas.microsoft.com/office/powerpoint/2010/main" val="24442742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D0502-7662-1E72-BCE8-91BB3EB3CA5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FB976CD-0D62-7337-B802-A0BBC51FE98F}"/>
              </a:ext>
            </a:extLst>
          </p:cNvPr>
          <p:cNvSpPr>
            <a:spLocks noGrp="1"/>
          </p:cNvSpPr>
          <p:nvPr>
            <p:ph type="body" sz="quarter" idx="12"/>
          </p:nvPr>
        </p:nvSpPr>
        <p:spPr>
          <a:xfrm>
            <a:off x="470505" y="562769"/>
            <a:ext cx="11250990" cy="768085"/>
          </a:xfrm>
          <a:ln>
            <a:solidFill>
              <a:schemeClr val="bg1"/>
            </a:solidFill>
          </a:ln>
        </p:spPr>
        <p:txBody>
          <a:bodyPr>
            <a:normAutofit fontScale="92500" lnSpcReduction="20000"/>
          </a:bodyPr>
          <a:lstStyle/>
          <a:p>
            <a:r>
              <a:rPr lang="en-US" sz="3200" b="1" dirty="0">
                <a:latin typeface="Kobern" panose="00000500000000000000" pitchFamily="50" charset="0"/>
              </a:rPr>
              <a:t>Revisit positions – 17(5)(c) and (d) in view of Bharti Airtel and Safari Retreats</a:t>
            </a:r>
          </a:p>
        </p:txBody>
      </p:sp>
      <p:sp>
        <p:nvSpPr>
          <p:cNvPr id="6" name="Rounded Rectangle 12">
            <a:extLst>
              <a:ext uri="{FF2B5EF4-FFF2-40B4-BE49-F238E27FC236}">
                <a16:creationId xmlns:a16="http://schemas.microsoft.com/office/drawing/2014/main" id="{B1886C43-7927-D1DC-B9E6-5EC455AF723B}"/>
              </a:ext>
            </a:extLst>
          </p:cNvPr>
          <p:cNvSpPr/>
          <p:nvPr/>
        </p:nvSpPr>
        <p:spPr>
          <a:xfrm>
            <a:off x="394254" y="3652166"/>
            <a:ext cx="5003655" cy="1158108"/>
          </a:xfrm>
          <a:prstGeom prst="roundRect">
            <a:avLst>
              <a:gd name="adj" fmla="val 6651"/>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en-US" sz="2400">
              <a:solidFill>
                <a:schemeClr val="tx2"/>
              </a:solidFill>
              <a:latin typeface="Kobern" panose="00000500000000000000" pitchFamily="50" charset="0"/>
            </a:endParaRPr>
          </a:p>
        </p:txBody>
      </p:sp>
      <p:sp>
        <p:nvSpPr>
          <p:cNvPr id="7" name="TextBox 6">
            <a:extLst>
              <a:ext uri="{FF2B5EF4-FFF2-40B4-BE49-F238E27FC236}">
                <a16:creationId xmlns:a16="http://schemas.microsoft.com/office/drawing/2014/main" id="{27DD65EA-6B4C-44E6-4CB9-DE5BCA07B106}"/>
              </a:ext>
            </a:extLst>
          </p:cNvPr>
          <p:cNvSpPr txBox="1"/>
          <p:nvPr/>
        </p:nvSpPr>
        <p:spPr>
          <a:xfrm>
            <a:off x="422039" y="3848667"/>
            <a:ext cx="4798887" cy="748795"/>
          </a:xfrm>
          <a:prstGeom prst="rect">
            <a:avLst/>
          </a:prstGeom>
          <a:noFill/>
          <a:ln>
            <a:noFill/>
          </a:ln>
        </p:spPr>
        <p:txBody>
          <a:bodyPr wrap="square">
            <a:spAutoFit/>
          </a:bodyPr>
          <a:lstStyle/>
          <a:p>
            <a:pPr algn="ctr" defTabSz="1219170" latinLnBrk="1"/>
            <a:r>
              <a:rPr lang="en-US" sz="2133" dirty="0">
                <a:solidFill>
                  <a:schemeClr val="bg1"/>
                </a:solidFill>
                <a:latin typeface="Kobern" panose="00000500000000000000" pitchFamily="50" charset="0"/>
              </a:rPr>
              <a:t>Whether a “Plant &amp; Machinery” in terms of Explanation to Section 17?</a:t>
            </a:r>
            <a:endParaRPr lang="en-IN" sz="2133" dirty="0">
              <a:solidFill>
                <a:schemeClr val="bg1"/>
              </a:solidFill>
              <a:latin typeface="Kobern" panose="00000500000000000000" pitchFamily="50" charset="0"/>
            </a:endParaRPr>
          </a:p>
        </p:txBody>
      </p:sp>
      <p:sp>
        <p:nvSpPr>
          <p:cNvPr id="8" name="Rounded Rectangle 1">
            <a:extLst>
              <a:ext uri="{FF2B5EF4-FFF2-40B4-BE49-F238E27FC236}">
                <a16:creationId xmlns:a16="http://schemas.microsoft.com/office/drawing/2014/main" id="{9553341F-65C5-DE9E-B01B-0F0E007248D6}"/>
              </a:ext>
            </a:extLst>
          </p:cNvPr>
          <p:cNvSpPr/>
          <p:nvPr/>
        </p:nvSpPr>
        <p:spPr>
          <a:xfrm>
            <a:off x="507872" y="1454630"/>
            <a:ext cx="4213843" cy="1391139"/>
          </a:xfrm>
          <a:prstGeom prst="roundRect">
            <a:avLst>
              <a:gd name="adj" fmla="val 7486"/>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endParaRPr lang="en-US" sz="2400">
              <a:solidFill>
                <a:schemeClr val="tx2"/>
              </a:solidFill>
              <a:latin typeface="Kobern" panose="00000500000000000000" pitchFamily="50" charset="0"/>
            </a:endParaRPr>
          </a:p>
        </p:txBody>
      </p:sp>
      <p:sp>
        <p:nvSpPr>
          <p:cNvPr id="10" name="TextBox 9">
            <a:extLst>
              <a:ext uri="{FF2B5EF4-FFF2-40B4-BE49-F238E27FC236}">
                <a16:creationId xmlns:a16="http://schemas.microsoft.com/office/drawing/2014/main" id="{BEE171AE-7785-4AF0-2BCF-2D38CF594229}"/>
              </a:ext>
            </a:extLst>
          </p:cNvPr>
          <p:cNvSpPr txBox="1"/>
          <p:nvPr/>
        </p:nvSpPr>
        <p:spPr>
          <a:xfrm>
            <a:off x="5871994" y="1796687"/>
            <a:ext cx="5413695" cy="748795"/>
          </a:xfrm>
          <a:prstGeom prst="rect">
            <a:avLst/>
          </a:prstGeom>
          <a:noFill/>
          <a:ln>
            <a:noFill/>
          </a:ln>
        </p:spPr>
        <p:txBody>
          <a:bodyPr wrap="square" rtlCol="0">
            <a:spAutoFit/>
          </a:bodyPr>
          <a:lstStyle/>
          <a:p>
            <a:pPr defTabSz="1219170" latinLnBrk="1"/>
            <a:r>
              <a:rPr lang="en-US" sz="2133" dirty="0">
                <a:solidFill>
                  <a:schemeClr val="tx2"/>
                </a:solidFill>
                <a:latin typeface="Kobern" panose="00000500000000000000" pitchFamily="50" charset="0"/>
              </a:rPr>
              <a:t>ITC available </a:t>
            </a:r>
          </a:p>
          <a:p>
            <a:pPr defTabSz="1219170" latinLnBrk="1"/>
            <a:r>
              <a:rPr lang="en-US" sz="2133" dirty="0">
                <a:solidFill>
                  <a:schemeClr val="tx2"/>
                </a:solidFill>
                <a:latin typeface="Kobern" panose="00000500000000000000" pitchFamily="50" charset="0"/>
              </a:rPr>
              <a:t>(not restricted under 17(5)(c) and (d)</a:t>
            </a:r>
            <a:endParaRPr lang="en-IN" sz="2133" dirty="0">
              <a:solidFill>
                <a:schemeClr val="tx2"/>
              </a:solidFill>
              <a:latin typeface="Kobern" panose="00000500000000000000" pitchFamily="50" charset="0"/>
            </a:endParaRPr>
          </a:p>
        </p:txBody>
      </p:sp>
      <p:sp>
        <p:nvSpPr>
          <p:cNvPr id="11" name="TextBox 10">
            <a:extLst>
              <a:ext uri="{FF2B5EF4-FFF2-40B4-BE49-F238E27FC236}">
                <a16:creationId xmlns:a16="http://schemas.microsoft.com/office/drawing/2014/main" id="{663626B0-5BE5-5AE7-A495-F1F50AE3E3E4}"/>
              </a:ext>
            </a:extLst>
          </p:cNvPr>
          <p:cNvSpPr txBox="1"/>
          <p:nvPr/>
        </p:nvSpPr>
        <p:spPr>
          <a:xfrm>
            <a:off x="4741239" y="1651825"/>
            <a:ext cx="939568" cy="461665"/>
          </a:xfrm>
          <a:prstGeom prst="rect">
            <a:avLst/>
          </a:prstGeom>
          <a:noFill/>
          <a:ln>
            <a:noFill/>
          </a:ln>
        </p:spPr>
        <p:txBody>
          <a:bodyPr wrap="square" rtlCol="0">
            <a:spAutoFit/>
          </a:bodyPr>
          <a:lstStyle/>
          <a:p>
            <a:pPr defTabSz="1219170" latinLnBrk="1"/>
            <a:r>
              <a:rPr lang="en-US" sz="2400" dirty="0">
                <a:solidFill>
                  <a:schemeClr val="tx2"/>
                </a:solidFill>
                <a:latin typeface="Kobern" panose="00000500000000000000" pitchFamily="50" charset="0"/>
              </a:rPr>
              <a:t>Yes</a:t>
            </a:r>
            <a:endParaRPr lang="en-IN" sz="2400" dirty="0">
              <a:solidFill>
                <a:schemeClr val="tx2"/>
              </a:solidFill>
              <a:latin typeface="Kobern" panose="00000500000000000000" pitchFamily="50" charset="0"/>
            </a:endParaRPr>
          </a:p>
        </p:txBody>
      </p:sp>
      <p:sp>
        <p:nvSpPr>
          <p:cNvPr id="12" name="TextBox 11">
            <a:extLst>
              <a:ext uri="{FF2B5EF4-FFF2-40B4-BE49-F238E27FC236}">
                <a16:creationId xmlns:a16="http://schemas.microsoft.com/office/drawing/2014/main" id="{8341BE3C-37F5-A716-9917-03DD004EA1D9}"/>
              </a:ext>
            </a:extLst>
          </p:cNvPr>
          <p:cNvSpPr txBox="1"/>
          <p:nvPr/>
        </p:nvSpPr>
        <p:spPr>
          <a:xfrm>
            <a:off x="2670715" y="2838123"/>
            <a:ext cx="939568" cy="461665"/>
          </a:xfrm>
          <a:prstGeom prst="rect">
            <a:avLst/>
          </a:prstGeom>
          <a:noFill/>
          <a:ln>
            <a:noFill/>
          </a:ln>
        </p:spPr>
        <p:txBody>
          <a:bodyPr wrap="square" rtlCol="0">
            <a:spAutoFit/>
          </a:bodyPr>
          <a:lstStyle/>
          <a:p>
            <a:pPr defTabSz="1219170" latinLnBrk="1"/>
            <a:r>
              <a:rPr lang="en-US" sz="2400" dirty="0">
                <a:solidFill>
                  <a:schemeClr val="tx2"/>
                </a:solidFill>
                <a:latin typeface="Kobern" panose="00000500000000000000" pitchFamily="50" charset="0"/>
              </a:rPr>
              <a:t>No</a:t>
            </a:r>
            <a:endParaRPr lang="en-IN" sz="2400" dirty="0">
              <a:solidFill>
                <a:schemeClr val="tx2"/>
              </a:solidFill>
              <a:latin typeface="Kobern" panose="00000500000000000000" pitchFamily="50" charset="0"/>
            </a:endParaRPr>
          </a:p>
        </p:txBody>
      </p:sp>
      <p:cxnSp>
        <p:nvCxnSpPr>
          <p:cNvPr id="13" name="Straight Connector 12">
            <a:extLst>
              <a:ext uri="{FF2B5EF4-FFF2-40B4-BE49-F238E27FC236}">
                <a16:creationId xmlns:a16="http://schemas.microsoft.com/office/drawing/2014/main" id="{4FA9E669-90E6-2064-8DDE-DE27DF475D52}"/>
              </a:ext>
            </a:extLst>
          </p:cNvPr>
          <p:cNvCxnSpPr/>
          <p:nvPr/>
        </p:nvCxnSpPr>
        <p:spPr>
          <a:xfrm>
            <a:off x="1935060" y="3310855"/>
            <a:ext cx="7225717"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CB16D26-1C18-55A8-AF89-577689ADCC0B}"/>
              </a:ext>
            </a:extLst>
          </p:cNvPr>
          <p:cNvCxnSpPr>
            <a:cxnSpLocks/>
          </p:cNvCxnSpPr>
          <p:nvPr/>
        </p:nvCxnSpPr>
        <p:spPr>
          <a:xfrm>
            <a:off x="1935060" y="3310855"/>
            <a:ext cx="0" cy="391487"/>
          </a:xfrm>
          <a:prstGeom prst="straightConnector1">
            <a:avLst/>
          </a:prstGeom>
          <a:ln w="9525">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BE7B0B-2816-5819-38FA-9F2E24EE67C5}"/>
              </a:ext>
            </a:extLst>
          </p:cNvPr>
          <p:cNvSpPr txBox="1"/>
          <p:nvPr/>
        </p:nvSpPr>
        <p:spPr>
          <a:xfrm>
            <a:off x="2670715" y="4836264"/>
            <a:ext cx="939568" cy="461665"/>
          </a:xfrm>
          <a:prstGeom prst="rect">
            <a:avLst/>
          </a:prstGeom>
          <a:noFill/>
          <a:ln>
            <a:noFill/>
          </a:ln>
        </p:spPr>
        <p:txBody>
          <a:bodyPr wrap="square" rtlCol="0">
            <a:spAutoFit/>
          </a:bodyPr>
          <a:lstStyle/>
          <a:p>
            <a:pPr defTabSz="1219170" latinLnBrk="1"/>
            <a:r>
              <a:rPr lang="en-US" sz="2400" dirty="0">
                <a:solidFill>
                  <a:schemeClr val="tx2"/>
                </a:solidFill>
                <a:latin typeface="Kobern" panose="00000500000000000000" pitchFamily="50" charset="0"/>
              </a:rPr>
              <a:t>Yes</a:t>
            </a:r>
            <a:endParaRPr lang="en-IN" sz="2400" dirty="0">
              <a:solidFill>
                <a:schemeClr val="tx2"/>
              </a:solidFill>
              <a:latin typeface="Kobern" panose="00000500000000000000" pitchFamily="50" charset="0"/>
            </a:endParaRPr>
          </a:p>
        </p:txBody>
      </p:sp>
      <p:sp>
        <p:nvSpPr>
          <p:cNvPr id="16" name="TextBox 15">
            <a:extLst>
              <a:ext uri="{FF2B5EF4-FFF2-40B4-BE49-F238E27FC236}">
                <a16:creationId xmlns:a16="http://schemas.microsoft.com/office/drawing/2014/main" id="{F46DA89C-DB78-42B3-92D1-FDE7A9FE038E}"/>
              </a:ext>
            </a:extLst>
          </p:cNvPr>
          <p:cNvSpPr txBox="1"/>
          <p:nvPr/>
        </p:nvSpPr>
        <p:spPr>
          <a:xfrm>
            <a:off x="9204656" y="4836264"/>
            <a:ext cx="939568" cy="461665"/>
          </a:xfrm>
          <a:prstGeom prst="rect">
            <a:avLst/>
          </a:prstGeom>
          <a:noFill/>
          <a:ln>
            <a:noFill/>
          </a:ln>
        </p:spPr>
        <p:txBody>
          <a:bodyPr wrap="square" rtlCol="0">
            <a:spAutoFit/>
          </a:bodyPr>
          <a:lstStyle/>
          <a:p>
            <a:pPr defTabSz="1219170" latinLnBrk="1"/>
            <a:r>
              <a:rPr lang="en-US" sz="2400" dirty="0">
                <a:solidFill>
                  <a:schemeClr val="tx2"/>
                </a:solidFill>
                <a:latin typeface="Kobern" panose="00000500000000000000" pitchFamily="50" charset="0"/>
              </a:rPr>
              <a:t>Yes</a:t>
            </a:r>
            <a:endParaRPr lang="en-IN" sz="2400" dirty="0">
              <a:solidFill>
                <a:schemeClr val="tx2"/>
              </a:solidFill>
              <a:latin typeface="Kobern" panose="00000500000000000000" pitchFamily="50" charset="0"/>
            </a:endParaRPr>
          </a:p>
        </p:txBody>
      </p:sp>
      <p:sp>
        <p:nvSpPr>
          <p:cNvPr id="17" name="TextBox 16">
            <a:extLst>
              <a:ext uri="{FF2B5EF4-FFF2-40B4-BE49-F238E27FC236}">
                <a16:creationId xmlns:a16="http://schemas.microsoft.com/office/drawing/2014/main" id="{0E35DE24-8DCF-C77D-DCAA-5E2DD120AD3B}"/>
              </a:ext>
            </a:extLst>
          </p:cNvPr>
          <p:cNvSpPr txBox="1"/>
          <p:nvPr/>
        </p:nvSpPr>
        <p:spPr>
          <a:xfrm>
            <a:off x="7650105" y="5473762"/>
            <a:ext cx="3109101" cy="748795"/>
          </a:xfrm>
          <a:prstGeom prst="rect">
            <a:avLst/>
          </a:prstGeom>
          <a:noFill/>
          <a:ln>
            <a:noFill/>
          </a:ln>
        </p:spPr>
        <p:txBody>
          <a:bodyPr wrap="square" rtlCol="0">
            <a:spAutoFit/>
          </a:bodyPr>
          <a:lstStyle/>
          <a:p>
            <a:pPr algn="ctr" defTabSz="1219170" latinLnBrk="1"/>
            <a:r>
              <a:rPr lang="en-US" sz="2133" dirty="0">
                <a:solidFill>
                  <a:schemeClr val="tx2"/>
                </a:solidFill>
                <a:latin typeface="Kobern" panose="00000500000000000000" pitchFamily="50" charset="0"/>
              </a:rPr>
              <a:t>ITC not restricted under Section 17(5)(d)</a:t>
            </a:r>
            <a:endParaRPr lang="en-IN" sz="2133" dirty="0">
              <a:solidFill>
                <a:schemeClr val="tx2"/>
              </a:solidFill>
              <a:latin typeface="Kobern" panose="00000500000000000000" pitchFamily="50" charset="0"/>
            </a:endParaRPr>
          </a:p>
        </p:txBody>
      </p:sp>
      <p:sp>
        <p:nvSpPr>
          <p:cNvPr id="18" name="TextBox 17">
            <a:extLst>
              <a:ext uri="{FF2B5EF4-FFF2-40B4-BE49-F238E27FC236}">
                <a16:creationId xmlns:a16="http://schemas.microsoft.com/office/drawing/2014/main" id="{CD88B29C-1897-59FA-E19C-32572C660B33}"/>
              </a:ext>
            </a:extLst>
          </p:cNvPr>
          <p:cNvSpPr txBox="1"/>
          <p:nvPr/>
        </p:nvSpPr>
        <p:spPr>
          <a:xfrm>
            <a:off x="1257836" y="5488506"/>
            <a:ext cx="3109108" cy="748795"/>
          </a:xfrm>
          <a:prstGeom prst="rect">
            <a:avLst/>
          </a:prstGeom>
          <a:noFill/>
          <a:ln>
            <a:noFill/>
          </a:ln>
        </p:spPr>
        <p:txBody>
          <a:bodyPr wrap="square" rtlCol="0">
            <a:spAutoFit/>
          </a:bodyPr>
          <a:lstStyle/>
          <a:p>
            <a:pPr algn="ctr" defTabSz="1219170" latinLnBrk="1"/>
            <a:r>
              <a:rPr lang="en-US" sz="2133" dirty="0">
                <a:solidFill>
                  <a:schemeClr val="tx2"/>
                </a:solidFill>
                <a:latin typeface="Kobern" panose="00000500000000000000" pitchFamily="50" charset="0"/>
              </a:rPr>
              <a:t>ITC not restricted under Section 17(5)(c) and (d)</a:t>
            </a:r>
            <a:endParaRPr lang="en-IN" sz="2133" dirty="0">
              <a:solidFill>
                <a:schemeClr val="tx2"/>
              </a:solidFill>
              <a:latin typeface="Kobern" panose="00000500000000000000" pitchFamily="50" charset="0"/>
            </a:endParaRPr>
          </a:p>
        </p:txBody>
      </p:sp>
      <p:sp>
        <p:nvSpPr>
          <p:cNvPr id="19" name="TextBox 18">
            <a:extLst>
              <a:ext uri="{FF2B5EF4-FFF2-40B4-BE49-F238E27FC236}">
                <a16:creationId xmlns:a16="http://schemas.microsoft.com/office/drawing/2014/main" id="{3D7F7B72-70F0-974B-5C5F-DB4BC0BF50FD}"/>
              </a:ext>
            </a:extLst>
          </p:cNvPr>
          <p:cNvSpPr txBox="1"/>
          <p:nvPr/>
        </p:nvSpPr>
        <p:spPr>
          <a:xfrm>
            <a:off x="664904" y="1739599"/>
            <a:ext cx="3702040" cy="748795"/>
          </a:xfrm>
          <a:prstGeom prst="rect">
            <a:avLst/>
          </a:prstGeom>
          <a:noFill/>
          <a:ln>
            <a:noFill/>
          </a:ln>
        </p:spPr>
        <p:txBody>
          <a:bodyPr wrap="square">
            <a:spAutoFit/>
          </a:bodyPr>
          <a:lstStyle/>
          <a:p>
            <a:pPr algn="ctr" defTabSz="1219170" latinLnBrk="1"/>
            <a:r>
              <a:rPr lang="en-US" sz="2133" dirty="0">
                <a:solidFill>
                  <a:schemeClr val="bg1"/>
                </a:solidFill>
                <a:latin typeface="Kobern" panose="00000500000000000000" pitchFamily="50" charset="0"/>
              </a:rPr>
              <a:t>Whether movable in view of Bharti Airtel Judgement?</a:t>
            </a:r>
            <a:endParaRPr lang="en-IN" sz="2133" dirty="0">
              <a:solidFill>
                <a:schemeClr val="bg1"/>
              </a:solidFill>
              <a:latin typeface="Kobern" panose="00000500000000000000" pitchFamily="50" charset="0"/>
            </a:endParaRPr>
          </a:p>
        </p:txBody>
      </p:sp>
      <p:sp>
        <p:nvSpPr>
          <p:cNvPr id="20" name="Rounded Rectangle 17">
            <a:extLst>
              <a:ext uri="{FF2B5EF4-FFF2-40B4-BE49-F238E27FC236}">
                <a16:creationId xmlns:a16="http://schemas.microsoft.com/office/drawing/2014/main" id="{A365A6D6-CFCB-23F6-AA72-14E501B57B97}"/>
              </a:ext>
            </a:extLst>
          </p:cNvPr>
          <p:cNvSpPr/>
          <p:nvPr/>
        </p:nvSpPr>
        <p:spPr>
          <a:xfrm>
            <a:off x="6950649" y="3666912"/>
            <a:ext cx="4335040" cy="1158108"/>
          </a:xfrm>
          <a:prstGeom prst="roundRect">
            <a:avLst>
              <a:gd name="adj" fmla="val 6651"/>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latinLnBrk="1"/>
            <a:r>
              <a:rPr lang="en-US" sz="2133" dirty="0">
                <a:solidFill>
                  <a:schemeClr val="bg1"/>
                </a:solidFill>
                <a:latin typeface="Kobern" panose="00000500000000000000" pitchFamily="50" charset="0"/>
              </a:rPr>
              <a:t>Whether not on own account in </a:t>
            </a:r>
          </a:p>
          <a:p>
            <a:pPr algn="ctr" defTabSz="1219170" latinLnBrk="1"/>
            <a:r>
              <a:rPr lang="en-US" sz="2133" dirty="0">
                <a:solidFill>
                  <a:schemeClr val="bg1"/>
                </a:solidFill>
                <a:latin typeface="Kobern" panose="00000500000000000000" pitchFamily="50" charset="0"/>
              </a:rPr>
              <a:t>view of Safari Retreats </a:t>
            </a:r>
          </a:p>
          <a:p>
            <a:pPr algn="ctr" defTabSz="1219170" latinLnBrk="1"/>
            <a:r>
              <a:rPr lang="en-US" sz="2133" dirty="0">
                <a:solidFill>
                  <a:schemeClr val="bg1"/>
                </a:solidFill>
                <a:latin typeface="Kobern" panose="00000500000000000000" pitchFamily="50" charset="0"/>
              </a:rPr>
              <a:t>Judgement?</a:t>
            </a:r>
            <a:endParaRPr lang="en-IN" sz="2133" dirty="0">
              <a:solidFill>
                <a:schemeClr val="bg1"/>
              </a:solidFill>
              <a:latin typeface="Kobern" panose="00000500000000000000" pitchFamily="50" charset="0"/>
            </a:endParaRPr>
          </a:p>
        </p:txBody>
      </p:sp>
      <p:cxnSp>
        <p:nvCxnSpPr>
          <p:cNvPr id="21" name="Straight Arrow Connector 20">
            <a:extLst>
              <a:ext uri="{FF2B5EF4-FFF2-40B4-BE49-F238E27FC236}">
                <a16:creationId xmlns:a16="http://schemas.microsoft.com/office/drawing/2014/main" id="{CA3BFB28-FF6D-F3BE-410A-979B98DF2FEA}"/>
              </a:ext>
            </a:extLst>
          </p:cNvPr>
          <p:cNvCxnSpPr/>
          <p:nvPr/>
        </p:nvCxnSpPr>
        <p:spPr>
          <a:xfrm>
            <a:off x="9160777" y="3310855"/>
            <a:ext cx="0" cy="391487"/>
          </a:xfrm>
          <a:prstGeom prst="straightConnector1">
            <a:avLst/>
          </a:prstGeom>
          <a:ln w="9525">
            <a:solidFill>
              <a:schemeClr val="tx1"/>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0D5BEE7-F780-A853-A6E2-328C3D54902B}"/>
              </a:ext>
            </a:extLst>
          </p:cNvPr>
          <p:cNvCxnSpPr>
            <a:cxnSpLocks/>
            <a:endCxn id="10" idx="1"/>
          </p:cNvCxnSpPr>
          <p:nvPr/>
        </p:nvCxnSpPr>
        <p:spPr>
          <a:xfrm>
            <a:off x="4721715" y="2171085"/>
            <a:ext cx="115027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8407130-35CE-6F5B-47E1-860AEB283608}"/>
              </a:ext>
            </a:extLst>
          </p:cNvPr>
          <p:cNvCxnSpPr>
            <a:cxnSpLocks/>
          </p:cNvCxnSpPr>
          <p:nvPr/>
        </p:nvCxnSpPr>
        <p:spPr>
          <a:xfrm>
            <a:off x="2515924" y="2869332"/>
            <a:ext cx="0" cy="4000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65CAC2E-0BC6-18A0-D4DB-4D4B9DF127D0}"/>
              </a:ext>
            </a:extLst>
          </p:cNvPr>
          <p:cNvCxnSpPr>
            <a:cxnSpLocks/>
          </p:cNvCxnSpPr>
          <p:nvPr/>
        </p:nvCxnSpPr>
        <p:spPr>
          <a:xfrm>
            <a:off x="2515924" y="4825020"/>
            <a:ext cx="0" cy="6494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E6B77B8-E8ED-E11D-C1AE-4BDC9EFAF637}"/>
              </a:ext>
            </a:extLst>
          </p:cNvPr>
          <p:cNvCxnSpPr>
            <a:cxnSpLocks/>
            <a:stCxn id="20" idx="2"/>
          </p:cNvCxnSpPr>
          <p:nvPr/>
        </p:nvCxnSpPr>
        <p:spPr>
          <a:xfrm>
            <a:off x="9118169" y="4825020"/>
            <a:ext cx="0" cy="6494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744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ADF4F-08EE-FB7A-79EA-845974414BB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156AD6F-A4F5-719D-19EB-A31E7CD881A3}"/>
              </a:ext>
            </a:extLst>
          </p:cNvPr>
          <p:cNvSpPr>
            <a:spLocks noGrp="1"/>
          </p:cNvSpPr>
          <p:nvPr>
            <p:ph type="body" sz="quarter" idx="10"/>
          </p:nvPr>
        </p:nvSpPr>
        <p:spPr>
          <a:xfrm>
            <a:off x="910878" y="3429001"/>
            <a:ext cx="10182721" cy="475961"/>
          </a:xfrm>
        </p:spPr>
        <p:txBody>
          <a:bodyPr/>
          <a:lstStyle/>
          <a:p>
            <a:r>
              <a:rPr lang="en-IN" dirty="0">
                <a:solidFill>
                  <a:schemeClr val="bg1"/>
                </a:solidFill>
              </a:rPr>
              <a:t>Rule 96(10)</a:t>
            </a:r>
          </a:p>
        </p:txBody>
      </p:sp>
      <p:sp>
        <p:nvSpPr>
          <p:cNvPr id="2" name="Text Placeholder 1">
            <a:extLst>
              <a:ext uri="{FF2B5EF4-FFF2-40B4-BE49-F238E27FC236}">
                <a16:creationId xmlns:a16="http://schemas.microsoft.com/office/drawing/2014/main" id="{92686A13-9A88-DB19-67C0-DCBD8880804E}"/>
              </a:ext>
            </a:extLst>
          </p:cNvPr>
          <p:cNvSpPr>
            <a:spLocks noGrp="1"/>
          </p:cNvSpPr>
          <p:nvPr>
            <p:ph type="body" sz="quarter" idx="12"/>
          </p:nvPr>
        </p:nvSpPr>
        <p:spPr>
          <a:xfrm>
            <a:off x="910877" y="2472691"/>
            <a:ext cx="10182721" cy="805056"/>
          </a:xfrm>
        </p:spPr>
        <p:txBody>
          <a:bodyPr>
            <a:noAutofit/>
          </a:bodyPr>
          <a:lstStyle/>
          <a:p>
            <a:endParaRPr lang="en-US" sz="4000" b="1" dirty="0">
              <a:latin typeface="Kobern" panose="00000500000000000000" pitchFamily="50" charset="0"/>
              <a:cs typeface="Times New Roman" panose="02020603050405020304" pitchFamily="18" charset="0"/>
            </a:endParaRPr>
          </a:p>
          <a:p>
            <a:r>
              <a:rPr lang="en-US" sz="4000" b="1" dirty="0">
                <a:solidFill>
                  <a:schemeClr val="accent3"/>
                </a:solidFill>
                <a:latin typeface="Kobern" panose="00000500000000000000" pitchFamily="50" charset="0"/>
                <a:cs typeface="Times New Roman" panose="02020603050405020304" pitchFamily="18" charset="0"/>
              </a:rPr>
              <a:t> </a:t>
            </a:r>
            <a:r>
              <a:rPr lang="en-US" sz="3200" dirty="0">
                <a:solidFill>
                  <a:srgbClr val="F27043"/>
                </a:solidFill>
                <a:latin typeface="Arial" panose="020B0604020202020204" pitchFamily="34" charset="0"/>
              </a:rPr>
              <a:t>Omission of Rule 96(10) and Rule 89(4A)and (4B)</a:t>
            </a:r>
            <a:endParaRPr lang="en-IN" sz="3200" dirty="0">
              <a:solidFill>
                <a:srgbClr val="F27043"/>
              </a:solidFill>
              <a:latin typeface="Arial" panose="020B0604020202020204" pitchFamily="34" charset="0"/>
            </a:endParaRPr>
          </a:p>
        </p:txBody>
      </p:sp>
    </p:spTree>
    <p:extLst>
      <p:ext uri="{BB962C8B-B14F-4D97-AF65-F5344CB8AC3E}">
        <p14:creationId xmlns:p14="http://schemas.microsoft.com/office/powerpoint/2010/main" val="21545531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179A2-632C-14EF-133D-5ECC46B132E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5BE8B07-67C5-4235-A246-0BAB69413726}"/>
              </a:ext>
            </a:extLst>
          </p:cNvPr>
          <p:cNvSpPr>
            <a:spLocks noGrp="1"/>
          </p:cNvSpPr>
          <p:nvPr>
            <p:ph type="body" sz="quarter" idx="13"/>
          </p:nvPr>
        </p:nvSpPr>
        <p:spPr>
          <a:xfrm>
            <a:off x="527382" y="2083976"/>
            <a:ext cx="11137236" cy="4513129"/>
          </a:xfrm>
        </p:spPr>
        <p:txBody>
          <a:bodyPr/>
          <a:lstStyle/>
          <a:p>
            <a:pPr marL="0" indent="0" algn="just">
              <a:buNone/>
            </a:pPr>
            <a:r>
              <a:rPr lang="en-IN" sz="2000" b="1" u="sng" dirty="0">
                <a:latin typeface="Kobern Bold" pitchFamily="2" charset="77"/>
              </a:rPr>
              <a:t>Facts</a:t>
            </a:r>
            <a:r>
              <a:rPr lang="en-IN" sz="2000" b="1" dirty="0">
                <a:latin typeface="Kobern Bold" pitchFamily="2" charset="77"/>
              </a:rPr>
              <a:t>: </a:t>
            </a:r>
            <a:r>
              <a:rPr lang="en-IN" sz="2000" dirty="0"/>
              <a:t>Constitutional validity of Rule 96(10) of CGST Rules, 2017 challenged </a:t>
            </a:r>
          </a:p>
          <a:p>
            <a:pPr marL="0" indent="0" algn="just">
              <a:buNone/>
            </a:pPr>
            <a:r>
              <a:rPr lang="en-IN" sz="2000" b="1" u="sng" dirty="0"/>
              <a:t>Ground</a:t>
            </a:r>
            <a:r>
              <a:rPr lang="en-IN" sz="2000" b="1" dirty="0"/>
              <a:t>:</a:t>
            </a:r>
            <a:r>
              <a:rPr lang="en-IN" sz="2000" dirty="0"/>
              <a:t> </a:t>
            </a:r>
            <a:r>
              <a:rPr lang="en-IN" sz="2000" i="1" dirty="0"/>
              <a:t>Ultra Vires </a:t>
            </a:r>
            <a:r>
              <a:rPr lang="en-IN" sz="2000" dirty="0"/>
              <a:t>to provisions of CGST Act, 2017. </a:t>
            </a:r>
          </a:p>
          <a:p>
            <a:pPr marL="0" indent="0" algn="just">
              <a:buNone/>
            </a:pPr>
            <a:endParaRPr lang="en-IN" sz="1400" dirty="0"/>
          </a:p>
          <a:p>
            <a:pPr marL="0" indent="0" algn="just">
              <a:buNone/>
            </a:pPr>
            <a:r>
              <a:rPr lang="en-IN" sz="2000" b="1" u="sng" dirty="0"/>
              <a:t>Held by High Court</a:t>
            </a:r>
            <a:r>
              <a:rPr lang="en-IN" sz="2000" b="1" dirty="0"/>
              <a:t>: Rule 96(10) is not </a:t>
            </a:r>
            <a:r>
              <a:rPr lang="en-IN" sz="2000" b="1" i="1" dirty="0"/>
              <a:t>ultra vires </a:t>
            </a:r>
            <a:r>
              <a:rPr lang="en-IN" sz="2000" b="1" dirty="0"/>
              <a:t>to Section 54.</a:t>
            </a:r>
          </a:p>
          <a:p>
            <a:pPr algn="just"/>
            <a:r>
              <a:rPr lang="en-IN" sz="2000" dirty="0"/>
              <a:t>Notification No. 54/2018 dated 09.10.2018 would apply from 23.10.2017</a:t>
            </a:r>
          </a:p>
          <a:p>
            <a:pPr algn="just"/>
            <a:r>
              <a:rPr lang="en-IN" sz="2000" dirty="0"/>
              <a:t>Amendments in the Rule 96 clearly suggest that those exporters who want to claim refund can avail the benefit of exemption on BCD and pay IGST and switch over No upfront transfer of rights, title and switch over</a:t>
            </a:r>
          </a:p>
          <a:p>
            <a:pPr algn="just">
              <a:lnSpc>
                <a:spcPct val="110000"/>
              </a:lnSpc>
            </a:pPr>
            <a:r>
              <a:rPr lang="en-IN" sz="2000" dirty="0"/>
              <a:t>However, retrospectivity of Notification No. 54/2018 dated 09.10.2018 was further challenged</a:t>
            </a:r>
          </a:p>
          <a:p>
            <a:pPr algn="just">
              <a:lnSpc>
                <a:spcPct val="110000"/>
              </a:lnSpc>
            </a:pPr>
            <a:r>
              <a:rPr lang="en-IN" sz="2000" dirty="0"/>
              <a:t>Zaveri &amp; Co. 2024-VIL-1199-GUJ has held that the above notification would apply only with effect from 09.10.2018</a:t>
            </a:r>
          </a:p>
        </p:txBody>
      </p:sp>
      <p:sp>
        <p:nvSpPr>
          <p:cNvPr id="3" name="Text Placeholder 2">
            <a:extLst>
              <a:ext uri="{FF2B5EF4-FFF2-40B4-BE49-F238E27FC236}">
                <a16:creationId xmlns:a16="http://schemas.microsoft.com/office/drawing/2014/main" id="{FDB7A132-AE93-47E4-2772-9EC0DC315372}"/>
              </a:ext>
            </a:extLst>
          </p:cNvPr>
          <p:cNvSpPr>
            <a:spLocks noGrp="1"/>
          </p:cNvSpPr>
          <p:nvPr>
            <p:ph type="body" sz="quarter" idx="12"/>
          </p:nvPr>
        </p:nvSpPr>
        <p:spPr>
          <a:xfrm>
            <a:off x="532971" y="740703"/>
            <a:ext cx="11137237" cy="768085"/>
          </a:xfrm>
        </p:spPr>
        <p:txBody>
          <a:bodyPr>
            <a:normAutofit/>
          </a:bodyPr>
          <a:lstStyle/>
          <a:p>
            <a:r>
              <a:rPr lang="en-US" sz="3200" b="1" dirty="0">
                <a:latin typeface="Kobern" panose="00000500000000000000" pitchFamily="50" charset="0"/>
              </a:rPr>
              <a:t>Cases pertaining to Rule 96(10) of CGST Rules, 2017</a:t>
            </a:r>
          </a:p>
        </p:txBody>
      </p:sp>
      <p:cxnSp>
        <p:nvCxnSpPr>
          <p:cNvPr id="4" name="Straight Connector 3">
            <a:extLst>
              <a:ext uri="{FF2B5EF4-FFF2-40B4-BE49-F238E27FC236}">
                <a16:creationId xmlns:a16="http://schemas.microsoft.com/office/drawing/2014/main" id="{0F7E2275-D256-3CDC-C06E-D41F36AB9FD4}"/>
              </a:ext>
            </a:extLst>
          </p:cNvPr>
          <p:cNvCxnSpPr>
            <a:cxnSpLocks/>
          </p:cNvCxnSpPr>
          <p:nvPr/>
        </p:nvCxnSpPr>
        <p:spPr>
          <a:xfrm>
            <a:off x="532970" y="1430913"/>
            <a:ext cx="11137237" cy="4734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 name="Straight Connector 4">
            <a:extLst>
              <a:ext uri="{FF2B5EF4-FFF2-40B4-BE49-F238E27FC236}">
                <a16:creationId xmlns:a16="http://schemas.microsoft.com/office/drawing/2014/main" id="{D0D65F15-D471-4F00-9EBD-D924297F4974}"/>
              </a:ext>
            </a:extLst>
          </p:cNvPr>
          <p:cNvCxnSpPr>
            <a:cxnSpLocks/>
          </p:cNvCxnSpPr>
          <p:nvPr/>
        </p:nvCxnSpPr>
        <p:spPr>
          <a:xfrm>
            <a:off x="527382" y="1922063"/>
            <a:ext cx="11137237" cy="4734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 Placeholder 2">
            <a:extLst>
              <a:ext uri="{FF2B5EF4-FFF2-40B4-BE49-F238E27FC236}">
                <a16:creationId xmlns:a16="http://schemas.microsoft.com/office/drawing/2014/main" id="{2405F289-948A-0265-6F5B-282A0D3D410B}"/>
              </a:ext>
            </a:extLst>
          </p:cNvPr>
          <p:cNvSpPr txBox="1">
            <a:spLocks/>
          </p:cNvSpPr>
          <p:nvPr/>
        </p:nvSpPr>
        <p:spPr>
          <a:xfrm>
            <a:off x="432145" y="1469193"/>
            <a:ext cx="11126056" cy="461938"/>
          </a:xfrm>
          <a:prstGeom prst="rect">
            <a:avLst/>
          </a:prstGeom>
        </p:spPr>
        <p:txBody>
          <a:bodyPr/>
          <a:lst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IN" sz="2400" b="1" dirty="0">
                <a:solidFill>
                  <a:srgbClr val="F27043"/>
                </a:solidFill>
                <a:latin typeface="Arial" panose="020B0604020202020204" pitchFamily="34" charset="0"/>
                <a:cs typeface="Arial" pitchFamily="34" charset="0"/>
              </a:rPr>
              <a:t>Cosmo Films Ltd. 2020 (43) GSTL 577 (Guj)   </a:t>
            </a:r>
          </a:p>
        </p:txBody>
      </p:sp>
    </p:spTree>
    <p:extLst>
      <p:ext uri="{BB962C8B-B14F-4D97-AF65-F5344CB8AC3E}">
        <p14:creationId xmlns:p14="http://schemas.microsoft.com/office/powerpoint/2010/main" val="39079624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47BCB-03AB-7E4A-328D-6EB3512EAD1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CA83AA9-1C8A-A292-783B-2197A28178DC}"/>
              </a:ext>
            </a:extLst>
          </p:cNvPr>
          <p:cNvSpPr>
            <a:spLocks noGrp="1"/>
          </p:cNvSpPr>
          <p:nvPr>
            <p:ph type="body" sz="quarter" idx="11"/>
          </p:nvPr>
        </p:nvSpPr>
        <p:spPr>
          <a:xfrm>
            <a:off x="521791" y="1924870"/>
            <a:ext cx="11418024" cy="4306385"/>
          </a:xfrm>
        </p:spPr>
        <p:txBody>
          <a:bodyPr>
            <a:normAutofit/>
          </a:bodyPr>
          <a:lstStyle/>
          <a:p>
            <a:pPr algn="just"/>
            <a:r>
              <a:rPr lang="en-IN" dirty="0"/>
              <a:t>Circular dated 10.09.2024 clarified that explanation inserted in Rule 96(10) of CGST Rules, 2017 is applicable with retrospective effect from 23.10.2017</a:t>
            </a:r>
          </a:p>
          <a:p>
            <a:pPr algn="just"/>
            <a:r>
              <a:rPr lang="en-US" i="1" dirty="0"/>
              <a:t>"Explanation. - For the purpose of this sub-rule, the benefit of the notifications mentioned therein shall not be considered to have been availed only where the registered person has paid Integrated Goods and Services Tax and Compensation </a:t>
            </a:r>
            <a:r>
              <a:rPr lang="en-US" i="1" dirty="0" err="1"/>
              <a:t>Cess</a:t>
            </a:r>
            <a:r>
              <a:rPr lang="en-US" i="1" dirty="0"/>
              <a:t> on inputs and has availed exemption of only Basic Customs Duty (BCD) under the said notifications.“</a:t>
            </a:r>
          </a:p>
          <a:p>
            <a:pPr algn="just"/>
            <a:r>
              <a:rPr lang="en-US" dirty="0"/>
              <a:t>Circular clarified that at the time of import if no IGST is paid then assessee can pay IGST now along with interest and regularize the refund claim under Rule 96(10)</a:t>
            </a:r>
          </a:p>
          <a:p>
            <a:pPr algn="just"/>
            <a:endParaRPr lang="en-IN" dirty="0"/>
          </a:p>
        </p:txBody>
      </p:sp>
      <p:sp>
        <p:nvSpPr>
          <p:cNvPr id="4" name="Text Placeholder 3">
            <a:extLst>
              <a:ext uri="{FF2B5EF4-FFF2-40B4-BE49-F238E27FC236}">
                <a16:creationId xmlns:a16="http://schemas.microsoft.com/office/drawing/2014/main" id="{A0ED74FB-45D7-E7BD-3C80-DCFB84186A2B}"/>
              </a:ext>
            </a:extLst>
          </p:cNvPr>
          <p:cNvSpPr>
            <a:spLocks noGrp="1"/>
          </p:cNvSpPr>
          <p:nvPr>
            <p:ph type="body" sz="quarter" idx="12"/>
          </p:nvPr>
        </p:nvSpPr>
        <p:spPr>
          <a:xfrm>
            <a:off x="521791" y="626745"/>
            <a:ext cx="11145600" cy="1056117"/>
          </a:xfrm>
        </p:spPr>
        <p:txBody>
          <a:bodyPr/>
          <a:lstStyle/>
          <a:p>
            <a:pPr algn="just"/>
            <a:r>
              <a:rPr lang="en-IN" sz="3200" b="1" dirty="0"/>
              <a:t>Cases pertaining to Rule 96(10) of CGST Rules, 2017</a:t>
            </a:r>
          </a:p>
        </p:txBody>
      </p:sp>
      <p:sp>
        <p:nvSpPr>
          <p:cNvPr id="6" name="Text Placeholder 5">
            <a:extLst>
              <a:ext uri="{FF2B5EF4-FFF2-40B4-BE49-F238E27FC236}">
                <a16:creationId xmlns:a16="http://schemas.microsoft.com/office/drawing/2014/main" id="{7972D75E-B9DC-8D65-501D-B25A10C7837C}"/>
              </a:ext>
            </a:extLst>
          </p:cNvPr>
          <p:cNvSpPr>
            <a:spLocks noGrp="1"/>
          </p:cNvSpPr>
          <p:nvPr>
            <p:ph type="body" sz="quarter" idx="10"/>
          </p:nvPr>
        </p:nvSpPr>
        <p:spPr/>
        <p:txBody>
          <a:bodyPr/>
          <a:lstStyle/>
          <a:p>
            <a:r>
              <a:rPr lang="en-IN" b="1" dirty="0"/>
              <a:t>Circular No. 233 dated 10.09.2024</a:t>
            </a:r>
          </a:p>
        </p:txBody>
      </p:sp>
    </p:spTree>
    <p:extLst>
      <p:ext uri="{BB962C8B-B14F-4D97-AF65-F5344CB8AC3E}">
        <p14:creationId xmlns:p14="http://schemas.microsoft.com/office/powerpoint/2010/main" val="7891195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8AE61-08EC-9A33-DCC7-EB8B88D214D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F41E855-E5F9-98F6-A02C-B01F9C5431E1}"/>
              </a:ext>
            </a:extLst>
          </p:cNvPr>
          <p:cNvSpPr>
            <a:spLocks noGrp="1"/>
          </p:cNvSpPr>
          <p:nvPr>
            <p:ph type="body" sz="quarter" idx="11"/>
          </p:nvPr>
        </p:nvSpPr>
        <p:spPr>
          <a:xfrm>
            <a:off x="532972" y="1896923"/>
            <a:ext cx="11418024" cy="4545823"/>
          </a:xfrm>
        </p:spPr>
        <p:txBody>
          <a:bodyPr>
            <a:normAutofit/>
          </a:bodyPr>
          <a:lstStyle/>
          <a:p>
            <a:pPr algn="just"/>
            <a:r>
              <a:rPr lang="en-IN" dirty="0"/>
              <a:t>Constitutional validity of Rule 96(10) of CGST Rules, 2017 challenged as it goes beyond Section 16 of IGST Act, 2017</a:t>
            </a:r>
          </a:p>
          <a:p>
            <a:pPr algn="just"/>
            <a:r>
              <a:rPr lang="en-IN" dirty="0"/>
              <a:t>Hon’ble Court has considered amended (with effect from 01.10.2023) and unamended Section 16 of IGST Act, 2017</a:t>
            </a:r>
          </a:p>
          <a:p>
            <a:pPr algn="just"/>
            <a:r>
              <a:rPr lang="en-US" dirty="0"/>
              <a:t>Interpretation of the words "subject to such conditions, safeguards and procedure as may be prescribed" in Section 16(3)(a)&amp;(b) of the IGST Act 2017</a:t>
            </a:r>
          </a:p>
          <a:p>
            <a:pPr algn="just"/>
            <a:r>
              <a:rPr lang="en-US" dirty="0"/>
              <a:t>If the rules completely take away the benefit granted by the parent legislation then the rule has to be struck down</a:t>
            </a:r>
          </a:p>
          <a:p>
            <a:pPr algn="just"/>
            <a:r>
              <a:rPr lang="en-US" dirty="0"/>
              <a:t>Kerala HC followed the decision of </a:t>
            </a:r>
            <a:r>
              <a:rPr lang="en-US" b="1" dirty="0"/>
              <a:t>Zenith Spinners (Gujarat HC) </a:t>
            </a:r>
            <a:r>
              <a:rPr lang="en-US" dirty="0"/>
              <a:t>and </a:t>
            </a:r>
            <a:r>
              <a:rPr lang="en-US" b="1" dirty="0" err="1"/>
              <a:t>Shayara</a:t>
            </a:r>
            <a:r>
              <a:rPr lang="en-US" b="1" dirty="0"/>
              <a:t> Bano (SC) </a:t>
            </a:r>
            <a:r>
              <a:rPr lang="en-US" dirty="0"/>
              <a:t>to uphold the proposition </a:t>
            </a:r>
            <a:endParaRPr lang="en-IN" dirty="0"/>
          </a:p>
        </p:txBody>
      </p:sp>
      <p:sp>
        <p:nvSpPr>
          <p:cNvPr id="4" name="Text Placeholder 3">
            <a:extLst>
              <a:ext uri="{FF2B5EF4-FFF2-40B4-BE49-F238E27FC236}">
                <a16:creationId xmlns:a16="http://schemas.microsoft.com/office/drawing/2014/main" id="{FA018F20-E426-4EEE-260F-C4F3B16A7BDC}"/>
              </a:ext>
            </a:extLst>
          </p:cNvPr>
          <p:cNvSpPr>
            <a:spLocks noGrp="1"/>
          </p:cNvSpPr>
          <p:nvPr>
            <p:ph type="body" sz="quarter" idx="12"/>
          </p:nvPr>
        </p:nvSpPr>
        <p:spPr>
          <a:xfrm>
            <a:off x="532972" y="692699"/>
            <a:ext cx="11145600" cy="1056117"/>
          </a:xfrm>
        </p:spPr>
        <p:txBody>
          <a:bodyPr/>
          <a:lstStyle/>
          <a:p>
            <a:pPr algn="just"/>
            <a:r>
              <a:rPr lang="en-IN" sz="3200" b="1" dirty="0"/>
              <a:t>Cases pertaining to Rule 96(10) of CGST Rules, 2017</a:t>
            </a:r>
          </a:p>
        </p:txBody>
      </p:sp>
      <p:sp>
        <p:nvSpPr>
          <p:cNvPr id="6" name="Text Placeholder 5">
            <a:extLst>
              <a:ext uri="{FF2B5EF4-FFF2-40B4-BE49-F238E27FC236}">
                <a16:creationId xmlns:a16="http://schemas.microsoft.com/office/drawing/2014/main" id="{0AAE3104-DA1D-7ECE-1A20-6CBE0F3C4A85}"/>
              </a:ext>
            </a:extLst>
          </p:cNvPr>
          <p:cNvSpPr>
            <a:spLocks noGrp="1"/>
          </p:cNvSpPr>
          <p:nvPr>
            <p:ph type="body" sz="quarter" idx="10"/>
          </p:nvPr>
        </p:nvSpPr>
        <p:spPr/>
        <p:txBody>
          <a:bodyPr/>
          <a:lstStyle/>
          <a:p>
            <a:r>
              <a:rPr lang="en-IN" b="1" dirty="0" err="1"/>
              <a:t>Sance</a:t>
            </a:r>
            <a:r>
              <a:rPr lang="en-IN" b="1" dirty="0"/>
              <a:t> Laboratories 2024-VIL-1160-KER</a:t>
            </a:r>
          </a:p>
        </p:txBody>
      </p:sp>
    </p:spTree>
    <p:extLst>
      <p:ext uri="{BB962C8B-B14F-4D97-AF65-F5344CB8AC3E}">
        <p14:creationId xmlns:p14="http://schemas.microsoft.com/office/powerpoint/2010/main" val="34757696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9DED2-1DD1-1C37-78FA-84FDB3901DE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CAF06E4-3468-8D81-8446-6AD71047B503}"/>
              </a:ext>
            </a:extLst>
          </p:cNvPr>
          <p:cNvSpPr>
            <a:spLocks noGrp="1"/>
          </p:cNvSpPr>
          <p:nvPr>
            <p:ph type="body" sz="quarter" idx="13"/>
          </p:nvPr>
        </p:nvSpPr>
        <p:spPr>
          <a:xfrm>
            <a:off x="527382" y="1427152"/>
            <a:ext cx="11137236" cy="4896544"/>
          </a:xfrm>
        </p:spPr>
        <p:txBody>
          <a:bodyPr>
            <a:normAutofit fontScale="92500" lnSpcReduction="10000"/>
          </a:bodyPr>
          <a:lstStyle/>
          <a:p>
            <a:pPr marL="0" indent="0" algn="just">
              <a:buNone/>
            </a:pPr>
            <a:r>
              <a:rPr lang="en-US" dirty="0">
                <a:latin typeface="Kobern" panose="00000500000000000000" pitchFamily="50" charset="0"/>
              </a:rPr>
              <a:t>GST Council in the 54</a:t>
            </a:r>
            <a:r>
              <a:rPr lang="en-US" baseline="30000" dirty="0">
                <a:latin typeface="Kobern" panose="00000500000000000000" pitchFamily="50" charset="0"/>
              </a:rPr>
              <a:t>th</a:t>
            </a:r>
            <a:r>
              <a:rPr lang="en-US" dirty="0">
                <a:latin typeface="Kobern" panose="00000500000000000000" pitchFamily="50" charset="0"/>
              </a:rPr>
              <a:t> meeting had recommended to </a:t>
            </a:r>
            <a:r>
              <a:rPr lang="en-US" b="1" u="sng" dirty="0">
                <a:latin typeface="Kobern" panose="00000500000000000000" pitchFamily="50" charset="0"/>
              </a:rPr>
              <a:t>prospectively omit</a:t>
            </a:r>
            <a:r>
              <a:rPr lang="en-US" dirty="0">
                <a:latin typeface="Kobern" panose="00000500000000000000" pitchFamily="50" charset="0"/>
              </a:rPr>
              <a:t> rule 96(10), rule 89(4A) &amp; rule 89(4B) from CGST Rules, 2017. The same was done considering the difficulty being faced by the </a:t>
            </a:r>
            <a:r>
              <a:rPr lang="en-US" b="1" u="sng" dirty="0">
                <a:latin typeface="Kobern" panose="00000500000000000000" pitchFamily="50" charset="0"/>
              </a:rPr>
              <a:t>exporters</a:t>
            </a:r>
            <a:r>
              <a:rPr lang="en-US" dirty="0">
                <a:latin typeface="Kobern" panose="00000500000000000000" pitchFamily="50" charset="0"/>
              </a:rPr>
              <a:t> due to restriction in respect of refund on exports and to simplify and expedite the procedure for refunds in respect of such exports.</a:t>
            </a:r>
          </a:p>
          <a:p>
            <a:pPr marL="0" indent="0">
              <a:buNone/>
            </a:pPr>
            <a:endParaRPr lang="en-US" dirty="0">
              <a:latin typeface="Kobern" panose="00000500000000000000" pitchFamily="50" charset="0"/>
            </a:endParaRPr>
          </a:p>
          <a:p>
            <a:pPr marL="0" indent="0" algn="just">
              <a:buNone/>
            </a:pPr>
            <a:r>
              <a:rPr lang="en-US" dirty="0">
                <a:latin typeface="Kobern" panose="00000500000000000000" pitchFamily="50" charset="0"/>
              </a:rPr>
              <a:t>Vide Notification No.20/2024-CT dated 08.10.2024, the </a:t>
            </a:r>
            <a:r>
              <a:rPr lang="en-US" b="1" u="sng" dirty="0">
                <a:latin typeface="Kobern" panose="00000500000000000000" pitchFamily="50" charset="0"/>
              </a:rPr>
              <a:t>Rule 96(10) of the CGST Rules, 2017</a:t>
            </a:r>
            <a:r>
              <a:rPr lang="en-US" dirty="0">
                <a:latin typeface="Kobern" panose="00000500000000000000" pitchFamily="50" charset="0"/>
              </a:rPr>
              <a:t> got omitted w.e.f. 8</a:t>
            </a:r>
            <a:r>
              <a:rPr lang="en-US" baseline="30000" dirty="0">
                <a:latin typeface="Kobern" panose="00000500000000000000" pitchFamily="50" charset="0"/>
              </a:rPr>
              <a:t>th</a:t>
            </a:r>
            <a:r>
              <a:rPr lang="en-US" dirty="0">
                <a:latin typeface="Kobern" panose="00000500000000000000" pitchFamily="50" charset="0"/>
              </a:rPr>
              <a:t> October 2024 </a:t>
            </a:r>
          </a:p>
          <a:p>
            <a:pPr marL="0" indent="0" algn="just">
              <a:buNone/>
            </a:pPr>
            <a:endParaRPr lang="en-US" dirty="0">
              <a:latin typeface="Kobern" panose="00000500000000000000" pitchFamily="50" charset="0"/>
            </a:endParaRPr>
          </a:p>
          <a:p>
            <a:pPr marL="0" indent="0" algn="just">
              <a:buNone/>
            </a:pPr>
            <a:r>
              <a:rPr lang="en-US" dirty="0">
                <a:latin typeface="Kobern" panose="00000500000000000000" pitchFamily="50" charset="0"/>
              </a:rPr>
              <a:t>Simultaneously, vide Notification No.20/2024-CT dated 08.10.2024, both the </a:t>
            </a:r>
            <a:r>
              <a:rPr lang="en-US" b="1" u="sng" dirty="0">
                <a:latin typeface="Kobern" panose="00000500000000000000" pitchFamily="50" charset="0"/>
              </a:rPr>
              <a:t>Rule 89(4A) and Rule 89(4B) of the CGST Rules, 2017</a:t>
            </a:r>
            <a:r>
              <a:rPr lang="en-US" dirty="0">
                <a:latin typeface="Kobern" panose="00000500000000000000" pitchFamily="50" charset="0"/>
              </a:rPr>
              <a:t> got omitted w.e.f. 8</a:t>
            </a:r>
            <a:r>
              <a:rPr lang="en-US" baseline="30000" dirty="0">
                <a:latin typeface="Kobern" panose="00000500000000000000" pitchFamily="50" charset="0"/>
              </a:rPr>
              <a:t>th</a:t>
            </a:r>
            <a:r>
              <a:rPr lang="en-US" dirty="0">
                <a:latin typeface="Kobern" panose="00000500000000000000" pitchFamily="50" charset="0"/>
              </a:rPr>
              <a:t> October 2024</a:t>
            </a:r>
          </a:p>
          <a:p>
            <a:pPr marL="0" indent="0" algn="just">
              <a:buNone/>
            </a:pPr>
            <a:endParaRPr lang="en-US" dirty="0">
              <a:latin typeface="Kobern" panose="00000500000000000000" pitchFamily="50" charset="0"/>
            </a:endParaRPr>
          </a:p>
          <a:p>
            <a:pPr marL="0" indent="0" algn="just">
              <a:buNone/>
            </a:pPr>
            <a:r>
              <a:rPr lang="en-US" dirty="0">
                <a:latin typeface="Kobern" panose="00000500000000000000" pitchFamily="50" charset="0"/>
              </a:rPr>
              <a:t>Let us now understand what will be the implications and challenges to be faced by registered person having huge accumulated ITC as on 08.10.2024 and,</a:t>
            </a:r>
          </a:p>
          <a:p>
            <a:pPr algn="just"/>
            <a:r>
              <a:rPr lang="en-US" dirty="0">
                <a:latin typeface="Kobern" panose="00000500000000000000" pitchFamily="50" charset="0"/>
              </a:rPr>
              <a:t>making exports on payment of IGST or LUT after 8</a:t>
            </a:r>
            <a:r>
              <a:rPr lang="en-US" baseline="30000" dirty="0">
                <a:latin typeface="Kobern" panose="00000500000000000000" pitchFamily="50" charset="0"/>
              </a:rPr>
              <a:t>th</a:t>
            </a:r>
            <a:r>
              <a:rPr lang="en-US" dirty="0">
                <a:latin typeface="Kobern" panose="00000500000000000000" pitchFamily="50" charset="0"/>
              </a:rPr>
              <a:t> October 2024; </a:t>
            </a:r>
            <a:r>
              <a:rPr lang="en-US" b="1" u="sng" dirty="0">
                <a:latin typeface="Kobern" panose="00000500000000000000" pitchFamily="50" charset="0"/>
              </a:rPr>
              <a:t>or</a:t>
            </a:r>
            <a:r>
              <a:rPr lang="en-US" dirty="0">
                <a:latin typeface="Kobern" panose="00000500000000000000" pitchFamily="50" charset="0"/>
              </a:rPr>
              <a:t> </a:t>
            </a:r>
          </a:p>
          <a:p>
            <a:pPr algn="just"/>
            <a:r>
              <a:rPr lang="en-US" dirty="0">
                <a:latin typeface="Kobern" panose="00000500000000000000" pitchFamily="50" charset="0"/>
              </a:rPr>
              <a:t>claiming refund in respect of exports [made under LUT] prior to 08.10.2024</a:t>
            </a:r>
          </a:p>
          <a:p>
            <a:pPr marL="0" indent="0">
              <a:buNone/>
            </a:pPr>
            <a:endParaRPr lang="en-US" dirty="0">
              <a:latin typeface="Kobern" panose="00000500000000000000" pitchFamily="50" charset="0"/>
            </a:endParaRPr>
          </a:p>
        </p:txBody>
      </p:sp>
      <p:sp>
        <p:nvSpPr>
          <p:cNvPr id="3" name="Text Placeholder 2">
            <a:extLst>
              <a:ext uri="{FF2B5EF4-FFF2-40B4-BE49-F238E27FC236}">
                <a16:creationId xmlns:a16="http://schemas.microsoft.com/office/drawing/2014/main" id="{486C8B73-42B2-C773-8D50-27CB2E75C8E9}"/>
              </a:ext>
            </a:extLst>
          </p:cNvPr>
          <p:cNvSpPr>
            <a:spLocks noGrp="1"/>
          </p:cNvSpPr>
          <p:nvPr>
            <p:ph type="body" sz="quarter" idx="12"/>
          </p:nvPr>
        </p:nvSpPr>
        <p:spPr>
          <a:xfrm>
            <a:off x="527381" y="659067"/>
            <a:ext cx="11137237" cy="768085"/>
          </a:xfrm>
        </p:spPr>
        <p:txBody>
          <a:bodyPr/>
          <a:lstStyle/>
          <a:p>
            <a:r>
              <a:rPr lang="en-US" sz="3200" b="1" dirty="0">
                <a:latin typeface="Kobern" panose="00000500000000000000" pitchFamily="50" charset="0"/>
              </a:rPr>
              <a:t>Deletion of Rule 96(10) and Rule 89(4A) and 89(4B)</a:t>
            </a:r>
          </a:p>
        </p:txBody>
      </p:sp>
    </p:spTree>
    <p:extLst>
      <p:ext uri="{BB962C8B-B14F-4D97-AF65-F5344CB8AC3E}">
        <p14:creationId xmlns:p14="http://schemas.microsoft.com/office/powerpoint/2010/main" val="4270546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39001-DE98-3A90-855D-4703711E151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16FD5B1-D76A-40B7-56A5-3207F36BBF11}"/>
              </a:ext>
            </a:extLst>
          </p:cNvPr>
          <p:cNvSpPr>
            <a:spLocks noGrp="1"/>
          </p:cNvSpPr>
          <p:nvPr>
            <p:ph type="body" sz="quarter" idx="13"/>
          </p:nvPr>
        </p:nvSpPr>
        <p:spPr>
          <a:xfrm>
            <a:off x="527381" y="1519668"/>
            <a:ext cx="11137237" cy="4652169"/>
          </a:xfrm>
        </p:spPr>
        <p:txBody>
          <a:bodyPr>
            <a:normAutofit/>
          </a:bodyPr>
          <a:lstStyle/>
          <a:p>
            <a:pPr marL="0" lvl="1" indent="0" algn="just">
              <a:buSzTx/>
              <a:buNone/>
            </a:pPr>
            <a:r>
              <a:rPr lang="en-US" altLang="ko-KR" sz="2000" b="1" cap="all" spc="133" dirty="0">
                <a:solidFill>
                  <a:srgbClr val="F3723B"/>
                </a:solidFill>
                <a:latin typeface="Kobern" panose="00000500000000000000" pitchFamily="50" charset="0"/>
                <a:sym typeface="Times New Roman"/>
              </a:rPr>
              <a:t>Para 1:</a:t>
            </a:r>
          </a:p>
          <a:p>
            <a:pPr marL="0" lvl="1" indent="0" algn="just">
              <a:buSzTx/>
              <a:buNone/>
            </a:pPr>
            <a:r>
              <a:rPr lang="en-US" altLang="ko-KR" sz="2000" dirty="0">
                <a:solidFill>
                  <a:schemeClr val="tx2"/>
                </a:solidFill>
                <a:latin typeface="Kobern" panose="00000500000000000000" pitchFamily="50" charset="0"/>
              </a:rPr>
              <a:t>1. Transfer </a:t>
            </a:r>
          </a:p>
          <a:p>
            <a:pPr marL="0" lvl="1" indent="0" algn="just">
              <a:buSzTx/>
              <a:buNone/>
            </a:pPr>
            <a:r>
              <a:rPr lang="en-US" altLang="ko-KR" sz="2000" dirty="0">
                <a:solidFill>
                  <a:schemeClr val="tx2"/>
                </a:solidFill>
                <a:latin typeface="Kobern" panose="00000500000000000000" pitchFamily="50" charset="0"/>
              </a:rPr>
              <a:t>(a) any transfer of the title in goods is a supply of goods; </a:t>
            </a:r>
          </a:p>
          <a:p>
            <a:pPr marL="0" lvl="1" indent="0" algn="just">
              <a:buSzTx/>
              <a:buNone/>
            </a:pPr>
            <a:r>
              <a:rPr lang="en-US" altLang="ko-KR" sz="2000" dirty="0">
                <a:solidFill>
                  <a:schemeClr val="tx2"/>
                </a:solidFill>
                <a:latin typeface="Kobern" panose="00000500000000000000" pitchFamily="50" charset="0"/>
              </a:rPr>
              <a:t>(b) any transfer of right in goods or of undivided share in goods without the transfer of title thereof, is a supply of services;</a:t>
            </a:r>
          </a:p>
          <a:p>
            <a:pPr marL="0" lvl="1" indent="0">
              <a:buNone/>
            </a:pPr>
            <a:endParaRPr lang="en-US" altLang="ko-KR" sz="2000" dirty="0">
              <a:solidFill>
                <a:schemeClr val="accent3"/>
              </a:solidFill>
              <a:latin typeface="Kobern" panose="00000500000000000000" pitchFamily="50" charset="0"/>
            </a:endParaRPr>
          </a:p>
          <a:p>
            <a:pPr marL="0" lvl="1" indent="0" algn="just">
              <a:buSzTx/>
              <a:buNone/>
            </a:pPr>
            <a:r>
              <a:rPr lang="en-US" altLang="ko-KR" sz="2000" b="1" cap="all" spc="133" dirty="0">
                <a:solidFill>
                  <a:srgbClr val="F3723B"/>
                </a:solidFill>
                <a:latin typeface="Kobern" panose="00000500000000000000" pitchFamily="50" charset="0"/>
                <a:sym typeface="Times New Roman"/>
              </a:rPr>
              <a:t>Para 2:</a:t>
            </a:r>
            <a:endParaRPr lang="en-US" altLang="ko-KR" sz="2000" dirty="0">
              <a:latin typeface="Kobern" panose="00000500000000000000" pitchFamily="50" charset="0"/>
              <a:sym typeface="Times New Roman"/>
            </a:endParaRPr>
          </a:p>
          <a:p>
            <a:pPr marL="0" lvl="1" indent="0" algn="just">
              <a:buSzTx/>
              <a:buNone/>
            </a:pPr>
            <a:r>
              <a:rPr lang="en-US" sz="2000" dirty="0">
                <a:solidFill>
                  <a:schemeClr val="tx2"/>
                </a:solidFill>
                <a:latin typeface="Kobern" panose="00000500000000000000" pitchFamily="50" charset="0"/>
              </a:rPr>
              <a:t>2. Land and Building </a:t>
            </a:r>
          </a:p>
          <a:p>
            <a:pPr marL="0" lvl="1" indent="0" algn="just">
              <a:buSzTx/>
              <a:buNone/>
            </a:pPr>
            <a:r>
              <a:rPr lang="en-US" sz="2000" dirty="0">
                <a:solidFill>
                  <a:schemeClr val="tx2"/>
                </a:solidFill>
                <a:latin typeface="Kobern" panose="00000500000000000000" pitchFamily="50" charset="0"/>
              </a:rPr>
              <a:t>(a) any lease, tenancy, easement, </a:t>
            </a:r>
            <a:r>
              <a:rPr lang="en-US" sz="2000" dirty="0" err="1">
                <a:solidFill>
                  <a:schemeClr val="tx2"/>
                </a:solidFill>
                <a:latin typeface="Kobern" panose="00000500000000000000" pitchFamily="50" charset="0"/>
              </a:rPr>
              <a:t>licence</a:t>
            </a:r>
            <a:r>
              <a:rPr lang="en-US" sz="2000" dirty="0">
                <a:solidFill>
                  <a:schemeClr val="tx2"/>
                </a:solidFill>
                <a:latin typeface="Kobern" panose="00000500000000000000" pitchFamily="50" charset="0"/>
              </a:rPr>
              <a:t> to occupy land is a supply of services; </a:t>
            </a:r>
          </a:p>
          <a:p>
            <a:pPr marL="0" lvl="1" indent="0" algn="just">
              <a:buSzTx/>
              <a:buNone/>
            </a:pPr>
            <a:r>
              <a:rPr lang="en-US" sz="2000" dirty="0">
                <a:solidFill>
                  <a:schemeClr val="tx2"/>
                </a:solidFill>
                <a:latin typeface="Kobern" panose="00000500000000000000" pitchFamily="50" charset="0"/>
              </a:rPr>
              <a:t>(b) any lease or letting out of the building including a commercial, industrial or residential    complex for business or commerce, either wholly or partly, is a supply of services.</a:t>
            </a:r>
            <a:endParaRPr lang="en-US" sz="2000" i="0" dirty="0">
              <a:solidFill>
                <a:schemeClr val="tx2"/>
              </a:solidFill>
              <a:effectLst/>
              <a:latin typeface="Kobern" panose="00000500000000000000" pitchFamily="50" charset="0"/>
            </a:endParaRPr>
          </a:p>
        </p:txBody>
      </p:sp>
      <p:sp>
        <p:nvSpPr>
          <p:cNvPr id="3" name="Text Placeholder 2">
            <a:extLst>
              <a:ext uri="{FF2B5EF4-FFF2-40B4-BE49-F238E27FC236}">
                <a16:creationId xmlns:a16="http://schemas.microsoft.com/office/drawing/2014/main" id="{3804106E-D788-7642-B389-84FC10E9E4D0}"/>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Schedule</a:t>
            </a:r>
            <a:r>
              <a:rPr lang="en-US" sz="3200" b="1" dirty="0"/>
              <a:t> II of the CGST Act</a:t>
            </a:r>
          </a:p>
        </p:txBody>
      </p:sp>
    </p:spTree>
    <p:extLst>
      <p:ext uri="{BB962C8B-B14F-4D97-AF65-F5344CB8AC3E}">
        <p14:creationId xmlns:p14="http://schemas.microsoft.com/office/powerpoint/2010/main" val="2776681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D3503-E9D1-9F83-2A81-45C5BD1B76B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FB9D74-5A5E-D385-5E8C-A40FB8F99810}"/>
              </a:ext>
            </a:extLst>
          </p:cNvPr>
          <p:cNvSpPr>
            <a:spLocks noGrp="1"/>
          </p:cNvSpPr>
          <p:nvPr>
            <p:ph type="body" sz="quarter" idx="12"/>
          </p:nvPr>
        </p:nvSpPr>
        <p:spPr>
          <a:xfrm>
            <a:off x="527381" y="710926"/>
            <a:ext cx="11137237" cy="1244047"/>
          </a:xfrm>
        </p:spPr>
        <p:txBody>
          <a:bodyPr/>
          <a:lstStyle/>
          <a:p>
            <a:r>
              <a:rPr lang="en-US" sz="3200" b="1" dirty="0">
                <a:latin typeface="Kobern" panose="00000500000000000000" pitchFamily="50" charset="0"/>
              </a:rPr>
              <a:t>Applicability of Rule 96(10) of CGST Rules, 2017 as in Existence On or Before 07.10.2024 </a:t>
            </a:r>
          </a:p>
        </p:txBody>
      </p:sp>
      <p:graphicFrame>
        <p:nvGraphicFramePr>
          <p:cNvPr id="8" name="Table 7">
            <a:extLst>
              <a:ext uri="{FF2B5EF4-FFF2-40B4-BE49-F238E27FC236}">
                <a16:creationId xmlns:a16="http://schemas.microsoft.com/office/drawing/2014/main" id="{945DCB30-7E33-69B8-5028-218F52F0A226}"/>
              </a:ext>
            </a:extLst>
          </p:cNvPr>
          <p:cNvGraphicFramePr>
            <a:graphicFrameLocks noGrp="1"/>
          </p:cNvGraphicFramePr>
          <p:nvPr/>
        </p:nvGraphicFramePr>
        <p:xfrm>
          <a:off x="532970" y="2054372"/>
          <a:ext cx="11137239" cy="4219611"/>
        </p:xfrm>
        <a:graphic>
          <a:graphicData uri="http://schemas.openxmlformats.org/drawingml/2006/table">
            <a:tbl>
              <a:tblPr firstRow="1" firstCol="1" bandRow="1">
                <a:tableStyleId>{5C22544A-7EE6-4342-B048-85BDC9FD1C3A}</a:tableStyleId>
              </a:tblPr>
              <a:tblGrid>
                <a:gridCol w="2593688">
                  <a:extLst>
                    <a:ext uri="{9D8B030D-6E8A-4147-A177-3AD203B41FA5}">
                      <a16:colId xmlns:a16="http://schemas.microsoft.com/office/drawing/2014/main" val="1917347716"/>
                    </a:ext>
                  </a:extLst>
                </a:gridCol>
                <a:gridCol w="2286000">
                  <a:extLst>
                    <a:ext uri="{9D8B030D-6E8A-4147-A177-3AD203B41FA5}">
                      <a16:colId xmlns:a16="http://schemas.microsoft.com/office/drawing/2014/main" val="1595652567"/>
                    </a:ext>
                  </a:extLst>
                </a:gridCol>
                <a:gridCol w="2197510">
                  <a:extLst>
                    <a:ext uri="{9D8B030D-6E8A-4147-A177-3AD203B41FA5}">
                      <a16:colId xmlns:a16="http://schemas.microsoft.com/office/drawing/2014/main" val="3029919892"/>
                    </a:ext>
                  </a:extLst>
                </a:gridCol>
                <a:gridCol w="1932038">
                  <a:extLst>
                    <a:ext uri="{9D8B030D-6E8A-4147-A177-3AD203B41FA5}">
                      <a16:colId xmlns:a16="http://schemas.microsoft.com/office/drawing/2014/main" val="3614251576"/>
                    </a:ext>
                  </a:extLst>
                </a:gridCol>
                <a:gridCol w="2128003">
                  <a:extLst>
                    <a:ext uri="{9D8B030D-6E8A-4147-A177-3AD203B41FA5}">
                      <a16:colId xmlns:a16="http://schemas.microsoft.com/office/drawing/2014/main" val="2097068405"/>
                    </a:ext>
                  </a:extLst>
                </a:gridCol>
              </a:tblGrid>
              <a:tr h="927771">
                <a:tc>
                  <a:txBody>
                    <a:bodyPr/>
                    <a:lstStyle/>
                    <a:p>
                      <a:pPr algn="l"/>
                      <a:r>
                        <a:rPr lang="en-IN" sz="2000" b="0" cap="all" spc="100" baseline="0" dirty="0">
                          <a:solidFill>
                            <a:srgbClr val="F3723D"/>
                          </a:solidFill>
                          <a:effectLst/>
                          <a:latin typeface="Kobern" panose="00000500000000000000" pitchFamily="50" charset="0"/>
                          <a:cs typeface="Arial" panose="020B0604020202020204" pitchFamily="34" charset="0"/>
                        </a:rPr>
                        <a:t>Period of </a:t>
                      </a:r>
                    </a:p>
                    <a:p>
                      <a:pPr algn="l"/>
                      <a:r>
                        <a:rPr lang="en-IN" sz="2000" b="0" cap="all" spc="100" baseline="0" dirty="0">
                          <a:solidFill>
                            <a:srgbClr val="F3723D"/>
                          </a:solidFill>
                          <a:effectLst/>
                          <a:latin typeface="Kobern" panose="00000500000000000000" pitchFamily="50" charset="0"/>
                          <a:cs typeface="Arial" panose="020B0604020202020204" pitchFamily="34" charset="0"/>
                        </a:rPr>
                        <a:t>Import</a:t>
                      </a:r>
                      <a:endParaRPr lang="en-IN" sz="2000" b="0" cap="all" spc="100" baseline="0" dirty="0">
                        <a:solidFill>
                          <a:srgbClr val="F3723D"/>
                        </a:solidFill>
                        <a:effectLst/>
                        <a:latin typeface="Kobern" panose="00000500000000000000" pitchFamily="50" charset="0"/>
                        <a:ea typeface="Aptos" panose="020B00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2000" b="0" baseline="0" dirty="0">
                          <a:solidFill>
                            <a:srgbClr val="3F333E"/>
                          </a:solidFill>
                          <a:effectLst/>
                          <a:latin typeface="Kobern" panose="00000500000000000000" pitchFamily="50" charset="0"/>
                          <a:cs typeface="Arial" panose="020B0604020202020204" pitchFamily="34" charset="0"/>
                        </a:rPr>
                        <a:t>On or before </a:t>
                      </a:r>
                      <a:br>
                        <a:rPr lang="en-IN" sz="2000" b="0" baseline="0" dirty="0">
                          <a:solidFill>
                            <a:srgbClr val="3F333E"/>
                          </a:solidFill>
                          <a:effectLst/>
                          <a:latin typeface="Kobern" panose="00000500000000000000" pitchFamily="50" charset="0"/>
                          <a:cs typeface="Arial" panose="020B0604020202020204" pitchFamily="34" charset="0"/>
                        </a:rPr>
                      </a:br>
                      <a:r>
                        <a:rPr lang="en-IN" sz="2000" b="0" baseline="0" dirty="0">
                          <a:solidFill>
                            <a:srgbClr val="3F333E"/>
                          </a:solidFill>
                          <a:effectLst/>
                          <a:latin typeface="Kobern" panose="00000500000000000000" pitchFamily="50" charset="0"/>
                          <a:cs typeface="Arial" panose="020B0604020202020204" pitchFamily="34" charset="0"/>
                        </a:rPr>
                        <a:t>07.10.2024</a:t>
                      </a:r>
                      <a:endParaRPr lang="en-IN" sz="2000" b="0" baseline="0" dirty="0">
                        <a:solidFill>
                          <a:srgbClr val="3F333E"/>
                        </a:solidFill>
                        <a:effectLst/>
                        <a:latin typeface="Kobern" panose="00000500000000000000" pitchFamily="50" charset="0"/>
                        <a:ea typeface="Aptos" panose="020B00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2000" b="0" baseline="0" dirty="0">
                          <a:solidFill>
                            <a:srgbClr val="3F333E"/>
                          </a:solidFill>
                          <a:effectLst/>
                          <a:latin typeface="Kobern" panose="00000500000000000000" pitchFamily="50" charset="0"/>
                          <a:cs typeface="Arial" panose="020B0604020202020204" pitchFamily="34" charset="0"/>
                        </a:rPr>
                        <a:t>On or after </a:t>
                      </a:r>
                    </a:p>
                    <a:p>
                      <a:pPr algn="l"/>
                      <a:r>
                        <a:rPr lang="en-IN" sz="2000" b="0" baseline="0" dirty="0">
                          <a:solidFill>
                            <a:srgbClr val="3F333E"/>
                          </a:solidFill>
                          <a:effectLst/>
                          <a:latin typeface="Kobern" panose="00000500000000000000" pitchFamily="50" charset="0"/>
                          <a:cs typeface="Arial" panose="020B0604020202020204" pitchFamily="34" charset="0"/>
                        </a:rPr>
                        <a:t>08.10.2024</a:t>
                      </a:r>
                      <a:endParaRPr lang="en-IN" sz="2000" b="0" baseline="0" dirty="0">
                        <a:solidFill>
                          <a:srgbClr val="3F333E"/>
                        </a:solidFill>
                        <a:effectLst/>
                        <a:latin typeface="Kobern" panose="00000500000000000000" pitchFamily="50" charset="0"/>
                        <a:ea typeface="Aptos" panose="020B00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2000" b="0" baseline="0" dirty="0">
                          <a:solidFill>
                            <a:srgbClr val="3F333E"/>
                          </a:solidFill>
                          <a:effectLst/>
                          <a:latin typeface="Kobern" panose="00000500000000000000" pitchFamily="50" charset="0"/>
                          <a:cs typeface="Arial" panose="020B0604020202020204" pitchFamily="34" charset="0"/>
                        </a:rPr>
                        <a:t>On or before </a:t>
                      </a:r>
                    </a:p>
                    <a:p>
                      <a:pPr algn="l"/>
                      <a:r>
                        <a:rPr lang="en-IN" sz="2000" b="0" baseline="0" dirty="0">
                          <a:solidFill>
                            <a:srgbClr val="3F333E"/>
                          </a:solidFill>
                          <a:effectLst/>
                          <a:latin typeface="Kobern" panose="00000500000000000000" pitchFamily="50" charset="0"/>
                          <a:cs typeface="Arial" panose="020B0604020202020204" pitchFamily="34" charset="0"/>
                        </a:rPr>
                        <a:t>07.10.2024</a:t>
                      </a:r>
                      <a:endParaRPr lang="en-IN" sz="2000" b="0" baseline="0" dirty="0">
                        <a:solidFill>
                          <a:srgbClr val="3F333E"/>
                        </a:solidFill>
                        <a:effectLst/>
                        <a:latin typeface="Kobern" panose="00000500000000000000" pitchFamily="50" charset="0"/>
                        <a:ea typeface="Aptos" panose="020B00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2000" b="0" baseline="0" dirty="0">
                          <a:solidFill>
                            <a:srgbClr val="3F333E"/>
                          </a:solidFill>
                          <a:effectLst/>
                          <a:latin typeface="Kobern" panose="00000500000000000000" pitchFamily="50" charset="0"/>
                          <a:cs typeface="Arial" panose="020B0604020202020204" pitchFamily="34" charset="0"/>
                        </a:rPr>
                        <a:t>On or after </a:t>
                      </a:r>
                    </a:p>
                    <a:p>
                      <a:pPr algn="l"/>
                      <a:r>
                        <a:rPr lang="en-IN" sz="2000" b="0" baseline="0" dirty="0">
                          <a:solidFill>
                            <a:srgbClr val="3F333E"/>
                          </a:solidFill>
                          <a:effectLst/>
                          <a:latin typeface="Kobern" panose="00000500000000000000" pitchFamily="50" charset="0"/>
                          <a:cs typeface="Arial" panose="020B0604020202020204" pitchFamily="34" charset="0"/>
                        </a:rPr>
                        <a:t>08.10.2024</a:t>
                      </a:r>
                      <a:endParaRPr lang="en-IN" sz="2000" b="0" baseline="0" dirty="0">
                        <a:solidFill>
                          <a:srgbClr val="3F333E"/>
                        </a:solidFill>
                        <a:effectLst/>
                        <a:latin typeface="Kobern" panose="00000500000000000000" pitchFamily="50" charset="0"/>
                        <a:ea typeface="Aptos" panose="020B00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8607254"/>
                  </a:ext>
                </a:extLst>
              </a:tr>
              <a:tr h="2397760">
                <a:tc>
                  <a:txBody>
                    <a:bodyPr/>
                    <a:lstStyle/>
                    <a:p>
                      <a:pPr algn="l"/>
                      <a:r>
                        <a:rPr lang="en-IN" sz="2000" b="0" cap="all" spc="100" baseline="0" dirty="0">
                          <a:solidFill>
                            <a:srgbClr val="F3723D"/>
                          </a:solidFill>
                          <a:effectLst/>
                          <a:latin typeface="Kobern" panose="00000500000000000000" pitchFamily="50" charset="0"/>
                          <a:cs typeface="Arial" panose="020B0604020202020204" pitchFamily="34" charset="0"/>
                        </a:rPr>
                        <a:t>Period of </a:t>
                      </a:r>
                    </a:p>
                    <a:p>
                      <a:pPr algn="l"/>
                      <a:r>
                        <a:rPr lang="en-IN" sz="2000" b="0" cap="all" spc="100" baseline="0" dirty="0">
                          <a:solidFill>
                            <a:srgbClr val="F3723D"/>
                          </a:solidFill>
                          <a:effectLst/>
                          <a:latin typeface="Kobern" panose="00000500000000000000" pitchFamily="50" charset="0"/>
                          <a:cs typeface="Arial" panose="020B0604020202020204" pitchFamily="34" charset="0"/>
                        </a:rPr>
                        <a:t>Export</a:t>
                      </a:r>
                      <a:endParaRPr lang="en-IN" sz="2000" b="0" cap="all" spc="100" baseline="0" dirty="0">
                        <a:solidFill>
                          <a:srgbClr val="F3723D"/>
                        </a:solidFill>
                        <a:effectLst/>
                        <a:latin typeface="Kobern" panose="00000500000000000000" pitchFamily="50" charset="0"/>
                        <a:ea typeface="Aptos" panose="020B00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1" hangingPunct="1"/>
                      <a:r>
                        <a:rPr lang="en-IN" sz="2000" b="0" i="0" kern="1200" baseline="0" dirty="0">
                          <a:solidFill>
                            <a:srgbClr val="3F333E"/>
                          </a:solidFill>
                          <a:effectLst/>
                          <a:latin typeface="Kobern" panose="00000500000000000000" pitchFamily="50" charset="0"/>
                          <a:ea typeface="+mn-ea"/>
                          <a:cs typeface="Arial" panose="020B0604020202020204" pitchFamily="34" charset="0"/>
                        </a:rPr>
                        <a:t>On or before </a:t>
                      </a:r>
                      <a:br>
                        <a:rPr lang="en-IN" sz="2000" b="0" i="0" kern="1200" baseline="0" dirty="0">
                          <a:solidFill>
                            <a:srgbClr val="3F333E"/>
                          </a:solidFill>
                          <a:effectLst/>
                          <a:latin typeface="Kobern" panose="00000500000000000000" pitchFamily="50" charset="0"/>
                          <a:ea typeface="+mn-ea"/>
                          <a:cs typeface="Arial" panose="020B0604020202020204" pitchFamily="34" charset="0"/>
                        </a:rPr>
                      </a:br>
                      <a:r>
                        <a:rPr lang="en-IN" sz="2000" b="0" i="0" kern="1200" baseline="0" dirty="0">
                          <a:solidFill>
                            <a:srgbClr val="3F333E"/>
                          </a:solidFill>
                          <a:effectLst/>
                          <a:latin typeface="Kobern" panose="00000500000000000000" pitchFamily="50" charset="0"/>
                          <a:ea typeface="+mn-ea"/>
                          <a:cs typeface="Arial" panose="020B0604020202020204" pitchFamily="34" charset="0"/>
                        </a:rPr>
                        <a:t>07.10.2024</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1" hangingPunct="1"/>
                      <a:r>
                        <a:rPr lang="en-IN" sz="2000" b="0" i="0" kern="1200" baseline="0" dirty="0">
                          <a:solidFill>
                            <a:srgbClr val="3F333E"/>
                          </a:solidFill>
                          <a:effectLst/>
                          <a:latin typeface="Kobern" panose="00000500000000000000" pitchFamily="50" charset="0"/>
                          <a:ea typeface="+mn-ea"/>
                          <a:cs typeface="Arial" panose="020B0604020202020204" pitchFamily="34" charset="0"/>
                        </a:rPr>
                        <a:t>On or before </a:t>
                      </a:r>
                      <a:br>
                        <a:rPr lang="en-IN" sz="2000" b="0" i="0" kern="1200" baseline="0" dirty="0">
                          <a:solidFill>
                            <a:srgbClr val="3F333E"/>
                          </a:solidFill>
                          <a:effectLst/>
                          <a:latin typeface="Kobern" panose="00000500000000000000" pitchFamily="50" charset="0"/>
                          <a:ea typeface="+mn-ea"/>
                          <a:cs typeface="Arial" panose="020B0604020202020204" pitchFamily="34" charset="0"/>
                        </a:rPr>
                      </a:br>
                      <a:r>
                        <a:rPr lang="en-IN" sz="2000" b="0" i="0" kern="1200" baseline="0" dirty="0">
                          <a:solidFill>
                            <a:srgbClr val="3F333E"/>
                          </a:solidFill>
                          <a:effectLst/>
                          <a:latin typeface="Kobern" panose="00000500000000000000" pitchFamily="50" charset="0"/>
                          <a:ea typeface="+mn-ea"/>
                          <a:cs typeface="Arial" panose="020B0604020202020204" pitchFamily="34" charset="0"/>
                        </a:rPr>
                        <a:t>07.10.2024</a:t>
                      </a:r>
                    </a:p>
                    <a:p>
                      <a:pPr marL="0" algn="l" defTabSz="914400" rtl="0" eaLnBrk="1" latinLnBrk="1" hangingPunct="1"/>
                      <a:endParaRPr lang="en-IN" sz="2000" b="0" i="0" kern="1200" baseline="0" dirty="0">
                        <a:solidFill>
                          <a:srgbClr val="3F333E"/>
                        </a:solidFill>
                        <a:effectLst/>
                        <a:latin typeface="Kobern" panose="00000500000000000000" pitchFamily="50" charset="0"/>
                        <a:ea typeface="+mn-ea"/>
                        <a:cs typeface="Arial" panose="020B0604020202020204" pitchFamily="34" charset="0"/>
                      </a:endParaRPr>
                    </a:p>
                    <a:p>
                      <a:pPr marL="0" algn="l" defTabSz="914400" rtl="0" eaLnBrk="1" latinLnBrk="1" hangingPunct="1"/>
                      <a:r>
                        <a:rPr lang="en-IN" sz="2000" b="0" i="0" kern="1200" baseline="0" dirty="0">
                          <a:solidFill>
                            <a:srgbClr val="3F333E"/>
                          </a:solidFill>
                          <a:effectLst/>
                          <a:latin typeface="Kobern" panose="00000500000000000000" pitchFamily="50" charset="0"/>
                          <a:ea typeface="+mn-ea"/>
                          <a:cs typeface="Arial" panose="020B0604020202020204" pitchFamily="34" charset="0"/>
                        </a:rPr>
                        <a:t>[In this case,  </a:t>
                      </a:r>
                      <a:br>
                        <a:rPr lang="en-IN" sz="2000" b="0" i="0" kern="1200" baseline="0" dirty="0">
                          <a:solidFill>
                            <a:srgbClr val="3F333E"/>
                          </a:solidFill>
                          <a:effectLst/>
                          <a:latin typeface="Kobern" panose="00000500000000000000" pitchFamily="50" charset="0"/>
                          <a:ea typeface="+mn-ea"/>
                          <a:cs typeface="Arial" panose="020B0604020202020204" pitchFamily="34" charset="0"/>
                        </a:rPr>
                      </a:br>
                      <a:r>
                        <a:rPr lang="en-IN" sz="2000" b="0" i="0" kern="1200" baseline="0" dirty="0">
                          <a:solidFill>
                            <a:srgbClr val="3F333E"/>
                          </a:solidFill>
                          <a:effectLst/>
                          <a:latin typeface="Kobern" panose="00000500000000000000" pitchFamily="50" charset="0"/>
                          <a:ea typeface="+mn-ea"/>
                          <a:cs typeface="Arial" panose="020B0604020202020204" pitchFamily="34" charset="0"/>
                        </a:rPr>
                        <a:t>first export is </a:t>
                      </a:r>
                      <a:br>
                        <a:rPr lang="en-IN" sz="2000" b="0" i="0" kern="1200" baseline="0" dirty="0">
                          <a:solidFill>
                            <a:srgbClr val="3F333E"/>
                          </a:solidFill>
                          <a:effectLst/>
                          <a:latin typeface="Kobern" panose="00000500000000000000" pitchFamily="50" charset="0"/>
                          <a:ea typeface="+mn-ea"/>
                          <a:cs typeface="Arial" panose="020B0604020202020204" pitchFamily="34" charset="0"/>
                        </a:rPr>
                      </a:br>
                      <a:r>
                        <a:rPr lang="en-IN" sz="2000" b="0" i="0" kern="1200" baseline="0" dirty="0">
                          <a:solidFill>
                            <a:srgbClr val="3F333E"/>
                          </a:solidFill>
                          <a:effectLst/>
                          <a:latin typeface="Kobern" panose="00000500000000000000" pitchFamily="50" charset="0"/>
                          <a:ea typeface="+mn-ea"/>
                          <a:cs typeface="Arial" panose="020B0604020202020204" pitchFamily="34" charset="0"/>
                        </a:rPr>
                        <a:t>made and </a:t>
                      </a:r>
                      <a:br>
                        <a:rPr lang="en-IN" sz="2000" b="0" i="0" kern="1200" baseline="0" dirty="0">
                          <a:solidFill>
                            <a:srgbClr val="3F333E"/>
                          </a:solidFill>
                          <a:effectLst/>
                          <a:latin typeface="Kobern" panose="00000500000000000000" pitchFamily="50" charset="0"/>
                          <a:ea typeface="+mn-ea"/>
                          <a:cs typeface="Arial" panose="020B0604020202020204" pitchFamily="34" charset="0"/>
                        </a:rPr>
                      </a:br>
                      <a:r>
                        <a:rPr lang="en-IN" sz="2000" b="0" i="0" kern="1200" baseline="0" dirty="0">
                          <a:solidFill>
                            <a:srgbClr val="3F333E"/>
                          </a:solidFill>
                          <a:effectLst/>
                          <a:latin typeface="Kobern" panose="00000500000000000000" pitchFamily="50" charset="0"/>
                          <a:ea typeface="+mn-ea"/>
                          <a:cs typeface="Arial" panose="020B0604020202020204" pitchFamily="34" charset="0"/>
                        </a:rPr>
                        <a:t>then import is </a:t>
                      </a:r>
                      <a:br>
                        <a:rPr lang="en-IN" sz="2000" b="0" i="0" kern="1200" baseline="0" dirty="0">
                          <a:solidFill>
                            <a:srgbClr val="3F333E"/>
                          </a:solidFill>
                          <a:effectLst/>
                          <a:latin typeface="Kobern" panose="00000500000000000000" pitchFamily="50" charset="0"/>
                          <a:ea typeface="+mn-ea"/>
                          <a:cs typeface="Arial" panose="020B0604020202020204" pitchFamily="34" charset="0"/>
                        </a:rPr>
                      </a:br>
                      <a:r>
                        <a:rPr lang="en-IN" sz="2000" b="0" i="0" kern="1200" baseline="0" dirty="0">
                          <a:solidFill>
                            <a:srgbClr val="3F333E"/>
                          </a:solidFill>
                          <a:effectLst/>
                          <a:latin typeface="Kobern" panose="00000500000000000000" pitchFamily="50" charset="0"/>
                          <a:ea typeface="+mn-ea"/>
                          <a:cs typeface="Arial" panose="020B0604020202020204" pitchFamily="34" charset="0"/>
                        </a:rPr>
                        <a:t>done]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1" hangingPunct="1"/>
                      <a:r>
                        <a:rPr lang="en-IN" sz="2000" b="0" i="0" kern="1200" baseline="0" dirty="0">
                          <a:solidFill>
                            <a:srgbClr val="3F333E"/>
                          </a:solidFill>
                          <a:effectLst/>
                          <a:latin typeface="Kobern" panose="00000500000000000000" pitchFamily="50" charset="0"/>
                          <a:ea typeface="+mn-ea"/>
                          <a:cs typeface="Arial" panose="020B0604020202020204" pitchFamily="34" charset="0"/>
                        </a:rPr>
                        <a:t>On or after </a:t>
                      </a:r>
                    </a:p>
                    <a:p>
                      <a:pPr marL="0" algn="l" defTabSz="914400" rtl="0" eaLnBrk="1" latinLnBrk="1" hangingPunct="1"/>
                      <a:r>
                        <a:rPr lang="en-IN" sz="2000" b="0" i="0" kern="1200" baseline="0" dirty="0">
                          <a:solidFill>
                            <a:srgbClr val="3F333E"/>
                          </a:solidFill>
                          <a:effectLst/>
                          <a:latin typeface="Kobern" panose="00000500000000000000" pitchFamily="50" charset="0"/>
                          <a:ea typeface="+mn-ea"/>
                          <a:cs typeface="Arial" panose="020B0604020202020204" pitchFamily="34" charset="0"/>
                        </a:rPr>
                        <a:t>08.10.2024</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1" hangingPunct="1"/>
                      <a:r>
                        <a:rPr lang="en-IN" sz="2000" b="0" i="0" kern="1200" baseline="0" dirty="0">
                          <a:solidFill>
                            <a:srgbClr val="3F333E"/>
                          </a:solidFill>
                          <a:effectLst/>
                          <a:latin typeface="Kobern" panose="00000500000000000000" pitchFamily="50" charset="0"/>
                          <a:ea typeface="+mn-ea"/>
                          <a:cs typeface="Arial" panose="020B0604020202020204" pitchFamily="34" charset="0"/>
                        </a:rPr>
                        <a:t>On or after </a:t>
                      </a:r>
                    </a:p>
                    <a:p>
                      <a:pPr marL="0" algn="l" defTabSz="914400" rtl="0" eaLnBrk="1" latinLnBrk="1" hangingPunct="1"/>
                      <a:r>
                        <a:rPr lang="en-IN" sz="2000" b="0" i="0" kern="1200" baseline="0" dirty="0">
                          <a:solidFill>
                            <a:srgbClr val="3F333E"/>
                          </a:solidFill>
                          <a:effectLst/>
                          <a:latin typeface="Kobern" panose="00000500000000000000" pitchFamily="50" charset="0"/>
                          <a:ea typeface="+mn-ea"/>
                          <a:cs typeface="Arial" panose="020B0604020202020204" pitchFamily="34" charset="0"/>
                        </a:rPr>
                        <a:t>08.10.2024</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106985"/>
                  </a:ext>
                </a:extLst>
              </a:tr>
              <a:tr h="726531">
                <a:tc>
                  <a:txBody>
                    <a:bodyPr/>
                    <a:lstStyle/>
                    <a:p>
                      <a:pPr algn="l"/>
                      <a:r>
                        <a:rPr lang="en-IN" sz="2000" b="0" cap="all" spc="100" baseline="0" dirty="0">
                          <a:solidFill>
                            <a:srgbClr val="F3723D"/>
                          </a:solidFill>
                          <a:effectLst/>
                          <a:latin typeface="Kobern" panose="00000500000000000000" pitchFamily="50" charset="0"/>
                          <a:cs typeface="Arial" panose="020B0604020202020204" pitchFamily="34" charset="0"/>
                        </a:rPr>
                        <a:t>Applicability of </a:t>
                      </a:r>
                      <a:br>
                        <a:rPr lang="en-IN" sz="2000" b="0" cap="all" spc="100" baseline="0" dirty="0">
                          <a:solidFill>
                            <a:srgbClr val="F3723D"/>
                          </a:solidFill>
                          <a:effectLst/>
                          <a:latin typeface="Kobern" panose="00000500000000000000" pitchFamily="50" charset="0"/>
                          <a:cs typeface="Arial" panose="020B0604020202020204" pitchFamily="34" charset="0"/>
                        </a:rPr>
                      </a:br>
                      <a:r>
                        <a:rPr lang="en-IN" sz="2000" b="0" cap="all" spc="100" baseline="0" dirty="0">
                          <a:solidFill>
                            <a:srgbClr val="F3723D"/>
                          </a:solidFill>
                          <a:effectLst/>
                          <a:latin typeface="Kobern" panose="00000500000000000000" pitchFamily="50" charset="0"/>
                          <a:cs typeface="Arial" panose="020B0604020202020204" pitchFamily="34" charset="0"/>
                        </a:rPr>
                        <a:t>Rule 96 (10)</a:t>
                      </a:r>
                      <a:endParaRPr lang="en-IN" sz="2000" b="0" cap="all" spc="100" baseline="0" dirty="0">
                        <a:solidFill>
                          <a:srgbClr val="F3723D"/>
                        </a:solidFill>
                        <a:effectLst/>
                        <a:latin typeface="Kobern" panose="00000500000000000000" pitchFamily="50" charset="0"/>
                        <a:ea typeface="Aptos" panose="020B00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en-US" sz="2000" baseline="0" dirty="0">
                          <a:solidFill>
                            <a:srgbClr val="3F333E"/>
                          </a:solidFill>
                          <a:effectLst/>
                          <a:latin typeface="Kobern" panose="00000500000000000000" pitchFamily="50" charset="0"/>
                          <a:cs typeface="Arial" panose="020B0604020202020204" pitchFamily="34" charset="0"/>
                        </a:rPr>
                        <a:t>Bar of Rule 96(10) will apply </a:t>
                      </a:r>
                      <a:br>
                        <a:rPr lang="en-US" sz="2000" baseline="0" dirty="0">
                          <a:solidFill>
                            <a:srgbClr val="3F333E"/>
                          </a:solidFill>
                          <a:effectLst/>
                          <a:latin typeface="Kobern" panose="00000500000000000000" pitchFamily="50" charset="0"/>
                          <a:cs typeface="Arial" panose="020B0604020202020204" pitchFamily="34" charset="0"/>
                        </a:rPr>
                      </a:br>
                      <a:r>
                        <a:rPr lang="en-US" sz="2000" baseline="0" dirty="0">
                          <a:solidFill>
                            <a:srgbClr val="3F333E"/>
                          </a:solidFill>
                          <a:effectLst/>
                          <a:latin typeface="Kobern" panose="00000500000000000000" pitchFamily="50" charset="0"/>
                          <a:cs typeface="Arial" panose="020B0604020202020204" pitchFamily="34" charset="0"/>
                        </a:rPr>
                        <a:t>on the exports</a:t>
                      </a:r>
                      <a:endParaRPr lang="en-IN" sz="2000" baseline="0" dirty="0">
                        <a:solidFill>
                          <a:srgbClr val="3F333E"/>
                        </a:solidFill>
                        <a:effectLst/>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a:r>
                        <a:rPr lang="en-IN" sz="2000" baseline="0" dirty="0">
                          <a:solidFill>
                            <a:srgbClr val="3F333E"/>
                          </a:solidFill>
                          <a:effectLst/>
                          <a:latin typeface="Kobern" panose="00000500000000000000" pitchFamily="50" charset="0"/>
                          <a:cs typeface="Arial" panose="020B0604020202020204" pitchFamily="34" charset="0"/>
                        </a:rPr>
                        <a:t>Bar of Rule 96(10) will not</a:t>
                      </a:r>
                      <a:br>
                        <a:rPr lang="en-IN" sz="2000" baseline="0" dirty="0">
                          <a:solidFill>
                            <a:srgbClr val="3F333E"/>
                          </a:solidFill>
                          <a:effectLst/>
                          <a:latin typeface="Kobern" panose="00000500000000000000" pitchFamily="50" charset="0"/>
                          <a:cs typeface="Arial" panose="020B0604020202020204" pitchFamily="34" charset="0"/>
                        </a:rPr>
                      </a:br>
                      <a:r>
                        <a:rPr lang="en-IN" sz="2000" baseline="0" dirty="0">
                          <a:solidFill>
                            <a:srgbClr val="3F333E"/>
                          </a:solidFill>
                          <a:effectLst/>
                          <a:latin typeface="Kobern" panose="00000500000000000000" pitchFamily="50" charset="0"/>
                          <a:cs typeface="Arial" panose="020B0604020202020204" pitchFamily="34" charset="0"/>
                        </a:rPr>
                        <a:t>apply on the exports</a:t>
                      </a:r>
                      <a:endParaRPr lang="en-IN" sz="2000" baseline="0" dirty="0">
                        <a:solidFill>
                          <a:srgbClr val="3F333E"/>
                        </a:solidFill>
                        <a:effectLst/>
                        <a:latin typeface="Kobern" panose="00000500000000000000" pitchFamily="50" charset="0"/>
                        <a:ea typeface="Aptos" panose="020B00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IN" sz="1200" baseline="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33528740"/>
                  </a:ext>
                </a:extLst>
              </a:tr>
            </a:tbl>
          </a:graphicData>
        </a:graphic>
      </p:graphicFrame>
    </p:spTree>
    <p:extLst>
      <p:ext uri="{BB962C8B-B14F-4D97-AF65-F5344CB8AC3E}">
        <p14:creationId xmlns:p14="http://schemas.microsoft.com/office/powerpoint/2010/main" val="1562108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5D184-6CCA-3990-4377-8488B154BB2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7B4B488-7767-5FF9-4C37-F42E6D3E42D1}"/>
              </a:ext>
            </a:extLst>
          </p:cNvPr>
          <p:cNvSpPr>
            <a:spLocks noGrp="1"/>
          </p:cNvSpPr>
          <p:nvPr>
            <p:ph type="body" sz="quarter" idx="12"/>
          </p:nvPr>
        </p:nvSpPr>
        <p:spPr>
          <a:xfrm>
            <a:off x="530576" y="633064"/>
            <a:ext cx="11137237" cy="768085"/>
          </a:xfrm>
        </p:spPr>
        <p:txBody>
          <a:bodyPr/>
          <a:lstStyle/>
          <a:p>
            <a:r>
              <a:rPr lang="en-US" sz="3200" dirty="0">
                <a:latin typeface="Kobern" panose="00000500000000000000" pitchFamily="50" charset="0"/>
              </a:rPr>
              <a:t>Advance </a:t>
            </a:r>
            <a:r>
              <a:rPr lang="en-US" sz="3200" dirty="0" err="1">
                <a:latin typeface="Kobern" panose="00000500000000000000" pitchFamily="50" charset="0"/>
              </a:rPr>
              <a:t>Authorisation</a:t>
            </a:r>
            <a:r>
              <a:rPr lang="en-US" sz="3200" dirty="0">
                <a:latin typeface="Kobern" panose="00000500000000000000" pitchFamily="50" charset="0"/>
              </a:rPr>
              <a:t> – Scenarios [say SION 2:1]</a:t>
            </a:r>
          </a:p>
        </p:txBody>
      </p:sp>
      <p:graphicFrame>
        <p:nvGraphicFramePr>
          <p:cNvPr id="2" name="Table 1">
            <a:extLst>
              <a:ext uri="{FF2B5EF4-FFF2-40B4-BE49-F238E27FC236}">
                <a16:creationId xmlns:a16="http://schemas.microsoft.com/office/drawing/2014/main" id="{0DE0DB5B-040C-6C30-F533-775746D731D9}"/>
              </a:ext>
            </a:extLst>
          </p:cNvPr>
          <p:cNvGraphicFramePr>
            <a:graphicFrameLocks noGrp="1"/>
          </p:cNvGraphicFramePr>
          <p:nvPr/>
        </p:nvGraphicFramePr>
        <p:xfrm>
          <a:off x="530576" y="1577613"/>
          <a:ext cx="11232444" cy="4263280"/>
        </p:xfrm>
        <a:graphic>
          <a:graphicData uri="http://schemas.openxmlformats.org/drawingml/2006/table">
            <a:tbl>
              <a:tblPr firstRow="1" bandRow="1">
                <a:tableStyleId>{5C22544A-7EE6-4342-B048-85BDC9FD1C3A}</a:tableStyleId>
              </a:tblPr>
              <a:tblGrid>
                <a:gridCol w="1744427">
                  <a:extLst>
                    <a:ext uri="{9D8B030D-6E8A-4147-A177-3AD203B41FA5}">
                      <a16:colId xmlns:a16="http://schemas.microsoft.com/office/drawing/2014/main" val="1924132777"/>
                    </a:ext>
                  </a:extLst>
                </a:gridCol>
                <a:gridCol w="1146623">
                  <a:extLst>
                    <a:ext uri="{9D8B030D-6E8A-4147-A177-3AD203B41FA5}">
                      <a16:colId xmlns:a16="http://schemas.microsoft.com/office/drawing/2014/main" val="3048106731"/>
                    </a:ext>
                  </a:extLst>
                </a:gridCol>
                <a:gridCol w="2133904">
                  <a:extLst>
                    <a:ext uri="{9D8B030D-6E8A-4147-A177-3AD203B41FA5}">
                      <a16:colId xmlns:a16="http://schemas.microsoft.com/office/drawing/2014/main" val="183850657"/>
                    </a:ext>
                  </a:extLst>
                </a:gridCol>
                <a:gridCol w="1612915">
                  <a:extLst>
                    <a:ext uri="{9D8B030D-6E8A-4147-A177-3AD203B41FA5}">
                      <a16:colId xmlns:a16="http://schemas.microsoft.com/office/drawing/2014/main" val="285671187"/>
                    </a:ext>
                  </a:extLst>
                </a:gridCol>
                <a:gridCol w="4594575">
                  <a:extLst>
                    <a:ext uri="{9D8B030D-6E8A-4147-A177-3AD203B41FA5}">
                      <a16:colId xmlns:a16="http://schemas.microsoft.com/office/drawing/2014/main" val="1939902622"/>
                    </a:ext>
                  </a:extLst>
                </a:gridCol>
              </a:tblGrid>
              <a:tr h="853440">
                <a:tc>
                  <a:txBody>
                    <a:bodyPr/>
                    <a:lstStyle/>
                    <a:p>
                      <a:pPr algn="l"/>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1" hangingPunct="1"/>
                      <a:r>
                        <a:rPr lang="en-US" sz="1800" b="1" kern="1200" cap="all" spc="100" baseline="0" dirty="0">
                          <a:solidFill>
                            <a:srgbClr val="F3723D"/>
                          </a:solidFill>
                          <a:effectLst/>
                          <a:latin typeface="Kobern" panose="00000500000000000000" pitchFamily="50" charset="0"/>
                          <a:ea typeface="+mn-ea"/>
                          <a:cs typeface="Arial" panose="020B0604020202020204" pitchFamily="34" charset="0"/>
                        </a:rPr>
                        <a:t>On or before </a:t>
                      </a:r>
                      <a:br>
                        <a:rPr lang="en-US" sz="1800" b="1" kern="1200" cap="all" spc="100" baseline="0" dirty="0">
                          <a:solidFill>
                            <a:srgbClr val="F3723D"/>
                          </a:solidFill>
                          <a:effectLst/>
                          <a:latin typeface="Kobern" panose="00000500000000000000" pitchFamily="50" charset="0"/>
                          <a:ea typeface="+mn-ea"/>
                          <a:cs typeface="Arial" panose="020B0604020202020204" pitchFamily="34" charset="0"/>
                        </a:rPr>
                      </a:br>
                      <a:r>
                        <a:rPr lang="en-US" sz="1800" b="1" kern="1200" cap="all" spc="100" baseline="0" dirty="0">
                          <a:solidFill>
                            <a:srgbClr val="F3723D"/>
                          </a:solidFill>
                          <a:effectLst/>
                          <a:latin typeface="Kobern" panose="00000500000000000000" pitchFamily="50" charset="0"/>
                          <a:ea typeface="+mn-ea"/>
                          <a:cs typeface="Arial" panose="020B0604020202020204" pitchFamily="34" charset="0"/>
                        </a:rPr>
                        <a:t>07.10.2024</a:t>
                      </a:r>
                      <a:endParaRPr lang="en-IN" sz="1800" b="1" kern="1200" cap="all" spc="100" baseline="0" dirty="0">
                        <a:solidFill>
                          <a:srgbClr val="F3723D"/>
                        </a:solidFill>
                        <a:effectLst/>
                        <a:latin typeface="Kobern" panose="00000500000000000000" pitchFamily="50" charset="0"/>
                        <a:ea typeface="+mn-ea"/>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800" b="1" kern="1200" cap="all" spc="100" baseline="0" dirty="0">
                          <a:solidFill>
                            <a:srgbClr val="F3723D"/>
                          </a:solidFill>
                          <a:effectLst/>
                          <a:latin typeface="Kobern" panose="00000500000000000000" pitchFamily="50" charset="0"/>
                          <a:ea typeface="+mn-ea"/>
                          <a:cs typeface="Arial" panose="020B0604020202020204" pitchFamily="34" charset="0"/>
                        </a:rPr>
                        <a:t>On and </a:t>
                      </a:r>
                      <a:br>
                        <a:rPr lang="en-US" sz="1800" b="1" kern="1200" cap="all" spc="100" baseline="0" dirty="0">
                          <a:solidFill>
                            <a:srgbClr val="F3723D"/>
                          </a:solidFill>
                          <a:effectLst/>
                          <a:latin typeface="Kobern" panose="00000500000000000000" pitchFamily="50" charset="0"/>
                          <a:ea typeface="+mn-ea"/>
                          <a:cs typeface="Arial" panose="020B0604020202020204" pitchFamily="34" charset="0"/>
                        </a:rPr>
                      </a:br>
                      <a:r>
                        <a:rPr lang="en-US" sz="1800" b="1" kern="1200" cap="all" spc="100" baseline="0" dirty="0">
                          <a:solidFill>
                            <a:srgbClr val="F3723D"/>
                          </a:solidFill>
                          <a:effectLst/>
                          <a:latin typeface="Kobern" panose="00000500000000000000" pitchFamily="50" charset="0"/>
                          <a:ea typeface="+mn-ea"/>
                          <a:cs typeface="Arial" panose="020B0604020202020204" pitchFamily="34" charset="0"/>
                        </a:rPr>
                        <a:t>after </a:t>
                      </a:r>
                      <a:br>
                        <a:rPr lang="en-US" sz="1800" b="1" kern="1200" cap="all" spc="100" baseline="0" dirty="0">
                          <a:solidFill>
                            <a:srgbClr val="F3723D"/>
                          </a:solidFill>
                          <a:effectLst/>
                          <a:latin typeface="Kobern" panose="00000500000000000000" pitchFamily="50" charset="0"/>
                          <a:ea typeface="+mn-ea"/>
                          <a:cs typeface="Arial" panose="020B0604020202020204" pitchFamily="34" charset="0"/>
                        </a:rPr>
                      </a:br>
                      <a:r>
                        <a:rPr lang="en-US" sz="1800" b="1" kern="1200" cap="all" spc="100" baseline="0" dirty="0">
                          <a:solidFill>
                            <a:srgbClr val="F3723D"/>
                          </a:solidFill>
                          <a:effectLst/>
                          <a:latin typeface="Kobern" panose="00000500000000000000" pitchFamily="50" charset="0"/>
                          <a:ea typeface="+mn-ea"/>
                          <a:cs typeface="Arial" panose="020B0604020202020204" pitchFamily="34" charset="0"/>
                        </a:rPr>
                        <a:t>08.10.2024</a:t>
                      </a:r>
                      <a:endParaRPr lang="en-IN" sz="1800" b="1" kern="1200" cap="all" spc="100" baseline="0" dirty="0">
                        <a:solidFill>
                          <a:srgbClr val="F3723D"/>
                        </a:solidFill>
                        <a:effectLst/>
                        <a:latin typeface="Kobern" panose="00000500000000000000" pitchFamily="50" charset="0"/>
                        <a:ea typeface="+mn-ea"/>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800" b="1" kern="1200" cap="all" spc="100" baseline="0" dirty="0">
                          <a:solidFill>
                            <a:srgbClr val="F3723D"/>
                          </a:solidFill>
                          <a:effectLst/>
                          <a:latin typeface="Kobern" panose="00000500000000000000" pitchFamily="50" charset="0"/>
                          <a:ea typeface="+mn-ea"/>
                          <a:cs typeface="Arial" panose="020B0604020202020204" pitchFamily="34" charset="0"/>
                        </a:rPr>
                        <a:t>Impact</a:t>
                      </a:r>
                      <a:endParaRPr lang="en-IN" sz="1800" b="1" kern="1200" cap="all" spc="100" baseline="0" dirty="0">
                        <a:solidFill>
                          <a:srgbClr val="F3723D"/>
                        </a:solidFill>
                        <a:effectLst/>
                        <a:latin typeface="Kobern" panose="00000500000000000000" pitchFamily="50" charset="0"/>
                        <a:ea typeface="+mn-ea"/>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6252766"/>
                  </a:ext>
                </a:extLst>
              </a:tr>
              <a:tr h="829600">
                <a:tc>
                  <a:txBody>
                    <a:bodyPr/>
                    <a:lstStyle/>
                    <a:p>
                      <a:pPr marL="0" algn="l" defTabSz="914400" rtl="0" eaLnBrk="1" latinLnBrk="1" hangingPunct="1"/>
                      <a:r>
                        <a:rPr lang="en-IN" sz="1800" b="1" kern="1200" cap="all" spc="100" baseline="0" dirty="0">
                          <a:solidFill>
                            <a:srgbClr val="F3723D"/>
                          </a:solidFill>
                          <a:effectLst/>
                          <a:latin typeface="Kobern" panose="00000500000000000000" pitchFamily="50" charset="0"/>
                          <a:ea typeface="+mn-ea"/>
                          <a:cs typeface="Arial" panose="020B0604020202020204" pitchFamily="34" charset="0"/>
                        </a:rPr>
                        <a:t>Scenario 1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a:solidFill>
                            <a:srgbClr val="3F333E"/>
                          </a:solidFill>
                          <a:latin typeface="Kobern" panose="00000500000000000000" pitchFamily="50" charset="0"/>
                          <a:cs typeface="Arial" panose="020B0604020202020204" pitchFamily="34" charset="0"/>
                        </a:rPr>
                        <a:t>Exports</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a:solidFill>
                            <a:srgbClr val="3F333E"/>
                          </a:solidFill>
                          <a:latin typeface="Kobern" panose="00000500000000000000" pitchFamily="50" charset="0"/>
                          <a:cs typeface="Arial" panose="020B0604020202020204" pitchFamily="34" charset="0"/>
                        </a:rPr>
                        <a:t>60 units </a:t>
                      </a:r>
                    </a:p>
                    <a:p>
                      <a:pPr algn="l"/>
                      <a:r>
                        <a:rPr lang="en-US" sz="1800" dirty="0">
                          <a:solidFill>
                            <a:srgbClr val="3F333E"/>
                          </a:solidFill>
                          <a:latin typeface="Kobern" panose="00000500000000000000" pitchFamily="50" charset="0"/>
                          <a:cs typeface="Arial" panose="020B0604020202020204" pitchFamily="34" charset="0"/>
                        </a:rPr>
                        <a:t>(on payment)</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a:solidFill>
                            <a:srgbClr val="3F333E"/>
                          </a:solidFill>
                          <a:latin typeface="Kobern" panose="00000500000000000000" pitchFamily="50" charset="0"/>
                          <a:cs typeface="Arial" panose="020B0604020202020204" pitchFamily="34" charset="0"/>
                        </a:rPr>
                        <a:t>40 units</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r>
                        <a:rPr lang="en-US" sz="1800" dirty="0">
                          <a:solidFill>
                            <a:srgbClr val="3F333E"/>
                          </a:solidFill>
                          <a:latin typeface="Kobern" panose="00000500000000000000" pitchFamily="50" charset="0"/>
                          <a:cs typeface="Arial" panose="020B0604020202020204" pitchFamily="34" charset="0"/>
                        </a:rPr>
                        <a:t>In this case what would be the implication for import to the extent of 10 units done </a:t>
                      </a:r>
                      <a:br>
                        <a:rPr lang="en-US" sz="1800" dirty="0">
                          <a:solidFill>
                            <a:srgbClr val="3F333E"/>
                          </a:solidFill>
                          <a:latin typeface="Kobern" panose="00000500000000000000" pitchFamily="50" charset="0"/>
                          <a:cs typeface="Arial" panose="020B0604020202020204" pitchFamily="34" charset="0"/>
                        </a:rPr>
                      </a:br>
                      <a:r>
                        <a:rPr lang="en-US" sz="1800" b="1" dirty="0">
                          <a:solidFill>
                            <a:srgbClr val="3F333E"/>
                          </a:solidFill>
                          <a:latin typeface="Kobern" panose="00000500000000000000" pitchFamily="50" charset="0"/>
                          <a:cs typeface="Arial" panose="020B0604020202020204" pitchFamily="34" charset="0"/>
                        </a:rPr>
                        <a:t>after</a:t>
                      </a:r>
                      <a:r>
                        <a:rPr lang="en-US" sz="1800" dirty="0">
                          <a:solidFill>
                            <a:srgbClr val="3F333E"/>
                          </a:solidFill>
                          <a:latin typeface="Kobern" panose="00000500000000000000" pitchFamily="50" charset="0"/>
                          <a:cs typeface="Arial" panose="020B0604020202020204" pitchFamily="34" charset="0"/>
                        </a:rPr>
                        <a:t> 08.10.2024.</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06607"/>
                  </a:ext>
                </a:extLst>
              </a:tr>
              <a:tr h="829600">
                <a:tc>
                  <a:txBody>
                    <a:bodyPr/>
                    <a:lstStyle/>
                    <a:p>
                      <a:pPr marL="0" algn="l" defTabSz="914400" rtl="0" eaLnBrk="1" latinLnBrk="1" hangingPunct="1"/>
                      <a:endParaRPr lang="en-IN" sz="1800" b="0" kern="1200" cap="all" spc="100" baseline="0" dirty="0">
                        <a:solidFill>
                          <a:srgbClr val="F3723D"/>
                        </a:solidFill>
                        <a:effectLst/>
                        <a:latin typeface="Kobern" panose="00000500000000000000" pitchFamily="50" charset="0"/>
                        <a:ea typeface="+mn-ea"/>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a:solidFill>
                            <a:srgbClr val="3F333E"/>
                          </a:solidFill>
                          <a:latin typeface="Kobern" panose="00000500000000000000" pitchFamily="50" charset="0"/>
                          <a:cs typeface="Arial" panose="020B0604020202020204" pitchFamily="34" charset="0"/>
                        </a:rPr>
                        <a:t>Imports</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800" dirty="0">
                          <a:solidFill>
                            <a:srgbClr val="3F333E"/>
                          </a:solidFill>
                          <a:latin typeface="Kobern" panose="00000500000000000000" pitchFamily="50" charset="0"/>
                          <a:cs typeface="Arial" panose="020B0604020202020204" pitchFamily="34" charset="0"/>
                        </a:rPr>
                        <a:t>20 units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800" dirty="0">
                          <a:solidFill>
                            <a:srgbClr val="3F333E"/>
                          </a:solidFill>
                          <a:latin typeface="Kobern" panose="00000500000000000000" pitchFamily="50" charset="0"/>
                          <a:cs typeface="Arial" panose="020B0604020202020204" pitchFamily="34" charset="0"/>
                        </a:rPr>
                        <a:t>(on payment)</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800" dirty="0">
                          <a:solidFill>
                            <a:srgbClr val="3F333E"/>
                          </a:solidFill>
                          <a:latin typeface="Kobern" panose="00000500000000000000" pitchFamily="50" charset="0"/>
                          <a:cs typeface="Arial" panose="020B0604020202020204" pitchFamily="34" charset="0"/>
                        </a:rPr>
                        <a:t>30 units</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sz="1600" dirty="0"/>
                    </a:p>
                  </a:txBody>
                  <a:tcPr/>
                </a:tc>
                <a:extLst>
                  <a:ext uri="{0D108BD9-81ED-4DB2-BD59-A6C34878D82A}">
                    <a16:rowId xmlns:a16="http://schemas.microsoft.com/office/drawing/2014/main" val="8090410"/>
                  </a:ext>
                </a:extLst>
              </a:tr>
              <a:tr h="82960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IN" sz="1800" b="1" kern="1200" cap="all" spc="100" baseline="0" dirty="0">
                          <a:solidFill>
                            <a:srgbClr val="F3723D"/>
                          </a:solidFill>
                          <a:effectLst/>
                          <a:latin typeface="Kobern" panose="00000500000000000000" pitchFamily="50" charset="0"/>
                          <a:ea typeface="+mn-ea"/>
                          <a:cs typeface="Arial" panose="020B0604020202020204" pitchFamily="34" charset="0"/>
                        </a:rPr>
                        <a:t>Scenario 2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a:solidFill>
                            <a:srgbClr val="3F333E"/>
                          </a:solidFill>
                          <a:latin typeface="Kobern" panose="00000500000000000000" pitchFamily="50" charset="0"/>
                          <a:cs typeface="Arial" panose="020B0604020202020204" pitchFamily="34" charset="0"/>
                        </a:rPr>
                        <a:t>Exports</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800" dirty="0">
                          <a:solidFill>
                            <a:srgbClr val="3F333E"/>
                          </a:solidFill>
                          <a:latin typeface="Kobern" panose="00000500000000000000" pitchFamily="50" charset="0"/>
                          <a:cs typeface="Arial" panose="020B0604020202020204" pitchFamily="34" charset="0"/>
                        </a:rPr>
                        <a:t>40 units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800" dirty="0">
                          <a:solidFill>
                            <a:srgbClr val="3F333E"/>
                          </a:solidFill>
                          <a:latin typeface="Kobern" panose="00000500000000000000" pitchFamily="50" charset="0"/>
                          <a:cs typeface="Arial" panose="020B0604020202020204" pitchFamily="34" charset="0"/>
                        </a:rPr>
                        <a:t>(on payment)</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a:solidFill>
                            <a:srgbClr val="3F333E"/>
                          </a:solidFill>
                          <a:latin typeface="Kobern" panose="00000500000000000000" pitchFamily="50" charset="0"/>
                          <a:cs typeface="Arial" panose="020B0604020202020204" pitchFamily="34" charset="0"/>
                        </a:rPr>
                        <a:t>60 units</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r>
                        <a:rPr lang="en-US" sz="1800" dirty="0">
                          <a:solidFill>
                            <a:srgbClr val="3F333E"/>
                          </a:solidFill>
                          <a:latin typeface="Kobern" panose="00000500000000000000" pitchFamily="50" charset="0"/>
                          <a:cs typeface="Arial" panose="020B0604020202020204" pitchFamily="34" charset="0"/>
                        </a:rPr>
                        <a:t>Whether in this case the subsequent </a:t>
                      </a:r>
                      <a:br>
                        <a:rPr lang="en-US" sz="1800" dirty="0">
                          <a:solidFill>
                            <a:srgbClr val="3F333E"/>
                          </a:solidFill>
                          <a:latin typeface="Kobern" panose="00000500000000000000" pitchFamily="50" charset="0"/>
                          <a:cs typeface="Arial" panose="020B0604020202020204" pitchFamily="34" charset="0"/>
                        </a:rPr>
                      </a:br>
                      <a:r>
                        <a:rPr lang="en-US" sz="1800" dirty="0">
                          <a:solidFill>
                            <a:srgbClr val="3F333E"/>
                          </a:solidFill>
                          <a:latin typeface="Kobern" panose="00000500000000000000" pitchFamily="50" charset="0"/>
                          <a:cs typeface="Arial" panose="020B0604020202020204" pitchFamily="34" charset="0"/>
                        </a:rPr>
                        <a:t>imports done after 08.10.2024 can be on payment or without payment?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587853"/>
                  </a:ext>
                </a:extLst>
              </a:tr>
              <a:tr h="829600">
                <a:tc>
                  <a:txBody>
                    <a:bodyPr/>
                    <a:lstStyle/>
                    <a:p>
                      <a:pPr marL="0" algn="l" defTabSz="914400" rtl="0" eaLnBrk="1" latinLnBrk="1" hangingPunct="1"/>
                      <a:endParaRPr lang="en-IN" sz="1800" b="0" kern="1200" cap="all" spc="100" baseline="0" dirty="0">
                        <a:solidFill>
                          <a:srgbClr val="F3723D"/>
                        </a:solidFill>
                        <a:effectLst/>
                        <a:latin typeface="Kobern" panose="00000500000000000000" pitchFamily="50" charset="0"/>
                        <a:ea typeface="+mn-ea"/>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a:solidFill>
                            <a:srgbClr val="3F333E"/>
                          </a:solidFill>
                          <a:latin typeface="Kobern" panose="00000500000000000000" pitchFamily="50" charset="0"/>
                          <a:cs typeface="Arial" panose="020B0604020202020204" pitchFamily="34" charset="0"/>
                        </a:rPr>
                        <a:t>Imports</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800" dirty="0">
                          <a:solidFill>
                            <a:srgbClr val="3F333E"/>
                          </a:solidFill>
                          <a:latin typeface="Kobern" panose="00000500000000000000" pitchFamily="50" charset="0"/>
                          <a:cs typeface="Arial" panose="020B0604020202020204" pitchFamily="34" charset="0"/>
                        </a:rPr>
                        <a:t>30 units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800" dirty="0">
                          <a:solidFill>
                            <a:srgbClr val="3F333E"/>
                          </a:solidFill>
                          <a:latin typeface="Kobern" panose="00000500000000000000" pitchFamily="50" charset="0"/>
                          <a:cs typeface="Arial" panose="020B0604020202020204" pitchFamily="34" charset="0"/>
                        </a:rPr>
                        <a:t>(on payment)</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800" dirty="0">
                          <a:solidFill>
                            <a:srgbClr val="3F333E"/>
                          </a:solidFill>
                          <a:latin typeface="Kobern" panose="00000500000000000000" pitchFamily="50" charset="0"/>
                          <a:cs typeface="Arial" panose="020B0604020202020204" pitchFamily="34" charset="0"/>
                        </a:rPr>
                        <a:t>20 units</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sz="1600" dirty="0"/>
                    </a:p>
                  </a:txBody>
                  <a:tcPr/>
                </a:tc>
                <a:extLst>
                  <a:ext uri="{0D108BD9-81ED-4DB2-BD59-A6C34878D82A}">
                    <a16:rowId xmlns:a16="http://schemas.microsoft.com/office/drawing/2014/main" val="3630506502"/>
                  </a:ext>
                </a:extLst>
              </a:tr>
            </a:tbl>
          </a:graphicData>
        </a:graphic>
      </p:graphicFrame>
    </p:spTree>
    <p:extLst>
      <p:ext uri="{BB962C8B-B14F-4D97-AF65-F5344CB8AC3E}">
        <p14:creationId xmlns:p14="http://schemas.microsoft.com/office/powerpoint/2010/main" val="17903735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B1686-9C21-8EF2-8360-96743C1599F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603B7BA-8902-8C0C-93A9-29917FB4F05C}"/>
              </a:ext>
            </a:extLst>
          </p:cNvPr>
          <p:cNvSpPr>
            <a:spLocks noGrp="1"/>
          </p:cNvSpPr>
          <p:nvPr>
            <p:ph type="body" sz="quarter" idx="12"/>
          </p:nvPr>
        </p:nvSpPr>
        <p:spPr>
          <a:xfrm>
            <a:off x="530578" y="627211"/>
            <a:ext cx="11137237" cy="768085"/>
          </a:xfrm>
        </p:spPr>
        <p:txBody>
          <a:bodyPr/>
          <a:lstStyle/>
          <a:p>
            <a:r>
              <a:rPr lang="en-US" sz="3200" dirty="0">
                <a:latin typeface="Kobern" panose="00000500000000000000" pitchFamily="50" charset="0"/>
              </a:rPr>
              <a:t>Advance Authorization – Scenarios</a:t>
            </a:r>
          </a:p>
        </p:txBody>
      </p:sp>
      <p:sp>
        <p:nvSpPr>
          <p:cNvPr id="7" name="Text Placeholder 2">
            <a:extLst>
              <a:ext uri="{FF2B5EF4-FFF2-40B4-BE49-F238E27FC236}">
                <a16:creationId xmlns:a16="http://schemas.microsoft.com/office/drawing/2014/main" id="{10180907-89F8-205E-7BE9-9A45367EBD01}"/>
              </a:ext>
            </a:extLst>
          </p:cNvPr>
          <p:cNvSpPr txBox="1">
            <a:spLocks/>
          </p:cNvSpPr>
          <p:nvPr/>
        </p:nvSpPr>
        <p:spPr>
          <a:xfrm>
            <a:off x="528182" y="5572353"/>
            <a:ext cx="11142028" cy="658436"/>
          </a:xfrm>
          <a:prstGeom prst="rect">
            <a:avLst/>
          </a:prstGeom>
        </p:spPr>
        <p:txBody>
          <a:bodyPr anchor="t"/>
          <a:lstStyle>
            <a:lvl1pPr marL="285750" marR="0" indent="-285750" algn="l" defTabSz="914400" rtl="0" eaLnBrk="1" fontAlgn="auto" latinLnBrk="1" hangingPunct="1">
              <a:lnSpc>
                <a:spcPct val="100000"/>
              </a:lnSpc>
              <a:spcBef>
                <a:spcPct val="20000"/>
              </a:spcBef>
              <a:spcAft>
                <a:spcPts val="300"/>
              </a:spcAft>
              <a:buClr>
                <a:srgbClr val="F3723D"/>
              </a:buClr>
              <a:buSzTx/>
              <a:buFont typeface="Arial" panose="020B0604020202020204" pitchFamily="34" charset="0"/>
              <a:buChar char="•"/>
              <a:tabLst/>
              <a:defRPr lang="en-GB" altLang="ko-KR" sz="1200" kern="1200" dirty="0">
                <a:solidFill>
                  <a:schemeClr val="bg1"/>
                </a:solidFill>
                <a:latin typeface="Kobern" pitchFamily="2" charset="77"/>
                <a:ea typeface="+mn-ea"/>
                <a:cs typeface="+mn-cs"/>
              </a:defRPr>
            </a:lvl1pPr>
            <a:lvl2pPr marL="742950" indent="-285750" algn="l" defTabSz="914400" rtl="0" eaLnBrk="1" latinLnBrk="1" hangingPunct="1">
              <a:lnSpc>
                <a:spcPct val="100000"/>
              </a:lnSpc>
              <a:spcBef>
                <a:spcPct val="20000"/>
              </a:spcBef>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2pPr>
            <a:lvl3pPr marL="1143000" indent="-285750" algn="l" defTabSz="914400" rtl="0" eaLnBrk="1" latinLnBrk="1" hangingPunct="1">
              <a:lnSpc>
                <a:spcPct val="100000"/>
              </a:lnSpc>
              <a:spcBef>
                <a:spcPct val="20000"/>
              </a:spcBef>
              <a:spcAft>
                <a:spcPts val="300"/>
              </a:spcAft>
              <a:buClr>
                <a:srgbClr val="F3723D"/>
              </a:buClr>
              <a:buSzPct val="100000"/>
              <a:buFont typeface="Arial" panose="020B0604020202020204" pitchFamily="34" charset="0"/>
              <a:buChar char="•"/>
              <a:defRPr lang="en-GB" altLang="ko-KR" sz="1200" kern="1200" dirty="0">
                <a:solidFill>
                  <a:schemeClr val="bg1"/>
                </a:solidFill>
                <a:latin typeface="Kobern" pitchFamily="2" charset="77"/>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600" b="1" u="sng" dirty="0">
                <a:solidFill>
                  <a:schemeClr val="tx1">
                    <a:lumMod val="50000"/>
                    <a:lumOff val="50000"/>
                  </a:schemeClr>
                </a:solidFill>
                <a:latin typeface="Kobern" panose="00000500000000000000" pitchFamily="50" charset="0"/>
                <a:cs typeface="Times New Roman" panose="02020603050405020304" pitchFamily="18" charset="0"/>
              </a:rPr>
              <a:t>Note</a:t>
            </a:r>
            <a:r>
              <a:rPr lang="en-US" sz="1600" b="1" dirty="0">
                <a:solidFill>
                  <a:schemeClr val="tx1">
                    <a:lumMod val="50000"/>
                    <a:lumOff val="50000"/>
                  </a:schemeClr>
                </a:solidFill>
                <a:latin typeface="Kobern" panose="00000500000000000000" pitchFamily="50" charset="0"/>
                <a:cs typeface="Times New Roman" panose="02020603050405020304" pitchFamily="18" charset="0"/>
              </a:rPr>
              <a:t>: Partial imports &amp; exports made after 08.10.2024 under AA may be subjected to scrutiny and litigation for violation of Rule 96(10), if some imports/exports under same AA are made under IGST exemption prior to 08.10.2024.</a:t>
            </a:r>
          </a:p>
        </p:txBody>
      </p:sp>
      <p:graphicFrame>
        <p:nvGraphicFramePr>
          <p:cNvPr id="2" name="Table 1">
            <a:extLst>
              <a:ext uri="{FF2B5EF4-FFF2-40B4-BE49-F238E27FC236}">
                <a16:creationId xmlns:a16="http://schemas.microsoft.com/office/drawing/2014/main" id="{A9720076-518F-6145-4E8B-46C56329A8C4}"/>
              </a:ext>
            </a:extLst>
          </p:cNvPr>
          <p:cNvGraphicFramePr>
            <a:graphicFrameLocks noGrp="1"/>
          </p:cNvGraphicFramePr>
          <p:nvPr/>
        </p:nvGraphicFramePr>
        <p:xfrm>
          <a:off x="528182" y="1577614"/>
          <a:ext cx="11139633" cy="3966964"/>
        </p:xfrm>
        <a:graphic>
          <a:graphicData uri="http://schemas.openxmlformats.org/drawingml/2006/table">
            <a:tbl>
              <a:tblPr firstRow="1" bandRow="1">
                <a:tableStyleId>{5C22544A-7EE6-4342-B048-85BDC9FD1C3A}</a:tableStyleId>
              </a:tblPr>
              <a:tblGrid>
                <a:gridCol w="1802063">
                  <a:extLst>
                    <a:ext uri="{9D8B030D-6E8A-4147-A177-3AD203B41FA5}">
                      <a16:colId xmlns:a16="http://schemas.microsoft.com/office/drawing/2014/main" val="1924132777"/>
                    </a:ext>
                  </a:extLst>
                </a:gridCol>
                <a:gridCol w="1201665">
                  <a:extLst>
                    <a:ext uri="{9D8B030D-6E8A-4147-A177-3AD203B41FA5}">
                      <a16:colId xmlns:a16="http://schemas.microsoft.com/office/drawing/2014/main" val="3048106731"/>
                    </a:ext>
                  </a:extLst>
                </a:gridCol>
                <a:gridCol w="1696825">
                  <a:extLst>
                    <a:ext uri="{9D8B030D-6E8A-4147-A177-3AD203B41FA5}">
                      <a16:colId xmlns:a16="http://schemas.microsoft.com/office/drawing/2014/main" val="183850657"/>
                    </a:ext>
                  </a:extLst>
                </a:gridCol>
                <a:gridCol w="1882468">
                  <a:extLst>
                    <a:ext uri="{9D8B030D-6E8A-4147-A177-3AD203B41FA5}">
                      <a16:colId xmlns:a16="http://schemas.microsoft.com/office/drawing/2014/main" val="285671187"/>
                    </a:ext>
                  </a:extLst>
                </a:gridCol>
                <a:gridCol w="4556612">
                  <a:extLst>
                    <a:ext uri="{9D8B030D-6E8A-4147-A177-3AD203B41FA5}">
                      <a16:colId xmlns:a16="http://schemas.microsoft.com/office/drawing/2014/main" val="1939902622"/>
                    </a:ext>
                  </a:extLst>
                </a:gridCol>
              </a:tblGrid>
              <a:tr h="853440">
                <a:tc>
                  <a:txBody>
                    <a:bodyPr/>
                    <a:lstStyle/>
                    <a:p>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1" hangingPunct="1"/>
                      <a:r>
                        <a:rPr lang="en-US" sz="1800" b="1" kern="1200" cap="all" spc="100" baseline="0" dirty="0">
                          <a:solidFill>
                            <a:srgbClr val="F3723D"/>
                          </a:solidFill>
                          <a:effectLst/>
                          <a:latin typeface="Kobern" panose="00000500000000000000" pitchFamily="50" charset="0"/>
                          <a:ea typeface="+mn-ea"/>
                          <a:cs typeface="Arial" panose="020B0604020202020204" pitchFamily="34" charset="0"/>
                        </a:rPr>
                        <a:t>On or </a:t>
                      </a:r>
                      <a:br>
                        <a:rPr lang="en-US" sz="1800" b="1" kern="1200" cap="all" spc="100" baseline="0" dirty="0">
                          <a:solidFill>
                            <a:srgbClr val="F3723D"/>
                          </a:solidFill>
                          <a:effectLst/>
                          <a:latin typeface="Kobern" panose="00000500000000000000" pitchFamily="50" charset="0"/>
                          <a:ea typeface="+mn-ea"/>
                          <a:cs typeface="Arial" panose="020B0604020202020204" pitchFamily="34" charset="0"/>
                        </a:rPr>
                      </a:br>
                      <a:r>
                        <a:rPr lang="en-US" sz="1800" b="1" kern="1200" cap="all" spc="100" baseline="0" dirty="0">
                          <a:solidFill>
                            <a:srgbClr val="F3723D"/>
                          </a:solidFill>
                          <a:effectLst/>
                          <a:latin typeface="Kobern" panose="00000500000000000000" pitchFamily="50" charset="0"/>
                          <a:ea typeface="+mn-ea"/>
                          <a:cs typeface="Arial" panose="020B0604020202020204" pitchFamily="34" charset="0"/>
                        </a:rPr>
                        <a:t>before </a:t>
                      </a:r>
                      <a:br>
                        <a:rPr lang="en-US" sz="1800" b="1" kern="1200" cap="all" spc="100" baseline="0" dirty="0">
                          <a:solidFill>
                            <a:srgbClr val="F3723D"/>
                          </a:solidFill>
                          <a:effectLst/>
                          <a:latin typeface="Kobern" panose="00000500000000000000" pitchFamily="50" charset="0"/>
                          <a:ea typeface="+mn-ea"/>
                          <a:cs typeface="Arial" panose="020B0604020202020204" pitchFamily="34" charset="0"/>
                        </a:rPr>
                      </a:br>
                      <a:r>
                        <a:rPr lang="en-US" sz="1800" b="1" kern="1200" cap="all" spc="100" baseline="0" dirty="0">
                          <a:solidFill>
                            <a:srgbClr val="F3723D"/>
                          </a:solidFill>
                          <a:effectLst/>
                          <a:latin typeface="Kobern" panose="00000500000000000000" pitchFamily="50" charset="0"/>
                          <a:ea typeface="+mn-ea"/>
                          <a:cs typeface="Arial" panose="020B0604020202020204" pitchFamily="34" charset="0"/>
                        </a:rPr>
                        <a:t>07.10.2024</a:t>
                      </a:r>
                      <a:endParaRPr lang="en-IN" sz="1800" b="1" kern="1200" cap="all" spc="100" baseline="0" dirty="0">
                        <a:solidFill>
                          <a:srgbClr val="F3723D"/>
                        </a:solidFill>
                        <a:effectLst/>
                        <a:latin typeface="Kobern" panose="00000500000000000000" pitchFamily="50" charset="0"/>
                        <a:ea typeface="+mn-ea"/>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800" b="1" kern="1200" cap="all" spc="100" baseline="0" dirty="0">
                          <a:solidFill>
                            <a:srgbClr val="F3723D"/>
                          </a:solidFill>
                          <a:effectLst/>
                          <a:latin typeface="Kobern" panose="00000500000000000000" pitchFamily="50" charset="0"/>
                          <a:ea typeface="+mn-ea"/>
                          <a:cs typeface="Arial" panose="020B0604020202020204" pitchFamily="34" charset="0"/>
                        </a:rPr>
                        <a:t>On and </a:t>
                      </a:r>
                      <a:br>
                        <a:rPr lang="en-US" sz="1800" b="1" kern="1200" cap="all" spc="100" baseline="0" dirty="0">
                          <a:solidFill>
                            <a:srgbClr val="F3723D"/>
                          </a:solidFill>
                          <a:effectLst/>
                          <a:latin typeface="Kobern" panose="00000500000000000000" pitchFamily="50" charset="0"/>
                          <a:ea typeface="+mn-ea"/>
                          <a:cs typeface="Arial" panose="020B0604020202020204" pitchFamily="34" charset="0"/>
                        </a:rPr>
                      </a:br>
                      <a:r>
                        <a:rPr lang="en-US" sz="1800" b="1" kern="1200" cap="all" spc="100" baseline="0" dirty="0">
                          <a:solidFill>
                            <a:srgbClr val="F3723D"/>
                          </a:solidFill>
                          <a:effectLst/>
                          <a:latin typeface="Kobern" panose="00000500000000000000" pitchFamily="50" charset="0"/>
                          <a:ea typeface="+mn-ea"/>
                          <a:cs typeface="Arial" panose="020B0604020202020204" pitchFamily="34" charset="0"/>
                        </a:rPr>
                        <a:t>after </a:t>
                      </a:r>
                      <a:br>
                        <a:rPr lang="en-US" sz="1800" b="1" kern="1200" cap="all" spc="100" baseline="0" dirty="0">
                          <a:solidFill>
                            <a:srgbClr val="F3723D"/>
                          </a:solidFill>
                          <a:effectLst/>
                          <a:latin typeface="Kobern" panose="00000500000000000000" pitchFamily="50" charset="0"/>
                          <a:ea typeface="+mn-ea"/>
                          <a:cs typeface="Arial" panose="020B0604020202020204" pitchFamily="34" charset="0"/>
                        </a:rPr>
                      </a:br>
                      <a:r>
                        <a:rPr lang="en-US" sz="1800" b="1" kern="1200" cap="all" spc="100" baseline="0" dirty="0">
                          <a:solidFill>
                            <a:srgbClr val="F3723D"/>
                          </a:solidFill>
                          <a:effectLst/>
                          <a:latin typeface="Kobern" panose="00000500000000000000" pitchFamily="50" charset="0"/>
                          <a:ea typeface="+mn-ea"/>
                          <a:cs typeface="Arial" panose="020B0604020202020204" pitchFamily="34" charset="0"/>
                        </a:rPr>
                        <a:t>08.10.2024</a:t>
                      </a:r>
                      <a:endParaRPr lang="en-IN" sz="1800" b="1" kern="1200" cap="all" spc="100" baseline="0" dirty="0">
                        <a:solidFill>
                          <a:srgbClr val="F3723D"/>
                        </a:solidFill>
                        <a:effectLst/>
                        <a:latin typeface="Kobern" panose="00000500000000000000" pitchFamily="50" charset="0"/>
                        <a:ea typeface="+mn-ea"/>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800" b="1" kern="1200" cap="all" spc="100" baseline="0" dirty="0">
                          <a:solidFill>
                            <a:srgbClr val="F3723D"/>
                          </a:solidFill>
                          <a:effectLst/>
                          <a:latin typeface="Kobern" panose="00000500000000000000" pitchFamily="50" charset="0"/>
                          <a:ea typeface="+mn-ea"/>
                          <a:cs typeface="Arial" panose="020B0604020202020204" pitchFamily="34" charset="0"/>
                        </a:rPr>
                        <a:t>Impact</a:t>
                      </a:r>
                      <a:endParaRPr lang="en-IN" sz="1800" b="1" kern="1200" cap="all" spc="100" baseline="0" dirty="0">
                        <a:solidFill>
                          <a:srgbClr val="F3723D"/>
                        </a:solidFill>
                        <a:effectLst/>
                        <a:latin typeface="Kobern" panose="00000500000000000000" pitchFamily="50" charset="0"/>
                        <a:ea typeface="+mn-ea"/>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6252766"/>
                  </a:ext>
                </a:extLst>
              </a:tr>
              <a:tr h="755521">
                <a:tc>
                  <a:txBody>
                    <a:bodyPr/>
                    <a:lstStyle/>
                    <a:p>
                      <a:pPr marL="0" algn="l" defTabSz="914400" rtl="0" eaLnBrk="1" latinLnBrk="1" hangingPunct="1"/>
                      <a:r>
                        <a:rPr lang="en-IN" sz="1800" b="1" kern="1200" cap="all" spc="100" baseline="0" dirty="0">
                          <a:solidFill>
                            <a:srgbClr val="F3723D"/>
                          </a:solidFill>
                          <a:effectLst/>
                          <a:latin typeface="Kobern" panose="00000500000000000000" pitchFamily="50" charset="0"/>
                          <a:ea typeface="+mn-ea"/>
                          <a:cs typeface="Arial" panose="020B0604020202020204" pitchFamily="34" charset="0"/>
                        </a:rPr>
                        <a:t>Scenario 3</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rgbClr val="3F333E"/>
                          </a:solidFill>
                          <a:latin typeface="Kobern" panose="00000500000000000000" pitchFamily="50" charset="0"/>
                          <a:cs typeface="Arial" panose="020B0604020202020204" pitchFamily="34" charset="0"/>
                        </a:rPr>
                        <a:t>Exports</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rgbClr val="3F333E"/>
                          </a:solidFill>
                          <a:latin typeface="Kobern" panose="00000500000000000000" pitchFamily="50" charset="0"/>
                          <a:cs typeface="Arial" panose="020B0604020202020204" pitchFamily="34" charset="0"/>
                        </a:rPr>
                        <a:t>60 units </a:t>
                      </a:r>
                      <a:br>
                        <a:rPr lang="en-US" sz="1800" dirty="0">
                          <a:solidFill>
                            <a:srgbClr val="3F333E"/>
                          </a:solidFill>
                          <a:latin typeface="Kobern" panose="00000500000000000000" pitchFamily="50" charset="0"/>
                          <a:cs typeface="Arial" panose="020B0604020202020204" pitchFamily="34" charset="0"/>
                        </a:rPr>
                      </a:br>
                      <a:r>
                        <a:rPr lang="en-US" sz="1800" dirty="0">
                          <a:solidFill>
                            <a:srgbClr val="3F333E"/>
                          </a:solidFill>
                          <a:latin typeface="Kobern" panose="00000500000000000000" pitchFamily="50" charset="0"/>
                          <a:cs typeface="Arial" panose="020B0604020202020204" pitchFamily="34" charset="0"/>
                        </a:rPr>
                        <a:t>(under LUT)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rgbClr val="3F333E"/>
                          </a:solidFill>
                          <a:latin typeface="Kobern" panose="00000500000000000000" pitchFamily="50" charset="0"/>
                          <a:cs typeface="Arial" panose="020B0604020202020204" pitchFamily="34" charset="0"/>
                        </a:rPr>
                        <a:t>40 units</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just"/>
                      <a:r>
                        <a:rPr lang="en-US" sz="1800" dirty="0">
                          <a:solidFill>
                            <a:srgbClr val="3F333E"/>
                          </a:solidFill>
                          <a:latin typeface="Kobern" panose="00000500000000000000" pitchFamily="50" charset="0"/>
                          <a:cs typeface="Arial" panose="020B0604020202020204" pitchFamily="34" charset="0"/>
                        </a:rPr>
                        <a:t>In this case the subsequent imports done after 08.10.2024 can be on payment or </a:t>
                      </a:r>
                      <a:br>
                        <a:rPr lang="en-US" sz="1800" dirty="0">
                          <a:solidFill>
                            <a:srgbClr val="3F333E"/>
                          </a:solidFill>
                          <a:latin typeface="Kobern" panose="00000500000000000000" pitchFamily="50" charset="0"/>
                          <a:cs typeface="Arial" panose="020B0604020202020204" pitchFamily="34" charset="0"/>
                        </a:rPr>
                      </a:br>
                      <a:r>
                        <a:rPr lang="en-US" sz="1800" dirty="0">
                          <a:solidFill>
                            <a:srgbClr val="3F333E"/>
                          </a:solidFill>
                          <a:latin typeface="Kobern" panose="00000500000000000000" pitchFamily="50" charset="0"/>
                          <a:cs typeface="Arial" panose="020B0604020202020204" pitchFamily="34" charset="0"/>
                        </a:rPr>
                        <a:t>without payment at the option of the </a:t>
                      </a:r>
                      <a:br>
                        <a:rPr lang="en-US" sz="1800" dirty="0">
                          <a:solidFill>
                            <a:srgbClr val="3F333E"/>
                          </a:solidFill>
                          <a:latin typeface="Kobern" panose="00000500000000000000" pitchFamily="50" charset="0"/>
                          <a:cs typeface="Arial" panose="020B0604020202020204" pitchFamily="34" charset="0"/>
                        </a:rPr>
                      </a:br>
                      <a:r>
                        <a:rPr lang="en-US" sz="1800" dirty="0">
                          <a:solidFill>
                            <a:srgbClr val="3F333E"/>
                          </a:solidFill>
                          <a:latin typeface="Kobern" panose="00000500000000000000" pitchFamily="50" charset="0"/>
                          <a:cs typeface="Arial" panose="020B0604020202020204" pitchFamily="34" charset="0"/>
                        </a:rPr>
                        <a:t>registered person.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06607"/>
                  </a:ext>
                </a:extLst>
              </a:tr>
              <a:tr h="755521">
                <a:tc>
                  <a:txBody>
                    <a:bodyPr/>
                    <a:lstStyle/>
                    <a:p>
                      <a:pPr marL="0" algn="l" defTabSz="914400" rtl="0" eaLnBrk="1" latinLnBrk="1" hangingPunct="1"/>
                      <a:endParaRPr lang="en-IN" sz="1800" b="0" kern="1200" cap="all" spc="100" baseline="0" dirty="0">
                        <a:solidFill>
                          <a:srgbClr val="F3723D"/>
                        </a:solidFill>
                        <a:effectLst/>
                        <a:latin typeface="Kobern" panose="00000500000000000000" pitchFamily="50" charset="0"/>
                        <a:ea typeface="+mn-ea"/>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rgbClr val="3F333E"/>
                          </a:solidFill>
                          <a:latin typeface="Kobern" panose="00000500000000000000" pitchFamily="50" charset="0"/>
                          <a:cs typeface="Arial" panose="020B0604020202020204" pitchFamily="34" charset="0"/>
                        </a:rPr>
                        <a:t>Imports</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800" dirty="0">
                          <a:solidFill>
                            <a:srgbClr val="3F333E"/>
                          </a:solidFill>
                          <a:latin typeface="Kobern" panose="00000500000000000000" pitchFamily="50" charset="0"/>
                          <a:cs typeface="Arial" panose="020B0604020202020204" pitchFamily="34" charset="0"/>
                        </a:rPr>
                        <a:t>20 units</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800" dirty="0">
                          <a:solidFill>
                            <a:srgbClr val="3F333E"/>
                          </a:solidFill>
                          <a:latin typeface="Kobern" panose="00000500000000000000" pitchFamily="50" charset="0"/>
                          <a:cs typeface="Arial" panose="020B0604020202020204" pitchFamily="34" charset="0"/>
                        </a:rPr>
                        <a:t>30 units</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sz="1600" dirty="0"/>
                    </a:p>
                  </a:txBody>
                  <a:tcPr/>
                </a:tc>
                <a:extLst>
                  <a:ext uri="{0D108BD9-81ED-4DB2-BD59-A6C34878D82A}">
                    <a16:rowId xmlns:a16="http://schemas.microsoft.com/office/drawing/2014/main" val="8090410"/>
                  </a:ext>
                </a:extLst>
              </a:tr>
              <a:tr h="755521">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IN" sz="1800" b="1" kern="1200" cap="all" spc="100" baseline="0" dirty="0">
                          <a:solidFill>
                            <a:srgbClr val="F3723D"/>
                          </a:solidFill>
                          <a:effectLst/>
                          <a:latin typeface="Kobern" panose="00000500000000000000" pitchFamily="50" charset="0"/>
                          <a:ea typeface="+mn-ea"/>
                          <a:cs typeface="Arial" panose="020B0604020202020204" pitchFamily="34" charset="0"/>
                        </a:rPr>
                        <a:t>Scenario 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rgbClr val="3F333E"/>
                          </a:solidFill>
                          <a:latin typeface="Kobern" panose="00000500000000000000" pitchFamily="50" charset="0"/>
                          <a:cs typeface="Arial" panose="020B0604020202020204" pitchFamily="34" charset="0"/>
                        </a:rPr>
                        <a:t>Exports</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800" dirty="0">
                          <a:solidFill>
                            <a:srgbClr val="3F333E"/>
                          </a:solidFill>
                          <a:latin typeface="Kobern" panose="00000500000000000000" pitchFamily="50" charset="0"/>
                          <a:cs typeface="Arial" panose="020B0604020202020204" pitchFamily="34" charset="0"/>
                        </a:rPr>
                        <a:t>40 units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800" dirty="0">
                          <a:solidFill>
                            <a:srgbClr val="3F333E"/>
                          </a:solidFill>
                          <a:latin typeface="Kobern" panose="00000500000000000000" pitchFamily="50" charset="0"/>
                          <a:cs typeface="Arial" panose="020B0604020202020204" pitchFamily="34" charset="0"/>
                        </a:rPr>
                        <a:t>(under LUT)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rgbClr val="3F333E"/>
                          </a:solidFill>
                          <a:latin typeface="Kobern" panose="00000500000000000000" pitchFamily="50" charset="0"/>
                          <a:cs typeface="Arial" panose="020B0604020202020204" pitchFamily="34" charset="0"/>
                        </a:rPr>
                        <a:t>60 units</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US" sz="1800" dirty="0">
                          <a:solidFill>
                            <a:srgbClr val="3F333E"/>
                          </a:solidFill>
                          <a:latin typeface="Kobern" panose="00000500000000000000" pitchFamily="50" charset="0"/>
                          <a:cs typeface="Arial" panose="020B0604020202020204" pitchFamily="34" charset="0"/>
                        </a:rPr>
                        <a:t>In this case the subsequent imports done after 08.10.2024 can be on payment or </a:t>
                      </a:r>
                      <a:br>
                        <a:rPr lang="en-US" sz="1800" dirty="0">
                          <a:solidFill>
                            <a:srgbClr val="3F333E"/>
                          </a:solidFill>
                          <a:latin typeface="Kobern" panose="00000500000000000000" pitchFamily="50" charset="0"/>
                          <a:cs typeface="Arial" panose="020B0604020202020204" pitchFamily="34" charset="0"/>
                        </a:rPr>
                      </a:br>
                      <a:r>
                        <a:rPr lang="en-US" sz="1800" dirty="0">
                          <a:solidFill>
                            <a:srgbClr val="3F333E"/>
                          </a:solidFill>
                          <a:latin typeface="Kobern" panose="00000500000000000000" pitchFamily="50" charset="0"/>
                          <a:cs typeface="Arial" panose="020B0604020202020204" pitchFamily="34" charset="0"/>
                        </a:rPr>
                        <a:t>without payment at the option of the </a:t>
                      </a:r>
                      <a:br>
                        <a:rPr lang="en-US" sz="1800" dirty="0">
                          <a:solidFill>
                            <a:srgbClr val="3F333E"/>
                          </a:solidFill>
                          <a:latin typeface="Kobern" panose="00000500000000000000" pitchFamily="50" charset="0"/>
                          <a:cs typeface="Arial" panose="020B0604020202020204" pitchFamily="34" charset="0"/>
                        </a:rPr>
                      </a:br>
                      <a:r>
                        <a:rPr lang="en-US" sz="1800" dirty="0">
                          <a:solidFill>
                            <a:srgbClr val="3F333E"/>
                          </a:solidFill>
                          <a:latin typeface="Kobern" panose="00000500000000000000" pitchFamily="50" charset="0"/>
                          <a:cs typeface="Arial" panose="020B0604020202020204" pitchFamily="34" charset="0"/>
                        </a:rPr>
                        <a:t>registered person.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587853"/>
                  </a:ext>
                </a:extLst>
              </a:tr>
              <a:tr h="755521">
                <a:tc>
                  <a:txBody>
                    <a:bodyPr/>
                    <a:lstStyle/>
                    <a:p>
                      <a:pPr marL="0" algn="l" defTabSz="914400" rtl="0" eaLnBrk="1" latinLnBrk="1" hangingPunct="1"/>
                      <a:endParaRPr lang="en-IN" sz="1800" b="0" kern="1200" cap="all" spc="100" baseline="0" dirty="0">
                        <a:solidFill>
                          <a:srgbClr val="F3723D"/>
                        </a:solidFill>
                        <a:effectLst/>
                        <a:latin typeface="Kobern" panose="00000500000000000000" pitchFamily="50" charset="0"/>
                        <a:ea typeface="+mn-ea"/>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rgbClr val="3F333E"/>
                          </a:solidFill>
                          <a:latin typeface="Kobern" panose="00000500000000000000" pitchFamily="50" charset="0"/>
                          <a:cs typeface="Arial" panose="020B0604020202020204" pitchFamily="34" charset="0"/>
                        </a:rPr>
                        <a:t>Imports</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800" dirty="0">
                          <a:solidFill>
                            <a:srgbClr val="3F333E"/>
                          </a:solidFill>
                          <a:latin typeface="Kobern" panose="00000500000000000000" pitchFamily="50" charset="0"/>
                          <a:cs typeface="Arial" panose="020B0604020202020204" pitchFamily="34" charset="0"/>
                        </a:rPr>
                        <a:t>30 units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800" dirty="0">
                          <a:solidFill>
                            <a:srgbClr val="3F333E"/>
                          </a:solidFill>
                          <a:latin typeface="Kobern" panose="00000500000000000000" pitchFamily="50" charset="0"/>
                          <a:cs typeface="Arial" panose="020B0604020202020204" pitchFamily="34" charset="0"/>
                        </a:rPr>
                        <a:t>20 units</a:t>
                      </a:r>
                      <a:endParaRPr lang="en-IN" sz="1800" dirty="0">
                        <a:solidFill>
                          <a:srgbClr val="3F333E"/>
                        </a:solidFill>
                        <a:latin typeface="Kobern" panose="00000500000000000000" pitchFamily="50"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sz="1600" dirty="0"/>
                    </a:p>
                  </a:txBody>
                  <a:tcPr/>
                </a:tc>
                <a:extLst>
                  <a:ext uri="{0D108BD9-81ED-4DB2-BD59-A6C34878D82A}">
                    <a16:rowId xmlns:a16="http://schemas.microsoft.com/office/drawing/2014/main" val="3630506502"/>
                  </a:ext>
                </a:extLst>
              </a:tr>
            </a:tbl>
          </a:graphicData>
        </a:graphic>
      </p:graphicFrame>
    </p:spTree>
    <p:extLst>
      <p:ext uri="{BB962C8B-B14F-4D97-AF65-F5344CB8AC3E}">
        <p14:creationId xmlns:p14="http://schemas.microsoft.com/office/powerpoint/2010/main" val="30746185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DF82F-BAB9-D2A2-3B54-2422A398721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26CBBB1-716A-D27D-8810-909BB09D2FC0}"/>
              </a:ext>
            </a:extLst>
          </p:cNvPr>
          <p:cNvSpPr>
            <a:spLocks noGrp="1"/>
          </p:cNvSpPr>
          <p:nvPr>
            <p:ph type="body" sz="quarter" idx="13"/>
          </p:nvPr>
        </p:nvSpPr>
        <p:spPr>
          <a:xfrm>
            <a:off x="354677" y="1353617"/>
            <a:ext cx="11493729" cy="4918851"/>
          </a:xfrm>
        </p:spPr>
        <p:txBody>
          <a:bodyPr/>
          <a:lstStyle/>
          <a:p>
            <a:pPr algn="just"/>
            <a:r>
              <a:rPr lang="en-US" sz="1800" dirty="0">
                <a:latin typeface="Kobern" panose="00000500000000000000" pitchFamily="50" charset="0"/>
              </a:rPr>
              <a:t>With the deletion of Rule 89(4A) &amp; (4B) w.e.f. 08.10.2024, a question would arise as to the governing provisions in case where –</a:t>
            </a:r>
          </a:p>
          <a:p>
            <a:pPr lvl="1" algn="just">
              <a:buClr>
                <a:srgbClr val="818285"/>
              </a:buClr>
              <a:buFont typeface="Arial" panose="020B0604020202020204" pitchFamily="34" charset="0"/>
              <a:buChar char="•"/>
            </a:pPr>
            <a:r>
              <a:rPr lang="en-US" sz="1800" dirty="0">
                <a:latin typeface="Kobern" panose="00000500000000000000" pitchFamily="50" charset="0"/>
              </a:rPr>
              <a:t>LUT exports made after 08.10.2024 and refund claim is filed after 08.10.2024; </a:t>
            </a:r>
          </a:p>
          <a:p>
            <a:pPr lvl="1" algn="just">
              <a:buClr>
                <a:srgbClr val="818285"/>
              </a:buClr>
              <a:buFont typeface="Arial" panose="020B0604020202020204" pitchFamily="34" charset="0"/>
              <a:buChar char="•"/>
            </a:pPr>
            <a:r>
              <a:rPr lang="en-US" sz="1800" dirty="0">
                <a:latin typeface="Kobern" panose="00000500000000000000" pitchFamily="50" charset="0"/>
              </a:rPr>
              <a:t>LUT exports made prior to 08.10.2024, but:-</a:t>
            </a:r>
          </a:p>
          <a:p>
            <a:pPr marL="1600160" lvl="2" indent="-457189" algn="just">
              <a:buSzPct val="70000"/>
              <a:buFont typeface="Arial" panose="020B0604020202020204" pitchFamily="34" charset="0"/>
              <a:buChar char="−"/>
            </a:pPr>
            <a:r>
              <a:rPr lang="en-US" sz="1800" dirty="0">
                <a:latin typeface="Kobern" panose="00000500000000000000" pitchFamily="50" charset="0"/>
              </a:rPr>
              <a:t>refund claim is filed prior to 08.10.2024</a:t>
            </a:r>
          </a:p>
          <a:p>
            <a:pPr marL="1600160" lvl="2" indent="-457189" algn="just">
              <a:buSzPct val="70000"/>
              <a:buFont typeface="Arial" panose="020B0604020202020204" pitchFamily="34" charset="0"/>
              <a:buChar char="−"/>
            </a:pPr>
            <a:r>
              <a:rPr lang="en-US" sz="1800" dirty="0">
                <a:latin typeface="Kobern" panose="00000500000000000000" pitchFamily="50" charset="0"/>
              </a:rPr>
              <a:t>refund claim is filed after 08.10.2024</a:t>
            </a:r>
          </a:p>
          <a:p>
            <a:pPr algn="just"/>
            <a:endParaRPr lang="en-US" sz="1800" dirty="0">
              <a:latin typeface="Kobern" panose="00000500000000000000" pitchFamily="50" charset="0"/>
            </a:endParaRPr>
          </a:p>
          <a:p>
            <a:pPr algn="just"/>
            <a:r>
              <a:rPr lang="en-US" sz="1800" dirty="0">
                <a:latin typeface="Kobern" panose="00000500000000000000" pitchFamily="50" charset="0"/>
              </a:rPr>
              <a:t>Where goods are exported prior to 08.10.2024 and refund claim is made </a:t>
            </a:r>
            <a:r>
              <a:rPr lang="en-US" sz="1800" b="1" i="1" u="sng" dirty="0">
                <a:latin typeface="Kobern" panose="00000500000000000000" pitchFamily="50" charset="0"/>
              </a:rPr>
              <a:t>on or after 08.10.2024</a:t>
            </a:r>
            <a:r>
              <a:rPr lang="en-US" sz="1800" dirty="0">
                <a:latin typeface="Kobern" panose="00000500000000000000" pitchFamily="50" charset="0"/>
              </a:rPr>
              <a:t>, whether the refund claim can be made under Rule 89(4) or it has to be made under 89(4A)/89(4B) only?</a:t>
            </a:r>
          </a:p>
          <a:p>
            <a:pPr algn="just"/>
            <a:endParaRPr lang="en-US" sz="1800" dirty="0">
              <a:latin typeface="Kobern" panose="00000500000000000000" pitchFamily="50" charset="0"/>
            </a:endParaRPr>
          </a:p>
          <a:p>
            <a:pPr algn="just"/>
            <a:r>
              <a:rPr lang="en-US" sz="1800" b="1" dirty="0">
                <a:latin typeface="Kobern" panose="00000500000000000000" pitchFamily="50" charset="0"/>
              </a:rPr>
              <a:t>Circular No. 181/13/2022-GST, dated 10.11.2022</a:t>
            </a:r>
            <a:r>
              <a:rPr lang="en-US" sz="1800" dirty="0">
                <a:latin typeface="Kobern" panose="00000500000000000000" pitchFamily="50" charset="0"/>
              </a:rPr>
              <a:t> – Amended formula under Rule 89(5) would be applicable </a:t>
            </a:r>
            <a:r>
              <a:rPr lang="en-US" sz="1800" b="1" u="sng" dirty="0">
                <a:latin typeface="Kobern" panose="00000500000000000000" pitchFamily="50" charset="0"/>
              </a:rPr>
              <a:t>based on date of refund claim</a:t>
            </a:r>
            <a:r>
              <a:rPr lang="en-US" sz="1800" dirty="0">
                <a:latin typeface="Kobern" panose="00000500000000000000" pitchFamily="50" charset="0"/>
              </a:rPr>
              <a:t>.</a:t>
            </a:r>
          </a:p>
          <a:p>
            <a:pPr algn="just"/>
            <a:r>
              <a:rPr lang="en-US" sz="1800" dirty="0">
                <a:latin typeface="Kobern" panose="00000500000000000000" pitchFamily="50" charset="0"/>
              </a:rPr>
              <a:t>WNS Global </a:t>
            </a:r>
            <a:r>
              <a:rPr lang="en-US" sz="1800" b="1" dirty="0">
                <a:latin typeface="Kobern" panose="00000500000000000000" pitchFamily="50" charset="0"/>
              </a:rPr>
              <a:t>2008 (10) STR 273 (Tri.-Bom) </a:t>
            </a:r>
            <a:r>
              <a:rPr lang="en-US" sz="1800" dirty="0">
                <a:latin typeface="Kobern" panose="00000500000000000000" pitchFamily="50" charset="0"/>
              </a:rPr>
              <a:t>affirmed by Hon’ble Bombay HC </a:t>
            </a:r>
            <a:r>
              <a:rPr lang="en-US" sz="1800" b="1" dirty="0">
                <a:latin typeface="Kobern" panose="00000500000000000000" pitchFamily="50" charset="0"/>
              </a:rPr>
              <a:t>2011 (22) STR 609 (Bom)</a:t>
            </a:r>
          </a:p>
        </p:txBody>
      </p:sp>
      <p:sp>
        <p:nvSpPr>
          <p:cNvPr id="3" name="Text Placeholder 2">
            <a:extLst>
              <a:ext uri="{FF2B5EF4-FFF2-40B4-BE49-F238E27FC236}">
                <a16:creationId xmlns:a16="http://schemas.microsoft.com/office/drawing/2014/main" id="{C8FED2B2-5ADD-697B-D883-4D50B4CF072C}"/>
              </a:ext>
            </a:extLst>
          </p:cNvPr>
          <p:cNvSpPr>
            <a:spLocks noGrp="1"/>
          </p:cNvSpPr>
          <p:nvPr>
            <p:ph type="body" sz="quarter" idx="12"/>
          </p:nvPr>
        </p:nvSpPr>
        <p:spPr>
          <a:xfrm>
            <a:off x="354677" y="585532"/>
            <a:ext cx="11137237" cy="768085"/>
          </a:xfrm>
        </p:spPr>
        <p:txBody>
          <a:bodyPr/>
          <a:lstStyle/>
          <a:p>
            <a:r>
              <a:rPr lang="en-US" sz="3200" dirty="0">
                <a:latin typeface="Kobern" panose="00000500000000000000" pitchFamily="50" charset="0"/>
              </a:rPr>
              <a:t>Rule 89(4A) &amp; 89(4B) of the CGST Rules, 2017</a:t>
            </a:r>
          </a:p>
        </p:txBody>
      </p:sp>
    </p:spTree>
    <p:extLst>
      <p:ext uri="{BB962C8B-B14F-4D97-AF65-F5344CB8AC3E}">
        <p14:creationId xmlns:p14="http://schemas.microsoft.com/office/powerpoint/2010/main" val="2398681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1C7E3-5315-194F-CB69-A573B954253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9055409-1D05-F453-09AE-59F963DAF605}"/>
              </a:ext>
            </a:extLst>
          </p:cNvPr>
          <p:cNvSpPr>
            <a:spLocks noGrp="1"/>
          </p:cNvSpPr>
          <p:nvPr>
            <p:ph type="body" sz="quarter" idx="13"/>
          </p:nvPr>
        </p:nvSpPr>
        <p:spPr>
          <a:xfrm>
            <a:off x="354677" y="1353617"/>
            <a:ext cx="11493729" cy="4918851"/>
          </a:xfrm>
        </p:spPr>
        <p:txBody>
          <a:bodyPr/>
          <a:lstStyle/>
          <a:p>
            <a:pPr algn="just"/>
            <a:r>
              <a:rPr lang="en-US" sz="1800" b="1" u="sng" dirty="0">
                <a:latin typeface="Kobern" panose="00000500000000000000" pitchFamily="50" charset="0"/>
              </a:rPr>
              <a:t>Effect of deletion of Rule 96(10) and Rule 89(4A) and 89(4B) without any saving clause</a:t>
            </a:r>
          </a:p>
          <a:p>
            <a:pPr algn="just"/>
            <a:r>
              <a:rPr lang="en-US" sz="1800" dirty="0">
                <a:latin typeface="Kobern" panose="00000500000000000000" pitchFamily="50" charset="0"/>
              </a:rPr>
              <a:t>In past also many statutory provisions were deleted. Few examples are as under:</a:t>
            </a:r>
          </a:p>
          <a:p>
            <a:pPr algn="just"/>
            <a:r>
              <a:rPr lang="en-US" sz="1800" dirty="0">
                <a:latin typeface="Kobern" panose="00000500000000000000" pitchFamily="50" charset="0"/>
              </a:rPr>
              <a:t>In GST law the provisions of Section 73 and Section 74 of CGST/ SGST Act, 2017 are made ineffective on or after 01.04.2024</a:t>
            </a:r>
          </a:p>
          <a:p>
            <a:pPr algn="just"/>
            <a:r>
              <a:rPr lang="en-US" sz="1800" dirty="0">
                <a:latin typeface="Kobern" panose="00000500000000000000" pitchFamily="50" charset="0"/>
              </a:rPr>
              <a:t>Section 73(12) - </a:t>
            </a:r>
            <a:r>
              <a:rPr lang="en-US" sz="1400" b="0" i="1" dirty="0">
                <a:solidFill>
                  <a:srgbClr val="495057"/>
                </a:solidFill>
                <a:effectLst/>
                <a:latin typeface="Verdana" panose="020B0604030504040204" pitchFamily="34" charset="0"/>
              </a:rPr>
              <a:t>(12) The provisions of this section shall be applicable for determination of tax pertaining to the period </a:t>
            </a:r>
            <a:r>
              <a:rPr lang="en-US" sz="1400" b="0" i="1" dirty="0" err="1">
                <a:solidFill>
                  <a:srgbClr val="495057"/>
                </a:solidFill>
                <a:effectLst/>
                <a:latin typeface="Verdana" panose="020B0604030504040204" pitchFamily="34" charset="0"/>
              </a:rPr>
              <a:t>upto</a:t>
            </a:r>
            <a:r>
              <a:rPr lang="en-US" sz="1400" b="0" i="1" dirty="0">
                <a:solidFill>
                  <a:srgbClr val="495057"/>
                </a:solidFill>
                <a:effectLst/>
                <a:latin typeface="Verdana" panose="020B0604030504040204" pitchFamily="34" charset="0"/>
              </a:rPr>
              <a:t> Financial Year 2023-24</a:t>
            </a:r>
            <a:r>
              <a:rPr lang="en-US" sz="1400" b="0" i="0" dirty="0">
                <a:solidFill>
                  <a:srgbClr val="495057"/>
                </a:solidFill>
                <a:effectLst/>
                <a:latin typeface="Verdana" panose="020B0604030504040204" pitchFamily="34" charset="0"/>
              </a:rPr>
              <a:t>.</a:t>
            </a:r>
          </a:p>
          <a:p>
            <a:pPr algn="just"/>
            <a:r>
              <a:rPr lang="en-US" sz="1800" dirty="0">
                <a:latin typeface="Kobern" panose="00000500000000000000" pitchFamily="50" charset="0"/>
              </a:rPr>
              <a:t>Section 74(12) - </a:t>
            </a:r>
            <a:r>
              <a:rPr lang="en-US" sz="1400" b="0" i="1" dirty="0">
                <a:solidFill>
                  <a:srgbClr val="495057"/>
                </a:solidFill>
                <a:effectLst/>
                <a:latin typeface="Verdana" panose="020B0604030504040204" pitchFamily="34" charset="0"/>
              </a:rPr>
              <a:t>12) The provisions of this section shall be applicable for determination of tax pertaining to the period </a:t>
            </a:r>
            <a:r>
              <a:rPr lang="en-US" sz="1400" b="0" i="1" dirty="0" err="1">
                <a:solidFill>
                  <a:srgbClr val="495057"/>
                </a:solidFill>
                <a:effectLst/>
                <a:latin typeface="Verdana" panose="020B0604030504040204" pitchFamily="34" charset="0"/>
              </a:rPr>
              <a:t>upto</a:t>
            </a:r>
            <a:r>
              <a:rPr lang="en-US" sz="1400" b="0" i="1" dirty="0">
                <a:solidFill>
                  <a:srgbClr val="495057"/>
                </a:solidFill>
                <a:effectLst/>
                <a:latin typeface="Verdana" panose="020B0604030504040204" pitchFamily="34" charset="0"/>
              </a:rPr>
              <a:t> Financial Year 2023-24</a:t>
            </a:r>
            <a:r>
              <a:rPr lang="en-US" sz="1400" b="0" i="0" dirty="0">
                <a:solidFill>
                  <a:srgbClr val="495057"/>
                </a:solidFill>
                <a:effectLst/>
                <a:latin typeface="Verdana" panose="020B0604030504040204" pitchFamily="34" charset="0"/>
              </a:rPr>
              <a:t>.</a:t>
            </a:r>
          </a:p>
          <a:p>
            <a:pPr algn="just"/>
            <a:r>
              <a:rPr lang="en-US" sz="1800" dirty="0">
                <a:latin typeface="Kobern" panose="00000500000000000000" pitchFamily="50" charset="0"/>
              </a:rPr>
              <a:t>In Service tax:</a:t>
            </a:r>
          </a:p>
          <a:p>
            <a:pPr algn="just"/>
            <a:r>
              <a:rPr lang="en-US" sz="1800" dirty="0">
                <a:latin typeface="Kobern" panose="00000500000000000000" pitchFamily="50" charset="0"/>
              </a:rPr>
              <a:t>Section 66A - </a:t>
            </a:r>
            <a:r>
              <a:rPr lang="en-US" sz="1400" b="0" i="0" dirty="0">
                <a:solidFill>
                  <a:srgbClr val="495057"/>
                </a:solidFill>
                <a:effectLst/>
                <a:latin typeface="Verdana" panose="020B0604030504040204" pitchFamily="34" charset="0"/>
              </a:rPr>
              <a:t>(3) The provisions of this section shall not apply with effect from such date as the Central Government may, by notification, appoint.]</a:t>
            </a:r>
            <a:endParaRPr lang="en-US" sz="1800" b="0" i="0" dirty="0">
              <a:solidFill>
                <a:srgbClr val="495057"/>
              </a:solidFill>
              <a:effectLst/>
              <a:latin typeface="Kobern" panose="00000500000000000000" pitchFamily="50" charset="0"/>
            </a:endParaRPr>
          </a:p>
          <a:p>
            <a:pPr algn="just"/>
            <a:r>
              <a:rPr lang="en-US" sz="1800" dirty="0">
                <a:latin typeface="Kobern" panose="00000500000000000000" pitchFamily="50" charset="0"/>
              </a:rPr>
              <a:t>Section 66 - </a:t>
            </a:r>
            <a:r>
              <a:rPr lang="en-US" sz="1400" b="1" i="0" dirty="0">
                <a:solidFill>
                  <a:srgbClr val="495057"/>
                </a:solidFill>
                <a:effectLst/>
                <a:latin typeface="Verdana" panose="020B0604030504040204" pitchFamily="34" charset="0"/>
              </a:rPr>
              <a:t>Provided </a:t>
            </a:r>
            <a:r>
              <a:rPr lang="en-US" sz="1400" b="0" i="0" dirty="0">
                <a:solidFill>
                  <a:srgbClr val="495057"/>
                </a:solidFill>
                <a:effectLst/>
                <a:latin typeface="Verdana" panose="020B0604030504040204" pitchFamily="34" charset="0"/>
              </a:rPr>
              <a:t>that the provisions of this section shall not apply with effect from such date as the Central Government may, by notification, appoint.]</a:t>
            </a:r>
          </a:p>
          <a:p>
            <a:pPr algn="just"/>
            <a:r>
              <a:rPr lang="en-US" sz="1800" dirty="0">
                <a:latin typeface="Kobern" panose="00000500000000000000" pitchFamily="50" charset="0"/>
              </a:rPr>
              <a:t>Section 174 of CGST/ SGST Act, 2017 provides savings of proceedings initiated in earlier laws</a:t>
            </a:r>
          </a:p>
        </p:txBody>
      </p:sp>
      <p:sp>
        <p:nvSpPr>
          <p:cNvPr id="3" name="Text Placeholder 2">
            <a:extLst>
              <a:ext uri="{FF2B5EF4-FFF2-40B4-BE49-F238E27FC236}">
                <a16:creationId xmlns:a16="http://schemas.microsoft.com/office/drawing/2014/main" id="{972403C3-6709-32E8-6B09-5022811E403E}"/>
              </a:ext>
            </a:extLst>
          </p:cNvPr>
          <p:cNvSpPr>
            <a:spLocks noGrp="1"/>
          </p:cNvSpPr>
          <p:nvPr>
            <p:ph type="body" sz="quarter" idx="12"/>
          </p:nvPr>
        </p:nvSpPr>
        <p:spPr>
          <a:xfrm>
            <a:off x="354677" y="585532"/>
            <a:ext cx="11137237" cy="768085"/>
          </a:xfrm>
        </p:spPr>
        <p:txBody>
          <a:bodyPr/>
          <a:lstStyle/>
          <a:p>
            <a:r>
              <a:rPr lang="en-US" sz="3200" dirty="0">
                <a:latin typeface="Kobern" panose="00000500000000000000" pitchFamily="50" charset="0"/>
              </a:rPr>
              <a:t>Rule 89(4A) &amp; 89(4B) of the CGST Rules, 2017</a:t>
            </a:r>
          </a:p>
        </p:txBody>
      </p:sp>
    </p:spTree>
    <p:extLst>
      <p:ext uri="{BB962C8B-B14F-4D97-AF65-F5344CB8AC3E}">
        <p14:creationId xmlns:p14="http://schemas.microsoft.com/office/powerpoint/2010/main" val="35331637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D96A1-AA22-545D-DDC1-7A6EC6D9FDB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4BF025-ADC0-54B9-7826-65A17AEFE778}"/>
              </a:ext>
            </a:extLst>
          </p:cNvPr>
          <p:cNvSpPr>
            <a:spLocks noGrp="1"/>
          </p:cNvSpPr>
          <p:nvPr>
            <p:ph type="body" sz="quarter" idx="13"/>
          </p:nvPr>
        </p:nvSpPr>
        <p:spPr>
          <a:xfrm>
            <a:off x="354677" y="1353617"/>
            <a:ext cx="11493729" cy="4918851"/>
          </a:xfrm>
        </p:spPr>
        <p:txBody>
          <a:bodyPr/>
          <a:lstStyle/>
          <a:p>
            <a:pPr algn="just"/>
            <a:r>
              <a:rPr lang="en-US" sz="1800" b="1" u="sng" dirty="0">
                <a:latin typeface="Kobern" panose="00000500000000000000" pitchFamily="50" charset="0"/>
              </a:rPr>
              <a:t>Sri Sai Vishwas Polymers 2025-VIL-491-UTR</a:t>
            </a:r>
          </a:p>
          <a:p>
            <a:pPr algn="just"/>
            <a:r>
              <a:rPr lang="en-US" sz="1800" dirty="0">
                <a:latin typeface="Kobern" panose="00000500000000000000" pitchFamily="50" charset="0"/>
              </a:rPr>
              <a:t>The </a:t>
            </a:r>
            <a:r>
              <a:rPr lang="en-US" sz="1800" dirty="0" err="1">
                <a:latin typeface="Kobern" panose="00000500000000000000" pitchFamily="50" charset="0"/>
              </a:rPr>
              <a:t>assessee</a:t>
            </a:r>
            <a:r>
              <a:rPr lang="en-US" sz="1800" dirty="0">
                <a:latin typeface="Kobern" panose="00000500000000000000" pitchFamily="50" charset="0"/>
              </a:rPr>
              <a:t> challenged the show cause notice issued in September 2023 on the ground that since the Rule 96(10) is omitted from the statute book no order could have been passed by the GST officer. The order confirming the demand was passed in February 2025</a:t>
            </a:r>
          </a:p>
          <a:p>
            <a:pPr algn="just"/>
            <a:r>
              <a:rPr lang="en-US" sz="1800" dirty="0" err="1">
                <a:latin typeface="Kobern" panose="00000500000000000000" pitchFamily="50" charset="0"/>
              </a:rPr>
              <a:t>Assessee</a:t>
            </a:r>
            <a:r>
              <a:rPr lang="en-US" sz="1800" dirty="0">
                <a:latin typeface="Kobern" panose="00000500000000000000" pitchFamily="50" charset="0"/>
              </a:rPr>
              <a:t> challenged the order of February 2025 on the ground that when the order is passed Rule 96(10) is omitted and therefore the said provision is obliterated from the Statute book and no order can be passed under that provisions – Kolhapur Cane Sugar Works 2000-VIL-290-SC-CE</a:t>
            </a:r>
          </a:p>
          <a:p>
            <a:pPr algn="just"/>
            <a:r>
              <a:rPr lang="en-US" sz="1800" dirty="0">
                <a:latin typeface="Kobern" panose="00000500000000000000" pitchFamily="50" charset="0"/>
              </a:rPr>
              <a:t>Hon’ble Court observed that effect of omission of the Rule and substitution of the Rule would be different. In the present case the Rule is omitted </a:t>
            </a:r>
          </a:p>
          <a:p>
            <a:pPr algn="just"/>
            <a:r>
              <a:rPr lang="en-US" sz="1800" dirty="0">
                <a:latin typeface="Kobern" panose="00000500000000000000" pitchFamily="50" charset="0"/>
              </a:rPr>
              <a:t>Section 6 of the General Clauses Act, 1897 would apply only in case of repeal of the statute and not omission of the statute</a:t>
            </a:r>
          </a:p>
          <a:p>
            <a:pPr algn="just"/>
            <a:r>
              <a:rPr lang="en-US" sz="1800" dirty="0">
                <a:latin typeface="Kobern" panose="00000500000000000000" pitchFamily="50" charset="0"/>
              </a:rPr>
              <a:t>Hon’ble Court observed that when the statute is omitted without any saving clause then intention of the legislature is not to continue with any proceedings initiated under the omitted provisions</a:t>
            </a:r>
          </a:p>
          <a:p>
            <a:pPr algn="just"/>
            <a:r>
              <a:rPr lang="en-US" sz="1800" b="1" u="sng" dirty="0">
                <a:latin typeface="Kobern" panose="00000500000000000000" pitchFamily="50" charset="0"/>
              </a:rPr>
              <a:t>Glen Industries Pvt. Ltd. 2025-VIL-288-Cal – </a:t>
            </a:r>
            <a:r>
              <a:rPr lang="en-US" sz="1800" dirty="0">
                <a:latin typeface="Kobern" panose="00000500000000000000" pitchFamily="50" charset="0"/>
              </a:rPr>
              <a:t>Proceedings are stayed</a:t>
            </a:r>
            <a:endParaRPr lang="en-US" sz="1800" b="1" u="sng" dirty="0">
              <a:latin typeface="Kobern" panose="00000500000000000000" pitchFamily="50" charset="0"/>
            </a:endParaRPr>
          </a:p>
          <a:p>
            <a:pPr algn="just"/>
            <a:endParaRPr lang="en-US" sz="1800" dirty="0">
              <a:latin typeface="Kobern" panose="00000500000000000000" pitchFamily="50" charset="0"/>
            </a:endParaRPr>
          </a:p>
          <a:p>
            <a:pPr algn="just"/>
            <a:endParaRPr lang="en-US" sz="1800" dirty="0">
              <a:latin typeface="Kobern" panose="00000500000000000000" pitchFamily="50" charset="0"/>
            </a:endParaRPr>
          </a:p>
          <a:p>
            <a:pPr algn="just"/>
            <a:endParaRPr lang="en-US" sz="1800" dirty="0">
              <a:latin typeface="Kobern" panose="00000500000000000000" pitchFamily="50" charset="0"/>
            </a:endParaRPr>
          </a:p>
        </p:txBody>
      </p:sp>
      <p:sp>
        <p:nvSpPr>
          <p:cNvPr id="3" name="Text Placeholder 2">
            <a:extLst>
              <a:ext uri="{FF2B5EF4-FFF2-40B4-BE49-F238E27FC236}">
                <a16:creationId xmlns:a16="http://schemas.microsoft.com/office/drawing/2014/main" id="{E0A97D0E-4B99-D486-785D-02A2CE52AFA8}"/>
              </a:ext>
            </a:extLst>
          </p:cNvPr>
          <p:cNvSpPr>
            <a:spLocks noGrp="1"/>
          </p:cNvSpPr>
          <p:nvPr>
            <p:ph type="body" sz="quarter" idx="12"/>
          </p:nvPr>
        </p:nvSpPr>
        <p:spPr>
          <a:xfrm>
            <a:off x="354677" y="585532"/>
            <a:ext cx="11137237" cy="768085"/>
          </a:xfrm>
        </p:spPr>
        <p:txBody>
          <a:bodyPr/>
          <a:lstStyle/>
          <a:p>
            <a:r>
              <a:rPr lang="en-US" sz="3200" dirty="0">
                <a:latin typeface="Kobern" panose="00000500000000000000" pitchFamily="50" charset="0"/>
              </a:rPr>
              <a:t>Rule 96(10), 89(4A) &amp; 89(4B) of the CGST Rules, 2017</a:t>
            </a:r>
          </a:p>
        </p:txBody>
      </p:sp>
    </p:spTree>
    <p:extLst>
      <p:ext uri="{BB962C8B-B14F-4D97-AF65-F5344CB8AC3E}">
        <p14:creationId xmlns:p14="http://schemas.microsoft.com/office/powerpoint/2010/main" val="12200482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DBF1F-8252-1C3C-5CDE-257C1EBC6BF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168EA5C-0F27-744E-A2FE-37A668E35476}"/>
              </a:ext>
            </a:extLst>
          </p:cNvPr>
          <p:cNvSpPr>
            <a:spLocks noGrp="1"/>
          </p:cNvSpPr>
          <p:nvPr>
            <p:ph type="body" sz="quarter" idx="13"/>
          </p:nvPr>
        </p:nvSpPr>
        <p:spPr>
          <a:xfrm>
            <a:off x="532973" y="1331807"/>
            <a:ext cx="11137236" cy="4642632"/>
          </a:xfrm>
        </p:spPr>
        <p:txBody>
          <a:bodyPr>
            <a:normAutofit fontScale="92500" lnSpcReduction="10000"/>
          </a:bodyPr>
          <a:lstStyle/>
          <a:p>
            <a:pPr algn="just"/>
            <a:r>
              <a:rPr lang="en-US" dirty="0">
                <a:latin typeface="Kobern" panose="00000500000000000000" pitchFamily="50" charset="0"/>
              </a:rPr>
              <a:t>Refund claimed prior to 08.10.2024 under Rule 89(4) instead of 89(4B) and pending for disposal, what would be the consequence and whether the current omission would provide any relief?</a:t>
            </a:r>
          </a:p>
          <a:p>
            <a:pPr algn="just"/>
            <a:endParaRPr lang="en-US" dirty="0">
              <a:latin typeface="Kobern" panose="00000500000000000000" pitchFamily="50" charset="0"/>
            </a:endParaRPr>
          </a:p>
          <a:p>
            <a:pPr algn="just"/>
            <a:r>
              <a:rPr lang="en-US" dirty="0">
                <a:latin typeface="Kobern" panose="00000500000000000000" pitchFamily="50" charset="0"/>
              </a:rPr>
              <a:t>Regularization of Rule 96(10) violation- either option to pay IGST exemption availed at the time of import or surrender refund availed at the time of export- Circular No. 233/27/2024-GST dated 10.09.2024.</a:t>
            </a:r>
          </a:p>
          <a:p>
            <a:pPr algn="just"/>
            <a:endParaRPr lang="en-US" dirty="0">
              <a:latin typeface="Kobern" panose="00000500000000000000" pitchFamily="50" charset="0"/>
            </a:endParaRPr>
          </a:p>
          <a:p>
            <a:pPr algn="just"/>
            <a:r>
              <a:rPr lang="en-US" dirty="0">
                <a:latin typeface="Kobern" panose="00000500000000000000" pitchFamily="50" charset="0"/>
              </a:rPr>
              <a:t>Whether “interest” on IGST as per Customs Law would be payable in a case where the IGST exemption availed at the time of import is surrendered by way of re-assessment?</a:t>
            </a:r>
          </a:p>
          <a:p>
            <a:pPr algn="just"/>
            <a:endParaRPr lang="en-US" dirty="0">
              <a:latin typeface="Kobern" panose="00000500000000000000" pitchFamily="50" charset="0"/>
            </a:endParaRPr>
          </a:p>
          <a:p>
            <a:pPr algn="just"/>
            <a:r>
              <a:rPr lang="en-US" dirty="0">
                <a:latin typeface="Kobern" panose="00000500000000000000" pitchFamily="50" charset="0"/>
              </a:rPr>
              <a:t>Whether “interest” as per GST Law is payable at the time of surrendering the erroneous refund claimed under Rule 96(10) prior to omission?</a:t>
            </a:r>
          </a:p>
          <a:p>
            <a:endParaRPr lang="en-IN" dirty="0">
              <a:latin typeface="Kobern" panose="00000500000000000000" pitchFamily="50" charset="0"/>
            </a:endParaRPr>
          </a:p>
          <a:p>
            <a:r>
              <a:rPr lang="en-IN" dirty="0">
                <a:latin typeface="Kobern" panose="00000500000000000000" pitchFamily="50" charset="0"/>
              </a:rPr>
              <a:t>Whether violation of Pre-import condition has any bearing on Rule 96(10) issue?</a:t>
            </a:r>
          </a:p>
        </p:txBody>
      </p:sp>
      <p:sp>
        <p:nvSpPr>
          <p:cNvPr id="3" name="Text Placeholder 2">
            <a:extLst>
              <a:ext uri="{FF2B5EF4-FFF2-40B4-BE49-F238E27FC236}">
                <a16:creationId xmlns:a16="http://schemas.microsoft.com/office/drawing/2014/main" id="{292A2958-AC35-0A8A-BA8E-B14C2ABADB0C}"/>
              </a:ext>
            </a:extLst>
          </p:cNvPr>
          <p:cNvSpPr>
            <a:spLocks noGrp="1"/>
          </p:cNvSpPr>
          <p:nvPr>
            <p:ph type="body" sz="quarter" idx="12"/>
          </p:nvPr>
        </p:nvSpPr>
        <p:spPr>
          <a:xfrm>
            <a:off x="532973" y="688645"/>
            <a:ext cx="11137237" cy="768085"/>
          </a:xfrm>
        </p:spPr>
        <p:txBody>
          <a:bodyPr/>
          <a:lstStyle/>
          <a:p>
            <a:r>
              <a:rPr lang="en-IN" sz="3200" b="1" dirty="0">
                <a:latin typeface="Kobern" panose="00000500000000000000" pitchFamily="50" charset="0"/>
              </a:rPr>
              <a:t>Other Open Issues</a:t>
            </a:r>
          </a:p>
        </p:txBody>
      </p:sp>
    </p:spTree>
    <p:extLst>
      <p:ext uri="{BB962C8B-B14F-4D97-AF65-F5344CB8AC3E}">
        <p14:creationId xmlns:p14="http://schemas.microsoft.com/office/powerpoint/2010/main" val="22857946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87C55-81D5-19D7-8174-AEDADBE7398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AB75B47-F52E-931B-BE89-ED9561C41591}"/>
              </a:ext>
            </a:extLst>
          </p:cNvPr>
          <p:cNvSpPr>
            <a:spLocks noGrp="1"/>
          </p:cNvSpPr>
          <p:nvPr>
            <p:ph type="body" sz="quarter" idx="12"/>
          </p:nvPr>
        </p:nvSpPr>
        <p:spPr/>
        <p:txBody>
          <a:bodyPr/>
          <a:lstStyle/>
          <a:p>
            <a:r>
              <a:rPr lang="en-US" sz="3600" b="1" dirty="0">
                <a:latin typeface="Kobern" panose="00000500000000000000" pitchFamily="50" charset="0"/>
              </a:rPr>
              <a:t>Patanjali Foods Ltd. v. Union of India &amp; Ors.</a:t>
            </a:r>
            <a:endParaRPr lang="en-IN" sz="3600" b="1" dirty="0">
              <a:latin typeface="Kobern" panose="00000500000000000000" pitchFamily="50" charset="0"/>
            </a:endParaRPr>
          </a:p>
        </p:txBody>
      </p:sp>
      <p:sp>
        <p:nvSpPr>
          <p:cNvPr id="4" name="TextBox 3">
            <a:extLst>
              <a:ext uri="{FF2B5EF4-FFF2-40B4-BE49-F238E27FC236}">
                <a16:creationId xmlns:a16="http://schemas.microsoft.com/office/drawing/2014/main" id="{543F204C-73E2-F307-FCCE-704EAAAFC5DD}"/>
              </a:ext>
            </a:extLst>
          </p:cNvPr>
          <p:cNvSpPr txBox="1"/>
          <p:nvPr/>
        </p:nvSpPr>
        <p:spPr>
          <a:xfrm>
            <a:off x="3048000" y="3478014"/>
            <a:ext cx="6096000" cy="369332"/>
          </a:xfrm>
          <a:prstGeom prst="rect">
            <a:avLst/>
          </a:prstGeom>
          <a:noFill/>
        </p:spPr>
        <p:txBody>
          <a:bodyPr wrap="square">
            <a:spAutoFit/>
          </a:bodyPr>
          <a:lstStyle/>
          <a:p>
            <a:pPr algn="ctr"/>
            <a:r>
              <a:rPr lang="en-US" dirty="0">
                <a:solidFill>
                  <a:schemeClr val="bg2"/>
                </a:solidFill>
                <a:latin typeface="Kobern" panose="00000500000000000000" pitchFamily="50" charset="0"/>
              </a:rPr>
              <a:t>2025-VIL-213 – Gujarat High Court</a:t>
            </a:r>
            <a:endParaRPr lang="en-IN" dirty="0">
              <a:solidFill>
                <a:schemeClr val="bg2"/>
              </a:solidFill>
              <a:latin typeface="Kobern" panose="00000500000000000000" pitchFamily="50" charset="0"/>
            </a:endParaRPr>
          </a:p>
        </p:txBody>
      </p:sp>
    </p:spTree>
    <p:extLst>
      <p:ext uri="{BB962C8B-B14F-4D97-AF65-F5344CB8AC3E}">
        <p14:creationId xmlns:p14="http://schemas.microsoft.com/office/powerpoint/2010/main" val="40690503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3F4EE-6A63-A5E8-7CEF-3893B621B12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0C992F2-8103-7208-1172-29CACEBA544F}"/>
              </a:ext>
            </a:extLst>
          </p:cNvPr>
          <p:cNvSpPr>
            <a:spLocks noGrp="1"/>
          </p:cNvSpPr>
          <p:nvPr>
            <p:ph type="body" sz="quarter" idx="13"/>
          </p:nvPr>
        </p:nvSpPr>
        <p:spPr>
          <a:xfrm>
            <a:off x="532970" y="1508788"/>
            <a:ext cx="11137237" cy="4652169"/>
          </a:xfrm>
        </p:spPr>
        <p:txBody>
          <a:bodyPr>
            <a:normAutofit/>
          </a:bodyPr>
          <a:lstStyle/>
          <a:p>
            <a:pPr marL="380990" lvl="1" algn="just">
              <a:buFont typeface="Wingdings" panose="05000000000000000000" pitchFamily="2" charset="2"/>
              <a:buChar char="§"/>
            </a:pPr>
            <a:r>
              <a:rPr lang="en-US" altLang="ko-KR" sz="2000" dirty="0" err="1">
                <a:solidFill>
                  <a:schemeClr val="tx2"/>
                </a:solidFill>
                <a:latin typeface="Kobern" panose="00000500000000000000" pitchFamily="50" charset="0"/>
              </a:rPr>
              <a:t>Assessee</a:t>
            </a:r>
            <a:r>
              <a:rPr lang="en-US" altLang="ko-KR" sz="2000" dirty="0">
                <a:solidFill>
                  <a:schemeClr val="tx2"/>
                </a:solidFill>
                <a:latin typeface="Kobern" panose="00000500000000000000" pitchFamily="50" charset="0"/>
              </a:rPr>
              <a:t> claimed that he is eligible to claim refund under inverted duty structure being a person dealing in edible oils</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Vide Notification No. 09/2022 – Central Tax dated 13.07.2022, the edible oil was inserted in the list of restricted goods for claiming refund under inverted duty structure</a:t>
            </a:r>
          </a:p>
          <a:p>
            <a:pPr marL="380990" lvl="1" algn="just">
              <a:buFont typeface="Wingdings" panose="05000000000000000000" pitchFamily="2" charset="2"/>
              <a:buChar char="§"/>
            </a:pPr>
            <a:r>
              <a:rPr lang="en-US" altLang="ko-KR" sz="2000" dirty="0" err="1">
                <a:solidFill>
                  <a:schemeClr val="tx2"/>
                </a:solidFill>
                <a:latin typeface="Kobern" panose="00000500000000000000" pitchFamily="50" charset="0"/>
              </a:rPr>
              <a:t>Assessee</a:t>
            </a:r>
            <a:r>
              <a:rPr lang="en-US" altLang="ko-KR" sz="2000" dirty="0">
                <a:solidFill>
                  <a:schemeClr val="tx2"/>
                </a:solidFill>
                <a:latin typeface="Kobern" panose="00000500000000000000" pitchFamily="50" charset="0"/>
              </a:rPr>
              <a:t> filed the refund application in December 2023 for the period February- March 2021 under the extended notification</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After initial objection the refund was sanctioned to the </a:t>
            </a:r>
            <a:r>
              <a:rPr lang="en-US" altLang="ko-KR" sz="2000" dirty="0" err="1">
                <a:solidFill>
                  <a:schemeClr val="tx2"/>
                </a:solidFill>
                <a:latin typeface="Kobern" panose="00000500000000000000" pitchFamily="50" charset="0"/>
              </a:rPr>
              <a:t>assessee</a:t>
            </a:r>
            <a:r>
              <a:rPr lang="en-US" altLang="ko-KR" sz="2000" dirty="0">
                <a:solidFill>
                  <a:schemeClr val="tx2"/>
                </a:solidFill>
                <a:latin typeface="Kobern" panose="00000500000000000000" pitchFamily="50" charset="0"/>
              </a:rPr>
              <a:t> in January 2024</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Subsequently in April 2024 notice under Section 73 was issued to the </a:t>
            </a:r>
            <a:r>
              <a:rPr lang="en-US" altLang="ko-KR" sz="2000" dirty="0" err="1">
                <a:solidFill>
                  <a:schemeClr val="tx2"/>
                </a:solidFill>
                <a:latin typeface="Kobern" panose="00000500000000000000" pitchFamily="50" charset="0"/>
              </a:rPr>
              <a:t>assessee</a:t>
            </a:r>
            <a:r>
              <a:rPr lang="en-US" altLang="ko-KR" sz="2000" dirty="0">
                <a:solidFill>
                  <a:schemeClr val="tx2"/>
                </a:solidFill>
                <a:latin typeface="Kobern" panose="00000500000000000000" pitchFamily="50" charset="0"/>
              </a:rPr>
              <a:t> proposing to recover the erroneously granted refund along with interest</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However, ignoring the submissions made by the </a:t>
            </a:r>
            <a:r>
              <a:rPr lang="en-US" altLang="ko-KR" sz="2000" dirty="0" err="1">
                <a:solidFill>
                  <a:schemeClr val="tx2"/>
                </a:solidFill>
                <a:latin typeface="Kobern" panose="00000500000000000000" pitchFamily="50" charset="0"/>
              </a:rPr>
              <a:t>assessee</a:t>
            </a:r>
            <a:r>
              <a:rPr lang="en-US" altLang="ko-KR" sz="2000" dirty="0">
                <a:solidFill>
                  <a:schemeClr val="tx2"/>
                </a:solidFill>
                <a:latin typeface="Kobern" panose="00000500000000000000" pitchFamily="50" charset="0"/>
              </a:rPr>
              <a:t> the demand as raised in the show cause notice was confirmed</a:t>
            </a:r>
          </a:p>
          <a:p>
            <a:pPr marL="380990" lvl="1" algn="just">
              <a:buFont typeface="Wingdings" panose="05000000000000000000" pitchFamily="2" charset="2"/>
              <a:buChar char="§"/>
            </a:pPr>
            <a:r>
              <a:rPr lang="en-US" altLang="ko-KR" sz="2000" dirty="0" err="1">
                <a:solidFill>
                  <a:schemeClr val="tx2"/>
                </a:solidFill>
                <a:latin typeface="Kobern" panose="00000500000000000000" pitchFamily="50" charset="0"/>
              </a:rPr>
              <a:t>Assessee</a:t>
            </a:r>
            <a:r>
              <a:rPr lang="en-US" altLang="ko-KR" sz="2000" dirty="0">
                <a:solidFill>
                  <a:schemeClr val="tx2"/>
                </a:solidFill>
                <a:latin typeface="Kobern" panose="00000500000000000000" pitchFamily="50" charset="0"/>
              </a:rPr>
              <a:t> claimed that refund granted earlier has not been challenged further and therefore has attained finality and no notice under Section 73 can be now issued to the </a:t>
            </a:r>
            <a:r>
              <a:rPr lang="en-US" altLang="ko-KR" sz="2000" dirty="0" err="1">
                <a:solidFill>
                  <a:schemeClr val="tx2"/>
                </a:solidFill>
                <a:latin typeface="Kobern" panose="00000500000000000000" pitchFamily="50" charset="0"/>
              </a:rPr>
              <a:t>assessee</a:t>
            </a:r>
            <a:endParaRPr lang="en-US" altLang="ko-KR" sz="2000" dirty="0">
              <a:solidFill>
                <a:schemeClr val="tx2"/>
              </a:solidFill>
              <a:latin typeface="Kobern" panose="00000500000000000000" pitchFamily="50" charset="0"/>
            </a:endParaRP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The Hon’ble Court held that since the order sanctioning refund is not appealed further under Section 107 and not revised under Section 108 no notice can be issued under Section 73</a:t>
            </a:r>
          </a:p>
          <a:p>
            <a:pPr marL="380990" lvl="1" algn="just">
              <a:buFont typeface="Wingdings" panose="05000000000000000000" pitchFamily="2" charset="2"/>
              <a:buChar char="§"/>
            </a:pPr>
            <a:endParaRPr lang="en-US" altLang="ko-KR" sz="2000" dirty="0">
              <a:solidFill>
                <a:schemeClr val="tx2"/>
              </a:solidFill>
              <a:latin typeface="Kobern" panose="00000500000000000000" pitchFamily="50" charset="0"/>
            </a:endParaRPr>
          </a:p>
          <a:p>
            <a:pPr marL="380990" lvl="1" algn="just">
              <a:buFont typeface="Wingdings" panose="05000000000000000000" pitchFamily="2" charset="2"/>
              <a:buChar char="§"/>
            </a:pPr>
            <a:endParaRPr lang="en-US" altLang="ko-KR" sz="2000" dirty="0">
              <a:solidFill>
                <a:schemeClr val="tx2"/>
              </a:solidFill>
              <a:latin typeface="Kobern" panose="00000500000000000000" pitchFamily="50" charset="0"/>
            </a:endParaRPr>
          </a:p>
        </p:txBody>
      </p:sp>
      <p:sp>
        <p:nvSpPr>
          <p:cNvPr id="3" name="Text Placeholder 2">
            <a:extLst>
              <a:ext uri="{FF2B5EF4-FFF2-40B4-BE49-F238E27FC236}">
                <a16:creationId xmlns:a16="http://schemas.microsoft.com/office/drawing/2014/main" id="{A39033CF-FA74-3DE4-A744-6E55919B3D5F}"/>
              </a:ext>
            </a:extLst>
          </p:cNvPr>
          <p:cNvSpPr>
            <a:spLocks noGrp="1"/>
          </p:cNvSpPr>
          <p:nvPr>
            <p:ph type="body" sz="quarter" idx="12"/>
          </p:nvPr>
        </p:nvSpPr>
        <p:spPr>
          <a:xfrm>
            <a:off x="532970" y="686163"/>
            <a:ext cx="11137237" cy="768085"/>
          </a:xfrm>
        </p:spPr>
        <p:txBody>
          <a:bodyPr>
            <a:normAutofit/>
          </a:bodyPr>
          <a:lstStyle/>
          <a:p>
            <a:r>
              <a:rPr lang="en-US" sz="3600" b="1" i="0" dirty="0">
                <a:solidFill>
                  <a:srgbClr val="222222"/>
                </a:solidFill>
                <a:effectLst/>
                <a:latin typeface="Kobern" panose="00000500000000000000" pitchFamily="50" charset="0"/>
              </a:rPr>
              <a:t>Refund – once granted cannot be challenged? </a:t>
            </a:r>
          </a:p>
        </p:txBody>
      </p:sp>
    </p:spTree>
    <p:extLst>
      <p:ext uri="{BB962C8B-B14F-4D97-AF65-F5344CB8AC3E}">
        <p14:creationId xmlns:p14="http://schemas.microsoft.com/office/powerpoint/2010/main" val="29375858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0654D-5422-7FD0-5A28-64F61D02918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0E1CB99-060E-A7FE-2AD7-0E1031BD8319}"/>
              </a:ext>
            </a:extLst>
          </p:cNvPr>
          <p:cNvSpPr>
            <a:spLocks noGrp="1"/>
          </p:cNvSpPr>
          <p:nvPr>
            <p:ph type="body" sz="quarter" idx="13"/>
          </p:nvPr>
        </p:nvSpPr>
        <p:spPr>
          <a:xfrm>
            <a:off x="532970" y="1508788"/>
            <a:ext cx="11137237" cy="4652169"/>
          </a:xfrm>
        </p:spPr>
        <p:txBody>
          <a:bodyPr>
            <a:normAutofit fontScale="92500" lnSpcReduction="10000"/>
          </a:bodyPr>
          <a:lstStyle/>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Section 73 of CGST Act, 2017</a:t>
            </a:r>
          </a:p>
          <a:p>
            <a:pPr marL="380990" lvl="1" algn="just">
              <a:buFont typeface="Wingdings" panose="05000000000000000000" pitchFamily="2" charset="2"/>
              <a:buChar char="§"/>
            </a:pPr>
            <a:r>
              <a:rPr lang="en-US" sz="1600" b="0" i="1" dirty="0">
                <a:solidFill>
                  <a:srgbClr val="495057"/>
                </a:solidFill>
                <a:effectLst/>
                <a:latin typeface="Verdana" panose="020B0604030504040204" pitchFamily="34" charset="0"/>
              </a:rPr>
              <a:t>Where it appears to the proper officer that any tax has not been paid or short paid or erroneously refunded, or where input tax credit has been wrongly availed or </a:t>
            </a:r>
            <a:r>
              <a:rPr lang="en-US" sz="1600" b="0" i="1" dirty="0" err="1">
                <a:solidFill>
                  <a:srgbClr val="495057"/>
                </a:solidFill>
                <a:effectLst/>
                <a:latin typeface="Verdana" panose="020B0604030504040204" pitchFamily="34" charset="0"/>
              </a:rPr>
              <a:t>utilised</a:t>
            </a:r>
            <a:r>
              <a:rPr lang="en-US" sz="1600" b="0" i="1" dirty="0">
                <a:solidFill>
                  <a:srgbClr val="495057"/>
                </a:solidFill>
                <a:effectLst/>
                <a:latin typeface="Verdana" panose="020B0604030504040204" pitchFamily="34" charset="0"/>
              </a:rPr>
              <a:t> for any reason, other than the reason of fraud or any </a:t>
            </a:r>
            <a:r>
              <a:rPr lang="en-US" sz="1600" b="0" i="1" dirty="0" err="1">
                <a:solidFill>
                  <a:srgbClr val="495057"/>
                </a:solidFill>
                <a:effectLst/>
                <a:latin typeface="Verdana" panose="020B0604030504040204" pitchFamily="34" charset="0"/>
              </a:rPr>
              <a:t>wilful</a:t>
            </a:r>
            <a:r>
              <a:rPr lang="en-US" sz="1600" b="0" i="1" dirty="0">
                <a:solidFill>
                  <a:srgbClr val="495057"/>
                </a:solidFill>
                <a:effectLst/>
                <a:latin typeface="Verdana" panose="020B0604030504040204" pitchFamily="34" charset="0"/>
              </a:rPr>
              <a:t>-misstatement or suppression of facts to evade tax, he shall serve notice on the person chargeable with tax which has not been so paid or which has been so short paid or to whom the refund has erroneously been made, or who has wrongly availed or </a:t>
            </a:r>
            <a:r>
              <a:rPr lang="en-US" sz="1600" b="0" i="1" dirty="0" err="1">
                <a:solidFill>
                  <a:srgbClr val="495057"/>
                </a:solidFill>
                <a:effectLst/>
                <a:latin typeface="Verdana" panose="020B0604030504040204" pitchFamily="34" charset="0"/>
              </a:rPr>
              <a:t>utilised</a:t>
            </a:r>
            <a:r>
              <a:rPr lang="en-US" sz="1600" b="0" i="1" dirty="0">
                <a:solidFill>
                  <a:srgbClr val="495057"/>
                </a:solidFill>
                <a:effectLst/>
                <a:latin typeface="Verdana" panose="020B0604030504040204" pitchFamily="34" charset="0"/>
              </a:rPr>
              <a:t> input tax credit, requiring him to show cause as to why he should not pay the amount specified in the notice along with interest payable thereon under section 50 and a penalty leviable under the provisions of this Act or the rules made thereunder.</a:t>
            </a:r>
            <a:endParaRPr lang="en-US" sz="1600" i="1" dirty="0">
              <a:solidFill>
                <a:srgbClr val="495057"/>
              </a:solidFill>
              <a:latin typeface="Verdana" panose="020B0604030504040204" pitchFamily="34" charset="0"/>
            </a:endParaRPr>
          </a:p>
          <a:p>
            <a:pPr marL="380990" lvl="1" algn="just">
              <a:buFont typeface="Wingdings" panose="05000000000000000000" pitchFamily="2" charset="2"/>
              <a:buChar char="§"/>
            </a:pPr>
            <a:r>
              <a:rPr lang="en-US" sz="2100" dirty="0">
                <a:solidFill>
                  <a:schemeClr val="tx2"/>
                </a:solidFill>
                <a:latin typeface="Kobern" panose="00000500000000000000" pitchFamily="50" charset="0"/>
              </a:rPr>
              <a:t>As per Section 73(10) the time limit to issue notice is 3 years from the date of erroneous refund</a:t>
            </a:r>
          </a:p>
          <a:p>
            <a:pPr marL="380990" lvl="1" algn="just">
              <a:buFont typeface="Wingdings" panose="05000000000000000000" pitchFamily="2" charset="2"/>
              <a:buChar char="§"/>
            </a:pPr>
            <a:endParaRPr lang="en-US" altLang="ko-KR" sz="2000" dirty="0">
              <a:solidFill>
                <a:schemeClr val="tx2"/>
              </a:solidFill>
              <a:latin typeface="Kobern" panose="00000500000000000000" pitchFamily="50" charset="0"/>
            </a:endParaRP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Section 108 – Powers of Revisional authority</a:t>
            </a:r>
          </a:p>
          <a:p>
            <a:pPr marL="380990" lvl="1" algn="just">
              <a:buFont typeface="Wingdings" panose="05000000000000000000" pitchFamily="2" charset="2"/>
              <a:buChar char="§"/>
            </a:pPr>
            <a:r>
              <a:rPr lang="en-US" sz="1600" b="0" i="0" dirty="0">
                <a:solidFill>
                  <a:srgbClr val="495057"/>
                </a:solidFill>
                <a:effectLst/>
                <a:latin typeface="Verdana" panose="020B0604030504040204" pitchFamily="34" charset="0"/>
              </a:rPr>
              <a:t>Subject to the provisions of </a:t>
            </a:r>
            <a:r>
              <a:rPr lang="en-US" sz="1600" b="0" i="0" u="sng" dirty="0">
                <a:solidFill>
                  <a:srgbClr val="0000FF"/>
                </a:solidFill>
                <a:effectLst/>
                <a:latin typeface="Verdana" panose="020B0604030504040204" pitchFamily="34" charset="0"/>
              </a:rPr>
              <a:t>section 121</a:t>
            </a:r>
            <a:r>
              <a:rPr lang="en-US" sz="1600" b="0" i="0" dirty="0">
                <a:solidFill>
                  <a:srgbClr val="495057"/>
                </a:solidFill>
                <a:effectLst/>
                <a:latin typeface="Verdana" panose="020B0604030504040204" pitchFamily="34" charset="0"/>
              </a:rPr>
              <a:t> and any rules made thereunder, the Revisional Authority may, on his own motion, or upon information received by him or on request from the Commissioner of State tax, or the Commissioner of Union territory tax, call for and examine the record of any proceedings, and if he considers that any decision or order passed under this Act or under the State Goods and Services Tax Act or the Union Territory Goods and Services Tax Act by any officer subordinate to him is erroneous insofar as it is prejudicial to the interest of revenue and is illegal or improper or has not taken into account certain material facts, whether available at the time of issuance of the said order or not or in consequence of an observation by the Comptroller and Auditor General of India, he may, if necessary, stay the operation of such decision or order for such period as he deems fit and after giving the person concerned an opportunity of being heard and after making such further inquiry as may be necessary, pass such order, as he thinks just and proper, including enhancing or modifying or annulling the said decision or order.</a:t>
            </a:r>
            <a:endParaRPr lang="en-US" altLang="ko-KR" sz="2000" i="1" dirty="0">
              <a:solidFill>
                <a:schemeClr val="tx2"/>
              </a:solidFill>
              <a:latin typeface="Kobern" panose="00000500000000000000" pitchFamily="50" charset="0"/>
            </a:endParaRPr>
          </a:p>
          <a:p>
            <a:pPr marL="380990" lvl="1" algn="just">
              <a:buFont typeface="Wingdings" panose="05000000000000000000" pitchFamily="2" charset="2"/>
              <a:buChar char="§"/>
            </a:pPr>
            <a:endParaRPr lang="en-US" altLang="ko-KR" sz="2000" dirty="0">
              <a:solidFill>
                <a:schemeClr val="tx2"/>
              </a:solidFill>
              <a:latin typeface="Kobern" panose="00000500000000000000" pitchFamily="50" charset="0"/>
            </a:endParaRPr>
          </a:p>
        </p:txBody>
      </p:sp>
      <p:sp>
        <p:nvSpPr>
          <p:cNvPr id="3" name="Text Placeholder 2">
            <a:extLst>
              <a:ext uri="{FF2B5EF4-FFF2-40B4-BE49-F238E27FC236}">
                <a16:creationId xmlns:a16="http://schemas.microsoft.com/office/drawing/2014/main" id="{51884BD4-76A1-E915-F1FD-F4E9E2A301EF}"/>
              </a:ext>
            </a:extLst>
          </p:cNvPr>
          <p:cNvSpPr>
            <a:spLocks noGrp="1"/>
          </p:cNvSpPr>
          <p:nvPr>
            <p:ph type="body" sz="quarter" idx="12"/>
          </p:nvPr>
        </p:nvSpPr>
        <p:spPr>
          <a:xfrm>
            <a:off x="532970" y="686163"/>
            <a:ext cx="11137237" cy="768085"/>
          </a:xfrm>
        </p:spPr>
        <p:txBody>
          <a:bodyPr>
            <a:normAutofit/>
          </a:bodyPr>
          <a:lstStyle/>
          <a:p>
            <a:r>
              <a:rPr lang="en-US" sz="3600" b="1" i="0" dirty="0">
                <a:solidFill>
                  <a:srgbClr val="222222"/>
                </a:solidFill>
                <a:effectLst/>
                <a:latin typeface="Kobern" panose="00000500000000000000" pitchFamily="50" charset="0"/>
              </a:rPr>
              <a:t>Refund – once granted cannot be challenged? </a:t>
            </a:r>
          </a:p>
        </p:txBody>
      </p:sp>
    </p:spTree>
    <p:extLst>
      <p:ext uri="{BB962C8B-B14F-4D97-AF65-F5344CB8AC3E}">
        <p14:creationId xmlns:p14="http://schemas.microsoft.com/office/powerpoint/2010/main" val="1201008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33221-5957-71AC-6D35-17FE30AD4D1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A54DFB7-DC47-3026-4BDC-B472C4E4EFA8}"/>
              </a:ext>
            </a:extLst>
          </p:cNvPr>
          <p:cNvSpPr>
            <a:spLocks noGrp="1"/>
          </p:cNvSpPr>
          <p:nvPr>
            <p:ph type="body" sz="quarter" idx="13"/>
          </p:nvPr>
        </p:nvSpPr>
        <p:spPr>
          <a:xfrm>
            <a:off x="527381" y="1519668"/>
            <a:ext cx="11137237" cy="4652169"/>
          </a:xfrm>
        </p:spPr>
        <p:txBody>
          <a:bodyPr>
            <a:normAutofit/>
          </a:bodyPr>
          <a:lstStyle/>
          <a:p>
            <a:pPr marL="0" lvl="1" indent="0" algn="just">
              <a:buSzTx/>
              <a:buNone/>
            </a:pPr>
            <a:r>
              <a:rPr lang="en-US" altLang="ko-KR" sz="2000" b="1" cap="all" spc="133" dirty="0">
                <a:solidFill>
                  <a:srgbClr val="F3723B"/>
                </a:solidFill>
                <a:latin typeface="Kobern" panose="00000500000000000000" pitchFamily="50" charset="0"/>
                <a:sym typeface="Times New Roman"/>
              </a:rPr>
              <a:t>Para 5:</a:t>
            </a:r>
          </a:p>
          <a:p>
            <a:pPr marL="0" lvl="1" indent="0" algn="just">
              <a:buSzTx/>
              <a:buNone/>
            </a:pPr>
            <a:r>
              <a:rPr lang="en-US" altLang="ko-KR" sz="2000" dirty="0">
                <a:solidFill>
                  <a:schemeClr val="tx2"/>
                </a:solidFill>
                <a:latin typeface="Kobern" panose="00000500000000000000" pitchFamily="50" charset="0"/>
              </a:rPr>
              <a:t>(a) renting of immovable property;</a:t>
            </a:r>
          </a:p>
          <a:p>
            <a:pPr marL="0" lvl="1" indent="0" algn="just">
              <a:buSzTx/>
              <a:buNone/>
            </a:pPr>
            <a:r>
              <a:rPr lang="en-US" altLang="ko-KR" sz="2000" dirty="0">
                <a:solidFill>
                  <a:schemeClr val="tx2"/>
                </a:solidFill>
                <a:latin typeface="Kobern" panose="00000500000000000000" pitchFamily="50" charset="0"/>
              </a:rPr>
              <a:t>(b) construction of a complex, building, civil structure or a part thereof, including a complex or building intended for sale to a buyer, wholly or partly, except where the entire consideration has been received after issuance of completion certificate, where required, by the competent authority or after its first occupation, whichever is earlier.</a:t>
            </a:r>
          </a:p>
          <a:p>
            <a:pPr marL="0" indent="0">
              <a:buNone/>
            </a:pPr>
            <a:endParaRPr lang="en-US" sz="2000" dirty="0">
              <a:solidFill>
                <a:schemeClr val="accent3"/>
              </a:solidFill>
              <a:latin typeface="Kobern" panose="00000500000000000000" pitchFamily="50" charset="0"/>
            </a:endParaRPr>
          </a:p>
          <a:p>
            <a:pPr marL="0" indent="0" defTabSz="1219170">
              <a:spcBef>
                <a:spcPts val="0"/>
              </a:spcBef>
              <a:buNone/>
            </a:pPr>
            <a:r>
              <a:rPr lang="en-US" sz="3200" dirty="0">
                <a:solidFill>
                  <a:srgbClr val="2B347A"/>
                </a:solidFill>
                <a:latin typeface="Kobern" panose="00000500000000000000" pitchFamily="50" charset="0"/>
              </a:rPr>
              <a:t>Schedule III of the CGST Act</a:t>
            </a:r>
          </a:p>
          <a:p>
            <a:pPr marL="0" lvl="1" indent="0" algn="just">
              <a:buSzTx/>
              <a:buNone/>
            </a:pPr>
            <a:endParaRPr lang="en-US" altLang="ko-KR" sz="2000" b="1" cap="all" spc="133" dirty="0">
              <a:solidFill>
                <a:srgbClr val="F3723B"/>
              </a:solidFill>
              <a:latin typeface="Kobern" panose="00000500000000000000" pitchFamily="50" charset="0"/>
              <a:sym typeface="Times New Roman"/>
            </a:endParaRPr>
          </a:p>
          <a:p>
            <a:pPr marL="0" lvl="1" indent="0" algn="just">
              <a:buSzTx/>
              <a:buNone/>
            </a:pPr>
            <a:r>
              <a:rPr lang="en-US" altLang="ko-KR" sz="2000" b="1" cap="all" spc="133" dirty="0">
                <a:solidFill>
                  <a:srgbClr val="F3723B"/>
                </a:solidFill>
                <a:latin typeface="Kobern" panose="00000500000000000000" pitchFamily="50" charset="0"/>
                <a:sym typeface="Times New Roman"/>
              </a:rPr>
              <a:t>Para 5:</a:t>
            </a:r>
          </a:p>
          <a:p>
            <a:pPr marL="0" indent="0">
              <a:buNone/>
            </a:pPr>
            <a:r>
              <a:rPr lang="en-US" sz="2000" dirty="0">
                <a:ln>
                  <a:solidFill>
                    <a:srgbClr val="F3723D"/>
                  </a:solidFill>
                </a:ln>
                <a:solidFill>
                  <a:srgbClr val="F26629"/>
                </a:solidFill>
                <a:latin typeface="Kobern" panose="00000500000000000000" pitchFamily="50" charset="0"/>
                <a:ea typeface="Times New Roman"/>
                <a:cs typeface="Times New Roman"/>
                <a:sym typeface="Times New Roman"/>
              </a:rPr>
              <a:t>“Sale of land </a:t>
            </a:r>
            <a:r>
              <a:rPr lang="en-US" sz="2000" dirty="0">
                <a:solidFill>
                  <a:schemeClr val="tx2"/>
                </a:solidFill>
                <a:latin typeface="Kobern" panose="00000500000000000000" pitchFamily="50" charset="0"/>
                <a:ea typeface="Times New Roman"/>
                <a:cs typeface="Times New Roman"/>
                <a:sym typeface="Times New Roman"/>
              </a:rPr>
              <a:t>and, subject to clause (b) of paragraph 5 of Schedule II, </a:t>
            </a:r>
            <a:r>
              <a:rPr lang="en-US" sz="2000" b="1" dirty="0">
                <a:ln>
                  <a:solidFill>
                    <a:srgbClr val="F3723D"/>
                  </a:solidFill>
                </a:ln>
                <a:solidFill>
                  <a:srgbClr val="F26629"/>
                </a:solidFill>
                <a:latin typeface="Kobern" panose="00000500000000000000" pitchFamily="50" charset="0"/>
                <a:ea typeface="Times New Roman"/>
                <a:cs typeface="Times New Roman"/>
                <a:sym typeface="Times New Roman"/>
              </a:rPr>
              <a:t>sale of building.</a:t>
            </a:r>
            <a:r>
              <a:rPr lang="en-US" sz="2000" dirty="0">
                <a:solidFill>
                  <a:srgbClr val="F26629"/>
                </a:solidFill>
                <a:latin typeface="Kobern" panose="00000500000000000000" pitchFamily="50" charset="0"/>
                <a:ea typeface="Times New Roman"/>
                <a:cs typeface="Times New Roman"/>
                <a:sym typeface="Times New Roman"/>
              </a:rPr>
              <a:t>”</a:t>
            </a:r>
          </a:p>
        </p:txBody>
      </p:sp>
      <p:sp>
        <p:nvSpPr>
          <p:cNvPr id="3" name="Text Placeholder 2">
            <a:extLst>
              <a:ext uri="{FF2B5EF4-FFF2-40B4-BE49-F238E27FC236}">
                <a16:creationId xmlns:a16="http://schemas.microsoft.com/office/drawing/2014/main" id="{5CCE69F7-72C7-3CD8-3B0F-CE7018EBA128}"/>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Continued: Schedule</a:t>
            </a:r>
            <a:r>
              <a:rPr lang="en-US" sz="3200" b="1" dirty="0"/>
              <a:t> II of the CGST Act</a:t>
            </a:r>
          </a:p>
        </p:txBody>
      </p:sp>
      <p:cxnSp>
        <p:nvCxnSpPr>
          <p:cNvPr id="4" name="Straight Connector 3">
            <a:extLst>
              <a:ext uri="{FF2B5EF4-FFF2-40B4-BE49-F238E27FC236}">
                <a16:creationId xmlns:a16="http://schemas.microsoft.com/office/drawing/2014/main" id="{136609E7-647A-A70E-7B63-0F3415DD4A77}"/>
              </a:ext>
            </a:extLst>
          </p:cNvPr>
          <p:cNvCxnSpPr>
            <a:cxnSpLocks/>
          </p:cNvCxnSpPr>
          <p:nvPr/>
        </p:nvCxnSpPr>
        <p:spPr>
          <a:xfrm>
            <a:off x="469784" y="4474129"/>
            <a:ext cx="11310736" cy="0"/>
          </a:xfrm>
          <a:prstGeom prst="line">
            <a:avLst/>
          </a:prstGeom>
          <a:ln w="3175"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451017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94CBE-52A6-E5AB-986A-55DB6D8BE18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838503F-926F-36DF-8462-86BA4D874831}"/>
              </a:ext>
            </a:extLst>
          </p:cNvPr>
          <p:cNvSpPr>
            <a:spLocks noGrp="1"/>
          </p:cNvSpPr>
          <p:nvPr>
            <p:ph type="body" sz="quarter" idx="12"/>
          </p:nvPr>
        </p:nvSpPr>
        <p:spPr/>
        <p:txBody>
          <a:bodyPr/>
          <a:lstStyle/>
          <a:p>
            <a:r>
              <a:rPr lang="en-US" sz="3600" b="1" dirty="0" err="1">
                <a:latin typeface="Kobern" panose="00000500000000000000" pitchFamily="50" charset="0"/>
              </a:rPr>
              <a:t>Kuddus</a:t>
            </a:r>
            <a:r>
              <a:rPr lang="en-US" sz="3600" b="1" dirty="0">
                <a:latin typeface="Kobern" panose="00000500000000000000" pitchFamily="50" charset="0"/>
              </a:rPr>
              <a:t> Ali v. Union of India &amp; Ors.</a:t>
            </a:r>
            <a:endParaRPr lang="en-IN" sz="3600" b="1" dirty="0">
              <a:latin typeface="Kobern" panose="00000500000000000000" pitchFamily="50" charset="0"/>
            </a:endParaRPr>
          </a:p>
        </p:txBody>
      </p:sp>
      <p:sp>
        <p:nvSpPr>
          <p:cNvPr id="4" name="TextBox 3">
            <a:extLst>
              <a:ext uri="{FF2B5EF4-FFF2-40B4-BE49-F238E27FC236}">
                <a16:creationId xmlns:a16="http://schemas.microsoft.com/office/drawing/2014/main" id="{E4E22A0F-A89A-1734-6F2D-4E22D942B79C}"/>
              </a:ext>
            </a:extLst>
          </p:cNvPr>
          <p:cNvSpPr txBox="1"/>
          <p:nvPr/>
        </p:nvSpPr>
        <p:spPr>
          <a:xfrm>
            <a:off x="3048000" y="3478014"/>
            <a:ext cx="6096000" cy="369332"/>
          </a:xfrm>
          <a:prstGeom prst="rect">
            <a:avLst/>
          </a:prstGeom>
          <a:noFill/>
        </p:spPr>
        <p:txBody>
          <a:bodyPr wrap="square">
            <a:spAutoFit/>
          </a:bodyPr>
          <a:lstStyle/>
          <a:p>
            <a:pPr algn="ctr"/>
            <a:r>
              <a:rPr lang="en-US" dirty="0">
                <a:solidFill>
                  <a:schemeClr val="bg2"/>
                </a:solidFill>
                <a:latin typeface="Kobern" panose="00000500000000000000" pitchFamily="50" charset="0"/>
              </a:rPr>
              <a:t>2025-VIL-460 – Calcutta High Court</a:t>
            </a:r>
            <a:endParaRPr lang="en-IN" dirty="0">
              <a:solidFill>
                <a:schemeClr val="bg2"/>
              </a:solidFill>
              <a:latin typeface="Kobern" panose="00000500000000000000" pitchFamily="50" charset="0"/>
            </a:endParaRPr>
          </a:p>
        </p:txBody>
      </p:sp>
    </p:spTree>
    <p:extLst>
      <p:ext uri="{BB962C8B-B14F-4D97-AF65-F5344CB8AC3E}">
        <p14:creationId xmlns:p14="http://schemas.microsoft.com/office/powerpoint/2010/main" val="20546334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F5EFB-D857-6BC1-EAB5-4A6B95D072A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648FB53-88F5-D2F0-27AE-7254AF12E8A4}"/>
              </a:ext>
            </a:extLst>
          </p:cNvPr>
          <p:cNvSpPr>
            <a:spLocks noGrp="1"/>
          </p:cNvSpPr>
          <p:nvPr>
            <p:ph type="body" sz="quarter" idx="13"/>
          </p:nvPr>
        </p:nvSpPr>
        <p:spPr>
          <a:xfrm>
            <a:off x="532970" y="1508788"/>
            <a:ext cx="11137237" cy="4652169"/>
          </a:xfrm>
        </p:spPr>
        <p:txBody>
          <a:bodyPr>
            <a:normAutofit fontScale="92500" lnSpcReduction="20000"/>
          </a:bodyPr>
          <a:lstStyle/>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Letters issued to the assesses demanding interest under Section 50 for 2017-18, 2018-19 where the </a:t>
            </a:r>
            <a:r>
              <a:rPr lang="en-US" altLang="ko-KR" sz="2000" dirty="0" err="1">
                <a:solidFill>
                  <a:schemeClr val="tx2"/>
                </a:solidFill>
                <a:latin typeface="Kobern" panose="00000500000000000000" pitchFamily="50" charset="0"/>
              </a:rPr>
              <a:t>assessee</a:t>
            </a:r>
            <a:r>
              <a:rPr lang="en-US" altLang="ko-KR" sz="2000" dirty="0">
                <a:solidFill>
                  <a:schemeClr val="tx2"/>
                </a:solidFill>
                <a:latin typeface="Kobern" panose="00000500000000000000" pitchFamily="50" charset="0"/>
              </a:rPr>
              <a:t> has filed delayed returns and paid applicable tax belatedly</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The contention of the revenue is that since the interest is unavoidable on self assessed and self paid tax belatedly</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Can the recovery letters be issued demanding interest once the time limit to demand tax itself has expired</a:t>
            </a:r>
          </a:p>
          <a:p>
            <a:pPr marL="380990" lvl="1">
              <a:buFont typeface="Wingdings" panose="05000000000000000000" pitchFamily="2" charset="2"/>
              <a:buChar char="§"/>
            </a:pPr>
            <a:endParaRPr lang="en-US" altLang="ko-KR" sz="2000" dirty="0">
              <a:solidFill>
                <a:schemeClr val="tx2"/>
              </a:solidFill>
              <a:latin typeface="Kobern" panose="00000500000000000000" pitchFamily="50" charset="0"/>
            </a:endParaRPr>
          </a:p>
          <a:p>
            <a:pPr marL="380990" lvl="1">
              <a:buFont typeface="Wingdings" panose="05000000000000000000" pitchFamily="2" charset="2"/>
              <a:buChar char="§"/>
            </a:pPr>
            <a:r>
              <a:rPr lang="en-US" altLang="ko-KR" sz="2000" b="1" u="sng" dirty="0">
                <a:solidFill>
                  <a:schemeClr val="tx2"/>
                </a:solidFill>
                <a:latin typeface="Kobern" panose="00000500000000000000" pitchFamily="50" charset="0"/>
              </a:rPr>
              <a:t>Section 75(12)</a:t>
            </a:r>
          </a:p>
          <a:p>
            <a:pPr marL="0" lvl="1" indent="0">
              <a:buNone/>
            </a:pPr>
            <a:endParaRPr lang="en-US" altLang="ko-KR" sz="2000" dirty="0">
              <a:solidFill>
                <a:schemeClr val="accent3"/>
              </a:solidFill>
              <a:latin typeface="Kobern" panose="00000500000000000000" pitchFamily="50" charset="0"/>
            </a:endParaRPr>
          </a:p>
          <a:p>
            <a:pPr algn="just">
              <a:lnSpc>
                <a:spcPct val="150000"/>
              </a:lnSpc>
            </a:pPr>
            <a:r>
              <a:rPr lang="en-US" sz="1600" b="0" i="0" dirty="0">
                <a:solidFill>
                  <a:srgbClr val="495057"/>
                </a:solidFill>
                <a:effectLst/>
                <a:latin typeface="Verdana" panose="020B0604030504040204" pitchFamily="34" charset="0"/>
              </a:rPr>
              <a:t>Notwithstanding anything contained in </a:t>
            </a:r>
            <a:r>
              <a:rPr lang="en-US" sz="1600" b="0" i="0" u="sng" dirty="0">
                <a:solidFill>
                  <a:srgbClr val="0000FF"/>
                </a:solidFill>
                <a:effectLst/>
                <a:latin typeface="Verdana" panose="020B0604030504040204" pitchFamily="34" charset="0"/>
              </a:rPr>
              <a:t>section 73</a:t>
            </a:r>
            <a:r>
              <a:rPr lang="en-US" sz="1600" b="0" i="0" dirty="0">
                <a:solidFill>
                  <a:srgbClr val="495057"/>
                </a:solidFill>
                <a:effectLst/>
                <a:latin typeface="Verdana" panose="020B0604030504040204" pitchFamily="34" charset="0"/>
              </a:rPr>
              <a:t> or </a:t>
            </a:r>
            <a:r>
              <a:rPr lang="en-US" sz="1600" b="0" i="0" u="sng" dirty="0">
                <a:solidFill>
                  <a:srgbClr val="0000FF"/>
                </a:solidFill>
                <a:effectLst/>
                <a:latin typeface="Verdana" panose="020B0604030504040204" pitchFamily="34" charset="0"/>
              </a:rPr>
              <a:t>section 74</a:t>
            </a:r>
            <a:r>
              <a:rPr lang="en-US" sz="1600" b="0" i="0" dirty="0">
                <a:solidFill>
                  <a:srgbClr val="495057"/>
                </a:solidFill>
                <a:effectLst/>
                <a:latin typeface="Verdana" panose="020B0604030504040204" pitchFamily="34" charset="0"/>
              </a:rPr>
              <a:t> </a:t>
            </a:r>
            <a:r>
              <a:rPr lang="en-US" sz="1600" b="0" i="1" dirty="0">
                <a:solidFill>
                  <a:srgbClr val="495057"/>
                </a:solidFill>
                <a:effectLst/>
                <a:latin typeface="Verdana" panose="020B0604030504040204" pitchFamily="34" charset="0"/>
              </a:rPr>
              <a:t>or section 74A</a:t>
            </a:r>
            <a:r>
              <a:rPr lang="en-US" sz="1600" b="0" i="0" dirty="0">
                <a:solidFill>
                  <a:srgbClr val="495057"/>
                </a:solidFill>
                <a:effectLst/>
                <a:latin typeface="Verdana" panose="020B0604030504040204" pitchFamily="34" charset="0"/>
              </a:rPr>
              <a:t>, where any amount of self-assessed tax in accordance with a return furnished under section 39 remains unpaid, either wholly or partly, or any amount of interest payable on such tax remains unpaid, the same shall be recovered under the provisions of </a:t>
            </a:r>
            <a:r>
              <a:rPr lang="en-US" sz="1600" b="0" i="0" u="sng" dirty="0">
                <a:solidFill>
                  <a:srgbClr val="0000FF"/>
                </a:solidFill>
                <a:effectLst/>
                <a:latin typeface="Verdana" panose="020B0604030504040204" pitchFamily="34" charset="0"/>
              </a:rPr>
              <a:t>section 79</a:t>
            </a:r>
            <a:r>
              <a:rPr lang="en-US" sz="1600" b="0" i="0" dirty="0">
                <a:solidFill>
                  <a:srgbClr val="495057"/>
                </a:solidFill>
                <a:effectLst/>
                <a:latin typeface="Verdana" panose="020B0604030504040204" pitchFamily="34" charset="0"/>
              </a:rPr>
              <a:t>.</a:t>
            </a:r>
          </a:p>
          <a:p>
            <a:pPr algn="just">
              <a:lnSpc>
                <a:spcPct val="150000"/>
              </a:lnSpc>
            </a:pPr>
            <a:r>
              <a:rPr lang="en-US" sz="1600" b="0" i="0" dirty="0">
                <a:solidFill>
                  <a:srgbClr val="495057"/>
                </a:solidFill>
                <a:effectLst/>
                <a:latin typeface="Verdana" panose="020B0604030504040204" pitchFamily="34" charset="0"/>
              </a:rPr>
              <a:t>Explanation.— </a:t>
            </a:r>
            <a:r>
              <a:rPr lang="en-US" sz="1600" b="0" i="1" dirty="0">
                <a:solidFill>
                  <a:srgbClr val="495057"/>
                </a:solidFill>
                <a:effectLst/>
                <a:latin typeface="Verdana" panose="020B0604030504040204" pitchFamily="34" charset="0"/>
              </a:rPr>
              <a:t>For the purposes of this sub-section, the expression "self-assessed tax" shall include the tax payable in respect of details of outward supplies furnished under section 37, but not included in the return furnished under </a:t>
            </a:r>
            <a:r>
              <a:rPr lang="en-US" sz="1600" b="0" i="1" u="sng" dirty="0">
                <a:solidFill>
                  <a:srgbClr val="0000FF"/>
                </a:solidFill>
                <a:effectLst/>
                <a:latin typeface="Verdana" panose="020B0604030504040204" pitchFamily="34" charset="0"/>
              </a:rPr>
              <a:t>section 39</a:t>
            </a:r>
            <a:r>
              <a:rPr lang="en-US" sz="1600" b="0" i="1" dirty="0">
                <a:solidFill>
                  <a:srgbClr val="495057"/>
                </a:solidFill>
                <a:effectLst/>
                <a:latin typeface="Verdana" panose="020B0604030504040204" pitchFamily="34" charset="0"/>
              </a:rPr>
              <a:t>.</a:t>
            </a:r>
            <a:endParaRPr lang="en-US" sz="1600" b="1" dirty="0">
              <a:solidFill>
                <a:srgbClr val="495057"/>
              </a:solidFill>
              <a:latin typeface="Verdana" panose="020B0604030504040204" pitchFamily="34" charset="0"/>
            </a:endParaRPr>
          </a:p>
          <a:p>
            <a:pPr algn="just">
              <a:lnSpc>
                <a:spcPct val="150000"/>
              </a:lnSpc>
            </a:pPr>
            <a:r>
              <a:rPr lang="en-US" sz="1600" dirty="0">
                <a:solidFill>
                  <a:srgbClr val="495057"/>
                </a:solidFill>
                <a:latin typeface="Verdana" panose="020B0604030504040204" pitchFamily="34" charset="0"/>
              </a:rPr>
              <a:t>Explanation is inserted with effect from 01.01.2022</a:t>
            </a:r>
            <a:endParaRPr lang="en-US" sz="2000" i="0" dirty="0">
              <a:solidFill>
                <a:schemeClr val="tx2"/>
              </a:solidFill>
              <a:effectLst/>
              <a:latin typeface="Kobern" panose="00000500000000000000" pitchFamily="50" charset="0"/>
            </a:endParaRPr>
          </a:p>
        </p:txBody>
      </p:sp>
      <p:sp>
        <p:nvSpPr>
          <p:cNvPr id="3" name="Text Placeholder 2">
            <a:extLst>
              <a:ext uri="{FF2B5EF4-FFF2-40B4-BE49-F238E27FC236}">
                <a16:creationId xmlns:a16="http://schemas.microsoft.com/office/drawing/2014/main" id="{EC5B08FE-C90C-B0B3-2CB8-B4ADFBAE5295}"/>
              </a:ext>
            </a:extLst>
          </p:cNvPr>
          <p:cNvSpPr>
            <a:spLocks noGrp="1"/>
          </p:cNvSpPr>
          <p:nvPr>
            <p:ph type="body" sz="quarter" idx="12"/>
          </p:nvPr>
        </p:nvSpPr>
        <p:spPr>
          <a:xfrm>
            <a:off x="532970" y="686163"/>
            <a:ext cx="11137237" cy="768085"/>
          </a:xfrm>
        </p:spPr>
        <p:txBody>
          <a:bodyPr>
            <a:normAutofit/>
          </a:bodyPr>
          <a:lstStyle/>
          <a:p>
            <a:r>
              <a:rPr lang="en-US" sz="3600" b="1" i="0" dirty="0">
                <a:solidFill>
                  <a:srgbClr val="222222"/>
                </a:solidFill>
                <a:effectLst/>
                <a:latin typeface="Kobern" panose="00000500000000000000" pitchFamily="50" charset="0"/>
              </a:rPr>
              <a:t>Recovery under Section 75 &amp; 79 of CGST Act, 2017</a:t>
            </a:r>
          </a:p>
        </p:txBody>
      </p:sp>
    </p:spTree>
    <p:extLst>
      <p:ext uri="{BB962C8B-B14F-4D97-AF65-F5344CB8AC3E}">
        <p14:creationId xmlns:p14="http://schemas.microsoft.com/office/powerpoint/2010/main" val="527516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C5DC3-2867-C627-2049-C438AB1BA13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34A706F-47E8-CDBD-6232-E648BE2FCFE4}"/>
              </a:ext>
            </a:extLst>
          </p:cNvPr>
          <p:cNvSpPr>
            <a:spLocks noGrp="1"/>
          </p:cNvSpPr>
          <p:nvPr>
            <p:ph type="body" sz="quarter" idx="13"/>
          </p:nvPr>
        </p:nvSpPr>
        <p:spPr>
          <a:xfrm>
            <a:off x="532970" y="1508788"/>
            <a:ext cx="11137237" cy="4652169"/>
          </a:xfrm>
        </p:spPr>
        <p:txBody>
          <a:bodyPr>
            <a:normAutofit/>
          </a:bodyPr>
          <a:lstStyle/>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In the present case, Hon’ble Court observed that the </a:t>
            </a:r>
            <a:r>
              <a:rPr lang="en-US" altLang="ko-KR" sz="2000" dirty="0" err="1">
                <a:solidFill>
                  <a:schemeClr val="tx2"/>
                </a:solidFill>
                <a:latin typeface="Kobern" panose="00000500000000000000" pitchFamily="50" charset="0"/>
              </a:rPr>
              <a:t>assessee</a:t>
            </a:r>
            <a:r>
              <a:rPr lang="en-US" altLang="ko-KR" sz="2000" dirty="0">
                <a:solidFill>
                  <a:schemeClr val="tx2"/>
                </a:solidFill>
                <a:latin typeface="Kobern" panose="00000500000000000000" pitchFamily="50" charset="0"/>
              </a:rPr>
              <a:t> included the details of outward supplies in GSTR-1 and GSTR-3B</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Hon’ble Court observed that direct recovery under Section 75 is permissible only in case where the outward supplies are declared in GSTR-1 but not in GSTR-3B</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Hon’ble Court relied on the explanation to Section 75(12) of CGST Act, 2017 and held that direct recovery is not permissible in this type of cases</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The purpose of introduction of explanation to Section 75(12) of CGST Act, 2017 was different</a:t>
            </a:r>
          </a:p>
          <a:p>
            <a:pPr marL="380990" lvl="1" algn="just">
              <a:buFont typeface="Wingdings" panose="05000000000000000000" pitchFamily="2" charset="2"/>
              <a:buChar char="§"/>
            </a:pPr>
            <a:endParaRPr lang="en-US" sz="2000" i="0" dirty="0">
              <a:solidFill>
                <a:schemeClr val="tx2"/>
              </a:solidFill>
              <a:effectLst/>
              <a:latin typeface="Kobern" panose="00000500000000000000" pitchFamily="50" charset="0"/>
            </a:endParaRPr>
          </a:p>
        </p:txBody>
      </p:sp>
      <p:sp>
        <p:nvSpPr>
          <p:cNvPr id="3" name="Text Placeholder 2">
            <a:extLst>
              <a:ext uri="{FF2B5EF4-FFF2-40B4-BE49-F238E27FC236}">
                <a16:creationId xmlns:a16="http://schemas.microsoft.com/office/drawing/2014/main" id="{1BB0F576-BEA1-EE39-8960-76131271AAD3}"/>
              </a:ext>
            </a:extLst>
          </p:cNvPr>
          <p:cNvSpPr>
            <a:spLocks noGrp="1"/>
          </p:cNvSpPr>
          <p:nvPr>
            <p:ph type="body" sz="quarter" idx="12"/>
          </p:nvPr>
        </p:nvSpPr>
        <p:spPr>
          <a:xfrm>
            <a:off x="532970" y="686163"/>
            <a:ext cx="11137237" cy="768085"/>
          </a:xfrm>
        </p:spPr>
        <p:txBody>
          <a:bodyPr>
            <a:normAutofit/>
          </a:bodyPr>
          <a:lstStyle/>
          <a:p>
            <a:r>
              <a:rPr lang="en-US" sz="3600" b="1" i="0" dirty="0">
                <a:solidFill>
                  <a:srgbClr val="222222"/>
                </a:solidFill>
                <a:effectLst/>
                <a:latin typeface="Kobern" panose="00000500000000000000" pitchFamily="50" charset="0"/>
              </a:rPr>
              <a:t>Recovery under Section 75 &amp; 79 of CGST Act, 2017</a:t>
            </a:r>
          </a:p>
        </p:txBody>
      </p:sp>
    </p:spTree>
    <p:extLst>
      <p:ext uri="{BB962C8B-B14F-4D97-AF65-F5344CB8AC3E}">
        <p14:creationId xmlns:p14="http://schemas.microsoft.com/office/powerpoint/2010/main" val="13194304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FF3E2-124F-5E14-2318-3F8A847693D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45E3DE0-D29B-E6A6-65A8-EE6287A4F164}"/>
              </a:ext>
            </a:extLst>
          </p:cNvPr>
          <p:cNvSpPr>
            <a:spLocks noGrp="1"/>
          </p:cNvSpPr>
          <p:nvPr>
            <p:ph type="body" sz="quarter" idx="12"/>
          </p:nvPr>
        </p:nvSpPr>
        <p:spPr/>
        <p:txBody>
          <a:bodyPr/>
          <a:lstStyle/>
          <a:p>
            <a:r>
              <a:rPr lang="en-US" sz="3600" b="1" dirty="0">
                <a:latin typeface="Kobern" panose="00000500000000000000" pitchFamily="50" charset="0"/>
              </a:rPr>
              <a:t>Union of India Vs. </a:t>
            </a:r>
            <a:r>
              <a:rPr lang="en-US" sz="3600" b="1" dirty="0" err="1">
                <a:latin typeface="Kobern" panose="00000500000000000000" pitchFamily="50" charset="0"/>
              </a:rPr>
              <a:t>Flemingo</a:t>
            </a:r>
            <a:r>
              <a:rPr lang="en-US" sz="3600" b="1" dirty="0">
                <a:latin typeface="Kobern" panose="00000500000000000000" pitchFamily="50" charset="0"/>
              </a:rPr>
              <a:t> Duty Free Shop</a:t>
            </a:r>
            <a:endParaRPr lang="en-IN" sz="3600" b="1" dirty="0">
              <a:latin typeface="Kobern" panose="00000500000000000000" pitchFamily="50" charset="0"/>
            </a:endParaRPr>
          </a:p>
        </p:txBody>
      </p:sp>
      <p:sp>
        <p:nvSpPr>
          <p:cNvPr id="4" name="TextBox 3">
            <a:extLst>
              <a:ext uri="{FF2B5EF4-FFF2-40B4-BE49-F238E27FC236}">
                <a16:creationId xmlns:a16="http://schemas.microsoft.com/office/drawing/2014/main" id="{29D0843F-B443-6773-28D7-3B758D01BAAB}"/>
              </a:ext>
            </a:extLst>
          </p:cNvPr>
          <p:cNvSpPr txBox="1"/>
          <p:nvPr/>
        </p:nvSpPr>
        <p:spPr>
          <a:xfrm>
            <a:off x="3048000" y="3478014"/>
            <a:ext cx="6096000" cy="369332"/>
          </a:xfrm>
          <a:prstGeom prst="rect">
            <a:avLst/>
          </a:prstGeom>
          <a:noFill/>
        </p:spPr>
        <p:txBody>
          <a:bodyPr wrap="square">
            <a:spAutoFit/>
          </a:bodyPr>
          <a:lstStyle/>
          <a:p>
            <a:pPr algn="ctr"/>
            <a:r>
              <a:rPr lang="en-US" dirty="0">
                <a:solidFill>
                  <a:schemeClr val="bg2"/>
                </a:solidFill>
                <a:latin typeface="Kobern" panose="00000500000000000000" pitchFamily="50" charset="0"/>
              </a:rPr>
              <a:t>2025-VIL-438 – Madras High Court</a:t>
            </a:r>
            <a:endParaRPr lang="en-IN" dirty="0">
              <a:solidFill>
                <a:schemeClr val="bg2"/>
              </a:solidFill>
              <a:latin typeface="Kobern" panose="00000500000000000000" pitchFamily="50" charset="0"/>
            </a:endParaRPr>
          </a:p>
        </p:txBody>
      </p:sp>
    </p:spTree>
    <p:extLst>
      <p:ext uri="{BB962C8B-B14F-4D97-AF65-F5344CB8AC3E}">
        <p14:creationId xmlns:p14="http://schemas.microsoft.com/office/powerpoint/2010/main" val="28843418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45C58-09E0-7552-2086-C69A3A54C82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59C2AC9-0E3A-9BA1-6413-95A8C5004CB5}"/>
              </a:ext>
            </a:extLst>
          </p:cNvPr>
          <p:cNvSpPr>
            <a:spLocks noGrp="1"/>
          </p:cNvSpPr>
          <p:nvPr>
            <p:ph type="body" sz="quarter" idx="13"/>
          </p:nvPr>
        </p:nvSpPr>
        <p:spPr>
          <a:xfrm>
            <a:off x="532970" y="1508788"/>
            <a:ext cx="11137237" cy="4652169"/>
          </a:xfrm>
        </p:spPr>
        <p:txBody>
          <a:bodyPr>
            <a:normAutofit/>
          </a:bodyPr>
          <a:lstStyle/>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Airports Authority of India (AAI) entered in to concession agreement with </a:t>
            </a:r>
            <a:r>
              <a:rPr lang="en-US" altLang="ko-KR" sz="2000" dirty="0" err="1">
                <a:solidFill>
                  <a:schemeClr val="tx2"/>
                </a:solidFill>
                <a:latin typeface="Kobern" panose="00000500000000000000" pitchFamily="50" charset="0"/>
              </a:rPr>
              <a:t>Flemingo</a:t>
            </a:r>
            <a:r>
              <a:rPr lang="en-US" altLang="ko-KR" sz="2000" dirty="0">
                <a:solidFill>
                  <a:schemeClr val="tx2"/>
                </a:solidFill>
                <a:latin typeface="Kobern" panose="00000500000000000000" pitchFamily="50" charset="0"/>
              </a:rPr>
              <a:t> Duty Free Shop</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As per the concession agreement </a:t>
            </a:r>
            <a:r>
              <a:rPr lang="en-US" altLang="ko-KR" sz="2000" dirty="0" err="1">
                <a:solidFill>
                  <a:schemeClr val="tx2"/>
                </a:solidFill>
                <a:latin typeface="Kobern" panose="00000500000000000000" pitchFamily="50" charset="0"/>
              </a:rPr>
              <a:t>Flemingo</a:t>
            </a:r>
            <a:r>
              <a:rPr lang="en-US" altLang="ko-KR" sz="2000" dirty="0">
                <a:solidFill>
                  <a:schemeClr val="tx2"/>
                </a:solidFill>
                <a:latin typeface="Kobern" panose="00000500000000000000" pitchFamily="50" charset="0"/>
              </a:rPr>
              <a:t> has to pay minimum guarantee/ revenue share with AAI</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AAI issued invoices charging GST on minimum guarantee/ revenue share</a:t>
            </a:r>
          </a:p>
          <a:p>
            <a:pPr marL="380990" lvl="1" algn="just">
              <a:buFont typeface="Wingdings" panose="05000000000000000000" pitchFamily="2" charset="2"/>
              <a:buChar char="§"/>
            </a:pPr>
            <a:r>
              <a:rPr lang="en-US" sz="2000" i="0" dirty="0">
                <a:solidFill>
                  <a:schemeClr val="tx2"/>
                </a:solidFill>
                <a:effectLst/>
                <a:latin typeface="Kobern" panose="00000500000000000000" pitchFamily="50" charset="0"/>
              </a:rPr>
              <a:t>The claim of </a:t>
            </a:r>
            <a:r>
              <a:rPr lang="en-US" sz="2000" i="0" dirty="0" err="1">
                <a:solidFill>
                  <a:schemeClr val="tx2"/>
                </a:solidFill>
                <a:effectLst/>
                <a:latin typeface="Kobern" panose="00000500000000000000" pitchFamily="50" charset="0"/>
              </a:rPr>
              <a:t>Flemingo</a:t>
            </a:r>
            <a:r>
              <a:rPr lang="en-US" sz="2000" i="0" dirty="0">
                <a:solidFill>
                  <a:schemeClr val="tx2"/>
                </a:solidFill>
                <a:effectLst/>
                <a:latin typeface="Kobern" panose="00000500000000000000" pitchFamily="50" charset="0"/>
              </a:rPr>
              <a:t> was that GST is not applicable as they operate beyond the customs frontiers of India and therefore, it is zero rated in terms of Section 16 of the IGST Act, 2017. For the invoice of October 2017, </a:t>
            </a:r>
            <a:r>
              <a:rPr lang="en-US" sz="2000" i="0" dirty="0" err="1">
                <a:solidFill>
                  <a:schemeClr val="tx2"/>
                </a:solidFill>
                <a:effectLst/>
                <a:latin typeface="Kobern" panose="00000500000000000000" pitchFamily="50" charset="0"/>
              </a:rPr>
              <a:t>Flemingo</a:t>
            </a:r>
            <a:r>
              <a:rPr lang="en-US" sz="2000" i="0" dirty="0">
                <a:solidFill>
                  <a:schemeClr val="tx2"/>
                </a:solidFill>
                <a:effectLst/>
                <a:latin typeface="Kobern" panose="00000500000000000000" pitchFamily="50" charset="0"/>
              </a:rPr>
              <a:t> paid GST to AAI</a:t>
            </a:r>
          </a:p>
          <a:p>
            <a:pPr marL="380990" lvl="1" algn="just">
              <a:buFont typeface="Wingdings" panose="05000000000000000000" pitchFamily="2" charset="2"/>
              <a:buChar char="§"/>
            </a:pPr>
            <a:r>
              <a:rPr lang="en-US" sz="2000" dirty="0">
                <a:solidFill>
                  <a:schemeClr val="tx2"/>
                </a:solidFill>
                <a:latin typeface="Kobern" panose="00000500000000000000" pitchFamily="50" charset="0"/>
              </a:rPr>
              <a:t>Ld. Single Judge held that since </a:t>
            </a:r>
            <a:r>
              <a:rPr lang="en-US" sz="2000" dirty="0" err="1">
                <a:solidFill>
                  <a:schemeClr val="tx2"/>
                </a:solidFill>
                <a:latin typeface="Kobern" panose="00000500000000000000" pitchFamily="50" charset="0"/>
              </a:rPr>
              <a:t>Flemingo</a:t>
            </a:r>
            <a:r>
              <a:rPr lang="en-US" sz="2000" dirty="0">
                <a:solidFill>
                  <a:schemeClr val="tx2"/>
                </a:solidFill>
                <a:latin typeface="Kobern" panose="00000500000000000000" pitchFamily="50" charset="0"/>
              </a:rPr>
              <a:t> would be eligible to claim refund, there is no need to charge GST </a:t>
            </a:r>
          </a:p>
          <a:p>
            <a:pPr marL="380990" lvl="1" algn="just">
              <a:buFont typeface="Wingdings" panose="05000000000000000000" pitchFamily="2" charset="2"/>
              <a:buChar char="§"/>
            </a:pPr>
            <a:r>
              <a:rPr lang="en-US" sz="2000" i="0" dirty="0">
                <a:solidFill>
                  <a:schemeClr val="tx2"/>
                </a:solidFill>
                <a:effectLst/>
                <a:latin typeface="Kobern" panose="00000500000000000000" pitchFamily="50" charset="0"/>
              </a:rPr>
              <a:t>Ld. Single Judge also held that since AAI has paid GST on subsequent invoices (</a:t>
            </a:r>
            <a:r>
              <a:rPr lang="en-US" sz="2000" i="0" dirty="0" err="1">
                <a:solidFill>
                  <a:schemeClr val="tx2"/>
                </a:solidFill>
                <a:effectLst/>
                <a:latin typeface="Kobern" panose="00000500000000000000" pitchFamily="50" charset="0"/>
              </a:rPr>
              <a:t>Flemingo</a:t>
            </a:r>
            <a:r>
              <a:rPr lang="en-US" sz="2000" i="0" dirty="0">
                <a:solidFill>
                  <a:schemeClr val="tx2"/>
                </a:solidFill>
                <a:effectLst/>
                <a:latin typeface="Kobern" panose="00000500000000000000" pitchFamily="50" charset="0"/>
              </a:rPr>
              <a:t> did not pay) also to CGST/ SGST department the same may be refunded to AAI</a:t>
            </a:r>
          </a:p>
          <a:p>
            <a:pPr marL="380990" lvl="1" algn="just">
              <a:buFont typeface="Wingdings" panose="05000000000000000000" pitchFamily="2" charset="2"/>
              <a:buChar char="§"/>
            </a:pPr>
            <a:r>
              <a:rPr lang="en-US" sz="2000" dirty="0">
                <a:solidFill>
                  <a:schemeClr val="tx2"/>
                </a:solidFill>
                <a:latin typeface="Kobern" panose="00000500000000000000" pitchFamily="50" charset="0"/>
              </a:rPr>
              <a:t>Ld. Single Judge also held that </a:t>
            </a:r>
            <a:r>
              <a:rPr lang="en-US" sz="2000" dirty="0" err="1">
                <a:solidFill>
                  <a:schemeClr val="tx2"/>
                </a:solidFill>
                <a:latin typeface="Kobern" panose="00000500000000000000" pitchFamily="50" charset="0"/>
              </a:rPr>
              <a:t>Flemingo</a:t>
            </a:r>
            <a:r>
              <a:rPr lang="en-US" sz="2000" dirty="0">
                <a:solidFill>
                  <a:schemeClr val="tx2"/>
                </a:solidFill>
                <a:latin typeface="Kobern" panose="00000500000000000000" pitchFamily="50" charset="0"/>
              </a:rPr>
              <a:t> need to pay GST on concession fees and seek refund under Section 54 of the CGST/ SGST Act, 2017</a:t>
            </a:r>
          </a:p>
          <a:p>
            <a:pPr marL="380990" lvl="1" algn="just">
              <a:buFont typeface="Wingdings" panose="05000000000000000000" pitchFamily="2" charset="2"/>
              <a:buChar char="§"/>
            </a:pPr>
            <a:r>
              <a:rPr lang="en-US" sz="2000" i="0" dirty="0">
                <a:solidFill>
                  <a:schemeClr val="tx2"/>
                </a:solidFill>
                <a:effectLst/>
                <a:latin typeface="Kobern" panose="00000500000000000000" pitchFamily="50" charset="0"/>
              </a:rPr>
              <a:t>Ld. Single Judge noted that from April 2021 onwards </a:t>
            </a:r>
            <a:r>
              <a:rPr lang="en-US" sz="2000" i="0" dirty="0" err="1">
                <a:solidFill>
                  <a:schemeClr val="tx2"/>
                </a:solidFill>
                <a:effectLst/>
                <a:latin typeface="Kobern" panose="00000500000000000000" pitchFamily="50" charset="0"/>
              </a:rPr>
              <a:t>Flemingo</a:t>
            </a:r>
            <a:r>
              <a:rPr lang="en-US" sz="2000" i="0" dirty="0">
                <a:solidFill>
                  <a:schemeClr val="tx2"/>
                </a:solidFill>
                <a:effectLst/>
                <a:latin typeface="Kobern" panose="00000500000000000000" pitchFamily="50" charset="0"/>
              </a:rPr>
              <a:t> agreed to pay GST on concession fees and seek refund</a:t>
            </a:r>
          </a:p>
          <a:p>
            <a:pPr marL="380990" lvl="1" algn="just">
              <a:buFont typeface="Wingdings" panose="05000000000000000000" pitchFamily="2" charset="2"/>
              <a:buChar char="§"/>
            </a:pPr>
            <a:endParaRPr lang="en-US" sz="2000" i="0" dirty="0">
              <a:solidFill>
                <a:schemeClr val="tx2"/>
              </a:solidFill>
              <a:effectLst/>
              <a:latin typeface="Kobern" panose="00000500000000000000" pitchFamily="50" charset="0"/>
            </a:endParaRPr>
          </a:p>
        </p:txBody>
      </p:sp>
      <p:sp>
        <p:nvSpPr>
          <p:cNvPr id="3" name="Text Placeholder 2">
            <a:extLst>
              <a:ext uri="{FF2B5EF4-FFF2-40B4-BE49-F238E27FC236}">
                <a16:creationId xmlns:a16="http://schemas.microsoft.com/office/drawing/2014/main" id="{4E6F4C88-F2CE-5A8B-88D0-ABA5206017F2}"/>
              </a:ext>
            </a:extLst>
          </p:cNvPr>
          <p:cNvSpPr>
            <a:spLocks noGrp="1"/>
          </p:cNvSpPr>
          <p:nvPr>
            <p:ph type="body" sz="quarter" idx="12"/>
          </p:nvPr>
        </p:nvSpPr>
        <p:spPr>
          <a:xfrm>
            <a:off x="532970" y="686163"/>
            <a:ext cx="11137237" cy="768085"/>
          </a:xfrm>
        </p:spPr>
        <p:txBody>
          <a:bodyPr>
            <a:normAutofit/>
          </a:bodyPr>
          <a:lstStyle/>
          <a:p>
            <a:r>
              <a:rPr lang="en-US" sz="3600" b="1" i="0" dirty="0">
                <a:solidFill>
                  <a:srgbClr val="222222"/>
                </a:solidFill>
                <a:effectLst/>
                <a:latin typeface="Kobern" panose="00000500000000000000" pitchFamily="50" charset="0"/>
              </a:rPr>
              <a:t>No need to file appeal in case of revenue neutrality?</a:t>
            </a:r>
          </a:p>
        </p:txBody>
      </p:sp>
    </p:spTree>
    <p:extLst>
      <p:ext uri="{BB962C8B-B14F-4D97-AF65-F5344CB8AC3E}">
        <p14:creationId xmlns:p14="http://schemas.microsoft.com/office/powerpoint/2010/main" val="27139380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84651-C0CF-BDA5-D349-DF4E7505975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1E78B10-75C4-08B8-664F-B8D9B3146B2F}"/>
              </a:ext>
            </a:extLst>
          </p:cNvPr>
          <p:cNvSpPr>
            <a:spLocks noGrp="1"/>
          </p:cNvSpPr>
          <p:nvPr>
            <p:ph type="body" sz="quarter" idx="13"/>
          </p:nvPr>
        </p:nvSpPr>
        <p:spPr>
          <a:xfrm>
            <a:off x="532970" y="1508788"/>
            <a:ext cx="11137237" cy="4652169"/>
          </a:xfrm>
        </p:spPr>
        <p:txBody>
          <a:bodyPr>
            <a:normAutofit/>
          </a:bodyPr>
          <a:lstStyle/>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During the course of hearing before the Division Bench, the revenue authority accepted that the transaction is otherwise zero rated transaction</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The finding of Ld. Single Judge that charging of GST and subsequent refund is revenue neutral exercise was challenged. Revenue neutrality cannot be a ground to act against the statutory provisions</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The Division Bench observed that revenue authorities have not challenged the fact that it is a revenue neutral situation</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The division bench observed as under:</a:t>
            </a:r>
          </a:p>
          <a:p>
            <a:pPr marL="380990" lvl="1" algn="just">
              <a:buFont typeface="Wingdings" panose="05000000000000000000" pitchFamily="2" charset="2"/>
              <a:buChar char="§"/>
            </a:pPr>
            <a:r>
              <a:rPr lang="en-US" sz="2000" i="1" dirty="0">
                <a:solidFill>
                  <a:schemeClr val="tx2"/>
                </a:solidFill>
                <a:latin typeface="Kobern" panose="00000500000000000000" pitchFamily="50" charset="0"/>
              </a:rPr>
              <a:t>2.9  ……….that the entire exercise is Revenue neutral is not seriously disputed by the revenue/Union, we see no reason to interfere with the order of the Learned Judge. The Apex Court on more than one occasion held that no appeal need be preferred where the tax effect is revenue neutral. The following decisions are relevant:</a:t>
            </a:r>
            <a:endParaRPr lang="en-US" altLang="ko-KR" sz="2000" i="1" dirty="0">
              <a:solidFill>
                <a:schemeClr val="tx2"/>
              </a:solidFill>
              <a:latin typeface="Kobern" panose="00000500000000000000" pitchFamily="50" charset="0"/>
            </a:endParaRPr>
          </a:p>
          <a:p>
            <a:pPr marL="380990" lvl="1" algn="just">
              <a:buFont typeface="Wingdings" panose="05000000000000000000" pitchFamily="2" charset="2"/>
              <a:buChar char="§"/>
            </a:pPr>
            <a:endParaRPr lang="en-US" altLang="ko-KR" sz="2000" dirty="0">
              <a:solidFill>
                <a:schemeClr val="tx2"/>
              </a:solidFill>
              <a:latin typeface="Kobern" panose="00000500000000000000" pitchFamily="50" charset="0"/>
            </a:endParaRPr>
          </a:p>
          <a:p>
            <a:pPr marL="380990" lvl="1" algn="just">
              <a:buFont typeface="Wingdings" panose="05000000000000000000" pitchFamily="2" charset="2"/>
              <a:buChar char="§"/>
            </a:pPr>
            <a:endParaRPr lang="en-US" sz="2000" i="0" dirty="0">
              <a:solidFill>
                <a:schemeClr val="tx2"/>
              </a:solidFill>
              <a:effectLst/>
              <a:latin typeface="Kobern" panose="00000500000000000000" pitchFamily="50" charset="0"/>
            </a:endParaRPr>
          </a:p>
        </p:txBody>
      </p:sp>
      <p:sp>
        <p:nvSpPr>
          <p:cNvPr id="3" name="Text Placeholder 2">
            <a:extLst>
              <a:ext uri="{FF2B5EF4-FFF2-40B4-BE49-F238E27FC236}">
                <a16:creationId xmlns:a16="http://schemas.microsoft.com/office/drawing/2014/main" id="{6BBE11EA-EDB2-F814-3D29-35584FED34EC}"/>
              </a:ext>
            </a:extLst>
          </p:cNvPr>
          <p:cNvSpPr>
            <a:spLocks noGrp="1"/>
          </p:cNvSpPr>
          <p:nvPr>
            <p:ph type="body" sz="quarter" idx="12"/>
          </p:nvPr>
        </p:nvSpPr>
        <p:spPr>
          <a:xfrm>
            <a:off x="532970" y="686163"/>
            <a:ext cx="11137237" cy="768085"/>
          </a:xfrm>
        </p:spPr>
        <p:txBody>
          <a:bodyPr>
            <a:normAutofit/>
          </a:bodyPr>
          <a:lstStyle/>
          <a:p>
            <a:r>
              <a:rPr lang="en-US" sz="3600" b="1" i="0" dirty="0">
                <a:solidFill>
                  <a:srgbClr val="222222"/>
                </a:solidFill>
                <a:effectLst/>
                <a:latin typeface="Kobern" panose="00000500000000000000" pitchFamily="50" charset="0"/>
              </a:rPr>
              <a:t>No need to file appeal in case of revenue neutrality?</a:t>
            </a:r>
          </a:p>
        </p:txBody>
      </p:sp>
    </p:spTree>
    <p:extLst>
      <p:ext uri="{BB962C8B-B14F-4D97-AF65-F5344CB8AC3E}">
        <p14:creationId xmlns:p14="http://schemas.microsoft.com/office/powerpoint/2010/main" val="8314316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CCA8E-ECE4-8A6D-8E6E-AB9FF7A2126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E8F1C91-A7C8-996E-2A73-D823EA1D0355}"/>
              </a:ext>
            </a:extLst>
          </p:cNvPr>
          <p:cNvSpPr>
            <a:spLocks noGrp="1"/>
          </p:cNvSpPr>
          <p:nvPr>
            <p:ph type="body" sz="quarter" idx="12"/>
          </p:nvPr>
        </p:nvSpPr>
        <p:spPr/>
        <p:txBody>
          <a:bodyPr/>
          <a:lstStyle/>
          <a:p>
            <a:r>
              <a:rPr lang="en-US" sz="3600" b="1" dirty="0">
                <a:latin typeface="Kobern" panose="00000500000000000000" pitchFamily="50" charset="0"/>
              </a:rPr>
              <a:t>Solvi Enterprise Vs. Additional Commissioner of State Tax</a:t>
            </a:r>
            <a:endParaRPr lang="en-IN" sz="3600" b="1" dirty="0">
              <a:latin typeface="Kobern" panose="00000500000000000000" pitchFamily="50" charset="0"/>
            </a:endParaRPr>
          </a:p>
        </p:txBody>
      </p:sp>
      <p:sp>
        <p:nvSpPr>
          <p:cNvPr id="4" name="TextBox 3">
            <a:extLst>
              <a:ext uri="{FF2B5EF4-FFF2-40B4-BE49-F238E27FC236}">
                <a16:creationId xmlns:a16="http://schemas.microsoft.com/office/drawing/2014/main" id="{B06B6F55-58F5-3251-B2C7-E4606D995AB2}"/>
              </a:ext>
            </a:extLst>
          </p:cNvPr>
          <p:cNvSpPr txBox="1"/>
          <p:nvPr/>
        </p:nvSpPr>
        <p:spPr>
          <a:xfrm>
            <a:off x="3048000" y="3478014"/>
            <a:ext cx="6096000" cy="369332"/>
          </a:xfrm>
          <a:prstGeom prst="rect">
            <a:avLst/>
          </a:prstGeom>
          <a:noFill/>
        </p:spPr>
        <p:txBody>
          <a:bodyPr wrap="square">
            <a:spAutoFit/>
          </a:bodyPr>
          <a:lstStyle/>
          <a:p>
            <a:pPr algn="ctr"/>
            <a:r>
              <a:rPr lang="en-US" dirty="0">
                <a:solidFill>
                  <a:schemeClr val="bg2"/>
                </a:solidFill>
                <a:latin typeface="Kobern" panose="00000500000000000000" pitchFamily="50" charset="0"/>
              </a:rPr>
              <a:t>2025-TIOL-608-HC-ALL-GST Allahabad High Court</a:t>
            </a:r>
            <a:endParaRPr lang="en-IN" dirty="0">
              <a:solidFill>
                <a:schemeClr val="bg2"/>
              </a:solidFill>
              <a:latin typeface="Kobern" panose="00000500000000000000" pitchFamily="50" charset="0"/>
            </a:endParaRPr>
          </a:p>
        </p:txBody>
      </p:sp>
    </p:spTree>
    <p:extLst>
      <p:ext uri="{BB962C8B-B14F-4D97-AF65-F5344CB8AC3E}">
        <p14:creationId xmlns:p14="http://schemas.microsoft.com/office/powerpoint/2010/main" val="30973820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E587A-CE7B-ED1F-2076-DE223BC80FD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A49BB22-2759-7371-462D-70BF332A432C}"/>
              </a:ext>
            </a:extLst>
          </p:cNvPr>
          <p:cNvSpPr>
            <a:spLocks noGrp="1"/>
          </p:cNvSpPr>
          <p:nvPr>
            <p:ph type="body" sz="quarter" idx="13"/>
          </p:nvPr>
        </p:nvSpPr>
        <p:spPr>
          <a:xfrm>
            <a:off x="532970" y="1508788"/>
            <a:ext cx="11137237" cy="4652169"/>
          </a:xfrm>
        </p:spPr>
        <p:txBody>
          <a:bodyPr>
            <a:normAutofit/>
          </a:bodyPr>
          <a:lstStyle/>
          <a:p>
            <a:pPr marL="380990" lvl="1" algn="just">
              <a:buFont typeface="Wingdings" panose="05000000000000000000" pitchFamily="2" charset="2"/>
              <a:buChar char="§"/>
            </a:pPr>
            <a:r>
              <a:rPr lang="en-US" altLang="ko-KR" sz="2000" dirty="0" err="1">
                <a:solidFill>
                  <a:schemeClr val="tx2"/>
                </a:solidFill>
                <a:latin typeface="Kobern" panose="00000500000000000000" pitchFamily="50" charset="0"/>
              </a:rPr>
              <a:t>Assessee</a:t>
            </a:r>
            <a:r>
              <a:rPr lang="en-US" altLang="ko-KR" sz="2000" dirty="0">
                <a:solidFill>
                  <a:schemeClr val="tx2"/>
                </a:solidFill>
                <a:latin typeface="Kobern" panose="00000500000000000000" pitchFamily="50" charset="0"/>
              </a:rPr>
              <a:t> availed the ITC from a supplier during the period 2018-19</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Registration of the supplier was cancelled on 29.01.2020</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Initiating the proceedings under Section 74 the ITC was denied</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In writ proceedings the revenue department relied on the decision of Hon’ble Supreme Court in case of Ecom Coffee Gill 2023-TIOL-18-SC-VAT</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After considering the provisions of Section 16, Section 74 and Rule 36, Hon’ble Court held that at the time when the transaction tool place the registration of the supplier was live. It was also observed that the supplier also filed his GSTR-1 and GSTR-3B returns</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Hon’ble Court also observed that the registration of the supplier was live at the time of supply took place. Hon’ble Court also observed that the registration of the supplier was cancelled only with </a:t>
            </a:r>
            <a:r>
              <a:rPr lang="en-US" altLang="ko-KR" sz="2000">
                <a:solidFill>
                  <a:schemeClr val="tx2"/>
                </a:solidFill>
                <a:latin typeface="Kobern" panose="00000500000000000000" pitchFamily="50" charset="0"/>
              </a:rPr>
              <a:t>prospective effect</a:t>
            </a:r>
          </a:p>
          <a:p>
            <a:pPr marL="380990" lvl="1" algn="just">
              <a:buFont typeface="Wingdings" panose="05000000000000000000" pitchFamily="2" charset="2"/>
              <a:buChar char="§"/>
            </a:pPr>
            <a:endParaRPr lang="en-US" altLang="ko-KR" sz="2000" dirty="0">
              <a:solidFill>
                <a:schemeClr val="tx2"/>
              </a:solidFill>
              <a:latin typeface="Kobern" panose="00000500000000000000" pitchFamily="50" charset="0"/>
            </a:endParaRPr>
          </a:p>
          <a:p>
            <a:pPr marL="380990" lvl="1" algn="just">
              <a:buFont typeface="Wingdings" panose="05000000000000000000" pitchFamily="2" charset="2"/>
              <a:buChar char="§"/>
            </a:pPr>
            <a:endParaRPr lang="en-US" sz="2000" i="0" dirty="0">
              <a:solidFill>
                <a:schemeClr val="tx2"/>
              </a:solidFill>
              <a:effectLst/>
              <a:latin typeface="Kobern" panose="00000500000000000000" pitchFamily="50" charset="0"/>
            </a:endParaRPr>
          </a:p>
        </p:txBody>
      </p:sp>
      <p:sp>
        <p:nvSpPr>
          <p:cNvPr id="3" name="Text Placeholder 2">
            <a:extLst>
              <a:ext uri="{FF2B5EF4-FFF2-40B4-BE49-F238E27FC236}">
                <a16:creationId xmlns:a16="http://schemas.microsoft.com/office/drawing/2014/main" id="{FD32F842-ADD8-1134-48ED-06BE4F9C8569}"/>
              </a:ext>
            </a:extLst>
          </p:cNvPr>
          <p:cNvSpPr>
            <a:spLocks noGrp="1"/>
          </p:cNvSpPr>
          <p:nvPr>
            <p:ph type="body" sz="quarter" idx="12"/>
          </p:nvPr>
        </p:nvSpPr>
        <p:spPr>
          <a:xfrm>
            <a:off x="532970" y="686163"/>
            <a:ext cx="11137237" cy="768085"/>
          </a:xfrm>
        </p:spPr>
        <p:txBody>
          <a:bodyPr>
            <a:normAutofit/>
          </a:bodyPr>
          <a:lstStyle/>
          <a:p>
            <a:r>
              <a:rPr lang="en-US" sz="3600" b="1" i="0" dirty="0">
                <a:solidFill>
                  <a:srgbClr val="222222"/>
                </a:solidFill>
                <a:effectLst/>
                <a:latin typeface="Kobern" panose="00000500000000000000" pitchFamily="50" charset="0"/>
              </a:rPr>
              <a:t>ITC from a cancelled dealer?</a:t>
            </a:r>
          </a:p>
        </p:txBody>
      </p:sp>
    </p:spTree>
    <p:extLst>
      <p:ext uri="{BB962C8B-B14F-4D97-AF65-F5344CB8AC3E}">
        <p14:creationId xmlns:p14="http://schemas.microsoft.com/office/powerpoint/2010/main" val="9285269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9566D-33BB-856A-E42E-6814C89FCE8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4C50199-53C1-2745-B3C1-8E89001A8243}"/>
              </a:ext>
            </a:extLst>
          </p:cNvPr>
          <p:cNvSpPr>
            <a:spLocks noGrp="1"/>
          </p:cNvSpPr>
          <p:nvPr>
            <p:ph type="body" sz="quarter" idx="12"/>
          </p:nvPr>
        </p:nvSpPr>
        <p:spPr/>
        <p:txBody>
          <a:bodyPr/>
          <a:lstStyle/>
          <a:p>
            <a:r>
              <a:rPr lang="en-US" sz="3600" b="1" dirty="0" err="1">
                <a:latin typeface="Kobern" panose="00000500000000000000" pitchFamily="50" charset="0"/>
              </a:rPr>
              <a:t>Bigleap</a:t>
            </a:r>
            <a:r>
              <a:rPr lang="en-US" sz="3600" b="1" dirty="0">
                <a:latin typeface="Kobern" panose="00000500000000000000" pitchFamily="50" charset="0"/>
              </a:rPr>
              <a:t> Technologies Vs. Union of India</a:t>
            </a:r>
          </a:p>
          <a:p>
            <a:r>
              <a:rPr lang="en-US" sz="3600" b="1" dirty="0">
                <a:latin typeface="Kobern" panose="00000500000000000000" pitchFamily="50" charset="0"/>
              </a:rPr>
              <a:t>Vishwa Enterprise Vs. State of Gujarat</a:t>
            </a:r>
            <a:endParaRPr lang="en-IN" sz="3600" b="1" dirty="0">
              <a:latin typeface="Kobern" panose="00000500000000000000" pitchFamily="50" charset="0"/>
            </a:endParaRPr>
          </a:p>
        </p:txBody>
      </p:sp>
      <p:sp>
        <p:nvSpPr>
          <p:cNvPr id="4" name="TextBox 3">
            <a:extLst>
              <a:ext uri="{FF2B5EF4-FFF2-40B4-BE49-F238E27FC236}">
                <a16:creationId xmlns:a16="http://schemas.microsoft.com/office/drawing/2014/main" id="{F4B2CF1F-8B20-25F2-452B-14CB34035A39}"/>
              </a:ext>
            </a:extLst>
          </p:cNvPr>
          <p:cNvSpPr txBox="1"/>
          <p:nvPr/>
        </p:nvSpPr>
        <p:spPr>
          <a:xfrm>
            <a:off x="3048000" y="3478014"/>
            <a:ext cx="6096000" cy="646331"/>
          </a:xfrm>
          <a:prstGeom prst="rect">
            <a:avLst/>
          </a:prstGeom>
          <a:noFill/>
        </p:spPr>
        <p:txBody>
          <a:bodyPr wrap="square">
            <a:spAutoFit/>
          </a:bodyPr>
          <a:lstStyle/>
          <a:p>
            <a:pPr algn="ctr"/>
            <a:r>
              <a:rPr lang="en-US" dirty="0">
                <a:solidFill>
                  <a:schemeClr val="bg2"/>
                </a:solidFill>
                <a:latin typeface="Kobern" panose="00000500000000000000" pitchFamily="50" charset="0"/>
              </a:rPr>
              <a:t>2025-VIL-200 – Telangana High Court</a:t>
            </a:r>
          </a:p>
          <a:p>
            <a:pPr algn="ctr"/>
            <a:r>
              <a:rPr lang="en-US" dirty="0">
                <a:solidFill>
                  <a:schemeClr val="bg2"/>
                </a:solidFill>
                <a:latin typeface="Kobern" panose="00000500000000000000" pitchFamily="50" charset="0"/>
              </a:rPr>
              <a:t>2025-VIL-287 – Gujarat High Court</a:t>
            </a:r>
            <a:endParaRPr lang="en-IN" dirty="0">
              <a:solidFill>
                <a:schemeClr val="bg2"/>
              </a:solidFill>
              <a:latin typeface="Kobern" panose="00000500000000000000" pitchFamily="50" charset="0"/>
            </a:endParaRPr>
          </a:p>
        </p:txBody>
      </p:sp>
    </p:spTree>
    <p:extLst>
      <p:ext uri="{BB962C8B-B14F-4D97-AF65-F5344CB8AC3E}">
        <p14:creationId xmlns:p14="http://schemas.microsoft.com/office/powerpoint/2010/main" val="4873535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5823B-4C42-E31C-4001-8D07F1D6AFD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20669F7-73FC-A8D9-CBE4-6158E3215DB5}"/>
              </a:ext>
            </a:extLst>
          </p:cNvPr>
          <p:cNvSpPr>
            <a:spLocks noGrp="1"/>
          </p:cNvSpPr>
          <p:nvPr>
            <p:ph type="body" sz="quarter" idx="13"/>
          </p:nvPr>
        </p:nvSpPr>
        <p:spPr>
          <a:xfrm>
            <a:off x="532970" y="1508788"/>
            <a:ext cx="11137237" cy="4652169"/>
          </a:xfrm>
        </p:spPr>
        <p:txBody>
          <a:bodyPr>
            <a:normAutofit lnSpcReduction="10000"/>
          </a:bodyPr>
          <a:lstStyle/>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Hon’ble Telangana HC in case of Silver Oak Villas 2024-VIL-281-TEL held that if the orders passed by the authorities are unsigned then those orders have no validity in law</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In subsequent matter of </a:t>
            </a:r>
            <a:r>
              <a:rPr lang="en-US" altLang="ko-KR" sz="2000" dirty="0" err="1">
                <a:solidFill>
                  <a:schemeClr val="tx2"/>
                </a:solidFill>
                <a:latin typeface="Kobern" panose="00000500000000000000" pitchFamily="50" charset="0"/>
              </a:rPr>
              <a:t>Bigleap</a:t>
            </a:r>
            <a:r>
              <a:rPr lang="en-US" altLang="ko-KR" sz="2000" dirty="0">
                <a:solidFill>
                  <a:schemeClr val="tx2"/>
                </a:solidFill>
                <a:latin typeface="Kobern" panose="00000500000000000000" pitchFamily="50" charset="0"/>
              </a:rPr>
              <a:t> Technologies it was prayed that same ratio be followed as the orders passed by GST authorities were unsigned</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The revenue contended that the ratio of Silver Oak Villas cannot be followed for following reasons:</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Silver Oak Villas relied on the judgment of Hon’ble Bombay High Court judgment which was in relation to registration</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GST-DRC-07 is prescribed under Rule 142. Rule 142 nowhere prescribes that the orders must be signed by the authorities</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GSTN has issued an advisory dated 25.09.2024 wherein the process of issuance of order on portal is prescribed wherein it is mentioned that SCN and Orders are issued after officers’ login on the portal with digital signature and therefore, there is no need to sign the orders digitally or manually</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Rules cannot prevail over the main provisions of demand and recovery as mentioned in Section 73/74 of CGST/ SGST Act, 2017</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Other high courts have not considered the above submissions and therefore, the decisions of other high courts on similar line are of no use to the </a:t>
            </a:r>
            <a:r>
              <a:rPr lang="en-US" altLang="ko-KR" sz="2000" dirty="0" err="1">
                <a:solidFill>
                  <a:schemeClr val="tx2"/>
                </a:solidFill>
                <a:latin typeface="Kobern" panose="00000500000000000000" pitchFamily="50" charset="0"/>
              </a:rPr>
              <a:t>assessee</a:t>
            </a:r>
            <a:endParaRPr lang="en-US" altLang="ko-KR" sz="2000" dirty="0">
              <a:solidFill>
                <a:schemeClr val="tx2"/>
              </a:solidFill>
              <a:latin typeface="Kobern" panose="00000500000000000000" pitchFamily="50" charset="0"/>
            </a:endParaRPr>
          </a:p>
          <a:p>
            <a:pPr marL="380990" lvl="1" algn="just">
              <a:buFont typeface="Wingdings" panose="05000000000000000000" pitchFamily="2" charset="2"/>
              <a:buChar char="§"/>
            </a:pPr>
            <a:endParaRPr lang="en-US" sz="2000" i="0" dirty="0">
              <a:solidFill>
                <a:schemeClr val="tx2"/>
              </a:solidFill>
              <a:effectLst/>
              <a:latin typeface="Kobern" panose="00000500000000000000" pitchFamily="50" charset="0"/>
            </a:endParaRPr>
          </a:p>
        </p:txBody>
      </p:sp>
      <p:sp>
        <p:nvSpPr>
          <p:cNvPr id="3" name="Text Placeholder 2">
            <a:extLst>
              <a:ext uri="{FF2B5EF4-FFF2-40B4-BE49-F238E27FC236}">
                <a16:creationId xmlns:a16="http://schemas.microsoft.com/office/drawing/2014/main" id="{41794866-4BD5-0AC7-BFB7-3D696ED7A2B6}"/>
              </a:ext>
            </a:extLst>
          </p:cNvPr>
          <p:cNvSpPr>
            <a:spLocks noGrp="1"/>
          </p:cNvSpPr>
          <p:nvPr>
            <p:ph type="body" sz="quarter" idx="12"/>
          </p:nvPr>
        </p:nvSpPr>
        <p:spPr>
          <a:xfrm>
            <a:off x="532970" y="686163"/>
            <a:ext cx="11137237" cy="768085"/>
          </a:xfrm>
        </p:spPr>
        <p:txBody>
          <a:bodyPr>
            <a:normAutofit/>
          </a:bodyPr>
          <a:lstStyle/>
          <a:p>
            <a:r>
              <a:rPr lang="en-US" sz="3600" b="1" i="0" dirty="0">
                <a:solidFill>
                  <a:srgbClr val="222222"/>
                </a:solidFill>
                <a:effectLst/>
                <a:latin typeface="Kobern" panose="00000500000000000000" pitchFamily="50" charset="0"/>
              </a:rPr>
              <a:t>Unsigned orders - Enforceable?</a:t>
            </a:r>
          </a:p>
        </p:txBody>
      </p:sp>
    </p:spTree>
    <p:extLst>
      <p:ext uri="{BB962C8B-B14F-4D97-AF65-F5344CB8AC3E}">
        <p14:creationId xmlns:p14="http://schemas.microsoft.com/office/powerpoint/2010/main" val="1882777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8636A-6AEF-6EC9-6B7B-BEA20EEA046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6FC4E7E-6689-7000-4049-5BFE078D5FDA}"/>
              </a:ext>
            </a:extLst>
          </p:cNvPr>
          <p:cNvSpPr>
            <a:spLocks noGrp="1"/>
          </p:cNvSpPr>
          <p:nvPr>
            <p:ph type="body" sz="quarter" idx="12"/>
          </p:nvPr>
        </p:nvSpPr>
        <p:spPr>
          <a:xfrm>
            <a:off x="532970" y="686163"/>
            <a:ext cx="11137237" cy="768085"/>
          </a:xfrm>
        </p:spPr>
        <p:txBody>
          <a:bodyPr>
            <a:normAutofit/>
          </a:bodyPr>
          <a:lstStyle/>
          <a:p>
            <a:r>
              <a:rPr lang="en-US" altLang="ko-KR" sz="3200" b="1" dirty="0">
                <a:latin typeface="Kobern" panose="00000500000000000000" pitchFamily="50" charset="0"/>
              </a:rPr>
              <a:t>Facts of the Case </a:t>
            </a:r>
            <a:endParaRPr lang="en-IN" altLang="ko-KR" sz="3200" b="1" dirty="0">
              <a:latin typeface="Kobern" panose="00000500000000000000" pitchFamily="50" charset="0"/>
            </a:endParaRPr>
          </a:p>
        </p:txBody>
      </p:sp>
      <p:sp>
        <p:nvSpPr>
          <p:cNvPr id="4" name="TextBox 3">
            <a:extLst>
              <a:ext uri="{FF2B5EF4-FFF2-40B4-BE49-F238E27FC236}">
                <a16:creationId xmlns:a16="http://schemas.microsoft.com/office/drawing/2014/main" id="{089D2C57-148D-CC44-4F8E-A17A10847124}"/>
              </a:ext>
            </a:extLst>
          </p:cNvPr>
          <p:cNvSpPr txBox="1"/>
          <p:nvPr/>
        </p:nvSpPr>
        <p:spPr>
          <a:xfrm>
            <a:off x="1923279" y="2731373"/>
            <a:ext cx="3165700" cy="707886"/>
          </a:xfrm>
          <a:prstGeom prst="rect">
            <a:avLst/>
          </a:prstGeom>
          <a:noFill/>
        </p:spPr>
        <p:txBody>
          <a:bodyPr wrap="square" rtlCol="0">
            <a:spAutoFit/>
          </a:bodyPr>
          <a:lstStyle/>
          <a:p>
            <a:pPr algn="ctr"/>
            <a:r>
              <a:rPr lang="en-US" sz="2000" dirty="0">
                <a:solidFill>
                  <a:schemeClr val="accent6">
                    <a:lumMod val="75000"/>
                  </a:schemeClr>
                </a:solidFill>
                <a:latin typeface="Kobern" panose="00000500000000000000" pitchFamily="50" charset="0"/>
              </a:rPr>
              <a:t>GIDC grants leasehold </a:t>
            </a:r>
          </a:p>
          <a:p>
            <a:pPr algn="ctr"/>
            <a:r>
              <a:rPr lang="en-US" sz="2000" dirty="0">
                <a:solidFill>
                  <a:schemeClr val="accent6">
                    <a:lumMod val="75000"/>
                  </a:schemeClr>
                </a:solidFill>
                <a:latin typeface="Kobern" panose="00000500000000000000" pitchFamily="50" charset="0"/>
              </a:rPr>
              <a:t>rights in the land to Lessee</a:t>
            </a:r>
            <a:endParaRPr lang="en-IN" sz="2000" dirty="0">
              <a:solidFill>
                <a:schemeClr val="accent6">
                  <a:lumMod val="75000"/>
                </a:schemeClr>
              </a:solidFill>
              <a:latin typeface="Kobern" panose="00000500000000000000" pitchFamily="50" charset="0"/>
            </a:endParaRPr>
          </a:p>
        </p:txBody>
      </p:sp>
      <p:sp>
        <p:nvSpPr>
          <p:cNvPr id="5" name="Rectangle 4">
            <a:extLst>
              <a:ext uri="{FF2B5EF4-FFF2-40B4-BE49-F238E27FC236}">
                <a16:creationId xmlns:a16="http://schemas.microsoft.com/office/drawing/2014/main" id="{8126216F-9D25-F969-56B3-2997B0DEE21D}"/>
              </a:ext>
            </a:extLst>
          </p:cNvPr>
          <p:cNvSpPr/>
          <p:nvPr/>
        </p:nvSpPr>
        <p:spPr>
          <a:xfrm>
            <a:off x="525860" y="3874253"/>
            <a:ext cx="1274977" cy="449575"/>
          </a:xfrm>
          <a:prstGeom prst="rect">
            <a:avLst/>
          </a:prstGeom>
          <a:solidFill>
            <a:srgbClr val="002060"/>
          </a:solidFill>
          <a:ln w="9525" cap="flat" cmpd="sng" algn="ctr">
            <a:noFill/>
            <a:prstDash val="solid"/>
          </a:ln>
          <a:effectLst/>
        </p:spPr>
        <p:txBody>
          <a:bodyPr lIns="49596" tIns="49596" rIns="49596" bIns="49596" rtlCol="0" anchor="ctr" anchorCtr="0"/>
          <a:lstStyle/>
          <a:p>
            <a:pPr algn="ctr" defTabSz="1436904"/>
            <a:r>
              <a:rPr lang="en-IN" sz="1867" b="1" kern="0" dirty="0">
                <a:solidFill>
                  <a:srgbClr val="FFFFFF"/>
                </a:solidFill>
                <a:latin typeface="Kobern"/>
                <a:cs typeface="Arial" panose="020B0604020202020204" pitchFamily="34" charset="0"/>
              </a:rPr>
              <a:t>GIDC</a:t>
            </a:r>
          </a:p>
        </p:txBody>
      </p:sp>
      <p:pic>
        <p:nvPicPr>
          <p:cNvPr id="6" name="Picture 5" descr="A blue and white logo&#10;&#10;Description automatically generated">
            <a:extLst>
              <a:ext uri="{FF2B5EF4-FFF2-40B4-BE49-F238E27FC236}">
                <a16:creationId xmlns:a16="http://schemas.microsoft.com/office/drawing/2014/main" id="{E30815E2-6865-ED40-E192-C5F10E6E48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182" y="2904382"/>
            <a:ext cx="933061" cy="933061"/>
          </a:xfrm>
          <a:prstGeom prst="rect">
            <a:avLst/>
          </a:prstGeom>
        </p:spPr>
      </p:pic>
      <p:pic>
        <p:nvPicPr>
          <p:cNvPr id="7" name="Graphic 6" descr="City with solid fill">
            <a:extLst>
              <a:ext uri="{FF2B5EF4-FFF2-40B4-BE49-F238E27FC236}">
                <a16:creationId xmlns:a16="http://schemas.microsoft.com/office/drawing/2014/main" id="{3A280962-055B-AE10-2C29-3BA6E91480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33476" y="2944588"/>
            <a:ext cx="1092605" cy="968824"/>
          </a:xfrm>
          <a:prstGeom prst="rect">
            <a:avLst/>
          </a:prstGeom>
        </p:spPr>
      </p:pic>
      <p:sp>
        <p:nvSpPr>
          <p:cNvPr id="8" name="Rectangle 7">
            <a:extLst>
              <a:ext uri="{FF2B5EF4-FFF2-40B4-BE49-F238E27FC236}">
                <a16:creationId xmlns:a16="http://schemas.microsoft.com/office/drawing/2014/main" id="{BE7C99A6-C9F3-2944-ADFD-51B0C0DEC20B}"/>
              </a:ext>
            </a:extLst>
          </p:cNvPr>
          <p:cNvSpPr/>
          <p:nvPr/>
        </p:nvSpPr>
        <p:spPr>
          <a:xfrm>
            <a:off x="5368015" y="3816432"/>
            <a:ext cx="1276800" cy="451200"/>
          </a:xfrm>
          <a:prstGeom prst="rect">
            <a:avLst/>
          </a:prstGeom>
          <a:solidFill>
            <a:srgbClr val="002060"/>
          </a:solidFill>
          <a:ln w="9525" cap="flat" cmpd="sng" algn="ctr">
            <a:noFill/>
            <a:prstDash val="solid"/>
          </a:ln>
          <a:effectLst/>
        </p:spPr>
        <p:txBody>
          <a:bodyPr lIns="49596" tIns="49596" rIns="49596" bIns="49596" rtlCol="0" anchor="ctr" anchorCtr="0"/>
          <a:lstStyle/>
          <a:p>
            <a:pPr algn="ctr" defTabSz="1436904"/>
            <a:r>
              <a:rPr lang="en-IN" sz="1867" kern="0" dirty="0">
                <a:solidFill>
                  <a:srgbClr val="FFFFFF"/>
                </a:solidFill>
                <a:latin typeface="Kobern"/>
                <a:cs typeface="Arial" panose="020B0604020202020204" pitchFamily="34" charset="0"/>
              </a:rPr>
              <a:t>Lessee</a:t>
            </a:r>
            <a:endParaRPr lang="en-IN" sz="1600" kern="0" dirty="0">
              <a:solidFill>
                <a:srgbClr val="FFFFFF"/>
              </a:solidFill>
              <a:latin typeface="Kobern"/>
              <a:cs typeface="Arial" panose="020B0604020202020204" pitchFamily="34" charset="0"/>
            </a:endParaRPr>
          </a:p>
        </p:txBody>
      </p:sp>
      <p:cxnSp>
        <p:nvCxnSpPr>
          <p:cNvPr id="9" name="Straight Arrow Connector 8">
            <a:extLst>
              <a:ext uri="{FF2B5EF4-FFF2-40B4-BE49-F238E27FC236}">
                <a16:creationId xmlns:a16="http://schemas.microsoft.com/office/drawing/2014/main" id="{24D0BEE0-3D23-A182-068E-16AC8038A906}"/>
              </a:ext>
            </a:extLst>
          </p:cNvPr>
          <p:cNvCxnSpPr>
            <a:cxnSpLocks/>
          </p:cNvCxnSpPr>
          <p:nvPr/>
        </p:nvCxnSpPr>
        <p:spPr>
          <a:xfrm>
            <a:off x="1877281" y="3440185"/>
            <a:ext cx="3513104" cy="0"/>
          </a:xfrm>
          <a:prstGeom prst="straightConnector1">
            <a:avLst/>
          </a:prstGeom>
          <a:ln w="28575" cap="flat" cmpd="sng" algn="ctr">
            <a:solidFill>
              <a:schemeClr val="accent4"/>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0" name="Graphic 9" descr="City with solid fill">
            <a:extLst>
              <a:ext uri="{FF2B5EF4-FFF2-40B4-BE49-F238E27FC236}">
                <a16:creationId xmlns:a16="http://schemas.microsoft.com/office/drawing/2014/main" id="{09B08E92-08C5-AD48-4B8F-16F374B40E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74262" y="2877591"/>
            <a:ext cx="1092605" cy="968824"/>
          </a:xfrm>
          <a:prstGeom prst="rect">
            <a:avLst/>
          </a:prstGeom>
        </p:spPr>
      </p:pic>
      <p:sp>
        <p:nvSpPr>
          <p:cNvPr id="11" name="Rectangle 10">
            <a:extLst>
              <a:ext uri="{FF2B5EF4-FFF2-40B4-BE49-F238E27FC236}">
                <a16:creationId xmlns:a16="http://schemas.microsoft.com/office/drawing/2014/main" id="{03AB3448-6EA0-092A-A712-ECF08DFF1A99}"/>
              </a:ext>
            </a:extLst>
          </p:cNvPr>
          <p:cNvSpPr/>
          <p:nvPr/>
        </p:nvSpPr>
        <p:spPr>
          <a:xfrm>
            <a:off x="9866383" y="3762369"/>
            <a:ext cx="1276800" cy="451200"/>
          </a:xfrm>
          <a:prstGeom prst="rect">
            <a:avLst/>
          </a:prstGeom>
          <a:solidFill>
            <a:srgbClr val="002060"/>
          </a:solidFill>
          <a:ln w="9525" cap="flat" cmpd="sng" algn="ctr">
            <a:noFill/>
            <a:prstDash val="solid"/>
          </a:ln>
          <a:effectLst/>
        </p:spPr>
        <p:txBody>
          <a:bodyPr lIns="49596" tIns="49596" rIns="49596" bIns="49596" rtlCol="0" anchor="ctr" anchorCtr="0"/>
          <a:lstStyle/>
          <a:p>
            <a:pPr algn="ctr" defTabSz="1436904"/>
            <a:r>
              <a:rPr lang="en-IN" sz="1867" kern="0" dirty="0">
                <a:solidFill>
                  <a:srgbClr val="FFFFFF"/>
                </a:solidFill>
                <a:latin typeface="Kobern"/>
                <a:cs typeface="Arial" panose="020B0604020202020204" pitchFamily="34" charset="0"/>
              </a:rPr>
              <a:t>Assignee</a:t>
            </a:r>
            <a:endParaRPr lang="en-IN" sz="1600" kern="0" dirty="0">
              <a:solidFill>
                <a:srgbClr val="FFFFFF"/>
              </a:solidFill>
              <a:latin typeface="Kobern"/>
              <a:cs typeface="Arial" panose="020B0604020202020204" pitchFamily="34" charset="0"/>
            </a:endParaRPr>
          </a:p>
        </p:txBody>
      </p:sp>
      <p:cxnSp>
        <p:nvCxnSpPr>
          <p:cNvPr id="12" name="Straight Arrow Connector 11">
            <a:extLst>
              <a:ext uri="{FF2B5EF4-FFF2-40B4-BE49-F238E27FC236}">
                <a16:creationId xmlns:a16="http://schemas.microsoft.com/office/drawing/2014/main" id="{E9169B65-6662-2A78-5877-3B34B1AC1374}"/>
              </a:ext>
            </a:extLst>
          </p:cNvPr>
          <p:cNvCxnSpPr>
            <a:cxnSpLocks/>
          </p:cNvCxnSpPr>
          <p:nvPr/>
        </p:nvCxnSpPr>
        <p:spPr>
          <a:xfrm>
            <a:off x="6596634" y="3385579"/>
            <a:ext cx="3377628" cy="0"/>
          </a:xfrm>
          <a:prstGeom prst="straightConnector1">
            <a:avLst/>
          </a:prstGeom>
          <a:ln w="28575" cap="flat" cmpd="sng" algn="ctr">
            <a:solidFill>
              <a:schemeClr val="accent4"/>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B02E45AB-1C18-1FD8-F13C-9F825A5FC905}"/>
              </a:ext>
            </a:extLst>
          </p:cNvPr>
          <p:cNvSpPr txBox="1"/>
          <p:nvPr/>
        </p:nvSpPr>
        <p:spPr>
          <a:xfrm>
            <a:off x="6633961" y="2219989"/>
            <a:ext cx="3189127" cy="1200329"/>
          </a:xfrm>
          <a:prstGeom prst="rect">
            <a:avLst/>
          </a:prstGeom>
          <a:noFill/>
        </p:spPr>
        <p:txBody>
          <a:bodyPr wrap="square" rtlCol="0">
            <a:spAutoFit/>
          </a:bodyPr>
          <a:lstStyle/>
          <a:p>
            <a:pPr algn="ctr"/>
            <a:r>
              <a:rPr lang="en-US" dirty="0">
                <a:solidFill>
                  <a:schemeClr val="accent6">
                    <a:lumMod val="75000"/>
                  </a:schemeClr>
                </a:solidFill>
                <a:latin typeface="Kobern" panose="00000500000000000000" pitchFamily="50" charset="0"/>
              </a:rPr>
              <a:t>Leasehold rights in land, along with building constructed by </a:t>
            </a:r>
          </a:p>
          <a:p>
            <a:pPr algn="ctr"/>
            <a:r>
              <a:rPr lang="en-US" dirty="0">
                <a:solidFill>
                  <a:schemeClr val="accent6">
                    <a:lumMod val="75000"/>
                  </a:schemeClr>
                </a:solidFill>
                <a:latin typeface="Kobern" panose="00000500000000000000" pitchFamily="50" charset="0"/>
              </a:rPr>
              <a:t>lessee is assigned by lessee to </a:t>
            </a:r>
          </a:p>
          <a:p>
            <a:pPr algn="ctr"/>
            <a:r>
              <a:rPr lang="en-US" dirty="0">
                <a:solidFill>
                  <a:schemeClr val="accent6">
                    <a:lumMod val="75000"/>
                  </a:schemeClr>
                </a:solidFill>
                <a:latin typeface="Kobern" panose="00000500000000000000" pitchFamily="50" charset="0"/>
              </a:rPr>
              <a:t>assignee</a:t>
            </a:r>
            <a:endParaRPr lang="en-IN" dirty="0">
              <a:solidFill>
                <a:schemeClr val="accent6">
                  <a:lumMod val="75000"/>
                </a:schemeClr>
              </a:solidFill>
              <a:latin typeface="Kobern" panose="00000500000000000000" pitchFamily="50" charset="0"/>
            </a:endParaRPr>
          </a:p>
        </p:txBody>
      </p:sp>
      <p:sp>
        <p:nvSpPr>
          <p:cNvPr id="14" name="TextBox 13">
            <a:extLst>
              <a:ext uri="{FF2B5EF4-FFF2-40B4-BE49-F238E27FC236}">
                <a16:creationId xmlns:a16="http://schemas.microsoft.com/office/drawing/2014/main" id="{A68D78AD-44EB-CD2D-8D51-7A2497E910F2}"/>
              </a:ext>
            </a:extLst>
          </p:cNvPr>
          <p:cNvSpPr txBox="1"/>
          <p:nvPr/>
        </p:nvSpPr>
        <p:spPr>
          <a:xfrm>
            <a:off x="4836776" y="4323827"/>
            <a:ext cx="2299459" cy="707886"/>
          </a:xfrm>
          <a:prstGeom prst="rect">
            <a:avLst/>
          </a:prstGeom>
          <a:noFill/>
        </p:spPr>
        <p:txBody>
          <a:bodyPr wrap="square" rtlCol="0">
            <a:spAutoFit/>
          </a:bodyPr>
          <a:lstStyle/>
          <a:p>
            <a:pPr algn="ctr"/>
            <a:r>
              <a:rPr lang="en-US" sz="2000" dirty="0">
                <a:solidFill>
                  <a:schemeClr val="accent6">
                    <a:lumMod val="75000"/>
                  </a:schemeClr>
                </a:solidFill>
                <a:latin typeface="Kobern" panose="00000500000000000000" pitchFamily="50" charset="0"/>
              </a:rPr>
              <a:t>Lessee constructs </a:t>
            </a:r>
          </a:p>
          <a:p>
            <a:pPr algn="ctr"/>
            <a:r>
              <a:rPr lang="en-US" sz="2000" dirty="0">
                <a:solidFill>
                  <a:schemeClr val="accent6">
                    <a:lumMod val="75000"/>
                  </a:schemeClr>
                </a:solidFill>
                <a:latin typeface="Kobern" panose="00000500000000000000" pitchFamily="50" charset="0"/>
              </a:rPr>
              <a:t>the building</a:t>
            </a:r>
            <a:endParaRPr lang="en-IN" sz="2000" dirty="0">
              <a:solidFill>
                <a:schemeClr val="accent6">
                  <a:lumMod val="75000"/>
                </a:schemeClr>
              </a:solidFill>
              <a:latin typeface="Kobern" panose="00000500000000000000" pitchFamily="50" charset="0"/>
            </a:endParaRPr>
          </a:p>
        </p:txBody>
      </p:sp>
    </p:spTree>
    <p:extLst>
      <p:ext uri="{BB962C8B-B14F-4D97-AF65-F5344CB8AC3E}">
        <p14:creationId xmlns:p14="http://schemas.microsoft.com/office/powerpoint/2010/main" val="5689418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05131-BAF1-6F5E-8BD6-66F45AFA664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FDBFBCB-B12A-D907-5CDB-ACC8BA66AFEC}"/>
              </a:ext>
            </a:extLst>
          </p:cNvPr>
          <p:cNvSpPr>
            <a:spLocks noGrp="1"/>
          </p:cNvSpPr>
          <p:nvPr>
            <p:ph type="body" sz="quarter" idx="13"/>
          </p:nvPr>
        </p:nvSpPr>
        <p:spPr>
          <a:xfrm>
            <a:off x="532970" y="1508788"/>
            <a:ext cx="11137237" cy="4652169"/>
          </a:xfrm>
        </p:spPr>
        <p:txBody>
          <a:bodyPr>
            <a:normAutofit fontScale="92500" lnSpcReduction="20000"/>
          </a:bodyPr>
          <a:lstStyle/>
          <a:p>
            <a:pPr marL="380990" lvl="1" algn="just">
              <a:buFont typeface="Wingdings" panose="05000000000000000000" pitchFamily="2" charset="2"/>
              <a:buChar char="§"/>
            </a:pPr>
            <a:r>
              <a:rPr lang="en-US" altLang="ko-KR" sz="2000" dirty="0" err="1">
                <a:solidFill>
                  <a:schemeClr val="tx2"/>
                </a:solidFill>
                <a:latin typeface="Kobern" panose="00000500000000000000" pitchFamily="50" charset="0"/>
              </a:rPr>
              <a:t>Assessee</a:t>
            </a:r>
            <a:r>
              <a:rPr lang="en-US" altLang="ko-KR" sz="2000" dirty="0">
                <a:solidFill>
                  <a:schemeClr val="tx2"/>
                </a:solidFill>
                <a:latin typeface="Kobern" panose="00000500000000000000" pitchFamily="50" charset="0"/>
              </a:rPr>
              <a:t> submitted that Hon’ble Supreme Court has already decided this issue in case of </a:t>
            </a:r>
            <a:r>
              <a:rPr lang="en-US" altLang="ko-KR" sz="2000" b="1" dirty="0">
                <a:solidFill>
                  <a:schemeClr val="tx2"/>
                </a:solidFill>
                <a:latin typeface="Kobern" panose="00000500000000000000" pitchFamily="50" charset="0"/>
              </a:rPr>
              <a:t>M </a:t>
            </a:r>
            <a:r>
              <a:rPr lang="en-US" altLang="ko-KR" sz="2000" b="1" dirty="0" err="1">
                <a:solidFill>
                  <a:schemeClr val="tx2"/>
                </a:solidFill>
                <a:latin typeface="Kobern" panose="00000500000000000000" pitchFamily="50" charset="0"/>
              </a:rPr>
              <a:t>M</a:t>
            </a:r>
            <a:r>
              <a:rPr lang="en-US" altLang="ko-KR" sz="2000" b="1" dirty="0">
                <a:solidFill>
                  <a:schemeClr val="tx2"/>
                </a:solidFill>
                <a:latin typeface="Kobern" panose="00000500000000000000" pitchFamily="50" charset="0"/>
              </a:rPr>
              <a:t> Rubber Co. 1991-VIL-11-SC-CE </a:t>
            </a:r>
            <a:r>
              <a:rPr lang="en-US" altLang="ko-KR" sz="2000" dirty="0">
                <a:solidFill>
                  <a:schemeClr val="tx2"/>
                </a:solidFill>
                <a:latin typeface="Kobern" panose="00000500000000000000" pitchFamily="50" charset="0"/>
              </a:rPr>
              <a:t>and also in case of </a:t>
            </a:r>
            <a:r>
              <a:rPr lang="en-US" altLang="ko-KR" sz="2000" b="1" dirty="0" err="1">
                <a:solidFill>
                  <a:schemeClr val="tx2"/>
                </a:solidFill>
                <a:latin typeface="Kobern" panose="00000500000000000000" pitchFamily="50" charset="0"/>
              </a:rPr>
              <a:t>Kailasho</a:t>
            </a:r>
            <a:r>
              <a:rPr lang="en-US" altLang="ko-KR" sz="2000" b="1" dirty="0">
                <a:solidFill>
                  <a:schemeClr val="tx2"/>
                </a:solidFill>
                <a:latin typeface="Kobern" panose="00000500000000000000" pitchFamily="50" charset="0"/>
              </a:rPr>
              <a:t> Devi Burman 1996 (7) SCC 613</a:t>
            </a:r>
            <a:endParaRPr lang="en-US" altLang="ko-KR" sz="2000" dirty="0">
              <a:solidFill>
                <a:schemeClr val="tx2"/>
              </a:solidFill>
              <a:latin typeface="Kobern" panose="00000500000000000000" pitchFamily="50" charset="0"/>
            </a:endParaRPr>
          </a:p>
          <a:p>
            <a:pPr marL="380990" lvl="1" algn="just">
              <a:buFont typeface="Wingdings" panose="05000000000000000000" pitchFamily="2" charset="2"/>
              <a:buChar char="§"/>
            </a:pPr>
            <a:r>
              <a:rPr lang="en-US" sz="2000" i="0" dirty="0">
                <a:solidFill>
                  <a:schemeClr val="tx2"/>
                </a:solidFill>
                <a:effectLst/>
                <a:latin typeface="Kobern" panose="00000500000000000000" pitchFamily="50" charset="0"/>
              </a:rPr>
              <a:t>As per Section 3 &amp; 5 of the Information Technology Act, 2000, the SCN and orders must have digita</a:t>
            </a:r>
            <a:r>
              <a:rPr lang="en-US" sz="2000" dirty="0">
                <a:solidFill>
                  <a:schemeClr val="tx2"/>
                </a:solidFill>
                <a:latin typeface="Kobern" panose="00000500000000000000" pitchFamily="50" charset="0"/>
              </a:rPr>
              <a:t>l signature </a:t>
            </a:r>
          </a:p>
          <a:p>
            <a:pPr marL="380990" lvl="1" algn="just">
              <a:buFont typeface="Wingdings" panose="05000000000000000000" pitchFamily="2" charset="2"/>
              <a:buChar char="§"/>
            </a:pPr>
            <a:r>
              <a:rPr lang="en-US" sz="2000" i="0" dirty="0">
                <a:solidFill>
                  <a:schemeClr val="tx2"/>
                </a:solidFill>
                <a:effectLst/>
                <a:latin typeface="Kobern" panose="00000500000000000000" pitchFamily="50" charset="0"/>
              </a:rPr>
              <a:t>DRC-01B specifically provides that the signature of the officer is not required. However, DRC-01 and DRC-07 has no stipulation like that and therefore it is to be understood that DRC-01 and DRC-07 must contain signature</a:t>
            </a:r>
          </a:p>
          <a:p>
            <a:pPr marL="380990" lvl="1" algn="just">
              <a:buFont typeface="Wingdings" panose="05000000000000000000" pitchFamily="2" charset="2"/>
              <a:buChar char="§"/>
            </a:pPr>
            <a:r>
              <a:rPr lang="en-US" sz="2000" b="1" u="sng" dirty="0">
                <a:solidFill>
                  <a:schemeClr val="tx2"/>
                </a:solidFill>
                <a:latin typeface="Kobern" panose="00000500000000000000" pitchFamily="50" charset="0"/>
              </a:rPr>
              <a:t>Hon’ble Court’s observations:</a:t>
            </a:r>
          </a:p>
          <a:p>
            <a:pPr marL="380990" lvl="1" algn="just">
              <a:buFont typeface="Wingdings" panose="05000000000000000000" pitchFamily="2" charset="2"/>
              <a:buChar char="§"/>
            </a:pPr>
            <a:r>
              <a:rPr lang="en-US" sz="2000" i="0" dirty="0">
                <a:solidFill>
                  <a:schemeClr val="tx2"/>
                </a:solidFill>
                <a:effectLst/>
                <a:latin typeface="Kobern" panose="00000500000000000000" pitchFamily="50" charset="0"/>
              </a:rPr>
              <a:t>To translate the demands under Section 73/74, rules are framed to translate the demands in to reality</a:t>
            </a:r>
          </a:p>
          <a:p>
            <a:pPr marL="380990" lvl="1" algn="just">
              <a:buFont typeface="Wingdings" panose="05000000000000000000" pitchFamily="2" charset="2"/>
              <a:buChar char="§"/>
            </a:pPr>
            <a:r>
              <a:rPr lang="en-US" sz="2000" dirty="0">
                <a:solidFill>
                  <a:schemeClr val="tx2"/>
                </a:solidFill>
                <a:latin typeface="Kobern" panose="00000500000000000000" pitchFamily="50" charset="0"/>
              </a:rPr>
              <a:t>GST DRC-01 and GST DRC-07 are prescribed under Rule 142 which relates back to Section 73/74</a:t>
            </a:r>
          </a:p>
          <a:p>
            <a:pPr marL="380990" lvl="1" algn="just">
              <a:buFont typeface="Wingdings" panose="05000000000000000000" pitchFamily="2" charset="2"/>
              <a:buChar char="§"/>
            </a:pPr>
            <a:r>
              <a:rPr lang="en-US" sz="2000" i="0" dirty="0">
                <a:solidFill>
                  <a:schemeClr val="tx2"/>
                </a:solidFill>
                <a:effectLst/>
                <a:latin typeface="Kobern" panose="00000500000000000000" pitchFamily="50" charset="0"/>
              </a:rPr>
              <a:t>Section 160 dealing with procedural infraction should not come in to way of revenue will also not help as it is not a procedural mistake</a:t>
            </a:r>
          </a:p>
          <a:p>
            <a:pPr marL="380990" lvl="1" algn="just">
              <a:buFont typeface="Wingdings" panose="05000000000000000000" pitchFamily="2" charset="2"/>
              <a:buChar char="§"/>
            </a:pPr>
            <a:r>
              <a:rPr lang="en-US" sz="2000" dirty="0">
                <a:solidFill>
                  <a:schemeClr val="tx2"/>
                </a:solidFill>
                <a:latin typeface="Kobern" panose="00000500000000000000" pitchFamily="50" charset="0"/>
              </a:rPr>
              <a:t>GST DRC-01 and GST DRC-07 which are prescribed under Rule 142 specifically provides for signature of the GST officer and therefore, it can be deemed that statutorily the SCN and Orders required to be signed to make it effective</a:t>
            </a:r>
          </a:p>
          <a:p>
            <a:pPr marL="380990" lvl="1" algn="just">
              <a:buFont typeface="Wingdings" panose="05000000000000000000" pitchFamily="2" charset="2"/>
              <a:buChar char="§"/>
            </a:pPr>
            <a:r>
              <a:rPr lang="en-US" sz="2000" i="0" dirty="0">
                <a:solidFill>
                  <a:schemeClr val="tx2"/>
                </a:solidFill>
                <a:effectLst/>
                <a:latin typeface="Kobern" panose="00000500000000000000" pitchFamily="50" charset="0"/>
              </a:rPr>
              <a:t>The advisory issued by GSTN on 25.09.2024 has no statutory backing and therefore it cannot be relied upon by the revenue</a:t>
            </a:r>
          </a:p>
          <a:p>
            <a:pPr marL="380990" lvl="1" algn="just">
              <a:buFont typeface="Wingdings" panose="05000000000000000000" pitchFamily="2" charset="2"/>
              <a:buChar char="§"/>
            </a:pPr>
            <a:r>
              <a:rPr lang="en-US" sz="2000" dirty="0">
                <a:solidFill>
                  <a:schemeClr val="tx2"/>
                </a:solidFill>
                <a:latin typeface="Kobern" panose="00000500000000000000" pitchFamily="50" charset="0"/>
              </a:rPr>
              <a:t>The Hon’ble Court also observed that if a statute prescribes something has to be done in prescribed manner then all other methods are forbidden</a:t>
            </a:r>
            <a:endParaRPr lang="en-US" sz="2000" i="0" dirty="0">
              <a:solidFill>
                <a:schemeClr val="tx2"/>
              </a:solidFill>
              <a:effectLst/>
              <a:latin typeface="Kobern" panose="00000500000000000000" pitchFamily="50" charset="0"/>
            </a:endParaRPr>
          </a:p>
        </p:txBody>
      </p:sp>
      <p:sp>
        <p:nvSpPr>
          <p:cNvPr id="3" name="Text Placeholder 2">
            <a:extLst>
              <a:ext uri="{FF2B5EF4-FFF2-40B4-BE49-F238E27FC236}">
                <a16:creationId xmlns:a16="http://schemas.microsoft.com/office/drawing/2014/main" id="{F5E65AF8-FBAE-DFAA-6B3E-E55955295CC9}"/>
              </a:ext>
            </a:extLst>
          </p:cNvPr>
          <p:cNvSpPr>
            <a:spLocks noGrp="1"/>
          </p:cNvSpPr>
          <p:nvPr>
            <p:ph type="body" sz="quarter" idx="12"/>
          </p:nvPr>
        </p:nvSpPr>
        <p:spPr>
          <a:xfrm>
            <a:off x="532970" y="686163"/>
            <a:ext cx="11137237" cy="768085"/>
          </a:xfrm>
        </p:spPr>
        <p:txBody>
          <a:bodyPr>
            <a:normAutofit/>
          </a:bodyPr>
          <a:lstStyle/>
          <a:p>
            <a:r>
              <a:rPr lang="en-US" sz="3600" b="1" i="0" dirty="0">
                <a:solidFill>
                  <a:srgbClr val="222222"/>
                </a:solidFill>
                <a:effectLst/>
                <a:latin typeface="Kobern" panose="00000500000000000000" pitchFamily="50" charset="0"/>
              </a:rPr>
              <a:t>Unsigned orders - Enforceable?</a:t>
            </a:r>
          </a:p>
        </p:txBody>
      </p:sp>
    </p:spTree>
    <p:extLst>
      <p:ext uri="{BB962C8B-B14F-4D97-AF65-F5344CB8AC3E}">
        <p14:creationId xmlns:p14="http://schemas.microsoft.com/office/powerpoint/2010/main" val="8497683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F9AAD-0EF4-B720-8411-156CFBB0624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2507072-B467-30CA-D99A-80A39ADF6057}"/>
              </a:ext>
            </a:extLst>
          </p:cNvPr>
          <p:cNvSpPr>
            <a:spLocks noGrp="1"/>
          </p:cNvSpPr>
          <p:nvPr>
            <p:ph type="body" sz="quarter" idx="13"/>
          </p:nvPr>
        </p:nvSpPr>
        <p:spPr>
          <a:xfrm>
            <a:off x="532970" y="1508788"/>
            <a:ext cx="11137237" cy="4652169"/>
          </a:xfrm>
        </p:spPr>
        <p:txBody>
          <a:bodyPr>
            <a:normAutofit/>
          </a:bodyPr>
          <a:lstStyle/>
          <a:p>
            <a:pPr marL="380990" lvl="1" algn="just">
              <a:buFont typeface="Wingdings" panose="05000000000000000000" pitchFamily="2" charset="2"/>
              <a:buChar char="§"/>
            </a:pPr>
            <a:r>
              <a:rPr lang="en-US" altLang="ko-KR" sz="2000" b="1" u="sng" dirty="0">
                <a:solidFill>
                  <a:schemeClr val="tx2"/>
                </a:solidFill>
                <a:latin typeface="Kobern" panose="00000500000000000000" pitchFamily="50" charset="0"/>
              </a:rPr>
              <a:t>Vishwa Enterprise – 2025-VIL-287-Gujarat</a:t>
            </a:r>
          </a:p>
          <a:p>
            <a:pPr marL="380990" lvl="1" algn="just">
              <a:buFont typeface="Wingdings" panose="05000000000000000000" pitchFamily="2" charset="2"/>
              <a:buChar char="§"/>
            </a:pPr>
            <a:r>
              <a:rPr lang="en-US" altLang="ko-KR" sz="2000" dirty="0" err="1">
                <a:solidFill>
                  <a:schemeClr val="tx2"/>
                </a:solidFill>
                <a:latin typeface="Kobern" panose="00000500000000000000" pitchFamily="50" charset="0"/>
              </a:rPr>
              <a:t>Assessee</a:t>
            </a:r>
            <a:r>
              <a:rPr lang="en-US" altLang="ko-KR" sz="2000" dirty="0">
                <a:solidFill>
                  <a:schemeClr val="tx2"/>
                </a:solidFill>
                <a:latin typeface="Kobern" panose="00000500000000000000" pitchFamily="50" charset="0"/>
              </a:rPr>
              <a:t> relied on the judgment of Telangana HC in case of Silver Oak Villas and other high court decisions</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Hon’ble Court relied on the advisory of GSTN issued on 25.09.2024 to hold that since the orders are uploaded on portal only after login through digital signature the orders need not be signed separately</a:t>
            </a:r>
          </a:p>
          <a:p>
            <a:pPr marL="380990" lvl="1" algn="just">
              <a:buFont typeface="Wingdings" panose="05000000000000000000" pitchFamily="2" charset="2"/>
              <a:buChar char="§"/>
            </a:pPr>
            <a:r>
              <a:rPr lang="en-US" altLang="ko-KR" sz="2000" b="1" u="sng" dirty="0">
                <a:solidFill>
                  <a:schemeClr val="tx2"/>
                </a:solidFill>
                <a:latin typeface="Kobern" panose="00000500000000000000" pitchFamily="50" charset="0"/>
              </a:rPr>
              <a:t>Issues:</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Which HC decision should prevail?</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Whether Gujarat HC decision can be considered as </a:t>
            </a:r>
            <a:r>
              <a:rPr lang="en-US" altLang="ko-KR" sz="2000" i="1" dirty="0">
                <a:solidFill>
                  <a:schemeClr val="tx2"/>
                </a:solidFill>
                <a:latin typeface="Kobern" panose="00000500000000000000" pitchFamily="50" charset="0"/>
              </a:rPr>
              <a:t>per incuriam?</a:t>
            </a:r>
          </a:p>
          <a:p>
            <a:pPr marL="380990" lvl="1" algn="just">
              <a:buFont typeface="Wingdings" panose="05000000000000000000" pitchFamily="2" charset="2"/>
              <a:buChar char="§"/>
            </a:pPr>
            <a:endParaRPr lang="en-US" altLang="ko-KR" sz="2000" dirty="0">
              <a:solidFill>
                <a:schemeClr val="tx2"/>
              </a:solidFill>
              <a:latin typeface="Kobern" panose="00000500000000000000" pitchFamily="50" charset="0"/>
            </a:endParaRPr>
          </a:p>
        </p:txBody>
      </p:sp>
      <p:sp>
        <p:nvSpPr>
          <p:cNvPr id="3" name="Text Placeholder 2">
            <a:extLst>
              <a:ext uri="{FF2B5EF4-FFF2-40B4-BE49-F238E27FC236}">
                <a16:creationId xmlns:a16="http://schemas.microsoft.com/office/drawing/2014/main" id="{90546644-F749-0193-E893-D26A0EAB8FD2}"/>
              </a:ext>
            </a:extLst>
          </p:cNvPr>
          <p:cNvSpPr>
            <a:spLocks noGrp="1"/>
          </p:cNvSpPr>
          <p:nvPr>
            <p:ph type="body" sz="quarter" idx="12"/>
          </p:nvPr>
        </p:nvSpPr>
        <p:spPr>
          <a:xfrm>
            <a:off x="532970" y="686163"/>
            <a:ext cx="11137237" cy="768085"/>
          </a:xfrm>
        </p:spPr>
        <p:txBody>
          <a:bodyPr>
            <a:normAutofit/>
          </a:bodyPr>
          <a:lstStyle/>
          <a:p>
            <a:r>
              <a:rPr lang="en-US" sz="3600" b="1" i="0" dirty="0">
                <a:solidFill>
                  <a:srgbClr val="222222"/>
                </a:solidFill>
                <a:effectLst/>
                <a:latin typeface="Kobern" panose="00000500000000000000" pitchFamily="50" charset="0"/>
              </a:rPr>
              <a:t>Unsigned orders - Enforceable?</a:t>
            </a:r>
          </a:p>
        </p:txBody>
      </p:sp>
    </p:spTree>
    <p:extLst>
      <p:ext uri="{BB962C8B-B14F-4D97-AF65-F5344CB8AC3E}">
        <p14:creationId xmlns:p14="http://schemas.microsoft.com/office/powerpoint/2010/main" val="21602680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DE3FC-299F-760D-0203-42C34AA542A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940EC00-35D6-4B8A-9817-062EE8B5EE8B}"/>
              </a:ext>
            </a:extLst>
          </p:cNvPr>
          <p:cNvSpPr>
            <a:spLocks noGrp="1"/>
          </p:cNvSpPr>
          <p:nvPr>
            <p:ph type="body" sz="quarter" idx="10"/>
          </p:nvPr>
        </p:nvSpPr>
        <p:spPr>
          <a:xfrm>
            <a:off x="910878" y="3429001"/>
            <a:ext cx="10182721" cy="475961"/>
          </a:xfrm>
        </p:spPr>
        <p:txBody>
          <a:bodyPr/>
          <a:lstStyle/>
          <a:p>
            <a:r>
              <a:rPr lang="en-IN" dirty="0">
                <a:solidFill>
                  <a:schemeClr val="bg1"/>
                </a:solidFill>
              </a:rPr>
              <a:t>2025-VIL-358-Goa (Bombay High Court)</a:t>
            </a:r>
          </a:p>
        </p:txBody>
      </p:sp>
      <p:sp>
        <p:nvSpPr>
          <p:cNvPr id="2" name="Text Placeholder 1">
            <a:extLst>
              <a:ext uri="{FF2B5EF4-FFF2-40B4-BE49-F238E27FC236}">
                <a16:creationId xmlns:a16="http://schemas.microsoft.com/office/drawing/2014/main" id="{56AFC2C3-3BDE-6DC6-4D05-ADE3CA1C5F35}"/>
              </a:ext>
            </a:extLst>
          </p:cNvPr>
          <p:cNvSpPr>
            <a:spLocks noGrp="1"/>
          </p:cNvSpPr>
          <p:nvPr>
            <p:ph type="body" sz="quarter" idx="12"/>
          </p:nvPr>
        </p:nvSpPr>
        <p:spPr>
          <a:xfrm>
            <a:off x="910877" y="2472691"/>
            <a:ext cx="10182721" cy="805056"/>
          </a:xfrm>
        </p:spPr>
        <p:txBody>
          <a:bodyPr>
            <a:noAutofit/>
          </a:bodyPr>
          <a:lstStyle/>
          <a:p>
            <a:endParaRPr lang="en-US" sz="4000" b="1" dirty="0">
              <a:latin typeface="Kobern" panose="00000500000000000000" pitchFamily="50" charset="0"/>
              <a:cs typeface="Times New Roman" panose="02020603050405020304" pitchFamily="18" charset="0"/>
            </a:endParaRPr>
          </a:p>
          <a:p>
            <a:r>
              <a:rPr lang="en-US" sz="4000" b="1" dirty="0">
                <a:solidFill>
                  <a:schemeClr val="accent3"/>
                </a:solidFill>
                <a:latin typeface="Kobern" panose="00000500000000000000" pitchFamily="50" charset="0"/>
                <a:cs typeface="Times New Roman" panose="02020603050405020304" pitchFamily="18" charset="0"/>
              </a:rPr>
              <a:t> </a:t>
            </a:r>
            <a:r>
              <a:rPr lang="en-US" sz="3200" dirty="0">
                <a:solidFill>
                  <a:srgbClr val="F27043"/>
                </a:solidFill>
                <a:latin typeface="Arial" panose="020B0604020202020204" pitchFamily="34" charset="0"/>
              </a:rPr>
              <a:t>Goa University Vs. JC, Central Tax</a:t>
            </a:r>
            <a:endParaRPr lang="en-IN" sz="3200" dirty="0">
              <a:solidFill>
                <a:srgbClr val="F27043"/>
              </a:solidFill>
              <a:latin typeface="Arial" panose="020B0604020202020204" pitchFamily="34" charset="0"/>
            </a:endParaRPr>
          </a:p>
        </p:txBody>
      </p:sp>
    </p:spTree>
    <p:extLst>
      <p:ext uri="{BB962C8B-B14F-4D97-AF65-F5344CB8AC3E}">
        <p14:creationId xmlns:p14="http://schemas.microsoft.com/office/powerpoint/2010/main" val="24523855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EAEAF-B60B-0B55-BA09-DA232011049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7CCE336-72E6-48F2-61C6-69D4D1DC23F4}"/>
              </a:ext>
            </a:extLst>
          </p:cNvPr>
          <p:cNvSpPr>
            <a:spLocks noGrp="1"/>
          </p:cNvSpPr>
          <p:nvPr>
            <p:ph type="body" sz="quarter" idx="13"/>
          </p:nvPr>
        </p:nvSpPr>
        <p:spPr>
          <a:xfrm>
            <a:off x="532970" y="1508788"/>
            <a:ext cx="11137237" cy="4652169"/>
          </a:xfrm>
        </p:spPr>
        <p:txBody>
          <a:bodyPr>
            <a:normAutofit lnSpcReduction="10000"/>
          </a:bodyPr>
          <a:lstStyle/>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Goa University challenged the proceedings initiated against it for taxability of affiliation fees received from various colleges</a:t>
            </a:r>
          </a:p>
          <a:p>
            <a:pPr marL="380990" lvl="1" algn="just">
              <a:buFont typeface="Wingdings" panose="05000000000000000000" pitchFamily="2" charset="2"/>
              <a:buChar char="§"/>
            </a:pPr>
            <a:r>
              <a:rPr lang="en-US" sz="2000" i="0" dirty="0">
                <a:solidFill>
                  <a:schemeClr val="tx2"/>
                </a:solidFill>
                <a:effectLst/>
                <a:latin typeface="Kobern" panose="00000500000000000000" pitchFamily="50" charset="0"/>
              </a:rPr>
              <a:t>University challenged the levy of GST challenging two circulars dated 17.06.2021 and 11.10.2024</a:t>
            </a:r>
          </a:p>
          <a:p>
            <a:pPr marL="38100" marR="38100" algn="just">
              <a:spcAft>
                <a:spcPts val="400"/>
              </a:spcAft>
              <a:buNone/>
            </a:pPr>
            <a:r>
              <a:rPr lang="en-US" sz="1700" b="1" i="1" dirty="0">
                <a:solidFill>
                  <a:srgbClr val="000000"/>
                </a:solidFill>
                <a:effectLst/>
                <a:latin typeface="Verdana" panose="020B0604030504040204" pitchFamily="34" charset="0"/>
              </a:rPr>
              <a:t>2. Applicability of GST on the service of affiliation provided by universities to colleges:</a:t>
            </a:r>
            <a:endParaRPr lang="en-US" sz="1700" b="0" i="1" dirty="0">
              <a:solidFill>
                <a:srgbClr val="000000"/>
              </a:solidFill>
              <a:effectLst/>
              <a:latin typeface="Verdana" panose="020B0604030504040204" pitchFamily="34" charset="0"/>
            </a:endParaRPr>
          </a:p>
          <a:p>
            <a:pPr marL="38100" marR="38100" algn="just">
              <a:spcAft>
                <a:spcPts val="400"/>
              </a:spcAft>
              <a:buNone/>
            </a:pPr>
            <a:r>
              <a:rPr lang="en-US" sz="1700" b="0" i="1" dirty="0">
                <a:solidFill>
                  <a:srgbClr val="000000"/>
                </a:solidFill>
                <a:effectLst/>
                <a:latin typeface="Verdana" panose="020B0604030504040204" pitchFamily="34" charset="0"/>
              </a:rPr>
              <a:t>2.1 Representations have been received seeking clarification on the applicability of GST on the service of affiliation provided by universities to colleges.</a:t>
            </a:r>
          </a:p>
          <a:p>
            <a:pPr marL="38100" marR="38100" algn="just">
              <a:spcAft>
                <a:spcPts val="400"/>
              </a:spcAft>
              <a:buNone/>
            </a:pPr>
            <a:r>
              <a:rPr lang="en-US" sz="1700" b="0" i="1" dirty="0">
                <a:solidFill>
                  <a:srgbClr val="000000"/>
                </a:solidFill>
                <a:effectLst/>
                <a:latin typeface="Verdana" panose="020B0604030504040204" pitchFamily="34" charset="0"/>
              </a:rPr>
              <a:t>2.2 The activity of affiliation is to monitor and ensure whether the institution possesses the required infrastructure in terms of space, technical prowess, financial liquidity, faculty strength, etc. and is thereby eligible for the privileges to conduct the course/program of study for the degree/title extended by the University to the students enrolled in such institutions. The affiliation services provided by the universities to colleges are not by way of services related to the admission of students to such colleges or the conduct of examinations by such colleges.</a:t>
            </a:r>
          </a:p>
          <a:p>
            <a:pPr marL="38100" marR="38100" algn="just">
              <a:spcAft>
                <a:spcPts val="400"/>
              </a:spcAft>
            </a:pPr>
            <a:r>
              <a:rPr lang="en-US" sz="1700" b="0" i="1" dirty="0">
                <a:solidFill>
                  <a:srgbClr val="000000"/>
                </a:solidFill>
                <a:effectLst/>
                <a:latin typeface="Verdana" panose="020B0604030504040204" pitchFamily="34" charset="0"/>
              </a:rPr>
              <a:t>2.3 Thus, as recommended by the 54th GST Council, it is hereby clarified that the affiliation services provided by universities to their constituent colleges are not covered within the ambit of exemptions provided to educational institutions in the </a:t>
            </a:r>
            <a:r>
              <a:rPr lang="en-US" sz="1700" b="0" i="1" u="sng" dirty="0">
                <a:solidFill>
                  <a:srgbClr val="0000FF"/>
                </a:solidFill>
                <a:effectLst/>
                <a:latin typeface="Verdana" panose="020B0604030504040204" pitchFamily="34" charset="0"/>
              </a:rPr>
              <a:t>notification No. 12/2017-CT(R)</a:t>
            </a:r>
            <a:r>
              <a:rPr lang="en-US" sz="1700" b="0" i="1" dirty="0">
                <a:solidFill>
                  <a:srgbClr val="000000"/>
                </a:solidFill>
                <a:effectLst/>
                <a:latin typeface="Verdana" panose="020B0604030504040204" pitchFamily="34" charset="0"/>
              </a:rPr>
              <a:t>, dated 28-6-2017 and GST at the rate of 18% is applicable on the affiliation services provided by the universities.</a:t>
            </a:r>
          </a:p>
          <a:p>
            <a:pPr marL="380990" lvl="1" algn="just">
              <a:buFont typeface="Wingdings" panose="05000000000000000000" pitchFamily="2" charset="2"/>
              <a:buChar char="§"/>
            </a:pPr>
            <a:endParaRPr lang="en-US" sz="2000" i="0" dirty="0">
              <a:solidFill>
                <a:schemeClr val="tx2"/>
              </a:solidFill>
              <a:effectLst/>
              <a:latin typeface="Kobern" panose="00000500000000000000" pitchFamily="50" charset="0"/>
            </a:endParaRPr>
          </a:p>
        </p:txBody>
      </p:sp>
      <p:sp>
        <p:nvSpPr>
          <p:cNvPr id="3" name="Text Placeholder 2">
            <a:extLst>
              <a:ext uri="{FF2B5EF4-FFF2-40B4-BE49-F238E27FC236}">
                <a16:creationId xmlns:a16="http://schemas.microsoft.com/office/drawing/2014/main" id="{28C51CA9-297C-1435-8D1A-D99DCC14F106}"/>
              </a:ext>
            </a:extLst>
          </p:cNvPr>
          <p:cNvSpPr>
            <a:spLocks noGrp="1"/>
          </p:cNvSpPr>
          <p:nvPr>
            <p:ph type="body" sz="quarter" idx="12"/>
          </p:nvPr>
        </p:nvSpPr>
        <p:spPr>
          <a:xfrm>
            <a:off x="532970" y="686163"/>
            <a:ext cx="11137237" cy="768085"/>
          </a:xfrm>
        </p:spPr>
        <p:txBody>
          <a:bodyPr>
            <a:normAutofit/>
          </a:bodyPr>
          <a:lstStyle/>
          <a:p>
            <a:r>
              <a:rPr lang="en-US" sz="3600" b="1" i="0" dirty="0">
                <a:solidFill>
                  <a:srgbClr val="222222"/>
                </a:solidFill>
                <a:effectLst/>
                <a:latin typeface="Kobern" panose="00000500000000000000" pitchFamily="50" charset="0"/>
              </a:rPr>
              <a:t>Affiliation fees - Taxable?</a:t>
            </a:r>
          </a:p>
        </p:txBody>
      </p:sp>
    </p:spTree>
    <p:extLst>
      <p:ext uri="{BB962C8B-B14F-4D97-AF65-F5344CB8AC3E}">
        <p14:creationId xmlns:p14="http://schemas.microsoft.com/office/powerpoint/2010/main" val="17139028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06B8C-604C-EE91-1A9C-5947020324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BE0FD90-8DEE-36C8-9675-B295F5F5D6F5}"/>
              </a:ext>
            </a:extLst>
          </p:cNvPr>
          <p:cNvSpPr>
            <a:spLocks noGrp="1"/>
          </p:cNvSpPr>
          <p:nvPr>
            <p:ph type="body" sz="quarter" idx="13"/>
          </p:nvPr>
        </p:nvSpPr>
        <p:spPr>
          <a:xfrm>
            <a:off x="532970" y="1508788"/>
            <a:ext cx="11137237" cy="4652169"/>
          </a:xfrm>
        </p:spPr>
        <p:txBody>
          <a:bodyPr>
            <a:normAutofit/>
          </a:bodyPr>
          <a:lstStyle/>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University argued that its activities are not falling within the realm of definition of “supply” as defined in Section 7 as the affiliation fees are not consideration for any supply in course or furtherance of business</a:t>
            </a:r>
          </a:p>
          <a:p>
            <a:pPr marL="380990" lvl="1" algn="just">
              <a:buFont typeface="Wingdings" panose="05000000000000000000" pitchFamily="2" charset="2"/>
              <a:buChar char="§"/>
            </a:pPr>
            <a:r>
              <a:rPr lang="en-US" altLang="ko-KR" sz="2000" dirty="0">
                <a:solidFill>
                  <a:schemeClr val="tx2"/>
                </a:solidFill>
                <a:latin typeface="Kobern" panose="00000500000000000000" pitchFamily="50" charset="0"/>
              </a:rPr>
              <a:t>Hon’ble Court referred to the meaning of “education” and held that </a:t>
            </a:r>
            <a:r>
              <a:rPr lang="en-US" sz="2000" dirty="0">
                <a:solidFill>
                  <a:schemeClr val="tx2"/>
                </a:solidFill>
                <a:latin typeface="Kobern" panose="00000500000000000000" pitchFamily="50" charset="0"/>
              </a:rPr>
              <a:t>expression "education" is of wide import and includes all matters relating to imparting and controlling education. The expression 'education' has been interpreted by the Hon'ble Supreme Court in various cases. </a:t>
            </a:r>
            <a:endParaRPr lang="en-US" altLang="ko-KR" sz="2000" dirty="0">
              <a:solidFill>
                <a:schemeClr val="tx2"/>
              </a:solidFill>
              <a:latin typeface="Kobern" panose="00000500000000000000" pitchFamily="50" charset="0"/>
            </a:endParaRPr>
          </a:p>
          <a:p>
            <a:pPr marL="380990" lvl="1" algn="just">
              <a:buFont typeface="Wingdings" panose="05000000000000000000" pitchFamily="2" charset="2"/>
              <a:buChar char="§"/>
            </a:pPr>
            <a:r>
              <a:rPr lang="en-US" sz="2000" i="0" dirty="0">
                <a:solidFill>
                  <a:schemeClr val="tx2"/>
                </a:solidFill>
                <a:effectLst/>
                <a:latin typeface="Kobern" panose="00000500000000000000" pitchFamily="50" charset="0"/>
              </a:rPr>
              <a:t>Hon’ble Court also observed that the Goa University is the creature under the Goa University Act, 1984. The affiliation fees received by the University is not commercial in nature</a:t>
            </a:r>
          </a:p>
          <a:p>
            <a:pPr marL="380990" lvl="1" algn="just">
              <a:buFont typeface="Wingdings" panose="05000000000000000000" pitchFamily="2" charset="2"/>
              <a:buChar char="§"/>
            </a:pPr>
            <a:r>
              <a:rPr lang="en-US" sz="2000" dirty="0">
                <a:solidFill>
                  <a:schemeClr val="tx2"/>
                </a:solidFill>
                <a:latin typeface="Kobern" panose="00000500000000000000" pitchFamily="50" charset="0"/>
              </a:rPr>
              <a:t>Affiliation fees are collected for statutory function entrusted to it under the Goa University Act, 1984</a:t>
            </a:r>
          </a:p>
          <a:p>
            <a:pPr marL="380990" lvl="1" algn="just">
              <a:buFont typeface="Wingdings" panose="05000000000000000000" pitchFamily="2" charset="2"/>
              <a:buChar char="§"/>
            </a:pPr>
            <a:r>
              <a:rPr lang="en-US" sz="2000" i="0" dirty="0">
                <a:solidFill>
                  <a:schemeClr val="tx2"/>
                </a:solidFill>
                <a:effectLst/>
                <a:latin typeface="Kobern" panose="00000500000000000000" pitchFamily="50" charset="0"/>
              </a:rPr>
              <a:t>Hon’ble Court also observed that the activities of the University would be covered under Sr. No. 66 of Notification No. 12/2017 – Central Tax (Rate)</a:t>
            </a:r>
          </a:p>
          <a:p>
            <a:pPr marL="380990" lvl="1" algn="just">
              <a:buFont typeface="Wingdings" panose="05000000000000000000" pitchFamily="2" charset="2"/>
              <a:buChar char="§"/>
            </a:pPr>
            <a:r>
              <a:rPr lang="en-US" sz="2000" dirty="0">
                <a:solidFill>
                  <a:schemeClr val="tx2"/>
                </a:solidFill>
                <a:latin typeface="Kobern" panose="00000500000000000000" pitchFamily="50" charset="0"/>
              </a:rPr>
              <a:t>Hon’ble Court held that circular dated 11.10.2024 would restrict the plain language of exemption notification and therefore not valid</a:t>
            </a:r>
          </a:p>
          <a:p>
            <a:pPr marL="380990" lvl="1" algn="just">
              <a:buFont typeface="Wingdings" panose="05000000000000000000" pitchFamily="2" charset="2"/>
              <a:buChar char="§"/>
            </a:pPr>
            <a:r>
              <a:rPr lang="en-US" sz="2000" b="1" i="0" dirty="0">
                <a:solidFill>
                  <a:schemeClr val="tx2"/>
                </a:solidFill>
                <a:effectLst/>
                <a:latin typeface="Kobern" panose="00000500000000000000" pitchFamily="50" charset="0"/>
              </a:rPr>
              <a:t>Ratan Melting and Wire Industries 2008 (231) ELT 22 (SC)</a:t>
            </a:r>
          </a:p>
          <a:p>
            <a:pPr marL="380990" lvl="1" algn="just">
              <a:buFont typeface="Wingdings" panose="05000000000000000000" pitchFamily="2" charset="2"/>
              <a:buChar char="§"/>
            </a:pPr>
            <a:endParaRPr lang="en-US" sz="2000" i="0" dirty="0">
              <a:solidFill>
                <a:schemeClr val="tx2"/>
              </a:solidFill>
              <a:effectLst/>
              <a:latin typeface="Kobern" panose="00000500000000000000" pitchFamily="50" charset="0"/>
            </a:endParaRPr>
          </a:p>
        </p:txBody>
      </p:sp>
      <p:sp>
        <p:nvSpPr>
          <p:cNvPr id="3" name="Text Placeholder 2">
            <a:extLst>
              <a:ext uri="{FF2B5EF4-FFF2-40B4-BE49-F238E27FC236}">
                <a16:creationId xmlns:a16="http://schemas.microsoft.com/office/drawing/2014/main" id="{13DB92B4-B11B-F505-4B6B-BA7FC7E907E0}"/>
              </a:ext>
            </a:extLst>
          </p:cNvPr>
          <p:cNvSpPr>
            <a:spLocks noGrp="1"/>
          </p:cNvSpPr>
          <p:nvPr>
            <p:ph type="body" sz="quarter" idx="12"/>
          </p:nvPr>
        </p:nvSpPr>
        <p:spPr>
          <a:xfrm>
            <a:off x="532970" y="686163"/>
            <a:ext cx="11137237" cy="768085"/>
          </a:xfrm>
        </p:spPr>
        <p:txBody>
          <a:bodyPr>
            <a:normAutofit/>
          </a:bodyPr>
          <a:lstStyle/>
          <a:p>
            <a:r>
              <a:rPr lang="en-US" sz="3600" b="1" i="0" dirty="0">
                <a:solidFill>
                  <a:srgbClr val="222222"/>
                </a:solidFill>
                <a:effectLst/>
                <a:latin typeface="Kobern" panose="00000500000000000000" pitchFamily="50" charset="0"/>
              </a:rPr>
              <a:t>Affiliation fees - Taxable?</a:t>
            </a:r>
          </a:p>
        </p:txBody>
      </p:sp>
    </p:spTree>
    <p:extLst>
      <p:ext uri="{BB962C8B-B14F-4D97-AF65-F5344CB8AC3E}">
        <p14:creationId xmlns:p14="http://schemas.microsoft.com/office/powerpoint/2010/main" val="3659357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C3DD4-0F4F-ED01-5757-017D87554B6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8E32159-1E86-DB7A-1431-71C198D5D44C}"/>
              </a:ext>
            </a:extLst>
          </p:cNvPr>
          <p:cNvSpPr>
            <a:spLocks noGrp="1"/>
          </p:cNvSpPr>
          <p:nvPr>
            <p:ph type="body" sz="quarter" idx="12"/>
          </p:nvPr>
        </p:nvSpPr>
        <p:spPr/>
        <p:txBody>
          <a:bodyPr/>
          <a:lstStyle/>
          <a:p>
            <a:r>
              <a:rPr lang="en-US" sz="4267" dirty="0">
                <a:latin typeface="Kobern" panose="00000500000000000000" pitchFamily="50" charset="0"/>
              </a:rPr>
              <a:t>Extension Notifications </a:t>
            </a:r>
            <a:endParaRPr lang="en-IN" sz="4267" dirty="0">
              <a:latin typeface="Kobern" panose="00000500000000000000" pitchFamily="50" charset="0"/>
            </a:endParaRPr>
          </a:p>
        </p:txBody>
      </p:sp>
    </p:spTree>
    <p:extLst>
      <p:ext uri="{BB962C8B-B14F-4D97-AF65-F5344CB8AC3E}">
        <p14:creationId xmlns:p14="http://schemas.microsoft.com/office/powerpoint/2010/main" val="25407326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A98D1-6549-4F60-4E1F-FE275069B67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F20310A-0932-CD7F-80B7-11CF9D090866}"/>
              </a:ext>
            </a:extLst>
          </p:cNvPr>
          <p:cNvSpPr>
            <a:spLocks noGrp="1"/>
          </p:cNvSpPr>
          <p:nvPr>
            <p:ph type="body" sz="quarter" idx="13"/>
          </p:nvPr>
        </p:nvSpPr>
        <p:spPr>
          <a:xfrm>
            <a:off x="532971" y="1407187"/>
            <a:ext cx="11137236" cy="4642632"/>
          </a:xfrm>
        </p:spPr>
        <p:txBody>
          <a:bodyPr/>
          <a:lstStyle/>
          <a:p>
            <a:pPr algn="just"/>
            <a:r>
              <a:rPr lang="en-US" dirty="0">
                <a:latin typeface="Kobern" panose="00000500000000000000" pitchFamily="50" charset="0"/>
              </a:rPr>
              <a:t>Validity of </a:t>
            </a:r>
            <a:r>
              <a:rPr lang="en-US" b="1" dirty="0">
                <a:latin typeface="Kobern" panose="00000500000000000000" pitchFamily="50" charset="0"/>
              </a:rPr>
              <a:t>Notification No. 56/2023-CT dated 28.12.2023 </a:t>
            </a:r>
            <a:r>
              <a:rPr lang="en-US" dirty="0">
                <a:latin typeface="Kobern" panose="00000500000000000000" pitchFamily="50" charset="0"/>
              </a:rPr>
              <a:t>was challenged before the Hon’ble </a:t>
            </a:r>
            <a:r>
              <a:rPr lang="en-US" dirty="0" err="1">
                <a:latin typeface="Kobern" panose="00000500000000000000" pitchFamily="50" charset="0"/>
              </a:rPr>
              <a:t>Gauhati</a:t>
            </a:r>
            <a:r>
              <a:rPr lang="en-US" dirty="0">
                <a:latin typeface="Kobern" panose="00000500000000000000" pitchFamily="50" charset="0"/>
              </a:rPr>
              <a:t> High Court.</a:t>
            </a:r>
          </a:p>
          <a:p>
            <a:pPr algn="just"/>
            <a:r>
              <a:rPr lang="en-US" dirty="0">
                <a:latin typeface="Kobern" panose="00000500000000000000" pitchFamily="50" charset="0"/>
              </a:rPr>
              <a:t>The use of the phrase "on the recommendation of the Council" in Section 168A prima facie suggests that the power to be exercised under Section 168A by the Government is when a recommendation is made by the GST Council</a:t>
            </a:r>
          </a:p>
          <a:p>
            <a:pPr algn="just"/>
            <a:r>
              <a:rPr lang="en-US" dirty="0">
                <a:latin typeface="Kobern" panose="00000500000000000000" pitchFamily="50" charset="0"/>
              </a:rPr>
              <a:t>It was observed by Hon’ble Court that no recommendation was made by GST council to extend the time limit. It was also held that though the recommendation of GST council are not binding on State or Central Government, but it does not mean that without recommendation State or Central Government can issue notification under Section 168A</a:t>
            </a:r>
          </a:p>
          <a:p>
            <a:pPr algn="just"/>
            <a:r>
              <a:rPr lang="en-US" dirty="0">
                <a:latin typeface="Kobern" panose="00000500000000000000" pitchFamily="50" charset="0"/>
              </a:rPr>
              <a:t>Despite of the fact that there was no recommendation of the council the notification used the words "on the recommendations of the Council" which on the face of it shows that the exercise of power by the Central Govt insofar as the Notification No.56/2023-CT is concerned is a </a:t>
            </a:r>
            <a:r>
              <a:rPr lang="en-US" dirty="0" err="1">
                <a:latin typeface="Kobern" panose="00000500000000000000" pitchFamily="50" charset="0"/>
              </a:rPr>
              <a:t>colourable</a:t>
            </a:r>
            <a:r>
              <a:rPr lang="en-US" dirty="0">
                <a:latin typeface="Kobern" panose="00000500000000000000" pitchFamily="50" charset="0"/>
              </a:rPr>
              <a:t> exercise of power for which the said Notification No.56/2023- CT is a </a:t>
            </a:r>
            <a:r>
              <a:rPr lang="en-US" dirty="0" err="1">
                <a:latin typeface="Kobern" panose="00000500000000000000" pitchFamily="50" charset="0"/>
              </a:rPr>
              <a:t>colourable</a:t>
            </a:r>
            <a:r>
              <a:rPr lang="en-US" dirty="0">
                <a:latin typeface="Kobern" panose="00000500000000000000" pitchFamily="50" charset="0"/>
              </a:rPr>
              <a:t> legislation </a:t>
            </a:r>
          </a:p>
          <a:p>
            <a:pPr algn="just"/>
            <a:r>
              <a:rPr lang="en-US" b="1" dirty="0">
                <a:solidFill>
                  <a:schemeClr val="accent3"/>
                </a:solidFill>
                <a:latin typeface="Kobern" panose="00000500000000000000" pitchFamily="50" charset="0"/>
              </a:rPr>
              <a:t>Sahaj Construction 2024-VIL-1137-KAR</a:t>
            </a:r>
            <a:r>
              <a:rPr lang="en-US" b="1" dirty="0">
                <a:latin typeface="Kobern" panose="00000500000000000000" pitchFamily="50" charset="0"/>
              </a:rPr>
              <a:t> </a:t>
            </a:r>
            <a:r>
              <a:rPr lang="en-US" dirty="0">
                <a:latin typeface="Kobern" panose="00000500000000000000" pitchFamily="50" charset="0"/>
              </a:rPr>
              <a:t>in this case the Notification No. 09/2023-CT dated 31.03.2024 was challenged which was recommended by the Council – Validity was approved</a:t>
            </a:r>
          </a:p>
          <a:p>
            <a:pPr algn="just"/>
            <a:r>
              <a:rPr lang="en-US" sz="2000" b="1" dirty="0" err="1">
                <a:solidFill>
                  <a:schemeClr val="accent3"/>
                </a:solidFill>
                <a:latin typeface="Kobern" panose="00000500000000000000" pitchFamily="50" charset="0"/>
              </a:rPr>
              <a:t>Brunda</a:t>
            </a:r>
            <a:r>
              <a:rPr lang="en-US" sz="2000" b="1" dirty="0">
                <a:solidFill>
                  <a:schemeClr val="accent3"/>
                </a:solidFill>
                <a:latin typeface="Kobern" panose="00000500000000000000" pitchFamily="50" charset="0"/>
              </a:rPr>
              <a:t> Infra Pvt. Limited vs. The Additional Commissioner Of Central Tax, 2025 (1) TMI 299</a:t>
            </a:r>
            <a:endParaRPr lang="en-IN" sz="2000" b="1" dirty="0">
              <a:solidFill>
                <a:schemeClr val="accent3"/>
              </a:solidFill>
              <a:latin typeface="Kobern" panose="00000500000000000000" pitchFamily="50" charset="0"/>
            </a:endParaRPr>
          </a:p>
          <a:p>
            <a:pPr algn="just"/>
            <a:endParaRPr lang="en-US" dirty="0">
              <a:latin typeface="Kobern" panose="00000500000000000000" pitchFamily="50" charset="0"/>
            </a:endParaRPr>
          </a:p>
          <a:p>
            <a:pPr algn="just"/>
            <a:endParaRPr lang="en-US" b="1" dirty="0">
              <a:latin typeface="Kobern" panose="00000500000000000000" pitchFamily="50" charset="0"/>
            </a:endParaRPr>
          </a:p>
          <a:p>
            <a:pPr algn="just"/>
            <a:endParaRPr lang="en-US" dirty="0">
              <a:latin typeface="Kobern" panose="00000500000000000000" pitchFamily="50" charset="0"/>
            </a:endParaRPr>
          </a:p>
        </p:txBody>
      </p:sp>
      <p:sp>
        <p:nvSpPr>
          <p:cNvPr id="3" name="Text Placeholder 2">
            <a:extLst>
              <a:ext uri="{FF2B5EF4-FFF2-40B4-BE49-F238E27FC236}">
                <a16:creationId xmlns:a16="http://schemas.microsoft.com/office/drawing/2014/main" id="{DEF75962-8290-6B99-4EAB-3A51FDA51E0C}"/>
              </a:ext>
            </a:extLst>
          </p:cNvPr>
          <p:cNvSpPr>
            <a:spLocks noGrp="1"/>
          </p:cNvSpPr>
          <p:nvPr>
            <p:ph type="body" sz="quarter" idx="12"/>
          </p:nvPr>
        </p:nvSpPr>
        <p:spPr>
          <a:xfrm>
            <a:off x="532971" y="559097"/>
            <a:ext cx="11137237" cy="768085"/>
          </a:xfrm>
        </p:spPr>
        <p:txBody>
          <a:bodyPr/>
          <a:lstStyle/>
          <a:p>
            <a:r>
              <a:rPr lang="en-IN" sz="3200" b="1" dirty="0" err="1">
                <a:latin typeface="Kobern" panose="00000500000000000000" pitchFamily="50" charset="0"/>
              </a:rPr>
              <a:t>Barkataki</a:t>
            </a:r>
            <a:r>
              <a:rPr lang="en-IN" sz="3200" b="1" dirty="0">
                <a:latin typeface="Kobern" panose="00000500000000000000" pitchFamily="50" charset="0"/>
              </a:rPr>
              <a:t> Print &amp; Media Services 2024-VIL-1027-GAU</a:t>
            </a:r>
          </a:p>
        </p:txBody>
      </p:sp>
    </p:spTree>
    <p:extLst>
      <p:ext uri="{BB962C8B-B14F-4D97-AF65-F5344CB8AC3E}">
        <p14:creationId xmlns:p14="http://schemas.microsoft.com/office/powerpoint/2010/main" val="11482547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8D059-2770-0014-445D-9056F1BFCD5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97ACB27-B979-610F-6156-99105AEA319E}"/>
              </a:ext>
            </a:extLst>
          </p:cNvPr>
          <p:cNvSpPr>
            <a:spLocks noGrp="1"/>
          </p:cNvSpPr>
          <p:nvPr>
            <p:ph type="body" sz="quarter" idx="13"/>
          </p:nvPr>
        </p:nvSpPr>
        <p:spPr>
          <a:xfrm>
            <a:off x="532971" y="1407187"/>
            <a:ext cx="11137236" cy="4642632"/>
          </a:xfrm>
        </p:spPr>
        <p:txBody>
          <a:bodyPr/>
          <a:lstStyle/>
          <a:p>
            <a:pPr algn="just"/>
            <a:r>
              <a:rPr lang="en-US" dirty="0">
                <a:latin typeface="Kobern" panose="00000500000000000000" pitchFamily="50" charset="0"/>
              </a:rPr>
              <a:t>Validity of </a:t>
            </a:r>
            <a:r>
              <a:rPr lang="en-US" b="1" dirty="0">
                <a:latin typeface="Kobern" panose="00000500000000000000" pitchFamily="50" charset="0"/>
              </a:rPr>
              <a:t>Notification No. 56/2023-CT dated 28.12.2023 </a:t>
            </a:r>
            <a:r>
              <a:rPr lang="en-US" dirty="0">
                <a:latin typeface="Kobern" panose="00000500000000000000" pitchFamily="50" charset="0"/>
              </a:rPr>
              <a:t>was challenged before the Hon’ble Telangana High Court.</a:t>
            </a:r>
          </a:p>
          <a:p>
            <a:pPr algn="just"/>
            <a:r>
              <a:rPr lang="en-US" dirty="0">
                <a:latin typeface="Kobern" panose="00000500000000000000" pitchFamily="50" charset="0"/>
              </a:rPr>
              <a:t>Hon’ble Supreme Court has issued notice for admission of SLP filed by the Assessee and also on </a:t>
            </a:r>
            <a:r>
              <a:rPr lang="en-US">
                <a:latin typeface="Kobern" panose="00000500000000000000" pitchFamily="50" charset="0"/>
              </a:rPr>
              <a:t>interim relief – </a:t>
            </a:r>
            <a:r>
              <a:rPr lang="en-US" b="1">
                <a:latin typeface="Kobern" panose="00000500000000000000" pitchFamily="50" charset="0"/>
              </a:rPr>
              <a:t>HCC-SEW-MEIL-AAG JV 2025-VIL-10-SC</a:t>
            </a:r>
            <a:endParaRPr lang="en-US" dirty="0">
              <a:latin typeface="Kobern" panose="00000500000000000000" pitchFamily="50" charset="0"/>
            </a:endParaRPr>
          </a:p>
          <a:p>
            <a:pPr algn="just"/>
            <a:endParaRPr lang="en-US" b="1" dirty="0">
              <a:latin typeface="Kobern" panose="00000500000000000000" pitchFamily="50" charset="0"/>
            </a:endParaRPr>
          </a:p>
          <a:p>
            <a:pPr algn="just"/>
            <a:endParaRPr lang="en-US" dirty="0">
              <a:latin typeface="Kobern" panose="00000500000000000000" pitchFamily="50" charset="0"/>
            </a:endParaRPr>
          </a:p>
        </p:txBody>
      </p:sp>
      <p:sp>
        <p:nvSpPr>
          <p:cNvPr id="3" name="Text Placeholder 2">
            <a:extLst>
              <a:ext uri="{FF2B5EF4-FFF2-40B4-BE49-F238E27FC236}">
                <a16:creationId xmlns:a16="http://schemas.microsoft.com/office/drawing/2014/main" id="{7847A46C-6764-9D7D-B4BA-1ECB03AD9DF2}"/>
              </a:ext>
            </a:extLst>
          </p:cNvPr>
          <p:cNvSpPr>
            <a:spLocks noGrp="1"/>
          </p:cNvSpPr>
          <p:nvPr>
            <p:ph type="body" sz="quarter" idx="12"/>
          </p:nvPr>
        </p:nvSpPr>
        <p:spPr>
          <a:xfrm>
            <a:off x="532971" y="559097"/>
            <a:ext cx="11137237" cy="768085"/>
          </a:xfrm>
        </p:spPr>
        <p:txBody>
          <a:bodyPr/>
          <a:lstStyle/>
          <a:p>
            <a:r>
              <a:rPr lang="en-IN" sz="3200" b="1" dirty="0" err="1">
                <a:latin typeface="Kobern" panose="00000500000000000000" pitchFamily="50" charset="0"/>
              </a:rPr>
              <a:t>Brunda</a:t>
            </a:r>
            <a:r>
              <a:rPr lang="en-IN" sz="3200" b="1" dirty="0">
                <a:latin typeface="Kobern" panose="00000500000000000000" pitchFamily="50" charset="0"/>
              </a:rPr>
              <a:t> Infra </a:t>
            </a:r>
            <a:r>
              <a:rPr lang="en-IN" sz="3200" b="1" dirty="0" err="1">
                <a:latin typeface="Kobern" panose="00000500000000000000" pitchFamily="50" charset="0"/>
              </a:rPr>
              <a:t>Pvt.</a:t>
            </a:r>
            <a:r>
              <a:rPr lang="en-IN" sz="3200" b="1" dirty="0">
                <a:latin typeface="Kobern" panose="00000500000000000000" pitchFamily="50" charset="0"/>
              </a:rPr>
              <a:t> Ltd. 2025 (1) TMI 299 - Telangana</a:t>
            </a:r>
          </a:p>
        </p:txBody>
      </p:sp>
    </p:spTree>
    <p:extLst>
      <p:ext uri="{BB962C8B-B14F-4D97-AF65-F5344CB8AC3E}">
        <p14:creationId xmlns:p14="http://schemas.microsoft.com/office/powerpoint/2010/main" val="15462304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A8524-C8AB-39F2-3052-9CCCEB05DD8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2651261-2226-A9EA-90B2-6395AB5429DA}"/>
              </a:ext>
            </a:extLst>
          </p:cNvPr>
          <p:cNvSpPr>
            <a:spLocks noGrp="1"/>
          </p:cNvSpPr>
          <p:nvPr>
            <p:ph type="body" sz="quarter" idx="12"/>
          </p:nvPr>
        </p:nvSpPr>
        <p:spPr>
          <a:xfrm>
            <a:off x="910877" y="2472691"/>
            <a:ext cx="10182721" cy="805056"/>
          </a:xfrm>
        </p:spPr>
        <p:txBody>
          <a:bodyPr>
            <a:noAutofit/>
          </a:bodyPr>
          <a:lstStyle/>
          <a:p>
            <a:endParaRPr lang="en-US" sz="4000" b="1" dirty="0">
              <a:latin typeface="Kobern" panose="00000500000000000000" pitchFamily="50" charset="0"/>
              <a:cs typeface="Times New Roman" panose="02020603050405020304" pitchFamily="18" charset="0"/>
            </a:endParaRPr>
          </a:p>
          <a:p>
            <a:r>
              <a:rPr lang="en-US" sz="4000" b="1" dirty="0">
                <a:solidFill>
                  <a:schemeClr val="accent3"/>
                </a:solidFill>
                <a:latin typeface="Kobern" panose="00000500000000000000" pitchFamily="50" charset="0"/>
                <a:cs typeface="Times New Roman" panose="02020603050405020304" pitchFamily="18" charset="0"/>
              </a:rPr>
              <a:t> Imposition of Penalty – Automatic?</a:t>
            </a:r>
            <a:endParaRPr lang="en-IN" sz="4000" b="1" dirty="0">
              <a:solidFill>
                <a:schemeClr val="accent3"/>
              </a:solidFill>
              <a:latin typeface="Kobern" panose="00000500000000000000" pitchFamily="50" charset="0"/>
              <a:cs typeface="Times New Roman" panose="02020603050405020304" pitchFamily="18" charset="0"/>
            </a:endParaRPr>
          </a:p>
        </p:txBody>
      </p:sp>
      <p:sp>
        <p:nvSpPr>
          <p:cNvPr id="4" name="Text Placeholder 2">
            <a:extLst>
              <a:ext uri="{FF2B5EF4-FFF2-40B4-BE49-F238E27FC236}">
                <a16:creationId xmlns:a16="http://schemas.microsoft.com/office/drawing/2014/main" id="{88B7BB60-872D-6312-221B-41515D173AF5}"/>
              </a:ext>
            </a:extLst>
          </p:cNvPr>
          <p:cNvSpPr>
            <a:spLocks noGrp="1"/>
          </p:cNvSpPr>
          <p:nvPr>
            <p:ph type="body" sz="quarter" idx="10"/>
          </p:nvPr>
        </p:nvSpPr>
        <p:spPr>
          <a:xfrm>
            <a:off x="910878" y="3429001"/>
            <a:ext cx="10182721" cy="475961"/>
          </a:xfrm>
        </p:spPr>
        <p:txBody>
          <a:bodyPr/>
          <a:lstStyle/>
          <a:p>
            <a:endParaRPr lang="en-IN" dirty="0">
              <a:solidFill>
                <a:schemeClr val="bg1"/>
              </a:solidFill>
            </a:endParaRPr>
          </a:p>
        </p:txBody>
      </p:sp>
    </p:spTree>
    <p:extLst>
      <p:ext uri="{BB962C8B-B14F-4D97-AF65-F5344CB8AC3E}">
        <p14:creationId xmlns:p14="http://schemas.microsoft.com/office/powerpoint/2010/main" val="4345865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AF41F-FF42-7010-4649-1E957590C73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28787F7-29E3-AD74-847C-06EDAD4CD0E2}"/>
              </a:ext>
            </a:extLst>
          </p:cNvPr>
          <p:cNvSpPr>
            <a:spLocks noGrp="1"/>
          </p:cNvSpPr>
          <p:nvPr>
            <p:ph type="body" sz="quarter" idx="13"/>
          </p:nvPr>
        </p:nvSpPr>
        <p:spPr>
          <a:xfrm>
            <a:off x="532971" y="1407187"/>
            <a:ext cx="11137236" cy="4642632"/>
          </a:xfrm>
        </p:spPr>
        <p:txBody>
          <a:bodyPr/>
          <a:lstStyle/>
          <a:p>
            <a:pPr algn="just"/>
            <a:r>
              <a:rPr lang="en-US" dirty="0">
                <a:latin typeface="Kobern" panose="00000500000000000000" pitchFamily="50" charset="0"/>
              </a:rPr>
              <a:t>The case pertained to imposition of penalty under Section 129 of the CGST Act, 2017</a:t>
            </a:r>
          </a:p>
          <a:p>
            <a:pPr algn="just"/>
            <a:r>
              <a:rPr lang="en-US" dirty="0">
                <a:latin typeface="Kobern" panose="00000500000000000000" pitchFamily="50" charset="0"/>
              </a:rPr>
              <a:t>Part-B of the E-way bill was either incomplete or missing. However, tax paid character of the goods was not in dispute</a:t>
            </a:r>
          </a:p>
          <a:p>
            <a:pPr algn="just"/>
            <a:r>
              <a:rPr lang="en-US" dirty="0">
                <a:latin typeface="Kobern" panose="00000500000000000000" pitchFamily="50" charset="0"/>
              </a:rPr>
              <a:t>Contention of the revenue was that once Section 129 is attracted then even in absence of </a:t>
            </a:r>
            <a:r>
              <a:rPr lang="en-US" i="1" dirty="0" err="1">
                <a:latin typeface="Kobern" panose="00000500000000000000" pitchFamily="50" charset="0"/>
              </a:rPr>
              <a:t>mens</a:t>
            </a:r>
            <a:r>
              <a:rPr lang="en-US" i="1" dirty="0">
                <a:latin typeface="Kobern" panose="00000500000000000000" pitchFamily="50" charset="0"/>
              </a:rPr>
              <a:t> rea</a:t>
            </a:r>
            <a:r>
              <a:rPr lang="en-US" dirty="0">
                <a:latin typeface="Kobern" panose="00000500000000000000" pitchFamily="50" charset="0"/>
              </a:rPr>
              <a:t> the penalty is imposable. The assessing officer imposed the penalty of 100% in the case</a:t>
            </a:r>
          </a:p>
          <a:p>
            <a:pPr algn="just"/>
            <a:r>
              <a:rPr lang="en-US" dirty="0">
                <a:latin typeface="Kobern" panose="00000500000000000000" pitchFamily="50" charset="0"/>
              </a:rPr>
              <a:t>Contention of the assessee was that a penalty of Rs.10,000/- only is imposable under Section 122(1)(xiv) of the CGST Act, 2017 or at best a penalty of Rs.25,000/- is imposable under Section 125 of the CGST Act, 2017</a:t>
            </a:r>
          </a:p>
          <a:p>
            <a:pPr algn="just"/>
            <a:r>
              <a:rPr lang="en-US" dirty="0">
                <a:latin typeface="Kobern" panose="00000500000000000000" pitchFamily="50" charset="0"/>
              </a:rPr>
              <a:t>Hon’ble Court observed that Section 125 would not be applicable in the facts of the present case as the goods were being transported without cover of documents specified in this behalf</a:t>
            </a:r>
          </a:p>
          <a:p>
            <a:pPr algn="just"/>
            <a:r>
              <a:rPr lang="en-US" dirty="0">
                <a:latin typeface="Kobern" panose="00000500000000000000" pitchFamily="50" charset="0"/>
              </a:rPr>
              <a:t>However, Hon’ble Court considered the provisions of Section 126 of the CGST Act, 2017 regarding general disciplines related to penalty. Hon’ble Court observed that language of Section 126 vests discretion on the assessing officer to desist from imposition of penalty in case of minor breaches</a:t>
            </a:r>
          </a:p>
          <a:p>
            <a:pPr algn="just"/>
            <a:r>
              <a:rPr lang="en-US" dirty="0">
                <a:latin typeface="Kobern" panose="00000500000000000000" pitchFamily="50" charset="0"/>
              </a:rPr>
              <a:t>Hon’ble Court held that Section 129, even starts with non obstante clause is not ordained to operate in respect of any particular provision. Section 129 does not override the provisions of Section 126 </a:t>
            </a:r>
          </a:p>
          <a:p>
            <a:pPr algn="just"/>
            <a:r>
              <a:rPr lang="en-US" dirty="0">
                <a:latin typeface="Kobern" panose="00000500000000000000" pitchFamily="50" charset="0"/>
              </a:rPr>
              <a:t>Non obstante clause are generally inserted to give overriding effect in case of conflict</a:t>
            </a:r>
          </a:p>
          <a:p>
            <a:pPr algn="just"/>
            <a:endParaRPr lang="en-US" dirty="0">
              <a:latin typeface="Kobern" panose="00000500000000000000" pitchFamily="50" charset="0"/>
            </a:endParaRPr>
          </a:p>
          <a:p>
            <a:pPr algn="just"/>
            <a:endParaRPr lang="en-US" dirty="0">
              <a:latin typeface="Kobern" panose="00000500000000000000" pitchFamily="50" charset="0"/>
            </a:endParaRPr>
          </a:p>
          <a:p>
            <a:pPr algn="just"/>
            <a:endParaRPr lang="en-US" dirty="0">
              <a:latin typeface="Kobern" panose="00000500000000000000" pitchFamily="50" charset="0"/>
            </a:endParaRPr>
          </a:p>
          <a:p>
            <a:pPr algn="just"/>
            <a:endParaRPr lang="en-US" dirty="0">
              <a:latin typeface="Kobern" panose="00000500000000000000" pitchFamily="50" charset="0"/>
            </a:endParaRPr>
          </a:p>
        </p:txBody>
      </p:sp>
      <p:sp>
        <p:nvSpPr>
          <p:cNvPr id="3" name="Text Placeholder 2">
            <a:extLst>
              <a:ext uri="{FF2B5EF4-FFF2-40B4-BE49-F238E27FC236}">
                <a16:creationId xmlns:a16="http://schemas.microsoft.com/office/drawing/2014/main" id="{EFD8622B-2366-11B2-5974-CBC6116E67B8}"/>
              </a:ext>
            </a:extLst>
          </p:cNvPr>
          <p:cNvSpPr>
            <a:spLocks noGrp="1"/>
          </p:cNvSpPr>
          <p:nvPr>
            <p:ph type="body" sz="quarter" idx="12"/>
          </p:nvPr>
        </p:nvSpPr>
        <p:spPr>
          <a:xfrm>
            <a:off x="532971" y="559097"/>
            <a:ext cx="11137237" cy="768085"/>
          </a:xfrm>
        </p:spPr>
        <p:txBody>
          <a:bodyPr/>
          <a:lstStyle/>
          <a:p>
            <a:r>
              <a:rPr lang="en-IN" sz="3200" b="1" dirty="0">
                <a:latin typeface="Kobern" panose="00000500000000000000" pitchFamily="50" charset="0"/>
              </a:rPr>
              <a:t>Kamal Envirotech – 2025-TIOL-130-HC-DEL-GST</a:t>
            </a:r>
          </a:p>
        </p:txBody>
      </p:sp>
    </p:spTree>
    <p:extLst>
      <p:ext uri="{BB962C8B-B14F-4D97-AF65-F5344CB8AC3E}">
        <p14:creationId xmlns:p14="http://schemas.microsoft.com/office/powerpoint/2010/main" val="294138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7AF8A-F0D3-D9DE-71EB-8F6C48ED676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C975F6A-FD5B-F739-5FD4-7247058355F5}"/>
              </a:ext>
            </a:extLst>
          </p:cNvPr>
          <p:cNvSpPr>
            <a:spLocks noGrp="1"/>
          </p:cNvSpPr>
          <p:nvPr>
            <p:ph type="body" sz="quarter" idx="13"/>
          </p:nvPr>
        </p:nvSpPr>
        <p:spPr>
          <a:xfrm>
            <a:off x="527381" y="1519668"/>
            <a:ext cx="11137237" cy="4652169"/>
          </a:xfrm>
        </p:spPr>
        <p:txBody>
          <a:bodyPr>
            <a:normAutofit/>
          </a:bodyPr>
          <a:lstStyle/>
          <a:p>
            <a:pPr marL="391574" indent="-391574" algn="just">
              <a:lnSpc>
                <a:spcPct val="115000"/>
              </a:lnSpc>
            </a:pPr>
            <a:r>
              <a:rPr lang="en-IN" altLang="ko-KR" sz="1933" dirty="0">
                <a:solidFill>
                  <a:schemeClr val="tx2"/>
                </a:solidFill>
                <a:latin typeface="Kobern" panose="00000500000000000000" pitchFamily="50" charset="0"/>
                <a:cs typeface="Mangal" panose="02040503050203030202" pitchFamily="18" charset="0"/>
              </a:rPr>
              <a:t>Service Tax is, inter-alia, subsumed into GST. Sale of immovable property was not subject to service tax. There are no attempts by the legislation to levy any new of fresh taxes by introduction of GST. </a:t>
            </a:r>
          </a:p>
          <a:p>
            <a:pPr marL="391574" indent="-391574" algn="just">
              <a:lnSpc>
                <a:spcPct val="115000"/>
              </a:lnSpc>
            </a:pPr>
            <a:r>
              <a:rPr lang="en-IN" altLang="ko-KR" sz="1933" dirty="0">
                <a:solidFill>
                  <a:schemeClr val="tx2"/>
                </a:solidFill>
                <a:latin typeface="Kobern" panose="00000500000000000000" pitchFamily="50" charset="0"/>
                <a:cs typeface="Mangal" panose="02040503050203030202" pitchFamily="18" charset="0"/>
              </a:rPr>
              <a:t>Assignment of leasehold rights neither qualifies as ‘good’ nor ‘service’. </a:t>
            </a:r>
            <a:r>
              <a:rPr lang="en-US" altLang="ko-KR" sz="1933" dirty="0">
                <a:solidFill>
                  <a:schemeClr val="tx2"/>
                </a:solidFill>
                <a:latin typeface="Kobern" panose="00000500000000000000" pitchFamily="50" charset="0"/>
                <a:cs typeface="Mangal" panose="02040503050203030202" pitchFamily="18" charset="0"/>
              </a:rPr>
              <a:t>Sale and service are not interchangeable terms as understood from its ordinary sense and the term service does not refer to transfer of property.</a:t>
            </a:r>
            <a:endParaRPr lang="en-IN" altLang="ko-KR" sz="1933" dirty="0">
              <a:solidFill>
                <a:schemeClr val="tx2"/>
              </a:solidFill>
              <a:latin typeface="Kobern" panose="00000500000000000000" pitchFamily="50" charset="0"/>
              <a:cs typeface="Mangal" panose="02040503050203030202" pitchFamily="18" charset="0"/>
            </a:endParaRPr>
          </a:p>
          <a:p>
            <a:pPr marL="391574" indent="-391574" algn="just">
              <a:lnSpc>
                <a:spcPct val="115000"/>
              </a:lnSpc>
            </a:pPr>
            <a:r>
              <a:rPr lang="en-US" altLang="ko-KR" sz="1933" dirty="0">
                <a:solidFill>
                  <a:schemeClr val="tx2"/>
                </a:solidFill>
                <a:latin typeface="Kobern" panose="00000500000000000000" pitchFamily="50" charset="0"/>
                <a:cs typeface="Mangal" panose="02040503050203030202" pitchFamily="18" charset="0"/>
              </a:rPr>
              <a:t>Model GST law published in November 2016 defined goods, services, levy of GST and scope of supply same as it exists under CGST Act. There was no entry similar to Para 5 of Schedule III in Model GST law.</a:t>
            </a:r>
          </a:p>
          <a:p>
            <a:pPr marL="1001159" lvl="1" indent="-391574" algn="just">
              <a:lnSpc>
                <a:spcPct val="115000"/>
              </a:lnSpc>
            </a:pPr>
            <a:r>
              <a:rPr lang="en-US" altLang="ko-KR" sz="1933" dirty="0">
                <a:solidFill>
                  <a:schemeClr val="tx2"/>
                </a:solidFill>
                <a:latin typeface="Kobern" panose="00000500000000000000" pitchFamily="50" charset="0"/>
                <a:cs typeface="Mangal" panose="02040503050203030202" pitchFamily="18" charset="0"/>
              </a:rPr>
              <a:t>Even when no entry similar to Para 5 of Schedule III, GST secretariat concluded that no GST can be levied on sale of immovable property.</a:t>
            </a:r>
          </a:p>
          <a:p>
            <a:pPr marL="1001159" lvl="1" indent="-391574" algn="just">
              <a:lnSpc>
                <a:spcPct val="115000"/>
              </a:lnSpc>
            </a:pPr>
            <a:r>
              <a:rPr lang="en-US" altLang="ko-KR" sz="1933" dirty="0">
                <a:solidFill>
                  <a:schemeClr val="tx2"/>
                </a:solidFill>
                <a:latin typeface="Kobern" panose="00000500000000000000" pitchFamily="50" charset="0"/>
                <a:cs typeface="Mangal" panose="02040503050203030202" pitchFamily="18" charset="0"/>
              </a:rPr>
              <a:t>In that background, GST secretariat sought permission of the GST council to enact express provision to levy GST on immovable property.</a:t>
            </a:r>
          </a:p>
          <a:p>
            <a:pPr marL="1001159" lvl="1" indent="-391574" algn="just">
              <a:lnSpc>
                <a:spcPct val="115000"/>
              </a:lnSpc>
            </a:pPr>
            <a:r>
              <a:rPr lang="en-US" altLang="ko-KR" sz="1933" dirty="0">
                <a:solidFill>
                  <a:schemeClr val="tx2"/>
                </a:solidFill>
                <a:latin typeface="Kobern" panose="00000500000000000000" pitchFamily="50" charset="0"/>
                <a:cs typeface="Mangal" panose="02040503050203030202" pitchFamily="18" charset="0"/>
              </a:rPr>
              <a:t>GST council in its 7</a:t>
            </a:r>
            <a:r>
              <a:rPr lang="en-US" altLang="ko-KR" sz="1933" baseline="30000" dirty="0">
                <a:solidFill>
                  <a:schemeClr val="tx2"/>
                </a:solidFill>
                <a:latin typeface="Kobern" panose="00000500000000000000" pitchFamily="50" charset="0"/>
                <a:cs typeface="Mangal" panose="02040503050203030202" pitchFamily="18" charset="0"/>
              </a:rPr>
              <a:t>th</a:t>
            </a:r>
            <a:r>
              <a:rPr lang="en-US" altLang="ko-KR" sz="1933" dirty="0">
                <a:solidFill>
                  <a:schemeClr val="tx2"/>
                </a:solidFill>
                <a:latin typeface="Kobern" panose="00000500000000000000" pitchFamily="50" charset="0"/>
                <a:cs typeface="Mangal" panose="02040503050203030202" pitchFamily="18" charset="0"/>
              </a:rPr>
              <a:t> meeting decided not to introduce the levy.</a:t>
            </a:r>
          </a:p>
        </p:txBody>
      </p:sp>
      <p:sp>
        <p:nvSpPr>
          <p:cNvPr id="3" name="Text Placeholder 2">
            <a:extLst>
              <a:ext uri="{FF2B5EF4-FFF2-40B4-BE49-F238E27FC236}">
                <a16:creationId xmlns:a16="http://schemas.microsoft.com/office/drawing/2014/main" id="{324EC5C3-4971-27A2-574C-B1FAD150BA50}"/>
              </a:ext>
            </a:extLst>
          </p:cNvPr>
          <p:cNvSpPr>
            <a:spLocks noGrp="1"/>
          </p:cNvSpPr>
          <p:nvPr>
            <p:ph type="body" sz="quarter" idx="12"/>
          </p:nvPr>
        </p:nvSpPr>
        <p:spPr>
          <a:xfrm>
            <a:off x="532970" y="686163"/>
            <a:ext cx="11137237" cy="768085"/>
          </a:xfrm>
        </p:spPr>
        <p:txBody>
          <a:bodyPr>
            <a:normAutofit/>
          </a:bodyPr>
          <a:lstStyle/>
          <a:p>
            <a:r>
              <a:rPr lang="en-US" sz="3200" b="1" dirty="0">
                <a:latin typeface="Kobern" panose="00000500000000000000" pitchFamily="50" charset="0"/>
              </a:rPr>
              <a:t>Submissions by Assessee</a:t>
            </a:r>
          </a:p>
        </p:txBody>
      </p:sp>
    </p:spTree>
    <p:extLst>
      <p:ext uri="{BB962C8B-B14F-4D97-AF65-F5344CB8AC3E}">
        <p14:creationId xmlns:p14="http://schemas.microsoft.com/office/powerpoint/2010/main" val="5908211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A79347-F98C-A681-2ADA-A798A118301A}"/>
              </a:ext>
            </a:extLst>
          </p:cNvPr>
          <p:cNvSpPr>
            <a:spLocks noGrp="1"/>
          </p:cNvSpPr>
          <p:nvPr>
            <p:ph type="body" sz="quarter" idx="10"/>
          </p:nvPr>
        </p:nvSpPr>
        <p:spPr>
          <a:xfrm>
            <a:off x="910878" y="3429001"/>
            <a:ext cx="10182721" cy="475961"/>
          </a:xfrm>
        </p:spPr>
        <p:txBody>
          <a:bodyPr/>
          <a:lstStyle/>
          <a:p>
            <a:r>
              <a:rPr lang="en-IN" sz="2000" dirty="0">
                <a:solidFill>
                  <a:schemeClr val="bg1"/>
                </a:solidFill>
              </a:rPr>
              <a:t>Through Cash Ledger or Credit Ledger?</a:t>
            </a:r>
          </a:p>
        </p:txBody>
      </p:sp>
      <p:sp>
        <p:nvSpPr>
          <p:cNvPr id="2" name="Text Placeholder 1">
            <a:extLst>
              <a:ext uri="{FF2B5EF4-FFF2-40B4-BE49-F238E27FC236}">
                <a16:creationId xmlns:a16="http://schemas.microsoft.com/office/drawing/2014/main" id="{0D563E2E-40D7-89D6-2DD0-CB45EA1AEBDF}"/>
              </a:ext>
            </a:extLst>
          </p:cNvPr>
          <p:cNvSpPr>
            <a:spLocks noGrp="1"/>
          </p:cNvSpPr>
          <p:nvPr>
            <p:ph type="body" sz="quarter" idx="12"/>
          </p:nvPr>
        </p:nvSpPr>
        <p:spPr>
          <a:xfrm>
            <a:off x="1004641" y="2811904"/>
            <a:ext cx="10182721" cy="805056"/>
          </a:xfrm>
        </p:spPr>
        <p:txBody>
          <a:bodyPr>
            <a:normAutofit fontScale="40000" lnSpcReduction="20000"/>
          </a:bodyPr>
          <a:lstStyle/>
          <a:p>
            <a:r>
              <a:rPr lang="en-US" sz="10000" b="1" dirty="0">
                <a:solidFill>
                  <a:schemeClr val="accent3"/>
                </a:solidFill>
                <a:latin typeface="Kobern" panose="00000500000000000000" pitchFamily="50" charset="0"/>
                <a:cs typeface="Times New Roman" panose="02020603050405020304" pitchFamily="18" charset="0"/>
              </a:rPr>
              <a:t>Payment of Pre-deposit</a:t>
            </a:r>
          </a:p>
          <a:p>
            <a:r>
              <a:rPr lang="en-US" sz="4400" b="1" dirty="0">
                <a:latin typeface="Kobern" panose="00000500000000000000" pitchFamily="50" charset="0"/>
                <a:cs typeface="Times New Roman" panose="02020603050405020304" pitchFamily="18" charset="0"/>
              </a:rPr>
              <a:t> </a:t>
            </a:r>
            <a:endParaRPr lang="en-IN" sz="4400" b="1" dirty="0">
              <a:latin typeface="Kobern" panose="00000500000000000000" pitchFamily="50" charset="0"/>
              <a:cs typeface="Times New Roman" panose="02020603050405020304" pitchFamily="18" charset="0"/>
            </a:endParaRPr>
          </a:p>
        </p:txBody>
      </p:sp>
    </p:spTree>
    <p:extLst>
      <p:ext uri="{BB962C8B-B14F-4D97-AF65-F5344CB8AC3E}">
        <p14:creationId xmlns:p14="http://schemas.microsoft.com/office/powerpoint/2010/main" val="18935235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EE589-844A-AF3B-81BC-6A94F198239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ADEDB72-7E28-00D8-9F25-2F44AE5D4BE5}"/>
              </a:ext>
            </a:extLst>
          </p:cNvPr>
          <p:cNvSpPr>
            <a:spLocks noGrp="1"/>
          </p:cNvSpPr>
          <p:nvPr>
            <p:ph type="body" sz="quarter" idx="13"/>
          </p:nvPr>
        </p:nvSpPr>
        <p:spPr>
          <a:xfrm>
            <a:off x="532971" y="1508787"/>
            <a:ext cx="11137236" cy="4642632"/>
          </a:xfrm>
        </p:spPr>
        <p:txBody>
          <a:bodyPr/>
          <a:lstStyle/>
          <a:p>
            <a:pPr algn="just"/>
            <a:r>
              <a:rPr lang="en-IN" dirty="0">
                <a:latin typeface="Kobern" panose="00000500000000000000" pitchFamily="50" charset="0"/>
              </a:rPr>
              <a:t>Section 35F of the Central Excise Act, 1944 (with effect from 06.08.2014) provided for pre-deposit of certain percentage of duty demand </a:t>
            </a:r>
            <a:r>
              <a:rPr lang="en-US" dirty="0">
                <a:latin typeface="Kobern" panose="00000500000000000000" pitchFamily="50" charset="0"/>
              </a:rPr>
              <a:t> </a:t>
            </a:r>
          </a:p>
          <a:p>
            <a:pPr marL="0" algn="just">
              <a:lnSpc>
                <a:spcPts val="3067"/>
              </a:lnSpc>
            </a:pPr>
            <a:r>
              <a:rPr lang="en-US" dirty="0">
                <a:latin typeface="Kobern" panose="00000500000000000000" pitchFamily="50" charset="0"/>
              </a:rPr>
              <a:t>The Tribunal or the Commissioner (Appeals), as the case may be, </a:t>
            </a:r>
            <a:r>
              <a:rPr lang="en-US" b="1" i="1" u="sng" dirty="0">
                <a:latin typeface="Kobern" panose="00000500000000000000" pitchFamily="50" charset="0"/>
              </a:rPr>
              <a:t>shall not entertain </a:t>
            </a:r>
            <a:r>
              <a:rPr lang="en-US" dirty="0">
                <a:latin typeface="Kobern" panose="00000500000000000000" pitchFamily="50" charset="0"/>
              </a:rPr>
              <a:t>any appeal-</a:t>
            </a:r>
          </a:p>
          <a:p>
            <a:pPr marL="609585" algn="just"/>
            <a:r>
              <a:rPr lang="en-US" dirty="0">
                <a:latin typeface="Kobern" panose="00000500000000000000" pitchFamily="50" charset="0"/>
              </a:rPr>
              <a:t>(i) under sub-section (1) of section 35, </a:t>
            </a:r>
            <a:r>
              <a:rPr lang="en-US" b="1" i="1" u="sng" dirty="0">
                <a:latin typeface="Kobern" panose="00000500000000000000" pitchFamily="50" charset="0"/>
              </a:rPr>
              <a:t>unless the appellant has deposited seven and a half per cent. of the duty,</a:t>
            </a:r>
            <a:r>
              <a:rPr lang="en-US" dirty="0">
                <a:latin typeface="Kobern" panose="00000500000000000000" pitchFamily="50" charset="0"/>
              </a:rPr>
              <a:t> in case where duty or duty and penalty are in dispute, or penalty, where such penalty is in dispute-in pursuance of a decision or an order passed by an officer of Central Excise lower in rank than the Principal Commissioner of Central Excise or Commissioner of Central Excise;</a:t>
            </a:r>
          </a:p>
          <a:p>
            <a:pPr marL="609585" algn="just"/>
            <a:r>
              <a:rPr lang="en-US" dirty="0">
                <a:latin typeface="Kobern" panose="00000500000000000000" pitchFamily="50" charset="0"/>
              </a:rPr>
              <a:t>(ii) against the decision or order referred to in clause (a) of sub-section (1) of section 35B, unless the appellant has deposited seven and a half per cent. of the duty, in case where duty or duty and penalty are in dispute, or penalty, where such penalty is in dispute, in pursuance of the decision or order appealed against;</a:t>
            </a:r>
          </a:p>
          <a:p>
            <a:pPr marL="609585" algn="just"/>
            <a:r>
              <a:rPr lang="en-US" dirty="0">
                <a:latin typeface="Kobern" panose="00000500000000000000" pitchFamily="50" charset="0"/>
              </a:rPr>
              <a:t>(iii) against the decision or order referred to in clause (b) of sub-section (1) of section 35B, unless the appellant has deposited ten per cent. of the duty, in case where duty or duty and penalty are in dispute, or penalty, where such penalty is in dispute, in pursuance of the decision or order appealed against:</a:t>
            </a:r>
          </a:p>
          <a:p>
            <a:pPr algn="just"/>
            <a:endParaRPr lang="en-IN" dirty="0">
              <a:latin typeface="Kobern" panose="00000500000000000000" pitchFamily="50" charset="0"/>
            </a:endParaRPr>
          </a:p>
        </p:txBody>
      </p:sp>
      <p:sp>
        <p:nvSpPr>
          <p:cNvPr id="3" name="Text Placeholder 2">
            <a:extLst>
              <a:ext uri="{FF2B5EF4-FFF2-40B4-BE49-F238E27FC236}">
                <a16:creationId xmlns:a16="http://schemas.microsoft.com/office/drawing/2014/main" id="{33D9CFA1-E6C1-8C43-3999-DB0F639121E7}"/>
              </a:ext>
            </a:extLst>
          </p:cNvPr>
          <p:cNvSpPr>
            <a:spLocks noGrp="1"/>
          </p:cNvSpPr>
          <p:nvPr>
            <p:ph type="body" sz="quarter" idx="12"/>
          </p:nvPr>
        </p:nvSpPr>
        <p:spPr>
          <a:xfrm>
            <a:off x="532971" y="706581"/>
            <a:ext cx="11137237" cy="768085"/>
          </a:xfrm>
        </p:spPr>
        <p:txBody>
          <a:bodyPr/>
          <a:lstStyle/>
          <a:p>
            <a:r>
              <a:rPr lang="en-IN" sz="3200" b="1" dirty="0">
                <a:latin typeface="Kobern" panose="00000500000000000000" pitchFamily="50" charset="0"/>
              </a:rPr>
              <a:t>Pre-deposit from ITC ledger to file appeal</a:t>
            </a:r>
          </a:p>
        </p:txBody>
      </p:sp>
    </p:spTree>
    <p:extLst>
      <p:ext uri="{BB962C8B-B14F-4D97-AF65-F5344CB8AC3E}">
        <p14:creationId xmlns:p14="http://schemas.microsoft.com/office/powerpoint/2010/main" val="20431012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2CB4A8-8019-DD44-E8A1-46178A85B23E}"/>
              </a:ext>
            </a:extLst>
          </p:cNvPr>
          <p:cNvSpPr>
            <a:spLocks noGrp="1"/>
          </p:cNvSpPr>
          <p:nvPr>
            <p:ph type="body" sz="quarter" idx="11"/>
          </p:nvPr>
        </p:nvSpPr>
        <p:spPr>
          <a:xfrm>
            <a:off x="532972" y="1914807"/>
            <a:ext cx="11145600" cy="4416491"/>
          </a:xfrm>
        </p:spPr>
        <p:txBody>
          <a:bodyPr>
            <a:normAutofit fontScale="92500"/>
          </a:bodyPr>
          <a:lstStyle/>
          <a:p>
            <a:pPr marL="0" indent="0" algn="just">
              <a:buNone/>
            </a:pPr>
            <a:r>
              <a:rPr lang="en-US" sz="1500" dirty="0"/>
              <a:t>Section 107 (6)</a:t>
            </a:r>
            <a:r>
              <a:rPr lang="en-US" sz="1500" dirty="0">
                <a:latin typeface="Times New Roman" panose="02020603050405020304" pitchFamily="18" charset="0"/>
              </a:rPr>
              <a:t>: </a:t>
            </a:r>
            <a:r>
              <a:rPr lang="en-US" sz="1500" dirty="0"/>
              <a:t>No appeal shall be filed under sub-section (1), unless the appellant has paid —</a:t>
            </a:r>
          </a:p>
          <a:p>
            <a:pPr marL="761962" lvl="2" algn="just"/>
            <a:r>
              <a:rPr lang="en-US" sz="1500" dirty="0">
                <a:solidFill>
                  <a:schemeClr val="tx1"/>
                </a:solidFill>
              </a:rPr>
              <a:t>(a)</a:t>
            </a:r>
            <a:r>
              <a:rPr lang="en-US" sz="1500" dirty="0">
                <a:solidFill>
                  <a:schemeClr val="tx1"/>
                </a:solidFill>
                <a:latin typeface="Times New Roman" panose="02020603050405020304" pitchFamily="18" charset="0"/>
              </a:rPr>
              <a:t> </a:t>
            </a:r>
            <a:r>
              <a:rPr lang="en-US" sz="1500" dirty="0">
                <a:solidFill>
                  <a:schemeClr val="tx1"/>
                </a:solidFill>
              </a:rPr>
              <a:t>in full, such part of the amount of tax, interest, fine, fee and penalty arising from the impugned order, as is admitted by him; and</a:t>
            </a:r>
          </a:p>
          <a:p>
            <a:pPr marL="761962" lvl="2" algn="just"/>
            <a:r>
              <a:rPr lang="en-US" sz="1500" dirty="0">
                <a:solidFill>
                  <a:schemeClr val="tx1"/>
                </a:solidFill>
              </a:rPr>
              <a:t>(b)</a:t>
            </a:r>
            <a:r>
              <a:rPr lang="en-US" sz="1500" dirty="0">
                <a:solidFill>
                  <a:schemeClr val="tx1"/>
                </a:solidFill>
                <a:latin typeface="Times New Roman" panose="02020603050405020304" pitchFamily="18" charset="0"/>
              </a:rPr>
              <a:t> </a:t>
            </a:r>
            <a:r>
              <a:rPr lang="en-US" sz="1500" b="1" u="sng" dirty="0">
                <a:solidFill>
                  <a:schemeClr val="tx1"/>
                </a:solidFill>
              </a:rPr>
              <a:t>a sum equal to ten per cent. of the remaining amount of tax in dispute arising from the said order</a:t>
            </a:r>
            <a:r>
              <a:rPr lang="en-US" sz="1500" dirty="0">
                <a:solidFill>
                  <a:schemeClr val="tx1"/>
                </a:solidFill>
              </a:rPr>
              <a:t>, [subject to a maximum of twenty-five crore rupees,] in relation to which the appeal has been filed.</a:t>
            </a:r>
          </a:p>
          <a:p>
            <a:pPr marL="761962" lvl="2" algn="just"/>
            <a:endParaRPr lang="en-US" sz="1500" dirty="0">
              <a:solidFill>
                <a:schemeClr val="tx1"/>
              </a:solidFill>
            </a:endParaRPr>
          </a:p>
          <a:p>
            <a:pPr marL="0" indent="0" algn="just">
              <a:buNone/>
            </a:pPr>
            <a:r>
              <a:rPr lang="en-IN" sz="1500" dirty="0"/>
              <a:t>Section 49</a:t>
            </a:r>
            <a:r>
              <a:rPr lang="en-US" sz="1500" dirty="0">
                <a:latin typeface="Kobern" panose="00000500000000000000" pitchFamily="50" charset="0"/>
              </a:rPr>
              <a:t>(3) The amount available in the electronic cash ledger may be used for making </a:t>
            </a:r>
            <a:r>
              <a:rPr lang="en-US" sz="1500" b="1" u="sng" dirty="0">
                <a:latin typeface="Kobern" panose="00000500000000000000" pitchFamily="50" charset="0"/>
              </a:rPr>
              <a:t>any payment towards tax, interest, penalty, fees or any other amount payable </a:t>
            </a:r>
            <a:r>
              <a:rPr lang="en-US" sz="1500" dirty="0">
                <a:latin typeface="Kobern" panose="00000500000000000000" pitchFamily="50" charset="0"/>
              </a:rPr>
              <a:t>under the provisions of this Act or the rules made thereunder in such manner and subject to such conditions and within such time as may be prescribed.</a:t>
            </a:r>
          </a:p>
          <a:p>
            <a:pPr marL="0" indent="0" algn="just">
              <a:buNone/>
            </a:pPr>
            <a:r>
              <a:rPr lang="en-US" sz="1500" dirty="0">
                <a:latin typeface="Kobern" panose="00000500000000000000" pitchFamily="50" charset="0"/>
              </a:rPr>
              <a:t> </a:t>
            </a:r>
          </a:p>
          <a:p>
            <a:pPr marL="0" indent="0" algn="just">
              <a:buNone/>
            </a:pPr>
            <a:r>
              <a:rPr lang="en-IN" sz="1500" dirty="0"/>
              <a:t>Section 49</a:t>
            </a:r>
            <a:r>
              <a:rPr lang="en-US" sz="1500" dirty="0">
                <a:latin typeface="Kobern" panose="00000500000000000000" pitchFamily="50" charset="0"/>
              </a:rPr>
              <a:t>(4) The amount available in the electronic credit ledger may be used for making </a:t>
            </a:r>
            <a:r>
              <a:rPr lang="en-US" sz="1500" b="1" u="sng" dirty="0">
                <a:latin typeface="Kobern" panose="00000500000000000000" pitchFamily="50" charset="0"/>
              </a:rPr>
              <a:t>any payment towards output tax </a:t>
            </a:r>
            <a:r>
              <a:rPr lang="en-US" sz="1500" dirty="0">
                <a:latin typeface="Kobern" panose="00000500000000000000" pitchFamily="50" charset="0"/>
              </a:rPr>
              <a:t>under this Act or under the Integrated Goods and Services Tax Act in such manner and subject to such conditions [and restrictions] and within such time as may be prescribed.</a:t>
            </a:r>
          </a:p>
          <a:p>
            <a:pPr marL="0" indent="0" algn="just">
              <a:buNone/>
            </a:pPr>
            <a:endParaRPr lang="en-US" sz="1500" dirty="0">
              <a:latin typeface="Kobern" panose="00000500000000000000" pitchFamily="50" charset="0"/>
            </a:endParaRPr>
          </a:p>
          <a:p>
            <a:pPr marL="0" indent="0" algn="just">
              <a:buNone/>
            </a:pPr>
            <a:r>
              <a:rPr lang="en-US" sz="1500" b="1" dirty="0">
                <a:latin typeface="Kobern" panose="00000500000000000000" pitchFamily="50" charset="0"/>
              </a:rPr>
              <a:t>Relevant extract of </a:t>
            </a:r>
            <a:r>
              <a:rPr lang="pt-BR" sz="1500" b="1" dirty="0">
                <a:latin typeface="Kobern" panose="00000500000000000000" pitchFamily="50" charset="0"/>
              </a:rPr>
              <a:t>Circular No. 170/02/2022-GST dt.06.07.2022:</a:t>
            </a:r>
          </a:p>
          <a:p>
            <a:pPr marL="0" indent="0" algn="just">
              <a:buNone/>
            </a:pPr>
            <a:endParaRPr lang="pt-BR" sz="1500" b="1" u="sng" dirty="0">
              <a:latin typeface="Kobern" panose="00000500000000000000" pitchFamily="50" charset="0"/>
            </a:endParaRPr>
          </a:p>
          <a:p>
            <a:pPr marL="0" indent="0" algn="just">
              <a:buNone/>
            </a:pPr>
            <a:r>
              <a:rPr lang="en-US" sz="1500" dirty="0">
                <a:latin typeface="Kobern" panose="00000500000000000000" pitchFamily="50" charset="0"/>
              </a:rPr>
              <a:t>4. Accordingly, </a:t>
            </a:r>
            <a:r>
              <a:rPr lang="en-US" sz="1500" u="sng" dirty="0">
                <a:latin typeface="Kobern" panose="00000500000000000000" pitchFamily="50" charset="0"/>
              </a:rPr>
              <a:t>it is clarified that any payment towards output tax, </a:t>
            </a:r>
            <a:r>
              <a:rPr lang="en-US" sz="1500" b="1" u="sng" dirty="0">
                <a:latin typeface="Kobern" panose="00000500000000000000" pitchFamily="50" charset="0"/>
              </a:rPr>
              <a:t>whether self-assessed in the return or payable as a consequence of any proceeding instituted under the provisions of GST Laws</a:t>
            </a:r>
            <a:r>
              <a:rPr lang="en-US" sz="1500" u="sng" dirty="0">
                <a:latin typeface="Kobern" panose="00000500000000000000" pitchFamily="50" charset="0"/>
              </a:rPr>
              <a:t>, can be made by utilization of the amount available in the electronic credit ledger of a registered person</a:t>
            </a:r>
            <a:r>
              <a:rPr lang="en-US" sz="1500" dirty="0">
                <a:latin typeface="Kobern" panose="00000500000000000000" pitchFamily="50" charset="0"/>
              </a:rPr>
              <a:t>.</a:t>
            </a:r>
            <a:endParaRPr lang="en-IN" sz="1500" dirty="0">
              <a:latin typeface="Kobern" panose="00000500000000000000" pitchFamily="50" charset="0"/>
            </a:endParaRPr>
          </a:p>
        </p:txBody>
      </p:sp>
      <p:sp>
        <p:nvSpPr>
          <p:cNvPr id="4" name="Text Placeholder 3">
            <a:extLst>
              <a:ext uri="{FF2B5EF4-FFF2-40B4-BE49-F238E27FC236}">
                <a16:creationId xmlns:a16="http://schemas.microsoft.com/office/drawing/2014/main" id="{EF758889-067F-AF2E-E4C4-1BE07DF0FAF8}"/>
              </a:ext>
            </a:extLst>
          </p:cNvPr>
          <p:cNvSpPr>
            <a:spLocks noGrp="1"/>
          </p:cNvSpPr>
          <p:nvPr>
            <p:ph type="body" sz="quarter" idx="12"/>
          </p:nvPr>
        </p:nvSpPr>
        <p:spPr>
          <a:xfrm>
            <a:off x="521791" y="644689"/>
            <a:ext cx="11145600" cy="768085"/>
          </a:xfrm>
        </p:spPr>
        <p:txBody>
          <a:bodyPr>
            <a:normAutofit/>
          </a:bodyPr>
          <a:lstStyle/>
          <a:p>
            <a:r>
              <a:rPr lang="en-IN" sz="3200" b="1" dirty="0"/>
              <a:t>Pre-deposit: Relevant provisions</a:t>
            </a:r>
          </a:p>
        </p:txBody>
      </p:sp>
      <p:sp>
        <p:nvSpPr>
          <p:cNvPr id="3" name="Text Placeholder 2">
            <a:extLst>
              <a:ext uri="{FF2B5EF4-FFF2-40B4-BE49-F238E27FC236}">
                <a16:creationId xmlns:a16="http://schemas.microsoft.com/office/drawing/2014/main" id="{B696C628-84B7-7F31-5FB9-4775210DD309}"/>
              </a:ext>
            </a:extLst>
          </p:cNvPr>
          <p:cNvSpPr>
            <a:spLocks noGrp="1"/>
          </p:cNvSpPr>
          <p:nvPr>
            <p:ph type="body" sz="quarter" idx="10"/>
          </p:nvPr>
        </p:nvSpPr>
        <p:spPr>
          <a:xfrm>
            <a:off x="532972" y="1320860"/>
            <a:ext cx="11137237" cy="475961"/>
          </a:xfrm>
        </p:spPr>
        <p:txBody>
          <a:bodyPr/>
          <a:lstStyle/>
          <a:p>
            <a:r>
              <a:rPr lang="en-IN" dirty="0"/>
              <a:t>Section 107(6), Section 49(3) and (4), Circular No. 172/04/2022 dated 06.07.2022</a:t>
            </a:r>
          </a:p>
        </p:txBody>
      </p:sp>
    </p:spTree>
    <p:extLst>
      <p:ext uri="{BB962C8B-B14F-4D97-AF65-F5344CB8AC3E}">
        <p14:creationId xmlns:p14="http://schemas.microsoft.com/office/powerpoint/2010/main" val="20801679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3F821-BF6A-178F-CC90-A967CC491C8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04311C0-9B05-B29B-19D8-17FBCDB24514}"/>
              </a:ext>
            </a:extLst>
          </p:cNvPr>
          <p:cNvSpPr>
            <a:spLocks noGrp="1"/>
          </p:cNvSpPr>
          <p:nvPr>
            <p:ph type="body" sz="quarter" idx="13"/>
          </p:nvPr>
        </p:nvSpPr>
        <p:spPr>
          <a:xfrm>
            <a:off x="532971" y="1508787"/>
            <a:ext cx="11137236" cy="4642632"/>
          </a:xfrm>
        </p:spPr>
        <p:txBody>
          <a:bodyPr/>
          <a:lstStyle/>
          <a:p>
            <a:pPr algn="just"/>
            <a:r>
              <a:rPr lang="en-IN" dirty="0">
                <a:latin typeface="Kobern" panose="00000500000000000000" pitchFamily="50" charset="0"/>
              </a:rPr>
              <a:t>Section 107(6) of the CGST Act, 2017</a:t>
            </a:r>
          </a:p>
          <a:p>
            <a:pPr algn="just">
              <a:lnSpc>
                <a:spcPts val="3067"/>
              </a:lnSpc>
            </a:pPr>
            <a:r>
              <a:rPr lang="en-US" dirty="0">
                <a:latin typeface="Kobern" panose="00000500000000000000" pitchFamily="50" charset="0"/>
              </a:rPr>
              <a:t>(6) </a:t>
            </a:r>
            <a:r>
              <a:rPr lang="en-US" b="1" i="1" u="sng" dirty="0">
                <a:latin typeface="Kobern" panose="00000500000000000000" pitchFamily="50" charset="0"/>
              </a:rPr>
              <a:t>No appeal shall be filed </a:t>
            </a:r>
            <a:r>
              <a:rPr lang="en-US" dirty="0">
                <a:latin typeface="Kobern" panose="00000500000000000000" pitchFamily="50" charset="0"/>
              </a:rPr>
              <a:t>under sub-section (1), unless the appellant has paid-</a:t>
            </a:r>
          </a:p>
          <a:p>
            <a:pPr marL="609585" algn="just">
              <a:lnSpc>
                <a:spcPts val="3067"/>
              </a:lnSpc>
            </a:pPr>
            <a:r>
              <a:rPr lang="en-US" dirty="0">
                <a:latin typeface="Kobern" panose="00000500000000000000" pitchFamily="50" charset="0"/>
              </a:rPr>
              <a:t>(a) </a:t>
            </a:r>
            <a:r>
              <a:rPr lang="en-US" b="1" i="1" u="sng" dirty="0">
                <a:latin typeface="Kobern" panose="00000500000000000000" pitchFamily="50" charset="0"/>
              </a:rPr>
              <a:t>in full, such part of the amount of tax, interest, fine, fee and penalty arising from the impugned order, as is admitted by him; and</a:t>
            </a:r>
          </a:p>
          <a:p>
            <a:pPr marL="609585" algn="just">
              <a:lnSpc>
                <a:spcPts val="3067"/>
              </a:lnSpc>
            </a:pPr>
            <a:r>
              <a:rPr lang="en-US" dirty="0">
                <a:latin typeface="Kobern" panose="00000500000000000000" pitchFamily="50" charset="0"/>
              </a:rPr>
              <a:t>(b) a sum equal to ten per cent. </a:t>
            </a:r>
            <a:r>
              <a:rPr lang="en-US" b="1" i="1" u="sng" dirty="0">
                <a:latin typeface="Kobern" panose="00000500000000000000" pitchFamily="50" charset="0"/>
              </a:rPr>
              <a:t>of the remaining amount of tax </a:t>
            </a:r>
            <a:r>
              <a:rPr lang="en-US" dirty="0">
                <a:latin typeface="Kobern" panose="00000500000000000000" pitchFamily="50" charset="0"/>
              </a:rPr>
              <a:t>in dispute arising from the said order, 1[subject to a maximum of 3[twenty] crore rupees,] in relation to which the appeal has been filed.</a:t>
            </a:r>
          </a:p>
          <a:p>
            <a:pPr marL="609585" algn="just">
              <a:lnSpc>
                <a:spcPts val="3067"/>
              </a:lnSpc>
            </a:pPr>
            <a:r>
              <a:rPr lang="en-US" dirty="0">
                <a:latin typeface="Kobern" panose="00000500000000000000" pitchFamily="50" charset="0"/>
              </a:rPr>
              <a:t>Provided that no appeal shall be filed against an order under sub-section (3) of </a:t>
            </a:r>
            <a:r>
              <a:rPr lang="en-US" dirty="0">
                <a:latin typeface="Kobern" panose="00000500000000000000" pitchFamily="50" charset="0"/>
                <a:hlinkClick r:id="rId2">
                  <a:extLst>
                    <a:ext uri="{A12FA001-AC4F-418D-AE19-62706E023703}">
                      <ahyp:hlinkClr xmlns:ahyp="http://schemas.microsoft.com/office/drawing/2018/hyperlinkcolor" val="tx"/>
                    </a:ext>
                  </a:extLst>
                </a:hlinkClick>
              </a:rPr>
              <a:t>section 129</a:t>
            </a:r>
            <a:r>
              <a:rPr lang="en-US" dirty="0">
                <a:latin typeface="Kobern" panose="00000500000000000000" pitchFamily="50" charset="0"/>
              </a:rPr>
              <a:t>, unless a sum equal to twenty-five per cent. of the penalty has been paid by the appellant.]</a:t>
            </a:r>
          </a:p>
          <a:p>
            <a:pPr algn="just"/>
            <a:endParaRPr lang="en-US" dirty="0">
              <a:latin typeface="Kobern" panose="00000500000000000000" pitchFamily="50" charset="0"/>
            </a:endParaRPr>
          </a:p>
          <a:p>
            <a:pPr algn="just"/>
            <a:endParaRPr lang="en-IN" dirty="0">
              <a:latin typeface="Kobern" panose="00000500000000000000" pitchFamily="50" charset="0"/>
            </a:endParaRPr>
          </a:p>
        </p:txBody>
      </p:sp>
      <p:sp>
        <p:nvSpPr>
          <p:cNvPr id="3" name="Text Placeholder 2">
            <a:extLst>
              <a:ext uri="{FF2B5EF4-FFF2-40B4-BE49-F238E27FC236}">
                <a16:creationId xmlns:a16="http://schemas.microsoft.com/office/drawing/2014/main" id="{B858748F-F5AF-1F04-D4AD-84E874E2E3C3}"/>
              </a:ext>
            </a:extLst>
          </p:cNvPr>
          <p:cNvSpPr>
            <a:spLocks noGrp="1"/>
          </p:cNvSpPr>
          <p:nvPr>
            <p:ph type="body" sz="quarter" idx="12"/>
          </p:nvPr>
        </p:nvSpPr>
        <p:spPr>
          <a:xfrm>
            <a:off x="527381" y="706581"/>
            <a:ext cx="11137237" cy="768085"/>
          </a:xfrm>
        </p:spPr>
        <p:txBody>
          <a:bodyPr/>
          <a:lstStyle/>
          <a:p>
            <a:r>
              <a:rPr lang="en-IN" sz="3200" b="1" dirty="0">
                <a:latin typeface="Kobern" panose="00000500000000000000" pitchFamily="50" charset="0"/>
              </a:rPr>
              <a:t>Pre-deposit from ITC ledger to file appeal</a:t>
            </a:r>
          </a:p>
        </p:txBody>
      </p:sp>
    </p:spTree>
    <p:extLst>
      <p:ext uri="{BB962C8B-B14F-4D97-AF65-F5344CB8AC3E}">
        <p14:creationId xmlns:p14="http://schemas.microsoft.com/office/powerpoint/2010/main" val="26302083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985AB5-09BE-A217-A190-9AB39A740CED}"/>
              </a:ext>
            </a:extLst>
          </p:cNvPr>
          <p:cNvSpPr>
            <a:spLocks noGrp="1"/>
          </p:cNvSpPr>
          <p:nvPr>
            <p:ph type="body" sz="quarter" idx="11"/>
          </p:nvPr>
        </p:nvSpPr>
        <p:spPr>
          <a:xfrm>
            <a:off x="532972" y="1946395"/>
            <a:ext cx="11333320" cy="4591672"/>
          </a:xfrm>
        </p:spPr>
        <p:txBody>
          <a:bodyPr>
            <a:normAutofit fontScale="85000" lnSpcReduction="20000"/>
          </a:bodyPr>
          <a:lstStyle/>
          <a:p>
            <a:pPr marL="0" indent="0" algn="just">
              <a:lnSpc>
                <a:spcPct val="115000"/>
              </a:lnSpc>
              <a:spcAft>
                <a:spcPts val="1067"/>
              </a:spcAft>
              <a:buNone/>
              <a:tabLst>
                <a:tab pos="609570" algn="l"/>
              </a:tabLst>
            </a:pPr>
            <a:r>
              <a:rPr lang="en-IN" sz="2000" b="1" kern="100" dirty="0">
                <a:solidFill>
                  <a:schemeClr val="tx2"/>
                </a:solidFill>
                <a:latin typeface="Kobern" panose="00000500000000000000" pitchFamily="50" charset="0"/>
                <a:ea typeface="Arial" panose="020B0604020202020204" pitchFamily="34" charset="0"/>
                <a:cs typeface="Times New Roman" panose="02020603050405020304" pitchFamily="18" charset="0"/>
              </a:rPr>
              <a:t>Facts: </a:t>
            </a:r>
            <a:r>
              <a:rPr lang="en-IN" sz="2000" kern="100" dirty="0">
                <a:solidFill>
                  <a:schemeClr val="tx2"/>
                </a:solidFill>
                <a:latin typeface="Kobern" panose="00000500000000000000" pitchFamily="50" charset="0"/>
                <a:ea typeface="Arial" panose="020B0604020202020204" pitchFamily="34" charset="0"/>
                <a:cs typeface="Times New Roman" panose="02020603050405020304" pitchFamily="18" charset="0"/>
              </a:rPr>
              <a:t>Petitioner filed writ petition before Gujarat HC in light of following developments:</a:t>
            </a:r>
            <a:endParaRPr lang="en-IN" sz="2000" kern="100" dirty="0">
              <a:solidFill>
                <a:schemeClr val="tx2"/>
              </a:solidFill>
              <a:latin typeface="Kobern" panose="00000500000000000000" pitchFamily="50" charset="0"/>
              <a:ea typeface="Aptos" panose="020B0004020202020204" pitchFamily="34" charset="0"/>
              <a:cs typeface="Times New Roman" panose="02020603050405020304" pitchFamily="18" charset="0"/>
            </a:endParaRPr>
          </a:p>
          <a:p>
            <a:pPr algn="just">
              <a:lnSpc>
                <a:spcPct val="115000"/>
              </a:lnSpc>
              <a:spcAft>
                <a:spcPts val="1067"/>
              </a:spcAft>
              <a:tabLst>
                <a:tab pos="609570" algn="l"/>
              </a:tabLst>
            </a:pPr>
            <a:r>
              <a:rPr lang="en-IN" sz="2000" kern="100" dirty="0">
                <a:solidFill>
                  <a:schemeClr val="tx2"/>
                </a:solidFill>
                <a:latin typeface="Kobern" panose="00000500000000000000" pitchFamily="50" charset="0"/>
                <a:ea typeface="Arial" panose="020B0604020202020204" pitchFamily="34" charset="0"/>
                <a:cs typeface="Times New Roman" panose="02020603050405020304" pitchFamily="18" charset="0"/>
              </a:rPr>
              <a:t>Petitioner preferred appeal before Additional Commissioner against Order passed in relation to confiscation of goods, demand on unaccounted goods and imposition of penalty/ interest.</a:t>
            </a:r>
            <a:endParaRPr lang="en-IN" sz="2000" kern="100" dirty="0">
              <a:solidFill>
                <a:schemeClr val="tx2"/>
              </a:solidFill>
              <a:latin typeface="Kobern" panose="00000500000000000000" pitchFamily="50" charset="0"/>
              <a:ea typeface="Aptos" panose="020B0004020202020204" pitchFamily="34" charset="0"/>
              <a:cs typeface="Times New Roman" panose="02020603050405020304" pitchFamily="18" charset="0"/>
            </a:endParaRPr>
          </a:p>
          <a:p>
            <a:pPr algn="just">
              <a:lnSpc>
                <a:spcPct val="115000"/>
              </a:lnSpc>
              <a:spcAft>
                <a:spcPts val="1067"/>
              </a:spcAft>
              <a:tabLst>
                <a:tab pos="609570" algn="l"/>
              </a:tabLst>
            </a:pPr>
            <a:r>
              <a:rPr lang="en-IN" sz="2000" kern="100" dirty="0">
                <a:solidFill>
                  <a:schemeClr val="tx2"/>
                </a:solidFill>
                <a:latin typeface="Kobern" panose="00000500000000000000" pitchFamily="50" charset="0"/>
                <a:ea typeface="Arial" panose="020B0604020202020204" pitchFamily="34" charset="0"/>
                <a:cs typeface="Times New Roman" panose="02020603050405020304" pitchFamily="18" charset="0"/>
              </a:rPr>
              <a:t>Appeal disposed off relying on </a:t>
            </a:r>
            <a:r>
              <a:rPr lang="en-IN" sz="2000" i="1" kern="100" dirty="0">
                <a:solidFill>
                  <a:schemeClr val="tx2"/>
                </a:solidFill>
                <a:latin typeface="Kobern" panose="00000500000000000000" pitchFamily="50" charset="0"/>
                <a:ea typeface="Arial" panose="020B0604020202020204" pitchFamily="34" charset="0"/>
                <a:cs typeface="Times New Roman" panose="02020603050405020304" pitchFamily="18" charset="0"/>
              </a:rPr>
              <a:t>Jyoti Construction (Orissa HC</a:t>
            </a:r>
            <a:r>
              <a:rPr lang="en-IN" sz="2000" kern="100" dirty="0">
                <a:solidFill>
                  <a:schemeClr val="tx2"/>
                </a:solidFill>
                <a:latin typeface="Kobern" panose="00000500000000000000" pitchFamily="50" charset="0"/>
                <a:ea typeface="Arial" panose="020B0604020202020204" pitchFamily="34" charset="0"/>
                <a:cs typeface="Times New Roman" panose="02020603050405020304" pitchFamily="18" charset="0"/>
              </a:rPr>
              <a:t>) which held that ECL cannot be used for payment of pre-deposit </a:t>
            </a:r>
            <a:endParaRPr lang="en-IN" sz="2000" kern="100" dirty="0">
              <a:solidFill>
                <a:schemeClr val="tx2"/>
              </a:solidFill>
              <a:latin typeface="Kobern" panose="00000500000000000000" pitchFamily="50" charset="0"/>
              <a:ea typeface="Aptos" panose="020B0004020202020204" pitchFamily="34" charset="0"/>
              <a:cs typeface="Times New Roman" panose="02020603050405020304" pitchFamily="18" charset="0"/>
            </a:endParaRPr>
          </a:p>
          <a:p>
            <a:pPr marL="0" indent="0" algn="just">
              <a:lnSpc>
                <a:spcPct val="115000"/>
              </a:lnSpc>
              <a:spcAft>
                <a:spcPts val="1067"/>
              </a:spcAft>
              <a:buNone/>
              <a:tabLst>
                <a:tab pos="609570" algn="l"/>
              </a:tabLst>
            </a:pPr>
            <a:r>
              <a:rPr lang="en-IN" sz="2000" b="1" kern="100" dirty="0">
                <a:solidFill>
                  <a:schemeClr val="tx2"/>
                </a:solidFill>
                <a:latin typeface="Kobern" panose="00000500000000000000" pitchFamily="50" charset="0"/>
                <a:ea typeface="Arial" panose="020B0604020202020204" pitchFamily="34" charset="0"/>
                <a:cs typeface="Times New Roman" panose="02020603050405020304" pitchFamily="18" charset="0"/>
              </a:rPr>
              <a:t>Held: </a:t>
            </a:r>
            <a:r>
              <a:rPr lang="en-US" sz="2000" b="1" kern="100" dirty="0">
                <a:solidFill>
                  <a:schemeClr val="tx2"/>
                </a:solidFill>
                <a:latin typeface="Kobern" panose="00000500000000000000" pitchFamily="50" charset="0"/>
                <a:ea typeface="Arial" panose="020B0604020202020204" pitchFamily="34" charset="0"/>
                <a:cs typeface="Times New Roman" panose="02020603050405020304" pitchFamily="18" charset="0"/>
              </a:rPr>
              <a:t>P</a:t>
            </a:r>
            <a:r>
              <a:rPr lang="en-US" sz="2000" b="1" dirty="0">
                <a:solidFill>
                  <a:schemeClr val="tx2"/>
                </a:solidFill>
                <a:latin typeface="Kobern" panose="00000500000000000000" pitchFamily="50" charset="0"/>
              </a:rPr>
              <a:t>etitioner may utilize the amount available in the Electronic Credit Ledger to pay the 10% of Tax in dispute as prescribed under Section 107(6) of the CGST Act</a:t>
            </a:r>
            <a:endParaRPr lang="en-IN" sz="2000" b="1" kern="100" dirty="0">
              <a:solidFill>
                <a:schemeClr val="tx2"/>
              </a:solidFill>
              <a:latin typeface="Kobern" panose="00000500000000000000" pitchFamily="50" charset="0"/>
              <a:ea typeface="Arial" panose="020B0604020202020204" pitchFamily="34" charset="0"/>
              <a:cs typeface="Times New Roman" panose="02020603050405020304" pitchFamily="18" charset="0"/>
            </a:endParaRPr>
          </a:p>
          <a:p>
            <a:pPr algn="just">
              <a:lnSpc>
                <a:spcPct val="115000"/>
              </a:lnSpc>
              <a:spcAft>
                <a:spcPts val="1067"/>
              </a:spcAft>
              <a:tabLst>
                <a:tab pos="609570" algn="l"/>
              </a:tabLst>
            </a:pPr>
            <a:r>
              <a:rPr lang="en-US" sz="2000" dirty="0">
                <a:solidFill>
                  <a:schemeClr val="tx2"/>
                </a:solidFill>
                <a:latin typeface="Kobern" panose="00000500000000000000" pitchFamily="50" charset="0"/>
              </a:rPr>
              <a:t>Court relied on ratio of Bombay HC in </a:t>
            </a:r>
            <a:r>
              <a:rPr lang="en-US" sz="2000" b="1" dirty="0">
                <a:solidFill>
                  <a:schemeClr val="tx2"/>
                </a:solidFill>
                <a:latin typeface="Kobern" panose="00000500000000000000" pitchFamily="50" charset="0"/>
              </a:rPr>
              <a:t>Oasis Realty</a:t>
            </a:r>
            <a:r>
              <a:rPr lang="en-US" sz="2000" dirty="0">
                <a:solidFill>
                  <a:schemeClr val="tx2"/>
                </a:solidFill>
                <a:latin typeface="Kobern" panose="00000500000000000000" pitchFamily="50" charset="0"/>
              </a:rPr>
              <a:t> (supra) and circular dated 6th July 2022 </a:t>
            </a:r>
          </a:p>
          <a:p>
            <a:pPr algn="just">
              <a:lnSpc>
                <a:spcPct val="115000"/>
              </a:lnSpc>
              <a:spcAft>
                <a:spcPts val="1067"/>
              </a:spcAft>
              <a:tabLst>
                <a:tab pos="609570" algn="l"/>
              </a:tabLst>
            </a:pPr>
            <a:r>
              <a:rPr lang="en-US" sz="2000" dirty="0">
                <a:solidFill>
                  <a:schemeClr val="tx2"/>
                </a:solidFill>
                <a:latin typeface="Kobern" panose="00000500000000000000" pitchFamily="50" charset="0"/>
              </a:rPr>
              <a:t>Petitioner to undertake that it shall debit ECL within 2 weeks of order uploaded towards 10% payable u/s 107(6) </a:t>
            </a:r>
          </a:p>
          <a:p>
            <a:pPr marL="0" indent="0">
              <a:buNone/>
            </a:pPr>
            <a:r>
              <a:rPr lang="en-GB" sz="2000" b="1" dirty="0">
                <a:latin typeface="Kobern" panose="00000500000000000000" pitchFamily="50" charset="0"/>
              </a:rPr>
              <a:t>Other favourable decisions:</a:t>
            </a:r>
          </a:p>
          <a:p>
            <a:pPr algn="just">
              <a:lnSpc>
                <a:spcPct val="115000"/>
              </a:lnSpc>
              <a:spcAft>
                <a:spcPts val="1067"/>
              </a:spcAft>
              <a:tabLst>
                <a:tab pos="609570" algn="l"/>
              </a:tabLst>
            </a:pPr>
            <a:r>
              <a:rPr lang="en-IN" sz="2000" b="1" dirty="0">
                <a:solidFill>
                  <a:schemeClr val="accent3"/>
                </a:solidFill>
                <a:latin typeface="Kobern" panose="00000500000000000000" pitchFamily="50" charset="0"/>
              </a:rPr>
              <a:t>L&amp;T vs. Joint Commissioner (ST) – (2023-VIL-589)-  Madras HC </a:t>
            </a:r>
          </a:p>
          <a:p>
            <a:pPr algn="just">
              <a:lnSpc>
                <a:spcPct val="115000"/>
              </a:lnSpc>
              <a:spcAft>
                <a:spcPts val="1067"/>
              </a:spcAft>
              <a:tabLst>
                <a:tab pos="609570" algn="l"/>
              </a:tabLst>
            </a:pPr>
            <a:r>
              <a:rPr lang="en-IN" sz="2000" b="1" dirty="0">
                <a:solidFill>
                  <a:schemeClr val="accent3"/>
                </a:solidFill>
                <a:latin typeface="Kobern" panose="00000500000000000000" pitchFamily="50" charset="0"/>
              </a:rPr>
              <a:t>M/s Kiran Motors vs. Add. Commissioner of CT &amp; GST (Appeal) – (2023-VIL-569-ORI) Orissa HC </a:t>
            </a:r>
          </a:p>
          <a:p>
            <a:pPr algn="just">
              <a:lnSpc>
                <a:spcPct val="115000"/>
              </a:lnSpc>
              <a:spcAft>
                <a:spcPts val="1067"/>
              </a:spcAft>
              <a:tabLst>
                <a:tab pos="609570" algn="l"/>
              </a:tabLst>
            </a:pPr>
            <a:endParaRPr lang="en-US" sz="2000" dirty="0">
              <a:solidFill>
                <a:srgbClr val="000000"/>
              </a:solidFill>
              <a:latin typeface="Kobern" panose="00000500000000000000" pitchFamily="50" charset="0"/>
            </a:endParaRPr>
          </a:p>
          <a:p>
            <a:endParaRPr lang="en-IN" dirty="0"/>
          </a:p>
        </p:txBody>
      </p:sp>
      <p:sp>
        <p:nvSpPr>
          <p:cNvPr id="3" name="Text Placeholder 2">
            <a:extLst>
              <a:ext uri="{FF2B5EF4-FFF2-40B4-BE49-F238E27FC236}">
                <a16:creationId xmlns:a16="http://schemas.microsoft.com/office/drawing/2014/main" id="{38C397A7-30B0-CA44-0A9B-49BBA8E584DF}"/>
              </a:ext>
            </a:extLst>
          </p:cNvPr>
          <p:cNvSpPr>
            <a:spLocks noGrp="1"/>
          </p:cNvSpPr>
          <p:nvPr>
            <p:ph type="body" sz="quarter" idx="10"/>
          </p:nvPr>
        </p:nvSpPr>
        <p:spPr/>
        <p:txBody>
          <a:bodyPr/>
          <a:lstStyle/>
          <a:p>
            <a:r>
              <a:rPr lang="en-US" b="1" dirty="0"/>
              <a:t>Shiv Crackers vs. Chief Commissioner of CGST and C.E. (2024-VIL-245-GUJ)</a:t>
            </a:r>
            <a:endParaRPr lang="en-IN" b="1" dirty="0"/>
          </a:p>
        </p:txBody>
      </p:sp>
      <p:sp>
        <p:nvSpPr>
          <p:cNvPr id="4" name="Text Placeholder 3">
            <a:extLst>
              <a:ext uri="{FF2B5EF4-FFF2-40B4-BE49-F238E27FC236}">
                <a16:creationId xmlns:a16="http://schemas.microsoft.com/office/drawing/2014/main" id="{43CCFF40-03C0-E57D-CA7B-C1B339C90FD3}"/>
              </a:ext>
            </a:extLst>
          </p:cNvPr>
          <p:cNvSpPr>
            <a:spLocks noGrp="1"/>
          </p:cNvSpPr>
          <p:nvPr>
            <p:ph type="body" sz="quarter" idx="12"/>
          </p:nvPr>
        </p:nvSpPr>
        <p:spPr>
          <a:xfrm>
            <a:off x="513428" y="653113"/>
            <a:ext cx="11145600" cy="768085"/>
          </a:xfrm>
        </p:spPr>
        <p:txBody>
          <a:bodyPr>
            <a:normAutofit fontScale="92500"/>
          </a:bodyPr>
          <a:lstStyle/>
          <a:p>
            <a:r>
              <a:rPr lang="en-US" b="1" dirty="0"/>
              <a:t>Pre-deposit: Payment can be made through Credit Ledger</a:t>
            </a:r>
            <a:endParaRPr lang="en-IN" b="1" dirty="0"/>
          </a:p>
        </p:txBody>
      </p:sp>
    </p:spTree>
    <p:extLst>
      <p:ext uri="{BB962C8B-B14F-4D97-AF65-F5344CB8AC3E}">
        <p14:creationId xmlns:p14="http://schemas.microsoft.com/office/powerpoint/2010/main" val="3564120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A63236-9BF9-30EC-4826-1E8FEAF5D770}"/>
              </a:ext>
            </a:extLst>
          </p:cNvPr>
          <p:cNvSpPr>
            <a:spLocks noGrp="1"/>
          </p:cNvSpPr>
          <p:nvPr>
            <p:ph type="body" sz="quarter" idx="11"/>
          </p:nvPr>
        </p:nvSpPr>
        <p:spPr>
          <a:xfrm>
            <a:off x="532972" y="1979685"/>
            <a:ext cx="11323669" cy="2898629"/>
          </a:xfrm>
        </p:spPr>
        <p:txBody>
          <a:bodyPr/>
          <a:lstStyle/>
          <a:p>
            <a:pPr marL="0" lvl="1" indent="114294" algn="just">
              <a:buClr>
                <a:schemeClr val="bg1">
                  <a:lumMod val="50000"/>
                </a:schemeClr>
              </a:buClr>
              <a:buNone/>
            </a:pPr>
            <a:r>
              <a:rPr lang="en-IN" sz="2000" b="1" dirty="0">
                <a:solidFill>
                  <a:schemeClr val="tx1"/>
                </a:solidFill>
                <a:latin typeface="Kobern" panose="00000500000000000000" pitchFamily="50" charset="0"/>
              </a:rPr>
              <a:t>Patna HC’s observations:</a:t>
            </a:r>
          </a:p>
          <a:p>
            <a:pPr lvl="1" algn="just">
              <a:buClr>
                <a:schemeClr val="bg1">
                  <a:lumMod val="50000"/>
                </a:schemeClr>
              </a:buClr>
              <a:buFont typeface="Arial" panose="020B0604020202020204" pitchFamily="34" charset="0"/>
              <a:buChar char="•"/>
            </a:pPr>
            <a:r>
              <a:rPr lang="en-IN" sz="2000" dirty="0">
                <a:solidFill>
                  <a:schemeClr val="tx1"/>
                </a:solidFill>
                <a:latin typeface="Kobern" panose="00000500000000000000" pitchFamily="50" charset="0"/>
              </a:rPr>
              <a:t>Section 49(4) of BGST Act only allows for making payment towards output tax</a:t>
            </a:r>
          </a:p>
          <a:p>
            <a:pPr lvl="1" algn="just">
              <a:buClr>
                <a:schemeClr val="bg1">
                  <a:lumMod val="50000"/>
                </a:schemeClr>
              </a:buClr>
              <a:buFont typeface="Arial" panose="020B0604020202020204" pitchFamily="34" charset="0"/>
              <a:buChar char="•"/>
            </a:pPr>
            <a:r>
              <a:rPr lang="en-IN" sz="2000" dirty="0">
                <a:solidFill>
                  <a:schemeClr val="tx1"/>
                </a:solidFill>
                <a:latin typeface="Kobern" panose="00000500000000000000" pitchFamily="50" charset="0"/>
              </a:rPr>
              <a:t>Section 107 - language used in section “</a:t>
            </a:r>
            <a:r>
              <a:rPr lang="en-IN" sz="2000" b="1" u="sng" dirty="0">
                <a:solidFill>
                  <a:schemeClr val="accent3"/>
                </a:solidFill>
                <a:latin typeface="Kobern" panose="00000500000000000000" pitchFamily="50" charset="0"/>
              </a:rPr>
              <a:t>sum equal to</a:t>
            </a:r>
            <a:r>
              <a:rPr lang="en-IN" sz="2000" dirty="0">
                <a:solidFill>
                  <a:schemeClr val="accent3"/>
                </a:solidFill>
                <a:latin typeface="Kobern" panose="00000500000000000000" pitchFamily="50" charset="0"/>
              </a:rPr>
              <a:t> </a:t>
            </a:r>
            <a:r>
              <a:rPr lang="en-IN" sz="2000" dirty="0">
                <a:solidFill>
                  <a:schemeClr val="tx1"/>
                </a:solidFill>
                <a:latin typeface="Kobern" panose="00000500000000000000" pitchFamily="50" charset="0"/>
              </a:rPr>
              <a:t>10%” and not “10% of remaining amount” [Bombay HC Oasis disagreed with]</a:t>
            </a:r>
          </a:p>
          <a:p>
            <a:pPr lvl="1" algn="just">
              <a:buClr>
                <a:schemeClr val="bg1">
                  <a:lumMod val="50000"/>
                </a:schemeClr>
              </a:buClr>
              <a:buFont typeface="Arial" panose="020B0604020202020204" pitchFamily="34" charset="0"/>
              <a:buChar char="•"/>
            </a:pPr>
            <a:r>
              <a:rPr lang="en-IN" sz="2000" dirty="0">
                <a:solidFill>
                  <a:schemeClr val="tx1"/>
                </a:solidFill>
                <a:latin typeface="Kobern" panose="00000500000000000000" pitchFamily="50" charset="0"/>
              </a:rPr>
              <a:t>When a </a:t>
            </a:r>
            <a:r>
              <a:rPr lang="en-GB" sz="2000" dirty="0">
                <a:solidFill>
                  <a:schemeClr val="tx1"/>
                </a:solidFill>
                <a:latin typeface="Kobern" panose="00000500000000000000" pitchFamily="50" charset="0"/>
              </a:rPr>
              <a:t>statute provides for doing of a thing in a particular manner, all other methods are expressly excluded </a:t>
            </a:r>
          </a:p>
          <a:p>
            <a:pPr lvl="1" algn="just">
              <a:buClr>
                <a:schemeClr val="bg1">
                  <a:lumMod val="50000"/>
                </a:schemeClr>
              </a:buClr>
              <a:buFont typeface="Arial" panose="020B0604020202020204" pitchFamily="34" charset="0"/>
              <a:buChar char="•"/>
            </a:pPr>
            <a:r>
              <a:rPr lang="en-GB" sz="2000" dirty="0">
                <a:solidFill>
                  <a:schemeClr val="tx1"/>
                </a:solidFill>
                <a:latin typeface="Kobern" panose="00000500000000000000" pitchFamily="50" charset="0"/>
              </a:rPr>
              <a:t>SC stayed operation of order (para 77 &amp; 78)</a:t>
            </a:r>
          </a:p>
        </p:txBody>
      </p:sp>
      <p:sp>
        <p:nvSpPr>
          <p:cNvPr id="3" name="Text Placeholder 2">
            <a:extLst>
              <a:ext uri="{FF2B5EF4-FFF2-40B4-BE49-F238E27FC236}">
                <a16:creationId xmlns:a16="http://schemas.microsoft.com/office/drawing/2014/main" id="{21E19FFC-8B59-8135-633D-399A608015D2}"/>
              </a:ext>
            </a:extLst>
          </p:cNvPr>
          <p:cNvSpPr>
            <a:spLocks noGrp="1"/>
          </p:cNvSpPr>
          <p:nvPr>
            <p:ph type="body" sz="quarter" idx="10"/>
          </p:nvPr>
        </p:nvSpPr>
        <p:spPr/>
        <p:txBody>
          <a:bodyPr/>
          <a:lstStyle/>
          <a:p>
            <a:r>
              <a:rPr lang="en-US" b="1" dirty="0"/>
              <a:t>Flipkart Internet Pvt Ltd vs, The State of Bihar – (2023-VIL-927-PAT)</a:t>
            </a:r>
            <a:endParaRPr lang="en-IN" b="1" dirty="0"/>
          </a:p>
        </p:txBody>
      </p:sp>
      <p:sp>
        <p:nvSpPr>
          <p:cNvPr id="4" name="Text Placeholder 3">
            <a:extLst>
              <a:ext uri="{FF2B5EF4-FFF2-40B4-BE49-F238E27FC236}">
                <a16:creationId xmlns:a16="http://schemas.microsoft.com/office/drawing/2014/main" id="{2526548D-A348-BC2A-8542-CC8A521A3F5B}"/>
              </a:ext>
            </a:extLst>
          </p:cNvPr>
          <p:cNvSpPr>
            <a:spLocks noGrp="1"/>
          </p:cNvSpPr>
          <p:nvPr>
            <p:ph type="body" sz="quarter" idx="12"/>
          </p:nvPr>
        </p:nvSpPr>
        <p:spPr>
          <a:xfrm>
            <a:off x="513428" y="552775"/>
            <a:ext cx="11145600" cy="768085"/>
          </a:xfrm>
        </p:spPr>
        <p:txBody>
          <a:bodyPr/>
          <a:lstStyle/>
          <a:p>
            <a:r>
              <a:rPr lang="en-IN" sz="3200" b="1" dirty="0"/>
              <a:t>Payment of pre-deposit using Credit Ledger </a:t>
            </a:r>
          </a:p>
        </p:txBody>
      </p:sp>
    </p:spTree>
    <p:extLst>
      <p:ext uri="{BB962C8B-B14F-4D97-AF65-F5344CB8AC3E}">
        <p14:creationId xmlns:p14="http://schemas.microsoft.com/office/powerpoint/2010/main" val="6337283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7F9CF-F6C3-C024-99BA-589BB6C76CF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75C42CB-183E-DC39-DF3A-9080C581BE2A}"/>
              </a:ext>
            </a:extLst>
          </p:cNvPr>
          <p:cNvSpPr>
            <a:spLocks noGrp="1"/>
          </p:cNvSpPr>
          <p:nvPr>
            <p:ph type="body" sz="quarter" idx="13"/>
          </p:nvPr>
        </p:nvSpPr>
        <p:spPr>
          <a:xfrm>
            <a:off x="532971" y="1508787"/>
            <a:ext cx="11137236" cy="4642632"/>
          </a:xfrm>
        </p:spPr>
        <p:txBody>
          <a:bodyPr/>
          <a:lstStyle/>
          <a:p>
            <a:pPr algn="just"/>
            <a:r>
              <a:rPr lang="en-IN" sz="2000" dirty="0">
                <a:latin typeface="Kobern" panose="00000500000000000000" pitchFamily="50" charset="0"/>
              </a:rPr>
              <a:t>Section 49(4) of CGST Act, 2017</a:t>
            </a:r>
          </a:p>
          <a:p>
            <a:pPr algn="just"/>
            <a:r>
              <a:rPr lang="en-US" sz="2000" i="1" dirty="0">
                <a:latin typeface="Kobern" panose="00000500000000000000" pitchFamily="50" charset="0"/>
              </a:rPr>
              <a:t>(4) The amount available in the electronic credit ledger may be used </a:t>
            </a:r>
            <a:r>
              <a:rPr lang="en-US" sz="2000" b="1" i="1" u="sng" dirty="0">
                <a:solidFill>
                  <a:schemeClr val="accent3"/>
                </a:solidFill>
                <a:latin typeface="Kobern" panose="00000500000000000000" pitchFamily="50" charset="0"/>
              </a:rPr>
              <a:t>for making any payment towards output tax </a:t>
            </a:r>
            <a:r>
              <a:rPr lang="en-US" sz="2000" i="1" dirty="0">
                <a:latin typeface="Kobern" panose="00000500000000000000" pitchFamily="50" charset="0"/>
              </a:rPr>
              <a:t>under this Act or under the Integrated Goods and Services Tax Act in such manner and subject to such conditions 5[and restrictions] and within such time as may be prescribed.</a:t>
            </a:r>
          </a:p>
          <a:p>
            <a:pPr algn="just"/>
            <a:r>
              <a:rPr lang="en-IN" sz="2000" dirty="0">
                <a:latin typeface="Kobern" panose="00000500000000000000" pitchFamily="50" charset="0"/>
              </a:rPr>
              <a:t>Difference between “</a:t>
            </a:r>
            <a:r>
              <a:rPr lang="en-IN" sz="2000" dirty="0">
                <a:solidFill>
                  <a:schemeClr val="accent3"/>
                </a:solidFill>
                <a:latin typeface="Kobern" panose="00000500000000000000" pitchFamily="50" charset="0"/>
              </a:rPr>
              <a:t>entertainment of appeal</a:t>
            </a:r>
            <a:r>
              <a:rPr lang="en-IN" sz="2000" dirty="0">
                <a:latin typeface="Kobern" panose="00000500000000000000" pitchFamily="50" charset="0"/>
              </a:rPr>
              <a:t>” and “</a:t>
            </a:r>
            <a:r>
              <a:rPr lang="en-IN" sz="2000" dirty="0">
                <a:solidFill>
                  <a:schemeClr val="accent3"/>
                </a:solidFill>
                <a:latin typeface="Kobern" panose="00000500000000000000" pitchFamily="50" charset="0"/>
              </a:rPr>
              <a:t>filing of appeal</a:t>
            </a:r>
            <a:r>
              <a:rPr lang="en-IN" sz="2000" dirty="0">
                <a:latin typeface="Kobern" panose="00000500000000000000" pitchFamily="50" charset="0"/>
              </a:rPr>
              <a:t>”</a:t>
            </a:r>
          </a:p>
          <a:p>
            <a:pPr algn="just"/>
            <a:r>
              <a:rPr lang="en-IN" sz="2000" b="1" dirty="0" err="1">
                <a:solidFill>
                  <a:schemeClr val="accent3"/>
                </a:solidFill>
                <a:latin typeface="Kobern" panose="00000500000000000000" pitchFamily="50" charset="0"/>
              </a:rPr>
              <a:t>Yasho</a:t>
            </a:r>
            <a:r>
              <a:rPr lang="en-IN" sz="2000" b="1" dirty="0">
                <a:solidFill>
                  <a:schemeClr val="accent3"/>
                </a:solidFill>
                <a:latin typeface="Kobern" panose="00000500000000000000" pitchFamily="50" charset="0"/>
              </a:rPr>
              <a:t> Industries 2024-VIL-1156-GUJ </a:t>
            </a:r>
            <a:r>
              <a:rPr lang="en-IN" sz="2000" dirty="0">
                <a:latin typeface="Kobern" panose="00000500000000000000" pitchFamily="50" charset="0"/>
              </a:rPr>
              <a:t>– It is held that ITC ledger can be used for making pre-deposit</a:t>
            </a:r>
          </a:p>
          <a:p>
            <a:pPr algn="just"/>
            <a:r>
              <a:rPr lang="en-IN" sz="2000" dirty="0">
                <a:latin typeface="Kobern" panose="00000500000000000000" pitchFamily="50" charset="0"/>
              </a:rPr>
              <a:t>Matter is pending before Hon’ble Supreme Court in case of Flipkart</a:t>
            </a:r>
          </a:p>
          <a:p>
            <a:pPr algn="just"/>
            <a:r>
              <a:rPr lang="en-IN" sz="2000" dirty="0">
                <a:latin typeface="Kobern" panose="00000500000000000000" pitchFamily="50" charset="0"/>
              </a:rPr>
              <a:t>Decision of Yasho Industries now affirmed by Hon’ble Supreme Court </a:t>
            </a:r>
            <a:r>
              <a:rPr lang="en-IN" sz="2000" b="1" dirty="0">
                <a:solidFill>
                  <a:schemeClr val="accent3"/>
                </a:solidFill>
                <a:latin typeface="Kobern" panose="00000500000000000000" pitchFamily="50" charset="0"/>
              </a:rPr>
              <a:t>2025-VIL-33-SC</a:t>
            </a:r>
          </a:p>
        </p:txBody>
      </p:sp>
      <p:sp>
        <p:nvSpPr>
          <p:cNvPr id="3" name="Text Placeholder 2">
            <a:extLst>
              <a:ext uri="{FF2B5EF4-FFF2-40B4-BE49-F238E27FC236}">
                <a16:creationId xmlns:a16="http://schemas.microsoft.com/office/drawing/2014/main" id="{AB542193-E86B-6712-088C-F4E980F192E5}"/>
              </a:ext>
            </a:extLst>
          </p:cNvPr>
          <p:cNvSpPr>
            <a:spLocks noGrp="1"/>
          </p:cNvSpPr>
          <p:nvPr>
            <p:ph type="body" sz="quarter" idx="12"/>
          </p:nvPr>
        </p:nvSpPr>
        <p:spPr>
          <a:xfrm>
            <a:off x="527381" y="585405"/>
            <a:ext cx="11137237" cy="768085"/>
          </a:xfrm>
        </p:spPr>
        <p:txBody>
          <a:bodyPr/>
          <a:lstStyle/>
          <a:p>
            <a:r>
              <a:rPr lang="en-IN" sz="3200" b="1" dirty="0">
                <a:latin typeface="Kobern" panose="00000500000000000000" pitchFamily="50" charset="0"/>
              </a:rPr>
              <a:t>Pre-deposit from ITC ledger to file appeal</a:t>
            </a:r>
          </a:p>
        </p:txBody>
      </p:sp>
    </p:spTree>
    <p:extLst>
      <p:ext uri="{BB962C8B-B14F-4D97-AF65-F5344CB8AC3E}">
        <p14:creationId xmlns:p14="http://schemas.microsoft.com/office/powerpoint/2010/main" val="2384157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2FFD4-5F9A-ACAE-2A92-A1E87E61DE8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801EFB-E024-FB87-8161-1F281FE48E86}"/>
              </a:ext>
            </a:extLst>
          </p:cNvPr>
          <p:cNvSpPr>
            <a:spLocks noGrp="1"/>
          </p:cNvSpPr>
          <p:nvPr>
            <p:ph type="body" sz="quarter" idx="13"/>
          </p:nvPr>
        </p:nvSpPr>
        <p:spPr>
          <a:xfrm>
            <a:off x="532971" y="1508787"/>
            <a:ext cx="11137236" cy="4642632"/>
          </a:xfrm>
        </p:spPr>
        <p:txBody>
          <a:bodyPr/>
          <a:lstStyle/>
          <a:p>
            <a:pPr algn="just"/>
            <a:r>
              <a:rPr lang="en-IN" dirty="0">
                <a:latin typeface="Kobern" panose="00000500000000000000" pitchFamily="50" charset="0"/>
              </a:rPr>
              <a:t>One show cause notice is issued covering many financial years</a:t>
            </a:r>
          </a:p>
          <a:p>
            <a:pPr algn="just"/>
            <a:r>
              <a:rPr lang="en-IN" b="1" dirty="0">
                <a:solidFill>
                  <a:schemeClr val="accent3"/>
                </a:solidFill>
                <a:latin typeface="Kobern" panose="00000500000000000000" pitchFamily="50" charset="0"/>
              </a:rPr>
              <a:t>Uno Minda Limited – 2024 – VIL – 1055 – Madras</a:t>
            </a:r>
          </a:p>
          <a:p>
            <a:pPr algn="just"/>
            <a:r>
              <a:rPr lang="en-IN" b="1" dirty="0">
                <a:solidFill>
                  <a:schemeClr val="accent3"/>
                </a:solidFill>
                <a:latin typeface="Kobern" panose="00000500000000000000" pitchFamily="50" charset="0"/>
              </a:rPr>
              <a:t>Titan Company Ltd. 2024 – VIL – 19 – Madras</a:t>
            </a:r>
          </a:p>
          <a:p>
            <a:pPr algn="just"/>
            <a:r>
              <a:rPr lang="en-IN" dirty="0">
                <a:latin typeface="Kobern" panose="00000500000000000000" pitchFamily="50" charset="0"/>
              </a:rPr>
              <a:t>Hon’ble Court has held that as per provisions of Section 73 of the CGST Act, 2017 bunching of show cause notice is not permitted</a:t>
            </a:r>
          </a:p>
          <a:p>
            <a:pPr algn="just"/>
            <a:r>
              <a:rPr lang="en-IN" dirty="0">
                <a:latin typeface="Kobern" panose="00000500000000000000" pitchFamily="50" charset="0"/>
              </a:rPr>
              <a:t>Under Section 73 the time limit to pass the order is specific to every assessment year</a:t>
            </a:r>
          </a:p>
          <a:p>
            <a:pPr algn="just"/>
            <a:r>
              <a:rPr lang="en-IN" dirty="0">
                <a:latin typeface="Kobern" panose="00000500000000000000" pitchFamily="50" charset="0"/>
              </a:rPr>
              <a:t>Show cause notice having multiple years was set aside and revenue department directed to issue fresh notice for each assessment year</a:t>
            </a:r>
          </a:p>
          <a:p>
            <a:pPr algn="just"/>
            <a:r>
              <a:rPr lang="en-IN" b="1" dirty="0" err="1">
                <a:solidFill>
                  <a:schemeClr val="accent3"/>
                </a:solidFill>
                <a:latin typeface="Kobern" panose="00000500000000000000" pitchFamily="50" charset="0"/>
              </a:rPr>
              <a:t>Vadakkot</a:t>
            </a:r>
            <a:r>
              <a:rPr lang="en-IN" b="1" dirty="0">
                <a:solidFill>
                  <a:schemeClr val="accent3"/>
                </a:solidFill>
                <a:latin typeface="Kobern" panose="00000500000000000000" pitchFamily="50" charset="0"/>
              </a:rPr>
              <a:t> </a:t>
            </a:r>
            <a:r>
              <a:rPr lang="en-IN" b="1" dirty="0" err="1">
                <a:solidFill>
                  <a:schemeClr val="accent3"/>
                </a:solidFill>
                <a:latin typeface="Kobern" panose="00000500000000000000" pitchFamily="50" charset="0"/>
              </a:rPr>
              <a:t>Chackoo</a:t>
            </a:r>
            <a:r>
              <a:rPr lang="en-IN" b="1" dirty="0">
                <a:solidFill>
                  <a:schemeClr val="accent3"/>
                </a:solidFill>
                <a:latin typeface="Kobern" panose="00000500000000000000" pitchFamily="50" charset="0"/>
              </a:rPr>
              <a:t> </a:t>
            </a:r>
            <a:r>
              <a:rPr lang="en-IN" b="1" dirty="0" err="1">
                <a:solidFill>
                  <a:schemeClr val="accent3"/>
                </a:solidFill>
                <a:latin typeface="Kobern" panose="00000500000000000000" pitchFamily="50" charset="0"/>
              </a:rPr>
              <a:t>Devassy</a:t>
            </a:r>
            <a:r>
              <a:rPr lang="en-IN" b="1" dirty="0">
                <a:solidFill>
                  <a:schemeClr val="accent3"/>
                </a:solidFill>
                <a:latin typeface="Kobern" panose="00000500000000000000" pitchFamily="50" charset="0"/>
              </a:rPr>
              <a:t> 2024-VIL-404-Kerala</a:t>
            </a:r>
          </a:p>
        </p:txBody>
      </p:sp>
      <p:sp>
        <p:nvSpPr>
          <p:cNvPr id="3" name="Text Placeholder 2">
            <a:extLst>
              <a:ext uri="{FF2B5EF4-FFF2-40B4-BE49-F238E27FC236}">
                <a16:creationId xmlns:a16="http://schemas.microsoft.com/office/drawing/2014/main" id="{34CC7A2F-43C7-0761-AF33-384713A38B22}"/>
              </a:ext>
            </a:extLst>
          </p:cNvPr>
          <p:cNvSpPr>
            <a:spLocks noGrp="1"/>
          </p:cNvSpPr>
          <p:nvPr>
            <p:ph type="body" sz="quarter" idx="12"/>
          </p:nvPr>
        </p:nvSpPr>
        <p:spPr>
          <a:xfrm>
            <a:off x="532971" y="706581"/>
            <a:ext cx="11137237" cy="768085"/>
          </a:xfrm>
        </p:spPr>
        <p:txBody>
          <a:bodyPr/>
          <a:lstStyle/>
          <a:p>
            <a:r>
              <a:rPr lang="en-IN" sz="3200" b="1" dirty="0">
                <a:latin typeface="Kobern" panose="00000500000000000000" pitchFamily="50" charset="0"/>
              </a:rPr>
              <a:t>Bunching of Show Cause Notice</a:t>
            </a:r>
          </a:p>
        </p:txBody>
      </p:sp>
    </p:spTree>
    <p:extLst>
      <p:ext uri="{BB962C8B-B14F-4D97-AF65-F5344CB8AC3E}">
        <p14:creationId xmlns:p14="http://schemas.microsoft.com/office/powerpoint/2010/main" val="41864135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EBD8A-DE51-64F5-FFB2-E7A90C27E8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4EC1196-37FE-2ADA-C32E-4D304A533744}"/>
              </a:ext>
            </a:extLst>
          </p:cNvPr>
          <p:cNvSpPr>
            <a:spLocks noGrp="1"/>
          </p:cNvSpPr>
          <p:nvPr>
            <p:ph type="body" sz="quarter" idx="12"/>
          </p:nvPr>
        </p:nvSpPr>
        <p:spPr>
          <a:xfrm>
            <a:off x="910877" y="2443195"/>
            <a:ext cx="10182721" cy="805056"/>
          </a:xfrm>
        </p:spPr>
        <p:txBody>
          <a:bodyPr>
            <a:noAutofit/>
          </a:bodyPr>
          <a:lstStyle/>
          <a:p>
            <a:endParaRPr lang="en-US" sz="3600" b="1" dirty="0">
              <a:latin typeface="Kobern" panose="00000500000000000000" pitchFamily="50" charset="0"/>
              <a:cs typeface="Times New Roman" panose="02020603050405020304" pitchFamily="18" charset="0"/>
            </a:endParaRPr>
          </a:p>
          <a:p>
            <a:r>
              <a:rPr lang="en-US" sz="3600" b="1" dirty="0">
                <a:solidFill>
                  <a:schemeClr val="accent3"/>
                </a:solidFill>
                <a:latin typeface="Kobern" panose="00000500000000000000" pitchFamily="50" charset="0"/>
                <a:cs typeface="Times New Roman" panose="02020603050405020304" pitchFamily="18" charset="0"/>
              </a:rPr>
              <a:t> Transfer of Development Rights by JDA</a:t>
            </a:r>
            <a:endParaRPr lang="en-IN" sz="3600" b="1" dirty="0">
              <a:solidFill>
                <a:schemeClr val="accent3"/>
              </a:solidFill>
              <a:latin typeface="Kobern" panose="00000500000000000000" pitchFamily="50" charset="0"/>
              <a:cs typeface="Times New Roman" panose="02020603050405020304" pitchFamily="18" charset="0"/>
            </a:endParaRPr>
          </a:p>
        </p:txBody>
      </p:sp>
    </p:spTree>
    <p:extLst>
      <p:ext uri="{BB962C8B-B14F-4D97-AF65-F5344CB8AC3E}">
        <p14:creationId xmlns:p14="http://schemas.microsoft.com/office/powerpoint/2010/main" val="4308892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F37EC4-C396-928F-D76C-E5DC84C9AFBD}"/>
              </a:ext>
            </a:extLst>
          </p:cNvPr>
          <p:cNvSpPr>
            <a:spLocks noGrp="1"/>
          </p:cNvSpPr>
          <p:nvPr>
            <p:ph type="body" sz="quarter" idx="11"/>
          </p:nvPr>
        </p:nvSpPr>
        <p:spPr>
          <a:xfrm>
            <a:off x="532972" y="1826609"/>
            <a:ext cx="11418024" cy="4704520"/>
          </a:xfrm>
        </p:spPr>
        <p:txBody>
          <a:bodyPr>
            <a:noAutofit/>
          </a:bodyPr>
          <a:lstStyle/>
          <a:p>
            <a:pPr marL="0" indent="0" algn="just">
              <a:buNone/>
            </a:pPr>
            <a:r>
              <a:rPr lang="en-IN" sz="1600" b="1" u="sng" dirty="0">
                <a:latin typeface="Kobern" panose="00000500000000000000" pitchFamily="50" charset="0"/>
              </a:rPr>
              <a:t>Facts</a:t>
            </a:r>
            <a:r>
              <a:rPr lang="en-IN" sz="1600" b="1" dirty="0">
                <a:latin typeface="Kobern" panose="00000500000000000000" pitchFamily="50" charset="0"/>
              </a:rPr>
              <a:t>: </a:t>
            </a:r>
            <a:r>
              <a:rPr lang="en-IN" sz="1600" dirty="0">
                <a:latin typeface="Kobern" panose="00000500000000000000" pitchFamily="50" charset="0"/>
              </a:rPr>
              <a:t>Constitutional validity of GST on TDR under JDA challenged. </a:t>
            </a:r>
          </a:p>
          <a:p>
            <a:pPr marL="0" indent="0" algn="just">
              <a:buNone/>
            </a:pPr>
            <a:endParaRPr lang="en-IN" sz="700" b="1" dirty="0">
              <a:latin typeface="Kobern" panose="00000500000000000000" pitchFamily="50" charset="0"/>
            </a:endParaRPr>
          </a:p>
          <a:p>
            <a:pPr marL="0" indent="0" algn="just">
              <a:buNone/>
            </a:pPr>
            <a:r>
              <a:rPr lang="en-IN" sz="1600" b="1" u="sng" dirty="0">
                <a:latin typeface="Kobern" panose="00000500000000000000" pitchFamily="50" charset="0"/>
              </a:rPr>
              <a:t>Ground</a:t>
            </a:r>
            <a:r>
              <a:rPr lang="en-IN" sz="1600" b="1" dirty="0">
                <a:latin typeface="Kobern" panose="00000500000000000000" pitchFamily="50" charset="0"/>
              </a:rPr>
              <a:t>:</a:t>
            </a:r>
            <a:r>
              <a:rPr lang="en-IN" sz="1600" dirty="0">
                <a:latin typeface="Kobern" panose="00000500000000000000" pitchFamily="50" charset="0"/>
              </a:rPr>
              <a:t> TDR should be treated as sale of land. Not subject to GST. </a:t>
            </a:r>
          </a:p>
          <a:p>
            <a:pPr marL="0" indent="0" algn="just">
              <a:buNone/>
            </a:pPr>
            <a:endParaRPr lang="en-IN" sz="700" dirty="0">
              <a:latin typeface="Kobern" panose="00000500000000000000" pitchFamily="50" charset="0"/>
            </a:endParaRPr>
          </a:p>
          <a:p>
            <a:pPr marL="0" indent="0" algn="just">
              <a:buNone/>
            </a:pPr>
            <a:r>
              <a:rPr lang="en-IN" sz="1600" b="1" u="sng" dirty="0">
                <a:latin typeface="Kobern" panose="00000500000000000000" pitchFamily="50" charset="0"/>
              </a:rPr>
              <a:t>Held by High Court</a:t>
            </a:r>
            <a:r>
              <a:rPr lang="en-IN" sz="1600" b="1" dirty="0">
                <a:latin typeface="Kobern" panose="00000500000000000000" pitchFamily="50" charset="0"/>
              </a:rPr>
              <a:t>: TDR amenable to GST.</a:t>
            </a:r>
          </a:p>
          <a:p>
            <a:pPr algn="just"/>
            <a:r>
              <a:rPr lang="en-IN" sz="1600" dirty="0">
                <a:latin typeface="Kobern" panose="00000500000000000000" pitchFamily="50" charset="0"/>
              </a:rPr>
              <a:t>No outright sale of land</a:t>
            </a:r>
          </a:p>
          <a:p>
            <a:pPr algn="just"/>
            <a:r>
              <a:rPr lang="en-IN" sz="1600" dirty="0">
                <a:latin typeface="Kobern" panose="00000500000000000000" pitchFamily="50" charset="0"/>
              </a:rPr>
              <a:t>No upfront transfer of rights, title and ownership of land by landowner through JDA</a:t>
            </a:r>
          </a:p>
          <a:p>
            <a:pPr algn="just"/>
            <a:r>
              <a:rPr lang="en-IN" sz="1600" dirty="0">
                <a:latin typeface="Kobern" panose="00000500000000000000" pitchFamily="50" charset="0"/>
              </a:rPr>
              <a:t>Separate conveyance deed to be executed for transfer of undivided share of land</a:t>
            </a:r>
          </a:p>
          <a:p>
            <a:pPr algn="just"/>
            <a:r>
              <a:rPr lang="en-IN" sz="1600" dirty="0">
                <a:latin typeface="Kobern" panose="00000500000000000000" pitchFamily="50" charset="0"/>
              </a:rPr>
              <a:t>Following types of transaction involved:</a:t>
            </a:r>
          </a:p>
          <a:p>
            <a:pPr marL="723865" indent="-370399" algn="just">
              <a:buFont typeface="Wingdings" panose="05000000000000000000" pitchFamily="2" charset="2"/>
              <a:buChar char="Ø"/>
            </a:pPr>
            <a:r>
              <a:rPr lang="en-IN" sz="1600" dirty="0">
                <a:latin typeface="Kobern" panose="00000500000000000000" pitchFamily="50" charset="0"/>
              </a:rPr>
              <a:t>Development rights by landowner to developer;</a:t>
            </a:r>
          </a:p>
          <a:p>
            <a:pPr marL="723865" indent="-370399" algn="just">
              <a:buFont typeface="Wingdings" panose="05000000000000000000" pitchFamily="2" charset="2"/>
              <a:buChar char="Ø"/>
            </a:pPr>
            <a:r>
              <a:rPr lang="en-IN" sz="1600" dirty="0">
                <a:latin typeface="Kobern" panose="00000500000000000000" pitchFamily="50" charset="0"/>
              </a:rPr>
              <a:t>Construction services by the developer to landowner; and</a:t>
            </a:r>
          </a:p>
          <a:p>
            <a:pPr marL="723865" indent="-370399" algn="just">
              <a:buFont typeface="Wingdings" panose="05000000000000000000" pitchFamily="2" charset="2"/>
              <a:buChar char="Ø"/>
            </a:pPr>
            <a:r>
              <a:rPr lang="en-IN" sz="1600" dirty="0">
                <a:latin typeface="Kobern" panose="00000500000000000000" pitchFamily="50" charset="0"/>
              </a:rPr>
              <a:t>Sale to third party buyers.</a:t>
            </a:r>
          </a:p>
          <a:p>
            <a:pPr marL="353466" indent="-353466" algn="just"/>
            <a:r>
              <a:rPr lang="en-IN" sz="1600" dirty="0">
                <a:latin typeface="Kobern" panose="00000500000000000000" pitchFamily="50" charset="0"/>
              </a:rPr>
              <a:t>Supplies are involved. GST payable under Entry 5(b) of Schedule II </a:t>
            </a:r>
          </a:p>
          <a:p>
            <a:pPr marL="0" indent="0" algn="just">
              <a:buNone/>
            </a:pPr>
            <a:endParaRPr lang="en-IN" sz="700" b="1" u="sng" dirty="0">
              <a:latin typeface="Kobern" panose="00000500000000000000" pitchFamily="50" charset="0"/>
            </a:endParaRPr>
          </a:p>
          <a:p>
            <a:pPr marL="0" indent="0" algn="just">
              <a:buNone/>
            </a:pPr>
            <a:r>
              <a:rPr lang="en-IN" sz="1600" b="1" u="sng" dirty="0">
                <a:latin typeface="Kobern" panose="00000500000000000000" pitchFamily="50" charset="0"/>
              </a:rPr>
              <a:t>Supreme Court:</a:t>
            </a:r>
            <a:r>
              <a:rPr lang="en-IN" sz="1600" b="1" dirty="0">
                <a:latin typeface="Kobern" panose="00000500000000000000" pitchFamily="50" charset="0"/>
              </a:rPr>
              <a:t> </a:t>
            </a:r>
            <a:r>
              <a:rPr lang="en-IN" sz="1600" dirty="0">
                <a:latin typeface="Kobern" panose="00000500000000000000" pitchFamily="50" charset="0"/>
              </a:rPr>
              <a:t>Appeal filed. Notice issued. No stay granted.</a:t>
            </a:r>
          </a:p>
          <a:p>
            <a:pPr marL="0" indent="0" algn="just">
              <a:buNone/>
            </a:pPr>
            <a:endParaRPr lang="en-IN" sz="100" dirty="0">
              <a:latin typeface="Kobern" panose="00000500000000000000" pitchFamily="50" charset="0"/>
            </a:endParaRPr>
          </a:p>
          <a:p>
            <a:pPr marL="0" indent="0" algn="just">
              <a:buNone/>
            </a:pPr>
            <a:r>
              <a:rPr lang="en-IN" sz="1600" b="1" u="sng" dirty="0">
                <a:solidFill>
                  <a:srgbClr val="FF0000"/>
                </a:solidFill>
                <a:latin typeface="Kobern" panose="00000500000000000000" pitchFamily="50" charset="0"/>
              </a:rPr>
              <a:t>Point to ponder:</a:t>
            </a:r>
          </a:p>
          <a:p>
            <a:pPr marL="0" indent="0" algn="just">
              <a:buNone/>
            </a:pPr>
            <a:r>
              <a:rPr lang="en-IN" sz="1600" dirty="0">
                <a:latin typeface="Kobern" panose="00000500000000000000" pitchFamily="50" charset="0"/>
              </a:rPr>
              <a:t>Assignment of lease</a:t>
            </a:r>
          </a:p>
        </p:txBody>
      </p:sp>
      <p:sp>
        <p:nvSpPr>
          <p:cNvPr id="3" name="Text Placeholder 2">
            <a:extLst>
              <a:ext uri="{FF2B5EF4-FFF2-40B4-BE49-F238E27FC236}">
                <a16:creationId xmlns:a16="http://schemas.microsoft.com/office/drawing/2014/main" id="{2DC9574B-2EEF-62D6-AD04-4D715D7B3E68}"/>
              </a:ext>
            </a:extLst>
          </p:cNvPr>
          <p:cNvSpPr>
            <a:spLocks noGrp="1"/>
          </p:cNvSpPr>
          <p:nvPr>
            <p:ph type="body" sz="quarter" idx="10"/>
          </p:nvPr>
        </p:nvSpPr>
        <p:spPr>
          <a:xfrm>
            <a:off x="532972" y="1412777"/>
            <a:ext cx="11137237" cy="576064"/>
          </a:xfrm>
        </p:spPr>
        <p:txBody>
          <a:bodyPr/>
          <a:lstStyle/>
          <a:p>
            <a:r>
              <a:rPr lang="en-IN" sz="2133" b="1" dirty="0" err="1">
                <a:latin typeface="Kobern" panose="00000500000000000000" pitchFamily="50" charset="0"/>
              </a:rPr>
              <a:t>Prahitha</a:t>
            </a:r>
            <a:r>
              <a:rPr lang="en-IN" sz="2133" b="1" dirty="0">
                <a:latin typeface="Kobern" panose="00000500000000000000" pitchFamily="50" charset="0"/>
              </a:rPr>
              <a:t> Constructions </a:t>
            </a:r>
            <a:r>
              <a:rPr lang="en-IN" sz="2133" b="1" dirty="0" err="1">
                <a:latin typeface="Kobern" panose="00000500000000000000" pitchFamily="50" charset="0"/>
              </a:rPr>
              <a:t>Pvt.</a:t>
            </a:r>
            <a:r>
              <a:rPr lang="en-IN" sz="2133" b="1" dirty="0">
                <a:latin typeface="Kobern" panose="00000500000000000000" pitchFamily="50" charset="0"/>
              </a:rPr>
              <a:t> Ltd. v. UOI &amp; </a:t>
            </a:r>
            <a:r>
              <a:rPr lang="en-IN" sz="2133" b="1" dirty="0" err="1">
                <a:latin typeface="Kobern" panose="00000500000000000000" pitchFamily="50" charset="0"/>
              </a:rPr>
              <a:t>Ors</a:t>
            </a:r>
            <a:r>
              <a:rPr lang="en-IN" sz="2133" b="1" dirty="0">
                <a:latin typeface="Kobern" panose="00000500000000000000" pitchFamily="50" charset="0"/>
              </a:rPr>
              <a:t>. [2024-VIL-152-TEL]  </a:t>
            </a:r>
          </a:p>
        </p:txBody>
      </p:sp>
      <p:sp>
        <p:nvSpPr>
          <p:cNvPr id="4" name="Text Placeholder 3">
            <a:extLst>
              <a:ext uri="{FF2B5EF4-FFF2-40B4-BE49-F238E27FC236}">
                <a16:creationId xmlns:a16="http://schemas.microsoft.com/office/drawing/2014/main" id="{68C22CF3-772E-48CF-6B26-E81434C2AF89}"/>
              </a:ext>
            </a:extLst>
          </p:cNvPr>
          <p:cNvSpPr>
            <a:spLocks noGrp="1"/>
          </p:cNvSpPr>
          <p:nvPr>
            <p:ph type="body" sz="quarter" idx="12"/>
          </p:nvPr>
        </p:nvSpPr>
        <p:spPr>
          <a:xfrm>
            <a:off x="532972" y="164639"/>
            <a:ext cx="11145600" cy="1056117"/>
          </a:xfrm>
        </p:spPr>
        <p:txBody>
          <a:bodyPr/>
          <a:lstStyle/>
          <a:p>
            <a:pPr algn="just"/>
            <a:r>
              <a:rPr lang="en-IN" sz="3200" b="1" dirty="0">
                <a:latin typeface="Kobern" panose="00000500000000000000" pitchFamily="50" charset="0"/>
              </a:rPr>
              <a:t>Transfer of development rights by way of Joint Development agreement (JDA) is amenable to GST</a:t>
            </a:r>
          </a:p>
        </p:txBody>
      </p:sp>
    </p:spTree>
    <p:extLst>
      <p:ext uri="{BB962C8B-B14F-4D97-AF65-F5344CB8AC3E}">
        <p14:creationId xmlns:p14="http://schemas.microsoft.com/office/powerpoint/2010/main" val="4070481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ntents Slide Master">
  <a:themeElements>
    <a:clrScheme name="Custom 1">
      <a:dk1>
        <a:srgbClr val="2B347C"/>
      </a:dk1>
      <a:lt1>
        <a:srgbClr val="FFFFFF"/>
      </a:lt1>
      <a:dk2>
        <a:srgbClr val="2A307D"/>
      </a:dk2>
      <a:lt2>
        <a:srgbClr val="FFFFFF"/>
      </a:lt2>
      <a:accent1>
        <a:srgbClr val="2A307D"/>
      </a:accent1>
      <a:accent2>
        <a:srgbClr val="424242"/>
      </a:accent2>
      <a:accent3>
        <a:srgbClr val="F3723D"/>
      </a:accent3>
      <a:accent4>
        <a:srgbClr val="C0C0C0"/>
      </a:accent4>
      <a:accent5>
        <a:srgbClr val="B6C5EE"/>
      </a:accent5>
      <a:accent6>
        <a:srgbClr val="F69B76"/>
      </a:accent6>
      <a:hlink>
        <a:srgbClr val="EA713C"/>
      </a:hlink>
      <a:folHlink>
        <a:srgbClr val="EA713C"/>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2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Contents Slide Master">
  <a:themeElements>
    <a:clrScheme name="Custom 1">
      <a:dk1>
        <a:srgbClr val="2B347C"/>
      </a:dk1>
      <a:lt1>
        <a:srgbClr val="FFFFFF"/>
      </a:lt1>
      <a:dk2>
        <a:srgbClr val="2A307D"/>
      </a:dk2>
      <a:lt2>
        <a:srgbClr val="FFFFFF"/>
      </a:lt2>
      <a:accent1>
        <a:srgbClr val="2A307D"/>
      </a:accent1>
      <a:accent2>
        <a:srgbClr val="424242"/>
      </a:accent2>
      <a:accent3>
        <a:srgbClr val="F3723D"/>
      </a:accent3>
      <a:accent4>
        <a:srgbClr val="C0C0C0"/>
      </a:accent4>
      <a:accent5>
        <a:srgbClr val="B6C5EE"/>
      </a:accent5>
      <a:accent6>
        <a:srgbClr val="F69B76"/>
      </a:accent6>
      <a:hlink>
        <a:srgbClr val="EA713C"/>
      </a:hlink>
      <a:folHlink>
        <a:srgbClr val="EA713C"/>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2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b9aed15-8b31-41fd-ada7-a1de186519f2}" enabled="0" method="" siteId="{1b9aed15-8b31-41fd-ada7-a1de186519f2}" removed="1"/>
</clbl:labelList>
</file>

<file path=docProps/app.xml><?xml version="1.0" encoding="utf-8"?>
<Properties xmlns="http://schemas.openxmlformats.org/officeDocument/2006/extended-properties" xmlns:vt="http://schemas.openxmlformats.org/officeDocument/2006/docPropsVTypes">
  <TotalTime>10644</TotalTime>
  <Words>12451</Words>
  <Application>Microsoft Office PowerPoint</Application>
  <PresentationFormat>Widescreen</PresentationFormat>
  <Paragraphs>866</Paragraphs>
  <Slides>107</Slides>
  <Notes>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107</vt:i4>
      </vt:variant>
    </vt:vector>
  </HeadingPairs>
  <TitlesOfParts>
    <vt:vector size="123" baseType="lpstr">
      <vt:lpstr>Aptos</vt:lpstr>
      <vt:lpstr>Aptos Display</vt:lpstr>
      <vt:lpstr>Arial</vt:lpstr>
      <vt:lpstr>Calibri</vt:lpstr>
      <vt:lpstr>Courier New</vt:lpstr>
      <vt:lpstr>Kobern</vt:lpstr>
      <vt:lpstr>Kobern Bold</vt:lpstr>
      <vt:lpstr>Kobern DemiBold</vt:lpstr>
      <vt:lpstr>Kobern Light</vt:lpstr>
      <vt:lpstr>Kobern Medium</vt:lpstr>
      <vt:lpstr>Times New Roman</vt:lpstr>
      <vt:lpstr>Verdana</vt:lpstr>
      <vt:lpstr>Wingdings</vt:lpstr>
      <vt:lpstr>Office Theme</vt:lpstr>
      <vt:lpstr>Contents Slide Master</vt:lpstr>
      <vt:lpstr>1_Contents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Devanshi Sharma</dc:creator>
  <cp:lastModifiedBy>Jigar Shah</cp:lastModifiedBy>
  <cp:revision>12</cp:revision>
  <cp:lastPrinted>2025-01-21T04:46:37Z</cp:lastPrinted>
  <dcterms:created xsi:type="dcterms:W3CDTF">2024-02-22T11:24:42Z</dcterms:created>
  <dcterms:modified xsi:type="dcterms:W3CDTF">2025-05-23T03:12:16Z</dcterms:modified>
</cp:coreProperties>
</file>