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5" r:id="rId2"/>
    <p:sldId id="259" r:id="rId3"/>
    <p:sldId id="260" r:id="rId4"/>
    <p:sldId id="256" r:id="rId5"/>
    <p:sldId id="265" r:id="rId6"/>
    <p:sldId id="263" r:id="rId7"/>
    <p:sldId id="267" r:id="rId8"/>
    <p:sldId id="258" r:id="rId9"/>
    <p:sldId id="262" r:id="rId10"/>
    <p:sldId id="274" r:id="rId11"/>
    <p:sldId id="271" r:id="rId12"/>
    <p:sldId id="257" r:id="rId13"/>
    <p:sldId id="269" r:id="rId14"/>
    <p:sldId id="272" r:id="rId15"/>
    <p:sldId id="264" r:id="rId16"/>
    <p:sldId id="273" r:id="rId17"/>
    <p:sldId id="266" r:id="rId18"/>
    <p:sldId id="261" r:id="rId19"/>
    <p:sldId id="270"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theme" Target="theme/theme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viewProps" Target="viewProp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66479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98000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6048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4413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40642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85230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69794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9012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959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71120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73196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5/24/2025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95629571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10.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1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5.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19.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20.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4.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7.xml" /></Relationships>
</file>

<file path=ppt/slides/_rels/slide5.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6.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7.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8.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_rels/slide9.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7.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4675" y="1143000"/>
            <a:ext cx="2895600" cy="2908527"/>
          </a:xfrm>
          <a:prstGeom prst="rect">
            <a:avLst/>
          </a:prstGeom>
        </p:spPr>
      </p:pic>
      <p:sp>
        <p:nvSpPr>
          <p:cNvPr id="5" name="TextBox 4"/>
          <p:cNvSpPr txBox="1"/>
          <p:nvPr/>
        </p:nvSpPr>
        <p:spPr>
          <a:xfrm>
            <a:off x="838200" y="4267200"/>
            <a:ext cx="7448550" cy="1877437"/>
          </a:xfrm>
          <a:prstGeom prst="rect">
            <a:avLst/>
          </a:prstGeom>
          <a:noFill/>
        </p:spPr>
        <p:txBody>
          <a:bodyPr wrap="square" rtlCol="0">
            <a:spAutoFit/>
          </a:bodyPr>
          <a:lstStyle/>
          <a:p>
            <a:pPr algn="ctr"/>
            <a:r>
              <a:rPr lang="en-US" sz="2800" b="1" dirty="0"/>
              <a:t>The Institute of Chartered Accountant of India</a:t>
            </a:r>
            <a:br>
              <a:rPr lang="en-US" sz="2800" dirty="0"/>
            </a:br>
            <a:r>
              <a:rPr lang="en-US" sz="2800" b="1" dirty="0"/>
              <a:t>Rajkot Branch</a:t>
            </a:r>
          </a:p>
          <a:p>
            <a:pPr algn="ctr"/>
            <a:r>
              <a:rPr lang="en-US" sz="3600" dirty="0">
                <a:solidFill>
                  <a:srgbClr val="002060"/>
                </a:solidFill>
              </a:rPr>
              <a:t>Panel Discussion</a:t>
            </a:r>
          </a:p>
          <a:p>
            <a:pPr algn="ctr"/>
            <a:r>
              <a:rPr lang="en-US" sz="2400" dirty="0">
                <a:solidFill>
                  <a:srgbClr val="002060"/>
                </a:solidFill>
              </a:rPr>
              <a:t>24.05.2025</a:t>
            </a:r>
          </a:p>
        </p:txBody>
      </p:sp>
      <p:sp>
        <p:nvSpPr>
          <p:cNvPr id="6" name="Round Diagonal Corner Rectangle 5"/>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8275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9</a:t>
            </a:r>
          </a:p>
        </p:txBody>
      </p:sp>
      <p:sp>
        <p:nvSpPr>
          <p:cNvPr id="6" name="TextBox 5"/>
          <p:cNvSpPr txBox="1"/>
          <p:nvPr/>
        </p:nvSpPr>
        <p:spPr>
          <a:xfrm>
            <a:off x="438150" y="1704521"/>
            <a:ext cx="8267700" cy="2246769"/>
          </a:xfrm>
          <a:prstGeom prst="rect">
            <a:avLst/>
          </a:prstGeom>
          <a:noFill/>
        </p:spPr>
        <p:txBody>
          <a:bodyPr wrap="square" rtlCol="0">
            <a:spAutoFit/>
          </a:bodyPr>
          <a:lstStyle/>
          <a:p>
            <a:pPr algn="ctr"/>
            <a:r>
              <a:rPr lang="en-US" sz="2800" b="1" dirty="0"/>
              <a:t>Whether the input tax credit of solar power plant is eligible if the electricity so generated is transferred to the factory premises of the supplier through common grid? Will the answer be different if the electricity so generated is sold in open market?</a:t>
            </a:r>
          </a:p>
        </p:txBody>
      </p:sp>
      <p:sp>
        <p:nvSpPr>
          <p:cNvPr id="7" name="TextBox 6"/>
          <p:cNvSpPr txBox="1"/>
          <p:nvPr/>
        </p:nvSpPr>
        <p:spPr>
          <a:xfrm>
            <a:off x="3581400" y="5046211"/>
            <a:ext cx="3200400" cy="830997"/>
          </a:xfrm>
          <a:prstGeom prst="rect">
            <a:avLst/>
          </a:prstGeom>
          <a:noFill/>
        </p:spPr>
        <p:txBody>
          <a:bodyPr wrap="square" rtlCol="0">
            <a:spAutoFit/>
          </a:bodyPr>
          <a:lstStyle/>
          <a:p>
            <a:pPr algn="ctr"/>
            <a:r>
              <a:rPr lang="en-US" sz="2400" b="1" dirty="0"/>
              <a:t>EXPERT :</a:t>
            </a:r>
          </a:p>
          <a:p>
            <a:pPr algn="ctr"/>
            <a:r>
              <a:rPr lang="en-US" sz="2400" b="1" dirty="0"/>
              <a:t>CA JIGAR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9469" y="5025743"/>
            <a:ext cx="871931" cy="871931"/>
          </a:xfrm>
          <a:prstGeom prst="rect">
            <a:avLst/>
          </a:prstGeom>
        </p:spPr>
      </p:pic>
    </p:spTree>
    <p:extLst>
      <p:ext uri="{BB962C8B-B14F-4D97-AF65-F5344CB8AC3E}">
        <p14:creationId xmlns:p14="http://schemas.microsoft.com/office/powerpoint/2010/main" val="378228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10</a:t>
            </a:r>
          </a:p>
        </p:txBody>
      </p:sp>
      <p:sp>
        <p:nvSpPr>
          <p:cNvPr id="6" name="TextBox 5"/>
          <p:cNvSpPr txBox="1"/>
          <p:nvPr/>
        </p:nvSpPr>
        <p:spPr>
          <a:xfrm>
            <a:off x="438150" y="1485899"/>
            <a:ext cx="8267700" cy="3416320"/>
          </a:xfrm>
          <a:prstGeom prst="rect">
            <a:avLst/>
          </a:prstGeom>
          <a:noFill/>
        </p:spPr>
        <p:txBody>
          <a:bodyPr wrap="square" rtlCol="0">
            <a:spAutoFit/>
          </a:bodyPr>
          <a:lstStyle/>
          <a:p>
            <a:pPr algn="ctr"/>
            <a:r>
              <a:rPr lang="en-US" sz="2400" b="1" dirty="0"/>
              <a:t>Questions about GST rules for Co-operative Housing Societies: </a:t>
            </a:r>
          </a:p>
          <a:p>
            <a:pPr marL="457200" indent="-457200" algn="ctr">
              <a:buAutoNum type="arabicParenR"/>
            </a:pPr>
            <a:r>
              <a:rPr lang="en-US" sz="2400" b="1" dirty="0"/>
              <a:t>Are the water charges collected from members included in the 7500 limit? </a:t>
            </a:r>
          </a:p>
          <a:p>
            <a:pPr marL="457200" indent="-457200" algn="ctr">
              <a:buAutoNum type="arabicParenR"/>
            </a:pPr>
            <a:r>
              <a:rPr lang="en-US" sz="2400" b="1" dirty="0"/>
              <a:t>Is the one-time solar installation on flat terraces subject to GST? If so, will it be considered maintenance, or will a separate invoice be issued? Also, will this affect the status of exempt members whose total maintenance charges were below 7500 before the installation, meaning their charges for the rest of the year would be taxable instead or exempt?</a:t>
            </a:r>
          </a:p>
        </p:txBody>
      </p:sp>
      <p:sp>
        <p:nvSpPr>
          <p:cNvPr id="7" name="TextBox 6"/>
          <p:cNvSpPr txBox="1"/>
          <p:nvPr/>
        </p:nvSpPr>
        <p:spPr>
          <a:xfrm>
            <a:off x="3622713" y="5891366"/>
            <a:ext cx="3200400" cy="830997"/>
          </a:xfrm>
          <a:prstGeom prst="rect">
            <a:avLst/>
          </a:prstGeom>
          <a:noFill/>
        </p:spPr>
        <p:txBody>
          <a:bodyPr wrap="square" rtlCol="0">
            <a:spAutoFit/>
          </a:bodyPr>
          <a:lstStyle/>
          <a:p>
            <a:pPr algn="ctr"/>
            <a:r>
              <a:rPr lang="en-US" sz="2400" b="1" dirty="0"/>
              <a:t>EXPERT :</a:t>
            </a:r>
          </a:p>
          <a:p>
            <a:pPr algn="ctr"/>
            <a:r>
              <a:rPr lang="en-US" sz="2400" b="1" dirty="0"/>
              <a:t>CA BISHAN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833669"/>
            <a:ext cx="871931" cy="871931"/>
          </a:xfrm>
          <a:prstGeom prst="rect">
            <a:avLst/>
          </a:prstGeom>
        </p:spPr>
      </p:pic>
    </p:spTree>
    <p:extLst>
      <p:ext uri="{BB962C8B-B14F-4D97-AF65-F5344CB8AC3E}">
        <p14:creationId xmlns:p14="http://schemas.microsoft.com/office/powerpoint/2010/main" val="2550080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540000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1168329"/>
            <a:ext cx="3200400" cy="584775"/>
          </a:xfrm>
          <a:prstGeom prst="rect">
            <a:avLst/>
          </a:prstGeom>
          <a:noFill/>
        </p:spPr>
        <p:txBody>
          <a:bodyPr wrap="square" rtlCol="0">
            <a:spAutoFit/>
          </a:bodyPr>
          <a:lstStyle/>
          <a:p>
            <a:pPr algn="ctr"/>
            <a:r>
              <a:rPr lang="en-US" sz="3200" b="1" dirty="0"/>
              <a:t>Query 11</a:t>
            </a:r>
          </a:p>
        </p:txBody>
      </p:sp>
      <p:sp>
        <p:nvSpPr>
          <p:cNvPr id="6" name="TextBox 5"/>
          <p:cNvSpPr txBox="1"/>
          <p:nvPr/>
        </p:nvSpPr>
        <p:spPr>
          <a:xfrm>
            <a:off x="1219200" y="2152976"/>
            <a:ext cx="6705600" cy="1815882"/>
          </a:xfrm>
          <a:prstGeom prst="rect">
            <a:avLst/>
          </a:prstGeom>
          <a:noFill/>
        </p:spPr>
        <p:txBody>
          <a:bodyPr wrap="square" rtlCol="0">
            <a:spAutoFit/>
          </a:bodyPr>
          <a:lstStyle/>
          <a:p>
            <a:pPr algn="ctr"/>
            <a:r>
              <a:rPr lang="en-US" sz="2800" b="1" dirty="0"/>
              <a:t>Can Restaurant Service business under COMPOSITION SCHEME, provide/supply food through E-commerce Operator (ECO) like </a:t>
            </a:r>
            <a:r>
              <a:rPr lang="en-US" sz="2800" b="1" dirty="0" err="1"/>
              <a:t>Zomato</a:t>
            </a:r>
            <a:r>
              <a:rPr lang="en-US" sz="2800" b="1" dirty="0"/>
              <a:t> and </a:t>
            </a:r>
            <a:r>
              <a:rPr lang="en-US" sz="2800" b="1" dirty="0" err="1"/>
              <a:t>Swiggy</a:t>
            </a:r>
            <a:r>
              <a:rPr lang="en-US" sz="2800" b="1" dirty="0"/>
              <a:t>? </a:t>
            </a:r>
          </a:p>
        </p:txBody>
      </p:sp>
      <p:sp>
        <p:nvSpPr>
          <p:cNvPr id="7" name="TextBox 6"/>
          <p:cNvSpPr txBox="1"/>
          <p:nvPr/>
        </p:nvSpPr>
        <p:spPr>
          <a:xfrm>
            <a:off x="3581400" y="5334000"/>
            <a:ext cx="3200400" cy="830997"/>
          </a:xfrm>
          <a:prstGeom prst="rect">
            <a:avLst/>
          </a:prstGeom>
          <a:noFill/>
        </p:spPr>
        <p:txBody>
          <a:bodyPr wrap="square" rtlCol="0">
            <a:spAutoFit/>
          </a:bodyPr>
          <a:lstStyle/>
          <a:p>
            <a:pPr algn="ctr"/>
            <a:r>
              <a:rPr lang="en-US" sz="2400" b="1" dirty="0"/>
              <a:t>EXPERT :</a:t>
            </a:r>
          </a:p>
          <a:p>
            <a:pPr algn="ctr"/>
            <a:r>
              <a:rPr lang="en-US" sz="2400" b="1" dirty="0"/>
              <a:t>CA SHARAD ANADA</a:t>
            </a: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00" y="5029199"/>
            <a:ext cx="1218962" cy="1218962"/>
          </a:xfrm>
          <a:prstGeom prst="rect">
            <a:avLst/>
          </a:prstGeom>
        </p:spPr>
      </p:pic>
    </p:spTree>
    <p:extLst>
      <p:ext uri="{BB962C8B-B14F-4D97-AF65-F5344CB8AC3E}">
        <p14:creationId xmlns:p14="http://schemas.microsoft.com/office/powerpoint/2010/main" val="761073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12</a:t>
            </a:r>
          </a:p>
        </p:txBody>
      </p:sp>
      <p:sp>
        <p:nvSpPr>
          <p:cNvPr id="6" name="TextBox 5"/>
          <p:cNvSpPr txBox="1"/>
          <p:nvPr/>
        </p:nvSpPr>
        <p:spPr>
          <a:xfrm>
            <a:off x="438150" y="1485899"/>
            <a:ext cx="8267700" cy="3816429"/>
          </a:xfrm>
          <a:prstGeom prst="rect">
            <a:avLst/>
          </a:prstGeom>
          <a:noFill/>
        </p:spPr>
        <p:txBody>
          <a:bodyPr wrap="square" rtlCol="0">
            <a:spAutoFit/>
          </a:bodyPr>
          <a:lstStyle/>
          <a:p>
            <a:pPr algn="ctr"/>
            <a:r>
              <a:rPr lang="en-US" sz="2200" b="1" dirty="0"/>
              <a:t>Gopal Pvt. Ltd. operates in multiple industries, dealing with high volumes of B2B invoices, credit notes, and debit notes. </a:t>
            </a:r>
          </a:p>
          <a:p>
            <a:pPr algn="ctr"/>
            <a:r>
              <a:rPr lang="en-US" sz="2200" b="1" dirty="0"/>
              <a:t>Under the Invoice Management System (IMS), the company has the option to accept, reject, or keep pending any credit notes issued by suppliers. </a:t>
            </a:r>
          </a:p>
          <a:p>
            <a:pPr algn="ctr"/>
            <a:r>
              <a:rPr lang="en-US" sz="2200" b="1" dirty="0"/>
              <a:t>In October 2024, Gopal Pvt. Ltd. rejected a credit note of ₹1 lakh in IMS, impacting both its ITC claims and the supplier’s GST liability. The rejection resulted in no impact on Gopal Pvt. Ltd.'s ITC in GSTR-2B, but the supplier had to reverse the reduction in Output Liability in the next tax period, increasing their GST liability in the following month’s GSTR-3B. </a:t>
            </a:r>
          </a:p>
        </p:txBody>
      </p:sp>
      <p:sp>
        <p:nvSpPr>
          <p:cNvPr id="7" name="TextBox 6"/>
          <p:cNvSpPr txBox="1"/>
          <p:nvPr/>
        </p:nvSpPr>
        <p:spPr>
          <a:xfrm>
            <a:off x="3657600" y="5583068"/>
            <a:ext cx="3200400" cy="830997"/>
          </a:xfrm>
          <a:prstGeom prst="rect">
            <a:avLst/>
          </a:prstGeom>
          <a:noFill/>
        </p:spPr>
        <p:txBody>
          <a:bodyPr wrap="square" rtlCol="0">
            <a:spAutoFit/>
          </a:bodyPr>
          <a:lstStyle/>
          <a:p>
            <a:pPr algn="ctr"/>
            <a:r>
              <a:rPr lang="en-US" sz="2400" b="1" dirty="0"/>
              <a:t>EXPERT :</a:t>
            </a:r>
          </a:p>
          <a:p>
            <a:pPr algn="ctr"/>
            <a:r>
              <a:rPr lang="en-US" sz="2400" b="1" dirty="0"/>
              <a:t>CA ABHISHEK DOSHI</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562600"/>
            <a:ext cx="871931" cy="871931"/>
          </a:xfrm>
          <a:prstGeom prst="rect">
            <a:avLst/>
          </a:prstGeom>
        </p:spPr>
      </p:pic>
    </p:spTree>
    <p:extLst>
      <p:ext uri="{BB962C8B-B14F-4D97-AF65-F5344CB8AC3E}">
        <p14:creationId xmlns:p14="http://schemas.microsoft.com/office/powerpoint/2010/main" val="2132936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664905"/>
            <a:ext cx="3200400" cy="584775"/>
          </a:xfrm>
          <a:prstGeom prst="rect">
            <a:avLst/>
          </a:prstGeom>
          <a:noFill/>
        </p:spPr>
        <p:txBody>
          <a:bodyPr wrap="square" rtlCol="0">
            <a:spAutoFit/>
          </a:bodyPr>
          <a:lstStyle/>
          <a:p>
            <a:pPr algn="ctr"/>
            <a:r>
              <a:rPr lang="en-US" sz="3200" b="1" dirty="0"/>
              <a:t>Query 13</a:t>
            </a:r>
          </a:p>
        </p:txBody>
      </p:sp>
      <p:sp>
        <p:nvSpPr>
          <p:cNvPr id="6" name="TextBox 5"/>
          <p:cNvSpPr txBox="1"/>
          <p:nvPr/>
        </p:nvSpPr>
        <p:spPr>
          <a:xfrm>
            <a:off x="438150" y="1397628"/>
            <a:ext cx="8267700" cy="3816429"/>
          </a:xfrm>
          <a:prstGeom prst="rect">
            <a:avLst/>
          </a:prstGeom>
          <a:noFill/>
        </p:spPr>
        <p:txBody>
          <a:bodyPr wrap="square" rtlCol="0">
            <a:spAutoFit/>
          </a:bodyPr>
          <a:lstStyle/>
          <a:p>
            <a:pPr algn="ctr"/>
            <a:r>
              <a:rPr lang="en-US" sz="2200" b="1" dirty="0"/>
              <a:t>ABC Ltd. imported plant &amp; machinery for manufacture and supply of taxable goods. The imported plant &amp; machinery requires periodical maintenance and repair services. The foreign manufacturer of plant &amp; machinery asks ABC Ltd. to send the faulty parts for repair purposes to foreign country. The foreign manufacturer sends the repaired parts back to ABC Ltd. and charges consideration for the same in foreign currency. Kindly examine whether the same activity would be considered as import of services by ABC Ltd.? The customs department in India also asks ABC Ltd. to pay basic customs duty and import IGST under proviso to Section 5(1) of the IGST Act, 2017. Whether customs duty is also payable on the same transaction?</a:t>
            </a:r>
          </a:p>
        </p:txBody>
      </p:sp>
      <p:sp>
        <p:nvSpPr>
          <p:cNvPr id="7" name="TextBox 6"/>
          <p:cNvSpPr txBox="1"/>
          <p:nvPr/>
        </p:nvSpPr>
        <p:spPr>
          <a:xfrm>
            <a:off x="3657600" y="5854137"/>
            <a:ext cx="3200400" cy="830997"/>
          </a:xfrm>
          <a:prstGeom prst="rect">
            <a:avLst/>
          </a:prstGeom>
          <a:noFill/>
        </p:spPr>
        <p:txBody>
          <a:bodyPr wrap="square" rtlCol="0">
            <a:spAutoFit/>
          </a:bodyPr>
          <a:lstStyle/>
          <a:p>
            <a:pPr algn="ctr"/>
            <a:r>
              <a:rPr lang="en-US" sz="2400" b="1" dirty="0"/>
              <a:t>EXPERT :</a:t>
            </a:r>
          </a:p>
          <a:p>
            <a:pPr algn="ctr"/>
            <a:r>
              <a:rPr lang="en-US" sz="2400" b="1" dirty="0"/>
              <a:t>CA JIGAR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833669"/>
            <a:ext cx="871931" cy="871931"/>
          </a:xfrm>
          <a:prstGeom prst="rect">
            <a:avLst/>
          </a:prstGeom>
        </p:spPr>
      </p:pic>
    </p:spTree>
    <p:extLst>
      <p:ext uri="{BB962C8B-B14F-4D97-AF65-F5344CB8AC3E}">
        <p14:creationId xmlns:p14="http://schemas.microsoft.com/office/powerpoint/2010/main" val="3699025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1140413"/>
            <a:ext cx="3200400" cy="584775"/>
          </a:xfrm>
          <a:prstGeom prst="rect">
            <a:avLst/>
          </a:prstGeom>
          <a:noFill/>
        </p:spPr>
        <p:txBody>
          <a:bodyPr wrap="square" rtlCol="0">
            <a:spAutoFit/>
          </a:bodyPr>
          <a:lstStyle/>
          <a:p>
            <a:pPr algn="ctr"/>
            <a:r>
              <a:rPr lang="en-US" sz="3200" b="1" dirty="0"/>
              <a:t>Query 14</a:t>
            </a:r>
          </a:p>
        </p:txBody>
      </p:sp>
      <p:sp>
        <p:nvSpPr>
          <p:cNvPr id="6" name="TextBox 5"/>
          <p:cNvSpPr txBox="1"/>
          <p:nvPr/>
        </p:nvSpPr>
        <p:spPr>
          <a:xfrm>
            <a:off x="1181100" y="2438400"/>
            <a:ext cx="6629400" cy="1384995"/>
          </a:xfrm>
          <a:prstGeom prst="rect">
            <a:avLst/>
          </a:prstGeom>
          <a:noFill/>
        </p:spPr>
        <p:txBody>
          <a:bodyPr wrap="square" rtlCol="0">
            <a:spAutoFit/>
          </a:bodyPr>
          <a:lstStyle/>
          <a:p>
            <a:pPr algn="ctr"/>
            <a:r>
              <a:rPr lang="en-US" sz="2800" b="1" dirty="0"/>
              <a:t>Can ITC be availed for installation of a Lift in a Commercial co-operative Society Building?</a:t>
            </a:r>
          </a:p>
        </p:txBody>
      </p:sp>
      <p:sp>
        <p:nvSpPr>
          <p:cNvPr id="7" name="TextBox 6"/>
          <p:cNvSpPr txBox="1"/>
          <p:nvPr/>
        </p:nvSpPr>
        <p:spPr>
          <a:xfrm>
            <a:off x="3657600" y="5410200"/>
            <a:ext cx="3200400" cy="830997"/>
          </a:xfrm>
          <a:prstGeom prst="rect">
            <a:avLst/>
          </a:prstGeom>
          <a:noFill/>
        </p:spPr>
        <p:txBody>
          <a:bodyPr wrap="square" rtlCol="0">
            <a:spAutoFit/>
          </a:bodyPr>
          <a:lstStyle/>
          <a:p>
            <a:pPr algn="ctr"/>
            <a:r>
              <a:rPr lang="en-US" sz="2400" b="1" dirty="0"/>
              <a:t>EXPERT :</a:t>
            </a:r>
          </a:p>
          <a:p>
            <a:pPr algn="ctr"/>
            <a:r>
              <a:rPr lang="en-US" sz="2400" b="1" dirty="0"/>
              <a:t>CA BISHAN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389732"/>
            <a:ext cx="871931" cy="871931"/>
          </a:xfrm>
          <a:prstGeom prst="rect">
            <a:avLst/>
          </a:prstGeom>
        </p:spPr>
      </p:pic>
    </p:spTree>
    <p:extLst>
      <p:ext uri="{BB962C8B-B14F-4D97-AF65-F5344CB8AC3E}">
        <p14:creationId xmlns:p14="http://schemas.microsoft.com/office/powerpoint/2010/main" val="3445590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1056420"/>
            <a:ext cx="3200400" cy="584775"/>
          </a:xfrm>
          <a:prstGeom prst="rect">
            <a:avLst/>
          </a:prstGeom>
          <a:noFill/>
        </p:spPr>
        <p:txBody>
          <a:bodyPr wrap="square" rtlCol="0">
            <a:spAutoFit/>
          </a:bodyPr>
          <a:lstStyle/>
          <a:p>
            <a:pPr algn="ctr"/>
            <a:r>
              <a:rPr lang="en-US" sz="3200" b="1" dirty="0"/>
              <a:t>Query 15</a:t>
            </a:r>
          </a:p>
        </p:txBody>
      </p:sp>
      <p:sp>
        <p:nvSpPr>
          <p:cNvPr id="6" name="TextBox 5"/>
          <p:cNvSpPr txBox="1"/>
          <p:nvPr/>
        </p:nvSpPr>
        <p:spPr>
          <a:xfrm>
            <a:off x="438150" y="2088016"/>
            <a:ext cx="8267700" cy="2246769"/>
          </a:xfrm>
          <a:prstGeom prst="rect">
            <a:avLst/>
          </a:prstGeom>
          <a:noFill/>
        </p:spPr>
        <p:txBody>
          <a:bodyPr wrap="square" rtlCol="0">
            <a:spAutoFit/>
          </a:bodyPr>
          <a:lstStyle/>
          <a:p>
            <a:pPr algn="ctr"/>
            <a:r>
              <a:rPr lang="en-US" sz="2800" b="1" dirty="0"/>
              <a:t>My Query is about ITC available in GSTR 2B but being a builder client he has not availed ITC available in GSTR 2B, but now supplier has filed Credit note in next month leading to liability to taxpayer. How to deal with this liability displayed in GSTR 3B?</a:t>
            </a:r>
          </a:p>
        </p:txBody>
      </p:sp>
      <p:sp>
        <p:nvSpPr>
          <p:cNvPr id="7" name="TextBox 6"/>
          <p:cNvSpPr txBox="1"/>
          <p:nvPr/>
        </p:nvSpPr>
        <p:spPr>
          <a:xfrm>
            <a:off x="3657600" y="5125868"/>
            <a:ext cx="3200400" cy="830997"/>
          </a:xfrm>
          <a:prstGeom prst="rect">
            <a:avLst/>
          </a:prstGeom>
          <a:noFill/>
        </p:spPr>
        <p:txBody>
          <a:bodyPr wrap="square" rtlCol="0">
            <a:spAutoFit/>
          </a:bodyPr>
          <a:lstStyle/>
          <a:p>
            <a:pPr algn="ctr"/>
            <a:r>
              <a:rPr lang="en-US" sz="2400" b="1" dirty="0"/>
              <a:t>EXPERT :</a:t>
            </a:r>
          </a:p>
          <a:p>
            <a:pPr algn="ctr"/>
            <a:r>
              <a:rPr lang="en-US" sz="2400" b="1" dirty="0"/>
              <a:t>CA SHARAD ANADA</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105400"/>
            <a:ext cx="871931" cy="871931"/>
          </a:xfrm>
          <a:prstGeom prst="rect">
            <a:avLst/>
          </a:prstGeom>
        </p:spPr>
      </p:pic>
    </p:spTree>
    <p:extLst>
      <p:ext uri="{BB962C8B-B14F-4D97-AF65-F5344CB8AC3E}">
        <p14:creationId xmlns:p14="http://schemas.microsoft.com/office/powerpoint/2010/main" val="4209106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16</a:t>
            </a:r>
          </a:p>
        </p:txBody>
      </p:sp>
      <p:sp>
        <p:nvSpPr>
          <p:cNvPr id="6" name="TextBox 5"/>
          <p:cNvSpPr txBox="1"/>
          <p:nvPr/>
        </p:nvSpPr>
        <p:spPr>
          <a:xfrm>
            <a:off x="438150" y="1485899"/>
            <a:ext cx="8267700" cy="3785652"/>
          </a:xfrm>
          <a:prstGeom prst="rect">
            <a:avLst/>
          </a:prstGeom>
          <a:noFill/>
        </p:spPr>
        <p:txBody>
          <a:bodyPr wrap="square" rtlCol="0">
            <a:spAutoFit/>
          </a:bodyPr>
          <a:lstStyle/>
          <a:p>
            <a:pPr algn="ctr"/>
            <a:r>
              <a:rPr lang="en-US" sz="2000" b="1" dirty="0"/>
              <a:t>ABC Co. (Registered Person) had raised an Invoice against PQR Co. (Registered Person at the time of billing) of </a:t>
            </a:r>
            <a:r>
              <a:rPr lang="en-US" sz="2000" b="1" dirty="0" err="1"/>
              <a:t>Rs</a:t>
            </a:r>
            <a:r>
              <a:rPr lang="en-US" sz="2000" b="1" dirty="0"/>
              <a:t>. 4,20,000/- (incl. GST 5%) on 1-3-2025. By the end of the month of March 25, the GST Department canceled the GST Registration of PQR Co. So, the ABC Co. filed its GSTR-1 by reporting the said invoice under the B2CL table (more than 1 Lakhs). </a:t>
            </a:r>
          </a:p>
          <a:p>
            <a:pPr algn="ctr"/>
            <a:r>
              <a:rPr lang="en-US" sz="2000" b="1" dirty="0"/>
              <a:t>In April'25, the PQR Co. had got its GST registration reinstated and asked the ABC Co. to amend the GSTR-1. Now the ABC Co. is trying to amend the Invoice by zeroing the amount reported in the B2CL table and adding the invoice in the B2B Table. But the portal is not allowing to reduce the B2CL invoice to zero, stating that the B2CL invoice cannot be less than </a:t>
            </a:r>
            <a:r>
              <a:rPr lang="en-US" sz="2000" b="1" dirty="0" err="1"/>
              <a:t>Rs</a:t>
            </a:r>
            <a:r>
              <a:rPr lang="en-US" sz="2000" b="1" dirty="0"/>
              <a:t>. 1 Lakhs. The GST Redressal Portal also did not provide any solution. So how to amend this Invoice from B2CL to B2B? Please provide a solution.</a:t>
            </a:r>
          </a:p>
        </p:txBody>
      </p:sp>
      <p:sp>
        <p:nvSpPr>
          <p:cNvPr id="7" name="TextBox 6"/>
          <p:cNvSpPr txBox="1"/>
          <p:nvPr/>
        </p:nvSpPr>
        <p:spPr>
          <a:xfrm>
            <a:off x="3657600" y="5854137"/>
            <a:ext cx="3200400" cy="830997"/>
          </a:xfrm>
          <a:prstGeom prst="rect">
            <a:avLst/>
          </a:prstGeom>
          <a:noFill/>
        </p:spPr>
        <p:txBody>
          <a:bodyPr wrap="square" rtlCol="0">
            <a:spAutoFit/>
          </a:bodyPr>
          <a:lstStyle/>
          <a:p>
            <a:pPr algn="ctr"/>
            <a:r>
              <a:rPr lang="en-US" sz="2400" b="1" dirty="0"/>
              <a:t>EXPERT :</a:t>
            </a:r>
          </a:p>
          <a:p>
            <a:pPr algn="ctr"/>
            <a:r>
              <a:rPr lang="en-US" sz="2400" b="1" dirty="0"/>
              <a:t>CA ABHISHEK DOSHI</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833669"/>
            <a:ext cx="871931" cy="871931"/>
          </a:xfrm>
          <a:prstGeom prst="rect">
            <a:avLst/>
          </a:prstGeom>
        </p:spPr>
      </p:pic>
    </p:spTree>
    <p:extLst>
      <p:ext uri="{BB962C8B-B14F-4D97-AF65-F5344CB8AC3E}">
        <p14:creationId xmlns:p14="http://schemas.microsoft.com/office/powerpoint/2010/main" val="8365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1295400"/>
            <a:ext cx="3200400" cy="584775"/>
          </a:xfrm>
          <a:prstGeom prst="rect">
            <a:avLst/>
          </a:prstGeom>
          <a:noFill/>
        </p:spPr>
        <p:txBody>
          <a:bodyPr wrap="square" rtlCol="0">
            <a:spAutoFit/>
          </a:bodyPr>
          <a:lstStyle/>
          <a:p>
            <a:pPr algn="ctr"/>
            <a:r>
              <a:rPr lang="en-US" sz="3200" b="1" dirty="0"/>
              <a:t>Query 17</a:t>
            </a:r>
          </a:p>
        </p:txBody>
      </p:sp>
      <p:sp>
        <p:nvSpPr>
          <p:cNvPr id="6" name="TextBox 5"/>
          <p:cNvSpPr txBox="1"/>
          <p:nvPr/>
        </p:nvSpPr>
        <p:spPr>
          <a:xfrm>
            <a:off x="1143000" y="2362200"/>
            <a:ext cx="6705600" cy="1815882"/>
          </a:xfrm>
          <a:prstGeom prst="rect">
            <a:avLst/>
          </a:prstGeom>
          <a:noFill/>
        </p:spPr>
        <p:txBody>
          <a:bodyPr wrap="square" rtlCol="0">
            <a:spAutoFit/>
          </a:bodyPr>
          <a:lstStyle/>
          <a:p>
            <a:pPr algn="ctr"/>
            <a:r>
              <a:rPr lang="en-US" sz="2800" b="1" dirty="0"/>
              <a:t>Whether unsigned DRC 01 but detailed Notice is signed is a Valid Notice. Similarly, if DRC 07 is Unsigned but Order is Signed, whether it is Valid Order?</a:t>
            </a:r>
          </a:p>
        </p:txBody>
      </p:sp>
      <p:sp>
        <p:nvSpPr>
          <p:cNvPr id="7" name="TextBox 6"/>
          <p:cNvSpPr txBox="1"/>
          <p:nvPr/>
        </p:nvSpPr>
        <p:spPr>
          <a:xfrm>
            <a:off x="3657600" y="5125868"/>
            <a:ext cx="3200400" cy="830997"/>
          </a:xfrm>
          <a:prstGeom prst="rect">
            <a:avLst/>
          </a:prstGeom>
          <a:noFill/>
        </p:spPr>
        <p:txBody>
          <a:bodyPr wrap="square" rtlCol="0">
            <a:spAutoFit/>
          </a:bodyPr>
          <a:lstStyle/>
          <a:p>
            <a:pPr algn="ctr"/>
            <a:r>
              <a:rPr lang="en-US" sz="2400" b="1" dirty="0"/>
              <a:t>EXPERT :</a:t>
            </a:r>
          </a:p>
          <a:p>
            <a:pPr algn="ctr"/>
            <a:r>
              <a:rPr lang="en-US" sz="2400" b="1" dirty="0"/>
              <a:t>CA JIGAR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105400"/>
            <a:ext cx="871931" cy="871931"/>
          </a:xfrm>
          <a:prstGeom prst="rect">
            <a:avLst/>
          </a:prstGeom>
        </p:spPr>
      </p:pic>
    </p:spTree>
    <p:extLst>
      <p:ext uri="{BB962C8B-B14F-4D97-AF65-F5344CB8AC3E}">
        <p14:creationId xmlns:p14="http://schemas.microsoft.com/office/powerpoint/2010/main" val="3316061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18</a:t>
            </a:r>
          </a:p>
        </p:txBody>
      </p:sp>
      <p:sp>
        <p:nvSpPr>
          <p:cNvPr id="6" name="TextBox 5"/>
          <p:cNvSpPr txBox="1"/>
          <p:nvPr/>
        </p:nvSpPr>
        <p:spPr>
          <a:xfrm>
            <a:off x="438150" y="1485899"/>
            <a:ext cx="8267700" cy="3046988"/>
          </a:xfrm>
          <a:prstGeom prst="rect">
            <a:avLst/>
          </a:prstGeom>
          <a:noFill/>
        </p:spPr>
        <p:txBody>
          <a:bodyPr wrap="square" rtlCol="0">
            <a:spAutoFit/>
          </a:bodyPr>
          <a:lstStyle/>
          <a:p>
            <a:pPr algn="ctr"/>
            <a:r>
              <a:rPr lang="en-US" sz="2400" b="1" dirty="0"/>
              <a:t>Exclusively closely held Public Ltd Co and LLP are run by one family. Co brings Tea leaves from Assam to Ahmedabad, Gujarat and sells it to LLP for export. There is single warehouse in one building. So, sale takes place when stored in warehouse and LLP arranges shipping Bill in own name and Cargo moves out. How to satisfy GST </a:t>
            </a:r>
            <a:r>
              <a:rPr lang="en-US" sz="2400" b="1" dirty="0" err="1"/>
              <a:t>Dept</a:t>
            </a:r>
            <a:r>
              <a:rPr lang="en-US" sz="2400" b="1" dirty="0"/>
              <a:t>, as there is no physical movement post sale from Co to LLP. Directors of Co take Partner's hat. Common decision-making </a:t>
            </a:r>
            <a:r>
              <a:rPr lang="en-US" sz="2400" b="1" dirty="0" err="1"/>
              <a:t>centre</a:t>
            </a:r>
            <a:r>
              <a:rPr lang="en-US" sz="2400" b="1" dirty="0"/>
              <a:t>.</a:t>
            </a:r>
          </a:p>
        </p:txBody>
      </p:sp>
      <p:sp>
        <p:nvSpPr>
          <p:cNvPr id="7" name="TextBox 6"/>
          <p:cNvSpPr txBox="1"/>
          <p:nvPr/>
        </p:nvSpPr>
        <p:spPr>
          <a:xfrm>
            <a:off x="3657600" y="5278268"/>
            <a:ext cx="3200400" cy="830997"/>
          </a:xfrm>
          <a:prstGeom prst="rect">
            <a:avLst/>
          </a:prstGeom>
          <a:noFill/>
        </p:spPr>
        <p:txBody>
          <a:bodyPr wrap="square" rtlCol="0">
            <a:spAutoFit/>
          </a:bodyPr>
          <a:lstStyle/>
          <a:p>
            <a:pPr algn="ctr"/>
            <a:r>
              <a:rPr lang="en-US" sz="2400" b="1" dirty="0"/>
              <a:t>EXPERT :</a:t>
            </a:r>
          </a:p>
          <a:p>
            <a:pPr algn="ctr"/>
            <a:r>
              <a:rPr lang="en-US" sz="2400" b="1" dirty="0"/>
              <a:t>CA BISHAN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257800"/>
            <a:ext cx="871931" cy="871931"/>
          </a:xfrm>
          <a:prstGeom prst="rect">
            <a:avLst/>
          </a:prstGeom>
        </p:spPr>
      </p:pic>
    </p:spTree>
    <p:extLst>
      <p:ext uri="{BB962C8B-B14F-4D97-AF65-F5344CB8AC3E}">
        <p14:creationId xmlns:p14="http://schemas.microsoft.com/office/powerpoint/2010/main" val="308418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23310" y="1066800"/>
            <a:ext cx="3200400" cy="584775"/>
          </a:xfrm>
          <a:prstGeom prst="rect">
            <a:avLst/>
          </a:prstGeom>
          <a:noFill/>
        </p:spPr>
        <p:txBody>
          <a:bodyPr wrap="square" rtlCol="0">
            <a:spAutoFit/>
          </a:bodyPr>
          <a:lstStyle/>
          <a:p>
            <a:pPr algn="ctr"/>
            <a:r>
              <a:rPr lang="en-US" sz="3200" b="1" dirty="0"/>
              <a:t>Query 1</a:t>
            </a:r>
          </a:p>
        </p:txBody>
      </p:sp>
      <p:sp>
        <p:nvSpPr>
          <p:cNvPr id="6" name="TextBox 5"/>
          <p:cNvSpPr txBox="1"/>
          <p:nvPr/>
        </p:nvSpPr>
        <p:spPr>
          <a:xfrm>
            <a:off x="914400" y="1905000"/>
            <a:ext cx="7543800" cy="2677656"/>
          </a:xfrm>
          <a:prstGeom prst="rect">
            <a:avLst/>
          </a:prstGeom>
          <a:noFill/>
        </p:spPr>
        <p:txBody>
          <a:bodyPr wrap="square" rtlCol="0">
            <a:spAutoFit/>
          </a:bodyPr>
          <a:lstStyle/>
          <a:p>
            <a:pPr algn="ctr"/>
            <a:r>
              <a:rPr lang="en-US" sz="2400" b="1" dirty="0"/>
              <a:t>Hi My client is engaged in Construction of Project in which he is constructing the Residential as well as Commercial Complex. Now for this construction he Purchase of Additional FSI purchased from Local Authority i.e. Rajkot Municipal Corporation. Further also explain the GST applicability on TDR purchase from privately for Additional Construction.?</a:t>
            </a:r>
          </a:p>
        </p:txBody>
      </p:sp>
      <p:sp>
        <p:nvSpPr>
          <p:cNvPr id="7" name="TextBox 6"/>
          <p:cNvSpPr txBox="1"/>
          <p:nvPr/>
        </p:nvSpPr>
        <p:spPr>
          <a:xfrm>
            <a:off x="3657600" y="5410200"/>
            <a:ext cx="3200400" cy="830997"/>
          </a:xfrm>
          <a:prstGeom prst="rect">
            <a:avLst/>
          </a:prstGeom>
          <a:noFill/>
        </p:spPr>
        <p:txBody>
          <a:bodyPr wrap="square" rtlCol="0">
            <a:spAutoFit/>
          </a:bodyPr>
          <a:lstStyle/>
          <a:p>
            <a:pPr algn="ctr"/>
            <a:r>
              <a:rPr lang="en-US" sz="2400" b="1" dirty="0"/>
              <a:t>EXPERT :</a:t>
            </a:r>
          </a:p>
          <a:p>
            <a:pPr algn="ctr"/>
            <a:r>
              <a:rPr lang="en-US" sz="2400" b="1" dirty="0"/>
              <a:t>CA JIGAR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389732"/>
            <a:ext cx="871931" cy="871931"/>
          </a:xfrm>
          <a:prstGeom prst="rect">
            <a:avLst/>
          </a:prstGeom>
        </p:spPr>
      </p:pic>
    </p:spTree>
    <p:extLst>
      <p:ext uri="{BB962C8B-B14F-4D97-AF65-F5344CB8AC3E}">
        <p14:creationId xmlns:p14="http://schemas.microsoft.com/office/powerpoint/2010/main" val="3835648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006F3E-EEB3-A899-6B86-3312F036EF17}"/>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151D2C73-639D-B33D-13A4-4020E2125D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4675" y="1143000"/>
            <a:ext cx="2895600" cy="2908527"/>
          </a:xfrm>
          <a:prstGeom prst="rect">
            <a:avLst/>
          </a:prstGeom>
        </p:spPr>
      </p:pic>
      <p:sp>
        <p:nvSpPr>
          <p:cNvPr id="5" name="TextBox 4">
            <a:extLst>
              <a:ext uri="{FF2B5EF4-FFF2-40B4-BE49-F238E27FC236}">
                <a16:creationId xmlns:a16="http://schemas.microsoft.com/office/drawing/2014/main" id="{037EFABB-63BF-8B81-C06F-750895E1336A}"/>
              </a:ext>
            </a:extLst>
          </p:cNvPr>
          <p:cNvSpPr txBox="1"/>
          <p:nvPr/>
        </p:nvSpPr>
        <p:spPr>
          <a:xfrm>
            <a:off x="838200" y="4267200"/>
            <a:ext cx="7448550" cy="646331"/>
          </a:xfrm>
          <a:prstGeom prst="rect">
            <a:avLst/>
          </a:prstGeom>
          <a:noFill/>
        </p:spPr>
        <p:txBody>
          <a:bodyPr wrap="square" rtlCol="0">
            <a:spAutoFit/>
          </a:bodyPr>
          <a:lstStyle/>
          <a:p>
            <a:pPr algn="ctr"/>
            <a:r>
              <a:rPr lang="en-US" sz="3600" dirty="0">
                <a:solidFill>
                  <a:srgbClr val="002060"/>
                </a:solidFill>
              </a:rPr>
              <a:t>Thank You !!</a:t>
            </a:r>
          </a:p>
        </p:txBody>
      </p:sp>
      <p:sp>
        <p:nvSpPr>
          <p:cNvPr id="6" name="Round Diagonal Corner Rectangle 5">
            <a:extLst>
              <a:ext uri="{FF2B5EF4-FFF2-40B4-BE49-F238E27FC236}">
                <a16:creationId xmlns:a16="http://schemas.microsoft.com/office/drawing/2014/main" id="{5AA78362-D6C3-2370-AA6F-687BA7BECE39}"/>
              </a:ext>
            </a:extLst>
          </p:cNvPr>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7151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1295400"/>
            <a:ext cx="3200400" cy="584775"/>
          </a:xfrm>
          <a:prstGeom prst="rect">
            <a:avLst/>
          </a:prstGeom>
          <a:noFill/>
        </p:spPr>
        <p:txBody>
          <a:bodyPr wrap="square" rtlCol="0">
            <a:spAutoFit/>
          </a:bodyPr>
          <a:lstStyle/>
          <a:p>
            <a:pPr algn="ctr"/>
            <a:r>
              <a:rPr lang="en-US" sz="3200" b="1" dirty="0"/>
              <a:t>Query 2</a:t>
            </a:r>
          </a:p>
        </p:txBody>
      </p:sp>
      <p:sp>
        <p:nvSpPr>
          <p:cNvPr id="6" name="TextBox 5"/>
          <p:cNvSpPr txBox="1"/>
          <p:nvPr/>
        </p:nvSpPr>
        <p:spPr>
          <a:xfrm>
            <a:off x="1143000" y="2362200"/>
            <a:ext cx="6705600" cy="954107"/>
          </a:xfrm>
          <a:prstGeom prst="rect">
            <a:avLst/>
          </a:prstGeom>
          <a:noFill/>
        </p:spPr>
        <p:txBody>
          <a:bodyPr wrap="square" rtlCol="0">
            <a:spAutoFit/>
          </a:bodyPr>
          <a:lstStyle/>
          <a:p>
            <a:pPr algn="ctr"/>
            <a:r>
              <a:rPr lang="en-US" sz="2800" b="1" dirty="0"/>
              <a:t>Whether Work contracts service providers are eligible for Composition Scheme?</a:t>
            </a:r>
          </a:p>
        </p:txBody>
      </p:sp>
      <p:sp>
        <p:nvSpPr>
          <p:cNvPr id="7" name="TextBox 6"/>
          <p:cNvSpPr txBox="1"/>
          <p:nvPr/>
        </p:nvSpPr>
        <p:spPr>
          <a:xfrm>
            <a:off x="3581400" y="4653408"/>
            <a:ext cx="3200400" cy="830997"/>
          </a:xfrm>
          <a:prstGeom prst="rect">
            <a:avLst/>
          </a:prstGeom>
          <a:noFill/>
        </p:spPr>
        <p:txBody>
          <a:bodyPr wrap="square" rtlCol="0">
            <a:spAutoFit/>
          </a:bodyPr>
          <a:lstStyle/>
          <a:p>
            <a:pPr algn="ctr"/>
            <a:r>
              <a:rPr lang="en-US" sz="2400" b="1" dirty="0"/>
              <a:t>EXPERT :</a:t>
            </a:r>
          </a:p>
          <a:p>
            <a:pPr algn="ctr"/>
            <a:r>
              <a:rPr lang="en-US" sz="2400" b="1" dirty="0"/>
              <a:t>CA BISHAN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9469" y="4632940"/>
            <a:ext cx="871931" cy="871931"/>
          </a:xfrm>
          <a:prstGeom prst="rect">
            <a:avLst/>
          </a:prstGeom>
        </p:spPr>
      </p:pic>
    </p:spTree>
    <p:extLst>
      <p:ext uri="{BB962C8B-B14F-4D97-AF65-F5344CB8AC3E}">
        <p14:creationId xmlns:p14="http://schemas.microsoft.com/office/powerpoint/2010/main" val="211083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1295400"/>
            <a:ext cx="3200400" cy="584775"/>
          </a:xfrm>
          <a:prstGeom prst="rect">
            <a:avLst/>
          </a:prstGeom>
          <a:noFill/>
        </p:spPr>
        <p:txBody>
          <a:bodyPr wrap="square" rtlCol="0">
            <a:spAutoFit/>
          </a:bodyPr>
          <a:lstStyle/>
          <a:p>
            <a:pPr algn="ctr"/>
            <a:r>
              <a:rPr lang="en-US" sz="3200" b="1" dirty="0"/>
              <a:t>Query 3</a:t>
            </a:r>
          </a:p>
        </p:txBody>
      </p:sp>
      <p:sp>
        <p:nvSpPr>
          <p:cNvPr id="6" name="TextBox 5"/>
          <p:cNvSpPr txBox="1"/>
          <p:nvPr/>
        </p:nvSpPr>
        <p:spPr>
          <a:xfrm>
            <a:off x="1143000" y="2362200"/>
            <a:ext cx="6705600" cy="1815882"/>
          </a:xfrm>
          <a:prstGeom prst="rect">
            <a:avLst/>
          </a:prstGeom>
          <a:noFill/>
        </p:spPr>
        <p:txBody>
          <a:bodyPr wrap="square" rtlCol="0">
            <a:spAutoFit/>
          </a:bodyPr>
          <a:lstStyle/>
          <a:p>
            <a:pPr algn="ctr"/>
            <a:r>
              <a:rPr lang="en-US" sz="2800" b="1" dirty="0"/>
              <a:t>What should be the mechanism to pay the RCM liability, how to route it through ISD and how to avail ITC in Distinct Person of same PAN?</a:t>
            </a:r>
          </a:p>
        </p:txBody>
      </p:sp>
      <p:sp>
        <p:nvSpPr>
          <p:cNvPr id="7" name="TextBox 6"/>
          <p:cNvSpPr txBox="1"/>
          <p:nvPr/>
        </p:nvSpPr>
        <p:spPr>
          <a:xfrm>
            <a:off x="3810000" y="5223182"/>
            <a:ext cx="3200400" cy="830997"/>
          </a:xfrm>
          <a:prstGeom prst="rect">
            <a:avLst/>
          </a:prstGeom>
          <a:noFill/>
        </p:spPr>
        <p:txBody>
          <a:bodyPr wrap="square" rtlCol="0">
            <a:spAutoFit/>
          </a:bodyPr>
          <a:lstStyle/>
          <a:p>
            <a:pPr algn="ctr"/>
            <a:r>
              <a:rPr lang="en-US" sz="2400" b="1" dirty="0"/>
              <a:t>EXPERT :</a:t>
            </a:r>
          </a:p>
          <a:p>
            <a:pPr algn="ctr"/>
            <a:r>
              <a:rPr lang="en-US" sz="2400" b="1" dirty="0"/>
              <a:t>CA SHARAD ANADA</a:t>
            </a:r>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38400" y="5029199"/>
            <a:ext cx="1218962" cy="1218962"/>
          </a:xfrm>
          <a:prstGeom prst="rect">
            <a:avLst/>
          </a:prstGeom>
        </p:spPr>
      </p:pic>
    </p:spTree>
    <p:extLst>
      <p:ext uri="{BB962C8B-B14F-4D97-AF65-F5344CB8AC3E}">
        <p14:creationId xmlns:p14="http://schemas.microsoft.com/office/powerpoint/2010/main" val="3775864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4</a:t>
            </a:r>
          </a:p>
        </p:txBody>
      </p:sp>
      <p:sp>
        <p:nvSpPr>
          <p:cNvPr id="6" name="TextBox 5"/>
          <p:cNvSpPr txBox="1"/>
          <p:nvPr/>
        </p:nvSpPr>
        <p:spPr>
          <a:xfrm>
            <a:off x="342900" y="1324746"/>
            <a:ext cx="8458200" cy="4801314"/>
          </a:xfrm>
          <a:prstGeom prst="rect">
            <a:avLst/>
          </a:prstGeom>
          <a:noFill/>
        </p:spPr>
        <p:txBody>
          <a:bodyPr wrap="square" rtlCol="0">
            <a:spAutoFit/>
          </a:bodyPr>
          <a:lstStyle/>
          <a:p>
            <a:r>
              <a:rPr lang="en-US" b="1" dirty="0"/>
              <a:t>As per CBIC Circular No. 211/5/2024-GST, GST can be paid on royalty paid to the government under the Reverse Charge Mechanism (RCM), and ITC of such tax can be availed raising invoice in the current year also.</a:t>
            </a:r>
          </a:p>
          <a:p>
            <a:endParaRPr lang="en-US" b="1" dirty="0"/>
          </a:p>
          <a:p>
            <a:r>
              <a:rPr lang="en-US" b="1" dirty="0"/>
              <a:t>Pursuant to the Supreme Court judgment in the case of Mineral Area Development Authority v. Steel Authority of India Ltd., royalty paid to the government has been treated as a consideration liable to GST under RCM. In our case, the Department has issued order on 31.1.2025 under Section 74 of the CGST Act, alleging non-payment of GST on royalty for the period from 1.7.17 to 31.3.23.</a:t>
            </a:r>
          </a:p>
          <a:p>
            <a:r>
              <a:rPr lang="en-US" b="1" dirty="0"/>
              <a:t>In this context, what will be good solution : </a:t>
            </a:r>
          </a:p>
          <a:p>
            <a:endParaRPr lang="en-US" b="1" dirty="0"/>
          </a:p>
          <a:p>
            <a:r>
              <a:rPr lang="en-US" b="1" dirty="0"/>
              <a:t>Go for appeal against order passed U/s 74 on 31.1.2025 and I issue RCM invoices in May, 2025 for the Royalty paid from 1.7.17 to 31.3.23 (even though the order u/s 74 is already passed) and take the credit in May, 2025 or </a:t>
            </a:r>
          </a:p>
          <a:p>
            <a:r>
              <a:rPr lang="en-US" b="1" dirty="0"/>
              <a:t>To pay the tax amount for the period from 1.7.17 to 31.3.23 against the demand through DRC-03 (then will not be able to claim the credit in GSTR-3B) but will not have to pay 10% for appeal.</a:t>
            </a:r>
          </a:p>
        </p:txBody>
      </p:sp>
      <p:sp>
        <p:nvSpPr>
          <p:cNvPr id="7" name="TextBox 6"/>
          <p:cNvSpPr txBox="1"/>
          <p:nvPr/>
        </p:nvSpPr>
        <p:spPr>
          <a:xfrm>
            <a:off x="3657600" y="5854137"/>
            <a:ext cx="3200400" cy="830997"/>
          </a:xfrm>
          <a:prstGeom prst="rect">
            <a:avLst/>
          </a:prstGeom>
          <a:noFill/>
        </p:spPr>
        <p:txBody>
          <a:bodyPr wrap="square" rtlCol="0">
            <a:spAutoFit/>
          </a:bodyPr>
          <a:lstStyle/>
          <a:p>
            <a:pPr algn="ctr"/>
            <a:r>
              <a:rPr lang="en-US" sz="2400" b="1" dirty="0"/>
              <a:t>EXPERT :</a:t>
            </a:r>
          </a:p>
          <a:p>
            <a:pPr algn="ctr"/>
            <a:r>
              <a:rPr lang="en-US" sz="2400" b="1" dirty="0"/>
              <a:t>CA ABHISHEK DOSHI</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833669"/>
            <a:ext cx="871931" cy="871931"/>
          </a:xfrm>
          <a:prstGeom prst="rect">
            <a:avLst/>
          </a:prstGeom>
        </p:spPr>
      </p:pic>
    </p:spTree>
    <p:extLst>
      <p:ext uri="{BB962C8B-B14F-4D97-AF65-F5344CB8AC3E}">
        <p14:creationId xmlns:p14="http://schemas.microsoft.com/office/powerpoint/2010/main" val="1495911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891772"/>
            <a:ext cx="3200400" cy="584775"/>
          </a:xfrm>
          <a:prstGeom prst="rect">
            <a:avLst/>
          </a:prstGeom>
          <a:noFill/>
        </p:spPr>
        <p:txBody>
          <a:bodyPr wrap="square" rtlCol="0">
            <a:spAutoFit/>
          </a:bodyPr>
          <a:lstStyle/>
          <a:p>
            <a:pPr algn="ctr"/>
            <a:r>
              <a:rPr lang="en-US" sz="3200" b="1" dirty="0"/>
              <a:t>Query 5</a:t>
            </a:r>
          </a:p>
        </p:txBody>
      </p:sp>
      <p:sp>
        <p:nvSpPr>
          <p:cNvPr id="6" name="TextBox 5"/>
          <p:cNvSpPr txBox="1"/>
          <p:nvPr/>
        </p:nvSpPr>
        <p:spPr>
          <a:xfrm>
            <a:off x="571500" y="1671245"/>
            <a:ext cx="7848600" cy="3539430"/>
          </a:xfrm>
          <a:prstGeom prst="rect">
            <a:avLst/>
          </a:prstGeom>
          <a:noFill/>
        </p:spPr>
        <p:txBody>
          <a:bodyPr wrap="square" rtlCol="0">
            <a:spAutoFit/>
          </a:bodyPr>
          <a:lstStyle/>
          <a:p>
            <a:pPr algn="ctr"/>
            <a:r>
              <a:rPr lang="en-US" sz="2800" b="1" dirty="0"/>
              <a:t>Detailed Order U/S 73/74 Is Passed For 2018-19 To 2023- 24, But DRC 07 Contains Period 2018-19 Having Summary Of Liability For Entire Five Years. My Question Is Whether DRC 07 Is Valid For Remaining Period Not Mention In DRC 07, Validity Of Order For Remaining Period And Whether DRC 07 Can Be Issued Subsequently For Remaining Period Without Any Time Limitation?</a:t>
            </a:r>
          </a:p>
        </p:txBody>
      </p:sp>
      <p:sp>
        <p:nvSpPr>
          <p:cNvPr id="7" name="TextBox 6"/>
          <p:cNvSpPr txBox="1"/>
          <p:nvPr/>
        </p:nvSpPr>
        <p:spPr>
          <a:xfrm>
            <a:off x="3657600" y="5410200"/>
            <a:ext cx="3200400" cy="830997"/>
          </a:xfrm>
          <a:prstGeom prst="rect">
            <a:avLst/>
          </a:prstGeom>
          <a:noFill/>
        </p:spPr>
        <p:txBody>
          <a:bodyPr wrap="square" rtlCol="0">
            <a:spAutoFit/>
          </a:bodyPr>
          <a:lstStyle/>
          <a:p>
            <a:pPr algn="ctr"/>
            <a:r>
              <a:rPr lang="en-US" sz="2400" b="1" dirty="0"/>
              <a:t>EXPERT :</a:t>
            </a:r>
          </a:p>
          <a:p>
            <a:pPr algn="ctr"/>
            <a:r>
              <a:rPr lang="en-US" sz="2400" b="1" dirty="0"/>
              <a:t>CA JIGAR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389732"/>
            <a:ext cx="871931" cy="871931"/>
          </a:xfrm>
          <a:prstGeom prst="rect">
            <a:avLst/>
          </a:prstGeom>
        </p:spPr>
      </p:pic>
    </p:spTree>
    <p:extLst>
      <p:ext uri="{BB962C8B-B14F-4D97-AF65-F5344CB8AC3E}">
        <p14:creationId xmlns:p14="http://schemas.microsoft.com/office/powerpoint/2010/main" val="2086466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971800" y="755362"/>
            <a:ext cx="3200400" cy="584775"/>
          </a:xfrm>
          <a:prstGeom prst="rect">
            <a:avLst/>
          </a:prstGeom>
          <a:noFill/>
        </p:spPr>
        <p:txBody>
          <a:bodyPr wrap="square" rtlCol="0">
            <a:spAutoFit/>
          </a:bodyPr>
          <a:lstStyle/>
          <a:p>
            <a:pPr algn="ctr"/>
            <a:r>
              <a:rPr lang="en-US" sz="3200" b="1" dirty="0"/>
              <a:t>Query 6</a:t>
            </a:r>
          </a:p>
        </p:txBody>
      </p:sp>
      <p:sp>
        <p:nvSpPr>
          <p:cNvPr id="6" name="TextBox 5"/>
          <p:cNvSpPr txBox="1"/>
          <p:nvPr/>
        </p:nvSpPr>
        <p:spPr>
          <a:xfrm>
            <a:off x="609600" y="1828800"/>
            <a:ext cx="7715250" cy="2308324"/>
          </a:xfrm>
          <a:prstGeom prst="rect">
            <a:avLst/>
          </a:prstGeom>
          <a:noFill/>
        </p:spPr>
        <p:txBody>
          <a:bodyPr wrap="square" rtlCol="0">
            <a:spAutoFit/>
          </a:bodyPr>
          <a:lstStyle/>
          <a:p>
            <a:pPr algn="ctr"/>
            <a:r>
              <a:rPr lang="en-US" sz="2400" b="1" dirty="0"/>
              <a:t>Can a Co-operative Housing Society opt for composition scheme? If yes, what will be the GST Rate? </a:t>
            </a:r>
          </a:p>
          <a:p>
            <a:pPr algn="ctr"/>
            <a:r>
              <a:rPr lang="en-US" sz="2400" b="1" dirty="0"/>
              <a:t>Further, if the society opts for the composition scheme, whether GST needs to be charged even on property tax, water charges, and also to members having monthly invoices of less than Rs. 7,500/-?</a:t>
            </a:r>
          </a:p>
        </p:txBody>
      </p:sp>
      <p:sp>
        <p:nvSpPr>
          <p:cNvPr id="7" name="TextBox 6"/>
          <p:cNvSpPr txBox="1"/>
          <p:nvPr/>
        </p:nvSpPr>
        <p:spPr>
          <a:xfrm>
            <a:off x="3657600" y="5354468"/>
            <a:ext cx="3200400" cy="830997"/>
          </a:xfrm>
          <a:prstGeom prst="rect">
            <a:avLst/>
          </a:prstGeom>
          <a:noFill/>
        </p:spPr>
        <p:txBody>
          <a:bodyPr wrap="square" rtlCol="0">
            <a:spAutoFit/>
          </a:bodyPr>
          <a:lstStyle/>
          <a:p>
            <a:pPr algn="ctr"/>
            <a:r>
              <a:rPr lang="en-US" sz="2400" b="1" dirty="0"/>
              <a:t>EXPERT :</a:t>
            </a:r>
          </a:p>
          <a:p>
            <a:pPr algn="ctr"/>
            <a:r>
              <a:rPr lang="en-US" sz="2400" b="1" dirty="0"/>
              <a:t>CA BISHAN SHAH</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334000"/>
            <a:ext cx="871931" cy="871931"/>
          </a:xfrm>
          <a:prstGeom prst="rect">
            <a:avLst/>
          </a:prstGeom>
        </p:spPr>
      </p:pic>
    </p:spTree>
    <p:extLst>
      <p:ext uri="{BB962C8B-B14F-4D97-AF65-F5344CB8AC3E}">
        <p14:creationId xmlns:p14="http://schemas.microsoft.com/office/powerpoint/2010/main" val="1793504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62549" y="779795"/>
            <a:ext cx="3200400" cy="584775"/>
          </a:xfrm>
          <a:prstGeom prst="rect">
            <a:avLst/>
          </a:prstGeom>
          <a:noFill/>
        </p:spPr>
        <p:txBody>
          <a:bodyPr wrap="square" rtlCol="0">
            <a:spAutoFit/>
          </a:bodyPr>
          <a:lstStyle/>
          <a:p>
            <a:pPr algn="ctr"/>
            <a:r>
              <a:rPr lang="en-US" sz="3200" b="1" dirty="0"/>
              <a:t>Query 7</a:t>
            </a:r>
          </a:p>
        </p:txBody>
      </p:sp>
      <p:sp>
        <p:nvSpPr>
          <p:cNvPr id="6" name="TextBox 5"/>
          <p:cNvSpPr txBox="1"/>
          <p:nvPr/>
        </p:nvSpPr>
        <p:spPr>
          <a:xfrm>
            <a:off x="652749" y="1538185"/>
            <a:ext cx="7620000" cy="4154984"/>
          </a:xfrm>
          <a:prstGeom prst="rect">
            <a:avLst/>
          </a:prstGeom>
          <a:noFill/>
        </p:spPr>
        <p:txBody>
          <a:bodyPr wrap="square" rtlCol="0">
            <a:spAutoFit/>
          </a:bodyPr>
          <a:lstStyle/>
          <a:p>
            <a:pPr algn="ctr"/>
            <a:r>
              <a:rPr lang="en-US" sz="2400" b="1" dirty="0"/>
              <a:t>GST Refund for FY 19-20 and FY 2020-21 is pending since wrong shipping bill number and date was entered in GSTR1. Now time limit to modify GSTR1 is expired so we cannot rectify the mistakes. Since this refund is given via </a:t>
            </a:r>
            <a:r>
              <a:rPr lang="en-US" sz="2400" b="1" dirty="0" err="1"/>
              <a:t>icegate</a:t>
            </a:r>
            <a:r>
              <a:rPr lang="en-US" sz="2400" b="1" dirty="0"/>
              <a:t>, there is mismatch according to their data because wrong info entered in GSTRI was transmitted to </a:t>
            </a:r>
            <a:r>
              <a:rPr lang="en-US" sz="2400" b="1" dirty="0" err="1"/>
              <a:t>Icegate</a:t>
            </a:r>
            <a:r>
              <a:rPr lang="en-US" sz="2400" b="1" dirty="0"/>
              <a:t> and that is why they cannot give refund. Customs Department says that it cannot be modified at their end because they don't have the rights to do it and GST department says that they don't have the authority to modify.</a:t>
            </a:r>
          </a:p>
        </p:txBody>
      </p:sp>
      <p:sp>
        <p:nvSpPr>
          <p:cNvPr id="7" name="TextBox 6"/>
          <p:cNvSpPr txBox="1"/>
          <p:nvPr/>
        </p:nvSpPr>
        <p:spPr>
          <a:xfrm>
            <a:off x="3733800" y="5790757"/>
            <a:ext cx="3200400" cy="830997"/>
          </a:xfrm>
          <a:prstGeom prst="rect">
            <a:avLst/>
          </a:prstGeom>
          <a:noFill/>
        </p:spPr>
        <p:txBody>
          <a:bodyPr wrap="square" rtlCol="0">
            <a:spAutoFit/>
          </a:bodyPr>
          <a:lstStyle/>
          <a:p>
            <a:pPr algn="ctr"/>
            <a:r>
              <a:rPr lang="en-US" sz="2400" b="1" dirty="0"/>
              <a:t>EXPERT :</a:t>
            </a:r>
          </a:p>
          <a:p>
            <a:pPr algn="ctr"/>
            <a:r>
              <a:rPr lang="en-US" sz="2400" b="1" dirty="0"/>
              <a:t>CA SHARAD ANADA</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1800" y="5749823"/>
            <a:ext cx="871931" cy="871931"/>
          </a:xfrm>
          <a:prstGeom prst="rect">
            <a:avLst/>
          </a:prstGeom>
        </p:spPr>
      </p:pic>
    </p:spTree>
    <p:extLst>
      <p:ext uri="{BB962C8B-B14F-4D97-AF65-F5344CB8AC3E}">
        <p14:creationId xmlns:p14="http://schemas.microsoft.com/office/powerpoint/2010/main" val="3527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Diagonal Corner Rectangle 1"/>
          <p:cNvSpPr/>
          <p:nvPr/>
        </p:nvSpPr>
        <p:spPr>
          <a:xfrm>
            <a:off x="0" y="0"/>
            <a:ext cx="9144000" cy="609600"/>
          </a:xfrm>
          <a:prstGeom prst="round2Diag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81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2895600" y="901124"/>
            <a:ext cx="3200400" cy="584775"/>
          </a:xfrm>
          <a:prstGeom prst="rect">
            <a:avLst/>
          </a:prstGeom>
          <a:noFill/>
        </p:spPr>
        <p:txBody>
          <a:bodyPr wrap="square" rtlCol="0">
            <a:spAutoFit/>
          </a:bodyPr>
          <a:lstStyle/>
          <a:p>
            <a:pPr algn="ctr"/>
            <a:r>
              <a:rPr lang="en-US" sz="3200" b="1" dirty="0"/>
              <a:t>Query 8</a:t>
            </a:r>
          </a:p>
        </p:txBody>
      </p:sp>
      <p:sp>
        <p:nvSpPr>
          <p:cNvPr id="6" name="TextBox 5"/>
          <p:cNvSpPr txBox="1"/>
          <p:nvPr/>
        </p:nvSpPr>
        <p:spPr>
          <a:xfrm>
            <a:off x="1143000" y="1981200"/>
            <a:ext cx="6858000" cy="2677656"/>
          </a:xfrm>
          <a:prstGeom prst="rect">
            <a:avLst/>
          </a:prstGeom>
          <a:noFill/>
        </p:spPr>
        <p:txBody>
          <a:bodyPr wrap="square" rtlCol="0">
            <a:spAutoFit/>
          </a:bodyPr>
          <a:lstStyle/>
          <a:p>
            <a:pPr algn="ctr"/>
            <a:r>
              <a:rPr lang="en-US" sz="2800" b="1" dirty="0"/>
              <a:t>Applicability of RCM in case of Import of Service: </a:t>
            </a:r>
          </a:p>
          <a:p>
            <a:pPr algn="ctr"/>
            <a:r>
              <a:rPr lang="en-US" sz="2800" b="1" dirty="0"/>
              <a:t>Is RCM payable for fees paid to lawyers for fighting a case in European Court relating to anti dumping duty? ( Lawyers are non resident has no place of business in </a:t>
            </a:r>
            <a:r>
              <a:rPr lang="en-US" sz="2800" b="1" dirty="0" err="1"/>
              <a:t>india</a:t>
            </a:r>
            <a:r>
              <a:rPr lang="en-US" sz="2800" b="1" dirty="0"/>
              <a:t>)?</a:t>
            </a:r>
          </a:p>
        </p:txBody>
      </p:sp>
      <p:sp>
        <p:nvSpPr>
          <p:cNvPr id="7" name="TextBox 6"/>
          <p:cNvSpPr txBox="1"/>
          <p:nvPr/>
        </p:nvSpPr>
        <p:spPr>
          <a:xfrm>
            <a:off x="3657600" y="5410200"/>
            <a:ext cx="3200400" cy="830997"/>
          </a:xfrm>
          <a:prstGeom prst="rect">
            <a:avLst/>
          </a:prstGeom>
          <a:noFill/>
        </p:spPr>
        <p:txBody>
          <a:bodyPr wrap="square" rtlCol="0">
            <a:spAutoFit/>
          </a:bodyPr>
          <a:lstStyle/>
          <a:p>
            <a:pPr algn="ctr"/>
            <a:r>
              <a:rPr lang="en-US" sz="2400" b="1" dirty="0"/>
              <a:t>EXPERT :</a:t>
            </a:r>
          </a:p>
          <a:p>
            <a:pPr algn="ctr"/>
            <a:r>
              <a:rPr lang="en-US" sz="2400" b="1" dirty="0"/>
              <a:t>CA ABHISHEK DOSHI</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85669" y="5389732"/>
            <a:ext cx="871931" cy="871931"/>
          </a:xfrm>
          <a:prstGeom prst="rect">
            <a:avLst/>
          </a:prstGeom>
        </p:spPr>
      </p:pic>
    </p:spTree>
    <p:extLst>
      <p:ext uri="{BB962C8B-B14F-4D97-AF65-F5344CB8AC3E}">
        <p14:creationId xmlns:p14="http://schemas.microsoft.com/office/powerpoint/2010/main" val="1086193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103</TotalTime>
  <Words>1528</Words>
  <Application>Microsoft Office PowerPoint</Application>
  <PresentationFormat>On-screen Show (4:3)</PresentationFormat>
  <Paragraphs>89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JAYPRAKASH_ZALA</dc:creator>
  <cp:lastModifiedBy>Abhishek Doshi</cp:lastModifiedBy>
  <cp:revision>19</cp:revision>
  <dcterms:created xsi:type="dcterms:W3CDTF">2006-08-16T00:00:00Z</dcterms:created>
  <dcterms:modified xsi:type="dcterms:W3CDTF">2025-05-24T08:44:34Z</dcterms:modified>
</cp:coreProperties>
</file>