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79" r:id="rId3"/>
    <p:sldId id="285" r:id="rId4"/>
    <p:sldId id="283" r:id="rId5"/>
    <p:sldId id="286" r:id="rId6"/>
    <p:sldId id="281" r:id="rId7"/>
    <p:sldId id="257" r:id="rId8"/>
    <p:sldId id="280" r:id="rId9"/>
    <p:sldId id="259" r:id="rId10"/>
    <p:sldId id="260" r:id="rId11"/>
    <p:sldId id="273" r:id="rId12"/>
    <p:sldId id="284" r:id="rId13"/>
    <p:sldId id="262" r:id="rId14"/>
    <p:sldId id="261" r:id="rId15"/>
    <p:sldId id="282" r:id="rId16"/>
    <p:sldId id="265" r:id="rId17"/>
    <p:sldId id="266" r:id="rId18"/>
    <p:sldId id="264" r:id="rId19"/>
    <p:sldId id="267" r:id="rId20"/>
    <p:sldId id="268" r:id="rId21"/>
    <p:sldId id="269" r:id="rId22"/>
    <p:sldId id="270" r:id="rId23"/>
    <p:sldId id="271" r:id="rId24"/>
    <p:sldId id="272" r:id="rId25"/>
    <p:sldId id="274" r:id="rId26"/>
    <p:sldId id="275" r:id="rId27"/>
    <p:sldId id="278"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EC2F3-DD32-48E5-B643-273A7B5FFEC1}" v="3" dt="2025-08-05T06:51:26.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18"/>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hit Soni" userId="2e3fc71896461e69" providerId="LiveId" clId="{A1FEC2F3-DD32-48E5-B643-273A7B5FFEC1}"/>
    <pc:docChg chg="addSld delSld modSld">
      <pc:chgData name="Rohit Soni" userId="2e3fc71896461e69" providerId="LiveId" clId="{A1FEC2F3-DD32-48E5-B643-273A7B5FFEC1}" dt="2025-08-05T06:52:06.315" v="34" actId="2696"/>
      <pc:docMkLst>
        <pc:docMk/>
      </pc:docMkLst>
      <pc:sldChg chg="modSp mod">
        <pc:chgData name="Rohit Soni" userId="2e3fc71896461e69" providerId="LiveId" clId="{A1FEC2F3-DD32-48E5-B643-273A7B5FFEC1}" dt="2025-07-31T07:16:54.498" v="28" actId="20577"/>
        <pc:sldMkLst>
          <pc:docMk/>
          <pc:sldMk cId="0" sldId="256"/>
        </pc:sldMkLst>
        <pc:spChg chg="mod">
          <ac:chgData name="Rohit Soni" userId="2e3fc71896461e69" providerId="LiveId" clId="{A1FEC2F3-DD32-48E5-B643-273A7B5FFEC1}" dt="2025-07-31T07:16:54.498" v="28" actId="20577"/>
          <ac:spMkLst>
            <pc:docMk/>
            <pc:sldMk cId="0" sldId="256"/>
            <ac:spMk id="107" creationId="{00000000-0000-0000-0000-000000000000}"/>
          </ac:spMkLst>
        </pc:spChg>
      </pc:sldChg>
      <pc:sldChg chg="addSp modSp">
        <pc:chgData name="Rohit Soni" userId="2e3fc71896461e69" providerId="LiveId" clId="{A1FEC2F3-DD32-48E5-B643-273A7B5FFEC1}" dt="2025-08-05T06:50:33.318" v="31"/>
        <pc:sldMkLst>
          <pc:docMk/>
          <pc:sldMk cId="0" sldId="271"/>
        </pc:sldMkLst>
        <pc:graphicFrameChg chg="add mod">
          <ac:chgData name="Rohit Soni" userId="2e3fc71896461e69" providerId="LiveId" clId="{A1FEC2F3-DD32-48E5-B643-273A7B5FFEC1}" dt="2025-08-05T06:50:33.318" v="31"/>
          <ac:graphicFrameMkLst>
            <pc:docMk/>
            <pc:sldMk cId="0" sldId="271"/>
            <ac:graphicFrameMk id="2" creationId="{5A64AB9F-C65F-BAE3-3D0B-B64A123D2B85}"/>
          </ac:graphicFrameMkLst>
        </pc:graphicFrameChg>
      </pc:sldChg>
      <pc:sldChg chg="del">
        <pc:chgData name="Rohit Soni" userId="2e3fc71896461e69" providerId="LiveId" clId="{A1FEC2F3-DD32-48E5-B643-273A7B5FFEC1}" dt="2025-08-05T06:10:55.613" v="29" actId="2696"/>
        <pc:sldMkLst>
          <pc:docMk/>
          <pc:sldMk cId="2624097490" sldId="276"/>
        </pc:sldMkLst>
      </pc:sldChg>
      <pc:sldChg chg="del">
        <pc:chgData name="Rohit Soni" userId="2e3fc71896461e69" providerId="LiveId" clId="{A1FEC2F3-DD32-48E5-B643-273A7B5FFEC1}" dt="2025-08-05T06:11:00.325" v="30" actId="2696"/>
        <pc:sldMkLst>
          <pc:docMk/>
          <pc:sldMk cId="547819950" sldId="277"/>
        </pc:sldMkLst>
      </pc:sldChg>
      <pc:sldChg chg="addSp modSp new del">
        <pc:chgData name="Rohit Soni" userId="2e3fc71896461e69" providerId="LiveId" clId="{A1FEC2F3-DD32-48E5-B643-273A7B5FFEC1}" dt="2025-08-05T06:52:06.315" v="34" actId="2696"/>
        <pc:sldMkLst>
          <pc:docMk/>
          <pc:sldMk cId="1363046640" sldId="287"/>
        </pc:sldMkLst>
        <pc:graphicFrameChg chg="add mod">
          <ac:chgData name="Rohit Soni" userId="2e3fc71896461e69" providerId="LiveId" clId="{A1FEC2F3-DD32-48E5-B643-273A7B5FFEC1}" dt="2025-08-05T06:51:26.136" v="33"/>
          <ac:graphicFrameMkLst>
            <pc:docMk/>
            <pc:sldMk cId="1363046640" sldId="287"/>
            <ac:graphicFrameMk id="2" creationId="{94EBD93B-501B-3C4F-B3FF-4CFEDC22A53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6f692a74f8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36f692a74f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119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05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6f692a74f8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36f692a74f8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6f692a74f8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36f692a74f8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330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6f692a74f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36f692a74f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9D328B63-F096-92F7-478A-E18600D8DB41}"/>
            </a:ext>
          </a:extLst>
        </p:cNvPr>
        <p:cNvGrpSpPr/>
        <p:nvPr/>
      </p:nvGrpSpPr>
      <p:grpSpPr>
        <a:xfrm>
          <a:off x="0" y="0"/>
          <a:ext cx="0" cy="0"/>
          <a:chOff x="0" y="0"/>
          <a:chExt cx="0" cy="0"/>
        </a:xfrm>
      </p:grpSpPr>
      <p:sp>
        <p:nvSpPr>
          <p:cNvPr id="145" name="Google Shape;145;p5:notes">
            <a:extLst>
              <a:ext uri="{FF2B5EF4-FFF2-40B4-BE49-F238E27FC236}">
                <a16:creationId xmlns:a16="http://schemas.microsoft.com/office/drawing/2014/main" id="{6F5C9767-F3B2-DA7E-49F9-9F5FD81E52A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5:notes">
            <a:extLst>
              <a:ext uri="{FF2B5EF4-FFF2-40B4-BE49-F238E27FC236}">
                <a16:creationId xmlns:a16="http://schemas.microsoft.com/office/drawing/2014/main" id="{7D55336D-1119-D359-A791-8592AA2E98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79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6f692a74f8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36f692a74f8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cxnSp>
        <p:nvCxnSpPr>
          <p:cNvPr id="26" name="Google Shape;26;p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2"/>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8" name="Google Shape;38;p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cxnSp>
        <p:nvCxnSpPr>
          <p:cNvPr id="41" name="Google Shape;41;p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6"/>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6"/>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9"/>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9"/>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9"/>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0"/>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3" name="Google Shape;83;p10"/>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cxnSp>
        <p:nvCxnSpPr>
          <p:cNvPr id="17" name="Google Shape;17;p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ctrTitle"/>
          </p:nvPr>
        </p:nvSpPr>
        <p:spPr>
          <a:xfrm>
            <a:off x="596463" y="551962"/>
            <a:ext cx="10999072" cy="2099798"/>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4D412B"/>
              </a:buClr>
              <a:buSzPts val="4500"/>
              <a:buFont typeface="Arial"/>
              <a:buNone/>
            </a:pPr>
            <a:br>
              <a:rPr lang="en-IN" sz="4500" b="1" dirty="0">
                <a:solidFill>
                  <a:srgbClr val="4D412B"/>
                </a:solidFill>
                <a:latin typeface="Arial"/>
                <a:ea typeface="Arial"/>
                <a:cs typeface="Arial"/>
                <a:sym typeface="Arial"/>
              </a:rPr>
            </a:br>
            <a:br>
              <a:rPr lang="en-IN" sz="4500" b="1" dirty="0">
                <a:solidFill>
                  <a:srgbClr val="4D412B"/>
                </a:solidFill>
                <a:latin typeface="Arial"/>
                <a:ea typeface="Arial"/>
                <a:cs typeface="Arial"/>
                <a:sym typeface="Arial"/>
              </a:rPr>
            </a:br>
            <a:r>
              <a:rPr lang="en-IN" sz="4500" b="1" dirty="0">
                <a:solidFill>
                  <a:srgbClr val="4D412B"/>
                </a:solidFill>
                <a:latin typeface="Arial"/>
                <a:ea typeface="Arial"/>
                <a:cs typeface="Arial"/>
                <a:sym typeface="Arial"/>
              </a:rPr>
              <a:t>INDIA – UK  Comprehensive Economic and Trade Agreement (CETA)</a:t>
            </a:r>
            <a:endParaRPr dirty="0"/>
          </a:p>
        </p:txBody>
      </p:sp>
      <p:sp>
        <p:nvSpPr>
          <p:cNvPr id="107" name="Google Shape;107;p13"/>
          <p:cNvSpPr txBox="1">
            <a:spLocks noGrp="1"/>
          </p:cNvSpPr>
          <p:nvPr>
            <p:ph type="subTitle" idx="1"/>
          </p:nvPr>
        </p:nvSpPr>
        <p:spPr>
          <a:xfrm>
            <a:off x="915922" y="4785211"/>
            <a:ext cx="8776717" cy="1118492"/>
          </a:xfrm>
          <a:prstGeom prst="rect">
            <a:avLst/>
          </a:prstGeom>
          <a:noFill/>
          <a:ln>
            <a:noFill/>
          </a:ln>
        </p:spPr>
        <p:txBody>
          <a:bodyPr spcFirstLastPara="1" wrap="square" lIns="91425" tIns="45700" rIns="91425" bIns="45700" anchor="b" anchorCtr="0">
            <a:normAutofit fontScale="77500" lnSpcReduction="20000"/>
          </a:bodyPr>
          <a:lstStyle/>
          <a:p>
            <a:pPr marL="0" lvl="0" indent="0" algn="l" rtl="0">
              <a:lnSpc>
                <a:spcPct val="90000"/>
              </a:lnSpc>
              <a:spcBef>
                <a:spcPts val="0"/>
              </a:spcBef>
              <a:spcAft>
                <a:spcPts val="0"/>
              </a:spcAft>
              <a:buSzPts val="2400"/>
              <a:buNone/>
            </a:pPr>
            <a:r>
              <a:rPr lang="en-IN" dirty="0">
                <a:solidFill>
                  <a:schemeClr val="accent1">
                    <a:lumMod val="75000"/>
                  </a:schemeClr>
                </a:solidFill>
                <a:latin typeface="Arial"/>
                <a:ea typeface="Arial"/>
                <a:cs typeface="Arial"/>
                <a:sym typeface="Arial"/>
              </a:rPr>
              <a:t>DGFT RAJKOT</a:t>
            </a:r>
          </a:p>
          <a:p>
            <a:pPr marL="0" lvl="0" indent="0" algn="l" rtl="0">
              <a:lnSpc>
                <a:spcPct val="90000"/>
              </a:lnSpc>
              <a:spcBef>
                <a:spcPts val="0"/>
              </a:spcBef>
              <a:spcAft>
                <a:spcPts val="0"/>
              </a:spcAft>
              <a:buSzPts val="2400"/>
              <a:buNone/>
            </a:pPr>
            <a:endParaRPr lang="en-IN" dirty="0">
              <a:solidFill>
                <a:schemeClr val="accent1"/>
              </a:solidFill>
              <a:latin typeface="Arial"/>
              <a:ea typeface="Arial"/>
              <a:cs typeface="Arial"/>
              <a:sym typeface="Arial"/>
            </a:endParaRPr>
          </a:p>
          <a:p>
            <a:pPr marL="0" lvl="0" indent="0" algn="l" rtl="0">
              <a:lnSpc>
                <a:spcPct val="90000"/>
              </a:lnSpc>
              <a:spcBef>
                <a:spcPts val="0"/>
              </a:spcBef>
              <a:spcAft>
                <a:spcPts val="0"/>
              </a:spcAft>
              <a:buSzPts val="2400"/>
              <a:buNone/>
            </a:pPr>
            <a:r>
              <a:rPr lang="en-IN" dirty="0">
                <a:solidFill>
                  <a:schemeClr val="accent1">
                    <a:lumMod val="75000"/>
                  </a:schemeClr>
                </a:solidFill>
                <a:latin typeface="Arial"/>
                <a:ea typeface="Arial"/>
                <a:cs typeface="Arial"/>
                <a:sym typeface="Arial"/>
              </a:rPr>
              <a:t>DEPARTMENT OF COMMERCE</a:t>
            </a:r>
            <a:br>
              <a:rPr lang="en-IN" dirty="0">
                <a:solidFill>
                  <a:schemeClr val="accent1">
                    <a:lumMod val="75000"/>
                  </a:schemeClr>
                </a:solidFill>
                <a:latin typeface="Arial"/>
                <a:ea typeface="Arial"/>
                <a:cs typeface="Arial"/>
                <a:sym typeface="Arial"/>
              </a:rPr>
            </a:br>
            <a:r>
              <a:rPr lang="en-IN" dirty="0">
                <a:solidFill>
                  <a:schemeClr val="accent1">
                    <a:lumMod val="75000"/>
                  </a:schemeClr>
                </a:solidFill>
                <a:latin typeface="Arial"/>
                <a:ea typeface="Arial"/>
                <a:cs typeface="Arial"/>
                <a:sym typeface="Arial"/>
              </a:rPr>
              <a:t>MINISTRY OF COMMERCE AND INDUSTRY</a:t>
            </a:r>
            <a:br>
              <a:rPr lang="en-IN" dirty="0">
                <a:solidFill>
                  <a:schemeClr val="accent1">
                    <a:lumMod val="75000"/>
                  </a:schemeClr>
                </a:solidFill>
                <a:latin typeface="Arial"/>
                <a:ea typeface="Arial"/>
                <a:cs typeface="Arial"/>
                <a:sym typeface="Arial"/>
              </a:rPr>
            </a:br>
            <a:r>
              <a:rPr lang="en-IN" dirty="0">
                <a:solidFill>
                  <a:schemeClr val="accent1">
                    <a:lumMod val="75000"/>
                  </a:schemeClr>
                </a:solidFill>
                <a:latin typeface="Arial"/>
                <a:ea typeface="Arial"/>
                <a:cs typeface="Arial"/>
                <a:sym typeface="Arial"/>
              </a:rPr>
              <a:t>GOVERNMENT OF INDIA</a:t>
            </a:r>
            <a:endParaRPr dirty="0">
              <a:solidFill>
                <a:schemeClr val="accent1">
                  <a:lumMod val="75000"/>
                </a:schemeClr>
              </a:solidFill>
              <a:latin typeface="Arial"/>
              <a:ea typeface="Arial"/>
              <a:cs typeface="Arial"/>
              <a:sym typeface="Arial"/>
            </a:endParaRPr>
          </a:p>
        </p:txBody>
      </p:sp>
      <p:pic>
        <p:nvPicPr>
          <p:cNvPr id="2" name="object 8">
            <a:extLst>
              <a:ext uri="{FF2B5EF4-FFF2-40B4-BE49-F238E27FC236}">
                <a16:creationId xmlns:a16="http://schemas.microsoft.com/office/drawing/2014/main" id="{3B9F79E5-B8B2-FF1C-2F15-822F243C3049}"/>
              </a:ext>
            </a:extLst>
          </p:cNvPr>
          <p:cNvPicPr/>
          <p:nvPr/>
        </p:nvPicPr>
        <p:blipFill>
          <a:blip r:embed="rId3" cstate="print"/>
          <a:stretch>
            <a:fillRect/>
          </a:stretch>
        </p:blipFill>
        <p:spPr>
          <a:xfrm>
            <a:off x="9625583" y="0"/>
            <a:ext cx="2566416" cy="685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322600" y="199499"/>
            <a:ext cx="11594100" cy="10317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1"/>
              </a:buClr>
              <a:buSzPts val="4000"/>
              <a:buFont typeface="Arial"/>
              <a:buNone/>
            </a:pPr>
            <a:r>
              <a:rPr lang="en-IN" sz="4000" b="1" dirty="0">
                <a:solidFill>
                  <a:schemeClr val="accent1"/>
                </a:solidFill>
                <a:latin typeface="Arial"/>
                <a:ea typeface="Arial"/>
                <a:cs typeface="Arial"/>
                <a:sym typeface="Arial"/>
              </a:rPr>
              <a:t>India’s Goods Offer to UK </a:t>
            </a:r>
            <a:endParaRPr sz="4000" b="1" dirty="0">
              <a:solidFill>
                <a:schemeClr val="accent1"/>
              </a:solidFill>
              <a:latin typeface="Arial"/>
              <a:ea typeface="Arial"/>
              <a:cs typeface="Arial"/>
              <a:sym typeface="Arial"/>
            </a:endParaRPr>
          </a:p>
        </p:txBody>
      </p:sp>
      <p:sp>
        <p:nvSpPr>
          <p:cNvPr id="143" name="Google Shape;143;p17"/>
          <p:cNvSpPr txBox="1">
            <a:spLocks noGrp="1"/>
          </p:cNvSpPr>
          <p:nvPr>
            <p:ph type="body" idx="1"/>
          </p:nvPr>
        </p:nvSpPr>
        <p:spPr>
          <a:xfrm>
            <a:off x="426975" y="1598700"/>
            <a:ext cx="11220300" cy="4664100"/>
          </a:xfrm>
          <a:prstGeom prst="rect">
            <a:avLst/>
          </a:prstGeom>
          <a:noFill/>
          <a:ln>
            <a:noFill/>
          </a:ln>
        </p:spPr>
        <p:txBody>
          <a:bodyPr spcFirstLastPara="1" wrap="square" lIns="0" tIns="45700" rIns="0" bIns="45700" anchor="t" anchorCtr="0">
            <a:normAutofit lnSpcReduction="10000"/>
          </a:bodyPr>
          <a:lstStyle/>
          <a:p>
            <a:pPr marL="457200" lvl="0" indent="0" algn="l" rtl="0">
              <a:lnSpc>
                <a:spcPct val="90000"/>
              </a:lnSpc>
              <a:spcBef>
                <a:spcPts val="0"/>
              </a:spcBef>
              <a:spcAft>
                <a:spcPts val="0"/>
              </a:spcAft>
              <a:buNone/>
            </a:pPr>
            <a:endParaRPr sz="1700" dirty="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India is offering 89.54% of its tariff lines covering 91.06% of UK’s exports.</a:t>
            </a:r>
            <a:endParaRPr sz="1800" dirty="0">
              <a:solidFill>
                <a:schemeClr val="dk1"/>
              </a:solidFill>
              <a:latin typeface="Arial"/>
              <a:ea typeface="Arial"/>
              <a:cs typeface="Arial"/>
              <a:sym typeface="Arial"/>
            </a:endParaRPr>
          </a:p>
          <a:p>
            <a:pPr marL="457200" lvl="0" indent="0" algn="l" rtl="0">
              <a:spcBef>
                <a:spcPts val="0"/>
              </a:spcBef>
              <a:spcAft>
                <a:spcPts val="0"/>
              </a:spcAft>
              <a:buNone/>
            </a:pPr>
            <a:endParaRPr sz="1800" dirty="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Immediate tariff elimination is on 64.08% tariff lines | Phased tariff elimination is on 21.03% tariff lines.</a:t>
            </a:r>
            <a:endParaRPr sz="1800" dirty="0">
              <a:solidFill>
                <a:schemeClr val="dk1"/>
              </a:solidFill>
              <a:latin typeface="Arial"/>
              <a:ea typeface="Arial"/>
              <a:cs typeface="Arial"/>
              <a:sym typeface="Arial"/>
            </a:endParaRPr>
          </a:p>
          <a:p>
            <a:pPr marL="457200" lvl="0" indent="0" algn="l" rtl="0">
              <a:spcBef>
                <a:spcPts val="0"/>
              </a:spcBef>
              <a:spcAft>
                <a:spcPts val="0"/>
              </a:spcAft>
              <a:buNone/>
            </a:pPr>
            <a:endParaRPr sz="1800" dirty="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Tariff Reduction is on 4.08% tariff lines.</a:t>
            </a:r>
            <a:endParaRPr sz="1800" dirty="0">
              <a:solidFill>
                <a:schemeClr val="dk1"/>
              </a:solidFill>
              <a:latin typeface="Arial"/>
              <a:ea typeface="Arial"/>
              <a:cs typeface="Arial"/>
              <a:sym typeface="Arial"/>
            </a:endParaRPr>
          </a:p>
          <a:p>
            <a:pPr marL="457200" lvl="0" indent="0" algn="l" rtl="0">
              <a:spcBef>
                <a:spcPts val="0"/>
              </a:spcBef>
              <a:spcAft>
                <a:spcPts val="0"/>
              </a:spcAft>
              <a:buNone/>
            </a:pPr>
            <a:endParaRPr sz="1800" dirty="0">
              <a:solidFill>
                <a:schemeClr val="dk1"/>
              </a:solidFill>
              <a:latin typeface="Arial"/>
              <a:ea typeface="Arial"/>
              <a:cs typeface="Arial"/>
              <a:sym typeface="Arial"/>
            </a:endParaRPr>
          </a:p>
          <a:p>
            <a:pPr marL="457200" lvl="0" indent="-342900" algn="l" rtl="0">
              <a:lnSpc>
                <a:spcPct val="115000"/>
              </a:lnSpc>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Tariff Rate Quota (TRQ) on internal combustion engine (ICE) and electric vehicles, which comprises 0.36% of its tariff lines.</a:t>
            </a:r>
            <a:endParaRPr sz="1800" dirty="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800" dirty="0">
              <a:solidFill>
                <a:schemeClr val="dk1"/>
              </a:solidFill>
              <a:latin typeface="Arial"/>
              <a:ea typeface="Arial"/>
              <a:cs typeface="Arial"/>
              <a:sym typeface="Arial"/>
            </a:endParaRPr>
          </a:p>
          <a:p>
            <a:pPr marL="457200" lvl="0" indent="-342900" algn="l" rtl="0">
              <a:lnSpc>
                <a:spcPct val="90000"/>
              </a:lnSpc>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Major commodities of UK’s exports to India:</a:t>
            </a:r>
            <a:endParaRPr sz="1800" dirty="0">
              <a:solidFill>
                <a:schemeClr val="dk1"/>
              </a:solidFill>
              <a:latin typeface="Arial"/>
              <a:ea typeface="Arial"/>
              <a:cs typeface="Arial"/>
              <a:sym typeface="Arial"/>
            </a:endParaRPr>
          </a:p>
          <a:p>
            <a:pPr marL="457200" lvl="0" indent="0" algn="l" rtl="0">
              <a:lnSpc>
                <a:spcPct val="90000"/>
              </a:lnSpc>
              <a:spcBef>
                <a:spcPts val="0"/>
              </a:spcBef>
              <a:spcAft>
                <a:spcPts val="0"/>
              </a:spcAft>
              <a:buNone/>
            </a:pPr>
            <a:endParaRPr sz="1800" dirty="0">
              <a:solidFill>
                <a:schemeClr val="dk1"/>
              </a:solidFill>
              <a:latin typeface="Arial"/>
              <a:ea typeface="Arial"/>
              <a:cs typeface="Arial"/>
              <a:sym typeface="Arial"/>
            </a:endParaRPr>
          </a:p>
          <a:p>
            <a:pPr marL="914400" lvl="1" indent="-342900" algn="l" rtl="0">
              <a:lnSpc>
                <a:spcPct val="115000"/>
              </a:lnSpc>
              <a:spcBef>
                <a:spcPts val="0"/>
              </a:spcBef>
              <a:spcAft>
                <a:spcPts val="0"/>
              </a:spcAft>
              <a:buClr>
                <a:schemeClr val="dk1"/>
              </a:buClr>
              <a:buSzPts val="1800"/>
              <a:buFont typeface="Arial"/>
              <a:buChar char="○"/>
            </a:pPr>
            <a:r>
              <a:rPr lang="en-IN" dirty="0" err="1">
                <a:solidFill>
                  <a:schemeClr val="dk1"/>
                </a:solidFill>
                <a:latin typeface="Arial"/>
                <a:ea typeface="Arial"/>
                <a:cs typeface="Arial"/>
                <a:sym typeface="Arial"/>
              </a:rPr>
              <a:t>Automotives</a:t>
            </a:r>
            <a:r>
              <a:rPr lang="en-IN" dirty="0">
                <a:solidFill>
                  <a:schemeClr val="dk1"/>
                </a:solidFill>
                <a:latin typeface="Arial"/>
                <a:ea typeface="Arial"/>
                <a:cs typeface="Arial"/>
                <a:sym typeface="Arial"/>
              </a:rPr>
              <a:t>;</a:t>
            </a:r>
            <a:endParaRPr dirty="0">
              <a:solidFill>
                <a:schemeClr val="dk1"/>
              </a:solidFill>
              <a:latin typeface="Arial"/>
              <a:ea typeface="Arial"/>
              <a:cs typeface="Arial"/>
              <a:sym typeface="Arial"/>
            </a:endParaRPr>
          </a:p>
          <a:p>
            <a:pPr marL="914400" lvl="1" indent="-342900" algn="l" rtl="0">
              <a:lnSpc>
                <a:spcPct val="115000"/>
              </a:lnSpc>
              <a:spcBef>
                <a:spcPts val="0"/>
              </a:spcBef>
              <a:spcAft>
                <a:spcPts val="0"/>
              </a:spcAft>
              <a:buClr>
                <a:schemeClr val="dk1"/>
              </a:buClr>
              <a:buSzPts val="1800"/>
              <a:buFont typeface="Arial"/>
              <a:buChar char="○"/>
            </a:pPr>
            <a:r>
              <a:rPr lang="en-IN" dirty="0">
                <a:solidFill>
                  <a:schemeClr val="dk1"/>
                </a:solidFill>
                <a:latin typeface="Arial"/>
                <a:ea typeface="Arial"/>
                <a:cs typeface="Arial"/>
                <a:sym typeface="Arial"/>
              </a:rPr>
              <a:t>Electrical Circuits and High-end Optical Products;</a:t>
            </a:r>
            <a:endParaRPr dirty="0">
              <a:solidFill>
                <a:schemeClr val="dk1"/>
              </a:solidFill>
              <a:latin typeface="Arial"/>
              <a:ea typeface="Arial"/>
              <a:cs typeface="Arial"/>
              <a:sym typeface="Arial"/>
            </a:endParaRPr>
          </a:p>
          <a:p>
            <a:pPr marL="914400" lvl="1" indent="-342900" algn="l" rtl="0">
              <a:lnSpc>
                <a:spcPct val="115000"/>
              </a:lnSpc>
              <a:spcBef>
                <a:spcPts val="0"/>
              </a:spcBef>
              <a:spcAft>
                <a:spcPts val="0"/>
              </a:spcAft>
              <a:buClr>
                <a:schemeClr val="dk1"/>
              </a:buClr>
              <a:buSzPts val="1800"/>
              <a:buFont typeface="Arial"/>
              <a:buChar char="○"/>
            </a:pPr>
            <a:r>
              <a:rPr lang="en-IN" dirty="0">
                <a:solidFill>
                  <a:schemeClr val="dk1"/>
                </a:solidFill>
                <a:latin typeface="Arial"/>
                <a:ea typeface="Arial"/>
                <a:cs typeface="Arial"/>
                <a:sym typeface="Arial"/>
              </a:rPr>
              <a:t>Medical Devices;</a:t>
            </a:r>
            <a:endParaRPr dirty="0">
              <a:solidFill>
                <a:schemeClr val="dk1"/>
              </a:solidFill>
              <a:latin typeface="Arial"/>
              <a:ea typeface="Arial"/>
              <a:cs typeface="Arial"/>
              <a:sym typeface="Arial"/>
            </a:endParaRPr>
          </a:p>
          <a:p>
            <a:pPr marL="914400" lvl="1" indent="-342900" algn="l" rtl="0">
              <a:lnSpc>
                <a:spcPct val="115000"/>
              </a:lnSpc>
              <a:spcBef>
                <a:spcPts val="0"/>
              </a:spcBef>
              <a:spcAft>
                <a:spcPts val="0"/>
              </a:spcAft>
              <a:buClr>
                <a:schemeClr val="dk1"/>
              </a:buClr>
              <a:buSzPts val="1800"/>
              <a:buFont typeface="Arial"/>
              <a:buChar char="○"/>
            </a:pPr>
            <a:r>
              <a:rPr lang="en-IN" dirty="0">
                <a:solidFill>
                  <a:schemeClr val="dk1"/>
                </a:solidFill>
                <a:latin typeface="Arial"/>
                <a:ea typeface="Arial"/>
                <a:cs typeface="Arial"/>
                <a:sym typeface="Arial"/>
              </a:rPr>
              <a:t>Cosmetics;</a:t>
            </a:r>
            <a:endParaRPr dirty="0">
              <a:solidFill>
                <a:schemeClr val="dk1"/>
              </a:solidFill>
              <a:latin typeface="Arial"/>
              <a:ea typeface="Arial"/>
              <a:cs typeface="Arial"/>
              <a:sym typeface="Arial"/>
            </a:endParaRPr>
          </a:p>
          <a:p>
            <a:pPr marL="914400" lvl="1" indent="-342900" algn="l" rtl="0">
              <a:lnSpc>
                <a:spcPct val="115000"/>
              </a:lnSpc>
              <a:spcBef>
                <a:spcPts val="0"/>
              </a:spcBef>
              <a:spcAft>
                <a:spcPts val="0"/>
              </a:spcAft>
              <a:buClr>
                <a:schemeClr val="dk1"/>
              </a:buClr>
              <a:buSzPts val="1800"/>
              <a:buFont typeface="Arial"/>
              <a:buChar char="○"/>
            </a:pPr>
            <a:r>
              <a:rPr lang="en-IN" dirty="0">
                <a:solidFill>
                  <a:schemeClr val="dk1"/>
                </a:solidFill>
                <a:latin typeface="Arial"/>
                <a:ea typeface="Arial"/>
                <a:cs typeface="Arial"/>
                <a:sym typeface="Arial"/>
              </a:rPr>
              <a:t>Whisky;</a:t>
            </a:r>
            <a:endParaRPr dirty="0">
              <a:solidFill>
                <a:schemeClr val="dk1"/>
              </a:solidFill>
              <a:latin typeface="Arial"/>
              <a:ea typeface="Arial"/>
              <a:cs typeface="Arial"/>
              <a:sym typeface="Arial"/>
            </a:endParaRPr>
          </a:p>
          <a:p>
            <a:pPr marL="914400" lvl="1" indent="-342900" algn="l" rtl="0">
              <a:lnSpc>
                <a:spcPct val="115000"/>
              </a:lnSpc>
              <a:spcBef>
                <a:spcPts val="0"/>
              </a:spcBef>
              <a:spcAft>
                <a:spcPts val="0"/>
              </a:spcAft>
              <a:buClr>
                <a:schemeClr val="dk1"/>
              </a:buClr>
              <a:buSzPts val="1800"/>
              <a:buFont typeface="Arial"/>
              <a:buChar char="○"/>
            </a:pPr>
            <a:r>
              <a:rPr lang="en-IN" dirty="0">
                <a:solidFill>
                  <a:schemeClr val="dk1"/>
                </a:solidFill>
                <a:latin typeface="Arial"/>
                <a:ea typeface="Arial"/>
                <a:cs typeface="Arial"/>
                <a:sym typeface="Arial"/>
              </a:rPr>
              <a:t>Electric Machinery and Equipment; etc.</a:t>
            </a:r>
            <a:endParaRPr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title"/>
          </p:nvPr>
        </p:nvSpPr>
        <p:spPr>
          <a:xfrm>
            <a:off x="322600" y="199499"/>
            <a:ext cx="11594100" cy="10317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1"/>
              </a:buClr>
              <a:buSzPts val="4000"/>
              <a:buFont typeface="Arial"/>
              <a:buNone/>
            </a:pPr>
            <a:r>
              <a:rPr lang="en-IN" sz="4000" b="1" dirty="0">
                <a:solidFill>
                  <a:schemeClr val="accent1"/>
                </a:solidFill>
                <a:latin typeface="Arial"/>
                <a:ea typeface="Arial"/>
                <a:cs typeface="Arial"/>
                <a:sym typeface="Arial"/>
              </a:rPr>
              <a:t>India’s Goods Offer to UK </a:t>
            </a:r>
            <a:endParaRPr sz="4000" b="1" dirty="0">
              <a:solidFill>
                <a:schemeClr val="accent1"/>
              </a:solidFill>
              <a:latin typeface="Arial"/>
              <a:ea typeface="Arial"/>
              <a:cs typeface="Arial"/>
              <a:sym typeface="Arial"/>
            </a:endParaRPr>
          </a:p>
        </p:txBody>
      </p:sp>
      <p:sp>
        <p:nvSpPr>
          <p:cNvPr id="143" name="Google Shape;143;p17"/>
          <p:cNvSpPr txBox="1">
            <a:spLocks noGrp="1"/>
          </p:cNvSpPr>
          <p:nvPr>
            <p:ph type="body" idx="1"/>
          </p:nvPr>
        </p:nvSpPr>
        <p:spPr>
          <a:xfrm>
            <a:off x="426975" y="1598700"/>
            <a:ext cx="11220300" cy="4664100"/>
          </a:xfrm>
          <a:prstGeom prst="rect">
            <a:avLst/>
          </a:prstGeom>
          <a:noFill/>
          <a:ln>
            <a:noFill/>
          </a:ln>
        </p:spPr>
        <p:txBody>
          <a:bodyPr spcFirstLastPara="1" wrap="square" lIns="0" tIns="45700" rIns="0" bIns="45700" anchor="t" anchorCtr="0">
            <a:normAutofit/>
          </a:bodyPr>
          <a:lstStyle/>
          <a:p>
            <a:pPr marL="457200" lvl="0" indent="0" algn="l" rtl="0">
              <a:lnSpc>
                <a:spcPct val="90000"/>
              </a:lnSpc>
              <a:spcBef>
                <a:spcPts val="0"/>
              </a:spcBef>
              <a:spcAft>
                <a:spcPts val="0"/>
              </a:spcAft>
              <a:buNone/>
            </a:pPr>
            <a:endParaRPr sz="1700" dirty="0">
              <a:solidFill>
                <a:schemeClr val="dk1"/>
              </a:solidFill>
              <a:latin typeface="Arial"/>
              <a:ea typeface="Arial"/>
              <a:cs typeface="Arial"/>
              <a:sym typeface="Arial"/>
            </a:endParaRPr>
          </a:p>
          <a:p>
            <a:pPr lvl="0">
              <a:lnSpc>
                <a:spcPct val="200000"/>
              </a:lnSpc>
              <a:spcBef>
                <a:spcPts val="0"/>
              </a:spcBef>
              <a:buClr>
                <a:schemeClr val="dk1"/>
              </a:buClr>
              <a:buFont typeface="Arial"/>
              <a:buChar char="●"/>
            </a:pPr>
            <a:r>
              <a:rPr lang="en-US" altLang="en-US" dirty="0">
                <a:solidFill>
                  <a:schemeClr val="tx1"/>
                </a:solidFill>
                <a:latin typeface="Arial"/>
                <a:ea typeface="Arial"/>
                <a:cs typeface="Arial"/>
              </a:rPr>
              <a:t>No offer has been made on sensitive </a:t>
            </a:r>
            <a:r>
              <a:rPr lang="en-US" altLang="en-US" dirty="0" err="1">
                <a:solidFill>
                  <a:schemeClr val="tx1"/>
                </a:solidFill>
                <a:latin typeface="Arial"/>
                <a:ea typeface="Arial"/>
                <a:cs typeface="Arial"/>
              </a:rPr>
              <a:t>agri</a:t>
            </a:r>
            <a:r>
              <a:rPr lang="en-US" altLang="en-US" dirty="0">
                <a:solidFill>
                  <a:schemeClr val="tx1"/>
                </a:solidFill>
                <a:latin typeface="Arial"/>
                <a:ea typeface="Arial"/>
                <a:cs typeface="Arial"/>
              </a:rPr>
              <a:t> products like dairy, apples, oats, edible oils.</a:t>
            </a:r>
          </a:p>
          <a:p>
            <a:pPr lvl="0">
              <a:lnSpc>
                <a:spcPct val="200000"/>
              </a:lnSpc>
              <a:spcBef>
                <a:spcPts val="0"/>
              </a:spcBef>
              <a:buClr>
                <a:schemeClr val="dk1"/>
              </a:buClr>
              <a:buFont typeface="Arial"/>
              <a:buChar char="●"/>
            </a:pPr>
            <a:r>
              <a:rPr lang="en-US" altLang="en-US" dirty="0">
                <a:solidFill>
                  <a:schemeClr val="tx1"/>
                </a:solidFill>
                <a:latin typeface="Arial"/>
                <a:ea typeface="Arial"/>
                <a:cs typeface="Arial"/>
              </a:rPr>
              <a:t>No offer on sensitive industrial products like precious metals, smartphones, optical </a:t>
            </a:r>
            <a:r>
              <a:rPr lang="en-US" altLang="en-US" dirty="0" err="1">
                <a:solidFill>
                  <a:schemeClr val="tx1"/>
                </a:solidFill>
                <a:latin typeface="Arial"/>
                <a:ea typeface="Arial"/>
                <a:cs typeface="Arial"/>
              </a:rPr>
              <a:t>fibres</a:t>
            </a:r>
            <a:r>
              <a:rPr lang="en-US" altLang="en-US" dirty="0">
                <a:solidFill>
                  <a:schemeClr val="tx1"/>
                </a:solidFill>
                <a:latin typeface="Arial"/>
                <a:ea typeface="Arial"/>
                <a:cs typeface="Arial"/>
              </a:rPr>
              <a:t> etc.</a:t>
            </a:r>
          </a:p>
          <a:p>
            <a:pPr lvl="0" algn="just">
              <a:lnSpc>
                <a:spcPct val="200000"/>
              </a:lnSpc>
              <a:spcBef>
                <a:spcPts val="0"/>
              </a:spcBef>
              <a:buClr>
                <a:schemeClr val="dk1"/>
              </a:buClr>
              <a:buFont typeface="Arial"/>
              <a:buChar char="●"/>
            </a:pPr>
            <a:r>
              <a:rPr lang="en-IN" dirty="0">
                <a:solidFill>
                  <a:schemeClr val="tx1"/>
                </a:solidFill>
                <a:latin typeface="Arial"/>
                <a:ea typeface="Arial"/>
                <a:cs typeface="Arial"/>
              </a:rPr>
              <a:t>Aligning the consumer needs with Make in India program, only duty reduction from 6th year (no elimination) offered on Medical Devices coming under PLI.</a:t>
            </a:r>
            <a:endParaRPr lang="en-US" dirty="0">
              <a:solidFill>
                <a:schemeClr val="tx1"/>
              </a:solidFill>
              <a:latin typeface="Arial"/>
              <a:ea typeface="Arial"/>
              <a:cs typeface="Arial"/>
            </a:endParaRPr>
          </a:p>
        </p:txBody>
      </p:sp>
    </p:spTree>
    <p:extLst>
      <p:ext uri="{BB962C8B-B14F-4D97-AF65-F5344CB8AC3E}">
        <p14:creationId xmlns:p14="http://schemas.microsoft.com/office/powerpoint/2010/main" val="252107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2EF0F6-CAD0-2CE8-38FD-C08AD184176F}"/>
              </a:ext>
            </a:extLst>
          </p:cNvPr>
          <p:cNvPicPr>
            <a:picLocks noChangeAspect="1"/>
          </p:cNvPicPr>
          <p:nvPr/>
        </p:nvPicPr>
        <p:blipFill>
          <a:blip r:embed="rId2"/>
          <a:stretch>
            <a:fillRect/>
          </a:stretch>
        </p:blipFill>
        <p:spPr>
          <a:xfrm>
            <a:off x="0" y="2084832"/>
            <a:ext cx="12192000" cy="4160520"/>
          </a:xfrm>
          <a:prstGeom prst="rect">
            <a:avLst/>
          </a:prstGeom>
        </p:spPr>
      </p:pic>
      <p:sp>
        <p:nvSpPr>
          <p:cNvPr id="6" name="TextBox 5">
            <a:extLst>
              <a:ext uri="{FF2B5EF4-FFF2-40B4-BE49-F238E27FC236}">
                <a16:creationId xmlns:a16="http://schemas.microsoft.com/office/drawing/2014/main" id="{9C217DFF-2BBB-FD63-63C6-8253189DC5D7}"/>
              </a:ext>
            </a:extLst>
          </p:cNvPr>
          <p:cNvSpPr txBox="1"/>
          <p:nvPr/>
        </p:nvSpPr>
        <p:spPr>
          <a:xfrm>
            <a:off x="834317" y="685800"/>
            <a:ext cx="10216258" cy="523220"/>
          </a:xfrm>
          <a:prstGeom prst="rect">
            <a:avLst/>
          </a:prstGeom>
          <a:noFill/>
        </p:spPr>
        <p:txBody>
          <a:bodyPr wrap="none" rtlCol="0">
            <a:spAutoFit/>
          </a:bodyPr>
          <a:lstStyle/>
          <a:p>
            <a:pPr algn="ctr"/>
            <a:r>
              <a:rPr lang="en-US" sz="2800" b="1" dirty="0">
                <a:solidFill>
                  <a:schemeClr val="accent1"/>
                </a:solidFill>
              </a:rPr>
              <a:t>Key exclusions/protection ensured for Indian stakeholders</a:t>
            </a:r>
            <a:endParaRPr lang="en-IN" sz="2800" b="1" dirty="0">
              <a:solidFill>
                <a:schemeClr val="accent1"/>
              </a:solidFill>
            </a:endParaRPr>
          </a:p>
        </p:txBody>
      </p:sp>
    </p:spTree>
    <p:extLst>
      <p:ext uri="{BB962C8B-B14F-4D97-AF65-F5344CB8AC3E}">
        <p14:creationId xmlns:p14="http://schemas.microsoft.com/office/powerpoint/2010/main" val="344434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1097280" y="286603"/>
            <a:ext cx="10058400" cy="874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a:solidFill>
                  <a:schemeClr val="accent1"/>
                </a:solidFill>
              </a:rPr>
              <a:t>Sectors with the Most Gains</a:t>
            </a:r>
            <a:endParaRPr>
              <a:solidFill>
                <a:schemeClr val="accent1"/>
              </a:solidFill>
            </a:endParaRPr>
          </a:p>
        </p:txBody>
      </p:sp>
      <p:sp>
        <p:nvSpPr>
          <p:cNvPr id="156" name="Google Shape;156;p19"/>
          <p:cNvSpPr txBox="1"/>
          <p:nvPr/>
        </p:nvSpPr>
        <p:spPr>
          <a:xfrm>
            <a:off x="838200" y="1748136"/>
            <a:ext cx="10515600" cy="408995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rgbClr val="3F739B"/>
              </a:buClr>
              <a:buSzPts val="1600"/>
              <a:buFont typeface="Arial"/>
              <a:buNone/>
            </a:pPr>
            <a:r>
              <a:rPr lang="en-IN" sz="1800" b="1" i="0" u="sng" strike="noStrike" cap="none" dirty="0">
                <a:solidFill>
                  <a:srgbClr val="3F739B"/>
                </a:solidFill>
              </a:rPr>
              <a:t>Textile</a:t>
            </a:r>
            <a:endParaRPr sz="1800" b="1" u="sng" dirty="0">
              <a:solidFill>
                <a:srgbClr val="3F739B"/>
              </a:solidFill>
            </a:endParaRPr>
          </a:p>
          <a:p>
            <a:pPr marL="457200" lvl="0" indent="-342900" algn="just" rtl="0">
              <a:lnSpc>
                <a:spcPct val="115000"/>
              </a:lnSpc>
              <a:spcBef>
                <a:spcPts val="1000"/>
              </a:spcBef>
              <a:spcAft>
                <a:spcPts val="0"/>
              </a:spcAft>
              <a:buClr>
                <a:srgbClr val="404040"/>
              </a:buClr>
              <a:buSzPts val="1800"/>
              <a:buChar char="●"/>
            </a:pPr>
            <a:r>
              <a:rPr lang="en-IN" sz="1800" b="1" dirty="0">
                <a:solidFill>
                  <a:srgbClr val="404040"/>
                </a:solidFill>
              </a:rPr>
              <a:t>Zero Duty market access</a:t>
            </a:r>
            <a:r>
              <a:rPr lang="en-IN" sz="1800" dirty="0">
                <a:solidFill>
                  <a:srgbClr val="404040"/>
                </a:solidFill>
              </a:rPr>
              <a:t> for the textiles and clothing sector.</a:t>
            </a:r>
            <a:endParaRPr sz="1800" dirty="0">
              <a:solidFill>
                <a:srgbClr val="404040"/>
              </a:solidFill>
            </a:endParaRPr>
          </a:p>
          <a:p>
            <a:pPr marL="457200" lvl="0" indent="-342900" algn="just" rtl="0">
              <a:lnSpc>
                <a:spcPct val="115000"/>
              </a:lnSpc>
              <a:spcBef>
                <a:spcPts val="1000"/>
              </a:spcBef>
              <a:spcAft>
                <a:spcPts val="0"/>
              </a:spcAft>
              <a:buClr>
                <a:srgbClr val="404040"/>
              </a:buClr>
              <a:buSzPts val="1800"/>
              <a:buChar char="●"/>
            </a:pPr>
            <a:r>
              <a:rPr lang="en-IN" sz="1800" dirty="0">
                <a:solidFill>
                  <a:srgbClr val="404040"/>
                </a:solidFill>
              </a:rPr>
              <a:t>Sectors Poised for Exponential Growth includes RMG, Home Textiles, Carpets, and Handicrafts,</a:t>
            </a:r>
            <a:endParaRPr sz="1800" dirty="0">
              <a:solidFill>
                <a:srgbClr val="404040"/>
              </a:solidFill>
            </a:endParaRPr>
          </a:p>
          <a:p>
            <a:pPr marL="457200" lvl="0" indent="-342900" algn="just" rtl="0">
              <a:lnSpc>
                <a:spcPct val="115000"/>
              </a:lnSpc>
              <a:spcBef>
                <a:spcPts val="1000"/>
              </a:spcBef>
              <a:spcAft>
                <a:spcPts val="0"/>
              </a:spcAft>
              <a:buSzPts val="1800"/>
              <a:buChar char="●"/>
            </a:pPr>
            <a:r>
              <a:rPr lang="en-IN" sz="1800" dirty="0">
                <a:solidFill>
                  <a:srgbClr val="404040"/>
                </a:solidFill>
              </a:rPr>
              <a:t>The </a:t>
            </a:r>
            <a:r>
              <a:rPr lang="en-IN" sz="1800" dirty="0">
                <a:solidFill>
                  <a:schemeClr val="dk1"/>
                </a:solidFill>
              </a:rPr>
              <a:t>removal of duties creates immediate and substantial competitive advantages </a:t>
            </a:r>
            <a:endParaRPr sz="1800" dirty="0">
              <a:solidFill>
                <a:schemeClr val="dk1"/>
              </a:solidFill>
            </a:endParaRPr>
          </a:p>
          <a:p>
            <a:pPr marL="457200" lvl="0" indent="-342900" algn="just" rtl="0">
              <a:lnSpc>
                <a:spcPct val="115000"/>
              </a:lnSpc>
              <a:spcBef>
                <a:spcPts val="1000"/>
              </a:spcBef>
              <a:spcAft>
                <a:spcPts val="0"/>
              </a:spcAft>
              <a:buClr>
                <a:schemeClr val="dk1"/>
              </a:buClr>
              <a:buSzPts val="1800"/>
              <a:buChar char="●"/>
            </a:pPr>
            <a:r>
              <a:rPr lang="en-IN" sz="1800" b="1" dirty="0">
                <a:solidFill>
                  <a:schemeClr val="dk1"/>
                </a:solidFill>
              </a:rPr>
              <a:t>Increases competitiveness of Indian textile</a:t>
            </a:r>
            <a:r>
              <a:rPr lang="en-IN" sz="1800" dirty="0">
                <a:solidFill>
                  <a:schemeClr val="dk1"/>
                </a:solidFill>
              </a:rPr>
              <a:t> exports vis-à-vis exports of Bangladesh, Pakistan and Cambodia.</a:t>
            </a:r>
            <a:endParaRPr sz="1800" dirty="0">
              <a:solidFill>
                <a:schemeClr val="dk1"/>
              </a:solidFill>
            </a:endParaRPr>
          </a:p>
          <a:p>
            <a:pPr marL="457200" lvl="0" indent="-342900" algn="just" rtl="0">
              <a:lnSpc>
                <a:spcPct val="115000"/>
              </a:lnSpc>
              <a:spcBef>
                <a:spcPts val="1000"/>
              </a:spcBef>
              <a:spcAft>
                <a:spcPts val="0"/>
              </a:spcAft>
              <a:buClr>
                <a:schemeClr val="dk1"/>
              </a:buClr>
              <a:buSzPts val="1800"/>
              <a:buChar char="●"/>
            </a:pPr>
            <a:r>
              <a:rPr lang="en-IN" sz="1800" dirty="0">
                <a:solidFill>
                  <a:schemeClr val="dk1"/>
                </a:solidFill>
              </a:rPr>
              <a:t>Handicrafts, home textiles and carpets are also expected to have substantial competitive advantages.</a:t>
            </a:r>
            <a:endParaRPr sz="1800" dirty="0">
              <a:solidFill>
                <a:schemeClr val="dk1"/>
              </a:solidFill>
            </a:endParaRPr>
          </a:p>
          <a:p>
            <a:pPr marL="91440" marR="0" lvl="0" indent="0" algn="just" rtl="0">
              <a:lnSpc>
                <a:spcPct val="90000"/>
              </a:lnSpc>
              <a:spcBef>
                <a:spcPts val="1000"/>
              </a:spcBef>
              <a:spcAft>
                <a:spcPts val="0"/>
              </a:spcAft>
              <a:buClr>
                <a:schemeClr val="accent1"/>
              </a:buClr>
              <a:buSzPts val="1600"/>
              <a:buFont typeface="Noto Sans Symbols"/>
              <a:buNone/>
            </a:pPr>
            <a:endParaRPr sz="1800" dirty="0">
              <a:solidFill>
                <a:srgbClr val="3F3F3F"/>
              </a:solidFill>
            </a:endParaRPr>
          </a:p>
          <a:p>
            <a:pPr marL="91440" marR="0" lvl="0" indent="0" algn="just" rtl="0">
              <a:lnSpc>
                <a:spcPct val="90000"/>
              </a:lnSpc>
              <a:spcBef>
                <a:spcPts val="1000"/>
              </a:spcBef>
              <a:spcAft>
                <a:spcPts val="0"/>
              </a:spcAft>
              <a:buClr>
                <a:schemeClr val="accent1"/>
              </a:buClr>
              <a:buSzPts val="1600"/>
              <a:buFont typeface="Noto Sans Symbols"/>
              <a:buNone/>
            </a:pPr>
            <a:endParaRPr sz="1800" dirty="0">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1097280" y="286603"/>
            <a:ext cx="10058400" cy="874685"/>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a:solidFill>
                  <a:schemeClr val="accent1"/>
                </a:solidFill>
              </a:rPr>
              <a:t>Sectors with the Most Gains</a:t>
            </a:r>
            <a:endParaRPr>
              <a:solidFill>
                <a:schemeClr val="accent1"/>
              </a:solidFill>
            </a:endParaRPr>
          </a:p>
        </p:txBody>
      </p:sp>
      <p:sp>
        <p:nvSpPr>
          <p:cNvPr id="149" name="Google Shape;149;p18"/>
          <p:cNvSpPr txBox="1"/>
          <p:nvPr/>
        </p:nvSpPr>
        <p:spPr>
          <a:xfrm>
            <a:off x="838200" y="1807319"/>
            <a:ext cx="5489448" cy="4258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F739B"/>
              </a:buClr>
              <a:buSzPts val="1600"/>
              <a:buFont typeface="Arial"/>
              <a:buNone/>
            </a:pPr>
            <a:r>
              <a:rPr lang="en-IN" sz="1800" b="1" i="0" u="sng" strike="noStrike" cap="none" dirty="0">
                <a:solidFill>
                  <a:srgbClr val="3F739B"/>
                </a:solidFill>
              </a:rPr>
              <a:t>Agricultural </a:t>
            </a:r>
            <a:r>
              <a:rPr lang="en-IN" sz="1800" b="1" u="sng" dirty="0">
                <a:solidFill>
                  <a:srgbClr val="3F739B"/>
                </a:solidFill>
              </a:rPr>
              <a:t>Products</a:t>
            </a:r>
            <a:endParaRPr sz="1800" b="1" i="0" u="sng" strike="noStrike" cap="none" dirty="0">
              <a:solidFill>
                <a:srgbClr val="3F739B"/>
              </a:solidFill>
            </a:endParaRPr>
          </a:p>
          <a:p>
            <a:pPr marL="457200" marR="0" lvl="0" indent="-330200" algn="just" rtl="0">
              <a:lnSpc>
                <a:spcPct val="90000"/>
              </a:lnSpc>
              <a:spcBef>
                <a:spcPts val="1200"/>
              </a:spcBef>
              <a:spcAft>
                <a:spcPts val="0"/>
              </a:spcAft>
              <a:buClr>
                <a:srgbClr val="3F3F3F"/>
              </a:buClr>
              <a:buSzPts val="1600"/>
              <a:buChar char="●"/>
            </a:pPr>
            <a:r>
              <a:rPr lang="en-IN" sz="1600" i="0" u="none" strike="noStrike" cap="none" dirty="0">
                <a:solidFill>
                  <a:srgbClr val="3F3F3F"/>
                </a:solidFill>
              </a:rPr>
              <a:t>Agriculture and allied sectors stand out as a major beneficiary</a:t>
            </a:r>
            <a:r>
              <a:rPr lang="en-IN" sz="1600" dirty="0">
                <a:solidFill>
                  <a:srgbClr val="3F3F3F"/>
                </a:solidFill>
              </a:rPr>
              <a:t>. </a:t>
            </a:r>
            <a:endParaRPr sz="1600" i="0" u="none" strike="noStrike" cap="none" dirty="0">
              <a:solidFill>
                <a:srgbClr val="3F3F3F"/>
              </a:solidFill>
            </a:endParaRPr>
          </a:p>
          <a:p>
            <a:pPr marL="457200" marR="0" lvl="0" indent="-330200" algn="just" rtl="0">
              <a:lnSpc>
                <a:spcPct val="90000"/>
              </a:lnSpc>
              <a:spcBef>
                <a:spcPts val="1000"/>
              </a:spcBef>
              <a:spcAft>
                <a:spcPts val="0"/>
              </a:spcAft>
              <a:buClr>
                <a:srgbClr val="3F3F3F"/>
              </a:buClr>
              <a:buSzPts val="1600"/>
              <a:buChar char="●"/>
            </a:pPr>
            <a:r>
              <a:rPr lang="en-IN" sz="1600" i="0" u="none" strike="noStrike" cap="none" dirty="0">
                <a:solidFill>
                  <a:srgbClr val="3F3F3F"/>
                </a:solidFill>
              </a:rPr>
              <a:t>India to outcompete major global players in crucial </a:t>
            </a:r>
            <a:r>
              <a:rPr lang="en-IN" sz="1600" dirty="0">
                <a:solidFill>
                  <a:srgbClr val="3F3F3F"/>
                </a:solidFill>
              </a:rPr>
              <a:t>agricultural and marine products.</a:t>
            </a:r>
            <a:endParaRPr sz="1600" dirty="0">
              <a:solidFill>
                <a:srgbClr val="3F3F3F"/>
              </a:solidFill>
            </a:endParaRPr>
          </a:p>
          <a:p>
            <a:pPr marL="457200" indent="-330200" algn="just">
              <a:lnSpc>
                <a:spcPct val="90000"/>
              </a:lnSpc>
              <a:spcBef>
                <a:spcPts val="1000"/>
              </a:spcBef>
              <a:buClr>
                <a:srgbClr val="3F3F3F"/>
              </a:buClr>
              <a:buSzPts val="1600"/>
              <a:buFont typeface="Arial"/>
              <a:buChar char="●"/>
            </a:pPr>
            <a:r>
              <a:rPr lang="en-US" altLang="en-US" sz="1600" dirty="0">
                <a:solidFill>
                  <a:srgbClr val="3F3F3F"/>
                </a:solidFill>
              </a:rPr>
              <a:t>With ‘</a:t>
            </a:r>
            <a:r>
              <a:rPr lang="en-US" altLang="en-US" sz="1600" b="1" dirty="0">
                <a:solidFill>
                  <a:srgbClr val="3F3F3F"/>
                </a:solidFill>
              </a:rPr>
              <a:t>Zero duty</a:t>
            </a:r>
            <a:r>
              <a:rPr lang="en-US" altLang="en-US" sz="1600" dirty="0">
                <a:solidFill>
                  <a:srgbClr val="3F3F3F"/>
                </a:solidFill>
              </a:rPr>
              <a:t>’ on entry into force on </a:t>
            </a:r>
            <a:r>
              <a:rPr lang="en-US" altLang="en-US" sz="1600" b="1" dirty="0">
                <a:solidFill>
                  <a:srgbClr val="3F3F3F"/>
                </a:solidFill>
              </a:rPr>
              <a:t>more than 95.0 % tariff lines related to agriculture and processed food </a:t>
            </a:r>
            <a:r>
              <a:rPr lang="en-US" altLang="en-US" sz="1600" dirty="0">
                <a:solidFill>
                  <a:srgbClr val="3F3F3F"/>
                </a:solidFill>
              </a:rPr>
              <a:t>products, t</a:t>
            </a:r>
            <a:r>
              <a:rPr lang="en-IN" sz="1600" dirty="0">
                <a:solidFill>
                  <a:srgbClr val="3F3F3F"/>
                </a:solidFill>
              </a:rPr>
              <a:t>he CETA will strategically position India to outcompete major global players in crucial segments such as Fresh/Chilled Vegetables, Preserved Vegetables, Fruits, and Nuts and spices, among</a:t>
            </a:r>
            <a:r>
              <a:rPr lang="en-US" sz="1600" dirty="0">
                <a:solidFill>
                  <a:srgbClr val="3F3F3F"/>
                </a:solidFill>
              </a:rPr>
              <a:t> others.</a:t>
            </a:r>
            <a:r>
              <a:rPr lang="en-IN" sz="1600" dirty="0">
                <a:solidFill>
                  <a:srgbClr val="3F3F3F"/>
                </a:solidFill>
              </a:rPr>
              <a:t>	</a:t>
            </a:r>
            <a:endParaRPr sz="1600" dirty="0">
              <a:solidFill>
                <a:srgbClr val="3F3F3F"/>
              </a:solidFill>
            </a:endParaRPr>
          </a:p>
          <a:p>
            <a:pPr marL="0" marR="0" lvl="0" indent="0" algn="just" rtl="0">
              <a:lnSpc>
                <a:spcPct val="90000"/>
              </a:lnSpc>
              <a:spcBef>
                <a:spcPts val="1400"/>
              </a:spcBef>
              <a:spcAft>
                <a:spcPts val="1000"/>
              </a:spcAft>
              <a:buClr>
                <a:schemeClr val="accent1"/>
              </a:buClr>
              <a:buSzPts val="1600"/>
              <a:buFont typeface="Noto Sans Symbols"/>
              <a:buNone/>
            </a:pPr>
            <a:endParaRPr sz="1800" dirty="0">
              <a:solidFill>
                <a:srgbClr val="3F3F3F"/>
              </a:solidFill>
            </a:endParaRPr>
          </a:p>
        </p:txBody>
      </p:sp>
      <p:pic>
        <p:nvPicPr>
          <p:cNvPr id="3" name="Picture 2">
            <a:extLst>
              <a:ext uri="{FF2B5EF4-FFF2-40B4-BE49-F238E27FC236}">
                <a16:creationId xmlns:a16="http://schemas.microsoft.com/office/drawing/2014/main" id="{C3A04DBF-09DD-DB1B-8572-261D84B2D770}"/>
              </a:ext>
            </a:extLst>
          </p:cNvPr>
          <p:cNvPicPr>
            <a:picLocks noChangeAspect="1"/>
          </p:cNvPicPr>
          <p:nvPr/>
        </p:nvPicPr>
        <p:blipFill>
          <a:blip r:embed="rId3"/>
          <a:stretch>
            <a:fillRect/>
          </a:stretch>
        </p:blipFill>
        <p:spPr>
          <a:xfrm>
            <a:off x="6429419" y="1807318"/>
            <a:ext cx="5368201" cy="44654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B1159272-B218-DB91-9AF5-2651D5D44EC9}"/>
            </a:ext>
          </a:extLst>
        </p:cNvPr>
        <p:cNvGrpSpPr/>
        <p:nvPr/>
      </p:nvGrpSpPr>
      <p:grpSpPr>
        <a:xfrm>
          <a:off x="0" y="0"/>
          <a:ext cx="0" cy="0"/>
          <a:chOff x="0" y="0"/>
          <a:chExt cx="0" cy="0"/>
        </a:xfrm>
      </p:grpSpPr>
      <p:sp>
        <p:nvSpPr>
          <p:cNvPr id="148" name="Google Shape;148;p18">
            <a:extLst>
              <a:ext uri="{FF2B5EF4-FFF2-40B4-BE49-F238E27FC236}">
                <a16:creationId xmlns:a16="http://schemas.microsoft.com/office/drawing/2014/main" id="{CB0AE190-CEBA-4883-4809-1A1178111CF9}"/>
              </a:ext>
            </a:extLst>
          </p:cNvPr>
          <p:cNvSpPr txBox="1">
            <a:spLocks noGrp="1"/>
          </p:cNvSpPr>
          <p:nvPr>
            <p:ph type="title"/>
          </p:nvPr>
        </p:nvSpPr>
        <p:spPr>
          <a:xfrm>
            <a:off x="1097280" y="286603"/>
            <a:ext cx="10058400" cy="874685"/>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a:solidFill>
                  <a:schemeClr val="accent1"/>
                </a:solidFill>
              </a:rPr>
              <a:t>Sectors with the Most Gains</a:t>
            </a:r>
            <a:endParaRPr>
              <a:solidFill>
                <a:schemeClr val="accent1"/>
              </a:solidFill>
            </a:endParaRPr>
          </a:p>
        </p:txBody>
      </p:sp>
      <p:sp>
        <p:nvSpPr>
          <p:cNvPr id="149" name="Google Shape;149;p18">
            <a:extLst>
              <a:ext uri="{FF2B5EF4-FFF2-40B4-BE49-F238E27FC236}">
                <a16:creationId xmlns:a16="http://schemas.microsoft.com/office/drawing/2014/main" id="{93A8A4BF-ECED-AF35-35C2-117088112628}"/>
              </a:ext>
            </a:extLst>
          </p:cNvPr>
          <p:cNvSpPr txBox="1"/>
          <p:nvPr/>
        </p:nvSpPr>
        <p:spPr>
          <a:xfrm>
            <a:off x="838200" y="1807318"/>
            <a:ext cx="4629912" cy="44380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F739B"/>
              </a:buClr>
              <a:buSzPts val="1600"/>
              <a:buFont typeface="Arial"/>
              <a:buNone/>
            </a:pPr>
            <a:r>
              <a:rPr lang="en-IN" sz="1800" b="1" u="sng" dirty="0">
                <a:solidFill>
                  <a:srgbClr val="3F739B"/>
                </a:solidFill>
              </a:rPr>
              <a:t>M</a:t>
            </a:r>
            <a:r>
              <a:rPr lang="en-IN" sz="1800" b="1" i="0" u="sng" strike="noStrike" cap="none" dirty="0">
                <a:solidFill>
                  <a:srgbClr val="3F739B"/>
                </a:solidFill>
              </a:rPr>
              <a:t>arine </a:t>
            </a:r>
            <a:r>
              <a:rPr lang="en-IN" sz="1800" b="1" u="sng" dirty="0">
                <a:solidFill>
                  <a:srgbClr val="3F739B"/>
                </a:solidFill>
              </a:rPr>
              <a:t>Products</a:t>
            </a:r>
            <a:endParaRPr sz="1800" b="1" i="0" u="sng" strike="noStrike" cap="none" dirty="0">
              <a:solidFill>
                <a:srgbClr val="3F739B"/>
              </a:solidFill>
            </a:endParaRPr>
          </a:p>
          <a:p>
            <a:pPr marL="457200" lvl="0" indent="-330200" algn="just">
              <a:lnSpc>
                <a:spcPct val="90000"/>
              </a:lnSpc>
              <a:spcBef>
                <a:spcPts val="1000"/>
              </a:spcBef>
              <a:buClr>
                <a:srgbClr val="404040"/>
              </a:buClr>
              <a:buSzPts val="1600"/>
              <a:buChar char="●"/>
            </a:pPr>
            <a:r>
              <a:rPr lang="en-IN" sz="1600" dirty="0">
                <a:solidFill>
                  <a:srgbClr val="404040"/>
                </a:solidFill>
              </a:rPr>
              <a:t>UK tariffs on Indian shrimp ranging between 4.2–8.5%, the FTA’s tariff elimination are expected to unlock rapid growth, particularly in shrimp, tuna, fishmeal, and feeds.</a:t>
            </a:r>
          </a:p>
          <a:p>
            <a:pPr marL="457200" lvl="0" indent="-330200" algn="just" rtl="0">
              <a:lnSpc>
                <a:spcPct val="90000"/>
              </a:lnSpc>
              <a:spcBef>
                <a:spcPts val="1000"/>
              </a:spcBef>
              <a:spcAft>
                <a:spcPts val="0"/>
              </a:spcAft>
              <a:buClr>
                <a:srgbClr val="404040"/>
              </a:buClr>
              <a:buSzPts val="1600"/>
              <a:buChar char="●"/>
            </a:pPr>
            <a:r>
              <a:rPr lang="en-IN" sz="1600" dirty="0">
                <a:solidFill>
                  <a:srgbClr val="404040"/>
                </a:solidFill>
              </a:rPr>
              <a:t>Coastal states like Kerala, Andhra Pradesh, Gujarat, Tamil Nadu, and Odisha stand to benefit significantly from export-led job creation.</a:t>
            </a:r>
            <a:endParaRPr sz="1600" dirty="0">
              <a:solidFill>
                <a:srgbClr val="3F3F3F"/>
              </a:solidFill>
            </a:endParaRPr>
          </a:p>
          <a:p>
            <a:pPr marL="457200" lvl="0" indent="-330200" algn="just" rtl="0">
              <a:lnSpc>
                <a:spcPct val="90000"/>
              </a:lnSpc>
              <a:spcBef>
                <a:spcPts val="1000"/>
              </a:spcBef>
              <a:spcAft>
                <a:spcPts val="0"/>
              </a:spcAft>
              <a:buClr>
                <a:srgbClr val="404040"/>
              </a:buClr>
              <a:buSzPts val="1600"/>
              <a:buChar char="●"/>
            </a:pPr>
            <a:r>
              <a:rPr lang="en-IN" sz="1600" dirty="0">
                <a:solidFill>
                  <a:srgbClr val="3F3F3F"/>
                </a:solidFill>
              </a:rPr>
              <a:t>Reduction of technical standards and regulations under the CETA leads to increased ease of doing business.</a:t>
            </a:r>
            <a:endParaRPr sz="1600" dirty="0">
              <a:solidFill>
                <a:srgbClr val="3F3F3F"/>
              </a:solidFill>
            </a:endParaRPr>
          </a:p>
          <a:p>
            <a:pPr marL="457200" lvl="0" indent="-330200" algn="just" rtl="0">
              <a:lnSpc>
                <a:spcPct val="90000"/>
              </a:lnSpc>
              <a:spcBef>
                <a:spcPts val="1200"/>
              </a:spcBef>
              <a:spcAft>
                <a:spcPts val="0"/>
              </a:spcAft>
              <a:buClr>
                <a:srgbClr val="3F3F3F"/>
              </a:buClr>
              <a:buSzPts val="1600"/>
              <a:buChar char="●"/>
            </a:pPr>
            <a:r>
              <a:rPr lang="en-IN" sz="1600" dirty="0">
                <a:solidFill>
                  <a:srgbClr val="3F3F3F"/>
                </a:solidFill>
              </a:rPr>
              <a:t>Clear disciplines for rules of origin help agri-business to benefit from reduced tariffs and greater integration into global value chains.	</a:t>
            </a:r>
            <a:endParaRPr sz="1600" dirty="0">
              <a:solidFill>
                <a:srgbClr val="3F3F3F"/>
              </a:solidFill>
            </a:endParaRPr>
          </a:p>
          <a:p>
            <a:pPr marL="0" marR="0" lvl="0" indent="0" algn="just" rtl="0">
              <a:lnSpc>
                <a:spcPct val="90000"/>
              </a:lnSpc>
              <a:spcBef>
                <a:spcPts val="1400"/>
              </a:spcBef>
              <a:spcAft>
                <a:spcPts val="1000"/>
              </a:spcAft>
              <a:buClr>
                <a:schemeClr val="accent1"/>
              </a:buClr>
              <a:buSzPts val="1600"/>
              <a:buFont typeface="Noto Sans Symbols"/>
              <a:buNone/>
            </a:pPr>
            <a:endParaRPr sz="1800" dirty="0">
              <a:solidFill>
                <a:srgbClr val="3F3F3F"/>
              </a:solidFill>
            </a:endParaRPr>
          </a:p>
        </p:txBody>
      </p:sp>
      <p:pic>
        <p:nvPicPr>
          <p:cNvPr id="3" name="Picture 2">
            <a:extLst>
              <a:ext uri="{FF2B5EF4-FFF2-40B4-BE49-F238E27FC236}">
                <a16:creationId xmlns:a16="http://schemas.microsoft.com/office/drawing/2014/main" id="{2BA78F56-99C9-6A23-B8E6-154657767C13}"/>
              </a:ext>
            </a:extLst>
          </p:cNvPr>
          <p:cNvPicPr>
            <a:picLocks noChangeAspect="1"/>
          </p:cNvPicPr>
          <p:nvPr/>
        </p:nvPicPr>
        <p:blipFill>
          <a:blip r:embed="rId3"/>
          <a:stretch>
            <a:fillRect/>
          </a:stretch>
        </p:blipFill>
        <p:spPr>
          <a:xfrm>
            <a:off x="5728102" y="1807319"/>
            <a:ext cx="5363570" cy="4512637"/>
          </a:xfrm>
          <a:prstGeom prst="rect">
            <a:avLst/>
          </a:prstGeom>
        </p:spPr>
      </p:pic>
    </p:spTree>
    <p:extLst>
      <p:ext uri="{BB962C8B-B14F-4D97-AF65-F5344CB8AC3E}">
        <p14:creationId xmlns:p14="http://schemas.microsoft.com/office/powerpoint/2010/main" val="208392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1066800" y="758953"/>
            <a:ext cx="10058400" cy="874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a:solidFill>
                  <a:schemeClr val="accent1"/>
                </a:solidFill>
              </a:rPr>
              <a:t>Sectors with the Most Gains</a:t>
            </a:r>
            <a:endParaRPr>
              <a:solidFill>
                <a:schemeClr val="accent1"/>
              </a:solidFill>
            </a:endParaRPr>
          </a:p>
        </p:txBody>
      </p:sp>
      <p:sp>
        <p:nvSpPr>
          <p:cNvPr id="178" name="Google Shape;178;p22"/>
          <p:cNvSpPr txBox="1"/>
          <p:nvPr/>
        </p:nvSpPr>
        <p:spPr>
          <a:xfrm>
            <a:off x="838200" y="1807336"/>
            <a:ext cx="6111240" cy="4291711"/>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1200"/>
              </a:spcBef>
              <a:spcAft>
                <a:spcPts val="0"/>
              </a:spcAft>
              <a:buNone/>
            </a:pPr>
            <a:r>
              <a:rPr lang="en-IN" sz="1800" b="1" u="sng" dirty="0">
                <a:solidFill>
                  <a:srgbClr val="3F739B"/>
                </a:solidFill>
              </a:rPr>
              <a:t>Engineering Goods</a:t>
            </a:r>
            <a:endParaRPr sz="1800" b="1" u="sng" dirty="0">
              <a:solidFill>
                <a:srgbClr val="3F739B"/>
              </a:solidFill>
            </a:endParaRPr>
          </a:p>
          <a:p>
            <a:pPr marL="457200" lvl="0" indent="-342900" algn="just" rtl="0">
              <a:spcBef>
                <a:spcPts val="1200"/>
              </a:spcBef>
              <a:spcAft>
                <a:spcPts val="0"/>
              </a:spcAft>
              <a:buClr>
                <a:schemeClr val="dk1"/>
              </a:buClr>
              <a:buSzPts val="1800"/>
              <a:buFont typeface="Times New Roman"/>
              <a:buChar char="●"/>
            </a:pPr>
            <a:r>
              <a:rPr lang="en-IN" sz="1800" dirty="0">
                <a:solidFill>
                  <a:schemeClr val="dk1"/>
                </a:solidFill>
              </a:rPr>
              <a:t>UK is India's </a:t>
            </a:r>
            <a:r>
              <a:rPr lang="en-IN" sz="1800" b="1" dirty="0">
                <a:solidFill>
                  <a:schemeClr val="dk1"/>
                </a:solidFill>
              </a:rPr>
              <a:t>6th largest </a:t>
            </a:r>
            <a:r>
              <a:rPr lang="en-IN" sz="1800" dirty="0">
                <a:solidFill>
                  <a:schemeClr val="dk1"/>
                </a:solidFill>
              </a:rPr>
              <a:t>engineering export market.</a:t>
            </a:r>
            <a:endParaRPr sz="1800" dirty="0">
              <a:solidFill>
                <a:schemeClr val="dk1"/>
              </a:solidFill>
            </a:endParaRPr>
          </a:p>
          <a:p>
            <a:pPr marL="457200" lvl="0" indent="-342900" algn="just" rtl="0">
              <a:spcBef>
                <a:spcPts val="1000"/>
              </a:spcBef>
              <a:spcAft>
                <a:spcPts val="0"/>
              </a:spcAft>
              <a:buClr>
                <a:schemeClr val="dk1"/>
              </a:buClr>
              <a:buSzPts val="1800"/>
              <a:buFont typeface="Times New Roman"/>
              <a:buChar char="●"/>
            </a:pPr>
            <a:r>
              <a:rPr lang="en-IN" sz="1800" dirty="0">
                <a:solidFill>
                  <a:schemeClr val="dk1"/>
                </a:solidFill>
              </a:rPr>
              <a:t>The </a:t>
            </a:r>
            <a:r>
              <a:rPr lang="en-IN" sz="1800" b="1" dirty="0">
                <a:solidFill>
                  <a:schemeClr val="dk1"/>
                </a:solidFill>
              </a:rPr>
              <a:t>engineering goods sector</a:t>
            </a:r>
            <a:r>
              <a:rPr lang="en-IN" sz="1800" dirty="0">
                <a:solidFill>
                  <a:schemeClr val="dk1"/>
                </a:solidFill>
              </a:rPr>
              <a:t> has the highest share among the listed sectors with </a:t>
            </a:r>
            <a:r>
              <a:rPr lang="en-IN" sz="1800" b="1" dirty="0">
                <a:solidFill>
                  <a:schemeClr val="dk1"/>
                </a:solidFill>
              </a:rPr>
              <a:t>1,659 tariff lines</a:t>
            </a:r>
            <a:r>
              <a:rPr lang="en-IN" sz="1800" dirty="0">
                <a:solidFill>
                  <a:schemeClr val="dk1"/>
                </a:solidFill>
              </a:rPr>
              <a:t>, making up </a:t>
            </a:r>
            <a:r>
              <a:rPr lang="en-IN" sz="1800" b="1" dirty="0">
                <a:solidFill>
                  <a:schemeClr val="dk1"/>
                </a:solidFill>
              </a:rPr>
              <a:t>17.0%</a:t>
            </a:r>
            <a:r>
              <a:rPr lang="en-IN" sz="1800" dirty="0">
                <a:solidFill>
                  <a:schemeClr val="dk1"/>
                </a:solidFill>
              </a:rPr>
              <a:t> of the total. </a:t>
            </a:r>
            <a:endParaRPr sz="1800" dirty="0">
              <a:solidFill>
                <a:schemeClr val="dk1"/>
              </a:solidFill>
            </a:endParaRPr>
          </a:p>
          <a:p>
            <a:pPr marL="457200" lvl="0" indent="-342900" algn="just" rtl="0">
              <a:spcBef>
                <a:spcPts val="1000"/>
              </a:spcBef>
              <a:spcAft>
                <a:spcPts val="0"/>
              </a:spcAft>
              <a:buClr>
                <a:schemeClr val="dk1"/>
              </a:buClr>
              <a:buSzPts val="1800"/>
              <a:buFont typeface="Times New Roman"/>
              <a:buChar char="●"/>
            </a:pPr>
            <a:r>
              <a:rPr lang="en-IN" sz="1800" dirty="0">
                <a:solidFill>
                  <a:schemeClr val="dk1"/>
                </a:solidFill>
              </a:rPr>
              <a:t>With tariff elimination (as high as 18%) under the FTA, </a:t>
            </a:r>
            <a:r>
              <a:rPr lang="en-IN" sz="1800" b="1" dirty="0">
                <a:solidFill>
                  <a:schemeClr val="dk1"/>
                </a:solidFill>
              </a:rPr>
              <a:t>engineering exports to the UK</a:t>
            </a:r>
            <a:r>
              <a:rPr lang="en-IN" sz="1800" dirty="0">
                <a:solidFill>
                  <a:schemeClr val="dk1"/>
                </a:solidFill>
              </a:rPr>
              <a:t> </a:t>
            </a:r>
            <a:r>
              <a:rPr lang="en-IN" sz="1800" b="1" dirty="0">
                <a:solidFill>
                  <a:schemeClr val="dk1"/>
                </a:solidFill>
              </a:rPr>
              <a:t>could nearly double</a:t>
            </a:r>
            <a:r>
              <a:rPr lang="en-IN" sz="1800" dirty="0">
                <a:solidFill>
                  <a:schemeClr val="dk1"/>
                </a:solidFill>
              </a:rPr>
              <a:t> in the next five years </a:t>
            </a:r>
            <a:endParaRPr sz="1800" dirty="0">
              <a:solidFill>
                <a:schemeClr val="dk1"/>
              </a:solidFill>
            </a:endParaRPr>
          </a:p>
          <a:p>
            <a:pPr marL="457200" lvl="0" indent="-342900" algn="just" rtl="0">
              <a:spcBef>
                <a:spcPts val="1200"/>
              </a:spcBef>
              <a:spcAft>
                <a:spcPts val="0"/>
              </a:spcAft>
              <a:buClr>
                <a:schemeClr val="dk1"/>
              </a:buClr>
              <a:buSzPts val="1800"/>
              <a:buFont typeface="Times New Roman"/>
              <a:buChar char="●"/>
            </a:pPr>
            <a:r>
              <a:rPr lang="en-IN" sz="1800" dirty="0">
                <a:solidFill>
                  <a:schemeClr val="dk1"/>
                </a:solidFill>
              </a:rPr>
              <a:t>This directly supports India’s broader target of achieving </a:t>
            </a:r>
            <a:r>
              <a:rPr lang="en-IN" sz="1800" b="1" dirty="0">
                <a:solidFill>
                  <a:schemeClr val="dk1"/>
                </a:solidFill>
              </a:rPr>
              <a:t>USD 300 billion in engineering exports</a:t>
            </a:r>
            <a:r>
              <a:rPr lang="en-IN" sz="1800" dirty="0">
                <a:solidFill>
                  <a:schemeClr val="dk1"/>
                </a:solidFill>
              </a:rPr>
              <a:t> by </a:t>
            </a:r>
            <a:r>
              <a:rPr lang="en-IN" sz="1800" b="1" dirty="0">
                <a:solidFill>
                  <a:schemeClr val="dk1"/>
                </a:solidFill>
              </a:rPr>
              <a:t>2030</a:t>
            </a:r>
            <a:r>
              <a:rPr lang="en-IN" sz="1800" dirty="0">
                <a:solidFill>
                  <a:schemeClr val="dk1"/>
                </a:solidFill>
              </a:rPr>
              <a:t>, solidifying the UK’s position as a critical partner.</a:t>
            </a:r>
            <a:endParaRPr sz="1800" dirty="0">
              <a:solidFill>
                <a:schemeClr val="dk1"/>
              </a:solidFill>
            </a:endParaRPr>
          </a:p>
          <a:p>
            <a:pPr marL="91440" marR="0" lvl="0" indent="0" algn="just" rtl="0">
              <a:lnSpc>
                <a:spcPct val="90000"/>
              </a:lnSpc>
              <a:spcBef>
                <a:spcPts val="1400"/>
              </a:spcBef>
              <a:spcAft>
                <a:spcPts val="0"/>
              </a:spcAft>
              <a:buClr>
                <a:schemeClr val="accent1"/>
              </a:buClr>
              <a:buSzPts val="1600"/>
              <a:buFont typeface="Noto Sans Symbols"/>
              <a:buNone/>
            </a:pPr>
            <a:endParaRPr sz="1800" dirty="0">
              <a:solidFill>
                <a:srgbClr val="3F3F3F"/>
              </a:solidFill>
            </a:endParaRPr>
          </a:p>
          <a:p>
            <a:pPr marL="91440" marR="0" lvl="0" indent="0" algn="just" rtl="0">
              <a:lnSpc>
                <a:spcPct val="90000"/>
              </a:lnSpc>
              <a:spcBef>
                <a:spcPts val="1400"/>
              </a:spcBef>
              <a:spcAft>
                <a:spcPts val="1000"/>
              </a:spcAft>
              <a:buClr>
                <a:schemeClr val="accent1"/>
              </a:buClr>
              <a:buSzPts val="1600"/>
              <a:buFont typeface="Noto Sans Symbols"/>
              <a:buNone/>
            </a:pPr>
            <a:endParaRPr sz="1800" dirty="0">
              <a:solidFill>
                <a:srgbClr val="3F3F3F"/>
              </a:solidFill>
            </a:endParaRPr>
          </a:p>
        </p:txBody>
      </p:sp>
      <p:pic>
        <p:nvPicPr>
          <p:cNvPr id="3" name="Picture 2">
            <a:extLst>
              <a:ext uri="{FF2B5EF4-FFF2-40B4-BE49-F238E27FC236}">
                <a16:creationId xmlns:a16="http://schemas.microsoft.com/office/drawing/2014/main" id="{D71C1652-BABE-E571-A390-F86A2E72DC04}"/>
              </a:ext>
            </a:extLst>
          </p:cNvPr>
          <p:cNvPicPr>
            <a:picLocks noChangeAspect="1"/>
          </p:cNvPicPr>
          <p:nvPr/>
        </p:nvPicPr>
        <p:blipFill>
          <a:blip r:embed="rId3"/>
          <a:stretch>
            <a:fillRect/>
          </a:stretch>
        </p:blipFill>
        <p:spPr>
          <a:xfrm>
            <a:off x="6949440" y="1898776"/>
            <a:ext cx="4533900" cy="42917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1097280" y="286603"/>
            <a:ext cx="10058400" cy="956981"/>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a:solidFill>
                  <a:schemeClr val="accent1"/>
                </a:solidFill>
              </a:rPr>
              <a:t>Sectors with the Most Gains</a:t>
            </a:r>
            <a:endParaRPr>
              <a:solidFill>
                <a:schemeClr val="accent1"/>
              </a:solidFill>
            </a:endParaRPr>
          </a:p>
        </p:txBody>
      </p:sp>
      <p:sp>
        <p:nvSpPr>
          <p:cNvPr id="185" name="Google Shape;185;p23"/>
          <p:cNvSpPr txBox="1">
            <a:spLocks noGrp="1"/>
          </p:cNvSpPr>
          <p:nvPr>
            <p:ph type="body" idx="1"/>
          </p:nvPr>
        </p:nvSpPr>
        <p:spPr>
          <a:xfrm>
            <a:off x="252984" y="1441609"/>
            <a:ext cx="7235952" cy="4834200"/>
          </a:xfrm>
          <a:prstGeom prst="rect">
            <a:avLst/>
          </a:prstGeom>
          <a:noFill/>
          <a:ln>
            <a:noFill/>
          </a:ln>
        </p:spPr>
        <p:txBody>
          <a:bodyPr spcFirstLastPara="1" wrap="square" lIns="0" tIns="45700" rIns="0" bIns="45700" anchor="t" anchorCtr="0">
            <a:noAutofit/>
          </a:bodyPr>
          <a:lstStyle/>
          <a:p>
            <a:pPr marL="0" lvl="0" indent="0" algn="ctr" rtl="0">
              <a:lnSpc>
                <a:spcPct val="90000"/>
              </a:lnSpc>
              <a:spcBef>
                <a:spcPts val="0"/>
              </a:spcBef>
              <a:spcAft>
                <a:spcPts val="0"/>
              </a:spcAft>
              <a:buSzPts val="1500"/>
              <a:buNone/>
            </a:pPr>
            <a:r>
              <a:rPr lang="en-IN" sz="1800" b="1" u="sng" dirty="0">
                <a:solidFill>
                  <a:srgbClr val="3F739B"/>
                </a:solidFill>
                <a:latin typeface="Arial"/>
                <a:ea typeface="Arial"/>
                <a:cs typeface="Arial"/>
                <a:sym typeface="Arial"/>
              </a:rPr>
              <a:t>Chemicals and Pharmaceutical Sectors</a:t>
            </a:r>
            <a:endParaRPr sz="1800" u="sng" dirty="0">
              <a:solidFill>
                <a:srgbClr val="3F739B"/>
              </a:solidFill>
              <a:latin typeface="Arial"/>
              <a:ea typeface="Arial"/>
              <a:cs typeface="Arial"/>
              <a:sym typeface="Arial"/>
            </a:endParaRPr>
          </a:p>
          <a:p>
            <a:pPr marL="457200" lvl="0" indent="0" algn="just" rtl="0">
              <a:lnSpc>
                <a:spcPct val="90000"/>
              </a:lnSpc>
              <a:spcBef>
                <a:spcPts val="0"/>
              </a:spcBef>
              <a:spcAft>
                <a:spcPts val="0"/>
              </a:spcAft>
              <a:buNone/>
            </a:pPr>
            <a:endParaRPr sz="1700" dirty="0">
              <a:solidFill>
                <a:schemeClr val="dk1"/>
              </a:solidFill>
              <a:latin typeface="Arial"/>
              <a:ea typeface="Arial"/>
              <a:cs typeface="Arial"/>
              <a:sym typeface="Arial"/>
            </a:endParaRPr>
          </a:p>
          <a:p>
            <a:pPr marL="457200" lvl="0" indent="-336550" algn="just" rtl="0">
              <a:lnSpc>
                <a:spcPct val="90000"/>
              </a:lnSpc>
              <a:spcBef>
                <a:spcPts val="1000"/>
              </a:spcBef>
              <a:spcAft>
                <a:spcPts val="0"/>
              </a:spcAft>
              <a:buClr>
                <a:schemeClr val="dk1"/>
              </a:buClr>
              <a:buSzPts val="1700"/>
              <a:buFont typeface="Arial"/>
              <a:buChar char="●"/>
            </a:pPr>
            <a:r>
              <a:rPr lang="en-IN" sz="1700" dirty="0">
                <a:latin typeface="Arial"/>
                <a:ea typeface="Arial"/>
                <a:cs typeface="Arial"/>
                <a:sym typeface="Arial"/>
              </a:rPr>
              <a:t>The zero tariff provisions under the FTA are expected to significantly enhance the competitiveness of Indian generics in the UK market - India’s largest pharmaceutical export destination in Europe.</a:t>
            </a:r>
            <a:endParaRPr sz="1700" dirty="0">
              <a:latin typeface="Arial"/>
              <a:ea typeface="Arial"/>
              <a:cs typeface="Arial"/>
              <a:sym typeface="Arial"/>
            </a:endParaRPr>
          </a:p>
          <a:p>
            <a:pPr marL="457200" lvl="0" indent="-336550" algn="just" rtl="0">
              <a:lnSpc>
                <a:spcPct val="90000"/>
              </a:lnSpc>
              <a:spcBef>
                <a:spcPts val="1000"/>
              </a:spcBef>
              <a:spcAft>
                <a:spcPts val="0"/>
              </a:spcAft>
              <a:buClr>
                <a:schemeClr val="dk1"/>
              </a:buClr>
              <a:buSzPts val="1700"/>
              <a:buFont typeface="Arial"/>
              <a:buChar char="●"/>
            </a:pPr>
            <a:r>
              <a:rPr lang="en-IN" sz="1700" b="1" dirty="0">
                <a:solidFill>
                  <a:schemeClr val="dk1"/>
                </a:solidFill>
                <a:latin typeface="Arial"/>
                <a:ea typeface="Arial"/>
                <a:cs typeface="Arial"/>
                <a:sym typeface="Arial"/>
              </a:rPr>
              <a:t>India exports USD 23.31 billion globally and the UK imports nearly USD 30 billion, but Indian pharma accounts for under USD 1 billion</a:t>
            </a:r>
            <a:r>
              <a:rPr lang="en-IN" sz="1700" dirty="0">
                <a:solidFill>
                  <a:schemeClr val="dk1"/>
                </a:solidFill>
                <a:latin typeface="Arial"/>
                <a:ea typeface="Arial"/>
                <a:cs typeface="Arial"/>
                <a:sym typeface="Arial"/>
              </a:rPr>
              <a:t>, indicating significant headroom for growth.</a:t>
            </a:r>
            <a:endParaRPr sz="1700" dirty="0">
              <a:solidFill>
                <a:schemeClr val="dk1"/>
              </a:solidFill>
              <a:latin typeface="Arial"/>
              <a:ea typeface="Arial"/>
              <a:cs typeface="Arial"/>
              <a:sym typeface="Arial"/>
            </a:endParaRPr>
          </a:p>
          <a:p>
            <a:pPr marL="457200" lvl="0" indent="-336550" algn="just" rtl="0">
              <a:lnSpc>
                <a:spcPct val="90000"/>
              </a:lnSpc>
              <a:spcBef>
                <a:spcPts val="1000"/>
              </a:spcBef>
              <a:spcAft>
                <a:spcPts val="0"/>
              </a:spcAft>
              <a:buClr>
                <a:schemeClr val="dk1"/>
              </a:buClr>
              <a:buSzPts val="1700"/>
              <a:buFont typeface="Arial"/>
              <a:buChar char="●"/>
            </a:pPr>
            <a:r>
              <a:rPr lang="en-IN" sz="1700" dirty="0">
                <a:solidFill>
                  <a:schemeClr val="dk1"/>
                </a:solidFill>
                <a:latin typeface="Arial"/>
                <a:ea typeface="Arial"/>
                <a:cs typeface="Arial"/>
                <a:sym typeface="Arial"/>
              </a:rPr>
              <a:t>Significant share of medical devices like surgical instruments, diagnostic </a:t>
            </a:r>
            <a:r>
              <a:rPr lang="en-IN" sz="1700" dirty="0" err="1">
                <a:solidFill>
                  <a:schemeClr val="dk1"/>
                </a:solidFill>
                <a:latin typeface="Arial"/>
                <a:ea typeface="Arial"/>
                <a:cs typeface="Arial"/>
                <a:sym typeface="Arial"/>
              </a:rPr>
              <a:t>equipments</a:t>
            </a:r>
            <a:r>
              <a:rPr lang="en-IN" sz="1700" dirty="0">
                <a:solidFill>
                  <a:schemeClr val="dk1"/>
                </a:solidFill>
                <a:latin typeface="Arial"/>
                <a:ea typeface="Arial"/>
                <a:cs typeface="Arial"/>
                <a:sym typeface="Arial"/>
              </a:rPr>
              <a:t>, ECG machines, X-Ray systems will not attract any duty.</a:t>
            </a:r>
            <a:endParaRPr sz="1700" dirty="0">
              <a:solidFill>
                <a:schemeClr val="dk1"/>
              </a:solidFill>
              <a:latin typeface="Arial"/>
              <a:ea typeface="Arial"/>
              <a:cs typeface="Arial"/>
              <a:sym typeface="Arial"/>
            </a:endParaRPr>
          </a:p>
          <a:p>
            <a:pPr marL="457200" lvl="0" indent="-336550" algn="just" rtl="0">
              <a:lnSpc>
                <a:spcPct val="100000"/>
              </a:lnSpc>
              <a:spcBef>
                <a:spcPts val="1000"/>
              </a:spcBef>
              <a:spcAft>
                <a:spcPts val="0"/>
              </a:spcAft>
              <a:buClr>
                <a:schemeClr val="dk1"/>
              </a:buClr>
              <a:buSzPts val="1700"/>
              <a:buFont typeface="Arial"/>
              <a:buChar char="●"/>
            </a:pPr>
            <a:r>
              <a:rPr lang="en-IN" sz="1700" dirty="0">
                <a:solidFill>
                  <a:schemeClr val="dk1"/>
                </a:solidFill>
                <a:latin typeface="Arial"/>
                <a:ea typeface="Arial"/>
                <a:cs typeface="Arial"/>
                <a:sym typeface="Arial"/>
              </a:rPr>
              <a:t>Indian manufacturers are poised to emerge as </a:t>
            </a:r>
            <a:r>
              <a:rPr lang="en-IN" sz="1700" b="1" dirty="0">
                <a:solidFill>
                  <a:schemeClr val="dk1"/>
                </a:solidFill>
                <a:latin typeface="Arial"/>
                <a:ea typeface="Arial"/>
                <a:cs typeface="Arial"/>
                <a:sym typeface="Arial"/>
              </a:rPr>
              <a:t>a </a:t>
            </a:r>
            <a:r>
              <a:rPr lang="en-IN" sz="1700" b="1" dirty="0" err="1">
                <a:solidFill>
                  <a:schemeClr val="dk1"/>
                </a:solidFill>
                <a:latin typeface="Arial"/>
                <a:ea typeface="Arial"/>
                <a:cs typeface="Arial"/>
                <a:sym typeface="Arial"/>
              </a:rPr>
              <a:t>favored</a:t>
            </a:r>
            <a:r>
              <a:rPr lang="en-IN" sz="1700" b="1" dirty="0">
                <a:solidFill>
                  <a:schemeClr val="dk1"/>
                </a:solidFill>
                <a:latin typeface="Arial"/>
                <a:ea typeface="Arial"/>
                <a:cs typeface="Arial"/>
                <a:sym typeface="Arial"/>
              </a:rPr>
              <a:t>, cost-effective alternative</a:t>
            </a:r>
            <a:r>
              <a:rPr lang="en-IN" sz="1700" dirty="0">
                <a:solidFill>
                  <a:schemeClr val="dk1"/>
                </a:solidFill>
                <a:latin typeface="Arial"/>
                <a:ea typeface="Arial"/>
                <a:cs typeface="Arial"/>
                <a:sym typeface="Arial"/>
              </a:rPr>
              <a:t>, especially with </a:t>
            </a:r>
            <a:r>
              <a:rPr lang="en-IN" sz="1700" b="1" dirty="0">
                <a:solidFill>
                  <a:schemeClr val="dk1"/>
                </a:solidFill>
                <a:latin typeface="Arial"/>
                <a:ea typeface="Arial"/>
                <a:cs typeface="Arial"/>
                <a:sym typeface="Arial"/>
              </a:rPr>
              <a:t>zero-duty pricing</a:t>
            </a:r>
            <a:r>
              <a:rPr lang="en-IN" sz="1700" dirty="0">
                <a:solidFill>
                  <a:schemeClr val="dk1"/>
                </a:solidFill>
                <a:latin typeface="Arial"/>
                <a:ea typeface="Arial"/>
                <a:cs typeface="Arial"/>
                <a:sym typeface="Arial"/>
              </a:rPr>
              <a:t> for medical devices, compared to competitors like China. </a:t>
            </a:r>
            <a:endParaRPr sz="1700" dirty="0">
              <a:solidFill>
                <a:schemeClr val="dk1"/>
              </a:solidFill>
              <a:latin typeface="Arial"/>
              <a:ea typeface="Arial"/>
              <a:cs typeface="Arial"/>
              <a:sym typeface="Arial"/>
            </a:endParaRPr>
          </a:p>
          <a:p>
            <a:pPr marL="457200" lvl="0" indent="-336550" algn="just" rtl="0">
              <a:lnSpc>
                <a:spcPct val="100000"/>
              </a:lnSpc>
              <a:spcBef>
                <a:spcPts val="1000"/>
              </a:spcBef>
              <a:spcAft>
                <a:spcPts val="0"/>
              </a:spcAft>
              <a:buClr>
                <a:schemeClr val="dk1"/>
              </a:buClr>
              <a:buSzPts val="1700"/>
              <a:buFont typeface="Arial"/>
              <a:buChar char="●"/>
            </a:pPr>
            <a:r>
              <a:rPr lang="en-IN" sz="1700" dirty="0">
                <a:solidFill>
                  <a:schemeClr val="dk1"/>
                </a:solidFill>
                <a:latin typeface="Arial"/>
                <a:ea typeface="Arial"/>
                <a:cs typeface="Arial"/>
                <a:sym typeface="Arial"/>
              </a:rPr>
              <a:t>For Chemical, The CETA is anticipated to trigger a dramatic </a:t>
            </a:r>
            <a:r>
              <a:rPr lang="en-IN" sz="1700" b="1" dirty="0">
                <a:solidFill>
                  <a:schemeClr val="dk1"/>
                </a:solidFill>
                <a:latin typeface="Arial"/>
                <a:ea typeface="Arial"/>
                <a:cs typeface="Arial"/>
                <a:sym typeface="Arial"/>
              </a:rPr>
              <a:t>30%-40% increase</a:t>
            </a:r>
            <a:r>
              <a:rPr lang="en-IN" sz="1700" dirty="0">
                <a:solidFill>
                  <a:schemeClr val="dk1"/>
                </a:solidFill>
                <a:latin typeface="Arial"/>
                <a:ea typeface="Arial"/>
                <a:cs typeface="Arial"/>
                <a:sym typeface="Arial"/>
              </a:rPr>
              <a:t> in India's chemical exports to the UK (an estimated </a:t>
            </a:r>
            <a:r>
              <a:rPr lang="en-IN" sz="1700" b="1" dirty="0">
                <a:solidFill>
                  <a:schemeClr val="dk1"/>
                </a:solidFill>
                <a:latin typeface="Arial"/>
                <a:ea typeface="Arial"/>
                <a:cs typeface="Arial"/>
                <a:sym typeface="Arial"/>
              </a:rPr>
              <a:t>USD 650-750 million</a:t>
            </a:r>
            <a:r>
              <a:rPr lang="en-IN" sz="1700" dirty="0">
                <a:solidFill>
                  <a:schemeClr val="dk1"/>
                </a:solidFill>
                <a:latin typeface="Arial"/>
                <a:ea typeface="Arial"/>
                <a:cs typeface="Arial"/>
                <a:sym typeface="Arial"/>
              </a:rPr>
              <a:t> for the year 2025-26.</a:t>
            </a:r>
            <a:endParaRPr sz="1700" dirty="0">
              <a:solidFill>
                <a:schemeClr val="dk1"/>
              </a:solidFill>
              <a:latin typeface="Arial"/>
              <a:ea typeface="Arial"/>
              <a:cs typeface="Arial"/>
              <a:sym typeface="Arial"/>
            </a:endParaRPr>
          </a:p>
          <a:p>
            <a:pPr marL="457200" lvl="0" indent="-336550" algn="just" rtl="0">
              <a:lnSpc>
                <a:spcPct val="100000"/>
              </a:lnSpc>
              <a:spcBef>
                <a:spcPts val="1000"/>
              </a:spcBef>
              <a:spcAft>
                <a:spcPts val="0"/>
              </a:spcAft>
              <a:buClr>
                <a:schemeClr val="dk1"/>
              </a:buClr>
              <a:buSzPts val="1700"/>
              <a:buFont typeface="Arial"/>
              <a:buChar char="●"/>
            </a:pPr>
            <a:endParaRPr sz="1700" dirty="0">
              <a:solidFill>
                <a:schemeClr val="dk1"/>
              </a:solidFill>
              <a:latin typeface="Arial"/>
              <a:ea typeface="Arial"/>
              <a:cs typeface="Arial"/>
              <a:sym typeface="Arial"/>
            </a:endParaRPr>
          </a:p>
          <a:p>
            <a:pPr marL="0" lvl="0" indent="0" algn="just" rtl="0">
              <a:lnSpc>
                <a:spcPct val="90000"/>
              </a:lnSpc>
              <a:spcBef>
                <a:spcPts val="1400"/>
              </a:spcBef>
              <a:spcAft>
                <a:spcPts val="0"/>
              </a:spcAft>
              <a:buNone/>
            </a:pPr>
            <a:endParaRPr sz="1600" dirty="0">
              <a:latin typeface="Arial"/>
              <a:ea typeface="Arial"/>
              <a:cs typeface="Arial"/>
              <a:sym typeface="Arial"/>
            </a:endParaRPr>
          </a:p>
        </p:txBody>
      </p:sp>
      <p:pic>
        <p:nvPicPr>
          <p:cNvPr id="3" name="Picture 2">
            <a:extLst>
              <a:ext uri="{FF2B5EF4-FFF2-40B4-BE49-F238E27FC236}">
                <a16:creationId xmlns:a16="http://schemas.microsoft.com/office/drawing/2014/main" id="{8C327907-147D-BEE6-9423-551912023301}"/>
              </a:ext>
            </a:extLst>
          </p:cNvPr>
          <p:cNvPicPr>
            <a:picLocks noChangeAspect="1"/>
          </p:cNvPicPr>
          <p:nvPr/>
        </p:nvPicPr>
        <p:blipFill>
          <a:blip r:embed="rId3"/>
          <a:stretch>
            <a:fillRect/>
          </a:stretch>
        </p:blipFill>
        <p:spPr>
          <a:xfrm>
            <a:off x="7726680" y="1740385"/>
            <a:ext cx="4002024" cy="45354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1097280" y="286603"/>
            <a:ext cx="10058400" cy="874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a:solidFill>
                  <a:schemeClr val="accent1"/>
                </a:solidFill>
              </a:rPr>
              <a:t>Sectors with the Most Gains</a:t>
            </a:r>
            <a:endParaRPr>
              <a:solidFill>
                <a:schemeClr val="accent1"/>
              </a:solidFill>
            </a:endParaRPr>
          </a:p>
        </p:txBody>
      </p:sp>
      <p:sp>
        <p:nvSpPr>
          <p:cNvPr id="171" name="Google Shape;171;p21"/>
          <p:cNvSpPr txBox="1"/>
          <p:nvPr/>
        </p:nvSpPr>
        <p:spPr>
          <a:xfrm>
            <a:off x="838200" y="1807337"/>
            <a:ext cx="10515600" cy="2792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739B"/>
              </a:buClr>
              <a:buSzPts val="1600"/>
              <a:buFont typeface="Arial"/>
              <a:buNone/>
            </a:pPr>
            <a:r>
              <a:rPr lang="en-IN" sz="1900" b="1" u="sng" dirty="0">
                <a:solidFill>
                  <a:srgbClr val="3F739B"/>
                </a:solidFill>
              </a:rPr>
              <a:t>Gems and Jewellery</a:t>
            </a:r>
            <a:endParaRPr sz="1900" b="1" u="sng" dirty="0">
              <a:solidFill>
                <a:srgbClr val="3F739B"/>
              </a:solidFill>
            </a:endParaRPr>
          </a:p>
          <a:p>
            <a:pPr marL="457200" lvl="0" indent="-342900" algn="just" rtl="0">
              <a:lnSpc>
                <a:spcPct val="115000"/>
              </a:lnSpc>
              <a:spcBef>
                <a:spcPts val="1200"/>
              </a:spcBef>
              <a:spcAft>
                <a:spcPts val="0"/>
              </a:spcAft>
              <a:buClr>
                <a:srgbClr val="404040"/>
              </a:buClr>
              <a:buSzPts val="1800"/>
              <a:buChar char="●"/>
            </a:pPr>
            <a:r>
              <a:rPr lang="en-IN" sz="1800" dirty="0">
                <a:solidFill>
                  <a:schemeClr val="dk1"/>
                </a:solidFill>
              </a:rPr>
              <a:t>India’s total G&amp;J exports to UK are valued at USD 941 million, with </a:t>
            </a:r>
            <a:r>
              <a:rPr lang="en-IN" sz="1800" b="1" dirty="0">
                <a:solidFill>
                  <a:schemeClr val="dk1"/>
                </a:solidFill>
              </a:rPr>
              <a:t>USD 400 million </a:t>
            </a:r>
            <a:r>
              <a:rPr lang="en-IN" sz="1800" dirty="0">
                <a:solidFill>
                  <a:schemeClr val="dk1"/>
                </a:solidFill>
              </a:rPr>
              <a:t>coming from Jewellery. </a:t>
            </a:r>
            <a:endParaRPr sz="1800" dirty="0">
              <a:solidFill>
                <a:srgbClr val="404040"/>
              </a:solidFill>
            </a:endParaRPr>
          </a:p>
          <a:p>
            <a:pPr marL="457200" lvl="0" indent="-342900" algn="just" rtl="0">
              <a:lnSpc>
                <a:spcPct val="150000"/>
              </a:lnSpc>
              <a:spcBef>
                <a:spcPts val="1000"/>
              </a:spcBef>
              <a:spcAft>
                <a:spcPts val="0"/>
              </a:spcAft>
              <a:buClr>
                <a:srgbClr val="404040"/>
              </a:buClr>
              <a:buSzPts val="1800"/>
              <a:buChar char="●"/>
            </a:pPr>
            <a:r>
              <a:rPr lang="en-IN" sz="1800" dirty="0">
                <a:solidFill>
                  <a:schemeClr val="dk1"/>
                </a:solidFill>
              </a:rPr>
              <a:t> Tariff relaxations under the FTA are projected to </a:t>
            </a:r>
            <a:r>
              <a:rPr lang="en-IN" sz="1800" b="1" dirty="0">
                <a:solidFill>
                  <a:schemeClr val="dk1"/>
                </a:solidFill>
              </a:rPr>
              <a:t>double</a:t>
            </a:r>
            <a:r>
              <a:rPr lang="en-IN" sz="1800" dirty="0">
                <a:solidFill>
                  <a:schemeClr val="dk1"/>
                </a:solidFill>
              </a:rPr>
              <a:t> India’s gems and Jewellery exports to the UK within the </a:t>
            </a:r>
            <a:r>
              <a:rPr lang="en-IN" sz="1800" b="1" dirty="0">
                <a:solidFill>
                  <a:schemeClr val="dk1"/>
                </a:solidFill>
              </a:rPr>
              <a:t>next 2-3 years</a:t>
            </a:r>
            <a:r>
              <a:rPr lang="en-IN" sz="1800" dirty="0">
                <a:solidFill>
                  <a:schemeClr val="dk1"/>
                </a:solidFill>
              </a:rPr>
              <a:t>.</a:t>
            </a:r>
            <a:endParaRPr sz="1800" dirty="0">
              <a:solidFill>
                <a:schemeClr val="dk1"/>
              </a:solidFill>
            </a:endParaRPr>
          </a:p>
          <a:p>
            <a:pPr marL="457200" lvl="0" indent="-342900" algn="just" rtl="0">
              <a:lnSpc>
                <a:spcPct val="150000"/>
              </a:lnSpc>
              <a:spcBef>
                <a:spcPts val="1200"/>
              </a:spcBef>
              <a:spcAft>
                <a:spcPts val="0"/>
              </a:spcAft>
              <a:buClr>
                <a:schemeClr val="dk1"/>
              </a:buClr>
              <a:buSzPts val="1800"/>
              <a:buChar char="●"/>
            </a:pPr>
            <a:r>
              <a:rPr lang="en-IN" sz="1800" dirty="0">
                <a:solidFill>
                  <a:schemeClr val="dk1"/>
                </a:solidFill>
              </a:rPr>
              <a:t>The CETA will generate substantial employment opportunities in India’s design, manufacturing, and artisan sectors, and invigorate traditional craftmanship, fostering inclusive economic growth.</a:t>
            </a:r>
            <a:endParaRPr sz="1800" dirty="0">
              <a:solidFill>
                <a:schemeClr val="dk1"/>
              </a:solidFill>
            </a:endParaRPr>
          </a:p>
          <a:p>
            <a:pPr marL="91440" marR="0" lvl="0" indent="0" algn="just" rtl="0">
              <a:lnSpc>
                <a:spcPct val="90000"/>
              </a:lnSpc>
              <a:spcBef>
                <a:spcPts val="1400"/>
              </a:spcBef>
              <a:spcAft>
                <a:spcPts val="0"/>
              </a:spcAft>
              <a:buClr>
                <a:schemeClr val="accent1"/>
              </a:buClr>
              <a:buSzPts val="1600"/>
              <a:buFont typeface="Noto Sans Symbols"/>
              <a:buNone/>
            </a:pPr>
            <a:endParaRPr sz="1800" dirty="0">
              <a:solidFill>
                <a:srgbClr val="3F3F3F"/>
              </a:solidFill>
            </a:endParaRPr>
          </a:p>
          <a:p>
            <a:pPr marL="91440" marR="0" lvl="0" indent="0" algn="just" rtl="0">
              <a:lnSpc>
                <a:spcPct val="90000"/>
              </a:lnSpc>
              <a:spcBef>
                <a:spcPts val="1400"/>
              </a:spcBef>
              <a:spcAft>
                <a:spcPts val="1000"/>
              </a:spcAft>
              <a:buClr>
                <a:schemeClr val="accent1"/>
              </a:buClr>
              <a:buSzPts val="1600"/>
              <a:buFont typeface="Noto Sans Symbols"/>
              <a:buNone/>
            </a:pPr>
            <a:endParaRPr sz="1800" dirty="0">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1097280" y="286603"/>
            <a:ext cx="10058400" cy="1194725"/>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ct val="100000"/>
              <a:buFont typeface="Calibri"/>
              <a:buNone/>
            </a:pPr>
            <a:r>
              <a:rPr lang="en-IN" sz="4000" b="1" dirty="0">
                <a:solidFill>
                  <a:schemeClr val="accent1"/>
                </a:solidFill>
              </a:rPr>
              <a:t>India – UK CETA: Boosting Trade in Services – shorten to specific bullets</a:t>
            </a:r>
            <a:endParaRPr dirty="0">
              <a:solidFill>
                <a:schemeClr val="accent1"/>
              </a:solidFill>
            </a:endParaRPr>
          </a:p>
        </p:txBody>
      </p:sp>
      <p:sp>
        <p:nvSpPr>
          <p:cNvPr id="193" name="Google Shape;193;p24"/>
          <p:cNvSpPr txBox="1">
            <a:spLocks noGrp="1"/>
          </p:cNvSpPr>
          <p:nvPr>
            <p:ph type="body" idx="1"/>
          </p:nvPr>
        </p:nvSpPr>
        <p:spPr>
          <a:xfrm>
            <a:off x="838200" y="1898777"/>
            <a:ext cx="10515600" cy="4117975"/>
          </a:xfrm>
          <a:prstGeom prst="rect">
            <a:avLst/>
          </a:prstGeom>
          <a:noFill/>
          <a:ln>
            <a:noFill/>
          </a:ln>
        </p:spPr>
        <p:txBody>
          <a:bodyPr spcFirstLastPara="1" wrap="square" lIns="0" tIns="45700" rIns="0" bIns="45700" anchor="t" anchorCtr="0">
            <a:normAutofit/>
          </a:bodyPr>
          <a:lstStyle/>
          <a:p>
            <a:pPr marL="457200" lvl="0" indent="-342900" algn="just" rtl="0">
              <a:lnSpc>
                <a:spcPct val="90000"/>
              </a:lnSpc>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Under the Market Access offer, t</a:t>
            </a:r>
            <a:r>
              <a:rPr lang="en-IN" sz="1800" b="1" dirty="0">
                <a:solidFill>
                  <a:schemeClr val="dk1"/>
                </a:solidFill>
                <a:latin typeface="Arial"/>
                <a:ea typeface="Arial"/>
                <a:cs typeface="Arial"/>
                <a:sym typeface="Arial"/>
              </a:rPr>
              <a:t>he UK has offered 137 sub-sectors to India</a:t>
            </a:r>
            <a:r>
              <a:rPr lang="en-IN" sz="1800" dirty="0">
                <a:solidFill>
                  <a:schemeClr val="dk1"/>
                </a:solidFill>
                <a:latin typeface="Arial"/>
                <a:ea typeface="Arial"/>
                <a:cs typeface="Arial"/>
                <a:sym typeface="Arial"/>
              </a:rPr>
              <a:t> and India has offered 108 sub-sectors to the UK. </a:t>
            </a:r>
            <a:endParaRPr sz="1800" dirty="0">
              <a:solidFill>
                <a:schemeClr val="dk1"/>
              </a:solidFill>
              <a:latin typeface="Arial"/>
              <a:ea typeface="Arial"/>
              <a:cs typeface="Arial"/>
              <a:sym typeface="Arial"/>
            </a:endParaRPr>
          </a:p>
          <a:p>
            <a:pPr marL="457200" lvl="0" indent="-342900" algn="just" rtl="0">
              <a:lnSpc>
                <a:spcPct val="90000"/>
              </a:lnSpc>
              <a:spcBef>
                <a:spcPts val="100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Broad commitments in the UK’s offer includes areas of India’s interest such as IT/</a:t>
            </a:r>
            <a:r>
              <a:rPr lang="en-IN" sz="1800" dirty="0" err="1">
                <a:solidFill>
                  <a:schemeClr val="dk1"/>
                </a:solidFill>
                <a:latin typeface="Arial"/>
                <a:ea typeface="Arial"/>
                <a:cs typeface="Arial"/>
                <a:sym typeface="Arial"/>
              </a:rPr>
              <a:t>ITeS</a:t>
            </a:r>
            <a:r>
              <a:rPr lang="en-IN" sz="1800" dirty="0">
                <a:solidFill>
                  <a:schemeClr val="dk1"/>
                </a:solidFill>
                <a:latin typeface="Arial"/>
                <a:ea typeface="Arial"/>
                <a:cs typeface="Arial"/>
                <a:sym typeface="Arial"/>
              </a:rPr>
              <a:t>, Financial Services, Professional Services, Other Business Services and Education Services. </a:t>
            </a:r>
            <a:endParaRPr sz="1800" dirty="0">
              <a:solidFill>
                <a:schemeClr val="dk1"/>
              </a:solidFill>
              <a:latin typeface="Arial"/>
              <a:ea typeface="Arial"/>
              <a:cs typeface="Arial"/>
              <a:sym typeface="Arial"/>
            </a:endParaRPr>
          </a:p>
          <a:p>
            <a:pPr marL="457200" lvl="0" indent="-342900" algn="just" rtl="0">
              <a:lnSpc>
                <a:spcPct val="90000"/>
              </a:lnSpc>
              <a:spcBef>
                <a:spcPts val="100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Ambitious UK commitments for Software and IT-enabled Services to unlock new markets, drive job creation, and enhance export potential for Indian software firms. </a:t>
            </a:r>
            <a:endParaRPr sz="1800" dirty="0">
              <a:solidFill>
                <a:schemeClr val="dk1"/>
              </a:solidFill>
              <a:latin typeface="Arial"/>
              <a:ea typeface="Arial"/>
              <a:cs typeface="Arial"/>
              <a:sym typeface="Arial"/>
            </a:endParaRPr>
          </a:p>
          <a:p>
            <a:pPr marL="457200" lvl="0" indent="-342900" algn="just" rtl="0">
              <a:lnSpc>
                <a:spcPct val="90000"/>
              </a:lnSpc>
              <a:spcBef>
                <a:spcPts val="1000"/>
              </a:spcBef>
              <a:spcAft>
                <a:spcPts val="0"/>
              </a:spcAft>
              <a:buClr>
                <a:schemeClr val="dk1"/>
              </a:buClr>
              <a:buSzPts val="1800"/>
              <a:buFont typeface="Arial"/>
              <a:buChar char="●"/>
            </a:pPr>
            <a:r>
              <a:rPr lang="en-IN" sz="1800" b="1" dirty="0">
                <a:solidFill>
                  <a:schemeClr val="dk1"/>
                </a:solidFill>
                <a:latin typeface="Arial"/>
                <a:ea typeface="Arial"/>
                <a:cs typeface="Arial"/>
                <a:sym typeface="Arial"/>
              </a:rPr>
              <a:t>Projected growth of 15-20% annually</a:t>
            </a:r>
            <a:r>
              <a:rPr lang="en-IN" sz="1800" dirty="0">
                <a:solidFill>
                  <a:schemeClr val="dk1"/>
                </a:solidFill>
                <a:latin typeface="Arial"/>
                <a:ea typeface="Arial"/>
                <a:cs typeface="Arial"/>
                <a:sym typeface="Arial"/>
              </a:rPr>
              <a:t> for software and IT services.</a:t>
            </a:r>
            <a:endParaRPr sz="1800" dirty="0">
              <a:solidFill>
                <a:schemeClr val="dk1"/>
              </a:solidFill>
              <a:latin typeface="Arial"/>
              <a:ea typeface="Arial"/>
              <a:cs typeface="Arial"/>
              <a:sym typeface="Arial"/>
            </a:endParaRPr>
          </a:p>
          <a:p>
            <a:pPr marL="457200" lvl="0" indent="-342900" algn="just" rtl="0">
              <a:lnSpc>
                <a:spcPct val="90000"/>
              </a:lnSpc>
              <a:spcBef>
                <a:spcPts val="1400"/>
              </a:spcBef>
              <a:spcAft>
                <a:spcPts val="1000"/>
              </a:spcAft>
              <a:buClr>
                <a:schemeClr val="dk1"/>
              </a:buClr>
              <a:buSzPts val="1800"/>
              <a:buFont typeface="Arial"/>
              <a:buChar char="●"/>
            </a:pPr>
            <a:r>
              <a:rPr lang="en-IN" sz="1800" dirty="0">
                <a:solidFill>
                  <a:schemeClr val="dk1"/>
                </a:solidFill>
                <a:latin typeface="Arial"/>
                <a:ea typeface="Arial"/>
                <a:cs typeface="Arial"/>
                <a:sym typeface="Arial"/>
              </a:rPr>
              <a:t>India has also offered market access in areas such as Professional Services, Business Services, Financial Services and Environmental Services which will facilitate investments into India.</a:t>
            </a:r>
          </a:p>
          <a:p>
            <a:pPr marL="457200" lvl="0" indent="-342900" algn="just" rtl="0">
              <a:lnSpc>
                <a:spcPct val="90000"/>
              </a:lnSpc>
              <a:spcBef>
                <a:spcPts val="1400"/>
              </a:spcBef>
              <a:spcAft>
                <a:spcPts val="1000"/>
              </a:spcAft>
              <a:buClr>
                <a:schemeClr val="dk1"/>
              </a:buClr>
              <a:buSzPts val="1800"/>
              <a:buFont typeface="Arial"/>
              <a:buChar char="●"/>
            </a:pPr>
            <a:r>
              <a:rPr lang="en-IN" sz="1800" dirty="0">
                <a:solidFill>
                  <a:schemeClr val="dk1"/>
                </a:solidFill>
                <a:latin typeface="Arial"/>
                <a:ea typeface="Arial"/>
                <a:cs typeface="Arial"/>
              </a:rPr>
              <a:t>It will support the expansion of GCCs that serve U.K.-headquartered businesses — or leverage British expertise to serve global markets from India (India is already home to more than 1,700 GCCs, employing over 1.9 million people)</a:t>
            </a:r>
          </a:p>
          <a:p>
            <a:pPr marL="457200" lvl="0" indent="-342900" algn="just" rtl="0">
              <a:lnSpc>
                <a:spcPct val="90000"/>
              </a:lnSpc>
              <a:spcBef>
                <a:spcPts val="1400"/>
              </a:spcBef>
              <a:spcAft>
                <a:spcPts val="1000"/>
              </a:spcAft>
              <a:buClr>
                <a:schemeClr val="dk1"/>
              </a:buClr>
              <a:buSzPts val="1800"/>
              <a:buFont typeface="Arial"/>
              <a:buChar char="●"/>
            </a:pPr>
            <a:endParaRPr sz="18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6AD124-6C0E-3370-996E-2E4B1CCB88A2}"/>
              </a:ext>
            </a:extLst>
          </p:cNvPr>
          <p:cNvSpPr txBox="1"/>
          <p:nvPr/>
        </p:nvSpPr>
        <p:spPr>
          <a:xfrm>
            <a:off x="1325880" y="421362"/>
            <a:ext cx="8769096" cy="646331"/>
          </a:xfrm>
          <a:prstGeom prst="rect">
            <a:avLst/>
          </a:prstGeom>
          <a:noFill/>
        </p:spPr>
        <p:txBody>
          <a:bodyPr wrap="square" rtlCol="0">
            <a:spAutoFit/>
          </a:bodyPr>
          <a:lstStyle/>
          <a:p>
            <a:pPr algn="ctr"/>
            <a:r>
              <a:rPr lang="en-GB" sz="3600" b="1" dirty="0">
                <a:solidFill>
                  <a:srgbClr val="453D2B"/>
                </a:solidFill>
                <a:latin typeface="Footlight MT Light" panose="0204060206030A020304" pitchFamily="18" charset="0"/>
                <a:ea typeface="Times New Roman"/>
                <a:cs typeface="Times New Roman"/>
                <a:sym typeface="Times New Roman"/>
              </a:rPr>
              <a:t>Export Performance of Gujarat: Last 5 FYs</a:t>
            </a:r>
            <a:endParaRPr lang="en-IN" sz="3600" b="1" dirty="0"/>
          </a:p>
        </p:txBody>
      </p:sp>
      <p:pic>
        <p:nvPicPr>
          <p:cNvPr id="8" name="Picture 7">
            <a:extLst>
              <a:ext uri="{FF2B5EF4-FFF2-40B4-BE49-F238E27FC236}">
                <a16:creationId xmlns:a16="http://schemas.microsoft.com/office/drawing/2014/main" id="{59D8B336-DCCE-6E88-EE61-145B011DA140}"/>
              </a:ext>
            </a:extLst>
          </p:cNvPr>
          <p:cNvPicPr>
            <a:picLocks noChangeAspect="1"/>
          </p:cNvPicPr>
          <p:nvPr/>
        </p:nvPicPr>
        <p:blipFill>
          <a:blip r:embed="rId2"/>
          <a:stretch>
            <a:fillRect/>
          </a:stretch>
        </p:blipFill>
        <p:spPr>
          <a:xfrm>
            <a:off x="942086" y="1304699"/>
            <a:ext cx="10088383" cy="4763053"/>
          </a:xfrm>
          <a:prstGeom prst="rect">
            <a:avLst/>
          </a:prstGeom>
        </p:spPr>
      </p:pic>
    </p:spTree>
    <p:extLst>
      <p:ext uri="{BB962C8B-B14F-4D97-AF65-F5344CB8AC3E}">
        <p14:creationId xmlns:p14="http://schemas.microsoft.com/office/powerpoint/2010/main" val="3803963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1728216" y="298403"/>
            <a:ext cx="8685114" cy="1002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rgbClr val="3F3F3F"/>
              </a:buClr>
              <a:buSzPts val="4000"/>
              <a:buFont typeface="Calibri"/>
              <a:buNone/>
            </a:pPr>
            <a:r>
              <a:rPr lang="en-IN" sz="4000" b="1" dirty="0">
                <a:solidFill>
                  <a:schemeClr val="accent1"/>
                </a:solidFill>
              </a:rPr>
              <a:t>India – UK CETA: Boosting Trade in Services</a:t>
            </a:r>
            <a:endParaRPr dirty="0">
              <a:solidFill>
                <a:schemeClr val="accent1"/>
              </a:solidFill>
            </a:endParaRPr>
          </a:p>
        </p:txBody>
      </p:sp>
      <p:sp>
        <p:nvSpPr>
          <p:cNvPr id="200" name="Google Shape;200;p25"/>
          <p:cNvSpPr txBox="1">
            <a:spLocks noGrp="1"/>
          </p:cNvSpPr>
          <p:nvPr>
            <p:ph type="body" idx="1"/>
          </p:nvPr>
        </p:nvSpPr>
        <p:spPr>
          <a:xfrm>
            <a:off x="1097280" y="1973750"/>
            <a:ext cx="10058400" cy="4023360"/>
          </a:xfrm>
          <a:prstGeom prst="rect">
            <a:avLst/>
          </a:prstGeom>
          <a:noFill/>
          <a:ln>
            <a:noFill/>
          </a:ln>
        </p:spPr>
        <p:txBody>
          <a:bodyPr spcFirstLastPara="1" wrap="square" lIns="0" tIns="45700" rIns="0" bIns="45700" anchor="t" anchorCtr="0">
            <a:normAutofit/>
          </a:bodyPr>
          <a:lstStyle/>
          <a:p>
            <a:pPr marL="457200" lvl="0" indent="-342900" algn="just" rtl="0">
              <a:lnSpc>
                <a:spcPct val="90000"/>
              </a:lnSpc>
              <a:spcBef>
                <a:spcPts val="1000"/>
              </a:spcBef>
              <a:spcAft>
                <a:spcPts val="0"/>
              </a:spcAft>
              <a:buClr>
                <a:schemeClr val="dk1"/>
              </a:buClr>
              <a:buSzPts val="1800"/>
              <a:buFont typeface="Arial"/>
              <a:buChar char="●"/>
            </a:pPr>
            <a:r>
              <a:rPr lang="en-IN" sz="1800">
                <a:solidFill>
                  <a:schemeClr val="dk1"/>
                </a:solidFill>
                <a:latin typeface="Arial"/>
                <a:ea typeface="Arial"/>
                <a:cs typeface="Arial"/>
                <a:sym typeface="Arial"/>
              </a:rPr>
              <a:t>The UK has offered mobility commitments in 36 sub-sectors such as Computer Related Services, Business services under Contractual Service Suppliers.</a:t>
            </a:r>
            <a:endParaRPr sz="1800">
              <a:solidFill>
                <a:schemeClr val="dk1"/>
              </a:solidFill>
              <a:latin typeface="Arial"/>
              <a:ea typeface="Arial"/>
              <a:cs typeface="Arial"/>
              <a:sym typeface="Arial"/>
            </a:endParaRPr>
          </a:p>
          <a:p>
            <a:pPr marL="457200" lvl="0" indent="-342900" algn="just" rtl="0">
              <a:lnSpc>
                <a:spcPct val="90000"/>
              </a:lnSpc>
              <a:spcBef>
                <a:spcPts val="1000"/>
              </a:spcBef>
              <a:spcAft>
                <a:spcPts val="0"/>
              </a:spcAft>
              <a:buClr>
                <a:schemeClr val="dk1"/>
              </a:buClr>
              <a:buSzPts val="1800"/>
              <a:buFont typeface="Arial"/>
              <a:buChar char="●"/>
            </a:pPr>
            <a:r>
              <a:rPr lang="en-IN" sz="1800">
                <a:solidFill>
                  <a:schemeClr val="dk1"/>
                </a:solidFill>
                <a:latin typeface="Arial"/>
                <a:ea typeface="Arial"/>
                <a:cs typeface="Arial"/>
                <a:sym typeface="Arial"/>
              </a:rPr>
              <a:t>The commitments go beyond traditional services and includes Yoga instructors, classical musicians and Chef de cuisine </a:t>
            </a:r>
            <a:endParaRPr sz="1800">
              <a:solidFill>
                <a:schemeClr val="dk1"/>
              </a:solidFill>
              <a:latin typeface="Arial"/>
              <a:ea typeface="Arial"/>
              <a:cs typeface="Arial"/>
              <a:sym typeface="Arial"/>
            </a:endParaRPr>
          </a:p>
          <a:p>
            <a:pPr marL="457200" lvl="0" indent="-342900" algn="just" rtl="0">
              <a:lnSpc>
                <a:spcPct val="90000"/>
              </a:lnSpc>
              <a:spcBef>
                <a:spcPts val="1000"/>
              </a:spcBef>
              <a:spcAft>
                <a:spcPts val="0"/>
              </a:spcAft>
              <a:buClr>
                <a:schemeClr val="dk1"/>
              </a:buClr>
              <a:buSzPts val="1800"/>
              <a:buFont typeface="Arial"/>
              <a:buChar char="●"/>
            </a:pPr>
            <a:r>
              <a:rPr lang="en-IN" sz="1800">
                <a:solidFill>
                  <a:schemeClr val="dk1"/>
                </a:solidFill>
                <a:latin typeface="Arial"/>
                <a:ea typeface="Arial"/>
                <a:cs typeface="Arial"/>
                <a:sym typeface="Arial"/>
              </a:rPr>
              <a:t>Independent professionals engaged in computer and related services, and research and development services will also benefit from the larger mobility commitments.</a:t>
            </a:r>
            <a:endParaRPr sz="1800">
              <a:solidFill>
                <a:schemeClr val="dk1"/>
              </a:solidFill>
              <a:latin typeface="Arial"/>
              <a:ea typeface="Arial"/>
              <a:cs typeface="Arial"/>
              <a:sym typeface="Arial"/>
            </a:endParaRPr>
          </a:p>
          <a:p>
            <a:pPr marL="457200" lvl="0" indent="-342900" algn="just" rtl="0">
              <a:lnSpc>
                <a:spcPct val="90000"/>
              </a:lnSpc>
              <a:spcBef>
                <a:spcPts val="1000"/>
              </a:spcBef>
              <a:spcAft>
                <a:spcPts val="0"/>
              </a:spcAft>
              <a:buClr>
                <a:schemeClr val="dk1"/>
              </a:buClr>
              <a:buSzPts val="1800"/>
              <a:buFont typeface="Arial"/>
              <a:buChar char="●"/>
            </a:pPr>
            <a:r>
              <a:rPr lang="en-IN" sz="1800">
                <a:solidFill>
                  <a:schemeClr val="dk1"/>
                </a:solidFill>
                <a:latin typeface="Arial"/>
                <a:ea typeface="Arial"/>
                <a:cs typeface="Arial"/>
                <a:sym typeface="Arial"/>
              </a:rPr>
              <a:t>The CETA aims for better income generation for Indian professionals living in the UK through the Double Contributions Convention (DCC).</a:t>
            </a:r>
            <a:endParaRPr sz="1800">
              <a:solidFill>
                <a:schemeClr val="dk1"/>
              </a:solidFill>
              <a:latin typeface="Arial"/>
              <a:ea typeface="Arial"/>
              <a:cs typeface="Arial"/>
              <a:sym typeface="Arial"/>
            </a:endParaRPr>
          </a:p>
          <a:p>
            <a:pPr marL="457200" lvl="0" indent="-342900" algn="just" rtl="0">
              <a:lnSpc>
                <a:spcPct val="90000"/>
              </a:lnSpc>
              <a:spcBef>
                <a:spcPts val="1000"/>
              </a:spcBef>
              <a:spcAft>
                <a:spcPts val="0"/>
              </a:spcAft>
              <a:buClr>
                <a:schemeClr val="dk1"/>
              </a:buClr>
              <a:buSzPts val="1800"/>
              <a:buFont typeface="Arial"/>
              <a:buChar char="●"/>
            </a:pPr>
            <a:r>
              <a:rPr lang="en-IN" sz="1800">
                <a:solidFill>
                  <a:schemeClr val="dk1"/>
                </a:solidFill>
                <a:latin typeface="Arial"/>
                <a:ea typeface="Arial"/>
                <a:cs typeface="Arial"/>
                <a:sym typeface="Arial"/>
              </a:rPr>
              <a:t>The DCC will enter into force at the same time as CETA.</a:t>
            </a:r>
            <a:endParaRPr sz="1800">
              <a:solidFill>
                <a:schemeClr val="dk1"/>
              </a:solidFill>
              <a:latin typeface="Arial"/>
              <a:ea typeface="Arial"/>
              <a:cs typeface="Arial"/>
              <a:sym typeface="Arial"/>
            </a:endParaRPr>
          </a:p>
          <a:p>
            <a:pPr marL="457200" lvl="0" indent="-342900" algn="just" rtl="0">
              <a:lnSpc>
                <a:spcPct val="90000"/>
              </a:lnSpc>
              <a:spcBef>
                <a:spcPts val="1000"/>
              </a:spcBef>
              <a:spcAft>
                <a:spcPts val="0"/>
              </a:spcAft>
              <a:buClr>
                <a:schemeClr val="dk1"/>
              </a:buClr>
              <a:buSzPts val="1800"/>
              <a:buFont typeface="Arial"/>
              <a:buChar char="●"/>
            </a:pPr>
            <a:r>
              <a:rPr lang="en-IN" sz="1800">
                <a:solidFill>
                  <a:schemeClr val="dk1"/>
                </a:solidFill>
                <a:latin typeface="Arial"/>
                <a:ea typeface="Arial"/>
                <a:cs typeface="Arial"/>
                <a:sym typeface="Arial"/>
              </a:rPr>
              <a:t>To this end, the DCC will exempt Indian detached workers, and their employers from paying national insurance in the UK for 3 years.</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p:nvPr/>
        </p:nvSpPr>
        <p:spPr>
          <a:xfrm>
            <a:off x="594360" y="1214975"/>
            <a:ext cx="10838700" cy="55380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107000"/>
              </a:lnSpc>
              <a:spcBef>
                <a:spcPts val="0"/>
              </a:spcBef>
              <a:spcAft>
                <a:spcPts val="0"/>
              </a:spcAft>
              <a:buClr>
                <a:srgbClr val="3F739B"/>
              </a:buClr>
              <a:buSzPts val="1550"/>
              <a:buFont typeface="Arial"/>
              <a:buNone/>
            </a:pPr>
            <a:r>
              <a:rPr lang="en-IN" sz="1800" b="1" i="0" u="sng" strike="noStrike" cap="none" dirty="0">
                <a:solidFill>
                  <a:srgbClr val="3F739B"/>
                </a:solidFill>
                <a:latin typeface="Arial"/>
                <a:ea typeface="Arial"/>
                <a:cs typeface="Arial"/>
                <a:sym typeface="Arial"/>
              </a:rPr>
              <a:t>Farmers </a:t>
            </a:r>
            <a:r>
              <a:rPr lang="en-IN" sz="1800" b="1" u="sng" dirty="0">
                <a:solidFill>
                  <a:srgbClr val="3F739B"/>
                </a:solidFill>
              </a:rPr>
              <a:t>and</a:t>
            </a:r>
            <a:r>
              <a:rPr lang="en-IN" sz="1800" b="1" i="0" u="sng" strike="noStrike" cap="none" dirty="0">
                <a:solidFill>
                  <a:srgbClr val="3F739B"/>
                </a:solidFill>
                <a:latin typeface="Arial"/>
                <a:ea typeface="Arial"/>
                <a:cs typeface="Arial"/>
                <a:sym typeface="Arial"/>
              </a:rPr>
              <a:t> </a:t>
            </a:r>
            <a:r>
              <a:rPr lang="en-IN" sz="1800" b="1" u="sng" dirty="0">
                <a:solidFill>
                  <a:srgbClr val="3F739B"/>
                </a:solidFill>
              </a:rPr>
              <a:t>Fisherfolk</a:t>
            </a:r>
            <a:endParaRPr sz="1800" b="0" i="0" u="sng" strike="noStrike" cap="none" dirty="0">
              <a:solidFill>
                <a:srgbClr val="3F739B"/>
              </a:solidFill>
              <a:latin typeface="Arial"/>
              <a:ea typeface="Arial"/>
              <a:cs typeface="Arial"/>
              <a:sym typeface="Arial"/>
            </a:endParaRPr>
          </a:p>
          <a:p>
            <a:pPr marL="91440" marR="0" lvl="0" indent="-101600" algn="just" rtl="0">
              <a:lnSpc>
                <a:spcPct val="90000"/>
              </a:lnSpc>
              <a:spcBef>
                <a:spcPts val="2000"/>
              </a:spcBef>
              <a:spcAft>
                <a:spcPts val="0"/>
              </a:spcAft>
              <a:buClr>
                <a:schemeClr val="dk1"/>
              </a:buClr>
              <a:buSzPts val="1600"/>
              <a:buFont typeface="Noto Sans Symbols"/>
              <a:buChar char="❑"/>
            </a:pPr>
            <a:r>
              <a:rPr lang="en-IN" sz="1600" b="0" i="0" u="none" strike="noStrike" cap="none" dirty="0">
                <a:solidFill>
                  <a:schemeClr val="dk1"/>
                </a:solidFill>
                <a:latin typeface="Arial"/>
                <a:ea typeface="Arial"/>
                <a:cs typeface="Arial"/>
                <a:sym typeface="Arial"/>
              </a:rPr>
              <a:t> The CETA takes fully into account the interests of Indian producers of sensitive agricultural products like dairy products, vegetables, apples, edible oils, oats, etc. by keeping those tariff lines under sensitive list. </a:t>
            </a:r>
            <a:endParaRPr sz="1600" dirty="0">
              <a:solidFill>
                <a:schemeClr val="dk1"/>
              </a:solidFill>
            </a:endParaRPr>
          </a:p>
          <a:p>
            <a:pPr marL="91440" lvl="0" indent="-101600" algn="just">
              <a:lnSpc>
                <a:spcPct val="90000"/>
              </a:lnSpc>
              <a:spcBef>
                <a:spcPts val="1400"/>
              </a:spcBef>
              <a:buClr>
                <a:schemeClr val="dk1"/>
              </a:buClr>
              <a:buSzPts val="1600"/>
              <a:buFont typeface="Noto Sans Symbols"/>
              <a:buChar char="❑"/>
            </a:pPr>
            <a:r>
              <a:rPr lang="en-IN" sz="1600" b="0" i="0" u="none" strike="noStrike" cap="none" dirty="0">
                <a:solidFill>
                  <a:schemeClr val="dk1"/>
                </a:solidFill>
                <a:latin typeface="Arial"/>
                <a:ea typeface="Arial"/>
                <a:cs typeface="Arial"/>
                <a:sym typeface="Arial"/>
              </a:rPr>
              <a:t> </a:t>
            </a:r>
            <a:r>
              <a:rPr lang="en-IN" sz="1600" dirty="0">
                <a:solidFill>
                  <a:schemeClr val="dk1"/>
                </a:solidFill>
              </a:rPr>
              <a:t>UK’s USD 37.52 billion agricultural market gives Indian farmers a direct route to a high-value global customer base and achieve better returns for their goods.</a:t>
            </a:r>
            <a:r>
              <a:rPr lang="en-US" sz="1600" dirty="0">
                <a:solidFill>
                  <a:schemeClr val="dk1"/>
                </a:solidFill>
              </a:rPr>
              <a:t> This directly supports India’s ambitious goal of achieving USD 100 billion in agricultural exports by 2030.</a:t>
            </a:r>
            <a:endParaRPr sz="1600" b="0" i="0" u="none" strike="noStrike" cap="none" dirty="0">
              <a:solidFill>
                <a:schemeClr val="dk1"/>
              </a:solidFill>
              <a:latin typeface="Arial"/>
              <a:ea typeface="Arial"/>
              <a:cs typeface="Arial"/>
              <a:sym typeface="Arial"/>
            </a:endParaRPr>
          </a:p>
          <a:p>
            <a:pPr marL="91440" marR="0" lvl="0" indent="-101600" algn="just" rtl="0">
              <a:lnSpc>
                <a:spcPct val="90000"/>
              </a:lnSpc>
              <a:spcBef>
                <a:spcPts val="2000"/>
              </a:spcBef>
              <a:spcAft>
                <a:spcPts val="0"/>
              </a:spcAft>
              <a:buClr>
                <a:schemeClr val="dk1"/>
              </a:buClr>
              <a:buSzPts val="1600"/>
              <a:buFont typeface="Noto Sans Symbols"/>
              <a:buChar char="❑"/>
            </a:pPr>
            <a:r>
              <a:rPr lang="en-IN" sz="1600" b="0" i="0" u="none" strike="noStrike" cap="none" dirty="0">
                <a:solidFill>
                  <a:schemeClr val="dk1"/>
                </a:solidFill>
                <a:latin typeface="Arial"/>
                <a:ea typeface="Arial"/>
                <a:cs typeface="Arial"/>
                <a:sym typeface="Arial"/>
              </a:rPr>
              <a:t>  The CETA benefits Indian seafood exporters, particularly those supplying high-demand products such as shrimp and other seafood.</a:t>
            </a:r>
            <a:endParaRPr sz="1600" b="0" i="0" u="none" strike="noStrike" cap="none" dirty="0">
              <a:solidFill>
                <a:schemeClr val="dk1"/>
              </a:solidFill>
              <a:latin typeface="Arial"/>
              <a:ea typeface="Arial"/>
              <a:cs typeface="Arial"/>
              <a:sym typeface="Arial"/>
            </a:endParaRPr>
          </a:p>
          <a:p>
            <a:pPr marL="91440" lvl="0" indent="-101600" algn="just">
              <a:lnSpc>
                <a:spcPct val="90000"/>
              </a:lnSpc>
              <a:spcBef>
                <a:spcPts val="1400"/>
              </a:spcBef>
              <a:buClr>
                <a:schemeClr val="dk1"/>
              </a:buClr>
              <a:buSzPts val="1600"/>
              <a:buFont typeface="Noto Sans Symbols"/>
              <a:buChar char="❑"/>
            </a:pPr>
            <a:r>
              <a:rPr lang="en-IN" sz="1600" b="0" i="0" u="none" strike="noStrike" cap="none" dirty="0">
                <a:solidFill>
                  <a:schemeClr val="dk1"/>
                </a:solidFill>
                <a:latin typeface="Arial"/>
                <a:ea typeface="Arial"/>
                <a:cs typeface="Arial"/>
                <a:sym typeface="Arial"/>
              </a:rPr>
              <a:t> The CETA will strengthen India's fisheries exports and contribute to the welfare and livelihoods of fishermen</a:t>
            </a:r>
            <a:r>
              <a:rPr lang="en-IN" sz="1600" dirty="0">
                <a:solidFill>
                  <a:schemeClr val="dk1"/>
                </a:solidFill>
              </a:rPr>
              <a:t> of Andhra Pradesh, Gujarat, Karnataka, Odisha, and Maharashtra</a:t>
            </a:r>
            <a:r>
              <a:rPr lang="en-IN" sz="1600" b="0" i="0" u="none" strike="noStrike" cap="none" dirty="0">
                <a:solidFill>
                  <a:schemeClr val="dk1"/>
                </a:solidFill>
                <a:latin typeface="Arial"/>
                <a:ea typeface="Arial"/>
                <a:cs typeface="Arial"/>
                <a:sym typeface="Arial"/>
              </a:rPr>
              <a:t> </a:t>
            </a:r>
            <a:endParaRPr sz="1600" dirty="0">
              <a:solidFill>
                <a:schemeClr val="dk1"/>
              </a:solidFill>
            </a:endParaRPr>
          </a:p>
          <a:p>
            <a:pPr marL="91440" marR="0" lvl="0" indent="-101600" algn="just" rtl="0">
              <a:lnSpc>
                <a:spcPct val="90000"/>
              </a:lnSpc>
              <a:spcBef>
                <a:spcPts val="2000"/>
              </a:spcBef>
              <a:spcAft>
                <a:spcPts val="0"/>
              </a:spcAft>
              <a:buClr>
                <a:schemeClr val="dk1"/>
              </a:buClr>
              <a:buSzPts val="1600"/>
              <a:buFont typeface="Noto Sans Symbols"/>
              <a:buChar char="❑"/>
            </a:pPr>
            <a:r>
              <a:rPr lang="en-IN" sz="1600" b="0" i="0" u="none" strike="noStrike" cap="none" dirty="0">
                <a:solidFill>
                  <a:schemeClr val="dk1"/>
                </a:solidFill>
                <a:latin typeface="Arial"/>
                <a:ea typeface="Arial"/>
                <a:cs typeface="Arial"/>
                <a:sym typeface="Arial"/>
              </a:rPr>
              <a:t> The CETA recognizes the importance of forests for providing livelihoods and job opportunities to forest dependent communities.</a:t>
            </a:r>
            <a:endParaRPr sz="1600" b="1" i="0" u="none" strike="noStrike" cap="none" dirty="0">
              <a:solidFill>
                <a:schemeClr val="dk1"/>
              </a:solidFill>
              <a:latin typeface="Arial"/>
              <a:ea typeface="Arial"/>
              <a:cs typeface="Arial"/>
              <a:sym typeface="Arial"/>
            </a:endParaRPr>
          </a:p>
          <a:p>
            <a:pPr marL="228600" marR="0" lvl="0" indent="-130175" algn="just" rtl="0">
              <a:lnSpc>
                <a:spcPct val="90000"/>
              </a:lnSpc>
              <a:spcBef>
                <a:spcPts val="1200"/>
              </a:spcBef>
              <a:spcAft>
                <a:spcPts val="0"/>
              </a:spcAft>
              <a:buClr>
                <a:schemeClr val="dk1"/>
              </a:buClr>
              <a:buSzPts val="1550"/>
              <a:buFont typeface="Noto Sans Symbols"/>
              <a:buNone/>
            </a:pPr>
            <a:endParaRPr sz="1600" b="0" i="0" u="none" strike="noStrike" cap="none" dirty="0">
              <a:solidFill>
                <a:schemeClr val="dk1"/>
              </a:solidFill>
              <a:latin typeface="Arial"/>
              <a:ea typeface="Arial"/>
              <a:cs typeface="Arial"/>
              <a:sym typeface="Arial"/>
            </a:endParaRPr>
          </a:p>
          <a:p>
            <a:pPr marL="91440" marR="0" lvl="0" indent="0" algn="just" rtl="0">
              <a:lnSpc>
                <a:spcPct val="90000"/>
              </a:lnSpc>
              <a:spcBef>
                <a:spcPts val="1200"/>
              </a:spcBef>
              <a:spcAft>
                <a:spcPts val="0"/>
              </a:spcAft>
              <a:buClr>
                <a:schemeClr val="accent1"/>
              </a:buClr>
              <a:buSzPts val="1550"/>
              <a:buFont typeface="Noto Sans Symbols"/>
              <a:buNone/>
            </a:pPr>
            <a:endParaRPr sz="1600" b="0" i="0" u="none" strike="noStrike" cap="none" dirty="0">
              <a:solidFill>
                <a:schemeClr val="dk1"/>
              </a:solidFill>
              <a:latin typeface="Arial"/>
              <a:ea typeface="Arial"/>
              <a:cs typeface="Arial"/>
              <a:sym typeface="Arial"/>
            </a:endParaRPr>
          </a:p>
        </p:txBody>
      </p:sp>
      <p:sp>
        <p:nvSpPr>
          <p:cNvPr id="207" name="Google Shape;207;p26"/>
          <p:cNvSpPr txBox="1">
            <a:spLocks noGrp="1"/>
          </p:cNvSpPr>
          <p:nvPr>
            <p:ph type="title"/>
          </p:nvPr>
        </p:nvSpPr>
        <p:spPr>
          <a:xfrm>
            <a:off x="907330" y="251253"/>
            <a:ext cx="10058400" cy="7467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a:solidFill>
                  <a:schemeClr val="accent1"/>
                </a:solidFill>
              </a:rPr>
              <a:t>Benefits to Sections of Society</a:t>
            </a:r>
            <a:endParaRPr>
              <a:solidFill>
                <a:schemeClr val="accent1"/>
              </a:solidFill>
            </a:endParaRPr>
          </a:p>
        </p:txBody>
      </p:sp>
      <p:pic>
        <p:nvPicPr>
          <p:cNvPr id="209" name="Google Shape;209;p26" descr="Vietnam, Farmer farming his field (Provided by Getty Images)"/>
          <p:cNvPicPr preferRelativeResize="0"/>
          <p:nvPr/>
        </p:nvPicPr>
        <p:blipFill>
          <a:blip r:embed="rId3">
            <a:alphaModFix/>
          </a:blip>
          <a:stretch>
            <a:fillRect/>
          </a:stretch>
        </p:blipFill>
        <p:spPr>
          <a:xfrm>
            <a:off x="2288850" y="4895557"/>
            <a:ext cx="3056873" cy="1396718"/>
          </a:xfrm>
          <a:prstGeom prst="rect">
            <a:avLst/>
          </a:prstGeom>
          <a:noFill/>
          <a:ln>
            <a:noFill/>
          </a:ln>
        </p:spPr>
      </p:pic>
      <p:pic>
        <p:nvPicPr>
          <p:cNvPr id="210" name="Google Shape;210;p26" descr="Fisherman fishing using net in Ganges River (Provided by Getty Images)"/>
          <p:cNvPicPr preferRelativeResize="0"/>
          <p:nvPr/>
        </p:nvPicPr>
        <p:blipFill>
          <a:blip r:embed="rId4">
            <a:alphaModFix/>
          </a:blip>
          <a:stretch>
            <a:fillRect/>
          </a:stretch>
        </p:blipFill>
        <p:spPr>
          <a:xfrm>
            <a:off x="6875350" y="4895557"/>
            <a:ext cx="3173217" cy="13967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1097280" y="286603"/>
            <a:ext cx="10058400" cy="9935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a:solidFill>
                  <a:schemeClr val="accent1"/>
                </a:solidFill>
              </a:rPr>
              <a:t>Benefits to Sections of Society</a:t>
            </a:r>
            <a:endParaRPr>
              <a:solidFill>
                <a:schemeClr val="accent1"/>
              </a:solidFill>
            </a:endParaRPr>
          </a:p>
        </p:txBody>
      </p:sp>
      <p:sp>
        <p:nvSpPr>
          <p:cNvPr id="216" name="Google Shape;216;p27"/>
          <p:cNvSpPr txBox="1">
            <a:spLocks noGrp="1"/>
          </p:cNvSpPr>
          <p:nvPr>
            <p:ph type="body" idx="1"/>
          </p:nvPr>
        </p:nvSpPr>
        <p:spPr>
          <a:xfrm>
            <a:off x="807720" y="1382268"/>
            <a:ext cx="10515600" cy="3642360"/>
          </a:xfrm>
          <a:prstGeom prst="rect">
            <a:avLst/>
          </a:prstGeom>
          <a:noFill/>
          <a:ln>
            <a:noFill/>
          </a:ln>
        </p:spPr>
        <p:txBody>
          <a:bodyPr spcFirstLastPara="1" wrap="square" lIns="0" tIns="45700" rIns="0" bIns="45700" anchor="t" anchorCtr="0">
            <a:noAutofit/>
          </a:bodyPr>
          <a:lstStyle/>
          <a:p>
            <a:pPr marL="228600" lvl="0" indent="-91440" algn="ctr" rtl="0">
              <a:lnSpc>
                <a:spcPct val="107000"/>
              </a:lnSpc>
              <a:spcBef>
                <a:spcPts val="0"/>
              </a:spcBef>
              <a:spcAft>
                <a:spcPts val="0"/>
              </a:spcAft>
              <a:buSzPts val="1650"/>
              <a:buNone/>
            </a:pPr>
            <a:r>
              <a:rPr lang="en-IN" sz="1900" b="1" u="sng" dirty="0">
                <a:solidFill>
                  <a:srgbClr val="3F739B"/>
                </a:solidFill>
                <a:latin typeface="Arial"/>
                <a:ea typeface="Arial"/>
                <a:cs typeface="Arial"/>
                <a:sym typeface="Arial"/>
              </a:rPr>
              <a:t>Women and Youth</a:t>
            </a:r>
            <a:endParaRPr sz="1900" u="sng" dirty="0">
              <a:latin typeface="Arial"/>
              <a:ea typeface="Arial"/>
              <a:cs typeface="Arial"/>
              <a:sym typeface="Arial"/>
            </a:endParaRPr>
          </a:p>
          <a:p>
            <a:pPr marL="91440" lvl="0" indent="-114300" algn="just">
              <a:spcBef>
                <a:spcPts val="2000"/>
              </a:spcBef>
              <a:buFont typeface="Arial"/>
              <a:buChar char="❑"/>
            </a:pPr>
            <a:r>
              <a:rPr lang="en-IN" sz="1800" dirty="0">
                <a:solidFill>
                  <a:schemeClr val="dk1"/>
                </a:solidFill>
                <a:latin typeface="Arial"/>
                <a:ea typeface="Arial"/>
                <a:cs typeface="Arial"/>
                <a:sym typeface="Arial"/>
              </a:rPr>
              <a:t> </a:t>
            </a:r>
            <a:r>
              <a:rPr lang="en-IN" sz="1800" dirty="0">
                <a:solidFill>
                  <a:schemeClr val="dk1"/>
                </a:solidFill>
                <a:latin typeface="Arial"/>
                <a:ea typeface="Arial"/>
                <a:cs typeface="Arial"/>
              </a:rPr>
              <a:t>For the first time in India's trade history, gender inclusion is embedded in the framework of international trade - ensuring targeted support for women-led enterprises and workers, representing a bold and strategic step toward gender-equitable globalization</a:t>
            </a:r>
            <a:r>
              <a:rPr lang="en-IN" sz="1800" dirty="0">
                <a:solidFill>
                  <a:schemeClr val="dk1"/>
                </a:solidFill>
                <a:latin typeface="Arial"/>
                <a:ea typeface="Arial"/>
                <a:cs typeface="Arial"/>
                <a:sym typeface="Arial"/>
              </a:rPr>
              <a:t>. </a:t>
            </a:r>
            <a:endParaRPr sz="1800" dirty="0">
              <a:latin typeface="Arial"/>
              <a:ea typeface="Arial"/>
              <a:cs typeface="Arial"/>
              <a:sym typeface="Arial"/>
            </a:endParaRPr>
          </a:p>
          <a:p>
            <a:pPr marL="91440" lvl="0" indent="-114300" algn="just" rtl="0">
              <a:lnSpc>
                <a:spcPct val="90000"/>
              </a:lnSpc>
              <a:spcBef>
                <a:spcPts val="1400"/>
              </a:spcBef>
              <a:spcAft>
                <a:spcPts val="0"/>
              </a:spcAft>
              <a:buSzPts val="1800"/>
              <a:buFont typeface="Arial"/>
              <a:buChar char="❑"/>
            </a:pPr>
            <a:r>
              <a:rPr lang="en-IN" sz="1800" dirty="0">
                <a:solidFill>
                  <a:schemeClr val="dk1"/>
                </a:solidFill>
                <a:latin typeface="Arial"/>
                <a:ea typeface="Arial"/>
                <a:cs typeface="Arial"/>
                <a:sym typeface="Arial"/>
              </a:rPr>
              <a:t> It includes progressive provisions designed to break down barriers and promote greater participation in international trade, digital innovation, and government procurement for women.</a:t>
            </a:r>
            <a:endParaRPr sz="1800" dirty="0">
              <a:latin typeface="Arial"/>
              <a:ea typeface="Arial"/>
              <a:cs typeface="Arial"/>
              <a:sym typeface="Arial"/>
            </a:endParaRPr>
          </a:p>
          <a:p>
            <a:pPr marL="91440" lvl="0" indent="-114300" algn="just" rtl="0">
              <a:lnSpc>
                <a:spcPct val="90000"/>
              </a:lnSpc>
              <a:spcBef>
                <a:spcPts val="2000"/>
              </a:spcBef>
              <a:spcAft>
                <a:spcPts val="0"/>
              </a:spcAft>
              <a:buSzPts val="1800"/>
              <a:buFont typeface="Arial"/>
              <a:buChar char="❑"/>
            </a:pPr>
            <a:r>
              <a:rPr lang="en-IN" sz="1800" dirty="0">
                <a:solidFill>
                  <a:schemeClr val="dk1"/>
                </a:solidFill>
                <a:latin typeface="Arial"/>
                <a:ea typeface="Arial"/>
                <a:cs typeface="Arial"/>
                <a:sym typeface="Arial"/>
              </a:rPr>
              <a:t> The CETA is poised to expand high-quality employment pathways for Indian youth by easing services market access, and facilitating short-term mobility for talent in IT, healthcare, finance, and creative sectors.</a:t>
            </a:r>
            <a:endParaRPr sz="1800" dirty="0">
              <a:solidFill>
                <a:schemeClr val="dk1"/>
              </a:solidFill>
              <a:latin typeface="Arial"/>
              <a:ea typeface="Arial"/>
              <a:cs typeface="Arial"/>
              <a:sym typeface="Arial"/>
            </a:endParaRPr>
          </a:p>
          <a:p>
            <a:pPr marL="91440" lvl="0" indent="0" algn="just" rtl="0">
              <a:lnSpc>
                <a:spcPct val="90000"/>
              </a:lnSpc>
              <a:spcBef>
                <a:spcPts val="1400"/>
              </a:spcBef>
              <a:spcAft>
                <a:spcPts val="1000"/>
              </a:spcAft>
              <a:buSzPts val="1650"/>
              <a:buFont typeface="Noto Sans Symbols"/>
              <a:buNone/>
            </a:pPr>
            <a:endParaRPr sz="1800" dirty="0">
              <a:latin typeface="Arial"/>
              <a:ea typeface="Arial"/>
              <a:cs typeface="Arial"/>
              <a:sym typeface="Arial"/>
            </a:endParaRPr>
          </a:p>
        </p:txBody>
      </p:sp>
      <p:sp>
        <p:nvSpPr>
          <p:cNvPr id="217" name="Google Shape;217;p27"/>
          <p:cNvSpPr txBox="1"/>
          <p:nvPr/>
        </p:nvSpPr>
        <p:spPr>
          <a:xfrm>
            <a:off x="868680" y="3654552"/>
            <a:ext cx="10515600" cy="1627632"/>
          </a:xfrm>
          <a:prstGeom prst="rect">
            <a:avLst/>
          </a:prstGeom>
          <a:noFill/>
          <a:ln>
            <a:noFill/>
          </a:ln>
        </p:spPr>
        <p:txBody>
          <a:bodyPr spcFirstLastPara="1" wrap="square" lIns="0" tIns="45700" rIns="0" bIns="45700" anchor="t" anchorCtr="0">
            <a:normAutofit/>
          </a:bodyPr>
          <a:lstStyle/>
          <a:p>
            <a:pPr marL="228600" marR="0" lvl="0" indent="-91440" algn="ctr" rtl="0">
              <a:lnSpc>
                <a:spcPct val="107000"/>
              </a:lnSpc>
              <a:spcBef>
                <a:spcPts val="0"/>
              </a:spcBef>
              <a:spcAft>
                <a:spcPts val="0"/>
              </a:spcAft>
              <a:buClr>
                <a:schemeClr val="accent1"/>
              </a:buClr>
              <a:buSzPts val="1800"/>
              <a:buFont typeface="Calibri"/>
              <a:buNone/>
            </a:pPr>
            <a:endParaRPr sz="1800" b="0" i="0" u="none" strike="noStrike" cap="none">
              <a:solidFill>
                <a:srgbClr val="3F3F3F"/>
              </a:solidFill>
              <a:latin typeface="Calibri"/>
              <a:ea typeface="Calibri"/>
              <a:cs typeface="Calibri"/>
              <a:sym typeface="Calibri"/>
            </a:endParaRPr>
          </a:p>
        </p:txBody>
      </p:sp>
      <p:pic>
        <p:nvPicPr>
          <p:cNvPr id="219" name="Google Shape;219;p27" descr="Raksha Bandhan Celebrations (Provided by Hindustan Times via Getty Images)"/>
          <p:cNvPicPr preferRelativeResize="0"/>
          <p:nvPr/>
        </p:nvPicPr>
        <p:blipFill>
          <a:blip r:embed="rId3">
            <a:alphaModFix/>
          </a:blip>
          <a:stretch>
            <a:fillRect/>
          </a:stretch>
        </p:blipFill>
        <p:spPr>
          <a:xfrm>
            <a:off x="2011650" y="4164037"/>
            <a:ext cx="3573224" cy="2128390"/>
          </a:xfrm>
          <a:prstGeom prst="rect">
            <a:avLst/>
          </a:prstGeom>
          <a:noFill/>
          <a:ln>
            <a:noFill/>
          </a:ln>
        </p:spPr>
      </p:pic>
      <p:pic>
        <p:nvPicPr>
          <p:cNvPr id="220" name="Google Shape;220;p27" descr="Group of friends in huddle, Portrait (Provided by Getty Images)"/>
          <p:cNvPicPr preferRelativeResize="0"/>
          <p:nvPr/>
        </p:nvPicPr>
        <p:blipFill>
          <a:blip r:embed="rId4">
            <a:alphaModFix/>
          </a:blip>
          <a:stretch>
            <a:fillRect/>
          </a:stretch>
        </p:blipFill>
        <p:spPr>
          <a:xfrm>
            <a:off x="7058875" y="4164037"/>
            <a:ext cx="3646639" cy="21283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1097280" y="286603"/>
            <a:ext cx="10058400" cy="801533"/>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a:solidFill>
                  <a:schemeClr val="accent1"/>
                </a:solidFill>
              </a:rPr>
              <a:t>Benefits to Sections of Society</a:t>
            </a:r>
            <a:endParaRPr>
              <a:solidFill>
                <a:schemeClr val="accent1"/>
              </a:solidFill>
            </a:endParaRPr>
          </a:p>
        </p:txBody>
      </p:sp>
      <p:sp>
        <p:nvSpPr>
          <p:cNvPr id="226" name="Google Shape;226;p28"/>
          <p:cNvSpPr txBox="1"/>
          <p:nvPr/>
        </p:nvSpPr>
        <p:spPr>
          <a:xfrm>
            <a:off x="606552" y="1296924"/>
            <a:ext cx="10838688" cy="4935064"/>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107000"/>
              </a:lnSpc>
              <a:spcBef>
                <a:spcPts val="0"/>
              </a:spcBef>
              <a:spcAft>
                <a:spcPts val="0"/>
              </a:spcAft>
              <a:buClr>
                <a:srgbClr val="3F739B"/>
              </a:buClr>
              <a:buSzPts val="1600"/>
              <a:buFont typeface="Arial"/>
              <a:buNone/>
            </a:pPr>
            <a:r>
              <a:rPr lang="en-IN" sz="1800" b="1" i="0" u="sng" strike="noStrike" cap="none" dirty="0">
                <a:solidFill>
                  <a:srgbClr val="3F739B"/>
                </a:solidFill>
                <a:latin typeface="Arial"/>
                <a:ea typeface="Arial"/>
                <a:cs typeface="Arial"/>
                <a:sym typeface="Arial"/>
              </a:rPr>
              <a:t>Small and medium enterprises (SMEs) and Businesses</a:t>
            </a:r>
            <a:endParaRPr sz="1800" b="0" i="0" u="sng" strike="noStrike" cap="none" dirty="0">
              <a:solidFill>
                <a:srgbClr val="3F739B"/>
              </a:solidFill>
              <a:latin typeface="Arial"/>
              <a:ea typeface="Arial"/>
              <a:cs typeface="Arial"/>
              <a:sym typeface="Arial"/>
            </a:endParaRPr>
          </a:p>
          <a:p>
            <a:pPr marL="269999" marR="0" lvl="0" indent="-384299" algn="just" rtl="0">
              <a:lnSpc>
                <a:spcPct val="110000"/>
              </a:lnSpc>
              <a:spcBef>
                <a:spcPts val="2000"/>
              </a:spcBef>
              <a:spcAft>
                <a:spcPts val="0"/>
              </a:spcAft>
              <a:buClr>
                <a:schemeClr val="dk1"/>
              </a:buClr>
              <a:buSzPts val="1800"/>
              <a:buFont typeface="Noto Sans Symbols"/>
              <a:buChar char="❑"/>
            </a:pPr>
            <a:r>
              <a:rPr lang="en-IN" sz="1800" b="0" i="0" u="none" strike="noStrike" cap="none" dirty="0">
                <a:solidFill>
                  <a:schemeClr val="dk1"/>
                </a:solidFill>
                <a:latin typeface="Arial"/>
                <a:ea typeface="Arial"/>
                <a:cs typeface="Arial"/>
                <a:sym typeface="Arial"/>
              </a:rPr>
              <a:t> </a:t>
            </a:r>
            <a:r>
              <a:rPr lang="en-IN" sz="1600" b="0" i="0" u="none" strike="noStrike" cap="none" dirty="0">
                <a:solidFill>
                  <a:schemeClr val="dk1"/>
                </a:solidFill>
                <a:latin typeface="Arial"/>
                <a:ea typeface="Arial"/>
                <a:cs typeface="Arial"/>
                <a:sym typeface="Arial"/>
              </a:rPr>
              <a:t>SMEs are a vital part of India's economy, contributing around 30.1% of India's GDP in 2022-23 and 45.8% in India’s total export in 2024-25. </a:t>
            </a:r>
          </a:p>
          <a:p>
            <a:pPr marL="269999" lvl="0" indent="-384299" algn="just">
              <a:lnSpc>
                <a:spcPct val="110000"/>
              </a:lnSpc>
              <a:spcBef>
                <a:spcPts val="2000"/>
              </a:spcBef>
              <a:buClr>
                <a:schemeClr val="dk1"/>
              </a:buClr>
              <a:buSzPts val="1800"/>
              <a:buFont typeface="Noto Sans Symbols"/>
              <a:buChar char="❑"/>
            </a:pPr>
            <a:r>
              <a:rPr lang="en-IN" sz="1600" dirty="0">
                <a:solidFill>
                  <a:schemeClr val="dk1"/>
                </a:solidFill>
              </a:rPr>
              <a:t>India’s MSMEs, from weaving units and apparel manufacturers in </a:t>
            </a:r>
            <a:r>
              <a:rPr lang="en-IN" sz="1600" dirty="0" err="1">
                <a:solidFill>
                  <a:schemeClr val="dk1"/>
                </a:solidFill>
              </a:rPr>
              <a:t>Tirupur</a:t>
            </a:r>
            <a:r>
              <a:rPr lang="en-IN" sz="1600" dirty="0">
                <a:solidFill>
                  <a:schemeClr val="dk1"/>
                </a:solidFill>
              </a:rPr>
              <a:t> to artisanal clusters in </a:t>
            </a:r>
            <a:r>
              <a:rPr lang="en-IN" sz="1600" dirty="0" err="1">
                <a:solidFill>
                  <a:schemeClr val="dk1"/>
                </a:solidFill>
              </a:rPr>
              <a:t>Panipat</a:t>
            </a:r>
            <a:r>
              <a:rPr lang="en-IN" sz="1600" dirty="0">
                <a:solidFill>
                  <a:schemeClr val="dk1"/>
                </a:solidFill>
              </a:rPr>
              <a:t>, </a:t>
            </a:r>
            <a:r>
              <a:rPr lang="en-IN" sz="1600" dirty="0" err="1">
                <a:solidFill>
                  <a:schemeClr val="dk1"/>
                </a:solidFill>
              </a:rPr>
              <a:t>Bhadohi</a:t>
            </a:r>
            <a:r>
              <a:rPr lang="en-IN" sz="1600" dirty="0">
                <a:solidFill>
                  <a:schemeClr val="dk1"/>
                </a:solidFill>
              </a:rPr>
              <a:t>, and Agra—form the backbone of India’s textile and leather exports. The CETA benefits these MSMEs by opening duty-free access for these sectors—levelling the playing field for Indian exporters against our Asian competitors</a:t>
            </a:r>
            <a:endParaRPr sz="1600" dirty="0">
              <a:solidFill>
                <a:schemeClr val="dk1"/>
              </a:solidFill>
            </a:endParaRPr>
          </a:p>
          <a:p>
            <a:pPr marL="269999" marR="0" lvl="0" indent="-371599" algn="just" rtl="0">
              <a:lnSpc>
                <a:spcPct val="110000"/>
              </a:lnSpc>
              <a:spcBef>
                <a:spcPts val="1400"/>
              </a:spcBef>
              <a:spcAft>
                <a:spcPts val="0"/>
              </a:spcAft>
              <a:buClr>
                <a:schemeClr val="dk1"/>
              </a:buClr>
              <a:buSzPts val="1600"/>
              <a:buFont typeface="Noto Sans Symbols"/>
              <a:buChar char="❑"/>
            </a:pPr>
            <a:r>
              <a:rPr lang="en-IN" sz="1600" b="0" i="0" u="none" strike="noStrike" cap="none" dirty="0">
                <a:solidFill>
                  <a:schemeClr val="dk1"/>
                </a:solidFill>
                <a:latin typeface="Arial"/>
                <a:ea typeface="Arial"/>
                <a:cs typeface="Arial"/>
                <a:sym typeface="Arial"/>
              </a:rPr>
              <a:t> SMEs benefit from various provisions of the CETA, including through provisions on faster processing at customs, agreements to recognise and facilitate digital systems and paperless trade, and a dedicated chapter to help SMEs.</a:t>
            </a:r>
            <a:endParaRPr sz="1600" dirty="0">
              <a:solidFill>
                <a:schemeClr val="dk1"/>
              </a:solidFill>
            </a:endParaRPr>
          </a:p>
          <a:p>
            <a:pPr marL="269999" marR="0" lvl="0" indent="-371599" algn="just" rtl="0">
              <a:lnSpc>
                <a:spcPct val="110000"/>
              </a:lnSpc>
              <a:spcBef>
                <a:spcPts val="1400"/>
              </a:spcBef>
              <a:spcAft>
                <a:spcPts val="0"/>
              </a:spcAft>
              <a:buClr>
                <a:schemeClr val="dk1"/>
              </a:buClr>
              <a:buSzPts val="1600"/>
              <a:buFont typeface="Noto Sans Symbols"/>
              <a:buChar char="❑"/>
            </a:pPr>
            <a:r>
              <a:rPr lang="en-IN" sz="1600" b="0" i="0" u="none" strike="noStrike" cap="none" dirty="0">
                <a:solidFill>
                  <a:schemeClr val="dk1"/>
                </a:solidFill>
                <a:latin typeface="Arial"/>
                <a:ea typeface="Arial"/>
                <a:cs typeface="Arial"/>
                <a:sym typeface="Arial"/>
              </a:rPr>
              <a:t> SMEs will also benefit from the cooperation between India and the UK on best practices regarding trade education and finance, digital skills, business infrastructure and other important areas</a:t>
            </a:r>
            <a:r>
              <a:rPr lang="en-IN" sz="1600" dirty="0">
                <a:solidFill>
                  <a:schemeClr val="dk1"/>
                </a:solidFill>
              </a:rPr>
              <a:t>.</a:t>
            </a:r>
            <a:endParaRPr sz="1600" b="0" i="0" u="none" strike="noStrike" cap="none" dirty="0">
              <a:solidFill>
                <a:schemeClr val="dk1"/>
              </a:solidFill>
              <a:latin typeface="Arial"/>
              <a:ea typeface="Arial"/>
              <a:cs typeface="Arial"/>
              <a:sym typeface="Arial"/>
            </a:endParaRPr>
          </a:p>
          <a:p>
            <a:pPr marL="269999" marR="0" lvl="0" indent="-371599" algn="just" rtl="0">
              <a:lnSpc>
                <a:spcPct val="110000"/>
              </a:lnSpc>
              <a:spcBef>
                <a:spcPts val="2000"/>
              </a:spcBef>
              <a:spcAft>
                <a:spcPts val="0"/>
              </a:spcAft>
              <a:buClr>
                <a:schemeClr val="dk1"/>
              </a:buClr>
              <a:buSzPts val="1600"/>
              <a:buFont typeface="Noto Sans Symbols"/>
              <a:buChar char="❑"/>
            </a:pPr>
            <a:r>
              <a:rPr lang="en-IN" sz="1600" dirty="0">
                <a:solidFill>
                  <a:schemeClr val="dk1"/>
                </a:solidFill>
              </a:rPr>
              <a:t> </a:t>
            </a:r>
            <a:r>
              <a:rPr lang="en-IN" sz="1600" b="0" i="0" u="none" strike="noStrike" cap="none" dirty="0">
                <a:solidFill>
                  <a:schemeClr val="dk1"/>
                </a:solidFill>
                <a:latin typeface="Arial"/>
                <a:ea typeface="Arial"/>
                <a:cs typeface="Arial"/>
                <a:sym typeface="Arial"/>
              </a:rPr>
              <a:t>Other than lower tariffs and market access for Indian goods and services, the CETA offers ease of doing business with the UK through simplified and streamlined customs and trade facilitation processes, </a:t>
            </a:r>
            <a:endParaRPr sz="1600" dirty="0">
              <a:solidFill>
                <a:schemeClr val="dk1"/>
              </a:solidFill>
            </a:endParaRPr>
          </a:p>
          <a:p>
            <a:pPr marL="269999" marR="0" lvl="0" indent="-371599" algn="just" rtl="0">
              <a:lnSpc>
                <a:spcPct val="110000"/>
              </a:lnSpc>
              <a:spcBef>
                <a:spcPts val="1400"/>
              </a:spcBef>
              <a:spcAft>
                <a:spcPts val="0"/>
              </a:spcAft>
              <a:buClr>
                <a:schemeClr val="dk1"/>
              </a:buClr>
              <a:buSzPts val="1600"/>
              <a:buFont typeface="Noto Sans Symbols"/>
              <a:buChar char="❑"/>
            </a:pPr>
            <a:r>
              <a:rPr lang="en-IN" sz="1600" b="0" i="0" u="none" strike="noStrike" cap="none" dirty="0">
                <a:solidFill>
                  <a:schemeClr val="dk1"/>
                </a:solidFill>
                <a:latin typeface="Arial"/>
                <a:ea typeface="Arial"/>
                <a:cs typeface="Arial"/>
                <a:sym typeface="Arial"/>
              </a:rPr>
              <a:t> The CETA serves as a strategic catalyst for Indian enterprises operating within the UK</a:t>
            </a:r>
            <a:r>
              <a:rPr lang="en-IN" sz="1600" dirty="0">
                <a:solidFill>
                  <a:schemeClr val="dk1"/>
                </a:solidFill>
              </a:rPr>
              <a:t>.</a:t>
            </a:r>
            <a:endParaRPr sz="1600" b="0" i="0" u="none" strike="noStrike" cap="none" dirty="0">
              <a:solidFill>
                <a:schemeClr val="dk1"/>
              </a:solidFill>
              <a:latin typeface="Arial"/>
              <a:ea typeface="Arial"/>
              <a:cs typeface="Arial"/>
              <a:sym typeface="Arial"/>
            </a:endParaRPr>
          </a:p>
          <a:p>
            <a:pPr marL="91440" marR="0" lvl="0" indent="0" algn="just" rtl="0">
              <a:lnSpc>
                <a:spcPct val="110000"/>
              </a:lnSpc>
              <a:spcBef>
                <a:spcPts val="1400"/>
              </a:spcBef>
              <a:spcAft>
                <a:spcPts val="0"/>
              </a:spcAft>
              <a:buClr>
                <a:schemeClr val="accent1"/>
              </a:buClr>
              <a:buSzPts val="1600"/>
              <a:buFont typeface="Noto Sans Symbols"/>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1097280" y="286603"/>
            <a:ext cx="10058400" cy="865541"/>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a:solidFill>
                  <a:schemeClr val="accent1"/>
                </a:solidFill>
              </a:rPr>
              <a:t>Benefits to Sections of Society</a:t>
            </a:r>
            <a:endParaRPr>
              <a:solidFill>
                <a:schemeClr val="accent1"/>
              </a:solidFill>
            </a:endParaRPr>
          </a:p>
        </p:txBody>
      </p:sp>
      <p:sp>
        <p:nvSpPr>
          <p:cNvPr id="233" name="Google Shape;233;p29"/>
          <p:cNvSpPr txBox="1"/>
          <p:nvPr/>
        </p:nvSpPr>
        <p:spPr>
          <a:xfrm>
            <a:off x="606552" y="1296924"/>
            <a:ext cx="10838688" cy="1764792"/>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107000"/>
              </a:lnSpc>
              <a:spcBef>
                <a:spcPts val="0"/>
              </a:spcBef>
              <a:spcAft>
                <a:spcPts val="0"/>
              </a:spcAft>
              <a:buClr>
                <a:srgbClr val="3F739B"/>
              </a:buClr>
              <a:buSzPts val="1550"/>
              <a:buFont typeface="Arial"/>
              <a:buNone/>
            </a:pPr>
            <a:r>
              <a:rPr lang="en-IN" sz="1800" b="1" i="0" u="sng" strike="noStrike" cap="none" dirty="0">
                <a:solidFill>
                  <a:srgbClr val="3F739B"/>
                </a:solidFill>
              </a:rPr>
              <a:t>Workers </a:t>
            </a:r>
            <a:r>
              <a:rPr lang="en-IN" sz="1800" b="1" u="sng" dirty="0">
                <a:solidFill>
                  <a:srgbClr val="3F739B"/>
                </a:solidFill>
              </a:rPr>
              <a:t>and professionals</a:t>
            </a:r>
            <a:endParaRPr sz="1800" b="1" i="0" u="sng" strike="noStrike" cap="none" dirty="0">
              <a:solidFill>
                <a:srgbClr val="3F739B"/>
              </a:solidFill>
            </a:endParaRPr>
          </a:p>
          <a:p>
            <a:pPr marL="91440" marR="0" lvl="0" indent="-98425" algn="just" rtl="0">
              <a:lnSpc>
                <a:spcPct val="110000"/>
              </a:lnSpc>
              <a:spcBef>
                <a:spcPts val="2000"/>
              </a:spcBef>
              <a:spcAft>
                <a:spcPts val="0"/>
              </a:spcAft>
              <a:buClr>
                <a:schemeClr val="dk1"/>
              </a:buClr>
              <a:buSzPts val="1550"/>
              <a:buFont typeface="Noto Sans Symbols"/>
              <a:buChar char="❑"/>
            </a:pPr>
            <a:r>
              <a:rPr lang="en-IN" sz="1550" b="0" i="0" u="none" strike="noStrike" cap="none" dirty="0">
                <a:solidFill>
                  <a:schemeClr val="dk1"/>
                </a:solidFill>
                <a:latin typeface="Arial"/>
                <a:ea typeface="Arial"/>
                <a:cs typeface="Arial"/>
                <a:sym typeface="Arial"/>
              </a:rPr>
              <a:t> The immediate removal of duties on Indian products from labour intensive sectors boost employment </a:t>
            </a:r>
            <a:r>
              <a:rPr lang="en-IN" sz="1550" dirty="0">
                <a:solidFill>
                  <a:schemeClr val="dk1"/>
                </a:solidFill>
              </a:rPr>
              <a:t>and</a:t>
            </a:r>
            <a:r>
              <a:rPr lang="en-IN" sz="1550" b="0" i="0" u="none" strike="noStrike" cap="none" dirty="0">
                <a:solidFill>
                  <a:schemeClr val="dk1"/>
                </a:solidFill>
                <a:latin typeface="Arial"/>
                <a:ea typeface="Arial"/>
                <a:cs typeface="Arial"/>
                <a:sym typeface="Arial"/>
              </a:rPr>
              <a:t> benefit Indian workers</a:t>
            </a:r>
            <a:r>
              <a:rPr lang="en-IN" sz="1550" dirty="0">
                <a:solidFill>
                  <a:schemeClr val="dk1"/>
                </a:solidFill>
              </a:rPr>
              <a:t>.</a:t>
            </a:r>
            <a:r>
              <a:rPr lang="en-IN" sz="1550" b="0" i="0" u="none" strike="noStrike" cap="none" dirty="0">
                <a:solidFill>
                  <a:schemeClr val="dk1"/>
                </a:solidFill>
                <a:latin typeface="Arial"/>
                <a:ea typeface="Arial"/>
                <a:cs typeface="Arial"/>
                <a:sym typeface="Arial"/>
              </a:rPr>
              <a:t> </a:t>
            </a:r>
            <a:endParaRPr sz="1550" b="0" i="0" u="none" strike="noStrike" cap="none" dirty="0">
              <a:solidFill>
                <a:schemeClr val="dk1"/>
              </a:solidFill>
              <a:latin typeface="Arial"/>
              <a:ea typeface="Arial"/>
              <a:cs typeface="Arial"/>
              <a:sym typeface="Arial"/>
            </a:endParaRPr>
          </a:p>
          <a:p>
            <a:pPr marL="91440" marR="0" lvl="0" indent="-98425" algn="just" rtl="0">
              <a:lnSpc>
                <a:spcPct val="90000"/>
              </a:lnSpc>
              <a:spcBef>
                <a:spcPts val="1400"/>
              </a:spcBef>
              <a:spcAft>
                <a:spcPts val="0"/>
              </a:spcAft>
              <a:buClr>
                <a:schemeClr val="dk1"/>
              </a:buClr>
              <a:buSzPts val="1550"/>
              <a:buFont typeface="Noto Sans Symbols"/>
              <a:buChar char="❑"/>
            </a:pPr>
            <a:r>
              <a:rPr lang="en-IN" sz="1550" b="0" i="0" u="none" strike="noStrike" cap="none" dirty="0">
                <a:solidFill>
                  <a:schemeClr val="dk1"/>
                </a:solidFill>
                <a:latin typeface="Arial"/>
                <a:ea typeface="Arial"/>
                <a:cs typeface="Arial"/>
                <a:sym typeface="Arial"/>
              </a:rPr>
              <a:t> Women workers, in particular, will gain from provisions on non-discrimination and gender equality in the workplace. </a:t>
            </a:r>
            <a:endParaRPr sz="1550" b="0" i="0" u="none" strike="noStrike" cap="none" dirty="0">
              <a:solidFill>
                <a:schemeClr val="dk1"/>
              </a:solidFill>
              <a:latin typeface="Arial"/>
              <a:ea typeface="Arial"/>
              <a:cs typeface="Arial"/>
              <a:sym typeface="Arial"/>
            </a:endParaRPr>
          </a:p>
          <a:p>
            <a:pPr marL="91440" marR="0" lvl="0" indent="-98425" algn="just" rtl="0">
              <a:lnSpc>
                <a:spcPct val="90000"/>
              </a:lnSpc>
              <a:spcBef>
                <a:spcPts val="2000"/>
              </a:spcBef>
              <a:spcAft>
                <a:spcPts val="0"/>
              </a:spcAft>
              <a:buClr>
                <a:schemeClr val="dk1"/>
              </a:buClr>
              <a:buSzPts val="1550"/>
              <a:buFont typeface="Noto Sans Symbols"/>
              <a:buChar char="❑"/>
            </a:pPr>
            <a:r>
              <a:rPr lang="en-IN" sz="1550" b="0" i="0" u="none" strike="noStrike" cap="none" dirty="0">
                <a:solidFill>
                  <a:schemeClr val="dk1"/>
                </a:solidFill>
                <a:latin typeface="Arial"/>
                <a:ea typeface="Arial"/>
                <a:cs typeface="Arial"/>
                <a:sym typeface="Arial"/>
              </a:rPr>
              <a:t> Qualified professionals such as architects, engineers and medical professionals will be able to take advantage of the enhanced market access under the CETA and provide services in the UK</a:t>
            </a:r>
            <a:endParaRPr dirty="0">
              <a:solidFill>
                <a:schemeClr val="dk1"/>
              </a:solidFill>
            </a:endParaRPr>
          </a:p>
          <a:p>
            <a:pPr marL="91440" marR="0" lvl="0" indent="-98425" algn="just" rtl="0">
              <a:lnSpc>
                <a:spcPct val="90000"/>
              </a:lnSpc>
              <a:spcBef>
                <a:spcPts val="1400"/>
              </a:spcBef>
              <a:spcAft>
                <a:spcPts val="0"/>
              </a:spcAft>
              <a:buClr>
                <a:schemeClr val="dk1"/>
              </a:buClr>
              <a:buSzPts val="1550"/>
              <a:buFont typeface="Noto Sans Symbols"/>
              <a:buChar char="❑"/>
            </a:pPr>
            <a:r>
              <a:rPr lang="en-IN" sz="1550" b="0" i="0" u="none" strike="noStrike" cap="none" dirty="0">
                <a:solidFill>
                  <a:schemeClr val="dk1"/>
                </a:solidFill>
                <a:latin typeface="Arial"/>
                <a:ea typeface="Arial"/>
                <a:cs typeface="Arial"/>
                <a:sym typeface="Arial"/>
              </a:rPr>
              <a:t> The benefits of CETA goes beyond the traditional services commitments. Indian chefs, yoga instructors and classical musicians.</a:t>
            </a:r>
            <a:endParaRPr sz="1550" b="0" i="0" u="none" strike="noStrike" cap="none" dirty="0">
              <a:solidFill>
                <a:schemeClr val="dk1"/>
              </a:solidFill>
              <a:latin typeface="Arial"/>
              <a:ea typeface="Arial"/>
              <a:cs typeface="Arial"/>
              <a:sym typeface="Arial"/>
            </a:endParaRPr>
          </a:p>
          <a:p>
            <a:pPr marL="91440" marR="0" lvl="0" indent="-98425" algn="just" rtl="0">
              <a:lnSpc>
                <a:spcPct val="90000"/>
              </a:lnSpc>
              <a:spcBef>
                <a:spcPts val="1400"/>
              </a:spcBef>
              <a:spcAft>
                <a:spcPts val="0"/>
              </a:spcAft>
              <a:buClr>
                <a:schemeClr val="dk1"/>
              </a:buClr>
              <a:buSzPts val="1550"/>
              <a:buFont typeface="Noto Sans Symbols"/>
              <a:buChar char="❑"/>
            </a:pPr>
            <a:r>
              <a:rPr lang="en-IN" sz="1550" dirty="0">
                <a:solidFill>
                  <a:schemeClr val="dk1"/>
                </a:solidFill>
              </a:rPr>
              <a:t> The CETA aims at income generation for</a:t>
            </a:r>
            <a:r>
              <a:rPr lang="en-IN" sz="1550" b="0" i="0" u="none" strike="noStrike" cap="none" dirty="0">
                <a:solidFill>
                  <a:schemeClr val="dk1"/>
                </a:solidFill>
                <a:latin typeface="Arial"/>
                <a:ea typeface="Arial"/>
                <a:cs typeface="Arial"/>
                <a:sym typeface="Arial"/>
              </a:rPr>
              <a:t> </a:t>
            </a:r>
            <a:r>
              <a:rPr lang="en-IN" sz="1550" dirty="0">
                <a:solidFill>
                  <a:schemeClr val="dk1"/>
                </a:solidFill>
              </a:rPr>
              <a:t>round 75,000 detached workers will benefit from the Double Contribution Convention (DCC).</a:t>
            </a:r>
            <a:endParaRPr sz="1550" b="0" i="0" u="none" strike="noStrike" cap="none" dirty="0">
              <a:solidFill>
                <a:schemeClr val="dk1"/>
              </a:solidFill>
              <a:latin typeface="Arial"/>
              <a:ea typeface="Arial"/>
              <a:cs typeface="Arial"/>
              <a:sym typeface="Arial"/>
            </a:endParaRPr>
          </a:p>
          <a:p>
            <a:pPr marL="91440" marR="0" lvl="0" indent="-98425" algn="just" rtl="0">
              <a:lnSpc>
                <a:spcPct val="90000"/>
              </a:lnSpc>
              <a:spcBef>
                <a:spcPts val="1400"/>
              </a:spcBef>
              <a:spcAft>
                <a:spcPts val="0"/>
              </a:spcAft>
              <a:buClr>
                <a:schemeClr val="dk1"/>
              </a:buClr>
              <a:buSzPts val="1550"/>
              <a:buFont typeface="Noto Sans Symbols"/>
              <a:buChar char="❑"/>
            </a:pPr>
            <a:r>
              <a:rPr lang="en-IN" sz="1550" dirty="0">
                <a:solidFill>
                  <a:schemeClr val="dk1"/>
                </a:solidFill>
              </a:rPr>
              <a:t> This</a:t>
            </a:r>
            <a:r>
              <a:rPr lang="en-IN" sz="1550" b="0" i="0" u="none" strike="noStrike" cap="none" dirty="0">
                <a:solidFill>
                  <a:schemeClr val="dk1"/>
                </a:solidFill>
                <a:latin typeface="Arial"/>
                <a:ea typeface="Arial"/>
                <a:cs typeface="Arial"/>
                <a:sym typeface="Arial"/>
              </a:rPr>
              <a:t> exempt Indian workers who temporarily move to the UK and their employers from contributing to the National Insurance Contribution for three years</a:t>
            </a:r>
            <a:endParaRPr sz="1550" b="0" i="0" u="none" strike="noStrike" cap="none" dirty="0">
              <a:solidFill>
                <a:schemeClr val="dk1"/>
              </a:solidFill>
              <a:latin typeface="Arial"/>
              <a:ea typeface="Arial"/>
              <a:cs typeface="Arial"/>
              <a:sym typeface="Arial"/>
            </a:endParaRPr>
          </a:p>
          <a:p>
            <a:pPr marL="91440" marR="0" lvl="0" indent="0" algn="just" rtl="0">
              <a:lnSpc>
                <a:spcPct val="90000"/>
              </a:lnSpc>
              <a:spcBef>
                <a:spcPts val="1400"/>
              </a:spcBef>
              <a:spcAft>
                <a:spcPts val="0"/>
              </a:spcAft>
              <a:buClr>
                <a:schemeClr val="accent1"/>
              </a:buClr>
              <a:buSzPts val="1550"/>
              <a:buFont typeface="Noto Sans Symbols"/>
              <a:buNone/>
            </a:pPr>
            <a:endParaRPr sz="1550" b="0" i="0" u="none" strike="noStrike" cap="none"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1097280" y="286603"/>
            <a:ext cx="10058400" cy="865541"/>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dirty="0">
                <a:solidFill>
                  <a:schemeClr val="accent1"/>
                </a:solidFill>
              </a:rPr>
              <a:t>Overall Economic Impact</a:t>
            </a:r>
            <a:endParaRPr dirty="0">
              <a:solidFill>
                <a:schemeClr val="accent1"/>
              </a:solidFill>
            </a:endParaRPr>
          </a:p>
        </p:txBody>
      </p:sp>
      <p:sp>
        <p:nvSpPr>
          <p:cNvPr id="233" name="Google Shape;233;p29"/>
          <p:cNvSpPr txBox="1"/>
          <p:nvPr/>
        </p:nvSpPr>
        <p:spPr>
          <a:xfrm>
            <a:off x="887906" y="1929969"/>
            <a:ext cx="10838688" cy="4161341"/>
          </a:xfrm>
          <a:prstGeom prst="rect">
            <a:avLst/>
          </a:prstGeom>
          <a:noFill/>
          <a:ln>
            <a:noFill/>
          </a:ln>
        </p:spPr>
        <p:txBody>
          <a:bodyPr spcFirstLastPara="1" wrap="square" lIns="91425" tIns="45700" rIns="91425" bIns="45700" anchor="t" anchorCtr="0">
            <a:noAutofit/>
          </a:bodyPr>
          <a:lstStyle/>
          <a:p>
            <a:pPr marL="91440" marR="0" lvl="0" indent="-98425" algn="just" rtl="0">
              <a:lnSpc>
                <a:spcPct val="150000"/>
              </a:lnSpc>
              <a:spcBef>
                <a:spcPts val="600"/>
              </a:spcBef>
              <a:spcAft>
                <a:spcPts val="600"/>
              </a:spcAft>
              <a:buClr>
                <a:schemeClr val="dk1"/>
              </a:buClr>
              <a:buSzPts val="1550"/>
              <a:buFont typeface="Noto Sans Symbols"/>
              <a:buChar char="❑"/>
            </a:pPr>
            <a:r>
              <a:rPr lang="en-US" altLang="en-US" sz="2000" dirty="0">
                <a:solidFill>
                  <a:schemeClr val="dk1"/>
                </a:solidFill>
              </a:rPr>
              <a:t> This CETA is projected to significantly boost bilateral trade, doubling the current trade volume by 2030.</a:t>
            </a:r>
          </a:p>
          <a:p>
            <a:pPr marL="91440" marR="0" lvl="0" indent="-98425" algn="just" rtl="0">
              <a:lnSpc>
                <a:spcPct val="150000"/>
              </a:lnSpc>
              <a:spcBef>
                <a:spcPts val="600"/>
              </a:spcBef>
              <a:spcAft>
                <a:spcPts val="600"/>
              </a:spcAft>
              <a:buClr>
                <a:schemeClr val="dk1"/>
              </a:buClr>
              <a:buSzPts val="1550"/>
              <a:buFont typeface="Noto Sans Symbols"/>
              <a:buChar char="❑"/>
            </a:pPr>
            <a:r>
              <a:rPr lang="en-US" altLang="en-US" sz="2000" dirty="0">
                <a:solidFill>
                  <a:schemeClr val="dk1"/>
                </a:solidFill>
              </a:rPr>
              <a:t> The trade deal aligns with India's vision of "Viksit India 2047" and complements the growth aspirations of both countries.</a:t>
            </a:r>
          </a:p>
          <a:p>
            <a:pPr marL="91440" marR="0" lvl="0" indent="-98425" algn="just" rtl="0">
              <a:lnSpc>
                <a:spcPct val="150000"/>
              </a:lnSpc>
              <a:spcBef>
                <a:spcPts val="600"/>
              </a:spcBef>
              <a:spcAft>
                <a:spcPts val="600"/>
              </a:spcAft>
              <a:buClr>
                <a:schemeClr val="dk1"/>
              </a:buClr>
              <a:buSzPts val="1550"/>
              <a:buFont typeface="Noto Sans Symbols"/>
              <a:buChar char="❑"/>
            </a:pPr>
            <a:r>
              <a:rPr lang="en-US" altLang="en-US" sz="2000" dirty="0">
                <a:solidFill>
                  <a:schemeClr val="dk1"/>
                </a:solidFill>
              </a:rPr>
              <a:t> It will foster deeper economic interdependence, strengthen supply chain resilience, and promote technological collaboration</a:t>
            </a:r>
          </a:p>
          <a:p>
            <a:pPr marL="91440" marR="0" lvl="0" indent="0" algn="just" rtl="0">
              <a:lnSpc>
                <a:spcPct val="90000"/>
              </a:lnSpc>
              <a:spcBef>
                <a:spcPts val="1400"/>
              </a:spcBef>
              <a:spcAft>
                <a:spcPts val="0"/>
              </a:spcAft>
              <a:buClr>
                <a:schemeClr val="accent1"/>
              </a:buClr>
              <a:buSzPts val="1550"/>
              <a:buFont typeface="Noto Sans Symbols"/>
              <a:buNone/>
            </a:pPr>
            <a:endParaRPr sz="155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57163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1097280" y="286603"/>
            <a:ext cx="10058400" cy="865541"/>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000"/>
              <a:buFont typeface="Calibri"/>
              <a:buNone/>
            </a:pPr>
            <a:r>
              <a:rPr lang="en-IN" sz="4000" b="1" dirty="0">
                <a:solidFill>
                  <a:schemeClr val="accent1"/>
                </a:solidFill>
              </a:rPr>
              <a:t>Strategic Significance</a:t>
            </a:r>
            <a:endParaRPr dirty="0">
              <a:solidFill>
                <a:schemeClr val="accent1"/>
              </a:solidFill>
            </a:endParaRPr>
          </a:p>
        </p:txBody>
      </p:sp>
      <p:sp>
        <p:nvSpPr>
          <p:cNvPr id="233" name="Google Shape;233;p29"/>
          <p:cNvSpPr txBox="1"/>
          <p:nvPr/>
        </p:nvSpPr>
        <p:spPr>
          <a:xfrm>
            <a:off x="887906" y="1929969"/>
            <a:ext cx="10838688" cy="4161341"/>
          </a:xfrm>
          <a:prstGeom prst="rect">
            <a:avLst/>
          </a:prstGeom>
          <a:noFill/>
          <a:ln>
            <a:noFill/>
          </a:ln>
        </p:spPr>
        <p:txBody>
          <a:bodyPr spcFirstLastPara="1" wrap="square" lIns="91425" tIns="45700" rIns="91425" bIns="45700" anchor="t" anchorCtr="0">
            <a:noAutofit/>
          </a:bodyPr>
          <a:lstStyle/>
          <a:p>
            <a:pPr marL="91440" marR="0" lvl="0" indent="-98425" algn="just" rtl="0">
              <a:lnSpc>
                <a:spcPct val="150000"/>
              </a:lnSpc>
              <a:spcBef>
                <a:spcPts val="600"/>
              </a:spcBef>
              <a:spcAft>
                <a:spcPts val="600"/>
              </a:spcAft>
              <a:buClr>
                <a:schemeClr val="dk1"/>
              </a:buClr>
              <a:buSzPts val="1550"/>
              <a:buFont typeface="Noto Sans Symbols"/>
              <a:buChar char="❑"/>
            </a:pPr>
            <a:r>
              <a:rPr lang="en-US" altLang="en-US" sz="2000" dirty="0">
                <a:solidFill>
                  <a:schemeClr val="dk1"/>
                </a:solidFill>
              </a:rPr>
              <a:t> This CETA is projected to significantly boost bilateral trade, doubling the current trade volume by 2030.</a:t>
            </a:r>
          </a:p>
          <a:p>
            <a:pPr marL="91440" marR="0" lvl="0" indent="-98425" algn="just" rtl="0">
              <a:lnSpc>
                <a:spcPct val="150000"/>
              </a:lnSpc>
              <a:spcBef>
                <a:spcPts val="600"/>
              </a:spcBef>
              <a:spcAft>
                <a:spcPts val="600"/>
              </a:spcAft>
              <a:buClr>
                <a:schemeClr val="dk1"/>
              </a:buClr>
              <a:buSzPts val="1550"/>
              <a:buFont typeface="Noto Sans Symbols"/>
              <a:buChar char="❑"/>
            </a:pPr>
            <a:r>
              <a:rPr lang="en-US" altLang="en-US" sz="2000" dirty="0">
                <a:solidFill>
                  <a:prstClr val="black"/>
                </a:solidFill>
                <a:latin typeface="Arial" panose="020B0604020202020204" pitchFamily="34" charset="0"/>
                <a:cs typeface="Arial" panose="020B0604020202020204" pitchFamily="34" charset="0"/>
              </a:rPr>
              <a:t> In an increasingly complex global landscape, this FTA underscores the commitment of India and the UK to a rules-based international order and </a:t>
            </a:r>
            <a:r>
              <a:rPr lang="en-US" altLang="en-US" sz="2000" b="1" dirty="0">
                <a:solidFill>
                  <a:prstClr val="black"/>
                </a:solidFill>
                <a:latin typeface="Arial" panose="020B0604020202020204" pitchFamily="34" charset="0"/>
                <a:cs typeface="Arial" panose="020B0604020202020204" pitchFamily="34" charset="0"/>
              </a:rPr>
              <a:t>free and fair trade</a:t>
            </a:r>
            <a:r>
              <a:rPr lang="en-US" altLang="en-US" sz="2000" dirty="0">
                <a:solidFill>
                  <a:prstClr val="black"/>
                </a:solidFill>
                <a:latin typeface="Arial" panose="020B0604020202020204" pitchFamily="34" charset="0"/>
                <a:cs typeface="Arial" panose="020B0604020202020204" pitchFamily="34" charset="0"/>
              </a:rPr>
              <a:t>.</a:t>
            </a:r>
          </a:p>
          <a:p>
            <a:pPr marL="91440" marR="0" lvl="0" indent="-98425" algn="just" rtl="0">
              <a:lnSpc>
                <a:spcPct val="150000"/>
              </a:lnSpc>
              <a:spcBef>
                <a:spcPts val="600"/>
              </a:spcBef>
              <a:spcAft>
                <a:spcPts val="600"/>
              </a:spcAft>
              <a:buClr>
                <a:schemeClr val="dk1"/>
              </a:buClr>
              <a:buSzPts val="1550"/>
              <a:buFont typeface="Noto Sans Symbols"/>
              <a:buChar char="❑"/>
            </a:pPr>
            <a:r>
              <a:rPr lang="en-US" altLang="en-US" sz="2000" dirty="0">
                <a:solidFill>
                  <a:prstClr val="black"/>
                </a:solidFill>
                <a:latin typeface="Arial" panose="020B0604020202020204" pitchFamily="34" charset="0"/>
                <a:cs typeface="Arial" panose="020B0604020202020204" pitchFamily="34" charset="0"/>
              </a:rPr>
              <a:t> It strengthens the strategic partnership between two major democracies and </a:t>
            </a:r>
            <a:r>
              <a:rPr lang="en-US" altLang="en-US" sz="2000" b="1" dirty="0">
                <a:solidFill>
                  <a:prstClr val="black"/>
                </a:solidFill>
                <a:latin typeface="Arial" panose="020B0604020202020204" pitchFamily="34" charset="0"/>
                <a:cs typeface="Arial" panose="020B0604020202020204" pitchFamily="34" charset="0"/>
              </a:rPr>
              <a:t>opens new avenues for cooperation on global issues.</a:t>
            </a:r>
          </a:p>
          <a:p>
            <a:pPr marL="91440" marR="0" lvl="0" indent="-98425" algn="just" rtl="0">
              <a:lnSpc>
                <a:spcPct val="150000"/>
              </a:lnSpc>
              <a:spcBef>
                <a:spcPts val="600"/>
              </a:spcBef>
              <a:spcAft>
                <a:spcPts val="600"/>
              </a:spcAft>
              <a:buClr>
                <a:schemeClr val="dk1"/>
              </a:buClr>
              <a:buSzPts val="1550"/>
              <a:buFont typeface="Noto Sans Symbols"/>
              <a:buChar char="❑"/>
            </a:pPr>
            <a:r>
              <a:rPr lang="en-US" altLang="en-US" sz="2000" dirty="0">
                <a:solidFill>
                  <a:prstClr val="black"/>
                </a:solidFill>
                <a:latin typeface="Arial" panose="020B0604020202020204" pitchFamily="34" charset="0"/>
                <a:cs typeface="Arial" panose="020B0604020202020204" pitchFamily="34" charset="0"/>
              </a:rPr>
              <a:t> This agreement sets a new benchmark for equitable and ambitious trade deals and will serve as a </a:t>
            </a:r>
            <a:r>
              <a:rPr lang="en-US" altLang="en-US" sz="2000" b="1" dirty="0">
                <a:solidFill>
                  <a:prstClr val="black"/>
                </a:solidFill>
                <a:latin typeface="Arial" panose="020B0604020202020204" pitchFamily="34" charset="0"/>
                <a:cs typeface="Arial" panose="020B0604020202020204" pitchFamily="34" charset="0"/>
              </a:rPr>
              <a:t>gold standard for India's future trade engagements.</a:t>
            </a:r>
          </a:p>
          <a:p>
            <a:pPr marL="91440" marR="0" lvl="0" indent="0" algn="just" rtl="0">
              <a:lnSpc>
                <a:spcPct val="90000"/>
              </a:lnSpc>
              <a:spcBef>
                <a:spcPts val="1400"/>
              </a:spcBef>
              <a:spcAft>
                <a:spcPts val="0"/>
              </a:spcAft>
              <a:buClr>
                <a:schemeClr val="accent1"/>
              </a:buClr>
              <a:buSzPts val="1550"/>
              <a:buFont typeface="Noto Sans Symbols"/>
              <a:buNone/>
            </a:pPr>
            <a:endParaRPr sz="155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14483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31FA0C-3677-DEA9-81A8-6A1E5AAF399C}"/>
              </a:ext>
            </a:extLst>
          </p:cNvPr>
          <p:cNvSpPr>
            <a:spLocks noGrp="1"/>
          </p:cNvSpPr>
          <p:nvPr>
            <p:ph idx="1"/>
          </p:nvPr>
        </p:nvSpPr>
        <p:spPr>
          <a:xfrm>
            <a:off x="793660" y="1426465"/>
            <a:ext cx="10143668" cy="4023359"/>
          </a:xfrm>
        </p:spPr>
        <p:txBody>
          <a:bodyPr anchor="ctr">
            <a:normAutofit/>
          </a:bodyPr>
          <a:lstStyle/>
          <a:p>
            <a:pPr marL="0" indent="0">
              <a:buNone/>
            </a:pPr>
            <a:endParaRPr lang="en-US" sz="2400" dirty="0">
              <a:latin typeface="Calisto MT" panose="02040603050505030304" pitchFamily="18" charset="77"/>
            </a:endParaRPr>
          </a:p>
          <a:p>
            <a:pPr marL="0" indent="0" algn="ctr">
              <a:buNone/>
            </a:pPr>
            <a:r>
              <a:rPr lang="en-US" sz="5400" dirty="0">
                <a:latin typeface="Calisto MT" panose="02040603050505030304" pitchFamily="18" charset="77"/>
              </a:rPr>
              <a:t>THANK YOU</a:t>
            </a:r>
          </a:p>
        </p:txBody>
      </p:sp>
      <p:sp>
        <p:nvSpPr>
          <p:cNvPr id="2" name="Slide Number Placeholder 1">
            <a:extLst>
              <a:ext uri="{FF2B5EF4-FFF2-40B4-BE49-F238E27FC236}">
                <a16:creationId xmlns:a16="http://schemas.microsoft.com/office/drawing/2014/main" id="{4F267B41-964F-015B-B840-7896693181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86658-0D7C-41DC-B314-3E5913EB9645}"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4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1A220-B260-D282-F0DA-5E9F18A77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7EBCB-DBFD-9C93-4A51-D024419455BA}"/>
              </a:ext>
            </a:extLst>
          </p:cNvPr>
          <p:cNvSpPr>
            <a:spLocks noGrp="1"/>
          </p:cNvSpPr>
          <p:nvPr>
            <p:ph type="title"/>
          </p:nvPr>
        </p:nvSpPr>
        <p:spPr>
          <a:xfrm>
            <a:off x="1097280" y="286604"/>
            <a:ext cx="10058400" cy="1258732"/>
          </a:xfrm>
        </p:spPr>
        <p:txBody>
          <a:bodyPr>
            <a:normAutofit fontScale="90000"/>
          </a:bodyPr>
          <a:lstStyle/>
          <a:p>
            <a:pPr algn="ctr"/>
            <a:r>
              <a:rPr lang="en-US" dirty="0">
                <a:solidFill>
                  <a:schemeClr val="tx1"/>
                </a:solidFill>
              </a:rPr>
              <a:t>India-UK Comprehensive Economic and Trade Agreement (CETA)</a:t>
            </a:r>
            <a:endParaRPr lang="en-IN" dirty="0">
              <a:solidFill>
                <a:schemeClr val="tx1"/>
              </a:solidFill>
            </a:endParaRPr>
          </a:p>
        </p:txBody>
      </p:sp>
      <p:sp>
        <p:nvSpPr>
          <p:cNvPr id="6" name="TextBox 5">
            <a:extLst>
              <a:ext uri="{FF2B5EF4-FFF2-40B4-BE49-F238E27FC236}">
                <a16:creationId xmlns:a16="http://schemas.microsoft.com/office/drawing/2014/main" id="{05FE15BC-C5B2-211F-B1C1-5F24FB2A9C6C}"/>
              </a:ext>
            </a:extLst>
          </p:cNvPr>
          <p:cNvSpPr txBox="1"/>
          <p:nvPr/>
        </p:nvSpPr>
        <p:spPr>
          <a:xfrm>
            <a:off x="932689" y="2249424"/>
            <a:ext cx="5056631" cy="2462213"/>
          </a:xfrm>
          <a:prstGeom prst="rect">
            <a:avLst/>
          </a:prstGeom>
          <a:noFill/>
        </p:spPr>
        <p:txBody>
          <a:bodyPr wrap="square" rtlCol="0">
            <a:spAutoFit/>
          </a:bodyPr>
          <a:lstStyle/>
          <a:p>
            <a:pPr marL="285750" indent="-285750">
              <a:buFont typeface="Arial" panose="020B0604020202020204" pitchFamily="34" charset="0"/>
              <a:buChar char="•"/>
            </a:pPr>
            <a:r>
              <a:rPr lang="en-US" dirty="0"/>
              <a:t>Most comprehensive Free Trade Agreement negotiated by India.</a:t>
            </a:r>
          </a:p>
          <a:p>
            <a:endParaRPr lang="en-US" dirty="0"/>
          </a:p>
          <a:p>
            <a:pPr marL="285750" indent="-285750">
              <a:buFont typeface="Arial" panose="020B0604020202020204" pitchFamily="34" charset="0"/>
              <a:buChar char="•"/>
            </a:pPr>
            <a:r>
              <a:rPr lang="en-US" dirty="0"/>
              <a:t>The agreement was signed by Honorable Commerce and Industry Minister </a:t>
            </a:r>
            <a:r>
              <a:rPr lang="en-US" b="1" dirty="0"/>
              <a:t>Shri Piyush Goyal </a:t>
            </a:r>
            <a:r>
              <a:rPr lang="en-US" dirty="0"/>
              <a:t>and UK Secretary of State for Business and Trade Mr. Jonathan Reynolds in the presence of </a:t>
            </a:r>
            <a:r>
              <a:rPr lang="en-US" b="1" dirty="0"/>
              <a:t>Honorable Prime Minister Shri Narendra Modi </a:t>
            </a:r>
            <a:r>
              <a:rPr lang="en-US" dirty="0"/>
              <a:t>and UK Prime Minister Sir Keir Starmer on 24</a:t>
            </a:r>
            <a:r>
              <a:rPr lang="en-US" baseline="30000" dirty="0"/>
              <a:t>th</a:t>
            </a:r>
            <a:r>
              <a:rPr lang="en-US" dirty="0"/>
              <a:t> July, 2025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11F1D7BD-9330-2A37-DE24-0D3FC855D386}"/>
              </a:ext>
            </a:extLst>
          </p:cNvPr>
          <p:cNvPicPr>
            <a:picLocks noChangeAspect="1"/>
          </p:cNvPicPr>
          <p:nvPr/>
        </p:nvPicPr>
        <p:blipFill>
          <a:blip r:embed="rId2"/>
          <a:stretch>
            <a:fillRect/>
          </a:stretch>
        </p:blipFill>
        <p:spPr>
          <a:xfrm>
            <a:off x="6336792" y="1759267"/>
            <a:ext cx="4708589" cy="4559237"/>
          </a:xfrm>
          <a:prstGeom prst="rect">
            <a:avLst/>
          </a:prstGeom>
        </p:spPr>
      </p:pic>
    </p:spTree>
    <p:extLst>
      <p:ext uri="{BB962C8B-B14F-4D97-AF65-F5344CB8AC3E}">
        <p14:creationId xmlns:p14="http://schemas.microsoft.com/office/powerpoint/2010/main" val="363297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6D071-9753-E906-C8B8-7248C67EC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49657-A71B-7C8C-D65B-F119ED3A5BC6}"/>
              </a:ext>
            </a:extLst>
          </p:cNvPr>
          <p:cNvSpPr>
            <a:spLocks noGrp="1"/>
          </p:cNvSpPr>
          <p:nvPr>
            <p:ph type="title"/>
          </p:nvPr>
        </p:nvSpPr>
        <p:spPr>
          <a:xfrm>
            <a:off x="1097280" y="286604"/>
            <a:ext cx="10058400" cy="1258732"/>
          </a:xfrm>
        </p:spPr>
        <p:txBody>
          <a:bodyPr>
            <a:normAutofit fontScale="90000"/>
          </a:bodyPr>
          <a:lstStyle/>
          <a:p>
            <a:pPr algn="ctr"/>
            <a:r>
              <a:rPr lang="en-US" dirty="0">
                <a:solidFill>
                  <a:schemeClr val="tx1"/>
                </a:solidFill>
              </a:rPr>
              <a:t>India-UK Comprehensive Economic and Trade Agreement (CETA)- </a:t>
            </a:r>
            <a:r>
              <a:rPr lang="en-US" i="1" dirty="0">
                <a:solidFill>
                  <a:schemeClr val="tx1"/>
                </a:solidFill>
              </a:rPr>
              <a:t>Key Highlights</a:t>
            </a:r>
            <a:endParaRPr lang="en-IN" i="1" dirty="0">
              <a:solidFill>
                <a:schemeClr val="tx1"/>
              </a:solidFill>
            </a:endParaRPr>
          </a:p>
        </p:txBody>
      </p:sp>
      <p:sp>
        <p:nvSpPr>
          <p:cNvPr id="6" name="TextBox 5">
            <a:extLst>
              <a:ext uri="{FF2B5EF4-FFF2-40B4-BE49-F238E27FC236}">
                <a16:creationId xmlns:a16="http://schemas.microsoft.com/office/drawing/2014/main" id="{2DCCCD6E-5753-C5D9-0D6A-3D4653464852}"/>
              </a:ext>
            </a:extLst>
          </p:cNvPr>
          <p:cNvSpPr txBox="1"/>
          <p:nvPr/>
        </p:nvSpPr>
        <p:spPr>
          <a:xfrm>
            <a:off x="978408" y="1801368"/>
            <a:ext cx="5413248" cy="3970318"/>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IN" dirty="0"/>
              <a:t>For Indian exports – Duty elimination of </a:t>
            </a:r>
            <a:r>
              <a:rPr lang="en-IN" b="1" dirty="0"/>
              <a:t>99% tariff lines</a:t>
            </a:r>
            <a:r>
              <a:rPr lang="en-IN" dirty="0"/>
              <a:t>, covering nearly 100% of trade values.</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US" dirty="0"/>
              <a:t>In key labor-intensive sectors, duties have been reduced to zero from previously high levels — up to </a:t>
            </a:r>
            <a:r>
              <a:rPr lang="en-US" b="1" dirty="0"/>
              <a:t>20%</a:t>
            </a:r>
            <a:r>
              <a:rPr lang="en-US" dirty="0"/>
              <a:t> on marine products, 12% on textiles and clothing, 8% on chemicals, and 10% on base metals. </a:t>
            </a:r>
          </a:p>
          <a:p>
            <a:pPr marL="285750" indent="-285750">
              <a:buFont typeface="Arial" panose="020B0604020202020204" pitchFamily="34" charset="0"/>
              <a:buChar char="•"/>
            </a:pPr>
            <a:r>
              <a:rPr lang="en-US" dirty="0"/>
              <a:t>Agriculture and allied sectors stand out as a major beneficiary, with Indian farmers gaining market access for high-value products like vegetables, fruits, basmati rice, cereals, animal products, beverages, oil seeds, and dairy</a:t>
            </a:r>
          </a:p>
          <a:p>
            <a:pPr marL="285750" indent="-285750">
              <a:buFont typeface="Arial" panose="020B0604020202020204" pitchFamily="34" charset="0"/>
              <a:buChar char="•"/>
            </a:pPr>
            <a:r>
              <a:rPr lang="en-US" dirty="0"/>
              <a:t>The marine sector, particularly Indian fishermen, will benefit from access to a UK market valued at over USD 5.4 billion</a:t>
            </a:r>
          </a:p>
          <a:p>
            <a:pPr marL="285750" indent="-285750">
              <a:buFont typeface="Arial" panose="020B0604020202020204" pitchFamily="34" charset="0"/>
              <a:buChar char="•"/>
            </a:pPr>
            <a:r>
              <a:rPr lang="en-US" dirty="0"/>
              <a:t>MSMEs are poised for a strong uplift through duty-free access in </a:t>
            </a:r>
            <a:r>
              <a:rPr lang="en-US" dirty="0" err="1"/>
              <a:t>labour-intensive</a:t>
            </a:r>
            <a:r>
              <a:rPr lang="en-US" dirty="0"/>
              <a:t> sectors such as leather, textiles, gems &amp; </a:t>
            </a:r>
            <a:r>
              <a:rPr lang="en-US" dirty="0" err="1"/>
              <a:t>jewellery</a:t>
            </a:r>
            <a:r>
              <a:rPr lang="en-US" dirty="0"/>
              <a:t>, furniture, and sports goods—areas where UK imports exceed USD 23 billion. </a:t>
            </a:r>
            <a:endParaRPr lang="en-IN" dirty="0"/>
          </a:p>
        </p:txBody>
      </p:sp>
      <p:pic>
        <p:nvPicPr>
          <p:cNvPr id="9" name="Picture 8">
            <a:extLst>
              <a:ext uri="{FF2B5EF4-FFF2-40B4-BE49-F238E27FC236}">
                <a16:creationId xmlns:a16="http://schemas.microsoft.com/office/drawing/2014/main" id="{581A5E97-C547-ABF8-3F11-927BDD19554D}"/>
              </a:ext>
            </a:extLst>
          </p:cNvPr>
          <p:cNvPicPr>
            <a:picLocks noChangeAspect="1"/>
          </p:cNvPicPr>
          <p:nvPr/>
        </p:nvPicPr>
        <p:blipFill>
          <a:blip r:embed="rId2"/>
          <a:stretch>
            <a:fillRect/>
          </a:stretch>
        </p:blipFill>
        <p:spPr>
          <a:xfrm>
            <a:off x="6336792" y="1792224"/>
            <a:ext cx="4818888" cy="4535424"/>
          </a:xfrm>
          <a:prstGeom prst="rect">
            <a:avLst/>
          </a:prstGeom>
        </p:spPr>
      </p:pic>
    </p:spTree>
    <p:extLst>
      <p:ext uri="{BB962C8B-B14F-4D97-AF65-F5344CB8AC3E}">
        <p14:creationId xmlns:p14="http://schemas.microsoft.com/office/powerpoint/2010/main" val="54268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BD85F-87B5-59DF-BFF3-725038F12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18D15A-4489-EFA0-EF13-BA4791D3045C}"/>
              </a:ext>
            </a:extLst>
          </p:cNvPr>
          <p:cNvSpPr>
            <a:spLocks noGrp="1"/>
          </p:cNvSpPr>
          <p:nvPr>
            <p:ph type="title"/>
          </p:nvPr>
        </p:nvSpPr>
        <p:spPr>
          <a:xfrm>
            <a:off x="1097280" y="286604"/>
            <a:ext cx="10058400" cy="1258732"/>
          </a:xfrm>
        </p:spPr>
        <p:txBody>
          <a:bodyPr>
            <a:normAutofit fontScale="90000"/>
          </a:bodyPr>
          <a:lstStyle/>
          <a:p>
            <a:pPr algn="ctr"/>
            <a:r>
              <a:rPr lang="en-US" dirty="0">
                <a:solidFill>
                  <a:schemeClr val="tx1"/>
                </a:solidFill>
              </a:rPr>
              <a:t>India-UK Comprehensive Economic and Trade Agreement (CETA)- </a:t>
            </a:r>
            <a:r>
              <a:rPr lang="en-US" i="1" dirty="0">
                <a:solidFill>
                  <a:schemeClr val="tx1"/>
                </a:solidFill>
              </a:rPr>
              <a:t>Key Highlights</a:t>
            </a:r>
            <a:endParaRPr lang="en-IN" i="1" dirty="0">
              <a:solidFill>
                <a:schemeClr val="tx1"/>
              </a:solidFill>
            </a:endParaRPr>
          </a:p>
        </p:txBody>
      </p:sp>
      <p:sp>
        <p:nvSpPr>
          <p:cNvPr id="6" name="TextBox 5">
            <a:extLst>
              <a:ext uri="{FF2B5EF4-FFF2-40B4-BE49-F238E27FC236}">
                <a16:creationId xmlns:a16="http://schemas.microsoft.com/office/drawing/2014/main" id="{2CA80E17-1984-4E12-B370-33796E785974}"/>
              </a:ext>
            </a:extLst>
          </p:cNvPr>
          <p:cNvSpPr txBox="1"/>
          <p:nvPr/>
        </p:nvSpPr>
        <p:spPr>
          <a:xfrm>
            <a:off x="923544" y="2194560"/>
            <a:ext cx="4931665" cy="2677656"/>
          </a:xfrm>
          <a:prstGeom prst="rect">
            <a:avLst/>
          </a:prstGeom>
          <a:noFill/>
        </p:spPr>
        <p:txBody>
          <a:bodyPr wrap="square" rtlCol="0">
            <a:spAutoFit/>
          </a:bodyPr>
          <a:lstStyle/>
          <a:p>
            <a:pPr marL="285750" indent="-285750">
              <a:buFont typeface="Arial" panose="020B0604020202020204" pitchFamily="34" charset="0"/>
              <a:buChar char="•"/>
            </a:pPr>
            <a:r>
              <a:rPr lang="en-US" dirty="0"/>
              <a:t>This is the most comprehensive FTA negotiated with Chapters on Trade in Goods and Services , Trade Remedies, Custom Trade Facilitation , SPS &amp; TBT , Trade in Services, IPR , Government Procurement and Digital trade and many others.</a:t>
            </a:r>
          </a:p>
          <a:p>
            <a:endParaRPr lang="en-US" dirty="0"/>
          </a:p>
          <a:p>
            <a:pPr marL="285750" indent="-285750">
              <a:buFont typeface="Arial" panose="020B0604020202020204" pitchFamily="34" charset="0"/>
              <a:buChar char="•"/>
            </a:pPr>
            <a:r>
              <a:rPr lang="en-IN" dirty="0"/>
              <a:t>This is the </a:t>
            </a:r>
            <a:r>
              <a:rPr lang="en-IN" b="1" dirty="0"/>
              <a:t>first FTA </a:t>
            </a:r>
            <a:r>
              <a:rPr lang="en-IN" dirty="0"/>
              <a:t>with Standalone Chapter on “Labour” ,”Trade and Gender equality” and “Innovation”.</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FTA provides for Dispute Settlement through consultation , and if the same fails a complaining party may request for establishment of Panel.</a:t>
            </a:r>
          </a:p>
        </p:txBody>
      </p:sp>
      <p:pic>
        <p:nvPicPr>
          <p:cNvPr id="9" name="Picture 8">
            <a:extLst>
              <a:ext uri="{FF2B5EF4-FFF2-40B4-BE49-F238E27FC236}">
                <a16:creationId xmlns:a16="http://schemas.microsoft.com/office/drawing/2014/main" id="{07A23711-F8EA-2882-D2D3-355ABF1AD919}"/>
              </a:ext>
            </a:extLst>
          </p:cNvPr>
          <p:cNvPicPr>
            <a:picLocks noChangeAspect="1"/>
          </p:cNvPicPr>
          <p:nvPr/>
        </p:nvPicPr>
        <p:blipFill>
          <a:blip r:embed="rId2"/>
          <a:stretch>
            <a:fillRect/>
          </a:stretch>
        </p:blipFill>
        <p:spPr>
          <a:xfrm>
            <a:off x="6336792" y="1792224"/>
            <a:ext cx="4818888" cy="4535424"/>
          </a:xfrm>
          <a:prstGeom prst="rect">
            <a:avLst/>
          </a:prstGeom>
        </p:spPr>
      </p:pic>
    </p:spTree>
    <p:extLst>
      <p:ext uri="{BB962C8B-B14F-4D97-AF65-F5344CB8AC3E}">
        <p14:creationId xmlns:p14="http://schemas.microsoft.com/office/powerpoint/2010/main" val="420540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B64A-1FE3-03BF-AC12-5508B9B5E7BA}"/>
              </a:ext>
            </a:extLst>
          </p:cNvPr>
          <p:cNvSpPr>
            <a:spLocks noGrp="1"/>
          </p:cNvSpPr>
          <p:nvPr>
            <p:ph type="title"/>
          </p:nvPr>
        </p:nvSpPr>
        <p:spPr>
          <a:xfrm>
            <a:off x="1097280" y="286604"/>
            <a:ext cx="10058400" cy="1258732"/>
          </a:xfrm>
        </p:spPr>
        <p:txBody>
          <a:bodyPr>
            <a:normAutofit fontScale="90000"/>
          </a:bodyPr>
          <a:lstStyle/>
          <a:p>
            <a:pPr algn="ctr"/>
            <a:r>
              <a:rPr lang="en-US" dirty="0">
                <a:solidFill>
                  <a:schemeClr val="tx1"/>
                </a:solidFill>
              </a:rPr>
              <a:t>India-UK Comprehensive Economic and Trade Agreement (CETA)</a:t>
            </a:r>
            <a:endParaRPr lang="en-IN" dirty="0">
              <a:solidFill>
                <a:schemeClr val="tx1"/>
              </a:solidFill>
            </a:endParaRPr>
          </a:p>
        </p:txBody>
      </p:sp>
      <p:graphicFrame>
        <p:nvGraphicFramePr>
          <p:cNvPr id="3" name="Table 2">
            <a:extLst>
              <a:ext uri="{FF2B5EF4-FFF2-40B4-BE49-F238E27FC236}">
                <a16:creationId xmlns:a16="http://schemas.microsoft.com/office/drawing/2014/main" id="{8E57DB4B-96BC-BD56-0DE5-72F1556676AC}"/>
              </a:ext>
            </a:extLst>
          </p:cNvPr>
          <p:cNvGraphicFramePr>
            <a:graphicFrameLocks noGrp="1"/>
          </p:cNvGraphicFramePr>
          <p:nvPr>
            <p:extLst>
              <p:ext uri="{D42A27DB-BD31-4B8C-83A1-F6EECF244321}">
                <p14:modId xmlns:p14="http://schemas.microsoft.com/office/powerpoint/2010/main" val="2751687651"/>
              </p:ext>
            </p:extLst>
          </p:nvPr>
        </p:nvGraphicFramePr>
        <p:xfrm>
          <a:off x="740663" y="2404872"/>
          <a:ext cx="5111496" cy="2793842"/>
        </p:xfrm>
        <a:graphic>
          <a:graphicData uri="http://schemas.openxmlformats.org/drawingml/2006/table">
            <a:tbl>
              <a:tblPr/>
              <a:tblGrid>
                <a:gridCol w="777240">
                  <a:extLst>
                    <a:ext uri="{9D8B030D-6E8A-4147-A177-3AD203B41FA5}">
                      <a16:colId xmlns:a16="http://schemas.microsoft.com/office/drawing/2014/main" val="1649642122"/>
                    </a:ext>
                  </a:extLst>
                </a:gridCol>
                <a:gridCol w="905256">
                  <a:extLst>
                    <a:ext uri="{9D8B030D-6E8A-4147-A177-3AD203B41FA5}">
                      <a16:colId xmlns:a16="http://schemas.microsoft.com/office/drawing/2014/main" val="538748152"/>
                    </a:ext>
                  </a:extLst>
                </a:gridCol>
                <a:gridCol w="749808">
                  <a:extLst>
                    <a:ext uri="{9D8B030D-6E8A-4147-A177-3AD203B41FA5}">
                      <a16:colId xmlns:a16="http://schemas.microsoft.com/office/drawing/2014/main" val="591624055"/>
                    </a:ext>
                  </a:extLst>
                </a:gridCol>
                <a:gridCol w="886969">
                  <a:extLst>
                    <a:ext uri="{9D8B030D-6E8A-4147-A177-3AD203B41FA5}">
                      <a16:colId xmlns:a16="http://schemas.microsoft.com/office/drawing/2014/main" val="3358712824"/>
                    </a:ext>
                  </a:extLst>
                </a:gridCol>
                <a:gridCol w="822959">
                  <a:extLst>
                    <a:ext uri="{9D8B030D-6E8A-4147-A177-3AD203B41FA5}">
                      <a16:colId xmlns:a16="http://schemas.microsoft.com/office/drawing/2014/main" val="3378213653"/>
                    </a:ext>
                  </a:extLst>
                </a:gridCol>
                <a:gridCol w="969264">
                  <a:extLst>
                    <a:ext uri="{9D8B030D-6E8A-4147-A177-3AD203B41FA5}">
                      <a16:colId xmlns:a16="http://schemas.microsoft.com/office/drawing/2014/main" val="677721282"/>
                    </a:ext>
                  </a:extLst>
                </a:gridCol>
              </a:tblGrid>
              <a:tr h="877136">
                <a:tc>
                  <a:txBody>
                    <a:bodyPr/>
                    <a:lstStyle/>
                    <a:p>
                      <a:pPr algn="ctr" rtl="0" fontAlgn="b"/>
                      <a:r>
                        <a:rPr lang="en-US" b="1" dirty="0">
                          <a:effectLst/>
                        </a:rPr>
                        <a:t>YEAR </a:t>
                      </a:r>
                      <a:endParaRPr lang="en-IN" b="1" dirty="0">
                        <a:effectLst/>
                      </a:endParaRPr>
                    </a:p>
                  </a:txBody>
                  <a:tcPr marL="22860" marR="22860" marT="15240" marB="1524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60000"/>
                        <a:lumOff val="40000"/>
                      </a:schemeClr>
                    </a:solidFill>
                  </a:tcPr>
                </a:tc>
                <a:tc>
                  <a:txBody>
                    <a:bodyPr/>
                    <a:lstStyle/>
                    <a:p>
                      <a:pPr algn="ctr" rtl="0" fontAlgn="b"/>
                      <a:r>
                        <a:rPr lang="en-IN" b="1" dirty="0">
                          <a:effectLst/>
                        </a:rPr>
                        <a:t>EXPORTS </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60000"/>
                        <a:lumOff val="40000"/>
                      </a:schemeClr>
                    </a:solidFill>
                  </a:tcPr>
                </a:tc>
                <a:tc>
                  <a:txBody>
                    <a:bodyPr/>
                    <a:lstStyle/>
                    <a:p>
                      <a:pPr algn="ctr" rtl="0" fontAlgn="b"/>
                      <a:r>
                        <a:rPr lang="en-IN" b="1" dirty="0">
                          <a:effectLst/>
                        </a:rPr>
                        <a:t>YoY Growth</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60000"/>
                        <a:lumOff val="40000"/>
                      </a:schemeClr>
                    </a:solidFill>
                  </a:tcPr>
                </a:tc>
                <a:tc>
                  <a:txBody>
                    <a:bodyPr/>
                    <a:lstStyle/>
                    <a:p>
                      <a:pPr algn="ctr" rtl="0" fontAlgn="b"/>
                      <a:r>
                        <a:rPr lang="en-IN" b="1" dirty="0">
                          <a:effectLst/>
                        </a:rPr>
                        <a:t>IMPORTS </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60000"/>
                        <a:lumOff val="40000"/>
                      </a:schemeClr>
                    </a:solidFill>
                  </a:tcPr>
                </a:tc>
                <a:tc>
                  <a:txBody>
                    <a:bodyPr/>
                    <a:lstStyle/>
                    <a:p>
                      <a:pPr algn="ctr" rtl="0" fontAlgn="b"/>
                      <a:r>
                        <a:rPr lang="en-IN" b="1" dirty="0">
                          <a:effectLst/>
                        </a:rPr>
                        <a:t>YoY Growth</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60000"/>
                        <a:lumOff val="40000"/>
                      </a:schemeClr>
                    </a:solidFill>
                  </a:tcPr>
                </a:tc>
                <a:tc>
                  <a:txBody>
                    <a:bodyPr/>
                    <a:lstStyle/>
                    <a:p>
                      <a:pPr algn="ctr" rtl="0" fontAlgn="b"/>
                      <a:r>
                        <a:rPr lang="en-US" b="1" dirty="0">
                          <a:effectLst/>
                        </a:rPr>
                        <a:t>TRADE SURPLUS</a:t>
                      </a:r>
                      <a:endParaRPr lang="en-IN" b="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1254459"/>
                  </a:ext>
                </a:extLst>
              </a:tr>
              <a:tr h="608636">
                <a:tc>
                  <a:txBody>
                    <a:bodyPr/>
                    <a:lstStyle/>
                    <a:p>
                      <a:pPr rtl="0" fontAlgn="b"/>
                      <a:r>
                        <a:rPr lang="en-IN" dirty="0">
                          <a:effectLst/>
                        </a:rPr>
                        <a:t>2024-25</a:t>
                      </a:r>
                    </a:p>
                  </a:txBody>
                  <a:tcPr marL="22860" marR="22860" marT="15240" marB="1524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r" rtl="0" fontAlgn="b"/>
                      <a:r>
                        <a:rPr lang="en-IN" dirty="0">
                          <a:effectLst/>
                        </a:rPr>
                        <a:t>14550</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r" rtl="0" fontAlgn="b"/>
                      <a:r>
                        <a:rPr lang="en-IN">
                          <a:effectLst/>
                        </a:rPr>
                        <a:t>12.08</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r" rtl="0" fontAlgn="b"/>
                      <a:r>
                        <a:rPr lang="en-IN">
                          <a:effectLst/>
                        </a:rPr>
                        <a:t>8607</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r" rtl="0" fontAlgn="b"/>
                      <a:r>
                        <a:rPr lang="en-IN">
                          <a:effectLst/>
                        </a:rPr>
                        <a:t>2.29</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ctr" rtl="0" fontAlgn="b"/>
                      <a:r>
                        <a:rPr lang="en-US" b="1" i="1" dirty="0">
                          <a:effectLst/>
                        </a:rPr>
                        <a:t>5943</a:t>
                      </a:r>
                      <a:endParaRPr lang="en-IN" b="1" i="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60411060"/>
                  </a:ext>
                </a:extLst>
              </a:tr>
              <a:tr h="608636">
                <a:tc>
                  <a:txBody>
                    <a:bodyPr/>
                    <a:lstStyle/>
                    <a:p>
                      <a:pPr rtl="0" fontAlgn="b"/>
                      <a:r>
                        <a:rPr lang="en-IN">
                          <a:effectLst/>
                        </a:rPr>
                        <a:t>2023-24</a:t>
                      </a:r>
                    </a:p>
                  </a:txBody>
                  <a:tcPr marL="22860" marR="22860" marT="15240" marB="1524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r" rtl="0" fontAlgn="b"/>
                      <a:r>
                        <a:rPr lang="en-IN" dirty="0">
                          <a:effectLst/>
                        </a:rPr>
                        <a:t>12982</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r" rtl="0" fontAlgn="b"/>
                      <a:r>
                        <a:rPr lang="en-IN" dirty="0">
                          <a:effectLst/>
                        </a:rPr>
                        <a:t>13.3</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r" rtl="0" fontAlgn="b"/>
                      <a:r>
                        <a:rPr lang="en-IN">
                          <a:effectLst/>
                        </a:rPr>
                        <a:t>8414</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r" rtl="0" fontAlgn="b"/>
                      <a:r>
                        <a:rPr lang="en-IN">
                          <a:effectLst/>
                        </a:rPr>
                        <a:t>-6.1</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tc>
                  <a:txBody>
                    <a:bodyPr/>
                    <a:lstStyle/>
                    <a:p>
                      <a:pPr algn="ctr" rtl="0" fontAlgn="b"/>
                      <a:r>
                        <a:rPr lang="en-US" b="1" i="1" dirty="0">
                          <a:effectLst/>
                        </a:rPr>
                        <a:t>4568</a:t>
                      </a:r>
                      <a:endParaRPr lang="en-IN" b="1" i="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94142959"/>
                  </a:ext>
                </a:extLst>
              </a:tr>
              <a:tr h="699434">
                <a:tc>
                  <a:txBody>
                    <a:bodyPr/>
                    <a:lstStyle/>
                    <a:p>
                      <a:pPr rtl="0" fontAlgn="b"/>
                      <a:r>
                        <a:rPr lang="en-IN">
                          <a:effectLst/>
                        </a:rPr>
                        <a:t>2022-23</a:t>
                      </a:r>
                    </a:p>
                  </a:txBody>
                  <a:tcPr marL="22860" marR="22860" marT="15240" marB="15240" anchor="b">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r" rtl="0" fontAlgn="b"/>
                      <a:r>
                        <a:rPr lang="en-IN" dirty="0">
                          <a:effectLst/>
                        </a:rPr>
                        <a:t>11458</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r" rtl="0" fontAlgn="b"/>
                      <a:r>
                        <a:rPr lang="en-IN" dirty="0">
                          <a:effectLst/>
                        </a:rPr>
                        <a:t>9.13</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r" rtl="0" fontAlgn="b"/>
                      <a:r>
                        <a:rPr lang="en-IN" dirty="0">
                          <a:effectLst/>
                        </a:rPr>
                        <a:t>8961</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r" rtl="0" fontAlgn="b"/>
                      <a:r>
                        <a:rPr lang="en-IN" dirty="0">
                          <a:effectLst/>
                        </a:rPr>
                        <a:t>27.69</a:t>
                      </a: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rtl="0" fontAlgn="b"/>
                      <a:r>
                        <a:rPr lang="en-US" b="1" i="1" dirty="0">
                          <a:effectLst/>
                        </a:rPr>
                        <a:t>2497</a:t>
                      </a:r>
                      <a:endParaRPr lang="en-IN" b="1" i="1" dirty="0">
                        <a:effectLst/>
                      </a:endParaRPr>
                    </a:p>
                  </a:txBody>
                  <a:tcPr marL="22860" marR="22860" marT="15240" marB="15240" anchor="b">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1756864"/>
                  </a:ext>
                </a:extLst>
              </a:tr>
            </a:tbl>
          </a:graphicData>
        </a:graphic>
      </p:graphicFrame>
      <p:sp>
        <p:nvSpPr>
          <p:cNvPr id="4" name="TextBox 3">
            <a:extLst>
              <a:ext uri="{FF2B5EF4-FFF2-40B4-BE49-F238E27FC236}">
                <a16:creationId xmlns:a16="http://schemas.microsoft.com/office/drawing/2014/main" id="{E43C9057-856F-A120-4766-B6ADA6A276E2}"/>
              </a:ext>
            </a:extLst>
          </p:cNvPr>
          <p:cNvSpPr txBox="1"/>
          <p:nvPr/>
        </p:nvSpPr>
        <p:spPr>
          <a:xfrm>
            <a:off x="6199632" y="2305614"/>
            <a:ext cx="4956048" cy="2893100"/>
          </a:xfrm>
          <a:prstGeom prst="rect">
            <a:avLst/>
          </a:prstGeom>
          <a:noFill/>
        </p:spPr>
        <p:txBody>
          <a:bodyPr wrap="square" rtlCol="0">
            <a:spAutoFit/>
          </a:bodyPr>
          <a:lstStyle/>
          <a:p>
            <a:pPr marL="285750" indent="-285750">
              <a:buFont typeface="Arial" panose="020B0604020202020204" pitchFamily="34" charset="0"/>
              <a:buChar char="•"/>
            </a:pPr>
            <a:r>
              <a:rPr lang="en-US" dirty="0"/>
              <a:t>Over the past three financial years (2022–2025), India’s trade with the United Kingdom has shown an overall </a:t>
            </a:r>
            <a:r>
              <a:rPr lang="en-US" b="1" dirty="0"/>
              <a:t>positive trajectory in exports</a:t>
            </a:r>
            <a:r>
              <a:rPr lang="en-US" dirty="0"/>
              <a:t> with </a:t>
            </a:r>
            <a:r>
              <a:rPr lang="en-US" b="1" dirty="0"/>
              <a:t>fluctuations in imports</a:t>
            </a:r>
            <a:r>
              <a:rPr lang="en-US" dirty="0"/>
              <a:t>, indicating a shift toward a more favorable trade balance for India.</a:t>
            </a:r>
          </a:p>
          <a:p>
            <a:pPr marL="285750" indent="-285750">
              <a:buFont typeface="Arial" panose="020B0604020202020204" pitchFamily="34" charset="0"/>
              <a:buChar char="•"/>
            </a:pPr>
            <a:r>
              <a:rPr lang="en-US" dirty="0"/>
              <a:t>From 2022–23 to 2024–25, exports increased by </a:t>
            </a:r>
            <a:r>
              <a:rPr lang="en-US" b="1" dirty="0"/>
              <a:t>27% cumulatively</a:t>
            </a:r>
            <a:r>
              <a:rPr lang="en-US" dirty="0"/>
              <a:t>.</a:t>
            </a:r>
          </a:p>
          <a:p>
            <a:pPr marL="285750" indent="-285750">
              <a:buFont typeface="Arial" panose="020B0604020202020204" pitchFamily="34" charset="0"/>
              <a:buChar char="•"/>
            </a:pPr>
            <a:r>
              <a:rPr lang="en-US" dirty="0"/>
              <a:t>India has consistently maintained a </a:t>
            </a:r>
            <a:r>
              <a:rPr lang="en-US" b="1" dirty="0"/>
              <a:t>trade surplus</a:t>
            </a:r>
            <a:r>
              <a:rPr lang="en-US" dirty="0"/>
              <a:t> with the UK, and this surplus has more than </a:t>
            </a:r>
            <a:r>
              <a:rPr lang="en-US" b="1" dirty="0"/>
              <a:t>doubled</a:t>
            </a:r>
            <a:r>
              <a:rPr lang="en-US" dirty="0"/>
              <a:t> in the last three years.</a:t>
            </a:r>
          </a:p>
          <a:p>
            <a:pPr marL="285750" indent="-285750">
              <a:buFont typeface="Arial" panose="020B0604020202020204" pitchFamily="34" charset="0"/>
              <a:buChar char="•"/>
            </a:pPr>
            <a:r>
              <a:rPr lang="en-US" dirty="0"/>
              <a:t>The growing </a:t>
            </a:r>
            <a:r>
              <a:rPr lang="en-US" b="1" dirty="0"/>
              <a:t>trade surplus</a:t>
            </a:r>
            <a:r>
              <a:rPr lang="en-US" dirty="0"/>
              <a:t> strengthens India’s position to negotiate </a:t>
            </a:r>
            <a:r>
              <a:rPr lang="en-US" b="1" dirty="0"/>
              <a:t>non-tariff barriers, services liberalization</a:t>
            </a:r>
            <a:r>
              <a:rPr lang="en-US" dirty="0"/>
              <a:t>, and </a:t>
            </a:r>
            <a:r>
              <a:rPr lang="en-US" b="1" dirty="0"/>
              <a:t>investment flows</a:t>
            </a:r>
            <a:r>
              <a:rPr lang="en-US" dirty="0"/>
              <a:t> under the agreement.</a:t>
            </a:r>
            <a:endParaRPr lang="en-IN" dirty="0"/>
          </a:p>
        </p:txBody>
      </p:sp>
      <p:sp>
        <p:nvSpPr>
          <p:cNvPr id="5" name="TextBox 4">
            <a:extLst>
              <a:ext uri="{FF2B5EF4-FFF2-40B4-BE49-F238E27FC236}">
                <a16:creationId xmlns:a16="http://schemas.microsoft.com/office/drawing/2014/main" id="{FDA1F5F9-E5F3-2FA6-8023-BA85AFA648C4}"/>
              </a:ext>
            </a:extLst>
          </p:cNvPr>
          <p:cNvSpPr txBox="1"/>
          <p:nvPr/>
        </p:nvSpPr>
        <p:spPr>
          <a:xfrm>
            <a:off x="3938018" y="2079254"/>
            <a:ext cx="2157982" cy="261610"/>
          </a:xfrm>
          <a:prstGeom prst="rect">
            <a:avLst/>
          </a:prstGeom>
          <a:noFill/>
        </p:spPr>
        <p:txBody>
          <a:bodyPr wrap="square" rtlCol="0">
            <a:spAutoFit/>
          </a:bodyPr>
          <a:lstStyle/>
          <a:p>
            <a:r>
              <a:rPr lang="en-US" sz="1050" b="1" dirty="0">
                <a:solidFill>
                  <a:schemeClr val="tx1"/>
                </a:solidFill>
              </a:rPr>
              <a:t>(value in USD Million)</a:t>
            </a:r>
            <a:endParaRPr lang="en-IN" sz="1050" b="1" dirty="0">
              <a:solidFill>
                <a:schemeClr val="tx1"/>
              </a:solidFill>
            </a:endParaRPr>
          </a:p>
        </p:txBody>
      </p:sp>
    </p:spTree>
    <p:extLst>
      <p:ext uri="{BB962C8B-B14F-4D97-AF65-F5344CB8AC3E}">
        <p14:creationId xmlns:p14="http://schemas.microsoft.com/office/powerpoint/2010/main" val="260583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1097275" y="286601"/>
            <a:ext cx="10058400" cy="1102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IN" sz="4000" b="1" dirty="0">
                <a:solidFill>
                  <a:schemeClr val="accent1"/>
                </a:solidFill>
                <a:latin typeface="Arial"/>
                <a:ea typeface="Arial"/>
                <a:cs typeface="Arial"/>
                <a:sym typeface="Arial"/>
              </a:rPr>
              <a:t>UK - Our trading partner of choice</a:t>
            </a:r>
            <a:endParaRPr sz="4000" b="1" dirty="0">
              <a:solidFill>
                <a:schemeClr val="accent1"/>
              </a:solidFill>
              <a:latin typeface="Arial"/>
              <a:ea typeface="Arial"/>
              <a:cs typeface="Arial"/>
              <a:sym typeface="Arial"/>
            </a:endParaRPr>
          </a:p>
        </p:txBody>
      </p:sp>
      <p:sp>
        <p:nvSpPr>
          <p:cNvPr id="114" name="Google Shape;114;p14"/>
          <p:cNvSpPr txBox="1">
            <a:spLocks noGrp="1"/>
          </p:cNvSpPr>
          <p:nvPr>
            <p:ph type="body" idx="1"/>
          </p:nvPr>
        </p:nvSpPr>
        <p:spPr>
          <a:xfrm>
            <a:off x="1097275" y="1581400"/>
            <a:ext cx="10058400" cy="4161600"/>
          </a:xfrm>
          <a:prstGeom prst="rect">
            <a:avLst/>
          </a:prstGeom>
          <a:noFill/>
          <a:ln>
            <a:noFill/>
          </a:ln>
        </p:spPr>
        <p:txBody>
          <a:bodyPr spcFirstLastPara="1" wrap="square" lIns="0" tIns="45700" rIns="0" bIns="45700" anchor="t" anchorCtr="0">
            <a:normAutofit/>
          </a:bodyPr>
          <a:lstStyle/>
          <a:p>
            <a:pPr marL="457200" lvl="0" indent="0" algn="l" rtl="0">
              <a:lnSpc>
                <a:spcPct val="90000"/>
              </a:lnSpc>
              <a:spcBef>
                <a:spcPts val="0"/>
              </a:spcBef>
              <a:spcAft>
                <a:spcPts val="0"/>
              </a:spcAft>
              <a:buNone/>
            </a:pPr>
            <a:endParaRPr sz="1700" dirty="0">
              <a:solidFill>
                <a:schemeClr val="dk1"/>
              </a:solidFill>
              <a:latin typeface="Arial"/>
              <a:ea typeface="Arial"/>
              <a:cs typeface="Arial"/>
              <a:sym typeface="Arial"/>
            </a:endParaRPr>
          </a:p>
          <a:p>
            <a:pPr marL="457200" lvl="0" indent="-342900" algn="l" rtl="0">
              <a:lnSpc>
                <a:spcPct val="90000"/>
              </a:lnSpc>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India-UK bilateral trade crossed $55 billion in 2024, an increase of more than 10% from 2023.</a:t>
            </a:r>
            <a:endParaRPr sz="1800" dirty="0">
              <a:solidFill>
                <a:schemeClr val="dk1"/>
              </a:solidFill>
              <a:latin typeface="Arial"/>
              <a:ea typeface="Arial"/>
              <a:cs typeface="Arial"/>
              <a:sym typeface="Arial"/>
            </a:endParaRPr>
          </a:p>
          <a:p>
            <a:pPr marL="457200" lvl="0" indent="0" algn="l" rtl="0">
              <a:lnSpc>
                <a:spcPct val="90000"/>
              </a:lnSpc>
              <a:spcBef>
                <a:spcPts val="0"/>
              </a:spcBef>
              <a:spcAft>
                <a:spcPts val="0"/>
              </a:spcAft>
              <a:buNone/>
            </a:pPr>
            <a:endParaRPr sz="1800" dirty="0">
              <a:solidFill>
                <a:schemeClr val="dk1"/>
              </a:solidFill>
              <a:latin typeface="Arial"/>
              <a:ea typeface="Arial"/>
              <a:cs typeface="Arial"/>
              <a:sym typeface="Arial"/>
            </a:endParaRPr>
          </a:p>
          <a:p>
            <a:pPr marL="457200" lvl="0" indent="-342900" algn="l" rtl="0">
              <a:lnSpc>
                <a:spcPct val="90000"/>
              </a:lnSpc>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India’s total merchandise trade with the UK was USD 23.15 billion in 2024-25.</a:t>
            </a:r>
            <a:endParaRPr sz="1800" dirty="0">
              <a:solidFill>
                <a:schemeClr val="dk1"/>
              </a:solidFill>
              <a:latin typeface="Arial"/>
              <a:ea typeface="Arial"/>
              <a:cs typeface="Arial"/>
              <a:sym typeface="Arial"/>
            </a:endParaRPr>
          </a:p>
          <a:p>
            <a:pPr marL="0" lvl="0" indent="0" algn="l" rtl="0">
              <a:lnSpc>
                <a:spcPct val="90000"/>
              </a:lnSpc>
              <a:spcBef>
                <a:spcPts val="0"/>
              </a:spcBef>
              <a:spcAft>
                <a:spcPts val="0"/>
              </a:spcAft>
              <a:buNone/>
            </a:pPr>
            <a:endParaRPr sz="1800" dirty="0">
              <a:solidFill>
                <a:schemeClr val="dk1"/>
              </a:solidFill>
              <a:latin typeface="Arial"/>
              <a:ea typeface="Arial"/>
              <a:cs typeface="Arial"/>
              <a:sym typeface="Arial"/>
            </a:endParaRPr>
          </a:p>
          <a:p>
            <a:pPr marL="457200" lvl="0" indent="-342900" algn="l" rtl="0">
              <a:lnSpc>
                <a:spcPct val="90000"/>
              </a:lnSpc>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UK was India’s 16th largest trading partner in 2024-25.</a:t>
            </a:r>
            <a:endParaRPr sz="1800" dirty="0">
              <a:solidFill>
                <a:schemeClr val="dk1"/>
              </a:solidFill>
              <a:latin typeface="Arial"/>
              <a:ea typeface="Arial"/>
              <a:cs typeface="Arial"/>
              <a:sym typeface="Arial"/>
            </a:endParaRPr>
          </a:p>
          <a:p>
            <a:pPr marL="457200" lvl="0" indent="0" algn="l" rtl="0">
              <a:lnSpc>
                <a:spcPct val="90000"/>
              </a:lnSpc>
              <a:spcBef>
                <a:spcPts val="0"/>
              </a:spcBef>
              <a:spcAft>
                <a:spcPts val="0"/>
              </a:spcAft>
              <a:buNone/>
            </a:pPr>
            <a:endParaRPr sz="1800" dirty="0">
              <a:solidFill>
                <a:schemeClr val="dk1"/>
              </a:solidFill>
              <a:latin typeface="Arial"/>
              <a:ea typeface="Arial"/>
              <a:cs typeface="Arial"/>
              <a:sym typeface="Arial"/>
            </a:endParaRPr>
          </a:p>
          <a:p>
            <a:pPr marL="457200" lvl="0" indent="-342900" algn="l" rtl="0">
              <a:lnSpc>
                <a:spcPct val="90000"/>
              </a:lnSpc>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India and the UK rank as the 4th and 6th largest economies of the world respectively.</a:t>
            </a:r>
            <a:endParaRPr sz="1800" dirty="0">
              <a:solidFill>
                <a:schemeClr val="dk1"/>
              </a:solidFill>
              <a:latin typeface="Arial"/>
              <a:ea typeface="Arial"/>
              <a:cs typeface="Arial"/>
              <a:sym typeface="Arial"/>
            </a:endParaRPr>
          </a:p>
          <a:p>
            <a:pPr marL="457200" lvl="0" indent="0" algn="l" rtl="0">
              <a:lnSpc>
                <a:spcPct val="90000"/>
              </a:lnSpc>
              <a:spcBef>
                <a:spcPts val="0"/>
              </a:spcBef>
              <a:spcAft>
                <a:spcPts val="0"/>
              </a:spcAft>
              <a:buNone/>
            </a:pPr>
            <a:endParaRPr sz="1800" dirty="0">
              <a:solidFill>
                <a:schemeClr val="dk1"/>
              </a:solidFill>
              <a:latin typeface="Arial"/>
              <a:ea typeface="Arial"/>
              <a:cs typeface="Arial"/>
              <a:sym typeface="Arial"/>
            </a:endParaRPr>
          </a:p>
          <a:p>
            <a:pPr marL="457200" lvl="0" indent="-342900" algn="l" rtl="0">
              <a:lnSpc>
                <a:spcPct val="90000"/>
              </a:lnSpc>
              <a:spcBef>
                <a:spcPts val="0"/>
              </a:spcBef>
              <a:spcAft>
                <a:spcPts val="0"/>
              </a:spcAft>
              <a:buClr>
                <a:schemeClr val="dk1"/>
              </a:buClr>
              <a:buSzPts val="1800"/>
              <a:buFont typeface="Arial"/>
              <a:buChar char="●"/>
            </a:pPr>
            <a:r>
              <a:rPr lang="en-IN" sz="1800" dirty="0">
                <a:solidFill>
                  <a:schemeClr val="dk1"/>
                </a:solidFill>
                <a:latin typeface="Arial"/>
                <a:ea typeface="Arial"/>
                <a:cs typeface="Arial"/>
                <a:sym typeface="Arial"/>
              </a:rPr>
              <a:t>India’s total services trade with the UK stood at USD 28.88 billion in 2023.</a:t>
            </a:r>
            <a:endParaRPr sz="1800" dirty="0">
              <a:solidFill>
                <a:schemeClr val="dk1"/>
              </a:solidFill>
              <a:latin typeface="Arial"/>
              <a:ea typeface="Arial"/>
              <a:cs typeface="Arial"/>
              <a:sym typeface="Arial"/>
            </a:endParaRPr>
          </a:p>
        </p:txBody>
      </p:sp>
      <p:pic>
        <p:nvPicPr>
          <p:cNvPr id="115" name="Google Shape;115;p14" descr="UK flag with Indian flag on a tree stump isolated (Provided by Getty Images)"/>
          <p:cNvPicPr preferRelativeResize="0"/>
          <p:nvPr/>
        </p:nvPicPr>
        <p:blipFill>
          <a:blip r:embed="rId3">
            <a:alphaModFix/>
          </a:blip>
          <a:stretch>
            <a:fillRect/>
          </a:stretch>
        </p:blipFill>
        <p:spPr>
          <a:xfrm>
            <a:off x="3750850" y="4115325"/>
            <a:ext cx="3858627" cy="21791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C5F5AF-ACD5-E801-DB3F-069B43282F29}"/>
              </a:ext>
            </a:extLst>
          </p:cNvPr>
          <p:cNvSpPr txBox="1"/>
          <p:nvPr/>
        </p:nvSpPr>
        <p:spPr>
          <a:xfrm>
            <a:off x="832104" y="1726710"/>
            <a:ext cx="8787384" cy="4243149"/>
          </a:xfrm>
          <a:prstGeom prst="rect">
            <a:avLst/>
          </a:prstGeom>
          <a:noFill/>
        </p:spPr>
        <p:txBody>
          <a:bodyPr wrap="square">
            <a:spAutoFit/>
          </a:bodyPr>
          <a:lstStyle/>
          <a:p>
            <a:pPr marL="457200" lvl="0" indent="-3429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UK is offering 98.80% of its tariff lines covering 99.56% of India’s exports.</a:t>
            </a:r>
          </a:p>
          <a:p>
            <a:pPr marL="457200" lvl="0" indent="0" algn="l" rtl="0">
              <a:spcBef>
                <a:spcPts val="0"/>
              </a:spcBef>
              <a:spcAft>
                <a:spcPts val="0"/>
              </a:spcAft>
              <a:buNone/>
            </a:pPr>
            <a:endParaRPr lang="en-US" sz="1800" dirty="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Immediate tariff elimination is on 98.71% tariff lines.</a:t>
            </a:r>
          </a:p>
          <a:p>
            <a:pPr marL="457200" lvl="0" indent="0" algn="l" rtl="0">
              <a:spcBef>
                <a:spcPts val="0"/>
              </a:spcBef>
              <a:spcAft>
                <a:spcPts val="0"/>
              </a:spcAft>
              <a:buNone/>
            </a:pPr>
            <a:endParaRPr lang="en-US" sz="1800" dirty="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Tariff Rate Quota (TRQ) on electric vehicles, which comprises 0.09% of its tariff lines.</a:t>
            </a:r>
          </a:p>
          <a:p>
            <a:pPr marL="0" lvl="0" indent="0" algn="l" rtl="0">
              <a:spcBef>
                <a:spcPts val="0"/>
              </a:spcBef>
              <a:spcAft>
                <a:spcPts val="0"/>
              </a:spcAft>
              <a:buNone/>
            </a:pPr>
            <a:endParaRPr lang="en-US" sz="1800" dirty="0">
              <a:solidFill>
                <a:schemeClr val="dk1"/>
              </a:solidFill>
              <a:latin typeface="Arial"/>
              <a:ea typeface="Arial"/>
              <a:cs typeface="Arial"/>
              <a:sym typeface="Arial"/>
            </a:endParaRPr>
          </a:p>
          <a:p>
            <a:pPr marL="457200" lvl="0" indent="-342900" algn="l" rtl="0">
              <a:lnSpc>
                <a:spcPct val="90000"/>
              </a:lnSpc>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Major commodities of India’s exports to the UK:</a:t>
            </a:r>
          </a:p>
          <a:p>
            <a:pPr marL="457200" lvl="0" indent="0" algn="l" rtl="0">
              <a:lnSpc>
                <a:spcPct val="90000"/>
              </a:lnSpc>
              <a:spcBef>
                <a:spcPts val="0"/>
              </a:spcBef>
              <a:spcAft>
                <a:spcPts val="0"/>
              </a:spcAft>
              <a:buNone/>
            </a:pPr>
            <a:endParaRPr lang="en-US" sz="1800" dirty="0">
              <a:solidFill>
                <a:schemeClr val="dk1"/>
              </a:solidFill>
              <a:latin typeface="Arial"/>
              <a:ea typeface="Arial"/>
              <a:cs typeface="Arial"/>
              <a:sym typeface="Arial"/>
            </a:endParaRPr>
          </a:p>
          <a:p>
            <a:pPr marL="914400" lvl="1" indent="-342900" algn="l" rtl="0">
              <a:lnSpc>
                <a:spcPct val="115000"/>
              </a:lnSpc>
              <a:spcBef>
                <a:spcPts val="0"/>
              </a:spcBef>
              <a:spcAft>
                <a:spcPts val="0"/>
              </a:spcAft>
              <a:buClr>
                <a:schemeClr val="dk1"/>
              </a:buClr>
              <a:buSzPts val="1800"/>
              <a:buFont typeface="Arial"/>
              <a:buChar char="○"/>
            </a:pPr>
            <a:r>
              <a:rPr lang="en-US" dirty="0">
                <a:solidFill>
                  <a:schemeClr val="dk1"/>
                </a:solidFill>
                <a:latin typeface="Arial"/>
                <a:ea typeface="Arial"/>
                <a:cs typeface="Arial"/>
                <a:sym typeface="Arial"/>
              </a:rPr>
              <a:t>Smartphones;</a:t>
            </a:r>
          </a:p>
          <a:p>
            <a:pPr marL="914400" lvl="1" indent="-342900" algn="l" rtl="0">
              <a:lnSpc>
                <a:spcPct val="115000"/>
              </a:lnSpc>
              <a:spcBef>
                <a:spcPts val="0"/>
              </a:spcBef>
              <a:spcAft>
                <a:spcPts val="0"/>
              </a:spcAft>
              <a:buClr>
                <a:schemeClr val="dk1"/>
              </a:buClr>
              <a:buSzPts val="1800"/>
              <a:buFont typeface="Arial"/>
              <a:buChar char="○"/>
            </a:pPr>
            <a:r>
              <a:rPr lang="en-US" dirty="0">
                <a:solidFill>
                  <a:schemeClr val="dk1"/>
                </a:solidFill>
                <a:latin typeface="Arial"/>
                <a:ea typeface="Arial"/>
                <a:cs typeface="Arial"/>
                <a:sym typeface="Arial"/>
              </a:rPr>
              <a:t>Textiles;</a:t>
            </a:r>
          </a:p>
          <a:p>
            <a:pPr marL="914400" lvl="1" indent="-342900" algn="l" rtl="0">
              <a:lnSpc>
                <a:spcPct val="115000"/>
              </a:lnSpc>
              <a:spcBef>
                <a:spcPts val="0"/>
              </a:spcBef>
              <a:spcAft>
                <a:spcPts val="0"/>
              </a:spcAft>
              <a:buClr>
                <a:schemeClr val="dk1"/>
              </a:buClr>
              <a:buSzPts val="1800"/>
              <a:buFont typeface="Arial"/>
              <a:buChar char="○"/>
            </a:pPr>
            <a:r>
              <a:rPr lang="en-US" dirty="0">
                <a:solidFill>
                  <a:schemeClr val="dk1"/>
                </a:solidFill>
                <a:latin typeface="Arial"/>
                <a:ea typeface="Arial"/>
                <a:cs typeface="Arial"/>
                <a:sym typeface="Arial"/>
              </a:rPr>
              <a:t>Chemicals;</a:t>
            </a:r>
          </a:p>
          <a:p>
            <a:pPr marL="914400" lvl="1" indent="-342900" algn="l" rtl="0">
              <a:lnSpc>
                <a:spcPct val="115000"/>
              </a:lnSpc>
              <a:spcBef>
                <a:spcPts val="0"/>
              </a:spcBef>
              <a:spcAft>
                <a:spcPts val="0"/>
              </a:spcAft>
              <a:buClr>
                <a:schemeClr val="dk1"/>
              </a:buClr>
              <a:buSzPts val="1800"/>
              <a:buFont typeface="Arial"/>
              <a:buChar char="○"/>
            </a:pPr>
            <a:r>
              <a:rPr lang="en-US" dirty="0">
                <a:solidFill>
                  <a:schemeClr val="dk1"/>
                </a:solidFill>
                <a:latin typeface="Arial"/>
                <a:ea typeface="Arial"/>
                <a:cs typeface="Arial"/>
                <a:sym typeface="Arial"/>
              </a:rPr>
              <a:t>Pharmaceuticals;</a:t>
            </a:r>
          </a:p>
          <a:p>
            <a:pPr marL="914400" lvl="1" indent="-342900" algn="l" rtl="0">
              <a:lnSpc>
                <a:spcPct val="115000"/>
              </a:lnSpc>
              <a:spcBef>
                <a:spcPts val="0"/>
              </a:spcBef>
              <a:spcAft>
                <a:spcPts val="0"/>
              </a:spcAft>
              <a:buClr>
                <a:schemeClr val="dk1"/>
              </a:buClr>
              <a:buSzPts val="1800"/>
              <a:buFont typeface="Arial"/>
              <a:buChar char="○"/>
            </a:pPr>
            <a:r>
              <a:rPr lang="en-US" dirty="0">
                <a:solidFill>
                  <a:schemeClr val="dk1"/>
                </a:solidFill>
                <a:latin typeface="Arial"/>
                <a:ea typeface="Arial"/>
                <a:cs typeface="Arial"/>
                <a:sym typeface="Arial"/>
              </a:rPr>
              <a:t>Gems and </a:t>
            </a:r>
            <a:r>
              <a:rPr lang="en-US" dirty="0" err="1">
                <a:solidFill>
                  <a:schemeClr val="dk1"/>
                </a:solidFill>
                <a:latin typeface="Arial"/>
                <a:ea typeface="Arial"/>
                <a:cs typeface="Arial"/>
                <a:sym typeface="Arial"/>
              </a:rPr>
              <a:t>Jewellery</a:t>
            </a:r>
            <a:r>
              <a:rPr lang="en-US" dirty="0">
                <a:solidFill>
                  <a:schemeClr val="dk1"/>
                </a:solidFill>
                <a:latin typeface="Arial"/>
                <a:ea typeface="Arial"/>
                <a:cs typeface="Arial"/>
                <a:sym typeface="Arial"/>
              </a:rPr>
              <a:t>;</a:t>
            </a:r>
          </a:p>
          <a:p>
            <a:pPr marL="914400" lvl="1" indent="-342900" algn="l" rtl="0">
              <a:lnSpc>
                <a:spcPct val="115000"/>
              </a:lnSpc>
              <a:spcBef>
                <a:spcPts val="0"/>
              </a:spcBef>
              <a:spcAft>
                <a:spcPts val="0"/>
              </a:spcAft>
              <a:buClr>
                <a:schemeClr val="dk1"/>
              </a:buClr>
              <a:buSzPts val="1800"/>
              <a:buFont typeface="Arial"/>
              <a:buChar char="○"/>
            </a:pPr>
            <a:r>
              <a:rPr lang="en-US" dirty="0">
                <a:solidFill>
                  <a:schemeClr val="dk1"/>
                </a:solidFill>
                <a:latin typeface="Arial"/>
                <a:ea typeface="Arial"/>
                <a:cs typeface="Arial"/>
                <a:sym typeface="Arial"/>
              </a:rPr>
              <a:t>Electric Machinery and Equipment;</a:t>
            </a:r>
          </a:p>
          <a:p>
            <a:pPr marL="914400" lvl="1" indent="-342900" algn="l" rtl="0">
              <a:lnSpc>
                <a:spcPct val="115000"/>
              </a:lnSpc>
              <a:spcBef>
                <a:spcPts val="0"/>
              </a:spcBef>
              <a:spcAft>
                <a:spcPts val="0"/>
              </a:spcAft>
              <a:buClr>
                <a:schemeClr val="dk1"/>
              </a:buClr>
              <a:buSzPts val="1800"/>
              <a:buFont typeface="Arial"/>
              <a:buChar char="○"/>
            </a:pPr>
            <a:r>
              <a:rPr lang="en-US" dirty="0">
                <a:solidFill>
                  <a:schemeClr val="dk1"/>
                </a:solidFill>
                <a:latin typeface="Arial"/>
                <a:ea typeface="Arial"/>
                <a:cs typeface="Arial"/>
                <a:sym typeface="Arial"/>
              </a:rPr>
              <a:t>Leather and </a:t>
            </a:r>
            <a:r>
              <a:rPr lang="en-US" dirty="0" err="1">
                <a:solidFill>
                  <a:schemeClr val="dk1"/>
                </a:solidFill>
                <a:latin typeface="Arial"/>
                <a:ea typeface="Arial"/>
                <a:cs typeface="Arial"/>
                <a:sym typeface="Arial"/>
              </a:rPr>
              <a:t>Footwear,etc</a:t>
            </a:r>
            <a:r>
              <a:rPr lang="en-US" dirty="0">
                <a:solidFill>
                  <a:schemeClr val="dk1"/>
                </a:solidFill>
                <a:latin typeface="Arial"/>
                <a:ea typeface="Arial"/>
                <a:cs typeface="Arial"/>
                <a:sym typeface="Arial"/>
              </a:rPr>
              <a:t>.</a:t>
            </a:r>
          </a:p>
        </p:txBody>
      </p:sp>
      <p:sp>
        <p:nvSpPr>
          <p:cNvPr id="4" name="TextBox 3">
            <a:extLst>
              <a:ext uri="{FF2B5EF4-FFF2-40B4-BE49-F238E27FC236}">
                <a16:creationId xmlns:a16="http://schemas.microsoft.com/office/drawing/2014/main" id="{C870BA35-1278-CC19-741C-BBB0042D1043}"/>
              </a:ext>
            </a:extLst>
          </p:cNvPr>
          <p:cNvSpPr txBox="1"/>
          <p:nvPr/>
        </p:nvSpPr>
        <p:spPr>
          <a:xfrm>
            <a:off x="1975104" y="658368"/>
            <a:ext cx="5961888" cy="646331"/>
          </a:xfrm>
          <a:prstGeom prst="rect">
            <a:avLst/>
          </a:prstGeom>
          <a:noFill/>
        </p:spPr>
        <p:txBody>
          <a:bodyPr wrap="square" rtlCol="0">
            <a:spAutoFit/>
          </a:bodyPr>
          <a:lstStyle/>
          <a:p>
            <a:pPr algn="ctr"/>
            <a:r>
              <a:rPr lang="en-IN" sz="3600" b="1" dirty="0">
                <a:solidFill>
                  <a:schemeClr val="accent1"/>
                </a:solidFill>
              </a:rPr>
              <a:t>UK’s Goods Offer to India </a:t>
            </a:r>
            <a:endParaRPr lang="en-IN" sz="3600" dirty="0"/>
          </a:p>
        </p:txBody>
      </p:sp>
    </p:spTree>
    <p:extLst>
      <p:ext uri="{BB962C8B-B14F-4D97-AF65-F5344CB8AC3E}">
        <p14:creationId xmlns:p14="http://schemas.microsoft.com/office/powerpoint/2010/main" val="382344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title"/>
          </p:nvPr>
        </p:nvSpPr>
        <p:spPr>
          <a:xfrm>
            <a:off x="1527048" y="77849"/>
            <a:ext cx="9445752" cy="13593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1"/>
              </a:buClr>
              <a:buSzPts val="4000"/>
              <a:buFont typeface="Arial"/>
              <a:buNone/>
            </a:pPr>
            <a:r>
              <a:rPr lang="en-IN" sz="3600" b="1" dirty="0">
                <a:solidFill>
                  <a:schemeClr val="accent1"/>
                </a:solidFill>
                <a:latin typeface="Arial"/>
                <a:ea typeface="Arial"/>
                <a:cs typeface="Arial"/>
                <a:sym typeface="Arial"/>
              </a:rPr>
              <a:t>Immediate Duty Free Goods and Benefits</a:t>
            </a:r>
            <a:endParaRPr sz="3600" b="1" dirty="0">
              <a:solidFill>
                <a:schemeClr val="accent1"/>
              </a:solidFill>
              <a:latin typeface="Arial"/>
              <a:ea typeface="Arial"/>
              <a:cs typeface="Arial"/>
              <a:sym typeface="Arial"/>
            </a:endParaRPr>
          </a:p>
        </p:txBody>
      </p:sp>
      <p:grpSp>
        <p:nvGrpSpPr>
          <p:cNvPr id="129" name="Google Shape;129;p16"/>
          <p:cNvGrpSpPr/>
          <p:nvPr/>
        </p:nvGrpSpPr>
        <p:grpSpPr>
          <a:xfrm>
            <a:off x="786900" y="1824125"/>
            <a:ext cx="10618163" cy="4336231"/>
            <a:chOff x="0" y="76016"/>
            <a:chExt cx="10618163" cy="3415700"/>
          </a:xfrm>
        </p:grpSpPr>
        <p:sp>
          <p:nvSpPr>
            <p:cNvPr id="130" name="Google Shape;130;p16"/>
            <p:cNvSpPr/>
            <p:nvPr/>
          </p:nvSpPr>
          <p:spPr>
            <a:xfrm>
              <a:off x="51" y="76016"/>
              <a:ext cx="4961734" cy="551465"/>
            </a:xfrm>
            <a:prstGeom prst="rect">
              <a:avLst/>
            </a:prstGeom>
            <a:solidFill>
              <a:srgbClr val="E38310"/>
            </a:solidFill>
            <a:ln w="15875" cap="flat" cmpd="sng">
              <a:solidFill>
                <a:srgbClr val="E383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txBox="1"/>
            <p:nvPr/>
          </p:nvSpPr>
          <p:spPr>
            <a:xfrm>
              <a:off x="51" y="76016"/>
              <a:ext cx="4961734" cy="551465"/>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IN" sz="1900" b="1" i="0" u="sng" strike="noStrike" cap="none">
                  <a:solidFill>
                    <a:schemeClr val="lt1"/>
                  </a:solidFill>
                  <a:latin typeface="Arial"/>
                  <a:ea typeface="Arial"/>
                  <a:cs typeface="Arial"/>
                  <a:sym typeface="Arial"/>
                </a:rPr>
                <a:t>Immediate Duty Free (</a:t>
              </a:r>
              <a:r>
                <a:rPr lang="en-IN" sz="1900" b="1" u="sng">
                  <a:solidFill>
                    <a:schemeClr val="lt1"/>
                  </a:solidFill>
                </a:rPr>
                <a:t>I</a:t>
              </a:r>
              <a:r>
                <a:rPr lang="en-IN" sz="1900" b="1" i="0" u="sng" strike="noStrike" cap="none">
                  <a:solidFill>
                    <a:schemeClr val="lt1"/>
                  </a:solidFill>
                  <a:latin typeface="Arial"/>
                  <a:ea typeface="Arial"/>
                  <a:cs typeface="Arial"/>
                  <a:sym typeface="Arial"/>
                </a:rPr>
                <a:t>ndicative)</a:t>
              </a:r>
              <a:endParaRPr sz="1900" b="1" i="0" u="sng" strike="noStrike" cap="none">
                <a:solidFill>
                  <a:schemeClr val="lt1"/>
                </a:solidFill>
                <a:latin typeface="Arial"/>
                <a:ea typeface="Arial"/>
                <a:cs typeface="Arial"/>
                <a:sym typeface="Arial"/>
              </a:endParaRPr>
            </a:p>
          </p:txBody>
        </p:sp>
        <p:sp>
          <p:nvSpPr>
            <p:cNvPr id="132" name="Google Shape;132;p16"/>
            <p:cNvSpPr/>
            <p:nvPr/>
          </p:nvSpPr>
          <p:spPr>
            <a:xfrm>
              <a:off x="0" y="627481"/>
              <a:ext cx="4961734" cy="2864235"/>
            </a:xfrm>
            <a:prstGeom prst="rect">
              <a:avLst/>
            </a:prstGeom>
            <a:solidFill>
              <a:srgbClr val="F5D7C9">
                <a:alpha val="89803"/>
              </a:srgbClr>
            </a:solidFill>
            <a:ln w="15875" cap="flat" cmpd="sng">
              <a:solidFill>
                <a:srgbClr val="F5D7C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txBox="1"/>
            <p:nvPr/>
          </p:nvSpPr>
          <p:spPr>
            <a:xfrm>
              <a:off x="9" y="627482"/>
              <a:ext cx="4961700" cy="2864100"/>
            </a:xfrm>
            <a:prstGeom prst="rect">
              <a:avLst/>
            </a:prstGeom>
            <a:noFill/>
            <a:ln>
              <a:noFill/>
            </a:ln>
          </p:spPr>
          <p:txBody>
            <a:bodyPr spcFirstLastPara="1" wrap="square" lIns="74675" tIns="74675" rIns="99550" bIns="112000" anchor="t" anchorCtr="0">
              <a:noAutofit/>
            </a:bodyPr>
            <a:lstStyle/>
            <a:p>
              <a:pPr marL="114300" marR="0" lvl="1" indent="-127000" algn="l" rtl="0">
                <a:lnSpc>
                  <a:spcPct val="90000"/>
                </a:lnSpc>
                <a:spcBef>
                  <a:spcPts val="0"/>
                </a:spcBef>
                <a:spcAft>
                  <a:spcPts val="0"/>
                </a:spcAft>
                <a:buClr>
                  <a:schemeClr val="dk1"/>
                </a:buClr>
                <a:buSzPts val="1600"/>
                <a:buFont typeface="Noto Sans Symbols"/>
                <a:buChar char="❑"/>
              </a:pPr>
              <a:r>
                <a:rPr lang="en-IN" sz="1600">
                  <a:solidFill>
                    <a:schemeClr val="dk1"/>
                  </a:solidFill>
                </a:rPr>
                <a:t> </a:t>
              </a:r>
              <a:r>
                <a:rPr lang="en-IN" sz="1600" b="0" i="0" u="none" strike="noStrike" cap="none">
                  <a:solidFill>
                    <a:schemeClr val="dk1"/>
                  </a:solidFill>
                  <a:latin typeface="Arial"/>
                  <a:ea typeface="Arial"/>
                  <a:cs typeface="Arial"/>
                  <a:sym typeface="Arial"/>
                </a:rPr>
                <a:t>Textile and Clothing</a:t>
              </a:r>
              <a:endParaRPr sz="1600"/>
            </a:p>
            <a:p>
              <a:pPr marL="114300" marR="0" lvl="1" indent="-127000" algn="l" rtl="0">
                <a:lnSpc>
                  <a:spcPct val="90000"/>
                </a:lnSpc>
                <a:spcBef>
                  <a:spcPts val="210"/>
                </a:spcBef>
                <a:spcAft>
                  <a:spcPts val="0"/>
                </a:spcAft>
                <a:buClr>
                  <a:schemeClr val="dk1"/>
                </a:buClr>
                <a:buSzPts val="1600"/>
                <a:buFont typeface="Noto Sans Symbols"/>
                <a:buChar char="❑"/>
              </a:pPr>
              <a:r>
                <a:rPr lang="en-IN" sz="1600">
                  <a:solidFill>
                    <a:schemeClr val="dk1"/>
                  </a:solidFill>
                </a:rPr>
                <a:t> </a:t>
              </a:r>
              <a:r>
                <a:rPr lang="en-IN" sz="1600" b="0" i="0" u="none" strike="noStrike" cap="none">
                  <a:solidFill>
                    <a:schemeClr val="dk1"/>
                  </a:solidFill>
                  <a:latin typeface="Arial"/>
                  <a:ea typeface="Arial"/>
                  <a:cs typeface="Arial"/>
                  <a:sym typeface="Arial"/>
                </a:rPr>
                <a:t>Chemicals and Allied</a:t>
              </a:r>
              <a:endParaRPr sz="1600"/>
            </a:p>
            <a:p>
              <a:pPr marL="114300" marR="0" lvl="1" indent="-127000" algn="l" rtl="0">
                <a:lnSpc>
                  <a:spcPct val="90000"/>
                </a:lnSpc>
                <a:spcBef>
                  <a:spcPts val="210"/>
                </a:spcBef>
                <a:spcAft>
                  <a:spcPts val="0"/>
                </a:spcAft>
                <a:buClr>
                  <a:schemeClr val="dk1"/>
                </a:buClr>
                <a:buSzPts val="1600"/>
                <a:buFont typeface="Noto Sans Symbols"/>
                <a:buChar char="❑"/>
              </a:pPr>
              <a:r>
                <a:rPr lang="en-IN" sz="1600">
                  <a:solidFill>
                    <a:schemeClr val="dk1"/>
                  </a:solidFill>
                </a:rPr>
                <a:t> </a:t>
              </a:r>
              <a:r>
                <a:rPr lang="en-IN" sz="1600" b="0" i="0" u="none" strike="noStrike" cap="none">
                  <a:solidFill>
                    <a:schemeClr val="dk1"/>
                  </a:solidFill>
                  <a:latin typeface="Arial"/>
                  <a:ea typeface="Arial"/>
                  <a:cs typeface="Arial"/>
                  <a:sym typeface="Arial"/>
                </a:rPr>
                <a:t>Pharmaceutical  goods</a:t>
              </a:r>
              <a:endParaRPr sz="1600"/>
            </a:p>
            <a:p>
              <a:pPr marL="114300" marR="0" lvl="1" indent="-127000" algn="l" rtl="0">
                <a:lnSpc>
                  <a:spcPct val="90000"/>
                </a:lnSpc>
                <a:spcBef>
                  <a:spcPts val="210"/>
                </a:spcBef>
                <a:spcAft>
                  <a:spcPts val="0"/>
                </a:spcAft>
                <a:buClr>
                  <a:schemeClr val="dk1"/>
                </a:buClr>
                <a:buSzPts val="1600"/>
                <a:buFont typeface="Noto Sans Symbols"/>
                <a:buChar char="❑"/>
              </a:pPr>
              <a:r>
                <a:rPr lang="en-IN" sz="1600">
                  <a:solidFill>
                    <a:schemeClr val="dk1"/>
                  </a:solidFill>
                </a:rPr>
                <a:t> </a:t>
              </a:r>
              <a:r>
                <a:rPr lang="en-IN" sz="1600" b="0" i="0" u="none" strike="noStrike" cap="none">
                  <a:solidFill>
                    <a:schemeClr val="dk1"/>
                  </a:solidFill>
                  <a:latin typeface="Arial"/>
                  <a:ea typeface="Arial"/>
                  <a:cs typeface="Arial"/>
                  <a:sym typeface="Arial"/>
                </a:rPr>
                <a:t>Engineering and Electrical Goods</a:t>
              </a:r>
              <a:endParaRPr sz="1600" b="0" i="0" u="none" strike="noStrike" cap="none">
                <a:solidFill>
                  <a:schemeClr val="dk1"/>
                </a:solidFill>
                <a:latin typeface="Arial"/>
                <a:ea typeface="Arial"/>
                <a:cs typeface="Arial"/>
                <a:sym typeface="Arial"/>
              </a:endParaRPr>
            </a:p>
            <a:p>
              <a:pPr marL="179999" lvl="1" indent="-187325" algn="l" rtl="0">
                <a:lnSpc>
                  <a:spcPct val="90000"/>
                </a:lnSpc>
                <a:spcBef>
                  <a:spcPts val="0"/>
                </a:spcBef>
                <a:spcAft>
                  <a:spcPts val="0"/>
                </a:spcAft>
                <a:buClr>
                  <a:schemeClr val="dk1"/>
                </a:buClr>
                <a:buSzPts val="1600"/>
                <a:buFont typeface="Noto Sans Symbols"/>
                <a:buChar char="❑"/>
              </a:pPr>
              <a:r>
                <a:rPr lang="en-IN" sz="1600">
                  <a:solidFill>
                    <a:schemeClr val="dk1"/>
                  </a:solidFill>
                </a:rPr>
                <a:t>Live animals</a:t>
              </a:r>
              <a:endParaRPr sz="1600">
                <a:solidFill>
                  <a:schemeClr val="dk1"/>
                </a:solidFill>
              </a:endParaRPr>
            </a:p>
            <a:p>
              <a:pPr marL="179999" lvl="1" indent="-187325" algn="l" rtl="0">
                <a:lnSpc>
                  <a:spcPct val="90000"/>
                </a:lnSpc>
                <a:spcBef>
                  <a:spcPts val="210"/>
                </a:spcBef>
                <a:spcAft>
                  <a:spcPts val="0"/>
                </a:spcAft>
                <a:buClr>
                  <a:schemeClr val="dk1"/>
                </a:buClr>
                <a:buSzPts val="1600"/>
                <a:buFont typeface="Noto Sans Symbols"/>
                <a:buChar char="❑"/>
              </a:pPr>
              <a:r>
                <a:rPr lang="en-IN" sz="1600">
                  <a:solidFill>
                    <a:schemeClr val="dk1"/>
                  </a:solidFill>
                </a:rPr>
                <a:t>Carcases or half-Carcases of bovine animals, fresh or chilled</a:t>
              </a:r>
              <a:endParaRPr sz="1600">
                <a:solidFill>
                  <a:schemeClr val="dk1"/>
                </a:solidFill>
              </a:endParaRPr>
            </a:p>
            <a:p>
              <a:pPr marL="179999" lvl="1" indent="-191599" algn="l" rtl="0">
                <a:lnSpc>
                  <a:spcPct val="90000"/>
                </a:lnSpc>
                <a:spcBef>
                  <a:spcPts val="210"/>
                </a:spcBef>
                <a:spcAft>
                  <a:spcPts val="0"/>
                </a:spcAft>
                <a:buClr>
                  <a:schemeClr val="dk1"/>
                </a:buClr>
                <a:buSzPts val="1600"/>
                <a:buFont typeface="Noto Sans Symbols"/>
                <a:buChar char="❑"/>
              </a:pPr>
              <a:r>
                <a:rPr lang="en-IN" sz="1600">
                  <a:solidFill>
                    <a:schemeClr val="dk1"/>
                  </a:solidFill>
                </a:rPr>
                <a:t>Dairy products- Milk and cream, Yogurt, Buttermilk, Whey, natural milk constituents, Natural butter; </a:t>
              </a:r>
              <a:endParaRPr sz="1600">
                <a:solidFill>
                  <a:schemeClr val="dk1"/>
                </a:solidFill>
              </a:endParaRPr>
            </a:p>
            <a:p>
              <a:pPr marL="179999" lvl="1" indent="-187325" algn="l" rtl="0">
                <a:lnSpc>
                  <a:spcPct val="90000"/>
                </a:lnSpc>
                <a:spcBef>
                  <a:spcPts val="210"/>
                </a:spcBef>
                <a:spcAft>
                  <a:spcPts val="0"/>
                </a:spcAft>
                <a:buClr>
                  <a:schemeClr val="dk1"/>
                </a:buClr>
                <a:buSzPts val="1600"/>
                <a:buFont typeface="Noto Sans Symbols"/>
                <a:buChar char="❑"/>
              </a:pPr>
              <a:r>
                <a:rPr lang="en-IN" sz="1600">
                  <a:solidFill>
                    <a:schemeClr val="dk1"/>
                  </a:solidFill>
                </a:rPr>
                <a:t>Fresh or chilled bovine meat, boneless</a:t>
              </a:r>
              <a:endParaRPr sz="1600">
                <a:solidFill>
                  <a:schemeClr val="dk1"/>
                </a:solidFill>
              </a:endParaRPr>
            </a:p>
            <a:p>
              <a:pPr marL="179999" lvl="1" indent="-187325" algn="l" rtl="0">
                <a:lnSpc>
                  <a:spcPct val="90000"/>
                </a:lnSpc>
                <a:spcBef>
                  <a:spcPts val="210"/>
                </a:spcBef>
                <a:spcAft>
                  <a:spcPts val="0"/>
                </a:spcAft>
                <a:buClr>
                  <a:schemeClr val="dk1"/>
                </a:buClr>
                <a:buSzPts val="1600"/>
                <a:buFont typeface="Noto Sans Symbols"/>
                <a:buChar char="❑"/>
              </a:pPr>
              <a:r>
                <a:rPr lang="en-IN" sz="1600">
                  <a:solidFill>
                    <a:schemeClr val="dk1"/>
                  </a:solidFill>
                </a:rPr>
                <a:t>Fresh/chilled lamb/sheep/goat carcases and half-carcases</a:t>
              </a:r>
              <a:endParaRPr sz="1600">
                <a:solidFill>
                  <a:schemeClr val="dk1"/>
                </a:solidFill>
              </a:endParaRPr>
            </a:p>
            <a:p>
              <a:pPr marL="179999" lvl="1" indent="-187325" algn="l" rtl="0">
                <a:lnSpc>
                  <a:spcPct val="90000"/>
                </a:lnSpc>
                <a:spcBef>
                  <a:spcPts val="210"/>
                </a:spcBef>
                <a:spcAft>
                  <a:spcPts val="0"/>
                </a:spcAft>
                <a:buClr>
                  <a:schemeClr val="dk1"/>
                </a:buClr>
                <a:buSzPts val="1600"/>
                <a:buFont typeface="Noto Sans Symbols"/>
                <a:buChar char="❑"/>
              </a:pPr>
              <a:r>
                <a:rPr lang="en-IN" sz="1600">
                  <a:solidFill>
                    <a:schemeClr val="dk1"/>
                  </a:solidFill>
                </a:rPr>
                <a:t>Meat of bovine animals, salted</a:t>
              </a:r>
              <a:endParaRPr sz="1600">
                <a:solidFill>
                  <a:schemeClr val="dk1"/>
                </a:solidFill>
              </a:endParaRPr>
            </a:p>
            <a:p>
              <a:pPr marL="179999" lvl="1" indent="-187325" algn="l" rtl="0">
                <a:lnSpc>
                  <a:spcPct val="90000"/>
                </a:lnSpc>
                <a:spcBef>
                  <a:spcPts val="210"/>
                </a:spcBef>
                <a:spcAft>
                  <a:spcPts val="0"/>
                </a:spcAft>
                <a:buClr>
                  <a:schemeClr val="dk1"/>
                </a:buClr>
                <a:buSzPts val="1600"/>
                <a:buFont typeface="Noto Sans Symbols"/>
                <a:buChar char="❑"/>
              </a:pPr>
              <a:r>
                <a:rPr lang="en-IN" sz="1600">
                  <a:solidFill>
                    <a:schemeClr val="dk1"/>
                  </a:solidFill>
                </a:rPr>
                <a:t>Boneless meat of bovine animals</a:t>
              </a:r>
              <a:endParaRPr sz="1600">
                <a:solidFill>
                  <a:schemeClr val="dk1"/>
                </a:solidFill>
              </a:endParaRPr>
            </a:p>
            <a:p>
              <a:pPr marL="914400" lvl="0" indent="0" algn="l" rtl="0">
                <a:lnSpc>
                  <a:spcPct val="90000"/>
                </a:lnSpc>
                <a:spcBef>
                  <a:spcPts val="210"/>
                </a:spcBef>
                <a:spcAft>
                  <a:spcPts val="0"/>
                </a:spcAft>
                <a:buNone/>
              </a:pPr>
              <a:endParaRPr sz="1600">
                <a:solidFill>
                  <a:schemeClr val="dk1"/>
                </a:solidFill>
              </a:endParaRPr>
            </a:p>
            <a:p>
              <a:pPr marL="0" marR="0" lvl="0" indent="0" algn="l" rtl="0">
                <a:lnSpc>
                  <a:spcPct val="90000"/>
                </a:lnSpc>
                <a:spcBef>
                  <a:spcPts val="210"/>
                </a:spcBef>
                <a:spcAft>
                  <a:spcPts val="0"/>
                </a:spcAft>
                <a:buNone/>
              </a:pPr>
              <a:endParaRPr sz="1600">
                <a:solidFill>
                  <a:schemeClr val="dk1"/>
                </a:solidFill>
              </a:endParaRPr>
            </a:p>
          </p:txBody>
        </p:sp>
        <p:sp>
          <p:nvSpPr>
            <p:cNvPr id="134" name="Google Shape;134;p16"/>
            <p:cNvSpPr/>
            <p:nvPr/>
          </p:nvSpPr>
          <p:spPr>
            <a:xfrm>
              <a:off x="5656429" y="76016"/>
              <a:ext cx="4961734" cy="551465"/>
            </a:xfrm>
            <a:prstGeom prst="rect">
              <a:avLst/>
            </a:prstGeom>
            <a:solidFill>
              <a:srgbClr val="E38310"/>
            </a:solidFill>
            <a:ln w="15875" cap="flat" cmpd="sng">
              <a:solidFill>
                <a:srgbClr val="E3831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IN" sz="1900" b="1" u="sng">
                  <a:solidFill>
                    <a:schemeClr val="lt1"/>
                  </a:solidFill>
                </a:rPr>
                <a:t>Benefit</a:t>
              </a:r>
              <a:endParaRPr sz="1700"/>
            </a:p>
          </p:txBody>
        </p:sp>
        <p:sp>
          <p:nvSpPr>
            <p:cNvPr id="135" name="Google Shape;135;p16"/>
            <p:cNvSpPr/>
            <p:nvPr/>
          </p:nvSpPr>
          <p:spPr>
            <a:xfrm>
              <a:off x="5656429" y="627481"/>
              <a:ext cx="4961734" cy="2864235"/>
            </a:xfrm>
            <a:prstGeom prst="rect">
              <a:avLst/>
            </a:prstGeom>
            <a:solidFill>
              <a:srgbClr val="F5D7C9">
                <a:alpha val="89803"/>
              </a:srgbClr>
            </a:solidFill>
            <a:ln w="15875" cap="flat" cmpd="sng">
              <a:solidFill>
                <a:srgbClr val="F5D7C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txBox="1"/>
            <p:nvPr/>
          </p:nvSpPr>
          <p:spPr>
            <a:xfrm>
              <a:off x="5656429" y="627481"/>
              <a:ext cx="4961734" cy="2864235"/>
            </a:xfrm>
            <a:prstGeom prst="rect">
              <a:avLst/>
            </a:prstGeom>
            <a:noFill/>
            <a:ln>
              <a:noFill/>
            </a:ln>
          </p:spPr>
          <p:txBody>
            <a:bodyPr spcFirstLastPara="1" wrap="square" lIns="74675" tIns="74675" rIns="99550" bIns="112000" anchor="t" anchorCtr="0">
              <a:noAutofit/>
            </a:bodyPr>
            <a:lstStyle/>
            <a:p>
              <a:pPr marL="450000" lvl="1" indent="-295275" algn="l" rtl="0">
                <a:lnSpc>
                  <a:spcPct val="120000"/>
                </a:lnSpc>
                <a:spcBef>
                  <a:spcPts val="0"/>
                </a:spcBef>
                <a:spcAft>
                  <a:spcPts val="0"/>
                </a:spcAft>
                <a:buClr>
                  <a:schemeClr val="dk1"/>
                </a:buClr>
                <a:buSzPts val="1650"/>
                <a:buChar char="•"/>
              </a:pPr>
              <a:r>
                <a:rPr lang="en-IN" sz="1650">
                  <a:solidFill>
                    <a:schemeClr val="dk1"/>
                  </a:solidFill>
                </a:rPr>
                <a:t>The CETA ensures comprehensive market access for goods across most sectors, fully addressing India’s export interests.</a:t>
              </a:r>
              <a:endParaRPr sz="1650">
                <a:solidFill>
                  <a:schemeClr val="dk1"/>
                </a:solidFill>
              </a:endParaRPr>
            </a:p>
            <a:p>
              <a:pPr marL="914400" lvl="0" indent="0" algn="l" rtl="0">
                <a:lnSpc>
                  <a:spcPct val="120000"/>
                </a:lnSpc>
                <a:spcBef>
                  <a:spcPts val="0"/>
                </a:spcBef>
                <a:spcAft>
                  <a:spcPts val="0"/>
                </a:spcAft>
                <a:buNone/>
              </a:pPr>
              <a:endParaRPr sz="1650">
                <a:solidFill>
                  <a:schemeClr val="dk1"/>
                </a:solidFill>
              </a:endParaRPr>
            </a:p>
            <a:p>
              <a:pPr marL="450000" lvl="1" indent="-295275" algn="l" rtl="0">
                <a:lnSpc>
                  <a:spcPct val="120000"/>
                </a:lnSpc>
                <a:spcBef>
                  <a:spcPts val="300"/>
                </a:spcBef>
                <a:spcAft>
                  <a:spcPts val="0"/>
                </a:spcAft>
                <a:buClr>
                  <a:schemeClr val="dk1"/>
                </a:buClr>
                <a:buSzPts val="1650"/>
                <a:buChar char="•"/>
              </a:pPr>
              <a:r>
                <a:rPr lang="en-IN" sz="1650" b="1">
                  <a:solidFill>
                    <a:schemeClr val="dk1"/>
                  </a:solidFill>
                </a:rPr>
                <a:t>The CETA will make Indian goods more competitive compared to UK’s other major sources of imports such as China (12.1%), US (11.3%) and Germany (9.4%), among others.</a:t>
              </a:r>
              <a:endParaRPr sz="1650" b="1">
                <a:solidFill>
                  <a:schemeClr val="dk1"/>
                </a:solidFill>
              </a:endParaRPr>
            </a:p>
          </p:txBody>
        </p:sp>
      </p:gr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423</TotalTime>
  <Words>2706</Words>
  <Application>Microsoft Office PowerPoint</Application>
  <PresentationFormat>Widescreen</PresentationFormat>
  <Paragraphs>214</Paragraphs>
  <Slides>27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Calisto MT</vt:lpstr>
      <vt:lpstr>Footlight MT Light</vt:lpstr>
      <vt:lpstr>Noto Sans Symbols</vt:lpstr>
      <vt:lpstr>Times New Roman</vt:lpstr>
      <vt:lpstr>Retrospect</vt:lpstr>
      <vt:lpstr>  INDIA – UK  Comprehensive Economic and Trade Agreement (CETA)</vt:lpstr>
      <vt:lpstr>PowerPoint Presentation</vt:lpstr>
      <vt:lpstr>India-UK Comprehensive Economic and Trade Agreement (CETA)</vt:lpstr>
      <vt:lpstr>India-UK Comprehensive Economic and Trade Agreement (CETA)- Key Highlights</vt:lpstr>
      <vt:lpstr>India-UK Comprehensive Economic and Trade Agreement (CETA)- Key Highlights</vt:lpstr>
      <vt:lpstr>India-UK Comprehensive Economic and Trade Agreement (CETA)</vt:lpstr>
      <vt:lpstr>UK - Our trading partner of choice</vt:lpstr>
      <vt:lpstr>PowerPoint Presentation</vt:lpstr>
      <vt:lpstr>Immediate Duty Free Goods and Benefits</vt:lpstr>
      <vt:lpstr>India’s Goods Offer to UK </vt:lpstr>
      <vt:lpstr>India’s Goods Offer to UK </vt:lpstr>
      <vt:lpstr>PowerPoint Presentation</vt:lpstr>
      <vt:lpstr>Sectors with the Most Gains</vt:lpstr>
      <vt:lpstr>Sectors with the Most Gains</vt:lpstr>
      <vt:lpstr>Sectors with the Most Gains</vt:lpstr>
      <vt:lpstr>Sectors with the Most Gains</vt:lpstr>
      <vt:lpstr>Sectors with the Most Gains</vt:lpstr>
      <vt:lpstr>Sectors with the Most Gains</vt:lpstr>
      <vt:lpstr>India – UK CETA: Boosting Trade in Services – shorten to specific bullets</vt:lpstr>
      <vt:lpstr>India – UK CETA: Boosting Trade in Services</vt:lpstr>
      <vt:lpstr>Benefits to Sections of Society</vt:lpstr>
      <vt:lpstr>Benefits to Sections of Society</vt:lpstr>
      <vt:lpstr>Benefits to Sections of Society</vt:lpstr>
      <vt:lpstr>Benefits to Sections of Society</vt:lpstr>
      <vt:lpstr>Overall Economic Impact</vt:lpstr>
      <vt:lpstr>Strategic Significance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to Sectors and Sections of Society  INDIA – UK  Comprehensive Economic and Trade Agreement (CETA)</dc:title>
  <dc:creator>Administrator</dc:creator>
  <cp:lastModifiedBy>Rohit Soni</cp:lastModifiedBy>
  <cp:revision>30</cp:revision>
  <dcterms:modified xsi:type="dcterms:W3CDTF">2025-08-05T06:52:09Z</dcterms:modified>
</cp:coreProperties>
</file>