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90" r:id="rId3"/>
    <p:sldId id="524" r:id="rId4"/>
    <p:sldId id="623" r:id="rId5"/>
    <p:sldId id="629" r:id="rId6"/>
    <p:sldId id="632" r:id="rId7"/>
    <p:sldId id="633" r:id="rId8"/>
    <p:sldId id="634" r:id="rId9"/>
    <p:sldId id="635" r:id="rId10"/>
    <p:sldId id="636" r:id="rId11"/>
    <p:sldId id="638" r:id="rId12"/>
    <p:sldId id="637" r:id="rId13"/>
    <p:sldId id="503" r:id="rId14"/>
    <p:sldId id="578" r:id="rId15"/>
    <p:sldId id="517" r:id="rId16"/>
    <p:sldId id="625" r:id="rId17"/>
    <p:sldId id="626" r:id="rId18"/>
    <p:sldId id="627" r:id="rId19"/>
    <p:sldId id="567" r:id="rId20"/>
    <p:sldId id="359" r:id="rId21"/>
    <p:sldId id="624" r:id="rId22"/>
    <p:sldId id="510" r:id="rId23"/>
    <p:sldId id="513" r:id="rId24"/>
    <p:sldId id="631" r:id="rId25"/>
    <p:sldId id="630" r:id="rId26"/>
    <p:sldId id="619" r:id="rId27"/>
    <p:sldId id="529" r:id="rId28"/>
    <p:sldId id="523" r:id="rId29"/>
    <p:sldId id="577" r:id="rId30"/>
    <p:sldId id="395" r:id="rId31"/>
    <p:sldId id="639" r:id="rId32"/>
    <p:sldId id="640" r:id="rId33"/>
    <p:sldId id="647" r:id="rId34"/>
    <p:sldId id="649" r:id="rId35"/>
    <p:sldId id="650" r:id="rId36"/>
    <p:sldId id="651" r:id="rId37"/>
    <p:sldId id="504" r:id="rId38"/>
    <p:sldId id="317" r:id="rId3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44" autoAdjust="0"/>
    <p:restoredTop sz="95514"/>
  </p:normalViewPr>
  <p:slideViewPr>
    <p:cSldViewPr snapToGrid="0">
      <p:cViewPr varScale="1">
        <p:scale>
          <a:sx n="17" d="100"/>
          <a:sy n="17" d="100"/>
        </p:scale>
        <p:origin x="208" y="18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K MITTAL" userId="5480834573f4f864" providerId="LiveId" clId="{C784221B-43D9-7F45-B6E8-E68C1C19EBBE}"/>
    <pc:docChg chg="modSld">
      <pc:chgData name="JK MITTAL" userId="5480834573f4f864" providerId="LiveId" clId="{C784221B-43D9-7F45-B6E8-E68C1C19EBBE}" dt="2023-10-07T08:11:23.877" v="0" actId="1076"/>
      <pc:docMkLst>
        <pc:docMk/>
      </pc:docMkLst>
      <pc:sldChg chg="modSp">
        <pc:chgData name="JK MITTAL" userId="5480834573f4f864" providerId="LiveId" clId="{C784221B-43D9-7F45-B6E8-E68C1C19EBBE}" dt="2023-10-07T08:11:23.877" v="0" actId="1076"/>
        <pc:sldMkLst>
          <pc:docMk/>
          <pc:sldMk cId="1690613076" sldId="521"/>
        </pc:sldMkLst>
        <pc:spChg chg="mod">
          <ac:chgData name="JK MITTAL" userId="5480834573f4f864" providerId="LiveId" clId="{C784221B-43D9-7F45-B6E8-E68C1C19EBBE}" dt="2023-10-07T08:11:23.877" v="0" actId="1076"/>
          <ac:spMkLst>
            <pc:docMk/>
            <pc:sldMk cId="1690613076" sldId="521"/>
            <ac:spMk id="3" creationId="{3B8A628C-EB59-9558-6E3D-957D2447D824}"/>
          </ac:spMkLst>
        </pc:spChg>
      </pc:sldChg>
    </pc:docChg>
  </pc:docChgLst>
  <pc:docChgLst>
    <pc:chgData name="JK MITTAL" userId="5480834573f4f864" providerId="LiveId" clId="{42BADB13-5B87-5546-BEAB-88FB9F6FA095}"/>
    <pc:docChg chg="custSel addSld delSld modSld sldOrd">
      <pc:chgData name="JK MITTAL" userId="5480834573f4f864" providerId="LiveId" clId="{42BADB13-5B87-5546-BEAB-88FB9F6FA095}" dt="2023-07-19T06:41:13.670" v="383" actId="27636"/>
      <pc:docMkLst>
        <pc:docMk/>
      </pc:docMkLst>
      <pc:sldChg chg="modSp mod">
        <pc:chgData name="JK MITTAL" userId="5480834573f4f864" providerId="LiveId" clId="{42BADB13-5B87-5546-BEAB-88FB9F6FA095}" dt="2023-07-19T06:28:07.670" v="187" actId="20577"/>
        <pc:sldMkLst>
          <pc:docMk/>
          <pc:sldMk cId="0" sldId="256"/>
        </pc:sldMkLst>
        <pc:spChg chg="mod">
          <ac:chgData name="JK MITTAL" userId="5480834573f4f864" providerId="LiveId" clId="{42BADB13-5B87-5546-BEAB-88FB9F6FA095}" dt="2023-07-19T06:28:07.670" v="187" actId="20577"/>
          <ac:spMkLst>
            <pc:docMk/>
            <pc:sldMk cId="0" sldId="256"/>
            <ac:spMk id="2" creationId="{0DAB3C9F-B187-5387-633A-2980F27BC5CD}"/>
          </ac:spMkLst>
        </pc:spChg>
      </pc:sldChg>
      <pc:sldChg chg="modSp add mod">
        <pc:chgData name="JK MITTAL" userId="5480834573f4f864" providerId="LiveId" clId="{42BADB13-5B87-5546-BEAB-88FB9F6FA095}" dt="2023-07-19T06:31:02.648" v="190" actId="27636"/>
        <pc:sldMkLst>
          <pc:docMk/>
          <pc:sldMk cId="2033101310" sldId="297"/>
        </pc:sldMkLst>
        <pc:spChg chg="mod">
          <ac:chgData name="JK MITTAL" userId="5480834573f4f864" providerId="LiveId" clId="{42BADB13-5B87-5546-BEAB-88FB9F6FA095}" dt="2023-07-19T06:31:02.648" v="190" actId="27636"/>
          <ac:spMkLst>
            <pc:docMk/>
            <pc:sldMk cId="2033101310" sldId="297"/>
            <ac:spMk id="2" creationId="{AED143E1-3958-2100-F245-06491605547E}"/>
          </ac:spMkLst>
        </pc:spChg>
      </pc:sldChg>
      <pc:sldChg chg="modSp add mod">
        <pc:chgData name="JK MITTAL" userId="5480834573f4f864" providerId="LiveId" clId="{42BADB13-5B87-5546-BEAB-88FB9F6FA095}" dt="2023-07-19T06:31:02.696" v="192" actId="27636"/>
        <pc:sldMkLst>
          <pc:docMk/>
          <pc:sldMk cId="1933345395" sldId="306"/>
        </pc:sldMkLst>
        <pc:spChg chg="mod">
          <ac:chgData name="JK MITTAL" userId="5480834573f4f864" providerId="LiveId" clId="{42BADB13-5B87-5546-BEAB-88FB9F6FA095}" dt="2023-07-19T06:31:02.696" v="192" actId="27636"/>
          <ac:spMkLst>
            <pc:docMk/>
            <pc:sldMk cId="1933345395" sldId="306"/>
            <ac:spMk id="3" creationId="{5152B7A4-EA3F-5D48-8402-4C94ACEF064E}"/>
          </ac:spMkLst>
        </pc:spChg>
      </pc:sldChg>
      <pc:sldChg chg="del">
        <pc:chgData name="JK MITTAL" userId="5480834573f4f864" providerId="LiveId" clId="{42BADB13-5B87-5546-BEAB-88FB9F6FA095}" dt="2023-07-19T06:30:49.795" v="188" actId="2696"/>
        <pc:sldMkLst>
          <pc:docMk/>
          <pc:sldMk cId="4118725342" sldId="309"/>
        </pc:sldMkLst>
        <pc:spChg chg="mod">
          <ac:chgData name="JK MITTAL" userId="5480834573f4f864" providerId="LiveId" clId="{42BADB13-5B87-5546-BEAB-88FB9F6FA095}" dt="2023-07-19T06:31:02.680" v="191" actId="27636"/>
          <ac:spMkLst>
            <pc:docMk/>
            <pc:sldMk cId="4118725342" sldId="309"/>
            <ac:spMk id="3" creationId="{19AEDD23-D851-3E9D-3152-58FE479D9847}"/>
          </ac:spMkLst>
        </pc:spChg>
      </pc:sldChg>
      <pc:sldChg chg="modSp mod">
        <pc:chgData name="JK MITTAL" userId="5480834573f4f864" providerId="LiveId" clId="{42BADB13-5B87-5546-BEAB-88FB9F6FA095}" dt="2023-07-19T06:31:02.856" v="200" actId="27636"/>
        <pc:sldMkLst>
          <pc:docMk/>
          <pc:sldMk cId="0" sldId="315"/>
        </pc:sldMkLst>
        <pc:spChg chg="mod">
          <ac:chgData name="JK MITTAL" userId="5480834573f4f864" providerId="LiveId" clId="{42BADB13-5B87-5546-BEAB-88FB9F6FA095}" dt="2023-07-19T06:31:02.856" v="200" actId="27636"/>
          <ac:spMkLst>
            <pc:docMk/>
            <pc:sldMk cId="0" sldId="315"/>
            <ac:spMk id="2" creationId="{44F6C05E-F694-0ACE-13A6-3076F2E5A8CA}"/>
          </ac:spMkLst>
        </pc:spChg>
        <pc:spChg chg="mod">
          <ac:chgData name="JK MITTAL" userId="5480834573f4f864" providerId="LiveId" clId="{42BADB13-5B87-5546-BEAB-88FB9F6FA095}" dt="2023-07-19T06:31:02.854" v="199" actId="27636"/>
          <ac:spMkLst>
            <pc:docMk/>
            <pc:sldMk cId="0" sldId="315"/>
            <ac:spMk id="3" creationId="{FF987819-C4A8-D02C-DBB6-312E251F735A}"/>
          </ac:spMkLst>
        </pc:spChg>
      </pc:sldChg>
      <pc:sldChg chg="modSp mod">
        <pc:chgData name="JK MITTAL" userId="5480834573f4f864" providerId="LiveId" clId="{42BADB13-5B87-5546-BEAB-88FB9F6FA095}" dt="2023-07-19T06:31:02.845" v="198" actId="27636"/>
        <pc:sldMkLst>
          <pc:docMk/>
          <pc:sldMk cId="0" sldId="321"/>
        </pc:sldMkLst>
        <pc:spChg chg="mod">
          <ac:chgData name="JK MITTAL" userId="5480834573f4f864" providerId="LiveId" clId="{42BADB13-5B87-5546-BEAB-88FB9F6FA095}" dt="2023-07-19T06:31:02.837" v="197" actId="27636"/>
          <ac:spMkLst>
            <pc:docMk/>
            <pc:sldMk cId="0" sldId="321"/>
            <ac:spMk id="2" creationId="{D5CD442A-5001-7840-BE72-94BE2E78C033}"/>
          </ac:spMkLst>
        </pc:spChg>
        <pc:spChg chg="mod">
          <ac:chgData name="JK MITTAL" userId="5480834573f4f864" providerId="LiveId" clId="{42BADB13-5B87-5546-BEAB-88FB9F6FA095}" dt="2023-07-19T06:31:02.845" v="198" actId="27636"/>
          <ac:spMkLst>
            <pc:docMk/>
            <pc:sldMk cId="0" sldId="321"/>
            <ac:spMk id="3" creationId="{B96E197A-287B-88FC-0921-858E63ADFC57}"/>
          </ac:spMkLst>
        </pc:spChg>
      </pc:sldChg>
      <pc:sldChg chg="del">
        <pc:chgData name="JK MITTAL" userId="5480834573f4f864" providerId="LiveId" clId="{42BADB13-5B87-5546-BEAB-88FB9F6FA095}" dt="2023-07-19T06:30:49.795" v="188" actId="2696"/>
        <pc:sldMkLst>
          <pc:docMk/>
          <pc:sldMk cId="2108056906" sldId="357"/>
        </pc:sldMkLst>
      </pc:sldChg>
      <pc:sldChg chg="add">
        <pc:chgData name="JK MITTAL" userId="5480834573f4f864" providerId="LiveId" clId="{42BADB13-5B87-5546-BEAB-88FB9F6FA095}" dt="2023-07-19T06:31:02.569" v="189"/>
        <pc:sldMkLst>
          <pc:docMk/>
          <pc:sldMk cId="3112318622" sldId="358"/>
        </pc:sldMkLst>
      </pc:sldChg>
      <pc:sldChg chg="modSp mod">
        <pc:chgData name="JK MITTAL" userId="5480834573f4f864" providerId="LiveId" clId="{42BADB13-5B87-5546-BEAB-88FB9F6FA095}" dt="2023-07-19T06:31:02.913" v="202" actId="27636"/>
        <pc:sldMkLst>
          <pc:docMk/>
          <pc:sldMk cId="0" sldId="435"/>
        </pc:sldMkLst>
        <pc:spChg chg="mod">
          <ac:chgData name="JK MITTAL" userId="5480834573f4f864" providerId="LiveId" clId="{42BADB13-5B87-5546-BEAB-88FB9F6FA095}" dt="2023-07-19T06:31:02.860" v="201" actId="27636"/>
          <ac:spMkLst>
            <pc:docMk/>
            <pc:sldMk cId="0" sldId="435"/>
            <ac:spMk id="2" creationId="{982C2FD6-3D0B-7CE1-1012-1572155E63A4}"/>
          </ac:spMkLst>
        </pc:spChg>
        <pc:spChg chg="mod">
          <ac:chgData name="JK MITTAL" userId="5480834573f4f864" providerId="LiveId" clId="{42BADB13-5B87-5546-BEAB-88FB9F6FA095}" dt="2023-07-19T06:31:02.913" v="202" actId="27636"/>
          <ac:spMkLst>
            <pc:docMk/>
            <pc:sldMk cId="0" sldId="435"/>
            <ac:spMk id="3" creationId="{9928838D-8B22-AD07-56A2-14FEECBCB40D}"/>
          </ac:spMkLst>
        </pc:spChg>
      </pc:sldChg>
      <pc:sldChg chg="modSp mod">
        <pc:chgData name="JK MITTAL" userId="5480834573f4f864" providerId="LiveId" clId="{42BADB13-5B87-5546-BEAB-88FB9F6FA095}" dt="2023-07-19T06:31:03.047" v="203" actId="27636"/>
        <pc:sldMkLst>
          <pc:docMk/>
          <pc:sldMk cId="0" sldId="472"/>
        </pc:sldMkLst>
        <pc:spChg chg="mod">
          <ac:chgData name="JK MITTAL" userId="5480834573f4f864" providerId="LiveId" clId="{42BADB13-5B87-5546-BEAB-88FB9F6FA095}" dt="2023-07-19T06:31:03.047" v="203" actId="27636"/>
          <ac:spMkLst>
            <pc:docMk/>
            <pc:sldMk cId="0" sldId="472"/>
            <ac:spMk id="3" creationId="{D07430F8-4E1D-BDCE-F5E4-162CAEC6CF72}"/>
          </ac:spMkLst>
        </pc:spChg>
      </pc:sldChg>
      <pc:sldChg chg="modSp mod">
        <pc:chgData name="JK MITTAL" userId="5480834573f4f864" providerId="LiveId" clId="{42BADB13-5B87-5546-BEAB-88FB9F6FA095}" dt="2023-07-19T06:31:02.833" v="196" actId="27636"/>
        <pc:sldMkLst>
          <pc:docMk/>
          <pc:sldMk cId="0" sldId="501"/>
        </pc:sldMkLst>
        <pc:spChg chg="mod">
          <ac:chgData name="JK MITTAL" userId="5480834573f4f864" providerId="LiveId" clId="{42BADB13-5B87-5546-BEAB-88FB9F6FA095}" dt="2023-07-19T06:31:02.808" v="195" actId="27636"/>
          <ac:spMkLst>
            <pc:docMk/>
            <pc:sldMk cId="0" sldId="501"/>
            <ac:spMk id="2" creationId="{C195882F-03D8-791E-EB4F-21AAA201855A}"/>
          </ac:spMkLst>
        </pc:spChg>
        <pc:spChg chg="mod">
          <ac:chgData name="JK MITTAL" userId="5480834573f4f864" providerId="LiveId" clId="{42BADB13-5B87-5546-BEAB-88FB9F6FA095}" dt="2023-07-19T06:31:02.833" v="196" actId="27636"/>
          <ac:spMkLst>
            <pc:docMk/>
            <pc:sldMk cId="0" sldId="501"/>
            <ac:spMk id="3" creationId="{5CDC7005-4BB2-0457-2F9D-3A2A2D6DF658}"/>
          </ac:spMkLst>
        </pc:spChg>
      </pc:sldChg>
      <pc:sldChg chg="modSp mod">
        <pc:chgData name="JK MITTAL" userId="5480834573f4f864" providerId="LiveId" clId="{42BADB13-5B87-5546-BEAB-88FB9F6FA095}" dt="2023-07-19T06:31:02.803" v="194" actId="27636"/>
        <pc:sldMkLst>
          <pc:docMk/>
          <pc:sldMk cId="0" sldId="506"/>
        </pc:sldMkLst>
        <pc:spChg chg="mod">
          <ac:chgData name="JK MITTAL" userId="5480834573f4f864" providerId="LiveId" clId="{42BADB13-5B87-5546-BEAB-88FB9F6FA095}" dt="2023-07-19T06:31:02.803" v="194" actId="27636"/>
          <ac:spMkLst>
            <pc:docMk/>
            <pc:sldMk cId="0" sldId="506"/>
            <ac:spMk id="2" creationId="{D5F1F450-EA8C-F208-3485-B93819DE4A02}"/>
          </ac:spMkLst>
        </pc:spChg>
      </pc:sldChg>
      <pc:sldChg chg="modSp mod">
        <pc:chgData name="JK MITTAL" userId="5480834573f4f864" providerId="LiveId" clId="{42BADB13-5B87-5546-BEAB-88FB9F6FA095}" dt="2023-07-19T06:31:02.766" v="193" actId="27636"/>
        <pc:sldMkLst>
          <pc:docMk/>
          <pc:sldMk cId="0" sldId="519"/>
        </pc:sldMkLst>
        <pc:spChg chg="mod">
          <ac:chgData name="JK MITTAL" userId="5480834573f4f864" providerId="LiveId" clId="{42BADB13-5B87-5546-BEAB-88FB9F6FA095}" dt="2023-07-19T06:31:02.766" v="193" actId="27636"/>
          <ac:spMkLst>
            <pc:docMk/>
            <pc:sldMk cId="0" sldId="519"/>
            <ac:spMk id="3" creationId="{36D9C7E6-A190-BC52-87D7-1DA75EDD3971}"/>
          </ac:spMkLst>
        </pc:spChg>
      </pc:sldChg>
      <pc:sldChg chg="del">
        <pc:chgData name="JK MITTAL" userId="5480834573f4f864" providerId="LiveId" clId="{42BADB13-5B87-5546-BEAB-88FB9F6FA095}" dt="2023-07-19T06:31:28.349" v="204" actId="2696"/>
        <pc:sldMkLst>
          <pc:docMk/>
          <pc:sldMk cId="2849567560" sldId="520"/>
        </pc:sldMkLst>
      </pc:sldChg>
      <pc:sldChg chg="del">
        <pc:chgData name="JK MITTAL" userId="5480834573f4f864" providerId="LiveId" clId="{42BADB13-5B87-5546-BEAB-88FB9F6FA095}" dt="2023-07-19T06:31:28.349" v="204" actId="2696"/>
        <pc:sldMkLst>
          <pc:docMk/>
          <pc:sldMk cId="1690613076" sldId="521"/>
        </pc:sldMkLst>
      </pc:sldChg>
      <pc:sldChg chg="modSp add mod">
        <pc:chgData name="JK MITTAL" userId="5480834573f4f864" providerId="LiveId" clId="{42BADB13-5B87-5546-BEAB-88FB9F6FA095}" dt="2023-07-19T06:36:42.269" v="291" actId="20577"/>
        <pc:sldMkLst>
          <pc:docMk/>
          <pc:sldMk cId="4004483063" sldId="522"/>
        </pc:sldMkLst>
        <pc:spChg chg="mod">
          <ac:chgData name="JK MITTAL" userId="5480834573f4f864" providerId="LiveId" clId="{42BADB13-5B87-5546-BEAB-88FB9F6FA095}" dt="2023-07-19T06:36:42.269" v="291" actId="20577"/>
          <ac:spMkLst>
            <pc:docMk/>
            <pc:sldMk cId="4004483063" sldId="522"/>
            <ac:spMk id="3" creationId="{35FDD689-8897-9F91-5AE5-F71E84697ED5}"/>
          </ac:spMkLst>
        </pc:spChg>
      </pc:sldChg>
      <pc:sldChg chg="modSp add mod">
        <pc:chgData name="JK MITTAL" userId="5480834573f4f864" providerId="LiveId" clId="{42BADB13-5B87-5546-BEAB-88FB9F6FA095}" dt="2023-07-19T06:38:14.767" v="354"/>
        <pc:sldMkLst>
          <pc:docMk/>
          <pc:sldMk cId="4211353064" sldId="523"/>
        </pc:sldMkLst>
        <pc:spChg chg="mod">
          <ac:chgData name="JK MITTAL" userId="5480834573f4f864" providerId="LiveId" clId="{42BADB13-5B87-5546-BEAB-88FB9F6FA095}" dt="2023-07-19T06:38:14.767" v="354"/>
          <ac:spMkLst>
            <pc:docMk/>
            <pc:sldMk cId="4211353064" sldId="523"/>
            <ac:spMk id="3" creationId="{35FDD689-8897-9F91-5AE5-F71E84697ED5}"/>
          </ac:spMkLst>
        </pc:spChg>
      </pc:sldChg>
      <pc:sldChg chg="modSp add mod">
        <pc:chgData name="JK MITTAL" userId="5480834573f4f864" providerId="LiveId" clId="{42BADB13-5B87-5546-BEAB-88FB9F6FA095}" dt="2023-07-19T06:39:49.689" v="367" actId="20577"/>
        <pc:sldMkLst>
          <pc:docMk/>
          <pc:sldMk cId="3776613670" sldId="524"/>
        </pc:sldMkLst>
        <pc:spChg chg="mod">
          <ac:chgData name="JK MITTAL" userId="5480834573f4f864" providerId="LiveId" clId="{42BADB13-5B87-5546-BEAB-88FB9F6FA095}" dt="2023-07-19T06:39:49.689" v="367" actId="20577"/>
          <ac:spMkLst>
            <pc:docMk/>
            <pc:sldMk cId="3776613670" sldId="524"/>
            <ac:spMk id="3" creationId="{1544611A-ECB3-733E-5145-9F7318C2C29C}"/>
          </ac:spMkLst>
        </pc:spChg>
      </pc:sldChg>
      <pc:sldChg chg="modSp add mod">
        <pc:chgData name="JK MITTAL" userId="5480834573f4f864" providerId="LiveId" clId="{42BADB13-5B87-5546-BEAB-88FB9F6FA095}" dt="2023-07-19T06:41:13.670" v="383" actId="27636"/>
        <pc:sldMkLst>
          <pc:docMk/>
          <pc:sldMk cId="1263330713" sldId="525"/>
        </pc:sldMkLst>
        <pc:spChg chg="mod">
          <ac:chgData name="JK MITTAL" userId="5480834573f4f864" providerId="LiveId" clId="{42BADB13-5B87-5546-BEAB-88FB9F6FA095}" dt="2023-07-19T06:41:13.670" v="383" actId="27636"/>
          <ac:spMkLst>
            <pc:docMk/>
            <pc:sldMk cId="1263330713" sldId="525"/>
            <ac:spMk id="3" creationId="{1544611A-ECB3-733E-5145-9F7318C2C2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F33DC8-1F60-6E24-5E23-CF6B27A8D3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A5036EE-88F6-3F75-AFF3-92F3C967604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A9B462D-0108-4C84-8415-44BB9CEF3753}" type="datetimeFigureOut">
              <a:rPr lang="en-US"/>
              <a:pPr>
                <a:defRPr/>
              </a:pPr>
              <a:t>8/2/25</a:t>
            </a:fld>
            <a:endParaRPr lang="en-US"/>
          </a:p>
        </p:txBody>
      </p:sp>
      <p:sp>
        <p:nvSpPr>
          <p:cNvPr id="4" name="Slide Image Placeholder 3">
            <a:extLst>
              <a:ext uri="{FF2B5EF4-FFF2-40B4-BE49-F238E27FC236}">
                <a16:creationId xmlns:a16="http://schemas.microsoft.com/office/drawing/2014/main" id="{5EEBBF59-117F-6157-B8B1-F190866B8E8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7FC2507-0FE7-8C23-A877-9557D599CB9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46CB9B4D-5B98-72BC-2275-2B7E33E286B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7954DC1-CA07-E9C6-4C1B-519FDF80472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E154DD7-B54F-4504-9447-9033F7B618F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787274-35D0-B003-723A-E220D766D1B3}"/>
              </a:ext>
            </a:extLst>
          </p:cNvPr>
          <p:cNvSpPr/>
          <p:nvPr/>
        </p:nvSpPr>
        <p:spPr>
          <a:xfrm>
            <a:off x="0" y="0"/>
            <a:ext cx="12192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Oval 5">
            <a:extLst>
              <a:ext uri="{FF2B5EF4-FFF2-40B4-BE49-F238E27FC236}">
                <a16:creationId xmlns:a16="http://schemas.microsoft.com/office/drawing/2014/main" id="{028B4E99-9255-FE4D-110A-A14DD8BAEA40}"/>
              </a:ext>
            </a:extLst>
          </p:cNvPr>
          <p:cNvSpPr/>
          <p:nvPr/>
        </p:nvSpPr>
        <p:spPr>
          <a:xfrm>
            <a:off x="0" y="0"/>
            <a:ext cx="12192000" cy="4572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15F2DE-F588-835D-2F24-C53CFAEB3588}"/>
              </a:ext>
            </a:extLst>
          </p:cNvPr>
          <p:cNvCxnSpPr/>
          <p:nvPr/>
        </p:nvCxnSpPr>
        <p:spPr>
          <a:xfrm flipV="1">
            <a:off x="8386763"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4960137"/>
            <a:ext cx="7772400" cy="1463040"/>
          </a:xfrm>
        </p:spPr>
        <p:txBody>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D9CD7962-84B9-AAF9-1381-9D78A6E084C2}"/>
              </a:ext>
            </a:extLst>
          </p:cNvPr>
          <p:cNvSpPr>
            <a:spLocks noGrp="1"/>
          </p:cNvSpPr>
          <p:nvPr>
            <p:ph type="dt" sz="half" idx="10"/>
          </p:nvPr>
        </p:nvSpPr>
        <p:spPr/>
        <p:txBody>
          <a:bodyPr/>
          <a:lstStyle>
            <a:lvl1pPr algn="l">
              <a:defRPr smtClean="0"/>
            </a:lvl1pPr>
          </a:lstStyle>
          <a:p>
            <a:pPr>
              <a:defRPr/>
            </a:pPr>
            <a:fld id="{F348A3F9-5B2A-4978-A73C-9CBE806C2833}" type="datetimeFigureOut">
              <a:rPr lang="en-US"/>
              <a:pPr>
                <a:defRPr/>
              </a:pPr>
              <a:t>8/2/25</a:t>
            </a:fld>
            <a:endParaRPr lang="en-US"/>
          </a:p>
        </p:txBody>
      </p:sp>
      <p:sp>
        <p:nvSpPr>
          <p:cNvPr id="8" name="Footer Placeholder 4">
            <a:extLst>
              <a:ext uri="{FF2B5EF4-FFF2-40B4-BE49-F238E27FC236}">
                <a16:creationId xmlns:a16="http://schemas.microsoft.com/office/drawing/2014/main" id="{946982BB-7115-3492-34B8-967FA1FED94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A1244DB-BC7F-39A9-ABCA-76D5E3EEFB20}"/>
              </a:ext>
            </a:extLst>
          </p:cNvPr>
          <p:cNvSpPr>
            <a:spLocks noGrp="1"/>
          </p:cNvSpPr>
          <p:nvPr>
            <p:ph type="sldNum" sz="quarter" idx="12"/>
          </p:nvPr>
        </p:nvSpPr>
        <p:spPr/>
        <p:txBody>
          <a:bodyPr/>
          <a:lstStyle>
            <a:lvl1pPr>
              <a:defRPr/>
            </a:lvl1pPr>
          </a:lstStyle>
          <a:p>
            <a:fld id="{1AD1946B-6419-43AC-BFF8-86FE64E6866B}" type="slidenum">
              <a:rPr lang="en-US" altLang="en-US"/>
              <a:pPr/>
              <a:t>‹#›</a:t>
            </a:fld>
            <a:endParaRPr lang="en-US" altLang="en-US"/>
          </a:p>
        </p:txBody>
      </p:sp>
    </p:spTree>
    <p:extLst>
      <p:ext uri="{BB962C8B-B14F-4D97-AF65-F5344CB8AC3E}">
        <p14:creationId xmlns:p14="http://schemas.microsoft.com/office/powerpoint/2010/main" val="167050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B0A4A7-52CC-E345-EDD4-678C4057B4E1}"/>
              </a:ext>
            </a:extLst>
          </p:cNvPr>
          <p:cNvSpPr>
            <a:spLocks noGrp="1"/>
          </p:cNvSpPr>
          <p:nvPr>
            <p:ph type="dt" sz="half" idx="10"/>
          </p:nvPr>
        </p:nvSpPr>
        <p:spPr/>
        <p:txBody>
          <a:bodyPr/>
          <a:lstStyle>
            <a:lvl1pPr>
              <a:defRPr/>
            </a:lvl1pPr>
          </a:lstStyle>
          <a:p>
            <a:pPr>
              <a:defRPr/>
            </a:pPr>
            <a:fld id="{5967ABA3-AF5C-456B-B4A4-7904E33227F6}" type="datetimeFigureOut">
              <a:rPr lang="en-US"/>
              <a:pPr>
                <a:defRPr/>
              </a:pPr>
              <a:t>8/2/25</a:t>
            </a:fld>
            <a:endParaRPr lang="en-US"/>
          </a:p>
        </p:txBody>
      </p:sp>
      <p:sp>
        <p:nvSpPr>
          <p:cNvPr id="5" name="Footer Placeholder 4">
            <a:extLst>
              <a:ext uri="{FF2B5EF4-FFF2-40B4-BE49-F238E27FC236}">
                <a16:creationId xmlns:a16="http://schemas.microsoft.com/office/drawing/2014/main" id="{9F6E860E-F8C6-15F4-1153-409B0EB2C1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F9453B-5440-607B-6714-EED75E1C0F06}"/>
              </a:ext>
            </a:extLst>
          </p:cNvPr>
          <p:cNvSpPr>
            <a:spLocks noGrp="1"/>
          </p:cNvSpPr>
          <p:nvPr>
            <p:ph type="sldNum" sz="quarter" idx="12"/>
          </p:nvPr>
        </p:nvSpPr>
        <p:spPr/>
        <p:txBody>
          <a:bodyPr/>
          <a:lstStyle>
            <a:lvl1pPr>
              <a:defRPr/>
            </a:lvl1pPr>
          </a:lstStyle>
          <a:p>
            <a:fld id="{AE8922AC-4977-4818-8E3C-CD62EB5D9B90}" type="slidenum">
              <a:rPr lang="en-US" altLang="en-US"/>
              <a:pPr/>
              <a:t>‹#›</a:t>
            </a:fld>
            <a:endParaRPr lang="en-US" altLang="en-US"/>
          </a:p>
        </p:txBody>
      </p:sp>
    </p:spTree>
    <p:extLst>
      <p:ext uri="{BB962C8B-B14F-4D97-AF65-F5344CB8AC3E}">
        <p14:creationId xmlns:p14="http://schemas.microsoft.com/office/powerpoint/2010/main" val="269106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4AC941C-5E21-C8ED-9FA0-C2A6320E4DDE}"/>
              </a:ext>
            </a:extLst>
          </p:cNvPr>
          <p:cNvCxnSpPr/>
          <p:nvPr/>
        </p:nvCxnSpPr>
        <p:spPr>
          <a:xfrm rot="5400000" flipV="1">
            <a:off x="10058400" y="5873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7B19C62-A322-F185-0973-CB9ECF1AE537}"/>
              </a:ext>
            </a:extLst>
          </p:cNvPr>
          <p:cNvSpPr>
            <a:spLocks noGrp="1"/>
          </p:cNvSpPr>
          <p:nvPr>
            <p:ph type="dt" sz="half" idx="10"/>
          </p:nvPr>
        </p:nvSpPr>
        <p:spPr/>
        <p:txBody>
          <a:bodyPr/>
          <a:lstStyle>
            <a:lvl1pPr>
              <a:defRPr/>
            </a:lvl1pPr>
          </a:lstStyle>
          <a:p>
            <a:pPr>
              <a:defRPr/>
            </a:pPr>
            <a:fld id="{180AB194-34D1-45D5-BD13-C4AE840E5F45}" type="datetimeFigureOut">
              <a:rPr lang="en-US"/>
              <a:pPr>
                <a:defRPr/>
              </a:pPr>
              <a:t>8/2/25</a:t>
            </a:fld>
            <a:endParaRPr lang="en-US"/>
          </a:p>
        </p:txBody>
      </p:sp>
      <p:sp>
        <p:nvSpPr>
          <p:cNvPr id="6" name="Footer Placeholder 4">
            <a:extLst>
              <a:ext uri="{FF2B5EF4-FFF2-40B4-BE49-F238E27FC236}">
                <a16:creationId xmlns:a16="http://schemas.microsoft.com/office/drawing/2014/main" id="{94A27A88-DEAF-F38B-7B87-ECF20BC445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B73E53-B133-7C46-55AC-442041104193}"/>
              </a:ext>
            </a:extLst>
          </p:cNvPr>
          <p:cNvSpPr>
            <a:spLocks noGrp="1"/>
          </p:cNvSpPr>
          <p:nvPr>
            <p:ph type="sldNum" sz="quarter" idx="12"/>
          </p:nvPr>
        </p:nvSpPr>
        <p:spPr/>
        <p:txBody>
          <a:bodyPr/>
          <a:lstStyle>
            <a:lvl1pPr>
              <a:defRPr/>
            </a:lvl1pPr>
          </a:lstStyle>
          <a:p>
            <a:fld id="{FD8CF14F-2FAB-4F67-A100-3D702429389D}" type="slidenum">
              <a:rPr lang="en-US" altLang="en-US"/>
              <a:pPr/>
              <a:t>‹#›</a:t>
            </a:fld>
            <a:endParaRPr lang="en-US" altLang="en-US"/>
          </a:p>
        </p:txBody>
      </p:sp>
    </p:spTree>
    <p:extLst>
      <p:ext uri="{BB962C8B-B14F-4D97-AF65-F5344CB8AC3E}">
        <p14:creationId xmlns:p14="http://schemas.microsoft.com/office/powerpoint/2010/main" val="140792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16F3FF-ACE0-558A-074A-CB533ED4A0DA}"/>
              </a:ext>
            </a:extLst>
          </p:cNvPr>
          <p:cNvSpPr>
            <a:spLocks noGrp="1"/>
          </p:cNvSpPr>
          <p:nvPr>
            <p:ph type="dt" sz="half" idx="10"/>
          </p:nvPr>
        </p:nvSpPr>
        <p:spPr/>
        <p:txBody>
          <a:bodyPr/>
          <a:lstStyle>
            <a:lvl1pPr>
              <a:defRPr/>
            </a:lvl1pPr>
          </a:lstStyle>
          <a:p>
            <a:pPr>
              <a:defRPr/>
            </a:pPr>
            <a:fld id="{F7D304A8-9B28-4D71-9114-8D4E0F7667EB}" type="datetimeFigureOut">
              <a:rPr lang="en-US"/>
              <a:pPr>
                <a:defRPr/>
              </a:pPr>
              <a:t>8/2/25</a:t>
            </a:fld>
            <a:endParaRPr lang="en-US"/>
          </a:p>
        </p:txBody>
      </p:sp>
      <p:sp>
        <p:nvSpPr>
          <p:cNvPr id="5" name="Footer Placeholder 4">
            <a:extLst>
              <a:ext uri="{FF2B5EF4-FFF2-40B4-BE49-F238E27FC236}">
                <a16:creationId xmlns:a16="http://schemas.microsoft.com/office/drawing/2014/main" id="{5C98C1FB-711C-DC5B-4504-BF210DA1C0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754545-9919-1319-1A2A-C2569A97F488}"/>
              </a:ext>
            </a:extLst>
          </p:cNvPr>
          <p:cNvSpPr>
            <a:spLocks noGrp="1"/>
          </p:cNvSpPr>
          <p:nvPr>
            <p:ph type="sldNum" sz="quarter" idx="12"/>
          </p:nvPr>
        </p:nvSpPr>
        <p:spPr/>
        <p:txBody>
          <a:bodyPr/>
          <a:lstStyle>
            <a:lvl1pPr>
              <a:defRPr/>
            </a:lvl1pPr>
          </a:lstStyle>
          <a:p>
            <a:fld id="{6A728291-7AB3-4304-AF54-868F2F44F3A4}" type="slidenum">
              <a:rPr lang="en-US" altLang="en-US"/>
              <a:pPr/>
              <a:t>‹#›</a:t>
            </a:fld>
            <a:endParaRPr lang="en-US" altLang="en-US"/>
          </a:p>
        </p:txBody>
      </p:sp>
    </p:spTree>
    <p:extLst>
      <p:ext uri="{BB962C8B-B14F-4D97-AF65-F5344CB8AC3E}">
        <p14:creationId xmlns:p14="http://schemas.microsoft.com/office/powerpoint/2010/main" val="390713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0FD92A-3E0A-D3DD-44C8-4DF8DF0F4ABC}"/>
              </a:ext>
            </a:extLst>
          </p:cNvPr>
          <p:cNvSpPr/>
          <p:nvPr/>
        </p:nvSpPr>
        <p:spPr>
          <a:xfrm>
            <a:off x="0" y="0"/>
            <a:ext cx="12192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Oval 5">
            <a:extLst>
              <a:ext uri="{FF2B5EF4-FFF2-40B4-BE49-F238E27FC236}">
                <a16:creationId xmlns:a16="http://schemas.microsoft.com/office/drawing/2014/main" id="{D9962DFD-8D47-2C00-6B3D-579321F9D036}"/>
              </a:ext>
            </a:extLst>
          </p:cNvPr>
          <p:cNvSpPr/>
          <p:nvPr/>
        </p:nvSpPr>
        <p:spPr>
          <a:xfrm>
            <a:off x="0" y="0"/>
            <a:ext cx="12192000" cy="4572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CA832204-679A-A8DC-7DD4-DE4F236128E9}"/>
              </a:ext>
            </a:extLst>
          </p:cNvPr>
          <p:cNvCxnSpPr/>
          <p:nvPr/>
        </p:nvCxnSpPr>
        <p:spPr>
          <a:xfrm flipV="1">
            <a:off x="8386763" y="5264150"/>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7"/>
            <a:ext cx="7772400" cy="1463040"/>
          </a:xfrm>
        </p:spPr>
        <p:txBody>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0C114329-F795-96A4-D713-2F74D1DE3062}"/>
              </a:ext>
            </a:extLst>
          </p:cNvPr>
          <p:cNvSpPr>
            <a:spLocks noGrp="1"/>
          </p:cNvSpPr>
          <p:nvPr>
            <p:ph type="dt" sz="half" idx="10"/>
          </p:nvPr>
        </p:nvSpPr>
        <p:spPr/>
        <p:txBody>
          <a:bodyPr/>
          <a:lstStyle>
            <a:lvl1pPr>
              <a:defRPr/>
            </a:lvl1pPr>
          </a:lstStyle>
          <a:p>
            <a:pPr>
              <a:defRPr/>
            </a:pPr>
            <a:fld id="{8BFDA096-6F4A-4012-A6AB-B197873B6C65}" type="datetimeFigureOut">
              <a:rPr lang="en-US"/>
              <a:pPr>
                <a:defRPr/>
              </a:pPr>
              <a:t>8/2/25</a:t>
            </a:fld>
            <a:endParaRPr lang="en-US"/>
          </a:p>
        </p:txBody>
      </p:sp>
      <p:sp>
        <p:nvSpPr>
          <p:cNvPr id="8" name="Footer Placeholder 4">
            <a:extLst>
              <a:ext uri="{FF2B5EF4-FFF2-40B4-BE49-F238E27FC236}">
                <a16:creationId xmlns:a16="http://schemas.microsoft.com/office/drawing/2014/main" id="{6A7D917D-90AD-1E08-E69A-1A6141A1B7F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4B0CF9C-AED3-4484-6DF1-BA93EF830E7B}"/>
              </a:ext>
            </a:extLst>
          </p:cNvPr>
          <p:cNvSpPr>
            <a:spLocks noGrp="1"/>
          </p:cNvSpPr>
          <p:nvPr>
            <p:ph type="sldNum" sz="quarter" idx="12"/>
          </p:nvPr>
        </p:nvSpPr>
        <p:spPr/>
        <p:txBody>
          <a:bodyPr/>
          <a:lstStyle>
            <a:lvl1pPr>
              <a:defRPr/>
            </a:lvl1pPr>
          </a:lstStyle>
          <a:p>
            <a:fld id="{5833972B-3024-452E-B03D-6124C3265EFD}" type="slidenum">
              <a:rPr lang="en-US" altLang="en-US"/>
              <a:pPr/>
              <a:t>‹#›</a:t>
            </a:fld>
            <a:endParaRPr lang="en-US" altLang="en-US"/>
          </a:p>
        </p:txBody>
      </p:sp>
    </p:spTree>
    <p:extLst>
      <p:ext uri="{BB962C8B-B14F-4D97-AF65-F5344CB8AC3E}">
        <p14:creationId xmlns:p14="http://schemas.microsoft.com/office/powerpoint/2010/main" val="252995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6C6825A-FA1E-FE0B-2F41-DFABAB061406}"/>
              </a:ext>
            </a:extLst>
          </p:cNvPr>
          <p:cNvSpPr>
            <a:spLocks noGrp="1"/>
          </p:cNvSpPr>
          <p:nvPr>
            <p:ph type="dt" sz="half" idx="10"/>
          </p:nvPr>
        </p:nvSpPr>
        <p:spPr/>
        <p:txBody>
          <a:bodyPr/>
          <a:lstStyle>
            <a:lvl1pPr>
              <a:defRPr/>
            </a:lvl1pPr>
          </a:lstStyle>
          <a:p>
            <a:pPr>
              <a:defRPr/>
            </a:pPr>
            <a:fld id="{8A22A3FD-29D3-46D8-B890-656A2C4BFC43}" type="datetimeFigureOut">
              <a:rPr lang="en-US"/>
              <a:pPr>
                <a:defRPr/>
              </a:pPr>
              <a:t>8/2/25</a:t>
            </a:fld>
            <a:endParaRPr lang="en-US"/>
          </a:p>
        </p:txBody>
      </p:sp>
      <p:sp>
        <p:nvSpPr>
          <p:cNvPr id="6" name="Footer Placeholder 4">
            <a:extLst>
              <a:ext uri="{FF2B5EF4-FFF2-40B4-BE49-F238E27FC236}">
                <a16:creationId xmlns:a16="http://schemas.microsoft.com/office/drawing/2014/main" id="{AB769B47-A19E-4876-AB99-7BAB3BFA80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DDC116-4647-A88A-9CAF-B457814E2199}"/>
              </a:ext>
            </a:extLst>
          </p:cNvPr>
          <p:cNvSpPr>
            <a:spLocks noGrp="1"/>
          </p:cNvSpPr>
          <p:nvPr>
            <p:ph type="sldNum" sz="quarter" idx="12"/>
          </p:nvPr>
        </p:nvSpPr>
        <p:spPr/>
        <p:txBody>
          <a:bodyPr/>
          <a:lstStyle>
            <a:lvl1pPr>
              <a:defRPr/>
            </a:lvl1pPr>
          </a:lstStyle>
          <a:p>
            <a:fld id="{62914CCB-FCE6-44A7-B0FB-C595F7F95733}" type="slidenum">
              <a:rPr lang="en-US" altLang="en-US"/>
              <a:pPr/>
              <a:t>‹#›</a:t>
            </a:fld>
            <a:endParaRPr lang="en-US" altLang="en-US"/>
          </a:p>
        </p:txBody>
      </p:sp>
    </p:spTree>
    <p:extLst>
      <p:ext uri="{BB962C8B-B14F-4D97-AF65-F5344CB8AC3E}">
        <p14:creationId xmlns:p14="http://schemas.microsoft.com/office/powerpoint/2010/main" val="310788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9C1116D3-526E-8843-5F95-FDB66F6A5DD2}"/>
              </a:ext>
            </a:extLst>
          </p:cNvPr>
          <p:cNvSpPr>
            <a:spLocks noGrp="1"/>
          </p:cNvSpPr>
          <p:nvPr>
            <p:ph type="dt" sz="half" idx="10"/>
          </p:nvPr>
        </p:nvSpPr>
        <p:spPr/>
        <p:txBody>
          <a:bodyPr/>
          <a:lstStyle>
            <a:lvl1pPr>
              <a:defRPr/>
            </a:lvl1pPr>
          </a:lstStyle>
          <a:p>
            <a:pPr>
              <a:defRPr/>
            </a:pPr>
            <a:fld id="{93B4D10F-D8B8-4A6C-854A-D3DC8EC6D9E8}" type="datetimeFigureOut">
              <a:rPr lang="en-US"/>
              <a:pPr>
                <a:defRPr/>
              </a:pPr>
              <a:t>8/2/25</a:t>
            </a:fld>
            <a:endParaRPr lang="en-US"/>
          </a:p>
        </p:txBody>
      </p:sp>
      <p:sp>
        <p:nvSpPr>
          <p:cNvPr id="7" name="Footer Placeholder 4">
            <a:extLst>
              <a:ext uri="{FF2B5EF4-FFF2-40B4-BE49-F238E27FC236}">
                <a16:creationId xmlns:a16="http://schemas.microsoft.com/office/drawing/2014/main" id="{57DF13ED-D1B6-39BF-4654-EDEA8BA1A94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8EE09B0-1D56-AED5-5711-3EC11B16E833}"/>
              </a:ext>
            </a:extLst>
          </p:cNvPr>
          <p:cNvSpPr>
            <a:spLocks noGrp="1"/>
          </p:cNvSpPr>
          <p:nvPr>
            <p:ph type="sldNum" sz="quarter" idx="12"/>
          </p:nvPr>
        </p:nvSpPr>
        <p:spPr/>
        <p:txBody>
          <a:bodyPr/>
          <a:lstStyle>
            <a:lvl1pPr>
              <a:defRPr/>
            </a:lvl1pPr>
          </a:lstStyle>
          <a:p>
            <a:fld id="{E1F62CEE-65E9-4BA9-8D15-5CFFF1DCC2E2}" type="slidenum">
              <a:rPr lang="en-US" altLang="en-US"/>
              <a:pPr/>
              <a:t>‹#›</a:t>
            </a:fld>
            <a:endParaRPr lang="en-US" altLang="en-US"/>
          </a:p>
        </p:txBody>
      </p:sp>
    </p:spTree>
    <p:extLst>
      <p:ext uri="{BB962C8B-B14F-4D97-AF65-F5344CB8AC3E}">
        <p14:creationId xmlns:p14="http://schemas.microsoft.com/office/powerpoint/2010/main" val="108960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F22D934-78DE-51E6-C135-C7CE74C6092B}"/>
              </a:ext>
            </a:extLst>
          </p:cNvPr>
          <p:cNvSpPr>
            <a:spLocks noGrp="1"/>
          </p:cNvSpPr>
          <p:nvPr>
            <p:ph type="dt" sz="half" idx="10"/>
          </p:nvPr>
        </p:nvSpPr>
        <p:spPr/>
        <p:txBody>
          <a:bodyPr/>
          <a:lstStyle>
            <a:lvl1pPr>
              <a:defRPr/>
            </a:lvl1pPr>
          </a:lstStyle>
          <a:p>
            <a:pPr>
              <a:defRPr/>
            </a:pPr>
            <a:fld id="{E2679D64-C800-47DB-99F0-5C415CC60799}" type="datetimeFigureOut">
              <a:rPr lang="en-US"/>
              <a:pPr>
                <a:defRPr/>
              </a:pPr>
              <a:t>8/2/25</a:t>
            </a:fld>
            <a:endParaRPr lang="en-US"/>
          </a:p>
        </p:txBody>
      </p:sp>
      <p:sp>
        <p:nvSpPr>
          <p:cNvPr id="4" name="Footer Placeholder 4">
            <a:extLst>
              <a:ext uri="{FF2B5EF4-FFF2-40B4-BE49-F238E27FC236}">
                <a16:creationId xmlns:a16="http://schemas.microsoft.com/office/drawing/2014/main" id="{F01B07A2-B13F-905C-5529-58618FF7839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5ECF60C-97AD-4555-C4F8-56A0048C8FAD}"/>
              </a:ext>
            </a:extLst>
          </p:cNvPr>
          <p:cNvSpPr>
            <a:spLocks noGrp="1"/>
          </p:cNvSpPr>
          <p:nvPr>
            <p:ph type="sldNum" sz="quarter" idx="12"/>
          </p:nvPr>
        </p:nvSpPr>
        <p:spPr/>
        <p:txBody>
          <a:bodyPr/>
          <a:lstStyle>
            <a:lvl1pPr>
              <a:defRPr/>
            </a:lvl1pPr>
          </a:lstStyle>
          <a:p>
            <a:fld id="{2B7C383E-395A-43F3-BA4D-CF99BAEADD89}" type="slidenum">
              <a:rPr lang="en-US" altLang="en-US"/>
              <a:pPr/>
              <a:t>‹#›</a:t>
            </a:fld>
            <a:endParaRPr lang="en-US" altLang="en-US"/>
          </a:p>
        </p:txBody>
      </p:sp>
    </p:spTree>
    <p:extLst>
      <p:ext uri="{BB962C8B-B14F-4D97-AF65-F5344CB8AC3E}">
        <p14:creationId xmlns:p14="http://schemas.microsoft.com/office/powerpoint/2010/main" val="135735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9C7CA-B8A6-821E-9E67-DC286787F45B}"/>
              </a:ext>
            </a:extLst>
          </p:cNvPr>
          <p:cNvSpPr>
            <a:spLocks noGrp="1"/>
          </p:cNvSpPr>
          <p:nvPr>
            <p:ph type="dt" sz="half" idx="10"/>
          </p:nvPr>
        </p:nvSpPr>
        <p:spPr/>
        <p:txBody>
          <a:bodyPr/>
          <a:lstStyle>
            <a:lvl1pPr>
              <a:defRPr/>
            </a:lvl1pPr>
          </a:lstStyle>
          <a:p>
            <a:pPr>
              <a:defRPr/>
            </a:pPr>
            <a:fld id="{27230905-069F-4299-A29C-5A43FED64876}" type="datetimeFigureOut">
              <a:rPr lang="en-US"/>
              <a:pPr>
                <a:defRPr/>
              </a:pPr>
              <a:t>8/2/25</a:t>
            </a:fld>
            <a:endParaRPr lang="en-US"/>
          </a:p>
        </p:txBody>
      </p:sp>
      <p:sp>
        <p:nvSpPr>
          <p:cNvPr id="3" name="Footer Placeholder 2">
            <a:extLst>
              <a:ext uri="{FF2B5EF4-FFF2-40B4-BE49-F238E27FC236}">
                <a16:creationId xmlns:a16="http://schemas.microsoft.com/office/drawing/2014/main" id="{C520F1BD-8E6B-7875-B7E1-4EA6A28B99C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03FF20B7-15DF-7421-8AED-D267B952EFE5}"/>
              </a:ext>
            </a:extLst>
          </p:cNvPr>
          <p:cNvSpPr>
            <a:spLocks noGrp="1"/>
          </p:cNvSpPr>
          <p:nvPr>
            <p:ph type="sldNum" sz="quarter" idx="12"/>
          </p:nvPr>
        </p:nvSpPr>
        <p:spPr/>
        <p:txBody>
          <a:bodyPr/>
          <a:lstStyle>
            <a:lvl1pPr>
              <a:defRPr/>
            </a:lvl1pPr>
          </a:lstStyle>
          <a:p>
            <a:fld id="{4C3CCDF5-2915-4BBF-A885-8318D05010DD}" type="slidenum">
              <a:rPr lang="en-US" altLang="en-US"/>
              <a:pPr/>
              <a:t>‹#›</a:t>
            </a:fld>
            <a:endParaRPr lang="en-US" altLang="en-US"/>
          </a:p>
        </p:txBody>
      </p:sp>
    </p:spTree>
    <p:extLst>
      <p:ext uri="{BB962C8B-B14F-4D97-AF65-F5344CB8AC3E}">
        <p14:creationId xmlns:p14="http://schemas.microsoft.com/office/powerpoint/2010/main" val="343489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A9AA8D8E-338C-890A-C949-55864C7779CC}"/>
              </a:ext>
            </a:extLst>
          </p:cNvPr>
          <p:cNvSpPr>
            <a:spLocks noGrp="1"/>
          </p:cNvSpPr>
          <p:nvPr>
            <p:ph type="dt" sz="half" idx="10"/>
          </p:nvPr>
        </p:nvSpPr>
        <p:spPr/>
        <p:txBody>
          <a:bodyPr/>
          <a:lstStyle>
            <a:lvl1pPr>
              <a:defRPr/>
            </a:lvl1pPr>
          </a:lstStyle>
          <a:p>
            <a:pPr>
              <a:defRPr/>
            </a:pPr>
            <a:fld id="{6EF43998-873A-4377-A635-4CF5B92246CC}" type="datetimeFigureOut">
              <a:rPr lang="en-US"/>
              <a:pPr>
                <a:defRPr/>
              </a:pPr>
              <a:t>8/2/25</a:t>
            </a:fld>
            <a:endParaRPr lang="en-US"/>
          </a:p>
        </p:txBody>
      </p:sp>
      <p:sp>
        <p:nvSpPr>
          <p:cNvPr id="5" name="Footer Placeholder 4">
            <a:extLst>
              <a:ext uri="{FF2B5EF4-FFF2-40B4-BE49-F238E27FC236}">
                <a16:creationId xmlns:a16="http://schemas.microsoft.com/office/drawing/2014/main" id="{7E5BB937-06B5-1A2C-49A0-2149E8C2B0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3C3C74-0FA0-DFEF-8E0D-8F49875373F8}"/>
              </a:ext>
            </a:extLst>
          </p:cNvPr>
          <p:cNvSpPr>
            <a:spLocks noGrp="1"/>
          </p:cNvSpPr>
          <p:nvPr>
            <p:ph type="sldNum" sz="quarter" idx="12"/>
          </p:nvPr>
        </p:nvSpPr>
        <p:spPr/>
        <p:txBody>
          <a:bodyPr/>
          <a:lstStyle>
            <a:lvl1pPr>
              <a:defRPr/>
            </a:lvl1pPr>
          </a:lstStyle>
          <a:p>
            <a:fld id="{FF41BB64-2C1A-4D37-85F1-FD0B9BEEC51E}" type="slidenum">
              <a:rPr lang="en-US" altLang="en-US"/>
              <a:pPr/>
              <a:t>‹#›</a:t>
            </a:fld>
            <a:endParaRPr lang="en-US" altLang="en-US"/>
          </a:p>
        </p:txBody>
      </p:sp>
    </p:spTree>
    <p:extLst>
      <p:ext uri="{BB962C8B-B14F-4D97-AF65-F5344CB8AC3E}">
        <p14:creationId xmlns:p14="http://schemas.microsoft.com/office/powerpoint/2010/main" val="15590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364C9F6-E2FD-DACD-E675-1C014BFFC692}"/>
              </a:ext>
            </a:extLst>
          </p:cNvPr>
          <p:cNvCxnSpPr/>
          <p:nvPr/>
        </p:nvCxnSpPr>
        <p:spPr>
          <a:xfrm flipV="1">
            <a:off x="838676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B91E1D35-4968-FFFE-F365-8766D34F83BF}"/>
              </a:ext>
            </a:extLst>
          </p:cNvPr>
          <p:cNvSpPr>
            <a:spLocks noGrp="1"/>
          </p:cNvSpPr>
          <p:nvPr>
            <p:ph type="dt" sz="half" idx="10"/>
          </p:nvPr>
        </p:nvSpPr>
        <p:spPr/>
        <p:txBody>
          <a:bodyPr/>
          <a:lstStyle>
            <a:lvl1pPr>
              <a:defRPr/>
            </a:lvl1pPr>
          </a:lstStyle>
          <a:p>
            <a:pPr>
              <a:defRPr/>
            </a:pPr>
            <a:fld id="{A52F59DD-7D0D-4359-AFC1-DD0A054D7809}" type="datetimeFigureOut">
              <a:rPr lang="en-US"/>
              <a:pPr>
                <a:defRPr/>
              </a:pPr>
              <a:t>8/2/25</a:t>
            </a:fld>
            <a:endParaRPr lang="en-US"/>
          </a:p>
        </p:txBody>
      </p:sp>
      <p:sp>
        <p:nvSpPr>
          <p:cNvPr id="7" name="Footer Placeholder 5">
            <a:extLst>
              <a:ext uri="{FF2B5EF4-FFF2-40B4-BE49-F238E27FC236}">
                <a16:creationId xmlns:a16="http://schemas.microsoft.com/office/drawing/2014/main" id="{F1FDFF57-6BB1-A827-733A-C6B858BCA53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1F2E755-B4A1-49DA-16A5-D183D6C2854B}"/>
              </a:ext>
            </a:extLst>
          </p:cNvPr>
          <p:cNvSpPr>
            <a:spLocks noGrp="1"/>
          </p:cNvSpPr>
          <p:nvPr>
            <p:ph type="sldNum" sz="quarter" idx="12"/>
          </p:nvPr>
        </p:nvSpPr>
        <p:spPr/>
        <p:txBody>
          <a:bodyPr/>
          <a:lstStyle>
            <a:lvl1pPr>
              <a:defRPr/>
            </a:lvl1pPr>
          </a:lstStyle>
          <a:p>
            <a:fld id="{32F489A3-6CE0-4D18-BBBF-1F1DA7BC7274}" type="slidenum">
              <a:rPr lang="en-US" altLang="en-US"/>
              <a:pPr/>
              <a:t>‹#›</a:t>
            </a:fld>
            <a:endParaRPr lang="en-US" altLang="en-US"/>
          </a:p>
        </p:txBody>
      </p:sp>
    </p:spTree>
    <p:extLst>
      <p:ext uri="{BB962C8B-B14F-4D97-AF65-F5344CB8AC3E}">
        <p14:creationId xmlns:p14="http://schemas.microsoft.com/office/powerpoint/2010/main" val="94859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786F3-D82E-D227-77BD-77C2DF60F6EB}"/>
              </a:ext>
            </a:extLst>
          </p:cNvPr>
          <p:cNvSpPr>
            <a:spLocks noGrp="1"/>
          </p:cNvSpPr>
          <p:nvPr>
            <p:ph type="title"/>
          </p:nvPr>
        </p:nvSpPr>
        <p:spPr>
          <a:xfrm>
            <a:off x="1023938" y="585788"/>
            <a:ext cx="9720262"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EEAE84BD-BE1B-4CAD-8AF5-8149781A71A4}"/>
              </a:ext>
            </a:extLst>
          </p:cNvPr>
          <p:cNvSpPr>
            <a:spLocks noGrp="1"/>
          </p:cNvSpPr>
          <p:nvPr>
            <p:ph type="body" idx="1"/>
          </p:nvPr>
        </p:nvSpPr>
        <p:spPr bwMode="auto">
          <a:xfrm>
            <a:off x="1023938" y="2286000"/>
            <a:ext cx="9720262"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BC89505-4DA5-4C04-72EE-1ABDF0A20FB9}"/>
              </a:ext>
            </a:extLst>
          </p:cNvPr>
          <p:cNvSpPr>
            <a:spLocks noGrp="1"/>
          </p:cNvSpPr>
          <p:nvPr>
            <p:ph type="dt" sz="half" idx="2"/>
          </p:nvPr>
        </p:nvSpPr>
        <p:spPr>
          <a:xfrm>
            <a:off x="1023938" y="6470650"/>
            <a:ext cx="2154237" cy="274638"/>
          </a:xfrm>
          <a:prstGeom prst="rect">
            <a:avLst/>
          </a:prstGeom>
        </p:spPr>
        <p:txBody>
          <a:bodyPr vert="horz" lIns="91440" tIns="45720" rIns="91440" bIns="45720" rtlCol="0" anchor="ctr"/>
          <a:lstStyle>
            <a:lvl1pPr algn="l" fontAlgn="auto">
              <a:spcBef>
                <a:spcPts val="0"/>
              </a:spcBef>
              <a:spcAft>
                <a:spcPts val="0"/>
              </a:spcAft>
              <a:defRPr sz="1000" smtClean="0">
                <a:solidFill>
                  <a:schemeClr val="tx1">
                    <a:lumMod val="95000"/>
                    <a:lumOff val="5000"/>
                  </a:schemeClr>
                </a:solidFill>
                <a:latin typeface="+mj-lt"/>
                <a:cs typeface="+mn-cs"/>
              </a:defRPr>
            </a:lvl1pPr>
          </a:lstStyle>
          <a:p>
            <a:pPr>
              <a:defRPr/>
            </a:pPr>
            <a:fld id="{A03C4333-33CB-4C7E-B809-2959A1691B86}" type="datetimeFigureOut">
              <a:rPr lang="en-US"/>
              <a:pPr>
                <a:defRPr/>
              </a:pPr>
              <a:t>8/2/25</a:t>
            </a:fld>
            <a:endParaRPr lang="en-US"/>
          </a:p>
        </p:txBody>
      </p:sp>
      <p:sp>
        <p:nvSpPr>
          <p:cNvPr id="5" name="Footer Placeholder 4">
            <a:extLst>
              <a:ext uri="{FF2B5EF4-FFF2-40B4-BE49-F238E27FC236}">
                <a16:creationId xmlns:a16="http://schemas.microsoft.com/office/drawing/2014/main" id="{11299FEE-52C2-D26B-C616-B0D3A069D723}"/>
              </a:ext>
            </a:extLst>
          </p:cNvPr>
          <p:cNvSpPr>
            <a:spLocks noGrp="1"/>
          </p:cNvSpPr>
          <p:nvPr>
            <p:ph type="ftr" sz="quarter" idx="3"/>
          </p:nvPr>
        </p:nvSpPr>
        <p:spPr>
          <a:xfrm>
            <a:off x="4843463"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5000"/>
                    <a:lumOff val="5000"/>
                  </a:schemeClr>
                </a:solidFill>
                <a:latin typeface="+mj-lt"/>
                <a:cs typeface="+mn-cs"/>
              </a:defRPr>
            </a:lvl1pPr>
          </a:lstStyle>
          <a:p>
            <a:pPr>
              <a:defRPr/>
            </a:pPr>
            <a:endParaRPr lang="en-US"/>
          </a:p>
        </p:txBody>
      </p:sp>
      <p:sp>
        <p:nvSpPr>
          <p:cNvPr id="6" name="Slide Number Placeholder 5">
            <a:extLst>
              <a:ext uri="{FF2B5EF4-FFF2-40B4-BE49-F238E27FC236}">
                <a16:creationId xmlns:a16="http://schemas.microsoft.com/office/drawing/2014/main" id="{1B7C3193-91C5-B7D6-73DD-A1715F51AC15}"/>
              </a:ext>
            </a:extLst>
          </p:cNvPr>
          <p:cNvSpPr>
            <a:spLocks noGrp="1"/>
          </p:cNvSpPr>
          <p:nvPr>
            <p:ph type="sldNum" sz="quarter" idx="4"/>
          </p:nvPr>
        </p:nvSpPr>
        <p:spPr>
          <a:xfrm>
            <a:off x="10837863" y="6470650"/>
            <a:ext cx="973137"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D0D0D"/>
                </a:solidFill>
                <a:latin typeface="Tw Cen MT Condensed" panose="020B0606020104020203" pitchFamily="34" charset="0"/>
              </a:defRPr>
            </a:lvl1pPr>
          </a:lstStyle>
          <a:p>
            <a:fld id="{082BD2F7-6E0B-4259-8A0F-3019C7D92D43}" type="slidenum">
              <a:rPr lang="en-US" altLang="en-US"/>
              <a:pPr/>
              <a:t>‹#›</a:t>
            </a:fld>
            <a:endParaRPr lang="en-US" altLang="en-US"/>
          </a:p>
        </p:txBody>
      </p:sp>
      <p:cxnSp>
        <p:nvCxnSpPr>
          <p:cNvPr id="7" name="Straight Connector 6">
            <a:extLst>
              <a:ext uri="{FF2B5EF4-FFF2-40B4-BE49-F238E27FC236}">
                <a16:creationId xmlns:a16="http://schemas.microsoft.com/office/drawing/2014/main" id="{7A3F1D5A-55C6-C6D0-ED59-B9FEA95F2BEF}"/>
              </a:ext>
            </a:extLst>
          </p:cNvPr>
          <p:cNvCxnSpPr/>
          <p:nvPr/>
        </p:nvCxnSpPr>
        <p:spPr>
          <a:xfrm flipV="1">
            <a:off x="7620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79" r:id="rId5"/>
    <p:sldLayoutId id="2147483680" r:id="rId6"/>
    <p:sldLayoutId id="2147483685" r:id="rId7"/>
    <p:sldLayoutId id="2147483681" r:id="rId8"/>
    <p:sldLayoutId id="2147483686" r:id="rId9"/>
    <p:sldLayoutId id="2147483682" r:id="rId10"/>
    <p:sldLayoutId id="2147483687" r:id="rId11"/>
  </p:sldLayoutIdLst>
  <p:txStyles>
    <p:title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13" indent="-136525" algn="l" rtl="0" fontAlgn="base">
        <a:lnSpc>
          <a:spcPct val="90000"/>
        </a:lnSpc>
        <a:spcBef>
          <a:spcPts val="200"/>
        </a:spcBef>
        <a:spcAft>
          <a:spcPts val="400"/>
        </a:spcAft>
        <a:buClr>
          <a:schemeClr val="accent1"/>
        </a:buClr>
        <a:buFont typeface="Wingdings 3" panose="05040102010807070707" pitchFamily="18" charset="2"/>
        <a:buChar char=""/>
        <a:defRPr kern="1200">
          <a:solidFill>
            <a:schemeClr val="tx1"/>
          </a:solidFill>
          <a:latin typeface="+mn-lt"/>
          <a:ea typeface="+mn-ea"/>
          <a:cs typeface="+mn-cs"/>
        </a:defRPr>
      </a:lvl2pPr>
      <a:lvl3pPr marL="447675" indent="-136525" algn="l" rtl="0" fontAlgn="base">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3725" indent="-136525" algn="l" rtl="0" fontAlgn="base">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6288" indent="-136525" algn="l" rtl="0" fontAlgn="base">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kmittalservicetax@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ndefined/content-page/explore-act/1000339/1000001" TargetMode="External"/><Relationship Id="rId7" Type="http://schemas.openxmlformats.org/officeDocument/2006/relationships/hyperlink" Target="http://undefined/content-page/explore-act/1000348/1000001" TargetMode="External"/><Relationship Id="rId2" Type="http://schemas.openxmlformats.org/officeDocument/2006/relationships/hyperlink" Target="http://undefined/content-page/explore-rules/1000499/1000001" TargetMode="External"/><Relationship Id="rId1" Type="http://schemas.openxmlformats.org/officeDocument/2006/relationships/slideLayout" Target="../slideLayouts/slideLayout2.xml"/><Relationship Id="rId6" Type="http://schemas.openxmlformats.org/officeDocument/2006/relationships/hyperlink" Target="http://undefined/content-page/explore-act/1000347/1000001" TargetMode="External"/><Relationship Id="rId5" Type="http://schemas.openxmlformats.org/officeDocument/2006/relationships/hyperlink" Target="http://undefined/content-page/explore-act/1000341/1000001" TargetMode="External"/><Relationship Id="rId4" Type="http://schemas.openxmlformats.org/officeDocument/2006/relationships/hyperlink" Target="http://undefined/content-page/explore-act/1000340/100000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kmittalgst@gmail.com" TargetMode="External"/><Relationship Id="rId2" Type="http://schemas.openxmlformats.org/officeDocument/2006/relationships/hyperlink" Target="mailto:jkmittalservicetax@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taxinformation.cbic.gov.in/content-page/explore-forms/1000136"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jkmittalgst@gmail.com" TargetMode="External"/><Relationship Id="rId2" Type="http://schemas.openxmlformats.org/officeDocument/2006/relationships/hyperlink" Target="mailto:jkmittalservicetax@gmail.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taxinformation.cbic.gov.in/content-page/explore-act/1000348/1000001" TargetMode="External"/><Relationship Id="rId2" Type="http://schemas.openxmlformats.org/officeDocument/2006/relationships/hyperlink" Target="http://taxinformation.cbic.gov.in/content-page/explore-act/1000347/100000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d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3C9F-B187-5387-633A-2980F27BC5CD}"/>
              </a:ext>
            </a:extLst>
          </p:cNvPr>
          <p:cNvSpPr>
            <a:spLocks noGrp="1"/>
          </p:cNvSpPr>
          <p:nvPr>
            <p:ph type="ctrTitle"/>
          </p:nvPr>
        </p:nvSpPr>
        <p:spPr>
          <a:xfrm>
            <a:off x="109356" y="4631960"/>
            <a:ext cx="8312150" cy="1918742"/>
          </a:xfrm>
        </p:spPr>
        <p:txBody>
          <a:bodyPr>
            <a:noAutofit/>
          </a:bodyPr>
          <a:lstStyle/>
          <a:p>
            <a:pPr fontAlgn="auto">
              <a:spcAft>
                <a:spcPts val="0"/>
              </a:spcAft>
              <a:defRPr/>
            </a:pPr>
            <a:r>
              <a:rPr lang="en-US" sz="1900" dirty="0">
                <a:solidFill>
                  <a:srgbClr val="000000"/>
                </a:solidFill>
              </a:rPr>
              <a:t>Topic – “</a:t>
            </a:r>
            <a:r>
              <a:rPr lang="en-IN" sz="1900" dirty="0">
                <a:solidFill>
                  <a:srgbClr val="000000"/>
                </a:solidFill>
              </a:rPr>
              <a:t>art of handling litigation under </a:t>
            </a:r>
            <a:r>
              <a:rPr lang="en-IN" sz="1900" dirty="0" err="1">
                <a:solidFill>
                  <a:srgbClr val="000000"/>
                </a:solidFill>
              </a:rPr>
              <a:t>gst</a:t>
            </a:r>
            <a:r>
              <a:rPr lang="en-US" sz="1900" dirty="0">
                <a:solidFill>
                  <a:srgbClr val="000000"/>
                </a:solidFill>
              </a:rPr>
              <a:t>”</a:t>
            </a:r>
            <a:br>
              <a:rPr lang="en-US" sz="1800" dirty="0">
                <a:solidFill>
                  <a:srgbClr val="000000"/>
                </a:solidFill>
              </a:rPr>
            </a:br>
            <a:r>
              <a:rPr lang="en-US" sz="1800" dirty="0">
                <a:solidFill>
                  <a:srgbClr val="000000"/>
                </a:solidFill>
              </a:rPr>
              <a:t>ICAI, WIRC, RAJKOT BRANCH</a:t>
            </a:r>
            <a:br>
              <a:rPr lang="en-US" sz="1800" dirty="0">
                <a:solidFill>
                  <a:srgbClr val="000000"/>
                </a:solidFill>
              </a:rPr>
            </a:br>
            <a:br>
              <a:rPr lang="en-US" sz="1800" dirty="0">
                <a:solidFill>
                  <a:srgbClr val="000000"/>
                </a:solidFill>
              </a:rPr>
            </a:br>
            <a:r>
              <a:rPr lang="en-US" sz="1200" b="1" dirty="0">
                <a:solidFill>
                  <a:srgbClr val="000000"/>
                </a:solidFill>
                <a:latin typeface="Calibri" panose="020F0502020204030204" pitchFamily="34" charset="0"/>
                <a:cs typeface="Times New Roman" panose="02020603050405020304" pitchFamily="18" charset="0"/>
              </a:rPr>
              <a:t>Saturday</a:t>
            </a:r>
            <a:r>
              <a:rPr lang="en-US" sz="1200" b="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 2</a:t>
            </a:r>
            <a:r>
              <a:rPr lang="en-US" sz="1200" b="1" baseline="300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nd</a:t>
            </a:r>
            <a:r>
              <a:rPr lang="en-US" sz="1200" b="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 August 2054 – 09:30 </a:t>
            </a:r>
            <a:r>
              <a:rPr lang="en-US" sz="1200" b="1" dirty="0" err="1">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aM</a:t>
            </a:r>
            <a:r>
              <a:rPr lang="en-US" sz="1200" b="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 – 12:30 PM</a:t>
            </a:r>
            <a:endParaRPr lang="en-US" sz="3200" dirty="0">
              <a:solidFill>
                <a:srgbClr val="0070C0"/>
              </a:solidFill>
            </a:endParaRPr>
          </a:p>
        </p:txBody>
      </p:sp>
      <p:sp>
        <p:nvSpPr>
          <p:cNvPr id="6" name="Subtitle 2">
            <a:extLst>
              <a:ext uri="{FF2B5EF4-FFF2-40B4-BE49-F238E27FC236}">
                <a16:creationId xmlns:a16="http://schemas.microsoft.com/office/drawing/2014/main" id="{718B27D3-819E-5F35-3FBF-C1B79AB4C2A9}"/>
              </a:ext>
            </a:extLst>
          </p:cNvPr>
          <p:cNvSpPr txBox="1">
            <a:spLocks/>
          </p:cNvSpPr>
          <p:nvPr/>
        </p:nvSpPr>
        <p:spPr>
          <a:xfrm>
            <a:off x="8921750" y="4851400"/>
            <a:ext cx="2189163" cy="1463675"/>
          </a:xfrm>
          <a:prstGeom prst="rect">
            <a:avLst/>
          </a:prstGeom>
        </p:spPr>
        <p:txBody>
          <a:bodyPr anchor="ctr">
            <a:normAutofit fontScale="40000" lnSpcReduction="20000"/>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fontAlgn="auto">
              <a:spcBef>
                <a:spcPct val="20000"/>
              </a:spcBef>
              <a:defRPr/>
            </a:pPr>
            <a:r>
              <a:rPr lang="en-US" altLang="en-US" sz="2800" dirty="0">
                <a:latin typeface="Arial Black" panose="020B0A04020102020204" pitchFamily="34" charset="0"/>
              </a:rPr>
              <a:t>Presented By</a:t>
            </a:r>
            <a:r>
              <a:rPr lang="en-US" altLang="en-US" dirty="0">
                <a:latin typeface="Arial Black" panose="020B0A04020102020204" pitchFamily="34" charset="0"/>
              </a:rPr>
              <a:t> </a:t>
            </a:r>
          </a:p>
          <a:p>
            <a:pPr algn="ctr" fontAlgn="auto">
              <a:spcBef>
                <a:spcPct val="20000"/>
              </a:spcBef>
              <a:defRPr/>
            </a:pPr>
            <a:r>
              <a:rPr lang="en-US" altLang="en-US" dirty="0">
                <a:solidFill>
                  <a:srgbClr val="993366"/>
                </a:solidFill>
                <a:latin typeface="Arial Black" panose="020B0A04020102020204" pitchFamily="34" charset="0"/>
              </a:rPr>
              <a:t>J.K. MITTAL </a:t>
            </a:r>
            <a:r>
              <a:rPr lang="en-US" altLang="en-US" dirty="0">
                <a:latin typeface="Arial Black" panose="020B0A04020102020204" pitchFamily="34" charset="0"/>
              </a:rPr>
              <a:t>(Advocate)</a:t>
            </a:r>
          </a:p>
          <a:p>
            <a:pPr algn="ctr" fontAlgn="auto">
              <a:spcBef>
                <a:spcPct val="20000"/>
              </a:spcBef>
              <a:defRPr/>
            </a:pPr>
            <a:r>
              <a:rPr lang="en-US" altLang="en-US" dirty="0">
                <a:latin typeface="Arial Black" panose="020B0A04020102020204" pitchFamily="34" charset="0"/>
              </a:rPr>
              <a:t>Co-Chairman, National Council (Indirect Taxes), ASSOCHAM</a:t>
            </a:r>
          </a:p>
          <a:p>
            <a:pPr algn="ctr" fontAlgn="auto">
              <a:spcBef>
                <a:spcPct val="20000"/>
              </a:spcBef>
              <a:defRPr/>
            </a:pPr>
            <a:r>
              <a:rPr lang="en-US" altLang="en-US" dirty="0">
                <a:solidFill>
                  <a:srgbClr val="993366"/>
                </a:solidFill>
                <a:latin typeface="Arial Black" panose="020B0A04020102020204" pitchFamily="34" charset="0"/>
              </a:rPr>
              <a:t>LL.B.,F.C.A., F.C.S. </a:t>
            </a:r>
          </a:p>
          <a:p>
            <a:pPr algn="ctr" fontAlgn="auto">
              <a:spcBef>
                <a:spcPct val="20000"/>
              </a:spcBef>
              <a:defRPr/>
            </a:pPr>
            <a:r>
              <a:rPr lang="en-US" altLang="en-US" sz="2000" dirty="0">
                <a:latin typeface="Arial Black" panose="020B0A04020102020204" pitchFamily="34" charset="0"/>
              </a:rPr>
              <a:t>NEW DELHI </a:t>
            </a:r>
          </a:p>
          <a:p>
            <a:pPr algn="ctr" fontAlgn="auto">
              <a:spcBef>
                <a:spcPct val="20000"/>
              </a:spcBef>
              <a:defRPr/>
            </a:pPr>
            <a:r>
              <a:rPr lang="en-US" altLang="en-US" dirty="0">
                <a:latin typeface="Arial Black" panose="020B0A04020102020204" pitchFamily="34" charset="0"/>
              </a:rPr>
              <a:t>Ph:  011- 22447420, 011-22461071,72,76</a:t>
            </a:r>
          </a:p>
          <a:p>
            <a:pPr algn="ctr" fontAlgn="auto">
              <a:spcBef>
                <a:spcPct val="20000"/>
              </a:spcBef>
              <a:defRPr/>
            </a:pPr>
            <a:r>
              <a:rPr lang="en-US" altLang="en-US" dirty="0">
                <a:solidFill>
                  <a:srgbClr val="993366"/>
                </a:solidFill>
                <a:latin typeface="Arial Black" panose="020B0A04020102020204" pitchFamily="34" charset="0"/>
              </a:rPr>
              <a:t>Email: </a:t>
            </a:r>
            <a:r>
              <a:rPr lang="en-US" altLang="en-US" dirty="0">
                <a:solidFill>
                  <a:srgbClr val="993366"/>
                </a:solidFill>
                <a:latin typeface="Arial Black" panose="020B0A04020102020204" pitchFamily="34" charset="0"/>
                <a:hlinkClick r:id="rId2"/>
              </a:rPr>
              <a:t>jkmittalservicetax@gmail.com</a:t>
            </a:r>
            <a:endParaRPr lang="en-US" altLang="en-US" dirty="0">
              <a:solidFill>
                <a:srgbClr val="993366"/>
              </a:solidFill>
              <a:latin typeface="Arial Black" panose="020B0A04020102020204" pitchFamily="34" charset="0"/>
            </a:endParaRPr>
          </a:p>
          <a:p>
            <a:pPr algn="ctr" fontAlgn="auto">
              <a:spcBef>
                <a:spcPct val="20000"/>
              </a:spcBef>
              <a:defRPr/>
            </a:pPr>
            <a:r>
              <a:rPr lang="en-US" altLang="en-US" dirty="0">
                <a:solidFill>
                  <a:srgbClr val="993366"/>
                </a:solidFill>
                <a:latin typeface="Arial Black" panose="020B0A04020102020204" pitchFamily="34" charset="0"/>
              </a:rPr>
              <a:t>jkmittalgst@gmail.com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A8620-6D37-C149-680F-F9D361AD812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6A92FF-C78F-5877-62CA-8AA801BCE791}"/>
              </a:ext>
            </a:extLst>
          </p:cNvPr>
          <p:cNvSpPr txBox="1"/>
          <p:nvPr/>
        </p:nvSpPr>
        <p:spPr>
          <a:xfrm>
            <a:off x="518615" y="1205076"/>
            <a:ext cx="11286698" cy="5447645"/>
          </a:xfrm>
          <a:prstGeom prst="rect">
            <a:avLst/>
          </a:prstGeom>
          <a:noFill/>
        </p:spPr>
        <p:txBody>
          <a:bodyPr wrap="square">
            <a:spAutoFit/>
          </a:bodyPr>
          <a:lstStyle/>
          <a:p>
            <a:r>
              <a:rPr lang="en-US" sz="3600" kern="0" dirty="0">
                <a:highlight>
                  <a:srgbClr val="FFFF00"/>
                </a:highlight>
                <a:latin typeface="Times New Roman" panose="02020603050405020304" pitchFamily="18" charset="0"/>
                <a:ea typeface="Times New Roman" panose="02020603050405020304" pitchFamily="18" charset="0"/>
              </a:rPr>
              <a:t>Section 107(11) second proviso</a:t>
            </a:r>
          </a:p>
          <a:p>
            <a:pPr algn="just"/>
            <a:r>
              <a:rPr lang="en-US" sz="2400" b="1" kern="0" dirty="0">
                <a:highlight>
                  <a:srgbClr val="FFFF00"/>
                </a:highlight>
                <a:latin typeface="Times New Roman" panose="02020603050405020304" pitchFamily="18" charset="0"/>
                <a:ea typeface="Times New Roman" panose="02020603050405020304" pitchFamily="18" charset="0"/>
              </a:rPr>
              <a:t>Show cause for tax and power of Adjudicating Authority:  </a:t>
            </a:r>
            <a:r>
              <a:rPr lang="en-US" sz="2400" kern="0" dirty="0">
                <a:highlight>
                  <a:srgbClr val="FFFF00"/>
                </a:highlight>
                <a:latin typeface="Times New Roman" panose="02020603050405020304" pitchFamily="18" charset="0"/>
                <a:ea typeface="Times New Roman" panose="02020603050405020304" pitchFamily="18" charset="0"/>
              </a:rPr>
              <a:t>where the Appellate Authority is of the opinion that any tax has not been paid or short-paid or erroneously refunded, or where input tax credit has been wrongly availed or </a:t>
            </a:r>
            <a:r>
              <a:rPr lang="en-US" sz="2400" kern="0" dirty="0" err="1">
                <a:highlight>
                  <a:srgbClr val="FFFF00"/>
                </a:highlight>
                <a:latin typeface="Times New Roman" panose="02020603050405020304" pitchFamily="18" charset="0"/>
                <a:ea typeface="Times New Roman" panose="02020603050405020304" pitchFamily="18" charset="0"/>
              </a:rPr>
              <a:t>utilised</a:t>
            </a:r>
            <a:r>
              <a:rPr lang="en-US" sz="2400" kern="0" dirty="0">
                <a:highlight>
                  <a:srgbClr val="FFFF00"/>
                </a:highlight>
                <a:latin typeface="Times New Roman" panose="02020603050405020304" pitchFamily="18" charset="0"/>
                <a:ea typeface="Times New Roman" panose="02020603050405020304" pitchFamily="18" charset="0"/>
              </a:rPr>
              <a:t>, no order requiring the appellant to pay such tax or input tax credit shall be passed unless the appellant is given notice to show cause against the proposed order and the order is passed within the time limit specified under section 73 or section 74</a:t>
            </a:r>
            <a:r>
              <a:rPr lang="en-IN" sz="2400" dirty="0">
                <a:highlight>
                  <a:srgbClr val="FFFF00"/>
                </a:highlight>
              </a:rPr>
              <a:t> </a:t>
            </a:r>
            <a:r>
              <a:rPr lang="en-IN" sz="2400" dirty="0">
                <a:solidFill>
                  <a:srgbClr val="FF0000"/>
                </a:solidFill>
                <a:highlight>
                  <a:srgbClr val="FFFF00"/>
                </a:highlight>
              </a:rPr>
              <a:t> Such kind power given to the Appellate Authority is contrary to the Appellate proceedings.  </a:t>
            </a:r>
            <a:endParaRPr lang="en-US" sz="2400" dirty="0">
              <a:solidFill>
                <a:srgbClr val="FF0000"/>
              </a:solidFill>
              <a:highlight>
                <a:srgbClr val="FFFF00"/>
              </a:highlight>
            </a:endParaRPr>
          </a:p>
          <a:p>
            <a:pPr algn="just"/>
            <a:r>
              <a:rPr lang="en-US" sz="2400" dirty="0">
                <a:solidFill>
                  <a:srgbClr val="FF0000"/>
                </a:solidFill>
                <a:highlight>
                  <a:srgbClr val="FFFF00"/>
                </a:highlight>
              </a:rPr>
              <a:t>How the  </a:t>
            </a:r>
            <a:r>
              <a:rPr lang="en-US" sz="2400" dirty="0" err="1">
                <a:solidFill>
                  <a:srgbClr val="FF0000"/>
                </a:solidFill>
                <a:highlight>
                  <a:srgbClr val="FFFF00"/>
                </a:highlight>
              </a:rPr>
              <a:t>Appeallant</a:t>
            </a:r>
            <a:r>
              <a:rPr lang="en-US" sz="2400" dirty="0">
                <a:solidFill>
                  <a:srgbClr val="FF0000"/>
                </a:solidFill>
                <a:highlight>
                  <a:srgbClr val="FFFF00"/>
                </a:highlight>
              </a:rPr>
              <a:t> </a:t>
            </a:r>
            <a:r>
              <a:rPr lang="en-US" sz="2400" dirty="0" err="1">
                <a:solidFill>
                  <a:srgbClr val="FF0000"/>
                </a:solidFill>
                <a:highlight>
                  <a:srgbClr val="FFFF00"/>
                </a:highlight>
              </a:rPr>
              <a:t>Authirity</a:t>
            </a:r>
            <a:r>
              <a:rPr lang="en-US" sz="2400" dirty="0">
                <a:solidFill>
                  <a:srgbClr val="FF0000"/>
                </a:solidFill>
                <a:highlight>
                  <a:srgbClr val="FFFF00"/>
                </a:highlight>
              </a:rPr>
              <a:t> be given power of the proper office or of an Adjudicating Authority.?</a:t>
            </a:r>
          </a:p>
          <a:p>
            <a:pPr algn="just"/>
            <a:r>
              <a:rPr lang="en-IN" sz="2400" b="1" dirty="0">
                <a:solidFill>
                  <a:srgbClr val="00B0F0"/>
                </a:solidFill>
              </a:rPr>
              <a:t>Such power contrary to the section 2(4), which says, the Adjudicating Authority does not includes </a:t>
            </a:r>
            <a:r>
              <a:rPr lang="en-US" sz="2400" b="1" dirty="0">
                <a:solidFill>
                  <a:srgbClr val="00B0F0"/>
                </a:solidFill>
              </a:rPr>
              <a:t>the Appellate Authority</a:t>
            </a:r>
            <a:endParaRPr lang="en-US" sz="2400" b="1" kern="0" dirty="0">
              <a:solidFill>
                <a:srgbClr val="00B0F0"/>
              </a:solidFill>
              <a:latin typeface="Times New Roman" panose="02020603050405020304" pitchFamily="18" charset="0"/>
              <a:ea typeface="Times New Roman" panose="02020603050405020304" pitchFamily="18" charset="0"/>
            </a:endParaRPr>
          </a:p>
          <a:p>
            <a:pPr algn="just"/>
            <a:r>
              <a:rPr lang="en-US" sz="2400" kern="0" dirty="0">
                <a:solidFill>
                  <a:srgbClr val="FF0000"/>
                </a:solidFill>
                <a:highlight>
                  <a:srgbClr val="FFFF00"/>
                </a:highlight>
                <a:latin typeface="Times New Roman" panose="02020603050405020304" pitchFamily="18" charset="0"/>
                <a:ea typeface="Times New Roman" panose="02020603050405020304" pitchFamily="18" charset="0"/>
              </a:rPr>
              <a:t>This is contrary to the settled law, the Appellant cannot be put in worst of position then what was before filing an Appeal. </a:t>
            </a:r>
            <a:endParaRPr lang="en-US" sz="2400" kern="0" dirty="0">
              <a:highlight>
                <a:srgbClr val="FFFF00"/>
              </a:highlight>
              <a:latin typeface="Times New Roman" panose="02020603050405020304" pitchFamily="18" charset="0"/>
              <a:ea typeface="Times New Roman" panose="02020603050405020304" pitchFamily="18" charset="0"/>
            </a:endParaRPr>
          </a:p>
        </p:txBody>
      </p:sp>
      <p:sp>
        <p:nvSpPr>
          <p:cNvPr id="4" name="Title 1">
            <a:extLst>
              <a:ext uri="{FF2B5EF4-FFF2-40B4-BE49-F238E27FC236}">
                <a16:creationId xmlns:a16="http://schemas.microsoft.com/office/drawing/2014/main" id="{720BBE34-8A1D-C87D-3375-446F28EB6719}"/>
              </a:ext>
            </a:extLst>
          </p:cNvPr>
          <p:cNvSpPr txBox="1">
            <a:spLocks/>
          </p:cNvSpPr>
          <p:nvPr/>
        </p:nvSpPr>
        <p:spPr>
          <a:xfrm>
            <a:off x="368490" y="221917"/>
            <a:ext cx="11573301" cy="1029802"/>
          </a:xfrm>
          <a:prstGeom prst="rect">
            <a:avLst/>
          </a:prstGeom>
        </p:spPr>
        <p:txBody>
          <a:bodyPr/>
          <a:lst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a:lstStyle>
          <a:p>
            <a:pPr algn="ctr" defTabSz="914400"/>
            <a:r>
              <a:rPr lang="en-US" sz="2800" dirty="0">
                <a:solidFill>
                  <a:srgbClr val="FF0000"/>
                </a:solidFill>
              </a:rPr>
              <a:t>Section 107(11) - Strange power of appellant authority for issuing SCN </a:t>
            </a:r>
          </a:p>
        </p:txBody>
      </p:sp>
    </p:spTree>
    <p:extLst>
      <p:ext uri="{BB962C8B-B14F-4D97-AF65-F5344CB8AC3E}">
        <p14:creationId xmlns:p14="http://schemas.microsoft.com/office/powerpoint/2010/main" val="159002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5DB75-60F6-6FEF-8085-C36E150656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BC3E521-A74F-18CA-9865-A9EEF2CED338}"/>
              </a:ext>
            </a:extLst>
          </p:cNvPr>
          <p:cNvSpPr txBox="1"/>
          <p:nvPr/>
        </p:nvSpPr>
        <p:spPr>
          <a:xfrm>
            <a:off x="518615" y="1205076"/>
            <a:ext cx="11286698" cy="5632311"/>
          </a:xfrm>
          <a:prstGeom prst="rect">
            <a:avLst/>
          </a:prstGeom>
          <a:noFill/>
        </p:spPr>
        <p:txBody>
          <a:bodyPr wrap="square">
            <a:spAutoFit/>
          </a:bodyPr>
          <a:lstStyle/>
          <a:p>
            <a:r>
              <a:rPr lang="en-US" sz="3600" kern="0" dirty="0">
                <a:highlight>
                  <a:srgbClr val="FFFF00"/>
                </a:highlight>
                <a:latin typeface="Times New Roman" panose="02020603050405020304" pitchFamily="18" charset="0"/>
                <a:ea typeface="Times New Roman" panose="02020603050405020304" pitchFamily="18" charset="0"/>
              </a:rPr>
              <a:t>Section 107(11) first proviso</a:t>
            </a:r>
          </a:p>
          <a:p>
            <a:pPr algn="just"/>
            <a:r>
              <a:rPr lang="en-US" sz="3600" b="1" kern="0" dirty="0">
                <a:highlight>
                  <a:srgbClr val="FFFF00"/>
                </a:highlight>
                <a:latin typeface="Times New Roman" panose="02020603050405020304" pitchFamily="18" charset="0"/>
                <a:ea typeface="Times New Roman" panose="02020603050405020304" pitchFamily="18" charset="0"/>
              </a:rPr>
              <a:t>Show cause for enhancing fine/ penalty:  </a:t>
            </a:r>
            <a:r>
              <a:rPr lang="en-US" sz="3600" kern="0" dirty="0">
                <a:highlight>
                  <a:srgbClr val="FFFF00"/>
                </a:highlight>
                <a:latin typeface="Times New Roman" panose="02020603050405020304" pitchFamily="18" charset="0"/>
                <a:ea typeface="Times New Roman" panose="02020603050405020304" pitchFamily="18" charset="0"/>
              </a:rPr>
              <a:t>an order enhancing any fee or penalty or fine in lieu of confiscation or confiscating goods of greater value or reducing the amount of refund or input tax credit shall not be passed unless the appellant has been given a reasonable opportunity of showing cause against the proposed order</a:t>
            </a:r>
            <a:r>
              <a:rPr lang="en-IN" sz="3200" dirty="0">
                <a:highlight>
                  <a:srgbClr val="FFFF00"/>
                </a:highlight>
              </a:rPr>
              <a:t> </a:t>
            </a:r>
            <a:r>
              <a:rPr lang="en-US" sz="3600" kern="0" dirty="0">
                <a:highlight>
                  <a:srgbClr val="FFFF00"/>
                </a:highlight>
                <a:latin typeface="Times New Roman" panose="02020603050405020304" pitchFamily="18" charset="0"/>
                <a:ea typeface="Times New Roman" panose="02020603050405020304" pitchFamily="18" charset="0"/>
              </a:rPr>
              <a:t>.</a:t>
            </a:r>
            <a:r>
              <a:rPr lang="en-US" sz="3600" kern="0" dirty="0">
                <a:solidFill>
                  <a:srgbClr val="FF0000"/>
                </a:solidFill>
                <a:highlight>
                  <a:srgbClr val="FFFF00"/>
                </a:highlight>
                <a:latin typeface="Times New Roman" panose="02020603050405020304" pitchFamily="18" charset="0"/>
                <a:ea typeface="Times New Roman" panose="02020603050405020304" pitchFamily="18" charset="0"/>
              </a:rPr>
              <a:t> </a:t>
            </a:r>
          </a:p>
          <a:p>
            <a:pPr algn="just"/>
            <a:r>
              <a:rPr lang="en-US" sz="3600" kern="0" dirty="0">
                <a:solidFill>
                  <a:srgbClr val="FF0000"/>
                </a:solidFill>
                <a:highlight>
                  <a:srgbClr val="FFFF00"/>
                </a:highlight>
                <a:latin typeface="Times New Roman" panose="02020603050405020304" pitchFamily="18" charset="0"/>
                <a:ea typeface="Times New Roman" panose="02020603050405020304" pitchFamily="18" charset="0"/>
              </a:rPr>
              <a:t>This is contrary to the settled law, the Appellant cannot be put in worst of position then what was before filing an Appeal. </a:t>
            </a:r>
            <a:endParaRPr lang="en-US" sz="3600" kern="0" dirty="0">
              <a:highlight>
                <a:srgbClr val="FFFF00"/>
              </a:highlight>
              <a:latin typeface="Times New Roman" panose="02020603050405020304" pitchFamily="18" charset="0"/>
              <a:ea typeface="Times New Roman" panose="02020603050405020304" pitchFamily="18" charset="0"/>
            </a:endParaRPr>
          </a:p>
        </p:txBody>
      </p:sp>
      <p:sp>
        <p:nvSpPr>
          <p:cNvPr id="4" name="Title 1">
            <a:extLst>
              <a:ext uri="{FF2B5EF4-FFF2-40B4-BE49-F238E27FC236}">
                <a16:creationId xmlns:a16="http://schemas.microsoft.com/office/drawing/2014/main" id="{772F2B6F-57C6-975D-2216-8B1380AE307D}"/>
              </a:ext>
            </a:extLst>
          </p:cNvPr>
          <p:cNvSpPr txBox="1">
            <a:spLocks/>
          </p:cNvSpPr>
          <p:nvPr/>
        </p:nvSpPr>
        <p:spPr>
          <a:xfrm>
            <a:off x="368490" y="221917"/>
            <a:ext cx="11573301" cy="1029802"/>
          </a:xfrm>
          <a:prstGeom prst="rect">
            <a:avLst/>
          </a:prstGeom>
        </p:spPr>
        <p:txBody>
          <a:bodyPr/>
          <a:lst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a:lstStyle>
          <a:p>
            <a:pPr algn="ctr" defTabSz="914400"/>
            <a:r>
              <a:rPr lang="en-US" sz="2800" dirty="0">
                <a:solidFill>
                  <a:srgbClr val="FF0000"/>
                </a:solidFill>
              </a:rPr>
              <a:t>Section 107(11) - Strange power of appellant authority for issuing SCN </a:t>
            </a:r>
          </a:p>
        </p:txBody>
      </p:sp>
    </p:spTree>
    <p:extLst>
      <p:ext uri="{BB962C8B-B14F-4D97-AF65-F5344CB8AC3E}">
        <p14:creationId xmlns:p14="http://schemas.microsoft.com/office/powerpoint/2010/main" val="373114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FD8FB-FEA3-1594-0042-18753550E7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DA6939-93EF-DF77-97F8-90556F19DEDF}"/>
              </a:ext>
            </a:extLst>
          </p:cNvPr>
          <p:cNvSpPr txBox="1"/>
          <p:nvPr/>
        </p:nvSpPr>
        <p:spPr>
          <a:xfrm>
            <a:off x="511791" y="1546270"/>
            <a:ext cx="11286698" cy="4832092"/>
          </a:xfrm>
          <a:prstGeom prst="rect">
            <a:avLst/>
          </a:prstGeom>
          <a:noFill/>
        </p:spPr>
        <p:txBody>
          <a:bodyPr wrap="square">
            <a:spAutoFit/>
          </a:bodyPr>
          <a:lstStyle/>
          <a:p>
            <a:pPr algn="just"/>
            <a:r>
              <a:rPr lang="en-US" sz="2800" dirty="0">
                <a:highlight>
                  <a:srgbClr val="FFFF00"/>
                </a:highlight>
                <a:latin typeface="Times"/>
                <a:ea typeface="Times New Roman" panose="02020603050405020304" pitchFamily="18" charset="0"/>
                <a:cs typeface="Times New Roman" panose="02020603050405020304" pitchFamily="18" charset="0"/>
              </a:rPr>
              <a:t>In </a:t>
            </a:r>
            <a:r>
              <a:rPr lang="en-US" sz="2800" b="1" i="1" dirty="0">
                <a:highlight>
                  <a:srgbClr val="FFFF00"/>
                </a:highlight>
                <a:latin typeface="Times"/>
                <a:ea typeface="Times New Roman" panose="02020603050405020304" pitchFamily="18" charset="0"/>
                <a:cs typeface="Times New Roman" panose="02020603050405020304" pitchFamily="18" charset="0"/>
              </a:rPr>
              <a:t>Servo Packaging Ltd. v. CESTAT, Chennai,</a:t>
            </a:r>
            <a:r>
              <a:rPr lang="en-US" sz="2800" b="1" dirty="0">
                <a:highlight>
                  <a:srgbClr val="FFFF00"/>
                </a:highlight>
                <a:latin typeface="Times"/>
                <a:ea typeface="Times New Roman" panose="02020603050405020304" pitchFamily="18" charset="0"/>
                <a:cs typeface="Times New Roman" panose="02020603050405020304" pitchFamily="18" charset="0"/>
              </a:rPr>
              <a:t> 2016 (340) ELT 6 (Mad.)</a:t>
            </a:r>
            <a:r>
              <a:rPr lang="en-US" sz="2800" dirty="0">
                <a:highlight>
                  <a:srgbClr val="FFFF00"/>
                </a:highlight>
                <a:latin typeface="Times"/>
                <a:ea typeface="Times New Roman" panose="02020603050405020304" pitchFamily="18" charset="0"/>
                <a:cs typeface="Times New Roman" panose="02020603050405020304" pitchFamily="18" charset="0"/>
              </a:rPr>
              <a:t> it is held that “..the appellant cannot be put in a worse position, in their own appeal, and in such circumstances, the principle of </a:t>
            </a:r>
            <a:r>
              <a:rPr lang="en-US" sz="2800" i="1" dirty="0">
                <a:highlight>
                  <a:srgbClr val="FFFF00"/>
                </a:highlight>
                <a:latin typeface="Times"/>
                <a:ea typeface="Times New Roman" panose="02020603050405020304" pitchFamily="18" charset="0"/>
                <a:cs typeface="Times New Roman" panose="02020603050405020304" pitchFamily="18" charset="0"/>
              </a:rPr>
              <a:t>“no </a:t>
            </a:r>
            <a:r>
              <a:rPr lang="en-US" sz="2800" i="1" dirty="0" err="1">
                <a:highlight>
                  <a:srgbClr val="FFFF00"/>
                </a:highlight>
                <a:latin typeface="Times"/>
                <a:ea typeface="Times New Roman" panose="02020603050405020304" pitchFamily="18" charset="0"/>
                <a:cs typeface="Times New Roman" panose="02020603050405020304" pitchFamily="18" charset="0"/>
              </a:rPr>
              <a:t>reformatio</a:t>
            </a:r>
            <a:r>
              <a:rPr lang="en-US" sz="2800" i="1" dirty="0">
                <a:highlight>
                  <a:srgbClr val="FFFF00"/>
                </a:highlight>
                <a:latin typeface="Times"/>
                <a:ea typeface="Times New Roman" panose="02020603050405020304" pitchFamily="18" charset="0"/>
                <a:cs typeface="Times New Roman" panose="02020603050405020304" pitchFamily="18" charset="0"/>
              </a:rPr>
              <a:t> in </a:t>
            </a:r>
            <a:r>
              <a:rPr lang="en-US" sz="2800" i="1" dirty="0" err="1">
                <a:highlight>
                  <a:srgbClr val="FFFF00"/>
                </a:highlight>
                <a:latin typeface="Times"/>
                <a:ea typeface="Times New Roman" panose="02020603050405020304" pitchFamily="18" charset="0"/>
                <a:cs typeface="Times New Roman" panose="02020603050405020304" pitchFamily="18" charset="0"/>
              </a:rPr>
              <a:t>peius</a:t>
            </a:r>
            <a:r>
              <a:rPr lang="en-US" sz="2800" i="1" dirty="0">
                <a:highlight>
                  <a:srgbClr val="FFFF00"/>
                </a:highlight>
                <a:latin typeface="Times"/>
                <a:ea typeface="Times New Roman" panose="02020603050405020304" pitchFamily="18" charset="0"/>
                <a:cs typeface="Times New Roman" panose="02020603050405020304" pitchFamily="18" charset="0"/>
              </a:rPr>
              <a:t>”</a:t>
            </a:r>
            <a:r>
              <a:rPr lang="en-US" sz="2800" dirty="0">
                <a:highlight>
                  <a:srgbClr val="FFFF00"/>
                </a:highlight>
                <a:latin typeface="Times"/>
                <a:ea typeface="Times New Roman" panose="02020603050405020304" pitchFamily="18" charset="0"/>
                <a:cs typeface="Times New Roman" panose="02020603050405020304" pitchFamily="18" charset="0"/>
              </a:rPr>
              <a:t> would come into play, which means that a person should not be placed in a worse position, as a result of filing an appeal. It is a </a:t>
            </a:r>
            <a:r>
              <a:rPr lang="en-US" sz="2800" dirty="0" err="1">
                <a:highlight>
                  <a:srgbClr val="FFFF00"/>
                </a:highlight>
                <a:latin typeface="Times"/>
                <a:ea typeface="Times New Roman" panose="02020603050405020304" pitchFamily="18" charset="0"/>
                <a:cs typeface="Times New Roman" panose="02020603050405020304" pitchFamily="18" charset="0"/>
              </a:rPr>
              <a:t>latin</a:t>
            </a:r>
            <a:r>
              <a:rPr lang="en-US" sz="2800" dirty="0">
                <a:highlight>
                  <a:srgbClr val="FFFF00"/>
                </a:highlight>
                <a:latin typeface="Times"/>
                <a:ea typeface="Times New Roman" panose="02020603050405020304" pitchFamily="18" charset="0"/>
                <a:cs typeface="Times New Roman" panose="02020603050405020304" pitchFamily="18" charset="0"/>
              </a:rPr>
              <a:t> phrase, expressing the principle of procedure, according to which, using the remedy at law, should not aggravate the situation of the one who exercises it.” </a:t>
            </a:r>
          </a:p>
          <a:p>
            <a:pPr algn="just"/>
            <a:r>
              <a:rPr lang="en-US" sz="2800" dirty="0">
                <a:highlight>
                  <a:srgbClr val="FFFF00"/>
                </a:highlight>
                <a:latin typeface="Times"/>
                <a:ea typeface="Times New Roman" panose="02020603050405020304" pitchFamily="18" charset="0"/>
                <a:cs typeface="Times New Roman" panose="02020603050405020304" pitchFamily="18" charset="0"/>
              </a:rPr>
              <a:t>In </a:t>
            </a:r>
            <a:r>
              <a:rPr lang="en-US" sz="2800" b="1" i="1" dirty="0">
                <a:highlight>
                  <a:srgbClr val="FFFF00"/>
                </a:highlight>
                <a:latin typeface="Times"/>
                <a:ea typeface="Times New Roman" panose="02020603050405020304" pitchFamily="18" charset="0"/>
                <a:cs typeface="Times New Roman" panose="02020603050405020304" pitchFamily="18" charset="0"/>
              </a:rPr>
              <a:t>Jaswal Neco Ltd. v. Commissioner of Customs, Vishakhapatnam</a:t>
            </a:r>
            <a:r>
              <a:rPr lang="en-US" sz="2800" b="1" dirty="0">
                <a:highlight>
                  <a:srgbClr val="FFFF00"/>
                </a:highlight>
                <a:latin typeface="Times"/>
                <a:ea typeface="Times New Roman" panose="02020603050405020304" pitchFamily="18" charset="0"/>
                <a:cs typeface="Times New Roman" panose="02020603050405020304" pitchFamily="18" charset="0"/>
              </a:rPr>
              <a:t>, 2015 (322) E.L.T. 561 (S.C.)</a:t>
            </a:r>
            <a:r>
              <a:rPr lang="en-US" sz="2800" dirty="0">
                <a:highlight>
                  <a:srgbClr val="FFFF00"/>
                </a:highlight>
                <a:latin typeface="Times"/>
                <a:ea typeface="Times New Roman" panose="02020603050405020304" pitchFamily="18" charset="0"/>
                <a:cs typeface="Times New Roman" panose="02020603050405020304" pitchFamily="18" charset="0"/>
              </a:rPr>
              <a:t> it was held that the appellant cannot be worse off by reason of filing an appeal. To this limited extent, the appellant succeeds and the Tribunal’s order is set aside.</a:t>
            </a:r>
            <a:endParaRPr lang="en-IN" sz="2800" kern="0" dirty="0">
              <a:solidFill>
                <a:srgbClr val="FF0000"/>
              </a:solidFill>
              <a:highlight>
                <a:srgbClr val="FFFF00"/>
              </a:highlight>
              <a:latin typeface="Times New Roman" panose="02020603050405020304" pitchFamily="18" charset="0"/>
              <a:ea typeface="Times New Roman" panose="02020603050405020304" pitchFamily="18" charset="0"/>
            </a:endParaRPr>
          </a:p>
        </p:txBody>
      </p:sp>
      <p:sp>
        <p:nvSpPr>
          <p:cNvPr id="4" name="Title 1">
            <a:extLst>
              <a:ext uri="{FF2B5EF4-FFF2-40B4-BE49-F238E27FC236}">
                <a16:creationId xmlns:a16="http://schemas.microsoft.com/office/drawing/2014/main" id="{07440442-FAEB-09C5-8C27-2448C65BF4FD}"/>
              </a:ext>
            </a:extLst>
          </p:cNvPr>
          <p:cNvSpPr txBox="1">
            <a:spLocks/>
          </p:cNvSpPr>
          <p:nvPr/>
        </p:nvSpPr>
        <p:spPr>
          <a:xfrm>
            <a:off x="368490" y="221917"/>
            <a:ext cx="11573301" cy="1029802"/>
          </a:xfrm>
          <a:prstGeom prst="rect">
            <a:avLst/>
          </a:prstGeom>
        </p:spPr>
        <p:txBody>
          <a:bodyPr/>
          <a:lst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a:lstStyle>
          <a:p>
            <a:pPr algn="ctr" defTabSz="914400"/>
            <a:r>
              <a:rPr lang="en-US" sz="2800" dirty="0">
                <a:solidFill>
                  <a:srgbClr val="FF0000"/>
                </a:solidFill>
              </a:rPr>
              <a:t>Section 107 (11) –can appellant authority remand back the matter- No. </a:t>
            </a:r>
          </a:p>
        </p:txBody>
      </p:sp>
    </p:spTree>
    <p:extLst>
      <p:ext uri="{BB962C8B-B14F-4D97-AF65-F5344CB8AC3E}">
        <p14:creationId xmlns:p14="http://schemas.microsoft.com/office/powerpoint/2010/main" val="44681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1024128" y="625641"/>
            <a:ext cx="9720072" cy="845579"/>
          </a:xfrm>
        </p:spPr>
        <p:txBody>
          <a:bodyPr>
            <a:normAutofit/>
          </a:bodyPr>
          <a:lstStyle/>
          <a:p>
            <a:r>
              <a:rPr lang="en-IN" sz="1800" b="1" dirty="0">
                <a:solidFill>
                  <a:srgbClr val="00B0F0"/>
                </a:solidFill>
                <a:latin typeface="Arial" panose="020B0604020202020204" pitchFamily="34" charset="0"/>
                <a:ea typeface="Calibri" panose="020F0502020204030204" pitchFamily="34" charset="0"/>
              </a:rPr>
              <a:t> </a:t>
            </a:r>
            <a:r>
              <a:rPr lang="en-IN" sz="1800" b="1" dirty="0">
                <a:solidFill>
                  <a:srgbClr val="00B0F0"/>
                </a:solidFill>
                <a:effectLst/>
                <a:latin typeface="Arial" panose="020B0604020202020204" pitchFamily="34" charset="0"/>
                <a:ea typeface="Calibri" panose="020F0502020204030204" pitchFamily="34" charset="0"/>
              </a:rPr>
              <a:t>Whether CASH CAN BE SEIZUED DURING SEARCH? No. </a:t>
            </a:r>
            <a:endParaRPr lang="en-US" sz="4400" dirty="0">
              <a:solidFill>
                <a:srgbClr val="00B0F0"/>
              </a:solidFill>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1024128" y="1919037"/>
            <a:ext cx="9720073" cy="4390323"/>
          </a:xfrm>
        </p:spPr>
        <p:txBody>
          <a:bodyPr>
            <a:normAutofit fontScale="92500" lnSpcReduction="20000"/>
          </a:bodyPr>
          <a:lstStyle/>
          <a:p>
            <a:pPr marL="0" indent="0" algn="l">
              <a:buNone/>
            </a:pPr>
            <a:r>
              <a:rPr lang="en-US" sz="1800" b="0" i="0" u="none" strike="noStrike" baseline="0" dirty="0">
                <a:solidFill>
                  <a:srgbClr val="000000"/>
                </a:solidFill>
                <a:latin typeface="Times New Roman" panose="02020603050405020304" pitchFamily="18" charset="0"/>
              </a:rPr>
              <a:t> M/S </a:t>
            </a:r>
            <a:r>
              <a:rPr lang="en-US" sz="1800" b="0" i="0" u="none" strike="noStrike" baseline="0" dirty="0">
                <a:solidFill>
                  <a:srgbClr val="00B0F0"/>
                </a:solidFill>
                <a:latin typeface="Times New Roman" panose="02020603050405020304" pitchFamily="18" charset="0"/>
              </a:rPr>
              <a:t>Vijay </a:t>
            </a:r>
            <a:r>
              <a:rPr lang="en-US" sz="1800" b="0" i="0" u="none" strike="noStrike" baseline="0" dirty="0" err="1">
                <a:solidFill>
                  <a:srgbClr val="00B0F0"/>
                </a:solidFill>
                <a:latin typeface="Times New Roman" panose="02020603050405020304" pitchFamily="18" charset="0"/>
              </a:rPr>
              <a:t>Steelcon</a:t>
            </a:r>
            <a:r>
              <a:rPr lang="en-US" sz="1800" b="0" i="0" u="none" strike="noStrike" baseline="0" dirty="0">
                <a:solidFill>
                  <a:srgbClr val="00B0F0"/>
                </a:solidFill>
                <a:latin typeface="Times New Roman" panose="02020603050405020304" pitchFamily="18" charset="0"/>
              </a:rPr>
              <a:t> Private Limited v Pr. Comm</a:t>
            </a:r>
            <a:r>
              <a:rPr lang="en-US" sz="1800" b="0" i="0" u="none" strike="noStrike" baseline="0" dirty="0">
                <a:solidFill>
                  <a:srgbClr val="000000"/>
                </a:solidFill>
                <a:latin typeface="Times New Roman" panose="02020603050405020304" pitchFamily="18" charset="0"/>
              </a:rPr>
              <a:t>. CGST East in </a:t>
            </a:r>
            <a:r>
              <a:rPr lang="en-IN" sz="1800" b="1" i="0" u="none" strike="noStrike" baseline="0" dirty="0">
                <a:solidFill>
                  <a:srgbClr val="000000"/>
                </a:solidFill>
                <a:latin typeface="Times New Roman" panose="02020603050405020304" pitchFamily="18" charset="0"/>
              </a:rPr>
              <a:t>W.P.(C) 13034/2021  Order dated 18.11.2021</a:t>
            </a:r>
            <a:endParaRPr lang="en-US" sz="1800" b="0" i="0" u="none" strike="noStrike" baseline="0" dirty="0">
              <a:solidFill>
                <a:srgbClr val="000000"/>
              </a:solidFill>
              <a:latin typeface="Times New Roman" panose="02020603050405020304" pitchFamily="18" charset="0"/>
            </a:endParaRPr>
          </a:p>
          <a:p>
            <a:pPr algn="just">
              <a:lnSpc>
                <a:spcPct val="107000"/>
              </a:lnSpc>
              <a:spcAft>
                <a:spcPts val="800"/>
              </a:spcAft>
            </a:pPr>
            <a:r>
              <a:rPr lang="en-US" sz="1800" b="0" i="0" u="none" strike="noStrike" baseline="0" dirty="0">
                <a:solidFill>
                  <a:srgbClr val="000000"/>
                </a:solidFill>
                <a:latin typeface="Times New Roman" panose="02020603050405020304" pitchFamily="18" charset="0"/>
              </a:rPr>
              <a:t>“16….As far as the power to </a:t>
            </a:r>
            <a:r>
              <a:rPr lang="en-US" sz="1800" b="0" i="0" u="none" strike="noStrike" baseline="0" dirty="0">
                <a:solidFill>
                  <a:srgbClr val="000000"/>
                </a:solidFill>
                <a:highlight>
                  <a:srgbClr val="FFFF00"/>
                </a:highlight>
                <a:latin typeface="Times New Roman" panose="02020603050405020304" pitchFamily="18" charset="0"/>
              </a:rPr>
              <a:t>seize cash is concerned, the same need not be adjudicated </a:t>
            </a:r>
            <a:r>
              <a:rPr lang="en-US" sz="1800" b="0" i="0" u="none" strike="noStrike" baseline="0" dirty="0">
                <a:solidFill>
                  <a:srgbClr val="000000"/>
                </a:solidFill>
                <a:latin typeface="Times New Roman" panose="02020603050405020304" pitchFamily="18" charset="0"/>
              </a:rPr>
              <a:t>by us in the present petition for the reason that it is an admitted fact that on the basis of the representation/letter dated 24.03.2021 referred hereinabove, the cash amount so seized was released in </a:t>
            </a:r>
            <a:r>
              <a:rPr lang="en-US" sz="1800" b="0" i="0" u="none" strike="noStrike" baseline="0" dirty="0" err="1">
                <a:solidFill>
                  <a:srgbClr val="000000"/>
                </a:solidFill>
                <a:latin typeface="Times New Roman" panose="02020603050405020304" pitchFamily="18" charset="0"/>
              </a:rPr>
              <a:t>favour</a:t>
            </a:r>
            <a:r>
              <a:rPr lang="en-US" sz="1800" b="0" i="0" u="none" strike="noStrike" baseline="0" dirty="0">
                <a:solidFill>
                  <a:srgbClr val="000000"/>
                </a:solidFill>
                <a:latin typeface="Times New Roman" panose="02020603050405020304" pitchFamily="18" charset="0"/>
              </a:rPr>
              <a:t> of the petitioner. The said question, therefore, in the present petition is merely of an academic importance and is, therefore, left open to be adjudicated in an appropriate case.</a:t>
            </a:r>
            <a:r>
              <a:rPr lang="en-IN" sz="1800" b="1" i="0" u="none" strike="noStrike" baseline="0" dirty="0">
                <a:solidFill>
                  <a:srgbClr val="00B0F0"/>
                </a:solidFill>
                <a:latin typeface="Calibri" panose="020F0502020204030204" pitchFamily="34" charset="0"/>
                <a:cs typeface="Times New Roman" panose="02020603050405020304" pitchFamily="18" charset="0"/>
              </a:rPr>
              <a:t>”</a:t>
            </a:r>
          </a:p>
          <a:p>
            <a:pPr algn="just">
              <a:lnSpc>
                <a:spcPct val="107000"/>
              </a:lnSpc>
              <a:spcAft>
                <a:spcPts val="800"/>
              </a:spcAft>
            </a:pPr>
            <a:r>
              <a:rPr lang="en-GB" sz="1800" dirty="0">
                <a:effectLst/>
                <a:highlight>
                  <a:srgbClr val="FFFF00"/>
                </a:highlight>
                <a:latin typeface="Bookman Old Style" panose="02050604050505020204" pitchFamily="18" charset="0"/>
                <a:ea typeface="Times New Roman" panose="02020603050405020304" pitchFamily="18" charset="0"/>
                <a:cs typeface="Mangal" panose="02040503050203030202" pitchFamily="18" charset="0"/>
              </a:rPr>
              <a:t>Arvind Goyal CA v. Union of India, 2023 SCC </a:t>
            </a:r>
            <a:r>
              <a:rPr lang="en-GB" sz="1800" dirty="0" err="1">
                <a:effectLst/>
                <a:highlight>
                  <a:srgbClr val="FFFF00"/>
                </a:highlight>
                <a:latin typeface="Bookman Old Style" panose="02050604050505020204" pitchFamily="18" charset="0"/>
                <a:ea typeface="Times New Roman" panose="02020603050405020304" pitchFamily="18" charset="0"/>
                <a:cs typeface="Mangal" panose="02040503050203030202" pitchFamily="18" charset="0"/>
              </a:rPr>
              <a:t>OnLine</a:t>
            </a:r>
            <a:r>
              <a:rPr lang="en-GB" sz="1800" dirty="0">
                <a:effectLst/>
                <a:highlight>
                  <a:srgbClr val="FFFF00"/>
                </a:highlight>
                <a:latin typeface="Bookman Old Style" panose="02050604050505020204" pitchFamily="18" charset="0"/>
                <a:ea typeface="Times New Roman" panose="02020603050405020304" pitchFamily="18" charset="0"/>
                <a:cs typeface="Mangal" panose="02040503050203030202" pitchFamily="18" charset="0"/>
              </a:rPr>
              <a:t> Del 765 </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seeking refund along with interest on Rs. 1,22,87,000/- taken away illegally by the Respondents on 04.12.2020 during search at the Petitioner’s premises as well as seeking compensation for deprivation the Petitioner and his family members from his property (taking away Cash of Rs. 1,22,87,000/- as well as mobile phone and laptop) without authority of law in violation of Article 300A to the Constitution of India.</a:t>
            </a:r>
          </a:p>
          <a:p>
            <a:pPr algn="just">
              <a:lnSpc>
                <a:spcPct val="107000"/>
              </a:lnSpc>
              <a:spcAft>
                <a:spcPts val="800"/>
              </a:spcAft>
            </a:pPr>
            <a:r>
              <a:rPr lang="en-US" sz="1800" b="0" i="0" u="none" strike="noStrike" baseline="0" dirty="0">
                <a:solidFill>
                  <a:srgbClr val="000000"/>
                </a:solidFill>
                <a:latin typeface="Times New Roman" panose="02020603050405020304" pitchFamily="18" charset="0"/>
              </a:rPr>
              <a:t>Final order dated 19.01.2023- </a:t>
            </a:r>
            <a:r>
              <a:rPr lang="en-US" sz="1800" dirty="0">
                <a:effectLst/>
                <a:latin typeface="Times New Roman" panose="02020603050405020304" pitchFamily="18" charset="0"/>
                <a:ea typeface="Times New Roman" panose="02020603050405020304" pitchFamily="18" charset="0"/>
              </a:rPr>
              <a:t>Hon’ble Court directing refund of cash with accrued interest by holding that cash taken illegal and without authority of law. The High Court intend to take further action, directed to the concerned officers be present in the Courts. </a:t>
            </a: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9592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686612" y="159488"/>
            <a:ext cx="11037243" cy="754912"/>
          </a:xfrm>
        </p:spPr>
        <p:txBody>
          <a:bodyPr>
            <a:noAutofit/>
          </a:bodyPr>
          <a:lstStyle/>
          <a:p>
            <a:pPr algn="just">
              <a:lnSpc>
                <a:spcPct val="107000"/>
              </a:lnSpc>
              <a:spcAft>
                <a:spcPts val="800"/>
              </a:spcAft>
            </a:pPr>
            <a:r>
              <a:rPr lang="en-IN" sz="1500" dirty="0">
                <a:solidFill>
                  <a:srgbClr val="FF0000"/>
                </a:solidFill>
                <a:effectLst/>
                <a:highlight>
                  <a:srgbClr val="FFFF00"/>
                </a:highlight>
                <a:latin typeface="Verdana" panose="020B0604030504040204" pitchFamily="34" charset="0"/>
                <a:ea typeface="Calibri" panose="020F0502020204030204" pitchFamily="34" charset="0"/>
                <a:cs typeface="Verdana" panose="020B0604030504040204" pitchFamily="34" charset="0"/>
              </a:rPr>
              <a:t>Show cause notice - </a:t>
            </a:r>
            <a:r>
              <a:rPr lang="en-US" sz="1600" dirty="0">
                <a:solidFill>
                  <a:srgbClr val="FF0000"/>
                </a:solidFill>
                <a:effectLst/>
                <a:highlight>
                  <a:srgbClr val="FFFF00"/>
                </a:highlight>
                <a:latin typeface="Times New Roman" panose="02020603050405020304" pitchFamily="18" charset="0"/>
                <a:ea typeface="Times New Roman" panose="02020603050405020304" pitchFamily="18" charset="0"/>
              </a:rPr>
              <a:t>checks and safeguards </a:t>
            </a:r>
            <a:endParaRPr lang="en-IN" sz="15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248093" y="708371"/>
            <a:ext cx="11695814" cy="6149629"/>
          </a:xfrm>
        </p:spPr>
        <p:txBody>
          <a:bodyPr>
            <a:noAutofit/>
          </a:bodyPr>
          <a:lstStyle/>
          <a:p>
            <a:pPr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rPr>
              <a:t>In the GST law, to obviate the frivolous showcase notices,  three level of checks and safeguards have been placed  viz. </a:t>
            </a:r>
          </a:p>
          <a:p>
            <a:pPr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rPr>
              <a:t>(I) Section 61 read with Rule 99 </a:t>
            </a:r>
            <a:r>
              <a:rPr lang="en-US" sz="1800" b="1" dirty="0">
                <a:effectLst/>
                <a:highlight>
                  <a:srgbClr val="FFFF00"/>
                </a:highlight>
                <a:latin typeface="Times New Roman" panose="02020603050405020304" pitchFamily="18" charset="0"/>
                <a:ea typeface="Times New Roman" panose="02020603050405020304" pitchFamily="18" charset="0"/>
              </a:rPr>
              <a:t>[scrutiny of returns]</a:t>
            </a:r>
            <a:r>
              <a:rPr lang="en-US" sz="1800" dirty="0">
                <a:effectLst/>
                <a:highlight>
                  <a:srgbClr val="FFFF00"/>
                </a:highligh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  Madras High Court in </a:t>
            </a:r>
            <a:r>
              <a:rPr lang="en-US" sz="1800" b="1" dirty="0">
                <a:effectLst/>
                <a:latin typeface="Times New Roman" panose="02020603050405020304" pitchFamily="18" charset="0"/>
                <a:ea typeface="Times New Roman" panose="02020603050405020304" pitchFamily="18" charset="0"/>
              </a:rPr>
              <a:t>Vadivel </a:t>
            </a:r>
            <a:r>
              <a:rPr lang="en-US" sz="1800" b="1" dirty="0" err="1">
                <a:effectLst/>
                <a:latin typeface="Times New Roman" panose="02020603050405020304" pitchFamily="18" charset="0"/>
                <a:ea typeface="Times New Roman" panose="02020603050405020304" pitchFamily="18" charset="0"/>
              </a:rPr>
              <a:t>Pyrotech</a:t>
            </a:r>
            <a:r>
              <a:rPr lang="en-US" sz="1800" b="1" dirty="0">
                <a:effectLst/>
                <a:latin typeface="Times New Roman" panose="02020603050405020304" pitchFamily="18" charset="0"/>
                <a:ea typeface="Times New Roman" panose="02020603050405020304" pitchFamily="18" charset="0"/>
              </a:rPr>
              <a:t> (Pvt.) Ltd. v Assistant Commissioner (ST), Circle – II 2023 (68) G.S.T.L. 120 (Mad.)</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t>
            </a:r>
            <a:r>
              <a:rPr lang="en-US" sz="1800" b="1" i="1" dirty="0">
                <a:effectLst/>
                <a:latin typeface="Times New Roman" panose="02020603050405020304" pitchFamily="18" charset="0"/>
                <a:ea typeface="Times New Roman" panose="02020603050405020304" pitchFamily="18" charset="0"/>
              </a:rPr>
              <a:t>para</a:t>
            </a:r>
            <a:r>
              <a:rPr lang="en-US" sz="1800" i="1"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6, 7]</a:t>
            </a:r>
            <a:r>
              <a:rPr lang="en-US" sz="1800" dirty="0">
                <a:effectLst/>
                <a:latin typeface="Times New Roman" panose="02020603050405020304" pitchFamily="18" charset="0"/>
                <a:ea typeface="Times New Roman" panose="02020603050405020304" pitchFamily="18" charset="0"/>
              </a:rPr>
              <a:t>, wherein it was held that when the proceedings admittedly, initiated under section 61 by scrutiny of returns, then the subsequent show cause notice and the order, cannot go beyond the findings and issues recorded for proceedings under section 61</a:t>
            </a:r>
            <a:r>
              <a:rPr lang="en-IN" sz="1400" dirty="0">
                <a:effectLst/>
              </a:rPr>
              <a:t> </a:t>
            </a:r>
            <a:endParaRPr lang="en-US"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dirty="0">
                <a:latin typeface="Times New Roman" panose="02020603050405020304" pitchFamily="18" charset="0"/>
                <a:ea typeface="Times New Roman" panose="02020603050405020304" pitchFamily="18" charset="0"/>
              </a:rPr>
              <a:t>(II) </a:t>
            </a:r>
            <a:r>
              <a:rPr lang="en-US" sz="1800" dirty="0">
                <a:effectLst/>
                <a:latin typeface="Times New Roman" panose="02020603050405020304" pitchFamily="18" charset="0"/>
                <a:ea typeface="Times New Roman" panose="02020603050405020304" pitchFamily="18" charset="0"/>
              </a:rPr>
              <a:t>section 65 read with Rule 101 </a:t>
            </a:r>
            <a:r>
              <a:rPr lang="en-US" sz="1800" b="1" dirty="0">
                <a:effectLst/>
                <a:highlight>
                  <a:srgbClr val="FFFF00"/>
                </a:highlight>
                <a:latin typeface="Times New Roman" panose="02020603050405020304" pitchFamily="18" charset="0"/>
                <a:ea typeface="Times New Roman" panose="02020603050405020304" pitchFamily="18" charset="0"/>
              </a:rPr>
              <a:t>[Audit]</a:t>
            </a:r>
            <a:r>
              <a:rPr lang="en-US" sz="1800" dirty="0">
                <a:effectLst/>
                <a:highlight>
                  <a:srgbClr val="FFFF00"/>
                </a:highlight>
                <a:latin typeface="Times New Roman" panose="02020603050405020304" pitchFamily="18" charset="0"/>
                <a:ea typeface="Times New Roman" panose="02020603050405020304" pitchFamily="18" charset="0"/>
              </a:rPr>
              <a:t>-  </a:t>
            </a:r>
            <a:r>
              <a:rPr lang="en-IN" sz="1800" dirty="0">
                <a:effectLst/>
                <a:latin typeface="Bookman Old Style" panose="02050604050505020204" pitchFamily="18" charset="0"/>
                <a:ea typeface="Times New Roman" panose="02020603050405020304" pitchFamily="18" charset="0"/>
                <a:cs typeface="Times New Roman" panose="02020603050405020304" pitchFamily="18" charset="0"/>
              </a:rPr>
              <a:t>R. P. </a:t>
            </a:r>
            <a:r>
              <a:rPr lang="en-IN" sz="1800" dirty="0" err="1">
                <a:effectLst/>
                <a:latin typeface="Bookman Old Style" panose="02050604050505020204" pitchFamily="18" charset="0"/>
                <a:ea typeface="Times New Roman" panose="02020603050405020304" pitchFamily="18" charset="0"/>
                <a:cs typeface="Times New Roman" panose="02020603050405020304" pitchFamily="18" charset="0"/>
              </a:rPr>
              <a:t>Buildcon</a:t>
            </a:r>
            <a:r>
              <a:rPr lang="en-IN" sz="18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IN" sz="1800" dirty="0" err="1">
                <a:effectLst/>
                <a:latin typeface="Bookman Old Style" panose="02050604050505020204" pitchFamily="18" charset="0"/>
                <a:ea typeface="Times New Roman" panose="02020603050405020304" pitchFamily="18" charset="0"/>
                <a:cs typeface="Times New Roman" panose="02020603050405020304" pitchFamily="18" charset="0"/>
              </a:rPr>
              <a:t>Pvt.</a:t>
            </a:r>
            <a:r>
              <a:rPr lang="en-IN" sz="1800" dirty="0">
                <a:effectLst/>
                <a:latin typeface="Bookman Old Style" panose="02050604050505020204" pitchFamily="18" charset="0"/>
                <a:ea typeface="Times New Roman" panose="02020603050405020304" pitchFamily="18" charset="0"/>
                <a:cs typeface="Times New Roman" panose="02020603050405020304" pitchFamily="18" charset="0"/>
              </a:rPr>
              <a:t> Ltd. v. Superintendent, CGST &amp; Central Excise – 2023 (68) G.S.T.L. 114 (Cal.) : (2022) 1 </a:t>
            </a:r>
            <a:r>
              <a:rPr lang="en-IN" sz="1800" dirty="0" err="1">
                <a:effectLst/>
                <a:latin typeface="Bookman Old Style" panose="02050604050505020204" pitchFamily="18" charset="0"/>
                <a:ea typeface="Times New Roman" panose="02020603050405020304" pitchFamily="18" charset="0"/>
                <a:cs typeface="Times New Roman" panose="02020603050405020304" pitchFamily="18" charset="0"/>
              </a:rPr>
              <a:t>Centax</a:t>
            </a:r>
            <a:r>
              <a:rPr lang="en-IN" sz="1800" dirty="0">
                <a:effectLst/>
                <a:latin typeface="Bookman Old Style" panose="02050604050505020204" pitchFamily="18" charset="0"/>
                <a:ea typeface="Times New Roman" panose="02020603050405020304" pitchFamily="18" charset="0"/>
                <a:cs typeface="Times New Roman" panose="02020603050405020304" pitchFamily="18" charset="0"/>
              </a:rPr>
              <a:t> 284 (Cal.) </a:t>
            </a:r>
            <a:r>
              <a:rPr lang="en-IN" sz="1800" b="1" dirty="0">
                <a:effectLst/>
                <a:latin typeface="Bookman Old Style" panose="02050604050505020204" pitchFamily="18" charset="0"/>
                <a:ea typeface="Times New Roman" panose="02020603050405020304" pitchFamily="18" charset="0"/>
                <a:cs typeface="Times New Roman" panose="02020603050405020304" pitchFamily="18" charset="0"/>
              </a:rPr>
              <a:t>[para 7-9]</a:t>
            </a:r>
            <a:r>
              <a:rPr lang="en-IN" sz="1800" dirty="0">
                <a:effectLst/>
                <a:latin typeface="Bookman Old Style" panose="02050604050505020204" pitchFamily="18" charset="0"/>
                <a:ea typeface="Times New Roman" panose="02020603050405020304" pitchFamily="18" charset="0"/>
                <a:cs typeface="Times New Roman" panose="02020603050405020304" pitchFamily="18" charset="0"/>
              </a:rPr>
              <a:t>“</a:t>
            </a:r>
            <a:r>
              <a:rPr lang="en-IN" sz="1800" b="1" dirty="0">
                <a:effectLst/>
                <a:latin typeface="Bookman Old Style" panose="02050604050505020204" pitchFamily="18" charset="0"/>
                <a:ea typeface="Times New Roman" panose="02020603050405020304" pitchFamily="18" charset="0"/>
                <a:cs typeface="Times New Roman" panose="02020603050405020304" pitchFamily="18" charset="0"/>
              </a:rPr>
              <a:t>7.</a:t>
            </a:r>
            <a:r>
              <a:rPr lang="en-IN" sz="1800" dirty="0">
                <a:effectLst/>
                <a:latin typeface="Bookman Old Style" panose="02050604050505020204" pitchFamily="18" charset="0"/>
                <a:ea typeface="Times New Roman" panose="02020603050405020304" pitchFamily="18" charset="0"/>
                <a:cs typeface="Times New Roman" panose="02020603050405020304" pitchFamily="18" charset="0"/>
              </a:rPr>
              <a:t> Therefore, we are of the view that since the audit proceedings under Section 65 of the Act has already commenced, it is but appropriate that the proceedings should be taken to the logical end. The proceedings initiated by the Anti Evasion and Range Office for the very same period shall not be </a:t>
            </a:r>
            <a:r>
              <a:rPr lang="en-US" sz="1800" dirty="0">
                <a:effectLst/>
                <a:latin typeface="Bookman Old Style" panose="02050604050505020204" pitchFamily="18" charset="0"/>
                <a:ea typeface="Times New Roman" panose="02020603050405020304" pitchFamily="18" charset="0"/>
                <a:cs typeface="Times New Roman" panose="02020603050405020304" pitchFamily="18" charset="0"/>
              </a:rPr>
              <a:t>proceeded with any further.”</a:t>
            </a:r>
            <a:r>
              <a:rPr lang="en-IN" sz="1400" dirty="0">
                <a:effectLst/>
              </a:rPr>
              <a:t> </a:t>
            </a:r>
            <a:endParaRPr lang="en-US" sz="1800"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1800" dirty="0">
                <a:latin typeface="Times New Roman" panose="02020603050405020304" pitchFamily="18" charset="0"/>
                <a:ea typeface="Times New Roman" panose="02020603050405020304" pitchFamily="18" charset="0"/>
              </a:rPr>
              <a:t>(IIII) </a:t>
            </a:r>
            <a:r>
              <a:rPr lang="en-US" sz="1800" dirty="0">
                <a:effectLst/>
                <a:latin typeface="Times New Roman" panose="02020603050405020304" pitchFamily="18" charset="0"/>
                <a:ea typeface="Times New Roman" panose="02020603050405020304" pitchFamily="18" charset="0"/>
              </a:rPr>
              <a:t>section 73(5) read with Rule 142(1A) </a:t>
            </a:r>
            <a:r>
              <a:rPr lang="en-US" sz="1800" b="1" dirty="0">
                <a:effectLst/>
                <a:highlight>
                  <a:srgbClr val="FFFF00"/>
                </a:highlight>
                <a:latin typeface="Times New Roman" panose="02020603050405020304" pitchFamily="18" charset="0"/>
                <a:ea typeface="Times New Roman" panose="02020603050405020304" pitchFamily="18" charset="0"/>
              </a:rPr>
              <a:t>[Intimation prior to SCN]– </a:t>
            </a:r>
            <a:r>
              <a:rPr lang="en-US" sz="1800" dirty="0">
                <a:effectLst/>
                <a:latin typeface="Times New Roman" panose="02020603050405020304" pitchFamily="18" charset="0"/>
                <a:ea typeface="Times New Roman" panose="02020603050405020304" pitchFamily="18" charset="0"/>
              </a:rPr>
              <a:t>said </a:t>
            </a:r>
            <a:r>
              <a:rPr lang="en-IN" sz="1800" dirty="0">
                <a:solidFill>
                  <a:srgbClr val="222222"/>
                </a:solidFill>
                <a:effectLst/>
                <a:latin typeface="Arial" panose="020B0604020202020204" pitchFamily="34" charset="0"/>
                <a:ea typeface="Times New Roman" panose="02020603050405020304" pitchFamily="18" charset="0"/>
              </a:rPr>
              <a:t>rule has been amended with effect from15.10.2020, for the words ‘proper officer shall’, the ‘proper officer may’ has been substituted</a:t>
            </a:r>
            <a:r>
              <a:rPr lang="en-US" sz="1800" dirty="0">
                <a:effectLst/>
                <a:latin typeface="Times New Roman" panose="02020603050405020304" pitchFamily="18" charset="0"/>
                <a:ea typeface="Times New Roman" panose="02020603050405020304" pitchFamily="18" charset="0"/>
              </a:rPr>
              <a:t>. </a:t>
            </a:r>
            <a:r>
              <a:rPr lang="en-IN" sz="1800" dirty="0">
                <a:effectLst/>
                <a:latin typeface="Bookman Old Style" panose="02050604050505020204" pitchFamily="18" charset="0"/>
                <a:ea typeface="Times New Roman" panose="02020603050405020304" pitchFamily="18" charset="0"/>
                <a:cs typeface="Times New Roman" panose="02020603050405020304" pitchFamily="18" charset="0"/>
              </a:rPr>
              <a:t>New Morning Star Travels v The Deputy Commissioner (ST) &amp; </a:t>
            </a:r>
            <a:r>
              <a:rPr lang="en-IN" sz="1800" dirty="0" err="1">
                <a:effectLst/>
                <a:latin typeface="Bookman Old Style" panose="02050604050505020204" pitchFamily="18" charset="0"/>
                <a:ea typeface="Times New Roman" panose="02020603050405020304" pitchFamily="18" charset="0"/>
                <a:cs typeface="Times New Roman" panose="02020603050405020304" pitchFamily="18" charset="0"/>
              </a:rPr>
              <a:t>Ors</a:t>
            </a:r>
            <a:r>
              <a:rPr lang="en-IN" sz="1800" dirty="0">
                <a:effectLst/>
                <a:latin typeface="Bookman Old Style" panose="02050604050505020204" pitchFamily="18" charset="0"/>
                <a:ea typeface="Times New Roman" panose="02020603050405020304" pitchFamily="18" charset="0"/>
                <a:cs typeface="Times New Roman" panose="02020603050405020304" pitchFamily="18" charset="0"/>
              </a:rPr>
              <a:t>. (2023) 12 </a:t>
            </a:r>
            <a:r>
              <a:rPr lang="en-IN" sz="1800" dirty="0" err="1">
                <a:effectLst/>
                <a:latin typeface="Bookman Old Style" panose="02050604050505020204" pitchFamily="18" charset="0"/>
                <a:ea typeface="Times New Roman" panose="02020603050405020304" pitchFamily="18" charset="0"/>
                <a:cs typeface="Times New Roman" panose="02020603050405020304" pitchFamily="18" charset="0"/>
              </a:rPr>
              <a:t>Centax</a:t>
            </a:r>
            <a:r>
              <a:rPr lang="en-IN" sz="1800" dirty="0">
                <a:effectLst/>
                <a:latin typeface="Bookman Old Style" panose="02050604050505020204" pitchFamily="18" charset="0"/>
                <a:ea typeface="Times New Roman" panose="02020603050405020304" pitchFamily="18" charset="0"/>
                <a:cs typeface="Times New Roman" panose="02020603050405020304" pitchFamily="18" charset="0"/>
              </a:rPr>
              <a:t> 198 (A.P.) </a:t>
            </a:r>
            <a:r>
              <a:rPr lang="en-IN" sz="1800" b="1" dirty="0">
                <a:effectLst/>
                <a:latin typeface="Bookman Old Style" panose="02050604050505020204" pitchFamily="18" charset="0"/>
                <a:ea typeface="Times New Roman" panose="02020603050405020304" pitchFamily="18" charset="0"/>
                <a:cs typeface="Times New Roman" panose="02020603050405020304" pitchFamily="18" charset="0"/>
              </a:rPr>
              <a:t>[</a:t>
            </a:r>
            <a:r>
              <a:rPr lang="en-IN" sz="1800" b="1" i="1" dirty="0">
                <a:effectLst/>
                <a:latin typeface="Bookman Old Style" panose="02050604050505020204" pitchFamily="18" charset="0"/>
                <a:ea typeface="Times New Roman" panose="02020603050405020304" pitchFamily="18" charset="0"/>
                <a:cs typeface="Times New Roman" panose="02020603050405020304" pitchFamily="18" charset="0"/>
              </a:rPr>
              <a:t>para</a:t>
            </a:r>
            <a:r>
              <a:rPr lang="en-IN" sz="1800" i="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IN" sz="1800" b="1" i="1" dirty="0">
                <a:effectLst/>
                <a:latin typeface="Bookman Old Style" panose="02050604050505020204" pitchFamily="18" charset="0"/>
                <a:ea typeface="Times New Roman" panose="02020603050405020304" pitchFamily="18" charset="0"/>
                <a:cs typeface="Times New Roman" panose="02020603050405020304" pitchFamily="18" charset="0"/>
              </a:rPr>
              <a:t>17</a:t>
            </a:r>
            <a:r>
              <a:rPr lang="en-IN" sz="1800" b="1" dirty="0">
                <a:effectLst/>
                <a:latin typeface="Bookman Old Style" panose="02050604050505020204" pitchFamily="18" charset="0"/>
                <a:ea typeface="Times New Roman" panose="02020603050405020304" pitchFamily="18" charset="0"/>
                <a:cs typeface="Times New Roman" panose="02020603050405020304" pitchFamily="18" charset="0"/>
              </a:rPr>
              <a:t>]</a:t>
            </a:r>
            <a:r>
              <a:rPr lang="en-IN" sz="18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IN" sz="1800" b="1" dirty="0">
                <a:effectLst/>
                <a:latin typeface="Bookman Old Style" panose="02050604050505020204" pitchFamily="18" charset="0"/>
                <a:ea typeface="Times New Roman" panose="02020603050405020304" pitchFamily="18" charset="0"/>
                <a:cs typeface="Times New Roman" panose="02020603050405020304" pitchFamily="18" charset="0"/>
              </a:rPr>
              <a:t>(Pg. 3) - </a:t>
            </a:r>
            <a:r>
              <a:rPr lang="en-IN" sz="18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en-IN" sz="1800" b="1"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“17</a:t>
            </a:r>
            <a:r>
              <a:rPr lang="en-IN" sz="18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…In the instant case, since admittedly the tax period related to 1-7-2017 to 31-3-2021 which covers the pre and post amended period of Rule 142(1A), in our considered view, the 1st respondent ought to have issued tax intimation to the petitioner under Rule 142 (1A). Since it was not done, as rightly argued by the learned counsel for the petitioner, the assessment order, dated 31-3-2022, fell foul of law and is liable to be set aside.”</a:t>
            </a:r>
            <a:r>
              <a:rPr lang="en-IN" sz="1400" dirty="0">
                <a:effectLst/>
              </a:rPr>
              <a:t> </a:t>
            </a:r>
            <a:r>
              <a:rPr lang="en-US" sz="1800" dirty="0">
                <a:effectLst/>
                <a:latin typeface="Times New Roman" panose="02020603050405020304" pitchFamily="18" charset="0"/>
                <a:ea typeface="Times New Roman" panose="02020603050405020304" pitchFamily="18" charset="0"/>
              </a:rPr>
              <a:t> </a:t>
            </a:r>
            <a:endParaRPr lang="en-US" sz="1700" dirty="0"/>
          </a:p>
        </p:txBody>
      </p:sp>
    </p:spTree>
    <p:extLst>
      <p:ext uri="{BB962C8B-B14F-4D97-AF65-F5344CB8AC3E}">
        <p14:creationId xmlns:p14="http://schemas.microsoft.com/office/powerpoint/2010/main" val="21509056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318D-4C45-9F21-22F9-A74F87F0A779}"/>
              </a:ext>
            </a:extLst>
          </p:cNvPr>
          <p:cNvSpPr>
            <a:spLocks noGrp="1"/>
          </p:cNvSpPr>
          <p:nvPr>
            <p:ph type="title"/>
          </p:nvPr>
        </p:nvSpPr>
        <p:spPr>
          <a:xfrm>
            <a:off x="1120136" y="102026"/>
            <a:ext cx="9650412" cy="1128287"/>
          </a:xfrm>
        </p:spPr>
        <p:txBody>
          <a:bodyPr>
            <a:normAutofit/>
          </a:bodyPr>
          <a:lstStyle/>
          <a:p>
            <a:pPr fontAlgn="auto">
              <a:spcAft>
                <a:spcPts val="0"/>
              </a:spcAft>
              <a:defRPr/>
            </a:pPr>
            <a:r>
              <a:rPr lang="en-IN" sz="2800" dirty="0">
                <a:solidFill>
                  <a:schemeClr val="tx1">
                    <a:lumMod val="95000"/>
                    <a:lumOff val="5000"/>
                  </a:schemeClr>
                </a:solidFill>
              </a:rPr>
              <a:t>SCRUTINY OF RETURN SIGNIFICANCE IN LAW AND SUBSEQUENT PROCEEDING BY OTHER OFFICERS AND THE SHOW CAUSE NOTICE</a:t>
            </a:r>
            <a:endParaRPr lang="en-US" sz="2800"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370CD904-AECD-AF71-063F-CE22CDB03FF4}"/>
              </a:ext>
            </a:extLst>
          </p:cNvPr>
          <p:cNvSpPr>
            <a:spLocks noGrp="1"/>
          </p:cNvSpPr>
          <p:nvPr>
            <p:ph idx="1"/>
          </p:nvPr>
        </p:nvSpPr>
        <p:spPr>
          <a:xfrm>
            <a:off x="944563" y="1230313"/>
            <a:ext cx="10942637" cy="5200650"/>
          </a:xfrm>
        </p:spPr>
        <p:txBody>
          <a:bodyPr rtlCol="0">
            <a:normAutofit fontScale="92500" lnSpcReduction="10000"/>
          </a:bodyPr>
          <a:lstStyle/>
          <a:p>
            <a:pPr marL="91440" indent="-91440" fontAlgn="auto">
              <a:defRPr/>
            </a:pPr>
            <a:r>
              <a:rPr lang="en-US" sz="2800" b="1" dirty="0"/>
              <a:t>Section 61. Scrutiny of returns.-</a:t>
            </a:r>
            <a:endParaRPr lang="en-US" sz="2800" dirty="0"/>
          </a:p>
          <a:p>
            <a:pPr marL="91440" indent="-91440" fontAlgn="auto">
              <a:defRPr/>
            </a:pPr>
            <a:r>
              <a:rPr lang="en-US" sz="2800" dirty="0"/>
              <a:t>(1) The proper officer may scrutinize the return and related particulars furnished by the registered person to verify the correctness of the return and inform him of the discrepancies noticed, if any, in such manner </a:t>
            </a:r>
            <a:r>
              <a:rPr lang="en-US" sz="2800" dirty="0">
                <a:hlinkClick r:id="rId2"/>
              </a:rPr>
              <a:t>as may be prescribed</a:t>
            </a:r>
            <a:r>
              <a:rPr lang="en-US" sz="2800" dirty="0"/>
              <a:t> and seek his explanation thereto.</a:t>
            </a:r>
          </a:p>
          <a:p>
            <a:pPr marL="91440" indent="-91440" fontAlgn="auto">
              <a:defRPr/>
            </a:pPr>
            <a:r>
              <a:rPr lang="en-US" sz="2800" dirty="0"/>
              <a:t>(2) In case the explanation is found acceptable, the registered person shall be informed accordingly and no further action shall be taken in this regard.</a:t>
            </a:r>
          </a:p>
          <a:p>
            <a:pPr marL="91440" indent="-91440" fontAlgn="auto">
              <a:defRPr/>
            </a:pPr>
            <a:r>
              <a:rPr lang="en-US" sz="2800" dirty="0"/>
              <a:t>(3) </a:t>
            </a:r>
            <a:r>
              <a:rPr lang="en-US" sz="2800" dirty="0">
                <a:highlight>
                  <a:srgbClr val="FFFF00"/>
                </a:highlight>
              </a:rPr>
              <a:t>In case no satisfactory explanation </a:t>
            </a:r>
            <a:r>
              <a:rPr lang="en-US" sz="2800" dirty="0"/>
              <a:t>is furnished within a period of thirty days of being informed by the proper officer or such further period as may be permitted by him or where the registered person, after accepting the discrepancies, fails to take the corrective measure in his return for the month in which the discrepancy is accepted, </a:t>
            </a:r>
            <a:r>
              <a:rPr lang="en-US" sz="2800" dirty="0">
                <a:highlight>
                  <a:srgbClr val="FFFF00"/>
                </a:highlight>
              </a:rPr>
              <a:t>the proper officer </a:t>
            </a:r>
            <a:r>
              <a:rPr lang="en-US" sz="2800" dirty="0"/>
              <a:t>may initiate appropriate action including those under</a:t>
            </a:r>
            <a:r>
              <a:rPr lang="en-US" sz="2800" dirty="0">
                <a:hlinkClick r:id="rId3"/>
              </a:rPr>
              <a:t> section 65</a:t>
            </a:r>
            <a:r>
              <a:rPr lang="en-US" sz="2800" dirty="0"/>
              <a:t> or </a:t>
            </a:r>
            <a:r>
              <a:rPr lang="en-US" sz="2800" dirty="0">
                <a:hlinkClick r:id="rId4"/>
              </a:rPr>
              <a:t>section 66</a:t>
            </a:r>
            <a:r>
              <a:rPr lang="en-US" sz="2800" dirty="0"/>
              <a:t> or </a:t>
            </a:r>
            <a:r>
              <a:rPr lang="en-US" sz="2800" dirty="0">
                <a:hlinkClick r:id="rId5"/>
              </a:rPr>
              <a:t>section 67</a:t>
            </a:r>
            <a:r>
              <a:rPr lang="en-US" sz="2800" dirty="0"/>
              <a:t>, </a:t>
            </a:r>
            <a:r>
              <a:rPr lang="en-US" sz="2800" dirty="0">
                <a:solidFill>
                  <a:srgbClr val="FF0000"/>
                </a:solidFill>
              </a:rPr>
              <a:t>or proceed to determine the tax and other dues under </a:t>
            </a:r>
            <a:r>
              <a:rPr lang="en-US" sz="2800" dirty="0">
                <a:highlight>
                  <a:srgbClr val="FFFF00"/>
                </a:highlight>
                <a:hlinkClick r:id="rId6"/>
              </a:rPr>
              <a:t>section 73</a:t>
            </a:r>
            <a:r>
              <a:rPr lang="en-US" sz="2800" dirty="0">
                <a:highlight>
                  <a:srgbClr val="FFFF00"/>
                </a:highlight>
              </a:rPr>
              <a:t> or </a:t>
            </a:r>
            <a:r>
              <a:rPr lang="en-US" sz="2800" dirty="0">
                <a:highlight>
                  <a:srgbClr val="FFFF00"/>
                </a:highlight>
                <a:hlinkClick r:id="rId7"/>
              </a:rPr>
              <a:t>section 74</a:t>
            </a:r>
            <a:r>
              <a:rPr lang="en-US" sz="2800" dirty="0"/>
              <a:t>.</a:t>
            </a:r>
          </a:p>
          <a:p>
            <a:pPr marL="0" indent="0" algn="just" fontAlgn="auto">
              <a:buNone/>
              <a:defRPr/>
            </a:pPr>
            <a:endParaRPr lang="en-US" sz="1800" dirty="0">
              <a:solidFill>
                <a:prstClr val="black"/>
              </a:solidFill>
              <a:latin typeface="Times-Bold"/>
              <a:ea typeface="Calibri" panose="020F0502020204030204" pitchFamily="34" charset="0"/>
              <a:cs typeface="Times-Italic"/>
            </a:endParaRPr>
          </a:p>
        </p:txBody>
      </p:sp>
    </p:spTree>
    <p:extLst>
      <p:ext uri="{BB962C8B-B14F-4D97-AF65-F5344CB8AC3E}">
        <p14:creationId xmlns:p14="http://schemas.microsoft.com/office/powerpoint/2010/main" val="49923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F68CA-B0BC-B069-F74D-9AF7B041F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C8D88-3D9B-823D-E7F4-ECDC1E324A17}"/>
              </a:ext>
            </a:extLst>
          </p:cNvPr>
          <p:cNvSpPr>
            <a:spLocks noGrp="1"/>
          </p:cNvSpPr>
          <p:nvPr>
            <p:ph type="title"/>
          </p:nvPr>
        </p:nvSpPr>
        <p:spPr>
          <a:xfrm>
            <a:off x="1120136" y="102026"/>
            <a:ext cx="9650412" cy="1128287"/>
          </a:xfrm>
        </p:spPr>
        <p:txBody>
          <a:bodyPr>
            <a:normAutofit/>
          </a:bodyPr>
          <a:lstStyle/>
          <a:p>
            <a:pPr fontAlgn="auto">
              <a:spcAft>
                <a:spcPts val="0"/>
              </a:spcAft>
              <a:defRPr/>
            </a:pPr>
            <a:r>
              <a:rPr lang="en-IN" sz="2800" dirty="0">
                <a:solidFill>
                  <a:schemeClr val="tx1">
                    <a:lumMod val="95000"/>
                    <a:lumOff val="5000"/>
                  </a:schemeClr>
                </a:solidFill>
              </a:rPr>
              <a:t>SCRUTINY OF RETURN SIGNIFICANCE IN LAW AND SUBSEQUENT PROCEEDING BY OTHER OFFICERS AND THE SHOW CAUSE NOTICE</a:t>
            </a:r>
            <a:endParaRPr lang="en-US" sz="2800"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8B562A50-BC19-AF6B-3CB2-2539736E6353}"/>
              </a:ext>
            </a:extLst>
          </p:cNvPr>
          <p:cNvSpPr>
            <a:spLocks noGrp="1"/>
          </p:cNvSpPr>
          <p:nvPr>
            <p:ph idx="1"/>
          </p:nvPr>
        </p:nvSpPr>
        <p:spPr>
          <a:xfrm>
            <a:off x="944563" y="1230313"/>
            <a:ext cx="10942637" cy="5200650"/>
          </a:xfrm>
        </p:spPr>
        <p:txBody>
          <a:bodyPr rtlCol="0">
            <a:normAutofit fontScale="62500" lnSpcReduction="20000"/>
          </a:bodyPr>
          <a:lstStyle/>
          <a:p>
            <a:pPr marL="91440" indent="-91440" fontAlgn="auto">
              <a:defRPr/>
            </a:pPr>
            <a:r>
              <a:rPr lang="en-IN" sz="3600" b="1" dirty="0">
                <a:highlight>
                  <a:srgbClr val="FFFF00"/>
                </a:highlight>
                <a:latin typeface="Times New Roman" panose="02020603050405020304" pitchFamily="18" charset="0"/>
                <a:ea typeface="Times New Roman" panose="02020603050405020304" pitchFamily="18" charset="0"/>
              </a:rPr>
              <a:t>Sales Emporium v the Superintendent of Central Tax, Kolkata North MAT 1837 OF 2024</a:t>
            </a:r>
          </a:p>
          <a:p>
            <a:pPr marL="0" indent="0" fontAlgn="auto">
              <a:buNone/>
              <a:defRPr/>
            </a:pPr>
            <a:r>
              <a:rPr lang="en-IN" sz="3600" b="1" dirty="0">
                <a:latin typeface="Times New Roman" panose="02020603050405020304" pitchFamily="18" charset="0"/>
                <a:ea typeface="Times New Roman" panose="02020603050405020304" pitchFamily="18" charset="0"/>
              </a:rPr>
              <a:t>Order dated 01.10.2024</a:t>
            </a:r>
          </a:p>
          <a:p>
            <a:pPr marL="0" indent="0" fontAlgn="auto">
              <a:buNone/>
              <a:defRPr/>
            </a:pPr>
            <a:r>
              <a:rPr lang="en-IN" sz="2800" dirty="0">
                <a:latin typeface="Times New Roman" panose="02020603050405020304" pitchFamily="18" charset="0"/>
                <a:ea typeface="Times New Roman" panose="02020603050405020304" pitchFamily="18" charset="0"/>
              </a:rPr>
              <a:t>appellant’s contention is that scrutiny of the returns for the period 2018-2019 was done sometime in 20th January, 2023 and the first respondent, who, according to the appellant, is a proper officer, issued a notice for intimating the discrepancies in the return after scrutiny for the said period, namely, 2018-2019. The appellant was called upon to explain the discrepancy or pay the short pay tax. The appellant submitted its reply to the show cause notice dated 17th January, 2023 in Form No. GST ASMT-11.</a:t>
            </a:r>
          </a:p>
          <a:p>
            <a:pPr marL="0" indent="0" fontAlgn="auto">
              <a:buNone/>
              <a:defRPr/>
            </a:pPr>
            <a:r>
              <a:rPr lang="en-IN" sz="2800" dirty="0">
                <a:latin typeface="Times New Roman" panose="02020603050405020304" pitchFamily="18" charset="0"/>
                <a:ea typeface="Times New Roman" panose="02020603050405020304" pitchFamily="18" charset="0"/>
              </a:rPr>
              <a:t>On receipt of the reply the proper officer had two options, namely, </a:t>
            </a:r>
          </a:p>
          <a:p>
            <a:pPr fontAlgn="auto">
              <a:buFont typeface="Wingdings" pitchFamily="2" charset="2"/>
              <a:buChar char="v"/>
              <a:defRPr/>
            </a:pPr>
            <a:r>
              <a:rPr lang="en-IN" sz="2800" dirty="0">
                <a:latin typeface="Times New Roman" panose="02020603050405020304" pitchFamily="18" charset="0"/>
                <a:ea typeface="Times New Roman" panose="02020603050405020304" pitchFamily="18" charset="0"/>
              </a:rPr>
              <a:t>if he is satisfied with the reply he may choose not to proceed further in the matter and </a:t>
            </a:r>
          </a:p>
          <a:p>
            <a:pPr fontAlgn="auto">
              <a:buFont typeface="Wingdings" pitchFamily="2" charset="2"/>
              <a:buChar char="v"/>
              <a:defRPr/>
            </a:pPr>
            <a:r>
              <a:rPr lang="en-IN" sz="2800" dirty="0">
                <a:latin typeface="Times New Roman" panose="02020603050405020304" pitchFamily="18" charset="0"/>
                <a:ea typeface="Times New Roman" panose="02020603050405020304" pitchFamily="18" charset="0"/>
              </a:rPr>
              <a:t>secondly, if he does not accept the reply submitted by the appellant and if the officer is satisfied that there was a short pay of tax then the procedure for issuance of show cause notice has to be adhered to in terms of the statutory provisions.</a:t>
            </a:r>
          </a:p>
          <a:p>
            <a:pPr fontAlgn="auto">
              <a:buFont typeface="Wingdings" pitchFamily="2" charset="2"/>
              <a:buChar char="v"/>
              <a:defRPr/>
            </a:pPr>
            <a:endParaRPr lang="en-IN" sz="2800" dirty="0">
              <a:latin typeface="Times New Roman" panose="02020603050405020304" pitchFamily="18" charset="0"/>
              <a:ea typeface="Times New Roman" panose="02020603050405020304" pitchFamily="18" charset="0"/>
            </a:endParaRPr>
          </a:p>
          <a:p>
            <a:pPr fontAlgn="auto">
              <a:buFont typeface="Wingdings" pitchFamily="2" charset="2"/>
              <a:buChar char="v"/>
              <a:defRPr/>
            </a:pPr>
            <a:r>
              <a:rPr lang="en-IN" sz="2800" dirty="0">
                <a:latin typeface="Times New Roman" panose="02020603050405020304" pitchFamily="18" charset="0"/>
                <a:ea typeface="Times New Roman" panose="02020603050405020304" pitchFamily="18" charset="0"/>
              </a:rPr>
              <a:t>“4. Prima facie we find that in the second show cause notice, which was issued by the second respondent on 30th January, 2024, there is no mentioning of the earlier proceeding. </a:t>
            </a:r>
            <a:r>
              <a:rPr lang="en-IN" sz="2800" dirty="0">
                <a:highlight>
                  <a:srgbClr val="FFFF00"/>
                </a:highlight>
                <a:latin typeface="Times New Roman" panose="02020603050405020304" pitchFamily="18" charset="0"/>
                <a:ea typeface="Times New Roman" panose="02020603050405020304" pitchFamily="18" charset="0"/>
              </a:rPr>
              <a:t>The issue would be as to whether this can be done and the second respondent can proceed further dehors the proceedings, which was initiated by the first respondent under Section 61 </a:t>
            </a:r>
            <a:r>
              <a:rPr lang="en-IN" sz="2800" dirty="0">
                <a:latin typeface="Times New Roman" panose="02020603050405020304" pitchFamily="18" charset="0"/>
                <a:ea typeface="Times New Roman" panose="02020603050405020304" pitchFamily="18" charset="0"/>
              </a:rPr>
              <a:t>and upon receipt of the reply not to choose to proceed further.</a:t>
            </a:r>
            <a:endParaRPr lang="en-US" sz="1800" dirty="0">
              <a:solidFill>
                <a:prstClr val="black"/>
              </a:solidFill>
              <a:latin typeface="Times-Bold"/>
              <a:ea typeface="Calibri" panose="020F0502020204030204" pitchFamily="34" charset="0"/>
              <a:cs typeface="Times-Italic"/>
            </a:endParaRPr>
          </a:p>
        </p:txBody>
      </p:sp>
    </p:spTree>
    <p:extLst>
      <p:ext uri="{BB962C8B-B14F-4D97-AF65-F5344CB8AC3E}">
        <p14:creationId xmlns:p14="http://schemas.microsoft.com/office/powerpoint/2010/main" val="22694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B5E4-3A76-2F8A-96E7-6592A93D8A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7DD74E-39A7-BC0D-BBA5-E828E82CA768}"/>
              </a:ext>
            </a:extLst>
          </p:cNvPr>
          <p:cNvSpPr>
            <a:spLocks noGrp="1"/>
          </p:cNvSpPr>
          <p:nvPr>
            <p:ph idx="1"/>
          </p:nvPr>
        </p:nvSpPr>
        <p:spPr>
          <a:xfrm>
            <a:off x="1115591" y="1406736"/>
            <a:ext cx="10944225" cy="5199063"/>
          </a:xfrm>
        </p:spPr>
        <p:txBody>
          <a:bodyPr rtlCol="0">
            <a:normAutofit/>
          </a:bodyPr>
          <a:lstStyle/>
          <a:p>
            <a:pPr marL="91440" indent="-91440" fontAlgn="auto">
              <a:defRPr/>
            </a:pPr>
            <a:r>
              <a:rPr lang="en-IN" sz="1800" b="1" dirty="0">
                <a:effectLst/>
                <a:highlight>
                  <a:srgbClr val="FFFF00"/>
                </a:highlight>
                <a:latin typeface="Times New Roman" panose="02020603050405020304" pitchFamily="18" charset="0"/>
                <a:ea typeface="Times New Roman" panose="02020603050405020304" pitchFamily="18" charset="0"/>
              </a:rPr>
              <a:t>Can a Show cause notice on DRC-01 be issued for an issue not mentioned in ASMT 10, where proceeding for security of return was started under section 61</a:t>
            </a:r>
            <a:r>
              <a:rPr lang="en-IN" sz="1400" b="1" dirty="0">
                <a:highlight>
                  <a:srgbClr val="FFFF00"/>
                </a:highlight>
                <a:latin typeface="Times New Roman" panose="02020603050405020304" pitchFamily="18" charset="0"/>
                <a:ea typeface="Times New Roman" panose="02020603050405020304" pitchFamily="18" charset="0"/>
              </a:rPr>
              <a:t>?</a:t>
            </a:r>
          </a:p>
          <a:p>
            <a:pPr marL="91440" indent="-91440" fontAlgn="auto">
              <a:defRPr/>
            </a:pPr>
            <a:endParaRPr lang="en-IN" sz="1400" b="1" dirty="0">
              <a:latin typeface="Times New Roman" panose="02020603050405020304" pitchFamily="18" charset="0"/>
            </a:endParaRPr>
          </a:p>
          <a:p>
            <a:pPr marL="91440" indent="-91440" fontAlgn="auto">
              <a:defRPr/>
            </a:pPr>
            <a:r>
              <a:rPr lang="en-IN" sz="1400" b="1" dirty="0">
                <a:latin typeface="Times New Roman" panose="02020603050405020304" pitchFamily="18" charset="0"/>
              </a:rPr>
              <a:t>No. </a:t>
            </a:r>
            <a:r>
              <a:rPr lang="en-IN" sz="1800" dirty="0">
                <a:solidFill>
                  <a:srgbClr val="000000"/>
                </a:solidFill>
                <a:effectLst/>
                <a:latin typeface="Times New Roman" panose="02020603050405020304" pitchFamily="18" charset="0"/>
                <a:ea typeface="Times New Roman" panose="02020603050405020304" pitchFamily="18" charset="0"/>
              </a:rPr>
              <a:t>Vadivel </a:t>
            </a:r>
            <a:r>
              <a:rPr lang="en-IN" sz="1800" dirty="0" err="1">
                <a:solidFill>
                  <a:srgbClr val="000000"/>
                </a:solidFill>
                <a:effectLst/>
                <a:latin typeface="Times New Roman" panose="02020603050405020304" pitchFamily="18" charset="0"/>
                <a:ea typeface="Times New Roman" panose="02020603050405020304" pitchFamily="18" charset="0"/>
              </a:rPr>
              <a:t>Pyrotech</a:t>
            </a:r>
            <a:r>
              <a:rPr lang="en-IN" sz="1800" dirty="0">
                <a:solidFill>
                  <a:srgbClr val="000000"/>
                </a:solidFill>
                <a:effectLst/>
                <a:latin typeface="Times New Roman" panose="02020603050405020304" pitchFamily="18" charset="0"/>
                <a:ea typeface="Times New Roman" panose="02020603050405020304" pitchFamily="18" charset="0"/>
              </a:rPr>
              <a:t> (</a:t>
            </a:r>
            <a:r>
              <a:rPr lang="en-IN" sz="1800" dirty="0" err="1">
                <a:effectLst/>
                <a:latin typeface="Times New Roman" panose="02020603050405020304" pitchFamily="18" charset="0"/>
                <a:ea typeface="Times New Roman" panose="02020603050405020304" pitchFamily="18" charset="0"/>
              </a:rPr>
              <a:t>Pvt</a:t>
            </a:r>
            <a:r>
              <a:rPr lang="en-IN" sz="1800" dirty="0" err="1">
                <a:solidFill>
                  <a:srgbClr val="000000"/>
                </a:solidFill>
                <a:effectLst/>
                <a:latin typeface="Times New Roman" panose="02020603050405020304" pitchFamily="18" charset="0"/>
                <a:ea typeface="Times New Roman" panose="02020603050405020304" pitchFamily="18" charset="0"/>
              </a:rPr>
              <a:t>.</a:t>
            </a:r>
            <a:r>
              <a:rPr lang="en-IN" sz="1800" dirty="0">
                <a:solidFill>
                  <a:srgbClr val="000000"/>
                </a:solidFill>
                <a:effectLst/>
                <a:latin typeface="Times New Roman" panose="02020603050405020304" pitchFamily="18" charset="0"/>
                <a:ea typeface="Times New Roman" panose="02020603050405020304" pitchFamily="18" charset="0"/>
              </a:rPr>
              <a:t>) </a:t>
            </a:r>
            <a:r>
              <a:rPr lang="en-IN" sz="1800" dirty="0">
                <a:effectLst/>
                <a:latin typeface="Times New Roman" panose="02020603050405020304" pitchFamily="18" charset="0"/>
                <a:ea typeface="Times New Roman" panose="02020603050405020304" pitchFamily="18" charset="0"/>
              </a:rPr>
              <a:t>Ltd</a:t>
            </a:r>
            <a:r>
              <a:rPr lang="en-IN" sz="1800" dirty="0">
                <a:solidFill>
                  <a:srgbClr val="000000"/>
                </a:solidFill>
                <a:effectLst/>
                <a:latin typeface="Times New Roman" panose="02020603050405020304" pitchFamily="18" charset="0"/>
                <a:ea typeface="Times New Roman" panose="02020603050405020304" pitchFamily="18" charset="0"/>
              </a:rPr>
              <a:t>.</a:t>
            </a:r>
            <a:r>
              <a:rPr lang="en-IN" sz="1800" cap="all" dirty="0">
                <a:solidFill>
                  <a:srgbClr val="000000"/>
                </a:solidFill>
                <a:effectLst/>
                <a:latin typeface="Times New Roman" panose="02020603050405020304" pitchFamily="18" charset="0"/>
                <a:ea typeface="Times New Roman" panose="02020603050405020304" pitchFamily="18" charset="0"/>
              </a:rPr>
              <a:t> v </a:t>
            </a:r>
            <a:r>
              <a:rPr lang="en-IN" sz="1800" dirty="0">
                <a:solidFill>
                  <a:srgbClr val="000000"/>
                </a:solidFill>
                <a:effectLst/>
                <a:latin typeface="Times New Roman" panose="02020603050405020304" pitchFamily="18" charset="0"/>
                <a:ea typeface="Times New Roman" panose="02020603050405020304" pitchFamily="18" charset="0"/>
              </a:rPr>
              <a:t>Assistant Commissioner </a:t>
            </a:r>
            <a:r>
              <a:rPr lang="en-IN" sz="1800" cap="all" dirty="0">
                <a:solidFill>
                  <a:srgbClr val="000000"/>
                </a:solidFill>
                <a:effectLst/>
                <a:latin typeface="Times New Roman" panose="02020603050405020304" pitchFamily="18" charset="0"/>
                <a:ea typeface="Times New Roman" panose="02020603050405020304" pitchFamily="18" charset="0"/>
              </a:rPr>
              <a:t>(ST), C</a:t>
            </a:r>
            <a:r>
              <a:rPr lang="en-IN" sz="1800" dirty="0">
                <a:solidFill>
                  <a:srgbClr val="000000"/>
                </a:solidFill>
                <a:effectLst/>
                <a:latin typeface="Times New Roman" panose="02020603050405020304" pitchFamily="18" charset="0"/>
                <a:ea typeface="Times New Roman" panose="02020603050405020304" pitchFamily="18" charset="0"/>
              </a:rPr>
              <a:t>ircle</a:t>
            </a:r>
            <a:r>
              <a:rPr lang="en-IN" sz="1800" cap="all" dirty="0">
                <a:solidFill>
                  <a:srgbClr val="000000"/>
                </a:solidFill>
                <a:effectLst/>
                <a:latin typeface="Times New Roman" panose="02020603050405020304" pitchFamily="18" charset="0"/>
                <a:ea typeface="Times New Roman" panose="02020603050405020304" pitchFamily="18" charset="0"/>
              </a:rPr>
              <a:t> – II </a:t>
            </a:r>
            <a:r>
              <a:rPr lang="en-IN" sz="1800" dirty="0">
                <a:solidFill>
                  <a:srgbClr val="000000"/>
                </a:solidFill>
                <a:effectLst/>
                <a:latin typeface="Times New Roman" panose="02020603050405020304" pitchFamily="18" charset="0"/>
                <a:ea typeface="Times New Roman" panose="02020603050405020304" pitchFamily="18" charset="0"/>
              </a:rPr>
              <a:t>2023 (68) G.S.T.L. 120 (Mad.)</a:t>
            </a:r>
            <a:r>
              <a:rPr lang="en-IN" sz="1800" b="1" cap="all" dirty="0">
                <a:solidFill>
                  <a:srgbClr val="000000"/>
                </a:solidFill>
                <a:effectLst/>
                <a:latin typeface="Times New Roman" panose="02020603050405020304" pitchFamily="18" charset="0"/>
                <a:ea typeface="Times New Roman" panose="02020603050405020304" pitchFamily="18" charset="0"/>
              </a:rPr>
              <a:t> </a:t>
            </a:r>
          </a:p>
          <a:p>
            <a:pPr marL="91440" indent="-91440" fontAlgn="auto">
              <a:defRPr/>
            </a:pPr>
            <a:endParaRPr lang="en-IN" sz="1800" b="1" cap="all" dirty="0">
              <a:solidFill>
                <a:srgbClr val="000000"/>
              </a:solidFill>
              <a:latin typeface="Times New Roman" panose="02020603050405020304" pitchFamily="18" charset="0"/>
              <a:ea typeface="Times New Roman" panose="02020603050405020304" pitchFamily="18" charset="0"/>
            </a:endParaRPr>
          </a:p>
          <a:p>
            <a:pPr marL="91440" indent="-91440" fontAlgn="auto">
              <a:defRPr/>
            </a:pPr>
            <a:endParaRPr lang="en-IN" sz="1800" b="1" cap="all" dirty="0">
              <a:solidFill>
                <a:srgbClr val="000000"/>
              </a:solidFill>
              <a:latin typeface="Times New Roman" panose="02020603050405020304" pitchFamily="18" charset="0"/>
            </a:endParaRPr>
          </a:p>
          <a:p>
            <a:pPr marL="91440" indent="-91440" fontAlgn="auto">
              <a:defRPr/>
            </a:pPr>
            <a:r>
              <a:rPr lang="en-IN" sz="1800" b="1" dirty="0">
                <a:effectLst/>
                <a:highlight>
                  <a:srgbClr val="FFFF00"/>
                </a:highlight>
                <a:latin typeface="Times New Roman" panose="02020603050405020304" pitchFamily="18" charset="0"/>
                <a:ea typeface="Times New Roman" panose="02020603050405020304" pitchFamily="18" charset="0"/>
              </a:rPr>
              <a:t>Can a Show cause notice on DRC-01 be issued without scrutiny of return</a:t>
            </a:r>
            <a:r>
              <a:rPr lang="en-IN" sz="1400" b="1" dirty="0">
                <a:highlight>
                  <a:srgbClr val="FFFF00"/>
                </a:highlight>
                <a:latin typeface="Times New Roman" panose="02020603050405020304" pitchFamily="18" charset="0"/>
                <a:ea typeface="Times New Roman" panose="02020603050405020304" pitchFamily="18" charset="0"/>
              </a:rPr>
              <a:t>?</a:t>
            </a:r>
          </a:p>
          <a:p>
            <a:pPr marL="91440" indent="-91440" fontAlgn="auto">
              <a:defRPr/>
            </a:pPr>
            <a:endParaRPr lang="en-IN" sz="1400" b="1" dirty="0">
              <a:latin typeface="Times New Roman" panose="02020603050405020304" pitchFamily="18" charset="0"/>
              <a:ea typeface="Times New Roman" panose="02020603050405020304" pitchFamily="18" charset="0"/>
            </a:endParaRPr>
          </a:p>
          <a:p>
            <a:pPr marL="91440" indent="-91440" fontAlgn="auto">
              <a:defRPr/>
            </a:pPr>
            <a:r>
              <a:rPr lang="en-IN" sz="1400" dirty="0">
                <a:latin typeface="Times New Roman" panose="02020603050405020304" pitchFamily="18" charset="0"/>
                <a:ea typeface="Times New Roman" panose="02020603050405020304" pitchFamily="18" charset="0"/>
              </a:rPr>
              <a:t>Yes. </a:t>
            </a:r>
            <a:r>
              <a:rPr lang="en-IN" sz="1800" dirty="0">
                <a:effectLst/>
                <a:latin typeface="Times New Roman" panose="02020603050405020304" pitchFamily="18" charset="0"/>
                <a:ea typeface="Times New Roman" panose="02020603050405020304" pitchFamily="18" charset="0"/>
              </a:rPr>
              <a:t>Nagarjuna</a:t>
            </a:r>
            <a:r>
              <a:rPr lang="en-IN" sz="1800" dirty="0">
                <a:solidFill>
                  <a:srgbClr val="000000"/>
                </a:solidFill>
                <a:effectLst/>
                <a:latin typeface="Times New Roman" panose="02020603050405020304" pitchFamily="18" charset="0"/>
                <a:ea typeface="Times New Roman" panose="02020603050405020304" pitchFamily="18" charset="0"/>
              </a:rPr>
              <a:t> </a:t>
            </a:r>
            <a:r>
              <a:rPr lang="en-IN" sz="1800" dirty="0" err="1">
                <a:effectLst/>
                <a:latin typeface="Times New Roman" panose="02020603050405020304" pitchFamily="18" charset="0"/>
                <a:ea typeface="Times New Roman" panose="02020603050405020304" pitchFamily="18" charset="0"/>
              </a:rPr>
              <a:t>Agro</a:t>
            </a:r>
            <a:r>
              <a:rPr lang="en-IN" sz="1800" dirty="0">
                <a:solidFill>
                  <a:srgbClr val="000000"/>
                </a:solidFill>
                <a:effectLst/>
                <a:latin typeface="Times New Roman" panose="02020603050405020304" pitchFamily="18" charset="0"/>
                <a:ea typeface="Times New Roman" panose="02020603050405020304" pitchFamily="18" charset="0"/>
              </a:rPr>
              <a:t> Chemicals </a:t>
            </a:r>
            <a:r>
              <a:rPr lang="en-IN" sz="1800" dirty="0" err="1">
                <a:effectLst/>
                <a:latin typeface="Times New Roman" panose="02020603050405020304" pitchFamily="18" charset="0"/>
                <a:ea typeface="Times New Roman" panose="02020603050405020304" pitchFamily="18" charset="0"/>
              </a:rPr>
              <a:t>Pvt</a:t>
            </a:r>
            <a:r>
              <a:rPr lang="en-IN" sz="1800" dirty="0" err="1">
                <a:solidFill>
                  <a:srgbClr val="000000"/>
                </a:solidFill>
                <a:effectLst/>
                <a:latin typeface="Times New Roman" panose="02020603050405020304" pitchFamily="18" charset="0"/>
                <a:ea typeface="Times New Roman" panose="02020603050405020304" pitchFamily="18" charset="0"/>
              </a:rPr>
              <a:t>.</a:t>
            </a:r>
            <a:r>
              <a:rPr lang="en-IN" sz="1800" dirty="0">
                <a:solidFill>
                  <a:srgbClr val="000000"/>
                </a:solidFill>
                <a:effectLst/>
                <a:latin typeface="Times New Roman" panose="02020603050405020304" pitchFamily="18" charset="0"/>
                <a:ea typeface="Times New Roman" panose="02020603050405020304" pitchFamily="18" charset="0"/>
              </a:rPr>
              <a:t> </a:t>
            </a:r>
            <a:r>
              <a:rPr lang="en-IN" sz="1800" dirty="0">
                <a:effectLst/>
                <a:latin typeface="Times New Roman" panose="02020603050405020304" pitchFamily="18" charset="0"/>
                <a:ea typeface="Times New Roman" panose="02020603050405020304" pitchFamily="18" charset="0"/>
              </a:rPr>
              <a:t>Ltd</a:t>
            </a:r>
            <a:r>
              <a:rPr lang="en-IN" sz="1800" dirty="0">
                <a:solidFill>
                  <a:srgbClr val="000000"/>
                </a:solidFill>
                <a:effectLst/>
                <a:latin typeface="Times New Roman" panose="02020603050405020304" pitchFamily="18" charset="0"/>
                <a:ea typeface="Times New Roman" panose="02020603050405020304" pitchFamily="18" charset="0"/>
              </a:rPr>
              <a:t>. v  State</a:t>
            </a:r>
            <a:r>
              <a:rPr lang="en-IN" sz="1800" cap="all" dirty="0">
                <a:solidFill>
                  <a:srgbClr val="000000"/>
                </a:solidFill>
                <a:effectLst/>
                <a:latin typeface="Times New Roman" panose="02020603050405020304" pitchFamily="18" charset="0"/>
                <a:ea typeface="Times New Roman" panose="02020603050405020304" pitchFamily="18" charset="0"/>
              </a:rPr>
              <a:t> </a:t>
            </a:r>
            <a:r>
              <a:rPr lang="en-IN" sz="1800" dirty="0">
                <a:solidFill>
                  <a:srgbClr val="000000"/>
                </a:solidFill>
                <a:effectLst/>
                <a:latin typeface="Times New Roman" panose="02020603050405020304" pitchFamily="18" charset="0"/>
                <a:ea typeface="Times New Roman" panose="02020603050405020304" pitchFamily="18" charset="0"/>
              </a:rPr>
              <a:t>of</a:t>
            </a:r>
            <a:r>
              <a:rPr lang="en-IN" sz="1800" cap="all" dirty="0">
                <a:solidFill>
                  <a:srgbClr val="000000"/>
                </a:solidFill>
                <a:effectLst/>
                <a:latin typeface="Times New Roman" panose="02020603050405020304" pitchFamily="18" charset="0"/>
                <a:ea typeface="Times New Roman" panose="02020603050405020304" pitchFamily="18" charset="0"/>
              </a:rPr>
              <a:t> U.P. </a:t>
            </a:r>
            <a:r>
              <a:rPr lang="en-IN" sz="1800" dirty="0">
                <a:solidFill>
                  <a:srgbClr val="000000"/>
                </a:solidFill>
                <a:effectLst/>
                <a:latin typeface="Times New Roman" panose="02020603050405020304" pitchFamily="18" charset="0"/>
                <a:ea typeface="Times New Roman" panose="02020603050405020304" pitchFamily="18" charset="0"/>
              </a:rPr>
              <a:t>2023 (73) GSTL 584 (All.); (2023)6 </a:t>
            </a:r>
            <a:r>
              <a:rPr lang="en-IN" sz="1800" dirty="0" err="1">
                <a:solidFill>
                  <a:srgbClr val="000000"/>
                </a:solidFill>
                <a:effectLst/>
                <a:latin typeface="Times New Roman" panose="02020603050405020304" pitchFamily="18" charset="0"/>
                <a:ea typeface="Times New Roman" panose="02020603050405020304" pitchFamily="18" charset="0"/>
              </a:rPr>
              <a:t>Centax</a:t>
            </a:r>
            <a:r>
              <a:rPr lang="en-IN" sz="1800" dirty="0">
                <a:solidFill>
                  <a:srgbClr val="000000"/>
                </a:solidFill>
                <a:effectLst/>
                <a:latin typeface="Times New Roman" panose="02020603050405020304" pitchFamily="18" charset="0"/>
                <a:ea typeface="Times New Roman" panose="02020603050405020304" pitchFamily="18" charset="0"/>
              </a:rPr>
              <a:t> 170 (All.), “</a:t>
            </a:r>
            <a:r>
              <a:rPr lang="en-IN" sz="1800" b="1" dirty="0">
                <a:solidFill>
                  <a:srgbClr val="000000"/>
                </a:solidFill>
                <a:effectLst/>
                <a:latin typeface="Times New Roman" panose="02020603050405020304" pitchFamily="18" charset="0"/>
                <a:ea typeface="Times New Roman" panose="02020603050405020304" pitchFamily="18" charset="0"/>
              </a:rPr>
              <a:t>9.</a:t>
            </a:r>
            <a:r>
              <a:rPr lang="en-IN" sz="1800" dirty="0">
                <a:solidFill>
                  <a:srgbClr val="000000"/>
                </a:solidFill>
                <a:effectLst/>
                <a:latin typeface="Times New Roman" panose="02020603050405020304" pitchFamily="18" charset="0"/>
                <a:ea typeface="Times New Roman" panose="02020603050405020304" pitchFamily="18" charset="0"/>
              </a:rPr>
              <a:t> In our view, merely because no notices were issued under Section 61 of the Act would mean that issues of classification or short payment of tax cannot be dealt with under Section 74 as exercise of such power is not dependent upon issuance of notice under Section 61.</a:t>
            </a:r>
            <a:r>
              <a:rPr lang="en-IN" sz="1100" dirty="0">
                <a:effectLst/>
              </a:rPr>
              <a:t> </a:t>
            </a:r>
            <a:endParaRPr lang="en-IN" sz="1400" dirty="0">
              <a:latin typeface="Times New Roman" panose="02020603050405020304" pitchFamily="18" charset="0"/>
              <a:ea typeface="Times New Roman" panose="02020603050405020304" pitchFamily="18" charset="0"/>
            </a:endParaRPr>
          </a:p>
        </p:txBody>
      </p:sp>
      <p:sp>
        <p:nvSpPr>
          <p:cNvPr id="5" name="Title 4">
            <a:extLst>
              <a:ext uri="{FF2B5EF4-FFF2-40B4-BE49-F238E27FC236}">
                <a16:creationId xmlns:a16="http://schemas.microsoft.com/office/drawing/2014/main" id="{7B51D66E-74CA-00ED-9A7D-41692CB1699D}"/>
              </a:ext>
            </a:extLst>
          </p:cNvPr>
          <p:cNvSpPr>
            <a:spLocks noGrp="1"/>
          </p:cNvSpPr>
          <p:nvPr>
            <p:ph type="title"/>
          </p:nvPr>
        </p:nvSpPr>
        <p:spPr>
          <a:xfrm>
            <a:off x="887461" y="39878"/>
            <a:ext cx="10944224" cy="1498600"/>
          </a:xfrm>
        </p:spPr>
        <p:txBody>
          <a:bodyPr>
            <a:normAutofit/>
          </a:bodyPr>
          <a:lstStyle/>
          <a:p>
            <a:r>
              <a:rPr lang="en-IN" sz="3200" dirty="0">
                <a:solidFill>
                  <a:schemeClr val="tx1">
                    <a:lumMod val="95000"/>
                    <a:lumOff val="5000"/>
                  </a:schemeClr>
                </a:solidFill>
              </a:rPr>
              <a:t>SCRUTINY OF RETURN SIGNIFICANCE IN LAW AND SUBSEQUENT PROCEEDING BY OTHER OFFICERS AND THE SHOW CAUSE NOTICE</a:t>
            </a:r>
            <a:endParaRPr lang="en-US" sz="3200" dirty="0"/>
          </a:p>
        </p:txBody>
      </p:sp>
    </p:spTree>
    <p:extLst>
      <p:ext uri="{BB962C8B-B14F-4D97-AF65-F5344CB8AC3E}">
        <p14:creationId xmlns:p14="http://schemas.microsoft.com/office/powerpoint/2010/main" val="1268391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98E67-B5D1-79DE-25D5-C3C8F980DC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B110D-DEA2-8A2F-C446-2E7DA657AA6B}"/>
              </a:ext>
            </a:extLst>
          </p:cNvPr>
          <p:cNvSpPr>
            <a:spLocks noGrp="1"/>
          </p:cNvSpPr>
          <p:nvPr>
            <p:ph type="title"/>
          </p:nvPr>
        </p:nvSpPr>
        <p:spPr>
          <a:xfrm>
            <a:off x="1115591" y="252201"/>
            <a:ext cx="9652000" cy="952500"/>
          </a:xfrm>
        </p:spPr>
        <p:txBody>
          <a:bodyPr>
            <a:normAutofit/>
          </a:bodyPr>
          <a:lstStyle/>
          <a:p>
            <a:pPr fontAlgn="auto">
              <a:spcAft>
                <a:spcPts val="0"/>
              </a:spcAft>
              <a:defRPr/>
            </a:pPr>
            <a:r>
              <a:rPr lang="en-IN" sz="3200" dirty="0">
                <a:solidFill>
                  <a:schemeClr val="tx1">
                    <a:lumMod val="95000"/>
                    <a:lumOff val="5000"/>
                  </a:schemeClr>
                </a:solidFill>
              </a:rPr>
              <a:t>SCRUTINY OF RETURN SIGNIFICANCE IN LAW AND SUBSEQUENT PROCEEDING BY OTHER OFFICERS AND THE SHOW CAUSE NOTICE</a:t>
            </a:r>
            <a:endParaRPr lang="en-US" sz="3200"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7A7CEF78-3C76-EB2C-09B5-BDFC35ADDB6E}"/>
              </a:ext>
            </a:extLst>
          </p:cNvPr>
          <p:cNvSpPr>
            <a:spLocks noGrp="1"/>
          </p:cNvSpPr>
          <p:nvPr>
            <p:ph idx="1"/>
          </p:nvPr>
        </p:nvSpPr>
        <p:spPr>
          <a:xfrm>
            <a:off x="1115591" y="1406736"/>
            <a:ext cx="10944225" cy="5199063"/>
          </a:xfrm>
        </p:spPr>
        <p:txBody>
          <a:bodyPr rtlCol="0">
            <a:normAutofit/>
          </a:bodyPr>
          <a:lstStyle/>
          <a:p>
            <a:pPr marL="91440" indent="-91440" fontAlgn="auto">
              <a:defRPr/>
            </a:pPr>
            <a:r>
              <a:rPr lang="en-US" sz="1800" dirty="0">
                <a:effectLst/>
                <a:highlight>
                  <a:srgbClr val="FFFF00"/>
                </a:highlight>
                <a:latin typeface="Times New Roman" panose="02020603050405020304" pitchFamily="18" charset="0"/>
                <a:ea typeface="Times New Roman" panose="02020603050405020304" pitchFamily="18" charset="0"/>
              </a:rPr>
              <a:t>M/s. </a:t>
            </a:r>
            <a:r>
              <a:rPr lang="en-US" sz="1800" dirty="0" err="1">
                <a:effectLst/>
                <a:highlight>
                  <a:srgbClr val="FFFF00"/>
                </a:highlight>
                <a:latin typeface="Times New Roman" panose="02020603050405020304" pitchFamily="18" charset="0"/>
                <a:ea typeface="Times New Roman" panose="02020603050405020304" pitchFamily="18" charset="0"/>
              </a:rPr>
              <a:t>Stic</a:t>
            </a:r>
            <a:r>
              <a:rPr lang="en-US" sz="1800" dirty="0">
                <a:effectLst/>
                <a:highlight>
                  <a:srgbClr val="FFFF00"/>
                </a:highlight>
                <a:latin typeface="Times New Roman" panose="02020603050405020304" pitchFamily="18" charset="0"/>
                <a:ea typeface="Times New Roman" panose="02020603050405020304" pitchFamily="18" charset="0"/>
              </a:rPr>
              <a:t> Travels Pvt. Ltd.</a:t>
            </a:r>
            <a:r>
              <a:rPr lang="en-IN" sz="1400" dirty="0">
                <a:effectLst/>
                <a:highlight>
                  <a:srgbClr val="FFFF00"/>
                </a:highlight>
              </a:rPr>
              <a:t> </a:t>
            </a:r>
            <a:r>
              <a:rPr lang="en-IN" sz="1800" b="1" dirty="0">
                <a:effectLst/>
                <a:highlight>
                  <a:srgbClr val="FFFF00"/>
                </a:highlight>
                <a:latin typeface="Times New Roman" panose="02020603050405020304" pitchFamily="18" charset="0"/>
                <a:ea typeface="Times New Roman" panose="02020603050405020304" pitchFamily="18" charset="0"/>
              </a:rPr>
              <a:t>v </a:t>
            </a:r>
            <a:r>
              <a:rPr lang="en-US" sz="1800" dirty="0">
                <a:effectLst/>
                <a:highlight>
                  <a:srgbClr val="FFFF00"/>
                </a:highlight>
                <a:latin typeface="Times New Roman" panose="02020603050405020304" pitchFamily="18" charset="0"/>
                <a:ea typeface="Times New Roman" panose="02020603050405020304" pitchFamily="18" charset="0"/>
              </a:rPr>
              <a:t>Union of India &amp; Ors.</a:t>
            </a:r>
            <a:r>
              <a:rPr lang="en-IN" sz="1400" dirty="0">
                <a:effectLst/>
                <a:highlight>
                  <a:srgbClr val="FFFF00"/>
                </a:highlight>
              </a:rPr>
              <a:t>  </a:t>
            </a:r>
            <a:r>
              <a:rPr lang="en-US" sz="1800" dirty="0">
                <a:effectLst/>
                <a:highlight>
                  <a:srgbClr val="FFFF00"/>
                </a:highlight>
                <a:latin typeface="Times New Roman" panose="02020603050405020304" pitchFamily="18" charset="0"/>
                <a:ea typeface="Times New Roman" panose="02020603050405020304" pitchFamily="18" charset="0"/>
              </a:rPr>
              <a:t>Special Leave Petition (Civil) No. 3235 of 2024</a:t>
            </a:r>
            <a:endParaRPr lang="en-IN" sz="1800" dirty="0">
              <a:effectLst/>
              <a:highlight>
                <a:srgbClr val="FFFF00"/>
              </a:highlight>
              <a:latin typeface="Times New Roman" panose="02020603050405020304" pitchFamily="18" charset="0"/>
              <a:ea typeface="Times New Roman" panose="02020603050405020304" pitchFamily="18" charset="0"/>
            </a:endParaRPr>
          </a:p>
          <a:p>
            <a:pPr fontAlgn="auto">
              <a:buFont typeface="Wingdings" pitchFamily="2" charset="2"/>
              <a:buChar char="Ø"/>
              <a:defRPr/>
            </a:pPr>
            <a:r>
              <a:rPr lang="en-US" sz="1800" dirty="0">
                <a:effectLst/>
                <a:latin typeface="Times New Roman" panose="02020603050405020304" pitchFamily="18" charset="0"/>
                <a:ea typeface="Times New Roman" panose="02020603050405020304" pitchFamily="18" charset="0"/>
              </a:rPr>
              <a:t>Notice dated 15.03.2022 in form ASMT 10 under Section 61 of the HGST Act for the period July 2017 to March 2018 (FY 2017-18) alleging mismatches observed in the scrutiny of returns by giving figures of difference of Rs. 96,60,469/-.</a:t>
            </a:r>
          </a:p>
          <a:p>
            <a:pPr marL="0" indent="0" fontAlgn="auto">
              <a:buNone/>
              <a:defRPr/>
            </a:pPr>
            <a:endParaRPr lang="en-US" sz="1800" dirty="0">
              <a:latin typeface="Times New Roman" panose="02020603050405020304" pitchFamily="18" charset="0"/>
              <a:ea typeface="Times New Roman" panose="02020603050405020304" pitchFamily="18" charset="0"/>
            </a:endParaRPr>
          </a:p>
          <a:p>
            <a:pPr fontAlgn="auto">
              <a:buFont typeface="Wingdings" pitchFamily="2" charset="2"/>
              <a:buChar char="Ø"/>
              <a:defRPr/>
            </a:pPr>
            <a:r>
              <a:rPr lang="en-US" sz="1800" dirty="0">
                <a:effectLst/>
                <a:latin typeface="Times New Roman" panose="02020603050405020304" pitchFamily="18" charset="0"/>
                <a:ea typeface="Times New Roman" panose="02020603050405020304" pitchFamily="18" charset="0"/>
              </a:rPr>
              <a:t>filed reply dated 16.06.2022 in respect of the Notice dated 15.03.2022- filed reply dated 16.06.2022 in respect of the Notice dated 15.03.2022</a:t>
            </a:r>
            <a:r>
              <a:rPr lang="en-IN" sz="1100" dirty="0">
                <a:effectLst/>
              </a:rPr>
              <a:t> .</a:t>
            </a:r>
          </a:p>
          <a:p>
            <a:pPr fontAlgn="auto">
              <a:buFont typeface="Wingdings" pitchFamily="2" charset="2"/>
              <a:buChar char="Ø"/>
              <a:defRPr/>
            </a:pPr>
            <a:endParaRPr lang="en-IN" sz="1100" dirty="0">
              <a:latin typeface="Times New Roman" panose="02020603050405020304" pitchFamily="18" charset="0"/>
              <a:ea typeface="Times New Roman" panose="02020603050405020304" pitchFamily="18" charset="0"/>
            </a:endParaRPr>
          </a:p>
          <a:p>
            <a:pPr fontAlgn="auto">
              <a:buFont typeface="Wingdings" pitchFamily="2" charset="2"/>
              <a:buChar char="Ø"/>
              <a:defRPr/>
            </a:pPr>
            <a:r>
              <a:rPr lang="en-US" sz="1800" dirty="0">
                <a:effectLst/>
                <a:latin typeface="Times New Roman" panose="02020603050405020304" pitchFamily="18" charset="0"/>
                <a:ea typeface="Times New Roman" panose="02020603050405020304" pitchFamily="18" charset="0"/>
              </a:rPr>
              <a:t>the Show Cause Notice issued the show cause notice (undated) for the period July 2017 to March 2018 (for the year 2017-18) under Section 73(5) of HGST/CGST Act read with Section 20 of Integrated Goods and Services Act, 2017 (‘</a:t>
            </a:r>
            <a:r>
              <a:rPr lang="en-US" sz="1800" b="1" dirty="0">
                <a:effectLst/>
                <a:latin typeface="Times New Roman" panose="02020603050405020304" pitchFamily="18" charset="0"/>
                <a:ea typeface="Times New Roman" panose="02020603050405020304" pitchFamily="18" charset="0"/>
              </a:rPr>
              <a:t>IGST Act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determing</a:t>
            </a:r>
            <a:r>
              <a:rPr lang="en-US" sz="1800" dirty="0">
                <a:effectLst/>
                <a:latin typeface="Times New Roman" panose="02020603050405020304" pitchFamily="18" charset="0"/>
                <a:ea typeface="Times New Roman" panose="02020603050405020304" pitchFamily="18" charset="0"/>
              </a:rPr>
              <a:t> total amount of tax, interest and penalty of Rs. 21,70,69,899/-. by </a:t>
            </a:r>
            <a:r>
              <a:rPr lang="en-US" sz="1800" dirty="0">
                <a:effectLst/>
                <a:highlight>
                  <a:srgbClr val="FFFF00"/>
                </a:highlight>
                <a:latin typeface="Times New Roman" panose="02020603050405020304" pitchFamily="18" charset="0"/>
                <a:ea typeface="Times New Roman" panose="02020603050405020304" pitchFamily="18" charset="0"/>
              </a:rPr>
              <a:t>making allegations under 10 different natures</a:t>
            </a:r>
            <a:r>
              <a:rPr lang="en-US" sz="1800" dirty="0">
                <a:effectLst/>
                <a:latin typeface="Times New Roman" panose="02020603050405020304" pitchFamily="18" charset="0"/>
                <a:ea typeface="Times New Roman" panose="02020603050405020304" pitchFamily="18" charset="0"/>
              </a:rPr>
              <a:t>, by referring to proceedings initiated in terms of Section 61(3) of the HGST/CGST Act, 2017. </a:t>
            </a:r>
            <a:endParaRPr lang="en-IN"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928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C02CE7-9327-4366-951D-43F638A38A71}"/>
              </a:ext>
            </a:extLst>
          </p:cNvPr>
          <p:cNvSpPr txBox="1"/>
          <p:nvPr/>
        </p:nvSpPr>
        <p:spPr>
          <a:xfrm>
            <a:off x="427566" y="146186"/>
            <a:ext cx="11184467" cy="5715732"/>
          </a:xfrm>
          <a:prstGeom prst="rect">
            <a:avLst/>
          </a:prstGeom>
          <a:noFill/>
        </p:spPr>
        <p:txBody>
          <a:bodyPr wrap="square">
            <a:spAutoFit/>
          </a:bodyPr>
          <a:lstStyle/>
          <a:p>
            <a:pPr marL="342900" lvl="0" indent="-342900" algn="just">
              <a:lnSpc>
                <a:spcPct val="107000"/>
              </a:lnSpc>
              <a:spcAft>
                <a:spcPts val="800"/>
              </a:spcAft>
              <a:buFont typeface="Tw Cen MT" panose="020B0602020104020603" pitchFamily="34" charset="0"/>
              <a:buChar char=" "/>
              <a:tabLst>
                <a:tab pos="457200" algn="l"/>
              </a:tabLst>
            </a:pPr>
            <a:r>
              <a:rPr lang="en-IN"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Section 73. Determination of tax not paid or short paid or erroneously refunded or input tax credit wrongly availed or utilised for any reason other than fraud or any wilful- misstatement or suppression of facts.—</a:t>
            </a:r>
            <a:endParaRPr lang="en-IN"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2800" dirty="0">
                <a:effectLst/>
                <a:latin typeface="Times New Roman" panose="02020603050405020304" pitchFamily="18" charset="0"/>
                <a:ea typeface="Calibri" panose="020F0502020204030204" pitchFamily="34" charset="0"/>
              </a:rPr>
              <a:t>(</a:t>
            </a:r>
            <a:r>
              <a:rPr lang="en-IN" sz="2800" i="1" dirty="0">
                <a:effectLst/>
                <a:latin typeface="Times New Roman" panose="02020603050405020304" pitchFamily="18" charset="0"/>
                <a:ea typeface="Calibri" panose="020F0502020204030204" pitchFamily="34" charset="0"/>
              </a:rPr>
              <a:t>1</a:t>
            </a:r>
            <a:r>
              <a:rPr lang="en-IN" sz="2800" dirty="0">
                <a:effectLst/>
                <a:latin typeface="Times New Roman" panose="02020603050405020304" pitchFamily="18" charset="0"/>
                <a:ea typeface="Calibri" panose="020F0502020204030204" pitchFamily="34" charset="0"/>
              </a:rPr>
              <a:t>) Where it appears to </a:t>
            </a:r>
            <a:r>
              <a:rPr lang="en-IN" sz="2800" dirty="0">
                <a:effectLst/>
                <a:highlight>
                  <a:srgbClr val="FFFF00"/>
                </a:highlight>
                <a:latin typeface="Times New Roman" panose="02020603050405020304" pitchFamily="18" charset="0"/>
                <a:ea typeface="Calibri" panose="020F0502020204030204" pitchFamily="34" charset="0"/>
              </a:rPr>
              <a:t>the proper officer</a:t>
            </a:r>
            <a:r>
              <a:rPr lang="en-IN" sz="2800" dirty="0">
                <a:effectLst/>
                <a:latin typeface="Times New Roman" panose="02020603050405020304" pitchFamily="18" charset="0"/>
                <a:ea typeface="Calibri" panose="020F0502020204030204" pitchFamily="34" charset="0"/>
              </a:rPr>
              <a:t> that any tax has not been paid or short paid or erroneously refunded, or where input tax credit has been wrongly availed or utilised for any reason, other than the reason of fraud or any wilful-misstatement or suppression of facts to evade tax, he shall </a:t>
            </a:r>
            <a:r>
              <a:rPr lang="en-IN" sz="2800" dirty="0">
                <a:effectLst/>
                <a:highlight>
                  <a:srgbClr val="FFFF00"/>
                </a:highlight>
                <a:latin typeface="Times New Roman" panose="02020603050405020304" pitchFamily="18" charset="0"/>
                <a:ea typeface="Calibri" panose="020F0502020204030204" pitchFamily="34" charset="0"/>
              </a:rPr>
              <a:t>serve notice</a:t>
            </a:r>
            <a:r>
              <a:rPr lang="en-IN" sz="2800" dirty="0">
                <a:effectLst/>
                <a:latin typeface="Times New Roman" panose="02020603050405020304" pitchFamily="18" charset="0"/>
                <a:ea typeface="Calibri" panose="020F0502020204030204" pitchFamily="34" charset="0"/>
              </a:rPr>
              <a:t> </a:t>
            </a:r>
            <a:r>
              <a:rPr lang="en-IN" sz="2800" dirty="0">
                <a:solidFill>
                  <a:srgbClr val="FF0000"/>
                </a:solidFill>
                <a:effectLst/>
                <a:latin typeface="Times New Roman" panose="02020603050405020304" pitchFamily="18" charset="0"/>
                <a:ea typeface="Calibri" panose="020F0502020204030204" pitchFamily="34" charset="0"/>
              </a:rPr>
              <a:t>on the person chargeable with tax </a:t>
            </a:r>
            <a:r>
              <a:rPr lang="en-IN" sz="2800" dirty="0">
                <a:effectLst/>
                <a:latin typeface="Times New Roman" panose="02020603050405020304" pitchFamily="18" charset="0"/>
                <a:ea typeface="Calibri" panose="020F0502020204030204" pitchFamily="34" charset="0"/>
              </a:rPr>
              <a:t>which has not been so paid or which has been so short paid or to whom the refund has erroneously been made, or who has </a:t>
            </a:r>
            <a:r>
              <a:rPr lang="en-IN" sz="2800" dirty="0">
                <a:solidFill>
                  <a:srgbClr val="FF0000"/>
                </a:solidFill>
                <a:effectLst/>
                <a:latin typeface="Times New Roman" panose="02020603050405020304" pitchFamily="18" charset="0"/>
                <a:ea typeface="Calibri" panose="020F0502020204030204" pitchFamily="34" charset="0"/>
              </a:rPr>
              <a:t>wrongly availed or utilised input tax credit</a:t>
            </a:r>
            <a:r>
              <a:rPr lang="en-IN" sz="2800" dirty="0">
                <a:effectLst/>
                <a:latin typeface="Times New Roman" panose="02020603050405020304" pitchFamily="18" charset="0"/>
                <a:ea typeface="Calibri" panose="020F0502020204030204" pitchFamily="34" charset="0"/>
              </a:rPr>
              <a:t>, </a:t>
            </a:r>
            <a:r>
              <a:rPr lang="en-IN" sz="2800" dirty="0">
                <a:effectLst/>
                <a:highlight>
                  <a:srgbClr val="FFFF00"/>
                </a:highlight>
                <a:latin typeface="Times New Roman" panose="02020603050405020304" pitchFamily="18" charset="0"/>
                <a:ea typeface="Calibri" panose="020F0502020204030204" pitchFamily="34" charset="0"/>
              </a:rPr>
              <a:t>requiring him to show cause</a:t>
            </a:r>
            <a:r>
              <a:rPr lang="en-IN" sz="2800" dirty="0">
                <a:effectLst/>
                <a:latin typeface="Times New Roman" panose="02020603050405020304" pitchFamily="18" charset="0"/>
                <a:ea typeface="Calibri" panose="020F0502020204030204" pitchFamily="34" charset="0"/>
              </a:rPr>
              <a:t> as to why he should not pay the amount specified in the notice along with interest payable thereon under Section 50 and a penalty leviable under the provisions of this Act or the rules made thereunder.</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UcPeriod"/>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180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D92241BA-DB28-19CE-22EE-2C4FE80EECD7}"/>
              </a:ext>
            </a:extLst>
          </p:cNvPr>
          <p:cNvSpPr>
            <a:spLocks noChangeArrowheads="1"/>
          </p:cNvSpPr>
          <p:nvPr/>
        </p:nvSpPr>
        <p:spPr bwMode="auto">
          <a:xfrm>
            <a:off x="3048000" y="1681163"/>
            <a:ext cx="6096000"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ctr">
              <a:spcBef>
                <a:spcPct val="20000"/>
              </a:spcBef>
            </a:pPr>
            <a:r>
              <a:rPr lang="en-US" altLang="en-US" sz="2800">
                <a:latin typeface="Arial Black" panose="020B0A04020102020204" pitchFamily="34" charset="0"/>
              </a:rPr>
              <a:t>Presented By</a:t>
            </a:r>
            <a:r>
              <a:rPr lang="en-US" altLang="en-US">
                <a:latin typeface="Arial Black" panose="020B0A04020102020204" pitchFamily="34" charset="0"/>
              </a:rPr>
              <a:t> </a:t>
            </a:r>
          </a:p>
          <a:p>
            <a:pPr algn="ctr">
              <a:spcBef>
                <a:spcPct val="20000"/>
              </a:spcBef>
            </a:pPr>
            <a:r>
              <a:rPr lang="en-US" altLang="en-US">
                <a:solidFill>
                  <a:srgbClr val="993366"/>
                </a:solidFill>
                <a:latin typeface="Arial Black" panose="020B0A04020102020204" pitchFamily="34" charset="0"/>
              </a:rPr>
              <a:t>J.K. MITTAL </a:t>
            </a:r>
            <a:r>
              <a:rPr lang="en-US" altLang="en-US">
                <a:latin typeface="Arial Black" panose="020B0A04020102020204" pitchFamily="34" charset="0"/>
              </a:rPr>
              <a:t>(Advocate)</a:t>
            </a:r>
          </a:p>
          <a:p>
            <a:pPr algn="ctr">
              <a:spcBef>
                <a:spcPct val="20000"/>
              </a:spcBef>
            </a:pPr>
            <a:r>
              <a:rPr lang="en-US" altLang="en-US">
                <a:latin typeface="Arial Black" panose="020B0A04020102020204" pitchFamily="34" charset="0"/>
              </a:rPr>
              <a:t>Co-Chairman, National Council (Indirect Taxes), ASSOCHAM</a:t>
            </a:r>
          </a:p>
          <a:p>
            <a:pPr algn="ctr">
              <a:spcBef>
                <a:spcPct val="20000"/>
              </a:spcBef>
            </a:pPr>
            <a:r>
              <a:rPr lang="en-US" altLang="en-US">
                <a:solidFill>
                  <a:srgbClr val="993366"/>
                </a:solidFill>
                <a:latin typeface="Arial Black" panose="020B0A04020102020204" pitchFamily="34" charset="0"/>
              </a:rPr>
              <a:t>LL.B.,F.C.A., F.C.S. </a:t>
            </a:r>
          </a:p>
          <a:p>
            <a:pPr algn="ctr">
              <a:spcBef>
                <a:spcPct val="20000"/>
              </a:spcBef>
            </a:pPr>
            <a:r>
              <a:rPr lang="en-US" altLang="en-US" sz="2000">
                <a:latin typeface="Arial Black" panose="020B0A04020102020204" pitchFamily="34" charset="0"/>
              </a:rPr>
              <a:t>NEW DELHI </a:t>
            </a:r>
          </a:p>
          <a:p>
            <a:pPr algn="ctr">
              <a:spcBef>
                <a:spcPct val="20000"/>
              </a:spcBef>
            </a:pPr>
            <a:r>
              <a:rPr lang="en-US" altLang="en-US">
                <a:latin typeface="Arial Black" panose="020B0A04020102020204" pitchFamily="34" charset="0"/>
              </a:rPr>
              <a:t>Ph:  011- 22447420, 011-22461071,72,76</a:t>
            </a:r>
          </a:p>
          <a:p>
            <a:pPr algn="ctr">
              <a:spcBef>
                <a:spcPct val="20000"/>
              </a:spcBef>
            </a:pPr>
            <a:r>
              <a:rPr lang="en-US" altLang="en-US">
                <a:solidFill>
                  <a:srgbClr val="993366"/>
                </a:solidFill>
                <a:latin typeface="Arial Black" panose="020B0A04020102020204" pitchFamily="34" charset="0"/>
              </a:rPr>
              <a:t>Email: </a:t>
            </a:r>
            <a:r>
              <a:rPr lang="en-US" altLang="en-US">
                <a:solidFill>
                  <a:srgbClr val="993366"/>
                </a:solidFill>
                <a:latin typeface="Arial Black" panose="020B0A04020102020204" pitchFamily="34" charset="0"/>
                <a:hlinkClick r:id="rId2"/>
              </a:rPr>
              <a:t>jkmittalservicetax@gmail.com</a:t>
            </a:r>
            <a:endParaRPr lang="en-US" altLang="en-US">
              <a:solidFill>
                <a:srgbClr val="993366"/>
              </a:solidFill>
              <a:latin typeface="Arial Black" panose="020B0A04020102020204" pitchFamily="34" charset="0"/>
            </a:endParaRPr>
          </a:p>
          <a:p>
            <a:pPr algn="ctr">
              <a:spcBef>
                <a:spcPct val="20000"/>
              </a:spcBef>
            </a:pPr>
            <a:r>
              <a:rPr lang="en-US" altLang="en-US">
                <a:solidFill>
                  <a:srgbClr val="993366"/>
                </a:solidFill>
                <a:latin typeface="Arial Black" panose="020B0A04020102020204" pitchFamily="34" charset="0"/>
                <a:hlinkClick r:id="rId3"/>
              </a:rPr>
              <a:t>jkmittalgst@gmail.com</a:t>
            </a:r>
            <a:endParaRPr lang="en-US" altLang="en-US">
              <a:solidFill>
                <a:srgbClr val="993366"/>
              </a:solidFill>
              <a:latin typeface="Arial Black" panose="020B0A04020102020204" pitchFamily="34" charset="0"/>
            </a:endParaRPr>
          </a:p>
          <a:p>
            <a:pPr algn="ctr">
              <a:spcBef>
                <a:spcPct val="20000"/>
              </a:spcBef>
            </a:pPr>
            <a:r>
              <a:rPr lang="en-US" altLang="en-US">
                <a:solidFill>
                  <a:srgbClr val="993366"/>
                </a:solidFill>
                <a:latin typeface="Arial Black" panose="020B0A04020102020204" pitchFamily="34" charset="0"/>
              </a:rPr>
              <a:t>Twitter @mittaldelhi</a:t>
            </a:r>
          </a:p>
          <a:p>
            <a:pPr algn="ctr">
              <a:spcBef>
                <a:spcPct val="20000"/>
              </a:spcBef>
            </a:pPr>
            <a:r>
              <a:rPr lang="en-US" altLang="en-US">
                <a:solidFill>
                  <a:srgbClr val="993366"/>
                </a:solidFill>
                <a:latin typeface="Arial Black" panose="020B0A04020102020204" pitchFamily="34" charset="0"/>
              </a:rPr>
              <a:t>LinkedIn JK Mittal</a:t>
            </a:r>
          </a:p>
          <a:p>
            <a:pPr algn="ctr">
              <a:spcBef>
                <a:spcPct val="20000"/>
              </a:spcBef>
            </a:pPr>
            <a:r>
              <a:rPr lang="en-US" altLang="en-US">
                <a:solidFill>
                  <a:srgbClr val="993366"/>
                </a:solidFill>
                <a:latin typeface="Arial Black" panose="020B0A04020102020204" pitchFamily="34" charset="0"/>
              </a:rPr>
              <a:t>Facebook Jai Mittal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686612" y="159488"/>
            <a:ext cx="11037243" cy="754912"/>
          </a:xfrm>
        </p:spPr>
        <p:txBody>
          <a:bodyPr>
            <a:noAutofit/>
          </a:bodyPr>
          <a:lstStyle/>
          <a:p>
            <a:pPr algn="just">
              <a:lnSpc>
                <a:spcPct val="107000"/>
              </a:lnSpc>
              <a:spcAft>
                <a:spcPts val="800"/>
              </a:spcAft>
            </a:pPr>
            <a:r>
              <a:rPr lang="en-IN" sz="1500" dirty="0">
                <a:solidFill>
                  <a:srgbClr val="790023"/>
                </a:solidFill>
                <a:effectLst/>
                <a:latin typeface="Verdana" panose="020B0604030504040204" pitchFamily="34" charset="0"/>
                <a:ea typeface="Calibri" panose="020F0502020204030204" pitchFamily="34" charset="0"/>
                <a:cs typeface="Verdana" panose="020B0604030504040204" pitchFamily="34" charset="0"/>
              </a:rPr>
              <a:t>Section 74. Determination of tax not paid or short paid or erroneously refunded or input tax   credit wrongly availed or utilised by reason of fraud or any wilful-misstatement or   suppression of facts</a:t>
            </a:r>
            <a:r>
              <a:rPr lang="en-IN" sz="15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a:t>
            </a:r>
            <a:endParaRPr lang="en-IN"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248093" y="956930"/>
            <a:ext cx="11695814" cy="5990141"/>
          </a:xfrm>
        </p:spPr>
        <p:txBody>
          <a:bodyPr>
            <a:noAutofit/>
          </a:bodyPr>
          <a:lstStyle/>
          <a:p>
            <a:pPr algn="just">
              <a:lnSpc>
                <a:spcPct val="107000"/>
              </a:lnSpc>
              <a:spcAft>
                <a:spcPts val="800"/>
              </a:spcAft>
            </a:pPr>
            <a:r>
              <a:rPr lang="en-IN" sz="17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a:t>
            </a:r>
            <a:r>
              <a:rPr lang="en-IN" sz="1700" i="1"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1</a:t>
            </a:r>
            <a:r>
              <a:rPr lang="en-IN" sz="17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 Where it appears to the proper officer that any tax has not   been paid or short paid or erroneously refunded or where input tax credit has been   wrongly availed or utilised </a:t>
            </a:r>
            <a:r>
              <a:rPr lang="en-IN" sz="1700" dirty="0">
                <a:solidFill>
                  <a:srgbClr val="000000"/>
                </a:solidFill>
                <a:effectLst/>
                <a:highlight>
                  <a:srgbClr val="FFFF00"/>
                </a:highlight>
                <a:latin typeface="Verdana" panose="020B0604030504040204" pitchFamily="34" charset="0"/>
                <a:ea typeface="Calibri" panose="020F0502020204030204" pitchFamily="34" charset="0"/>
                <a:cs typeface="Verdana" panose="020B0604030504040204" pitchFamily="34" charset="0"/>
              </a:rPr>
              <a:t>by reason of </a:t>
            </a:r>
            <a:r>
              <a:rPr lang="en-IN" sz="1700" dirty="0">
                <a:solidFill>
                  <a:srgbClr val="00B050"/>
                </a:solidFill>
                <a:effectLst/>
                <a:latin typeface="Verdana" panose="020B0604030504040204" pitchFamily="34" charset="0"/>
                <a:ea typeface="Calibri" panose="020F0502020204030204" pitchFamily="34" charset="0"/>
                <a:cs typeface="Verdana" panose="020B0604030504040204" pitchFamily="34" charset="0"/>
              </a:rPr>
              <a:t>fraud</a:t>
            </a:r>
            <a:r>
              <a:rPr lang="en-IN" sz="17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 or </a:t>
            </a:r>
            <a:r>
              <a:rPr lang="en-IN" sz="1700" dirty="0">
                <a:solidFill>
                  <a:srgbClr val="7030A0"/>
                </a:solidFill>
                <a:effectLst/>
                <a:latin typeface="Verdana" panose="020B0604030504040204" pitchFamily="34" charset="0"/>
                <a:ea typeface="Calibri" panose="020F0502020204030204" pitchFamily="34" charset="0"/>
                <a:cs typeface="Verdana" panose="020B0604030504040204" pitchFamily="34" charset="0"/>
              </a:rPr>
              <a:t>any wilful-misstatement </a:t>
            </a:r>
            <a:r>
              <a:rPr lang="en-IN" sz="17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or   </a:t>
            </a:r>
            <a:r>
              <a:rPr lang="en-IN" sz="1700" dirty="0">
                <a:solidFill>
                  <a:srgbClr val="00B050"/>
                </a:solidFill>
                <a:effectLst/>
                <a:latin typeface="Verdana" panose="020B0604030504040204" pitchFamily="34" charset="0"/>
                <a:ea typeface="Calibri" panose="020F0502020204030204" pitchFamily="34" charset="0"/>
                <a:cs typeface="Verdana" panose="020B0604030504040204" pitchFamily="34" charset="0"/>
              </a:rPr>
              <a:t>suppression of facts to evade tax, </a:t>
            </a:r>
            <a:r>
              <a:rPr lang="en-IN" sz="17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he shall serve notice on the person chargeable with   tax which has not been so paid or which has been so short paid or to whom the refund   has erroneously been made, or who has wrongly availed or utilised input tax credit,  </a:t>
            </a:r>
            <a:r>
              <a:rPr lang="en-IN" sz="1700" dirty="0">
                <a:solidFill>
                  <a:srgbClr val="000000"/>
                </a:solidFill>
                <a:effectLst/>
                <a:highlight>
                  <a:srgbClr val="FFFF00"/>
                </a:highlight>
                <a:latin typeface="Verdana" panose="020B0604030504040204" pitchFamily="34" charset="0"/>
                <a:ea typeface="Calibri" panose="020F0502020204030204" pitchFamily="34" charset="0"/>
                <a:cs typeface="Verdana" panose="020B0604030504040204" pitchFamily="34" charset="0"/>
              </a:rPr>
              <a:t>requiring him to show cause</a:t>
            </a:r>
            <a:r>
              <a:rPr lang="en-IN" sz="17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 as to why he should not pay the amount specified in the   notice along with interest payable thereon under Section 50 and a penalty equivalent   to the tax specified in the notice.   </a:t>
            </a:r>
            <a:endParaRPr lang="en-IN"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7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(2) The proper officer shall issue the notice under sub-section (</a:t>
            </a:r>
            <a:r>
              <a:rPr lang="en-IN" sz="1700" i="1"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1</a:t>
            </a:r>
            <a:r>
              <a:rPr lang="en-IN" sz="17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 at least </a:t>
            </a:r>
            <a:r>
              <a:rPr lang="en-IN" sz="1700" dirty="0">
                <a:solidFill>
                  <a:srgbClr val="000000"/>
                </a:solidFill>
                <a:effectLst/>
                <a:highlight>
                  <a:srgbClr val="FFFF00"/>
                </a:highlight>
                <a:latin typeface="Verdana" panose="020B0604030504040204" pitchFamily="34" charset="0"/>
                <a:ea typeface="Calibri" panose="020F0502020204030204" pitchFamily="34" charset="0"/>
                <a:cs typeface="Verdana" panose="020B0604030504040204" pitchFamily="34" charset="0"/>
              </a:rPr>
              <a:t>six   months prior to the time limit specified in sub-section (</a:t>
            </a:r>
            <a:r>
              <a:rPr lang="en-IN" sz="1700" i="1" dirty="0">
                <a:solidFill>
                  <a:srgbClr val="000000"/>
                </a:solidFill>
                <a:effectLst/>
                <a:highlight>
                  <a:srgbClr val="FFFF00"/>
                </a:highlight>
                <a:latin typeface="Verdana" panose="020B0604030504040204" pitchFamily="34" charset="0"/>
                <a:ea typeface="Calibri" panose="020F0502020204030204" pitchFamily="34" charset="0"/>
                <a:cs typeface="Verdana" panose="020B0604030504040204" pitchFamily="34" charset="0"/>
              </a:rPr>
              <a:t>10</a:t>
            </a:r>
            <a:r>
              <a:rPr lang="en-IN" sz="1700" dirty="0">
                <a:solidFill>
                  <a:srgbClr val="000000"/>
                </a:solidFill>
                <a:effectLst/>
                <a:highlight>
                  <a:srgbClr val="FFFF00"/>
                </a:highlight>
                <a:latin typeface="Verdana" panose="020B0604030504040204" pitchFamily="34" charset="0"/>
                <a:ea typeface="Calibri" panose="020F0502020204030204" pitchFamily="34" charset="0"/>
                <a:cs typeface="Verdana" panose="020B0604030504040204" pitchFamily="34" charset="0"/>
              </a:rPr>
              <a:t>) for issuance of order</a:t>
            </a:r>
            <a:r>
              <a:rPr lang="en-IN" sz="1700" dirty="0">
                <a:solidFill>
                  <a:srgbClr val="000000"/>
                </a:solidFill>
                <a:effectLst/>
                <a:latin typeface="Verdana" panose="020B0604030504040204" pitchFamily="34" charset="0"/>
                <a:ea typeface="Calibri" panose="020F0502020204030204" pitchFamily="34" charset="0"/>
                <a:cs typeface="Verdana" panose="020B0604030504040204" pitchFamily="34" charset="0"/>
              </a:rPr>
              <a:t>.</a:t>
            </a:r>
            <a:r>
              <a:rPr lang="en-IN" sz="17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IN" sz="1700" dirty="0">
                <a:effectLst/>
                <a:latin typeface="Calibri" panose="020F0502020204030204" pitchFamily="34" charset="0"/>
                <a:ea typeface="Calibri" panose="020F0502020204030204" pitchFamily="34" charset="0"/>
                <a:cs typeface="Times New Roman" panose="02020603050405020304" pitchFamily="18" charset="0"/>
              </a:rPr>
              <a:t>XXXX   </a:t>
            </a:r>
          </a:p>
          <a:p>
            <a:pPr algn="just">
              <a:lnSpc>
                <a:spcPct val="107000"/>
              </a:lnSpc>
              <a:spcAft>
                <a:spcPts val="800"/>
              </a:spcAft>
            </a:pPr>
            <a:r>
              <a:rPr lang="en-IN" sz="1700" dirty="0">
                <a:effectLst/>
                <a:latin typeface="Verdana" panose="020B0604030504040204" pitchFamily="34" charset="0"/>
                <a:ea typeface="Calibri" panose="020F0502020204030204" pitchFamily="34" charset="0"/>
                <a:cs typeface="Verdana" panose="020B0604030504040204" pitchFamily="34" charset="0"/>
              </a:rPr>
              <a:t>(9) The proper officer shall, after considering the representation, if any, made by   the person chargeable with tax, </a:t>
            </a:r>
            <a:r>
              <a:rPr lang="en-IN" sz="1700" dirty="0">
                <a:effectLst/>
                <a:highlight>
                  <a:srgbClr val="FFFF00"/>
                </a:highlight>
                <a:latin typeface="Verdana" panose="020B0604030504040204" pitchFamily="34" charset="0"/>
                <a:ea typeface="Calibri" panose="020F0502020204030204" pitchFamily="34" charset="0"/>
                <a:cs typeface="Verdana" panose="020B0604030504040204" pitchFamily="34" charset="0"/>
              </a:rPr>
              <a:t>determine the amount of tax</a:t>
            </a:r>
            <a:r>
              <a:rPr lang="en-IN" sz="1700" dirty="0">
                <a:effectLst/>
                <a:latin typeface="Verdana" panose="020B0604030504040204" pitchFamily="34" charset="0"/>
                <a:ea typeface="Calibri" panose="020F0502020204030204" pitchFamily="34" charset="0"/>
                <a:cs typeface="Verdana" panose="020B0604030504040204" pitchFamily="34" charset="0"/>
              </a:rPr>
              <a:t>, interest and penalty due   from such person and issue an order.   </a:t>
            </a:r>
            <a:endParaRPr lang="en-IN" sz="17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700" dirty="0">
                <a:effectLst/>
                <a:latin typeface="Verdana" panose="020B0604030504040204" pitchFamily="34" charset="0"/>
                <a:ea typeface="Calibri" panose="020F0502020204030204" pitchFamily="34" charset="0"/>
                <a:cs typeface="Verdana" panose="020B0604030504040204" pitchFamily="34" charset="0"/>
              </a:rPr>
              <a:t>(</a:t>
            </a:r>
            <a:r>
              <a:rPr lang="en-IN" sz="1700" i="1" dirty="0">
                <a:effectLst/>
                <a:latin typeface="Verdana" panose="020B0604030504040204" pitchFamily="34" charset="0"/>
                <a:ea typeface="Calibri" panose="020F0502020204030204" pitchFamily="34" charset="0"/>
                <a:cs typeface="Verdana" panose="020B0604030504040204" pitchFamily="34" charset="0"/>
              </a:rPr>
              <a:t>10</a:t>
            </a:r>
            <a:r>
              <a:rPr lang="en-IN" sz="1700" dirty="0">
                <a:effectLst/>
                <a:latin typeface="Verdana" panose="020B0604030504040204" pitchFamily="34" charset="0"/>
                <a:ea typeface="Calibri" panose="020F0502020204030204" pitchFamily="34" charset="0"/>
                <a:cs typeface="Verdana" panose="020B0604030504040204" pitchFamily="34" charset="0"/>
              </a:rPr>
              <a:t>) The proper officer shall issue the order under sub-section (</a:t>
            </a:r>
            <a:r>
              <a:rPr lang="en-IN" sz="1700" i="1" dirty="0">
                <a:effectLst/>
                <a:latin typeface="Verdana" panose="020B0604030504040204" pitchFamily="34" charset="0"/>
                <a:ea typeface="Calibri" panose="020F0502020204030204" pitchFamily="34" charset="0"/>
                <a:cs typeface="Verdana" panose="020B0604030504040204" pitchFamily="34" charset="0"/>
              </a:rPr>
              <a:t>9</a:t>
            </a:r>
            <a:r>
              <a:rPr lang="en-IN" sz="1700" dirty="0">
                <a:effectLst/>
                <a:latin typeface="Verdana" panose="020B0604030504040204" pitchFamily="34" charset="0"/>
                <a:ea typeface="Calibri" panose="020F0502020204030204" pitchFamily="34" charset="0"/>
                <a:cs typeface="Verdana" panose="020B0604030504040204" pitchFamily="34" charset="0"/>
              </a:rPr>
              <a:t>) within a </a:t>
            </a:r>
            <a:r>
              <a:rPr lang="en-IN" sz="1700" dirty="0">
                <a:solidFill>
                  <a:srgbClr val="FF0000"/>
                </a:solidFill>
                <a:effectLst/>
                <a:latin typeface="Verdana" panose="020B0604030504040204" pitchFamily="34" charset="0"/>
                <a:ea typeface="Calibri" panose="020F0502020204030204" pitchFamily="34" charset="0"/>
                <a:cs typeface="Verdana" panose="020B0604030504040204" pitchFamily="34" charset="0"/>
              </a:rPr>
              <a:t>period of Five years from the due date for furnishing of annual return for the financial year </a:t>
            </a:r>
            <a:r>
              <a:rPr lang="en-IN" sz="1700" dirty="0">
                <a:effectLst/>
                <a:latin typeface="Verdana" panose="020B0604030504040204" pitchFamily="34" charset="0"/>
                <a:ea typeface="Calibri" panose="020F0502020204030204" pitchFamily="34" charset="0"/>
                <a:cs typeface="Verdana" panose="020B0604030504040204" pitchFamily="34" charset="0"/>
              </a:rPr>
              <a:t>to   which the tax not paid or short paid or input tax credit wrongly availed or utilised   relates to or within five years from the date of erroneous refund.</a:t>
            </a:r>
            <a:endParaRPr lang="en-US" sz="1700" dirty="0"/>
          </a:p>
        </p:txBody>
      </p:sp>
    </p:spTree>
    <p:extLst>
      <p:ext uri="{BB962C8B-B14F-4D97-AF65-F5344CB8AC3E}">
        <p14:creationId xmlns:p14="http://schemas.microsoft.com/office/powerpoint/2010/main" val="860014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18431-15A7-C09A-4E72-373FB4E08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A0678-B493-1EE1-4FC0-73536B4B1305}"/>
              </a:ext>
            </a:extLst>
          </p:cNvPr>
          <p:cNvSpPr>
            <a:spLocks noGrp="1"/>
          </p:cNvSpPr>
          <p:nvPr>
            <p:ph type="title"/>
          </p:nvPr>
        </p:nvSpPr>
        <p:spPr>
          <a:xfrm>
            <a:off x="1106488" y="415925"/>
            <a:ext cx="9650412" cy="952500"/>
          </a:xfrm>
        </p:spPr>
        <p:txBody>
          <a:bodyPr>
            <a:normAutofit/>
          </a:bodyPr>
          <a:lstStyle/>
          <a:p>
            <a:pPr fontAlgn="auto">
              <a:spcAft>
                <a:spcPts val="0"/>
              </a:spcAft>
              <a:defRPr/>
            </a:pPr>
            <a:r>
              <a:rPr lang="en-IN" sz="3200" dirty="0">
                <a:solidFill>
                  <a:schemeClr val="tx1">
                    <a:lumMod val="95000"/>
                    <a:lumOff val="5000"/>
                  </a:schemeClr>
                </a:solidFill>
              </a:rPr>
              <a:t>Audit by department, its SIGNIFICANCE IN LAW AND SUBSEQUENT PROCEEDING BY OTHER OFFICERS AND THE SHOW CAUSE NOTICE</a:t>
            </a:r>
            <a:endParaRPr lang="en-US" sz="3200"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9E1FF4C6-EFA0-E03C-7528-F76294376DB3}"/>
              </a:ext>
            </a:extLst>
          </p:cNvPr>
          <p:cNvSpPr>
            <a:spLocks noGrp="1"/>
          </p:cNvSpPr>
          <p:nvPr>
            <p:ph idx="1"/>
          </p:nvPr>
        </p:nvSpPr>
        <p:spPr>
          <a:xfrm>
            <a:off x="944563" y="1230313"/>
            <a:ext cx="10942637" cy="5200650"/>
          </a:xfrm>
        </p:spPr>
        <p:txBody>
          <a:bodyPr rtlCol="0">
            <a:normAutofit/>
          </a:bodyPr>
          <a:lstStyle/>
          <a:p>
            <a:pPr marL="434340" indent="-342900" algn="just">
              <a:lnSpc>
                <a:spcPct val="100000"/>
              </a:lnSpc>
              <a:spcAft>
                <a:spcPts val="400"/>
              </a:spcAft>
              <a:buFont typeface="Wingdings" panose="05000000000000000000" pitchFamily="2" charset="2"/>
              <a:buChar char="q"/>
              <a:defRPr/>
            </a:pPr>
            <a:r>
              <a:rPr lang="en-US" sz="2800" b="1" dirty="0">
                <a:solidFill>
                  <a:srgbClr val="00B050"/>
                </a:solidFill>
              </a:rPr>
              <a:t>Section 65. Audit by Tax Authorities</a:t>
            </a:r>
            <a:endParaRPr lang="en-US" sz="2800" b="1" dirty="0"/>
          </a:p>
          <a:p>
            <a:pPr marL="91440" indent="152400" algn="just">
              <a:lnSpc>
                <a:spcPct val="100000"/>
              </a:lnSpc>
              <a:spcAft>
                <a:spcPts val="400"/>
              </a:spcAft>
              <a:buClr>
                <a:srgbClr val="1CADE4"/>
              </a:buClr>
              <a:defRPr/>
            </a:pPr>
            <a:r>
              <a:rPr lang="en-US" sz="2800" dirty="0">
                <a:solidFill>
                  <a:prstClr val="black"/>
                </a:solidFill>
                <a:latin typeface="Times-Bold"/>
                <a:ea typeface="Calibri" panose="020F0502020204030204" pitchFamily="34" charset="0"/>
                <a:cs typeface="Times-Italic"/>
              </a:rPr>
              <a:t>S. 2 (13) “audit” means the </a:t>
            </a:r>
            <a:r>
              <a:rPr lang="en-US" sz="2800" dirty="0">
                <a:solidFill>
                  <a:srgbClr val="FF0000"/>
                </a:solidFill>
                <a:latin typeface="Times-Bold"/>
                <a:ea typeface="Calibri" panose="020F0502020204030204" pitchFamily="34" charset="0"/>
                <a:cs typeface="Times-Italic"/>
              </a:rPr>
              <a:t>examination of records, returns and other documents </a:t>
            </a:r>
            <a:r>
              <a:rPr lang="en-US" sz="2800" dirty="0">
                <a:solidFill>
                  <a:prstClr val="black"/>
                </a:solidFill>
                <a:latin typeface="Times-Bold"/>
                <a:ea typeface="Calibri" panose="020F0502020204030204" pitchFamily="34" charset="0"/>
                <a:cs typeface="Times-Italic"/>
              </a:rPr>
              <a:t>maintained or furnished by the registered person under this Act or the rules made thereunder </a:t>
            </a:r>
            <a:r>
              <a:rPr lang="en-US" sz="2800" dirty="0">
                <a:solidFill>
                  <a:srgbClr val="FF0000"/>
                </a:solidFill>
                <a:latin typeface="Times-Bold"/>
                <a:ea typeface="Calibri" panose="020F0502020204030204" pitchFamily="34" charset="0"/>
                <a:cs typeface="Times-Italic"/>
              </a:rPr>
              <a:t>or under any other law </a:t>
            </a:r>
            <a:r>
              <a:rPr lang="en-US" sz="2800" dirty="0">
                <a:solidFill>
                  <a:prstClr val="black"/>
                </a:solidFill>
                <a:latin typeface="Times-Bold"/>
                <a:ea typeface="Calibri" panose="020F0502020204030204" pitchFamily="34" charset="0"/>
                <a:cs typeface="Times-Italic"/>
              </a:rPr>
              <a:t>for the time being in force </a:t>
            </a:r>
            <a:r>
              <a:rPr lang="en-US" sz="2800" dirty="0">
                <a:solidFill>
                  <a:srgbClr val="FF0000"/>
                </a:solidFill>
                <a:latin typeface="Times-Bold"/>
                <a:ea typeface="Calibri" panose="020F0502020204030204" pitchFamily="34" charset="0"/>
                <a:cs typeface="Times-Italic"/>
              </a:rPr>
              <a:t>to verify the correctness of turnover declared, taxes paid, refund claimed and input tax credit availed, and to assess his compliance </a:t>
            </a:r>
            <a:r>
              <a:rPr lang="en-US" sz="2800" dirty="0">
                <a:solidFill>
                  <a:prstClr val="black"/>
                </a:solidFill>
                <a:latin typeface="Times-Bold"/>
                <a:ea typeface="Calibri" panose="020F0502020204030204" pitchFamily="34" charset="0"/>
                <a:cs typeface="Times-Italic"/>
              </a:rPr>
              <a:t>with the provisions of this Act or the rules made thereunder;</a:t>
            </a:r>
          </a:p>
        </p:txBody>
      </p:sp>
    </p:spTree>
    <p:extLst>
      <p:ext uri="{BB962C8B-B14F-4D97-AF65-F5344CB8AC3E}">
        <p14:creationId xmlns:p14="http://schemas.microsoft.com/office/powerpoint/2010/main" val="1862801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5BC24E-D385-59FD-BFE0-A61B4E2895F7}"/>
              </a:ext>
            </a:extLst>
          </p:cNvPr>
          <p:cNvSpPr txBox="1"/>
          <p:nvPr/>
        </p:nvSpPr>
        <p:spPr>
          <a:xfrm>
            <a:off x="709684" y="1307195"/>
            <a:ext cx="11327641" cy="5461623"/>
          </a:xfrm>
          <a:prstGeom prst="rect">
            <a:avLst/>
          </a:prstGeom>
          <a:noFill/>
        </p:spPr>
        <p:txBody>
          <a:bodyPr wrap="square">
            <a:spAutoFit/>
          </a:bodyPr>
          <a:lstStyle/>
          <a:p>
            <a:pPr algn="ctr" fontAlgn="auto">
              <a:lnSpc>
                <a:spcPct val="107000"/>
              </a:lnSpc>
              <a:spcBef>
                <a:spcPts val="0"/>
              </a:spcBef>
              <a:spcAft>
                <a:spcPts val="800"/>
              </a:spcAft>
              <a:defRPr/>
            </a:pPr>
            <a:r>
              <a:rPr lang="en-US" sz="3200" b="1" dirty="0">
                <a:solidFill>
                  <a:srgbClr val="00B0F0"/>
                </a:solidFill>
                <a:latin typeface="Times New Roman" panose="02020603050405020304" pitchFamily="18" charset="0"/>
                <a:cs typeface="Times New Roman" panose="02020603050405020304" pitchFamily="18" charset="0"/>
              </a:rPr>
              <a:t>Audit under GST</a:t>
            </a:r>
            <a:r>
              <a:rPr lang="en-IN" sz="3200" b="1" dirty="0">
                <a:solidFill>
                  <a:srgbClr val="00B0F0"/>
                </a:solidFill>
                <a:latin typeface="Times New Roman" panose="02020603050405020304" pitchFamily="18" charset="0"/>
                <a:cs typeface="Times New Roman" panose="02020603050405020304" pitchFamily="18" charset="0"/>
              </a:rPr>
              <a:t>- </a:t>
            </a:r>
            <a:r>
              <a:rPr lang="en-IN" sz="2400" kern="100" dirty="0">
                <a:highlight>
                  <a:srgbClr val="FFFF00"/>
                </a:highlight>
                <a:latin typeface="Calibri" panose="020F0502020204030204" pitchFamily="34" charset="0"/>
                <a:ea typeface="Calibri" panose="020F0502020204030204" pitchFamily="34" charset="0"/>
                <a:cs typeface="Mangal" panose="02040503050203030202" pitchFamily="18" charset="0"/>
              </a:rPr>
              <a:t>Section 65</a:t>
            </a:r>
          </a:p>
          <a:p>
            <a:pPr marL="342900" indent="-342900" fontAlgn="auto">
              <a:spcBef>
                <a:spcPts val="0"/>
              </a:spcBef>
              <a:spcAft>
                <a:spcPts val="0"/>
              </a:spcAft>
              <a:buFontTx/>
              <a:buAutoNum type="arabicParenR"/>
              <a:defRPr/>
            </a:pPr>
            <a:r>
              <a:rPr lang="en-IN" sz="2200" dirty="0">
                <a:solidFill>
                  <a:srgbClr val="000000"/>
                </a:solidFill>
                <a:latin typeface="Bookman Old Style" panose="02050604050505020204" pitchFamily="18" charset="0"/>
                <a:ea typeface="Calibri" panose="020F0502020204030204" pitchFamily="34" charset="0"/>
                <a:cs typeface="+mn-cs"/>
              </a:rPr>
              <a:t>Section 65(1)- The Commissioner or any officer authorised by him, by way of a general or a specific order, may undertake audit of any registered person for such period, </a:t>
            </a:r>
            <a:r>
              <a:rPr lang="en-IN" sz="2200" dirty="0">
                <a:solidFill>
                  <a:srgbClr val="000000"/>
                </a:solidFill>
                <a:highlight>
                  <a:srgbClr val="FFFF00"/>
                </a:highlight>
                <a:latin typeface="Bookman Old Style" panose="02050604050505020204" pitchFamily="18" charset="0"/>
                <a:ea typeface="Calibri" panose="020F0502020204030204" pitchFamily="34" charset="0"/>
                <a:cs typeface="+mn-cs"/>
              </a:rPr>
              <a:t>at such frequency and in such manner as may be prescribed</a:t>
            </a:r>
            <a:r>
              <a:rPr lang="en-IN" sz="2200" dirty="0">
                <a:solidFill>
                  <a:srgbClr val="000000"/>
                </a:solidFill>
                <a:latin typeface="Bookman Old Style" panose="02050604050505020204" pitchFamily="18" charset="0"/>
                <a:ea typeface="Calibri" panose="020F0502020204030204" pitchFamily="34" charset="0"/>
                <a:cs typeface="+mn-cs"/>
              </a:rPr>
              <a:t>.</a:t>
            </a:r>
            <a:r>
              <a:rPr lang="en-IN" sz="2200" dirty="0">
                <a:latin typeface="Bookman Old Style" panose="02050604050505020204" pitchFamily="18" charset="0"/>
                <a:cs typeface="+mn-cs"/>
              </a:rPr>
              <a:t> </a:t>
            </a:r>
          </a:p>
          <a:p>
            <a:pPr marL="342900" indent="-342900" fontAlgn="auto">
              <a:spcBef>
                <a:spcPts val="0"/>
              </a:spcBef>
              <a:spcAft>
                <a:spcPts val="0"/>
              </a:spcAft>
              <a:buFontTx/>
              <a:buAutoNum type="arabicParenR"/>
              <a:defRPr/>
            </a:pPr>
            <a:endParaRPr lang="en-IN" sz="2200" dirty="0">
              <a:latin typeface="Bookman Old Style" panose="02050604050505020204" pitchFamily="18" charset="0"/>
              <a:cs typeface="+mn-cs"/>
            </a:endParaRPr>
          </a:p>
          <a:p>
            <a:pPr marL="342900" indent="-342900" fontAlgn="auto">
              <a:spcBef>
                <a:spcPts val="0"/>
              </a:spcBef>
              <a:spcAft>
                <a:spcPts val="0"/>
              </a:spcAft>
              <a:buFontTx/>
              <a:buAutoNum type="arabicParenR"/>
              <a:defRPr/>
            </a:pPr>
            <a:r>
              <a:rPr lang="en-IN" sz="2200" dirty="0">
                <a:solidFill>
                  <a:srgbClr val="000000"/>
                </a:solidFill>
                <a:latin typeface="Open Sans" panose="020B0606030504020204" pitchFamily="34" charset="0"/>
                <a:ea typeface="Times New Roman" panose="02020603050405020304" pitchFamily="18" charset="0"/>
              </a:rPr>
              <a:t>SECTION 65 (6) On conclusion of audit, </a:t>
            </a:r>
            <a:r>
              <a:rPr lang="en-IN" sz="2200" dirty="0">
                <a:solidFill>
                  <a:srgbClr val="000000"/>
                </a:solidFill>
                <a:highlight>
                  <a:srgbClr val="FFFF00"/>
                </a:highlight>
                <a:latin typeface="Open Sans" panose="020B0606030504020204" pitchFamily="34" charset="0"/>
                <a:ea typeface="Times New Roman" panose="02020603050405020304" pitchFamily="18" charset="0"/>
              </a:rPr>
              <a:t>the proper officer </a:t>
            </a:r>
            <a:r>
              <a:rPr lang="en-IN" sz="2200" dirty="0">
                <a:solidFill>
                  <a:srgbClr val="000000"/>
                </a:solidFill>
                <a:latin typeface="Open Sans" panose="020B0606030504020204" pitchFamily="34" charset="0"/>
                <a:ea typeface="Times New Roman" panose="02020603050405020304" pitchFamily="18" charset="0"/>
              </a:rPr>
              <a:t>shall, within </a:t>
            </a:r>
            <a:r>
              <a:rPr lang="en-IN" sz="2200" dirty="0">
                <a:solidFill>
                  <a:srgbClr val="000000"/>
                </a:solidFill>
                <a:highlight>
                  <a:srgbClr val="FFFF00"/>
                </a:highlight>
                <a:latin typeface="Open Sans" panose="020B0606030504020204" pitchFamily="34" charset="0"/>
                <a:ea typeface="Times New Roman" panose="02020603050405020304" pitchFamily="18" charset="0"/>
              </a:rPr>
              <a:t>thirty days, </a:t>
            </a:r>
            <a:r>
              <a:rPr lang="en-IN" sz="2200" dirty="0">
                <a:solidFill>
                  <a:srgbClr val="000000"/>
                </a:solidFill>
                <a:latin typeface="Open Sans" panose="020B0606030504020204" pitchFamily="34" charset="0"/>
                <a:ea typeface="Times New Roman" panose="02020603050405020304" pitchFamily="18" charset="0"/>
              </a:rPr>
              <a:t>inform the registered person, whose records are audited, about the findings, his rights and obligations and the reasons for such findings. Rule 101(5)- </a:t>
            </a:r>
            <a:r>
              <a:rPr lang="en-IN" sz="2200" dirty="0">
                <a:solidFill>
                  <a:srgbClr val="212529"/>
                </a:solidFill>
                <a:latin typeface="Poppins" pitchFamily="2" charset="77"/>
              </a:rPr>
              <a:t> in </a:t>
            </a:r>
            <a:r>
              <a:rPr lang="en-IN" sz="2200" b="1" dirty="0">
                <a:solidFill>
                  <a:srgbClr val="3E8ACC"/>
                </a:solidFill>
                <a:latin typeface="Poppins" pitchFamily="2" charset="77"/>
                <a:hlinkClick r:id="rId2"/>
              </a:rPr>
              <a:t>FORM GST ADT-02</a:t>
            </a:r>
            <a:r>
              <a:rPr lang="en-IN" sz="2200" b="1" dirty="0">
                <a:solidFill>
                  <a:srgbClr val="212529"/>
                </a:solidFill>
                <a:latin typeface="Poppins" pitchFamily="2" charset="77"/>
              </a:rPr>
              <a:t>.</a:t>
            </a:r>
          </a:p>
          <a:p>
            <a:pPr marL="342900" indent="-342900" fontAlgn="auto">
              <a:spcBef>
                <a:spcPts val="0"/>
              </a:spcBef>
              <a:spcAft>
                <a:spcPts val="0"/>
              </a:spcAft>
              <a:buFontTx/>
              <a:buAutoNum type="arabicParenR"/>
              <a:defRPr/>
            </a:pPr>
            <a:endParaRPr lang="en-IN" sz="2200" b="1" dirty="0">
              <a:solidFill>
                <a:srgbClr val="212529"/>
              </a:solidFill>
              <a:latin typeface="Poppins" pitchFamily="2" charset="77"/>
            </a:endParaRPr>
          </a:p>
          <a:p>
            <a:pPr marL="342900" indent="-342900" fontAlgn="auto">
              <a:spcBef>
                <a:spcPts val="0"/>
              </a:spcBef>
              <a:spcAft>
                <a:spcPts val="0"/>
              </a:spcAft>
              <a:buFontTx/>
              <a:buAutoNum type="arabicParenR"/>
              <a:defRPr/>
            </a:pPr>
            <a:endParaRPr lang="en-IN" sz="2200" b="1" dirty="0">
              <a:solidFill>
                <a:srgbClr val="212529"/>
              </a:solidFill>
              <a:latin typeface="Poppins" pitchFamily="2" charset="77"/>
            </a:endParaRPr>
          </a:p>
          <a:p>
            <a:pPr marL="342900" indent="-342900" fontAlgn="auto">
              <a:spcBef>
                <a:spcPts val="0"/>
              </a:spcBef>
              <a:spcAft>
                <a:spcPts val="0"/>
              </a:spcAft>
              <a:buFontTx/>
              <a:buAutoNum type="arabicParenR"/>
              <a:defRPr/>
            </a:pPr>
            <a:r>
              <a:rPr lang="en-IN" sz="2200" dirty="0">
                <a:solidFill>
                  <a:srgbClr val="000000"/>
                </a:solidFill>
                <a:latin typeface="Open Sans" panose="020B0606030504020204" pitchFamily="34" charset="0"/>
                <a:ea typeface="Times New Roman" panose="02020603050405020304" pitchFamily="18" charset="0"/>
              </a:rPr>
              <a:t>Section 65 (7) Where the audit conducted under sub-section (1) </a:t>
            </a:r>
            <a:r>
              <a:rPr lang="en-IN" sz="2200" dirty="0">
                <a:solidFill>
                  <a:srgbClr val="000000"/>
                </a:solidFill>
                <a:highlight>
                  <a:srgbClr val="FFFF00"/>
                </a:highlight>
                <a:latin typeface="Open Sans" panose="020B0606030504020204" pitchFamily="34" charset="0"/>
                <a:ea typeface="Times New Roman" panose="02020603050405020304" pitchFamily="18" charset="0"/>
              </a:rPr>
              <a:t>results in detection </a:t>
            </a:r>
            <a:r>
              <a:rPr lang="en-IN" sz="2200" dirty="0">
                <a:solidFill>
                  <a:srgbClr val="000000"/>
                </a:solidFill>
                <a:latin typeface="Open Sans" panose="020B0606030504020204" pitchFamily="34" charset="0"/>
                <a:ea typeface="Times New Roman" panose="02020603050405020304" pitchFamily="18" charset="0"/>
              </a:rPr>
              <a:t>of tax not paid or short paid or erroneously refunded, or input tax credit wrongly availed or utilised, </a:t>
            </a:r>
            <a:r>
              <a:rPr lang="en-IN" sz="2200" dirty="0">
                <a:solidFill>
                  <a:srgbClr val="FF0000"/>
                </a:solidFill>
                <a:latin typeface="Open Sans" panose="020B0606030504020204" pitchFamily="34" charset="0"/>
                <a:ea typeface="Times New Roman" panose="02020603050405020304" pitchFamily="18" charset="0"/>
              </a:rPr>
              <a:t>the proper officer may initiate action under Section 73 or Section 74</a:t>
            </a:r>
            <a:r>
              <a:rPr lang="en-IN" sz="2200" dirty="0">
                <a:solidFill>
                  <a:srgbClr val="000000"/>
                </a:solidFill>
                <a:latin typeface="Open Sans" panose="020B0606030504020204" pitchFamily="34" charset="0"/>
                <a:ea typeface="Times New Roman" panose="02020603050405020304" pitchFamily="18" charset="0"/>
              </a:rPr>
              <a:t>.</a:t>
            </a:r>
            <a:endParaRPr lang="en-IN" sz="2200" dirty="0">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1A48ABCA-022D-9BA8-6C2B-23AA02A61F3C}"/>
              </a:ext>
            </a:extLst>
          </p:cNvPr>
          <p:cNvSpPr txBox="1">
            <a:spLocks/>
          </p:cNvSpPr>
          <p:nvPr/>
        </p:nvSpPr>
        <p:spPr>
          <a:xfrm>
            <a:off x="1106488" y="415925"/>
            <a:ext cx="9650412" cy="952500"/>
          </a:xfrm>
          <a:prstGeom prst="rect">
            <a:avLst/>
          </a:prstGeom>
        </p:spPr>
        <p:txBody>
          <a:bodyPr>
            <a:normAutofit/>
          </a:bodyPr>
          <a:lst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a:lstStyle>
          <a:p>
            <a:pPr defTabSz="914400" fontAlgn="auto">
              <a:spcAft>
                <a:spcPts val="0"/>
              </a:spcAft>
              <a:defRPr/>
            </a:pPr>
            <a:r>
              <a:rPr lang="en-IN" sz="3200" dirty="0">
                <a:solidFill>
                  <a:schemeClr val="tx1">
                    <a:lumMod val="95000"/>
                    <a:lumOff val="5000"/>
                  </a:schemeClr>
                </a:solidFill>
              </a:rPr>
              <a:t>Audit by department, its SIGNIFICANCE IN LAW AND SUBSEQUENT PROCEEDING BY OTHER OFFICERS AND THE SHOW CAUSE NOTICE</a:t>
            </a:r>
            <a:endParaRPr lang="en-US" sz="3200" dirty="0">
              <a:solidFill>
                <a:schemeClr val="tx1">
                  <a:lumMod val="95000"/>
                  <a:lumOff val="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653154-F1C1-B03A-17F7-018B9B6F12F8}"/>
              </a:ext>
            </a:extLst>
          </p:cNvPr>
          <p:cNvSpPr txBox="1"/>
          <p:nvPr/>
        </p:nvSpPr>
        <p:spPr>
          <a:xfrm>
            <a:off x="338931" y="1225171"/>
            <a:ext cx="11185525" cy="4401205"/>
          </a:xfrm>
          <a:prstGeom prst="rect">
            <a:avLst/>
          </a:prstGeom>
          <a:noFill/>
        </p:spPr>
        <p:txBody>
          <a:bodyPr>
            <a:spAutoFit/>
          </a:bodyPr>
          <a:lstStyle/>
          <a:p>
            <a:pPr algn="just" fontAlgn="auto">
              <a:spcBef>
                <a:spcPts val="0"/>
              </a:spcBef>
              <a:spcAft>
                <a:spcPts val="0"/>
              </a:spcAft>
              <a:defRPr/>
            </a:pPr>
            <a:r>
              <a:rPr lang="en-IN" sz="2800" b="1" kern="100" dirty="0">
                <a:latin typeface="Calibri" panose="020F0502020204030204" pitchFamily="34" charset="0"/>
                <a:ea typeface="Calibri" panose="020F0502020204030204" pitchFamily="34" charset="0"/>
                <a:cs typeface="Mangal" panose="02040503050203030202" pitchFamily="18" charset="0"/>
              </a:rPr>
              <a:t>As per Audit Manual - Both Investigation and audit will go on together </a:t>
            </a:r>
            <a:endParaRPr lang="en-IN" sz="2800" kern="100" dirty="0">
              <a:latin typeface="Calibri" panose="020F0502020204030204" pitchFamily="34" charset="0"/>
              <a:ea typeface="Calibri" panose="020F0502020204030204" pitchFamily="34" charset="0"/>
              <a:cs typeface="Mangal" panose="02040503050203030202" pitchFamily="18" charset="0"/>
            </a:endParaRPr>
          </a:p>
          <a:p>
            <a:pPr algn="just" fontAlgn="auto">
              <a:spcBef>
                <a:spcPts val="0"/>
              </a:spcBef>
              <a:spcAft>
                <a:spcPts val="0"/>
              </a:spcAft>
              <a:defRPr/>
            </a:pPr>
            <a:r>
              <a:rPr lang="en-IN" sz="2800" kern="100" dirty="0">
                <a:latin typeface="Calibri" panose="020F0502020204030204" pitchFamily="34" charset="0"/>
                <a:ea typeface="Calibri" panose="020F0502020204030204" pitchFamily="34" charset="0"/>
                <a:cs typeface="Mangal" panose="02040503050203030202" pitchFamily="18" charset="0"/>
              </a:rPr>
              <a:t> 7.1.4 Investigation/verification by some other wing/agencies are going on If the taxpayer is found existent and active and the records of the auditee are available although the investigation into certain activity of the taxpayer is being carried out by the other investigating agencies it suggested that the audit of such taxpayer should be carried out irrespective of the fact that another agency is also investigating the taxpayer. The audit wing should be expected to coordinate with the other investigating authority so as to be abreast of the aspect being examined by the said authority and its repercussions on the audit being carried out.</a:t>
            </a:r>
          </a:p>
        </p:txBody>
      </p:sp>
      <p:sp>
        <p:nvSpPr>
          <p:cNvPr id="2" name="Title 1">
            <a:extLst>
              <a:ext uri="{FF2B5EF4-FFF2-40B4-BE49-F238E27FC236}">
                <a16:creationId xmlns:a16="http://schemas.microsoft.com/office/drawing/2014/main" id="{A381CE8D-D147-85BB-E0B4-0E408EB2CC17}"/>
              </a:ext>
            </a:extLst>
          </p:cNvPr>
          <p:cNvSpPr txBox="1">
            <a:spLocks/>
          </p:cNvSpPr>
          <p:nvPr/>
        </p:nvSpPr>
        <p:spPr>
          <a:xfrm>
            <a:off x="1106488" y="415925"/>
            <a:ext cx="9650412" cy="952500"/>
          </a:xfrm>
          <a:prstGeom prst="rect">
            <a:avLst/>
          </a:prstGeom>
        </p:spPr>
        <p:txBody>
          <a:bodyPr>
            <a:normAutofit/>
          </a:bodyPr>
          <a:lst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a:lstStyle>
          <a:p>
            <a:pPr defTabSz="914400" fontAlgn="auto">
              <a:spcAft>
                <a:spcPts val="0"/>
              </a:spcAft>
              <a:defRPr/>
            </a:pPr>
            <a:r>
              <a:rPr lang="en-US" sz="2000" b="1" dirty="0">
                <a:solidFill>
                  <a:srgbClr val="00B0F0"/>
                </a:solidFill>
                <a:latin typeface="Times New Roman" panose="02020603050405020304" pitchFamily="18" charset="0"/>
                <a:cs typeface="Times New Roman" panose="02020603050405020304" pitchFamily="18" charset="0"/>
              </a:rPr>
              <a:t>What is the significance and validity of Audit Manual 2023 issued by the Department</a:t>
            </a:r>
            <a:endParaRPr lang="en-US" sz="2000" dirty="0">
              <a:solidFill>
                <a:schemeClr val="tx1">
                  <a:lumMod val="95000"/>
                  <a:lumOff val="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490C-2D19-698B-87CF-65F5B723CDA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A4C916C-F9F6-A9DC-125A-E666DFBB2C14}"/>
              </a:ext>
            </a:extLst>
          </p:cNvPr>
          <p:cNvSpPr txBox="1"/>
          <p:nvPr/>
        </p:nvSpPr>
        <p:spPr>
          <a:xfrm>
            <a:off x="287746" y="1470830"/>
            <a:ext cx="11616508" cy="3816429"/>
          </a:xfrm>
          <a:prstGeom prst="rect">
            <a:avLst/>
          </a:prstGeom>
          <a:noFill/>
        </p:spPr>
        <p:txBody>
          <a:bodyPr wrap="square">
            <a:spAutoFit/>
          </a:bodyPr>
          <a:lstStyle/>
          <a:p>
            <a:pPr algn="just" fontAlgn="auto">
              <a:spcBef>
                <a:spcPts val="0"/>
              </a:spcBef>
              <a:spcAft>
                <a:spcPts val="0"/>
              </a:spcAft>
              <a:defRPr/>
            </a:pPr>
            <a:r>
              <a:rPr lang="en-US" sz="2200" dirty="0"/>
              <a:t>In </a:t>
            </a:r>
            <a:r>
              <a:rPr lang="en-US" sz="2200" dirty="0" err="1"/>
              <a:t>Travelite</a:t>
            </a:r>
            <a:r>
              <a:rPr lang="en-US" sz="2200" dirty="0"/>
              <a:t> (India) v UOI 2014 (35) S.T.R. 653 (Del.)</a:t>
            </a:r>
            <a:r>
              <a:rPr lang="en-IN" sz="2200" dirty="0"/>
              <a:t> - </a:t>
            </a:r>
            <a:r>
              <a:rPr lang="en-US" sz="2200" dirty="0"/>
              <a:t>the Rule 5A(2) of the Service Tax Rules, 1994 for empowering to conduct audit already been declared ultra vires</a:t>
            </a:r>
            <a:r>
              <a:rPr lang="en-IN" sz="2200" dirty="0"/>
              <a:t>, in additional audit manual and circulars too. </a:t>
            </a:r>
          </a:p>
          <a:p>
            <a:pPr algn="just" fontAlgn="auto">
              <a:spcBef>
                <a:spcPts val="0"/>
              </a:spcBef>
              <a:spcAft>
                <a:spcPts val="0"/>
              </a:spcAft>
              <a:defRPr/>
            </a:pPr>
            <a:r>
              <a:rPr lang="en-IN" sz="2200" dirty="0"/>
              <a:t>Findings:</a:t>
            </a:r>
          </a:p>
          <a:p>
            <a:pPr algn="just" fontAlgn="auto">
              <a:spcBef>
                <a:spcPts val="0"/>
              </a:spcBef>
              <a:spcAft>
                <a:spcPts val="0"/>
              </a:spcAft>
              <a:defRPr/>
            </a:pPr>
            <a:endParaRPr lang="en-IN" sz="2200" dirty="0"/>
          </a:p>
          <a:p>
            <a:pPr algn="just" fontAlgn="auto">
              <a:spcBef>
                <a:spcPts val="0"/>
              </a:spcBef>
              <a:spcAft>
                <a:spcPts val="0"/>
              </a:spcAft>
              <a:defRPr/>
            </a:pPr>
            <a:r>
              <a:rPr lang="en-IN" sz="2200" dirty="0">
                <a:solidFill>
                  <a:srgbClr val="FF0000"/>
                </a:solidFill>
              </a:rPr>
              <a:t>“12. Likewise, this Court finds that the impugned CBEC instruction, being in furtherance of Rule 5A(2), which rule is ultra vires the Finance Act, 1994, is void for the same reasons”</a:t>
            </a:r>
          </a:p>
          <a:p>
            <a:pPr algn="just" fontAlgn="auto">
              <a:spcBef>
                <a:spcPts val="0"/>
              </a:spcBef>
              <a:spcAft>
                <a:spcPts val="0"/>
              </a:spcAft>
              <a:defRPr/>
            </a:pPr>
            <a:endParaRPr lang="en-IN" sz="2200" dirty="0">
              <a:solidFill>
                <a:srgbClr val="FF0000"/>
              </a:solidFill>
            </a:endParaRPr>
          </a:p>
          <a:p>
            <a:pPr algn="just" fontAlgn="auto">
              <a:spcBef>
                <a:spcPts val="0"/>
              </a:spcBef>
              <a:spcAft>
                <a:spcPts val="0"/>
              </a:spcAft>
              <a:defRPr/>
            </a:pPr>
            <a:r>
              <a:rPr lang="en-IN" sz="2200" b="1" dirty="0">
                <a:solidFill>
                  <a:srgbClr val="00B0F0"/>
                </a:solidFill>
                <a:latin typeface="Times New Roman" panose="02020603050405020304" pitchFamily="18" charset="0"/>
                <a:cs typeface="Times New Roman" panose="02020603050405020304" pitchFamily="18" charset="0"/>
              </a:rPr>
              <a:t>“15. The Service Tax Audit Manual, 2011 is merely an instrument of instructions for the service tax authorities; it is but obvious that it is not a statutory instrument and has no statutory force. Thus, Rule 5A(2) cannot be sought to be justified as against it.”</a:t>
            </a:r>
          </a:p>
        </p:txBody>
      </p:sp>
      <p:sp>
        <p:nvSpPr>
          <p:cNvPr id="2" name="Title 1">
            <a:extLst>
              <a:ext uri="{FF2B5EF4-FFF2-40B4-BE49-F238E27FC236}">
                <a16:creationId xmlns:a16="http://schemas.microsoft.com/office/drawing/2014/main" id="{B3EC55D8-B5DF-E967-41D3-9A62B03B1789}"/>
              </a:ext>
            </a:extLst>
          </p:cNvPr>
          <p:cNvSpPr txBox="1">
            <a:spLocks/>
          </p:cNvSpPr>
          <p:nvPr/>
        </p:nvSpPr>
        <p:spPr>
          <a:xfrm>
            <a:off x="1106488" y="415925"/>
            <a:ext cx="9650412" cy="952500"/>
          </a:xfrm>
          <a:prstGeom prst="rect">
            <a:avLst/>
          </a:prstGeom>
        </p:spPr>
        <p:txBody>
          <a:bodyPr>
            <a:normAutofit/>
          </a:bodyPr>
          <a:lst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a:lstStyle>
          <a:p>
            <a:pPr defTabSz="914400" fontAlgn="auto">
              <a:spcAft>
                <a:spcPts val="0"/>
              </a:spcAft>
              <a:defRPr/>
            </a:pPr>
            <a:r>
              <a:rPr lang="en-US" sz="2000" b="1" dirty="0">
                <a:solidFill>
                  <a:srgbClr val="00B0F0"/>
                </a:solidFill>
                <a:latin typeface="Times New Roman" panose="02020603050405020304" pitchFamily="18" charset="0"/>
                <a:cs typeface="Times New Roman" panose="02020603050405020304" pitchFamily="18" charset="0"/>
              </a:rPr>
              <a:t>What is the significance and validity of Audit Manual 2023 issued by the Department</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1627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88AC0-1810-1204-7FE3-B8ACA9623C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56589E-3B45-4F5D-058D-C95E1662A97B}"/>
              </a:ext>
            </a:extLst>
          </p:cNvPr>
          <p:cNvSpPr txBox="1"/>
          <p:nvPr/>
        </p:nvSpPr>
        <p:spPr>
          <a:xfrm>
            <a:off x="287746" y="1470830"/>
            <a:ext cx="11616508" cy="5170646"/>
          </a:xfrm>
          <a:prstGeom prst="rect">
            <a:avLst/>
          </a:prstGeom>
          <a:noFill/>
        </p:spPr>
        <p:txBody>
          <a:bodyPr wrap="square">
            <a:spAutoFit/>
          </a:bodyPr>
          <a:lstStyle/>
          <a:p>
            <a:pPr algn="just" fontAlgn="auto">
              <a:spcBef>
                <a:spcPts val="0"/>
              </a:spcBef>
              <a:spcAft>
                <a:spcPts val="0"/>
              </a:spcAft>
              <a:defRPr/>
            </a:pPr>
            <a:r>
              <a:rPr lang="en-US" sz="2200" dirty="0"/>
              <a:t>in </a:t>
            </a:r>
            <a:r>
              <a:rPr lang="en-US" sz="2200" b="1" i="1" dirty="0"/>
              <a:t>Mega Cabs Pvt. Ltd. v UOI, 2016 (43) STR 67 (Del.)</a:t>
            </a:r>
            <a:r>
              <a:rPr lang="en-IN" sz="2200" dirty="0"/>
              <a:t> - </a:t>
            </a:r>
            <a:r>
              <a:rPr lang="en-US" sz="2200" dirty="0"/>
              <a:t>the Rule 5A(2) of the Service Tax Rules, 1994 for empowering to conduct audit already been declared ultra vires</a:t>
            </a:r>
            <a:r>
              <a:rPr lang="en-IN" sz="2200" dirty="0"/>
              <a:t>, in additional audit manual and circulars too. </a:t>
            </a:r>
          </a:p>
          <a:p>
            <a:pPr algn="just" fontAlgn="auto">
              <a:spcBef>
                <a:spcPts val="0"/>
              </a:spcBef>
              <a:spcAft>
                <a:spcPts val="0"/>
              </a:spcAft>
              <a:defRPr/>
            </a:pPr>
            <a:r>
              <a:rPr lang="en-IN" sz="2200" dirty="0"/>
              <a:t>Findings</a:t>
            </a:r>
          </a:p>
          <a:p>
            <a:pPr algn="just" fontAlgn="auto">
              <a:spcBef>
                <a:spcPts val="0"/>
              </a:spcBef>
              <a:spcAft>
                <a:spcPts val="0"/>
              </a:spcAft>
              <a:defRPr/>
            </a:pPr>
            <a:r>
              <a:rPr lang="en-IN" sz="2200" dirty="0">
                <a:solidFill>
                  <a:srgbClr val="FF0000"/>
                </a:solidFill>
              </a:rPr>
              <a:t>“43….In the present case inasmuch as Section 94(2)(k) does not permit the exercise of audit to be undertaken by an officer of the Department, the attempt in the circular to recognise such powers in the officers of the Central Excise and Service Tax Departments is held to be ultra vires the FA and, therefore, legally unsustainable.”</a:t>
            </a:r>
          </a:p>
          <a:p>
            <a:pPr algn="just" fontAlgn="auto">
              <a:spcBef>
                <a:spcPts val="0"/>
              </a:spcBef>
              <a:spcAft>
                <a:spcPts val="0"/>
              </a:spcAft>
              <a:defRPr/>
            </a:pPr>
            <a:r>
              <a:rPr lang="en-IN" sz="2200" dirty="0">
                <a:highlight>
                  <a:srgbClr val="FFFF00"/>
                </a:highlight>
              </a:rPr>
              <a:t>Para 45(v)- </a:t>
            </a:r>
          </a:p>
          <a:p>
            <a:pPr algn="just" fontAlgn="auto">
              <a:spcBef>
                <a:spcPts val="0"/>
              </a:spcBef>
              <a:spcAft>
                <a:spcPts val="0"/>
              </a:spcAft>
              <a:defRPr/>
            </a:pPr>
            <a:r>
              <a:rPr lang="en-IN" sz="2200" dirty="0">
                <a:solidFill>
                  <a:srgbClr val="0070C0"/>
                </a:solidFill>
              </a:rPr>
              <a:t>“Declares that the C.B.E. &amp; C. Circular No. 995/2/2015-CX, dated 27th February, 2015 on the subject “Central Excise and Service Tax Audit norms to be followed by the Audit </a:t>
            </a:r>
            <a:r>
              <a:rPr lang="en-IN" sz="2200" dirty="0" err="1">
                <a:solidFill>
                  <a:srgbClr val="0070C0"/>
                </a:solidFill>
              </a:rPr>
              <a:t>Commissionerates</a:t>
            </a:r>
            <a:r>
              <a:rPr lang="en-IN" sz="2200" dirty="0">
                <a:solidFill>
                  <a:srgbClr val="0070C0"/>
                </a:solidFill>
              </a:rPr>
              <a:t>” and the Central Excise and Service Tax Audit Manual, 2015 issued by the Directorate General of Audit of the C.B.E. &amp; C. are ultra vires the FA, do not have any statutory backing and cannot be relied upon by the respondents to legally justify the audit undertaken by officers of the Service Tax Department.”</a:t>
            </a:r>
          </a:p>
        </p:txBody>
      </p:sp>
      <p:sp>
        <p:nvSpPr>
          <p:cNvPr id="2" name="Title 1">
            <a:extLst>
              <a:ext uri="{FF2B5EF4-FFF2-40B4-BE49-F238E27FC236}">
                <a16:creationId xmlns:a16="http://schemas.microsoft.com/office/drawing/2014/main" id="{64DBDA83-AB56-496A-A4F3-89FAC0E8D66C}"/>
              </a:ext>
            </a:extLst>
          </p:cNvPr>
          <p:cNvSpPr txBox="1">
            <a:spLocks/>
          </p:cNvSpPr>
          <p:nvPr/>
        </p:nvSpPr>
        <p:spPr>
          <a:xfrm>
            <a:off x="1106488" y="415925"/>
            <a:ext cx="9650412" cy="952500"/>
          </a:xfrm>
          <a:prstGeom prst="rect">
            <a:avLst/>
          </a:prstGeom>
        </p:spPr>
        <p:txBody>
          <a:bodyPr>
            <a:normAutofit/>
          </a:bodyPr>
          <a:lst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a:lstStyle>
          <a:p>
            <a:pPr defTabSz="914400" fontAlgn="auto">
              <a:spcAft>
                <a:spcPts val="0"/>
              </a:spcAft>
              <a:defRPr/>
            </a:pPr>
            <a:r>
              <a:rPr lang="en-US" sz="2000" b="1" dirty="0">
                <a:solidFill>
                  <a:srgbClr val="00B0F0"/>
                </a:solidFill>
                <a:latin typeface="Times New Roman" panose="02020603050405020304" pitchFamily="18" charset="0"/>
                <a:cs typeface="Times New Roman" panose="02020603050405020304" pitchFamily="18" charset="0"/>
              </a:rPr>
              <a:t>What is the significance and validity of Audit Manual 2023 issued by the Department</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16346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FDD689-8897-9F91-5AE5-F71E84697ED5}"/>
              </a:ext>
            </a:extLst>
          </p:cNvPr>
          <p:cNvSpPr txBox="1"/>
          <p:nvPr/>
        </p:nvSpPr>
        <p:spPr>
          <a:xfrm>
            <a:off x="414338" y="133350"/>
            <a:ext cx="11185525" cy="5523179"/>
          </a:xfrm>
          <a:prstGeom prst="rect">
            <a:avLst/>
          </a:prstGeom>
          <a:noFill/>
        </p:spPr>
        <p:txBody>
          <a:bodyPr>
            <a:spAutoFit/>
          </a:bodyPr>
          <a:lstStyle/>
          <a:p>
            <a:pPr algn="ctr" fontAlgn="auto">
              <a:lnSpc>
                <a:spcPct val="107000"/>
              </a:lnSpc>
              <a:spcBef>
                <a:spcPts val="0"/>
              </a:spcBef>
              <a:spcAft>
                <a:spcPts val="800"/>
              </a:spcAft>
              <a:defRPr/>
            </a:pPr>
            <a:r>
              <a:rPr lang="en-US" sz="3200" b="1" dirty="0">
                <a:solidFill>
                  <a:srgbClr val="00B0F0"/>
                </a:solidFill>
                <a:latin typeface="Times New Roman" panose="02020603050405020304" pitchFamily="18" charset="0"/>
                <a:cs typeface="Times New Roman" panose="02020603050405020304" pitchFamily="18" charset="0"/>
              </a:rPr>
              <a:t>Two assessment for the same period not permissible</a:t>
            </a:r>
            <a:endParaRPr lang="en-IN" sz="2800" kern="100" dirty="0">
              <a:latin typeface="Calibri" panose="020F0502020204030204" pitchFamily="34" charset="0"/>
              <a:ea typeface="Calibri" panose="020F0502020204030204" pitchFamily="34" charset="0"/>
              <a:cs typeface="Mangal" panose="02040503050203030202" pitchFamily="18" charset="0"/>
            </a:endParaRPr>
          </a:p>
          <a:p>
            <a:pPr algn="just" fontAlgn="auto">
              <a:spcBef>
                <a:spcPts val="0"/>
              </a:spcBef>
              <a:spcAft>
                <a:spcPts val="0"/>
              </a:spcAft>
              <a:defRPr/>
            </a:pPr>
            <a:r>
              <a:rPr lang="en-IN" sz="2400" spc="30" dirty="0">
                <a:solidFill>
                  <a:srgbClr val="000000"/>
                </a:solidFill>
                <a:effectLst/>
                <a:latin typeface="Times New Roman" panose="02020603050405020304" pitchFamily="18" charset="0"/>
                <a:ea typeface="Calibri" panose="020F0502020204030204" pitchFamily="34" charset="0"/>
              </a:rPr>
              <a:t>In </a:t>
            </a:r>
            <a:r>
              <a:rPr lang="en-IN" sz="2400" b="1" dirty="0">
                <a:effectLst/>
                <a:latin typeface="Times New Roman" panose="02020603050405020304" pitchFamily="18" charset="0"/>
                <a:ea typeface="Calibri" panose="020F0502020204030204" pitchFamily="34" charset="0"/>
              </a:rPr>
              <a:t>Avery India v UOI 2010 SCC </a:t>
            </a:r>
            <a:r>
              <a:rPr lang="en-IN" sz="2400" b="1" dirty="0" err="1">
                <a:effectLst/>
                <a:latin typeface="Times New Roman" panose="02020603050405020304" pitchFamily="18" charset="0"/>
                <a:ea typeface="Calibri" panose="020F0502020204030204" pitchFamily="34" charset="0"/>
              </a:rPr>
              <a:t>OnLine</a:t>
            </a:r>
            <a:r>
              <a:rPr lang="en-IN" sz="2400" b="1" dirty="0">
                <a:effectLst/>
                <a:latin typeface="Times New Roman" panose="02020603050405020304" pitchFamily="18" charset="0"/>
                <a:ea typeface="Calibri" panose="020F0502020204030204" pitchFamily="34" charset="0"/>
              </a:rPr>
              <a:t> Cal. 536  [para 37]</a:t>
            </a:r>
            <a:r>
              <a:rPr lang="en-IN" sz="2400"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2011(268) E.L.T 64 (Cal.) </a:t>
            </a:r>
            <a:r>
              <a:rPr lang="en-US" sz="2400" b="1" dirty="0">
                <a:effectLst/>
                <a:latin typeface="Times New Roman" panose="02020603050405020304" pitchFamily="18" charset="0"/>
                <a:ea typeface="Calibri" panose="020F0502020204030204" pitchFamily="34" charset="0"/>
              </a:rPr>
              <a:t>[para 37]</a:t>
            </a:r>
            <a:r>
              <a:rPr lang="en-IN" sz="2400" dirty="0">
                <a:effectLst/>
                <a:latin typeface="Times New Roman" panose="02020603050405020304" pitchFamily="18" charset="0"/>
                <a:ea typeface="Calibri" panose="020F0502020204030204" pitchFamily="34" charset="0"/>
              </a:rPr>
              <a:t> </a:t>
            </a:r>
          </a:p>
          <a:p>
            <a:pPr algn="just" fontAlgn="auto">
              <a:spcBef>
                <a:spcPts val="0"/>
              </a:spcBef>
              <a:spcAft>
                <a:spcPts val="0"/>
              </a:spcAft>
              <a:defRPr/>
            </a:pPr>
            <a:r>
              <a:rPr lang="en-IN" sz="2400" dirty="0">
                <a:effectLst/>
                <a:latin typeface="Times New Roman" panose="02020603050405020304" pitchFamily="18" charset="0"/>
                <a:ea typeface="Calibri" panose="020F0502020204030204" pitchFamily="34" charset="0"/>
              </a:rPr>
              <a:t>it is held that– there cannot be double assessment for the same period. </a:t>
            </a:r>
          </a:p>
          <a:p>
            <a:pPr algn="just" fontAlgn="auto">
              <a:spcBef>
                <a:spcPts val="0"/>
              </a:spcBef>
              <a:spcAft>
                <a:spcPts val="0"/>
              </a:spcAft>
              <a:defRPr/>
            </a:pPr>
            <a:endParaRPr lang="en-IN" sz="2400" dirty="0">
              <a:latin typeface="Times New Roman" panose="02020603050405020304" pitchFamily="18" charset="0"/>
              <a:ea typeface="Calibri" panose="020F0502020204030204" pitchFamily="34" charset="0"/>
            </a:endParaRPr>
          </a:p>
          <a:p>
            <a:pPr algn="just" fontAlgn="auto">
              <a:spcBef>
                <a:spcPts val="0"/>
              </a:spcBef>
              <a:spcAft>
                <a:spcPts val="0"/>
              </a:spcAft>
              <a:defRPr/>
            </a:pPr>
            <a:r>
              <a:rPr lang="en-IN" sz="2400" dirty="0">
                <a:effectLst/>
                <a:latin typeface="Times New Roman" panose="02020603050405020304" pitchFamily="18" charset="0"/>
                <a:ea typeface="Calibri" panose="020F0502020204030204" pitchFamily="34" charset="0"/>
              </a:rPr>
              <a:t>In </a:t>
            </a:r>
            <a:r>
              <a:rPr lang="en-IN" sz="2400" b="1" dirty="0">
                <a:effectLst/>
                <a:latin typeface="Times New Roman" panose="02020603050405020304" pitchFamily="18" charset="0"/>
                <a:ea typeface="Calibri" panose="020F0502020204030204" pitchFamily="34" charset="0"/>
              </a:rPr>
              <a:t>Simplex Infrastructure Ltd. V Commissioner of Service Tax 2016 SCC </a:t>
            </a:r>
            <a:r>
              <a:rPr lang="en-IN" sz="2400" b="1" dirty="0" err="1">
                <a:effectLst/>
                <a:latin typeface="Times New Roman" panose="02020603050405020304" pitchFamily="18" charset="0"/>
                <a:ea typeface="Calibri" panose="020F0502020204030204" pitchFamily="34" charset="0"/>
              </a:rPr>
              <a:t>OnLine</a:t>
            </a:r>
            <a:r>
              <a:rPr lang="en-IN" sz="2400" b="1" dirty="0">
                <a:effectLst/>
                <a:latin typeface="Times New Roman" panose="02020603050405020304" pitchFamily="18" charset="0"/>
                <a:ea typeface="Calibri" panose="020F0502020204030204" pitchFamily="34" charset="0"/>
              </a:rPr>
              <a:t> Cal. 571[para 72];</a:t>
            </a:r>
            <a:r>
              <a:rPr lang="en-US" sz="2400" b="1" dirty="0">
                <a:effectLst/>
                <a:latin typeface="Times New Roman" panose="02020603050405020304" pitchFamily="18" charset="0"/>
                <a:ea typeface="Calibri" panose="020F0502020204030204" pitchFamily="34" charset="0"/>
              </a:rPr>
              <a:t> 2016 (42) S.T.R. 634 (Cal.)</a:t>
            </a:r>
            <a:r>
              <a:rPr lang="en-US" sz="2400" dirty="0">
                <a:effectLst/>
                <a:latin typeface="Times New Roman" panose="02020603050405020304" pitchFamily="18" charset="0"/>
                <a:ea typeface="Calibri" panose="020F0502020204030204" pitchFamily="34" charset="0"/>
              </a:rPr>
              <a:t> </a:t>
            </a:r>
            <a:r>
              <a:rPr lang="en-US" sz="2400" b="1" dirty="0">
                <a:effectLst/>
                <a:latin typeface="Times New Roman" panose="02020603050405020304" pitchFamily="18" charset="0"/>
                <a:ea typeface="Calibri" panose="020F0502020204030204" pitchFamily="34" charset="0"/>
              </a:rPr>
              <a:t>[para 71]</a:t>
            </a:r>
            <a:r>
              <a:rPr lang="en-IN" sz="2400" dirty="0">
                <a:effectLst/>
                <a:latin typeface="Times New Roman" panose="02020603050405020304" pitchFamily="18" charset="0"/>
                <a:ea typeface="Calibri" panose="020F0502020204030204" pitchFamily="34" charset="0"/>
              </a:rPr>
              <a:t> </a:t>
            </a:r>
          </a:p>
          <a:p>
            <a:pPr algn="just" fontAlgn="auto">
              <a:spcBef>
                <a:spcPts val="0"/>
              </a:spcBef>
              <a:spcAft>
                <a:spcPts val="0"/>
              </a:spcAft>
              <a:defRPr/>
            </a:pPr>
            <a:r>
              <a:rPr lang="en-IN" sz="2400" dirty="0">
                <a:effectLst/>
                <a:latin typeface="Times New Roman" panose="02020603050405020304" pitchFamily="18" charset="0"/>
                <a:ea typeface="Calibri" panose="020F0502020204030204" pitchFamily="34" charset="0"/>
              </a:rPr>
              <a:t>it is held that there cannot be double assessment for the same period.</a:t>
            </a:r>
            <a:r>
              <a:rPr lang="en-IN" sz="2400" dirty="0">
                <a:effectLst/>
              </a:rPr>
              <a:t> </a:t>
            </a:r>
          </a:p>
          <a:p>
            <a:pPr algn="just" fontAlgn="auto">
              <a:spcBef>
                <a:spcPts val="0"/>
              </a:spcBef>
              <a:spcAft>
                <a:spcPts val="0"/>
              </a:spcAft>
              <a:defRPr/>
            </a:pPr>
            <a:endParaRPr lang="en-IN" sz="2400" dirty="0"/>
          </a:p>
          <a:p>
            <a:pPr algn="just" fontAlgn="auto">
              <a:spcBef>
                <a:spcPts val="0"/>
              </a:spcBef>
              <a:spcAft>
                <a:spcPts val="0"/>
              </a:spcAft>
              <a:defRPr/>
            </a:pPr>
            <a:r>
              <a:rPr lang="en-IN" sz="2400" spc="30" dirty="0">
                <a:solidFill>
                  <a:srgbClr val="000000"/>
                </a:solidFill>
                <a:effectLst/>
                <a:latin typeface="Times New Roman" panose="02020603050405020304" pitchFamily="18" charset="0"/>
                <a:ea typeface="Calibri" panose="020F0502020204030204" pitchFamily="34" charset="0"/>
              </a:rPr>
              <a:t>In </a:t>
            </a:r>
            <a:r>
              <a:rPr lang="en-US" sz="2400" b="1" dirty="0">
                <a:solidFill>
                  <a:srgbClr val="000000"/>
                </a:solidFill>
                <a:effectLst/>
                <a:latin typeface="Times New Roman" panose="02020603050405020304" pitchFamily="18" charset="0"/>
                <a:ea typeface="Calibri" panose="020F0502020204030204" pitchFamily="34" charset="0"/>
              </a:rPr>
              <a:t>National Building Construction Co. Ltd. v UOI 2019 (20) G.S.T.L. 515 (Del.)</a:t>
            </a:r>
            <a:r>
              <a:rPr lang="en-US" sz="2400" dirty="0">
                <a:solidFill>
                  <a:srgbClr val="000000"/>
                </a:solidFill>
                <a:effectLst/>
                <a:latin typeface="Times New Roman" panose="02020603050405020304" pitchFamily="18" charset="0"/>
                <a:ea typeface="Calibri" panose="020F0502020204030204" pitchFamily="34" charset="0"/>
              </a:rPr>
              <a:t> </a:t>
            </a:r>
          </a:p>
          <a:p>
            <a:pPr algn="just" fontAlgn="auto">
              <a:spcBef>
                <a:spcPts val="0"/>
              </a:spcBef>
              <a:spcAft>
                <a:spcPts val="0"/>
              </a:spcAft>
              <a:defRPr/>
            </a:pPr>
            <a:endParaRPr lang="en-US" sz="2400" spc="30" dirty="0">
              <a:solidFill>
                <a:srgbClr val="000000"/>
              </a:solidFill>
              <a:latin typeface="Times New Roman" panose="02020603050405020304" pitchFamily="18" charset="0"/>
              <a:ea typeface="Calibri" panose="020F0502020204030204" pitchFamily="34" charset="0"/>
            </a:endParaRPr>
          </a:p>
          <a:p>
            <a:pPr algn="just" fontAlgn="auto">
              <a:spcBef>
                <a:spcPts val="0"/>
              </a:spcBef>
              <a:spcAft>
                <a:spcPts val="0"/>
              </a:spcAft>
              <a:defRPr/>
            </a:pPr>
            <a:r>
              <a:rPr lang="en-IN" sz="2400" spc="30" dirty="0">
                <a:solidFill>
                  <a:srgbClr val="000000"/>
                </a:solidFill>
                <a:effectLst/>
                <a:latin typeface="Times New Roman" panose="02020603050405020304" pitchFamily="18" charset="0"/>
                <a:ea typeface="Calibri" panose="020F0502020204030204" pitchFamily="34" charset="0"/>
              </a:rPr>
              <a:t>it is held that “</a:t>
            </a:r>
            <a:r>
              <a:rPr lang="en-US" sz="2400" b="1" dirty="0">
                <a:solidFill>
                  <a:srgbClr val="000000"/>
                </a:solidFill>
                <a:effectLst/>
                <a:latin typeface="Times New Roman" panose="02020603050405020304" pitchFamily="18" charset="0"/>
                <a:ea typeface="Calibri" panose="020F0502020204030204" pitchFamily="34" charset="0"/>
              </a:rPr>
              <a:t>32.</a:t>
            </a:r>
            <a:r>
              <a:rPr lang="en-US" sz="2400" dirty="0">
                <a:solidFill>
                  <a:srgbClr val="000000"/>
                </a:solidFill>
                <a:effectLst/>
                <a:latin typeface="Times New Roman" panose="02020603050405020304" pitchFamily="18" charset="0"/>
                <a:ea typeface="Calibri" panose="020F0502020204030204" pitchFamily="34" charset="0"/>
              </a:rPr>
              <a:t> At the same-time we would also observe that the stand of the respondents that Rule 5A(1) is for periodic checks and not for specific investigation or inquiry is wrong and unacceptable.”</a:t>
            </a:r>
            <a:r>
              <a:rPr lang="en-IN" sz="2400" dirty="0">
                <a:effectLst/>
              </a:rPr>
              <a:t> </a:t>
            </a:r>
          </a:p>
        </p:txBody>
      </p:sp>
    </p:spTree>
    <p:extLst>
      <p:ext uri="{BB962C8B-B14F-4D97-AF65-F5344CB8AC3E}">
        <p14:creationId xmlns:p14="http://schemas.microsoft.com/office/powerpoint/2010/main" val="3352250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FDD689-8897-9F91-5AE5-F71E84697ED5}"/>
              </a:ext>
            </a:extLst>
          </p:cNvPr>
          <p:cNvSpPr txBox="1"/>
          <p:nvPr/>
        </p:nvSpPr>
        <p:spPr>
          <a:xfrm>
            <a:off x="414338" y="133350"/>
            <a:ext cx="11185525" cy="5391412"/>
          </a:xfrm>
          <a:prstGeom prst="rect">
            <a:avLst/>
          </a:prstGeom>
          <a:noFill/>
        </p:spPr>
        <p:txBody>
          <a:bodyPr>
            <a:spAutoFit/>
          </a:bodyPr>
          <a:lstStyle/>
          <a:p>
            <a:pPr algn="ctr">
              <a:lnSpc>
                <a:spcPct val="107000"/>
              </a:lnSpc>
              <a:spcAft>
                <a:spcPts val="800"/>
              </a:spcAft>
              <a:defRPr/>
            </a:pPr>
            <a:r>
              <a:rPr lang="en-US" sz="2400" b="1" dirty="0">
                <a:solidFill>
                  <a:srgbClr val="00B0F0"/>
                </a:solidFill>
                <a:latin typeface="Times New Roman" panose="02020603050405020304" pitchFamily="18" charset="0"/>
                <a:cs typeface="Times New Roman" panose="02020603050405020304" pitchFamily="18" charset="0"/>
              </a:rPr>
              <a:t>Both Audit and investigation &amp;</a:t>
            </a:r>
            <a:r>
              <a:rPr lang="en-IN" sz="2400" kern="100" dirty="0">
                <a:solidFill>
                  <a:prstClr val="black"/>
                </a:solidFill>
                <a:latin typeface="Calibri" panose="020F0502020204030204" pitchFamily="34" charset="0"/>
                <a:cs typeface="Mangal" panose="02040503050203030202" pitchFamily="18" charset="0"/>
              </a:rPr>
              <a:t> </a:t>
            </a:r>
            <a:r>
              <a:rPr lang="en-US" sz="2400" b="1" dirty="0">
                <a:solidFill>
                  <a:srgbClr val="00B0F0"/>
                </a:solidFill>
                <a:latin typeface="Times New Roman" panose="02020603050405020304" pitchFamily="18" charset="0"/>
                <a:cs typeface="Times New Roman" panose="02020603050405020304" pitchFamily="18" charset="0"/>
              </a:rPr>
              <a:t>Two assessment for the same period not permissible</a:t>
            </a:r>
            <a:endParaRPr lang="en-IN" sz="2400" kern="100" dirty="0">
              <a:solidFill>
                <a:prstClr val="black"/>
              </a:solidFill>
              <a:latin typeface="Calibri" panose="020F0502020204030204" pitchFamily="34" charset="0"/>
              <a:ea typeface="Calibri" panose="020F0502020204030204" pitchFamily="34" charset="0"/>
              <a:cs typeface="Mangal" panose="02040503050203030202" pitchFamily="18" charset="0"/>
            </a:endParaRPr>
          </a:p>
          <a:p>
            <a:pPr algn="just">
              <a:defRPr/>
            </a:pPr>
            <a:r>
              <a:rPr lang="en-US" sz="2400" b="1" i="1" dirty="0" err="1">
                <a:effectLst/>
                <a:latin typeface="Times New Roman" panose="02020603050405020304" pitchFamily="18" charset="0"/>
                <a:ea typeface="Times New Roman" panose="02020603050405020304" pitchFamily="18" charset="0"/>
              </a:rPr>
              <a:t>eBIZ.com</a:t>
            </a:r>
            <a:r>
              <a:rPr lang="en-US" sz="2400" b="1" i="1" dirty="0">
                <a:effectLst/>
                <a:latin typeface="Times New Roman" panose="02020603050405020304" pitchFamily="18" charset="0"/>
                <a:ea typeface="Times New Roman" panose="02020603050405020304" pitchFamily="18" charset="0"/>
              </a:rPr>
              <a:t> (P) Ltd. v Union of India</a:t>
            </a:r>
            <a:r>
              <a:rPr lang="en-US" sz="2400" b="1" dirty="0">
                <a:effectLst/>
                <a:latin typeface="Times New Roman" panose="02020603050405020304" pitchFamily="18" charset="0"/>
                <a:ea typeface="Times New Roman" panose="02020603050405020304" pitchFamily="18" charset="0"/>
              </a:rPr>
              <a:t> reported in 2016 (44) S.T.R. 526 (Del.), </a:t>
            </a:r>
            <a:r>
              <a:rPr lang="en-IN" sz="2400" dirty="0">
                <a:solidFill>
                  <a:srgbClr val="000000"/>
                </a:solidFill>
                <a:latin typeface="Times New Roman" panose="02020603050405020304" pitchFamily="18" charset="0"/>
                <a:cs typeface="Arial" panose="020B0604020202020204" pitchFamily="34" charset="0"/>
              </a:rPr>
              <a:t>It is held that “52…</a:t>
            </a:r>
            <a:r>
              <a:rPr lang="en-IN" sz="2400" b="0" i="0" dirty="0">
                <a:solidFill>
                  <a:srgbClr val="000000"/>
                </a:solidFill>
                <a:effectLst/>
                <a:latin typeface="Verdana" panose="020B0604030504040204" pitchFamily="34" charset="0"/>
              </a:rPr>
              <a:t>DGCEI seeking to make out a case that scope of the audit carried out on two occasions of the records and accounts of </a:t>
            </a:r>
            <a:r>
              <a:rPr lang="en-IN" sz="2400" b="0" i="0" dirty="0" err="1">
                <a:solidFill>
                  <a:srgbClr val="000000"/>
                </a:solidFill>
                <a:effectLst/>
                <a:latin typeface="Verdana" panose="020B0604030504040204" pitchFamily="34" charset="0"/>
              </a:rPr>
              <a:t>eBIZ</a:t>
            </a:r>
            <a:r>
              <a:rPr lang="en-IN" sz="2400" b="0" i="0" dirty="0">
                <a:solidFill>
                  <a:srgbClr val="000000"/>
                </a:solidFill>
                <a:effectLst/>
                <a:latin typeface="Verdana" panose="020B0604030504040204" pitchFamily="34" charset="0"/>
              </a:rPr>
              <a:t> by the ST Department was different from the scope of the search carried out by DGCEI. It is sought to be suggested that the audit party accepted at face value the information provided by </a:t>
            </a:r>
            <a:r>
              <a:rPr lang="en-IN" sz="2400" b="0" i="0" dirty="0" err="1">
                <a:solidFill>
                  <a:srgbClr val="000000"/>
                </a:solidFill>
                <a:effectLst/>
                <a:latin typeface="Verdana" panose="020B0604030504040204" pitchFamily="34" charset="0"/>
              </a:rPr>
              <a:t>eBIZ</a:t>
            </a:r>
            <a:r>
              <a:rPr lang="en-IN" sz="2400" b="0" i="0" dirty="0">
                <a:solidFill>
                  <a:srgbClr val="000000"/>
                </a:solidFill>
                <a:effectLst/>
                <a:latin typeface="Verdana" panose="020B0604030504040204" pitchFamily="34" charset="0"/>
              </a:rPr>
              <a:t> without inquiring further into the matter. The Court finds it difficult to accept this contention since it finds that the scope of the powers available to an officer authorised by the Commissioner to carry out a search under Rule 5A(1) is wide enough to have ‘access’ to the records of an </a:t>
            </a:r>
            <a:r>
              <a:rPr lang="en-IN" sz="2400" b="0" i="0" dirty="0" err="1">
                <a:solidFill>
                  <a:srgbClr val="000000"/>
                </a:solidFill>
                <a:effectLst/>
                <a:latin typeface="Verdana" panose="020B0604030504040204" pitchFamily="34" charset="0"/>
              </a:rPr>
              <a:t>assessee</a:t>
            </a:r>
            <a:r>
              <a:rPr lang="en-IN" sz="2400" b="0" i="0" dirty="0">
                <a:solidFill>
                  <a:srgbClr val="000000"/>
                </a:solidFill>
                <a:effectLst/>
                <a:latin typeface="Verdana" panose="020B0604030504040204" pitchFamily="34" charset="0"/>
              </a:rPr>
              <a:t> since it empowers the officer to carry out “any scrutiny, verification and checks as may be necessary to safeguard the interest of revenue.”</a:t>
            </a:r>
          </a:p>
        </p:txBody>
      </p:sp>
    </p:spTree>
    <p:extLst>
      <p:ext uri="{BB962C8B-B14F-4D97-AF65-F5344CB8AC3E}">
        <p14:creationId xmlns:p14="http://schemas.microsoft.com/office/powerpoint/2010/main" val="3219320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FDD689-8897-9F91-5AE5-F71E84697ED5}"/>
              </a:ext>
            </a:extLst>
          </p:cNvPr>
          <p:cNvSpPr txBox="1"/>
          <p:nvPr/>
        </p:nvSpPr>
        <p:spPr>
          <a:xfrm>
            <a:off x="414338" y="133350"/>
            <a:ext cx="11185525" cy="5030736"/>
          </a:xfrm>
          <a:prstGeom prst="rect">
            <a:avLst/>
          </a:prstGeom>
          <a:noFill/>
        </p:spPr>
        <p:txBody>
          <a:bodyPr>
            <a:spAutoFit/>
          </a:bodyPr>
          <a:lstStyle/>
          <a:p>
            <a:pPr algn="ctr" fontAlgn="auto">
              <a:lnSpc>
                <a:spcPct val="107000"/>
              </a:lnSpc>
              <a:spcBef>
                <a:spcPts val="0"/>
              </a:spcBef>
              <a:spcAft>
                <a:spcPts val="800"/>
              </a:spcAft>
              <a:defRPr/>
            </a:pPr>
            <a:r>
              <a:rPr lang="en-US" sz="3200" b="1" dirty="0">
                <a:solidFill>
                  <a:srgbClr val="00B0F0"/>
                </a:solidFill>
                <a:latin typeface="Times New Roman" panose="02020603050405020304" pitchFamily="18" charset="0"/>
                <a:cs typeface="Times New Roman" panose="02020603050405020304" pitchFamily="18" charset="0"/>
              </a:rPr>
              <a:t>Both Audit and investigation simultaneously not permissible</a:t>
            </a:r>
            <a:endParaRPr lang="en-IN" sz="2800" kern="100" dirty="0">
              <a:latin typeface="Calibri" panose="020F0502020204030204" pitchFamily="34" charset="0"/>
              <a:ea typeface="Calibri" panose="020F0502020204030204" pitchFamily="34" charset="0"/>
              <a:cs typeface="Mangal" panose="02040503050203030202" pitchFamily="18" charset="0"/>
            </a:endParaRPr>
          </a:p>
          <a:p>
            <a:pPr algn="just" fontAlgn="auto">
              <a:spcBef>
                <a:spcPts val="0"/>
              </a:spcBef>
              <a:spcAft>
                <a:spcPts val="0"/>
              </a:spcAft>
              <a:defRPr/>
            </a:pPr>
            <a:endParaRPr lang="en-IN" sz="2800" dirty="0"/>
          </a:p>
          <a:p>
            <a:pPr algn="just" fontAlgn="auto">
              <a:spcBef>
                <a:spcPts val="0"/>
              </a:spcBef>
              <a:spcAft>
                <a:spcPts val="0"/>
              </a:spcAft>
              <a:defRPr/>
            </a:pPr>
            <a:endParaRPr lang="en-IN" sz="2800" dirty="0"/>
          </a:p>
          <a:p>
            <a:pPr algn="just" fontAlgn="auto">
              <a:spcBef>
                <a:spcPts val="0"/>
              </a:spcBef>
              <a:spcAft>
                <a:spcPts val="0"/>
              </a:spcAft>
              <a:defRPr/>
            </a:pPr>
            <a:r>
              <a:rPr lang="en-US" sz="2800" dirty="0">
                <a:solidFill>
                  <a:srgbClr val="000000"/>
                </a:solidFill>
                <a:effectLst/>
                <a:latin typeface="Times New Roman" panose="02020603050405020304" pitchFamily="18" charset="0"/>
                <a:ea typeface="Calibri" panose="020F0502020204030204" pitchFamily="34" charset="0"/>
              </a:rPr>
              <a:t>In </a:t>
            </a:r>
            <a:r>
              <a:rPr lang="en-IN" sz="2800" b="1" dirty="0">
                <a:effectLst/>
                <a:latin typeface="Times New Roman" panose="02020603050405020304" pitchFamily="18" charset="0"/>
                <a:ea typeface="Calibri" panose="020F0502020204030204" pitchFamily="34" charset="0"/>
              </a:rPr>
              <a:t>R.P. </a:t>
            </a:r>
            <a:r>
              <a:rPr lang="en-IN" sz="2800" b="1" dirty="0" err="1">
                <a:effectLst/>
                <a:latin typeface="Times New Roman" panose="02020603050405020304" pitchFamily="18" charset="0"/>
                <a:ea typeface="Calibri" panose="020F0502020204030204" pitchFamily="34" charset="0"/>
              </a:rPr>
              <a:t>Buildcon</a:t>
            </a:r>
            <a:r>
              <a:rPr lang="en-IN" sz="2800" b="1" dirty="0">
                <a:effectLst/>
                <a:latin typeface="Times New Roman" panose="02020603050405020304" pitchFamily="18" charset="0"/>
                <a:ea typeface="Calibri" panose="020F0502020204030204" pitchFamily="34" charset="0"/>
              </a:rPr>
              <a:t> (P) Ltd. v. CGST &amp; CX, 2022 SCC </a:t>
            </a:r>
            <a:r>
              <a:rPr lang="en-IN" sz="2800" b="1" dirty="0" err="1">
                <a:effectLst/>
                <a:latin typeface="Times New Roman" panose="02020603050405020304" pitchFamily="18" charset="0"/>
                <a:ea typeface="Calibri" panose="020F0502020204030204" pitchFamily="34" charset="0"/>
              </a:rPr>
              <a:t>OnLine</a:t>
            </a:r>
            <a:r>
              <a:rPr lang="en-IN" sz="2800" b="1" dirty="0">
                <a:effectLst/>
                <a:latin typeface="Times New Roman" panose="02020603050405020304" pitchFamily="18" charset="0"/>
                <a:ea typeface="Calibri" panose="020F0502020204030204" pitchFamily="34" charset="0"/>
              </a:rPr>
              <a:t> Cal 3108</a:t>
            </a:r>
            <a:r>
              <a:rPr lang="en-IN" sz="2800" dirty="0">
                <a:effectLst/>
              </a:rPr>
              <a:t> </a:t>
            </a:r>
          </a:p>
          <a:p>
            <a:pPr algn="just" fontAlgn="auto">
              <a:spcBef>
                <a:spcPts val="0"/>
              </a:spcBef>
              <a:spcAft>
                <a:spcPts val="0"/>
              </a:spcAft>
              <a:defRPr/>
            </a:pPr>
            <a:r>
              <a:rPr lang="en-IN" sz="2800" dirty="0">
                <a:solidFill>
                  <a:srgbClr val="000000"/>
                </a:solidFill>
                <a:effectLst/>
                <a:latin typeface="Times New Roman" panose="02020603050405020304" pitchFamily="18" charset="0"/>
                <a:ea typeface="Calibri" panose="020F0502020204030204" pitchFamily="34" charset="0"/>
              </a:rPr>
              <a:t>The High Court held that </a:t>
            </a:r>
            <a:r>
              <a:rPr lang="en-IN" sz="2800" dirty="0">
                <a:effectLst/>
                <a:latin typeface="Times New Roman" panose="02020603050405020304" pitchFamily="18" charset="0"/>
                <a:ea typeface="Calibri" panose="020F0502020204030204" pitchFamily="34" charset="0"/>
              </a:rPr>
              <a:t>“</a:t>
            </a:r>
            <a:r>
              <a:rPr lang="en-IN" sz="2800" b="1" dirty="0">
                <a:solidFill>
                  <a:srgbClr val="000000"/>
                </a:solidFill>
                <a:effectLst/>
                <a:latin typeface="Times New Roman" panose="02020603050405020304" pitchFamily="18" charset="0"/>
                <a:ea typeface="Calibri" panose="020F0502020204030204" pitchFamily="34" charset="0"/>
              </a:rPr>
              <a:t>7.</a:t>
            </a:r>
            <a:r>
              <a:rPr lang="en-IN" sz="2800" dirty="0">
                <a:solidFill>
                  <a:srgbClr val="000000"/>
                </a:solidFill>
                <a:effectLst/>
                <a:latin typeface="Times New Roman" panose="02020603050405020304" pitchFamily="18" charset="0"/>
                <a:ea typeface="Calibri" panose="020F0502020204030204" pitchFamily="34" charset="0"/>
              </a:rPr>
              <a:t> Therefore, we are of the view that since the audit proceedings under Section 65 of the Act has already commenced, it is but appropriate that the proceedings should be taken to the logical end. The proceedings initiated by the Anti Evasion and Range Office for the very same period shall not be proceeded with any further.” </a:t>
            </a:r>
            <a:endParaRPr lang="en-IN" sz="2800" dirty="0">
              <a:effectLst/>
            </a:endParaRPr>
          </a:p>
          <a:p>
            <a:pPr algn="just" fontAlgn="auto">
              <a:spcBef>
                <a:spcPts val="0"/>
              </a:spcBef>
              <a:spcAft>
                <a:spcPts val="0"/>
              </a:spcAft>
              <a:defRPr/>
            </a:pPr>
            <a:endParaRPr lang="en-IN" sz="2800" kern="100" dirty="0">
              <a:latin typeface="Calibri" panose="020F0502020204030204" pitchFamily="34" charset="0"/>
              <a:ea typeface="Calibri" panose="020F0502020204030204" pitchFamily="34" charset="0"/>
              <a:cs typeface="Mangal" panose="02040503050203030202" pitchFamily="18" charset="0"/>
            </a:endParaRPr>
          </a:p>
          <a:p>
            <a:pPr algn="just" fontAlgn="auto">
              <a:spcBef>
                <a:spcPts val="0"/>
              </a:spcBef>
              <a:spcAft>
                <a:spcPts val="0"/>
              </a:spcAft>
              <a:defRPr/>
            </a:pPr>
            <a:endParaRPr lang="en-IN" sz="2800" kern="100" dirty="0">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211353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C02CE7-9327-4366-951D-43F638A38A71}"/>
              </a:ext>
            </a:extLst>
          </p:cNvPr>
          <p:cNvSpPr txBox="1"/>
          <p:nvPr/>
        </p:nvSpPr>
        <p:spPr>
          <a:xfrm>
            <a:off x="427566" y="146186"/>
            <a:ext cx="11184467" cy="7239418"/>
          </a:xfrm>
          <a:prstGeom prst="rect">
            <a:avLst/>
          </a:prstGeom>
          <a:noFill/>
        </p:spPr>
        <p:txBody>
          <a:bodyPr wrap="square">
            <a:spAutoFit/>
          </a:bodyPr>
          <a:lstStyle/>
          <a:p>
            <a:pPr>
              <a:lnSpc>
                <a:spcPct val="107000"/>
              </a:lnSpc>
              <a:spcAft>
                <a:spcPts val="800"/>
              </a:spcAft>
            </a:pPr>
            <a:r>
              <a:rPr lang="en-I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Exclusion of period of pending proceedings in other cases  Section 75(11)  - is this provision valid in law. </a:t>
            </a:r>
            <a:r>
              <a:rPr lang="en-IN" sz="24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Most dangerous provisions for determination of tax</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Section 75(11)  -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(11) An issue on which the Appellate Authority or the Appellate Tribunal or the High Court has given its </a:t>
            </a:r>
            <a:r>
              <a:rPr lang="en-IN"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decision which is prejudicial to the interest of revenue</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some other proceedings</a:t>
            </a: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and an appeal to the Appellate Tribunal or the High Court or the Supreme Court against such decision of the Appellate Authority or the Appellate Tribunal or the High Court is pending, </a:t>
            </a:r>
            <a:r>
              <a:rPr lang="en-IN"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period spent between</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the date of the decision of the Appellate Authority and that of the Appellate Tribunal or the date of decision of the Appellate Tribunal and that of the High Court or the date of the decision of the High Court and that of the Supreme Court </a:t>
            </a:r>
            <a:r>
              <a:rPr lang="en-IN"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shall be excluded in computing the period referred to in sub-section (10) of section 73 or sub-section (10) of section 74</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where proceedings are initiated by way of issue of a show cause notice under the said sections.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60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2F26B5-1BFE-43E7-8D48-753C5F60BCC4}"/>
              </a:ext>
            </a:extLst>
          </p:cNvPr>
          <p:cNvSpPr/>
          <p:nvPr/>
        </p:nvSpPr>
        <p:spPr>
          <a:xfrm>
            <a:off x="3048000" y="1680829"/>
            <a:ext cx="6096000" cy="4161139"/>
          </a:xfrm>
          <a:prstGeom prst="rect">
            <a:avLst/>
          </a:prstGeom>
        </p:spPr>
        <p:txBody>
          <a:bodyPr>
            <a:spAutoFit/>
          </a:bodyPr>
          <a:lstStyle/>
          <a:p>
            <a:pPr algn="ctr">
              <a:spcBef>
                <a:spcPct val="20000"/>
              </a:spcBef>
            </a:pPr>
            <a:r>
              <a:rPr lang="en-US" altLang="en-US" sz="2800" dirty="0">
                <a:latin typeface="Arial Black" panose="020B0A04020102020204" pitchFamily="34" charset="0"/>
              </a:rPr>
              <a:t>Presented By</a:t>
            </a:r>
            <a:r>
              <a:rPr lang="en-US" altLang="en-US" dirty="0">
                <a:latin typeface="Arial Black" panose="020B0A04020102020204" pitchFamily="34" charset="0"/>
              </a:rPr>
              <a:t> </a:t>
            </a:r>
          </a:p>
          <a:p>
            <a:pPr algn="ctr">
              <a:spcBef>
                <a:spcPct val="20000"/>
              </a:spcBef>
            </a:pPr>
            <a:r>
              <a:rPr lang="en-US" altLang="en-US" dirty="0">
                <a:solidFill>
                  <a:srgbClr val="993366"/>
                </a:solidFill>
                <a:latin typeface="Arial Black" panose="020B0A04020102020204" pitchFamily="34" charset="0"/>
              </a:rPr>
              <a:t>J.K. MITTAL </a:t>
            </a:r>
            <a:r>
              <a:rPr lang="en-US" altLang="en-US" dirty="0">
                <a:latin typeface="Arial Black" panose="020B0A04020102020204" pitchFamily="34" charset="0"/>
              </a:rPr>
              <a:t>(Advocate)</a:t>
            </a:r>
          </a:p>
          <a:p>
            <a:pPr algn="ctr">
              <a:spcBef>
                <a:spcPct val="20000"/>
              </a:spcBef>
            </a:pPr>
            <a:r>
              <a:rPr lang="en-US" altLang="en-US" dirty="0">
                <a:latin typeface="Arial Black" panose="020B0A04020102020204" pitchFamily="34" charset="0"/>
              </a:rPr>
              <a:t>Co-Chairman, National Council (Indirect Taxes), ASSOCHAM</a:t>
            </a:r>
          </a:p>
          <a:p>
            <a:pPr algn="ctr">
              <a:spcBef>
                <a:spcPct val="20000"/>
              </a:spcBef>
            </a:pPr>
            <a:r>
              <a:rPr lang="en-US" altLang="en-US" dirty="0">
                <a:solidFill>
                  <a:srgbClr val="993366"/>
                </a:solidFill>
                <a:latin typeface="Arial Black" panose="020B0A04020102020204" pitchFamily="34" charset="0"/>
              </a:rPr>
              <a:t>LL.B.,F.C.A., F.C.S. </a:t>
            </a:r>
          </a:p>
          <a:p>
            <a:pPr algn="ctr">
              <a:spcBef>
                <a:spcPct val="20000"/>
              </a:spcBef>
            </a:pPr>
            <a:r>
              <a:rPr lang="en-US" altLang="en-US" sz="2000" dirty="0">
                <a:latin typeface="Arial Black" panose="020B0A04020102020204" pitchFamily="34" charset="0"/>
              </a:rPr>
              <a:t>NEW DELHI </a:t>
            </a:r>
          </a:p>
          <a:p>
            <a:pPr algn="ctr">
              <a:spcBef>
                <a:spcPct val="20000"/>
              </a:spcBef>
            </a:pPr>
            <a:r>
              <a:rPr lang="en-US" altLang="en-US" dirty="0">
                <a:latin typeface="Arial Black" panose="020B0A04020102020204" pitchFamily="34" charset="0"/>
              </a:rPr>
              <a:t>Ph:  011- 22447420, 011-22461071,72,76</a:t>
            </a:r>
          </a:p>
          <a:p>
            <a:pPr algn="ctr">
              <a:spcBef>
                <a:spcPct val="20000"/>
              </a:spcBef>
            </a:pPr>
            <a:r>
              <a:rPr lang="en-US" altLang="en-US" dirty="0">
                <a:solidFill>
                  <a:srgbClr val="993366"/>
                </a:solidFill>
                <a:latin typeface="Arial Black" panose="020B0A04020102020204" pitchFamily="34" charset="0"/>
              </a:rPr>
              <a:t>Email: </a:t>
            </a:r>
            <a:r>
              <a:rPr lang="en-US" altLang="en-US" dirty="0">
                <a:solidFill>
                  <a:srgbClr val="993366"/>
                </a:solidFill>
                <a:latin typeface="Arial Black" panose="020B0A04020102020204" pitchFamily="34" charset="0"/>
                <a:hlinkClick r:id="rId2"/>
              </a:rPr>
              <a:t>jkmittalservicetax@gmail.com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hlinkClick r:id="rId3"/>
              </a:rPr>
              <a:t>jkmittalgst@gmail.com</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Twitter @</a:t>
            </a:r>
            <a:r>
              <a:rPr lang="en-US" altLang="en-US" dirty="0" err="1">
                <a:solidFill>
                  <a:srgbClr val="993366"/>
                </a:solidFill>
                <a:latin typeface="Arial Black" panose="020B0A04020102020204" pitchFamily="34" charset="0"/>
              </a:rPr>
              <a:t>mittaldelhi</a:t>
            </a:r>
            <a:endParaRPr lang="en-US" altLang="en-US" dirty="0">
              <a:solidFill>
                <a:srgbClr val="993366"/>
              </a:solidFill>
              <a:latin typeface="Arial Black" panose="020B0A04020102020204" pitchFamily="34" charset="0"/>
            </a:endParaRPr>
          </a:p>
          <a:p>
            <a:pPr algn="ctr">
              <a:spcBef>
                <a:spcPct val="20000"/>
              </a:spcBef>
            </a:pPr>
            <a:r>
              <a:rPr lang="en-US" altLang="en-US" dirty="0">
                <a:solidFill>
                  <a:srgbClr val="993366"/>
                </a:solidFill>
                <a:latin typeface="Arial Black" panose="020B0A04020102020204" pitchFamily="34" charset="0"/>
              </a:rPr>
              <a:t>LinkedIn JK Mittal</a:t>
            </a:r>
          </a:p>
          <a:p>
            <a:pPr algn="ctr">
              <a:spcBef>
                <a:spcPct val="20000"/>
              </a:spcBef>
            </a:pPr>
            <a:r>
              <a:rPr lang="en-US" altLang="en-US" dirty="0">
                <a:solidFill>
                  <a:srgbClr val="993366"/>
                </a:solidFill>
                <a:latin typeface="Arial Black" panose="020B0A04020102020204" pitchFamily="34" charset="0"/>
              </a:rPr>
              <a:t>Facebook Jai Mittal</a:t>
            </a:r>
          </a:p>
        </p:txBody>
      </p:sp>
      <p:pic>
        <p:nvPicPr>
          <p:cNvPr id="3" name="Picture 2">
            <a:extLst>
              <a:ext uri="{FF2B5EF4-FFF2-40B4-BE49-F238E27FC236}">
                <a16:creationId xmlns:a16="http://schemas.microsoft.com/office/drawing/2014/main" id="{B4980A23-1149-50E9-FDED-F086CD291061}"/>
              </a:ext>
            </a:extLst>
          </p:cNvPr>
          <p:cNvPicPr>
            <a:picLocks noChangeAspect="1"/>
          </p:cNvPicPr>
          <p:nvPr/>
        </p:nvPicPr>
        <p:blipFill>
          <a:blip r:embed="rId4"/>
          <a:stretch>
            <a:fillRect/>
          </a:stretch>
        </p:blipFill>
        <p:spPr>
          <a:xfrm>
            <a:off x="2209800" y="514350"/>
            <a:ext cx="7772400" cy="5829300"/>
          </a:xfrm>
          <a:prstGeom prst="rect">
            <a:avLst/>
          </a:prstGeom>
        </p:spPr>
      </p:pic>
    </p:spTree>
    <p:extLst>
      <p:ext uri="{BB962C8B-B14F-4D97-AF65-F5344CB8AC3E}">
        <p14:creationId xmlns:p14="http://schemas.microsoft.com/office/powerpoint/2010/main" val="1064768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FC2E-B8CE-4538-9372-E4C227AC7735}"/>
              </a:ext>
            </a:extLst>
          </p:cNvPr>
          <p:cNvSpPr>
            <a:spLocks noGrp="1"/>
          </p:cNvSpPr>
          <p:nvPr>
            <p:ph type="title"/>
          </p:nvPr>
        </p:nvSpPr>
        <p:spPr>
          <a:xfrm>
            <a:off x="1024128" y="0"/>
            <a:ext cx="9720262" cy="928048"/>
          </a:xfrm>
        </p:spPr>
        <p:txBody>
          <a:bodyPr>
            <a:normAutofit/>
          </a:bodyPr>
          <a:lstStyle/>
          <a:p>
            <a:r>
              <a:rPr lang="en-IN" sz="20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double penalty for same act/ omission [like penalty under section 122(2) and section 74(1) /74A(5).</a:t>
            </a:r>
            <a:endParaRPr lang="en-IN" sz="2000" b="1" dirty="0">
              <a:solidFill>
                <a:srgbClr val="92D050"/>
              </a:solidFill>
            </a:endParaRPr>
          </a:p>
        </p:txBody>
      </p:sp>
      <p:sp>
        <p:nvSpPr>
          <p:cNvPr id="3" name="Content Placeholder 2">
            <a:extLst>
              <a:ext uri="{FF2B5EF4-FFF2-40B4-BE49-F238E27FC236}">
                <a16:creationId xmlns:a16="http://schemas.microsoft.com/office/drawing/2014/main" id="{EB2EADA5-F06F-46C2-8B31-15E66371A3D6}"/>
              </a:ext>
            </a:extLst>
          </p:cNvPr>
          <p:cNvSpPr>
            <a:spLocks noGrp="1"/>
          </p:cNvSpPr>
          <p:nvPr>
            <p:ph idx="1"/>
          </p:nvPr>
        </p:nvSpPr>
        <p:spPr>
          <a:xfrm>
            <a:off x="1024128" y="928048"/>
            <a:ext cx="9720073" cy="4616484"/>
          </a:xfrm>
        </p:spPr>
        <p:txBody>
          <a:bodyPr>
            <a:normAutofit fontScale="92500" lnSpcReduction="20000"/>
          </a:bodyPr>
          <a:lstStyle/>
          <a:p>
            <a:pPr algn="just">
              <a:lnSpc>
                <a:spcPct val="107000"/>
              </a:lnSpc>
              <a:spcAft>
                <a:spcPts val="8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Section 75(</a:t>
            </a:r>
            <a:r>
              <a:rPr lang="en-IN" sz="1800" dirty="0">
                <a:effectLst/>
                <a:latin typeface="Calibri" panose="020F0502020204030204" pitchFamily="34" charset="0"/>
                <a:ea typeface="Calibri" panose="020F0502020204030204" pitchFamily="34" charset="0"/>
                <a:cs typeface="Times-Italic"/>
              </a:rPr>
              <a:t>13</a:t>
            </a:r>
            <a:r>
              <a:rPr lang="en-IN" sz="1800" dirty="0">
                <a:effectLst/>
                <a:latin typeface="Calibri" panose="020F0502020204030204" pitchFamily="34" charset="0"/>
                <a:ea typeface="Calibri" panose="020F0502020204030204" pitchFamily="34" charset="0"/>
                <a:cs typeface="Times New Roman" panose="02020603050405020304" pitchFamily="18" charset="0"/>
              </a:rPr>
              <a:t>) - Where any penalty </a:t>
            </a:r>
            <a:r>
              <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is imposed </a:t>
            </a:r>
            <a:r>
              <a:rPr lang="en-IN" sz="1800" dirty="0">
                <a:effectLst/>
                <a:latin typeface="Calibri" panose="020F0502020204030204" pitchFamily="34" charset="0"/>
                <a:ea typeface="Calibri" panose="020F0502020204030204" pitchFamily="34" charset="0"/>
                <a:cs typeface="Times New Roman" panose="02020603050405020304" pitchFamily="18" charset="0"/>
              </a:rPr>
              <a:t>under section 73 or section 74, no penalty for the same act or omission shall be imposed on the same person under any other provision of this Act. – </a:t>
            </a:r>
            <a:r>
              <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is vice versa is correct?</a:t>
            </a:r>
          </a:p>
          <a:p>
            <a:pPr algn="just">
              <a:lnSpc>
                <a:spcPct val="107000"/>
              </a:lnSpc>
              <a:spcAft>
                <a:spcPts val="800"/>
              </a:spcAft>
            </a:pPr>
            <a:r>
              <a:rPr lang="en-IN" b="1" dirty="0"/>
              <a:t>Section 122 - Penalty for certain offences</a:t>
            </a:r>
            <a:endParaRPr lang="en-IN"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t>(2) Any registered person who supplies any goods or services or both on which any tax has not been paid or short-paid or erroneously refunded, or where the input tax credit has been wrongly availed or utilised,—</a:t>
            </a:r>
          </a:p>
          <a:p>
            <a:pPr algn="just">
              <a:lnSpc>
                <a:spcPct val="107000"/>
              </a:lnSpc>
              <a:spcAft>
                <a:spcPts val="800"/>
              </a:spcAft>
            </a:pPr>
            <a:r>
              <a:rPr lang="en-IN" sz="1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a:t>
            </a:r>
            <a:r>
              <a:rPr lang="en-IN" dirty="0"/>
              <a:t>for any reason, other than the reason of fraud or any wilful misstatement or suppression of facts to evade tax, shall be liable to a penalty of ten thousand rupees or ten per cent of the tax due from such person, whichever is higher;</a:t>
            </a:r>
          </a:p>
          <a:p>
            <a:pPr algn="just">
              <a:lnSpc>
                <a:spcPct val="107000"/>
              </a:lnSpc>
              <a:spcAft>
                <a:spcPts val="800"/>
              </a:spcAft>
            </a:pPr>
            <a:r>
              <a:rPr lang="en-IN" dirty="0"/>
              <a:t>(b) for reason of fraud or any wilful misstatement or suppression of facts to evade tax, shall be liable to a penalty equal to ten thousand rupees or the tax due from such person, whichever is higher.</a:t>
            </a:r>
          </a:p>
          <a:p>
            <a:pPr algn="just">
              <a:lnSpc>
                <a:spcPct val="107000"/>
              </a:lnSpc>
              <a:spcAft>
                <a:spcPts val="800"/>
              </a:spcAft>
            </a:pPr>
            <a:endParaRPr lang="en-IN" dirty="0"/>
          </a:p>
          <a:p>
            <a:pPr algn="just">
              <a:lnSpc>
                <a:spcPct val="107000"/>
              </a:lnSpc>
              <a:spcAft>
                <a:spcPts val="800"/>
              </a:spcAft>
            </a:pP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5660817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94E21-3FC6-696D-422B-7DF2EDA66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7FB49-5243-A3AB-8FF1-A7A1CB54FC81}"/>
              </a:ext>
            </a:extLst>
          </p:cNvPr>
          <p:cNvSpPr>
            <a:spLocks noGrp="1"/>
          </p:cNvSpPr>
          <p:nvPr>
            <p:ph type="title"/>
          </p:nvPr>
        </p:nvSpPr>
        <p:spPr>
          <a:xfrm>
            <a:off x="1024128" y="0"/>
            <a:ext cx="9720262" cy="928048"/>
          </a:xfrm>
        </p:spPr>
        <p:txBody>
          <a:bodyPr>
            <a:normAutofit/>
          </a:bodyPr>
          <a:lstStyle/>
          <a:p>
            <a:r>
              <a:rPr lang="en-IN" sz="20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double penalty for same act/ omission [like penalty under section 122(2) and section 74(1) /74A(5).</a:t>
            </a:r>
            <a:endParaRPr lang="en-IN" sz="2000" b="1" dirty="0">
              <a:solidFill>
                <a:srgbClr val="92D050"/>
              </a:solidFill>
            </a:endParaRPr>
          </a:p>
        </p:txBody>
      </p:sp>
      <p:sp>
        <p:nvSpPr>
          <p:cNvPr id="3" name="Content Placeholder 2">
            <a:extLst>
              <a:ext uri="{FF2B5EF4-FFF2-40B4-BE49-F238E27FC236}">
                <a16:creationId xmlns:a16="http://schemas.microsoft.com/office/drawing/2014/main" id="{F874EC29-F132-1AD3-1C1D-C8A179463FBB}"/>
              </a:ext>
            </a:extLst>
          </p:cNvPr>
          <p:cNvSpPr>
            <a:spLocks noGrp="1"/>
          </p:cNvSpPr>
          <p:nvPr>
            <p:ph idx="1"/>
          </p:nvPr>
        </p:nvSpPr>
        <p:spPr>
          <a:xfrm>
            <a:off x="1024128" y="928048"/>
            <a:ext cx="9720073" cy="5336274"/>
          </a:xfrm>
        </p:spPr>
        <p:txBody>
          <a:bodyPr>
            <a:normAutofit/>
          </a:bodyPr>
          <a:lstStyle/>
          <a:p>
            <a:pPr algn="just">
              <a:lnSpc>
                <a:spcPct val="107000"/>
              </a:lnSpc>
              <a:spcAft>
                <a:spcPts val="800"/>
              </a:spcAft>
            </a:pPr>
            <a:r>
              <a:rPr lang="en-IN" sz="2400" dirty="0">
                <a:solidFill>
                  <a:srgbClr val="000000"/>
                </a:solidFill>
                <a:latin typeface="Verdana" panose="020B0604030504040204" pitchFamily="34" charset="0"/>
                <a:ea typeface="Calibri" panose="020F0502020204030204" pitchFamily="34" charset="0"/>
                <a:cs typeface="Verdana" panose="020B0604030504040204" pitchFamily="34" charset="0"/>
              </a:rPr>
              <a:t>Section 74 (</a:t>
            </a:r>
            <a:r>
              <a:rPr lang="en-IN" sz="2400" i="1" dirty="0">
                <a:solidFill>
                  <a:srgbClr val="000000"/>
                </a:solidFill>
                <a:latin typeface="Verdana" panose="020B0604030504040204" pitchFamily="34" charset="0"/>
                <a:ea typeface="Calibri" panose="020F0502020204030204" pitchFamily="34" charset="0"/>
                <a:cs typeface="Verdana" panose="020B0604030504040204" pitchFamily="34" charset="0"/>
              </a:rPr>
              <a:t>1</a:t>
            </a:r>
            <a:r>
              <a:rPr lang="en-IN" sz="2400" dirty="0">
                <a:solidFill>
                  <a:srgbClr val="000000"/>
                </a:solidFill>
                <a:latin typeface="Verdana" panose="020B0604030504040204" pitchFamily="34" charset="0"/>
                <a:ea typeface="Calibri" panose="020F0502020204030204" pitchFamily="34" charset="0"/>
                <a:cs typeface="Verdana" panose="020B0604030504040204" pitchFamily="34" charset="0"/>
              </a:rPr>
              <a:t>) Where it appears to the proper officer that any tax has not   been paid or short paid or erroneously refunded or where input tax credit has been   wrongly availed or utilised </a:t>
            </a:r>
            <a:r>
              <a:rPr lang="en-IN" sz="2400" dirty="0">
                <a:solidFill>
                  <a:srgbClr val="000000"/>
                </a:solidFill>
                <a:highlight>
                  <a:srgbClr val="FFFF00"/>
                </a:highlight>
                <a:latin typeface="Verdana" panose="020B0604030504040204" pitchFamily="34" charset="0"/>
                <a:ea typeface="Calibri" panose="020F0502020204030204" pitchFamily="34" charset="0"/>
                <a:cs typeface="Verdana" panose="020B0604030504040204" pitchFamily="34" charset="0"/>
              </a:rPr>
              <a:t>by reason of </a:t>
            </a:r>
            <a:r>
              <a:rPr lang="en-IN" sz="2400" dirty="0">
                <a:solidFill>
                  <a:srgbClr val="00B050"/>
                </a:solidFill>
                <a:latin typeface="Verdana" panose="020B0604030504040204" pitchFamily="34" charset="0"/>
                <a:ea typeface="Calibri" panose="020F0502020204030204" pitchFamily="34" charset="0"/>
                <a:cs typeface="Verdana" panose="020B0604030504040204" pitchFamily="34" charset="0"/>
              </a:rPr>
              <a:t>fraud</a:t>
            </a:r>
            <a:r>
              <a:rPr lang="en-IN" sz="2400" dirty="0">
                <a:solidFill>
                  <a:srgbClr val="000000"/>
                </a:solidFill>
                <a:latin typeface="Verdana" panose="020B0604030504040204" pitchFamily="34" charset="0"/>
                <a:ea typeface="Calibri" panose="020F0502020204030204" pitchFamily="34" charset="0"/>
                <a:cs typeface="Verdana" panose="020B0604030504040204" pitchFamily="34" charset="0"/>
              </a:rPr>
              <a:t>, or </a:t>
            </a:r>
            <a:r>
              <a:rPr lang="en-IN" sz="2400" dirty="0">
                <a:solidFill>
                  <a:srgbClr val="7030A0"/>
                </a:solidFill>
                <a:latin typeface="Verdana" panose="020B0604030504040204" pitchFamily="34" charset="0"/>
                <a:ea typeface="Calibri" panose="020F0502020204030204" pitchFamily="34" charset="0"/>
                <a:cs typeface="Verdana" panose="020B0604030504040204" pitchFamily="34" charset="0"/>
              </a:rPr>
              <a:t>any wilful-misstatement </a:t>
            </a:r>
            <a:r>
              <a:rPr lang="en-IN" sz="2400" dirty="0">
                <a:solidFill>
                  <a:srgbClr val="000000"/>
                </a:solidFill>
                <a:latin typeface="Verdana" panose="020B0604030504040204" pitchFamily="34" charset="0"/>
                <a:ea typeface="Calibri" panose="020F0502020204030204" pitchFamily="34" charset="0"/>
                <a:cs typeface="Verdana" panose="020B0604030504040204" pitchFamily="34" charset="0"/>
              </a:rPr>
              <a:t>or   </a:t>
            </a:r>
            <a:r>
              <a:rPr lang="en-IN" sz="2400" dirty="0">
                <a:solidFill>
                  <a:srgbClr val="00B050"/>
                </a:solidFill>
                <a:latin typeface="Verdana" panose="020B0604030504040204" pitchFamily="34" charset="0"/>
                <a:ea typeface="Calibri" panose="020F0502020204030204" pitchFamily="34" charset="0"/>
                <a:cs typeface="Verdana" panose="020B0604030504040204" pitchFamily="34" charset="0"/>
              </a:rPr>
              <a:t>suppression of facts to evade tax, </a:t>
            </a:r>
            <a:r>
              <a:rPr lang="en-IN" sz="2400" dirty="0">
                <a:solidFill>
                  <a:srgbClr val="000000"/>
                </a:solidFill>
                <a:latin typeface="Verdana" panose="020B0604030504040204" pitchFamily="34" charset="0"/>
                <a:ea typeface="Calibri" panose="020F0502020204030204" pitchFamily="34" charset="0"/>
                <a:cs typeface="Verdana" panose="020B0604030504040204" pitchFamily="34" charset="0"/>
              </a:rPr>
              <a:t>he shall serve notice on the person chargeable with   tax which has not been so paid or which has been so short paid or to whom the refund   has erroneously been made, or who has wrongly availed or utilised input tax credit,  </a:t>
            </a:r>
            <a:r>
              <a:rPr lang="en-IN" sz="2400" dirty="0">
                <a:solidFill>
                  <a:srgbClr val="000000"/>
                </a:solidFill>
                <a:highlight>
                  <a:srgbClr val="FFFF00"/>
                </a:highlight>
                <a:latin typeface="Verdana" panose="020B0604030504040204" pitchFamily="34" charset="0"/>
                <a:ea typeface="Calibri" panose="020F0502020204030204" pitchFamily="34" charset="0"/>
                <a:cs typeface="Verdana" panose="020B0604030504040204" pitchFamily="34" charset="0"/>
              </a:rPr>
              <a:t>requiring him to show cause</a:t>
            </a:r>
            <a:r>
              <a:rPr lang="en-IN" sz="2400" dirty="0">
                <a:solidFill>
                  <a:srgbClr val="000000"/>
                </a:solidFill>
                <a:latin typeface="Verdana" panose="020B0604030504040204" pitchFamily="34" charset="0"/>
                <a:ea typeface="Calibri" panose="020F0502020204030204" pitchFamily="34" charset="0"/>
                <a:cs typeface="Verdana" panose="020B0604030504040204" pitchFamily="34" charset="0"/>
              </a:rPr>
              <a:t> as to why he should not pay the amount specified in the   notice along with interest payable thereon under Section 50 and a </a:t>
            </a:r>
            <a:r>
              <a:rPr lang="en-IN" sz="2400" b="1" dirty="0">
                <a:solidFill>
                  <a:srgbClr val="00B0F0"/>
                </a:solidFill>
                <a:latin typeface="Verdana" panose="020B0604030504040204" pitchFamily="34" charset="0"/>
                <a:ea typeface="Calibri" panose="020F0502020204030204" pitchFamily="34" charset="0"/>
                <a:cs typeface="Verdana" panose="020B0604030504040204" pitchFamily="34" charset="0"/>
              </a:rPr>
              <a:t>penalty equivalent   to the tax specified in the notice</a:t>
            </a:r>
            <a:r>
              <a:rPr lang="en-IN" sz="2400" dirty="0">
                <a:solidFill>
                  <a:srgbClr val="000000"/>
                </a:solidFill>
                <a:latin typeface="Verdana" panose="020B0604030504040204" pitchFamily="34" charset="0"/>
                <a:ea typeface="Calibri" panose="020F0502020204030204" pitchFamily="34" charset="0"/>
                <a:cs typeface="Verdana" panose="020B0604030504040204" pitchFamily="34" charset="0"/>
              </a:rPr>
              <a:t>.</a:t>
            </a:r>
          </a:p>
          <a:p>
            <a:pPr algn="just">
              <a:lnSpc>
                <a:spcPct val="107000"/>
              </a:lnSpc>
              <a:spcAft>
                <a:spcPts val="800"/>
              </a:spcAft>
            </a:pPr>
            <a:endParaRPr lang="en-IN" sz="2400" dirty="0">
              <a:solidFill>
                <a:srgbClr val="000000"/>
              </a:solidFill>
              <a:latin typeface="Verdana" panose="020B0604030504040204" pitchFamily="34" charset="0"/>
              <a:ea typeface="Calibri" panose="020F0502020204030204" pitchFamily="34" charset="0"/>
              <a:cs typeface="Verdana" panose="020B0604030504040204" pitchFamily="34" charset="0"/>
            </a:endParaRPr>
          </a:p>
          <a:p>
            <a:pPr algn="just">
              <a:lnSpc>
                <a:spcPct val="107000"/>
              </a:lnSpc>
              <a:spcAft>
                <a:spcPts val="800"/>
              </a:spcAft>
            </a:pPr>
            <a:endParaRPr lang="en-IN" dirty="0"/>
          </a:p>
          <a:p>
            <a:pPr algn="just">
              <a:lnSpc>
                <a:spcPct val="107000"/>
              </a:lnSpc>
              <a:spcAft>
                <a:spcPts val="800"/>
              </a:spcAft>
            </a:pP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432015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56B67-85E4-6A62-A345-48ABD81AB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4B295-5EAE-E9FB-1A97-1FF39FF0969B}"/>
              </a:ext>
            </a:extLst>
          </p:cNvPr>
          <p:cNvSpPr>
            <a:spLocks noGrp="1"/>
          </p:cNvSpPr>
          <p:nvPr>
            <p:ph type="title"/>
          </p:nvPr>
        </p:nvSpPr>
        <p:spPr>
          <a:xfrm>
            <a:off x="1024128" y="0"/>
            <a:ext cx="9720262" cy="928048"/>
          </a:xfrm>
        </p:spPr>
        <p:txBody>
          <a:bodyPr>
            <a:normAutofit/>
          </a:bodyPr>
          <a:lstStyle/>
          <a:p>
            <a:r>
              <a:rPr lang="en-IN" sz="20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double penalty for same act/ omission [like penalty under section 122(2) and section 74(1)/74A(5).</a:t>
            </a:r>
            <a:endParaRPr lang="en-IN" sz="2000" b="1" dirty="0">
              <a:solidFill>
                <a:srgbClr val="92D050"/>
              </a:solidFill>
            </a:endParaRPr>
          </a:p>
        </p:txBody>
      </p:sp>
      <p:sp>
        <p:nvSpPr>
          <p:cNvPr id="3" name="Content Placeholder 2">
            <a:extLst>
              <a:ext uri="{FF2B5EF4-FFF2-40B4-BE49-F238E27FC236}">
                <a16:creationId xmlns:a16="http://schemas.microsoft.com/office/drawing/2014/main" id="{9749CA01-6EEF-F973-DDDB-4E9CE20DE53C}"/>
              </a:ext>
            </a:extLst>
          </p:cNvPr>
          <p:cNvSpPr>
            <a:spLocks noGrp="1"/>
          </p:cNvSpPr>
          <p:nvPr>
            <p:ph idx="1"/>
          </p:nvPr>
        </p:nvSpPr>
        <p:spPr>
          <a:xfrm>
            <a:off x="1024128" y="928048"/>
            <a:ext cx="9720073" cy="5336274"/>
          </a:xfrm>
        </p:spPr>
        <p:txBody>
          <a:bodyPr>
            <a:normAutofit fontScale="92500"/>
          </a:bodyPr>
          <a:lstStyle/>
          <a:p>
            <a:r>
              <a:rPr lang="en-IN" dirty="0"/>
              <a:t>Section 74A(5) The penalty in case where any tax which has not been paid or short paid or erroneously refunded, or where input tax credit has been wrongly availed or utilised,––</a:t>
            </a:r>
          </a:p>
          <a:p>
            <a:r>
              <a:rPr lang="en-IN" dirty="0"/>
              <a:t>        (</a:t>
            </a:r>
            <a:r>
              <a:rPr lang="en-IN" dirty="0" err="1"/>
              <a:t>i</a:t>
            </a:r>
            <a:r>
              <a:rPr lang="en-IN" dirty="0"/>
              <a:t>) for any reason, other than the reason of fraud or any wilful-misstatement or suppression of facts to evade tax, shall be equivalent to ten per cent. of tax due from such person or ten thousand rupees, whichever is higher;</a:t>
            </a:r>
          </a:p>
          <a:p>
            <a:r>
              <a:rPr lang="en-IN" dirty="0"/>
              <a:t>        </a:t>
            </a:r>
            <a:r>
              <a:rPr lang="en-IN" dirty="0">
                <a:solidFill>
                  <a:srgbClr val="00B0F0"/>
                </a:solidFill>
              </a:rPr>
              <a:t>(ii) for the reason of fraud or any wilful-misstatement or suppression of facts to evade tax shall be </a:t>
            </a:r>
            <a:r>
              <a:rPr lang="en-IN" dirty="0">
                <a:solidFill>
                  <a:srgbClr val="00B0F0"/>
                </a:solidFill>
                <a:highlight>
                  <a:srgbClr val="FFFF00"/>
                </a:highlight>
              </a:rPr>
              <a:t>equivalent to the tax due </a:t>
            </a:r>
            <a:r>
              <a:rPr lang="en-IN" dirty="0">
                <a:solidFill>
                  <a:srgbClr val="00B0F0"/>
                </a:solidFill>
              </a:rPr>
              <a:t>from such person. </a:t>
            </a:r>
          </a:p>
          <a:p>
            <a:pPr algn="just">
              <a:lnSpc>
                <a:spcPct val="107000"/>
              </a:lnSpc>
              <a:spcAft>
                <a:spcPts val="800"/>
              </a:spcAft>
            </a:pPr>
            <a:r>
              <a:rPr lang="en-IN" sz="2400" dirty="0">
                <a:latin typeface="Calibri" panose="020F0502020204030204" pitchFamily="34" charset="0"/>
                <a:ea typeface="Calibri" panose="020F0502020204030204" pitchFamily="34" charset="0"/>
                <a:cs typeface="Times New Roman" panose="02020603050405020304" pitchFamily="18" charset="0"/>
              </a:rPr>
              <a:t>Section 75(</a:t>
            </a:r>
            <a:r>
              <a:rPr lang="en-IN" sz="2400" dirty="0">
                <a:latin typeface="Calibri" panose="020F0502020204030204" pitchFamily="34" charset="0"/>
                <a:ea typeface="Calibri" panose="020F0502020204030204" pitchFamily="34" charset="0"/>
                <a:cs typeface="Times-Italic"/>
              </a:rPr>
              <a:t>13</a:t>
            </a:r>
            <a:r>
              <a:rPr lang="en-IN" sz="2400" dirty="0">
                <a:latin typeface="Calibri" panose="020F0502020204030204" pitchFamily="34" charset="0"/>
                <a:ea typeface="Calibri" panose="020F0502020204030204" pitchFamily="34" charset="0"/>
                <a:cs typeface="Times New Roman" panose="02020603050405020304" pitchFamily="18" charset="0"/>
              </a:rPr>
              <a:t>) – “</a:t>
            </a:r>
            <a:r>
              <a:rPr lang="en-IN" dirty="0"/>
              <a:t>Where any penalty </a:t>
            </a:r>
            <a:r>
              <a:rPr lang="en-IN" dirty="0">
                <a:highlight>
                  <a:srgbClr val="FFFF00"/>
                </a:highlight>
              </a:rPr>
              <a:t>is imposed </a:t>
            </a:r>
            <a:r>
              <a:rPr lang="en-IN" dirty="0"/>
              <a:t>under</a:t>
            </a:r>
            <a:r>
              <a:rPr lang="en-IN" dirty="0">
                <a:hlinkClick r:id="rId2"/>
              </a:rPr>
              <a:t> section 73</a:t>
            </a:r>
            <a:r>
              <a:rPr lang="en-IN" dirty="0"/>
              <a:t> or </a:t>
            </a:r>
            <a:r>
              <a:rPr lang="en-IN" dirty="0">
                <a:hlinkClick r:id="rId3"/>
              </a:rPr>
              <a:t>section 74</a:t>
            </a:r>
            <a:r>
              <a:rPr lang="en-IN" baseline="30000" dirty="0"/>
              <a:t> 2</a:t>
            </a:r>
            <a:r>
              <a:rPr lang="en-IN" dirty="0"/>
              <a:t>[or section 74A], no penalty for the </a:t>
            </a:r>
            <a:r>
              <a:rPr lang="en-IN" dirty="0">
                <a:highlight>
                  <a:srgbClr val="FFFF00"/>
                </a:highlight>
              </a:rPr>
              <a:t>same act or omission shall be imposed </a:t>
            </a:r>
            <a:r>
              <a:rPr lang="en-IN" dirty="0"/>
              <a:t>on the </a:t>
            </a:r>
            <a:r>
              <a:rPr lang="en-IN" dirty="0">
                <a:highlight>
                  <a:srgbClr val="FFFF00"/>
                </a:highlight>
              </a:rPr>
              <a:t>same person</a:t>
            </a:r>
            <a:r>
              <a:rPr lang="en-IN" dirty="0"/>
              <a:t> under any other provision of this Act.”</a:t>
            </a:r>
          </a:p>
          <a:p>
            <a:pPr algn="just">
              <a:lnSpc>
                <a:spcPct val="107000"/>
              </a:lnSpc>
              <a:spcAft>
                <a:spcPts val="800"/>
              </a:spcAft>
            </a:pPr>
            <a:r>
              <a:rPr lang="en-IN"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is vice versa is correct?</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dirty="0">
                <a:latin typeface="Calibri" panose="020F0502020204030204" pitchFamily="34" charset="0"/>
                <a:ea typeface="Calibri" panose="020F0502020204030204" pitchFamily="34" charset="0"/>
                <a:cs typeface="Times New Roman" panose="02020603050405020304" pitchFamily="18" charset="0"/>
              </a:rPr>
              <a:t>The question arises if penalty is imposed under section 122 of the then, whether the penalty under section 73/74/74A still ca be imposed? </a:t>
            </a:r>
            <a:endParaRPr lang="en-IN" sz="2400" dirty="0">
              <a:solidFill>
                <a:srgbClr val="000000"/>
              </a:solidFill>
              <a:latin typeface="Verdana" panose="020B0604030504040204" pitchFamily="34" charset="0"/>
              <a:ea typeface="Calibri" panose="020F0502020204030204" pitchFamily="34" charset="0"/>
              <a:cs typeface="Verdana" panose="020B0604030504040204" pitchFamily="34" charset="0"/>
            </a:endParaRPr>
          </a:p>
          <a:p>
            <a:pPr algn="just">
              <a:lnSpc>
                <a:spcPct val="107000"/>
              </a:lnSpc>
              <a:spcAft>
                <a:spcPts val="800"/>
              </a:spcAft>
            </a:pPr>
            <a:endParaRPr lang="en-IN" dirty="0"/>
          </a:p>
          <a:p>
            <a:pPr algn="just">
              <a:lnSpc>
                <a:spcPct val="107000"/>
              </a:lnSpc>
              <a:spcAft>
                <a:spcPts val="800"/>
              </a:spcAft>
            </a:pPr>
            <a:endParaRPr lang="en-IN"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90120958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A4130-BA3A-F771-0F5B-5B241C9A6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77E45-DC33-86D8-7B8B-A128A1C864AF}"/>
              </a:ext>
            </a:extLst>
          </p:cNvPr>
          <p:cNvSpPr>
            <a:spLocks noGrp="1"/>
          </p:cNvSpPr>
          <p:nvPr>
            <p:ph type="title"/>
          </p:nvPr>
        </p:nvSpPr>
        <p:spPr>
          <a:xfrm>
            <a:off x="1270000" y="0"/>
            <a:ext cx="9652000" cy="1651379"/>
          </a:xfrm>
        </p:spPr>
        <p:txBody>
          <a:bodyPr>
            <a:normAutofit fontScale="90000"/>
          </a:bodyPr>
          <a:lstStyle/>
          <a:p>
            <a:r>
              <a:rPr lang="en-US" dirty="0"/>
              <a:t>Patanjali </a:t>
            </a:r>
            <a:r>
              <a:rPr lang="en-US" dirty="0" err="1"/>
              <a:t>Ayurved</a:t>
            </a:r>
            <a:r>
              <a:rPr lang="en-US" dirty="0"/>
              <a:t> Ltd. v UOI (2025) 31 </a:t>
            </a:r>
            <a:r>
              <a:rPr lang="en-US" dirty="0" err="1"/>
              <a:t>Centax</a:t>
            </a:r>
            <a:r>
              <a:rPr lang="en-US" dirty="0"/>
              <a:t> 18 (All.)</a:t>
            </a:r>
            <a:br>
              <a:rPr lang="en-IN" dirty="0"/>
            </a:br>
            <a:r>
              <a:rPr lang="en-US" dirty="0"/>
              <a:t> </a:t>
            </a:r>
            <a:endParaRPr lang="en-IN" dirty="0"/>
          </a:p>
        </p:txBody>
      </p:sp>
      <p:sp>
        <p:nvSpPr>
          <p:cNvPr id="3" name="Content Placeholder 2">
            <a:extLst>
              <a:ext uri="{FF2B5EF4-FFF2-40B4-BE49-F238E27FC236}">
                <a16:creationId xmlns:a16="http://schemas.microsoft.com/office/drawing/2014/main" id="{A71F1712-1CD5-BCF8-6220-F4C531C0CE7E}"/>
              </a:ext>
            </a:extLst>
          </p:cNvPr>
          <p:cNvSpPr>
            <a:spLocks noGrp="1"/>
          </p:cNvSpPr>
          <p:nvPr>
            <p:ph idx="1"/>
          </p:nvPr>
        </p:nvSpPr>
        <p:spPr>
          <a:xfrm>
            <a:off x="833486" y="829468"/>
            <a:ext cx="10944225" cy="5199063"/>
          </a:xfrm>
        </p:spPr>
        <p:txBody>
          <a:bodyPr rtlCol="0">
            <a:normAutofit fontScale="85000" lnSpcReduction="20000"/>
          </a:bodyPr>
          <a:lstStyle/>
          <a:p>
            <a:pPr algn="just">
              <a:lnSpc>
                <a:spcPct val="115000"/>
              </a:lnSpc>
              <a:spcAft>
                <a:spcPts val="3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28600" algn="just">
              <a:lnSpc>
                <a:spcPct val="115000"/>
              </a:lnSpc>
              <a:spcAft>
                <a:spcPts val="150"/>
              </a:spcAft>
            </a:pPr>
            <a:r>
              <a:rPr lang="en-US" sz="2100" dirty="0"/>
              <a:t>“44. The next argument raised by Mr. Datar is that penalty is also being imposed under Section 74 of the CGST Act and therefore imposing a further penalty under Section 122 of the CGST Act for the same contravention would not have been the intention of the legislature. Upon a perusal of Section 74, it is crystal clear that the penalty imposed under this section is for non payment of tax or where tax had been short paid or erroneously refunded or where ITC has been wrongly availed of or </a:t>
            </a:r>
            <a:r>
              <a:rPr lang="en-US" sz="2100" dirty="0" err="1"/>
              <a:t>utilised</a:t>
            </a:r>
            <a:r>
              <a:rPr lang="en-US" sz="2100" dirty="0"/>
              <a:t>. </a:t>
            </a:r>
            <a:r>
              <a:rPr lang="en-US" sz="2100" dirty="0">
                <a:highlight>
                  <a:srgbClr val="FFFF00"/>
                </a:highlight>
              </a:rPr>
              <a:t>Ergo, this penalty is very specific in nature in contradistinction to the penalties envisaged under Section 122 of the CGST Act that are far broader and for different actions/omissions that amount to contraventions, not necessarily covered under Section 74 of the CGST Act.”</a:t>
            </a:r>
          </a:p>
          <a:p>
            <a:pPr indent="228600" algn="just">
              <a:lnSpc>
                <a:spcPct val="115000"/>
              </a:lnSpc>
              <a:spcAft>
                <a:spcPts val="150"/>
              </a:spcAft>
            </a:pPr>
            <a:endParaRPr lang="en-IN" sz="2100" dirty="0">
              <a:highlight>
                <a:srgbClr val="FFFF00"/>
              </a:highlight>
            </a:endParaRPr>
          </a:p>
          <a:p>
            <a:pPr indent="228600" algn="just">
              <a:lnSpc>
                <a:spcPct val="115000"/>
              </a:lnSpc>
              <a:spcAft>
                <a:spcPts val="150"/>
              </a:spcAft>
            </a:pPr>
            <a:r>
              <a:rPr lang="en-US" sz="2100" dirty="0">
                <a:highlight>
                  <a:srgbClr val="FFFF00"/>
                </a:highlight>
              </a:rPr>
              <a:t>“51…….dropping of proceedings under Section 73/74would not automatically result in dropping of proceedings under Section 122 against the main person as the proceedings are with respect to contravention of two different offences.”</a:t>
            </a:r>
            <a:endParaRPr lang="en-IN" sz="2100" dirty="0">
              <a:highlight>
                <a:srgbClr val="FFFF00"/>
              </a:highlight>
            </a:endParaRPr>
          </a:p>
          <a:p>
            <a:pPr indent="228600" algn="just">
              <a:lnSpc>
                <a:spcPct val="115000"/>
              </a:lnSpc>
              <a:spcAft>
                <a:spcPts val="150"/>
              </a:spcAft>
            </a:pP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15000"/>
              </a:lnSpc>
              <a:spcAft>
                <a:spcPts val="150"/>
              </a:spcAft>
            </a:pPr>
            <a:r>
              <a:rPr lang="en-US" sz="2100" dirty="0">
                <a:solidFill>
                  <a:srgbClr val="FF0000"/>
                </a:solidFill>
              </a:rPr>
              <a:t>This finding is apparently wrong. If we see section 74(1) and section 122(2)(b), the penalty is for the same very purpose and cause and commission of same very act.</a:t>
            </a:r>
            <a:r>
              <a:rPr lang="en-IN" sz="2100" dirty="0">
                <a:solidFill>
                  <a:srgbClr val="FF0000"/>
                </a:solidFill>
              </a:rPr>
              <a:t> </a:t>
            </a:r>
            <a:endParaRPr lang="en-IN"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912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3F9AD-2ABE-301E-4BFA-E9D37368B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6EC80-B161-E5E2-BD42-5290CC7F151B}"/>
              </a:ext>
            </a:extLst>
          </p:cNvPr>
          <p:cNvSpPr>
            <a:spLocks noGrp="1"/>
          </p:cNvSpPr>
          <p:nvPr>
            <p:ph type="title"/>
          </p:nvPr>
        </p:nvSpPr>
        <p:spPr>
          <a:xfrm>
            <a:off x="1270000" y="0"/>
            <a:ext cx="9652000" cy="1651379"/>
          </a:xfrm>
        </p:spPr>
        <p:txBody>
          <a:bodyPr>
            <a:normAutofit fontScale="90000"/>
          </a:bodyPr>
          <a:lstStyle/>
          <a:p>
            <a:r>
              <a:rPr lang="en-US" dirty="0"/>
              <a:t>Patanjali </a:t>
            </a:r>
            <a:r>
              <a:rPr lang="en-US" dirty="0" err="1"/>
              <a:t>Ayurved</a:t>
            </a:r>
            <a:r>
              <a:rPr lang="en-US" dirty="0"/>
              <a:t> Ltd. v UOI (2025) 31 </a:t>
            </a:r>
            <a:r>
              <a:rPr lang="en-US" dirty="0" err="1"/>
              <a:t>Centax</a:t>
            </a:r>
            <a:r>
              <a:rPr lang="en-US" dirty="0"/>
              <a:t> 18 (All.)</a:t>
            </a:r>
            <a:br>
              <a:rPr lang="en-IN" dirty="0"/>
            </a:br>
            <a:r>
              <a:rPr lang="en-US" dirty="0"/>
              <a:t> </a:t>
            </a:r>
            <a:endParaRPr lang="en-IN" dirty="0"/>
          </a:p>
        </p:txBody>
      </p:sp>
      <p:sp>
        <p:nvSpPr>
          <p:cNvPr id="3" name="Content Placeholder 2">
            <a:extLst>
              <a:ext uri="{FF2B5EF4-FFF2-40B4-BE49-F238E27FC236}">
                <a16:creationId xmlns:a16="http://schemas.microsoft.com/office/drawing/2014/main" id="{7660C879-550E-A8A6-6986-08C4DBA88BAA}"/>
              </a:ext>
            </a:extLst>
          </p:cNvPr>
          <p:cNvSpPr>
            <a:spLocks noGrp="1"/>
          </p:cNvSpPr>
          <p:nvPr>
            <p:ph idx="1"/>
          </p:nvPr>
        </p:nvSpPr>
        <p:spPr>
          <a:xfrm>
            <a:off x="833486" y="1157014"/>
            <a:ext cx="10944225" cy="5199063"/>
          </a:xfrm>
        </p:spPr>
        <p:txBody>
          <a:bodyPr rtlCol="0">
            <a:normAutofit/>
          </a:bodyPr>
          <a:lstStyle/>
          <a:p>
            <a:pPr algn="just">
              <a:lnSpc>
                <a:spcPct val="115000"/>
              </a:lnSpc>
              <a:spcAft>
                <a:spcPts val="3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t>“28. Upon perusal of the various judgments and interpretation of statute, one may conclude that both Sections 74 and 122 being charging sections are required to be interpreted strictly and plain meaning to the word used therein should be provided by the courts.”</a:t>
            </a:r>
            <a:endParaRPr lang="en-IN" dirty="0"/>
          </a:p>
          <a:p>
            <a:r>
              <a:rPr lang="en-US" dirty="0"/>
              <a:t> </a:t>
            </a:r>
            <a:endParaRPr lang="en-IN" dirty="0"/>
          </a:p>
          <a:p>
            <a:r>
              <a:rPr lang="en-US" dirty="0">
                <a:solidFill>
                  <a:srgbClr val="FF0000"/>
                </a:solidFill>
              </a:rPr>
              <a:t>If that be so, then why in this judgment is presumed, the proper officer has power under section 122, when the expression “the proper officer”, not used in section 122, whereas it has been used several other provisions of law, when the legislature wishes to empower to the proper officer, like section 61, section 65, section 67, section 73, section 74, section 74A, etc. </a:t>
            </a:r>
            <a:endParaRPr lang="en-IN" dirty="0">
              <a:solidFill>
                <a:srgbClr val="FF0000"/>
              </a:solidFill>
            </a:endParaRPr>
          </a:p>
          <a:p>
            <a:r>
              <a:rPr lang="en-US" dirty="0"/>
              <a:t> </a:t>
            </a:r>
            <a:endParaRPr lang="en-IN" dirty="0"/>
          </a:p>
          <a:p>
            <a:r>
              <a:rPr lang="en-US" dirty="0"/>
              <a:t>Further, there is no provision for issuance of notice, reply and adjudication under section 122 of the Act, which is there is section 73, section 74 or section 74A. </a:t>
            </a:r>
            <a:endParaRPr lang="en-IN" dirty="0"/>
          </a:p>
          <a:p>
            <a:r>
              <a:rPr lang="en-US" dirty="0"/>
              <a:t> </a:t>
            </a:r>
            <a:endParaRPr lang="en-IN" dirty="0"/>
          </a:p>
          <a:p>
            <a:pPr indent="228600" algn="just">
              <a:lnSpc>
                <a:spcPct val="115000"/>
              </a:lnSpc>
              <a:spcAft>
                <a:spcPts val="150"/>
              </a:spcAft>
            </a:pP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50"/>
              </a:spcAft>
              <a:buNone/>
            </a:pPr>
            <a:endParaRPr lang="en-US" dirty="0"/>
          </a:p>
        </p:txBody>
      </p:sp>
    </p:spTree>
    <p:extLst>
      <p:ext uri="{BB962C8B-B14F-4D97-AF65-F5344CB8AC3E}">
        <p14:creationId xmlns:p14="http://schemas.microsoft.com/office/powerpoint/2010/main" val="120721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3F9AD-2ABE-301E-4BFA-E9D37368B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6EC80-B161-E5E2-BD42-5290CC7F151B}"/>
              </a:ext>
            </a:extLst>
          </p:cNvPr>
          <p:cNvSpPr>
            <a:spLocks noGrp="1"/>
          </p:cNvSpPr>
          <p:nvPr>
            <p:ph type="title"/>
          </p:nvPr>
        </p:nvSpPr>
        <p:spPr>
          <a:xfrm>
            <a:off x="1270000" y="0"/>
            <a:ext cx="9652000" cy="1651379"/>
          </a:xfrm>
        </p:spPr>
        <p:txBody>
          <a:bodyPr>
            <a:normAutofit fontScale="90000"/>
          </a:bodyPr>
          <a:lstStyle/>
          <a:p>
            <a:r>
              <a:rPr lang="en-US" dirty="0"/>
              <a:t>Patanjali </a:t>
            </a:r>
            <a:r>
              <a:rPr lang="en-US" dirty="0" err="1"/>
              <a:t>Ayurved</a:t>
            </a:r>
            <a:r>
              <a:rPr lang="en-US" dirty="0"/>
              <a:t> Ltd. v UOI (2025) 31 </a:t>
            </a:r>
            <a:r>
              <a:rPr lang="en-US" dirty="0" err="1"/>
              <a:t>Centax</a:t>
            </a:r>
            <a:r>
              <a:rPr lang="en-US" dirty="0"/>
              <a:t> 18 (All.)</a:t>
            </a:r>
            <a:br>
              <a:rPr lang="en-IN" dirty="0"/>
            </a:br>
            <a:r>
              <a:rPr lang="en-US" dirty="0"/>
              <a:t> </a:t>
            </a:r>
            <a:endParaRPr lang="en-IN" dirty="0"/>
          </a:p>
        </p:txBody>
      </p:sp>
      <p:sp>
        <p:nvSpPr>
          <p:cNvPr id="3" name="Content Placeholder 2">
            <a:extLst>
              <a:ext uri="{FF2B5EF4-FFF2-40B4-BE49-F238E27FC236}">
                <a16:creationId xmlns:a16="http://schemas.microsoft.com/office/drawing/2014/main" id="{7660C879-550E-A8A6-6986-08C4DBA88BAA}"/>
              </a:ext>
            </a:extLst>
          </p:cNvPr>
          <p:cNvSpPr>
            <a:spLocks noGrp="1"/>
          </p:cNvSpPr>
          <p:nvPr>
            <p:ph idx="1"/>
          </p:nvPr>
        </p:nvSpPr>
        <p:spPr>
          <a:xfrm>
            <a:off x="833486" y="1157014"/>
            <a:ext cx="10944225" cy="5199063"/>
          </a:xfrm>
        </p:spPr>
        <p:txBody>
          <a:bodyPr rtlCol="0">
            <a:normAutofit/>
          </a:bodyPr>
          <a:lstStyle/>
          <a:p>
            <a:pPr algn="just">
              <a:lnSpc>
                <a:spcPct val="115000"/>
              </a:lnSpc>
              <a:spcAft>
                <a:spcPts val="30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t>“28. Upon perusal of the various judgments and interpretation of statute, one may conclude that both Sections 74 and 122 being charging sections are required to be interpreted strictly and plain meaning to the word used therein should be provided by the courts.”</a:t>
            </a:r>
            <a:endParaRPr lang="en-IN" dirty="0"/>
          </a:p>
          <a:p>
            <a:r>
              <a:rPr lang="en-US" dirty="0"/>
              <a:t> </a:t>
            </a:r>
            <a:endParaRPr lang="en-IN" dirty="0"/>
          </a:p>
          <a:p>
            <a:r>
              <a:rPr lang="en-US" dirty="0">
                <a:solidFill>
                  <a:srgbClr val="FF0000"/>
                </a:solidFill>
              </a:rPr>
              <a:t>If that be so, then why in this judgment is presumed, the proper officer has power under section 122, when the expression </a:t>
            </a:r>
            <a:r>
              <a:rPr lang="en-US" dirty="0">
                <a:solidFill>
                  <a:srgbClr val="FF0000"/>
                </a:solidFill>
                <a:highlight>
                  <a:srgbClr val="FFFF00"/>
                </a:highlight>
              </a:rPr>
              <a:t>“the proper officer”, </a:t>
            </a:r>
            <a:r>
              <a:rPr lang="en-US" dirty="0">
                <a:solidFill>
                  <a:srgbClr val="FF0000"/>
                </a:solidFill>
              </a:rPr>
              <a:t>not used in section 122, whereas it has been used several other provisions of law, when the legislature wishes to empower to the proper officer, like section 61, section 65, section 67, section 73, section 74, section 74A, etc. </a:t>
            </a:r>
            <a:endParaRPr lang="en-IN" dirty="0">
              <a:solidFill>
                <a:srgbClr val="FF0000"/>
              </a:solidFill>
            </a:endParaRPr>
          </a:p>
          <a:p>
            <a:r>
              <a:rPr lang="en-US" dirty="0"/>
              <a:t> </a:t>
            </a:r>
            <a:endParaRPr lang="en-IN" dirty="0"/>
          </a:p>
          <a:p>
            <a:r>
              <a:rPr lang="en-US" dirty="0"/>
              <a:t>Further, there is no provision for issuance of notice, reply and adjudication under section 122 of the Act, which is there is section 73, section 74 or section 74A. </a:t>
            </a:r>
            <a:endParaRPr lang="en-IN" dirty="0"/>
          </a:p>
          <a:p>
            <a:r>
              <a:rPr lang="en-US" dirty="0"/>
              <a:t> </a:t>
            </a:r>
            <a:endParaRPr lang="en-IN" dirty="0"/>
          </a:p>
          <a:p>
            <a:pPr indent="228600" algn="just">
              <a:lnSpc>
                <a:spcPct val="115000"/>
              </a:lnSpc>
              <a:spcAft>
                <a:spcPts val="150"/>
              </a:spcAft>
            </a:pP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50"/>
              </a:spcAft>
              <a:buNone/>
            </a:pPr>
            <a:endParaRPr lang="en-US" dirty="0"/>
          </a:p>
        </p:txBody>
      </p:sp>
    </p:spTree>
    <p:extLst>
      <p:ext uri="{BB962C8B-B14F-4D97-AF65-F5344CB8AC3E}">
        <p14:creationId xmlns:p14="http://schemas.microsoft.com/office/powerpoint/2010/main" val="1031734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E8453-D9E2-F1FF-9341-03FFEB725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83B5F-E466-7FCC-FD1F-6842EC9764DE}"/>
              </a:ext>
            </a:extLst>
          </p:cNvPr>
          <p:cNvSpPr>
            <a:spLocks noGrp="1"/>
          </p:cNvSpPr>
          <p:nvPr>
            <p:ph type="title"/>
          </p:nvPr>
        </p:nvSpPr>
        <p:spPr>
          <a:xfrm>
            <a:off x="1270000" y="0"/>
            <a:ext cx="9652000" cy="1651379"/>
          </a:xfrm>
        </p:spPr>
        <p:txBody>
          <a:bodyPr>
            <a:normAutofit/>
          </a:bodyPr>
          <a:lstStyle/>
          <a:p>
            <a:r>
              <a:rPr lang="en-US" dirty="0"/>
              <a:t>Delhi HIGH court TO EXAMINE THE ISSUE</a:t>
            </a:r>
            <a:endParaRPr lang="en-IN" dirty="0"/>
          </a:p>
        </p:txBody>
      </p:sp>
      <p:sp>
        <p:nvSpPr>
          <p:cNvPr id="3" name="Content Placeholder 2">
            <a:extLst>
              <a:ext uri="{FF2B5EF4-FFF2-40B4-BE49-F238E27FC236}">
                <a16:creationId xmlns:a16="http://schemas.microsoft.com/office/drawing/2014/main" id="{A38D1FBA-728C-CFB9-1942-A8FFADB5F700}"/>
              </a:ext>
            </a:extLst>
          </p:cNvPr>
          <p:cNvSpPr>
            <a:spLocks noGrp="1"/>
          </p:cNvSpPr>
          <p:nvPr>
            <p:ph idx="1"/>
          </p:nvPr>
        </p:nvSpPr>
        <p:spPr>
          <a:xfrm>
            <a:off x="833486" y="1157014"/>
            <a:ext cx="10944225" cy="5199063"/>
          </a:xfrm>
        </p:spPr>
        <p:txBody>
          <a:bodyPr rtlCol="0">
            <a:normAutofit fontScale="92500" lnSpcReduction="20000"/>
          </a:bodyPr>
          <a:lstStyle/>
          <a:p>
            <a:r>
              <a:rPr lang="en-IN" dirty="0"/>
              <a:t>VIRENDER JAIN  W.P.(C) 5009/2025</a:t>
            </a:r>
          </a:p>
          <a:p>
            <a:r>
              <a:rPr lang="en-US" dirty="0"/>
              <a:t> </a:t>
            </a:r>
            <a:r>
              <a:rPr lang="en-IN" dirty="0"/>
              <a:t>SANDEEP JAIN W.P.(C) 5026/2025</a:t>
            </a:r>
          </a:p>
          <a:p>
            <a:r>
              <a:rPr lang="en-IN" dirty="0"/>
              <a:t>V ADDITIONAL COMMISSIONER CGST DELHI WEST</a:t>
            </a:r>
          </a:p>
          <a:p>
            <a:r>
              <a:rPr lang="en-IN" dirty="0"/>
              <a:t>COMMISSIONERATE</a:t>
            </a:r>
          </a:p>
          <a:p>
            <a:pPr algn="just"/>
            <a:r>
              <a:rPr lang="en-IN" dirty="0"/>
              <a:t>UNIQ COMPTERS AND NETWORKS PROP VIRENDER JAIN AND ANR v UNION OF INDIA &amp; ORS. W.P.(C) 5049/2025 </a:t>
            </a:r>
            <a:r>
              <a:rPr lang="en-IN" dirty="0" err="1"/>
              <a:t>interalia</a:t>
            </a:r>
            <a:r>
              <a:rPr lang="en-IN" dirty="0"/>
              <a:t> </a:t>
            </a:r>
            <a:r>
              <a:rPr lang="en-IN" dirty="0" err="1"/>
              <a:t>challages</a:t>
            </a:r>
            <a:r>
              <a:rPr lang="en-IN" dirty="0"/>
              <a:t> - </a:t>
            </a:r>
            <a:r>
              <a:rPr lang="en-US" dirty="0"/>
              <a:t>quashing the sub-section (2) of section 122 of the CGST Act, 2017/DGST Act, 2017 is ultra vires the said Acts and unconstitutional, as the impugned provisions providing penalties for the same cause/omissions/acts, for which penalties provisions already provided in section 73(9), section 74(1) and/or in section 74A(5) of the said Acts or in alternate, the impugned provisions may be read down as the power under the impugned provisions cannot be exercised by the officers appointed under the CGST Act, 2017/DGST Act, 2017</a:t>
            </a:r>
            <a:r>
              <a:rPr lang="en-IN" dirty="0"/>
              <a:t> </a:t>
            </a:r>
          </a:p>
          <a:p>
            <a:r>
              <a:rPr lang="en-IN" dirty="0"/>
              <a:t>Order dated 22.04.2025- “The manner in which the penalty of Rs.13,43,98,13,839/- have been imposed against various individuals deserves to be explained by the Central Goods and Service Tax (hereinafter, ‘CGST’) Department”</a:t>
            </a:r>
          </a:p>
          <a:p>
            <a:endParaRPr lang="en-IN" dirty="0"/>
          </a:p>
          <a:p>
            <a:r>
              <a:rPr lang="en-IN" dirty="0"/>
              <a:t>12. Under these circumstances, no coercive steps shall be taken against the Petitioners in terms of the impugned order till the next date of hearing.</a:t>
            </a:r>
          </a:p>
          <a:p>
            <a:endParaRPr lang="en-IN" dirty="0"/>
          </a:p>
          <a:p>
            <a:endParaRPr lang="en-IN" dirty="0"/>
          </a:p>
          <a:p>
            <a:endParaRPr lang="en-IN" dirty="0"/>
          </a:p>
          <a:p>
            <a:endParaRPr lang="en-IN" dirty="0"/>
          </a:p>
          <a:p>
            <a:endParaRPr lang="en-IN" dirty="0"/>
          </a:p>
          <a:p>
            <a:endParaRPr lang="en-IN" dirty="0"/>
          </a:p>
          <a:p>
            <a:pPr indent="228600" algn="just">
              <a:lnSpc>
                <a:spcPct val="115000"/>
              </a:lnSpc>
              <a:spcAft>
                <a:spcPts val="150"/>
              </a:spcAft>
            </a:pP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50"/>
              </a:spcAft>
              <a:buNone/>
            </a:pPr>
            <a:endParaRPr lang="en-US" dirty="0"/>
          </a:p>
        </p:txBody>
      </p:sp>
    </p:spTree>
    <p:extLst>
      <p:ext uri="{BB962C8B-B14F-4D97-AF65-F5344CB8AC3E}">
        <p14:creationId xmlns:p14="http://schemas.microsoft.com/office/powerpoint/2010/main" val="3781923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A82A-67F2-4E54-8350-6E39B426B198}"/>
              </a:ext>
            </a:extLst>
          </p:cNvPr>
          <p:cNvSpPr>
            <a:spLocks noGrp="1"/>
          </p:cNvSpPr>
          <p:nvPr>
            <p:ph type="title"/>
          </p:nvPr>
        </p:nvSpPr>
        <p:spPr>
          <a:xfrm>
            <a:off x="1024128" y="625641"/>
            <a:ext cx="9720072" cy="845579"/>
          </a:xfrm>
        </p:spPr>
        <p:txBody>
          <a:bodyPr>
            <a:normAutofit/>
          </a:bodyPr>
          <a:lstStyle/>
          <a:p>
            <a:r>
              <a:rPr lang="en-IN" sz="1800" b="1" dirty="0">
                <a:solidFill>
                  <a:srgbClr val="00B0F0"/>
                </a:solidFill>
                <a:effectLst/>
                <a:latin typeface="Arial" panose="020B0604020202020204" pitchFamily="34" charset="0"/>
                <a:ea typeface="Calibri" panose="020F0502020204030204" pitchFamily="34" charset="0"/>
              </a:rPr>
              <a:t>during Search, Goods seized – can such action be challenged in court - YES. </a:t>
            </a:r>
            <a:endParaRPr lang="en-US" sz="4400" dirty="0">
              <a:solidFill>
                <a:srgbClr val="00B0F0"/>
              </a:solidFill>
            </a:endParaRPr>
          </a:p>
        </p:txBody>
      </p:sp>
      <p:sp>
        <p:nvSpPr>
          <p:cNvPr id="3" name="Content Placeholder 2">
            <a:extLst>
              <a:ext uri="{FF2B5EF4-FFF2-40B4-BE49-F238E27FC236}">
                <a16:creationId xmlns:a16="http://schemas.microsoft.com/office/drawing/2014/main" id="{AB2601A4-B66C-498A-A81C-EB393C493EDE}"/>
              </a:ext>
            </a:extLst>
          </p:cNvPr>
          <p:cNvSpPr>
            <a:spLocks noGrp="1"/>
          </p:cNvSpPr>
          <p:nvPr>
            <p:ph idx="1"/>
          </p:nvPr>
        </p:nvSpPr>
        <p:spPr>
          <a:xfrm>
            <a:off x="1024128" y="1264356"/>
            <a:ext cx="9720073" cy="5441243"/>
          </a:xfrm>
        </p:spPr>
        <p:txBody>
          <a:bodyPr>
            <a:normAutofit/>
          </a:bodyPr>
          <a:lstStyle/>
          <a:p>
            <a:pPr marL="0" indent="0" algn="just">
              <a:lnSpc>
                <a:spcPct val="100000"/>
              </a:lnSpc>
              <a:buNone/>
            </a:pPr>
            <a:r>
              <a:rPr lang="en-IN" sz="1800" b="0" i="0" u="none" strike="noStrike" baseline="0" dirty="0">
                <a:solidFill>
                  <a:srgbClr val="000000"/>
                </a:solidFill>
                <a:latin typeface="Times New Roman" panose="02020603050405020304" pitchFamily="18" charset="0"/>
              </a:rPr>
              <a:t> </a:t>
            </a:r>
            <a:r>
              <a:rPr lang="en-IN" sz="1800" b="0" i="0" u="none" strike="noStrike" baseline="0" dirty="0">
                <a:solidFill>
                  <a:srgbClr val="000000"/>
                </a:solidFill>
                <a:highlight>
                  <a:srgbClr val="FFFF00"/>
                </a:highlight>
                <a:latin typeface="Times New Roman" panose="02020603050405020304" pitchFamily="18" charset="0"/>
              </a:rPr>
              <a:t>KISHORE KUMAR ARORA  V  UNION OF INDIA &amp; ANR. </a:t>
            </a:r>
            <a:r>
              <a:rPr lang="en-IN" sz="1400" b="1" i="0" dirty="0">
                <a:solidFill>
                  <a:srgbClr val="000000"/>
                </a:solidFill>
                <a:effectLst/>
                <a:latin typeface="Verdana" panose="020B0604030504040204" pitchFamily="34" charset="0"/>
              </a:rPr>
              <a:t>2022 (64) G.S.T.L. 197 (Del.)</a:t>
            </a:r>
            <a:endParaRPr lang="en-IN" sz="1800" dirty="0">
              <a:solidFill>
                <a:srgbClr val="000000"/>
              </a:solidFill>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cs typeface="Mangal" panose="02040503050203030202" pitchFamily="18" charset="0"/>
              </a:rPr>
              <a:t>The High Court held that </a:t>
            </a:r>
          </a:p>
          <a:p>
            <a:pPr algn="just"/>
            <a:r>
              <a:rPr lang="en-US" sz="1600" dirty="0">
                <a:latin typeface="Times New Roman" panose="02020603050405020304" pitchFamily="18" charset="0"/>
                <a:ea typeface="Times New Roman" panose="02020603050405020304" pitchFamily="18" charset="0"/>
                <a:cs typeface="Mangal" panose="02040503050203030202" pitchFamily="18" charset="0"/>
              </a:rPr>
              <a:t>“7.1 </a:t>
            </a:r>
            <a:r>
              <a:rPr lang="en-IN" sz="1600" dirty="0"/>
              <a:t>A careful perusal of the provisions of Section 2(6) would show that, while ascertaining the aggregate value of taxable supplies, what needs to be, inter alia, excluded are Central tax, State tax, Union Territory tax, Integrated tax and cess</a:t>
            </a:r>
            <a:r>
              <a:rPr lang="en-US" sz="1600" dirty="0">
                <a:latin typeface="Times New Roman" panose="02020603050405020304" pitchFamily="18" charset="0"/>
                <a:cs typeface="Mangal" panose="02040503050203030202" pitchFamily="18" charset="0"/>
              </a:rPr>
              <a:t>”</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p>
            <a:pPr algn="just"/>
            <a:r>
              <a:rPr lang="en-IN" sz="1600" dirty="0"/>
              <a:t>9.2. We are, therefore, inclined to agree with Mr Mittal that the respondents had no jurisdiction to issue the impugned show cause notice and/or pass the impugned orders.</a:t>
            </a:r>
            <a:endParaRPr lang="en-US" sz="1600" dirty="0">
              <a:latin typeface="Times New Roman" panose="02020603050405020304" pitchFamily="18" charset="0"/>
              <a:cs typeface="Mangal" panose="02040503050203030202" pitchFamily="18" charset="0"/>
            </a:endParaRPr>
          </a:p>
          <a:p>
            <a:pPr algn="just"/>
            <a:r>
              <a:rPr lang="en-IN" sz="1600" dirty="0"/>
              <a:t>9.4. The consequential relief which the petitioner has sought would also have to be given effect to. Accordingly, the respondents are directed to refund</a:t>
            </a:r>
            <a:r>
              <a:rPr lang="en-US" sz="1600" dirty="0">
                <a:latin typeface="Times New Roman" panose="02020603050405020304" pitchFamily="18" charset="0"/>
                <a:cs typeface="Mangal" panose="02040503050203030202" pitchFamily="18" charset="0"/>
              </a:rPr>
              <a:t> </a:t>
            </a:r>
            <a:r>
              <a:rPr lang="en-IN" sz="1600" dirty="0"/>
              <a:t>Rs.18,69,400/-, deposited by the petitioner, along with interest @6% (simple) per annum. Interest will run from the date the aforementioned amount was deposited with the respondents, up until the date of payment. </a:t>
            </a:r>
          </a:p>
          <a:p>
            <a:pPr algn="just"/>
            <a:r>
              <a:rPr lang="en-IN" sz="1600" dirty="0"/>
              <a:t>9.5. Needless to add, the respondents will process the refund expeditiously, though not later than two weeks from today. </a:t>
            </a:r>
          </a:p>
          <a:p>
            <a:pPr algn="just"/>
            <a:r>
              <a:rPr lang="en-IN" sz="1600" dirty="0"/>
              <a:t>9.6. Insofar as the relief qua compensation is concerned, the same is declined. However, liberty is given to take recourse to an appropriate remedy that may be available to the petitioner, albeit as per law. </a:t>
            </a:r>
          </a:p>
          <a:p>
            <a:pPr algn="just"/>
            <a:r>
              <a:rPr lang="en-IN" sz="1600" dirty="0"/>
              <a:t>10. At this stage, Mr Mittal says that the petitioner’s premises remain sealed. In view of our conclusion, the respondents will ensure that the subject premises are de-sealed forthwith.</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927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9C3D-A240-9297-9272-D6A0D8775B3D}"/>
              </a:ext>
            </a:extLst>
          </p:cNvPr>
          <p:cNvSpPr>
            <a:spLocks noGrp="1"/>
          </p:cNvSpPr>
          <p:nvPr>
            <p:ph type="title"/>
          </p:nvPr>
        </p:nvSpPr>
        <p:spPr/>
        <p:txBody>
          <a:bodyPr/>
          <a:lstStyle/>
          <a:p>
            <a:pPr fontAlgn="auto">
              <a:spcAft>
                <a:spcPts val="0"/>
              </a:spcAft>
              <a:defRPr/>
            </a:pPr>
            <a:r>
              <a:rPr lang="en-US" sz="5400" b="1" i="1" dirty="0">
                <a:solidFill>
                  <a:srgbClr val="FFC000"/>
                </a:solidFill>
                <a:cs typeface="Arial" charset="0"/>
              </a:rPr>
              <a:t>Thanks to all</a:t>
            </a:r>
            <a:br>
              <a:rPr lang="en-US" sz="5400" b="1" i="1" dirty="0">
                <a:solidFill>
                  <a:srgbClr val="2C5800"/>
                </a:solidFill>
                <a:cs typeface="Arial" charset="0"/>
              </a:rPr>
            </a:br>
            <a:endParaRPr lang="en-US" dirty="0">
              <a:solidFill>
                <a:schemeClr val="tx1">
                  <a:lumMod val="95000"/>
                  <a:lumOff val="5000"/>
                </a:schemeClr>
              </a:solidFill>
            </a:endParaRPr>
          </a:p>
        </p:txBody>
      </p:sp>
      <p:sp>
        <p:nvSpPr>
          <p:cNvPr id="40963" name="Content Placeholder 2">
            <a:extLst>
              <a:ext uri="{FF2B5EF4-FFF2-40B4-BE49-F238E27FC236}">
                <a16:creationId xmlns:a16="http://schemas.microsoft.com/office/drawing/2014/main" id="{199A3F47-2789-5827-29A7-9BA25F4064BE}"/>
              </a:ext>
            </a:extLst>
          </p:cNvPr>
          <p:cNvSpPr>
            <a:spLocks noGrp="1"/>
          </p:cNvSpPr>
          <p:nvPr>
            <p:ph idx="1"/>
          </p:nvPr>
        </p:nvSpPr>
        <p:spPr/>
        <p:txBody>
          <a:bodyPr/>
          <a:lstStyle/>
          <a:p>
            <a:pPr algn="ctr"/>
            <a:r>
              <a:rPr lang="en-US" altLang="en-US" sz="5400" b="1" i="1">
                <a:solidFill>
                  <a:srgbClr val="0070C0"/>
                </a:solidFill>
                <a:cs typeface="Arial" panose="020B0604020202020204" pitchFamily="34" charset="0"/>
              </a:rPr>
              <a:t>WISH FOR GOOD HEALTH </a:t>
            </a:r>
            <a:endParaRPr lang="en-US" altLang="en-US" sz="540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award with text on it&#10;&#10;AI-generated content may be incorrect.">
            <a:extLst>
              <a:ext uri="{FF2B5EF4-FFF2-40B4-BE49-F238E27FC236}">
                <a16:creationId xmlns:a16="http://schemas.microsoft.com/office/drawing/2014/main" id="{EC1C7028-4CBF-192C-CE56-C6D8130E2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587" y="0"/>
            <a:ext cx="4970826" cy="6858000"/>
          </a:xfrm>
          <a:prstGeom prst="rect">
            <a:avLst/>
          </a:prstGeom>
        </p:spPr>
      </p:pic>
    </p:spTree>
    <p:extLst>
      <p:ext uri="{BB962C8B-B14F-4D97-AF65-F5344CB8AC3E}">
        <p14:creationId xmlns:p14="http://schemas.microsoft.com/office/powerpoint/2010/main" val="133502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C02CE7-9327-4366-951D-43F638A38A71}"/>
              </a:ext>
            </a:extLst>
          </p:cNvPr>
          <p:cNvSpPr txBox="1"/>
          <p:nvPr/>
        </p:nvSpPr>
        <p:spPr>
          <a:xfrm>
            <a:off x="427566" y="146186"/>
            <a:ext cx="11184467" cy="5894755"/>
          </a:xfrm>
          <a:prstGeom prst="rect">
            <a:avLst/>
          </a:prstGeom>
          <a:noFill/>
        </p:spPr>
        <p:txBody>
          <a:bodyPr wrap="square">
            <a:spAutoFit/>
          </a:bodyPr>
          <a:lstStyle/>
          <a:p>
            <a:pPr algn="just">
              <a:lnSpc>
                <a:spcPct val="107000"/>
              </a:lnSpc>
              <a:spcAft>
                <a:spcPts val="800"/>
              </a:spcAft>
            </a:pPr>
            <a:r>
              <a:rPr lang="en-IN" sz="32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Section 75</a:t>
            </a:r>
            <a:r>
              <a:rPr lang="en-IN"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 converting proceeding from section 74 to section 73 – it is valid?.</a:t>
            </a: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S. 75. General provisions relating to determination of tax.— is sub-section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(2)valid in law? How a tenor  of </a:t>
            </a:r>
            <a:r>
              <a:rPr lang="en-IN" sz="2400" dirty="0">
                <a:latin typeface="Times New Roman" panose="02020603050405020304" pitchFamily="18" charset="0"/>
                <a:ea typeface="Calibri" panose="020F0502020204030204" pitchFamily="34" charset="0"/>
                <a:cs typeface="Times New Roman" panose="02020603050405020304" pitchFamily="18" charset="0"/>
              </a:rPr>
              <a:t>a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notice can be changes once, case is decided against the revenue?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152400" algn="just">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Section 75(2) read as under:</a:t>
            </a:r>
          </a:p>
          <a:p>
            <a:pPr indent="152400" algn="just">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Where any Appellate Authority or Appellate Tribunal or court concludes that the notice issued under sub-section (1) of section 74 is not sustainable for the reason that the charges of fraud or any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wilful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-misstatement or suppression of facts to evade tax has not been established against the person to whom the notice was issued, the proper officer shall determine the tax payable by such person, deeming as if the notice were issued under sub-section (1) of section 73.”</a:t>
            </a:r>
          </a:p>
          <a:p>
            <a:pPr indent="152400" algn="just">
              <a:spcAft>
                <a:spcPts val="600"/>
              </a:spcAft>
            </a:pPr>
            <a:endParaRPr lang="en-IN" sz="2400" dirty="0">
              <a:effectLst/>
              <a:latin typeface="Times"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43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D9C4D-5DFA-CCBD-90E8-88D9DF8740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7D542C-7707-A18F-BA78-A29475C3B349}"/>
              </a:ext>
            </a:extLst>
          </p:cNvPr>
          <p:cNvSpPr txBox="1"/>
          <p:nvPr/>
        </p:nvSpPr>
        <p:spPr>
          <a:xfrm>
            <a:off x="427566" y="146186"/>
            <a:ext cx="11184467" cy="5915274"/>
          </a:xfrm>
          <a:prstGeom prst="rect">
            <a:avLst/>
          </a:prstGeom>
          <a:noFill/>
        </p:spPr>
        <p:txBody>
          <a:bodyPr wrap="square">
            <a:spAutoFit/>
          </a:bodyPr>
          <a:lstStyle/>
          <a:p>
            <a:pPr algn="just">
              <a:lnSpc>
                <a:spcPct val="107000"/>
              </a:lnSpc>
              <a:spcAft>
                <a:spcPts val="800"/>
              </a:spcAft>
            </a:pPr>
            <a:r>
              <a:rPr lang="en-IN" sz="32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Section 75</a:t>
            </a:r>
            <a:r>
              <a:rPr lang="en-IN"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 converting proceeding from section 74 to section 73 – it is valid?.</a:t>
            </a: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FF0000"/>
                </a:solidFill>
              </a:rPr>
              <a:t>MANOJBHAI DHIRUBHAI GONDALIYA</a:t>
            </a:r>
            <a:r>
              <a:rPr lang="en-IN" dirty="0">
                <a:solidFill>
                  <a:srgbClr val="FF0000"/>
                </a:solidFill>
              </a:rPr>
              <a:t> </a:t>
            </a:r>
            <a:r>
              <a:rPr lang="en-US" dirty="0">
                <a:solidFill>
                  <a:srgbClr val="FF0000"/>
                </a:solidFill>
              </a:rPr>
              <a:t>Versus</a:t>
            </a:r>
            <a:r>
              <a:rPr lang="en-IN" dirty="0">
                <a:solidFill>
                  <a:srgbClr val="FF0000"/>
                </a:solidFill>
              </a:rPr>
              <a:t> </a:t>
            </a:r>
            <a:r>
              <a:rPr lang="en-US" dirty="0">
                <a:solidFill>
                  <a:srgbClr val="FF0000"/>
                </a:solidFill>
              </a:rPr>
              <a:t>UNION OF INDIA &amp; ORS</a:t>
            </a:r>
            <a:r>
              <a:rPr lang="en-US" dirty="0"/>
              <a:t>. - </a:t>
            </a:r>
            <a:r>
              <a:rPr lang="en-US" b="1" dirty="0"/>
              <a:t>SPECIAL CIVIL APPLICATION NO.  17608 OF 2024</a:t>
            </a:r>
            <a:r>
              <a:rPr lang="en-IN" dirty="0"/>
              <a:t> before Gujarat High Court</a:t>
            </a:r>
            <a:r>
              <a:rPr lang="en-US" dirty="0"/>
              <a:t>  - Petitioner has also challenged the vires of provisions of section 75(2) of the CGST Act/GGST Act of 2017- Hon’ble Court in the order dated 24.01.2025 ISSUED NOTICE and also interim relief no final order shall be passed with respect of show cause notice issued under section 74 of the Act.  </a:t>
            </a:r>
          </a:p>
          <a:p>
            <a:endParaRPr lang="en-US" dirty="0"/>
          </a:p>
          <a:p>
            <a:br>
              <a:rPr lang="en-IN" dirty="0"/>
            </a:br>
            <a:endParaRPr lang="en-IN" dirty="0"/>
          </a:p>
          <a:p>
            <a:r>
              <a:rPr lang="en-IN" b="1" dirty="0">
                <a:solidFill>
                  <a:srgbClr val="FF0000"/>
                </a:solidFill>
              </a:rPr>
              <a:t>M/S D P JAIN ANDCO. INFRASTRUCTURE PVT.LTD., v UOI  WP 100662/2025</a:t>
            </a:r>
            <a:r>
              <a:rPr lang="en-IN" b="1" dirty="0"/>
              <a:t> before Karnataka High Court by order dated 31.01.2025 </a:t>
            </a:r>
            <a:r>
              <a:rPr lang="en-US" dirty="0"/>
              <a:t>Petitioner has also challenged the vires of provisions of section 75(2) of the CGST Act/KGST Act of 2017-</a:t>
            </a:r>
            <a:r>
              <a:rPr lang="en-IN" b="1" dirty="0"/>
              <a:t> issued notice, in which stay also granted. </a:t>
            </a:r>
            <a:endParaRPr lang="en-IN" dirty="0"/>
          </a:p>
          <a:p>
            <a:endParaRPr lang="en-IN" dirty="0"/>
          </a:p>
          <a:p>
            <a:r>
              <a:rPr lang="en-US" dirty="0"/>
              <a:t>                                 </a:t>
            </a:r>
            <a:endParaRPr lang="en-IN" dirty="0"/>
          </a:p>
          <a:p>
            <a:pPr indent="152400" algn="just">
              <a:spcAft>
                <a:spcPts val="600"/>
              </a:spcAft>
            </a:pPr>
            <a:endParaRPr lang="en-IN" sz="2400" dirty="0">
              <a:effectLst/>
              <a:latin typeface="Times"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78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441A9-F587-1860-7156-06CC030AFF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AE0626-D7C7-F5F7-C277-32A390098CAC}"/>
              </a:ext>
            </a:extLst>
          </p:cNvPr>
          <p:cNvSpPr txBox="1"/>
          <p:nvPr/>
        </p:nvSpPr>
        <p:spPr>
          <a:xfrm>
            <a:off x="427566" y="146186"/>
            <a:ext cx="11184467" cy="5970865"/>
          </a:xfrm>
          <a:prstGeom prst="rect">
            <a:avLst/>
          </a:prstGeom>
          <a:noFill/>
        </p:spPr>
        <p:txBody>
          <a:bodyPr wrap="square">
            <a:spAutoFit/>
          </a:bodyPr>
          <a:lstStyle/>
          <a:p>
            <a:pPr algn="just"/>
            <a:r>
              <a:rPr lang="en-IN" sz="2800" i="1" kern="0" dirty="0">
                <a:solidFill>
                  <a:srgbClr val="FF0000"/>
                </a:solidFill>
                <a:highlight>
                  <a:srgbClr val="FFFF00"/>
                </a:highlight>
                <a:ea typeface="Wingdings-Regular"/>
                <a:cs typeface="BookAntiqua-Italic"/>
              </a:rPr>
              <a:t>Appellate Stage – Drafting of Prayer and also stating facts are very important</a:t>
            </a:r>
          </a:p>
          <a:p>
            <a:pPr algn="just"/>
            <a:endParaRPr lang="en-IN" sz="2800" i="1" kern="0" dirty="0">
              <a:solidFill>
                <a:srgbClr val="222222"/>
              </a:solidFill>
              <a:highlight>
                <a:srgbClr val="FFFF00"/>
              </a:highlight>
              <a:ea typeface="Wingdings-Regular"/>
              <a:cs typeface="BookAntiqua-Italic"/>
            </a:endParaRPr>
          </a:p>
          <a:p>
            <a:pPr algn="just"/>
            <a:r>
              <a:rPr lang="en-IN" sz="2800" i="1" kern="0" dirty="0">
                <a:solidFill>
                  <a:srgbClr val="222222"/>
                </a:solidFill>
                <a:highlight>
                  <a:srgbClr val="FFFF00"/>
                </a:highlight>
                <a:ea typeface="Wingdings-Regular"/>
                <a:cs typeface="BookAntiqua-Italic"/>
              </a:rPr>
              <a:t>prayer - </a:t>
            </a:r>
            <a:r>
              <a:rPr lang="en-IN" sz="2800" i="1" kern="0" dirty="0">
                <a:solidFill>
                  <a:srgbClr val="FF0000"/>
                </a:solidFill>
                <a:highlight>
                  <a:srgbClr val="FFFF00"/>
                </a:highlight>
                <a:ea typeface="Wingdings-Regular"/>
                <a:cs typeface="BookAntiqua-Italic"/>
              </a:rPr>
              <a:t>Prayer clause errors</a:t>
            </a:r>
            <a:r>
              <a:rPr lang="en-IN" sz="2800" i="1" kern="0" dirty="0">
                <a:solidFill>
                  <a:srgbClr val="222222"/>
                </a:solidFill>
                <a:highlight>
                  <a:srgbClr val="FFFF00"/>
                </a:highlight>
                <a:ea typeface="Wingdings-Regular"/>
                <a:cs typeface="BookAntiqua-Italic"/>
              </a:rPr>
              <a:t>, like seeking refund also, seeking interest also, not to get set-aside whole order, when part of it is favourable. </a:t>
            </a:r>
          </a:p>
          <a:p>
            <a:pPr algn="just"/>
            <a:endParaRPr lang="en-US" sz="2800" b="1" dirty="0">
              <a:solidFill>
                <a:srgbClr val="000000"/>
              </a:solidFill>
              <a:highlight>
                <a:srgbClr val="FFFF00"/>
              </a:highlight>
            </a:endParaRPr>
          </a:p>
          <a:p>
            <a:pPr algn="just"/>
            <a:r>
              <a:rPr lang="en-US" sz="2800" b="1" dirty="0">
                <a:solidFill>
                  <a:srgbClr val="000000"/>
                </a:solidFill>
                <a:highlight>
                  <a:srgbClr val="FFFF00"/>
                </a:highlight>
              </a:rPr>
              <a:t>TELENOR CONSULT AS </a:t>
            </a:r>
            <a:r>
              <a:rPr lang="en-US" sz="2800" i="1" dirty="0">
                <a:solidFill>
                  <a:srgbClr val="000000"/>
                </a:solidFill>
                <a:highlight>
                  <a:srgbClr val="FFFF00"/>
                </a:highlight>
              </a:rPr>
              <a:t>Versus </a:t>
            </a:r>
            <a:r>
              <a:rPr lang="en-US" sz="2800" b="1" dirty="0">
                <a:solidFill>
                  <a:srgbClr val="000000"/>
                </a:solidFill>
                <a:highlight>
                  <a:srgbClr val="FFFF00"/>
                </a:highlight>
              </a:rPr>
              <a:t>COMMISSIONER OF SERVICE TAX (AUDIT-I), DELHI-I </a:t>
            </a:r>
            <a:r>
              <a:rPr lang="en-IN" sz="2800" b="1" dirty="0">
                <a:solidFill>
                  <a:srgbClr val="000000"/>
                </a:solidFill>
                <a:highlight>
                  <a:srgbClr val="FFFF00"/>
                </a:highlight>
              </a:rPr>
              <a:t>019 (24) G.S.T.L. 393 (Tri. - Del.) – </a:t>
            </a:r>
            <a:r>
              <a:rPr lang="en-IN" sz="2800" dirty="0">
                <a:solidFill>
                  <a:srgbClr val="000000"/>
                </a:solidFill>
                <a:highlight>
                  <a:srgbClr val="FFFF00"/>
                </a:highlight>
              </a:rPr>
              <a:t>appeal already filed, leaving ground in the case, which could have been favourable, even provisions of law, and jurisdictional errors were overlooked. The case referred at the hearing stage, and yet won the case, by making out a case by filing written submissions. </a:t>
            </a:r>
            <a:endParaRPr lang="en-IN" sz="2800" b="1" dirty="0">
              <a:solidFill>
                <a:srgbClr val="000000"/>
              </a:solidFill>
              <a:highlight>
                <a:srgbClr val="FFFF00"/>
              </a:highlight>
            </a:endParaRPr>
          </a:p>
          <a:p>
            <a:pPr marL="0" indent="0" algn="just">
              <a:buNone/>
            </a:pPr>
            <a:endParaRPr lang="en-IN" b="1" dirty="0">
              <a:solidFill>
                <a:srgbClr val="000000"/>
              </a:solidFill>
              <a:highlight>
                <a:srgbClr val="FFFF00"/>
              </a:highlight>
            </a:endParaRPr>
          </a:p>
        </p:txBody>
      </p:sp>
    </p:spTree>
    <p:extLst>
      <p:ext uri="{BB962C8B-B14F-4D97-AF65-F5344CB8AC3E}">
        <p14:creationId xmlns:p14="http://schemas.microsoft.com/office/powerpoint/2010/main" val="110341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F324C-C780-2AF4-6FA1-0DD88E646C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27ADD10-6E24-6685-9ECE-1D221A515451}"/>
              </a:ext>
            </a:extLst>
          </p:cNvPr>
          <p:cNvSpPr txBox="1"/>
          <p:nvPr/>
        </p:nvSpPr>
        <p:spPr>
          <a:xfrm>
            <a:off x="427566" y="146186"/>
            <a:ext cx="11184467" cy="6432530"/>
          </a:xfrm>
          <a:prstGeom prst="rect">
            <a:avLst/>
          </a:prstGeom>
          <a:noFill/>
        </p:spPr>
        <p:txBody>
          <a:bodyPr wrap="square">
            <a:spAutoFit/>
          </a:bodyPr>
          <a:lstStyle/>
          <a:p>
            <a:pPr algn="just"/>
            <a:r>
              <a:rPr lang="en-IN" sz="2400" i="1" kern="0" dirty="0">
                <a:solidFill>
                  <a:srgbClr val="FF0000"/>
                </a:solidFill>
                <a:highlight>
                  <a:srgbClr val="FFFF00"/>
                </a:highlight>
                <a:ea typeface="Wingdings-Regular"/>
                <a:cs typeface="BookAntiqua-Italic"/>
              </a:rPr>
              <a:t>Appellate Stage – Drafting of Prayer and also stating facts are very important</a:t>
            </a:r>
          </a:p>
          <a:p>
            <a:pPr algn="just"/>
            <a:endParaRPr lang="en-IN" sz="2400" i="1" kern="0" dirty="0">
              <a:solidFill>
                <a:srgbClr val="222222"/>
              </a:solidFill>
              <a:highlight>
                <a:srgbClr val="FFFF00"/>
              </a:highlight>
              <a:ea typeface="Wingdings-Regular"/>
              <a:cs typeface="BookAntiqua-Italic"/>
            </a:endParaRPr>
          </a:p>
          <a:p>
            <a:pPr algn="just"/>
            <a:r>
              <a:rPr lang="en-IN" sz="2400" i="1" kern="0" dirty="0">
                <a:solidFill>
                  <a:srgbClr val="222222"/>
                </a:solidFill>
                <a:highlight>
                  <a:srgbClr val="FFFF00"/>
                </a:highlight>
                <a:ea typeface="Wingdings-Regular"/>
                <a:cs typeface="BookAntiqua-Italic"/>
              </a:rPr>
              <a:t>prayer - </a:t>
            </a:r>
            <a:r>
              <a:rPr lang="en-IN" sz="2400" i="1" kern="0" dirty="0">
                <a:solidFill>
                  <a:srgbClr val="FF0000"/>
                </a:solidFill>
                <a:highlight>
                  <a:srgbClr val="FFFF00"/>
                </a:highlight>
                <a:ea typeface="Wingdings-Regular"/>
                <a:cs typeface="BookAntiqua-Italic"/>
              </a:rPr>
              <a:t>Prayer clause errors</a:t>
            </a:r>
            <a:r>
              <a:rPr lang="en-IN" sz="2400" i="1" kern="0" dirty="0">
                <a:solidFill>
                  <a:srgbClr val="222222"/>
                </a:solidFill>
                <a:highlight>
                  <a:srgbClr val="FFFF00"/>
                </a:highlight>
                <a:ea typeface="Wingdings-Regular"/>
                <a:cs typeface="BookAntiqua-Italic"/>
              </a:rPr>
              <a:t>, like seeking refund also, seeking interest also, not to get set-aside whole order, when part of it is favourable. </a:t>
            </a:r>
          </a:p>
          <a:p>
            <a:pPr algn="just"/>
            <a:endParaRPr lang="en-US" sz="2400" b="1" dirty="0">
              <a:solidFill>
                <a:srgbClr val="000000"/>
              </a:solidFill>
              <a:highlight>
                <a:srgbClr val="FFFF00"/>
              </a:highlight>
            </a:endParaRPr>
          </a:p>
          <a:p>
            <a:pPr marL="0" indent="0" algn="just">
              <a:buNone/>
            </a:pPr>
            <a:r>
              <a:rPr lang="en-IN" sz="2400" b="1" dirty="0">
                <a:highlight>
                  <a:srgbClr val="FFFF00"/>
                </a:highlight>
              </a:rPr>
              <a:t>Shyam Spectra Private Limited (formerly </a:t>
            </a:r>
            <a:r>
              <a:rPr lang="en-IN" sz="2400" b="1" dirty="0" err="1">
                <a:highlight>
                  <a:srgbClr val="FFFF00"/>
                </a:highlight>
              </a:rPr>
              <a:t>Citycom</a:t>
            </a:r>
            <a:r>
              <a:rPr lang="en-IN" sz="2400" b="1" dirty="0">
                <a:highlight>
                  <a:srgbClr val="FFFF00"/>
                </a:highlight>
              </a:rPr>
              <a:t> Network Private Limited) V Commissioner of Service Tax, Delhi II FINAL ORDER NO. 56196/2024 dated 31.07.2024 – </a:t>
            </a:r>
            <a:r>
              <a:rPr lang="en-IN" sz="2400" dirty="0">
                <a:highlight>
                  <a:srgbClr val="FFFF00"/>
                </a:highlight>
              </a:rPr>
              <a:t>no reply filed, no hearing attended, appeal already filed without with attaching documents like service tax return filed showing exempted service, etc. </a:t>
            </a:r>
            <a:r>
              <a:rPr lang="en-IN" sz="2400" dirty="0">
                <a:solidFill>
                  <a:srgbClr val="000000"/>
                </a:solidFill>
                <a:highlight>
                  <a:srgbClr val="FFFF00"/>
                </a:highlight>
              </a:rPr>
              <a:t>The case referred at the hearing stage, and yet won the case, by making out a case by filing written submissions, as well as additional documents. </a:t>
            </a:r>
          </a:p>
          <a:p>
            <a:pPr marL="0" indent="0" algn="just">
              <a:buNone/>
            </a:pPr>
            <a:endParaRPr lang="en-IN" sz="2400" dirty="0">
              <a:highlight>
                <a:srgbClr val="FFFF00"/>
              </a:highlight>
            </a:endParaRPr>
          </a:p>
          <a:p>
            <a:pPr marL="0" indent="0" algn="just">
              <a:buNone/>
            </a:pPr>
            <a:r>
              <a:rPr lang="en-IN" sz="2400" b="1" dirty="0">
                <a:solidFill>
                  <a:srgbClr val="000000"/>
                </a:solidFill>
                <a:highlight>
                  <a:srgbClr val="FFFF00"/>
                </a:highlight>
              </a:rPr>
              <a:t>Sourav Ganguly v. Commissioner of Central Goods &amp; Service Tax, 2020 SCC </a:t>
            </a:r>
            <a:r>
              <a:rPr lang="en-IN" sz="2400" b="1" dirty="0" err="1">
                <a:solidFill>
                  <a:srgbClr val="000000"/>
                </a:solidFill>
                <a:highlight>
                  <a:srgbClr val="FFFF00"/>
                </a:highlight>
              </a:rPr>
              <a:t>OnLine</a:t>
            </a:r>
            <a:r>
              <a:rPr lang="en-IN" sz="2400" b="1" dirty="0">
                <a:solidFill>
                  <a:srgbClr val="000000"/>
                </a:solidFill>
                <a:highlight>
                  <a:srgbClr val="FFFF00"/>
                </a:highlight>
              </a:rPr>
              <a:t> CESTAT 378 </a:t>
            </a:r>
            <a:r>
              <a:rPr lang="en-IN" sz="2400" dirty="0">
                <a:solidFill>
                  <a:srgbClr val="000000"/>
                </a:solidFill>
                <a:highlight>
                  <a:srgbClr val="FFFF00"/>
                </a:highlight>
              </a:rPr>
              <a:t>(Prayer, of Interest, no ground taken for time barred before Adjudicating Authority, no document attached  facts were known to department. The Appeal was filed, with all relevant documents, and case was also made out a time barred. Interest was also sought.</a:t>
            </a:r>
            <a:r>
              <a:rPr lang="en-IN" sz="2800" dirty="0">
                <a:solidFill>
                  <a:srgbClr val="000000"/>
                </a:solidFill>
                <a:highlight>
                  <a:srgbClr val="FFFF00"/>
                </a:highlight>
              </a:rPr>
              <a:t> </a:t>
            </a:r>
            <a:endParaRPr lang="en-IN" sz="2800" dirty="0">
              <a:highlight>
                <a:srgbClr val="FFFF00"/>
              </a:highlight>
            </a:endParaRPr>
          </a:p>
        </p:txBody>
      </p:sp>
    </p:spTree>
    <p:extLst>
      <p:ext uri="{BB962C8B-B14F-4D97-AF65-F5344CB8AC3E}">
        <p14:creationId xmlns:p14="http://schemas.microsoft.com/office/powerpoint/2010/main" val="287573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C187C7-512D-84E5-FB3D-029C768AB70B}"/>
              </a:ext>
            </a:extLst>
          </p:cNvPr>
          <p:cNvSpPr txBox="1"/>
          <p:nvPr/>
        </p:nvSpPr>
        <p:spPr>
          <a:xfrm>
            <a:off x="518615" y="1205076"/>
            <a:ext cx="11286698" cy="5693866"/>
          </a:xfrm>
          <a:prstGeom prst="rect">
            <a:avLst/>
          </a:prstGeom>
          <a:noFill/>
        </p:spPr>
        <p:txBody>
          <a:bodyPr wrap="square">
            <a:spAutoFit/>
          </a:bodyPr>
          <a:lstStyle/>
          <a:p>
            <a:pPr algn="just"/>
            <a:r>
              <a:rPr lang="en-IN" sz="2800" kern="0" dirty="0">
                <a:effectLst/>
                <a:highlight>
                  <a:srgbClr val="FFFF00"/>
                </a:highlight>
                <a:latin typeface="Times New Roman" panose="02020603050405020304" pitchFamily="18" charset="0"/>
                <a:ea typeface="Times New Roman" panose="02020603050405020304" pitchFamily="18" charset="0"/>
              </a:rPr>
              <a:t>No power to remand back -</a:t>
            </a:r>
            <a:r>
              <a:rPr lang="en-IN" sz="2800" kern="0" dirty="0">
                <a:effectLs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confirming, modifying or annulling the decision or order appealed against but shall not refer the case back to the adjudicating authority that passed the said decision or order</a:t>
            </a:r>
            <a:r>
              <a:rPr lang="en-IN" sz="2800" kern="0" dirty="0">
                <a:latin typeface="Times New Roman" panose="02020603050405020304" pitchFamily="18" charset="0"/>
                <a:ea typeface="Times New Roman" panose="02020603050405020304" pitchFamily="18" charset="0"/>
              </a:rPr>
              <a:t>. </a:t>
            </a:r>
            <a:r>
              <a:rPr lang="en-IN" sz="2800" kern="0" dirty="0">
                <a:solidFill>
                  <a:srgbClr val="FF0000"/>
                </a:solidFill>
                <a:latin typeface="Times New Roman" panose="02020603050405020304" pitchFamily="18" charset="0"/>
                <a:ea typeface="Times New Roman" panose="02020603050405020304" pitchFamily="18" charset="0"/>
              </a:rPr>
              <a:t> Allahabad High Cout has held that the Appellate Authority has no power of remand the matter to the Adjudicating Authority.  </a:t>
            </a:r>
          </a:p>
          <a:p>
            <a:pPr algn="just"/>
            <a:r>
              <a:rPr lang="en-IN" sz="2800" kern="0" dirty="0">
                <a:solidFill>
                  <a:srgbClr val="FF0000"/>
                </a:solidFill>
                <a:latin typeface="Times New Roman" panose="02020603050405020304" pitchFamily="18" charset="0"/>
                <a:ea typeface="Times New Roman" panose="02020603050405020304" pitchFamily="18" charset="0"/>
              </a:rPr>
              <a:t>2024: AHC: 16550-DB  Writ Tax No. 1417 of 2023 in M/s </a:t>
            </a:r>
            <a:r>
              <a:rPr lang="en-IN" sz="2800" kern="0" dirty="0" err="1">
                <a:solidFill>
                  <a:srgbClr val="FF0000"/>
                </a:solidFill>
                <a:latin typeface="Times New Roman" panose="02020603050405020304" pitchFamily="18" charset="0"/>
                <a:ea typeface="Times New Roman" panose="02020603050405020304" pitchFamily="18" charset="0"/>
              </a:rPr>
              <a:t>Krons</a:t>
            </a:r>
            <a:r>
              <a:rPr lang="en-IN" sz="2800" kern="0" dirty="0">
                <a:solidFill>
                  <a:srgbClr val="FF0000"/>
                </a:solidFill>
                <a:latin typeface="Times New Roman" panose="02020603050405020304" pitchFamily="18" charset="0"/>
                <a:ea typeface="Times New Roman" panose="02020603050405020304" pitchFamily="18" charset="0"/>
              </a:rPr>
              <a:t> Solutions India </a:t>
            </a:r>
            <a:r>
              <a:rPr lang="en-IN" sz="2800" kern="0" dirty="0" err="1">
                <a:solidFill>
                  <a:srgbClr val="FF0000"/>
                </a:solidFill>
                <a:latin typeface="Times New Roman" panose="02020603050405020304" pitchFamily="18" charset="0"/>
                <a:ea typeface="Times New Roman" panose="02020603050405020304" pitchFamily="18" charset="0"/>
              </a:rPr>
              <a:t>Pvt.</a:t>
            </a:r>
            <a:r>
              <a:rPr lang="en-IN" sz="2800" kern="0" dirty="0">
                <a:solidFill>
                  <a:srgbClr val="FF0000"/>
                </a:solidFill>
                <a:latin typeface="Times New Roman" panose="02020603050405020304" pitchFamily="18" charset="0"/>
                <a:ea typeface="Times New Roman" panose="02020603050405020304" pitchFamily="18" charset="0"/>
              </a:rPr>
              <a:t> Ltd.  V UOI &amp; Ors. – held that “7…. Any doubt in that regard has been clarified by the legislature itself by stating that the appeal authority shall not refer the </a:t>
            </a:r>
            <a:r>
              <a:rPr lang="en-IN" sz="2800" kern="0" dirty="0" err="1">
                <a:solidFill>
                  <a:srgbClr val="FF0000"/>
                </a:solidFill>
                <a:latin typeface="Times New Roman" panose="02020603050405020304" pitchFamily="18" charset="0"/>
                <a:ea typeface="Times New Roman" panose="02020603050405020304" pitchFamily="18" charset="0"/>
              </a:rPr>
              <a:t>mattte</a:t>
            </a:r>
            <a:r>
              <a:rPr lang="en-IN" sz="2800" kern="0" dirty="0">
                <a:solidFill>
                  <a:srgbClr val="FF0000"/>
                </a:solidFill>
                <a:latin typeface="Times New Roman" panose="02020603050405020304" pitchFamily="18" charset="0"/>
                <a:ea typeface="Times New Roman" panose="02020603050405020304" pitchFamily="18" charset="0"/>
              </a:rPr>
              <a:t> back to the adjudicating authority” </a:t>
            </a:r>
            <a:r>
              <a:rPr lang="en-IN" sz="2800" dirty="0" err="1">
                <a:solidFill>
                  <a:srgbClr val="000000"/>
                </a:solidFill>
                <a:effectLst/>
                <a:latin typeface="Times New Roman" panose="02020603050405020304" pitchFamily="18" charset="0"/>
                <a:ea typeface="Times New Roman" panose="02020603050405020304" pitchFamily="18" charset="0"/>
              </a:rPr>
              <a:t>Tvl</a:t>
            </a:r>
            <a:r>
              <a:rPr lang="en-IN" sz="2800" dirty="0">
                <a:solidFill>
                  <a:srgbClr val="000000"/>
                </a:solidFill>
                <a:effectLst/>
                <a:latin typeface="Times New Roman" panose="02020603050405020304" pitchFamily="18" charset="0"/>
                <a:ea typeface="Times New Roman" panose="02020603050405020304" pitchFamily="18" charset="0"/>
              </a:rPr>
              <a:t>. Shivam Steels v Assistant Commissioner (ST)(FAC), in W. P.No.15335 of 2024</a:t>
            </a:r>
            <a:r>
              <a:rPr lang="en-IN" sz="2800" dirty="0">
                <a:effectLst/>
              </a:rPr>
              <a:t> .</a:t>
            </a:r>
          </a:p>
          <a:p>
            <a:pPr algn="just"/>
            <a:endParaRPr lang="en-IN" sz="2800" kern="0" dirty="0">
              <a:solidFill>
                <a:srgbClr val="FF0000"/>
              </a:solidFill>
              <a:latin typeface="Times New Roman" panose="02020603050405020304" pitchFamily="18" charset="0"/>
              <a:ea typeface="Times New Roman" panose="02020603050405020304" pitchFamily="18" charset="0"/>
            </a:endParaRPr>
          </a:p>
          <a:p>
            <a:pPr algn="just"/>
            <a:r>
              <a:rPr lang="en-IN" sz="2800" kern="0" dirty="0">
                <a:solidFill>
                  <a:srgbClr val="00B0F0"/>
                </a:solidFill>
                <a:highlight>
                  <a:srgbClr val="FFFF00"/>
                </a:highlight>
                <a:latin typeface="Times New Roman" panose="02020603050405020304" pitchFamily="18" charset="0"/>
                <a:ea typeface="Times New Roman" panose="02020603050405020304" pitchFamily="18" charset="0"/>
              </a:rPr>
              <a:t>Anand and Anand v UOI WRIT PETITION TAX NO. 1263 OF 2023 pending before the Allahabad High Court. </a:t>
            </a:r>
          </a:p>
        </p:txBody>
      </p:sp>
      <p:sp>
        <p:nvSpPr>
          <p:cNvPr id="4" name="Title 1">
            <a:extLst>
              <a:ext uri="{FF2B5EF4-FFF2-40B4-BE49-F238E27FC236}">
                <a16:creationId xmlns:a16="http://schemas.microsoft.com/office/drawing/2014/main" id="{7452C37A-1237-5400-A0B8-9AB74ACDEF61}"/>
              </a:ext>
            </a:extLst>
          </p:cNvPr>
          <p:cNvSpPr txBox="1">
            <a:spLocks/>
          </p:cNvSpPr>
          <p:nvPr/>
        </p:nvSpPr>
        <p:spPr>
          <a:xfrm>
            <a:off x="368490" y="221917"/>
            <a:ext cx="11573301" cy="1029802"/>
          </a:xfrm>
          <a:prstGeom prst="rect">
            <a:avLst/>
          </a:prstGeom>
        </p:spPr>
        <p:txBody>
          <a:bodyPr/>
          <a:lst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anose="020B0606020104020203" pitchFamily="34" charset="0"/>
              </a:defRPr>
            </a:lvl2pPr>
            <a:lvl3pPr algn="l" rtl="0" fontAlgn="base">
              <a:lnSpc>
                <a:spcPct val="80000"/>
              </a:lnSpc>
              <a:spcBef>
                <a:spcPct val="0"/>
              </a:spcBef>
              <a:spcAft>
                <a:spcPct val="0"/>
              </a:spcAft>
              <a:defRPr sz="5000">
                <a:solidFill>
                  <a:srgbClr val="0D0D0D"/>
                </a:solidFill>
                <a:latin typeface="Tw Cen MT Condensed" panose="020B0606020104020203" pitchFamily="34" charset="0"/>
              </a:defRPr>
            </a:lvl3pPr>
            <a:lvl4pPr algn="l" rtl="0" fontAlgn="base">
              <a:lnSpc>
                <a:spcPct val="80000"/>
              </a:lnSpc>
              <a:spcBef>
                <a:spcPct val="0"/>
              </a:spcBef>
              <a:spcAft>
                <a:spcPct val="0"/>
              </a:spcAft>
              <a:defRPr sz="5000">
                <a:solidFill>
                  <a:srgbClr val="0D0D0D"/>
                </a:solidFill>
                <a:latin typeface="Tw Cen MT Condensed" panose="020B0606020104020203" pitchFamily="34" charset="0"/>
              </a:defRPr>
            </a:lvl4pPr>
            <a:lvl5pPr algn="l" rtl="0" fontAlgn="base">
              <a:lnSpc>
                <a:spcPct val="80000"/>
              </a:lnSpc>
              <a:spcBef>
                <a:spcPct val="0"/>
              </a:spcBef>
              <a:spcAft>
                <a:spcPct val="0"/>
              </a:spcAft>
              <a:defRPr sz="50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50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50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50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5000">
                <a:solidFill>
                  <a:srgbClr val="0D0D0D"/>
                </a:solidFill>
                <a:latin typeface="Tw Cen MT Condensed" panose="020B0606020104020203" pitchFamily="34" charset="0"/>
              </a:defRPr>
            </a:lvl9pPr>
          </a:lstStyle>
          <a:p>
            <a:pPr algn="ctr" defTabSz="914400"/>
            <a:r>
              <a:rPr lang="en-US" sz="2800" dirty="0">
                <a:solidFill>
                  <a:srgbClr val="FF0000"/>
                </a:solidFill>
              </a:rPr>
              <a:t>Section 107 (11) –can appellant authority remand back the matter- No. </a:t>
            </a:r>
          </a:p>
        </p:txBody>
      </p:sp>
    </p:spTree>
    <p:extLst>
      <p:ext uri="{BB962C8B-B14F-4D97-AF65-F5344CB8AC3E}">
        <p14:creationId xmlns:p14="http://schemas.microsoft.com/office/powerpoint/2010/main" val="1783219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3839</TotalTime>
  <Words>6727</Words>
  <Application>Microsoft Macintosh PowerPoint</Application>
  <PresentationFormat>Widescreen</PresentationFormat>
  <Paragraphs>243</Paragraphs>
  <Slides>38</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38</vt:i4>
      </vt:variant>
    </vt:vector>
  </HeadingPairs>
  <TitlesOfParts>
    <vt:vector size="55" baseType="lpstr">
      <vt:lpstr>Arial</vt:lpstr>
      <vt:lpstr>Arial Black</vt:lpstr>
      <vt:lpstr>Bookman Old Style</vt:lpstr>
      <vt:lpstr>Calibri</vt:lpstr>
      <vt:lpstr>Open Sans</vt:lpstr>
      <vt:lpstr>Poppins</vt:lpstr>
      <vt:lpstr>Symbol</vt:lpstr>
      <vt:lpstr>Times</vt:lpstr>
      <vt:lpstr>Times New Roman</vt:lpstr>
      <vt:lpstr>Times-Bold</vt:lpstr>
      <vt:lpstr>Tw Cen MT</vt:lpstr>
      <vt:lpstr>Tw Cen MT Condensed</vt:lpstr>
      <vt:lpstr>Verdana</vt:lpstr>
      <vt:lpstr>Wingdings</vt:lpstr>
      <vt:lpstr>Wingdings 3</vt:lpstr>
      <vt:lpstr>Wingdings-Regular</vt:lpstr>
      <vt:lpstr>Integral</vt:lpstr>
      <vt:lpstr>Topic – “art of handling litigation under gst” ICAI, WIRC, RAJKOT BRANCH  Saturday, 2nd August 2054 – 09:30 aM – 12:30 PM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Whether CASH CAN BE SEIZUED DURING SEARCH? No. </vt:lpstr>
      <vt:lpstr>Show cause notice - checks and safeguards </vt:lpstr>
      <vt:lpstr>SCRUTINY OF RETURN SIGNIFICANCE IN LAW AND SUBSEQUENT PROCEEDING BY OTHER OFFICERS AND THE SHOW CAUSE NOTICE</vt:lpstr>
      <vt:lpstr>SCRUTINY OF RETURN SIGNIFICANCE IN LAW AND SUBSEQUENT PROCEEDING BY OTHER OFFICERS AND THE SHOW CAUSE NOTICE</vt:lpstr>
      <vt:lpstr>SCRUTINY OF RETURN SIGNIFICANCE IN LAW AND SUBSEQUENT PROCEEDING BY OTHER OFFICERS AND THE SHOW CAUSE NOTICE</vt:lpstr>
      <vt:lpstr>SCRUTINY OF RETURN SIGNIFICANCE IN LAW AND SUBSEQUENT PROCEEDING BY OTHER OFFICERS AND THE SHOW CAUSE NOTICE</vt:lpstr>
      <vt:lpstr>PowerPoint Presentation</vt:lpstr>
      <vt:lpstr>Section 74. Determination of tax not paid or short paid or erroneously refunded or input tax   credit wrongly availed or utilised by reason of fraud or any wilful-misstatement or   suppression of facts.—</vt:lpstr>
      <vt:lpstr>Audit by department, its SIGNIFICANCE IN LAW AND SUBSEQUENT PROCEEDING BY OTHER OFFICERS AND THE SHOW CAUSE NOTICE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double penalty for same act/ omission [like penalty under section 122(2) and section 74(1) /74A(5).</vt:lpstr>
      <vt:lpstr>double penalty for same act/ omission [like penalty under section 122(2) and section 74(1) /74A(5).</vt:lpstr>
      <vt:lpstr>double penalty for same act/ omission [like penalty under section 122(2) and section 74(1)/74A(5).</vt:lpstr>
      <vt:lpstr>Patanjali Ayurved Ltd. v UOI (2025) 31 Centax 18 (All.)  </vt:lpstr>
      <vt:lpstr>Patanjali Ayurved Ltd. v UOI (2025) 31 Centax 18 (All.)  </vt:lpstr>
      <vt:lpstr>Patanjali Ayurved Ltd. v UOI (2025) 31 Centax 18 (All.)  </vt:lpstr>
      <vt:lpstr>Delhi HIGH court TO EXAMINE THE ISSUE</vt:lpstr>
      <vt:lpstr>during Search, Goods seized – can such action be challenged in court - YES. </vt:lpstr>
      <vt:lpstr>Thanks to 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CONTROVERSIES UNDER GST</dc:title>
  <dc:creator>PC3</dc:creator>
  <cp:lastModifiedBy>JK MITTAL</cp:lastModifiedBy>
  <cp:revision>139</cp:revision>
  <dcterms:created xsi:type="dcterms:W3CDTF">2019-12-10T11:24:04Z</dcterms:created>
  <dcterms:modified xsi:type="dcterms:W3CDTF">2025-08-02T05:24:00Z</dcterms:modified>
</cp:coreProperties>
</file>