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44"/>
  </p:notesMasterIdLst>
  <p:sldIdLst>
    <p:sldId id="3187" r:id="rId2"/>
    <p:sldId id="297" r:id="rId3"/>
    <p:sldId id="1016" r:id="rId4"/>
    <p:sldId id="517" r:id="rId5"/>
    <p:sldId id="3203" r:id="rId6"/>
    <p:sldId id="3204" r:id="rId7"/>
    <p:sldId id="3194" r:id="rId8"/>
    <p:sldId id="3181" r:id="rId9"/>
    <p:sldId id="258" r:id="rId10"/>
    <p:sldId id="262" r:id="rId11"/>
    <p:sldId id="259" r:id="rId12"/>
    <p:sldId id="276" r:id="rId13"/>
    <p:sldId id="264" r:id="rId14"/>
    <p:sldId id="272" r:id="rId15"/>
    <p:sldId id="269" r:id="rId16"/>
    <p:sldId id="270" r:id="rId17"/>
    <p:sldId id="3195" r:id="rId18"/>
    <p:sldId id="282" r:id="rId19"/>
    <p:sldId id="257" r:id="rId20"/>
    <p:sldId id="3196" r:id="rId21"/>
    <p:sldId id="263" r:id="rId22"/>
    <p:sldId id="260" r:id="rId23"/>
    <p:sldId id="279" r:id="rId24"/>
    <p:sldId id="281" r:id="rId25"/>
    <p:sldId id="280" r:id="rId26"/>
    <p:sldId id="283" r:id="rId27"/>
    <p:sldId id="284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3197" r:id="rId36"/>
    <p:sldId id="3198" r:id="rId37"/>
    <p:sldId id="3199" r:id="rId38"/>
    <p:sldId id="3200" r:id="rId39"/>
    <p:sldId id="3201" r:id="rId40"/>
    <p:sldId id="3202" r:id="rId41"/>
    <p:sldId id="295" r:id="rId42"/>
    <p:sldId id="274" r:id="rId43"/>
  </p:sldIdLst>
  <p:sldSz cx="18288000" cy="10287000"/>
  <p:notesSz cx="6858000" cy="9144000"/>
  <p:embeddedFontLs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Lato" panose="020B0604020202020204" charset="0"/>
      <p:regular r:id="rId49"/>
      <p:bold r:id="rId50"/>
      <p:italic r:id="rId51"/>
      <p:boldItalic r:id="rId52"/>
    </p:embeddedFont>
    <p:embeddedFont>
      <p:font typeface="Alatsi" panose="020B0604020202020204" charset="0"/>
      <p:regular r:id="rId53"/>
    </p:embeddedFont>
    <p:embeddedFont>
      <p:font typeface="Trebuchet MS" panose="020B0603020202020204" pitchFamily="34" charset="0"/>
      <p:regular r:id="rId54"/>
      <p:bold r:id="rId55"/>
      <p:italic r:id="rId56"/>
      <p:boldItalic r:id="rId57"/>
    </p:embeddedFont>
    <p:embeddedFont>
      <p:font typeface="Verdana" panose="020B0604030504040204" pitchFamily="34" charset="0"/>
      <p:regular r:id="rId58"/>
      <p:bold r:id="rId59"/>
      <p:italic r:id="rId60"/>
      <p:boldItalic r:id="rId61"/>
    </p:embeddedFont>
    <p:embeddedFont>
      <p:font typeface="Roboto" panose="020B0604020202020204" charset="0"/>
      <p:regular r:id="rId62"/>
      <p:bold r:id="rId63"/>
      <p:italic r:id="rId64"/>
      <p:boldItalic r:id="rId6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gha Gajjar" initials="MG" lastIdx="1" clrIdx="0">
    <p:extLst>
      <p:ext uri="{19B8F6BF-5375-455C-9EA6-DF929625EA0E}">
        <p15:presenceInfo xmlns:p15="http://schemas.microsoft.com/office/powerpoint/2012/main" userId="e19b7d5ebd6fb58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0756B2E-55B6-4BF9-80E0-522CD753510A}">
  <a:tblStyle styleId="{20756B2E-55B6-4BF9-80E0-522CD753510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283878D-19C3-44F3-9076-1435941ABC47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3" autoAdjust="0"/>
  </p:normalViewPr>
  <p:slideViewPr>
    <p:cSldViewPr snapToGrid="0">
      <p:cViewPr varScale="1">
        <p:scale>
          <a:sx n="45" d="100"/>
          <a:sy n="45" d="100"/>
        </p:scale>
        <p:origin x="8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63" Type="http://schemas.openxmlformats.org/officeDocument/2006/relationships/font" Target="fonts/font19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66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font" Target="fonts/font17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64" Type="http://schemas.openxmlformats.org/officeDocument/2006/relationships/font" Target="fonts/font20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59" Type="http://schemas.openxmlformats.org/officeDocument/2006/relationships/font" Target="fonts/font15.fntdata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0.fntdata"/><Relationship Id="rId62" Type="http://schemas.openxmlformats.org/officeDocument/2006/relationships/font" Target="fonts/font18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font" Target="fonts/font16.fntdata"/><Relationship Id="rId65" Type="http://schemas.openxmlformats.org/officeDocument/2006/relationships/font" Target="fonts/font2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6.fntdata"/><Relationship Id="rId55" Type="http://schemas.openxmlformats.org/officeDocument/2006/relationships/font" Target="fonts/font11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9590084237892961E-2"/>
          <c:y val="2.4337686692846645E-2"/>
          <c:w val="0.89729463896667794"/>
          <c:h val="0.766946440176160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Funding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cat>
            <c:strRef>
              <c:f>Sheet1!$A$2:$A$5</c:f>
              <c:strCache>
                <c:ptCount val="3"/>
                <c:pt idx="0">
                  <c:v>USA</c:v>
                </c:pt>
                <c:pt idx="1">
                  <c:v>China</c:v>
                </c:pt>
                <c:pt idx="2">
                  <c:v>India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1.1000000000000001</c:v>
                </c:pt>
                <c:pt idx="1">
                  <c:v>0.624</c:v>
                </c:pt>
                <c:pt idx="2">
                  <c:v>0.112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BF-46F7-95B9-E85BB2E402E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CAGR</c:v>
                </c:pt>
              </c:strCache>
            </c:strRef>
          </c:tx>
          <c:spPr>
            <a:solidFill>
              <a:schemeClr val="accent2"/>
            </a:solidFill>
            <a:ln w="19050">
              <a:solidFill>
                <a:schemeClr val="lt1"/>
              </a:solidFill>
            </a:ln>
            <a:effectLst/>
          </c:spPr>
          <c:invertIfNegative val="0"/>
          <c:cat>
            <c:strRef>
              <c:f>Sheet1!$A$2:$A$5</c:f>
              <c:strCache>
                <c:ptCount val="3"/>
                <c:pt idx="0">
                  <c:v>USA</c:v>
                </c:pt>
                <c:pt idx="1">
                  <c:v>China</c:v>
                </c:pt>
                <c:pt idx="2">
                  <c:v>India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0">
                  <c:v>0.33</c:v>
                </c:pt>
                <c:pt idx="1">
                  <c:v>0.12</c:v>
                </c:pt>
                <c:pt idx="2">
                  <c:v>0.49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1BF-46F7-95B9-E85BB2E402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87322560"/>
        <c:axId val="1487322976"/>
      </c:barChart>
      <c:catAx>
        <c:axId val="14873225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87322976"/>
        <c:crosses val="autoZero"/>
        <c:auto val="1"/>
        <c:lblAlgn val="ctr"/>
        <c:lblOffset val="100"/>
        <c:noMultiLvlLbl val="0"/>
      </c:catAx>
      <c:valAx>
        <c:axId val="1487322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87322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22e83361355_0_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g22e83361355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c21d3f5a00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1c21d3f5a00_0_10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g1c21d3f5a00_0_10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c21d3f5a00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1c21d3f5a00_0_1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g1c21d3f5a00_0_1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22e83361355_0_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g22e83361355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3c20ad2e92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g23c20ad2e92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>
          <a:extLst>
            <a:ext uri="{FF2B5EF4-FFF2-40B4-BE49-F238E27FC236}">
              <a16:creationId xmlns:a16="http://schemas.microsoft.com/office/drawing/2014/main" id="{ADFA11F7-999A-3328-4864-1266107B7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3c20ad2e92_0_347:notes">
            <a:extLst>
              <a:ext uri="{FF2B5EF4-FFF2-40B4-BE49-F238E27FC236}">
                <a16:creationId xmlns:a16="http://schemas.microsoft.com/office/drawing/2014/main" id="{CE66FE0A-D956-E18C-66FB-26A054BF0E6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g23c20ad2e92_0_347:notes">
            <a:extLst>
              <a:ext uri="{FF2B5EF4-FFF2-40B4-BE49-F238E27FC236}">
                <a16:creationId xmlns:a16="http://schemas.microsoft.com/office/drawing/2014/main" id="{E7925885-29A3-022E-D79E-053CF025F72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120887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3c20ad2e92_0_3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g23c20ad2e92_0_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3c20ad2e92_0_3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g23c20ad2e92_0_3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:notes"/>
          <p:cNvSpPr txBox="1">
            <a:spLocks noGrp="1"/>
          </p:cNvSpPr>
          <p:nvPr>
            <p:ph type="body" idx="1"/>
          </p:nvPr>
        </p:nvSpPr>
        <p:spPr>
          <a:xfrm>
            <a:off x="923608" y="3301286"/>
            <a:ext cx="7388860" cy="31275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50" name="Google Shape;15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01875" y="520700"/>
            <a:ext cx="4633913" cy="26066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349344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3c20ad2e92_0_483:notes"/>
          <p:cNvSpPr txBox="1">
            <a:spLocks noGrp="1"/>
          </p:cNvSpPr>
          <p:nvPr>
            <p:ph type="body" idx="1"/>
          </p:nvPr>
        </p:nvSpPr>
        <p:spPr>
          <a:xfrm>
            <a:off x="923608" y="3301286"/>
            <a:ext cx="7388860" cy="31275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207" name="Google Shape;207;g23c20ad2e92_0_4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01875" y="520700"/>
            <a:ext cx="4633913" cy="26066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36022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/>
              <a:t>https://inc42.com/datalab/presenting-the-state-of-indian-startup-ecosystem-report-2020/#:~:text=As%20per%20our%20analysis%2C%20till,849)%20are%20venture%20capital%20firms.%E2%80%8Bhttps://yourstory.com/2020/07/startup-incubation-advisories-rise-impact-trends-covid-19#:~:text=startup%20growth%20puzzle.-,The%20number%20of%20incubators%20is%20considered%20as%20a%20good%20indicator,has%20over%20500%20startup%20incubators.</a:t>
            </a:r>
          </a:p>
        </p:txBody>
      </p:sp>
    </p:spTree>
    <p:extLst>
      <p:ext uri="{BB962C8B-B14F-4D97-AF65-F5344CB8AC3E}">
        <p14:creationId xmlns:p14="http://schemas.microsoft.com/office/powerpoint/2010/main" val="14765512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23c20ad2e92_0_468:notes"/>
          <p:cNvSpPr txBox="1">
            <a:spLocks noGrp="1"/>
          </p:cNvSpPr>
          <p:nvPr>
            <p:ph type="body" idx="1"/>
          </p:nvPr>
        </p:nvSpPr>
        <p:spPr>
          <a:xfrm>
            <a:off x="923608" y="3301286"/>
            <a:ext cx="7388860" cy="31275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221" name="Google Shape;221;g23c20ad2e92_0_4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01875" y="520700"/>
            <a:ext cx="4633913" cy="26066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327019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2eb72bfa206_0_48:notes"/>
          <p:cNvSpPr txBox="1">
            <a:spLocks noGrp="1"/>
          </p:cNvSpPr>
          <p:nvPr>
            <p:ph type="body" idx="1"/>
          </p:nvPr>
        </p:nvSpPr>
        <p:spPr>
          <a:xfrm>
            <a:off x="923608" y="3301286"/>
            <a:ext cx="7388860" cy="31275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303" name="Google Shape;303;g2eb72bfa206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01875" y="520700"/>
            <a:ext cx="4633913" cy="26066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682884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3c20ad2e92_0_414:notes"/>
          <p:cNvSpPr txBox="1">
            <a:spLocks noGrp="1"/>
          </p:cNvSpPr>
          <p:nvPr>
            <p:ph type="body" idx="1"/>
          </p:nvPr>
        </p:nvSpPr>
        <p:spPr>
          <a:xfrm>
            <a:off x="923608" y="3301286"/>
            <a:ext cx="7388860" cy="31275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247" name="Google Shape;247;g23c20ad2e92_0_4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00288" y="520700"/>
            <a:ext cx="4635500" cy="26066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141098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eb72bfa206_0_38:notes"/>
          <p:cNvSpPr txBox="1">
            <a:spLocks noGrp="1"/>
          </p:cNvSpPr>
          <p:nvPr>
            <p:ph type="body" idx="1"/>
          </p:nvPr>
        </p:nvSpPr>
        <p:spPr>
          <a:xfrm>
            <a:off x="923608" y="3301286"/>
            <a:ext cx="7388860" cy="31275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314" name="Google Shape;314;g2eb72bfa206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01875" y="520700"/>
            <a:ext cx="4633913" cy="26066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210555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2eb72bfa206_4_0:notes"/>
          <p:cNvSpPr txBox="1">
            <a:spLocks noGrp="1"/>
          </p:cNvSpPr>
          <p:nvPr>
            <p:ph type="body" idx="1"/>
          </p:nvPr>
        </p:nvSpPr>
        <p:spPr>
          <a:xfrm>
            <a:off x="923608" y="3301286"/>
            <a:ext cx="7388860" cy="31275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326" name="Google Shape;326;g2eb72bfa206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01875" y="520700"/>
            <a:ext cx="4633913" cy="26066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210203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2eb72bfa206_16_0:notes"/>
          <p:cNvSpPr txBox="1">
            <a:spLocks noGrp="1"/>
          </p:cNvSpPr>
          <p:nvPr>
            <p:ph type="body" idx="1"/>
          </p:nvPr>
        </p:nvSpPr>
        <p:spPr>
          <a:xfrm>
            <a:off x="923608" y="3301286"/>
            <a:ext cx="7388860" cy="31275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348" name="Google Shape;348;g2eb72bfa206_16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00288" y="520700"/>
            <a:ext cx="4635500" cy="26066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907667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2eb72bfa206_5_0:notes"/>
          <p:cNvSpPr txBox="1">
            <a:spLocks noGrp="1"/>
          </p:cNvSpPr>
          <p:nvPr>
            <p:ph type="body" idx="1"/>
          </p:nvPr>
        </p:nvSpPr>
        <p:spPr>
          <a:xfrm>
            <a:off x="923608" y="3301286"/>
            <a:ext cx="7388860" cy="31275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361" name="Google Shape;361;g2eb72bfa206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01875" y="520700"/>
            <a:ext cx="4633913" cy="26066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165625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2eb72bfa206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01875" y="520700"/>
            <a:ext cx="4633913" cy="26066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6" name="Google Shape;376;g2eb72bfa206_0_190:notes"/>
          <p:cNvSpPr txBox="1">
            <a:spLocks noGrp="1"/>
          </p:cNvSpPr>
          <p:nvPr>
            <p:ph type="body" idx="1"/>
          </p:nvPr>
        </p:nvSpPr>
        <p:spPr>
          <a:xfrm>
            <a:off x="923608" y="3301286"/>
            <a:ext cx="7388860" cy="3127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682044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21f10ae7f1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00288" y="520700"/>
            <a:ext cx="4635500" cy="26066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21f10ae7f12_0_0:notes"/>
          <p:cNvSpPr txBox="1">
            <a:spLocks noGrp="1"/>
          </p:cNvSpPr>
          <p:nvPr>
            <p:ph type="body" idx="1"/>
          </p:nvPr>
        </p:nvSpPr>
        <p:spPr>
          <a:xfrm>
            <a:off x="923608" y="3301286"/>
            <a:ext cx="7388860" cy="31275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13288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2eb72bfa206_13_0:notes"/>
          <p:cNvSpPr txBox="1">
            <a:spLocks noGrp="1"/>
          </p:cNvSpPr>
          <p:nvPr>
            <p:ph type="body" idx="1"/>
          </p:nvPr>
        </p:nvSpPr>
        <p:spPr>
          <a:xfrm>
            <a:off x="923608" y="3301286"/>
            <a:ext cx="7388860" cy="31275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387" name="Google Shape;387;g2eb72bfa206_1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01875" y="520700"/>
            <a:ext cx="4633913" cy="26066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703571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>
          <a:extLst>
            <a:ext uri="{FF2B5EF4-FFF2-40B4-BE49-F238E27FC236}">
              <a16:creationId xmlns:a16="http://schemas.microsoft.com/office/drawing/2014/main" id="{C60E6480-D11F-279A-EA03-83C00C316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7:notes">
            <a:extLst>
              <a:ext uri="{FF2B5EF4-FFF2-40B4-BE49-F238E27FC236}">
                <a16:creationId xmlns:a16="http://schemas.microsoft.com/office/drawing/2014/main" id="{4C62AB6E-834F-5D32-48F0-4C611BF3D87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7:notes">
            <a:extLst>
              <a:ext uri="{FF2B5EF4-FFF2-40B4-BE49-F238E27FC236}">
                <a16:creationId xmlns:a16="http://schemas.microsoft.com/office/drawing/2014/main" id="{5C866C53-33DF-E921-1FFD-6E97245C9B7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348973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>
          <a:extLst>
            <a:ext uri="{FF2B5EF4-FFF2-40B4-BE49-F238E27FC236}">
              <a16:creationId xmlns:a16="http://schemas.microsoft.com/office/drawing/2014/main" id="{CAE2A386-458D-E55D-36D2-83C8BAC9A9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7:notes">
            <a:extLst>
              <a:ext uri="{FF2B5EF4-FFF2-40B4-BE49-F238E27FC236}">
                <a16:creationId xmlns:a16="http://schemas.microsoft.com/office/drawing/2014/main" id="{B8485522-41A5-5AE1-532B-BEBB5D23934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7:notes">
            <a:extLst>
              <a:ext uri="{FF2B5EF4-FFF2-40B4-BE49-F238E27FC236}">
                <a16:creationId xmlns:a16="http://schemas.microsoft.com/office/drawing/2014/main" id="{72D618F5-5894-1D6E-0C8C-06647277F59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9857288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>
          <a:extLst>
            <a:ext uri="{FF2B5EF4-FFF2-40B4-BE49-F238E27FC236}">
              <a16:creationId xmlns:a16="http://schemas.microsoft.com/office/drawing/2014/main" id="{887FB025-6DE3-0FE4-CD17-42F5A1ED77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7:notes">
            <a:extLst>
              <a:ext uri="{FF2B5EF4-FFF2-40B4-BE49-F238E27FC236}">
                <a16:creationId xmlns:a16="http://schemas.microsoft.com/office/drawing/2014/main" id="{0636B958-37E1-FE2D-08F4-AB2F96C0F8E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7:notes">
            <a:extLst>
              <a:ext uri="{FF2B5EF4-FFF2-40B4-BE49-F238E27FC236}">
                <a16:creationId xmlns:a16="http://schemas.microsoft.com/office/drawing/2014/main" id="{84E3001F-2E9D-707E-3B99-0D1FAC7011B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6372132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>
          <a:extLst>
            <a:ext uri="{FF2B5EF4-FFF2-40B4-BE49-F238E27FC236}">
              <a16:creationId xmlns:a16="http://schemas.microsoft.com/office/drawing/2014/main" id="{E32D189F-E496-0330-951E-E9BD203A61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7:notes">
            <a:extLst>
              <a:ext uri="{FF2B5EF4-FFF2-40B4-BE49-F238E27FC236}">
                <a16:creationId xmlns:a16="http://schemas.microsoft.com/office/drawing/2014/main" id="{1B34F641-7207-F96D-CD3F-171BD3AEAA3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7:notes">
            <a:extLst>
              <a:ext uri="{FF2B5EF4-FFF2-40B4-BE49-F238E27FC236}">
                <a16:creationId xmlns:a16="http://schemas.microsoft.com/office/drawing/2014/main" id="{F213C16E-8283-0D99-A11A-107EEBDB9CB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9578775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>
          <a:extLst>
            <a:ext uri="{FF2B5EF4-FFF2-40B4-BE49-F238E27FC236}">
              <a16:creationId xmlns:a16="http://schemas.microsoft.com/office/drawing/2014/main" id="{B56522E0-0992-F1D2-9D56-E8DD18B246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7:notes">
            <a:extLst>
              <a:ext uri="{FF2B5EF4-FFF2-40B4-BE49-F238E27FC236}">
                <a16:creationId xmlns:a16="http://schemas.microsoft.com/office/drawing/2014/main" id="{B64D8A65-C6D3-FE23-A632-59DF6D8D262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7:notes">
            <a:extLst>
              <a:ext uri="{FF2B5EF4-FFF2-40B4-BE49-F238E27FC236}">
                <a16:creationId xmlns:a16="http://schemas.microsoft.com/office/drawing/2014/main" id="{B84E9159-C4C4-4B27-E866-2F31B3C501A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399534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>
          <a:extLst>
            <a:ext uri="{FF2B5EF4-FFF2-40B4-BE49-F238E27FC236}">
              <a16:creationId xmlns:a16="http://schemas.microsoft.com/office/drawing/2014/main" id="{27D2EC08-C075-6E8D-C025-D96B71EA9E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7:notes">
            <a:extLst>
              <a:ext uri="{FF2B5EF4-FFF2-40B4-BE49-F238E27FC236}">
                <a16:creationId xmlns:a16="http://schemas.microsoft.com/office/drawing/2014/main" id="{F7926118-3EF3-EDDD-49C7-BC51B546393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7:notes">
            <a:extLst>
              <a:ext uri="{FF2B5EF4-FFF2-40B4-BE49-F238E27FC236}">
                <a16:creationId xmlns:a16="http://schemas.microsoft.com/office/drawing/2014/main" id="{BDDCEBAF-9600-45B3-FF6E-237B53173E9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4472967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2eb72bfa206_0_27:notes"/>
          <p:cNvSpPr txBox="1">
            <a:spLocks noGrp="1"/>
          </p:cNvSpPr>
          <p:nvPr>
            <p:ph type="body" idx="1"/>
          </p:nvPr>
        </p:nvSpPr>
        <p:spPr>
          <a:xfrm>
            <a:off x="923608" y="3301286"/>
            <a:ext cx="7388860" cy="31275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338" name="Google Shape;338;g2eb72bfa206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01875" y="520700"/>
            <a:ext cx="4633913" cy="26066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1494258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>
          <a:extLst>
            <a:ext uri="{FF2B5EF4-FFF2-40B4-BE49-F238E27FC236}">
              <a16:creationId xmlns:a16="http://schemas.microsoft.com/office/drawing/2014/main" id="{D3DB4672-C319-C2C8-C2A9-61795DE042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22e83361355_0_197:notes">
            <a:extLst>
              <a:ext uri="{FF2B5EF4-FFF2-40B4-BE49-F238E27FC236}">
                <a16:creationId xmlns:a16="http://schemas.microsoft.com/office/drawing/2014/main" id="{62AF473B-7372-9FAC-15C4-C76946A21E6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g22e83361355_0_197:notes">
            <a:extLst>
              <a:ext uri="{FF2B5EF4-FFF2-40B4-BE49-F238E27FC236}">
                <a16:creationId xmlns:a16="http://schemas.microsoft.com/office/drawing/2014/main" id="{706867AD-0BA1-7D98-A718-B7426989153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6942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92475" rIns="92475" bIns="924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61" name="Google Shape;6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>
          <a:extLst>
            <a:ext uri="{FF2B5EF4-FFF2-40B4-BE49-F238E27FC236}">
              <a16:creationId xmlns:a16="http://schemas.microsoft.com/office/drawing/2014/main" id="{4B213F59-C0EE-081F-E626-EF0F2913B2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22e83361355_0_197:notes">
            <a:extLst>
              <a:ext uri="{FF2B5EF4-FFF2-40B4-BE49-F238E27FC236}">
                <a16:creationId xmlns:a16="http://schemas.microsoft.com/office/drawing/2014/main" id="{E3272890-B403-8EFC-49CF-9266F0B0B68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g22e83361355_0_197:notes">
            <a:extLst>
              <a:ext uri="{FF2B5EF4-FFF2-40B4-BE49-F238E27FC236}">
                <a16:creationId xmlns:a16="http://schemas.microsoft.com/office/drawing/2014/main" id="{E4265925-985C-3455-52D6-FC1B13FE0B6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017271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2e83361355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0" name="Google Shape;130;g22e83361355_0_150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200" cy="41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92475" rIns="92475" bIns="924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3c20ad2e92_0_212:notes"/>
          <p:cNvSpPr txBox="1">
            <a:spLocks noGrp="1"/>
          </p:cNvSpPr>
          <p:nvPr>
            <p:ph type="body" idx="1"/>
          </p:nvPr>
        </p:nvSpPr>
        <p:spPr>
          <a:xfrm>
            <a:off x="923608" y="3301286"/>
            <a:ext cx="7388860" cy="31275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19" name="Google Shape;119;g23c20ad2e92_0_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00288" y="520700"/>
            <a:ext cx="4635500" cy="26066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481070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27472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66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66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66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2908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image" Target="../media/image1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svg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0.png"/><Relationship Id="rId14" Type="http://schemas.openxmlformats.org/officeDocument/2006/relationships/image" Target="../media/image18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58585-F464-433A-A11C-E65CC8B11D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5998" y="4103961"/>
            <a:ext cx="13716000" cy="1800492"/>
          </a:xfrm>
        </p:spPr>
        <p:txBody>
          <a:bodyPr>
            <a:normAutofit fontScale="90000"/>
          </a:bodyPr>
          <a:lstStyle/>
          <a:p>
            <a:r>
              <a:rPr lang="en-US" sz="6600" b="1" dirty="0">
                <a:solidFill>
                  <a:srgbClr val="C00000"/>
                </a:solidFill>
              </a:rPr>
              <a:t>Overview of Startup Ecosystem:</a:t>
            </a:r>
            <a:br>
              <a:rPr lang="en-US" sz="6600" b="1" dirty="0">
                <a:solidFill>
                  <a:srgbClr val="C00000"/>
                </a:solidFill>
              </a:rPr>
            </a:br>
            <a:r>
              <a:rPr lang="en-US" sz="6600" b="1" dirty="0">
                <a:solidFill>
                  <a:srgbClr val="C00000"/>
                </a:solidFill>
              </a:rPr>
              <a:t>Ideas and opportunities</a:t>
            </a:r>
            <a:endParaRPr lang="en-IN" sz="6600" b="1" dirty="0">
              <a:solidFill>
                <a:srgbClr val="C0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C321DC-6249-A6A9-CDCA-0775527B5ED8}"/>
              </a:ext>
            </a:extLst>
          </p:cNvPr>
          <p:cNvSpPr/>
          <p:nvPr/>
        </p:nvSpPr>
        <p:spPr>
          <a:xfrm>
            <a:off x="-3" y="0"/>
            <a:ext cx="18288002" cy="2097624"/>
          </a:xfrm>
          <a:prstGeom prst="rect">
            <a:avLst/>
          </a:prstGeom>
          <a:solidFill>
            <a:srgbClr val="4285F4">
              <a:lumMod val="50000"/>
            </a:srgbClr>
          </a:solidFill>
          <a:ln w="25400" cap="flat" cmpd="sng" algn="ctr">
            <a:solidFill>
              <a:srgbClr val="4285F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1371600">
              <a:buClrTx/>
              <a:defRPr/>
            </a:pPr>
            <a:endParaRPr lang="en-IN" sz="2700" dirty="0">
              <a:solidFill>
                <a:srgbClr val="4285F4">
                  <a:lumMod val="50000"/>
                </a:srgbClr>
              </a:solidFill>
              <a:ea typeface="+mn-ea"/>
              <a:cs typeface="+mn-cs"/>
            </a:endParaRPr>
          </a:p>
        </p:txBody>
      </p:sp>
      <p:pic>
        <p:nvPicPr>
          <p:cNvPr id="5" name="Google Shape;116;p1">
            <a:extLst>
              <a:ext uri="{FF2B5EF4-FFF2-40B4-BE49-F238E27FC236}">
                <a16:creationId xmlns:a16="http://schemas.microsoft.com/office/drawing/2014/main" id="{E7B8943B-DC99-4030-5099-B71C7F17F6D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2898" y="549791"/>
            <a:ext cx="2333778" cy="995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18;p1">
            <a:extLst>
              <a:ext uri="{FF2B5EF4-FFF2-40B4-BE49-F238E27FC236}">
                <a16:creationId xmlns:a16="http://schemas.microsoft.com/office/drawing/2014/main" id="{CD791CF5-0573-0212-6246-52330F046EA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94275" y="1"/>
            <a:ext cx="1505754" cy="1832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17;p1">
            <a:extLst>
              <a:ext uri="{FF2B5EF4-FFF2-40B4-BE49-F238E27FC236}">
                <a16:creationId xmlns:a16="http://schemas.microsoft.com/office/drawing/2014/main" id="{777019B3-B3DE-616E-740A-014004EB5B7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917730" y="105281"/>
            <a:ext cx="2097624" cy="209762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8BD71CB-632D-E322-AA40-DBC29D8C2043}"/>
              </a:ext>
            </a:extLst>
          </p:cNvPr>
          <p:cNvSpPr txBox="1"/>
          <p:nvPr/>
        </p:nvSpPr>
        <p:spPr>
          <a:xfrm>
            <a:off x="1285165" y="7982883"/>
            <a:ext cx="1545771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SzPct val="131313"/>
            </a:pPr>
            <a:r>
              <a:rPr lang="en-GB" sz="3600" b="1" dirty="0" smtClean="0"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Jay </a:t>
            </a:r>
            <a:r>
              <a:rPr lang="en-GB" sz="3600" b="1" dirty="0"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Joshi, Program Head </a:t>
            </a:r>
          </a:p>
          <a:p>
            <a:pPr algn="ctr">
              <a:buSzPct val="131313"/>
            </a:pPr>
            <a:r>
              <a:rPr lang="en-GB" sz="3600" b="1" dirty="0"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Gujarat Student Startup and Innovation Hub (</a:t>
            </a:r>
            <a:r>
              <a:rPr lang="en-GB" sz="3600" b="1" dirty="0" err="1"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i</a:t>
            </a:r>
            <a:r>
              <a:rPr lang="en-GB" sz="3600" b="1" dirty="0"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-Hub)</a:t>
            </a:r>
          </a:p>
          <a:p>
            <a:pPr algn="ctr">
              <a:buSzPct val="131313"/>
            </a:pPr>
            <a:r>
              <a:rPr lang="en-GB" sz="3600" b="1" dirty="0"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Education Department, Government of Gujarat </a:t>
            </a:r>
          </a:p>
        </p:txBody>
      </p:sp>
    </p:spTree>
    <p:extLst>
      <p:ext uri="{BB962C8B-B14F-4D97-AF65-F5344CB8AC3E}">
        <p14:creationId xmlns:p14="http://schemas.microsoft.com/office/powerpoint/2010/main" val="52730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Google Shape;1159;p2"/>
          <p:cNvSpPr txBox="1">
            <a:spLocks noGrp="1"/>
          </p:cNvSpPr>
          <p:nvPr>
            <p:ph type="title"/>
          </p:nvPr>
        </p:nvSpPr>
        <p:spPr>
          <a:xfrm>
            <a:off x="457199" y="274638"/>
            <a:ext cx="171927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6600" dirty="0"/>
              <a:t>Indian Start-up Ecosystem on its </a:t>
            </a:r>
            <a:r>
              <a:rPr lang="en-US" sz="6600" dirty="0">
                <a:solidFill>
                  <a:srgbClr val="FF0000"/>
                </a:solidFill>
              </a:rPr>
              <a:t>9</a:t>
            </a:r>
            <a:r>
              <a:rPr lang="en-US" sz="6600" baseline="30000" dirty="0">
                <a:solidFill>
                  <a:srgbClr val="FF0000"/>
                </a:solidFill>
              </a:rPr>
              <a:t>th</a:t>
            </a:r>
            <a:r>
              <a:rPr lang="en-US" sz="6600" dirty="0"/>
              <a:t> year</a:t>
            </a:r>
            <a:endParaRPr sz="6600" dirty="0"/>
          </a:p>
        </p:txBody>
      </p:sp>
      <p:sp>
        <p:nvSpPr>
          <p:cNvPr id="1160" name="Google Shape;1160;p2"/>
          <p:cNvSpPr txBox="1">
            <a:spLocks noGrp="1"/>
          </p:cNvSpPr>
          <p:nvPr>
            <p:ph type="body" idx="1"/>
          </p:nvPr>
        </p:nvSpPr>
        <p:spPr>
          <a:xfrm>
            <a:off x="457199" y="1600200"/>
            <a:ext cx="17384100" cy="76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2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 sz="6000" dirty="0" smtClean="0"/>
              <a:t>2016: </a:t>
            </a:r>
            <a:r>
              <a:rPr lang="en-US" sz="6000" dirty="0">
                <a:solidFill>
                  <a:srgbClr val="FF0000"/>
                </a:solidFill>
              </a:rPr>
              <a:t>500</a:t>
            </a:r>
            <a:endParaRPr sz="6000" dirty="0"/>
          </a:p>
          <a:p>
            <a:pPr marL="0" lvl="0" indent="0" algn="ctr" rtl="0">
              <a:lnSpc>
                <a:spcPct val="2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 sz="6000" dirty="0" smtClean="0"/>
              <a:t>2025: </a:t>
            </a:r>
            <a:r>
              <a:rPr lang="en-US" sz="6000" dirty="0">
                <a:solidFill>
                  <a:srgbClr val="FF0000"/>
                </a:solidFill>
              </a:rPr>
              <a:t>174,000+</a:t>
            </a:r>
            <a:endParaRPr sz="6000" dirty="0"/>
          </a:p>
          <a:p>
            <a:pPr marL="0" lvl="0" indent="0" algn="ctr" rtl="0">
              <a:lnSpc>
                <a:spcPct val="2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 sz="6000" dirty="0">
                <a:solidFill>
                  <a:srgbClr val="FF0000"/>
                </a:solidFill>
              </a:rPr>
              <a:t>656+ Districts</a:t>
            </a:r>
            <a:endParaRPr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g22e83361355_0_150"/>
          <p:cNvGrpSpPr/>
          <p:nvPr/>
        </p:nvGrpSpPr>
        <p:grpSpPr>
          <a:xfrm>
            <a:off x="664340" y="1965040"/>
            <a:ext cx="16892580" cy="1247405"/>
            <a:chOff x="3452" y="1628673"/>
            <a:chExt cx="7705766" cy="959100"/>
          </a:xfrm>
        </p:grpSpPr>
        <p:sp>
          <p:nvSpPr>
            <p:cNvPr id="133" name="Google Shape;133;g22e83361355_0_150"/>
            <p:cNvSpPr/>
            <p:nvPr/>
          </p:nvSpPr>
          <p:spPr>
            <a:xfrm>
              <a:off x="3452" y="1635850"/>
              <a:ext cx="2349000" cy="944700"/>
            </a:xfrm>
            <a:prstGeom prst="homePlate">
              <a:avLst>
                <a:gd name="adj" fmla="val 50000"/>
              </a:avLst>
            </a:prstGeom>
            <a:solidFill>
              <a:srgbClr val="3A66B1"/>
            </a:solidFill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g22e83361355_0_150"/>
            <p:cNvSpPr txBox="1"/>
            <p:nvPr/>
          </p:nvSpPr>
          <p:spPr>
            <a:xfrm>
              <a:off x="3452" y="1635850"/>
              <a:ext cx="2112900" cy="94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9350" tIns="74650" rIns="37300" bIns="74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Innovation &amp; Early stage hub and spoke </a:t>
              </a:r>
              <a:r>
                <a:rPr lang="en-US" sz="36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S</a:t>
              </a:r>
              <a:r>
                <a:rPr lang="en-US" sz="20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tart-up ecosystem Development (Since 2017) </a:t>
              </a:r>
              <a:endParaRPr sz="2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g22e83361355_0_150"/>
            <p:cNvSpPr/>
            <p:nvPr/>
          </p:nvSpPr>
          <p:spPr>
            <a:xfrm>
              <a:off x="1895315" y="1631896"/>
              <a:ext cx="2352300" cy="952500"/>
            </a:xfrm>
            <a:prstGeom prst="chevron">
              <a:avLst>
                <a:gd name="adj" fmla="val 50000"/>
              </a:avLst>
            </a:prstGeom>
            <a:solidFill>
              <a:srgbClr val="567AC2"/>
            </a:solidFill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g22e83361355_0_150"/>
            <p:cNvSpPr txBox="1"/>
            <p:nvPr/>
          </p:nvSpPr>
          <p:spPr>
            <a:xfrm>
              <a:off x="2371607" y="1631896"/>
              <a:ext cx="1399800" cy="95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2000" tIns="74650" rIns="37300" bIns="74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Incubation Infrastructure</a:t>
              </a:r>
              <a:endPara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(Since 2012)</a:t>
              </a:r>
              <a:endPara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g22e83361355_0_150"/>
            <p:cNvSpPr/>
            <p:nvPr/>
          </p:nvSpPr>
          <p:spPr>
            <a:xfrm>
              <a:off x="3790470" y="1630053"/>
              <a:ext cx="2267400" cy="956400"/>
            </a:xfrm>
            <a:prstGeom prst="chevron">
              <a:avLst>
                <a:gd name="adj" fmla="val 50000"/>
              </a:avLst>
            </a:prstGeom>
            <a:solidFill>
              <a:srgbClr val="7992CD"/>
            </a:solidFill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g22e83361355_0_150"/>
            <p:cNvSpPr txBox="1"/>
            <p:nvPr/>
          </p:nvSpPr>
          <p:spPr>
            <a:xfrm>
              <a:off x="4268604" y="1630053"/>
              <a:ext cx="1311300" cy="95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2000" tIns="74650" rIns="37300" bIns="74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Seed Support Grant </a:t>
              </a:r>
              <a:endPara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980"/>
                </a:spcBef>
                <a:spcAft>
                  <a:spcPts val="0"/>
                </a:spcAft>
                <a:buNone/>
              </a:pPr>
              <a:r>
                <a:rPr lang="en-US" sz="24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(Since 2015)</a:t>
              </a:r>
              <a:endPara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g22e83361355_0_150"/>
            <p:cNvSpPr/>
            <p:nvPr/>
          </p:nvSpPr>
          <p:spPr>
            <a:xfrm>
              <a:off x="5600818" y="1628673"/>
              <a:ext cx="2108400" cy="959100"/>
            </a:xfrm>
            <a:prstGeom prst="chevron">
              <a:avLst>
                <a:gd name="adj" fmla="val 50000"/>
              </a:avLst>
            </a:prstGeom>
            <a:solidFill>
              <a:srgbClr val="9BABD7"/>
            </a:solidFill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40;g22e83361355_0_150"/>
            <p:cNvSpPr txBox="1"/>
            <p:nvPr/>
          </p:nvSpPr>
          <p:spPr>
            <a:xfrm>
              <a:off x="6080333" y="1628673"/>
              <a:ext cx="1149300" cy="959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2000" tIns="74650" rIns="37300" bIns="74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Investment </a:t>
              </a:r>
              <a:endPara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980"/>
                </a:spcBef>
                <a:spcAft>
                  <a:spcPts val="0"/>
                </a:spcAft>
                <a:buNone/>
              </a:pPr>
              <a:r>
                <a:rPr lang="en-US" sz="24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(Since 1990)</a:t>
              </a:r>
              <a:endPara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1" name="Google Shape;141;g22e83361355_0_150"/>
          <p:cNvSpPr txBox="1"/>
          <p:nvPr/>
        </p:nvSpPr>
        <p:spPr>
          <a:xfrm>
            <a:off x="664340" y="258260"/>
            <a:ext cx="17145000" cy="1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601" b="1" i="0" u="none" strike="noStrike" cap="none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Startup Support System Value Chain in Gujarat</a:t>
            </a:r>
            <a:endParaRPr sz="5601" b="1" i="0" u="none" strike="noStrike" cap="none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2" name="Google Shape;142;g22e83361355_0_150"/>
          <p:cNvSpPr/>
          <p:nvPr/>
        </p:nvSpPr>
        <p:spPr>
          <a:xfrm>
            <a:off x="0" y="3710096"/>
            <a:ext cx="16236600" cy="4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marL="0" marR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     	A	      B                          C	     D		                E				       F                                       </a:t>
            </a:r>
            <a:endParaRPr sz="36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g22e83361355_0_150"/>
          <p:cNvSpPr/>
          <p:nvPr/>
        </p:nvSpPr>
        <p:spPr>
          <a:xfrm>
            <a:off x="212034" y="4387002"/>
            <a:ext cx="4329600" cy="23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marL="0" marR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A: SSIP, Education Department (Since 2017)</a:t>
            </a:r>
            <a:endParaRPr dirty="0"/>
          </a:p>
          <a:p>
            <a:pPr marL="0" marR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1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7" marR="0" lvl="0" indent="-279406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Financial Support for large universities: up to INR 5 Cr in 5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yrs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; </a:t>
            </a:r>
            <a:endParaRPr sz="2599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7" marR="0" lvl="0" indent="-279406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Financial Support for others: up to INR 2 Cr for others in 5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yrs</a:t>
            </a:r>
            <a:endParaRPr sz="1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7" marR="0" lvl="0" indent="-279406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For PoC: up to INR 2,50,000 through Grantee Institute</a:t>
            </a:r>
            <a:endParaRPr sz="2599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7" marR="0" lvl="0" indent="-279406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Domestic Patent: INR 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75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,000;</a:t>
            </a:r>
            <a:endParaRPr sz="2599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PCT: INR 1,50,000</a:t>
            </a:r>
            <a:endParaRPr sz="2599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g22e83361355_0_150"/>
          <p:cNvSpPr/>
          <p:nvPr/>
        </p:nvSpPr>
        <p:spPr>
          <a:xfrm>
            <a:off x="212034" y="6986201"/>
            <a:ext cx="4329600" cy="1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marL="0" marR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B: Institutional Support, </a:t>
            </a:r>
            <a:r>
              <a:rPr lang="en-US" sz="1800" b="1" i="1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1800" b="1" i="1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-Hub</a:t>
            </a:r>
            <a:endParaRPr sz="1800" b="1" i="1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(Since 2019)</a:t>
            </a:r>
            <a:endParaRPr dirty="0"/>
          </a:p>
          <a:p>
            <a:pPr marL="0" marR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1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7" marR="0" lvl="0" indent="-30480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For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PoC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up to INR 10 Lakhs</a:t>
            </a:r>
            <a:endParaRPr sz="1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7" marR="0" lvl="0" indent="-30480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Incubation &amp; Acceleration</a:t>
            </a:r>
            <a:endParaRPr sz="1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7" marR="0" lvl="0" indent="-30480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Flagship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Programmes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for Early stage start-ups</a:t>
            </a:r>
            <a:endParaRPr sz="1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g22e83361355_0_150"/>
          <p:cNvSpPr/>
          <p:nvPr/>
        </p:nvSpPr>
        <p:spPr>
          <a:xfrm>
            <a:off x="5233704" y="4371444"/>
            <a:ext cx="4672800" cy="233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marL="0" marR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C: Start-up policy, IT &amp; DST, </a:t>
            </a:r>
            <a:r>
              <a:rPr lang="en-US" sz="1800" b="1" i="1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GoG</a:t>
            </a:r>
            <a:r>
              <a:rPr lang="en-US" sz="1800" b="1" i="1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(Since 2015)</a:t>
            </a:r>
            <a:endParaRPr dirty="0"/>
          </a:p>
          <a:p>
            <a:pPr marL="0" marR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1" b="1" i="1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7" marR="0" lvl="0" indent="-292106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Domestic Patent: INR 2,00,000;</a:t>
            </a:r>
            <a:endParaRPr sz="1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PCT: INR 5,00,000</a:t>
            </a:r>
            <a:endParaRPr sz="1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7" marR="0" lvl="0" indent="-292106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Seed Funding: Up to INR 50 Lakh</a:t>
            </a:r>
            <a:endParaRPr sz="1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7" marR="0" lvl="0" indent="-292106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Operational Assistance for incubator: INR 1 Crore </a:t>
            </a:r>
            <a:endParaRPr sz="1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7" marR="0" lvl="0" indent="-292106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Outreach Support: INR 2L per event</a:t>
            </a:r>
            <a:endParaRPr sz="1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7" marR="0" lvl="0" indent="-292106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Marketing Support: INR 1L per Start-up</a:t>
            </a:r>
            <a:endParaRPr sz="1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g22e83361355_0_150"/>
          <p:cNvSpPr/>
          <p:nvPr/>
        </p:nvSpPr>
        <p:spPr>
          <a:xfrm>
            <a:off x="10014764" y="4387002"/>
            <a:ext cx="4329600" cy="24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marL="0" marR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E: Start-up policy, IMD, </a:t>
            </a:r>
            <a:r>
              <a:rPr lang="en-US" sz="1800" b="1" i="1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GoG</a:t>
            </a:r>
            <a:r>
              <a:rPr lang="en-US" sz="1800" b="1" i="1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 b="1" i="1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(Since 2015)</a:t>
            </a:r>
            <a:endParaRPr dirty="0"/>
          </a:p>
          <a:p>
            <a:pPr marL="0" marR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1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7" marR="0" lvl="0" indent="-304807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Domestic patent: INR 50,000;</a:t>
            </a:r>
            <a:endParaRPr sz="1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PCT: Up to INR 2,00,000</a:t>
            </a:r>
            <a:endParaRPr sz="1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7" marR="0" lvl="0" indent="-304807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Seed Funding: Up to INR 30 Lakh (for   social ventures INR 40L)</a:t>
            </a:r>
            <a:endParaRPr sz="1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7" marR="0" lvl="0" indent="-304807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For Mentoring: up to 1,00,000</a:t>
            </a:r>
            <a:endParaRPr sz="1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7" marR="0" lvl="0" indent="-304807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Exposure programs: INR 3,00,000</a:t>
            </a:r>
            <a:endParaRPr sz="1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7" marR="0" lvl="0" indent="-304807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Events: Up to INR 5L per event</a:t>
            </a:r>
            <a:endParaRPr sz="1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g22e83361355_0_150"/>
          <p:cNvSpPr/>
          <p:nvPr/>
        </p:nvSpPr>
        <p:spPr>
          <a:xfrm>
            <a:off x="14214509" y="4500944"/>
            <a:ext cx="4271400" cy="9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marL="0" marR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F: GVFL &amp; IMD, </a:t>
            </a:r>
            <a:r>
              <a:rPr lang="en-US" sz="1800" b="1" i="1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GoG</a:t>
            </a:r>
            <a:r>
              <a:rPr lang="en-US" sz="1800" b="1" i="1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(Since 1990)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7" marR="0" lvl="0" indent="-304807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Start-up Fund: INR 5 Cr to 15 Cr</a:t>
            </a:r>
            <a:endParaRPr sz="1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8" name="Google Shape;148;g22e83361355_0_150"/>
          <p:cNvCxnSpPr/>
          <p:nvPr/>
        </p:nvCxnSpPr>
        <p:spPr>
          <a:xfrm>
            <a:off x="2208056" y="3174296"/>
            <a:ext cx="0" cy="5358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49" name="Google Shape;149;g22e83361355_0_150"/>
          <p:cNvCxnSpPr/>
          <p:nvPr/>
        </p:nvCxnSpPr>
        <p:spPr>
          <a:xfrm>
            <a:off x="3612713" y="3188523"/>
            <a:ext cx="0" cy="5358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50" name="Google Shape;150;g22e83361355_0_150"/>
          <p:cNvCxnSpPr/>
          <p:nvPr/>
        </p:nvCxnSpPr>
        <p:spPr>
          <a:xfrm>
            <a:off x="6583764" y="3188523"/>
            <a:ext cx="0" cy="5358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51" name="Google Shape;151;g22e83361355_0_150"/>
          <p:cNvCxnSpPr/>
          <p:nvPr/>
        </p:nvCxnSpPr>
        <p:spPr>
          <a:xfrm>
            <a:off x="8068932" y="3202749"/>
            <a:ext cx="0" cy="5358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52" name="Google Shape;152;g22e83361355_0_150"/>
          <p:cNvCxnSpPr/>
          <p:nvPr/>
        </p:nvCxnSpPr>
        <p:spPr>
          <a:xfrm>
            <a:off x="11039264" y="3212721"/>
            <a:ext cx="0" cy="5358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53" name="Google Shape;153;g22e83361355_0_150"/>
          <p:cNvCxnSpPr/>
          <p:nvPr/>
        </p:nvCxnSpPr>
        <p:spPr>
          <a:xfrm>
            <a:off x="15569573" y="3202752"/>
            <a:ext cx="0" cy="5358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54" name="Google Shape;154;g22e83361355_0_150"/>
          <p:cNvSpPr/>
          <p:nvPr/>
        </p:nvSpPr>
        <p:spPr>
          <a:xfrm>
            <a:off x="5233704" y="6986201"/>
            <a:ext cx="4329600" cy="13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marL="0" marR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D: </a:t>
            </a:r>
            <a:r>
              <a:rPr lang="en-US" sz="1800" b="1" i="1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1800" b="1" i="1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-Create (Since 2012)</a:t>
            </a:r>
            <a:endParaRPr dirty="0"/>
          </a:p>
          <a:p>
            <a:pPr marL="0" marR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1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7" marR="0" lvl="0" indent="-30480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Incubation Centre for Entrepreneurship &amp; Technology  </a:t>
            </a:r>
            <a:endParaRPr sz="1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7" marR="0" lvl="0" indent="-30480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Seed Fund: Up to INR 50 Lakhs</a:t>
            </a:r>
            <a:endParaRPr sz="1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6"/>
          <p:cNvSpPr txBox="1"/>
          <p:nvPr/>
        </p:nvSpPr>
        <p:spPr>
          <a:xfrm>
            <a:off x="15271392" y="9607868"/>
            <a:ext cx="2023800" cy="360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Back to Agenda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5" name="Google Shape;125;p16"/>
          <p:cNvSpPr txBox="1"/>
          <p:nvPr/>
        </p:nvSpPr>
        <p:spPr>
          <a:xfrm>
            <a:off x="-778891" y="230245"/>
            <a:ext cx="160503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 i="0" u="none" strike="noStrike" cap="none" dirty="0">
                <a:solidFill>
                  <a:srgbClr val="A20E2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Policy Interventions &amp; Benefits for Startups</a:t>
            </a:r>
            <a:endParaRPr sz="5000" b="1" dirty="0"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</p:txBody>
      </p:sp>
      <p:graphicFrame>
        <p:nvGraphicFramePr>
          <p:cNvPr id="126" name="Google Shape;126;p16"/>
          <p:cNvGraphicFramePr/>
          <p:nvPr>
            <p:extLst>
              <p:ext uri="{D42A27DB-BD31-4B8C-83A1-F6EECF244321}">
                <p14:modId xmlns:p14="http://schemas.microsoft.com/office/powerpoint/2010/main" val="2912251190"/>
              </p:ext>
            </p:extLst>
          </p:nvPr>
        </p:nvGraphicFramePr>
        <p:xfrm>
          <a:off x="808383" y="1903039"/>
          <a:ext cx="16467026" cy="7981989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0006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81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982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0760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 b="1" u="none" strike="noStrike" cap="none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  <a:sym typeface="Times New Roman"/>
                        </a:rPr>
                        <a:t>Pre-Incubation</a:t>
                      </a:r>
                      <a:endParaRPr sz="3000" b="1" u="none" strike="noStrike" cap="none" dirty="0"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  <a:sym typeface="Times New Roman"/>
                      </a:endParaRPr>
                    </a:p>
                  </a:txBody>
                  <a:tcPr marL="190500" marR="190500" marT="190500" marB="190500" anchor="ctr">
                    <a:lnL w="9525" cap="flat" cmpd="sng">
                      <a:solidFill>
                        <a:srgbClr val="2A2E3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2A2E3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A2E3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 b="1" u="none" strike="noStrike" cap="none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  <a:sym typeface="Times New Roman"/>
                        </a:rPr>
                        <a:t>Incubation &amp; Seed Support</a:t>
                      </a:r>
                      <a:endParaRPr sz="3000" b="1" u="none" strike="noStrike" cap="none" dirty="0"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  <a:sym typeface="Times New Roman"/>
                      </a:endParaRPr>
                    </a:p>
                  </a:txBody>
                  <a:tcPr marL="190500" marR="190500" marT="190500" marB="190500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2A2E3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A2E3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 b="1" u="none" strike="noStrike" cap="none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  <a:sym typeface="Times New Roman"/>
                        </a:rPr>
                        <a:t>Venture Finance &amp; Risk Capital</a:t>
                      </a:r>
                      <a:endParaRPr sz="3000" b="1" u="none" strike="noStrike" cap="none" dirty="0"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  <a:sym typeface="Times New Roman"/>
                      </a:endParaRPr>
                    </a:p>
                  </a:txBody>
                  <a:tcPr marL="190500" marR="190500" marT="190500" marB="190500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2A2E3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2A2E3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A2E3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74384">
                <a:tc>
                  <a:txBody>
                    <a:bodyPr/>
                    <a:lstStyle/>
                    <a:p>
                      <a:pPr marL="431797" marR="0" lvl="1" indent="-215963" algn="just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A2E3A"/>
                        </a:buClr>
                        <a:buSzPts val="2000"/>
                        <a:buChar char="•"/>
                      </a:pPr>
                      <a:r>
                        <a:rPr lang="en-US" sz="2000" u="none" strike="noStrike" cap="none" dirty="0">
                          <a:solidFill>
                            <a:srgbClr val="2A2E3A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INR 75,000 Domestic and 1.5 Lakhs IPR Support for international. </a:t>
                      </a:r>
                      <a:endParaRPr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431797" marR="0" lvl="1" indent="-215963" algn="just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A2E3A"/>
                        </a:buClr>
                        <a:buSzPts val="2000"/>
                        <a:buChar char="•"/>
                      </a:pPr>
                      <a:r>
                        <a:rPr lang="en-US" sz="2000" u="none" strike="noStrike" cap="none" dirty="0">
                          <a:solidFill>
                            <a:srgbClr val="2A2E3A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INR 20,000 for Per POC/Prototype/ Innovation (School)</a:t>
                      </a:r>
                      <a:endParaRPr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431797" marR="0" lvl="1" indent="-215963" algn="just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A2E3A"/>
                        </a:buClr>
                        <a:buSzPts val="2000"/>
                        <a:buChar char="•"/>
                      </a:pPr>
                      <a:r>
                        <a:rPr lang="en-US" sz="2000" u="none" strike="noStrike" cap="none" dirty="0">
                          <a:solidFill>
                            <a:srgbClr val="2A2E3A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INR 2.5 Lakhs for Per POC/Prototype/ Innovation (Higher and Technical Education)</a:t>
                      </a:r>
                      <a:endParaRPr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431797" marR="0" lvl="1" indent="-215963" algn="just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A2E3A"/>
                        </a:buClr>
                        <a:buSzPts val="2000"/>
                        <a:buChar char="•"/>
                      </a:pPr>
                      <a:r>
                        <a:rPr lang="en-US" sz="2000" u="none" strike="noStrike" cap="none" dirty="0">
                          <a:solidFill>
                            <a:srgbClr val="2A2E3A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INR 10 Lakhs Under Start-up </a:t>
                      </a:r>
                      <a:r>
                        <a:rPr lang="en-US" sz="2000" u="none" strike="noStrike" cap="none" dirty="0" err="1">
                          <a:solidFill>
                            <a:srgbClr val="2A2E3A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Srujan</a:t>
                      </a:r>
                      <a:r>
                        <a:rPr lang="en-US" sz="2000" u="none" strike="noStrike" cap="none" dirty="0">
                          <a:solidFill>
                            <a:srgbClr val="2A2E3A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Seed Support</a:t>
                      </a:r>
                      <a:endParaRPr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431797" marR="0" lvl="1" indent="-215963" algn="just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A2E3A"/>
                        </a:buClr>
                        <a:buSzPts val="2000"/>
                        <a:buChar char="•"/>
                      </a:pPr>
                      <a:r>
                        <a:rPr lang="en-US" sz="2000" u="none" strike="noStrike" cap="none" dirty="0" err="1">
                          <a:solidFill>
                            <a:srgbClr val="2A2E3A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Upto</a:t>
                      </a:r>
                      <a:r>
                        <a:rPr lang="en-US" sz="2000" u="none" strike="noStrike" cap="none" dirty="0">
                          <a:solidFill>
                            <a:srgbClr val="2A2E3A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INR 5 Crore to setup Incubation Centers in Universities/Colleges</a:t>
                      </a:r>
                      <a:endParaRPr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431797" marR="0" lvl="1" indent="-215963" algn="just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A2E3A"/>
                        </a:buClr>
                        <a:buSzPts val="2000"/>
                        <a:buChar char="•"/>
                      </a:pPr>
                      <a:r>
                        <a:rPr lang="en-US" sz="2000" u="none" strike="noStrike" cap="none" dirty="0">
                          <a:solidFill>
                            <a:srgbClr val="2A2E3A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2000 seats subsidized for incubation</a:t>
                      </a:r>
                      <a:endParaRPr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90500" marR="190500" marT="190500" marB="190500">
                    <a:lnL w="9525" cap="flat" cmpd="sng">
                      <a:solidFill>
                        <a:srgbClr val="2A2E3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A2E3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A2E3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A2E3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31797" marR="0" lvl="1" indent="-215963" algn="just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A2E3A"/>
                        </a:buClr>
                        <a:buSzPts val="2000"/>
                        <a:buChar char="•"/>
                      </a:pPr>
                      <a:r>
                        <a:rPr lang="en-US" sz="2000" dirty="0">
                          <a:solidFill>
                            <a:srgbClr val="2A2E3A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INR 30 lakhs seed support with additional INR 10 lakhs</a:t>
                      </a:r>
                      <a:endParaRPr sz="2000" dirty="0">
                        <a:solidFill>
                          <a:srgbClr val="2A2E3A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431797" marR="0" lvl="1" indent="-215963" algn="just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A2E3A"/>
                        </a:buClr>
                        <a:buSzPts val="2000"/>
                        <a:buChar char="•"/>
                      </a:pPr>
                      <a:r>
                        <a:rPr lang="en-US" sz="2000" dirty="0">
                          <a:solidFill>
                            <a:srgbClr val="2A2E3A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Sustenance Allowance(SA) of INR 20,000/Month and INR 25,000/Month to women led startups for a year</a:t>
                      </a:r>
                      <a:endParaRPr sz="2000" dirty="0">
                        <a:solidFill>
                          <a:srgbClr val="2A2E3A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431797" marR="0" lvl="1" indent="-215963" algn="just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A2E3A"/>
                        </a:buClr>
                        <a:buSzPts val="2000"/>
                        <a:buChar char="•"/>
                      </a:pPr>
                      <a:r>
                        <a:rPr lang="en-US" sz="2000" dirty="0">
                          <a:solidFill>
                            <a:srgbClr val="2A2E3A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INR 1 lakh each per startup for training in soft skills, POC Development(through Outsourcing) and Marketing</a:t>
                      </a:r>
                      <a:endParaRPr sz="2000" dirty="0">
                        <a:solidFill>
                          <a:srgbClr val="2A2E3A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431797" marR="0" lvl="1" indent="-215963" algn="just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A2E3A"/>
                        </a:buClr>
                        <a:buSzPts val="2000"/>
                        <a:buChar char="•"/>
                      </a:pPr>
                      <a:r>
                        <a:rPr lang="en-US" sz="2000" dirty="0">
                          <a:solidFill>
                            <a:srgbClr val="2A2E3A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INR 3 lakh for participation in national/ international recognized acceleration program)</a:t>
                      </a:r>
                      <a:endParaRPr sz="2000" dirty="0">
                        <a:solidFill>
                          <a:srgbClr val="2A2E3A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431797" marR="0" lvl="1" indent="-215963" algn="just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A2E3A"/>
                        </a:buClr>
                        <a:buSzPts val="2000"/>
                        <a:buChar char="•"/>
                      </a:pPr>
                      <a:r>
                        <a:rPr lang="en-US" sz="2000" dirty="0">
                          <a:solidFill>
                            <a:srgbClr val="2A2E3A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INR 5 lakh Per Year for Mentoring Assistance for Incubators</a:t>
                      </a:r>
                      <a:endParaRPr sz="2000" dirty="0">
                        <a:solidFill>
                          <a:srgbClr val="2A2E3A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90500" marR="190500" marT="190500" marB="190500">
                    <a:lnL w="9525" cap="flat" cmpd="sng">
                      <a:solidFill>
                        <a:srgbClr val="2A2E3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A2E3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A2E3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A2E3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31797" marR="0" lvl="1" indent="-215963" algn="just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A2E3A"/>
                        </a:buClr>
                        <a:buSzPts val="2000"/>
                        <a:buChar char="•"/>
                      </a:pPr>
                      <a:r>
                        <a:rPr lang="en-US" sz="2000" dirty="0">
                          <a:solidFill>
                            <a:srgbClr val="2A2E3A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GVFL </a:t>
                      </a:r>
                      <a:r>
                        <a:rPr lang="en-US" sz="2000" dirty="0" err="1">
                          <a:solidFill>
                            <a:srgbClr val="2A2E3A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Prarambh</a:t>
                      </a:r>
                      <a:r>
                        <a:rPr lang="en-US" sz="2000" dirty="0">
                          <a:solidFill>
                            <a:srgbClr val="2A2E3A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Fund - INR 50 lakh to INR 3 Crore for mid-level Pre-Series A funding</a:t>
                      </a:r>
                      <a:endParaRPr sz="2000" dirty="0">
                        <a:solidFill>
                          <a:srgbClr val="2A2E3A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431797" marR="0" lvl="1" indent="-215963" algn="just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A2E3A"/>
                        </a:buClr>
                        <a:buSzPts val="2000"/>
                        <a:buChar char="•"/>
                      </a:pPr>
                      <a:r>
                        <a:rPr lang="en-US" sz="2000" dirty="0">
                          <a:solidFill>
                            <a:srgbClr val="2A2E3A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GVFL Startup Fund – </a:t>
                      </a:r>
                      <a:r>
                        <a:rPr lang="en-US" sz="2000" dirty="0" err="1">
                          <a:solidFill>
                            <a:srgbClr val="2A2E3A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Upto</a:t>
                      </a:r>
                      <a:r>
                        <a:rPr lang="en-US" sz="2000" dirty="0">
                          <a:solidFill>
                            <a:srgbClr val="2A2E3A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10 Crore </a:t>
                      </a:r>
                      <a:endParaRPr sz="2000" dirty="0">
                        <a:solidFill>
                          <a:srgbClr val="2A2E3A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431797" marR="0" lvl="1" indent="-215963" algn="just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A2E3A"/>
                        </a:buClr>
                        <a:buSzPts val="2000"/>
                        <a:buChar char="•"/>
                      </a:pPr>
                      <a:r>
                        <a:rPr lang="en-US" sz="2000" dirty="0">
                          <a:solidFill>
                            <a:srgbClr val="2A2E3A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GVFL Growth Fund – </a:t>
                      </a:r>
                      <a:r>
                        <a:rPr lang="en-US" sz="2000" dirty="0" err="1">
                          <a:solidFill>
                            <a:srgbClr val="2A2E3A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Upto</a:t>
                      </a:r>
                      <a:r>
                        <a:rPr lang="en-US" sz="2000" dirty="0">
                          <a:solidFill>
                            <a:srgbClr val="2A2E3A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20 Crore</a:t>
                      </a:r>
                      <a:endParaRPr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90500" marR="190500" marT="190500" marB="190500">
                    <a:lnL w="9525" cap="flat" cmpd="sng">
                      <a:solidFill>
                        <a:srgbClr val="2A2E3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2A2E3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A2E3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A2E3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7" name="Google Shape;127;p16"/>
          <p:cNvSpPr txBox="1"/>
          <p:nvPr/>
        </p:nvSpPr>
        <p:spPr>
          <a:xfrm>
            <a:off x="1056483" y="8734362"/>
            <a:ext cx="16638900" cy="193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337362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9"/>
          <p:cNvSpPr/>
          <p:nvPr/>
        </p:nvSpPr>
        <p:spPr>
          <a:xfrm>
            <a:off x="4676965" y="749015"/>
            <a:ext cx="8374793" cy="1015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ctr"/>
            <a:r>
              <a:rPr lang="en-US" sz="5700" b="1" dirty="0">
                <a:solidFill>
                  <a:srgbClr val="C00000"/>
                </a:solidFill>
                <a:latin typeface="Calibri" panose="020F0502020204030204" pitchFamily="34" charset="0"/>
                <a:ea typeface="Alatsi"/>
                <a:cs typeface="Calibri" panose="020F0502020204030204" pitchFamily="34" charset="0"/>
                <a:sym typeface="Alatsi"/>
              </a:rPr>
              <a:t>Chartered As Founders</a:t>
            </a:r>
            <a:endParaRPr sz="21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5" name="Google Shape;115;p9"/>
          <p:cNvSpPr/>
          <p:nvPr/>
        </p:nvSpPr>
        <p:spPr>
          <a:xfrm>
            <a:off x="304800" y="2184788"/>
            <a:ext cx="17775450" cy="6732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0" rIns="137138" bIns="68550" anchor="t" anchorCtr="0">
            <a:spAutoFit/>
          </a:bodyPr>
          <a:lstStyle/>
          <a:p>
            <a:pPr marL="76200">
              <a:buSzPts val="2800"/>
            </a:pPr>
            <a:r>
              <a:rPr lang="en-US" sz="4200" b="1" dirty="0">
                <a:latin typeface="Calibri" panose="020F0502020204030204" pitchFamily="34" charset="0"/>
                <a:ea typeface="Alatsi"/>
                <a:cs typeface="Calibri" panose="020F0502020204030204" pitchFamily="34" charset="0"/>
                <a:sym typeface="Alatsi"/>
              </a:rPr>
              <a:t>Chartered Accountant entrepreneurs in India </a:t>
            </a:r>
            <a:endParaRPr sz="4200" dirty="0">
              <a:solidFill>
                <a:schemeClr val="dk1"/>
              </a:solidFill>
              <a:latin typeface="Calibri" panose="020F0502020204030204" pitchFamily="34" charset="0"/>
              <a:ea typeface="Alatsi"/>
              <a:cs typeface="Calibri" panose="020F0502020204030204" pitchFamily="34" charset="0"/>
              <a:sym typeface="Alatsi"/>
            </a:endParaRPr>
          </a:p>
          <a:p>
            <a:pPr marL="685800"/>
            <a:endParaRPr sz="4200" dirty="0">
              <a:solidFill>
                <a:schemeClr val="dk1"/>
              </a:solidFill>
              <a:latin typeface="Calibri" panose="020F0502020204030204" pitchFamily="34" charset="0"/>
              <a:ea typeface="Alatsi"/>
              <a:cs typeface="Calibri" panose="020F0502020204030204" pitchFamily="34" charset="0"/>
              <a:sym typeface="Alatsi"/>
            </a:endParaRPr>
          </a:p>
          <a:p>
            <a:pPr marL="798195" marR="274320" indent="-514350">
              <a:lnSpc>
                <a:spcPct val="150000"/>
              </a:lnSpc>
              <a:spcBef>
                <a:spcPts val="1500"/>
              </a:spcBef>
              <a:buSzPts val="3500"/>
              <a:buFont typeface="Wingdings" panose="05000000000000000000" pitchFamily="2" charset="2"/>
              <a:buChar char="§"/>
            </a:pPr>
            <a:r>
              <a:rPr lang="en-US" sz="3600" dirty="0">
                <a:latin typeface="Calibri" panose="020F0502020204030204" pitchFamily="34" charset="0"/>
                <a:ea typeface="Alatsi"/>
                <a:cs typeface="Calibri" panose="020F0502020204030204" pitchFamily="34" charset="0"/>
                <a:sym typeface="Alatsi"/>
              </a:rPr>
              <a:t>CA  </a:t>
            </a:r>
            <a:r>
              <a:rPr lang="en-US" sz="3600" dirty="0" err="1">
                <a:latin typeface="Calibri" panose="020F0502020204030204" pitchFamily="34" charset="0"/>
                <a:ea typeface="Alatsi"/>
                <a:cs typeface="Calibri" panose="020F0502020204030204" pitchFamily="34" charset="0"/>
                <a:sym typeface="Alatsi"/>
              </a:rPr>
              <a:t>Radhe</a:t>
            </a:r>
            <a:r>
              <a:rPr lang="en-US" sz="3600" dirty="0">
                <a:latin typeface="Calibri" panose="020F0502020204030204" pitchFamily="34" charset="0"/>
                <a:ea typeface="Alatsi"/>
                <a:cs typeface="Calibri" panose="020F0502020204030204" pitchFamily="34" charset="0"/>
                <a:sym typeface="Alatsi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Alatsi"/>
                <a:cs typeface="Calibri" panose="020F0502020204030204" pitchFamily="34" charset="0"/>
                <a:sym typeface="Alatsi"/>
              </a:rPr>
              <a:t>Shyam</a:t>
            </a:r>
            <a:r>
              <a:rPr lang="en-US" sz="3600" dirty="0">
                <a:latin typeface="Calibri" panose="020F0502020204030204" pitchFamily="34" charset="0"/>
                <a:ea typeface="Alatsi"/>
                <a:cs typeface="Calibri" panose="020F0502020204030204" pitchFamily="34" charset="0"/>
                <a:sym typeface="Alatsi"/>
              </a:rPr>
              <a:t> Agarwal, Co-Founder, 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ea typeface="Alatsi"/>
                <a:cs typeface="Calibri" panose="020F0502020204030204" pitchFamily="34" charset="0"/>
                <a:sym typeface="Alatsi"/>
              </a:rPr>
              <a:t>Emami</a:t>
            </a:r>
            <a:endParaRPr sz="3600" dirty="0">
              <a:solidFill>
                <a:srgbClr val="FF0000"/>
              </a:solidFill>
              <a:latin typeface="Calibri" panose="020F0502020204030204" pitchFamily="34" charset="0"/>
              <a:ea typeface="Alatsi"/>
              <a:cs typeface="Calibri" panose="020F0502020204030204" pitchFamily="34" charset="0"/>
              <a:sym typeface="Alatsi"/>
            </a:endParaRPr>
          </a:p>
          <a:p>
            <a:pPr marL="798195" marR="274320" indent="-514350">
              <a:lnSpc>
                <a:spcPct val="150000"/>
              </a:lnSpc>
              <a:buSzPts val="3500"/>
              <a:buFont typeface="Wingdings" panose="05000000000000000000" pitchFamily="2" charset="2"/>
              <a:buChar char="§"/>
            </a:pPr>
            <a:r>
              <a:rPr lang="en-US" sz="3600" dirty="0">
                <a:latin typeface="Calibri" panose="020F0502020204030204" pitchFamily="34" charset="0"/>
                <a:ea typeface="Alatsi"/>
                <a:cs typeface="Calibri" panose="020F0502020204030204" pitchFamily="34" charset="0"/>
                <a:sym typeface="Alatsi"/>
              </a:rPr>
              <a:t>CA Nirmal Jain,  Founder, 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ea typeface="Alatsi"/>
                <a:cs typeface="Calibri" panose="020F0502020204030204" pitchFamily="34" charset="0"/>
                <a:sym typeface="Alatsi"/>
              </a:rPr>
              <a:t>India Infoline Group</a:t>
            </a:r>
            <a:endParaRPr sz="3600" dirty="0">
              <a:solidFill>
                <a:srgbClr val="FF0000"/>
              </a:solidFill>
              <a:latin typeface="Calibri" panose="020F0502020204030204" pitchFamily="34" charset="0"/>
              <a:ea typeface="Alatsi"/>
              <a:cs typeface="Calibri" panose="020F0502020204030204" pitchFamily="34" charset="0"/>
              <a:sym typeface="Alatsi"/>
            </a:endParaRPr>
          </a:p>
          <a:p>
            <a:pPr marL="798195" marR="274320" indent="-514350">
              <a:lnSpc>
                <a:spcPct val="150000"/>
              </a:lnSpc>
              <a:buSzPts val="3500"/>
              <a:buFont typeface="Wingdings" panose="05000000000000000000" pitchFamily="2" charset="2"/>
              <a:buChar char="§"/>
            </a:pPr>
            <a:r>
              <a:rPr lang="en-US" sz="3600" dirty="0">
                <a:latin typeface="Calibri" panose="020F0502020204030204" pitchFamily="34" charset="0"/>
                <a:ea typeface="Alatsi"/>
                <a:cs typeface="Calibri" panose="020F0502020204030204" pitchFamily="34" charset="0"/>
                <a:sym typeface="Alatsi"/>
              </a:rPr>
              <a:t>CA Rajesh </a:t>
            </a:r>
            <a:r>
              <a:rPr lang="en-US" sz="3600" dirty="0" err="1">
                <a:latin typeface="Calibri" panose="020F0502020204030204" pitchFamily="34" charset="0"/>
                <a:ea typeface="Alatsi"/>
                <a:cs typeface="Calibri" panose="020F0502020204030204" pitchFamily="34" charset="0"/>
                <a:sym typeface="Alatsi"/>
              </a:rPr>
              <a:t>Magow</a:t>
            </a:r>
            <a:r>
              <a:rPr lang="en-US" sz="3600" dirty="0">
                <a:latin typeface="Calibri" panose="020F0502020204030204" pitchFamily="34" charset="0"/>
                <a:ea typeface="Alatsi"/>
                <a:cs typeface="Calibri" panose="020F0502020204030204" pitchFamily="34" charset="0"/>
                <a:sym typeface="Alatsi"/>
              </a:rPr>
              <a:t>, Founder of 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ea typeface="Alatsi"/>
                <a:cs typeface="Calibri" panose="020F0502020204030204" pitchFamily="34" charset="0"/>
                <a:sym typeface="Alatsi"/>
              </a:rPr>
              <a:t>Make My Trip</a:t>
            </a:r>
            <a:r>
              <a:rPr lang="en-US" sz="3600" dirty="0">
                <a:latin typeface="Calibri" panose="020F0502020204030204" pitchFamily="34" charset="0"/>
                <a:ea typeface="Alatsi"/>
                <a:cs typeface="Calibri" panose="020F0502020204030204" pitchFamily="34" charset="0"/>
                <a:sym typeface="Alatsi"/>
              </a:rPr>
              <a:t>.</a:t>
            </a:r>
            <a:endParaRPr sz="3600" dirty="0">
              <a:latin typeface="Calibri" panose="020F0502020204030204" pitchFamily="34" charset="0"/>
              <a:ea typeface="Alatsi"/>
              <a:cs typeface="Calibri" panose="020F0502020204030204" pitchFamily="34" charset="0"/>
              <a:sym typeface="Alatsi"/>
            </a:endParaRPr>
          </a:p>
          <a:p>
            <a:pPr marL="798195" marR="274320" indent="-514350">
              <a:lnSpc>
                <a:spcPct val="150000"/>
              </a:lnSpc>
              <a:buSzPts val="3500"/>
              <a:buFont typeface="Wingdings" panose="05000000000000000000" pitchFamily="2" charset="2"/>
              <a:buChar char="§"/>
            </a:pPr>
            <a:r>
              <a:rPr lang="en-US" sz="3600" dirty="0">
                <a:latin typeface="Calibri" panose="020F0502020204030204" pitchFamily="34" charset="0"/>
                <a:ea typeface="Alatsi"/>
                <a:cs typeface="Calibri" panose="020F0502020204030204" pitchFamily="34" charset="0"/>
                <a:sym typeface="Alatsi"/>
              </a:rPr>
              <a:t>CA Dhruv </a:t>
            </a:r>
            <a:r>
              <a:rPr lang="en-US" sz="3600" dirty="0" err="1">
                <a:latin typeface="Calibri" panose="020F0502020204030204" pitchFamily="34" charset="0"/>
                <a:ea typeface="Alatsi"/>
                <a:cs typeface="Calibri" panose="020F0502020204030204" pitchFamily="34" charset="0"/>
                <a:sym typeface="Alatsi"/>
              </a:rPr>
              <a:t>Shringi</a:t>
            </a:r>
            <a:r>
              <a:rPr lang="en-US" sz="3600" dirty="0">
                <a:latin typeface="Calibri" panose="020F0502020204030204" pitchFamily="34" charset="0"/>
                <a:ea typeface="Alatsi"/>
                <a:cs typeface="Calibri" panose="020F0502020204030204" pitchFamily="34" charset="0"/>
                <a:sym typeface="Alatsi"/>
              </a:rPr>
              <a:t>, Founder of 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ea typeface="Alatsi"/>
                <a:cs typeface="Calibri" panose="020F0502020204030204" pitchFamily="34" charset="0"/>
                <a:sym typeface="Alatsi"/>
              </a:rPr>
              <a:t>Yatra.com</a:t>
            </a:r>
            <a:endParaRPr sz="3600" dirty="0">
              <a:solidFill>
                <a:srgbClr val="FF0000"/>
              </a:solidFill>
              <a:latin typeface="Calibri" panose="020F0502020204030204" pitchFamily="34" charset="0"/>
              <a:ea typeface="Alatsi"/>
              <a:cs typeface="Calibri" panose="020F0502020204030204" pitchFamily="34" charset="0"/>
              <a:sym typeface="Alatsi"/>
            </a:endParaRPr>
          </a:p>
          <a:p>
            <a:pPr marL="798195" marR="274320" indent="-514350">
              <a:lnSpc>
                <a:spcPct val="150000"/>
              </a:lnSpc>
              <a:buSzPts val="3500"/>
              <a:buFont typeface="Wingdings" panose="05000000000000000000" pitchFamily="2" charset="2"/>
              <a:buChar char="§"/>
            </a:pPr>
            <a:r>
              <a:rPr lang="en-US" sz="3600" dirty="0">
                <a:latin typeface="Calibri" panose="020F0502020204030204" pitchFamily="34" charset="0"/>
                <a:ea typeface="Alatsi"/>
                <a:cs typeface="Calibri" panose="020F0502020204030204" pitchFamily="34" charset="0"/>
                <a:sym typeface="Alatsi"/>
              </a:rPr>
              <a:t>CA Aman Gupta , Founder of 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ea typeface="Alatsi"/>
                <a:cs typeface="Calibri" panose="020F0502020204030204" pitchFamily="34" charset="0"/>
                <a:sym typeface="Alatsi"/>
              </a:rPr>
              <a:t>BOAT</a:t>
            </a:r>
            <a:r>
              <a:rPr lang="en-US" sz="3600" dirty="0">
                <a:latin typeface="Calibri" panose="020F0502020204030204" pitchFamily="34" charset="0"/>
                <a:ea typeface="Alatsi"/>
                <a:cs typeface="Calibri" panose="020F0502020204030204" pitchFamily="34" charset="0"/>
                <a:sym typeface="Alatsi"/>
              </a:rPr>
              <a:t> </a:t>
            </a:r>
            <a:endParaRPr sz="3600" dirty="0">
              <a:latin typeface="Calibri" panose="020F0502020204030204" pitchFamily="34" charset="0"/>
              <a:ea typeface="Alatsi"/>
              <a:cs typeface="Calibri" panose="020F0502020204030204" pitchFamily="34" charset="0"/>
              <a:sym typeface="Alatsi"/>
            </a:endParaRPr>
          </a:p>
          <a:p>
            <a:pPr>
              <a:spcBef>
                <a:spcPts val="1500"/>
              </a:spcBef>
            </a:pPr>
            <a:r>
              <a:rPr lang="en-US" sz="27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/>
            </a:r>
            <a:br>
              <a:rPr lang="en-US" sz="27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endParaRPr sz="27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4"/>
          <p:cNvSpPr/>
          <p:nvPr/>
        </p:nvSpPr>
        <p:spPr>
          <a:xfrm>
            <a:off x="3005192" y="336203"/>
            <a:ext cx="12513923" cy="1892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ctr"/>
            <a:r>
              <a:rPr lang="en-US" sz="5700" b="1" dirty="0">
                <a:solidFill>
                  <a:srgbClr val="C00000"/>
                </a:solidFill>
                <a:latin typeface="Calibri" panose="020F0502020204030204" pitchFamily="34" charset="0"/>
                <a:ea typeface="Alatsi"/>
                <a:cs typeface="Calibri" panose="020F0502020204030204" pitchFamily="34" charset="0"/>
                <a:sym typeface="Alatsi"/>
              </a:rPr>
              <a:t>Accelerating</a:t>
            </a:r>
            <a:endParaRPr sz="21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5700" b="1" dirty="0">
                <a:solidFill>
                  <a:srgbClr val="C00000"/>
                </a:solidFill>
                <a:latin typeface="Calibri" panose="020F0502020204030204" pitchFamily="34" charset="0"/>
                <a:ea typeface="Alatsi"/>
                <a:cs typeface="Calibri" panose="020F0502020204030204" pitchFamily="34" charset="0"/>
                <a:sym typeface="Alatsi"/>
              </a:rPr>
              <a:t> Access to Finance in Gujarat</a:t>
            </a:r>
            <a:endParaRPr sz="21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92" name="Google Shape;192;p14"/>
          <p:cNvGrpSpPr/>
          <p:nvPr/>
        </p:nvGrpSpPr>
        <p:grpSpPr>
          <a:xfrm>
            <a:off x="4156379" y="2715491"/>
            <a:ext cx="9975273" cy="6644409"/>
            <a:chOff x="0" y="0"/>
            <a:chExt cx="6650182" cy="4429606"/>
          </a:xfrm>
        </p:grpSpPr>
        <p:sp>
          <p:nvSpPr>
            <p:cNvPr id="193" name="Google Shape;193;p14"/>
            <p:cNvSpPr/>
            <p:nvPr/>
          </p:nvSpPr>
          <p:spPr>
            <a:xfrm rot="-5400000">
              <a:off x="555144" y="-555144"/>
              <a:ext cx="2214803" cy="3325091"/>
            </a:xfrm>
            <a:prstGeom prst="round1Rect">
              <a:avLst>
                <a:gd name="adj" fmla="val 16667"/>
              </a:avLst>
            </a:prstGeom>
            <a:solidFill>
              <a:srgbClr val="A8D08C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1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4" name="Google Shape;194;p14"/>
            <p:cNvSpPr txBox="1"/>
            <p:nvPr/>
          </p:nvSpPr>
          <p:spPr>
            <a:xfrm>
              <a:off x="0" y="0"/>
              <a:ext cx="3325091" cy="16611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98688" tIns="298688" rIns="298688" bIns="298688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4200">
                  <a:solidFill>
                    <a:schemeClr val="dk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Startup integration</a:t>
              </a:r>
              <a:endParaRPr sz="21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5" name="Google Shape;195;p14"/>
            <p:cNvSpPr/>
            <p:nvPr/>
          </p:nvSpPr>
          <p:spPr>
            <a:xfrm>
              <a:off x="3325091" y="0"/>
              <a:ext cx="3325091" cy="2214803"/>
            </a:xfrm>
            <a:prstGeom prst="round1Rect">
              <a:avLst>
                <a:gd name="adj" fmla="val 16667"/>
              </a:avLst>
            </a:prstGeom>
            <a:solidFill>
              <a:srgbClr val="A8D08C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1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6" name="Google Shape;196;p14"/>
            <p:cNvSpPr txBox="1"/>
            <p:nvPr/>
          </p:nvSpPr>
          <p:spPr>
            <a:xfrm>
              <a:off x="3325091" y="0"/>
              <a:ext cx="3325091" cy="16611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98688" tIns="298688" rIns="298688" bIns="298688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4200">
                  <a:solidFill>
                    <a:schemeClr val="dk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Fund</a:t>
              </a:r>
              <a:r>
                <a:rPr lang="en-US" sz="4200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 </a:t>
              </a:r>
              <a:r>
                <a:rPr lang="en-US" sz="4200">
                  <a:solidFill>
                    <a:schemeClr val="dk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integration</a:t>
              </a:r>
              <a:endParaRPr sz="420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197" name="Google Shape;197;p14"/>
            <p:cNvSpPr/>
            <p:nvPr/>
          </p:nvSpPr>
          <p:spPr>
            <a:xfrm rot="10800000">
              <a:off x="0" y="2214803"/>
              <a:ext cx="3325091" cy="2214803"/>
            </a:xfrm>
            <a:prstGeom prst="round1Rect">
              <a:avLst>
                <a:gd name="adj" fmla="val 16667"/>
              </a:avLst>
            </a:prstGeom>
            <a:solidFill>
              <a:srgbClr val="A8D08C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1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8" name="Google Shape;198;p14"/>
            <p:cNvSpPr txBox="1"/>
            <p:nvPr/>
          </p:nvSpPr>
          <p:spPr>
            <a:xfrm>
              <a:off x="0" y="2768503"/>
              <a:ext cx="3325091" cy="16611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98688" tIns="298688" rIns="298688" bIns="298688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4200">
                  <a:solidFill>
                    <a:schemeClr val="dk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Angel</a:t>
              </a:r>
              <a:r>
                <a:rPr lang="en-US" sz="4200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 </a:t>
              </a:r>
              <a:r>
                <a:rPr lang="en-US" sz="4200">
                  <a:solidFill>
                    <a:schemeClr val="dk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investing</a:t>
              </a:r>
              <a:endParaRPr sz="420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199" name="Google Shape;199;p14"/>
            <p:cNvSpPr/>
            <p:nvPr/>
          </p:nvSpPr>
          <p:spPr>
            <a:xfrm rot="5400000">
              <a:off x="3880235" y="1659658"/>
              <a:ext cx="2214803" cy="3325091"/>
            </a:xfrm>
            <a:prstGeom prst="round1Rect">
              <a:avLst>
                <a:gd name="adj" fmla="val 16667"/>
              </a:avLst>
            </a:prstGeom>
            <a:solidFill>
              <a:srgbClr val="A8D08C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1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0" name="Google Shape;200;p14"/>
            <p:cNvSpPr txBox="1"/>
            <p:nvPr/>
          </p:nvSpPr>
          <p:spPr>
            <a:xfrm>
              <a:off x="3325091" y="2768503"/>
              <a:ext cx="3325091" cy="16611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98688" tIns="298688" rIns="298688" bIns="298688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4200">
                  <a:solidFill>
                    <a:schemeClr val="dk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Exit strategies &amp; Planning</a:t>
              </a:r>
              <a:endParaRPr sz="420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201" name="Google Shape;201;p14"/>
            <p:cNvSpPr/>
            <p:nvPr/>
          </p:nvSpPr>
          <p:spPr>
            <a:xfrm>
              <a:off x="2327563" y="1661102"/>
              <a:ext cx="1995054" cy="1107401"/>
            </a:xfrm>
            <a:prstGeom prst="roundRect">
              <a:avLst>
                <a:gd name="adj" fmla="val 16667"/>
              </a:avLst>
            </a:prstGeom>
            <a:solidFill>
              <a:srgbClr val="2E75B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1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2" name="Google Shape;202;p14"/>
            <p:cNvSpPr txBox="1"/>
            <p:nvPr/>
          </p:nvSpPr>
          <p:spPr>
            <a:xfrm>
              <a:off x="2381622" y="1715161"/>
              <a:ext cx="1886936" cy="9992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0013" tIns="160013" rIns="160013" bIns="160013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4200">
                  <a:solidFill>
                    <a:schemeClr val="dk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Chartered Accountant</a:t>
              </a:r>
              <a:endParaRPr sz="420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  <p:sp>
        <p:nvSpPr>
          <p:cNvPr id="203" name="Google Shape;203;p14"/>
          <p:cNvSpPr txBox="1"/>
          <p:nvPr/>
        </p:nvSpPr>
        <p:spPr>
          <a:xfrm>
            <a:off x="14810553" y="3020360"/>
            <a:ext cx="2286000" cy="3046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US" sz="27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Making of AIF’s , planning for instrument to be used and round planning.</a:t>
            </a:r>
            <a:endParaRPr sz="2700" dirty="0">
              <a:solidFill>
                <a:schemeClr val="tx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04" name="Google Shape;204;p14"/>
          <p:cNvSpPr txBox="1"/>
          <p:nvPr/>
        </p:nvSpPr>
        <p:spPr>
          <a:xfrm>
            <a:off x="14838291" y="6525491"/>
            <a:ext cx="2272146" cy="2215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US" sz="27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Planning exit strategies for startups, investors , founders </a:t>
            </a:r>
            <a:endParaRPr sz="2700" dirty="0">
              <a:solidFill>
                <a:schemeClr val="tx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05" name="Google Shape;205;p14"/>
          <p:cNvSpPr txBox="1"/>
          <p:nvPr/>
        </p:nvSpPr>
        <p:spPr>
          <a:xfrm>
            <a:off x="852054" y="3380510"/>
            <a:ext cx="2383200" cy="2631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US" sz="27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Startups incorporated by Chartered, clients who wants to create startup</a:t>
            </a:r>
            <a:r>
              <a:rPr lang="en-US" sz="2700" dirty="0">
                <a:solidFill>
                  <a:srgbClr val="C55A1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. </a:t>
            </a:r>
            <a:endParaRPr sz="2700" dirty="0">
              <a:solidFill>
                <a:srgbClr val="C55A1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06" name="Google Shape;206;p14"/>
          <p:cNvSpPr txBox="1"/>
          <p:nvPr/>
        </p:nvSpPr>
        <p:spPr>
          <a:xfrm>
            <a:off x="852055" y="6940990"/>
            <a:ext cx="2639291" cy="1800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US" sz="27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Funds from family offices , HNI’s and angel investors.</a:t>
            </a:r>
            <a:endParaRPr sz="2700" dirty="0">
              <a:solidFill>
                <a:schemeClr val="tx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07" name="Google Shape;207;p14"/>
          <p:cNvSpPr/>
          <p:nvPr/>
        </p:nvSpPr>
        <p:spPr>
          <a:xfrm>
            <a:off x="14145521" y="4543854"/>
            <a:ext cx="651164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08" name="Google Shape;208;p14"/>
          <p:cNvSpPr/>
          <p:nvPr/>
        </p:nvSpPr>
        <p:spPr>
          <a:xfrm>
            <a:off x="14159390" y="7328687"/>
            <a:ext cx="651164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09" name="Google Shape;209;p14"/>
          <p:cNvSpPr/>
          <p:nvPr/>
        </p:nvSpPr>
        <p:spPr>
          <a:xfrm>
            <a:off x="3356257" y="4543853"/>
            <a:ext cx="678902" cy="304802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10" name="Google Shape;210;p14"/>
          <p:cNvSpPr/>
          <p:nvPr/>
        </p:nvSpPr>
        <p:spPr>
          <a:xfrm>
            <a:off x="3356255" y="7328687"/>
            <a:ext cx="678902" cy="304802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c21d3f5a00_0_104"/>
          <p:cNvSpPr txBox="1">
            <a:spLocks noGrp="1"/>
          </p:cNvSpPr>
          <p:nvPr>
            <p:ph type="ctrTitle"/>
          </p:nvPr>
        </p:nvSpPr>
        <p:spPr>
          <a:xfrm>
            <a:off x="623400" y="211614"/>
            <a:ext cx="17041050" cy="17532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pPr>
              <a:buSzPts val="990"/>
            </a:pPr>
            <a:r>
              <a:rPr lang="en-US" sz="6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Role of CA as Advisory </a:t>
            </a:r>
            <a:endParaRPr sz="6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9" name="Google Shape;149;g1c21d3f5a00_0_104"/>
          <p:cNvSpPr txBox="1">
            <a:spLocks noGrp="1"/>
          </p:cNvSpPr>
          <p:nvPr>
            <p:ph type="subTitle" idx="1"/>
          </p:nvPr>
        </p:nvSpPr>
        <p:spPr>
          <a:xfrm>
            <a:off x="623400" y="1664321"/>
            <a:ext cx="17041050" cy="83223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/>
          <a:p>
            <a:pPr marL="0" indent="0" algn="l">
              <a:spcBef>
                <a:spcPts val="0"/>
              </a:spcBef>
            </a:pPr>
            <a:endParaRPr dirty="0"/>
          </a:p>
          <a:p>
            <a:pPr marL="0" indent="0" algn="l">
              <a:spcBef>
                <a:spcPts val="0"/>
              </a:spcBef>
            </a:pPr>
            <a:r>
              <a:rPr lang="en-US" sz="4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Startups:-</a:t>
            </a:r>
            <a:endParaRPr sz="4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685800" algn="l">
              <a:spcBef>
                <a:spcPts val="0"/>
              </a:spcBef>
              <a:buFont typeface="Wingdings" panose="05000000000000000000" pitchFamily="2" charset="2"/>
              <a:buChar char="§"/>
            </a:pPr>
            <a:endParaRPr sz="4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0" indent="-695325" algn="l">
              <a:spcBef>
                <a:spcPts val="0"/>
              </a:spcBef>
              <a:buSzPts val="3700"/>
              <a:buFont typeface="Wingdings" panose="05000000000000000000" pitchFamily="2" charset="2"/>
              <a:buChar char="§"/>
            </a:pPr>
            <a:r>
              <a:rPr lang="en-US" sz="4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Evaluation of the startup</a:t>
            </a:r>
            <a:endParaRPr sz="4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0" indent="-695325" algn="l">
              <a:spcBef>
                <a:spcPts val="0"/>
              </a:spcBef>
              <a:buSzPts val="3700"/>
              <a:buFont typeface="Wingdings" panose="05000000000000000000" pitchFamily="2" charset="2"/>
              <a:buChar char="§"/>
            </a:pPr>
            <a:r>
              <a:rPr lang="en-US" sz="4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in Grants, Compliances, Planning etc.</a:t>
            </a:r>
            <a:endParaRPr sz="4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0" indent="-695325" algn="l">
              <a:spcBef>
                <a:spcPts val="0"/>
              </a:spcBef>
              <a:buSzPts val="3700"/>
              <a:buFont typeface="Wingdings" panose="05000000000000000000" pitchFamily="2" charset="2"/>
              <a:buChar char="§"/>
            </a:pPr>
            <a:r>
              <a:rPr lang="en-US" sz="4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Networking, Connections and Business Integration.</a:t>
            </a:r>
            <a:endParaRPr sz="4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0" indent="-695325" algn="l">
              <a:spcBef>
                <a:spcPts val="0"/>
              </a:spcBef>
              <a:buSzPts val="3700"/>
              <a:buFont typeface="Wingdings" panose="05000000000000000000" pitchFamily="2" charset="2"/>
              <a:buChar char="§"/>
            </a:pPr>
            <a:r>
              <a:rPr lang="en-US" sz="4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Finance Management and Budgeting.</a:t>
            </a:r>
            <a:endParaRPr sz="4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0" indent="-695325" algn="l">
              <a:spcBef>
                <a:spcPts val="0"/>
              </a:spcBef>
              <a:buSzPts val="3700"/>
              <a:buFont typeface="Wingdings" panose="05000000000000000000" pitchFamily="2" charset="2"/>
              <a:buChar char="§"/>
            </a:pPr>
            <a:r>
              <a:rPr lang="en-US" sz="4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Strategizing new round of Investment and plan for runway of the fund.</a:t>
            </a:r>
            <a:endParaRPr sz="4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0" indent="-695325" algn="l">
              <a:spcBef>
                <a:spcPts val="0"/>
              </a:spcBef>
              <a:buSzPts val="3700"/>
              <a:buFont typeface="Wingdings" panose="05000000000000000000" pitchFamily="2" charset="2"/>
              <a:buChar char="§"/>
            </a:pPr>
            <a:r>
              <a:rPr lang="en-US" sz="4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Valuation advice</a:t>
            </a:r>
            <a:endParaRPr sz="4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1c21d3f5a00_0_110"/>
          <p:cNvSpPr txBox="1">
            <a:spLocks noGrp="1"/>
          </p:cNvSpPr>
          <p:nvPr>
            <p:ph type="ctrTitle"/>
          </p:nvPr>
        </p:nvSpPr>
        <p:spPr>
          <a:xfrm>
            <a:off x="623400" y="3"/>
            <a:ext cx="17041050" cy="17532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pPr>
              <a:buSzPts val="990"/>
            </a:pPr>
            <a:r>
              <a:rPr lang="en-US" sz="6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Role of CA as Advisory</a:t>
            </a:r>
            <a:endParaRPr sz="6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6" name="Google Shape;156;g1c21d3f5a00_0_110"/>
          <p:cNvSpPr txBox="1">
            <a:spLocks noGrp="1"/>
          </p:cNvSpPr>
          <p:nvPr>
            <p:ph type="subTitle" idx="1"/>
          </p:nvPr>
        </p:nvSpPr>
        <p:spPr>
          <a:xfrm>
            <a:off x="623400" y="1571810"/>
            <a:ext cx="17041050" cy="871515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/>
          <a:p>
            <a:pPr marL="0" indent="0" algn="l">
              <a:spcBef>
                <a:spcPts val="0"/>
              </a:spcBef>
            </a:pP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Investors/Investment:-</a:t>
            </a:r>
            <a:endParaRPr sz="3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spcBef>
                <a:spcPts val="0"/>
              </a:spcBef>
            </a:pPr>
            <a:endParaRPr sz="3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0" indent="-695325" algn="l">
              <a:spcBef>
                <a:spcPts val="0"/>
              </a:spcBef>
              <a:buSzPts val="3700"/>
              <a:buFont typeface="Wingdings" panose="05000000000000000000" pitchFamily="2" charset="2"/>
              <a:buChar char="§"/>
            </a:pP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Scouting of Opportunities to Invest.</a:t>
            </a:r>
            <a:endParaRPr sz="3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0" indent="-695325" algn="l">
              <a:spcBef>
                <a:spcPts val="0"/>
              </a:spcBef>
              <a:buSzPts val="3700"/>
              <a:buFont typeface="Wingdings" panose="05000000000000000000" pitchFamily="2" charset="2"/>
              <a:buChar char="§"/>
            </a:pP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Planning and Implementing the investment.</a:t>
            </a:r>
            <a:endParaRPr sz="3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0" indent="-695325" algn="l">
              <a:spcBef>
                <a:spcPts val="0"/>
              </a:spcBef>
              <a:buSzPts val="3700"/>
              <a:buFont typeface="Wingdings" panose="05000000000000000000" pitchFamily="2" charset="2"/>
              <a:buChar char="§"/>
            </a:pP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Advising on the Investment.</a:t>
            </a:r>
            <a:endParaRPr sz="3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0" indent="-695325" algn="l">
              <a:spcBef>
                <a:spcPts val="0"/>
              </a:spcBef>
              <a:buSzPts val="3700"/>
              <a:buFont typeface="Wingdings" panose="05000000000000000000" pitchFamily="2" charset="2"/>
              <a:buChar char="§"/>
            </a:pP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Due Diligence &amp; compliances.</a:t>
            </a:r>
            <a:endParaRPr sz="3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0" indent="-695325" algn="l">
              <a:spcBef>
                <a:spcPts val="0"/>
              </a:spcBef>
              <a:buSzPts val="3700"/>
              <a:buFont typeface="Wingdings" panose="05000000000000000000" pitchFamily="2" charset="2"/>
              <a:buChar char="§"/>
            </a:pP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Exit strategies.</a:t>
            </a:r>
            <a:endParaRPr sz="3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0" indent="-695325" algn="l">
              <a:spcBef>
                <a:spcPts val="0"/>
              </a:spcBef>
              <a:buSzPts val="3700"/>
              <a:buFont typeface="Wingdings" panose="05000000000000000000" pitchFamily="2" charset="2"/>
              <a:buChar char="§"/>
            </a:pP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Re-Investing.</a:t>
            </a:r>
            <a:endParaRPr sz="3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0" indent="-695325" algn="l">
              <a:spcBef>
                <a:spcPts val="0"/>
              </a:spcBef>
              <a:buSzPts val="3700"/>
              <a:buFont typeface="Wingdings" panose="05000000000000000000" pitchFamily="2" charset="2"/>
              <a:buChar char="§"/>
            </a:pP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Sourcing Co-Investment opportunities.</a:t>
            </a:r>
            <a:endParaRPr sz="3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0" indent="-695325" algn="l">
              <a:spcBef>
                <a:spcPts val="0"/>
              </a:spcBef>
              <a:buSzPts val="3700"/>
              <a:buFont typeface="Wingdings" panose="05000000000000000000" pitchFamily="2" charset="2"/>
              <a:buChar char="§"/>
            </a:pP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Fund management</a:t>
            </a:r>
            <a:endParaRPr sz="3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0" indent="-695325" algn="l">
              <a:spcBef>
                <a:spcPts val="0"/>
              </a:spcBef>
              <a:buSzPts val="3700"/>
              <a:buFont typeface="Wingdings" panose="05000000000000000000" pitchFamily="2" charset="2"/>
              <a:buChar char="§"/>
            </a:pP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Valuation services  </a:t>
            </a:r>
            <a:endParaRPr sz="3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E8DC0E-423C-00A3-B8C9-B90C9AB1BB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020335" cy="10287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C3FAB1-D6C2-25F3-1E59-961E5BF36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11544"/>
            <a:ext cx="4128531" cy="4063913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3900" b="1" kern="1200" dirty="0">
                <a:solidFill>
                  <a:srgbClr val="FFFFFF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Mind to Market :  The “Start-up” Saga</a:t>
            </a:r>
          </a:p>
        </p:txBody>
      </p:sp>
      <p:pic>
        <p:nvPicPr>
          <p:cNvPr id="6" name="Picture 5" descr="A graphic of a tree with roots&#10;&#10;AI-generated content may be incorrect.">
            <a:extLst>
              <a:ext uri="{FF2B5EF4-FFF2-40B4-BE49-F238E27FC236}">
                <a16:creationId xmlns:a16="http://schemas.microsoft.com/office/drawing/2014/main" id="{942FE74E-8DEF-8D77-4F80-055DDABA6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7900" y="2418427"/>
            <a:ext cx="10782298" cy="544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29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22e83361355_0_10"/>
          <p:cNvSpPr/>
          <p:nvPr/>
        </p:nvSpPr>
        <p:spPr>
          <a:xfrm>
            <a:off x="13030200" y="1714500"/>
            <a:ext cx="1143000" cy="1143000"/>
          </a:xfrm>
          <a:prstGeom prst="sun">
            <a:avLst>
              <a:gd name="adj" fmla="val 25000"/>
            </a:avLst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</p:txBody>
      </p:sp>
      <p:sp>
        <p:nvSpPr>
          <p:cNvPr id="354" name="Google Shape;354;g22e83361355_0_10"/>
          <p:cNvSpPr/>
          <p:nvPr/>
        </p:nvSpPr>
        <p:spPr>
          <a:xfrm>
            <a:off x="3314700" y="1771650"/>
            <a:ext cx="1714500" cy="1143018"/>
          </a:xfrm>
          <a:prstGeom prst="lightningBolt">
            <a:avLst/>
          </a:prstGeom>
          <a:gradFill>
            <a:gsLst>
              <a:gs pos="0">
                <a:schemeClr val="accent1"/>
              </a:gs>
              <a:gs pos="100000">
                <a:srgbClr val="FFFFFF"/>
              </a:gs>
            </a:gsLst>
            <a:lin ang="5400012" scaled="0"/>
          </a:gra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355" name="Google Shape;355;g22e83361355_0_10"/>
          <p:cNvCxnSpPr/>
          <p:nvPr/>
        </p:nvCxnSpPr>
        <p:spPr>
          <a:xfrm>
            <a:off x="5167315" y="2400300"/>
            <a:ext cx="740580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356" name="Google Shape;356;g22e83361355_0_10"/>
          <p:cNvSpPr txBox="1"/>
          <p:nvPr/>
        </p:nvSpPr>
        <p:spPr>
          <a:xfrm>
            <a:off x="2971800" y="4572002"/>
            <a:ext cx="11887200" cy="3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lang="en-US" sz="42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   </a:t>
            </a:r>
            <a:r>
              <a:rPr lang="en-US" sz="4200" b="1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Identify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lang="en-US" sz="42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                     </a:t>
            </a:r>
            <a:r>
              <a:rPr lang="en-US" sz="4200" b="1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   </a:t>
            </a:r>
            <a:r>
              <a:rPr lang="en-US" sz="4200" b="1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Support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lang="en-US" sz="42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                                                </a:t>
            </a:r>
            <a:r>
              <a:rPr lang="en-US" sz="4200" b="1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Develop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lang="en-US" sz="42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                                                                       </a:t>
            </a:r>
            <a:r>
              <a:rPr lang="en-US" sz="4200" b="1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Promote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endParaRPr sz="42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</p:txBody>
      </p:sp>
      <p:sp>
        <p:nvSpPr>
          <p:cNvPr id="358" name="Google Shape;358;g22e83361355_0_10"/>
          <p:cNvSpPr txBox="1"/>
          <p:nvPr/>
        </p:nvSpPr>
        <p:spPr>
          <a:xfrm>
            <a:off x="6767513" y="1485902"/>
            <a:ext cx="4860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Mind to market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9" name="Google Shape;359;g22e83361355_0_10"/>
          <p:cNvSpPr txBox="1"/>
          <p:nvPr/>
        </p:nvSpPr>
        <p:spPr>
          <a:xfrm>
            <a:off x="7772400" y="2628902"/>
            <a:ext cx="3543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Conversion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0" name="Google Shape;360;g22e83361355_0_10"/>
          <p:cNvSpPr txBox="1"/>
          <p:nvPr/>
        </p:nvSpPr>
        <p:spPr>
          <a:xfrm>
            <a:off x="3400424" y="5499301"/>
            <a:ext cx="2061086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1" i="0" u="none" strike="noStrike" cap="none" dirty="0">
                <a:solidFill>
                  <a:srgbClr val="0000DE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Knowledge</a:t>
            </a:r>
            <a:endParaRPr sz="2400" b="1" i="0" u="none" strike="noStrike" cap="none" dirty="0">
              <a:solidFill>
                <a:srgbClr val="0000DE"/>
              </a:solidFill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  <a:p>
            <a:pPr marL="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1" i="0" u="none" strike="noStrike" cap="none" dirty="0">
                <a:solidFill>
                  <a:srgbClr val="0000DE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Ideas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1" i="0" u="none" strike="noStrike" cap="none" dirty="0">
                <a:solidFill>
                  <a:srgbClr val="0000DE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Innovations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4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</p:txBody>
      </p:sp>
      <p:sp>
        <p:nvSpPr>
          <p:cNvPr id="361" name="Google Shape;361;g22e83361355_0_10"/>
          <p:cNvSpPr txBox="1"/>
          <p:nvPr/>
        </p:nvSpPr>
        <p:spPr>
          <a:xfrm>
            <a:off x="6209730" y="6057900"/>
            <a:ext cx="2591369" cy="2262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0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 Financial</a:t>
            </a:r>
            <a:endParaRPr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0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 Technical</a:t>
            </a:r>
            <a:endParaRPr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0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 Strategic</a:t>
            </a:r>
            <a:endParaRPr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0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 Managerial </a:t>
            </a:r>
            <a:endParaRPr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0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 Moral</a:t>
            </a:r>
            <a:endParaRPr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0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 Other</a:t>
            </a:r>
            <a:endParaRPr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0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</p:txBody>
      </p:sp>
      <p:sp>
        <p:nvSpPr>
          <p:cNvPr id="362" name="Google Shape;362;g22e83361355_0_10"/>
          <p:cNvSpPr txBox="1"/>
          <p:nvPr/>
        </p:nvSpPr>
        <p:spPr>
          <a:xfrm>
            <a:off x="12458701" y="7200902"/>
            <a:ext cx="3249872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1" i="0" u="none" strike="noStrike" cap="none" dirty="0">
                <a:solidFill>
                  <a:srgbClr val="0000FF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Brand Building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1" i="0" u="none" strike="noStrike" cap="none" dirty="0">
                <a:solidFill>
                  <a:srgbClr val="0000FF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Success Stories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1" i="0" u="none" strike="noStrike" cap="none" dirty="0">
                <a:solidFill>
                  <a:srgbClr val="0000FF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Linkages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1" i="0" u="none" strike="noStrike" cap="none" dirty="0">
                <a:solidFill>
                  <a:srgbClr val="0000FF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Change Agents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1" i="0" u="none" strike="noStrike" cap="none" dirty="0">
                <a:solidFill>
                  <a:srgbClr val="0000FF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Benefit  to Innovators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63" name="Google Shape;363;g22e83361355_0_10"/>
          <p:cNvGrpSpPr/>
          <p:nvPr/>
        </p:nvGrpSpPr>
        <p:grpSpPr>
          <a:xfrm>
            <a:off x="5278541" y="4057634"/>
            <a:ext cx="7987083" cy="2107295"/>
            <a:chOff x="1334" y="1860"/>
            <a:chExt cx="3255" cy="1061"/>
          </a:xfrm>
        </p:grpSpPr>
        <p:sp>
          <p:nvSpPr>
            <p:cNvPr id="364" name="Google Shape;364;g22e83361355_0_10"/>
            <p:cNvSpPr/>
            <p:nvPr/>
          </p:nvSpPr>
          <p:spPr>
            <a:xfrm>
              <a:off x="1334" y="1860"/>
              <a:ext cx="600" cy="300"/>
            </a:xfrm>
            <a:prstGeom prst="curvedDownArrow">
              <a:avLst>
                <a:gd name="adj1" fmla="val 40000"/>
                <a:gd name="adj2" fmla="val 80000"/>
                <a:gd name="adj3" fmla="val 33333"/>
              </a:avLst>
            </a:pr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endParaRPr sz="36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endParaRPr>
            </a:p>
          </p:txBody>
        </p:sp>
        <p:sp>
          <p:nvSpPr>
            <p:cNvPr id="365" name="Google Shape;365;g22e83361355_0_10"/>
            <p:cNvSpPr/>
            <p:nvPr/>
          </p:nvSpPr>
          <p:spPr>
            <a:xfrm rot="1593903">
              <a:off x="2518" y="2178"/>
              <a:ext cx="671" cy="300"/>
            </a:xfrm>
            <a:prstGeom prst="curvedDownArrow">
              <a:avLst>
                <a:gd name="adj1" fmla="val 40000"/>
                <a:gd name="adj2" fmla="val 80000"/>
                <a:gd name="adj3" fmla="val 33333"/>
              </a:avLst>
            </a:pr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endParaRPr sz="36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endParaRPr>
            </a:p>
          </p:txBody>
        </p:sp>
        <p:sp>
          <p:nvSpPr>
            <p:cNvPr id="366" name="Google Shape;366;g22e83361355_0_10"/>
            <p:cNvSpPr/>
            <p:nvPr/>
          </p:nvSpPr>
          <p:spPr>
            <a:xfrm rot="1593903">
              <a:off x="3953" y="2471"/>
              <a:ext cx="671" cy="300"/>
            </a:xfrm>
            <a:prstGeom prst="curvedDownArrow">
              <a:avLst>
                <a:gd name="adj1" fmla="val 40000"/>
                <a:gd name="adj2" fmla="val 80000"/>
                <a:gd name="adj3" fmla="val 33333"/>
              </a:avLst>
            </a:pr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endParaRPr sz="36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endParaRPr>
            </a:p>
          </p:txBody>
        </p:sp>
      </p:grpSp>
      <p:sp>
        <p:nvSpPr>
          <p:cNvPr id="367" name="Google Shape;367;g22e83361355_0_10"/>
          <p:cNvSpPr txBox="1"/>
          <p:nvPr/>
        </p:nvSpPr>
        <p:spPr>
          <a:xfrm>
            <a:off x="2286000" y="457202"/>
            <a:ext cx="34290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Vast pool of young minds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8" name="Google Shape;368;g22e83361355_0_10"/>
          <p:cNvSpPr txBox="1"/>
          <p:nvPr/>
        </p:nvSpPr>
        <p:spPr>
          <a:xfrm>
            <a:off x="11887200" y="457202"/>
            <a:ext cx="41148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Value creation through innovation/start-ups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9" name="Google Shape;369;g22e83361355_0_10"/>
          <p:cNvSpPr txBox="1"/>
          <p:nvPr/>
        </p:nvSpPr>
        <p:spPr>
          <a:xfrm>
            <a:off x="9372600" y="6743700"/>
            <a:ext cx="2171700" cy="23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Char char="•"/>
            </a:pPr>
            <a:r>
              <a:rPr lang="en-US" sz="2700" b="1" i="0" u="none" strike="noStrike" cap="none">
                <a:solidFill>
                  <a:srgbClr val="80000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 IPR 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Char char="•"/>
            </a:pPr>
            <a:r>
              <a:rPr lang="en-US" sz="2700" b="1" i="0" u="none" strike="noStrike" cap="none">
                <a:solidFill>
                  <a:srgbClr val="80000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 Prototype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Char char="•"/>
            </a:pPr>
            <a:r>
              <a:rPr lang="en-US" sz="2700" b="1" i="0" u="none" strike="noStrike" cap="none">
                <a:solidFill>
                  <a:srgbClr val="80000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 Product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Char char="•"/>
            </a:pPr>
            <a:r>
              <a:rPr lang="en-US" sz="2700" b="1" i="0" u="none" strike="noStrike" cap="none">
                <a:solidFill>
                  <a:srgbClr val="80000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 Start-up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oogle Shape;102;p14"/>
          <p:cNvGrpSpPr/>
          <p:nvPr/>
        </p:nvGrpSpPr>
        <p:grpSpPr>
          <a:xfrm>
            <a:off x="466766" y="2025830"/>
            <a:ext cx="17200909" cy="1671512"/>
            <a:chOff x="0" y="792092"/>
            <a:chExt cx="22934546" cy="2228683"/>
          </a:xfrm>
        </p:grpSpPr>
        <p:grpSp>
          <p:nvGrpSpPr>
            <p:cNvPr id="103" name="Google Shape;103;p14"/>
            <p:cNvGrpSpPr/>
            <p:nvPr/>
          </p:nvGrpSpPr>
          <p:grpSpPr>
            <a:xfrm rot="-5400000">
              <a:off x="-123510" y="915602"/>
              <a:ext cx="538861" cy="291842"/>
              <a:chOff x="-1274980" y="0"/>
              <a:chExt cx="845273" cy="457791"/>
            </a:xfrm>
          </p:grpSpPr>
          <p:sp>
            <p:nvSpPr>
              <p:cNvPr id="104" name="Google Shape;104;p14"/>
              <p:cNvSpPr/>
              <p:nvPr/>
            </p:nvSpPr>
            <p:spPr>
              <a:xfrm>
                <a:off x="-1274980" y="0"/>
                <a:ext cx="812800" cy="457791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457791" extrusionOk="0">
                    <a:moveTo>
                      <a:pt x="406400" y="457791"/>
                    </a:moveTo>
                    <a:lnTo>
                      <a:pt x="812800" y="0"/>
                    </a:lnTo>
                    <a:lnTo>
                      <a:pt x="0" y="0"/>
                    </a:lnTo>
                    <a:lnTo>
                      <a:pt x="406400" y="457791"/>
                    </a:lnTo>
                    <a:close/>
                  </a:path>
                </a:pathLst>
              </a:custGeom>
              <a:solidFill>
                <a:srgbClr val="E8223B"/>
              </a:solidFill>
              <a:ln>
                <a:noFill/>
              </a:ln>
            </p:spPr>
            <p:txBody>
              <a:bodyPr/>
              <a:lstStyle/>
              <a:p>
                <a:endParaRPr lang="en-IN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5" name="Google Shape;105;p14"/>
              <p:cNvSpPr txBox="1"/>
              <p:nvPr/>
            </p:nvSpPr>
            <p:spPr>
              <a:xfrm>
                <a:off x="-988608" y="41275"/>
                <a:ext cx="558900" cy="33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</p:grpSp>
        <p:sp>
          <p:nvSpPr>
            <p:cNvPr id="106" name="Google Shape;106;p14"/>
            <p:cNvSpPr txBox="1"/>
            <p:nvPr/>
          </p:nvSpPr>
          <p:spPr>
            <a:xfrm>
              <a:off x="749245" y="2159000"/>
              <a:ext cx="22185301" cy="861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just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000" b="0" i="0" u="none" strike="noStrike" cap="none">
                  <a:solidFill>
                    <a:srgbClr val="2A2E3A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i-Hub has been established as a common resource centre to nurture early stage innovation</a:t>
              </a: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7" name="Google Shape;107;p14"/>
          <p:cNvGrpSpPr/>
          <p:nvPr/>
        </p:nvGrpSpPr>
        <p:grpSpPr>
          <a:xfrm>
            <a:off x="466766" y="1963251"/>
            <a:ext cx="16994134" cy="1500592"/>
            <a:chOff x="0" y="-1489075"/>
            <a:chExt cx="22658846" cy="2000790"/>
          </a:xfrm>
        </p:grpSpPr>
        <p:sp>
          <p:nvSpPr>
            <p:cNvPr id="108" name="Google Shape;108;p14"/>
            <p:cNvSpPr txBox="1"/>
            <p:nvPr/>
          </p:nvSpPr>
          <p:spPr>
            <a:xfrm>
              <a:off x="749245" y="-1489075"/>
              <a:ext cx="21909601" cy="8509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just" rtl="0">
                <a:lnSpc>
                  <a:spcPct val="140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962" b="0" i="0" u="none" strike="noStrike" cap="none" dirty="0" err="1">
                  <a:solidFill>
                    <a:srgbClr val="2A2E3A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i</a:t>
              </a:r>
              <a:r>
                <a:rPr lang="en-US" sz="2962" b="0" i="0" u="none" strike="noStrike" cap="none" dirty="0">
                  <a:solidFill>
                    <a:srgbClr val="2A2E3A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-Hub is a Section 8 company under the Companies Act 2013, incorporated on 16th May 2019</a:t>
              </a: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09" name="Google Shape;109;p14"/>
            <p:cNvGrpSpPr/>
            <p:nvPr/>
          </p:nvGrpSpPr>
          <p:grpSpPr>
            <a:xfrm rot="-5400000">
              <a:off x="-111757" y="111733"/>
              <a:ext cx="511739" cy="288225"/>
              <a:chOff x="0" y="0"/>
              <a:chExt cx="812800" cy="457791"/>
            </a:xfrm>
          </p:grpSpPr>
          <p:sp>
            <p:nvSpPr>
              <p:cNvPr id="110" name="Google Shape;110;p14"/>
              <p:cNvSpPr/>
              <p:nvPr/>
            </p:nvSpPr>
            <p:spPr>
              <a:xfrm>
                <a:off x="0" y="0"/>
                <a:ext cx="812800" cy="457791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457791" extrusionOk="0">
                    <a:moveTo>
                      <a:pt x="406400" y="457791"/>
                    </a:moveTo>
                    <a:lnTo>
                      <a:pt x="812800" y="0"/>
                    </a:lnTo>
                    <a:lnTo>
                      <a:pt x="0" y="0"/>
                    </a:lnTo>
                    <a:lnTo>
                      <a:pt x="406400" y="457791"/>
                    </a:lnTo>
                    <a:close/>
                  </a:path>
                </a:pathLst>
              </a:custGeom>
              <a:solidFill>
                <a:srgbClr val="E8223B"/>
              </a:solidFill>
              <a:ln>
                <a:noFill/>
              </a:ln>
            </p:spPr>
            <p:txBody>
              <a:bodyPr/>
              <a:lstStyle/>
              <a:p>
                <a:endParaRPr lang="en-IN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1" name="Google Shape;111;p14"/>
              <p:cNvSpPr txBox="1"/>
              <p:nvPr/>
            </p:nvSpPr>
            <p:spPr>
              <a:xfrm>
                <a:off x="127000" y="41275"/>
                <a:ext cx="558900" cy="33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150" tIns="50150" rIns="50150" bIns="501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</p:grpSp>
      </p:grpSp>
      <p:sp>
        <p:nvSpPr>
          <p:cNvPr id="112" name="Google Shape;112;p14"/>
          <p:cNvSpPr txBox="1"/>
          <p:nvPr/>
        </p:nvSpPr>
        <p:spPr>
          <a:xfrm>
            <a:off x="1000125" y="4012025"/>
            <a:ext cx="1674010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>
                <a:solidFill>
                  <a:srgbClr val="2A2E3A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key enabler for all Startup from “Mind-to-Market” across sectors.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3" name="Google Shape;113;p14"/>
          <p:cNvGrpSpPr/>
          <p:nvPr/>
        </p:nvGrpSpPr>
        <p:grpSpPr>
          <a:xfrm>
            <a:off x="486510" y="4907273"/>
            <a:ext cx="17181175" cy="1381584"/>
            <a:chOff x="26312" y="-3904125"/>
            <a:chExt cx="22908233" cy="3020516"/>
          </a:xfrm>
        </p:grpSpPr>
        <p:sp>
          <p:nvSpPr>
            <p:cNvPr id="114" name="Google Shape;114;p14"/>
            <p:cNvSpPr txBox="1"/>
            <p:nvPr/>
          </p:nvSpPr>
          <p:spPr>
            <a:xfrm>
              <a:off x="749245" y="-3904125"/>
              <a:ext cx="22185300" cy="14130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just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000">
                  <a:solidFill>
                    <a:srgbClr val="2A2E3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</a:t>
              </a:r>
              <a:r>
                <a:rPr lang="en-US" sz="3000" b="0" i="0" u="none" strike="noStrike" cap="none">
                  <a:solidFill>
                    <a:srgbClr val="2A2E3A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ub and spoke facility for best possible pre-incubation, incubation and acceleration support.</a:t>
              </a: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5" name="Google Shape;115;p14"/>
            <p:cNvSpPr txBox="1"/>
            <p:nvPr/>
          </p:nvSpPr>
          <p:spPr>
            <a:xfrm rot="-5400000">
              <a:off x="-43590" y="-1170006"/>
              <a:ext cx="356299" cy="2164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  <p:grpSp>
        <p:nvGrpSpPr>
          <p:cNvPr id="116" name="Google Shape;116;p14"/>
          <p:cNvGrpSpPr/>
          <p:nvPr/>
        </p:nvGrpSpPr>
        <p:grpSpPr>
          <a:xfrm rot="-5400000">
            <a:off x="381901" y="5093506"/>
            <a:ext cx="388600" cy="218870"/>
            <a:chOff x="0" y="0"/>
            <a:chExt cx="812800" cy="457791"/>
          </a:xfrm>
        </p:grpSpPr>
        <p:sp>
          <p:nvSpPr>
            <p:cNvPr id="117" name="Google Shape;117;p14"/>
            <p:cNvSpPr/>
            <p:nvPr/>
          </p:nvSpPr>
          <p:spPr>
            <a:xfrm>
              <a:off x="0" y="0"/>
              <a:ext cx="812800" cy="457791"/>
            </a:xfrm>
            <a:custGeom>
              <a:avLst/>
              <a:gdLst/>
              <a:ahLst/>
              <a:cxnLst/>
              <a:rect l="l" t="t" r="r" b="b"/>
              <a:pathLst>
                <a:path w="812800" h="457791" extrusionOk="0">
                  <a:moveTo>
                    <a:pt x="406400" y="457791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457791"/>
                  </a:lnTo>
                  <a:close/>
                </a:path>
              </a:pathLst>
            </a:custGeom>
            <a:solidFill>
              <a:srgbClr val="E8223B"/>
            </a:solidFill>
            <a:ln>
              <a:noFill/>
            </a:ln>
          </p:spPr>
          <p:txBody>
            <a:bodyPr/>
            <a:lstStyle/>
            <a:p>
              <a:endParaRPr lang="en-IN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8" name="Google Shape;118;p14"/>
            <p:cNvSpPr txBox="1"/>
            <p:nvPr/>
          </p:nvSpPr>
          <p:spPr>
            <a:xfrm>
              <a:off x="127000" y="41275"/>
              <a:ext cx="558900" cy="33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  <p:sp>
        <p:nvSpPr>
          <p:cNvPr id="122" name="Google Shape;122;p14"/>
          <p:cNvSpPr txBox="1"/>
          <p:nvPr/>
        </p:nvSpPr>
        <p:spPr>
          <a:xfrm>
            <a:off x="466766" y="84403"/>
            <a:ext cx="7285800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 err="1">
                <a:solidFill>
                  <a:srgbClr val="A20E2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</a:t>
            </a:r>
            <a:r>
              <a:rPr lang="en-US" sz="6000" b="1" i="0" u="none" strike="noStrike" cap="none" dirty="0">
                <a:solidFill>
                  <a:srgbClr val="A20E2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-Hub</a:t>
            </a:r>
            <a:endParaRPr sz="6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4" name="Google Shape;124;p14"/>
          <p:cNvSpPr txBox="1"/>
          <p:nvPr/>
        </p:nvSpPr>
        <p:spPr>
          <a:xfrm>
            <a:off x="1146263" y="5818960"/>
            <a:ext cx="16638900" cy="646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99" b="0" i="0" u="none" strike="noStrike" cap="none">
                <a:solidFill>
                  <a:srgbClr val="2A2E3A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Extending value-added services, viz. legal, financial, technical and IP to startups.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5" name="Google Shape;125;p14"/>
          <p:cNvSpPr txBox="1"/>
          <p:nvPr/>
        </p:nvSpPr>
        <p:spPr>
          <a:xfrm>
            <a:off x="1137340" y="6712813"/>
            <a:ext cx="16638900" cy="646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99" b="0" i="0" u="none" strike="noStrike" cap="none">
                <a:solidFill>
                  <a:srgbClr val="2A2E3A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Groom 1500 Student Startups and Upscale existing startups.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6" name="Google Shape;126;p14"/>
          <p:cNvSpPr txBox="1"/>
          <p:nvPr/>
        </p:nvSpPr>
        <p:spPr>
          <a:xfrm>
            <a:off x="1155185" y="7591544"/>
            <a:ext cx="16638900" cy="646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99" b="0" i="0" u="none" strike="noStrike" cap="none">
                <a:solidFill>
                  <a:srgbClr val="2A2E3A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Support </a:t>
            </a:r>
            <a:r>
              <a:rPr lang="en-US" sz="2999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500</a:t>
            </a:r>
            <a:r>
              <a:rPr lang="en-US" sz="2999" b="0" i="0" u="none" strike="noStrike" cap="none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999" b="0" i="0" u="none" strike="noStrike" cap="none">
                <a:solidFill>
                  <a:srgbClr val="2A2E3A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startups through seed grants in 5 year</a:t>
            </a:r>
            <a:r>
              <a:rPr lang="en-US" sz="2999">
                <a:solidFill>
                  <a:srgbClr val="2A2E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7" name="Google Shape;127;p14"/>
          <p:cNvSpPr txBox="1"/>
          <p:nvPr/>
        </p:nvSpPr>
        <p:spPr>
          <a:xfrm>
            <a:off x="1137340" y="8622615"/>
            <a:ext cx="16638900" cy="646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99" b="0" i="0" u="none" strike="noStrike" cap="none">
                <a:solidFill>
                  <a:srgbClr val="2A2E3A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Set-up a State level innovation Hub with 1.5 lakh sq ft incubation space.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8" name="Google Shape;128;p14"/>
          <p:cNvGrpSpPr/>
          <p:nvPr/>
        </p:nvGrpSpPr>
        <p:grpSpPr>
          <a:xfrm rot="-5400000">
            <a:off x="381901" y="5931706"/>
            <a:ext cx="388600" cy="218870"/>
            <a:chOff x="0" y="0"/>
            <a:chExt cx="812800" cy="457791"/>
          </a:xfrm>
        </p:grpSpPr>
        <p:sp>
          <p:nvSpPr>
            <p:cNvPr id="129" name="Google Shape;129;p14"/>
            <p:cNvSpPr/>
            <p:nvPr/>
          </p:nvSpPr>
          <p:spPr>
            <a:xfrm>
              <a:off x="0" y="0"/>
              <a:ext cx="812800" cy="457791"/>
            </a:xfrm>
            <a:custGeom>
              <a:avLst/>
              <a:gdLst/>
              <a:ahLst/>
              <a:cxnLst/>
              <a:rect l="l" t="t" r="r" b="b"/>
              <a:pathLst>
                <a:path w="812800" h="457791" extrusionOk="0">
                  <a:moveTo>
                    <a:pt x="406400" y="457791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457791"/>
                  </a:lnTo>
                  <a:close/>
                </a:path>
              </a:pathLst>
            </a:custGeom>
            <a:solidFill>
              <a:srgbClr val="E8223B"/>
            </a:solidFill>
            <a:ln>
              <a:noFill/>
            </a:ln>
          </p:spPr>
          <p:txBody>
            <a:bodyPr/>
            <a:lstStyle/>
            <a:p>
              <a:endParaRPr lang="en-IN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0" name="Google Shape;130;p14"/>
            <p:cNvSpPr txBox="1"/>
            <p:nvPr/>
          </p:nvSpPr>
          <p:spPr>
            <a:xfrm>
              <a:off x="127000" y="41275"/>
              <a:ext cx="558900" cy="33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  <p:grpSp>
        <p:nvGrpSpPr>
          <p:cNvPr id="131" name="Google Shape;131;p14"/>
          <p:cNvGrpSpPr/>
          <p:nvPr/>
        </p:nvGrpSpPr>
        <p:grpSpPr>
          <a:xfrm rot="-5400000">
            <a:off x="458101" y="6846106"/>
            <a:ext cx="388600" cy="218870"/>
            <a:chOff x="0" y="0"/>
            <a:chExt cx="812800" cy="457791"/>
          </a:xfrm>
        </p:grpSpPr>
        <p:sp>
          <p:nvSpPr>
            <p:cNvPr id="132" name="Google Shape;132;p14"/>
            <p:cNvSpPr/>
            <p:nvPr/>
          </p:nvSpPr>
          <p:spPr>
            <a:xfrm>
              <a:off x="0" y="0"/>
              <a:ext cx="812800" cy="457791"/>
            </a:xfrm>
            <a:custGeom>
              <a:avLst/>
              <a:gdLst/>
              <a:ahLst/>
              <a:cxnLst/>
              <a:rect l="l" t="t" r="r" b="b"/>
              <a:pathLst>
                <a:path w="812800" h="457791" extrusionOk="0">
                  <a:moveTo>
                    <a:pt x="406400" y="457791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457791"/>
                  </a:lnTo>
                  <a:close/>
                </a:path>
              </a:pathLst>
            </a:custGeom>
            <a:solidFill>
              <a:srgbClr val="E8223B"/>
            </a:solidFill>
            <a:ln>
              <a:noFill/>
            </a:ln>
          </p:spPr>
          <p:txBody>
            <a:bodyPr/>
            <a:lstStyle/>
            <a:p>
              <a:endParaRPr lang="en-IN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3" name="Google Shape;133;p14"/>
            <p:cNvSpPr txBox="1"/>
            <p:nvPr/>
          </p:nvSpPr>
          <p:spPr>
            <a:xfrm>
              <a:off x="127000" y="41275"/>
              <a:ext cx="558900" cy="33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  <p:grpSp>
        <p:nvGrpSpPr>
          <p:cNvPr id="134" name="Google Shape;134;p14"/>
          <p:cNvGrpSpPr/>
          <p:nvPr/>
        </p:nvGrpSpPr>
        <p:grpSpPr>
          <a:xfrm rot="-5400000">
            <a:off x="534301" y="7760506"/>
            <a:ext cx="388600" cy="218870"/>
            <a:chOff x="0" y="0"/>
            <a:chExt cx="812800" cy="457791"/>
          </a:xfrm>
        </p:grpSpPr>
        <p:sp>
          <p:nvSpPr>
            <p:cNvPr id="135" name="Google Shape;135;p14"/>
            <p:cNvSpPr/>
            <p:nvPr/>
          </p:nvSpPr>
          <p:spPr>
            <a:xfrm>
              <a:off x="0" y="0"/>
              <a:ext cx="812800" cy="457791"/>
            </a:xfrm>
            <a:custGeom>
              <a:avLst/>
              <a:gdLst/>
              <a:ahLst/>
              <a:cxnLst/>
              <a:rect l="l" t="t" r="r" b="b"/>
              <a:pathLst>
                <a:path w="812800" h="457791" extrusionOk="0">
                  <a:moveTo>
                    <a:pt x="406400" y="457791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457791"/>
                  </a:lnTo>
                  <a:close/>
                </a:path>
              </a:pathLst>
            </a:custGeom>
            <a:solidFill>
              <a:srgbClr val="E8223B"/>
            </a:solidFill>
            <a:ln>
              <a:noFill/>
            </a:ln>
          </p:spPr>
          <p:txBody>
            <a:bodyPr/>
            <a:lstStyle/>
            <a:p>
              <a:endParaRPr lang="en-IN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6" name="Google Shape;136;p14"/>
            <p:cNvSpPr txBox="1"/>
            <p:nvPr/>
          </p:nvSpPr>
          <p:spPr>
            <a:xfrm>
              <a:off x="127000" y="41275"/>
              <a:ext cx="558900" cy="33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  <p:grpSp>
        <p:nvGrpSpPr>
          <p:cNvPr id="137" name="Google Shape;137;p14"/>
          <p:cNvGrpSpPr/>
          <p:nvPr/>
        </p:nvGrpSpPr>
        <p:grpSpPr>
          <a:xfrm rot="-5400000">
            <a:off x="534301" y="8751106"/>
            <a:ext cx="388600" cy="218870"/>
            <a:chOff x="0" y="0"/>
            <a:chExt cx="812800" cy="457791"/>
          </a:xfrm>
        </p:grpSpPr>
        <p:sp>
          <p:nvSpPr>
            <p:cNvPr id="138" name="Google Shape;138;p14"/>
            <p:cNvSpPr/>
            <p:nvPr/>
          </p:nvSpPr>
          <p:spPr>
            <a:xfrm>
              <a:off x="0" y="0"/>
              <a:ext cx="812800" cy="457791"/>
            </a:xfrm>
            <a:custGeom>
              <a:avLst/>
              <a:gdLst/>
              <a:ahLst/>
              <a:cxnLst/>
              <a:rect l="l" t="t" r="r" b="b"/>
              <a:pathLst>
                <a:path w="812800" h="457791" extrusionOk="0">
                  <a:moveTo>
                    <a:pt x="406400" y="457791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457791"/>
                  </a:lnTo>
                  <a:close/>
                </a:path>
              </a:pathLst>
            </a:custGeom>
            <a:solidFill>
              <a:srgbClr val="E8223B"/>
            </a:solidFill>
            <a:ln>
              <a:noFill/>
            </a:ln>
          </p:spPr>
          <p:txBody>
            <a:bodyPr/>
            <a:lstStyle/>
            <a:p>
              <a:endParaRPr lang="en-IN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9" name="Google Shape;139;p14"/>
            <p:cNvSpPr txBox="1"/>
            <p:nvPr/>
          </p:nvSpPr>
          <p:spPr>
            <a:xfrm>
              <a:off x="127000" y="41275"/>
              <a:ext cx="558900" cy="33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  <p:grpSp>
        <p:nvGrpSpPr>
          <p:cNvPr id="140" name="Google Shape;140;p14"/>
          <p:cNvGrpSpPr/>
          <p:nvPr/>
        </p:nvGrpSpPr>
        <p:grpSpPr>
          <a:xfrm rot="-5400000">
            <a:off x="381901" y="4102906"/>
            <a:ext cx="388600" cy="218870"/>
            <a:chOff x="0" y="0"/>
            <a:chExt cx="812800" cy="457791"/>
          </a:xfrm>
        </p:grpSpPr>
        <p:sp>
          <p:nvSpPr>
            <p:cNvPr id="141" name="Google Shape;141;p14"/>
            <p:cNvSpPr/>
            <p:nvPr/>
          </p:nvSpPr>
          <p:spPr>
            <a:xfrm>
              <a:off x="0" y="0"/>
              <a:ext cx="812800" cy="457791"/>
            </a:xfrm>
            <a:custGeom>
              <a:avLst/>
              <a:gdLst/>
              <a:ahLst/>
              <a:cxnLst/>
              <a:rect l="l" t="t" r="r" b="b"/>
              <a:pathLst>
                <a:path w="812800" h="457791" extrusionOk="0">
                  <a:moveTo>
                    <a:pt x="406400" y="457791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457791"/>
                  </a:lnTo>
                  <a:close/>
                </a:path>
              </a:pathLst>
            </a:custGeom>
            <a:solidFill>
              <a:srgbClr val="E8223B"/>
            </a:solidFill>
            <a:ln>
              <a:noFill/>
            </a:ln>
          </p:spPr>
          <p:txBody>
            <a:bodyPr/>
            <a:lstStyle/>
            <a:p>
              <a:endParaRPr lang="en-IN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2" name="Google Shape;142;p14"/>
            <p:cNvSpPr txBox="1"/>
            <p:nvPr/>
          </p:nvSpPr>
          <p:spPr>
            <a:xfrm>
              <a:off x="127000" y="41275"/>
              <a:ext cx="558900" cy="33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22e83361355_0_43"/>
          <p:cNvSpPr txBox="1"/>
          <p:nvPr/>
        </p:nvSpPr>
        <p:spPr>
          <a:xfrm>
            <a:off x="1139296" y="459724"/>
            <a:ext cx="157206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>
                <a:solidFill>
                  <a:srgbClr val="C00000"/>
                </a:solidFill>
                <a:latin typeface="Calibri" panose="020F0502020204030204" pitchFamily="34" charset="0"/>
                <a:ea typeface="Trebuchet MS"/>
                <a:cs typeface="Calibri" panose="020F0502020204030204" pitchFamily="34" charset="0"/>
                <a:sym typeface="Trebuchet MS"/>
              </a:rPr>
              <a:t>Startup India</a:t>
            </a:r>
            <a:endParaRPr sz="6000" b="1" i="0" u="none" strike="noStrike" cap="none" dirty="0">
              <a:solidFill>
                <a:srgbClr val="C00000"/>
              </a:solidFill>
              <a:latin typeface="Calibri" panose="020F0502020204030204" pitchFamily="34" charset="0"/>
              <a:ea typeface="Trebuchet MS"/>
              <a:cs typeface="Calibri" panose="020F0502020204030204" pitchFamily="34" charset="0"/>
              <a:sym typeface="Trebuchet MS"/>
            </a:endParaRPr>
          </a:p>
        </p:txBody>
      </p:sp>
      <p:pic>
        <p:nvPicPr>
          <p:cNvPr id="403" name="Google Shape;403;g22e83361355_0_43" descr="Flip calendar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350" y="2210482"/>
            <a:ext cx="3528299" cy="1653839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g22e83361355_0_43"/>
          <p:cNvSpPr txBox="1"/>
          <p:nvPr/>
        </p:nvSpPr>
        <p:spPr>
          <a:xfrm>
            <a:off x="516105" y="2925380"/>
            <a:ext cx="2668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16</a:t>
            </a:r>
            <a:r>
              <a:rPr lang="en-US" sz="3600" b="0" i="0" u="none" strike="noStrike" cap="none" baseline="30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US" sz="3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Jan’16</a:t>
            </a:r>
            <a:endParaRPr sz="36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g22e83361355_0_43"/>
          <p:cNvSpPr/>
          <p:nvPr/>
        </p:nvSpPr>
        <p:spPr>
          <a:xfrm>
            <a:off x="9475835" y="4325816"/>
            <a:ext cx="1657500" cy="5439300"/>
          </a:xfrm>
          <a:prstGeom prst="cube">
            <a:avLst>
              <a:gd name="adj" fmla="val 25000"/>
            </a:avLst>
          </a:prstGeom>
          <a:solidFill>
            <a:srgbClr val="237DB9"/>
          </a:solidFill>
          <a:ln>
            <a:noFill/>
          </a:ln>
          <a:effectLst>
            <a:outerShdw blurRad="76200" sy="23000" kx="-120009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g22e83361355_0_43"/>
          <p:cNvSpPr txBox="1"/>
          <p:nvPr/>
        </p:nvSpPr>
        <p:spPr>
          <a:xfrm rot="-5400000">
            <a:off x="7584925" y="6631065"/>
            <a:ext cx="5025000" cy="12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75" rIns="137150" bIns="68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Simplification &amp;  Handholding</a:t>
            </a:r>
            <a:endParaRPr dirty="0"/>
          </a:p>
        </p:txBody>
      </p:sp>
      <p:sp>
        <p:nvSpPr>
          <p:cNvPr id="408" name="Google Shape;408;g22e83361355_0_43"/>
          <p:cNvSpPr/>
          <p:nvPr/>
        </p:nvSpPr>
        <p:spPr>
          <a:xfrm>
            <a:off x="12629561" y="4325817"/>
            <a:ext cx="1657500" cy="5453400"/>
          </a:xfrm>
          <a:prstGeom prst="cube">
            <a:avLst>
              <a:gd name="adj" fmla="val 25000"/>
            </a:avLst>
          </a:prstGeom>
          <a:solidFill>
            <a:srgbClr val="237DB9"/>
          </a:solidFill>
          <a:ln>
            <a:noFill/>
          </a:ln>
          <a:effectLst>
            <a:outerShdw blurRad="76200" sy="23000" kx="-120009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g22e83361355_0_43"/>
          <p:cNvSpPr txBox="1"/>
          <p:nvPr/>
        </p:nvSpPr>
        <p:spPr>
          <a:xfrm rot="-5400000">
            <a:off x="10731600" y="6638002"/>
            <a:ext cx="5039100" cy="12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75" rIns="137150" bIns="68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Funding Support &amp; Incentives</a:t>
            </a:r>
            <a:endParaRPr dirty="0"/>
          </a:p>
        </p:txBody>
      </p:sp>
      <p:sp>
        <p:nvSpPr>
          <p:cNvPr id="410" name="Google Shape;410;g22e83361355_0_43"/>
          <p:cNvSpPr/>
          <p:nvPr/>
        </p:nvSpPr>
        <p:spPr>
          <a:xfrm>
            <a:off x="15783287" y="4325817"/>
            <a:ext cx="1657500" cy="5453400"/>
          </a:xfrm>
          <a:prstGeom prst="cube">
            <a:avLst>
              <a:gd name="adj" fmla="val 25000"/>
            </a:avLst>
          </a:prstGeom>
          <a:solidFill>
            <a:srgbClr val="237DB9"/>
          </a:solidFill>
          <a:ln>
            <a:noFill/>
          </a:ln>
          <a:effectLst>
            <a:outerShdw blurRad="76200" sy="23000" kx="-120009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g22e83361355_0_43"/>
          <p:cNvSpPr txBox="1"/>
          <p:nvPr/>
        </p:nvSpPr>
        <p:spPr>
          <a:xfrm rot="-5400000">
            <a:off x="14119785" y="6638002"/>
            <a:ext cx="5039100" cy="12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75" rIns="137150" bIns="68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Industry-academia partnerships &amp; incubation</a:t>
            </a:r>
            <a:endParaRPr dirty="0"/>
          </a:p>
        </p:txBody>
      </p:sp>
      <p:pic>
        <p:nvPicPr>
          <p:cNvPr id="412" name="Google Shape;412;g22e83361355_0_43" descr="A picture containing drawing, plat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4714" y="5334238"/>
            <a:ext cx="6532018" cy="1473789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g22e83361355_0_43"/>
          <p:cNvSpPr txBox="1"/>
          <p:nvPr/>
        </p:nvSpPr>
        <p:spPr>
          <a:xfrm>
            <a:off x="9819249" y="2499212"/>
            <a:ext cx="7621500" cy="1569900"/>
          </a:xfrm>
          <a:prstGeom prst="rect">
            <a:avLst/>
          </a:prstGeom>
          <a:noFill/>
          <a:ln w="9525" cap="flat" cmpd="dbl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Action Plan 2016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 i="0" u="none" strike="noStrike" cap="none" dirty="0">
                <a:solidFill>
                  <a:srgbClr val="237DB9"/>
                </a:solidFill>
                <a:latin typeface="Calibri"/>
                <a:ea typeface="Calibri"/>
                <a:cs typeface="Calibri"/>
                <a:sym typeface="Calibri"/>
              </a:rPr>
              <a:t>19 Action Points</a:t>
            </a:r>
            <a:endParaRPr sz="4200" b="1" i="0" u="none" strike="noStrike" cap="none" dirty="0">
              <a:solidFill>
                <a:srgbClr val="237DB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Google Shape;414;g22e83361355_0_43"/>
          <p:cNvSpPr txBox="1">
            <a:spLocks noGrp="1"/>
          </p:cNvSpPr>
          <p:nvPr>
            <p:ph type="sldNum" idx="4294967295"/>
          </p:nvPr>
        </p:nvSpPr>
        <p:spPr>
          <a:xfrm>
            <a:off x="17602200" y="9220201"/>
            <a:ext cx="685800" cy="7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9">
          <a:extLst>
            <a:ext uri="{FF2B5EF4-FFF2-40B4-BE49-F238E27FC236}">
              <a16:creationId xmlns:a16="http://schemas.microsoft.com/office/drawing/2014/main" id="{07A78B94-C573-6B4E-20C4-79DE85595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8">
            <a:extLst>
              <a:ext uri="{FF2B5EF4-FFF2-40B4-BE49-F238E27FC236}">
                <a16:creationId xmlns:a16="http://schemas.microsoft.com/office/drawing/2014/main" id="{5254FC5A-678B-6201-07A1-8DDCFEEBFF9A}"/>
              </a:ext>
            </a:extLst>
          </p:cNvPr>
          <p:cNvSpPr txBox="1"/>
          <p:nvPr/>
        </p:nvSpPr>
        <p:spPr>
          <a:xfrm>
            <a:off x="1049569" y="372057"/>
            <a:ext cx="10595582" cy="1738800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marR="0" lv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i="0" u="none" strike="noStrike" kern="1200" cap="none" dirty="0">
                <a:solidFill>
                  <a:srgbClr val="C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Arial"/>
              </a:rPr>
              <a:t>i-Hub Framework</a:t>
            </a:r>
            <a:endParaRPr lang="en-US" sz="6000" b="1" kern="1200" dirty="0">
              <a:solidFill>
                <a:srgbClr val="C00000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3" name="Picture 2" descr="A diagram of a company&#10;&#10;AI-generated content may be incorrect.">
            <a:extLst>
              <a:ext uri="{FF2B5EF4-FFF2-40B4-BE49-F238E27FC236}">
                <a16:creationId xmlns:a16="http://schemas.microsoft.com/office/drawing/2014/main" id="{71CBAF7E-7040-1AC4-6D9E-8B1771DD97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9548" y="2821779"/>
            <a:ext cx="15876439" cy="6678240"/>
          </a:xfrm>
          <a:prstGeom prst="rect">
            <a:avLst/>
          </a:prstGeom>
        </p:spPr>
      </p:pic>
      <p:sp>
        <p:nvSpPr>
          <p:cNvPr id="185" name="Google Shape;185;p18">
            <a:extLst>
              <a:ext uri="{FF2B5EF4-FFF2-40B4-BE49-F238E27FC236}">
                <a16:creationId xmlns:a16="http://schemas.microsoft.com/office/drawing/2014/main" id="{33C8B6E7-78FA-B5E0-801E-88ADCFCE6A4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7556478" y="9683496"/>
            <a:ext cx="672084" cy="547687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lvl="0" indent="0"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en-US" sz="17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pPr lvl="0" indent="0">
                <a:spcBef>
                  <a:spcPts val="0"/>
                </a:spcBef>
                <a:spcAft>
                  <a:spcPts val="600"/>
                </a:spcAft>
                <a:buNone/>
              </a:pPr>
              <a:t>20</a:t>
            </a:fld>
            <a:endParaRPr lang="en-US" sz="1700" kern="120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289564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20"/>
          <p:cNvPicPr preferRelativeResize="0"/>
          <p:nvPr/>
        </p:nvPicPr>
        <p:blipFill rotWithShape="1">
          <a:blip r:embed="rId3">
            <a:alphaModFix/>
          </a:blip>
          <a:srcRect t="3279" b="3288"/>
          <a:stretch/>
        </p:blipFill>
        <p:spPr>
          <a:xfrm>
            <a:off x="2485225" y="1954021"/>
            <a:ext cx="13495017" cy="7156641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0"/>
          <p:cNvSpPr txBox="1"/>
          <p:nvPr/>
        </p:nvSpPr>
        <p:spPr>
          <a:xfrm>
            <a:off x="1151278" y="7264115"/>
            <a:ext cx="1000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 Day</a:t>
            </a:r>
            <a:endParaRPr/>
          </a:p>
        </p:txBody>
      </p:sp>
      <p:sp>
        <p:nvSpPr>
          <p:cNvPr id="202" name="Google Shape;202;p20"/>
          <p:cNvSpPr txBox="1"/>
          <p:nvPr/>
        </p:nvSpPr>
        <p:spPr>
          <a:xfrm>
            <a:off x="16316206" y="7264115"/>
            <a:ext cx="1642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1000 Day</a:t>
            </a:r>
            <a:endParaRPr/>
          </a:p>
        </p:txBody>
      </p:sp>
      <p:sp>
        <p:nvSpPr>
          <p:cNvPr id="206" name="Google Shape;206;p20"/>
          <p:cNvSpPr txBox="1"/>
          <p:nvPr/>
        </p:nvSpPr>
        <p:spPr>
          <a:xfrm>
            <a:off x="764042" y="281657"/>
            <a:ext cx="178410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 i="0" u="none" strike="noStrike" cap="none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Our Pedagogy @ </a:t>
            </a:r>
            <a:r>
              <a:rPr lang="en-US" sz="5000" b="1" i="0" u="none" strike="noStrike" cap="none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</a:t>
            </a:r>
            <a:r>
              <a:rPr lang="en-US" sz="5000" b="1" i="0" u="none" strike="noStrike" cap="none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-Hub</a:t>
            </a:r>
            <a:endParaRPr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17"/>
          <p:cNvPicPr preferRelativeResize="0"/>
          <p:nvPr/>
        </p:nvPicPr>
        <p:blipFill rotWithShape="1">
          <a:blip r:embed="rId3">
            <a:alphaModFix/>
          </a:blip>
          <a:srcRect r="2837"/>
          <a:stretch/>
        </p:blipFill>
        <p:spPr>
          <a:xfrm>
            <a:off x="2089600" y="1321752"/>
            <a:ext cx="14108800" cy="778891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17"/>
          <p:cNvSpPr txBox="1"/>
          <p:nvPr/>
        </p:nvSpPr>
        <p:spPr>
          <a:xfrm>
            <a:off x="615722" y="271029"/>
            <a:ext cx="179799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 i="0" u="none" strike="noStrike" cap="none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Flagship Initiatives at </a:t>
            </a:r>
            <a:r>
              <a:rPr lang="en-US" sz="5000" b="1" i="0" u="none" strike="noStrike" cap="none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</a:t>
            </a:r>
            <a:r>
              <a:rPr lang="en-US" sz="5000" b="1" i="0" u="none" strike="noStrike" cap="none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-Hub</a:t>
            </a:r>
            <a:endParaRPr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5" name="Google Shape;175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22</a:t>
            </a:fld>
            <a:endParaRPr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9"/>
          <p:cNvSpPr txBox="1"/>
          <p:nvPr/>
        </p:nvSpPr>
        <p:spPr>
          <a:xfrm>
            <a:off x="-2515752" y="224641"/>
            <a:ext cx="170937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 i="0" u="none" strike="noStrike" cap="none" dirty="0" err="1">
                <a:solidFill>
                  <a:srgbClr val="A20E2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i</a:t>
            </a:r>
            <a:r>
              <a:rPr lang="en-US" sz="5000" b="1" i="0" u="none" strike="noStrike" cap="none" dirty="0">
                <a:solidFill>
                  <a:srgbClr val="A20E2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-Hub in Past </a:t>
            </a:r>
            <a:r>
              <a:rPr lang="en-US" sz="5000" b="1" dirty="0">
                <a:solidFill>
                  <a:srgbClr val="A20E2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Five</a:t>
            </a:r>
            <a:r>
              <a:rPr lang="en-US" sz="5000" b="1" i="0" u="none" strike="noStrike" cap="none" dirty="0">
                <a:solidFill>
                  <a:srgbClr val="A20E2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 Years (2020-2025)</a:t>
            </a:r>
            <a:endParaRPr b="1" dirty="0"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</p:txBody>
      </p:sp>
      <p:grpSp>
        <p:nvGrpSpPr>
          <p:cNvPr id="153" name="Google Shape;153;p19"/>
          <p:cNvGrpSpPr/>
          <p:nvPr/>
        </p:nvGrpSpPr>
        <p:grpSpPr>
          <a:xfrm>
            <a:off x="945411" y="2798605"/>
            <a:ext cx="8631434" cy="7404642"/>
            <a:chOff x="2434914" y="1167858"/>
            <a:chExt cx="13265756" cy="11380285"/>
          </a:xfrm>
        </p:grpSpPr>
        <p:sp>
          <p:nvSpPr>
            <p:cNvPr id="154" name="Google Shape;154;p19"/>
            <p:cNvSpPr/>
            <p:nvPr/>
          </p:nvSpPr>
          <p:spPr>
            <a:xfrm>
              <a:off x="12853092" y="3158153"/>
              <a:ext cx="1624323" cy="1699524"/>
            </a:xfrm>
            <a:custGeom>
              <a:avLst/>
              <a:gdLst/>
              <a:ahLst/>
              <a:cxnLst/>
              <a:rect l="l" t="t" r="r" b="b"/>
              <a:pathLst>
                <a:path w="1428" h="1494" extrusionOk="0">
                  <a:moveTo>
                    <a:pt x="1299" y="0"/>
                  </a:moveTo>
                  <a:lnTo>
                    <a:pt x="0" y="168"/>
                  </a:lnTo>
                  <a:lnTo>
                    <a:pt x="0" y="168"/>
                  </a:lnTo>
                  <a:cubicBezTo>
                    <a:pt x="61" y="184"/>
                    <a:pt x="394" y="276"/>
                    <a:pt x="580" y="610"/>
                  </a:cubicBezTo>
                  <a:lnTo>
                    <a:pt x="580" y="610"/>
                  </a:lnTo>
                  <a:cubicBezTo>
                    <a:pt x="816" y="1031"/>
                    <a:pt x="606" y="1458"/>
                    <a:pt x="588" y="1493"/>
                  </a:cubicBezTo>
                  <a:lnTo>
                    <a:pt x="588" y="1493"/>
                  </a:lnTo>
                  <a:cubicBezTo>
                    <a:pt x="661" y="1465"/>
                    <a:pt x="1095" y="1288"/>
                    <a:pt x="1281" y="809"/>
                  </a:cubicBezTo>
                  <a:lnTo>
                    <a:pt x="1281" y="809"/>
                  </a:lnTo>
                  <a:cubicBezTo>
                    <a:pt x="1427" y="432"/>
                    <a:pt x="1332" y="98"/>
                    <a:pt x="1299" y="0"/>
                  </a:cubicBezTo>
                  <a:lnTo>
                    <a:pt x="1299" y="0"/>
                  </a:lnTo>
                  <a:cubicBezTo>
                    <a:pt x="866" y="56"/>
                    <a:pt x="432" y="112"/>
                    <a:pt x="0" y="168"/>
                  </a:cubicBezTo>
                  <a:lnTo>
                    <a:pt x="0" y="168"/>
                  </a:lnTo>
                  <a:cubicBezTo>
                    <a:pt x="61" y="184"/>
                    <a:pt x="394" y="276"/>
                    <a:pt x="580" y="610"/>
                  </a:cubicBezTo>
                  <a:lnTo>
                    <a:pt x="580" y="610"/>
                  </a:lnTo>
                  <a:cubicBezTo>
                    <a:pt x="816" y="1031"/>
                    <a:pt x="606" y="1458"/>
                    <a:pt x="588" y="1493"/>
                  </a:cubicBezTo>
                  <a:lnTo>
                    <a:pt x="588" y="1493"/>
                  </a:lnTo>
                  <a:cubicBezTo>
                    <a:pt x="661" y="1465"/>
                    <a:pt x="1095" y="1288"/>
                    <a:pt x="1281" y="809"/>
                  </a:cubicBezTo>
                  <a:lnTo>
                    <a:pt x="1281" y="809"/>
                  </a:lnTo>
                  <a:cubicBezTo>
                    <a:pt x="1427" y="432"/>
                    <a:pt x="1332" y="98"/>
                    <a:pt x="1299" y="0"/>
                  </a:cubicBezTo>
                </a:path>
              </a:pathLst>
            </a:custGeom>
            <a:solidFill>
              <a:srgbClr val="FFAE17"/>
            </a:solidFill>
            <a:ln w="9525" cap="flat" cmpd="sng">
              <a:solidFill>
                <a:srgbClr val="808080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155" name="Google Shape;155;p19"/>
            <p:cNvSpPr/>
            <p:nvPr/>
          </p:nvSpPr>
          <p:spPr>
            <a:xfrm>
              <a:off x="12853092" y="3158153"/>
              <a:ext cx="1624323" cy="1699524"/>
            </a:xfrm>
            <a:custGeom>
              <a:avLst/>
              <a:gdLst/>
              <a:ahLst/>
              <a:cxnLst/>
              <a:rect l="l" t="t" r="r" b="b"/>
              <a:pathLst>
                <a:path w="1428" h="1494" extrusionOk="0">
                  <a:moveTo>
                    <a:pt x="1299" y="0"/>
                  </a:moveTo>
                  <a:lnTo>
                    <a:pt x="0" y="168"/>
                  </a:lnTo>
                  <a:lnTo>
                    <a:pt x="0" y="168"/>
                  </a:lnTo>
                  <a:cubicBezTo>
                    <a:pt x="61" y="184"/>
                    <a:pt x="394" y="276"/>
                    <a:pt x="580" y="610"/>
                  </a:cubicBezTo>
                  <a:lnTo>
                    <a:pt x="580" y="610"/>
                  </a:lnTo>
                  <a:cubicBezTo>
                    <a:pt x="816" y="1031"/>
                    <a:pt x="606" y="1458"/>
                    <a:pt x="588" y="1493"/>
                  </a:cubicBezTo>
                  <a:lnTo>
                    <a:pt x="588" y="1493"/>
                  </a:lnTo>
                  <a:cubicBezTo>
                    <a:pt x="661" y="1465"/>
                    <a:pt x="1095" y="1288"/>
                    <a:pt x="1281" y="809"/>
                  </a:cubicBezTo>
                  <a:lnTo>
                    <a:pt x="1281" y="809"/>
                  </a:lnTo>
                  <a:cubicBezTo>
                    <a:pt x="1427" y="432"/>
                    <a:pt x="1332" y="98"/>
                    <a:pt x="1299" y="0"/>
                  </a:cubicBezTo>
                  <a:lnTo>
                    <a:pt x="1299" y="0"/>
                  </a:lnTo>
                  <a:cubicBezTo>
                    <a:pt x="866" y="56"/>
                    <a:pt x="432" y="112"/>
                    <a:pt x="0" y="168"/>
                  </a:cubicBezTo>
                  <a:lnTo>
                    <a:pt x="0" y="168"/>
                  </a:lnTo>
                  <a:cubicBezTo>
                    <a:pt x="61" y="184"/>
                    <a:pt x="394" y="276"/>
                    <a:pt x="580" y="610"/>
                  </a:cubicBezTo>
                  <a:lnTo>
                    <a:pt x="580" y="610"/>
                  </a:lnTo>
                  <a:cubicBezTo>
                    <a:pt x="816" y="1031"/>
                    <a:pt x="606" y="1458"/>
                    <a:pt x="588" y="1493"/>
                  </a:cubicBezTo>
                  <a:lnTo>
                    <a:pt x="588" y="1493"/>
                  </a:lnTo>
                  <a:cubicBezTo>
                    <a:pt x="661" y="1465"/>
                    <a:pt x="1095" y="1288"/>
                    <a:pt x="1281" y="809"/>
                  </a:cubicBezTo>
                  <a:lnTo>
                    <a:pt x="1281" y="809"/>
                  </a:lnTo>
                  <a:cubicBezTo>
                    <a:pt x="1427" y="432"/>
                    <a:pt x="1332" y="98"/>
                    <a:pt x="1299" y="0"/>
                  </a:cubicBezTo>
                </a:path>
              </a:pathLst>
            </a:custGeom>
            <a:solidFill>
              <a:srgbClr val="FFFFFF"/>
            </a:solidFill>
            <a:ln w="21950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156" name="Google Shape;156;p19"/>
            <p:cNvSpPr/>
            <p:nvPr/>
          </p:nvSpPr>
          <p:spPr>
            <a:xfrm>
              <a:off x="11825359" y="2100340"/>
              <a:ext cx="1814830" cy="1649388"/>
            </a:xfrm>
            <a:custGeom>
              <a:avLst/>
              <a:gdLst/>
              <a:ahLst/>
              <a:cxnLst/>
              <a:rect l="l" t="t" r="r" b="b"/>
              <a:pathLst>
                <a:path w="1597" h="1453" extrusionOk="0">
                  <a:moveTo>
                    <a:pt x="1596" y="205"/>
                  </a:moveTo>
                  <a:lnTo>
                    <a:pt x="1196" y="1452"/>
                  </a:lnTo>
                  <a:lnTo>
                    <a:pt x="1196" y="1452"/>
                  </a:lnTo>
                  <a:cubicBezTo>
                    <a:pt x="1192" y="1389"/>
                    <a:pt x="1161" y="1045"/>
                    <a:pt x="867" y="801"/>
                  </a:cubicBezTo>
                  <a:lnTo>
                    <a:pt x="867" y="801"/>
                  </a:lnTo>
                  <a:cubicBezTo>
                    <a:pt x="496" y="493"/>
                    <a:pt x="38" y="622"/>
                    <a:pt x="0" y="633"/>
                  </a:cubicBezTo>
                  <a:lnTo>
                    <a:pt x="0" y="633"/>
                  </a:lnTo>
                  <a:cubicBezTo>
                    <a:pt x="41" y="567"/>
                    <a:pt x="293" y="173"/>
                    <a:pt x="797" y="76"/>
                  </a:cubicBezTo>
                  <a:lnTo>
                    <a:pt x="797" y="76"/>
                  </a:lnTo>
                  <a:cubicBezTo>
                    <a:pt x="1195" y="0"/>
                    <a:pt x="1506" y="155"/>
                    <a:pt x="1596" y="205"/>
                  </a:cubicBezTo>
                  <a:lnTo>
                    <a:pt x="1596" y="205"/>
                  </a:lnTo>
                  <a:cubicBezTo>
                    <a:pt x="1463" y="620"/>
                    <a:pt x="1329" y="1036"/>
                    <a:pt x="1196" y="1452"/>
                  </a:cubicBezTo>
                  <a:lnTo>
                    <a:pt x="1196" y="1452"/>
                  </a:lnTo>
                  <a:cubicBezTo>
                    <a:pt x="1192" y="1389"/>
                    <a:pt x="1161" y="1045"/>
                    <a:pt x="867" y="801"/>
                  </a:cubicBezTo>
                  <a:lnTo>
                    <a:pt x="867" y="801"/>
                  </a:lnTo>
                  <a:cubicBezTo>
                    <a:pt x="496" y="493"/>
                    <a:pt x="38" y="622"/>
                    <a:pt x="0" y="633"/>
                  </a:cubicBezTo>
                  <a:lnTo>
                    <a:pt x="0" y="633"/>
                  </a:lnTo>
                  <a:cubicBezTo>
                    <a:pt x="41" y="567"/>
                    <a:pt x="293" y="173"/>
                    <a:pt x="797" y="76"/>
                  </a:cubicBezTo>
                  <a:lnTo>
                    <a:pt x="797" y="76"/>
                  </a:lnTo>
                  <a:cubicBezTo>
                    <a:pt x="1195" y="0"/>
                    <a:pt x="1506" y="155"/>
                    <a:pt x="1596" y="205"/>
                  </a:cubicBezTo>
                </a:path>
              </a:pathLst>
            </a:custGeom>
            <a:solidFill>
              <a:srgbClr val="FFAE17"/>
            </a:solidFill>
            <a:ln w="9525" cap="flat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157" name="Google Shape;157;p19"/>
            <p:cNvSpPr/>
            <p:nvPr/>
          </p:nvSpPr>
          <p:spPr>
            <a:xfrm>
              <a:off x="11825359" y="2100340"/>
              <a:ext cx="1814830" cy="1649388"/>
            </a:xfrm>
            <a:custGeom>
              <a:avLst/>
              <a:gdLst/>
              <a:ahLst/>
              <a:cxnLst/>
              <a:rect l="l" t="t" r="r" b="b"/>
              <a:pathLst>
                <a:path w="1597" h="1453" extrusionOk="0">
                  <a:moveTo>
                    <a:pt x="1596" y="205"/>
                  </a:moveTo>
                  <a:lnTo>
                    <a:pt x="1196" y="1452"/>
                  </a:lnTo>
                  <a:lnTo>
                    <a:pt x="1196" y="1452"/>
                  </a:lnTo>
                  <a:cubicBezTo>
                    <a:pt x="1192" y="1389"/>
                    <a:pt x="1161" y="1045"/>
                    <a:pt x="867" y="801"/>
                  </a:cubicBezTo>
                  <a:lnTo>
                    <a:pt x="867" y="801"/>
                  </a:lnTo>
                  <a:cubicBezTo>
                    <a:pt x="496" y="493"/>
                    <a:pt x="38" y="622"/>
                    <a:pt x="0" y="633"/>
                  </a:cubicBezTo>
                  <a:lnTo>
                    <a:pt x="0" y="633"/>
                  </a:lnTo>
                  <a:cubicBezTo>
                    <a:pt x="41" y="567"/>
                    <a:pt x="293" y="173"/>
                    <a:pt x="797" y="76"/>
                  </a:cubicBezTo>
                  <a:lnTo>
                    <a:pt x="797" y="76"/>
                  </a:lnTo>
                  <a:cubicBezTo>
                    <a:pt x="1195" y="0"/>
                    <a:pt x="1506" y="155"/>
                    <a:pt x="1596" y="205"/>
                  </a:cubicBezTo>
                  <a:lnTo>
                    <a:pt x="1596" y="205"/>
                  </a:lnTo>
                  <a:cubicBezTo>
                    <a:pt x="1463" y="620"/>
                    <a:pt x="1329" y="1036"/>
                    <a:pt x="1196" y="1452"/>
                  </a:cubicBezTo>
                  <a:lnTo>
                    <a:pt x="1196" y="1452"/>
                  </a:lnTo>
                  <a:cubicBezTo>
                    <a:pt x="1192" y="1389"/>
                    <a:pt x="1161" y="1045"/>
                    <a:pt x="867" y="801"/>
                  </a:cubicBezTo>
                  <a:lnTo>
                    <a:pt x="867" y="801"/>
                  </a:lnTo>
                  <a:cubicBezTo>
                    <a:pt x="496" y="493"/>
                    <a:pt x="38" y="622"/>
                    <a:pt x="0" y="633"/>
                  </a:cubicBezTo>
                  <a:lnTo>
                    <a:pt x="0" y="633"/>
                  </a:lnTo>
                  <a:cubicBezTo>
                    <a:pt x="41" y="567"/>
                    <a:pt x="293" y="173"/>
                    <a:pt x="797" y="76"/>
                  </a:cubicBezTo>
                  <a:lnTo>
                    <a:pt x="797" y="76"/>
                  </a:lnTo>
                  <a:cubicBezTo>
                    <a:pt x="1195" y="0"/>
                    <a:pt x="1506" y="155"/>
                    <a:pt x="1596" y="205"/>
                  </a:cubicBezTo>
                </a:path>
              </a:pathLst>
            </a:custGeom>
            <a:noFill/>
            <a:ln w="21950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158" name="Google Shape;158;p19"/>
            <p:cNvSpPr/>
            <p:nvPr/>
          </p:nvSpPr>
          <p:spPr>
            <a:xfrm>
              <a:off x="12687653" y="1167858"/>
              <a:ext cx="3008005" cy="2722243"/>
            </a:xfrm>
            <a:custGeom>
              <a:avLst/>
              <a:gdLst/>
              <a:ahLst/>
              <a:cxnLst/>
              <a:rect l="l" t="t" r="r" b="b"/>
              <a:pathLst>
                <a:path w="2648" h="2393" extrusionOk="0">
                  <a:moveTo>
                    <a:pt x="2647" y="110"/>
                  </a:moveTo>
                  <a:lnTo>
                    <a:pt x="2647" y="110"/>
                  </a:lnTo>
                  <a:lnTo>
                    <a:pt x="2647" y="110"/>
                  </a:lnTo>
                  <a:cubicBezTo>
                    <a:pt x="1431" y="0"/>
                    <a:pt x="338" y="770"/>
                    <a:pt x="0" y="1896"/>
                  </a:cubicBezTo>
                  <a:lnTo>
                    <a:pt x="413" y="2392"/>
                  </a:lnTo>
                  <a:lnTo>
                    <a:pt x="413" y="2392"/>
                  </a:lnTo>
                  <a:cubicBezTo>
                    <a:pt x="1581" y="2263"/>
                    <a:pt x="2537" y="1326"/>
                    <a:pt x="2647" y="110"/>
                  </a:cubicBezTo>
                </a:path>
              </a:pathLst>
            </a:custGeom>
            <a:solidFill>
              <a:srgbClr val="FF0000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159" name="Google Shape;159;p19"/>
            <p:cNvSpPr/>
            <p:nvPr/>
          </p:nvSpPr>
          <p:spPr>
            <a:xfrm>
              <a:off x="14532563" y="1874738"/>
              <a:ext cx="431147" cy="426136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296" y="317"/>
                  </a:moveTo>
                  <a:lnTo>
                    <a:pt x="296" y="317"/>
                  </a:lnTo>
                  <a:cubicBezTo>
                    <a:pt x="225" y="376"/>
                    <a:pt x="119" y="367"/>
                    <a:pt x="60" y="295"/>
                  </a:cubicBezTo>
                  <a:lnTo>
                    <a:pt x="60" y="295"/>
                  </a:lnTo>
                  <a:cubicBezTo>
                    <a:pt x="0" y="224"/>
                    <a:pt x="10" y="118"/>
                    <a:pt x="81" y="59"/>
                  </a:cubicBezTo>
                  <a:lnTo>
                    <a:pt x="81" y="59"/>
                  </a:lnTo>
                  <a:cubicBezTo>
                    <a:pt x="153" y="0"/>
                    <a:pt x="258" y="10"/>
                    <a:pt x="317" y="80"/>
                  </a:cubicBezTo>
                  <a:lnTo>
                    <a:pt x="317" y="80"/>
                  </a:lnTo>
                  <a:cubicBezTo>
                    <a:pt x="377" y="152"/>
                    <a:pt x="367" y="258"/>
                    <a:pt x="296" y="317"/>
                  </a:cubicBezTo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160" name="Google Shape;160;p19"/>
            <p:cNvSpPr/>
            <p:nvPr/>
          </p:nvSpPr>
          <p:spPr>
            <a:xfrm>
              <a:off x="13790588" y="2145458"/>
              <a:ext cx="807146" cy="807150"/>
            </a:xfrm>
            <a:custGeom>
              <a:avLst/>
              <a:gdLst/>
              <a:ahLst/>
              <a:cxnLst/>
              <a:rect l="l" t="t" r="r" b="b"/>
              <a:pathLst>
                <a:path w="710" h="710" extrusionOk="0">
                  <a:moveTo>
                    <a:pt x="557" y="597"/>
                  </a:moveTo>
                  <a:lnTo>
                    <a:pt x="557" y="597"/>
                  </a:lnTo>
                  <a:cubicBezTo>
                    <a:pt x="423" y="709"/>
                    <a:pt x="223" y="691"/>
                    <a:pt x="112" y="557"/>
                  </a:cubicBezTo>
                  <a:lnTo>
                    <a:pt x="112" y="557"/>
                  </a:lnTo>
                  <a:cubicBezTo>
                    <a:pt x="0" y="423"/>
                    <a:pt x="18" y="224"/>
                    <a:pt x="153" y="112"/>
                  </a:cubicBezTo>
                  <a:lnTo>
                    <a:pt x="153" y="112"/>
                  </a:lnTo>
                  <a:cubicBezTo>
                    <a:pt x="286" y="0"/>
                    <a:pt x="486" y="18"/>
                    <a:pt x="598" y="152"/>
                  </a:cubicBezTo>
                  <a:lnTo>
                    <a:pt x="598" y="152"/>
                  </a:lnTo>
                  <a:cubicBezTo>
                    <a:pt x="709" y="287"/>
                    <a:pt x="691" y="486"/>
                    <a:pt x="557" y="597"/>
                  </a:cubicBezTo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161" name="Google Shape;161;p19"/>
            <p:cNvSpPr/>
            <p:nvPr/>
          </p:nvSpPr>
          <p:spPr>
            <a:xfrm>
              <a:off x="13309308" y="2747059"/>
              <a:ext cx="586559" cy="586563"/>
            </a:xfrm>
            <a:custGeom>
              <a:avLst/>
              <a:gdLst/>
              <a:ahLst/>
              <a:cxnLst/>
              <a:rect l="l" t="t" r="r" b="b"/>
              <a:pathLst>
                <a:path w="518" h="518" extrusionOk="0">
                  <a:moveTo>
                    <a:pt x="406" y="435"/>
                  </a:moveTo>
                  <a:lnTo>
                    <a:pt x="406" y="435"/>
                  </a:lnTo>
                  <a:cubicBezTo>
                    <a:pt x="308" y="517"/>
                    <a:pt x="162" y="504"/>
                    <a:pt x="81" y="406"/>
                  </a:cubicBezTo>
                  <a:lnTo>
                    <a:pt x="81" y="406"/>
                  </a:lnTo>
                  <a:cubicBezTo>
                    <a:pt x="0" y="308"/>
                    <a:pt x="13" y="163"/>
                    <a:pt x="111" y="82"/>
                  </a:cubicBezTo>
                  <a:lnTo>
                    <a:pt x="111" y="82"/>
                  </a:lnTo>
                  <a:cubicBezTo>
                    <a:pt x="208" y="0"/>
                    <a:pt x="354" y="14"/>
                    <a:pt x="435" y="111"/>
                  </a:cubicBezTo>
                  <a:lnTo>
                    <a:pt x="435" y="111"/>
                  </a:lnTo>
                  <a:cubicBezTo>
                    <a:pt x="517" y="209"/>
                    <a:pt x="503" y="354"/>
                    <a:pt x="406" y="435"/>
                  </a:cubicBezTo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162" name="Google Shape;162;p19"/>
            <p:cNvSpPr/>
            <p:nvPr/>
          </p:nvSpPr>
          <p:spPr>
            <a:xfrm>
              <a:off x="14627815" y="1258098"/>
              <a:ext cx="1072855" cy="1072855"/>
            </a:xfrm>
            <a:custGeom>
              <a:avLst/>
              <a:gdLst/>
              <a:ahLst/>
              <a:cxnLst/>
              <a:rect l="l" t="t" r="r" b="b"/>
              <a:pathLst>
                <a:path w="944" h="942" extrusionOk="0">
                  <a:moveTo>
                    <a:pt x="0" y="124"/>
                  </a:moveTo>
                  <a:lnTo>
                    <a:pt x="680" y="941"/>
                  </a:lnTo>
                  <a:lnTo>
                    <a:pt x="680" y="941"/>
                  </a:lnTo>
                  <a:cubicBezTo>
                    <a:pt x="822" y="664"/>
                    <a:pt x="914" y="357"/>
                    <a:pt x="943" y="29"/>
                  </a:cubicBezTo>
                  <a:lnTo>
                    <a:pt x="943" y="29"/>
                  </a:lnTo>
                  <a:cubicBezTo>
                    <a:pt x="616" y="0"/>
                    <a:pt x="297" y="34"/>
                    <a:pt x="0" y="124"/>
                  </a:cubicBezTo>
                </a:path>
              </a:pathLst>
            </a:custGeom>
            <a:solidFill>
              <a:srgbClr val="FFFF00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163" name="Google Shape;163;p19"/>
            <p:cNvSpPr/>
            <p:nvPr/>
          </p:nvSpPr>
          <p:spPr>
            <a:xfrm>
              <a:off x="4706414" y="3273461"/>
              <a:ext cx="8397345" cy="9274682"/>
            </a:xfrm>
            <a:custGeom>
              <a:avLst/>
              <a:gdLst/>
              <a:ahLst/>
              <a:cxnLst/>
              <a:rect l="l" t="t" r="r" b="b"/>
              <a:pathLst>
                <a:path w="7385" h="8157" extrusionOk="0">
                  <a:moveTo>
                    <a:pt x="7243" y="1169"/>
                  </a:moveTo>
                  <a:lnTo>
                    <a:pt x="7243" y="1169"/>
                  </a:lnTo>
                  <a:cubicBezTo>
                    <a:pt x="7366" y="980"/>
                    <a:pt x="7384" y="732"/>
                    <a:pt x="7289" y="513"/>
                  </a:cubicBezTo>
                  <a:lnTo>
                    <a:pt x="7289" y="513"/>
                  </a:lnTo>
                  <a:cubicBezTo>
                    <a:pt x="7139" y="167"/>
                    <a:pt x="6756" y="0"/>
                    <a:pt x="6434" y="141"/>
                  </a:cubicBezTo>
                  <a:lnTo>
                    <a:pt x="4039" y="1182"/>
                  </a:lnTo>
                  <a:lnTo>
                    <a:pt x="4039" y="1182"/>
                  </a:lnTo>
                  <a:cubicBezTo>
                    <a:pt x="1611" y="2668"/>
                    <a:pt x="153" y="5142"/>
                    <a:pt x="0" y="8156"/>
                  </a:cubicBezTo>
                  <a:lnTo>
                    <a:pt x="6234" y="8156"/>
                  </a:lnTo>
                  <a:lnTo>
                    <a:pt x="6234" y="8156"/>
                  </a:lnTo>
                  <a:cubicBezTo>
                    <a:pt x="5551" y="5684"/>
                    <a:pt x="5966" y="3133"/>
                    <a:pt x="7243" y="1169"/>
                  </a:cubicBezTo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164" name="Google Shape;164;p19"/>
            <p:cNvSpPr/>
            <p:nvPr/>
          </p:nvSpPr>
          <p:spPr>
            <a:xfrm>
              <a:off x="7829724" y="3484022"/>
              <a:ext cx="2436484" cy="2436484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2143" y="1071"/>
                  </a:moveTo>
                  <a:lnTo>
                    <a:pt x="2143" y="1071"/>
                  </a:lnTo>
                  <a:cubicBezTo>
                    <a:pt x="2143" y="1663"/>
                    <a:pt x="1663" y="2143"/>
                    <a:pt x="1071" y="2143"/>
                  </a:cubicBezTo>
                  <a:lnTo>
                    <a:pt x="1071" y="2143"/>
                  </a:lnTo>
                  <a:cubicBezTo>
                    <a:pt x="480" y="2143"/>
                    <a:pt x="0" y="1663"/>
                    <a:pt x="0" y="1071"/>
                  </a:cubicBezTo>
                  <a:lnTo>
                    <a:pt x="0" y="1071"/>
                  </a:lnTo>
                  <a:cubicBezTo>
                    <a:pt x="0" y="479"/>
                    <a:pt x="480" y="0"/>
                    <a:pt x="1071" y="0"/>
                  </a:cubicBezTo>
                  <a:lnTo>
                    <a:pt x="1071" y="0"/>
                  </a:lnTo>
                  <a:cubicBezTo>
                    <a:pt x="1663" y="0"/>
                    <a:pt x="2143" y="479"/>
                    <a:pt x="2143" y="1071"/>
                  </a:cubicBezTo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165" name="Google Shape;165;p19"/>
            <p:cNvSpPr/>
            <p:nvPr/>
          </p:nvSpPr>
          <p:spPr>
            <a:xfrm>
              <a:off x="10251169" y="6466958"/>
              <a:ext cx="2436484" cy="2436484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2143" y="1072"/>
                  </a:moveTo>
                  <a:lnTo>
                    <a:pt x="2143" y="1072"/>
                  </a:lnTo>
                  <a:cubicBezTo>
                    <a:pt x="2143" y="1664"/>
                    <a:pt x="1664" y="2143"/>
                    <a:pt x="1072" y="2143"/>
                  </a:cubicBezTo>
                  <a:lnTo>
                    <a:pt x="1072" y="2143"/>
                  </a:lnTo>
                  <a:cubicBezTo>
                    <a:pt x="480" y="2143"/>
                    <a:pt x="0" y="1664"/>
                    <a:pt x="0" y="1072"/>
                  </a:cubicBezTo>
                  <a:lnTo>
                    <a:pt x="0" y="1072"/>
                  </a:lnTo>
                  <a:cubicBezTo>
                    <a:pt x="0" y="480"/>
                    <a:pt x="480" y="0"/>
                    <a:pt x="1072" y="0"/>
                  </a:cubicBezTo>
                  <a:lnTo>
                    <a:pt x="1072" y="0"/>
                  </a:lnTo>
                  <a:cubicBezTo>
                    <a:pt x="1664" y="0"/>
                    <a:pt x="2143" y="480"/>
                    <a:pt x="2143" y="1072"/>
                  </a:cubicBezTo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166" name="Google Shape;166;p19"/>
            <p:cNvSpPr/>
            <p:nvPr/>
          </p:nvSpPr>
          <p:spPr>
            <a:xfrm>
              <a:off x="5182679" y="6978319"/>
              <a:ext cx="2436484" cy="2436484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2143" y="1072"/>
                  </a:moveTo>
                  <a:lnTo>
                    <a:pt x="2143" y="1072"/>
                  </a:lnTo>
                  <a:cubicBezTo>
                    <a:pt x="2143" y="1663"/>
                    <a:pt x="1663" y="2143"/>
                    <a:pt x="1071" y="2143"/>
                  </a:cubicBezTo>
                  <a:lnTo>
                    <a:pt x="1071" y="2143"/>
                  </a:lnTo>
                  <a:cubicBezTo>
                    <a:pt x="480" y="2143"/>
                    <a:pt x="0" y="1663"/>
                    <a:pt x="0" y="1072"/>
                  </a:cubicBezTo>
                  <a:lnTo>
                    <a:pt x="0" y="1072"/>
                  </a:lnTo>
                  <a:cubicBezTo>
                    <a:pt x="0" y="480"/>
                    <a:pt x="480" y="0"/>
                    <a:pt x="1071" y="0"/>
                  </a:cubicBezTo>
                  <a:lnTo>
                    <a:pt x="1071" y="0"/>
                  </a:lnTo>
                  <a:cubicBezTo>
                    <a:pt x="1663" y="0"/>
                    <a:pt x="2143" y="480"/>
                    <a:pt x="2143" y="1072"/>
                  </a:cubicBezTo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167" name="Google Shape;167;p19"/>
            <p:cNvSpPr/>
            <p:nvPr/>
          </p:nvSpPr>
          <p:spPr>
            <a:xfrm>
              <a:off x="9719755" y="9510058"/>
              <a:ext cx="2436484" cy="2436484"/>
            </a:xfrm>
            <a:custGeom>
              <a:avLst/>
              <a:gdLst/>
              <a:ahLst/>
              <a:cxnLst/>
              <a:rect l="l" t="t" r="r" b="b"/>
              <a:pathLst>
                <a:path w="2144" h="2145" extrusionOk="0">
                  <a:moveTo>
                    <a:pt x="2143" y="1072"/>
                  </a:moveTo>
                  <a:lnTo>
                    <a:pt x="2143" y="1072"/>
                  </a:lnTo>
                  <a:cubicBezTo>
                    <a:pt x="2143" y="1664"/>
                    <a:pt x="1663" y="2144"/>
                    <a:pt x="1071" y="2144"/>
                  </a:cubicBezTo>
                  <a:lnTo>
                    <a:pt x="1071" y="2144"/>
                  </a:lnTo>
                  <a:cubicBezTo>
                    <a:pt x="479" y="2144"/>
                    <a:pt x="0" y="1664"/>
                    <a:pt x="0" y="1072"/>
                  </a:cubicBezTo>
                  <a:lnTo>
                    <a:pt x="0" y="1072"/>
                  </a:lnTo>
                  <a:cubicBezTo>
                    <a:pt x="0" y="480"/>
                    <a:pt x="479" y="0"/>
                    <a:pt x="1071" y="0"/>
                  </a:cubicBezTo>
                  <a:lnTo>
                    <a:pt x="1071" y="0"/>
                  </a:lnTo>
                  <a:cubicBezTo>
                    <a:pt x="1663" y="0"/>
                    <a:pt x="2143" y="480"/>
                    <a:pt x="2143" y="1072"/>
                  </a:cubicBezTo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168" name="Google Shape;168;p19"/>
            <p:cNvSpPr/>
            <p:nvPr/>
          </p:nvSpPr>
          <p:spPr>
            <a:xfrm>
              <a:off x="8461405" y="4115703"/>
              <a:ext cx="1173122" cy="1173122"/>
            </a:xfrm>
            <a:custGeom>
              <a:avLst/>
              <a:gdLst/>
              <a:ahLst/>
              <a:cxnLst/>
              <a:rect l="l" t="t" r="r" b="b"/>
              <a:pathLst>
                <a:path w="1031" h="1032" extrusionOk="0">
                  <a:moveTo>
                    <a:pt x="864" y="795"/>
                  </a:moveTo>
                  <a:lnTo>
                    <a:pt x="864" y="795"/>
                  </a:lnTo>
                  <a:cubicBezTo>
                    <a:pt x="861" y="792"/>
                    <a:pt x="858" y="789"/>
                    <a:pt x="855" y="785"/>
                  </a:cubicBezTo>
                  <a:lnTo>
                    <a:pt x="855" y="785"/>
                  </a:lnTo>
                  <a:cubicBezTo>
                    <a:pt x="815" y="749"/>
                    <a:pt x="764" y="720"/>
                    <a:pt x="705" y="700"/>
                  </a:cubicBezTo>
                  <a:lnTo>
                    <a:pt x="705" y="700"/>
                  </a:lnTo>
                  <a:cubicBezTo>
                    <a:pt x="644" y="679"/>
                    <a:pt x="579" y="669"/>
                    <a:pt x="510" y="669"/>
                  </a:cubicBezTo>
                  <a:lnTo>
                    <a:pt x="510" y="669"/>
                  </a:lnTo>
                  <a:cubicBezTo>
                    <a:pt x="377" y="669"/>
                    <a:pt x="253" y="710"/>
                    <a:pt x="171" y="781"/>
                  </a:cubicBezTo>
                  <a:lnTo>
                    <a:pt x="171" y="781"/>
                  </a:lnTo>
                  <a:cubicBezTo>
                    <a:pt x="168" y="783"/>
                    <a:pt x="165" y="787"/>
                    <a:pt x="162" y="790"/>
                  </a:cubicBezTo>
                  <a:lnTo>
                    <a:pt x="162" y="790"/>
                  </a:lnTo>
                  <a:cubicBezTo>
                    <a:pt x="100" y="712"/>
                    <a:pt x="67" y="616"/>
                    <a:pt x="67" y="515"/>
                  </a:cubicBezTo>
                  <a:lnTo>
                    <a:pt x="67" y="515"/>
                  </a:lnTo>
                  <a:cubicBezTo>
                    <a:pt x="67" y="396"/>
                    <a:pt x="114" y="283"/>
                    <a:pt x="198" y="199"/>
                  </a:cubicBezTo>
                  <a:lnTo>
                    <a:pt x="198" y="199"/>
                  </a:lnTo>
                  <a:cubicBezTo>
                    <a:pt x="283" y="115"/>
                    <a:pt x="395" y="68"/>
                    <a:pt x="514" y="68"/>
                  </a:cubicBezTo>
                  <a:lnTo>
                    <a:pt x="514" y="68"/>
                  </a:lnTo>
                  <a:cubicBezTo>
                    <a:pt x="634" y="68"/>
                    <a:pt x="746" y="115"/>
                    <a:pt x="831" y="199"/>
                  </a:cubicBezTo>
                  <a:lnTo>
                    <a:pt x="831" y="199"/>
                  </a:lnTo>
                  <a:cubicBezTo>
                    <a:pt x="915" y="283"/>
                    <a:pt x="962" y="396"/>
                    <a:pt x="962" y="515"/>
                  </a:cubicBezTo>
                  <a:lnTo>
                    <a:pt x="962" y="515"/>
                  </a:lnTo>
                  <a:cubicBezTo>
                    <a:pt x="962" y="618"/>
                    <a:pt x="927" y="716"/>
                    <a:pt x="864" y="795"/>
                  </a:cubicBezTo>
                  <a:close/>
                  <a:moveTo>
                    <a:pt x="216" y="837"/>
                  </a:moveTo>
                  <a:lnTo>
                    <a:pt x="216" y="837"/>
                  </a:lnTo>
                  <a:cubicBezTo>
                    <a:pt x="215" y="836"/>
                    <a:pt x="215" y="835"/>
                    <a:pt x="215" y="834"/>
                  </a:cubicBezTo>
                  <a:lnTo>
                    <a:pt x="215" y="834"/>
                  </a:lnTo>
                  <a:cubicBezTo>
                    <a:pt x="215" y="833"/>
                    <a:pt x="216" y="832"/>
                    <a:pt x="216" y="832"/>
                  </a:cubicBezTo>
                  <a:lnTo>
                    <a:pt x="216" y="832"/>
                  </a:lnTo>
                  <a:cubicBezTo>
                    <a:pt x="285" y="773"/>
                    <a:pt x="395" y="737"/>
                    <a:pt x="510" y="737"/>
                  </a:cubicBezTo>
                  <a:lnTo>
                    <a:pt x="510" y="737"/>
                  </a:lnTo>
                  <a:cubicBezTo>
                    <a:pt x="629" y="737"/>
                    <a:pt x="740" y="774"/>
                    <a:pt x="809" y="836"/>
                  </a:cubicBezTo>
                  <a:lnTo>
                    <a:pt x="809" y="836"/>
                  </a:lnTo>
                  <a:cubicBezTo>
                    <a:pt x="809" y="836"/>
                    <a:pt x="810" y="837"/>
                    <a:pt x="810" y="838"/>
                  </a:cubicBezTo>
                  <a:lnTo>
                    <a:pt x="810" y="838"/>
                  </a:lnTo>
                  <a:cubicBezTo>
                    <a:pt x="810" y="839"/>
                    <a:pt x="809" y="840"/>
                    <a:pt x="809" y="841"/>
                  </a:cubicBezTo>
                  <a:lnTo>
                    <a:pt x="809" y="841"/>
                  </a:lnTo>
                  <a:cubicBezTo>
                    <a:pt x="730" y="920"/>
                    <a:pt x="626" y="962"/>
                    <a:pt x="514" y="962"/>
                  </a:cubicBezTo>
                  <a:lnTo>
                    <a:pt x="514" y="962"/>
                  </a:lnTo>
                  <a:cubicBezTo>
                    <a:pt x="511" y="962"/>
                    <a:pt x="508" y="962"/>
                    <a:pt x="504" y="962"/>
                  </a:cubicBezTo>
                  <a:lnTo>
                    <a:pt x="504" y="962"/>
                  </a:lnTo>
                  <a:cubicBezTo>
                    <a:pt x="395" y="960"/>
                    <a:pt x="293" y="915"/>
                    <a:pt x="216" y="837"/>
                  </a:cubicBezTo>
                  <a:close/>
                  <a:moveTo>
                    <a:pt x="879" y="151"/>
                  </a:moveTo>
                  <a:lnTo>
                    <a:pt x="879" y="151"/>
                  </a:lnTo>
                  <a:cubicBezTo>
                    <a:pt x="782" y="54"/>
                    <a:pt x="652" y="0"/>
                    <a:pt x="514" y="0"/>
                  </a:cubicBezTo>
                  <a:lnTo>
                    <a:pt x="514" y="0"/>
                  </a:lnTo>
                  <a:cubicBezTo>
                    <a:pt x="377" y="0"/>
                    <a:pt x="248" y="54"/>
                    <a:pt x="150" y="151"/>
                  </a:cubicBezTo>
                  <a:lnTo>
                    <a:pt x="150" y="151"/>
                  </a:lnTo>
                  <a:cubicBezTo>
                    <a:pt x="53" y="248"/>
                    <a:pt x="0" y="378"/>
                    <a:pt x="0" y="515"/>
                  </a:cubicBezTo>
                  <a:lnTo>
                    <a:pt x="0" y="515"/>
                  </a:lnTo>
                  <a:cubicBezTo>
                    <a:pt x="0" y="653"/>
                    <a:pt x="53" y="783"/>
                    <a:pt x="150" y="880"/>
                  </a:cubicBezTo>
                  <a:lnTo>
                    <a:pt x="150" y="880"/>
                  </a:lnTo>
                  <a:cubicBezTo>
                    <a:pt x="246" y="976"/>
                    <a:pt x="373" y="1029"/>
                    <a:pt x="508" y="1031"/>
                  </a:cubicBezTo>
                  <a:lnTo>
                    <a:pt x="508" y="1031"/>
                  </a:lnTo>
                  <a:cubicBezTo>
                    <a:pt x="510" y="1031"/>
                    <a:pt x="513" y="1031"/>
                    <a:pt x="514" y="1031"/>
                  </a:cubicBezTo>
                  <a:lnTo>
                    <a:pt x="514" y="1031"/>
                  </a:lnTo>
                  <a:lnTo>
                    <a:pt x="514" y="1031"/>
                  </a:lnTo>
                  <a:lnTo>
                    <a:pt x="514" y="1031"/>
                  </a:lnTo>
                  <a:cubicBezTo>
                    <a:pt x="652" y="1031"/>
                    <a:pt x="782" y="977"/>
                    <a:pt x="879" y="880"/>
                  </a:cubicBezTo>
                  <a:lnTo>
                    <a:pt x="879" y="880"/>
                  </a:lnTo>
                  <a:cubicBezTo>
                    <a:pt x="976" y="783"/>
                    <a:pt x="1030" y="653"/>
                    <a:pt x="1030" y="515"/>
                  </a:cubicBezTo>
                  <a:lnTo>
                    <a:pt x="1030" y="515"/>
                  </a:lnTo>
                  <a:cubicBezTo>
                    <a:pt x="1030" y="378"/>
                    <a:pt x="976" y="248"/>
                    <a:pt x="879" y="15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169" name="Google Shape;169;p19"/>
            <p:cNvSpPr/>
            <p:nvPr/>
          </p:nvSpPr>
          <p:spPr>
            <a:xfrm>
              <a:off x="8737140" y="4241035"/>
              <a:ext cx="606613" cy="606616"/>
            </a:xfrm>
            <a:custGeom>
              <a:avLst/>
              <a:gdLst/>
              <a:ahLst/>
              <a:cxnLst/>
              <a:rect l="l" t="t" r="r" b="b"/>
              <a:pathLst>
                <a:path w="534" h="534" extrusionOk="0">
                  <a:moveTo>
                    <a:pt x="267" y="465"/>
                  </a:moveTo>
                  <a:lnTo>
                    <a:pt x="267" y="465"/>
                  </a:lnTo>
                  <a:cubicBezTo>
                    <a:pt x="158" y="465"/>
                    <a:pt x="69" y="376"/>
                    <a:pt x="69" y="267"/>
                  </a:cubicBezTo>
                  <a:lnTo>
                    <a:pt x="69" y="267"/>
                  </a:lnTo>
                  <a:cubicBezTo>
                    <a:pt x="69" y="157"/>
                    <a:pt x="158" y="69"/>
                    <a:pt x="267" y="69"/>
                  </a:cubicBezTo>
                  <a:lnTo>
                    <a:pt x="267" y="69"/>
                  </a:lnTo>
                  <a:cubicBezTo>
                    <a:pt x="376" y="69"/>
                    <a:pt x="465" y="157"/>
                    <a:pt x="465" y="267"/>
                  </a:cubicBezTo>
                  <a:lnTo>
                    <a:pt x="465" y="267"/>
                  </a:lnTo>
                  <a:cubicBezTo>
                    <a:pt x="465" y="376"/>
                    <a:pt x="376" y="465"/>
                    <a:pt x="267" y="465"/>
                  </a:cubicBezTo>
                  <a:close/>
                  <a:moveTo>
                    <a:pt x="267" y="0"/>
                  </a:moveTo>
                  <a:lnTo>
                    <a:pt x="267" y="0"/>
                  </a:lnTo>
                  <a:cubicBezTo>
                    <a:pt x="120" y="0"/>
                    <a:pt x="0" y="119"/>
                    <a:pt x="0" y="267"/>
                  </a:cubicBezTo>
                  <a:lnTo>
                    <a:pt x="0" y="267"/>
                  </a:lnTo>
                  <a:cubicBezTo>
                    <a:pt x="0" y="414"/>
                    <a:pt x="120" y="533"/>
                    <a:pt x="267" y="533"/>
                  </a:cubicBezTo>
                  <a:lnTo>
                    <a:pt x="267" y="533"/>
                  </a:lnTo>
                  <a:cubicBezTo>
                    <a:pt x="414" y="533"/>
                    <a:pt x="533" y="414"/>
                    <a:pt x="533" y="267"/>
                  </a:cubicBezTo>
                  <a:lnTo>
                    <a:pt x="533" y="267"/>
                  </a:lnTo>
                  <a:cubicBezTo>
                    <a:pt x="533" y="119"/>
                    <a:pt x="414" y="0"/>
                    <a:pt x="2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170" name="Google Shape;170;p19"/>
            <p:cNvSpPr/>
            <p:nvPr/>
          </p:nvSpPr>
          <p:spPr>
            <a:xfrm>
              <a:off x="10341409" y="10131712"/>
              <a:ext cx="1193175" cy="1193175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68"/>
                  </a:moveTo>
                  <a:lnTo>
                    <a:pt x="525" y="68"/>
                  </a:lnTo>
                  <a:cubicBezTo>
                    <a:pt x="403" y="68"/>
                    <a:pt x="288" y="116"/>
                    <a:pt x="202" y="202"/>
                  </a:cubicBezTo>
                  <a:lnTo>
                    <a:pt x="202" y="202"/>
                  </a:lnTo>
                  <a:cubicBezTo>
                    <a:pt x="116" y="289"/>
                    <a:pt x="68" y="403"/>
                    <a:pt x="68" y="525"/>
                  </a:cubicBezTo>
                  <a:lnTo>
                    <a:pt x="68" y="525"/>
                  </a:lnTo>
                  <a:cubicBezTo>
                    <a:pt x="68" y="647"/>
                    <a:pt x="116" y="762"/>
                    <a:pt x="202" y="848"/>
                  </a:cubicBezTo>
                  <a:lnTo>
                    <a:pt x="202" y="848"/>
                  </a:lnTo>
                  <a:cubicBezTo>
                    <a:pt x="288" y="934"/>
                    <a:pt x="403" y="982"/>
                    <a:pt x="525" y="982"/>
                  </a:cubicBezTo>
                  <a:lnTo>
                    <a:pt x="525" y="982"/>
                  </a:lnTo>
                  <a:cubicBezTo>
                    <a:pt x="647" y="982"/>
                    <a:pt x="762" y="934"/>
                    <a:pt x="848" y="848"/>
                  </a:cubicBezTo>
                  <a:lnTo>
                    <a:pt x="848" y="848"/>
                  </a:lnTo>
                  <a:cubicBezTo>
                    <a:pt x="934" y="762"/>
                    <a:pt x="982" y="647"/>
                    <a:pt x="982" y="525"/>
                  </a:cubicBezTo>
                  <a:lnTo>
                    <a:pt x="982" y="525"/>
                  </a:lnTo>
                  <a:cubicBezTo>
                    <a:pt x="982" y="403"/>
                    <a:pt x="934" y="289"/>
                    <a:pt x="848" y="202"/>
                  </a:cubicBezTo>
                  <a:lnTo>
                    <a:pt x="848" y="202"/>
                  </a:lnTo>
                  <a:cubicBezTo>
                    <a:pt x="762" y="116"/>
                    <a:pt x="647" y="68"/>
                    <a:pt x="525" y="68"/>
                  </a:cubicBezTo>
                  <a:close/>
                  <a:moveTo>
                    <a:pt x="525" y="1050"/>
                  </a:moveTo>
                  <a:lnTo>
                    <a:pt x="525" y="1050"/>
                  </a:lnTo>
                  <a:cubicBezTo>
                    <a:pt x="385" y="1050"/>
                    <a:pt x="253" y="996"/>
                    <a:pt x="154" y="896"/>
                  </a:cubicBezTo>
                  <a:lnTo>
                    <a:pt x="154" y="896"/>
                  </a:lnTo>
                  <a:cubicBezTo>
                    <a:pt x="55" y="797"/>
                    <a:pt x="0" y="665"/>
                    <a:pt x="0" y="525"/>
                  </a:cubicBezTo>
                  <a:lnTo>
                    <a:pt x="0" y="525"/>
                  </a:lnTo>
                  <a:cubicBezTo>
                    <a:pt x="0" y="385"/>
                    <a:pt x="55" y="253"/>
                    <a:pt x="154" y="154"/>
                  </a:cubicBezTo>
                  <a:lnTo>
                    <a:pt x="154" y="154"/>
                  </a:lnTo>
                  <a:cubicBezTo>
                    <a:pt x="253" y="55"/>
                    <a:pt x="385" y="0"/>
                    <a:pt x="525" y="0"/>
                  </a:cubicBezTo>
                  <a:lnTo>
                    <a:pt x="525" y="0"/>
                  </a:lnTo>
                  <a:cubicBezTo>
                    <a:pt x="665" y="0"/>
                    <a:pt x="797" y="55"/>
                    <a:pt x="896" y="154"/>
                  </a:cubicBezTo>
                  <a:lnTo>
                    <a:pt x="896" y="154"/>
                  </a:lnTo>
                  <a:cubicBezTo>
                    <a:pt x="995" y="253"/>
                    <a:pt x="1050" y="385"/>
                    <a:pt x="1050" y="525"/>
                  </a:cubicBezTo>
                  <a:lnTo>
                    <a:pt x="1050" y="525"/>
                  </a:lnTo>
                  <a:cubicBezTo>
                    <a:pt x="1050" y="665"/>
                    <a:pt x="995" y="797"/>
                    <a:pt x="896" y="896"/>
                  </a:cubicBezTo>
                  <a:lnTo>
                    <a:pt x="896" y="896"/>
                  </a:lnTo>
                  <a:cubicBezTo>
                    <a:pt x="797" y="996"/>
                    <a:pt x="665" y="1050"/>
                    <a:pt x="525" y="105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171" name="Google Shape;171;p19"/>
            <p:cNvSpPr/>
            <p:nvPr/>
          </p:nvSpPr>
          <p:spPr>
            <a:xfrm>
              <a:off x="10667275" y="10377365"/>
              <a:ext cx="611628" cy="386029"/>
            </a:xfrm>
            <a:custGeom>
              <a:avLst/>
              <a:gdLst/>
              <a:ahLst/>
              <a:cxnLst/>
              <a:rect l="l" t="t" r="r" b="b"/>
              <a:pathLst>
                <a:path w="538" h="339" extrusionOk="0">
                  <a:moveTo>
                    <a:pt x="524" y="61"/>
                  </a:moveTo>
                  <a:lnTo>
                    <a:pt x="260" y="323"/>
                  </a:lnTo>
                  <a:lnTo>
                    <a:pt x="260" y="323"/>
                  </a:lnTo>
                  <a:cubicBezTo>
                    <a:pt x="254" y="332"/>
                    <a:pt x="244" y="338"/>
                    <a:pt x="231" y="338"/>
                  </a:cubicBezTo>
                  <a:lnTo>
                    <a:pt x="34" y="338"/>
                  </a:lnTo>
                  <a:lnTo>
                    <a:pt x="34" y="338"/>
                  </a:lnTo>
                  <a:cubicBezTo>
                    <a:pt x="15" y="338"/>
                    <a:pt x="0" y="323"/>
                    <a:pt x="0" y="304"/>
                  </a:cubicBezTo>
                  <a:lnTo>
                    <a:pt x="0" y="304"/>
                  </a:lnTo>
                  <a:cubicBezTo>
                    <a:pt x="0" y="285"/>
                    <a:pt x="15" y="270"/>
                    <a:pt x="34" y="270"/>
                  </a:cubicBezTo>
                  <a:lnTo>
                    <a:pt x="216" y="270"/>
                  </a:lnTo>
                  <a:lnTo>
                    <a:pt x="475" y="13"/>
                  </a:lnTo>
                  <a:lnTo>
                    <a:pt x="475" y="13"/>
                  </a:lnTo>
                  <a:cubicBezTo>
                    <a:pt x="489" y="0"/>
                    <a:pt x="510" y="0"/>
                    <a:pt x="524" y="13"/>
                  </a:cubicBezTo>
                  <a:lnTo>
                    <a:pt x="524" y="13"/>
                  </a:lnTo>
                  <a:cubicBezTo>
                    <a:pt x="537" y="26"/>
                    <a:pt x="537" y="48"/>
                    <a:pt x="524" y="61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172" name="Google Shape;172;p19"/>
            <p:cNvSpPr/>
            <p:nvPr/>
          </p:nvSpPr>
          <p:spPr>
            <a:xfrm>
              <a:off x="5804334" y="7599973"/>
              <a:ext cx="1193175" cy="1193175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4" y="69"/>
                  </a:moveTo>
                  <a:lnTo>
                    <a:pt x="524" y="69"/>
                  </a:lnTo>
                  <a:cubicBezTo>
                    <a:pt x="402" y="69"/>
                    <a:pt x="287" y="116"/>
                    <a:pt x="201" y="202"/>
                  </a:cubicBezTo>
                  <a:lnTo>
                    <a:pt x="201" y="202"/>
                  </a:lnTo>
                  <a:cubicBezTo>
                    <a:pt x="115" y="289"/>
                    <a:pt x="68" y="404"/>
                    <a:pt x="68" y="526"/>
                  </a:cubicBezTo>
                  <a:lnTo>
                    <a:pt x="68" y="526"/>
                  </a:lnTo>
                  <a:cubicBezTo>
                    <a:pt x="68" y="647"/>
                    <a:pt x="115" y="762"/>
                    <a:pt x="201" y="848"/>
                  </a:cubicBezTo>
                  <a:lnTo>
                    <a:pt x="201" y="848"/>
                  </a:lnTo>
                  <a:cubicBezTo>
                    <a:pt x="287" y="935"/>
                    <a:pt x="402" y="982"/>
                    <a:pt x="524" y="982"/>
                  </a:cubicBezTo>
                  <a:lnTo>
                    <a:pt x="524" y="982"/>
                  </a:lnTo>
                  <a:cubicBezTo>
                    <a:pt x="646" y="982"/>
                    <a:pt x="761" y="935"/>
                    <a:pt x="848" y="848"/>
                  </a:cubicBezTo>
                  <a:lnTo>
                    <a:pt x="848" y="848"/>
                  </a:lnTo>
                  <a:cubicBezTo>
                    <a:pt x="934" y="762"/>
                    <a:pt x="981" y="647"/>
                    <a:pt x="981" y="526"/>
                  </a:cubicBezTo>
                  <a:lnTo>
                    <a:pt x="981" y="526"/>
                  </a:lnTo>
                  <a:cubicBezTo>
                    <a:pt x="981" y="404"/>
                    <a:pt x="934" y="289"/>
                    <a:pt x="848" y="202"/>
                  </a:cubicBezTo>
                  <a:lnTo>
                    <a:pt x="848" y="202"/>
                  </a:lnTo>
                  <a:cubicBezTo>
                    <a:pt x="761" y="116"/>
                    <a:pt x="646" y="69"/>
                    <a:pt x="524" y="69"/>
                  </a:cubicBezTo>
                  <a:close/>
                  <a:moveTo>
                    <a:pt x="524" y="1050"/>
                  </a:moveTo>
                  <a:lnTo>
                    <a:pt x="524" y="1050"/>
                  </a:lnTo>
                  <a:cubicBezTo>
                    <a:pt x="384" y="1050"/>
                    <a:pt x="253" y="996"/>
                    <a:pt x="153" y="897"/>
                  </a:cubicBezTo>
                  <a:lnTo>
                    <a:pt x="153" y="897"/>
                  </a:lnTo>
                  <a:cubicBezTo>
                    <a:pt x="54" y="797"/>
                    <a:pt x="0" y="666"/>
                    <a:pt x="0" y="526"/>
                  </a:cubicBezTo>
                  <a:lnTo>
                    <a:pt x="0" y="526"/>
                  </a:lnTo>
                  <a:cubicBezTo>
                    <a:pt x="0" y="385"/>
                    <a:pt x="54" y="254"/>
                    <a:pt x="153" y="154"/>
                  </a:cubicBezTo>
                  <a:lnTo>
                    <a:pt x="153" y="154"/>
                  </a:lnTo>
                  <a:cubicBezTo>
                    <a:pt x="253" y="55"/>
                    <a:pt x="384" y="0"/>
                    <a:pt x="524" y="0"/>
                  </a:cubicBezTo>
                  <a:lnTo>
                    <a:pt x="524" y="0"/>
                  </a:lnTo>
                  <a:cubicBezTo>
                    <a:pt x="665" y="0"/>
                    <a:pt x="796" y="55"/>
                    <a:pt x="895" y="154"/>
                  </a:cubicBezTo>
                  <a:lnTo>
                    <a:pt x="895" y="154"/>
                  </a:lnTo>
                  <a:cubicBezTo>
                    <a:pt x="994" y="254"/>
                    <a:pt x="1050" y="385"/>
                    <a:pt x="1050" y="526"/>
                  </a:cubicBezTo>
                  <a:lnTo>
                    <a:pt x="1050" y="526"/>
                  </a:lnTo>
                  <a:cubicBezTo>
                    <a:pt x="1050" y="666"/>
                    <a:pt x="994" y="797"/>
                    <a:pt x="895" y="897"/>
                  </a:cubicBezTo>
                  <a:lnTo>
                    <a:pt x="895" y="897"/>
                  </a:lnTo>
                  <a:cubicBezTo>
                    <a:pt x="796" y="996"/>
                    <a:pt x="665" y="1050"/>
                    <a:pt x="524" y="105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173" name="Google Shape;173;p19"/>
            <p:cNvSpPr/>
            <p:nvPr/>
          </p:nvSpPr>
          <p:spPr>
            <a:xfrm>
              <a:off x="6024921" y="7820560"/>
              <a:ext cx="741975" cy="626669"/>
            </a:xfrm>
            <a:custGeom>
              <a:avLst/>
              <a:gdLst/>
              <a:ahLst/>
              <a:cxnLst/>
              <a:rect l="l" t="t" r="r" b="b"/>
              <a:pathLst>
                <a:path w="651" h="551" extrusionOk="0">
                  <a:moveTo>
                    <a:pt x="639" y="52"/>
                  </a:moveTo>
                  <a:lnTo>
                    <a:pt x="247" y="539"/>
                  </a:lnTo>
                  <a:lnTo>
                    <a:pt x="247" y="539"/>
                  </a:lnTo>
                  <a:cubicBezTo>
                    <a:pt x="246" y="540"/>
                    <a:pt x="245" y="541"/>
                    <a:pt x="243" y="542"/>
                  </a:cubicBezTo>
                  <a:lnTo>
                    <a:pt x="243" y="542"/>
                  </a:lnTo>
                  <a:cubicBezTo>
                    <a:pt x="243" y="543"/>
                    <a:pt x="243" y="543"/>
                    <a:pt x="242" y="544"/>
                  </a:cubicBezTo>
                  <a:lnTo>
                    <a:pt x="242" y="544"/>
                  </a:lnTo>
                  <a:lnTo>
                    <a:pt x="242" y="544"/>
                  </a:lnTo>
                  <a:lnTo>
                    <a:pt x="242" y="544"/>
                  </a:lnTo>
                  <a:cubicBezTo>
                    <a:pt x="241" y="544"/>
                    <a:pt x="241" y="545"/>
                    <a:pt x="241" y="545"/>
                  </a:cubicBezTo>
                  <a:lnTo>
                    <a:pt x="241" y="545"/>
                  </a:lnTo>
                  <a:cubicBezTo>
                    <a:pt x="240" y="545"/>
                    <a:pt x="240" y="545"/>
                    <a:pt x="239" y="545"/>
                  </a:cubicBezTo>
                  <a:lnTo>
                    <a:pt x="239" y="545"/>
                  </a:lnTo>
                  <a:cubicBezTo>
                    <a:pt x="238" y="546"/>
                    <a:pt x="237" y="547"/>
                    <a:pt x="236" y="547"/>
                  </a:cubicBezTo>
                  <a:lnTo>
                    <a:pt x="236" y="547"/>
                  </a:lnTo>
                  <a:cubicBezTo>
                    <a:pt x="236" y="548"/>
                    <a:pt x="234" y="548"/>
                    <a:pt x="233" y="548"/>
                  </a:cubicBezTo>
                  <a:lnTo>
                    <a:pt x="233" y="548"/>
                  </a:lnTo>
                  <a:cubicBezTo>
                    <a:pt x="232" y="548"/>
                    <a:pt x="232" y="548"/>
                    <a:pt x="232" y="549"/>
                  </a:cubicBezTo>
                  <a:lnTo>
                    <a:pt x="232" y="549"/>
                  </a:lnTo>
                  <a:cubicBezTo>
                    <a:pt x="231" y="549"/>
                    <a:pt x="231" y="549"/>
                    <a:pt x="230" y="549"/>
                  </a:cubicBezTo>
                  <a:lnTo>
                    <a:pt x="230" y="549"/>
                  </a:lnTo>
                  <a:cubicBezTo>
                    <a:pt x="230" y="549"/>
                    <a:pt x="230" y="550"/>
                    <a:pt x="229" y="550"/>
                  </a:cubicBezTo>
                  <a:lnTo>
                    <a:pt x="229" y="550"/>
                  </a:lnTo>
                  <a:lnTo>
                    <a:pt x="228" y="550"/>
                  </a:lnTo>
                  <a:lnTo>
                    <a:pt x="228" y="550"/>
                  </a:lnTo>
                  <a:lnTo>
                    <a:pt x="228" y="550"/>
                  </a:lnTo>
                  <a:lnTo>
                    <a:pt x="228" y="550"/>
                  </a:lnTo>
                  <a:cubicBezTo>
                    <a:pt x="228" y="550"/>
                    <a:pt x="227" y="550"/>
                    <a:pt x="226" y="550"/>
                  </a:cubicBezTo>
                  <a:lnTo>
                    <a:pt x="226" y="550"/>
                  </a:lnTo>
                  <a:cubicBezTo>
                    <a:pt x="226" y="550"/>
                    <a:pt x="226" y="550"/>
                    <a:pt x="225" y="550"/>
                  </a:cubicBezTo>
                  <a:lnTo>
                    <a:pt x="225" y="550"/>
                  </a:lnTo>
                  <a:cubicBezTo>
                    <a:pt x="225" y="550"/>
                    <a:pt x="225" y="550"/>
                    <a:pt x="224" y="550"/>
                  </a:cubicBezTo>
                  <a:lnTo>
                    <a:pt x="224" y="550"/>
                  </a:lnTo>
                  <a:lnTo>
                    <a:pt x="224" y="550"/>
                  </a:lnTo>
                  <a:cubicBezTo>
                    <a:pt x="223" y="550"/>
                    <a:pt x="223" y="550"/>
                    <a:pt x="223" y="550"/>
                  </a:cubicBezTo>
                  <a:lnTo>
                    <a:pt x="223" y="550"/>
                  </a:lnTo>
                  <a:cubicBezTo>
                    <a:pt x="222" y="550"/>
                    <a:pt x="222" y="550"/>
                    <a:pt x="221" y="550"/>
                  </a:cubicBezTo>
                  <a:lnTo>
                    <a:pt x="221" y="550"/>
                  </a:lnTo>
                  <a:lnTo>
                    <a:pt x="220" y="550"/>
                  </a:lnTo>
                  <a:lnTo>
                    <a:pt x="220" y="550"/>
                  </a:lnTo>
                  <a:cubicBezTo>
                    <a:pt x="219" y="550"/>
                    <a:pt x="218" y="550"/>
                    <a:pt x="218" y="550"/>
                  </a:cubicBezTo>
                  <a:lnTo>
                    <a:pt x="218" y="550"/>
                  </a:lnTo>
                  <a:cubicBezTo>
                    <a:pt x="217" y="549"/>
                    <a:pt x="215" y="548"/>
                    <a:pt x="213" y="548"/>
                  </a:cubicBezTo>
                  <a:lnTo>
                    <a:pt x="213" y="548"/>
                  </a:lnTo>
                  <a:cubicBezTo>
                    <a:pt x="212" y="548"/>
                    <a:pt x="212" y="548"/>
                    <a:pt x="212" y="547"/>
                  </a:cubicBezTo>
                  <a:lnTo>
                    <a:pt x="212" y="547"/>
                  </a:lnTo>
                  <a:cubicBezTo>
                    <a:pt x="212" y="547"/>
                    <a:pt x="212" y="547"/>
                    <a:pt x="211" y="547"/>
                  </a:cubicBezTo>
                  <a:lnTo>
                    <a:pt x="211" y="547"/>
                  </a:lnTo>
                  <a:cubicBezTo>
                    <a:pt x="210" y="547"/>
                    <a:pt x="210" y="547"/>
                    <a:pt x="210" y="547"/>
                  </a:cubicBezTo>
                  <a:lnTo>
                    <a:pt x="210" y="547"/>
                  </a:lnTo>
                  <a:cubicBezTo>
                    <a:pt x="209" y="546"/>
                    <a:pt x="209" y="546"/>
                    <a:pt x="209" y="546"/>
                  </a:cubicBezTo>
                  <a:lnTo>
                    <a:pt x="209" y="546"/>
                  </a:lnTo>
                  <a:cubicBezTo>
                    <a:pt x="207" y="545"/>
                    <a:pt x="206" y="544"/>
                    <a:pt x="205" y="544"/>
                  </a:cubicBezTo>
                  <a:lnTo>
                    <a:pt x="205" y="544"/>
                  </a:lnTo>
                  <a:cubicBezTo>
                    <a:pt x="204" y="543"/>
                    <a:pt x="204" y="542"/>
                    <a:pt x="204" y="542"/>
                  </a:cubicBezTo>
                  <a:lnTo>
                    <a:pt x="204" y="542"/>
                  </a:lnTo>
                  <a:cubicBezTo>
                    <a:pt x="203" y="542"/>
                    <a:pt x="202" y="541"/>
                    <a:pt x="202" y="541"/>
                  </a:cubicBezTo>
                  <a:lnTo>
                    <a:pt x="12" y="347"/>
                  </a:lnTo>
                  <a:lnTo>
                    <a:pt x="12" y="347"/>
                  </a:lnTo>
                  <a:cubicBezTo>
                    <a:pt x="0" y="335"/>
                    <a:pt x="0" y="316"/>
                    <a:pt x="12" y="304"/>
                  </a:cubicBezTo>
                  <a:lnTo>
                    <a:pt x="12" y="304"/>
                  </a:lnTo>
                  <a:cubicBezTo>
                    <a:pt x="24" y="293"/>
                    <a:pt x="43" y="293"/>
                    <a:pt x="54" y="305"/>
                  </a:cubicBezTo>
                  <a:lnTo>
                    <a:pt x="221" y="475"/>
                  </a:lnTo>
                  <a:lnTo>
                    <a:pt x="593" y="15"/>
                  </a:lnTo>
                  <a:lnTo>
                    <a:pt x="593" y="15"/>
                  </a:lnTo>
                  <a:cubicBezTo>
                    <a:pt x="603" y="2"/>
                    <a:pt x="622" y="0"/>
                    <a:pt x="635" y="11"/>
                  </a:cubicBezTo>
                  <a:lnTo>
                    <a:pt x="635" y="11"/>
                  </a:lnTo>
                  <a:cubicBezTo>
                    <a:pt x="648" y="21"/>
                    <a:pt x="650" y="40"/>
                    <a:pt x="639" y="5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174" name="Google Shape;174;p19"/>
            <p:cNvSpPr/>
            <p:nvPr/>
          </p:nvSpPr>
          <p:spPr>
            <a:xfrm>
              <a:off x="11018209" y="7279120"/>
              <a:ext cx="912428" cy="862295"/>
            </a:xfrm>
            <a:custGeom>
              <a:avLst/>
              <a:gdLst/>
              <a:ahLst/>
              <a:cxnLst/>
              <a:rect l="l" t="t" r="r" b="b"/>
              <a:pathLst>
                <a:path w="804" h="760" extrusionOk="0">
                  <a:moveTo>
                    <a:pt x="401" y="759"/>
                  </a:moveTo>
                  <a:lnTo>
                    <a:pt x="401" y="759"/>
                  </a:lnTo>
                  <a:cubicBezTo>
                    <a:pt x="294" y="759"/>
                    <a:pt x="194" y="717"/>
                    <a:pt x="118" y="641"/>
                  </a:cubicBezTo>
                  <a:lnTo>
                    <a:pt x="118" y="641"/>
                  </a:lnTo>
                  <a:cubicBezTo>
                    <a:pt x="42" y="566"/>
                    <a:pt x="0" y="465"/>
                    <a:pt x="0" y="358"/>
                  </a:cubicBezTo>
                  <a:lnTo>
                    <a:pt x="0" y="358"/>
                  </a:lnTo>
                  <a:cubicBezTo>
                    <a:pt x="0" y="286"/>
                    <a:pt x="19" y="216"/>
                    <a:pt x="55" y="155"/>
                  </a:cubicBezTo>
                  <a:lnTo>
                    <a:pt x="55" y="155"/>
                  </a:lnTo>
                  <a:cubicBezTo>
                    <a:pt x="90" y="95"/>
                    <a:pt x="140" y="45"/>
                    <a:pt x="200" y="11"/>
                  </a:cubicBezTo>
                  <a:lnTo>
                    <a:pt x="200" y="11"/>
                  </a:lnTo>
                  <a:cubicBezTo>
                    <a:pt x="216" y="1"/>
                    <a:pt x="236" y="7"/>
                    <a:pt x="246" y="23"/>
                  </a:cubicBezTo>
                  <a:lnTo>
                    <a:pt x="246" y="23"/>
                  </a:lnTo>
                  <a:cubicBezTo>
                    <a:pt x="255" y="39"/>
                    <a:pt x="250" y="60"/>
                    <a:pt x="234" y="70"/>
                  </a:cubicBezTo>
                  <a:lnTo>
                    <a:pt x="234" y="70"/>
                  </a:lnTo>
                  <a:cubicBezTo>
                    <a:pt x="184" y="99"/>
                    <a:pt x="143" y="140"/>
                    <a:pt x="114" y="189"/>
                  </a:cubicBezTo>
                  <a:lnTo>
                    <a:pt x="114" y="189"/>
                  </a:lnTo>
                  <a:cubicBezTo>
                    <a:pt x="84" y="240"/>
                    <a:pt x="68" y="299"/>
                    <a:pt x="68" y="358"/>
                  </a:cubicBezTo>
                  <a:lnTo>
                    <a:pt x="68" y="358"/>
                  </a:lnTo>
                  <a:cubicBezTo>
                    <a:pt x="68" y="541"/>
                    <a:pt x="217" y="691"/>
                    <a:pt x="401" y="691"/>
                  </a:cubicBezTo>
                  <a:lnTo>
                    <a:pt x="401" y="691"/>
                  </a:lnTo>
                  <a:cubicBezTo>
                    <a:pt x="585" y="691"/>
                    <a:pt x="734" y="541"/>
                    <a:pt x="734" y="358"/>
                  </a:cubicBezTo>
                  <a:lnTo>
                    <a:pt x="734" y="358"/>
                  </a:lnTo>
                  <a:cubicBezTo>
                    <a:pt x="734" y="298"/>
                    <a:pt x="718" y="239"/>
                    <a:pt x="688" y="188"/>
                  </a:cubicBezTo>
                  <a:lnTo>
                    <a:pt x="688" y="188"/>
                  </a:lnTo>
                  <a:cubicBezTo>
                    <a:pt x="658" y="138"/>
                    <a:pt x="616" y="97"/>
                    <a:pt x="565" y="68"/>
                  </a:cubicBezTo>
                  <a:lnTo>
                    <a:pt x="565" y="68"/>
                  </a:lnTo>
                  <a:cubicBezTo>
                    <a:pt x="549" y="59"/>
                    <a:pt x="543" y="38"/>
                    <a:pt x="553" y="21"/>
                  </a:cubicBezTo>
                  <a:lnTo>
                    <a:pt x="553" y="21"/>
                  </a:lnTo>
                  <a:cubicBezTo>
                    <a:pt x="562" y="5"/>
                    <a:pt x="583" y="0"/>
                    <a:pt x="599" y="9"/>
                  </a:cubicBezTo>
                  <a:lnTo>
                    <a:pt x="599" y="9"/>
                  </a:lnTo>
                  <a:cubicBezTo>
                    <a:pt x="659" y="43"/>
                    <a:pt x="711" y="93"/>
                    <a:pt x="746" y="153"/>
                  </a:cubicBezTo>
                  <a:lnTo>
                    <a:pt x="746" y="153"/>
                  </a:lnTo>
                  <a:cubicBezTo>
                    <a:pt x="783" y="215"/>
                    <a:pt x="803" y="286"/>
                    <a:pt x="803" y="358"/>
                  </a:cubicBezTo>
                  <a:lnTo>
                    <a:pt x="803" y="358"/>
                  </a:lnTo>
                  <a:cubicBezTo>
                    <a:pt x="803" y="465"/>
                    <a:pt x="761" y="566"/>
                    <a:pt x="685" y="641"/>
                  </a:cubicBezTo>
                  <a:lnTo>
                    <a:pt x="685" y="641"/>
                  </a:lnTo>
                  <a:cubicBezTo>
                    <a:pt x="609" y="717"/>
                    <a:pt x="509" y="759"/>
                    <a:pt x="401" y="759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175" name="Google Shape;175;p19"/>
            <p:cNvSpPr/>
            <p:nvPr/>
          </p:nvSpPr>
          <p:spPr>
            <a:xfrm>
              <a:off x="11434318" y="7228986"/>
              <a:ext cx="80213" cy="426136"/>
            </a:xfrm>
            <a:custGeom>
              <a:avLst/>
              <a:gdLst/>
              <a:ahLst/>
              <a:cxnLst/>
              <a:rect l="l" t="t" r="r" b="b"/>
              <a:pathLst>
                <a:path w="70" h="377" extrusionOk="0">
                  <a:moveTo>
                    <a:pt x="34" y="376"/>
                  </a:moveTo>
                  <a:lnTo>
                    <a:pt x="34" y="376"/>
                  </a:lnTo>
                  <a:lnTo>
                    <a:pt x="34" y="376"/>
                  </a:lnTo>
                  <a:cubicBezTo>
                    <a:pt x="15" y="376"/>
                    <a:pt x="0" y="361"/>
                    <a:pt x="0" y="342"/>
                  </a:cubicBezTo>
                  <a:lnTo>
                    <a:pt x="1" y="33"/>
                  </a:lnTo>
                  <a:lnTo>
                    <a:pt x="1" y="33"/>
                  </a:lnTo>
                  <a:cubicBezTo>
                    <a:pt x="1" y="15"/>
                    <a:pt x="16" y="0"/>
                    <a:pt x="35" y="0"/>
                  </a:cubicBezTo>
                  <a:lnTo>
                    <a:pt x="35" y="0"/>
                  </a:lnTo>
                  <a:lnTo>
                    <a:pt x="35" y="0"/>
                  </a:lnTo>
                  <a:cubicBezTo>
                    <a:pt x="54" y="0"/>
                    <a:pt x="69" y="15"/>
                    <a:pt x="69" y="34"/>
                  </a:cubicBezTo>
                  <a:lnTo>
                    <a:pt x="69" y="342"/>
                  </a:lnTo>
                  <a:lnTo>
                    <a:pt x="69" y="342"/>
                  </a:lnTo>
                  <a:cubicBezTo>
                    <a:pt x="69" y="361"/>
                    <a:pt x="53" y="376"/>
                    <a:pt x="34" y="376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176" name="Google Shape;176;p19"/>
            <p:cNvSpPr txBox="1"/>
            <p:nvPr/>
          </p:nvSpPr>
          <p:spPr>
            <a:xfrm>
              <a:off x="2879201" y="7528794"/>
              <a:ext cx="2100346" cy="9933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endParaRPr>
            </a:p>
          </p:txBody>
        </p:sp>
        <p:sp>
          <p:nvSpPr>
            <p:cNvPr id="177" name="Google Shape;177;p19"/>
            <p:cNvSpPr/>
            <p:nvPr/>
          </p:nvSpPr>
          <p:spPr>
            <a:xfrm>
              <a:off x="2434914" y="8072021"/>
              <a:ext cx="2530255" cy="7095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endParaRPr>
            </a:p>
          </p:txBody>
        </p:sp>
        <p:sp>
          <p:nvSpPr>
            <p:cNvPr id="178" name="Google Shape;178;p19"/>
            <p:cNvSpPr txBox="1"/>
            <p:nvPr/>
          </p:nvSpPr>
          <p:spPr>
            <a:xfrm>
              <a:off x="5341505" y="3932708"/>
              <a:ext cx="2100346" cy="9933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endParaRPr>
            </a:p>
          </p:txBody>
        </p:sp>
        <p:sp>
          <p:nvSpPr>
            <p:cNvPr id="179" name="Google Shape;179;p19"/>
            <p:cNvSpPr/>
            <p:nvPr/>
          </p:nvSpPr>
          <p:spPr>
            <a:xfrm>
              <a:off x="4897218" y="4475936"/>
              <a:ext cx="2530255" cy="7095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endParaRPr>
            </a:p>
          </p:txBody>
        </p:sp>
        <p:sp>
          <p:nvSpPr>
            <p:cNvPr id="180" name="Google Shape;180;p19"/>
            <p:cNvSpPr txBox="1"/>
            <p:nvPr/>
          </p:nvSpPr>
          <p:spPr>
            <a:xfrm>
              <a:off x="12980217" y="7086114"/>
              <a:ext cx="2544632" cy="9933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endParaRPr>
            </a:p>
          </p:txBody>
        </p:sp>
        <p:sp>
          <p:nvSpPr>
            <p:cNvPr id="181" name="Google Shape;181;p19"/>
            <p:cNvSpPr/>
            <p:nvPr/>
          </p:nvSpPr>
          <p:spPr>
            <a:xfrm>
              <a:off x="12967336" y="7629341"/>
              <a:ext cx="2530255" cy="7095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endParaRPr>
            </a:p>
          </p:txBody>
        </p:sp>
        <p:sp>
          <p:nvSpPr>
            <p:cNvPr id="182" name="Google Shape;182;p19"/>
            <p:cNvSpPr txBox="1"/>
            <p:nvPr/>
          </p:nvSpPr>
          <p:spPr>
            <a:xfrm>
              <a:off x="12473165" y="10131713"/>
              <a:ext cx="1965369" cy="9933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endParaRPr>
            </a:p>
          </p:txBody>
        </p:sp>
        <p:sp>
          <p:nvSpPr>
            <p:cNvPr id="183" name="Google Shape;183;p19"/>
            <p:cNvSpPr/>
            <p:nvPr/>
          </p:nvSpPr>
          <p:spPr>
            <a:xfrm>
              <a:off x="12460284" y="10674941"/>
              <a:ext cx="2530255" cy="7095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endParaRPr>
            </a:p>
          </p:txBody>
        </p:sp>
      </p:grpSp>
      <p:sp>
        <p:nvSpPr>
          <p:cNvPr id="184" name="Google Shape;184;p19"/>
          <p:cNvSpPr txBox="1"/>
          <p:nvPr/>
        </p:nvSpPr>
        <p:spPr>
          <a:xfrm>
            <a:off x="8334041" y="1542669"/>
            <a:ext cx="2641200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620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Startups </a:t>
            </a:r>
            <a:endParaRPr sz="44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85" name="Google Shape;185;p19"/>
          <p:cNvSpPr txBox="1"/>
          <p:nvPr/>
        </p:nvSpPr>
        <p:spPr>
          <a:xfrm>
            <a:off x="7534665" y="6510917"/>
            <a:ext cx="274355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INR 6</a:t>
            </a:r>
            <a:r>
              <a:rPr lang="en-US" sz="24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90 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crore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total revenue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endParaRPr sz="24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86" name="Google Shape;186;p19"/>
          <p:cNvSpPr txBox="1"/>
          <p:nvPr/>
        </p:nvSpPr>
        <p:spPr>
          <a:xfrm>
            <a:off x="2362298" y="3475533"/>
            <a:ext cx="28035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INR </a:t>
            </a:r>
            <a:r>
              <a:rPr lang="en-US" sz="24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459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crore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investments facilitated </a:t>
            </a:r>
            <a:endParaRPr sz="24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87" name="Google Shape;187;p19"/>
          <p:cNvSpPr txBox="1"/>
          <p:nvPr/>
        </p:nvSpPr>
        <p:spPr>
          <a:xfrm>
            <a:off x="1349599" y="5730609"/>
            <a:ext cx="2310925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INR 3569 crore 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value of startup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8" name="Google Shape;188;p19"/>
          <p:cNvSpPr txBox="1"/>
          <p:nvPr/>
        </p:nvSpPr>
        <p:spPr>
          <a:xfrm>
            <a:off x="7258515" y="8573737"/>
            <a:ext cx="1873782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4+ Lakhs 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youth outreached</a:t>
            </a:r>
            <a:endParaRPr sz="24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89" name="Google Shape;189;p19"/>
          <p:cNvSpPr txBox="1"/>
          <p:nvPr/>
        </p:nvSpPr>
        <p:spPr>
          <a:xfrm>
            <a:off x="214596" y="8393581"/>
            <a:ext cx="23619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INR 23 crore grant committed to </a:t>
            </a:r>
            <a:r>
              <a:rPr lang="en-US" sz="24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350+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startups/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innovators</a:t>
            </a:r>
            <a:endParaRPr sz="24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grpSp>
        <p:nvGrpSpPr>
          <p:cNvPr id="190" name="Google Shape;190;p19"/>
          <p:cNvGrpSpPr/>
          <p:nvPr/>
        </p:nvGrpSpPr>
        <p:grpSpPr>
          <a:xfrm>
            <a:off x="11657778" y="3995310"/>
            <a:ext cx="6318577" cy="4217005"/>
            <a:chOff x="0" y="1006091"/>
            <a:chExt cx="6318577" cy="4217005"/>
          </a:xfrm>
        </p:grpSpPr>
        <p:sp>
          <p:nvSpPr>
            <p:cNvPr id="191" name="Google Shape;191;p19"/>
            <p:cNvSpPr/>
            <p:nvPr/>
          </p:nvSpPr>
          <p:spPr>
            <a:xfrm>
              <a:off x="0" y="1006091"/>
              <a:ext cx="6275457" cy="822656"/>
            </a:xfrm>
            <a:prstGeom prst="roundRect">
              <a:avLst>
                <a:gd name="adj" fmla="val 16667"/>
              </a:avLst>
            </a:prstGeom>
            <a:solidFill>
              <a:srgbClr val="49ACC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2" name="Google Shape;192;p19"/>
            <p:cNvSpPr txBox="1"/>
            <p:nvPr/>
          </p:nvSpPr>
          <p:spPr>
            <a:xfrm>
              <a:off x="123438" y="1086614"/>
              <a:ext cx="6195139" cy="7423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r>
                <a:rPr lang="en-US" sz="2400" b="0" i="0" u="none" strike="noStrike" cap="none" dirty="0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4000 skilled employment generated</a:t>
              </a:r>
              <a:endParaRPr sz="24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195" name="Google Shape;195;p19"/>
            <p:cNvSpPr/>
            <p:nvPr/>
          </p:nvSpPr>
          <p:spPr>
            <a:xfrm>
              <a:off x="0" y="1889271"/>
              <a:ext cx="6275457" cy="822656"/>
            </a:xfrm>
            <a:prstGeom prst="roundRect">
              <a:avLst>
                <a:gd name="adj" fmla="val 16667"/>
              </a:avLst>
            </a:prstGeom>
            <a:solidFill>
              <a:srgbClr val="49ACC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6" name="Google Shape;196;p19"/>
            <p:cNvSpPr txBox="1"/>
            <p:nvPr/>
          </p:nvSpPr>
          <p:spPr>
            <a:xfrm>
              <a:off x="40159" y="1929430"/>
              <a:ext cx="6195139" cy="7423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r>
                <a:rPr lang="en-US" sz="2400" dirty="0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500</a:t>
              </a:r>
              <a:r>
                <a:rPr lang="en-US" sz="2400" b="0" i="0" u="none" strike="noStrike" cap="none" dirty="0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0 students/innovators trained on Innovation</a:t>
              </a:r>
              <a:endParaRPr sz="24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197" name="Google Shape;197;p19"/>
            <p:cNvSpPr/>
            <p:nvPr/>
          </p:nvSpPr>
          <p:spPr>
            <a:xfrm>
              <a:off x="0" y="2726327"/>
              <a:ext cx="6275457" cy="822656"/>
            </a:xfrm>
            <a:prstGeom prst="roundRect">
              <a:avLst>
                <a:gd name="adj" fmla="val 16667"/>
              </a:avLst>
            </a:prstGeom>
            <a:solidFill>
              <a:srgbClr val="49ACC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8" name="Google Shape;198;p19"/>
            <p:cNvSpPr txBox="1"/>
            <p:nvPr/>
          </p:nvSpPr>
          <p:spPr>
            <a:xfrm>
              <a:off x="40159" y="2766486"/>
              <a:ext cx="6195139" cy="7423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r>
                <a:rPr lang="en-US" sz="2400" dirty="0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270</a:t>
              </a:r>
              <a:r>
                <a:rPr lang="en-US" sz="2400" b="0" i="0" u="none" strike="noStrike" cap="none" dirty="0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 Mentors Onboarded</a:t>
              </a:r>
              <a:endParaRPr sz="24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199" name="Google Shape;199;p19"/>
            <p:cNvSpPr/>
            <p:nvPr/>
          </p:nvSpPr>
          <p:spPr>
            <a:xfrm>
              <a:off x="0" y="3563383"/>
              <a:ext cx="6275457" cy="822656"/>
            </a:xfrm>
            <a:prstGeom prst="roundRect">
              <a:avLst>
                <a:gd name="adj" fmla="val 16667"/>
              </a:avLst>
            </a:prstGeom>
            <a:solidFill>
              <a:srgbClr val="49ACC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0" name="Google Shape;200;p19"/>
            <p:cNvSpPr txBox="1"/>
            <p:nvPr/>
          </p:nvSpPr>
          <p:spPr>
            <a:xfrm>
              <a:off x="40159" y="3603542"/>
              <a:ext cx="6195139" cy="7423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r>
                <a:rPr lang="en-US" sz="2400" b="0" i="0" u="none" strike="noStrike" cap="none" dirty="0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620 startups mentored.</a:t>
              </a:r>
              <a:endParaRPr sz="24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201" name="Google Shape;201;p19"/>
            <p:cNvSpPr/>
            <p:nvPr/>
          </p:nvSpPr>
          <p:spPr>
            <a:xfrm>
              <a:off x="0" y="4400440"/>
              <a:ext cx="6275457" cy="822656"/>
            </a:xfrm>
            <a:prstGeom prst="roundRect">
              <a:avLst>
                <a:gd name="adj" fmla="val 16667"/>
              </a:avLst>
            </a:prstGeom>
            <a:solidFill>
              <a:srgbClr val="49ACC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2" name="Google Shape;202;p19"/>
            <p:cNvSpPr txBox="1"/>
            <p:nvPr/>
          </p:nvSpPr>
          <p:spPr>
            <a:xfrm>
              <a:off x="40159" y="4440599"/>
              <a:ext cx="6195139" cy="7423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r>
                <a:rPr lang="en-US" sz="2400" b="0" i="0" u="none" strike="noStrike" cap="none" dirty="0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MAGIC connect for 288 startups through </a:t>
              </a:r>
              <a:r>
                <a:rPr lang="en-US" sz="2400" dirty="0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50</a:t>
              </a:r>
              <a:r>
                <a:rPr lang="en-US" sz="2400" b="0" i="0" u="none" strike="noStrike" cap="none" dirty="0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 Demo Days.</a:t>
              </a:r>
              <a:endParaRPr sz="24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  <p:sp>
        <p:nvSpPr>
          <p:cNvPr id="203" name="Google Shape;203;p19"/>
          <p:cNvSpPr/>
          <p:nvPr/>
        </p:nvSpPr>
        <p:spPr>
          <a:xfrm>
            <a:off x="2469041" y="8653447"/>
            <a:ext cx="1585311" cy="1585311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2143" y="1072"/>
                </a:moveTo>
                <a:lnTo>
                  <a:pt x="2143" y="1072"/>
                </a:lnTo>
                <a:cubicBezTo>
                  <a:pt x="2143" y="1663"/>
                  <a:pt x="1663" y="2143"/>
                  <a:pt x="1071" y="2143"/>
                </a:cubicBezTo>
                <a:lnTo>
                  <a:pt x="1071" y="2143"/>
                </a:lnTo>
                <a:cubicBezTo>
                  <a:pt x="480" y="2143"/>
                  <a:pt x="0" y="1663"/>
                  <a:pt x="0" y="1072"/>
                </a:cubicBezTo>
                <a:lnTo>
                  <a:pt x="0" y="1072"/>
                </a:lnTo>
                <a:cubicBezTo>
                  <a:pt x="0" y="480"/>
                  <a:pt x="480" y="0"/>
                  <a:pt x="1071" y="0"/>
                </a:cubicBezTo>
                <a:lnTo>
                  <a:pt x="1071" y="0"/>
                </a:lnTo>
                <a:cubicBezTo>
                  <a:pt x="1663" y="0"/>
                  <a:pt x="2143" y="480"/>
                  <a:pt x="2143" y="1072"/>
                </a:cubicBezTo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04" name="Google Shape;204;p19"/>
          <p:cNvSpPr/>
          <p:nvPr/>
        </p:nvSpPr>
        <p:spPr>
          <a:xfrm>
            <a:off x="2873523" y="9051403"/>
            <a:ext cx="776346" cy="776346"/>
          </a:xfrm>
          <a:custGeom>
            <a:avLst/>
            <a:gdLst/>
            <a:ahLst/>
            <a:cxnLst/>
            <a:rect l="l" t="t" r="r" b="b"/>
            <a:pathLst>
              <a:path w="1051" h="1051" extrusionOk="0">
                <a:moveTo>
                  <a:pt x="524" y="69"/>
                </a:moveTo>
                <a:lnTo>
                  <a:pt x="524" y="69"/>
                </a:lnTo>
                <a:cubicBezTo>
                  <a:pt x="402" y="69"/>
                  <a:pt x="287" y="116"/>
                  <a:pt x="201" y="202"/>
                </a:cubicBezTo>
                <a:lnTo>
                  <a:pt x="201" y="202"/>
                </a:lnTo>
                <a:cubicBezTo>
                  <a:pt x="115" y="289"/>
                  <a:pt x="68" y="404"/>
                  <a:pt x="68" y="526"/>
                </a:cubicBezTo>
                <a:lnTo>
                  <a:pt x="68" y="526"/>
                </a:lnTo>
                <a:cubicBezTo>
                  <a:pt x="68" y="647"/>
                  <a:pt x="115" y="762"/>
                  <a:pt x="201" y="848"/>
                </a:cubicBezTo>
                <a:lnTo>
                  <a:pt x="201" y="848"/>
                </a:lnTo>
                <a:cubicBezTo>
                  <a:pt x="287" y="935"/>
                  <a:pt x="402" y="982"/>
                  <a:pt x="524" y="982"/>
                </a:cubicBezTo>
                <a:lnTo>
                  <a:pt x="524" y="982"/>
                </a:lnTo>
                <a:cubicBezTo>
                  <a:pt x="646" y="982"/>
                  <a:pt x="761" y="935"/>
                  <a:pt x="848" y="848"/>
                </a:cubicBezTo>
                <a:lnTo>
                  <a:pt x="848" y="848"/>
                </a:lnTo>
                <a:cubicBezTo>
                  <a:pt x="934" y="762"/>
                  <a:pt x="981" y="647"/>
                  <a:pt x="981" y="526"/>
                </a:cubicBezTo>
                <a:lnTo>
                  <a:pt x="981" y="526"/>
                </a:lnTo>
                <a:cubicBezTo>
                  <a:pt x="981" y="404"/>
                  <a:pt x="934" y="289"/>
                  <a:pt x="848" y="202"/>
                </a:cubicBezTo>
                <a:lnTo>
                  <a:pt x="848" y="202"/>
                </a:lnTo>
                <a:cubicBezTo>
                  <a:pt x="761" y="116"/>
                  <a:pt x="646" y="69"/>
                  <a:pt x="524" y="69"/>
                </a:cubicBezTo>
                <a:close/>
                <a:moveTo>
                  <a:pt x="524" y="1050"/>
                </a:moveTo>
                <a:lnTo>
                  <a:pt x="524" y="1050"/>
                </a:lnTo>
                <a:cubicBezTo>
                  <a:pt x="384" y="1050"/>
                  <a:pt x="253" y="996"/>
                  <a:pt x="153" y="897"/>
                </a:cubicBezTo>
                <a:lnTo>
                  <a:pt x="153" y="897"/>
                </a:lnTo>
                <a:cubicBezTo>
                  <a:pt x="54" y="797"/>
                  <a:pt x="0" y="666"/>
                  <a:pt x="0" y="526"/>
                </a:cubicBezTo>
                <a:lnTo>
                  <a:pt x="0" y="526"/>
                </a:lnTo>
                <a:cubicBezTo>
                  <a:pt x="0" y="385"/>
                  <a:pt x="54" y="254"/>
                  <a:pt x="153" y="154"/>
                </a:cubicBezTo>
                <a:lnTo>
                  <a:pt x="153" y="154"/>
                </a:lnTo>
                <a:cubicBezTo>
                  <a:pt x="253" y="55"/>
                  <a:pt x="384" y="0"/>
                  <a:pt x="524" y="0"/>
                </a:cubicBezTo>
                <a:lnTo>
                  <a:pt x="524" y="0"/>
                </a:lnTo>
                <a:cubicBezTo>
                  <a:pt x="665" y="0"/>
                  <a:pt x="796" y="55"/>
                  <a:pt x="895" y="154"/>
                </a:cubicBezTo>
                <a:lnTo>
                  <a:pt x="895" y="154"/>
                </a:lnTo>
                <a:cubicBezTo>
                  <a:pt x="994" y="254"/>
                  <a:pt x="1050" y="385"/>
                  <a:pt x="1050" y="526"/>
                </a:cubicBezTo>
                <a:lnTo>
                  <a:pt x="1050" y="526"/>
                </a:lnTo>
                <a:cubicBezTo>
                  <a:pt x="1050" y="666"/>
                  <a:pt x="994" y="797"/>
                  <a:pt x="895" y="897"/>
                </a:cubicBezTo>
                <a:lnTo>
                  <a:pt x="895" y="897"/>
                </a:lnTo>
                <a:cubicBezTo>
                  <a:pt x="796" y="996"/>
                  <a:pt x="665" y="1050"/>
                  <a:pt x="524" y="105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843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0"/>
          <p:cNvSpPr txBox="1"/>
          <p:nvPr/>
        </p:nvSpPr>
        <p:spPr>
          <a:xfrm>
            <a:off x="15271392" y="9607868"/>
            <a:ext cx="2023800" cy="360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Back to Agenda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3" name="Google Shape;213;p20"/>
          <p:cNvSpPr txBox="1"/>
          <p:nvPr/>
        </p:nvSpPr>
        <p:spPr>
          <a:xfrm>
            <a:off x="-831975" y="257175"/>
            <a:ext cx="165939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 i="0" u="none" strike="noStrike" cap="none" dirty="0">
                <a:solidFill>
                  <a:srgbClr val="A20E2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Startups Incubated at </a:t>
            </a:r>
            <a:r>
              <a:rPr lang="en-US" sz="5000" b="1" i="0" u="none" strike="noStrike" cap="none" dirty="0" err="1">
                <a:solidFill>
                  <a:srgbClr val="A20E2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i</a:t>
            </a:r>
            <a:r>
              <a:rPr lang="en-US" sz="5000" b="1" i="0" u="none" strike="noStrike" cap="none" dirty="0">
                <a:solidFill>
                  <a:srgbClr val="A20E2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-Hub in Past </a:t>
            </a:r>
            <a:r>
              <a:rPr lang="en-US" sz="5000" b="1" dirty="0">
                <a:solidFill>
                  <a:srgbClr val="A20E2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Four</a:t>
            </a:r>
            <a:r>
              <a:rPr lang="en-US" sz="5000" b="1" i="0" u="none" strike="noStrike" cap="none" dirty="0">
                <a:solidFill>
                  <a:srgbClr val="A20E2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 Years</a:t>
            </a:r>
            <a:endParaRPr sz="5000" b="1" dirty="0"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</p:txBody>
      </p:sp>
      <p:sp>
        <p:nvSpPr>
          <p:cNvPr id="214" name="Google Shape;214;p20"/>
          <p:cNvSpPr txBox="1"/>
          <p:nvPr/>
        </p:nvSpPr>
        <p:spPr>
          <a:xfrm>
            <a:off x="451947" y="9085917"/>
            <a:ext cx="157107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Out of 620 startups, </a:t>
            </a:r>
            <a:r>
              <a:rPr lang="en-US" sz="3000" b="1" dirty="0"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173</a:t>
            </a:r>
            <a:r>
              <a:rPr lang="en-US" sz="30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 were led or co-led by Women Founder</a:t>
            </a:r>
            <a:endParaRPr b="1" dirty="0"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88D4BB8-97C6-809D-36BC-3CB80117D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297" y="1678039"/>
            <a:ext cx="11430000" cy="726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237AAE7-C930-6A03-A593-A3F17F0C51B0}"/>
              </a:ext>
            </a:extLst>
          </p:cNvPr>
          <p:cNvSpPr/>
          <p:nvPr/>
        </p:nvSpPr>
        <p:spPr>
          <a:xfrm>
            <a:off x="7470594" y="4854760"/>
            <a:ext cx="1673406" cy="914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620</a:t>
            </a:r>
            <a:endParaRPr lang="en-IN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060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1"/>
          <p:cNvSpPr txBox="1"/>
          <p:nvPr/>
        </p:nvSpPr>
        <p:spPr>
          <a:xfrm>
            <a:off x="-541799" y="305175"/>
            <a:ext cx="1638060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 i="0" u="none" strike="noStrike" cap="none" dirty="0">
                <a:solidFill>
                  <a:srgbClr val="A20E2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Startups Incubated at </a:t>
            </a:r>
            <a:r>
              <a:rPr lang="en-US" sz="5000" b="1" i="0" u="none" strike="noStrike" cap="none" dirty="0" err="1">
                <a:solidFill>
                  <a:srgbClr val="A20E2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i</a:t>
            </a:r>
            <a:r>
              <a:rPr lang="en-US" sz="5000" b="1" i="0" u="none" strike="noStrike" cap="none" dirty="0">
                <a:solidFill>
                  <a:srgbClr val="A20E2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-Hub in Past Four Years</a:t>
            </a:r>
            <a:endParaRPr sz="5000" b="1" dirty="0"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</p:txBody>
      </p:sp>
      <p:sp>
        <p:nvSpPr>
          <p:cNvPr id="231" name="Google Shape;231;p21"/>
          <p:cNvSpPr txBox="1"/>
          <p:nvPr/>
        </p:nvSpPr>
        <p:spPr>
          <a:xfrm>
            <a:off x="6963775" y="4840100"/>
            <a:ext cx="6642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12</a:t>
            </a:r>
            <a:endParaRPr sz="200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32" name="Google Shape;232;p21"/>
          <p:cNvSpPr txBox="1"/>
          <p:nvPr/>
        </p:nvSpPr>
        <p:spPr>
          <a:xfrm>
            <a:off x="7725775" y="6745100"/>
            <a:ext cx="6642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12</a:t>
            </a:r>
            <a:endParaRPr sz="200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049A4F-B184-5A9F-03DA-FD908255E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4406" y="2192764"/>
            <a:ext cx="12340963" cy="704849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7FAB202-F3A0-727A-EBBB-FD1235D754E7}"/>
              </a:ext>
            </a:extLst>
          </p:cNvPr>
          <p:cNvSpPr/>
          <p:nvPr/>
        </p:nvSpPr>
        <p:spPr>
          <a:xfrm>
            <a:off x="7598184" y="5257157"/>
            <a:ext cx="1673406" cy="914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620</a:t>
            </a:r>
            <a:endParaRPr lang="en-IN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62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8"/>
          <p:cNvSpPr txBox="1"/>
          <p:nvPr/>
        </p:nvSpPr>
        <p:spPr>
          <a:xfrm>
            <a:off x="15271392" y="9603105"/>
            <a:ext cx="2023800" cy="360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Back to Agenda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9" name="Google Shape;309;p28"/>
          <p:cNvSpPr txBox="1"/>
          <p:nvPr/>
        </p:nvSpPr>
        <p:spPr>
          <a:xfrm>
            <a:off x="152399" y="520575"/>
            <a:ext cx="146598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5000" b="1" dirty="0">
                <a:solidFill>
                  <a:srgbClr val="A20E2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Significant financial impact of </a:t>
            </a:r>
            <a:r>
              <a:rPr lang="en-US" sz="5000" b="1" dirty="0" err="1">
                <a:solidFill>
                  <a:srgbClr val="A20E2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i</a:t>
            </a:r>
            <a:r>
              <a:rPr lang="en-US" sz="5000" b="1" dirty="0">
                <a:solidFill>
                  <a:srgbClr val="A20E2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-Hub's initiatives</a:t>
            </a:r>
            <a:endParaRPr sz="3100" b="1" dirty="0"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</p:txBody>
      </p:sp>
      <p:sp>
        <p:nvSpPr>
          <p:cNvPr id="310" name="Google Shape;310;p28"/>
          <p:cNvSpPr txBox="1"/>
          <p:nvPr/>
        </p:nvSpPr>
        <p:spPr>
          <a:xfrm>
            <a:off x="147750" y="3859625"/>
            <a:ext cx="5940900" cy="3545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Significant financial impact of i-Hub's initiatives, highlighting a substantial increase in  funding raised by startups Government scheme and Private sector investors</a:t>
            </a:r>
            <a:endParaRPr sz="3200" b="1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11" name="Google Shape;31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6466" y="1985145"/>
            <a:ext cx="10641174" cy="7746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3075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3"/>
          <p:cNvSpPr txBox="1"/>
          <p:nvPr/>
        </p:nvSpPr>
        <p:spPr>
          <a:xfrm>
            <a:off x="15271392" y="9607868"/>
            <a:ext cx="2023800" cy="360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Back to Agenda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3" name="Google Shape;253;p23"/>
          <p:cNvSpPr txBox="1"/>
          <p:nvPr/>
        </p:nvSpPr>
        <p:spPr>
          <a:xfrm>
            <a:off x="446982" y="257175"/>
            <a:ext cx="178410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 i="0" u="none" strike="noStrike" cap="none">
                <a:solidFill>
                  <a:srgbClr val="A20E2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Nodal Agencies under the State and Central Government</a:t>
            </a:r>
            <a:endParaRPr b="1"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</p:txBody>
      </p:sp>
      <p:sp>
        <p:nvSpPr>
          <p:cNvPr id="254" name="Google Shape;254;p23"/>
          <p:cNvSpPr txBox="1"/>
          <p:nvPr/>
        </p:nvSpPr>
        <p:spPr>
          <a:xfrm>
            <a:off x="446975" y="1879600"/>
            <a:ext cx="17555400" cy="80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7150" tIns="91425" rIns="91425" bIns="91425" anchor="t" anchorCtr="0">
            <a:noAutofit/>
          </a:bodyPr>
          <a:lstStyle/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Approved to establish Atal Incubation Centre (AIC) under Atal Innovation Mission (AIM)</a:t>
            </a:r>
            <a:endParaRPr lang="en-IN" sz="3200" dirty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In-principle approval from NIDHI Seed Support System (SSS) by DST, Govt of India</a:t>
            </a:r>
            <a:endParaRPr lang="en-IN" sz="3200" dirty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Nodal Institute to disburse Startup India Seed Fund Scheme (SISFS) by Startup India</a:t>
            </a:r>
            <a:endParaRPr lang="en-IN" sz="3200" dirty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Host Institute for MSME Scheme of Seed Support, Govt of India</a:t>
            </a:r>
            <a:endParaRPr lang="en-IN" sz="3200" dirty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State-level Intellectual Property Facilitation Centre (IPFC) for startups</a:t>
            </a:r>
            <a:endParaRPr lang="en-IN" sz="3200" dirty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Nodal Institute under Scheme for Assistance for Startups/Innovations under Gujarat Industrial Policy 2020</a:t>
            </a:r>
            <a:endParaRPr lang="en-IN" sz="3200" dirty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IN" sz="32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948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9"/>
          <p:cNvSpPr txBox="1"/>
          <p:nvPr/>
        </p:nvSpPr>
        <p:spPr>
          <a:xfrm>
            <a:off x="15271392" y="9603105"/>
            <a:ext cx="2023800" cy="360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Back to Agenda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0" name="Google Shape;320;p29"/>
          <p:cNvSpPr txBox="1"/>
          <p:nvPr/>
        </p:nvSpPr>
        <p:spPr>
          <a:xfrm>
            <a:off x="611649" y="72325"/>
            <a:ext cx="14659800" cy="149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 dirty="0">
                <a:solidFill>
                  <a:srgbClr val="A20E2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Startup Policy Round Table Discussion</a:t>
            </a:r>
            <a:endParaRPr sz="5000" b="1" dirty="0">
              <a:solidFill>
                <a:srgbClr val="A20E20"/>
              </a:solidFill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3100" b="1" i="1" dirty="0">
                <a:solidFill>
                  <a:srgbClr val="A20E2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Under the chairmanship of Shri Raj Kumar, IAS, Chief Secretary, GoG</a:t>
            </a:r>
            <a:r>
              <a:rPr lang="en-US" sz="3100" b="1" dirty="0">
                <a:solidFill>
                  <a:srgbClr val="A20E2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 </a:t>
            </a:r>
            <a:endParaRPr sz="3100" b="1" dirty="0"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</p:txBody>
      </p:sp>
      <p:sp>
        <p:nvSpPr>
          <p:cNvPr id="321" name="Google Shape;321;p29"/>
          <p:cNvSpPr txBox="1"/>
          <p:nvPr/>
        </p:nvSpPr>
        <p:spPr>
          <a:xfrm>
            <a:off x="331499" y="2268320"/>
            <a:ext cx="12406305" cy="7238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Policy recommendations:</a:t>
            </a:r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0" indent="-4064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US" sz="24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Market Access and Networking</a:t>
            </a:r>
            <a:endParaRPr sz="2400" b="1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4572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provide easy market access and strong networking for startups</a:t>
            </a:r>
            <a:r>
              <a:rPr lang="en-US" sz="24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sz="2400" b="1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0" indent="-4064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US" sz="24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Funding and Market Growth</a:t>
            </a:r>
            <a:endParaRPr sz="2400" b="1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4572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Improve fund accessibility and emphasize market growth </a:t>
            </a:r>
            <a:endParaRPr sz="24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0" indent="-4064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US" sz="24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Government and Industry Support</a:t>
            </a:r>
            <a:endParaRPr sz="2400" b="1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Mentors to facilitate government approvals</a:t>
            </a:r>
            <a:endParaRPr sz="24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Address manpower and R&amp;D challenges through partnerships and centralized labs </a:t>
            </a:r>
            <a:endParaRPr sz="24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0" indent="-4064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US" sz="24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Strategic Initiatives</a:t>
            </a:r>
            <a:endParaRPr sz="2400" b="1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Branding of Unicorns, youth entrepreneurship, and quality mentoring </a:t>
            </a:r>
            <a:endParaRPr sz="24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Create a unified platform for incubators, mentors, and startups </a:t>
            </a:r>
            <a:endParaRPr sz="24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0" indent="-4064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US" sz="24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Capacity building of Startups </a:t>
            </a:r>
            <a:endParaRPr sz="2400" b="1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focus on custom designed acceleration programs for startups from early to growth stage startups. </a:t>
            </a:r>
          </a:p>
          <a:p>
            <a:pPr marL="45720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22" name="Google Shape;32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47200" y="2266624"/>
            <a:ext cx="4640148" cy="352877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23" name="Google Shape;32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047200" y="6152911"/>
            <a:ext cx="4640148" cy="309267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8557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0"/>
          <p:cNvSpPr txBox="1"/>
          <p:nvPr/>
        </p:nvSpPr>
        <p:spPr>
          <a:xfrm>
            <a:off x="15271392" y="9603105"/>
            <a:ext cx="2023800" cy="360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Back to Agenda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2" name="Google Shape;332;p30"/>
          <p:cNvSpPr txBox="1"/>
          <p:nvPr/>
        </p:nvSpPr>
        <p:spPr>
          <a:xfrm>
            <a:off x="611657" y="414254"/>
            <a:ext cx="133926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>
                <a:solidFill>
                  <a:srgbClr val="A20E2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Startup Saksham Acceleration Program</a:t>
            </a:r>
            <a:endParaRPr sz="5000" b="1">
              <a:solidFill>
                <a:srgbClr val="A20E20"/>
              </a:solidFill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</p:txBody>
      </p:sp>
      <p:sp>
        <p:nvSpPr>
          <p:cNvPr id="333" name="Google Shape;333;p30"/>
          <p:cNvSpPr txBox="1"/>
          <p:nvPr/>
        </p:nvSpPr>
        <p:spPr>
          <a:xfrm>
            <a:off x="611657" y="2275081"/>
            <a:ext cx="10961400" cy="7238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Based on the recommendation of Honorable Chief Secretary we have started the acceleration program</a:t>
            </a: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2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About Program</a:t>
            </a:r>
            <a:endParaRPr sz="2800" b="1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collaboration with Indian Acceleration, we have designed “Startup Saksham” Acceleration program for our Startup </a:t>
            </a:r>
            <a:r>
              <a:rPr lang="en-US" sz="28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Srujan</a:t>
            </a:r>
            <a:r>
              <a:rPr lang="en-US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Grantees. This Hybrid mode program started on 17th July 2024 and ended on 06th July 2024. This program is fully focused on Go-to-Market Strategy.</a:t>
            </a:r>
            <a:endParaRPr sz="2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 b="1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Highlights:</a:t>
            </a:r>
            <a:endParaRPr sz="2800" b="1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57+</a:t>
            </a:r>
            <a:r>
              <a:rPr lang="en-US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Startup </a:t>
            </a:r>
            <a:r>
              <a:rPr lang="en-US" sz="28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Srujan</a:t>
            </a:r>
            <a:r>
              <a:rPr lang="en-US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Grantees participated </a:t>
            </a:r>
            <a:endParaRPr sz="2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20+ </a:t>
            </a:r>
            <a:r>
              <a:rPr lang="en-US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Knowledge Session by Industry experts</a:t>
            </a:r>
            <a:endParaRPr sz="2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60+ </a:t>
            </a:r>
            <a:r>
              <a:rPr lang="en-US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Mentorship Session Conducted by </a:t>
            </a:r>
            <a:r>
              <a:rPr lang="en-US" sz="2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15+</a:t>
            </a:r>
            <a:r>
              <a:rPr lang="en-US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Mentor</a:t>
            </a:r>
            <a:endParaRPr sz="2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12+</a:t>
            </a:r>
            <a:r>
              <a:rPr lang="en-US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Investor participated in </a:t>
            </a:r>
            <a:r>
              <a:rPr lang="en-US" sz="28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Demoday</a:t>
            </a:r>
            <a:r>
              <a:rPr lang="en-US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30+ </a:t>
            </a:r>
            <a:r>
              <a:rPr lang="en-US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Startups Pitching </a:t>
            </a:r>
            <a:endParaRPr sz="2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34" name="Google Shape;33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10600" y="2077100"/>
            <a:ext cx="5335624" cy="401736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35" name="Google Shape;33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110600" y="6474826"/>
            <a:ext cx="5335624" cy="355622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944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76043-5BAC-9E08-9C03-E3A169C24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01"/>
            <a:ext cx="18288000" cy="1988345"/>
          </a:xfrm>
        </p:spPr>
        <p:txBody>
          <a:bodyPr/>
          <a:lstStyle/>
          <a:p>
            <a:pPr algn="ctr"/>
            <a:r>
              <a:rPr lang="en-IN" b="1" dirty="0">
                <a:solidFill>
                  <a:srgbClr val="C00000"/>
                </a:solidFill>
              </a:rPr>
              <a:t>Startup India National Framework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91D831-EFF4-4AD9-5C57-23030914CC1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/>
        </p:blipFill>
        <p:spPr>
          <a:xfrm>
            <a:off x="1240972" y="1991746"/>
            <a:ext cx="15871373" cy="7565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28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2"/>
          <p:cNvSpPr txBox="1"/>
          <p:nvPr/>
        </p:nvSpPr>
        <p:spPr>
          <a:xfrm>
            <a:off x="15271392" y="9603105"/>
            <a:ext cx="2023800" cy="360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Back to Agenda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4" name="Google Shape;354;p32"/>
          <p:cNvSpPr txBox="1"/>
          <p:nvPr/>
        </p:nvSpPr>
        <p:spPr>
          <a:xfrm>
            <a:off x="547832" y="414229"/>
            <a:ext cx="133926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 dirty="0">
                <a:solidFill>
                  <a:srgbClr val="A20E2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Co-working Space at </a:t>
            </a:r>
            <a:r>
              <a:rPr lang="en-US" sz="5000" b="1" dirty="0" err="1">
                <a:solidFill>
                  <a:srgbClr val="A20E2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i</a:t>
            </a:r>
            <a:r>
              <a:rPr lang="en-US" sz="5000" b="1" dirty="0">
                <a:solidFill>
                  <a:srgbClr val="A20E2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-Hub</a:t>
            </a:r>
            <a:endParaRPr b="1" dirty="0"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</p:txBody>
      </p:sp>
      <p:sp>
        <p:nvSpPr>
          <p:cNvPr id="355" name="Google Shape;355;p32"/>
          <p:cNvSpPr txBox="1"/>
          <p:nvPr/>
        </p:nvSpPr>
        <p:spPr>
          <a:xfrm>
            <a:off x="547825" y="2114225"/>
            <a:ext cx="11325900" cy="24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4318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●"/>
            </a:pP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total 411 Seats is available for startups </a:t>
            </a:r>
            <a:endParaRPr sz="24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318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●"/>
            </a:pP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Charges per seat ₹ 3000 per month plus Government taxes.</a:t>
            </a:r>
            <a:endParaRPr sz="24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318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●"/>
            </a:pP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Startup is  allowed to take space at </a:t>
            </a:r>
            <a:r>
              <a:rPr lang="en-US" sz="24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-Hub for maximum period of 2 years &amp; up to 10 seats.</a:t>
            </a:r>
            <a:endParaRPr sz="24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just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688"/>
              <a:buNone/>
            </a:pPr>
            <a:endParaRPr sz="24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88"/>
              <a:buFont typeface="Arial"/>
              <a:buNone/>
            </a:pPr>
            <a:endParaRPr sz="24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7548B1F-27D3-6143-A413-BB0CDF88C2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7047613"/>
              </p:ext>
            </p:extLst>
          </p:nvPr>
        </p:nvGraphicFramePr>
        <p:xfrm>
          <a:off x="771944" y="4514225"/>
          <a:ext cx="10626157" cy="4452056"/>
        </p:xfrm>
        <a:graphic>
          <a:graphicData uri="http://schemas.openxmlformats.org/drawingml/2006/table">
            <a:tbl>
              <a:tblPr/>
              <a:tblGrid>
                <a:gridCol w="2884692">
                  <a:extLst>
                    <a:ext uri="{9D8B030D-6E8A-4147-A177-3AD203B41FA5}">
                      <a16:colId xmlns:a16="http://schemas.microsoft.com/office/drawing/2014/main" val="3398124165"/>
                    </a:ext>
                  </a:extLst>
                </a:gridCol>
                <a:gridCol w="2765935">
                  <a:extLst>
                    <a:ext uri="{9D8B030D-6E8A-4147-A177-3AD203B41FA5}">
                      <a16:colId xmlns:a16="http://schemas.microsoft.com/office/drawing/2014/main" val="2412587225"/>
                    </a:ext>
                  </a:extLst>
                </a:gridCol>
                <a:gridCol w="2699658">
                  <a:extLst>
                    <a:ext uri="{9D8B030D-6E8A-4147-A177-3AD203B41FA5}">
                      <a16:colId xmlns:a16="http://schemas.microsoft.com/office/drawing/2014/main" val="2784503481"/>
                    </a:ext>
                  </a:extLst>
                </a:gridCol>
                <a:gridCol w="2275872">
                  <a:extLst>
                    <a:ext uri="{9D8B030D-6E8A-4147-A177-3AD203B41FA5}">
                      <a16:colId xmlns:a16="http://schemas.microsoft.com/office/drawing/2014/main" val="2003134573"/>
                    </a:ext>
                  </a:extLst>
                </a:gridCol>
              </a:tblGrid>
              <a:tr h="1538614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9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002060"/>
                          </a:highlight>
                          <a:latin typeface="Arial" panose="020B0604020202020204" pitchFamily="34" charset="0"/>
                        </a:rPr>
                        <a:t>Cohort</a:t>
                      </a:r>
                      <a:endParaRPr lang="en-IN" sz="1100">
                        <a:effectLst/>
                        <a:highlight>
                          <a:srgbClr val="002060"/>
                        </a:highlight>
                      </a:endParaRPr>
                    </a:p>
                  </a:txBody>
                  <a:tcPr marL="22851" marR="22851" marT="15234" marB="15234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9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002060"/>
                          </a:highlight>
                          <a:latin typeface="Arial" panose="020B0604020202020204" pitchFamily="34" charset="0"/>
                        </a:rPr>
                        <a:t>Received Application</a:t>
                      </a:r>
                      <a:endParaRPr lang="en-IN" sz="1100">
                        <a:effectLst/>
                        <a:highlight>
                          <a:srgbClr val="002060"/>
                        </a:highlight>
                      </a:endParaRPr>
                    </a:p>
                  </a:txBody>
                  <a:tcPr marL="22851" marR="22851" marT="15234" marB="15234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9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002060"/>
                          </a:highlight>
                          <a:latin typeface="Arial" panose="020B0604020202020204" pitchFamily="34" charset="0"/>
                        </a:rPr>
                        <a:t>No of Startups Selected</a:t>
                      </a:r>
                      <a:endParaRPr lang="en-IN" sz="1100">
                        <a:effectLst/>
                        <a:highlight>
                          <a:srgbClr val="002060"/>
                        </a:highlight>
                      </a:endParaRPr>
                    </a:p>
                  </a:txBody>
                  <a:tcPr marL="22851" marR="22851" marT="15234" marB="15234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9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002060"/>
                          </a:highlight>
                          <a:latin typeface="Arial" panose="020B0604020202020204" pitchFamily="34" charset="0"/>
                        </a:rPr>
                        <a:t>No of Seats allocated</a:t>
                      </a:r>
                      <a:endParaRPr lang="en-IN" sz="1100">
                        <a:effectLst/>
                        <a:highlight>
                          <a:srgbClr val="002060"/>
                        </a:highlight>
                      </a:endParaRPr>
                    </a:p>
                  </a:txBody>
                  <a:tcPr marL="22851" marR="22851" marT="15234" marB="15234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6833425"/>
                  </a:ext>
                </a:extLst>
              </a:tr>
              <a:tr h="693138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9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Cohort - 1</a:t>
                      </a:r>
                      <a:endParaRPr lang="en-IN" sz="1100">
                        <a:effectLst/>
                        <a:highlight>
                          <a:srgbClr val="FFFFFF"/>
                        </a:highlight>
                      </a:endParaRPr>
                    </a:p>
                  </a:txBody>
                  <a:tcPr marL="22851" marR="22851" marT="15234" marB="15234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9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68</a:t>
                      </a:r>
                      <a:endParaRPr lang="en-IN" sz="1100">
                        <a:effectLst/>
                        <a:highlight>
                          <a:srgbClr val="FFFFFF"/>
                        </a:highlight>
                      </a:endParaRPr>
                    </a:p>
                  </a:txBody>
                  <a:tcPr marL="22851" marR="22851" marT="15234" marB="15234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9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48</a:t>
                      </a:r>
                      <a:endParaRPr lang="en-IN" sz="1100">
                        <a:effectLst/>
                        <a:highlight>
                          <a:srgbClr val="FFFFFF"/>
                        </a:highlight>
                      </a:endParaRPr>
                    </a:p>
                  </a:txBody>
                  <a:tcPr marL="22851" marR="22851" marT="15234" marB="15234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9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159</a:t>
                      </a:r>
                      <a:endParaRPr lang="en-IN" sz="1100">
                        <a:effectLst/>
                        <a:highlight>
                          <a:srgbClr val="FFFFFF"/>
                        </a:highlight>
                      </a:endParaRPr>
                    </a:p>
                  </a:txBody>
                  <a:tcPr marL="22851" marR="22851" marT="15234" marB="15234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816968"/>
                  </a:ext>
                </a:extLst>
              </a:tr>
              <a:tr h="693138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9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Cohort - 2</a:t>
                      </a:r>
                      <a:endParaRPr lang="en-IN" sz="1100">
                        <a:effectLst/>
                        <a:highlight>
                          <a:srgbClr val="FFFFFF"/>
                        </a:highlight>
                      </a:endParaRPr>
                    </a:p>
                  </a:txBody>
                  <a:tcPr marL="22851" marR="22851" marT="15234" marB="15234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9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39</a:t>
                      </a:r>
                      <a:endParaRPr lang="en-IN" sz="1100">
                        <a:effectLst/>
                        <a:highlight>
                          <a:srgbClr val="FFFFFF"/>
                        </a:highlight>
                      </a:endParaRPr>
                    </a:p>
                  </a:txBody>
                  <a:tcPr marL="22851" marR="22851" marT="15234" marB="15234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9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22</a:t>
                      </a:r>
                      <a:endParaRPr lang="en-IN" sz="1100">
                        <a:effectLst/>
                        <a:highlight>
                          <a:srgbClr val="FFFFFF"/>
                        </a:highlight>
                      </a:endParaRPr>
                    </a:p>
                  </a:txBody>
                  <a:tcPr marL="22851" marR="22851" marT="15234" marB="15234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9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82</a:t>
                      </a:r>
                      <a:endParaRPr lang="en-IN" sz="1100">
                        <a:effectLst/>
                        <a:highlight>
                          <a:srgbClr val="FFFFFF"/>
                        </a:highlight>
                      </a:endParaRPr>
                    </a:p>
                  </a:txBody>
                  <a:tcPr marL="22851" marR="22851" marT="15234" marB="15234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2785446"/>
                  </a:ext>
                </a:extLst>
              </a:tr>
              <a:tr h="834028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9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Cohort - 3</a:t>
                      </a:r>
                      <a:endParaRPr lang="en-IN" sz="1100" dirty="0">
                        <a:effectLst/>
                        <a:highlight>
                          <a:srgbClr val="FFFFFF"/>
                        </a:highlight>
                      </a:endParaRPr>
                    </a:p>
                  </a:txBody>
                  <a:tcPr marL="22851" marR="22851" marT="15234" marB="15234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100">
                          <a:effectLst/>
                          <a:highlight>
                            <a:srgbClr val="FFFFFF"/>
                          </a:highlight>
                        </a:rPr>
                        <a:t/>
                      </a:r>
                      <a:br>
                        <a:rPr lang="en-IN" sz="1100">
                          <a:effectLst/>
                          <a:highlight>
                            <a:srgbClr val="FFFFFF"/>
                          </a:highlight>
                        </a:rPr>
                      </a:br>
                      <a:r>
                        <a:rPr lang="en-IN" sz="19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65</a:t>
                      </a:r>
                      <a:endParaRPr lang="en-IN" sz="1100">
                        <a:effectLst/>
                        <a:highlight>
                          <a:srgbClr val="FFFFFF"/>
                        </a:highlight>
                      </a:endParaRPr>
                    </a:p>
                    <a:p>
                      <a:pPr fontAlgn="ctr"/>
                      <a:r>
                        <a:rPr lang="en-IN" sz="1100">
                          <a:effectLst/>
                          <a:highlight>
                            <a:srgbClr val="FFFFFF"/>
                          </a:highlight>
                        </a:rPr>
                        <a:t/>
                      </a:r>
                      <a:br>
                        <a:rPr lang="en-IN" sz="1100">
                          <a:effectLst/>
                          <a:highlight>
                            <a:srgbClr val="FFFFFF"/>
                          </a:highlight>
                        </a:rPr>
                      </a:br>
                      <a:endParaRPr lang="en-IN" sz="1100">
                        <a:effectLst/>
                        <a:highlight>
                          <a:srgbClr val="FFFFFF"/>
                        </a:highlight>
                      </a:endParaRPr>
                    </a:p>
                  </a:txBody>
                  <a:tcPr marL="22851" marR="22851" marT="15234" marB="15234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9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42</a:t>
                      </a:r>
                      <a:endParaRPr lang="en-IN" sz="1100" dirty="0">
                        <a:effectLst/>
                        <a:highlight>
                          <a:srgbClr val="FFFFFF"/>
                        </a:highlight>
                      </a:endParaRPr>
                    </a:p>
                  </a:txBody>
                  <a:tcPr marL="22851" marR="22851" marT="15234" marB="15234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9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154</a:t>
                      </a:r>
                      <a:endParaRPr lang="en-IN" sz="1100">
                        <a:effectLst/>
                        <a:highlight>
                          <a:srgbClr val="FFFFFF"/>
                        </a:highlight>
                      </a:endParaRPr>
                    </a:p>
                  </a:txBody>
                  <a:tcPr marL="22851" marR="22851" marT="15234" marB="15234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882131"/>
                  </a:ext>
                </a:extLst>
              </a:tr>
              <a:tr h="693138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9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Total</a:t>
                      </a:r>
                      <a:endParaRPr lang="en-IN" sz="1100">
                        <a:effectLst/>
                        <a:highlight>
                          <a:srgbClr val="FFFFFF"/>
                        </a:highlight>
                      </a:endParaRPr>
                    </a:p>
                  </a:txBody>
                  <a:tcPr marL="22851" marR="22851" marT="15234" marB="15234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9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172</a:t>
                      </a:r>
                      <a:endParaRPr lang="en-IN" sz="1100">
                        <a:effectLst/>
                        <a:highlight>
                          <a:srgbClr val="FFFFFF"/>
                        </a:highlight>
                      </a:endParaRPr>
                    </a:p>
                  </a:txBody>
                  <a:tcPr marL="22851" marR="22851" marT="15234" marB="15234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9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112</a:t>
                      </a:r>
                      <a:endParaRPr lang="en-IN" sz="1100" dirty="0">
                        <a:effectLst/>
                        <a:highlight>
                          <a:srgbClr val="FFFFFF"/>
                        </a:highlight>
                      </a:endParaRPr>
                    </a:p>
                  </a:txBody>
                  <a:tcPr marL="22851" marR="22851" marT="15234" marB="15234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9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395</a:t>
                      </a:r>
                      <a:endParaRPr lang="en-IN" sz="1100" dirty="0">
                        <a:effectLst/>
                        <a:highlight>
                          <a:srgbClr val="FFFFFF"/>
                        </a:highlight>
                      </a:endParaRPr>
                    </a:p>
                  </a:txBody>
                  <a:tcPr marL="22851" marR="22851" marT="15234" marB="15234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9619264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DE689643-0AB0-01CB-224F-1A927B123E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281" y="4588936"/>
            <a:ext cx="2518573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329B9A-33F1-7B6E-F4F7-52707F676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2764" y="2387528"/>
            <a:ext cx="5018874" cy="33459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0CA32D-7FDC-A480-C575-F925EAE3CF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97181" y="5973324"/>
            <a:ext cx="5018875" cy="3345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26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3"/>
          <p:cNvSpPr txBox="1"/>
          <p:nvPr/>
        </p:nvSpPr>
        <p:spPr>
          <a:xfrm>
            <a:off x="15271392" y="9607868"/>
            <a:ext cx="2023800" cy="360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Back to Agenda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7" name="Google Shape;367;p33"/>
          <p:cNvSpPr txBox="1"/>
          <p:nvPr/>
        </p:nvSpPr>
        <p:spPr>
          <a:xfrm>
            <a:off x="446982" y="333375"/>
            <a:ext cx="178410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 dirty="0">
                <a:solidFill>
                  <a:srgbClr val="A20E2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Industry Startup Co-Creation</a:t>
            </a:r>
            <a:endParaRPr b="1" dirty="0"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</p:txBody>
      </p:sp>
      <p:sp>
        <p:nvSpPr>
          <p:cNvPr id="368" name="Google Shape;368;p33"/>
          <p:cNvSpPr txBox="1"/>
          <p:nvPr/>
        </p:nvSpPr>
        <p:spPr>
          <a:xfrm>
            <a:off x="419680" y="1581025"/>
            <a:ext cx="8540100" cy="646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99" b="1">
                <a:solidFill>
                  <a:srgbClr val="2A2E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Demo Days conducted so far:</a:t>
            </a:r>
            <a:r>
              <a:rPr lang="en-US" sz="2999">
                <a:solidFill>
                  <a:srgbClr val="2A2E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50 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9" name="Google Shape;369;p33"/>
          <p:cNvSpPr txBox="1"/>
          <p:nvPr/>
        </p:nvSpPr>
        <p:spPr>
          <a:xfrm>
            <a:off x="419700" y="2756525"/>
            <a:ext cx="9986700" cy="1292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99" b="1">
                <a:solidFill>
                  <a:srgbClr val="2A2E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Sectors Covered:</a:t>
            </a:r>
            <a:r>
              <a:rPr lang="en-US" sz="2999">
                <a:solidFill>
                  <a:srgbClr val="2A2E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Healthcare, Deep Tech, Agriculture, Clean Tech, Climate Change, Construction Tech 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0" name="Google Shape;370;p33"/>
          <p:cNvSpPr txBox="1"/>
          <p:nvPr/>
        </p:nvSpPr>
        <p:spPr>
          <a:xfrm>
            <a:off x="446982" y="4346166"/>
            <a:ext cx="10143046" cy="529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99" b="1" dirty="0">
                <a:solidFill>
                  <a:srgbClr val="2A2E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Collaboration with different Industries for Demo Days:</a:t>
            </a:r>
            <a:r>
              <a:rPr lang="en-US" sz="2999" dirty="0">
                <a:solidFill>
                  <a:srgbClr val="2A2E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457200" indent="-457200" algn="just">
              <a:lnSpc>
                <a:spcPct val="140013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A2E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Gujarat Chamber of Commerce and Industry (GCCI)</a:t>
            </a:r>
          </a:p>
          <a:p>
            <a:pPr marL="457200" marR="0" lvl="0" indent="-457200" algn="just" rtl="0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A2E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Vadodara Chamber of Commerce and Industry (VCCI)</a:t>
            </a:r>
          </a:p>
          <a:p>
            <a:pPr marL="457200" indent="-457200" algn="just">
              <a:lnSpc>
                <a:spcPct val="140013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A2E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Southern Gujarat Chamber of Commerce and Industry (SGCCI)</a:t>
            </a:r>
          </a:p>
          <a:p>
            <a:pPr marL="457200" marR="0" lvl="0" indent="-457200" algn="just" rtl="0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A2E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Confederation of Indian Industry (CII)  </a:t>
            </a:r>
          </a:p>
          <a:p>
            <a:pPr marL="457200" marR="0" lvl="0" indent="-457200" algn="just" rtl="0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A2E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Federation of Indian Chambers of Commerce &amp; Industry (FICCI)</a:t>
            </a:r>
          </a:p>
          <a:p>
            <a:pPr marL="457200" marR="0" lvl="0" indent="-457200" algn="just" rtl="0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A2E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Gujarat Institute of Civil Engineers &amp; Architects (GICEA)</a:t>
            </a:r>
          </a:p>
          <a:p>
            <a:pPr marL="457200" marR="0" lvl="0" indent="-457200" algn="just" rtl="0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A2E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Institute of Company Secretaries of India (ICSI)</a:t>
            </a:r>
          </a:p>
          <a:p>
            <a:pPr marL="457200" marR="0" lvl="0" indent="-457200" algn="just" rtl="0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A2E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Institute of Chartered Accountants of India (ICAI)</a:t>
            </a:r>
          </a:p>
          <a:p>
            <a:pPr marL="457200" indent="-457200" algn="just">
              <a:lnSpc>
                <a:spcPct val="140013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2A2E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TiE</a:t>
            </a:r>
            <a:r>
              <a:rPr lang="en-US" sz="2400" dirty="0">
                <a:solidFill>
                  <a:srgbClr val="2A2E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Surat, Ahmedabad, Vadodara</a:t>
            </a:r>
          </a:p>
        </p:txBody>
      </p:sp>
      <p:pic>
        <p:nvPicPr>
          <p:cNvPr id="371" name="Google Shape;37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21925" y="2020200"/>
            <a:ext cx="6073274" cy="398789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72" name="Google Shape;372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21925" y="6374750"/>
            <a:ext cx="6073276" cy="36918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73" name="Google Shape;373;p33"/>
          <p:cNvSpPr txBox="1"/>
          <p:nvPr/>
        </p:nvSpPr>
        <p:spPr>
          <a:xfrm>
            <a:off x="419680" y="2168775"/>
            <a:ext cx="8540100" cy="646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99" b="1">
                <a:solidFill>
                  <a:srgbClr val="2A2E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Startups Participated:</a:t>
            </a:r>
            <a:r>
              <a:rPr lang="en-US" sz="2999">
                <a:solidFill>
                  <a:srgbClr val="2A2E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250 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30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4"/>
          <p:cNvSpPr txBox="1"/>
          <p:nvPr/>
        </p:nvSpPr>
        <p:spPr>
          <a:xfrm>
            <a:off x="-1885325" y="622000"/>
            <a:ext cx="170937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US" sz="5000" b="1" i="0" u="none" strike="noStrike" cap="none" dirty="0">
                <a:solidFill>
                  <a:srgbClr val="A20E2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Startup Conclave 2023: A Landmark Event</a:t>
            </a:r>
            <a:endParaRPr sz="50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82" name="Google Shape;382;p34"/>
          <p:cNvSpPr txBox="1"/>
          <p:nvPr/>
        </p:nvSpPr>
        <p:spPr>
          <a:xfrm>
            <a:off x="371665" y="2227180"/>
            <a:ext cx="6545770" cy="6093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just">
              <a:buSzPts val="3300"/>
            </a:pPr>
            <a:r>
              <a:rPr lang="en-US" sz="240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Startup Conclave 2023 was organized by GKS and </a:t>
            </a:r>
            <a:r>
              <a:rPr lang="en-US" sz="2400" i="0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</a:t>
            </a:r>
            <a:r>
              <a:rPr lang="en-US" sz="240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-Hub with the objective to facilitate market connect, private funding and network. </a:t>
            </a:r>
          </a:p>
          <a:p>
            <a:pPr>
              <a:buSzPts val="3300"/>
            </a:pP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SzPts val="3300"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Event Highlights:</a:t>
            </a:r>
          </a:p>
          <a:p>
            <a:pPr marL="457200" lvl="1" indent="-457200">
              <a:buSzPts val="3300"/>
              <a:buFont typeface="Arial" panose="020B0604020202020204" pitchFamily="34" charset="0"/>
              <a:buChar char="•"/>
            </a:pPr>
            <a:r>
              <a:rPr lang="en-US" sz="2400" b="0" i="1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Applications Received: </a:t>
            </a:r>
            <a:r>
              <a:rPr lang="en-US" sz="2400" b="1" i="1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343</a:t>
            </a:r>
            <a:endParaRPr lang="en-US" sz="2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-457200">
              <a:buSzPts val="3300"/>
              <a:buFont typeface="Arial" panose="020B0604020202020204" pitchFamily="34" charset="0"/>
              <a:buChar char="•"/>
            </a:pPr>
            <a:r>
              <a:rPr lang="en-US" sz="2400" b="0" i="1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Startups Facilitated: </a:t>
            </a:r>
            <a:r>
              <a:rPr lang="en-US" sz="2400" b="1" i="1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54</a:t>
            </a:r>
            <a:endParaRPr lang="en-US" sz="2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-457200">
              <a:buSzPts val="3300"/>
              <a:buFont typeface="Arial" panose="020B0604020202020204" pitchFamily="34" charset="0"/>
              <a:buChar char="•"/>
            </a:pPr>
            <a:r>
              <a:rPr lang="en-US" sz="2400" b="0" i="1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Total Investment: </a:t>
            </a:r>
            <a:r>
              <a:rPr lang="en-US" sz="2400" b="1" i="1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INR 146.35 crore</a:t>
            </a:r>
            <a:r>
              <a:rPr lang="en-US" sz="2400" b="0" i="1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through cheques and Letters of Intent (</a:t>
            </a:r>
            <a:r>
              <a:rPr lang="en-US" sz="2400" b="0" i="1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LoI</a:t>
            </a:r>
            <a:r>
              <a:rPr lang="en-US" sz="2400" b="0" i="1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)</a:t>
            </a:r>
            <a:endParaRPr sz="2400" b="0" i="1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457200" lvl="3" indent="-457200">
              <a:buSzPts val="3300"/>
              <a:buFont typeface="Arial" panose="020B0604020202020204" pitchFamily="34" charset="0"/>
              <a:buChar char="•"/>
            </a:pPr>
            <a:r>
              <a:rPr lang="en-IN" sz="2400" i="1" dirty="0">
                <a:latin typeface="Calibri" panose="020F0502020204030204" pitchFamily="34" charset="0"/>
                <a:cs typeface="Calibri" panose="020F0502020204030204" pitchFamily="34" charset="0"/>
              </a:rPr>
              <a:t>Participants: </a:t>
            </a:r>
            <a:r>
              <a:rPr lang="en-IN" sz="2400" b="1" i="1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IN" sz="2400" i="1" dirty="0">
                <a:latin typeface="Calibri" panose="020F0502020204030204" pitchFamily="34" charset="0"/>
                <a:cs typeface="Calibri" panose="020F0502020204030204" pitchFamily="34" charset="0"/>
              </a:rPr>
              <a:t> Unicorns, </a:t>
            </a:r>
            <a:r>
              <a:rPr lang="en-IN" sz="2400" b="1" i="1" dirty="0">
                <a:latin typeface="Calibri" panose="020F0502020204030204" pitchFamily="34" charset="0"/>
                <a:cs typeface="Calibri" panose="020F0502020204030204" pitchFamily="34" charset="0"/>
              </a:rPr>
              <a:t>56</a:t>
            </a:r>
            <a:r>
              <a:rPr lang="en-IN" sz="2400" i="1" dirty="0">
                <a:latin typeface="Calibri" panose="020F0502020204030204" pitchFamily="34" charset="0"/>
                <a:cs typeface="Calibri" panose="020F0502020204030204" pitchFamily="34" charset="0"/>
              </a:rPr>
              <a:t> VC funds, </a:t>
            </a:r>
            <a:r>
              <a:rPr lang="en-IN" sz="2400" b="1" i="1" dirty="0"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IN" sz="2400" i="1" dirty="0">
                <a:latin typeface="Calibri" panose="020F0502020204030204" pitchFamily="34" charset="0"/>
                <a:cs typeface="Calibri" panose="020F0502020204030204" pitchFamily="34" charset="0"/>
              </a:rPr>
              <a:t> Global Accelerators</a:t>
            </a:r>
          </a:p>
          <a:p>
            <a:pPr marL="457200" lvl="3" indent="-457200">
              <a:buSzPts val="3300"/>
              <a:buFont typeface="Arial" panose="020B0604020202020204" pitchFamily="34" charset="0"/>
              <a:buChar char="•"/>
            </a:pPr>
            <a:r>
              <a:rPr lang="en-IN" sz="2400" i="1" dirty="0">
                <a:latin typeface="Calibri" panose="020F0502020204030204" pitchFamily="34" charset="0"/>
                <a:cs typeface="Calibri" panose="020F0502020204030204" pitchFamily="34" charset="0"/>
              </a:rPr>
              <a:t>MoU done with </a:t>
            </a:r>
            <a:r>
              <a:rPr lang="en-IN" sz="2400" b="1" i="1" dirty="0">
                <a:latin typeface="Calibri" panose="020F0502020204030204" pitchFamily="34" charset="0"/>
                <a:cs typeface="Calibri" panose="020F0502020204030204" pitchFamily="34" charset="0"/>
              </a:rPr>
              <a:t>50 </a:t>
            </a:r>
            <a:r>
              <a:rPr lang="en-IN" sz="2400" i="1" dirty="0">
                <a:latin typeface="Calibri" panose="020F0502020204030204" pitchFamily="34" charset="0"/>
                <a:cs typeface="Calibri" panose="020F0502020204030204" pitchFamily="34" charset="0"/>
              </a:rPr>
              <a:t>VC funds </a:t>
            </a:r>
          </a:p>
          <a:p>
            <a:pPr marL="457200" lvl="3" indent="-457200">
              <a:buSzPts val="3300"/>
              <a:buFont typeface="Arial" panose="020B0604020202020204" pitchFamily="34" charset="0"/>
              <a:buChar char="•"/>
            </a:pP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No of Startup Exhibited: </a:t>
            </a:r>
            <a:r>
              <a:rPr lang="en-US" sz="2400" b="1" i="1" dirty="0">
                <a:latin typeface="Calibri" panose="020F0502020204030204" pitchFamily="34" charset="0"/>
                <a:cs typeface="Calibri" panose="020F0502020204030204" pitchFamily="34" charset="0"/>
              </a:rPr>
              <a:t>250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plus </a:t>
            </a:r>
          </a:p>
          <a:p>
            <a:pPr marL="457200" lvl="3" indent="-457200">
              <a:buSzPts val="3300"/>
              <a:buFont typeface="Arial" panose="020B0604020202020204" pitchFamily="34" charset="0"/>
              <a:buChar char="•"/>
            </a:pPr>
            <a:r>
              <a:rPr lang="en-US" sz="2400" i="1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Unicorn &amp; VC Roundtable Meeting</a:t>
            </a:r>
          </a:p>
          <a:p>
            <a:pPr marL="457200" lvl="3" indent="-457200">
              <a:buSzPts val="3300"/>
              <a:buFont typeface="Arial" panose="020B0604020202020204" pitchFamily="34" charset="0"/>
              <a:buChar char="•"/>
            </a:pPr>
            <a:r>
              <a:rPr lang="en-US" sz="2400" i="1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Investor Pitching – Startup RISE</a:t>
            </a:r>
          </a:p>
          <a:p>
            <a:pPr marL="457200" lvl="3" indent="-457200">
              <a:buSzPts val="3300"/>
              <a:buFont typeface="Arial" panose="020B0604020202020204" pitchFamily="34" charset="0"/>
              <a:buChar char="•"/>
            </a:pPr>
            <a:r>
              <a:rPr lang="en-US" sz="2400" i="1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Startup Conclave Plenary sessions</a:t>
            </a:r>
          </a:p>
        </p:txBody>
      </p:sp>
      <p:pic>
        <p:nvPicPr>
          <p:cNvPr id="384" name="Google Shape;38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98684" y="2315868"/>
            <a:ext cx="5230507" cy="339264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A0363E-306C-D7E7-E217-0C34537EFA8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32</a:t>
            </a:fld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301AB584-A559-E7DF-8DAF-4EFCCC2052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684" y="5924573"/>
            <a:ext cx="5102916" cy="3392641"/>
          </a:xfrm>
          <a:prstGeom prst="rect">
            <a:avLst/>
          </a:prstGeom>
        </p:spPr>
      </p:pic>
      <p:pic>
        <p:nvPicPr>
          <p:cNvPr id="5" name="Picture 4" descr="A group of men on a stage&#10;&#10;Description automatically generated">
            <a:extLst>
              <a:ext uri="{FF2B5EF4-FFF2-40B4-BE49-F238E27FC236}">
                <a16:creationId xmlns:a16="http://schemas.microsoft.com/office/drawing/2014/main" id="{3A427A9D-35C0-C4B0-12DC-30ABEFE8AF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5" r="6379"/>
          <a:stretch/>
        </p:blipFill>
        <p:spPr>
          <a:xfrm>
            <a:off x="13026069" y="2266635"/>
            <a:ext cx="5102916" cy="3453680"/>
          </a:xfrm>
          <a:prstGeom prst="rect">
            <a:avLst/>
          </a:prstGeom>
        </p:spPr>
      </p:pic>
      <p:pic>
        <p:nvPicPr>
          <p:cNvPr id="7" name="Picture 6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F2B936CF-89E7-1914-59DB-2C6DF7E170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0675" y="5924573"/>
            <a:ext cx="5102916" cy="339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935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6"/>
          <p:cNvSpPr txBox="1"/>
          <p:nvPr/>
        </p:nvSpPr>
        <p:spPr>
          <a:xfrm>
            <a:off x="-1110750" y="425875"/>
            <a:ext cx="170937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>
                <a:solidFill>
                  <a:srgbClr val="A20E2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Investment Partners associated with i-Hub Startups</a:t>
            </a:r>
            <a:endParaRPr sz="5000" b="1"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</p:txBody>
      </p:sp>
      <p:graphicFrame>
        <p:nvGraphicFramePr>
          <p:cNvPr id="288" name="Google Shape;288;p26"/>
          <p:cNvGraphicFramePr/>
          <p:nvPr>
            <p:extLst>
              <p:ext uri="{D42A27DB-BD31-4B8C-83A1-F6EECF244321}">
                <p14:modId xmlns:p14="http://schemas.microsoft.com/office/powerpoint/2010/main" val="1851084768"/>
              </p:ext>
            </p:extLst>
          </p:nvPr>
        </p:nvGraphicFramePr>
        <p:xfrm>
          <a:off x="788655" y="1717855"/>
          <a:ext cx="16755066" cy="822833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7925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25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925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925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925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79251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22833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>
                          <a:solidFill>
                            <a:schemeClr val="dk1"/>
                          </a:solidFill>
                        </a:rPr>
                        <a:t>Maharashtra</a:t>
                      </a:r>
                      <a:endParaRPr sz="2000" b="1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>
                        <a:solidFill>
                          <a:schemeClr val="dk1"/>
                        </a:solidFill>
                      </a:endParaRPr>
                    </a:p>
                    <a:p>
                      <a:pPr marL="457200" lvl="0" indent="-3556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Char char="●"/>
                      </a:pP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9 Unicorns Accelerator Fund</a:t>
                      </a:r>
                      <a:endParaRPr sz="2000">
                        <a:solidFill>
                          <a:schemeClr val="dk1"/>
                        </a:solidFill>
                      </a:endParaRPr>
                    </a:p>
                    <a:p>
                      <a:pPr marL="457200" lvl="0" indent="-3556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Char char="●"/>
                      </a:pP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Artha Fund</a:t>
                      </a:r>
                      <a:endParaRPr sz="2000">
                        <a:solidFill>
                          <a:schemeClr val="dk1"/>
                        </a:solidFill>
                      </a:endParaRPr>
                    </a:p>
                    <a:p>
                      <a:pPr marL="457200" lvl="0" indent="-3556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Char char="●"/>
                      </a:pP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Arthaayan</a:t>
                      </a:r>
                      <a:endParaRPr sz="2000">
                        <a:solidFill>
                          <a:schemeClr val="dk1"/>
                        </a:solidFill>
                      </a:endParaRPr>
                    </a:p>
                    <a:p>
                      <a:pPr marL="457200" lvl="0" indent="-3556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Char char="●"/>
                      </a:pP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Avaana Capital</a:t>
                      </a:r>
                      <a:endParaRPr sz="2000">
                        <a:solidFill>
                          <a:schemeClr val="dk1"/>
                        </a:solidFill>
                      </a:endParaRPr>
                    </a:p>
                    <a:p>
                      <a:pPr marL="457200" lvl="0" indent="-3556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Char char="●"/>
                      </a:pP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Callapina Capital</a:t>
                      </a:r>
                      <a:endParaRPr sz="2000">
                        <a:solidFill>
                          <a:schemeClr val="dk1"/>
                        </a:solidFill>
                      </a:endParaRPr>
                    </a:p>
                    <a:p>
                      <a:pPr marL="457200" lvl="0" indent="-3556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Char char="●"/>
                      </a:pP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Cornerstone Venture Partners</a:t>
                      </a:r>
                      <a:endParaRPr sz="2000">
                        <a:solidFill>
                          <a:schemeClr val="dk1"/>
                        </a:solidFill>
                      </a:endParaRPr>
                    </a:p>
                    <a:p>
                      <a:pPr marL="457200" lvl="0" indent="-3556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Char char="●"/>
                      </a:pP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Equanimity Ventures</a:t>
                      </a:r>
                      <a:endParaRPr sz="2000">
                        <a:solidFill>
                          <a:schemeClr val="dk1"/>
                        </a:solidFill>
                      </a:endParaRPr>
                    </a:p>
                    <a:p>
                      <a:pPr marL="457200" lvl="0" indent="-3556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Char char="●"/>
                      </a:pP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Indian Angel Network</a:t>
                      </a:r>
                      <a:endParaRPr sz="2000">
                        <a:solidFill>
                          <a:schemeClr val="dk1"/>
                        </a:solidFill>
                      </a:endParaRPr>
                    </a:p>
                    <a:p>
                      <a:pPr marL="457200" lvl="0" indent="-3556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Char char="●"/>
                      </a:pP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Inflection Point Ventures</a:t>
                      </a:r>
                      <a:endParaRPr sz="2000">
                        <a:solidFill>
                          <a:schemeClr val="dk1"/>
                        </a:solidFill>
                      </a:endParaRPr>
                    </a:p>
                    <a:p>
                      <a:pPr marL="457200" lvl="0" indent="-3556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Char char="●"/>
                      </a:pP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IvyCap Ventures Trust</a:t>
                      </a:r>
                      <a:endParaRPr sz="2000">
                        <a:solidFill>
                          <a:schemeClr val="dk1"/>
                        </a:solidFill>
                      </a:endParaRPr>
                    </a:p>
                    <a:p>
                      <a:pPr marL="457200" lvl="0" indent="-3556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Char char="●"/>
                      </a:pP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Lead Angels</a:t>
                      </a:r>
                      <a:endParaRPr sz="2000">
                        <a:solidFill>
                          <a:schemeClr val="dk1"/>
                        </a:solidFill>
                      </a:endParaRPr>
                    </a:p>
                    <a:p>
                      <a:pPr marL="457200" lvl="0" indent="-3556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Char char="●"/>
                      </a:pP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Menterra Social lmpact Fund</a:t>
                      </a:r>
                      <a:endParaRPr sz="2000">
                        <a:solidFill>
                          <a:schemeClr val="dk1"/>
                        </a:solidFill>
                      </a:endParaRPr>
                    </a:p>
                    <a:p>
                      <a:pPr marL="457200" lvl="0" indent="-3556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Char char="●"/>
                      </a:pP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Mumbai Angels</a:t>
                      </a:r>
                      <a:endParaRPr sz="2000">
                        <a:solidFill>
                          <a:schemeClr val="dk1"/>
                        </a:solidFill>
                      </a:endParaRPr>
                    </a:p>
                    <a:p>
                      <a:pPr marL="457200" lvl="0" indent="-3556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Char char="●"/>
                      </a:pP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Piper Serica</a:t>
                      </a:r>
                      <a:endParaRPr sz="2000">
                        <a:solidFill>
                          <a:schemeClr val="dk1"/>
                        </a:solidFill>
                      </a:endParaRPr>
                    </a:p>
                    <a:p>
                      <a:pPr marL="457200" lvl="0" indent="-3556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Char char="●"/>
                      </a:pP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Unicorn India Ventures</a:t>
                      </a:r>
                      <a:endParaRPr sz="20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>
                          <a:solidFill>
                            <a:schemeClr val="dk1"/>
                          </a:solidFill>
                        </a:rPr>
                        <a:t>Gujarat</a:t>
                      </a:r>
                      <a:endParaRPr sz="2000" b="1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>
                        <a:solidFill>
                          <a:schemeClr val="dk1"/>
                        </a:solidFill>
                      </a:endParaRPr>
                    </a:p>
                    <a:p>
                      <a:pPr marL="457200" lvl="0" indent="-3556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Char char="●"/>
                      </a:pP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Awfficacy Capital</a:t>
                      </a:r>
                      <a:endParaRPr sz="2000">
                        <a:solidFill>
                          <a:schemeClr val="dk1"/>
                        </a:solidFill>
                      </a:endParaRPr>
                    </a:p>
                    <a:p>
                      <a:pPr marL="457200" lvl="0" indent="-3556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Char char="●"/>
                      </a:pP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Brew VC</a:t>
                      </a:r>
                      <a:endParaRPr sz="2000">
                        <a:solidFill>
                          <a:schemeClr val="dk1"/>
                        </a:solidFill>
                      </a:endParaRPr>
                    </a:p>
                    <a:p>
                      <a:pPr marL="457200" lvl="0" indent="-3556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Char char="●"/>
                      </a:pP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Cognosent Ventures</a:t>
                      </a:r>
                      <a:endParaRPr sz="2000">
                        <a:solidFill>
                          <a:schemeClr val="dk1"/>
                        </a:solidFill>
                      </a:endParaRPr>
                    </a:p>
                    <a:p>
                      <a:pPr marL="457200" lvl="0" indent="-3556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Char char="●"/>
                      </a:pP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Desai Family Office</a:t>
                      </a:r>
                      <a:endParaRPr sz="2000">
                        <a:solidFill>
                          <a:schemeClr val="dk1"/>
                        </a:solidFill>
                      </a:endParaRPr>
                    </a:p>
                    <a:p>
                      <a:pPr marL="457200" lvl="0" indent="-3556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Char char="●"/>
                      </a:pP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Dev X</a:t>
                      </a:r>
                      <a:endParaRPr sz="2000">
                        <a:solidFill>
                          <a:schemeClr val="dk1"/>
                        </a:solidFill>
                      </a:endParaRPr>
                    </a:p>
                    <a:p>
                      <a:pPr marL="457200" lvl="0" indent="-3556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Char char="●"/>
                      </a:pP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Gujarat Venture Finance Limited</a:t>
                      </a:r>
                      <a:endParaRPr sz="2000">
                        <a:solidFill>
                          <a:schemeClr val="dk1"/>
                        </a:solidFill>
                      </a:endParaRPr>
                    </a:p>
                    <a:p>
                      <a:pPr marL="457200" lvl="0" indent="-3556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Char char="●"/>
                      </a:pP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iRoller Capital</a:t>
                      </a:r>
                      <a:endParaRPr sz="2000">
                        <a:solidFill>
                          <a:schemeClr val="dk1"/>
                        </a:solidFill>
                      </a:endParaRPr>
                    </a:p>
                    <a:p>
                      <a:pPr marL="457200" lvl="0" indent="-3556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Char char="●"/>
                      </a:pP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Kathiyawad Ventures</a:t>
                      </a:r>
                      <a:endParaRPr sz="2000">
                        <a:solidFill>
                          <a:schemeClr val="dk1"/>
                        </a:solidFill>
                      </a:endParaRPr>
                    </a:p>
                    <a:p>
                      <a:pPr marL="457200" lvl="0" indent="-3556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Char char="●"/>
                      </a:pP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Shuru up</a:t>
                      </a:r>
                      <a:endParaRPr sz="2000">
                        <a:solidFill>
                          <a:schemeClr val="dk1"/>
                        </a:solidFill>
                      </a:endParaRPr>
                    </a:p>
                    <a:p>
                      <a:pPr marL="457200" lvl="0" indent="-3556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Char char="●"/>
                      </a:pP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IVY Growth</a:t>
                      </a:r>
                      <a:endParaRPr sz="2000">
                        <a:solidFill>
                          <a:schemeClr val="dk1"/>
                        </a:solidFill>
                      </a:endParaRPr>
                    </a:p>
                    <a:p>
                      <a:pPr marL="457200" lvl="0" indent="-3556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Char char="●"/>
                      </a:pP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Pure Capital</a:t>
                      </a:r>
                      <a:endParaRPr sz="2000">
                        <a:solidFill>
                          <a:schemeClr val="dk1"/>
                        </a:solidFill>
                      </a:endParaRPr>
                    </a:p>
                    <a:p>
                      <a:pPr marL="457200" lvl="0" indent="-3556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Char char="●"/>
                      </a:pP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We Founder Circle</a:t>
                      </a:r>
                      <a:endParaRPr sz="20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000" b="1">
                          <a:solidFill>
                            <a:schemeClr val="dk1"/>
                          </a:solidFill>
                          <a:highlight>
                            <a:srgbClr val="FFFFFF"/>
                          </a:highlight>
                        </a:rPr>
                        <a:t>Rajasthan</a:t>
                      </a:r>
                      <a:endParaRPr sz="2000" b="1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sz="2000" b="1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sz="2000" b="1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  <a:p>
                      <a:pPr marL="457200" lvl="0" indent="-3556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Char char="●"/>
                      </a:pPr>
                      <a:r>
                        <a:rPr lang="en-US" sz="2000">
                          <a:solidFill>
                            <a:schemeClr val="dk1"/>
                          </a:solidFill>
                          <a:highlight>
                            <a:srgbClr val="FFFFFF"/>
                          </a:highlight>
                        </a:rPr>
                        <a:t>Realtime Angel fund</a:t>
                      </a:r>
                      <a:endParaRPr sz="200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  <a:p>
                      <a:pPr marL="457200" lvl="0" indent="-3556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Char char="●"/>
                      </a:pPr>
                      <a:r>
                        <a:rPr lang="en-US" sz="2000">
                          <a:solidFill>
                            <a:schemeClr val="dk1"/>
                          </a:solidFill>
                          <a:highlight>
                            <a:srgbClr val="FFFFFF"/>
                          </a:highlight>
                        </a:rPr>
                        <a:t>Rajasthan Angels</a:t>
                      </a:r>
                      <a:endParaRPr sz="200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  <a:p>
                      <a:pPr marL="457200" lvl="0" indent="-3556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Char char="●"/>
                      </a:pPr>
                      <a:r>
                        <a:rPr lang="en-US" sz="2000">
                          <a:solidFill>
                            <a:schemeClr val="dk1"/>
                          </a:solidFill>
                          <a:highlight>
                            <a:srgbClr val="FFFFFF"/>
                          </a:highlight>
                        </a:rPr>
                        <a:t>TiE Angels</a:t>
                      </a:r>
                      <a:endParaRPr sz="200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  <a:p>
                      <a:pPr marL="457200" lvl="0" indent="-3556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Char char="●"/>
                      </a:pPr>
                      <a:r>
                        <a:rPr lang="en-US" sz="2000">
                          <a:solidFill>
                            <a:schemeClr val="dk1"/>
                          </a:solidFill>
                          <a:highlight>
                            <a:srgbClr val="FFFFFF"/>
                          </a:highlight>
                        </a:rPr>
                        <a:t>Marwadi catalyst</a:t>
                      </a:r>
                      <a:endParaRPr sz="200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>
                          <a:solidFill>
                            <a:schemeClr val="dk1"/>
                          </a:solidFill>
                        </a:rPr>
                        <a:t>Chennai</a:t>
                      </a:r>
                      <a:endParaRPr sz="2000" b="1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>
                        <a:solidFill>
                          <a:schemeClr val="dk1"/>
                        </a:solidFill>
                      </a:endParaRPr>
                    </a:p>
                    <a:p>
                      <a:pPr marL="457200" lvl="0" indent="-3556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Char char="●"/>
                      </a:pP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Anicut Angels</a:t>
                      </a:r>
                      <a:endParaRPr sz="2000">
                        <a:solidFill>
                          <a:schemeClr val="dk1"/>
                        </a:solidFill>
                      </a:endParaRPr>
                    </a:p>
                    <a:p>
                      <a:pPr marL="457200" lvl="0" indent="-3556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Char char="●"/>
                      </a:pP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Anicut Capital</a:t>
                      </a:r>
                      <a:endParaRPr sz="2000">
                        <a:solidFill>
                          <a:schemeClr val="dk1"/>
                        </a:solidFill>
                      </a:endParaRPr>
                    </a:p>
                    <a:p>
                      <a:pPr marL="457200" lvl="0" indent="-3556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Char char="●"/>
                      </a:pP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Artha99</a:t>
                      </a:r>
                      <a:endParaRPr sz="2000">
                        <a:solidFill>
                          <a:schemeClr val="dk1"/>
                        </a:solidFill>
                      </a:endParaRPr>
                    </a:p>
                    <a:p>
                      <a:pPr marL="457200" lvl="0" indent="-3556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Char char="●"/>
                      </a:pP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Beej Network</a:t>
                      </a:r>
                      <a:endParaRPr sz="2000">
                        <a:solidFill>
                          <a:schemeClr val="dk1"/>
                        </a:solidFill>
                      </a:endParaRPr>
                    </a:p>
                    <a:p>
                      <a:pPr marL="457200" lvl="0" indent="-3556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Char char="●"/>
                      </a:pP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Enlighten VC</a:t>
                      </a:r>
                      <a:endParaRPr sz="2000">
                        <a:solidFill>
                          <a:schemeClr val="dk1"/>
                        </a:solidFill>
                      </a:endParaRPr>
                    </a:p>
                    <a:p>
                      <a:pPr marL="457200" lvl="0" indent="-3556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Char char="●"/>
                      </a:pP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The Chennai Angels</a:t>
                      </a:r>
                      <a:endParaRPr sz="20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>
                          <a:solidFill>
                            <a:schemeClr val="dk1"/>
                          </a:solidFill>
                          <a:highlight>
                            <a:srgbClr val="FFFFFF"/>
                          </a:highlight>
                        </a:rPr>
                        <a:t>Delhi</a:t>
                      </a:r>
                      <a:endParaRPr sz="2000" b="1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  <a:p>
                      <a:pPr marL="457200" lvl="0" indent="-3556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Char char="●"/>
                      </a:pPr>
                      <a:r>
                        <a:rPr lang="en-US" sz="2000">
                          <a:solidFill>
                            <a:schemeClr val="dk1"/>
                          </a:solidFill>
                          <a:highlight>
                            <a:srgbClr val="FFFFFF"/>
                          </a:highlight>
                        </a:rPr>
                        <a:t>India Accelerator</a:t>
                      </a:r>
                      <a:endParaRPr sz="200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  <a:p>
                      <a:pPr marL="457200" lvl="0" indent="-3556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Char char="●"/>
                      </a:pPr>
                      <a:r>
                        <a:rPr lang="en-US" sz="2000">
                          <a:solidFill>
                            <a:schemeClr val="dk1"/>
                          </a:solidFill>
                          <a:highlight>
                            <a:srgbClr val="FFFFFF"/>
                          </a:highlight>
                        </a:rPr>
                        <a:t>Physis Capital</a:t>
                      </a:r>
                      <a:endParaRPr sz="200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  <a:p>
                      <a:pPr marL="457200" lvl="0" indent="-3556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Char char="●"/>
                      </a:pPr>
                      <a:r>
                        <a:rPr lang="en-US" sz="2000">
                          <a:solidFill>
                            <a:schemeClr val="dk1"/>
                          </a:solidFill>
                          <a:highlight>
                            <a:srgbClr val="FFFFFF"/>
                          </a:highlight>
                        </a:rPr>
                        <a:t>Fluid Ventures</a:t>
                      </a:r>
                      <a:endParaRPr sz="200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  <a:p>
                      <a:pPr marL="457200" lvl="0" indent="-3556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Char char="●"/>
                      </a:pPr>
                      <a:r>
                        <a:rPr lang="en-US" sz="2000">
                          <a:solidFill>
                            <a:schemeClr val="dk1"/>
                          </a:solidFill>
                          <a:highlight>
                            <a:srgbClr val="FFFFFF"/>
                          </a:highlight>
                        </a:rPr>
                        <a:t>Hostel Fund</a:t>
                      </a:r>
                      <a:endParaRPr sz="200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000" b="1" dirty="0">
                          <a:solidFill>
                            <a:schemeClr val="dk1"/>
                          </a:solidFill>
                          <a:highlight>
                            <a:srgbClr val="FFFFFF"/>
                          </a:highlight>
                        </a:rPr>
                        <a:t>Bengaluru</a:t>
                      </a:r>
                      <a:endParaRPr sz="2000" b="1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sz="2000" b="1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sz="2000" b="1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  <a:p>
                      <a:pPr marL="457200" lvl="0" indent="-3556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Char char="●"/>
                      </a:pPr>
                      <a:r>
                        <a:rPr lang="en-US" sz="2000" dirty="0" err="1">
                          <a:solidFill>
                            <a:schemeClr val="dk1"/>
                          </a:solidFill>
                          <a:highlight>
                            <a:srgbClr val="FFFFFF"/>
                          </a:highlight>
                        </a:rPr>
                        <a:t>NinjaKart</a:t>
                      </a:r>
                      <a:r>
                        <a:rPr lang="en-US" sz="2000" dirty="0">
                          <a:solidFill>
                            <a:schemeClr val="dk1"/>
                          </a:solidFill>
                          <a:highlight>
                            <a:srgbClr val="FFFFFF"/>
                          </a:highlight>
                        </a:rPr>
                        <a:t> Ventures</a:t>
                      </a:r>
                      <a:endParaRPr sz="2000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  <a:p>
                      <a:pPr marL="457200" lvl="0" indent="-3556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Char char="●"/>
                      </a:pPr>
                      <a:r>
                        <a:rPr lang="en-US" sz="2000" dirty="0">
                          <a:solidFill>
                            <a:schemeClr val="dk1"/>
                          </a:solidFill>
                          <a:highlight>
                            <a:srgbClr val="FFFFFF"/>
                          </a:highlight>
                        </a:rPr>
                        <a:t>Transition VC</a:t>
                      </a:r>
                      <a:endParaRPr sz="2000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  <a:p>
                      <a:pPr marL="457200" lvl="0" indent="-3556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Char char="●"/>
                      </a:pPr>
                      <a:r>
                        <a:rPr lang="en-US" sz="2000" dirty="0">
                          <a:solidFill>
                            <a:schemeClr val="dk1"/>
                          </a:solidFill>
                          <a:highlight>
                            <a:srgbClr val="FFFFFF"/>
                          </a:highlight>
                        </a:rPr>
                        <a:t>Arali Ventures</a:t>
                      </a:r>
                      <a:endParaRPr sz="2000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  <a:p>
                      <a:pPr marL="457200" lvl="0" indent="-3556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Char char="●"/>
                      </a:pPr>
                      <a:r>
                        <a:rPr lang="en-US" sz="2000" dirty="0" err="1">
                          <a:solidFill>
                            <a:schemeClr val="dk1"/>
                          </a:solidFill>
                          <a:highlight>
                            <a:srgbClr val="FFFFFF"/>
                          </a:highlight>
                        </a:rPr>
                        <a:t>Seafund</a:t>
                      </a:r>
                      <a:endParaRPr sz="2000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  <a:p>
                      <a:pPr marL="457200" lvl="0" indent="-3556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Char char="●"/>
                      </a:pPr>
                      <a:r>
                        <a:rPr lang="en-US" sz="2000" dirty="0">
                          <a:solidFill>
                            <a:schemeClr val="dk1"/>
                          </a:solidFill>
                          <a:highlight>
                            <a:srgbClr val="FFFFFF"/>
                          </a:highlight>
                        </a:rPr>
                        <a:t>Clay Capital</a:t>
                      </a:r>
                      <a:endParaRPr sz="2000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  <a:p>
                      <a:pPr marL="457200" lvl="0" indent="-3556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Char char="●"/>
                      </a:pPr>
                      <a:r>
                        <a:rPr lang="en-US" sz="2000" dirty="0">
                          <a:solidFill>
                            <a:schemeClr val="dk1"/>
                          </a:solidFill>
                          <a:highlight>
                            <a:srgbClr val="FFFFFF"/>
                          </a:highlight>
                        </a:rPr>
                        <a:t>Campus Fund</a:t>
                      </a:r>
                      <a:endParaRPr sz="2000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  <a:p>
                      <a:pPr marL="457200" lvl="0" indent="-3556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Char char="●"/>
                      </a:pPr>
                      <a:r>
                        <a:rPr lang="en-US" sz="2000" dirty="0">
                          <a:solidFill>
                            <a:schemeClr val="dk1"/>
                          </a:solidFill>
                          <a:highlight>
                            <a:srgbClr val="FFFFFF"/>
                          </a:highlight>
                        </a:rPr>
                        <a:t>Lets Venture</a:t>
                      </a:r>
                      <a:endParaRPr sz="2000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9606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35"/>
          <p:cNvSpPr txBox="1"/>
          <p:nvPr/>
        </p:nvSpPr>
        <p:spPr>
          <a:xfrm>
            <a:off x="15271392" y="9603105"/>
            <a:ext cx="2023800" cy="360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Back to Agenda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3" name="Google Shape;393;p35"/>
          <p:cNvSpPr txBox="1"/>
          <p:nvPr/>
        </p:nvSpPr>
        <p:spPr>
          <a:xfrm>
            <a:off x="411982" y="533504"/>
            <a:ext cx="133926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>
                <a:solidFill>
                  <a:srgbClr val="A20E2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Startups Showcase via Exhibitions</a:t>
            </a:r>
            <a:endParaRPr b="1"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</p:txBody>
      </p:sp>
      <p:sp>
        <p:nvSpPr>
          <p:cNvPr id="394" name="Google Shape;394;p35"/>
          <p:cNvSpPr txBox="1"/>
          <p:nvPr/>
        </p:nvSpPr>
        <p:spPr>
          <a:xfrm>
            <a:off x="716775" y="2266625"/>
            <a:ext cx="9456230" cy="7563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1910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</a:pPr>
            <a:r>
              <a:rPr lang="en-US" sz="3000" dirty="0">
                <a:solidFill>
                  <a:schemeClr val="dk1"/>
                </a:solidFill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In the past two years, we have showcased over </a:t>
            </a:r>
            <a:r>
              <a:rPr lang="en-US" sz="3000" b="1" dirty="0">
                <a:solidFill>
                  <a:schemeClr val="dk1"/>
                </a:solidFill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200+</a:t>
            </a:r>
            <a:r>
              <a:rPr lang="en-US" sz="3000" dirty="0">
                <a:solidFill>
                  <a:schemeClr val="dk1"/>
                </a:solidFill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startups across </a:t>
            </a:r>
            <a:r>
              <a:rPr lang="en-US" sz="3000" b="1" dirty="0">
                <a:solidFill>
                  <a:schemeClr val="dk1"/>
                </a:solidFill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32+</a:t>
            </a:r>
            <a:r>
              <a:rPr lang="en-US" sz="3000" dirty="0">
                <a:solidFill>
                  <a:schemeClr val="dk1"/>
                </a:solidFill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exhibitions.</a:t>
            </a:r>
            <a:endParaRPr sz="3000" dirty="0">
              <a:solidFill>
                <a:schemeClr val="dk1"/>
              </a:solidFill>
              <a:highlight>
                <a:srgbClr val="FFFFFF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GB" sz="3000" dirty="0">
              <a:solidFill>
                <a:schemeClr val="dk1"/>
              </a:solidFill>
              <a:highlight>
                <a:srgbClr val="FFFFFF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3000" b="1" dirty="0">
                <a:solidFill>
                  <a:schemeClr val="dk1"/>
                </a:solidFill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Benefits of Exhibition </a:t>
            </a:r>
            <a:endParaRPr sz="3000" b="1" dirty="0">
              <a:solidFill>
                <a:schemeClr val="dk1"/>
              </a:solidFill>
              <a:highlight>
                <a:srgbClr val="FFFFFF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95300" lvl="0" indent="-45720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dk1"/>
                </a:solidFill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Networking opportunity with investors </a:t>
            </a:r>
          </a:p>
          <a:p>
            <a:pPr marL="495300" lvl="0" indent="-45720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dk1"/>
                </a:solidFill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Marketing and brand building </a:t>
            </a:r>
          </a:p>
          <a:p>
            <a:pPr marL="495300" lvl="0" indent="-45720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dk1"/>
                </a:solidFill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Interaction with different stakeholders </a:t>
            </a:r>
          </a:p>
          <a:p>
            <a:pPr marL="495300" lvl="0" indent="-45720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dk1"/>
                </a:solidFill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Connect with different industry personal </a:t>
            </a:r>
          </a:p>
          <a:p>
            <a:pPr marL="495300" lvl="0" indent="-45720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dk1"/>
                </a:solidFill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Exposure to vibrant network of allied industries </a:t>
            </a:r>
          </a:p>
          <a:p>
            <a:pPr marL="457200" lvl="0" indent="-41910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</a:pPr>
            <a:endParaRPr lang="en-US" sz="3000" dirty="0">
              <a:solidFill>
                <a:schemeClr val="dk1"/>
              </a:solidFill>
              <a:highlight>
                <a:srgbClr val="FFFFFF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000" dirty="0">
              <a:solidFill>
                <a:schemeClr val="dk1"/>
              </a:solidFill>
              <a:highlight>
                <a:srgbClr val="FFFFFF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5" name="Google Shape;39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11873" y="2266625"/>
            <a:ext cx="5844449" cy="389535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96" name="Google Shape;396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11875" y="6463315"/>
            <a:ext cx="5844449" cy="365668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011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>
          <a:extLst>
            <a:ext uri="{FF2B5EF4-FFF2-40B4-BE49-F238E27FC236}">
              <a16:creationId xmlns:a16="http://schemas.microsoft.com/office/drawing/2014/main" id="{84FF8B8B-7E3A-A694-5BC2-433D786C48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7">
            <a:extLst>
              <a:ext uri="{FF2B5EF4-FFF2-40B4-BE49-F238E27FC236}">
                <a16:creationId xmlns:a16="http://schemas.microsoft.com/office/drawing/2014/main" id="{29E93597-595F-1FCB-06E1-86A3E012EAFF}"/>
              </a:ext>
            </a:extLst>
          </p:cNvPr>
          <p:cNvSpPr txBox="1"/>
          <p:nvPr/>
        </p:nvSpPr>
        <p:spPr>
          <a:xfrm>
            <a:off x="15271392" y="9607868"/>
            <a:ext cx="2023714" cy="360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Back to Agenda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7" name="Google Shape;307;p17">
            <a:extLst>
              <a:ext uri="{FF2B5EF4-FFF2-40B4-BE49-F238E27FC236}">
                <a16:creationId xmlns:a16="http://schemas.microsoft.com/office/drawing/2014/main" id="{2DB4F241-B63B-0DAD-948A-DB5B7DE7B8B5}"/>
              </a:ext>
            </a:extLst>
          </p:cNvPr>
          <p:cNvSpPr txBox="1"/>
          <p:nvPr/>
        </p:nvSpPr>
        <p:spPr>
          <a:xfrm>
            <a:off x="289349" y="1773736"/>
            <a:ext cx="9525" cy="537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94388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11" name="Google Shape;311;p17">
            <a:extLst>
              <a:ext uri="{FF2B5EF4-FFF2-40B4-BE49-F238E27FC236}">
                <a16:creationId xmlns:a16="http://schemas.microsoft.com/office/drawing/2014/main" id="{9BBC266F-CB65-4FBE-E94C-2F0E693D93A6}"/>
              </a:ext>
            </a:extLst>
          </p:cNvPr>
          <p:cNvSpPr txBox="1"/>
          <p:nvPr/>
        </p:nvSpPr>
        <p:spPr>
          <a:xfrm>
            <a:off x="129771" y="-196597"/>
            <a:ext cx="14589733" cy="2154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40000"/>
              </a:lnSpc>
            </a:pPr>
            <a:r>
              <a:rPr lang="en-US" sz="5000" b="1" dirty="0">
                <a:solidFill>
                  <a:srgbClr val="A20E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Flagship Initiative to support </a:t>
            </a:r>
            <a:r>
              <a:rPr lang="en-US" sz="5000" b="1" dirty="0" err="1">
                <a:solidFill>
                  <a:srgbClr val="A20E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Agritech</a:t>
            </a:r>
            <a:r>
              <a:rPr lang="en-US" sz="5000" b="1" dirty="0">
                <a:solidFill>
                  <a:srgbClr val="A20E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startups: Startup Samvardhan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5AC11F-3D64-4A54-585A-F13E9EFE4A3D}"/>
              </a:ext>
            </a:extLst>
          </p:cNvPr>
          <p:cNvSpPr txBox="1"/>
          <p:nvPr/>
        </p:nvSpPr>
        <p:spPr>
          <a:xfrm>
            <a:off x="688094" y="2289098"/>
            <a:ext cx="9244409" cy="698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Event Overview: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In September 2024,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-Hub organized “Startup Samvardhan,” a sector specific event focusing on early-stage startups of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Agritech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Participants: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Investors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Agri Based Startups</a:t>
            </a:r>
          </a:p>
          <a:p>
            <a:pPr algn="just"/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Event Highlights: 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One on One Pitching Sessions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Deep Dive Sessions 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Roundtable Discussions with Govt. Officials 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Panel Session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06ECF47-A8AE-F31D-9C21-B50F9CCD4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8650" y="2474277"/>
            <a:ext cx="3874013" cy="257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ig 1.4 Round Table Discussion with Smt. Sunaina Tomar (IAS) &amp; Shri Banchhanidhi Pani, (IAS)&#10;">
            <a:extLst>
              <a:ext uri="{FF2B5EF4-FFF2-40B4-BE49-F238E27FC236}">
                <a16:creationId xmlns:a16="http://schemas.microsoft.com/office/drawing/2014/main" id="{E6E7CCC8-671D-C632-9E23-3A1128BD5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200" y="5143499"/>
            <a:ext cx="7476055" cy="4963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2FD28E74-A929-D774-6C93-368F56205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200" y="2474277"/>
            <a:ext cx="3683205" cy="260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2051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>
          <a:extLst>
            <a:ext uri="{FF2B5EF4-FFF2-40B4-BE49-F238E27FC236}">
              <a16:creationId xmlns:a16="http://schemas.microsoft.com/office/drawing/2014/main" id="{F9E76C3B-3E69-A11D-5BD8-F23C210092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7">
            <a:extLst>
              <a:ext uri="{FF2B5EF4-FFF2-40B4-BE49-F238E27FC236}">
                <a16:creationId xmlns:a16="http://schemas.microsoft.com/office/drawing/2014/main" id="{498D1215-A81D-0E17-7C88-D35B657E06F9}"/>
              </a:ext>
            </a:extLst>
          </p:cNvPr>
          <p:cNvSpPr txBox="1"/>
          <p:nvPr/>
        </p:nvSpPr>
        <p:spPr>
          <a:xfrm>
            <a:off x="15271392" y="9607868"/>
            <a:ext cx="2023714" cy="300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Back to Agenda</a:t>
            </a:r>
            <a:endParaRPr/>
          </a:p>
        </p:txBody>
      </p:sp>
      <p:sp>
        <p:nvSpPr>
          <p:cNvPr id="307" name="Google Shape;307;p17">
            <a:extLst>
              <a:ext uri="{FF2B5EF4-FFF2-40B4-BE49-F238E27FC236}">
                <a16:creationId xmlns:a16="http://schemas.microsoft.com/office/drawing/2014/main" id="{7157EB9F-D65F-F484-E723-FD572C8C0550}"/>
              </a:ext>
            </a:extLst>
          </p:cNvPr>
          <p:cNvSpPr txBox="1"/>
          <p:nvPr/>
        </p:nvSpPr>
        <p:spPr>
          <a:xfrm>
            <a:off x="289349" y="1773736"/>
            <a:ext cx="9525" cy="422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94388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17">
            <a:extLst>
              <a:ext uri="{FF2B5EF4-FFF2-40B4-BE49-F238E27FC236}">
                <a16:creationId xmlns:a16="http://schemas.microsoft.com/office/drawing/2014/main" id="{1FCCD379-CA6C-2D3A-36DC-19A9AFEF11E2}"/>
              </a:ext>
            </a:extLst>
          </p:cNvPr>
          <p:cNvSpPr txBox="1"/>
          <p:nvPr/>
        </p:nvSpPr>
        <p:spPr>
          <a:xfrm>
            <a:off x="0" y="-169703"/>
            <a:ext cx="14732000" cy="2154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40000"/>
              </a:lnSpc>
            </a:pPr>
            <a:r>
              <a:rPr lang="en-US" sz="5000" b="1" dirty="0">
                <a:solidFill>
                  <a:srgbClr val="A20E20"/>
                </a:solidFill>
                <a:latin typeface="Times New Roman"/>
                <a:cs typeface="Times New Roman"/>
              </a:rPr>
              <a:t>Flagship Initiative to support Social Impact startups: Invest for Impact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A235FA-130C-9039-3086-2EE8D26F0C52}"/>
              </a:ext>
            </a:extLst>
          </p:cNvPr>
          <p:cNvSpPr txBox="1"/>
          <p:nvPr/>
        </p:nvSpPr>
        <p:spPr>
          <a:xfrm>
            <a:off x="688094" y="2289098"/>
            <a:ext cx="9244409" cy="7478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/>
              <a:t>Event Overview: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200" dirty="0"/>
              <a:t>In November 2024, </a:t>
            </a:r>
            <a:r>
              <a:rPr lang="en-US" sz="3200" dirty="0" err="1"/>
              <a:t>i</a:t>
            </a:r>
            <a:r>
              <a:rPr lang="en-US" sz="3200" dirty="0"/>
              <a:t>-Hub organized “Invest for Impact,” a sector specific event focusing on early-stage startups with high social, environmental, and economic impact. </a:t>
            </a:r>
          </a:p>
          <a:p>
            <a:pPr algn="just"/>
            <a:endParaRPr lang="en-US" sz="3200" dirty="0"/>
          </a:p>
          <a:p>
            <a:pPr algn="just"/>
            <a:r>
              <a:rPr lang="en-US" sz="3200" b="1" dirty="0"/>
              <a:t>Participants: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25</a:t>
            </a:r>
            <a:r>
              <a:rPr lang="en-US" sz="3200" dirty="0"/>
              <a:t> Investors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26</a:t>
            </a:r>
            <a:r>
              <a:rPr lang="en-US" sz="3200" dirty="0"/>
              <a:t> Impact Based Startups</a:t>
            </a:r>
          </a:p>
          <a:p>
            <a:pPr algn="just"/>
            <a:endParaRPr lang="en-US" sz="3200" dirty="0"/>
          </a:p>
          <a:p>
            <a:pPr algn="just"/>
            <a:r>
              <a:rPr lang="en-US" sz="3200" b="1" dirty="0"/>
              <a:t>Event Highlights: 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200" dirty="0"/>
              <a:t>One on One Pitching Sessions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200" dirty="0"/>
              <a:t>Deep Dive Sessions 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200" dirty="0"/>
              <a:t>Roundtable Discussions with Govt. Officials 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200" dirty="0"/>
              <a:t>Panel Session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56D255-6E66-51A7-46D0-3CAD2E55E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1104" y="2737174"/>
            <a:ext cx="3678879" cy="24510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17D61E-FCBE-87BA-3E2D-F3C594C127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07877" y="2722266"/>
            <a:ext cx="3678878" cy="24510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B66377-B978-65B8-AAD4-8D79E8F4DD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1104" y="5203136"/>
            <a:ext cx="7395651" cy="492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71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>
          <a:extLst>
            <a:ext uri="{FF2B5EF4-FFF2-40B4-BE49-F238E27FC236}">
              <a16:creationId xmlns:a16="http://schemas.microsoft.com/office/drawing/2014/main" id="{E885E435-76FE-B5F0-7F4B-12340C0FFF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7">
            <a:extLst>
              <a:ext uri="{FF2B5EF4-FFF2-40B4-BE49-F238E27FC236}">
                <a16:creationId xmlns:a16="http://schemas.microsoft.com/office/drawing/2014/main" id="{552545B3-C30D-9577-2EA6-0160008CABF0}"/>
              </a:ext>
            </a:extLst>
          </p:cNvPr>
          <p:cNvSpPr txBox="1"/>
          <p:nvPr/>
        </p:nvSpPr>
        <p:spPr>
          <a:xfrm>
            <a:off x="15271392" y="9607868"/>
            <a:ext cx="2023714" cy="360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Back to Agenda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7" name="Google Shape;307;p17">
            <a:extLst>
              <a:ext uri="{FF2B5EF4-FFF2-40B4-BE49-F238E27FC236}">
                <a16:creationId xmlns:a16="http://schemas.microsoft.com/office/drawing/2014/main" id="{73EFBEE0-F474-F783-0023-4C6682698A76}"/>
              </a:ext>
            </a:extLst>
          </p:cNvPr>
          <p:cNvSpPr txBox="1"/>
          <p:nvPr/>
        </p:nvSpPr>
        <p:spPr>
          <a:xfrm>
            <a:off x="289349" y="1773736"/>
            <a:ext cx="9525" cy="537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94388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11" name="Google Shape;311;p17">
            <a:extLst>
              <a:ext uri="{FF2B5EF4-FFF2-40B4-BE49-F238E27FC236}">
                <a16:creationId xmlns:a16="http://schemas.microsoft.com/office/drawing/2014/main" id="{39C56BB5-3868-8CFD-4CBF-39094480F843}"/>
              </a:ext>
            </a:extLst>
          </p:cNvPr>
          <p:cNvSpPr txBox="1"/>
          <p:nvPr/>
        </p:nvSpPr>
        <p:spPr>
          <a:xfrm>
            <a:off x="0" y="-173012"/>
            <a:ext cx="1497330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40000"/>
              </a:lnSpc>
            </a:pPr>
            <a:r>
              <a:rPr lang="en-US" sz="5000" b="1" dirty="0">
                <a:solidFill>
                  <a:srgbClr val="A20E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Flagship Initiative to support D2C startups: D2C Mantra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023A67-43E2-C3D6-951A-644FC25982D9}"/>
              </a:ext>
            </a:extLst>
          </p:cNvPr>
          <p:cNvSpPr txBox="1"/>
          <p:nvPr/>
        </p:nvSpPr>
        <p:spPr>
          <a:xfrm>
            <a:off x="688094" y="2289098"/>
            <a:ext cx="9244409" cy="698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Event Overview: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In February 2025,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-Hub organized “D2C Mantra,” a sector specific event focusing on early-stage startups are in direct-to-consumer space. </a:t>
            </a:r>
          </a:p>
          <a:p>
            <a:pPr algn="just"/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Participants: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Investors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D2C Based Startups</a:t>
            </a:r>
          </a:p>
          <a:p>
            <a:pPr algn="just"/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Event Highlights: 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One on One Pitching Sessions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Deep Dive Sessions 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Roundtable Discussions with Govt. Officials 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Panel Session</a:t>
            </a:r>
          </a:p>
        </p:txBody>
      </p:sp>
      <p:pic>
        <p:nvPicPr>
          <p:cNvPr id="3074" name="Picture 2" descr="No photo description available.">
            <a:extLst>
              <a:ext uri="{FF2B5EF4-FFF2-40B4-BE49-F238E27FC236}">
                <a16:creationId xmlns:a16="http://schemas.microsoft.com/office/drawing/2014/main" id="{5E4AF513-35EA-E6CF-6A96-55D3AFA03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2932" y="2491671"/>
            <a:ext cx="3866229" cy="2613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No photo description available.">
            <a:extLst>
              <a:ext uri="{FF2B5EF4-FFF2-40B4-BE49-F238E27FC236}">
                <a16:creationId xmlns:a16="http://schemas.microsoft.com/office/drawing/2014/main" id="{8A718474-A464-2915-925E-EC74DBBD9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1106" y="5083866"/>
            <a:ext cx="7518055" cy="5011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No photo description available.">
            <a:extLst>
              <a:ext uri="{FF2B5EF4-FFF2-40B4-BE49-F238E27FC236}">
                <a16:creationId xmlns:a16="http://schemas.microsoft.com/office/drawing/2014/main" id="{9B5F7410-DE92-5958-46CC-812AE781D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1106" y="2491671"/>
            <a:ext cx="3866229" cy="257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843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>
          <a:extLst>
            <a:ext uri="{FF2B5EF4-FFF2-40B4-BE49-F238E27FC236}">
              <a16:creationId xmlns:a16="http://schemas.microsoft.com/office/drawing/2014/main" id="{E33568E3-4F94-245C-247D-110DBC2DF8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7">
            <a:extLst>
              <a:ext uri="{FF2B5EF4-FFF2-40B4-BE49-F238E27FC236}">
                <a16:creationId xmlns:a16="http://schemas.microsoft.com/office/drawing/2014/main" id="{FAFEBDB4-8E76-697C-7FA2-FA1EFED180B2}"/>
              </a:ext>
            </a:extLst>
          </p:cNvPr>
          <p:cNvSpPr txBox="1"/>
          <p:nvPr/>
        </p:nvSpPr>
        <p:spPr>
          <a:xfrm>
            <a:off x="15271392" y="9607868"/>
            <a:ext cx="2023714" cy="360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Back to Agenda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7" name="Google Shape;307;p17">
            <a:extLst>
              <a:ext uri="{FF2B5EF4-FFF2-40B4-BE49-F238E27FC236}">
                <a16:creationId xmlns:a16="http://schemas.microsoft.com/office/drawing/2014/main" id="{2586B16D-E0E9-EFCE-D4B8-7F65CA7DBF92}"/>
              </a:ext>
            </a:extLst>
          </p:cNvPr>
          <p:cNvSpPr txBox="1"/>
          <p:nvPr/>
        </p:nvSpPr>
        <p:spPr>
          <a:xfrm>
            <a:off x="289349" y="1773736"/>
            <a:ext cx="9525" cy="537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94388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11" name="Google Shape;311;p17">
            <a:extLst>
              <a:ext uri="{FF2B5EF4-FFF2-40B4-BE49-F238E27FC236}">
                <a16:creationId xmlns:a16="http://schemas.microsoft.com/office/drawing/2014/main" id="{CE7866A6-AAF5-3177-191C-C9197D0BDC44}"/>
              </a:ext>
            </a:extLst>
          </p:cNvPr>
          <p:cNvSpPr txBox="1"/>
          <p:nvPr/>
        </p:nvSpPr>
        <p:spPr>
          <a:xfrm>
            <a:off x="148239" y="-169703"/>
            <a:ext cx="14863161" cy="2154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5000" b="1" dirty="0">
                <a:solidFill>
                  <a:srgbClr val="A20E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Flagship Initiative to support Cleantech startups: Invest4Earth – Cleantech Startups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01E578-F1AE-CEA7-3822-99641DE83CA2}"/>
              </a:ext>
            </a:extLst>
          </p:cNvPr>
          <p:cNvSpPr txBox="1"/>
          <p:nvPr/>
        </p:nvSpPr>
        <p:spPr>
          <a:xfrm>
            <a:off x="992894" y="2212197"/>
            <a:ext cx="8151105" cy="698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Event Overview: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-Hub Gujarat organized “Invest4Earth 2025 | Investor-Startup Connect”, on 17th and 18th of February 2025 in Ahmedabad. </a:t>
            </a:r>
          </a:p>
          <a:p>
            <a:pPr algn="just"/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Participants: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Investors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Startups</a:t>
            </a:r>
          </a:p>
          <a:p>
            <a:pPr algn="just"/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Event Highlights: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One-on-One Pitching Sessions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Deep Dive Sessions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Roundtable Discussions with Govt. Officials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Panel Session</a:t>
            </a:r>
          </a:p>
        </p:txBody>
      </p:sp>
      <p:pic>
        <p:nvPicPr>
          <p:cNvPr id="2050" name="Picture 2" descr="May be an image of 5 people and text">
            <a:extLst>
              <a:ext uri="{FF2B5EF4-FFF2-40B4-BE49-F238E27FC236}">
                <a16:creationId xmlns:a16="http://schemas.microsoft.com/office/drawing/2014/main" id="{DCD390B6-4F93-99B6-8DDF-71CCD94EE3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4"/>
          <a:stretch/>
        </p:blipFill>
        <p:spPr bwMode="auto">
          <a:xfrm>
            <a:off x="14292470" y="2509590"/>
            <a:ext cx="3656170" cy="3021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ay be an image of 12 people, people studying and text">
            <a:extLst>
              <a:ext uri="{FF2B5EF4-FFF2-40B4-BE49-F238E27FC236}">
                <a16:creationId xmlns:a16="http://schemas.microsoft.com/office/drawing/2014/main" id="{6F96828E-E82D-0165-2E03-E9493F3502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" t="11872" r="318" b="5700"/>
          <a:stretch/>
        </p:blipFill>
        <p:spPr bwMode="auto">
          <a:xfrm>
            <a:off x="10254328" y="5531033"/>
            <a:ext cx="7694312" cy="4227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May be an image of 3 people, people studying, newsroom and text">
            <a:extLst>
              <a:ext uri="{FF2B5EF4-FFF2-40B4-BE49-F238E27FC236}">
                <a16:creationId xmlns:a16="http://schemas.microsoft.com/office/drawing/2014/main" id="{D1C455FE-3EE6-4834-2BEE-B693430DE2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0"/>
          <a:stretch/>
        </p:blipFill>
        <p:spPr bwMode="auto">
          <a:xfrm>
            <a:off x="10263880" y="2492051"/>
            <a:ext cx="4028590" cy="3021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50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>
          <a:extLst>
            <a:ext uri="{FF2B5EF4-FFF2-40B4-BE49-F238E27FC236}">
              <a16:creationId xmlns:a16="http://schemas.microsoft.com/office/drawing/2014/main" id="{C39C6624-E237-15F4-9B99-70D848F98F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7">
            <a:extLst>
              <a:ext uri="{FF2B5EF4-FFF2-40B4-BE49-F238E27FC236}">
                <a16:creationId xmlns:a16="http://schemas.microsoft.com/office/drawing/2014/main" id="{35C87DA9-E9C9-684A-97F6-D0FBFB2CC479}"/>
              </a:ext>
            </a:extLst>
          </p:cNvPr>
          <p:cNvSpPr txBox="1"/>
          <p:nvPr/>
        </p:nvSpPr>
        <p:spPr>
          <a:xfrm>
            <a:off x="15271392" y="9607868"/>
            <a:ext cx="2023714" cy="360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Back to Agenda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7" name="Google Shape;307;p17">
            <a:extLst>
              <a:ext uri="{FF2B5EF4-FFF2-40B4-BE49-F238E27FC236}">
                <a16:creationId xmlns:a16="http://schemas.microsoft.com/office/drawing/2014/main" id="{02D20D25-9D88-8766-160B-E012D9D44DD5}"/>
              </a:ext>
            </a:extLst>
          </p:cNvPr>
          <p:cNvSpPr txBox="1"/>
          <p:nvPr/>
        </p:nvSpPr>
        <p:spPr>
          <a:xfrm>
            <a:off x="289349" y="1773736"/>
            <a:ext cx="9525" cy="537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94388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11" name="Google Shape;311;p17">
            <a:extLst>
              <a:ext uri="{FF2B5EF4-FFF2-40B4-BE49-F238E27FC236}">
                <a16:creationId xmlns:a16="http://schemas.microsoft.com/office/drawing/2014/main" id="{3A89B4C1-4686-5AC1-28E2-E21E00FED4C4}"/>
              </a:ext>
            </a:extLst>
          </p:cNvPr>
          <p:cNvSpPr txBox="1"/>
          <p:nvPr/>
        </p:nvSpPr>
        <p:spPr>
          <a:xfrm>
            <a:off x="224782" y="57761"/>
            <a:ext cx="15924820" cy="2154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5000" b="1" dirty="0">
                <a:solidFill>
                  <a:srgbClr val="A20E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Flagship Initiative to support </a:t>
            </a:r>
            <a:r>
              <a:rPr lang="en-US" sz="5000" b="1" dirty="0" err="1">
                <a:solidFill>
                  <a:srgbClr val="A20E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Deeptech</a:t>
            </a:r>
            <a:r>
              <a:rPr lang="en-US" sz="5000" b="1" dirty="0">
                <a:solidFill>
                  <a:srgbClr val="A20E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startups: </a:t>
            </a:r>
            <a:r>
              <a:rPr lang="en-US" sz="5000" b="1" dirty="0" err="1">
                <a:solidFill>
                  <a:srgbClr val="A20E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VentureX</a:t>
            </a:r>
            <a:r>
              <a:rPr lang="en-US" sz="5000" b="1" dirty="0">
                <a:solidFill>
                  <a:srgbClr val="A20E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The </a:t>
            </a:r>
            <a:r>
              <a:rPr lang="en-US" sz="5000" b="1" dirty="0" err="1">
                <a:solidFill>
                  <a:srgbClr val="A20E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Deeptech</a:t>
            </a:r>
            <a:r>
              <a:rPr lang="en-US" sz="5000" b="1" dirty="0">
                <a:solidFill>
                  <a:srgbClr val="A20E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Edition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19848F-9E73-6FB2-173C-FEFB4D6E031C}"/>
              </a:ext>
            </a:extLst>
          </p:cNvPr>
          <p:cNvSpPr txBox="1"/>
          <p:nvPr/>
        </p:nvSpPr>
        <p:spPr>
          <a:xfrm>
            <a:off x="992894" y="2212197"/>
            <a:ext cx="8389645" cy="7478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Event Overview: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-Hub Gujarat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organised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VentureX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- The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Deeptech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Edition | Startup- Investor Connect on the 5th &amp; 6th of March 2025 in Ahmedabad.</a:t>
            </a:r>
          </a:p>
          <a:p>
            <a:pPr algn="just"/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Participants: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Investors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26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Startups</a:t>
            </a:r>
          </a:p>
          <a:p>
            <a:pPr algn="just"/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Event Highlights: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One-on-One Pitching Sessions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Deep Dive Sessions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Roundtable Discussions with Govt. Officials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Panel Session</a:t>
            </a:r>
          </a:p>
        </p:txBody>
      </p:sp>
      <p:pic>
        <p:nvPicPr>
          <p:cNvPr id="1026" name="Picture 2" descr="May be an image of 13 people, people studying and table">
            <a:extLst>
              <a:ext uri="{FF2B5EF4-FFF2-40B4-BE49-F238E27FC236}">
                <a16:creationId xmlns:a16="http://schemas.microsoft.com/office/drawing/2014/main" id="{7902E88C-0797-7EFE-60F7-19DDF78D8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1010" y="2364838"/>
            <a:ext cx="4008085" cy="266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ay be an image of 15 people, people studying and text">
            <a:extLst>
              <a:ext uri="{FF2B5EF4-FFF2-40B4-BE49-F238E27FC236}">
                <a16:creationId xmlns:a16="http://schemas.microsoft.com/office/drawing/2014/main" id="{E4B5C39D-1E6C-E88D-922E-15664ABBC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0316817" y="2356256"/>
            <a:ext cx="4017609" cy="267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ay be an image of 7 people and people studying">
            <a:extLst>
              <a:ext uri="{FF2B5EF4-FFF2-40B4-BE49-F238E27FC236}">
                <a16:creationId xmlns:a16="http://schemas.microsoft.com/office/drawing/2014/main" id="{F579AC4F-71F1-83B9-677B-B1BEE87B5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5132" y="5034111"/>
            <a:ext cx="7803963" cy="5087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489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raphic 186" descr="Microphone with solid fill">
            <a:extLst>
              <a:ext uri="{FF2B5EF4-FFF2-40B4-BE49-F238E27FC236}">
                <a16:creationId xmlns:a16="http://schemas.microsoft.com/office/drawing/2014/main" id="{81147DA6-F3C0-4580-A3B5-DBC4317320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71035" y="7644318"/>
            <a:ext cx="599400" cy="599400"/>
          </a:xfrm>
          <a:prstGeom prst="rect">
            <a:avLst/>
          </a:prstGeom>
        </p:spPr>
      </p:pic>
      <p:pic>
        <p:nvPicPr>
          <p:cNvPr id="188" name="Graphic 187" descr="Microphone with solid fill">
            <a:extLst>
              <a:ext uri="{FF2B5EF4-FFF2-40B4-BE49-F238E27FC236}">
                <a16:creationId xmlns:a16="http://schemas.microsoft.com/office/drawing/2014/main" id="{E4446D67-6044-423F-8492-D46E8EAD64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93520" y="6986786"/>
            <a:ext cx="599400" cy="599400"/>
          </a:xfrm>
          <a:prstGeom prst="rect">
            <a:avLst/>
          </a:prstGeom>
        </p:spPr>
      </p:pic>
      <p:pic>
        <p:nvPicPr>
          <p:cNvPr id="189" name="Graphic 188" descr="Microphone with solid fill">
            <a:extLst>
              <a:ext uri="{FF2B5EF4-FFF2-40B4-BE49-F238E27FC236}">
                <a16:creationId xmlns:a16="http://schemas.microsoft.com/office/drawing/2014/main" id="{36A1B03B-D4E2-4474-9004-62AEA36A91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71035" y="6329253"/>
            <a:ext cx="599400" cy="599400"/>
          </a:xfrm>
          <a:prstGeom prst="rect">
            <a:avLst/>
          </a:prstGeom>
        </p:spPr>
      </p:pic>
      <p:pic>
        <p:nvPicPr>
          <p:cNvPr id="190" name="Graphic 189" descr="Microphone with solid fill">
            <a:extLst>
              <a:ext uri="{FF2B5EF4-FFF2-40B4-BE49-F238E27FC236}">
                <a16:creationId xmlns:a16="http://schemas.microsoft.com/office/drawing/2014/main" id="{4AD0BEDA-80C5-4897-98B0-990343D8E5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71035" y="5671721"/>
            <a:ext cx="599400" cy="599400"/>
          </a:xfrm>
          <a:prstGeom prst="rect">
            <a:avLst/>
          </a:prstGeom>
        </p:spPr>
      </p:pic>
      <p:pic>
        <p:nvPicPr>
          <p:cNvPr id="177" name="Graphic 176" descr="Piggy Bank with solid fill">
            <a:extLst>
              <a:ext uri="{FF2B5EF4-FFF2-40B4-BE49-F238E27FC236}">
                <a16:creationId xmlns:a16="http://schemas.microsoft.com/office/drawing/2014/main" id="{872712A6-9ABC-4349-8794-6660C263D6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41188" y="7757129"/>
            <a:ext cx="599400" cy="599400"/>
          </a:xfrm>
          <a:prstGeom prst="rect">
            <a:avLst/>
          </a:prstGeom>
        </p:spPr>
      </p:pic>
      <p:pic>
        <p:nvPicPr>
          <p:cNvPr id="178" name="Graphic 177" descr="Piggy Bank with solid fill">
            <a:extLst>
              <a:ext uri="{FF2B5EF4-FFF2-40B4-BE49-F238E27FC236}">
                <a16:creationId xmlns:a16="http://schemas.microsoft.com/office/drawing/2014/main" id="{E6F2BC15-C242-4EB5-AEC4-3BBDED8270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41188" y="7102544"/>
            <a:ext cx="599400" cy="599400"/>
          </a:xfrm>
          <a:prstGeom prst="rect">
            <a:avLst/>
          </a:prstGeom>
        </p:spPr>
      </p:pic>
      <p:pic>
        <p:nvPicPr>
          <p:cNvPr id="179" name="Graphic 178" descr="Piggy Bank with solid fill">
            <a:extLst>
              <a:ext uri="{FF2B5EF4-FFF2-40B4-BE49-F238E27FC236}">
                <a16:creationId xmlns:a16="http://schemas.microsoft.com/office/drawing/2014/main" id="{F842BFAA-A251-4BD9-BF01-F1E2EF1927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18703" y="6447959"/>
            <a:ext cx="599400" cy="599400"/>
          </a:xfrm>
          <a:prstGeom prst="rect">
            <a:avLst/>
          </a:prstGeom>
        </p:spPr>
      </p:pic>
      <p:pic>
        <p:nvPicPr>
          <p:cNvPr id="180" name="Graphic 179" descr="Piggy Bank with solid fill">
            <a:extLst>
              <a:ext uri="{FF2B5EF4-FFF2-40B4-BE49-F238E27FC236}">
                <a16:creationId xmlns:a16="http://schemas.microsoft.com/office/drawing/2014/main" id="{07E43CAA-7B9A-422F-9F1D-CDDFE3CA90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18703" y="5793374"/>
            <a:ext cx="599400" cy="599400"/>
          </a:xfrm>
          <a:prstGeom prst="rect">
            <a:avLst/>
          </a:prstGeom>
        </p:spPr>
      </p:pic>
      <p:pic>
        <p:nvPicPr>
          <p:cNvPr id="181" name="Graphic 180" descr="Piggy Bank with solid fill">
            <a:extLst>
              <a:ext uri="{FF2B5EF4-FFF2-40B4-BE49-F238E27FC236}">
                <a16:creationId xmlns:a16="http://schemas.microsoft.com/office/drawing/2014/main" id="{1D28A65B-DB16-4B23-8654-7DA70FD397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95912" y="5138789"/>
            <a:ext cx="599400" cy="599400"/>
          </a:xfrm>
          <a:prstGeom prst="rect">
            <a:avLst/>
          </a:prstGeom>
        </p:spPr>
      </p:pic>
      <p:pic>
        <p:nvPicPr>
          <p:cNvPr id="3" name="Graphic 2" descr="Microphone with solid fill">
            <a:extLst>
              <a:ext uri="{FF2B5EF4-FFF2-40B4-BE49-F238E27FC236}">
                <a16:creationId xmlns:a16="http://schemas.microsoft.com/office/drawing/2014/main" id="{25E4DBDD-8CE6-4B9E-B6B6-9A50D74178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71035" y="8301855"/>
            <a:ext cx="599400" cy="599400"/>
          </a:xfrm>
          <a:prstGeom prst="rect">
            <a:avLst/>
          </a:prstGeom>
        </p:spPr>
      </p:pic>
      <p:pic>
        <p:nvPicPr>
          <p:cNvPr id="191" name="Graphic 190" descr="Microphone with solid fill">
            <a:extLst>
              <a:ext uri="{FF2B5EF4-FFF2-40B4-BE49-F238E27FC236}">
                <a16:creationId xmlns:a16="http://schemas.microsoft.com/office/drawing/2014/main" id="{F4B99FEC-4A2C-4235-A797-E5122C05D4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71035" y="5014188"/>
            <a:ext cx="599400" cy="599400"/>
          </a:xfrm>
          <a:prstGeom prst="rect">
            <a:avLst/>
          </a:prstGeom>
        </p:spPr>
      </p:pic>
      <p:sp>
        <p:nvSpPr>
          <p:cNvPr id="227" name="TextBox 226">
            <a:extLst>
              <a:ext uri="{FF2B5EF4-FFF2-40B4-BE49-F238E27FC236}">
                <a16:creationId xmlns:a16="http://schemas.microsoft.com/office/drawing/2014/main" id="{3B1B0535-9551-4D21-839B-5C95D88F551C}"/>
              </a:ext>
            </a:extLst>
          </p:cNvPr>
          <p:cNvSpPr txBox="1"/>
          <p:nvPr/>
        </p:nvSpPr>
        <p:spPr>
          <a:xfrm>
            <a:off x="9959438" y="3342790"/>
            <a:ext cx="11882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4A99D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19x</a:t>
            </a:r>
            <a:endParaRPr lang="en-IN" sz="3600" b="1" dirty="0">
              <a:solidFill>
                <a:srgbClr val="4A99D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2" name="Graphic 191" descr="Microphone with solid fill">
            <a:extLst>
              <a:ext uri="{FF2B5EF4-FFF2-40B4-BE49-F238E27FC236}">
                <a16:creationId xmlns:a16="http://schemas.microsoft.com/office/drawing/2014/main" id="{CAAED679-FDF8-4553-84A3-E56D1B8E7C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71035" y="4356656"/>
            <a:ext cx="599400" cy="599400"/>
          </a:xfrm>
          <a:prstGeom prst="rect">
            <a:avLst/>
          </a:prstGeom>
        </p:spPr>
      </p:pic>
      <p:pic>
        <p:nvPicPr>
          <p:cNvPr id="193" name="Graphic 192" descr="Microphone with solid fill">
            <a:extLst>
              <a:ext uri="{FF2B5EF4-FFF2-40B4-BE49-F238E27FC236}">
                <a16:creationId xmlns:a16="http://schemas.microsoft.com/office/drawing/2014/main" id="{21C36C20-E80A-40CB-A239-BE2D74DE54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71035" y="3699123"/>
            <a:ext cx="599400" cy="599400"/>
          </a:xfrm>
          <a:prstGeom prst="rect">
            <a:avLst/>
          </a:prstGeom>
        </p:spPr>
      </p:pic>
      <p:pic>
        <p:nvPicPr>
          <p:cNvPr id="194" name="Graphic 193" descr="Microphone with solid fill">
            <a:extLst>
              <a:ext uri="{FF2B5EF4-FFF2-40B4-BE49-F238E27FC236}">
                <a16:creationId xmlns:a16="http://schemas.microsoft.com/office/drawing/2014/main" id="{EE347FB4-2226-4C73-98C6-65179A08C3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71035" y="3041591"/>
            <a:ext cx="599400" cy="599400"/>
          </a:xfrm>
          <a:prstGeom prst="rect">
            <a:avLst/>
          </a:prstGeom>
        </p:spPr>
      </p:pic>
      <p:pic>
        <p:nvPicPr>
          <p:cNvPr id="175" name="Graphic 174" descr="Piggy Bank with solid fill">
            <a:extLst>
              <a:ext uri="{FF2B5EF4-FFF2-40B4-BE49-F238E27FC236}">
                <a16:creationId xmlns:a16="http://schemas.microsoft.com/office/drawing/2014/main" id="{5F3DD5A1-B5E3-4C0B-814A-BFD850728D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63676" y="8411712"/>
            <a:ext cx="599400" cy="599400"/>
          </a:xfrm>
          <a:prstGeom prst="rect">
            <a:avLst/>
          </a:prstGeom>
        </p:spPr>
      </p:pic>
      <p:sp>
        <p:nvSpPr>
          <p:cNvPr id="162" name="Rounded Rectangle 24">
            <a:extLst>
              <a:ext uri="{FF2B5EF4-FFF2-40B4-BE49-F238E27FC236}">
                <a16:creationId xmlns:a16="http://schemas.microsoft.com/office/drawing/2014/main" id="{676BBF94-D926-459B-98DD-FB85C49F0BCF}"/>
              </a:ext>
            </a:extLst>
          </p:cNvPr>
          <p:cNvSpPr/>
          <p:nvPr/>
        </p:nvSpPr>
        <p:spPr bwMode="auto">
          <a:xfrm>
            <a:off x="10170486" y="8986900"/>
            <a:ext cx="2160000" cy="663437"/>
          </a:xfrm>
          <a:prstGeom prst="roundRect">
            <a:avLst/>
          </a:prstGeom>
          <a:solidFill>
            <a:srgbClr val="4A99D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rtlCol="0" anchor="t" anchorCtr="0" compatLnSpc="1">
            <a:prstTxWarp prst="textNoShape">
              <a:avLst/>
            </a:prstTxWarp>
          </a:bodyPr>
          <a:lstStyle/>
          <a:p>
            <a:pPr algn="ctr" defTabSz="1547439">
              <a:buClrTx/>
              <a:defRPr/>
            </a:pPr>
            <a:r>
              <a:rPr lang="en-US" sz="36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Funding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600C986-F0A6-4F8D-B8A6-809F1C538DED}"/>
              </a:ext>
            </a:extLst>
          </p:cNvPr>
          <p:cNvSpPr txBox="1"/>
          <p:nvPr/>
        </p:nvSpPr>
        <p:spPr>
          <a:xfrm>
            <a:off x="1283678" y="616196"/>
            <a:ext cx="157206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4000">
                <a:solidFill>
                  <a:srgbClr val="6588A6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The Journey So Far..</a:t>
            </a:r>
            <a:r>
              <a:rPr lang="en-US" sz="6000" dirty="0"/>
              <a:t> </a:t>
            </a:r>
            <a:endParaRPr lang="en-IN" sz="6000" dirty="0"/>
          </a:p>
        </p:txBody>
      </p:sp>
      <p:grpSp>
        <p:nvGrpSpPr>
          <p:cNvPr id="86" name="Group 87">
            <a:extLst>
              <a:ext uri="{FF2B5EF4-FFF2-40B4-BE49-F238E27FC236}">
                <a16:creationId xmlns:a16="http://schemas.microsoft.com/office/drawing/2014/main" id="{AFF5848E-842B-43DC-A787-72347ACCB6DC}"/>
              </a:ext>
            </a:extLst>
          </p:cNvPr>
          <p:cNvGrpSpPr/>
          <p:nvPr/>
        </p:nvGrpSpPr>
        <p:grpSpPr>
          <a:xfrm>
            <a:off x="502445" y="7358063"/>
            <a:ext cx="1840706" cy="1061829"/>
            <a:chOff x="1073783" y="1305084"/>
            <a:chExt cx="2057400" cy="2333466"/>
          </a:xfrm>
        </p:grpSpPr>
        <p:sp>
          <p:nvSpPr>
            <p:cNvPr id="87" name="Round Same Side Corner Rectangle 4">
              <a:extLst>
                <a:ext uri="{FF2B5EF4-FFF2-40B4-BE49-F238E27FC236}">
                  <a16:creationId xmlns:a16="http://schemas.microsoft.com/office/drawing/2014/main" id="{0D2CB943-7EBA-44A4-AFC7-E1017CCD57C2}"/>
                </a:ext>
              </a:extLst>
            </p:cNvPr>
            <p:cNvSpPr/>
            <p:nvPr/>
          </p:nvSpPr>
          <p:spPr>
            <a:xfrm>
              <a:off x="1073783" y="1504950"/>
              <a:ext cx="2057400" cy="609600"/>
            </a:xfrm>
            <a:prstGeom prst="round2SameRect">
              <a:avLst/>
            </a:prstGeom>
            <a:gradFill>
              <a:gsLst>
                <a:gs pos="200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8" name="Round Same Side Corner Rectangle 5">
              <a:extLst>
                <a:ext uri="{FF2B5EF4-FFF2-40B4-BE49-F238E27FC236}">
                  <a16:creationId xmlns:a16="http://schemas.microsoft.com/office/drawing/2014/main" id="{A34E3155-F283-45B0-9CF2-1AB1C666BDFB}"/>
                </a:ext>
              </a:extLst>
            </p:cNvPr>
            <p:cNvSpPr/>
            <p:nvPr/>
          </p:nvSpPr>
          <p:spPr>
            <a:xfrm rot="10800000">
              <a:off x="1073783" y="2114550"/>
              <a:ext cx="2057400" cy="1524000"/>
            </a:xfrm>
            <a:prstGeom prst="round2SameRect">
              <a:avLst>
                <a:gd name="adj1" fmla="val 4584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9" name="Folded Corner 6">
              <a:extLst>
                <a:ext uri="{FF2B5EF4-FFF2-40B4-BE49-F238E27FC236}">
                  <a16:creationId xmlns:a16="http://schemas.microsoft.com/office/drawing/2014/main" id="{B1032269-30F2-4B45-9D7C-79E63A0DF811}"/>
                </a:ext>
              </a:extLst>
            </p:cNvPr>
            <p:cNvSpPr/>
            <p:nvPr/>
          </p:nvSpPr>
          <p:spPr>
            <a:xfrm>
              <a:off x="1130933" y="2114550"/>
              <a:ext cx="1958339" cy="1447800"/>
            </a:xfrm>
            <a:prstGeom prst="foldedCorner">
              <a:avLst>
                <a:gd name="adj" fmla="val 3504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sx="98000" sy="98000" algn="tl" rotWithShape="0">
                <a:schemeClr val="tx1">
                  <a:lumMod val="75000"/>
                  <a:lumOff val="25000"/>
                  <a:alpha val="8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90" name="Group 25">
              <a:extLst>
                <a:ext uri="{FF2B5EF4-FFF2-40B4-BE49-F238E27FC236}">
                  <a16:creationId xmlns:a16="http://schemas.microsoft.com/office/drawing/2014/main" id="{DA955D47-9AD6-4079-B56A-841A3DFE021B}"/>
                </a:ext>
              </a:extLst>
            </p:cNvPr>
            <p:cNvGrpSpPr/>
            <p:nvPr/>
          </p:nvGrpSpPr>
          <p:grpSpPr>
            <a:xfrm>
              <a:off x="1418274" y="1305084"/>
              <a:ext cx="1376359" cy="428622"/>
              <a:chOff x="3919541" y="1378744"/>
              <a:chExt cx="1376359" cy="428622"/>
            </a:xfrm>
          </p:grpSpPr>
          <p:grpSp>
            <p:nvGrpSpPr>
              <p:cNvPr id="91" name="Group 9">
                <a:extLst>
                  <a:ext uri="{FF2B5EF4-FFF2-40B4-BE49-F238E27FC236}">
                    <a16:creationId xmlns:a16="http://schemas.microsoft.com/office/drawing/2014/main" id="{C782A6F3-CE4C-4E43-B86E-033A03066C3E}"/>
                  </a:ext>
                </a:extLst>
              </p:cNvPr>
              <p:cNvGrpSpPr/>
              <p:nvPr/>
            </p:nvGrpSpPr>
            <p:grpSpPr>
              <a:xfrm>
                <a:off x="3919541" y="1378744"/>
                <a:ext cx="152400" cy="428622"/>
                <a:chOff x="3919541" y="1390650"/>
                <a:chExt cx="152400" cy="428622"/>
              </a:xfrm>
            </p:grpSpPr>
            <p:sp>
              <p:nvSpPr>
                <p:cNvPr id="132" name="Oval 131">
                  <a:extLst>
                    <a:ext uri="{FF2B5EF4-FFF2-40B4-BE49-F238E27FC236}">
                      <a16:creationId xmlns:a16="http://schemas.microsoft.com/office/drawing/2014/main" id="{58F543FF-5F5D-4518-B38A-39E2DC575BD4}"/>
                    </a:ext>
                  </a:extLst>
                </p:cNvPr>
                <p:cNvSpPr/>
                <p:nvPr/>
              </p:nvSpPr>
              <p:spPr>
                <a:xfrm>
                  <a:off x="3919541" y="1666872"/>
                  <a:ext cx="152400" cy="152400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3" name="Rounded Rectangle 7">
                  <a:extLst>
                    <a:ext uri="{FF2B5EF4-FFF2-40B4-BE49-F238E27FC236}">
                      <a16:creationId xmlns:a16="http://schemas.microsoft.com/office/drawing/2014/main" id="{E6448A63-D8C5-4E01-AFF2-DCA71B2A49E1}"/>
                    </a:ext>
                  </a:extLst>
                </p:cNvPr>
                <p:cNvSpPr/>
                <p:nvPr/>
              </p:nvSpPr>
              <p:spPr>
                <a:xfrm>
                  <a:off x="3957641" y="1390650"/>
                  <a:ext cx="76200" cy="381000"/>
                </a:xfrm>
                <a:prstGeom prst="roundRect">
                  <a:avLst>
                    <a:gd name="adj" fmla="val 38542"/>
                  </a:avLst>
                </a:prstGeom>
                <a:gradFill>
                  <a:gsLst>
                    <a:gs pos="2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bg1"/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92" name="Group 10">
                <a:extLst>
                  <a:ext uri="{FF2B5EF4-FFF2-40B4-BE49-F238E27FC236}">
                    <a16:creationId xmlns:a16="http://schemas.microsoft.com/office/drawing/2014/main" id="{27B237C3-28B6-40D9-8108-D00F76714ECD}"/>
                  </a:ext>
                </a:extLst>
              </p:cNvPr>
              <p:cNvGrpSpPr/>
              <p:nvPr/>
            </p:nvGrpSpPr>
            <p:grpSpPr>
              <a:xfrm>
                <a:off x="4164333" y="1378744"/>
                <a:ext cx="152400" cy="428622"/>
                <a:chOff x="3919541" y="1390650"/>
                <a:chExt cx="152400" cy="428622"/>
              </a:xfrm>
            </p:grpSpPr>
            <p:sp>
              <p:nvSpPr>
                <p:cNvPr id="130" name="Oval 129">
                  <a:extLst>
                    <a:ext uri="{FF2B5EF4-FFF2-40B4-BE49-F238E27FC236}">
                      <a16:creationId xmlns:a16="http://schemas.microsoft.com/office/drawing/2014/main" id="{AEA720FC-5076-4D86-8D2E-571A27F2C9E2}"/>
                    </a:ext>
                  </a:extLst>
                </p:cNvPr>
                <p:cNvSpPr/>
                <p:nvPr/>
              </p:nvSpPr>
              <p:spPr>
                <a:xfrm>
                  <a:off x="3919541" y="1666872"/>
                  <a:ext cx="152400" cy="152400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1" name="Rounded Rectangle 12">
                  <a:extLst>
                    <a:ext uri="{FF2B5EF4-FFF2-40B4-BE49-F238E27FC236}">
                      <a16:creationId xmlns:a16="http://schemas.microsoft.com/office/drawing/2014/main" id="{0E9DEC4C-EEFC-4A21-ACAA-466FEAB3A563}"/>
                    </a:ext>
                  </a:extLst>
                </p:cNvPr>
                <p:cNvSpPr/>
                <p:nvPr/>
              </p:nvSpPr>
              <p:spPr>
                <a:xfrm>
                  <a:off x="3957641" y="1390650"/>
                  <a:ext cx="76200" cy="381000"/>
                </a:xfrm>
                <a:prstGeom prst="roundRect">
                  <a:avLst>
                    <a:gd name="adj" fmla="val 38542"/>
                  </a:avLst>
                </a:prstGeom>
                <a:gradFill>
                  <a:gsLst>
                    <a:gs pos="2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bg1"/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97" name="Group 13">
                <a:extLst>
                  <a:ext uri="{FF2B5EF4-FFF2-40B4-BE49-F238E27FC236}">
                    <a16:creationId xmlns:a16="http://schemas.microsoft.com/office/drawing/2014/main" id="{05BB1515-FDA7-4606-B6EC-7FD63834902E}"/>
                  </a:ext>
                </a:extLst>
              </p:cNvPr>
              <p:cNvGrpSpPr/>
              <p:nvPr/>
            </p:nvGrpSpPr>
            <p:grpSpPr>
              <a:xfrm>
                <a:off x="4409125" y="1378744"/>
                <a:ext cx="152400" cy="428622"/>
                <a:chOff x="3919541" y="1390650"/>
                <a:chExt cx="152400" cy="428622"/>
              </a:xfrm>
            </p:grpSpPr>
            <p:sp>
              <p:nvSpPr>
                <p:cNvPr id="121" name="Oval 120">
                  <a:extLst>
                    <a:ext uri="{FF2B5EF4-FFF2-40B4-BE49-F238E27FC236}">
                      <a16:creationId xmlns:a16="http://schemas.microsoft.com/office/drawing/2014/main" id="{D3A45F0B-AA45-485F-AC70-5BAEB5B9A55A}"/>
                    </a:ext>
                  </a:extLst>
                </p:cNvPr>
                <p:cNvSpPr/>
                <p:nvPr/>
              </p:nvSpPr>
              <p:spPr>
                <a:xfrm>
                  <a:off x="3919541" y="1666872"/>
                  <a:ext cx="152400" cy="152400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9" name="Rounded Rectangle 15">
                  <a:extLst>
                    <a:ext uri="{FF2B5EF4-FFF2-40B4-BE49-F238E27FC236}">
                      <a16:creationId xmlns:a16="http://schemas.microsoft.com/office/drawing/2014/main" id="{72BF4929-A685-4FBE-9D64-2EDC5696E5FB}"/>
                    </a:ext>
                  </a:extLst>
                </p:cNvPr>
                <p:cNvSpPr/>
                <p:nvPr/>
              </p:nvSpPr>
              <p:spPr>
                <a:xfrm>
                  <a:off x="3957641" y="1390650"/>
                  <a:ext cx="76200" cy="381000"/>
                </a:xfrm>
                <a:prstGeom prst="roundRect">
                  <a:avLst>
                    <a:gd name="adj" fmla="val 38542"/>
                  </a:avLst>
                </a:prstGeom>
                <a:gradFill>
                  <a:gsLst>
                    <a:gs pos="2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bg1"/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99" name="Group 16">
                <a:extLst>
                  <a:ext uri="{FF2B5EF4-FFF2-40B4-BE49-F238E27FC236}">
                    <a16:creationId xmlns:a16="http://schemas.microsoft.com/office/drawing/2014/main" id="{F1A87AAF-4F41-46FC-8F03-BA4F5DF740A4}"/>
                  </a:ext>
                </a:extLst>
              </p:cNvPr>
              <p:cNvGrpSpPr/>
              <p:nvPr/>
            </p:nvGrpSpPr>
            <p:grpSpPr>
              <a:xfrm>
                <a:off x="4653917" y="1378744"/>
                <a:ext cx="152400" cy="428622"/>
                <a:chOff x="3919541" y="1390650"/>
                <a:chExt cx="152400" cy="428622"/>
              </a:xfrm>
            </p:grpSpPr>
            <p:sp>
              <p:nvSpPr>
                <p:cNvPr id="117" name="Oval 116">
                  <a:extLst>
                    <a:ext uri="{FF2B5EF4-FFF2-40B4-BE49-F238E27FC236}">
                      <a16:creationId xmlns:a16="http://schemas.microsoft.com/office/drawing/2014/main" id="{EF16BB38-E363-4198-9688-36B80175F06A}"/>
                    </a:ext>
                  </a:extLst>
                </p:cNvPr>
                <p:cNvSpPr/>
                <p:nvPr/>
              </p:nvSpPr>
              <p:spPr>
                <a:xfrm>
                  <a:off x="3919541" y="1666872"/>
                  <a:ext cx="152400" cy="152400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9" name="Rounded Rectangle 18">
                  <a:extLst>
                    <a:ext uri="{FF2B5EF4-FFF2-40B4-BE49-F238E27FC236}">
                      <a16:creationId xmlns:a16="http://schemas.microsoft.com/office/drawing/2014/main" id="{096900CF-E342-45DA-8177-23A4CA81F46E}"/>
                    </a:ext>
                  </a:extLst>
                </p:cNvPr>
                <p:cNvSpPr/>
                <p:nvPr/>
              </p:nvSpPr>
              <p:spPr>
                <a:xfrm>
                  <a:off x="3957641" y="1390650"/>
                  <a:ext cx="76200" cy="381000"/>
                </a:xfrm>
                <a:prstGeom prst="roundRect">
                  <a:avLst>
                    <a:gd name="adj" fmla="val 38542"/>
                  </a:avLst>
                </a:prstGeom>
                <a:gradFill>
                  <a:gsLst>
                    <a:gs pos="2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bg1"/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01" name="Group 19">
                <a:extLst>
                  <a:ext uri="{FF2B5EF4-FFF2-40B4-BE49-F238E27FC236}">
                    <a16:creationId xmlns:a16="http://schemas.microsoft.com/office/drawing/2014/main" id="{AF7D6DFB-9A6D-4EE8-842A-D0AF2D25C49E}"/>
                  </a:ext>
                </a:extLst>
              </p:cNvPr>
              <p:cNvGrpSpPr/>
              <p:nvPr/>
            </p:nvGrpSpPr>
            <p:grpSpPr>
              <a:xfrm>
                <a:off x="4898709" y="1378744"/>
                <a:ext cx="152400" cy="428622"/>
                <a:chOff x="3919541" y="1390650"/>
                <a:chExt cx="152400" cy="428622"/>
              </a:xfrm>
            </p:grpSpPr>
            <p:sp>
              <p:nvSpPr>
                <p:cNvPr id="115" name="Oval 114">
                  <a:extLst>
                    <a:ext uri="{FF2B5EF4-FFF2-40B4-BE49-F238E27FC236}">
                      <a16:creationId xmlns:a16="http://schemas.microsoft.com/office/drawing/2014/main" id="{512EFA81-4E2F-4FC2-9BFF-E700EFC75E8E}"/>
                    </a:ext>
                  </a:extLst>
                </p:cNvPr>
                <p:cNvSpPr/>
                <p:nvPr/>
              </p:nvSpPr>
              <p:spPr>
                <a:xfrm>
                  <a:off x="3919541" y="1666872"/>
                  <a:ext cx="152400" cy="152400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6" name="Rounded Rectangle 21">
                  <a:extLst>
                    <a:ext uri="{FF2B5EF4-FFF2-40B4-BE49-F238E27FC236}">
                      <a16:creationId xmlns:a16="http://schemas.microsoft.com/office/drawing/2014/main" id="{F4D179FE-61B3-40F1-B5AD-B57D6CDEE28F}"/>
                    </a:ext>
                  </a:extLst>
                </p:cNvPr>
                <p:cNvSpPr/>
                <p:nvPr/>
              </p:nvSpPr>
              <p:spPr>
                <a:xfrm>
                  <a:off x="3957641" y="1390650"/>
                  <a:ext cx="76200" cy="381000"/>
                </a:xfrm>
                <a:prstGeom prst="roundRect">
                  <a:avLst>
                    <a:gd name="adj" fmla="val 38542"/>
                  </a:avLst>
                </a:prstGeom>
                <a:gradFill>
                  <a:gsLst>
                    <a:gs pos="2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bg1"/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352A463E-BE69-4C7C-BF99-5BB5BFD6F2C7}"/>
                  </a:ext>
                </a:extLst>
              </p:cNvPr>
              <p:cNvGrpSpPr/>
              <p:nvPr/>
            </p:nvGrpSpPr>
            <p:grpSpPr>
              <a:xfrm>
                <a:off x="5143500" y="1378744"/>
                <a:ext cx="152400" cy="428622"/>
                <a:chOff x="3919541" y="1390650"/>
                <a:chExt cx="152400" cy="428622"/>
              </a:xfrm>
            </p:grpSpPr>
            <p:sp>
              <p:nvSpPr>
                <p:cNvPr id="113" name="Oval 112">
                  <a:extLst>
                    <a:ext uri="{FF2B5EF4-FFF2-40B4-BE49-F238E27FC236}">
                      <a16:creationId xmlns:a16="http://schemas.microsoft.com/office/drawing/2014/main" id="{C0ECC9A0-7A4F-45BC-8E9D-2BA5F01CD5CC}"/>
                    </a:ext>
                  </a:extLst>
                </p:cNvPr>
                <p:cNvSpPr/>
                <p:nvPr/>
              </p:nvSpPr>
              <p:spPr>
                <a:xfrm>
                  <a:off x="3919541" y="1666872"/>
                  <a:ext cx="152400" cy="152400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4" name="Rounded Rectangle 24">
                  <a:extLst>
                    <a:ext uri="{FF2B5EF4-FFF2-40B4-BE49-F238E27FC236}">
                      <a16:creationId xmlns:a16="http://schemas.microsoft.com/office/drawing/2014/main" id="{9FA3AA9F-8597-4C4A-9E27-04660F28F3FB}"/>
                    </a:ext>
                  </a:extLst>
                </p:cNvPr>
                <p:cNvSpPr/>
                <p:nvPr/>
              </p:nvSpPr>
              <p:spPr>
                <a:xfrm>
                  <a:off x="3957641" y="1390650"/>
                  <a:ext cx="76200" cy="381000"/>
                </a:xfrm>
                <a:prstGeom prst="roundRect">
                  <a:avLst>
                    <a:gd name="adj" fmla="val 38542"/>
                  </a:avLst>
                </a:prstGeom>
                <a:gradFill>
                  <a:gsLst>
                    <a:gs pos="2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bg1"/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1809AA05-2289-4944-BAFA-5531FF281711}"/>
              </a:ext>
            </a:extLst>
          </p:cNvPr>
          <p:cNvSpPr txBox="1"/>
          <p:nvPr/>
        </p:nvSpPr>
        <p:spPr>
          <a:xfrm>
            <a:off x="-354553" y="7755729"/>
            <a:ext cx="34506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Trebuchet MS" panose="020B0603020202020204" pitchFamily="34" charset="0"/>
              </a:rPr>
              <a:t>2016</a:t>
            </a:r>
            <a:endParaRPr lang="en-IN" sz="3000" dirty="0">
              <a:latin typeface="Trebuchet MS" panose="020B0603020202020204" pitchFamily="34" charset="0"/>
            </a:endParaRPr>
          </a:p>
        </p:txBody>
      </p:sp>
      <p:grpSp>
        <p:nvGrpSpPr>
          <p:cNvPr id="135" name="Group 87">
            <a:extLst>
              <a:ext uri="{FF2B5EF4-FFF2-40B4-BE49-F238E27FC236}">
                <a16:creationId xmlns:a16="http://schemas.microsoft.com/office/drawing/2014/main" id="{F97440F7-AE39-423F-8E82-E1C5FC741761}"/>
              </a:ext>
            </a:extLst>
          </p:cNvPr>
          <p:cNvGrpSpPr/>
          <p:nvPr/>
        </p:nvGrpSpPr>
        <p:grpSpPr>
          <a:xfrm>
            <a:off x="420803" y="1285768"/>
            <a:ext cx="1840706" cy="1061831"/>
            <a:chOff x="1073783" y="1305084"/>
            <a:chExt cx="2057400" cy="2333466"/>
          </a:xfrm>
        </p:grpSpPr>
        <p:sp>
          <p:nvSpPr>
            <p:cNvPr id="136" name="Round Same Side Corner Rectangle 4">
              <a:extLst>
                <a:ext uri="{FF2B5EF4-FFF2-40B4-BE49-F238E27FC236}">
                  <a16:creationId xmlns:a16="http://schemas.microsoft.com/office/drawing/2014/main" id="{7B41270F-5CAD-4B38-B36C-1BED45022870}"/>
                </a:ext>
              </a:extLst>
            </p:cNvPr>
            <p:cNvSpPr/>
            <p:nvPr/>
          </p:nvSpPr>
          <p:spPr>
            <a:xfrm>
              <a:off x="1073783" y="1504950"/>
              <a:ext cx="2057400" cy="609600"/>
            </a:xfrm>
            <a:prstGeom prst="round2SameRect">
              <a:avLst/>
            </a:prstGeom>
            <a:gradFill>
              <a:gsLst>
                <a:gs pos="200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7" name="Round Same Side Corner Rectangle 5">
              <a:extLst>
                <a:ext uri="{FF2B5EF4-FFF2-40B4-BE49-F238E27FC236}">
                  <a16:creationId xmlns:a16="http://schemas.microsoft.com/office/drawing/2014/main" id="{B1A43724-A6F8-48A4-814B-2173E66DBEE0}"/>
                </a:ext>
              </a:extLst>
            </p:cNvPr>
            <p:cNvSpPr/>
            <p:nvPr/>
          </p:nvSpPr>
          <p:spPr>
            <a:xfrm rot="10800000">
              <a:off x="1073783" y="2114550"/>
              <a:ext cx="2057400" cy="1524000"/>
            </a:xfrm>
            <a:prstGeom prst="round2SameRect">
              <a:avLst>
                <a:gd name="adj1" fmla="val 4584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8" name="Folded Corner 6">
              <a:extLst>
                <a:ext uri="{FF2B5EF4-FFF2-40B4-BE49-F238E27FC236}">
                  <a16:creationId xmlns:a16="http://schemas.microsoft.com/office/drawing/2014/main" id="{D7C37D52-30C8-4D9A-A1F1-EE4DBF954399}"/>
                </a:ext>
              </a:extLst>
            </p:cNvPr>
            <p:cNvSpPr/>
            <p:nvPr/>
          </p:nvSpPr>
          <p:spPr>
            <a:xfrm>
              <a:off x="1130933" y="2114550"/>
              <a:ext cx="1958339" cy="1447800"/>
            </a:xfrm>
            <a:prstGeom prst="foldedCorner">
              <a:avLst>
                <a:gd name="adj" fmla="val 3504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sx="98000" sy="98000" algn="tl" rotWithShape="0">
                <a:schemeClr val="tx1">
                  <a:lumMod val="75000"/>
                  <a:lumOff val="25000"/>
                  <a:alpha val="8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39" name="Group 25">
              <a:extLst>
                <a:ext uri="{FF2B5EF4-FFF2-40B4-BE49-F238E27FC236}">
                  <a16:creationId xmlns:a16="http://schemas.microsoft.com/office/drawing/2014/main" id="{36C8B460-58EE-4D23-9A82-D1ED20F3465F}"/>
                </a:ext>
              </a:extLst>
            </p:cNvPr>
            <p:cNvGrpSpPr/>
            <p:nvPr/>
          </p:nvGrpSpPr>
          <p:grpSpPr>
            <a:xfrm>
              <a:off x="1418274" y="1305084"/>
              <a:ext cx="1376359" cy="428622"/>
              <a:chOff x="3919541" y="1378744"/>
              <a:chExt cx="1376359" cy="428622"/>
            </a:xfrm>
          </p:grpSpPr>
          <p:grpSp>
            <p:nvGrpSpPr>
              <p:cNvPr id="140" name="Group 9">
                <a:extLst>
                  <a:ext uri="{FF2B5EF4-FFF2-40B4-BE49-F238E27FC236}">
                    <a16:creationId xmlns:a16="http://schemas.microsoft.com/office/drawing/2014/main" id="{D972A3FF-6498-45AA-B7BD-8D6724857D0C}"/>
                  </a:ext>
                </a:extLst>
              </p:cNvPr>
              <p:cNvGrpSpPr/>
              <p:nvPr/>
            </p:nvGrpSpPr>
            <p:grpSpPr>
              <a:xfrm>
                <a:off x="3919541" y="1378744"/>
                <a:ext cx="152400" cy="428622"/>
                <a:chOff x="3919541" y="1390650"/>
                <a:chExt cx="152400" cy="428622"/>
              </a:xfrm>
            </p:grpSpPr>
            <p:sp>
              <p:nvSpPr>
                <p:cNvPr id="156" name="Oval 155">
                  <a:extLst>
                    <a:ext uri="{FF2B5EF4-FFF2-40B4-BE49-F238E27FC236}">
                      <a16:creationId xmlns:a16="http://schemas.microsoft.com/office/drawing/2014/main" id="{34F9B5AD-41E3-468F-9502-9D857BF8EC17}"/>
                    </a:ext>
                  </a:extLst>
                </p:cNvPr>
                <p:cNvSpPr/>
                <p:nvPr/>
              </p:nvSpPr>
              <p:spPr>
                <a:xfrm>
                  <a:off x="3919541" y="1666872"/>
                  <a:ext cx="152400" cy="152400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7" name="Rounded Rectangle 7">
                  <a:extLst>
                    <a:ext uri="{FF2B5EF4-FFF2-40B4-BE49-F238E27FC236}">
                      <a16:creationId xmlns:a16="http://schemas.microsoft.com/office/drawing/2014/main" id="{AD5E7851-6E95-476A-8B9E-ECBF80C9EC53}"/>
                    </a:ext>
                  </a:extLst>
                </p:cNvPr>
                <p:cNvSpPr/>
                <p:nvPr/>
              </p:nvSpPr>
              <p:spPr>
                <a:xfrm>
                  <a:off x="3957641" y="1390650"/>
                  <a:ext cx="76200" cy="381000"/>
                </a:xfrm>
                <a:prstGeom prst="roundRect">
                  <a:avLst>
                    <a:gd name="adj" fmla="val 38542"/>
                  </a:avLst>
                </a:prstGeom>
                <a:gradFill>
                  <a:gsLst>
                    <a:gs pos="2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bg1"/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41" name="Group 10">
                <a:extLst>
                  <a:ext uri="{FF2B5EF4-FFF2-40B4-BE49-F238E27FC236}">
                    <a16:creationId xmlns:a16="http://schemas.microsoft.com/office/drawing/2014/main" id="{FE99FD74-62B4-441C-A605-DF563167BDA6}"/>
                  </a:ext>
                </a:extLst>
              </p:cNvPr>
              <p:cNvGrpSpPr/>
              <p:nvPr/>
            </p:nvGrpSpPr>
            <p:grpSpPr>
              <a:xfrm>
                <a:off x="4164333" y="1378744"/>
                <a:ext cx="152400" cy="428622"/>
                <a:chOff x="3919541" y="1390650"/>
                <a:chExt cx="152400" cy="428622"/>
              </a:xfrm>
            </p:grpSpPr>
            <p:sp>
              <p:nvSpPr>
                <p:cNvPr id="154" name="Oval 153">
                  <a:extLst>
                    <a:ext uri="{FF2B5EF4-FFF2-40B4-BE49-F238E27FC236}">
                      <a16:creationId xmlns:a16="http://schemas.microsoft.com/office/drawing/2014/main" id="{D2E672DE-5ADF-40E4-8073-979E6E3EFDF9}"/>
                    </a:ext>
                  </a:extLst>
                </p:cNvPr>
                <p:cNvSpPr/>
                <p:nvPr/>
              </p:nvSpPr>
              <p:spPr>
                <a:xfrm>
                  <a:off x="3919541" y="1666872"/>
                  <a:ext cx="152400" cy="152400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5" name="Rounded Rectangle 12">
                  <a:extLst>
                    <a:ext uri="{FF2B5EF4-FFF2-40B4-BE49-F238E27FC236}">
                      <a16:creationId xmlns:a16="http://schemas.microsoft.com/office/drawing/2014/main" id="{DDE49A3C-BE53-49DD-9446-065ED88676B0}"/>
                    </a:ext>
                  </a:extLst>
                </p:cNvPr>
                <p:cNvSpPr/>
                <p:nvPr/>
              </p:nvSpPr>
              <p:spPr>
                <a:xfrm>
                  <a:off x="3957641" y="1390650"/>
                  <a:ext cx="76200" cy="381000"/>
                </a:xfrm>
                <a:prstGeom prst="roundRect">
                  <a:avLst>
                    <a:gd name="adj" fmla="val 38542"/>
                  </a:avLst>
                </a:prstGeom>
                <a:gradFill>
                  <a:gsLst>
                    <a:gs pos="2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bg1"/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42" name="Group 13">
                <a:extLst>
                  <a:ext uri="{FF2B5EF4-FFF2-40B4-BE49-F238E27FC236}">
                    <a16:creationId xmlns:a16="http://schemas.microsoft.com/office/drawing/2014/main" id="{E8D27065-11D3-4370-879C-B37632A6A15E}"/>
                  </a:ext>
                </a:extLst>
              </p:cNvPr>
              <p:cNvGrpSpPr/>
              <p:nvPr/>
            </p:nvGrpSpPr>
            <p:grpSpPr>
              <a:xfrm>
                <a:off x="4409125" y="1378744"/>
                <a:ext cx="152400" cy="428622"/>
                <a:chOff x="3919541" y="1390650"/>
                <a:chExt cx="152400" cy="428622"/>
              </a:xfrm>
            </p:grpSpPr>
            <p:sp>
              <p:nvSpPr>
                <p:cNvPr id="152" name="Oval 151">
                  <a:extLst>
                    <a:ext uri="{FF2B5EF4-FFF2-40B4-BE49-F238E27FC236}">
                      <a16:creationId xmlns:a16="http://schemas.microsoft.com/office/drawing/2014/main" id="{697514DF-C8F3-4C99-8A62-28A037567C26}"/>
                    </a:ext>
                  </a:extLst>
                </p:cNvPr>
                <p:cNvSpPr/>
                <p:nvPr/>
              </p:nvSpPr>
              <p:spPr>
                <a:xfrm>
                  <a:off x="3919541" y="1666872"/>
                  <a:ext cx="152400" cy="152400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3" name="Rounded Rectangle 15">
                  <a:extLst>
                    <a:ext uri="{FF2B5EF4-FFF2-40B4-BE49-F238E27FC236}">
                      <a16:creationId xmlns:a16="http://schemas.microsoft.com/office/drawing/2014/main" id="{EEEEC579-F5BC-4E9D-B288-F0CCCBE723D1}"/>
                    </a:ext>
                  </a:extLst>
                </p:cNvPr>
                <p:cNvSpPr/>
                <p:nvPr/>
              </p:nvSpPr>
              <p:spPr>
                <a:xfrm>
                  <a:off x="3957641" y="1390650"/>
                  <a:ext cx="76200" cy="381000"/>
                </a:xfrm>
                <a:prstGeom prst="roundRect">
                  <a:avLst>
                    <a:gd name="adj" fmla="val 38542"/>
                  </a:avLst>
                </a:prstGeom>
                <a:gradFill>
                  <a:gsLst>
                    <a:gs pos="2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bg1"/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43" name="Group 16">
                <a:extLst>
                  <a:ext uri="{FF2B5EF4-FFF2-40B4-BE49-F238E27FC236}">
                    <a16:creationId xmlns:a16="http://schemas.microsoft.com/office/drawing/2014/main" id="{A76EF21C-9F5F-475C-93EF-F42D9874DBFA}"/>
                  </a:ext>
                </a:extLst>
              </p:cNvPr>
              <p:cNvGrpSpPr/>
              <p:nvPr/>
            </p:nvGrpSpPr>
            <p:grpSpPr>
              <a:xfrm>
                <a:off x="4653917" y="1378744"/>
                <a:ext cx="152400" cy="428622"/>
                <a:chOff x="3919541" y="1390650"/>
                <a:chExt cx="152400" cy="428622"/>
              </a:xfrm>
            </p:grpSpPr>
            <p:sp>
              <p:nvSpPr>
                <p:cNvPr id="150" name="Oval 149">
                  <a:extLst>
                    <a:ext uri="{FF2B5EF4-FFF2-40B4-BE49-F238E27FC236}">
                      <a16:creationId xmlns:a16="http://schemas.microsoft.com/office/drawing/2014/main" id="{0BD4BA0E-C98B-4878-9C94-F87603A58D58}"/>
                    </a:ext>
                  </a:extLst>
                </p:cNvPr>
                <p:cNvSpPr/>
                <p:nvPr/>
              </p:nvSpPr>
              <p:spPr>
                <a:xfrm>
                  <a:off x="3919541" y="1666872"/>
                  <a:ext cx="152400" cy="152400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1" name="Rounded Rectangle 18">
                  <a:extLst>
                    <a:ext uri="{FF2B5EF4-FFF2-40B4-BE49-F238E27FC236}">
                      <a16:creationId xmlns:a16="http://schemas.microsoft.com/office/drawing/2014/main" id="{20FEAB81-D32C-4B67-9CBA-C8998917A639}"/>
                    </a:ext>
                  </a:extLst>
                </p:cNvPr>
                <p:cNvSpPr/>
                <p:nvPr/>
              </p:nvSpPr>
              <p:spPr>
                <a:xfrm>
                  <a:off x="3957641" y="1390650"/>
                  <a:ext cx="76200" cy="381000"/>
                </a:xfrm>
                <a:prstGeom prst="roundRect">
                  <a:avLst>
                    <a:gd name="adj" fmla="val 38542"/>
                  </a:avLst>
                </a:prstGeom>
                <a:gradFill>
                  <a:gsLst>
                    <a:gs pos="2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bg1"/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44" name="Group 19">
                <a:extLst>
                  <a:ext uri="{FF2B5EF4-FFF2-40B4-BE49-F238E27FC236}">
                    <a16:creationId xmlns:a16="http://schemas.microsoft.com/office/drawing/2014/main" id="{6981D14F-DB83-42D8-8E4C-D46849317211}"/>
                  </a:ext>
                </a:extLst>
              </p:cNvPr>
              <p:cNvGrpSpPr/>
              <p:nvPr/>
            </p:nvGrpSpPr>
            <p:grpSpPr>
              <a:xfrm>
                <a:off x="4898709" y="1378744"/>
                <a:ext cx="152400" cy="428622"/>
                <a:chOff x="3919541" y="1390650"/>
                <a:chExt cx="152400" cy="428622"/>
              </a:xfrm>
            </p:grpSpPr>
            <p:sp>
              <p:nvSpPr>
                <p:cNvPr id="148" name="Oval 147">
                  <a:extLst>
                    <a:ext uri="{FF2B5EF4-FFF2-40B4-BE49-F238E27FC236}">
                      <a16:creationId xmlns:a16="http://schemas.microsoft.com/office/drawing/2014/main" id="{E6F69A9E-BD96-441C-BBD3-76E4B8303843}"/>
                    </a:ext>
                  </a:extLst>
                </p:cNvPr>
                <p:cNvSpPr/>
                <p:nvPr/>
              </p:nvSpPr>
              <p:spPr>
                <a:xfrm>
                  <a:off x="3919541" y="1666872"/>
                  <a:ext cx="152400" cy="152400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9" name="Rounded Rectangle 21">
                  <a:extLst>
                    <a:ext uri="{FF2B5EF4-FFF2-40B4-BE49-F238E27FC236}">
                      <a16:creationId xmlns:a16="http://schemas.microsoft.com/office/drawing/2014/main" id="{3BADF868-9CD8-4979-A70D-5FDDC7B1F312}"/>
                    </a:ext>
                  </a:extLst>
                </p:cNvPr>
                <p:cNvSpPr/>
                <p:nvPr/>
              </p:nvSpPr>
              <p:spPr>
                <a:xfrm>
                  <a:off x="3957641" y="1390650"/>
                  <a:ext cx="76200" cy="381000"/>
                </a:xfrm>
                <a:prstGeom prst="roundRect">
                  <a:avLst>
                    <a:gd name="adj" fmla="val 38542"/>
                  </a:avLst>
                </a:prstGeom>
                <a:gradFill>
                  <a:gsLst>
                    <a:gs pos="2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bg1"/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45" name="Group 144">
                <a:extLst>
                  <a:ext uri="{FF2B5EF4-FFF2-40B4-BE49-F238E27FC236}">
                    <a16:creationId xmlns:a16="http://schemas.microsoft.com/office/drawing/2014/main" id="{67EDB513-C662-4E58-BF87-447954B5C884}"/>
                  </a:ext>
                </a:extLst>
              </p:cNvPr>
              <p:cNvGrpSpPr/>
              <p:nvPr/>
            </p:nvGrpSpPr>
            <p:grpSpPr>
              <a:xfrm>
                <a:off x="5143500" y="1378744"/>
                <a:ext cx="152400" cy="428622"/>
                <a:chOff x="3919541" y="1390650"/>
                <a:chExt cx="152400" cy="428622"/>
              </a:xfrm>
            </p:grpSpPr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2DC82513-1DA5-4919-B874-9730F0918C44}"/>
                    </a:ext>
                  </a:extLst>
                </p:cNvPr>
                <p:cNvSpPr/>
                <p:nvPr/>
              </p:nvSpPr>
              <p:spPr>
                <a:xfrm>
                  <a:off x="3919541" y="1666872"/>
                  <a:ext cx="152400" cy="152400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7" name="Rounded Rectangle 24">
                  <a:extLst>
                    <a:ext uri="{FF2B5EF4-FFF2-40B4-BE49-F238E27FC236}">
                      <a16:creationId xmlns:a16="http://schemas.microsoft.com/office/drawing/2014/main" id="{9870A4D0-F490-47B0-9228-47F8C3B4AC77}"/>
                    </a:ext>
                  </a:extLst>
                </p:cNvPr>
                <p:cNvSpPr/>
                <p:nvPr/>
              </p:nvSpPr>
              <p:spPr>
                <a:xfrm>
                  <a:off x="3957641" y="1390650"/>
                  <a:ext cx="76200" cy="381000"/>
                </a:xfrm>
                <a:prstGeom prst="roundRect">
                  <a:avLst>
                    <a:gd name="adj" fmla="val 38542"/>
                  </a:avLst>
                </a:prstGeom>
                <a:gradFill>
                  <a:gsLst>
                    <a:gs pos="2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bg1"/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sp>
        <p:nvSpPr>
          <p:cNvPr id="158" name="TextBox 157">
            <a:extLst>
              <a:ext uri="{FF2B5EF4-FFF2-40B4-BE49-F238E27FC236}">
                <a16:creationId xmlns:a16="http://schemas.microsoft.com/office/drawing/2014/main" id="{7FB9C98E-45DA-49E1-930F-1C5AF3859067}"/>
              </a:ext>
            </a:extLst>
          </p:cNvPr>
          <p:cNvSpPr txBox="1"/>
          <p:nvPr/>
        </p:nvSpPr>
        <p:spPr>
          <a:xfrm>
            <a:off x="-395080" y="1675211"/>
            <a:ext cx="34506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Trebuchet MS" panose="020B0603020202020204" pitchFamily="34" charset="0"/>
              </a:rPr>
              <a:t>2025</a:t>
            </a:r>
            <a:endParaRPr lang="en-IN" sz="3000" dirty="0">
              <a:latin typeface="Trebuchet MS" panose="020B0603020202020204" pitchFamily="34" charset="0"/>
            </a:endParaRPr>
          </a:p>
        </p:txBody>
      </p:sp>
      <p:sp>
        <p:nvSpPr>
          <p:cNvPr id="159" name="Rounded Rectangle 24">
            <a:extLst>
              <a:ext uri="{FF2B5EF4-FFF2-40B4-BE49-F238E27FC236}">
                <a16:creationId xmlns:a16="http://schemas.microsoft.com/office/drawing/2014/main" id="{1DDBD618-63CA-4782-AF5F-17E26E9298D5}"/>
              </a:ext>
            </a:extLst>
          </p:cNvPr>
          <p:cNvSpPr/>
          <p:nvPr/>
        </p:nvSpPr>
        <p:spPr bwMode="auto">
          <a:xfrm>
            <a:off x="2218295" y="9006605"/>
            <a:ext cx="2160000" cy="663437"/>
          </a:xfrm>
          <a:prstGeom prst="roundRect">
            <a:avLst/>
          </a:prstGeom>
          <a:solidFill>
            <a:srgbClr val="237DB9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rtlCol="0" anchor="t" anchorCtr="0" compatLnSpc="1">
            <a:prstTxWarp prst="textNoShape">
              <a:avLst/>
            </a:prstTxWarp>
          </a:bodyPr>
          <a:lstStyle/>
          <a:p>
            <a:pPr algn="ctr" defTabSz="1547439">
              <a:buClrTx/>
              <a:defRPr/>
            </a:pPr>
            <a:r>
              <a:rPr lang="en-US" sz="36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Startups</a:t>
            </a:r>
          </a:p>
        </p:txBody>
      </p:sp>
      <p:sp>
        <p:nvSpPr>
          <p:cNvPr id="161" name="Rounded Rectangle 24">
            <a:extLst>
              <a:ext uri="{FF2B5EF4-FFF2-40B4-BE49-F238E27FC236}">
                <a16:creationId xmlns:a16="http://schemas.microsoft.com/office/drawing/2014/main" id="{C8AD8540-20FC-471F-9EAD-4DA0E8CA28D0}"/>
              </a:ext>
            </a:extLst>
          </p:cNvPr>
          <p:cNvSpPr/>
          <p:nvPr/>
        </p:nvSpPr>
        <p:spPr bwMode="auto">
          <a:xfrm>
            <a:off x="7538759" y="9006605"/>
            <a:ext cx="2160000" cy="664200"/>
          </a:xfrm>
          <a:prstGeom prst="roundRect">
            <a:avLst/>
          </a:prstGeom>
          <a:solidFill>
            <a:srgbClr val="15AA96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rtlCol="0" anchor="t" anchorCtr="0" compatLnSpc="1">
            <a:prstTxWarp prst="textNoShape">
              <a:avLst/>
            </a:prstTxWarp>
          </a:bodyPr>
          <a:lstStyle/>
          <a:p>
            <a:pPr algn="ctr" defTabSz="1547439">
              <a:buClrTx/>
              <a:defRPr/>
            </a:pPr>
            <a:r>
              <a:rPr lang="en-US" sz="36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Investors</a:t>
            </a:r>
          </a:p>
        </p:txBody>
      </p:sp>
      <p:pic>
        <p:nvPicPr>
          <p:cNvPr id="165" name="Graphic 164" descr="Rocket with solid fill">
            <a:extLst>
              <a:ext uri="{FF2B5EF4-FFF2-40B4-BE49-F238E27FC236}">
                <a16:creationId xmlns:a16="http://schemas.microsoft.com/office/drawing/2014/main" id="{B5210C57-8113-40CB-B7D0-E63C94F2CA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897529" y="8041632"/>
            <a:ext cx="432000" cy="432000"/>
          </a:xfrm>
          <a:prstGeom prst="rect">
            <a:avLst/>
          </a:prstGeom>
        </p:spPr>
      </p:pic>
      <p:pic>
        <p:nvPicPr>
          <p:cNvPr id="166" name="Graphic 165" descr="Rocket with solid fill">
            <a:extLst>
              <a:ext uri="{FF2B5EF4-FFF2-40B4-BE49-F238E27FC236}">
                <a16:creationId xmlns:a16="http://schemas.microsoft.com/office/drawing/2014/main" id="{C6797FAB-B78B-47D8-87F4-2A676BE9F3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897529" y="6300474"/>
            <a:ext cx="432000" cy="432000"/>
          </a:xfrm>
          <a:prstGeom prst="rect">
            <a:avLst/>
          </a:prstGeom>
        </p:spPr>
      </p:pic>
      <p:pic>
        <p:nvPicPr>
          <p:cNvPr id="167" name="Graphic 166" descr="Rocket with solid fill">
            <a:extLst>
              <a:ext uri="{FF2B5EF4-FFF2-40B4-BE49-F238E27FC236}">
                <a16:creationId xmlns:a16="http://schemas.microsoft.com/office/drawing/2014/main" id="{0A46C87B-2EDA-4A09-8247-1AAC2F59F9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897529" y="5720088"/>
            <a:ext cx="432000" cy="432000"/>
          </a:xfrm>
          <a:prstGeom prst="rect">
            <a:avLst/>
          </a:prstGeom>
        </p:spPr>
      </p:pic>
      <p:pic>
        <p:nvPicPr>
          <p:cNvPr id="168" name="Graphic 167" descr="Rocket with solid fill">
            <a:extLst>
              <a:ext uri="{FF2B5EF4-FFF2-40B4-BE49-F238E27FC236}">
                <a16:creationId xmlns:a16="http://schemas.microsoft.com/office/drawing/2014/main" id="{E73BCA41-2630-4D06-9F47-05A4C2BA9F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897529" y="7461246"/>
            <a:ext cx="432000" cy="432000"/>
          </a:xfrm>
          <a:prstGeom prst="rect">
            <a:avLst/>
          </a:prstGeom>
        </p:spPr>
      </p:pic>
      <p:pic>
        <p:nvPicPr>
          <p:cNvPr id="169" name="Graphic 168" descr="Rocket with solid fill">
            <a:extLst>
              <a:ext uri="{FF2B5EF4-FFF2-40B4-BE49-F238E27FC236}">
                <a16:creationId xmlns:a16="http://schemas.microsoft.com/office/drawing/2014/main" id="{6753D344-6CF6-4DBF-B6D2-ECA7D38A8B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897529" y="4559316"/>
            <a:ext cx="432000" cy="432000"/>
          </a:xfrm>
          <a:prstGeom prst="rect">
            <a:avLst/>
          </a:prstGeom>
        </p:spPr>
      </p:pic>
      <p:pic>
        <p:nvPicPr>
          <p:cNvPr id="170" name="Graphic 169" descr="Rocket with solid fill">
            <a:extLst>
              <a:ext uri="{FF2B5EF4-FFF2-40B4-BE49-F238E27FC236}">
                <a16:creationId xmlns:a16="http://schemas.microsoft.com/office/drawing/2014/main" id="{A09230FA-FF81-44F9-A3C8-E1A84D391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897529" y="6880860"/>
            <a:ext cx="432000" cy="432000"/>
          </a:xfrm>
          <a:prstGeom prst="rect">
            <a:avLst/>
          </a:prstGeom>
        </p:spPr>
      </p:pic>
      <p:pic>
        <p:nvPicPr>
          <p:cNvPr id="171" name="Graphic 170" descr="Rocket with solid fill">
            <a:extLst>
              <a:ext uri="{FF2B5EF4-FFF2-40B4-BE49-F238E27FC236}">
                <a16:creationId xmlns:a16="http://schemas.microsoft.com/office/drawing/2014/main" id="{BAB6D25E-0078-4117-B052-5A03B01FF4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897529" y="3978930"/>
            <a:ext cx="432000" cy="432000"/>
          </a:xfrm>
          <a:prstGeom prst="rect">
            <a:avLst/>
          </a:prstGeom>
        </p:spPr>
      </p:pic>
      <p:pic>
        <p:nvPicPr>
          <p:cNvPr id="172" name="Graphic 171" descr="Rocket with solid fill">
            <a:extLst>
              <a:ext uri="{FF2B5EF4-FFF2-40B4-BE49-F238E27FC236}">
                <a16:creationId xmlns:a16="http://schemas.microsoft.com/office/drawing/2014/main" id="{110CC7CA-8114-4E3C-B794-27677525A4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897529" y="8622012"/>
            <a:ext cx="432000" cy="432000"/>
          </a:xfrm>
          <a:prstGeom prst="rect">
            <a:avLst/>
          </a:prstGeom>
        </p:spPr>
      </p:pic>
      <p:pic>
        <p:nvPicPr>
          <p:cNvPr id="173" name="Graphic 172" descr="Rocket with solid fill">
            <a:extLst>
              <a:ext uri="{FF2B5EF4-FFF2-40B4-BE49-F238E27FC236}">
                <a16:creationId xmlns:a16="http://schemas.microsoft.com/office/drawing/2014/main" id="{9F0B49BC-69C6-48D6-8506-0C563DC353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897529" y="3398544"/>
            <a:ext cx="432000" cy="432000"/>
          </a:xfrm>
          <a:prstGeom prst="rect">
            <a:avLst/>
          </a:prstGeom>
        </p:spPr>
      </p:pic>
      <p:pic>
        <p:nvPicPr>
          <p:cNvPr id="174" name="Graphic 173" descr="Rocket with solid fill">
            <a:extLst>
              <a:ext uri="{FF2B5EF4-FFF2-40B4-BE49-F238E27FC236}">
                <a16:creationId xmlns:a16="http://schemas.microsoft.com/office/drawing/2014/main" id="{A23B14AE-33E6-4C43-92A1-6A577E173B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897529" y="2818158"/>
            <a:ext cx="432000" cy="432000"/>
          </a:xfrm>
          <a:prstGeom prst="rect">
            <a:avLst/>
          </a:prstGeom>
        </p:spPr>
      </p:pic>
      <p:sp>
        <p:nvSpPr>
          <p:cNvPr id="226" name="TextBox 225">
            <a:extLst>
              <a:ext uri="{FF2B5EF4-FFF2-40B4-BE49-F238E27FC236}">
                <a16:creationId xmlns:a16="http://schemas.microsoft.com/office/drawing/2014/main" id="{1E3E1241-7F3C-42F0-97A8-B0A785179812}"/>
              </a:ext>
            </a:extLst>
          </p:cNvPr>
          <p:cNvSpPr txBox="1"/>
          <p:nvPr/>
        </p:nvSpPr>
        <p:spPr>
          <a:xfrm>
            <a:off x="2661559" y="504407"/>
            <a:ext cx="1188227" cy="692497"/>
          </a:xfrm>
          <a:prstGeom prst="rect">
            <a:avLst/>
          </a:prstGeom>
          <a:noFill/>
        </p:spPr>
        <p:txBody>
          <a:bodyPr wrap="square" lIns="137160" tIns="68580" rIns="137160" bIns="68580" rtlCol="0" anchor="t">
            <a:spAutoFit/>
          </a:bodyPr>
          <a:lstStyle/>
          <a:p>
            <a:pPr algn="ctr"/>
            <a:r>
              <a:rPr lang="en-US" sz="3600" b="1">
                <a:solidFill>
                  <a:srgbClr val="237DB9"/>
                </a:solidFill>
                <a:latin typeface="Calibri"/>
                <a:cs typeface="Calibri"/>
              </a:rPr>
              <a:t>14x</a:t>
            </a:r>
            <a:endParaRPr lang="en-IN" sz="3600" b="1">
              <a:solidFill>
                <a:srgbClr val="237DB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id="{F68653AE-DF7A-4B50-B9CA-61443BC2B853}"/>
              </a:ext>
            </a:extLst>
          </p:cNvPr>
          <p:cNvSpPr txBox="1"/>
          <p:nvPr/>
        </p:nvSpPr>
        <p:spPr>
          <a:xfrm>
            <a:off x="7506286" y="2353121"/>
            <a:ext cx="11882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15AA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13x</a:t>
            </a:r>
            <a:endParaRPr lang="en-IN" sz="3600" b="1" dirty="0">
              <a:solidFill>
                <a:srgbClr val="15AA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DEBA6A7E-797A-46EE-9697-05FDBD97A137}"/>
              </a:ext>
            </a:extLst>
          </p:cNvPr>
          <p:cNvSpPr txBox="1"/>
          <p:nvPr/>
        </p:nvSpPr>
        <p:spPr>
          <a:xfrm>
            <a:off x="3410779" y="1148659"/>
            <a:ext cx="1367834" cy="507831"/>
          </a:xfrm>
          <a:prstGeom prst="rect">
            <a:avLst/>
          </a:prstGeom>
          <a:noFill/>
        </p:spPr>
        <p:txBody>
          <a:bodyPr wrap="square" lIns="137160" tIns="68580" rIns="137160" bIns="68580" rtlCol="0" anchor="t">
            <a:spAutoFit/>
          </a:bodyPr>
          <a:lstStyle/>
          <a:p>
            <a:r>
              <a:rPr lang="en-US" sz="2400" b="1" dirty="0">
                <a:solidFill>
                  <a:srgbClr val="237DB9"/>
                </a:solidFill>
                <a:latin typeface="Calibri"/>
                <a:cs typeface="Calibri"/>
              </a:rPr>
              <a:t>159000+</a:t>
            </a:r>
            <a:endParaRPr lang="en-IN" sz="2400" b="1" dirty="0">
              <a:solidFill>
                <a:srgbClr val="237DB9"/>
              </a:solidFill>
              <a:latin typeface="Calibri"/>
              <a:cs typeface="Calibri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5751DF65-FE41-4212-AD80-3EAADC278168}"/>
              </a:ext>
            </a:extLst>
          </p:cNvPr>
          <p:cNvSpPr txBox="1"/>
          <p:nvPr/>
        </p:nvSpPr>
        <p:spPr>
          <a:xfrm>
            <a:off x="3285974" y="8490803"/>
            <a:ext cx="118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37D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500</a:t>
            </a:r>
            <a:endParaRPr lang="en-IN" sz="2400" b="1" dirty="0">
              <a:solidFill>
                <a:srgbClr val="237DB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D81E9763-6CBD-4A9E-A1BA-5A7CB5132619}"/>
              </a:ext>
            </a:extLst>
          </p:cNvPr>
          <p:cNvSpPr txBox="1"/>
          <p:nvPr/>
        </p:nvSpPr>
        <p:spPr>
          <a:xfrm>
            <a:off x="8209240" y="3076849"/>
            <a:ext cx="1367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5AA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6500+</a:t>
            </a:r>
            <a:endParaRPr lang="en-IN" sz="2400" b="1" dirty="0">
              <a:solidFill>
                <a:srgbClr val="15AA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530693C3-653E-4E45-B827-B83FAF8D1E0F}"/>
              </a:ext>
            </a:extLst>
          </p:cNvPr>
          <p:cNvSpPr txBox="1"/>
          <p:nvPr/>
        </p:nvSpPr>
        <p:spPr>
          <a:xfrm>
            <a:off x="8209240" y="8496230"/>
            <a:ext cx="118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15AA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490</a:t>
            </a:r>
            <a:endParaRPr lang="en-IN" sz="2400" b="1">
              <a:solidFill>
                <a:srgbClr val="15AA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E81C21B5-1E42-4EB2-895F-5C4293DB635C}"/>
              </a:ext>
            </a:extLst>
          </p:cNvPr>
          <p:cNvSpPr txBox="1"/>
          <p:nvPr/>
        </p:nvSpPr>
        <p:spPr>
          <a:xfrm>
            <a:off x="10814930" y="3981214"/>
            <a:ext cx="1367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4A99D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$ 155 bn</a:t>
            </a:r>
            <a:endParaRPr lang="en-IN" sz="2400" b="1" dirty="0">
              <a:solidFill>
                <a:srgbClr val="4A99D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3DC197EA-D1D2-4CCB-B6D6-22A0ECB2604F}"/>
              </a:ext>
            </a:extLst>
          </p:cNvPr>
          <p:cNvSpPr txBox="1"/>
          <p:nvPr/>
        </p:nvSpPr>
        <p:spPr>
          <a:xfrm>
            <a:off x="10859527" y="8502076"/>
            <a:ext cx="1420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4A99D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$ 8 bn</a:t>
            </a:r>
            <a:endParaRPr lang="en-IN" sz="2400" b="1">
              <a:solidFill>
                <a:srgbClr val="4A99D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5" name="Graphic 184" descr="Piggy Bank with solid fill">
            <a:extLst>
              <a:ext uri="{FF2B5EF4-FFF2-40B4-BE49-F238E27FC236}">
                <a16:creationId xmlns:a16="http://schemas.microsoft.com/office/drawing/2014/main" id="{B1C95CA4-380E-40FE-92FE-FA5A5CD1B0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92172" y="4538183"/>
            <a:ext cx="599400" cy="599400"/>
          </a:xfrm>
          <a:prstGeom prst="rect">
            <a:avLst/>
          </a:prstGeom>
        </p:spPr>
      </p:pic>
      <p:sp>
        <p:nvSpPr>
          <p:cNvPr id="122" name="Rounded Rectangle 24">
            <a:extLst>
              <a:ext uri="{FF2B5EF4-FFF2-40B4-BE49-F238E27FC236}">
                <a16:creationId xmlns:a16="http://schemas.microsoft.com/office/drawing/2014/main" id="{DCC2EF5B-5527-404F-BBDF-7974B9993A1E}"/>
              </a:ext>
            </a:extLst>
          </p:cNvPr>
          <p:cNvSpPr/>
          <p:nvPr/>
        </p:nvSpPr>
        <p:spPr bwMode="auto">
          <a:xfrm>
            <a:off x="12906111" y="8970585"/>
            <a:ext cx="2160000" cy="664200"/>
          </a:xfrm>
          <a:prstGeom prst="roundRect">
            <a:avLst/>
          </a:prstGeom>
          <a:solidFill>
            <a:srgbClr val="00B5DD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rtlCol="0" anchor="t" anchorCtr="0" compatLnSpc="1">
            <a:prstTxWarp prst="textNoShape">
              <a:avLst/>
            </a:prstTxWarp>
          </a:bodyPr>
          <a:lstStyle/>
          <a:p>
            <a:pPr algn="ctr" defTabSz="1547439">
              <a:buClrTx/>
              <a:defRPr/>
            </a:pPr>
            <a:r>
              <a:rPr lang="en-US" sz="33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Incubators</a:t>
            </a:r>
          </a:p>
        </p:txBody>
      </p:sp>
      <p:pic>
        <p:nvPicPr>
          <p:cNvPr id="123" name="Graphic 122" descr="Bank with solid fill">
            <a:extLst>
              <a:ext uri="{FF2B5EF4-FFF2-40B4-BE49-F238E27FC236}">
                <a16:creationId xmlns:a16="http://schemas.microsoft.com/office/drawing/2014/main" id="{D04ECCDF-5804-4F46-9CC4-E02D2C13C0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053263" y="8341892"/>
            <a:ext cx="599400" cy="599400"/>
          </a:xfrm>
          <a:prstGeom prst="rect">
            <a:avLst/>
          </a:prstGeom>
        </p:spPr>
      </p:pic>
      <p:pic>
        <p:nvPicPr>
          <p:cNvPr id="126" name="Graphic 125" descr="Bank with solid fill">
            <a:extLst>
              <a:ext uri="{FF2B5EF4-FFF2-40B4-BE49-F238E27FC236}">
                <a16:creationId xmlns:a16="http://schemas.microsoft.com/office/drawing/2014/main" id="{5B3A51AF-526B-4B30-8268-E359498F9E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053263" y="7687737"/>
            <a:ext cx="599400" cy="599400"/>
          </a:xfrm>
          <a:prstGeom prst="rect">
            <a:avLst/>
          </a:prstGeom>
        </p:spPr>
      </p:pic>
      <p:pic>
        <p:nvPicPr>
          <p:cNvPr id="160" name="Graphic 159" descr="Bank with solid fill">
            <a:extLst>
              <a:ext uri="{FF2B5EF4-FFF2-40B4-BE49-F238E27FC236}">
                <a16:creationId xmlns:a16="http://schemas.microsoft.com/office/drawing/2014/main" id="{7AA2D45B-9FD9-4382-BABE-FADFEC5DCC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053263" y="7033580"/>
            <a:ext cx="599400" cy="599400"/>
          </a:xfrm>
          <a:prstGeom prst="rect">
            <a:avLst/>
          </a:prstGeom>
        </p:spPr>
      </p:pic>
      <p:pic>
        <p:nvPicPr>
          <p:cNvPr id="163" name="Graphic 162" descr="Bank with solid fill">
            <a:extLst>
              <a:ext uri="{FF2B5EF4-FFF2-40B4-BE49-F238E27FC236}">
                <a16:creationId xmlns:a16="http://schemas.microsoft.com/office/drawing/2014/main" id="{A4E5AD61-3ACB-4B14-A4E4-9E0BB68343A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053263" y="6379425"/>
            <a:ext cx="599400" cy="599400"/>
          </a:xfrm>
          <a:prstGeom prst="rect">
            <a:avLst/>
          </a:prstGeom>
        </p:spPr>
      </p:pic>
      <p:pic>
        <p:nvPicPr>
          <p:cNvPr id="186" name="Graphic 185" descr="Bank with solid fill">
            <a:extLst>
              <a:ext uri="{FF2B5EF4-FFF2-40B4-BE49-F238E27FC236}">
                <a16:creationId xmlns:a16="http://schemas.microsoft.com/office/drawing/2014/main" id="{DF6B8CF5-1CE8-47F3-BF79-32D929472A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053263" y="5725269"/>
            <a:ext cx="599400" cy="599400"/>
          </a:xfrm>
          <a:prstGeom prst="rect">
            <a:avLst/>
          </a:prstGeom>
        </p:spPr>
      </p:pic>
      <p:sp>
        <p:nvSpPr>
          <p:cNvPr id="195" name="TextBox 194">
            <a:extLst>
              <a:ext uri="{FF2B5EF4-FFF2-40B4-BE49-F238E27FC236}">
                <a16:creationId xmlns:a16="http://schemas.microsoft.com/office/drawing/2014/main" id="{0B967B45-76FC-496C-86ED-F53FE050116A}"/>
              </a:ext>
            </a:extLst>
          </p:cNvPr>
          <p:cNvSpPr txBox="1"/>
          <p:nvPr/>
        </p:nvSpPr>
        <p:spPr>
          <a:xfrm>
            <a:off x="12802010" y="3959542"/>
            <a:ext cx="11882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B5D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7x</a:t>
            </a:r>
            <a:endParaRPr lang="en-IN" sz="3600" b="1">
              <a:solidFill>
                <a:srgbClr val="00B5D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9D982F0B-8BD7-4F42-81A5-CFD3067CC489}"/>
              </a:ext>
            </a:extLst>
          </p:cNvPr>
          <p:cNvSpPr txBox="1"/>
          <p:nvPr/>
        </p:nvSpPr>
        <p:spPr>
          <a:xfrm>
            <a:off x="13566677" y="4579987"/>
            <a:ext cx="1367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B5D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700+</a:t>
            </a:r>
            <a:endParaRPr lang="en-IN" sz="2400" b="1">
              <a:solidFill>
                <a:srgbClr val="00B5D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53967E36-F1D4-4F54-9547-561632D23860}"/>
              </a:ext>
            </a:extLst>
          </p:cNvPr>
          <p:cNvSpPr txBox="1"/>
          <p:nvPr/>
        </p:nvSpPr>
        <p:spPr>
          <a:xfrm>
            <a:off x="13521250" y="8487545"/>
            <a:ext cx="1420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B5D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</a:t>
            </a:r>
            <a:endParaRPr lang="en-IN" sz="2400" b="1">
              <a:solidFill>
                <a:srgbClr val="00B5D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8" name="Graphic 197" descr="Bank with solid fill">
            <a:extLst>
              <a:ext uri="{FF2B5EF4-FFF2-40B4-BE49-F238E27FC236}">
                <a16:creationId xmlns:a16="http://schemas.microsoft.com/office/drawing/2014/main" id="{F89CCF84-9954-435A-978F-B7562E16FF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053263" y="5138789"/>
            <a:ext cx="599400" cy="599400"/>
          </a:xfrm>
          <a:prstGeom prst="rect">
            <a:avLst/>
          </a:prstGeom>
        </p:spPr>
      </p:pic>
      <p:pic>
        <p:nvPicPr>
          <p:cNvPr id="199" name="Graphic 198" descr="Bank with solid fill">
            <a:extLst>
              <a:ext uri="{FF2B5EF4-FFF2-40B4-BE49-F238E27FC236}">
                <a16:creationId xmlns:a16="http://schemas.microsoft.com/office/drawing/2014/main" id="{A8EE8E68-A725-4E1B-85B2-E5C504777C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053263" y="4535679"/>
            <a:ext cx="599400" cy="599400"/>
          </a:xfrm>
          <a:prstGeom prst="rect">
            <a:avLst/>
          </a:prstGeom>
        </p:spPr>
      </p:pic>
      <p:sp>
        <p:nvSpPr>
          <p:cNvPr id="200" name="Rounded Rectangle 24">
            <a:extLst>
              <a:ext uri="{FF2B5EF4-FFF2-40B4-BE49-F238E27FC236}">
                <a16:creationId xmlns:a16="http://schemas.microsoft.com/office/drawing/2014/main" id="{33740D7C-6404-4031-849D-B63D8AE042EB}"/>
              </a:ext>
            </a:extLst>
          </p:cNvPr>
          <p:cNvSpPr/>
          <p:nvPr/>
        </p:nvSpPr>
        <p:spPr bwMode="auto">
          <a:xfrm>
            <a:off x="15428237" y="8970585"/>
            <a:ext cx="2160000" cy="664200"/>
          </a:xfrm>
          <a:prstGeom prst="roundRect">
            <a:avLst/>
          </a:prstGeom>
          <a:solidFill>
            <a:srgbClr val="6588A6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rtlCol="0" anchor="t" anchorCtr="0" compatLnSpc="1">
            <a:prstTxWarp prst="textNoShape">
              <a:avLst/>
            </a:prstTxWarp>
          </a:bodyPr>
          <a:lstStyle/>
          <a:p>
            <a:pPr algn="ctr" defTabSz="1547439">
              <a:buClrTx/>
              <a:defRPr/>
            </a:pPr>
            <a:r>
              <a:rPr lang="en-US" sz="36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Policy</a:t>
            </a:r>
          </a:p>
        </p:txBody>
      </p:sp>
      <p:pic>
        <p:nvPicPr>
          <p:cNvPr id="201" name="Graphic 200" descr="Scroll with solid fill">
            <a:extLst>
              <a:ext uri="{FF2B5EF4-FFF2-40B4-BE49-F238E27FC236}">
                <a16:creationId xmlns:a16="http://schemas.microsoft.com/office/drawing/2014/main" id="{9B5015C2-1093-45C4-B888-B67B2A898DF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5548126" y="8367567"/>
            <a:ext cx="599400" cy="599400"/>
          </a:xfrm>
          <a:prstGeom prst="rect">
            <a:avLst/>
          </a:prstGeom>
        </p:spPr>
      </p:pic>
      <p:pic>
        <p:nvPicPr>
          <p:cNvPr id="202" name="Graphic 201" descr="Scroll with solid fill">
            <a:extLst>
              <a:ext uri="{FF2B5EF4-FFF2-40B4-BE49-F238E27FC236}">
                <a16:creationId xmlns:a16="http://schemas.microsoft.com/office/drawing/2014/main" id="{AA2AAA41-A217-402D-AB6B-BFCB64EC4AC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5548126" y="7721717"/>
            <a:ext cx="599400" cy="599400"/>
          </a:xfrm>
          <a:prstGeom prst="rect">
            <a:avLst/>
          </a:prstGeom>
        </p:spPr>
      </p:pic>
      <p:pic>
        <p:nvPicPr>
          <p:cNvPr id="203" name="Graphic 202" descr="Scroll with solid fill">
            <a:extLst>
              <a:ext uri="{FF2B5EF4-FFF2-40B4-BE49-F238E27FC236}">
                <a16:creationId xmlns:a16="http://schemas.microsoft.com/office/drawing/2014/main" id="{E634205E-46AC-4663-835B-388F8CBB2C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5548126" y="7075863"/>
            <a:ext cx="599400" cy="599400"/>
          </a:xfrm>
          <a:prstGeom prst="rect">
            <a:avLst/>
          </a:prstGeom>
        </p:spPr>
      </p:pic>
      <p:pic>
        <p:nvPicPr>
          <p:cNvPr id="206" name="Graphic 205" descr="Scroll with solid fill">
            <a:extLst>
              <a:ext uri="{FF2B5EF4-FFF2-40B4-BE49-F238E27FC236}">
                <a16:creationId xmlns:a16="http://schemas.microsoft.com/office/drawing/2014/main" id="{33FFA3DE-2DC8-458C-B470-14A1A4E4810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5548126" y="6430010"/>
            <a:ext cx="599400" cy="599400"/>
          </a:xfrm>
          <a:prstGeom prst="rect">
            <a:avLst/>
          </a:prstGeom>
        </p:spPr>
      </p:pic>
      <p:pic>
        <p:nvPicPr>
          <p:cNvPr id="207" name="Graphic 206" descr="Scroll with solid fill">
            <a:extLst>
              <a:ext uri="{FF2B5EF4-FFF2-40B4-BE49-F238E27FC236}">
                <a16:creationId xmlns:a16="http://schemas.microsoft.com/office/drawing/2014/main" id="{E76B4618-A3F4-49C3-A7DA-8D962C7199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5548126" y="5784156"/>
            <a:ext cx="599400" cy="599400"/>
          </a:xfrm>
          <a:prstGeom prst="rect">
            <a:avLst/>
          </a:prstGeom>
        </p:spPr>
      </p:pic>
      <p:sp>
        <p:nvSpPr>
          <p:cNvPr id="208" name="TextBox 207">
            <a:extLst>
              <a:ext uri="{FF2B5EF4-FFF2-40B4-BE49-F238E27FC236}">
                <a16:creationId xmlns:a16="http://schemas.microsoft.com/office/drawing/2014/main" id="{579A493F-800D-4F6C-A289-68B34FD1BD14}"/>
              </a:ext>
            </a:extLst>
          </p:cNvPr>
          <p:cNvSpPr txBox="1"/>
          <p:nvPr/>
        </p:nvSpPr>
        <p:spPr>
          <a:xfrm>
            <a:off x="15253040" y="3970729"/>
            <a:ext cx="11882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6588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7x</a:t>
            </a:r>
            <a:endParaRPr lang="en-IN" sz="3600" b="1">
              <a:solidFill>
                <a:srgbClr val="6588A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B9EBB5B9-00D9-4BB2-B8C0-AFE139DD62DE}"/>
              </a:ext>
            </a:extLst>
          </p:cNvPr>
          <p:cNvSpPr txBox="1"/>
          <p:nvPr/>
        </p:nvSpPr>
        <p:spPr>
          <a:xfrm>
            <a:off x="16078598" y="4618823"/>
            <a:ext cx="1635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6588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 States</a:t>
            </a:r>
            <a:endParaRPr lang="en-IN" sz="2400" b="1">
              <a:solidFill>
                <a:srgbClr val="6588A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62D69788-D4DD-43FA-936F-0A1441DCB073}"/>
              </a:ext>
            </a:extLst>
          </p:cNvPr>
          <p:cNvSpPr txBox="1"/>
          <p:nvPr/>
        </p:nvSpPr>
        <p:spPr>
          <a:xfrm>
            <a:off x="16100905" y="8503429"/>
            <a:ext cx="1420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6588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States</a:t>
            </a:r>
            <a:endParaRPr lang="en-IN" sz="2400" b="1">
              <a:solidFill>
                <a:srgbClr val="6588A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1" name="Graphic 210" descr="Scroll with solid fill">
            <a:extLst>
              <a:ext uri="{FF2B5EF4-FFF2-40B4-BE49-F238E27FC236}">
                <a16:creationId xmlns:a16="http://schemas.microsoft.com/office/drawing/2014/main" id="{FEF5548A-16C5-493B-AF3E-3BBCF81D121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5539744" y="5161530"/>
            <a:ext cx="599400" cy="5994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7330A6-7B9A-43F6-A1F9-9084F1F231A5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17602200" y="9220201"/>
            <a:ext cx="685800" cy="702470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mtClean="0"/>
              <a:pPr/>
              <a:t>4</a:t>
            </a:fld>
            <a:endParaRPr lang="en"/>
          </a:p>
        </p:txBody>
      </p:sp>
      <p:pic>
        <p:nvPicPr>
          <p:cNvPr id="182" name="Graphic 181" descr="Rocket with solid fill">
            <a:extLst>
              <a:ext uri="{FF2B5EF4-FFF2-40B4-BE49-F238E27FC236}">
                <a16:creationId xmlns:a16="http://schemas.microsoft.com/office/drawing/2014/main" id="{5C187DA0-3D5B-47A2-A687-50A22EFC15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897528" y="2237772"/>
            <a:ext cx="432000" cy="432000"/>
          </a:xfrm>
          <a:prstGeom prst="rect">
            <a:avLst/>
          </a:prstGeom>
        </p:spPr>
      </p:pic>
      <p:pic>
        <p:nvPicPr>
          <p:cNvPr id="215" name="Graphic 214" descr="Rocket with solid fill">
            <a:extLst>
              <a:ext uri="{FF2B5EF4-FFF2-40B4-BE49-F238E27FC236}">
                <a16:creationId xmlns:a16="http://schemas.microsoft.com/office/drawing/2014/main" id="{79D704FE-5E14-4CD9-9812-98DFEE2AF0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897528" y="1657386"/>
            <a:ext cx="432000" cy="432000"/>
          </a:xfrm>
          <a:prstGeom prst="rect">
            <a:avLst/>
          </a:prstGeom>
        </p:spPr>
      </p:pic>
      <p:pic>
        <p:nvPicPr>
          <p:cNvPr id="216" name="Graphic 215" descr="Rocket with solid fill">
            <a:extLst>
              <a:ext uri="{FF2B5EF4-FFF2-40B4-BE49-F238E27FC236}">
                <a16:creationId xmlns:a16="http://schemas.microsoft.com/office/drawing/2014/main" id="{C37F5F14-D3DB-426A-A568-590E3AB7BB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13857" y="5139702"/>
            <a:ext cx="432000" cy="432000"/>
          </a:xfrm>
          <a:prstGeom prst="rect">
            <a:avLst/>
          </a:prstGeom>
        </p:spPr>
      </p:pic>
      <p:pic>
        <p:nvPicPr>
          <p:cNvPr id="235" name="Graphic 234" descr="Piggy Bank with solid fill">
            <a:extLst>
              <a:ext uri="{FF2B5EF4-FFF2-40B4-BE49-F238E27FC236}">
                <a16:creationId xmlns:a16="http://schemas.microsoft.com/office/drawing/2014/main" id="{9AC37D3E-62D4-4093-B83C-843251ABAE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92172" y="3941631"/>
            <a:ext cx="599400" cy="599400"/>
          </a:xfrm>
          <a:prstGeom prst="rect">
            <a:avLst/>
          </a:prstGeom>
        </p:spPr>
      </p:pic>
      <p:pic>
        <p:nvPicPr>
          <p:cNvPr id="236" name="Graphic 235" descr="Scroll with solid fill">
            <a:extLst>
              <a:ext uri="{FF2B5EF4-FFF2-40B4-BE49-F238E27FC236}">
                <a16:creationId xmlns:a16="http://schemas.microsoft.com/office/drawing/2014/main" id="{6D8B2D4E-E684-49B2-8AFF-637C1ABE58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5516884" y="4544025"/>
            <a:ext cx="599400" cy="599400"/>
          </a:xfrm>
          <a:prstGeom prst="rect">
            <a:avLst/>
          </a:prstGeom>
        </p:spPr>
      </p:pic>
      <p:pic>
        <p:nvPicPr>
          <p:cNvPr id="204" name="Graphic 203" descr="Rocket with solid fill">
            <a:extLst>
              <a:ext uri="{FF2B5EF4-FFF2-40B4-BE49-F238E27FC236}">
                <a16:creationId xmlns:a16="http://schemas.microsoft.com/office/drawing/2014/main" id="{6478897C-ECF0-47D5-9855-D389EAE597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68083" y="1149386"/>
            <a:ext cx="432000" cy="432000"/>
          </a:xfrm>
          <a:prstGeom prst="rect">
            <a:avLst/>
          </a:prstGeom>
        </p:spPr>
      </p:pic>
      <p:sp>
        <p:nvSpPr>
          <p:cNvPr id="205" name="Rounded Rectangle 24">
            <a:extLst>
              <a:ext uri="{FF2B5EF4-FFF2-40B4-BE49-F238E27FC236}">
                <a16:creationId xmlns:a16="http://schemas.microsoft.com/office/drawing/2014/main" id="{018F4B4C-A453-4D64-8D59-0FC283BC57B0}"/>
              </a:ext>
            </a:extLst>
          </p:cNvPr>
          <p:cNvSpPr/>
          <p:nvPr/>
        </p:nvSpPr>
        <p:spPr bwMode="auto">
          <a:xfrm>
            <a:off x="4929533" y="8998634"/>
            <a:ext cx="2160000" cy="664200"/>
          </a:xfrm>
          <a:prstGeom prst="roundRect">
            <a:avLst/>
          </a:prstGeom>
          <a:solidFill>
            <a:srgbClr val="19487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rtlCol="0" anchor="t" anchorCtr="0" compatLnSpc="1">
            <a:prstTxWarp prst="textNoShape">
              <a:avLst/>
            </a:prstTxWarp>
          </a:bodyPr>
          <a:lstStyle/>
          <a:p>
            <a:pPr algn="ctr" defTabSz="1547439">
              <a:buClrTx/>
              <a:defRPr/>
            </a:pPr>
            <a:r>
              <a:rPr lang="en-US" sz="36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Unicorns</a:t>
            </a:r>
          </a:p>
        </p:txBody>
      </p:sp>
      <p:pic>
        <p:nvPicPr>
          <p:cNvPr id="212" name="Graphic 211" descr="Unicorn with solid fill">
            <a:extLst>
              <a:ext uri="{FF2B5EF4-FFF2-40B4-BE49-F238E27FC236}">
                <a16:creationId xmlns:a16="http://schemas.microsoft.com/office/drawing/2014/main" id="{E6036BFB-C7CF-4AC5-AAF9-4406E118B34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146070" y="8375730"/>
            <a:ext cx="599400" cy="599400"/>
          </a:xfrm>
          <a:prstGeom prst="rect">
            <a:avLst/>
          </a:prstGeom>
        </p:spPr>
      </p:pic>
      <p:pic>
        <p:nvPicPr>
          <p:cNvPr id="213" name="Graphic 212" descr="Unicorn with solid fill">
            <a:extLst>
              <a:ext uri="{FF2B5EF4-FFF2-40B4-BE49-F238E27FC236}">
                <a16:creationId xmlns:a16="http://schemas.microsoft.com/office/drawing/2014/main" id="{DC2C2778-5604-4B2C-BCC4-374D3321BA9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146070" y="7723970"/>
            <a:ext cx="599400" cy="599400"/>
          </a:xfrm>
          <a:prstGeom prst="rect">
            <a:avLst/>
          </a:prstGeom>
        </p:spPr>
      </p:pic>
      <p:pic>
        <p:nvPicPr>
          <p:cNvPr id="214" name="Graphic 213" descr="Unicorn with solid fill">
            <a:extLst>
              <a:ext uri="{FF2B5EF4-FFF2-40B4-BE49-F238E27FC236}">
                <a16:creationId xmlns:a16="http://schemas.microsoft.com/office/drawing/2014/main" id="{67420718-6F53-4394-8FCB-F09E4D504E5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146070" y="7074534"/>
            <a:ext cx="599400" cy="599400"/>
          </a:xfrm>
          <a:prstGeom prst="rect">
            <a:avLst/>
          </a:prstGeom>
        </p:spPr>
      </p:pic>
      <p:sp>
        <p:nvSpPr>
          <p:cNvPr id="217" name="TextBox 216">
            <a:extLst>
              <a:ext uri="{FF2B5EF4-FFF2-40B4-BE49-F238E27FC236}">
                <a16:creationId xmlns:a16="http://schemas.microsoft.com/office/drawing/2014/main" id="{8DD6FB82-DD5D-40C1-B764-6D18F012E3B8}"/>
              </a:ext>
            </a:extLst>
          </p:cNvPr>
          <p:cNvSpPr txBox="1"/>
          <p:nvPr/>
        </p:nvSpPr>
        <p:spPr>
          <a:xfrm>
            <a:off x="4857314" y="1901843"/>
            <a:ext cx="11882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19487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14x</a:t>
            </a:r>
            <a:endParaRPr lang="en-IN" sz="3600" b="1" dirty="0">
              <a:solidFill>
                <a:srgbClr val="19487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8" name="TextBox 217">
            <a:extLst>
              <a:ext uri="{FF2B5EF4-FFF2-40B4-BE49-F238E27FC236}">
                <a16:creationId xmlns:a16="http://schemas.microsoft.com/office/drawing/2014/main" id="{BB801E33-F675-4632-BC64-F38CA16FA937}"/>
              </a:ext>
            </a:extLst>
          </p:cNvPr>
          <p:cNvSpPr txBox="1"/>
          <p:nvPr/>
        </p:nvSpPr>
        <p:spPr>
          <a:xfrm>
            <a:off x="5707373" y="2570461"/>
            <a:ext cx="1367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9487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112</a:t>
            </a:r>
            <a:endParaRPr lang="en-IN" sz="2400" b="1" dirty="0">
              <a:solidFill>
                <a:srgbClr val="19487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1" name="TextBox 230">
            <a:extLst>
              <a:ext uri="{FF2B5EF4-FFF2-40B4-BE49-F238E27FC236}">
                <a16:creationId xmlns:a16="http://schemas.microsoft.com/office/drawing/2014/main" id="{F2D78163-7313-4483-A541-B65BFF328321}"/>
              </a:ext>
            </a:extLst>
          </p:cNvPr>
          <p:cNvSpPr txBox="1"/>
          <p:nvPr/>
        </p:nvSpPr>
        <p:spPr>
          <a:xfrm>
            <a:off x="5655530" y="8514266"/>
            <a:ext cx="1420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19487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en-IN" sz="2400" b="1">
              <a:solidFill>
                <a:srgbClr val="19487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7" name="Graphic 236" descr="Unicorn with solid fill">
            <a:extLst>
              <a:ext uri="{FF2B5EF4-FFF2-40B4-BE49-F238E27FC236}">
                <a16:creationId xmlns:a16="http://schemas.microsoft.com/office/drawing/2014/main" id="{2E7D9306-28DE-4FB6-9726-9783C6BC7B0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163867" y="6425099"/>
            <a:ext cx="599400" cy="599400"/>
          </a:xfrm>
          <a:prstGeom prst="rect">
            <a:avLst/>
          </a:prstGeom>
        </p:spPr>
      </p:pic>
      <p:pic>
        <p:nvPicPr>
          <p:cNvPr id="238" name="Graphic 237" descr="Unicorn with solid fill">
            <a:extLst>
              <a:ext uri="{FF2B5EF4-FFF2-40B4-BE49-F238E27FC236}">
                <a16:creationId xmlns:a16="http://schemas.microsoft.com/office/drawing/2014/main" id="{8457910D-CAD5-451C-97F3-C3AFE0C2E37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146070" y="5775663"/>
            <a:ext cx="599400" cy="599400"/>
          </a:xfrm>
          <a:prstGeom prst="rect">
            <a:avLst/>
          </a:prstGeom>
        </p:spPr>
      </p:pic>
      <p:pic>
        <p:nvPicPr>
          <p:cNvPr id="239" name="Graphic 238" descr="Unicorn with solid fill">
            <a:extLst>
              <a:ext uri="{FF2B5EF4-FFF2-40B4-BE49-F238E27FC236}">
                <a16:creationId xmlns:a16="http://schemas.microsoft.com/office/drawing/2014/main" id="{A84A0FE5-6B4A-46C5-9A13-1609D4C8D9A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151728" y="5126228"/>
            <a:ext cx="599400" cy="599400"/>
          </a:xfrm>
          <a:prstGeom prst="rect">
            <a:avLst/>
          </a:prstGeom>
        </p:spPr>
      </p:pic>
      <p:pic>
        <p:nvPicPr>
          <p:cNvPr id="240" name="Graphic 239" descr="Unicorn with solid fill">
            <a:extLst>
              <a:ext uri="{FF2B5EF4-FFF2-40B4-BE49-F238E27FC236}">
                <a16:creationId xmlns:a16="http://schemas.microsoft.com/office/drawing/2014/main" id="{3928B15B-75D8-467C-BA39-10D9939B46F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137988" y="3113856"/>
            <a:ext cx="599400" cy="599400"/>
          </a:xfrm>
          <a:prstGeom prst="rect">
            <a:avLst/>
          </a:prstGeom>
        </p:spPr>
      </p:pic>
      <p:pic>
        <p:nvPicPr>
          <p:cNvPr id="241" name="Graphic 240" descr="Unicorn with solid fill">
            <a:extLst>
              <a:ext uri="{FF2B5EF4-FFF2-40B4-BE49-F238E27FC236}">
                <a16:creationId xmlns:a16="http://schemas.microsoft.com/office/drawing/2014/main" id="{CB5D7B76-6C05-4719-A64B-1441FB52A59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146070" y="4526828"/>
            <a:ext cx="599400" cy="599400"/>
          </a:xfrm>
          <a:prstGeom prst="rect">
            <a:avLst/>
          </a:prstGeom>
        </p:spPr>
      </p:pic>
      <p:pic>
        <p:nvPicPr>
          <p:cNvPr id="242" name="Graphic 241" descr="Unicorn with solid fill">
            <a:extLst>
              <a:ext uri="{FF2B5EF4-FFF2-40B4-BE49-F238E27FC236}">
                <a16:creationId xmlns:a16="http://schemas.microsoft.com/office/drawing/2014/main" id="{46953F8F-3650-42D4-83F3-4FB44237ABF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107973" y="3829544"/>
            <a:ext cx="599400" cy="599400"/>
          </a:xfrm>
          <a:prstGeom prst="rect">
            <a:avLst/>
          </a:prstGeom>
        </p:spPr>
      </p:pic>
      <p:pic>
        <p:nvPicPr>
          <p:cNvPr id="243" name="Graphic 242" descr="Unicorn with solid fill">
            <a:extLst>
              <a:ext uri="{FF2B5EF4-FFF2-40B4-BE49-F238E27FC236}">
                <a16:creationId xmlns:a16="http://schemas.microsoft.com/office/drawing/2014/main" id="{58DCD745-9D70-4B64-8D98-CE5D437E0A2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151726" y="2524676"/>
            <a:ext cx="599400" cy="59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90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>
          <a:extLst>
            <a:ext uri="{FF2B5EF4-FFF2-40B4-BE49-F238E27FC236}">
              <a16:creationId xmlns:a16="http://schemas.microsoft.com/office/drawing/2014/main" id="{A755A417-8001-E5F4-8C7C-667F5F52B6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7">
            <a:extLst>
              <a:ext uri="{FF2B5EF4-FFF2-40B4-BE49-F238E27FC236}">
                <a16:creationId xmlns:a16="http://schemas.microsoft.com/office/drawing/2014/main" id="{F16218BE-70A8-8E95-2633-2612CC17CBB1}"/>
              </a:ext>
            </a:extLst>
          </p:cNvPr>
          <p:cNvSpPr txBox="1"/>
          <p:nvPr/>
        </p:nvSpPr>
        <p:spPr>
          <a:xfrm>
            <a:off x="15271392" y="9607868"/>
            <a:ext cx="2023714" cy="360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Back to Agenda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7" name="Google Shape;307;p17">
            <a:extLst>
              <a:ext uri="{FF2B5EF4-FFF2-40B4-BE49-F238E27FC236}">
                <a16:creationId xmlns:a16="http://schemas.microsoft.com/office/drawing/2014/main" id="{D9688283-9CDA-8400-DCE5-B30C95424475}"/>
              </a:ext>
            </a:extLst>
          </p:cNvPr>
          <p:cNvSpPr txBox="1"/>
          <p:nvPr/>
        </p:nvSpPr>
        <p:spPr>
          <a:xfrm>
            <a:off x="289349" y="1773736"/>
            <a:ext cx="9525" cy="537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94388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11" name="Google Shape;311;p17">
            <a:extLst>
              <a:ext uri="{FF2B5EF4-FFF2-40B4-BE49-F238E27FC236}">
                <a16:creationId xmlns:a16="http://schemas.microsoft.com/office/drawing/2014/main" id="{81F8BB15-BA13-C55B-BE9C-F1692F2AEC77}"/>
              </a:ext>
            </a:extLst>
          </p:cNvPr>
          <p:cNvSpPr txBox="1"/>
          <p:nvPr/>
        </p:nvSpPr>
        <p:spPr>
          <a:xfrm>
            <a:off x="9525" y="165100"/>
            <a:ext cx="1592482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40000"/>
              </a:lnSpc>
            </a:pPr>
            <a:r>
              <a:rPr lang="en-US" sz="5000" dirty="0">
                <a:solidFill>
                  <a:srgbClr val="A20E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A20E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5000" b="1" dirty="0">
                <a:solidFill>
                  <a:srgbClr val="A20E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-Hub Supported Startups featured in Shark Tank India 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5245341-935D-5C62-726C-93DBC224BC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4836768"/>
              </p:ext>
            </p:extLst>
          </p:nvPr>
        </p:nvGraphicFramePr>
        <p:xfrm>
          <a:off x="457200" y="2235054"/>
          <a:ext cx="8612796" cy="5004110"/>
        </p:xfrm>
        <a:graphic>
          <a:graphicData uri="http://schemas.openxmlformats.org/drawingml/2006/table">
            <a:tbl>
              <a:tblPr firstRow="1" bandRow="1"/>
              <a:tblGrid>
                <a:gridCol w="4360799">
                  <a:extLst>
                    <a:ext uri="{9D8B030D-6E8A-4147-A177-3AD203B41FA5}">
                      <a16:colId xmlns:a16="http://schemas.microsoft.com/office/drawing/2014/main" val="2335249488"/>
                    </a:ext>
                  </a:extLst>
                </a:gridCol>
                <a:gridCol w="4251997">
                  <a:extLst>
                    <a:ext uri="{9D8B030D-6E8A-4147-A177-3AD203B41FA5}">
                      <a16:colId xmlns:a16="http://schemas.microsoft.com/office/drawing/2014/main" val="4263344993"/>
                    </a:ext>
                  </a:extLst>
                </a:gridCol>
              </a:tblGrid>
              <a:tr h="601870">
                <a:tc>
                  <a:txBody>
                    <a:bodyPr/>
                    <a:lstStyle/>
                    <a:p>
                      <a:r>
                        <a:rPr lang="en-US" sz="2800" b="1" dirty="0"/>
                        <a:t>Startup Name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/>
                        <a:t>Funded Valuation 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2852999"/>
                  </a:ext>
                </a:extLst>
              </a:tr>
              <a:tr h="6649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Wehear</a:t>
                      </a:r>
                      <a:r>
                        <a:rPr lang="en-US" sz="28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28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a:t>INR 250 Crore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4518672"/>
                  </a:ext>
                </a:extLst>
              </a:tr>
              <a:tr h="6649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a:t>Solance</a:t>
                      </a:r>
                      <a:r>
                        <a:rPr lang="en-US" sz="28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a:t> tec Pvt Ltd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28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a:t>INR 40 Crore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4627164"/>
                  </a:ext>
                </a:extLst>
              </a:tr>
              <a:tr h="6649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Joyspoon</a:t>
                      </a:r>
                      <a:r>
                        <a:rPr lang="en-US" sz="28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28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a:t>INR 20 Crore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2760663"/>
                  </a:ext>
                </a:extLst>
              </a:tr>
              <a:tr h="60187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a:t>Kibo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28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a:t>INR 10 Crore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2792353"/>
                  </a:ext>
                </a:extLst>
              </a:tr>
              <a:tr h="60187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a:t>Karigar</a:t>
                      </a:r>
                      <a:r>
                        <a:rPr lang="en-US" sz="28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a:t> Clinic Pvt Ltd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28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a:t>INR 4 Crore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1038789"/>
                  </a:ext>
                </a:extLst>
              </a:tr>
              <a:tr h="60187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Honey </a:t>
                      </a:r>
                      <a:r>
                        <a:rPr lang="en-US" sz="28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veda</a:t>
                      </a:r>
                      <a:r>
                        <a:rPr lang="en-US" sz="28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28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a:t>INR 2.5 Crore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5639788"/>
                  </a:ext>
                </a:extLst>
              </a:tr>
              <a:tr h="60187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Prahantam</a:t>
                      </a:r>
                      <a:r>
                        <a:rPr lang="en-US" sz="28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Pvt Ltd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28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a:t>INR 1.5 Crore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7057567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80FF1D0-7BD3-1E65-1A81-0ECDFA58C1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2480" y="1654678"/>
            <a:ext cx="5457826" cy="35903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96FEE9-25B5-2298-3F46-F21CD25F9F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2480" y="5245047"/>
            <a:ext cx="5457825" cy="4095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76D136-0E40-F2E6-F798-B26FF535A6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20305" y="4645979"/>
            <a:ext cx="3029989" cy="46948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D3EDFE-F1AD-65B7-CDB0-9220215657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60249" y="1666389"/>
            <a:ext cx="3390045" cy="296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68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1"/>
          <p:cNvSpPr txBox="1"/>
          <p:nvPr/>
        </p:nvSpPr>
        <p:spPr>
          <a:xfrm>
            <a:off x="15271392" y="9603105"/>
            <a:ext cx="2023800" cy="360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Back to Agenda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4" name="Google Shape;344;p31"/>
          <p:cNvSpPr txBox="1"/>
          <p:nvPr/>
        </p:nvSpPr>
        <p:spPr>
          <a:xfrm>
            <a:off x="303499" y="520575"/>
            <a:ext cx="159264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>
                <a:solidFill>
                  <a:srgbClr val="A20E2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Working with different departments to support startups</a:t>
            </a:r>
            <a:endParaRPr b="1"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</p:txBody>
      </p:sp>
      <p:sp>
        <p:nvSpPr>
          <p:cNvPr id="345" name="Google Shape;345;p31"/>
          <p:cNvSpPr txBox="1"/>
          <p:nvPr/>
        </p:nvSpPr>
        <p:spPr>
          <a:xfrm>
            <a:off x="431875" y="2419025"/>
            <a:ext cx="17454900" cy="7497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412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Char char="●"/>
            </a:pPr>
            <a:r>
              <a:rPr lang="en-US" sz="29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Gujarat </a:t>
            </a:r>
            <a:r>
              <a:rPr lang="en-US" sz="2900" b="1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Urja</a:t>
            </a:r>
            <a:r>
              <a:rPr lang="en-US" sz="29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Vikas Nigam Limited (GUVNL)</a:t>
            </a:r>
            <a:endParaRPr sz="2900" b="1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48 problem statements shared with researcher/innovator/startup;</a:t>
            </a:r>
            <a:endParaRPr sz="29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ideas funded with M2M Open Innovation grant</a:t>
            </a:r>
            <a:endParaRPr sz="29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Helped them in designing procurement policy for startups</a:t>
            </a:r>
            <a:endParaRPr sz="2900" b="1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0" indent="-412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Char char="●"/>
            </a:pPr>
            <a:r>
              <a:rPr lang="en-US" sz="29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Gujarat Livelihood Promotion Company Limited (GLPC)</a:t>
            </a:r>
            <a:endParaRPr sz="29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are helping GLPC for formulation of policy to support startups who are working in social impact and allied sectors</a:t>
            </a:r>
            <a:endParaRPr sz="29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0" indent="-412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Char char="●"/>
            </a:pPr>
            <a:r>
              <a:rPr lang="en-US" sz="29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State Health System Resource Centre (SHSRC-G)</a:t>
            </a:r>
            <a:endParaRPr sz="2900" b="1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Demo days healthcare startups with medical faculties to nurture Healthcare Startup ecosystem</a:t>
            </a:r>
            <a:endParaRPr sz="29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Sensitised</a:t>
            </a:r>
            <a:r>
              <a:rPr lang="en-US" sz="29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students of Medical Colleges </a:t>
            </a:r>
            <a:endParaRPr sz="29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Established Hand-holding of Healthcare startups for piloting of the product/services</a:t>
            </a:r>
            <a:endParaRPr sz="29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0" indent="-412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Char char="●"/>
            </a:pPr>
            <a:r>
              <a:rPr lang="en-US" sz="29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Gujarat </a:t>
            </a:r>
            <a:r>
              <a:rPr lang="en-US" sz="2900" b="1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Agro</a:t>
            </a:r>
            <a:r>
              <a:rPr lang="en-US" sz="29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Industries Corporation</a:t>
            </a:r>
            <a:endParaRPr sz="2900" b="1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are helping GAIC for easy execution of State Government sponsored Food Processing Policy for Agri and Food allied startups </a:t>
            </a:r>
            <a:endParaRPr sz="3100" b="1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17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p31"/>
          <p:cNvPicPr preferRelativeResize="0"/>
          <p:nvPr/>
        </p:nvPicPr>
        <p:blipFill rotWithShape="1">
          <a:blip r:embed="rId3">
            <a:alphaModFix/>
          </a:blip>
          <a:srcRect t="36" b="37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31"/>
          <p:cNvSpPr txBox="1"/>
          <p:nvPr/>
        </p:nvSpPr>
        <p:spPr>
          <a:xfrm>
            <a:off x="6146764" y="8158273"/>
            <a:ext cx="5264646" cy="1470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499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  <a:endParaRPr/>
          </a:p>
        </p:txBody>
      </p:sp>
      <p:sp>
        <p:nvSpPr>
          <p:cNvPr id="428" name="Google Shape;428;p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42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"/>
          <p:cNvSpPr/>
          <p:nvPr/>
        </p:nvSpPr>
        <p:spPr>
          <a:xfrm>
            <a:off x="3637538" y="669116"/>
            <a:ext cx="10820751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rmAutofit/>
          </a:bodyPr>
          <a:lstStyle/>
          <a:p>
            <a:pPr algn="ctr">
              <a:lnSpc>
                <a:spcPct val="80000"/>
              </a:lnSpc>
            </a:pPr>
            <a:r>
              <a:rPr lang="en-US" sz="5670" b="1" dirty="0">
                <a:solidFill>
                  <a:srgbClr val="C00000"/>
                </a:solidFill>
                <a:latin typeface="Calibri" panose="020F0502020204030204" pitchFamily="34" charset="0"/>
                <a:ea typeface="Alatsi"/>
                <a:cs typeface="Calibri" panose="020F0502020204030204" pitchFamily="34" charset="0"/>
                <a:sym typeface="Alatsi"/>
              </a:rPr>
              <a:t>Global Scenario of startups</a:t>
            </a:r>
            <a:endParaRPr sz="5670" b="1" dirty="0">
              <a:solidFill>
                <a:srgbClr val="C00000"/>
              </a:solidFill>
              <a:latin typeface="Calibri" panose="020F0502020204030204" pitchFamily="34" charset="0"/>
              <a:ea typeface="Alatsi"/>
              <a:cs typeface="Calibri" panose="020F0502020204030204" pitchFamily="34" charset="0"/>
              <a:sym typeface="Alatsi"/>
            </a:endParaRPr>
          </a:p>
        </p:txBody>
      </p:sp>
      <p:sp>
        <p:nvSpPr>
          <p:cNvPr id="67" name="Google Shape;67;p3"/>
          <p:cNvSpPr txBox="1"/>
          <p:nvPr/>
        </p:nvSpPr>
        <p:spPr>
          <a:xfrm>
            <a:off x="555393" y="1777112"/>
            <a:ext cx="10852952" cy="6093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endParaRPr sz="27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3600" dirty="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Total funding chart of top 3 countries.</a:t>
            </a:r>
          </a:p>
          <a:p>
            <a:endParaRPr sz="2700" dirty="0"/>
          </a:p>
          <a:p>
            <a:pPr marL="428625" indent="-428625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Graph shows a glimpses of top 3 countries in startups ecosystem with a comparative figure of 8 years</a:t>
            </a:r>
            <a:endParaRPr sz="2700" dirty="0"/>
          </a:p>
          <a:p>
            <a:pPr marL="428625" indent="-428625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Further showing the growth in India in terms of  increased CAGR</a:t>
            </a:r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sz="2700" dirty="0">
              <a:solidFill>
                <a:srgbClr val="2E75B5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sz="2700" dirty="0">
              <a:solidFill>
                <a:srgbClr val="2E75B5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sz="2700" dirty="0">
              <a:solidFill>
                <a:srgbClr val="2E75B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68" name="Google Shape;68;p3"/>
          <p:cNvGraphicFramePr/>
          <p:nvPr>
            <p:extLst>
              <p:ext uri="{D42A27DB-BD31-4B8C-83A1-F6EECF244321}">
                <p14:modId xmlns:p14="http://schemas.microsoft.com/office/powerpoint/2010/main" val="3140523616"/>
              </p:ext>
            </p:extLst>
          </p:nvPr>
        </p:nvGraphicFramePr>
        <p:xfrm>
          <a:off x="11804073" y="2937165"/>
          <a:ext cx="5735782" cy="36311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7FDC85-B187-44BC-8FC9-397985D6C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b="1" dirty="0">
                <a:solidFill>
                  <a:srgbClr val="C00000"/>
                </a:solidFill>
              </a:rPr>
              <a:t>Evolution of </a:t>
            </a:r>
            <a:r>
              <a:rPr lang="en-IN" b="1" dirty="0" smtClean="0">
                <a:solidFill>
                  <a:srgbClr val="C00000"/>
                </a:solidFill>
              </a:rPr>
              <a:t>Ecosystem: </a:t>
            </a:r>
            <a:r>
              <a:rPr lang="en-IN" b="1" dirty="0">
                <a:solidFill>
                  <a:srgbClr val="C00000"/>
                </a:solidFill>
              </a:rPr>
              <a:t>4 Waves of Evolution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730D5B7-DE1E-4570-999F-0D0EC0711F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250000"/>
              </a:lnSpc>
            </a:pPr>
            <a:r>
              <a:rPr lang="en-IN" dirty="0">
                <a:solidFill>
                  <a:schemeClr val="tx1"/>
                </a:solidFill>
              </a:rPr>
              <a:t>1995-2005 : Global Capital &amp; Global Teams , (league of Google and FB)</a:t>
            </a:r>
          </a:p>
          <a:p>
            <a:pPr>
              <a:lnSpc>
                <a:spcPct val="250000"/>
              </a:lnSpc>
            </a:pPr>
            <a:r>
              <a:rPr lang="en-IN" dirty="0">
                <a:solidFill>
                  <a:schemeClr val="tx1"/>
                </a:solidFill>
              </a:rPr>
              <a:t>2005-2015 : Global Capital &amp; Local Teams , (league of Flipkart)</a:t>
            </a:r>
          </a:p>
          <a:p>
            <a:pPr>
              <a:lnSpc>
                <a:spcPct val="250000"/>
              </a:lnSpc>
            </a:pPr>
            <a:r>
              <a:rPr lang="en-IN" dirty="0">
                <a:solidFill>
                  <a:schemeClr val="tx1"/>
                </a:solidFill>
              </a:rPr>
              <a:t>2015-2025 : Local Capital &amp; Local Teams , ( Contemporary Phase)</a:t>
            </a:r>
          </a:p>
          <a:p>
            <a:pPr>
              <a:lnSpc>
                <a:spcPct val="250000"/>
              </a:lnSpc>
            </a:pPr>
            <a:r>
              <a:rPr lang="en-IN" dirty="0">
                <a:solidFill>
                  <a:schemeClr val="tx1"/>
                </a:solidFill>
              </a:rPr>
              <a:t>2025- 2035 : Local Capital &amp; Global Teams , ( India showing the way !)</a:t>
            </a:r>
          </a:p>
        </p:txBody>
      </p:sp>
    </p:spTree>
    <p:extLst>
      <p:ext uri="{BB962C8B-B14F-4D97-AF65-F5344CB8AC3E}">
        <p14:creationId xmlns:p14="http://schemas.microsoft.com/office/powerpoint/2010/main" val="9895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24">
          <a:extLst>
            <a:ext uri="{FF2B5EF4-FFF2-40B4-BE49-F238E27FC236}">
              <a16:creationId xmlns:a16="http://schemas.microsoft.com/office/drawing/2014/main" id="{D887F030-5181-DD78-FCCB-F16F9F7386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Flowchart: Document 529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7262" y="0"/>
            <a:ext cx="4872038" cy="5100639"/>
          </a:xfrm>
          <a:prstGeom prst="flowChartDocument">
            <a:avLst/>
          </a:prstGeom>
          <a:solidFill>
            <a:srgbClr val="7930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5" name="Google Shape;525;g22e83361355_0_197">
            <a:extLst>
              <a:ext uri="{FF2B5EF4-FFF2-40B4-BE49-F238E27FC236}">
                <a16:creationId xmlns:a16="http://schemas.microsoft.com/office/drawing/2014/main" id="{F31CF839-3156-FFDD-5DA4-E8392EFED62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57300" y="256743"/>
            <a:ext cx="4260273" cy="3556722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SzPts val="1800"/>
            </a:pPr>
            <a:r>
              <a:rPr lang="en-US" sz="4800" kern="1200" dirty="0">
                <a:solidFill>
                  <a:srgbClr val="FFFFFF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Indian Startup Ecosystem on its 9</a:t>
            </a:r>
            <a:r>
              <a:rPr lang="en-US" sz="4800" kern="1200" baseline="30000" dirty="0">
                <a:solidFill>
                  <a:srgbClr val="FFFFFF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</a:t>
            </a:r>
            <a:r>
              <a:rPr lang="en-US" sz="4800" kern="1200" dirty="0">
                <a:solidFill>
                  <a:srgbClr val="FFFFFF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year</a:t>
            </a:r>
          </a:p>
        </p:txBody>
      </p:sp>
      <p:pic>
        <p:nvPicPr>
          <p:cNvPr id="4" name="Picture 3" descr="A computer with a computer and other objects&#10;&#10;AI-generated content may be incorrect.">
            <a:extLst>
              <a:ext uri="{FF2B5EF4-FFF2-40B4-BE49-F238E27FC236}">
                <a16:creationId xmlns:a16="http://schemas.microsoft.com/office/drawing/2014/main" id="{E6F82D7D-46B2-6A7A-34BB-616D0CAF37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1899" y="1837840"/>
            <a:ext cx="11021306" cy="661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14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368ECFB-3C54-4E8A-9AFE-BB4BCCC563F6}"/>
              </a:ext>
            </a:extLst>
          </p:cNvPr>
          <p:cNvSpPr/>
          <p:nvPr/>
        </p:nvSpPr>
        <p:spPr>
          <a:xfrm>
            <a:off x="13327277" y="3941686"/>
            <a:ext cx="4238603" cy="1478132"/>
          </a:xfrm>
          <a:prstGeom prst="rect">
            <a:avLst/>
          </a:prstGeom>
          <a:solidFill>
            <a:srgbClr val="658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10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9D7E8E8-0DB9-4533-8488-520BFBF61D40}"/>
              </a:ext>
            </a:extLst>
          </p:cNvPr>
          <p:cNvSpPr/>
          <p:nvPr/>
        </p:nvSpPr>
        <p:spPr>
          <a:xfrm>
            <a:off x="9113876" y="3941686"/>
            <a:ext cx="4238603" cy="1478132"/>
          </a:xfrm>
          <a:prstGeom prst="rect">
            <a:avLst/>
          </a:prstGeom>
          <a:solidFill>
            <a:srgbClr val="4A99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10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A293D36-28CB-4894-AF91-923ACB14C2CF}"/>
              </a:ext>
            </a:extLst>
          </p:cNvPr>
          <p:cNvSpPr/>
          <p:nvPr/>
        </p:nvSpPr>
        <p:spPr>
          <a:xfrm>
            <a:off x="4900475" y="3941686"/>
            <a:ext cx="4238603" cy="1478132"/>
          </a:xfrm>
          <a:prstGeom prst="rect">
            <a:avLst/>
          </a:prstGeom>
          <a:solidFill>
            <a:srgbClr val="007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1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CF0740A-E966-45FE-9B11-69FAED1DE146}"/>
              </a:ext>
            </a:extLst>
          </p:cNvPr>
          <p:cNvSpPr/>
          <p:nvPr/>
        </p:nvSpPr>
        <p:spPr>
          <a:xfrm>
            <a:off x="661873" y="3941686"/>
            <a:ext cx="4238603" cy="1478132"/>
          </a:xfrm>
          <a:prstGeom prst="rect">
            <a:avLst/>
          </a:prstGeom>
          <a:solidFill>
            <a:srgbClr val="1948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10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593C5D91-BD21-417A-BFA0-D1F0B2211AA7}"/>
              </a:ext>
            </a:extLst>
          </p:cNvPr>
          <p:cNvSpPr txBox="1">
            <a:spLocks/>
          </p:cNvSpPr>
          <p:nvPr/>
        </p:nvSpPr>
        <p:spPr>
          <a:xfrm>
            <a:off x="551006" y="8782952"/>
            <a:ext cx="15773400" cy="876350"/>
          </a:xfrm>
          <a:prstGeom prst="rect">
            <a:avLst/>
          </a:prstGeom>
        </p:spPr>
        <p:txBody>
          <a:bodyPr vert="horz" lIns="164562" tIns="82278" rIns="164562" bIns="82278" rtlCol="0" anchor="t">
            <a:normAutofit/>
          </a:bodyPr>
          <a:lstStyle>
            <a:lvl1pPr algn="l" defTabSz="7619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Nexa Bold" panose="02000000000000000000" pitchFamily="50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400" dirty="0">
                <a:solidFill>
                  <a:srgbClr val="00B0F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STARTUP INDIA</a:t>
            </a:r>
          </a:p>
          <a:p>
            <a:pPr>
              <a:defRPr/>
            </a:pPr>
            <a:r>
              <a:rPr lang="en-US" sz="2400" dirty="0">
                <a:solidFill>
                  <a:srgbClr val="00B0F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DEFINITION OF STARTUP – NOTIFIED 19</a:t>
            </a:r>
            <a:r>
              <a:rPr lang="en-US" sz="2400" baseline="30000" dirty="0">
                <a:solidFill>
                  <a:srgbClr val="00B0F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th</a:t>
            </a:r>
            <a:r>
              <a:rPr lang="en-US" sz="2400" dirty="0">
                <a:solidFill>
                  <a:srgbClr val="00B0F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FEBRUARY 2019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249842-7109-48D7-BB17-C632AD17781A}"/>
              </a:ext>
            </a:extLst>
          </p:cNvPr>
          <p:cNvSpPr txBox="1"/>
          <p:nvPr/>
        </p:nvSpPr>
        <p:spPr>
          <a:xfrm>
            <a:off x="661872" y="5520852"/>
            <a:ext cx="439305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4320" indent="-274320" defTabSz="1645623">
              <a:buFont typeface="Arial" panose="020B0604020202020204" pitchFamily="34" charset="0"/>
              <a:buChar char="•"/>
              <a:defRPr/>
            </a:pPr>
            <a:r>
              <a:rPr lang="en-IN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Private Limited Company</a:t>
            </a:r>
          </a:p>
          <a:p>
            <a:pPr marL="274320" indent="-274320" defTabSz="1645623">
              <a:buFont typeface="Arial" panose="020B0604020202020204" pitchFamily="34" charset="0"/>
              <a:buChar char="•"/>
              <a:defRPr/>
            </a:pPr>
            <a:r>
              <a:rPr lang="en-IN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Limited Liability Partnership</a:t>
            </a:r>
          </a:p>
          <a:p>
            <a:pPr marL="274320" indent="-274320" defTabSz="1645623">
              <a:buFont typeface="Arial" panose="020B0604020202020204" pitchFamily="34" charset="0"/>
              <a:buChar char="•"/>
              <a:defRPr/>
            </a:pPr>
            <a:r>
              <a:rPr lang="en-IN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Registered Partnership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1BDDE8-7BF8-49E4-80A7-0E6E23E0652B}"/>
              </a:ext>
            </a:extLst>
          </p:cNvPr>
          <p:cNvSpPr txBox="1"/>
          <p:nvPr/>
        </p:nvSpPr>
        <p:spPr>
          <a:xfrm>
            <a:off x="800388" y="1742345"/>
            <a:ext cx="162314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4000">
                <a:solidFill>
                  <a:srgbClr val="6588A6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WHAT IS A STARTUP? </a:t>
            </a:r>
            <a:endParaRPr lang="en-IN" sz="6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9DF44F8-DCC8-41F7-AF52-9B12BEBAFBE4}"/>
              </a:ext>
            </a:extLst>
          </p:cNvPr>
          <p:cNvSpPr txBox="1"/>
          <p:nvPr/>
        </p:nvSpPr>
        <p:spPr>
          <a:xfrm>
            <a:off x="4900474" y="5520852"/>
            <a:ext cx="411543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82880" indent="-182880" defTabSz="1097082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IN" sz="3000" dirty="0"/>
              <a:t>10 years from date of incorporation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915792-ACD3-46F2-8B0A-DC712202555C}"/>
              </a:ext>
            </a:extLst>
          </p:cNvPr>
          <p:cNvSpPr txBox="1"/>
          <p:nvPr/>
        </p:nvSpPr>
        <p:spPr>
          <a:xfrm>
            <a:off x="9139077" y="5520852"/>
            <a:ext cx="421340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82880" indent="-182880" defTabSz="1097082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IN" sz="3000"/>
              <a:t>Must not exceed</a:t>
            </a:r>
          </a:p>
          <a:p>
            <a:r>
              <a:rPr lang="en-IN" sz="3000"/>
              <a:t>₹100 Cr. in any fiscal year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038F60F-E93E-4221-A9AD-D1AB7B6571C5}"/>
              </a:ext>
            </a:extLst>
          </p:cNvPr>
          <p:cNvSpPr txBox="1"/>
          <p:nvPr/>
        </p:nvSpPr>
        <p:spPr>
          <a:xfrm>
            <a:off x="13352479" y="5520853"/>
            <a:ext cx="370453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82880" indent="-182880" defTabSz="1097082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IN" sz="3000"/>
              <a:t>Innovation</a:t>
            </a:r>
          </a:p>
          <a:p>
            <a:r>
              <a:rPr lang="en-IN" sz="3000"/>
              <a:t>Scalability</a:t>
            </a:r>
          </a:p>
          <a:p>
            <a:r>
              <a:rPr lang="en-IN" sz="3000"/>
              <a:t>Job creation</a:t>
            </a:r>
          </a:p>
          <a:p>
            <a:r>
              <a:rPr lang="en-IN" sz="3000"/>
              <a:t>Wealth creation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2D87E59-2544-4AD3-BAF7-CAEF3296CD5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800389" y="4118076"/>
            <a:ext cx="1042640" cy="118432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B539936-C4F0-4CC4-BED0-D300669479D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5017715" y="4056249"/>
            <a:ext cx="1363536" cy="12625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2F6B2E9-315C-41E6-B777-2C55751C493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9256317" y="4120928"/>
            <a:ext cx="1107981" cy="111964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629C4D9-4723-45C1-BBC0-192CB5CDF81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13417505" y="4118077"/>
            <a:ext cx="1287792" cy="120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656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"/>
          <p:cNvSpPr txBox="1">
            <a:spLocks noGrp="1"/>
          </p:cNvSpPr>
          <p:nvPr>
            <p:ph type="title"/>
          </p:nvPr>
        </p:nvSpPr>
        <p:spPr>
          <a:xfrm>
            <a:off x="623400" y="367538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50" tIns="182850" rIns="182850" bIns="182850" rtlCol="0" anchor="t" anchorCtr="0">
            <a:normAutofit/>
          </a:bodyPr>
          <a:lstStyle/>
          <a:p>
            <a:pPr algn="ctr">
              <a:lnSpc>
                <a:spcPct val="100000"/>
              </a:lnSpc>
              <a:buSzPct val="111111"/>
            </a:pPr>
            <a:r>
              <a:rPr lang="en-GB" b="1" dirty="0">
                <a:solidFill>
                  <a:srgbClr val="C00000"/>
                </a:solidFill>
              </a:rPr>
              <a:t>Number of Gujarat Startup Ecosystem </a:t>
            </a:r>
            <a:endParaRPr b="1" dirty="0">
              <a:solidFill>
                <a:srgbClr val="C00000"/>
              </a:solidFill>
            </a:endParaRPr>
          </a:p>
        </p:txBody>
      </p:sp>
      <p:sp>
        <p:nvSpPr>
          <p:cNvPr id="64" name="Google Shape;64;p2"/>
          <p:cNvSpPr txBox="1">
            <a:spLocks noGrp="1"/>
          </p:cNvSpPr>
          <p:nvPr>
            <p:ph type="body" idx="1"/>
          </p:nvPr>
        </p:nvSpPr>
        <p:spPr>
          <a:xfrm>
            <a:off x="623400" y="1978379"/>
            <a:ext cx="17041200" cy="761451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50" tIns="182850" rIns="182850" bIns="182850" rtlCol="0" anchor="t" anchorCtr="0">
            <a:normAutofit/>
          </a:bodyPr>
          <a:lstStyle/>
          <a:p>
            <a:pPr indent="-666734" algn="just">
              <a:lnSpc>
                <a:spcPct val="115000"/>
              </a:lnSpc>
              <a:buSzPts val="1650"/>
            </a:pPr>
            <a:r>
              <a:rPr lang="en-GB" sz="3300" dirty="0"/>
              <a:t>As per Start-up India data, </a:t>
            </a:r>
            <a:r>
              <a:rPr lang="en-GB" sz="3300" b="1" dirty="0"/>
              <a:t>174596 startups </a:t>
            </a:r>
            <a:r>
              <a:rPr lang="en-GB" sz="3300" dirty="0"/>
              <a:t>are DPIIT recognized.</a:t>
            </a:r>
            <a:endParaRPr sz="3300" dirty="0"/>
          </a:p>
          <a:p>
            <a:pPr indent="-666734" algn="just">
              <a:lnSpc>
                <a:spcPct val="115000"/>
              </a:lnSpc>
              <a:buSzPts val="1650"/>
            </a:pPr>
            <a:r>
              <a:rPr lang="en-GB" sz="3300" dirty="0"/>
              <a:t>Gujarat has </a:t>
            </a:r>
            <a:r>
              <a:rPr lang="en-GB" sz="3300" b="1" dirty="0"/>
              <a:t>29005 </a:t>
            </a:r>
            <a:r>
              <a:rPr lang="en-GB" sz="3300" dirty="0"/>
              <a:t>startups out of which a total of </a:t>
            </a:r>
            <a:r>
              <a:rPr lang="en-GB" sz="3300" b="1" dirty="0"/>
              <a:t>15044 </a:t>
            </a:r>
            <a:r>
              <a:rPr lang="en-GB" sz="3300" dirty="0"/>
              <a:t>are DPIIT-recognized in Gujarat.</a:t>
            </a:r>
            <a:endParaRPr sz="3300" dirty="0"/>
          </a:p>
          <a:p>
            <a:pPr indent="-666734" algn="just">
              <a:lnSpc>
                <a:spcPct val="115000"/>
              </a:lnSpc>
              <a:buSzPts val="1650"/>
            </a:pPr>
            <a:r>
              <a:rPr lang="en-GB" sz="3300" dirty="0"/>
              <a:t>Key sectors that entrepreneurs are categorized in </a:t>
            </a:r>
            <a:r>
              <a:rPr lang="en-GB" sz="3300" b="1" dirty="0"/>
              <a:t>56 industries</a:t>
            </a:r>
            <a:r>
              <a:rPr lang="en-GB" sz="3300" dirty="0"/>
              <a:t> as per the data</a:t>
            </a:r>
            <a:endParaRPr sz="3300" dirty="0"/>
          </a:p>
        </p:txBody>
      </p:sp>
      <p:graphicFrame>
        <p:nvGraphicFramePr>
          <p:cNvPr id="65" name="Google Shape;65;p2"/>
          <p:cNvGraphicFramePr/>
          <p:nvPr>
            <p:extLst>
              <p:ext uri="{D42A27DB-BD31-4B8C-83A1-F6EECF244321}">
                <p14:modId xmlns:p14="http://schemas.microsoft.com/office/powerpoint/2010/main" val="2717842880"/>
              </p:ext>
            </p:extLst>
          </p:nvPr>
        </p:nvGraphicFramePr>
        <p:xfrm>
          <a:off x="1311202" y="5000858"/>
          <a:ext cx="10331651" cy="36626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706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248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545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3600" b="1" u="none" strike="noStrike" cap="none" dirty="0">
                          <a:solidFill>
                            <a:srgbClr val="22222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City</a:t>
                      </a:r>
                      <a:endParaRPr sz="3600" b="1" u="none" strike="noStrike" cap="none" dirty="0">
                        <a:solidFill>
                          <a:srgbClr val="22222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1" marR="50801" marT="50801" marB="50801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GB" sz="3500" b="1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DPIIT recognised</a:t>
                      </a:r>
                      <a:endParaRPr sz="3500" b="1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1" marR="50801" marT="50801" marB="50801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45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3600" u="none" strike="noStrike" cap="none" dirty="0">
                          <a:solidFill>
                            <a:srgbClr val="22222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Ahmedabad</a:t>
                      </a:r>
                      <a:endParaRPr sz="35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1" marR="50801" marT="50801" marB="50801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IN" sz="35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4542</a:t>
                      </a:r>
                      <a:endParaRPr sz="35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1" marR="50801" marT="50801" marB="50801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45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3600" u="none" strike="noStrike" cap="none" dirty="0">
                          <a:solidFill>
                            <a:srgbClr val="22222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Surat</a:t>
                      </a:r>
                      <a:endParaRPr sz="35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1" marR="50801" marT="50801" marB="50801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IN" sz="35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1632</a:t>
                      </a:r>
                      <a:endParaRPr sz="35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1" marR="50801" marT="50801" marB="50801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545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3600" u="none" strike="noStrike" cap="none" dirty="0">
                          <a:solidFill>
                            <a:srgbClr val="22222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Vadodara</a:t>
                      </a:r>
                      <a:endParaRPr sz="35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1" marR="50801" marT="50801" marB="50801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IN" sz="35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1166</a:t>
                      </a:r>
                      <a:endParaRPr sz="35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1" marR="50801" marT="50801" marB="50801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545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3600" u="none" strike="noStrike" cap="none" dirty="0">
                          <a:solidFill>
                            <a:srgbClr val="22222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Rajkot</a:t>
                      </a:r>
                      <a:endParaRPr sz="35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1" marR="50801" marT="50801" marB="50801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IN" sz="35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1025</a:t>
                      </a:r>
                      <a:endParaRPr sz="35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1" marR="50801" marT="50801" marB="50801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576</TotalTime>
  <Words>2560</Words>
  <Application>Microsoft Office PowerPoint</Application>
  <PresentationFormat>Custom</PresentationFormat>
  <Paragraphs>539</Paragraphs>
  <Slides>42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3" baseType="lpstr">
      <vt:lpstr>Calibri</vt:lpstr>
      <vt:lpstr>Lato</vt:lpstr>
      <vt:lpstr>Alatsi</vt:lpstr>
      <vt:lpstr>Arial</vt:lpstr>
      <vt:lpstr>Symbol</vt:lpstr>
      <vt:lpstr>Wingdings</vt:lpstr>
      <vt:lpstr>Times New Roman</vt:lpstr>
      <vt:lpstr>Trebuchet MS</vt:lpstr>
      <vt:lpstr>Verdana</vt:lpstr>
      <vt:lpstr>Roboto</vt:lpstr>
      <vt:lpstr>Office Theme</vt:lpstr>
      <vt:lpstr>Overview of Startup Ecosystem: Ideas and opportunities</vt:lpstr>
      <vt:lpstr>PowerPoint Presentation</vt:lpstr>
      <vt:lpstr>Startup India National Framework</vt:lpstr>
      <vt:lpstr>PowerPoint Presentation</vt:lpstr>
      <vt:lpstr>PowerPoint Presentation</vt:lpstr>
      <vt:lpstr>Evolution of Ecosystem: 4 Waves of Evolution</vt:lpstr>
      <vt:lpstr>Indian Startup Ecosystem on its 9th year</vt:lpstr>
      <vt:lpstr>PowerPoint Presentation</vt:lpstr>
      <vt:lpstr>Number of Gujarat Startup Ecosystem </vt:lpstr>
      <vt:lpstr>Indian Start-up Ecosystem on its 9th year</vt:lpstr>
      <vt:lpstr>PowerPoint Presentation</vt:lpstr>
      <vt:lpstr>PowerPoint Presentation</vt:lpstr>
      <vt:lpstr>PowerPoint Presentation</vt:lpstr>
      <vt:lpstr>PowerPoint Presentation</vt:lpstr>
      <vt:lpstr>Role of CA as Advisory </vt:lpstr>
      <vt:lpstr>Role of CA as Advisory</vt:lpstr>
      <vt:lpstr>Mind to Market :  The “Start-up” Saga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MEGHA</dc:creator>
  <cp:lastModifiedBy>Joshi Jay</cp:lastModifiedBy>
  <cp:revision>54</cp:revision>
  <dcterms:modified xsi:type="dcterms:W3CDTF">2025-08-02T09:56:08Z</dcterms:modified>
</cp:coreProperties>
</file>