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6" r:id="rId4"/>
    <p:sldId id="288" r:id="rId5"/>
    <p:sldId id="287" r:id="rId6"/>
    <p:sldId id="289" r:id="rId7"/>
    <p:sldId id="290"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2" r:id="rId21"/>
    <p:sldId id="283" r:id="rId22"/>
    <p:sldId id="284"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hyperlink" Target="mailto:jalajchhaya@gmail.com"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www.investopedia.com/terms/a/angelinvestor.asp" TargetMode="External"/><Relationship Id="rId1" Type="http://schemas.openxmlformats.org/officeDocument/2006/relationships/hyperlink" Target="https://www.investopedia.com/terms/v/venturecapital.asp"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mailto:jalajchhaya@gmail.com"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www.investopedia.com/terms/a/angelinvestor.asp" TargetMode="External"/><Relationship Id="rId1" Type="http://schemas.openxmlformats.org/officeDocument/2006/relationships/hyperlink" Target="https://www.investopedia.com/terms/v/venturecapital.as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DF738-42EC-4F12-9B5D-29B5181A90A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A65B57C-EA31-45E6-9CFE-E6D137ED0A54}">
      <dgm:prSet/>
      <dgm:spPr/>
      <dgm:t>
        <a:bodyPr/>
        <a:lstStyle/>
        <a:p>
          <a:r>
            <a:rPr lang="en-US"/>
            <a:t>This is add on to Berkus method where there are further 12 risk variables adjusted</a:t>
          </a:r>
        </a:p>
      </dgm:t>
    </dgm:pt>
    <dgm:pt modelId="{CBA5EFD2-C8D5-4D92-B7A5-EE8C746CD240}" type="parTrans" cxnId="{75DCF033-BAF3-427E-ADD8-146C58C9EBAE}">
      <dgm:prSet/>
      <dgm:spPr/>
      <dgm:t>
        <a:bodyPr/>
        <a:lstStyle/>
        <a:p>
          <a:endParaRPr lang="en-US"/>
        </a:p>
      </dgm:t>
    </dgm:pt>
    <dgm:pt modelId="{FD6F7340-2825-4C76-9FC1-78A2E51ABA68}" type="sibTrans" cxnId="{75DCF033-BAF3-427E-ADD8-146C58C9EBAE}">
      <dgm:prSet/>
      <dgm:spPr/>
      <dgm:t>
        <a:bodyPr/>
        <a:lstStyle/>
        <a:p>
          <a:endParaRPr lang="en-US"/>
        </a:p>
      </dgm:t>
    </dgm:pt>
    <dgm:pt modelId="{B4667ACF-0FE9-47BD-9B2D-6BB4C260F794}">
      <dgm:prSet/>
      <dgm:spPr/>
      <dgm:t>
        <a:bodyPr/>
        <a:lstStyle/>
        <a:p>
          <a:r>
            <a:rPr lang="en-US"/>
            <a:t>Management risk</a:t>
          </a:r>
        </a:p>
      </dgm:t>
    </dgm:pt>
    <dgm:pt modelId="{85E3E261-FCF8-4368-A678-2D355DEF6C57}" type="parTrans" cxnId="{02AA06CC-5535-4787-A3BD-7C267A90B2B1}">
      <dgm:prSet/>
      <dgm:spPr/>
      <dgm:t>
        <a:bodyPr/>
        <a:lstStyle/>
        <a:p>
          <a:endParaRPr lang="en-US"/>
        </a:p>
      </dgm:t>
    </dgm:pt>
    <dgm:pt modelId="{966D1FA9-F82A-48AE-A8D3-159AFE0BCDCE}" type="sibTrans" cxnId="{02AA06CC-5535-4787-A3BD-7C267A90B2B1}">
      <dgm:prSet/>
      <dgm:spPr/>
      <dgm:t>
        <a:bodyPr/>
        <a:lstStyle/>
        <a:p>
          <a:endParaRPr lang="en-US"/>
        </a:p>
      </dgm:t>
    </dgm:pt>
    <dgm:pt modelId="{595FD37E-D54D-4F80-B13C-8BFC286C4EB4}">
      <dgm:prSet/>
      <dgm:spPr/>
      <dgm:t>
        <a:bodyPr/>
        <a:lstStyle/>
        <a:p>
          <a:r>
            <a:rPr lang="en-US"/>
            <a:t>Stage of business</a:t>
          </a:r>
        </a:p>
      </dgm:t>
    </dgm:pt>
    <dgm:pt modelId="{B00A9D9E-032A-4092-8715-DB56FAA7237B}" type="parTrans" cxnId="{15EFB6D2-EF27-48AE-AB94-8F4DB434B099}">
      <dgm:prSet/>
      <dgm:spPr/>
      <dgm:t>
        <a:bodyPr/>
        <a:lstStyle/>
        <a:p>
          <a:endParaRPr lang="en-US"/>
        </a:p>
      </dgm:t>
    </dgm:pt>
    <dgm:pt modelId="{D772D161-58FE-43F3-AFA4-B674A4CFA62C}" type="sibTrans" cxnId="{15EFB6D2-EF27-48AE-AB94-8F4DB434B099}">
      <dgm:prSet/>
      <dgm:spPr/>
      <dgm:t>
        <a:bodyPr/>
        <a:lstStyle/>
        <a:p>
          <a:endParaRPr lang="en-US"/>
        </a:p>
      </dgm:t>
    </dgm:pt>
    <dgm:pt modelId="{D4404B7D-BF7B-4A33-BD89-B316FD2032FF}">
      <dgm:prSet/>
      <dgm:spPr/>
      <dgm:t>
        <a:bodyPr/>
        <a:lstStyle/>
        <a:p>
          <a:r>
            <a:rPr lang="en-IN"/>
            <a:t>Political risk</a:t>
          </a:r>
          <a:endParaRPr lang="en-US"/>
        </a:p>
      </dgm:t>
    </dgm:pt>
    <dgm:pt modelId="{671C9ADE-2DBE-45B0-B583-767DACFEF8BB}" type="parTrans" cxnId="{5F5FB320-9DB0-4D2D-9CE5-9F8215689BB8}">
      <dgm:prSet/>
      <dgm:spPr/>
      <dgm:t>
        <a:bodyPr/>
        <a:lstStyle/>
        <a:p>
          <a:endParaRPr lang="en-US"/>
        </a:p>
      </dgm:t>
    </dgm:pt>
    <dgm:pt modelId="{F015BEF7-5263-4E16-8231-ABA68C988B0F}" type="sibTrans" cxnId="{5F5FB320-9DB0-4D2D-9CE5-9F8215689BB8}">
      <dgm:prSet/>
      <dgm:spPr/>
      <dgm:t>
        <a:bodyPr/>
        <a:lstStyle/>
        <a:p>
          <a:endParaRPr lang="en-US"/>
        </a:p>
      </dgm:t>
    </dgm:pt>
    <dgm:pt modelId="{3C037395-D8F4-4799-BFDF-8F729ACEC60E}">
      <dgm:prSet/>
      <dgm:spPr/>
      <dgm:t>
        <a:bodyPr/>
        <a:lstStyle/>
        <a:p>
          <a:r>
            <a:rPr lang="en-IN"/>
            <a:t>Manufacturing risk</a:t>
          </a:r>
          <a:endParaRPr lang="en-US"/>
        </a:p>
      </dgm:t>
    </dgm:pt>
    <dgm:pt modelId="{7D0D2D12-64B2-488C-BC8E-D6E1B8F29CF8}" type="parTrans" cxnId="{2359EC7C-5DA8-42D3-B4D4-938E15A7CE14}">
      <dgm:prSet/>
      <dgm:spPr/>
      <dgm:t>
        <a:bodyPr/>
        <a:lstStyle/>
        <a:p>
          <a:endParaRPr lang="en-US"/>
        </a:p>
      </dgm:t>
    </dgm:pt>
    <dgm:pt modelId="{0CC80DC7-B6B3-435E-9DA3-1F151D28F0D7}" type="sibTrans" cxnId="{2359EC7C-5DA8-42D3-B4D4-938E15A7CE14}">
      <dgm:prSet/>
      <dgm:spPr/>
      <dgm:t>
        <a:bodyPr/>
        <a:lstStyle/>
        <a:p>
          <a:endParaRPr lang="en-US"/>
        </a:p>
      </dgm:t>
    </dgm:pt>
    <dgm:pt modelId="{75A73ABE-F49F-4A71-AABA-580AE04F6F18}">
      <dgm:prSet/>
      <dgm:spPr/>
      <dgm:t>
        <a:bodyPr/>
        <a:lstStyle/>
        <a:p>
          <a:r>
            <a:rPr lang="en-IN"/>
            <a:t>Sales risk</a:t>
          </a:r>
          <a:endParaRPr lang="en-US"/>
        </a:p>
      </dgm:t>
    </dgm:pt>
    <dgm:pt modelId="{3EEDC121-4B98-4816-B93F-E39F77F31CD2}" type="parTrans" cxnId="{50632E57-EF48-4C79-A1ED-E6E194A7FD57}">
      <dgm:prSet/>
      <dgm:spPr/>
      <dgm:t>
        <a:bodyPr/>
        <a:lstStyle/>
        <a:p>
          <a:endParaRPr lang="en-US"/>
        </a:p>
      </dgm:t>
    </dgm:pt>
    <dgm:pt modelId="{AC188AFE-5886-46E4-8AEA-C1A3B84A2BCF}" type="sibTrans" cxnId="{50632E57-EF48-4C79-A1ED-E6E194A7FD57}">
      <dgm:prSet/>
      <dgm:spPr/>
      <dgm:t>
        <a:bodyPr/>
        <a:lstStyle/>
        <a:p>
          <a:endParaRPr lang="en-US"/>
        </a:p>
      </dgm:t>
    </dgm:pt>
    <dgm:pt modelId="{47BB7DD9-67FD-4E88-854D-EF89F52EF435}">
      <dgm:prSet/>
      <dgm:spPr/>
      <dgm:t>
        <a:bodyPr/>
        <a:lstStyle/>
        <a:p>
          <a:r>
            <a:rPr lang="en-IN"/>
            <a:t>Capital raising risk</a:t>
          </a:r>
          <a:endParaRPr lang="en-US"/>
        </a:p>
      </dgm:t>
    </dgm:pt>
    <dgm:pt modelId="{7C29E174-CB42-4550-B943-E056E0E124CE}" type="parTrans" cxnId="{8D18FBB7-344E-49BA-AD7C-4489590AFFBE}">
      <dgm:prSet/>
      <dgm:spPr/>
      <dgm:t>
        <a:bodyPr/>
        <a:lstStyle/>
        <a:p>
          <a:endParaRPr lang="en-US"/>
        </a:p>
      </dgm:t>
    </dgm:pt>
    <dgm:pt modelId="{67C28614-3860-4CC5-A7F9-6C284E46807B}" type="sibTrans" cxnId="{8D18FBB7-344E-49BA-AD7C-4489590AFFBE}">
      <dgm:prSet/>
      <dgm:spPr/>
      <dgm:t>
        <a:bodyPr/>
        <a:lstStyle/>
        <a:p>
          <a:endParaRPr lang="en-US"/>
        </a:p>
      </dgm:t>
    </dgm:pt>
    <dgm:pt modelId="{E5FAD16B-3F32-41B4-B4D8-E6B35D351210}">
      <dgm:prSet/>
      <dgm:spPr/>
      <dgm:t>
        <a:bodyPr/>
        <a:lstStyle/>
        <a:p>
          <a:r>
            <a:rPr lang="en-IN"/>
            <a:t>Competition risk</a:t>
          </a:r>
          <a:endParaRPr lang="en-US"/>
        </a:p>
      </dgm:t>
    </dgm:pt>
    <dgm:pt modelId="{59408763-DD72-4F7B-9FBC-927D624282F8}" type="parTrans" cxnId="{EFE829F2-B418-4B3B-A8D8-35A8AB401A82}">
      <dgm:prSet/>
      <dgm:spPr/>
      <dgm:t>
        <a:bodyPr/>
        <a:lstStyle/>
        <a:p>
          <a:endParaRPr lang="en-US"/>
        </a:p>
      </dgm:t>
    </dgm:pt>
    <dgm:pt modelId="{C2A474F4-2DB8-4072-AF21-F6FA86A00EC1}" type="sibTrans" cxnId="{EFE829F2-B418-4B3B-A8D8-35A8AB401A82}">
      <dgm:prSet/>
      <dgm:spPr/>
      <dgm:t>
        <a:bodyPr/>
        <a:lstStyle/>
        <a:p>
          <a:endParaRPr lang="en-US"/>
        </a:p>
      </dgm:t>
    </dgm:pt>
    <dgm:pt modelId="{4B4D2297-380A-446B-B9B3-6039D4FD7A7F}">
      <dgm:prSet/>
      <dgm:spPr/>
      <dgm:t>
        <a:bodyPr/>
        <a:lstStyle/>
        <a:p>
          <a:r>
            <a:rPr lang="en-IN"/>
            <a:t>Technology risk</a:t>
          </a:r>
          <a:endParaRPr lang="en-US"/>
        </a:p>
      </dgm:t>
    </dgm:pt>
    <dgm:pt modelId="{2E13E0D9-22AE-4C39-958B-5261974F20FF}" type="parTrans" cxnId="{6BAE9094-6E72-430A-BE0B-3DA6D2A42C74}">
      <dgm:prSet/>
      <dgm:spPr/>
      <dgm:t>
        <a:bodyPr/>
        <a:lstStyle/>
        <a:p>
          <a:endParaRPr lang="en-US"/>
        </a:p>
      </dgm:t>
    </dgm:pt>
    <dgm:pt modelId="{34049E15-CF0C-4D7B-A73E-08B31599D06B}" type="sibTrans" cxnId="{6BAE9094-6E72-430A-BE0B-3DA6D2A42C74}">
      <dgm:prSet/>
      <dgm:spPr/>
      <dgm:t>
        <a:bodyPr/>
        <a:lstStyle/>
        <a:p>
          <a:endParaRPr lang="en-US"/>
        </a:p>
      </dgm:t>
    </dgm:pt>
    <dgm:pt modelId="{ED8000AF-40E1-4E9C-8069-27C5D6B6596B}">
      <dgm:prSet/>
      <dgm:spPr/>
      <dgm:t>
        <a:bodyPr/>
        <a:lstStyle/>
        <a:p>
          <a:r>
            <a:rPr lang="en-IN"/>
            <a:t>Litigation risk</a:t>
          </a:r>
          <a:endParaRPr lang="en-US"/>
        </a:p>
      </dgm:t>
    </dgm:pt>
    <dgm:pt modelId="{16299ECA-67D5-4594-806A-4DF48162B2A6}" type="parTrans" cxnId="{352D9697-419D-49CA-88A3-B587E0EE60B8}">
      <dgm:prSet/>
      <dgm:spPr/>
      <dgm:t>
        <a:bodyPr/>
        <a:lstStyle/>
        <a:p>
          <a:endParaRPr lang="en-US"/>
        </a:p>
      </dgm:t>
    </dgm:pt>
    <dgm:pt modelId="{7AFB5BC5-EF79-4813-B9E2-506A2943A513}" type="sibTrans" cxnId="{352D9697-419D-49CA-88A3-B587E0EE60B8}">
      <dgm:prSet/>
      <dgm:spPr/>
      <dgm:t>
        <a:bodyPr/>
        <a:lstStyle/>
        <a:p>
          <a:endParaRPr lang="en-US"/>
        </a:p>
      </dgm:t>
    </dgm:pt>
    <dgm:pt modelId="{F85FFD9C-684C-4FFA-A589-250F4CBCAE56}">
      <dgm:prSet/>
      <dgm:spPr/>
      <dgm:t>
        <a:bodyPr/>
        <a:lstStyle/>
        <a:p>
          <a:r>
            <a:rPr lang="en-IN"/>
            <a:t>International risk</a:t>
          </a:r>
          <a:endParaRPr lang="en-US"/>
        </a:p>
      </dgm:t>
    </dgm:pt>
    <dgm:pt modelId="{262FCDE2-D128-49D6-A6B3-9326C0874250}" type="parTrans" cxnId="{F7C9E43C-8EE1-4164-B2DF-29A5A2230B9E}">
      <dgm:prSet/>
      <dgm:spPr/>
      <dgm:t>
        <a:bodyPr/>
        <a:lstStyle/>
        <a:p>
          <a:endParaRPr lang="en-US"/>
        </a:p>
      </dgm:t>
    </dgm:pt>
    <dgm:pt modelId="{71A6DDCF-824C-43F6-8356-3B92E76E9B8C}" type="sibTrans" cxnId="{F7C9E43C-8EE1-4164-B2DF-29A5A2230B9E}">
      <dgm:prSet/>
      <dgm:spPr/>
      <dgm:t>
        <a:bodyPr/>
        <a:lstStyle/>
        <a:p>
          <a:endParaRPr lang="en-US"/>
        </a:p>
      </dgm:t>
    </dgm:pt>
    <dgm:pt modelId="{98B5D909-98F9-41DD-ACAC-11A61A390A0E}">
      <dgm:prSet/>
      <dgm:spPr/>
      <dgm:t>
        <a:bodyPr/>
        <a:lstStyle/>
        <a:p>
          <a:r>
            <a:rPr lang="en-IN"/>
            <a:t>Reputation risk</a:t>
          </a:r>
          <a:endParaRPr lang="en-US"/>
        </a:p>
      </dgm:t>
    </dgm:pt>
    <dgm:pt modelId="{99D4DDE9-0DF4-4053-AB0E-0D1865448F8A}" type="parTrans" cxnId="{53392D25-860B-49CB-A020-1844FF799BCD}">
      <dgm:prSet/>
      <dgm:spPr/>
      <dgm:t>
        <a:bodyPr/>
        <a:lstStyle/>
        <a:p>
          <a:endParaRPr lang="en-US"/>
        </a:p>
      </dgm:t>
    </dgm:pt>
    <dgm:pt modelId="{E984F8BC-5B65-4D3E-BE78-DF0E92C3D658}" type="sibTrans" cxnId="{53392D25-860B-49CB-A020-1844FF799BCD}">
      <dgm:prSet/>
      <dgm:spPr/>
      <dgm:t>
        <a:bodyPr/>
        <a:lstStyle/>
        <a:p>
          <a:endParaRPr lang="en-US"/>
        </a:p>
      </dgm:t>
    </dgm:pt>
    <dgm:pt modelId="{3C4DF816-2114-49FF-973D-CA2B88766438}" type="pres">
      <dgm:prSet presAssocID="{8B1DF738-42EC-4F12-9B5D-29B5181A90A3}" presName="linear" presStyleCnt="0">
        <dgm:presLayoutVars>
          <dgm:animLvl val="lvl"/>
          <dgm:resizeHandles val="exact"/>
        </dgm:presLayoutVars>
      </dgm:prSet>
      <dgm:spPr/>
    </dgm:pt>
    <dgm:pt modelId="{8E58AA2B-B903-472C-B322-C2DE0ABDE2C3}" type="pres">
      <dgm:prSet presAssocID="{DA65B57C-EA31-45E6-9CFE-E6D137ED0A54}" presName="parentText" presStyleLbl="node1" presStyleIdx="0" presStyleCnt="1">
        <dgm:presLayoutVars>
          <dgm:chMax val="0"/>
          <dgm:bulletEnabled val="1"/>
        </dgm:presLayoutVars>
      </dgm:prSet>
      <dgm:spPr/>
    </dgm:pt>
    <dgm:pt modelId="{0C842F07-74DD-430A-B303-471BCF14E60F}" type="pres">
      <dgm:prSet presAssocID="{DA65B57C-EA31-45E6-9CFE-E6D137ED0A54}" presName="childText" presStyleLbl="revTx" presStyleIdx="0" presStyleCnt="1">
        <dgm:presLayoutVars>
          <dgm:bulletEnabled val="1"/>
        </dgm:presLayoutVars>
      </dgm:prSet>
      <dgm:spPr/>
    </dgm:pt>
  </dgm:ptLst>
  <dgm:cxnLst>
    <dgm:cxn modelId="{2E1F3801-D1E7-40FF-8AD4-753EBC6B793F}" type="presOf" srcId="{B4667ACF-0FE9-47BD-9B2D-6BB4C260F794}" destId="{0C842F07-74DD-430A-B303-471BCF14E60F}" srcOrd="0" destOrd="0" presId="urn:microsoft.com/office/officeart/2005/8/layout/vList2"/>
    <dgm:cxn modelId="{5F5FB320-9DB0-4D2D-9CE5-9F8215689BB8}" srcId="{DA65B57C-EA31-45E6-9CFE-E6D137ED0A54}" destId="{D4404B7D-BF7B-4A33-BD89-B316FD2032FF}" srcOrd="2" destOrd="0" parTransId="{671C9ADE-2DBE-45B0-B583-767DACFEF8BB}" sibTransId="{F015BEF7-5263-4E16-8231-ABA68C988B0F}"/>
    <dgm:cxn modelId="{53392D25-860B-49CB-A020-1844FF799BCD}" srcId="{DA65B57C-EA31-45E6-9CFE-E6D137ED0A54}" destId="{98B5D909-98F9-41DD-ACAC-11A61A390A0E}" srcOrd="10" destOrd="0" parTransId="{99D4DDE9-0DF4-4053-AB0E-0D1865448F8A}" sibTransId="{E984F8BC-5B65-4D3E-BE78-DF0E92C3D658}"/>
    <dgm:cxn modelId="{BBFCDB32-C449-494C-8797-75676AD0F7BC}" type="presOf" srcId="{8B1DF738-42EC-4F12-9B5D-29B5181A90A3}" destId="{3C4DF816-2114-49FF-973D-CA2B88766438}" srcOrd="0" destOrd="0" presId="urn:microsoft.com/office/officeart/2005/8/layout/vList2"/>
    <dgm:cxn modelId="{75DCF033-BAF3-427E-ADD8-146C58C9EBAE}" srcId="{8B1DF738-42EC-4F12-9B5D-29B5181A90A3}" destId="{DA65B57C-EA31-45E6-9CFE-E6D137ED0A54}" srcOrd="0" destOrd="0" parTransId="{CBA5EFD2-C8D5-4D92-B7A5-EE8C746CD240}" sibTransId="{FD6F7340-2825-4C76-9FC1-78A2E51ABA68}"/>
    <dgm:cxn modelId="{F7C9E43C-8EE1-4164-B2DF-29A5A2230B9E}" srcId="{DA65B57C-EA31-45E6-9CFE-E6D137ED0A54}" destId="{F85FFD9C-684C-4FFA-A589-250F4CBCAE56}" srcOrd="9" destOrd="0" parTransId="{262FCDE2-D128-49D6-A6B3-9326C0874250}" sibTransId="{71A6DDCF-824C-43F6-8356-3B92E76E9B8C}"/>
    <dgm:cxn modelId="{8DBB086A-5AEE-46BF-B752-C9774D23AF58}" type="presOf" srcId="{F85FFD9C-684C-4FFA-A589-250F4CBCAE56}" destId="{0C842F07-74DD-430A-B303-471BCF14E60F}" srcOrd="0" destOrd="9" presId="urn:microsoft.com/office/officeart/2005/8/layout/vList2"/>
    <dgm:cxn modelId="{94CC1F76-691D-40CC-84BA-F7F009BDD465}" type="presOf" srcId="{4B4D2297-380A-446B-B9B3-6039D4FD7A7F}" destId="{0C842F07-74DD-430A-B303-471BCF14E60F}" srcOrd="0" destOrd="7" presId="urn:microsoft.com/office/officeart/2005/8/layout/vList2"/>
    <dgm:cxn modelId="{21A72956-7642-4314-AA1F-EE272E200E44}" type="presOf" srcId="{47BB7DD9-67FD-4E88-854D-EF89F52EF435}" destId="{0C842F07-74DD-430A-B303-471BCF14E60F}" srcOrd="0" destOrd="5" presId="urn:microsoft.com/office/officeart/2005/8/layout/vList2"/>
    <dgm:cxn modelId="{50632E57-EF48-4C79-A1ED-E6E194A7FD57}" srcId="{DA65B57C-EA31-45E6-9CFE-E6D137ED0A54}" destId="{75A73ABE-F49F-4A71-AABA-580AE04F6F18}" srcOrd="4" destOrd="0" parTransId="{3EEDC121-4B98-4816-B93F-E39F77F31CD2}" sibTransId="{AC188AFE-5886-46E4-8AEA-C1A3B84A2BCF}"/>
    <dgm:cxn modelId="{2359EC7C-5DA8-42D3-B4D4-938E15A7CE14}" srcId="{DA65B57C-EA31-45E6-9CFE-E6D137ED0A54}" destId="{3C037395-D8F4-4799-BFDF-8F729ACEC60E}" srcOrd="3" destOrd="0" parTransId="{7D0D2D12-64B2-488C-BC8E-D6E1B8F29CF8}" sibTransId="{0CC80DC7-B6B3-435E-9DA3-1F151D28F0D7}"/>
    <dgm:cxn modelId="{2750268F-540A-48D3-940A-612844BDBCC0}" type="presOf" srcId="{75A73ABE-F49F-4A71-AABA-580AE04F6F18}" destId="{0C842F07-74DD-430A-B303-471BCF14E60F}" srcOrd="0" destOrd="4" presId="urn:microsoft.com/office/officeart/2005/8/layout/vList2"/>
    <dgm:cxn modelId="{6BAE9094-6E72-430A-BE0B-3DA6D2A42C74}" srcId="{DA65B57C-EA31-45E6-9CFE-E6D137ED0A54}" destId="{4B4D2297-380A-446B-B9B3-6039D4FD7A7F}" srcOrd="7" destOrd="0" parTransId="{2E13E0D9-22AE-4C39-958B-5261974F20FF}" sibTransId="{34049E15-CF0C-4D7B-A73E-08B31599D06B}"/>
    <dgm:cxn modelId="{352D9697-419D-49CA-88A3-B587E0EE60B8}" srcId="{DA65B57C-EA31-45E6-9CFE-E6D137ED0A54}" destId="{ED8000AF-40E1-4E9C-8069-27C5D6B6596B}" srcOrd="8" destOrd="0" parTransId="{16299ECA-67D5-4594-806A-4DF48162B2A6}" sibTransId="{7AFB5BC5-EF79-4813-B9E2-506A2943A513}"/>
    <dgm:cxn modelId="{D45029A1-091A-4739-8D6D-E31C6D9F5297}" type="presOf" srcId="{DA65B57C-EA31-45E6-9CFE-E6D137ED0A54}" destId="{8E58AA2B-B903-472C-B322-C2DE0ABDE2C3}" srcOrd="0" destOrd="0" presId="urn:microsoft.com/office/officeart/2005/8/layout/vList2"/>
    <dgm:cxn modelId="{B4B6C6B6-6793-466B-9D28-5757AAA1D1FD}" type="presOf" srcId="{595FD37E-D54D-4F80-B13C-8BFC286C4EB4}" destId="{0C842F07-74DD-430A-B303-471BCF14E60F}" srcOrd="0" destOrd="1" presId="urn:microsoft.com/office/officeart/2005/8/layout/vList2"/>
    <dgm:cxn modelId="{8D18FBB7-344E-49BA-AD7C-4489590AFFBE}" srcId="{DA65B57C-EA31-45E6-9CFE-E6D137ED0A54}" destId="{47BB7DD9-67FD-4E88-854D-EF89F52EF435}" srcOrd="5" destOrd="0" parTransId="{7C29E174-CB42-4550-B943-E056E0E124CE}" sibTransId="{67C28614-3860-4CC5-A7F9-6C284E46807B}"/>
    <dgm:cxn modelId="{AD6542C9-59A5-4BB3-9092-63E85A495175}" type="presOf" srcId="{98B5D909-98F9-41DD-ACAC-11A61A390A0E}" destId="{0C842F07-74DD-430A-B303-471BCF14E60F}" srcOrd="0" destOrd="10" presId="urn:microsoft.com/office/officeart/2005/8/layout/vList2"/>
    <dgm:cxn modelId="{008E23CA-8C4A-4EDB-9037-67A762104B74}" type="presOf" srcId="{3C037395-D8F4-4799-BFDF-8F729ACEC60E}" destId="{0C842F07-74DD-430A-B303-471BCF14E60F}" srcOrd="0" destOrd="3" presId="urn:microsoft.com/office/officeart/2005/8/layout/vList2"/>
    <dgm:cxn modelId="{02AA06CC-5535-4787-A3BD-7C267A90B2B1}" srcId="{DA65B57C-EA31-45E6-9CFE-E6D137ED0A54}" destId="{B4667ACF-0FE9-47BD-9B2D-6BB4C260F794}" srcOrd="0" destOrd="0" parTransId="{85E3E261-FCF8-4368-A678-2D355DEF6C57}" sibTransId="{966D1FA9-F82A-48AE-A8D3-159AFE0BCDCE}"/>
    <dgm:cxn modelId="{15EFB6D2-EF27-48AE-AB94-8F4DB434B099}" srcId="{DA65B57C-EA31-45E6-9CFE-E6D137ED0A54}" destId="{595FD37E-D54D-4F80-B13C-8BFC286C4EB4}" srcOrd="1" destOrd="0" parTransId="{B00A9D9E-032A-4092-8715-DB56FAA7237B}" sibTransId="{D772D161-58FE-43F3-AFA4-B674A4CFA62C}"/>
    <dgm:cxn modelId="{624B63E6-ACCC-4BF6-B8B4-E4B31B30B0E6}" type="presOf" srcId="{D4404B7D-BF7B-4A33-BD89-B316FD2032FF}" destId="{0C842F07-74DD-430A-B303-471BCF14E60F}" srcOrd="0" destOrd="2" presId="urn:microsoft.com/office/officeart/2005/8/layout/vList2"/>
    <dgm:cxn modelId="{EFE829F2-B418-4B3B-A8D8-35A8AB401A82}" srcId="{DA65B57C-EA31-45E6-9CFE-E6D137ED0A54}" destId="{E5FAD16B-3F32-41B4-B4D8-E6B35D351210}" srcOrd="6" destOrd="0" parTransId="{59408763-DD72-4F7B-9FBC-927D624282F8}" sibTransId="{C2A474F4-2DB8-4072-AF21-F6FA86A00EC1}"/>
    <dgm:cxn modelId="{7F90A0F6-6564-43E0-BA3D-1FDFB0C55D41}" type="presOf" srcId="{E5FAD16B-3F32-41B4-B4D8-E6B35D351210}" destId="{0C842F07-74DD-430A-B303-471BCF14E60F}" srcOrd="0" destOrd="6" presId="urn:microsoft.com/office/officeart/2005/8/layout/vList2"/>
    <dgm:cxn modelId="{139962FC-185E-429B-9311-B3B6DA179B57}" type="presOf" srcId="{ED8000AF-40E1-4E9C-8069-27C5D6B6596B}" destId="{0C842F07-74DD-430A-B303-471BCF14E60F}" srcOrd="0" destOrd="8" presId="urn:microsoft.com/office/officeart/2005/8/layout/vList2"/>
    <dgm:cxn modelId="{E4C23F18-DCAE-4C1F-9225-EAC6E0F07C4B}" type="presParOf" srcId="{3C4DF816-2114-49FF-973D-CA2B88766438}" destId="{8E58AA2B-B903-472C-B322-C2DE0ABDE2C3}" srcOrd="0" destOrd="0" presId="urn:microsoft.com/office/officeart/2005/8/layout/vList2"/>
    <dgm:cxn modelId="{6F1B4F65-BDBA-457D-BA38-F6FF562CE1CB}" type="presParOf" srcId="{3C4DF816-2114-49FF-973D-CA2B88766438}" destId="{0C842F07-74DD-430A-B303-471BCF14E6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3D5C6D-1AE3-4F61-A4A1-B99A7C1430B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62D8D82-FE5B-4E7B-8816-90CA7123499D}">
      <dgm:prSet/>
      <dgm:spPr/>
      <dgm:t>
        <a:bodyPr/>
        <a:lstStyle/>
        <a:p>
          <a:r>
            <a:rPr lang="en-US"/>
            <a:t>Founder lock in</a:t>
          </a:r>
        </a:p>
      </dgm:t>
    </dgm:pt>
    <dgm:pt modelId="{424EB23D-2115-4055-AA95-B99E03C8EF9D}" type="parTrans" cxnId="{B8E08811-819A-4224-B411-9E5FB499AB61}">
      <dgm:prSet/>
      <dgm:spPr/>
      <dgm:t>
        <a:bodyPr/>
        <a:lstStyle/>
        <a:p>
          <a:endParaRPr lang="en-US"/>
        </a:p>
      </dgm:t>
    </dgm:pt>
    <dgm:pt modelId="{52B39863-6009-4253-836E-4D4CC9EDE1FD}" type="sibTrans" cxnId="{B8E08811-819A-4224-B411-9E5FB499AB61}">
      <dgm:prSet/>
      <dgm:spPr/>
      <dgm:t>
        <a:bodyPr/>
        <a:lstStyle/>
        <a:p>
          <a:endParaRPr lang="en-US"/>
        </a:p>
      </dgm:t>
    </dgm:pt>
    <dgm:pt modelId="{B6E0D578-1DFB-48CB-AB96-4B8252B1D786}">
      <dgm:prSet/>
      <dgm:spPr/>
      <dgm:t>
        <a:bodyPr/>
        <a:lstStyle/>
        <a:p>
          <a:r>
            <a:rPr lang="en-US"/>
            <a:t>ARR</a:t>
          </a:r>
        </a:p>
      </dgm:t>
    </dgm:pt>
    <dgm:pt modelId="{E3154CE6-F243-4E5F-A8C5-7AE9CD620565}" type="parTrans" cxnId="{6345102F-CC9C-4B73-9117-0D314BD3604D}">
      <dgm:prSet/>
      <dgm:spPr/>
      <dgm:t>
        <a:bodyPr/>
        <a:lstStyle/>
        <a:p>
          <a:endParaRPr lang="en-US"/>
        </a:p>
      </dgm:t>
    </dgm:pt>
    <dgm:pt modelId="{7D88D5F0-D3B2-4C73-9ECF-B6E09B9D2723}" type="sibTrans" cxnId="{6345102F-CC9C-4B73-9117-0D314BD3604D}">
      <dgm:prSet/>
      <dgm:spPr/>
      <dgm:t>
        <a:bodyPr/>
        <a:lstStyle/>
        <a:p>
          <a:endParaRPr lang="en-US"/>
        </a:p>
      </dgm:t>
    </dgm:pt>
    <dgm:pt modelId="{941945E8-1D93-43EE-90A0-F2F6473C3306}">
      <dgm:prSet/>
      <dgm:spPr/>
      <dgm:t>
        <a:bodyPr/>
        <a:lstStyle/>
        <a:p>
          <a:r>
            <a:rPr lang="en-US"/>
            <a:t>Cash burn</a:t>
          </a:r>
        </a:p>
      </dgm:t>
    </dgm:pt>
    <dgm:pt modelId="{968C5C31-4CC2-4627-918F-8FDA8DE7B722}" type="parTrans" cxnId="{57D62BC1-CC10-441B-9BEC-F101EAB856F9}">
      <dgm:prSet/>
      <dgm:spPr/>
      <dgm:t>
        <a:bodyPr/>
        <a:lstStyle/>
        <a:p>
          <a:endParaRPr lang="en-US"/>
        </a:p>
      </dgm:t>
    </dgm:pt>
    <dgm:pt modelId="{F2713450-E830-4B9C-9B8A-BF7531C8BB3C}" type="sibTrans" cxnId="{57D62BC1-CC10-441B-9BEC-F101EAB856F9}">
      <dgm:prSet/>
      <dgm:spPr/>
      <dgm:t>
        <a:bodyPr/>
        <a:lstStyle/>
        <a:p>
          <a:endParaRPr lang="en-US"/>
        </a:p>
      </dgm:t>
    </dgm:pt>
    <dgm:pt modelId="{CF3B12DC-F4B5-4F50-BC91-9993037A571C}">
      <dgm:prSet/>
      <dgm:spPr/>
      <dgm:t>
        <a:bodyPr/>
        <a:lstStyle/>
        <a:p>
          <a:r>
            <a:rPr lang="en-US"/>
            <a:t>Grants &amp; fundings from Government</a:t>
          </a:r>
        </a:p>
      </dgm:t>
    </dgm:pt>
    <dgm:pt modelId="{425497B7-8646-4141-AEA5-59F4C7AD0553}" type="parTrans" cxnId="{C6301573-C5FD-427E-BBBA-B4A85B260EF7}">
      <dgm:prSet/>
      <dgm:spPr/>
      <dgm:t>
        <a:bodyPr/>
        <a:lstStyle/>
        <a:p>
          <a:endParaRPr lang="en-US"/>
        </a:p>
      </dgm:t>
    </dgm:pt>
    <dgm:pt modelId="{796E022F-ED32-46C3-9077-80387D18DE9B}" type="sibTrans" cxnId="{C6301573-C5FD-427E-BBBA-B4A85B260EF7}">
      <dgm:prSet/>
      <dgm:spPr/>
      <dgm:t>
        <a:bodyPr/>
        <a:lstStyle/>
        <a:p>
          <a:endParaRPr lang="en-US"/>
        </a:p>
      </dgm:t>
    </dgm:pt>
    <dgm:pt modelId="{C129CBBB-489C-4F3C-BF39-0880CD6911C3}">
      <dgm:prSet/>
      <dgm:spPr/>
      <dgm:t>
        <a:bodyPr/>
        <a:lstStyle/>
        <a:p>
          <a:r>
            <a:rPr lang="en-US"/>
            <a:t>Compliances</a:t>
          </a:r>
        </a:p>
      </dgm:t>
    </dgm:pt>
    <dgm:pt modelId="{531E5ECC-66C1-45A0-B92E-192740CBFA10}" type="parTrans" cxnId="{098E6975-2B9D-4386-A8B0-403DBB4FECA9}">
      <dgm:prSet/>
      <dgm:spPr/>
      <dgm:t>
        <a:bodyPr/>
        <a:lstStyle/>
        <a:p>
          <a:endParaRPr lang="en-US"/>
        </a:p>
      </dgm:t>
    </dgm:pt>
    <dgm:pt modelId="{429949E4-1594-4CCF-96D3-F4E2C791151C}" type="sibTrans" cxnId="{098E6975-2B9D-4386-A8B0-403DBB4FECA9}">
      <dgm:prSet/>
      <dgm:spPr/>
      <dgm:t>
        <a:bodyPr/>
        <a:lstStyle/>
        <a:p>
          <a:endParaRPr lang="en-US"/>
        </a:p>
      </dgm:t>
    </dgm:pt>
    <dgm:pt modelId="{996F9582-3D12-469A-B0FF-BA3EB7E2E7CA}">
      <dgm:prSet/>
      <dgm:spPr/>
      <dgm:t>
        <a:bodyPr/>
        <a:lstStyle/>
        <a:p>
          <a:r>
            <a:rPr lang="en-US"/>
            <a:t>GTM Strategy</a:t>
          </a:r>
        </a:p>
      </dgm:t>
    </dgm:pt>
    <dgm:pt modelId="{16502C97-4F61-45A4-AE5B-68FF44EDEED0}" type="parTrans" cxnId="{88AE272A-8B34-4FBA-BF67-7E1147102B7B}">
      <dgm:prSet/>
      <dgm:spPr/>
      <dgm:t>
        <a:bodyPr/>
        <a:lstStyle/>
        <a:p>
          <a:endParaRPr lang="en-US"/>
        </a:p>
      </dgm:t>
    </dgm:pt>
    <dgm:pt modelId="{CD0F88D2-29CF-45DC-87A8-1BB320445766}" type="sibTrans" cxnId="{88AE272A-8B34-4FBA-BF67-7E1147102B7B}">
      <dgm:prSet/>
      <dgm:spPr/>
      <dgm:t>
        <a:bodyPr/>
        <a:lstStyle/>
        <a:p>
          <a:endParaRPr lang="en-US"/>
        </a:p>
      </dgm:t>
    </dgm:pt>
    <dgm:pt modelId="{6E45AD43-7FB8-4C13-8A77-455BB4B62C34}" type="pres">
      <dgm:prSet presAssocID="{F93D5C6D-1AE3-4F61-A4A1-B99A7C1430BD}" presName="diagram" presStyleCnt="0">
        <dgm:presLayoutVars>
          <dgm:dir/>
          <dgm:resizeHandles val="exact"/>
        </dgm:presLayoutVars>
      </dgm:prSet>
      <dgm:spPr/>
    </dgm:pt>
    <dgm:pt modelId="{3E268533-0580-4203-A126-51FAC3C46AA7}" type="pres">
      <dgm:prSet presAssocID="{362D8D82-FE5B-4E7B-8816-90CA7123499D}" presName="node" presStyleLbl="node1" presStyleIdx="0" presStyleCnt="6">
        <dgm:presLayoutVars>
          <dgm:bulletEnabled val="1"/>
        </dgm:presLayoutVars>
      </dgm:prSet>
      <dgm:spPr/>
    </dgm:pt>
    <dgm:pt modelId="{E46D641E-DF35-448B-9988-6304EE0D732F}" type="pres">
      <dgm:prSet presAssocID="{52B39863-6009-4253-836E-4D4CC9EDE1FD}" presName="sibTrans" presStyleCnt="0"/>
      <dgm:spPr/>
    </dgm:pt>
    <dgm:pt modelId="{E5B69BC1-8C2F-41A9-B534-32BB54CD2762}" type="pres">
      <dgm:prSet presAssocID="{B6E0D578-1DFB-48CB-AB96-4B8252B1D786}" presName="node" presStyleLbl="node1" presStyleIdx="1" presStyleCnt="6">
        <dgm:presLayoutVars>
          <dgm:bulletEnabled val="1"/>
        </dgm:presLayoutVars>
      </dgm:prSet>
      <dgm:spPr/>
    </dgm:pt>
    <dgm:pt modelId="{B0AFDB86-9CF2-4DBE-9CCF-5A510A4CC0CE}" type="pres">
      <dgm:prSet presAssocID="{7D88D5F0-D3B2-4C73-9ECF-B6E09B9D2723}" presName="sibTrans" presStyleCnt="0"/>
      <dgm:spPr/>
    </dgm:pt>
    <dgm:pt modelId="{3E056DDC-ADA6-43AD-8E30-9CA573E138F8}" type="pres">
      <dgm:prSet presAssocID="{941945E8-1D93-43EE-90A0-F2F6473C3306}" presName="node" presStyleLbl="node1" presStyleIdx="2" presStyleCnt="6">
        <dgm:presLayoutVars>
          <dgm:bulletEnabled val="1"/>
        </dgm:presLayoutVars>
      </dgm:prSet>
      <dgm:spPr/>
    </dgm:pt>
    <dgm:pt modelId="{D612A7A0-B63E-4D51-8F35-7EE091950593}" type="pres">
      <dgm:prSet presAssocID="{F2713450-E830-4B9C-9B8A-BF7531C8BB3C}" presName="sibTrans" presStyleCnt="0"/>
      <dgm:spPr/>
    </dgm:pt>
    <dgm:pt modelId="{1F331814-FA92-48A1-94A4-60860B2B3B1B}" type="pres">
      <dgm:prSet presAssocID="{CF3B12DC-F4B5-4F50-BC91-9993037A571C}" presName="node" presStyleLbl="node1" presStyleIdx="3" presStyleCnt="6">
        <dgm:presLayoutVars>
          <dgm:bulletEnabled val="1"/>
        </dgm:presLayoutVars>
      </dgm:prSet>
      <dgm:spPr/>
    </dgm:pt>
    <dgm:pt modelId="{51894B3F-0F02-48A9-B290-A4A5225970A7}" type="pres">
      <dgm:prSet presAssocID="{796E022F-ED32-46C3-9077-80387D18DE9B}" presName="sibTrans" presStyleCnt="0"/>
      <dgm:spPr/>
    </dgm:pt>
    <dgm:pt modelId="{FA4E962A-2E7D-454B-82A3-699A5B5D342F}" type="pres">
      <dgm:prSet presAssocID="{C129CBBB-489C-4F3C-BF39-0880CD6911C3}" presName="node" presStyleLbl="node1" presStyleIdx="4" presStyleCnt="6">
        <dgm:presLayoutVars>
          <dgm:bulletEnabled val="1"/>
        </dgm:presLayoutVars>
      </dgm:prSet>
      <dgm:spPr/>
    </dgm:pt>
    <dgm:pt modelId="{220F7773-EC02-4306-98B8-DF60673A8F97}" type="pres">
      <dgm:prSet presAssocID="{429949E4-1594-4CCF-96D3-F4E2C791151C}" presName="sibTrans" presStyleCnt="0"/>
      <dgm:spPr/>
    </dgm:pt>
    <dgm:pt modelId="{6E24F61E-D926-443F-A470-4655E4BABC7B}" type="pres">
      <dgm:prSet presAssocID="{996F9582-3D12-469A-B0FF-BA3EB7E2E7CA}" presName="node" presStyleLbl="node1" presStyleIdx="5" presStyleCnt="6">
        <dgm:presLayoutVars>
          <dgm:bulletEnabled val="1"/>
        </dgm:presLayoutVars>
      </dgm:prSet>
      <dgm:spPr/>
    </dgm:pt>
  </dgm:ptLst>
  <dgm:cxnLst>
    <dgm:cxn modelId="{B8E08811-819A-4224-B411-9E5FB499AB61}" srcId="{F93D5C6D-1AE3-4F61-A4A1-B99A7C1430BD}" destId="{362D8D82-FE5B-4E7B-8816-90CA7123499D}" srcOrd="0" destOrd="0" parTransId="{424EB23D-2115-4055-AA95-B99E03C8EF9D}" sibTransId="{52B39863-6009-4253-836E-4D4CC9EDE1FD}"/>
    <dgm:cxn modelId="{88AE272A-8B34-4FBA-BF67-7E1147102B7B}" srcId="{F93D5C6D-1AE3-4F61-A4A1-B99A7C1430BD}" destId="{996F9582-3D12-469A-B0FF-BA3EB7E2E7CA}" srcOrd="5" destOrd="0" parTransId="{16502C97-4F61-45A4-AE5B-68FF44EDEED0}" sibTransId="{CD0F88D2-29CF-45DC-87A8-1BB320445766}"/>
    <dgm:cxn modelId="{6345102F-CC9C-4B73-9117-0D314BD3604D}" srcId="{F93D5C6D-1AE3-4F61-A4A1-B99A7C1430BD}" destId="{B6E0D578-1DFB-48CB-AB96-4B8252B1D786}" srcOrd="1" destOrd="0" parTransId="{E3154CE6-F243-4E5F-A8C5-7AE9CD620565}" sibTransId="{7D88D5F0-D3B2-4C73-9ECF-B6E09B9D2723}"/>
    <dgm:cxn modelId="{1A95136B-AA11-47EC-8C97-22C14AB1747B}" type="presOf" srcId="{CF3B12DC-F4B5-4F50-BC91-9993037A571C}" destId="{1F331814-FA92-48A1-94A4-60860B2B3B1B}" srcOrd="0" destOrd="0" presId="urn:microsoft.com/office/officeart/2005/8/layout/default"/>
    <dgm:cxn modelId="{AE685071-851B-48F6-ACB4-5E814C2B5D23}" type="presOf" srcId="{B6E0D578-1DFB-48CB-AB96-4B8252B1D786}" destId="{E5B69BC1-8C2F-41A9-B534-32BB54CD2762}" srcOrd="0" destOrd="0" presId="urn:microsoft.com/office/officeart/2005/8/layout/default"/>
    <dgm:cxn modelId="{C6301573-C5FD-427E-BBBA-B4A85B260EF7}" srcId="{F93D5C6D-1AE3-4F61-A4A1-B99A7C1430BD}" destId="{CF3B12DC-F4B5-4F50-BC91-9993037A571C}" srcOrd="3" destOrd="0" parTransId="{425497B7-8646-4141-AEA5-59F4C7AD0553}" sibTransId="{796E022F-ED32-46C3-9077-80387D18DE9B}"/>
    <dgm:cxn modelId="{098E6975-2B9D-4386-A8B0-403DBB4FECA9}" srcId="{F93D5C6D-1AE3-4F61-A4A1-B99A7C1430BD}" destId="{C129CBBB-489C-4F3C-BF39-0880CD6911C3}" srcOrd="4" destOrd="0" parTransId="{531E5ECC-66C1-45A0-B92E-192740CBFA10}" sibTransId="{429949E4-1594-4CCF-96D3-F4E2C791151C}"/>
    <dgm:cxn modelId="{BAB3307E-A4D7-49AA-9787-2999AFA3D9A4}" type="presOf" srcId="{941945E8-1D93-43EE-90A0-F2F6473C3306}" destId="{3E056DDC-ADA6-43AD-8E30-9CA573E138F8}" srcOrd="0" destOrd="0" presId="urn:microsoft.com/office/officeart/2005/8/layout/default"/>
    <dgm:cxn modelId="{57D62BC1-CC10-441B-9BEC-F101EAB856F9}" srcId="{F93D5C6D-1AE3-4F61-A4A1-B99A7C1430BD}" destId="{941945E8-1D93-43EE-90A0-F2F6473C3306}" srcOrd="2" destOrd="0" parTransId="{968C5C31-4CC2-4627-918F-8FDA8DE7B722}" sibTransId="{F2713450-E830-4B9C-9B8A-BF7531C8BB3C}"/>
    <dgm:cxn modelId="{CA34A6CF-A470-457A-A90C-3316ED89A3E1}" type="presOf" srcId="{996F9582-3D12-469A-B0FF-BA3EB7E2E7CA}" destId="{6E24F61E-D926-443F-A470-4655E4BABC7B}" srcOrd="0" destOrd="0" presId="urn:microsoft.com/office/officeart/2005/8/layout/default"/>
    <dgm:cxn modelId="{BC5D6AD6-B6FF-40B5-ADB0-6FF2795F771E}" type="presOf" srcId="{C129CBBB-489C-4F3C-BF39-0880CD6911C3}" destId="{FA4E962A-2E7D-454B-82A3-699A5B5D342F}" srcOrd="0" destOrd="0" presId="urn:microsoft.com/office/officeart/2005/8/layout/default"/>
    <dgm:cxn modelId="{575E5FDB-C86E-4277-A593-A32FDC98DF91}" type="presOf" srcId="{F93D5C6D-1AE3-4F61-A4A1-B99A7C1430BD}" destId="{6E45AD43-7FB8-4C13-8A77-455BB4B62C34}" srcOrd="0" destOrd="0" presId="urn:microsoft.com/office/officeart/2005/8/layout/default"/>
    <dgm:cxn modelId="{FCFCA2F8-3217-4448-A2A7-3FE895AF3F63}" type="presOf" srcId="{362D8D82-FE5B-4E7B-8816-90CA7123499D}" destId="{3E268533-0580-4203-A126-51FAC3C46AA7}" srcOrd="0" destOrd="0" presId="urn:microsoft.com/office/officeart/2005/8/layout/default"/>
    <dgm:cxn modelId="{E3FF691D-F187-417D-9B24-E0D26263F048}" type="presParOf" srcId="{6E45AD43-7FB8-4C13-8A77-455BB4B62C34}" destId="{3E268533-0580-4203-A126-51FAC3C46AA7}" srcOrd="0" destOrd="0" presId="urn:microsoft.com/office/officeart/2005/8/layout/default"/>
    <dgm:cxn modelId="{8BB0CBBF-5725-44EB-801F-DE6B1A6242E1}" type="presParOf" srcId="{6E45AD43-7FB8-4C13-8A77-455BB4B62C34}" destId="{E46D641E-DF35-448B-9988-6304EE0D732F}" srcOrd="1" destOrd="0" presId="urn:microsoft.com/office/officeart/2005/8/layout/default"/>
    <dgm:cxn modelId="{362C5C78-2F92-4908-8A5D-0EB8792BAF9F}" type="presParOf" srcId="{6E45AD43-7FB8-4C13-8A77-455BB4B62C34}" destId="{E5B69BC1-8C2F-41A9-B534-32BB54CD2762}" srcOrd="2" destOrd="0" presId="urn:microsoft.com/office/officeart/2005/8/layout/default"/>
    <dgm:cxn modelId="{1CD56F96-22D5-485B-9D5D-E35D322DBA93}" type="presParOf" srcId="{6E45AD43-7FB8-4C13-8A77-455BB4B62C34}" destId="{B0AFDB86-9CF2-4DBE-9CCF-5A510A4CC0CE}" srcOrd="3" destOrd="0" presId="urn:microsoft.com/office/officeart/2005/8/layout/default"/>
    <dgm:cxn modelId="{B07D7627-DF5E-4E2D-B74D-83FBD8F9DA34}" type="presParOf" srcId="{6E45AD43-7FB8-4C13-8A77-455BB4B62C34}" destId="{3E056DDC-ADA6-43AD-8E30-9CA573E138F8}" srcOrd="4" destOrd="0" presId="urn:microsoft.com/office/officeart/2005/8/layout/default"/>
    <dgm:cxn modelId="{11CFB633-07BB-4828-B664-712B8F684467}" type="presParOf" srcId="{6E45AD43-7FB8-4C13-8A77-455BB4B62C34}" destId="{D612A7A0-B63E-4D51-8F35-7EE091950593}" srcOrd="5" destOrd="0" presId="urn:microsoft.com/office/officeart/2005/8/layout/default"/>
    <dgm:cxn modelId="{2BFF0A2B-8624-4B19-A997-42070097A628}" type="presParOf" srcId="{6E45AD43-7FB8-4C13-8A77-455BB4B62C34}" destId="{1F331814-FA92-48A1-94A4-60860B2B3B1B}" srcOrd="6" destOrd="0" presId="urn:microsoft.com/office/officeart/2005/8/layout/default"/>
    <dgm:cxn modelId="{527129C4-880E-480B-9034-325D62B9434A}" type="presParOf" srcId="{6E45AD43-7FB8-4C13-8A77-455BB4B62C34}" destId="{51894B3F-0F02-48A9-B290-A4A5225970A7}" srcOrd="7" destOrd="0" presId="urn:microsoft.com/office/officeart/2005/8/layout/default"/>
    <dgm:cxn modelId="{B4E0FCB4-4E28-4A5D-9348-EC8EEEF81005}" type="presParOf" srcId="{6E45AD43-7FB8-4C13-8A77-455BB4B62C34}" destId="{FA4E962A-2E7D-454B-82A3-699A5B5D342F}" srcOrd="8" destOrd="0" presId="urn:microsoft.com/office/officeart/2005/8/layout/default"/>
    <dgm:cxn modelId="{090C89E6-DE13-4ED6-82FF-967D9EAAFF81}" type="presParOf" srcId="{6E45AD43-7FB8-4C13-8A77-455BB4B62C34}" destId="{220F7773-EC02-4306-98B8-DF60673A8F97}" srcOrd="9" destOrd="0" presId="urn:microsoft.com/office/officeart/2005/8/layout/default"/>
    <dgm:cxn modelId="{F4F54E60-D799-4064-A7FA-0BA71FB527EB}" type="presParOf" srcId="{6E45AD43-7FB8-4C13-8A77-455BB4B62C34}" destId="{6E24F61E-D926-443F-A470-4655E4BABC7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3229E9-2894-421F-A892-C934389C02E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04A7660-1506-439F-A43A-7FB58A507E75}">
      <dgm:prSet/>
      <dgm:spPr/>
      <dgm:t>
        <a:bodyPr/>
        <a:lstStyle/>
        <a:p>
          <a:r>
            <a:rPr lang="en-US"/>
            <a:t>Due Diligence</a:t>
          </a:r>
        </a:p>
      </dgm:t>
    </dgm:pt>
    <dgm:pt modelId="{5E9E9D00-4BF2-4F6C-939A-59543353C073}" type="parTrans" cxnId="{909BAE61-6020-420F-AECB-CC49F9E1A89A}">
      <dgm:prSet/>
      <dgm:spPr/>
      <dgm:t>
        <a:bodyPr/>
        <a:lstStyle/>
        <a:p>
          <a:endParaRPr lang="en-US"/>
        </a:p>
      </dgm:t>
    </dgm:pt>
    <dgm:pt modelId="{91389160-9301-48E4-9CBE-ECBF13CC2B49}" type="sibTrans" cxnId="{909BAE61-6020-420F-AECB-CC49F9E1A89A}">
      <dgm:prSet/>
      <dgm:spPr/>
      <dgm:t>
        <a:bodyPr/>
        <a:lstStyle/>
        <a:p>
          <a:endParaRPr lang="en-US"/>
        </a:p>
      </dgm:t>
    </dgm:pt>
    <dgm:pt modelId="{4842C398-E8F4-43C2-B718-6C9891FEEF84}">
      <dgm:prSet/>
      <dgm:spPr/>
      <dgm:t>
        <a:bodyPr/>
        <a:lstStyle/>
        <a:p>
          <a:r>
            <a:rPr lang="en-US"/>
            <a:t>Valuation</a:t>
          </a:r>
        </a:p>
      </dgm:t>
    </dgm:pt>
    <dgm:pt modelId="{9FAD14E2-2A0E-4243-92C1-1DB006AF30DE}" type="parTrans" cxnId="{13DE0144-4AFB-4797-B66F-D855A00297A0}">
      <dgm:prSet/>
      <dgm:spPr/>
      <dgm:t>
        <a:bodyPr/>
        <a:lstStyle/>
        <a:p>
          <a:endParaRPr lang="en-US"/>
        </a:p>
      </dgm:t>
    </dgm:pt>
    <dgm:pt modelId="{7FD65F8F-B8F2-40F2-A530-5FCEB2E137F1}" type="sibTrans" cxnId="{13DE0144-4AFB-4797-B66F-D855A00297A0}">
      <dgm:prSet/>
      <dgm:spPr/>
      <dgm:t>
        <a:bodyPr/>
        <a:lstStyle/>
        <a:p>
          <a:endParaRPr lang="en-US"/>
        </a:p>
      </dgm:t>
    </dgm:pt>
    <dgm:pt modelId="{4DA64050-8213-498F-868C-D0608179643F}">
      <dgm:prSet/>
      <dgm:spPr/>
      <dgm:t>
        <a:bodyPr/>
        <a:lstStyle/>
        <a:p>
          <a:r>
            <a:rPr lang="en-US"/>
            <a:t>Compliance</a:t>
          </a:r>
        </a:p>
      </dgm:t>
    </dgm:pt>
    <dgm:pt modelId="{BFC226BE-EF68-4FDC-B065-6A85B320A5D7}" type="parTrans" cxnId="{738933A7-E053-4615-BE3B-376BAA723F08}">
      <dgm:prSet/>
      <dgm:spPr/>
      <dgm:t>
        <a:bodyPr/>
        <a:lstStyle/>
        <a:p>
          <a:endParaRPr lang="en-US"/>
        </a:p>
      </dgm:t>
    </dgm:pt>
    <dgm:pt modelId="{45174F4B-ECF7-455A-BB3C-0FF1F01C9E8C}" type="sibTrans" cxnId="{738933A7-E053-4615-BE3B-376BAA723F08}">
      <dgm:prSet/>
      <dgm:spPr/>
      <dgm:t>
        <a:bodyPr/>
        <a:lstStyle/>
        <a:p>
          <a:endParaRPr lang="en-US"/>
        </a:p>
      </dgm:t>
    </dgm:pt>
    <dgm:pt modelId="{68A4AD20-134A-4624-84A3-3CA80BF5091F}">
      <dgm:prSet/>
      <dgm:spPr/>
      <dgm:t>
        <a:bodyPr/>
        <a:lstStyle/>
        <a:p>
          <a:r>
            <a:rPr lang="en-US"/>
            <a:t>Shareholder Agreement</a:t>
          </a:r>
        </a:p>
      </dgm:t>
    </dgm:pt>
    <dgm:pt modelId="{A8BCDDB0-D91F-485D-9F9C-626DCFE5E073}" type="parTrans" cxnId="{D455AE00-5BB3-4D02-AA99-8DEDF94EF536}">
      <dgm:prSet/>
      <dgm:spPr/>
      <dgm:t>
        <a:bodyPr/>
        <a:lstStyle/>
        <a:p>
          <a:endParaRPr lang="en-US"/>
        </a:p>
      </dgm:t>
    </dgm:pt>
    <dgm:pt modelId="{0DC9891F-8E67-431B-BA86-E26CA80B99E6}" type="sibTrans" cxnId="{D455AE00-5BB3-4D02-AA99-8DEDF94EF536}">
      <dgm:prSet/>
      <dgm:spPr/>
      <dgm:t>
        <a:bodyPr/>
        <a:lstStyle/>
        <a:p>
          <a:endParaRPr lang="en-US"/>
        </a:p>
      </dgm:t>
    </dgm:pt>
    <dgm:pt modelId="{2FEE19C1-FEE2-4FC2-A17F-A3D7CF33AA7C}">
      <dgm:prSet/>
      <dgm:spPr/>
      <dgm:t>
        <a:bodyPr/>
        <a:lstStyle/>
        <a:p>
          <a:r>
            <a:rPr lang="en-US"/>
            <a:t>Structuring deals</a:t>
          </a:r>
        </a:p>
      </dgm:t>
    </dgm:pt>
    <dgm:pt modelId="{17B138F1-49EA-4914-91EB-59205EDF90E3}" type="parTrans" cxnId="{4002E984-3E16-483D-A0E8-87E220B35105}">
      <dgm:prSet/>
      <dgm:spPr/>
      <dgm:t>
        <a:bodyPr/>
        <a:lstStyle/>
        <a:p>
          <a:endParaRPr lang="en-US"/>
        </a:p>
      </dgm:t>
    </dgm:pt>
    <dgm:pt modelId="{CDBA6395-6423-4A6A-BF1F-1A21DAE553A2}" type="sibTrans" cxnId="{4002E984-3E16-483D-A0E8-87E220B35105}">
      <dgm:prSet/>
      <dgm:spPr/>
      <dgm:t>
        <a:bodyPr/>
        <a:lstStyle/>
        <a:p>
          <a:endParaRPr lang="en-US"/>
        </a:p>
      </dgm:t>
    </dgm:pt>
    <dgm:pt modelId="{B92D6FF0-7330-4A9A-91B5-CD1D1E6BEB3B}">
      <dgm:prSet/>
      <dgm:spPr/>
      <dgm:t>
        <a:bodyPr/>
        <a:lstStyle/>
        <a:p>
          <a:r>
            <a:rPr lang="en-US"/>
            <a:t>SME IPO’s</a:t>
          </a:r>
        </a:p>
      </dgm:t>
    </dgm:pt>
    <dgm:pt modelId="{BD265B5D-0EDE-4D88-A370-1DA31D17FD00}" type="parTrans" cxnId="{BD5FDCA3-75ED-4035-8C93-237D796853DB}">
      <dgm:prSet/>
      <dgm:spPr/>
      <dgm:t>
        <a:bodyPr/>
        <a:lstStyle/>
        <a:p>
          <a:endParaRPr lang="en-US"/>
        </a:p>
      </dgm:t>
    </dgm:pt>
    <dgm:pt modelId="{A7E4D54D-9963-451F-9B4F-30E9CC8CDED9}" type="sibTrans" cxnId="{BD5FDCA3-75ED-4035-8C93-237D796853DB}">
      <dgm:prSet/>
      <dgm:spPr/>
      <dgm:t>
        <a:bodyPr/>
        <a:lstStyle/>
        <a:p>
          <a:endParaRPr lang="en-US"/>
        </a:p>
      </dgm:t>
    </dgm:pt>
    <dgm:pt modelId="{7C8E0124-CCE8-45D3-969D-C0FB8F003688}">
      <dgm:prSet/>
      <dgm:spPr/>
      <dgm:t>
        <a:bodyPr/>
        <a:lstStyle/>
        <a:p>
          <a:r>
            <a:rPr lang="en-US"/>
            <a:t>Fund raising</a:t>
          </a:r>
        </a:p>
      </dgm:t>
    </dgm:pt>
    <dgm:pt modelId="{7BD32044-9432-4C71-997D-5CDDC7647915}" type="parTrans" cxnId="{B66C5A44-88DC-4FD5-9257-BE2DF27C12EF}">
      <dgm:prSet/>
      <dgm:spPr/>
      <dgm:t>
        <a:bodyPr/>
        <a:lstStyle/>
        <a:p>
          <a:endParaRPr lang="en-US"/>
        </a:p>
      </dgm:t>
    </dgm:pt>
    <dgm:pt modelId="{B8541F43-05AC-4AC5-BA25-43237F2C72A3}" type="sibTrans" cxnId="{B66C5A44-88DC-4FD5-9257-BE2DF27C12EF}">
      <dgm:prSet/>
      <dgm:spPr/>
      <dgm:t>
        <a:bodyPr/>
        <a:lstStyle/>
        <a:p>
          <a:endParaRPr lang="en-US"/>
        </a:p>
      </dgm:t>
    </dgm:pt>
    <dgm:pt modelId="{3924CA19-541C-45B1-BC9D-76E393B4FE06}">
      <dgm:prSet/>
      <dgm:spPr/>
      <dgm:t>
        <a:bodyPr/>
        <a:lstStyle/>
        <a:p>
          <a:r>
            <a:rPr lang="en-US"/>
            <a:t>Secretarial tie ups</a:t>
          </a:r>
        </a:p>
      </dgm:t>
    </dgm:pt>
    <dgm:pt modelId="{930FD623-8A81-47D8-AE5A-85DD6077F03F}" type="parTrans" cxnId="{7D2F05CB-090A-4373-94C7-EB908C500550}">
      <dgm:prSet/>
      <dgm:spPr/>
      <dgm:t>
        <a:bodyPr/>
        <a:lstStyle/>
        <a:p>
          <a:endParaRPr lang="en-US"/>
        </a:p>
      </dgm:t>
    </dgm:pt>
    <dgm:pt modelId="{8FED8513-FDC0-4D7D-923B-74B35CEEFD6A}" type="sibTrans" cxnId="{7D2F05CB-090A-4373-94C7-EB908C500550}">
      <dgm:prSet/>
      <dgm:spPr/>
      <dgm:t>
        <a:bodyPr/>
        <a:lstStyle/>
        <a:p>
          <a:endParaRPr lang="en-US"/>
        </a:p>
      </dgm:t>
    </dgm:pt>
    <dgm:pt modelId="{B8A86B97-C72B-4311-BD65-459A117A9220}">
      <dgm:prSet/>
      <dgm:spPr/>
      <dgm:t>
        <a:bodyPr/>
        <a:lstStyle/>
        <a:p>
          <a:r>
            <a:rPr lang="en-US"/>
            <a:t>Accounting and book keeping</a:t>
          </a:r>
        </a:p>
      </dgm:t>
    </dgm:pt>
    <dgm:pt modelId="{A94D6E9E-0646-4BC0-B5FB-D156023A0318}" type="parTrans" cxnId="{97E675FB-BAF0-44AC-BFDF-EEF3607C0208}">
      <dgm:prSet/>
      <dgm:spPr/>
      <dgm:t>
        <a:bodyPr/>
        <a:lstStyle/>
        <a:p>
          <a:endParaRPr lang="en-US"/>
        </a:p>
      </dgm:t>
    </dgm:pt>
    <dgm:pt modelId="{8A56619A-D6C7-46E1-87D5-E04C2165400F}" type="sibTrans" cxnId="{97E675FB-BAF0-44AC-BFDF-EEF3607C0208}">
      <dgm:prSet/>
      <dgm:spPr/>
      <dgm:t>
        <a:bodyPr/>
        <a:lstStyle/>
        <a:p>
          <a:endParaRPr lang="en-US"/>
        </a:p>
      </dgm:t>
    </dgm:pt>
    <dgm:pt modelId="{DF90323A-D6C6-4CE0-B668-ED5B1EFE90B3}" type="pres">
      <dgm:prSet presAssocID="{FE3229E9-2894-421F-A892-C934389C02E0}" presName="diagram" presStyleCnt="0">
        <dgm:presLayoutVars>
          <dgm:dir/>
          <dgm:resizeHandles val="exact"/>
        </dgm:presLayoutVars>
      </dgm:prSet>
      <dgm:spPr/>
    </dgm:pt>
    <dgm:pt modelId="{76CF479C-0636-469D-97A1-1041F296C3F7}" type="pres">
      <dgm:prSet presAssocID="{B04A7660-1506-439F-A43A-7FB58A507E75}" presName="node" presStyleLbl="node1" presStyleIdx="0" presStyleCnt="9">
        <dgm:presLayoutVars>
          <dgm:bulletEnabled val="1"/>
        </dgm:presLayoutVars>
      </dgm:prSet>
      <dgm:spPr/>
    </dgm:pt>
    <dgm:pt modelId="{C166F2A3-550C-45D0-884F-7956A3F75E7F}" type="pres">
      <dgm:prSet presAssocID="{91389160-9301-48E4-9CBE-ECBF13CC2B49}" presName="sibTrans" presStyleCnt="0"/>
      <dgm:spPr/>
    </dgm:pt>
    <dgm:pt modelId="{5C99D968-6CE9-4CDF-ADD5-462FD76514FF}" type="pres">
      <dgm:prSet presAssocID="{4842C398-E8F4-43C2-B718-6C9891FEEF84}" presName="node" presStyleLbl="node1" presStyleIdx="1" presStyleCnt="9">
        <dgm:presLayoutVars>
          <dgm:bulletEnabled val="1"/>
        </dgm:presLayoutVars>
      </dgm:prSet>
      <dgm:spPr/>
    </dgm:pt>
    <dgm:pt modelId="{A0533A2C-9C3D-42FE-BC14-978D191197FC}" type="pres">
      <dgm:prSet presAssocID="{7FD65F8F-B8F2-40F2-A530-5FCEB2E137F1}" presName="sibTrans" presStyleCnt="0"/>
      <dgm:spPr/>
    </dgm:pt>
    <dgm:pt modelId="{E622996A-E16E-45D9-8FE1-1BF4E4D43A74}" type="pres">
      <dgm:prSet presAssocID="{4DA64050-8213-498F-868C-D0608179643F}" presName="node" presStyleLbl="node1" presStyleIdx="2" presStyleCnt="9">
        <dgm:presLayoutVars>
          <dgm:bulletEnabled val="1"/>
        </dgm:presLayoutVars>
      </dgm:prSet>
      <dgm:spPr/>
    </dgm:pt>
    <dgm:pt modelId="{5435A706-5C1C-42A6-9112-D2F81506015A}" type="pres">
      <dgm:prSet presAssocID="{45174F4B-ECF7-455A-BB3C-0FF1F01C9E8C}" presName="sibTrans" presStyleCnt="0"/>
      <dgm:spPr/>
    </dgm:pt>
    <dgm:pt modelId="{2736EB8C-E8D0-462E-8403-CA9CBC4F2169}" type="pres">
      <dgm:prSet presAssocID="{68A4AD20-134A-4624-84A3-3CA80BF5091F}" presName="node" presStyleLbl="node1" presStyleIdx="3" presStyleCnt="9">
        <dgm:presLayoutVars>
          <dgm:bulletEnabled val="1"/>
        </dgm:presLayoutVars>
      </dgm:prSet>
      <dgm:spPr/>
    </dgm:pt>
    <dgm:pt modelId="{5DFC889A-C9F0-4A2F-AB02-99834AA2B956}" type="pres">
      <dgm:prSet presAssocID="{0DC9891F-8E67-431B-BA86-E26CA80B99E6}" presName="sibTrans" presStyleCnt="0"/>
      <dgm:spPr/>
    </dgm:pt>
    <dgm:pt modelId="{485C4D7B-3E3E-4DFC-847B-2499926F012F}" type="pres">
      <dgm:prSet presAssocID="{2FEE19C1-FEE2-4FC2-A17F-A3D7CF33AA7C}" presName="node" presStyleLbl="node1" presStyleIdx="4" presStyleCnt="9">
        <dgm:presLayoutVars>
          <dgm:bulletEnabled val="1"/>
        </dgm:presLayoutVars>
      </dgm:prSet>
      <dgm:spPr/>
    </dgm:pt>
    <dgm:pt modelId="{183DB3CA-8E12-4F18-A024-991E13E0E6F1}" type="pres">
      <dgm:prSet presAssocID="{CDBA6395-6423-4A6A-BF1F-1A21DAE553A2}" presName="sibTrans" presStyleCnt="0"/>
      <dgm:spPr/>
    </dgm:pt>
    <dgm:pt modelId="{2D1AE830-BE78-4BC4-83A9-B075C3390EEF}" type="pres">
      <dgm:prSet presAssocID="{B92D6FF0-7330-4A9A-91B5-CD1D1E6BEB3B}" presName="node" presStyleLbl="node1" presStyleIdx="5" presStyleCnt="9">
        <dgm:presLayoutVars>
          <dgm:bulletEnabled val="1"/>
        </dgm:presLayoutVars>
      </dgm:prSet>
      <dgm:spPr/>
    </dgm:pt>
    <dgm:pt modelId="{D3146443-F394-4F85-9FBC-DB89DBA3693D}" type="pres">
      <dgm:prSet presAssocID="{A7E4D54D-9963-451F-9B4F-30E9CC8CDED9}" presName="sibTrans" presStyleCnt="0"/>
      <dgm:spPr/>
    </dgm:pt>
    <dgm:pt modelId="{EA98006C-E6DB-4472-B52F-7A38537F5991}" type="pres">
      <dgm:prSet presAssocID="{7C8E0124-CCE8-45D3-969D-C0FB8F003688}" presName="node" presStyleLbl="node1" presStyleIdx="6" presStyleCnt="9">
        <dgm:presLayoutVars>
          <dgm:bulletEnabled val="1"/>
        </dgm:presLayoutVars>
      </dgm:prSet>
      <dgm:spPr/>
    </dgm:pt>
    <dgm:pt modelId="{C27A26F3-DEC9-47AF-880D-B414060B929E}" type="pres">
      <dgm:prSet presAssocID="{B8541F43-05AC-4AC5-BA25-43237F2C72A3}" presName="sibTrans" presStyleCnt="0"/>
      <dgm:spPr/>
    </dgm:pt>
    <dgm:pt modelId="{E49E90CB-EEFD-44E1-8FE4-3A6B96DCAE57}" type="pres">
      <dgm:prSet presAssocID="{3924CA19-541C-45B1-BC9D-76E393B4FE06}" presName="node" presStyleLbl="node1" presStyleIdx="7" presStyleCnt="9">
        <dgm:presLayoutVars>
          <dgm:bulletEnabled val="1"/>
        </dgm:presLayoutVars>
      </dgm:prSet>
      <dgm:spPr/>
    </dgm:pt>
    <dgm:pt modelId="{8CED3094-A42B-4608-99D2-5CF8EE54E261}" type="pres">
      <dgm:prSet presAssocID="{8FED8513-FDC0-4D7D-923B-74B35CEEFD6A}" presName="sibTrans" presStyleCnt="0"/>
      <dgm:spPr/>
    </dgm:pt>
    <dgm:pt modelId="{EACC06EC-4A3F-4393-80CF-1EA0D90BB184}" type="pres">
      <dgm:prSet presAssocID="{B8A86B97-C72B-4311-BD65-459A117A9220}" presName="node" presStyleLbl="node1" presStyleIdx="8" presStyleCnt="9">
        <dgm:presLayoutVars>
          <dgm:bulletEnabled val="1"/>
        </dgm:presLayoutVars>
      </dgm:prSet>
      <dgm:spPr/>
    </dgm:pt>
  </dgm:ptLst>
  <dgm:cxnLst>
    <dgm:cxn modelId="{D455AE00-5BB3-4D02-AA99-8DEDF94EF536}" srcId="{FE3229E9-2894-421F-A892-C934389C02E0}" destId="{68A4AD20-134A-4624-84A3-3CA80BF5091F}" srcOrd="3" destOrd="0" parTransId="{A8BCDDB0-D91F-485D-9F9C-626DCFE5E073}" sibTransId="{0DC9891F-8E67-431B-BA86-E26CA80B99E6}"/>
    <dgm:cxn modelId="{16E0FD0C-7C0F-4CA4-AAED-0D8B6AA9C5CC}" type="presOf" srcId="{4842C398-E8F4-43C2-B718-6C9891FEEF84}" destId="{5C99D968-6CE9-4CDF-ADD5-462FD76514FF}" srcOrd="0" destOrd="0" presId="urn:microsoft.com/office/officeart/2005/8/layout/default"/>
    <dgm:cxn modelId="{AFC31327-AAC9-47D4-A31B-296606853492}" type="presOf" srcId="{B04A7660-1506-439F-A43A-7FB58A507E75}" destId="{76CF479C-0636-469D-97A1-1041F296C3F7}" srcOrd="0" destOrd="0" presId="urn:microsoft.com/office/officeart/2005/8/layout/default"/>
    <dgm:cxn modelId="{BE51F23B-C4F7-4223-A822-3335C63411CA}" type="presOf" srcId="{3924CA19-541C-45B1-BC9D-76E393B4FE06}" destId="{E49E90CB-EEFD-44E1-8FE4-3A6B96DCAE57}" srcOrd="0" destOrd="0" presId="urn:microsoft.com/office/officeart/2005/8/layout/default"/>
    <dgm:cxn modelId="{909BAE61-6020-420F-AECB-CC49F9E1A89A}" srcId="{FE3229E9-2894-421F-A892-C934389C02E0}" destId="{B04A7660-1506-439F-A43A-7FB58A507E75}" srcOrd="0" destOrd="0" parTransId="{5E9E9D00-4BF2-4F6C-939A-59543353C073}" sibTransId="{91389160-9301-48E4-9CBE-ECBF13CC2B49}"/>
    <dgm:cxn modelId="{13DE0144-4AFB-4797-B66F-D855A00297A0}" srcId="{FE3229E9-2894-421F-A892-C934389C02E0}" destId="{4842C398-E8F4-43C2-B718-6C9891FEEF84}" srcOrd="1" destOrd="0" parTransId="{9FAD14E2-2A0E-4243-92C1-1DB006AF30DE}" sibTransId="{7FD65F8F-B8F2-40F2-A530-5FCEB2E137F1}"/>
    <dgm:cxn modelId="{B66C5A44-88DC-4FD5-9257-BE2DF27C12EF}" srcId="{FE3229E9-2894-421F-A892-C934389C02E0}" destId="{7C8E0124-CCE8-45D3-969D-C0FB8F003688}" srcOrd="6" destOrd="0" parTransId="{7BD32044-9432-4C71-997D-5CDDC7647915}" sibTransId="{B8541F43-05AC-4AC5-BA25-43237F2C72A3}"/>
    <dgm:cxn modelId="{3B8EC74A-3467-4C67-BA09-7144FF72F904}" type="presOf" srcId="{B92D6FF0-7330-4A9A-91B5-CD1D1E6BEB3B}" destId="{2D1AE830-BE78-4BC4-83A9-B075C3390EEF}" srcOrd="0" destOrd="0" presId="urn:microsoft.com/office/officeart/2005/8/layout/default"/>
    <dgm:cxn modelId="{C561C677-0452-4462-901E-47A345FB8D37}" type="presOf" srcId="{4DA64050-8213-498F-868C-D0608179643F}" destId="{E622996A-E16E-45D9-8FE1-1BF4E4D43A74}" srcOrd="0" destOrd="0" presId="urn:microsoft.com/office/officeart/2005/8/layout/default"/>
    <dgm:cxn modelId="{4002E984-3E16-483D-A0E8-87E220B35105}" srcId="{FE3229E9-2894-421F-A892-C934389C02E0}" destId="{2FEE19C1-FEE2-4FC2-A17F-A3D7CF33AA7C}" srcOrd="4" destOrd="0" parTransId="{17B138F1-49EA-4914-91EB-59205EDF90E3}" sibTransId="{CDBA6395-6423-4A6A-BF1F-1A21DAE553A2}"/>
    <dgm:cxn modelId="{BD5FDCA3-75ED-4035-8C93-237D796853DB}" srcId="{FE3229E9-2894-421F-A892-C934389C02E0}" destId="{B92D6FF0-7330-4A9A-91B5-CD1D1E6BEB3B}" srcOrd="5" destOrd="0" parTransId="{BD265B5D-0EDE-4D88-A370-1DA31D17FD00}" sibTransId="{A7E4D54D-9963-451F-9B4F-30E9CC8CDED9}"/>
    <dgm:cxn modelId="{738933A7-E053-4615-BE3B-376BAA723F08}" srcId="{FE3229E9-2894-421F-A892-C934389C02E0}" destId="{4DA64050-8213-498F-868C-D0608179643F}" srcOrd="2" destOrd="0" parTransId="{BFC226BE-EF68-4FDC-B065-6A85B320A5D7}" sibTransId="{45174F4B-ECF7-455A-BB3C-0FF1F01C9E8C}"/>
    <dgm:cxn modelId="{C8C867B8-06F7-45CE-8707-84D0445B1BAC}" type="presOf" srcId="{7C8E0124-CCE8-45D3-969D-C0FB8F003688}" destId="{EA98006C-E6DB-4472-B52F-7A38537F5991}" srcOrd="0" destOrd="0" presId="urn:microsoft.com/office/officeart/2005/8/layout/default"/>
    <dgm:cxn modelId="{E0F174B8-2879-4848-A3CD-10149639EDD5}" type="presOf" srcId="{68A4AD20-134A-4624-84A3-3CA80BF5091F}" destId="{2736EB8C-E8D0-462E-8403-CA9CBC4F2169}" srcOrd="0" destOrd="0" presId="urn:microsoft.com/office/officeart/2005/8/layout/default"/>
    <dgm:cxn modelId="{7D2F05CB-090A-4373-94C7-EB908C500550}" srcId="{FE3229E9-2894-421F-A892-C934389C02E0}" destId="{3924CA19-541C-45B1-BC9D-76E393B4FE06}" srcOrd="7" destOrd="0" parTransId="{930FD623-8A81-47D8-AE5A-85DD6077F03F}" sibTransId="{8FED8513-FDC0-4D7D-923B-74B35CEEFD6A}"/>
    <dgm:cxn modelId="{F31E06CF-2F35-4EA8-B183-BA9ADA43C001}" type="presOf" srcId="{FE3229E9-2894-421F-A892-C934389C02E0}" destId="{DF90323A-D6C6-4CE0-B668-ED5B1EFE90B3}" srcOrd="0" destOrd="0" presId="urn:microsoft.com/office/officeart/2005/8/layout/default"/>
    <dgm:cxn modelId="{87E2DAE3-7663-4756-A7C4-3AEDC35DA0FB}" type="presOf" srcId="{B8A86B97-C72B-4311-BD65-459A117A9220}" destId="{EACC06EC-4A3F-4393-80CF-1EA0D90BB184}" srcOrd="0" destOrd="0" presId="urn:microsoft.com/office/officeart/2005/8/layout/default"/>
    <dgm:cxn modelId="{40F1A8E6-E1A5-4394-9BF6-FF0C89D07FD3}" type="presOf" srcId="{2FEE19C1-FEE2-4FC2-A17F-A3D7CF33AA7C}" destId="{485C4D7B-3E3E-4DFC-847B-2499926F012F}" srcOrd="0" destOrd="0" presId="urn:microsoft.com/office/officeart/2005/8/layout/default"/>
    <dgm:cxn modelId="{97E675FB-BAF0-44AC-BFDF-EEF3607C0208}" srcId="{FE3229E9-2894-421F-A892-C934389C02E0}" destId="{B8A86B97-C72B-4311-BD65-459A117A9220}" srcOrd="8" destOrd="0" parTransId="{A94D6E9E-0646-4BC0-B5FB-D156023A0318}" sibTransId="{8A56619A-D6C7-46E1-87D5-E04C2165400F}"/>
    <dgm:cxn modelId="{CDC6CE31-357C-449D-BDEB-4B791FA41BFB}" type="presParOf" srcId="{DF90323A-D6C6-4CE0-B668-ED5B1EFE90B3}" destId="{76CF479C-0636-469D-97A1-1041F296C3F7}" srcOrd="0" destOrd="0" presId="urn:microsoft.com/office/officeart/2005/8/layout/default"/>
    <dgm:cxn modelId="{517B7B07-8834-4BED-8E29-BC29D4D0E5C6}" type="presParOf" srcId="{DF90323A-D6C6-4CE0-B668-ED5B1EFE90B3}" destId="{C166F2A3-550C-45D0-884F-7956A3F75E7F}" srcOrd="1" destOrd="0" presId="urn:microsoft.com/office/officeart/2005/8/layout/default"/>
    <dgm:cxn modelId="{F6F0E295-84C5-4FC0-BAAF-CE9AFDFF0579}" type="presParOf" srcId="{DF90323A-D6C6-4CE0-B668-ED5B1EFE90B3}" destId="{5C99D968-6CE9-4CDF-ADD5-462FD76514FF}" srcOrd="2" destOrd="0" presId="urn:microsoft.com/office/officeart/2005/8/layout/default"/>
    <dgm:cxn modelId="{A41B92D7-DE2B-44C1-9EA9-581503D2499E}" type="presParOf" srcId="{DF90323A-D6C6-4CE0-B668-ED5B1EFE90B3}" destId="{A0533A2C-9C3D-42FE-BC14-978D191197FC}" srcOrd="3" destOrd="0" presId="urn:microsoft.com/office/officeart/2005/8/layout/default"/>
    <dgm:cxn modelId="{38734A9E-147F-47DE-92F3-4E1706EE386B}" type="presParOf" srcId="{DF90323A-D6C6-4CE0-B668-ED5B1EFE90B3}" destId="{E622996A-E16E-45D9-8FE1-1BF4E4D43A74}" srcOrd="4" destOrd="0" presId="urn:microsoft.com/office/officeart/2005/8/layout/default"/>
    <dgm:cxn modelId="{A3667A5B-4451-469E-9712-C716EC909C7D}" type="presParOf" srcId="{DF90323A-D6C6-4CE0-B668-ED5B1EFE90B3}" destId="{5435A706-5C1C-42A6-9112-D2F81506015A}" srcOrd="5" destOrd="0" presId="urn:microsoft.com/office/officeart/2005/8/layout/default"/>
    <dgm:cxn modelId="{D693D3EF-2C5A-45A2-88C1-7D2B17912F9C}" type="presParOf" srcId="{DF90323A-D6C6-4CE0-B668-ED5B1EFE90B3}" destId="{2736EB8C-E8D0-462E-8403-CA9CBC4F2169}" srcOrd="6" destOrd="0" presId="urn:microsoft.com/office/officeart/2005/8/layout/default"/>
    <dgm:cxn modelId="{10773A78-F15B-46A9-9BC5-4E9E26F5FD7F}" type="presParOf" srcId="{DF90323A-D6C6-4CE0-B668-ED5B1EFE90B3}" destId="{5DFC889A-C9F0-4A2F-AB02-99834AA2B956}" srcOrd="7" destOrd="0" presId="urn:microsoft.com/office/officeart/2005/8/layout/default"/>
    <dgm:cxn modelId="{45B8B19F-9B06-4460-9E0C-05BBB65B1D2D}" type="presParOf" srcId="{DF90323A-D6C6-4CE0-B668-ED5B1EFE90B3}" destId="{485C4D7B-3E3E-4DFC-847B-2499926F012F}" srcOrd="8" destOrd="0" presId="urn:microsoft.com/office/officeart/2005/8/layout/default"/>
    <dgm:cxn modelId="{7FEF382E-E99A-41A4-AD89-B48687F08B29}" type="presParOf" srcId="{DF90323A-D6C6-4CE0-B668-ED5B1EFE90B3}" destId="{183DB3CA-8E12-4F18-A024-991E13E0E6F1}" srcOrd="9" destOrd="0" presId="urn:microsoft.com/office/officeart/2005/8/layout/default"/>
    <dgm:cxn modelId="{64DB295D-B231-4304-A8D0-B4698A689900}" type="presParOf" srcId="{DF90323A-D6C6-4CE0-B668-ED5B1EFE90B3}" destId="{2D1AE830-BE78-4BC4-83A9-B075C3390EEF}" srcOrd="10" destOrd="0" presId="urn:microsoft.com/office/officeart/2005/8/layout/default"/>
    <dgm:cxn modelId="{6542D8A1-878B-47E5-8BD8-E4A189289572}" type="presParOf" srcId="{DF90323A-D6C6-4CE0-B668-ED5B1EFE90B3}" destId="{D3146443-F394-4F85-9FBC-DB89DBA3693D}" srcOrd="11" destOrd="0" presId="urn:microsoft.com/office/officeart/2005/8/layout/default"/>
    <dgm:cxn modelId="{955B6CBB-EA18-4170-AF12-D871A42BFD02}" type="presParOf" srcId="{DF90323A-D6C6-4CE0-B668-ED5B1EFE90B3}" destId="{EA98006C-E6DB-4472-B52F-7A38537F5991}" srcOrd="12" destOrd="0" presId="urn:microsoft.com/office/officeart/2005/8/layout/default"/>
    <dgm:cxn modelId="{DA10F273-D401-4E86-B9C4-9B211414D59E}" type="presParOf" srcId="{DF90323A-D6C6-4CE0-B668-ED5B1EFE90B3}" destId="{C27A26F3-DEC9-47AF-880D-B414060B929E}" srcOrd="13" destOrd="0" presId="urn:microsoft.com/office/officeart/2005/8/layout/default"/>
    <dgm:cxn modelId="{F791813A-732E-4FBE-B537-84F494D9CC9D}" type="presParOf" srcId="{DF90323A-D6C6-4CE0-B668-ED5B1EFE90B3}" destId="{E49E90CB-EEFD-44E1-8FE4-3A6B96DCAE57}" srcOrd="14" destOrd="0" presId="urn:microsoft.com/office/officeart/2005/8/layout/default"/>
    <dgm:cxn modelId="{A14D2101-6AA7-425E-9A12-A572C36F1652}" type="presParOf" srcId="{DF90323A-D6C6-4CE0-B668-ED5B1EFE90B3}" destId="{8CED3094-A42B-4608-99D2-5CF8EE54E261}" srcOrd="15" destOrd="0" presId="urn:microsoft.com/office/officeart/2005/8/layout/default"/>
    <dgm:cxn modelId="{94A71393-71DE-436B-903D-C79423F280FA}" type="presParOf" srcId="{DF90323A-D6C6-4CE0-B668-ED5B1EFE90B3}" destId="{EACC06EC-4A3F-4393-80CF-1EA0D90BB18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F10E5-75FA-44AE-91B9-777AF60FF5A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64F24BA-A754-498A-8B63-AD14F421C225}">
      <dgm:prSet/>
      <dgm:spPr/>
      <dgm:t>
        <a:bodyPr/>
        <a:lstStyle/>
        <a:p>
          <a:r>
            <a:rPr lang="en-US"/>
            <a:t>9662377024</a:t>
          </a:r>
        </a:p>
      </dgm:t>
    </dgm:pt>
    <dgm:pt modelId="{F5950C4A-1140-4924-861F-BB0400E3CD79}" type="parTrans" cxnId="{C768186C-F4A8-454E-BE5A-A8914E851CE1}">
      <dgm:prSet/>
      <dgm:spPr/>
      <dgm:t>
        <a:bodyPr/>
        <a:lstStyle/>
        <a:p>
          <a:endParaRPr lang="en-US"/>
        </a:p>
      </dgm:t>
    </dgm:pt>
    <dgm:pt modelId="{8D4B293D-698B-4DFA-888A-31CC22F458FA}" type="sibTrans" cxnId="{C768186C-F4A8-454E-BE5A-A8914E851CE1}">
      <dgm:prSet/>
      <dgm:spPr/>
      <dgm:t>
        <a:bodyPr/>
        <a:lstStyle/>
        <a:p>
          <a:endParaRPr lang="en-US"/>
        </a:p>
      </dgm:t>
    </dgm:pt>
    <dgm:pt modelId="{0C3611BF-C255-4056-B403-14D26A9DF261}">
      <dgm:prSet/>
      <dgm:spPr/>
      <dgm:t>
        <a:bodyPr/>
        <a:lstStyle/>
        <a:p>
          <a:r>
            <a:rPr lang="en-US">
              <a:hlinkClick xmlns:r="http://schemas.openxmlformats.org/officeDocument/2006/relationships" r:id="rId1"/>
            </a:rPr>
            <a:t>jalajchhaya@gmail.com</a:t>
          </a:r>
          <a:endParaRPr lang="en-US"/>
        </a:p>
      </dgm:t>
    </dgm:pt>
    <dgm:pt modelId="{BE4AAECD-58AF-4F9A-B43B-5A5FEAE41643}" type="parTrans" cxnId="{1B62FEFF-8485-4CFD-B581-A3C6C03FAF98}">
      <dgm:prSet/>
      <dgm:spPr/>
      <dgm:t>
        <a:bodyPr/>
        <a:lstStyle/>
        <a:p>
          <a:endParaRPr lang="en-US"/>
        </a:p>
      </dgm:t>
    </dgm:pt>
    <dgm:pt modelId="{2CB9B858-52AB-47A0-A7A8-FF14250536D6}" type="sibTrans" cxnId="{1B62FEFF-8485-4CFD-B581-A3C6C03FAF98}">
      <dgm:prSet/>
      <dgm:spPr/>
      <dgm:t>
        <a:bodyPr/>
        <a:lstStyle/>
        <a:p>
          <a:endParaRPr lang="en-US"/>
        </a:p>
      </dgm:t>
    </dgm:pt>
    <dgm:pt modelId="{C76E5BE4-25FE-4D91-B223-5679586B36D8}">
      <dgm:prSet/>
      <dgm:spPr/>
      <dgm:t>
        <a:bodyPr/>
        <a:lstStyle/>
        <a:p>
          <a:r>
            <a:rPr lang="en-US"/>
            <a:t>THANK YOU</a:t>
          </a:r>
        </a:p>
      </dgm:t>
    </dgm:pt>
    <dgm:pt modelId="{C670DBFA-18B2-4EB5-A9A9-405FA0E64714}" type="parTrans" cxnId="{ED8D1572-A5A3-44DF-A549-356B95E180BE}">
      <dgm:prSet/>
      <dgm:spPr/>
      <dgm:t>
        <a:bodyPr/>
        <a:lstStyle/>
        <a:p>
          <a:endParaRPr lang="en-US"/>
        </a:p>
      </dgm:t>
    </dgm:pt>
    <dgm:pt modelId="{9745C078-8972-4004-A667-C252CFDCE578}" type="sibTrans" cxnId="{ED8D1572-A5A3-44DF-A549-356B95E180BE}">
      <dgm:prSet/>
      <dgm:spPr/>
      <dgm:t>
        <a:bodyPr/>
        <a:lstStyle/>
        <a:p>
          <a:endParaRPr lang="en-US"/>
        </a:p>
      </dgm:t>
    </dgm:pt>
    <dgm:pt modelId="{0427E0E9-F683-42B2-990B-E3A8F26A39EF}">
      <dgm:prSet/>
      <dgm:spPr/>
      <dgm:t>
        <a:bodyPr/>
        <a:lstStyle/>
        <a:p>
          <a:r>
            <a:rPr lang="en-US"/>
            <a:t>QUESTIONS?</a:t>
          </a:r>
        </a:p>
      </dgm:t>
    </dgm:pt>
    <dgm:pt modelId="{7336CA1A-6C05-4A18-BB4B-92EA337D5B64}" type="parTrans" cxnId="{6A386553-06AD-428A-A7AD-D67D821D209B}">
      <dgm:prSet/>
      <dgm:spPr/>
      <dgm:t>
        <a:bodyPr/>
        <a:lstStyle/>
        <a:p>
          <a:endParaRPr lang="en-US"/>
        </a:p>
      </dgm:t>
    </dgm:pt>
    <dgm:pt modelId="{82FE91A8-EE1A-4969-8650-C8AF0D248F5A}" type="sibTrans" cxnId="{6A386553-06AD-428A-A7AD-D67D821D209B}">
      <dgm:prSet/>
      <dgm:spPr/>
      <dgm:t>
        <a:bodyPr/>
        <a:lstStyle/>
        <a:p>
          <a:endParaRPr lang="en-US"/>
        </a:p>
      </dgm:t>
    </dgm:pt>
    <dgm:pt modelId="{A07DD842-E409-4A28-99D6-444D8F508E49}" type="pres">
      <dgm:prSet presAssocID="{477F10E5-75FA-44AE-91B9-777AF60FF5AF}" presName="outerComposite" presStyleCnt="0">
        <dgm:presLayoutVars>
          <dgm:chMax val="5"/>
          <dgm:dir/>
          <dgm:resizeHandles val="exact"/>
        </dgm:presLayoutVars>
      </dgm:prSet>
      <dgm:spPr/>
    </dgm:pt>
    <dgm:pt modelId="{20FCB19D-A98F-460E-A739-AB834EBE9D9D}" type="pres">
      <dgm:prSet presAssocID="{477F10E5-75FA-44AE-91B9-777AF60FF5AF}" presName="dummyMaxCanvas" presStyleCnt="0">
        <dgm:presLayoutVars/>
      </dgm:prSet>
      <dgm:spPr/>
    </dgm:pt>
    <dgm:pt modelId="{2D28E38D-34EA-4E18-90DB-21896F269CF9}" type="pres">
      <dgm:prSet presAssocID="{477F10E5-75FA-44AE-91B9-777AF60FF5AF}" presName="FourNodes_1" presStyleLbl="node1" presStyleIdx="0" presStyleCnt="4">
        <dgm:presLayoutVars>
          <dgm:bulletEnabled val="1"/>
        </dgm:presLayoutVars>
      </dgm:prSet>
      <dgm:spPr/>
    </dgm:pt>
    <dgm:pt modelId="{A052D560-2341-46AF-9D3B-28ED5BD1ED10}" type="pres">
      <dgm:prSet presAssocID="{477F10E5-75FA-44AE-91B9-777AF60FF5AF}" presName="FourNodes_2" presStyleLbl="node1" presStyleIdx="1" presStyleCnt="4">
        <dgm:presLayoutVars>
          <dgm:bulletEnabled val="1"/>
        </dgm:presLayoutVars>
      </dgm:prSet>
      <dgm:spPr/>
    </dgm:pt>
    <dgm:pt modelId="{F07533B7-4C3D-4AD5-8C2E-B8FA441CF56F}" type="pres">
      <dgm:prSet presAssocID="{477F10E5-75FA-44AE-91B9-777AF60FF5AF}" presName="FourNodes_3" presStyleLbl="node1" presStyleIdx="2" presStyleCnt="4">
        <dgm:presLayoutVars>
          <dgm:bulletEnabled val="1"/>
        </dgm:presLayoutVars>
      </dgm:prSet>
      <dgm:spPr/>
    </dgm:pt>
    <dgm:pt modelId="{5E8C5B8A-4656-42C8-A5E5-EA5B3DFD3AF0}" type="pres">
      <dgm:prSet presAssocID="{477F10E5-75FA-44AE-91B9-777AF60FF5AF}" presName="FourNodes_4" presStyleLbl="node1" presStyleIdx="3" presStyleCnt="4">
        <dgm:presLayoutVars>
          <dgm:bulletEnabled val="1"/>
        </dgm:presLayoutVars>
      </dgm:prSet>
      <dgm:spPr/>
    </dgm:pt>
    <dgm:pt modelId="{FAC084B6-9211-448A-B805-C3805780D027}" type="pres">
      <dgm:prSet presAssocID="{477F10E5-75FA-44AE-91B9-777AF60FF5AF}" presName="FourConn_1-2" presStyleLbl="fgAccFollowNode1" presStyleIdx="0" presStyleCnt="3">
        <dgm:presLayoutVars>
          <dgm:bulletEnabled val="1"/>
        </dgm:presLayoutVars>
      </dgm:prSet>
      <dgm:spPr/>
    </dgm:pt>
    <dgm:pt modelId="{5C5E5AE9-FFE0-4F57-99A6-EB40053608B5}" type="pres">
      <dgm:prSet presAssocID="{477F10E5-75FA-44AE-91B9-777AF60FF5AF}" presName="FourConn_2-3" presStyleLbl="fgAccFollowNode1" presStyleIdx="1" presStyleCnt="3">
        <dgm:presLayoutVars>
          <dgm:bulletEnabled val="1"/>
        </dgm:presLayoutVars>
      </dgm:prSet>
      <dgm:spPr/>
    </dgm:pt>
    <dgm:pt modelId="{5C134F46-F482-42E1-A838-4837E28FD8CC}" type="pres">
      <dgm:prSet presAssocID="{477F10E5-75FA-44AE-91B9-777AF60FF5AF}" presName="FourConn_3-4" presStyleLbl="fgAccFollowNode1" presStyleIdx="2" presStyleCnt="3">
        <dgm:presLayoutVars>
          <dgm:bulletEnabled val="1"/>
        </dgm:presLayoutVars>
      </dgm:prSet>
      <dgm:spPr/>
    </dgm:pt>
    <dgm:pt modelId="{113F2481-BF8B-4889-BDF2-6D7D6022A1F6}" type="pres">
      <dgm:prSet presAssocID="{477F10E5-75FA-44AE-91B9-777AF60FF5AF}" presName="FourNodes_1_text" presStyleLbl="node1" presStyleIdx="3" presStyleCnt="4">
        <dgm:presLayoutVars>
          <dgm:bulletEnabled val="1"/>
        </dgm:presLayoutVars>
      </dgm:prSet>
      <dgm:spPr/>
    </dgm:pt>
    <dgm:pt modelId="{1AF890EF-7314-467D-944E-ECE388D7B498}" type="pres">
      <dgm:prSet presAssocID="{477F10E5-75FA-44AE-91B9-777AF60FF5AF}" presName="FourNodes_2_text" presStyleLbl="node1" presStyleIdx="3" presStyleCnt="4">
        <dgm:presLayoutVars>
          <dgm:bulletEnabled val="1"/>
        </dgm:presLayoutVars>
      </dgm:prSet>
      <dgm:spPr/>
    </dgm:pt>
    <dgm:pt modelId="{63ADCC38-3F3C-4E5A-A774-E3C431AAD642}" type="pres">
      <dgm:prSet presAssocID="{477F10E5-75FA-44AE-91B9-777AF60FF5AF}" presName="FourNodes_3_text" presStyleLbl="node1" presStyleIdx="3" presStyleCnt="4">
        <dgm:presLayoutVars>
          <dgm:bulletEnabled val="1"/>
        </dgm:presLayoutVars>
      </dgm:prSet>
      <dgm:spPr/>
    </dgm:pt>
    <dgm:pt modelId="{ABBA7EF2-FD5F-4D02-812B-E424BDE9DCC5}" type="pres">
      <dgm:prSet presAssocID="{477F10E5-75FA-44AE-91B9-777AF60FF5AF}" presName="FourNodes_4_text" presStyleLbl="node1" presStyleIdx="3" presStyleCnt="4">
        <dgm:presLayoutVars>
          <dgm:bulletEnabled val="1"/>
        </dgm:presLayoutVars>
      </dgm:prSet>
      <dgm:spPr/>
    </dgm:pt>
  </dgm:ptLst>
  <dgm:cxnLst>
    <dgm:cxn modelId="{58FC5512-C84C-48F6-9EA8-8516412FBF02}" type="presOf" srcId="{2CB9B858-52AB-47A0-A7A8-FF14250536D6}" destId="{5C5E5AE9-FFE0-4F57-99A6-EB40053608B5}" srcOrd="0" destOrd="0" presId="urn:microsoft.com/office/officeart/2005/8/layout/vProcess5"/>
    <dgm:cxn modelId="{28ED8113-9BAB-4805-839D-815C9BE9F391}" type="presOf" srcId="{0427E0E9-F683-42B2-990B-E3A8F26A39EF}" destId="{ABBA7EF2-FD5F-4D02-812B-E424BDE9DCC5}" srcOrd="1" destOrd="0" presId="urn:microsoft.com/office/officeart/2005/8/layout/vProcess5"/>
    <dgm:cxn modelId="{5C3CAE5C-83FE-487B-A933-2678A65F781E}" type="presOf" srcId="{0C3611BF-C255-4056-B403-14D26A9DF261}" destId="{1AF890EF-7314-467D-944E-ECE388D7B498}" srcOrd="1" destOrd="0" presId="urn:microsoft.com/office/officeart/2005/8/layout/vProcess5"/>
    <dgm:cxn modelId="{C929515D-A459-45AD-9C2E-D6FACB5F7ED9}" type="presOf" srcId="{0C3611BF-C255-4056-B403-14D26A9DF261}" destId="{A052D560-2341-46AF-9D3B-28ED5BD1ED10}" srcOrd="0" destOrd="0" presId="urn:microsoft.com/office/officeart/2005/8/layout/vProcess5"/>
    <dgm:cxn modelId="{0462BE41-C209-4B1A-BC4E-CACF8E1C17A2}" type="presOf" srcId="{C76E5BE4-25FE-4D91-B223-5679586B36D8}" destId="{F07533B7-4C3D-4AD5-8C2E-B8FA441CF56F}" srcOrd="0" destOrd="0" presId="urn:microsoft.com/office/officeart/2005/8/layout/vProcess5"/>
    <dgm:cxn modelId="{B0F54145-9980-46CB-A14F-E483B78212D0}" type="presOf" srcId="{0427E0E9-F683-42B2-990B-E3A8F26A39EF}" destId="{5E8C5B8A-4656-42C8-A5E5-EA5B3DFD3AF0}" srcOrd="0" destOrd="0" presId="urn:microsoft.com/office/officeart/2005/8/layout/vProcess5"/>
    <dgm:cxn modelId="{C768186C-F4A8-454E-BE5A-A8914E851CE1}" srcId="{477F10E5-75FA-44AE-91B9-777AF60FF5AF}" destId="{564F24BA-A754-498A-8B63-AD14F421C225}" srcOrd="0" destOrd="0" parTransId="{F5950C4A-1140-4924-861F-BB0400E3CD79}" sibTransId="{8D4B293D-698B-4DFA-888A-31CC22F458FA}"/>
    <dgm:cxn modelId="{ED8D1572-A5A3-44DF-A549-356B95E180BE}" srcId="{477F10E5-75FA-44AE-91B9-777AF60FF5AF}" destId="{C76E5BE4-25FE-4D91-B223-5679586B36D8}" srcOrd="2" destOrd="0" parTransId="{C670DBFA-18B2-4EB5-A9A9-405FA0E64714}" sibTransId="{9745C078-8972-4004-A667-C252CFDCE578}"/>
    <dgm:cxn modelId="{6A386553-06AD-428A-A7AD-D67D821D209B}" srcId="{477F10E5-75FA-44AE-91B9-777AF60FF5AF}" destId="{0427E0E9-F683-42B2-990B-E3A8F26A39EF}" srcOrd="3" destOrd="0" parTransId="{7336CA1A-6C05-4A18-BB4B-92EA337D5B64}" sibTransId="{82FE91A8-EE1A-4969-8650-C8AF0D248F5A}"/>
    <dgm:cxn modelId="{3FC5C684-9BC5-43A5-A30A-69417E88C87A}" type="presOf" srcId="{C76E5BE4-25FE-4D91-B223-5679586B36D8}" destId="{63ADCC38-3F3C-4E5A-A774-E3C431AAD642}" srcOrd="1" destOrd="0" presId="urn:microsoft.com/office/officeart/2005/8/layout/vProcess5"/>
    <dgm:cxn modelId="{5D5F2492-F42C-4217-B720-B6235B8788F9}" type="presOf" srcId="{477F10E5-75FA-44AE-91B9-777AF60FF5AF}" destId="{A07DD842-E409-4A28-99D6-444D8F508E49}" srcOrd="0" destOrd="0" presId="urn:microsoft.com/office/officeart/2005/8/layout/vProcess5"/>
    <dgm:cxn modelId="{70A83CB6-9A0C-4ABC-A18E-690556FF24CA}" type="presOf" srcId="{564F24BA-A754-498A-8B63-AD14F421C225}" destId="{2D28E38D-34EA-4E18-90DB-21896F269CF9}" srcOrd="0" destOrd="0" presId="urn:microsoft.com/office/officeart/2005/8/layout/vProcess5"/>
    <dgm:cxn modelId="{59DE5FC1-B657-4901-8E44-4D258F8C272A}" type="presOf" srcId="{8D4B293D-698B-4DFA-888A-31CC22F458FA}" destId="{FAC084B6-9211-448A-B805-C3805780D027}" srcOrd="0" destOrd="0" presId="urn:microsoft.com/office/officeart/2005/8/layout/vProcess5"/>
    <dgm:cxn modelId="{CFA591FB-C52D-4FCC-A851-6D6ADAAC32AA}" type="presOf" srcId="{9745C078-8972-4004-A667-C252CFDCE578}" destId="{5C134F46-F482-42E1-A838-4837E28FD8CC}" srcOrd="0" destOrd="0" presId="urn:microsoft.com/office/officeart/2005/8/layout/vProcess5"/>
    <dgm:cxn modelId="{21FAB1FD-55C6-438B-B66C-B8F3CA9DA7AE}" type="presOf" srcId="{564F24BA-A754-498A-8B63-AD14F421C225}" destId="{113F2481-BF8B-4889-BDF2-6D7D6022A1F6}" srcOrd="1" destOrd="0" presId="urn:microsoft.com/office/officeart/2005/8/layout/vProcess5"/>
    <dgm:cxn modelId="{1B62FEFF-8485-4CFD-B581-A3C6C03FAF98}" srcId="{477F10E5-75FA-44AE-91B9-777AF60FF5AF}" destId="{0C3611BF-C255-4056-B403-14D26A9DF261}" srcOrd="1" destOrd="0" parTransId="{BE4AAECD-58AF-4F9A-B43B-5A5FEAE41643}" sibTransId="{2CB9B858-52AB-47A0-A7A8-FF14250536D6}"/>
    <dgm:cxn modelId="{FE2AF661-58D6-4B3C-8568-543137CA2BC9}" type="presParOf" srcId="{A07DD842-E409-4A28-99D6-444D8F508E49}" destId="{20FCB19D-A98F-460E-A739-AB834EBE9D9D}" srcOrd="0" destOrd="0" presId="urn:microsoft.com/office/officeart/2005/8/layout/vProcess5"/>
    <dgm:cxn modelId="{0F313730-D155-43ED-BC17-418C85AAEB7A}" type="presParOf" srcId="{A07DD842-E409-4A28-99D6-444D8F508E49}" destId="{2D28E38D-34EA-4E18-90DB-21896F269CF9}" srcOrd="1" destOrd="0" presId="urn:microsoft.com/office/officeart/2005/8/layout/vProcess5"/>
    <dgm:cxn modelId="{9CBEC6F0-77AE-4519-9309-8102D6718140}" type="presParOf" srcId="{A07DD842-E409-4A28-99D6-444D8F508E49}" destId="{A052D560-2341-46AF-9D3B-28ED5BD1ED10}" srcOrd="2" destOrd="0" presId="urn:microsoft.com/office/officeart/2005/8/layout/vProcess5"/>
    <dgm:cxn modelId="{0AA48539-D785-4760-A6B2-59441A1316BB}" type="presParOf" srcId="{A07DD842-E409-4A28-99D6-444D8F508E49}" destId="{F07533B7-4C3D-4AD5-8C2E-B8FA441CF56F}" srcOrd="3" destOrd="0" presId="urn:microsoft.com/office/officeart/2005/8/layout/vProcess5"/>
    <dgm:cxn modelId="{7A5BBDCC-7C95-4565-A50D-4BB879466CE5}" type="presParOf" srcId="{A07DD842-E409-4A28-99D6-444D8F508E49}" destId="{5E8C5B8A-4656-42C8-A5E5-EA5B3DFD3AF0}" srcOrd="4" destOrd="0" presId="urn:microsoft.com/office/officeart/2005/8/layout/vProcess5"/>
    <dgm:cxn modelId="{7311534A-D111-4879-8BFB-DD0F6B32081E}" type="presParOf" srcId="{A07DD842-E409-4A28-99D6-444D8F508E49}" destId="{FAC084B6-9211-448A-B805-C3805780D027}" srcOrd="5" destOrd="0" presId="urn:microsoft.com/office/officeart/2005/8/layout/vProcess5"/>
    <dgm:cxn modelId="{84DE0FF2-97F3-41BE-BCFB-8987FAFB65FD}" type="presParOf" srcId="{A07DD842-E409-4A28-99D6-444D8F508E49}" destId="{5C5E5AE9-FFE0-4F57-99A6-EB40053608B5}" srcOrd="6" destOrd="0" presId="urn:microsoft.com/office/officeart/2005/8/layout/vProcess5"/>
    <dgm:cxn modelId="{9B71EEBD-6E82-4DBD-9A1C-838E79E4740E}" type="presParOf" srcId="{A07DD842-E409-4A28-99D6-444D8F508E49}" destId="{5C134F46-F482-42E1-A838-4837E28FD8CC}" srcOrd="7" destOrd="0" presId="urn:microsoft.com/office/officeart/2005/8/layout/vProcess5"/>
    <dgm:cxn modelId="{8B9FB470-9D31-4360-8109-60283FD65737}" type="presParOf" srcId="{A07DD842-E409-4A28-99D6-444D8F508E49}" destId="{113F2481-BF8B-4889-BDF2-6D7D6022A1F6}" srcOrd="8" destOrd="0" presId="urn:microsoft.com/office/officeart/2005/8/layout/vProcess5"/>
    <dgm:cxn modelId="{8DF48775-8B8C-4DCD-B4B7-2C5A2EE5D8C8}" type="presParOf" srcId="{A07DD842-E409-4A28-99D6-444D8F508E49}" destId="{1AF890EF-7314-467D-944E-ECE388D7B498}" srcOrd="9" destOrd="0" presId="urn:microsoft.com/office/officeart/2005/8/layout/vProcess5"/>
    <dgm:cxn modelId="{2FC7C002-7F51-4697-AFAB-4AB49E1E5AE2}" type="presParOf" srcId="{A07DD842-E409-4A28-99D6-444D8F508E49}" destId="{63ADCC38-3F3C-4E5A-A774-E3C431AAD642}" srcOrd="10" destOrd="0" presId="urn:microsoft.com/office/officeart/2005/8/layout/vProcess5"/>
    <dgm:cxn modelId="{1DDEDD6F-9565-4553-885A-65A8C492B77D}" type="presParOf" srcId="{A07DD842-E409-4A28-99D6-444D8F508E49}" destId="{ABBA7EF2-FD5F-4D02-812B-E424BDE9DCC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CB0B1-7180-4FC6-8DA5-D3606639EE9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284F82EA-617F-43EE-BCBE-9ADCEA781F6A}">
      <dgm:prSet/>
      <dgm:spPr/>
      <dgm:t>
        <a:bodyPr/>
        <a:lstStyle/>
        <a:p>
          <a:r>
            <a:rPr lang="en-US"/>
            <a:t>Prescribed as one of the methods for star up valuation but this is not much relevant for start ups</a:t>
          </a:r>
        </a:p>
      </dgm:t>
    </dgm:pt>
    <dgm:pt modelId="{631820F3-8EC9-44D4-A692-AD37F35DEBD8}" type="parTrans" cxnId="{50F30505-88FD-4DD4-994B-807A5912194F}">
      <dgm:prSet/>
      <dgm:spPr/>
      <dgm:t>
        <a:bodyPr/>
        <a:lstStyle/>
        <a:p>
          <a:endParaRPr lang="en-US"/>
        </a:p>
      </dgm:t>
    </dgm:pt>
    <dgm:pt modelId="{882F2580-A8F8-4DDA-A101-6C462FBE609E}" type="sibTrans" cxnId="{50F30505-88FD-4DD4-994B-807A5912194F}">
      <dgm:prSet phldrT="01"/>
      <dgm:spPr/>
      <dgm:t>
        <a:bodyPr/>
        <a:lstStyle/>
        <a:p>
          <a:r>
            <a:rPr lang="en-US"/>
            <a:t>01</a:t>
          </a:r>
        </a:p>
      </dgm:t>
    </dgm:pt>
    <dgm:pt modelId="{BCBD2EDF-904A-4416-9492-CF9CF7F2BFFD}">
      <dgm:prSet/>
      <dgm:spPr/>
      <dgm:t>
        <a:bodyPr/>
        <a:lstStyle/>
        <a:p>
          <a:r>
            <a:rPr lang="en-IN"/>
            <a:t>Books value is basically net worth of the company</a:t>
          </a:r>
          <a:endParaRPr lang="en-US"/>
        </a:p>
      </dgm:t>
    </dgm:pt>
    <dgm:pt modelId="{4CF08EF8-CA9E-4CAF-BF28-14F8083270AC}" type="parTrans" cxnId="{B2918410-B48D-481A-A60D-721AA4576E7C}">
      <dgm:prSet/>
      <dgm:spPr/>
      <dgm:t>
        <a:bodyPr/>
        <a:lstStyle/>
        <a:p>
          <a:endParaRPr lang="en-US"/>
        </a:p>
      </dgm:t>
    </dgm:pt>
    <dgm:pt modelId="{A637E335-5B0B-4FAA-B200-AF4A351B113B}" type="sibTrans" cxnId="{B2918410-B48D-481A-A60D-721AA4576E7C}">
      <dgm:prSet phldrT="02"/>
      <dgm:spPr/>
      <dgm:t>
        <a:bodyPr/>
        <a:lstStyle/>
        <a:p>
          <a:r>
            <a:rPr lang="en-US"/>
            <a:t>02</a:t>
          </a:r>
        </a:p>
      </dgm:t>
    </dgm:pt>
    <dgm:pt modelId="{D94AC532-A897-4C76-B10E-5055653F76CB}">
      <dgm:prSet/>
      <dgm:spPr/>
      <dgm:t>
        <a:bodyPr/>
        <a:lstStyle/>
        <a:p>
          <a:r>
            <a:rPr lang="en-IN"/>
            <a:t>It mostly focuses on tangible assets which are there on books while start ups ideally raise fund on intangible assets like goodwill to be created, or business to be generated from the idea, etc.</a:t>
          </a:r>
          <a:endParaRPr lang="en-US"/>
        </a:p>
      </dgm:t>
    </dgm:pt>
    <dgm:pt modelId="{31963228-C3BB-424D-8AAE-83D03FEEE0E9}" type="parTrans" cxnId="{D9D0B079-1FB7-4D34-8632-A5AADE6A5821}">
      <dgm:prSet/>
      <dgm:spPr/>
      <dgm:t>
        <a:bodyPr/>
        <a:lstStyle/>
        <a:p>
          <a:endParaRPr lang="en-US"/>
        </a:p>
      </dgm:t>
    </dgm:pt>
    <dgm:pt modelId="{9EE4FA21-4FB0-4ACD-9A02-343D2C175D67}" type="sibTrans" cxnId="{D9D0B079-1FB7-4D34-8632-A5AADE6A5821}">
      <dgm:prSet phldrT="03"/>
      <dgm:spPr/>
      <dgm:t>
        <a:bodyPr/>
        <a:lstStyle/>
        <a:p>
          <a:r>
            <a:rPr lang="en-US"/>
            <a:t>03</a:t>
          </a:r>
        </a:p>
      </dgm:t>
    </dgm:pt>
    <dgm:pt modelId="{CEB348E4-6CB9-419F-895E-DCA9FCB6F814}" type="pres">
      <dgm:prSet presAssocID="{DE1CB0B1-7180-4FC6-8DA5-D3606639EE93}" presName="Name0" presStyleCnt="0">
        <dgm:presLayoutVars>
          <dgm:animLvl val="lvl"/>
          <dgm:resizeHandles val="exact"/>
        </dgm:presLayoutVars>
      </dgm:prSet>
      <dgm:spPr/>
    </dgm:pt>
    <dgm:pt modelId="{E49D1AF8-3558-4540-B7D3-C49800FDD275}" type="pres">
      <dgm:prSet presAssocID="{284F82EA-617F-43EE-BCBE-9ADCEA781F6A}" presName="compositeNode" presStyleCnt="0">
        <dgm:presLayoutVars>
          <dgm:bulletEnabled val="1"/>
        </dgm:presLayoutVars>
      </dgm:prSet>
      <dgm:spPr/>
    </dgm:pt>
    <dgm:pt modelId="{A788E342-303D-4CD7-8240-42481E489EDF}" type="pres">
      <dgm:prSet presAssocID="{284F82EA-617F-43EE-BCBE-9ADCEA781F6A}" presName="bgRect" presStyleLbl="alignNode1" presStyleIdx="0" presStyleCnt="3"/>
      <dgm:spPr/>
    </dgm:pt>
    <dgm:pt modelId="{CEFE610C-802D-4F6E-96B9-BA9CEEF6B2EF}" type="pres">
      <dgm:prSet presAssocID="{882F2580-A8F8-4DDA-A101-6C462FBE609E}" presName="sibTransNodeRect" presStyleLbl="alignNode1" presStyleIdx="0" presStyleCnt="3">
        <dgm:presLayoutVars>
          <dgm:chMax val="0"/>
          <dgm:bulletEnabled val="1"/>
        </dgm:presLayoutVars>
      </dgm:prSet>
      <dgm:spPr/>
    </dgm:pt>
    <dgm:pt modelId="{18230FDB-DB3C-4826-A4C2-4D1DBC094710}" type="pres">
      <dgm:prSet presAssocID="{284F82EA-617F-43EE-BCBE-9ADCEA781F6A}" presName="nodeRect" presStyleLbl="alignNode1" presStyleIdx="0" presStyleCnt="3">
        <dgm:presLayoutVars>
          <dgm:bulletEnabled val="1"/>
        </dgm:presLayoutVars>
      </dgm:prSet>
      <dgm:spPr/>
    </dgm:pt>
    <dgm:pt modelId="{88E1B51B-991B-4A5D-B33E-A5B9483EF6B7}" type="pres">
      <dgm:prSet presAssocID="{882F2580-A8F8-4DDA-A101-6C462FBE609E}" presName="sibTrans" presStyleCnt="0"/>
      <dgm:spPr/>
    </dgm:pt>
    <dgm:pt modelId="{AA531D49-3897-4444-8DA2-2A9C9103D4C5}" type="pres">
      <dgm:prSet presAssocID="{BCBD2EDF-904A-4416-9492-CF9CF7F2BFFD}" presName="compositeNode" presStyleCnt="0">
        <dgm:presLayoutVars>
          <dgm:bulletEnabled val="1"/>
        </dgm:presLayoutVars>
      </dgm:prSet>
      <dgm:spPr/>
    </dgm:pt>
    <dgm:pt modelId="{4BFF1181-E2A8-43CF-9E53-1198EB92A2A3}" type="pres">
      <dgm:prSet presAssocID="{BCBD2EDF-904A-4416-9492-CF9CF7F2BFFD}" presName="bgRect" presStyleLbl="alignNode1" presStyleIdx="1" presStyleCnt="3"/>
      <dgm:spPr/>
    </dgm:pt>
    <dgm:pt modelId="{82E3E66A-2577-4311-AF40-828217F2E496}" type="pres">
      <dgm:prSet presAssocID="{A637E335-5B0B-4FAA-B200-AF4A351B113B}" presName="sibTransNodeRect" presStyleLbl="alignNode1" presStyleIdx="1" presStyleCnt="3">
        <dgm:presLayoutVars>
          <dgm:chMax val="0"/>
          <dgm:bulletEnabled val="1"/>
        </dgm:presLayoutVars>
      </dgm:prSet>
      <dgm:spPr/>
    </dgm:pt>
    <dgm:pt modelId="{1894A072-B58C-48BA-954B-95E47D9CFC27}" type="pres">
      <dgm:prSet presAssocID="{BCBD2EDF-904A-4416-9492-CF9CF7F2BFFD}" presName="nodeRect" presStyleLbl="alignNode1" presStyleIdx="1" presStyleCnt="3">
        <dgm:presLayoutVars>
          <dgm:bulletEnabled val="1"/>
        </dgm:presLayoutVars>
      </dgm:prSet>
      <dgm:spPr/>
    </dgm:pt>
    <dgm:pt modelId="{EDCF4EA5-D64A-4C57-9662-6F0E3496D02A}" type="pres">
      <dgm:prSet presAssocID="{A637E335-5B0B-4FAA-B200-AF4A351B113B}" presName="sibTrans" presStyleCnt="0"/>
      <dgm:spPr/>
    </dgm:pt>
    <dgm:pt modelId="{200B5B0C-64B9-4992-9BAC-9D897B8B5145}" type="pres">
      <dgm:prSet presAssocID="{D94AC532-A897-4C76-B10E-5055653F76CB}" presName="compositeNode" presStyleCnt="0">
        <dgm:presLayoutVars>
          <dgm:bulletEnabled val="1"/>
        </dgm:presLayoutVars>
      </dgm:prSet>
      <dgm:spPr/>
    </dgm:pt>
    <dgm:pt modelId="{921228B1-06A4-4449-8E44-CD46BDE269F0}" type="pres">
      <dgm:prSet presAssocID="{D94AC532-A897-4C76-B10E-5055653F76CB}" presName="bgRect" presStyleLbl="alignNode1" presStyleIdx="2" presStyleCnt="3"/>
      <dgm:spPr/>
    </dgm:pt>
    <dgm:pt modelId="{F0A07CAD-5353-41C0-8596-F26C7C4A1B15}" type="pres">
      <dgm:prSet presAssocID="{9EE4FA21-4FB0-4ACD-9A02-343D2C175D67}" presName="sibTransNodeRect" presStyleLbl="alignNode1" presStyleIdx="2" presStyleCnt="3">
        <dgm:presLayoutVars>
          <dgm:chMax val="0"/>
          <dgm:bulletEnabled val="1"/>
        </dgm:presLayoutVars>
      </dgm:prSet>
      <dgm:spPr/>
    </dgm:pt>
    <dgm:pt modelId="{99BB7184-2E87-4631-9189-0C38308913D0}" type="pres">
      <dgm:prSet presAssocID="{D94AC532-A897-4C76-B10E-5055653F76CB}" presName="nodeRect" presStyleLbl="alignNode1" presStyleIdx="2" presStyleCnt="3">
        <dgm:presLayoutVars>
          <dgm:bulletEnabled val="1"/>
        </dgm:presLayoutVars>
      </dgm:prSet>
      <dgm:spPr/>
    </dgm:pt>
  </dgm:ptLst>
  <dgm:cxnLst>
    <dgm:cxn modelId="{50F30505-88FD-4DD4-994B-807A5912194F}" srcId="{DE1CB0B1-7180-4FC6-8DA5-D3606639EE93}" destId="{284F82EA-617F-43EE-BCBE-9ADCEA781F6A}" srcOrd="0" destOrd="0" parTransId="{631820F3-8EC9-44D4-A692-AD37F35DEBD8}" sibTransId="{882F2580-A8F8-4DDA-A101-6C462FBE609E}"/>
    <dgm:cxn modelId="{7DAA2B07-C2CB-4CB2-AB3E-105E61122C46}" type="presOf" srcId="{9EE4FA21-4FB0-4ACD-9A02-343D2C175D67}" destId="{F0A07CAD-5353-41C0-8596-F26C7C4A1B15}" srcOrd="0" destOrd="0" presId="urn:microsoft.com/office/officeart/2016/7/layout/LinearBlockProcessNumbered"/>
    <dgm:cxn modelId="{8D618410-07A1-4024-BE28-49A030BBF6B7}" type="presOf" srcId="{284F82EA-617F-43EE-BCBE-9ADCEA781F6A}" destId="{A788E342-303D-4CD7-8240-42481E489EDF}" srcOrd="0" destOrd="0" presId="urn:microsoft.com/office/officeart/2016/7/layout/LinearBlockProcessNumbered"/>
    <dgm:cxn modelId="{B2918410-B48D-481A-A60D-721AA4576E7C}" srcId="{DE1CB0B1-7180-4FC6-8DA5-D3606639EE93}" destId="{BCBD2EDF-904A-4416-9492-CF9CF7F2BFFD}" srcOrd="1" destOrd="0" parTransId="{4CF08EF8-CA9E-4CAF-BF28-14F8083270AC}" sibTransId="{A637E335-5B0B-4FAA-B200-AF4A351B113B}"/>
    <dgm:cxn modelId="{CEADFB28-2A63-498B-BB13-BBABB93DCEA7}" type="presOf" srcId="{D94AC532-A897-4C76-B10E-5055653F76CB}" destId="{99BB7184-2E87-4631-9189-0C38308913D0}" srcOrd="1" destOrd="0" presId="urn:microsoft.com/office/officeart/2016/7/layout/LinearBlockProcessNumbered"/>
    <dgm:cxn modelId="{0A8C0C64-0204-441C-BD66-5B91A3996AEE}" type="presOf" srcId="{DE1CB0B1-7180-4FC6-8DA5-D3606639EE93}" destId="{CEB348E4-6CB9-419F-895E-DCA9FCB6F814}" srcOrd="0" destOrd="0" presId="urn:microsoft.com/office/officeart/2016/7/layout/LinearBlockProcessNumbered"/>
    <dgm:cxn modelId="{B9FA9266-EE31-402C-AA8A-6DE154D542EB}" type="presOf" srcId="{284F82EA-617F-43EE-BCBE-9ADCEA781F6A}" destId="{18230FDB-DB3C-4826-A4C2-4D1DBC094710}" srcOrd="1" destOrd="0" presId="urn:microsoft.com/office/officeart/2016/7/layout/LinearBlockProcessNumbered"/>
    <dgm:cxn modelId="{3CD03453-AFD4-4FB1-8A2B-900631ED4F42}" type="presOf" srcId="{A637E335-5B0B-4FAA-B200-AF4A351B113B}" destId="{82E3E66A-2577-4311-AF40-828217F2E496}" srcOrd="0" destOrd="0" presId="urn:microsoft.com/office/officeart/2016/7/layout/LinearBlockProcessNumbered"/>
    <dgm:cxn modelId="{D9D0B079-1FB7-4D34-8632-A5AADE6A5821}" srcId="{DE1CB0B1-7180-4FC6-8DA5-D3606639EE93}" destId="{D94AC532-A897-4C76-B10E-5055653F76CB}" srcOrd="2" destOrd="0" parTransId="{31963228-C3BB-424D-8AAE-83D03FEEE0E9}" sibTransId="{9EE4FA21-4FB0-4ACD-9A02-343D2C175D67}"/>
    <dgm:cxn modelId="{4BCA6882-7ECE-41A8-B36A-40DC524CF410}" type="presOf" srcId="{BCBD2EDF-904A-4416-9492-CF9CF7F2BFFD}" destId="{4BFF1181-E2A8-43CF-9E53-1198EB92A2A3}" srcOrd="0" destOrd="0" presId="urn:microsoft.com/office/officeart/2016/7/layout/LinearBlockProcessNumbered"/>
    <dgm:cxn modelId="{A62736D0-5117-4545-A77B-56592F4B8A1B}" type="presOf" srcId="{BCBD2EDF-904A-4416-9492-CF9CF7F2BFFD}" destId="{1894A072-B58C-48BA-954B-95E47D9CFC27}" srcOrd="1" destOrd="0" presId="urn:microsoft.com/office/officeart/2016/7/layout/LinearBlockProcessNumbered"/>
    <dgm:cxn modelId="{DF1B02DA-73FC-4252-851E-5387F8DDBA44}" type="presOf" srcId="{882F2580-A8F8-4DDA-A101-6C462FBE609E}" destId="{CEFE610C-802D-4F6E-96B9-BA9CEEF6B2EF}" srcOrd="0" destOrd="0" presId="urn:microsoft.com/office/officeart/2016/7/layout/LinearBlockProcessNumbered"/>
    <dgm:cxn modelId="{90C85BDC-49D0-43DE-89D3-A408472592D3}" type="presOf" srcId="{D94AC532-A897-4C76-B10E-5055653F76CB}" destId="{921228B1-06A4-4449-8E44-CD46BDE269F0}" srcOrd="0" destOrd="0" presId="urn:microsoft.com/office/officeart/2016/7/layout/LinearBlockProcessNumbered"/>
    <dgm:cxn modelId="{D8283D12-C20C-4AEB-AB21-CD77C6D6E3B8}" type="presParOf" srcId="{CEB348E4-6CB9-419F-895E-DCA9FCB6F814}" destId="{E49D1AF8-3558-4540-B7D3-C49800FDD275}" srcOrd="0" destOrd="0" presId="urn:microsoft.com/office/officeart/2016/7/layout/LinearBlockProcessNumbered"/>
    <dgm:cxn modelId="{3EEC7A1F-EF80-4DC0-8B33-A45D730BEC2E}" type="presParOf" srcId="{E49D1AF8-3558-4540-B7D3-C49800FDD275}" destId="{A788E342-303D-4CD7-8240-42481E489EDF}" srcOrd="0" destOrd="0" presId="urn:microsoft.com/office/officeart/2016/7/layout/LinearBlockProcessNumbered"/>
    <dgm:cxn modelId="{E1E1C017-61A0-4F1D-8718-5FF52CAF6674}" type="presParOf" srcId="{E49D1AF8-3558-4540-B7D3-C49800FDD275}" destId="{CEFE610C-802D-4F6E-96B9-BA9CEEF6B2EF}" srcOrd="1" destOrd="0" presId="urn:microsoft.com/office/officeart/2016/7/layout/LinearBlockProcessNumbered"/>
    <dgm:cxn modelId="{F3050921-0A53-4391-BF00-AEEC9826DFA3}" type="presParOf" srcId="{E49D1AF8-3558-4540-B7D3-C49800FDD275}" destId="{18230FDB-DB3C-4826-A4C2-4D1DBC094710}" srcOrd="2" destOrd="0" presId="urn:microsoft.com/office/officeart/2016/7/layout/LinearBlockProcessNumbered"/>
    <dgm:cxn modelId="{EB1B7886-AC9E-4A9D-87BA-E2D51E2DB558}" type="presParOf" srcId="{CEB348E4-6CB9-419F-895E-DCA9FCB6F814}" destId="{88E1B51B-991B-4A5D-B33E-A5B9483EF6B7}" srcOrd="1" destOrd="0" presId="urn:microsoft.com/office/officeart/2016/7/layout/LinearBlockProcessNumbered"/>
    <dgm:cxn modelId="{FE68AF8E-4515-4F26-87B1-2C1049BA4897}" type="presParOf" srcId="{CEB348E4-6CB9-419F-895E-DCA9FCB6F814}" destId="{AA531D49-3897-4444-8DA2-2A9C9103D4C5}" srcOrd="2" destOrd="0" presId="urn:microsoft.com/office/officeart/2016/7/layout/LinearBlockProcessNumbered"/>
    <dgm:cxn modelId="{37198755-C587-4EC8-9A05-3B534C1E0E40}" type="presParOf" srcId="{AA531D49-3897-4444-8DA2-2A9C9103D4C5}" destId="{4BFF1181-E2A8-43CF-9E53-1198EB92A2A3}" srcOrd="0" destOrd="0" presId="urn:microsoft.com/office/officeart/2016/7/layout/LinearBlockProcessNumbered"/>
    <dgm:cxn modelId="{0DA197F7-5E6B-42DD-ABE8-7F7AC03CD584}" type="presParOf" srcId="{AA531D49-3897-4444-8DA2-2A9C9103D4C5}" destId="{82E3E66A-2577-4311-AF40-828217F2E496}" srcOrd="1" destOrd="0" presId="urn:microsoft.com/office/officeart/2016/7/layout/LinearBlockProcessNumbered"/>
    <dgm:cxn modelId="{C8A5F869-B78A-4B1C-9C63-05B41A84FF67}" type="presParOf" srcId="{AA531D49-3897-4444-8DA2-2A9C9103D4C5}" destId="{1894A072-B58C-48BA-954B-95E47D9CFC27}" srcOrd="2" destOrd="0" presId="urn:microsoft.com/office/officeart/2016/7/layout/LinearBlockProcessNumbered"/>
    <dgm:cxn modelId="{2478AD73-AD40-4965-92DC-0CCE89A19121}" type="presParOf" srcId="{CEB348E4-6CB9-419F-895E-DCA9FCB6F814}" destId="{EDCF4EA5-D64A-4C57-9662-6F0E3496D02A}" srcOrd="3" destOrd="0" presId="urn:microsoft.com/office/officeart/2016/7/layout/LinearBlockProcessNumbered"/>
    <dgm:cxn modelId="{5766EB86-83D9-4DC6-8DAC-8E3B180AC6DE}" type="presParOf" srcId="{CEB348E4-6CB9-419F-895E-DCA9FCB6F814}" destId="{200B5B0C-64B9-4992-9BAC-9D897B8B5145}" srcOrd="4" destOrd="0" presId="urn:microsoft.com/office/officeart/2016/7/layout/LinearBlockProcessNumbered"/>
    <dgm:cxn modelId="{E5111407-836D-405E-86F3-BC6E8FC2EB2C}" type="presParOf" srcId="{200B5B0C-64B9-4992-9BAC-9D897B8B5145}" destId="{921228B1-06A4-4449-8E44-CD46BDE269F0}" srcOrd="0" destOrd="0" presId="urn:microsoft.com/office/officeart/2016/7/layout/LinearBlockProcessNumbered"/>
    <dgm:cxn modelId="{FE527F37-646E-48AA-8801-267B0996CA16}" type="presParOf" srcId="{200B5B0C-64B9-4992-9BAC-9D897B8B5145}" destId="{F0A07CAD-5353-41C0-8596-F26C7C4A1B15}" srcOrd="1" destOrd="0" presId="urn:microsoft.com/office/officeart/2016/7/layout/LinearBlockProcessNumbered"/>
    <dgm:cxn modelId="{4DA09874-BE6B-405F-9BAF-30ED0E383729}" type="presParOf" srcId="{200B5B0C-64B9-4992-9BAC-9D897B8B5145}" destId="{99BB7184-2E87-4631-9189-0C38308913D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D9683-A8C6-422A-A490-2CA271A32AD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395EC79-285E-455A-ACB0-338306C4E975}">
      <dgm:prSet/>
      <dgm:spPr/>
      <dgm:t>
        <a:bodyPr/>
        <a:lstStyle/>
        <a:p>
          <a:r>
            <a:rPr lang="en-US"/>
            <a:t>Prescribed as one of the methods for star up valuation but this is not much relevant for start ups</a:t>
          </a:r>
        </a:p>
      </dgm:t>
    </dgm:pt>
    <dgm:pt modelId="{EF084BEB-B96D-4550-9DF2-BE7A31735722}" type="parTrans" cxnId="{6F3C0A23-7E9F-4025-B3A7-F1187558AE02}">
      <dgm:prSet/>
      <dgm:spPr/>
      <dgm:t>
        <a:bodyPr/>
        <a:lstStyle/>
        <a:p>
          <a:endParaRPr lang="en-US"/>
        </a:p>
      </dgm:t>
    </dgm:pt>
    <dgm:pt modelId="{4CEFAB95-9A44-43C9-8770-9F0DE9C119F9}" type="sibTrans" cxnId="{6F3C0A23-7E9F-4025-B3A7-F1187558AE02}">
      <dgm:prSet/>
      <dgm:spPr/>
      <dgm:t>
        <a:bodyPr/>
        <a:lstStyle/>
        <a:p>
          <a:endParaRPr lang="en-US"/>
        </a:p>
      </dgm:t>
    </dgm:pt>
    <dgm:pt modelId="{78794E02-6200-4CEA-A4CC-7C53212C21A4}">
      <dgm:prSet/>
      <dgm:spPr/>
      <dgm:t>
        <a:bodyPr/>
        <a:lstStyle/>
        <a:p>
          <a:r>
            <a:rPr lang="en-IN"/>
            <a:t>As the name suggests this is the value which one is expected to receive shall the company get liquidated</a:t>
          </a:r>
          <a:endParaRPr lang="en-US"/>
        </a:p>
      </dgm:t>
    </dgm:pt>
    <dgm:pt modelId="{7E472D5B-03D1-45B9-BA43-3DFFD62B6E16}" type="parTrans" cxnId="{24C72DD9-E228-4CB4-B370-9665854EACEB}">
      <dgm:prSet/>
      <dgm:spPr/>
      <dgm:t>
        <a:bodyPr/>
        <a:lstStyle/>
        <a:p>
          <a:endParaRPr lang="en-US"/>
        </a:p>
      </dgm:t>
    </dgm:pt>
    <dgm:pt modelId="{8B0D7CBC-C0AB-4B1F-A520-95929FDB5D4A}" type="sibTrans" cxnId="{24C72DD9-E228-4CB4-B370-9665854EACEB}">
      <dgm:prSet/>
      <dgm:spPr/>
      <dgm:t>
        <a:bodyPr/>
        <a:lstStyle/>
        <a:p>
          <a:endParaRPr lang="en-US"/>
        </a:p>
      </dgm:t>
    </dgm:pt>
    <dgm:pt modelId="{86C8CB5E-B501-4396-9A48-59FF51CC9607}">
      <dgm:prSet/>
      <dgm:spPr/>
      <dgm:t>
        <a:bodyPr/>
        <a:lstStyle/>
        <a:p>
          <a:r>
            <a:rPr lang="en-IN"/>
            <a:t>It is more of a risk management valuation technique to evaluate what is the minimum/liquidated amount one can expect to receive shall the company stops being a going concern</a:t>
          </a:r>
          <a:endParaRPr lang="en-US"/>
        </a:p>
      </dgm:t>
    </dgm:pt>
    <dgm:pt modelId="{53B1283E-AC75-4E6C-A49F-E01F08098F3C}" type="parTrans" cxnId="{87A6033B-DD7C-4A57-968A-EEA3AD2F9037}">
      <dgm:prSet/>
      <dgm:spPr/>
      <dgm:t>
        <a:bodyPr/>
        <a:lstStyle/>
        <a:p>
          <a:endParaRPr lang="en-US"/>
        </a:p>
      </dgm:t>
    </dgm:pt>
    <dgm:pt modelId="{31A80EC7-CEE2-49AB-8C5F-C1B1B5F69785}" type="sibTrans" cxnId="{87A6033B-DD7C-4A57-968A-EEA3AD2F9037}">
      <dgm:prSet/>
      <dgm:spPr/>
      <dgm:t>
        <a:bodyPr/>
        <a:lstStyle/>
        <a:p>
          <a:endParaRPr lang="en-US"/>
        </a:p>
      </dgm:t>
    </dgm:pt>
    <dgm:pt modelId="{C551FD2F-0BAF-4B4F-A32C-08A5ECB9CE16}">
      <dgm:prSet/>
      <dgm:spPr/>
      <dgm:t>
        <a:bodyPr/>
        <a:lstStyle/>
        <a:p>
          <a:r>
            <a:rPr lang="en-IN"/>
            <a:t>Method is more relevant for auctionable or properties under bankruptcy</a:t>
          </a:r>
          <a:endParaRPr lang="en-US"/>
        </a:p>
      </dgm:t>
    </dgm:pt>
    <dgm:pt modelId="{CD26D382-602D-47DF-9853-C27297AD0FA8}" type="parTrans" cxnId="{A35892F8-017D-4FB1-A76E-2645F41AADCB}">
      <dgm:prSet/>
      <dgm:spPr/>
      <dgm:t>
        <a:bodyPr/>
        <a:lstStyle/>
        <a:p>
          <a:endParaRPr lang="en-US"/>
        </a:p>
      </dgm:t>
    </dgm:pt>
    <dgm:pt modelId="{3056F590-3742-4A18-9FFF-3359C228E189}" type="sibTrans" cxnId="{A35892F8-017D-4FB1-A76E-2645F41AADCB}">
      <dgm:prSet/>
      <dgm:spPr/>
      <dgm:t>
        <a:bodyPr/>
        <a:lstStyle/>
        <a:p>
          <a:endParaRPr lang="en-US"/>
        </a:p>
      </dgm:t>
    </dgm:pt>
    <dgm:pt modelId="{278C3F7D-893C-4922-ADC9-3BA26B98AA2F}" type="pres">
      <dgm:prSet presAssocID="{DC5D9683-A8C6-422A-A490-2CA271A32ADE}" presName="diagram" presStyleCnt="0">
        <dgm:presLayoutVars>
          <dgm:dir/>
          <dgm:resizeHandles val="exact"/>
        </dgm:presLayoutVars>
      </dgm:prSet>
      <dgm:spPr/>
    </dgm:pt>
    <dgm:pt modelId="{8E2EF10B-2E1B-44A8-89E1-AE182EFDC39D}" type="pres">
      <dgm:prSet presAssocID="{2395EC79-285E-455A-ACB0-338306C4E975}" presName="node" presStyleLbl="node1" presStyleIdx="0" presStyleCnt="4">
        <dgm:presLayoutVars>
          <dgm:bulletEnabled val="1"/>
        </dgm:presLayoutVars>
      </dgm:prSet>
      <dgm:spPr/>
    </dgm:pt>
    <dgm:pt modelId="{7656D915-AC75-4D85-BD10-1ED8C21BD15B}" type="pres">
      <dgm:prSet presAssocID="{4CEFAB95-9A44-43C9-8770-9F0DE9C119F9}" presName="sibTrans" presStyleCnt="0"/>
      <dgm:spPr/>
    </dgm:pt>
    <dgm:pt modelId="{22FEF1AF-7CA4-4EB4-87A0-A24239890C95}" type="pres">
      <dgm:prSet presAssocID="{78794E02-6200-4CEA-A4CC-7C53212C21A4}" presName="node" presStyleLbl="node1" presStyleIdx="1" presStyleCnt="4">
        <dgm:presLayoutVars>
          <dgm:bulletEnabled val="1"/>
        </dgm:presLayoutVars>
      </dgm:prSet>
      <dgm:spPr/>
    </dgm:pt>
    <dgm:pt modelId="{F38C53C3-B721-4326-9546-68117B2D8817}" type="pres">
      <dgm:prSet presAssocID="{8B0D7CBC-C0AB-4B1F-A520-95929FDB5D4A}" presName="sibTrans" presStyleCnt="0"/>
      <dgm:spPr/>
    </dgm:pt>
    <dgm:pt modelId="{3E2F1200-7474-4682-A34B-79FEFC84E215}" type="pres">
      <dgm:prSet presAssocID="{86C8CB5E-B501-4396-9A48-59FF51CC9607}" presName="node" presStyleLbl="node1" presStyleIdx="2" presStyleCnt="4">
        <dgm:presLayoutVars>
          <dgm:bulletEnabled val="1"/>
        </dgm:presLayoutVars>
      </dgm:prSet>
      <dgm:spPr/>
    </dgm:pt>
    <dgm:pt modelId="{EC73398D-C16C-4673-83B4-3370C9622213}" type="pres">
      <dgm:prSet presAssocID="{31A80EC7-CEE2-49AB-8C5F-C1B1B5F69785}" presName="sibTrans" presStyleCnt="0"/>
      <dgm:spPr/>
    </dgm:pt>
    <dgm:pt modelId="{E89986C1-BB41-4EE3-95B0-F9C975C8D7B6}" type="pres">
      <dgm:prSet presAssocID="{C551FD2F-0BAF-4B4F-A32C-08A5ECB9CE16}" presName="node" presStyleLbl="node1" presStyleIdx="3" presStyleCnt="4">
        <dgm:presLayoutVars>
          <dgm:bulletEnabled val="1"/>
        </dgm:presLayoutVars>
      </dgm:prSet>
      <dgm:spPr/>
    </dgm:pt>
  </dgm:ptLst>
  <dgm:cxnLst>
    <dgm:cxn modelId="{73E9F722-6FDE-46D7-BD41-2A65A51329B0}" type="presOf" srcId="{2395EC79-285E-455A-ACB0-338306C4E975}" destId="{8E2EF10B-2E1B-44A8-89E1-AE182EFDC39D}" srcOrd="0" destOrd="0" presId="urn:microsoft.com/office/officeart/2005/8/layout/default"/>
    <dgm:cxn modelId="{6F3C0A23-7E9F-4025-B3A7-F1187558AE02}" srcId="{DC5D9683-A8C6-422A-A490-2CA271A32ADE}" destId="{2395EC79-285E-455A-ACB0-338306C4E975}" srcOrd="0" destOrd="0" parTransId="{EF084BEB-B96D-4550-9DF2-BE7A31735722}" sibTransId="{4CEFAB95-9A44-43C9-8770-9F0DE9C119F9}"/>
    <dgm:cxn modelId="{87A6033B-DD7C-4A57-968A-EEA3AD2F9037}" srcId="{DC5D9683-A8C6-422A-A490-2CA271A32ADE}" destId="{86C8CB5E-B501-4396-9A48-59FF51CC9607}" srcOrd="2" destOrd="0" parTransId="{53B1283E-AC75-4E6C-A49F-E01F08098F3C}" sibTransId="{31A80EC7-CEE2-49AB-8C5F-C1B1B5F69785}"/>
    <dgm:cxn modelId="{E81E303E-A00E-4076-BD32-BFA4695D243D}" type="presOf" srcId="{C551FD2F-0BAF-4B4F-A32C-08A5ECB9CE16}" destId="{E89986C1-BB41-4EE3-95B0-F9C975C8D7B6}" srcOrd="0" destOrd="0" presId="urn:microsoft.com/office/officeart/2005/8/layout/default"/>
    <dgm:cxn modelId="{1FFBEA64-670E-4294-8CAA-7C28B6F92E52}" type="presOf" srcId="{78794E02-6200-4CEA-A4CC-7C53212C21A4}" destId="{22FEF1AF-7CA4-4EB4-87A0-A24239890C95}" srcOrd="0" destOrd="0" presId="urn:microsoft.com/office/officeart/2005/8/layout/default"/>
    <dgm:cxn modelId="{74C4117B-586A-4B1D-9853-071305339352}" type="presOf" srcId="{DC5D9683-A8C6-422A-A490-2CA271A32ADE}" destId="{278C3F7D-893C-4922-ADC9-3BA26B98AA2F}" srcOrd="0" destOrd="0" presId="urn:microsoft.com/office/officeart/2005/8/layout/default"/>
    <dgm:cxn modelId="{7AAB0EA0-DF2C-4066-9347-C738D972C1CA}" type="presOf" srcId="{86C8CB5E-B501-4396-9A48-59FF51CC9607}" destId="{3E2F1200-7474-4682-A34B-79FEFC84E215}" srcOrd="0" destOrd="0" presId="urn:microsoft.com/office/officeart/2005/8/layout/default"/>
    <dgm:cxn modelId="{24C72DD9-E228-4CB4-B370-9665854EACEB}" srcId="{DC5D9683-A8C6-422A-A490-2CA271A32ADE}" destId="{78794E02-6200-4CEA-A4CC-7C53212C21A4}" srcOrd="1" destOrd="0" parTransId="{7E472D5B-03D1-45B9-BA43-3DFFD62B6E16}" sibTransId="{8B0D7CBC-C0AB-4B1F-A520-95929FDB5D4A}"/>
    <dgm:cxn modelId="{A35892F8-017D-4FB1-A76E-2645F41AADCB}" srcId="{DC5D9683-A8C6-422A-A490-2CA271A32ADE}" destId="{C551FD2F-0BAF-4B4F-A32C-08A5ECB9CE16}" srcOrd="3" destOrd="0" parTransId="{CD26D382-602D-47DF-9853-C27297AD0FA8}" sibTransId="{3056F590-3742-4A18-9FFF-3359C228E189}"/>
    <dgm:cxn modelId="{E6F70302-2272-4516-AE0A-13F96CF1E33F}" type="presParOf" srcId="{278C3F7D-893C-4922-ADC9-3BA26B98AA2F}" destId="{8E2EF10B-2E1B-44A8-89E1-AE182EFDC39D}" srcOrd="0" destOrd="0" presId="urn:microsoft.com/office/officeart/2005/8/layout/default"/>
    <dgm:cxn modelId="{6F9E1961-877F-49CB-BB74-0EDF4E7EDFD5}" type="presParOf" srcId="{278C3F7D-893C-4922-ADC9-3BA26B98AA2F}" destId="{7656D915-AC75-4D85-BD10-1ED8C21BD15B}" srcOrd="1" destOrd="0" presId="urn:microsoft.com/office/officeart/2005/8/layout/default"/>
    <dgm:cxn modelId="{7DDCC54C-50C7-4354-956B-96E255E9A5BB}" type="presParOf" srcId="{278C3F7D-893C-4922-ADC9-3BA26B98AA2F}" destId="{22FEF1AF-7CA4-4EB4-87A0-A24239890C95}" srcOrd="2" destOrd="0" presId="urn:microsoft.com/office/officeart/2005/8/layout/default"/>
    <dgm:cxn modelId="{F29EE5D9-5B6B-4490-8B88-70E0BCFCA434}" type="presParOf" srcId="{278C3F7D-893C-4922-ADC9-3BA26B98AA2F}" destId="{F38C53C3-B721-4326-9546-68117B2D8817}" srcOrd="3" destOrd="0" presId="urn:microsoft.com/office/officeart/2005/8/layout/default"/>
    <dgm:cxn modelId="{2FE707B3-9510-4C0C-A9C6-CEB2564DC23B}" type="presParOf" srcId="{278C3F7D-893C-4922-ADC9-3BA26B98AA2F}" destId="{3E2F1200-7474-4682-A34B-79FEFC84E215}" srcOrd="4" destOrd="0" presId="urn:microsoft.com/office/officeart/2005/8/layout/default"/>
    <dgm:cxn modelId="{A0338C3A-D8E7-4E4C-A425-79557F7E37B7}" type="presParOf" srcId="{278C3F7D-893C-4922-ADC9-3BA26B98AA2F}" destId="{EC73398D-C16C-4673-83B4-3370C9622213}" srcOrd="5" destOrd="0" presId="urn:microsoft.com/office/officeart/2005/8/layout/default"/>
    <dgm:cxn modelId="{504E9AE0-38D8-45AB-8236-B356892DDBC2}" type="presParOf" srcId="{278C3F7D-893C-4922-ADC9-3BA26B98AA2F}" destId="{E89986C1-BB41-4EE3-95B0-F9C975C8D7B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75A35-DA57-4AA2-9C10-57DE82AC0C54}"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0BB027DC-31F6-43F2-BC41-9952652FC305}">
      <dgm:prSet/>
      <dgm:spPr/>
      <dgm:t>
        <a:bodyPr/>
        <a:lstStyle/>
        <a:p>
          <a:r>
            <a:rPr lang="en-US"/>
            <a:t>This method is based on projections of cash to be generated over the long run</a:t>
          </a:r>
        </a:p>
      </dgm:t>
    </dgm:pt>
    <dgm:pt modelId="{BF7742F3-8EB3-4DF4-AC0E-DABEE0D05077}" type="parTrans" cxnId="{09E4DE58-97AD-404D-AB03-A3085C47DE28}">
      <dgm:prSet/>
      <dgm:spPr/>
      <dgm:t>
        <a:bodyPr/>
        <a:lstStyle/>
        <a:p>
          <a:endParaRPr lang="en-US"/>
        </a:p>
      </dgm:t>
    </dgm:pt>
    <dgm:pt modelId="{C9F4B556-07CF-4726-9145-7AA141388364}" type="sibTrans" cxnId="{09E4DE58-97AD-404D-AB03-A3085C47DE28}">
      <dgm:prSet/>
      <dgm:spPr/>
      <dgm:t>
        <a:bodyPr/>
        <a:lstStyle/>
        <a:p>
          <a:endParaRPr lang="en-US"/>
        </a:p>
      </dgm:t>
    </dgm:pt>
    <dgm:pt modelId="{077FCCB0-1234-4043-B67D-F99E2F97F614}">
      <dgm:prSet/>
      <dgm:spPr/>
      <dgm:t>
        <a:bodyPr/>
        <a:lstStyle/>
        <a:p>
          <a:r>
            <a:rPr lang="en-US"/>
            <a:t>For example we are projecting cash generation for next 10 years and at an assumed growth of x%</a:t>
          </a:r>
        </a:p>
      </dgm:t>
    </dgm:pt>
    <dgm:pt modelId="{76F1E5BA-794E-4297-87F7-822AE36B2211}" type="parTrans" cxnId="{FB92F4C2-975C-4DDC-93BF-230DBE6FDC6E}">
      <dgm:prSet/>
      <dgm:spPr/>
      <dgm:t>
        <a:bodyPr/>
        <a:lstStyle/>
        <a:p>
          <a:endParaRPr lang="en-US"/>
        </a:p>
      </dgm:t>
    </dgm:pt>
    <dgm:pt modelId="{C41EED57-FF8D-40B1-941A-3B9ED74AB51A}" type="sibTrans" cxnId="{FB92F4C2-975C-4DDC-93BF-230DBE6FDC6E}">
      <dgm:prSet/>
      <dgm:spPr/>
      <dgm:t>
        <a:bodyPr/>
        <a:lstStyle/>
        <a:p>
          <a:endParaRPr lang="en-US"/>
        </a:p>
      </dgm:t>
    </dgm:pt>
    <dgm:pt modelId="{2E11966E-FEDE-4CBC-9923-3AC1CE44F8A0}">
      <dgm:prSet/>
      <dgm:spPr/>
      <dgm:t>
        <a:bodyPr/>
        <a:lstStyle/>
        <a:p>
          <a:r>
            <a:rPr lang="en-US"/>
            <a:t>This growth and number is then discounted at Net Present Value using a discounting rate</a:t>
          </a:r>
        </a:p>
      </dgm:t>
    </dgm:pt>
    <dgm:pt modelId="{FA920CFE-EFCB-4FF1-8222-43727688947F}" type="parTrans" cxnId="{1DA06C0A-F727-4655-AF3E-C9B66711C191}">
      <dgm:prSet/>
      <dgm:spPr/>
      <dgm:t>
        <a:bodyPr/>
        <a:lstStyle/>
        <a:p>
          <a:endParaRPr lang="en-US"/>
        </a:p>
      </dgm:t>
    </dgm:pt>
    <dgm:pt modelId="{76102854-D816-4A53-B809-5AB8D0FAE044}" type="sibTrans" cxnId="{1DA06C0A-F727-4655-AF3E-C9B66711C191}">
      <dgm:prSet/>
      <dgm:spPr/>
      <dgm:t>
        <a:bodyPr/>
        <a:lstStyle/>
        <a:p>
          <a:endParaRPr lang="en-US"/>
        </a:p>
      </dgm:t>
    </dgm:pt>
    <dgm:pt modelId="{FD704A13-61E2-4855-8632-7909739FEAEF}">
      <dgm:prSet/>
      <dgm:spPr/>
      <dgm:t>
        <a:bodyPr/>
        <a:lstStyle/>
        <a:p>
          <a:r>
            <a:rPr lang="en-US"/>
            <a:t>Discounting rate is generally considering risk adjustment/industry dynamics/inflation/ROI available from other investment options, etc.</a:t>
          </a:r>
        </a:p>
      </dgm:t>
    </dgm:pt>
    <dgm:pt modelId="{BE54FAB3-96C4-4123-982B-DEEAA00E6F1F}" type="parTrans" cxnId="{6453C85D-F01D-433F-B86E-A0F240463920}">
      <dgm:prSet/>
      <dgm:spPr/>
      <dgm:t>
        <a:bodyPr/>
        <a:lstStyle/>
        <a:p>
          <a:endParaRPr lang="en-US"/>
        </a:p>
      </dgm:t>
    </dgm:pt>
    <dgm:pt modelId="{FF3B5B48-62AE-4B77-96C4-B10CBDB0D2D4}" type="sibTrans" cxnId="{6453C85D-F01D-433F-B86E-A0F240463920}">
      <dgm:prSet/>
      <dgm:spPr/>
      <dgm:t>
        <a:bodyPr/>
        <a:lstStyle/>
        <a:p>
          <a:endParaRPr lang="en-US"/>
        </a:p>
      </dgm:t>
    </dgm:pt>
    <dgm:pt modelId="{9BE75D72-BCE0-40BA-A900-5DD51E1DD8EF}">
      <dgm:prSet/>
      <dgm:spPr/>
      <dgm:t>
        <a:bodyPr/>
        <a:lstStyle/>
        <a:p>
          <a:r>
            <a:rPr lang="en-US"/>
            <a:t>The value derived can then be used for base negotiation for the valuation</a:t>
          </a:r>
        </a:p>
      </dgm:t>
    </dgm:pt>
    <dgm:pt modelId="{37DFFCFA-2164-4E3D-9E50-0AED2042647D}" type="parTrans" cxnId="{32A214E7-72F1-4AB4-8A47-6929D4D17961}">
      <dgm:prSet/>
      <dgm:spPr/>
      <dgm:t>
        <a:bodyPr/>
        <a:lstStyle/>
        <a:p>
          <a:endParaRPr lang="en-US"/>
        </a:p>
      </dgm:t>
    </dgm:pt>
    <dgm:pt modelId="{1F41E57C-D7F9-4C2E-A962-E53DFD8DE857}" type="sibTrans" cxnId="{32A214E7-72F1-4AB4-8A47-6929D4D17961}">
      <dgm:prSet/>
      <dgm:spPr/>
      <dgm:t>
        <a:bodyPr/>
        <a:lstStyle/>
        <a:p>
          <a:endParaRPr lang="en-US"/>
        </a:p>
      </dgm:t>
    </dgm:pt>
    <dgm:pt modelId="{4B35F31B-D77B-4C8A-86BE-B3440B852035}">
      <dgm:prSet/>
      <dgm:spPr/>
      <dgm:t>
        <a:bodyPr/>
        <a:lstStyle/>
        <a:p>
          <a:r>
            <a:rPr lang="en-US"/>
            <a:t>Although usable for start ups not an idealistic approach taken by them</a:t>
          </a:r>
        </a:p>
      </dgm:t>
    </dgm:pt>
    <dgm:pt modelId="{B06F07C8-070A-4171-8A7C-083074DEA568}" type="parTrans" cxnId="{353E3E5C-44A5-4E05-946B-25D4AA82869A}">
      <dgm:prSet/>
      <dgm:spPr/>
      <dgm:t>
        <a:bodyPr/>
        <a:lstStyle/>
        <a:p>
          <a:endParaRPr lang="en-US"/>
        </a:p>
      </dgm:t>
    </dgm:pt>
    <dgm:pt modelId="{46C6521E-A1D4-42C4-B689-8709D88340A1}" type="sibTrans" cxnId="{353E3E5C-44A5-4E05-946B-25D4AA82869A}">
      <dgm:prSet/>
      <dgm:spPr/>
      <dgm:t>
        <a:bodyPr/>
        <a:lstStyle/>
        <a:p>
          <a:endParaRPr lang="en-US"/>
        </a:p>
      </dgm:t>
    </dgm:pt>
    <dgm:pt modelId="{92DE4549-D93A-4BEB-A095-5238DC132CD2}" type="pres">
      <dgm:prSet presAssocID="{5B475A35-DA57-4AA2-9C10-57DE82AC0C54}" presName="Name0" presStyleCnt="0">
        <dgm:presLayoutVars>
          <dgm:dir/>
          <dgm:resizeHandles val="exact"/>
        </dgm:presLayoutVars>
      </dgm:prSet>
      <dgm:spPr/>
    </dgm:pt>
    <dgm:pt modelId="{82BCD5CD-98C1-46BC-9371-165BE7500E19}" type="pres">
      <dgm:prSet presAssocID="{0BB027DC-31F6-43F2-BC41-9952652FC305}" presName="node" presStyleLbl="node1" presStyleIdx="0" presStyleCnt="6">
        <dgm:presLayoutVars>
          <dgm:bulletEnabled val="1"/>
        </dgm:presLayoutVars>
      </dgm:prSet>
      <dgm:spPr/>
    </dgm:pt>
    <dgm:pt modelId="{5F39A561-F39A-447F-BAB1-2ECF213B10E6}" type="pres">
      <dgm:prSet presAssocID="{C9F4B556-07CF-4726-9145-7AA141388364}" presName="sibTrans" presStyleLbl="sibTrans1D1" presStyleIdx="0" presStyleCnt="5"/>
      <dgm:spPr/>
    </dgm:pt>
    <dgm:pt modelId="{9EC8E444-A7A9-443D-A6B5-35770875B405}" type="pres">
      <dgm:prSet presAssocID="{C9F4B556-07CF-4726-9145-7AA141388364}" presName="connectorText" presStyleLbl="sibTrans1D1" presStyleIdx="0" presStyleCnt="5"/>
      <dgm:spPr/>
    </dgm:pt>
    <dgm:pt modelId="{8428F80B-E7AD-41DF-9049-0A65FDE60553}" type="pres">
      <dgm:prSet presAssocID="{077FCCB0-1234-4043-B67D-F99E2F97F614}" presName="node" presStyleLbl="node1" presStyleIdx="1" presStyleCnt="6">
        <dgm:presLayoutVars>
          <dgm:bulletEnabled val="1"/>
        </dgm:presLayoutVars>
      </dgm:prSet>
      <dgm:spPr/>
    </dgm:pt>
    <dgm:pt modelId="{1F7CE693-7C89-40D3-91EF-D07BC9BDF05A}" type="pres">
      <dgm:prSet presAssocID="{C41EED57-FF8D-40B1-941A-3B9ED74AB51A}" presName="sibTrans" presStyleLbl="sibTrans1D1" presStyleIdx="1" presStyleCnt="5"/>
      <dgm:spPr/>
    </dgm:pt>
    <dgm:pt modelId="{8971D236-E8D5-428C-AB37-B8617FE5E509}" type="pres">
      <dgm:prSet presAssocID="{C41EED57-FF8D-40B1-941A-3B9ED74AB51A}" presName="connectorText" presStyleLbl="sibTrans1D1" presStyleIdx="1" presStyleCnt="5"/>
      <dgm:spPr/>
    </dgm:pt>
    <dgm:pt modelId="{B6620549-C8DD-4E0D-B0CC-75B129244300}" type="pres">
      <dgm:prSet presAssocID="{2E11966E-FEDE-4CBC-9923-3AC1CE44F8A0}" presName="node" presStyleLbl="node1" presStyleIdx="2" presStyleCnt="6">
        <dgm:presLayoutVars>
          <dgm:bulletEnabled val="1"/>
        </dgm:presLayoutVars>
      </dgm:prSet>
      <dgm:spPr/>
    </dgm:pt>
    <dgm:pt modelId="{CA80E920-EF35-4F91-8A68-6944ED2245DD}" type="pres">
      <dgm:prSet presAssocID="{76102854-D816-4A53-B809-5AB8D0FAE044}" presName="sibTrans" presStyleLbl="sibTrans1D1" presStyleIdx="2" presStyleCnt="5"/>
      <dgm:spPr/>
    </dgm:pt>
    <dgm:pt modelId="{5F34870E-CAF5-43BD-A2C8-C193ED0746B0}" type="pres">
      <dgm:prSet presAssocID="{76102854-D816-4A53-B809-5AB8D0FAE044}" presName="connectorText" presStyleLbl="sibTrans1D1" presStyleIdx="2" presStyleCnt="5"/>
      <dgm:spPr/>
    </dgm:pt>
    <dgm:pt modelId="{56E8B619-CE68-444C-95F7-9160B5827B69}" type="pres">
      <dgm:prSet presAssocID="{FD704A13-61E2-4855-8632-7909739FEAEF}" presName="node" presStyleLbl="node1" presStyleIdx="3" presStyleCnt="6">
        <dgm:presLayoutVars>
          <dgm:bulletEnabled val="1"/>
        </dgm:presLayoutVars>
      </dgm:prSet>
      <dgm:spPr/>
    </dgm:pt>
    <dgm:pt modelId="{0B96CB58-9844-4A9E-80CA-25448B257CCF}" type="pres">
      <dgm:prSet presAssocID="{FF3B5B48-62AE-4B77-96C4-B10CBDB0D2D4}" presName="sibTrans" presStyleLbl="sibTrans1D1" presStyleIdx="3" presStyleCnt="5"/>
      <dgm:spPr/>
    </dgm:pt>
    <dgm:pt modelId="{59B82511-1EBD-4287-AEC4-572719200DFD}" type="pres">
      <dgm:prSet presAssocID="{FF3B5B48-62AE-4B77-96C4-B10CBDB0D2D4}" presName="connectorText" presStyleLbl="sibTrans1D1" presStyleIdx="3" presStyleCnt="5"/>
      <dgm:spPr/>
    </dgm:pt>
    <dgm:pt modelId="{BD7AAB66-AD51-47B6-9C58-891EE24AD383}" type="pres">
      <dgm:prSet presAssocID="{9BE75D72-BCE0-40BA-A900-5DD51E1DD8EF}" presName="node" presStyleLbl="node1" presStyleIdx="4" presStyleCnt="6">
        <dgm:presLayoutVars>
          <dgm:bulletEnabled val="1"/>
        </dgm:presLayoutVars>
      </dgm:prSet>
      <dgm:spPr/>
    </dgm:pt>
    <dgm:pt modelId="{2EA69280-D041-4D9E-8718-E23EF9DB8E78}" type="pres">
      <dgm:prSet presAssocID="{1F41E57C-D7F9-4C2E-A962-E53DFD8DE857}" presName="sibTrans" presStyleLbl="sibTrans1D1" presStyleIdx="4" presStyleCnt="5"/>
      <dgm:spPr/>
    </dgm:pt>
    <dgm:pt modelId="{13E37D3E-95EB-47A5-843B-8D76CAB80210}" type="pres">
      <dgm:prSet presAssocID="{1F41E57C-D7F9-4C2E-A962-E53DFD8DE857}" presName="connectorText" presStyleLbl="sibTrans1D1" presStyleIdx="4" presStyleCnt="5"/>
      <dgm:spPr/>
    </dgm:pt>
    <dgm:pt modelId="{E3B38476-1E10-46D4-8604-FFAD986233AA}" type="pres">
      <dgm:prSet presAssocID="{4B35F31B-D77B-4C8A-86BE-B3440B852035}" presName="node" presStyleLbl="node1" presStyleIdx="5" presStyleCnt="6">
        <dgm:presLayoutVars>
          <dgm:bulletEnabled val="1"/>
        </dgm:presLayoutVars>
      </dgm:prSet>
      <dgm:spPr/>
    </dgm:pt>
  </dgm:ptLst>
  <dgm:cxnLst>
    <dgm:cxn modelId="{82011402-CB53-477F-A02B-B934D2B2305A}" type="presOf" srcId="{C9F4B556-07CF-4726-9145-7AA141388364}" destId="{5F39A561-F39A-447F-BAB1-2ECF213B10E6}" srcOrd="0" destOrd="0" presId="urn:microsoft.com/office/officeart/2016/7/layout/RepeatingBendingProcessNew"/>
    <dgm:cxn modelId="{E42E5607-1186-4C52-A1CF-0D69F33C4D1A}" type="presOf" srcId="{76102854-D816-4A53-B809-5AB8D0FAE044}" destId="{5F34870E-CAF5-43BD-A2C8-C193ED0746B0}" srcOrd="1" destOrd="0" presId="urn:microsoft.com/office/officeart/2016/7/layout/RepeatingBendingProcessNew"/>
    <dgm:cxn modelId="{1DA06C0A-F727-4655-AF3E-C9B66711C191}" srcId="{5B475A35-DA57-4AA2-9C10-57DE82AC0C54}" destId="{2E11966E-FEDE-4CBC-9923-3AC1CE44F8A0}" srcOrd="2" destOrd="0" parTransId="{FA920CFE-EFCB-4FF1-8222-43727688947F}" sibTransId="{76102854-D816-4A53-B809-5AB8D0FAE044}"/>
    <dgm:cxn modelId="{42E1E91F-7CAB-4881-A306-576914A7B222}" type="presOf" srcId="{2E11966E-FEDE-4CBC-9923-3AC1CE44F8A0}" destId="{B6620549-C8DD-4E0D-B0CC-75B129244300}" srcOrd="0" destOrd="0" presId="urn:microsoft.com/office/officeart/2016/7/layout/RepeatingBendingProcessNew"/>
    <dgm:cxn modelId="{66474B20-67BD-4602-BE09-4157E89960D7}" type="presOf" srcId="{76102854-D816-4A53-B809-5AB8D0FAE044}" destId="{CA80E920-EF35-4F91-8A68-6944ED2245DD}" srcOrd="0" destOrd="0" presId="urn:microsoft.com/office/officeart/2016/7/layout/RepeatingBendingProcessNew"/>
    <dgm:cxn modelId="{10C48F27-8314-4282-A4B2-B50760375B05}" type="presOf" srcId="{C41EED57-FF8D-40B1-941A-3B9ED74AB51A}" destId="{8971D236-E8D5-428C-AB37-B8617FE5E509}" srcOrd="1" destOrd="0" presId="urn:microsoft.com/office/officeart/2016/7/layout/RepeatingBendingProcessNew"/>
    <dgm:cxn modelId="{C866743F-52FC-46A5-99A0-44FA4E9E3A91}" type="presOf" srcId="{5B475A35-DA57-4AA2-9C10-57DE82AC0C54}" destId="{92DE4549-D93A-4BEB-A095-5238DC132CD2}" srcOrd="0" destOrd="0" presId="urn:microsoft.com/office/officeart/2016/7/layout/RepeatingBendingProcessNew"/>
    <dgm:cxn modelId="{353E3E5C-44A5-4E05-946B-25D4AA82869A}" srcId="{5B475A35-DA57-4AA2-9C10-57DE82AC0C54}" destId="{4B35F31B-D77B-4C8A-86BE-B3440B852035}" srcOrd="5" destOrd="0" parTransId="{B06F07C8-070A-4171-8A7C-083074DEA568}" sibTransId="{46C6521E-A1D4-42C4-B689-8709D88340A1}"/>
    <dgm:cxn modelId="{6453C85D-F01D-433F-B86E-A0F240463920}" srcId="{5B475A35-DA57-4AA2-9C10-57DE82AC0C54}" destId="{FD704A13-61E2-4855-8632-7909739FEAEF}" srcOrd="3" destOrd="0" parTransId="{BE54FAB3-96C4-4123-982B-DEEAA00E6F1F}" sibTransId="{FF3B5B48-62AE-4B77-96C4-B10CBDB0D2D4}"/>
    <dgm:cxn modelId="{70CDD96A-6410-4D9D-9186-28B27AB18C54}" type="presOf" srcId="{077FCCB0-1234-4043-B67D-F99E2F97F614}" destId="{8428F80B-E7AD-41DF-9049-0A65FDE60553}" srcOrd="0" destOrd="0" presId="urn:microsoft.com/office/officeart/2016/7/layout/RepeatingBendingProcessNew"/>
    <dgm:cxn modelId="{8131BB4B-C195-4DA7-BB07-BCEBDE42E7BF}" type="presOf" srcId="{C41EED57-FF8D-40B1-941A-3B9ED74AB51A}" destId="{1F7CE693-7C89-40D3-91EF-D07BC9BDF05A}" srcOrd="0" destOrd="0" presId="urn:microsoft.com/office/officeart/2016/7/layout/RepeatingBendingProcessNew"/>
    <dgm:cxn modelId="{D1481E71-7EC7-44F4-8EAE-3250E9D1D4A4}" type="presOf" srcId="{1F41E57C-D7F9-4C2E-A962-E53DFD8DE857}" destId="{13E37D3E-95EB-47A5-843B-8D76CAB80210}" srcOrd="1" destOrd="0" presId="urn:microsoft.com/office/officeart/2016/7/layout/RepeatingBendingProcessNew"/>
    <dgm:cxn modelId="{09E4DE58-97AD-404D-AB03-A3085C47DE28}" srcId="{5B475A35-DA57-4AA2-9C10-57DE82AC0C54}" destId="{0BB027DC-31F6-43F2-BC41-9952652FC305}" srcOrd="0" destOrd="0" parTransId="{BF7742F3-8EB3-4DF4-AC0E-DABEE0D05077}" sibTransId="{C9F4B556-07CF-4726-9145-7AA141388364}"/>
    <dgm:cxn modelId="{F17FCBA0-17A7-4C12-B844-C97831023273}" type="presOf" srcId="{C9F4B556-07CF-4726-9145-7AA141388364}" destId="{9EC8E444-A7A9-443D-A6B5-35770875B405}" srcOrd="1" destOrd="0" presId="urn:microsoft.com/office/officeart/2016/7/layout/RepeatingBendingProcessNew"/>
    <dgm:cxn modelId="{37803EA4-88C7-4429-A5E5-C10B2ECA59EE}" type="presOf" srcId="{9BE75D72-BCE0-40BA-A900-5DD51E1DD8EF}" destId="{BD7AAB66-AD51-47B6-9C58-891EE24AD383}" srcOrd="0" destOrd="0" presId="urn:microsoft.com/office/officeart/2016/7/layout/RepeatingBendingProcessNew"/>
    <dgm:cxn modelId="{1DA288A6-A90D-47D9-B313-524689797968}" type="presOf" srcId="{1F41E57C-D7F9-4C2E-A962-E53DFD8DE857}" destId="{2EA69280-D041-4D9E-8718-E23EF9DB8E78}" srcOrd="0" destOrd="0" presId="urn:microsoft.com/office/officeart/2016/7/layout/RepeatingBendingProcessNew"/>
    <dgm:cxn modelId="{2F3C23AF-15E5-4F81-8D93-4F414FCD53D1}" type="presOf" srcId="{FF3B5B48-62AE-4B77-96C4-B10CBDB0D2D4}" destId="{0B96CB58-9844-4A9E-80CA-25448B257CCF}" srcOrd="0" destOrd="0" presId="urn:microsoft.com/office/officeart/2016/7/layout/RepeatingBendingProcessNew"/>
    <dgm:cxn modelId="{FB92F4C2-975C-4DDC-93BF-230DBE6FDC6E}" srcId="{5B475A35-DA57-4AA2-9C10-57DE82AC0C54}" destId="{077FCCB0-1234-4043-B67D-F99E2F97F614}" srcOrd="1" destOrd="0" parTransId="{76F1E5BA-794E-4297-87F7-822AE36B2211}" sibTransId="{C41EED57-FF8D-40B1-941A-3B9ED74AB51A}"/>
    <dgm:cxn modelId="{565DD5E5-06DF-405C-85A6-FAD3A5B65C6B}" type="presOf" srcId="{FD704A13-61E2-4855-8632-7909739FEAEF}" destId="{56E8B619-CE68-444C-95F7-9160B5827B69}" srcOrd="0" destOrd="0" presId="urn:microsoft.com/office/officeart/2016/7/layout/RepeatingBendingProcessNew"/>
    <dgm:cxn modelId="{32A214E7-72F1-4AB4-8A47-6929D4D17961}" srcId="{5B475A35-DA57-4AA2-9C10-57DE82AC0C54}" destId="{9BE75D72-BCE0-40BA-A900-5DD51E1DD8EF}" srcOrd="4" destOrd="0" parTransId="{37DFFCFA-2164-4E3D-9E50-0AED2042647D}" sibTransId="{1F41E57C-D7F9-4C2E-A962-E53DFD8DE857}"/>
    <dgm:cxn modelId="{C44583EA-DDB3-40D9-953A-88DCBB517F12}" type="presOf" srcId="{FF3B5B48-62AE-4B77-96C4-B10CBDB0D2D4}" destId="{59B82511-1EBD-4287-AEC4-572719200DFD}" srcOrd="1" destOrd="0" presId="urn:microsoft.com/office/officeart/2016/7/layout/RepeatingBendingProcessNew"/>
    <dgm:cxn modelId="{5CD03AFC-D73F-4BE8-BE4F-34E1211BFF97}" type="presOf" srcId="{4B35F31B-D77B-4C8A-86BE-B3440B852035}" destId="{E3B38476-1E10-46D4-8604-FFAD986233AA}" srcOrd="0" destOrd="0" presId="urn:microsoft.com/office/officeart/2016/7/layout/RepeatingBendingProcessNew"/>
    <dgm:cxn modelId="{466880FE-22BC-41E3-939E-B674D04DE2F5}" type="presOf" srcId="{0BB027DC-31F6-43F2-BC41-9952652FC305}" destId="{82BCD5CD-98C1-46BC-9371-165BE7500E19}" srcOrd="0" destOrd="0" presId="urn:microsoft.com/office/officeart/2016/7/layout/RepeatingBendingProcessNew"/>
    <dgm:cxn modelId="{75844DDC-7AD4-457F-A654-1D74F8E90F65}" type="presParOf" srcId="{92DE4549-D93A-4BEB-A095-5238DC132CD2}" destId="{82BCD5CD-98C1-46BC-9371-165BE7500E19}" srcOrd="0" destOrd="0" presId="urn:microsoft.com/office/officeart/2016/7/layout/RepeatingBendingProcessNew"/>
    <dgm:cxn modelId="{A56BB0E7-E660-4442-96B2-BE679A65B3C2}" type="presParOf" srcId="{92DE4549-D93A-4BEB-A095-5238DC132CD2}" destId="{5F39A561-F39A-447F-BAB1-2ECF213B10E6}" srcOrd="1" destOrd="0" presId="urn:microsoft.com/office/officeart/2016/7/layout/RepeatingBendingProcessNew"/>
    <dgm:cxn modelId="{B843B5DB-B793-4A2B-BABD-0146593D36A1}" type="presParOf" srcId="{5F39A561-F39A-447F-BAB1-2ECF213B10E6}" destId="{9EC8E444-A7A9-443D-A6B5-35770875B405}" srcOrd="0" destOrd="0" presId="urn:microsoft.com/office/officeart/2016/7/layout/RepeatingBendingProcessNew"/>
    <dgm:cxn modelId="{2B0BE408-3600-4046-BBAE-4B3261DC32CB}" type="presParOf" srcId="{92DE4549-D93A-4BEB-A095-5238DC132CD2}" destId="{8428F80B-E7AD-41DF-9049-0A65FDE60553}" srcOrd="2" destOrd="0" presId="urn:microsoft.com/office/officeart/2016/7/layout/RepeatingBendingProcessNew"/>
    <dgm:cxn modelId="{3418F501-74EA-41BD-BDB5-0197A0E00D93}" type="presParOf" srcId="{92DE4549-D93A-4BEB-A095-5238DC132CD2}" destId="{1F7CE693-7C89-40D3-91EF-D07BC9BDF05A}" srcOrd="3" destOrd="0" presId="urn:microsoft.com/office/officeart/2016/7/layout/RepeatingBendingProcessNew"/>
    <dgm:cxn modelId="{D96834B7-0275-450E-8DE6-F61065AE4B4B}" type="presParOf" srcId="{1F7CE693-7C89-40D3-91EF-D07BC9BDF05A}" destId="{8971D236-E8D5-428C-AB37-B8617FE5E509}" srcOrd="0" destOrd="0" presId="urn:microsoft.com/office/officeart/2016/7/layout/RepeatingBendingProcessNew"/>
    <dgm:cxn modelId="{B273CD24-8084-4CCE-815A-BC54ECD18B1D}" type="presParOf" srcId="{92DE4549-D93A-4BEB-A095-5238DC132CD2}" destId="{B6620549-C8DD-4E0D-B0CC-75B129244300}" srcOrd="4" destOrd="0" presId="urn:microsoft.com/office/officeart/2016/7/layout/RepeatingBendingProcessNew"/>
    <dgm:cxn modelId="{591D04D0-F4DC-4866-93F2-0A713E4133B5}" type="presParOf" srcId="{92DE4549-D93A-4BEB-A095-5238DC132CD2}" destId="{CA80E920-EF35-4F91-8A68-6944ED2245DD}" srcOrd="5" destOrd="0" presId="urn:microsoft.com/office/officeart/2016/7/layout/RepeatingBendingProcessNew"/>
    <dgm:cxn modelId="{23AB8AAC-FDC7-41D6-BED8-39A128B92247}" type="presParOf" srcId="{CA80E920-EF35-4F91-8A68-6944ED2245DD}" destId="{5F34870E-CAF5-43BD-A2C8-C193ED0746B0}" srcOrd="0" destOrd="0" presId="urn:microsoft.com/office/officeart/2016/7/layout/RepeatingBendingProcessNew"/>
    <dgm:cxn modelId="{DA2FCCF8-41B4-4835-85E0-1A2CD01A727C}" type="presParOf" srcId="{92DE4549-D93A-4BEB-A095-5238DC132CD2}" destId="{56E8B619-CE68-444C-95F7-9160B5827B69}" srcOrd="6" destOrd="0" presId="urn:microsoft.com/office/officeart/2016/7/layout/RepeatingBendingProcessNew"/>
    <dgm:cxn modelId="{60799428-7FF2-433B-8348-9C16F1754F56}" type="presParOf" srcId="{92DE4549-D93A-4BEB-A095-5238DC132CD2}" destId="{0B96CB58-9844-4A9E-80CA-25448B257CCF}" srcOrd="7" destOrd="0" presId="urn:microsoft.com/office/officeart/2016/7/layout/RepeatingBendingProcessNew"/>
    <dgm:cxn modelId="{70F84B38-3BB4-4B60-8B2F-0845BAE98FC1}" type="presParOf" srcId="{0B96CB58-9844-4A9E-80CA-25448B257CCF}" destId="{59B82511-1EBD-4287-AEC4-572719200DFD}" srcOrd="0" destOrd="0" presId="urn:microsoft.com/office/officeart/2016/7/layout/RepeatingBendingProcessNew"/>
    <dgm:cxn modelId="{E1AD8397-B63D-47F1-B36F-FE1E0D01FEAB}" type="presParOf" srcId="{92DE4549-D93A-4BEB-A095-5238DC132CD2}" destId="{BD7AAB66-AD51-47B6-9C58-891EE24AD383}" srcOrd="8" destOrd="0" presId="urn:microsoft.com/office/officeart/2016/7/layout/RepeatingBendingProcessNew"/>
    <dgm:cxn modelId="{5777C6BE-5813-4847-9733-C51A0A369B1D}" type="presParOf" srcId="{92DE4549-D93A-4BEB-A095-5238DC132CD2}" destId="{2EA69280-D041-4D9E-8718-E23EF9DB8E78}" srcOrd="9" destOrd="0" presId="urn:microsoft.com/office/officeart/2016/7/layout/RepeatingBendingProcessNew"/>
    <dgm:cxn modelId="{8964EF3A-02FE-4247-BA4E-5B4193F221A4}" type="presParOf" srcId="{2EA69280-D041-4D9E-8718-E23EF9DB8E78}" destId="{13E37D3E-95EB-47A5-843B-8D76CAB80210}" srcOrd="0" destOrd="0" presId="urn:microsoft.com/office/officeart/2016/7/layout/RepeatingBendingProcessNew"/>
    <dgm:cxn modelId="{D285BF4B-BAF1-43B3-B0F0-E8150D0A0F2B}" type="presParOf" srcId="{92DE4549-D93A-4BEB-A095-5238DC132CD2}" destId="{E3B38476-1E10-46D4-8604-FFAD986233A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0AF727-3822-4920-B89B-B2EDBD9F142B}"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0F728AC5-9EF3-43B3-86A2-691E2BC8BB82}">
      <dgm:prSet/>
      <dgm:spPr/>
      <dgm:t>
        <a:bodyPr/>
        <a:lstStyle/>
        <a:p>
          <a:r>
            <a:rPr lang="en-US" b="0" i="0"/>
            <a:t>The earliest stage of funding a new company comes so early in the process that it is not generally included among the rounds of funding at all. Known as "pre-seed" funding, this stage typically refers to the period in which a company's founders are first getting their operations off the ground. The most common "pre-seed" funders are the founders themselves, as well as close friends, supporters and family.</a:t>
          </a:r>
          <a:endParaRPr lang="en-US"/>
        </a:p>
      </dgm:t>
    </dgm:pt>
    <dgm:pt modelId="{2A74D708-6A9A-4A5A-AE3A-FB6598BAB9B6}" type="parTrans" cxnId="{B8412207-C6DE-4AD5-884A-EF1314357989}">
      <dgm:prSet/>
      <dgm:spPr/>
      <dgm:t>
        <a:bodyPr/>
        <a:lstStyle/>
        <a:p>
          <a:endParaRPr lang="en-US"/>
        </a:p>
      </dgm:t>
    </dgm:pt>
    <dgm:pt modelId="{76630676-120D-4669-95FB-8EA5CE713EA5}" type="sibTrans" cxnId="{B8412207-C6DE-4AD5-884A-EF1314357989}">
      <dgm:prSet/>
      <dgm:spPr/>
      <dgm:t>
        <a:bodyPr/>
        <a:lstStyle/>
        <a:p>
          <a:endParaRPr lang="en-US"/>
        </a:p>
      </dgm:t>
    </dgm:pt>
    <dgm:pt modelId="{E00B2FA2-6E0F-493B-B615-36D3AF21C920}">
      <dgm:prSet/>
      <dgm:spPr/>
      <dgm:t>
        <a:bodyPr/>
        <a:lstStyle/>
        <a:p>
          <a:r>
            <a:rPr lang="en-US" b="0" i="0"/>
            <a:t>Depending upon the nature of the company and the initial costs set up with developing the business idea, this funding stage can happen very quickly or may take a long time. It's also likely that investors at this stage are not making an investment in exchange for equity in the company. In most cases, the investors in a pre-seed funding situation are the company founders themselves.</a:t>
          </a:r>
          <a:endParaRPr lang="en-US"/>
        </a:p>
      </dgm:t>
    </dgm:pt>
    <dgm:pt modelId="{A6F76F9F-3A51-4426-9A35-D6CBB361F934}" type="parTrans" cxnId="{9E1609F2-05AB-4E60-BF56-B56BE0C2D262}">
      <dgm:prSet/>
      <dgm:spPr/>
      <dgm:t>
        <a:bodyPr/>
        <a:lstStyle/>
        <a:p>
          <a:endParaRPr lang="en-US"/>
        </a:p>
      </dgm:t>
    </dgm:pt>
    <dgm:pt modelId="{35CC1B7A-4DAB-4BA2-AA31-95D369E98D64}" type="sibTrans" cxnId="{9E1609F2-05AB-4E60-BF56-B56BE0C2D262}">
      <dgm:prSet/>
      <dgm:spPr/>
      <dgm:t>
        <a:bodyPr/>
        <a:lstStyle/>
        <a:p>
          <a:endParaRPr lang="en-US"/>
        </a:p>
      </dgm:t>
    </dgm:pt>
    <dgm:pt modelId="{2F26B99D-9710-4C8D-8DEA-695CF108CB3C}" type="pres">
      <dgm:prSet presAssocID="{430AF727-3822-4920-B89B-B2EDBD9F142B}" presName="outerComposite" presStyleCnt="0">
        <dgm:presLayoutVars>
          <dgm:chMax val="5"/>
          <dgm:dir/>
          <dgm:resizeHandles val="exact"/>
        </dgm:presLayoutVars>
      </dgm:prSet>
      <dgm:spPr/>
    </dgm:pt>
    <dgm:pt modelId="{3E08F828-FEDE-4E8A-9D02-3234ECBE2D9B}" type="pres">
      <dgm:prSet presAssocID="{430AF727-3822-4920-B89B-B2EDBD9F142B}" presName="dummyMaxCanvas" presStyleCnt="0">
        <dgm:presLayoutVars/>
      </dgm:prSet>
      <dgm:spPr/>
    </dgm:pt>
    <dgm:pt modelId="{571E3617-387C-4DDA-8004-2A823F8EB49F}" type="pres">
      <dgm:prSet presAssocID="{430AF727-3822-4920-B89B-B2EDBD9F142B}" presName="TwoNodes_1" presStyleLbl="node1" presStyleIdx="0" presStyleCnt="2">
        <dgm:presLayoutVars>
          <dgm:bulletEnabled val="1"/>
        </dgm:presLayoutVars>
      </dgm:prSet>
      <dgm:spPr/>
    </dgm:pt>
    <dgm:pt modelId="{02FBAE05-19F2-4CDD-A776-BFCD0D0A4043}" type="pres">
      <dgm:prSet presAssocID="{430AF727-3822-4920-B89B-B2EDBD9F142B}" presName="TwoNodes_2" presStyleLbl="node1" presStyleIdx="1" presStyleCnt="2">
        <dgm:presLayoutVars>
          <dgm:bulletEnabled val="1"/>
        </dgm:presLayoutVars>
      </dgm:prSet>
      <dgm:spPr/>
    </dgm:pt>
    <dgm:pt modelId="{E2382D6D-A588-4E17-A3BC-6E055A7A641E}" type="pres">
      <dgm:prSet presAssocID="{430AF727-3822-4920-B89B-B2EDBD9F142B}" presName="TwoConn_1-2" presStyleLbl="fgAccFollowNode1" presStyleIdx="0" presStyleCnt="1">
        <dgm:presLayoutVars>
          <dgm:bulletEnabled val="1"/>
        </dgm:presLayoutVars>
      </dgm:prSet>
      <dgm:spPr/>
    </dgm:pt>
    <dgm:pt modelId="{C0A3A573-0362-488F-86E3-2CD280009CDC}" type="pres">
      <dgm:prSet presAssocID="{430AF727-3822-4920-B89B-B2EDBD9F142B}" presName="TwoNodes_1_text" presStyleLbl="node1" presStyleIdx="1" presStyleCnt="2">
        <dgm:presLayoutVars>
          <dgm:bulletEnabled val="1"/>
        </dgm:presLayoutVars>
      </dgm:prSet>
      <dgm:spPr/>
    </dgm:pt>
    <dgm:pt modelId="{6AC6F361-C23C-4D40-92D9-E40C49556935}" type="pres">
      <dgm:prSet presAssocID="{430AF727-3822-4920-B89B-B2EDBD9F142B}" presName="TwoNodes_2_text" presStyleLbl="node1" presStyleIdx="1" presStyleCnt="2">
        <dgm:presLayoutVars>
          <dgm:bulletEnabled val="1"/>
        </dgm:presLayoutVars>
      </dgm:prSet>
      <dgm:spPr/>
    </dgm:pt>
  </dgm:ptLst>
  <dgm:cxnLst>
    <dgm:cxn modelId="{B8412207-C6DE-4AD5-884A-EF1314357989}" srcId="{430AF727-3822-4920-B89B-B2EDBD9F142B}" destId="{0F728AC5-9EF3-43B3-86A2-691E2BC8BB82}" srcOrd="0" destOrd="0" parTransId="{2A74D708-6A9A-4A5A-AE3A-FB6598BAB9B6}" sibTransId="{76630676-120D-4669-95FB-8EA5CE713EA5}"/>
    <dgm:cxn modelId="{E31A150A-7194-48C8-8B41-EDE45ABB4A77}" type="presOf" srcId="{0F728AC5-9EF3-43B3-86A2-691E2BC8BB82}" destId="{C0A3A573-0362-488F-86E3-2CD280009CDC}" srcOrd="1" destOrd="0" presId="urn:microsoft.com/office/officeart/2005/8/layout/vProcess5"/>
    <dgm:cxn modelId="{166D4D13-082F-41D3-8068-ED7C77329B1F}" type="presOf" srcId="{76630676-120D-4669-95FB-8EA5CE713EA5}" destId="{E2382D6D-A588-4E17-A3BC-6E055A7A641E}" srcOrd="0" destOrd="0" presId="urn:microsoft.com/office/officeart/2005/8/layout/vProcess5"/>
    <dgm:cxn modelId="{AC88C131-A1DF-4127-B605-20EA01131309}" type="presOf" srcId="{0F728AC5-9EF3-43B3-86A2-691E2BC8BB82}" destId="{571E3617-387C-4DDA-8004-2A823F8EB49F}" srcOrd="0" destOrd="0" presId="urn:microsoft.com/office/officeart/2005/8/layout/vProcess5"/>
    <dgm:cxn modelId="{C40F7A3D-FAEF-4DD7-A5BC-7BA044FEEE9D}" type="presOf" srcId="{E00B2FA2-6E0F-493B-B615-36D3AF21C920}" destId="{02FBAE05-19F2-4CDD-A776-BFCD0D0A4043}" srcOrd="0" destOrd="0" presId="urn:microsoft.com/office/officeart/2005/8/layout/vProcess5"/>
    <dgm:cxn modelId="{9E3E0A9A-6DD8-4EF1-A8B6-F4647E04543D}" type="presOf" srcId="{E00B2FA2-6E0F-493B-B615-36D3AF21C920}" destId="{6AC6F361-C23C-4D40-92D9-E40C49556935}" srcOrd="1" destOrd="0" presId="urn:microsoft.com/office/officeart/2005/8/layout/vProcess5"/>
    <dgm:cxn modelId="{F3DBD4AB-E116-4C5C-8ABF-76597FD53EB8}" type="presOf" srcId="{430AF727-3822-4920-B89B-B2EDBD9F142B}" destId="{2F26B99D-9710-4C8D-8DEA-695CF108CB3C}" srcOrd="0" destOrd="0" presId="urn:microsoft.com/office/officeart/2005/8/layout/vProcess5"/>
    <dgm:cxn modelId="{9E1609F2-05AB-4E60-BF56-B56BE0C2D262}" srcId="{430AF727-3822-4920-B89B-B2EDBD9F142B}" destId="{E00B2FA2-6E0F-493B-B615-36D3AF21C920}" srcOrd="1" destOrd="0" parTransId="{A6F76F9F-3A51-4426-9A35-D6CBB361F934}" sibTransId="{35CC1B7A-4DAB-4BA2-AA31-95D369E98D64}"/>
    <dgm:cxn modelId="{441BD4E0-951F-4772-A0E4-B9187EF01DE9}" type="presParOf" srcId="{2F26B99D-9710-4C8D-8DEA-695CF108CB3C}" destId="{3E08F828-FEDE-4E8A-9D02-3234ECBE2D9B}" srcOrd="0" destOrd="0" presId="urn:microsoft.com/office/officeart/2005/8/layout/vProcess5"/>
    <dgm:cxn modelId="{FD6C1355-49FB-46B3-AA98-AFE2AB09EE98}" type="presParOf" srcId="{2F26B99D-9710-4C8D-8DEA-695CF108CB3C}" destId="{571E3617-387C-4DDA-8004-2A823F8EB49F}" srcOrd="1" destOrd="0" presId="urn:microsoft.com/office/officeart/2005/8/layout/vProcess5"/>
    <dgm:cxn modelId="{2F288D65-AFEE-4934-BADA-5DA5A17CE6C6}" type="presParOf" srcId="{2F26B99D-9710-4C8D-8DEA-695CF108CB3C}" destId="{02FBAE05-19F2-4CDD-A776-BFCD0D0A4043}" srcOrd="2" destOrd="0" presId="urn:microsoft.com/office/officeart/2005/8/layout/vProcess5"/>
    <dgm:cxn modelId="{86388FDE-CADE-4711-B995-FF1CAC1C38CF}" type="presParOf" srcId="{2F26B99D-9710-4C8D-8DEA-695CF108CB3C}" destId="{E2382D6D-A588-4E17-A3BC-6E055A7A641E}" srcOrd="3" destOrd="0" presId="urn:microsoft.com/office/officeart/2005/8/layout/vProcess5"/>
    <dgm:cxn modelId="{AF00FDBD-618E-4758-A939-3E389437C914}" type="presParOf" srcId="{2F26B99D-9710-4C8D-8DEA-695CF108CB3C}" destId="{C0A3A573-0362-488F-86E3-2CD280009CDC}" srcOrd="4" destOrd="0" presId="urn:microsoft.com/office/officeart/2005/8/layout/vProcess5"/>
    <dgm:cxn modelId="{A3A7CA15-9B23-4D2F-A59D-D31275F02B14}" type="presParOf" srcId="{2F26B99D-9710-4C8D-8DEA-695CF108CB3C}" destId="{6AC6F361-C23C-4D40-92D9-E40C4955693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ACCCC-16D8-410A-9D3E-C9951D53FA7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B08D83E-98B0-43D2-A4CA-269DCAAC0387}">
      <dgm:prSet/>
      <dgm:spPr/>
      <dgm:t>
        <a:bodyPr/>
        <a:lstStyle/>
        <a:p>
          <a:r>
            <a:rPr lang="en-US" b="0" i="0"/>
            <a:t>There are many potential investors in a seed funding situation: founders, friends, family, incubators, </a:t>
          </a:r>
          <a:r>
            <a:rPr lang="en-US">
              <a:hlinkClick xmlns:r="http://schemas.openxmlformats.org/officeDocument/2006/relationships" r:id="rId1"/>
            </a:rPr>
            <a:t>venture capital</a:t>
          </a:r>
          <a:r>
            <a:rPr lang="en-US"/>
            <a:t> companies and more. One of the most common types of investors participating in seed funding is a so-called "angel investor."</a:t>
          </a:r>
        </a:p>
      </dgm:t>
    </dgm:pt>
    <dgm:pt modelId="{396C2724-D4F9-44DC-941C-44294BCCF7AE}" type="parTrans" cxnId="{A6698A0A-E17B-4C05-B0D2-800C9F96FF68}">
      <dgm:prSet/>
      <dgm:spPr/>
      <dgm:t>
        <a:bodyPr/>
        <a:lstStyle/>
        <a:p>
          <a:endParaRPr lang="en-US"/>
        </a:p>
      </dgm:t>
    </dgm:pt>
    <dgm:pt modelId="{21619C8C-232C-468D-A4EE-E84D255964C9}" type="sibTrans" cxnId="{A6698A0A-E17B-4C05-B0D2-800C9F96FF68}">
      <dgm:prSet/>
      <dgm:spPr/>
      <dgm:t>
        <a:bodyPr/>
        <a:lstStyle/>
        <a:p>
          <a:endParaRPr lang="en-US"/>
        </a:p>
      </dgm:t>
    </dgm:pt>
    <dgm:pt modelId="{2540827F-2714-4D12-B894-3257CC1952BD}">
      <dgm:prSet/>
      <dgm:spPr/>
      <dgm:t>
        <a:bodyPr/>
        <a:lstStyle/>
        <a:p>
          <a:r>
            <a:rPr lang="en-US">
              <a:hlinkClick xmlns:r="http://schemas.openxmlformats.org/officeDocument/2006/relationships" r:id="rId2"/>
            </a:rPr>
            <a:t>Angel investors</a:t>
          </a:r>
          <a:r>
            <a:rPr lang="en-US"/>
            <a:t> tend to appreciate riskier venture</a:t>
          </a:r>
          <a:r>
            <a:rPr lang="en-US" b="0" i="0"/>
            <a:t>s (such as startups with little by way of a proven track record so far) and expect an equity stake in the company in exchange for their investment.</a:t>
          </a:r>
          <a:endParaRPr lang="en-US"/>
        </a:p>
      </dgm:t>
    </dgm:pt>
    <dgm:pt modelId="{6775FFEE-3F1B-4122-9696-4914650C4BBA}" type="parTrans" cxnId="{EFEBB19E-6E17-4268-8D43-A6D023533E76}">
      <dgm:prSet/>
      <dgm:spPr/>
      <dgm:t>
        <a:bodyPr/>
        <a:lstStyle/>
        <a:p>
          <a:endParaRPr lang="en-US"/>
        </a:p>
      </dgm:t>
    </dgm:pt>
    <dgm:pt modelId="{B59CF165-5FE3-4E0D-AE5B-834A7BB2EF89}" type="sibTrans" cxnId="{EFEBB19E-6E17-4268-8D43-A6D023533E76}">
      <dgm:prSet/>
      <dgm:spPr/>
      <dgm:t>
        <a:bodyPr/>
        <a:lstStyle/>
        <a:p>
          <a:endParaRPr lang="en-US"/>
        </a:p>
      </dgm:t>
    </dgm:pt>
    <dgm:pt modelId="{6129E175-38D3-4A29-B2B7-AD1B53D5CDDC}">
      <dgm:prSet/>
      <dgm:spPr/>
      <dgm:t>
        <a:bodyPr/>
        <a:lstStyle/>
        <a:p>
          <a:r>
            <a:rPr lang="en-US" b="0" i="0"/>
            <a:t>While seed funding rounds vary significantly in terms of the amount of capital they generate for a new company, it's not uncommon for these rounds to produce anywhere from $10,000 up to $2 million for the startup in question.</a:t>
          </a:r>
          <a:endParaRPr lang="en-US"/>
        </a:p>
      </dgm:t>
    </dgm:pt>
    <dgm:pt modelId="{B5203942-7C2B-4F51-AF38-0057875B5BAB}" type="parTrans" cxnId="{A21CC645-2B98-4AFA-87BC-F745D3503160}">
      <dgm:prSet/>
      <dgm:spPr/>
      <dgm:t>
        <a:bodyPr/>
        <a:lstStyle/>
        <a:p>
          <a:endParaRPr lang="en-US"/>
        </a:p>
      </dgm:t>
    </dgm:pt>
    <dgm:pt modelId="{B04C9460-DBAD-4762-A8D2-DC38E2455D17}" type="sibTrans" cxnId="{A21CC645-2B98-4AFA-87BC-F745D3503160}">
      <dgm:prSet/>
      <dgm:spPr/>
      <dgm:t>
        <a:bodyPr/>
        <a:lstStyle/>
        <a:p>
          <a:endParaRPr lang="en-US"/>
        </a:p>
      </dgm:t>
    </dgm:pt>
    <dgm:pt modelId="{F851BBE2-4462-4A4E-93F1-9802FE1D54CF}" type="pres">
      <dgm:prSet presAssocID="{4B6ACCCC-16D8-410A-9D3E-C9951D53FA79}" presName="outerComposite" presStyleCnt="0">
        <dgm:presLayoutVars>
          <dgm:chMax val="5"/>
          <dgm:dir/>
          <dgm:resizeHandles val="exact"/>
        </dgm:presLayoutVars>
      </dgm:prSet>
      <dgm:spPr/>
    </dgm:pt>
    <dgm:pt modelId="{2267CF9E-BA0B-43E0-8810-EAC4B27183E8}" type="pres">
      <dgm:prSet presAssocID="{4B6ACCCC-16D8-410A-9D3E-C9951D53FA79}" presName="dummyMaxCanvas" presStyleCnt="0">
        <dgm:presLayoutVars/>
      </dgm:prSet>
      <dgm:spPr/>
    </dgm:pt>
    <dgm:pt modelId="{F04E6C51-FB34-403E-8E6F-5CA55B7D3C7F}" type="pres">
      <dgm:prSet presAssocID="{4B6ACCCC-16D8-410A-9D3E-C9951D53FA79}" presName="ThreeNodes_1" presStyleLbl="node1" presStyleIdx="0" presStyleCnt="3">
        <dgm:presLayoutVars>
          <dgm:bulletEnabled val="1"/>
        </dgm:presLayoutVars>
      </dgm:prSet>
      <dgm:spPr/>
    </dgm:pt>
    <dgm:pt modelId="{146BF930-412F-453F-8711-7A4E806C1E3F}" type="pres">
      <dgm:prSet presAssocID="{4B6ACCCC-16D8-410A-9D3E-C9951D53FA79}" presName="ThreeNodes_2" presStyleLbl="node1" presStyleIdx="1" presStyleCnt="3">
        <dgm:presLayoutVars>
          <dgm:bulletEnabled val="1"/>
        </dgm:presLayoutVars>
      </dgm:prSet>
      <dgm:spPr/>
    </dgm:pt>
    <dgm:pt modelId="{75162571-548D-46D5-9C2A-B3710AEBABF5}" type="pres">
      <dgm:prSet presAssocID="{4B6ACCCC-16D8-410A-9D3E-C9951D53FA79}" presName="ThreeNodes_3" presStyleLbl="node1" presStyleIdx="2" presStyleCnt="3">
        <dgm:presLayoutVars>
          <dgm:bulletEnabled val="1"/>
        </dgm:presLayoutVars>
      </dgm:prSet>
      <dgm:spPr/>
    </dgm:pt>
    <dgm:pt modelId="{D130B74E-A77E-4F64-A88E-AFDE92BBBAA9}" type="pres">
      <dgm:prSet presAssocID="{4B6ACCCC-16D8-410A-9D3E-C9951D53FA79}" presName="ThreeConn_1-2" presStyleLbl="fgAccFollowNode1" presStyleIdx="0" presStyleCnt="2">
        <dgm:presLayoutVars>
          <dgm:bulletEnabled val="1"/>
        </dgm:presLayoutVars>
      </dgm:prSet>
      <dgm:spPr/>
    </dgm:pt>
    <dgm:pt modelId="{50877CA3-5E90-4BF5-9EEA-E2EEA1C6F196}" type="pres">
      <dgm:prSet presAssocID="{4B6ACCCC-16D8-410A-9D3E-C9951D53FA79}" presName="ThreeConn_2-3" presStyleLbl="fgAccFollowNode1" presStyleIdx="1" presStyleCnt="2">
        <dgm:presLayoutVars>
          <dgm:bulletEnabled val="1"/>
        </dgm:presLayoutVars>
      </dgm:prSet>
      <dgm:spPr/>
    </dgm:pt>
    <dgm:pt modelId="{74E3E80D-5FE8-4F55-BC99-5C28678DBF99}" type="pres">
      <dgm:prSet presAssocID="{4B6ACCCC-16D8-410A-9D3E-C9951D53FA79}" presName="ThreeNodes_1_text" presStyleLbl="node1" presStyleIdx="2" presStyleCnt="3">
        <dgm:presLayoutVars>
          <dgm:bulletEnabled val="1"/>
        </dgm:presLayoutVars>
      </dgm:prSet>
      <dgm:spPr/>
    </dgm:pt>
    <dgm:pt modelId="{A2483100-0B46-426B-B01C-5EC6184E3BD5}" type="pres">
      <dgm:prSet presAssocID="{4B6ACCCC-16D8-410A-9D3E-C9951D53FA79}" presName="ThreeNodes_2_text" presStyleLbl="node1" presStyleIdx="2" presStyleCnt="3">
        <dgm:presLayoutVars>
          <dgm:bulletEnabled val="1"/>
        </dgm:presLayoutVars>
      </dgm:prSet>
      <dgm:spPr/>
    </dgm:pt>
    <dgm:pt modelId="{A89B0415-570D-47C7-99F4-2B81064A3A57}" type="pres">
      <dgm:prSet presAssocID="{4B6ACCCC-16D8-410A-9D3E-C9951D53FA79}" presName="ThreeNodes_3_text" presStyleLbl="node1" presStyleIdx="2" presStyleCnt="3">
        <dgm:presLayoutVars>
          <dgm:bulletEnabled val="1"/>
        </dgm:presLayoutVars>
      </dgm:prSet>
      <dgm:spPr/>
    </dgm:pt>
  </dgm:ptLst>
  <dgm:cxnLst>
    <dgm:cxn modelId="{A6698A0A-E17B-4C05-B0D2-800C9F96FF68}" srcId="{4B6ACCCC-16D8-410A-9D3E-C9951D53FA79}" destId="{2B08D83E-98B0-43D2-A4CA-269DCAAC0387}" srcOrd="0" destOrd="0" parTransId="{396C2724-D4F9-44DC-941C-44294BCCF7AE}" sibTransId="{21619C8C-232C-468D-A4EE-E84D255964C9}"/>
    <dgm:cxn modelId="{A21CC645-2B98-4AFA-87BC-F745D3503160}" srcId="{4B6ACCCC-16D8-410A-9D3E-C9951D53FA79}" destId="{6129E175-38D3-4A29-B2B7-AD1B53D5CDDC}" srcOrd="2" destOrd="0" parTransId="{B5203942-7C2B-4F51-AF38-0057875B5BAB}" sibTransId="{B04C9460-DBAD-4762-A8D2-DC38E2455D17}"/>
    <dgm:cxn modelId="{979BFE46-46AB-4ED1-B59A-6C2AAF7878FD}" type="presOf" srcId="{6129E175-38D3-4A29-B2B7-AD1B53D5CDDC}" destId="{75162571-548D-46D5-9C2A-B3710AEBABF5}" srcOrd="0" destOrd="0" presId="urn:microsoft.com/office/officeart/2005/8/layout/vProcess5"/>
    <dgm:cxn modelId="{51F0396C-9B83-448B-9AB2-02A38822CC98}" type="presOf" srcId="{21619C8C-232C-468D-A4EE-E84D255964C9}" destId="{D130B74E-A77E-4F64-A88E-AFDE92BBBAA9}" srcOrd="0" destOrd="0" presId="urn:microsoft.com/office/officeart/2005/8/layout/vProcess5"/>
    <dgm:cxn modelId="{B95F7A73-B62A-4A59-8DB4-72CC1BDF8C30}" type="presOf" srcId="{4B6ACCCC-16D8-410A-9D3E-C9951D53FA79}" destId="{F851BBE2-4462-4A4E-93F1-9802FE1D54CF}" srcOrd="0" destOrd="0" presId="urn:microsoft.com/office/officeart/2005/8/layout/vProcess5"/>
    <dgm:cxn modelId="{9FC1F855-A93D-45F7-9068-71768A931734}" type="presOf" srcId="{2B08D83E-98B0-43D2-A4CA-269DCAAC0387}" destId="{F04E6C51-FB34-403E-8E6F-5CA55B7D3C7F}" srcOrd="0" destOrd="0" presId="urn:microsoft.com/office/officeart/2005/8/layout/vProcess5"/>
    <dgm:cxn modelId="{8E218E9C-6776-4E65-833D-44B879E285AC}" type="presOf" srcId="{2B08D83E-98B0-43D2-A4CA-269DCAAC0387}" destId="{74E3E80D-5FE8-4F55-BC99-5C28678DBF99}" srcOrd="1" destOrd="0" presId="urn:microsoft.com/office/officeart/2005/8/layout/vProcess5"/>
    <dgm:cxn modelId="{EFEBB19E-6E17-4268-8D43-A6D023533E76}" srcId="{4B6ACCCC-16D8-410A-9D3E-C9951D53FA79}" destId="{2540827F-2714-4D12-B894-3257CC1952BD}" srcOrd="1" destOrd="0" parTransId="{6775FFEE-3F1B-4122-9696-4914650C4BBA}" sibTransId="{B59CF165-5FE3-4E0D-AE5B-834A7BB2EF89}"/>
    <dgm:cxn modelId="{99E104A8-EF6A-418A-99B9-A19474BBA991}" type="presOf" srcId="{B59CF165-5FE3-4E0D-AE5B-834A7BB2EF89}" destId="{50877CA3-5E90-4BF5-9EEA-E2EEA1C6F196}" srcOrd="0" destOrd="0" presId="urn:microsoft.com/office/officeart/2005/8/layout/vProcess5"/>
    <dgm:cxn modelId="{C99FF3E6-7CDF-4DD9-A23C-6693C2BBDEFC}" type="presOf" srcId="{2540827F-2714-4D12-B894-3257CC1952BD}" destId="{A2483100-0B46-426B-B01C-5EC6184E3BD5}" srcOrd="1" destOrd="0" presId="urn:microsoft.com/office/officeart/2005/8/layout/vProcess5"/>
    <dgm:cxn modelId="{5072FEEB-AF30-4294-9921-01A9AB9172B9}" type="presOf" srcId="{6129E175-38D3-4A29-B2B7-AD1B53D5CDDC}" destId="{A89B0415-570D-47C7-99F4-2B81064A3A57}" srcOrd="1" destOrd="0" presId="urn:microsoft.com/office/officeart/2005/8/layout/vProcess5"/>
    <dgm:cxn modelId="{4454DFFB-66A6-497B-865C-5E62E9BDDAC1}" type="presOf" srcId="{2540827F-2714-4D12-B894-3257CC1952BD}" destId="{146BF930-412F-453F-8711-7A4E806C1E3F}" srcOrd="0" destOrd="0" presId="urn:microsoft.com/office/officeart/2005/8/layout/vProcess5"/>
    <dgm:cxn modelId="{AA236F40-21F0-4E8F-91B7-D022DD392183}" type="presParOf" srcId="{F851BBE2-4462-4A4E-93F1-9802FE1D54CF}" destId="{2267CF9E-BA0B-43E0-8810-EAC4B27183E8}" srcOrd="0" destOrd="0" presId="urn:microsoft.com/office/officeart/2005/8/layout/vProcess5"/>
    <dgm:cxn modelId="{20445CB8-160B-4DF3-BA05-66E21B3E8313}" type="presParOf" srcId="{F851BBE2-4462-4A4E-93F1-9802FE1D54CF}" destId="{F04E6C51-FB34-403E-8E6F-5CA55B7D3C7F}" srcOrd="1" destOrd="0" presId="urn:microsoft.com/office/officeart/2005/8/layout/vProcess5"/>
    <dgm:cxn modelId="{A5B36A4B-908C-42AF-801C-F4D256CCF9BA}" type="presParOf" srcId="{F851BBE2-4462-4A4E-93F1-9802FE1D54CF}" destId="{146BF930-412F-453F-8711-7A4E806C1E3F}" srcOrd="2" destOrd="0" presId="urn:microsoft.com/office/officeart/2005/8/layout/vProcess5"/>
    <dgm:cxn modelId="{6DFF3A98-A1F2-4A1F-BAF5-4A6B5E866BD4}" type="presParOf" srcId="{F851BBE2-4462-4A4E-93F1-9802FE1D54CF}" destId="{75162571-548D-46D5-9C2A-B3710AEBABF5}" srcOrd="3" destOrd="0" presId="urn:microsoft.com/office/officeart/2005/8/layout/vProcess5"/>
    <dgm:cxn modelId="{8A9D31A4-B505-4475-8938-799AA5685E61}" type="presParOf" srcId="{F851BBE2-4462-4A4E-93F1-9802FE1D54CF}" destId="{D130B74E-A77E-4F64-A88E-AFDE92BBBAA9}" srcOrd="4" destOrd="0" presId="urn:microsoft.com/office/officeart/2005/8/layout/vProcess5"/>
    <dgm:cxn modelId="{C7F9EFB9-5116-4844-AABC-D24575356767}" type="presParOf" srcId="{F851BBE2-4462-4A4E-93F1-9802FE1D54CF}" destId="{50877CA3-5E90-4BF5-9EEA-E2EEA1C6F196}" srcOrd="5" destOrd="0" presId="urn:microsoft.com/office/officeart/2005/8/layout/vProcess5"/>
    <dgm:cxn modelId="{04D8D304-FA8C-4C1E-876B-DBD00ED2388C}" type="presParOf" srcId="{F851BBE2-4462-4A4E-93F1-9802FE1D54CF}" destId="{74E3E80D-5FE8-4F55-BC99-5C28678DBF99}" srcOrd="6" destOrd="0" presId="urn:microsoft.com/office/officeart/2005/8/layout/vProcess5"/>
    <dgm:cxn modelId="{199676FE-E064-41AD-8B0B-D3F0FBF2BF88}" type="presParOf" srcId="{F851BBE2-4462-4A4E-93F1-9802FE1D54CF}" destId="{A2483100-0B46-426B-B01C-5EC6184E3BD5}" srcOrd="7" destOrd="0" presId="urn:microsoft.com/office/officeart/2005/8/layout/vProcess5"/>
    <dgm:cxn modelId="{FFB61AB3-462C-4257-BB88-2C86A8B81463}" type="presParOf" srcId="{F851BBE2-4462-4A4E-93F1-9802FE1D54CF}" destId="{A89B0415-570D-47C7-99F4-2B81064A3A5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FBA5C-94DF-488A-8DE5-9A5D4DF1DAC1}" type="doc">
      <dgm:prSet loTypeId="urn:microsoft.com/office/officeart/2005/8/layout/vProcess5" loCatId="process" qsTypeId="urn:microsoft.com/office/officeart/2005/8/quickstyle/simple5" qsCatId="simple" csTypeId="urn:microsoft.com/office/officeart/2005/8/colors/colorful5" csCatId="colorful"/>
      <dgm:spPr/>
      <dgm:t>
        <a:bodyPr/>
        <a:lstStyle/>
        <a:p>
          <a:endParaRPr lang="en-US"/>
        </a:p>
      </dgm:t>
    </dgm:pt>
    <dgm:pt modelId="{C6522096-8F24-4038-8924-F1136CC9ADFB}">
      <dgm:prSet/>
      <dgm:spPr/>
      <dgm:t>
        <a:bodyPr/>
        <a:lstStyle/>
        <a:p>
          <a:r>
            <a:rPr lang="en-US" b="0" i="0"/>
            <a:t>Pre-money valuation is the value of a company before it goes public or receives other investments such as external funding or financing.</a:t>
          </a:r>
          <a:endParaRPr lang="en-US"/>
        </a:p>
      </dgm:t>
    </dgm:pt>
    <dgm:pt modelId="{A8742912-2D81-48FC-86F4-19FADF20E3A8}" type="parTrans" cxnId="{1DBC9232-6EF7-4975-872B-5A1DBC508CD8}">
      <dgm:prSet/>
      <dgm:spPr/>
      <dgm:t>
        <a:bodyPr/>
        <a:lstStyle/>
        <a:p>
          <a:endParaRPr lang="en-US"/>
        </a:p>
      </dgm:t>
    </dgm:pt>
    <dgm:pt modelId="{8AA84911-952E-4888-9DBF-157D0F2B32CF}" type="sibTrans" cxnId="{1DBC9232-6EF7-4975-872B-5A1DBC508CD8}">
      <dgm:prSet/>
      <dgm:spPr/>
      <dgm:t>
        <a:bodyPr/>
        <a:lstStyle/>
        <a:p>
          <a:endParaRPr lang="en-US"/>
        </a:p>
      </dgm:t>
    </dgm:pt>
    <dgm:pt modelId="{FCBA2256-9FB6-4ADD-8B14-4B9A341EA730}">
      <dgm:prSet/>
      <dgm:spPr/>
      <dgm:t>
        <a:bodyPr/>
        <a:lstStyle/>
        <a:p>
          <a:r>
            <a:rPr lang="en-US" b="0" i="0"/>
            <a:t>Potential investors can use the pre-money value of a company to determine how much it's worth before they invest their money.</a:t>
          </a:r>
          <a:endParaRPr lang="en-US"/>
        </a:p>
      </dgm:t>
    </dgm:pt>
    <dgm:pt modelId="{FAF01FBA-DDB7-4E28-8278-38AE3F531A2F}" type="parTrans" cxnId="{651CDB27-3522-42C0-8CD2-8AC22FBD5830}">
      <dgm:prSet/>
      <dgm:spPr/>
      <dgm:t>
        <a:bodyPr/>
        <a:lstStyle/>
        <a:p>
          <a:endParaRPr lang="en-US"/>
        </a:p>
      </dgm:t>
    </dgm:pt>
    <dgm:pt modelId="{59A32B17-0F64-4C73-9F3B-7DE4BC41B5DB}" type="sibTrans" cxnId="{651CDB27-3522-42C0-8CD2-8AC22FBD5830}">
      <dgm:prSet/>
      <dgm:spPr/>
      <dgm:t>
        <a:bodyPr/>
        <a:lstStyle/>
        <a:p>
          <a:endParaRPr lang="en-US"/>
        </a:p>
      </dgm:t>
    </dgm:pt>
    <dgm:pt modelId="{28365764-89E0-4BF0-A16B-8698A1FDCE83}">
      <dgm:prSet/>
      <dgm:spPr/>
      <dgm:t>
        <a:bodyPr/>
        <a:lstStyle/>
        <a:p>
          <a:r>
            <a:rPr lang="en-US" b="0" i="0"/>
            <a:t>Pre-money valuations are different from post-money valuations, which determine a company's worth after it receives funding or financing.</a:t>
          </a:r>
          <a:endParaRPr lang="en-US"/>
        </a:p>
      </dgm:t>
    </dgm:pt>
    <dgm:pt modelId="{4FBD5BB3-1D1A-484C-B2D3-20BFA29C6F9B}" type="parTrans" cxnId="{BA6BC366-84B3-48DD-8C91-7E8B90A04100}">
      <dgm:prSet/>
      <dgm:spPr/>
      <dgm:t>
        <a:bodyPr/>
        <a:lstStyle/>
        <a:p>
          <a:endParaRPr lang="en-US"/>
        </a:p>
      </dgm:t>
    </dgm:pt>
    <dgm:pt modelId="{866BB0E8-1B16-4E95-9DC8-4D8A9FBC7CA5}" type="sibTrans" cxnId="{BA6BC366-84B3-48DD-8C91-7E8B90A04100}">
      <dgm:prSet/>
      <dgm:spPr/>
      <dgm:t>
        <a:bodyPr/>
        <a:lstStyle/>
        <a:p>
          <a:endParaRPr lang="en-US"/>
        </a:p>
      </dgm:t>
    </dgm:pt>
    <dgm:pt modelId="{34D5BD55-70B8-4C78-8DE0-7D5C1E21AC0D}">
      <dgm:prSet/>
      <dgm:spPr/>
      <dgm:t>
        <a:bodyPr/>
        <a:lstStyle/>
        <a:p>
          <a:r>
            <a:rPr lang="en-US" b="0" i="0"/>
            <a:t>Pre-Money Valuation = Post-Money Valuation - Investment Amount</a:t>
          </a:r>
          <a:endParaRPr lang="en-US"/>
        </a:p>
      </dgm:t>
    </dgm:pt>
    <dgm:pt modelId="{0DA19D77-7D3D-4F7F-8AEA-AD0566A5C780}" type="parTrans" cxnId="{FB453916-A4FF-440C-AB22-E5C8C1A10299}">
      <dgm:prSet/>
      <dgm:spPr/>
      <dgm:t>
        <a:bodyPr/>
        <a:lstStyle/>
        <a:p>
          <a:endParaRPr lang="en-US"/>
        </a:p>
      </dgm:t>
    </dgm:pt>
    <dgm:pt modelId="{FEEB7279-32AC-4F6A-AEC0-FD94FBB1DB79}" type="sibTrans" cxnId="{FB453916-A4FF-440C-AB22-E5C8C1A10299}">
      <dgm:prSet/>
      <dgm:spPr/>
      <dgm:t>
        <a:bodyPr/>
        <a:lstStyle/>
        <a:p>
          <a:endParaRPr lang="en-US"/>
        </a:p>
      </dgm:t>
    </dgm:pt>
    <dgm:pt modelId="{D6DB4177-490C-45FD-87F5-502DA692E765}">
      <dgm:prSet/>
      <dgm:spPr/>
      <dgm:t>
        <a:bodyPr/>
        <a:lstStyle/>
        <a:p>
          <a:r>
            <a:rPr lang="en-US" b="0" i="0"/>
            <a:t>So a company whose post-money valuation is $20 million after receiving a $3 million investment has a pre-money valuation of $17 million.</a:t>
          </a:r>
          <a:endParaRPr lang="en-US"/>
        </a:p>
      </dgm:t>
    </dgm:pt>
    <dgm:pt modelId="{FDDE1B4E-F27D-40AF-8AAA-33DCAE57603F}" type="parTrans" cxnId="{96839B36-59FC-49E5-9A29-E767DE2B4750}">
      <dgm:prSet/>
      <dgm:spPr/>
      <dgm:t>
        <a:bodyPr/>
        <a:lstStyle/>
        <a:p>
          <a:endParaRPr lang="en-US"/>
        </a:p>
      </dgm:t>
    </dgm:pt>
    <dgm:pt modelId="{98BC8F2E-E5E2-499C-AA2A-F908946298E3}" type="sibTrans" cxnId="{96839B36-59FC-49E5-9A29-E767DE2B4750}">
      <dgm:prSet/>
      <dgm:spPr/>
      <dgm:t>
        <a:bodyPr/>
        <a:lstStyle/>
        <a:p>
          <a:endParaRPr lang="en-US"/>
        </a:p>
      </dgm:t>
    </dgm:pt>
    <dgm:pt modelId="{80F9075D-874D-4003-96BC-39EA350045DE}" type="pres">
      <dgm:prSet presAssocID="{1C8FBA5C-94DF-488A-8DE5-9A5D4DF1DAC1}" presName="outerComposite" presStyleCnt="0">
        <dgm:presLayoutVars>
          <dgm:chMax val="5"/>
          <dgm:dir/>
          <dgm:resizeHandles val="exact"/>
        </dgm:presLayoutVars>
      </dgm:prSet>
      <dgm:spPr/>
    </dgm:pt>
    <dgm:pt modelId="{F90BDA85-5CD9-4075-A93F-1DC49420468D}" type="pres">
      <dgm:prSet presAssocID="{1C8FBA5C-94DF-488A-8DE5-9A5D4DF1DAC1}" presName="dummyMaxCanvas" presStyleCnt="0">
        <dgm:presLayoutVars/>
      </dgm:prSet>
      <dgm:spPr/>
    </dgm:pt>
    <dgm:pt modelId="{E4754FCC-BAE4-4F20-8430-9190A937E602}" type="pres">
      <dgm:prSet presAssocID="{1C8FBA5C-94DF-488A-8DE5-9A5D4DF1DAC1}" presName="FiveNodes_1" presStyleLbl="node1" presStyleIdx="0" presStyleCnt="5">
        <dgm:presLayoutVars>
          <dgm:bulletEnabled val="1"/>
        </dgm:presLayoutVars>
      </dgm:prSet>
      <dgm:spPr/>
    </dgm:pt>
    <dgm:pt modelId="{3800A9A7-CBE7-4B24-8E94-8690B4339DEB}" type="pres">
      <dgm:prSet presAssocID="{1C8FBA5C-94DF-488A-8DE5-9A5D4DF1DAC1}" presName="FiveNodes_2" presStyleLbl="node1" presStyleIdx="1" presStyleCnt="5">
        <dgm:presLayoutVars>
          <dgm:bulletEnabled val="1"/>
        </dgm:presLayoutVars>
      </dgm:prSet>
      <dgm:spPr/>
    </dgm:pt>
    <dgm:pt modelId="{9C92C4C1-CCD3-4496-AA77-5232A14938D2}" type="pres">
      <dgm:prSet presAssocID="{1C8FBA5C-94DF-488A-8DE5-9A5D4DF1DAC1}" presName="FiveNodes_3" presStyleLbl="node1" presStyleIdx="2" presStyleCnt="5">
        <dgm:presLayoutVars>
          <dgm:bulletEnabled val="1"/>
        </dgm:presLayoutVars>
      </dgm:prSet>
      <dgm:spPr/>
    </dgm:pt>
    <dgm:pt modelId="{6A1EDBA1-2268-434A-9FC0-482B513E5230}" type="pres">
      <dgm:prSet presAssocID="{1C8FBA5C-94DF-488A-8DE5-9A5D4DF1DAC1}" presName="FiveNodes_4" presStyleLbl="node1" presStyleIdx="3" presStyleCnt="5">
        <dgm:presLayoutVars>
          <dgm:bulletEnabled val="1"/>
        </dgm:presLayoutVars>
      </dgm:prSet>
      <dgm:spPr/>
    </dgm:pt>
    <dgm:pt modelId="{87C072E5-7946-4CB3-A9DC-6C1CB67ED507}" type="pres">
      <dgm:prSet presAssocID="{1C8FBA5C-94DF-488A-8DE5-9A5D4DF1DAC1}" presName="FiveNodes_5" presStyleLbl="node1" presStyleIdx="4" presStyleCnt="5">
        <dgm:presLayoutVars>
          <dgm:bulletEnabled val="1"/>
        </dgm:presLayoutVars>
      </dgm:prSet>
      <dgm:spPr/>
    </dgm:pt>
    <dgm:pt modelId="{AC802F08-F795-4121-9EF3-7CEFA169953B}" type="pres">
      <dgm:prSet presAssocID="{1C8FBA5C-94DF-488A-8DE5-9A5D4DF1DAC1}" presName="FiveConn_1-2" presStyleLbl="fgAccFollowNode1" presStyleIdx="0" presStyleCnt="4">
        <dgm:presLayoutVars>
          <dgm:bulletEnabled val="1"/>
        </dgm:presLayoutVars>
      </dgm:prSet>
      <dgm:spPr/>
    </dgm:pt>
    <dgm:pt modelId="{E29D0773-2D35-4865-8E98-F70C55FC2AC6}" type="pres">
      <dgm:prSet presAssocID="{1C8FBA5C-94DF-488A-8DE5-9A5D4DF1DAC1}" presName="FiveConn_2-3" presStyleLbl="fgAccFollowNode1" presStyleIdx="1" presStyleCnt="4">
        <dgm:presLayoutVars>
          <dgm:bulletEnabled val="1"/>
        </dgm:presLayoutVars>
      </dgm:prSet>
      <dgm:spPr/>
    </dgm:pt>
    <dgm:pt modelId="{D9F7086F-0BE8-47B4-9CBC-B303380D35EB}" type="pres">
      <dgm:prSet presAssocID="{1C8FBA5C-94DF-488A-8DE5-9A5D4DF1DAC1}" presName="FiveConn_3-4" presStyleLbl="fgAccFollowNode1" presStyleIdx="2" presStyleCnt="4">
        <dgm:presLayoutVars>
          <dgm:bulletEnabled val="1"/>
        </dgm:presLayoutVars>
      </dgm:prSet>
      <dgm:spPr/>
    </dgm:pt>
    <dgm:pt modelId="{A18ACA8D-E445-4C7A-9FBB-2EA65ED29F3F}" type="pres">
      <dgm:prSet presAssocID="{1C8FBA5C-94DF-488A-8DE5-9A5D4DF1DAC1}" presName="FiveConn_4-5" presStyleLbl="fgAccFollowNode1" presStyleIdx="3" presStyleCnt="4">
        <dgm:presLayoutVars>
          <dgm:bulletEnabled val="1"/>
        </dgm:presLayoutVars>
      </dgm:prSet>
      <dgm:spPr/>
    </dgm:pt>
    <dgm:pt modelId="{4B62AADE-5290-4C78-9685-F8B074E927CF}" type="pres">
      <dgm:prSet presAssocID="{1C8FBA5C-94DF-488A-8DE5-9A5D4DF1DAC1}" presName="FiveNodes_1_text" presStyleLbl="node1" presStyleIdx="4" presStyleCnt="5">
        <dgm:presLayoutVars>
          <dgm:bulletEnabled val="1"/>
        </dgm:presLayoutVars>
      </dgm:prSet>
      <dgm:spPr/>
    </dgm:pt>
    <dgm:pt modelId="{9F09ACEF-3521-457D-9C83-0F77AA2CDF13}" type="pres">
      <dgm:prSet presAssocID="{1C8FBA5C-94DF-488A-8DE5-9A5D4DF1DAC1}" presName="FiveNodes_2_text" presStyleLbl="node1" presStyleIdx="4" presStyleCnt="5">
        <dgm:presLayoutVars>
          <dgm:bulletEnabled val="1"/>
        </dgm:presLayoutVars>
      </dgm:prSet>
      <dgm:spPr/>
    </dgm:pt>
    <dgm:pt modelId="{16EF7533-751E-4563-92F9-76195AF23236}" type="pres">
      <dgm:prSet presAssocID="{1C8FBA5C-94DF-488A-8DE5-9A5D4DF1DAC1}" presName="FiveNodes_3_text" presStyleLbl="node1" presStyleIdx="4" presStyleCnt="5">
        <dgm:presLayoutVars>
          <dgm:bulletEnabled val="1"/>
        </dgm:presLayoutVars>
      </dgm:prSet>
      <dgm:spPr/>
    </dgm:pt>
    <dgm:pt modelId="{6C2B6792-8CA2-4EB7-90DA-F2D3FB76F774}" type="pres">
      <dgm:prSet presAssocID="{1C8FBA5C-94DF-488A-8DE5-9A5D4DF1DAC1}" presName="FiveNodes_4_text" presStyleLbl="node1" presStyleIdx="4" presStyleCnt="5">
        <dgm:presLayoutVars>
          <dgm:bulletEnabled val="1"/>
        </dgm:presLayoutVars>
      </dgm:prSet>
      <dgm:spPr/>
    </dgm:pt>
    <dgm:pt modelId="{213D4E8B-E0A1-4B5F-85EA-9570D20E76CD}" type="pres">
      <dgm:prSet presAssocID="{1C8FBA5C-94DF-488A-8DE5-9A5D4DF1DAC1}" presName="FiveNodes_5_text" presStyleLbl="node1" presStyleIdx="4" presStyleCnt="5">
        <dgm:presLayoutVars>
          <dgm:bulletEnabled val="1"/>
        </dgm:presLayoutVars>
      </dgm:prSet>
      <dgm:spPr/>
    </dgm:pt>
  </dgm:ptLst>
  <dgm:cxnLst>
    <dgm:cxn modelId="{EB499A03-E928-4B5F-A57B-CC74D6161C25}" type="presOf" srcId="{FCBA2256-9FB6-4ADD-8B14-4B9A341EA730}" destId="{3800A9A7-CBE7-4B24-8E94-8690B4339DEB}" srcOrd="0" destOrd="0" presId="urn:microsoft.com/office/officeart/2005/8/layout/vProcess5"/>
    <dgm:cxn modelId="{5FEA7313-50C5-457C-BABF-2F8A7DB93CBE}" type="presOf" srcId="{34D5BD55-70B8-4C78-8DE0-7D5C1E21AC0D}" destId="{6A1EDBA1-2268-434A-9FC0-482B513E5230}" srcOrd="0" destOrd="0" presId="urn:microsoft.com/office/officeart/2005/8/layout/vProcess5"/>
    <dgm:cxn modelId="{FB453916-A4FF-440C-AB22-E5C8C1A10299}" srcId="{1C8FBA5C-94DF-488A-8DE5-9A5D4DF1DAC1}" destId="{34D5BD55-70B8-4C78-8DE0-7D5C1E21AC0D}" srcOrd="3" destOrd="0" parTransId="{0DA19D77-7D3D-4F7F-8AEA-AD0566A5C780}" sibTransId="{FEEB7279-32AC-4F6A-AEC0-FD94FBB1DB79}"/>
    <dgm:cxn modelId="{CF2F2623-6E47-4455-A6A7-E4933A7FBED1}" type="presOf" srcId="{D6DB4177-490C-45FD-87F5-502DA692E765}" destId="{87C072E5-7946-4CB3-A9DC-6C1CB67ED507}" srcOrd="0" destOrd="0" presId="urn:microsoft.com/office/officeart/2005/8/layout/vProcess5"/>
    <dgm:cxn modelId="{29C87926-191A-49F8-B0AB-EFB42C959F6A}" type="presOf" srcId="{FEEB7279-32AC-4F6A-AEC0-FD94FBB1DB79}" destId="{A18ACA8D-E445-4C7A-9FBB-2EA65ED29F3F}" srcOrd="0" destOrd="0" presId="urn:microsoft.com/office/officeart/2005/8/layout/vProcess5"/>
    <dgm:cxn modelId="{651CDB27-3522-42C0-8CD2-8AC22FBD5830}" srcId="{1C8FBA5C-94DF-488A-8DE5-9A5D4DF1DAC1}" destId="{FCBA2256-9FB6-4ADD-8B14-4B9A341EA730}" srcOrd="1" destOrd="0" parTransId="{FAF01FBA-DDB7-4E28-8278-38AE3F531A2F}" sibTransId="{59A32B17-0F64-4C73-9F3B-7DE4BC41B5DB}"/>
    <dgm:cxn modelId="{1DBC9232-6EF7-4975-872B-5A1DBC508CD8}" srcId="{1C8FBA5C-94DF-488A-8DE5-9A5D4DF1DAC1}" destId="{C6522096-8F24-4038-8924-F1136CC9ADFB}" srcOrd="0" destOrd="0" parTransId="{A8742912-2D81-48FC-86F4-19FADF20E3A8}" sibTransId="{8AA84911-952E-4888-9DBF-157D0F2B32CF}"/>
    <dgm:cxn modelId="{96839B36-59FC-49E5-9A29-E767DE2B4750}" srcId="{1C8FBA5C-94DF-488A-8DE5-9A5D4DF1DAC1}" destId="{D6DB4177-490C-45FD-87F5-502DA692E765}" srcOrd="4" destOrd="0" parTransId="{FDDE1B4E-F27D-40AF-8AAA-33DCAE57603F}" sibTransId="{98BC8F2E-E5E2-499C-AA2A-F908946298E3}"/>
    <dgm:cxn modelId="{737F3761-EA64-4F10-AD8F-A71477870AC6}" type="presOf" srcId="{FCBA2256-9FB6-4ADD-8B14-4B9A341EA730}" destId="{9F09ACEF-3521-457D-9C83-0F77AA2CDF13}" srcOrd="1" destOrd="0" presId="urn:microsoft.com/office/officeart/2005/8/layout/vProcess5"/>
    <dgm:cxn modelId="{BA6BC366-84B3-48DD-8C91-7E8B90A04100}" srcId="{1C8FBA5C-94DF-488A-8DE5-9A5D4DF1DAC1}" destId="{28365764-89E0-4BF0-A16B-8698A1FDCE83}" srcOrd="2" destOrd="0" parTransId="{4FBD5BB3-1D1A-484C-B2D3-20BFA29C6F9B}" sibTransId="{866BB0E8-1B16-4E95-9DC8-4D8A9FBC7CA5}"/>
    <dgm:cxn modelId="{0D42EA4B-49E2-45C9-9AC9-3BA04CC66E53}" type="presOf" srcId="{34D5BD55-70B8-4C78-8DE0-7D5C1E21AC0D}" destId="{6C2B6792-8CA2-4EB7-90DA-F2D3FB76F774}" srcOrd="1" destOrd="0" presId="urn:microsoft.com/office/officeart/2005/8/layout/vProcess5"/>
    <dgm:cxn modelId="{F362B452-A7C3-4B0A-B3E2-B906B4CC9A51}" type="presOf" srcId="{D6DB4177-490C-45FD-87F5-502DA692E765}" destId="{213D4E8B-E0A1-4B5F-85EA-9570D20E76CD}" srcOrd="1" destOrd="0" presId="urn:microsoft.com/office/officeart/2005/8/layout/vProcess5"/>
    <dgm:cxn modelId="{7074BA58-7107-4090-B1B5-5B401C943C67}" type="presOf" srcId="{1C8FBA5C-94DF-488A-8DE5-9A5D4DF1DAC1}" destId="{80F9075D-874D-4003-96BC-39EA350045DE}" srcOrd="0" destOrd="0" presId="urn:microsoft.com/office/officeart/2005/8/layout/vProcess5"/>
    <dgm:cxn modelId="{921FEA9A-3C11-4801-9D3D-87B496AA34F5}" type="presOf" srcId="{C6522096-8F24-4038-8924-F1136CC9ADFB}" destId="{4B62AADE-5290-4C78-9685-F8B074E927CF}" srcOrd="1" destOrd="0" presId="urn:microsoft.com/office/officeart/2005/8/layout/vProcess5"/>
    <dgm:cxn modelId="{0011CE9B-A047-4A81-A09B-C33D9FBAE763}" type="presOf" srcId="{8AA84911-952E-4888-9DBF-157D0F2B32CF}" destId="{AC802F08-F795-4121-9EF3-7CEFA169953B}" srcOrd="0" destOrd="0" presId="urn:microsoft.com/office/officeart/2005/8/layout/vProcess5"/>
    <dgm:cxn modelId="{B373C9BC-49CA-4FFF-A8AD-BCDC26537E42}" type="presOf" srcId="{28365764-89E0-4BF0-A16B-8698A1FDCE83}" destId="{16EF7533-751E-4563-92F9-76195AF23236}" srcOrd="1" destOrd="0" presId="urn:microsoft.com/office/officeart/2005/8/layout/vProcess5"/>
    <dgm:cxn modelId="{5F13F7C0-D197-40F1-BC2F-E01B3BC4D989}" type="presOf" srcId="{59A32B17-0F64-4C73-9F3B-7DE4BC41B5DB}" destId="{E29D0773-2D35-4865-8E98-F70C55FC2AC6}" srcOrd="0" destOrd="0" presId="urn:microsoft.com/office/officeart/2005/8/layout/vProcess5"/>
    <dgm:cxn modelId="{F05709C9-082A-47EE-8443-46C32AF975AB}" type="presOf" srcId="{28365764-89E0-4BF0-A16B-8698A1FDCE83}" destId="{9C92C4C1-CCD3-4496-AA77-5232A14938D2}" srcOrd="0" destOrd="0" presId="urn:microsoft.com/office/officeart/2005/8/layout/vProcess5"/>
    <dgm:cxn modelId="{60E6B4EF-9ADF-4690-AF9C-00D1711968D4}" type="presOf" srcId="{C6522096-8F24-4038-8924-F1136CC9ADFB}" destId="{E4754FCC-BAE4-4F20-8430-9190A937E602}" srcOrd="0" destOrd="0" presId="urn:microsoft.com/office/officeart/2005/8/layout/vProcess5"/>
    <dgm:cxn modelId="{A0503FF5-01BD-4D37-9740-7E1F7AC03AD4}" type="presOf" srcId="{866BB0E8-1B16-4E95-9DC8-4D8A9FBC7CA5}" destId="{D9F7086F-0BE8-47B4-9CBC-B303380D35EB}" srcOrd="0" destOrd="0" presId="urn:microsoft.com/office/officeart/2005/8/layout/vProcess5"/>
    <dgm:cxn modelId="{26BB644A-66D6-4D01-AC9D-1C21FE59307E}" type="presParOf" srcId="{80F9075D-874D-4003-96BC-39EA350045DE}" destId="{F90BDA85-5CD9-4075-A93F-1DC49420468D}" srcOrd="0" destOrd="0" presId="urn:microsoft.com/office/officeart/2005/8/layout/vProcess5"/>
    <dgm:cxn modelId="{2821CE53-D965-419F-B16D-64FE458D86AB}" type="presParOf" srcId="{80F9075D-874D-4003-96BC-39EA350045DE}" destId="{E4754FCC-BAE4-4F20-8430-9190A937E602}" srcOrd="1" destOrd="0" presId="urn:microsoft.com/office/officeart/2005/8/layout/vProcess5"/>
    <dgm:cxn modelId="{8DED9BE8-4A5B-40E4-9828-2E4714E44A67}" type="presParOf" srcId="{80F9075D-874D-4003-96BC-39EA350045DE}" destId="{3800A9A7-CBE7-4B24-8E94-8690B4339DEB}" srcOrd="2" destOrd="0" presId="urn:microsoft.com/office/officeart/2005/8/layout/vProcess5"/>
    <dgm:cxn modelId="{8126DBF4-B749-4055-BC67-98F69168B8BC}" type="presParOf" srcId="{80F9075D-874D-4003-96BC-39EA350045DE}" destId="{9C92C4C1-CCD3-4496-AA77-5232A14938D2}" srcOrd="3" destOrd="0" presId="urn:microsoft.com/office/officeart/2005/8/layout/vProcess5"/>
    <dgm:cxn modelId="{777AB005-ED6A-48A5-8E9D-51B75469AF29}" type="presParOf" srcId="{80F9075D-874D-4003-96BC-39EA350045DE}" destId="{6A1EDBA1-2268-434A-9FC0-482B513E5230}" srcOrd="4" destOrd="0" presId="urn:microsoft.com/office/officeart/2005/8/layout/vProcess5"/>
    <dgm:cxn modelId="{412B6D7E-730F-4503-9AAB-FCEF5EC4B2A4}" type="presParOf" srcId="{80F9075D-874D-4003-96BC-39EA350045DE}" destId="{87C072E5-7946-4CB3-A9DC-6C1CB67ED507}" srcOrd="5" destOrd="0" presId="urn:microsoft.com/office/officeart/2005/8/layout/vProcess5"/>
    <dgm:cxn modelId="{15ED532B-30C7-41A5-B870-BD3B2A0EF9E7}" type="presParOf" srcId="{80F9075D-874D-4003-96BC-39EA350045DE}" destId="{AC802F08-F795-4121-9EF3-7CEFA169953B}" srcOrd="6" destOrd="0" presId="urn:microsoft.com/office/officeart/2005/8/layout/vProcess5"/>
    <dgm:cxn modelId="{5339B513-579D-4DD8-91ED-BE0016A6C75A}" type="presParOf" srcId="{80F9075D-874D-4003-96BC-39EA350045DE}" destId="{E29D0773-2D35-4865-8E98-F70C55FC2AC6}" srcOrd="7" destOrd="0" presId="urn:microsoft.com/office/officeart/2005/8/layout/vProcess5"/>
    <dgm:cxn modelId="{9805C10F-A29A-4AFA-AD69-FC880B6DF46D}" type="presParOf" srcId="{80F9075D-874D-4003-96BC-39EA350045DE}" destId="{D9F7086F-0BE8-47B4-9CBC-B303380D35EB}" srcOrd="8" destOrd="0" presId="urn:microsoft.com/office/officeart/2005/8/layout/vProcess5"/>
    <dgm:cxn modelId="{BAE6785C-D63A-4D88-BF1B-012B93D2223A}" type="presParOf" srcId="{80F9075D-874D-4003-96BC-39EA350045DE}" destId="{A18ACA8D-E445-4C7A-9FBB-2EA65ED29F3F}" srcOrd="9" destOrd="0" presId="urn:microsoft.com/office/officeart/2005/8/layout/vProcess5"/>
    <dgm:cxn modelId="{23D006CF-96AB-4870-85B6-8F710A52839A}" type="presParOf" srcId="{80F9075D-874D-4003-96BC-39EA350045DE}" destId="{4B62AADE-5290-4C78-9685-F8B074E927CF}" srcOrd="10" destOrd="0" presId="urn:microsoft.com/office/officeart/2005/8/layout/vProcess5"/>
    <dgm:cxn modelId="{F49D5F6E-ED25-4814-B54E-1F08A6681F21}" type="presParOf" srcId="{80F9075D-874D-4003-96BC-39EA350045DE}" destId="{9F09ACEF-3521-457D-9C83-0F77AA2CDF13}" srcOrd="11" destOrd="0" presId="urn:microsoft.com/office/officeart/2005/8/layout/vProcess5"/>
    <dgm:cxn modelId="{F7E77303-66EF-4039-9EC3-F00B99FFDD5C}" type="presParOf" srcId="{80F9075D-874D-4003-96BC-39EA350045DE}" destId="{16EF7533-751E-4563-92F9-76195AF23236}" srcOrd="12" destOrd="0" presId="urn:microsoft.com/office/officeart/2005/8/layout/vProcess5"/>
    <dgm:cxn modelId="{4450C5EE-F4DF-4365-BC62-0A439F470BF9}" type="presParOf" srcId="{80F9075D-874D-4003-96BC-39EA350045DE}" destId="{6C2B6792-8CA2-4EB7-90DA-F2D3FB76F774}" srcOrd="13" destOrd="0" presId="urn:microsoft.com/office/officeart/2005/8/layout/vProcess5"/>
    <dgm:cxn modelId="{E36FC473-009B-45BE-B26A-FD603C02272C}" type="presParOf" srcId="{80F9075D-874D-4003-96BC-39EA350045DE}" destId="{213D4E8B-E0A1-4B5F-85EA-9570D20E76C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51B5ED-C423-498F-A21E-047A0AFF820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93B93F8-CA5E-4FA6-A77D-EEE2457BB3D6}">
      <dgm:prSet/>
      <dgm:spPr/>
      <dgm:t>
        <a:bodyPr/>
        <a:lstStyle/>
        <a:p>
          <a:r>
            <a:rPr lang="en-US"/>
            <a:t>Cash burn/Tenure: Zomato/OLA</a:t>
          </a:r>
        </a:p>
      </dgm:t>
    </dgm:pt>
    <dgm:pt modelId="{15659867-D3DF-4D29-89E6-6EFDF24DF19A}" type="parTrans" cxnId="{2FF0E8F6-73BF-48B0-826D-BED9B72F9674}">
      <dgm:prSet/>
      <dgm:spPr/>
      <dgm:t>
        <a:bodyPr/>
        <a:lstStyle/>
        <a:p>
          <a:endParaRPr lang="en-US"/>
        </a:p>
      </dgm:t>
    </dgm:pt>
    <dgm:pt modelId="{BBAEC7AB-566E-4D75-88D1-313A4C846087}" type="sibTrans" cxnId="{2FF0E8F6-73BF-48B0-826D-BED9B72F9674}">
      <dgm:prSet/>
      <dgm:spPr/>
      <dgm:t>
        <a:bodyPr/>
        <a:lstStyle/>
        <a:p>
          <a:endParaRPr lang="en-US"/>
        </a:p>
      </dgm:t>
    </dgm:pt>
    <dgm:pt modelId="{54B3F2D7-E0CA-445E-B90B-35CF13FD88DD}">
      <dgm:prSet/>
      <dgm:spPr/>
      <dgm:t>
        <a:bodyPr/>
        <a:lstStyle/>
        <a:p>
          <a:r>
            <a:rPr lang="en-US"/>
            <a:t>Scalability: Industry specific or generic: 1mg/Paytm</a:t>
          </a:r>
        </a:p>
      </dgm:t>
    </dgm:pt>
    <dgm:pt modelId="{272A340C-5E27-40CA-A5B0-5D7CE087B784}" type="parTrans" cxnId="{6D7BD498-B24A-4F95-858B-C8F1FE61481E}">
      <dgm:prSet/>
      <dgm:spPr/>
      <dgm:t>
        <a:bodyPr/>
        <a:lstStyle/>
        <a:p>
          <a:endParaRPr lang="en-US"/>
        </a:p>
      </dgm:t>
    </dgm:pt>
    <dgm:pt modelId="{D66B8A16-ABBE-426E-9DAE-F805014764C8}" type="sibTrans" cxnId="{6D7BD498-B24A-4F95-858B-C8F1FE61481E}">
      <dgm:prSet/>
      <dgm:spPr/>
      <dgm:t>
        <a:bodyPr/>
        <a:lstStyle/>
        <a:p>
          <a:endParaRPr lang="en-US"/>
        </a:p>
      </dgm:t>
    </dgm:pt>
    <dgm:pt modelId="{72BAA2E3-436E-4D1C-BEAC-3B13A01BEADD}">
      <dgm:prSet/>
      <dgm:spPr/>
      <dgm:t>
        <a:bodyPr/>
        <a:lstStyle/>
        <a:p>
          <a:r>
            <a:rPr lang="en-US"/>
            <a:t>Competition from bigger companies: Car dekho/True Value/ OLX Autos</a:t>
          </a:r>
        </a:p>
      </dgm:t>
    </dgm:pt>
    <dgm:pt modelId="{83FA6533-836D-49A0-BC52-BA55B9156E37}" type="parTrans" cxnId="{B45C2F6D-4453-4337-ACC0-D0E28E6E7D76}">
      <dgm:prSet/>
      <dgm:spPr/>
      <dgm:t>
        <a:bodyPr/>
        <a:lstStyle/>
        <a:p>
          <a:endParaRPr lang="en-US"/>
        </a:p>
      </dgm:t>
    </dgm:pt>
    <dgm:pt modelId="{46ADAA22-917C-4E81-A947-7EC059ED6388}" type="sibTrans" cxnId="{B45C2F6D-4453-4337-ACC0-D0E28E6E7D76}">
      <dgm:prSet/>
      <dgm:spPr/>
      <dgm:t>
        <a:bodyPr/>
        <a:lstStyle/>
        <a:p>
          <a:endParaRPr lang="en-US"/>
        </a:p>
      </dgm:t>
    </dgm:pt>
    <dgm:pt modelId="{39D1CD31-D99B-489F-BBAC-61C0CBC8B41B}">
      <dgm:prSet/>
      <dgm:spPr/>
      <dgm:t>
        <a:bodyPr/>
        <a:lstStyle/>
        <a:p>
          <a:r>
            <a:rPr lang="en-US"/>
            <a:t>Investor credibility: Navi insurance: Sachin Bansal</a:t>
          </a:r>
        </a:p>
      </dgm:t>
    </dgm:pt>
    <dgm:pt modelId="{A8B2F727-F06E-418C-ABDF-5E0E9F33F3FF}" type="parTrans" cxnId="{2FFF006D-E04E-4630-BE74-C5C5E614C9CB}">
      <dgm:prSet/>
      <dgm:spPr/>
      <dgm:t>
        <a:bodyPr/>
        <a:lstStyle/>
        <a:p>
          <a:endParaRPr lang="en-US"/>
        </a:p>
      </dgm:t>
    </dgm:pt>
    <dgm:pt modelId="{7E56F530-32C1-4EF7-9BF2-82B80E475409}" type="sibTrans" cxnId="{2FFF006D-E04E-4630-BE74-C5C5E614C9CB}">
      <dgm:prSet/>
      <dgm:spPr/>
      <dgm:t>
        <a:bodyPr/>
        <a:lstStyle/>
        <a:p>
          <a:endParaRPr lang="en-US"/>
        </a:p>
      </dgm:t>
    </dgm:pt>
    <dgm:pt modelId="{988BD4D9-9253-411E-B49F-5178291098C7}">
      <dgm:prSet/>
      <dgm:spPr/>
      <dgm:t>
        <a:bodyPr/>
        <a:lstStyle/>
        <a:p>
          <a:r>
            <a:rPr lang="en-US"/>
            <a:t>Online Or Brick &amp; Mortar</a:t>
          </a:r>
        </a:p>
      </dgm:t>
    </dgm:pt>
    <dgm:pt modelId="{D769FB63-EBF1-4AE9-A245-B6AE46649547}" type="parTrans" cxnId="{7A3E8BD8-F3DF-4EB6-BFE6-5919BD2AF493}">
      <dgm:prSet/>
      <dgm:spPr/>
      <dgm:t>
        <a:bodyPr/>
        <a:lstStyle/>
        <a:p>
          <a:endParaRPr lang="en-US"/>
        </a:p>
      </dgm:t>
    </dgm:pt>
    <dgm:pt modelId="{49A677CA-F993-478E-A63A-FA08867C825A}" type="sibTrans" cxnId="{7A3E8BD8-F3DF-4EB6-BFE6-5919BD2AF493}">
      <dgm:prSet/>
      <dgm:spPr/>
      <dgm:t>
        <a:bodyPr/>
        <a:lstStyle/>
        <a:p>
          <a:endParaRPr lang="en-US"/>
        </a:p>
      </dgm:t>
    </dgm:pt>
    <dgm:pt modelId="{C0A93555-C1BE-4F26-ADCC-85B8D1D2A34A}">
      <dgm:prSet/>
      <dgm:spPr/>
      <dgm:t>
        <a:bodyPr/>
        <a:lstStyle/>
        <a:p>
          <a:r>
            <a:rPr lang="en-US"/>
            <a:t>Disruptive Technology/Crowded market space</a:t>
          </a:r>
        </a:p>
      </dgm:t>
    </dgm:pt>
    <dgm:pt modelId="{649DDFE0-961C-4749-95FC-B734872E5DE0}" type="parTrans" cxnId="{F585BF7C-8EDF-47FA-BE42-99F2566C4FA0}">
      <dgm:prSet/>
      <dgm:spPr/>
      <dgm:t>
        <a:bodyPr/>
        <a:lstStyle/>
        <a:p>
          <a:endParaRPr lang="en-US"/>
        </a:p>
      </dgm:t>
    </dgm:pt>
    <dgm:pt modelId="{CDA32D65-0335-4E59-81E2-FB559CBB4F17}" type="sibTrans" cxnId="{F585BF7C-8EDF-47FA-BE42-99F2566C4FA0}">
      <dgm:prSet/>
      <dgm:spPr/>
      <dgm:t>
        <a:bodyPr/>
        <a:lstStyle/>
        <a:p>
          <a:endParaRPr lang="en-US"/>
        </a:p>
      </dgm:t>
    </dgm:pt>
    <dgm:pt modelId="{F56DA08F-D1B4-4158-A93D-BA6189D13C62}">
      <dgm:prSet/>
      <dgm:spPr/>
      <dgm:t>
        <a:bodyPr/>
        <a:lstStyle/>
        <a:p>
          <a:r>
            <a:rPr lang="en-US"/>
            <a:t>Sectoral analysis: Insurance broking industry is in boom right now</a:t>
          </a:r>
        </a:p>
      </dgm:t>
    </dgm:pt>
    <dgm:pt modelId="{E4BC0E20-9D41-4723-A15D-525849F00FD5}" type="parTrans" cxnId="{4DF31232-AAA9-4F4F-896D-BCAF01F055FF}">
      <dgm:prSet/>
      <dgm:spPr/>
      <dgm:t>
        <a:bodyPr/>
        <a:lstStyle/>
        <a:p>
          <a:endParaRPr lang="en-US"/>
        </a:p>
      </dgm:t>
    </dgm:pt>
    <dgm:pt modelId="{69BAC5AD-E0FA-46AF-ABF3-7C89055B361B}" type="sibTrans" cxnId="{4DF31232-AAA9-4F4F-896D-BCAF01F055FF}">
      <dgm:prSet/>
      <dgm:spPr/>
      <dgm:t>
        <a:bodyPr/>
        <a:lstStyle/>
        <a:p>
          <a:endParaRPr lang="en-US"/>
        </a:p>
      </dgm:t>
    </dgm:pt>
    <dgm:pt modelId="{F396D682-26DB-4487-8E09-256673CA854D}">
      <dgm:prSet/>
      <dgm:spPr/>
      <dgm:t>
        <a:bodyPr/>
        <a:lstStyle/>
        <a:p>
          <a:r>
            <a:rPr lang="en-US"/>
            <a:t>Comparative data: Vcc Edge</a:t>
          </a:r>
        </a:p>
      </dgm:t>
    </dgm:pt>
    <dgm:pt modelId="{94559F95-41A9-4426-BCC5-D3F4258A695E}" type="parTrans" cxnId="{8BE781A4-D7B3-4F21-A90D-6B6CCA5B3AC7}">
      <dgm:prSet/>
      <dgm:spPr/>
      <dgm:t>
        <a:bodyPr/>
        <a:lstStyle/>
        <a:p>
          <a:endParaRPr lang="en-US"/>
        </a:p>
      </dgm:t>
    </dgm:pt>
    <dgm:pt modelId="{6605705F-A30C-49E1-86A1-8EF96C5DC34C}" type="sibTrans" cxnId="{8BE781A4-D7B3-4F21-A90D-6B6CCA5B3AC7}">
      <dgm:prSet/>
      <dgm:spPr/>
      <dgm:t>
        <a:bodyPr/>
        <a:lstStyle/>
        <a:p>
          <a:endParaRPr lang="en-US"/>
        </a:p>
      </dgm:t>
    </dgm:pt>
    <dgm:pt modelId="{557250EA-3741-4EA3-8102-A71BAFA60A34}">
      <dgm:prSet/>
      <dgm:spPr/>
      <dgm:t>
        <a:bodyPr/>
        <a:lstStyle/>
        <a:p>
          <a:r>
            <a:rPr lang="en-US" dirty="0"/>
            <a:t>Does it solve a problem or is it a convenience product</a:t>
          </a:r>
        </a:p>
      </dgm:t>
    </dgm:pt>
    <dgm:pt modelId="{6A2F3832-8ADE-4A79-83A2-361B7285F7C0}" type="parTrans" cxnId="{EF52B114-2D22-4CC2-8AB8-A5359A769F6A}">
      <dgm:prSet/>
      <dgm:spPr/>
      <dgm:t>
        <a:bodyPr/>
        <a:lstStyle/>
        <a:p>
          <a:endParaRPr lang="en-US"/>
        </a:p>
      </dgm:t>
    </dgm:pt>
    <dgm:pt modelId="{CA9ACC9D-1A63-4752-9B36-001839D965DC}" type="sibTrans" cxnId="{EF52B114-2D22-4CC2-8AB8-A5359A769F6A}">
      <dgm:prSet/>
      <dgm:spPr/>
      <dgm:t>
        <a:bodyPr/>
        <a:lstStyle/>
        <a:p>
          <a:endParaRPr lang="en-US"/>
        </a:p>
      </dgm:t>
    </dgm:pt>
    <dgm:pt modelId="{CD1EFECA-D009-42C0-A86F-C31C6AE0E146}">
      <dgm:prSet/>
      <dgm:spPr/>
      <dgm:t>
        <a:bodyPr/>
        <a:lstStyle/>
        <a:p>
          <a:r>
            <a:rPr lang="en-US"/>
            <a:t>Geography catered?: </a:t>
          </a:r>
          <a:r>
            <a:rPr lang="en-IN"/>
            <a:t>Partsavatar caters Canada while similar model may not work in India</a:t>
          </a:r>
          <a:endParaRPr lang="en-US"/>
        </a:p>
      </dgm:t>
    </dgm:pt>
    <dgm:pt modelId="{F2D95A3D-B51B-45EA-A2E0-40CBA3B2E549}" type="parTrans" cxnId="{E7A06F98-322C-43AC-9368-B221C8193EF0}">
      <dgm:prSet/>
      <dgm:spPr/>
      <dgm:t>
        <a:bodyPr/>
        <a:lstStyle/>
        <a:p>
          <a:endParaRPr lang="en-US"/>
        </a:p>
      </dgm:t>
    </dgm:pt>
    <dgm:pt modelId="{E43C8A23-41EF-4FF8-B9F1-E772C8A39B43}" type="sibTrans" cxnId="{E7A06F98-322C-43AC-9368-B221C8193EF0}">
      <dgm:prSet/>
      <dgm:spPr/>
      <dgm:t>
        <a:bodyPr/>
        <a:lstStyle/>
        <a:p>
          <a:endParaRPr lang="en-US"/>
        </a:p>
      </dgm:t>
    </dgm:pt>
    <dgm:pt modelId="{781462F4-7E4E-46E0-963B-532AED657846}">
      <dgm:prSet/>
      <dgm:spPr/>
      <dgm:t>
        <a:bodyPr/>
        <a:lstStyle/>
        <a:p>
          <a:r>
            <a:rPr lang="en-IN"/>
            <a:t>Exit Strategy/company planning: IPO planned?</a:t>
          </a:r>
          <a:endParaRPr lang="en-US"/>
        </a:p>
      </dgm:t>
    </dgm:pt>
    <dgm:pt modelId="{5D873ACD-520A-4984-B25D-3EEE17EA3177}" type="parTrans" cxnId="{74128C5B-2DDA-4E8A-91F2-A034C21F5AA4}">
      <dgm:prSet/>
      <dgm:spPr/>
      <dgm:t>
        <a:bodyPr/>
        <a:lstStyle/>
        <a:p>
          <a:endParaRPr lang="en-US"/>
        </a:p>
      </dgm:t>
    </dgm:pt>
    <dgm:pt modelId="{A4A42B32-6666-411A-AABA-50EBF09689E3}" type="sibTrans" cxnId="{74128C5B-2DDA-4E8A-91F2-A034C21F5AA4}">
      <dgm:prSet/>
      <dgm:spPr/>
      <dgm:t>
        <a:bodyPr/>
        <a:lstStyle/>
        <a:p>
          <a:endParaRPr lang="en-US"/>
        </a:p>
      </dgm:t>
    </dgm:pt>
    <dgm:pt modelId="{E67E2A49-987F-4971-AACA-2815CB9A8C55}" type="pres">
      <dgm:prSet presAssocID="{AC51B5ED-C423-498F-A21E-047A0AFF820F}" presName="diagram" presStyleCnt="0">
        <dgm:presLayoutVars>
          <dgm:dir/>
          <dgm:resizeHandles val="exact"/>
        </dgm:presLayoutVars>
      </dgm:prSet>
      <dgm:spPr/>
    </dgm:pt>
    <dgm:pt modelId="{E7E258D7-9EA7-4CE1-910E-3D95CFF45370}" type="pres">
      <dgm:prSet presAssocID="{793B93F8-CA5E-4FA6-A77D-EEE2457BB3D6}" presName="node" presStyleLbl="node1" presStyleIdx="0" presStyleCnt="11">
        <dgm:presLayoutVars>
          <dgm:bulletEnabled val="1"/>
        </dgm:presLayoutVars>
      </dgm:prSet>
      <dgm:spPr/>
    </dgm:pt>
    <dgm:pt modelId="{A1B03020-5DCD-451E-9646-D9D46362D462}" type="pres">
      <dgm:prSet presAssocID="{BBAEC7AB-566E-4D75-88D1-313A4C846087}" presName="sibTrans" presStyleCnt="0"/>
      <dgm:spPr/>
    </dgm:pt>
    <dgm:pt modelId="{F795F035-D363-402A-AA1B-DCD3DCC6ECFB}" type="pres">
      <dgm:prSet presAssocID="{54B3F2D7-E0CA-445E-B90B-35CF13FD88DD}" presName="node" presStyleLbl="node1" presStyleIdx="1" presStyleCnt="11">
        <dgm:presLayoutVars>
          <dgm:bulletEnabled val="1"/>
        </dgm:presLayoutVars>
      </dgm:prSet>
      <dgm:spPr/>
    </dgm:pt>
    <dgm:pt modelId="{B5D0668D-CA52-4961-ABAF-4E0D824F02A7}" type="pres">
      <dgm:prSet presAssocID="{D66B8A16-ABBE-426E-9DAE-F805014764C8}" presName="sibTrans" presStyleCnt="0"/>
      <dgm:spPr/>
    </dgm:pt>
    <dgm:pt modelId="{F758F5B0-4896-4EC9-9C88-44C09E0592F9}" type="pres">
      <dgm:prSet presAssocID="{72BAA2E3-436E-4D1C-BEAC-3B13A01BEADD}" presName="node" presStyleLbl="node1" presStyleIdx="2" presStyleCnt="11">
        <dgm:presLayoutVars>
          <dgm:bulletEnabled val="1"/>
        </dgm:presLayoutVars>
      </dgm:prSet>
      <dgm:spPr/>
    </dgm:pt>
    <dgm:pt modelId="{A30A1583-3AE8-4FD2-ABAF-934A41B176F4}" type="pres">
      <dgm:prSet presAssocID="{46ADAA22-917C-4E81-A947-7EC059ED6388}" presName="sibTrans" presStyleCnt="0"/>
      <dgm:spPr/>
    </dgm:pt>
    <dgm:pt modelId="{B4C037E5-2121-41F0-91FF-A8BA63BF5CA1}" type="pres">
      <dgm:prSet presAssocID="{39D1CD31-D99B-489F-BBAC-61C0CBC8B41B}" presName="node" presStyleLbl="node1" presStyleIdx="3" presStyleCnt="11">
        <dgm:presLayoutVars>
          <dgm:bulletEnabled val="1"/>
        </dgm:presLayoutVars>
      </dgm:prSet>
      <dgm:spPr/>
    </dgm:pt>
    <dgm:pt modelId="{9072D20C-6FF4-42C6-862A-BA0F439FDDFE}" type="pres">
      <dgm:prSet presAssocID="{7E56F530-32C1-4EF7-9BF2-82B80E475409}" presName="sibTrans" presStyleCnt="0"/>
      <dgm:spPr/>
    </dgm:pt>
    <dgm:pt modelId="{109272A5-FA28-4ACD-8FF7-C8D297E0C651}" type="pres">
      <dgm:prSet presAssocID="{988BD4D9-9253-411E-B49F-5178291098C7}" presName="node" presStyleLbl="node1" presStyleIdx="4" presStyleCnt="11">
        <dgm:presLayoutVars>
          <dgm:bulletEnabled val="1"/>
        </dgm:presLayoutVars>
      </dgm:prSet>
      <dgm:spPr/>
    </dgm:pt>
    <dgm:pt modelId="{DF1A550A-4E78-4E2A-B524-E54A6E0840E7}" type="pres">
      <dgm:prSet presAssocID="{49A677CA-F993-478E-A63A-FA08867C825A}" presName="sibTrans" presStyleCnt="0"/>
      <dgm:spPr/>
    </dgm:pt>
    <dgm:pt modelId="{7EF1E4A6-2DB8-489D-88B2-F54B6DE31166}" type="pres">
      <dgm:prSet presAssocID="{C0A93555-C1BE-4F26-ADCC-85B8D1D2A34A}" presName="node" presStyleLbl="node1" presStyleIdx="5" presStyleCnt="11">
        <dgm:presLayoutVars>
          <dgm:bulletEnabled val="1"/>
        </dgm:presLayoutVars>
      </dgm:prSet>
      <dgm:spPr/>
    </dgm:pt>
    <dgm:pt modelId="{F9CFCDBE-0A27-40A6-AEF4-3BE5ECA1534B}" type="pres">
      <dgm:prSet presAssocID="{CDA32D65-0335-4E59-81E2-FB559CBB4F17}" presName="sibTrans" presStyleCnt="0"/>
      <dgm:spPr/>
    </dgm:pt>
    <dgm:pt modelId="{38BB8339-EA45-4C3A-9735-3A338E71F50B}" type="pres">
      <dgm:prSet presAssocID="{F56DA08F-D1B4-4158-A93D-BA6189D13C62}" presName="node" presStyleLbl="node1" presStyleIdx="6" presStyleCnt="11">
        <dgm:presLayoutVars>
          <dgm:bulletEnabled val="1"/>
        </dgm:presLayoutVars>
      </dgm:prSet>
      <dgm:spPr/>
    </dgm:pt>
    <dgm:pt modelId="{DE4C193E-EF77-4C05-935A-069293243E06}" type="pres">
      <dgm:prSet presAssocID="{69BAC5AD-E0FA-46AF-ABF3-7C89055B361B}" presName="sibTrans" presStyleCnt="0"/>
      <dgm:spPr/>
    </dgm:pt>
    <dgm:pt modelId="{8766429A-E5A7-489A-BDB0-FDAD22B3FE11}" type="pres">
      <dgm:prSet presAssocID="{F396D682-26DB-4487-8E09-256673CA854D}" presName="node" presStyleLbl="node1" presStyleIdx="7" presStyleCnt="11">
        <dgm:presLayoutVars>
          <dgm:bulletEnabled val="1"/>
        </dgm:presLayoutVars>
      </dgm:prSet>
      <dgm:spPr/>
    </dgm:pt>
    <dgm:pt modelId="{4F169777-33B9-4EAA-83B3-3D6BBA5BA22B}" type="pres">
      <dgm:prSet presAssocID="{6605705F-A30C-49E1-86A1-8EF96C5DC34C}" presName="sibTrans" presStyleCnt="0"/>
      <dgm:spPr/>
    </dgm:pt>
    <dgm:pt modelId="{67334E9E-FD0C-4691-9724-77FB9072B3F8}" type="pres">
      <dgm:prSet presAssocID="{557250EA-3741-4EA3-8102-A71BAFA60A34}" presName="node" presStyleLbl="node1" presStyleIdx="8" presStyleCnt="11">
        <dgm:presLayoutVars>
          <dgm:bulletEnabled val="1"/>
        </dgm:presLayoutVars>
      </dgm:prSet>
      <dgm:spPr/>
    </dgm:pt>
    <dgm:pt modelId="{B967DE98-77C4-47C9-B453-5174128CFE3D}" type="pres">
      <dgm:prSet presAssocID="{CA9ACC9D-1A63-4752-9B36-001839D965DC}" presName="sibTrans" presStyleCnt="0"/>
      <dgm:spPr/>
    </dgm:pt>
    <dgm:pt modelId="{90090347-E10F-4D31-888F-B7015F72A14C}" type="pres">
      <dgm:prSet presAssocID="{CD1EFECA-D009-42C0-A86F-C31C6AE0E146}" presName="node" presStyleLbl="node1" presStyleIdx="9" presStyleCnt="11">
        <dgm:presLayoutVars>
          <dgm:bulletEnabled val="1"/>
        </dgm:presLayoutVars>
      </dgm:prSet>
      <dgm:spPr/>
    </dgm:pt>
    <dgm:pt modelId="{5AB029F2-C871-41F3-BC28-21FC47A1306B}" type="pres">
      <dgm:prSet presAssocID="{E43C8A23-41EF-4FF8-B9F1-E772C8A39B43}" presName="sibTrans" presStyleCnt="0"/>
      <dgm:spPr/>
    </dgm:pt>
    <dgm:pt modelId="{765336F6-D722-4D3E-BB20-87D4DC30233A}" type="pres">
      <dgm:prSet presAssocID="{781462F4-7E4E-46E0-963B-532AED657846}" presName="node" presStyleLbl="node1" presStyleIdx="10" presStyleCnt="11">
        <dgm:presLayoutVars>
          <dgm:bulletEnabled val="1"/>
        </dgm:presLayoutVars>
      </dgm:prSet>
      <dgm:spPr/>
    </dgm:pt>
  </dgm:ptLst>
  <dgm:cxnLst>
    <dgm:cxn modelId="{EF52B114-2D22-4CC2-8AB8-A5359A769F6A}" srcId="{AC51B5ED-C423-498F-A21E-047A0AFF820F}" destId="{557250EA-3741-4EA3-8102-A71BAFA60A34}" srcOrd="8" destOrd="0" parTransId="{6A2F3832-8ADE-4A79-83A2-361B7285F7C0}" sibTransId="{CA9ACC9D-1A63-4752-9B36-001839D965DC}"/>
    <dgm:cxn modelId="{8D66761F-D7EA-4639-820E-B4F8E39D5CC2}" type="presOf" srcId="{CD1EFECA-D009-42C0-A86F-C31C6AE0E146}" destId="{90090347-E10F-4D31-888F-B7015F72A14C}" srcOrd="0" destOrd="0" presId="urn:microsoft.com/office/officeart/2005/8/layout/default"/>
    <dgm:cxn modelId="{4DF31232-AAA9-4F4F-896D-BCAF01F055FF}" srcId="{AC51B5ED-C423-498F-A21E-047A0AFF820F}" destId="{F56DA08F-D1B4-4158-A93D-BA6189D13C62}" srcOrd="6" destOrd="0" parTransId="{E4BC0E20-9D41-4723-A15D-525849F00FD5}" sibTransId="{69BAC5AD-E0FA-46AF-ABF3-7C89055B361B}"/>
    <dgm:cxn modelId="{5E4B7C38-74B1-47D9-AC9B-5F16C9E43BAD}" type="presOf" srcId="{54B3F2D7-E0CA-445E-B90B-35CF13FD88DD}" destId="{F795F035-D363-402A-AA1B-DCD3DCC6ECFB}" srcOrd="0" destOrd="0" presId="urn:microsoft.com/office/officeart/2005/8/layout/default"/>
    <dgm:cxn modelId="{74128C5B-2DDA-4E8A-91F2-A034C21F5AA4}" srcId="{AC51B5ED-C423-498F-A21E-047A0AFF820F}" destId="{781462F4-7E4E-46E0-963B-532AED657846}" srcOrd="10" destOrd="0" parTransId="{5D873ACD-520A-4984-B25D-3EEE17EA3177}" sibTransId="{A4A42B32-6666-411A-AABA-50EBF09689E3}"/>
    <dgm:cxn modelId="{2E8ADD5B-3E83-49B5-9121-AC1D5F957431}" type="presOf" srcId="{C0A93555-C1BE-4F26-ADCC-85B8D1D2A34A}" destId="{7EF1E4A6-2DB8-489D-88B2-F54B6DE31166}" srcOrd="0" destOrd="0" presId="urn:microsoft.com/office/officeart/2005/8/layout/default"/>
    <dgm:cxn modelId="{27A0B746-0068-41C4-B6EF-661AC8383026}" type="presOf" srcId="{781462F4-7E4E-46E0-963B-532AED657846}" destId="{765336F6-D722-4D3E-BB20-87D4DC30233A}" srcOrd="0" destOrd="0" presId="urn:microsoft.com/office/officeart/2005/8/layout/default"/>
    <dgm:cxn modelId="{30C0BD49-31C4-4C2D-99CC-7EA3A9478419}" type="presOf" srcId="{F396D682-26DB-4487-8E09-256673CA854D}" destId="{8766429A-E5A7-489A-BDB0-FDAD22B3FE11}" srcOrd="0" destOrd="0" presId="urn:microsoft.com/office/officeart/2005/8/layout/default"/>
    <dgm:cxn modelId="{2FFF006D-E04E-4630-BE74-C5C5E614C9CB}" srcId="{AC51B5ED-C423-498F-A21E-047A0AFF820F}" destId="{39D1CD31-D99B-489F-BBAC-61C0CBC8B41B}" srcOrd="3" destOrd="0" parTransId="{A8B2F727-F06E-418C-ABDF-5E0E9F33F3FF}" sibTransId="{7E56F530-32C1-4EF7-9BF2-82B80E475409}"/>
    <dgm:cxn modelId="{B45C2F6D-4453-4337-ACC0-D0E28E6E7D76}" srcId="{AC51B5ED-C423-498F-A21E-047A0AFF820F}" destId="{72BAA2E3-436E-4D1C-BEAC-3B13A01BEADD}" srcOrd="2" destOrd="0" parTransId="{83FA6533-836D-49A0-BC52-BA55B9156E37}" sibTransId="{46ADAA22-917C-4E81-A947-7EC059ED6388}"/>
    <dgm:cxn modelId="{84511A57-A31D-4C67-B434-279C1DB77823}" type="presOf" srcId="{AC51B5ED-C423-498F-A21E-047A0AFF820F}" destId="{E67E2A49-987F-4971-AACA-2815CB9A8C55}" srcOrd="0" destOrd="0" presId="urn:microsoft.com/office/officeart/2005/8/layout/default"/>
    <dgm:cxn modelId="{F585BF7C-8EDF-47FA-BE42-99F2566C4FA0}" srcId="{AC51B5ED-C423-498F-A21E-047A0AFF820F}" destId="{C0A93555-C1BE-4F26-ADCC-85B8D1D2A34A}" srcOrd="5" destOrd="0" parTransId="{649DDFE0-961C-4749-95FC-B734872E5DE0}" sibTransId="{CDA32D65-0335-4E59-81E2-FB559CBB4F17}"/>
    <dgm:cxn modelId="{E7A06F98-322C-43AC-9368-B221C8193EF0}" srcId="{AC51B5ED-C423-498F-A21E-047A0AFF820F}" destId="{CD1EFECA-D009-42C0-A86F-C31C6AE0E146}" srcOrd="9" destOrd="0" parTransId="{F2D95A3D-B51B-45EA-A2E0-40CBA3B2E549}" sibTransId="{E43C8A23-41EF-4FF8-B9F1-E772C8A39B43}"/>
    <dgm:cxn modelId="{6D7BD498-B24A-4F95-858B-C8F1FE61481E}" srcId="{AC51B5ED-C423-498F-A21E-047A0AFF820F}" destId="{54B3F2D7-E0CA-445E-B90B-35CF13FD88DD}" srcOrd="1" destOrd="0" parTransId="{272A340C-5E27-40CA-A5B0-5D7CE087B784}" sibTransId="{D66B8A16-ABBE-426E-9DAE-F805014764C8}"/>
    <dgm:cxn modelId="{F153B2A2-246A-4F89-B5B1-D962E0D84EDD}" type="presOf" srcId="{72BAA2E3-436E-4D1C-BEAC-3B13A01BEADD}" destId="{F758F5B0-4896-4EC9-9C88-44C09E0592F9}" srcOrd="0" destOrd="0" presId="urn:microsoft.com/office/officeart/2005/8/layout/default"/>
    <dgm:cxn modelId="{8BE781A4-D7B3-4F21-A90D-6B6CCA5B3AC7}" srcId="{AC51B5ED-C423-498F-A21E-047A0AFF820F}" destId="{F396D682-26DB-4487-8E09-256673CA854D}" srcOrd="7" destOrd="0" parTransId="{94559F95-41A9-4426-BCC5-D3F4258A695E}" sibTransId="{6605705F-A30C-49E1-86A1-8EF96C5DC34C}"/>
    <dgm:cxn modelId="{20F72BC2-F64B-424C-A28B-3CBF307BD681}" type="presOf" srcId="{988BD4D9-9253-411E-B49F-5178291098C7}" destId="{109272A5-FA28-4ACD-8FF7-C8D297E0C651}" srcOrd="0" destOrd="0" presId="urn:microsoft.com/office/officeart/2005/8/layout/default"/>
    <dgm:cxn modelId="{42D526C9-8DD7-4A1A-A40B-ADD3BED8F21C}" type="presOf" srcId="{793B93F8-CA5E-4FA6-A77D-EEE2457BB3D6}" destId="{E7E258D7-9EA7-4CE1-910E-3D95CFF45370}" srcOrd="0" destOrd="0" presId="urn:microsoft.com/office/officeart/2005/8/layout/default"/>
    <dgm:cxn modelId="{63B12FD7-ABE3-4535-B8ED-7EA9D9AB42F4}" type="presOf" srcId="{557250EA-3741-4EA3-8102-A71BAFA60A34}" destId="{67334E9E-FD0C-4691-9724-77FB9072B3F8}" srcOrd="0" destOrd="0" presId="urn:microsoft.com/office/officeart/2005/8/layout/default"/>
    <dgm:cxn modelId="{7A3E8BD8-F3DF-4EB6-BFE6-5919BD2AF493}" srcId="{AC51B5ED-C423-498F-A21E-047A0AFF820F}" destId="{988BD4D9-9253-411E-B49F-5178291098C7}" srcOrd="4" destOrd="0" parTransId="{D769FB63-EBF1-4AE9-A245-B6AE46649547}" sibTransId="{49A677CA-F993-478E-A63A-FA08867C825A}"/>
    <dgm:cxn modelId="{655FA4DE-0EC6-4332-826B-28E701F33D59}" type="presOf" srcId="{F56DA08F-D1B4-4158-A93D-BA6189D13C62}" destId="{38BB8339-EA45-4C3A-9735-3A338E71F50B}" srcOrd="0" destOrd="0" presId="urn:microsoft.com/office/officeart/2005/8/layout/default"/>
    <dgm:cxn modelId="{2FF0E8F6-73BF-48B0-826D-BED9B72F9674}" srcId="{AC51B5ED-C423-498F-A21E-047A0AFF820F}" destId="{793B93F8-CA5E-4FA6-A77D-EEE2457BB3D6}" srcOrd="0" destOrd="0" parTransId="{15659867-D3DF-4D29-89E6-6EFDF24DF19A}" sibTransId="{BBAEC7AB-566E-4D75-88D1-313A4C846087}"/>
    <dgm:cxn modelId="{6C6ED2FF-AE89-45EB-8BA2-AD57C31ECB87}" type="presOf" srcId="{39D1CD31-D99B-489F-BBAC-61C0CBC8B41B}" destId="{B4C037E5-2121-41F0-91FF-A8BA63BF5CA1}" srcOrd="0" destOrd="0" presId="urn:microsoft.com/office/officeart/2005/8/layout/default"/>
    <dgm:cxn modelId="{41895921-5BBA-424E-B106-6C15B6E52ACE}" type="presParOf" srcId="{E67E2A49-987F-4971-AACA-2815CB9A8C55}" destId="{E7E258D7-9EA7-4CE1-910E-3D95CFF45370}" srcOrd="0" destOrd="0" presId="urn:microsoft.com/office/officeart/2005/8/layout/default"/>
    <dgm:cxn modelId="{386AF3AD-8CD7-4D7F-941D-78EBFF9042B1}" type="presParOf" srcId="{E67E2A49-987F-4971-AACA-2815CB9A8C55}" destId="{A1B03020-5DCD-451E-9646-D9D46362D462}" srcOrd="1" destOrd="0" presId="urn:microsoft.com/office/officeart/2005/8/layout/default"/>
    <dgm:cxn modelId="{FD3DBACA-F669-4E0F-9E65-58D91D3D1080}" type="presParOf" srcId="{E67E2A49-987F-4971-AACA-2815CB9A8C55}" destId="{F795F035-D363-402A-AA1B-DCD3DCC6ECFB}" srcOrd="2" destOrd="0" presId="urn:microsoft.com/office/officeart/2005/8/layout/default"/>
    <dgm:cxn modelId="{929AAA46-39BA-4FB2-875A-50BFEFAF40A0}" type="presParOf" srcId="{E67E2A49-987F-4971-AACA-2815CB9A8C55}" destId="{B5D0668D-CA52-4961-ABAF-4E0D824F02A7}" srcOrd="3" destOrd="0" presId="urn:microsoft.com/office/officeart/2005/8/layout/default"/>
    <dgm:cxn modelId="{C0EC44CC-3C1B-4A55-B65A-BBD5118D8855}" type="presParOf" srcId="{E67E2A49-987F-4971-AACA-2815CB9A8C55}" destId="{F758F5B0-4896-4EC9-9C88-44C09E0592F9}" srcOrd="4" destOrd="0" presId="urn:microsoft.com/office/officeart/2005/8/layout/default"/>
    <dgm:cxn modelId="{D399BD9A-E4B5-4701-BA4D-CB657A4E5707}" type="presParOf" srcId="{E67E2A49-987F-4971-AACA-2815CB9A8C55}" destId="{A30A1583-3AE8-4FD2-ABAF-934A41B176F4}" srcOrd="5" destOrd="0" presId="urn:microsoft.com/office/officeart/2005/8/layout/default"/>
    <dgm:cxn modelId="{81B21A67-3543-4C7A-A7F3-1F4912506BA2}" type="presParOf" srcId="{E67E2A49-987F-4971-AACA-2815CB9A8C55}" destId="{B4C037E5-2121-41F0-91FF-A8BA63BF5CA1}" srcOrd="6" destOrd="0" presId="urn:microsoft.com/office/officeart/2005/8/layout/default"/>
    <dgm:cxn modelId="{31266A89-B1B6-4F82-8FBD-27BD551F54A0}" type="presParOf" srcId="{E67E2A49-987F-4971-AACA-2815CB9A8C55}" destId="{9072D20C-6FF4-42C6-862A-BA0F439FDDFE}" srcOrd="7" destOrd="0" presId="urn:microsoft.com/office/officeart/2005/8/layout/default"/>
    <dgm:cxn modelId="{DF93799F-77CD-43E9-9601-6E24E8196ECE}" type="presParOf" srcId="{E67E2A49-987F-4971-AACA-2815CB9A8C55}" destId="{109272A5-FA28-4ACD-8FF7-C8D297E0C651}" srcOrd="8" destOrd="0" presId="urn:microsoft.com/office/officeart/2005/8/layout/default"/>
    <dgm:cxn modelId="{CD234493-0651-4406-8C58-BF9BCDCBF6B8}" type="presParOf" srcId="{E67E2A49-987F-4971-AACA-2815CB9A8C55}" destId="{DF1A550A-4E78-4E2A-B524-E54A6E0840E7}" srcOrd="9" destOrd="0" presId="urn:microsoft.com/office/officeart/2005/8/layout/default"/>
    <dgm:cxn modelId="{4D7DED67-9EED-4F65-8F3C-BCB2C7AB1B78}" type="presParOf" srcId="{E67E2A49-987F-4971-AACA-2815CB9A8C55}" destId="{7EF1E4A6-2DB8-489D-88B2-F54B6DE31166}" srcOrd="10" destOrd="0" presId="urn:microsoft.com/office/officeart/2005/8/layout/default"/>
    <dgm:cxn modelId="{C232F27F-45D2-4E40-B34A-1015E84112E1}" type="presParOf" srcId="{E67E2A49-987F-4971-AACA-2815CB9A8C55}" destId="{F9CFCDBE-0A27-40A6-AEF4-3BE5ECA1534B}" srcOrd="11" destOrd="0" presId="urn:microsoft.com/office/officeart/2005/8/layout/default"/>
    <dgm:cxn modelId="{CEDD3001-3870-44F9-BEB9-EFAA80B6B324}" type="presParOf" srcId="{E67E2A49-987F-4971-AACA-2815CB9A8C55}" destId="{38BB8339-EA45-4C3A-9735-3A338E71F50B}" srcOrd="12" destOrd="0" presId="urn:microsoft.com/office/officeart/2005/8/layout/default"/>
    <dgm:cxn modelId="{D2AAEAEE-3937-499C-A239-F283DCAF3CE1}" type="presParOf" srcId="{E67E2A49-987F-4971-AACA-2815CB9A8C55}" destId="{DE4C193E-EF77-4C05-935A-069293243E06}" srcOrd="13" destOrd="0" presId="urn:microsoft.com/office/officeart/2005/8/layout/default"/>
    <dgm:cxn modelId="{32DDD333-3427-49B5-AD01-531582E47FB9}" type="presParOf" srcId="{E67E2A49-987F-4971-AACA-2815CB9A8C55}" destId="{8766429A-E5A7-489A-BDB0-FDAD22B3FE11}" srcOrd="14" destOrd="0" presId="urn:microsoft.com/office/officeart/2005/8/layout/default"/>
    <dgm:cxn modelId="{E8DFECB9-48BA-4D5A-AFD6-FA472013D197}" type="presParOf" srcId="{E67E2A49-987F-4971-AACA-2815CB9A8C55}" destId="{4F169777-33B9-4EAA-83B3-3D6BBA5BA22B}" srcOrd="15" destOrd="0" presId="urn:microsoft.com/office/officeart/2005/8/layout/default"/>
    <dgm:cxn modelId="{0E28109E-3580-4BDA-8E5D-261537098BA8}" type="presParOf" srcId="{E67E2A49-987F-4971-AACA-2815CB9A8C55}" destId="{67334E9E-FD0C-4691-9724-77FB9072B3F8}" srcOrd="16" destOrd="0" presId="urn:microsoft.com/office/officeart/2005/8/layout/default"/>
    <dgm:cxn modelId="{773A2712-286C-47EE-AD9C-EF9A59C3ACA2}" type="presParOf" srcId="{E67E2A49-987F-4971-AACA-2815CB9A8C55}" destId="{B967DE98-77C4-47C9-B453-5174128CFE3D}" srcOrd="17" destOrd="0" presId="urn:microsoft.com/office/officeart/2005/8/layout/default"/>
    <dgm:cxn modelId="{8B6E5478-6B83-4485-BED0-924F221ACBA0}" type="presParOf" srcId="{E67E2A49-987F-4971-AACA-2815CB9A8C55}" destId="{90090347-E10F-4D31-888F-B7015F72A14C}" srcOrd="18" destOrd="0" presId="urn:microsoft.com/office/officeart/2005/8/layout/default"/>
    <dgm:cxn modelId="{EF940A92-D1C9-4365-9004-3AB8525B6414}" type="presParOf" srcId="{E67E2A49-987F-4971-AACA-2815CB9A8C55}" destId="{5AB029F2-C871-41F3-BC28-21FC47A1306B}" srcOrd="19" destOrd="0" presId="urn:microsoft.com/office/officeart/2005/8/layout/default"/>
    <dgm:cxn modelId="{BA7EC0E8-43E2-4D09-96C4-83CE4BC3EAF7}" type="presParOf" srcId="{E67E2A49-987F-4971-AACA-2815CB9A8C55}" destId="{765336F6-D722-4D3E-BB20-87D4DC30233A}"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BA65E2-382B-4E2C-BB92-8F0DAB0BAC5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B173B97-1EE8-4BA4-9524-78739A1CEFBD}">
      <dgm:prSet/>
      <dgm:spPr/>
      <dgm:t>
        <a:bodyPr/>
        <a:lstStyle/>
        <a:p>
          <a:r>
            <a:rPr lang="en-US"/>
            <a:t>Valuation base cannot be only because an innovation is excellent or extremely new to the market</a:t>
          </a:r>
        </a:p>
      </dgm:t>
    </dgm:pt>
    <dgm:pt modelId="{56F343C0-8936-4014-BD9D-EC6EC3E134A0}" type="parTrans" cxnId="{90648E12-44E2-4A26-A36B-0B2B4D5DE270}">
      <dgm:prSet/>
      <dgm:spPr/>
      <dgm:t>
        <a:bodyPr/>
        <a:lstStyle/>
        <a:p>
          <a:endParaRPr lang="en-US"/>
        </a:p>
      </dgm:t>
    </dgm:pt>
    <dgm:pt modelId="{AA18DC21-7F54-41E1-BED8-1B811B4D93CF}" type="sibTrans" cxnId="{90648E12-44E2-4A26-A36B-0B2B4D5DE270}">
      <dgm:prSet/>
      <dgm:spPr/>
      <dgm:t>
        <a:bodyPr/>
        <a:lstStyle/>
        <a:p>
          <a:endParaRPr lang="en-US"/>
        </a:p>
      </dgm:t>
    </dgm:pt>
    <dgm:pt modelId="{85E46780-5125-48E6-A25E-6E08CFDE20AA}">
      <dgm:prSet/>
      <dgm:spPr/>
      <dgm:t>
        <a:bodyPr/>
        <a:lstStyle/>
        <a:p>
          <a:r>
            <a:rPr lang="en-US"/>
            <a:t>Zerodha was pioneer in online trading low cost/easy to operate and open. Took a lot of tech to built up</a:t>
          </a:r>
        </a:p>
      </dgm:t>
    </dgm:pt>
    <dgm:pt modelId="{3AD9D1E7-6CDE-40E4-9D67-3643CCC4685F}" type="parTrans" cxnId="{7C3D2145-25D0-4475-A184-67A7375D9A70}">
      <dgm:prSet/>
      <dgm:spPr/>
      <dgm:t>
        <a:bodyPr/>
        <a:lstStyle/>
        <a:p>
          <a:endParaRPr lang="en-US"/>
        </a:p>
      </dgm:t>
    </dgm:pt>
    <dgm:pt modelId="{D8340D42-6919-4FCC-9F4D-65C5B8B40937}" type="sibTrans" cxnId="{7C3D2145-25D0-4475-A184-67A7375D9A70}">
      <dgm:prSet/>
      <dgm:spPr/>
      <dgm:t>
        <a:bodyPr/>
        <a:lstStyle/>
        <a:p>
          <a:endParaRPr lang="en-US"/>
        </a:p>
      </dgm:t>
    </dgm:pt>
    <dgm:pt modelId="{01104C1C-70B6-47EC-A7D1-96036533E7AE}">
      <dgm:prSet/>
      <dgm:spPr/>
      <dgm:t>
        <a:bodyPr/>
        <a:lstStyle/>
        <a:p>
          <a:r>
            <a:rPr lang="en-US"/>
            <a:t>Due to heavy demand groww and upstox based on similar model made a killing. Isnt it smart to invest in upstox copying an already successful business model?</a:t>
          </a:r>
        </a:p>
      </dgm:t>
    </dgm:pt>
    <dgm:pt modelId="{B3F5ECED-86F1-40CA-B460-3493EADFEEAC}" type="parTrans" cxnId="{1E5C90EA-DA0D-4281-909B-8D444828C992}">
      <dgm:prSet/>
      <dgm:spPr/>
      <dgm:t>
        <a:bodyPr/>
        <a:lstStyle/>
        <a:p>
          <a:endParaRPr lang="en-US"/>
        </a:p>
      </dgm:t>
    </dgm:pt>
    <dgm:pt modelId="{28EFF207-5314-487B-973B-606244280184}" type="sibTrans" cxnId="{1E5C90EA-DA0D-4281-909B-8D444828C992}">
      <dgm:prSet/>
      <dgm:spPr/>
      <dgm:t>
        <a:bodyPr/>
        <a:lstStyle/>
        <a:p>
          <a:endParaRPr lang="en-US"/>
        </a:p>
      </dgm:t>
    </dgm:pt>
    <dgm:pt modelId="{820B7295-9B5E-4E07-BC97-E80C62EA5C14}">
      <dgm:prSet/>
      <dgm:spPr/>
      <dgm:t>
        <a:bodyPr/>
        <a:lstStyle/>
        <a:p>
          <a:r>
            <a:rPr lang="en-US"/>
            <a:t>Bharatpe replicates the stores where paytm / gpay where already in system</a:t>
          </a:r>
        </a:p>
      </dgm:t>
    </dgm:pt>
    <dgm:pt modelId="{CB4011B2-28B3-454A-93B8-5CF3744C7E4A}" type="parTrans" cxnId="{1C872CFC-B196-434F-9003-A1216747EAFA}">
      <dgm:prSet/>
      <dgm:spPr/>
      <dgm:t>
        <a:bodyPr/>
        <a:lstStyle/>
        <a:p>
          <a:endParaRPr lang="en-US"/>
        </a:p>
      </dgm:t>
    </dgm:pt>
    <dgm:pt modelId="{EB25A61C-A548-46BE-9BB6-D601EC694178}" type="sibTrans" cxnId="{1C872CFC-B196-434F-9003-A1216747EAFA}">
      <dgm:prSet/>
      <dgm:spPr/>
      <dgm:t>
        <a:bodyPr/>
        <a:lstStyle/>
        <a:p>
          <a:endParaRPr lang="en-US"/>
        </a:p>
      </dgm:t>
    </dgm:pt>
    <dgm:pt modelId="{70179B03-D6D7-49D2-BDA2-5FDB134F7AF5}" type="pres">
      <dgm:prSet presAssocID="{C9BA65E2-382B-4E2C-BB92-8F0DAB0BAC5E}" presName="vert0" presStyleCnt="0">
        <dgm:presLayoutVars>
          <dgm:dir/>
          <dgm:animOne val="branch"/>
          <dgm:animLvl val="lvl"/>
        </dgm:presLayoutVars>
      </dgm:prSet>
      <dgm:spPr/>
    </dgm:pt>
    <dgm:pt modelId="{06D3BB7D-F72B-455F-AF7C-963324171271}" type="pres">
      <dgm:prSet presAssocID="{6B173B97-1EE8-4BA4-9524-78739A1CEFBD}" presName="thickLine" presStyleLbl="alignNode1" presStyleIdx="0" presStyleCnt="4"/>
      <dgm:spPr/>
    </dgm:pt>
    <dgm:pt modelId="{00C5B386-8A22-4B98-8F99-47ED838A5533}" type="pres">
      <dgm:prSet presAssocID="{6B173B97-1EE8-4BA4-9524-78739A1CEFBD}" presName="horz1" presStyleCnt="0"/>
      <dgm:spPr/>
    </dgm:pt>
    <dgm:pt modelId="{1A7B8098-55E4-4A76-925D-4A047A10EE6E}" type="pres">
      <dgm:prSet presAssocID="{6B173B97-1EE8-4BA4-9524-78739A1CEFBD}" presName="tx1" presStyleLbl="revTx" presStyleIdx="0" presStyleCnt="4"/>
      <dgm:spPr/>
    </dgm:pt>
    <dgm:pt modelId="{42AF9D88-7085-42B8-8D18-99F2D440B4D1}" type="pres">
      <dgm:prSet presAssocID="{6B173B97-1EE8-4BA4-9524-78739A1CEFBD}" presName="vert1" presStyleCnt="0"/>
      <dgm:spPr/>
    </dgm:pt>
    <dgm:pt modelId="{2504BB6E-3C1A-4108-AF51-8FDFA35A6444}" type="pres">
      <dgm:prSet presAssocID="{85E46780-5125-48E6-A25E-6E08CFDE20AA}" presName="thickLine" presStyleLbl="alignNode1" presStyleIdx="1" presStyleCnt="4"/>
      <dgm:spPr/>
    </dgm:pt>
    <dgm:pt modelId="{54DB6AE3-A874-41E4-97F2-FB9A37C3D97A}" type="pres">
      <dgm:prSet presAssocID="{85E46780-5125-48E6-A25E-6E08CFDE20AA}" presName="horz1" presStyleCnt="0"/>
      <dgm:spPr/>
    </dgm:pt>
    <dgm:pt modelId="{99E70F25-DEF6-447F-8CBE-6F771CF91684}" type="pres">
      <dgm:prSet presAssocID="{85E46780-5125-48E6-A25E-6E08CFDE20AA}" presName="tx1" presStyleLbl="revTx" presStyleIdx="1" presStyleCnt="4"/>
      <dgm:spPr/>
    </dgm:pt>
    <dgm:pt modelId="{0695084A-999E-4CAF-878D-537269C3C154}" type="pres">
      <dgm:prSet presAssocID="{85E46780-5125-48E6-A25E-6E08CFDE20AA}" presName="vert1" presStyleCnt="0"/>
      <dgm:spPr/>
    </dgm:pt>
    <dgm:pt modelId="{1D771F89-C6EA-46EE-A48B-C4E70FD40B67}" type="pres">
      <dgm:prSet presAssocID="{01104C1C-70B6-47EC-A7D1-96036533E7AE}" presName="thickLine" presStyleLbl="alignNode1" presStyleIdx="2" presStyleCnt="4"/>
      <dgm:spPr/>
    </dgm:pt>
    <dgm:pt modelId="{05EBB5D7-D5C0-4B78-BAA3-B23FB6829E4A}" type="pres">
      <dgm:prSet presAssocID="{01104C1C-70B6-47EC-A7D1-96036533E7AE}" presName="horz1" presStyleCnt="0"/>
      <dgm:spPr/>
    </dgm:pt>
    <dgm:pt modelId="{2104CFB6-F7EB-4C74-8ABA-F8BC2FCE8DC8}" type="pres">
      <dgm:prSet presAssocID="{01104C1C-70B6-47EC-A7D1-96036533E7AE}" presName="tx1" presStyleLbl="revTx" presStyleIdx="2" presStyleCnt="4"/>
      <dgm:spPr/>
    </dgm:pt>
    <dgm:pt modelId="{F74B0570-53C6-48D7-9359-2CA9EDE00916}" type="pres">
      <dgm:prSet presAssocID="{01104C1C-70B6-47EC-A7D1-96036533E7AE}" presName="vert1" presStyleCnt="0"/>
      <dgm:spPr/>
    </dgm:pt>
    <dgm:pt modelId="{78E4AA19-1B5E-4A8E-B599-B5BEBB9395BA}" type="pres">
      <dgm:prSet presAssocID="{820B7295-9B5E-4E07-BC97-E80C62EA5C14}" presName="thickLine" presStyleLbl="alignNode1" presStyleIdx="3" presStyleCnt="4"/>
      <dgm:spPr/>
    </dgm:pt>
    <dgm:pt modelId="{CD4E47BB-86D7-497B-90ED-90FF384D6DB4}" type="pres">
      <dgm:prSet presAssocID="{820B7295-9B5E-4E07-BC97-E80C62EA5C14}" presName="horz1" presStyleCnt="0"/>
      <dgm:spPr/>
    </dgm:pt>
    <dgm:pt modelId="{4C19FE33-6FD1-401B-814E-959613CDCF1C}" type="pres">
      <dgm:prSet presAssocID="{820B7295-9B5E-4E07-BC97-E80C62EA5C14}" presName="tx1" presStyleLbl="revTx" presStyleIdx="3" presStyleCnt="4"/>
      <dgm:spPr/>
    </dgm:pt>
    <dgm:pt modelId="{2D67904F-2F98-4DAE-B335-7639D80D6446}" type="pres">
      <dgm:prSet presAssocID="{820B7295-9B5E-4E07-BC97-E80C62EA5C14}" presName="vert1" presStyleCnt="0"/>
      <dgm:spPr/>
    </dgm:pt>
  </dgm:ptLst>
  <dgm:cxnLst>
    <dgm:cxn modelId="{90648E12-44E2-4A26-A36B-0B2B4D5DE270}" srcId="{C9BA65E2-382B-4E2C-BB92-8F0DAB0BAC5E}" destId="{6B173B97-1EE8-4BA4-9524-78739A1CEFBD}" srcOrd="0" destOrd="0" parTransId="{56F343C0-8936-4014-BD9D-EC6EC3E134A0}" sibTransId="{AA18DC21-7F54-41E1-BED8-1B811B4D93CF}"/>
    <dgm:cxn modelId="{F1C98C31-1E4B-4751-A244-CD0889A4AA34}" type="presOf" srcId="{C9BA65E2-382B-4E2C-BB92-8F0DAB0BAC5E}" destId="{70179B03-D6D7-49D2-BDA2-5FDB134F7AF5}" srcOrd="0" destOrd="0" presId="urn:microsoft.com/office/officeart/2008/layout/LinedList"/>
    <dgm:cxn modelId="{7C3D2145-25D0-4475-A184-67A7375D9A70}" srcId="{C9BA65E2-382B-4E2C-BB92-8F0DAB0BAC5E}" destId="{85E46780-5125-48E6-A25E-6E08CFDE20AA}" srcOrd="1" destOrd="0" parTransId="{3AD9D1E7-6CDE-40E4-9D67-3643CCC4685F}" sibTransId="{D8340D42-6919-4FCC-9F4D-65C5B8B40937}"/>
    <dgm:cxn modelId="{3ABF647E-E166-4BFF-BBE6-0757E3613F4A}" type="presOf" srcId="{820B7295-9B5E-4E07-BC97-E80C62EA5C14}" destId="{4C19FE33-6FD1-401B-814E-959613CDCF1C}" srcOrd="0" destOrd="0" presId="urn:microsoft.com/office/officeart/2008/layout/LinedList"/>
    <dgm:cxn modelId="{C1878790-441B-41D5-9205-0C3F24DA75D1}" type="presOf" srcId="{85E46780-5125-48E6-A25E-6E08CFDE20AA}" destId="{99E70F25-DEF6-447F-8CBE-6F771CF91684}" srcOrd="0" destOrd="0" presId="urn:microsoft.com/office/officeart/2008/layout/LinedList"/>
    <dgm:cxn modelId="{69125EB8-3BBB-4591-8DB2-1B406678F291}" type="presOf" srcId="{01104C1C-70B6-47EC-A7D1-96036533E7AE}" destId="{2104CFB6-F7EB-4C74-8ABA-F8BC2FCE8DC8}" srcOrd="0" destOrd="0" presId="urn:microsoft.com/office/officeart/2008/layout/LinedList"/>
    <dgm:cxn modelId="{1E5C90EA-DA0D-4281-909B-8D444828C992}" srcId="{C9BA65E2-382B-4E2C-BB92-8F0DAB0BAC5E}" destId="{01104C1C-70B6-47EC-A7D1-96036533E7AE}" srcOrd="2" destOrd="0" parTransId="{B3F5ECED-86F1-40CA-B460-3493EADFEEAC}" sibTransId="{28EFF207-5314-487B-973B-606244280184}"/>
    <dgm:cxn modelId="{6C0C94F9-4042-44BA-A002-D7ED994C06CF}" type="presOf" srcId="{6B173B97-1EE8-4BA4-9524-78739A1CEFBD}" destId="{1A7B8098-55E4-4A76-925D-4A047A10EE6E}" srcOrd="0" destOrd="0" presId="urn:microsoft.com/office/officeart/2008/layout/LinedList"/>
    <dgm:cxn modelId="{1C872CFC-B196-434F-9003-A1216747EAFA}" srcId="{C9BA65E2-382B-4E2C-BB92-8F0DAB0BAC5E}" destId="{820B7295-9B5E-4E07-BC97-E80C62EA5C14}" srcOrd="3" destOrd="0" parTransId="{CB4011B2-28B3-454A-93B8-5CF3744C7E4A}" sibTransId="{EB25A61C-A548-46BE-9BB6-D601EC694178}"/>
    <dgm:cxn modelId="{D93029F9-62FA-4E94-A67A-B173B2F8F958}" type="presParOf" srcId="{70179B03-D6D7-49D2-BDA2-5FDB134F7AF5}" destId="{06D3BB7D-F72B-455F-AF7C-963324171271}" srcOrd="0" destOrd="0" presId="urn:microsoft.com/office/officeart/2008/layout/LinedList"/>
    <dgm:cxn modelId="{5C7A5427-6B9B-499A-A958-1F792E42A990}" type="presParOf" srcId="{70179B03-D6D7-49D2-BDA2-5FDB134F7AF5}" destId="{00C5B386-8A22-4B98-8F99-47ED838A5533}" srcOrd="1" destOrd="0" presId="urn:microsoft.com/office/officeart/2008/layout/LinedList"/>
    <dgm:cxn modelId="{804125B6-9560-4432-928C-4E75CA9C5372}" type="presParOf" srcId="{00C5B386-8A22-4B98-8F99-47ED838A5533}" destId="{1A7B8098-55E4-4A76-925D-4A047A10EE6E}" srcOrd="0" destOrd="0" presId="urn:microsoft.com/office/officeart/2008/layout/LinedList"/>
    <dgm:cxn modelId="{3930E300-1538-48B8-B626-31051BF9BA9B}" type="presParOf" srcId="{00C5B386-8A22-4B98-8F99-47ED838A5533}" destId="{42AF9D88-7085-42B8-8D18-99F2D440B4D1}" srcOrd="1" destOrd="0" presId="urn:microsoft.com/office/officeart/2008/layout/LinedList"/>
    <dgm:cxn modelId="{ACBC8467-6478-4C54-87CE-2EDCF3600B79}" type="presParOf" srcId="{70179B03-D6D7-49D2-BDA2-5FDB134F7AF5}" destId="{2504BB6E-3C1A-4108-AF51-8FDFA35A6444}" srcOrd="2" destOrd="0" presId="urn:microsoft.com/office/officeart/2008/layout/LinedList"/>
    <dgm:cxn modelId="{D13ED9BB-8C63-4176-B30A-0C12C21EC8A5}" type="presParOf" srcId="{70179B03-D6D7-49D2-BDA2-5FDB134F7AF5}" destId="{54DB6AE3-A874-41E4-97F2-FB9A37C3D97A}" srcOrd="3" destOrd="0" presId="urn:microsoft.com/office/officeart/2008/layout/LinedList"/>
    <dgm:cxn modelId="{6FDB1998-2784-4789-AA8E-30B52BCB5C26}" type="presParOf" srcId="{54DB6AE3-A874-41E4-97F2-FB9A37C3D97A}" destId="{99E70F25-DEF6-447F-8CBE-6F771CF91684}" srcOrd="0" destOrd="0" presId="urn:microsoft.com/office/officeart/2008/layout/LinedList"/>
    <dgm:cxn modelId="{A8B178AF-5AC8-4712-8338-DEE00A605AA5}" type="presParOf" srcId="{54DB6AE3-A874-41E4-97F2-FB9A37C3D97A}" destId="{0695084A-999E-4CAF-878D-537269C3C154}" srcOrd="1" destOrd="0" presId="urn:microsoft.com/office/officeart/2008/layout/LinedList"/>
    <dgm:cxn modelId="{93B99A12-D451-44F6-8EB5-FC8E754A7435}" type="presParOf" srcId="{70179B03-D6D7-49D2-BDA2-5FDB134F7AF5}" destId="{1D771F89-C6EA-46EE-A48B-C4E70FD40B67}" srcOrd="4" destOrd="0" presId="urn:microsoft.com/office/officeart/2008/layout/LinedList"/>
    <dgm:cxn modelId="{001C47D9-07B7-4561-B86E-BBF8533E1705}" type="presParOf" srcId="{70179B03-D6D7-49D2-BDA2-5FDB134F7AF5}" destId="{05EBB5D7-D5C0-4B78-BAA3-B23FB6829E4A}" srcOrd="5" destOrd="0" presId="urn:microsoft.com/office/officeart/2008/layout/LinedList"/>
    <dgm:cxn modelId="{623A883D-21F0-440E-9F07-FADE9DF0E208}" type="presParOf" srcId="{05EBB5D7-D5C0-4B78-BAA3-B23FB6829E4A}" destId="{2104CFB6-F7EB-4C74-8ABA-F8BC2FCE8DC8}" srcOrd="0" destOrd="0" presId="urn:microsoft.com/office/officeart/2008/layout/LinedList"/>
    <dgm:cxn modelId="{83C2C5D4-F1E7-4319-B491-06F86E8AD3D9}" type="presParOf" srcId="{05EBB5D7-D5C0-4B78-BAA3-B23FB6829E4A}" destId="{F74B0570-53C6-48D7-9359-2CA9EDE00916}" srcOrd="1" destOrd="0" presId="urn:microsoft.com/office/officeart/2008/layout/LinedList"/>
    <dgm:cxn modelId="{4EAF8642-136F-4AAE-AF32-337D933D9704}" type="presParOf" srcId="{70179B03-D6D7-49D2-BDA2-5FDB134F7AF5}" destId="{78E4AA19-1B5E-4A8E-B599-B5BEBB9395BA}" srcOrd="6" destOrd="0" presId="urn:microsoft.com/office/officeart/2008/layout/LinedList"/>
    <dgm:cxn modelId="{21C13B1B-E2AB-4F28-8DF0-3254914FC045}" type="presParOf" srcId="{70179B03-D6D7-49D2-BDA2-5FDB134F7AF5}" destId="{CD4E47BB-86D7-497B-90ED-90FF384D6DB4}" srcOrd="7" destOrd="0" presId="urn:microsoft.com/office/officeart/2008/layout/LinedList"/>
    <dgm:cxn modelId="{C7399B7E-F856-4286-BA70-D1804A3E6842}" type="presParOf" srcId="{CD4E47BB-86D7-497B-90ED-90FF384D6DB4}" destId="{4C19FE33-6FD1-401B-814E-959613CDCF1C}" srcOrd="0" destOrd="0" presId="urn:microsoft.com/office/officeart/2008/layout/LinedList"/>
    <dgm:cxn modelId="{1DF0F832-1507-47B3-A467-664D98EF924F}" type="presParOf" srcId="{CD4E47BB-86D7-497B-90ED-90FF384D6DB4}" destId="{2D67904F-2F98-4DAE-B335-7639D80D64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8AA2B-B903-472C-B322-C2DE0ABDE2C3}">
      <dsp:nvSpPr>
        <dsp:cNvPr id="0" name=""/>
        <dsp:cNvSpPr/>
      </dsp:nvSpPr>
      <dsp:spPr>
        <a:xfrm>
          <a:off x="0" y="203274"/>
          <a:ext cx="6263640"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This is add on to Berkus method where there are further 12 risk variables adjusted</a:t>
          </a:r>
        </a:p>
      </dsp:txBody>
      <dsp:txXfrm>
        <a:off x="52431" y="255705"/>
        <a:ext cx="6158778" cy="969198"/>
      </dsp:txXfrm>
    </dsp:sp>
    <dsp:sp modelId="{0C842F07-74DD-430A-B303-471BCF14E60F}">
      <dsp:nvSpPr>
        <dsp:cNvPr id="0" name=""/>
        <dsp:cNvSpPr/>
      </dsp:nvSpPr>
      <dsp:spPr>
        <a:xfrm>
          <a:off x="0" y="1277334"/>
          <a:ext cx="6263640"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Management risk</a:t>
          </a:r>
        </a:p>
        <a:p>
          <a:pPr marL="228600" lvl="1" indent="-228600" algn="l" defTabSz="933450">
            <a:lnSpc>
              <a:spcPct val="90000"/>
            </a:lnSpc>
            <a:spcBef>
              <a:spcPct val="0"/>
            </a:spcBef>
            <a:spcAft>
              <a:spcPct val="20000"/>
            </a:spcAft>
            <a:buChar char="•"/>
          </a:pPr>
          <a:r>
            <a:rPr lang="en-US" sz="2100" kern="1200"/>
            <a:t>Stage of business</a:t>
          </a:r>
        </a:p>
        <a:p>
          <a:pPr marL="228600" lvl="1" indent="-228600" algn="l" defTabSz="933450">
            <a:lnSpc>
              <a:spcPct val="90000"/>
            </a:lnSpc>
            <a:spcBef>
              <a:spcPct val="0"/>
            </a:spcBef>
            <a:spcAft>
              <a:spcPct val="20000"/>
            </a:spcAft>
            <a:buChar char="•"/>
          </a:pPr>
          <a:r>
            <a:rPr lang="en-IN" sz="2100" kern="1200"/>
            <a:t>Political risk</a:t>
          </a:r>
          <a:endParaRPr lang="en-US" sz="2100" kern="1200"/>
        </a:p>
        <a:p>
          <a:pPr marL="228600" lvl="1" indent="-228600" algn="l" defTabSz="933450">
            <a:lnSpc>
              <a:spcPct val="90000"/>
            </a:lnSpc>
            <a:spcBef>
              <a:spcPct val="0"/>
            </a:spcBef>
            <a:spcAft>
              <a:spcPct val="20000"/>
            </a:spcAft>
            <a:buChar char="•"/>
          </a:pPr>
          <a:r>
            <a:rPr lang="en-IN" sz="2100" kern="1200"/>
            <a:t>Manufacturing risk</a:t>
          </a:r>
          <a:endParaRPr lang="en-US" sz="2100" kern="1200"/>
        </a:p>
        <a:p>
          <a:pPr marL="228600" lvl="1" indent="-228600" algn="l" defTabSz="933450">
            <a:lnSpc>
              <a:spcPct val="90000"/>
            </a:lnSpc>
            <a:spcBef>
              <a:spcPct val="0"/>
            </a:spcBef>
            <a:spcAft>
              <a:spcPct val="20000"/>
            </a:spcAft>
            <a:buChar char="•"/>
          </a:pPr>
          <a:r>
            <a:rPr lang="en-IN" sz="2100" kern="1200"/>
            <a:t>Sales risk</a:t>
          </a:r>
          <a:endParaRPr lang="en-US" sz="2100" kern="1200"/>
        </a:p>
        <a:p>
          <a:pPr marL="228600" lvl="1" indent="-228600" algn="l" defTabSz="933450">
            <a:lnSpc>
              <a:spcPct val="90000"/>
            </a:lnSpc>
            <a:spcBef>
              <a:spcPct val="0"/>
            </a:spcBef>
            <a:spcAft>
              <a:spcPct val="20000"/>
            </a:spcAft>
            <a:buChar char="•"/>
          </a:pPr>
          <a:r>
            <a:rPr lang="en-IN" sz="2100" kern="1200"/>
            <a:t>Capital raising risk</a:t>
          </a:r>
          <a:endParaRPr lang="en-US" sz="2100" kern="1200"/>
        </a:p>
        <a:p>
          <a:pPr marL="228600" lvl="1" indent="-228600" algn="l" defTabSz="933450">
            <a:lnSpc>
              <a:spcPct val="90000"/>
            </a:lnSpc>
            <a:spcBef>
              <a:spcPct val="0"/>
            </a:spcBef>
            <a:spcAft>
              <a:spcPct val="20000"/>
            </a:spcAft>
            <a:buChar char="•"/>
          </a:pPr>
          <a:r>
            <a:rPr lang="en-IN" sz="2100" kern="1200"/>
            <a:t>Competition risk</a:t>
          </a:r>
          <a:endParaRPr lang="en-US" sz="2100" kern="1200"/>
        </a:p>
        <a:p>
          <a:pPr marL="228600" lvl="1" indent="-228600" algn="l" defTabSz="933450">
            <a:lnSpc>
              <a:spcPct val="90000"/>
            </a:lnSpc>
            <a:spcBef>
              <a:spcPct val="0"/>
            </a:spcBef>
            <a:spcAft>
              <a:spcPct val="20000"/>
            </a:spcAft>
            <a:buChar char="•"/>
          </a:pPr>
          <a:r>
            <a:rPr lang="en-IN" sz="2100" kern="1200"/>
            <a:t>Technology risk</a:t>
          </a:r>
          <a:endParaRPr lang="en-US" sz="2100" kern="1200"/>
        </a:p>
        <a:p>
          <a:pPr marL="228600" lvl="1" indent="-228600" algn="l" defTabSz="933450">
            <a:lnSpc>
              <a:spcPct val="90000"/>
            </a:lnSpc>
            <a:spcBef>
              <a:spcPct val="0"/>
            </a:spcBef>
            <a:spcAft>
              <a:spcPct val="20000"/>
            </a:spcAft>
            <a:buChar char="•"/>
          </a:pPr>
          <a:r>
            <a:rPr lang="en-IN" sz="2100" kern="1200"/>
            <a:t>Litigation risk</a:t>
          </a:r>
          <a:endParaRPr lang="en-US" sz="2100" kern="1200"/>
        </a:p>
        <a:p>
          <a:pPr marL="228600" lvl="1" indent="-228600" algn="l" defTabSz="933450">
            <a:lnSpc>
              <a:spcPct val="90000"/>
            </a:lnSpc>
            <a:spcBef>
              <a:spcPct val="0"/>
            </a:spcBef>
            <a:spcAft>
              <a:spcPct val="20000"/>
            </a:spcAft>
            <a:buChar char="•"/>
          </a:pPr>
          <a:r>
            <a:rPr lang="en-IN" sz="2100" kern="1200"/>
            <a:t>International risk</a:t>
          </a:r>
          <a:endParaRPr lang="en-US" sz="2100" kern="1200"/>
        </a:p>
        <a:p>
          <a:pPr marL="228600" lvl="1" indent="-228600" algn="l" defTabSz="933450">
            <a:lnSpc>
              <a:spcPct val="90000"/>
            </a:lnSpc>
            <a:spcBef>
              <a:spcPct val="0"/>
            </a:spcBef>
            <a:spcAft>
              <a:spcPct val="20000"/>
            </a:spcAft>
            <a:buChar char="•"/>
          </a:pPr>
          <a:r>
            <a:rPr lang="en-IN" sz="2100" kern="1200"/>
            <a:t>Reputation risk</a:t>
          </a:r>
          <a:endParaRPr lang="en-US" sz="2100" kern="1200"/>
        </a:p>
      </dsp:txBody>
      <dsp:txXfrm>
        <a:off x="0" y="1277334"/>
        <a:ext cx="6263640" cy="40240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68533-0580-4203-A126-51FAC3C46AA7}">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Founder lock in</a:t>
          </a:r>
        </a:p>
      </dsp:txBody>
      <dsp:txXfrm>
        <a:off x="0" y="39687"/>
        <a:ext cx="3286125" cy="1971675"/>
      </dsp:txXfrm>
    </dsp:sp>
    <dsp:sp modelId="{E5B69BC1-8C2F-41A9-B534-32BB54CD2762}">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ARR</a:t>
          </a:r>
        </a:p>
      </dsp:txBody>
      <dsp:txXfrm>
        <a:off x="3614737" y="39687"/>
        <a:ext cx="3286125" cy="1971675"/>
      </dsp:txXfrm>
    </dsp:sp>
    <dsp:sp modelId="{3E056DDC-ADA6-43AD-8E30-9CA573E138F8}">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Cash burn</a:t>
          </a:r>
        </a:p>
      </dsp:txBody>
      <dsp:txXfrm>
        <a:off x="7229475" y="39687"/>
        <a:ext cx="3286125" cy="1971675"/>
      </dsp:txXfrm>
    </dsp:sp>
    <dsp:sp modelId="{1F331814-FA92-48A1-94A4-60860B2B3B1B}">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Grants &amp; fundings from Government</a:t>
          </a:r>
        </a:p>
      </dsp:txBody>
      <dsp:txXfrm>
        <a:off x="0" y="2339975"/>
        <a:ext cx="3286125" cy="1971675"/>
      </dsp:txXfrm>
    </dsp:sp>
    <dsp:sp modelId="{FA4E962A-2E7D-454B-82A3-699A5B5D342F}">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Compliances</a:t>
          </a:r>
        </a:p>
      </dsp:txBody>
      <dsp:txXfrm>
        <a:off x="3614737" y="2339975"/>
        <a:ext cx="3286125" cy="1971675"/>
      </dsp:txXfrm>
    </dsp:sp>
    <dsp:sp modelId="{6E24F61E-D926-443F-A470-4655E4BABC7B}">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GTM Strategy</a:t>
          </a:r>
        </a:p>
      </dsp:txBody>
      <dsp:txXfrm>
        <a:off x="7229475"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479C-0636-469D-97A1-1041F296C3F7}">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Due Diligence</a:t>
          </a:r>
        </a:p>
      </dsp:txBody>
      <dsp:txXfrm>
        <a:off x="582645" y="1178"/>
        <a:ext cx="2174490" cy="1304694"/>
      </dsp:txXfrm>
    </dsp:sp>
    <dsp:sp modelId="{5C99D968-6CE9-4CDF-ADD5-462FD76514FF}">
      <dsp:nvSpPr>
        <dsp:cNvPr id="0" name=""/>
        <dsp:cNvSpPr/>
      </dsp:nvSpPr>
      <dsp:spPr>
        <a:xfrm>
          <a:off x="2974584" y="1178"/>
          <a:ext cx="2174490" cy="1304694"/>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Valuation</a:t>
          </a:r>
        </a:p>
      </dsp:txBody>
      <dsp:txXfrm>
        <a:off x="2974584" y="1178"/>
        <a:ext cx="2174490" cy="1304694"/>
      </dsp:txXfrm>
    </dsp:sp>
    <dsp:sp modelId="{E622996A-E16E-45D9-8FE1-1BF4E4D43A74}">
      <dsp:nvSpPr>
        <dsp:cNvPr id="0" name=""/>
        <dsp:cNvSpPr/>
      </dsp:nvSpPr>
      <dsp:spPr>
        <a:xfrm>
          <a:off x="5366524" y="1178"/>
          <a:ext cx="2174490" cy="1304694"/>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Compliance</a:t>
          </a:r>
        </a:p>
      </dsp:txBody>
      <dsp:txXfrm>
        <a:off x="5366524" y="1178"/>
        <a:ext cx="2174490" cy="1304694"/>
      </dsp:txXfrm>
    </dsp:sp>
    <dsp:sp modelId="{2736EB8C-E8D0-462E-8403-CA9CBC4F2169}">
      <dsp:nvSpPr>
        <dsp:cNvPr id="0" name=""/>
        <dsp:cNvSpPr/>
      </dsp:nvSpPr>
      <dsp:spPr>
        <a:xfrm>
          <a:off x="7758464" y="1178"/>
          <a:ext cx="2174490" cy="1304694"/>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Shareholder Agreement</a:t>
          </a:r>
        </a:p>
      </dsp:txBody>
      <dsp:txXfrm>
        <a:off x="7758464" y="1178"/>
        <a:ext cx="2174490" cy="1304694"/>
      </dsp:txXfrm>
    </dsp:sp>
    <dsp:sp modelId="{485C4D7B-3E3E-4DFC-847B-2499926F012F}">
      <dsp:nvSpPr>
        <dsp:cNvPr id="0" name=""/>
        <dsp:cNvSpPr/>
      </dsp:nvSpPr>
      <dsp:spPr>
        <a:xfrm>
          <a:off x="582645" y="1523321"/>
          <a:ext cx="2174490" cy="130469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Structuring deals</a:t>
          </a:r>
        </a:p>
      </dsp:txBody>
      <dsp:txXfrm>
        <a:off x="582645" y="1523321"/>
        <a:ext cx="2174490" cy="1304694"/>
      </dsp:txXfrm>
    </dsp:sp>
    <dsp:sp modelId="{2D1AE830-BE78-4BC4-83A9-B075C3390EEF}">
      <dsp:nvSpPr>
        <dsp:cNvPr id="0" name=""/>
        <dsp:cNvSpPr/>
      </dsp:nvSpPr>
      <dsp:spPr>
        <a:xfrm>
          <a:off x="2974584" y="1523321"/>
          <a:ext cx="2174490" cy="1304694"/>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SME IPO’s</a:t>
          </a:r>
        </a:p>
      </dsp:txBody>
      <dsp:txXfrm>
        <a:off x="2974584" y="1523321"/>
        <a:ext cx="2174490" cy="1304694"/>
      </dsp:txXfrm>
    </dsp:sp>
    <dsp:sp modelId="{EA98006C-E6DB-4472-B52F-7A38537F5991}">
      <dsp:nvSpPr>
        <dsp:cNvPr id="0" name=""/>
        <dsp:cNvSpPr/>
      </dsp:nvSpPr>
      <dsp:spPr>
        <a:xfrm>
          <a:off x="5366524" y="1523321"/>
          <a:ext cx="2174490" cy="1304694"/>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Fund raising</a:t>
          </a:r>
        </a:p>
      </dsp:txBody>
      <dsp:txXfrm>
        <a:off x="5366524" y="1523321"/>
        <a:ext cx="2174490" cy="1304694"/>
      </dsp:txXfrm>
    </dsp:sp>
    <dsp:sp modelId="{E49E90CB-EEFD-44E1-8FE4-3A6B96DCAE57}">
      <dsp:nvSpPr>
        <dsp:cNvPr id="0" name=""/>
        <dsp:cNvSpPr/>
      </dsp:nvSpPr>
      <dsp:spPr>
        <a:xfrm>
          <a:off x="7758464" y="1523321"/>
          <a:ext cx="2174490" cy="1304694"/>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Secretarial tie ups</a:t>
          </a:r>
        </a:p>
      </dsp:txBody>
      <dsp:txXfrm>
        <a:off x="7758464" y="1523321"/>
        <a:ext cx="2174490" cy="1304694"/>
      </dsp:txXfrm>
    </dsp:sp>
    <dsp:sp modelId="{EACC06EC-4A3F-4393-80CF-1EA0D90BB184}">
      <dsp:nvSpPr>
        <dsp:cNvPr id="0" name=""/>
        <dsp:cNvSpPr/>
      </dsp:nvSpPr>
      <dsp:spPr>
        <a:xfrm>
          <a:off x="4170554" y="3045465"/>
          <a:ext cx="2174490" cy="130469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Accounting and book keeping</a:t>
          </a:r>
        </a:p>
      </dsp:txBody>
      <dsp:txXfrm>
        <a:off x="4170554" y="3045465"/>
        <a:ext cx="2174490" cy="13046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8E38D-34EA-4E18-90DB-21896F269CF9}">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9662377024</a:t>
          </a:r>
        </a:p>
      </dsp:txBody>
      <dsp:txXfrm>
        <a:off x="27017" y="27017"/>
        <a:ext cx="7668958" cy="868383"/>
      </dsp:txXfrm>
    </dsp:sp>
    <dsp:sp modelId="{A052D560-2341-46AF-9D3B-28ED5BD1ED10}">
      <dsp:nvSpPr>
        <dsp:cNvPr id="0" name=""/>
        <dsp:cNvSpPr/>
      </dsp:nvSpPr>
      <dsp:spPr>
        <a:xfrm>
          <a:off x="732164" y="1090129"/>
          <a:ext cx="8742263" cy="92241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hlinkClick xmlns:r="http://schemas.openxmlformats.org/officeDocument/2006/relationships" r:id="rId1"/>
            </a:rPr>
            <a:t>jalajchhaya@gmail.com</a:t>
          </a:r>
          <a:endParaRPr lang="en-US" sz="4000" kern="1200"/>
        </a:p>
      </dsp:txBody>
      <dsp:txXfrm>
        <a:off x="759181" y="1117146"/>
        <a:ext cx="7356493" cy="868383"/>
      </dsp:txXfrm>
    </dsp:sp>
    <dsp:sp modelId="{F07533B7-4C3D-4AD5-8C2E-B8FA441CF56F}">
      <dsp:nvSpPr>
        <dsp:cNvPr id="0" name=""/>
        <dsp:cNvSpPr/>
      </dsp:nvSpPr>
      <dsp:spPr>
        <a:xfrm>
          <a:off x="1453401" y="2180258"/>
          <a:ext cx="8742263" cy="92241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THANK YOU</a:t>
          </a:r>
        </a:p>
      </dsp:txBody>
      <dsp:txXfrm>
        <a:off x="1480418" y="2207275"/>
        <a:ext cx="7367421" cy="868383"/>
      </dsp:txXfrm>
    </dsp:sp>
    <dsp:sp modelId="{5E8C5B8A-4656-42C8-A5E5-EA5B3DFD3AF0}">
      <dsp:nvSpPr>
        <dsp:cNvPr id="0" name=""/>
        <dsp:cNvSpPr/>
      </dsp:nvSpPr>
      <dsp:spPr>
        <a:xfrm>
          <a:off x="2185565" y="3270387"/>
          <a:ext cx="8742263" cy="9224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QUESTIONS?</a:t>
          </a:r>
        </a:p>
      </dsp:txBody>
      <dsp:txXfrm>
        <a:off x="2212582" y="3297404"/>
        <a:ext cx="7356493" cy="868383"/>
      </dsp:txXfrm>
    </dsp:sp>
    <dsp:sp modelId="{FAC084B6-9211-448A-B805-C3805780D027}">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5C5E5AE9-FFE0-4F57-99A6-EB40053608B5}">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5C134F46-F482-42E1-A838-4837E28FD8CC}">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8E342-303D-4CD7-8240-42481E489EDF}">
      <dsp:nvSpPr>
        <dsp:cNvPr id="0" name=""/>
        <dsp:cNvSpPr/>
      </dsp:nvSpPr>
      <dsp:spPr>
        <a:xfrm>
          <a:off x="821" y="0"/>
          <a:ext cx="3327201" cy="39488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kern="1200"/>
            <a:t>Prescribed as one of the methods for star up valuation but this is not much relevant for start ups</a:t>
          </a:r>
        </a:p>
      </dsp:txBody>
      <dsp:txXfrm>
        <a:off x="821" y="1579550"/>
        <a:ext cx="3327201" cy="2369325"/>
      </dsp:txXfrm>
    </dsp:sp>
    <dsp:sp modelId="{CEFE610C-802D-4F6E-96B9-BA9CEEF6B2EF}">
      <dsp:nvSpPr>
        <dsp:cNvPr id="0" name=""/>
        <dsp:cNvSpPr/>
      </dsp:nvSpPr>
      <dsp:spPr>
        <a:xfrm>
          <a:off x="821"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0"/>
        <a:ext cx="3327201" cy="1579550"/>
      </dsp:txXfrm>
    </dsp:sp>
    <dsp:sp modelId="{4BFF1181-E2A8-43CF-9E53-1198EB92A2A3}">
      <dsp:nvSpPr>
        <dsp:cNvPr id="0" name=""/>
        <dsp:cNvSpPr/>
      </dsp:nvSpPr>
      <dsp:spPr>
        <a:xfrm>
          <a:off x="3594199" y="0"/>
          <a:ext cx="3327201" cy="394887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IN" sz="1800" kern="1200"/>
            <a:t>Books value is basically net worth of the company</a:t>
          </a:r>
          <a:endParaRPr lang="en-US" sz="1800" kern="1200"/>
        </a:p>
      </dsp:txBody>
      <dsp:txXfrm>
        <a:off x="3594199" y="1579550"/>
        <a:ext cx="3327201" cy="2369325"/>
      </dsp:txXfrm>
    </dsp:sp>
    <dsp:sp modelId="{82E3E66A-2577-4311-AF40-828217F2E496}">
      <dsp:nvSpPr>
        <dsp:cNvPr id="0" name=""/>
        <dsp:cNvSpPr/>
      </dsp:nvSpPr>
      <dsp:spPr>
        <a:xfrm>
          <a:off x="3594199"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0"/>
        <a:ext cx="3327201" cy="1579550"/>
      </dsp:txXfrm>
    </dsp:sp>
    <dsp:sp modelId="{921228B1-06A4-4449-8E44-CD46BDE269F0}">
      <dsp:nvSpPr>
        <dsp:cNvPr id="0" name=""/>
        <dsp:cNvSpPr/>
      </dsp:nvSpPr>
      <dsp:spPr>
        <a:xfrm>
          <a:off x="7187576" y="0"/>
          <a:ext cx="3327201" cy="394887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IN" sz="1800" kern="1200"/>
            <a:t>It mostly focuses on tangible assets which are there on books while start ups ideally raise fund on intangible assets like goodwill to be created, or business to be generated from the idea, etc.</a:t>
          </a:r>
          <a:endParaRPr lang="en-US" sz="1800" kern="1200"/>
        </a:p>
      </dsp:txBody>
      <dsp:txXfrm>
        <a:off x="7187576" y="1579550"/>
        <a:ext cx="3327201" cy="2369325"/>
      </dsp:txXfrm>
    </dsp:sp>
    <dsp:sp modelId="{F0A07CAD-5353-41C0-8596-F26C7C4A1B15}">
      <dsp:nvSpPr>
        <dsp:cNvPr id="0" name=""/>
        <dsp:cNvSpPr/>
      </dsp:nvSpPr>
      <dsp:spPr>
        <a:xfrm>
          <a:off x="7187576" y="0"/>
          <a:ext cx="3327201" cy="1579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0"/>
        <a:ext cx="3327201" cy="1579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EF10B-2E1B-44A8-89E1-AE182EFDC39D}">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Prescribed as one of the methods for star up valuation but this is not much relevant for start ups</a:t>
          </a:r>
        </a:p>
      </dsp:txBody>
      <dsp:txXfrm>
        <a:off x="402550" y="1992"/>
        <a:ext cx="3034531" cy="1820718"/>
      </dsp:txXfrm>
    </dsp:sp>
    <dsp:sp modelId="{22FEF1AF-7CA4-4EB4-87A0-A24239890C95}">
      <dsp:nvSpPr>
        <dsp:cNvPr id="0" name=""/>
        <dsp:cNvSpPr/>
      </dsp:nvSpPr>
      <dsp:spPr>
        <a:xfrm>
          <a:off x="3740534" y="199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a:t>As the name suggests this is the value which one is expected to receive shall the company get liquidated</a:t>
          </a:r>
          <a:endParaRPr lang="en-US" sz="1700" kern="1200"/>
        </a:p>
      </dsp:txBody>
      <dsp:txXfrm>
        <a:off x="3740534" y="1992"/>
        <a:ext cx="3034531" cy="1820718"/>
      </dsp:txXfrm>
    </dsp:sp>
    <dsp:sp modelId="{3E2F1200-7474-4682-A34B-79FEFC84E215}">
      <dsp:nvSpPr>
        <dsp:cNvPr id="0" name=""/>
        <dsp:cNvSpPr/>
      </dsp:nvSpPr>
      <dsp:spPr>
        <a:xfrm>
          <a:off x="7078518" y="1992"/>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a:t>It is more of a risk management valuation technique to evaluate what is the minimum/liquidated amount one can expect to receive shall the company stops being a going concern</a:t>
          </a:r>
          <a:endParaRPr lang="en-US" sz="1700" kern="1200"/>
        </a:p>
      </dsp:txBody>
      <dsp:txXfrm>
        <a:off x="7078518" y="1992"/>
        <a:ext cx="3034531" cy="1820718"/>
      </dsp:txXfrm>
    </dsp:sp>
    <dsp:sp modelId="{E89986C1-BB41-4EE3-95B0-F9C975C8D7B6}">
      <dsp:nvSpPr>
        <dsp:cNvPr id="0" name=""/>
        <dsp:cNvSpPr/>
      </dsp:nvSpPr>
      <dsp:spPr>
        <a:xfrm>
          <a:off x="3740534" y="2126164"/>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a:t>Method is more relevant for auctionable or properties under bankruptcy</a:t>
          </a:r>
          <a:endParaRPr lang="en-US" sz="1700" kern="1200"/>
        </a:p>
      </dsp:txBody>
      <dsp:txXfrm>
        <a:off x="3740534" y="2126164"/>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9A561-F39A-447F-BAB1-2ECF213B10E6}">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82BCD5CD-98C1-46BC-9371-165BE7500E19}">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This method is based on projections of cash to be generated over the long run</a:t>
          </a:r>
        </a:p>
      </dsp:txBody>
      <dsp:txXfrm>
        <a:off x="8061" y="5979"/>
        <a:ext cx="3034531" cy="1820718"/>
      </dsp:txXfrm>
    </dsp:sp>
    <dsp:sp modelId="{1F7CE693-7C89-40D3-91EF-D07BC9BDF05A}">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8428F80B-E7AD-41DF-9049-0A65FDE60553}">
      <dsp:nvSpPr>
        <dsp:cNvPr id="0" name=""/>
        <dsp:cNvSpPr/>
      </dsp:nvSpPr>
      <dsp:spPr>
        <a:xfrm>
          <a:off x="3740534" y="5979"/>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For example we are projecting cash generation for next 10 years and at an assumed growth of x%</a:t>
          </a:r>
        </a:p>
      </dsp:txBody>
      <dsp:txXfrm>
        <a:off x="3740534" y="5979"/>
        <a:ext cx="3034531" cy="1820718"/>
      </dsp:txXfrm>
    </dsp:sp>
    <dsp:sp modelId="{CA80E920-EF35-4F91-8A68-6944ED2245DD}">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B6620549-C8DD-4E0D-B0CC-75B129244300}">
      <dsp:nvSpPr>
        <dsp:cNvPr id="0" name=""/>
        <dsp:cNvSpPr/>
      </dsp:nvSpPr>
      <dsp:spPr>
        <a:xfrm>
          <a:off x="7473007" y="5979"/>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This growth and number is then discounted at Net Present Value using a discounting rate</a:t>
          </a:r>
        </a:p>
      </dsp:txBody>
      <dsp:txXfrm>
        <a:off x="7473007" y="5979"/>
        <a:ext cx="3034531" cy="1820718"/>
      </dsp:txXfrm>
    </dsp:sp>
    <dsp:sp modelId="{0B96CB58-9844-4A9E-80CA-25448B257CCF}">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56E8B619-CE68-444C-95F7-9160B5827B69}">
      <dsp:nvSpPr>
        <dsp:cNvPr id="0" name=""/>
        <dsp:cNvSpPr/>
      </dsp:nvSpPr>
      <dsp:spPr>
        <a:xfrm>
          <a:off x="8061" y="2524640"/>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Discounting rate is generally considering risk adjustment/industry dynamics/inflation/ROI available from other investment options, etc.</a:t>
          </a:r>
        </a:p>
      </dsp:txBody>
      <dsp:txXfrm>
        <a:off x="8061" y="2524640"/>
        <a:ext cx="3034531" cy="1820718"/>
      </dsp:txXfrm>
    </dsp:sp>
    <dsp:sp modelId="{2EA69280-D041-4D9E-8718-E23EF9DB8E78}">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BD7AAB66-AD51-47B6-9C58-891EE24AD383}">
      <dsp:nvSpPr>
        <dsp:cNvPr id="0" name=""/>
        <dsp:cNvSpPr/>
      </dsp:nvSpPr>
      <dsp:spPr>
        <a:xfrm>
          <a:off x="3740534" y="2524640"/>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The value derived can then be used for base negotiation for the valuation</a:t>
          </a:r>
        </a:p>
      </dsp:txBody>
      <dsp:txXfrm>
        <a:off x="3740534" y="2524640"/>
        <a:ext cx="3034531" cy="1820718"/>
      </dsp:txXfrm>
    </dsp:sp>
    <dsp:sp modelId="{E3B38476-1E10-46D4-8604-FFAD986233AA}">
      <dsp:nvSpPr>
        <dsp:cNvPr id="0" name=""/>
        <dsp:cNvSpPr/>
      </dsp:nvSpPr>
      <dsp:spPr>
        <a:xfrm>
          <a:off x="7473007"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Although usable for start ups not an idealistic approach taken by them</a:t>
          </a:r>
        </a:p>
      </dsp:txBody>
      <dsp:txXfrm>
        <a:off x="7473007" y="2524640"/>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E3617-387C-4DDA-8004-2A823F8EB49F}">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The earliest stage of funding a new company comes so early in the process that it is not generally included among the rounds of funding at all. Known as "pre-seed" funding, this stage typically refers to the period in which a company's founders are first getting their operations off the ground. The most common "pre-seed" funders are the founders themselves, as well as close friends, supporters and family.</a:t>
          </a:r>
          <a:endParaRPr lang="en-US" sz="1700" kern="1200"/>
        </a:p>
      </dsp:txBody>
      <dsp:txXfrm>
        <a:off x="57351" y="57351"/>
        <a:ext cx="6914408" cy="1843400"/>
      </dsp:txXfrm>
    </dsp:sp>
    <dsp:sp modelId="{02FBAE05-19F2-4CDD-A776-BFCD0D0A4043}">
      <dsp:nvSpPr>
        <dsp:cNvPr id="0" name=""/>
        <dsp:cNvSpPr/>
      </dsp:nvSpPr>
      <dsp:spPr>
        <a:xfrm>
          <a:off x="1577339" y="2393235"/>
          <a:ext cx="8938260" cy="1958102"/>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Depending upon the nature of the company and the initial costs set up with developing the business idea, this funding stage can happen very quickly or may take a long time. It's also likely that investors at this stage are not making an investment in exchange for equity in the company. In most cases, the investors in a pre-seed funding situation are the company founders themselves.</a:t>
          </a:r>
          <a:endParaRPr lang="en-US" sz="1700" kern="1200"/>
        </a:p>
      </dsp:txBody>
      <dsp:txXfrm>
        <a:off x="1634690" y="2450586"/>
        <a:ext cx="5973451" cy="1843400"/>
      </dsp:txXfrm>
    </dsp:sp>
    <dsp:sp modelId="{E2382D6D-A588-4E17-A3BC-6E055A7A641E}">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E6C51-FB34-403E-8E6F-5CA55B7D3C7F}">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There are many potential investors in a seed funding situation: founders, friends, family, incubators, </a:t>
          </a:r>
          <a:r>
            <a:rPr lang="en-US" sz="1800" kern="1200">
              <a:hlinkClick xmlns:r="http://schemas.openxmlformats.org/officeDocument/2006/relationships" r:id="rId1"/>
            </a:rPr>
            <a:t>venture capital</a:t>
          </a:r>
          <a:r>
            <a:rPr lang="en-US" sz="1800" kern="1200"/>
            <a:t> companies and more. One of the most common types of investors participating in seed funding is a so-called "angel investor."</a:t>
          </a:r>
        </a:p>
      </dsp:txBody>
      <dsp:txXfrm>
        <a:off x="36841" y="36841"/>
        <a:ext cx="7931345" cy="1184159"/>
      </dsp:txXfrm>
    </dsp:sp>
    <dsp:sp modelId="{146BF930-412F-453F-8711-7A4E806C1E3F}">
      <dsp:nvSpPr>
        <dsp:cNvPr id="0" name=""/>
        <dsp:cNvSpPr/>
      </dsp:nvSpPr>
      <dsp:spPr>
        <a:xfrm>
          <a:off x="819587" y="1467481"/>
          <a:ext cx="9288654" cy="125784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2"/>
            </a:rPr>
            <a:t>Angel investors</a:t>
          </a:r>
          <a:r>
            <a:rPr lang="en-US" sz="1800" kern="1200"/>
            <a:t> tend to appreciate riskier venture</a:t>
          </a:r>
          <a:r>
            <a:rPr lang="en-US" sz="1800" b="0" i="0" kern="1200"/>
            <a:t>s (such as startups with little by way of a proven track record so far) and expect an equity stake in the company in exchange for their investment.</a:t>
          </a:r>
          <a:endParaRPr lang="en-US" sz="1800" kern="1200"/>
        </a:p>
      </dsp:txBody>
      <dsp:txXfrm>
        <a:off x="856428" y="1504322"/>
        <a:ext cx="7577788" cy="1184159"/>
      </dsp:txXfrm>
    </dsp:sp>
    <dsp:sp modelId="{75162571-548D-46D5-9C2A-B3710AEBABF5}">
      <dsp:nvSpPr>
        <dsp:cNvPr id="0" name=""/>
        <dsp:cNvSpPr/>
      </dsp:nvSpPr>
      <dsp:spPr>
        <a:xfrm>
          <a:off x="1639174" y="2934963"/>
          <a:ext cx="9288654" cy="125784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While seed funding rounds vary significantly in terms of the amount of capital they generate for a new company, it's not uncommon for these rounds to produce anywhere from $10,000 up to $2 million for the startup in question.</a:t>
          </a:r>
          <a:endParaRPr lang="en-US" sz="1800" kern="1200"/>
        </a:p>
      </dsp:txBody>
      <dsp:txXfrm>
        <a:off x="1676015" y="2971804"/>
        <a:ext cx="7577788" cy="1184159"/>
      </dsp:txXfrm>
    </dsp:sp>
    <dsp:sp modelId="{D130B74E-A77E-4F64-A88E-AFDE92BBBAA9}">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50877CA3-5E90-4BF5-9EEA-E2EEA1C6F196}">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54FCC-BAE4-4F20-8430-9190A937E602}">
      <dsp:nvSpPr>
        <dsp:cNvPr id="0" name=""/>
        <dsp:cNvSpPr/>
      </dsp:nvSpPr>
      <dsp:spPr>
        <a:xfrm>
          <a:off x="0" y="0"/>
          <a:ext cx="8097012" cy="78324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Pre-money valuation is the value of a company before it goes public or receives other investments such as external funding or financing.</a:t>
          </a:r>
          <a:endParaRPr lang="en-US" sz="1800" kern="1200"/>
        </a:p>
      </dsp:txBody>
      <dsp:txXfrm>
        <a:off x="22940" y="22940"/>
        <a:ext cx="7160195" cy="737360"/>
      </dsp:txXfrm>
    </dsp:sp>
    <dsp:sp modelId="{3800A9A7-CBE7-4B24-8E94-8690B4339DEB}">
      <dsp:nvSpPr>
        <dsp:cNvPr id="0" name=""/>
        <dsp:cNvSpPr/>
      </dsp:nvSpPr>
      <dsp:spPr>
        <a:xfrm>
          <a:off x="604647" y="892024"/>
          <a:ext cx="8097012" cy="783240"/>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Potential investors can use the pre-money value of a company to determine how much it's worth before they invest their money.</a:t>
          </a:r>
          <a:endParaRPr lang="en-US" sz="1800" kern="1200"/>
        </a:p>
      </dsp:txBody>
      <dsp:txXfrm>
        <a:off x="627587" y="914964"/>
        <a:ext cx="6937378" cy="737360"/>
      </dsp:txXfrm>
    </dsp:sp>
    <dsp:sp modelId="{9C92C4C1-CCD3-4496-AA77-5232A14938D2}">
      <dsp:nvSpPr>
        <dsp:cNvPr id="0" name=""/>
        <dsp:cNvSpPr/>
      </dsp:nvSpPr>
      <dsp:spPr>
        <a:xfrm>
          <a:off x="1209293" y="1784048"/>
          <a:ext cx="8097012" cy="783240"/>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Pre-money valuations are different from post-money valuations, which determine a company's worth after it receives funding or financing.</a:t>
          </a:r>
          <a:endParaRPr lang="en-US" sz="1800" kern="1200"/>
        </a:p>
      </dsp:txBody>
      <dsp:txXfrm>
        <a:off x="1232233" y="1806988"/>
        <a:ext cx="6937378" cy="737360"/>
      </dsp:txXfrm>
    </dsp:sp>
    <dsp:sp modelId="{6A1EDBA1-2268-434A-9FC0-482B513E5230}">
      <dsp:nvSpPr>
        <dsp:cNvPr id="0" name=""/>
        <dsp:cNvSpPr/>
      </dsp:nvSpPr>
      <dsp:spPr>
        <a:xfrm>
          <a:off x="1813940" y="2676072"/>
          <a:ext cx="8097012" cy="783240"/>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Pre-Money Valuation = Post-Money Valuation - Investment Amount</a:t>
          </a:r>
          <a:endParaRPr lang="en-US" sz="1800" kern="1200"/>
        </a:p>
      </dsp:txBody>
      <dsp:txXfrm>
        <a:off x="1836880" y="2699012"/>
        <a:ext cx="6937378" cy="737360"/>
      </dsp:txXfrm>
    </dsp:sp>
    <dsp:sp modelId="{87C072E5-7946-4CB3-A9DC-6C1CB67ED507}">
      <dsp:nvSpPr>
        <dsp:cNvPr id="0" name=""/>
        <dsp:cNvSpPr/>
      </dsp:nvSpPr>
      <dsp:spPr>
        <a:xfrm>
          <a:off x="2418587" y="3568097"/>
          <a:ext cx="8097012" cy="783240"/>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So a company whose post-money valuation is $20 million after receiving a $3 million investment has a pre-money valuation of $17 million.</a:t>
          </a:r>
          <a:endParaRPr lang="en-US" sz="1800" kern="1200"/>
        </a:p>
      </dsp:txBody>
      <dsp:txXfrm>
        <a:off x="2441527" y="3591037"/>
        <a:ext cx="6937378" cy="737360"/>
      </dsp:txXfrm>
    </dsp:sp>
    <dsp:sp modelId="{AC802F08-F795-4121-9EF3-7CEFA169953B}">
      <dsp:nvSpPr>
        <dsp:cNvPr id="0" name=""/>
        <dsp:cNvSpPr/>
      </dsp:nvSpPr>
      <dsp:spPr>
        <a:xfrm>
          <a:off x="7587905"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E29D0773-2D35-4865-8E98-F70C55FC2AC6}">
      <dsp:nvSpPr>
        <dsp:cNvPr id="0" name=""/>
        <dsp:cNvSpPr/>
      </dsp:nvSpPr>
      <dsp:spPr>
        <a:xfrm>
          <a:off x="8192552" y="1464225"/>
          <a:ext cx="509106" cy="509106"/>
        </a:xfrm>
        <a:prstGeom prst="downArrow">
          <a:avLst>
            <a:gd name="adj1" fmla="val 55000"/>
            <a:gd name="adj2" fmla="val 45000"/>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D9F7086F-0BE8-47B4-9CBC-B303380D35EB}">
      <dsp:nvSpPr>
        <dsp:cNvPr id="0" name=""/>
        <dsp:cNvSpPr/>
      </dsp:nvSpPr>
      <dsp:spPr>
        <a:xfrm>
          <a:off x="8797199" y="2343195"/>
          <a:ext cx="509106" cy="509106"/>
        </a:xfrm>
        <a:prstGeom prst="downArrow">
          <a:avLst>
            <a:gd name="adj1" fmla="val 55000"/>
            <a:gd name="adj2" fmla="val 45000"/>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A18ACA8D-E445-4C7A-9FBB-2EA65ED29F3F}">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258D7-9EA7-4CE1-910E-3D95CFF45370}">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Cash burn/Tenure: Zomato/OLA</a:t>
          </a:r>
        </a:p>
      </dsp:txBody>
      <dsp:txXfrm>
        <a:off x="582645" y="1178"/>
        <a:ext cx="2174490" cy="1304694"/>
      </dsp:txXfrm>
    </dsp:sp>
    <dsp:sp modelId="{F795F035-D363-402A-AA1B-DCD3DCC6ECFB}">
      <dsp:nvSpPr>
        <dsp:cNvPr id="0" name=""/>
        <dsp:cNvSpPr/>
      </dsp:nvSpPr>
      <dsp:spPr>
        <a:xfrm>
          <a:off x="2974584" y="1178"/>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Scalability: Industry specific or generic: 1mg/Paytm</a:t>
          </a:r>
        </a:p>
      </dsp:txBody>
      <dsp:txXfrm>
        <a:off x="2974584" y="1178"/>
        <a:ext cx="2174490" cy="1304694"/>
      </dsp:txXfrm>
    </dsp:sp>
    <dsp:sp modelId="{F758F5B0-4896-4EC9-9C88-44C09E0592F9}">
      <dsp:nvSpPr>
        <dsp:cNvPr id="0" name=""/>
        <dsp:cNvSpPr/>
      </dsp:nvSpPr>
      <dsp:spPr>
        <a:xfrm>
          <a:off x="5366524" y="1178"/>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Competition from bigger companies: Car dekho/True Value/ OLX Autos</a:t>
          </a:r>
        </a:p>
      </dsp:txBody>
      <dsp:txXfrm>
        <a:off x="5366524" y="1178"/>
        <a:ext cx="2174490" cy="1304694"/>
      </dsp:txXfrm>
    </dsp:sp>
    <dsp:sp modelId="{B4C037E5-2121-41F0-91FF-A8BA63BF5CA1}">
      <dsp:nvSpPr>
        <dsp:cNvPr id="0" name=""/>
        <dsp:cNvSpPr/>
      </dsp:nvSpPr>
      <dsp:spPr>
        <a:xfrm>
          <a:off x="7758464"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Investor credibility: Navi insurance: Sachin Bansal</a:t>
          </a:r>
        </a:p>
      </dsp:txBody>
      <dsp:txXfrm>
        <a:off x="7758464" y="1178"/>
        <a:ext cx="2174490" cy="1304694"/>
      </dsp:txXfrm>
    </dsp:sp>
    <dsp:sp modelId="{109272A5-FA28-4ACD-8FF7-C8D297E0C651}">
      <dsp:nvSpPr>
        <dsp:cNvPr id="0" name=""/>
        <dsp:cNvSpPr/>
      </dsp:nvSpPr>
      <dsp:spPr>
        <a:xfrm>
          <a:off x="582645" y="152332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Online Or Brick &amp; Mortar</a:t>
          </a:r>
        </a:p>
      </dsp:txBody>
      <dsp:txXfrm>
        <a:off x="582645" y="1523321"/>
        <a:ext cx="2174490" cy="1304694"/>
      </dsp:txXfrm>
    </dsp:sp>
    <dsp:sp modelId="{7EF1E4A6-2DB8-489D-88B2-F54B6DE31166}">
      <dsp:nvSpPr>
        <dsp:cNvPr id="0" name=""/>
        <dsp:cNvSpPr/>
      </dsp:nvSpPr>
      <dsp:spPr>
        <a:xfrm>
          <a:off x="2974584" y="152332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Disruptive Technology/Crowded market space</a:t>
          </a:r>
        </a:p>
      </dsp:txBody>
      <dsp:txXfrm>
        <a:off x="2974584" y="1523321"/>
        <a:ext cx="2174490" cy="1304694"/>
      </dsp:txXfrm>
    </dsp:sp>
    <dsp:sp modelId="{38BB8339-EA45-4C3A-9735-3A338E71F50B}">
      <dsp:nvSpPr>
        <dsp:cNvPr id="0" name=""/>
        <dsp:cNvSpPr/>
      </dsp:nvSpPr>
      <dsp:spPr>
        <a:xfrm>
          <a:off x="5366524" y="1523321"/>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Sectoral analysis: Insurance broking industry is in boom right now</a:t>
          </a:r>
        </a:p>
      </dsp:txBody>
      <dsp:txXfrm>
        <a:off x="5366524" y="1523321"/>
        <a:ext cx="2174490" cy="1304694"/>
      </dsp:txXfrm>
    </dsp:sp>
    <dsp:sp modelId="{8766429A-E5A7-489A-BDB0-FDAD22B3FE11}">
      <dsp:nvSpPr>
        <dsp:cNvPr id="0" name=""/>
        <dsp:cNvSpPr/>
      </dsp:nvSpPr>
      <dsp:spPr>
        <a:xfrm>
          <a:off x="7758464" y="1523321"/>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Comparative data: Vcc Edge</a:t>
          </a:r>
        </a:p>
      </dsp:txBody>
      <dsp:txXfrm>
        <a:off x="7758464" y="1523321"/>
        <a:ext cx="2174490" cy="1304694"/>
      </dsp:txXfrm>
    </dsp:sp>
    <dsp:sp modelId="{67334E9E-FD0C-4691-9724-77FB9072B3F8}">
      <dsp:nvSpPr>
        <dsp:cNvPr id="0" name=""/>
        <dsp:cNvSpPr/>
      </dsp:nvSpPr>
      <dsp:spPr>
        <a:xfrm>
          <a:off x="1778615" y="3045465"/>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Does it solve a problem or is it a convenience product</a:t>
          </a:r>
        </a:p>
      </dsp:txBody>
      <dsp:txXfrm>
        <a:off x="1778615" y="3045465"/>
        <a:ext cx="2174490" cy="1304694"/>
      </dsp:txXfrm>
    </dsp:sp>
    <dsp:sp modelId="{90090347-E10F-4D31-888F-B7015F72A14C}">
      <dsp:nvSpPr>
        <dsp:cNvPr id="0" name=""/>
        <dsp:cNvSpPr/>
      </dsp:nvSpPr>
      <dsp:spPr>
        <a:xfrm>
          <a:off x="4170554" y="3045465"/>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Geography catered?: </a:t>
          </a:r>
          <a:r>
            <a:rPr lang="en-IN" sz="1600" kern="1200"/>
            <a:t>Partsavatar caters Canada while similar model may not work in India</a:t>
          </a:r>
          <a:endParaRPr lang="en-US" sz="1600" kern="1200"/>
        </a:p>
      </dsp:txBody>
      <dsp:txXfrm>
        <a:off x="4170554" y="3045465"/>
        <a:ext cx="2174490" cy="1304694"/>
      </dsp:txXfrm>
    </dsp:sp>
    <dsp:sp modelId="{765336F6-D722-4D3E-BB20-87D4DC30233A}">
      <dsp:nvSpPr>
        <dsp:cNvPr id="0" name=""/>
        <dsp:cNvSpPr/>
      </dsp:nvSpPr>
      <dsp:spPr>
        <a:xfrm>
          <a:off x="6562494" y="3045465"/>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t>Exit Strategy/company planning: IPO planned?</a:t>
          </a:r>
          <a:endParaRPr lang="en-US" sz="1600" kern="1200"/>
        </a:p>
      </dsp:txBody>
      <dsp:txXfrm>
        <a:off x="6562494" y="3045465"/>
        <a:ext cx="2174490" cy="13046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3BB7D-F72B-455F-AF7C-963324171271}">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8098-55E4-4A76-925D-4A047A10EE6E}">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Valuation base cannot be only because an innovation is excellent or extremely new to the market</a:t>
          </a:r>
        </a:p>
      </dsp:txBody>
      <dsp:txXfrm>
        <a:off x="0" y="0"/>
        <a:ext cx="6492875" cy="1276350"/>
      </dsp:txXfrm>
    </dsp:sp>
    <dsp:sp modelId="{2504BB6E-3C1A-4108-AF51-8FDFA35A6444}">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70F25-DEF6-447F-8CBE-6F771CF91684}">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Zerodha was pioneer in online trading low cost/easy to operate and open. Took a lot of tech to built up</a:t>
          </a:r>
        </a:p>
      </dsp:txBody>
      <dsp:txXfrm>
        <a:off x="0" y="1276350"/>
        <a:ext cx="6492875" cy="1276350"/>
      </dsp:txXfrm>
    </dsp:sp>
    <dsp:sp modelId="{1D771F89-C6EA-46EE-A48B-C4E70FD40B67}">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4CFB6-F7EB-4C74-8ABA-F8BC2FCE8DC8}">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Due to heavy demand groww and upstox based on similar model made a killing. Isnt it smart to invest in upstox copying an already successful business model?</a:t>
          </a:r>
        </a:p>
      </dsp:txBody>
      <dsp:txXfrm>
        <a:off x="0" y="2552700"/>
        <a:ext cx="6492875" cy="1276350"/>
      </dsp:txXfrm>
    </dsp:sp>
    <dsp:sp modelId="{78E4AA19-1B5E-4A8E-B599-B5BEBB9395BA}">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9FE33-6FD1-401B-814E-959613CDCF1C}">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Bharatpe replicates the stores where paytm / gpay where already in system</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7A15-4540-1E66-DDD1-4317BA51A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27FF6FC-8016-D469-0BF3-3098E366B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2DEF97-83CE-AE9D-7C9F-618AED5D0610}"/>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5" name="Footer Placeholder 4">
            <a:extLst>
              <a:ext uri="{FF2B5EF4-FFF2-40B4-BE49-F238E27FC236}">
                <a16:creationId xmlns:a16="http://schemas.microsoft.com/office/drawing/2014/main" id="{CC61FD2B-C283-A327-7C61-BC20CC78AB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FF1331-0898-28D9-B439-3EFF5C21133C}"/>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413380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D059-1857-2D88-45CE-05009A82152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10263E-5001-473E-09A0-5D0E6F179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0F1E5B-99CB-EEA2-BA2B-7AB796ACEC8D}"/>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5" name="Footer Placeholder 4">
            <a:extLst>
              <a:ext uri="{FF2B5EF4-FFF2-40B4-BE49-F238E27FC236}">
                <a16:creationId xmlns:a16="http://schemas.microsoft.com/office/drawing/2014/main" id="{9E228CEE-F7E6-8B12-7FE8-376234548C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5D21AB-4CC4-21D2-79E2-6C6C0DD16FF6}"/>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5185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0AACB-BFFF-E064-7CB5-040E334B8F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15E0917-57E7-3F80-F633-8FFF3E02F1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B5AB84-E498-BC4B-8DDE-DED2E5D8AB5B}"/>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5" name="Footer Placeholder 4">
            <a:extLst>
              <a:ext uri="{FF2B5EF4-FFF2-40B4-BE49-F238E27FC236}">
                <a16:creationId xmlns:a16="http://schemas.microsoft.com/office/drawing/2014/main" id="{04FD8DB2-D077-EE6C-14E1-A2AA854C45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4ECE94-FFD0-EE1F-6807-CFB9F6857215}"/>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06114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391F-F9DD-594F-D65A-E909E73439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21118CF-AD9D-9CE3-CD28-6305EBD6C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9E03BE-DFC3-BF21-BBB0-561BC2257D8E}"/>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5" name="Footer Placeholder 4">
            <a:extLst>
              <a:ext uri="{FF2B5EF4-FFF2-40B4-BE49-F238E27FC236}">
                <a16:creationId xmlns:a16="http://schemas.microsoft.com/office/drawing/2014/main" id="{EB36F8AA-44F8-C2A5-0551-0C19A511B6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626010-9273-D872-9E2E-E8F04553AFB7}"/>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42873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15BA-521E-578D-23FC-A72A232D2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7AAAA10-67D9-E83E-B9D8-8F7E92EC2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AD41C-F22E-05D8-5F5D-914E0C38A6D8}"/>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5" name="Footer Placeholder 4">
            <a:extLst>
              <a:ext uri="{FF2B5EF4-FFF2-40B4-BE49-F238E27FC236}">
                <a16:creationId xmlns:a16="http://schemas.microsoft.com/office/drawing/2014/main" id="{409CD8CD-60B0-FE9D-8382-4955301B6B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245626-BE1C-6367-38CA-C9FE41160163}"/>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9171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D837-D1D4-83C8-2FA5-296998E3FB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78376C-6288-35FC-8BC3-65FD479BDC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136064-35F8-224F-E0F1-A61F3AE3C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2C9B15E-D12D-6E34-B8E7-2230405DBA19}"/>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6" name="Footer Placeholder 5">
            <a:extLst>
              <a:ext uri="{FF2B5EF4-FFF2-40B4-BE49-F238E27FC236}">
                <a16:creationId xmlns:a16="http://schemas.microsoft.com/office/drawing/2014/main" id="{FD7615C0-659D-4961-668A-C977C0E101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71EEAC-7D93-6E4E-6706-20B9DB51BFEA}"/>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92434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EC43-D1AD-D0B4-7D66-9BF0C04E84D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82B7138-DD73-4686-9EAC-C8CABDD9E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F1F6D-970F-0FFD-219C-A5C22B9756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2EB546E-889F-C599-C3B9-20C4F76C0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8D220-6F4A-598A-F37F-CECAC77AE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2E59E3A-1AB2-DF5A-A9E1-23A51D6395BB}"/>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8" name="Footer Placeholder 7">
            <a:extLst>
              <a:ext uri="{FF2B5EF4-FFF2-40B4-BE49-F238E27FC236}">
                <a16:creationId xmlns:a16="http://schemas.microsoft.com/office/drawing/2014/main" id="{48280CB3-F590-9C0E-1B71-4A8DDF992E8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31E7F4A-00E2-2D21-2C9F-A96083E01E00}"/>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382491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A644-B5BE-9D74-7523-0EE7B757896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711EBC6-F43B-F157-A8CA-BDFF98139FCE}"/>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4" name="Footer Placeholder 3">
            <a:extLst>
              <a:ext uri="{FF2B5EF4-FFF2-40B4-BE49-F238E27FC236}">
                <a16:creationId xmlns:a16="http://schemas.microsoft.com/office/drawing/2014/main" id="{8A3164CB-4531-6FD9-A92C-F162501A15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010246-C2EA-064C-A7A6-680AE875BACB}"/>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92164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91123-5C4F-230D-BF45-74F3DFED8ABB}"/>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3" name="Footer Placeholder 2">
            <a:extLst>
              <a:ext uri="{FF2B5EF4-FFF2-40B4-BE49-F238E27FC236}">
                <a16:creationId xmlns:a16="http://schemas.microsoft.com/office/drawing/2014/main" id="{67FA48DF-138D-D7A6-F70D-26FF96F5C05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D38F56B-D1F7-432C-4AC1-8C08FB2FDC54}"/>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388542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ED3-A5E4-60F2-2DC0-D1325C0B6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BC9AB01-FAF7-6C2B-CFB9-FE314C7D2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09750A1-7708-1233-FDF7-559FF739A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807CF-EE43-FA1F-1642-D0A0CACCBE96}"/>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6" name="Footer Placeholder 5">
            <a:extLst>
              <a:ext uri="{FF2B5EF4-FFF2-40B4-BE49-F238E27FC236}">
                <a16:creationId xmlns:a16="http://schemas.microsoft.com/office/drawing/2014/main" id="{EC24939F-E9E2-1C16-A03D-709C38EBEB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73BFB4-515D-3E03-1C28-FA519C3BB422}"/>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403963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23BA-BCAC-D907-2242-6FC48DC4E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4E0398-7796-9EAF-DF37-010293700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1F855D8-1AD7-ECEB-00DB-D2B3718B2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DF01B-9B63-6716-D4B4-B464A1C4A6B7}"/>
              </a:ext>
            </a:extLst>
          </p:cNvPr>
          <p:cNvSpPr>
            <a:spLocks noGrp="1"/>
          </p:cNvSpPr>
          <p:nvPr>
            <p:ph type="dt" sz="half" idx="10"/>
          </p:nvPr>
        </p:nvSpPr>
        <p:spPr/>
        <p:txBody>
          <a:bodyPr/>
          <a:lstStyle/>
          <a:p>
            <a:fld id="{DC65EFB5-09AC-4C84-B30E-324AA288E2A3}" type="datetimeFigureOut">
              <a:rPr lang="en-IN" smtClean="0"/>
              <a:t>26-06-2025</a:t>
            </a:fld>
            <a:endParaRPr lang="en-IN"/>
          </a:p>
        </p:txBody>
      </p:sp>
      <p:sp>
        <p:nvSpPr>
          <p:cNvPr id="6" name="Footer Placeholder 5">
            <a:extLst>
              <a:ext uri="{FF2B5EF4-FFF2-40B4-BE49-F238E27FC236}">
                <a16:creationId xmlns:a16="http://schemas.microsoft.com/office/drawing/2014/main" id="{BAA0FD55-EBB2-788F-FEBC-3C5E1A6275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EF29F6-85E6-8B3A-3C6F-0B19DADA71B5}"/>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18459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90648-6537-A385-77AD-DFE9B5C9F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ECCE41-EC15-F9E6-3617-B3B0079E2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CF7436-E4F8-2793-805C-677F90827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5EFB5-09AC-4C84-B30E-324AA288E2A3}" type="datetimeFigureOut">
              <a:rPr lang="en-IN" smtClean="0"/>
              <a:t>26-06-2025</a:t>
            </a:fld>
            <a:endParaRPr lang="en-IN"/>
          </a:p>
        </p:txBody>
      </p:sp>
      <p:sp>
        <p:nvSpPr>
          <p:cNvPr id="5" name="Footer Placeholder 4">
            <a:extLst>
              <a:ext uri="{FF2B5EF4-FFF2-40B4-BE49-F238E27FC236}">
                <a16:creationId xmlns:a16="http://schemas.microsoft.com/office/drawing/2014/main" id="{E2949D96-860F-164F-45F2-444216193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0E15EE9-22CA-386E-B0D7-D0DC36C61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0B290-3479-4538-A431-825E6DA3312F}" type="slidenum">
              <a:rPr lang="en-IN" smtClean="0"/>
              <a:t>‹#›</a:t>
            </a:fld>
            <a:endParaRPr lang="en-IN"/>
          </a:p>
        </p:txBody>
      </p:sp>
    </p:spTree>
    <p:extLst>
      <p:ext uri="{BB962C8B-B14F-4D97-AF65-F5344CB8AC3E}">
        <p14:creationId xmlns:p14="http://schemas.microsoft.com/office/powerpoint/2010/main" val="76912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vestopedia.com/terms/u/unicorn.asp" TargetMode="External"/><Relationship Id="rId2" Type="http://schemas.openxmlformats.org/officeDocument/2006/relationships/hyperlink" Target="https://www.investopedia.com/terms/s/seriesa.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vestopedia.com/terms/p/privateequity.asp" TargetMode="External"/><Relationship Id="rId2" Type="http://schemas.openxmlformats.org/officeDocument/2006/relationships/hyperlink" Target="https://www.investopedia.com/terms/h/hedgefund.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c 3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942CE3-DDC0-1C87-66E3-C55F9252D5C9}"/>
              </a:ext>
            </a:extLst>
          </p:cNvPr>
          <p:cNvSpPr>
            <a:spLocks noGrp="1"/>
          </p:cNvSpPr>
          <p:nvPr>
            <p:ph type="ctrTitle"/>
          </p:nvPr>
        </p:nvSpPr>
        <p:spPr>
          <a:xfrm>
            <a:off x="838200" y="647593"/>
            <a:ext cx="4467792" cy="3060541"/>
          </a:xfrm>
        </p:spPr>
        <p:txBody>
          <a:bodyPr>
            <a:normAutofit/>
          </a:bodyPr>
          <a:lstStyle/>
          <a:p>
            <a:r>
              <a:rPr lang="en-US" b="1" u="sng" dirty="0">
                <a:solidFill>
                  <a:srgbClr val="FFFFFF"/>
                </a:solidFill>
              </a:rPr>
              <a:t>VALUATION &amp; START UP</a:t>
            </a:r>
            <a:endParaRPr lang="en-IN" b="1" u="sng" dirty="0">
              <a:solidFill>
                <a:srgbClr val="FFFFFF"/>
              </a:solidFill>
            </a:endParaRPr>
          </a:p>
        </p:txBody>
      </p:sp>
      <p:sp>
        <p:nvSpPr>
          <p:cNvPr id="3" name="Subtitle 2">
            <a:extLst>
              <a:ext uri="{FF2B5EF4-FFF2-40B4-BE49-F238E27FC236}">
                <a16:creationId xmlns:a16="http://schemas.microsoft.com/office/drawing/2014/main" id="{8E781B29-18F2-FD17-4717-20B9744451DB}"/>
              </a:ext>
            </a:extLst>
          </p:cNvPr>
          <p:cNvSpPr>
            <a:spLocks noGrp="1"/>
          </p:cNvSpPr>
          <p:nvPr>
            <p:ph type="subTitle" idx="1"/>
          </p:nvPr>
        </p:nvSpPr>
        <p:spPr>
          <a:xfrm>
            <a:off x="838200" y="3800209"/>
            <a:ext cx="4467792" cy="2410198"/>
          </a:xfrm>
        </p:spPr>
        <p:txBody>
          <a:bodyPr>
            <a:normAutofit/>
          </a:bodyPr>
          <a:lstStyle/>
          <a:p>
            <a:r>
              <a:rPr lang="en-US">
                <a:solidFill>
                  <a:srgbClr val="FFFFFF"/>
                </a:solidFill>
              </a:rPr>
              <a:t>- CA JALAJ CHHAYA</a:t>
            </a:r>
            <a:endParaRPr lang="en-IN">
              <a:solidFill>
                <a:srgbClr val="FFFFFF"/>
              </a:solidFill>
            </a:endParaRPr>
          </a:p>
        </p:txBody>
      </p:sp>
      <p:pic>
        <p:nvPicPr>
          <p:cNvPr id="7" name="Graphic 6" descr="Euro">
            <a:extLst>
              <a:ext uri="{FF2B5EF4-FFF2-40B4-BE49-F238E27FC236}">
                <a16:creationId xmlns:a16="http://schemas.microsoft.com/office/drawing/2014/main" id="{ACE7EAB0-F357-E840-0304-FC43DD33A3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783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793662" y="386930"/>
            <a:ext cx="10066122" cy="1298448"/>
          </a:xfrm>
        </p:spPr>
        <p:txBody>
          <a:bodyPr anchor="b">
            <a:normAutofit/>
          </a:bodyPr>
          <a:lstStyle/>
          <a:p>
            <a:r>
              <a:rPr lang="en-US" sz="4800" b="1" u="sng"/>
              <a:t>COMPARABLE TRANSACTION METHOD</a:t>
            </a:r>
            <a:endParaRPr lang="en-IN" sz="4800" b="1" u="sng"/>
          </a:p>
        </p:txBody>
      </p:sp>
      <p:sp>
        <p:nvSpPr>
          <p:cNvPr id="38" name="Rectangle 3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C4D354-5501-64F5-303E-2F96563DD2FC}"/>
              </a:ext>
            </a:extLst>
          </p:cNvPr>
          <p:cNvSpPr>
            <a:spLocks noGrp="1"/>
          </p:cNvSpPr>
          <p:nvPr>
            <p:ph idx="1"/>
          </p:nvPr>
        </p:nvSpPr>
        <p:spPr>
          <a:xfrm>
            <a:off x="793661" y="2599509"/>
            <a:ext cx="4530898" cy="3639450"/>
          </a:xfrm>
        </p:spPr>
        <p:txBody>
          <a:bodyPr anchor="ctr">
            <a:normAutofit/>
          </a:bodyPr>
          <a:lstStyle/>
          <a:p>
            <a:r>
              <a:rPr lang="en-US" sz="2000"/>
              <a:t>This method considers 2-3 important factors based on industry: Monthly recurring revenue (Saas), HR Headcount, Number of outlets (Retail), Patent Filed (Medtech), monthly active users (messengers). Mostly one can take, P&amp;L, Sales, Gross Margin, etc.</a:t>
            </a:r>
          </a:p>
          <a:p>
            <a:endParaRPr lang="en-US" sz="2000"/>
          </a:p>
          <a:p>
            <a:endParaRPr lang="en-US" sz="2000"/>
          </a:p>
          <a:p>
            <a:pPr marL="514350" indent="-514350">
              <a:buFont typeface="Arial" panose="020B0604020202020204" pitchFamily="34" charset="0"/>
              <a:buAutoNum type="alphaLcPeriod"/>
            </a:pPr>
            <a:endParaRPr lang="en-IN" sz="2000"/>
          </a:p>
        </p:txBody>
      </p:sp>
      <p:pic>
        <p:nvPicPr>
          <p:cNvPr id="5" name="Picture 4">
            <a:extLst>
              <a:ext uri="{FF2B5EF4-FFF2-40B4-BE49-F238E27FC236}">
                <a16:creationId xmlns:a16="http://schemas.microsoft.com/office/drawing/2014/main" id="{983AC17D-9751-D263-9F80-E537E79E352D}"/>
              </a:ext>
            </a:extLst>
          </p:cNvPr>
          <p:cNvPicPr>
            <a:picLocks noChangeAspect="1"/>
          </p:cNvPicPr>
          <p:nvPr/>
        </p:nvPicPr>
        <p:blipFill>
          <a:blip r:embed="rId2"/>
          <a:stretch>
            <a:fillRect/>
          </a:stretch>
        </p:blipFill>
        <p:spPr>
          <a:xfrm>
            <a:off x="5911532" y="3601025"/>
            <a:ext cx="5150277" cy="1480704"/>
          </a:xfrm>
          <a:prstGeom prst="rect">
            <a:avLst/>
          </a:prstGeom>
        </p:spPr>
      </p:pic>
      <p:sp>
        <p:nvSpPr>
          <p:cNvPr id="42" name="Rectangle 4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53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838200" y="365125"/>
            <a:ext cx="10515600" cy="1325563"/>
          </a:xfrm>
        </p:spPr>
        <p:txBody>
          <a:bodyPr>
            <a:normAutofit/>
          </a:bodyPr>
          <a:lstStyle/>
          <a:p>
            <a:r>
              <a:rPr lang="en-US" sz="5400" b="1" u="sng"/>
              <a:t>BOOK VALUE METHOD</a:t>
            </a:r>
            <a:endParaRPr lang="en-IN" sz="5400" b="1" u="sng"/>
          </a:p>
        </p:txBody>
      </p:sp>
      <p:sp>
        <p:nvSpPr>
          <p:cNvPr id="3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A78D881-C256-E2CE-C0E0-F303934B62CB}"/>
              </a:ext>
            </a:extLst>
          </p:cNvPr>
          <p:cNvGraphicFramePr>
            <a:graphicFrameLocks noGrp="1"/>
          </p:cNvGraphicFramePr>
          <p:nvPr>
            <p:ph idx="1"/>
            <p:extLst>
              <p:ext uri="{D42A27DB-BD31-4B8C-83A1-F6EECF244321}">
                <p14:modId xmlns:p14="http://schemas.microsoft.com/office/powerpoint/2010/main" val="72084403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63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838200" y="365125"/>
            <a:ext cx="10515600" cy="1325563"/>
          </a:xfrm>
        </p:spPr>
        <p:txBody>
          <a:bodyPr>
            <a:normAutofit/>
          </a:bodyPr>
          <a:lstStyle/>
          <a:p>
            <a:r>
              <a:rPr lang="en-US" sz="5400" b="1" u="sng"/>
              <a:t>LIQUIDATION VALUE METHOD</a:t>
            </a:r>
            <a:endParaRPr lang="en-IN" sz="5400" b="1" u="sng"/>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A0C13B99-EE72-457B-42EB-AB76C8C5DA5D}"/>
              </a:ext>
            </a:extLst>
          </p:cNvPr>
          <p:cNvGraphicFramePr>
            <a:graphicFrameLocks noGrp="1"/>
          </p:cNvGraphicFramePr>
          <p:nvPr>
            <p:ph idx="1"/>
            <p:extLst>
              <p:ext uri="{D42A27DB-BD31-4B8C-83A1-F6EECF244321}">
                <p14:modId xmlns:p14="http://schemas.microsoft.com/office/powerpoint/2010/main" val="27073283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24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81747E-251C-F048-67EE-F247790F66AE}"/>
              </a:ext>
            </a:extLst>
          </p:cNvPr>
          <p:cNvPicPr>
            <a:picLocks noChangeAspect="1"/>
          </p:cNvPicPr>
          <p:nvPr/>
        </p:nvPicPr>
        <p:blipFill>
          <a:blip r:embed="rId2">
            <a:duotone>
              <a:schemeClr val="bg2">
                <a:shade val="45000"/>
                <a:satMod val="135000"/>
              </a:schemeClr>
              <a:prstClr val="white"/>
            </a:duotone>
          </a:blip>
          <a:srcRect t="15413"/>
          <a:stretch>
            <a:fillRect/>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838200" y="365125"/>
            <a:ext cx="10515600" cy="1325563"/>
          </a:xfrm>
        </p:spPr>
        <p:txBody>
          <a:bodyPr>
            <a:normAutofit/>
          </a:bodyPr>
          <a:lstStyle/>
          <a:p>
            <a:r>
              <a:rPr lang="en-US" b="1" u="sng"/>
              <a:t>DISCOUNTED CASH FLOW METHOD</a:t>
            </a:r>
            <a:endParaRPr lang="en-IN" b="1" u="sng"/>
          </a:p>
        </p:txBody>
      </p:sp>
      <p:graphicFrame>
        <p:nvGraphicFramePr>
          <p:cNvPr id="5" name="Content Placeholder 2">
            <a:extLst>
              <a:ext uri="{FF2B5EF4-FFF2-40B4-BE49-F238E27FC236}">
                <a16:creationId xmlns:a16="http://schemas.microsoft.com/office/drawing/2014/main" id="{23C524DC-869E-3326-4C1A-90DA213C9187}"/>
              </a:ext>
            </a:extLst>
          </p:cNvPr>
          <p:cNvGraphicFramePr>
            <a:graphicFrameLocks noGrp="1"/>
          </p:cNvGraphicFramePr>
          <p:nvPr>
            <p:ph idx="1"/>
            <p:extLst>
              <p:ext uri="{D42A27DB-BD31-4B8C-83A1-F6EECF244321}">
                <p14:modId xmlns:p14="http://schemas.microsoft.com/office/powerpoint/2010/main" val="12099955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47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589560" y="856180"/>
            <a:ext cx="4560584" cy="1128068"/>
          </a:xfrm>
        </p:spPr>
        <p:txBody>
          <a:bodyPr anchor="ctr">
            <a:normAutofit/>
          </a:bodyPr>
          <a:lstStyle/>
          <a:p>
            <a:r>
              <a:rPr lang="en-US" sz="3700" b="1" u="sng"/>
              <a:t>THE FIRST CHICAGO METHOD</a:t>
            </a:r>
            <a:endParaRPr lang="en-IN" sz="3700" b="1" u="sng"/>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C4D354-5501-64F5-303E-2F96563DD2FC}"/>
              </a:ext>
            </a:extLst>
          </p:cNvPr>
          <p:cNvSpPr>
            <a:spLocks noGrp="1"/>
          </p:cNvSpPr>
          <p:nvPr>
            <p:ph idx="1"/>
          </p:nvPr>
        </p:nvSpPr>
        <p:spPr>
          <a:xfrm>
            <a:off x="590719" y="2330505"/>
            <a:ext cx="4559425" cy="3979585"/>
          </a:xfrm>
        </p:spPr>
        <p:txBody>
          <a:bodyPr anchor="ctr">
            <a:normAutofit/>
          </a:bodyPr>
          <a:lstStyle/>
          <a:p>
            <a:r>
              <a:rPr lang="en-US" sz="2000" dirty="0"/>
              <a:t>We can term this as weighted average of probabilistic approach</a:t>
            </a:r>
            <a:endParaRPr lang="en-US" sz="2000"/>
          </a:p>
          <a:p>
            <a:r>
              <a:rPr lang="en-US" sz="2000" dirty="0"/>
              <a:t>Here valuation is done by using 3 different scenarios worst case, normal &amp; best-case scenario. Then probability are assigned to the same. The weighted average of these are then considered as valuation base </a:t>
            </a:r>
            <a:endParaRPr lang="en-US" sz="2000"/>
          </a:p>
          <a:p>
            <a:endParaRPr lang="en-US" sz="200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23B84D-07DE-0909-AEEA-07B9DA21380E}"/>
              </a:ext>
            </a:extLst>
          </p:cNvPr>
          <p:cNvPicPr>
            <a:picLocks noChangeAspect="1"/>
          </p:cNvPicPr>
          <p:nvPr/>
        </p:nvPicPr>
        <p:blipFill>
          <a:blip r:embed="rId2"/>
          <a:srcRect r="21856" b="-2"/>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421522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5084408-CC17-B06F-0BB1-1B280AA6969F}"/>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BBE88-814D-C874-2F70-8A24B9633943}"/>
              </a:ext>
            </a:extLst>
          </p:cNvPr>
          <p:cNvSpPr>
            <a:spLocks noGrp="1"/>
          </p:cNvSpPr>
          <p:nvPr>
            <p:ph type="title"/>
          </p:nvPr>
        </p:nvSpPr>
        <p:spPr>
          <a:xfrm>
            <a:off x="838200" y="365125"/>
            <a:ext cx="10515600" cy="1325563"/>
          </a:xfrm>
        </p:spPr>
        <p:txBody>
          <a:bodyPr>
            <a:normAutofit/>
          </a:bodyPr>
          <a:lstStyle/>
          <a:p>
            <a:r>
              <a:rPr lang="en-US" b="1" u="sng"/>
              <a:t>PRE-SEED FUNDING</a:t>
            </a:r>
            <a:endParaRPr lang="en-IN" b="1" u="sng"/>
          </a:p>
        </p:txBody>
      </p:sp>
      <p:graphicFrame>
        <p:nvGraphicFramePr>
          <p:cNvPr id="5" name="Content Placeholder 2">
            <a:extLst>
              <a:ext uri="{FF2B5EF4-FFF2-40B4-BE49-F238E27FC236}">
                <a16:creationId xmlns:a16="http://schemas.microsoft.com/office/drawing/2014/main" id="{D0BBEA24-9705-D174-A916-1196BF377671}"/>
              </a:ext>
            </a:extLst>
          </p:cNvPr>
          <p:cNvGraphicFramePr>
            <a:graphicFrameLocks noGrp="1"/>
          </p:cNvGraphicFramePr>
          <p:nvPr>
            <p:ph idx="1"/>
            <p:extLst>
              <p:ext uri="{D42A27DB-BD31-4B8C-83A1-F6EECF244321}">
                <p14:modId xmlns:p14="http://schemas.microsoft.com/office/powerpoint/2010/main" val="41108651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48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3D8323-44ED-AC34-9062-6076ED2A10C3}"/>
              </a:ext>
            </a:extLst>
          </p:cNvPr>
          <p:cNvSpPr>
            <a:spLocks noGrp="1"/>
          </p:cNvSpPr>
          <p:nvPr>
            <p:ph type="title"/>
          </p:nvPr>
        </p:nvSpPr>
        <p:spPr>
          <a:xfrm>
            <a:off x="1371597" y="348865"/>
            <a:ext cx="10044023" cy="877729"/>
          </a:xfrm>
        </p:spPr>
        <p:txBody>
          <a:bodyPr anchor="ctr">
            <a:normAutofit/>
          </a:bodyPr>
          <a:lstStyle/>
          <a:p>
            <a:r>
              <a:rPr lang="en-US" sz="4000" b="1" u="sng">
                <a:solidFill>
                  <a:srgbClr val="FFFFFF"/>
                </a:solidFill>
              </a:rPr>
              <a:t>SEED FUNDING</a:t>
            </a:r>
            <a:endParaRPr lang="en-IN" sz="4000" b="1" u="sng">
              <a:solidFill>
                <a:srgbClr val="FFFFFF"/>
              </a:solidFill>
            </a:endParaRPr>
          </a:p>
        </p:txBody>
      </p:sp>
      <p:graphicFrame>
        <p:nvGraphicFramePr>
          <p:cNvPr id="18" name="Content Placeholder 2">
            <a:extLst>
              <a:ext uri="{FF2B5EF4-FFF2-40B4-BE49-F238E27FC236}">
                <a16:creationId xmlns:a16="http://schemas.microsoft.com/office/drawing/2014/main" id="{5773AB9A-A65F-BAED-C8E0-873299D96DFD}"/>
              </a:ext>
            </a:extLst>
          </p:cNvPr>
          <p:cNvGraphicFramePr>
            <a:graphicFrameLocks noGrp="1"/>
          </p:cNvGraphicFramePr>
          <p:nvPr>
            <p:ph idx="1"/>
            <p:extLst>
              <p:ext uri="{D42A27DB-BD31-4B8C-83A1-F6EECF244321}">
                <p14:modId xmlns:p14="http://schemas.microsoft.com/office/powerpoint/2010/main" val="150613158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41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0BBE88-814D-C874-2F70-8A24B9633943}"/>
              </a:ext>
            </a:extLst>
          </p:cNvPr>
          <p:cNvSpPr>
            <a:spLocks noGrp="1"/>
          </p:cNvSpPr>
          <p:nvPr>
            <p:ph type="title"/>
          </p:nvPr>
        </p:nvSpPr>
        <p:spPr>
          <a:xfrm>
            <a:off x="826396" y="586855"/>
            <a:ext cx="4230100" cy="3387497"/>
          </a:xfrm>
        </p:spPr>
        <p:txBody>
          <a:bodyPr anchor="b">
            <a:normAutofit/>
          </a:bodyPr>
          <a:lstStyle/>
          <a:p>
            <a:pPr algn="r"/>
            <a:r>
              <a:rPr lang="en-US" sz="4000" b="1" u="sng">
                <a:solidFill>
                  <a:srgbClr val="FFFFFF"/>
                </a:solidFill>
              </a:rPr>
              <a:t>SERIES A FUNDING</a:t>
            </a:r>
            <a:endParaRPr lang="en-IN" sz="4000" b="1" u="sng">
              <a:solidFill>
                <a:srgbClr val="FFFFFF"/>
              </a:solidFill>
            </a:endParaRPr>
          </a:p>
        </p:txBody>
      </p:sp>
      <p:sp>
        <p:nvSpPr>
          <p:cNvPr id="3" name="Content Placeholder 2">
            <a:extLst>
              <a:ext uri="{FF2B5EF4-FFF2-40B4-BE49-F238E27FC236}">
                <a16:creationId xmlns:a16="http://schemas.microsoft.com/office/drawing/2014/main" id="{175471BE-D920-5AFF-8CFA-D15DD14CBFF7}"/>
              </a:ext>
            </a:extLst>
          </p:cNvPr>
          <p:cNvSpPr>
            <a:spLocks noGrp="1"/>
          </p:cNvSpPr>
          <p:nvPr>
            <p:ph idx="1"/>
          </p:nvPr>
        </p:nvSpPr>
        <p:spPr>
          <a:xfrm>
            <a:off x="6503158" y="649480"/>
            <a:ext cx="4862447" cy="5546047"/>
          </a:xfrm>
        </p:spPr>
        <p:txBody>
          <a:bodyPr anchor="ctr">
            <a:normAutofit/>
          </a:bodyPr>
          <a:lstStyle/>
          <a:p>
            <a:r>
              <a:rPr lang="en-US" sz="1900" b="0" i="0">
                <a:effectLst/>
                <a:latin typeface="SourceSansPro"/>
              </a:rPr>
              <a:t>The first round after the seed stage is </a:t>
            </a:r>
            <a:r>
              <a:rPr lang="en-US" sz="1900">
                <a:latin typeface="SourceSansPro"/>
                <a:hlinkClick r:id="rId2">
                  <a:extLst>
                    <a:ext uri="{A12FA001-AC4F-418D-AE19-62706E023703}">
                      <ahyp:hlinkClr xmlns:ahyp="http://schemas.microsoft.com/office/drawing/2018/hyperlinkcolor" val="tx"/>
                    </a:ext>
                  </a:extLst>
                </a:hlinkClick>
              </a:rPr>
              <a:t>Series A funding</a:t>
            </a:r>
            <a:r>
              <a:rPr lang="en-US" sz="1900">
                <a:latin typeface="SourceSansPro"/>
              </a:rPr>
              <a:t>. In this round, it’s important to have a plan for developing a business model that will generate long-term profit. Often times, seed startups have great ideas that generate a substantial amount of enthusiastic users, but the company doesn’t know how it will monetize the business.</a:t>
            </a:r>
          </a:p>
          <a:p>
            <a:r>
              <a:rPr lang="en-US" sz="1900">
                <a:latin typeface="SourceSansPro"/>
              </a:rPr>
              <a:t>Typically, Series A rounds raise approximately $2 million to $15 million, but this number has increased on average due to high tech industry valuations, or </a:t>
            </a:r>
            <a:r>
              <a:rPr lang="en-US" sz="1900">
                <a:latin typeface="SourceSansPro"/>
                <a:hlinkClick r:id="rId3">
                  <a:extLst>
                    <a:ext uri="{A12FA001-AC4F-418D-AE19-62706E023703}">
                      <ahyp:hlinkClr xmlns:ahyp="http://schemas.microsoft.com/office/drawing/2018/hyperlinkcolor" val="tx"/>
                    </a:ext>
                  </a:extLst>
                </a:hlinkClick>
              </a:rPr>
              <a:t>unicorns</a:t>
            </a:r>
            <a:r>
              <a:rPr lang="en-US" sz="1900">
                <a:latin typeface="SourceSansPro"/>
              </a:rPr>
              <a:t>. In 2021, the median Series A funding was $10 million.</a:t>
            </a:r>
          </a:p>
          <a:p>
            <a:r>
              <a:rPr lang="en-US" sz="1900">
                <a:latin typeface="SourceSansPro"/>
              </a:rPr>
              <a:t>The investors involved in the Series A round come from more traditional venture capital firms. Well-known venture capital firms that participate </a:t>
            </a:r>
            <a:r>
              <a:rPr lang="en-US" sz="1900" b="0" i="0">
                <a:effectLst/>
                <a:latin typeface="SourceSansPro"/>
              </a:rPr>
              <a:t>in Series A funding include Sequoia Capital, IDG Capital, Google Ventures, and Intel Capital.</a:t>
            </a:r>
          </a:p>
        </p:txBody>
      </p:sp>
    </p:spTree>
    <p:extLst>
      <p:ext uri="{BB962C8B-B14F-4D97-AF65-F5344CB8AC3E}">
        <p14:creationId xmlns:p14="http://schemas.microsoft.com/office/powerpoint/2010/main" val="391420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BBE88-814D-C874-2F70-8A24B9633943}"/>
              </a:ext>
            </a:extLst>
          </p:cNvPr>
          <p:cNvSpPr>
            <a:spLocks noGrp="1"/>
          </p:cNvSpPr>
          <p:nvPr>
            <p:ph type="title"/>
          </p:nvPr>
        </p:nvSpPr>
        <p:spPr>
          <a:xfrm>
            <a:off x="1371599" y="294538"/>
            <a:ext cx="9895951" cy="1033669"/>
          </a:xfrm>
        </p:spPr>
        <p:txBody>
          <a:bodyPr>
            <a:normAutofit/>
          </a:bodyPr>
          <a:lstStyle/>
          <a:p>
            <a:r>
              <a:rPr lang="en-US" sz="4000" b="1" u="sng">
                <a:solidFill>
                  <a:srgbClr val="FFFFFF"/>
                </a:solidFill>
              </a:rPr>
              <a:t>SERIES B, C &amp; SUBSEQUENT FUNDING</a:t>
            </a:r>
            <a:endParaRPr lang="en-IN" sz="4000" b="1" u="sng">
              <a:solidFill>
                <a:srgbClr val="FFFFFF"/>
              </a:solidFill>
            </a:endParaRPr>
          </a:p>
        </p:txBody>
      </p:sp>
      <p:sp>
        <p:nvSpPr>
          <p:cNvPr id="3" name="Content Placeholder 2">
            <a:extLst>
              <a:ext uri="{FF2B5EF4-FFF2-40B4-BE49-F238E27FC236}">
                <a16:creationId xmlns:a16="http://schemas.microsoft.com/office/drawing/2014/main" id="{175471BE-D920-5AFF-8CFA-D15DD14CBFF7}"/>
              </a:ext>
            </a:extLst>
          </p:cNvPr>
          <p:cNvSpPr>
            <a:spLocks noGrp="1"/>
          </p:cNvSpPr>
          <p:nvPr>
            <p:ph idx="1"/>
          </p:nvPr>
        </p:nvSpPr>
        <p:spPr>
          <a:xfrm>
            <a:off x="1371599" y="2318197"/>
            <a:ext cx="9724031" cy="3683358"/>
          </a:xfrm>
        </p:spPr>
        <p:txBody>
          <a:bodyPr anchor="ctr">
            <a:normAutofit/>
          </a:bodyPr>
          <a:lstStyle/>
          <a:p>
            <a:r>
              <a:rPr lang="en-US" sz="1700">
                <a:latin typeface="SourceSansPro"/>
              </a:rPr>
              <a:t>Companies undergoing a Series B funding round are well-established, and their valuations tend to reflect that; most Series B companies have valuations between around $30 million and $60 million</a:t>
            </a:r>
          </a:p>
          <a:p>
            <a:r>
              <a:rPr lang="en-US" sz="1700">
                <a:latin typeface="SourceSansPro"/>
              </a:rPr>
              <a:t>Businesses that raise a Series C funding are already quite successful. These companies look for additional funding in order to help them develop new products, expand into new markets, or even to acquire other companies. In Series C rounds, investors inject capital into the meat of successful businesses, in an effort to receive more than double that amount back. Series C funding is focused on scaling the company, growing as quickly and as successfully as possible.</a:t>
            </a:r>
          </a:p>
          <a:p>
            <a:r>
              <a:rPr lang="en-US" sz="1700">
                <a:latin typeface="SourceSansPro"/>
              </a:rPr>
              <a:t>In Series C, groups such as </a:t>
            </a:r>
            <a:r>
              <a:rPr lang="en-US" sz="1700">
                <a:latin typeface="SourceSansPro"/>
                <a:hlinkClick r:id="rId2">
                  <a:extLst>
                    <a:ext uri="{A12FA001-AC4F-418D-AE19-62706E023703}">
                      <ahyp:hlinkClr xmlns:ahyp="http://schemas.microsoft.com/office/drawing/2018/hyperlinkcolor" val="tx"/>
                    </a:ext>
                  </a:extLst>
                </a:hlinkClick>
              </a:rPr>
              <a:t>hedge funds</a:t>
            </a:r>
            <a:r>
              <a:rPr lang="en-US" sz="1700">
                <a:latin typeface="SourceSansPro"/>
              </a:rPr>
              <a:t>, investment banks, </a:t>
            </a:r>
            <a:r>
              <a:rPr lang="en-US" sz="1700">
                <a:latin typeface="SourceSansPro"/>
                <a:hlinkClick r:id="rId3">
                  <a:extLst>
                    <a:ext uri="{A12FA001-AC4F-418D-AE19-62706E023703}">
                      <ahyp:hlinkClr xmlns:ahyp="http://schemas.microsoft.com/office/drawing/2018/hyperlinkcolor" val="tx"/>
                    </a:ext>
                  </a:extLst>
                </a:hlinkClick>
              </a:rPr>
              <a:t>private equity</a:t>
            </a:r>
            <a:r>
              <a:rPr lang="en-US" sz="1700">
                <a:latin typeface="SourceSansPro"/>
              </a:rPr>
              <a:t> firms, and large secondary market groups accompany the type of investors mentioned above. The reason for this is that the company has already proven itself to have a successful business model; these new investors come to the table expecting to invest significant sums of money into companies that are already thriving as a means of helping to secure their own position as business leaders.</a:t>
            </a:r>
          </a:p>
        </p:txBody>
      </p:sp>
    </p:spTree>
    <p:extLst>
      <p:ext uri="{BB962C8B-B14F-4D97-AF65-F5344CB8AC3E}">
        <p14:creationId xmlns:p14="http://schemas.microsoft.com/office/powerpoint/2010/main" val="93363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380887-7257-B947-B968-B2805CB0DFBF}"/>
              </a:ext>
            </a:extLst>
          </p:cNvPr>
          <p:cNvPicPr>
            <a:picLocks noChangeAspect="1"/>
          </p:cNvPicPr>
          <p:nvPr/>
        </p:nvPicPr>
        <p:blipFill rotWithShape="1">
          <a:blip r:embed="rId2">
            <a:duotone>
              <a:schemeClr val="bg2">
                <a:shade val="45000"/>
                <a:satMod val="135000"/>
              </a:schemeClr>
              <a:prstClr val="white"/>
            </a:duotone>
          </a:blip>
          <a:srcRect t="12852" r="9091" b="10540"/>
          <a:stretch>
            <a:fillRect/>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35805-94F0-648A-5669-AE8B58F74CDC}"/>
              </a:ext>
            </a:extLst>
          </p:cNvPr>
          <p:cNvSpPr>
            <a:spLocks noGrp="1"/>
          </p:cNvSpPr>
          <p:nvPr>
            <p:ph type="title"/>
          </p:nvPr>
        </p:nvSpPr>
        <p:spPr>
          <a:xfrm>
            <a:off x="838200" y="365125"/>
            <a:ext cx="10515600" cy="1325563"/>
          </a:xfrm>
        </p:spPr>
        <p:txBody>
          <a:bodyPr>
            <a:normAutofit/>
          </a:bodyPr>
          <a:lstStyle/>
          <a:p>
            <a:r>
              <a:rPr lang="en-US" b="1" u="sng"/>
              <a:t>PRE &amp; POST MONEY VALUATION</a:t>
            </a:r>
            <a:endParaRPr lang="en-IN" b="1" u="sng"/>
          </a:p>
        </p:txBody>
      </p:sp>
      <p:graphicFrame>
        <p:nvGraphicFramePr>
          <p:cNvPr id="5" name="Content Placeholder 2">
            <a:extLst>
              <a:ext uri="{FF2B5EF4-FFF2-40B4-BE49-F238E27FC236}">
                <a16:creationId xmlns:a16="http://schemas.microsoft.com/office/drawing/2014/main" id="{CDF87B30-6953-759D-FF02-FFA3E35907A3}"/>
              </a:ext>
            </a:extLst>
          </p:cNvPr>
          <p:cNvGraphicFramePr>
            <a:graphicFrameLocks noGrp="1"/>
          </p:cNvGraphicFramePr>
          <p:nvPr>
            <p:ph idx="1"/>
            <p:extLst>
              <p:ext uri="{D42A27DB-BD31-4B8C-83A1-F6EECF244321}">
                <p14:modId xmlns:p14="http://schemas.microsoft.com/office/powerpoint/2010/main" val="860564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59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1546-21C6-25BF-419A-401A3D2FE00A}"/>
              </a:ext>
            </a:extLst>
          </p:cNvPr>
          <p:cNvSpPr>
            <a:spLocks noGrp="1"/>
          </p:cNvSpPr>
          <p:nvPr>
            <p:ph type="title"/>
          </p:nvPr>
        </p:nvSpPr>
        <p:spPr/>
        <p:txBody>
          <a:bodyPr/>
          <a:lstStyle/>
          <a:p>
            <a:pPr algn="ctr"/>
            <a:r>
              <a:rPr lang="en-US" b="1" u="sng" dirty="0"/>
              <a:t>VALUATION-PERSPECTIVE</a:t>
            </a:r>
            <a:endParaRPr lang="en-IN" b="1" u="sng" dirty="0"/>
          </a:p>
        </p:txBody>
      </p:sp>
      <p:pic>
        <p:nvPicPr>
          <p:cNvPr id="5" name="Content Placeholder 4">
            <a:extLst>
              <a:ext uri="{FF2B5EF4-FFF2-40B4-BE49-F238E27FC236}">
                <a16:creationId xmlns:a16="http://schemas.microsoft.com/office/drawing/2014/main" id="{CA282D3D-DB2B-4A27-4021-9C43271E8900}"/>
              </a:ext>
            </a:extLst>
          </p:cNvPr>
          <p:cNvPicPr>
            <a:picLocks noGrp="1" noChangeAspect="1"/>
          </p:cNvPicPr>
          <p:nvPr>
            <p:ph idx="1"/>
          </p:nvPr>
        </p:nvPicPr>
        <p:blipFill>
          <a:blip r:embed="rId2"/>
          <a:stretch>
            <a:fillRect/>
          </a:stretch>
        </p:blipFill>
        <p:spPr>
          <a:xfrm>
            <a:off x="1765005" y="1825625"/>
            <a:ext cx="8537943" cy="4351338"/>
          </a:xfrm>
        </p:spPr>
      </p:pic>
    </p:spTree>
    <p:extLst>
      <p:ext uri="{BB962C8B-B14F-4D97-AF65-F5344CB8AC3E}">
        <p14:creationId xmlns:p14="http://schemas.microsoft.com/office/powerpoint/2010/main" val="192836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D53AC4-0A64-1B5D-6BE0-AEF64748B825}"/>
              </a:ext>
            </a:extLst>
          </p:cNvPr>
          <p:cNvPicPr>
            <a:picLocks noChangeAspect="1"/>
          </p:cNvPicPr>
          <p:nvPr/>
        </p:nvPicPr>
        <p:blipFill rotWithShape="1">
          <a:blip r:embed="rId2">
            <a:duotone>
              <a:schemeClr val="bg2">
                <a:shade val="45000"/>
                <a:satMod val="135000"/>
              </a:schemeClr>
              <a:prstClr val="white"/>
            </a:duotone>
          </a:blip>
          <a:srcRect t="267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C2022-C56B-1744-17B9-9A954DDF379C}"/>
              </a:ext>
            </a:extLst>
          </p:cNvPr>
          <p:cNvSpPr>
            <a:spLocks noGrp="1"/>
          </p:cNvSpPr>
          <p:nvPr>
            <p:ph type="title"/>
          </p:nvPr>
        </p:nvSpPr>
        <p:spPr>
          <a:xfrm>
            <a:off x="838200" y="365125"/>
            <a:ext cx="10515600" cy="1325563"/>
          </a:xfrm>
        </p:spPr>
        <p:txBody>
          <a:bodyPr>
            <a:normAutofit/>
          </a:bodyPr>
          <a:lstStyle/>
          <a:p>
            <a:r>
              <a:rPr lang="en-US" b="1" u="sng"/>
              <a:t>FACTORS TO BE CONSIDERED DURING VALUATION</a:t>
            </a:r>
            <a:endParaRPr lang="en-IN" b="1" u="sng"/>
          </a:p>
        </p:txBody>
      </p:sp>
      <p:graphicFrame>
        <p:nvGraphicFramePr>
          <p:cNvPr id="5" name="Content Placeholder 2">
            <a:extLst>
              <a:ext uri="{FF2B5EF4-FFF2-40B4-BE49-F238E27FC236}">
                <a16:creationId xmlns:a16="http://schemas.microsoft.com/office/drawing/2014/main" id="{1A748775-9192-918B-40E7-C985B5A89D22}"/>
              </a:ext>
            </a:extLst>
          </p:cNvPr>
          <p:cNvGraphicFramePr>
            <a:graphicFrameLocks noGrp="1"/>
          </p:cNvGraphicFramePr>
          <p:nvPr>
            <p:ph idx="1"/>
            <p:extLst>
              <p:ext uri="{D42A27DB-BD31-4B8C-83A1-F6EECF244321}">
                <p14:modId xmlns:p14="http://schemas.microsoft.com/office/powerpoint/2010/main" val="12011986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82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IN"/>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IN"/>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IN"/>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IN"/>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IN"/>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IN"/>
            </a:p>
          </p:txBody>
        </p:sp>
      </p:grpSp>
      <p:sp>
        <p:nvSpPr>
          <p:cNvPr id="2" name="Title 1">
            <a:extLst>
              <a:ext uri="{FF2B5EF4-FFF2-40B4-BE49-F238E27FC236}">
                <a16:creationId xmlns:a16="http://schemas.microsoft.com/office/drawing/2014/main" id="{73FA85BA-0D87-07C1-1390-11DE8E642567}"/>
              </a:ext>
            </a:extLst>
          </p:cNvPr>
          <p:cNvSpPr>
            <a:spLocks noGrp="1"/>
          </p:cNvSpPr>
          <p:nvPr>
            <p:ph type="title"/>
          </p:nvPr>
        </p:nvSpPr>
        <p:spPr>
          <a:xfrm>
            <a:off x="535020" y="685800"/>
            <a:ext cx="2780271" cy="5105400"/>
          </a:xfrm>
        </p:spPr>
        <p:txBody>
          <a:bodyPr>
            <a:normAutofit/>
          </a:bodyPr>
          <a:lstStyle/>
          <a:p>
            <a:r>
              <a:rPr lang="en-US" sz="1900" b="1" u="sng">
                <a:solidFill>
                  <a:srgbClr val="FFFFFF"/>
                </a:solidFill>
              </a:rPr>
              <a:t>INNOVATION/CROWDED MARKET?</a:t>
            </a:r>
            <a:endParaRPr lang="en-IN" sz="1900" b="1" u="sng">
              <a:solidFill>
                <a:srgbClr val="FFFFFF"/>
              </a:solidFill>
            </a:endParaRPr>
          </a:p>
        </p:txBody>
      </p:sp>
      <p:graphicFrame>
        <p:nvGraphicFramePr>
          <p:cNvPr id="5" name="Content Placeholder 2">
            <a:extLst>
              <a:ext uri="{FF2B5EF4-FFF2-40B4-BE49-F238E27FC236}">
                <a16:creationId xmlns:a16="http://schemas.microsoft.com/office/drawing/2014/main" id="{543D607B-5AF7-42CC-A87E-72C23BA82DB8}"/>
              </a:ext>
            </a:extLst>
          </p:cNvPr>
          <p:cNvGraphicFramePr>
            <a:graphicFrameLocks noGrp="1"/>
          </p:cNvGraphicFramePr>
          <p:nvPr>
            <p:ph idx="1"/>
            <p:extLst>
              <p:ext uri="{D42A27DB-BD31-4B8C-83A1-F6EECF244321}">
                <p14:modId xmlns:p14="http://schemas.microsoft.com/office/powerpoint/2010/main" val="22453005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01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A6AB9-E4CE-636D-6E23-C79911CDEB96}"/>
              </a:ext>
            </a:extLst>
          </p:cNvPr>
          <p:cNvSpPr>
            <a:spLocks noGrp="1"/>
          </p:cNvSpPr>
          <p:nvPr>
            <p:ph type="title"/>
          </p:nvPr>
        </p:nvSpPr>
        <p:spPr>
          <a:xfrm>
            <a:off x="686834" y="1153572"/>
            <a:ext cx="3200400" cy="4461163"/>
          </a:xfrm>
        </p:spPr>
        <p:txBody>
          <a:bodyPr>
            <a:normAutofit/>
          </a:bodyPr>
          <a:lstStyle/>
          <a:p>
            <a:r>
              <a:rPr lang="en-US" b="1" u="sng">
                <a:solidFill>
                  <a:srgbClr val="FFFFFF"/>
                </a:solidFill>
              </a:rPr>
              <a:t>ETHICAL MORAL OR ITS JUST BUSINESS?</a:t>
            </a:r>
            <a:endParaRPr lang="en-IN" b="1" u="sng">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D62633-49C4-FD60-C59A-A090D4B1F611}"/>
              </a:ext>
            </a:extLst>
          </p:cNvPr>
          <p:cNvSpPr>
            <a:spLocks noGrp="1"/>
          </p:cNvSpPr>
          <p:nvPr>
            <p:ph idx="1"/>
          </p:nvPr>
        </p:nvSpPr>
        <p:spPr>
          <a:xfrm>
            <a:off x="4447308" y="591344"/>
            <a:ext cx="6906491" cy="5585619"/>
          </a:xfrm>
        </p:spPr>
        <p:txBody>
          <a:bodyPr anchor="ctr">
            <a:normAutofit/>
          </a:bodyPr>
          <a:lstStyle/>
          <a:p>
            <a:r>
              <a:rPr lang="en-US" dirty="0"/>
              <a:t>When India is on the breakout of investment from across the global 1 out of 100 start ups may become successful</a:t>
            </a:r>
            <a:endParaRPr lang="en-US"/>
          </a:p>
          <a:p>
            <a:r>
              <a:rPr lang="en-US" dirty="0"/>
              <a:t>As an investor or person raising investment is it moral to raise fund seeing the plan is not long term?</a:t>
            </a:r>
            <a:r>
              <a:rPr lang="en-IN" dirty="0"/>
              <a:t> Seeing the probability of a successful business is less but market is hot and we are able to raise</a:t>
            </a:r>
            <a:endParaRPr lang="en-IN"/>
          </a:p>
          <a:p>
            <a:endParaRPr lang="en-IN"/>
          </a:p>
          <a:p>
            <a:r>
              <a:rPr lang="en-IN" dirty="0"/>
              <a:t>The Answer here is personal to each for his own</a:t>
            </a:r>
            <a:endParaRPr lang="en-US"/>
          </a:p>
        </p:txBody>
      </p:sp>
    </p:spTree>
    <p:extLst>
      <p:ext uri="{BB962C8B-B14F-4D97-AF65-F5344CB8AC3E}">
        <p14:creationId xmlns:p14="http://schemas.microsoft.com/office/powerpoint/2010/main" val="4010880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5EC3A-1CCA-539A-E93B-410734BC0392}"/>
              </a:ext>
            </a:extLst>
          </p:cNvPr>
          <p:cNvPicPr>
            <a:picLocks noChangeAspect="1"/>
          </p:cNvPicPr>
          <p:nvPr/>
        </p:nvPicPr>
        <p:blipFill>
          <a:blip r:embed="rId2">
            <a:duotone>
              <a:schemeClr val="bg2">
                <a:shade val="45000"/>
                <a:satMod val="135000"/>
              </a:schemeClr>
              <a:prstClr val="white"/>
            </a:duotone>
          </a:blip>
          <a:srcRect b="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5496D-94BC-EA37-7C2C-AB36E24D4C78}"/>
              </a:ext>
            </a:extLst>
          </p:cNvPr>
          <p:cNvSpPr>
            <a:spLocks noGrp="1"/>
          </p:cNvSpPr>
          <p:nvPr>
            <p:ph type="title"/>
          </p:nvPr>
        </p:nvSpPr>
        <p:spPr>
          <a:xfrm>
            <a:off x="838200" y="365125"/>
            <a:ext cx="10515600" cy="1325563"/>
          </a:xfrm>
        </p:spPr>
        <p:txBody>
          <a:bodyPr>
            <a:normAutofit/>
          </a:bodyPr>
          <a:lstStyle/>
          <a:p>
            <a:r>
              <a:rPr lang="en-US" b="1" u="sng" dirty="0"/>
              <a:t>SOME CONCEPTS &amp; IMPORTANT ONES</a:t>
            </a:r>
            <a:endParaRPr lang="en-IN" b="1" u="sng"/>
          </a:p>
        </p:txBody>
      </p:sp>
      <p:graphicFrame>
        <p:nvGraphicFramePr>
          <p:cNvPr id="5" name="Content Placeholder 2">
            <a:extLst>
              <a:ext uri="{FF2B5EF4-FFF2-40B4-BE49-F238E27FC236}">
                <a16:creationId xmlns:a16="http://schemas.microsoft.com/office/drawing/2014/main" id="{6E9E29F8-301F-405B-9EB8-8BC2D28AA695}"/>
              </a:ext>
            </a:extLst>
          </p:cNvPr>
          <p:cNvGraphicFramePr>
            <a:graphicFrameLocks noGrp="1"/>
          </p:cNvGraphicFramePr>
          <p:nvPr>
            <p:ph idx="1"/>
            <p:extLst>
              <p:ext uri="{D42A27DB-BD31-4B8C-83A1-F6EECF244321}">
                <p14:modId xmlns:p14="http://schemas.microsoft.com/office/powerpoint/2010/main" val="1302290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60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CBEB98-A357-7DA1-6D56-9F4A2EE73C65}"/>
              </a:ext>
            </a:extLst>
          </p:cNvPr>
          <p:cNvPicPr>
            <a:picLocks noChangeAspect="1"/>
          </p:cNvPicPr>
          <p:nvPr/>
        </p:nvPicPr>
        <p:blipFill>
          <a:blip r:embed="rId2"/>
          <a:srcRect t="3490" b="1409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5E2906-5AD0-66B9-0A62-EB0358F2FE9F}"/>
              </a:ext>
            </a:extLst>
          </p:cNvPr>
          <p:cNvSpPr>
            <a:spLocks noGrp="1"/>
          </p:cNvSpPr>
          <p:nvPr>
            <p:ph type="title"/>
          </p:nvPr>
        </p:nvSpPr>
        <p:spPr>
          <a:xfrm>
            <a:off x="838200" y="365125"/>
            <a:ext cx="10515600" cy="1325563"/>
          </a:xfrm>
        </p:spPr>
        <p:txBody>
          <a:bodyPr>
            <a:normAutofit/>
          </a:bodyPr>
          <a:lstStyle/>
          <a:p>
            <a:r>
              <a:rPr lang="en-US" b="1" u="sng" dirty="0"/>
              <a:t>CA JALAJ: WHERE DOES THE WORK LIE</a:t>
            </a:r>
            <a:endParaRPr lang="en-IN" b="1" u="sng"/>
          </a:p>
        </p:txBody>
      </p:sp>
      <p:graphicFrame>
        <p:nvGraphicFramePr>
          <p:cNvPr id="5" name="Content Placeholder 2">
            <a:extLst>
              <a:ext uri="{FF2B5EF4-FFF2-40B4-BE49-F238E27FC236}">
                <a16:creationId xmlns:a16="http://schemas.microsoft.com/office/drawing/2014/main" id="{C5D1758D-4D21-3AAF-92F4-24EB942F6B96}"/>
              </a:ext>
            </a:extLst>
          </p:cNvPr>
          <p:cNvGraphicFramePr>
            <a:graphicFrameLocks noGrp="1"/>
          </p:cNvGraphicFramePr>
          <p:nvPr>
            <p:ph idx="1"/>
            <p:extLst>
              <p:ext uri="{D42A27DB-BD31-4B8C-83A1-F6EECF244321}">
                <p14:modId xmlns:p14="http://schemas.microsoft.com/office/powerpoint/2010/main" val="1963694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95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ED11179-91E4-65EC-1DEA-E9CC2ED5EBFE}"/>
              </a:ext>
            </a:extLst>
          </p:cNvPr>
          <p:cNvGraphicFramePr>
            <a:graphicFrameLocks noGrp="1"/>
          </p:cNvGraphicFramePr>
          <p:nvPr>
            <p:ph idx="1"/>
            <p:extLst>
              <p:ext uri="{D42A27DB-BD31-4B8C-83A1-F6EECF244321}">
                <p14:modId xmlns:p14="http://schemas.microsoft.com/office/powerpoint/2010/main" val="40075441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09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ADE8FE1-08F6-4F4A-D7A5-83BF00831CB7}"/>
              </a:ext>
            </a:extLst>
          </p:cNvPr>
          <p:cNvPicPr>
            <a:picLocks noGrp="1" noChangeAspect="1"/>
          </p:cNvPicPr>
          <p:nvPr>
            <p:ph idx="1"/>
          </p:nvPr>
        </p:nvPicPr>
        <p:blipFill>
          <a:blip r:embed="rId2"/>
          <a:stretch>
            <a:fillRect/>
          </a:stretch>
        </p:blipFill>
        <p:spPr>
          <a:xfrm>
            <a:off x="1383016" y="643467"/>
            <a:ext cx="9425967" cy="5571066"/>
          </a:xfrm>
          <a:prstGeom prst="rect">
            <a:avLst/>
          </a:prstGeom>
        </p:spPr>
      </p:pic>
    </p:spTree>
    <p:extLst>
      <p:ext uri="{BB962C8B-B14F-4D97-AF65-F5344CB8AC3E}">
        <p14:creationId xmlns:p14="http://schemas.microsoft.com/office/powerpoint/2010/main" val="66893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86E33-FD99-A824-7B8E-74E19E40B5E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u="sng" kern="1200">
                <a:solidFill>
                  <a:schemeClr val="bg1"/>
                </a:solidFill>
                <a:latin typeface="+mj-lt"/>
                <a:ea typeface="+mj-ea"/>
                <a:cs typeface="+mj-cs"/>
              </a:rPr>
              <a:t>INCUBATOR VS ACCLERATOR</a:t>
            </a:r>
          </a:p>
        </p:txBody>
      </p:sp>
      <p:pic>
        <p:nvPicPr>
          <p:cNvPr id="4" name="Content Placeholder 3">
            <a:extLst>
              <a:ext uri="{FF2B5EF4-FFF2-40B4-BE49-F238E27FC236}">
                <a16:creationId xmlns:a16="http://schemas.microsoft.com/office/drawing/2014/main" id="{4D8DDAA8-8B60-4A5A-23D8-8D0E757C09C1}"/>
              </a:ext>
            </a:extLst>
          </p:cNvPr>
          <p:cNvPicPr>
            <a:picLocks noGrp="1" noChangeAspect="1"/>
          </p:cNvPicPr>
          <p:nvPr>
            <p:ph idx="1"/>
          </p:nvPr>
        </p:nvPicPr>
        <p:blipFill>
          <a:blip r:embed="rId2"/>
          <a:stretch>
            <a:fillRect/>
          </a:stretch>
        </p:blipFill>
        <p:spPr>
          <a:xfrm>
            <a:off x="643467" y="1844402"/>
            <a:ext cx="10905066" cy="4055849"/>
          </a:xfrm>
          <a:prstGeom prst="rect">
            <a:avLst/>
          </a:prstGeom>
        </p:spPr>
      </p:pic>
    </p:spTree>
    <p:extLst>
      <p:ext uri="{BB962C8B-B14F-4D97-AF65-F5344CB8AC3E}">
        <p14:creationId xmlns:p14="http://schemas.microsoft.com/office/powerpoint/2010/main" val="402885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FB4BF13E-3FDD-3A3D-EF2A-FC40210ED577}"/>
              </a:ext>
            </a:extLst>
          </p:cNvPr>
          <p:cNvGraphicFramePr>
            <a:graphicFrameLocks noGrp="1"/>
          </p:cNvGraphicFramePr>
          <p:nvPr>
            <p:ph idx="1"/>
            <p:extLst>
              <p:ext uri="{D42A27DB-BD31-4B8C-83A1-F6EECF244321}">
                <p14:modId xmlns:p14="http://schemas.microsoft.com/office/powerpoint/2010/main" val="455152048"/>
              </p:ext>
            </p:extLst>
          </p:nvPr>
        </p:nvGraphicFramePr>
        <p:xfrm>
          <a:off x="643467" y="916769"/>
          <a:ext cx="10905067" cy="5024480"/>
        </p:xfrm>
        <a:graphic>
          <a:graphicData uri="http://schemas.openxmlformats.org/drawingml/2006/table">
            <a:tbl>
              <a:tblPr firstRow="1" bandRow="1">
                <a:tableStyleId>{5C22544A-7EE6-4342-B048-85BDC9FD1C3A}</a:tableStyleId>
              </a:tblPr>
              <a:tblGrid>
                <a:gridCol w="2447465">
                  <a:extLst>
                    <a:ext uri="{9D8B030D-6E8A-4147-A177-3AD203B41FA5}">
                      <a16:colId xmlns:a16="http://schemas.microsoft.com/office/drawing/2014/main" val="4131446995"/>
                    </a:ext>
                  </a:extLst>
                </a:gridCol>
                <a:gridCol w="2816801">
                  <a:extLst>
                    <a:ext uri="{9D8B030D-6E8A-4147-A177-3AD203B41FA5}">
                      <a16:colId xmlns:a16="http://schemas.microsoft.com/office/drawing/2014/main" val="2583040182"/>
                    </a:ext>
                  </a:extLst>
                </a:gridCol>
                <a:gridCol w="5640801">
                  <a:extLst>
                    <a:ext uri="{9D8B030D-6E8A-4147-A177-3AD203B41FA5}">
                      <a16:colId xmlns:a16="http://schemas.microsoft.com/office/drawing/2014/main" val="2101349062"/>
                    </a:ext>
                  </a:extLst>
                </a:gridCol>
              </a:tblGrid>
              <a:tr h="251224">
                <a:tc>
                  <a:txBody>
                    <a:bodyPr/>
                    <a:lstStyle/>
                    <a:p>
                      <a:pPr algn="ctr" fontAlgn="t"/>
                      <a:r>
                        <a:rPr lang="en-IN" sz="1300" u="none" strike="noStrike">
                          <a:effectLst/>
                        </a:rPr>
                        <a:t>Category</a:t>
                      </a:r>
                      <a:endParaRPr lang="en-IN" sz="1300" b="1" i="0" u="none" strike="noStrike">
                        <a:solidFill>
                          <a:srgbClr val="000000"/>
                        </a:solidFill>
                        <a:effectLst/>
                        <a:latin typeface="Calibri" panose="020F0502020204030204" pitchFamily="34" charset="0"/>
                      </a:endParaRPr>
                    </a:p>
                  </a:txBody>
                  <a:tcPr marL="7575" marR="7575" marT="7575" marB="0"/>
                </a:tc>
                <a:tc>
                  <a:txBody>
                    <a:bodyPr/>
                    <a:lstStyle/>
                    <a:p>
                      <a:pPr algn="ctr" fontAlgn="t"/>
                      <a:r>
                        <a:rPr lang="en-IN" sz="1300" u="none" strike="noStrike">
                          <a:effectLst/>
                        </a:rPr>
                        <a:t>Platform</a:t>
                      </a:r>
                      <a:endParaRPr lang="en-IN" sz="1300" b="1" i="0" u="none" strike="noStrike">
                        <a:solidFill>
                          <a:srgbClr val="000000"/>
                        </a:solidFill>
                        <a:effectLst/>
                        <a:latin typeface="Calibri" panose="020F0502020204030204" pitchFamily="34" charset="0"/>
                      </a:endParaRPr>
                    </a:p>
                  </a:txBody>
                  <a:tcPr marL="7575" marR="7575" marT="7575" marB="0"/>
                </a:tc>
                <a:tc>
                  <a:txBody>
                    <a:bodyPr/>
                    <a:lstStyle/>
                    <a:p>
                      <a:pPr algn="ctr" fontAlgn="t"/>
                      <a:r>
                        <a:rPr lang="en-IN" sz="1300" u="none" strike="noStrike">
                          <a:effectLst/>
                        </a:rPr>
                        <a:t>Details</a:t>
                      </a:r>
                      <a:endParaRPr lang="en-IN" sz="1300" b="1" i="0" u="none" strike="noStrike">
                        <a:solidFill>
                          <a:srgbClr val="000000"/>
                        </a:solidFill>
                        <a:effectLst/>
                        <a:latin typeface="Calibri" panose="020F0502020204030204" pitchFamily="34" charset="0"/>
                      </a:endParaRPr>
                    </a:p>
                  </a:txBody>
                  <a:tcPr marL="7575" marR="7575" marT="7575" marB="0"/>
                </a:tc>
                <a:extLst>
                  <a:ext uri="{0D108BD9-81ED-4DB2-BD59-A6C34878D82A}">
                    <a16:rowId xmlns:a16="http://schemas.microsoft.com/office/drawing/2014/main" val="2544372605"/>
                  </a:ext>
                </a:extLst>
              </a:tr>
              <a:tr h="251224">
                <a:tc>
                  <a:txBody>
                    <a:bodyPr/>
                    <a:lstStyle/>
                    <a:p>
                      <a:pPr algn="l" fontAlgn="b"/>
                      <a:r>
                        <a:rPr lang="en-IN" sz="1300" u="none" strike="noStrike">
                          <a:effectLst/>
                        </a:rPr>
                        <a:t>Government-Backed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Startup India</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Flagship initiative by DPIIT; seed fund, tax exemption, IPR support</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2336412061"/>
                  </a:ext>
                </a:extLst>
              </a:tr>
              <a:tr h="251224">
                <a:tc>
                  <a:txBody>
                    <a:bodyPr/>
                    <a:lstStyle/>
                    <a:p>
                      <a:pPr algn="l" fontAlgn="b"/>
                      <a:r>
                        <a:rPr lang="en-IN" sz="1300" u="none" strike="noStrike">
                          <a:effectLst/>
                        </a:rPr>
                        <a:t>Government-Backed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SIDBI Fund of Funds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Invests in SEBI-registered VC funds that back startups</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1482015521"/>
                  </a:ext>
                </a:extLst>
              </a:tr>
              <a:tr h="251224">
                <a:tc>
                  <a:txBody>
                    <a:bodyPr/>
                    <a:lstStyle/>
                    <a:p>
                      <a:pPr algn="l" fontAlgn="b"/>
                      <a:r>
                        <a:rPr lang="en-IN" sz="1300" u="none" strike="noStrike">
                          <a:effectLst/>
                        </a:rPr>
                        <a:t>Government-Backed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Atal Innovation Mission (AIM)</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Funds incubators and innovation centers; supports Atal Incubation Centres</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1114871004"/>
                  </a:ext>
                </a:extLst>
              </a:tr>
              <a:tr h="251224">
                <a:tc>
                  <a:txBody>
                    <a:bodyPr/>
                    <a:lstStyle/>
                    <a:p>
                      <a:pPr algn="l" fontAlgn="b"/>
                      <a:r>
                        <a:rPr lang="en-IN" sz="1300" u="none" strike="noStrike">
                          <a:effectLst/>
                        </a:rPr>
                        <a:t>Government-Backed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TIDE 2.0 (MeitY)</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ICT/electronics-focused grants via incubators</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3754870419"/>
                  </a:ext>
                </a:extLst>
              </a:tr>
              <a:tr h="251224">
                <a:tc>
                  <a:txBody>
                    <a:bodyPr/>
                    <a:lstStyle/>
                    <a:p>
                      <a:pPr algn="l" fontAlgn="b"/>
                      <a:r>
                        <a:rPr lang="en-IN" sz="1300" u="none" strike="noStrike">
                          <a:effectLst/>
                        </a:rPr>
                        <a:t>Government-Backed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NIDHI Scheme (DST)</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Early-stage support via EIR, PRAYAS, etc.</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768972677"/>
                  </a:ext>
                </a:extLst>
              </a:tr>
              <a:tr h="251224">
                <a:tc>
                  <a:txBody>
                    <a:bodyPr/>
                    <a:lstStyle/>
                    <a:p>
                      <a:pPr algn="l" fontAlgn="b"/>
                      <a:r>
                        <a:rPr lang="en-IN" sz="1300" u="none" strike="noStrike">
                          <a:effectLst/>
                        </a:rPr>
                        <a:t>Private Accelerators/Incubators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TiE India (TiEcon)</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Premier angel &amp; VC network with national presence</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3924936781"/>
                  </a:ext>
                </a:extLst>
              </a:tr>
              <a:tr h="251224">
                <a:tc>
                  <a:txBody>
                    <a:bodyPr/>
                    <a:lstStyle/>
                    <a:p>
                      <a:pPr algn="l" fontAlgn="b"/>
                      <a:r>
                        <a:rPr lang="en-IN" sz="1300" u="none" strike="noStrike">
                          <a:effectLst/>
                        </a:rPr>
                        <a:t>Private Accelerators/Incubators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100X.VC</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Early-stage VC investing through iSAFE notes</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144965733"/>
                  </a:ext>
                </a:extLst>
              </a:tr>
              <a:tr h="251224">
                <a:tc>
                  <a:txBody>
                    <a:bodyPr/>
                    <a:lstStyle/>
                    <a:p>
                      <a:pPr algn="l" fontAlgn="b"/>
                      <a:r>
                        <a:rPr lang="en-IN" sz="1300" u="none" strike="noStrike">
                          <a:effectLst/>
                        </a:rPr>
                        <a:t>Private Accelerators/Incubators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Indian Angel Network (IAN)</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Large angel investor network for startups</a:t>
                      </a:r>
                      <a:endParaRPr lang="en-IN"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4118097771"/>
                  </a:ext>
                </a:extLst>
              </a:tr>
              <a:tr h="251224">
                <a:tc>
                  <a:txBody>
                    <a:bodyPr/>
                    <a:lstStyle/>
                    <a:p>
                      <a:pPr algn="l" fontAlgn="b"/>
                      <a:r>
                        <a:rPr lang="en-IN" sz="1300" u="none" strike="noStrike">
                          <a:effectLst/>
                        </a:rPr>
                        <a:t>Private Accelerators/Incubators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Venture Catalysts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Integrated incubator with funding &amp; mentoring</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3832962434"/>
                  </a:ext>
                </a:extLst>
              </a:tr>
              <a:tr h="251224">
                <a:tc>
                  <a:txBody>
                    <a:bodyPr/>
                    <a:lstStyle/>
                    <a:p>
                      <a:pPr algn="l" fontAlgn="b"/>
                      <a:r>
                        <a:rPr lang="en-IN" sz="1300" u="none" strike="noStrike">
                          <a:effectLst/>
                        </a:rPr>
                        <a:t>Private Accelerators/Incubators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Y Combinator (India-based startups)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US-based accelerator funding Indian startups too</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2064128249"/>
                  </a:ext>
                </a:extLst>
              </a:tr>
              <a:tr h="251224">
                <a:tc>
                  <a:txBody>
                    <a:bodyPr/>
                    <a:lstStyle/>
                    <a:p>
                      <a:pPr algn="l" fontAlgn="b"/>
                      <a:r>
                        <a:rPr lang="en-IN" sz="1300" u="none" strike="noStrike">
                          <a:effectLst/>
                        </a:rPr>
                        <a:t>Corporate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Startup Accelerator of NASSCOM</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Tech incubator under 10,000 Startups initiative</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270460611"/>
                  </a:ext>
                </a:extLst>
              </a:tr>
              <a:tr h="251224">
                <a:tc>
                  <a:txBody>
                    <a:bodyPr/>
                    <a:lstStyle/>
                    <a:p>
                      <a:pPr algn="l" fontAlgn="b"/>
                      <a:r>
                        <a:rPr lang="en-IN" sz="1300" u="none" strike="noStrike">
                          <a:effectLst/>
                        </a:rPr>
                        <a:t>Corporate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Amazon Launchpad India</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Retail-focused startup support by Amazon</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2336749699"/>
                  </a:ext>
                </a:extLst>
              </a:tr>
              <a:tr h="251224">
                <a:tc>
                  <a:txBody>
                    <a:bodyPr/>
                    <a:lstStyle/>
                    <a:p>
                      <a:pPr algn="l" fontAlgn="b"/>
                      <a:r>
                        <a:rPr lang="en-IN" sz="1300" u="none" strike="noStrike">
                          <a:effectLst/>
                        </a:rPr>
                        <a:t>Corporate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Google for Startups India</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Equity-free support and global mentorship</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3197423140"/>
                  </a:ext>
                </a:extLst>
              </a:tr>
              <a:tr h="251224">
                <a:tc>
                  <a:txBody>
                    <a:bodyPr/>
                    <a:lstStyle/>
                    <a:p>
                      <a:pPr algn="l" fontAlgn="b"/>
                      <a:r>
                        <a:rPr lang="en-IN" sz="1300" u="none" strike="noStrike">
                          <a:effectLst/>
                        </a:rPr>
                        <a:t>Corporate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Tata Startup Challenge</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TCS’s co-innovation &amp; funding platform</a:t>
                      </a:r>
                      <a:endParaRPr lang="en-IN"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2636492619"/>
                  </a:ext>
                </a:extLst>
              </a:tr>
              <a:tr h="251224">
                <a:tc>
                  <a:txBody>
                    <a:bodyPr/>
                    <a:lstStyle/>
                    <a:p>
                      <a:pPr algn="l" fontAlgn="b"/>
                      <a:r>
                        <a:rPr lang="en-IN" sz="1300" u="none" strike="noStrike">
                          <a:effectLst/>
                        </a:rPr>
                        <a:t>Corporate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Reliance GenNext Hub</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Reliance-backed startup hub</a:t>
                      </a:r>
                      <a:endParaRPr lang="en-IN"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1300171584"/>
                  </a:ext>
                </a:extLst>
              </a:tr>
              <a:tr h="251224">
                <a:tc>
                  <a:txBody>
                    <a:bodyPr/>
                    <a:lstStyle/>
                    <a:p>
                      <a:pPr algn="l" fontAlgn="b"/>
                      <a:r>
                        <a:rPr lang="en-IN" sz="1300" u="none" strike="noStrike">
                          <a:effectLst/>
                        </a:rPr>
                        <a:t>State Government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Kerala Startup Mission (KSUM)</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Kerala’s flagship startup support scheme</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399516737"/>
                  </a:ext>
                </a:extLst>
              </a:tr>
              <a:tr h="251224">
                <a:tc>
                  <a:txBody>
                    <a:bodyPr/>
                    <a:lstStyle/>
                    <a:p>
                      <a:pPr algn="l" fontAlgn="b"/>
                      <a:r>
                        <a:rPr lang="en-IN" sz="1300" u="none" strike="noStrike">
                          <a:effectLst/>
                        </a:rPr>
                        <a:t>State Government Platforms</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Startup Karnataka</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US" sz="1300" u="none" strike="noStrike">
                          <a:effectLst/>
                        </a:rPr>
                        <a:t>Grants and fund-of-funds from GoK</a:t>
                      </a:r>
                      <a:endParaRPr lang="en-US"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2796825409"/>
                  </a:ext>
                </a:extLst>
              </a:tr>
              <a:tr h="251224">
                <a:tc>
                  <a:txBody>
                    <a:bodyPr/>
                    <a:lstStyle/>
                    <a:p>
                      <a:pPr algn="l" fontAlgn="b"/>
                      <a:r>
                        <a:rPr lang="en-IN" sz="1300" u="none" strike="noStrike">
                          <a:effectLst/>
                        </a:rPr>
                        <a:t>Equity Crowdfunding</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Tyke Invest</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Retail investors invest in startups via Tyke Notes</a:t>
                      </a:r>
                      <a:endParaRPr lang="en-IN"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1138025975"/>
                  </a:ext>
                </a:extLst>
              </a:tr>
              <a:tr h="251224">
                <a:tc>
                  <a:txBody>
                    <a:bodyPr/>
                    <a:lstStyle/>
                    <a:p>
                      <a:pPr algn="l" fontAlgn="b"/>
                      <a:r>
                        <a:rPr lang="en-IN" sz="1300" u="none" strike="noStrike">
                          <a:effectLst/>
                        </a:rPr>
                        <a:t>Equity Crowdfunding</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Grip Invest</a:t>
                      </a:r>
                      <a:endParaRPr lang="en-IN" sz="1300" b="0" i="0" u="none" strike="noStrike">
                        <a:solidFill>
                          <a:srgbClr val="000000"/>
                        </a:solidFill>
                        <a:effectLst/>
                        <a:latin typeface="Calibri" panose="020F0502020204030204" pitchFamily="34" charset="0"/>
                      </a:endParaRPr>
                    </a:p>
                  </a:txBody>
                  <a:tcPr marL="7575" marR="7575" marT="7575" marB="0" anchor="b"/>
                </a:tc>
                <a:tc>
                  <a:txBody>
                    <a:bodyPr/>
                    <a:lstStyle/>
                    <a:p>
                      <a:pPr algn="l" fontAlgn="b"/>
                      <a:r>
                        <a:rPr lang="en-IN" sz="1300" u="none" strike="noStrike">
                          <a:effectLst/>
                        </a:rPr>
                        <a:t>Asset-backed investments; some startup-focused</a:t>
                      </a:r>
                      <a:endParaRPr lang="en-IN" sz="1300" b="0" i="0" u="none" strike="noStrike">
                        <a:solidFill>
                          <a:srgbClr val="000000"/>
                        </a:solidFill>
                        <a:effectLst/>
                        <a:latin typeface="Calibri" panose="020F0502020204030204" pitchFamily="34" charset="0"/>
                      </a:endParaRPr>
                    </a:p>
                  </a:txBody>
                  <a:tcPr marL="7575" marR="7575" marT="7575" marB="0" anchor="b"/>
                </a:tc>
                <a:extLst>
                  <a:ext uri="{0D108BD9-81ED-4DB2-BD59-A6C34878D82A}">
                    <a16:rowId xmlns:a16="http://schemas.microsoft.com/office/drawing/2014/main" val="1828750123"/>
                  </a:ext>
                </a:extLst>
              </a:tr>
            </a:tbl>
          </a:graphicData>
        </a:graphic>
      </p:graphicFrame>
    </p:spTree>
    <p:extLst>
      <p:ext uri="{BB962C8B-B14F-4D97-AF65-F5344CB8AC3E}">
        <p14:creationId xmlns:p14="http://schemas.microsoft.com/office/powerpoint/2010/main" val="147675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3F5E5-2685-6364-4DD9-2DFB792DA7D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u="sng" kern="1200">
                <a:solidFill>
                  <a:schemeClr val="bg1"/>
                </a:solidFill>
                <a:latin typeface="+mj-lt"/>
                <a:ea typeface="+mj-ea"/>
                <a:cs typeface="+mj-cs"/>
              </a:rPr>
              <a:t>TYPES OF INSTRUMENTS</a:t>
            </a:r>
          </a:p>
        </p:txBody>
      </p:sp>
      <p:pic>
        <p:nvPicPr>
          <p:cNvPr id="5" name="Content Placeholder 4">
            <a:extLst>
              <a:ext uri="{FF2B5EF4-FFF2-40B4-BE49-F238E27FC236}">
                <a16:creationId xmlns:a16="http://schemas.microsoft.com/office/drawing/2014/main" id="{1D64F2C3-ED94-4E80-34F6-26C5A9A8D6B7}"/>
              </a:ext>
            </a:extLst>
          </p:cNvPr>
          <p:cNvPicPr>
            <a:picLocks noGrp="1" noChangeAspect="1"/>
          </p:cNvPicPr>
          <p:nvPr>
            <p:ph idx="1"/>
          </p:nvPr>
        </p:nvPicPr>
        <p:blipFill>
          <a:blip r:embed="rId2"/>
          <a:stretch>
            <a:fillRect/>
          </a:stretch>
        </p:blipFill>
        <p:spPr>
          <a:xfrm>
            <a:off x="1772818" y="1675227"/>
            <a:ext cx="8646363" cy="4394199"/>
          </a:xfrm>
          <a:prstGeom prst="rect">
            <a:avLst/>
          </a:prstGeom>
        </p:spPr>
      </p:pic>
    </p:spTree>
    <p:extLst>
      <p:ext uri="{BB962C8B-B14F-4D97-AF65-F5344CB8AC3E}">
        <p14:creationId xmlns:p14="http://schemas.microsoft.com/office/powerpoint/2010/main" val="389683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0C79D-61F1-EF23-C65F-15ED7EA4794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u="sng" kern="1200">
                <a:solidFill>
                  <a:schemeClr val="bg1"/>
                </a:solidFill>
                <a:latin typeface="+mj-lt"/>
                <a:ea typeface="+mj-ea"/>
                <a:cs typeface="+mj-cs"/>
              </a:rPr>
              <a:t>CASE STUDY</a:t>
            </a:r>
          </a:p>
        </p:txBody>
      </p:sp>
      <p:graphicFrame>
        <p:nvGraphicFramePr>
          <p:cNvPr id="5" name="Content Placeholder 4">
            <a:extLst>
              <a:ext uri="{FF2B5EF4-FFF2-40B4-BE49-F238E27FC236}">
                <a16:creationId xmlns:a16="http://schemas.microsoft.com/office/drawing/2014/main" id="{5525AD18-5D5C-6965-CD09-B7853D2BC9A6}"/>
              </a:ext>
            </a:extLst>
          </p:cNvPr>
          <p:cNvGraphicFramePr>
            <a:graphicFrameLocks noGrp="1"/>
          </p:cNvGraphicFramePr>
          <p:nvPr>
            <p:ph idx="1"/>
            <p:extLst>
              <p:ext uri="{D42A27DB-BD31-4B8C-83A1-F6EECF244321}">
                <p14:modId xmlns:p14="http://schemas.microsoft.com/office/powerpoint/2010/main" val="4121785245"/>
              </p:ext>
            </p:extLst>
          </p:nvPr>
        </p:nvGraphicFramePr>
        <p:xfrm>
          <a:off x="643467" y="1993434"/>
          <a:ext cx="10905067" cy="3757786"/>
        </p:xfrm>
        <a:graphic>
          <a:graphicData uri="http://schemas.openxmlformats.org/drawingml/2006/table">
            <a:tbl>
              <a:tblPr firstRow="1" bandRow="1">
                <a:tableStyleId>{5C22544A-7EE6-4342-B048-85BDC9FD1C3A}</a:tableStyleId>
              </a:tblPr>
              <a:tblGrid>
                <a:gridCol w="2727804">
                  <a:extLst>
                    <a:ext uri="{9D8B030D-6E8A-4147-A177-3AD203B41FA5}">
                      <a16:colId xmlns:a16="http://schemas.microsoft.com/office/drawing/2014/main" val="4209153294"/>
                    </a:ext>
                  </a:extLst>
                </a:gridCol>
                <a:gridCol w="4027157">
                  <a:extLst>
                    <a:ext uri="{9D8B030D-6E8A-4147-A177-3AD203B41FA5}">
                      <a16:colId xmlns:a16="http://schemas.microsoft.com/office/drawing/2014/main" val="4050852040"/>
                    </a:ext>
                  </a:extLst>
                </a:gridCol>
                <a:gridCol w="4150106">
                  <a:extLst>
                    <a:ext uri="{9D8B030D-6E8A-4147-A177-3AD203B41FA5}">
                      <a16:colId xmlns:a16="http://schemas.microsoft.com/office/drawing/2014/main" val="1532970503"/>
                    </a:ext>
                  </a:extLst>
                </a:gridCol>
              </a:tblGrid>
              <a:tr h="451114">
                <a:tc>
                  <a:txBody>
                    <a:bodyPr/>
                    <a:lstStyle/>
                    <a:p>
                      <a:pPr algn="ctr" fontAlgn="ctr"/>
                      <a:r>
                        <a:rPr lang="en-IN" sz="2500" u="none" strike="noStrike">
                          <a:effectLst/>
                        </a:rPr>
                        <a:t>Element</a:t>
                      </a:r>
                      <a:endParaRPr lang="en-IN" sz="2500" b="1" i="0" u="none" strike="noStrike">
                        <a:solidFill>
                          <a:srgbClr val="000000"/>
                        </a:solidFill>
                        <a:effectLst/>
                        <a:latin typeface="Calibri" panose="020F0502020204030204" pitchFamily="34" charset="0"/>
                      </a:endParaRPr>
                    </a:p>
                  </a:txBody>
                  <a:tcPr marL="11177" marR="11177" marT="11177" marB="0" anchor="ctr"/>
                </a:tc>
                <a:tc>
                  <a:txBody>
                    <a:bodyPr/>
                    <a:lstStyle/>
                    <a:p>
                      <a:pPr algn="ctr" fontAlgn="ctr"/>
                      <a:r>
                        <a:rPr lang="en-IN" sz="2500" u="none" strike="noStrike">
                          <a:effectLst/>
                        </a:rPr>
                        <a:t>Porter (Success)</a:t>
                      </a:r>
                      <a:endParaRPr lang="en-IN" sz="2500" b="1" i="0" u="none" strike="noStrike">
                        <a:solidFill>
                          <a:srgbClr val="000000"/>
                        </a:solidFill>
                        <a:effectLst/>
                        <a:latin typeface="Calibri" panose="020F0502020204030204" pitchFamily="34" charset="0"/>
                      </a:endParaRPr>
                    </a:p>
                  </a:txBody>
                  <a:tcPr marL="11177" marR="11177" marT="11177" marB="0" anchor="ctr"/>
                </a:tc>
                <a:tc>
                  <a:txBody>
                    <a:bodyPr/>
                    <a:lstStyle/>
                    <a:p>
                      <a:pPr algn="ctr" fontAlgn="ctr"/>
                      <a:r>
                        <a:rPr lang="en-IN" sz="2500" u="none" strike="noStrike">
                          <a:effectLst/>
                        </a:rPr>
                        <a:t>Dunzo (Failure)</a:t>
                      </a:r>
                      <a:endParaRPr lang="en-IN" sz="2500" b="1" i="0" u="none" strike="noStrike">
                        <a:solidFill>
                          <a:srgbClr val="000000"/>
                        </a:solidFill>
                        <a:effectLst/>
                        <a:latin typeface="Calibri" panose="020F0502020204030204" pitchFamily="34" charset="0"/>
                      </a:endParaRPr>
                    </a:p>
                  </a:txBody>
                  <a:tcPr marL="11177" marR="11177" marT="11177" marB="0" anchor="ctr"/>
                </a:tc>
                <a:extLst>
                  <a:ext uri="{0D108BD9-81ED-4DB2-BD59-A6C34878D82A}">
                    <a16:rowId xmlns:a16="http://schemas.microsoft.com/office/drawing/2014/main" val="2862569129"/>
                  </a:ext>
                </a:extLst>
              </a:tr>
              <a:tr h="826668">
                <a:tc>
                  <a:txBody>
                    <a:bodyPr/>
                    <a:lstStyle/>
                    <a:p>
                      <a:pPr algn="l" fontAlgn="ctr"/>
                      <a:r>
                        <a:rPr lang="en-IN" sz="2500" u="none" strike="noStrike">
                          <a:effectLst/>
                        </a:rPr>
                        <a:t>Sector</a:t>
                      </a:r>
                      <a:endParaRPr lang="en-IN" sz="2500" b="1"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IN" sz="2500" u="none" strike="noStrike">
                          <a:effectLst/>
                        </a:rPr>
                        <a:t>Logistics/Delivery</a:t>
                      </a:r>
                      <a:endParaRPr lang="en-IN" sz="2500" b="0"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IN" sz="2500" u="none" strike="noStrike">
                          <a:effectLst/>
                        </a:rPr>
                        <a:t>Quick‑commerce/Hyperlocal Delivery</a:t>
                      </a:r>
                      <a:endParaRPr lang="en-IN" sz="2500" b="0" i="0" u="none" strike="noStrike">
                        <a:solidFill>
                          <a:srgbClr val="000000"/>
                        </a:solidFill>
                        <a:effectLst/>
                        <a:latin typeface="Calibri" panose="020F0502020204030204" pitchFamily="34" charset="0"/>
                      </a:endParaRPr>
                    </a:p>
                  </a:txBody>
                  <a:tcPr marL="11177" marR="11177" marT="11177" marB="0" anchor="ctr"/>
                </a:tc>
                <a:extLst>
                  <a:ext uri="{0D108BD9-81ED-4DB2-BD59-A6C34878D82A}">
                    <a16:rowId xmlns:a16="http://schemas.microsoft.com/office/drawing/2014/main" val="2542409530"/>
                  </a:ext>
                </a:extLst>
              </a:tr>
              <a:tr h="826668">
                <a:tc>
                  <a:txBody>
                    <a:bodyPr/>
                    <a:lstStyle/>
                    <a:p>
                      <a:pPr algn="l" fontAlgn="ctr"/>
                      <a:r>
                        <a:rPr lang="en-IN" sz="2500" u="none" strike="noStrike">
                          <a:effectLst/>
                        </a:rPr>
                        <a:t>Funding/Valuation</a:t>
                      </a:r>
                      <a:endParaRPr lang="en-IN" sz="2500" b="1"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it-IT" sz="2500" u="none" strike="noStrike">
                          <a:effectLst/>
                        </a:rPr>
                        <a:t>$200M Series F, $1.1–1.2B unicorn</a:t>
                      </a:r>
                      <a:endParaRPr lang="it-IT" sz="2500" b="0"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IN" sz="2500" u="none" strike="noStrike">
                          <a:effectLst/>
                        </a:rPr>
                        <a:t>Shutdown January 2025</a:t>
                      </a:r>
                      <a:endParaRPr lang="en-IN" sz="2500" b="0" i="0" u="none" strike="noStrike">
                        <a:solidFill>
                          <a:srgbClr val="000000"/>
                        </a:solidFill>
                        <a:effectLst/>
                        <a:latin typeface="Calibri" panose="020F0502020204030204" pitchFamily="34" charset="0"/>
                      </a:endParaRPr>
                    </a:p>
                  </a:txBody>
                  <a:tcPr marL="11177" marR="11177" marT="11177" marB="0" anchor="ctr"/>
                </a:tc>
                <a:extLst>
                  <a:ext uri="{0D108BD9-81ED-4DB2-BD59-A6C34878D82A}">
                    <a16:rowId xmlns:a16="http://schemas.microsoft.com/office/drawing/2014/main" val="3783323395"/>
                  </a:ext>
                </a:extLst>
              </a:tr>
              <a:tr h="826668">
                <a:tc>
                  <a:txBody>
                    <a:bodyPr/>
                    <a:lstStyle/>
                    <a:p>
                      <a:pPr algn="l" fontAlgn="ctr"/>
                      <a:r>
                        <a:rPr lang="en-IN" sz="2500" u="none" strike="noStrike">
                          <a:effectLst/>
                        </a:rPr>
                        <a:t>Key Strategy</a:t>
                      </a:r>
                      <a:endParaRPr lang="en-IN" sz="2500" b="1"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IN" sz="2500" u="none" strike="noStrike">
                          <a:effectLst/>
                        </a:rPr>
                        <a:t>Efficient city logistics</a:t>
                      </a:r>
                      <a:endParaRPr lang="en-IN" sz="2500" b="0"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IN" sz="2500" u="none" strike="noStrike">
                          <a:effectLst/>
                        </a:rPr>
                        <a:t>Rapid scale, but unprofitable model</a:t>
                      </a:r>
                      <a:endParaRPr lang="en-IN" sz="2500" b="0" i="0" u="none" strike="noStrike">
                        <a:solidFill>
                          <a:srgbClr val="000000"/>
                        </a:solidFill>
                        <a:effectLst/>
                        <a:latin typeface="Calibri" panose="020F0502020204030204" pitchFamily="34" charset="0"/>
                      </a:endParaRPr>
                    </a:p>
                  </a:txBody>
                  <a:tcPr marL="11177" marR="11177" marT="11177" marB="0" anchor="ctr"/>
                </a:tc>
                <a:extLst>
                  <a:ext uri="{0D108BD9-81ED-4DB2-BD59-A6C34878D82A}">
                    <a16:rowId xmlns:a16="http://schemas.microsoft.com/office/drawing/2014/main" val="4157453777"/>
                  </a:ext>
                </a:extLst>
              </a:tr>
              <a:tr h="826668">
                <a:tc>
                  <a:txBody>
                    <a:bodyPr/>
                    <a:lstStyle/>
                    <a:p>
                      <a:pPr algn="l" fontAlgn="ctr"/>
                      <a:r>
                        <a:rPr lang="en-IN" sz="2500" u="none" strike="noStrike">
                          <a:effectLst/>
                        </a:rPr>
                        <a:t>Core Lesson</a:t>
                      </a:r>
                      <a:endParaRPr lang="en-IN" sz="2500" b="1"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US" sz="2500" u="none" strike="noStrike">
                          <a:effectLst/>
                        </a:rPr>
                        <a:t>Strong unit economics &amp; investor trust</a:t>
                      </a:r>
                      <a:endParaRPr lang="en-US" sz="2500" b="0" i="0" u="none" strike="noStrike">
                        <a:solidFill>
                          <a:srgbClr val="000000"/>
                        </a:solidFill>
                        <a:effectLst/>
                        <a:latin typeface="Calibri" panose="020F0502020204030204" pitchFamily="34" charset="0"/>
                      </a:endParaRPr>
                    </a:p>
                  </a:txBody>
                  <a:tcPr marL="11177" marR="11177" marT="11177" marB="0" anchor="ctr"/>
                </a:tc>
                <a:tc>
                  <a:txBody>
                    <a:bodyPr/>
                    <a:lstStyle/>
                    <a:p>
                      <a:pPr algn="l" fontAlgn="ctr"/>
                      <a:r>
                        <a:rPr lang="en-US" sz="2500" u="none" strike="noStrike">
                          <a:effectLst/>
                        </a:rPr>
                        <a:t>Growth without profitability risks collapse</a:t>
                      </a:r>
                      <a:endParaRPr lang="en-US" sz="2500" b="0" i="0" u="none" strike="noStrike">
                        <a:solidFill>
                          <a:srgbClr val="000000"/>
                        </a:solidFill>
                        <a:effectLst/>
                        <a:latin typeface="Calibri" panose="020F0502020204030204" pitchFamily="34" charset="0"/>
                      </a:endParaRPr>
                    </a:p>
                  </a:txBody>
                  <a:tcPr marL="11177" marR="11177" marT="11177" marB="0" anchor="ctr"/>
                </a:tc>
                <a:extLst>
                  <a:ext uri="{0D108BD9-81ED-4DB2-BD59-A6C34878D82A}">
                    <a16:rowId xmlns:a16="http://schemas.microsoft.com/office/drawing/2014/main" val="3442834389"/>
                  </a:ext>
                </a:extLst>
              </a:tr>
            </a:tbl>
          </a:graphicData>
        </a:graphic>
      </p:graphicFrame>
    </p:spTree>
    <p:extLst>
      <p:ext uri="{BB962C8B-B14F-4D97-AF65-F5344CB8AC3E}">
        <p14:creationId xmlns:p14="http://schemas.microsoft.com/office/powerpoint/2010/main" val="301112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524741" y="620392"/>
            <a:ext cx="3808268" cy="5504688"/>
          </a:xfrm>
        </p:spPr>
        <p:txBody>
          <a:bodyPr>
            <a:normAutofit/>
          </a:bodyPr>
          <a:lstStyle/>
          <a:p>
            <a:r>
              <a:rPr lang="en-US" sz="5100" b="1" u="sng">
                <a:solidFill>
                  <a:schemeClr val="bg1"/>
                </a:solidFill>
              </a:rPr>
              <a:t>RISK FACTOR SUMMATION METHOD</a:t>
            </a:r>
            <a:endParaRPr lang="en-IN" sz="5100" b="1" u="sng">
              <a:solidFill>
                <a:schemeClr val="bg1"/>
              </a:solidFill>
            </a:endParaRPr>
          </a:p>
        </p:txBody>
      </p:sp>
      <p:graphicFrame>
        <p:nvGraphicFramePr>
          <p:cNvPr id="18" name="Content Placeholder 2">
            <a:extLst>
              <a:ext uri="{FF2B5EF4-FFF2-40B4-BE49-F238E27FC236}">
                <a16:creationId xmlns:a16="http://schemas.microsoft.com/office/drawing/2014/main" id="{769718B4-B911-3B32-5C45-22C99229DFFE}"/>
              </a:ext>
            </a:extLst>
          </p:cNvPr>
          <p:cNvGraphicFramePr>
            <a:graphicFrameLocks noGrp="1"/>
          </p:cNvGraphicFramePr>
          <p:nvPr>
            <p:ph idx="1"/>
            <p:extLst>
              <p:ext uri="{D42A27DB-BD31-4B8C-83A1-F6EECF244321}">
                <p14:modId xmlns:p14="http://schemas.microsoft.com/office/powerpoint/2010/main" val="179008753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66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466722" y="586855"/>
            <a:ext cx="3201366" cy="3387497"/>
          </a:xfrm>
        </p:spPr>
        <p:txBody>
          <a:bodyPr anchor="b">
            <a:normAutofit/>
          </a:bodyPr>
          <a:lstStyle/>
          <a:p>
            <a:pPr algn="r"/>
            <a:r>
              <a:rPr lang="en-US" sz="4000" b="1" u="sng">
                <a:solidFill>
                  <a:srgbClr val="FFFFFF"/>
                </a:solidFill>
              </a:rPr>
              <a:t>SCORECARD VALUATION METHOD</a:t>
            </a:r>
            <a:endParaRPr lang="en-IN" sz="4000" b="1" u="sng">
              <a:solidFill>
                <a:srgbClr val="FFFFFF"/>
              </a:solidFill>
            </a:endParaRPr>
          </a:p>
        </p:txBody>
      </p:sp>
      <p:sp>
        <p:nvSpPr>
          <p:cNvPr id="3" name="Content Placeholder 2">
            <a:extLst>
              <a:ext uri="{FF2B5EF4-FFF2-40B4-BE49-F238E27FC236}">
                <a16:creationId xmlns:a16="http://schemas.microsoft.com/office/drawing/2014/main" id="{7EC4D354-5501-64F5-303E-2F96563DD2FC}"/>
              </a:ext>
            </a:extLst>
          </p:cNvPr>
          <p:cNvSpPr>
            <a:spLocks noGrp="1"/>
          </p:cNvSpPr>
          <p:nvPr>
            <p:ph idx="1"/>
          </p:nvPr>
        </p:nvSpPr>
        <p:spPr>
          <a:xfrm>
            <a:off x="4581727" y="649480"/>
            <a:ext cx="3025303" cy="5546047"/>
          </a:xfrm>
        </p:spPr>
        <p:txBody>
          <a:bodyPr anchor="ctr">
            <a:normAutofit/>
          </a:bodyPr>
          <a:lstStyle/>
          <a:p>
            <a:r>
              <a:rPr lang="en-US" sz="2000"/>
              <a:t>This is add on to Risk Summation method where there are weights assigned for overall success of the project</a:t>
            </a:r>
            <a:endParaRPr lang="en-IN" sz="2000"/>
          </a:p>
          <a:p>
            <a:endParaRPr lang="en-IN" sz="2000"/>
          </a:p>
          <a:p>
            <a:endParaRPr lang="en-US" sz="2000" dirty="0"/>
          </a:p>
        </p:txBody>
      </p:sp>
      <p:pic>
        <p:nvPicPr>
          <p:cNvPr id="5" name="Picture 4">
            <a:extLst>
              <a:ext uri="{FF2B5EF4-FFF2-40B4-BE49-F238E27FC236}">
                <a16:creationId xmlns:a16="http://schemas.microsoft.com/office/drawing/2014/main" id="{1C86E46D-634A-5DCD-3F09-A4962782B839}"/>
              </a:ext>
            </a:extLst>
          </p:cNvPr>
          <p:cNvPicPr>
            <a:picLocks noChangeAspect="1"/>
          </p:cNvPicPr>
          <p:nvPr/>
        </p:nvPicPr>
        <p:blipFill>
          <a:blip r:embed="rId2"/>
          <a:stretch>
            <a:fillRect/>
          </a:stretch>
        </p:blipFill>
        <p:spPr>
          <a:xfrm>
            <a:off x="8109502" y="2621390"/>
            <a:ext cx="3615776" cy="1627098"/>
          </a:xfrm>
          <a:prstGeom prst="rect">
            <a:avLst/>
          </a:prstGeom>
        </p:spPr>
      </p:pic>
    </p:spTree>
    <p:extLst>
      <p:ext uri="{BB962C8B-B14F-4D97-AF65-F5344CB8AC3E}">
        <p14:creationId xmlns:p14="http://schemas.microsoft.com/office/powerpoint/2010/main" val="43394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1812</Words>
  <Application>Microsoft Office PowerPoint</Application>
  <PresentationFormat>Widescreen</PresentationFormat>
  <Paragraphs>185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SourceSansPro</vt:lpstr>
      <vt:lpstr>Office Theme</vt:lpstr>
      <vt:lpstr>VALUATION &amp; START UP</vt:lpstr>
      <vt:lpstr>VALUATION-PERSPECTIVE</vt:lpstr>
      <vt:lpstr>PowerPoint Presentation</vt:lpstr>
      <vt:lpstr>INCUBATOR VS ACCLERATOR</vt:lpstr>
      <vt:lpstr>PowerPoint Presentation</vt:lpstr>
      <vt:lpstr>TYPES OF INSTRUMENTS</vt:lpstr>
      <vt:lpstr>CASE STUDY</vt:lpstr>
      <vt:lpstr>RISK FACTOR SUMMATION METHOD</vt:lpstr>
      <vt:lpstr>SCORECARD VALUATION METHOD</vt:lpstr>
      <vt:lpstr>COMPARABLE TRANSACTION METHOD</vt:lpstr>
      <vt:lpstr>BOOK VALUE METHOD</vt:lpstr>
      <vt:lpstr>LIQUIDATION VALUE METHOD</vt:lpstr>
      <vt:lpstr>DISCOUNTED CASH FLOW METHOD</vt:lpstr>
      <vt:lpstr>THE FIRST CHICAGO METHOD</vt:lpstr>
      <vt:lpstr>PRE-SEED FUNDING</vt:lpstr>
      <vt:lpstr>SEED FUNDING</vt:lpstr>
      <vt:lpstr>SERIES A FUNDING</vt:lpstr>
      <vt:lpstr>SERIES B, C &amp; SUBSEQUENT FUNDING</vt:lpstr>
      <vt:lpstr>PRE &amp; POST MONEY VALUATION</vt:lpstr>
      <vt:lpstr>FACTORS TO BE CONSIDERED DURING VALUATION</vt:lpstr>
      <vt:lpstr>INNOVATION/CROWDED MARKET?</vt:lpstr>
      <vt:lpstr>ETHICAL MORAL OR ITS JUST BUSINESS?</vt:lpstr>
      <vt:lpstr>SOME CONCEPTS &amp; IMPORTANT ONES</vt:lpstr>
      <vt:lpstr>CA JALAJ: WHERE DOES THE WORK LIE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MODELS FOR STARTUPS &amp; CASE STUDY</dc:title>
  <dc:creator>Jalaj Chhaya</dc:creator>
  <cp:lastModifiedBy>Jalaj Chhaya</cp:lastModifiedBy>
  <cp:revision>48</cp:revision>
  <dcterms:created xsi:type="dcterms:W3CDTF">2022-09-12T05:15:01Z</dcterms:created>
  <dcterms:modified xsi:type="dcterms:W3CDTF">2025-06-26T11:43:05Z</dcterms:modified>
</cp:coreProperties>
</file>